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74" r:id="rId7"/>
    <p:sldId id="259" r:id="rId8"/>
    <p:sldId id="275" r:id="rId9"/>
    <p:sldId id="260" r:id="rId10"/>
    <p:sldId id="270" r:id="rId11"/>
    <p:sldId id="271" r:id="rId12"/>
    <p:sldId id="272" r:id="rId13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5"/>
  </p:normalViewPr>
  <p:slideViewPr>
    <p:cSldViewPr snapToGrid="0">
      <p:cViewPr varScale="1">
        <p:scale>
          <a:sx n="120" d="100"/>
          <a:sy n="120" d="100"/>
        </p:scale>
        <p:origin x="20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anose="020B0604020202020204" pitchFamily="34" charset="0"/>
              </a:defRPr>
            </a:lvl1pPr>
          </a:lstStyle>
          <a:p>
            <a:fld id="{65B87E98-0639-4231-B255-0610A8A0BCEF}" type="slidenum">
              <a:rPr lang="it-IT" altLang="en-US"/>
              <a:pPr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B5A8051E-9B47-4207-A40E-F5B5FDD08BB7}" type="datetimeFigureOut">
              <a:rPr lang="en-GB" altLang="en-US"/>
              <a:pPr/>
              <a:t>29/10/2018</a:t>
            </a:fld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6DF48260-AB77-4914-9783-09E61CC0E64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cm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8436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68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34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51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5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8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5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360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3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CI_ppt_edits_cmug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404040"/>
                </a:solidFill>
              </a:rPr>
              <a:t>Climate Modelling User Group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3788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2"/>
                </a:solidFill>
              </a:rPr>
              <a:t>CMUG | 25-07-2018 | Slide  </a:t>
            </a:r>
            <a:fld id="{52AB8474-ED92-413E-8575-36E5F8D3A884}" type="slidenum">
              <a:rPr altLang="en-US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4"/>
          <p:cNvSpPr txBox="1">
            <a:spLocks noChangeArrowheads="1"/>
          </p:cNvSpPr>
          <p:nvPr/>
        </p:nvSpPr>
        <p:spPr bwMode="auto">
          <a:xfrm>
            <a:off x="615950" y="2088271"/>
            <a:ext cx="6110968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x-none" sz="1800" b="1" dirty="0">
                <a:solidFill>
                  <a:schemeClr val="bg1"/>
                </a:solidFill>
                <a:latin typeface="Arial" charset="0"/>
              </a:rPr>
              <a:t>WP3.12: </a:t>
            </a:r>
            <a:r>
              <a:rPr lang="en-US" sz="1800" b="1" dirty="0">
                <a:solidFill>
                  <a:schemeClr val="bg1"/>
                </a:solidFill>
              </a:rPr>
              <a:t>Integrated assimilation of the CCI+ </a:t>
            </a:r>
          </a:p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S-3 AOD and S-5P ozone retrievals in the IFS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sp>
        <p:nvSpPr>
          <p:cNvPr id="5122" name="Text Box 25"/>
          <p:cNvSpPr txBox="1">
            <a:spLocks noChangeArrowheads="1"/>
          </p:cNvSpPr>
          <p:nvPr/>
        </p:nvSpPr>
        <p:spPr bwMode="auto">
          <a:xfrm>
            <a:off x="615950" y="3262313"/>
            <a:ext cx="4327595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bg1"/>
                </a:solidFill>
              </a:rPr>
              <a:t>A. Benedetti &amp; R. Dragani (ECMWF)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19913"/>
            <a:ext cx="6956425" cy="707886"/>
          </a:xfrm>
        </p:spPr>
        <p:txBody>
          <a:bodyPr/>
          <a:lstStyle/>
          <a:p>
            <a:r>
              <a:rPr lang="en-GB" altLang="x-none" sz="2000" b="1" dirty="0">
                <a:latin typeface="Arial" charset="0"/>
              </a:rPr>
              <a:t>WP3.12: </a:t>
            </a:r>
            <a:r>
              <a:rPr lang="en-US" sz="2000" b="1" dirty="0"/>
              <a:t>Integrated assimilation of the CCI+ S-3 AOD and S-5P ozone retrievals in the IFS</a:t>
            </a:r>
            <a:endParaRPr lang="en-US" altLang="en-US" sz="2000" b="1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The aim is to perform an integrated assimilation of CCI+ O3 and CCI+ Aerosol products from the Sentinels in the IFS (CAMS configuration) and assess their impact and value.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400" b="1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b="1" dirty="0"/>
              <a:t>Feedbacks important for CCI+ and for reanalysis (both in C3S &amp; CAMS)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400" b="1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b="1" dirty="0"/>
              <a:t>The experiments are performed using a typical incremental design:</a:t>
            </a:r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64A50D5-9CE4-0142-AD7D-34C6E744D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76791"/>
              </p:ext>
            </p:extLst>
          </p:nvPr>
        </p:nvGraphicFramePr>
        <p:xfrm>
          <a:off x="1675007" y="2777502"/>
          <a:ext cx="5155809" cy="1371600"/>
        </p:xfrm>
        <a:graphic>
          <a:graphicData uri="http://schemas.openxmlformats.org/drawingml/2006/table">
            <a:tbl>
              <a:tblPr/>
              <a:tblGrid>
                <a:gridCol w="1718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Label</a:t>
                      </a: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Active (CCI+)</a:t>
                      </a: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Passive (CCI+)</a:t>
                      </a: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Exp</a:t>
                      </a: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/CTRL</a:t>
                      </a:r>
                      <a:endParaRPr kumimoji="0" lang="en-GB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O</a:t>
                      </a:r>
                      <a:r>
                        <a:rPr kumimoji="0" lang="en-GB" altLang="x-none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kumimoji="0" lang="en-GB" altLang="x-non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, AOD</a:t>
                      </a: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Exp</a:t>
                      </a: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/AOD</a:t>
                      </a:r>
                      <a:endParaRPr kumimoji="0" lang="en-GB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AOD</a:t>
                      </a:r>
                      <a:endParaRPr kumimoji="0" lang="en-GB" altLang="x-none" sz="11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O</a:t>
                      </a:r>
                      <a:r>
                        <a:rPr kumimoji="0" lang="en-GB" altLang="x-none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GB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Exp</a:t>
                      </a: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/O3 (opt)</a:t>
                      </a:r>
                      <a:endParaRPr kumimoji="0" lang="en-GB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O</a:t>
                      </a:r>
                      <a:r>
                        <a:rPr kumimoji="0" lang="en-GB" altLang="x-none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AOD</a:t>
                      </a: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69845"/>
                  </a:ext>
                </a:extLst>
              </a:tr>
              <a:tr h="27432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Exp</a:t>
                      </a: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/O3_AOD</a:t>
                      </a:r>
                      <a:endParaRPr kumimoji="0" lang="en-GB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O</a:t>
                      </a:r>
                      <a:r>
                        <a:rPr kumimoji="0" lang="en-GB" altLang="x-none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kumimoji="0" lang="en-GB" altLang="x-non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, AOD</a:t>
                      </a: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91453" marR="914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b="1" dirty="0">
                <a:latin typeface="Arial" charset="0"/>
              </a:rPr>
              <a:t>Experiment assessment:</a:t>
            </a:r>
            <a:endParaRPr lang="en-US" altLang="en-US" b="1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38853" y="988828"/>
            <a:ext cx="8301110" cy="357445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b="1" dirty="0"/>
              <a:t>Assessment:</a:t>
            </a:r>
          </a:p>
          <a:p>
            <a:pPr marL="939800" lvl="2" indent="-342900">
              <a:buFont typeface="Wingdings" panose="05000000000000000000" pitchFamily="2" charset="2"/>
              <a:buChar char="v"/>
              <a:defRPr/>
            </a:pPr>
            <a:r>
              <a:rPr lang="en-GB" sz="1400" dirty="0" err="1"/>
              <a:t>Exp</a:t>
            </a:r>
            <a:r>
              <a:rPr lang="en-GB" sz="1400" dirty="0"/>
              <a:t>/AOD (</a:t>
            </a:r>
            <a:r>
              <a:rPr lang="en-GB" sz="1400" dirty="0" err="1"/>
              <a:t>Exp</a:t>
            </a:r>
            <a:r>
              <a:rPr lang="en-GB" sz="1400" dirty="0"/>
              <a:t>/O3) vs. </a:t>
            </a:r>
            <a:r>
              <a:rPr lang="en-GB" sz="1400" dirty="0" err="1"/>
              <a:t>Exp</a:t>
            </a:r>
            <a:r>
              <a:rPr lang="en-GB" sz="1400" dirty="0"/>
              <a:t>/CTRL [or </a:t>
            </a:r>
            <a:r>
              <a:rPr lang="en-GB" sz="1400" dirty="0" err="1"/>
              <a:t>Exp</a:t>
            </a:r>
            <a:r>
              <a:rPr lang="en-GB" sz="1400" dirty="0"/>
              <a:t>/O3_AOD vs. </a:t>
            </a:r>
            <a:r>
              <a:rPr lang="en-GB" sz="1400" dirty="0" err="1"/>
              <a:t>Exp</a:t>
            </a:r>
            <a:r>
              <a:rPr lang="en-GB" sz="1400" dirty="0"/>
              <a:t>/O3 (</a:t>
            </a:r>
            <a:r>
              <a:rPr lang="en-GB" sz="1400" dirty="0" err="1"/>
              <a:t>Exp</a:t>
            </a:r>
            <a:r>
              <a:rPr lang="en-GB" sz="1400" dirty="0"/>
              <a:t>/AOD)]: </a:t>
            </a:r>
          </a:p>
          <a:p>
            <a:pPr marL="1481138" lvl="4" indent="-285750">
              <a:buFont typeface="Wingdings" panose="05000000000000000000" pitchFamily="2" charset="2"/>
              <a:buChar char="Ø"/>
              <a:defRPr/>
            </a:pPr>
            <a:r>
              <a:rPr lang="en-GB" sz="1400" dirty="0"/>
              <a:t>Impact of CCI+ S3 AOD (S5P O3) on the aerosol (ozone) analyses and forecasts;</a:t>
            </a:r>
          </a:p>
          <a:p>
            <a:pPr marL="1481138" lvl="4" indent="-285750">
              <a:buFont typeface="Wingdings" panose="05000000000000000000" pitchFamily="2" charset="2"/>
              <a:buChar char="Ø"/>
              <a:defRPr/>
            </a:pPr>
            <a:r>
              <a:rPr lang="en-GB" sz="1400" dirty="0"/>
              <a:t>Synergistic assimilation of MODIS, and SLSTR AOD (various O3) products</a:t>
            </a:r>
          </a:p>
          <a:p>
            <a:pPr marL="1481138" lvl="4" indent="-285750">
              <a:buFont typeface="Wingdings" panose="05000000000000000000" pitchFamily="2" charset="2"/>
              <a:buChar char="Ø"/>
              <a:defRPr/>
            </a:pPr>
            <a:r>
              <a:rPr lang="en-GB" sz="1400" dirty="0"/>
              <a:t>Assessment of the consistency between the CCI data &amp; existing assimilated datasets.  </a:t>
            </a:r>
          </a:p>
          <a:p>
            <a:pPr marL="939800" lvl="2" indent="-342900">
              <a:buFont typeface="Wingdings" panose="05000000000000000000" pitchFamily="2" charset="2"/>
              <a:buChar char="v"/>
              <a:defRPr/>
            </a:pPr>
            <a:r>
              <a:rPr lang="en-GB" sz="1400" dirty="0" err="1"/>
              <a:t>Exp</a:t>
            </a:r>
            <a:r>
              <a:rPr lang="en-GB" sz="1400" dirty="0"/>
              <a:t>/O3_AOD vs. </a:t>
            </a:r>
            <a:r>
              <a:rPr lang="en-GB" sz="1400" dirty="0" err="1"/>
              <a:t>Exp</a:t>
            </a:r>
            <a:r>
              <a:rPr lang="en-GB" sz="1400" dirty="0"/>
              <a:t>/CTRL:  </a:t>
            </a:r>
          </a:p>
          <a:p>
            <a:pPr marL="1481138" lvl="4" indent="-285750">
              <a:buFont typeface="Wingdings" panose="05000000000000000000" pitchFamily="2" charset="2"/>
              <a:buChar char="Ø"/>
              <a:defRPr/>
            </a:pPr>
            <a:r>
              <a:rPr lang="en-GB" sz="1400" dirty="0"/>
              <a:t>Synergistic assimilation of O3 + AOD products</a:t>
            </a:r>
          </a:p>
          <a:p>
            <a:pPr marL="285750" indent="-285750">
              <a:spcBef>
                <a:spcPts val="984"/>
              </a:spcBef>
              <a:buFont typeface="Wingdings" panose="05000000000000000000" pitchFamily="2" charset="2"/>
              <a:buChar char="§"/>
              <a:defRPr/>
            </a:pPr>
            <a:r>
              <a:rPr lang="en-GB" b="1" dirty="0"/>
              <a:t>Comparisons against independent observations and available reanalyses </a:t>
            </a:r>
            <a:r>
              <a:rPr lang="en-GB" dirty="0"/>
              <a:t>(in particular the CAMS, and ERA5 reanalyses).</a:t>
            </a:r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1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b="1" dirty="0">
                <a:latin typeface="Arial" charset="0"/>
              </a:rPr>
              <a:t>(Technical and) Scientific questions</a:t>
            </a:r>
            <a:endParaRPr lang="en-US" altLang="en-US" b="1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38" y="949911"/>
            <a:ext cx="8747125" cy="366653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Is the information provided sufficient? Are the quality information and flags available in the files and </a:t>
            </a:r>
            <a:r>
              <a:rPr lang="en-GB" sz="1400" b="1" dirty="0"/>
              <a:t>user friendly</a:t>
            </a:r>
            <a:r>
              <a:rPr lang="en-GB" sz="1400" dirty="0"/>
              <a:t>?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What is the </a:t>
            </a:r>
            <a:r>
              <a:rPr lang="en-GB" sz="1400" b="1" dirty="0"/>
              <a:t>quality of these products</a:t>
            </a:r>
            <a:r>
              <a:rPr lang="en-GB" sz="1400" dirty="0"/>
              <a:t>? Are they suitable for assimilation?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Are the data affected by a bias? What is its structure?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Is the uncertainty well characterized?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Is the information provided by each of the CCI+ products </a:t>
            </a:r>
            <a:r>
              <a:rPr lang="en-GB" sz="1400" b="1" dirty="0"/>
              <a:t>consisten</a:t>
            </a:r>
            <a:r>
              <a:rPr lang="en-GB" sz="1400" dirty="0"/>
              <a:t>t with that available in the IFS?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Do the two ECVs provide </a:t>
            </a:r>
            <a:r>
              <a:rPr lang="en-GB" sz="1400" b="1" dirty="0"/>
              <a:t>consistent</a:t>
            </a:r>
            <a:r>
              <a:rPr lang="en-GB" sz="1400" dirty="0"/>
              <a:t> information?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Is there a </a:t>
            </a:r>
            <a:r>
              <a:rPr lang="en-GB" sz="1400" b="1" dirty="0"/>
              <a:t>synergy</a:t>
            </a:r>
            <a:r>
              <a:rPr lang="en-GB" sz="1400" dirty="0"/>
              <a:t> that can be exploited?</a:t>
            </a:r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7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6BFB-15CA-2F42-A9CA-C94594AC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-10864"/>
            <a:ext cx="7315033" cy="769441"/>
          </a:xfrm>
        </p:spPr>
        <p:txBody>
          <a:bodyPr/>
          <a:lstStyle/>
          <a:p>
            <a:r>
              <a:rPr lang="en-US" b="1" dirty="0"/>
              <a:t>An example of uncertainty characterization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660189-320F-9449-9CBD-7C100104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3" r="50371"/>
          <a:stretch/>
        </p:blipFill>
        <p:spPr bwMode="auto">
          <a:xfrm>
            <a:off x="1012054" y="941522"/>
            <a:ext cx="3167362" cy="402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7B8467-1C7D-814F-BF13-C54D32298804}"/>
              </a:ext>
            </a:extLst>
          </p:cNvPr>
          <p:cNvCxnSpPr>
            <a:cxnSpLocks/>
          </p:cNvCxnSpPr>
          <p:nvPr/>
        </p:nvCxnSpPr>
        <p:spPr>
          <a:xfrm>
            <a:off x="1506320" y="1719761"/>
            <a:ext cx="2260477" cy="435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2FED9A-F366-BE46-AE6A-FD2386D54EA7}"/>
              </a:ext>
            </a:extLst>
          </p:cNvPr>
          <p:cNvCxnSpPr>
            <a:cxnSpLocks/>
          </p:cNvCxnSpPr>
          <p:nvPr/>
        </p:nvCxnSpPr>
        <p:spPr>
          <a:xfrm>
            <a:off x="1509895" y="1592018"/>
            <a:ext cx="2256902" cy="3241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F8FCD9-F85C-F645-97EC-49E010FD7D9C}"/>
              </a:ext>
            </a:extLst>
          </p:cNvPr>
          <p:cNvCxnSpPr>
            <a:cxnSpLocks/>
          </p:cNvCxnSpPr>
          <p:nvPr/>
        </p:nvCxnSpPr>
        <p:spPr>
          <a:xfrm>
            <a:off x="1267887" y="4856647"/>
            <a:ext cx="2396063" cy="1380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8">
            <a:extLst>
              <a:ext uri="{FF2B5EF4-FFF2-40B4-BE49-F238E27FC236}">
                <a16:creationId xmlns:a16="http://schemas.microsoft.com/office/drawing/2014/main" id="{B82133CC-4500-404E-A29E-E6577BAF8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954" y="2791596"/>
            <a:ext cx="2607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200" b="1" dirty="0">
                <a:solidFill>
                  <a:srgbClr val="0000CC"/>
                </a:solidFill>
              </a:rPr>
              <a:t>Estimated uncertainty (</a:t>
            </a:r>
            <a:r>
              <a:rPr lang="en-GB" altLang="en-US" sz="1200" b="1" dirty="0">
                <a:solidFill>
                  <a:srgbClr val="0000CC"/>
                </a:solidFill>
                <a:latin typeface="Symbol" pitchFamily="2" charset="2"/>
              </a:rPr>
              <a:t>s</a:t>
            </a:r>
            <a:r>
              <a:rPr lang="en-GB" altLang="en-US" sz="1200" b="1" baseline="-25000" dirty="0">
                <a:solidFill>
                  <a:srgbClr val="0000CC"/>
                </a:solidFill>
              </a:rPr>
              <a:t>e</a:t>
            </a:r>
            <a:r>
              <a:rPr lang="en-GB" altLang="en-US" sz="1200" b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B4B39649-3F95-7944-BCB6-FD6AFEDC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562" y="4636985"/>
            <a:ext cx="90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200" b="1" dirty="0"/>
              <a:t>Latitude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02D332-7047-CC43-96F9-4F09E01D335E}"/>
              </a:ext>
            </a:extLst>
          </p:cNvPr>
          <p:cNvCxnSpPr>
            <a:cxnSpLocks/>
          </p:cNvCxnSpPr>
          <p:nvPr/>
        </p:nvCxnSpPr>
        <p:spPr>
          <a:xfrm>
            <a:off x="5592237" y="2457934"/>
            <a:ext cx="2396063" cy="1380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40E387-3EA8-2848-BD80-A1A93DF7F349}"/>
              </a:ext>
            </a:extLst>
          </p:cNvPr>
          <p:cNvCxnSpPr>
            <a:cxnSpLocks/>
          </p:cNvCxnSpPr>
          <p:nvPr/>
        </p:nvCxnSpPr>
        <p:spPr>
          <a:xfrm>
            <a:off x="4562724" y="1588622"/>
            <a:ext cx="2396063" cy="1505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116025C-D398-0B4B-9E16-5C7C426732E0}"/>
              </a:ext>
            </a:extLst>
          </p:cNvPr>
          <p:cNvSpPr/>
          <p:nvPr/>
        </p:nvSpPr>
        <p:spPr>
          <a:xfrm>
            <a:off x="8049732" y="1448137"/>
            <a:ext cx="173517" cy="133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A3A838-6D13-DD46-8077-FB8944786880}"/>
              </a:ext>
            </a:extLst>
          </p:cNvPr>
          <p:cNvSpPr/>
          <p:nvPr/>
        </p:nvSpPr>
        <p:spPr>
          <a:xfrm>
            <a:off x="8089733" y="4007520"/>
            <a:ext cx="174792" cy="134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8FEA9949-CECC-064C-B668-F0C032F1355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29608" y="1485932"/>
            <a:ext cx="14536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200" b="1" dirty="0"/>
              <a:t>Pressure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3D206921-02F7-374D-9708-C3302E1D3D8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22210" y="3347205"/>
            <a:ext cx="14536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200" b="1" dirty="0"/>
              <a:t>Pressure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EF0A6829-AF74-6748-A3AA-BB25B1DA7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854" y="803022"/>
            <a:ext cx="2607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200" b="1" dirty="0">
                <a:solidFill>
                  <a:srgbClr val="0000CC"/>
                </a:solidFill>
              </a:rPr>
              <a:t>Observed uncertainty (</a:t>
            </a:r>
            <a:r>
              <a:rPr lang="en-GB" altLang="en-US" sz="1200" b="1" dirty="0">
                <a:solidFill>
                  <a:srgbClr val="0000CC"/>
                </a:solidFill>
                <a:latin typeface="Symbol" pitchFamily="2" charset="2"/>
              </a:rPr>
              <a:t>s</a:t>
            </a:r>
            <a:r>
              <a:rPr lang="en-GB" altLang="en-US" sz="1200" b="1" baseline="-25000" dirty="0">
                <a:solidFill>
                  <a:srgbClr val="0000CC"/>
                </a:solidFill>
              </a:rPr>
              <a:t>o</a:t>
            </a:r>
            <a:r>
              <a:rPr lang="en-GB" altLang="en-US" sz="1200" b="1" dirty="0">
                <a:solidFill>
                  <a:srgbClr val="0000CC"/>
                </a:solidFill>
              </a:rPr>
              <a:t>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FF8849D-FCF5-344A-9509-8C6C7C0093D2}"/>
              </a:ext>
            </a:extLst>
          </p:cNvPr>
          <p:cNvCxnSpPr>
            <a:cxnSpLocks/>
          </p:cNvCxnSpPr>
          <p:nvPr/>
        </p:nvCxnSpPr>
        <p:spPr>
          <a:xfrm>
            <a:off x="4562724" y="1725070"/>
            <a:ext cx="2396063" cy="1505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3BF2E5B-C2B8-244E-AC47-1D23CE668003}"/>
              </a:ext>
            </a:extLst>
          </p:cNvPr>
          <p:cNvCxnSpPr>
            <a:cxnSpLocks/>
          </p:cNvCxnSpPr>
          <p:nvPr/>
        </p:nvCxnSpPr>
        <p:spPr>
          <a:xfrm>
            <a:off x="1490038" y="3638827"/>
            <a:ext cx="2260477" cy="435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D0ECB4-80A6-6348-B8FA-C53F6BF64A10}"/>
              </a:ext>
            </a:extLst>
          </p:cNvPr>
          <p:cNvCxnSpPr>
            <a:cxnSpLocks/>
          </p:cNvCxnSpPr>
          <p:nvPr/>
        </p:nvCxnSpPr>
        <p:spPr>
          <a:xfrm>
            <a:off x="1493613" y="3511084"/>
            <a:ext cx="2256902" cy="3241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441D951-CA35-ED49-8AFA-3024FCAE37CB}"/>
              </a:ext>
            </a:extLst>
          </p:cNvPr>
          <p:cNvSpPr txBox="1"/>
          <p:nvPr/>
        </p:nvSpPr>
        <p:spPr>
          <a:xfrm>
            <a:off x="4752754" y="1080021"/>
            <a:ext cx="3689498" cy="338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A DAS can be used to estimate (and thus evaluate) the data uncertainty.</a:t>
            </a:r>
          </a:p>
          <a:p>
            <a:pPr marL="342900" indent="-34290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err="1">
                <a:solidFill>
                  <a:srgbClr val="002060"/>
                </a:solidFill>
              </a:rPr>
              <a:t>Desrozier</a:t>
            </a:r>
            <a:r>
              <a:rPr lang="en-US" sz="1600" dirty="0">
                <a:solidFill>
                  <a:srgbClr val="002060"/>
                </a:solidFill>
              </a:rPr>
              <a:t> method to estimate the uncertainty of the CCI GOME-2 O3 profiles</a:t>
            </a:r>
          </a:p>
          <a:p>
            <a:pPr marL="342900" indent="-34290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Good structure in </a:t>
            </a:r>
            <a:r>
              <a:rPr lang="en-US" sz="1600" dirty="0">
                <a:solidFill>
                  <a:srgbClr val="002060"/>
                </a:solidFill>
                <a:latin typeface="Symbol" pitchFamily="2" charset="2"/>
              </a:rPr>
              <a:t>s</a:t>
            </a:r>
            <a:r>
              <a:rPr lang="en-US" sz="1600" baseline="-25000" dirty="0">
                <a:solidFill>
                  <a:srgbClr val="002060"/>
                </a:solidFill>
              </a:rPr>
              <a:t>o </a:t>
            </a:r>
            <a:r>
              <a:rPr lang="en-US" sz="1600" dirty="0">
                <a:solidFill>
                  <a:srgbClr val="002060"/>
                </a:solidFill>
              </a:rPr>
              <a:t>though values slightly overestimated:</a:t>
            </a:r>
          </a:p>
          <a:p>
            <a:pPr marL="342900" indent="-34290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Between 10-20hPa, O3C~50DU, </a:t>
            </a:r>
            <a:r>
              <a:rPr lang="en-US" sz="1600" dirty="0">
                <a:solidFill>
                  <a:srgbClr val="002060"/>
                </a:solidFill>
                <a:latin typeface="Symbol" pitchFamily="2" charset="2"/>
              </a:rPr>
              <a:t>s</a:t>
            </a:r>
            <a:r>
              <a:rPr lang="en-US" sz="1600" baseline="-25000" dirty="0">
                <a:solidFill>
                  <a:srgbClr val="002060"/>
                </a:solidFill>
              </a:rPr>
              <a:t>o </a:t>
            </a:r>
            <a:r>
              <a:rPr lang="en-US" sz="1600" dirty="0">
                <a:solidFill>
                  <a:srgbClr val="002060"/>
                </a:solidFill>
              </a:rPr>
              <a:t>- </a:t>
            </a:r>
            <a:r>
              <a:rPr lang="en-US" sz="1600" dirty="0">
                <a:solidFill>
                  <a:srgbClr val="002060"/>
                </a:solidFill>
                <a:latin typeface="Symbol" pitchFamily="2" charset="2"/>
              </a:rPr>
              <a:t>s</a:t>
            </a:r>
            <a:r>
              <a:rPr lang="en-US" sz="1600" baseline="-25000" dirty="0">
                <a:solidFill>
                  <a:srgbClr val="002060"/>
                </a:solidFill>
              </a:rPr>
              <a:t>e</a:t>
            </a:r>
            <a:r>
              <a:rPr lang="en-US" sz="1600" dirty="0">
                <a:solidFill>
                  <a:srgbClr val="002060"/>
                </a:solidFill>
              </a:rPr>
              <a:t> ~ 1DU </a:t>
            </a:r>
            <a:r>
              <a:rPr lang="en-US" sz="1600" dirty="0">
                <a:solidFill>
                  <a:srgbClr val="002060"/>
                </a:solidFill>
                <a:sym typeface="Wingdings" pitchFamily="2" charset="2"/>
              </a:rPr>
              <a:t> ~2% overestimation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19120" y="158750"/>
            <a:ext cx="7033272" cy="430213"/>
          </a:xfrm>
        </p:spPr>
        <p:txBody>
          <a:bodyPr/>
          <a:lstStyle/>
          <a:p>
            <a:r>
              <a:rPr lang="en-GB" altLang="x-none" b="1" dirty="0">
                <a:latin typeface="Arial" charset="0"/>
              </a:rPr>
              <a:t>What to expect: experience from P2</a:t>
            </a:r>
            <a:endParaRPr lang="en-US" altLang="en-US" b="1" dirty="0"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F2CA96-6F48-441B-A1EE-CA8C5E4C3CB6}"/>
              </a:ext>
            </a:extLst>
          </p:cNvPr>
          <p:cNvSpPr/>
          <p:nvPr/>
        </p:nvSpPr>
        <p:spPr>
          <a:xfrm>
            <a:off x="1633538" y="5588000"/>
            <a:ext cx="4722812" cy="390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E384BBB-11EC-4DC5-84DD-4BA797666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842525"/>
              </p:ext>
            </p:extLst>
          </p:nvPr>
        </p:nvGraphicFramePr>
        <p:xfrm>
          <a:off x="201180" y="3467112"/>
          <a:ext cx="4436682" cy="137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6660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GB" sz="1100" b="1" dirty="0"/>
                        <a:t>Active</a:t>
                      </a:r>
                      <a:endParaRPr lang="en-GB" sz="1100" dirty="0"/>
                    </a:p>
                  </a:txBody>
                  <a:tcPr marL="74315" marR="74315" marT="37130" marB="371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OZONE</a:t>
                      </a:r>
                    </a:p>
                  </a:txBody>
                  <a:tcPr marL="74315" marR="74315" marT="37130" marB="3713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AEROSOLS</a:t>
                      </a:r>
                    </a:p>
                  </a:txBody>
                  <a:tcPr marL="74315" marR="74315" marT="37130" marB="3713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GHG</a:t>
                      </a:r>
                    </a:p>
                  </a:txBody>
                  <a:tcPr marL="74315" marR="74315" marT="37130" marB="3713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CO2</a:t>
                      </a:r>
                    </a:p>
                  </a:txBody>
                  <a:tcPr marL="74315" marR="74315" marT="37130" marB="3713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CH4</a:t>
                      </a:r>
                    </a:p>
                  </a:txBody>
                  <a:tcPr marL="74315" marR="74315" marT="37130" marB="3713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46">
                <a:tc>
                  <a:txBody>
                    <a:bodyPr/>
                    <a:lstStyle/>
                    <a:p>
                      <a:r>
                        <a:rPr lang="en-GB" sz="1000" b="1" dirty="0"/>
                        <a:t>CTRL</a:t>
                      </a:r>
                    </a:p>
                  </a:txBody>
                  <a:tcPr marL="74315" marR="74315" marT="37130" marB="3713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SBUV</a:t>
                      </a:r>
                    </a:p>
                    <a:p>
                      <a:r>
                        <a:rPr lang="en-GB" sz="1000" dirty="0"/>
                        <a:t>SCIA TCO3</a:t>
                      </a:r>
                    </a:p>
                  </a:txBody>
                  <a:tcPr marL="74315" marR="74315" marT="37130" marB="3713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MODIS</a:t>
                      </a:r>
                    </a:p>
                  </a:txBody>
                  <a:tcPr marL="74315" marR="74315" marT="37130" marB="3713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IASI</a:t>
                      </a:r>
                    </a:p>
                  </a:txBody>
                  <a:tcPr marL="74315" marR="74315" marT="37130" marB="3713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IASI</a:t>
                      </a:r>
                    </a:p>
                  </a:txBody>
                  <a:tcPr marL="74315" marR="74315" marT="37130" marB="3713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992">
                <a:tc>
                  <a:txBody>
                    <a:bodyPr/>
                    <a:lstStyle/>
                    <a:p>
                      <a:r>
                        <a:rPr lang="en-GB" sz="1000" b="1" dirty="0"/>
                        <a:t>PERT</a:t>
                      </a:r>
                    </a:p>
                  </a:txBody>
                  <a:tcPr marL="74315" marR="74315" marT="37130" marB="3713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SBUV</a:t>
                      </a:r>
                    </a:p>
                    <a:p>
                      <a:r>
                        <a:rPr lang="en-GB" sz="1000" dirty="0"/>
                        <a:t>SCIA TCO3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SMR</a:t>
                      </a:r>
                    </a:p>
                  </a:txBody>
                  <a:tcPr marL="74315" marR="74315" marT="37130" marB="3713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MODIS</a:t>
                      </a:r>
                    </a:p>
                  </a:txBody>
                  <a:tcPr marL="74315" marR="74315" marT="37130" marB="3713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IASI</a:t>
                      </a:r>
                    </a:p>
                  </a:txBody>
                  <a:tcPr marL="74315" marR="74315" marT="37130" marB="3713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IASI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74315" marR="74315" marT="37130" marB="3713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2">
            <a:extLst>
              <a:ext uri="{FF2B5EF4-FFF2-40B4-BE49-F238E27FC236}">
                <a16:creationId xmlns:a16="http://schemas.microsoft.com/office/drawing/2014/main" id="{5F2AFAE4-7141-47E5-B5F0-4D4CEDD0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2" y="3605005"/>
            <a:ext cx="4106418" cy="95410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altLang="en-US" sz="1400" dirty="0">
                <a:solidFill>
                  <a:srgbClr val="002060"/>
                </a:solidFill>
              </a:rPr>
              <a:t>The assimilation of SMR O</a:t>
            </a:r>
            <a:r>
              <a:rPr lang="en-GB" altLang="en-US" sz="1400" baseline="-25000" dirty="0">
                <a:solidFill>
                  <a:srgbClr val="002060"/>
                </a:solidFill>
              </a:rPr>
              <a:t>3</a:t>
            </a:r>
            <a:r>
              <a:rPr lang="en-GB" altLang="en-US" sz="1400" dirty="0">
                <a:solidFill>
                  <a:srgbClr val="002060"/>
                </a:solidFill>
              </a:rPr>
              <a:t> impacts the quality of the AOD FC.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1400" dirty="0">
                <a:solidFill>
                  <a:srgbClr val="002060"/>
                </a:solidFill>
              </a:rPr>
              <a:t>Improved agreement with AERONET data (+0.17%).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20EDA6-9AFC-4C89-86D0-463FA1DFB417}"/>
              </a:ext>
            </a:extLst>
          </p:cNvPr>
          <p:cNvGrpSpPr/>
          <p:nvPr/>
        </p:nvGrpSpPr>
        <p:grpSpPr>
          <a:xfrm>
            <a:off x="1298960" y="706952"/>
            <a:ext cx="6161002" cy="2760160"/>
            <a:chOff x="1288156" y="1366943"/>
            <a:chExt cx="6161002" cy="276016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A8623820-FB0D-43A1-9C1C-CC7790847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6" b="2916"/>
            <a:stretch>
              <a:fillRect/>
            </a:stretch>
          </p:blipFill>
          <p:spPr bwMode="auto">
            <a:xfrm>
              <a:off x="1358260" y="1614608"/>
              <a:ext cx="3103414" cy="237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5055D40-B0C9-40D5-9053-355D2DFFB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5" t="13696" b="3732"/>
            <a:stretch>
              <a:fillRect/>
            </a:stretch>
          </p:blipFill>
          <p:spPr bwMode="auto">
            <a:xfrm>
              <a:off x="4461674" y="1582146"/>
              <a:ext cx="2959261" cy="237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827412-9A8F-43DF-BDC5-F9BA552B9FB0}"/>
                </a:ext>
              </a:extLst>
            </p:cNvPr>
            <p:cNvSpPr txBox="1"/>
            <p:nvPr/>
          </p:nvSpPr>
          <p:spPr>
            <a:xfrm>
              <a:off x="2545133" y="1401127"/>
              <a:ext cx="691215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b="1" dirty="0">
                  <a:solidFill>
                    <a:srgbClr val="C00000"/>
                  </a:solidFill>
                </a:rPr>
                <a:t>CTRL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66EC64-AC34-4659-B83A-607FBC616840}"/>
                </a:ext>
              </a:extLst>
            </p:cNvPr>
            <p:cNvSpPr txBox="1"/>
            <p:nvPr/>
          </p:nvSpPr>
          <p:spPr>
            <a:xfrm>
              <a:off x="4261458" y="1366943"/>
              <a:ext cx="318770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b="1" dirty="0">
                  <a:solidFill>
                    <a:srgbClr val="C00000"/>
                  </a:solidFill>
                </a:rPr>
                <a:t>PERT=CTRL+SMR O3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E3C6D7-8260-491D-B9BA-995E13B9938F}"/>
                </a:ext>
              </a:extLst>
            </p:cNvPr>
            <p:cNvSpPr/>
            <p:nvPr/>
          </p:nvSpPr>
          <p:spPr>
            <a:xfrm>
              <a:off x="1666037" y="2227730"/>
              <a:ext cx="1050733" cy="238919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02E059F-B7EF-4CEE-A8A2-12B5F219C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7762" y="3819326"/>
              <a:ext cx="2528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400" b="1" dirty="0"/>
                <a:t>AERONET Observations</a:t>
              </a: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A6CDD3F7-94B2-44E5-8B18-1681455BAC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66563" y="2515550"/>
              <a:ext cx="135096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400" b="1" dirty="0"/>
                <a:t>IFS AOD FC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7C728B-BDBC-413A-94E4-3DDFE1111DDD}"/>
                </a:ext>
              </a:extLst>
            </p:cNvPr>
            <p:cNvSpPr/>
            <p:nvPr/>
          </p:nvSpPr>
          <p:spPr>
            <a:xfrm>
              <a:off x="4685666" y="2212180"/>
              <a:ext cx="1050733" cy="238919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00AD61-0133-E849-9BD9-DFA780E63D12}"/>
              </a:ext>
            </a:extLst>
          </p:cNvPr>
          <p:cNvSpPr txBox="1"/>
          <p:nvPr/>
        </p:nvSpPr>
        <p:spPr>
          <a:xfrm rot="20350074">
            <a:off x="510098" y="2479018"/>
            <a:ext cx="825553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Ozone and aerosol were not used interactively in P2</a:t>
            </a:r>
          </a:p>
        </p:txBody>
      </p:sp>
    </p:spTree>
    <p:extLst>
      <p:ext uri="{BB962C8B-B14F-4D97-AF65-F5344CB8AC3E}">
        <p14:creationId xmlns:p14="http://schemas.microsoft.com/office/powerpoint/2010/main" val="1056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07C9-9119-2E40-91DF-7D2A1E48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b="1" dirty="0">
                <a:latin typeface="Arial" charset="0"/>
              </a:rPr>
              <a:t>Consistency, synergy and complementarity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3779C0-BEB1-7E44-BA07-9BDDC6262697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173038" y="792163"/>
            <a:ext cx="8747125" cy="178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b="1" dirty="0">
                <a:solidFill>
                  <a:srgbClr val="00338D"/>
                </a:solidFill>
                <a:latin typeface="Arial" charset="0"/>
              </a:rPr>
              <a:t>A Data Assimilation System (DAS) can be used to assess both the consistency between datasets of the same ECV and that across ECVs</a:t>
            </a:r>
            <a:endParaRPr lang="en-GB" sz="1400" b="1" dirty="0">
              <a:solidFill>
                <a:srgbClr val="00338D"/>
              </a:solidFill>
              <a:latin typeface="Arial" charset="0"/>
              <a:sym typeface="Wingdings" panose="05000000000000000000" pitchFamily="2" charset="2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Font typeface="Wingdings" charset="2"/>
              <a:buChar char="Ø"/>
              <a:defRPr/>
            </a:pPr>
            <a:r>
              <a:rPr lang="en-GB" sz="1200" dirty="0">
                <a:solidFill>
                  <a:srgbClr val="00338D"/>
                </a:solidFill>
                <a:latin typeface="Arial" charset="0"/>
                <a:sym typeface="Wingdings" panose="05000000000000000000" pitchFamily="2" charset="2"/>
              </a:rPr>
              <a:t>A</a:t>
            </a:r>
            <a:r>
              <a:rPr lang="en-GB" sz="1200" b="1" dirty="0">
                <a:solidFill>
                  <a:srgbClr val="00338D"/>
                </a:solidFill>
                <a:latin typeface="Arial" charset="0"/>
                <a:sym typeface="Wingdings" panose="05000000000000000000" pitchFamily="2" charset="2"/>
              </a:rPr>
              <a:t> DAS can include a large number of interactive variables.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GB" altLang="x-none" sz="1400" dirty="0">
                <a:solidFill>
                  <a:srgbClr val="00338D"/>
                </a:solidFill>
                <a:latin typeface="Arial" charset="0"/>
              </a:rPr>
              <a:t>In CMUG P2, a study was performed to assess the consistency and synergy between CCI O3, aerosols, and GHG, as well as their ability to constrain their corresponding analyses.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GB" altLang="x-none" sz="1400" dirty="0">
                <a:solidFill>
                  <a:srgbClr val="00338D"/>
                </a:solidFill>
                <a:latin typeface="Arial" charset="0"/>
              </a:rPr>
              <a:t>A metric to measure synergy, consistency and complementarity using a DAS.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endParaRPr lang="en-GB" altLang="x-none" sz="2000" b="1" dirty="0">
              <a:solidFill>
                <a:srgbClr val="00338D"/>
              </a:solidFill>
              <a:latin typeface="Arial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F5583AA7-E851-9E4A-8910-AF3C872A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139" y="2571560"/>
            <a:ext cx="1015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 b="1" dirty="0"/>
              <a:t>Dataset 1</a:t>
            </a:r>
          </a:p>
          <a:p>
            <a:r>
              <a:rPr lang="en-GB" altLang="en-US" sz="1200" dirty="0">
                <a:solidFill>
                  <a:srgbClr val="FF0000"/>
                </a:solidFill>
              </a:rPr>
              <a:t>Dataset 2</a:t>
            </a: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4AE8E1BB-7E5B-5140-B834-07FA0742A611}"/>
              </a:ext>
            </a:extLst>
          </p:cNvPr>
          <p:cNvSpPr/>
          <p:nvPr/>
        </p:nvSpPr>
        <p:spPr>
          <a:xfrm>
            <a:off x="2497896" y="2698766"/>
            <a:ext cx="323541" cy="207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CEE433-BDC0-554D-8A87-7FA8026AEC8C}"/>
              </a:ext>
            </a:extLst>
          </p:cNvPr>
          <p:cNvGrpSpPr>
            <a:grpSpLocks/>
          </p:cNvGrpSpPr>
          <p:nvPr/>
        </p:nvGrpSpPr>
        <p:grpSpPr bwMode="auto">
          <a:xfrm>
            <a:off x="1226139" y="3465748"/>
            <a:ext cx="4785292" cy="638375"/>
            <a:chOff x="1391174" y="3338773"/>
            <a:chExt cx="4785204" cy="639136"/>
          </a:xfrm>
        </p:grpSpPr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177A299C-C2F6-D043-9D86-145D3175C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1174" y="3537380"/>
              <a:ext cx="441138" cy="27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200" b="1" dirty="0">
                  <a:solidFill>
                    <a:srgbClr val="002060"/>
                  </a:solidFill>
                  <a:latin typeface="Symbol" panose="05050102010706020507" pitchFamily="18" charset="2"/>
                </a:rPr>
                <a:t>S </a:t>
              </a:r>
              <a:r>
                <a:rPr lang="en-GB" altLang="en-US" sz="1200" dirty="0">
                  <a:solidFill>
                    <a:srgbClr val="002060"/>
                  </a:solidFill>
                </a:rPr>
                <a:t>=</a:t>
              </a: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323A989-6F4D-E847-85B0-0063C4489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307" y="3338773"/>
              <a:ext cx="4394071" cy="27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200" dirty="0">
                  <a:solidFill>
                    <a:srgbClr val="002060"/>
                  </a:solidFill>
                </a:rPr>
                <a:t>|Exp3 – Control| - |(Exp2-Control) + (Exp1-Control)| 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527DA2C8-B873-744A-AC2D-06065CAE0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2429" y="3700580"/>
              <a:ext cx="798602" cy="27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200" dirty="0">
                  <a:solidFill>
                    <a:srgbClr val="002060"/>
                  </a:solidFill>
                </a:rPr>
                <a:t>Control 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B47C641-54C8-644B-98A8-3FC2828DC5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2307" y="3682816"/>
              <a:ext cx="4183957" cy="1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78FA1D-8E23-4E4B-814B-972473A9AAAC}"/>
              </a:ext>
            </a:extLst>
          </p:cNvPr>
          <p:cNvGrpSpPr>
            <a:grpSpLocks/>
          </p:cNvGrpSpPr>
          <p:nvPr/>
        </p:nvGrpSpPr>
        <p:grpSpPr bwMode="auto">
          <a:xfrm>
            <a:off x="6070104" y="3313489"/>
            <a:ext cx="1797010" cy="999633"/>
            <a:chOff x="1599377" y="4957304"/>
            <a:chExt cx="1797092" cy="999905"/>
          </a:xfrm>
        </p:grpSpPr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339A35EC-E7A3-D74B-B304-02B5FE12A215}"/>
                </a:ext>
              </a:extLst>
            </p:cNvPr>
            <p:cNvSpPr/>
            <p:nvPr/>
          </p:nvSpPr>
          <p:spPr>
            <a:xfrm>
              <a:off x="1599377" y="4960611"/>
              <a:ext cx="117351" cy="996598"/>
            </a:xfrm>
            <a:prstGeom prst="leftBrace">
              <a:avLst>
                <a:gd name="adj1" fmla="val 39269"/>
                <a:gd name="adj2" fmla="val 50000"/>
              </a:avLst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47647890-5EA7-8A4A-95F9-1CAFCB051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902" y="5639811"/>
              <a:ext cx="1274767" cy="277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200" dirty="0">
                  <a:solidFill>
                    <a:srgbClr val="002060"/>
                  </a:solidFill>
                </a:rPr>
                <a:t>&lt;0 Consistent</a:t>
              </a:r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A946E422-743F-4B49-BF74-CADCFBE3E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6728" y="4957304"/>
              <a:ext cx="1314203" cy="277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200" dirty="0">
                  <a:solidFill>
                    <a:srgbClr val="002060"/>
                  </a:solidFill>
                </a:rPr>
                <a:t>&gt;0 Synergistic</a:t>
              </a: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D1A7BAB8-3255-E647-9764-2F489C9F9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902" y="5290343"/>
              <a:ext cx="1691567" cy="277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200" dirty="0">
                  <a:solidFill>
                    <a:srgbClr val="002060"/>
                  </a:solidFill>
                </a:rPr>
                <a:t>=0 Complementary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7626AD8-9266-FD47-AA29-2914AE05B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437" y="4313122"/>
            <a:ext cx="21739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No impact (redundant)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A2E06F-F9B7-6948-9617-7B5BD8BF3483}"/>
              </a:ext>
            </a:extLst>
          </p:cNvPr>
          <p:cNvCxnSpPr>
            <a:cxnSpLocks/>
          </p:cNvCxnSpPr>
          <p:nvPr/>
        </p:nvCxnSpPr>
        <p:spPr>
          <a:xfrm flipV="1">
            <a:off x="5039532" y="4166231"/>
            <a:ext cx="1147918" cy="311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0">
            <a:extLst>
              <a:ext uri="{FF2B5EF4-FFF2-40B4-BE49-F238E27FC236}">
                <a16:creationId xmlns:a16="http://schemas.microsoft.com/office/drawing/2014/main" id="{7FD6B4EF-FB4D-C047-915A-9C352C36F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491" y="2414605"/>
            <a:ext cx="3494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 dirty="0">
                <a:solidFill>
                  <a:srgbClr val="002060"/>
                </a:solidFill>
              </a:rPr>
              <a:t>Control</a:t>
            </a:r>
          </a:p>
          <a:p>
            <a:r>
              <a:rPr lang="en-GB" altLang="en-US" sz="1200" dirty="0">
                <a:solidFill>
                  <a:srgbClr val="002060"/>
                </a:solidFill>
              </a:rPr>
              <a:t>Exp1 = Control + </a:t>
            </a:r>
            <a:r>
              <a:rPr lang="en-GB" altLang="en-US" sz="1200" b="1" dirty="0"/>
              <a:t>Dataset 1</a:t>
            </a:r>
          </a:p>
          <a:p>
            <a:r>
              <a:rPr lang="en-GB" altLang="en-US" sz="1200" dirty="0">
                <a:solidFill>
                  <a:srgbClr val="002060"/>
                </a:solidFill>
              </a:rPr>
              <a:t>Exp2 = Control + </a:t>
            </a:r>
            <a:r>
              <a:rPr lang="en-GB" altLang="en-US" sz="1200" b="1" dirty="0">
                <a:solidFill>
                  <a:srgbClr val="FF0000"/>
                </a:solidFill>
              </a:rPr>
              <a:t>Dataset 2</a:t>
            </a:r>
          </a:p>
          <a:p>
            <a:r>
              <a:rPr lang="en-GB" altLang="en-US" sz="1200" dirty="0">
                <a:solidFill>
                  <a:srgbClr val="002060"/>
                </a:solidFill>
              </a:rPr>
              <a:t>Exp3 = Control + </a:t>
            </a:r>
            <a:r>
              <a:rPr lang="en-GB" altLang="en-US" sz="1200" b="1" dirty="0"/>
              <a:t>Dataset 1</a:t>
            </a:r>
            <a:r>
              <a:rPr lang="en-GB" altLang="en-US" sz="1200" dirty="0">
                <a:solidFill>
                  <a:srgbClr val="002060"/>
                </a:solidFill>
              </a:rPr>
              <a:t> + </a:t>
            </a:r>
            <a:r>
              <a:rPr lang="en-GB" altLang="en-US" sz="1200" b="1" dirty="0">
                <a:solidFill>
                  <a:srgbClr val="FF0000"/>
                </a:solidFill>
              </a:rPr>
              <a:t>Dataset 2</a:t>
            </a:r>
            <a:endParaRPr lang="en-GB" alt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4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3DF25A0E-2050-4A0D-8F9A-8D32991F7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8"/>
          <a:stretch/>
        </p:blipFill>
        <p:spPr bwMode="auto">
          <a:xfrm>
            <a:off x="3521736" y="1834489"/>
            <a:ext cx="3318640" cy="227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>
            <a:extLst>
              <a:ext uri="{FF2B5EF4-FFF2-40B4-BE49-F238E27FC236}">
                <a16:creationId xmlns:a16="http://schemas.microsoft.com/office/drawing/2014/main" id="{2BBD93A3-4A87-4BD5-99EB-49FB5137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Consistency, complementarity and synergy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BCF3A8-0233-4B49-8761-7D8AA32FE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4131869"/>
            <a:ext cx="793513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Redundancy in DA  Increase the robustness of the DAS.</a:t>
            </a:r>
            <a:endParaRPr lang="en-GB" altLang="en-US" sz="1800" b="1" dirty="0">
              <a:solidFill>
                <a:srgbClr val="00B050"/>
              </a:solidFill>
            </a:endParaRPr>
          </a:p>
        </p:txBody>
      </p:sp>
      <p:pic>
        <p:nvPicPr>
          <p:cNvPr id="32" name="Content Placeholder 3">
            <a:extLst>
              <a:ext uri="{FF2B5EF4-FFF2-40B4-BE49-F238E27FC236}">
                <a16:creationId xmlns:a16="http://schemas.microsoft.com/office/drawing/2014/main" id="{D3F55984-D648-4E17-89F6-7B861E920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544" y="1643553"/>
            <a:ext cx="3371192" cy="2484322"/>
          </a:xfr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EDA6459-E361-490F-A623-F6684905A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851" y="1890194"/>
            <a:ext cx="1316386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900" b="1" dirty="0">
                <a:solidFill>
                  <a:srgbClr val="0000FF"/>
                </a:solidFill>
              </a:rPr>
              <a:t>CTRL</a:t>
            </a:r>
          </a:p>
          <a:p>
            <a:r>
              <a:rPr lang="en-GB" altLang="en-US" sz="900" b="1" dirty="0">
                <a:solidFill>
                  <a:srgbClr val="FF0000"/>
                </a:solidFill>
              </a:rPr>
              <a:t>CCI GOME2 NPO3</a:t>
            </a:r>
          </a:p>
          <a:p>
            <a:r>
              <a:rPr lang="en-GB" altLang="en-US" sz="900" b="1" dirty="0">
                <a:solidFill>
                  <a:srgbClr val="00B050"/>
                </a:solidFill>
              </a:rPr>
              <a:t>CCI MIPAS LPO3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6CC5F3-9461-4C70-8D86-6D17E8F7B03C}"/>
              </a:ext>
            </a:extLst>
          </p:cNvPr>
          <p:cNvCxnSpPr>
            <a:cxnSpLocks/>
          </p:cNvCxnSpPr>
          <p:nvPr/>
        </p:nvCxnSpPr>
        <p:spPr>
          <a:xfrm>
            <a:off x="586653" y="3520440"/>
            <a:ext cx="2835395" cy="5358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0C231A4-5BCD-4F60-8BFC-653360554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414681"/>
              </p:ext>
            </p:extLst>
          </p:nvPr>
        </p:nvGraphicFramePr>
        <p:xfrm>
          <a:off x="6707889" y="1997639"/>
          <a:ext cx="2125838" cy="166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63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00" marR="9140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GHG CO2</a:t>
                      </a:r>
                    </a:p>
                  </a:txBody>
                  <a:tcPr marL="91400" marR="91400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636">
                <a:tc>
                  <a:txBody>
                    <a:bodyPr/>
                    <a:lstStyle/>
                    <a:p>
                      <a:r>
                        <a:rPr lang="en-GB" sz="1000" b="1" dirty="0"/>
                        <a:t>CTRL</a:t>
                      </a:r>
                    </a:p>
                  </a:txBody>
                  <a:tcPr marL="91400" marR="91400" marT="45705" marB="45705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IASI</a:t>
                      </a:r>
                    </a:p>
                  </a:txBody>
                  <a:tcPr marL="91400" marR="91400" marT="45705" marB="45705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10">
                <a:tc>
                  <a:txBody>
                    <a:bodyPr/>
                    <a:lstStyle/>
                    <a:p>
                      <a:r>
                        <a:rPr lang="en-GB" sz="1000" b="1" dirty="0"/>
                        <a:t>EXP1</a:t>
                      </a:r>
                    </a:p>
                  </a:txBody>
                  <a:tcPr marL="91400" marR="91400" marT="45705" marB="45705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IASI + </a:t>
                      </a:r>
                      <a:r>
                        <a:rPr lang="en-GB" sz="1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SRFP TANSO</a:t>
                      </a:r>
                    </a:p>
                  </a:txBody>
                  <a:tcPr marL="91400" marR="91400" marT="45705" marB="45705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610">
                <a:tc>
                  <a:txBody>
                    <a:bodyPr/>
                    <a:lstStyle/>
                    <a:p>
                      <a:r>
                        <a:rPr lang="en-GB" sz="1000" b="1" dirty="0"/>
                        <a:t>EXP2</a:t>
                      </a:r>
                    </a:p>
                  </a:txBody>
                  <a:tcPr marL="91400" marR="91400" marT="45705" marB="45705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IASI + </a:t>
                      </a:r>
                      <a:r>
                        <a:rPr lang="en-GB" sz="1000" b="1" dirty="0">
                          <a:solidFill>
                            <a:srgbClr val="C00000"/>
                          </a:solidFill>
                        </a:rPr>
                        <a:t>BESD</a:t>
                      </a:r>
                      <a:r>
                        <a:rPr lang="en-GB" sz="1000" b="1" dirty="0"/>
                        <a:t> </a:t>
                      </a:r>
                      <a:r>
                        <a:rPr lang="en-GB" sz="1000" b="1" dirty="0">
                          <a:solidFill>
                            <a:srgbClr val="C00000"/>
                          </a:solidFill>
                        </a:rPr>
                        <a:t>SCIA</a:t>
                      </a:r>
                    </a:p>
                  </a:txBody>
                  <a:tcPr marL="91400" marR="91400" marT="45705" marB="45705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870">
                <a:tc>
                  <a:txBody>
                    <a:bodyPr/>
                    <a:lstStyle/>
                    <a:p>
                      <a:r>
                        <a:rPr lang="en-GB" sz="1000" b="1" dirty="0"/>
                        <a:t>EXP3</a:t>
                      </a:r>
                    </a:p>
                  </a:txBody>
                  <a:tcPr marL="91400" marR="91400" marT="45705" marB="45705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IASI + </a:t>
                      </a:r>
                      <a:r>
                        <a:rPr lang="en-GB" sz="1000" b="1" dirty="0">
                          <a:solidFill>
                            <a:srgbClr val="C00000"/>
                          </a:solidFill>
                        </a:rPr>
                        <a:t>BESD SCIA + SRFP TANSO</a:t>
                      </a:r>
                    </a:p>
                  </a:txBody>
                  <a:tcPr marL="91400" marR="91400" marT="45705" marB="45705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" name="TextBox 15">
            <a:extLst>
              <a:ext uri="{FF2B5EF4-FFF2-40B4-BE49-F238E27FC236}">
                <a16:creationId xmlns:a16="http://schemas.microsoft.com/office/drawing/2014/main" id="{9D7A152B-FAC9-4114-BF4C-63C1CF63B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63" y="6173788"/>
            <a:ext cx="2343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C00000"/>
                </a:solidFill>
              </a:rPr>
              <a:t>Bold</a:t>
            </a:r>
            <a:r>
              <a:rPr lang="en-GB" altLang="en-US" sz="1600" b="1"/>
              <a:t>=CCI datasets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1CD75A-58B8-4824-B25B-4E25C5101E5B}"/>
              </a:ext>
            </a:extLst>
          </p:cNvPr>
          <p:cNvGrpSpPr/>
          <p:nvPr/>
        </p:nvGrpSpPr>
        <p:grpSpPr>
          <a:xfrm>
            <a:off x="774700" y="850951"/>
            <a:ext cx="7933140" cy="948779"/>
            <a:chOff x="400429" y="3468790"/>
            <a:chExt cx="7933140" cy="948779"/>
          </a:xfrm>
        </p:grpSpPr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5ED331F9-2AF3-4A97-B08D-474E011D9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5149" y="3468790"/>
              <a:ext cx="2188420" cy="948779"/>
              <a:chOff x="6635089" y="3368245"/>
              <a:chExt cx="2189422" cy="949418"/>
            </a:xfrm>
          </p:grpSpPr>
          <p:sp>
            <p:nvSpPr>
              <p:cNvPr id="27" name="TextBox 2">
                <a:extLst>
                  <a:ext uri="{FF2B5EF4-FFF2-40B4-BE49-F238E27FC236}">
                    <a16:creationId xmlns:a16="http://schemas.microsoft.com/office/drawing/2014/main" id="{73353F78-5DB3-4AA0-8976-8557F1F6CC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3303" y="3368245"/>
                <a:ext cx="1401988" cy="27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en-US" sz="1200" b="1" dirty="0">
                    <a:solidFill>
                      <a:srgbClr val="C00000"/>
                    </a:solidFill>
                  </a:rPr>
                  <a:t>&gt;0 </a:t>
                </a:r>
                <a:r>
                  <a:rPr lang="en-GB" altLang="en-US" sz="12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GB" altLang="en-US" sz="1200" b="1" dirty="0">
                    <a:solidFill>
                      <a:srgbClr val="C00000"/>
                    </a:solidFill>
                  </a:rPr>
                  <a:t>Synergy</a:t>
                </a:r>
              </a:p>
            </p:txBody>
          </p:sp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id="{609E9944-96BD-4028-9C38-363663718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5089" y="3855687"/>
                <a:ext cx="1794903" cy="461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 b="1" dirty="0">
                    <a:solidFill>
                      <a:srgbClr val="002060"/>
                    </a:solidFill>
                  </a:rPr>
                  <a:t>&lt;0 </a:t>
                </a:r>
                <a:r>
                  <a:rPr lang="en-GB" altLang="en-US" sz="1200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GB" altLang="en-US" sz="1200" b="1" dirty="0">
                    <a:solidFill>
                      <a:srgbClr val="002060"/>
                    </a:solidFill>
                  </a:rPr>
                  <a:t>Consistency </a:t>
                </a:r>
              </a:p>
              <a:p>
                <a:pPr algn="ctr"/>
                <a:r>
                  <a:rPr lang="en-GB" altLang="en-US" sz="1200" b="1" dirty="0">
                    <a:solidFill>
                      <a:srgbClr val="002060"/>
                    </a:solidFill>
                  </a:rPr>
                  <a:t>    (</a:t>
                </a:r>
                <a:r>
                  <a:rPr lang="en-GB" altLang="en-US" sz="1200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GB" altLang="en-US" sz="1200" b="1" dirty="0">
                    <a:solidFill>
                      <a:srgbClr val="002060"/>
                    </a:solidFill>
                  </a:rPr>
                  <a:t>redundancy)</a:t>
                </a:r>
              </a:p>
            </p:txBody>
          </p:sp>
          <p:sp>
            <p:nvSpPr>
              <p:cNvPr id="29" name="TextBox 6">
                <a:extLst>
                  <a:ext uri="{FF2B5EF4-FFF2-40B4-BE49-F238E27FC236}">
                    <a16:creationId xmlns:a16="http://schemas.microsoft.com/office/drawing/2014/main" id="{17536652-0E98-427C-B536-A8A71883FC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5089" y="3612430"/>
                <a:ext cx="2189422" cy="27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en-US" sz="1200" b="1" dirty="0"/>
                  <a:t>=0 </a:t>
                </a:r>
                <a:r>
                  <a:rPr lang="en-GB" altLang="en-US" sz="1200" b="1" dirty="0">
                    <a:sym typeface="Wingdings" panose="05000000000000000000" pitchFamily="2" charset="2"/>
                  </a:rPr>
                  <a:t> Complementarit</a:t>
                </a:r>
                <a:r>
                  <a:rPr lang="en-GB" altLang="en-US" sz="1200" b="1" dirty="0"/>
                  <a:t>y</a:t>
                </a:r>
              </a:p>
            </p:txBody>
          </p:sp>
        </p:grpSp>
        <p:grpSp>
          <p:nvGrpSpPr>
            <p:cNvPr id="35" name="Group 9">
              <a:extLst>
                <a:ext uri="{FF2B5EF4-FFF2-40B4-BE49-F238E27FC236}">
                  <a16:creationId xmlns:a16="http://schemas.microsoft.com/office/drawing/2014/main" id="{B332FCC6-E135-41F0-8AE6-897EC30D78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429" y="3483526"/>
              <a:ext cx="5310700" cy="638799"/>
              <a:chOff x="1280349" y="3390324"/>
              <a:chExt cx="5753299" cy="596324"/>
            </a:xfrm>
          </p:grpSpPr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A8497980-FF2C-4AD0-BCD6-DB23B56ED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0349" y="3464123"/>
                <a:ext cx="898169" cy="430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en-US" sz="2000" b="1" dirty="0">
                    <a:latin typeface="Symbol" panose="05050102010706020507" pitchFamily="18" charset="2"/>
                  </a:rPr>
                  <a:t>S </a:t>
                </a:r>
                <a:r>
                  <a:rPr lang="en-GB" altLang="en-US" sz="2000" dirty="0"/>
                  <a:t>=</a:t>
                </a:r>
                <a:r>
                  <a:rPr lang="en-GB" altLang="en-US" dirty="0"/>
                  <a:t>  </a:t>
                </a:r>
              </a:p>
            </p:txBody>
          </p:sp>
          <p:sp>
            <p:nvSpPr>
              <p:cNvPr id="37" name="TextBox 11">
                <a:extLst>
                  <a:ext uri="{FF2B5EF4-FFF2-40B4-BE49-F238E27FC236}">
                    <a16:creationId xmlns:a16="http://schemas.microsoft.com/office/drawing/2014/main" id="{64020385-9090-4CF4-B98D-BF443D87E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6327" y="3390324"/>
                <a:ext cx="5217321" cy="258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en-US" sz="1200" b="1" dirty="0"/>
                  <a:t>|Exp3 – Control|-| (Exp2-Control) + (Exp1-Control) | </a:t>
                </a:r>
              </a:p>
            </p:txBody>
          </p:sp>
          <p:sp>
            <p:nvSpPr>
              <p:cNvPr id="38" name="TextBox 12">
                <a:extLst>
                  <a:ext uri="{FF2B5EF4-FFF2-40B4-BE49-F238E27FC236}">
                    <a16:creationId xmlns:a16="http://schemas.microsoft.com/office/drawing/2014/main" id="{DA045E64-6A98-449E-A61A-421FE2228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1648" y="3728067"/>
                <a:ext cx="941585" cy="258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en-US" sz="1200" b="1" dirty="0"/>
                  <a:t>Control 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55972A9-6FED-416A-BECC-91FF65080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2820" y="3728067"/>
                <a:ext cx="51408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978D314C-8A86-4E87-A88F-AEA7FFDB79B8}"/>
                </a:ext>
              </a:extLst>
            </p:cNvPr>
            <p:cNvSpPr/>
            <p:nvPr/>
          </p:nvSpPr>
          <p:spPr>
            <a:xfrm>
              <a:off x="5960896" y="3526442"/>
              <a:ext cx="125844" cy="667856"/>
            </a:xfrm>
            <a:prstGeom prst="leftBrace">
              <a:avLst>
                <a:gd name="adj1" fmla="val 38765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1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686C-A92E-4D2E-BB5B-D6F53FA2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B25E6-4013-4788-B11F-672B09267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What are your experiment plans for working with CCI+ ECV data?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How will you interact with the relevant teams?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How will you address the integrated perspective for consistency between the ECVs, including identification of gaps?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How will you use uncertainties in products?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What mechanisms will you use to provide feedback to the ECV teams</a:t>
            </a:r>
          </a:p>
        </p:txBody>
      </p:sp>
    </p:spTree>
    <p:extLst>
      <p:ext uri="{BB962C8B-B14F-4D97-AF65-F5344CB8AC3E}">
        <p14:creationId xmlns:p14="http://schemas.microsoft.com/office/powerpoint/2010/main" val="1040386773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2760952-b3bb-408f-ace6-eb1e07642b8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CCI_cmug</Template>
  <TotalTime>1034</TotalTime>
  <Words>784</Words>
  <Application>Microsoft Macintosh PowerPoint</Application>
  <PresentationFormat>On-screen Show (16:9)</PresentationFormat>
  <Paragraphs>130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Symbol</vt:lpstr>
      <vt:lpstr>Verdana</vt:lpstr>
      <vt:lpstr>Wingdings</vt:lpstr>
      <vt:lpstr>ESA Presentation 16-9</vt:lpstr>
      <vt:lpstr>PowerPoint Presentation</vt:lpstr>
      <vt:lpstr>WP3.12: Integrated assimilation of the CCI+ S-3 AOD and S-5P ozone retrievals in the IFS</vt:lpstr>
      <vt:lpstr>Experiment assessment:</vt:lpstr>
      <vt:lpstr>(Technical and) Scientific questions</vt:lpstr>
      <vt:lpstr>An example of uncertainty characterization</vt:lpstr>
      <vt:lpstr>What to expect: experience from P2</vt:lpstr>
      <vt:lpstr>Consistency, synergy and complementarity</vt:lpstr>
      <vt:lpstr>Consistency, complementarity and synergy </vt:lpstr>
      <vt:lpstr>PowerPoint Presentation</vt:lpstr>
    </vt:vector>
  </TitlesOfParts>
  <Manager/>
  <Company>Met Office</Company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Van Der Linden, Paul</dc:creator>
  <cp:keywords/>
  <dc:description/>
  <cp:lastModifiedBy/>
  <cp:revision>45</cp:revision>
  <cp:lastPrinted>2008-08-26T16:26:23Z</cp:lastPrinted>
  <dcterms:created xsi:type="dcterms:W3CDTF">2018-07-10T10:00:37Z</dcterms:created>
  <dcterms:modified xsi:type="dcterms:W3CDTF">2018-10-29T12:05:16Z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