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9" r:id="rId7"/>
  </p:sldIdLst>
  <p:sldSz cx="9144000" cy="5143500" type="screen16x9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8DB"/>
    <a:srgbClr val="00549F"/>
    <a:srgbClr val="FDC82F"/>
    <a:srgbClr val="00338D"/>
    <a:srgbClr val="D0103A"/>
    <a:srgbClr val="008542"/>
    <a:srgbClr val="E37222"/>
    <a:srgbClr val="82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408" autoAdjust="0"/>
  </p:normalViewPr>
  <p:slideViewPr>
    <p:cSldViewPr snapToGrid="0">
      <p:cViewPr varScale="1">
        <p:scale>
          <a:sx n="104" d="100"/>
          <a:sy n="104" d="100"/>
        </p:scale>
        <p:origin x="12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>
                <a:latin typeface="Arial" panose="020B0604020202020204" pitchFamily="34" charset="0"/>
              </a:defRPr>
            </a:lvl1pPr>
          </a:lstStyle>
          <a:p>
            <a:fld id="{65B87E98-0639-4231-B255-0610A8A0BCEF}" type="slidenum">
              <a:rPr lang="it-IT" altLang="en-US"/>
              <a:pPr/>
              <a:t>‹#›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fld id="{B5A8051E-9B47-4207-A40E-F5B5FDD08BB7}" type="datetimeFigureOut">
              <a:rPr lang="en-GB" altLang="en-US"/>
              <a:pPr/>
              <a:t>30/09/2018</a:t>
            </a:fld>
            <a:endParaRPr lang="en-GB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63550" y="693738"/>
            <a:ext cx="6157913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fld id="{6DF48260-AB77-4914-9783-09E61CC0E64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48260-AB77-4914-9783-09E61CC0E647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9761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b="1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MS PGothic" panose="020B0600070205080204" pitchFamily="34" charset="-128"/>
                <a:cs typeface="+mn-cs"/>
              </a:rPr>
              <a:t>Task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MS PGothic" panose="020B0600070205080204" pitchFamily="34" charset="-128"/>
                <a:cs typeface="+mn-cs"/>
              </a:rPr>
              <a:t>3.7: The effect of lakes on local temperatures</a:t>
            </a:r>
            <a:endParaRPr lang="en-GB" sz="1200" b="1" kern="1200" dirty="0" smtClean="0">
              <a:solidFill>
                <a:schemeClr val="tx1"/>
              </a:solidFill>
              <a:effectLst/>
              <a:latin typeface="Calibri" pitchFamily="34" charset="0"/>
              <a:ea typeface="MS PGothic" panose="020B0600070205080204" pitchFamily="34" charset="-128"/>
              <a:cs typeface="+mn-cs"/>
            </a:endParaRPr>
          </a:p>
          <a:p>
            <a:r>
              <a:rPr lang="en-GB" sz="1200" i="1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MS PGothic" panose="020B0600070205080204" pitchFamily="34" charset="-128"/>
                <a:cs typeface="ＭＳ Ｐゴシック" charset="0"/>
              </a:rPr>
              <a:t>Responsible partners: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MS PGothic" panose="020B0600070205080204" pitchFamily="34" charset="-128"/>
                <a:cs typeface="ＭＳ Ｐゴシック" charset="0"/>
              </a:rPr>
              <a:t>Met Office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MS PGothic" panose="020B0600070205080204" pitchFamily="34" charset="-128"/>
                <a:cs typeface="ＭＳ Ｐゴシック" charset="0"/>
              </a:rPr>
              <a:t> </a:t>
            </a:r>
            <a:r>
              <a:rPr lang="en-GB" sz="1200" kern="1200" smtClean="0">
                <a:solidFill>
                  <a:schemeClr val="tx1"/>
                </a:solidFill>
                <a:effectLst/>
                <a:latin typeface="Calibri" pitchFamily="34" charset="0"/>
                <a:ea typeface="MS PGothic" panose="020B0600070205080204" pitchFamily="34" charset="-128"/>
                <a:cs typeface="ＭＳ Ｐゴシック" charset="0"/>
              </a:rPr>
              <a:t>[2/3?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MS PGothic" panose="020B0600070205080204" pitchFamily="34" charset="-128"/>
                <a:cs typeface="ＭＳ Ｐゴシック" charset="0"/>
              </a:rPr>
              <a:t>PM]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Calibri" pitchFamily="34" charset="0"/>
              <a:ea typeface="MS PGothic" panose="020B0600070205080204" pitchFamily="34" charset="-128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48260-AB77-4914-9783-09E61CC0E647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6721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48260-AB77-4914-9783-09E61CC0E647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0681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27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28.jpe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9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4" descr="CCI_ppt_edits_cmu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631825" y="4822825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z="800" smtClean="0"/>
          </a:p>
        </p:txBody>
      </p:sp>
      <p:pic>
        <p:nvPicPr>
          <p:cNvPr id="6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28613"/>
          <a:stretch>
            <a:fillRect/>
          </a:stretch>
        </p:blipFill>
        <p:spPr bwMode="auto">
          <a:xfrm>
            <a:off x="7788275" y="155575"/>
            <a:ext cx="1209675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8"/>
          <p:cNvSpPr txBox="1">
            <a:spLocks noChangeArrowheads="1"/>
          </p:cNvSpPr>
          <p:nvPr/>
        </p:nvSpPr>
        <p:spPr bwMode="auto">
          <a:xfrm>
            <a:off x="163513" y="4572000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800" smtClean="0">
                <a:solidFill>
                  <a:srgbClr val="D9D9D9"/>
                </a:solidFill>
              </a:rPr>
              <a:t>ESA UNCLASSIFIED - For Official Use</a:t>
            </a:r>
          </a:p>
        </p:txBody>
      </p:sp>
      <p:pic>
        <p:nvPicPr>
          <p:cNvPr id="8" name="Picture 6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8" b="-5313"/>
          <a:stretch>
            <a:fillRect/>
          </a:stretch>
        </p:blipFill>
        <p:spPr bwMode="auto">
          <a:xfrm>
            <a:off x="7789863" y="4899025"/>
            <a:ext cx="1195387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166688" y="4789488"/>
            <a:ext cx="8823325" cy="0"/>
          </a:xfrm>
          <a:prstGeom prst="line">
            <a:avLst/>
          </a:prstGeom>
          <a:ln w="63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67"/>
          <p:cNvGrpSpPr>
            <a:grpSpLocks/>
          </p:cNvGrpSpPr>
          <p:nvPr/>
        </p:nvGrpSpPr>
        <p:grpSpPr bwMode="auto">
          <a:xfrm>
            <a:off x="173038" y="4908550"/>
            <a:ext cx="6826250" cy="111125"/>
            <a:chOff x="172269" y="6621494"/>
            <a:chExt cx="6826666" cy="111519"/>
          </a:xfrm>
        </p:grpSpPr>
        <p:pic>
          <p:nvPicPr>
            <p:cNvPr id="11" name="Picture 68" descr="at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69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9" descr="be.pn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79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70" descr="ca.pn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029" y="6621494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71" descr="ch.png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566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72" descr="cz.png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31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73" descr="de.png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0472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74" descr="dk.png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9766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5" descr="ee.png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8298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76" descr="es.png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714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77" descr="fi.png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1956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78" descr="fr.png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931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79" descr="gr.png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783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80" descr="hu.png"/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519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81" descr="ie.png"/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255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82" descr="i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991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3" descr="lu.png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8472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84" descr="nl.png"/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9629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85" descr="no.png"/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38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86" descr="pl.png"/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944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87" descr="pt.png"/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930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88" descr="ro.png"/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0460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89" descr="se.png"/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5801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90" descr="uk.png"/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053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91" descr="si.png"/>
            <p:cNvPicPr>
              <a:picLocks noChangeAspect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5327" y="6623401"/>
              <a:ext cx="163385" cy="10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63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4361" y="2914650"/>
            <a:ext cx="7948800" cy="421975"/>
          </a:xfrm>
        </p:spPr>
        <p:txBody>
          <a:bodyPr>
            <a:spAutoFit/>
          </a:bodyPr>
          <a:lstStyle>
            <a:lvl1pPr marL="0" indent="0">
              <a:buFont typeface="Verdana" pitchFamily="34" charset="0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subtitle style</a:t>
            </a:r>
            <a:endParaRPr lang="en-GB" noProof="0" dirty="0" smtClean="0"/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87375" y="1856096"/>
            <a:ext cx="7947025" cy="58477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 smtClean="0"/>
          </a:p>
        </p:txBody>
      </p:sp>
    </p:spTree>
    <p:extLst>
      <p:ext uri="{BB962C8B-B14F-4D97-AF65-F5344CB8AC3E}">
        <p14:creationId xmlns:p14="http://schemas.microsoft.com/office/powerpoint/2010/main" val="172843612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>
              <a:defRPr baseline="0"/>
            </a:lvl1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59668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2472362"/>
            <a:ext cx="7789050" cy="1323439"/>
          </a:xfrm>
        </p:spPr>
        <p:txBody>
          <a:bodyPr anchor="t"/>
          <a:lstStyle>
            <a:lvl1pPr algn="l">
              <a:defRPr sz="4000" b="0" cap="all">
                <a:solidFill>
                  <a:srgbClr val="0098DB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347221"/>
            <a:ext cx="778905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234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5950" y="1254919"/>
            <a:ext cx="3889376" cy="32385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3" y="1254919"/>
            <a:ext cx="3888000" cy="32385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3518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123" y="1250100"/>
            <a:ext cx="3895200" cy="372600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50156"/>
            <a:ext cx="3896416" cy="37149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7"/>
            <a:ext cx="3898900" cy="2862263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0"/>
          </p:nvPr>
        </p:nvSpPr>
        <p:spPr>
          <a:xfrm>
            <a:off x="619200" y="1630801"/>
            <a:ext cx="3898900" cy="2862263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558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3086" y="149150"/>
            <a:ext cx="7174846" cy="43088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 lang="en-GB" sz="2200" b="0" dirty="0" smtClean="0">
                <a:solidFill>
                  <a:srgbClr val="0070C0"/>
                </a:solidFill>
                <a:latin typeface="Verdana"/>
                <a:ea typeface="+mj-ea"/>
                <a:cs typeface="Verdana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76850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59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1250157"/>
            <a:ext cx="4968875" cy="324326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125" y="1250101"/>
            <a:ext cx="2846388" cy="32432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086" y="149150"/>
            <a:ext cx="7174846" cy="430887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24360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2000" y="3724872"/>
            <a:ext cx="5932800" cy="307777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01787" y="1250156"/>
            <a:ext cx="5932488" cy="25431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2000" y="4029076"/>
            <a:ext cx="5932800" cy="4643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234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18" Type="http://schemas.openxmlformats.org/officeDocument/2006/relationships/image" Target="../media/image8.png"/><Relationship Id="rId26" Type="http://schemas.openxmlformats.org/officeDocument/2006/relationships/image" Target="../media/image1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1.png"/><Relationship Id="rId34" Type="http://schemas.openxmlformats.org/officeDocument/2006/relationships/image" Target="../media/image24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17" Type="http://schemas.openxmlformats.org/officeDocument/2006/relationships/image" Target="../media/image7.png"/><Relationship Id="rId25" Type="http://schemas.openxmlformats.org/officeDocument/2006/relationships/image" Target="../media/image15.png"/><Relationship Id="rId3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png"/><Relationship Id="rId20" Type="http://schemas.openxmlformats.org/officeDocument/2006/relationships/image" Target="../media/image10.png"/><Relationship Id="rId29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24" Type="http://schemas.openxmlformats.org/officeDocument/2006/relationships/image" Target="../media/image14.png"/><Relationship Id="rId32" Type="http://schemas.openxmlformats.org/officeDocument/2006/relationships/image" Target="../media/image22.png"/><Relationship Id="rId37" Type="http://schemas.openxmlformats.org/officeDocument/2006/relationships/image" Target="../media/image27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23" Type="http://schemas.openxmlformats.org/officeDocument/2006/relationships/image" Target="../media/image13.png"/><Relationship Id="rId28" Type="http://schemas.openxmlformats.org/officeDocument/2006/relationships/image" Target="../media/image18.png"/><Relationship Id="rId36" Type="http://schemas.openxmlformats.org/officeDocument/2006/relationships/image" Target="../media/image26.png"/><Relationship Id="rId10" Type="http://schemas.openxmlformats.org/officeDocument/2006/relationships/theme" Target="../theme/theme1.xml"/><Relationship Id="rId19" Type="http://schemas.openxmlformats.org/officeDocument/2006/relationships/image" Target="../media/image9.png"/><Relationship Id="rId31" Type="http://schemas.openxmlformats.org/officeDocument/2006/relationships/image" Target="../media/image2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Relationship Id="rId22" Type="http://schemas.openxmlformats.org/officeDocument/2006/relationships/image" Target="../media/image12.png"/><Relationship Id="rId27" Type="http://schemas.openxmlformats.org/officeDocument/2006/relationships/image" Target="../media/image17.png"/><Relationship Id="rId30" Type="http://schemas.openxmlformats.org/officeDocument/2006/relationships/image" Target="../media/image20.png"/><Relationship Id="rId35" Type="http://schemas.openxmlformats.org/officeDocument/2006/relationships/image" Target="../media/image2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CI_ppt_edits_cmug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3038" y="792163"/>
            <a:ext cx="8747125" cy="382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Text Box DG"/>
          <p:cNvSpPr txBox="1">
            <a:spLocks noChangeArrowheads="1"/>
          </p:cNvSpPr>
          <p:nvPr/>
        </p:nvSpPr>
        <p:spPr bwMode="auto">
          <a:xfrm>
            <a:off x="577850" y="334963"/>
            <a:ext cx="50165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z="800" smtClean="0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74700" y="158750"/>
            <a:ext cx="69564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pic>
        <p:nvPicPr>
          <p:cNvPr id="1030" name="Picture 11" descr="PPT_Footer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76788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38"/>
          <p:cNvSpPr txBox="1">
            <a:spLocks noChangeArrowheads="1"/>
          </p:cNvSpPr>
          <p:nvPr/>
        </p:nvSpPr>
        <p:spPr bwMode="auto">
          <a:xfrm>
            <a:off x="165100" y="4575175"/>
            <a:ext cx="50165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800" dirty="0" smtClean="0">
                <a:solidFill>
                  <a:srgbClr val="404040"/>
                </a:solidFill>
              </a:rPr>
              <a:t>Climate Modelling User Group</a:t>
            </a:r>
          </a:p>
        </p:txBody>
      </p:sp>
      <p:sp>
        <p:nvSpPr>
          <p:cNvPr id="1032" name="Text Box 34"/>
          <p:cNvSpPr txBox="1">
            <a:spLocks noChangeAspect="1" noChangeArrowheads="1"/>
          </p:cNvSpPr>
          <p:nvPr/>
        </p:nvSpPr>
        <p:spPr bwMode="auto">
          <a:xfrm>
            <a:off x="4473788" y="4579938"/>
            <a:ext cx="4521200" cy="147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800" noProof="1" smtClean="0">
                <a:solidFill>
                  <a:schemeClr val="bg2"/>
                </a:solidFill>
              </a:rPr>
              <a:t>CMUG </a:t>
            </a:r>
            <a:r>
              <a:rPr lang="en-GB" altLang="en-US" sz="800" noProof="1">
                <a:solidFill>
                  <a:schemeClr val="bg2"/>
                </a:solidFill>
              </a:rPr>
              <a:t>| </a:t>
            </a:r>
            <a:r>
              <a:rPr lang="en-GB" altLang="en-US" sz="800" noProof="1" smtClean="0">
                <a:solidFill>
                  <a:schemeClr val="bg2"/>
                </a:solidFill>
              </a:rPr>
              <a:t>01-10-2018 </a:t>
            </a:r>
            <a:r>
              <a:rPr lang="en-GB" altLang="en-US" sz="800" noProof="1">
                <a:solidFill>
                  <a:schemeClr val="bg2"/>
                </a:solidFill>
              </a:rPr>
              <a:t>| Slide  </a:t>
            </a:r>
            <a:fld id="{52AB8474-ED92-413E-8575-36E5F8D3A884}" type="slidenum">
              <a:rPr altLang="en-US" sz="800" noProof="1">
                <a:solidFill>
                  <a:schemeClr val="bg2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GB" altLang="en-US" sz="800" noProof="1">
              <a:solidFill>
                <a:schemeClr val="bg2"/>
              </a:solidFill>
            </a:endParaRPr>
          </a:p>
        </p:txBody>
      </p:sp>
      <p:grpSp>
        <p:nvGrpSpPr>
          <p:cNvPr id="1033" name="Group 39"/>
          <p:cNvGrpSpPr>
            <a:grpSpLocks/>
          </p:cNvGrpSpPr>
          <p:nvPr/>
        </p:nvGrpSpPr>
        <p:grpSpPr bwMode="auto">
          <a:xfrm>
            <a:off x="173038" y="4908550"/>
            <a:ext cx="6826250" cy="111125"/>
            <a:chOff x="172269" y="6621494"/>
            <a:chExt cx="6826666" cy="111519"/>
          </a:xfrm>
        </p:grpSpPr>
        <p:pic>
          <p:nvPicPr>
            <p:cNvPr id="1035" name="Picture 40" descr="at.png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69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41" descr="be.png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79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7" name="Picture 42" descr="ca.png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029" y="6621494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8" name="Picture 43" descr="ch.png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566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9" name="Picture 44" descr="cz.png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31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0" name="Picture 45" descr="de.png"/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0472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1" name="Picture 46" descr="dk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9766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2" name="Picture 47" descr="ee.png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8298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3" name="Picture 48" descr="es.png"/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714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9" descr="fi.png"/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1956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5" name="Picture 50" descr="fr.png"/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931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6" name="Picture 51" descr="gr.png"/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783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7" name="Picture 52" descr="hu.png"/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519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8" name="Picture 53" descr="ie.png"/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255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9" name="Picture 54" descr="it.png"/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991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0" name="Picture 55" descr="lu.png"/>
            <p:cNvPicPr>
              <a:picLocks noChangeAspect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8472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1" name="Picture 56" descr="nl.png"/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9629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2" name="Picture 57" descr="no.png"/>
            <p:cNvPicPr>
              <a:picLocks noChangeAspect="1"/>
            </p:cNvPicPr>
            <p:nvPr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38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3" name="Picture 58" descr="pl.png"/>
            <p:cNvPicPr>
              <a:picLocks noChangeAspect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9447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4" name="Picture 59" descr="pt.png"/>
            <p:cNvPicPr>
              <a:picLocks noChangeAspect="1"/>
            </p:cNvPicPr>
            <p:nvPr/>
          </p:nvPicPr>
          <p:blipFill>
            <a:blip r:embed="rId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9303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5" name="Picture 60" descr="ro.png"/>
            <p:cNvPicPr>
              <a:picLocks noChangeAspect="1"/>
            </p:cNvPicPr>
            <p:nvPr/>
          </p:nvPicPr>
          <p:blipFill>
            <a:blip r:embed="rId3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0460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6" name="Picture 61" descr="se.png"/>
            <p:cNvPicPr>
              <a:picLocks noChangeAspect="1"/>
            </p:cNvPicPr>
            <p:nvPr/>
          </p:nvPicPr>
          <p:blipFill>
            <a:blip r:embed="rId3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5801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7" name="Picture 62" descr="uk.png"/>
            <p:cNvPicPr>
              <a:picLocks noChangeAspect="1"/>
            </p:cNvPicPr>
            <p:nvPr/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0535" y="6624669"/>
              <a:ext cx="163906" cy="10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8" name="Picture 63" descr="si.png"/>
            <p:cNvPicPr>
              <a:picLocks noChangeAspect="1"/>
            </p:cNvPicPr>
            <p:nvPr/>
          </p:nvPicPr>
          <p:blipFill>
            <a:blip r:embed="rId3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5327" y="6623401"/>
              <a:ext cx="163385" cy="10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4" name="Picture 34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28613"/>
          <a:stretch>
            <a:fillRect/>
          </a:stretch>
        </p:blipFill>
        <p:spPr bwMode="auto">
          <a:xfrm>
            <a:off x="7788275" y="155575"/>
            <a:ext cx="1209675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2200" dirty="0">
          <a:solidFill>
            <a:srgbClr val="FFFFFF"/>
          </a:solidFill>
          <a:latin typeface="Verdana"/>
          <a:ea typeface="MS PGothic" panose="020B0600070205080204" pitchFamily="34" charset="-128"/>
          <a:cs typeface="Verdana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FFFFFF"/>
          </a:solidFill>
          <a:latin typeface="Verdana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FFFFFF"/>
          </a:solidFill>
          <a:latin typeface="Verdana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FFFFFF"/>
          </a:solidFill>
          <a:latin typeface="Verdana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FFFFFF"/>
          </a:solidFill>
          <a:latin typeface="Verdana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6858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1pPr>
      <a:lvl2pPr marL="809625" indent="-352425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2pPr>
      <a:lvl3pPr marL="1406525" indent="-492125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3pPr>
      <a:lvl4pPr marL="2005013" indent="-633413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4pPr>
      <a:lvl5pPr marL="2601913" indent="-773113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defRPr lang="en-GB" sz="1600" dirty="0">
          <a:solidFill>
            <a:schemeClr val="bg2"/>
          </a:solidFill>
          <a:latin typeface="Verdana"/>
          <a:ea typeface="MS PGothic" panose="020B0600070205080204" pitchFamily="34" charset="-128"/>
          <a:cs typeface="Verdana"/>
        </a:defRPr>
      </a:lvl5pPr>
      <a:lvl6pPr marL="34798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6pPr>
      <a:lvl7pPr marL="39370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7pPr>
      <a:lvl8pPr marL="43942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8pPr>
      <a:lvl9pPr marL="4851400" indent="-41910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Kick-off meeting, ECSAT, Harwell, UK, 1 October 2018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3633" y="1856096"/>
            <a:ext cx="8597245" cy="584775"/>
          </a:xfrm>
        </p:spPr>
        <p:txBody>
          <a:bodyPr/>
          <a:lstStyle/>
          <a:p>
            <a:r>
              <a:rPr lang="fr-BE" dirty="0" smtClean="0"/>
              <a:t>WP3.7 Lake </a:t>
            </a:r>
            <a:r>
              <a:rPr lang="fr-BE" dirty="0" err="1" smtClean="0"/>
              <a:t>effects</a:t>
            </a:r>
            <a:r>
              <a:rPr lang="fr-BE" dirty="0" smtClean="0"/>
              <a:t> on local </a:t>
            </a:r>
            <a:r>
              <a:rPr lang="en-GB" dirty="0" smtClean="0"/>
              <a:t>temperature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Objectives</a:t>
            </a:r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b="1" dirty="0" smtClean="0"/>
          </a:p>
          <a:p>
            <a:pPr algn="just">
              <a:spcAft>
                <a:spcPts val="600"/>
              </a:spcAft>
            </a:pPr>
            <a:r>
              <a:rPr lang="en-GB" dirty="0"/>
              <a:t>Aim of the experiment: </a:t>
            </a:r>
          </a:p>
          <a:p>
            <a:pPr algn="just">
              <a:spcAft>
                <a:spcPts val="600"/>
              </a:spcAft>
            </a:pPr>
            <a:r>
              <a:rPr lang="en-GB" dirty="0" smtClean="0"/>
              <a:t>To assess the influence of lakes on the temperatures of surrounding </a:t>
            </a:r>
            <a:r>
              <a:rPr lang="en-GB" dirty="0"/>
              <a:t>land areas. </a:t>
            </a:r>
            <a:endParaRPr lang="en-GB" dirty="0" smtClean="0"/>
          </a:p>
          <a:p>
            <a:pPr algn="just">
              <a:spcAft>
                <a:spcPts val="600"/>
              </a:spcAft>
            </a:pPr>
            <a:r>
              <a:rPr lang="en-GB" dirty="0" smtClean="0"/>
              <a:t>Scientific questions </a:t>
            </a:r>
            <a:r>
              <a:rPr lang="en-GB" dirty="0"/>
              <a:t>addressed: </a:t>
            </a:r>
          </a:p>
          <a:p>
            <a:pPr algn="just">
              <a:spcAft>
                <a:spcPts val="600"/>
              </a:spcAft>
            </a:pPr>
            <a:r>
              <a:rPr lang="en-GB" dirty="0" smtClean="0"/>
              <a:t>What </a:t>
            </a:r>
            <a:r>
              <a:rPr lang="en-GB" dirty="0"/>
              <a:t>effect does lake temperature (or other </a:t>
            </a:r>
            <a:r>
              <a:rPr lang="en-GB" dirty="0" smtClean="0"/>
              <a:t>parameters) </a:t>
            </a:r>
            <a:r>
              <a:rPr lang="en-GB" dirty="0"/>
              <a:t>have </a:t>
            </a:r>
            <a:r>
              <a:rPr lang="en-GB" dirty="0" smtClean="0"/>
              <a:t>on </a:t>
            </a:r>
            <a:r>
              <a:rPr lang="en-GB" dirty="0"/>
              <a:t>the surrounding </a:t>
            </a:r>
            <a:r>
              <a:rPr lang="en-GB" dirty="0" smtClean="0"/>
              <a:t>Land Surface Temperature (LST)?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GB" dirty="0" smtClean="0"/>
              <a:t>Can estimates of LST and its uncertainties be used to evaluate the importance of representing lakes in regional climate model (RCM) simulations?</a:t>
            </a:r>
          </a:p>
          <a:p>
            <a:pPr algn="just">
              <a:spcAft>
                <a:spcPts val="600"/>
              </a:spcAft>
            </a:pPr>
            <a:r>
              <a:rPr lang="en-GB" dirty="0"/>
              <a:t>What are the interactions between lakes and the surrounding land areas?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Experiments</a:t>
            </a:r>
            <a:r>
              <a:rPr lang="fr-BE" dirty="0" smtClean="0"/>
              <a:t>, </a:t>
            </a:r>
            <a:r>
              <a:rPr lang="fr-BE" dirty="0" err="1" smtClean="0"/>
              <a:t>analysis</a:t>
            </a:r>
            <a:r>
              <a:rPr lang="fr-BE" dirty="0" smtClean="0"/>
              <a:t> and relevance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715163"/>
            <a:ext cx="3409948" cy="3885713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n-GB" dirty="0" smtClean="0"/>
              <a:t>Run RCM simulations with and without lakes using satellite-era surface water temperature observations </a:t>
            </a:r>
            <a:r>
              <a:rPr lang="en-GB" dirty="0"/>
              <a:t>for </a:t>
            </a:r>
            <a:r>
              <a:rPr lang="en-GB" dirty="0" smtClean="0"/>
              <a:t>the former for European and African lakes</a:t>
            </a:r>
          </a:p>
          <a:p>
            <a:pPr algn="just">
              <a:spcAft>
                <a:spcPts val="600"/>
              </a:spcAft>
            </a:pPr>
            <a:r>
              <a:rPr lang="en-GB" dirty="0" smtClean="0"/>
              <a:t>Assess consistency </a:t>
            </a:r>
            <a:r>
              <a:rPr lang="en-GB" dirty="0"/>
              <a:t>of observed </a:t>
            </a:r>
            <a:r>
              <a:rPr lang="en-GB" dirty="0" smtClean="0"/>
              <a:t>v. </a:t>
            </a:r>
            <a:r>
              <a:rPr lang="en-GB" dirty="0"/>
              <a:t>simulated </a:t>
            </a:r>
            <a:r>
              <a:rPr lang="en-GB" dirty="0" smtClean="0"/>
              <a:t>mean,  variability, t-series using LST observations </a:t>
            </a:r>
          </a:p>
          <a:p>
            <a:pPr algn="just">
              <a:spcAft>
                <a:spcPts val="600"/>
              </a:spcAft>
            </a:pPr>
            <a:r>
              <a:rPr lang="en-GB" dirty="0" smtClean="0"/>
              <a:t>Assess value of lakes in RCMs and LST as reference</a:t>
            </a:r>
          </a:p>
          <a:p>
            <a:pPr algn="just">
              <a:spcAft>
                <a:spcPts val="600"/>
              </a:spcAft>
            </a:pPr>
            <a:r>
              <a:rPr lang="en-GB" dirty="0" smtClean="0"/>
              <a:t>Complements </a:t>
            </a:r>
            <a:r>
              <a:rPr lang="en-GB" dirty="0"/>
              <a:t>LST work in WPs </a:t>
            </a:r>
            <a:r>
              <a:rPr lang="en-GB" dirty="0" smtClean="0"/>
              <a:t>3.1/4/5. Relevant to CORDEX.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50" y="2006867"/>
            <a:ext cx="57340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409951" y="1010729"/>
            <a:ext cx="57340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Effect of daily</a:t>
            </a:r>
            <a:r>
              <a:rPr kumimoji="0" lang="en-GB" altLang="en-US" sz="15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versus monthly resolved lake surface temperatures in a </a:t>
            </a:r>
            <a:r>
              <a:rPr lang="en-GB" altLang="en-US" sz="1500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regional modelling experiment around Lake Victoria*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500" dirty="0" smtClean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Annual average of daily maximum (left) and minimum (right)</a:t>
            </a:r>
            <a:endParaRPr kumimoji="0" lang="en-GB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409950" y="4456750"/>
            <a:ext cx="371274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400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*Results from H2020 project EUSTACE</a:t>
            </a:r>
            <a:endParaRPr kumimoji="0" lang="en-GB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45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A Presentation 16-9">
  <a:themeElements>
    <a:clrScheme name="Esa presentation 7">
      <a:dk1>
        <a:srgbClr val="000000"/>
      </a:dk1>
      <a:lt1>
        <a:srgbClr val="FFFFFF"/>
      </a:lt1>
      <a:dk2>
        <a:srgbClr val="747678"/>
      </a:dk2>
      <a:lt2>
        <a:srgbClr val="4D4F53"/>
      </a:lt2>
      <a:accent1>
        <a:srgbClr val="0098DB"/>
      </a:accent1>
      <a:accent2>
        <a:srgbClr val="D5D6D2"/>
      </a:accent2>
      <a:accent3>
        <a:srgbClr val="FFFFFF"/>
      </a:accent3>
      <a:accent4>
        <a:srgbClr val="000000"/>
      </a:accent4>
      <a:accent5>
        <a:srgbClr val="AACAEA"/>
      </a:accent5>
      <a:accent6>
        <a:srgbClr val="C1C2BE"/>
      </a:accent6>
      <a:hlink>
        <a:srgbClr val="8B8D8E"/>
      </a:hlink>
      <a:folHlink>
        <a:srgbClr val="9A9B9C"/>
      </a:folHlink>
    </a:clrScheme>
    <a:fontScheme name="Esa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A Presentation 16-9.potx" id="{625F8AEC-1CDE-415D-B0E3-F5C995E29248}" vid="{7620660D-6BA5-4224-AA6E-849C46B07D6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95F947CC68284A92DD76895F95485E" ma:contentTypeVersion="" ma:contentTypeDescription="Create a new document." ma:contentTypeScope="" ma:versionID="d2f7bac1cc6cefe942785cfbb8bae163">
  <xsd:schema xmlns:xsd="http://www.w3.org/2001/XMLSchema" xmlns:xs="http://www.w3.org/2001/XMLSchema" xmlns:p="http://schemas.microsoft.com/office/2006/metadata/properties" xmlns:ns2="f2760952-b3bb-408f-ace6-eb1e07642b86" targetNamespace="http://schemas.microsoft.com/office/2006/metadata/properties" ma:root="true" ma:fieldsID="70e6d848e258403642b2016fccd44a87" ns2:_="">
    <xsd:import namespace="f2760952-b3bb-408f-ace6-eb1e07642b8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760952-b3bb-408f-ace6-eb1e07642b8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description="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22279E-2C4C-4C93-8498-455A58D1433E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purl.org/dc/elements/1.1/"/>
    <ds:schemaRef ds:uri="f2760952-b3bb-408f-ace6-eb1e07642b86"/>
    <ds:schemaRef ds:uri="http://www.w3.org/XML/1998/namespace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587E21-31CA-408E-A5B1-4B7F0D8D9C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760952-b3bb-408f-ace6-eb1e07642b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CCI_cmug</Template>
  <TotalTime>176</TotalTime>
  <Words>221</Words>
  <Application>Microsoft Office PowerPoint</Application>
  <PresentationFormat>On-screen Show (16:9)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MS PGothic</vt:lpstr>
      <vt:lpstr>MS PGothic</vt:lpstr>
      <vt:lpstr>Arial</vt:lpstr>
      <vt:lpstr>Calibri</vt:lpstr>
      <vt:lpstr>Times New Roman</vt:lpstr>
      <vt:lpstr>Verdana</vt:lpstr>
      <vt:lpstr>ESA Presentation 16-9</vt:lpstr>
      <vt:lpstr>WP3.7 Lake effects on local temperature</vt:lpstr>
      <vt:lpstr>Objectives</vt:lpstr>
      <vt:lpstr>Experiments, analysis and relevance</vt:lpstr>
    </vt:vector>
  </TitlesOfParts>
  <Manager/>
  <Company>Met Office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TITLE OF PRESENTATION</dc:subject>
  <dc:creator>Van Der Linden, Paul</dc:creator>
  <cp:keywords/>
  <dc:description/>
  <cp:lastModifiedBy>Jones, Richard</cp:lastModifiedBy>
  <cp:revision>25</cp:revision>
  <cp:lastPrinted>2008-08-26T16:26:23Z</cp:lastPrinted>
  <dcterms:created xsi:type="dcterms:W3CDTF">2018-07-10T10:00:37Z</dcterms:created>
  <dcterms:modified xsi:type="dcterms:W3CDTF">2018-09-30T10:30:01Z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 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5GV2.0</vt:lpwstr>
  </property>
  <property fmtid="{D5CDD505-2E9C-101B-9397-08002B2CF9AE}" pid="13" name="ShowESADialog1">
    <vt:bool>true</vt:bool>
  </property>
  <property fmtid="{D5CDD505-2E9C-101B-9397-08002B2CF9AE}" pid="14" name="ContentTypeId">
    <vt:lpwstr>0x0101008995F947CC68284A92DD76895F95485E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- For Official Use</vt:lpwstr>
  </property>
  <property fmtid="{D5CDD505-2E9C-101B-9397-08002B2CF9AE}" pid="18" name="Classification Caveat">
    <vt:lpwstr/>
  </property>
  <property fmtid="{D5CDD505-2E9C-101B-9397-08002B2CF9AE}" pid="19" name="Status">
    <vt:lpwstr/>
  </property>
  <property fmtid="{D5CDD505-2E9C-101B-9397-08002B2CF9AE}" pid="20" name="bmsSiteName">
    <vt:lpwstr/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/>
  </property>
  <property fmtid="{D5CDD505-2E9C-101B-9397-08002B2CF9AE}" pid="24" name="bmsAddress">
    <vt:lpwstr/>
  </property>
  <property fmtid="{D5CDD505-2E9C-101B-9397-08002B2CF9AE}" pid="25" name="bmsPlace">
    <vt:lpwstr/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</Properties>
</file>