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4.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6.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8.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0.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2.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3.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24.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25.xml" ContentType="application/vnd.openxmlformats-officedocument.theme+xml"/>
  <Override PartName="/ppt/slideLayouts/slideLayout365.xml" ContentType="application/vnd.openxmlformats-officedocument.presentationml.slideLayout+xml"/>
  <Override PartName="/ppt/theme/theme26.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27.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2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29.xml" ContentType="application/vnd.openxmlformats-officedocument.theme+xml"/>
  <Override PartName="/ppt/slideLayouts/slideLayout423.xml" ContentType="application/vnd.openxmlformats-officedocument.presentationml.slideLayout+xml"/>
  <Override PartName="/ppt/theme/theme30.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95" r:id="rId3"/>
    <p:sldMasterId id="2147483848" r:id="rId4"/>
    <p:sldMasterId id="2147483878" r:id="rId5"/>
    <p:sldMasterId id="2147483898" r:id="rId6"/>
    <p:sldMasterId id="2147483926" r:id="rId7"/>
    <p:sldMasterId id="2147484015" r:id="rId8"/>
    <p:sldMasterId id="2147484028" r:id="rId9"/>
    <p:sldMasterId id="2147484112" r:id="rId10"/>
    <p:sldMasterId id="2147484140" r:id="rId11"/>
    <p:sldMasterId id="2147484150" r:id="rId12"/>
    <p:sldMasterId id="2147484273" r:id="rId13"/>
    <p:sldMasterId id="2147484323" r:id="rId14"/>
    <p:sldMasterId id="2147484339" r:id="rId15"/>
    <p:sldMasterId id="2147484352" r:id="rId16"/>
    <p:sldMasterId id="2147484365" r:id="rId17"/>
    <p:sldMasterId id="2147484377" r:id="rId18"/>
    <p:sldMasterId id="2147484389" r:id="rId19"/>
    <p:sldMasterId id="2147484416" r:id="rId20"/>
    <p:sldMasterId id="2147484426" r:id="rId21"/>
    <p:sldMasterId id="2147484453" r:id="rId22"/>
    <p:sldMasterId id="2147484466" r:id="rId23"/>
    <p:sldMasterId id="2147484478" r:id="rId24"/>
    <p:sldMasterId id="2147484495" r:id="rId25"/>
    <p:sldMasterId id="2147484502" r:id="rId26"/>
    <p:sldMasterId id="2147484504" r:id="rId27"/>
    <p:sldMasterId id="2147484517" r:id="rId28"/>
    <p:sldMasterId id="2147484552" r:id="rId29"/>
    <p:sldMasterId id="2147484564" r:id="rId30"/>
    <p:sldMasterId id="2147484566" r:id="rId31"/>
  </p:sldMasterIdLst>
  <p:notesMasterIdLst>
    <p:notesMasterId r:id="rId75"/>
  </p:notesMasterIdLst>
  <p:sldIdLst>
    <p:sldId id="258" r:id="rId32"/>
    <p:sldId id="320" r:id="rId33"/>
    <p:sldId id="354" r:id="rId34"/>
    <p:sldId id="695" r:id="rId35"/>
    <p:sldId id="668" r:id="rId36"/>
    <p:sldId id="692" r:id="rId37"/>
    <p:sldId id="670" r:id="rId38"/>
    <p:sldId id="399" r:id="rId39"/>
    <p:sldId id="696" r:id="rId40"/>
    <p:sldId id="322" r:id="rId41"/>
    <p:sldId id="343" r:id="rId42"/>
    <p:sldId id="387" r:id="rId43"/>
    <p:sldId id="671" r:id="rId44"/>
    <p:sldId id="427" r:id="rId45"/>
    <p:sldId id="697" r:id="rId46"/>
    <p:sldId id="691" r:id="rId47"/>
    <p:sldId id="693" r:id="rId48"/>
    <p:sldId id="708" r:id="rId49"/>
    <p:sldId id="302" r:id="rId50"/>
    <p:sldId id="264" r:id="rId51"/>
    <p:sldId id="265" r:id="rId52"/>
    <p:sldId id="698" r:id="rId53"/>
    <p:sldId id="271" r:id="rId54"/>
    <p:sldId id="704" r:id="rId55"/>
    <p:sldId id="705" r:id="rId56"/>
    <p:sldId id="706" r:id="rId57"/>
    <p:sldId id="305" r:id="rId58"/>
    <p:sldId id="707" r:id="rId59"/>
    <p:sldId id="709" r:id="rId60"/>
    <p:sldId id="273" r:id="rId61"/>
    <p:sldId id="267" r:id="rId62"/>
    <p:sldId id="277" r:id="rId63"/>
    <p:sldId id="325" r:id="rId64"/>
    <p:sldId id="699" r:id="rId65"/>
    <p:sldId id="694" r:id="rId66"/>
    <p:sldId id="334" r:id="rId67"/>
    <p:sldId id="703" r:id="rId68"/>
    <p:sldId id="275" r:id="rId69"/>
    <p:sldId id="675" r:id="rId70"/>
    <p:sldId id="388" r:id="rId71"/>
    <p:sldId id="702" r:id="rId72"/>
    <p:sldId id="700" r:id="rId73"/>
    <p:sldId id="295" r:id="rId74"/>
  </p:sldIdLst>
  <p:sldSz cx="9144000" cy="5143500" type="screen16x9"/>
  <p:notesSz cx="6742113" cy="987425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6547"/>
    <a:srgbClr val="B2F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1" autoAdjust="0"/>
    <p:restoredTop sz="94712" autoAdjust="0"/>
  </p:normalViewPr>
  <p:slideViewPr>
    <p:cSldViewPr snapToGrid="0">
      <p:cViewPr varScale="1">
        <p:scale>
          <a:sx n="156" d="100"/>
          <a:sy n="156" d="100"/>
        </p:scale>
        <p:origin x="180" y="14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8.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42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8971" y="0"/>
            <a:ext cx="2921582" cy="495427"/>
          </a:xfrm>
          <a:prstGeom prst="rect">
            <a:avLst/>
          </a:prstGeom>
        </p:spPr>
        <p:txBody>
          <a:bodyPr vert="horz" lIns="91440" tIns="45720" rIns="91440" bIns="45720" rtlCol="0"/>
          <a:lstStyle>
            <a:lvl1pPr algn="r">
              <a:defRPr sz="1200"/>
            </a:lvl1pPr>
          </a:lstStyle>
          <a:p>
            <a:fld id="{FC9AA340-5D99-3442-B2E6-E3516C5CB935}" type="datetimeFigureOut">
              <a:rPr lang="en-US" smtClean="0"/>
              <a:pPr/>
              <a:t>10/29/2018</a:t>
            </a:fld>
            <a:endParaRPr lang="en-US"/>
          </a:p>
        </p:txBody>
      </p:sp>
      <p:sp>
        <p:nvSpPr>
          <p:cNvPr id="4" name="Slide Image Placeholder 3"/>
          <p:cNvSpPr>
            <a:spLocks noGrp="1" noRot="1" noChangeAspect="1"/>
          </p:cNvSpPr>
          <p:nvPr>
            <p:ph type="sldImg" idx="2"/>
          </p:nvPr>
        </p:nvSpPr>
        <p:spPr>
          <a:xfrm>
            <a:off x="407988" y="1233488"/>
            <a:ext cx="5926137" cy="3333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751983"/>
            <a:ext cx="539369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8824"/>
            <a:ext cx="2921582" cy="4954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78824"/>
            <a:ext cx="2921582" cy="495426"/>
          </a:xfrm>
          <a:prstGeom prst="rect">
            <a:avLst/>
          </a:prstGeom>
        </p:spPr>
        <p:txBody>
          <a:bodyPr vert="horz" lIns="91440" tIns="45720" rIns="91440" bIns="45720" rtlCol="0" anchor="b"/>
          <a:lstStyle>
            <a:lvl1pPr algn="r">
              <a:defRPr sz="1200"/>
            </a:lvl1pPr>
          </a:lstStyle>
          <a:p>
            <a:fld id="{976EAFEA-611D-F940-B804-CF092B0A37C2}" type="slidenum">
              <a:rPr lang="en-US" smtClean="0"/>
              <a:pPr/>
              <a:t>‹#›</a:t>
            </a:fld>
            <a:endParaRPr lang="en-US"/>
          </a:p>
        </p:txBody>
      </p:sp>
    </p:spTree>
    <p:extLst>
      <p:ext uri="{BB962C8B-B14F-4D97-AF65-F5344CB8AC3E}">
        <p14:creationId xmlns:p14="http://schemas.microsoft.com/office/powerpoint/2010/main" val="678786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EAA0D1E-D47C-F542-A2BF-57B3BD71A5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4AA5E-74A3-F845-B5E5-ABF5A54C8DFC}"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2610" name="Rectangle 2">
            <a:extLst>
              <a:ext uri="{FF2B5EF4-FFF2-40B4-BE49-F238E27FC236}">
                <a16:creationId xmlns:a16="http://schemas.microsoft.com/office/drawing/2014/main" id="{626DB7D8-54A4-284E-AB64-A2F170423FD0}"/>
              </a:ext>
            </a:extLst>
          </p:cNvPr>
          <p:cNvSpPr>
            <a:spLocks noGrp="1" noRot="1" noChangeAspect="1" noChangeArrowheads="1" noTextEdit="1"/>
          </p:cNvSpPr>
          <p:nvPr>
            <p:ph type="sldImg"/>
          </p:nvPr>
        </p:nvSpPr>
        <p:spPr>
          <a:xfrm>
            <a:off x="90488" y="746125"/>
            <a:ext cx="6626225" cy="3727450"/>
          </a:xfrm>
          <a:ln/>
        </p:spPr>
      </p:sp>
      <p:sp>
        <p:nvSpPr>
          <p:cNvPr id="1092611" name="Rectangle 3">
            <a:extLst>
              <a:ext uri="{FF2B5EF4-FFF2-40B4-BE49-F238E27FC236}">
                <a16:creationId xmlns:a16="http://schemas.microsoft.com/office/drawing/2014/main" id="{50F4371D-A38C-F443-9875-50700EAD6EF0}"/>
              </a:ext>
            </a:extLst>
          </p:cNvPr>
          <p:cNvSpPr>
            <a:spLocks noGrp="1" noChangeArrowheads="1"/>
          </p:cNvSpPr>
          <p:nvPr>
            <p:ph type="body" idx="1"/>
          </p:nvPr>
        </p:nvSpPr>
        <p:spPr/>
        <p:txBody>
          <a:bodyPr/>
          <a:lstStyle/>
          <a:p>
            <a:r>
              <a:rPr lang="en-GB" altLang="en-US"/>
              <a:t>CMOR=Climate Model Output Rewriter</a:t>
            </a:r>
          </a:p>
          <a:p>
            <a:r>
              <a:rPr lang="en-GB" altLang="en-US"/>
              <a:t>CMOR was not designed to serve as an all-purpose writer of CF-compliant netCDF files, but simply to reduce the effort required to prepare and manage MIP model output.  Although MIPs encourage systematic analysis of results across models, this is only easy to do if the model output is written in a common format with files structured similarly and with sufficient metadata uniformly stored according to a common standard.  Individual modeling groups store their data in different ways, but if a group can read its own data, then it should easily be able to transform the data, using CMOR, into the common format required by the MIPs.   The adoption of CMOR as a standard code for exchanging climate data will facilitate participation in MIPs because after learning how to satisfy the output requirements of one MIP, it will be easy to prepare output for other MIPs.</a:t>
            </a:r>
          </a:p>
        </p:txBody>
      </p:sp>
    </p:spTree>
    <p:extLst>
      <p:ext uri="{BB962C8B-B14F-4D97-AF65-F5344CB8AC3E}">
        <p14:creationId xmlns:p14="http://schemas.microsoft.com/office/powerpoint/2010/main" val="170934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40003-DE52-45A2-AB9D-BE3E9903381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51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Rot="1" noChangeAspect="1" noChangeArrowheads="1" noTextEdit="1"/>
          </p:cNvSpPr>
          <p:nvPr>
            <p:ph type="sldImg"/>
          </p:nvPr>
        </p:nvSpPr>
        <p:spPr>
          <a:xfrm>
            <a:off x="26988" y="744538"/>
            <a:ext cx="6615112" cy="3722687"/>
          </a:xfrm>
          <a:ln/>
        </p:spPr>
      </p:sp>
      <p:sp>
        <p:nvSpPr>
          <p:cNvPr id="407555" name="Rectangle 3"/>
          <p:cNvSpPr>
            <a:spLocks noGrp="1" noChangeArrowheads="1"/>
          </p:cNvSpPr>
          <p:nvPr>
            <p:ph type="body" idx="1"/>
          </p:nvPr>
        </p:nvSpPr>
        <p:spPr/>
        <p:txBody>
          <a:bodyPr/>
          <a:lstStyle/>
          <a:p>
            <a:endParaRPr lang="en-GB"/>
          </a:p>
          <a:p>
            <a:endParaRPr lang="en-GB"/>
          </a:p>
        </p:txBody>
      </p:sp>
    </p:spTree>
    <p:extLst>
      <p:ext uri="{BB962C8B-B14F-4D97-AF65-F5344CB8AC3E}">
        <p14:creationId xmlns:p14="http://schemas.microsoft.com/office/powerpoint/2010/main" val="292712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Cross-walk is uncertainty in</a:t>
            </a:r>
            <a:r>
              <a:rPr lang="en-US" baseline="0" dirty="0"/>
              <a:t> conversion from Land cover to PFT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30C4-7C3E-3247-B6EF-CC642CEBC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495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74AD0-25D7-4B71-BE38-A6664DA23A5B}" type="slidenum">
              <a:rPr kumimoji="0" lang="en-GB" sz="1200" b="0" i="0" u="none" strike="noStrike" kern="1200" cap="none" spc="0" normalizeH="0" baseline="0" noProof="0">
                <a:ln>
                  <a:noFill/>
                </a:ln>
                <a:solidFill>
                  <a:srgbClr val="1F497D"/>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1F497D"/>
              </a:solidFill>
              <a:effectLst/>
              <a:uLnTx/>
              <a:uFillTx/>
              <a:latin typeface="Calibri"/>
              <a:ea typeface="+mn-ea"/>
              <a:cs typeface="+mn-cs"/>
            </a:endParaRPr>
          </a:p>
        </p:txBody>
      </p:sp>
      <p:sp>
        <p:nvSpPr>
          <p:cNvPr id="1072130" name="Rectangle 2"/>
          <p:cNvSpPr>
            <a:spLocks noGrp="1" noRot="1" noChangeAspect="1" noChangeArrowheads="1" noTextEdit="1"/>
          </p:cNvSpPr>
          <p:nvPr>
            <p:ph type="sldImg"/>
          </p:nvPr>
        </p:nvSpPr>
        <p:spPr>
          <a:ln/>
        </p:spPr>
      </p:sp>
      <p:sp>
        <p:nvSpPr>
          <p:cNvPr id="1072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397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2"/>
          <p:cNvSpPr txBox="1">
            <a:spLocks noChangeArrowheads="1" noTextEdit="1"/>
          </p:cNvSpPr>
          <p:nvPr>
            <p:ph type="sldImg"/>
          </p:nvPr>
        </p:nvSpPr>
        <p:spPr>
          <a:xfrm>
            <a:off x="1146175"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1" name="Rectangle 3"/>
          <p:cNvSpPr txBox="1">
            <a:spLocks noChangeArrowheads="1"/>
          </p:cNvSpPr>
          <p:nvPr>
            <p:ph type="body" idx="1"/>
          </p:nvPr>
        </p:nvSpPr>
        <p:spPr>
          <a:xfrm>
            <a:off x="685800" y="4343400"/>
            <a:ext cx="548798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latin typeface="Arial" panose="020B0604020202020204" pitchFamily="34" charset="0"/>
            </a:endParaRPr>
          </a:p>
        </p:txBody>
      </p:sp>
    </p:spTree>
    <p:extLst>
      <p:ext uri="{BB962C8B-B14F-4D97-AF65-F5344CB8AC3E}">
        <p14:creationId xmlns:p14="http://schemas.microsoft.com/office/powerpoint/2010/main" val="390332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focus of this slide is on changes in liquid water path. Changes in liquid water path profoundly affect the albedo of the clouds. We see very large differences between satellite and model derived estimates of the liquid water path sensitivity. These sensitivities were also binned by various meteorological and cloud regimes. Clouds were considered raining if the effective radius retrieval was greater than 14 um. Dry atmosphere is when the relative humidity at 850 </a:t>
            </a:r>
            <a:r>
              <a:rPr lang="en-US" baseline="0" dirty="0" err="1"/>
              <a:t>hPa</a:t>
            </a:r>
            <a:r>
              <a:rPr lang="en-US" baseline="0" dirty="0"/>
              <a:t> is less than 40%. Stable atmosphere is when the lower troposphere stability (e.g., potential temperature difference between 700 </a:t>
            </a:r>
            <a:r>
              <a:rPr lang="en-US" baseline="0" dirty="0" err="1"/>
              <a:t>hPa</a:t>
            </a:r>
            <a:r>
              <a:rPr lang="en-US" baseline="0" dirty="0"/>
              <a:t> and the surface) is greater than 18 K.</a:t>
            </a:r>
          </a:p>
          <a:p>
            <a:r>
              <a:rPr lang="en-US" baseline="0" dirty="0"/>
              <a:t>The strong LWP sensitivity in the model may explain why model derived aerosol indirect forcing estimates are so much larger than satellite derived estimates (</a:t>
            </a:r>
            <a:r>
              <a:rPr lang="en-US" baseline="0" dirty="0" err="1"/>
              <a:t>Penner</a:t>
            </a:r>
            <a:r>
              <a:rPr lang="en-US" baseline="0"/>
              <a:t> et al., 2012, PNAS).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B3D8-A6D2-4F46-BA6C-FE83AE813D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2592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3"/>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555A5-DF4A-CE49-828C-E8710AFB0332}"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961" name="Text Box 1"/>
          <p:cNvSpPr txBox="1">
            <a:spLocks noGrp="1" noRot="1" noChangeAspect="1" noChangeArrowheads="1"/>
          </p:cNvSpPr>
          <p:nvPr>
            <p:ph type="sldImg"/>
          </p:nvPr>
        </p:nvSpPr>
        <p:spPr bwMode="auto">
          <a:xfrm>
            <a:off x="77788" y="738188"/>
            <a:ext cx="6564312" cy="36941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ChangeArrowheads="1"/>
          </p:cNvSpPr>
          <p:nvPr/>
        </p:nvSpPr>
        <p:spPr bwMode="auto">
          <a:xfrm>
            <a:off x="858838" y="4730750"/>
            <a:ext cx="4938712" cy="443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1800" b="1" i="0" u="none" strike="noStrike" kern="1200" cap="none" spc="0" normalizeH="0" baseline="0" noProof="0">
              <a:ln>
                <a:noFill/>
              </a:ln>
              <a:solidFill>
                <a:srgbClr val="FFFFFF"/>
              </a:solidFill>
              <a:effectLst/>
              <a:uLnTx/>
              <a:uFillTx/>
              <a:latin typeface="Verdana" charset="0"/>
              <a:ea typeface="+mn-ea"/>
              <a:cs typeface="+mn-cs"/>
            </a:endParaRPr>
          </a:p>
        </p:txBody>
      </p:sp>
      <p:sp>
        <p:nvSpPr>
          <p:cNvPr id="40963" name="Text Box 3"/>
          <p:cNvSpPr txBox="1">
            <a:spLocks noChangeArrowheads="1"/>
          </p:cNvSpPr>
          <p:nvPr/>
        </p:nvSpPr>
        <p:spPr bwMode="auto">
          <a:xfrm>
            <a:off x="3794125" y="9461500"/>
            <a:ext cx="286226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7480" tIns="43920" rIns="87480" bIns="4392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B7A5212-E4DD-9844-9FFD-56DB69F36A45}" type="slidenum">
              <a:rPr kumimoji="0" lang="en-US" altLang="en-US" sz="1200" b="0" i="0" u="none" strike="noStrike" kern="1200" cap="none" spc="0" normalizeH="0" baseline="0" noProof="0" smtClean="0">
                <a:ln>
                  <a:noFill/>
                </a:ln>
                <a:solidFill>
                  <a:srgbClr val="000000"/>
                </a:solidFill>
                <a:effectLst/>
                <a:uLnTx/>
                <a:uFillTx/>
                <a:latin typeface="Verdana" charset="0"/>
                <a:cs typeface="Arial"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36</a:t>
            </a:fld>
            <a:endParaRPr kumimoji="0" lang="en-US" altLang="en-US" sz="1200" b="0" i="0" u="none" strike="noStrike" kern="1200" cap="none" spc="0" normalizeH="0" baseline="0" noProof="0">
              <a:ln>
                <a:noFill/>
              </a:ln>
              <a:solidFill>
                <a:srgbClr val="000000"/>
              </a:solidFill>
              <a:effectLst/>
              <a:uLnTx/>
              <a:uFillTx/>
              <a:latin typeface="Verdana" charset="0"/>
              <a:cs typeface="Arial" charset="0"/>
            </a:endParaRPr>
          </a:p>
        </p:txBody>
      </p:sp>
    </p:spTree>
    <p:extLst>
      <p:ext uri="{BB962C8B-B14F-4D97-AF65-F5344CB8AC3E}">
        <p14:creationId xmlns:p14="http://schemas.microsoft.com/office/powerpoint/2010/main" val="1796302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56.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55.jpe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Master" Target="../slideMasters/slideMaster11.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57.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jpeg"/><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6"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3540257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24222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4952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33052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84"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6" tIns="34289" rIns="68576"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7" y="204551"/>
            <a:ext cx="1176127" cy="270000"/>
          </a:xfrm>
          <a:prstGeom prst="rect">
            <a:avLst/>
          </a:prstGeom>
          <a:noFill/>
          <a:ln>
            <a:noFill/>
          </a:ln>
        </p:spPr>
        <p:txBody>
          <a:bodyPr lIns="68576" tIns="34289" rIns="68576"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5" y="204551"/>
            <a:ext cx="1176127" cy="270000"/>
          </a:xfrm>
          <a:prstGeom prst="rect">
            <a:avLst/>
          </a:prstGeom>
          <a:noFill/>
          <a:ln>
            <a:noFill/>
          </a:ln>
        </p:spPr>
        <p:txBody>
          <a:bodyPr lIns="68576" tIns="34289" rIns="68576"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4" y="204551"/>
            <a:ext cx="1176127" cy="270000"/>
          </a:xfrm>
          <a:prstGeom prst="rect">
            <a:avLst/>
          </a:prstGeom>
          <a:noFill/>
          <a:ln>
            <a:noFill/>
          </a:ln>
        </p:spPr>
        <p:txBody>
          <a:bodyPr lIns="68576" tIns="34289" rIns="68576"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34321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54207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84"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6" tIns="34289" rIns="68576"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7" y="204551"/>
            <a:ext cx="1176127" cy="270000"/>
          </a:xfrm>
          <a:prstGeom prst="rect">
            <a:avLst/>
          </a:prstGeom>
          <a:noFill/>
          <a:ln>
            <a:noFill/>
          </a:ln>
        </p:spPr>
        <p:txBody>
          <a:bodyPr lIns="68576" tIns="34289" rIns="68576"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5" y="204551"/>
            <a:ext cx="1176127" cy="270000"/>
          </a:xfrm>
          <a:prstGeom prst="rect">
            <a:avLst/>
          </a:prstGeom>
          <a:noFill/>
          <a:ln>
            <a:noFill/>
          </a:ln>
        </p:spPr>
        <p:txBody>
          <a:bodyPr lIns="68576" tIns="34289" rIns="68576"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4" y="204551"/>
            <a:ext cx="1176127" cy="270000"/>
          </a:xfrm>
          <a:prstGeom prst="rect">
            <a:avLst/>
          </a:prstGeom>
          <a:noFill/>
          <a:ln>
            <a:noFill/>
          </a:ln>
        </p:spPr>
        <p:txBody>
          <a:bodyPr lIns="68576" tIns="34289" rIns="68576" bIns="34289" anchor="t">
            <a:noAutofit/>
          </a:bodyPr>
          <a:lstStyle>
            <a:lvl1pPr marL="0" indent="0">
              <a:buNone/>
              <a:defRPr sz="800"/>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8824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42925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7"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47894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137468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7"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92369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7"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253045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01116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73281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2"/>
            <a:ext cx="8437364" cy="2714030"/>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92524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2"/>
            <a:ext cx="4050506" cy="2714030"/>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07903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80545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55092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6" y="1761532"/>
            <a:ext cx="2578894" cy="2714030"/>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9" y="1761532"/>
            <a:ext cx="2594681" cy="2714030"/>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747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9" y="1761532"/>
            <a:ext cx="2594681" cy="2714030"/>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98067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7"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8370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3"/>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36199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64253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2"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89483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6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3823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6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1598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6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9563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69987" rIns="269987">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2" y="3131815"/>
            <a:ext cx="350571" cy="386900"/>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2617309"/>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5" y="2571743"/>
            <a:ext cx="7837739" cy="396261"/>
          </a:xfrm>
          <a:prstGeom prst="rect">
            <a:avLst/>
          </a:prstGeom>
        </p:spPr>
        <p:txBody>
          <a:bodyPr lIns="269987" anchor="t">
            <a:spAutoFit/>
          </a:bodyPr>
          <a:lstStyle>
            <a:lvl1pPr marL="0" indent="0" defTabSz="342884">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3" y="3107336"/>
            <a:ext cx="7830741" cy="396261"/>
          </a:xfrm>
          <a:prstGeom prst="rect">
            <a:avLst/>
          </a:prstGeom>
        </p:spPr>
        <p:txBody>
          <a:bodyPr lIns="269987"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4"/>
            <a:ext cx="1330302" cy="761747"/>
          </a:xfrm>
          <a:prstGeom prst="rect">
            <a:avLst/>
          </a:prstGeom>
        </p:spPr>
        <p:txBody>
          <a:bodyPr wrap="square" lIns="269987" anchor="t">
            <a:spAutoFit/>
          </a:bodyPr>
          <a:lstStyle>
            <a:lvl1pPr marL="0" indent="0" defTabSz="342884">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396261"/>
          </a:xfrm>
          <a:prstGeom prst="rect">
            <a:avLst/>
          </a:prstGeom>
        </p:spPr>
        <p:txBody>
          <a:bodyPr wrap="square" lIns="269987"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4"/>
            <a:ext cx="1984929" cy="761747"/>
          </a:xfrm>
          <a:prstGeom prst="rect">
            <a:avLst/>
          </a:prstGeom>
        </p:spPr>
        <p:txBody>
          <a:bodyPr wrap="square" lIns="269987" anchor="t">
            <a:spAutoFit/>
          </a:bodyPr>
          <a:lstStyle>
            <a:lvl1pPr marL="0" indent="0" defTabSz="342884">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4" y="3663114"/>
            <a:ext cx="1691733" cy="761747"/>
          </a:xfrm>
          <a:prstGeom prst="rect">
            <a:avLst/>
          </a:prstGeom>
        </p:spPr>
        <p:txBody>
          <a:bodyPr wrap="square" lIns="269987"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285804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130400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6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913854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12" indent="0" algn="ctr">
              <a:buNone/>
              <a:defRPr>
                <a:solidFill>
                  <a:schemeClr val="tx1">
                    <a:tint val="75000"/>
                  </a:schemeClr>
                </a:solidFill>
              </a:defRPr>
            </a:lvl2pPr>
            <a:lvl3pPr marL="685630" indent="0" algn="ctr">
              <a:buNone/>
              <a:defRPr>
                <a:solidFill>
                  <a:schemeClr val="tx1">
                    <a:tint val="75000"/>
                  </a:schemeClr>
                </a:solidFill>
              </a:defRPr>
            </a:lvl3pPr>
            <a:lvl4pPr marL="1028445" indent="0" algn="ctr">
              <a:buNone/>
              <a:defRPr>
                <a:solidFill>
                  <a:schemeClr val="tx1">
                    <a:tint val="75000"/>
                  </a:schemeClr>
                </a:solidFill>
              </a:defRPr>
            </a:lvl4pPr>
            <a:lvl5pPr marL="1371260" indent="0" algn="ctr">
              <a:buNone/>
              <a:defRPr>
                <a:solidFill>
                  <a:schemeClr val="tx1">
                    <a:tint val="75000"/>
                  </a:schemeClr>
                </a:solidFill>
              </a:defRPr>
            </a:lvl5pPr>
            <a:lvl6pPr marL="1714079" indent="0" algn="ctr">
              <a:buNone/>
              <a:defRPr>
                <a:solidFill>
                  <a:schemeClr val="tx1">
                    <a:tint val="75000"/>
                  </a:schemeClr>
                </a:solidFill>
              </a:defRPr>
            </a:lvl6pPr>
            <a:lvl7pPr marL="2056889" indent="0" algn="ctr">
              <a:buNone/>
              <a:defRPr>
                <a:solidFill>
                  <a:schemeClr val="tx1">
                    <a:tint val="75000"/>
                  </a:schemeClr>
                </a:solidFill>
              </a:defRPr>
            </a:lvl7pPr>
            <a:lvl8pPr marL="2399700" indent="0" algn="ctr">
              <a:buNone/>
              <a:defRPr>
                <a:solidFill>
                  <a:schemeClr val="tx1">
                    <a:tint val="75000"/>
                  </a:schemeClr>
                </a:solidFill>
              </a:defRPr>
            </a:lvl8pPr>
            <a:lvl9pPr marL="2742512"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3071586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463893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5222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8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9" y="1151335"/>
            <a:ext cx="4041775" cy="479822"/>
          </a:xfrm>
        </p:spPr>
        <p:txBody>
          <a:bodyPr anchor="b"/>
          <a:lstStyle>
            <a:lvl1pPr marL="0" indent="0">
              <a:buNone/>
              <a:defRPr sz="18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9"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5661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105163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607421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7752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63" y="204799"/>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a:t>Click to edit Master text styles</a:t>
            </a:r>
          </a:p>
        </p:txBody>
      </p:sp>
    </p:spTree>
    <p:extLst>
      <p:ext uri="{BB962C8B-B14F-4D97-AF65-F5344CB8AC3E}">
        <p14:creationId xmlns:p14="http://schemas.microsoft.com/office/powerpoint/2010/main" val="30449438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12" indent="0">
              <a:buNone/>
              <a:defRPr sz="2100"/>
            </a:lvl2pPr>
            <a:lvl3pPr marL="685630" indent="0">
              <a:buNone/>
              <a:defRPr sz="1800"/>
            </a:lvl3pPr>
            <a:lvl4pPr marL="1028445" indent="0">
              <a:buNone/>
              <a:defRPr sz="1500"/>
            </a:lvl4pPr>
            <a:lvl5pPr marL="1371260" indent="0">
              <a:buNone/>
              <a:defRPr sz="1500"/>
            </a:lvl5pPr>
            <a:lvl6pPr marL="1714079" indent="0">
              <a:buNone/>
              <a:defRPr sz="1500"/>
            </a:lvl6pPr>
            <a:lvl7pPr marL="2056889" indent="0">
              <a:buNone/>
              <a:defRPr sz="1500"/>
            </a:lvl7pPr>
            <a:lvl8pPr marL="2399700" indent="0">
              <a:buNone/>
              <a:defRPr sz="1500"/>
            </a:lvl8pPr>
            <a:lvl9pPr marL="2742512" indent="0">
              <a:buNone/>
              <a:defRPr sz="1500"/>
            </a:lvl9pPr>
          </a:lstStyle>
          <a:p>
            <a:pPr lvl="0"/>
            <a:endParaRPr lang="en-GB" noProof="0"/>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a:t>Click to edit Master text styles</a:t>
            </a:r>
          </a:p>
        </p:txBody>
      </p:sp>
    </p:spTree>
    <p:extLst>
      <p:ext uri="{BB962C8B-B14F-4D97-AF65-F5344CB8AC3E}">
        <p14:creationId xmlns:p14="http://schemas.microsoft.com/office/powerpoint/2010/main" val="38040165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85273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14480" y="205980"/>
            <a:ext cx="476252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227357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sp>
        <p:nvSpPr>
          <p:cNvPr id="6" name="Content Placeholder 2"/>
          <p:cNvSpPr>
            <a:spLocks noGrp="1"/>
          </p:cNvSpPr>
          <p:nvPr>
            <p:ph idx="1"/>
          </p:nvPr>
        </p:nvSpPr>
        <p:spPr>
          <a:xfrm>
            <a:off x="1752600" y="1329931"/>
            <a:ext cx="6934200" cy="3563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9165980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1460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2" name="Footer Placeholder 1"/>
          <p:cNvSpPr>
            <a:spLocks noGrp="1"/>
          </p:cNvSpPr>
          <p:nvPr>
            <p:ph type="ftr" sz="quarter" idx="11"/>
          </p:nvPr>
        </p:nvSpPr>
        <p:spPr>
          <a:noFill/>
        </p:spPr>
        <p:txBody>
          <a:bodyPr/>
          <a:lstStyle>
            <a:lvl1pPr defTabSz="164286" hangingPunct="0">
              <a:defRPr>
                <a:solidFill>
                  <a:schemeClr val="accent6"/>
                </a:solidFill>
              </a:defRPr>
            </a:lvl1pPr>
          </a:lstStyle>
          <a:p>
            <a:r>
              <a:rPr lang="en-GB" kern="0" dirty="0">
                <a:solidFill>
                  <a:srgbClr val="FFFFFF"/>
                </a:solidFill>
                <a:sym typeface="Helvetica Light"/>
              </a:rPr>
              <a:t>www.metoffice.gov.uk																									                      © Crown Copyright 2017, Met Office</a:t>
            </a:r>
          </a:p>
        </p:txBody>
      </p:sp>
      <p:pic>
        <p:nvPicPr>
          <p:cNvPr id="7" name="Picture 2" descr="http://www-it/M/Sales_and_Marketing/_Public_Read/_KEEP_MetNet_docs/images/Brand_centre_images/Visual_Brand/Logos/MO_MASTER_for_dark_backg_RB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7380" y="117241"/>
            <a:ext cx="1842685" cy="43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753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7"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2" name="Footer Placeholder 1"/>
          <p:cNvSpPr>
            <a:spLocks noGrp="1"/>
          </p:cNvSpPr>
          <p:nvPr>
            <p:ph type="ftr" sz="quarter" idx="11"/>
          </p:nvPr>
        </p:nvSpPr>
        <p:spPr>
          <a:noFill/>
        </p:spPr>
        <p:txBody>
          <a:bodyPr/>
          <a:lstStyle>
            <a:lvl1pPr defTabSz="164286" hangingPunct="0">
              <a:defRPr>
                <a:solidFill>
                  <a:schemeClr val="accent6"/>
                </a:solidFill>
              </a:defRPr>
            </a:lvl1pPr>
          </a:lstStyle>
          <a:p>
            <a:r>
              <a:rPr lang="en-GB" kern="0" dirty="0">
                <a:solidFill>
                  <a:srgbClr val="FFFFFF"/>
                </a:solidFill>
                <a:sym typeface="Helvetica Light"/>
              </a:rPr>
              <a:t>www.metoffice.gov.uk																									                      © Crown Copyright 2017, Met Office</a:t>
            </a:r>
          </a:p>
        </p:txBody>
      </p:sp>
      <p:pic>
        <p:nvPicPr>
          <p:cNvPr id="1026" name="Picture 2" descr="http://www-it/M/Sales_and_Marketing/_Public_Read/_KEEP_MetNet_docs/images/Brand_centre_images/Visual_Brand/Logos/MO_MASTER_for_dark_backg_RB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7380" y="117241"/>
            <a:ext cx="1842685" cy="43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065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2219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65" y="1761530"/>
            <a:ext cx="8426191"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73108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65" y="1761530"/>
            <a:ext cx="8426191"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81875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286"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10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0092" tIns="20092" rIns="20092" bIns="20092"/>
          <a:lstStyle/>
          <a:p>
            <a:pPr marL="0" marR="0" lvl="0" indent="0" algn="l" defTabSz="257144" rtl="0" eaLnBrk="1" fontAlgn="auto" latinLnBrk="0" hangingPunct="0">
              <a:lnSpc>
                <a:spcPct val="90000"/>
              </a:lnSpc>
              <a:spcBef>
                <a:spcPts val="225"/>
              </a:spcBef>
              <a:spcAft>
                <a:spcPts val="0"/>
              </a:spcAft>
              <a:buClrTx/>
              <a:buSzTx/>
              <a:buFontTx/>
              <a:buNone/>
              <a:tabLst/>
              <a:defRPr sz="2100">
                <a:solidFill>
                  <a:srgbClr val="2A2A2A"/>
                </a:solidFill>
                <a:latin typeface="Arial"/>
                <a:ea typeface="Arial"/>
                <a:cs typeface="Arial"/>
                <a:sym typeface="Arial"/>
              </a:defRPr>
            </a:pPr>
            <a:r>
              <a:rPr kumimoji="0" sz="6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600" b="0" i="0" u="none" strike="noStrike" kern="0" cap="none" spc="0" normalizeH="0" baseline="0" noProof="0" dirty="0">
                <a:ln>
                  <a:noFill/>
                </a:ln>
                <a:solidFill>
                  <a:srgbClr val="2A2A2A"/>
                </a:solidFill>
                <a:effectLst/>
                <a:uLnTx/>
                <a:uFillTx/>
                <a:latin typeface="Arial"/>
                <a:cs typeface="Arial"/>
                <a:sym typeface="Arial"/>
              </a:rPr>
            </a:br>
            <a:r>
              <a:rPr kumimoji="0" sz="6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82" y="204551"/>
            <a:ext cx="1176127" cy="270000"/>
          </a:xfrm>
          <a:prstGeom prst="rect">
            <a:avLst/>
          </a:prstGeom>
          <a:noFill/>
          <a:ln>
            <a:noFill/>
          </a:ln>
        </p:spPr>
        <p:txBody>
          <a:bodyPr wrap="square" lIns="68574" tIns="34289" rIns="68574" bIns="34289" anchor="t">
            <a:noAutofit/>
          </a:bodyPr>
          <a:lstStyle>
            <a:lvl1pPr marL="0" indent="0">
              <a:buNone/>
              <a:defRPr sz="6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47" y="204551"/>
            <a:ext cx="1176127" cy="270000"/>
          </a:xfrm>
          <a:prstGeom prst="rect">
            <a:avLst/>
          </a:prstGeom>
          <a:noFill/>
          <a:ln>
            <a:noFill/>
          </a:ln>
        </p:spPr>
        <p:txBody>
          <a:bodyPr lIns="68574" tIns="34289" rIns="68574" bIns="34289" anchor="t">
            <a:noAutofit/>
          </a:bodyPr>
          <a:lstStyle>
            <a:lvl1pPr marL="0" indent="0">
              <a:buNone/>
              <a:defRPr sz="600"/>
            </a:lvl1pPr>
          </a:lstStyle>
          <a:p>
            <a:r>
              <a:rPr lang="en-US"/>
              <a:t>Click icon to add picture</a:t>
            </a:r>
            <a:endParaRPr dirty="0"/>
          </a:p>
        </p:txBody>
      </p:sp>
      <p:sp>
        <p:nvSpPr>
          <p:cNvPr id="71" name="Shape 71"/>
          <p:cNvSpPr>
            <a:spLocks noGrp="1"/>
          </p:cNvSpPr>
          <p:nvPr>
            <p:ph type="pic" sz="quarter" idx="15"/>
          </p:nvPr>
        </p:nvSpPr>
        <p:spPr>
          <a:xfrm>
            <a:off x="4928115" y="204551"/>
            <a:ext cx="1176127" cy="270000"/>
          </a:xfrm>
          <a:prstGeom prst="rect">
            <a:avLst/>
          </a:prstGeom>
          <a:noFill/>
          <a:ln>
            <a:noFill/>
          </a:ln>
        </p:spPr>
        <p:txBody>
          <a:bodyPr lIns="68574" tIns="34289" rIns="68574" bIns="34289" anchor="t">
            <a:noAutofit/>
          </a:bodyPr>
          <a:lstStyle>
            <a:lvl1pPr marL="0" indent="0">
              <a:buNone/>
              <a:defRPr sz="6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286"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286"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286"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14" y="204551"/>
            <a:ext cx="1176127" cy="270000"/>
          </a:xfrm>
          <a:prstGeom prst="rect">
            <a:avLst/>
          </a:prstGeom>
          <a:noFill/>
          <a:ln>
            <a:noFill/>
          </a:ln>
        </p:spPr>
        <p:txBody>
          <a:bodyPr lIns="68574" tIns="34289" rIns="68574" bIns="34289" anchor="t">
            <a:noAutofit/>
          </a:bodyPr>
          <a:lstStyle>
            <a:lvl1pPr marL="0" indent="0">
              <a:buNone/>
              <a:defRPr sz="600"/>
            </a:lvl1pPr>
          </a:lstStyle>
          <a:p>
            <a:r>
              <a:rPr lang="en-US"/>
              <a:t>Click icon to add picture</a:t>
            </a:r>
            <a:endParaRPr dirty="0"/>
          </a:p>
        </p:txBody>
      </p:sp>
      <p:sp>
        <p:nvSpPr>
          <p:cNvPr id="17" name="Title 2"/>
          <p:cNvSpPr>
            <a:spLocks noGrp="1"/>
          </p:cNvSpPr>
          <p:nvPr>
            <p:ph type="title" hasCustomPrompt="1"/>
          </p:nvPr>
        </p:nvSpPr>
        <p:spPr>
          <a:xfrm>
            <a:off x="197647" y="1039783"/>
            <a:ext cx="8437500" cy="4847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65" y="1761530"/>
            <a:ext cx="8426191"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33699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55"/>
            <a:ext cx="9144000" cy="411361"/>
          </a:xfrm>
          <a:prstGeom prst="rect">
            <a:avLst/>
          </a:prstGeom>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2" y="-6009"/>
            <a:ext cx="9144003"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286"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7" y="1039783"/>
            <a:ext cx="8437500" cy="4847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65" y="1761530"/>
            <a:ext cx="8426191"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Picture 2" descr="http://www-it/M/Sales_and_Marketing/_Public_Read/_KEEP_MetNet_docs/images/Brand_centre_images/Visual_Brand/Logos/MO_MASTER_for_dark_backg_RB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7380" y="117241"/>
            <a:ext cx="1842685" cy="43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11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55"/>
            <a:ext cx="9144000" cy="411361"/>
          </a:xfrm>
          <a:prstGeom prst="rect">
            <a:avLst/>
          </a:prstGeom>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2" y="-6009"/>
            <a:ext cx="9144003"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286"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286"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10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0092" tIns="20092" rIns="20092" bIns="20092"/>
          <a:lstStyle/>
          <a:p>
            <a:pPr marL="0" marR="0" lvl="0" indent="0" algn="l" defTabSz="257144" rtl="0" eaLnBrk="1" fontAlgn="auto" latinLnBrk="0" hangingPunct="0">
              <a:lnSpc>
                <a:spcPct val="90000"/>
              </a:lnSpc>
              <a:spcBef>
                <a:spcPts val="225"/>
              </a:spcBef>
              <a:spcAft>
                <a:spcPts val="0"/>
              </a:spcAft>
              <a:buClrTx/>
              <a:buSzTx/>
              <a:buFontTx/>
              <a:buNone/>
              <a:tabLst/>
              <a:defRPr sz="2100">
                <a:solidFill>
                  <a:srgbClr val="2A2A2A"/>
                </a:solidFill>
                <a:latin typeface="Arial"/>
                <a:ea typeface="Arial"/>
                <a:cs typeface="Arial"/>
                <a:sym typeface="Arial"/>
              </a:defRPr>
            </a:pPr>
            <a:r>
              <a:rPr kumimoji="0" sz="6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600" b="0" i="0" u="none" strike="noStrike" kern="0" cap="none" spc="0" normalizeH="0" baseline="0" noProof="0" dirty="0">
                <a:ln>
                  <a:noFill/>
                </a:ln>
                <a:solidFill>
                  <a:srgbClr val="FFFFFF"/>
                </a:solidFill>
                <a:effectLst/>
                <a:uLnTx/>
                <a:uFillTx/>
                <a:latin typeface="Arial"/>
                <a:cs typeface="Arial"/>
                <a:sym typeface="Arial"/>
              </a:rPr>
            </a:br>
            <a:r>
              <a:rPr kumimoji="0" sz="6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82" y="204551"/>
            <a:ext cx="1176127" cy="270000"/>
          </a:xfrm>
          <a:prstGeom prst="rect">
            <a:avLst/>
          </a:prstGeom>
          <a:noFill/>
          <a:ln>
            <a:noFill/>
          </a:ln>
        </p:spPr>
        <p:txBody>
          <a:bodyPr wrap="square" lIns="68574" tIns="34289" rIns="68574" bIns="34289" anchor="t">
            <a:noAutofit/>
          </a:bodyPr>
          <a:lstStyle>
            <a:lvl1pPr marL="0" indent="0">
              <a:buNone/>
              <a:defRPr sz="6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47" y="204551"/>
            <a:ext cx="1176127" cy="270000"/>
          </a:xfrm>
          <a:prstGeom prst="rect">
            <a:avLst/>
          </a:prstGeom>
          <a:noFill/>
          <a:ln>
            <a:noFill/>
          </a:ln>
        </p:spPr>
        <p:txBody>
          <a:bodyPr lIns="68574" tIns="34289" rIns="68574" bIns="34289" anchor="t">
            <a:noAutofit/>
          </a:bodyPr>
          <a:lstStyle>
            <a:lvl1pPr marL="0" indent="0">
              <a:buNone/>
              <a:defRPr sz="600"/>
            </a:lvl1pPr>
          </a:lstStyle>
          <a:p>
            <a:r>
              <a:rPr lang="en-US"/>
              <a:t>Click icon to add picture</a:t>
            </a:r>
            <a:endParaRPr dirty="0"/>
          </a:p>
        </p:txBody>
      </p:sp>
      <p:sp>
        <p:nvSpPr>
          <p:cNvPr id="15" name="Shape 71"/>
          <p:cNvSpPr>
            <a:spLocks noGrp="1"/>
          </p:cNvSpPr>
          <p:nvPr>
            <p:ph type="pic" sz="quarter" idx="15"/>
          </p:nvPr>
        </p:nvSpPr>
        <p:spPr>
          <a:xfrm>
            <a:off x="4928115" y="204551"/>
            <a:ext cx="1176127" cy="270000"/>
          </a:xfrm>
          <a:prstGeom prst="rect">
            <a:avLst/>
          </a:prstGeom>
          <a:noFill/>
          <a:ln>
            <a:noFill/>
          </a:ln>
        </p:spPr>
        <p:txBody>
          <a:bodyPr lIns="68574" tIns="34289" rIns="68574" bIns="34289" anchor="t">
            <a:noAutofit/>
          </a:bodyPr>
          <a:lstStyle>
            <a:lvl1pPr marL="0" indent="0">
              <a:buNone/>
              <a:defRPr sz="6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286"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286"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286"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14" y="204551"/>
            <a:ext cx="1176127" cy="270000"/>
          </a:xfrm>
          <a:prstGeom prst="rect">
            <a:avLst/>
          </a:prstGeom>
          <a:noFill/>
          <a:ln>
            <a:noFill/>
          </a:ln>
        </p:spPr>
        <p:txBody>
          <a:bodyPr lIns="68574" tIns="34289" rIns="68574" bIns="34289" anchor="t">
            <a:noAutofit/>
          </a:bodyPr>
          <a:lstStyle>
            <a:lvl1pPr marL="0" indent="0">
              <a:buNone/>
              <a:defRPr sz="600"/>
            </a:lvl1pPr>
          </a:lstStyle>
          <a:p>
            <a:r>
              <a:rPr lang="en-US"/>
              <a:t>Click icon to add picture</a:t>
            </a:r>
            <a:endParaRPr dirty="0"/>
          </a:p>
        </p:txBody>
      </p:sp>
      <p:sp>
        <p:nvSpPr>
          <p:cNvPr id="20" name="Title 2"/>
          <p:cNvSpPr>
            <a:spLocks noGrp="1"/>
          </p:cNvSpPr>
          <p:nvPr>
            <p:ph type="title" hasCustomPrompt="1"/>
          </p:nvPr>
        </p:nvSpPr>
        <p:spPr>
          <a:xfrm>
            <a:off x="197647" y="1039783"/>
            <a:ext cx="8437500" cy="4847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65" y="1761530"/>
            <a:ext cx="8426191"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Picture 2" descr="http://www-it/M/Sales_and_Marketing/_Public_Read/_KEEP_MetNet_docs/images/Brand_centre_images/Visual_Brand/Logos/MO_MASTER_for_dark_backg_RB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7380" y="117241"/>
            <a:ext cx="1842685" cy="43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70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57"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56576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405050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350591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57" y="1770460"/>
            <a:ext cx="2578895"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89" y="1770460"/>
            <a:ext cx="2578895"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17" y="1761530"/>
            <a:ext cx="2578895"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44890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16"/>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7"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7" y="1039783"/>
            <a:ext cx="8437500" cy="4847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2142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7"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13"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7" y="1039783"/>
            <a:ext cx="8437500" cy="4847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05613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1"/>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5938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416755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7" y="1761532"/>
            <a:ext cx="8437364" cy="2714030"/>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26905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5" y="1761532"/>
            <a:ext cx="4050507" cy="2714030"/>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2"/>
            <a:ext cx="4050507" cy="2714030"/>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6583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16"/>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5" y="1761532"/>
            <a:ext cx="4050507" cy="2714030"/>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7" y="1039783"/>
            <a:ext cx="8437500" cy="4847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33562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13"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5" y="1761532"/>
            <a:ext cx="4050507" cy="2714030"/>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7" y="1039783"/>
            <a:ext cx="8437500" cy="4847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3623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1"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55" y="1761532"/>
            <a:ext cx="2578895" cy="2714030"/>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20" y="1761532"/>
            <a:ext cx="2594681" cy="2714030"/>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69" y="1761546"/>
            <a:ext cx="2578895" cy="2708987"/>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66730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57" y="1770460"/>
            <a:ext cx="2578895"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1"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20" y="1761532"/>
            <a:ext cx="2594681" cy="2714030"/>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69" y="1761546"/>
            <a:ext cx="2578895" cy="2708987"/>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47540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5"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69" y="1761546"/>
            <a:ext cx="2578895" cy="2708987"/>
          </a:xfrm>
        </p:spPr>
        <p:txBody>
          <a:bodyPr/>
          <a:lstStyle>
            <a:lvl1pPr marL="160715" indent="-160715">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64496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1761535"/>
            <a:ext cx="9144003"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286"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7656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1761535"/>
            <a:ext cx="9144003"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286"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57609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1243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1761535"/>
            <a:ext cx="9144003"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286"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164286"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58621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1761535"/>
            <a:ext cx="9144003"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286"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164286"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44293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1761535"/>
            <a:ext cx="9144003"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286"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164286"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70007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8"/>
            <a:ext cx="9144003"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t" anchorCtr="0"/>
          <a:lstStyle>
            <a:lvl1pPr>
              <a:defRPr sz="3200">
                <a:solidFill>
                  <a:srgbClr val="FFFFFF"/>
                </a:solidFill>
              </a:defRPr>
            </a:lvl1pPr>
          </a:lstStyle>
          <a:p>
            <a:pPr marL="0" marR="0" lvl="0" indent="0" algn="ctr" defTabSz="164286"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94"/>
            <a:ext cx="7975403" cy="270063"/>
          </a:xfrm>
          <a:prstGeom prst="rect">
            <a:avLst/>
          </a:prstGeom>
        </p:spPr>
        <p:txBody>
          <a:bodyPr lIns="269981" rIns="269981">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14" y="3675571"/>
            <a:ext cx="404487" cy="386900"/>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14" y="2617309"/>
            <a:ext cx="404487"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164286"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3" y="2571744"/>
            <a:ext cx="7837739" cy="328936"/>
          </a:xfrm>
          <a:prstGeom prst="rect">
            <a:avLst/>
          </a:prstGeom>
        </p:spPr>
        <p:txBody>
          <a:bodyPr lIns="269981" anchor="t">
            <a:spAutoFit/>
          </a:bodyPr>
          <a:lstStyle>
            <a:lvl1pPr marL="0" indent="0" defTabSz="257144">
              <a:lnSpc>
                <a:spcPct val="150000"/>
              </a:lnSpc>
              <a:spcBef>
                <a:spcPts val="225"/>
              </a:spcBef>
              <a:buSzTx/>
              <a:buNone/>
              <a:defRPr sz="11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7"/>
            <a:ext cx="7830741" cy="328936"/>
          </a:xfrm>
          <a:prstGeom prst="rect">
            <a:avLst/>
          </a:prstGeom>
        </p:spPr>
        <p:txBody>
          <a:bodyPr lIns="269981" anchor="t">
            <a:spAutoFit/>
          </a:bodyPr>
          <a:lstStyle>
            <a:lvl1pPr marL="0" indent="0" defTabSz="257144">
              <a:lnSpc>
                <a:spcPct val="150000"/>
              </a:lnSpc>
              <a:spcBef>
                <a:spcPts val="225"/>
              </a:spcBef>
              <a:buSzTx/>
              <a:buNone/>
              <a:defRPr sz="11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605" y="3663117"/>
            <a:ext cx="1330303" cy="323163"/>
          </a:xfrm>
          <a:prstGeom prst="rect">
            <a:avLst/>
          </a:prstGeom>
        </p:spPr>
        <p:txBody>
          <a:bodyPr wrap="square" lIns="269981" anchor="t">
            <a:spAutoFit/>
          </a:bodyPr>
          <a:lstStyle>
            <a:lvl1pPr marL="0" indent="0" defTabSz="257144">
              <a:lnSpc>
                <a:spcPct val="150000"/>
              </a:lnSpc>
              <a:spcBef>
                <a:spcPts val="225"/>
              </a:spcBef>
              <a:buSzTx/>
              <a:buNone/>
              <a:defRPr sz="11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6" y="3663117"/>
            <a:ext cx="1691733" cy="323163"/>
          </a:xfrm>
          <a:prstGeom prst="rect">
            <a:avLst/>
          </a:prstGeom>
        </p:spPr>
        <p:txBody>
          <a:bodyPr wrap="square" lIns="269981" anchor="t">
            <a:spAutoFit/>
          </a:bodyPr>
          <a:lstStyle>
            <a:lvl1pPr marL="0" indent="0" defTabSz="257144">
              <a:lnSpc>
                <a:spcPct val="150000"/>
              </a:lnSpc>
              <a:spcBef>
                <a:spcPts val="225"/>
              </a:spcBef>
              <a:buSzTx/>
              <a:buNone/>
              <a:defRPr sz="11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95" y="3663117"/>
            <a:ext cx="1984929" cy="323163"/>
          </a:xfrm>
          <a:prstGeom prst="rect">
            <a:avLst/>
          </a:prstGeom>
        </p:spPr>
        <p:txBody>
          <a:bodyPr wrap="square" lIns="269981" anchor="t">
            <a:spAutoFit/>
          </a:bodyPr>
          <a:lstStyle>
            <a:lvl1pPr marL="0" indent="0" defTabSz="257144">
              <a:lnSpc>
                <a:spcPct val="150000"/>
              </a:lnSpc>
              <a:spcBef>
                <a:spcPts val="225"/>
              </a:spcBef>
              <a:buSzTx/>
              <a:buNone/>
              <a:defRPr sz="11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4" y="3663117"/>
            <a:ext cx="1691733" cy="323163"/>
          </a:xfrm>
          <a:prstGeom prst="rect">
            <a:avLst/>
          </a:prstGeom>
        </p:spPr>
        <p:txBody>
          <a:bodyPr wrap="square" lIns="269981" anchor="t">
            <a:spAutoFit/>
          </a:bodyPr>
          <a:lstStyle>
            <a:lvl1pPr marL="0" indent="0" defTabSz="257144">
              <a:lnSpc>
                <a:spcPct val="150000"/>
              </a:lnSpc>
              <a:spcBef>
                <a:spcPts val="225"/>
              </a:spcBef>
              <a:buSzTx/>
              <a:buNone/>
              <a:defRPr sz="11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9980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164286"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40002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0"/>
            <a:ext cx="1803780" cy="787605"/>
          </a:xfrm>
          <a:prstGeom prst="rect">
            <a:avLst/>
          </a:prstGeom>
          <a:ln w="12700">
            <a:miter lim="400000"/>
          </a:ln>
        </p:spPr>
      </p:pic>
    </p:spTree>
    <p:extLst>
      <p:ext uri="{BB962C8B-B14F-4D97-AF65-F5344CB8AC3E}">
        <p14:creationId xmlns:p14="http://schemas.microsoft.com/office/powerpoint/2010/main" val="2190488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0"/>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155906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41281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04140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417730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3783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0"/>
            <a:ext cx="1803780" cy="787605"/>
          </a:xfrm>
          <a:prstGeom prst="rect">
            <a:avLst/>
          </a:prstGeom>
          <a:ln w="12700">
            <a:miter lim="400000"/>
          </a:ln>
        </p:spPr>
      </p:pic>
    </p:spTree>
    <p:extLst>
      <p:ext uri="{BB962C8B-B14F-4D97-AF65-F5344CB8AC3E}">
        <p14:creationId xmlns:p14="http://schemas.microsoft.com/office/powerpoint/2010/main" val="60413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0"/>
            <a:ext cx="1803780" cy="787605"/>
          </a:xfrm>
          <a:prstGeom prst="rect">
            <a:avLst/>
          </a:prstGeom>
          <a:ln w="12700">
            <a:miter lim="400000"/>
          </a:ln>
        </p:spPr>
      </p:pic>
    </p:spTree>
    <p:extLst>
      <p:ext uri="{BB962C8B-B14F-4D97-AF65-F5344CB8AC3E}">
        <p14:creationId xmlns:p14="http://schemas.microsoft.com/office/powerpoint/2010/main" val="121498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46878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166276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76613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1855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15293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4"/>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260707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0"/>
            <a:ext cx="843736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50306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34252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761531"/>
            <a:ext cx="257889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9" y="1761531"/>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2"/>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140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20979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19832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761530"/>
            <a:ext cx="257889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15163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71203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5"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64817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1"/>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86457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44880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6171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39271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0225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9" y="1761531"/>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2"/>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56848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0" y="3131815"/>
            <a:ext cx="350571" cy="386900"/>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2617307"/>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3" y="2571741"/>
            <a:ext cx="7837739" cy="415499"/>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1" y="3107335"/>
            <a:ext cx="7830741" cy="415499"/>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2"/>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2"/>
            <a:ext cx="1691733" cy="415499"/>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8" y="3663112"/>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2" y="3663112"/>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215067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6651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defTabSz="914400" fontAlgn="base">
              <a:spcBef>
                <a:spcPct val="50000"/>
              </a:spcBef>
              <a:spcAft>
                <a:spcPct val="0"/>
              </a:spcAft>
            </a:pPr>
            <a:r>
              <a:rPr lang="en-US" sz="80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89119" y="489942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08007"/>
            <a:ext cx="6826666" cy="111519"/>
            <a:chOff x="172269" y="6621494"/>
            <a:chExt cx="6826666" cy="111519"/>
          </a:xfrm>
        </p:grpSpPr>
        <p:pic>
          <p:nvPicPr>
            <p:cNvPr id="38" name="Picture 37"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135038182"/>
      </p:ext>
    </p:extLst>
  </p:cSld>
  <p:clrMapOvr>
    <a:masterClrMapping/>
  </p:clrMapOvr>
  <p:hf sldNum="0" hdr="0" dt="0"/>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10701521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40949403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1990706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0711550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2496976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7146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63479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825342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7"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2"/>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567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4853527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6"/>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50554589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08542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8085646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480445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0520213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25674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85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596613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402557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807541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78280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66122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14480" y="205980"/>
            <a:ext cx="476252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154945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sp>
        <p:nvSpPr>
          <p:cNvPr id="6" name="Content Placeholder 2"/>
          <p:cNvSpPr>
            <a:spLocks noGrp="1"/>
          </p:cNvSpPr>
          <p:nvPr>
            <p:ph idx="1"/>
          </p:nvPr>
        </p:nvSpPr>
        <p:spPr>
          <a:xfrm>
            <a:off x="1752600" y="1329931"/>
            <a:ext cx="6934200" cy="3563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9635833"/>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54799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52600" y="260749"/>
            <a:ext cx="6934200" cy="4632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p:cNvSpPr>
            <a:spLocks noGrp="1" noChangeArrowheads="1"/>
          </p:cNvSpPr>
          <p:nvPr>
            <p:ph type="ftr" sz="quarter" idx="10"/>
          </p:nvPr>
        </p:nvSpPr>
        <p:spPr>
          <a:xfrm>
            <a:off x="323850" y="4914900"/>
            <a:ext cx="3257550" cy="171450"/>
          </a:xfrm>
          <a:prstGeom prst="rect">
            <a:avLst/>
          </a:prstGeom>
        </p:spPr>
        <p:txBody>
          <a:bodyPr vert="horz" wrap="square" lIns="91440" tIns="45720" rIns="91440" bIns="45720" numCol="1" anchor="t" anchorCtr="0" compatLnSpc="1">
            <a:prstTxWarp prst="textNoShape">
              <a:avLst/>
            </a:prstTxWarp>
          </a:bodyPr>
          <a:lstStyle>
            <a:lvl1pPr>
              <a:lnSpc>
                <a:spcPct val="100000"/>
              </a:lnSpc>
              <a:defRPr sz="1800">
                <a:solidFill>
                  <a:srgbClr val="000000"/>
                </a:solidFill>
              </a:defRPr>
            </a:lvl1pPr>
          </a:lstStyle>
          <a:p>
            <a:r>
              <a:rPr lang="en-GB">
                <a:latin typeface="Arial" pitchFamily="34" charset="0"/>
                <a:ea typeface="ＭＳ Ｐゴシック" pitchFamily="34" charset="-128"/>
                <a:cs typeface="+mn-cs"/>
              </a:rPr>
              <a:t>© Crown copyright   Met Office</a:t>
            </a:r>
            <a:endParaRPr lang="en-GB" sz="1400">
              <a:latin typeface="Times" charset="0"/>
              <a:ea typeface="ＭＳ Ｐゴシック" pitchFamily="34" charset="-128"/>
              <a:cs typeface="+mn-cs"/>
            </a:endParaRPr>
          </a:p>
        </p:txBody>
      </p:sp>
    </p:spTree>
    <p:extLst>
      <p:ext uri="{BB962C8B-B14F-4D97-AF65-F5344CB8AC3E}">
        <p14:creationId xmlns:p14="http://schemas.microsoft.com/office/powerpoint/2010/main" val="65271147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2446055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571570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69897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75" indent="0">
              <a:buNone/>
              <a:defRPr sz="1500" b="1"/>
            </a:lvl2pPr>
            <a:lvl3pPr marL="685749" indent="0">
              <a:buNone/>
              <a:defRPr sz="1425"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1800" b="1"/>
            </a:lvl1pPr>
            <a:lvl2pPr marL="342875" indent="0">
              <a:buNone/>
              <a:defRPr sz="1500" b="1"/>
            </a:lvl2pPr>
            <a:lvl3pPr marL="685749" indent="0">
              <a:buNone/>
              <a:defRPr sz="1425"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102561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167573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4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19586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25"/>
            </a:lvl1pPr>
            <a:lvl2pPr marL="342875" indent="0">
              <a:buNone/>
              <a:defRPr sz="900"/>
            </a:lvl2pPr>
            <a:lvl3pPr marL="685749" indent="0">
              <a:buNone/>
              <a:defRPr sz="825"/>
            </a:lvl3pPr>
            <a:lvl4pPr marL="1028624" indent="0">
              <a:buNone/>
              <a:defRPr sz="675"/>
            </a:lvl4pPr>
            <a:lvl5pPr marL="1371498"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en-US"/>
              <a:t>Click to edit Master text styles</a:t>
            </a:r>
          </a:p>
        </p:txBody>
      </p:sp>
    </p:spTree>
    <p:extLst>
      <p:ext uri="{BB962C8B-B14F-4D97-AF65-F5344CB8AC3E}">
        <p14:creationId xmlns:p14="http://schemas.microsoft.com/office/powerpoint/2010/main" val="32584257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endParaRPr lang="en-GB" noProof="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125"/>
            </a:lvl1pPr>
            <a:lvl2pPr marL="342875" indent="0">
              <a:buNone/>
              <a:defRPr sz="900"/>
            </a:lvl2pPr>
            <a:lvl3pPr marL="685749" indent="0">
              <a:buNone/>
              <a:defRPr sz="825"/>
            </a:lvl3pPr>
            <a:lvl4pPr marL="1028624" indent="0">
              <a:buNone/>
              <a:defRPr sz="675"/>
            </a:lvl4pPr>
            <a:lvl5pPr marL="1371498"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en-US"/>
              <a:t>Click to edit Master text styles</a:t>
            </a:r>
          </a:p>
        </p:txBody>
      </p:sp>
    </p:spTree>
    <p:extLst>
      <p:ext uri="{BB962C8B-B14F-4D97-AF65-F5344CB8AC3E}">
        <p14:creationId xmlns:p14="http://schemas.microsoft.com/office/powerpoint/2010/main" val="29796469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155669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14480" y="205980"/>
            <a:ext cx="476252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470473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sp>
        <p:nvSpPr>
          <p:cNvPr id="6" name="Content Placeholder 2"/>
          <p:cNvSpPr>
            <a:spLocks noGrp="1"/>
          </p:cNvSpPr>
          <p:nvPr>
            <p:ph idx="1"/>
          </p:nvPr>
        </p:nvSpPr>
        <p:spPr>
          <a:xfrm>
            <a:off x="1752600" y="1329931"/>
            <a:ext cx="6934200" cy="3563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8496078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0361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14500" y="261938"/>
            <a:ext cx="6972300" cy="10287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714500" y="1331120"/>
            <a:ext cx="340995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5276850" y="1331120"/>
            <a:ext cx="340995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5276850" y="3084914"/>
            <a:ext cx="340995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24949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6048888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317848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1081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71950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460282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086161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5525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07352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36225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642531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14480" y="205979"/>
            <a:ext cx="476252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395784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sp>
        <p:nvSpPr>
          <p:cNvPr id="6" name="Content Placeholder 2"/>
          <p:cNvSpPr>
            <a:spLocks noGrp="1"/>
          </p:cNvSpPr>
          <p:nvPr>
            <p:ph idx="1"/>
          </p:nvPr>
        </p:nvSpPr>
        <p:spPr>
          <a:xfrm>
            <a:off x="1752600" y="1329929"/>
            <a:ext cx="6934200" cy="3563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3037655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1315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122635"/>
            <a:ext cx="8142288" cy="4793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685800" y="4881562"/>
            <a:ext cx="3124200" cy="90488"/>
          </a:xfrm>
          <a:prstGeom prst="rect">
            <a:avLst/>
          </a:prstGeom>
        </p:spPr>
        <p:txBody>
          <a:bodyPr/>
          <a:lstStyle>
            <a:lvl1pPr>
              <a:defRPr/>
            </a:lvl1pPr>
          </a:lstStyle>
          <a:p>
            <a:r>
              <a:rPr lang="en-GB">
                <a:solidFill>
                  <a:srgbClr val="B9DB0E"/>
                </a:solidFill>
                <a:ea typeface="+mn-ea"/>
                <a:cs typeface="+mn-cs"/>
              </a:rPr>
              <a:t>© Crown copyright 2007</a:t>
            </a:r>
            <a:endParaRPr lang="en-GB" sz="800">
              <a:solidFill>
                <a:srgbClr val="B9DB0E"/>
              </a:solidFill>
              <a:ea typeface="+mn-ea"/>
              <a:cs typeface="+mn-cs"/>
            </a:endParaRPr>
          </a:p>
        </p:txBody>
      </p:sp>
    </p:spTree>
    <p:extLst>
      <p:ext uri="{BB962C8B-B14F-4D97-AF65-F5344CB8AC3E}">
        <p14:creationId xmlns:p14="http://schemas.microsoft.com/office/powerpoint/2010/main" val="3041677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68602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2635"/>
            <a:ext cx="7620000" cy="342900"/>
          </a:xfrm>
        </p:spPr>
        <p:txBody>
          <a:bodyPr/>
          <a:lstStyle/>
          <a:p>
            <a:r>
              <a:rPr lang="en-US"/>
              <a:t>Click to edit Master title style</a:t>
            </a:r>
            <a:endParaRPr lang="en-GB"/>
          </a:p>
        </p:txBody>
      </p:sp>
      <p:sp>
        <p:nvSpPr>
          <p:cNvPr id="3" name="Table Placeholder 2"/>
          <p:cNvSpPr>
            <a:spLocks noGrp="1"/>
          </p:cNvSpPr>
          <p:nvPr>
            <p:ph type="tbl" idx="1"/>
          </p:nvPr>
        </p:nvSpPr>
        <p:spPr>
          <a:xfrm>
            <a:off x="674688" y="1372791"/>
            <a:ext cx="7772400" cy="3543300"/>
          </a:xfrm>
        </p:spPr>
        <p:txBody>
          <a:bodyPr/>
          <a:lstStyle/>
          <a:p>
            <a:endParaRPr lang="en-GB"/>
          </a:p>
        </p:txBody>
      </p:sp>
      <p:sp>
        <p:nvSpPr>
          <p:cNvPr id="4" name="Date Placeholder 3"/>
          <p:cNvSpPr>
            <a:spLocks noGrp="1"/>
          </p:cNvSpPr>
          <p:nvPr>
            <p:ph type="dt" sz="half" idx="10"/>
          </p:nvPr>
        </p:nvSpPr>
        <p:spPr>
          <a:xfrm>
            <a:off x="685800" y="4881562"/>
            <a:ext cx="3124200" cy="90488"/>
          </a:xfrm>
          <a:prstGeom prst="rect">
            <a:avLst/>
          </a:prstGeom>
        </p:spPr>
        <p:txBody>
          <a:bodyPr/>
          <a:lstStyle>
            <a:lvl1pPr>
              <a:defRPr/>
            </a:lvl1pPr>
          </a:lstStyle>
          <a:p>
            <a:r>
              <a:rPr lang="en-GB">
                <a:solidFill>
                  <a:srgbClr val="B9DB0E"/>
                </a:solidFill>
                <a:ea typeface="+mn-ea"/>
                <a:cs typeface="+mn-cs"/>
              </a:rPr>
              <a:t>© Crown copyright 2007</a:t>
            </a:r>
            <a:endParaRPr lang="en-GB" sz="800">
              <a:solidFill>
                <a:srgbClr val="B9DB0E"/>
              </a:solidFill>
              <a:ea typeface="+mn-ea"/>
              <a:cs typeface="+mn-cs"/>
            </a:endParaRPr>
          </a:p>
        </p:txBody>
      </p:sp>
    </p:spTree>
    <p:extLst>
      <p:ext uri="{BB962C8B-B14F-4D97-AF65-F5344CB8AC3E}">
        <p14:creationId xmlns:p14="http://schemas.microsoft.com/office/powerpoint/2010/main" val="26249055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22635"/>
            <a:ext cx="7620000" cy="342900"/>
          </a:xfrm>
        </p:spPr>
        <p:txBody>
          <a:bodyPr/>
          <a:lstStyle/>
          <a:p>
            <a:r>
              <a:rPr lang="en-US"/>
              <a:t>Click to edit Master title style</a:t>
            </a:r>
            <a:endParaRPr lang="en-GB"/>
          </a:p>
        </p:txBody>
      </p:sp>
      <p:sp>
        <p:nvSpPr>
          <p:cNvPr id="3" name="Content Placeholder 2"/>
          <p:cNvSpPr>
            <a:spLocks noGrp="1"/>
          </p:cNvSpPr>
          <p:nvPr>
            <p:ph sz="half" idx="1"/>
          </p:nvPr>
        </p:nvSpPr>
        <p:spPr>
          <a:xfrm>
            <a:off x="674688" y="1372791"/>
            <a:ext cx="38100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7088" y="1372791"/>
            <a:ext cx="38100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7088" y="3201591"/>
            <a:ext cx="38100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685800" y="4881562"/>
            <a:ext cx="3124200" cy="90488"/>
          </a:xfrm>
          <a:prstGeom prst="rect">
            <a:avLst/>
          </a:prstGeom>
        </p:spPr>
        <p:txBody>
          <a:bodyPr/>
          <a:lstStyle>
            <a:lvl1pPr>
              <a:defRPr/>
            </a:lvl1pPr>
          </a:lstStyle>
          <a:p>
            <a:r>
              <a:rPr lang="en-GB">
                <a:solidFill>
                  <a:srgbClr val="B9DB0E"/>
                </a:solidFill>
                <a:ea typeface="+mn-ea"/>
                <a:cs typeface="+mn-cs"/>
              </a:rPr>
              <a:t>© Crown copyright 2007</a:t>
            </a:r>
            <a:endParaRPr lang="en-GB" sz="800">
              <a:solidFill>
                <a:srgbClr val="B9DB0E"/>
              </a:solidFill>
              <a:ea typeface="+mn-ea"/>
              <a:cs typeface="+mn-cs"/>
            </a:endParaRPr>
          </a:p>
        </p:txBody>
      </p:sp>
    </p:spTree>
    <p:extLst>
      <p:ext uri="{BB962C8B-B14F-4D97-AF65-F5344CB8AC3E}">
        <p14:creationId xmlns:p14="http://schemas.microsoft.com/office/powerpoint/2010/main" val="16304491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9838637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2655425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6700371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06169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330096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2524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886310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652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3063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170818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14480" y="205980"/>
            <a:ext cx="476252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81848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sp>
        <p:nvSpPr>
          <p:cNvPr id="6" name="Content Placeholder 2"/>
          <p:cNvSpPr>
            <a:spLocks noGrp="1"/>
          </p:cNvSpPr>
          <p:nvPr>
            <p:ph idx="1"/>
          </p:nvPr>
        </p:nvSpPr>
        <p:spPr>
          <a:xfrm>
            <a:off x="1752600" y="1329931"/>
            <a:ext cx="6934200" cy="3563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1275642"/>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602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4960275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611735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0048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48896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2556927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43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2" y="3131815"/>
            <a:ext cx="350571" cy="386900"/>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5" y="2571742"/>
            <a:ext cx="7837739" cy="415498"/>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3" y="3107335"/>
            <a:ext cx="7830741" cy="415498"/>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6" y="3663112"/>
            <a:ext cx="1691733" cy="415498"/>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90" y="3663113"/>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4" y="3663113"/>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8308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5733352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771948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450513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14480" y="205979"/>
            <a:ext cx="476252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2391750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sp>
        <p:nvSpPr>
          <p:cNvPr id="6" name="Content Placeholder 2"/>
          <p:cNvSpPr>
            <a:spLocks noGrp="1"/>
          </p:cNvSpPr>
          <p:nvPr>
            <p:ph idx="1"/>
          </p:nvPr>
        </p:nvSpPr>
        <p:spPr>
          <a:xfrm>
            <a:off x="1752600" y="1329929"/>
            <a:ext cx="6934200" cy="3563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6829583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0421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14300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4574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15" name="Picture 39" descr="cmug"/>
          <p:cNvPicPr>
            <a:picLocks noChangeAspect="1" noChangeArrowheads="1"/>
          </p:cNvPicPr>
          <p:nvPr userDrawn="1"/>
        </p:nvPicPr>
        <p:blipFill>
          <a:blip r:embed="rId2" cstate="print"/>
          <a:srcRect/>
          <a:stretch>
            <a:fillRect/>
          </a:stretch>
        </p:blipFill>
        <p:spPr bwMode="auto">
          <a:xfrm>
            <a:off x="7978776" y="1"/>
            <a:ext cx="1165225" cy="870347"/>
          </a:xfrm>
          <a:prstGeom prst="rect">
            <a:avLst/>
          </a:prstGeom>
          <a:noFill/>
        </p:spPr>
      </p:pic>
    </p:spTree>
    <p:extLst>
      <p:ext uri="{BB962C8B-B14F-4D97-AF65-F5344CB8AC3E}">
        <p14:creationId xmlns:p14="http://schemas.microsoft.com/office/powerpoint/2010/main" val="261353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2631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5044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08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173788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4055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17881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07194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6091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7463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7873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2108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2817" y="841772"/>
            <a:ext cx="6858366" cy="1790700"/>
          </a:xfrm>
        </p:spPr>
        <p:txBody>
          <a:bodyPr anchor="b"/>
          <a:lstStyle>
            <a:lvl1pPr algn="ctr">
              <a:defRPr sz="4153"/>
            </a:lvl1pPr>
          </a:lstStyle>
          <a:p>
            <a:r>
              <a:rPr lang="en-US"/>
              <a:t>Click to edit Master title style</a:t>
            </a:r>
          </a:p>
        </p:txBody>
      </p:sp>
      <p:sp>
        <p:nvSpPr>
          <p:cNvPr id="3" name="Subtitle 2"/>
          <p:cNvSpPr>
            <a:spLocks noGrp="1"/>
          </p:cNvSpPr>
          <p:nvPr>
            <p:ph type="subTitle" idx="1"/>
          </p:nvPr>
        </p:nvSpPr>
        <p:spPr>
          <a:xfrm>
            <a:off x="1142817" y="2701528"/>
            <a:ext cx="6858366" cy="1241822"/>
          </a:xfrm>
        </p:spPr>
        <p:txBody>
          <a:bodyPr/>
          <a:lstStyle>
            <a:lvl1pPr marL="0" indent="0" algn="ctr">
              <a:buNone/>
              <a:defRPr sz="1661"/>
            </a:lvl1pPr>
            <a:lvl2pPr marL="316463" indent="0" algn="ctr">
              <a:buNone/>
              <a:defRPr sz="1385"/>
            </a:lvl2pPr>
            <a:lvl3pPr marL="632925" indent="0" algn="ctr">
              <a:buNone/>
              <a:defRPr sz="1246"/>
            </a:lvl3pPr>
            <a:lvl4pPr marL="949388" indent="0" algn="ctr">
              <a:buNone/>
              <a:defRPr sz="1108"/>
            </a:lvl4pPr>
            <a:lvl5pPr marL="1265850" indent="0" algn="ctr">
              <a:buNone/>
              <a:defRPr sz="1108"/>
            </a:lvl5pPr>
            <a:lvl6pPr marL="1582312" indent="0" algn="ctr">
              <a:buNone/>
              <a:defRPr sz="1108"/>
            </a:lvl6pPr>
            <a:lvl7pPr marL="1898774" indent="0" algn="ctr">
              <a:buNone/>
              <a:defRPr sz="1108"/>
            </a:lvl7pPr>
            <a:lvl8pPr marL="2215237" indent="0" algn="ctr">
              <a:buNone/>
              <a:defRPr sz="1108"/>
            </a:lvl8pPr>
            <a:lvl9pPr marL="2531699" indent="0" algn="ctr">
              <a:buNone/>
              <a:defRPr sz="1108"/>
            </a:lvl9pPr>
          </a:lstStyle>
          <a:p>
            <a:r>
              <a:rPr lang="en-US"/>
              <a:t>Click to edit Master subtitle style</a:t>
            </a:r>
          </a:p>
        </p:txBody>
      </p:sp>
    </p:spTree>
    <p:extLst>
      <p:ext uri="{BB962C8B-B14F-4D97-AF65-F5344CB8AC3E}">
        <p14:creationId xmlns:p14="http://schemas.microsoft.com/office/powerpoint/2010/main" val="20435069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3446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154" y="1282305"/>
            <a:ext cx="7886902" cy="2139553"/>
          </a:xfrm>
        </p:spPr>
        <p:txBody>
          <a:bodyPr anchor="b"/>
          <a:lstStyle>
            <a:lvl1pPr>
              <a:defRPr sz="4153"/>
            </a:lvl1pPr>
          </a:lstStyle>
          <a:p>
            <a:r>
              <a:rPr lang="en-US"/>
              <a:t>Click to edit Master title style</a:t>
            </a:r>
          </a:p>
        </p:txBody>
      </p:sp>
      <p:sp>
        <p:nvSpPr>
          <p:cNvPr id="3" name="Text Placeholder 2"/>
          <p:cNvSpPr>
            <a:spLocks noGrp="1"/>
          </p:cNvSpPr>
          <p:nvPr>
            <p:ph type="body" idx="1"/>
          </p:nvPr>
        </p:nvSpPr>
        <p:spPr>
          <a:xfrm>
            <a:off x="624154" y="3442099"/>
            <a:ext cx="7886902" cy="1125140"/>
          </a:xfrm>
        </p:spPr>
        <p:txBody>
          <a:bodyPr/>
          <a:lstStyle>
            <a:lvl1pPr marL="0" indent="0">
              <a:buNone/>
              <a:defRPr sz="1661"/>
            </a:lvl1pPr>
            <a:lvl2pPr marL="316463" indent="0">
              <a:buNone/>
              <a:defRPr sz="1385"/>
            </a:lvl2pPr>
            <a:lvl3pPr marL="632925" indent="0">
              <a:buNone/>
              <a:defRPr sz="1246"/>
            </a:lvl3pPr>
            <a:lvl4pPr marL="949388" indent="0">
              <a:buNone/>
              <a:defRPr sz="1108"/>
            </a:lvl4pPr>
            <a:lvl5pPr marL="1265850" indent="0">
              <a:buNone/>
              <a:defRPr sz="1108"/>
            </a:lvl5pPr>
            <a:lvl6pPr marL="1582312" indent="0">
              <a:buNone/>
              <a:defRPr sz="1108"/>
            </a:lvl6pPr>
            <a:lvl7pPr marL="1898774" indent="0">
              <a:buNone/>
              <a:defRPr sz="1108"/>
            </a:lvl7pPr>
            <a:lvl8pPr marL="2215237" indent="0">
              <a:buNone/>
              <a:defRPr sz="1108"/>
            </a:lvl8pPr>
            <a:lvl9pPr marL="2531699" indent="0">
              <a:buNone/>
              <a:defRPr sz="1108"/>
            </a:lvl9pPr>
          </a:lstStyle>
          <a:p>
            <a:pPr lvl="0"/>
            <a:r>
              <a:rPr lang="en-US"/>
              <a:t>Click to edit Master text styles</a:t>
            </a:r>
          </a:p>
        </p:txBody>
      </p:sp>
    </p:spTree>
    <p:extLst>
      <p:ext uri="{BB962C8B-B14F-4D97-AF65-F5344CB8AC3E}">
        <p14:creationId xmlns:p14="http://schemas.microsoft.com/office/powerpoint/2010/main" val="1705018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option 1">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9144000" cy="5143500"/>
          </a:xfrm>
          <a:prstGeom prst="rect">
            <a:avLst/>
          </a:prstGeom>
          <a:noFill/>
          <a:ln w="28575" cap="flat" cmpd="sng" algn="ctr">
            <a:solidFill>
              <a:schemeClr val="bg2">
                <a:lumMod val="65000"/>
                <a:lumOff val="35000"/>
              </a:schemeClr>
            </a:solidFill>
            <a:prstDash val="solid"/>
            <a:round/>
            <a:headEnd type="none" w="med" len="med"/>
            <a:tailEnd type="none" w="med" len="med"/>
          </a:ln>
          <a:effectLst/>
        </p:spPr>
        <p:txBody>
          <a:bodyPr/>
          <a:lstStyle/>
          <a:p>
            <a:pPr defTabSz="914400" fontAlgn="base">
              <a:lnSpc>
                <a:spcPct val="85000"/>
              </a:lnSpc>
              <a:spcBef>
                <a:spcPct val="0"/>
              </a:spcBef>
              <a:spcAft>
                <a:spcPct val="0"/>
              </a:spcAft>
              <a:defRPr/>
            </a:pPr>
            <a:endParaRPr lang="en-US" sz="4400">
              <a:ln w="101600" cmpd="sng">
                <a:solidFill>
                  <a:srgbClr val="FFFFFF"/>
                </a:solidFill>
              </a:ln>
              <a:solidFill>
                <a:srgbClr val="00ADD0"/>
              </a:solidFill>
              <a:ea typeface="ＭＳ Ｐゴシック" charset="0"/>
              <a:cs typeface="ＭＳ Ｐゴシック" charset="0"/>
            </a:endParaRPr>
          </a:p>
        </p:txBody>
      </p:sp>
      <p:sp>
        <p:nvSpPr>
          <p:cNvPr id="10" name="Rectangle 2"/>
          <p:cNvSpPr>
            <a:spLocks noGrp="1" noChangeArrowheads="1"/>
          </p:cNvSpPr>
          <p:nvPr>
            <p:ph type="ctrTitle" hasCustomPrompt="1"/>
          </p:nvPr>
        </p:nvSpPr>
        <p:spPr>
          <a:xfrm>
            <a:off x="1619672" y="250302"/>
            <a:ext cx="7416824" cy="934656"/>
          </a:xfrm>
          <a:prstGeom prst="rect">
            <a:avLst/>
          </a:prstGeom>
          <a:ln>
            <a:noFill/>
          </a:ln>
        </p:spPr>
        <p:txBody>
          <a:bodyPr anchor="b" anchorCtr="0"/>
          <a:lstStyle>
            <a:lvl1pPr algn="l">
              <a:defRPr sz="3600" baseline="0">
                <a:ln>
                  <a:noFill/>
                </a:ln>
                <a:solidFill>
                  <a:schemeClr val="tx1"/>
                </a:solidFill>
                <a:latin typeface="Arial"/>
                <a:cs typeface="Arial"/>
              </a:defRPr>
            </a:lvl1pPr>
          </a:lstStyle>
          <a:p>
            <a:r>
              <a:rPr lang="en-GB" dirty="0"/>
              <a:t>Title of presentation</a:t>
            </a:r>
            <a:endParaRPr lang="en-US" dirty="0"/>
          </a:p>
        </p:txBody>
      </p:sp>
      <p:sp>
        <p:nvSpPr>
          <p:cNvPr id="11" name="Rectangle 3"/>
          <p:cNvSpPr>
            <a:spLocks noGrp="1" noChangeArrowheads="1"/>
          </p:cNvSpPr>
          <p:nvPr>
            <p:ph type="subTitle" idx="1" hasCustomPrompt="1"/>
          </p:nvPr>
        </p:nvSpPr>
        <p:spPr>
          <a:xfrm>
            <a:off x="1619672" y="1212735"/>
            <a:ext cx="7416824" cy="504056"/>
          </a:xfrm>
          <a:prstGeom prst="rect">
            <a:avLst/>
          </a:prstGeom>
        </p:spPr>
        <p:txBody>
          <a:bodyPr/>
          <a:lstStyle>
            <a:lvl1pPr marL="0" indent="0" algn="l">
              <a:buFontTx/>
              <a:buNone/>
              <a:defRPr sz="2000">
                <a:solidFill>
                  <a:schemeClr val="tx1"/>
                </a:solidFill>
                <a:latin typeface="Arial"/>
                <a:cs typeface="Arial"/>
              </a:defRPr>
            </a:lvl1pPr>
          </a:lstStyle>
          <a:p>
            <a:r>
              <a:rPr lang="en-GB" dirty="0"/>
              <a:t>Subtitle</a:t>
            </a:r>
            <a:endParaRPr lang="en-US" dirty="0"/>
          </a:p>
        </p:txBody>
      </p:sp>
      <p:sp>
        <p:nvSpPr>
          <p:cNvPr id="14" name="Text Placeholder 14"/>
          <p:cNvSpPr>
            <a:spLocks noGrp="1"/>
          </p:cNvSpPr>
          <p:nvPr>
            <p:ph type="body" sz="quarter" idx="10" hasCustomPrompt="1"/>
          </p:nvPr>
        </p:nvSpPr>
        <p:spPr>
          <a:xfrm>
            <a:off x="1619822" y="1634567"/>
            <a:ext cx="7416675" cy="360040"/>
          </a:xfrm>
          <a:prstGeom prst="rect">
            <a:avLst/>
          </a:prstGeom>
        </p:spPr>
        <p:txBody>
          <a:bodyPr vert="horz"/>
          <a:lstStyle>
            <a:lvl1pPr marL="0" indent="0" algn="l">
              <a:buNone/>
              <a:defRPr sz="1600">
                <a:solidFill>
                  <a:schemeClr val="tx1"/>
                </a:solidFill>
                <a:latin typeface="Arial"/>
                <a:cs typeface="Arial"/>
              </a:defRPr>
            </a:lvl1pPr>
          </a:lstStyle>
          <a:p>
            <a:pPr lvl="0"/>
            <a:r>
              <a:rPr lang="en-GB" dirty="0"/>
              <a:t>Date</a:t>
            </a:r>
          </a:p>
        </p:txBody>
      </p:sp>
    </p:spTree>
    <p:extLst/>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0954" y="3159919"/>
            <a:ext cx="3775691" cy="181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27300" y="3159919"/>
            <a:ext cx="3775690" cy="181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8642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15" y="273845"/>
            <a:ext cx="7886902" cy="994172"/>
          </a:xfrm>
        </p:spPr>
        <p:txBody>
          <a:bodyPr/>
          <a:lstStyle/>
          <a:p>
            <a:r>
              <a:rPr lang="en-US"/>
              <a:t>Click to edit Master title style</a:t>
            </a:r>
          </a:p>
        </p:txBody>
      </p:sp>
      <p:sp>
        <p:nvSpPr>
          <p:cNvPr id="3" name="Text Placeholder 2"/>
          <p:cNvSpPr>
            <a:spLocks noGrp="1"/>
          </p:cNvSpPr>
          <p:nvPr>
            <p:ph type="body" idx="1"/>
          </p:nvPr>
        </p:nvSpPr>
        <p:spPr>
          <a:xfrm>
            <a:off x="630016" y="1260872"/>
            <a:ext cx="3867995" cy="617934"/>
          </a:xfrm>
        </p:spPr>
        <p:txBody>
          <a:bodyPr anchor="b"/>
          <a:lstStyle>
            <a:lvl1pPr marL="0" indent="0">
              <a:buNone/>
              <a:defRPr sz="1661" b="1"/>
            </a:lvl1pPr>
            <a:lvl2pPr marL="316463" indent="0">
              <a:buNone/>
              <a:defRPr sz="1385" b="1"/>
            </a:lvl2pPr>
            <a:lvl3pPr marL="632925" indent="0">
              <a:buNone/>
              <a:defRPr sz="1246" b="1"/>
            </a:lvl3pPr>
            <a:lvl4pPr marL="949388" indent="0">
              <a:buNone/>
              <a:defRPr sz="1108" b="1"/>
            </a:lvl4pPr>
            <a:lvl5pPr marL="1265850" indent="0">
              <a:buNone/>
              <a:defRPr sz="1108" b="1"/>
            </a:lvl5pPr>
            <a:lvl6pPr marL="1582312" indent="0">
              <a:buNone/>
              <a:defRPr sz="1108" b="1"/>
            </a:lvl6pPr>
            <a:lvl7pPr marL="1898774" indent="0">
              <a:buNone/>
              <a:defRPr sz="1108" b="1"/>
            </a:lvl7pPr>
            <a:lvl8pPr marL="2215237" indent="0">
              <a:buNone/>
              <a:defRPr sz="1108" b="1"/>
            </a:lvl8pPr>
            <a:lvl9pPr marL="2531699" indent="0">
              <a:buNone/>
              <a:defRPr sz="1108" b="1"/>
            </a:lvl9pPr>
          </a:lstStyle>
          <a:p>
            <a:pPr lvl="0"/>
            <a:r>
              <a:rPr lang="en-US"/>
              <a:t>Click to edit Master text styles</a:t>
            </a:r>
          </a:p>
        </p:txBody>
      </p:sp>
      <p:sp>
        <p:nvSpPr>
          <p:cNvPr id="4" name="Content Placeholder 3"/>
          <p:cNvSpPr>
            <a:spLocks noGrp="1"/>
          </p:cNvSpPr>
          <p:nvPr>
            <p:ph sz="half" idx="2"/>
          </p:nvPr>
        </p:nvSpPr>
        <p:spPr>
          <a:xfrm>
            <a:off x="630016" y="1878806"/>
            <a:ext cx="386799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874" y="1260872"/>
            <a:ext cx="3887043" cy="617934"/>
          </a:xfrm>
        </p:spPr>
        <p:txBody>
          <a:bodyPr anchor="b"/>
          <a:lstStyle>
            <a:lvl1pPr marL="0" indent="0">
              <a:buNone/>
              <a:defRPr sz="1661" b="1"/>
            </a:lvl1pPr>
            <a:lvl2pPr marL="316463" indent="0">
              <a:buNone/>
              <a:defRPr sz="1385" b="1"/>
            </a:lvl2pPr>
            <a:lvl3pPr marL="632925" indent="0">
              <a:buNone/>
              <a:defRPr sz="1246" b="1"/>
            </a:lvl3pPr>
            <a:lvl4pPr marL="949388" indent="0">
              <a:buNone/>
              <a:defRPr sz="1108" b="1"/>
            </a:lvl4pPr>
            <a:lvl5pPr marL="1265850" indent="0">
              <a:buNone/>
              <a:defRPr sz="1108" b="1"/>
            </a:lvl5pPr>
            <a:lvl6pPr marL="1582312" indent="0">
              <a:buNone/>
              <a:defRPr sz="1108" b="1"/>
            </a:lvl6pPr>
            <a:lvl7pPr marL="1898774" indent="0">
              <a:buNone/>
              <a:defRPr sz="1108" b="1"/>
            </a:lvl7pPr>
            <a:lvl8pPr marL="2215237" indent="0">
              <a:buNone/>
              <a:defRPr sz="1108" b="1"/>
            </a:lvl8pPr>
            <a:lvl9pPr marL="2531699" indent="0">
              <a:buNone/>
              <a:defRPr sz="1108" b="1"/>
            </a:lvl9pPr>
          </a:lstStyle>
          <a:p>
            <a:pPr lvl="0"/>
            <a:r>
              <a:rPr lang="en-US"/>
              <a:t>Click to edit Master text styles</a:t>
            </a:r>
          </a:p>
        </p:txBody>
      </p:sp>
      <p:sp>
        <p:nvSpPr>
          <p:cNvPr id="6" name="Content Placeholder 5"/>
          <p:cNvSpPr>
            <a:spLocks noGrp="1"/>
          </p:cNvSpPr>
          <p:nvPr>
            <p:ph sz="quarter" idx="4"/>
          </p:nvPr>
        </p:nvSpPr>
        <p:spPr>
          <a:xfrm>
            <a:off x="4629874" y="1878806"/>
            <a:ext cx="38870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8069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90100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94281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15" y="342900"/>
            <a:ext cx="2949347" cy="1200150"/>
          </a:xfrm>
        </p:spPr>
        <p:txBody>
          <a:bodyPr anchor="b"/>
          <a:lstStyle>
            <a:lvl1pPr>
              <a:defRPr sz="2215"/>
            </a:lvl1pPr>
          </a:lstStyle>
          <a:p>
            <a:r>
              <a:rPr lang="en-US"/>
              <a:t>Click to edit Master title style</a:t>
            </a:r>
          </a:p>
        </p:txBody>
      </p:sp>
      <p:sp>
        <p:nvSpPr>
          <p:cNvPr id="3" name="Content Placeholder 2"/>
          <p:cNvSpPr>
            <a:spLocks noGrp="1"/>
          </p:cNvSpPr>
          <p:nvPr>
            <p:ph idx="1"/>
          </p:nvPr>
        </p:nvSpPr>
        <p:spPr>
          <a:xfrm>
            <a:off x="3887044" y="740570"/>
            <a:ext cx="4629873" cy="3655219"/>
          </a:xfrm>
        </p:spPr>
        <p:txBody>
          <a:bodyPr/>
          <a:lstStyle>
            <a:lvl1pPr>
              <a:defRPr sz="2215"/>
            </a:lvl1pPr>
            <a:lvl2pPr>
              <a:defRPr sz="1938"/>
            </a:lvl2pPr>
            <a:lvl3pPr>
              <a:defRPr sz="1661"/>
            </a:lvl3pPr>
            <a:lvl4pPr>
              <a:defRPr sz="1385"/>
            </a:lvl4pPr>
            <a:lvl5pPr>
              <a:defRPr sz="1385"/>
            </a:lvl5pPr>
            <a:lvl6pPr>
              <a:defRPr sz="1385"/>
            </a:lvl6pPr>
            <a:lvl7pPr>
              <a:defRPr sz="1385"/>
            </a:lvl7pPr>
            <a:lvl8pPr>
              <a:defRPr sz="1385"/>
            </a:lvl8pPr>
            <a:lvl9pPr>
              <a:defRPr sz="13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015" y="1543050"/>
            <a:ext cx="2949347" cy="2858691"/>
          </a:xfrm>
        </p:spPr>
        <p:txBody>
          <a:bodyPr/>
          <a:lstStyle>
            <a:lvl1pPr marL="0" indent="0">
              <a:buNone/>
              <a:defRPr sz="1108"/>
            </a:lvl1pPr>
            <a:lvl2pPr marL="316463" indent="0">
              <a:buNone/>
              <a:defRPr sz="969"/>
            </a:lvl2pPr>
            <a:lvl3pPr marL="632925" indent="0">
              <a:buNone/>
              <a:defRPr sz="830"/>
            </a:lvl3pPr>
            <a:lvl4pPr marL="949388" indent="0">
              <a:buNone/>
              <a:defRPr sz="692"/>
            </a:lvl4pPr>
            <a:lvl5pPr marL="1265850" indent="0">
              <a:buNone/>
              <a:defRPr sz="692"/>
            </a:lvl5pPr>
            <a:lvl6pPr marL="1582312" indent="0">
              <a:buNone/>
              <a:defRPr sz="692"/>
            </a:lvl6pPr>
            <a:lvl7pPr marL="1898774" indent="0">
              <a:buNone/>
              <a:defRPr sz="692"/>
            </a:lvl7pPr>
            <a:lvl8pPr marL="2215237" indent="0">
              <a:buNone/>
              <a:defRPr sz="692"/>
            </a:lvl8pPr>
            <a:lvl9pPr marL="2531699" indent="0">
              <a:buNone/>
              <a:defRPr sz="692"/>
            </a:lvl9pPr>
          </a:lstStyle>
          <a:p>
            <a:pPr lvl="0"/>
            <a:r>
              <a:rPr lang="en-US"/>
              <a:t>Click to edit Master text styles</a:t>
            </a:r>
          </a:p>
        </p:txBody>
      </p:sp>
    </p:spTree>
    <p:extLst>
      <p:ext uri="{BB962C8B-B14F-4D97-AF65-F5344CB8AC3E}">
        <p14:creationId xmlns:p14="http://schemas.microsoft.com/office/powerpoint/2010/main" val="252414492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15" y="342900"/>
            <a:ext cx="2949347" cy="1200150"/>
          </a:xfrm>
        </p:spPr>
        <p:txBody>
          <a:bodyPr anchor="b"/>
          <a:lstStyle>
            <a:lvl1pPr>
              <a:defRPr sz="2215"/>
            </a:lvl1pPr>
          </a:lstStyle>
          <a:p>
            <a:r>
              <a:rPr lang="en-US"/>
              <a:t>Click to edit Master title style</a:t>
            </a:r>
          </a:p>
        </p:txBody>
      </p:sp>
      <p:sp>
        <p:nvSpPr>
          <p:cNvPr id="3" name="Picture Placeholder 2"/>
          <p:cNvSpPr>
            <a:spLocks noGrp="1"/>
          </p:cNvSpPr>
          <p:nvPr>
            <p:ph type="pic" idx="1"/>
          </p:nvPr>
        </p:nvSpPr>
        <p:spPr>
          <a:xfrm>
            <a:off x="3887044" y="740570"/>
            <a:ext cx="4629873" cy="3655219"/>
          </a:xfrm>
        </p:spPr>
        <p:txBody>
          <a:bodyPr/>
          <a:lstStyle>
            <a:lvl1pPr marL="0" indent="0">
              <a:buNone/>
              <a:defRPr sz="2215"/>
            </a:lvl1pPr>
            <a:lvl2pPr marL="316463" indent="0">
              <a:buNone/>
              <a:defRPr sz="1938"/>
            </a:lvl2pPr>
            <a:lvl3pPr marL="632925" indent="0">
              <a:buNone/>
              <a:defRPr sz="1661"/>
            </a:lvl3pPr>
            <a:lvl4pPr marL="949388" indent="0">
              <a:buNone/>
              <a:defRPr sz="1385"/>
            </a:lvl4pPr>
            <a:lvl5pPr marL="1265850" indent="0">
              <a:buNone/>
              <a:defRPr sz="1385"/>
            </a:lvl5pPr>
            <a:lvl6pPr marL="1582312" indent="0">
              <a:buNone/>
              <a:defRPr sz="1385"/>
            </a:lvl6pPr>
            <a:lvl7pPr marL="1898774" indent="0">
              <a:buNone/>
              <a:defRPr sz="1385"/>
            </a:lvl7pPr>
            <a:lvl8pPr marL="2215237" indent="0">
              <a:buNone/>
              <a:defRPr sz="1385"/>
            </a:lvl8pPr>
            <a:lvl9pPr marL="2531699" indent="0">
              <a:buNone/>
              <a:defRPr sz="1385"/>
            </a:lvl9pPr>
          </a:lstStyle>
          <a:p>
            <a:endParaRPr lang="en-US"/>
          </a:p>
        </p:txBody>
      </p:sp>
      <p:sp>
        <p:nvSpPr>
          <p:cNvPr id="4" name="Text Placeholder 3"/>
          <p:cNvSpPr>
            <a:spLocks noGrp="1"/>
          </p:cNvSpPr>
          <p:nvPr>
            <p:ph type="body" sz="half" idx="2"/>
          </p:nvPr>
        </p:nvSpPr>
        <p:spPr>
          <a:xfrm>
            <a:off x="630015" y="1543050"/>
            <a:ext cx="2949347" cy="2858691"/>
          </a:xfrm>
        </p:spPr>
        <p:txBody>
          <a:bodyPr/>
          <a:lstStyle>
            <a:lvl1pPr marL="0" indent="0">
              <a:buNone/>
              <a:defRPr sz="1108"/>
            </a:lvl1pPr>
            <a:lvl2pPr marL="316463" indent="0">
              <a:buNone/>
              <a:defRPr sz="969"/>
            </a:lvl2pPr>
            <a:lvl3pPr marL="632925" indent="0">
              <a:buNone/>
              <a:defRPr sz="830"/>
            </a:lvl3pPr>
            <a:lvl4pPr marL="949388" indent="0">
              <a:buNone/>
              <a:defRPr sz="692"/>
            </a:lvl4pPr>
            <a:lvl5pPr marL="1265850" indent="0">
              <a:buNone/>
              <a:defRPr sz="692"/>
            </a:lvl5pPr>
            <a:lvl6pPr marL="1582312" indent="0">
              <a:buNone/>
              <a:defRPr sz="692"/>
            </a:lvl6pPr>
            <a:lvl7pPr marL="1898774" indent="0">
              <a:buNone/>
              <a:defRPr sz="692"/>
            </a:lvl7pPr>
            <a:lvl8pPr marL="2215237" indent="0">
              <a:buNone/>
              <a:defRPr sz="692"/>
            </a:lvl8pPr>
            <a:lvl9pPr marL="2531699" indent="0">
              <a:buNone/>
              <a:defRPr sz="692"/>
            </a:lvl9pPr>
          </a:lstStyle>
          <a:p>
            <a:pPr lvl="0"/>
            <a:r>
              <a:rPr lang="en-US"/>
              <a:t>Click to edit Master text styles</a:t>
            </a:r>
          </a:p>
        </p:txBody>
      </p:sp>
    </p:spTree>
    <p:extLst>
      <p:ext uri="{BB962C8B-B14F-4D97-AF65-F5344CB8AC3E}">
        <p14:creationId xmlns:p14="http://schemas.microsoft.com/office/powerpoint/2010/main" val="18645782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3907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826" y="113110"/>
            <a:ext cx="2095164" cy="4857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7939" y="113110"/>
            <a:ext cx="6149233" cy="4857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07744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								</a:t>
            </a:r>
            <a:fld id="{6DA944E1-23E1-400C-838F-1D72277A85F7}" type="slidenum">
              <a:rPr lang="en-GB"/>
              <a:pPr>
                <a:defRPr/>
              </a:pPr>
              <a:t>‹#›</a:t>
            </a:fld>
            <a:endParaRPr lang="en-GB"/>
          </a:p>
        </p:txBody>
      </p:sp>
    </p:spTree>
    <p:extLst>
      <p:ext uri="{BB962C8B-B14F-4D97-AF65-F5344CB8AC3E}">
        <p14:creationId xmlns:p14="http://schemas.microsoft.com/office/powerpoint/2010/main" val="15010527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								</a:t>
            </a:r>
            <a:fld id="{8AC98CE8-22CC-40DE-8A35-145F3D589E09}" type="slidenum">
              <a:rPr lang="en-GB"/>
              <a:pPr>
                <a:defRPr/>
              </a:pPr>
              <a:t>‹#›</a:t>
            </a:fld>
            <a:endParaRPr lang="en-GB"/>
          </a:p>
        </p:txBody>
      </p:sp>
    </p:spTree>
    <p:extLst>
      <p:ext uri="{BB962C8B-B14F-4D97-AF65-F5344CB8AC3E}">
        <p14:creationId xmlns:p14="http://schemas.microsoft.com/office/powerpoint/2010/main" val="1851274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option 2">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9144000" cy="5143500"/>
          </a:xfrm>
          <a:prstGeom prst="rect">
            <a:avLst/>
          </a:prstGeom>
          <a:noFill/>
          <a:ln w="28575" cap="flat" cmpd="sng" algn="ctr">
            <a:solidFill>
              <a:schemeClr val="bg2">
                <a:lumMod val="65000"/>
                <a:lumOff val="35000"/>
              </a:schemeClr>
            </a:solidFill>
            <a:prstDash val="solid"/>
            <a:round/>
            <a:headEnd type="none" w="med" len="med"/>
            <a:tailEnd type="none" w="med" len="med"/>
          </a:ln>
          <a:effectLst/>
        </p:spPr>
        <p:txBody>
          <a:bodyPr/>
          <a:lstStyle/>
          <a:p>
            <a:pPr defTabSz="914400" fontAlgn="base">
              <a:lnSpc>
                <a:spcPct val="85000"/>
              </a:lnSpc>
              <a:spcBef>
                <a:spcPct val="0"/>
              </a:spcBef>
              <a:spcAft>
                <a:spcPct val="0"/>
              </a:spcAft>
              <a:defRPr/>
            </a:pPr>
            <a:endParaRPr lang="en-US" sz="4400">
              <a:ln w="101600" cmpd="sng">
                <a:solidFill>
                  <a:srgbClr val="FFFFFF"/>
                </a:solidFill>
              </a:ln>
              <a:solidFill>
                <a:srgbClr val="00ADD0"/>
              </a:solidFill>
              <a:ea typeface="ＭＳ Ｐゴシック" charset="0"/>
              <a:cs typeface="ＭＳ Ｐゴシック" charset="0"/>
            </a:endParaRPr>
          </a:p>
        </p:txBody>
      </p:sp>
      <p:sp>
        <p:nvSpPr>
          <p:cNvPr id="11" name="Rectangle 2"/>
          <p:cNvSpPr>
            <a:spLocks noGrp="1" noChangeArrowheads="1"/>
          </p:cNvSpPr>
          <p:nvPr>
            <p:ph type="ctrTitle" hasCustomPrompt="1"/>
          </p:nvPr>
        </p:nvSpPr>
        <p:spPr>
          <a:xfrm>
            <a:off x="1619672" y="250302"/>
            <a:ext cx="7416824" cy="934656"/>
          </a:xfrm>
          <a:prstGeom prst="rect">
            <a:avLst/>
          </a:prstGeom>
          <a:ln>
            <a:noFill/>
          </a:ln>
        </p:spPr>
        <p:txBody>
          <a:bodyPr anchor="b" anchorCtr="0"/>
          <a:lstStyle>
            <a:lvl1pPr algn="l">
              <a:defRPr sz="3600" baseline="0">
                <a:ln>
                  <a:noFill/>
                </a:ln>
                <a:solidFill>
                  <a:schemeClr val="tx1"/>
                </a:solidFill>
                <a:latin typeface="Arial"/>
                <a:cs typeface="Arial"/>
              </a:defRPr>
            </a:lvl1pPr>
          </a:lstStyle>
          <a:p>
            <a:r>
              <a:rPr lang="en-GB" dirty="0"/>
              <a:t>Alternative title slide 1</a:t>
            </a:r>
            <a:endParaRPr lang="en-US" dirty="0"/>
          </a:p>
        </p:txBody>
      </p:sp>
      <p:sp>
        <p:nvSpPr>
          <p:cNvPr id="12" name="Rectangle 3"/>
          <p:cNvSpPr>
            <a:spLocks noGrp="1" noChangeArrowheads="1"/>
          </p:cNvSpPr>
          <p:nvPr>
            <p:ph type="subTitle" idx="1" hasCustomPrompt="1"/>
          </p:nvPr>
        </p:nvSpPr>
        <p:spPr>
          <a:xfrm>
            <a:off x="1619672" y="1212735"/>
            <a:ext cx="7416824" cy="504056"/>
          </a:xfrm>
          <a:prstGeom prst="rect">
            <a:avLst/>
          </a:prstGeom>
        </p:spPr>
        <p:txBody>
          <a:bodyPr/>
          <a:lstStyle>
            <a:lvl1pPr marL="0" indent="0" algn="l">
              <a:buFontTx/>
              <a:buNone/>
              <a:defRPr sz="2000">
                <a:solidFill>
                  <a:schemeClr val="tx1"/>
                </a:solidFill>
                <a:latin typeface="Arial"/>
                <a:cs typeface="Arial"/>
              </a:defRPr>
            </a:lvl1pPr>
          </a:lstStyle>
          <a:p>
            <a:r>
              <a:rPr lang="en-GB" dirty="0"/>
              <a:t>Subtitle</a:t>
            </a:r>
            <a:endParaRPr lang="en-US" dirty="0"/>
          </a:p>
        </p:txBody>
      </p:sp>
      <p:sp>
        <p:nvSpPr>
          <p:cNvPr id="13" name="Text Placeholder 14"/>
          <p:cNvSpPr>
            <a:spLocks noGrp="1"/>
          </p:cNvSpPr>
          <p:nvPr>
            <p:ph type="body" sz="quarter" idx="10" hasCustomPrompt="1"/>
          </p:nvPr>
        </p:nvSpPr>
        <p:spPr>
          <a:xfrm>
            <a:off x="1619822" y="1634567"/>
            <a:ext cx="7416675" cy="360040"/>
          </a:xfrm>
          <a:prstGeom prst="rect">
            <a:avLst/>
          </a:prstGeom>
        </p:spPr>
        <p:txBody>
          <a:bodyPr vert="horz"/>
          <a:lstStyle>
            <a:lvl1pPr marL="0" indent="0" algn="l">
              <a:buNone/>
              <a:defRPr sz="1600">
                <a:solidFill>
                  <a:schemeClr val="tx1"/>
                </a:solidFill>
                <a:latin typeface="Arial"/>
                <a:cs typeface="Arial"/>
              </a:defRPr>
            </a:lvl1pPr>
          </a:lstStyle>
          <a:p>
            <a:pPr lvl="0"/>
            <a:r>
              <a:rPr lang="en-GB" dirty="0"/>
              <a:t>Date</a:t>
            </a:r>
          </a:p>
        </p:txBody>
      </p:sp>
    </p:spTree>
    <p:extLst/>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								</a:t>
            </a:r>
            <a:fld id="{89E56993-8AEA-4622-B308-7A687364C107}" type="slidenum">
              <a:rPr lang="en-GB"/>
              <a:pPr>
                <a:defRPr/>
              </a:pPr>
              <a:t>‹#›</a:t>
            </a:fld>
            <a:endParaRPr lang="en-GB"/>
          </a:p>
        </p:txBody>
      </p:sp>
    </p:spTree>
    <p:extLst>
      <p:ext uri="{BB962C8B-B14F-4D97-AF65-F5344CB8AC3E}">
        <p14:creationId xmlns:p14="http://schemas.microsoft.com/office/powerpoint/2010/main" val="65709248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52600" y="1329929"/>
            <a:ext cx="3390900" cy="35635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95900" y="1329929"/>
            <a:ext cx="3390900" cy="35635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								</a:t>
            </a:r>
            <a:fld id="{A53BDE30-143B-405B-B639-26B4DE39FBD6}" type="slidenum">
              <a:rPr lang="en-GB"/>
              <a:pPr>
                <a:defRPr/>
              </a:pPr>
              <a:t>‹#›</a:t>
            </a:fld>
            <a:endParaRPr lang="en-GB"/>
          </a:p>
        </p:txBody>
      </p:sp>
    </p:spTree>
    <p:extLst>
      <p:ext uri="{BB962C8B-B14F-4D97-AF65-F5344CB8AC3E}">
        <p14:creationId xmlns:p14="http://schemas.microsoft.com/office/powerpoint/2010/main" val="14751209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r>
              <a:rPr lang="en-GB"/>
              <a:t>© Crown copyright   Met Office								</a:t>
            </a:r>
            <a:fld id="{4F34BEFD-1B09-4ED7-BAA8-FE7F32AB78EC}" type="slidenum">
              <a:rPr lang="en-GB"/>
              <a:pPr>
                <a:defRPr/>
              </a:pPr>
              <a:t>‹#›</a:t>
            </a:fld>
            <a:endParaRPr lang="en-GB"/>
          </a:p>
        </p:txBody>
      </p:sp>
    </p:spTree>
    <p:extLst>
      <p:ext uri="{BB962C8B-B14F-4D97-AF65-F5344CB8AC3E}">
        <p14:creationId xmlns:p14="http://schemas.microsoft.com/office/powerpoint/2010/main" val="179377854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r>
              <a:rPr lang="en-GB"/>
              <a:t>© Crown copyright   Met Office								</a:t>
            </a:r>
            <a:fld id="{804BAC45-6BBF-40F9-A1EA-7EBEFFAE51A5}" type="slidenum">
              <a:rPr lang="en-GB"/>
              <a:pPr>
                <a:defRPr/>
              </a:pPr>
              <a:t>‹#›</a:t>
            </a:fld>
            <a:endParaRPr lang="en-GB"/>
          </a:p>
        </p:txBody>
      </p:sp>
    </p:spTree>
    <p:extLst>
      <p:ext uri="{BB962C8B-B14F-4D97-AF65-F5344CB8AC3E}">
        <p14:creationId xmlns:p14="http://schemas.microsoft.com/office/powerpoint/2010/main" val="12630044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t>© Crown copyright   Met Office								</a:t>
            </a:r>
            <a:fld id="{2344D80D-F257-43D1-9987-2D5B870B3AE8}" type="slidenum">
              <a:rPr lang="en-GB"/>
              <a:pPr>
                <a:defRPr/>
              </a:pPr>
              <a:t>‹#›</a:t>
            </a:fld>
            <a:endParaRPr lang="en-GB"/>
          </a:p>
        </p:txBody>
      </p:sp>
    </p:spTree>
    <p:extLst>
      <p:ext uri="{BB962C8B-B14F-4D97-AF65-F5344CB8AC3E}">
        <p14:creationId xmlns:p14="http://schemas.microsoft.com/office/powerpoint/2010/main" val="35643032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								</a:t>
            </a:r>
            <a:fld id="{C5B46991-5E36-40DD-A91F-732AD8F62952}" type="slidenum">
              <a:rPr lang="en-GB"/>
              <a:pPr>
                <a:defRPr/>
              </a:pPr>
              <a:t>‹#›</a:t>
            </a:fld>
            <a:endParaRPr lang="en-GB"/>
          </a:p>
        </p:txBody>
      </p:sp>
    </p:spTree>
    <p:extLst>
      <p:ext uri="{BB962C8B-B14F-4D97-AF65-F5344CB8AC3E}">
        <p14:creationId xmlns:p14="http://schemas.microsoft.com/office/powerpoint/2010/main" val="28041585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								</a:t>
            </a:r>
            <a:fld id="{CE462942-20FC-4ED6-9961-04D2B8789ED9}" type="slidenum">
              <a:rPr lang="en-GB"/>
              <a:pPr>
                <a:defRPr/>
              </a:pPr>
              <a:t>‹#›</a:t>
            </a:fld>
            <a:endParaRPr lang="en-GB"/>
          </a:p>
        </p:txBody>
      </p:sp>
    </p:spTree>
    <p:extLst>
      <p:ext uri="{BB962C8B-B14F-4D97-AF65-F5344CB8AC3E}">
        <p14:creationId xmlns:p14="http://schemas.microsoft.com/office/powerpoint/2010/main" val="247963114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								</a:t>
            </a:r>
            <a:fld id="{A3E91137-A3D1-480D-8B85-0B94F1008FB7}" type="slidenum">
              <a:rPr lang="en-GB"/>
              <a:pPr>
                <a:defRPr/>
              </a:pPr>
              <a:t>‹#›</a:t>
            </a:fld>
            <a:endParaRPr lang="en-GB"/>
          </a:p>
        </p:txBody>
      </p:sp>
    </p:spTree>
    <p:extLst>
      <p:ext uri="{BB962C8B-B14F-4D97-AF65-F5344CB8AC3E}">
        <p14:creationId xmlns:p14="http://schemas.microsoft.com/office/powerpoint/2010/main" val="34350493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60747"/>
            <a:ext cx="1733550" cy="463272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52600" y="260747"/>
            <a:ext cx="5048250" cy="4632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								</a:t>
            </a:r>
            <a:fld id="{626B97F4-F1EC-4EE3-BB1D-40B2E951497C}" type="slidenum">
              <a:rPr lang="en-GB"/>
              <a:pPr>
                <a:defRPr/>
              </a:pPr>
              <a:t>‹#›</a:t>
            </a:fld>
            <a:endParaRPr lang="en-GB"/>
          </a:p>
        </p:txBody>
      </p:sp>
    </p:spTree>
    <p:extLst>
      <p:ext uri="{BB962C8B-B14F-4D97-AF65-F5344CB8AC3E}">
        <p14:creationId xmlns:p14="http://schemas.microsoft.com/office/powerpoint/2010/main" val="390877362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ver option 1">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455775"/>
            <a:ext cx="6912768" cy="679283"/>
          </a:xfrm>
          <a:prstGeom prst="rect">
            <a:avLst/>
          </a:prstGeom>
          <a:ln>
            <a:noFill/>
          </a:ln>
        </p:spPr>
        <p:txBody>
          <a:bodyPr anchor="b" anchorCtr="0"/>
          <a:lstStyle>
            <a:lvl1pPr algn="l">
              <a:defRPr sz="2700" baseline="0">
                <a:ln>
                  <a:noFill/>
                </a:ln>
                <a:solidFill>
                  <a:srgbClr val="FFFFFF"/>
                </a:solidFill>
                <a:latin typeface="Arial"/>
                <a:cs typeface="Arial"/>
              </a:defRPr>
            </a:lvl1pPr>
          </a:lstStyle>
          <a:p>
            <a:r>
              <a:rPr lang="en-GB" dirty="0"/>
              <a:t>Title of presentation</a:t>
            </a:r>
            <a:endParaRPr lang="en-US" dirty="0"/>
          </a:p>
        </p:txBody>
      </p:sp>
      <p:sp>
        <p:nvSpPr>
          <p:cNvPr id="11" name="Rectangle 3"/>
          <p:cNvSpPr>
            <a:spLocks noGrp="1" noChangeArrowheads="1"/>
          </p:cNvSpPr>
          <p:nvPr>
            <p:ph type="subTitle" idx="1" hasCustomPrompt="1"/>
          </p:nvPr>
        </p:nvSpPr>
        <p:spPr>
          <a:xfrm>
            <a:off x="2123728" y="1155887"/>
            <a:ext cx="6912768" cy="378042"/>
          </a:xfrm>
          <a:prstGeom prst="rect">
            <a:avLst/>
          </a:prstGeom>
        </p:spPr>
        <p:txBody>
          <a:bodyPr/>
          <a:lstStyle>
            <a:lvl1pPr marL="0" indent="0" algn="l">
              <a:buFontTx/>
              <a:buNone/>
              <a:defRPr sz="1500">
                <a:solidFill>
                  <a:srgbClr val="FFFFFF"/>
                </a:solidFill>
                <a:latin typeface="Arial"/>
                <a:cs typeface="Arial"/>
              </a:defRPr>
            </a:lvl1pPr>
          </a:lstStyle>
          <a:p>
            <a:r>
              <a:rPr lang="en-GB" dirty="0"/>
              <a:t>Subtitle</a:t>
            </a:r>
            <a:endParaRPr lang="en-US" dirty="0"/>
          </a:p>
        </p:txBody>
      </p:sp>
      <p:sp>
        <p:nvSpPr>
          <p:cNvPr id="12" name="Text Placeholder 14"/>
          <p:cNvSpPr>
            <a:spLocks noGrp="1"/>
          </p:cNvSpPr>
          <p:nvPr>
            <p:ph type="body" sz="quarter" idx="10" hasCustomPrompt="1"/>
          </p:nvPr>
        </p:nvSpPr>
        <p:spPr>
          <a:xfrm>
            <a:off x="2123877" y="1472261"/>
            <a:ext cx="6840612" cy="270030"/>
          </a:xfrm>
          <a:prstGeom prst="rect">
            <a:avLst/>
          </a:prstGeom>
        </p:spPr>
        <p:txBody>
          <a:bodyPr vert="horz"/>
          <a:lstStyle>
            <a:lvl1pPr marL="0" indent="0" algn="l">
              <a:buNone/>
              <a:defRPr sz="1200">
                <a:solidFill>
                  <a:srgbClr val="FFFFFF"/>
                </a:solidFill>
                <a:latin typeface="Arial"/>
                <a:cs typeface="Arial"/>
              </a:defRPr>
            </a:lvl1pPr>
          </a:lstStyle>
          <a:p>
            <a:pPr lvl="0"/>
            <a:r>
              <a:rPr lang="en-GB" dirty="0"/>
              <a:t>Date</a:t>
            </a:r>
          </a:p>
        </p:txBody>
      </p:sp>
    </p:spTree>
    <p:extLst>
      <p:ext uri="{BB962C8B-B14F-4D97-AF65-F5344CB8AC3E}">
        <p14:creationId xmlns:p14="http://schemas.microsoft.com/office/powerpoint/2010/main" val="368164051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2323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option 3">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9144000" cy="5143500"/>
          </a:xfrm>
          <a:prstGeom prst="rect">
            <a:avLst/>
          </a:prstGeom>
          <a:noFill/>
          <a:ln w="28575" cap="flat" cmpd="sng" algn="ctr">
            <a:solidFill>
              <a:schemeClr val="bg2">
                <a:lumMod val="65000"/>
                <a:lumOff val="35000"/>
              </a:schemeClr>
            </a:solidFill>
            <a:prstDash val="solid"/>
            <a:round/>
            <a:headEnd type="none" w="med" len="med"/>
            <a:tailEnd type="none" w="med" len="med"/>
          </a:ln>
          <a:effectLst/>
        </p:spPr>
        <p:txBody>
          <a:bodyPr/>
          <a:lstStyle/>
          <a:p>
            <a:pPr defTabSz="914400" fontAlgn="base">
              <a:lnSpc>
                <a:spcPct val="85000"/>
              </a:lnSpc>
              <a:spcBef>
                <a:spcPct val="0"/>
              </a:spcBef>
              <a:spcAft>
                <a:spcPct val="0"/>
              </a:spcAft>
              <a:defRPr/>
            </a:pPr>
            <a:endParaRPr lang="en-US" sz="4400">
              <a:ln w="101600" cmpd="sng">
                <a:solidFill>
                  <a:srgbClr val="FFFFFF"/>
                </a:solidFill>
              </a:ln>
              <a:solidFill>
                <a:srgbClr val="00ADD0"/>
              </a:solidFill>
              <a:ea typeface="ＭＳ Ｐゴシック" charset="0"/>
              <a:cs typeface="ＭＳ Ｐゴシック" charset="0"/>
            </a:endParaRPr>
          </a:p>
        </p:txBody>
      </p:sp>
      <p:sp>
        <p:nvSpPr>
          <p:cNvPr id="10" name="Rectangle 2"/>
          <p:cNvSpPr>
            <a:spLocks noGrp="1" noChangeArrowheads="1"/>
          </p:cNvSpPr>
          <p:nvPr>
            <p:ph type="ctrTitle" hasCustomPrompt="1"/>
          </p:nvPr>
        </p:nvSpPr>
        <p:spPr>
          <a:xfrm>
            <a:off x="1619672" y="250302"/>
            <a:ext cx="7416824" cy="934656"/>
          </a:xfrm>
          <a:prstGeom prst="rect">
            <a:avLst/>
          </a:prstGeom>
          <a:ln>
            <a:noFill/>
          </a:ln>
        </p:spPr>
        <p:txBody>
          <a:bodyPr anchor="b" anchorCtr="0"/>
          <a:lstStyle>
            <a:lvl1pPr algn="l">
              <a:defRPr sz="3600" baseline="0">
                <a:ln>
                  <a:noFill/>
                </a:ln>
                <a:solidFill>
                  <a:schemeClr val="tx1"/>
                </a:solidFill>
                <a:latin typeface="Arial"/>
                <a:cs typeface="Arial"/>
              </a:defRPr>
            </a:lvl1pPr>
          </a:lstStyle>
          <a:p>
            <a:r>
              <a:rPr lang="en-GB" dirty="0"/>
              <a:t>Alternative title slide 2</a:t>
            </a:r>
            <a:endParaRPr lang="en-US" dirty="0"/>
          </a:p>
        </p:txBody>
      </p:sp>
      <p:sp>
        <p:nvSpPr>
          <p:cNvPr id="12" name="Rectangle 3"/>
          <p:cNvSpPr>
            <a:spLocks noGrp="1" noChangeArrowheads="1"/>
          </p:cNvSpPr>
          <p:nvPr>
            <p:ph type="subTitle" idx="1" hasCustomPrompt="1"/>
          </p:nvPr>
        </p:nvSpPr>
        <p:spPr>
          <a:xfrm>
            <a:off x="1619672" y="1212735"/>
            <a:ext cx="7416824" cy="504056"/>
          </a:xfrm>
          <a:prstGeom prst="rect">
            <a:avLst/>
          </a:prstGeom>
        </p:spPr>
        <p:txBody>
          <a:bodyPr/>
          <a:lstStyle>
            <a:lvl1pPr marL="0" indent="0" algn="l">
              <a:buFontTx/>
              <a:buNone/>
              <a:defRPr sz="2000">
                <a:solidFill>
                  <a:schemeClr val="tx1"/>
                </a:solidFill>
                <a:latin typeface="Arial"/>
                <a:cs typeface="Arial"/>
              </a:defRPr>
            </a:lvl1pPr>
          </a:lstStyle>
          <a:p>
            <a:r>
              <a:rPr lang="en-GB" dirty="0"/>
              <a:t>Subtitle</a:t>
            </a:r>
            <a:endParaRPr lang="en-US" dirty="0"/>
          </a:p>
        </p:txBody>
      </p:sp>
      <p:sp>
        <p:nvSpPr>
          <p:cNvPr id="13" name="Text Placeholder 14"/>
          <p:cNvSpPr>
            <a:spLocks noGrp="1"/>
          </p:cNvSpPr>
          <p:nvPr>
            <p:ph type="body" sz="quarter" idx="10" hasCustomPrompt="1"/>
          </p:nvPr>
        </p:nvSpPr>
        <p:spPr>
          <a:xfrm>
            <a:off x="1619822" y="1634567"/>
            <a:ext cx="7416675" cy="360040"/>
          </a:xfrm>
          <a:prstGeom prst="rect">
            <a:avLst/>
          </a:prstGeom>
        </p:spPr>
        <p:txBody>
          <a:bodyPr vert="horz"/>
          <a:lstStyle>
            <a:lvl1pPr marL="0" indent="0" algn="l">
              <a:buNone/>
              <a:defRPr sz="1600">
                <a:solidFill>
                  <a:schemeClr val="tx1"/>
                </a:solidFill>
                <a:latin typeface="Arial"/>
                <a:cs typeface="Arial"/>
              </a:defRPr>
            </a:lvl1pPr>
          </a:lstStyle>
          <a:p>
            <a:pPr lvl="0"/>
            <a:r>
              <a:rPr lang="en-GB" dirty="0"/>
              <a:t>Date</a:t>
            </a:r>
          </a:p>
        </p:txBody>
      </p:sp>
    </p:spTree>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ver option 2">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434063"/>
            <a:ext cx="6912768" cy="700992"/>
          </a:xfrm>
          <a:prstGeom prst="rect">
            <a:avLst/>
          </a:prstGeom>
          <a:ln>
            <a:noFill/>
          </a:ln>
        </p:spPr>
        <p:txBody>
          <a:bodyPr anchor="b" anchorCtr="0"/>
          <a:lstStyle>
            <a:lvl1pPr algn="l">
              <a:defRPr sz="2700" baseline="0">
                <a:ln>
                  <a:noFill/>
                </a:ln>
                <a:solidFill>
                  <a:srgbClr val="FFFFFF"/>
                </a:solidFill>
                <a:latin typeface="Arial"/>
                <a:cs typeface="Arial"/>
              </a:defRPr>
            </a:lvl1pPr>
          </a:lstStyle>
          <a:p>
            <a:r>
              <a:rPr lang="en-GB" dirty="0"/>
              <a:t>Alternative title slide 1</a:t>
            </a:r>
            <a:endParaRPr lang="en-US" dirty="0"/>
          </a:p>
        </p:txBody>
      </p:sp>
      <p:sp>
        <p:nvSpPr>
          <p:cNvPr id="6" name="Rectangle 3"/>
          <p:cNvSpPr>
            <a:spLocks noGrp="1" noChangeArrowheads="1"/>
          </p:cNvSpPr>
          <p:nvPr>
            <p:ph type="subTitle" idx="1" hasCustomPrompt="1"/>
          </p:nvPr>
        </p:nvSpPr>
        <p:spPr>
          <a:xfrm>
            <a:off x="2123728" y="1155887"/>
            <a:ext cx="6912768" cy="378042"/>
          </a:xfrm>
          <a:prstGeom prst="rect">
            <a:avLst/>
          </a:prstGeom>
        </p:spPr>
        <p:txBody>
          <a:bodyPr/>
          <a:lstStyle>
            <a:lvl1pPr marL="0" indent="0" algn="l">
              <a:buFontTx/>
              <a:buNone/>
              <a:defRPr sz="1500">
                <a:solidFill>
                  <a:srgbClr val="FFFFFF"/>
                </a:solidFill>
                <a:latin typeface="Arial"/>
                <a:cs typeface="Arial"/>
              </a:defRPr>
            </a:lvl1pPr>
          </a:lstStyle>
          <a:p>
            <a:r>
              <a:rPr lang="en-GB" dirty="0"/>
              <a:t>Subtitle</a:t>
            </a:r>
            <a:endParaRPr lang="en-US" dirty="0"/>
          </a:p>
        </p:txBody>
      </p:sp>
      <p:sp>
        <p:nvSpPr>
          <p:cNvPr id="7" name="Text Placeholder 14"/>
          <p:cNvSpPr>
            <a:spLocks noGrp="1"/>
          </p:cNvSpPr>
          <p:nvPr>
            <p:ph type="body" sz="quarter" idx="10" hasCustomPrompt="1"/>
          </p:nvPr>
        </p:nvSpPr>
        <p:spPr>
          <a:xfrm>
            <a:off x="2123885" y="1472261"/>
            <a:ext cx="6912629" cy="270030"/>
          </a:xfrm>
          <a:prstGeom prst="rect">
            <a:avLst/>
          </a:prstGeom>
        </p:spPr>
        <p:txBody>
          <a:bodyPr vert="horz"/>
          <a:lstStyle>
            <a:lvl1pPr marL="0" indent="0" algn="l">
              <a:buNone/>
              <a:defRPr sz="1200">
                <a:solidFill>
                  <a:srgbClr val="FFFFFF"/>
                </a:solidFill>
                <a:latin typeface="Arial"/>
                <a:cs typeface="Arial"/>
              </a:defRPr>
            </a:lvl1pPr>
          </a:lstStyle>
          <a:p>
            <a:pPr lvl="0"/>
            <a:r>
              <a:rPr lang="en-GB" dirty="0"/>
              <a:t>Date</a:t>
            </a:r>
          </a:p>
        </p:txBody>
      </p:sp>
    </p:spTree>
    <p:extLst>
      <p:ext uri="{BB962C8B-B14F-4D97-AF65-F5344CB8AC3E}">
        <p14:creationId xmlns:p14="http://schemas.microsoft.com/office/powerpoint/2010/main" val="2798799782"/>
      </p:ext>
    </p:extLst>
  </p:cSld>
  <p:clrMapOvr>
    <a:masterClrMapping/>
  </p:clrMapOvr>
  <p:transition spd="slow"/>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ver option 3">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434063"/>
            <a:ext cx="6840760" cy="700992"/>
          </a:xfrm>
          <a:prstGeom prst="rect">
            <a:avLst/>
          </a:prstGeom>
          <a:ln>
            <a:noFill/>
          </a:ln>
        </p:spPr>
        <p:txBody>
          <a:bodyPr anchor="b" anchorCtr="0"/>
          <a:lstStyle>
            <a:lvl1pPr algn="l">
              <a:defRPr sz="2700" baseline="0">
                <a:ln>
                  <a:noFill/>
                </a:ln>
                <a:solidFill>
                  <a:srgbClr val="FFFFFF"/>
                </a:solidFill>
                <a:latin typeface="Arial"/>
                <a:cs typeface="Arial"/>
              </a:defRPr>
            </a:lvl1pPr>
          </a:lstStyle>
          <a:p>
            <a:r>
              <a:rPr lang="en-GB" dirty="0"/>
              <a:t>Alternative title slide 2</a:t>
            </a:r>
            <a:endParaRPr lang="en-US" dirty="0"/>
          </a:p>
        </p:txBody>
      </p:sp>
      <p:sp>
        <p:nvSpPr>
          <p:cNvPr id="6" name="Rectangle 3"/>
          <p:cNvSpPr>
            <a:spLocks noGrp="1" noChangeArrowheads="1"/>
          </p:cNvSpPr>
          <p:nvPr>
            <p:ph type="subTitle" idx="1" hasCustomPrompt="1"/>
          </p:nvPr>
        </p:nvSpPr>
        <p:spPr>
          <a:xfrm>
            <a:off x="2123728" y="1155887"/>
            <a:ext cx="6840760" cy="378042"/>
          </a:xfrm>
          <a:prstGeom prst="rect">
            <a:avLst/>
          </a:prstGeom>
        </p:spPr>
        <p:txBody>
          <a:bodyPr/>
          <a:lstStyle>
            <a:lvl1pPr marL="0" indent="0" algn="l">
              <a:buFontTx/>
              <a:buNone/>
              <a:defRPr sz="1500">
                <a:solidFill>
                  <a:srgbClr val="FFFFFF"/>
                </a:solidFill>
                <a:latin typeface="Arial"/>
                <a:cs typeface="Arial"/>
              </a:defRPr>
            </a:lvl1pPr>
          </a:lstStyle>
          <a:p>
            <a:r>
              <a:rPr lang="en-GB" dirty="0"/>
              <a:t>Subtitle</a:t>
            </a:r>
            <a:endParaRPr lang="en-US" dirty="0"/>
          </a:p>
        </p:txBody>
      </p:sp>
      <p:sp>
        <p:nvSpPr>
          <p:cNvPr id="7" name="Text Placeholder 14"/>
          <p:cNvSpPr>
            <a:spLocks noGrp="1"/>
          </p:cNvSpPr>
          <p:nvPr>
            <p:ph type="body" sz="quarter" idx="10" hasCustomPrompt="1"/>
          </p:nvPr>
        </p:nvSpPr>
        <p:spPr>
          <a:xfrm>
            <a:off x="2123877" y="1472261"/>
            <a:ext cx="6840612" cy="270030"/>
          </a:xfrm>
          <a:prstGeom prst="rect">
            <a:avLst/>
          </a:prstGeom>
        </p:spPr>
        <p:txBody>
          <a:bodyPr vert="horz"/>
          <a:lstStyle>
            <a:lvl1pPr marL="0" indent="0" algn="l">
              <a:buNone/>
              <a:defRPr sz="1200">
                <a:solidFill>
                  <a:srgbClr val="FFFFFF"/>
                </a:solidFill>
                <a:latin typeface="Arial"/>
                <a:cs typeface="Arial"/>
              </a:defRPr>
            </a:lvl1pPr>
          </a:lstStyle>
          <a:p>
            <a:pPr lvl="0"/>
            <a:r>
              <a:rPr lang="en-GB" dirty="0"/>
              <a:t>Date</a:t>
            </a:r>
          </a:p>
        </p:txBody>
      </p:sp>
    </p:spTree>
    <p:extLst>
      <p:ext uri="{BB962C8B-B14F-4D97-AF65-F5344CB8AC3E}">
        <p14:creationId xmlns:p14="http://schemas.microsoft.com/office/powerpoint/2010/main" val="822877125"/>
      </p:ext>
    </p:extLst>
  </p:cSld>
  <p:clrMapOvr>
    <a:masterClrMapping/>
  </p:clrMapOvr>
  <p:transition spd="slow"/>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dirty="0"/>
              <a:t>Content slide</a:t>
            </a:r>
            <a:endParaRPr lang="en-US" dirty="0"/>
          </a:p>
        </p:txBody>
      </p:sp>
      <p:sp>
        <p:nvSpPr>
          <p:cNvPr id="6"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dirty="0"/>
              <a:t>Subtitle</a:t>
            </a:r>
            <a:endParaRPr lang="en-US" dirty="0"/>
          </a:p>
        </p:txBody>
      </p:sp>
    </p:spTree>
    <p:extLst>
      <p:ext uri="{BB962C8B-B14F-4D97-AF65-F5344CB8AC3E}">
        <p14:creationId xmlns:p14="http://schemas.microsoft.com/office/powerpoint/2010/main" val="1755623535"/>
      </p:ext>
    </p:extLst>
  </p:cSld>
  <p:clrMapOvr>
    <a:masterClrMapping/>
  </p:clrMapOvr>
  <p:transition spd="slow"/>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Main content">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dirty="0"/>
              <a:t>Alternative content slide 1</a:t>
            </a:r>
            <a:endParaRPr lang="en-US" dirty="0"/>
          </a:p>
        </p:txBody>
      </p:sp>
      <p:sp>
        <p:nvSpPr>
          <p:cNvPr id="6"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dirty="0"/>
              <a:t>Subtitle</a:t>
            </a:r>
            <a:endParaRPr lang="en-US" dirty="0"/>
          </a:p>
        </p:txBody>
      </p:sp>
      <p:pic>
        <p:nvPicPr>
          <p:cNvPr id="4" name="Picture 3" descr="MOHC_RGB_whitebackg.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853" y="87474"/>
            <a:ext cx="1617653" cy="1296144"/>
          </a:xfrm>
          <a:prstGeom prst="rect">
            <a:avLst/>
          </a:prstGeom>
        </p:spPr>
      </p:pic>
    </p:spTree>
    <p:extLst>
      <p:ext uri="{BB962C8B-B14F-4D97-AF65-F5344CB8AC3E}">
        <p14:creationId xmlns:p14="http://schemas.microsoft.com/office/powerpoint/2010/main" val="3904848421"/>
      </p:ext>
    </p:extLst>
  </p:cSld>
  <p:clrMapOvr>
    <a:masterClrMapping/>
  </p:clrMapOvr>
  <p:transition spd="slow"/>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Alternative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1"/>
                </a:solidFill>
                <a:latin typeface="Arial"/>
                <a:cs typeface="Arial"/>
              </a:defRPr>
            </a:lvl1pPr>
          </a:lstStyle>
          <a:p>
            <a:r>
              <a:rPr lang="en-GB" dirty="0"/>
              <a:t>Alternative content slide 2</a:t>
            </a:r>
            <a:endParaRPr lang="en-US" dirty="0"/>
          </a:p>
        </p:txBody>
      </p:sp>
      <p:sp>
        <p:nvSpPr>
          <p:cNvPr id="3"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1"/>
                </a:solidFill>
                <a:latin typeface="Arial"/>
                <a:cs typeface="Arial"/>
              </a:defRPr>
            </a:lvl1pPr>
          </a:lstStyle>
          <a:p>
            <a:r>
              <a:rPr lang="en-GB" dirty="0"/>
              <a:t>Subtitle</a:t>
            </a:r>
            <a:endParaRPr lang="en-US" dirty="0"/>
          </a:p>
        </p:txBody>
      </p:sp>
    </p:spTree>
    <p:extLst>
      <p:ext uri="{BB962C8B-B14F-4D97-AF65-F5344CB8AC3E}">
        <p14:creationId xmlns:p14="http://schemas.microsoft.com/office/powerpoint/2010/main" val="3782575502"/>
      </p:ext>
    </p:extLst>
  </p:cSld>
  <p:clrMapOvr>
    <a:masterClrMapping/>
  </p:clrMapOvr>
  <p:transition spd="slow"/>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ivider option 1">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51520" y="3003798"/>
            <a:ext cx="6984776" cy="700992"/>
          </a:xfrm>
          <a:prstGeom prst="rect">
            <a:avLst/>
          </a:prstGeom>
          <a:ln>
            <a:noFill/>
          </a:ln>
        </p:spPr>
        <p:txBody>
          <a:bodyPr anchor="b" anchorCtr="0"/>
          <a:lstStyle>
            <a:lvl1pPr algn="l">
              <a:defRPr sz="2700" baseline="0">
                <a:ln>
                  <a:noFill/>
                </a:ln>
                <a:solidFill>
                  <a:srgbClr val="FFFFFF"/>
                </a:solidFill>
                <a:latin typeface="Arial"/>
                <a:cs typeface="Arial"/>
              </a:defRPr>
            </a:lvl1pPr>
          </a:lstStyle>
          <a:p>
            <a:r>
              <a:rPr lang="en-GB" dirty="0"/>
              <a:t>Content divider</a:t>
            </a:r>
            <a:endParaRPr lang="en-US" dirty="0"/>
          </a:p>
        </p:txBody>
      </p:sp>
      <p:sp>
        <p:nvSpPr>
          <p:cNvPr id="9" name="Rectangle 3"/>
          <p:cNvSpPr>
            <a:spLocks noGrp="1" noChangeArrowheads="1"/>
          </p:cNvSpPr>
          <p:nvPr>
            <p:ph type="subTitle" idx="1" hasCustomPrompt="1"/>
          </p:nvPr>
        </p:nvSpPr>
        <p:spPr>
          <a:xfrm>
            <a:off x="251520" y="3725622"/>
            <a:ext cx="6984776" cy="378042"/>
          </a:xfrm>
          <a:prstGeom prst="rect">
            <a:avLst/>
          </a:prstGeom>
        </p:spPr>
        <p:txBody>
          <a:bodyPr/>
          <a:lstStyle>
            <a:lvl1pPr marL="0" indent="0" algn="l">
              <a:buFontTx/>
              <a:buNone/>
              <a:defRPr sz="1500">
                <a:solidFill>
                  <a:srgbClr val="FFFFFF"/>
                </a:solidFill>
                <a:latin typeface="Arial"/>
                <a:cs typeface="Arial"/>
              </a:defRPr>
            </a:lvl1pPr>
          </a:lstStyle>
          <a:p>
            <a:r>
              <a:rPr lang="en-GB" dirty="0"/>
              <a:t>Subtitle</a:t>
            </a:r>
            <a:endParaRPr lang="en-US" dirty="0"/>
          </a:p>
        </p:txBody>
      </p:sp>
    </p:spTree>
    <p:extLst>
      <p:ext uri="{BB962C8B-B14F-4D97-AF65-F5344CB8AC3E}">
        <p14:creationId xmlns:p14="http://schemas.microsoft.com/office/powerpoint/2010/main" val="2996262749"/>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ivider option 2">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51520" y="1437624"/>
            <a:ext cx="4968552" cy="864096"/>
          </a:xfrm>
          <a:prstGeom prst="rect">
            <a:avLst/>
          </a:prstGeom>
          <a:ln>
            <a:noFill/>
          </a:ln>
        </p:spPr>
        <p:txBody>
          <a:bodyPr anchor="b" anchorCtr="0"/>
          <a:lstStyle>
            <a:lvl1pPr algn="l">
              <a:defRPr sz="2700" baseline="0">
                <a:ln>
                  <a:noFill/>
                </a:ln>
                <a:solidFill>
                  <a:srgbClr val="FFFFFF"/>
                </a:solidFill>
                <a:latin typeface="Arial"/>
                <a:cs typeface="Arial"/>
              </a:defRPr>
            </a:lvl1pPr>
          </a:lstStyle>
          <a:p>
            <a:r>
              <a:rPr lang="en-GB" dirty="0"/>
              <a:t>Questions</a:t>
            </a:r>
            <a:br>
              <a:rPr lang="en-GB" dirty="0"/>
            </a:br>
            <a:r>
              <a:rPr lang="en-GB" dirty="0"/>
              <a:t>and answers</a:t>
            </a:r>
            <a:endParaRPr lang="en-US" dirty="0"/>
          </a:p>
        </p:txBody>
      </p:sp>
    </p:spTree>
    <p:extLst>
      <p:ext uri="{BB962C8B-B14F-4D97-AF65-F5344CB8AC3E}">
        <p14:creationId xmlns:p14="http://schemas.microsoft.com/office/powerpoint/2010/main" val="3559350683"/>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ivider option 3">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51520" y="1408760"/>
            <a:ext cx="4968552" cy="1242138"/>
          </a:xfrm>
          <a:prstGeom prst="rect">
            <a:avLst/>
          </a:prstGeom>
          <a:ln>
            <a:noFill/>
          </a:ln>
        </p:spPr>
        <p:txBody>
          <a:bodyPr anchor="b" anchorCtr="0"/>
          <a:lstStyle>
            <a:lvl1pPr algn="l">
              <a:defRPr sz="2700" baseline="0">
                <a:ln>
                  <a:noFill/>
                </a:ln>
                <a:solidFill>
                  <a:srgbClr val="FFFFFF"/>
                </a:solidFill>
                <a:latin typeface="Arial"/>
                <a:cs typeface="Arial"/>
              </a:defRPr>
            </a:lvl1pPr>
          </a:lstStyle>
          <a:p>
            <a:r>
              <a:rPr lang="en-GB" dirty="0"/>
              <a:t>Questions</a:t>
            </a:r>
            <a:br>
              <a:rPr lang="en-GB" dirty="0"/>
            </a:br>
            <a:r>
              <a:rPr lang="en-GB" dirty="0"/>
              <a:t>and answers</a:t>
            </a:r>
            <a:br>
              <a:rPr lang="en-GB" dirty="0"/>
            </a:br>
            <a:r>
              <a:rPr lang="en-GB" dirty="0"/>
              <a:t>(alternative)</a:t>
            </a:r>
            <a:endParaRPr lang="en-US" dirty="0"/>
          </a:p>
        </p:txBody>
      </p:sp>
    </p:spTree>
    <p:extLst>
      <p:ext uri="{BB962C8B-B14F-4D97-AF65-F5344CB8AC3E}">
        <p14:creationId xmlns:p14="http://schemas.microsoft.com/office/powerpoint/2010/main" val="773898997"/>
      </p:ext>
    </p:extLst>
  </p:cSld>
  <p:clrMapOvr>
    <a:masterClrMapping/>
  </p:clrMapOvr>
  <p:transition spd="slow"/>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69657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3467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1619672" y="250302"/>
            <a:ext cx="7416824" cy="934656"/>
          </a:xfrm>
          <a:prstGeom prst="rect">
            <a:avLst/>
          </a:prstGeom>
          <a:ln>
            <a:noFill/>
          </a:ln>
        </p:spPr>
        <p:txBody>
          <a:bodyPr anchor="b" anchorCtr="0"/>
          <a:lstStyle>
            <a:lvl1pPr algn="l">
              <a:defRPr sz="3600" baseline="0">
                <a:ln>
                  <a:noFill/>
                </a:ln>
                <a:solidFill>
                  <a:schemeClr val="bg2"/>
                </a:solidFill>
                <a:latin typeface="Arial"/>
                <a:cs typeface="Arial"/>
              </a:defRPr>
            </a:lvl1pPr>
          </a:lstStyle>
          <a:p>
            <a:r>
              <a:rPr lang="en-GB" dirty="0"/>
              <a:t>Content slide</a:t>
            </a:r>
            <a:endParaRPr lang="en-US" dirty="0"/>
          </a:p>
        </p:txBody>
      </p:sp>
      <p:sp>
        <p:nvSpPr>
          <p:cNvPr id="9" name="Rectangle 3"/>
          <p:cNvSpPr>
            <a:spLocks noGrp="1" noChangeArrowheads="1"/>
          </p:cNvSpPr>
          <p:nvPr>
            <p:ph type="subTitle" idx="1" hasCustomPrompt="1"/>
          </p:nvPr>
        </p:nvSpPr>
        <p:spPr>
          <a:xfrm>
            <a:off x="1619672" y="1212735"/>
            <a:ext cx="7416824" cy="504056"/>
          </a:xfrm>
          <a:prstGeom prst="rect">
            <a:avLst/>
          </a:prstGeom>
        </p:spPr>
        <p:txBody>
          <a:bodyPr/>
          <a:lstStyle>
            <a:lvl1pPr marL="0" indent="0" algn="l">
              <a:buFontTx/>
              <a:buNone/>
              <a:defRPr sz="2000" baseline="0">
                <a:solidFill>
                  <a:schemeClr val="bg2"/>
                </a:solidFill>
                <a:latin typeface="Arial"/>
                <a:cs typeface="Arial"/>
              </a:defRPr>
            </a:lvl1pPr>
          </a:lstStyle>
          <a:p>
            <a:r>
              <a:rPr lang="en-GB" dirty="0"/>
              <a:t>Subtitle</a:t>
            </a:r>
            <a:endParaRPr lang="en-US" dirty="0"/>
          </a:p>
        </p:txBody>
      </p:sp>
    </p:spTree>
    <p:extLst/>
  </p:cSld>
  <p:clrMapOvr>
    <a:masterClrMapping/>
  </p:clrMapOvr>
  <p:transition spd="slow">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839982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01562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18233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376784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93485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84097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227855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12709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3325520-1700-D24B-9621-9BCD96991E5C}" type="datetimeFigureOut">
              <a:rPr lang="en-US" smtClean="0">
                <a:solidFill>
                  <a:prstClr val="black">
                    <a:tint val="75000"/>
                  </a:prstClr>
                </a:solidFill>
                <a:latin typeface="Calibri"/>
              </a:rPr>
              <a:pPr/>
              <a:t>10/29/2018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2E959F8-D726-1B4F-8D42-E3C9C10B8D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20565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lgn="ctr" defTabSz="272126" rtl="0" eaLnBrk="0" fontAlgn="base" hangingPunct="0">
              <a:lnSpc>
                <a:spcPct val="93000"/>
              </a:lnSpc>
              <a:spcBef>
                <a:spcPct val="0"/>
              </a:spcBef>
              <a:spcAft>
                <a:spcPct val="0"/>
              </a:spcAft>
              <a:buClr>
                <a:srgbClr val="000000"/>
              </a:buClr>
              <a:buSzPct val="45000"/>
              <a:buFont typeface="StarSymbol"/>
              <a:defRPr lang="de-CH" sz="1875" kern="1200" dirty="0">
                <a:solidFill>
                  <a:schemeClr val="tx1"/>
                </a:solidFill>
                <a:latin typeface="Calibri" pitchFamily="34" charset="0"/>
                <a:ea typeface="+mn-ea"/>
                <a:cs typeface="Arial" charset="0"/>
              </a:defRPr>
            </a:lvl1pPr>
          </a:lstStyle>
          <a:p>
            <a:r>
              <a:rPr lang="en-US" dirty="0"/>
              <a:t>Click to edit Master title style</a:t>
            </a:r>
            <a:endParaRPr lang="de-CH" dirty="0"/>
          </a:p>
        </p:txBody>
      </p:sp>
      <p:sp>
        <p:nvSpPr>
          <p:cNvPr id="3" name="Footer Placeholder 1"/>
          <p:cNvSpPr>
            <a:spLocks noGrp="1"/>
          </p:cNvSpPr>
          <p:nvPr>
            <p:ph type="ftr" sz="quarter" idx="10"/>
          </p:nvPr>
        </p:nvSpPr>
        <p:spPr>
          <a:ln/>
        </p:spPr>
        <p:txBody>
          <a:bodyPr/>
          <a:lstStyle>
            <a:lvl1pPr>
              <a:defRPr/>
            </a:lvl1pPr>
          </a:lstStyle>
          <a:p>
            <a:pPr>
              <a:defRPr/>
            </a:pPr>
            <a:r>
              <a:rPr lang="de-CH" altLang="de-DE">
                <a:solidFill>
                  <a:prstClr val="black">
                    <a:tint val="75000"/>
                  </a:prstClr>
                </a:solidFill>
                <a:latin typeface="Calibri"/>
              </a:rPr>
              <a:t>fgsaf</a:t>
            </a:r>
          </a:p>
        </p:txBody>
      </p:sp>
      <p:sp>
        <p:nvSpPr>
          <p:cNvPr id="5" name="Slide Number Placeholder 2"/>
          <p:cNvSpPr>
            <a:spLocks noGrp="1"/>
          </p:cNvSpPr>
          <p:nvPr>
            <p:ph type="sldNum" sz="quarter" idx="11"/>
          </p:nvPr>
        </p:nvSpPr>
        <p:spPr>
          <a:ln/>
        </p:spPr>
        <p:txBody>
          <a:bodyPr/>
          <a:lstStyle>
            <a:lvl1pPr>
              <a:defRPr/>
            </a:lvl1pPr>
          </a:lstStyle>
          <a:p>
            <a:fld id="{CE681F74-0316-4442-9FAC-5804F23D829A}" type="slidenum">
              <a:rPr lang="de-CH">
                <a:solidFill>
                  <a:prstClr val="black">
                    <a:tint val="75000"/>
                  </a:prstClr>
                </a:solidFill>
                <a:latin typeface="Calibri"/>
              </a:rPr>
              <a:pPr/>
              <a:t>‹#›</a:t>
            </a:fld>
            <a:endParaRPr lang="de-CH">
              <a:solidFill>
                <a:prstClr val="black">
                  <a:tint val="75000"/>
                </a:prstClr>
              </a:solidFill>
              <a:latin typeface="Calibri"/>
            </a:endParaRPr>
          </a:p>
        </p:txBody>
      </p:sp>
    </p:spTree>
    <p:extLst>
      <p:ext uri="{BB962C8B-B14F-4D97-AF65-F5344CB8AC3E}">
        <p14:creationId xmlns:p14="http://schemas.microsoft.com/office/powerpoint/2010/main" val="205289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Main content">
    <p:bg>
      <p:bgPr>
        <a:solidFill>
          <a:schemeClr val="tx1"/>
        </a:solidFill>
        <a:effectLst/>
      </p:bgPr>
    </p:bg>
    <p:spTree>
      <p:nvGrpSpPr>
        <p:cNvPr id="1" name=""/>
        <p:cNvGrpSpPr/>
        <p:nvPr/>
      </p:nvGrpSpPr>
      <p:grpSpPr>
        <a:xfrm>
          <a:off x="0" y="0"/>
          <a:ext cx="0" cy="0"/>
          <a:chOff x="0" y="0"/>
          <a:chExt cx="0" cy="0"/>
        </a:xfrm>
      </p:grpSpPr>
      <p:pic>
        <p:nvPicPr>
          <p:cNvPr id="7" name="Picture 6" descr="MO_RGB_whitebackg.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106387"/>
            <a:ext cx="1219106" cy="1115483"/>
          </a:xfrm>
          <a:prstGeom prst="rect">
            <a:avLst/>
          </a:prstGeom>
        </p:spPr>
      </p:pic>
      <p:sp>
        <p:nvSpPr>
          <p:cNvPr id="8" name="Rectangle 2"/>
          <p:cNvSpPr>
            <a:spLocks noGrp="1" noChangeArrowheads="1"/>
          </p:cNvSpPr>
          <p:nvPr>
            <p:ph type="ctrTitle" hasCustomPrompt="1"/>
          </p:nvPr>
        </p:nvSpPr>
        <p:spPr>
          <a:xfrm>
            <a:off x="1619672" y="250302"/>
            <a:ext cx="7416824" cy="934656"/>
          </a:xfrm>
          <a:prstGeom prst="rect">
            <a:avLst/>
          </a:prstGeom>
          <a:ln>
            <a:noFill/>
          </a:ln>
        </p:spPr>
        <p:txBody>
          <a:bodyPr anchor="b" anchorCtr="0"/>
          <a:lstStyle>
            <a:lvl1pPr algn="l">
              <a:defRPr sz="3600" baseline="0">
                <a:ln>
                  <a:noFill/>
                </a:ln>
                <a:solidFill>
                  <a:schemeClr val="bg2"/>
                </a:solidFill>
                <a:latin typeface="Arial"/>
                <a:cs typeface="Arial"/>
              </a:defRPr>
            </a:lvl1pPr>
          </a:lstStyle>
          <a:p>
            <a:r>
              <a:rPr lang="en-GB" dirty="0"/>
              <a:t>Alternative content slide 1</a:t>
            </a:r>
            <a:endParaRPr lang="en-US" dirty="0"/>
          </a:p>
        </p:txBody>
      </p:sp>
      <p:sp>
        <p:nvSpPr>
          <p:cNvPr id="9" name="Rectangle 3"/>
          <p:cNvSpPr>
            <a:spLocks noGrp="1" noChangeArrowheads="1"/>
          </p:cNvSpPr>
          <p:nvPr>
            <p:ph type="subTitle" idx="1" hasCustomPrompt="1"/>
          </p:nvPr>
        </p:nvSpPr>
        <p:spPr>
          <a:xfrm>
            <a:off x="1619672" y="1212735"/>
            <a:ext cx="7416824" cy="504056"/>
          </a:xfrm>
          <a:prstGeom prst="rect">
            <a:avLst/>
          </a:prstGeom>
        </p:spPr>
        <p:txBody>
          <a:bodyPr/>
          <a:lstStyle>
            <a:lvl1pPr marL="0" indent="0" algn="l">
              <a:buFontTx/>
              <a:buNone/>
              <a:defRPr sz="2000" baseline="0">
                <a:solidFill>
                  <a:schemeClr val="bg2"/>
                </a:solidFill>
                <a:latin typeface="Arial"/>
                <a:cs typeface="Arial"/>
              </a:defRPr>
            </a:lvl1pPr>
          </a:lstStyle>
          <a:p>
            <a:r>
              <a:rPr lang="en-GB" dirty="0"/>
              <a:t>Subtitle</a:t>
            </a:r>
            <a:endParaRPr lang="en-US" dirty="0"/>
          </a:p>
        </p:txBody>
      </p:sp>
    </p:spTree>
    <p:extLst/>
  </p:cSld>
  <p:clrMapOvr>
    <a:masterClrMapping/>
  </p:clrMapOvr>
  <p:transition spd="slow">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CD558-DC0A-7747-B14F-AD1B6B673F7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894C5C-3586-0846-86F2-B18366AD59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53080434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8635E-926D-324E-BDA1-120B8D9CA2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8051B4-D796-2D4B-9B1E-8FFA5DCB1B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25799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634E-F2A5-734D-906F-06020D103BA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53AB743-A0B2-7148-B45E-C9F99B1431CF}"/>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Tree>
    <p:extLst>
      <p:ext uri="{BB962C8B-B14F-4D97-AF65-F5344CB8AC3E}">
        <p14:creationId xmlns:p14="http://schemas.microsoft.com/office/powerpoint/2010/main" val="26619898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1A6F-C640-A84B-BCD1-105A4594D5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9322A-82D0-3F4C-902A-6040EE23FC79}"/>
              </a:ext>
            </a:extLst>
          </p:cNvPr>
          <p:cNvSpPr>
            <a:spLocks noGrp="1"/>
          </p:cNvSpPr>
          <p:nvPr>
            <p:ph sz="half" idx="1"/>
          </p:nvPr>
        </p:nvSpPr>
        <p:spPr>
          <a:xfrm>
            <a:off x="260351" y="1083469"/>
            <a:ext cx="4214813"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D557C4-393E-1745-A4B8-A73885E25DB2}"/>
              </a:ext>
            </a:extLst>
          </p:cNvPr>
          <p:cNvSpPr>
            <a:spLocks noGrp="1"/>
          </p:cNvSpPr>
          <p:nvPr>
            <p:ph sz="half" idx="2"/>
          </p:nvPr>
        </p:nvSpPr>
        <p:spPr>
          <a:xfrm>
            <a:off x="4627563" y="1083469"/>
            <a:ext cx="4214812"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3187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8E34-246B-A34F-BF72-85C7273E68E7}"/>
              </a:ext>
            </a:extLst>
          </p:cNvPr>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94B8F7-8523-1E4A-B919-722A2A0BA99E}"/>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8958AD6-5600-3F4A-A940-EC6C4AD11267}"/>
              </a:ext>
            </a:extLst>
          </p:cNvPr>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EAFE95-C293-914C-866B-E81909BF5838}"/>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C3FE58F-D394-BB49-9182-C8990768DB3B}"/>
              </a:ext>
            </a:extLst>
          </p:cNvPr>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06600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E36D-DD7F-E84B-A751-01ACA52BE8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243139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595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C4969-EDA8-B548-B7EB-C3F791A58CE3}"/>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9053B4A-98CA-264E-8791-E3D584CF327B}"/>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AE9FE2-E164-2349-974F-2C2A7A686B26}"/>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75617834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15B8-B645-E04F-ABB6-CE144150D243}"/>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C710475-0554-174C-8A44-EB73AD68BC76}"/>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0F7F7B3-098E-5A46-9EAB-CCE9E30F3756}"/>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89830973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3C62-E2C2-E14B-A14A-FAE498A589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D38F5A-28B1-0D49-A271-A820AE8A0E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202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ernative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1619672" y="250302"/>
            <a:ext cx="7416824" cy="934656"/>
          </a:xfrm>
          <a:prstGeom prst="rect">
            <a:avLst/>
          </a:prstGeom>
          <a:ln>
            <a:noFill/>
          </a:ln>
        </p:spPr>
        <p:txBody>
          <a:bodyPr anchor="b" anchorCtr="0"/>
          <a:lstStyle>
            <a:lvl1pPr algn="l">
              <a:defRPr sz="3600" baseline="0">
                <a:ln>
                  <a:noFill/>
                </a:ln>
                <a:solidFill>
                  <a:schemeClr val="tx1"/>
                </a:solidFill>
                <a:latin typeface="Arial"/>
                <a:cs typeface="Arial"/>
              </a:defRPr>
            </a:lvl1pPr>
          </a:lstStyle>
          <a:p>
            <a:r>
              <a:rPr lang="en-GB" dirty="0"/>
              <a:t>Alternative content slide 2</a:t>
            </a:r>
            <a:endParaRPr lang="en-US" dirty="0"/>
          </a:p>
        </p:txBody>
      </p:sp>
      <p:sp>
        <p:nvSpPr>
          <p:cNvPr id="5" name="Rectangle 3"/>
          <p:cNvSpPr>
            <a:spLocks noGrp="1" noChangeArrowheads="1"/>
          </p:cNvSpPr>
          <p:nvPr>
            <p:ph type="subTitle" idx="1" hasCustomPrompt="1"/>
          </p:nvPr>
        </p:nvSpPr>
        <p:spPr>
          <a:xfrm>
            <a:off x="1619672" y="1212735"/>
            <a:ext cx="7416824" cy="504056"/>
          </a:xfrm>
          <a:prstGeom prst="rect">
            <a:avLst/>
          </a:prstGeom>
        </p:spPr>
        <p:txBody>
          <a:bodyPr/>
          <a:lstStyle>
            <a:lvl1pPr marL="0" indent="0" algn="l">
              <a:buFontTx/>
              <a:buNone/>
              <a:defRPr sz="2000" baseline="0">
                <a:solidFill>
                  <a:schemeClr val="tx1"/>
                </a:solidFill>
                <a:latin typeface="Arial"/>
                <a:cs typeface="Arial"/>
              </a:defRPr>
            </a:lvl1pPr>
          </a:lstStyle>
          <a:p>
            <a:r>
              <a:rPr lang="en-GB" dirty="0"/>
              <a:t>Subtitle</a:t>
            </a:r>
            <a:endParaRPr lang="en-US" dirty="0"/>
          </a:p>
        </p:txBody>
      </p:sp>
    </p:spTree>
    <p:extLst/>
  </p:cSld>
  <p:clrMapOvr>
    <a:masterClrMapping/>
  </p:clrMapOvr>
  <p:transition spd="slow">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41514-7503-104C-8920-58400B22F631}"/>
              </a:ext>
            </a:extLst>
          </p:cNvPr>
          <p:cNvSpPr>
            <a:spLocks noGrp="1"/>
          </p:cNvSpPr>
          <p:nvPr>
            <p:ph type="title" orient="vert"/>
          </p:nvPr>
        </p:nvSpPr>
        <p:spPr>
          <a:xfrm>
            <a:off x="6697663" y="141685"/>
            <a:ext cx="2144712" cy="488513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CC3CCB-2365-2D4D-8E0C-F32FD51BE79E}"/>
              </a:ext>
            </a:extLst>
          </p:cNvPr>
          <p:cNvSpPr>
            <a:spLocks noGrp="1"/>
          </p:cNvSpPr>
          <p:nvPr>
            <p:ph type="body" orient="vert" idx="1"/>
          </p:nvPr>
        </p:nvSpPr>
        <p:spPr>
          <a:xfrm>
            <a:off x="260351" y="141685"/>
            <a:ext cx="6284913" cy="4885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33741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40A8-BDA2-344D-9526-B2B3A6BCF0FE}"/>
              </a:ext>
            </a:extLst>
          </p:cNvPr>
          <p:cNvSpPr>
            <a:spLocks noGrp="1"/>
          </p:cNvSpPr>
          <p:nvPr>
            <p:ph type="title"/>
          </p:nvPr>
        </p:nvSpPr>
        <p:spPr>
          <a:xfrm>
            <a:off x="306389" y="141685"/>
            <a:ext cx="7513637" cy="646509"/>
          </a:xfrm>
        </p:spPr>
        <p:txBody>
          <a:bodyPr/>
          <a:lstStyle/>
          <a:p>
            <a:r>
              <a:rPr lang="en-US"/>
              <a:t>Click to edit Master title style</a:t>
            </a:r>
          </a:p>
        </p:txBody>
      </p:sp>
      <p:sp>
        <p:nvSpPr>
          <p:cNvPr id="3" name="Table Placeholder 2">
            <a:extLst>
              <a:ext uri="{FF2B5EF4-FFF2-40B4-BE49-F238E27FC236}">
                <a16:creationId xmlns:a16="http://schemas.microsoft.com/office/drawing/2014/main" id="{30DAD428-321A-B043-9667-3AB8C3644159}"/>
              </a:ext>
            </a:extLst>
          </p:cNvPr>
          <p:cNvSpPr>
            <a:spLocks noGrp="1"/>
          </p:cNvSpPr>
          <p:nvPr>
            <p:ph type="tbl" idx="1"/>
          </p:nvPr>
        </p:nvSpPr>
        <p:spPr>
          <a:xfrm>
            <a:off x="260351" y="1083469"/>
            <a:ext cx="8582025" cy="3943350"/>
          </a:xfrm>
        </p:spPr>
        <p:txBody>
          <a:bodyPr/>
          <a:lstStyle/>
          <a:p>
            <a:endParaRPr lang="en-US"/>
          </a:p>
        </p:txBody>
      </p:sp>
    </p:spTree>
    <p:extLst>
      <p:ext uri="{BB962C8B-B14F-4D97-AF65-F5344CB8AC3E}">
        <p14:creationId xmlns:p14="http://schemas.microsoft.com/office/powerpoint/2010/main" val="40577942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14300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4574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15" name="Picture 39" descr="cmug"/>
          <p:cNvPicPr>
            <a:picLocks noChangeAspect="1" noChangeArrowheads="1"/>
          </p:cNvPicPr>
          <p:nvPr userDrawn="1"/>
        </p:nvPicPr>
        <p:blipFill>
          <a:blip r:embed="rId2" cstate="print"/>
          <a:srcRect/>
          <a:stretch>
            <a:fillRect/>
          </a:stretch>
        </p:blipFill>
        <p:spPr bwMode="auto">
          <a:xfrm>
            <a:off x="7978776" y="1"/>
            <a:ext cx="1165225" cy="1097279"/>
          </a:xfrm>
          <a:prstGeom prst="rect">
            <a:avLst/>
          </a:prstGeom>
          <a:noFill/>
        </p:spPr>
      </p:pic>
    </p:spTree>
    <p:extLst>
      <p:ext uri="{BB962C8B-B14F-4D97-AF65-F5344CB8AC3E}">
        <p14:creationId xmlns:p14="http://schemas.microsoft.com/office/powerpoint/2010/main" val="12857427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5846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3518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682613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136624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39371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868074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6692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option 1">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1619672" y="250302"/>
            <a:ext cx="7416824" cy="934656"/>
          </a:xfrm>
          <a:prstGeom prst="rect">
            <a:avLst/>
          </a:prstGeom>
          <a:ln>
            <a:noFill/>
          </a:ln>
        </p:spPr>
        <p:txBody>
          <a:bodyPr anchor="b" anchorCtr="0"/>
          <a:lstStyle>
            <a:lvl1pPr algn="l">
              <a:defRPr sz="3600" baseline="0">
                <a:ln>
                  <a:noFill/>
                </a:ln>
                <a:solidFill>
                  <a:srgbClr val="FFFFFF"/>
                </a:solidFill>
                <a:latin typeface="Arial"/>
                <a:cs typeface="Arial"/>
              </a:defRPr>
            </a:lvl1pPr>
          </a:lstStyle>
          <a:p>
            <a:r>
              <a:rPr lang="en-GB" dirty="0"/>
              <a:t>Content divider</a:t>
            </a:r>
            <a:endParaRPr lang="en-US" dirty="0"/>
          </a:p>
        </p:txBody>
      </p:sp>
      <p:sp>
        <p:nvSpPr>
          <p:cNvPr id="6" name="Rectangle 3"/>
          <p:cNvSpPr>
            <a:spLocks noGrp="1" noChangeArrowheads="1"/>
          </p:cNvSpPr>
          <p:nvPr>
            <p:ph type="subTitle" idx="1" hasCustomPrompt="1"/>
          </p:nvPr>
        </p:nvSpPr>
        <p:spPr>
          <a:xfrm>
            <a:off x="1619672" y="1212735"/>
            <a:ext cx="7416824" cy="504056"/>
          </a:xfrm>
          <a:prstGeom prst="rect">
            <a:avLst/>
          </a:prstGeom>
        </p:spPr>
        <p:txBody>
          <a:bodyPr/>
          <a:lstStyle>
            <a:lvl1pPr marL="0" indent="0" algn="l">
              <a:buFontTx/>
              <a:buNone/>
              <a:defRPr sz="2000" baseline="0">
                <a:solidFill>
                  <a:srgbClr val="FFFFFF"/>
                </a:solidFill>
                <a:latin typeface="Arial"/>
                <a:cs typeface="Arial"/>
              </a:defRPr>
            </a:lvl1pPr>
          </a:lstStyle>
          <a:p>
            <a:r>
              <a:rPr lang="en-GB" dirty="0"/>
              <a:t>Subtitle</a:t>
            </a:r>
            <a:endParaRPr lang="en-US" dirty="0"/>
          </a:p>
        </p:txBody>
      </p:sp>
    </p:spTree>
    <p:extLst/>
  </p:cSld>
  <p:clrMapOvr>
    <a:masterClrMapping/>
  </p:clrMapOvr>
  <p:transition spd="slow">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773339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934030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97987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ver option 1">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455771"/>
            <a:ext cx="6912768" cy="679283"/>
          </a:xfrm>
          <a:prstGeom prst="rect">
            <a:avLst/>
          </a:prstGeom>
          <a:ln>
            <a:noFill/>
          </a:ln>
        </p:spPr>
        <p:txBody>
          <a:bodyPr anchor="b" anchorCtr="0"/>
          <a:lstStyle>
            <a:lvl1pPr algn="l">
              <a:defRPr sz="2700" baseline="0">
                <a:ln>
                  <a:noFill/>
                </a:ln>
                <a:solidFill>
                  <a:srgbClr val="FFFFFF"/>
                </a:solidFill>
                <a:latin typeface="Arial"/>
                <a:cs typeface="Arial"/>
              </a:defRPr>
            </a:lvl1pPr>
          </a:lstStyle>
          <a:p>
            <a:r>
              <a:rPr lang="en-GB" dirty="0"/>
              <a:t>Title of presentation</a:t>
            </a:r>
            <a:endParaRPr lang="en-US" dirty="0"/>
          </a:p>
        </p:txBody>
      </p:sp>
      <p:sp>
        <p:nvSpPr>
          <p:cNvPr id="11" name="Rectangle 3"/>
          <p:cNvSpPr>
            <a:spLocks noGrp="1" noChangeArrowheads="1"/>
          </p:cNvSpPr>
          <p:nvPr>
            <p:ph type="subTitle" idx="1" hasCustomPrompt="1"/>
          </p:nvPr>
        </p:nvSpPr>
        <p:spPr>
          <a:xfrm>
            <a:off x="2123728" y="1155887"/>
            <a:ext cx="6912768" cy="378042"/>
          </a:xfrm>
          <a:prstGeom prst="rect">
            <a:avLst/>
          </a:prstGeom>
        </p:spPr>
        <p:txBody>
          <a:bodyPr/>
          <a:lstStyle>
            <a:lvl1pPr marL="0" indent="0" algn="l">
              <a:buFontTx/>
              <a:buNone/>
              <a:defRPr sz="1500">
                <a:solidFill>
                  <a:srgbClr val="FFFFFF"/>
                </a:solidFill>
                <a:latin typeface="Arial"/>
                <a:cs typeface="Arial"/>
              </a:defRPr>
            </a:lvl1pPr>
          </a:lstStyle>
          <a:p>
            <a:r>
              <a:rPr lang="en-GB" dirty="0"/>
              <a:t>Subtitle</a:t>
            </a:r>
            <a:endParaRPr lang="en-US" dirty="0"/>
          </a:p>
        </p:txBody>
      </p:sp>
      <p:sp>
        <p:nvSpPr>
          <p:cNvPr id="12" name="Text Placeholder 14"/>
          <p:cNvSpPr>
            <a:spLocks noGrp="1"/>
          </p:cNvSpPr>
          <p:nvPr>
            <p:ph type="body" sz="quarter" idx="10" hasCustomPrompt="1"/>
          </p:nvPr>
        </p:nvSpPr>
        <p:spPr>
          <a:xfrm>
            <a:off x="2123877" y="1472261"/>
            <a:ext cx="6840612" cy="270030"/>
          </a:xfrm>
          <a:prstGeom prst="rect">
            <a:avLst/>
          </a:prstGeom>
        </p:spPr>
        <p:txBody>
          <a:bodyPr vert="horz"/>
          <a:lstStyle>
            <a:lvl1pPr marL="0" indent="0" algn="l">
              <a:buNone/>
              <a:defRPr sz="1200">
                <a:solidFill>
                  <a:srgbClr val="FFFFFF"/>
                </a:solidFill>
                <a:latin typeface="Arial"/>
                <a:cs typeface="Arial"/>
              </a:defRPr>
            </a:lvl1pPr>
          </a:lstStyle>
          <a:p>
            <a:pPr lvl="0"/>
            <a:r>
              <a:rPr lang="en-GB" dirty="0"/>
              <a:t>Date</a:t>
            </a:r>
          </a:p>
        </p:txBody>
      </p:sp>
      <p:sp>
        <p:nvSpPr>
          <p:cNvPr id="6" name="TextBox 5"/>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7" name="TextBox 6"/>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FFFFFF"/>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1447165469"/>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over option 2">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12768" cy="700992"/>
          </a:xfrm>
          <a:prstGeom prst="rect">
            <a:avLst/>
          </a:prstGeom>
          <a:ln>
            <a:noFill/>
          </a:ln>
        </p:spPr>
        <p:txBody>
          <a:bodyPr anchor="b" anchorCtr="0"/>
          <a:lstStyle>
            <a:lvl1pPr algn="l">
              <a:defRPr sz="2700" baseline="0">
                <a:ln>
                  <a:noFill/>
                </a:ln>
                <a:solidFill>
                  <a:srgbClr val="FFFFFF"/>
                </a:solidFill>
                <a:latin typeface="Arial"/>
                <a:cs typeface="Arial"/>
              </a:defRPr>
            </a:lvl1pPr>
          </a:lstStyle>
          <a:p>
            <a:r>
              <a:rPr lang="en-GB" dirty="0"/>
              <a:t>Alternative title slide 1</a:t>
            </a:r>
            <a:endParaRPr lang="en-US" dirty="0"/>
          </a:p>
        </p:txBody>
      </p:sp>
      <p:sp>
        <p:nvSpPr>
          <p:cNvPr id="9" name="Rectangle 3"/>
          <p:cNvSpPr>
            <a:spLocks noGrp="1" noChangeArrowheads="1"/>
          </p:cNvSpPr>
          <p:nvPr>
            <p:ph type="subTitle" idx="1" hasCustomPrompt="1"/>
          </p:nvPr>
        </p:nvSpPr>
        <p:spPr>
          <a:xfrm>
            <a:off x="2123728" y="1155887"/>
            <a:ext cx="6912768" cy="378042"/>
          </a:xfrm>
          <a:prstGeom prst="rect">
            <a:avLst/>
          </a:prstGeom>
        </p:spPr>
        <p:txBody>
          <a:bodyPr/>
          <a:lstStyle>
            <a:lvl1pPr marL="0" indent="0" algn="l">
              <a:buFontTx/>
              <a:buNone/>
              <a:defRPr sz="1500">
                <a:solidFill>
                  <a:srgbClr val="FFFFFF"/>
                </a:solidFill>
                <a:latin typeface="Arial"/>
                <a:cs typeface="Arial"/>
              </a:defRPr>
            </a:lvl1pPr>
          </a:lstStyle>
          <a:p>
            <a:r>
              <a:rPr lang="en-GB" dirty="0"/>
              <a:t>Subtitle</a:t>
            </a:r>
            <a:endParaRPr lang="en-US" dirty="0"/>
          </a:p>
        </p:txBody>
      </p:sp>
      <p:sp>
        <p:nvSpPr>
          <p:cNvPr id="10" name="Text Placeholder 14"/>
          <p:cNvSpPr>
            <a:spLocks noGrp="1"/>
          </p:cNvSpPr>
          <p:nvPr>
            <p:ph type="body" sz="quarter" idx="10" hasCustomPrompt="1"/>
          </p:nvPr>
        </p:nvSpPr>
        <p:spPr>
          <a:xfrm>
            <a:off x="2123877" y="1472261"/>
            <a:ext cx="6912629" cy="270030"/>
          </a:xfrm>
          <a:prstGeom prst="rect">
            <a:avLst/>
          </a:prstGeom>
        </p:spPr>
        <p:txBody>
          <a:bodyPr vert="horz"/>
          <a:lstStyle>
            <a:lvl1pPr marL="0" indent="0" algn="l">
              <a:buNone/>
              <a:defRPr sz="1200">
                <a:solidFill>
                  <a:srgbClr val="FFFFFF"/>
                </a:solidFill>
                <a:latin typeface="Arial"/>
                <a:cs typeface="Arial"/>
              </a:defRPr>
            </a:lvl1pPr>
          </a:lstStyle>
          <a:p>
            <a:pPr lvl="0"/>
            <a:r>
              <a:rPr lang="en-GB" dirty="0"/>
              <a:t>Date</a:t>
            </a:r>
          </a:p>
        </p:txBody>
      </p:sp>
      <p:sp>
        <p:nvSpPr>
          <p:cNvPr id="7" name="TextBox 6"/>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11" name="TextBox 10"/>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FFFFFF"/>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1619568893"/>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ver option 3">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840760" cy="700992"/>
          </a:xfrm>
          <a:prstGeom prst="rect">
            <a:avLst/>
          </a:prstGeom>
          <a:ln>
            <a:noFill/>
          </a:ln>
        </p:spPr>
        <p:txBody>
          <a:bodyPr anchor="b" anchorCtr="0"/>
          <a:lstStyle>
            <a:lvl1pPr algn="l">
              <a:defRPr sz="2700" baseline="0">
                <a:ln>
                  <a:noFill/>
                </a:ln>
                <a:solidFill>
                  <a:srgbClr val="FFFFFF"/>
                </a:solidFill>
                <a:latin typeface="Arial"/>
                <a:cs typeface="Arial"/>
              </a:defRPr>
            </a:lvl1pPr>
          </a:lstStyle>
          <a:p>
            <a:r>
              <a:rPr lang="en-GB" dirty="0"/>
              <a:t>Alternative title slide 2</a:t>
            </a:r>
            <a:endParaRPr lang="en-US" dirty="0"/>
          </a:p>
        </p:txBody>
      </p:sp>
      <p:sp>
        <p:nvSpPr>
          <p:cNvPr id="9" name="Rectangle 3"/>
          <p:cNvSpPr>
            <a:spLocks noGrp="1" noChangeArrowheads="1"/>
          </p:cNvSpPr>
          <p:nvPr>
            <p:ph type="subTitle" idx="1" hasCustomPrompt="1"/>
          </p:nvPr>
        </p:nvSpPr>
        <p:spPr>
          <a:xfrm>
            <a:off x="2123728" y="1155887"/>
            <a:ext cx="6840760" cy="378042"/>
          </a:xfrm>
          <a:prstGeom prst="rect">
            <a:avLst/>
          </a:prstGeom>
        </p:spPr>
        <p:txBody>
          <a:bodyPr/>
          <a:lstStyle>
            <a:lvl1pPr marL="0" indent="0" algn="l">
              <a:buFontTx/>
              <a:buNone/>
              <a:defRPr sz="1500">
                <a:solidFill>
                  <a:srgbClr val="FFFFFF"/>
                </a:solidFill>
                <a:latin typeface="Arial"/>
                <a:cs typeface="Arial"/>
              </a:defRPr>
            </a:lvl1pPr>
          </a:lstStyle>
          <a:p>
            <a:r>
              <a:rPr lang="en-GB" dirty="0"/>
              <a:t>Subtitle</a:t>
            </a:r>
            <a:endParaRPr lang="en-US" dirty="0"/>
          </a:p>
        </p:txBody>
      </p:sp>
      <p:sp>
        <p:nvSpPr>
          <p:cNvPr id="10" name="Text Placeholder 14"/>
          <p:cNvSpPr>
            <a:spLocks noGrp="1"/>
          </p:cNvSpPr>
          <p:nvPr>
            <p:ph type="body" sz="quarter" idx="10" hasCustomPrompt="1"/>
          </p:nvPr>
        </p:nvSpPr>
        <p:spPr>
          <a:xfrm>
            <a:off x="2123877" y="1472261"/>
            <a:ext cx="6840612" cy="270030"/>
          </a:xfrm>
          <a:prstGeom prst="rect">
            <a:avLst/>
          </a:prstGeom>
        </p:spPr>
        <p:txBody>
          <a:bodyPr vert="horz"/>
          <a:lstStyle>
            <a:lvl1pPr marL="0" indent="0" algn="l">
              <a:buNone/>
              <a:defRPr sz="1200">
                <a:solidFill>
                  <a:srgbClr val="FFFFFF"/>
                </a:solidFill>
                <a:latin typeface="Arial"/>
                <a:cs typeface="Arial"/>
              </a:defRPr>
            </a:lvl1pPr>
          </a:lstStyle>
          <a:p>
            <a:pPr lvl="0"/>
            <a:r>
              <a:rPr lang="en-GB" dirty="0"/>
              <a:t>Date</a:t>
            </a:r>
          </a:p>
        </p:txBody>
      </p:sp>
      <p:sp>
        <p:nvSpPr>
          <p:cNvPr id="5" name="TextBox 4"/>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6" name="TextBox 5"/>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FFFFFF"/>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2197235399"/>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dirty="0"/>
              <a:t>Content slide</a:t>
            </a:r>
            <a:endParaRPr lang="en-US" dirty="0"/>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dirty="0"/>
              <a:t>Subtitle</a:t>
            </a:r>
            <a:endParaRPr lang="en-US" dirty="0"/>
          </a:p>
        </p:txBody>
      </p:sp>
      <p:sp>
        <p:nvSpPr>
          <p:cNvPr id="7" name="Text Placeholder 6"/>
          <p:cNvSpPr>
            <a:spLocks noGrp="1"/>
          </p:cNvSpPr>
          <p:nvPr>
            <p:ph type="body" sz="quarter" idx="10"/>
          </p:nvPr>
        </p:nvSpPr>
        <p:spPr>
          <a:xfrm>
            <a:off x="2124076" y="1707355"/>
            <a:ext cx="6840413"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Box 4"/>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6" name="TextBox 5"/>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000000"/>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2713039079"/>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dirty="0"/>
              <a:t>Content slide</a:t>
            </a:r>
            <a:endParaRPr lang="en-US" dirty="0"/>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dirty="0"/>
              <a:t>Subtitle</a:t>
            </a:r>
            <a:endParaRPr lang="en-US" dirty="0"/>
          </a:p>
        </p:txBody>
      </p:sp>
      <p:sp>
        <p:nvSpPr>
          <p:cNvPr id="7" name="Text Placeholder 6"/>
          <p:cNvSpPr>
            <a:spLocks noGrp="1"/>
          </p:cNvSpPr>
          <p:nvPr>
            <p:ph type="body" sz="quarter" idx="10"/>
          </p:nvPr>
        </p:nvSpPr>
        <p:spPr>
          <a:xfrm>
            <a:off x="2124076" y="1707355"/>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6"/>
          <p:cNvSpPr>
            <a:spLocks noGrp="1"/>
          </p:cNvSpPr>
          <p:nvPr>
            <p:ph type="body" sz="quarter" idx="11"/>
          </p:nvPr>
        </p:nvSpPr>
        <p:spPr>
          <a:xfrm>
            <a:off x="5652121" y="1707355"/>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Box 5"/>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11" name="TextBox 10"/>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000000"/>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3320573884"/>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ext &amp; Table">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dirty="0"/>
              <a:t>Content slide</a:t>
            </a:r>
            <a:endParaRPr lang="en-US" dirty="0"/>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dirty="0"/>
              <a:t>Subtitle</a:t>
            </a:r>
            <a:endParaRPr lang="en-US" dirty="0"/>
          </a:p>
        </p:txBody>
      </p:sp>
      <p:sp>
        <p:nvSpPr>
          <p:cNvPr id="7" name="Text Placeholder 6"/>
          <p:cNvSpPr>
            <a:spLocks noGrp="1"/>
          </p:cNvSpPr>
          <p:nvPr>
            <p:ph type="body" sz="quarter" idx="10"/>
          </p:nvPr>
        </p:nvSpPr>
        <p:spPr>
          <a:xfrm>
            <a:off x="2124076" y="1707355"/>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able Placeholder 2"/>
          <p:cNvSpPr>
            <a:spLocks noGrp="1"/>
          </p:cNvSpPr>
          <p:nvPr>
            <p:ph type="tbl" sz="quarter" idx="11"/>
          </p:nvPr>
        </p:nvSpPr>
        <p:spPr>
          <a:xfrm>
            <a:off x="5923900" y="1977684"/>
            <a:ext cx="2768808" cy="2754009"/>
          </a:xfrm>
          <a:prstGeom prst="rect">
            <a:avLst/>
          </a:prstGeom>
        </p:spPr>
        <p:txBody>
          <a:bodyPr vert="horz"/>
          <a:lstStyle/>
          <a:p>
            <a:endParaRPr lang="en-US"/>
          </a:p>
        </p:txBody>
      </p:sp>
      <p:sp>
        <p:nvSpPr>
          <p:cNvPr id="6" name="TextBox 5"/>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10" name="TextBox 9"/>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000000"/>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3704104163"/>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dirty="0"/>
              <a:t>Content slide</a:t>
            </a:r>
            <a:endParaRPr lang="en-US" dirty="0"/>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dirty="0"/>
              <a:t>Subtitle</a:t>
            </a:r>
            <a:endParaRPr lang="en-US" dirty="0"/>
          </a:p>
        </p:txBody>
      </p:sp>
      <p:sp>
        <p:nvSpPr>
          <p:cNvPr id="7" name="Text Placeholder 6"/>
          <p:cNvSpPr>
            <a:spLocks noGrp="1"/>
          </p:cNvSpPr>
          <p:nvPr>
            <p:ph type="body" sz="quarter" idx="10"/>
          </p:nvPr>
        </p:nvSpPr>
        <p:spPr>
          <a:xfrm>
            <a:off x="2124076" y="1707355"/>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Picture Placeholder 3"/>
          <p:cNvSpPr>
            <a:spLocks noGrp="1"/>
          </p:cNvSpPr>
          <p:nvPr>
            <p:ph type="pic" sz="quarter" idx="12"/>
          </p:nvPr>
        </p:nvSpPr>
        <p:spPr>
          <a:xfrm>
            <a:off x="5923358" y="1977685"/>
            <a:ext cx="2769398" cy="2753804"/>
          </a:xfrm>
          <a:prstGeom prst="rect">
            <a:avLst/>
          </a:prstGeom>
        </p:spPr>
        <p:txBody>
          <a:bodyPr vert="horz"/>
          <a:lstStyle/>
          <a:p>
            <a:endParaRPr lang="en-US"/>
          </a:p>
        </p:txBody>
      </p:sp>
      <p:sp>
        <p:nvSpPr>
          <p:cNvPr id="6" name="TextBox 5"/>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10" name="TextBox 9"/>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000000"/>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155099683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option 2">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179512" y="1455086"/>
            <a:ext cx="7416824" cy="1754520"/>
          </a:xfrm>
          <a:prstGeom prst="rect">
            <a:avLst/>
          </a:prstGeom>
          <a:ln>
            <a:noFill/>
          </a:ln>
        </p:spPr>
        <p:txBody>
          <a:bodyPr anchor="b" anchorCtr="0"/>
          <a:lstStyle>
            <a:lvl1pPr algn="l">
              <a:defRPr sz="3600" baseline="0">
                <a:ln>
                  <a:noFill/>
                </a:ln>
                <a:solidFill>
                  <a:srgbClr val="FFFFFF"/>
                </a:solidFill>
                <a:latin typeface="Arial"/>
                <a:cs typeface="Arial"/>
              </a:defRPr>
            </a:lvl1pPr>
          </a:lstStyle>
          <a:p>
            <a:r>
              <a:rPr lang="en-GB" dirty="0"/>
              <a:t>Questions</a:t>
            </a:r>
            <a:br>
              <a:rPr lang="en-GB" dirty="0"/>
            </a:br>
            <a:r>
              <a:rPr lang="en-GB" dirty="0"/>
              <a:t>and answers</a:t>
            </a:r>
            <a:endParaRPr lang="en-US" dirty="0"/>
          </a:p>
        </p:txBody>
      </p:sp>
    </p:spTree>
    <p:extLst/>
  </p:cSld>
  <p:clrMapOvr>
    <a:masterClrMapping/>
  </p:clrMapOvr>
  <p:transition spd="slow">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lt_One Column 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dirty="0"/>
              <a:t>Content slide (alt)</a:t>
            </a:r>
            <a:endParaRPr lang="en-US" dirty="0"/>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dirty="0"/>
              <a:t>Subtitle</a:t>
            </a:r>
            <a:endParaRPr lang="en-US" dirty="0"/>
          </a:p>
        </p:txBody>
      </p:sp>
      <p:pic>
        <p:nvPicPr>
          <p:cNvPr id="4" name="Picture 3" descr="MO_RGB_whitebackg.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112" y="100316"/>
            <a:ext cx="1595101" cy="1094639"/>
          </a:xfrm>
          <a:prstGeom prst="rect">
            <a:avLst/>
          </a:prstGeom>
        </p:spPr>
      </p:pic>
      <p:sp>
        <p:nvSpPr>
          <p:cNvPr id="5" name="Text Placeholder 6"/>
          <p:cNvSpPr>
            <a:spLocks noGrp="1"/>
          </p:cNvSpPr>
          <p:nvPr>
            <p:ph type="body" sz="quarter" idx="10"/>
          </p:nvPr>
        </p:nvSpPr>
        <p:spPr>
          <a:xfrm>
            <a:off x="2124076" y="1707355"/>
            <a:ext cx="6840413"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Box 5"/>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000000"/>
                </a:solidFill>
                <a:ea typeface="ＭＳ Ｐゴシック" charset="0"/>
                <a:cs typeface="ＭＳ Ｐゴシック" charset="0"/>
              </a:rPr>
              <a:t>www.metoffice.gov.uk</a:t>
            </a:r>
            <a:endParaRPr lang="en-US" sz="675" dirty="0">
              <a:solidFill>
                <a:srgbClr val="000000"/>
              </a:solidFill>
              <a:ea typeface="ＭＳ Ｐゴシック" charset="0"/>
              <a:cs typeface="ＭＳ Ｐゴシック" charset="0"/>
            </a:endParaRPr>
          </a:p>
        </p:txBody>
      </p:sp>
      <p:sp>
        <p:nvSpPr>
          <p:cNvPr id="7" name="TextBox 6"/>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000000"/>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1557774911"/>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lt_Two Column 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dirty="0"/>
              <a:t>Content slide (alt)</a:t>
            </a:r>
            <a:endParaRPr lang="en-US" dirty="0"/>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dirty="0"/>
              <a:t>Subtitle</a:t>
            </a:r>
            <a:endParaRPr lang="en-US" dirty="0"/>
          </a:p>
        </p:txBody>
      </p:sp>
      <p:pic>
        <p:nvPicPr>
          <p:cNvPr id="4" name="Picture 3" descr="MO_RGB_whitebackg.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112" y="100316"/>
            <a:ext cx="1595101" cy="1094639"/>
          </a:xfrm>
          <a:prstGeom prst="rect">
            <a:avLst/>
          </a:prstGeom>
        </p:spPr>
      </p:pic>
      <p:sp>
        <p:nvSpPr>
          <p:cNvPr id="5" name="Text Placeholder 6"/>
          <p:cNvSpPr>
            <a:spLocks noGrp="1"/>
          </p:cNvSpPr>
          <p:nvPr>
            <p:ph type="body" sz="quarter" idx="10"/>
          </p:nvPr>
        </p:nvSpPr>
        <p:spPr>
          <a:xfrm>
            <a:off x="2124076" y="1707355"/>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6"/>
          <p:cNvSpPr>
            <a:spLocks noGrp="1"/>
          </p:cNvSpPr>
          <p:nvPr>
            <p:ph type="body" sz="quarter" idx="11"/>
          </p:nvPr>
        </p:nvSpPr>
        <p:spPr>
          <a:xfrm>
            <a:off x="5652121" y="1707355"/>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Box 6"/>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000000"/>
                </a:solidFill>
                <a:ea typeface="ＭＳ Ｐゴシック" charset="0"/>
                <a:cs typeface="ＭＳ Ｐゴシック" charset="0"/>
              </a:rPr>
              <a:t>www.metoffice.gov.uk</a:t>
            </a:r>
            <a:endParaRPr lang="en-US" sz="675" dirty="0">
              <a:solidFill>
                <a:srgbClr val="000000"/>
              </a:solidFill>
              <a:ea typeface="ＭＳ Ｐゴシック" charset="0"/>
              <a:cs typeface="ＭＳ Ｐゴシック" charset="0"/>
            </a:endParaRPr>
          </a:p>
        </p:txBody>
      </p:sp>
      <p:sp>
        <p:nvSpPr>
          <p:cNvPr id="10" name="TextBox 9"/>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000000"/>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1723576063"/>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lt_Text &amp; Tabl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dirty="0"/>
              <a:t>Content slide (alt)</a:t>
            </a:r>
            <a:endParaRPr lang="en-US" dirty="0"/>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dirty="0"/>
              <a:t>Subtitle</a:t>
            </a:r>
            <a:endParaRPr lang="en-US" dirty="0"/>
          </a:p>
        </p:txBody>
      </p:sp>
      <p:pic>
        <p:nvPicPr>
          <p:cNvPr id="4" name="Picture 3" descr="MO_RGB_whitebackg.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112" y="100316"/>
            <a:ext cx="1595101" cy="1094639"/>
          </a:xfrm>
          <a:prstGeom prst="rect">
            <a:avLst/>
          </a:prstGeom>
        </p:spPr>
      </p:pic>
      <p:sp>
        <p:nvSpPr>
          <p:cNvPr id="5" name="Text Placeholder 6"/>
          <p:cNvSpPr>
            <a:spLocks noGrp="1"/>
          </p:cNvSpPr>
          <p:nvPr>
            <p:ph type="body" sz="quarter" idx="10"/>
          </p:nvPr>
        </p:nvSpPr>
        <p:spPr>
          <a:xfrm>
            <a:off x="2124076" y="1707355"/>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able Placeholder 2"/>
          <p:cNvSpPr>
            <a:spLocks noGrp="1"/>
          </p:cNvSpPr>
          <p:nvPr>
            <p:ph type="tbl" sz="quarter" idx="11"/>
          </p:nvPr>
        </p:nvSpPr>
        <p:spPr>
          <a:xfrm>
            <a:off x="5923900" y="1977684"/>
            <a:ext cx="2768808" cy="2754009"/>
          </a:xfrm>
          <a:prstGeom prst="rect">
            <a:avLst/>
          </a:prstGeom>
        </p:spPr>
        <p:txBody>
          <a:bodyPr vert="horz"/>
          <a:lstStyle/>
          <a:p>
            <a:endParaRPr lang="en-US"/>
          </a:p>
        </p:txBody>
      </p:sp>
      <p:sp>
        <p:nvSpPr>
          <p:cNvPr id="7" name="TextBox 6"/>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000000"/>
                </a:solidFill>
                <a:ea typeface="ＭＳ Ｐゴシック" charset="0"/>
                <a:cs typeface="ＭＳ Ｐゴシック" charset="0"/>
              </a:rPr>
              <a:t>www.metoffice.gov.uk</a:t>
            </a:r>
            <a:endParaRPr lang="en-US" sz="675" dirty="0">
              <a:solidFill>
                <a:srgbClr val="000000"/>
              </a:solidFill>
              <a:ea typeface="ＭＳ Ｐゴシック" charset="0"/>
              <a:cs typeface="ＭＳ Ｐゴシック" charset="0"/>
            </a:endParaRPr>
          </a:p>
        </p:txBody>
      </p:sp>
      <p:sp>
        <p:nvSpPr>
          <p:cNvPr id="11" name="TextBox 10"/>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000000"/>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3827526653"/>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lt_Text &amp; Pictur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dirty="0"/>
              <a:t>Content slide (alt)</a:t>
            </a:r>
            <a:endParaRPr lang="en-US" dirty="0"/>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dirty="0"/>
              <a:t>Subtitle</a:t>
            </a:r>
            <a:endParaRPr lang="en-US" dirty="0"/>
          </a:p>
        </p:txBody>
      </p:sp>
      <p:pic>
        <p:nvPicPr>
          <p:cNvPr id="4" name="Picture 3" descr="MO_RGB_whitebackg.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112" y="100316"/>
            <a:ext cx="1595101" cy="1094639"/>
          </a:xfrm>
          <a:prstGeom prst="rect">
            <a:avLst/>
          </a:prstGeom>
        </p:spPr>
      </p:pic>
      <p:sp>
        <p:nvSpPr>
          <p:cNvPr id="5" name="Text Placeholder 6"/>
          <p:cNvSpPr>
            <a:spLocks noGrp="1"/>
          </p:cNvSpPr>
          <p:nvPr>
            <p:ph type="body" sz="quarter" idx="10"/>
          </p:nvPr>
        </p:nvSpPr>
        <p:spPr>
          <a:xfrm>
            <a:off x="2124076" y="1707355"/>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3"/>
          <p:cNvSpPr>
            <a:spLocks noGrp="1"/>
          </p:cNvSpPr>
          <p:nvPr>
            <p:ph type="pic" sz="quarter" idx="12"/>
          </p:nvPr>
        </p:nvSpPr>
        <p:spPr>
          <a:xfrm>
            <a:off x="5923358" y="1977685"/>
            <a:ext cx="2769398" cy="2753804"/>
          </a:xfrm>
          <a:prstGeom prst="rect">
            <a:avLst/>
          </a:prstGeom>
        </p:spPr>
        <p:txBody>
          <a:bodyPr vert="horz"/>
          <a:lstStyle/>
          <a:p>
            <a:endParaRPr lang="en-US"/>
          </a:p>
        </p:txBody>
      </p:sp>
      <p:sp>
        <p:nvSpPr>
          <p:cNvPr id="10" name="TextBox 9"/>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000000"/>
                </a:solidFill>
                <a:ea typeface="ＭＳ Ｐゴシック" charset="0"/>
                <a:cs typeface="ＭＳ Ｐゴシック" charset="0"/>
              </a:rPr>
              <a:t>www.metoffice.gov.uk</a:t>
            </a:r>
            <a:endParaRPr lang="en-US" sz="675" dirty="0">
              <a:solidFill>
                <a:srgbClr val="000000"/>
              </a:solidFill>
              <a:ea typeface="ＭＳ Ｐゴシック" charset="0"/>
              <a:cs typeface="ＭＳ Ｐゴシック" charset="0"/>
            </a:endParaRPr>
          </a:p>
        </p:txBody>
      </p:sp>
      <p:sp>
        <p:nvSpPr>
          <p:cNvPr id="11" name="TextBox 10"/>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000000"/>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3656936164"/>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Alternative content">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dirty="0"/>
              <a:t>Alternative content slide</a:t>
            </a:r>
            <a:endParaRPr lang="en-US" dirty="0"/>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dirty="0"/>
              <a:t>Subtitle</a:t>
            </a:r>
            <a:endParaRPr lang="en-US" dirty="0"/>
          </a:p>
        </p:txBody>
      </p:sp>
      <p:sp>
        <p:nvSpPr>
          <p:cNvPr id="4" name="TextBox 3"/>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5" name="TextBox 4"/>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FFFFFF"/>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131052318"/>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Divider option 1">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51520" y="3003798"/>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dirty="0"/>
              <a:t>Content divider</a:t>
            </a:r>
            <a:endParaRPr lang="en-US" dirty="0"/>
          </a:p>
        </p:txBody>
      </p:sp>
      <p:sp>
        <p:nvSpPr>
          <p:cNvPr id="6" name="Rectangle 3"/>
          <p:cNvSpPr>
            <a:spLocks noGrp="1" noChangeArrowheads="1"/>
          </p:cNvSpPr>
          <p:nvPr>
            <p:ph type="subTitle" idx="1" hasCustomPrompt="1"/>
          </p:nvPr>
        </p:nvSpPr>
        <p:spPr>
          <a:xfrm>
            <a:off x="251520" y="3725622"/>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dirty="0"/>
              <a:t>Subtitle</a:t>
            </a:r>
            <a:endParaRPr lang="en-US" dirty="0"/>
          </a:p>
        </p:txBody>
      </p:sp>
      <p:sp>
        <p:nvSpPr>
          <p:cNvPr id="4" name="TextBox 3"/>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7" name="TextBox 6"/>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FFFFFF"/>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2156547284"/>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Divider option 2">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51520" y="1437624"/>
            <a:ext cx="4968552" cy="864096"/>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dirty="0"/>
              <a:t>Questions</a:t>
            </a:r>
            <a:br>
              <a:rPr lang="en-GB" dirty="0"/>
            </a:br>
            <a:r>
              <a:rPr lang="en-GB" dirty="0"/>
              <a:t>and answers</a:t>
            </a:r>
            <a:endParaRPr lang="en-US" dirty="0"/>
          </a:p>
        </p:txBody>
      </p:sp>
      <p:sp>
        <p:nvSpPr>
          <p:cNvPr id="3" name="TextBox 2"/>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4" name="TextBox 3"/>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FFFFFF"/>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1725860116"/>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Divider option 3">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51520" y="1408760"/>
            <a:ext cx="4968552" cy="1242138"/>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dirty="0"/>
              <a:t>Questions </a:t>
            </a:r>
            <a:br>
              <a:rPr lang="en-GB" dirty="0"/>
            </a:br>
            <a:r>
              <a:rPr lang="en-GB" dirty="0"/>
              <a:t>and answers (alternative)</a:t>
            </a:r>
            <a:endParaRPr lang="en-US" dirty="0"/>
          </a:p>
        </p:txBody>
      </p:sp>
      <p:sp>
        <p:nvSpPr>
          <p:cNvPr id="3" name="TextBox 2"/>
          <p:cNvSpPr txBox="1">
            <a:spLocks noChangeArrowheads="1"/>
          </p:cNvSpPr>
          <p:nvPr userDrawn="1"/>
        </p:nvSpPr>
        <p:spPr bwMode="auto">
          <a:xfrm>
            <a:off x="250602" y="4894009"/>
            <a:ext cx="2089150" cy="180627"/>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US" sz="675" dirty="0" err="1">
                <a:solidFill>
                  <a:srgbClr val="FFFFFF"/>
                </a:solidFill>
                <a:ea typeface="ＭＳ Ｐゴシック" charset="0"/>
                <a:cs typeface="ＭＳ Ｐゴシック" charset="0"/>
              </a:rPr>
              <a:t>www.metoffice.gov.uk</a:t>
            </a:r>
            <a:endParaRPr lang="en-US" sz="675" dirty="0">
              <a:solidFill>
                <a:srgbClr val="FFFFFF"/>
              </a:solidFill>
              <a:ea typeface="ＭＳ Ｐゴシック" charset="0"/>
              <a:cs typeface="ＭＳ Ｐゴシック" charset="0"/>
            </a:endParaRPr>
          </a:p>
        </p:txBody>
      </p:sp>
      <p:sp>
        <p:nvSpPr>
          <p:cNvPr id="4" name="TextBox 3"/>
          <p:cNvSpPr txBox="1">
            <a:spLocks noChangeArrowheads="1"/>
          </p:cNvSpPr>
          <p:nvPr userDrawn="1"/>
        </p:nvSpPr>
        <p:spPr bwMode="auto">
          <a:xfrm>
            <a:off x="6984776" y="4894009"/>
            <a:ext cx="2267744" cy="180627"/>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US" sz="675" dirty="0">
                <a:solidFill>
                  <a:srgbClr val="FFFFFF"/>
                </a:solidFill>
                <a:ea typeface="ＭＳ Ｐゴシック" charset="0"/>
                <a:cs typeface="ＭＳ Ｐゴシック" charset="0"/>
              </a:rPr>
              <a:t>© Crown Copyright 2016, Met Office</a:t>
            </a:r>
          </a:p>
        </p:txBody>
      </p:sp>
    </p:spTree>
    <p:extLst>
      <p:ext uri="{BB962C8B-B14F-4D97-AF65-F5344CB8AC3E}">
        <p14:creationId xmlns:p14="http://schemas.microsoft.com/office/powerpoint/2010/main" val="124811324"/>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dirty="0"/>
              <a:t>Content slide</a:t>
            </a:r>
            <a:endParaRPr lang="en-US" dirty="0"/>
          </a:p>
        </p:txBody>
      </p:sp>
      <p:sp>
        <p:nvSpPr>
          <p:cNvPr id="6"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dirty="0"/>
              <a:t>Subtitle</a:t>
            </a:r>
            <a:endParaRPr lang="en-US" dirty="0"/>
          </a:p>
        </p:txBody>
      </p:sp>
    </p:spTree>
    <p:extLst>
      <p:ext uri="{BB962C8B-B14F-4D97-AF65-F5344CB8AC3E}">
        <p14:creationId xmlns:p14="http://schemas.microsoft.com/office/powerpoint/2010/main" val="2729319486"/>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0" descr="dlr_signe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75" y="4393407"/>
            <a:ext cx="857250" cy="57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Grp="1" noChangeArrowheads="1"/>
          </p:cNvSpPr>
          <p:nvPr>
            <p:ph type="ctrTitle"/>
          </p:nvPr>
        </p:nvSpPr>
        <p:spPr>
          <a:xfrm>
            <a:off x="1143000" y="1044178"/>
            <a:ext cx="7342188" cy="556022"/>
          </a:xfrm>
        </p:spPr>
        <p:txBody>
          <a:bodyPr/>
          <a:lstStyle>
            <a:lvl1pPr>
              <a:tabLst>
                <a:tab pos="1528763" algn="l"/>
              </a:tabLst>
              <a:defRPr/>
            </a:lvl1pPr>
          </a:lstStyle>
          <a:p>
            <a:pPr lvl="0"/>
            <a:r>
              <a:rPr lang="de-DE" noProof="0"/>
              <a:t>Mastertitelformat bearbeiten</a:t>
            </a:r>
          </a:p>
        </p:txBody>
      </p:sp>
      <p:sp>
        <p:nvSpPr>
          <p:cNvPr id="85029" name="Rectangle 37"/>
          <p:cNvSpPr>
            <a:spLocks noGrp="1" noChangeArrowheads="1"/>
          </p:cNvSpPr>
          <p:nvPr>
            <p:ph type="subTitle" idx="1"/>
          </p:nvPr>
        </p:nvSpPr>
        <p:spPr>
          <a:xfrm>
            <a:off x="1143000" y="1619251"/>
            <a:ext cx="7342188" cy="278606"/>
          </a:xfrm>
        </p:spPr>
        <p:txBody>
          <a:bodyPr/>
          <a:lstStyle>
            <a:lvl1pPr marL="0" indent="0">
              <a:buFontTx/>
              <a:buNone/>
              <a:defRPr sz="1800">
                <a:solidFill>
                  <a:srgbClr val="686868"/>
                </a:solidFill>
              </a:defRPr>
            </a:lvl1pPr>
          </a:lstStyle>
          <a:p>
            <a:pPr lvl="0"/>
            <a:r>
              <a:rPr lang="de-DE" noProof="0"/>
              <a:t>Formatvorlage des Untertitelmasters durch Klicken bearbeiten</a:t>
            </a:r>
          </a:p>
        </p:txBody>
      </p:sp>
      <p:sp>
        <p:nvSpPr>
          <p:cNvPr id="6" name="Rectangle 51"/>
          <p:cNvSpPr>
            <a:spLocks noGrp="1" noChangeArrowheads="1"/>
          </p:cNvSpPr>
          <p:nvPr>
            <p:ph type="sldNum" sz="quarter" idx="10"/>
          </p:nvPr>
        </p:nvSpPr>
        <p:spPr/>
        <p:txBody>
          <a:bodyPr/>
          <a:lstStyle>
            <a:lvl1pPr>
              <a:defRPr smtClean="0"/>
            </a:lvl1pPr>
          </a:lstStyle>
          <a:p>
            <a:pPr>
              <a:defRPr/>
            </a:pPr>
            <a:r>
              <a:rPr lang="de-DE" altLang="en-US"/>
              <a:t>Chart </a:t>
            </a:r>
            <a:fld id="{7B05F6E7-52C4-3542-8D11-9954092223A4}" type="slidenum">
              <a:rPr lang="de-DE" altLang="en-US"/>
              <a:pPr>
                <a:defRPr/>
              </a:pPr>
              <a:t>‹#›</a:t>
            </a:fld>
            <a:endParaRPr lang="de-DE" altLang="en-US"/>
          </a:p>
        </p:txBody>
      </p:sp>
    </p:spTree>
    <p:extLst>
      <p:ext uri="{BB962C8B-B14F-4D97-AF65-F5344CB8AC3E}">
        <p14:creationId xmlns:p14="http://schemas.microsoft.com/office/powerpoint/2010/main" val="1937881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option 3">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179512" y="1455086"/>
            <a:ext cx="7416824" cy="1754520"/>
          </a:xfrm>
          <a:prstGeom prst="rect">
            <a:avLst/>
          </a:prstGeom>
          <a:ln>
            <a:noFill/>
          </a:ln>
        </p:spPr>
        <p:txBody>
          <a:bodyPr anchor="b" anchorCtr="0"/>
          <a:lstStyle>
            <a:lvl1pPr algn="l">
              <a:defRPr sz="3600" baseline="0">
                <a:ln>
                  <a:noFill/>
                </a:ln>
                <a:solidFill>
                  <a:srgbClr val="FFFFFF"/>
                </a:solidFill>
                <a:latin typeface="Arial"/>
                <a:cs typeface="Arial"/>
              </a:defRPr>
            </a:lvl1pPr>
          </a:lstStyle>
          <a:p>
            <a:r>
              <a:rPr lang="en-GB" dirty="0"/>
              <a:t>Questions</a:t>
            </a:r>
            <a:br>
              <a:rPr lang="en-GB" dirty="0"/>
            </a:br>
            <a:r>
              <a:rPr lang="en-GB" dirty="0"/>
              <a:t>and answers (alternative)</a:t>
            </a:r>
            <a:endParaRPr lang="en-US" dirty="0"/>
          </a:p>
        </p:txBody>
      </p:sp>
    </p:spTree>
    <p:extLst/>
  </p:cSld>
  <p:clrMapOvr>
    <a:masterClrMapping/>
  </p:clrMapOvr>
  <p:transition spd="slow">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1"/>
          <p:cNvSpPr>
            <a:spLocks noGrp="1" noChangeArrowheads="1"/>
          </p:cNvSpPr>
          <p:nvPr>
            <p:ph type="sldNum" sz="quarter" idx="10"/>
          </p:nvPr>
        </p:nvSpPr>
        <p:spPr/>
        <p:txBody>
          <a:bodyPr/>
          <a:lstStyle>
            <a:lvl1pPr>
              <a:defRPr/>
            </a:lvl1pPr>
          </a:lstStyle>
          <a:p>
            <a:pPr>
              <a:defRPr/>
            </a:pPr>
            <a:r>
              <a:rPr lang="de-DE" altLang="en-US"/>
              <a:t>Chart </a:t>
            </a:r>
            <a:fld id="{DCABC3B3-A8BA-6343-8F10-F988F4D85A75}" type="slidenum">
              <a:rPr lang="de-DE" altLang="en-US"/>
              <a:pPr>
                <a:defRPr/>
              </a:pPr>
              <a:t>‹#›</a:t>
            </a:fld>
            <a:endParaRPr lang="de-DE" altLang="en-US"/>
          </a:p>
        </p:txBody>
      </p:sp>
    </p:spTree>
    <p:extLst>
      <p:ext uri="{BB962C8B-B14F-4D97-AF65-F5344CB8AC3E}">
        <p14:creationId xmlns:p14="http://schemas.microsoft.com/office/powerpoint/2010/main" val="406046779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43000" y="703660"/>
            <a:ext cx="7342188" cy="553640"/>
          </a:xfrm>
        </p:spPr>
        <p:txBody>
          <a:bodyPr/>
          <a:lstStyle/>
          <a:p>
            <a:r>
              <a:rPr lang="de-DE"/>
              <a:t>Titelmasterformat durch Klicken bearbeiten</a:t>
            </a:r>
          </a:p>
        </p:txBody>
      </p:sp>
      <p:sp>
        <p:nvSpPr>
          <p:cNvPr id="3" name="Textplatzhalter 2"/>
          <p:cNvSpPr>
            <a:spLocks noGrp="1"/>
          </p:cNvSpPr>
          <p:nvPr>
            <p:ph type="body" sz="half" idx="1"/>
          </p:nvPr>
        </p:nvSpPr>
        <p:spPr>
          <a:xfrm>
            <a:off x="1143001" y="1413272"/>
            <a:ext cx="3770313" cy="299442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65713" y="1413272"/>
            <a:ext cx="3771900" cy="299442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1"/>
          <p:cNvSpPr>
            <a:spLocks noGrp="1" noChangeArrowheads="1"/>
          </p:cNvSpPr>
          <p:nvPr>
            <p:ph type="sldNum" sz="quarter" idx="10"/>
          </p:nvPr>
        </p:nvSpPr>
        <p:spPr/>
        <p:txBody>
          <a:bodyPr/>
          <a:lstStyle>
            <a:lvl1pPr>
              <a:defRPr/>
            </a:lvl1pPr>
          </a:lstStyle>
          <a:p>
            <a:pPr>
              <a:defRPr/>
            </a:pPr>
            <a:r>
              <a:rPr lang="de-DE" altLang="en-US"/>
              <a:t>Chart </a:t>
            </a:r>
            <a:fld id="{435D18D7-F962-3349-A7A7-D31234528DB4}" type="slidenum">
              <a:rPr lang="de-DE" altLang="en-US"/>
              <a:pPr>
                <a:defRPr/>
              </a:pPr>
              <a:t>‹#›</a:t>
            </a:fld>
            <a:endParaRPr lang="de-DE" altLang="en-US"/>
          </a:p>
        </p:txBody>
      </p:sp>
    </p:spTree>
    <p:extLst>
      <p:ext uri="{BB962C8B-B14F-4D97-AF65-F5344CB8AC3E}">
        <p14:creationId xmlns:p14="http://schemas.microsoft.com/office/powerpoint/2010/main" val="31198708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9" name="Textplatzhalter 2"/>
          <p:cNvSpPr>
            <a:spLocks noGrp="1"/>
          </p:cNvSpPr>
          <p:nvPr>
            <p:ph type="body" idx="1"/>
          </p:nvPr>
        </p:nvSpPr>
        <p:spPr>
          <a:xfrm>
            <a:off x="1144800" y="1403580"/>
            <a:ext cx="3769200" cy="250069"/>
          </a:xfrm>
        </p:spPr>
        <p:txBody>
          <a:bodyPr anchor="b">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Textmasterformat bearbeiten</a:t>
            </a:r>
          </a:p>
        </p:txBody>
      </p:sp>
      <p:sp>
        <p:nvSpPr>
          <p:cNvPr id="10" name="Textplatzhalter 4"/>
          <p:cNvSpPr>
            <a:spLocks noGrp="1"/>
          </p:cNvSpPr>
          <p:nvPr>
            <p:ph type="body" sz="quarter" idx="3"/>
          </p:nvPr>
        </p:nvSpPr>
        <p:spPr>
          <a:xfrm>
            <a:off x="5065200" y="1404000"/>
            <a:ext cx="3769200" cy="251100"/>
          </a:xfrm>
        </p:spPr>
        <p:txBody>
          <a:bodyPr anchor="b"/>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Textmasterformat bearbeiten</a:t>
            </a:r>
          </a:p>
        </p:txBody>
      </p:sp>
      <p:sp>
        <p:nvSpPr>
          <p:cNvPr id="11" name="Titel 1"/>
          <p:cNvSpPr>
            <a:spLocks noGrp="1"/>
          </p:cNvSpPr>
          <p:nvPr>
            <p:ph type="title"/>
          </p:nvPr>
        </p:nvSpPr>
        <p:spPr>
          <a:xfrm>
            <a:off x="1143000" y="703660"/>
            <a:ext cx="7342188" cy="553640"/>
          </a:xfrm>
        </p:spPr>
        <p:txBody>
          <a:bodyPr/>
          <a:lstStyle/>
          <a:p>
            <a:r>
              <a:rPr lang="de-DE" dirty="0"/>
              <a:t>Titelmasterformat durch Klicken bearbeiten</a:t>
            </a:r>
          </a:p>
        </p:txBody>
      </p:sp>
      <p:sp>
        <p:nvSpPr>
          <p:cNvPr id="12" name="Inhaltsplatzhalter 2"/>
          <p:cNvSpPr>
            <a:spLocks noGrp="1"/>
          </p:cNvSpPr>
          <p:nvPr>
            <p:ph idx="12"/>
          </p:nvPr>
        </p:nvSpPr>
        <p:spPr>
          <a:xfrm>
            <a:off x="1144800" y="1815666"/>
            <a:ext cx="3769200" cy="27003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Inhaltsplatzhalter 2"/>
          <p:cNvSpPr>
            <a:spLocks noGrp="1"/>
          </p:cNvSpPr>
          <p:nvPr>
            <p:ph idx="13"/>
          </p:nvPr>
        </p:nvSpPr>
        <p:spPr>
          <a:xfrm>
            <a:off x="5065200" y="1815666"/>
            <a:ext cx="3769200" cy="27003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Rectangle 51"/>
          <p:cNvSpPr>
            <a:spLocks noGrp="1" noChangeArrowheads="1"/>
          </p:cNvSpPr>
          <p:nvPr>
            <p:ph type="sldNum" sz="quarter" idx="14"/>
          </p:nvPr>
        </p:nvSpPr>
        <p:spPr/>
        <p:txBody>
          <a:bodyPr/>
          <a:lstStyle>
            <a:lvl1pPr>
              <a:defRPr/>
            </a:lvl1pPr>
          </a:lstStyle>
          <a:p>
            <a:pPr>
              <a:defRPr/>
            </a:pPr>
            <a:r>
              <a:rPr lang="de-DE" altLang="en-US"/>
              <a:t>Chart </a:t>
            </a:r>
            <a:fld id="{A035BE09-FCFF-2D4A-8EF7-6501D26936B6}" type="slidenum">
              <a:rPr lang="de-DE" altLang="en-US"/>
              <a:pPr>
                <a:defRPr/>
              </a:pPr>
              <a:t>‹#›</a:t>
            </a:fld>
            <a:endParaRPr lang="de-DE" altLang="en-US"/>
          </a:p>
        </p:txBody>
      </p:sp>
    </p:spTree>
    <p:extLst>
      <p:ext uri="{BB962C8B-B14F-4D97-AF65-F5344CB8AC3E}">
        <p14:creationId xmlns:p14="http://schemas.microsoft.com/office/powerpoint/2010/main" val="144352570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1"/>
          <p:cNvSpPr>
            <a:spLocks noGrp="1" noChangeArrowheads="1"/>
          </p:cNvSpPr>
          <p:nvPr>
            <p:ph type="sldNum" sz="quarter" idx="10"/>
          </p:nvPr>
        </p:nvSpPr>
        <p:spPr/>
        <p:txBody>
          <a:bodyPr/>
          <a:lstStyle>
            <a:lvl1pPr>
              <a:defRPr/>
            </a:lvl1pPr>
          </a:lstStyle>
          <a:p>
            <a:pPr>
              <a:defRPr/>
            </a:pPr>
            <a:r>
              <a:rPr lang="de-DE" altLang="en-US"/>
              <a:t>Chart </a:t>
            </a:r>
            <a:fld id="{E5D97AD9-AC29-C941-9BB7-56E0AA308E64}" type="slidenum">
              <a:rPr lang="de-DE" altLang="en-US"/>
              <a:pPr>
                <a:defRPr/>
              </a:pPr>
              <a:t>‹#›</a:t>
            </a:fld>
            <a:endParaRPr lang="de-DE" altLang="en-US"/>
          </a:p>
        </p:txBody>
      </p:sp>
    </p:spTree>
    <p:extLst>
      <p:ext uri="{BB962C8B-B14F-4D97-AF65-F5344CB8AC3E}">
        <p14:creationId xmlns:p14="http://schemas.microsoft.com/office/powerpoint/2010/main" val="2995116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1"/>
          <p:cNvSpPr>
            <a:spLocks noGrp="1" noChangeArrowheads="1"/>
          </p:cNvSpPr>
          <p:nvPr>
            <p:ph type="sldNum" sz="quarter" idx="10"/>
          </p:nvPr>
        </p:nvSpPr>
        <p:spPr/>
        <p:txBody>
          <a:bodyPr/>
          <a:lstStyle>
            <a:lvl1pPr>
              <a:defRPr/>
            </a:lvl1pPr>
          </a:lstStyle>
          <a:p>
            <a:pPr>
              <a:defRPr/>
            </a:pPr>
            <a:r>
              <a:rPr lang="de-DE" altLang="en-US"/>
              <a:t>Chart </a:t>
            </a:r>
            <a:fld id="{4A23F72B-CBF3-3844-89F8-E30E02691113}" type="slidenum">
              <a:rPr lang="de-DE" altLang="en-US"/>
              <a:pPr>
                <a:defRPr/>
              </a:pPr>
              <a:t>‹#›</a:t>
            </a:fld>
            <a:endParaRPr lang="de-DE" altLang="en-US"/>
          </a:p>
        </p:txBody>
      </p:sp>
    </p:spTree>
    <p:extLst>
      <p:ext uri="{BB962C8B-B14F-4D97-AF65-F5344CB8AC3E}">
        <p14:creationId xmlns:p14="http://schemas.microsoft.com/office/powerpoint/2010/main" val="278444848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6"/>
          <p:cNvSpPr>
            <a:spLocks noChangeArrowheads="1"/>
          </p:cNvSpPr>
          <p:nvPr/>
        </p:nvSpPr>
        <p:spPr bwMode="auto">
          <a:xfrm>
            <a:off x="0" y="0"/>
            <a:ext cx="9144000" cy="88582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Verdana" panose="020B0604030504040204" pitchFamily="34" charset="0"/>
                <a:ea typeface="MS PGothic" panose="020B0600070205080204" pitchFamily="34" charset="-128"/>
              </a:defRPr>
            </a:lvl1pPr>
            <a:lvl2pPr marL="742950" indent="-285750" eaLnBrk="0" hangingPunct="0">
              <a:defRPr sz="2400" b="1">
                <a:solidFill>
                  <a:schemeClr val="tx1"/>
                </a:solidFill>
                <a:latin typeface="Verdana" panose="020B0604030504040204" pitchFamily="34" charset="0"/>
                <a:ea typeface="MS PGothic" panose="020B0600070205080204" pitchFamily="34" charset="-128"/>
              </a:defRPr>
            </a:lvl2pPr>
            <a:lvl3pPr marL="1143000" indent="-228600" eaLnBrk="0" hangingPunct="0">
              <a:defRPr sz="2400" b="1">
                <a:solidFill>
                  <a:schemeClr val="tx1"/>
                </a:solidFill>
                <a:latin typeface="Verdana" panose="020B0604030504040204" pitchFamily="34" charset="0"/>
                <a:ea typeface="MS PGothic" panose="020B0600070205080204" pitchFamily="34" charset="-128"/>
              </a:defRPr>
            </a:lvl3pPr>
            <a:lvl4pPr marL="1600200" indent="-228600" eaLnBrk="0" hangingPunct="0">
              <a:defRPr sz="2400" b="1">
                <a:solidFill>
                  <a:schemeClr val="tx1"/>
                </a:solidFill>
                <a:latin typeface="Verdana" panose="020B0604030504040204" pitchFamily="34" charset="0"/>
                <a:ea typeface="MS PGothic" panose="020B0600070205080204" pitchFamily="34" charset="-128"/>
              </a:defRPr>
            </a:lvl4pPr>
            <a:lvl5pPr marL="2057400" indent="-228600" eaLnBrk="0" hangingPunct="0">
              <a:defRPr sz="2400" b="1">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9pPr>
          </a:lstStyle>
          <a:p>
            <a:pPr eaLnBrk="1" hangingPunct="1"/>
            <a:endParaRPr lang="en-GB" altLang="en-US" sz="1350"/>
          </a:p>
        </p:txBody>
      </p:sp>
      <p:pic>
        <p:nvPicPr>
          <p:cNvPr id="5" name="Picture 39" descr="cm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408" y="1"/>
            <a:ext cx="1075592" cy="87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0" name="Rectangle 10"/>
          <p:cNvSpPr>
            <a:spLocks noGrp="1" noChangeArrowheads="1"/>
          </p:cNvSpPr>
          <p:nvPr>
            <p:ph type="subTitle" idx="1"/>
          </p:nvPr>
        </p:nvSpPr>
        <p:spPr>
          <a:xfrm>
            <a:off x="1037493" y="3026568"/>
            <a:ext cx="5251938" cy="1700213"/>
          </a:xfrm>
        </p:spPr>
        <p:txBody>
          <a:bodyPr lIns="90000" tIns="36000" rIns="90000" bIns="36000"/>
          <a:lstStyle>
            <a:lvl1pPr>
              <a:lnSpc>
                <a:spcPct val="100000"/>
              </a:lnSpc>
              <a:spcBef>
                <a:spcPct val="25000"/>
              </a:spcBef>
              <a:buFontTx/>
              <a:buNone/>
              <a:defRPr sz="1350">
                <a:solidFill>
                  <a:schemeClr val="bg1"/>
                </a:solidFill>
              </a:defRPr>
            </a:lvl1pPr>
          </a:lstStyle>
          <a:p>
            <a:r>
              <a:rPr lang="it-IT" dirty="0"/>
              <a:t>Click to edit Master subtitle style</a:t>
            </a:r>
          </a:p>
          <a:p>
            <a:r>
              <a:rPr lang="it-IT" dirty="0"/>
              <a:t>And date</a:t>
            </a:r>
          </a:p>
        </p:txBody>
      </p:sp>
      <p:sp>
        <p:nvSpPr>
          <p:cNvPr id="327691" name="Rectangle 11"/>
          <p:cNvSpPr>
            <a:spLocks noGrp="1" noChangeArrowheads="1"/>
          </p:cNvSpPr>
          <p:nvPr>
            <p:ph type="ctrTitle"/>
          </p:nvPr>
        </p:nvSpPr>
        <p:spPr>
          <a:xfrm>
            <a:off x="1037494" y="2062164"/>
            <a:ext cx="6690946" cy="959644"/>
          </a:xfrm>
        </p:spPr>
        <p:txBody>
          <a:bodyPr tIns="0" bIns="0" anchor="t"/>
          <a:lstStyle>
            <a:lvl1pPr>
              <a:lnSpc>
                <a:spcPct val="110000"/>
              </a:lnSpc>
              <a:defRPr sz="2400"/>
            </a:lvl1pPr>
          </a:lstStyle>
          <a:p>
            <a:r>
              <a:rPr lang="it-IT"/>
              <a:t>CLICK TO EDIT </a:t>
            </a:r>
            <a:br>
              <a:rPr lang="it-IT"/>
            </a:br>
            <a:r>
              <a:rPr lang="it-IT"/>
              <a:t>MASTER</a:t>
            </a:r>
          </a:p>
        </p:txBody>
      </p:sp>
    </p:spTree>
    <p:extLst>
      <p:ext uri="{BB962C8B-B14F-4D97-AF65-F5344CB8AC3E}">
        <p14:creationId xmlns:p14="http://schemas.microsoft.com/office/powerpoint/2010/main" val="407039006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7382780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528858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435"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20346015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60838" y="1083469"/>
            <a:ext cx="4220308"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1823" y="1083469"/>
            <a:ext cx="4220308"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41202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a:xfrm>
            <a:off x="197644" y="1039783"/>
            <a:ext cx="8437500" cy="623248"/>
          </a:xfrm>
          <a:prstGeom prst="rect">
            <a:avLst/>
          </a:prstGeom>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xfrm>
            <a:off x="0" y="4732141"/>
            <a:ext cx="9144000" cy="411361"/>
          </a:xfrm>
          <a:prstGeom prst="rect">
            <a:avLst/>
          </a:prstGeom>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26521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066"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06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270" y="1151335"/>
            <a:ext cx="40415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270" y="1631156"/>
            <a:ext cx="40415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6039525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8341909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8425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435"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538" y="204788"/>
            <a:ext cx="5111262"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6"/>
            <a:ext cx="30084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0443921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166"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166"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87292178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8351061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808" y="141685"/>
            <a:ext cx="2145323" cy="488513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60839" y="141685"/>
            <a:ext cx="6295292" cy="4885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853085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6266" y="141685"/>
            <a:ext cx="7514492" cy="646509"/>
          </a:xfrm>
        </p:spPr>
        <p:txBody>
          <a:bodyPr/>
          <a:lstStyle/>
          <a:p>
            <a:r>
              <a:rPr lang="en-US"/>
              <a:t>Click to edit Master title style</a:t>
            </a:r>
            <a:endParaRPr lang="en-GB"/>
          </a:p>
        </p:txBody>
      </p:sp>
      <p:sp>
        <p:nvSpPr>
          <p:cNvPr id="3" name="Table Placeholder 2"/>
          <p:cNvSpPr>
            <a:spLocks noGrp="1"/>
          </p:cNvSpPr>
          <p:nvPr>
            <p:ph type="tbl" idx="1"/>
          </p:nvPr>
        </p:nvSpPr>
        <p:spPr>
          <a:xfrm>
            <a:off x="260839" y="1083469"/>
            <a:ext cx="8581292" cy="3943350"/>
          </a:xfrm>
        </p:spPr>
        <p:txBody>
          <a:bodyPr/>
          <a:lstStyle/>
          <a:p>
            <a:pPr lvl="0"/>
            <a:endParaRPr lang="en-GB" noProof="0"/>
          </a:p>
        </p:txBody>
      </p:sp>
    </p:spTree>
    <p:extLst>
      <p:ext uri="{BB962C8B-B14F-4D97-AF65-F5344CB8AC3E}">
        <p14:creationId xmlns:p14="http://schemas.microsoft.com/office/powerpoint/2010/main" val="297969781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6"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endParaRPr lang="en-GB"/>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68" name="Shape 68"/>
          <p:cNvSpPr/>
          <p:nvPr/>
        </p:nvSpPr>
        <p:spPr>
          <a:xfrm>
            <a:off x="753109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defTabSz="342900" hangingPunct="0">
              <a:lnSpc>
                <a:spcPct val="90000"/>
              </a:lnSpc>
              <a:spcBef>
                <a:spcPts val="300"/>
              </a:spcBef>
              <a:defRPr sz="2100">
                <a:solidFill>
                  <a:srgbClr val="2A2A2A"/>
                </a:solidFill>
                <a:latin typeface="Arial"/>
                <a:ea typeface="Arial"/>
                <a:cs typeface="Arial"/>
                <a:sym typeface="Arial"/>
              </a:defRPr>
            </a:pPr>
            <a:r>
              <a:rPr sz="800" kern="0" dirty="0">
                <a:solidFill>
                  <a:srgbClr val="2A2A2A"/>
                </a:solidFill>
                <a:ea typeface="Arial"/>
                <a:cs typeface="Arial"/>
                <a:sym typeface="Arial"/>
              </a:rPr>
              <a:t>Working together </a:t>
            </a:r>
            <a:br>
              <a:rPr sz="800" kern="0" dirty="0">
                <a:solidFill>
                  <a:srgbClr val="2A2A2A"/>
                </a:solidFill>
                <a:ea typeface="Arial"/>
                <a:cs typeface="Arial"/>
                <a:sym typeface="Arial"/>
              </a:rPr>
            </a:br>
            <a:r>
              <a:rPr sz="800" kern="0" dirty="0">
                <a:solidFill>
                  <a:srgbClr val="2A2A2A"/>
                </a:solidFill>
                <a:ea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7"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8" name="Shape 71"/>
          <p:cNvSpPr>
            <a:spLocks noGrp="1"/>
          </p:cNvSpPr>
          <p:nvPr>
            <p:ph type="pic" sz="quarter" idx="17"/>
          </p:nvPr>
        </p:nvSpPr>
        <p:spPr>
          <a:xfrm>
            <a:off x="62737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0" name="Shape 68"/>
          <p:cNvSpPr/>
          <p:nvPr userDrawn="1"/>
        </p:nvSpPr>
        <p:spPr>
          <a:xfrm>
            <a:off x="753109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defTabSz="342900" hangingPunct="0">
              <a:lnSpc>
                <a:spcPct val="90000"/>
              </a:lnSpc>
              <a:spcBef>
                <a:spcPts val="300"/>
              </a:spcBef>
              <a:defRPr sz="2100">
                <a:solidFill>
                  <a:srgbClr val="2A2A2A"/>
                </a:solidFill>
                <a:latin typeface="Arial"/>
                <a:ea typeface="Arial"/>
                <a:cs typeface="Arial"/>
                <a:sym typeface="Arial"/>
              </a:defRPr>
            </a:pPr>
            <a:r>
              <a:rPr sz="800" kern="0" dirty="0">
                <a:solidFill>
                  <a:srgbClr val="FFFFFF"/>
                </a:solidFill>
                <a:ea typeface="Arial"/>
                <a:cs typeface="Arial"/>
                <a:sym typeface="Arial"/>
              </a:rPr>
              <a:t>Working together </a:t>
            </a:r>
            <a:br>
              <a:rPr sz="800" kern="0" dirty="0">
                <a:solidFill>
                  <a:srgbClr val="FFFFFF"/>
                </a:solidFill>
                <a:ea typeface="Arial"/>
                <a:cs typeface="Arial"/>
                <a:sym typeface="Arial"/>
              </a:rPr>
            </a:br>
            <a:r>
              <a:rPr sz="800" kern="0" dirty="0">
                <a:solidFill>
                  <a:srgbClr val="FFFFFF"/>
                </a:solidFill>
                <a:ea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7"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9" name="Shape 71"/>
          <p:cNvSpPr>
            <a:spLocks noGrp="1"/>
          </p:cNvSpPr>
          <p:nvPr>
            <p:ph type="pic" sz="quarter" idx="17"/>
          </p:nvPr>
        </p:nvSpPr>
        <p:spPr>
          <a:xfrm>
            <a:off x="62737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2"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1"/>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761531"/>
            <a:ext cx="257889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9" y="1761531"/>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2"/>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9" y="1761531"/>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2"/>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7"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2"/>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05315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algn="ctr" defTabSz="219075" hangingPunct="0">
              <a:defRPr/>
            </a:pPr>
            <a:r>
              <a:rPr sz="1200" kern="0" dirty="0">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2" y="3131815"/>
            <a:ext cx="350571" cy="386900"/>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5" y="2571742"/>
            <a:ext cx="7837739" cy="415498"/>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3" y="3107335"/>
            <a:ext cx="7830741" cy="415498"/>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6" y="3663112"/>
            <a:ext cx="1691733" cy="415498"/>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90" y="3663113"/>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4" y="3663113"/>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60747"/>
            <a:ext cx="6934200" cy="623248"/>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752600" y="1329929"/>
            <a:ext cx="6934200" cy="35635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a:xfrm>
            <a:off x="268288" y="4931569"/>
            <a:ext cx="8820150" cy="154781"/>
          </a:xfrm>
          <a:prstGeom prst="rect">
            <a:avLst/>
          </a:prstGeom>
        </p:spPr>
        <p:txBody>
          <a:bodyPr/>
          <a:lstStyle>
            <a:lvl1pPr>
              <a:defRPr/>
            </a:lvl1pPr>
          </a:lstStyle>
          <a:p>
            <a:r>
              <a:rPr lang="en-GB">
                <a:solidFill>
                  <a:srgbClr val="000000"/>
                </a:solidFill>
              </a:rPr>
              <a:t>© Crown copyright   Met Office								</a:t>
            </a:r>
            <a:fld id="{7F4BC8D4-A0AB-46A4-BDB6-DF2740039F71}" type="slidenum">
              <a:rPr lang="en-GB">
                <a:solidFill>
                  <a:srgbClr val="000000"/>
                </a:solidFill>
              </a:rPr>
              <a:pPr/>
              <a:t>‹#›</a:t>
            </a:fld>
            <a:endParaRPr lang="en-GB">
              <a:solidFill>
                <a:srgbClr val="000000"/>
              </a:solidFill>
            </a:endParaRPr>
          </a:p>
        </p:txBody>
      </p:sp>
    </p:spTree>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_Main content">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650307"/>
            <a:ext cx="6984776" cy="484748"/>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dirty="0"/>
              <a:t>Alternative content slide 1</a:t>
            </a:r>
            <a:endParaRPr lang="en-US" dirty="0"/>
          </a:p>
        </p:txBody>
      </p:sp>
      <p:sp>
        <p:nvSpPr>
          <p:cNvPr id="6"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dirty="0"/>
              <a:t>Subtitle</a:t>
            </a:r>
            <a:endParaRPr lang="en-US" dirty="0"/>
          </a:p>
        </p:txBody>
      </p:sp>
      <p:pic>
        <p:nvPicPr>
          <p:cNvPr id="4" name="Picture 3" descr="MOHC_RGB_whitebackg.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845" y="87474"/>
            <a:ext cx="1617653" cy="1296144"/>
          </a:xfrm>
          <a:prstGeom prst="rect">
            <a:avLst/>
          </a:prstGeom>
        </p:spPr>
      </p:pic>
    </p:spTree>
    <p:extLst/>
  </p:cSld>
  <p:clrMapOvr>
    <a:masterClrMapping/>
  </p:clrMapOvr>
  <p:transition spd="slow"/>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623248"/>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
        <p:nvSpPr>
          <p:cNvPr id="4" name="Footer Placeholder 3"/>
          <p:cNvSpPr>
            <a:spLocks noGrp="1"/>
          </p:cNvSpPr>
          <p:nvPr>
            <p:ph type="ftr" sz="quarter" idx="10"/>
          </p:nvPr>
        </p:nvSpPr>
        <p:spPr/>
        <p:txBody>
          <a:bodyPr/>
          <a:lstStyle>
            <a:lvl1pPr>
              <a:defRPr smtClean="0"/>
            </a:lvl1pPr>
          </a:lstStyle>
          <a:p>
            <a:pPr>
              <a:defRPr/>
            </a:pPr>
            <a:r>
              <a:rPr lang="en-GB">
                <a:solidFill>
                  <a:srgbClr val="000000"/>
                </a:solidFill>
              </a:rPr>
              <a:t>© Crown copyright   Met Office</a:t>
            </a:r>
            <a:endParaRPr lang="en-GB" sz="1050">
              <a:solidFill>
                <a:srgbClr val="000000"/>
              </a:solidFill>
              <a:latin typeface="Times" charset="0"/>
            </a:endParaRPr>
          </a:p>
        </p:txBody>
      </p:sp>
    </p:spTree>
    <p:extLst/>
  </p:cSld>
  <p:clrMapOvr>
    <a:masterClrMapping/>
  </p:clrMapOvr>
  <p:transition>
    <p:wip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_Divider option 2">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179512" y="2309360"/>
            <a:ext cx="7416824" cy="900246"/>
          </a:xfrm>
          <a:prstGeom prst="rect">
            <a:avLst/>
          </a:prstGeom>
          <a:ln>
            <a:noFill/>
          </a:ln>
        </p:spPr>
        <p:txBody>
          <a:bodyPr anchor="b" anchorCtr="0"/>
          <a:lstStyle>
            <a:lvl1pPr algn="l">
              <a:defRPr sz="2700" baseline="0">
                <a:ln>
                  <a:noFill/>
                </a:ln>
                <a:solidFill>
                  <a:srgbClr val="FFFFFF"/>
                </a:solidFill>
                <a:latin typeface="Arial"/>
                <a:cs typeface="Arial"/>
              </a:defRPr>
            </a:lvl1pPr>
          </a:lstStyle>
          <a:p>
            <a:r>
              <a:rPr lang="en-GB" dirty="0"/>
              <a:t>Questions</a:t>
            </a:r>
            <a:br>
              <a:rPr lang="en-GB" dirty="0"/>
            </a:br>
            <a:r>
              <a:rPr lang="en-GB" dirty="0"/>
              <a:t>and answers</a:t>
            </a:r>
            <a:endParaRPr lang="en-US" dirty="0"/>
          </a:p>
        </p:txBody>
      </p:sp>
    </p:spTree>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8"/>
            <a:ext cx="4040188" cy="479822"/>
          </a:xfrm>
        </p:spPr>
        <p:txBody>
          <a:bodyPr anchor="b"/>
          <a:lstStyle>
            <a:lvl1pPr marL="0" indent="0">
              <a:buNone/>
              <a:defRPr sz="1800" b="1"/>
            </a:lvl1pPr>
            <a:lvl2pPr marL="342875" indent="0">
              <a:buNone/>
              <a:defRPr sz="1500" b="1"/>
            </a:lvl2pPr>
            <a:lvl3pPr marL="685749" indent="0">
              <a:buNone/>
              <a:defRPr sz="1425"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9" y="1151338"/>
            <a:ext cx="4041775" cy="479822"/>
          </a:xfrm>
        </p:spPr>
        <p:txBody>
          <a:bodyPr anchor="b"/>
          <a:lstStyle>
            <a:lvl1pPr marL="0" indent="0">
              <a:buNone/>
              <a:defRPr sz="1800" b="1"/>
            </a:lvl1pPr>
            <a:lvl2pPr marL="342875" indent="0">
              <a:buNone/>
              <a:defRPr sz="1500" b="1"/>
            </a:lvl2pPr>
            <a:lvl3pPr marL="685749" indent="0">
              <a:buNone/>
              <a:defRPr sz="1425"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9" y="1631156"/>
            <a:ext cx="4041775" cy="2963466"/>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6393" y="141685"/>
            <a:ext cx="7513637" cy="646509"/>
          </a:xfrm>
        </p:spPr>
        <p:txBody>
          <a:bodyPr/>
          <a:lstStyle/>
          <a:p>
            <a:r>
              <a:rPr lang="en-US"/>
              <a:t>Click to edit Master title style</a:t>
            </a:r>
            <a:endParaRPr lang="en-GB"/>
          </a:p>
        </p:txBody>
      </p:sp>
      <p:sp>
        <p:nvSpPr>
          <p:cNvPr id="3" name="Table Placeholder 2"/>
          <p:cNvSpPr>
            <a:spLocks noGrp="1"/>
          </p:cNvSpPr>
          <p:nvPr>
            <p:ph type="tbl" idx="1"/>
          </p:nvPr>
        </p:nvSpPr>
        <p:spPr>
          <a:xfrm>
            <a:off x="260351" y="1083469"/>
            <a:ext cx="8582025" cy="3943350"/>
          </a:xfrm>
        </p:spPr>
        <p:txBody>
          <a:bodyPr/>
          <a:lstStyle/>
          <a:p>
            <a:endParaRPr lang="en-GB"/>
          </a:p>
        </p:txBody>
      </p:sp>
    </p:spTree>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69287579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1024368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435"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89134531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60838" y="1083469"/>
            <a:ext cx="4220308"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1823" y="1083469"/>
            <a:ext cx="4220308"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4033983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066"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06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271" y="1151335"/>
            <a:ext cx="40415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271" y="1631156"/>
            <a:ext cx="40415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397846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6388039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51456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435"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538" y="204789"/>
            <a:ext cx="5111262"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4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026760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166"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166"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08955594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513790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809" y="141685"/>
            <a:ext cx="2145323" cy="488513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60839" y="141685"/>
            <a:ext cx="6295292" cy="4885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288512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6"/>
          <p:cNvSpPr>
            <a:spLocks noChangeArrowheads="1"/>
          </p:cNvSpPr>
          <p:nvPr/>
        </p:nvSpPr>
        <p:spPr bwMode="auto">
          <a:xfrm>
            <a:off x="0" y="0"/>
            <a:ext cx="9144000" cy="88582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Verdana" panose="020B0604030504040204" pitchFamily="34" charset="0"/>
                <a:ea typeface="MS PGothic" panose="020B0600070205080204" pitchFamily="34" charset="-128"/>
              </a:defRPr>
            </a:lvl1pPr>
            <a:lvl2pPr marL="742950" indent="-285750" eaLnBrk="0" hangingPunct="0">
              <a:defRPr sz="2400" b="1">
                <a:solidFill>
                  <a:schemeClr val="tx1"/>
                </a:solidFill>
                <a:latin typeface="Verdana" panose="020B0604030504040204" pitchFamily="34" charset="0"/>
                <a:ea typeface="MS PGothic" panose="020B0600070205080204" pitchFamily="34" charset="-128"/>
              </a:defRPr>
            </a:lvl2pPr>
            <a:lvl3pPr marL="1143000" indent="-228600" eaLnBrk="0" hangingPunct="0">
              <a:defRPr sz="2400" b="1">
                <a:solidFill>
                  <a:schemeClr val="tx1"/>
                </a:solidFill>
                <a:latin typeface="Verdana" panose="020B0604030504040204" pitchFamily="34" charset="0"/>
                <a:ea typeface="MS PGothic" panose="020B0600070205080204" pitchFamily="34" charset="-128"/>
              </a:defRPr>
            </a:lvl3pPr>
            <a:lvl4pPr marL="1600200" indent="-228600" eaLnBrk="0" hangingPunct="0">
              <a:defRPr sz="2400" b="1">
                <a:solidFill>
                  <a:schemeClr val="tx1"/>
                </a:solidFill>
                <a:latin typeface="Verdana" panose="020B0604030504040204" pitchFamily="34" charset="0"/>
                <a:ea typeface="MS PGothic" panose="020B0600070205080204" pitchFamily="34" charset="-128"/>
              </a:defRPr>
            </a:lvl4pPr>
            <a:lvl5pPr marL="2057400" indent="-228600" eaLnBrk="0" hangingPunct="0">
              <a:defRPr sz="2400" b="1">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9pPr>
          </a:lstStyle>
          <a:p>
            <a:pPr eaLnBrk="1" hangingPunct="1"/>
            <a:endParaRPr lang="en-GB" altLang="en-US" sz="1350"/>
          </a:p>
        </p:txBody>
      </p:sp>
      <p:pic>
        <p:nvPicPr>
          <p:cNvPr id="5" name="Picture 39" descr="cm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408" y="1"/>
            <a:ext cx="1075592" cy="87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0" name="Rectangle 10"/>
          <p:cNvSpPr>
            <a:spLocks noGrp="1" noChangeArrowheads="1"/>
          </p:cNvSpPr>
          <p:nvPr>
            <p:ph type="subTitle" idx="1"/>
          </p:nvPr>
        </p:nvSpPr>
        <p:spPr>
          <a:xfrm>
            <a:off x="1037493" y="3026568"/>
            <a:ext cx="5251938" cy="1700213"/>
          </a:xfrm>
        </p:spPr>
        <p:txBody>
          <a:bodyPr lIns="90000" tIns="36000" rIns="90000" bIns="36000"/>
          <a:lstStyle>
            <a:lvl1pPr>
              <a:lnSpc>
                <a:spcPct val="100000"/>
              </a:lnSpc>
              <a:spcBef>
                <a:spcPct val="25000"/>
              </a:spcBef>
              <a:buFontTx/>
              <a:buNone/>
              <a:defRPr sz="1350">
                <a:solidFill>
                  <a:schemeClr val="bg1"/>
                </a:solidFill>
              </a:defRPr>
            </a:lvl1pPr>
          </a:lstStyle>
          <a:p>
            <a:r>
              <a:rPr lang="it-IT" dirty="0"/>
              <a:t>Click to edit Master subtitle style</a:t>
            </a:r>
          </a:p>
          <a:p>
            <a:r>
              <a:rPr lang="it-IT" dirty="0"/>
              <a:t>And date</a:t>
            </a:r>
          </a:p>
        </p:txBody>
      </p:sp>
      <p:sp>
        <p:nvSpPr>
          <p:cNvPr id="327691" name="Rectangle 11"/>
          <p:cNvSpPr>
            <a:spLocks noGrp="1" noChangeArrowheads="1"/>
          </p:cNvSpPr>
          <p:nvPr>
            <p:ph type="ctrTitle"/>
          </p:nvPr>
        </p:nvSpPr>
        <p:spPr>
          <a:xfrm>
            <a:off x="1037494" y="2062164"/>
            <a:ext cx="6690946" cy="959644"/>
          </a:xfrm>
        </p:spPr>
        <p:txBody>
          <a:bodyPr tIns="0" bIns="0" anchor="t"/>
          <a:lstStyle>
            <a:lvl1pPr>
              <a:lnSpc>
                <a:spcPct val="110000"/>
              </a:lnSpc>
              <a:defRPr sz="2400"/>
            </a:lvl1pPr>
          </a:lstStyle>
          <a:p>
            <a:r>
              <a:rPr lang="it-IT"/>
              <a:t>CLICK TO EDIT </a:t>
            </a:r>
            <a:br>
              <a:rPr lang="it-IT"/>
            </a:br>
            <a:r>
              <a:rPr lang="it-IT"/>
              <a:t>MASTER</a:t>
            </a:r>
          </a:p>
        </p:txBody>
      </p:sp>
    </p:spTree>
    <p:extLst>
      <p:ext uri="{BB962C8B-B14F-4D97-AF65-F5344CB8AC3E}">
        <p14:creationId xmlns:p14="http://schemas.microsoft.com/office/powerpoint/2010/main" val="319252165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150170750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5020290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7976509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857221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5203476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952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00985392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95684252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0736585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14480" y="205979"/>
            <a:ext cx="476252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3205999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sp>
        <p:nvSpPr>
          <p:cNvPr id="6" name="Content Placeholder 2"/>
          <p:cNvSpPr>
            <a:spLocks noGrp="1"/>
          </p:cNvSpPr>
          <p:nvPr>
            <p:ph idx="1"/>
          </p:nvPr>
        </p:nvSpPr>
        <p:spPr>
          <a:xfrm>
            <a:off x="1752600" y="1329929"/>
            <a:ext cx="6934200" cy="3563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itle 10"/>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124072550"/>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632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9"/>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88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125"/>
            </a:lvl1pPr>
            <a:lvl2pPr marL="342875" indent="0">
              <a:buNone/>
              <a:defRPr sz="900"/>
            </a:lvl2pPr>
            <a:lvl3pPr marL="685749" indent="0">
              <a:buNone/>
              <a:defRPr sz="825"/>
            </a:lvl3pPr>
            <a:lvl4pPr marL="1028624" indent="0">
              <a:buNone/>
              <a:defRPr sz="675"/>
            </a:lvl4pPr>
            <a:lvl5pPr marL="1371498"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en-US"/>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endParaRPr lang="en-GB" noProof="0"/>
          </a:p>
        </p:txBody>
      </p:sp>
      <p:sp>
        <p:nvSpPr>
          <p:cNvPr id="4" name="Text Placeholder 3"/>
          <p:cNvSpPr>
            <a:spLocks noGrp="1"/>
          </p:cNvSpPr>
          <p:nvPr>
            <p:ph type="body" sz="half" idx="2"/>
          </p:nvPr>
        </p:nvSpPr>
        <p:spPr>
          <a:xfrm>
            <a:off x="1792288" y="4025603"/>
            <a:ext cx="5486400" cy="603647"/>
          </a:xfrm>
        </p:spPr>
        <p:txBody>
          <a:bodyPr/>
          <a:lstStyle>
            <a:lvl1pPr marL="0" indent="0">
              <a:buNone/>
              <a:defRPr sz="1125"/>
            </a:lvl1pPr>
            <a:lvl2pPr marL="342875" indent="0">
              <a:buNone/>
              <a:defRPr sz="900"/>
            </a:lvl2pPr>
            <a:lvl3pPr marL="685749" indent="0">
              <a:buNone/>
              <a:defRPr sz="825"/>
            </a:lvl3pPr>
            <a:lvl4pPr marL="1028624" indent="0">
              <a:buNone/>
              <a:defRPr sz="675"/>
            </a:lvl4pPr>
            <a:lvl5pPr marL="1371498"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en-US"/>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14480" y="205983"/>
            <a:ext cx="476252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sp>
        <p:nvSpPr>
          <p:cNvPr id="6" name="Content Placeholder 2"/>
          <p:cNvSpPr>
            <a:spLocks noGrp="1"/>
          </p:cNvSpPr>
          <p:nvPr>
            <p:ph idx="1"/>
          </p:nvPr>
        </p:nvSpPr>
        <p:spPr>
          <a:xfrm>
            <a:off x="1752600" y="1329931"/>
            <a:ext cx="6934200" cy="3563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7"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9701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2635"/>
            <a:ext cx="7620000" cy="342900"/>
          </a:xfrm>
        </p:spPr>
        <p:txBody>
          <a:bodyPr/>
          <a:lstStyle/>
          <a:p>
            <a:r>
              <a:rPr lang="en-US"/>
              <a:t>Click to edit Master title style</a:t>
            </a:r>
            <a:endParaRPr lang="en-GB"/>
          </a:p>
        </p:txBody>
      </p:sp>
      <p:sp>
        <p:nvSpPr>
          <p:cNvPr id="3" name="Table Placeholder 2"/>
          <p:cNvSpPr>
            <a:spLocks noGrp="1"/>
          </p:cNvSpPr>
          <p:nvPr>
            <p:ph type="tbl" idx="1"/>
          </p:nvPr>
        </p:nvSpPr>
        <p:spPr>
          <a:xfrm>
            <a:off x="674688" y="1372791"/>
            <a:ext cx="7772400" cy="3543300"/>
          </a:xfrm>
        </p:spPr>
        <p:txBody>
          <a:bodyPr/>
          <a:lstStyle/>
          <a:p>
            <a:pPr lvl="0"/>
            <a:endParaRPr lang="en-GB" noProof="0"/>
          </a:p>
        </p:txBody>
      </p:sp>
      <p:sp>
        <p:nvSpPr>
          <p:cNvPr id="4" name="Date Placeholder 3"/>
          <p:cNvSpPr>
            <a:spLocks noGrp="1"/>
          </p:cNvSpPr>
          <p:nvPr>
            <p:ph type="dt" sz="half" idx="10"/>
          </p:nvPr>
        </p:nvSpPr>
        <p:spPr>
          <a:xfrm>
            <a:off x="685800" y="4881565"/>
            <a:ext cx="3124200" cy="90488"/>
          </a:xfrm>
          <a:prstGeom prst="rect">
            <a:avLst/>
          </a:prstGeom>
        </p:spPr>
        <p:txBody>
          <a:bodyPr vert="horz" wrap="square" lIns="91434" tIns="45718" rIns="91434" bIns="45718" numCol="1" anchor="t" anchorCtr="0" compatLnSpc="1">
            <a:prstTxWarp prst="textNoShape">
              <a:avLst/>
            </a:prstTxWarp>
          </a:bodyPr>
          <a:lstStyle>
            <a:lvl1pPr>
              <a:defRPr sz="3300">
                <a:solidFill>
                  <a:srgbClr val="B9DB0E"/>
                </a:solidFill>
                <a:latin typeface="Arial" charset="0"/>
                <a:ea typeface="ＭＳ Ｐゴシック" charset="0"/>
                <a:cs typeface="+mn-cs"/>
              </a:defRPr>
            </a:lvl1pPr>
          </a:lstStyle>
          <a:p>
            <a:pPr defTabSz="685749" fontAlgn="base">
              <a:lnSpc>
                <a:spcPct val="85000"/>
              </a:lnSpc>
              <a:spcBef>
                <a:spcPct val="0"/>
              </a:spcBef>
              <a:spcAft>
                <a:spcPct val="0"/>
              </a:spcAft>
              <a:defRPr/>
            </a:pPr>
            <a:r>
              <a:rPr lang="en-GB"/>
              <a:t>© Crown copyright 2007</a:t>
            </a:r>
            <a:endParaRPr lang="en-GB" sz="600"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509214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368849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9756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02125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68" name="Shape 68"/>
          <p:cNvSpPr/>
          <p:nvPr/>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defTabSz="342900" hangingPunct="0">
              <a:lnSpc>
                <a:spcPct val="90000"/>
              </a:lnSpc>
              <a:spcBef>
                <a:spcPts val="300"/>
              </a:spcBef>
              <a:defRPr sz="2100">
                <a:solidFill>
                  <a:srgbClr val="2A2A2A"/>
                </a:solidFill>
                <a:latin typeface="Arial"/>
                <a:ea typeface="Arial"/>
                <a:cs typeface="Arial"/>
                <a:sym typeface="Arial"/>
              </a:defRPr>
            </a:pPr>
            <a:r>
              <a:rPr sz="800" kern="0" dirty="0">
                <a:solidFill>
                  <a:srgbClr val="2A2A2A"/>
                </a:solidFill>
                <a:ea typeface="Arial"/>
                <a:cs typeface="Arial"/>
                <a:sym typeface="Arial"/>
              </a:rPr>
              <a:t>Working together </a:t>
            </a:r>
            <a:br>
              <a:rPr sz="800" kern="0" dirty="0">
                <a:solidFill>
                  <a:srgbClr val="2A2A2A"/>
                </a:solidFill>
                <a:ea typeface="Arial"/>
                <a:cs typeface="Arial"/>
                <a:sym typeface="Arial"/>
              </a:rPr>
            </a:br>
            <a:r>
              <a:rPr sz="800" kern="0" dirty="0">
                <a:solidFill>
                  <a:srgbClr val="2A2A2A"/>
                </a:solidFill>
                <a:ea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8"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32156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71896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0" name="Shape 68"/>
          <p:cNvSpPr/>
          <p:nvPr userDrawn="1"/>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defTabSz="342900" hangingPunct="0">
              <a:lnSpc>
                <a:spcPct val="90000"/>
              </a:lnSpc>
              <a:spcBef>
                <a:spcPts val="300"/>
              </a:spcBef>
              <a:defRPr sz="2100">
                <a:solidFill>
                  <a:srgbClr val="2A2A2A"/>
                </a:solidFill>
                <a:latin typeface="Arial"/>
                <a:ea typeface="Arial"/>
                <a:cs typeface="Arial"/>
                <a:sym typeface="Arial"/>
              </a:defRPr>
            </a:pPr>
            <a:r>
              <a:rPr sz="800" kern="0" dirty="0">
                <a:solidFill>
                  <a:srgbClr val="FFFFFF"/>
                </a:solidFill>
                <a:ea typeface="Arial"/>
                <a:cs typeface="Arial"/>
                <a:sym typeface="Arial"/>
              </a:rPr>
              <a:t>Working together </a:t>
            </a:r>
            <a:br>
              <a:rPr sz="800" kern="0" dirty="0">
                <a:solidFill>
                  <a:srgbClr val="FFFFFF"/>
                </a:solidFill>
                <a:ea typeface="Arial"/>
                <a:cs typeface="Arial"/>
                <a:sym typeface="Arial"/>
              </a:rPr>
            </a:br>
            <a:r>
              <a:rPr sz="800" kern="0" dirty="0">
                <a:solidFill>
                  <a:srgbClr val="FFFFFF"/>
                </a:solidFill>
                <a:ea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algn="ctr" defTabSz="219075" hangingPunct="0">
              <a:defRPr sz="3200"/>
            </a:pPr>
            <a:endParaRPr sz="1200" kern="0" dirty="0">
              <a:solidFill>
                <a:srgbClr val="2A2A2A"/>
              </a:solidFill>
              <a:sym typeface="Helvetica Light"/>
            </a:endParaRPr>
          </a:p>
        </p:txBody>
      </p:sp>
      <p:sp>
        <p:nvSpPr>
          <p:cNvPr id="19"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69787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161050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6875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5151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13925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1873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21452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4"/>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106278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0"/>
            <a:ext cx="843736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09575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2472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34104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06132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761530"/>
            <a:ext cx="257889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5473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7900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7"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5820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5"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99062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1"/>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8250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5114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014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17229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algn="ctr" defTabSz="219075" hangingPunct="0">
              <a:defRPr/>
            </a:pPr>
            <a:r>
              <a:rPr sz="1200" kern="0" dirty="0">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83653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algn="ctr" defTabSz="219075" hangingPunct="0">
              <a:defRPr/>
            </a:pPr>
            <a:r>
              <a:rPr sz="1200" kern="0" dirty="0">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0" y="3131815"/>
            <a:ext cx="350571" cy="386900"/>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2617307"/>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3" y="2571741"/>
            <a:ext cx="7837739" cy="415499"/>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1" y="3107335"/>
            <a:ext cx="7830741" cy="415499"/>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2"/>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2"/>
            <a:ext cx="1691733" cy="415499"/>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8" y="3663112"/>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2" y="3663112"/>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78549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114968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623248"/>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51FEDE0-9B5B-4FFE-A378-0E23FC882EAE}" type="datetimeFigureOut">
              <a:rPr lang="en-GB" smtClean="0">
                <a:solidFill>
                  <a:srgbClr val="2A2A2A"/>
                </a:solidFill>
              </a:rPr>
              <a:pPr/>
              <a:t>29/10/2018</a:t>
            </a:fld>
            <a:endParaRPr lang="en-GB">
              <a:solidFill>
                <a:srgbClr val="2A2A2A"/>
              </a:solidFill>
            </a:endParaRPr>
          </a:p>
        </p:txBody>
      </p:sp>
      <p:sp>
        <p:nvSpPr>
          <p:cNvPr id="5" name="Footer Placeholder 4"/>
          <p:cNvSpPr>
            <a:spLocks noGrp="1"/>
          </p:cNvSpPr>
          <p:nvPr>
            <p:ph type="ftr" sz="quarter" idx="11"/>
          </p:nvPr>
        </p:nvSpPr>
        <p:spPr/>
        <p:txBody>
          <a:bodyPr/>
          <a:lstStyle/>
          <a:p>
            <a:endParaRPr lang="en-GB">
              <a:solidFill>
                <a:srgbClr val="2A2A2A"/>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3169369-25B0-4D82-9637-C860AD71D952}" type="slidenum">
              <a:rPr lang="en-GB" smtClean="0">
                <a:solidFill>
                  <a:srgbClr val="2A2A2A"/>
                </a:solidFill>
              </a:rPr>
              <a:pPr/>
              <a:t>‹#›</a:t>
            </a:fld>
            <a:endParaRPr lang="en-GB">
              <a:solidFill>
                <a:srgbClr val="2A2A2A"/>
              </a:solidFill>
            </a:endParaRPr>
          </a:p>
        </p:txBody>
      </p:sp>
    </p:spTree>
    <p:extLst>
      <p:ext uri="{BB962C8B-B14F-4D97-AF65-F5344CB8AC3E}">
        <p14:creationId xmlns:p14="http://schemas.microsoft.com/office/powerpoint/2010/main" val="1398285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6" y="40500"/>
            <a:ext cx="1803780" cy="565650"/>
          </a:xfrm>
          <a:prstGeom prst="rect">
            <a:avLst/>
          </a:prstGeom>
          <a:ln w="12700">
            <a:miter lim="400000"/>
          </a:ln>
        </p:spPr>
      </p:pic>
      <p:sp>
        <p:nvSpPr>
          <p:cNvPr id="2" name="Footer Placeholder 1"/>
          <p:cNvSpPr>
            <a:spLocks noGrp="1"/>
          </p:cNvSpPr>
          <p:nvPr>
            <p:ph type="ftr" sz="quarter" idx="11"/>
          </p:nvPr>
        </p:nvSpPr>
        <p:spPr>
          <a:xfrm>
            <a:off x="0" y="4752677"/>
            <a:ext cx="9144000" cy="411361"/>
          </a:xfrm>
          <a:noFill/>
        </p:spPr>
        <p:txBody>
          <a:bodyPr/>
          <a:lstStyle>
            <a:lvl1pPr>
              <a:defRPr>
                <a:solidFill>
                  <a:schemeClr val="accent6"/>
                </a:solidFill>
              </a:defRPr>
            </a:lvl1pPr>
          </a:lstStyle>
          <a:p>
            <a:r>
              <a:rPr lang="en-GB" dirty="0">
                <a:solidFill>
                  <a:srgbClr val="FFFFFF"/>
                </a:solidFill>
              </a:rPr>
              <a:t>www.metoffice.gov.uk								© Crown Copyright 2017, Met Office</a:t>
            </a:r>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387650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a:defRPr/>
            </a:lvl1pPr>
          </a:lstStyle>
          <a:p>
            <a:r>
              <a:rPr lang="en-GB" dirty="0">
                <a:solidFill>
                  <a:srgbClr val="2A2A2A"/>
                </a:solidFill>
              </a:rPr>
              <a:t>www.metoffice.gov.uk								© Crown Copyright 2017, Met Office</a:t>
            </a:r>
          </a:p>
        </p:txBody>
      </p:sp>
      <p:sp>
        <p:nvSpPr>
          <p:cNvPr id="7" name="Shape 48"/>
          <p:cNvSpPr/>
          <p:nvPr userDrawn="1"/>
        </p:nvSpPr>
        <p:spPr>
          <a:xfrm>
            <a:off x="1" y="-6009"/>
            <a:ext cx="9144001"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defTabSz="914400" fontAlgn="base">
              <a:spcBef>
                <a:spcPct val="0"/>
              </a:spcBef>
              <a:spcAft>
                <a:spcPct val="0"/>
              </a:spcAft>
            </a:pPr>
            <a:r>
              <a:rPr>
                <a:ea typeface="ＭＳ Ｐゴシック" pitchFamily="34" charset="-128"/>
              </a:rPr>
              <a:t>  </a:t>
            </a:r>
          </a:p>
        </p:txBody>
      </p:sp>
      <p:pic>
        <p:nvPicPr>
          <p:cNvPr id="14" name="MO_MASTER_for_dark_backg_RBG.png"/>
          <p:cNvPicPr>
            <a:picLocks noChangeAspect="1"/>
          </p:cNvPicPr>
          <p:nvPr userDrawn="1"/>
        </p:nvPicPr>
        <p:blipFill>
          <a:blip r:embed="rId3" cstate="print">
            <a:extLst/>
          </a:blip>
          <a:stretch>
            <a:fillRect/>
          </a:stretch>
        </p:blipFill>
        <p:spPr>
          <a:xfrm>
            <a:off x="67306"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588623"/>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a:defRPr/>
            </a:lvl1pPr>
          </a:lstStyle>
          <a:p>
            <a:r>
              <a:rPr lang="en-GB" dirty="0">
                <a:solidFill>
                  <a:srgbClr val="2A2A2A"/>
                </a:solidFill>
              </a:rPr>
              <a:t>www.metoffice.gov.uk								© Crown Copyright 2017, Met Office</a:t>
            </a:r>
          </a:p>
        </p:txBody>
      </p:sp>
      <p:sp>
        <p:nvSpPr>
          <p:cNvPr id="7" name="Shape 48"/>
          <p:cNvSpPr/>
          <p:nvPr userDrawn="1"/>
        </p:nvSpPr>
        <p:spPr>
          <a:xfrm>
            <a:off x="1" y="-6009"/>
            <a:ext cx="9144001"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defTabSz="914400" fontAlgn="base">
              <a:spcBef>
                <a:spcPct val="0"/>
              </a:spcBef>
              <a:spcAft>
                <a:spcPct val="0"/>
              </a:spcAft>
            </a:pPr>
            <a:r>
              <a:rPr>
                <a:ea typeface="ＭＳ Ｐゴシック" pitchFamily="34" charset="-128"/>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defTabSz="914400" fontAlgn="base">
              <a:spcBef>
                <a:spcPct val="0"/>
              </a:spcBef>
              <a:spcAft>
                <a:spcPct val="0"/>
              </a:spcAft>
              <a:defRPr sz="3200"/>
            </a:pPr>
            <a:endParaRPr sz="3200">
              <a:solidFill>
                <a:srgbClr val="2A2A2A"/>
              </a:solidFill>
            </a:endParaRPr>
          </a:p>
        </p:txBody>
      </p:sp>
      <p:sp>
        <p:nvSpPr>
          <p:cNvPr id="10" name="Shape 68"/>
          <p:cNvSpPr/>
          <p:nvPr userDrawn="1"/>
        </p:nvSpPr>
        <p:spPr>
          <a:xfrm>
            <a:off x="7531089" y="240516"/>
            <a:ext cx="1594672"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defTabSz="342891" fontAlgn="base">
              <a:lnSpc>
                <a:spcPct val="90000"/>
              </a:lnSpc>
              <a:spcBef>
                <a:spcPts val="300"/>
              </a:spcBef>
              <a:spcAft>
                <a:spcPct val="0"/>
              </a:spcAft>
              <a:defRPr sz="2100">
                <a:solidFill>
                  <a:srgbClr val="2A2A2A"/>
                </a:solidFill>
                <a:latin typeface="Arial"/>
                <a:ea typeface="Arial"/>
                <a:cs typeface="Arial"/>
                <a:sym typeface="Arial"/>
              </a:defRPr>
            </a:pPr>
            <a:r>
              <a:rPr sz="800" dirty="0">
                <a:solidFill>
                  <a:srgbClr val="FFFFFF"/>
                </a:solidFill>
                <a:ea typeface="Arial"/>
                <a:cs typeface="Arial"/>
                <a:sym typeface="Arial"/>
              </a:rPr>
              <a:t>Working together </a:t>
            </a:r>
            <a:br>
              <a:rPr sz="800" dirty="0">
                <a:solidFill>
                  <a:srgbClr val="FFFFFF"/>
                </a:solidFill>
                <a:ea typeface="Arial"/>
                <a:cs typeface="Arial"/>
                <a:sym typeface="Arial"/>
              </a:rPr>
            </a:br>
            <a:r>
              <a:rPr sz="800" dirty="0">
                <a:solidFill>
                  <a:srgbClr val="FFFFFF"/>
                </a:solidFill>
                <a:ea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34289" tIns="17145" rIns="34289" bIns="17145"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5" y="204551"/>
            <a:ext cx="1176126" cy="270000"/>
          </a:xfrm>
          <a:prstGeom prst="rect">
            <a:avLst/>
          </a:prstGeom>
          <a:noFill/>
          <a:ln>
            <a:noFill/>
          </a:ln>
        </p:spPr>
        <p:txBody>
          <a:bodyPr lIns="34289" tIns="17145" rIns="34289" bIns="17145"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3" y="204551"/>
            <a:ext cx="1176126" cy="270000"/>
          </a:xfrm>
          <a:prstGeom prst="rect">
            <a:avLst/>
          </a:prstGeom>
          <a:noFill/>
          <a:ln>
            <a:noFill/>
          </a:ln>
        </p:spPr>
        <p:txBody>
          <a:bodyPr lIns="34289" tIns="17145" rIns="34289" bIns="17145"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defTabSz="914400" fontAlgn="base">
              <a:spcBef>
                <a:spcPct val="0"/>
              </a:spcBef>
              <a:spcAft>
                <a:spcPct val="0"/>
              </a:spcAft>
              <a:defRPr sz="3200"/>
            </a:pPr>
            <a:endParaRPr sz="3200">
              <a:solidFill>
                <a:srgbClr val="2A2A2A"/>
              </a:solidFill>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defTabSz="914400" fontAlgn="base">
              <a:spcBef>
                <a:spcPct val="0"/>
              </a:spcBef>
              <a:spcAft>
                <a:spcPct val="0"/>
              </a:spcAft>
              <a:defRPr sz="3200"/>
            </a:pPr>
            <a:endParaRPr sz="3200">
              <a:solidFill>
                <a:srgbClr val="2A2A2A"/>
              </a:solidFill>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defTabSz="914400" fontAlgn="base">
              <a:spcBef>
                <a:spcPct val="0"/>
              </a:spcBef>
              <a:spcAft>
                <a:spcPct val="0"/>
              </a:spcAft>
              <a:defRPr sz="3200"/>
            </a:pPr>
            <a:endParaRPr sz="3200">
              <a:solidFill>
                <a:srgbClr val="2A2A2A"/>
              </a:solidFill>
            </a:endParaRPr>
          </a:p>
        </p:txBody>
      </p:sp>
      <p:sp>
        <p:nvSpPr>
          <p:cNvPr id="19" name="Shape 71"/>
          <p:cNvSpPr>
            <a:spLocks noGrp="1"/>
          </p:cNvSpPr>
          <p:nvPr>
            <p:ph type="pic" sz="quarter" idx="17"/>
          </p:nvPr>
        </p:nvSpPr>
        <p:spPr>
          <a:xfrm>
            <a:off x="6273702" y="204551"/>
            <a:ext cx="1176126" cy="270000"/>
          </a:xfrm>
          <a:prstGeom prst="rect">
            <a:avLst/>
          </a:prstGeom>
          <a:noFill/>
          <a:ln>
            <a:noFill/>
          </a:ln>
        </p:spPr>
        <p:txBody>
          <a:bodyPr lIns="34289" tIns="17145" rIns="34289" bIns="17145" anchor="t">
            <a:noAutofit/>
          </a:bodyPr>
          <a:lstStyle>
            <a:lvl1pPr marL="0" indent="0">
              <a:buNone/>
              <a:defRPr sz="800"/>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6"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588623"/>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907704" y="123478"/>
            <a:ext cx="6727440" cy="588623"/>
          </a:xfrm>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a:xfrm>
            <a:off x="0" y="4752677"/>
            <a:ext cx="9144000" cy="411361"/>
          </a:xfrm>
        </p:spPr>
        <p:txBody>
          <a:bodyPr/>
          <a:lstStyle>
            <a:lvl1pPr>
              <a:defRPr/>
            </a:lvl1pPr>
          </a:lstStyle>
          <a:p>
            <a:r>
              <a:rPr lang="en-GB" dirty="0">
                <a:solidFill>
                  <a:srgbClr val="2A2A2A"/>
                </a:solidFill>
              </a:rPr>
              <a:t>www.metoffice.gov.uk								© Crown Copyright 2017, Met Office</a:t>
            </a:r>
          </a:p>
        </p:txBody>
      </p:sp>
      <p:sp>
        <p:nvSpPr>
          <p:cNvPr id="5" name="Text Placeholder 4"/>
          <p:cNvSpPr>
            <a:spLocks noGrp="1"/>
          </p:cNvSpPr>
          <p:nvPr>
            <p:ph type="body" sz="quarter" idx="11" hasCustomPrompt="1"/>
          </p:nvPr>
        </p:nvSpPr>
        <p:spPr>
          <a:xfrm>
            <a:off x="197645" y="1131590"/>
            <a:ext cx="8424863" cy="3343969"/>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err="1"/>
              <a:t>center</a:t>
            </a:r>
            <a:r>
              <a:rPr lang="en-GB" dirty="0"/>
              <a:t> (</a:t>
            </a:r>
            <a:r>
              <a:rPr lang="en-GB" dirty="0" err="1"/>
              <a:t>cac</a:t>
            </a:r>
            <a:r>
              <a:rPr lang="en-GB" dirty="0"/>
              <a:t>) cloud cloudburst downdraft geostrophic wind hydrometeor icing mean sea level oceanography overcast rotor cloud salt water snowflakes snow squall stable/stability </a:t>
            </a:r>
            <a:r>
              <a:rPr lang="en-GB" dirty="0" err="1"/>
              <a:t>stratiform</a:t>
            </a:r>
            <a:r>
              <a:rPr lang="en-GB" dirty="0"/>
              <a:t> summation layer amount sun pillar updraft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907704" y="123478"/>
            <a:ext cx="6727440" cy="588623"/>
          </a:xfrm>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a:xfrm>
            <a:off x="0" y="4752677"/>
            <a:ext cx="9144000" cy="411361"/>
          </a:xfrm>
        </p:spPr>
        <p:txBody>
          <a:bodyPr/>
          <a:lstStyle>
            <a:lvl1pPr>
              <a:defRPr/>
            </a:lvl1pPr>
          </a:lstStyle>
          <a:p>
            <a:r>
              <a:rPr lang="en-GB" dirty="0">
                <a:solidFill>
                  <a:srgbClr val="2A2A2A"/>
                </a:solidFill>
              </a:rPr>
              <a:t>www.metoffice.gov.uk								© Crown Copyright 2017, Met Office</a:t>
            </a:r>
          </a:p>
        </p:txBody>
      </p:sp>
      <p:sp>
        <p:nvSpPr>
          <p:cNvPr id="5" name="Text Placeholder 4"/>
          <p:cNvSpPr>
            <a:spLocks noGrp="1"/>
          </p:cNvSpPr>
          <p:nvPr>
            <p:ph type="body" sz="quarter" idx="11" hasCustomPrompt="1"/>
          </p:nvPr>
        </p:nvSpPr>
        <p:spPr>
          <a:xfrm>
            <a:off x="197644" y="1131590"/>
            <a:ext cx="4050506" cy="3343969"/>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err="1"/>
              <a:t>center</a:t>
            </a:r>
            <a:r>
              <a:rPr lang="en-GB" dirty="0"/>
              <a:t> (</a:t>
            </a:r>
            <a:r>
              <a:rPr lang="en-GB" dirty="0" err="1"/>
              <a:t>cac</a:t>
            </a:r>
            <a:r>
              <a:rPr lang="en-GB" dirty="0"/>
              <a:t>) cloud cloudburst downdraft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131590"/>
            <a:ext cx="4050506" cy="3343969"/>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err="1"/>
              <a:t>center</a:t>
            </a:r>
            <a:r>
              <a:rPr lang="en-GB" dirty="0"/>
              <a:t> (</a:t>
            </a:r>
            <a:r>
              <a:rPr lang="en-GB" dirty="0" err="1"/>
              <a:t>cac</a:t>
            </a:r>
            <a:r>
              <a:rPr lang="en-GB" dirty="0"/>
              <a:t>) cloud cloudburst downdraft geostrophic wind hydrometeor icing mean sea level oceanography overcast rotor cloud salt water snowflakes</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907704" y="123478"/>
            <a:ext cx="6727440" cy="588623"/>
          </a:xfrm>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a:defRPr/>
            </a:lvl1pPr>
          </a:lstStyle>
          <a:p>
            <a:r>
              <a:rPr lang="en-GB" dirty="0">
                <a:solidFill>
                  <a:srgbClr val="2A2A2A"/>
                </a:solidFill>
              </a:rPr>
              <a:t>www.metoffice.gov.uk								© Crown Copyright 2017, Met Office</a:t>
            </a:r>
          </a:p>
        </p:txBody>
      </p:sp>
      <p:sp>
        <p:nvSpPr>
          <p:cNvPr id="5" name="Text Placeholder 4"/>
          <p:cNvSpPr>
            <a:spLocks noGrp="1"/>
          </p:cNvSpPr>
          <p:nvPr>
            <p:ph type="body" sz="quarter" idx="11" hasCustomPrompt="1"/>
          </p:nvPr>
        </p:nvSpPr>
        <p:spPr>
          <a:xfrm>
            <a:off x="197646" y="1131590"/>
            <a:ext cx="2578893" cy="3343969"/>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a:t>
            </a:r>
            <a:endParaRPr lang="en-US" dirty="0"/>
          </a:p>
        </p:txBody>
      </p:sp>
      <p:sp>
        <p:nvSpPr>
          <p:cNvPr id="6" name="Text Placeholder 4"/>
          <p:cNvSpPr>
            <a:spLocks noGrp="1"/>
          </p:cNvSpPr>
          <p:nvPr>
            <p:ph type="body" sz="quarter" idx="13" hasCustomPrompt="1"/>
          </p:nvPr>
        </p:nvSpPr>
        <p:spPr>
          <a:xfrm>
            <a:off x="3127179" y="1131590"/>
            <a:ext cx="2578893" cy="3343969"/>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a:t>
            </a:r>
            <a:endParaRPr lang="en-US" dirty="0"/>
          </a:p>
        </p:txBody>
      </p:sp>
      <p:sp>
        <p:nvSpPr>
          <p:cNvPr id="8" name="Text Placeholder 4"/>
          <p:cNvSpPr>
            <a:spLocks noGrp="1"/>
          </p:cNvSpPr>
          <p:nvPr>
            <p:ph type="body" sz="quarter" idx="14" hasCustomPrompt="1"/>
          </p:nvPr>
        </p:nvSpPr>
        <p:spPr>
          <a:xfrm>
            <a:off x="6057306" y="1131590"/>
            <a:ext cx="2578893" cy="333504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a:defRPr/>
            </a:lvl1pPr>
          </a:lstStyle>
          <a:p>
            <a:r>
              <a:rPr lang="en-GB" dirty="0">
                <a:solidFill>
                  <a:srgbClr val="2A2A2A"/>
                </a:solidFill>
              </a:rPr>
              <a:t>www.metoffice.gov.uk								© Crown Copyright 2017, Met Office</a:t>
            </a:r>
          </a:p>
        </p:txBody>
      </p:sp>
      <p:sp>
        <p:nvSpPr>
          <p:cNvPr id="15" name="Text Placeholder 4"/>
          <p:cNvSpPr>
            <a:spLocks noGrp="1"/>
          </p:cNvSpPr>
          <p:nvPr>
            <p:ph type="body" sz="quarter" idx="11" hasCustomPrompt="1"/>
          </p:nvPr>
        </p:nvSpPr>
        <p:spPr>
          <a:xfrm>
            <a:off x="197644" y="1131590"/>
            <a:ext cx="4050506" cy="3356216"/>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err="1"/>
              <a:t>center</a:t>
            </a:r>
            <a:r>
              <a:rPr lang="en-GB" dirty="0"/>
              <a:t> (</a:t>
            </a:r>
            <a:r>
              <a:rPr lang="en-GB" dirty="0" err="1"/>
              <a:t>cac</a:t>
            </a:r>
            <a:r>
              <a:rPr lang="en-GB" dirty="0"/>
              <a:t>) cloud cloudburst downdraft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0" y="1131590"/>
            <a:ext cx="4064199" cy="334397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07704" y="123478"/>
            <a:ext cx="6727440" cy="588623"/>
          </a:xfrm>
        </p:spPr>
        <p:txBody>
          <a:bodyPr/>
          <a:lstStyle>
            <a:lvl1pPr>
              <a:defRPr/>
            </a:lvl1pPr>
          </a:lstStyle>
          <a:p>
            <a:r>
              <a:rPr lang="en-US" dirty="0"/>
              <a:t>Slide title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07704" y="123478"/>
            <a:ext cx="6727440" cy="588623"/>
          </a:xfrm>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a:defRPr/>
            </a:lvl1pPr>
          </a:lstStyle>
          <a:p>
            <a:r>
              <a:rPr lang="en-GB" dirty="0">
                <a:solidFill>
                  <a:srgbClr val="2A2A2A"/>
                </a:solidFill>
              </a:rPr>
              <a:t>www.metoffice.gov.uk								© Crown Copyright 2017, Met Office</a:t>
            </a:r>
          </a:p>
        </p:txBody>
      </p:sp>
      <p:sp>
        <p:nvSpPr>
          <p:cNvPr id="5" name="Text Placeholder 4"/>
          <p:cNvSpPr>
            <a:spLocks noGrp="1"/>
          </p:cNvSpPr>
          <p:nvPr>
            <p:ph type="body" sz="quarter" idx="11" hasCustomPrompt="1"/>
          </p:nvPr>
        </p:nvSpPr>
        <p:spPr>
          <a:xfrm>
            <a:off x="197644" y="1131590"/>
            <a:ext cx="8437364" cy="334397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a:defRPr/>
            </a:lvl1pPr>
          </a:lstStyle>
          <a:p>
            <a:r>
              <a:rPr lang="en-GB" dirty="0">
                <a:solidFill>
                  <a:srgbClr val="2A2A2A"/>
                </a:solidFill>
              </a:rPr>
              <a:t>www.metoffice.gov.uk								© Crown Copyright 2017, Met Office</a:t>
            </a:r>
          </a:p>
        </p:txBody>
      </p:sp>
      <p:sp>
        <p:nvSpPr>
          <p:cNvPr id="7"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131590"/>
            <a:ext cx="4050506" cy="334397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07704" y="123478"/>
            <a:ext cx="6727440" cy="588623"/>
          </a:xfrm>
        </p:spPr>
        <p:txBody>
          <a:bodyPr/>
          <a:lstStyle>
            <a:lvl1pPr>
              <a:defRPr/>
            </a:lvl1pPr>
          </a:lstStyle>
          <a:p>
            <a:r>
              <a:rPr lang="en-US" dirty="0"/>
              <a:t>Slide title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a:defRPr/>
            </a:lvl1pPr>
          </a:lstStyle>
          <a:p>
            <a:r>
              <a:rPr lang="en-GB" dirty="0">
                <a:solidFill>
                  <a:srgbClr val="2A2A2A"/>
                </a:solidFill>
              </a:rPr>
              <a:t>www.metoffice.gov.uk								© Crown Copyright 2017, Met Office</a:t>
            </a:r>
          </a:p>
        </p:txBody>
      </p:sp>
      <p:sp>
        <p:nvSpPr>
          <p:cNvPr id="6" name="Table Placeholder 5"/>
          <p:cNvSpPr>
            <a:spLocks noGrp="1"/>
          </p:cNvSpPr>
          <p:nvPr>
            <p:ph type="tbl" sz="quarter" idx="17" hasCustomPrompt="1"/>
          </p:nvPr>
        </p:nvSpPr>
        <p:spPr>
          <a:xfrm>
            <a:off x="4572000" y="1131590"/>
            <a:ext cx="4064199" cy="334397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131590"/>
            <a:ext cx="4050506" cy="334397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07704" y="123478"/>
            <a:ext cx="6727440" cy="588623"/>
          </a:xfrm>
        </p:spPr>
        <p:txBody>
          <a:bodyPr/>
          <a:lstStyle>
            <a:lvl1pPr>
              <a:defRPr/>
            </a:lvl1pPr>
          </a:lstStyle>
          <a:p>
            <a:r>
              <a:rPr lang="en-US" dirty="0"/>
              <a:t>Slide title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07704" y="123478"/>
            <a:ext cx="6727440" cy="588623"/>
          </a:xfrm>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a:defRPr/>
            </a:lvl1pPr>
          </a:lstStyle>
          <a:p>
            <a:r>
              <a:rPr lang="en-GB" dirty="0">
                <a:solidFill>
                  <a:srgbClr val="2A2A2A"/>
                </a:solidFill>
              </a:rPr>
              <a:t>www.metoffice.gov.uk								© Crown Copyright 2017, Met Office</a:t>
            </a:r>
          </a:p>
        </p:txBody>
      </p:sp>
      <p:cxnSp>
        <p:nvCxnSpPr>
          <p:cNvPr id="7" name="Straight Connector 6"/>
          <p:cNvCxnSpPr/>
          <p:nvPr userDrawn="1"/>
        </p:nvCxnSpPr>
        <p:spPr>
          <a:xfrm>
            <a:off x="2936383" y="1133341"/>
            <a:ext cx="1217" cy="334221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68144" y="1131590"/>
            <a:ext cx="5706" cy="3343970"/>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131590"/>
            <a:ext cx="2578894" cy="334397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7" y="1131590"/>
            <a:ext cx="2594680" cy="334397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131591"/>
            <a:ext cx="2578894" cy="3338928"/>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13534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dirty="0">
                <a:solidFill>
                  <a:srgbClr val="2A2A2A"/>
                </a:solidFill>
              </a:rPr>
              <a:t>www.metoffice.gov.uk								© Crown Copyright 2017, Met Office</a:t>
            </a:r>
          </a:p>
        </p:txBody>
      </p:sp>
      <p:sp>
        <p:nvSpPr>
          <p:cNvPr id="3" name="Title 2"/>
          <p:cNvSpPr>
            <a:spLocks noGrp="1"/>
          </p:cNvSpPr>
          <p:nvPr>
            <p:ph type="title" hasCustomPrompt="1"/>
          </p:nvPr>
        </p:nvSpPr>
        <p:spPr>
          <a:xfrm>
            <a:off x="1907704" y="123478"/>
            <a:ext cx="6727440" cy="588623"/>
          </a:xfrm>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6" y="1131590"/>
            <a:ext cx="2578893" cy="3343969"/>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a:t>
            </a:r>
            <a:endParaRPr lang="en-US" dirty="0"/>
          </a:p>
        </p:txBody>
      </p:sp>
      <p:cxnSp>
        <p:nvCxnSpPr>
          <p:cNvPr id="15" name="Straight Connector 14"/>
          <p:cNvCxnSpPr/>
          <p:nvPr userDrawn="1"/>
        </p:nvCxnSpPr>
        <p:spPr>
          <a:xfrm>
            <a:off x="5868144" y="1131590"/>
            <a:ext cx="5706" cy="3343970"/>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7" y="1131590"/>
            <a:ext cx="2594680" cy="334397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131591"/>
            <a:ext cx="2578894" cy="3338928"/>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07704" y="123478"/>
            <a:ext cx="6727440" cy="588623"/>
          </a:xfrm>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a:defRPr/>
            </a:lvl1pPr>
          </a:lstStyle>
          <a:p>
            <a:r>
              <a:rPr lang="en-GB" dirty="0">
                <a:solidFill>
                  <a:srgbClr val="2A2A2A"/>
                </a:solidFill>
              </a:rPr>
              <a:t>www.metoffice.gov.uk								© Crown Copyright 2017, Met Office</a:t>
            </a:r>
          </a:p>
        </p:txBody>
      </p:sp>
      <p:sp>
        <p:nvSpPr>
          <p:cNvPr id="6" name="Text Placeholder 4"/>
          <p:cNvSpPr>
            <a:spLocks noGrp="1"/>
          </p:cNvSpPr>
          <p:nvPr>
            <p:ph type="body" sz="quarter" idx="11" hasCustomPrompt="1"/>
          </p:nvPr>
        </p:nvSpPr>
        <p:spPr>
          <a:xfrm>
            <a:off x="197644" y="1131590"/>
            <a:ext cx="5508426" cy="3343969"/>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err="1"/>
              <a:t>center</a:t>
            </a:r>
            <a:r>
              <a:rPr lang="en-GB" dirty="0"/>
              <a:t> (</a:t>
            </a:r>
            <a:r>
              <a:rPr lang="en-GB" dirty="0" err="1"/>
              <a:t>cac</a:t>
            </a:r>
            <a:r>
              <a:rPr lang="en-GB" dirty="0"/>
              <a:t>) cloud cloudburst downdraft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131591"/>
            <a:ext cx="2578894" cy="3338928"/>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1"/>
            <a:ext cx="9144001"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defTabSz="914400" fontAlgn="base">
              <a:spcBef>
                <a:spcPct val="0"/>
              </a:spcBef>
              <a:spcAft>
                <a:spcPct val="0"/>
              </a:spcAft>
            </a:pPr>
            <a:r>
              <a:rPr>
                <a:ea typeface="ＭＳ Ｐゴシック" pitchFamily="34" charset="-128"/>
              </a:rPr>
              <a:t>  </a:t>
            </a:r>
          </a:p>
        </p:txBody>
      </p:sp>
      <p:sp>
        <p:nvSpPr>
          <p:cNvPr id="2" name="Footer Placeholder 1"/>
          <p:cNvSpPr>
            <a:spLocks noGrp="1"/>
          </p:cNvSpPr>
          <p:nvPr>
            <p:ph type="ftr" sz="quarter" idx="14"/>
          </p:nvPr>
        </p:nvSpPr>
        <p:spPr>
          <a:solidFill>
            <a:schemeClr val="accent2"/>
          </a:solidFill>
        </p:spPr>
        <p:txBody>
          <a:bodyPr/>
          <a:lstStyle>
            <a:lvl1pPr>
              <a:defRPr>
                <a:solidFill>
                  <a:schemeClr val="bg2"/>
                </a:solidFill>
              </a:defRPr>
            </a:lvl1pPr>
          </a:lstStyle>
          <a:p>
            <a:r>
              <a:rPr lang="en-GB" dirty="0">
                <a:solidFill>
                  <a:srgbClr val="FFFFFF"/>
                </a:solidFill>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1"/>
            <a:ext cx="9144001"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defTabSz="914400" fontAlgn="base">
              <a:spcBef>
                <a:spcPct val="0"/>
              </a:spcBef>
              <a:spcAft>
                <a:spcPct val="0"/>
              </a:spcAft>
            </a:pPr>
            <a:r>
              <a:rPr>
                <a:ea typeface="ＭＳ Ｐゴシック" pitchFamily="34" charset="-128"/>
              </a:rPr>
              <a:t>  </a:t>
            </a:r>
          </a:p>
        </p:txBody>
      </p:sp>
      <p:sp>
        <p:nvSpPr>
          <p:cNvPr id="2" name="Footer Placeholder 1"/>
          <p:cNvSpPr>
            <a:spLocks noGrp="1"/>
          </p:cNvSpPr>
          <p:nvPr>
            <p:ph type="ftr" sz="quarter" idx="14"/>
          </p:nvPr>
        </p:nvSpPr>
        <p:spPr>
          <a:solidFill>
            <a:schemeClr val="accent3"/>
          </a:solidFill>
        </p:spPr>
        <p:txBody>
          <a:bodyPr/>
          <a:lstStyle>
            <a:lvl1pPr>
              <a:defRPr>
                <a:solidFill>
                  <a:schemeClr val="tx1"/>
                </a:solidFill>
              </a:defRPr>
            </a:lvl1pPr>
          </a:lstStyle>
          <a:p>
            <a:r>
              <a:rPr lang="en-GB" dirty="0">
                <a:solidFill>
                  <a:srgbClr val="2A2A2A"/>
                </a:solidFill>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1"/>
            <a:ext cx="9144001"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defTabSz="914400" fontAlgn="base">
              <a:spcBef>
                <a:spcPct val="0"/>
              </a:spcBef>
              <a:spcAft>
                <a:spcPct val="0"/>
              </a:spcAft>
            </a:pPr>
            <a:r>
              <a:rPr>
                <a:ea typeface="ＭＳ Ｐゴシック" pitchFamily="34" charset="-128"/>
              </a:rPr>
              <a:t>  </a:t>
            </a:r>
          </a:p>
        </p:txBody>
      </p:sp>
      <p:sp>
        <p:nvSpPr>
          <p:cNvPr id="2" name="Footer Placeholder 1"/>
          <p:cNvSpPr>
            <a:spLocks noGrp="1"/>
          </p:cNvSpPr>
          <p:nvPr>
            <p:ph type="ftr" sz="quarter" idx="14"/>
          </p:nvPr>
        </p:nvSpPr>
        <p:spPr>
          <a:solidFill>
            <a:schemeClr val="accent4"/>
          </a:solidFill>
        </p:spPr>
        <p:txBody>
          <a:bodyPr/>
          <a:lstStyle>
            <a:lvl1pPr>
              <a:defRPr>
                <a:solidFill>
                  <a:schemeClr val="tx1"/>
                </a:solidFill>
              </a:defRPr>
            </a:lvl1pPr>
          </a:lstStyle>
          <a:p>
            <a:r>
              <a:rPr lang="en-GB" dirty="0">
                <a:solidFill>
                  <a:srgbClr val="2A2A2A"/>
                </a:solidFill>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a:defRPr/>
            </a:lvl1pPr>
          </a:lstStyle>
          <a:p>
            <a:r>
              <a:rPr lang="en-GB" dirty="0">
                <a:solidFill>
                  <a:srgbClr val="2A2A2A"/>
                </a:solidFill>
              </a:rPr>
              <a:t>www.metoffice.gov.uk								© Crown Copyright 2017, Met Office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r>
              <a:rPr lang="en-GB">
                <a:solidFill>
                  <a:srgbClr val="2A2A2A"/>
                </a:solidFill>
              </a:rPr>
              <a:t>© Crown copyright   Met Office                          Advanced Forecasting Course 2012</a:t>
            </a:r>
            <a:endParaRPr lang="en-GB" sz="1400">
              <a:solidFill>
                <a:srgbClr val="2A2A2A"/>
              </a:solidFill>
              <a:latin typeface="Times" pitchFamily="18" charset="0"/>
            </a:endParaRPr>
          </a:p>
        </p:txBody>
      </p:sp>
    </p:spTree>
  </p:cSld>
  <p:clrMapOvr>
    <a:masterClrMapping/>
  </p:clrMapOvr>
  <p:transition>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Alternative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TextBox 3"/>
          <p:cNvSpPr txBox="1">
            <a:spLocks noChangeArrowheads="1"/>
          </p:cNvSpPr>
          <p:nvPr userDrawn="1"/>
        </p:nvSpPr>
        <p:spPr bwMode="auto">
          <a:xfrm>
            <a:off x="179388" y="4833938"/>
            <a:ext cx="2089150" cy="185737"/>
          </a:xfrm>
          <a:prstGeom prst="rect">
            <a:avLst/>
          </a:prstGeom>
          <a:noFill/>
          <a:ln w="9525">
            <a:noFill/>
            <a:miter lim="800000"/>
            <a:headEnd/>
            <a:tailEnd/>
          </a:ln>
        </p:spPr>
        <p:txBody>
          <a:bodyPr>
            <a:spAutoFit/>
          </a:bodyPr>
          <a:lstStyle/>
          <a:p>
            <a:pPr defTabSz="914400" fontAlgn="base">
              <a:lnSpc>
                <a:spcPct val="85000"/>
              </a:lnSpc>
              <a:spcBef>
                <a:spcPct val="0"/>
              </a:spcBef>
              <a:spcAft>
                <a:spcPct val="0"/>
              </a:spcAft>
            </a:pPr>
            <a:r>
              <a:rPr lang="en-US" sz="700">
                <a:solidFill>
                  <a:srgbClr val="2A2A2A"/>
                </a:solidFill>
                <a:ea typeface="ＭＳ Ｐゴシック" pitchFamily="34" charset="-128"/>
              </a:rPr>
              <a:t>www.metoffice.gov.uk</a:t>
            </a:r>
          </a:p>
        </p:txBody>
      </p:sp>
      <p:sp>
        <p:nvSpPr>
          <p:cNvPr id="7" name="TextBox 5"/>
          <p:cNvSpPr txBox="1">
            <a:spLocks noChangeArrowheads="1"/>
          </p:cNvSpPr>
          <p:nvPr userDrawn="1"/>
        </p:nvSpPr>
        <p:spPr bwMode="auto">
          <a:xfrm>
            <a:off x="7380288" y="4833938"/>
            <a:ext cx="1763712" cy="185737"/>
          </a:xfrm>
          <a:prstGeom prst="rect">
            <a:avLst/>
          </a:prstGeom>
          <a:noFill/>
          <a:ln w="9525">
            <a:noFill/>
            <a:miter lim="800000"/>
            <a:headEnd/>
            <a:tailEnd/>
          </a:ln>
        </p:spPr>
        <p:txBody>
          <a:bodyPr>
            <a:spAutoFit/>
          </a:bodyPr>
          <a:lstStyle/>
          <a:p>
            <a:pPr defTabSz="914400" fontAlgn="base">
              <a:lnSpc>
                <a:spcPct val="85000"/>
              </a:lnSpc>
              <a:spcBef>
                <a:spcPct val="0"/>
              </a:spcBef>
              <a:spcAft>
                <a:spcPct val="0"/>
              </a:spcAft>
            </a:pPr>
            <a:r>
              <a:rPr lang="en-US" sz="700" dirty="0">
                <a:solidFill>
                  <a:srgbClr val="FFFFFF"/>
                </a:solidFill>
                <a:ea typeface="ＭＳ Ｐゴシック" pitchFamily="34" charset="-128"/>
              </a:rPr>
              <a:t>© Crown Copyright 2017, Met Office</a:t>
            </a:r>
          </a:p>
        </p:txBody>
      </p:sp>
      <p:sp>
        <p:nvSpPr>
          <p:cNvPr id="4" name="Rectangle 2"/>
          <p:cNvSpPr>
            <a:spLocks noGrp="1" noChangeArrowheads="1"/>
          </p:cNvSpPr>
          <p:nvPr>
            <p:ph type="ctrTitle"/>
          </p:nvPr>
        </p:nvSpPr>
        <p:spPr>
          <a:xfrm>
            <a:off x="1619672" y="596335"/>
            <a:ext cx="7416824" cy="588623"/>
          </a:xfrm>
          <a:prstGeom prst="rect">
            <a:avLst/>
          </a:prstGeom>
          <a:ln>
            <a:noFill/>
          </a:ln>
        </p:spPr>
        <p:txBody>
          <a:bodyPr anchor="b" anchorCtr="0"/>
          <a:lstStyle>
            <a:lvl1pPr algn="l">
              <a:defRPr sz="3600" baseline="0">
                <a:ln>
                  <a:noFill/>
                </a:ln>
                <a:solidFill>
                  <a:schemeClr val="accent6"/>
                </a:solidFill>
                <a:latin typeface="Arial"/>
                <a:cs typeface="Arial"/>
              </a:defRPr>
            </a:lvl1pPr>
          </a:lstStyle>
          <a:p>
            <a:r>
              <a:rPr lang="en-US" dirty="0"/>
              <a:t>Click to edit Master title style</a:t>
            </a:r>
          </a:p>
        </p:txBody>
      </p:sp>
      <p:sp>
        <p:nvSpPr>
          <p:cNvPr id="5" name="Rectangle 3"/>
          <p:cNvSpPr>
            <a:spLocks noGrp="1" noChangeArrowheads="1"/>
          </p:cNvSpPr>
          <p:nvPr>
            <p:ph type="subTitle" idx="1"/>
          </p:nvPr>
        </p:nvSpPr>
        <p:spPr>
          <a:xfrm>
            <a:off x="1619672" y="1212734"/>
            <a:ext cx="7416824" cy="504056"/>
          </a:xfrm>
          <a:prstGeom prst="rect">
            <a:avLst/>
          </a:prstGeom>
        </p:spPr>
        <p:txBody>
          <a:bodyPr/>
          <a:lstStyle>
            <a:lvl1pPr marL="0" indent="0" algn="l">
              <a:buFontTx/>
              <a:buNone/>
              <a:defRPr sz="2000" baseline="0">
                <a:solidFill>
                  <a:schemeClr val="accent6"/>
                </a:solidFill>
                <a:latin typeface="Arial"/>
                <a:cs typeface="Arial"/>
              </a:defRPr>
            </a:lvl1pPr>
          </a:lstStyle>
          <a:p>
            <a:r>
              <a:rPr lang="en-US"/>
              <a:t>Click to edit Master subtitle style</a:t>
            </a:r>
            <a:endParaRPr lang="en-US" dirty="0"/>
          </a:p>
        </p:txBody>
      </p:sp>
    </p:spTree>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6"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6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23359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6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4196482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image" Target="../media/image27.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theme" Target="../theme/theme10.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slideLayout" Target="../slideLayouts/slideLayout194.xml"/><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slideLayout" Target="../slideLayouts/slideLayout198.xml"/><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2" Type="http://schemas.openxmlformats.org/officeDocument/2006/relationships/slideLayout" Target="../slideLayouts/slideLayout193.xml"/><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5" Type="http://schemas.openxmlformats.org/officeDocument/2006/relationships/slideLayout" Target="../slideLayouts/slideLayout196.xml"/><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theme" Target="../theme/theme11.xml"/><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21.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image" Target="../media/image21.png"/><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image" Target="../media/image21.png"/><Relationship Id="rId2" Type="http://schemas.openxmlformats.org/officeDocument/2006/relationships/slideLayout" Target="../slideLayouts/slideLayout228.xml"/><Relationship Id="rId16" Type="http://schemas.openxmlformats.org/officeDocument/2006/relationships/theme" Target="../theme/theme14.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15.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image" Target="../media/image2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1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2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59.jpe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1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1.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2.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image" Target="../media/image61.png"/><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image" Target="../media/image60.jpeg"/><Relationship Id="rId5" Type="http://schemas.openxmlformats.org/officeDocument/2006/relationships/slideLayout" Target="../slideLayouts/slideLayout303.xml"/><Relationship Id="rId10" Type="http://schemas.openxmlformats.org/officeDocument/2006/relationships/theme" Target="../theme/theme20.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theme" Target="../theme/theme21.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2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70.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2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18" Type="http://schemas.openxmlformats.org/officeDocument/2006/relationships/image" Target="../media/image71.jpe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17" Type="http://schemas.openxmlformats.org/officeDocument/2006/relationships/theme" Target="../theme/theme24.xml"/><Relationship Id="rId2" Type="http://schemas.openxmlformats.org/officeDocument/2006/relationships/slideLayout" Target="../slideLayouts/slideLayout344.xml"/><Relationship Id="rId16" Type="http://schemas.openxmlformats.org/officeDocument/2006/relationships/slideLayout" Target="../slideLayouts/slideLayout358.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10" Type="http://schemas.openxmlformats.org/officeDocument/2006/relationships/slideLayout" Target="../slideLayouts/slideLayout352.xml"/><Relationship Id="rId19" Type="http://schemas.openxmlformats.org/officeDocument/2006/relationships/image" Target="../media/image72.png"/><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slideLayout" Target="../slideLayouts/slideLayout361.xml"/><Relationship Id="rId7" Type="http://schemas.openxmlformats.org/officeDocument/2006/relationships/theme" Target="../theme/theme25.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5" Type="http://schemas.openxmlformats.org/officeDocument/2006/relationships/slideLayout" Target="../slideLayouts/slideLayout363.xml"/><Relationship Id="rId4" Type="http://schemas.openxmlformats.org/officeDocument/2006/relationships/slideLayout" Target="../slideLayouts/slideLayout362.xml"/><Relationship Id="rId9" Type="http://schemas.openxmlformats.org/officeDocument/2006/relationships/image" Target="../media/image83.png"/></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theme" Target="../theme/theme27.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5" Type="http://schemas.openxmlformats.org/officeDocument/2006/relationships/image" Target="../media/image58.jpeg"/><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image" Target="../media/image85.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slideLayout" Target="../slideLayouts/slideLayout390.xml"/><Relationship Id="rId18" Type="http://schemas.openxmlformats.org/officeDocument/2006/relationships/slideLayout" Target="../slideLayouts/slideLayout395.xml"/><Relationship Id="rId26" Type="http://schemas.openxmlformats.org/officeDocument/2006/relationships/slideLayout" Target="../slideLayouts/slideLayout403.xml"/><Relationship Id="rId3" Type="http://schemas.openxmlformats.org/officeDocument/2006/relationships/slideLayout" Target="../slideLayouts/slideLayout380.xml"/><Relationship Id="rId21" Type="http://schemas.openxmlformats.org/officeDocument/2006/relationships/slideLayout" Target="../slideLayouts/slideLayout398.xml"/><Relationship Id="rId34" Type="http://schemas.openxmlformats.org/officeDocument/2006/relationships/slideLayout" Target="../slideLayouts/slideLayout411.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17" Type="http://schemas.openxmlformats.org/officeDocument/2006/relationships/slideLayout" Target="../slideLayouts/slideLayout394.xml"/><Relationship Id="rId25" Type="http://schemas.openxmlformats.org/officeDocument/2006/relationships/slideLayout" Target="../slideLayouts/slideLayout402.xml"/><Relationship Id="rId33" Type="http://schemas.openxmlformats.org/officeDocument/2006/relationships/slideLayout" Target="../slideLayouts/slideLayout410.xml"/><Relationship Id="rId2" Type="http://schemas.openxmlformats.org/officeDocument/2006/relationships/slideLayout" Target="../slideLayouts/slideLayout379.xml"/><Relationship Id="rId16" Type="http://schemas.openxmlformats.org/officeDocument/2006/relationships/slideLayout" Target="../slideLayouts/slideLayout393.xml"/><Relationship Id="rId20" Type="http://schemas.openxmlformats.org/officeDocument/2006/relationships/slideLayout" Target="../slideLayouts/slideLayout397.xml"/><Relationship Id="rId29" Type="http://schemas.openxmlformats.org/officeDocument/2006/relationships/slideLayout" Target="../slideLayouts/slideLayout406.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24" Type="http://schemas.openxmlformats.org/officeDocument/2006/relationships/slideLayout" Target="../slideLayouts/slideLayout401.xml"/><Relationship Id="rId32" Type="http://schemas.openxmlformats.org/officeDocument/2006/relationships/slideLayout" Target="../slideLayouts/slideLayout409.xml"/><Relationship Id="rId5" Type="http://schemas.openxmlformats.org/officeDocument/2006/relationships/slideLayout" Target="../slideLayouts/slideLayout382.xml"/><Relationship Id="rId15" Type="http://schemas.openxmlformats.org/officeDocument/2006/relationships/slideLayout" Target="../slideLayouts/slideLayout392.xml"/><Relationship Id="rId23" Type="http://schemas.openxmlformats.org/officeDocument/2006/relationships/slideLayout" Target="../slideLayouts/slideLayout400.xml"/><Relationship Id="rId28" Type="http://schemas.openxmlformats.org/officeDocument/2006/relationships/slideLayout" Target="../slideLayouts/slideLayout405.xml"/><Relationship Id="rId36" Type="http://schemas.openxmlformats.org/officeDocument/2006/relationships/image" Target="../media/image1.png"/><Relationship Id="rId10" Type="http://schemas.openxmlformats.org/officeDocument/2006/relationships/slideLayout" Target="../slideLayouts/slideLayout387.xml"/><Relationship Id="rId19" Type="http://schemas.openxmlformats.org/officeDocument/2006/relationships/slideLayout" Target="../slideLayouts/slideLayout396.xml"/><Relationship Id="rId31" Type="http://schemas.openxmlformats.org/officeDocument/2006/relationships/slideLayout" Target="../slideLayouts/slideLayout408.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slideLayout" Target="../slideLayouts/slideLayout391.xml"/><Relationship Id="rId22" Type="http://schemas.openxmlformats.org/officeDocument/2006/relationships/slideLayout" Target="../slideLayouts/slideLayout399.xml"/><Relationship Id="rId27" Type="http://schemas.openxmlformats.org/officeDocument/2006/relationships/slideLayout" Target="../slideLayouts/slideLayout404.xml"/><Relationship Id="rId30" Type="http://schemas.openxmlformats.org/officeDocument/2006/relationships/slideLayout" Target="../slideLayouts/slideLayout407.xml"/><Relationship Id="rId35"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70.pn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2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1.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2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theme" Target="../theme/theme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5" Type="http://schemas.openxmlformats.org/officeDocument/2006/relationships/image" Target="../media/image86.jpeg"/><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image" Target="../media/image2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image" Target="../media/image22.png"/><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theme" Target="../theme/theme5.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image" Target="../media/image1.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theme" Target="../theme/theme6.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7.xml"/><Relationship Id="rId1"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2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image" Target="../media/image25.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theme" Target="../theme/theme9.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29" cstate="print">
            <a:extLst/>
          </a:blip>
          <a:stretch>
            <a:fillRect/>
          </a:stretch>
        </p:blipFill>
        <p:spPr>
          <a:xfrm>
            <a:off x="65666" y="40426"/>
            <a:ext cx="1805643" cy="566234"/>
          </a:xfrm>
          <a:prstGeom prst="rect">
            <a:avLst/>
          </a:prstGeom>
          <a:ln w="12700">
            <a:miter lim="400000"/>
          </a:ln>
        </p:spPr>
      </p:pic>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6"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1806164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0"/>
            <a:ext cx="9144000" cy="41136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4"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657930154"/>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 id="2147484133" r:id="rId21"/>
    <p:sldLayoutId id="2147484134" r:id="rId22"/>
    <p:sldLayoutId id="2147484135" r:id="rId23"/>
    <p:sldLayoutId id="2147484136" r:id="rId24"/>
    <p:sldLayoutId id="2147484137" r:id="rId25"/>
    <p:sldLayoutId id="2147484138" r:id="rId26"/>
    <p:sldLayoutId id="214748413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defTabSz="914400" fontAlgn="base">
              <a:spcBef>
                <a:spcPct val="50000"/>
              </a:spcBef>
              <a:spcAft>
                <a:spcPct val="0"/>
              </a:spcAft>
            </a:pPr>
            <a:r>
              <a:rPr lang="en-US" sz="80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defTabSz="914400" fontAlgn="base">
              <a:spcBef>
                <a:spcPct val="50000"/>
              </a:spcBef>
              <a:spcAft>
                <a:spcPct val="0"/>
              </a:spcAft>
            </a:pPr>
            <a:r>
              <a:rPr lang="en-GB" sz="800" noProof="1">
                <a:solidFill>
                  <a:srgbClr val="4D4F53"/>
                </a:solidFill>
              </a:rPr>
              <a:t>ESA | 01/01/2016 | Slide  </a:t>
            </a:r>
            <a:fld id="{71EAD4F2-866B-304A-9A50-FC7592816342}" type="slidenum">
              <a:rPr lang="en-GB" sz="800" noProof="1" smtClean="0">
                <a:solidFill>
                  <a:srgbClr val="4D4F53"/>
                </a:solidFill>
              </a:rPr>
              <a:pPr algn="r" defTabSz="914400" fontAlgn="base">
                <a:spcBef>
                  <a:spcPct val="50000"/>
                </a:spcBef>
                <a:spcAft>
                  <a:spcPct val="0"/>
                </a:spcAft>
              </a:pPr>
              <a:t>‹#›</a:t>
            </a:fld>
            <a:endParaRPr lang="en-GB" sz="800" noProof="1">
              <a:solidFill>
                <a:srgbClr val="4D4F53"/>
              </a:solidFill>
            </a:endParaRPr>
          </a:p>
        </p:txBody>
      </p:sp>
      <p:grpSp>
        <p:nvGrpSpPr>
          <p:cNvPr id="40" name="Group 39"/>
          <p:cNvGrpSpPr/>
          <p:nvPr/>
        </p:nvGrpSpPr>
        <p:grpSpPr>
          <a:xfrm>
            <a:off x="172269" y="4908007"/>
            <a:ext cx="6826666" cy="111519"/>
            <a:chOff x="172269" y="6621494"/>
            <a:chExt cx="6826666" cy="111519"/>
          </a:xfrm>
        </p:grpSpPr>
        <p:pic>
          <p:nvPicPr>
            <p:cNvPr id="41" name="Picture 40"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2" name="Picture 41"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3" name="Picture 42"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4" name="Picture 43"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5" name="Picture 44"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6" name="Picture 45"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7" name="Picture 46"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8" name="Picture 47"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9" name="Picture 48"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50" name="Picture 49"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1" name="Picture 50"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2" name="Picture 51"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3" name="Picture 52"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4" name="Picture 53"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5" name="Picture 54"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6" name="Picture 55"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7" name="Picture 56"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8" name="Picture 57"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9" name="Picture 58"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60" name="Picture 59"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1" name="Picture 60"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2" name="Picture 61"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3" name="Picture 62"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4" name="Picture 6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421510354"/>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1714500" y="261938"/>
            <a:ext cx="6972300" cy="1028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GB"/>
          </a:p>
        </p:txBody>
      </p:sp>
      <p:sp>
        <p:nvSpPr>
          <p:cNvPr id="18435" name="Text Placeholder 2"/>
          <p:cNvSpPr>
            <a:spLocks noGrp="1"/>
          </p:cNvSpPr>
          <p:nvPr>
            <p:ph type="body" idx="1"/>
          </p:nvPr>
        </p:nvSpPr>
        <p:spPr bwMode="auto">
          <a:xfrm>
            <a:off x="1714500" y="1331119"/>
            <a:ext cx="69723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p:cNvSpPr txBox="1">
            <a:spLocks/>
          </p:cNvSpPr>
          <p:nvPr/>
        </p:nvSpPr>
        <p:spPr>
          <a:xfrm>
            <a:off x="323851" y="4913710"/>
            <a:ext cx="2894013" cy="172640"/>
          </a:xfrm>
          <a:prstGeom prst="rect">
            <a:avLst/>
          </a:prstGeom>
        </p:spPr>
        <p:txBody>
          <a:bodyPr/>
          <a:lstStyle/>
          <a:p>
            <a:pPr>
              <a:lnSpc>
                <a:spcPct val="100000"/>
              </a:lnSpc>
            </a:pPr>
            <a:r>
              <a:rPr lang="en-GB" sz="1000">
                <a:solidFill>
                  <a:srgbClr val="000000"/>
                </a:solidFill>
                <a:latin typeface="Arial" pitchFamily="34" charset="0"/>
                <a:ea typeface="ＭＳ Ｐゴシック" pitchFamily="34" charset="-128"/>
                <a:cs typeface="Arial" pitchFamily="34" charset="0"/>
              </a:rPr>
              <a:t>© Crown copyright   Met Office</a:t>
            </a:r>
          </a:p>
        </p:txBody>
      </p:sp>
    </p:spTree>
    <p:extLst>
      <p:ext uri="{BB962C8B-B14F-4D97-AF65-F5344CB8AC3E}">
        <p14:creationId xmlns:p14="http://schemas.microsoft.com/office/powerpoint/2010/main" val="2566187930"/>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Lst>
  <p:transition/>
  <p:txStyles>
    <p:titleStyle>
      <a:lvl1pPr algn="l"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714500" y="261938"/>
            <a:ext cx="6972300" cy="1028700"/>
          </a:xfrm>
          <a:prstGeom prst="rect">
            <a:avLst/>
          </a:prstGeom>
          <a:noFill/>
          <a:ln w="9525">
            <a:noFill/>
            <a:miter lim="800000"/>
            <a:headEnd/>
            <a:tailEnd/>
          </a:ln>
        </p:spPr>
        <p:txBody>
          <a:bodyPr vert="horz" wrap="square" lIns="91434" tIns="45718" rIns="91434" bIns="45718" numCol="1" anchor="t" anchorCtr="0" compatLnSpc="1">
            <a:prstTxWarp prst="textNoShape">
              <a:avLst/>
            </a:prstTxWarp>
          </a:bodyPr>
          <a:lstStyle/>
          <a:p>
            <a:pPr lvl="0"/>
            <a:r>
              <a:rPr lang="en-US"/>
              <a:t>Click to edit Master title style</a:t>
            </a:r>
            <a:endParaRPr lang="en-GB"/>
          </a:p>
        </p:txBody>
      </p:sp>
      <p:sp>
        <p:nvSpPr>
          <p:cNvPr id="2051" name="Text Placeholder 2"/>
          <p:cNvSpPr>
            <a:spLocks noGrp="1"/>
          </p:cNvSpPr>
          <p:nvPr>
            <p:ph type="body" idx="1"/>
          </p:nvPr>
        </p:nvSpPr>
        <p:spPr bwMode="auto">
          <a:xfrm>
            <a:off x="1714500" y="1331120"/>
            <a:ext cx="6972300" cy="3394472"/>
          </a:xfrm>
          <a:prstGeom prst="rect">
            <a:avLst/>
          </a:prstGeom>
          <a:noFill/>
          <a:ln w="9525">
            <a:noFill/>
            <a:miter lim="800000"/>
            <a:headEnd/>
            <a:tailEnd/>
          </a:ln>
        </p:spPr>
        <p:txBody>
          <a:bodyPr vert="horz" wrap="square" lIns="91434" tIns="45718" rIns="91434"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p:cNvSpPr txBox="1">
            <a:spLocks/>
          </p:cNvSpPr>
          <p:nvPr/>
        </p:nvSpPr>
        <p:spPr>
          <a:xfrm>
            <a:off x="323852" y="4913713"/>
            <a:ext cx="2894013" cy="172640"/>
          </a:xfrm>
          <a:prstGeom prst="rect">
            <a:avLst/>
          </a:prstGeom>
        </p:spPr>
        <p:txBody>
          <a:bodyPr lIns="68576" tIns="34289" rIns="68576" bIns="34289"/>
          <a:lstStyle/>
          <a:p>
            <a:pPr fontAlgn="base">
              <a:spcBef>
                <a:spcPct val="0"/>
              </a:spcBef>
              <a:spcAft>
                <a:spcPct val="0"/>
              </a:spcAft>
            </a:pPr>
            <a:r>
              <a:rPr lang="en-GB" sz="825" dirty="0">
                <a:solidFill>
                  <a:srgbClr val="000000"/>
                </a:solidFill>
                <a:ea typeface="ＭＳ Ｐゴシック" pitchFamily="34" charset="-128"/>
              </a:rPr>
              <a:t>© Crown copyright   Met Office</a:t>
            </a:r>
          </a:p>
        </p:txBody>
      </p:sp>
    </p:spTree>
    <p:extLst>
      <p:ext uri="{BB962C8B-B14F-4D97-AF65-F5344CB8AC3E}">
        <p14:creationId xmlns:p14="http://schemas.microsoft.com/office/powerpoint/2010/main" val="3790218386"/>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Lst>
  <p:txStyles>
    <p:titleStyle>
      <a:lvl1pPr algn="l" rtl="0" eaLnBrk="0" fontAlgn="base" hangingPunct="0">
        <a:spcBef>
          <a:spcPct val="0"/>
        </a:spcBef>
        <a:spcAft>
          <a:spcPct val="0"/>
        </a:spcAft>
        <a:defRPr sz="30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0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30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30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3000">
          <a:solidFill>
            <a:schemeClr val="tx1"/>
          </a:solidFill>
          <a:latin typeface="Arial" charset="0"/>
          <a:ea typeface="ＭＳ Ｐゴシック" charset="0"/>
          <a:cs typeface="ＭＳ Ｐゴシック" charset="0"/>
        </a:defRPr>
      </a:lvl5pPr>
      <a:lvl6pPr marL="342875" algn="l" rtl="0" fontAlgn="base">
        <a:spcBef>
          <a:spcPct val="0"/>
        </a:spcBef>
        <a:spcAft>
          <a:spcPct val="0"/>
        </a:spcAft>
        <a:defRPr sz="3000">
          <a:solidFill>
            <a:schemeClr val="tx2"/>
          </a:solidFill>
          <a:latin typeface="Arial" charset="0"/>
        </a:defRPr>
      </a:lvl6pPr>
      <a:lvl7pPr marL="685749" algn="l" rtl="0" fontAlgn="base">
        <a:spcBef>
          <a:spcPct val="0"/>
        </a:spcBef>
        <a:spcAft>
          <a:spcPct val="0"/>
        </a:spcAft>
        <a:defRPr sz="3000">
          <a:solidFill>
            <a:schemeClr val="tx2"/>
          </a:solidFill>
          <a:latin typeface="Arial" charset="0"/>
        </a:defRPr>
      </a:lvl7pPr>
      <a:lvl8pPr marL="1028624" algn="l" rtl="0" fontAlgn="base">
        <a:spcBef>
          <a:spcPct val="0"/>
        </a:spcBef>
        <a:spcAft>
          <a:spcPct val="0"/>
        </a:spcAft>
        <a:defRPr sz="3000">
          <a:solidFill>
            <a:schemeClr val="tx2"/>
          </a:solidFill>
          <a:latin typeface="Arial" charset="0"/>
        </a:defRPr>
      </a:lvl8pPr>
      <a:lvl9pPr marL="1371498" algn="l" rtl="0" fontAlgn="base">
        <a:spcBef>
          <a:spcPct val="0"/>
        </a:spcBef>
        <a:spcAft>
          <a:spcPct val="0"/>
        </a:spcAft>
        <a:defRPr sz="3000">
          <a:solidFill>
            <a:schemeClr val="tx2"/>
          </a:solidFill>
          <a:latin typeface="Arial" charset="0"/>
        </a:defRPr>
      </a:lvl9pPr>
    </p:titleStyle>
    <p:bodyStyle>
      <a:lvl1pPr marL="257156" indent="-257156" algn="l"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charset="0"/>
          <a:cs typeface="ＭＳ Ｐゴシック" charset="0"/>
        </a:defRPr>
      </a:lvl1pPr>
      <a:lvl2pPr marL="557171" indent="-214298" algn="l"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charset="0"/>
          <a:cs typeface="+mn-cs"/>
        </a:defRPr>
      </a:lvl2pPr>
      <a:lvl3pPr marL="857186" indent="-171438" algn="l"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charset="0"/>
          <a:cs typeface="+mn-cs"/>
        </a:defRPr>
      </a:lvl3pPr>
      <a:lvl4pPr marL="1200060" indent="-171438" algn="l"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charset="0"/>
          <a:cs typeface="+mn-cs"/>
        </a:defRPr>
      </a:lvl4pPr>
      <a:lvl5pPr marL="1542935" indent="-171438" algn="l"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charset="0"/>
          <a:cs typeface="+mn-cs"/>
        </a:defRPr>
      </a:lvl5pPr>
      <a:lvl6pPr marL="1885809"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84"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58"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33"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9" rtl="0" eaLnBrk="1" latinLnBrk="0" hangingPunct="1">
        <a:defRPr sz="1425" kern="1200">
          <a:solidFill>
            <a:schemeClr val="tx1"/>
          </a:solidFill>
          <a:latin typeface="+mn-lt"/>
          <a:ea typeface="+mn-ea"/>
          <a:cs typeface="+mn-cs"/>
        </a:defRPr>
      </a:lvl1pPr>
      <a:lvl2pPr marL="342875" algn="l" defTabSz="685749" rtl="0" eaLnBrk="1" latinLnBrk="0" hangingPunct="1">
        <a:defRPr sz="1425" kern="1200">
          <a:solidFill>
            <a:schemeClr val="tx1"/>
          </a:solidFill>
          <a:latin typeface="+mn-lt"/>
          <a:ea typeface="+mn-ea"/>
          <a:cs typeface="+mn-cs"/>
        </a:defRPr>
      </a:lvl2pPr>
      <a:lvl3pPr marL="685749" algn="l" defTabSz="685749" rtl="0" eaLnBrk="1" latinLnBrk="0" hangingPunct="1">
        <a:defRPr sz="1425" kern="1200">
          <a:solidFill>
            <a:schemeClr val="tx1"/>
          </a:solidFill>
          <a:latin typeface="+mn-lt"/>
          <a:ea typeface="+mn-ea"/>
          <a:cs typeface="+mn-cs"/>
        </a:defRPr>
      </a:lvl3pPr>
      <a:lvl4pPr marL="1028624" algn="l" defTabSz="685749" rtl="0" eaLnBrk="1" latinLnBrk="0" hangingPunct="1">
        <a:defRPr sz="1425" kern="1200">
          <a:solidFill>
            <a:schemeClr val="tx1"/>
          </a:solidFill>
          <a:latin typeface="+mn-lt"/>
          <a:ea typeface="+mn-ea"/>
          <a:cs typeface="+mn-cs"/>
        </a:defRPr>
      </a:lvl4pPr>
      <a:lvl5pPr marL="1371498" algn="l" defTabSz="685749" rtl="0" eaLnBrk="1" latinLnBrk="0" hangingPunct="1">
        <a:defRPr sz="1425" kern="1200">
          <a:solidFill>
            <a:schemeClr val="tx1"/>
          </a:solidFill>
          <a:latin typeface="+mn-lt"/>
          <a:ea typeface="+mn-ea"/>
          <a:cs typeface="+mn-cs"/>
        </a:defRPr>
      </a:lvl5pPr>
      <a:lvl6pPr marL="1714373" algn="l" defTabSz="685749" rtl="0" eaLnBrk="1" latinLnBrk="0" hangingPunct="1">
        <a:defRPr sz="1425" kern="1200">
          <a:solidFill>
            <a:schemeClr val="tx1"/>
          </a:solidFill>
          <a:latin typeface="+mn-lt"/>
          <a:ea typeface="+mn-ea"/>
          <a:cs typeface="+mn-cs"/>
        </a:defRPr>
      </a:lvl6pPr>
      <a:lvl7pPr marL="2057246" algn="l" defTabSz="685749" rtl="0" eaLnBrk="1" latinLnBrk="0" hangingPunct="1">
        <a:defRPr sz="1425" kern="1200">
          <a:solidFill>
            <a:schemeClr val="tx1"/>
          </a:solidFill>
          <a:latin typeface="+mn-lt"/>
          <a:ea typeface="+mn-ea"/>
          <a:cs typeface="+mn-cs"/>
        </a:defRPr>
      </a:lvl7pPr>
      <a:lvl8pPr marL="2400120" algn="l" defTabSz="685749" rtl="0" eaLnBrk="1" latinLnBrk="0" hangingPunct="1">
        <a:defRPr sz="1425" kern="1200">
          <a:solidFill>
            <a:schemeClr val="tx1"/>
          </a:solidFill>
          <a:latin typeface="+mn-lt"/>
          <a:ea typeface="+mn-ea"/>
          <a:cs typeface="+mn-cs"/>
        </a:defRPr>
      </a:lvl8pPr>
      <a:lvl9pPr marL="2742995" algn="l" defTabSz="685749" rtl="0" eaLnBrk="1" latinLnBrk="0" hangingPunct="1">
        <a:defRPr sz="142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714500" y="261938"/>
            <a:ext cx="6972300" cy="1028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GB"/>
          </a:p>
        </p:txBody>
      </p:sp>
      <p:sp>
        <p:nvSpPr>
          <p:cNvPr id="2051" name="Text Placeholder 2"/>
          <p:cNvSpPr>
            <a:spLocks noGrp="1"/>
          </p:cNvSpPr>
          <p:nvPr>
            <p:ph type="body" idx="1"/>
          </p:nvPr>
        </p:nvSpPr>
        <p:spPr bwMode="auto">
          <a:xfrm>
            <a:off x="1714500" y="1331119"/>
            <a:ext cx="69723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p:cNvSpPr txBox="1">
            <a:spLocks/>
          </p:cNvSpPr>
          <p:nvPr/>
        </p:nvSpPr>
        <p:spPr>
          <a:xfrm>
            <a:off x="323851" y="4913710"/>
            <a:ext cx="2894013" cy="172640"/>
          </a:xfrm>
          <a:prstGeom prst="rect">
            <a:avLst/>
          </a:prstGeom>
        </p:spPr>
        <p:txBody>
          <a:bodyPr/>
          <a:lstStyle>
            <a:lvl1pPr algn="l">
              <a:lnSpc>
                <a:spcPct val="100000"/>
              </a:lnSpc>
              <a:defRPr sz="1000">
                <a:solidFill>
                  <a:schemeClr val="tx2"/>
                </a:solidFill>
              </a:defRPr>
            </a:lvl1pPr>
          </a:lstStyle>
          <a:p>
            <a:pPr>
              <a:defRPr/>
            </a:pPr>
            <a:r>
              <a:rPr lang="en-GB" dirty="0">
                <a:solidFill>
                  <a:srgbClr val="000000"/>
                </a:solidFill>
                <a:ea typeface="+mn-ea"/>
                <a:cs typeface="+mn-cs"/>
              </a:rPr>
              <a:t>© Crown copyright   Met Office</a:t>
            </a:r>
          </a:p>
        </p:txBody>
      </p:sp>
    </p:spTree>
    <p:extLst>
      <p:ext uri="{BB962C8B-B14F-4D97-AF65-F5344CB8AC3E}">
        <p14:creationId xmlns:p14="http://schemas.microsoft.com/office/powerpoint/2010/main" val="3815293750"/>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35" r:id="rId12"/>
    <p:sldLayoutId id="2147484336" r:id="rId13"/>
    <p:sldLayoutId id="2147484337" r:id="rId14"/>
    <p:sldLayoutId id="2147484338" r:id="rId15"/>
  </p:sldLayoutIdLst>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714500" y="261938"/>
            <a:ext cx="6972300" cy="1028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GB"/>
          </a:p>
        </p:txBody>
      </p:sp>
      <p:sp>
        <p:nvSpPr>
          <p:cNvPr id="2051" name="Text Placeholder 2"/>
          <p:cNvSpPr>
            <a:spLocks noGrp="1"/>
          </p:cNvSpPr>
          <p:nvPr>
            <p:ph type="body" idx="1"/>
          </p:nvPr>
        </p:nvSpPr>
        <p:spPr bwMode="auto">
          <a:xfrm>
            <a:off x="1714500" y="1331119"/>
            <a:ext cx="69723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p:cNvSpPr txBox="1">
            <a:spLocks/>
          </p:cNvSpPr>
          <p:nvPr/>
        </p:nvSpPr>
        <p:spPr>
          <a:xfrm>
            <a:off x="323861" y="4913710"/>
            <a:ext cx="2894013" cy="172640"/>
          </a:xfrm>
          <a:prstGeom prst="rect">
            <a:avLst/>
          </a:prstGeom>
        </p:spPr>
        <p:txBody>
          <a:bodyPr/>
          <a:lstStyle>
            <a:lvl1pPr algn="l">
              <a:lnSpc>
                <a:spcPct val="100000"/>
              </a:lnSpc>
              <a:defRPr sz="1000">
                <a:solidFill>
                  <a:schemeClr val="tx2"/>
                </a:solidFill>
              </a:defRPr>
            </a:lvl1pPr>
          </a:lstStyle>
          <a:p>
            <a:pPr>
              <a:defRPr/>
            </a:pPr>
            <a:r>
              <a:rPr lang="en-GB" dirty="0">
                <a:solidFill>
                  <a:srgbClr val="000000"/>
                </a:solidFill>
                <a:ea typeface="+mn-ea"/>
                <a:cs typeface="+mn-cs"/>
              </a:rPr>
              <a:t>© Crown copyright   Met Office</a:t>
            </a:r>
          </a:p>
        </p:txBody>
      </p:sp>
    </p:spTree>
    <p:extLst>
      <p:ext uri="{BB962C8B-B14F-4D97-AF65-F5344CB8AC3E}">
        <p14:creationId xmlns:p14="http://schemas.microsoft.com/office/powerpoint/2010/main" val="444067708"/>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Lst>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1714500" y="261938"/>
            <a:ext cx="6972300" cy="1028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GB"/>
          </a:p>
        </p:txBody>
      </p:sp>
      <p:sp>
        <p:nvSpPr>
          <p:cNvPr id="14339" name="Text Placeholder 2"/>
          <p:cNvSpPr>
            <a:spLocks noGrp="1"/>
          </p:cNvSpPr>
          <p:nvPr>
            <p:ph type="body" idx="1"/>
          </p:nvPr>
        </p:nvSpPr>
        <p:spPr bwMode="auto">
          <a:xfrm>
            <a:off x="1714500" y="1331119"/>
            <a:ext cx="69723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p:cNvSpPr txBox="1">
            <a:spLocks/>
          </p:cNvSpPr>
          <p:nvPr/>
        </p:nvSpPr>
        <p:spPr>
          <a:xfrm>
            <a:off x="323851" y="4913710"/>
            <a:ext cx="2894013" cy="172640"/>
          </a:xfrm>
          <a:prstGeom prst="rect">
            <a:avLst/>
          </a:prstGeom>
        </p:spPr>
        <p:txBody>
          <a:bodyPr/>
          <a:lstStyle>
            <a:lvl1pPr algn="l">
              <a:lnSpc>
                <a:spcPct val="100000"/>
              </a:lnSpc>
              <a:defRPr sz="1000">
                <a:solidFill>
                  <a:schemeClr val="tx2"/>
                </a:solidFill>
              </a:defRPr>
            </a:lvl1pPr>
          </a:lstStyle>
          <a:p>
            <a:pPr>
              <a:defRPr/>
            </a:pPr>
            <a:r>
              <a:rPr lang="en-GB" sz="750" dirty="0">
                <a:solidFill>
                  <a:srgbClr val="000000"/>
                </a:solidFill>
                <a:latin typeface="Arial" charset="0"/>
                <a:ea typeface="+mn-ea"/>
              </a:rPr>
              <a:t>© Crown copyright   Met Office</a:t>
            </a:r>
          </a:p>
        </p:txBody>
      </p:sp>
    </p:spTree>
    <p:extLst>
      <p:ext uri="{BB962C8B-B14F-4D97-AF65-F5344CB8AC3E}">
        <p14:creationId xmlns:p14="http://schemas.microsoft.com/office/powerpoint/2010/main" val="811985495"/>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Lst>
  <p:txStyles>
    <p:titleStyle>
      <a:lvl1pPr algn="l" rtl="0" eaLnBrk="0" fontAlgn="base" hangingPunct="0">
        <a:spcBef>
          <a:spcPct val="0"/>
        </a:spcBef>
        <a:spcAft>
          <a:spcPct val="0"/>
        </a:spcAft>
        <a:defRPr sz="3000" kern="12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charset="0"/>
        </a:defRPr>
      </a:lvl2pPr>
      <a:lvl3pPr algn="l" rtl="0" eaLnBrk="0" fontAlgn="base" hangingPunct="0">
        <a:spcBef>
          <a:spcPct val="0"/>
        </a:spcBef>
        <a:spcAft>
          <a:spcPct val="0"/>
        </a:spcAft>
        <a:defRPr sz="3000">
          <a:solidFill>
            <a:schemeClr val="tx1"/>
          </a:solidFill>
          <a:latin typeface="Arial" charset="0"/>
        </a:defRPr>
      </a:lvl3pPr>
      <a:lvl4pPr algn="l" rtl="0" eaLnBrk="0" fontAlgn="base" hangingPunct="0">
        <a:spcBef>
          <a:spcPct val="0"/>
        </a:spcBef>
        <a:spcAft>
          <a:spcPct val="0"/>
        </a:spcAft>
        <a:defRPr sz="3000">
          <a:solidFill>
            <a:schemeClr val="tx1"/>
          </a:solidFill>
          <a:latin typeface="Arial" charset="0"/>
        </a:defRPr>
      </a:lvl4pPr>
      <a:lvl5pPr algn="l" rtl="0" eaLnBrk="0" fontAlgn="base" hangingPunct="0">
        <a:spcBef>
          <a:spcPct val="0"/>
        </a:spcBef>
        <a:spcAft>
          <a:spcPct val="0"/>
        </a:spcAft>
        <a:defRPr sz="3000">
          <a:solidFill>
            <a:schemeClr val="tx1"/>
          </a:solidFill>
          <a:latin typeface="Arial" charset="0"/>
        </a:defRPr>
      </a:lvl5pPr>
      <a:lvl6pPr marL="342900" algn="l" rtl="0" fontAlgn="base">
        <a:spcBef>
          <a:spcPct val="0"/>
        </a:spcBef>
        <a:spcAft>
          <a:spcPct val="0"/>
        </a:spcAft>
        <a:defRPr sz="3000">
          <a:solidFill>
            <a:schemeClr val="tx2"/>
          </a:solidFill>
          <a:latin typeface="Arial" charset="0"/>
        </a:defRPr>
      </a:lvl6pPr>
      <a:lvl7pPr marL="685800" algn="l" rtl="0" fontAlgn="base">
        <a:spcBef>
          <a:spcPct val="0"/>
        </a:spcBef>
        <a:spcAft>
          <a:spcPct val="0"/>
        </a:spcAft>
        <a:defRPr sz="3000">
          <a:solidFill>
            <a:schemeClr val="tx2"/>
          </a:solidFill>
          <a:latin typeface="Arial" charset="0"/>
        </a:defRPr>
      </a:lvl7pPr>
      <a:lvl8pPr marL="1028700" algn="l" rtl="0" fontAlgn="base">
        <a:spcBef>
          <a:spcPct val="0"/>
        </a:spcBef>
        <a:spcAft>
          <a:spcPct val="0"/>
        </a:spcAft>
        <a:defRPr sz="3000">
          <a:solidFill>
            <a:schemeClr val="tx2"/>
          </a:solidFill>
          <a:latin typeface="Arial" charset="0"/>
        </a:defRPr>
      </a:lvl8pPr>
      <a:lvl9pPr marL="1371600" algn="l" rtl="0" fontAlgn="base">
        <a:spcBef>
          <a:spcPct val="0"/>
        </a:spcBef>
        <a:spcAft>
          <a:spcPct val="0"/>
        </a:spcAft>
        <a:defRPr sz="3000">
          <a:solidFill>
            <a:schemeClr val="tx2"/>
          </a:solidFill>
          <a:latin typeface="Arial" charset="0"/>
        </a:defRPr>
      </a:lvl9pPr>
    </p:titleStyle>
    <p:bodyStyle>
      <a:lvl1pPr marL="257175" indent="-257175"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114372"/>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010954" y="3159919"/>
            <a:ext cx="7692036" cy="1810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6" name="Rectangle 2"/>
          <p:cNvSpPr>
            <a:spLocks noGrp="1" noChangeArrowheads="1"/>
          </p:cNvSpPr>
          <p:nvPr>
            <p:ph type="title"/>
          </p:nvPr>
        </p:nvSpPr>
        <p:spPr bwMode="auto">
          <a:xfrm>
            <a:off x="317939" y="113110"/>
            <a:ext cx="7442961" cy="59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Tree>
    <p:extLst>
      <p:ext uri="{BB962C8B-B14F-4D97-AF65-F5344CB8AC3E}">
        <p14:creationId xmlns:p14="http://schemas.microsoft.com/office/powerpoint/2010/main" val="3070919268"/>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xStyles>
    <p:titleStyle>
      <a:lvl1pPr algn="ctr" defTabSz="310969" rtl="0" eaLnBrk="0" fontAlgn="base" hangingPunct="0">
        <a:spcBef>
          <a:spcPct val="0"/>
        </a:spcBef>
        <a:spcAft>
          <a:spcPct val="0"/>
        </a:spcAft>
        <a:buClr>
          <a:srgbClr val="000000"/>
        </a:buClr>
        <a:buSzPct val="100000"/>
        <a:buFont typeface="Times New Roman" charset="0"/>
        <a:defRPr sz="2492" b="1" kern="1200">
          <a:solidFill>
            <a:srgbClr val="FFFFFF"/>
          </a:solidFill>
          <a:latin typeface="+mj-lt"/>
          <a:ea typeface="+mj-ea"/>
          <a:cs typeface="+mj-cs"/>
        </a:defRPr>
      </a:lvl1pPr>
      <a:lvl2pPr marL="514252" indent="-197789" algn="ctr" defTabSz="310969" rtl="0" eaLnBrk="0" fontAlgn="base" hangingPunct="0">
        <a:spcBef>
          <a:spcPct val="0"/>
        </a:spcBef>
        <a:spcAft>
          <a:spcPct val="0"/>
        </a:spcAft>
        <a:buClr>
          <a:srgbClr val="000000"/>
        </a:buClr>
        <a:buSzPct val="100000"/>
        <a:buFont typeface="Times New Roman" charset="0"/>
        <a:defRPr sz="2492" b="1">
          <a:solidFill>
            <a:srgbClr val="FFFFFF"/>
          </a:solidFill>
          <a:latin typeface="Arial" charset="0"/>
          <a:ea typeface="Arial" charset="0"/>
          <a:cs typeface="Arial" charset="0"/>
        </a:defRPr>
      </a:lvl2pPr>
      <a:lvl3pPr marL="791156" indent="-158231" algn="ctr" defTabSz="310969" rtl="0" eaLnBrk="0" fontAlgn="base" hangingPunct="0">
        <a:spcBef>
          <a:spcPct val="0"/>
        </a:spcBef>
        <a:spcAft>
          <a:spcPct val="0"/>
        </a:spcAft>
        <a:buClr>
          <a:srgbClr val="000000"/>
        </a:buClr>
        <a:buSzPct val="100000"/>
        <a:buFont typeface="Times New Roman" charset="0"/>
        <a:defRPr sz="2492" b="1">
          <a:solidFill>
            <a:srgbClr val="FFFFFF"/>
          </a:solidFill>
          <a:latin typeface="Arial" charset="0"/>
          <a:ea typeface="Arial" charset="0"/>
          <a:cs typeface="Arial" charset="0"/>
        </a:defRPr>
      </a:lvl3pPr>
      <a:lvl4pPr marL="1107619" indent="-158231" algn="ctr" defTabSz="310969" rtl="0" eaLnBrk="0" fontAlgn="base" hangingPunct="0">
        <a:spcBef>
          <a:spcPct val="0"/>
        </a:spcBef>
        <a:spcAft>
          <a:spcPct val="0"/>
        </a:spcAft>
        <a:buClr>
          <a:srgbClr val="000000"/>
        </a:buClr>
        <a:buSzPct val="100000"/>
        <a:buFont typeface="Times New Roman" charset="0"/>
        <a:defRPr sz="2492" b="1">
          <a:solidFill>
            <a:srgbClr val="FFFFFF"/>
          </a:solidFill>
          <a:latin typeface="Arial" charset="0"/>
          <a:ea typeface="Arial" charset="0"/>
          <a:cs typeface="Arial" charset="0"/>
        </a:defRPr>
      </a:lvl4pPr>
      <a:lvl5pPr marL="1424081" indent="-158231" algn="ctr" defTabSz="310969" rtl="0" eaLnBrk="0" fontAlgn="base" hangingPunct="0">
        <a:spcBef>
          <a:spcPct val="0"/>
        </a:spcBef>
        <a:spcAft>
          <a:spcPct val="0"/>
        </a:spcAft>
        <a:buClr>
          <a:srgbClr val="000000"/>
        </a:buClr>
        <a:buSzPct val="100000"/>
        <a:buFont typeface="Times New Roman" charset="0"/>
        <a:defRPr sz="2492" b="1">
          <a:solidFill>
            <a:srgbClr val="FFFFFF"/>
          </a:solidFill>
          <a:latin typeface="Arial" charset="0"/>
          <a:ea typeface="Arial" charset="0"/>
          <a:cs typeface="Arial" charset="0"/>
        </a:defRPr>
      </a:lvl5pPr>
      <a:lvl6pPr marL="1740543" indent="-158231" algn="ctr" defTabSz="310969" rtl="0" eaLnBrk="0" fontAlgn="base" hangingPunct="0">
        <a:spcBef>
          <a:spcPct val="0"/>
        </a:spcBef>
        <a:spcAft>
          <a:spcPct val="0"/>
        </a:spcAft>
        <a:buClr>
          <a:srgbClr val="000000"/>
        </a:buClr>
        <a:buSzPct val="100000"/>
        <a:buFont typeface="Times New Roman" charset="0"/>
        <a:defRPr sz="2492" b="1">
          <a:solidFill>
            <a:srgbClr val="FFFFFF"/>
          </a:solidFill>
          <a:latin typeface="Arial" charset="0"/>
          <a:ea typeface="Arial" charset="0"/>
          <a:cs typeface="Arial" charset="0"/>
        </a:defRPr>
      </a:lvl6pPr>
      <a:lvl7pPr marL="2057006" indent="-158231" algn="ctr" defTabSz="310969" rtl="0" eaLnBrk="0" fontAlgn="base" hangingPunct="0">
        <a:spcBef>
          <a:spcPct val="0"/>
        </a:spcBef>
        <a:spcAft>
          <a:spcPct val="0"/>
        </a:spcAft>
        <a:buClr>
          <a:srgbClr val="000000"/>
        </a:buClr>
        <a:buSzPct val="100000"/>
        <a:buFont typeface="Times New Roman" charset="0"/>
        <a:defRPr sz="2492" b="1">
          <a:solidFill>
            <a:srgbClr val="FFFFFF"/>
          </a:solidFill>
          <a:latin typeface="Arial" charset="0"/>
          <a:ea typeface="Arial" charset="0"/>
          <a:cs typeface="Arial" charset="0"/>
        </a:defRPr>
      </a:lvl7pPr>
      <a:lvl8pPr marL="2373468" indent="-158231" algn="ctr" defTabSz="310969" rtl="0" eaLnBrk="0" fontAlgn="base" hangingPunct="0">
        <a:spcBef>
          <a:spcPct val="0"/>
        </a:spcBef>
        <a:spcAft>
          <a:spcPct val="0"/>
        </a:spcAft>
        <a:buClr>
          <a:srgbClr val="000000"/>
        </a:buClr>
        <a:buSzPct val="100000"/>
        <a:buFont typeface="Times New Roman" charset="0"/>
        <a:defRPr sz="2492" b="1">
          <a:solidFill>
            <a:srgbClr val="FFFFFF"/>
          </a:solidFill>
          <a:latin typeface="Arial" charset="0"/>
          <a:ea typeface="Arial" charset="0"/>
          <a:cs typeface="Arial" charset="0"/>
        </a:defRPr>
      </a:lvl8pPr>
      <a:lvl9pPr marL="2689931" indent="-158231" algn="ctr" defTabSz="310969" rtl="0" eaLnBrk="0" fontAlgn="base" hangingPunct="0">
        <a:spcBef>
          <a:spcPct val="0"/>
        </a:spcBef>
        <a:spcAft>
          <a:spcPct val="0"/>
        </a:spcAft>
        <a:buClr>
          <a:srgbClr val="000000"/>
        </a:buClr>
        <a:buSzPct val="100000"/>
        <a:buFont typeface="Times New Roman" charset="0"/>
        <a:defRPr sz="2492" b="1">
          <a:solidFill>
            <a:srgbClr val="FFFFFF"/>
          </a:solidFill>
          <a:latin typeface="Arial" charset="0"/>
          <a:ea typeface="Arial" charset="0"/>
          <a:cs typeface="Arial" charset="0"/>
        </a:defRPr>
      </a:lvl9pPr>
    </p:titleStyle>
    <p:bodyStyle>
      <a:lvl1pPr marL="237347" indent="-237347" algn="l" defTabSz="310969" rtl="0" eaLnBrk="0" fontAlgn="base" hangingPunct="0">
        <a:lnSpc>
          <a:spcPct val="110000"/>
        </a:lnSpc>
        <a:spcBef>
          <a:spcPts val="485"/>
        </a:spcBef>
        <a:spcAft>
          <a:spcPct val="0"/>
        </a:spcAft>
        <a:buClr>
          <a:srgbClr val="000000"/>
        </a:buClr>
        <a:buSzPct val="100000"/>
        <a:buFont typeface="Times New Roman" charset="0"/>
        <a:defRPr sz="1938" b="1" kern="1200">
          <a:solidFill>
            <a:srgbClr val="00338D"/>
          </a:solidFill>
          <a:latin typeface="+mn-lt"/>
          <a:ea typeface="+mn-ea"/>
          <a:cs typeface="+mn-cs"/>
        </a:defRPr>
      </a:lvl1pPr>
      <a:lvl2pPr marL="514252" indent="-197789" algn="l" defTabSz="310969" rtl="0" eaLnBrk="0" fontAlgn="base" hangingPunct="0">
        <a:spcBef>
          <a:spcPts val="485"/>
        </a:spcBef>
        <a:spcAft>
          <a:spcPct val="0"/>
        </a:spcAft>
        <a:buClr>
          <a:srgbClr val="000000"/>
        </a:buClr>
        <a:buSzPct val="100000"/>
        <a:buFont typeface="Times New Roman" charset="0"/>
        <a:defRPr sz="1938" kern="1200">
          <a:solidFill>
            <a:srgbClr val="00338D"/>
          </a:solidFill>
          <a:latin typeface="+mn-lt"/>
          <a:ea typeface="+mn-ea"/>
          <a:cs typeface="+mn-cs"/>
        </a:defRPr>
      </a:lvl2pPr>
      <a:lvl3pPr marL="791156" indent="-158231" algn="l" defTabSz="310969" rtl="0" eaLnBrk="0" fontAlgn="base" hangingPunct="0">
        <a:spcBef>
          <a:spcPts val="485"/>
        </a:spcBef>
        <a:spcAft>
          <a:spcPct val="0"/>
        </a:spcAft>
        <a:buClr>
          <a:srgbClr val="000000"/>
        </a:buClr>
        <a:buSzPct val="100000"/>
        <a:buFont typeface="Times New Roman" charset="0"/>
        <a:defRPr sz="1938" kern="1200">
          <a:solidFill>
            <a:srgbClr val="00338D"/>
          </a:solidFill>
          <a:latin typeface="+mn-lt"/>
          <a:ea typeface="+mn-ea"/>
          <a:cs typeface="+mn-cs"/>
        </a:defRPr>
      </a:lvl3pPr>
      <a:lvl4pPr marL="1107619" indent="-158231" algn="l" defTabSz="310969" rtl="0" eaLnBrk="0" fontAlgn="base" hangingPunct="0">
        <a:spcBef>
          <a:spcPts val="485"/>
        </a:spcBef>
        <a:spcAft>
          <a:spcPct val="0"/>
        </a:spcAft>
        <a:buClr>
          <a:srgbClr val="000000"/>
        </a:buClr>
        <a:buSzPct val="100000"/>
        <a:buFont typeface="Times New Roman" charset="0"/>
        <a:defRPr sz="1938" kern="1200">
          <a:solidFill>
            <a:srgbClr val="00338D"/>
          </a:solidFill>
          <a:latin typeface="+mn-lt"/>
          <a:ea typeface="+mn-ea"/>
          <a:cs typeface="+mn-cs"/>
        </a:defRPr>
      </a:lvl4pPr>
      <a:lvl5pPr marL="1424081" indent="-158231" algn="l" defTabSz="310969" rtl="0" eaLnBrk="0" fontAlgn="base" hangingPunct="0">
        <a:spcBef>
          <a:spcPts val="485"/>
        </a:spcBef>
        <a:spcAft>
          <a:spcPct val="0"/>
        </a:spcAft>
        <a:buClr>
          <a:srgbClr val="000000"/>
        </a:buClr>
        <a:buSzPct val="100000"/>
        <a:buFont typeface="Times New Roman" charset="0"/>
        <a:defRPr sz="1938" kern="1200">
          <a:solidFill>
            <a:srgbClr val="00338D"/>
          </a:solidFill>
          <a:latin typeface="+mn-lt"/>
          <a:ea typeface="+mn-ea"/>
          <a:cs typeface="+mn-cs"/>
        </a:defRPr>
      </a:lvl5pPr>
      <a:lvl6pPr marL="1740543" indent="-158231" algn="l" defTabSz="632925" rtl="0" eaLnBrk="1" latinLnBrk="0" hangingPunct="1">
        <a:lnSpc>
          <a:spcPct val="90000"/>
        </a:lnSpc>
        <a:spcBef>
          <a:spcPts val="346"/>
        </a:spcBef>
        <a:buFont typeface="Arial"/>
        <a:buChar char="•"/>
        <a:defRPr sz="1246" kern="1200">
          <a:solidFill>
            <a:schemeClr val="tx1"/>
          </a:solidFill>
          <a:latin typeface="+mn-lt"/>
          <a:ea typeface="+mn-ea"/>
          <a:cs typeface="+mn-cs"/>
        </a:defRPr>
      </a:lvl6pPr>
      <a:lvl7pPr marL="2057006" indent="-158231" algn="l" defTabSz="632925" rtl="0" eaLnBrk="1" latinLnBrk="0" hangingPunct="1">
        <a:lnSpc>
          <a:spcPct val="90000"/>
        </a:lnSpc>
        <a:spcBef>
          <a:spcPts val="346"/>
        </a:spcBef>
        <a:buFont typeface="Arial"/>
        <a:buChar char="•"/>
        <a:defRPr sz="1246" kern="1200">
          <a:solidFill>
            <a:schemeClr val="tx1"/>
          </a:solidFill>
          <a:latin typeface="+mn-lt"/>
          <a:ea typeface="+mn-ea"/>
          <a:cs typeface="+mn-cs"/>
        </a:defRPr>
      </a:lvl7pPr>
      <a:lvl8pPr marL="2373468" indent="-158231" algn="l" defTabSz="632925" rtl="0" eaLnBrk="1" latinLnBrk="0" hangingPunct="1">
        <a:lnSpc>
          <a:spcPct val="90000"/>
        </a:lnSpc>
        <a:spcBef>
          <a:spcPts val="346"/>
        </a:spcBef>
        <a:buFont typeface="Arial"/>
        <a:buChar char="•"/>
        <a:defRPr sz="1246" kern="1200">
          <a:solidFill>
            <a:schemeClr val="tx1"/>
          </a:solidFill>
          <a:latin typeface="+mn-lt"/>
          <a:ea typeface="+mn-ea"/>
          <a:cs typeface="+mn-cs"/>
        </a:defRPr>
      </a:lvl8pPr>
      <a:lvl9pPr marL="2689931" indent="-158231" algn="l" defTabSz="632925" rtl="0" eaLnBrk="1" latinLnBrk="0" hangingPunct="1">
        <a:lnSpc>
          <a:spcPct val="90000"/>
        </a:lnSpc>
        <a:spcBef>
          <a:spcPts val="346"/>
        </a:spcBef>
        <a:buFont typeface="Arial"/>
        <a:buChar char="•"/>
        <a:defRPr sz="1246" kern="1200">
          <a:solidFill>
            <a:schemeClr val="tx1"/>
          </a:solidFill>
          <a:latin typeface="+mn-lt"/>
          <a:ea typeface="+mn-ea"/>
          <a:cs typeface="+mn-cs"/>
        </a:defRPr>
      </a:lvl9pPr>
    </p:bodyStyle>
    <p:otherStyle>
      <a:defPPr>
        <a:defRPr lang="en-US"/>
      </a:defPPr>
      <a:lvl1pPr marL="0" algn="l" defTabSz="632925" rtl="0" eaLnBrk="1" latinLnBrk="0" hangingPunct="1">
        <a:defRPr sz="1246" kern="1200">
          <a:solidFill>
            <a:schemeClr val="tx1"/>
          </a:solidFill>
          <a:latin typeface="+mn-lt"/>
          <a:ea typeface="+mn-ea"/>
          <a:cs typeface="+mn-cs"/>
        </a:defRPr>
      </a:lvl1pPr>
      <a:lvl2pPr marL="316463" algn="l" defTabSz="632925" rtl="0" eaLnBrk="1" latinLnBrk="0" hangingPunct="1">
        <a:defRPr sz="1246" kern="1200">
          <a:solidFill>
            <a:schemeClr val="tx1"/>
          </a:solidFill>
          <a:latin typeface="+mn-lt"/>
          <a:ea typeface="+mn-ea"/>
          <a:cs typeface="+mn-cs"/>
        </a:defRPr>
      </a:lvl2pPr>
      <a:lvl3pPr marL="632925" algn="l" defTabSz="632925" rtl="0" eaLnBrk="1" latinLnBrk="0" hangingPunct="1">
        <a:defRPr sz="1246" kern="1200">
          <a:solidFill>
            <a:schemeClr val="tx1"/>
          </a:solidFill>
          <a:latin typeface="+mn-lt"/>
          <a:ea typeface="+mn-ea"/>
          <a:cs typeface="+mn-cs"/>
        </a:defRPr>
      </a:lvl3pPr>
      <a:lvl4pPr marL="949388" algn="l" defTabSz="632925" rtl="0" eaLnBrk="1" latinLnBrk="0" hangingPunct="1">
        <a:defRPr sz="1246" kern="1200">
          <a:solidFill>
            <a:schemeClr val="tx1"/>
          </a:solidFill>
          <a:latin typeface="+mn-lt"/>
          <a:ea typeface="+mn-ea"/>
          <a:cs typeface="+mn-cs"/>
        </a:defRPr>
      </a:lvl4pPr>
      <a:lvl5pPr marL="1265850" algn="l" defTabSz="632925" rtl="0" eaLnBrk="1" latinLnBrk="0" hangingPunct="1">
        <a:defRPr sz="1246" kern="1200">
          <a:solidFill>
            <a:schemeClr val="tx1"/>
          </a:solidFill>
          <a:latin typeface="+mn-lt"/>
          <a:ea typeface="+mn-ea"/>
          <a:cs typeface="+mn-cs"/>
        </a:defRPr>
      </a:lvl5pPr>
      <a:lvl6pPr marL="1582312" algn="l" defTabSz="632925" rtl="0" eaLnBrk="1" latinLnBrk="0" hangingPunct="1">
        <a:defRPr sz="1246" kern="1200">
          <a:solidFill>
            <a:schemeClr val="tx1"/>
          </a:solidFill>
          <a:latin typeface="+mn-lt"/>
          <a:ea typeface="+mn-ea"/>
          <a:cs typeface="+mn-cs"/>
        </a:defRPr>
      </a:lvl6pPr>
      <a:lvl7pPr marL="1898774" algn="l" defTabSz="632925" rtl="0" eaLnBrk="1" latinLnBrk="0" hangingPunct="1">
        <a:defRPr sz="1246" kern="1200">
          <a:solidFill>
            <a:schemeClr val="tx1"/>
          </a:solidFill>
          <a:latin typeface="+mn-lt"/>
          <a:ea typeface="+mn-ea"/>
          <a:cs typeface="+mn-cs"/>
        </a:defRPr>
      </a:lvl7pPr>
      <a:lvl8pPr marL="2215237" algn="l" defTabSz="632925" rtl="0" eaLnBrk="1" latinLnBrk="0" hangingPunct="1">
        <a:defRPr sz="1246" kern="1200">
          <a:solidFill>
            <a:schemeClr val="tx1"/>
          </a:solidFill>
          <a:latin typeface="+mn-lt"/>
          <a:ea typeface="+mn-ea"/>
          <a:cs typeface="+mn-cs"/>
        </a:defRPr>
      </a:lvl8pPr>
      <a:lvl9pPr marL="2531699" algn="l" defTabSz="632925" rtl="0" eaLnBrk="1" latinLnBrk="0" hangingPunct="1">
        <a:defRPr sz="1246"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752600" y="260747"/>
            <a:ext cx="6934200" cy="1028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Slide heading Arial 40</a:t>
            </a:r>
          </a:p>
        </p:txBody>
      </p:sp>
      <p:sp>
        <p:nvSpPr>
          <p:cNvPr id="3075" name="Rectangle 3"/>
          <p:cNvSpPr>
            <a:spLocks noGrp="1" noChangeArrowheads="1"/>
          </p:cNvSpPr>
          <p:nvPr>
            <p:ph type="body" idx="1"/>
          </p:nvPr>
        </p:nvSpPr>
        <p:spPr bwMode="auto">
          <a:xfrm>
            <a:off x="1752600" y="1329929"/>
            <a:ext cx="6934200" cy="3563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First level Arial 24</a:t>
            </a:r>
          </a:p>
          <a:p>
            <a:pPr lvl="1"/>
            <a:r>
              <a:rPr lang="en-GB"/>
              <a:t>Second level Arial 20</a:t>
            </a:r>
          </a:p>
          <a:p>
            <a:pPr lvl="2"/>
            <a:r>
              <a:rPr lang="en-GB"/>
              <a:t>Third level Arial 20</a:t>
            </a:r>
          </a:p>
          <a:p>
            <a:pPr lvl="3"/>
            <a:r>
              <a:rPr lang="en-GB"/>
              <a:t>Fourth level Arial 20</a:t>
            </a:r>
          </a:p>
          <a:p>
            <a:pPr lvl="4"/>
            <a:r>
              <a:rPr lang="en-GB"/>
              <a:t>Fifth level Arial 20</a:t>
            </a:r>
          </a:p>
        </p:txBody>
      </p:sp>
      <p:sp>
        <p:nvSpPr>
          <p:cNvPr id="165892" name="Rectangle 4"/>
          <p:cNvSpPr>
            <a:spLocks noGrp="1" noChangeArrowheads="1"/>
          </p:cNvSpPr>
          <p:nvPr>
            <p:ph type="ftr" sz="quarter" idx="3"/>
          </p:nvPr>
        </p:nvSpPr>
        <p:spPr bwMode="auto">
          <a:xfrm>
            <a:off x="268288" y="4931569"/>
            <a:ext cx="8820150" cy="1547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750" b="0">
                <a:solidFill>
                  <a:srgbClr val="000000"/>
                </a:solidFill>
              </a:defRPr>
            </a:lvl1pPr>
          </a:lstStyle>
          <a:p>
            <a:pPr fontAlgn="base">
              <a:spcBef>
                <a:spcPct val="0"/>
              </a:spcBef>
              <a:spcAft>
                <a:spcPct val="0"/>
              </a:spcAft>
              <a:defRPr/>
            </a:pPr>
            <a:r>
              <a:rPr lang="en-GB">
                <a:ea typeface="ＭＳ Ｐゴシック" charset="0"/>
              </a:rPr>
              <a:t>© Crown copyright   Met Office								</a:t>
            </a:r>
            <a:fld id="{F2F24AA8-8809-43C2-A97C-1A7459955BE7}"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1292016338"/>
      </p:ext>
    </p:extLst>
  </p:cSld>
  <p:clrMap bg1="dk2" tx1="lt1" bg2="dk1" tx2="lt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hf sldNum="0" hdr="0" dt="0"/>
  <p:txStyles>
    <p:titleStyle>
      <a:lvl1pPr algn="l" rtl="0" eaLnBrk="0" fontAlgn="base" hangingPunct="0">
        <a:lnSpc>
          <a:spcPct val="85000"/>
        </a:lnSpc>
        <a:spcBef>
          <a:spcPct val="0"/>
        </a:spcBef>
        <a:spcAft>
          <a:spcPct val="0"/>
        </a:spcAft>
        <a:defRPr sz="3000" b="1">
          <a:solidFill>
            <a:srgbClr val="000000"/>
          </a:solidFill>
          <a:latin typeface="+mj-lt"/>
          <a:ea typeface="+mj-ea"/>
          <a:cs typeface="+mj-cs"/>
        </a:defRPr>
      </a:lvl1pPr>
      <a:lvl2pPr algn="l" rtl="0" eaLnBrk="0" fontAlgn="base" hangingPunct="0">
        <a:lnSpc>
          <a:spcPct val="85000"/>
        </a:lnSpc>
        <a:spcBef>
          <a:spcPct val="0"/>
        </a:spcBef>
        <a:spcAft>
          <a:spcPct val="0"/>
        </a:spcAft>
        <a:defRPr sz="3000" b="1">
          <a:solidFill>
            <a:srgbClr val="000000"/>
          </a:solidFill>
          <a:latin typeface="Arial" charset="0"/>
        </a:defRPr>
      </a:lvl2pPr>
      <a:lvl3pPr algn="l" rtl="0" eaLnBrk="0" fontAlgn="base" hangingPunct="0">
        <a:lnSpc>
          <a:spcPct val="85000"/>
        </a:lnSpc>
        <a:spcBef>
          <a:spcPct val="0"/>
        </a:spcBef>
        <a:spcAft>
          <a:spcPct val="0"/>
        </a:spcAft>
        <a:defRPr sz="3000" b="1">
          <a:solidFill>
            <a:srgbClr val="000000"/>
          </a:solidFill>
          <a:latin typeface="Arial" charset="0"/>
        </a:defRPr>
      </a:lvl3pPr>
      <a:lvl4pPr algn="l" rtl="0" eaLnBrk="0" fontAlgn="base" hangingPunct="0">
        <a:lnSpc>
          <a:spcPct val="85000"/>
        </a:lnSpc>
        <a:spcBef>
          <a:spcPct val="0"/>
        </a:spcBef>
        <a:spcAft>
          <a:spcPct val="0"/>
        </a:spcAft>
        <a:defRPr sz="3000" b="1">
          <a:solidFill>
            <a:srgbClr val="000000"/>
          </a:solidFill>
          <a:latin typeface="Arial" charset="0"/>
        </a:defRPr>
      </a:lvl4pPr>
      <a:lvl5pPr algn="l" rtl="0" eaLnBrk="0" fontAlgn="base" hangingPunct="0">
        <a:lnSpc>
          <a:spcPct val="85000"/>
        </a:lnSpc>
        <a:spcBef>
          <a:spcPct val="0"/>
        </a:spcBef>
        <a:spcAft>
          <a:spcPct val="0"/>
        </a:spcAft>
        <a:defRPr sz="3000" b="1">
          <a:solidFill>
            <a:srgbClr val="000000"/>
          </a:solidFill>
          <a:latin typeface="Arial" charset="0"/>
        </a:defRPr>
      </a:lvl5pPr>
      <a:lvl6pPr marL="342900" algn="l" rtl="0" fontAlgn="base">
        <a:lnSpc>
          <a:spcPct val="85000"/>
        </a:lnSpc>
        <a:spcBef>
          <a:spcPct val="0"/>
        </a:spcBef>
        <a:spcAft>
          <a:spcPct val="0"/>
        </a:spcAft>
        <a:defRPr sz="3000" b="1">
          <a:solidFill>
            <a:srgbClr val="000000"/>
          </a:solidFill>
          <a:latin typeface="Arial" charset="0"/>
        </a:defRPr>
      </a:lvl6pPr>
      <a:lvl7pPr marL="685800" algn="l" rtl="0" fontAlgn="base">
        <a:lnSpc>
          <a:spcPct val="85000"/>
        </a:lnSpc>
        <a:spcBef>
          <a:spcPct val="0"/>
        </a:spcBef>
        <a:spcAft>
          <a:spcPct val="0"/>
        </a:spcAft>
        <a:defRPr sz="3000" b="1">
          <a:solidFill>
            <a:srgbClr val="000000"/>
          </a:solidFill>
          <a:latin typeface="Arial" charset="0"/>
        </a:defRPr>
      </a:lvl7pPr>
      <a:lvl8pPr marL="1028700" algn="l" rtl="0" fontAlgn="base">
        <a:lnSpc>
          <a:spcPct val="85000"/>
        </a:lnSpc>
        <a:spcBef>
          <a:spcPct val="0"/>
        </a:spcBef>
        <a:spcAft>
          <a:spcPct val="0"/>
        </a:spcAft>
        <a:defRPr sz="3000" b="1">
          <a:solidFill>
            <a:srgbClr val="000000"/>
          </a:solidFill>
          <a:latin typeface="Arial" charset="0"/>
        </a:defRPr>
      </a:lvl8pPr>
      <a:lvl9pPr marL="1371600" algn="l" rtl="0" fontAlgn="base">
        <a:lnSpc>
          <a:spcPct val="85000"/>
        </a:lnSpc>
        <a:spcBef>
          <a:spcPct val="0"/>
        </a:spcBef>
        <a:spcAft>
          <a:spcPct val="0"/>
        </a:spcAft>
        <a:defRPr sz="3000" b="1">
          <a:solidFill>
            <a:srgbClr val="000000"/>
          </a:solidFill>
          <a:latin typeface="Arial" charset="0"/>
        </a:defRPr>
      </a:lvl9pPr>
    </p:titleStyle>
    <p:bodyStyle>
      <a:lvl1pPr marL="196454" indent="-196454" algn="l" rtl="0" eaLnBrk="0" fontAlgn="base" hangingPunct="0">
        <a:lnSpc>
          <a:spcPct val="90000"/>
        </a:lnSpc>
        <a:spcBef>
          <a:spcPct val="35000"/>
        </a:spcBef>
        <a:spcAft>
          <a:spcPct val="35000"/>
        </a:spcAft>
        <a:buChar char="•"/>
        <a:defRPr sz="1800">
          <a:solidFill>
            <a:srgbClr val="000000"/>
          </a:solidFill>
          <a:latin typeface="+mn-lt"/>
          <a:ea typeface="+mn-ea"/>
          <a:cs typeface="+mn-cs"/>
        </a:defRPr>
      </a:lvl1pPr>
      <a:lvl2pPr marL="467916" indent="-136922" algn="l" rtl="0" eaLnBrk="0" fontAlgn="base" hangingPunct="0">
        <a:lnSpc>
          <a:spcPct val="90000"/>
        </a:lnSpc>
        <a:spcBef>
          <a:spcPct val="35000"/>
        </a:spcBef>
        <a:spcAft>
          <a:spcPct val="35000"/>
        </a:spcAft>
        <a:buChar char="•"/>
        <a:defRPr sz="1500">
          <a:solidFill>
            <a:srgbClr val="000000"/>
          </a:solidFill>
          <a:latin typeface="+mn-lt"/>
        </a:defRPr>
      </a:lvl2pPr>
      <a:lvl3pPr marL="740569" indent="-138113" algn="l" rtl="0" eaLnBrk="0" fontAlgn="base" hangingPunct="0">
        <a:lnSpc>
          <a:spcPct val="90000"/>
        </a:lnSpc>
        <a:spcBef>
          <a:spcPct val="35000"/>
        </a:spcBef>
        <a:spcAft>
          <a:spcPct val="35000"/>
        </a:spcAft>
        <a:buChar char="•"/>
        <a:defRPr sz="1500">
          <a:solidFill>
            <a:srgbClr val="000000"/>
          </a:solidFill>
          <a:latin typeface="+mn-lt"/>
        </a:defRPr>
      </a:lvl3pPr>
      <a:lvl4pPr marL="1012031" indent="-136922" algn="l" rtl="0" eaLnBrk="0" fontAlgn="base" hangingPunct="0">
        <a:lnSpc>
          <a:spcPct val="90000"/>
        </a:lnSpc>
        <a:spcBef>
          <a:spcPct val="35000"/>
        </a:spcBef>
        <a:spcAft>
          <a:spcPct val="35000"/>
        </a:spcAft>
        <a:buChar char="•"/>
        <a:defRPr sz="1500">
          <a:solidFill>
            <a:srgbClr val="000000"/>
          </a:solidFill>
          <a:latin typeface="+mn-lt"/>
        </a:defRPr>
      </a:lvl4pPr>
      <a:lvl5pPr marL="1273969" indent="-127397" algn="l" rtl="0" eaLnBrk="0" fontAlgn="base" hangingPunct="0">
        <a:lnSpc>
          <a:spcPct val="90000"/>
        </a:lnSpc>
        <a:spcBef>
          <a:spcPct val="35000"/>
        </a:spcBef>
        <a:spcAft>
          <a:spcPct val="35000"/>
        </a:spcAft>
        <a:buChar char="•"/>
        <a:defRPr sz="1500">
          <a:solidFill>
            <a:srgbClr val="000000"/>
          </a:solidFill>
          <a:latin typeface="+mn-lt"/>
        </a:defRPr>
      </a:lvl5pPr>
      <a:lvl6pPr marL="1616869" indent="-127397" algn="l" rtl="0" fontAlgn="base">
        <a:lnSpc>
          <a:spcPct val="90000"/>
        </a:lnSpc>
        <a:spcBef>
          <a:spcPct val="35000"/>
        </a:spcBef>
        <a:spcAft>
          <a:spcPct val="35000"/>
        </a:spcAft>
        <a:buChar char="•"/>
        <a:defRPr sz="1500">
          <a:solidFill>
            <a:srgbClr val="000000"/>
          </a:solidFill>
          <a:latin typeface="+mn-lt"/>
        </a:defRPr>
      </a:lvl6pPr>
      <a:lvl7pPr marL="1959769" indent="-127397" algn="l" rtl="0" fontAlgn="base">
        <a:lnSpc>
          <a:spcPct val="90000"/>
        </a:lnSpc>
        <a:spcBef>
          <a:spcPct val="35000"/>
        </a:spcBef>
        <a:spcAft>
          <a:spcPct val="35000"/>
        </a:spcAft>
        <a:buChar char="•"/>
        <a:defRPr sz="1500">
          <a:solidFill>
            <a:srgbClr val="000000"/>
          </a:solidFill>
          <a:latin typeface="+mn-lt"/>
        </a:defRPr>
      </a:lvl7pPr>
      <a:lvl8pPr marL="2302669" indent="-127397" algn="l" rtl="0" fontAlgn="base">
        <a:lnSpc>
          <a:spcPct val="90000"/>
        </a:lnSpc>
        <a:spcBef>
          <a:spcPct val="35000"/>
        </a:spcBef>
        <a:spcAft>
          <a:spcPct val="35000"/>
        </a:spcAft>
        <a:buChar char="•"/>
        <a:defRPr sz="1500">
          <a:solidFill>
            <a:srgbClr val="000000"/>
          </a:solidFill>
          <a:latin typeface="+mn-lt"/>
        </a:defRPr>
      </a:lvl8pPr>
      <a:lvl9pPr marL="2645569" indent="-127397" algn="l" rtl="0" fontAlgn="base">
        <a:lnSpc>
          <a:spcPct val="90000"/>
        </a:lnSpc>
        <a:spcBef>
          <a:spcPct val="35000"/>
        </a:spcBef>
        <a:spcAft>
          <a:spcPct val="35000"/>
        </a:spcAft>
        <a:buChar char="•"/>
        <a:defRPr sz="1500">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9144000" cy="5143500"/>
          </a:xfrm>
          <a:prstGeom prst="rect">
            <a:avLst/>
          </a:prstGeom>
          <a:noFill/>
          <a:ln w="28575" cap="flat" cmpd="sng" algn="ctr">
            <a:solidFill>
              <a:schemeClr val="bg2">
                <a:lumMod val="65000"/>
                <a:lumOff val="35000"/>
              </a:schemeClr>
            </a:solidFill>
            <a:prstDash val="solid"/>
            <a:round/>
            <a:headEnd type="none" w="med" len="med"/>
            <a:tailEnd type="none" w="med" len="med"/>
          </a:ln>
          <a:effectLst/>
        </p:spPr>
        <p:txBody>
          <a:bodyPr/>
          <a:lstStyle/>
          <a:p>
            <a:pPr defTabSz="914400" fontAlgn="base">
              <a:lnSpc>
                <a:spcPct val="85000"/>
              </a:lnSpc>
              <a:spcBef>
                <a:spcPct val="0"/>
              </a:spcBef>
              <a:spcAft>
                <a:spcPct val="0"/>
              </a:spcAft>
              <a:defRPr/>
            </a:pPr>
            <a:endParaRPr lang="en-US" sz="4400">
              <a:ln w="101600" cmpd="sng">
                <a:solidFill>
                  <a:srgbClr val="FFFFFF"/>
                </a:solidFill>
              </a:ln>
              <a:solidFill>
                <a:srgbClr val="00ADD0"/>
              </a:solidFill>
              <a:ea typeface="ＭＳ Ｐゴシック" charset="0"/>
              <a:cs typeface="ＭＳ Ｐゴシック" charset="0"/>
            </a:endParaRPr>
          </a:p>
        </p:txBody>
      </p:sp>
      <p:pic>
        <p:nvPicPr>
          <p:cNvPr id="1027" name="Picture 2" descr="MO_RGB_transpbackg.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7952" y="98426"/>
            <a:ext cx="1223963" cy="112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54276"/>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847" r:id="rId10"/>
  </p:sldLayoutIdLst>
  <p:transition spd="slow">
    <p:fade/>
  </p:transition>
  <p:hf sldNum="0" hdr="0" dt="0"/>
  <p:txStyles>
    <p:titleStyle>
      <a:lvl1pPr algn="l" rtl="0" eaLnBrk="0" fontAlgn="base" hangingPunct="0">
        <a:lnSpc>
          <a:spcPct val="85000"/>
        </a:lnSpc>
        <a:spcBef>
          <a:spcPct val="0"/>
        </a:spcBef>
        <a:spcAft>
          <a:spcPct val="0"/>
        </a:spcAft>
        <a:defRPr sz="4000">
          <a:solidFill>
            <a:srgbClr val="000000"/>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4000">
          <a:solidFill>
            <a:srgbClr val="000000"/>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4000">
          <a:solidFill>
            <a:srgbClr val="000000"/>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4000">
          <a:solidFill>
            <a:srgbClr val="000000"/>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4000">
          <a:solidFill>
            <a:srgbClr val="000000"/>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4000">
          <a:solidFill>
            <a:srgbClr val="FFFFFF"/>
          </a:solidFill>
          <a:latin typeface="Arial" charset="0"/>
        </a:defRPr>
      </a:lvl6pPr>
      <a:lvl7pPr marL="914400" algn="l" rtl="0" fontAlgn="base">
        <a:lnSpc>
          <a:spcPct val="85000"/>
        </a:lnSpc>
        <a:spcBef>
          <a:spcPct val="0"/>
        </a:spcBef>
        <a:spcAft>
          <a:spcPct val="0"/>
        </a:spcAft>
        <a:defRPr sz="4000">
          <a:solidFill>
            <a:srgbClr val="FFFFFF"/>
          </a:solidFill>
          <a:latin typeface="Arial" charset="0"/>
        </a:defRPr>
      </a:lvl7pPr>
      <a:lvl8pPr marL="1371600" algn="l" rtl="0" fontAlgn="base">
        <a:lnSpc>
          <a:spcPct val="85000"/>
        </a:lnSpc>
        <a:spcBef>
          <a:spcPct val="0"/>
        </a:spcBef>
        <a:spcAft>
          <a:spcPct val="0"/>
        </a:spcAft>
        <a:defRPr sz="4000">
          <a:solidFill>
            <a:srgbClr val="FFFFFF"/>
          </a:solidFill>
          <a:latin typeface="Arial" charset="0"/>
        </a:defRPr>
      </a:lvl8pPr>
      <a:lvl9pPr marL="1828800" algn="l" rtl="0" fontAlgn="base">
        <a:lnSpc>
          <a:spcPct val="85000"/>
        </a:lnSpc>
        <a:spcBef>
          <a:spcPct val="0"/>
        </a:spcBef>
        <a:spcAft>
          <a:spcPct val="0"/>
        </a:spcAft>
        <a:defRPr sz="4000">
          <a:solidFill>
            <a:srgbClr val="FFFFFF"/>
          </a:solidFill>
          <a:latin typeface="Arial" charset="0"/>
        </a:defRPr>
      </a:lvl9pPr>
    </p:titleStyle>
    <p:bodyStyle>
      <a:lvl1pPr marL="261938" indent="-261938" algn="l" rtl="0" eaLnBrk="0" fontAlgn="base" hangingPunct="0">
        <a:lnSpc>
          <a:spcPct val="90000"/>
        </a:lnSpc>
        <a:spcBef>
          <a:spcPct val="35000"/>
        </a:spcBef>
        <a:spcAft>
          <a:spcPct val="35000"/>
        </a:spcAft>
        <a:buChar char="•"/>
        <a:defRPr sz="2400">
          <a:solidFill>
            <a:srgbClr val="000000"/>
          </a:solidFill>
          <a:latin typeface="+mn-lt"/>
          <a:ea typeface="ＭＳ Ｐゴシック" charset="0"/>
          <a:cs typeface="ＭＳ Ｐゴシック" charset="0"/>
        </a:defRPr>
      </a:lvl1pPr>
      <a:lvl2pPr marL="623888" indent="-182563" algn="l" rtl="0" eaLnBrk="0" fontAlgn="base" hangingPunct="0">
        <a:lnSpc>
          <a:spcPct val="90000"/>
        </a:lnSpc>
        <a:spcBef>
          <a:spcPct val="35000"/>
        </a:spcBef>
        <a:spcAft>
          <a:spcPct val="35000"/>
        </a:spcAft>
        <a:buChar char="•"/>
        <a:defRPr sz="2000">
          <a:solidFill>
            <a:srgbClr val="000000"/>
          </a:solidFill>
          <a:latin typeface="+mn-lt"/>
          <a:ea typeface="ＭＳ Ｐゴシック" charset="0"/>
        </a:defRPr>
      </a:lvl2pPr>
      <a:lvl3pPr marL="987425" indent="-184150" algn="l" rtl="0" eaLnBrk="0" fontAlgn="base" hangingPunct="0">
        <a:lnSpc>
          <a:spcPct val="90000"/>
        </a:lnSpc>
        <a:spcBef>
          <a:spcPct val="35000"/>
        </a:spcBef>
        <a:spcAft>
          <a:spcPct val="35000"/>
        </a:spcAft>
        <a:buChar char="•"/>
        <a:defRPr sz="2000">
          <a:solidFill>
            <a:srgbClr val="000000"/>
          </a:solidFill>
          <a:latin typeface="+mn-lt"/>
          <a:ea typeface="ＭＳ Ｐゴシック" charset="0"/>
        </a:defRPr>
      </a:lvl3pPr>
      <a:lvl4pPr marL="1349375" indent="-182563" algn="l" rtl="0" eaLnBrk="0" fontAlgn="base" hangingPunct="0">
        <a:lnSpc>
          <a:spcPct val="90000"/>
        </a:lnSpc>
        <a:spcBef>
          <a:spcPct val="35000"/>
        </a:spcBef>
        <a:spcAft>
          <a:spcPct val="35000"/>
        </a:spcAft>
        <a:buChar char="•"/>
        <a:defRPr sz="2000">
          <a:solidFill>
            <a:srgbClr val="000000"/>
          </a:solidFill>
          <a:latin typeface="+mn-lt"/>
          <a:ea typeface="ＭＳ Ｐゴシック" charset="0"/>
        </a:defRPr>
      </a:lvl4pPr>
      <a:lvl5pPr marL="1698625" indent="-169863" algn="l" rtl="0" eaLnBrk="0" fontAlgn="base" hangingPunct="0">
        <a:lnSpc>
          <a:spcPct val="90000"/>
        </a:lnSpc>
        <a:spcBef>
          <a:spcPct val="35000"/>
        </a:spcBef>
        <a:spcAft>
          <a:spcPct val="35000"/>
        </a:spcAft>
        <a:buChar char="•"/>
        <a:defRPr sz="2000">
          <a:solidFill>
            <a:srgbClr val="000000"/>
          </a:solidFill>
          <a:latin typeface="+mn-lt"/>
          <a:ea typeface="ＭＳ Ｐゴシック" charset="0"/>
        </a:defRPr>
      </a:lvl5pPr>
      <a:lvl6pPr marL="2155825" indent="-169863" algn="l" rtl="0" fontAlgn="base">
        <a:lnSpc>
          <a:spcPct val="90000"/>
        </a:lnSpc>
        <a:spcBef>
          <a:spcPct val="35000"/>
        </a:spcBef>
        <a:spcAft>
          <a:spcPct val="35000"/>
        </a:spcAft>
        <a:buChar char="•"/>
        <a:defRPr sz="2000">
          <a:solidFill>
            <a:srgbClr val="FFFFFF"/>
          </a:solidFill>
          <a:latin typeface="+mn-lt"/>
        </a:defRPr>
      </a:lvl6pPr>
      <a:lvl7pPr marL="2613025" indent="-169863" algn="l" rtl="0" fontAlgn="base">
        <a:lnSpc>
          <a:spcPct val="90000"/>
        </a:lnSpc>
        <a:spcBef>
          <a:spcPct val="35000"/>
        </a:spcBef>
        <a:spcAft>
          <a:spcPct val="35000"/>
        </a:spcAft>
        <a:buChar char="•"/>
        <a:defRPr sz="2000">
          <a:solidFill>
            <a:srgbClr val="FFFFFF"/>
          </a:solidFill>
          <a:latin typeface="+mn-lt"/>
        </a:defRPr>
      </a:lvl7pPr>
      <a:lvl8pPr marL="3070225" indent="-169863" algn="l" rtl="0" fontAlgn="base">
        <a:lnSpc>
          <a:spcPct val="90000"/>
        </a:lnSpc>
        <a:spcBef>
          <a:spcPct val="35000"/>
        </a:spcBef>
        <a:spcAft>
          <a:spcPct val="35000"/>
        </a:spcAft>
        <a:buChar char="•"/>
        <a:defRPr sz="2000">
          <a:solidFill>
            <a:srgbClr val="FFFFFF"/>
          </a:solidFill>
          <a:latin typeface="+mn-lt"/>
        </a:defRPr>
      </a:lvl8pPr>
      <a:lvl9pPr marL="3527425" indent="-169863" algn="l" rtl="0" fontAlgn="base">
        <a:lnSpc>
          <a:spcPct val="90000"/>
        </a:lnSpc>
        <a:spcBef>
          <a:spcPct val="35000"/>
        </a:spcBef>
        <a:spcAft>
          <a:spcPct val="3500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pic>
        <p:nvPicPr>
          <p:cNvPr id="1026" name="Picture 6" descr="MOHC_RGB_transpbackg.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49231" y="96442"/>
            <a:ext cx="1597025" cy="1279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2889529"/>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C3325520-1700-D24B-9621-9BCD96991E5C}" type="datetimeFigureOut">
              <a:rPr lang="en-US" smtClean="0">
                <a:solidFill>
                  <a:prstClr val="black">
                    <a:tint val="75000"/>
                  </a:prstClr>
                </a:solidFill>
              </a:rPr>
              <a:pPr defTabSz="342900"/>
              <a:t>10/29/2018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42E959F8-D726-1B4F-8D42-E3C9C10B8DD9}"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699438264"/>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1346" name="Rectangle 2">
            <a:extLst>
              <a:ext uri="{FF2B5EF4-FFF2-40B4-BE49-F238E27FC236}">
                <a16:creationId xmlns:a16="http://schemas.microsoft.com/office/drawing/2014/main" id="{66796AE5-B175-204A-9157-EE5A210DE9DB}"/>
              </a:ext>
            </a:extLst>
          </p:cNvPr>
          <p:cNvSpPr>
            <a:spLocks noChangeArrowheads="1"/>
          </p:cNvSpPr>
          <p:nvPr userDrawn="1"/>
        </p:nvSpPr>
        <p:spPr bwMode="auto">
          <a:xfrm>
            <a:off x="0" y="0"/>
            <a:ext cx="9144000" cy="88582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081347" name="Rectangle 2">
            <a:extLst>
              <a:ext uri="{FF2B5EF4-FFF2-40B4-BE49-F238E27FC236}">
                <a16:creationId xmlns:a16="http://schemas.microsoft.com/office/drawing/2014/main" id="{003F188A-46DF-254D-8106-8D79545AFBC4}"/>
              </a:ext>
            </a:extLst>
          </p:cNvPr>
          <p:cNvSpPr>
            <a:spLocks noGrp="1" noChangeArrowheads="1"/>
          </p:cNvSpPr>
          <p:nvPr>
            <p:ph type="body" idx="1"/>
          </p:nvPr>
        </p:nvSpPr>
        <p:spPr bwMode="auto">
          <a:xfrm>
            <a:off x="260351" y="1083469"/>
            <a:ext cx="858202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081348" name="Rectangle 6">
            <a:extLst>
              <a:ext uri="{FF2B5EF4-FFF2-40B4-BE49-F238E27FC236}">
                <a16:creationId xmlns:a16="http://schemas.microsoft.com/office/drawing/2014/main" id="{106442C5-B77B-4443-BBA4-BF19DFF76462}"/>
              </a:ext>
            </a:extLst>
          </p:cNvPr>
          <p:cNvSpPr>
            <a:spLocks noGrp="1" noChangeArrowheads="1"/>
          </p:cNvSpPr>
          <p:nvPr>
            <p:ph type="title"/>
          </p:nvPr>
        </p:nvSpPr>
        <p:spPr bwMode="auto">
          <a:xfrm>
            <a:off x="306389" y="141685"/>
            <a:ext cx="7513637" cy="6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pic>
        <p:nvPicPr>
          <p:cNvPr id="1081349" name="Picture 5" descr="cmug_CCI">
            <a:extLst>
              <a:ext uri="{FF2B5EF4-FFF2-40B4-BE49-F238E27FC236}">
                <a16:creationId xmlns:a16="http://schemas.microsoft.com/office/drawing/2014/main" id="{273EDE2C-5D98-344E-B4B7-6C28463FC5AB}"/>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56551" y="-19050"/>
            <a:ext cx="1139825" cy="92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791852"/>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Lst>
  <p:hf sldNum="0" hdr="0" dt="0"/>
  <p:txStyles>
    <p:titleStyle>
      <a:lvl1pPr algn="ctr" rtl="0" fontAlgn="base">
        <a:spcBef>
          <a:spcPct val="0"/>
        </a:spcBef>
        <a:spcAft>
          <a:spcPct val="0"/>
        </a:spcAft>
        <a:defRPr sz="3150" b="1" kern="1200">
          <a:solidFill>
            <a:schemeClr val="bg1"/>
          </a:solidFill>
          <a:latin typeface="+mj-lt"/>
          <a:ea typeface="+mj-ea"/>
          <a:cs typeface="+mj-cs"/>
        </a:defRPr>
      </a:lvl1pPr>
      <a:lvl2pPr algn="ctr" rtl="0" fontAlgn="base">
        <a:spcBef>
          <a:spcPct val="0"/>
        </a:spcBef>
        <a:spcAft>
          <a:spcPct val="0"/>
        </a:spcAft>
        <a:defRPr sz="3150" b="1">
          <a:solidFill>
            <a:schemeClr val="bg1"/>
          </a:solidFill>
          <a:latin typeface="Arial" panose="020B0604020202020204" pitchFamily="34" charset="0"/>
          <a:cs typeface="Arial" panose="020B0604020202020204" pitchFamily="34" charset="0"/>
        </a:defRPr>
      </a:lvl2pPr>
      <a:lvl3pPr algn="ctr" rtl="0" fontAlgn="base">
        <a:spcBef>
          <a:spcPct val="0"/>
        </a:spcBef>
        <a:spcAft>
          <a:spcPct val="0"/>
        </a:spcAft>
        <a:defRPr sz="3150" b="1">
          <a:solidFill>
            <a:schemeClr val="bg1"/>
          </a:solidFill>
          <a:latin typeface="Arial" panose="020B0604020202020204" pitchFamily="34" charset="0"/>
          <a:cs typeface="Arial" panose="020B0604020202020204" pitchFamily="34" charset="0"/>
        </a:defRPr>
      </a:lvl3pPr>
      <a:lvl4pPr algn="ctr" rtl="0" fontAlgn="base">
        <a:spcBef>
          <a:spcPct val="0"/>
        </a:spcBef>
        <a:spcAft>
          <a:spcPct val="0"/>
        </a:spcAft>
        <a:defRPr sz="3150" b="1">
          <a:solidFill>
            <a:schemeClr val="bg1"/>
          </a:solidFill>
          <a:latin typeface="Arial" panose="020B0604020202020204" pitchFamily="34" charset="0"/>
          <a:cs typeface="Arial" panose="020B0604020202020204" pitchFamily="34" charset="0"/>
        </a:defRPr>
      </a:lvl4pPr>
      <a:lvl5pPr algn="ctr" rtl="0" fontAlgn="base">
        <a:spcBef>
          <a:spcPct val="0"/>
        </a:spcBef>
        <a:spcAft>
          <a:spcPct val="0"/>
        </a:spcAft>
        <a:defRPr sz="3150" b="1">
          <a:solidFill>
            <a:schemeClr val="bg1"/>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150" b="1">
          <a:solidFill>
            <a:schemeClr val="bg1"/>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150" b="1">
          <a:solidFill>
            <a:schemeClr val="bg1"/>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150" b="1">
          <a:solidFill>
            <a:schemeClr val="bg1"/>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150" b="1">
          <a:solidFill>
            <a:schemeClr val="bg1"/>
          </a:solidFill>
          <a:latin typeface="Arial" panose="020B0604020202020204" pitchFamily="34" charset="0"/>
          <a:cs typeface="Arial" panose="020B0604020202020204" pitchFamily="34" charset="0"/>
        </a:defRPr>
      </a:lvl9pPr>
    </p:titleStyle>
    <p:bodyStyle>
      <a:lvl1pPr marL="257175" indent="-257175" algn="l" rtl="0" fontAlgn="base">
        <a:lnSpc>
          <a:spcPct val="119000"/>
        </a:lnSpc>
        <a:spcBef>
          <a:spcPct val="20000"/>
        </a:spcBef>
        <a:spcAft>
          <a:spcPct val="0"/>
        </a:spcAft>
        <a:buClr>
          <a:schemeClr val="tx1"/>
        </a:buClr>
        <a:buChar char="•"/>
        <a:defRPr sz="1800" b="1" kern="1200">
          <a:solidFill>
            <a:srgbClr val="00338D"/>
          </a:solidFill>
          <a:latin typeface="+mn-lt"/>
          <a:ea typeface="+mn-ea"/>
          <a:cs typeface="+mn-cs"/>
        </a:defRPr>
      </a:lvl1pPr>
      <a:lvl2pPr marL="920354" indent="-314325" algn="l" rtl="0" fontAlgn="base">
        <a:lnSpc>
          <a:spcPct val="119000"/>
        </a:lnSpc>
        <a:spcBef>
          <a:spcPct val="20000"/>
        </a:spcBef>
        <a:spcAft>
          <a:spcPct val="0"/>
        </a:spcAft>
        <a:buClr>
          <a:schemeClr val="accent1"/>
        </a:buClr>
        <a:buSzPct val="80000"/>
        <a:buChar char="•"/>
        <a:defRPr b="1" kern="1200">
          <a:solidFill>
            <a:srgbClr val="00338D"/>
          </a:solidFill>
          <a:latin typeface="+mn-lt"/>
          <a:ea typeface="+mn-ea"/>
          <a:cs typeface="+mn-cs"/>
        </a:defRPr>
      </a:lvl2pPr>
      <a:lvl3pPr marL="1369219" indent="-314325" algn="l" rtl="0" fontAlgn="base">
        <a:lnSpc>
          <a:spcPct val="119000"/>
        </a:lnSpc>
        <a:spcBef>
          <a:spcPct val="20000"/>
        </a:spcBef>
        <a:spcAft>
          <a:spcPct val="0"/>
        </a:spcAft>
        <a:buClr>
          <a:schemeClr val="accent1"/>
        </a:buClr>
        <a:buFont typeface="Verdana" panose="020B0604030504040204" pitchFamily="34" charset="0"/>
        <a:buChar char="–"/>
        <a:defRPr sz="1200" kern="1200">
          <a:solidFill>
            <a:srgbClr val="00338D"/>
          </a:solidFill>
          <a:latin typeface="+mn-lt"/>
          <a:ea typeface="+mn-ea"/>
          <a:cs typeface="+mn-cs"/>
        </a:defRPr>
      </a:lvl3pPr>
      <a:lvl4pPr marL="1818085" indent="-314325" algn="l" rtl="0" fontAlgn="base">
        <a:lnSpc>
          <a:spcPct val="119000"/>
        </a:lnSpc>
        <a:spcBef>
          <a:spcPct val="20000"/>
        </a:spcBef>
        <a:spcAft>
          <a:spcPct val="0"/>
        </a:spcAft>
        <a:buClr>
          <a:schemeClr val="accent1"/>
        </a:buClr>
        <a:buFont typeface="Verdana" panose="020B0604030504040204" pitchFamily="34" charset="0"/>
        <a:buChar char="–"/>
        <a:defRPr sz="1200" kern="1200">
          <a:solidFill>
            <a:srgbClr val="00338D"/>
          </a:solidFill>
          <a:latin typeface="+mn-lt"/>
          <a:ea typeface="+mn-ea"/>
          <a:cs typeface="+mn-cs"/>
        </a:defRPr>
      </a:lvl4pPr>
      <a:lvl5pPr marL="2266950" indent="-314325" algn="l" rtl="0" fontAlgn="base">
        <a:lnSpc>
          <a:spcPct val="119000"/>
        </a:lnSpc>
        <a:spcBef>
          <a:spcPct val="20000"/>
        </a:spcBef>
        <a:spcAft>
          <a:spcPct val="0"/>
        </a:spcAft>
        <a:buClr>
          <a:schemeClr val="accent1"/>
        </a:buClr>
        <a:buFont typeface="Verdana" panose="020B0604030504040204" pitchFamily="34" charset="0"/>
        <a:buChar char="–"/>
        <a:defRPr sz="1200" kern="1200">
          <a:solidFill>
            <a:srgbClr val="00338D"/>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10/29/2018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5238639"/>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9144000" cy="5143500"/>
          </a:xfrm>
          <a:prstGeom prst="rect">
            <a:avLst/>
          </a:prstGeom>
          <a:noFill/>
          <a:ln w="28575" cap="flat" cmpd="sng" algn="ctr">
            <a:solidFill>
              <a:schemeClr val="bg2">
                <a:lumMod val="65000"/>
                <a:lumOff val="35000"/>
              </a:schemeClr>
            </a:solidFill>
            <a:prstDash val="solid"/>
            <a:round/>
            <a:headEnd type="none" w="med" len="med"/>
            <a:tailEnd type="none" w="med" len="med"/>
          </a:ln>
          <a:effectLst/>
        </p:spPr>
        <p:txBody>
          <a:bodyPr/>
          <a:lstStyle/>
          <a:p>
            <a:pPr fontAlgn="base">
              <a:lnSpc>
                <a:spcPct val="85000"/>
              </a:lnSpc>
              <a:spcBef>
                <a:spcPct val="0"/>
              </a:spcBef>
              <a:spcAft>
                <a:spcPct val="0"/>
              </a:spcAft>
              <a:defRPr/>
            </a:pPr>
            <a:endParaRPr lang="en-US" sz="3300">
              <a:ln w="101600" cmpd="sng">
                <a:solidFill>
                  <a:srgbClr val="FFFFFF"/>
                </a:solidFill>
              </a:ln>
              <a:solidFill>
                <a:srgbClr val="00ADD0"/>
              </a:solidFill>
              <a:ea typeface="ＭＳ Ｐゴシック" charset="0"/>
              <a:cs typeface="ＭＳ Ｐゴシック" charset="0"/>
            </a:endParaRPr>
          </a:p>
        </p:txBody>
      </p:sp>
      <p:pic>
        <p:nvPicPr>
          <p:cNvPr id="1027" name="Picture 2" descr="MO_RGB_transpbackg.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63513" y="103585"/>
            <a:ext cx="1574800" cy="108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618925"/>
      </p:ext>
    </p:extLst>
  </p:cSld>
  <p:clrMap bg1="dk2" tx1="lt1" bg2="dk1" tx2="lt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Lst>
  <p:transition spd="med"/>
  <p:hf sldNum="0" hdr="0" dt="0"/>
  <p:txStyles>
    <p:titleStyle>
      <a:lvl1pPr algn="l" rtl="0" eaLnBrk="0" fontAlgn="base" hangingPunct="0">
        <a:lnSpc>
          <a:spcPct val="85000"/>
        </a:lnSpc>
        <a:spcBef>
          <a:spcPct val="0"/>
        </a:spcBef>
        <a:spcAft>
          <a:spcPct val="0"/>
        </a:spcAft>
        <a:defRPr sz="3000">
          <a:solidFill>
            <a:srgbClr val="000000"/>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3000">
          <a:solidFill>
            <a:srgbClr val="000000"/>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a:solidFill>
            <a:srgbClr val="000000"/>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a:solidFill>
            <a:srgbClr val="000000"/>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a:solidFill>
            <a:srgbClr val="000000"/>
          </a:solidFill>
          <a:latin typeface="Arial" charset="0"/>
          <a:ea typeface="ＭＳ Ｐゴシック" charset="0"/>
          <a:cs typeface="ＭＳ Ｐゴシック" charset="0"/>
        </a:defRPr>
      </a:lvl5pPr>
      <a:lvl6pPr marL="342900" algn="l" rtl="0" fontAlgn="base">
        <a:lnSpc>
          <a:spcPct val="85000"/>
        </a:lnSpc>
        <a:spcBef>
          <a:spcPct val="0"/>
        </a:spcBef>
        <a:spcAft>
          <a:spcPct val="0"/>
        </a:spcAft>
        <a:defRPr sz="3000">
          <a:solidFill>
            <a:srgbClr val="FFFFFF"/>
          </a:solidFill>
          <a:latin typeface="Arial" charset="0"/>
        </a:defRPr>
      </a:lvl6pPr>
      <a:lvl7pPr marL="685800" algn="l" rtl="0" fontAlgn="base">
        <a:lnSpc>
          <a:spcPct val="85000"/>
        </a:lnSpc>
        <a:spcBef>
          <a:spcPct val="0"/>
        </a:spcBef>
        <a:spcAft>
          <a:spcPct val="0"/>
        </a:spcAft>
        <a:defRPr sz="3000">
          <a:solidFill>
            <a:srgbClr val="FFFFFF"/>
          </a:solidFill>
          <a:latin typeface="Arial" charset="0"/>
        </a:defRPr>
      </a:lvl7pPr>
      <a:lvl8pPr marL="1028700" algn="l" rtl="0" fontAlgn="base">
        <a:lnSpc>
          <a:spcPct val="85000"/>
        </a:lnSpc>
        <a:spcBef>
          <a:spcPct val="0"/>
        </a:spcBef>
        <a:spcAft>
          <a:spcPct val="0"/>
        </a:spcAft>
        <a:defRPr sz="3000">
          <a:solidFill>
            <a:srgbClr val="FFFFFF"/>
          </a:solidFill>
          <a:latin typeface="Arial" charset="0"/>
        </a:defRPr>
      </a:lvl8pPr>
      <a:lvl9pPr marL="1371600" algn="l" rtl="0" fontAlgn="base">
        <a:lnSpc>
          <a:spcPct val="85000"/>
        </a:lnSpc>
        <a:spcBef>
          <a:spcPct val="0"/>
        </a:spcBef>
        <a:spcAft>
          <a:spcPct val="0"/>
        </a:spcAft>
        <a:defRPr sz="3000">
          <a:solidFill>
            <a:srgbClr val="FFFFFF"/>
          </a:solidFill>
          <a:latin typeface="Arial" charset="0"/>
        </a:defRPr>
      </a:lvl9pPr>
    </p:titleStyle>
    <p:bodyStyle>
      <a:lvl1pPr marL="196454" indent="-196454" algn="l" rtl="0" eaLnBrk="0" fontAlgn="base" hangingPunct="0">
        <a:lnSpc>
          <a:spcPct val="90000"/>
        </a:lnSpc>
        <a:spcBef>
          <a:spcPct val="35000"/>
        </a:spcBef>
        <a:spcAft>
          <a:spcPct val="35000"/>
        </a:spcAft>
        <a:buChar char="•"/>
        <a:defRPr sz="1800">
          <a:solidFill>
            <a:srgbClr val="000000"/>
          </a:solidFill>
          <a:latin typeface="+mn-lt"/>
          <a:ea typeface="ＭＳ Ｐゴシック" charset="0"/>
          <a:cs typeface="ＭＳ Ｐゴシック" charset="0"/>
        </a:defRPr>
      </a:lvl1pPr>
      <a:lvl2pPr marL="467916" indent="-136922" algn="l" rtl="0" eaLnBrk="0" fontAlgn="base" hangingPunct="0">
        <a:lnSpc>
          <a:spcPct val="90000"/>
        </a:lnSpc>
        <a:spcBef>
          <a:spcPct val="35000"/>
        </a:spcBef>
        <a:spcAft>
          <a:spcPct val="35000"/>
        </a:spcAft>
        <a:buChar char="•"/>
        <a:defRPr sz="1500">
          <a:solidFill>
            <a:srgbClr val="000000"/>
          </a:solidFill>
          <a:latin typeface="+mn-lt"/>
          <a:ea typeface="ＭＳ Ｐゴシック" charset="0"/>
        </a:defRPr>
      </a:lvl2pPr>
      <a:lvl3pPr marL="740569" indent="-138113" algn="l" rtl="0" eaLnBrk="0" fontAlgn="base" hangingPunct="0">
        <a:lnSpc>
          <a:spcPct val="90000"/>
        </a:lnSpc>
        <a:spcBef>
          <a:spcPct val="35000"/>
        </a:spcBef>
        <a:spcAft>
          <a:spcPct val="35000"/>
        </a:spcAft>
        <a:buChar char="•"/>
        <a:defRPr sz="1500">
          <a:solidFill>
            <a:srgbClr val="000000"/>
          </a:solidFill>
          <a:latin typeface="+mn-lt"/>
          <a:ea typeface="ＭＳ Ｐゴシック" charset="0"/>
        </a:defRPr>
      </a:lvl3pPr>
      <a:lvl4pPr marL="1012031" indent="-136922" algn="l" rtl="0" eaLnBrk="0" fontAlgn="base" hangingPunct="0">
        <a:lnSpc>
          <a:spcPct val="90000"/>
        </a:lnSpc>
        <a:spcBef>
          <a:spcPct val="35000"/>
        </a:spcBef>
        <a:spcAft>
          <a:spcPct val="35000"/>
        </a:spcAft>
        <a:buChar char="•"/>
        <a:defRPr sz="1500">
          <a:solidFill>
            <a:srgbClr val="000000"/>
          </a:solidFill>
          <a:latin typeface="+mn-lt"/>
          <a:ea typeface="ＭＳ Ｐゴシック" charset="0"/>
        </a:defRPr>
      </a:lvl4pPr>
      <a:lvl5pPr marL="1273969" indent="-127397" algn="l" rtl="0" eaLnBrk="0" fontAlgn="base" hangingPunct="0">
        <a:lnSpc>
          <a:spcPct val="90000"/>
        </a:lnSpc>
        <a:spcBef>
          <a:spcPct val="35000"/>
        </a:spcBef>
        <a:spcAft>
          <a:spcPct val="35000"/>
        </a:spcAft>
        <a:buChar char="•"/>
        <a:defRPr sz="1500">
          <a:solidFill>
            <a:srgbClr val="000000"/>
          </a:solidFill>
          <a:latin typeface="+mn-lt"/>
          <a:ea typeface="ＭＳ Ｐゴシック" charset="0"/>
        </a:defRPr>
      </a:lvl5pPr>
      <a:lvl6pPr marL="1616869" indent="-127397" algn="l" rtl="0" fontAlgn="base">
        <a:lnSpc>
          <a:spcPct val="90000"/>
        </a:lnSpc>
        <a:spcBef>
          <a:spcPct val="35000"/>
        </a:spcBef>
        <a:spcAft>
          <a:spcPct val="35000"/>
        </a:spcAft>
        <a:buChar char="•"/>
        <a:defRPr sz="1500">
          <a:solidFill>
            <a:srgbClr val="FFFFFF"/>
          </a:solidFill>
          <a:latin typeface="+mn-lt"/>
        </a:defRPr>
      </a:lvl6pPr>
      <a:lvl7pPr marL="1959769" indent="-127397" algn="l" rtl="0" fontAlgn="base">
        <a:lnSpc>
          <a:spcPct val="90000"/>
        </a:lnSpc>
        <a:spcBef>
          <a:spcPct val="35000"/>
        </a:spcBef>
        <a:spcAft>
          <a:spcPct val="35000"/>
        </a:spcAft>
        <a:buChar char="•"/>
        <a:defRPr sz="1500">
          <a:solidFill>
            <a:srgbClr val="FFFFFF"/>
          </a:solidFill>
          <a:latin typeface="+mn-lt"/>
        </a:defRPr>
      </a:lvl7pPr>
      <a:lvl8pPr marL="2302669" indent="-127397" algn="l" rtl="0" fontAlgn="base">
        <a:lnSpc>
          <a:spcPct val="90000"/>
        </a:lnSpc>
        <a:spcBef>
          <a:spcPct val="35000"/>
        </a:spcBef>
        <a:spcAft>
          <a:spcPct val="35000"/>
        </a:spcAft>
        <a:buChar char="•"/>
        <a:defRPr sz="1500">
          <a:solidFill>
            <a:srgbClr val="FFFFFF"/>
          </a:solidFill>
          <a:latin typeface="+mn-lt"/>
        </a:defRPr>
      </a:lvl8pPr>
      <a:lvl9pPr marL="2645569" indent="-127397" algn="l" rtl="0" fontAlgn="base">
        <a:lnSpc>
          <a:spcPct val="90000"/>
        </a:lnSpc>
        <a:spcBef>
          <a:spcPct val="35000"/>
        </a:spcBef>
        <a:spcAft>
          <a:spcPct val="35000"/>
        </a:spcAft>
        <a:buChar char="•"/>
        <a:defRPr sz="1500">
          <a:solidFill>
            <a:srgbClr val="FFFFFF"/>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Grafik 1"/>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4732735"/>
            <a:ext cx="9144000"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1143000" y="703660"/>
            <a:ext cx="7342188"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ltLang="en-US"/>
              <a:t>Mastertitelformat bearbeiten</a:t>
            </a:r>
          </a:p>
        </p:txBody>
      </p:sp>
      <p:sp>
        <p:nvSpPr>
          <p:cNvPr id="7172" name="Rectangle 3"/>
          <p:cNvSpPr>
            <a:spLocks noGrp="1" noChangeArrowheads="1"/>
          </p:cNvSpPr>
          <p:nvPr>
            <p:ph type="body" idx="1"/>
          </p:nvPr>
        </p:nvSpPr>
        <p:spPr bwMode="auto">
          <a:xfrm>
            <a:off x="1143001" y="1413272"/>
            <a:ext cx="7694613" cy="299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ltLang="en-US"/>
              <a:t>Mastertextformat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pic>
        <p:nvPicPr>
          <p:cNvPr id="59397" name="Grafik 10" descr="dlr_signet.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1850" y="4607719"/>
            <a:ext cx="571500" cy="3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1"/>
          <p:cNvSpPr>
            <a:spLocks noGrp="1" noChangeArrowheads="1"/>
          </p:cNvSpPr>
          <p:nvPr>
            <p:ph type="sldNum" sz="quarter" idx="4"/>
          </p:nvPr>
        </p:nvSpPr>
        <p:spPr>
          <a:xfrm>
            <a:off x="107951" y="86916"/>
            <a:ext cx="1230313" cy="216694"/>
          </a:xfrm>
          <a:prstGeom prst="rect">
            <a:avLst/>
          </a:prstGeom>
          <a:ln/>
        </p:spPr>
        <p:txBody>
          <a:bodyPr vert="horz" wrap="square" lIns="91440" tIns="45720" rIns="91440" bIns="45720" numCol="1" anchor="t" anchorCtr="0" compatLnSpc="1">
            <a:prstTxWarp prst="textNoShape">
              <a:avLst/>
            </a:prstTxWarp>
          </a:bodyPr>
          <a:lstStyle>
            <a:lvl1pPr eaLnBrk="1" hangingPunct="1">
              <a:defRPr sz="675" smtClean="0">
                <a:solidFill>
                  <a:srgbClr val="000000"/>
                </a:solidFill>
                <a:ea typeface="ヒラギノ角ゴ Pro W3" charset="-128"/>
                <a:cs typeface="ヒラギノ角ゴ Pro W3" charset="-128"/>
              </a:defRPr>
            </a:lvl1pPr>
          </a:lstStyle>
          <a:p>
            <a:pPr fontAlgn="base">
              <a:spcBef>
                <a:spcPct val="0"/>
              </a:spcBef>
              <a:spcAft>
                <a:spcPct val="0"/>
              </a:spcAft>
              <a:defRPr/>
            </a:pPr>
            <a:r>
              <a:rPr lang="de-DE" altLang="en-US"/>
              <a:t>Chart </a:t>
            </a:r>
            <a:fld id="{209DDDC0-90AB-AA44-873F-C4116DADE72D}" type="slidenum">
              <a:rPr lang="de-DE" altLang="en-US"/>
              <a:pPr fontAlgn="base">
                <a:spcBef>
                  <a:spcPct val="0"/>
                </a:spcBef>
                <a:spcAft>
                  <a:spcPct val="0"/>
                </a:spcAft>
                <a:defRPr/>
              </a:pPr>
              <a:t>‹#›</a:t>
            </a:fld>
            <a:endParaRPr lang="de-DE" altLang="en-US"/>
          </a:p>
        </p:txBody>
      </p:sp>
    </p:spTree>
    <p:extLst>
      <p:ext uri="{BB962C8B-B14F-4D97-AF65-F5344CB8AC3E}">
        <p14:creationId xmlns:p14="http://schemas.microsoft.com/office/powerpoint/2010/main" val="281067203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Lst>
  <p:hf hdr="0" dt="0"/>
  <p:txStyles>
    <p:titleStyle>
      <a:lvl1pPr algn="l" rtl="0" eaLnBrk="0" fontAlgn="base" hangingPunct="0">
        <a:lnSpc>
          <a:spcPts val="2175"/>
        </a:lnSpc>
        <a:spcBef>
          <a:spcPct val="0"/>
        </a:spcBef>
        <a:spcAft>
          <a:spcPct val="0"/>
        </a:spcAft>
        <a:defRPr sz="1800" b="1">
          <a:solidFill>
            <a:srgbClr val="686868"/>
          </a:solidFill>
          <a:latin typeface="+mj-lt"/>
          <a:ea typeface="+mj-ea"/>
          <a:cs typeface="+mj-cs"/>
        </a:defRPr>
      </a:lvl1pPr>
      <a:lvl2pPr algn="l" rtl="0" eaLnBrk="0" fontAlgn="base" hangingPunct="0">
        <a:lnSpc>
          <a:spcPts val="2175"/>
        </a:lnSpc>
        <a:spcBef>
          <a:spcPct val="0"/>
        </a:spcBef>
        <a:spcAft>
          <a:spcPct val="0"/>
        </a:spcAft>
        <a:defRPr sz="1800" b="1">
          <a:solidFill>
            <a:srgbClr val="686868"/>
          </a:solidFill>
          <a:latin typeface="Arial" charset="0"/>
          <a:ea typeface="ヒラギノ角ゴ Pro W3" charset="-128"/>
          <a:cs typeface="Arial" charset="0"/>
        </a:defRPr>
      </a:lvl2pPr>
      <a:lvl3pPr algn="l" rtl="0" eaLnBrk="0" fontAlgn="base" hangingPunct="0">
        <a:lnSpc>
          <a:spcPts val="2175"/>
        </a:lnSpc>
        <a:spcBef>
          <a:spcPct val="0"/>
        </a:spcBef>
        <a:spcAft>
          <a:spcPct val="0"/>
        </a:spcAft>
        <a:defRPr sz="1800" b="1">
          <a:solidFill>
            <a:srgbClr val="686868"/>
          </a:solidFill>
          <a:latin typeface="Arial" charset="0"/>
          <a:ea typeface="ヒラギノ角ゴ Pro W3" charset="-128"/>
          <a:cs typeface="Arial" charset="0"/>
        </a:defRPr>
      </a:lvl3pPr>
      <a:lvl4pPr algn="l" rtl="0" eaLnBrk="0" fontAlgn="base" hangingPunct="0">
        <a:lnSpc>
          <a:spcPts val="2175"/>
        </a:lnSpc>
        <a:spcBef>
          <a:spcPct val="0"/>
        </a:spcBef>
        <a:spcAft>
          <a:spcPct val="0"/>
        </a:spcAft>
        <a:defRPr sz="1800" b="1">
          <a:solidFill>
            <a:srgbClr val="686868"/>
          </a:solidFill>
          <a:latin typeface="Arial" charset="0"/>
          <a:ea typeface="ヒラギノ角ゴ Pro W3" charset="-128"/>
          <a:cs typeface="Arial" charset="0"/>
        </a:defRPr>
      </a:lvl4pPr>
      <a:lvl5pPr algn="l" rtl="0" eaLnBrk="0" fontAlgn="base" hangingPunct="0">
        <a:lnSpc>
          <a:spcPts val="2175"/>
        </a:lnSpc>
        <a:spcBef>
          <a:spcPct val="0"/>
        </a:spcBef>
        <a:spcAft>
          <a:spcPct val="0"/>
        </a:spcAft>
        <a:defRPr sz="1800" b="1">
          <a:solidFill>
            <a:srgbClr val="686868"/>
          </a:solidFill>
          <a:latin typeface="Arial" charset="0"/>
          <a:ea typeface="ヒラギノ角ゴ Pro W3" charset="-128"/>
          <a:cs typeface="Arial" charset="0"/>
        </a:defRPr>
      </a:lvl5pPr>
      <a:lvl6pPr marL="342900" algn="l" rtl="0" fontAlgn="base">
        <a:lnSpc>
          <a:spcPts val="2175"/>
        </a:lnSpc>
        <a:spcBef>
          <a:spcPct val="0"/>
        </a:spcBef>
        <a:spcAft>
          <a:spcPct val="0"/>
        </a:spcAft>
        <a:defRPr sz="1800" b="1">
          <a:solidFill>
            <a:srgbClr val="686868"/>
          </a:solidFill>
          <a:latin typeface="Arial" charset="0"/>
          <a:ea typeface="ヒラギノ角ゴ Pro W3" charset="-128"/>
          <a:cs typeface="Arial" charset="0"/>
        </a:defRPr>
      </a:lvl6pPr>
      <a:lvl7pPr marL="685800" algn="l" rtl="0" fontAlgn="base">
        <a:lnSpc>
          <a:spcPts val="2175"/>
        </a:lnSpc>
        <a:spcBef>
          <a:spcPct val="0"/>
        </a:spcBef>
        <a:spcAft>
          <a:spcPct val="0"/>
        </a:spcAft>
        <a:defRPr sz="1800" b="1">
          <a:solidFill>
            <a:srgbClr val="686868"/>
          </a:solidFill>
          <a:latin typeface="Arial" charset="0"/>
          <a:ea typeface="ヒラギノ角ゴ Pro W3" charset="-128"/>
          <a:cs typeface="Arial" charset="0"/>
        </a:defRPr>
      </a:lvl7pPr>
      <a:lvl8pPr marL="1028700" algn="l" rtl="0" fontAlgn="base">
        <a:lnSpc>
          <a:spcPts val="2175"/>
        </a:lnSpc>
        <a:spcBef>
          <a:spcPct val="0"/>
        </a:spcBef>
        <a:spcAft>
          <a:spcPct val="0"/>
        </a:spcAft>
        <a:defRPr sz="1800" b="1">
          <a:solidFill>
            <a:srgbClr val="686868"/>
          </a:solidFill>
          <a:latin typeface="Arial" charset="0"/>
          <a:ea typeface="ヒラギノ角ゴ Pro W3" charset="-128"/>
          <a:cs typeface="Arial" charset="0"/>
        </a:defRPr>
      </a:lvl8pPr>
      <a:lvl9pPr marL="1371600" algn="l" rtl="0" fontAlgn="base">
        <a:lnSpc>
          <a:spcPts val="2175"/>
        </a:lnSpc>
        <a:spcBef>
          <a:spcPct val="0"/>
        </a:spcBef>
        <a:spcAft>
          <a:spcPct val="0"/>
        </a:spcAft>
        <a:defRPr sz="1800" b="1">
          <a:solidFill>
            <a:srgbClr val="686868"/>
          </a:solidFill>
          <a:latin typeface="Arial" charset="0"/>
          <a:ea typeface="ヒラギノ角ゴ Pro W3" charset="-128"/>
          <a:cs typeface="Arial" charset="0"/>
        </a:defRPr>
      </a:lvl9pPr>
    </p:titleStyle>
    <p:bodyStyle>
      <a:lvl1pPr marL="134541" indent="-134541" algn="l" rtl="0" eaLnBrk="0" fontAlgn="base" hangingPunct="0">
        <a:lnSpc>
          <a:spcPts val="1950"/>
        </a:lnSpc>
        <a:spcBef>
          <a:spcPct val="0"/>
        </a:spcBef>
        <a:spcAft>
          <a:spcPct val="0"/>
        </a:spcAft>
        <a:buChar char="-"/>
        <a:defRPr>
          <a:solidFill>
            <a:schemeClr val="tx1"/>
          </a:solidFill>
          <a:latin typeface="+mn-lt"/>
          <a:ea typeface="+mn-ea"/>
          <a:cs typeface="+mn-cs"/>
        </a:defRPr>
      </a:lvl1pPr>
      <a:lvl2pPr marL="469106" indent="-134541" algn="l" rtl="0" eaLnBrk="0" fontAlgn="base" hangingPunct="0">
        <a:lnSpc>
          <a:spcPts val="1950"/>
        </a:lnSpc>
        <a:spcBef>
          <a:spcPct val="0"/>
        </a:spcBef>
        <a:spcAft>
          <a:spcPct val="0"/>
        </a:spcAft>
        <a:buChar char="-"/>
        <a:defRPr>
          <a:solidFill>
            <a:schemeClr val="tx1"/>
          </a:solidFill>
          <a:latin typeface="+mn-lt"/>
          <a:ea typeface="+mn-ea"/>
          <a:cs typeface="+mn-cs"/>
        </a:defRPr>
      </a:lvl2pPr>
      <a:lvl3pPr marL="808435" indent="-134541" algn="l" rtl="0" eaLnBrk="0" fontAlgn="base" hangingPunct="0">
        <a:lnSpc>
          <a:spcPts val="1950"/>
        </a:lnSpc>
        <a:spcBef>
          <a:spcPct val="0"/>
        </a:spcBef>
        <a:spcAft>
          <a:spcPct val="0"/>
        </a:spcAft>
        <a:buChar char="-"/>
        <a:defRPr>
          <a:solidFill>
            <a:schemeClr val="tx1"/>
          </a:solidFill>
          <a:latin typeface="+mn-lt"/>
          <a:ea typeface="+mn-ea"/>
          <a:cs typeface="+mn-cs"/>
        </a:defRPr>
      </a:lvl3pPr>
      <a:lvl4pPr marL="1143000" indent="-134541" algn="l" rtl="0" eaLnBrk="0" fontAlgn="base" hangingPunct="0">
        <a:lnSpc>
          <a:spcPts val="1950"/>
        </a:lnSpc>
        <a:spcBef>
          <a:spcPct val="0"/>
        </a:spcBef>
        <a:spcAft>
          <a:spcPct val="0"/>
        </a:spcAft>
        <a:buChar char="-"/>
        <a:defRPr>
          <a:solidFill>
            <a:schemeClr val="tx1"/>
          </a:solidFill>
          <a:latin typeface="+mn-lt"/>
          <a:ea typeface="+mn-ea"/>
          <a:cs typeface="+mn-cs"/>
        </a:defRPr>
      </a:lvl4pPr>
      <a:lvl5pPr marL="1477566" indent="-129779" algn="l" rtl="0" eaLnBrk="0" fontAlgn="base" hangingPunct="0">
        <a:lnSpc>
          <a:spcPts val="1950"/>
        </a:lnSpc>
        <a:spcBef>
          <a:spcPct val="0"/>
        </a:spcBef>
        <a:spcAft>
          <a:spcPct val="0"/>
        </a:spcAft>
        <a:buChar char="-"/>
        <a:defRPr>
          <a:solidFill>
            <a:schemeClr val="tx1"/>
          </a:solidFill>
          <a:latin typeface="+mn-lt"/>
          <a:ea typeface="+mn-ea"/>
          <a:cs typeface="+mn-cs"/>
        </a:defRPr>
      </a:lvl5pPr>
      <a:lvl6pPr marL="1820466" indent="-129779" algn="l" rtl="0" fontAlgn="base">
        <a:lnSpc>
          <a:spcPts val="1950"/>
        </a:lnSpc>
        <a:spcBef>
          <a:spcPct val="0"/>
        </a:spcBef>
        <a:spcAft>
          <a:spcPct val="0"/>
        </a:spcAft>
        <a:buChar char="-"/>
        <a:defRPr>
          <a:solidFill>
            <a:schemeClr val="tx1"/>
          </a:solidFill>
          <a:latin typeface="+mn-lt"/>
          <a:ea typeface="+mn-ea"/>
          <a:cs typeface="+mn-cs"/>
        </a:defRPr>
      </a:lvl6pPr>
      <a:lvl7pPr marL="2163366" indent="-129779" algn="l" rtl="0" fontAlgn="base">
        <a:lnSpc>
          <a:spcPts val="1950"/>
        </a:lnSpc>
        <a:spcBef>
          <a:spcPct val="0"/>
        </a:spcBef>
        <a:spcAft>
          <a:spcPct val="0"/>
        </a:spcAft>
        <a:buChar char="-"/>
        <a:defRPr>
          <a:solidFill>
            <a:schemeClr val="tx1"/>
          </a:solidFill>
          <a:latin typeface="+mn-lt"/>
          <a:ea typeface="+mn-ea"/>
          <a:cs typeface="+mn-cs"/>
        </a:defRPr>
      </a:lvl7pPr>
      <a:lvl8pPr marL="2506266" indent="-129779" algn="l" rtl="0" fontAlgn="base">
        <a:lnSpc>
          <a:spcPts val="1950"/>
        </a:lnSpc>
        <a:spcBef>
          <a:spcPct val="0"/>
        </a:spcBef>
        <a:spcAft>
          <a:spcPct val="0"/>
        </a:spcAft>
        <a:buChar char="-"/>
        <a:defRPr>
          <a:solidFill>
            <a:schemeClr val="tx1"/>
          </a:solidFill>
          <a:latin typeface="+mn-lt"/>
          <a:ea typeface="+mn-ea"/>
          <a:cs typeface="+mn-cs"/>
        </a:defRPr>
      </a:lvl8pPr>
      <a:lvl9pPr marL="2849166" indent="-129779" algn="l" rtl="0" fontAlgn="base">
        <a:lnSpc>
          <a:spcPts val="1950"/>
        </a:lnSpc>
        <a:spcBef>
          <a:spcPct val="0"/>
        </a:spcBef>
        <a:spcAft>
          <a:spcPct val="0"/>
        </a:spcAft>
        <a:buChar char="-"/>
        <a:defRPr>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bwMode="auto">
          <a:xfrm>
            <a:off x="260839" y="1083469"/>
            <a:ext cx="858129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6387" name="Rectangle 6"/>
          <p:cNvSpPr>
            <a:spLocks noGrp="1" noChangeArrowheads="1"/>
          </p:cNvSpPr>
          <p:nvPr>
            <p:ph type="title"/>
          </p:nvPr>
        </p:nvSpPr>
        <p:spPr bwMode="auto">
          <a:xfrm>
            <a:off x="306266" y="141685"/>
            <a:ext cx="7514492" cy="6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spTree>
    <p:extLst>
      <p:ext uri="{BB962C8B-B14F-4D97-AF65-F5344CB8AC3E}">
        <p14:creationId xmlns:p14="http://schemas.microsoft.com/office/powerpoint/2010/main" val="2830020795"/>
      </p:ext>
    </p:extLst>
  </p:cSld>
  <p:clrMap bg1="lt1" tx1="dk1" bg2="lt2" tx2="dk2" accent1="accent1" accent2="accent2" accent3="accent3" accent4="accent4" accent5="accent5" accent6="accent6" hlink="hlink" folHlink="folHlink"/>
  <p:sldLayoutIdLst>
    <p:sldLayoutId id="2147484503" r:id="rId1"/>
  </p:sldLayoutIdLst>
  <p:hf sldNum="0" hdr="0" dt="0"/>
  <p:txStyles>
    <p:titleStyle>
      <a:lvl1pPr algn="ctr" rtl="0" eaLnBrk="0" fontAlgn="base" hangingPunct="0">
        <a:spcBef>
          <a:spcPct val="0"/>
        </a:spcBef>
        <a:spcAft>
          <a:spcPct val="0"/>
        </a:spcAft>
        <a:defRPr sz="31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defRPr>
      </a:lvl2pPr>
      <a:lvl3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defRPr>
      </a:lvl3pPr>
      <a:lvl4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defRPr>
      </a:lvl4pPr>
      <a:lvl5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defRPr>
      </a:lvl5pPr>
      <a:lvl6pPr marL="342900" algn="l" rtl="0" fontAlgn="base">
        <a:spcBef>
          <a:spcPct val="0"/>
        </a:spcBef>
        <a:spcAft>
          <a:spcPct val="0"/>
        </a:spcAft>
        <a:defRPr sz="1650" b="1">
          <a:solidFill>
            <a:schemeClr val="bg1"/>
          </a:solidFill>
          <a:latin typeface="Verdana" pitchFamily="34" charset="0"/>
        </a:defRPr>
      </a:lvl6pPr>
      <a:lvl7pPr marL="685800" algn="l" rtl="0" fontAlgn="base">
        <a:spcBef>
          <a:spcPct val="0"/>
        </a:spcBef>
        <a:spcAft>
          <a:spcPct val="0"/>
        </a:spcAft>
        <a:defRPr sz="1650" b="1">
          <a:solidFill>
            <a:schemeClr val="bg1"/>
          </a:solidFill>
          <a:latin typeface="Verdana" pitchFamily="34" charset="0"/>
        </a:defRPr>
      </a:lvl7pPr>
      <a:lvl8pPr marL="1028700" algn="l" rtl="0" fontAlgn="base">
        <a:spcBef>
          <a:spcPct val="0"/>
        </a:spcBef>
        <a:spcAft>
          <a:spcPct val="0"/>
        </a:spcAft>
        <a:defRPr sz="1650" b="1">
          <a:solidFill>
            <a:schemeClr val="bg1"/>
          </a:solidFill>
          <a:latin typeface="Verdana" pitchFamily="34" charset="0"/>
        </a:defRPr>
      </a:lvl8pPr>
      <a:lvl9pPr marL="1371600" algn="l" rtl="0" fontAlgn="base">
        <a:spcBef>
          <a:spcPct val="0"/>
        </a:spcBef>
        <a:spcAft>
          <a:spcPct val="0"/>
        </a:spcAft>
        <a:defRPr sz="1650" b="1">
          <a:solidFill>
            <a:schemeClr val="bg1"/>
          </a:solidFill>
          <a:latin typeface="Verdana" pitchFamily="34" charset="0"/>
        </a:defRPr>
      </a:lvl9pPr>
    </p:titleStyle>
    <p:bodyStyle>
      <a:lvl1pPr marL="257175" indent="-257175" algn="l" rtl="0" eaLnBrk="0" fontAlgn="base" hangingPunct="0">
        <a:lnSpc>
          <a:spcPct val="119000"/>
        </a:lnSpc>
        <a:spcBef>
          <a:spcPct val="20000"/>
        </a:spcBef>
        <a:spcAft>
          <a:spcPct val="0"/>
        </a:spcAft>
        <a:buClr>
          <a:schemeClr val="tx1"/>
        </a:buClr>
        <a:buChar char="•"/>
        <a:defRPr sz="1800" b="1">
          <a:solidFill>
            <a:srgbClr val="00338D"/>
          </a:solidFill>
          <a:latin typeface="Arial" charset="0"/>
          <a:ea typeface="MS PGothic" panose="020B0600070205080204" pitchFamily="34" charset="-128"/>
          <a:cs typeface="+mn-cs"/>
        </a:defRPr>
      </a:lvl1pPr>
      <a:lvl2pPr marL="920354" indent="-314325" algn="l" rtl="0" eaLnBrk="0" fontAlgn="base" hangingPunct="0">
        <a:lnSpc>
          <a:spcPct val="119000"/>
        </a:lnSpc>
        <a:spcBef>
          <a:spcPct val="20000"/>
        </a:spcBef>
        <a:spcAft>
          <a:spcPct val="0"/>
        </a:spcAft>
        <a:buClr>
          <a:schemeClr val="accent1"/>
        </a:buClr>
        <a:buSzPct val="80000"/>
        <a:buChar char="•"/>
        <a:defRPr b="1">
          <a:solidFill>
            <a:srgbClr val="00338D"/>
          </a:solidFill>
          <a:latin typeface="Arial" charset="0"/>
          <a:ea typeface="MS PGothic" panose="020B0600070205080204" pitchFamily="34" charset="-128"/>
        </a:defRPr>
      </a:lvl2pPr>
      <a:lvl3pPr marL="1369219" indent="-314325" algn="l" rtl="0" eaLnBrk="0" fontAlgn="base" hangingPunct="0">
        <a:lnSpc>
          <a:spcPct val="119000"/>
        </a:lnSpc>
        <a:spcBef>
          <a:spcPct val="20000"/>
        </a:spcBef>
        <a:spcAft>
          <a:spcPct val="0"/>
        </a:spcAft>
        <a:buClr>
          <a:schemeClr val="accent1"/>
        </a:buClr>
        <a:buFont typeface="Verdana" panose="020B0604030504040204" pitchFamily="34" charset="0"/>
        <a:buChar char="–"/>
        <a:defRPr sz="1200">
          <a:solidFill>
            <a:srgbClr val="00338D"/>
          </a:solidFill>
          <a:latin typeface="Arial" charset="0"/>
          <a:ea typeface="MS PGothic" panose="020B0600070205080204" pitchFamily="34" charset="-128"/>
        </a:defRPr>
      </a:lvl3pPr>
      <a:lvl4pPr marL="1818085" indent="-314325" algn="l" rtl="0" eaLnBrk="0" fontAlgn="base" hangingPunct="0">
        <a:lnSpc>
          <a:spcPct val="119000"/>
        </a:lnSpc>
        <a:spcBef>
          <a:spcPct val="20000"/>
        </a:spcBef>
        <a:spcAft>
          <a:spcPct val="0"/>
        </a:spcAft>
        <a:buClr>
          <a:schemeClr val="accent1"/>
        </a:buClr>
        <a:buFont typeface="Verdana" panose="020B0604030504040204" pitchFamily="34" charset="0"/>
        <a:buChar char="–"/>
        <a:defRPr sz="1200">
          <a:solidFill>
            <a:srgbClr val="00338D"/>
          </a:solidFill>
          <a:latin typeface="Arial" charset="0"/>
          <a:ea typeface="MS PGothic" panose="020B0600070205080204" pitchFamily="34" charset="-128"/>
        </a:defRPr>
      </a:lvl4pPr>
      <a:lvl5pPr marL="2266950" indent="-314325" algn="l" rtl="0" eaLnBrk="0" fontAlgn="base" hangingPunct="0">
        <a:lnSpc>
          <a:spcPct val="119000"/>
        </a:lnSpc>
        <a:spcBef>
          <a:spcPct val="20000"/>
        </a:spcBef>
        <a:spcAft>
          <a:spcPct val="0"/>
        </a:spcAft>
        <a:buClr>
          <a:schemeClr val="accent1"/>
        </a:buClr>
        <a:buFont typeface="Verdana" panose="020B0604030504040204" pitchFamily="34" charset="0"/>
        <a:buChar char="–"/>
        <a:defRPr sz="1200">
          <a:solidFill>
            <a:srgbClr val="00338D"/>
          </a:solidFill>
          <a:latin typeface="Arial" charset="0"/>
          <a:ea typeface="MS PGothic" panose="020B0600070205080204" pitchFamily="34" charset="-128"/>
        </a:defRPr>
      </a:lvl5pPr>
      <a:lvl6pPr marL="2609850" indent="-314325" algn="l" rtl="0" fontAlgn="base">
        <a:lnSpc>
          <a:spcPct val="119000"/>
        </a:lnSpc>
        <a:spcBef>
          <a:spcPct val="20000"/>
        </a:spcBef>
        <a:spcAft>
          <a:spcPct val="0"/>
        </a:spcAft>
        <a:buClr>
          <a:srgbClr val="ED1B34"/>
        </a:buClr>
        <a:buFont typeface="NotesSoft-Bold" pitchFamily="2" charset="0"/>
        <a:defRPr sz="1200">
          <a:solidFill>
            <a:srgbClr val="9D9FA1"/>
          </a:solidFill>
          <a:latin typeface="+mn-lt"/>
        </a:defRPr>
      </a:lvl6pPr>
      <a:lvl7pPr marL="2952750" indent="-314325" algn="l" rtl="0" fontAlgn="base">
        <a:lnSpc>
          <a:spcPct val="119000"/>
        </a:lnSpc>
        <a:spcBef>
          <a:spcPct val="20000"/>
        </a:spcBef>
        <a:spcAft>
          <a:spcPct val="0"/>
        </a:spcAft>
        <a:buClr>
          <a:srgbClr val="ED1B34"/>
        </a:buClr>
        <a:buFont typeface="NotesSoft-Bold" pitchFamily="2" charset="0"/>
        <a:defRPr sz="1200">
          <a:solidFill>
            <a:srgbClr val="9D9FA1"/>
          </a:solidFill>
          <a:latin typeface="+mn-lt"/>
        </a:defRPr>
      </a:lvl7pPr>
      <a:lvl8pPr marL="3295650" indent="-314325" algn="l" rtl="0" fontAlgn="base">
        <a:lnSpc>
          <a:spcPct val="119000"/>
        </a:lnSpc>
        <a:spcBef>
          <a:spcPct val="20000"/>
        </a:spcBef>
        <a:spcAft>
          <a:spcPct val="0"/>
        </a:spcAft>
        <a:buClr>
          <a:srgbClr val="ED1B34"/>
        </a:buClr>
        <a:buFont typeface="NotesSoft-Bold" pitchFamily="2" charset="0"/>
        <a:defRPr sz="1200">
          <a:solidFill>
            <a:srgbClr val="9D9FA1"/>
          </a:solidFill>
          <a:latin typeface="+mn-lt"/>
        </a:defRPr>
      </a:lvl8pPr>
      <a:lvl9pPr marL="3638550" indent="-314325" algn="l" rtl="0" fontAlgn="base">
        <a:lnSpc>
          <a:spcPct val="119000"/>
        </a:lnSpc>
        <a:spcBef>
          <a:spcPct val="20000"/>
        </a:spcBef>
        <a:spcAft>
          <a:spcPct val="0"/>
        </a:spcAft>
        <a:buClr>
          <a:srgbClr val="ED1B34"/>
        </a:buClr>
        <a:buFont typeface="NotesSoft-Bold" pitchFamily="2" charset="0"/>
        <a:defRPr sz="1200">
          <a:solidFill>
            <a:srgbClr val="9D9FA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6"/>
          <p:cNvSpPr>
            <a:spLocks noChangeArrowheads="1"/>
          </p:cNvSpPr>
          <p:nvPr/>
        </p:nvSpPr>
        <p:spPr bwMode="auto">
          <a:xfrm>
            <a:off x="0" y="0"/>
            <a:ext cx="9144000" cy="88582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Verdana" panose="020B0604030504040204" pitchFamily="34" charset="0"/>
                <a:ea typeface="MS PGothic" panose="020B0600070205080204" pitchFamily="34" charset="-128"/>
              </a:defRPr>
            </a:lvl1pPr>
            <a:lvl2pPr marL="742950" indent="-285750" eaLnBrk="0" hangingPunct="0">
              <a:defRPr sz="2400" b="1">
                <a:solidFill>
                  <a:schemeClr val="tx1"/>
                </a:solidFill>
                <a:latin typeface="Verdana" panose="020B0604030504040204" pitchFamily="34" charset="0"/>
                <a:ea typeface="MS PGothic" panose="020B0600070205080204" pitchFamily="34" charset="-128"/>
              </a:defRPr>
            </a:lvl2pPr>
            <a:lvl3pPr marL="1143000" indent="-228600" eaLnBrk="0" hangingPunct="0">
              <a:defRPr sz="2400" b="1">
                <a:solidFill>
                  <a:schemeClr val="tx1"/>
                </a:solidFill>
                <a:latin typeface="Verdana" panose="020B0604030504040204" pitchFamily="34" charset="0"/>
                <a:ea typeface="MS PGothic" panose="020B0600070205080204" pitchFamily="34" charset="-128"/>
              </a:defRPr>
            </a:lvl3pPr>
            <a:lvl4pPr marL="1600200" indent="-228600" eaLnBrk="0" hangingPunct="0">
              <a:defRPr sz="2400" b="1">
                <a:solidFill>
                  <a:schemeClr val="tx1"/>
                </a:solidFill>
                <a:latin typeface="Verdana" panose="020B0604030504040204" pitchFamily="34" charset="0"/>
                <a:ea typeface="MS PGothic" panose="020B0600070205080204" pitchFamily="34" charset="-128"/>
              </a:defRPr>
            </a:lvl4pPr>
            <a:lvl5pPr marL="2057400" indent="-228600" eaLnBrk="0" hangingPunct="0">
              <a:defRPr sz="2400" b="1">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9pPr>
          </a:lstStyle>
          <a:p>
            <a:pPr algn="l" fontAlgn="t">
              <a:buClr>
                <a:srgbClr val="FF0000"/>
              </a:buClr>
              <a:buSzPct val="90000"/>
              <a:buFont typeface="Calibri" panose="020F0502020204030204" pitchFamily="34" charset="0"/>
              <a:buNone/>
            </a:pPr>
            <a:endParaRPr lang="en-US" altLang="en-US" sz="1500" b="0"/>
          </a:p>
        </p:txBody>
      </p:sp>
      <p:pic>
        <p:nvPicPr>
          <p:cNvPr id="15363" name="Picture 38" descr="logo"/>
          <p:cNvPicPr>
            <a:picLocks noChangeAspect="1" noChangeArrowheads="1"/>
          </p:cNvPicPr>
          <p:nvPr/>
        </p:nvPicPr>
        <p:blipFill>
          <a:blip r:embed="rId14">
            <a:extLst>
              <a:ext uri="{28A0092B-C50C-407E-A947-70E740481C1C}">
                <a14:useLocalDpi xmlns:a14="http://schemas.microsoft.com/office/drawing/2010/main" val="0"/>
              </a:ext>
            </a:extLst>
          </a:blip>
          <a:srcRect l="15242" t="34740" r="11290" b="38579"/>
          <a:stretch>
            <a:fillRect/>
          </a:stretch>
        </p:blipFill>
        <p:spPr bwMode="auto">
          <a:xfrm>
            <a:off x="7164266" y="4317207"/>
            <a:ext cx="1979734" cy="82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9" descr="cmu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68408" y="1"/>
            <a:ext cx="1075592" cy="87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2"/>
          <p:cNvSpPr>
            <a:spLocks noGrp="1" noChangeArrowheads="1"/>
          </p:cNvSpPr>
          <p:nvPr>
            <p:ph type="body" idx="1"/>
          </p:nvPr>
        </p:nvSpPr>
        <p:spPr bwMode="auto">
          <a:xfrm>
            <a:off x="260839" y="1083469"/>
            <a:ext cx="858129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5366" name="Rectangle 6"/>
          <p:cNvSpPr>
            <a:spLocks noGrp="1" noChangeArrowheads="1"/>
          </p:cNvSpPr>
          <p:nvPr>
            <p:ph type="title"/>
          </p:nvPr>
        </p:nvSpPr>
        <p:spPr bwMode="auto">
          <a:xfrm>
            <a:off x="306266" y="141685"/>
            <a:ext cx="7514492" cy="6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spTree>
    <p:extLst>
      <p:ext uri="{BB962C8B-B14F-4D97-AF65-F5344CB8AC3E}">
        <p14:creationId xmlns:p14="http://schemas.microsoft.com/office/powerpoint/2010/main" val="4118415046"/>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Lst>
  <p:hf sldNum="0" hdr="0" dt="0"/>
  <p:txStyles>
    <p:titleStyle>
      <a:lvl1pPr algn="ctr" rtl="0" eaLnBrk="0" fontAlgn="base" hangingPunct="0">
        <a:spcBef>
          <a:spcPct val="0"/>
        </a:spcBef>
        <a:spcAft>
          <a:spcPct val="0"/>
        </a:spcAft>
        <a:defRPr sz="31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cs typeface="Arial" pitchFamily="34" charset="0"/>
        </a:defRPr>
      </a:lvl5pPr>
      <a:lvl6pPr marL="342900" algn="ctr" rtl="0" fontAlgn="base">
        <a:spcBef>
          <a:spcPct val="0"/>
        </a:spcBef>
        <a:spcAft>
          <a:spcPct val="0"/>
        </a:spcAft>
        <a:defRPr sz="3150" b="1">
          <a:solidFill>
            <a:schemeClr val="bg1"/>
          </a:solidFill>
          <a:latin typeface="Arial" pitchFamily="34" charset="0"/>
          <a:ea typeface="ＭＳ Ｐゴシック" pitchFamily="34" charset="-128"/>
          <a:cs typeface="Arial" pitchFamily="34" charset="0"/>
        </a:defRPr>
      </a:lvl6pPr>
      <a:lvl7pPr marL="685800" algn="ctr" rtl="0" fontAlgn="base">
        <a:spcBef>
          <a:spcPct val="0"/>
        </a:spcBef>
        <a:spcAft>
          <a:spcPct val="0"/>
        </a:spcAft>
        <a:defRPr sz="3150" b="1">
          <a:solidFill>
            <a:schemeClr val="bg1"/>
          </a:solidFill>
          <a:latin typeface="Arial" pitchFamily="34" charset="0"/>
          <a:ea typeface="ＭＳ Ｐゴシック" pitchFamily="34" charset="-128"/>
          <a:cs typeface="Arial" pitchFamily="34" charset="0"/>
        </a:defRPr>
      </a:lvl7pPr>
      <a:lvl8pPr marL="1028700" algn="ctr" rtl="0" fontAlgn="base">
        <a:spcBef>
          <a:spcPct val="0"/>
        </a:spcBef>
        <a:spcAft>
          <a:spcPct val="0"/>
        </a:spcAft>
        <a:defRPr sz="3150" b="1">
          <a:solidFill>
            <a:schemeClr val="bg1"/>
          </a:solidFill>
          <a:latin typeface="Arial" pitchFamily="34" charset="0"/>
          <a:ea typeface="ＭＳ Ｐゴシック" pitchFamily="34" charset="-128"/>
          <a:cs typeface="Arial" pitchFamily="34" charset="0"/>
        </a:defRPr>
      </a:lvl8pPr>
      <a:lvl9pPr marL="1371600" algn="ctr" rtl="0" fontAlgn="base">
        <a:spcBef>
          <a:spcPct val="0"/>
        </a:spcBef>
        <a:spcAft>
          <a:spcPct val="0"/>
        </a:spcAft>
        <a:defRPr sz="3150" b="1">
          <a:solidFill>
            <a:schemeClr val="bg1"/>
          </a:solidFill>
          <a:latin typeface="Arial" pitchFamily="34" charset="0"/>
          <a:ea typeface="ＭＳ Ｐゴシック" pitchFamily="34" charset="-128"/>
          <a:cs typeface="Arial" pitchFamily="34" charset="0"/>
        </a:defRPr>
      </a:lvl9pPr>
    </p:titleStyle>
    <p:bodyStyle>
      <a:lvl1pPr marL="257175" indent="-257175" algn="l" rtl="0" eaLnBrk="0" fontAlgn="base" hangingPunct="0">
        <a:lnSpc>
          <a:spcPct val="119000"/>
        </a:lnSpc>
        <a:spcBef>
          <a:spcPct val="20000"/>
        </a:spcBef>
        <a:spcAft>
          <a:spcPct val="0"/>
        </a:spcAft>
        <a:buClr>
          <a:schemeClr val="tx1"/>
        </a:buClr>
        <a:buChar char="•"/>
        <a:defRPr sz="1800" b="1">
          <a:solidFill>
            <a:srgbClr val="00338D"/>
          </a:solidFill>
          <a:latin typeface="+mn-lt"/>
          <a:ea typeface="MS PGothic" panose="020B0600070205080204" pitchFamily="34" charset="-128"/>
          <a:cs typeface="+mn-cs"/>
        </a:defRPr>
      </a:lvl1pPr>
      <a:lvl2pPr marL="920354" indent="-314325" algn="l" rtl="0" eaLnBrk="0" fontAlgn="base" hangingPunct="0">
        <a:lnSpc>
          <a:spcPct val="119000"/>
        </a:lnSpc>
        <a:spcBef>
          <a:spcPct val="20000"/>
        </a:spcBef>
        <a:spcAft>
          <a:spcPct val="0"/>
        </a:spcAft>
        <a:buClr>
          <a:schemeClr val="accent1"/>
        </a:buClr>
        <a:buSzPct val="80000"/>
        <a:buChar char="•"/>
        <a:defRPr b="1">
          <a:solidFill>
            <a:srgbClr val="00338D"/>
          </a:solidFill>
          <a:latin typeface="+mn-lt"/>
          <a:ea typeface="MS PGothic" panose="020B0600070205080204" pitchFamily="34" charset="-128"/>
          <a:cs typeface="+mn-cs"/>
        </a:defRPr>
      </a:lvl2pPr>
      <a:lvl3pPr marL="1369219" indent="-314325" algn="l" rtl="0" eaLnBrk="0" fontAlgn="base" hangingPunct="0">
        <a:lnSpc>
          <a:spcPct val="119000"/>
        </a:lnSpc>
        <a:spcBef>
          <a:spcPct val="20000"/>
        </a:spcBef>
        <a:spcAft>
          <a:spcPct val="0"/>
        </a:spcAft>
        <a:buClr>
          <a:schemeClr val="accent1"/>
        </a:buClr>
        <a:buFont typeface="Verdana" panose="020B0604030504040204" pitchFamily="34" charset="0"/>
        <a:buChar char="–"/>
        <a:defRPr sz="1200">
          <a:solidFill>
            <a:srgbClr val="00338D"/>
          </a:solidFill>
          <a:latin typeface="+mn-lt"/>
          <a:ea typeface="MS PGothic" panose="020B0600070205080204" pitchFamily="34" charset="-128"/>
          <a:cs typeface="+mn-cs"/>
        </a:defRPr>
      </a:lvl3pPr>
      <a:lvl4pPr marL="1818085" indent="-314325" algn="l" rtl="0" eaLnBrk="0" fontAlgn="base" hangingPunct="0">
        <a:lnSpc>
          <a:spcPct val="119000"/>
        </a:lnSpc>
        <a:spcBef>
          <a:spcPct val="20000"/>
        </a:spcBef>
        <a:spcAft>
          <a:spcPct val="0"/>
        </a:spcAft>
        <a:buClr>
          <a:schemeClr val="accent1"/>
        </a:buClr>
        <a:buFont typeface="Verdana" panose="020B0604030504040204" pitchFamily="34" charset="0"/>
        <a:buChar char="–"/>
        <a:defRPr sz="1200">
          <a:solidFill>
            <a:srgbClr val="00338D"/>
          </a:solidFill>
          <a:latin typeface="+mn-lt"/>
          <a:ea typeface="MS PGothic" panose="020B0600070205080204" pitchFamily="34" charset="-128"/>
          <a:cs typeface="+mn-cs"/>
        </a:defRPr>
      </a:lvl4pPr>
      <a:lvl5pPr marL="2266950" indent="-314325" algn="l" rtl="0" eaLnBrk="0" fontAlgn="base" hangingPunct="0">
        <a:lnSpc>
          <a:spcPct val="119000"/>
        </a:lnSpc>
        <a:spcBef>
          <a:spcPct val="20000"/>
        </a:spcBef>
        <a:spcAft>
          <a:spcPct val="0"/>
        </a:spcAft>
        <a:buClr>
          <a:schemeClr val="accent1"/>
        </a:buClr>
        <a:buFont typeface="Verdana" panose="020B0604030504040204" pitchFamily="34" charset="0"/>
        <a:buChar char="–"/>
        <a:defRPr sz="1200">
          <a:solidFill>
            <a:srgbClr val="00338D"/>
          </a:solidFill>
          <a:latin typeface="+mn-lt"/>
          <a:ea typeface="MS PGothic" panose="020B0600070205080204" pitchFamily="34" charset="-128"/>
          <a:cs typeface="+mn-cs"/>
        </a:defRPr>
      </a:lvl5pPr>
      <a:lvl6pPr marL="2609850"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ea typeface="+mn-ea"/>
          <a:cs typeface="+mn-cs"/>
        </a:defRPr>
      </a:lvl6pPr>
      <a:lvl7pPr marL="2952750"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ea typeface="+mn-ea"/>
          <a:cs typeface="+mn-cs"/>
        </a:defRPr>
      </a:lvl7pPr>
      <a:lvl8pPr marL="3295650"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ea typeface="+mn-ea"/>
          <a:cs typeface="+mn-cs"/>
        </a:defRPr>
      </a:lvl8pPr>
      <a:lvl9pPr marL="3638550"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6" cstate="print">
            <a:extLst/>
          </a:blip>
          <a:stretch>
            <a:fillRect/>
          </a:stretch>
        </p:blipFill>
        <p:spPr>
          <a:xfrm>
            <a:off x="65666" y="40426"/>
            <a:ext cx="1805643" cy="566234"/>
          </a:xfrm>
          <a:prstGeom prst="rect">
            <a:avLst/>
          </a:prstGeom>
          <a:ln w="12700">
            <a:miter lim="400000"/>
          </a:ln>
        </p:spPr>
      </p:pic>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6"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243401786"/>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 id="2147484529" r:id="rId12"/>
    <p:sldLayoutId id="2147484530" r:id="rId13"/>
    <p:sldLayoutId id="2147484531" r:id="rId14"/>
    <p:sldLayoutId id="2147484532" r:id="rId15"/>
    <p:sldLayoutId id="2147484533" r:id="rId16"/>
    <p:sldLayoutId id="2147484534" r:id="rId17"/>
    <p:sldLayoutId id="2147484535" r:id="rId18"/>
    <p:sldLayoutId id="2147484536" r:id="rId19"/>
    <p:sldLayoutId id="2147484537" r:id="rId20"/>
    <p:sldLayoutId id="2147484538" r:id="rId21"/>
    <p:sldLayoutId id="2147484539" r:id="rId22"/>
    <p:sldLayoutId id="2147484540" r:id="rId23"/>
    <p:sldLayoutId id="2147484541" r:id="rId24"/>
    <p:sldLayoutId id="2147484542" r:id="rId25"/>
    <p:sldLayoutId id="2147484543" r:id="rId26"/>
    <p:sldLayoutId id="2147484544" r:id="rId27"/>
    <p:sldLayoutId id="2147484545" r:id="rId28"/>
    <p:sldLayoutId id="2147484546" r:id="rId29"/>
    <p:sldLayoutId id="2147484547" r:id="rId30"/>
    <p:sldLayoutId id="2147484548" r:id="rId31"/>
    <p:sldLayoutId id="2147484549" r:id="rId32"/>
    <p:sldLayoutId id="2147484550" r:id="rId33"/>
    <p:sldLayoutId id="2147484551"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6"/>
          <p:cNvSpPr>
            <a:spLocks noChangeArrowheads="1"/>
          </p:cNvSpPr>
          <p:nvPr/>
        </p:nvSpPr>
        <p:spPr bwMode="auto">
          <a:xfrm>
            <a:off x="0" y="0"/>
            <a:ext cx="9144000" cy="885825"/>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GB" sz="1050">
              <a:solidFill>
                <a:srgbClr val="000000"/>
              </a:solidFill>
              <a:latin typeface="Verdana" pitchFamily="34" charset="0"/>
            </a:endParaRPr>
          </a:p>
        </p:txBody>
      </p:sp>
      <p:pic>
        <p:nvPicPr>
          <p:cNvPr id="354307" name="Picture 37" descr="cmug_CCI"/>
          <p:cNvPicPr>
            <a:picLocks noChangeAspect="1" noChangeArrowheads="1"/>
          </p:cNvPicPr>
          <p:nvPr/>
        </p:nvPicPr>
        <p:blipFill>
          <a:blip r:embed="rId13" cstate="print"/>
          <a:srcRect/>
          <a:stretch>
            <a:fillRect/>
          </a:stretch>
        </p:blipFill>
        <p:spPr bwMode="auto">
          <a:xfrm>
            <a:off x="7957040" y="-19050"/>
            <a:ext cx="1140069" cy="926306"/>
          </a:xfrm>
          <a:prstGeom prst="rect">
            <a:avLst/>
          </a:prstGeom>
          <a:noFill/>
          <a:ln w="9525">
            <a:noFill/>
            <a:miter lim="800000"/>
            <a:headEnd/>
            <a:tailEnd/>
          </a:ln>
        </p:spPr>
      </p:pic>
      <p:sp>
        <p:nvSpPr>
          <p:cNvPr id="354308" name="Rectangle 2"/>
          <p:cNvSpPr>
            <a:spLocks noGrp="1" noChangeArrowheads="1"/>
          </p:cNvSpPr>
          <p:nvPr>
            <p:ph type="body" idx="1"/>
          </p:nvPr>
        </p:nvSpPr>
        <p:spPr bwMode="auto">
          <a:xfrm>
            <a:off x="260839" y="1083469"/>
            <a:ext cx="8581292" cy="3943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354309" name="Rectangle 6"/>
          <p:cNvSpPr>
            <a:spLocks noGrp="1" noChangeArrowheads="1"/>
          </p:cNvSpPr>
          <p:nvPr>
            <p:ph type="title"/>
          </p:nvPr>
        </p:nvSpPr>
        <p:spPr bwMode="auto">
          <a:xfrm>
            <a:off x="306266" y="141685"/>
            <a:ext cx="7514492" cy="64650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Click to edit Master title style</a:t>
            </a:r>
          </a:p>
        </p:txBody>
      </p:sp>
    </p:spTree>
    <p:extLst>
      <p:ext uri="{BB962C8B-B14F-4D97-AF65-F5344CB8AC3E}">
        <p14:creationId xmlns:p14="http://schemas.microsoft.com/office/powerpoint/2010/main" val="2490014269"/>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hf sldNum="0" hdr="0" dt="0"/>
  <p:txStyles>
    <p:titleStyle>
      <a:lvl1pPr algn="ctr" rtl="0" fontAlgn="base">
        <a:spcBef>
          <a:spcPct val="0"/>
        </a:spcBef>
        <a:spcAft>
          <a:spcPct val="0"/>
        </a:spcAft>
        <a:defRPr sz="3150" b="1">
          <a:solidFill>
            <a:schemeClr val="bg1"/>
          </a:solidFill>
          <a:latin typeface="+mj-lt"/>
          <a:ea typeface="+mj-ea"/>
          <a:cs typeface="+mj-cs"/>
        </a:defRPr>
      </a:lvl1pPr>
      <a:lvl2pPr algn="ctr" rtl="0" fontAlgn="base">
        <a:spcBef>
          <a:spcPct val="0"/>
        </a:spcBef>
        <a:spcAft>
          <a:spcPct val="0"/>
        </a:spcAft>
        <a:defRPr sz="3150" b="1">
          <a:solidFill>
            <a:schemeClr val="bg1"/>
          </a:solidFill>
          <a:latin typeface="Arial" pitchFamily="34" charset="0"/>
        </a:defRPr>
      </a:lvl2pPr>
      <a:lvl3pPr algn="ctr" rtl="0" fontAlgn="base">
        <a:spcBef>
          <a:spcPct val="0"/>
        </a:spcBef>
        <a:spcAft>
          <a:spcPct val="0"/>
        </a:spcAft>
        <a:defRPr sz="3150" b="1">
          <a:solidFill>
            <a:schemeClr val="bg1"/>
          </a:solidFill>
          <a:latin typeface="Arial" pitchFamily="34" charset="0"/>
        </a:defRPr>
      </a:lvl3pPr>
      <a:lvl4pPr algn="ctr" rtl="0" fontAlgn="base">
        <a:spcBef>
          <a:spcPct val="0"/>
        </a:spcBef>
        <a:spcAft>
          <a:spcPct val="0"/>
        </a:spcAft>
        <a:defRPr sz="3150" b="1">
          <a:solidFill>
            <a:schemeClr val="bg1"/>
          </a:solidFill>
          <a:latin typeface="Arial" pitchFamily="34" charset="0"/>
        </a:defRPr>
      </a:lvl4pPr>
      <a:lvl5pPr algn="ctr" rtl="0" fontAlgn="base">
        <a:spcBef>
          <a:spcPct val="0"/>
        </a:spcBef>
        <a:spcAft>
          <a:spcPct val="0"/>
        </a:spcAft>
        <a:defRPr sz="3150" b="1">
          <a:solidFill>
            <a:schemeClr val="bg1"/>
          </a:solidFill>
          <a:latin typeface="Arial" pitchFamily="34" charset="0"/>
        </a:defRPr>
      </a:lvl5pPr>
      <a:lvl6pPr marL="342900" algn="ctr" rtl="0" fontAlgn="base">
        <a:spcBef>
          <a:spcPct val="0"/>
        </a:spcBef>
        <a:spcAft>
          <a:spcPct val="0"/>
        </a:spcAft>
        <a:defRPr sz="3150" b="1">
          <a:solidFill>
            <a:schemeClr val="bg1"/>
          </a:solidFill>
          <a:latin typeface="Arial" pitchFamily="34" charset="0"/>
        </a:defRPr>
      </a:lvl6pPr>
      <a:lvl7pPr marL="685800" algn="ctr" rtl="0" fontAlgn="base">
        <a:spcBef>
          <a:spcPct val="0"/>
        </a:spcBef>
        <a:spcAft>
          <a:spcPct val="0"/>
        </a:spcAft>
        <a:defRPr sz="3150" b="1">
          <a:solidFill>
            <a:schemeClr val="bg1"/>
          </a:solidFill>
          <a:latin typeface="Arial" pitchFamily="34" charset="0"/>
        </a:defRPr>
      </a:lvl7pPr>
      <a:lvl8pPr marL="1028700" algn="ctr" rtl="0" fontAlgn="base">
        <a:spcBef>
          <a:spcPct val="0"/>
        </a:spcBef>
        <a:spcAft>
          <a:spcPct val="0"/>
        </a:spcAft>
        <a:defRPr sz="3150" b="1">
          <a:solidFill>
            <a:schemeClr val="bg1"/>
          </a:solidFill>
          <a:latin typeface="Arial" pitchFamily="34" charset="0"/>
        </a:defRPr>
      </a:lvl8pPr>
      <a:lvl9pPr marL="1371600" algn="ctr" rtl="0" fontAlgn="base">
        <a:spcBef>
          <a:spcPct val="0"/>
        </a:spcBef>
        <a:spcAft>
          <a:spcPct val="0"/>
        </a:spcAft>
        <a:defRPr sz="3150" b="1">
          <a:solidFill>
            <a:schemeClr val="bg1"/>
          </a:solidFill>
          <a:latin typeface="Arial" pitchFamily="34" charset="0"/>
        </a:defRPr>
      </a:lvl9pPr>
    </p:titleStyle>
    <p:bodyStyle>
      <a:lvl1pPr marL="257175" indent="-257175" algn="l" rtl="0" fontAlgn="base">
        <a:lnSpc>
          <a:spcPct val="119000"/>
        </a:lnSpc>
        <a:spcBef>
          <a:spcPct val="20000"/>
        </a:spcBef>
        <a:spcAft>
          <a:spcPct val="0"/>
        </a:spcAft>
        <a:buClr>
          <a:schemeClr val="tx1"/>
        </a:buClr>
        <a:buChar char="•"/>
        <a:defRPr sz="1800" b="1">
          <a:solidFill>
            <a:srgbClr val="00338D"/>
          </a:solidFill>
          <a:latin typeface="+mn-lt"/>
          <a:ea typeface="+mn-ea"/>
          <a:cs typeface="+mn-cs"/>
        </a:defRPr>
      </a:lvl1pPr>
      <a:lvl2pPr marL="920354" indent="-314325" algn="l" rtl="0" fontAlgn="base">
        <a:lnSpc>
          <a:spcPct val="119000"/>
        </a:lnSpc>
        <a:spcBef>
          <a:spcPct val="20000"/>
        </a:spcBef>
        <a:spcAft>
          <a:spcPct val="0"/>
        </a:spcAft>
        <a:buClr>
          <a:schemeClr val="accent1"/>
        </a:buClr>
        <a:buSzPct val="80000"/>
        <a:buChar char="•"/>
        <a:defRPr b="1">
          <a:solidFill>
            <a:srgbClr val="00338D"/>
          </a:solidFill>
          <a:latin typeface="+mn-lt"/>
        </a:defRPr>
      </a:lvl2pPr>
      <a:lvl3pPr marL="1369219"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defRPr>
      </a:lvl3pPr>
      <a:lvl4pPr marL="1818085"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defRPr>
      </a:lvl4pPr>
      <a:lvl5pPr marL="2266950"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defRPr>
      </a:lvl5pPr>
      <a:lvl6pPr marL="2609850"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defRPr>
      </a:lvl6pPr>
      <a:lvl7pPr marL="2952750"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defRPr>
      </a:lvl7pPr>
      <a:lvl8pPr marL="3295650"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defRPr>
      </a:lvl8pPr>
      <a:lvl9pPr marL="3638550" indent="-314325" algn="l" rtl="0" fontAlgn="base">
        <a:lnSpc>
          <a:spcPct val="119000"/>
        </a:lnSpc>
        <a:spcBef>
          <a:spcPct val="20000"/>
        </a:spcBef>
        <a:spcAft>
          <a:spcPct val="0"/>
        </a:spcAft>
        <a:buClr>
          <a:schemeClr val="accent1"/>
        </a:buClr>
        <a:buFont typeface="Verdana" pitchFamily="34" charset="0"/>
        <a:buChar char="–"/>
        <a:defRPr sz="1200">
          <a:solidFill>
            <a:srgbClr val="00338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1714500" y="261938"/>
            <a:ext cx="6972300" cy="1028700"/>
          </a:xfrm>
          <a:prstGeom prst="rect">
            <a:avLst/>
          </a:prstGeom>
          <a:noFill/>
          <a:ln w="9525">
            <a:noFill/>
            <a:miter lim="800000"/>
            <a:headEnd/>
            <a:tailEnd/>
          </a:ln>
        </p:spPr>
        <p:txBody>
          <a:bodyPr vert="horz" wrap="square" lIns="91434" tIns="45718" rIns="91434" bIns="45718" numCol="1" anchor="t" anchorCtr="0" compatLnSpc="1">
            <a:prstTxWarp prst="textNoShape">
              <a:avLst/>
            </a:prstTxWarp>
          </a:bodyPr>
          <a:lstStyle/>
          <a:p>
            <a:pPr lvl="0"/>
            <a:r>
              <a:rPr lang="en-US"/>
              <a:t>Click to edit Master title style</a:t>
            </a:r>
            <a:endParaRPr lang="en-GB"/>
          </a:p>
        </p:txBody>
      </p:sp>
      <p:sp>
        <p:nvSpPr>
          <p:cNvPr id="10243" name="Text Placeholder 2"/>
          <p:cNvSpPr>
            <a:spLocks noGrp="1"/>
          </p:cNvSpPr>
          <p:nvPr>
            <p:ph type="body" idx="1"/>
          </p:nvPr>
        </p:nvSpPr>
        <p:spPr bwMode="auto">
          <a:xfrm>
            <a:off x="1714500" y="1331120"/>
            <a:ext cx="6972300" cy="3394472"/>
          </a:xfrm>
          <a:prstGeom prst="rect">
            <a:avLst/>
          </a:prstGeom>
          <a:noFill/>
          <a:ln w="9525">
            <a:noFill/>
            <a:miter lim="800000"/>
            <a:headEnd/>
            <a:tailEnd/>
          </a:ln>
        </p:spPr>
        <p:txBody>
          <a:bodyPr vert="horz" wrap="square" lIns="91434" tIns="45718" rIns="91434"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p:cNvSpPr txBox="1">
            <a:spLocks/>
          </p:cNvSpPr>
          <p:nvPr/>
        </p:nvSpPr>
        <p:spPr>
          <a:xfrm>
            <a:off x="323857" y="4913713"/>
            <a:ext cx="2894013" cy="172640"/>
          </a:xfrm>
          <a:prstGeom prst="rect">
            <a:avLst/>
          </a:prstGeom>
        </p:spPr>
        <p:txBody>
          <a:bodyPr lIns="68576" tIns="34289" rIns="68576" bIns="34289"/>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lnSpc>
                <a:spcPct val="85000"/>
              </a:lnSpc>
              <a:spcBef>
                <a:spcPct val="0"/>
              </a:spcBef>
              <a:spcAft>
                <a:spcPct val="0"/>
              </a:spcAft>
              <a:defRPr sz="2000">
                <a:solidFill>
                  <a:schemeClr val="tx1"/>
                </a:solidFill>
                <a:latin typeface="Arial" charset="0"/>
                <a:ea typeface="ＭＳ Ｐゴシック" charset="0"/>
              </a:defRPr>
            </a:lvl6pPr>
            <a:lvl7pPr marL="2971800" indent="-228600" eaLnBrk="0" fontAlgn="base" hangingPunct="0">
              <a:lnSpc>
                <a:spcPct val="85000"/>
              </a:lnSpc>
              <a:spcBef>
                <a:spcPct val="0"/>
              </a:spcBef>
              <a:spcAft>
                <a:spcPct val="0"/>
              </a:spcAft>
              <a:defRPr sz="2000">
                <a:solidFill>
                  <a:schemeClr val="tx1"/>
                </a:solidFill>
                <a:latin typeface="Arial" charset="0"/>
                <a:ea typeface="ＭＳ Ｐゴシック" charset="0"/>
              </a:defRPr>
            </a:lvl7pPr>
            <a:lvl8pPr marL="3429000" indent="-228600" eaLnBrk="0" fontAlgn="base" hangingPunct="0">
              <a:lnSpc>
                <a:spcPct val="85000"/>
              </a:lnSpc>
              <a:spcBef>
                <a:spcPct val="0"/>
              </a:spcBef>
              <a:spcAft>
                <a:spcPct val="0"/>
              </a:spcAft>
              <a:defRPr sz="2000">
                <a:solidFill>
                  <a:schemeClr val="tx1"/>
                </a:solidFill>
                <a:latin typeface="Arial" charset="0"/>
                <a:ea typeface="ＭＳ Ｐゴシック" charset="0"/>
              </a:defRPr>
            </a:lvl8pPr>
            <a:lvl9pPr marL="3886200" indent="-228600" eaLnBrk="0" fontAlgn="base" hangingPunct="0">
              <a:lnSpc>
                <a:spcPct val="85000"/>
              </a:lnSpc>
              <a:spcBef>
                <a:spcPct val="0"/>
              </a:spcBef>
              <a:spcAft>
                <a:spcPct val="0"/>
              </a:spcAft>
              <a:defRPr sz="2000">
                <a:solidFill>
                  <a:schemeClr val="tx1"/>
                </a:solidFill>
                <a:latin typeface="Arial" charset="0"/>
                <a:ea typeface="ＭＳ Ｐゴシック" charset="0"/>
              </a:defRPr>
            </a:lvl9pPr>
          </a:lstStyle>
          <a:p>
            <a:pPr defTabSz="685749" eaLnBrk="1" fontAlgn="base" hangingPunct="1">
              <a:spcBef>
                <a:spcPct val="0"/>
              </a:spcBef>
              <a:spcAft>
                <a:spcPct val="0"/>
              </a:spcAft>
              <a:defRPr/>
            </a:pPr>
            <a:r>
              <a:rPr lang="en-GB" sz="825" dirty="0">
                <a:solidFill>
                  <a:srgbClr val="000000"/>
                </a:solidFill>
              </a:rPr>
              <a:t>© Crown copyright   Met Office</a:t>
            </a:r>
          </a:p>
        </p:txBody>
      </p:sp>
    </p:spTree>
    <p:extLst>
      <p:ext uri="{BB962C8B-B14F-4D97-AF65-F5344CB8AC3E}">
        <p14:creationId xmlns:p14="http://schemas.microsoft.com/office/powerpoint/2010/main" val="56822810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9" r:id="rId13"/>
  </p:sldLayoutIdLst>
  <p:txStyles>
    <p:titleStyle>
      <a:lvl1pPr algn="l" rtl="0" eaLnBrk="0" fontAlgn="base" hangingPunct="0">
        <a:spcBef>
          <a:spcPct val="0"/>
        </a:spcBef>
        <a:spcAft>
          <a:spcPct val="0"/>
        </a:spcAft>
        <a:defRPr sz="30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0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30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30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3000">
          <a:solidFill>
            <a:schemeClr val="tx1"/>
          </a:solidFill>
          <a:latin typeface="Arial" charset="0"/>
          <a:ea typeface="ＭＳ Ｐゴシック" charset="0"/>
          <a:cs typeface="ＭＳ Ｐゴシック" charset="0"/>
        </a:defRPr>
      </a:lvl5pPr>
      <a:lvl6pPr marL="342875" algn="l" rtl="0" fontAlgn="base">
        <a:spcBef>
          <a:spcPct val="0"/>
        </a:spcBef>
        <a:spcAft>
          <a:spcPct val="0"/>
        </a:spcAft>
        <a:defRPr sz="3000">
          <a:solidFill>
            <a:schemeClr val="tx2"/>
          </a:solidFill>
          <a:latin typeface="Arial" charset="0"/>
        </a:defRPr>
      </a:lvl6pPr>
      <a:lvl7pPr marL="685749" algn="l" rtl="0" fontAlgn="base">
        <a:spcBef>
          <a:spcPct val="0"/>
        </a:spcBef>
        <a:spcAft>
          <a:spcPct val="0"/>
        </a:spcAft>
        <a:defRPr sz="3000">
          <a:solidFill>
            <a:schemeClr val="tx2"/>
          </a:solidFill>
          <a:latin typeface="Arial" charset="0"/>
        </a:defRPr>
      </a:lvl7pPr>
      <a:lvl8pPr marL="1028624" algn="l" rtl="0" fontAlgn="base">
        <a:spcBef>
          <a:spcPct val="0"/>
        </a:spcBef>
        <a:spcAft>
          <a:spcPct val="0"/>
        </a:spcAft>
        <a:defRPr sz="3000">
          <a:solidFill>
            <a:schemeClr val="tx2"/>
          </a:solidFill>
          <a:latin typeface="Arial" charset="0"/>
        </a:defRPr>
      </a:lvl8pPr>
      <a:lvl9pPr marL="1371498" algn="l" rtl="0" fontAlgn="base">
        <a:spcBef>
          <a:spcPct val="0"/>
        </a:spcBef>
        <a:spcAft>
          <a:spcPct val="0"/>
        </a:spcAft>
        <a:defRPr sz="3000">
          <a:solidFill>
            <a:schemeClr val="tx2"/>
          </a:solidFill>
          <a:latin typeface="Arial" charset="0"/>
        </a:defRPr>
      </a:lvl9pPr>
    </p:titleStyle>
    <p:bodyStyle>
      <a:lvl1pPr marL="257156" indent="-257156"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ＭＳ Ｐゴシック" charset="0"/>
        </a:defRPr>
      </a:lvl1pPr>
      <a:lvl2pPr marL="557171" indent="-214298" algn="l" rtl="0" eaLnBrk="0" fontAlgn="base" hangingPunct="0">
        <a:spcBef>
          <a:spcPct val="20000"/>
        </a:spcBef>
        <a:spcAft>
          <a:spcPct val="0"/>
        </a:spcAft>
        <a:buFont typeface="Arial" charset="0"/>
        <a:buChar char="•"/>
        <a:defRPr sz="1500" kern="1200">
          <a:solidFill>
            <a:schemeClr val="tx1"/>
          </a:solidFill>
          <a:latin typeface="+mn-lt"/>
          <a:ea typeface="ＭＳ Ｐゴシック" charset="0"/>
          <a:cs typeface="+mn-cs"/>
        </a:defRPr>
      </a:lvl2pPr>
      <a:lvl3pPr marL="857186" indent="-171438" algn="l" rtl="0" eaLnBrk="0" fontAlgn="base" hangingPunct="0">
        <a:spcBef>
          <a:spcPct val="20000"/>
        </a:spcBef>
        <a:spcAft>
          <a:spcPct val="0"/>
        </a:spcAft>
        <a:buFont typeface="Arial" charset="0"/>
        <a:buChar char="•"/>
        <a:defRPr sz="1500" kern="1200">
          <a:solidFill>
            <a:schemeClr val="tx1"/>
          </a:solidFill>
          <a:latin typeface="+mn-lt"/>
          <a:ea typeface="ＭＳ Ｐゴシック" charset="0"/>
          <a:cs typeface="+mn-cs"/>
        </a:defRPr>
      </a:lvl3pPr>
      <a:lvl4pPr marL="1200060" indent="-171438" algn="l" rtl="0" eaLnBrk="0" fontAlgn="base" hangingPunct="0">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2935" indent="-171438" algn="l" rtl="0" eaLnBrk="0" fontAlgn="base" hangingPunct="0">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809"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84"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58"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33"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9" rtl="0" eaLnBrk="1" latinLnBrk="0" hangingPunct="1">
        <a:defRPr sz="1425" kern="1200">
          <a:solidFill>
            <a:schemeClr val="tx1"/>
          </a:solidFill>
          <a:latin typeface="+mn-lt"/>
          <a:ea typeface="+mn-ea"/>
          <a:cs typeface="+mn-cs"/>
        </a:defRPr>
      </a:lvl1pPr>
      <a:lvl2pPr marL="342875" algn="l" defTabSz="685749" rtl="0" eaLnBrk="1" latinLnBrk="0" hangingPunct="1">
        <a:defRPr sz="1425" kern="1200">
          <a:solidFill>
            <a:schemeClr val="tx1"/>
          </a:solidFill>
          <a:latin typeface="+mn-lt"/>
          <a:ea typeface="+mn-ea"/>
          <a:cs typeface="+mn-cs"/>
        </a:defRPr>
      </a:lvl2pPr>
      <a:lvl3pPr marL="685749" algn="l" defTabSz="685749" rtl="0" eaLnBrk="1" latinLnBrk="0" hangingPunct="1">
        <a:defRPr sz="1425" kern="1200">
          <a:solidFill>
            <a:schemeClr val="tx1"/>
          </a:solidFill>
          <a:latin typeface="+mn-lt"/>
          <a:ea typeface="+mn-ea"/>
          <a:cs typeface="+mn-cs"/>
        </a:defRPr>
      </a:lvl3pPr>
      <a:lvl4pPr marL="1028624" algn="l" defTabSz="685749" rtl="0" eaLnBrk="1" latinLnBrk="0" hangingPunct="1">
        <a:defRPr sz="1425" kern="1200">
          <a:solidFill>
            <a:schemeClr val="tx1"/>
          </a:solidFill>
          <a:latin typeface="+mn-lt"/>
          <a:ea typeface="+mn-ea"/>
          <a:cs typeface="+mn-cs"/>
        </a:defRPr>
      </a:lvl4pPr>
      <a:lvl5pPr marL="1371498" algn="l" defTabSz="685749" rtl="0" eaLnBrk="1" latinLnBrk="0" hangingPunct="1">
        <a:defRPr sz="1425" kern="1200">
          <a:solidFill>
            <a:schemeClr val="tx1"/>
          </a:solidFill>
          <a:latin typeface="+mn-lt"/>
          <a:ea typeface="+mn-ea"/>
          <a:cs typeface="+mn-cs"/>
        </a:defRPr>
      </a:lvl5pPr>
      <a:lvl6pPr marL="1714373" algn="l" defTabSz="685749" rtl="0" eaLnBrk="1" latinLnBrk="0" hangingPunct="1">
        <a:defRPr sz="1425" kern="1200">
          <a:solidFill>
            <a:schemeClr val="tx1"/>
          </a:solidFill>
          <a:latin typeface="+mn-lt"/>
          <a:ea typeface="+mn-ea"/>
          <a:cs typeface="+mn-cs"/>
        </a:defRPr>
      </a:lvl6pPr>
      <a:lvl7pPr marL="2057246" algn="l" defTabSz="685749" rtl="0" eaLnBrk="1" latinLnBrk="0" hangingPunct="1">
        <a:defRPr sz="1425" kern="1200">
          <a:solidFill>
            <a:schemeClr val="tx1"/>
          </a:solidFill>
          <a:latin typeface="+mn-lt"/>
          <a:ea typeface="+mn-ea"/>
          <a:cs typeface="+mn-cs"/>
        </a:defRPr>
      </a:lvl7pPr>
      <a:lvl8pPr marL="2400120" algn="l" defTabSz="685749" rtl="0" eaLnBrk="1" latinLnBrk="0" hangingPunct="1">
        <a:defRPr sz="1425" kern="1200">
          <a:solidFill>
            <a:schemeClr val="tx1"/>
          </a:solidFill>
          <a:latin typeface="+mn-lt"/>
          <a:ea typeface="+mn-ea"/>
          <a:cs typeface="+mn-cs"/>
        </a:defRPr>
      </a:lvl8pPr>
      <a:lvl9pPr marL="2742995" algn="l" defTabSz="685749" rtl="0" eaLnBrk="1" latinLnBrk="0" hangingPunct="1">
        <a:defRPr sz="1425"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bwMode="auto">
          <a:xfrm>
            <a:off x="260839" y="1083469"/>
            <a:ext cx="858129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smtClean="0"/>
              <a:t>Click to edit Master text styles</a:t>
            </a:r>
          </a:p>
          <a:p>
            <a:pPr lvl="1"/>
            <a:r>
              <a:rPr lang="it-IT" altLang="en-US" smtClean="0"/>
              <a:t>Second level</a:t>
            </a:r>
          </a:p>
          <a:p>
            <a:pPr lvl="2"/>
            <a:r>
              <a:rPr lang="it-IT" altLang="en-US" smtClean="0"/>
              <a:t>Third level</a:t>
            </a:r>
          </a:p>
          <a:p>
            <a:pPr lvl="3"/>
            <a:r>
              <a:rPr lang="it-IT" altLang="en-US" smtClean="0"/>
              <a:t>Fourth level</a:t>
            </a:r>
          </a:p>
          <a:p>
            <a:pPr lvl="4"/>
            <a:r>
              <a:rPr lang="it-IT" altLang="en-US" smtClean="0"/>
              <a:t>Fifth level</a:t>
            </a:r>
          </a:p>
        </p:txBody>
      </p:sp>
      <p:sp>
        <p:nvSpPr>
          <p:cNvPr id="16387" name="Rectangle 6"/>
          <p:cNvSpPr>
            <a:spLocks noGrp="1" noChangeArrowheads="1"/>
          </p:cNvSpPr>
          <p:nvPr>
            <p:ph type="title"/>
          </p:nvPr>
        </p:nvSpPr>
        <p:spPr bwMode="auto">
          <a:xfrm>
            <a:off x="306266" y="141685"/>
            <a:ext cx="7514492" cy="6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smtClean="0"/>
              <a:t>Click to edit Master title style</a:t>
            </a:r>
          </a:p>
        </p:txBody>
      </p:sp>
    </p:spTree>
    <p:extLst>
      <p:ext uri="{BB962C8B-B14F-4D97-AF65-F5344CB8AC3E}">
        <p14:creationId xmlns:p14="http://schemas.microsoft.com/office/powerpoint/2010/main" val="565418687"/>
      </p:ext>
    </p:extLst>
  </p:cSld>
  <p:clrMap bg1="lt1" tx1="dk1" bg2="lt2" tx2="dk2" accent1="accent1" accent2="accent2" accent3="accent3" accent4="accent4" accent5="accent5" accent6="accent6" hlink="hlink" folHlink="folHlink"/>
  <p:sldLayoutIdLst>
    <p:sldLayoutId id="2147484565"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3150" b="1">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defRPr>
      </a:lvl2pPr>
      <a:lvl3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defRPr>
      </a:lvl3pPr>
      <a:lvl4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defRPr>
      </a:lvl4pPr>
      <a:lvl5pPr algn="ctr" rtl="0" eaLnBrk="0" fontAlgn="base" hangingPunct="0">
        <a:spcBef>
          <a:spcPct val="0"/>
        </a:spcBef>
        <a:spcAft>
          <a:spcPct val="0"/>
        </a:spcAft>
        <a:defRPr sz="3150" b="1">
          <a:solidFill>
            <a:schemeClr val="bg1"/>
          </a:solidFill>
          <a:latin typeface="Arial" pitchFamily="34" charset="0"/>
          <a:ea typeface="MS PGothic" panose="020B0600070205080204" pitchFamily="34" charset="-128"/>
        </a:defRPr>
      </a:lvl5pPr>
      <a:lvl6pPr marL="342900" algn="l" rtl="0" fontAlgn="base">
        <a:spcBef>
          <a:spcPct val="0"/>
        </a:spcBef>
        <a:spcAft>
          <a:spcPct val="0"/>
        </a:spcAft>
        <a:defRPr sz="1650" b="1">
          <a:solidFill>
            <a:schemeClr val="bg1"/>
          </a:solidFill>
          <a:latin typeface="Verdana" pitchFamily="34" charset="0"/>
        </a:defRPr>
      </a:lvl6pPr>
      <a:lvl7pPr marL="685800" algn="l" rtl="0" fontAlgn="base">
        <a:spcBef>
          <a:spcPct val="0"/>
        </a:spcBef>
        <a:spcAft>
          <a:spcPct val="0"/>
        </a:spcAft>
        <a:defRPr sz="1650" b="1">
          <a:solidFill>
            <a:schemeClr val="bg1"/>
          </a:solidFill>
          <a:latin typeface="Verdana" pitchFamily="34" charset="0"/>
        </a:defRPr>
      </a:lvl7pPr>
      <a:lvl8pPr marL="1028700" algn="l" rtl="0" fontAlgn="base">
        <a:spcBef>
          <a:spcPct val="0"/>
        </a:spcBef>
        <a:spcAft>
          <a:spcPct val="0"/>
        </a:spcAft>
        <a:defRPr sz="1650" b="1">
          <a:solidFill>
            <a:schemeClr val="bg1"/>
          </a:solidFill>
          <a:latin typeface="Verdana" pitchFamily="34" charset="0"/>
        </a:defRPr>
      </a:lvl8pPr>
      <a:lvl9pPr marL="1371600" algn="l" rtl="0" fontAlgn="base">
        <a:spcBef>
          <a:spcPct val="0"/>
        </a:spcBef>
        <a:spcAft>
          <a:spcPct val="0"/>
        </a:spcAft>
        <a:defRPr sz="1650" b="1">
          <a:solidFill>
            <a:schemeClr val="bg1"/>
          </a:solidFill>
          <a:latin typeface="Verdana" pitchFamily="34" charset="0"/>
        </a:defRPr>
      </a:lvl9pPr>
    </p:titleStyle>
    <p:bodyStyle>
      <a:lvl1pPr marL="257175" indent="-257175" algn="l" rtl="0" eaLnBrk="0" fontAlgn="base" hangingPunct="0">
        <a:lnSpc>
          <a:spcPct val="119000"/>
        </a:lnSpc>
        <a:spcBef>
          <a:spcPct val="20000"/>
        </a:spcBef>
        <a:spcAft>
          <a:spcPct val="0"/>
        </a:spcAft>
        <a:buClr>
          <a:schemeClr val="tx1"/>
        </a:buClr>
        <a:buChar char="•"/>
        <a:defRPr sz="1800" b="1">
          <a:solidFill>
            <a:srgbClr val="00338D"/>
          </a:solidFill>
          <a:latin typeface="Arial" charset="0"/>
          <a:ea typeface="MS PGothic" panose="020B0600070205080204" pitchFamily="34" charset="-128"/>
          <a:cs typeface="+mn-cs"/>
        </a:defRPr>
      </a:lvl1pPr>
      <a:lvl2pPr marL="920354" indent="-314325" algn="l" rtl="0" eaLnBrk="0" fontAlgn="base" hangingPunct="0">
        <a:lnSpc>
          <a:spcPct val="119000"/>
        </a:lnSpc>
        <a:spcBef>
          <a:spcPct val="20000"/>
        </a:spcBef>
        <a:spcAft>
          <a:spcPct val="0"/>
        </a:spcAft>
        <a:buClr>
          <a:schemeClr val="accent1"/>
        </a:buClr>
        <a:buSzPct val="80000"/>
        <a:buChar char="•"/>
        <a:defRPr b="1">
          <a:solidFill>
            <a:srgbClr val="00338D"/>
          </a:solidFill>
          <a:latin typeface="Arial" charset="0"/>
          <a:ea typeface="MS PGothic" panose="020B0600070205080204" pitchFamily="34" charset="-128"/>
        </a:defRPr>
      </a:lvl2pPr>
      <a:lvl3pPr marL="1369219" indent="-314325" algn="l" rtl="0" eaLnBrk="0" fontAlgn="base" hangingPunct="0">
        <a:lnSpc>
          <a:spcPct val="119000"/>
        </a:lnSpc>
        <a:spcBef>
          <a:spcPct val="20000"/>
        </a:spcBef>
        <a:spcAft>
          <a:spcPct val="0"/>
        </a:spcAft>
        <a:buClr>
          <a:schemeClr val="accent1"/>
        </a:buClr>
        <a:buFont typeface="Verdana" panose="020B0604030504040204" pitchFamily="34" charset="0"/>
        <a:buChar char="–"/>
        <a:defRPr sz="1200">
          <a:solidFill>
            <a:srgbClr val="00338D"/>
          </a:solidFill>
          <a:latin typeface="Arial" charset="0"/>
          <a:ea typeface="MS PGothic" panose="020B0600070205080204" pitchFamily="34" charset="-128"/>
        </a:defRPr>
      </a:lvl3pPr>
      <a:lvl4pPr marL="1818085" indent="-314325" algn="l" rtl="0" eaLnBrk="0" fontAlgn="base" hangingPunct="0">
        <a:lnSpc>
          <a:spcPct val="119000"/>
        </a:lnSpc>
        <a:spcBef>
          <a:spcPct val="20000"/>
        </a:spcBef>
        <a:spcAft>
          <a:spcPct val="0"/>
        </a:spcAft>
        <a:buClr>
          <a:schemeClr val="accent1"/>
        </a:buClr>
        <a:buFont typeface="Verdana" panose="020B0604030504040204" pitchFamily="34" charset="0"/>
        <a:buChar char="–"/>
        <a:defRPr sz="1200">
          <a:solidFill>
            <a:srgbClr val="00338D"/>
          </a:solidFill>
          <a:latin typeface="Arial" charset="0"/>
          <a:ea typeface="MS PGothic" panose="020B0600070205080204" pitchFamily="34" charset="-128"/>
        </a:defRPr>
      </a:lvl4pPr>
      <a:lvl5pPr marL="2266950" indent="-314325" algn="l" rtl="0" eaLnBrk="0" fontAlgn="base" hangingPunct="0">
        <a:lnSpc>
          <a:spcPct val="119000"/>
        </a:lnSpc>
        <a:spcBef>
          <a:spcPct val="20000"/>
        </a:spcBef>
        <a:spcAft>
          <a:spcPct val="0"/>
        </a:spcAft>
        <a:buClr>
          <a:schemeClr val="accent1"/>
        </a:buClr>
        <a:buFont typeface="Verdana" panose="020B0604030504040204" pitchFamily="34" charset="0"/>
        <a:buChar char="–"/>
        <a:defRPr sz="1200">
          <a:solidFill>
            <a:srgbClr val="00338D"/>
          </a:solidFill>
          <a:latin typeface="Arial" charset="0"/>
          <a:ea typeface="MS PGothic" panose="020B0600070205080204" pitchFamily="34" charset="-128"/>
        </a:defRPr>
      </a:lvl5pPr>
      <a:lvl6pPr marL="2609850" indent="-314325" algn="l" rtl="0" fontAlgn="base">
        <a:lnSpc>
          <a:spcPct val="119000"/>
        </a:lnSpc>
        <a:spcBef>
          <a:spcPct val="20000"/>
        </a:spcBef>
        <a:spcAft>
          <a:spcPct val="0"/>
        </a:spcAft>
        <a:buClr>
          <a:srgbClr val="ED1B34"/>
        </a:buClr>
        <a:buFont typeface="NotesSoft-Bold" pitchFamily="2" charset="0"/>
        <a:defRPr sz="1200">
          <a:solidFill>
            <a:srgbClr val="9D9FA1"/>
          </a:solidFill>
          <a:latin typeface="+mn-lt"/>
        </a:defRPr>
      </a:lvl6pPr>
      <a:lvl7pPr marL="2952750" indent="-314325" algn="l" rtl="0" fontAlgn="base">
        <a:lnSpc>
          <a:spcPct val="119000"/>
        </a:lnSpc>
        <a:spcBef>
          <a:spcPct val="20000"/>
        </a:spcBef>
        <a:spcAft>
          <a:spcPct val="0"/>
        </a:spcAft>
        <a:buClr>
          <a:srgbClr val="ED1B34"/>
        </a:buClr>
        <a:buFont typeface="NotesSoft-Bold" pitchFamily="2" charset="0"/>
        <a:defRPr sz="1200">
          <a:solidFill>
            <a:srgbClr val="9D9FA1"/>
          </a:solidFill>
          <a:latin typeface="+mn-lt"/>
        </a:defRPr>
      </a:lvl7pPr>
      <a:lvl8pPr marL="3295650" indent="-314325" algn="l" rtl="0" fontAlgn="base">
        <a:lnSpc>
          <a:spcPct val="119000"/>
        </a:lnSpc>
        <a:spcBef>
          <a:spcPct val="20000"/>
        </a:spcBef>
        <a:spcAft>
          <a:spcPct val="0"/>
        </a:spcAft>
        <a:buClr>
          <a:srgbClr val="ED1B34"/>
        </a:buClr>
        <a:buFont typeface="NotesSoft-Bold" pitchFamily="2" charset="0"/>
        <a:defRPr sz="1200">
          <a:solidFill>
            <a:srgbClr val="9D9FA1"/>
          </a:solidFill>
          <a:latin typeface="+mn-lt"/>
        </a:defRPr>
      </a:lvl8pPr>
      <a:lvl9pPr marL="3638550" indent="-314325" algn="l" rtl="0" fontAlgn="base">
        <a:lnSpc>
          <a:spcPct val="119000"/>
        </a:lnSpc>
        <a:spcBef>
          <a:spcPct val="20000"/>
        </a:spcBef>
        <a:spcAft>
          <a:spcPct val="0"/>
        </a:spcAft>
        <a:buClr>
          <a:srgbClr val="ED1B34"/>
        </a:buClr>
        <a:buFont typeface="NotesSoft-Bold" pitchFamily="2" charset="0"/>
        <a:defRPr sz="1200">
          <a:solidFill>
            <a:srgbClr val="9D9FA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714500" y="261938"/>
            <a:ext cx="69723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1714500" y="1331119"/>
            <a:ext cx="69723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7" name="Footer Placeholder 4"/>
          <p:cNvSpPr txBox="1">
            <a:spLocks/>
          </p:cNvSpPr>
          <p:nvPr/>
        </p:nvSpPr>
        <p:spPr>
          <a:xfrm>
            <a:off x="323851" y="4913710"/>
            <a:ext cx="2894013" cy="172640"/>
          </a:xfrm>
          <a:prstGeom prst="rect">
            <a:avLst/>
          </a:prstGeom>
        </p:spPr>
        <p:txBody>
          <a:bodyPr/>
          <a:lstStyle>
            <a:lvl1pPr algn="l">
              <a:lnSpc>
                <a:spcPct val="100000"/>
              </a:lnSpc>
              <a:defRPr sz="1000">
                <a:solidFill>
                  <a:schemeClr val="tx2"/>
                </a:solidFill>
              </a:defRPr>
            </a:lvl1pPr>
          </a:lstStyle>
          <a:p>
            <a:pPr>
              <a:defRPr/>
            </a:pPr>
            <a:r>
              <a:rPr lang="en-GB" sz="750" dirty="0" smtClean="0">
                <a:solidFill>
                  <a:schemeClr val="bg1"/>
                </a:solidFill>
                <a:latin typeface="Arial" charset="0"/>
              </a:rPr>
              <a:t>© Crown copyright   Met Office</a:t>
            </a:r>
            <a:endParaRPr lang="en-GB" sz="750" dirty="0">
              <a:solidFill>
                <a:schemeClr val="bg1"/>
              </a:solidFill>
              <a:latin typeface="Arial" charset="0"/>
            </a:endParaRPr>
          </a:p>
        </p:txBody>
      </p:sp>
      <p:pic>
        <p:nvPicPr>
          <p:cNvPr id="2053" name="Picture 9" descr="\\.psf\cw\Met Office\powerpoint\hadleyLogo_W.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7188" y="294085"/>
            <a:ext cx="1162050" cy="9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137095"/>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Lst>
  <p:txStyles>
    <p:titleStyle>
      <a:lvl1pPr algn="l" rtl="0" eaLnBrk="0" fontAlgn="base" hangingPunct="0">
        <a:spcBef>
          <a:spcPct val="0"/>
        </a:spcBef>
        <a:spcAft>
          <a:spcPct val="0"/>
        </a:spcAft>
        <a:defRPr sz="3000" kern="1200">
          <a:solidFill>
            <a:schemeClr val="bg1"/>
          </a:solidFill>
          <a:latin typeface="+mj-lt"/>
          <a:ea typeface="+mj-ea"/>
          <a:cs typeface="+mj-cs"/>
        </a:defRPr>
      </a:lvl1pPr>
      <a:lvl2pPr algn="l" rtl="0" eaLnBrk="0" fontAlgn="base" hangingPunct="0">
        <a:spcBef>
          <a:spcPct val="0"/>
        </a:spcBef>
        <a:spcAft>
          <a:spcPct val="0"/>
        </a:spcAft>
        <a:defRPr sz="3000">
          <a:solidFill>
            <a:schemeClr val="bg1"/>
          </a:solidFill>
          <a:latin typeface="Arial" charset="0"/>
        </a:defRPr>
      </a:lvl2pPr>
      <a:lvl3pPr algn="l" rtl="0" eaLnBrk="0" fontAlgn="base" hangingPunct="0">
        <a:spcBef>
          <a:spcPct val="0"/>
        </a:spcBef>
        <a:spcAft>
          <a:spcPct val="0"/>
        </a:spcAft>
        <a:defRPr sz="3000">
          <a:solidFill>
            <a:schemeClr val="bg1"/>
          </a:solidFill>
          <a:latin typeface="Arial" charset="0"/>
        </a:defRPr>
      </a:lvl3pPr>
      <a:lvl4pPr algn="l" rtl="0" eaLnBrk="0" fontAlgn="base" hangingPunct="0">
        <a:spcBef>
          <a:spcPct val="0"/>
        </a:spcBef>
        <a:spcAft>
          <a:spcPct val="0"/>
        </a:spcAft>
        <a:defRPr sz="3000">
          <a:solidFill>
            <a:schemeClr val="bg1"/>
          </a:solidFill>
          <a:latin typeface="Arial" charset="0"/>
        </a:defRPr>
      </a:lvl4pPr>
      <a:lvl5pPr algn="l" rtl="0" eaLnBrk="0" fontAlgn="base" hangingPunct="0">
        <a:spcBef>
          <a:spcPct val="0"/>
        </a:spcBef>
        <a:spcAft>
          <a:spcPct val="0"/>
        </a:spcAft>
        <a:defRPr sz="3000">
          <a:solidFill>
            <a:schemeClr val="bg1"/>
          </a:solidFill>
          <a:latin typeface="Arial" charset="0"/>
        </a:defRPr>
      </a:lvl5pPr>
      <a:lvl6pPr marL="342900" algn="l" rtl="0" fontAlgn="base">
        <a:spcBef>
          <a:spcPct val="0"/>
        </a:spcBef>
        <a:spcAft>
          <a:spcPct val="0"/>
        </a:spcAft>
        <a:defRPr sz="3000">
          <a:solidFill>
            <a:schemeClr val="tx2"/>
          </a:solidFill>
          <a:latin typeface="Arial" charset="0"/>
        </a:defRPr>
      </a:lvl6pPr>
      <a:lvl7pPr marL="685800" algn="l" rtl="0" fontAlgn="base">
        <a:spcBef>
          <a:spcPct val="0"/>
        </a:spcBef>
        <a:spcAft>
          <a:spcPct val="0"/>
        </a:spcAft>
        <a:defRPr sz="3000">
          <a:solidFill>
            <a:schemeClr val="tx2"/>
          </a:solidFill>
          <a:latin typeface="Arial" charset="0"/>
        </a:defRPr>
      </a:lvl7pPr>
      <a:lvl8pPr marL="1028700" algn="l" rtl="0" fontAlgn="base">
        <a:spcBef>
          <a:spcPct val="0"/>
        </a:spcBef>
        <a:spcAft>
          <a:spcPct val="0"/>
        </a:spcAft>
        <a:defRPr sz="3000">
          <a:solidFill>
            <a:schemeClr val="tx2"/>
          </a:solidFill>
          <a:latin typeface="Arial" charset="0"/>
        </a:defRPr>
      </a:lvl8pPr>
      <a:lvl9pPr marL="1371600" algn="l" rtl="0" fontAlgn="base">
        <a:spcBef>
          <a:spcPct val="0"/>
        </a:spcBef>
        <a:spcAft>
          <a:spcPct val="0"/>
        </a:spcAft>
        <a:defRPr sz="3000">
          <a:solidFill>
            <a:schemeClr val="tx2"/>
          </a:solidFill>
          <a:latin typeface="Arial"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18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extLst/>
          </a:blip>
          <a:stretch>
            <a:fillRect/>
          </a:stretch>
        </p:blipFill>
        <p:spPr>
          <a:xfrm>
            <a:off x="65664" y="40425"/>
            <a:ext cx="1805643" cy="566234"/>
          </a:xfrm>
          <a:prstGeom prst="rect">
            <a:avLst/>
          </a:prstGeom>
          <a:ln w="12700">
            <a:miter lim="400000"/>
          </a:ln>
        </p:spPr>
      </p:pic>
      <p:sp>
        <p:nvSpPr>
          <p:cNvPr id="4" name="Footer Placeholder 5"/>
          <p:cNvSpPr>
            <a:spLocks noGrp="1"/>
          </p:cNvSpPr>
          <p:nvPr>
            <p:ph type="ftr" sz="quarter" idx="3"/>
          </p:nvPr>
        </p:nvSpPr>
        <p:spPr>
          <a:xfrm>
            <a:off x="0" y="4732140"/>
            <a:ext cx="9144000" cy="41136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4"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12055255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7"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21" cstate="print">
            <a:extLst/>
          </a:blip>
          <a:stretch>
            <a:fillRect/>
          </a:stretch>
        </p:blipFill>
        <p:spPr>
          <a:xfrm>
            <a:off x="65664" y="40424"/>
            <a:ext cx="1805643" cy="566234"/>
          </a:xfrm>
          <a:prstGeom prst="rect">
            <a:avLst/>
          </a:prstGeom>
          <a:ln w="12700">
            <a:miter lim="400000"/>
          </a:ln>
        </p:spPr>
      </p:pic>
      <p:sp>
        <p:nvSpPr>
          <p:cNvPr id="4" name="Footer Placeholder 5"/>
          <p:cNvSpPr>
            <a:spLocks noGrp="1"/>
          </p:cNvSpPr>
          <p:nvPr>
            <p:ph type="ftr" sz="quarter" idx="3"/>
          </p:nvPr>
        </p:nvSpPr>
        <p:spPr>
          <a:xfrm>
            <a:off x="0" y="4752677"/>
            <a:ext cx="9144000" cy="411361"/>
          </a:xfrm>
          <a:prstGeom prst="rect">
            <a:avLst/>
          </a:prstGeom>
          <a:solidFill>
            <a:schemeClr val="bg1"/>
          </a:solidFill>
        </p:spPr>
        <p:txBody>
          <a:bodyPr vert="horz" lIns="256500" tIns="67500" rIns="34290" bIns="13500" rtlCol="0" anchor="ctr"/>
          <a:lstStyle>
            <a:lvl1pPr algn="l">
              <a:defRPr sz="700">
                <a:solidFill>
                  <a:schemeClr val="tx1"/>
                </a:solidFill>
                <a:latin typeface="+mn-lt"/>
              </a:defRPr>
            </a:lvl1pPr>
          </a:lstStyle>
          <a:p>
            <a:pPr defTabSz="914400" fontAlgn="base">
              <a:spcBef>
                <a:spcPct val="0"/>
              </a:spcBef>
              <a:spcAft>
                <a:spcPct val="0"/>
              </a:spcAft>
            </a:pPr>
            <a:r>
              <a:rPr lang="en-GB" dirty="0">
                <a:solidFill>
                  <a:srgbClr val="2A2A2A"/>
                </a:solidFill>
                <a:ea typeface="ＭＳ Ｐゴシック" pitchFamily="34" charset="-128"/>
              </a:rPr>
              <a:t>www.metoffice.gov.uk   							© Crown Copyright 2017, Met Office</a:t>
            </a:r>
          </a:p>
        </p:txBody>
      </p:sp>
      <p:sp>
        <p:nvSpPr>
          <p:cNvPr id="5" name="Title Placeholder 4"/>
          <p:cNvSpPr>
            <a:spLocks noGrp="1"/>
          </p:cNvSpPr>
          <p:nvPr>
            <p:ph type="title"/>
          </p:nvPr>
        </p:nvSpPr>
        <p:spPr>
          <a:xfrm>
            <a:off x="197644" y="1039782"/>
            <a:ext cx="8437500" cy="588623"/>
          </a:xfrm>
          <a:prstGeom prst="rect">
            <a:avLst/>
          </a:prstGeom>
        </p:spPr>
        <p:txBody>
          <a:bodyPr vert="horz" wrap="square" lIns="34290" tIns="17145" rIns="34290" bIns="17145"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3" y="1761530"/>
            <a:ext cx="4050507" cy="2704359"/>
          </a:xfrm>
          <a:prstGeom prst="rect">
            <a:avLst/>
          </a:prstGeom>
        </p:spPr>
        <p:txBody>
          <a:bodyPr vert="horz" lIns="34290" tIns="17145" rIns="34290" bIns="17145"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4302730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0" marR="0" indent="0" algn="l" defTabSz="219075" rtl="0" eaLnBrk="1" latinLnBrk="0" hangingPunct="1">
        <a:lnSpc>
          <a:spcPct val="100000"/>
        </a:lnSpc>
        <a:spcBef>
          <a:spcPts val="788"/>
        </a:spcBef>
        <a:spcAft>
          <a:spcPts val="788"/>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2pPr>
      <a:lvl3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n-lt"/>
          <a:ea typeface="+mn-ea"/>
          <a:cs typeface="+mn-cs"/>
          <a:sym typeface="Helvetica Light"/>
        </a:defRPr>
      </a:lvl3pPr>
      <a:lvl4pPr marL="214988" marR="0" indent="-214313"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0" marR="0" indent="0" algn="l" defTabSz="219075" rtl="0" eaLnBrk="1" latinLnBrk="0" hangingPunct="1">
        <a:lnSpc>
          <a:spcPct val="100000"/>
        </a:lnSpc>
        <a:spcBef>
          <a:spcPts val="1575"/>
        </a:spcBef>
        <a:spcAft>
          <a:spcPts val="0"/>
        </a:spcAft>
        <a:buClrTx/>
        <a:buSzPct val="75000"/>
        <a:buFontTx/>
        <a:buNone/>
        <a:tabLst/>
        <a:defRPr sz="1500" b="0" i="0" u="none" strike="noStrike" cap="none" spc="0" baseline="0">
          <a:ln>
            <a:noFill/>
          </a:ln>
          <a:solidFill>
            <a:schemeClr val="tx1"/>
          </a:solidFill>
          <a:uFillTx/>
          <a:latin typeface="+mn-lt"/>
          <a:ea typeface="+mn-ea"/>
          <a:cs typeface="+mn-cs"/>
          <a:sym typeface="Helvetica Light"/>
        </a:defRPr>
      </a:lvl5pPr>
      <a:lvl6pPr marL="1064948" marR="0" indent="-231510"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6pPr>
      <a:lvl7pPr marL="1231635" marR="0" indent="-231510"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7pPr>
      <a:lvl8pPr marL="1398323" marR="0" indent="-231510"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8pPr>
      <a:lvl9pPr marL="1565010" marR="0" indent="-231510"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29" cstate="print">
            <a:extLst/>
          </a:blip>
          <a:stretch>
            <a:fillRect/>
          </a:stretch>
        </p:blipFill>
        <p:spPr>
          <a:xfrm>
            <a:off x="65666" y="40426"/>
            <a:ext cx="1805643" cy="566234"/>
          </a:xfrm>
          <a:prstGeom prst="rect">
            <a:avLst/>
          </a:prstGeom>
          <a:ln w="12700">
            <a:miter lim="400000"/>
          </a:ln>
        </p:spPr>
      </p:pic>
      <p:sp>
        <p:nvSpPr>
          <p:cNvPr id="4" name="Footer Placeholder 5"/>
          <p:cNvSpPr>
            <a:spLocks noGrp="1"/>
          </p:cNvSpPr>
          <p:nvPr>
            <p:ph type="ftr" sz="quarter" idx="3"/>
          </p:nvPr>
        </p:nvSpPr>
        <p:spPr>
          <a:xfrm>
            <a:off x="0" y="4732142"/>
            <a:ext cx="9144000" cy="411361"/>
          </a:xfrm>
          <a:prstGeom prst="rect">
            <a:avLst/>
          </a:prstGeom>
          <a:solidFill>
            <a:schemeClr val="bg1"/>
          </a:solidFill>
        </p:spPr>
        <p:txBody>
          <a:bodyPr vert="horz" lIns="251988" tIns="35998" rIns="68577" bIns="26999" rtlCol="0" anchor="ctr"/>
          <a:lstStyle>
            <a:lvl1pPr algn="l" defTabSz="219065"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77" tIns="34289" rIns="68577" bIns="34289"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77" tIns="34289" rIns="68577" bIns="34289"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368571482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6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1"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2"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2"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84"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04"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25"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45"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66"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6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2" marR="0" indent="-179992" algn="l" defTabSz="21906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36" marR="0" indent="-285736" algn="l" defTabSz="21906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1" marR="0" indent="-285736" algn="l" defTabSz="67497"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7" algn="l"/>
        </a:tabLst>
        <a:defRPr sz="1500" b="0" i="0" u="none" strike="noStrike" cap="none" spc="0" baseline="0">
          <a:ln>
            <a:noFill/>
          </a:ln>
          <a:solidFill>
            <a:schemeClr val="tx1"/>
          </a:solidFill>
          <a:uFillTx/>
          <a:latin typeface="+mn-lt"/>
          <a:ea typeface="+mn-ea"/>
          <a:cs typeface="+mn-cs"/>
          <a:sym typeface="Helvetica Light"/>
        </a:defRPr>
      </a:lvl4pPr>
      <a:lvl5pPr marL="285736" marR="0" indent="-285736" algn="l" defTabSz="21906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74" marR="0" indent="-179992" algn="l" defTabSz="21906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56" marR="0" indent="-179992" algn="l" defTabSz="21906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38" marR="0" indent="-179992" algn="l" defTabSz="21906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33" marR="0" indent="-231500" algn="l" defTabSz="21906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1"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2"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2"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84"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04"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25"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45"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66"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 cstate="print">
            <a:extLst/>
          </a:blip>
          <a:stretch>
            <a:fillRect/>
          </a:stretch>
        </p:blipFill>
        <p:spPr>
          <a:xfrm>
            <a:off x="65664" y="40425"/>
            <a:ext cx="1805643" cy="566234"/>
          </a:xfrm>
          <a:prstGeom prst="rect">
            <a:avLst/>
          </a:prstGeom>
          <a:ln w="12700">
            <a:miter lim="400000"/>
          </a:ln>
        </p:spPr>
      </p:pic>
      <p:sp>
        <p:nvSpPr>
          <p:cNvPr id="4" name="Footer Placeholder 5"/>
          <p:cNvSpPr>
            <a:spLocks noGrp="1"/>
          </p:cNvSpPr>
          <p:nvPr>
            <p:ph type="ftr" sz="quarter" idx="3"/>
          </p:nvPr>
        </p:nvSpPr>
        <p:spPr>
          <a:xfrm>
            <a:off x="0" y="4732140"/>
            <a:ext cx="9144000" cy="411361"/>
          </a:xfrm>
          <a:prstGeom prst="rect">
            <a:avLst/>
          </a:prstGeom>
          <a:solidFill>
            <a:schemeClr val="bg1"/>
          </a:solidFill>
        </p:spPr>
        <p:txBody>
          <a:bodyPr vert="horz" lIns="513000" tIns="135000" rIns="68580" bIns="27000" rtlCol="0" anchor="ctr"/>
          <a:lstStyle>
            <a:lvl1pPr algn="l">
              <a:defRPr sz="800">
                <a:solidFill>
                  <a:schemeClr val="tx1"/>
                </a:solidFill>
                <a:latin typeface="+mn-lt"/>
              </a:defRPr>
            </a:lvl1pPr>
          </a:lstStyle>
          <a:p>
            <a:pPr defTabSz="685800"/>
            <a:r>
              <a:rPr lang="en-GB">
                <a:solidFill>
                  <a:srgbClr val="2A2A2A"/>
                </a:solidFill>
              </a:rPr>
              <a:t>www.metoffice.gov.uk																										                       © Crown Copyright 2016, Met Office</a:t>
            </a:r>
            <a:endParaRPr lang="en-GB" dirty="0">
              <a:solidFill>
                <a:srgbClr val="2A2A2A"/>
              </a:solidFill>
            </a:endParaRP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4"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8089671"/>
      </p:ext>
    </p:extLst>
  </p:cSld>
  <p:clrMap bg1="lt1" tx1="dk1" bg2="lt2" tx2="dk2" accent1="accent1" accent2="accent2" accent3="accent3" accent4="accent4" accent5="accent5" accent6="accent6" hlink="hlink" folHlink="folHlink"/>
  <p:sldLayoutIdLst>
    <p:sldLayoutId id="214748392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0" marR="0" indent="0" algn="l" defTabSz="219075" rtl="0" eaLnBrk="1" latinLnBrk="0" hangingPunct="1">
        <a:lnSpc>
          <a:spcPct val="100000"/>
        </a:lnSpc>
        <a:spcBef>
          <a:spcPts val="788"/>
        </a:spcBef>
        <a:spcAft>
          <a:spcPts val="788"/>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2pPr>
      <a:lvl3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n-lt"/>
          <a:ea typeface="+mn-ea"/>
          <a:cs typeface="+mn-cs"/>
          <a:sym typeface="Helvetica Light"/>
        </a:defRPr>
      </a:lvl3pPr>
      <a:lvl4pPr marL="214988" marR="0" indent="-214313"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0" marR="0" indent="0" algn="l" defTabSz="219075" rtl="0" eaLnBrk="1" latinLnBrk="0" hangingPunct="1">
        <a:lnSpc>
          <a:spcPct val="100000"/>
        </a:lnSpc>
        <a:spcBef>
          <a:spcPts val="1575"/>
        </a:spcBef>
        <a:spcAft>
          <a:spcPts val="0"/>
        </a:spcAft>
        <a:buClrTx/>
        <a:buSzPct val="75000"/>
        <a:buFontTx/>
        <a:buNone/>
        <a:tabLst/>
        <a:defRPr sz="1500" b="0" i="0" u="none" strike="noStrike" cap="none" spc="0" baseline="0">
          <a:ln>
            <a:noFill/>
          </a:ln>
          <a:solidFill>
            <a:schemeClr val="tx1"/>
          </a:solidFill>
          <a:uFillTx/>
          <a:latin typeface="+mn-lt"/>
          <a:ea typeface="+mn-ea"/>
          <a:cs typeface="+mn-cs"/>
          <a:sym typeface="Helvetica Light"/>
        </a:defRPr>
      </a:lvl5pPr>
      <a:lvl6pPr marL="1064948"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6pPr>
      <a:lvl7pPr marL="1231636"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7pPr>
      <a:lvl8pPr marL="1398323"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1714502" y="261938"/>
            <a:ext cx="6972300" cy="1028700"/>
          </a:xfrm>
          <a:prstGeom prst="rect">
            <a:avLst/>
          </a:prstGeom>
          <a:noFill/>
          <a:ln w="9525">
            <a:noFill/>
            <a:miter lim="800000"/>
            <a:headEnd/>
            <a:tailEnd/>
          </a:ln>
        </p:spPr>
        <p:txBody>
          <a:bodyPr vert="horz" wrap="square" lIns="68565" tIns="34289" rIns="68565" bIns="34289" numCol="1" anchor="t" anchorCtr="0" compatLnSpc="1">
            <a:prstTxWarp prst="textNoShape">
              <a:avLst/>
            </a:prstTxWarp>
          </a:bodyPr>
          <a:lstStyle/>
          <a:p>
            <a:pPr lvl="0"/>
            <a:r>
              <a:rPr lang="en-US"/>
              <a:t>Click to edit Master title style</a:t>
            </a:r>
            <a:endParaRPr lang="en-GB"/>
          </a:p>
        </p:txBody>
      </p:sp>
      <p:sp>
        <p:nvSpPr>
          <p:cNvPr id="17411" name="Text Placeholder 2"/>
          <p:cNvSpPr>
            <a:spLocks noGrp="1"/>
          </p:cNvSpPr>
          <p:nvPr>
            <p:ph type="body" idx="1"/>
          </p:nvPr>
        </p:nvSpPr>
        <p:spPr bwMode="auto">
          <a:xfrm>
            <a:off x="1714502" y="1331119"/>
            <a:ext cx="6972300" cy="3394472"/>
          </a:xfrm>
          <a:prstGeom prst="rect">
            <a:avLst/>
          </a:prstGeom>
          <a:noFill/>
          <a:ln w="9525">
            <a:noFill/>
            <a:miter lim="800000"/>
            <a:headEnd/>
            <a:tailEnd/>
          </a:ln>
        </p:spPr>
        <p:txBody>
          <a:bodyPr vert="horz" wrap="square" lIns="68565" tIns="34289" rIns="68565" bIns="342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p:cNvSpPr txBox="1">
            <a:spLocks/>
          </p:cNvSpPr>
          <p:nvPr/>
        </p:nvSpPr>
        <p:spPr>
          <a:xfrm>
            <a:off x="323852" y="4913710"/>
            <a:ext cx="2894013" cy="172640"/>
          </a:xfrm>
          <a:prstGeom prst="rect">
            <a:avLst/>
          </a:prstGeom>
        </p:spPr>
        <p:txBody>
          <a:bodyPr lIns="68565" tIns="34289" rIns="68565" bIns="34289"/>
          <a:lstStyle>
            <a:lvl1pPr algn="l">
              <a:lnSpc>
                <a:spcPct val="100000"/>
              </a:lnSpc>
              <a:defRPr sz="1000">
                <a:solidFill>
                  <a:schemeClr val="tx2"/>
                </a:solidFill>
              </a:defRPr>
            </a:lvl1pPr>
          </a:lstStyle>
          <a:p>
            <a:pPr defTabSz="914355" fontAlgn="base">
              <a:spcBef>
                <a:spcPct val="0"/>
              </a:spcBef>
              <a:spcAft>
                <a:spcPct val="0"/>
              </a:spcAft>
              <a:defRPr/>
            </a:pPr>
            <a:r>
              <a:rPr lang="en-GB" sz="1000" dirty="0">
                <a:solidFill>
                  <a:srgbClr val="000000"/>
                </a:solidFill>
                <a:ea typeface="ＭＳ Ｐゴシック" pitchFamily="34" charset="-128"/>
              </a:rPr>
              <a:t>© Crown copyright   Met Office</a:t>
            </a:r>
          </a:p>
        </p:txBody>
      </p:sp>
    </p:spTree>
    <p:extLst>
      <p:ext uri="{BB962C8B-B14F-4D97-AF65-F5344CB8AC3E}">
        <p14:creationId xmlns:p14="http://schemas.microsoft.com/office/powerpoint/2010/main" val="286539738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Lst>
  <p:txStyles>
    <p:titleStyle>
      <a:lvl1pPr algn="l" rtl="0" eaLnBrk="0" fontAlgn="base" hangingPunct="0">
        <a:spcBef>
          <a:spcPct val="0"/>
        </a:spcBef>
        <a:spcAft>
          <a:spcPct val="0"/>
        </a:spcAft>
        <a:defRPr sz="3000" kern="12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charset="0"/>
        </a:defRPr>
      </a:lvl2pPr>
      <a:lvl3pPr algn="l" rtl="0" eaLnBrk="0" fontAlgn="base" hangingPunct="0">
        <a:spcBef>
          <a:spcPct val="0"/>
        </a:spcBef>
        <a:spcAft>
          <a:spcPct val="0"/>
        </a:spcAft>
        <a:defRPr sz="3000">
          <a:solidFill>
            <a:schemeClr val="tx1"/>
          </a:solidFill>
          <a:latin typeface="Arial" charset="0"/>
        </a:defRPr>
      </a:lvl3pPr>
      <a:lvl4pPr algn="l" rtl="0" eaLnBrk="0" fontAlgn="base" hangingPunct="0">
        <a:spcBef>
          <a:spcPct val="0"/>
        </a:spcBef>
        <a:spcAft>
          <a:spcPct val="0"/>
        </a:spcAft>
        <a:defRPr sz="3000">
          <a:solidFill>
            <a:schemeClr val="tx1"/>
          </a:solidFill>
          <a:latin typeface="Arial" charset="0"/>
        </a:defRPr>
      </a:lvl4pPr>
      <a:lvl5pPr algn="l" rtl="0" eaLnBrk="0" fontAlgn="base" hangingPunct="0">
        <a:spcBef>
          <a:spcPct val="0"/>
        </a:spcBef>
        <a:spcAft>
          <a:spcPct val="0"/>
        </a:spcAft>
        <a:defRPr sz="3000">
          <a:solidFill>
            <a:schemeClr val="tx1"/>
          </a:solidFill>
          <a:latin typeface="Arial" charset="0"/>
        </a:defRPr>
      </a:lvl5pPr>
      <a:lvl6pPr marL="342812" algn="l" rtl="0" fontAlgn="base">
        <a:spcBef>
          <a:spcPct val="0"/>
        </a:spcBef>
        <a:spcAft>
          <a:spcPct val="0"/>
        </a:spcAft>
        <a:defRPr sz="3000">
          <a:solidFill>
            <a:schemeClr val="tx2"/>
          </a:solidFill>
          <a:latin typeface="Arial" charset="0"/>
        </a:defRPr>
      </a:lvl6pPr>
      <a:lvl7pPr marL="685630" algn="l" rtl="0" fontAlgn="base">
        <a:spcBef>
          <a:spcPct val="0"/>
        </a:spcBef>
        <a:spcAft>
          <a:spcPct val="0"/>
        </a:spcAft>
        <a:defRPr sz="3000">
          <a:solidFill>
            <a:schemeClr val="tx2"/>
          </a:solidFill>
          <a:latin typeface="Arial" charset="0"/>
        </a:defRPr>
      </a:lvl7pPr>
      <a:lvl8pPr marL="1028445" algn="l" rtl="0" fontAlgn="base">
        <a:spcBef>
          <a:spcPct val="0"/>
        </a:spcBef>
        <a:spcAft>
          <a:spcPct val="0"/>
        </a:spcAft>
        <a:defRPr sz="3000">
          <a:solidFill>
            <a:schemeClr val="tx2"/>
          </a:solidFill>
          <a:latin typeface="Arial" charset="0"/>
        </a:defRPr>
      </a:lvl8pPr>
      <a:lvl9pPr marL="1371260" algn="l" rtl="0" fontAlgn="base">
        <a:spcBef>
          <a:spcPct val="0"/>
        </a:spcBef>
        <a:spcAft>
          <a:spcPct val="0"/>
        </a:spcAft>
        <a:defRPr sz="3000">
          <a:solidFill>
            <a:schemeClr val="tx2"/>
          </a:solidFill>
          <a:latin typeface="Arial" charset="0"/>
        </a:defRPr>
      </a:lvl9pPr>
    </p:titleStyle>
    <p:bodyStyle>
      <a:lvl1pPr marL="257114" indent="-257114"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1pPr>
      <a:lvl2pPr marL="557073" indent="-214263"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2pPr>
      <a:lvl3pPr marL="857039" indent="-17141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3pPr>
      <a:lvl4pPr marL="1199850" indent="-17141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2662" indent="-17141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480" indent="-171410" algn="l" defTabSz="6856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295" indent="-171410" algn="l" defTabSz="6856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10" indent="-171410" algn="l" defTabSz="6856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29" indent="-171410" algn="l" defTabSz="68563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55"/>
            <a:ext cx="9144000" cy="411361"/>
          </a:xfrm>
          <a:prstGeom prst="rect">
            <a:avLst/>
          </a:prstGeom>
          <a:solidFill>
            <a:schemeClr val="bg1"/>
          </a:solidFill>
        </p:spPr>
        <p:txBody>
          <a:bodyPr vert="horz" lIns="251982" tIns="35997" rIns="68576" bIns="26999" rtlCol="0" anchor="ctr"/>
          <a:lstStyle>
            <a:lvl1pPr algn="l" defTabSz="164286" hangingPunct="0">
              <a:defRPr sz="6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7" y="1039783"/>
            <a:ext cx="8437500" cy="484748"/>
          </a:xfrm>
          <a:prstGeom prst="rect">
            <a:avLst/>
          </a:prstGeom>
        </p:spPr>
        <p:txBody>
          <a:bodyPr vert="horz" wrap="square" lIns="68576" tIns="34289" rIns="68576" bIns="34289"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76" tIns="34289" rIns="68576" bIns="34289"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2050" name="Picture 2" descr="http://www-it/M/Sales_and_Marketing/_Public_Read/_KEEP_MetNet_docs/images/Brand_centre_images/Visual_Brand/Logos/MO_MASTER_black_mono_for_light_backg_RBG.png"/>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0439" y="130062"/>
            <a:ext cx="1853204" cy="43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76650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 id="2147484048" r:id="rId20"/>
    <p:sldLayoutId id="2147484049" r:id="rId21"/>
    <p:sldLayoutId id="2147484050" r:id="rId22"/>
    <p:sldLayoutId id="2147484051" r:id="rId23"/>
    <p:sldLayoutId id="2147484052" r:id="rId24"/>
    <p:sldLayoutId id="2147484053" r:id="rId25"/>
    <p:sldLayoutId id="2147484054" r:id="rId26"/>
    <p:sldLayoutId id="214748405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164286" rtl="0" eaLnBrk="1" latinLnBrk="0" hangingPunct="1">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j-lt"/>
          <a:ea typeface="+mn-ea"/>
          <a:cs typeface="+mn-cs"/>
          <a:sym typeface="Helvetica Light"/>
        </a:defRPr>
      </a:lvl1pPr>
      <a:lvl2pPr marL="0" marR="0" indent="64286" algn="ctr" defTabSz="164286" rtl="0" eaLnBrk="1" latinLnBrk="0" hangingPunct="1">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128573" algn="ctr" defTabSz="164286" rtl="0" eaLnBrk="1" latinLnBrk="0" hangingPunct="1">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192858" algn="ctr" defTabSz="164286" rtl="0" eaLnBrk="1" latinLnBrk="0" hangingPunct="1">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257144" algn="ctr" defTabSz="164286" rtl="0" eaLnBrk="1" latinLnBrk="0" hangingPunct="1">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0" marR="0" indent="321429" algn="ctr" defTabSz="164286" rtl="0" eaLnBrk="1" latinLnBrk="0" hangingPunct="1">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6pPr>
      <a:lvl7pPr marL="0" marR="0" indent="385718" algn="ctr" defTabSz="164286" rtl="0" eaLnBrk="1" latinLnBrk="0" hangingPunct="1">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7pPr>
      <a:lvl8pPr marL="0" marR="0" indent="450001" algn="ctr" defTabSz="164286" rtl="0" eaLnBrk="1" latinLnBrk="0" hangingPunct="1">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8pPr>
      <a:lvl9pPr marL="0" marR="0" indent="514289" algn="ctr" defTabSz="164286" rtl="0" eaLnBrk="1" latinLnBrk="0" hangingPunct="1">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164286" rtl="0" eaLnBrk="1" latinLnBrk="0" hangingPunct="1">
        <a:lnSpc>
          <a:spcPct val="100000"/>
        </a:lnSpc>
        <a:spcBef>
          <a:spcPts val="591"/>
        </a:spcBef>
        <a:spcAft>
          <a:spcPts val="0"/>
        </a:spcAft>
        <a:buClrTx/>
        <a:buSzPct val="75000"/>
        <a:buFontTx/>
        <a:buNone/>
        <a:tabLst/>
        <a:defRPr sz="1100" b="0" i="0" u="none" strike="noStrike" cap="none" spc="0" baseline="0">
          <a:ln>
            <a:noFill/>
          </a:ln>
          <a:solidFill>
            <a:schemeClr val="tx1"/>
          </a:solidFill>
          <a:uFillTx/>
          <a:latin typeface="+mj-lt"/>
          <a:ea typeface="+mn-ea"/>
          <a:cs typeface="+mn-cs"/>
          <a:sym typeface="Helvetica Light"/>
        </a:defRPr>
      </a:lvl1pPr>
      <a:lvl2pPr marL="134985" marR="0" indent="-134985" algn="l" defTabSz="164286" rtl="0" eaLnBrk="1" latinLnBrk="0" hangingPunct="1">
        <a:lnSpc>
          <a:spcPct val="100000"/>
        </a:lnSpc>
        <a:spcBef>
          <a:spcPts val="450"/>
        </a:spcBef>
        <a:spcAft>
          <a:spcPts val="450"/>
        </a:spcAft>
        <a:buClrTx/>
        <a:buSzPct val="75000"/>
        <a:buFont typeface="Arial" panose="020B0604020202020204" pitchFamily="34" charset="0"/>
        <a:buChar char="•"/>
        <a:tabLst/>
        <a:defRPr sz="1200" b="0" i="0" u="none" strike="noStrike" cap="none" spc="0" baseline="0">
          <a:ln>
            <a:noFill/>
          </a:ln>
          <a:solidFill>
            <a:schemeClr val="tx1"/>
          </a:solidFill>
          <a:uFillTx/>
          <a:latin typeface="+mn-lt"/>
          <a:ea typeface="+mn-ea"/>
          <a:cs typeface="+mn-cs"/>
          <a:sym typeface="Helvetica Light"/>
        </a:defRPr>
      </a:lvl2pPr>
      <a:lvl3pPr marL="214288" marR="0" indent="-214288" algn="l" defTabSz="164286" rtl="0" eaLnBrk="1" latinLnBrk="0" hangingPunct="1">
        <a:lnSpc>
          <a:spcPct val="100000"/>
        </a:lnSpc>
        <a:spcBef>
          <a:spcPts val="591"/>
        </a:spcBef>
        <a:spcAft>
          <a:spcPts val="0"/>
        </a:spcAft>
        <a:buClrTx/>
        <a:buSzPct val="75000"/>
        <a:buFont typeface="Arial" panose="020B0604020202020204" pitchFamily="34" charset="0"/>
        <a:buChar char="•"/>
        <a:tabLst/>
        <a:defRPr sz="1100" b="0" i="0" u="none" strike="noStrike" cap="none" spc="0" baseline="0">
          <a:ln>
            <a:noFill/>
          </a:ln>
          <a:solidFill>
            <a:schemeClr val="tx1"/>
          </a:solidFill>
          <a:uFillTx/>
          <a:latin typeface="+mn-lt"/>
          <a:ea typeface="+mn-ea"/>
          <a:cs typeface="+mn-cs"/>
          <a:sym typeface="Helvetica Light"/>
        </a:defRPr>
      </a:lvl3pPr>
      <a:lvl4pPr marL="214794" marR="0" indent="-214288" algn="l" defTabSz="50620" rtl="0" eaLnBrk="1" latinLnBrk="0" hangingPunct="1">
        <a:lnSpc>
          <a:spcPct val="100000"/>
        </a:lnSpc>
        <a:spcBef>
          <a:spcPts val="591"/>
        </a:spcBef>
        <a:spcAft>
          <a:spcPts val="0"/>
        </a:spcAft>
        <a:buClr>
          <a:schemeClr val="tx1"/>
        </a:buClr>
        <a:buSzPct val="75000"/>
        <a:buFont typeface="Arial" panose="020B0604020202020204" pitchFamily="34" charset="0"/>
        <a:buChar char="•"/>
        <a:tabLst>
          <a:tab pos="50620" algn="l"/>
        </a:tabLst>
        <a:defRPr sz="1100" b="0" i="0" u="none" strike="noStrike" cap="none" spc="0" baseline="0">
          <a:ln>
            <a:noFill/>
          </a:ln>
          <a:solidFill>
            <a:schemeClr val="tx1"/>
          </a:solidFill>
          <a:uFillTx/>
          <a:latin typeface="+mn-lt"/>
          <a:ea typeface="+mn-ea"/>
          <a:cs typeface="+mn-cs"/>
          <a:sym typeface="Helvetica Light"/>
        </a:defRPr>
      </a:lvl4pPr>
      <a:lvl5pPr marL="214288" marR="0" indent="-214288" algn="l" defTabSz="164286" rtl="0" eaLnBrk="1" latinLnBrk="0" hangingPunct="1">
        <a:lnSpc>
          <a:spcPct val="100000"/>
        </a:lnSpc>
        <a:spcBef>
          <a:spcPts val="1181"/>
        </a:spcBef>
        <a:spcAft>
          <a:spcPts val="0"/>
        </a:spcAft>
        <a:buClrTx/>
        <a:buSzPct val="75000"/>
        <a:buFont typeface="Arial" panose="020B0604020202020204" pitchFamily="34" charset="0"/>
        <a:buChar char="•"/>
        <a:tabLst/>
        <a:defRPr sz="1100" b="0" i="0" u="none" strike="noStrike" cap="none" spc="0" baseline="0">
          <a:ln>
            <a:noFill/>
          </a:ln>
          <a:solidFill>
            <a:schemeClr val="tx1"/>
          </a:solidFill>
          <a:uFillTx/>
          <a:latin typeface="+mn-lt"/>
          <a:ea typeface="+mn-ea"/>
          <a:cs typeface="+mn-cs"/>
          <a:sym typeface="Helvetica Light"/>
        </a:defRPr>
      </a:lvl5pPr>
      <a:lvl6pPr marL="404950" marR="0" indent="-134985" algn="l" defTabSz="164286" rtl="0" eaLnBrk="1" latinLnBrk="0" hangingPunct="1">
        <a:lnSpc>
          <a:spcPct val="100000"/>
        </a:lnSpc>
        <a:spcBef>
          <a:spcPts val="0"/>
        </a:spcBef>
        <a:spcAft>
          <a:spcPts val="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6pPr>
      <a:lvl7pPr marL="674918" marR="0" indent="-134985" algn="l" defTabSz="164286" rtl="0" eaLnBrk="1" latinLnBrk="0" hangingPunct="1">
        <a:lnSpc>
          <a:spcPct val="100000"/>
        </a:lnSpc>
        <a:spcBef>
          <a:spcPts val="450"/>
        </a:spcBef>
        <a:spcAft>
          <a:spcPts val="45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7pPr>
      <a:lvl8pPr marL="944882" marR="0" indent="-134985" algn="l" defTabSz="164286" rtl="0" eaLnBrk="1" latinLnBrk="0" hangingPunct="1">
        <a:lnSpc>
          <a:spcPct val="100000"/>
        </a:lnSpc>
        <a:spcBef>
          <a:spcPts val="450"/>
        </a:spcBef>
        <a:spcAft>
          <a:spcPts val="45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8pPr>
      <a:lvl9pPr marL="1173613" marR="0" indent="-173613" algn="l" defTabSz="164286" rtl="0" eaLnBrk="1" latinLnBrk="0" hangingPunct="1">
        <a:lnSpc>
          <a:spcPct val="100000"/>
        </a:lnSpc>
        <a:spcBef>
          <a:spcPts val="1181"/>
        </a:spcBef>
        <a:spcAft>
          <a:spcPts val="0"/>
        </a:spcAft>
        <a:buClrTx/>
        <a:buSzPct val="75000"/>
        <a:buFontTx/>
        <a:buChar char="•"/>
        <a:tabLst/>
        <a:defRPr sz="14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164286" rtl="0" eaLnBrk="1" latinLnBrk="0" hangingPunct="1">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Helvetica Light"/>
        </a:defRPr>
      </a:lvl1pPr>
      <a:lvl2pPr marL="0" marR="0" indent="64286" algn="ctr" defTabSz="164286" rtl="0" eaLnBrk="1" latinLnBrk="0" hangingPunct="1">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Helvetica Light"/>
        </a:defRPr>
      </a:lvl2pPr>
      <a:lvl3pPr marL="0" marR="0" indent="128573" algn="ctr" defTabSz="164286" rtl="0" eaLnBrk="1" latinLnBrk="0" hangingPunct="1">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Helvetica Light"/>
        </a:defRPr>
      </a:lvl3pPr>
      <a:lvl4pPr marL="0" marR="0" indent="192858" algn="ctr" defTabSz="164286" rtl="0" eaLnBrk="1" latinLnBrk="0" hangingPunct="1">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Helvetica Light"/>
        </a:defRPr>
      </a:lvl4pPr>
      <a:lvl5pPr marL="0" marR="0" indent="257144" algn="ctr" defTabSz="164286" rtl="0" eaLnBrk="1" latinLnBrk="0" hangingPunct="1">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Helvetica Light"/>
        </a:defRPr>
      </a:lvl5pPr>
      <a:lvl6pPr marL="0" marR="0" indent="321429" algn="ctr" defTabSz="164286" rtl="0" eaLnBrk="1" latinLnBrk="0" hangingPunct="1">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Helvetica Light"/>
        </a:defRPr>
      </a:lvl6pPr>
      <a:lvl7pPr marL="0" marR="0" indent="385718" algn="ctr" defTabSz="164286" rtl="0" eaLnBrk="1" latinLnBrk="0" hangingPunct="1">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Helvetica Light"/>
        </a:defRPr>
      </a:lvl7pPr>
      <a:lvl8pPr marL="0" marR="0" indent="450001" algn="ctr" defTabSz="164286" rtl="0" eaLnBrk="1" latinLnBrk="0" hangingPunct="1">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Helvetica Light"/>
        </a:defRPr>
      </a:lvl8pPr>
      <a:lvl9pPr marL="0" marR="0" indent="514289" algn="ctr" defTabSz="164286" rtl="0" eaLnBrk="1" latinLnBrk="0" hangingPunct="1">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249">
          <p15:clr>
            <a:srgbClr val="F26B43"/>
          </p15:clr>
        </p15:guide>
        <p15:guide id="5" pos="317">
          <p15:clr>
            <a:srgbClr val="F26B43"/>
          </p15:clr>
        </p15:guide>
        <p15:guide id="14" pos="10880">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3498">
          <p15:clr>
            <a:srgbClr val="F26B43"/>
          </p15:clr>
        </p15:guide>
        <p15:guide id="21" pos="7189">
          <p15:clr>
            <a:srgbClr val="F26B43"/>
          </p15:clr>
        </p15:guide>
        <p15:guide id="22" pos="3923">
          <p15:clr>
            <a:srgbClr val="F26B43"/>
          </p15:clr>
        </p15:guide>
        <p15:guide id="23" pos="7614">
          <p15:clr>
            <a:srgbClr val="F26B43"/>
          </p15:clr>
        </p15:guide>
        <p15:guide id="24" pos="5352">
          <p15:clr>
            <a:srgbClr val="F26B43"/>
          </p15:clr>
        </p15:guide>
        <p15:guide id="25"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Layout" Target="../slideLayouts/slideLayout33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 Id="rId9" Type="http://schemas.openxmlformats.org/officeDocument/2006/relationships/image" Target="../media/image94.jpeg"/></Relationships>
</file>

<file path=ppt/slides/_rels/slide1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267.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6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1.xml"/></Relationships>
</file>

<file path=ppt/slides/_rels/slide1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xml"/><Relationship Id="rId1" Type="http://schemas.openxmlformats.org/officeDocument/2006/relationships/slideLayout" Target="../slideLayouts/slideLayout413.xml"/></Relationships>
</file>

<file path=ppt/slides/_rels/slide2.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266.xml"/><Relationship Id="rId5" Type="http://schemas.openxmlformats.org/officeDocument/2006/relationships/image" Target="../media/image98.png"/><Relationship Id="rId4" Type="http://schemas.openxmlformats.org/officeDocument/2006/relationships/image" Target="../media/image97.jpeg"/></Relationships>
</file>

<file path=ppt/slides/_rels/slide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33.xml"/><Relationship Id="rId4" Type="http://schemas.openxmlformats.org/officeDocument/2006/relationships/image" Target="../media/image116.png"/></Relationships>
</file>

<file path=ppt/slides/_rels/slide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xml"/><Relationship Id="rId1" Type="http://schemas.openxmlformats.org/officeDocument/2006/relationships/slideLayout" Target="../slideLayouts/slideLayout333.xml"/><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audio" Target="../media/audio1.bin"/><Relationship Id="rId1" Type="http://schemas.openxmlformats.org/officeDocument/2006/relationships/slideLayout" Target="../slideLayouts/slideLayout332.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405.xml"/><Relationship Id="rId4" Type="http://schemas.openxmlformats.org/officeDocument/2006/relationships/image" Target="../media/image121.jpeg"/></Relationships>
</file>

<file path=ppt/slides/_rels/slide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405.xml"/><Relationship Id="rId4" Type="http://schemas.openxmlformats.org/officeDocument/2006/relationships/image" Target="../media/image122.jpeg"/></Relationships>
</file>

<file path=ppt/slides/_rels/slide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405.xml"/><Relationship Id="rId4" Type="http://schemas.openxmlformats.org/officeDocument/2006/relationships/image" Target="../media/image122.jpeg"/></Relationships>
</file>

<file path=ppt/slides/_rels/slide27.xml.rels><?xml version="1.0" encoding="UTF-8" standalone="yes"?>
<Relationships xmlns="http://schemas.openxmlformats.org/package/2006/relationships"><Relationship Id="rId3" Type="http://schemas.openxmlformats.org/officeDocument/2006/relationships/hyperlink" Target="https://www.earthsystemcog.org/projects/cfmip/" TargetMode="External"/><Relationship Id="rId2" Type="http://schemas.openxmlformats.org/officeDocument/2006/relationships/notesSlide" Target="../notesSlides/notesSlide5.xml"/><Relationship Id="rId1" Type="http://schemas.openxmlformats.org/officeDocument/2006/relationships/slideLayout" Target="../slideLayouts/slideLayout289.xml"/><Relationship Id="rId6" Type="http://schemas.openxmlformats.org/officeDocument/2006/relationships/image" Target="../media/image123.png"/><Relationship Id="rId5" Type="http://schemas.openxmlformats.org/officeDocument/2006/relationships/hyperlink" Target="https://github.com/CFMIP/" TargetMode="External"/><Relationship Id="rId4" Type="http://schemas.openxmlformats.org/officeDocument/2006/relationships/hyperlink" Target="http://groups.google.com/group/cosp-use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9.xml"/><Relationship Id="rId5" Type="http://schemas.openxmlformats.org/officeDocument/2006/relationships/image" Target="../media/image127.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435.xml"/><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notesSlide" Target="../notesSlides/notesSlide7.xml"/><Relationship Id="rId7" Type="http://schemas.openxmlformats.org/officeDocument/2006/relationships/oleObject" Target="../embeddings/oleObject1.bin"/><Relationship Id="rId2" Type="http://schemas.openxmlformats.org/officeDocument/2006/relationships/slideLayout" Target="../slideLayouts/slideLayout308.xml"/><Relationship Id="rId1" Type="http://schemas.openxmlformats.org/officeDocument/2006/relationships/vmlDrawing" Target="../drawings/vmlDrawing1.v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33.xml"/></Relationships>
</file>

<file path=ppt/slides/_rels/slide32.xml.rels><?xml version="1.0" encoding="UTF-8" standalone="yes"?>
<Relationships xmlns="http://schemas.openxmlformats.org/package/2006/relationships"><Relationship Id="rId8" Type="http://schemas.openxmlformats.org/officeDocument/2006/relationships/hyperlink" Target="#_ENREF_48"/><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364.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png"/></Relationships>
</file>

<file path=ppt/slides/_rels/slide3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xml"/><Relationship Id="rId1" Type="http://schemas.openxmlformats.org/officeDocument/2006/relationships/slideLayout" Target="../slideLayouts/slideLayout283.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png"/></Relationships>
</file>

<file path=ppt/slides/_rels/slide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7.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png"/></Relationships>
</file>

<file path=ppt/slides/_rels/slide38.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350.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3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3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xml"/><Relationship Id="rId1" Type="http://schemas.openxmlformats.org/officeDocument/2006/relationships/slideLayout" Target="../slideLayouts/slideLayout321.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png"/><Relationship Id="rId1" Type="http://schemas.openxmlformats.org/officeDocument/2006/relationships/slideLayout" Target="../slideLayouts/slideLayout365.xml"/><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26.xml"/></Relationships>
</file>

<file path=ppt/slides/_rels/slide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23507" y="98841"/>
            <a:ext cx="5554085" cy="584775"/>
          </a:xfrm>
          <a:prstGeom prst="rect">
            <a:avLst/>
          </a:prstGeom>
          <a:noFill/>
        </p:spPr>
        <p:txBody>
          <a:bodyPr wrap="none" rtlCol="0">
            <a:spAutoFit/>
          </a:bodyPr>
          <a:lstStyle/>
          <a:p>
            <a:r>
              <a:rPr lang="en-GB" sz="3200" b="1" dirty="0">
                <a:solidFill>
                  <a:prstClr val="black"/>
                </a:solidFill>
                <a:latin typeface="Calibri"/>
              </a:rPr>
              <a:t>Why CMUG is important for CCI</a:t>
            </a:r>
          </a:p>
        </p:txBody>
      </p:sp>
      <p:sp>
        <p:nvSpPr>
          <p:cNvPr id="5" name="Subtitle 4"/>
          <p:cNvSpPr>
            <a:spLocks noGrp="1"/>
          </p:cNvSpPr>
          <p:nvPr>
            <p:ph type="subTitle" idx="1"/>
          </p:nvPr>
        </p:nvSpPr>
        <p:spPr/>
        <p:txBody>
          <a:bodyPr/>
          <a:lstStyle/>
          <a:p>
            <a:endParaRPr lang="en-GB"/>
          </a:p>
        </p:txBody>
      </p:sp>
      <p:pic>
        <p:nvPicPr>
          <p:cNvPr id="7" name="Picture 2"/>
          <p:cNvPicPr>
            <a:picLocks noChangeAspect="1"/>
          </p:cNvPicPr>
          <p:nvPr/>
        </p:nvPicPr>
        <p:blipFill>
          <a:blip r:embed="rId2" cstate="print"/>
          <a:srcRect/>
          <a:stretch>
            <a:fillRect/>
          </a:stretch>
        </p:blipFill>
        <p:spPr bwMode="auto">
          <a:xfrm>
            <a:off x="1714500" y="742951"/>
            <a:ext cx="5372100" cy="3178619"/>
          </a:xfrm>
          <a:prstGeom prst="rect">
            <a:avLst/>
          </a:prstGeom>
          <a:noFill/>
          <a:ln w="9525">
            <a:noFill/>
            <a:miter lim="800000"/>
            <a:headEnd/>
            <a:tailEnd/>
          </a:ln>
        </p:spPr>
      </p:pic>
      <p:grpSp>
        <p:nvGrpSpPr>
          <p:cNvPr id="6" name="Group 2"/>
          <p:cNvGrpSpPr>
            <a:grpSpLocks/>
          </p:cNvGrpSpPr>
          <p:nvPr/>
        </p:nvGrpSpPr>
        <p:grpSpPr bwMode="auto">
          <a:xfrm>
            <a:off x="1828800" y="4000500"/>
            <a:ext cx="4643438" cy="1008460"/>
            <a:chOff x="799" y="12626"/>
            <a:chExt cx="9752" cy="2116"/>
          </a:xfrm>
        </p:grpSpPr>
        <p:pic>
          <p:nvPicPr>
            <p:cNvPr id="8" name="Picture 3"/>
            <p:cNvPicPr>
              <a:picLocks noChangeAspect="1" noChangeArrowheads="1"/>
            </p:cNvPicPr>
            <p:nvPr/>
          </p:nvPicPr>
          <p:blipFill>
            <a:blip r:embed="rId3" cstate="print"/>
            <a:srcRect/>
            <a:stretch>
              <a:fillRect/>
            </a:stretch>
          </p:blipFill>
          <p:spPr bwMode="auto">
            <a:xfrm>
              <a:off x="8217" y="12699"/>
              <a:ext cx="2334" cy="500"/>
            </a:xfrm>
            <a:prstGeom prst="rect">
              <a:avLst/>
            </a:prstGeom>
            <a:solidFill>
              <a:srgbClr val="FFFFFF"/>
            </a:solidFill>
          </p:spPr>
        </p:pic>
        <p:pic>
          <p:nvPicPr>
            <p:cNvPr id="10" name="Picture 4"/>
            <p:cNvPicPr>
              <a:picLocks noChangeAspect="1" noChangeArrowheads="1"/>
            </p:cNvPicPr>
            <p:nvPr/>
          </p:nvPicPr>
          <p:blipFill>
            <a:blip r:embed="rId4" cstate="print"/>
            <a:srcRect/>
            <a:stretch>
              <a:fillRect/>
            </a:stretch>
          </p:blipFill>
          <p:spPr bwMode="auto">
            <a:xfrm>
              <a:off x="799" y="12701"/>
              <a:ext cx="1276" cy="1394"/>
            </a:xfrm>
            <a:prstGeom prst="rect">
              <a:avLst/>
            </a:prstGeom>
            <a:solidFill>
              <a:srgbClr val="FFFFFF"/>
            </a:solidFill>
          </p:spPr>
        </p:pic>
        <p:pic>
          <p:nvPicPr>
            <p:cNvPr id="11" name="Picture 5"/>
            <p:cNvPicPr>
              <a:picLocks noChangeAspect="1" noChangeArrowheads="1"/>
            </p:cNvPicPr>
            <p:nvPr/>
          </p:nvPicPr>
          <p:blipFill>
            <a:blip r:embed="rId5" cstate="print"/>
            <a:srcRect/>
            <a:stretch>
              <a:fillRect/>
            </a:stretch>
          </p:blipFill>
          <p:spPr bwMode="auto">
            <a:xfrm>
              <a:off x="5453" y="12626"/>
              <a:ext cx="2594" cy="637"/>
            </a:xfrm>
            <a:prstGeom prst="rect">
              <a:avLst/>
            </a:prstGeom>
            <a:solidFill>
              <a:srgbClr val="FFFFFF"/>
            </a:solidFill>
          </p:spPr>
        </p:pic>
        <p:pic>
          <p:nvPicPr>
            <p:cNvPr id="12" name="Picture 6"/>
            <p:cNvPicPr>
              <a:picLocks noChangeAspect="1" noChangeArrowheads="1"/>
            </p:cNvPicPr>
            <p:nvPr/>
          </p:nvPicPr>
          <p:blipFill>
            <a:blip r:embed="rId6" cstate="print"/>
            <a:srcRect/>
            <a:stretch>
              <a:fillRect/>
            </a:stretch>
          </p:blipFill>
          <p:spPr bwMode="auto">
            <a:xfrm>
              <a:off x="2348" y="12687"/>
              <a:ext cx="2804" cy="600"/>
            </a:xfrm>
            <a:prstGeom prst="rect">
              <a:avLst/>
            </a:prstGeom>
            <a:solidFill>
              <a:srgbClr val="FFFFFF"/>
            </a:solidFill>
          </p:spPr>
        </p:pic>
        <p:pic>
          <p:nvPicPr>
            <p:cNvPr id="13" name="Bildobjekt 1" descr="A4-logo_38_mm"/>
            <p:cNvPicPr>
              <a:picLocks noChangeAspect="1" noChangeArrowheads="1"/>
            </p:cNvPicPr>
            <p:nvPr/>
          </p:nvPicPr>
          <p:blipFill>
            <a:blip r:embed="rId7" cstate="print"/>
            <a:srcRect/>
            <a:stretch>
              <a:fillRect/>
            </a:stretch>
          </p:blipFill>
          <p:spPr bwMode="auto">
            <a:xfrm>
              <a:off x="2529" y="13536"/>
              <a:ext cx="1515" cy="600"/>
            </a:xfrm>
            <a:prstGeom prst="rect">
              <a:avLst/>
            </a:prstGeom>
            <a:noFill/>
          </p:spPr>
        </p:pic>
        <p:pic>
          <p:nvPicPr>
            <p:cNvPr id="14" name="Picture 8" descr="logo"/>
            <p:cNvPicPr>
              <a:picLocks noChangeAspect="1" noChangeArrowheads="1"/>
            </p:cNvPicPr>
            <p:nvPr/>
          </p:nvPicPr>
          <p:blipFill>
            <a:blip r:embed="rId8" cstate="print"/>
            <a:srcRect/>
            <a:stretch>
              <a:fillRect/>
            </a:stretch>
          </p:blipFill>
          <p:spPr bwMode="auto">
            <a:xfrm>
              <a:off x="7153" y="13437"/>
              <a:ext cx="1665" cy="1082"/>
            </a:xfrm>
            <a:prstGeom prst="rect">
              <a:avLst/>
            </a:prstGeom>
            <a:noFill/>
          </p:spPr>
        </p:pic>
        <p:pic>
          <p:nvPicPr>
            <p:cNvPr id="15" name="Picture 9" descr="logo_IPSL"/>
            <p:cNvPicPr>
              <a:picLocks noChangeAspect="1" noChangeArrowheads="1"/>
            </p:cNvPicPr>
            <p:nvPr/>
          </p:nvPicPr>
          <p:blipFill>
            <a:blip r:embed="rId9" cstate="print"/>
            <a:srcRect l="11029" t="11588" b="27364"/>
            <a:stretch>
              <a:fillRect/>
            </a:stretch>
          </p:blipFill>
          <p:spPr bwMode="auto">
            <a:xfrm>
              <a:off x="4604" y="13470"/>
              <a:ext cx="2189" cy="1272"/>
            </a:xfrm>
            <a:prstGeom prst="rect">
              <a:avLst/>
            </a:prstGeom>
            <a:noFill/>
          </p:spPr>
        </p:pic>
      </p:grpSp>
    </p:spTree>
    <p:extLst>
      <p:ext uri="{BB962C8B-B14F-4D97-AF65-F5344CB8AC3E}">
        <p14:creationId xmlns:p14="http://schemas.microsoft.com/office/powerpoint/2010/main" val="4074938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92"/>
          <p:cNvSpPr txBox="1">
            <a:spLocks noChangeArrowheads="1"/>
          </p:cNvSpPr>
          <p:nvPr/>
        </p:nvSpPr>
        <p:spPr bwMode="auto">
          <a:xfrm>
            <a:off x="1143000" y="19050"/>
            <a:ext cx="67960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de-DE" sz="1800" b="1">
                <a:solidFill>
                  <a:srgbClr val="686868"/>
                </a:solidFill>
                <a:ea typeface="MS PGothic" charset="-128"/>
              </a:rPr>
              <a:t>Models are increasing in complexity and resolution</a:t>
            </a:r>
          </a:p>
          <a:p>
            <a:pPr algn="ctr" eaLnBrk="1" hangingPunct="1"/>
            <a:r>
              <a:rPr lang="en-GB" altLang="de-DE" sz="1200" b="1">
                <a:solidFill>
                  <a:srgbClr val="686868"/>
                </a:solidFill>
                <a:ea typeface="MS PGothic" charset="-128"/>
              </a:rPr>
              <a:t>- From AOGCMs to Earth System Models with biogeochemical cycles - </a:t>
            </a:r>
            <a:endParaRPr lang="en-US" altLang="de-DE" sz="1200" b="1">
              <a:solidFill>
                <a:srgbClr val="686868"/>
              </a:solidFill>
              <a:ea typeface="MS PGothic" charset="-128"/>
            </a:endParaRPr>
          </a:p>
        </p:txBody>
      </p:sp>
      <p:pic>
        <p:nvPicPr>
          <p:cNvPr id="94211" name="Grafik 2"/>
          <p:cNvPicPr>
            <a:picLocks noChangeAspect="1"/>
          </p:cNvPicPr>
          <p:nvPr/>
        </p:nvPicPr>
        <p:blipFill>
          <a:blip r:embed="rId3" cstate="print">
            <a:extLst>
              <a:ext uri="{28A0092B-C50C-407E-A947-70E740481C1C}">
                <a14:useLocalDpi xmlns:a14="http://schemas.microsoft.com/office/drawing/2010/main" val="0"/>
              </a:ext>
            </a:extLst>
          </a:blip>
          <a:srcRect t="4391"/>
          <a:stretch>
            <a:fillRect/>
          </a:stretch>
        </p:blipFill>
        <p:spPr bwMode="auto">
          <a:xfrm>
            <a:off x="4452937" y="569119"/>
            <a:ext cx="3196829"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Grafi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7335" y="3274219"/>
            <a:ext cx="4537472" cy="17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feld 4"/>
          <p:cNvSpPr txBox="1">
            <a:spLocks noChangeArrowheads="1"/>
          </p:cNvSpPr>
          <p:nvPr/>
        </p:nvSpPr>
        <p:spPr bwMode="auto">
          <a:xfrm>
            <a:off x="6719603" y="900113"/>
            <a:ext cx="756618" cy="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r>
              <a:rPr lang="en-US" altLang="de-DE" sz="525" b="1">
                <a:solidFill>
                  <a:srgbClr val="000000"/>
                </a:solidFill>
                <a:ea typeface="MS PGothic" charset="-128"/>
              </a:rPr>
              <a:t>Atmospheric Chemistry</a:t>
            </a:r>
          </a:p>
        </p:txBody>
      </p:sp>
      <p:sp>
        <p:nvSpPr>
          <p:cNvPr id="65542" name="Rechteck 5"/>
          <p:cNvSpPr>
            <a:spLocks noChangeArrowheads="1"/>
          </p:cNvSpPr>
          <p:nvPr/>
        </p:nvSpPr>
        <p:spPr bwMode="auto">
          <a:xfrm>
            <a:off x="2951560" y="4956572"/>
            <a:ext cx="5161359" cy="230832"/>
          </a:xfrm>
          <a:prstGeom prst="rect">
            <a:avLst/>
          </a:prstGeom>
          <a:noFill/>
          <a:ln>
            <a:noFill/>
          </a:ln>
          <a:extLst/>
        </p:spPr>
        <p:txBody>
          <a:bodyPr>
            <a:spAutoFit/>
          </a:bodyPr>
          <a:lstStyle/>
          <a:p>
            <a:pPr algn="ctr" eaLnBrk="0" hangingPunct="0">
              <a:spcBef>
                <a:spcPct val="50000"/>
              </a:spcBef>
              <a:defRPr/>
            </a:pPr>
            <a:r>
              <a:rPr lang="de-DE" sz="900" dirty="0">
                <a:solidFill>
                  <a:prstClr val="black"/>
                </a:solidFill>
                <a:latin typeface="Arial" pitchFamily="34" charset="0"/>
                <a:ea typeface="ＭＳ Ｐゴシック" pitchFamily="34" charset="-128"/>
              </a:rPr>
              <a:t>https://www2.ucar.edu/news/understanding-climate-change-multimedia-gallery</a:t>
            </a:r>
          </a:p>
        </p:txBody>
      </p:sp>
      <p:pic>
        <p:nvPicPr>
          <p:cNvPr id="94215" name="Grafik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8513" y="1041797"/>
            <a:ext cx="275035" cy="28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Content Placeholder 3" descr="orog_n96_py3d_1.png"/>
          <p:cNvPicPr>
            <a:picLocks noGrp="1" noChangeAspect="1"/>
          </p:cNvPicPr>
          <p:nvPr>
            <p:ph idx="1"/>
          </p:nvPr>
        </p:nvPicPr>
        <p:blipFill>
          <a:blip r:embed="rId6" cstate="print">
            <a:extLst>
              <a:ext uri="{28A0092B-C50C-407E-A947-70E740481C1C}">
                <a14:useLocalDpi xmlns:a14="http://schemas.microsoft.com/office/drawing/2010/main" val="0"/>
              </a:ext>
            </a:extLst>
          </a:blip>
          <a:srcRect l="5331" t="9691" r="6482" b="6526"/>
          <a:stretch>
            <a:fillRect/>
          </a:stretch>
        </p:blipFill>
        <p:spPr>
          <a:xfrm>
            <a:off x="1168004" y="1059657"/>
            <a:ext cx="1949053" cy="1350169"/>
          </a:xfrm>
        </p:spPr>
      </p:pic>
      <p:pic>
        <p:nvPicPr>
          <p:cNvPr id="94217" name="Picture 4" descr="orog_n512_py3d_1.png"/>
          <p:cNvPicPr>
            <a:picLocks noChangeAspect="1"/>
          </p:cNvPicPr>
          <p:nvPr/>
        </p:nvPicPr>
        <p:blipFill>
          <a:blip r:embed="rId7" cstate="print">
            <a:extLst>
              <a:ext uri="{28A0092B-C50C-407E-A947-70E740481C1C}">
                <a14:useLocalDpi xmlns:a14="http://schemas.microsoft.com/office/drawing/2010/main" val="0"/>
              </a:ext>
            </a:extLst>
          </a:blip>
          <a:srcRect l="4517" t="7227" r="5762" b="7867"/>
          <a:stretch>
            <a:fillRect/>
          </a:stretch>
        </p:blipFill>
        <p:spPr bwMode="auto">
          <a:xfrm>
            <a:off x="1143000" y="3057525"/>
            <a:ext cx="1944291"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5" descr="orog_colours.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5681" y="1056085"/>
            <a:ext cx="472679" cy="130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
          <p:cNvSpPr txBox="1"/>
          <p:nvPr/>
        </p:nvSpPr>
        <p:spPr>
          <a:xfrm>
            <a:off x="1223962" y="675085"/>
            <a:ext cx="2252663" cy="300082"/>
          </a:xfrm>
          <a:prstGeom prst="rect">
            <a:avLst/>
          </a:prstGeom>
          <a:noFill/>
        </p:spPr>
        <p:txBody>
          <a:bodyPr>
            <a:spAutoFit/>
          </a:bodyPr>
          <a:lstStyle/>
          <a:p>
            <a:pPr defTabSz="342900">
              <a:defRPr/>
            </a:pPr>
            <a:r>
              <a:rPr lang="en-GB" sz="1350" dirty="0">
                <a:solidFill>
                  <a:prstClr val="black"/>
                </a:solidFill>
                <a:latin typeface="Calibri"/>
              </a:rPr>
              <a:t>130 km resolution orography</a:t>
            </a:r>
          </a:p>
        </p:txBody>
      </p:sp>
      <p:sp>
        <p:nvSpPr>
          <p:cNvPr id="13" name="TextBox 8"/>
          <p:cNvSpPr txBox="1"/>
          <p:nvPr/>
        </p:nvSpPr>
        <p:spPr>
          <a:xfrm>
            <a:off x="1231106" y="2672953"/>
            <a:ext cx="2152650" cy="300082"/>
          </a:xfrm>
          <a:prstGeom prst="rect">
            <a:avLst/>
          </a:prstGeom>
          <a:noFill/>
        </p:spPr>
        <p:txBody>
          <a:bodyPr>
            <a:spAutoFit/>
          </a:bodyPr>
          <a:lstStyle/>
          <a:p>
            <a:pPr defTabSz="342900">
              <a:defRPr/>
            </a:pPr>
            <a:r>
              <a:rPr lang="en-GB" sz="1350" dirty="0">
                <a:solidFill>
                  <a:prstClr val="black"/>
                </a:solidFill>
                <a:latin typeface="Calibri"/>
              </a:rPr>
              <a:t>25 km resolution orography</a:t>
            </a:r>
          </a:p>
        </p:txBody>
      </p:sp>
    </p:spTree>
    <p:extLst>
      <p:ext uri="{BB962C8B-B14F-4D97-AF65-F5344CB8AC3E}">
        <p14:creationId xmlns:p14="http://schemas.microsoft.com/office/powerpoint/2010/main" val="370585480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000750" cy="857250"/>
          </a:xfrm>
        </p:spPr>
        <p:txBody>
          <a:bodyPr>
            <a:normAutofit fontScale="90000"/>
          </a:bodyPr>
          <a:lstStyle/>
          <a:p>
            <a:r>
              <a:rPr lang="en-US" b="1" dirty="0"/>
              <a:t>How do </a:t>
            </a:r>
            <a:r>
              <a:rPr lang="en-US" b="1" dirty="0" err="1"/>
              <a:t>modellers</a:t>
            </a:r>
            <a:r>
              <a:rPr lang="en-US" b="1" dirty="0"/>
              <a:t> use satellite climate datasets ?</a:t>
            </a:r>
          </a:p>
        </p:txBody>
      </p:sp>
      <p:sp>
        <p:nvSpPr>
          <p:cNvPr id="3" name="Content Placeholder 2"/>
          <p:cNvSpPr>
            <a:spLocks noGrp="1"/>
          </p:cNvSpPr>
          <p:nvPr>
            <p:ph idx="1"/>
          </p:nvPr>
        </p:nvSpPr>
        <p:spPr>
          <a:xfrm>
            <a:off x="829249" y="1063229"/>
            <a:ext cx="7473993" cy="3394472"/>
          </a:xfrm>
        </p:spPr>
        <p:txBody>
          <a:bodyPr>
            <a:normAutofit fontScale="92500"/>
          </a:bodyPr>
          <a:lstStyle/>
          <a:p>
            <a:pPr marL="385763" indent="-385763">
              <a:buFont typeface="+mj-lt"/>
              <a:buAutoNum type="arabicPeriod"/>
            </a:pPr>
            <a:r>
              <a:rPr lang="en-US" dirty="0">
                <a:solidFill>
                  <a:schemeClr val="tx2"/>
                </a:solidFill>
                <a:latin typeface="Arial" panose="020B0604020202020204" pitchFamily="34" charset="0"/>
                <a:cs typeface="Arial" panose="020B0604020202020204" pitchFamily="34" charset="0"/>
              </a:rPr>
              <a:t>Validating and improving </a:t>
            </a:r>
            <a:r>
              <a:rPr lang="en-US" dirty="0" err="1">
                <a:solidFill>
                  <a:schemeClr val="tx2"/>
                </a:solidFill>
                <a:latin typeface="Arial" panose="020B0604020202020204" pitchFamily="34" charset="0"/>
                <a:cs typeface="Arial" panose="020B0604020202020204" pitchFamily="34" charset="0"/>
              </a:rPr>
              <a:t>parametrisations</a:t>
            </a:r>
            <a:r>
              <a:rPr lang="en-US" dirty="0">
                <a:solidFill>
                  <a:schemeClr val="tx2"/>
                </a:solidFill>
                <a:latin typeface="Arial" panose="020B0604020202020204" pitchFamily="34" charset="0"/>
                <a:cs typeface="Arial" panose="020B0604020202020204" pitchFamily="34" charset="0"/>
              </a:rPr>
              <a:t> in climate models (e.g. radiation budget, hydrological cycle carbon cycle)</a:t>
            </a:r>
          </a:p>
          <a:p>
            <a:pPr marL="385763" indent="-385763">
              <a:buFont typeface="+mj-lt"/>
              <a:buAutoNum type="arabicPeriod"/>
            </a:pPr>
            <a:r>
              <a:rPr lang="en-US" dirty="0">
                <a:solidFill>
                  <a:schemeClr val="tx2"/>
                </a:solidFill>
                <a:latin typeface="Arial" panose="020B0604020202020204" pitchFamily="34" charset="0"/>
                <a:cs typeface="Arial" panose="020B0604020202020204" pitchFamily="34" charset="0"/>
              </a:rPr>
              <a:t>Assimilation in </a:t>
            </a:r>
            <a:r>
              <a:rPr lang="en-US" dirty="0" err="1">
                <a:solidFill>
                  <a:schemeClr val="tx2"/>
                </a:solidFill>
                <a:latin typeface="Arial" panose="020B0604020202020204" pitchFamily="34" charset="0"/>
                <a:cs typeface="Arial" panose="020B0604020202020204" pitchFamily="34" charset="0"/>
              </a:rPr>
              <a:t>reanalyses</a:t>
            </a:r>
            <a:r>
              <a:rPr lang="en-US" dirty="0">
                <a:solidFill>
                  <a:schemeClr val="tx2"/>
                </a:solidFill>
                <a:latin typeface="Arial" panose="020B0604020202020204" pitchFamily="34" charset="0"/>
                <a:cs typeface="Arial" panose="020B0604020202020204" pitchFamily="34" charset="0"/>
              </a:rPr>
              <a:t> (atmosphere, ocean or land)</a:t>
            </a:r>
          </a:p>
          <a:p>
            <a:pPr marL="385763" indent="-385763">
              <a:buFont typeface="+mj-lt"/>
              <a:buAutoNum type="arabicPeriod"/>
            </a:pPr>
            <a:r>
              <a:rPr lang="en-US" dirty="0" err="1">
                <a:solidFill>
                  <a:schemeClr val="tx2"/>
                </a:solidFill>
                <a:latin typeface="Arial" panose="020B0604020202020204" pitchFamily="34" charset="0"/>
                <a:cs typeface="Arial" panose="020B0604020202020204" pitchFamily="34" charset="0"/>
              </a:rPr>
              <a:t>Initialising</a:t>
            </a:r>
            <a:r>
              <a:rPr lang="en-US" dirty="0">
                <a:solidFill>
                  <a:schemeClr val="tx2"/>
                </a:solidFill>
                <a:latin typeface="Arial" panose="020B0604020202020204" pitchFamily="34" charset="0"/>
                <a:cs typeface="Arial" panose="020B0604020202020204" pitchFamily="34" charset="0"/>
              </a:rPr>
              <a:t> seasonal to centennial model predictions</a:t>
            </a:r>
          </a:p>
          <a:p>
            <a:pPr marL="385763" indent="-385763">
              <a:buFont typeface="+mj-lt"/>
              <a:buAutoNum type="arabicPeriod"/>
            </a:pPr>
            <a:r>
              <a:rPr lang="en-US" dirty="0">
                <a:solidFill>
                  <a:schemeClr val="tx2"/>
                </a:solidFill>
                <a:latin typeface="Arial" panose="020B0604020202020204" pitchFamily="34" charset="0"/>
                <a:cs typeface="Arial" panose="020B0604020202020204" pitchFamily="34" charset="0"/>
              </a:rPr>
              <a:t>Provide observational constraint for model </a:t>
            </a:r>
            <a:r>
              <a:rPr lang="en-US" dirty="0" err="1">
                <a:solidFill>
                  <a:schemeClr val="tx2"/>
                </a:solidFill>
                <a:latin typeface="Arial" panose="020B0604020202020204" pitchFamily="34" charset="0"/>
                <a:cs typeface="Arial" panose="020B0604020202020204" pitchFamily="34" charset="0"/>
              </a:rPr>
              <a:t>intercomparisons</a:t>
            </a:r>
            <a:r>
              <a:rPr lang="en-US" dirty="0">
                <a:solidFill>
                  <a:schemeClr val="tx2"/>
                </a:solidFill>
                <a:latin typeface="Arial" panose="020B0604020202020204" pitchFamily="34" charset="0"/>
                <a:cs typeface="Arial" panose="020B0604020202020204" pitchFamily="34" charset="0"/>
              </a:rPr>
              <a:t> (e.g. CMIP)</a:t>
            </a:r>
          </a:p>
          <a:p>
            <a:pPr marL="385763" indent="-385763">
              <a:buFont typeface="+mj-lt"/>
              <a:buAutoNum type="arabicPeriod"/>
            </a:pPr>
            <a:r>
              <a:rPr lang="en-US" dirty="0">
                <a:solidFill>
                  <a:schemeClr val="tx2"/>
                </a:solidFill>
                <a:latin typeface="Arial" panose="020B0604020202020204" pitchFamily="34" charset="0"/>
                <a:cs typeface="Arial" panose="020B0604020202020204" pitchFamily="34" charset="0"/>
              </a:rPr>
              <a:t>Constraining climate model projections and attribution studies </a:t>
            </a:r>
          </a:p>
          <a:p>
            <a:pPr marL="385763" indent="-385763">
              <a:buFont typeface="+mj-lt"/>
              <a:buAutoNum type="arabicPeriod"/>
            </a:pPr>
            <a:endParaRPr lang="en-US" dirty="0">
              <a:solidFill>
                <a:schemeClr val="tx2"/>
              </a:solidFill>
              <a:latin typeface="Berlin Sans FB Demi" pitchFamily="34" charset="0"/>
            </a:endParaRPr>
          </a:p>
        </p:txBody>
      </p:sp>
    </p:spTree>
    <p:extLst>
      <p:ext uri="{BB962C8B-B14F-4D97-AF65-F5344CB8AC3E}">
        <p14:creationId xmlns:p14="http://schemas.microsoft.com/office/powerpoint/2010/main" val="310055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Applications of climate datasets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7350" y="1039947"/>
            <a:ext cx="5901129" cy="3760653"/>
          </a:xfrm>
        </p:spPr>
      </p:pic>
      <p:sp>
        <p:nvSpPr>
          <p:cNvPr id="5" name="Oval 4"/>
          <p:cNvSpPr/>
          <p:nvPr/>
        </p:nvSpPr>
        <p:spPr>
          <a:xfrm>
            <a:off x="5200650" y="4457700"/>
            <a:ext cx="514350" cy="4000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Tree>
    <p:extLst>
      <p:ext uri="{BB962C8B-B14F-4D97-AF65-F5344CB8AC3E}">
        <p14:creationId xmlns:p14="http://schemas.microsoft.com/office/powerpoint/2010/main" val="2691186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a:extLst>
              <a:ext uri="{FF2B5EF4-FFF2-40B4-BE49-F238E27FC236}">
                <a16:creationId xmlns:a16="http://schemas.microsoft.com/office/drawing/2014/main" id="{35121C82-A06E-2D44-9C92-DBC731E6D0E5}"/>
              </a:ext>
            </a:extLst>
          </p:cNvPr>
          <p:cNvSpPr>
            <a:spLocks noGrp="1" noChangeArrowheads="1"/>
          </p:cNvSpPr>
          <p:nvPr>
            <p:ph type="title"/>
          </p:nvPr>
        </p:nvSpPr>
        <p:spPr>
          <a:xfrm>
            <a:off x="894159" y="0"/>
            <a:ext cx="5725716" cy="8572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sz="2850" b="0"/>
              <a:t>Implications for requirements</a:t>
            </a:r>
            <a:r>
              <a:rPr lang="en-GB" altLang="en-US" sz="1875"/>
              <a:t> </a:t>
            </a:r>
          </a:p>
        </p:txBody>
      </p:sp>
      <p:sp>
        <p:nvSpPr>
          <p:cNvPr id="1095683" name="Rectangle 3">
            <a:extLst>
              <a:ext uri="{FF2B5EF4-FFF2-40B4-BE49-F238E27FC236}">
                <a16:creationId xmlns:a16="http://schemas.microsoft.com/office/drawing/2014/main" id="{A6F28325-CCCB-F448-95C9-BFAC9829BCF5}"/>
              </a:ext>
            </a:extLst>
          </p:cNvPr>
          <p:cNvSpPr>
            <a:spLocks noChangeArrowheads="1"/>
          </p:cNvSpPr>
          <p:nvPr/>
        </p:nvSpPr>
        <p:spPr bwMode="auto">
          <a:xfrm>
            <a:off x="405036" y="1200150"/>
            <a:ext cx="8646910" cy="374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119000"/>
              </a:lnSpc>
              <a:spcBef>
                <a:spcPct val="20000"/>
              </a:spcBef>
              <a:buClr>
                <a:schemeClr val="tx1"/>
              </a:buClr>
              <a:buChar char="•"/>
              <a:defRPr sz="2400" b="1">
                <a:solidFill>
                  <a:srgbClr val="00338D"/>
                </a:solidFill>
                <a:latin typeface="Verdana" panose="020B0604030504040204" pitchFamily="34" charset="0"/>
                <a:cs typeface="Arial" panose="020B0604020202020204" pitchFamily="34" charset="0"/>
              </a:defRPr>
            </a:lvl1pPr>
            <a:lvl2pPr marL="1227138" indent="-419100">
              <a:lnSpc>
                <a:spcPct val="119000"/>
              </a:lnSpc>
              <a:spcBef>
                <a:spcPct val="20000"/>
              </a:spcBef>
              <a:buClr>
                <a:schemeClr val="accent1"/>
              </a:buClr>
              <a:buSzPct val="80000"/>
              <a:buChar char="•"/>
              <a:defRPr b="1">
                <a:solidFill>
                  <a:srgbClr val="00338D"/>
                </a:solidFill>
                <a:latin typeface="Verdana" panose="020B0604030504040204" pitchFamily="34" charset="0"/>
                <a:cs typeface="Arial" panose="020B0604020202020204" pitchFamily="34" charset="0"/>
              </a:defRPr>
            </a:lvl2pPr>
            <a:lvl3pPr marL="1825625" indent="-419100">
              <a:lnSpc>
                <a:spcPct val="119000"/>
              </a:lnSpc>
              <a:spcBef>
                <a:spcPct val="20000"/>
              </a:spcBef>
              <a:buClr>
                <a:schemeClr val="accent1"/>
              </a:buClr>
              <a:buFont typeface="Verdana" panose="020B0604030504040204" pitchFamily="34" charset="0"/>
              <a:buChar char="–"/>
              <a:defRPr sz="1600">
                <a:solidFill>
                  <a:srgbClr val="00338D"/>
                </a:solidFill>
                <a:latin typeface="Verdana" panose="020B0604030504040204" pitchFamily="34" charset="0"/>
                <a:cs typeface="Arial" panose="020B0604020202020204" pitchFamily="34" charset="0"/>
              </a:defRPr>
            </a:lvl3pPr>
            <a:lvl4pPr marL="2424113" indent="-419100">
              <a:lnSpc>
                <a:spcPct val="119000"/>
              </a:lnSpc>
              <a:spcBef>
                <a:spcPct val="20000"/>
              </a:spcBef>
              <a:buClr>
                <a:schemeClr val="accent1"/>
              </a:buClr>
              <a:buFont typeface="Verdana" panose="020B0604030504040204" pitchFamily="34" charset="0"/>
              <a:buChar char="–"/>
              <a:defRPr sz="1600">
                <a:solidFill>
                  <a:srgbClr val="00338D"/>
                </a:solidFill>
                <a:latin typeface="Verdana" panose="020B0604030504040204" pitchFamily="34" charset="0"/>
                <a:cs typeface="Arial" panose="020B0604020202020204" pitchFamily="34" charset="0"/>
              </a:defRPr>
            </a:lvl4pPr>
            <a:lvl5pPr marL="3022600" indent="-419100">
              <a:lnSpc>
                <a:spcPct val="119000"/>
              </a:lnSpc>
              <a:spcBef>
                <a:spcPct val="20000"/>
              </a:spcBef>
              <a:buClr>
                <a:schemeClr val="accent1"/>
              </a:buClr>
              <a:buFont typeface="Verdana" panose="020B0604030504040204" pitchFamily="34" charset="0"/>
              <a:buChar char="–"/>
              <a:defRPr sz="1600">
                <a:solidFill>
                  <a:srgbClr val="00338D"/>
                </a:solidFill>
                <a:latin typeface="Verdana" panose="020B0604030504040204" pitchFamily="34" charset="0"/>
                <a:cs typeface="Arial" panose="020B0604020202020204" pitchFamily="34" charset="0"/>
              </a:defRPr>
            </a:lvl5pPr>
            <a:lvl6pPr marL="3479800" indent="-419100" fontAlgn="base">
              <a:lnSpc>
                <a:spcPct val="119000"/>
              </a:lnSpc>
              <a:spcBef>
                <a:spcPct val="20000"/>
              </a:spcBef>
              <a:spcAft>
                <a:spcPct val="0"/>
              </a:spcAft>
              <a:buClr>
                <a:schemeClr val="accent1"/>
              </a:buClr>
              <a:buFont typeface="Verdana" panose="020B0604030504040204" pitchFamily="34" charset="0"/>
              <a:buChar char="–"/>
              <a:defRPr sz="1600">
                <a:solidFill>
                  <a:srgbClr val="00338D"/>
                </a:solidFill>
                <a:latin typeface="Verdana" panose="020B0604030504040204" pitchFamily="34" charset="0"/>
                <a:cs typeface="Arial" panose="020B0604020202020204" pitchFamily="34" charset="0"/>
              </a:defRPr>
            </a:lvl6pPr>
            <a:lvl7pPr marL="3937000" indent="-419100" fontAlgn="base">
              <a:lnSpc>
                <a:spcPct val="119000"/>
              </a:lnSpc>
              <a:spcBef>
                <a:spcPct val="20000"/>
              </a:spcBef>
              <a:spcAft>
                <a:spcPct val="0"/>
              </a:spcAft>
              <a:buClr>
                <a:schemeClr val="accent1"/>
              </a:buClr>
              <a:buFont typeface="Verdana" panose="020B0604030504040204" pitchFamily="34" charset="0"/>
              <a:buChar char="–"/>
              <a:defRPr sz="1600">
                <a:solidFill>
                  <a:srgbClr val="00338D"/>
                </a:solidFill>
                <a:latin typeface="Verdana" panose="020B0604030504040204" pitchFamily="34" charset="0"/>
                <a:cs typeface="Arial" panose="020B0604020202020204" pitchFamily="34" charset="0"/>
              </a:defRPr>
            </a:lvl7pPr>
            <a:lvl8pPr marL="4394200" indent="-419100" fontAlgn="base">
              <a:lnSpc>
                <a:spcPct val="119000"/>
              </a:lnSpc>
              <a:spcBef>
                <a:spcPct val="20000"/>
              </a:spcBef>
              <a:spcAft>
                <a:spcPct val="0"/>
              </a:spcAft>
              <a:buClr>
                <a:schemeClr val="accent1"/>
              </a:buClr>
              <a:buFont typeface="Verdana" panose="020B0604030504040204" pitchFamily="34" charset="0"/>
              <a:buChar char="–"/>
              <a:defRPr sz="1600">
                <a:solidFill>
                  <a:srgbClr val="00338D"/>
                </a:solidFill>
                <a:latin typeface="Verdana" panose="020B0604030504040204" pitchFamily="34" charset="0"/>
                <a:cs typeface="Arial" panose="020B0604020202020204" pitchFamily="34" charset="0"/>
              </a:defRPr>
            </a:lvl8pPr>
            <a:lvl9pPr marL="4851400" indent="-419100" fontAlgn="base">
              <a:lnSpc>
                <a:spcPct val="119000"/>
              </a:lnSpc>
              <a:spcBef>
                <a:spcPct val="20000"/>
              </a:spcBef>
              <a:spcAft>
                <a:spcPct val="0"/>
              </a:spcAft>
              <a:buClr>
                <a:schemeClr val="accent1"/>
              </a:buClr>
              <a:buFont typeface="Verdana" panose="020B0604030504040204" pitchFamily="34" charset="0"/>
              <a:buChar char="–"/>
              <a:defRPr sz="1600">
                <a:solidFill>
                  <a:srgbClr val="00338D"/>
                </a:solidFill>
                <a:latin typeface="Verdana" panose="020B0604030504040204" pitchFamily="34" charset="0"/>
                <a:cs typeface="Arial" panose="020B0604020202020204" pitchFamily="34" charset="0"/>
              </a:defRPr>
            </a:lvl9pPr>
          </a:lstStyle>
          <a:p>
            <a:pPr marL="257175" indent="-257175" fontAlgn="base">
              <a:lnSpc>
                <a:spcPct val="90000"/>
              </a:lnSpc>
              <a:spcBef>
                <a:spcPct val="25000"/>
              </a:spcBef>
              <a:spcAft>
                <a:spcPct val="0"/>
              </a:spcAft>
              <a:buClr>
                <a:srgbClr val="000000"/>
              </a:buClr>
            </a:pPr>
            <a:r>
              <a:rPr lang="en-GB" altLang="en-US" sz="1600" dirty="0"/>
              <a:t>The new ECV datasets must have </a:t>
            </a:r>
            <a:r>
              <a:rPr lang="en-GB" altLang="en-US" sz="1600" i="1" u="sng" dirty="0"/>
              <a:t>added value</a:t>
            </a:r>
            <a:r>
              <a:rPr lang="en-GB" altLang="en-US" sz="1600" dirty="0"/>
              <a:t> over existing ones and </a:t>
            </a:r>
            <a:r>
              <a:rPr lang="en-GB" altLang="en-US" sz="1600" i="1" u="sng" dirty="0"/>
              <a:t>future proof </a:t>
            </a:r>
            <a:r>
              <a:rPr lang="en-GB" altLang="en-US" sz="1600" dirty="0"/>
              <a:t>for model evolutions</a:t>
            </a:r>
          </a:p>
          <a:p>
            <a:pPr marL="257175" indent="-257175" fontAlgn="base">
              <a:lnSpc>
                <a:spcPct val="90000"/>
              </a:lnSpc>
              <a:spcBef>
                <a:spcPct val="25000"/>
              </a:spcBef>
              <a:spcAft>
                <a:spcPct val="0"/>
              </a:spcAft>
              <a:buClr>
                <a:srgbClr val="000000"/>
              </a:buClr>
            </a:pPr>
            <a:r>
              <a:rPr lang="en-GB" altLang="en-US" sz="1600" dirty="0"/>
              <a:t>Datasets should have global coverage and for some applications &gt;15 years</a:t>
            </a:r>
            <a:endParaRPr lang="en-GB" altLang="en-US" sz="1600" i="1" u="sng" dirty="0"/>
          </a:p>
          <a:p>
            <a:pPr marL="257175" indent="-257175" fontAlgn="base">
              <a:lnSpc>
                <a:spcPct val="90000"/>
              </a:lnSpc>
              <a:spcBef>
                <a:spcPct val="25000"/>
              </a:spcBef>
              <a:spcAft>
                <a:spcPct val="0"/>
              </a:spcAft>
              <a:buClr>
                <a:srgbClr val="000000"/>
              </a:buClr>
            </a:pPr>
            <a:r>
              <a:rPr lang="en-GB" altLang="en-US" sz="1600" dirty="0"/>
              <a:t>Be clear about applications for specific dataset as this drives the required accuracy:</a:t>
            </a:r>
          </a:p>
          <a:p>
            <a:pPr marL="920354" lvl="1" indent="-314325" fontAlgn="base">
              <a:lnSpc>
                <a:spcPct val="90000"/>
              </a:lnSpc>
              <a:spcBef>
                <a:spcPct val="25000"/>
              </a:spcBef>
              <a:spcAft>
                <a:spcPct val="0"/>
              </a:spcAft>
              <a:buClr>
                <a:srgbClr val="0098DB"/>
              </a:buClr>
            </a:pPr>
            <a:r>
              <a:rPr lang="en-GB" altLang="en-US" dirty="0">
                <a:solidFill>
                  <a:srgbClr val="D0103A"/>
                </a:solidFill>
              </a:rPr>
              <a:t>Climate monitoring                   high stability and accuracy</a:t>
            </a:r>
          </a:p>
          <a:p>
            <a:pPr marL="920354" lvl="1" indent="-314325" fontAlgn="base">
              <a:lnSpc>
                <a:spcPct val="90000"/>
              </a:lnSpc>
              <a:spcBef>
                <a:spcPct val="25000"/>
              </a:spcBef>
              <a:spcAft>
                <a:spcPct val="0"/>
              </a:spcAft>
              <a:buClr>
                <a:srgbClr val="0098DB"/>
              </a:buClr>
            </a:pPr>
            <a:r>
              <a:rPr lang="en-GB" altLang="en-US" dirty="0">
                <a:solidFill>
                  <a:srgbClr val="D0103A"/>
                </a:solidFill>
              </a:rPr>
              <a:t>Change detection                      high stability </a:t>
            </a:r>
          </a:p>
          <a:p>
            <a:pPr marL="920354" lvl="1" indent="-314325" fontAlgn="base">
              <a:lnSpc>
                <a:spcPct val="90000"/>
              </a:lnSpc>
              <a:spcBef>
                <a:spcPct val="25000"/>
              </a:spcBef>
              <a:spcAft>
                <a:spcPct val="0"/>
              </a:spcAft>
              <a:buClr>
                <a:srgbClr val="0098DB"/>
              </a:buClr>
            </a:pPr>
            <a:r>
              <a:rPr lang="en-GB" altLang="en-US" dirty="0">
                <a:solidFill>
                  <a:srgbClr val="D0103A"/>
                </a:solidFill>
              </a:rPr>
              <a:t>Evaluate processes in model    high accuracy</a:t>
            </a:r>
          </a:p>
          <a:p>
            <a:pPr marL="920354" lvl="1" indent="-314325" fontAlgn="base">
              <a:lnSpc>
                <a:spcPct val="90000"/>
              </a:lnSpc>
              <a:spcBef>
                <a:spcPct val="25000"/>
              </a:spcBef>
              <a:spcAft>
                <a:spcPct val="0"/>
              </a:spcAft>
              <a:buClr>
                <a:srgbClr val="0098DB"/>
              </a:buClr>
            </a:pPr>
            <a:r>
              <a:rPr lang="en-GB" altLang="en-US" dirty="0">
                <a:solidFill>
                  <a:srgbClr val="D0103A"/>
                </a:solidFill>
              </a:rPr>
              <a:t>Model validation                        high stability</a:t>
            </a:r>
          </a:p>
          <a:p>
            <a:pPr marL="920354" lvl="1" indent="-314325" fontAlgn="base">
              <a:lnSpc>
                <a:spcPct val="90000"/>
              </a:lnSpc>
              <a:spcBef>
                <a:spcPct val="25000"/>
              </a:spcBef>
              <a:spcAft>
                <a:spcPct val="0"/>
              </a:spcAft>
              <a:buClr>
                <a:srgbClr val="0098DB"/>
              </a:buClr>
            </a:pPr>
            <a:r>
              <a:rPr lang="en-GB" altLang="en-US" dirty="0">
                <a:solidFill>
                  <a:srgbClr val="D0103A"/>
                </a:solidFill>
              </a:rPr>
              <a:t>Assimilation                               high accuracy and stability</a:t>
            </a:r>
          </a:p>
          <a:p>
            <a:pPr marL="257175" indent="-257175" fontAlgn="base">
              <a:lnSpc>
                <a:spcPct val="90000"/>
              </a:lnSpc>
              <a:spcBef>
                <a:spcPct val="25000"/>
              </a:spcBef>
              <a:spcAft>
                <a:spcPct val="0"/>
              </a:spcAft>
              <a:buClr>
                <a:srgbClr val="000000"/>
              </a:buClr>
            </a:pPr>
            <a:r>
              <a:rPr lang="en-GB" altLang="en-US" sz="1600" dirty="0"/>
              <a:t>Uncertainty estimates are as important as product itself for all applications. Correlation of errors in space/time also important</a:t>
            </a:r>
          </a:p>
          <a:p>
            <a:pPr marL="257175" indent="-257175" fontAlgn="base">
              <a:lnSpc>
                <a:spcPct val="80000"/>
              </a:lnSpc>
              <a:spcAft>
                <a:spcPct val="0"/>
              </a:spcAft>
              <a:buClr>
                <a:srgbClr val="000000"/>
              </a:buClr>
            </a:pPr>
            <a:endParaRPr lang="en-GB" altLang="en-US" sz="1500" dirty="0"/>
          </a:p>
        </p:txBody>
      </p:sp>
    </p:spTree>
    <p:extLst>
      <p:ext uri="{BB962C8B-B14F-4D97-AF65-F5344CB8AC3E}">
        <p14:creationId xmlns:p14="http://schemas.microsoft.com/office/powerpoint/2010/main" val="651789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30" y="0"/>
            <a:ext cx="7257256" cy="646509"/>
          </a:xfrm>
        </p:spPr>
        <p:txBody>
          <a:bodyPr/>
          <a:lstStyle/>
          <a:p>
            <a:pPr algn="l"/>
            <a:r>
              <a:rPr lang="en-US" sz="2400" dirty="0"/>
              <a:t>GCOS Requirements for Water </a:t>
            </a:r>
            <a:r>
              <a:rPr lang="en-US" sz="2400" dirty="0" err="1"/>
              <a:t>Vapour</a:t>
            </a:r>
            <a:r>
              <a:rPr lang="en-US" sz="2400" dirty="0"/>
              <a:t> &amp; Clouds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30" y="927076"/>
            <a:ext cx="8170606" cy="3955240"/>
          </a:xfrm>
          <a:prstGeom prst="rect">
            <a:avLst/>
          </a:prstGeom>
        </p:spPr>
      </p:pic>
      <p:sp>
        <p:nvSpPr>
          <p:cNvPr id="4" name="Rectangle 3">
            <a:extLst>
              <a:ext uri="{FF2B5EF4-FFF2-40B4-BE49-F238E27FC236}">
                <a16:creationId xmlns:a16="http://schemas.microsoft.com/office/drawing/2014/main" id="{A727246E-49ED-3C4A-A861-E61D5384E207}"/>
              </a:ext>
            </a:extLst>
          </p:cNvPr>
          <p:cNvSpPr/>
          <p:nvPr/>
        </p:nvSpPr>
        <p:spPr bwMode="auto">
          <a:xfrm>
            <a:off x="344130" y="2059536"/>
            <a:ext cx="8107661" cy="2486827"/>
          </a:xfrm>
          <a:prstGeom prst="rect">
            <a:avLst/>
          </a:prstGeom>
          <a:noFill/>
          <a:ln w="38100" cap="flat" cmpd="sng" algn="ctr">
            <a:solidFill>
              <a:srgbClr val="C0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bodyPr>
          <a:lstStyle/>
          <a:p>
            <a:pPr marL="174625" marR="0" lvl="0" indent="-174625" algn="l" defTabSz="762000" rtl="0" eaLnBrk="0" fontAlgn="base" latinLnBrk="0" hangingPunct="0">
              <a:lnSpc>
                <a:spcPct val="100000"/>
              </a:lnSpc>
              <a:spcBef>
                <a:spcPct val="230000"/>
              </a:spcBef>
              <a:spcAft>
                <a:spcPct val="0"/>
              </a:spcAft>
              <a:buClr>
                <a:srgbClr val="000000"/>
              </a:buClr>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51684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9234" y="78285"/>
            <a:ext cx="8755163" cy="623248"/>
          </a:xfrm>
        </p:spPr>
        <p:txBody>
          <a:bodyPr/>
          <a:lstStyle/>
          <a:p>
            <a:r>
              <a:rPr lang="en-GB" dirty="0">
                <a:solidFill>
                  <a:schemeClr val="bg1">
                    <a:lumMod val="75000"/>
                  </a:schemeClr>
                </a:solidFill>
              </a:rPr>
              <a:t>  Why was CMUG set up?</a:t>
            </a:r>
          </a:p>
        </p:txBody>
      </p:sp>
      <p:sp>
        <p:nvSpPr>
          <p:cNvPr id="2" name="Footer Placeholder 1"/>
          <p:cNvSpPr>
            <a:spLocks noGrp="1"/>
          </p:cNvSpPr>
          <p:nvPr>
            <p:ph type="ftr" sz="quarter" idx="12"/>
          </p:nvPr>
        </p:nvSpPr>
        <p:spPr/>
        <p:txBody>
          <a:body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sym typeface="Helvetica Light"/>
              </a:rPr>
              <a:t>www.metoffice.gov.uk																									                       © Crown Copyright 2018, Met Office</a:t>
            </a:r>
          </a:p>
        </p:txBody>
      </p:sp>
      <p:sp>
        <p:nvSpPr>
          <p:cNvPr id="7" name="Rectangle 3"/>
          <p:cNvSpPr>
            <a:spLocks noGrp="1" noChangeArrowheads="1"/>
          </p:cNvSpPr>
          <p:nvPr>
            <p:ph type="body" sz="quarter" idx="11"/>
          </p:nvPr>
        </p:nvSpPr>
        <p:spPr>
          <a:xfrm>
            <a:off x="524229" y="761531"/>
            <a:ext cx="8565527" cy="3864713"/>
          </a:xfrm>
        </p:spPr>
        <p:txBody>
          <a:bodyPr/>
          <a:lstStyle/>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To ensure strong links between ECV teams and climate modelling </a:t>
            </a:r>
            <a:r>
              <a:rPr lang="en-US" sz="2800" dirty="0" err="1">
                <a:solidFill>
                  <a:schemeClr val="tx1">
                    <a:lumMod val="10000"/>
                    <a:lumOff val="90000"/>
                  </a:schemeClr>
                </a:solidFill>
                <a:ea typeface="ＭＳ Ｐゴシック" pitchFamily="34" charset="-128"/>
              </a:rPr>
              <a:t>centres</a:t>
            </a:r>
            <a:r>
              <a:rPr lang="en-US" sz="2800" dirty="0">
                <a:solidFill>
                  <a:schemeClr val="tx1">
                    <a:lumMod val="10000"/>
                    <a:lumOff val="90000"/>
                  </a:schemeClr>
                </a:solidFill>
                <a:ea typeface="ＭＳ Ｐゴシック" pitchFamily="34" charset="-128"/>
              </a:rPr>
              <a:t> (Hadley, MPI, DLR,MF, SMHI, IPSL, ECMWF)</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Provide requirements of datasets for climate </a:t>
            </a:r>
            <a:r>
              <a:rPr lang="en-US" sz="2800" dirty="0" err="1">
                <a:solidFill>
                  <a:schemeClr val="tx1">
                    <a:lumMod val="10000"/>
                    <a:lumOff val="90000"/>
                  </a:schemeClr>
                </a:solidFill>
                <a:ea typeface="ＭＳ Ｐゴシック" pitchFamily="34" charset="-128"/>
              </a:rPr>
              <a:t>modellers</a:t>
            </a:r>
            <a:endParaRPr lang="en-US" sz="2800" dirty="0">
              <a:solidFill>
                <a:schemeClr val="tx1">
                  <a:lumMod val="10000"/>
                  <a:lumOff val="90000"/>
                </a:schemeClr>
              </a:solidFill>
              <a:ea typeface="ＭＳ Ｐゴシック" pitchFamily="34" charset="-128"/>
            </a:endParaRP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rgbClr val="000000"/>
                </a:solidFill>
                <a:ea typeface="ＭＳ Ｐゴシック" pitchFamily="34" charset="-128"/>
              </a:rPr>
              <a:t>To assess CCI datasets with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Develop tools to use datasets to validate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Examine consistency between CCI ECV datasets</a:t>
            </a:r>
          </a:p>
          <a:p>
            <a:pPr marL="457200" lvl="0" indent="-457200" defTabSz="914400" fontAlgn="base">
              <a:lnSpc>
                <a:spcPct val="90000"/>
              </a:lnSpc>
              <a:spcBef>
                <a:spcPts val="600"/>
              </a:spcBef>
              <a:spcAft>
                <a:spcPts val="600"/>
              </a:spcAft>
              <a:buSzTx/>
              <a:buFont typeface="Arial" panose="020B0604020202020204" pitchFamily="34" charset="0"/>
              <a:buChar char="•"/>
            </a:pPr>
            <a:endParaRPr lang="en-US" sz="2800" dirty="0">
              <a:solidFill>
                <a:srgbClr val="000000"/>
              </a:solidFill>
              <a:ea typeface="ＭＳ Ｐゴシック" pitchFamily="34" charset="-128"/>
            </a:endParaRPr>
          </a:p>
        </p:txBody>
      </p:sp>
    </p:spTree>
    <p:extLst>
      <p:ext uri="{BB962C8B-B14F-4D97-AF65-F5344CB8AC3E}">
        <p14:creationId xmlns:p14="http://schemas.microsoft.com/office/powerpoint/2010/main" val="401367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idx="4294967295"/>
          </p:nvPr>
        </p:nvSpPr>
        <p:spPr/>
        <p:txBody>
          <a:bodyPr/>
          <a:lstStyle/>
          <a:p>
            <a:r>
              <a:rPr lang="en-GB" altLang="en-US" sz="2850"/>
              <a:t>CMUG Assessments of CCI CDRs</a:t>
            </a:r>
          </a:p>
        </p:txBody>
      </p:sp>
      <p:sp>
        <p:nvSpPr>
          <p:cNvPr id="20482" name="Rectangle 3"/>
          <p:cNvSpPr>
            <a:spLocks noGrp="1" noChangeArrowheads="1"/>
          </p:cNvSpPr>
          <p:nvPr>
            <p:ph type="body" idx="4294967295"/>
          </p:nvPr>
        </p:nvSpPr>
        <p:spPr>
          <a:xfrm>
            <a:off x="1069182" y="1083469"/>
            <a:ext cx="7217569" cy="3943350"/>
          </a:xfrm>
        </p:spPr>
        <p:txBody>
          <a:bodyPr/>
          <a:lstStyle/>
          <a:p>
            <a:pPr>
              <a:buFontTx/>
              <a:buNone/>
            </a:pPr>
            <a:r>
              <a:rPr lang="en-GB" altLang="en-US" sz="2100">
                <a:solidFill>
                  <a:schemeClr val="tx1"/>
                </a:solidFill>
                <a:latin typeface="Verdana" panose="020B0604030504040204" pitchFamily="34" charset="0"/>
              </a:rPr>
              <a:t>Why does CMUG assess CCI datasets?</a:t>
            </a:r>
          </a:p>
          <a:p>
            <a:pPr>
              <a:lnSpc>
                <a:spcPct val="100000"/>
              </a:lnSpc>
              <a:spcBef>
                <a:spcPct val="35000"/>
              </a:spcBef>
            </a:pPr>
            <a:r>
              <a:rPr lang="en-GB" altLang="en-US" sz="2100">
                <a:latin typeface="Verdana" panose="020B0604030504040204" pitchFamily="34" charset="0"/>
              </a:rPr>
              <a:t>Provide an </a:t>
            </a:r>
            <a:r>
              <a:rPr lang="en-GB" altLang="en-US" sz="2100" i="1" u="sng">
                <a:latin typeface="Verdana" panose="020B0604030504040204" pitchFamily="34" charset="0"/>
              </a:rPr>
              <a:t>independent</a:t>
            </a:r>
            <a:r>
              <a:rPr lang="en-GB" altLang="en-US" sz="2100">
                <a:latin typeface="Verdana" panose="020B0604030504040204" pitchFamily="34" charset="0"/>
              </a:rPr>
              <a:t> view of the datasets and associated uncertainties</a:t>
            </a:r>
          </a:p>
          <a:p>
            <a:pPr>
              <a:lnSpc>
                <a:spcPct val="100000"/>
              </a:lnSpc>
              <a:spcBef>
                <a:spcPct val="35000"/>
              </a:spcBef>
            </a:pPr>
            <a:r>
              <a:rPr lang="en-GB" altLang="en-US" sz="2100">
                <a:latin typeface="Verdana" panose="020B0604030504040204" pitchFamily="34" charset="0"/>
              </a:rPr>
              <a:t>Study </a:t>
            </a:r>
            <a:r>
              <a:rPr lang="en-GB" altLang="en-US" sz="2100" i="1" u="sng">
                <a:latin typeface="Verdana" panose="020B0604030504040204" pitchFamily="34" charset="0"/>
              </a:rPr>
              <a:t>consistency</a:t>
            </a:r>
            <a:r>
              <a:rPr lang="en-GB" altLang="en-US" sz="2100">
                <a:latin typeface="Verdana" panose="020B0604030504040204" pitchFamily="34" charset="0"/>
              </a:rPr>
              <a:t> between ECVs</a:t>
            </a:r>
          </a:p>
          <a:p>
            <a:pPr>
              <a:lnSpc>
                <a:spcPct val="100000"/>
              </a:lnSpc>
              <a:spcBef>
                <a:spcPct val="35000"/>
              </a:spcBef>
            </a:pPr>
            <a:r>
              <a:rPr lang="en-GB" altLang="en-US" sz="2100">
                <a:latin typeface="Verdana" panose="020B0604030504040204" pitchFamily="34" charset="0"/>
              </a:rPr>
              <a:t>Demonstrate applications for climate modelling to </a:t>
            </a:r>
            <a:r>
              <a:rPr lang="en-GB" altLang="en-US" sz="2100" i="1" u="sng">
                <a:latin typeface="Verdana" panose="020B0604030504040204" pitchFamily="34" charset="0"/>
              </a:rPr>
              <a:t>accelerate</a:t>
            </a:r>
            <a:r>
              <a:rPr lang="en-GB" altLang="en-US" sz="2100">
                <a:latin typeface="Verdana" panose="020B0604030504040204" pitchFamily="34" charset="0"/>
              </a:rPr>
              <a:t> use by the climate/reanalysis communities</a:t>
            </a:r>
          </a:p>
        </p:txBody>
      </p:sp>
    </p:spTree>
    <p:extLst>
      <p:ext uri="{BB962C8B-B14F-4D97-AF65-F5344CB8AC3E}">
        <p14:creationId xmlns:p14="http://schemas.microsoft.com/office/powerpoint/2010/main" val="3219162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p:txBody>
          <a:bodyPr/>
          <a:lstStyle/>
          <a:p>
            <a:r>
              <a:rPr lang="en-GB" altLang="en-US"/>
              <a:t>Options for assessing CDRs</a:t>
            </a:r>
          </a:p>
        </p:txBody>
      </p:sp>
      <p:graphicFrame>
        <p:nvGraphicFramePr>
          <p:cNvPr id="306210" name="Group 34"/>
          <p:cNvGraphicFramePr>
            <a:graphicFrameLocks noGrp="1"/>
          </p:cNvGraphicFramePr>
          <p:nvPr>
            <p:ph idx="4294967295"/>
            <p:extLst>
              <p:ext uri="{D42A27DB-BD31-4B8C-83A1-F6EECF244321}">
                <p14:modId xmlns:p14="http://schemas.microsoft.com/office/powerpoint/2010/main" val="52198155"/>
              </p:ext>
            </p:extLst>
          </p:nvPr>
        </p:nvGraphicFramePr>
        <p:xfrm>
          <a:off x="1022103" y="1213974"/>
          <a:ext cx="7161002" cy="3358025"/>
        </p:xfrm>
        <a:graphic>
          <a:graphicData uri="http://schemas.openxmlformats.org/drawingml/2006/table">
            <a:tbl>
              <a:tblPr/>
              <a:tblGrid>
                <a:gridCol w="2644570">
                  <a:extLst>
                    <a:ext uri="{9D8B030D-6E8A-4147-A177-3AD203B41FA5}">
                      <a16:colId xmlns:a16="http://schemas.microsoft.com/office/drawing/2014/main" val="907723587"/>
                    </a:ext>
                  </a:extLst>
                </a:gridCol>
                <a:gridCol w="1914654">
                  <a:extLst>
                    <a:ext uri="{9D8B030D-6E8A-4147-A177-3AD203B41FA5}">
                      <a16:colId xmlns:a16="http://schemas.microsoft.com/office/drawing/2014/main" val="3796918206"/>
                    </a:ext>
                  </a:extLst>
                </a:gridCol>
                <a:gridCol w="2601778">
                  <a:extLst>
                    <a:ext uri="{9D8B030D-6E8A-4147-A177-3AD203B41FA5}">
                      <a16:colId xmlns:a16="http://schemas.microsoft.com/office/drawing/2014/main" val="4286418733"/>
                    </a:ext>
                  </a:extLst>
                </a:gridCol>
              </a:tblGrid>
              <a:tr h="412547">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Data used to assess CDRs</a:t>
                      </a:r>
                      <a:endParaRPr kumimoji="0" lang="en-GB" altLang="en-US" sz="1400" b="1" i="0" u="none" strike="noStrike" cap="none" normalizeH="0" baseline="0">
                        <a:ln>
                          <a:noFill/>
                        </a:ln>
                        <a:solidFill>
                          <a:schemeClr val="tx1"/>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Advantages</a:t>
                      </a:r>
                      <a:endParaRPr kumimoji="0" lang="en-GB" altLang="en-US" sz="1400" b="1" i="0" u="none" strike="noStrike" cap="none" normalizeH="0" baseline="0">
                        <a:ln>
                          <a:noFill/>
                        </a:ln>
                        <a:solidFill>
                          <a:schemeClr val="tx1"/>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Drawbacks</a:t>
                      </a:r>
                      <a:endParaRPr kumimoji="0" lang="en-GB" altLang="en-US" sz="1400" b="1" i="0" u="none" strike="noStrike" cap="none" normalizeH="0" baseline="0">
                        <a:ln>
                          <a:noFill/>
                        </a:ln>
                        <a:solidFill>
                          <a:schemeClr val="tx1"/>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927949115"/>
                  </a:ext>
                </a:extLst>
              </a:tr>
              <a:tr h="520972">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Climate Model (single, ensemble)</a:t>
                      </a:r>
                      <a:endParaRPr kumimoji="0" lang="en-GB" altLang="en-US" sz="1200" b="1" i="0" u="none" strike="noStrike" cap="none" normalizeH="0" baseline="0">
                        <a:ln>
                          <a:noFill/>
                        </a:ln>
                        <a:solidFill>
                          <a:schemeClr val="tx1"/>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006600"/>
                          </a:solidFill>
                          <a:effectLst/>
                          <a:latin typeface="Times New Roman" panose="02020603050405020304" pitchFamily="18" charset="0"/>
                          <a:ea typeface="MS Mincho" panose="02020609040205080304" pitchFamily="49" charset="-128"/>
                        </a:rPr>
                        <a:t>Spatially and temporally complete</a:t>
                      </a:r>
                      <a:endParaRPr kumimoji="0" lang="en-GB" altLang="en-US" sz="1200" b="1" i="0" u="none" strike="noStrike" cap="none" normalizeH="0" baseline="0">
                        <a:ln>
                          <a:noFill/>
                        </a:ln>
                        <a:solidFill>
                          <a:srgbClr val="006600"/>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800000"/>
                          </a:solidFill>
                          <a:effectLst/>
                          <a:latin typeface="Times New Roman" panose="02020603050405020304" pitchFamily="18" charset="0"/>
                          <a:ea typeface="MS Mincho" panose="02020609040205080304" pitchFamily="49" charset="-128"/>
                        </a:rPr>
                        <a:t>Model has uncertainties</a:t>
                      </a:r>
                      <a:endParaRPr kumimoji="0" lang="en-GB" altLang="en-US" sz="1200" b="1" i="0" u="none" strike="noStrike" cap="none" normalizeH="0" baseline="0">
                        <a:ln>
                          <a:noFill/>
                        </a:ln>
                        <a:solidFill>
                          <a:srgbClr val="800000"/>
                        </a:solidFill>
                        <a:effectLst/>
                        <a:latin typeface="Verdana" panose="020B0604030504040204" pitchFamily="34" charset="0"/>
                        <a:ea typeface="MS Mincho" panose="02020609040205080304" pitchFamily="49" charset="-128"/>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800000"/>
                          </a:solidFill>
                          <a:effectLst/>
                          <a:latin typeface="Times New Roman" panose="02020603050405020304" pitchFamily="18" charset="0"/>
                          <a:ea typeface="MS Mincho" panose="02020609040205080304" pitchFamily="49" charset="-128"/>
                        </a:rPr>
                        <a:t>Not all variables available</a:t>
                      </a:r>
                      <a:endParaRPr kumimoji="0" lang="en-GB" altLang="en-US" sz="1200" b="1" i="0" u="none" strike="noStrike" cap="none" normalizeH="0" baseline="0">
                        <a:ln>
                          <a:noFill/>
                        </a:ln>
                        <a:solidFill>
                          <a:srgbClr val="800000"/>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87967805"/>
                  </a:ext>
                </a:extLst>
              </a:tr>
              <a:tr h="482362">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Assimilation in Earth System Models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006600"/>
                          </a:solidFill>
                          <a:effectLst/>
                          <a:latin typeface="Times New Roman" panose="02020603050405020304" pitchFamily="18" charset="0"/>
                          <a:ea typeface="MS Mincho" panose="02020609040205080304" pitchFamily="49" charset="-128"/>
                        </a:rPr>
                        <a:t>Spatially and temporally complete</a:t>
                      </a:r>
                      <a:endParaRPr kumimoji="0" lang="en-GB" altLang="en-US" sz="1200" b="1" i="0" u="none" strike="noStrike" cap="none" normalizeH="0" baseline="0">
                        <a:ln>
                          <a:noFill/>
                        </a:ln>
                        <a:solidFill>
                          <a:srgbClr val="006600"/>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800000"/>
                          </a:solidFill>
                          <a:effectLst/>
                          <a:latin typeface="Times New Roman" panose="02020603050405020304" pitchFamily="18" charset="0"/>
                          <a:ea typeface="MS Mincho" panose="02020609040205080304" pitchFamily="49" charset="-128"/>
                        </a:rPr>
                        <a:t>Model has uncertainties</a:t>
                      </a:r>
                      <a:endParaRPr kumimoji="0" lang="en-GB" altLang="en-US" sz="1200" b="1" i="0" u="none" strike="noStrike" cap="none" normalizeH="0" baseline="0">
                        <a:ln>
                          <a:noFill/>
                        </a:ln>
                        <a:solidFill>
                          <a:srgbClr val="800000"/>
                        </a:solidFill>
                        <a:effectLst/>
                        <a:latin typeface="Verdana" panose="020B0604030504040204" pitchFamily="34" charset="0"/>
                        <a:ea typeface="MS Mincho" panose="02020609040205080304" pitchFamily="49" charset="-128"/>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800000"/>
                          </a:solidFill>
                          <a:effectLst/>
                          <a:latin typeface="Times New Roman" panose="02020603050405020304" pitchFamily="18" charset="0"/>
                          <a:ea typeface="MS Mincho" panose="02020609040205080304" pitchFamily="49" charset="-128"/>
                        </a:rPr>
                        <a:t>Not all variables available</a:t>
                      </a:r>
                      <a:endParaRPr kumimoji="0" lang="en-GB" altLang="en-US" sz="1200" b="1" i="0" u="none" strike="noStrike" cap="none" normalizeH="0" baseline="0">
                        <a:ln>
                          <a:noFill/>
                        </a:ln>
                        <a:solidFill>
                          <a:srgbClr val="800000"/>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58425172"/>
                  </a:ext>
                </a:extLst>
              </a:tr>
              <a:tr h="482362">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t>Precursors (e.g. </a:t>
                      </a:r>
                      <a:r>
                        <a:rPr kumimoji="0" lang="en-GB" altLang="en-US" sz="1200" b="1" i="0" u="none" strike="noStrike" cap="none" normalizeH="0" baseline="0" dirty="0" err="1">
                          <a:ln>
                            <a:noFill/>
                          </a:ln>
                          <a:solidFill>
                            <a:schemeClr val="tx1"/>
                          </a:solidFill>
                          <a:effectLst/>
                          <a:latin typeface="Times New Roman" panose="02020603050405020304" pitchFamily="18" charset="0"/>
                          <a:ea typeface="MS Mincho" panose="02020609040205080304" pitchFamily="49" charset="-128"/>
                        </a:rPr>
                        <a:t>GlobXXX</a:t>
                      </a:r>
                      <a:r>
                        <a:rPr kumimoji="0" lang="en-GB" altLang="en-US" sz="1200" b="1"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t>)</a:t>
                      </a:r>
                      <a:endParaRPr kumimoji="0" lang="en-GB" altLang="en-US" sz="1200" b="1" i="0" u="none" strike="noStrike" cap="none" normalizeH="0" baseline="0" dirty="0">
                        <a:ln>
                          <a:noFill/>
                        </a:ln>
                        <a:solidFill>
                          <a:schemeClr val="tx1"/>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006600"/>
                          </a:solidFill>
                          <a:effectLst/>
                          <a:latin typeface="Times New Roman" panose="02020603050405020304" pitchFamily="18" charset="0"/>
                          <a:ea typeface="MS Mincho" panose="02020609040205080304" pitchFamily="49" charset="-128"/>
                        </a:rPr>
                        <a:t>Comparing like with like</a:t>
                      </a:r>
                      <a:endParaRPr kumimoji="0" lang="en-GB" altLang="en-US" sz="1200" b="1" i="0" u="none" strike="noStrike" cap="none" normalizeH="0" baseline="0">
                        <a:ln>
                          <a:noFill/>
                        </a:ln>
                        <a:solidFill>
                          <a:srgbClr val="006600"/>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800000"/>
                          </a:solidFill>
                          <a:effectLst/>
                          <a:latin typeface="Times New Roman" panose="02020603050405020304" pitchFamily="18" charset="0"/>
                          <a:ea typeface="MS Mincho" panose="02020609040205080304" pitchFamily="49" charset="-128"/>
                        </a:rPr>
                        <a:t>Some precursors may have large uncertainties</a:t>
                      </a:r>
                      <a:endParaRPr kumimoji="0" lang="en-GB" altLang="en-US" sz="1200" b="1" i="0" u="none" strike="noStrike" cap="none" normalizeH="0" baseline="0" dirty="0">
                        <a:ln>
                          <a:noFill/>
                        </a:ln>
                        <a:solidFill>
                          <a:srgbClr val="800000"/>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5418697"/>
                  </a:ext>
                </a:extLst>
              </a:tr>
              <a:tr h="714024">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Independent satellite or in situ measurements</a:t>
                      </a:r>
                      <a:endParaRPr kumimoji="0" lang="en-GB" altLang="en-US" sz="1200" b="1" i="0" u="none" strike="noStrike" cap="none" normalizeH="0" baseline="0">
                        <a:ln>
                          <a:noFill/>
                        </a:ln>
                        <a:solidFill>
                          <a:schemeClr val="tx1"/>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006600"/>
                          </a:solidFill>
                          <a:effectLst/>
                          <a:latin typeface="Times New Roman" panose="02020603050405020304" pitchFamily="18" charset="0"/>
                          <a:ea typeface="MS Mincho" panose="02020609040205080304" pitchFamily="49" charset="-128"/>
                        </a:rPr>
                        <a:t>Different ‘view’ of atmosphere/surface</a:t>
                      </a:r>
                      <a:endParaRPr kumimoji="0" lang="en-GB" altLang="en-US" sz="1200" b="1" i="0" u="none" strike="noStrike" cap="none" normalizeH="0" baseline="0">
                        <a:ln>
                          <a:noFill/>
                        </a:ln>
                        <a:solidFill>
                          <a:srgbClr val="006600"/>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800000"/>
                          </a:solidFill>
                          <a:effectLst/>
                          <a:latin typeface="Times New Roman" panose="02020603050405020304" pitchFamily="18" charset="0"/>
                          <a:ea typeface="MS Mincho" panose="02020609040205080304" pitchFamily="49" charset="-128"/>
                        </a:rPr>
                        <a:t>May have much larger uncertainty than CDR, need to include representativity errors</a:t>
                      </a:r>
                      <a:endParaRPr kumimoji="0" lang="en-GB" altLang="en-US" sz="1200" b="1" i="0" u="none" strike="noStrike" cap="none" normalizeH="0" baseline="0">
                        <a:ln>
                          <a:noFill/>
                        </a:ln>
                        <a:solidFill>
                          <a:srgbClr val="800000"/>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53613547"/>
                  </a:ext>
                </a:extLst>
              </a:tr>
              <a:tr h="745758">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Related observations (surface and TOA fluxes, temperature, water vapour)</a:t>
                      </a:r>
                      <a:endParaRPr kumimoji="0" lang="en-GB" altLang="en-US" sz="1200" b="1" i="0" u="none" strike="noStrike" cap="none" normalizeH="0" baseline="0">
                        <a:ln>
                          <a:noFill/>
                        </a:ln>
                        <a:solidFill>
                          <a:schemeClr val="tx1"/>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006600"/>
                          </a:solidFill>
                          <a:effectLst/>
                          <a:latin typeface="Times New Roman" panose="02020603050405020304" pitchFamily="18" charset="0"/>
                          <a:ea typeface="MS Mincho" panose="02020609040205080304" pitchFamily="49" charset="-128"/>
                        </a:rPr>
                        <a:t>Assures consistency with other model variables</a:t>
                      </a:r>
                      <a:endParaRPr kumimoji="0" lang="en-GB" altLang="en-US" sz="1200" b="1" i="0" u="none" strike="noStrike" cap="none" normalizeH="0" baseline="0">
                        <a:ln>
                          <a:noFill/>
                        </a:ln>
                        <a:solidFill>
                          <a:srgbClr val="006600"/>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800000"/>
                          </a:solidFill>
                          <a:effectLst/>
                          <a:latin typeface="Times New Roman" panose="02020603050405020304" pitchFamily="18" charset="0"/>
                          <a:ea typeface="MS Mincho" panose="02020609040205080304" pitchFamily="49" charset="-128"/>
                        </a:rPr>
                        <a:t>May not be spatially or temporally complete</a:t>
                      </a:r>
                      <a:endParaRPr kumimoji="0" lang="en-GB" altLang="en-US" sz="1200" b="1" i="0" u="none" strike="noStrike" cap="none" normalizeH="0" baseline="0" dirty="0">
                        <a:ln>
                          <a:noFill/>
                        </a:ln>
                        <a:solidFill>
                          <a:srgbClr val="800000"/>
                        </a:solidFill>
                        <a:effectLst/>
                        <a:latin typeface="Verdana" panose="020B0604030504040204" pitchFamily="34" charset="0"/>
                        <a:ea typeface="MS Mincho" panose="02020609040205080304" pitchFamily="49" charset="-128"/>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5609118"/>
                  </a:ext>
                </a:extLst>
              </a:tr>
            </a:tbl>
          </a:graphicData>
        </a:graphic>
      </p:graphicFrame>
    </p:spTree>
    <p:extLst>
      <p:ext uri="{BB962C8B-B14F-4D97-AF65-F5344CB8AC3E}">
        <p14:creationId xmlns:p14="http://schemas.microsoft.com/office/powerpoint/2010/main" val="126524245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idx="4294967295"/>
          </p:nvPr>
        </p:nvSpPr>
        <p:spPr/>
        <p:txBody>
          <a:bodyPr/>
          <a:lstStyle/>
          <a:p>
            <a:r>
              <a:rPr lang="en-GB" altLang="en-US" sz="2850" dirty="0"/>
              <a:t>CMUG assessments </a:t>
            </a:r>
            <a:r>
              <a:rPr lang="en-GB" altLang="en-US" sz="2850" dirty="0" smtClean="0"/>
              <a:t>in phase 1</a:t>
            </a:r>
            <a:endParaRPr lang="en-GB" altLang="en-US" sz="2850" dirty="0"/>
          </a:p>
        </p:txBody>
      </p:sp>
      <p:graphicFrame>
        <p:nvGraphicFramePr>
          <p:cNvPr id="2" name="Table 1"/>
          <p:cNvGraphicFramePr>
            <a:graphicFrameLocks noGrp="1"/>
          </p:cNvGraphicFramePr>
          <p:nvPr/>
        </p:nvGraphicFramePr>
        <p:xfrm>
          <a:off x="1098948" y="1041797"/>
          <a:ext cx="7098507" cy="3572259"/>
        </p:xfrm>
        <a:graphic>
          <a:graphicData uri="http://schemas.openxmlformats.org/drawingml/2006/table">
            <a:tbl>
              <a:tblPr/>
              <a:tblGrid>
                <a:gridCol w="4319129">
                  <a:extLst>
                    <a:ext uri="{9D8B030D-6E8A-4147-A177-3AD203B41FA5}">
                      <a16:colId xmlns:a16="http://schemas.microsoft.com/office/drawing/2014/main" val="20000"/>
                    </a:ext>
                  </a:extLst>
                </a:gridCol>
                <a:gridCol w="2779378">
                  <a:extLst>
                    <a:ext uri="{9D8B030D-6E8A-4147-A177-3AD203B41FA5}">
                      <a16:colId xmlns:a16="http://schemas.microsoft.com/office/drawing/2014/main" val="20001"/>
                    </a:ext>
                  </a:extLst>
                </a:gridCol>
              </a:tblGrid>
              <a:tr h="667077">
                <a:tc>
                  <a:txBody>
                    <a:bodyPr/>
                    <a:lstStyle/>
                    <a:p>
                      <a:pPr algn="l" fontAlgn="t"/>
                      <a:r>
                        <a:rPr lang="en-US" sz="2100" b="1" i="0" u="none" strike="noStrike" dirty="0">
                          <a:solidFill>
                            <a:srgbClr val="000000"/>
                          </a:solidFill>
                          <a:effectLst/>
                          <a:latin typeface="Times New Roman"/>
                        </a:rPr>
                        <a:t>Methodology used for assessment of ECVs</a:t>
                      </a: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t"/>
                      <a:r>
                        <a:rPr lang="en-US" sz="2100" b="1" i="0" u="none" strike="noStrike">
                          <a:solidFill>
                            <a:srgbClr val="000000"/>
                          </a:solidFill>
                          <a:effectLst/>
                          <a:latin typeface="Times New Roman"/>
                        </a:rPr>
                        <a:t>Assessment of CCI CDRs to date</a:t>
                      </a:r>
                      <a:r>
                        <a:rPr lang="en-US" sz="2100" b="1" i="0" u="none" strike="noStrike">
                          <a:solidFill>
                            <a:srgbClr val="000000"/>
                          </a:solidFill>
                          <a:effectLst/>
                          <a:latin typeface="Verdana"/>
                        </a:rPr>
                        <a:t> </a:t>
                      </a:r>
                      <a:endParaRPr lang="en-US" sz="2100" b="1" i="0" u="none" strike="noStrike">
                        <a:solidFill>
                          <a:srgbClr val="000000"/>
                        </a:solidFill>
                        <a:effectLst/>
                        <a:latin typeface="Times New Roman"/>
                      </a:endParaRP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575637">
                <a:tc>
                  <a:txBody>
                    <a:bodyPr/>
                    <a:lstStyle/>
                    <a:p>
                      <a:pPr algn="l" fontAlgn="t"/>
                      <a:r>
                        <a:rPr lang="en-US" sz="1800" b="0" i="0" u="none" strike="noStrike" dirty="0">
                          <a:solidFill>
                            <a:srgbClr val="000090"/>
                          </a:solidFill>
                          <a:effectLst/>
                          <a:latin typeface="Times New Roman"/>
                        </a:rPr>
                        <a:t>Climate Model (single, ensemble)</a:t>
                      </a:r>
                      <a:r>
                        <a:rPr lang="en-US" sz="1800" b="0" i="0" u="none" strike="noStrike" dirty="0">
                          <a:solidFill>
                            <a:srgbClr val="000090"/>
                          </a:solidFill>
                          <a:effectLst/>
                          <a:latin typeface="Verdana"/>
                        </a:rPr>
                        <a:t> </a:t>
                      </a:r>
                      <a:endParaRPr lang="en-US" sz="1800" b="0" i="0" u="none" strike="noStrike" dirty="0">
                        <a:solidFill>
                          <a:srgbClr val="000090"/>
                        </a:solidFill>
                        <a:effectLst/>
                        <a:latin typeface="Times New Roman"/>
                      </a:endParaRP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a:rPr>
                        <a:t>SSH, O3, SIC, Clouds, SM, SST</a:t>
                      </a: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1317">
                <a:tc>
                  <a:txBody>
                    <a:bodyPr/>
                    <a:lstStyle/>
                    <a:p>
                      <a:pPr algn="l" fontAlgn="t"/>
                      <a:r>
                        <a:rPr lang="en-US" sz="1800" b="0" i="0" u="none" strike="noStrike" dirty="0">
                          <a:solidFill>
                            <a:srgbClr val="000090"/>
                          </a:solidFill>
                          <a:effectLst/>
                          <a:latin typeface="Times New Roman"/>
                        </a:rPr>
                        <a:t>Re-analyses</a:t>
                      </a:r>
                      <a:r>
                        <a:rPr lang="en-US" sz="1800" b="0" i="0" u="none" strike="noStrike" dirty="0">
                          <a:solidFill>
                            <a:srgbClr val="000090"/>
                          </a:solidFill>
                          <a:effectLst/>
                          <a:latin typeface="Verdana"/>
                        </a:rPr>
                        <a:t> </a:t>
                      </a:r>
                      <a:endParaRPr lang="en-US" sz="1800" b="0" i="0" u="none" strike="noStrike" dirty="0">
                        <a:solidFill>
                          <a:srgbClr val="000090"/>
                        </a:solidFill>
                        <a:effectLst/>
                        <a:latin typeface="Times New Roman"/>
                      </a:endParaRP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1800" b="0" i="0" u="none" strike="noStrike" dirty="0">
                          <a:solidFill>
                            <a:srgbClr val="000000"/>
                          </a:solidFill>
                          <a:effectLst/>
                          <a:latin typeface="Calibri"/>
                        </a:rPr>
                        <a:t>O3, Aerosol, GHG, Clouds</a:t>
                      </a: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301317">
                <a:tc>
                  <a:txBody>
                    <a:bodyPr/>
                    <a:lstStyle/>
                    <a:p>
                      <a:pPr algn="l" fontAlgn="t"/>
                      <a:r>
                        <a:rPr lang="en-US" sz="1800" b="0" i="0" u="none" strike="noStrike" dirty="0">
                          <a:solidFill>
                            <a:srgbClr val="000090"/>
                          </a:solidFill>
                          <a:effectLst/>
                          <a:latin typeface="Times New Roman"/>
                        </a:rPr>
                        <a:t>Precursor datasets</a:t>
                      </a:r>
                      <a:r>
                        <a:rPr lang="en-US" sz="1800" b="0" i="0" u="none" strike="noStrike" dirty="0">
                          <a:solidFill>
                            <a:srgbClr val="000090"/>
                          </a:solidFill>
                          <a:effectLst/>
                          <a:latin typeface="Verdana"/>
                        </a:rPr>
                        <a:t> </a:t>
                      </a:r>
                      <a:endParaRPr lang="en-US" sz="1800" b="0" i="0" u="none" strike="noStrike" dirty="0">
                        <a:solidFill>
                          <a:srgbClr val="000090"/>
                        </a:solidFill>
                        <a:effectLst/>
                        <a:latin typeface="Times New Roman"/>
                      </a:endParaRP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a:rPr>
                        <a:t>SST, OC, SSH, O3</a:t>
                      </a: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5637">
                <a:tc>
                  <a:txBody>
                    <a:bodyPr/>
                    <a:lstStyle/>
                    <a:p>
                      <a:pPr algn="l" fontAlgn="t"/>
                      <a:r>
                        <a:rPr lang="en-US" sz="1800" b="0" i="0" u="none" strike="noStrike" dirty="0">
                          <a:solidFill>
                            <a:srgbClr val="000090"/>
                          </a:solidFill>
                          <a:effectLst/>
                          <a:latin typeface="Times New Roman"/>
                        </a:rPr>
                        <a:t>Independent satellite or in situ measurements</a:t>
                      </a:r>
                      <a:r>
                        <a:rPr lang="en-US" sz="1800" b="0" i="0" u="none" strike="noStrike" dirty="0">
                          <a:solidFill>
                            <a:srgbClr val="000090"/>
                          </a:solidFill>
                          <a:effectLst/>
                          <a:latin typeface="Verdana"/>
                        </a:rPr>
                        <a:t> </a:t>
                      </a:r>
                      <a:endParaRPr lang="en-US" sz="1800" b="0" i="0" u="none" strike="noStrike" dirty="0">
                        <a:solidFill>
                          <a:srgbClr val="000090"/>
                        </a:solidFill>
                        <a:effectLst/>
                        <a:latin typeface="Times New Roman"/>
                      </a:endParaRP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1800" b="0" i="0" u="none" strike="noStrike" dirty="0">
                          <a:solidFill>
                            <a:srgbClr val="000000"/>
                          </a:solidFill>
                          <a:effectLst/>
                          <a:latin typeface="Calibri"/>
                        </a:rPr>
                        <a:t>SST, Aerosol, SIC, SM, Glaciers</a:t>
                      </a: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575637">
                <a:tc>
                  <a:txBody>
                    <a:bodyPr/>
                    <a:lstStyle/>
                    <a:p>
                      <a:pPr algn="l" fontAlgn="t"/>
                      <a:r>
                        <a:rPr lang="en-US" sz="1800" b="0" i="0" u="none" strike="noStrike" dirty="0">
                          <a:solidFill>
                            <a:srgbClr val="000090"/>
                          </a:solidFill>
                          <a:effectLst/>
                          <a:latin typeface="Times New Roman"/>
                        </a:rPr>
                        <a:t>Related observations (surface and TOA fluxes, temperature, water </a:t>
                      </a:r>
                      <a:r>
                        <a:rPr lang="en-US" sz="1800" b="0" i="0" u="none" strike="noStrike" dirty="0" err="1">
                          <a:solidFill>
                            <a:srgbClr val="000090"/>
                          </a:solidFill>
                          <a:effectLst/>
                          <a:latin typeface="Times New Roman"/>
                        </a:rPr>
                        <a:t>vapour</a:t>
                      </a:r>
                      <a:r>
                        <a:rPr lang="en-US" sz="1800" b="0" i="0" u="none" strike="noStrike" dirty="0">
                          <a:solidFill>
                            <a:srgbClr val="000090"/>
                          </a:solidFill>
                          <a:effectLst/>
                          <a:latin typeface="Times New Roman"/>
                        </a:rPr>
                        <a:t>)</a:t>
                      </a:r>
                      <a:r>
                        <a:rPr lang="en-US" sz="1800" b="0" i="0" u="none" strike="noStrike" dirty="0">
                          <a:solidFill>
                            <a:srgbClr val="000090"/>
                          </a:solidFill>
                          <a:effectLst/>
                          <a:latin typeface="Verdana"/>
                        </a:rPr>
                        <a:t> </a:t>
                      </a:r>
                      <a:endParaRPr lang="en-US" sz="1800" b="0" i="0" u="none" strike="noStrike" dirty="0">
                        <a:solidFill>
                          <a:srgbClr val="000090"/>
                        </a:solidFill>
                        <a:effectLst/>
                        <a:latin typeface="Times New Roman"/>
                      </a:endParaRP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a:rPr>
                        <a:t>SM</a:t>
                      </a: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75637">
                <a:tc>
                  <a:txBody>
                    <a:bodyPr/>
                    <a:lstStyle/>
                    <a:p>
                      <a:pPr algn="l" fontAlgn="t"/>
                      <a:r>
                        <a:rPr lang="en-US" sz="1800" b="0" i="0" u="none" strike="noStrike" dirty="0">
                          <a:solidFill>
                            <a:srgbClr val="000090"/>
                          </a:solidFill>
                          <a:effectLst/>
                          <a:latin typeface="Times New Roman"/>
                        </a:rPr>
                        <a:t>Assimilation</a:t>
                      </a:r>
                      <a:r>
                        <a:rPr lang="en-US" sz="1800" b="0" i="0" u="none" strike="noStrike" dirty="0">
                          <a:solidFill>
                            <a:srgbClr val="000090"/>
                          </a:solidFill>
                          <a:effectLst/>
                          <a:latin typeface="Verdana"/>
                        </a:rPr>
                        <a:t> </a:t>
                      </a:r>
                      <a:endParaRPr lang="en-US" sz="1800" b="0" i="0" u="none" strike="noStrike" dirty="0">
                        <a:solidFill>
                          <a:srgbClr val="000090"/>
                        </a:solidFill>
                        <a:effectLst/>
                        <a:latin typeface="Times New Roman"/>
                      </a:endParaRP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1800" b="0" i="0" u="none" strike="noStrike" dirty="0">
                          <a:solidFill>
                            <a:srgbClr val="000000"/>
                          </a:solidFill>
                          <a:effectLst/>
                          <a:latin typeface="Calibri"/>
                        </a:rPr>
                        <a:t>OC, O3, Aerosol, SIC, Glaciers</a:t>
                      </a:r>
                    </a:p>
                  </a:txBody>
                  <a:tcPr marL="107988" marR="0" marT="269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9162868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GB"/>
              <a:t>Global mean total column O</a:t>
            </a:r>
            <a:r>
              <a:rPr lang="en-GB" baseline="-25000"/>
              <a:t>3</a:t>
            </a:r>
            <a:endParaRPr lang="en-GB"/>
          </a:p>
        </p:txBody>
      </p:sp>
      <p:pic>
        <p:nvPicPr>
          <p:cNvPr id="406532" name="Picture 4" descr="CMUG_deliverable_figure_3"/>
          <p:cNvPicPr>
            <a:picLocks noChangeAspect="1" noChangeArrowheads="1"/>
          </p:cNvPicPr>
          <p:nvPr/>
        </p:nvPicPr>
        <p:blipFill>
          <a:blip r:embed="rId3" cstate="print"/>
          <a:srcRect/>
          <a:stretch>
            <a:fillRect/>
          </a:stretch>
        </p:blipFill>
        <p:spPr bwMode="auto">
          <a:xfrm>
            <a:off x="619933" y="940604"/>
            <a:ext cx="5519298" cy="3818327"/>
          </a:xfrm>
          <a:prstGeom prst="rect">
            <a:avLst/>
          </a:prstGeom>
          <a:noFill/>
          <a:ln w="9525">
            <a:noFill/>
            <a:miter lim="800000"/>
            <a:headEnd/>
            <a:tailEnd/>
          </a:ln>
        </p:spPr>
      </p:pic>
      <p:sp>
        <p:nvSpPr>
          <p:cNvPr id="406533" name="Line 5"/>
          <p:cNvSpPr>
            <a:spLocks noChangeShapeType="1"/>
          </p:cNvSpPr>
          <p:nvPr/>
        </p:nvSpPr>
        <p:spPr bwMode="auto">
          <a:xfrm>
            <a:off x="2548671" y="1226333"/>
            <a:ext cx="215411" cy="0"/>
          </a:xfrm>
          <a:prstGeom prst="line">
            <a:avLst/>
          </a:prstGeom>
          <a:noFill/>
          <a:ln w="19050">
            <a:solidFill>
              <a:schemeClr val="accent2"/>
            </a:solidFill>
            <a:round/>
            <a:headEnd/>
            <a:tailEnd/>
          </a:ln>
          <a:effectLst/>
        </p:spPr>
        <p:txBody>
          <a:bodyPr wrap="none" anchor="ctr"/>
          <a:lstStyle/>
          <a:p>
            <a:pPr algn="ctr" fontAlgn="base">
              <a:spcBef>
                <a:spcPct val="0"/>
              </a:spcBef>
              <a:spcAft>
                <a:spcPct val="0"/>
              </a:spcAft>
            </a:pPr>
            <a:endParaRPr lang="en-GB" sz="1350" b="1">
              <a:solidFill>
                <a:srgbClr val="000000"/>
              </a:solidFill>
              <a:latin typeface="Verdana" pitchFamily="34" charset="0"/>
            </a:endParaRPr>
          </a:p>
        </p:txBody>
      </p:sp>
      <p:sp>
        <p:nvSpPr>
          <p:cNvPr id="406534" name="Text Box 6"/>
          <p:cNvSpPr txBox="1">
            <a:spLocks noChangeArrowheads="1"/>
          </p:cNvSpPr>
          <p:nvPr/>
        </p:nvSpPr>
        <p:spPr bwMode="auto">
          <a:xfrm>
            <a:off x="2764082" y="1122459"/>
            <a:ext cx="739305" cy="207749"/>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GB" sz="750" b="1" dirty="0">
                <a:solidFill>
                  <a:srgbClr val="000000"/>
                </a:solidFill>
                <a:latin typeface="Verdana" pitchFamily="34" charset="0"/>
              </a:rPr>
              <a:t> CCI </a:t>
            </a:r>
            <a:r>
              <a:rPr lang="en-GB" sz="750" b="1" dirty="0" err="1">
                <a:solidFill>
                  <a:srgbClr val="000000"/>
                </a:solidFill>
                <a:latin typeface="Verdana" pitchFamily="34" charset="0"/>
              </a:rPr>
              <a:t>Sdev</a:t>
            </a:r>
            <a:r>
              <a:rPr lang="en-GB" sz="750" b="1" dirty="0">
                <a:solidFill>
                  <a:srgbClr val="000000"/>
                </a:solidFill>
                <a:latin typeface="Verdana" pitchFamily="34" charset="0"/>
              </a:rPr>
              <a:t> </a:t>
            </a:r>
          </a:p>
        </p:txBody>
      </p:sp>
      <p:sp>
        <p:nvSpPr>
          <p:cNvPr id="406535" name="Text Box 7"/>
          <p:cNvSpPr txBox="1">
            <a:spLocks noChangeArrowheads="1"/>
          </p:cNvSpPr>
          <p:nvPr/>
        </p:nvSpPr>
        <p:spPr bwMode="auto">
          <a:xfrm>
            <a:off x="6290896" y="1276353"/>
            <a:ext cx="1737226" cy="2169825"/>
          </a:xfrm>
          <a:prstGeom prst="rect">
            <a:avLst/>
          </a:prstGeom>
          <a:solidFill>
            <a:schemeClr val="accent1">
              <a:lumMod val="20000"/>
              <a:lumOff val="80000"/>
            </a:schemeClr>
          </a:solidFill>
          <a:ln w="9525" algn="ctr">
            <a:solidFill>
              <a:schemeClr val="tx1"/>
            </a:solidFill>
            <a:miter lim="800000"/>
            <a:headEnd/>
            <a:tailEnd/>
          </a:ln>
          <a:effectLst/>
        </p:spPr>
        <p:txBody>
          <a:bodyPr wrap="square">
            <a:spAutoFit/>
          </a:bodyPr>
          <a:lstStyle/>
          <a:p>
            <a:pPr fontAlgn="base">
              <a:spcBef>
                <a:spcPct val="0"/>
              </a:spcBef>
              <a:spcAft>
                <a:spcPct val="0"/>
              </a:spcAft>
            </a:pPr>
            <a:r>
              <a:rPr lang="en-GB" sz="1350" dirty="0">
                <a:solidFill>
                  <a:srgbClr val="000000"/>
                </a:solidFill>
                <a:latin typeface="Verdana" pitchFamily="34" charset="0"/>
              </a:rPr>
              <a:t>ERA-Interim is 10DU lower than MACC or CCI and annual cycle is much less. </a:t>
            </a:r>
          </a:p>
          <a:p>
            <a:pPr fontAlgn="base">
              <a:spcBef>
                <a:spcPct val="0"/>
              </a:spcBef>
              <a:spcAft>
                <a:spcPct val="0"/>
              </a:spcAft>
            </a:pPr>
            <a:endParaRPr lang="en-GB" sz="1350" dirty="0">
              <a:solidFill>
                <a:srgbClr val="000000"/>
              </a:solidFill>
              <a:latin typeface="Verdana" pitchFamily="34" charset="0"/>
            </a:endParaRPr>
          </a:p>
          <a:p>
            <a:pPr fontAlgn="base">
              <a:spcBef>
                <a:spcPct val="0"/>
              </a:spcBef>
              <a:spcAft>
                <a:spcPct val="0"/>
              </a:spcAft>
            </a:pPr>
            <a:r>
              <a:rPr lang="en-GB" sz="1350" dirty="0">
                <a:solidFill>
                  <a:srgbClr val="000000"/>
                </a:solidFill>
                <a:latin typeface="Verdana" pitchFamily="34" charset="0"/>
              </a:rPr>
              <a:t>MACC reduction in ozone in Autumn is more rapid than CCI. </a:t>
            </a:r>
          </a:p>
        </p:txBody>
      </p:sp>
    </p:spTree>
    <p:extLst>
      <p:ext uri="{BB962C8B-B14F-4D97-AF65-F5344CB8AC3E}">
        <p14:creationId xmlns:p14="http://schemas.microsoft.com/office/powerpoint/2010/main" val="3559141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35727" y="186881"/>
            <a:ext cx="6406875" cy="646331"/>
          </a:xfrm>
          <a:prstGeom prst="rect">
            <a:avLst/>
          </a:prstGeom>
          <a:noFill/>
        </p:spPr>
        <p:txBody>
          <a:bodyPr wrap="square" rtlCol="0">
            <a:spAutoFit/>
          </a:bodyPr>
          <a:lstStyle/>
          <a:p>
            <a:r>
              <a:rPr lang="en-GB" sz="3600" b="1" dirty="0">
                <a:solidFill>
                  <a:prstClr val="black"/>
                </a:solidFill>
                <a:latin typeface="Calibri"/>
              </a:rPr>
              <a:t>Some history:</a:t>
            </a:r>
          </a:p>
        </p:txBody>
      </p:sp>
      <p:pic>
        <p:nvPicPr>
          <p:cNvPr id="14" name="Picture 13" descr="ERBSS.jpg"/>
          <p:cNvPicPr>
            <a:picLocks noChangeAspect="1"/>
          </p:cNvPicPr>
          <p:nvPr/>
        </p:nvPicPr>
        <p:blipFill>
          <a:blip r:embed="rId2" cstate="print"/>
          <a:stretch>
            <a:fillRect/>
          </a:stretch>
        </p:blipFill>
        <p:spPr>
          <a:xfrm>
            <a:off x="1543050" y="1245152"/>
            <a:ext cx="1314450" cy="1283780"/>
          </a:xfrm>
          <a:prstGeom prst="rect">
            <a:avLst/>
          </a:prstGeom>
        </p:spPr>
      </p:pic>
      <p:pic>
        <p:nvPicPr>
          <p:cNvPr id="15" name="Picture 14" descr="isccp_logo_big.gif"/>
          <p:cNvPicPr>
            <a:picLocks noChangeAspect="1"/>
          </p:cNvPicPr>
          <p:nvPr/>
        </p:nvPicPr>
        <p:blipFill>
          <a:blip r:embed="rId3" cstate="print"/>
          <a:stretch>
            <a:fillRect/>
          </a:stretch>
        </p:blipFill>
        <p:spPr>
          <a:xfrm>
            <a:off x="1314450" y="2932106"/>
            <a:ext cx="1943100" cy="1168957"/>
          </a:xfrm>
          <a:prstGeom prst="rect">
            <a:avLst/>
          </a:prstGeom>
        </p:spPr>
      </p:pic>
      <p:sp>
        <p:nvSpPr>
          <p:cNvPr id="16" name="TextBox 15"/>
          <p:cNvSpPr txBox="1"/>
          <p:nvPr/>
        </p:nvSpPr>
        <p:spPr>
          <a:xfrm>
            <a:off x="1943100" y="2228850"/>
            <a:ext cx="574516" cy="300082"/>
          </a:xfrm>
          <a:prstGeom prst="rect">
            <a:avLst/>
          </a:prstGeom>
          <a:noFill/>
        </p:spPr>
        <p:txBody>
          <a:bodyPr wrap="none" rtlCol="0">
            <a:spAutoFit/>
          </a:bodyPr>
          <a:lstStyle/>
          <a:p>
            <a:r>
              <a:rPr lang="en-GB" sz="1350" dirty="0">
                <a:solidFill>
                  <a:prstClr val="black"/>
                </a:solidFill>
                <a:latin typeface="Calibri"/>
              </a:rPr>
              <a:t>NASA</a:t>
            </a:r>
          </a:p>
        </p:txBody>
      </p:sp>
      <p:sp>
        <p:nvSpPr>
          <p:cNvPr id="17" name="TextBox 16"/>
          <p:cNvSpPr txBox="1"/>
          <p:nvPr/>
        </p:nvSpPr>
        <p:spPr>
          <a:xfrm>
            <a:off x="1657350" y="4114800"/>
            <a:ext cx="1268937" cy="300082"/>
          </a:xfrm>
          <a:prstGeom prst="rect">
            <a:avLst/>
          </a:prstGeom>
          <a:noFill/>
        </p:spPr>
        <p:txBody>
          <a:bodyPr wrap="none" rtlCol="0">
            <a:spAutoFit/>
          </a:bodyPr>
          <a:lstStyle/>
          <a:p>
            <a:r>
              <a:rPr lang="en-GB" sz="1350" dirty="0">
                <a:solidFill>
                  <a:prstClr val="black"/>
                </a:solidFill>
                <a:latin typeface="Calibri"/>
              </a:rPr>
              <a:t>ESA/NASA/JMA</a:t>
            </a:r>
          </a:p>
        </p:txBody>
      </p:sp>
      <p:sp>
        <p:nvSpPr>
          <p:cNvPr id="18" name="TextBox 17"/>
          <p:cNvSpPr txBox="1"/>
          <p:nvPr/>
        </p:nvSpPr>
        <p:spPr>
          <a:xfrm>
            <a:off x="5403711" y="1260559"/>
            <a:ext cx="2489063" cy="1338828"/>
          </a:xfrm>
          <a:prstGeom prst="rect">
            <a:avLst/>
          </a:prstGeom>
          <a:solidFill>
            <a:schemeClr val="accent3">
              <a:lumMod val="40000"/>
              <a:lumOff val="60000"/>
            </a:schemeClr>
          </a:solidFill>
          <a:ln>
            <a:solidFill>
              <a:schemeClr val="tx1"/>
            </a:solidFill>
          </a:ln>
        </p:spPr>
        <p:txBody>
          <a:bodyPr wrap="square" rtlCol="0">
            <a:spAutoFit/>
          </a:bodyPr>
          <a:lstStyle/>
          <a:p>
            <a:r>
              <a:rPr lang="en-GB" sz="1350" dirty="0">
                <a:solidFill>
                  <a:prstClr val="black"/>
                </a:solidFill>
                <a:latin typeface="Calibri"/>
              </a:rPr>
              <a:t>First Satellite data used to validate climate models</a:t>
            </a:r>
          </a:p>
          <a:p>
            <a:r>
              <a:rPr lang="en-GB" sz="1350" dirty="0">
                <a:solidFill>
                  <a:srgbClr val="C00000"/>
                </a:solidFill>
                <a:latin typeface="Calibri"/>
              </a:rPr>
              <a:t>Earth Radiation Budget Measurements </a:t>
            </a:r>
          </a:p>
          <a:p>
            <a:r>
              <a:rPr lang="en-GB" sz="1350" dirty="0">
                <a:solidFill>
                  <a:srgbClr val="C00000"/>
                </a:solidFill>
                <a:latin typeface="Calibri"/>
              </a:rPr>
              <a:t>Nimbus-6 ERB 1975 </a:t>
            </a:r>
            <a:r>
              <a:rPr lang="en-GB" sz="1350" dirty="0">
                <a:solidFill>
                  <a:srgbClr val="C00000"/>
                </a:solidFill>
                <a:latin typeface="Calibri"/>
                <a:sym typeface="Wingdings" pitchFamily="2" charset="2"/>
              </a:rPr>
              <a:t> NOAA-20 CERES 2018</a:t>
            </a:r>
            <a:endParaRPr lang="en-GB" sz="1350" dirty="0">
              <a:solidFill>
                <a:srgbClr val="C00000"/>
              </a:solidFill>
              <a:latin typeface="Calibri"/>
            </a:endParaRPr>
          </a:p>
        </p:txBody>
      </p:sp>
      <p:sp>
        <p:nvSpPr>
          <p:cNvPr id="19" name="TextBox 18"/>
          <p:cNvSpPr txBox="1"/>
          <p:nvPr/>
        </p:nvSpPr>
        <p:spPr>
          <a:xfrm>
            <a:off x="6127200" y="2952445"/>
            <a:ext cx="1765575" cy="1546577"/>
          </a:xfrm>
          <a:prstGeom prst="rect">
            <a:avLst/>
          </a:prstGeom>
          <a:solidFill>
            <a:schemeClr val="accent6">
              <a:lumMod val="40000"/>
              <a:lumOff val="60000"/>
            </a:schemeClr>
          </a:solidFill>
          <a:ln>
            <a:solidFill>
              <a:schemeClr val="tx1"/>
            </a:solidFill>
          </a:ln>
        </p:spPr>
        <p:txBody>
          <a:bodyPr wrap="square" rtlCol="0">
            <a:spAutoFit/>
          </a:bodyPr>
          <a:lstStyle/>
          <a:p>
            <a:r>
              <a:rPr lang="en-GB" sz="1350" dirty="0">
                <a:solidFill>
                  <a:prstClr val="black"/>
                </a:solidFill>
                <a:latin typeface="Calibri"/>
              </a:rPr>
              <a:t>ISCCP Project started in 1982 but it took </a:t>
            </a:r>
            <a:r>
              <a:rPr lang="en-GB" sz="1350" b="1" dirty="0">
                <a:solidFill>
                  <a:prstClr val="black"/>
                </a:solidFill>
                <a:latin typeface="Calibri"/>
              </a:rPr>
              <a:t>15</a:t>
            </a:r>
            <a:r>
              <a:rPr lang="en-GB" sz="1350" dirty="0">
                <a:solidFill>
                  <a:prstClr val="black"/>
                </a:solidFill>
                <a:latin typeface="Calibri"/>
              </a:rPr>
              <a:t> years for modellers to use ISCCP data from Geo imagers 1983 – 2015 thanks to COSP</a:t>
            </a:r>
          </a:p>
          <a:p>
            <a:r>
              <a:rPr lang="en-GB" sz="1350" dirty="0">
                <a:solidFill>
                  <a:prstClr val="black"/>
                </a:solidFill>
                <a:latin typeface="Calibri"/>
              </a:rPr>
              <a:t>ISCCP simulator</a:t>
            </a:r>
          </a:p>
        </p:txBody>
      </p:sp>
      <p:pic>
        <p:nvPicPr>
          <p:cNvPr id="20" name="Picture 19" descr="B8glbp.anomdevs.jpg"/>
          <p:cNvPicPr>
            <a:picLocks noChangeAspect="1"/>
          </p:cNvPicPr>
          <p:nvPr/>
        </p:nvPicPr>
        <p:blipFill rotWithShape="1">
          <a:blip r:embed="rId4" cstate="print"/>
          <a:srcRect l="4424" r="4003"/>
          <a:stretch/>
        </p:blipFill>
        <p:spPr>
          <a:xfrm>
            <a:off x="3384000" y="2761640"/>
            <a:ext cx="2616750" cy="169735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00" y="1001604"/>
            <a:ext cx="2457450" cy="1836566"/>
          </a:xfrm>
          <a:prstGeom prst="rect">
            <a:avLst/>
          </a:prstGeom>
        </p:spPr>
      </p:pic>
    </p:spTree>
    <p:extLst>
      <p:ext uri="{BB962C8B-B14F-4D97-AF65-F5344CB8AC3E}">
        <p14:creationId xmlns:p14="http://schemas.microsoft.com/office/powerpoint/2010/main" val="2515372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14300"/>
            <a:ext cx="6172200" cy="857250"/>
          </a:xfrm>
        </p:spPr>
        <p:txBody>
          <a:bodyPr/>
          <a:lstStyle/>
          <a:p>
            <a:r>
              <a:rPr lang="en-GB" dirty="0"/>
              <a:t>Where we are now: Better Trends</a:t>
            </a:r>
          </a:p>
        </p:txBody>
      </p:sp>
      <p:pic>
        <p:nvPicPr>
          <p:cNvPr id="2050" name="Picture 2" descr="chl_ts_hot"/>
          <p:cNvPicPr>
            <a:picLocks noChangeAspect="1" noChangeArrowheads="1"/>
          </p:cNvPicPr>
          <p:nvPr/>
        </p:nvPicPr>
        <p:blipFill>
          <a:blip r:embed="rId2" cstate="print"/>
          <a:srcRect/>
          <a:stretch>
            <a:fillRect/>
          </a:stretch>
        </p:blipFill>
        <p:spPr bwMode="auto">
          <a:xfrm>
            <a:off x="1543050" y="3143250"/>
            <a:ext cx="5314951" cy="1663122"/>
          </a:xfrm>
          <a:prstGeom prst="rect">
            <a:avLst/>
          </a:prstGeom>
          <a:noFill/>
          <a:ln w="9525">
            <a:noFill/>
            <a:miter lim="800000"/>
            <a:headEnd/>
            <a:tailEnd/>
          </a:ln>
        </p:spPr>
      </p:pic>
      <p:pic>
        <p:nvPicPr>
          <p:cNvPr id="2051" name="Picture 3" descr="test_co2"/>
          <p:cNvPicPr>
            <a:picLocks noChangeAspect="1" noChangeArrowheads="1"/>
          </p:cNvPicPr>
          <p:nvPr/>
        </p:nvPicPr>
        <p:blipFill>
          <a:blip r:embed="rId3" cstate="print"/>
          <a:srcRect l="4793" t="3084" r="9926" b="7709"/>
          <a:stretch>
            <a:fillRect/>
          </a:stretch>
        </p:blipFill>
        <p:spPr bwMode="auto">
          <a:xfrm>
            <a:off x="1143001" y="1085850"/>
            <a:ext cx="2850356" cy="1950244"/>
          </a:xfrm>
          <a:prstGeom prst="rect">
            <a:avLst/>
          </a:prstGeom>
          <a:noFill/>
          <a:ln w="9525">
            <a:noFill/>
            <a:miter lim="800000"/>
            <a:headEnd/>
            <a:tailEnd/>
          </a:ln>
        </p:spPr>
      </p:pic>
      <p:graphicFrame>
        <p:nvGraphicFramePr>
          <p:cNvPr id="6" name="Table 5"/>
          <p:cNvGraphicFramePr>
            <a:graphicFrameLocks noGrp="1"/>
          </p:cNvGraphicFramePr>
          <p:nvPr/>
        </p:nvGraphicFramePr>
        <p:xfrm>
          <a:off x="4000501" y="1200150"/>
          <a:ext cx="1301591" cy="1508760"/>
        </p:xfrm>
        <a:graphic>
          <a:graphicData uri="http://schemas.openxmlformats.org/drawingml/2006/table">
            <a:tbl>
              <a:tblPr/>
              <a:tblGrid>
                <a:gridCol w="389096">
                  <a:extLst>
                    <a:ext uri="{9D8B030D-6E8A-4147-A177-3AD203B41FA5}">
                      <a16:colId xmlns:a16="http://schemas.microsoft.com/office/drawing/2014/main" val="20000"/>
                    </a:ext>
                  </a:extLst>
                </a:gridCol>
                <a:gridCol w="405289">
                  <a:extLst>
                    <a:ext uri="{9D8B030D-6E8A-4147-A177-3AD203B41FA5}">
                      <a16:colId xmlns:a16="http://schemas.microsoft.com/office/drawing/2014/main" val="20001"/>
                    </a:ext>
                  </a:extLst>
                </a:gridCol>
                <a:gridCol w="507206">
                  <a:extLst>
                    <a:ext uri="{9D8B030D-6E8A-4147-A177-3AD203B41FA5}">
                      <a16:colId xmlns:a16="http://schemas.microsoft.com/office/drawing/2014/main" val="20002"/>
                    </a:ext>
                  </a:extLst>
                </a:gridCol>
              </a:tblGrid>
              <a:tr h="274320">
                <a:tc gridSpan="3">
                  <a:txBody>
                    <a:bodyPr/>
                    <a:lstStyle/>
                    <a:p>
                      <a:pPr algn="just">
                        <a:spcAft>
                          <a:spcPts val="0"/>
                        </a:spcAft>
                      </a:pPr>
                      <a:r>
                        <a:rPr lang="en-GB" sz="900" b="1" dirty="0">
                          <a:latin typeface="Times New Roman"/>
                          <a:ea typeface="Times New Roman"/>
                          <a:cs typeface="Times New Roman"/>
                        </a:rPr>
                        <a:t>Global annual XCO</a:t>
                      </a:r>
                      <a:r>
                        <a:rPr lang="en-GB" sz="900" b="1" baseline="-25000" dirty="0">
                          <a:latin typeface="Times New Roman"/>
                          <a:ea typeface="Times New Roman"/>
                          <a:cs typeface="Times New Roman"/>
                        </a:rPr>
                        <a:t>2</a:t>
                      </a:r>
                      <a:r>
                        <a:rPr lang="en-GB" sz="900" b="1" dirty="0">
                          <a:latin typeface="Times New Roman"/>
                          <a:ea typeface="Times New Roman"/>
                          <a:cs typeface="Times New Roman"/>
                        </a:rPr>
                        <a:t> change (</a:t>
                      </a:r>
                      <a:r>
                        <a:rPr lang="en-GB" sz="900" b="1" dirty="0" err="1">
                          <a:latin typeface="Times New Roman"/>
                          <a:ea typeface="Times New Roman"/>
                          <a:cs typeface="Times New Roman"/>
                        </a:rPr>
                        <a:t>ppm</a:t>
                      </a:r>
                      <a:r>
                        <a:rPr lang="en-GB" sz="900" b="1" dirty="0">
                          <a:latin typeface="Times New Roman"/>
                          <a:ea typeface="Times New Roman"/>
                          <a:cs typeface="Times New Roman"/>
                        </a:rPr>
                        <a:t>)</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37160">
                <a:tc>
                  <a:txBody>
                    <a:bodyPr/>
                    <a:lstStyle/>
                    <a:p>
                      <a:pPr algn="just">
                        <a:spcAft>
                          <a:spcPts val="0"/>
                        </a:spcAft>
                      </a:pPr>
                      <a:r>
                        <a:rPr lang="en-GB" sz="900">
                          <a:latin typeface="Times New Roman"/>
                          <a:ea typeface="Times New Roman"/>
                          <a:cs typeface="Times New Roman"/>
                        </a:rPr>
                        <a:t> </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just">
                        <a:spcAft>
                          <a:spcPts val="0"/>
                        </a:spcAft>
                      </a:pPr>
                      <a:r>
                        <a:rPr lang="en-GB" sz="900">
                          <a:latin typeface="Times New Roman"/>
                          <a:ea typeface="Times New Roman"/>
                          <a:cs typeface="Times New Roman"/>
                        </a:rPr>
                        <a:t>BESD</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900">
                          <a:latin typeface="Times New Roman"/>
                          <a:ea typeface="Times New Roman"/>
                          <a:cs typeface="Times New Roman"/>
                        </a:rPr>
                        <a:t>NOAA</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160">
                <a:tc>
                  <a:txBody>
                    <a:bodyPr/>
                    <a:lstStyle/>
                    <a:p>
                      <a:pPr algn="just">
                        <a:spcAft>
                          <a:spcPts val="0"/>
                        </a:spcAft>
                      </a:pPr>
                      <a:r>
                        <a:rPr lang="en-GB" sz="900" b="1">
                          <a:latin typeface="Times New Roman"/>
                          <a:ea typeface="Times New Roman"/>
                          <a:cs typeface="Times New Roman"/>
                        </a:rPr>
                        <a:t>2004</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GB" sz="900">
                          <a:latin typeface="Times New Roman"/>
                          <a:ea typeface="Times New Roman"/>
                          <a:cs typeface="Times New Roman"/>
                        </a:rPr>
                        <a:t>1.52</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GB" sz="900">
                          <a:latin typeface="Times New Roman"/>
                          <a:ea typeface="Times New Roman"/>
                          <a:cs typeface="Times New Roman"/>
                        </a:rPr>
                        <a:t>1.81</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37160">
                <a:tc>
                  <a:txBody>
                    <a:bodyPr/>
                    <a:lstStyle/>
                    <a:p>
                      <a:pPr algn="just">
                        <a:spcAft>
                          <a:spcPts val="0"/>
                        </a:spcAft>
                      </a:pPr>
                      <a:r>
                        <a:rPr lang="en-GB" sz="900" b="1">
                          <a:latin typeface="Times New Roman"/>
                          <a:ea typeface="Times New Roman"/>
                          <a:cs typeface="Times New Roman"/>
                        </a:rPr>
                        <a:t>2005</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dirty="0">
                          <a:latin typeface="Times New Roman"/>
                          <a:ea typeface="Times New Roman"/>
                          <a:cs typeface="Times New Roman"/>
                        </a:rPr>
                        <a:t>2.01</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a:latin typeface="Times New Roman"/>
                          <a:ea typeface="Times New Roman"/>
                          <a:cs typeface="Times New Roman"/>
                        </a:rPr>
                        <a:t>2.03</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37160">
                <a:tc>
                  <a:txBody>
                    <a:bodyPr/>
                    <a:lstStyle/>
                    <a:p>
                      <a:pPr algn="just">
                        <a:spcAft>
                          <a:spcPts val="0"/>
                        </a:spcAft>
                      </a:pPr>
                      <a:r>
                        <a:rPr lang="en-GB" sz="900" b="1">
                          <a:latin typeface="Times New Roman"/>
                          <a:ea typeface="Times New Roman"/>
                          <a:cs typeface="Times New Roman"/>
                        </a:rPr>
                        <a:t>2006</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dirty="0">
                          <a:latin typeface="Times New Roman"/>
                          <a:ea typeface="Times New Roman"/>
                          <a:cs typeface="Times New Roman"/>
                        </a:rPr>
                        <a:t>1.77</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a:latin typeface="Times New Roman"/>
                          <a:ea typeface="Times New Roman"/>
                          <a:cs typeface="Times New Roman"/>
                        </a:rPr>
                        <a:t>2.13</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37160">
                <a:tc>
                  <a:txBody>
                    <a:bodyPr/>
                    <a:lstStyle/>
                    <a:p>
                      <a:pPr algn="just">
                        <a:spcAft>
                          <a:spcPts val="0"/>
                        </a:spcAft>
                      </a:pPr>
                      <a:r>
                        <a:rPr lang="en-GB" sz="900" b="1">
                          <a:latin typeface="Times New Roman"/>
                          <a:ea typeface="Times New Roman"/>
                          <a:cs typeface="Times New Roman"/>
                        </a:rPr>
                        <a:t>2007</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dirty="0">
                          <a:latin typeface="Times New Roman"/>
                          <a:ea typeface="Times New Roman"/>
                          <a:cs typeface="Times New Roman"/>
                        </a:rPr>
                        <a:t>1.66</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dirty="0">
                          <a:latin typeface="Times New Roman"/>
                          <a:ea typeface="Times New Roman"/>
                          <a:cs typeface="Times New Roman"/>
                        </a:rPr>
                        <a:t>1.77</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37160">
                <a:tc>
                  <a:txBody>
                    <a:bodyPr/>
                    <a:lstStyle/>
                    <a:p>
                      <a:pPr algn="just">
                        <a:spcAft>
                          <a:spcPts val="0"/>
                        </a:spcAft>
                      </a:pPr>
                      <a:r>
                        <a:rPr lang="en-GB" sz="900" b="1">
                          <a:latin typeface="Times New Roman"/>
                          <a:ea typeface="Times New Roman"/>
                          <a:cs typeface="Times New Roman"/>
                        </a:rPr>
                        <a:t>2008</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dirty="0">
                          <a:latin typeface="Times New Roman"/>
                          <a:ea typeface="Times New Roman"/>
                          <a:cs typeface="Times New Roman"/>
                        </a:rPr>
                        <a:t>1.59</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dirty="0">
                          <a:latin typeface="Times New Roman"/>
                          <a:ea typeface="Times New Roman"/>
                          <a:cs typeface="Times New Roman"/>
                        </a:rPr>
                        <a:t>2.08</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37160">
                <a:tc>
                  <a:txBody>
                    <a:bodyPr/>
                    <a:lstStyle/>
                    <a:p>
                      <a:pPr algn="just">
                        <a:spcAft>
                          <a:spcPts val="0"/>
                        </a:spcAft>
                      </a:pPr>
                      <a:r>
                        <a:rPr lang="en-GB" sz="900" b="1">
                          <a:latin typeface="Times New Roman"/>
                          <a:ea typeface="Times New Roman"/>
                          <a:cs typeface="Times New Roman"/>
                        </a:rPr>
                        <a:t>2009</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dirty="0">
                          <a:latin typeface="Times New Roman"/>
                          <a:ea typeface="Times New Roman"/>
                          <a:cs typeface="Times New Roman"/>
                        </a:rPr>
                        <a:t>2.74</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dirty="0">
                          <a:latin typeface="Times New Roman"/>
                          <a:ea typeface="Times New Roman"/>
                          <a:cs typeface="Times New Roman"/>
                        </a:rPr>
                        <a:t>1.50</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37160">
                <a:tc>
                  <a:txBody>
                    <a:bodyPr/>
                    <a:lstStyle/>
                    <a:p>
                      <a:pPr algn="just">
                        <a:spcAft>
                          <a:spcPts val="0"/>
                        </a:spcAft>
                      </a:pPr>
                      <a:r>
                        <a:rPr lang="en-GB" sz="900" b="1">
                          <a:latin typeface="Times New Roman"/>
                          <a:ea typeface="Times New Roman"/>
                          <a:cs typeface="Times New Roman"/>
                        </a:rPr>
                        <a:t>2010</a:t>
                      </a:r>
                      <a:endParaRPr lang="en-GB" sz="90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dirty="0">
                          <a:latin typeface="Times New Roman"/>
                          <a:ea typeface="Times New Roman"/>
                          <a:cs typeface="Times New Roman"/>
                        </a:rPr>
                        <a:t>1.61</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GB" sz="900" dirty="0">
                          <a:latin typeface="Times New Roman"/>
                          <a:ea typeface="Times New Roman"/>
                          <a:cs typeface="Times New Roman"/>
                        </a:rPr>
                        <a:t>2.29</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37160">
                <a:tc>
                  <a:txBody>
                    <a:bodyPr/>
                    <a:lstStyle/>
                    <a:p>
                      <a:pPr algn="just">
                        <a:spcAft>
                          <a:spcPts val="0"/>
                        </a:spcAft>
                      </a:pPr>
                      <a:r>
                        <a:rPr lang="en-GB" sz="900" b="1" dirty="0">
                          <a:latin typeface="Times New Roman"/>
                          <a:ea typeface="MS Mincho"/>
                          <a:cs typeface="Times New Roman"/>
                        </a:rPr>
                        <a:t>2011</a:t>
                      </a:r>
                      <a:endParaRPr lang="en-GB" sz="900" dirty="0">
                        <a:latin typeface="Times New Roman"/>
                        <a:ea typeface="MS Mincho"/>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900">
                          <a:latin typeface="Times New Roman"/>
                          <a:ea typeface="MS Mincho"/>
                          <a:cs typeface="Times New Roman"/>
                        </a:rPr>
                        <a:t>1.68</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900" dirty="0">
                          <a:latin typeface="Times New Roman"/>
                          <a:ea typeface="MS Mincho"/>
                          <a:cs typeface="Times New Roman"/>
                        </a:rPr>
                        <a:t>1.92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1026" name="Picture 2"/>
          <p:cNvPicPr>
            <a:picLocks noChangeAspect="1" noChangeArrowheads="1"/>
          </p:cNvPicPr>
          <p:nvPr/>
        </p:nvPicPr>
        <p:blipFill>
          <a:blip r:embed="rId4" cstate="print"/>
          <a:srcRect/>
          <a:stretch>
            <a:fillRect/>
          </a:stretch>
        </p:blipFill>
        <p:spPr bwMode="auto">
          <a:xfrm>
            <a:off x="5372101" y="971550"/>
            <a:ext cx="2628900" cy="1927412"/>
          </a:xfrm>
          <a:prstGeom prst="rect">
            <a:avLst/>
          </a:prstGeom>
          <a:noFill/>
          <a:ln w="9525">
            <a:noFill/>
            <a:miter lim="800000"/>
            <a:headEnd/>
            <a:tailEnd/>
          </a:ln>
        </p:spPr>
      </p:pic>
    </p:spTree>
    <p:extLst>
      <p:ext uri="{BB962C8B-B14F-4D97-AF65-F5344CB8AC3E}">
        <p14:creationId xmlns:p14="http://schemas.microsoft.com/office/powerpoint/2010/main" val="11314359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136" y="0"/>
            <a:ext cx="6783414" cy="857250"/>
          </a:xfrm>
        </p:spPr>
        <p:txBody>
          <a:bodyPr>
            <a:normAutofit fontScale="90000"/>
          </a:bodyPr>
          <a:lstStyle/>
          <a:p>
            <a:r>
              <a:rPr lang="en-GB" dirty="0"/>
              <a:t>Where we are now: Better uncertainties</a:t>
            </a:r>
          </a:p>
        </p:txBody>
      </p:sp>
      <p:pic>
        <p:nvPicPr>
          <p:cNvPr id="3074" name="Picture 2" descr="sstcci_error_atsr_buoy_bias_2ch"/>
          <p:cNvPicPr>
            <a:picLocks noChangeAspect="1" noChangeArrowheads="1"/>
          </p:cNvPicPr>
          <p:nvPr/>
        </p:nvPicPr>
        <p:blipFill>
          <a:blip r:embed="rId3" cstate="print"/>
          <a:srcRect/>
          <a:stretch>
            <a:fillRect/>
          </a:stretch>
        </p:blipFill>
        <p:spPr bwMode="auto">
          <a:xfrm>
            <a:off x="1485900" y="1028700"/>
            <a:ext cx="2783360" cy="1943100"/>
          </a:xfrm>
          <a:prstGeom prst="rect">
            <a:avLst/>
          </a:prstGeom>
          <a:noFill/>
          <a:ln w="9525">
            <a:noFill/>
            <a:miter lim="800000"/>
            <a:headEnd/>
            <a:tailEnd/>
          </a:ln>
        </p:spPr>
      </p:pic>
      <p:pic>
        <p:nvPicPr>
          <p:cNvPr id="4" name="Picture 3" descr="UncertaintyCartoon.png"/>
          <p:cNvPicPr>
            <a:picLocks noChangeAspect="1"/>
          </p:cNvPicPr>
          <p:nvPr/>
        </p:nvPicPr>
        <p:blipFill>
          <a:blip r:embed="rId4" cstate="print"/>
          <a:stretch>
            <a:fillRect/>
          </a:stretch>
        </p:blipFill>
        <p:spPr>
          <a:xfrm>
            <a:off x="1257300" y="685800"/>
            <a:ext cx="6423103" cy="3657600"/>
          </a:xfrm>
          <a:prstGeom prst="rect">
            <a:avLst/>
          </a:prstGeom>
        </p:spPr>
      </p:pic>
      <p:sp>
        <p:nvSpPr>
          <p:cNvPr id="3" name="TextBox 2"/>
          <p:cNvSpPr txBox="1"/>
          <p:nvPr/>
        </p:nvSpPr>
        <p:spPr>
          <a:xfrm>
            <a:off x="1296367" y="4567535"/>
            <a:ext cx="6583854" cy="669414"/>
          </a:xfrm>
          <a:prstGeom prst="rect">
            <a:avLst/>
          </a:prstGeom>
          <a:noFill/>
        </p:spPr>
        <p:txBody>
          <a:bodyPr wrap="none" rtlCol="0">
            <a:spAutoFit/>
          </a:bodyPr>
          <a:lstStyle/>
          <a:p>
            <a:r>
              <a:rPr lang="en-US" sz="1200" dirty="0">
                <a:solidFill>
                  <a:prstClr val="black"/>
                </a:solidFill>
                <a:latin typeface="Calibri"/>
              </a:rPr>
              <a:t>Hartley et al 2016 </a:t>
            </a:r>
            <a:r>
              <a:rPr lang="en-GB" sz="1200" dirty="0">
                <a:solidFill>
                  <a:prstClr val="black"/>
                </a:solidFill>
                <a:latin typeface="Calibri"/>
              </a:rPr>
              <a:t>Uncertainty in plant functional type distributions and impact on land surface models</a:t>
            </a:r>
          </a:p>
          <a:p>
            <a:r>
              <a:rPr lang="en-GB" sz="1200" i="1" dirty="0">
                <a:solidFill>
                  <a:prstClr val="black"/>
                </a:solidFill>
                <a:latin typeface="Calibri"/>
              </a:rPr>
              <a:t>Submitted.</a:t>
            </a:r>
            <a:endParaRPr lang="en-US" sz="1200" i="1" dirty="0">
              <a:solidFill>
                <a:prstClr val="black"/>
              </a:solidFill>
              <a:latin typeface="Calibri"/>
            </a:endParaRPr>
          </a:p>
          <a:p>
            <a:endParaRPr lang="en-US" sz="1350" dirty="0">
              <a:solidFill>
                <a:prstClr val="black"/>
              </a:solidFill>
              <a:latin typeface="Calibri"/>
            </a:endParaRPr>
          </a:p>
        </p:txBody>
      </p:sp>
    </p:spTree>
    <p:extLst>
      <p:ext uri="{BB962C8B-B14F-4D97-AF65-F5344CB8AC3E}">
        <p14:creationId xmlns:p14="http://schemas.microsoft.com/office/powerpoint/2010/main" val="31511418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9234" y="78285"/>
            <a:ext cx="8755163" cy="623248"/>
          </a:xfrm>
        </p:spPr>
        <p:txBody>
          <a:bodyPr/>
          <a:lstStyle/>
          <a:p>
            <a:r>
              <a:rPr lang="en-GB" dirty="0">
                <a:solidFill>
                  <a:schemeClr val="bg1">
                    <a:lumMod val="75000"/>
                  </a:schemeClr>
                </a:solidFill>
              </a:rPr>
              <a:t>  Why was CMUG set up?</a:t>
            </a:r>
          </a:p>
        </p:txBody>
      </p:sp>
      <p:sp>
        <p:nvSpPr>
          <p:cNvPr id="2" name="Footer Placeholder 1"/>
          <p:cNvSpPr>
            <a:spLocks noGrp="1"/>
          </p:cNvSpPr>
          <p:nvPr>
            <p:ph type="ftr" sz="quarter" idx="12"/>
          </p:nvPr>
        </p:nvSpPr>
        <p:spPr/>
        <p:txBody>
          <a:body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sym typeface="Helvetica Light"/>
              </a:rPr>
              <a:t>www.metoffice.gov.uk																									                       © Crown Copyright 2018, Met Office</a:t>
            </a:r>
          </a:p>
        </p:txBody>
      </p:sp>
      <p:sp>
        <p:nvSpPr>
          <p:cNvPr id="7" name="Rectangle 3"/>
          <p:cNvSpPr>
            <a:spLocks noGrp="1" noChangeArrowheads="1"/>
          </p:cNvSpPr>
          <p:nvPr>
            <p:ph type="body" sz="quarter" idx="11"/>
          </p:nvPr>
        </p:nvSpPr>
        <p:spPr>
          <a:xfrm>
            <a:off x="524229" y="761531"/>
            <a:ext cx="8565527" cy="3864713"/>
          </a:xfrm>
        </p:spPr>
        <p:txBody>
          <a:bodyPr/>
          <a:lstStyle/>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To ensure strong links between ECV teams and climate modelling </a:t>
            </a:r>
            <a:r>
              <a:rPr lang="en-US" sz="2800" dirty="0" err="1">
                <a:solidFill>
                  <a:schemeClr val="tx1">
                    <a:lumMod val="10000"/>
                    <a:lumOff val="90000"/>
                  </a:schemeClr>
                </a:solidFill>
                <a:ea typeface="ＭＳ Ｐゴシック" pitchFamily="34" charset="-128"/>
              </a:rPr>
              <a:t>centres</a:t>
            </a:r>
            <a:r>
              <a:rPr lang="en-US" sz="2800" dirty="0">
                <a:solidFill>
                  <a:schemeClr val="tx1">
                    <a:lumMod val="10000"/>
                    <a:lumOff val="90000"/>
                  </a:schemeClr>
                </a:solidFill>
                <a:ea typeface="ＭＳ Ｐゴシック" pitchFamily="34" charset="-128"/>
              </a:rPr>
              <a:t> (Hadley, MPI, DLR,MF, SMHI, IPSL, ECMWF)</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Provide requirements of datasets for climate </a:t>
            </a:r>
            <a:r>
              <a:rPr lang="en-US" sz="2800" dirty="0" err="1">
                <a:solidFill>
                  <a:schemeClr val="tx1">
                    <a:lumMod val="10000"/>
                    <a:lumOff val="90000"/>
                  </a:schemeClr>
                </a:solidFill>
                <a:ea typeface="ＭＳ Ｐゴシック" pitchFamily="34" charset="-128"/>
              </a:rPr>
              <a:t>modellers</a:t>
            </a:r>
            <a:endParaRPr lang="en-US" sz="2800" dirty="0">
              <a:solidFill>
                <a:schemeClr val="tx1">
                  <a:lumMod val="10000"/>
                  <a:lumOff val="90000"/>
                </a:schemeClr>
              </a:solidFill>
              <a:ea typeface="ＭＳ Ｐゴシック" pitchFamily="34" charset="-128"/>
            </a:endParaRP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To assess CCI datasets with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rgbClr val="000000"/>
                </a:solidFill>
                <a:ea typeface="ＭＳ Ｐゴシック" pitchFamily="34" charset="-128"/>
              </a:rPr>
              <a:t>Develop tools to use datasets to validate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Examine consistency between CCI ECV datasets</a:t>
            </a:r>
          </a:p>
          <a:p>
            <a:pPr marL="457200" lvl="0" indent="-457200" defTabSz="914400" fontAlgn="base">
              <a:lnSpc>
                <a:spcPct val="90000"/>
              </a:lnSpc>
              <a:spcBef>
                <a:spcPts val="600"/>
              </a:spcBef>
              <a:spcAft>
                <a:spcPts val="600"/>
              </a:spcAft>
              <a:buSzTx/>
              <a:buFont typeface="Arial" panose="020B0604020202020204" pitchFamily="34" charset="0"/>
              <a:buChar char="•"/>
            </a:pPr>
            <a:endParaRPr lang="en-US" sz="2800" dirty="0">
              <a:solidFill>
                <a:srgbClr val="000000"/>
              </a:solidFill>
              <a:ea typeface="ＭＳ Ｐゴシック" pitchFamily="34" charset="-128"/>
            </a:endParaRPr>
          </a:p>
        </p:txBody>
      </p:sp>
    </p:spTree>
    <p:extLst>
      <p:ext uri="{BB962C8B-B14F-4D97-AF65-F5344CB8AC3E}">
        <p14:creationId xmlns:p14="http://schemas.microsoft.com/office/powerpoint/2010/main" val="250975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test"/>
          <p:cNvPicPr>
            <a:picLocks noChangeAspect="1" noChangeArrowheads="1"/>
          </p:cNvPicPr>
          <p:nvPr/>
        </p:nvPicPr>
        <p:blipFill>
          <a:blip r:embed="rId3" cstate="print"/>
          <a:srcRect/>
          <a:stretch>
            <a:fillRect/>
          </a:stretch>
        </p:blipFill>
        <p:spPr bwMode="auto">
          <a:xfrm>
            <a:off x="3028950" y="114300"/>
            <a:ext cx="2057400" cy="2199225"/>
          </a:xfrm>
          <a:prstGeom prst="rect">
            <a:avLst/>
          </a:prstGeom>
          <a:noFill/>
        </p:spPr>
      </p:pic>
      <p:sp>
        <p:nvSpPr>
          <p:cNvPr id="9" name="TextBox 8"/>
          <p:cNvSpPr txBox="1"/>
          <p:nvPr/>
        </p:nvSpPr>
        <p:spPr>
          <a:xfrm>
            <a:off x="1314450" y="103875"/>
            <a:ext cx="1885950" cy="1892826"/>
          </a:xfrm>
          <a:prstGeom prst="rect">
            <a:avLst/>
          </a:prstGeom>
          <a:noFill/>
        </p:spPr>
        <p:txBody>
          <a:bodyPr wrap="square" rtlCol="0">
            <a:spAutoFit/>
          </a:bodyPr>
          <a:lstStyle/>
          <a:p>
            <a:r>
              <a:rPr lang="en-GB" sz="2700" b="1" dirty="0">
                <a:solidFill>
                  <a:prstClr val="black"/>
                </a:solidFill>
                <a:latin typeface="Calibri"/>
              </a:rPr>
              <a:t>Model validation</a:t>
            </a:r>
          </a:p>
          <a:p>
            <a:r>
              <a:rPr lang="en-GB" sz="1800" b="1" dirty="0">
                <a:solidFill>
                  <a:prstClr val="black"/>
                </a:solidFill>
                <a:latin typeface="Calibri"/>
              </a:rPr>
              <a:t>Many user needs</a:t>
            </a:r>
          </a:p>
          <a:p>
            <a:pPr marL="214313" indent="-214313">
              <a:buFont typeface="Arial" charset="0"/>
              <a:buChar char="•"/>
            </a:pPr>
            <a:r>
              <a:rPr lang="en-GB" sz="1500" b="1" dirty="0">
                <a:solidFill>
                  <a:srgbClr val="8064A2">
                    <a:lumMod val="75000"/>
                  </a:srgbClr>
                </a:solidFill>
                <a:latin typeface="Calibri"/>
              </a:rPr>
              <a:t>Long time series</a:t>
            </a:r>
          </a:p>
          <a:p>
            <a:pPr marL="214313" indent="-214313">
              <a:buFont typeface="Arial" charset="0"/>
              <a:buChar char="•"/>
            </a:pPr>
            <a:r>
              <a:rPr lang="en-GB" sz="1500" b="1" dirty="0">
                <a:solidFill>
                  <a:srgbClr val="8064A2">
                    <a:lumMod val="75000"/>
                  </a:srgbClr>
                </a:solidFill>
                <a:latin typeface="Calibri"/>
              </a:rPr>
              <a:t>Uncertainties</a:t>
            </a:r>
          </a:p>
          <a:p>
            <a:pPr marL="214313" indent="-214313">
              <a:buFont typeface="Arial" charset="0"/>
              <a:buChar char="•"/>
            </a:pPr>
            <a:r>
              <a:rPr lang="en-GB" sz="1500" b="1" dirty="0">
                <a:solidFill>
                  <a:srgbClr val="8064A2">
                    <a:lumMod val="75000"/>
                  </a:srgbClr>
                </a:solidFill>
                <a:latin typeface="Calibri"/>
              </a:rPr>
              <a:t>Consistency</a:t>
            </a:r>
          </a:p>
        </p:txBody>
      </p:sp>
      <p:sp>
        <p:nvSpPr>
          <p:cNvPr id="5" name="Subtitle 4"/>
          <p:cNvSpPr>
            <a:spLocks noGrp="1"/>
          </p:cNvSpPr>
          <p:nvPr>
            <p:ph type="subTitle" idx="1"/>
          </p:nvPr>
        </p:nvSpPr>
        <p:spPr/>
        <p:txBody>
          <a:bodyPr/>
          <a:lstStyle/>
          <a:p>
            <a:endParaRPr lang="en-GB"/>
          </a:p>
        </p:txBody>
      </p:sp>
      <p:pic>
        <p:nvPicPr>
          <p:cNvPr id="7" name="Picture 2"/>
          <p:cNvPicPr>
            <a:picLocks noChangeAspect="1"/>
          </p:cNvPicPr>
          <p:nvPr/>
        </p:nvPicPr>
        <p:blipFill>
          <a:blip r:embed="rId4" cstate="print"/>
          <a:srcRect/>
          <a:stretch>
            <a:fillRect/>
          </a:stretch>
        </p:blipFill>
        <p:spPr bwMode="auto">
          <a:xfrm>
            <a:off x="1314450" y="2171701"/>
            <a:ext cx="5372100" cy="3178619"/>
          </a:xfrm>
          <a:prstGeom prst="rect">
            <a:avLst/>
          </a:prstGeom>
          <a:noFill/>
          <a:ln w="9525">
            <a:noFill/>
            <a:miter lim="800000"/>
            <a:headEnd/>
            <a:tailEnd/>
          </a:ln>
          <a:scene3d>
            <a:camera prst="perspectiveRelaxed"/>
            <a:lightRig rig="threePt" dir="t"/>
          </a:scene3d>
        </p:spPr>
      </p:pic>
      <p:sp>
        <p:nvSpPr>
          <p:cNvPr id="16" name="Up Arrow 15"/>
          <p:cNvSpPr/>
          <p:nvPr/>
        </p:nvSpPr>
        <p:spPr>
          <a:xfrm>
            <a:off x="3829050" y="1600200"/>
            <a:ext cx="514350" cy="1714500"/>
          </a:xfrm>
          <a:prstGeom prst="upArrow">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sp>
        <p:nvSpPr>
          <p:cNvPr id="18" name="Text Box 4"/>
          <p:cNvSpPr txBox="1">
            <a:spLocks noChangeArrowheads="1"/>
          </p:cNvSpPr>
          <p:nvPr/>
        </p:nvSpPr>
        <p:spPr bwMode="auto">
          <a:xfrm>
            <a:off x="5257800" y="0"/>
            <a:ext cx="2800350" cy="255454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ts val="1440"/>
              </a:lnSpc>
              <a:spcBef>
                <a:spcPts val="375"/>
              </a:spcBef>
              <a:buFontTx/>
              <a:buChar char="•"/>
            </a:pPr>
            <a:r>
              <a:rPr lang="en-GB" altLang="en-US" sz="1200" b="1" dirty="0">
                <a:solidFill>
                  <a:srgbClr val="C00000"/>
                </a:solidFill>
                <a:latin typeface="Calibri"/>
              </a:rPr>
              <a:t> Model development &amp; evaluation, improving parameterizations</a:t>
            </a:r>
          </a:p>
          <a:p>
            <a:pPr>
              <a:lnSpc>
                <a:spcPts val="1440"/>
              </a:lnSpc>
              <a:spcBef>
                <a:spcPts val="375"/>
              </a:spcBef>
              <a:buFontTx/>
              <a:buChar char="•"/>
            </a:pPr>
            <a:r>
              <a:rPr lang="en-GB" altLang="en-US" sz="1200" b="1" dirty="0">
                <a:solidFill>
                  <a:srgbClr val="7030A0"/>
                </a:solidFill>
                <a:latin typeface="Calibri"/>
              </a:rPr>
              <a:t> Development of metrics for multi-model inter-comparisons</a:t>
            </a:r>
          </a:p>
          <a:p>
            <a:pPr>
              <a:lnSpc>
                <a:spcPts val="1440"/>
              </a:lnSpc>
              <a:spcBef>
                <a:spcPts val="375"/>
              </a:spcBef>
              <a:buFontTx/>
              <a:buChar char="•"/>
            </a:pPr>
            <a:r>
              <a:rPr lang="en-GB" altLang="en-US" sz="1200" b="1" dirty="0">
                <a:solidFill>
                  <a:srgbClr val="00B050"/>
                </a:solidFill>
                <a:latin typeface="Calibri"/>
              </a:rPr>
              <a:t> Testing benefit of increasing horizontal &amp; vertical resolution</a:t>
            </a:r>
          </a:p>
          <a:p>
            <a:pPr>
              <a:lnSpc>
                <a:spcPts val="1440"/>
              </a:lnSpc>
              <a:spcBef>
                <a:spcPts val="375"/>
              </a:spcBef>
              <a:buFontTx/>
              <a:buChar char="•"/>
            </a:pPr>
            <a:r>
              <a:rPr lang="en-GB" altLang="en-US" sz="1200" b="1" dirty="0">
                <a:solidFill>
                  <a:srgbClr val="0070C0"/>
                </a:solidFill>
                <a:latin typeface="Calibri"/>
              </a:rPr>
              <a:t> Seasonal to decadal prediction</a:t>
            </a:r>
          </a:p>
          <a:p>
            <a:pPr>
              <a:lnSpc>
                <a:spcPts val="1440"/>
              </a:lnSpc>
              <a:spcBef>
                <a:spcPts val="375"/>
              </a:spcBef>
              <a:buFontTx/>
              <a:buChar char="•"/>
            </a:pPr>
            <a:r>
              <a:rPr lang="en-GB" altLang="en-US" sz="1200" b="1" dirty="0">
                <a:solidFill>
                  <a:srgbClr val="C00000"/>
                </a:solidFill>
                <a:latin typeface="Calibri"/>
              </a:rPr>
              <a:t> </a:t>
            </a:r>
            <a:r>
              <a:rPr lang="en-GB" altLang="en-US" sz="1200" b="1" dirty="0">
                <a:solidFill>
                  <a:srgbClr val="9BBB59">
                    <a:lumMod val="50000"/>
                  </a:srgbClr>
                </a:solidFill>
                <a:latin typeface="Calibri"/>
              </a:rPr>
              <a:t>Generation of model ensembles, e.g. SSTs, land cover, PFTs,…</a:t>
            </a:r>
          </a:p>
          <a:p>
            <a:pPr>
              <a:lnSpc>
                <a:spcPts val="1440"/>
              </a:lnSpc>
              <a:spcBef>
                <a:spcPts val="375"/>
              </a:spcBef>
              <a:buFontTx/>
              <a:buChar char="•"/>
            </a:pPr>
            <a:r>
              <a:rPr lang="en-GB" altLang="en-US" sz="1200" b="1" dirty="0">
                <a:solidFill>
                  <a:srgbClr val="F79646"/>
                </a:solidFill>
                <a:latin typeface="Calibri"/>
              </a:rPr>
              <a:t> Detection &amp; attribution of climate change</a:t>
            </a:r>
          </a:p>
          <a:p>
            <a:pPr>
              <a:lnSpc>
                <a:spcPts val="1440"/>
              </a:lnSpc>
              <a:spcBef>
                <a:spcPts val="375"/>
              </a:spcBef>
              <a:buFontTx/>
              <a:buChar char="•"/>
            </a:pPr>
            <a:r>
              <a:rPr lang="en-GB" altLang="en-US" sz="1200" b="1" dirty="0">
                <a:solidFill>
                  <a:srgbClr val="C00000"/>
                </a:solidFill>
                <a:latin typeface="Calibri"/>
              </a:rPr>
              <a:t> Constraining climate projections, etc</a:t>
            </a:r>
          </a:p>
        </p:txBody>
      </p:sp>
    </p:spTree>
    <p:extLst>
      <p:ext uri="{BB962C8B-B14F-4D97-AF65-F5344CB8AC3E}">
        <p14:creationId xmlns:p14="http://schemas.microsoft.com/office/powerpoint/2010/main" val="154913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ppt_x"/>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000" fill="hold"/>
                                        <p:tgtEl>
                                          <p:spTgt spid="16"/>
                                        </p:tgtEl>
                                        <p:attrNameLst>
                                          <p:attrName>ppt_x</p:attrName>
                                        </p:attrNameLst>
                                      </p:cBhvr>
                                      <p:tavLst>
                                        <p:tav tm="0">
                                          <p:val>
                                            <p:strVal val="#ppt_x"/>
                                          </p:val>
                                        </p:tav>
                                        <p:tav tm="100000">
                                          <p:val>
                                            <p:strVal val="#ppt_x"/>
                                          </p:val>
                                        </p:tav>
                                      </p:tavLst>
                                    </p:anim>
                                    <p:anim calcmode="lin" valueType="num">
                                      <p:cBhvr additive="base">
                                        <p:cTn id="12" dur="2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Drum 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title"/>
          </p:nvPr>
        </p:nvSpPr>
        <p:spPr/>
        <p:txBody>
          <a:bodyPr/>
          <a:lstStyle/>
          <a:p>
            <a:r>
              <a:rPr lang="en-GB"/>
              <a:t>Need for Obs Simulators</a:t>
            </a:r>
          </a:p>
        </p:txBody>
      </p:sp>
      <p:sp>
        <p:nvSpPr>
          <p:cNvPr id="168964" name="Rectangle 4"/>
          <p:cNvSpPr>
            <a:spLocks noGrp="1" noChangeArrowheads="1"/>
          </p:cNvSpPr>
          <p:nvPr>
            <p:ph type="body" idx="1"/>
          </p:nvPr>
        </p:nvSpPr>
        <p:spPr>
          <a:xfrm>
            <a:off x="1331119" y="3436144"/>
            <a:ext cx="2867025" cy="552450"/>
          </a:xfrm>
        </p:spPr>
        <p:txBody>
          <a:bodyPr/>
          <a:lstStyle/>
          <a:p>
            <a:pPr>
              <a:lnSpc>
                <a:spcPct val="99000"/>
              </a:lnSpc>
              <a:buFontTx/>
              <a:buNone/>
            </a:pPr>
            <a:r>
              <a:rPr lang="en-GB" sz="1350"/>
              <a:t>Geophysical measurements </a:t>
            </a:r>
          </a:p>
          <a:p>
            <a:pPr>
              <a:lnSpc>
                <a:spcPct val="99000"/>
              </a:lnSpc>
              <a:buFontTx/>
              <a:buNone/>
            </a:pPr>
            <a:r>
              <a:rPr lang="en-GB" sz="1350"/>
              <a:t>(e.g. radiance, bending angle)</a:t>
            </a:r>
          </a:p>
        </p:txBody>
      </p:sp>
      <p:pic>
        <p:nvPicPr>
          <p:cNvPr id="168965" name="Picture 5" descr="test"/>
          <p:cNvPicPr>
            <a:picLocks noChangeAspect="1" noChangeArrowheads="1"/>
          </p:cNvPicPr>
          <p:nvPr/>
        </p:nvPicPr>
        <p:blipFill>
          <a:blip r:embed="rId2" cstate="print"/>
          <a:srcRect/>
          <a:stretch>
            <a:fillRect/>
          </a:stretch>
        </p:blipFill>
        <p:spPr bwMode="auto">
          <a:xfrm>
            <a:off x="5187554" y="917973"/>
            <a:ext cx="2889646" cy="2806303"/>
          </a:xfrm>
          <a:prstGeom prst="rect">
            <a:avLst/>
          </a:prstGeom>
          <a:noFill/>
        </p:spPr>
      </p:pic>
      <p:pic>
        <p:nvPicPr>
          <p:cNvPr id="168966" name="Picture 6" descr="Envisat"/>
          <p:cNvPicPr>
            <a:picLocks noChangeAspect="1" noChangeArrowheads="1"/>
          </p:cNvPicPr>
          <p:nvPr/>
        </p:nvPicPr>
        <p:blipFill>
          <a:blip r:embed="rId3" cstate="print"/>
          <a:srcRect/>
          <a:stretch>
            <a:fillRect/>
          </a:stretch>
        </p:blipFill>
        <p:spPr bwMode="auto">
          <a:xfrm>
            <a:off x="1293019" y="1243013"/>
            <a:ext cx="2613422" cy="2121694"/>
          </a:xfrm>
          <a:prstGeom prst="rect">
            <a:avLst/>
          </a:prstGeom>
          <a:noFill/>
        </p:spPr>
      </p:pic>
      <p:sp>
        <p:nvSpPr>
          <p:cNvPr id="168967" name="AutoShape 7"/>
          <p:cNvSpPr>
            <a:spLocks noChangeArrowheads="1"/>
          </p:cNvSpPr>
          <p:nvPr/>
        </p:nvSpPr>
        <p:spPr bwMode="auto">
          <a:xfrm>
            <a:off x="4046935" y="2144317"/>
            <a:ext cx="1134665" cy="478631"/>
          </a:xfrm>
          <a:prstGeom prst="leftRightArrow">
            <a:avLst>
              <a:gd name="adj1" fmla="val 50000"/>
              <a:gd name="adj2" fmla="val 47413"/>
            </a:avLst>
          </a:prstGeom>
          <a:solidFill>
            <a:srgbClr val="88060F"/>
          </a:solidFill>
          <a:ln w="9525" algn="ctr">
            <a:solidFill>
              <a:schemeClr val="tx1"/>
            </a:solidFill>
            <a:miter lim="800000"/>
            <a:headEnd/>
            <a:tailEnd/>
          </a:ln>
          <a:effectLst/>
        </p:spPr>
        <p:txBody>
          <a:bodyPr wrap="none" anchor="ctr"/>
          <a:lstStyle/>
          <a:p>
            <a:pPr fontAlgn="base">
              <a:spcBef>
                <a:spcPct val="0"/>
              </a:spcBef>
              <a:spcAft>
                <a:spcPct val="0"/>
              </a:spcAft>
            </a:pPr>
            <a:endParaRPr lang="en-GB" sz="1050">
              <a:solidFill>
                <a:srgbClr val="000000"/>
              </a:solidFill>
            </a:endParaRPr>
          </a:p>
        </p:txBody>
      </p:sp>
      <p:sp>
        <p:nvSpPr>
          <p:cNvPr id="168968" name="Text Box 8"/>
          <p:cNvSpPr txBox="1">
            <a:spLocks noChangeArrowheads="1"/>
          </p:cNvSpPr>
          <p:nvPr/>
        </p:nvSpPr>
        <p:spPr bwMode="auto">
          <a:xfrm>
            <a:off x="5053012" y="3732610"/>
            <a:ext cx="2947988" cy="1338828"/>
          </a:xfrm>
          <a:prstGeom prst="rect">
            <a:avLst/>
          </a:prstGeom>
          <a:noFill/>
          <a:ln w="9525" algn="ctr">
            <a:noFill/>
            <a:miter lim="800000"/>
            <a:headEnd/>
            <a:tailEnd/>
          </a:ln>
          <a:effectLst/>
        </p:spPr>
        <p:txBody>
          <a:bodyPr>
            <a:spAutoFit/>
          </a:bodyPr>
          <a:lstStyle/>
          <a:p>
            <a:pPr algn="ctr" fontAlgn="base">
              <a:spcBef>
                <a:spcPct val="0"/>
              </a:spcBef>
              <a:spcAft>
                <a:spcPct val="0"/>
              </a:spcAft>
            </a:pPr>
            <a:r>
              <a:rPr lang="en-GB" sz="1200" b="1">
                <a:solidFill>
                  <a:srgbClr val="00549F"/>
                </a:solidFill>
                <a:latin typeface="Verdana" pitchFamily="34" charset="0"/>
              </a:rPr>
              <a:t>Model grid variables </a:t>
            </a:r>
          </a:p>
          <a:p>
            <a:pPr algn="ctr" fontAlgn="base">
              <a:spcBef>
                <a:spcPct val="0"/>
              </a:spcBef>
              <a:spcAft>
                <a:spcPct val="0"/>
              </a:spcAft>
            </a:pPr>
            <a:r>
              <a:rPr lang="en-GB" sz="1200" b="1">
                <a:solidFill>
                  <a:srgbClr val="00549F"/>
                </a:solidFill>
                <a:latin typeface="Verdana" pitchFamily="34" charset="0"/>
              </a:rPr>
              <a:t> (e.g. temp, water vapour, wind, etc)</a:t>
            </a:r>
          </a:p>
          <a:p>
            <a:pPr algn="ctr" fontAlgn="base">
              <a:spcBef>
                <a:spcPct val="0"/>
              </a:spcBef>
              <a:spcAft>
                <a:spcPct val="0"/>
              </a:spcAft>
            </a:pPr>
            <a:endParaRPr lang="en-GB" sz="1200" b="1">
              <a:solidFill>
                <a:srgbClr val="00549F"/>
              </a:solidFill>
              <a:latin typeface="Verdana" pitchFamily="34" charset="0"/>
            </a:endParaRPr>
          </a:p>
          <a:p>
            <a:pPr algn="ctr" fontAlgn="base">
              <a:spcBef>
                <a:spcPct val="0"/>
              </a:spcBef>
              <a:spcAft>
                <a:spcPct val="0"/>
              </a:spcAft>
            </a:pPr>
            <a:endParaRPr lang="en-GB" sz="1200" b="1">
              <a:solidFill>
                <a:srgbClr val="00549F"/>
              </a:solidFill>
              <a:latin typeface="Verdana" pitchFamily="34" charset="0"/>
            </a:endParaRPr>
          </a:p>
          <a:p>
            <a:pPr algn="ctr" fontAlgn="base">
              <a:spcBef>
                <a:spcPct val="0"/>
              </a:spcBef>
              <a:spcAft>
                <a:spcPct val="0"/>
              </a:spcAft>
            </a:pPr>
            <a:endParaRPr lang="en-GB" sz="1050">
              <a:solidFill>
                <a:srgbClr val="000000"/>
              </a:solidFill>
              <a:latin typeface="Verdana" pitchFamily="34" charset="0"/>
            </a:endParaRPr>
          </a:p>
          <a:p>
            <a:pPr algn="ctr" fontAlgn="base">
              <a:spcBef>
                <a:spcPct val="0"/>
              </a:spcBef>
              <a:spcAft>
                <a:spcPct val="0"/>
              </a:spcAft>
            </a:pPr>
            <a:endParaRPr lang="en-GB" sz="1050">
              <a:solidFill>
                <a:srgbClr val="000000"/>
              </a:solidFill>
              <a:latin typeface="Verdana" pitchFamily="34" charset="0"/>
            </a:endParaRPr>
          </a:p>
        </p:txBody>
      </p:sp>
      <p:sp>
        <p:nvSpPr>
          <p:cNvPr id="168969" name="Text Box 9"/>
          <p:cNvSpPr txBox="1">
            <a:spLocks noChangeArrowheads="1"/>
          </p:cNvSpPr>
          <p:nvPr/>
        </p:nvSpPr>
        <p:spPr bwMode="auto">
          <a:xfrm>
            <a:off x="4347237" y="1465660"/>
            <a:ext cx="445956" cy="60016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GB" sz="3300" b="1">
                <a:solidFill>
                  <a:srgbClr val="88060F"/>
                </a:solidFill>
                <a:latin typeface="Verdana" pitchFamily="34" charset="0"/>
              </a:rPr>
              <a:t>?</a:t>
            </a:r>
          </a:p>
        </p:txBody>
      </p:sp>
      <p:sp>
        <p:nvSpPr>
          <p:cNvPr id="168970" name="Text Box 10"/>
          <p:cNvSpPr txBox="1">
            <a:spLocks noChangeArrowheads="1"/>
          </p:cNvSpPr>
          <p:nvPr/>
        </p:nvSpPr>
        <p:spPr bwMode="auto">
          <a:xfrm>
            <a:off x="1746647" y="4441031"/>
            <a:ext cx="1838325" cy="415498"/>
          </a:xfrm>
          <a:prstGeom prst="rect">
            <a:avLst/>
          </a:prstGeom>
          <a:solidFill>
            <a:srgbClr val="CCFFFF"/>
          </a:solidFill>
          <a:ln w="15875" algn="ctr">
            <a:solidFill>
              <a:srgbClr val="000080"/>
            </a:solidFill>
            <a:miter lim="800000"/>
            <a:headEnd/>
            <a:tailEnd/>
          </a:ln>
          <a:effectLst/>
        </p:spPr>
        <p:txBody>
          <a:bodyPr>
            <a:spAutoFit/>
          </a:bodyPr>
          <a:lstStyle/>
          <a:p>
            <a:pPr algn="ctr" fontAlgn="base">
              <a:spcBef>
                <a:spcPct val="50000"/>
              </a:spcBef>
              <a:spcAft>
                <a:spcPct val="0"/>
              </a:spcAft>
            </a:pPr>
            <a:r>
              <a:rPr lang="en-GB" sz="1050" b="1">
                <a:solidFill>
                  <a:srgbClr val="000000"/>
                </a:solidFill>
                <a:latin typeface="Verdana" pitchFamily="34" charset="0"/>
              </a:rPr>
              <a:t>Retrieve model variables</a:t>
            </a:r>
          </a:p>
        </p:txBody>
      </p:sp>
      <p:sp>
        <p:nvSpPr>
          <p:cNvPr id="168971" name="Line 11"/>
          <p:cNvSpPr>
            <a:spLocks noChangeShapeType="1"/>
          </p:cNvSpPr>
          <p:nvPr/>
        </p:nvSpPr>
        <p:spPr bwMode="auto">
          <a:xfrm flipH="1">
            <a:off x="2609850" y="3952875"/>
            <a:ext cx="10716" cy="466725"/>
          </a:xfrm>
          <a:prstGeom prst="line">
            <a:avLst/>
          </a:prstGeom>
          <a:noFill/>
          <a:ln w="38100">
            <a:solidFill>
              <a:schemeClr val="tx1"/>
            </a:solidFill>
            <a:round/>
            <a:headEnd/>
            <a:tailEnd type="triangle" w="med" len="med"/>
          </a:ln>
          <a:effectLst/>
        </p:spPr>
        <p:txBody>
          <a:bodyPr wrap="none" anchor="ctr"/>
          <a:lstStyle/>
          <a:p>
            <a:pPr fontAlgn="base">
              <a:spcBef>
                <a:spcPct val="0"/>
              </a:spcBef>
              <a:spcAft>
                <a:spcPct val="0"/>
              </a:spcAft>
            </a:pPr>
            <a:endParaRPr lang="en-GB" sz="1050">
              <a:solidFill>
                <a:srgbClr val="000000"/>
              </a:solidFill>
            </a:endParaRPr>
          </a:p>
        </p:txBody>
      </p:sp>
      <p:sp>
        <p:nvSpPr>
          <p:cNvPr id="168972" name="Line 12"/>
          <p:cNvSpPr>
            <a:spLocks noChangeShapeType="1"/>
          </p:cNvSpPr>
          <p:nvPr/>
        </p:nvSpPr>
        <p:spPr bwMode="auto">
          <a:xfrm flipV="1">
            <a:off x="3664744" y="4648201"/>
            <a:ext cx="1687116" cy="11906"/>
          </a:xfrm>
          <a:prstGeom prst="line">
            <a:avLst/>
          </a:prstGeom>
          <a:noFill/>
          <a:ln w="38100">
            <a:solidFill>
              <a:schemeClr val="tx1"/>
            </a:solidFill>
            <a:round/>
            <a:headEnd/>
            <a:tailEnd type="triangle" w="med" len="med"/>
          </a:ln>
          <a:effectLst/>
        </p:spPr>
        <p:txBody>
          <a:bodyPr wrap="none" anchor="ctr"/>
          <a:lstStyle/>
          <a:p>
            <a:pPr fontAlgn="base">
              <a:spcBef>
                <a:spcPct val="0"/>
              </a:spcBef>
              <a:spcAft>
                <a:spcPct val="0"/>
              </a:spcAft>
            </a:pPr>
            <a:endParaRPr lang="en-GB" sz="1050">
              <a:solidFill>
                <a:srgbClr val="000000"/>
              </a:solidFill>
            </a:endParaRPr>
          </a:p>
        </p:txBody>
      </p:sp>
      <p:sp>
        <p:nvSpPr>
          <p:cNvPr id="168973" name="Text Box 13"/>
          <p:cNvSpPr txBox="1">
            <a:spLocks noChangeArrowheads="1"/>
          </p:cNvSpPr>
          <p:nvPr/>
        </p:nvSpPr>
        <p:spPr bwMode="auto">
          <a:xfrm>
            <a:off x="5563791" y="4406504"/>
            <a:ext cx="1838325" cy="415498"/>
          </a:xfrm>
          <a:prstGeom prst="rect">
            <a:avLst/>
          </a:prstGeom>
          <a:solidFill>
            <a:srgbClr val="FFFF99"/>
          </a:solidFill>
          <a:ln w="15875" algn="ctr">
            <a:solidFill>
              <a:srgbClr val="993300"/>
            </a:solidFill>
            <a:miter lim="800000"/>
            <a:headEnd/>
            <a:tailEnd/>
          </a:ln>
          <a:effectLst/>
        </p:spPr>
        <p:txBody>
          <a:bodyPr>
            <a:spAutoFit/>
          </a:bodyPr>
          <a:lstStyle/>
          <a:p>
            <a:pPr algn="ctr" fontAlgn="base">
              <a:spcBef>
                <a:spcPct val="50000"/>
              </a:spcBef>
              <a:spcAft>
                <a:spcPct val="0"/>
              </a:spcAft>
            </a:pPr>
            <a:r>
              <a:rPr lang="en-GB" sz="1050" b="1">
                <a:solidFill>
                  <a:srgbClr val="000000"/>
                </a:solidFill>
                <a:latin typeface="Verdana" pitchFamily="34" charset="0"/>
              </a:rPr>
              <a:t>Compare in model space</a:t>
            </a:r>
          </a:p>
        </p:txBody>
      </p:sp>
      <p:pic>
        <p:nvPicPr>
          <p:cNvPr id="168974" name="Picture 14" descr="apples-and-oranges"/>
          <p:cNvPicPr>
            <a:picLocks noChangeAspect="1" noChangeArrowheads="1"/>
          </p:cNvPicPr>
          <p:nvPr/>
        </p:nvPicPr>
        <p:blipFill>
          <a:blip r:embed="rId4" cstate="print"/>
          <a:srcRect/>
          <a:stretch>
            <a:fillRect/>
          </a:stretch>
        </p:blipFill>
        <p:spPr bwMode="auto">
          <a:xfrm>
            <a:off x="4067175" y="2840832"/>
            <a:ext cx="1207294" cy="869156"/>
          </a:xfrm>
          <a:prstGeom prst="rect">
            <a:avLst/>
          </a:prstGeom>
          <a:noFill/>
        </p:spPr>
      </p:pic>
    </p:spTree>
    <p:extLst>
      <p:ext uri="{BB962C8B-B14F-4D97-AF65-F5344CB8AC3E}">
        <p14:creationId xmlns:p14="http://schemas.microsoft.com/office/powerpoint/2010/main" val="2044953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8971"/>
                                        </p:tgtEl>
                                        <p:attrNameLst>
                                          <p:attrName>style.visibility</p:attrName>
                                        </p:attrNameLst>
                                      </p:cBhvr>
                                      <p:to>
                                        <p:strVal val="visible"/>
                                      </p:to>
                                    </p:set>
                                    <p:animEffect transition="in" filter="box(in)">
                                      <p:cBhvr>
                                        <p:cTn id="7" dur="500"/>
                                        <p:tgtEl>
                                          <p:spTgt spid="16897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8970"/>
                                        </p:tgtEl>
                                        <p:attrNameLst>
                                          <p:attrName>style.visibility</p:attrName>
                                        </p:attrNameLst>
                                      </p:cBhvr>
                                      <p:to>
                                        <p:strVal val="visible"/>
                                      </p:to>
                                    </p:set>
                                    <p:animEffect transition="in" filter="box(in)">
                                      <p:cBhvr>
                                        <p:cTn id="10" dur="500"/>
                                        <p:tgtEl>
                                          <p:spTgt spid="16897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68972"/>
                                        </p:tgtEl>
                                        <p:attrNameLst>
                                          <p:attrName>style.visibility</p:attrName>
                                        </p:attrNameLst>
                                      </p:cBhvr>
                                      <p:to>
                                        <p:strVal val="visible"/>
                                      </p:to>
                                    </p:set>
                                    <p:animEffect transition="in" filter="box(in)">
                                      <p:cBhvr>
                                        <p:cTn id="15" dur="500"/>
                                        <p:tgtEl>
                                          <p:spTgt spid="16897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68973"/>
                                        </p:tgtEl>
                                        <p:attrNameLst>
                                          <p:attrName>style.visibility</p:attrName>
                                        </p:attrNameLst>
                                      </p:cBhvr>
                                      <p:to>
                                        <p:strVal val="visible"/>
                                      </p:to>
                                    </p:set>
                                    <p:animEffect transition="in" filter="box(in)">
                                      <p:cBhvr>
                                        <p:cTn id="18" dur="500"/>
                                        <p:tgtEl>
                                          <p:spTgt spid="168973"/>
                                        </p:tgtEl>
                                      </p:cBhvr>
                                    </p:animEffect>
                                  </p:childTnLst>
                                </p:cTn>
                              </p:par>
                              <p:par>
                                <p:cTn id="19" presetID="9" presetClass="entr" presetSubtype="0" fill="hold" nodeType="withEffect">
                                  <p:stCondLst>
                                    <p:cond delay="0"/>
                                  </p:stCondLst>
                                  <p:childTnLst>
                                    <p:set>
                                      <p:cBhvr>
                                        <p:cTn id="20" dur="1" fill="hold">
                                          <p:stCondLst>
                                            <p:cond delay="0"/>
                                          </p:stCondLst>
                                        </p:cTn>
                                        <p:tgtEl>
                                          <p:spTgt spid="168974"/>
                                        </p:tgtEl>
                                        <p:attrNameLst>
                                          <p:attrName>style.visibility</p:attrName>
                                        </p:attrNameLst>
                                      </p:cBhvr>
                                      <p:to>
                                        <p:strVal val="visible"/>
                                      </p:to>
                                    </p:set>
                                    <p:animEffect transition="in" filter="dissolve">
                                      <p:cBhvr>
                                        <p:cTn id="21" dur="500"/>
                                        <p:tgtEl>
                                          <p:spTgt spid="168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70" grpId="0" animBg="1"/>
      <p:bldP spid="168971" grpId="0" animBg="1"/>
      <p:bldP spid="168972" grpId="0" animBg="1"/>
      <p:bldP spid="16897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GB"/>
              <a:t>Need for Obs Simulators</a:t>
            </a:r>
          </a:p>
        </p:txBody>
      </p:sp>
      <p:sp>
        <p:nvSpPr>
          <p:cNvPr id="169987" name="Rectangle 3"/>
          <p:cNvSpPr>
            <a:spLocks noGrp="1" noChangeArrowheads="1"/>
          </p:cNvSpPr>
          <p:nvPr>
            <p:ph type="body" idx="1"/>
          </p:nvPr>
        </p:nvSpPr>
        <p:spPr>
          <a:xfrm>
            <a:off x="1319213" y="3413522"/>
            <a:ext cx="2867025" cy="552450"/>
          </a:xfrm>
        </p:spPr>
        <p:txBody>
          <a:bodyPr/>
          <a:lstStyle/>
          <a:p>
            <a:pPr>
              <a:lnSpc>
                <a:spcPct val="99000"/>
              </a:lnSpc>
              <a:buFontTx/>
              <a:buNone/>
            </a:pPr>
            <a:r>
              <a:rPr lang="en-GB" sz="1350"/>
              <a:t>Geophysical measurements </a:t>
            </a:r>
          </a:p>
          <a:p>
            <a:pPr>
              <a:lnSpc>
                <a:spcPct val="99000"/>
              </a:lnSpc>
              <a:buFontTx/>
              <a:buNone/>
            </a:pPr>
            <a:r>
              <a:rPr lang="en-GB" sz="1350"/>
              <a:t>(e.g. radiance, bending angle)</a:t>
            </a:r>
          </a:p>
        </p:txBody>
      </p:sp>
      <p:pic>
        <p:nvPicPr>
          <p:cNvPr id="169988" name="Picture 4" descr="test"/>
          <p:cNvPicPr>
            <a:picLocks noChangeAspect="1" noChangeArrowheads="1"/>
          </p:cNvPicPr>
          <p:nvPr/>
        </p:nvPicPr>
        <p:blipFill>
          <a:blip r:embed="rId2" cstate="print"/>
          <a:srcRect/>
          <a:stretch>
            <a:fillRect/>
          </a:stretch>
        </p:blipFill>
        <p:spPr bwMode="auto">
          <a:xfrm>
            <a:off x="5187554" y="917973"/>
            <a:ext cx="2889646" cy="2806303"/>
          </a:xfrm>
          <a:prstGeom prst="rect">
            <a:avLst/>
          </a:prstGeom>
          <a:noFill/>
        </p:spPr>
      </p:pic>
      <p:pic>
        <p:nvPicPr>
          <p:cNvPr id="169989" name="Picture 5" descr="Envisat"/>
          <p:cNvPicPr>
            <a:picLocks noChangeAspect="1" noChangeArrowheads="1"/>
          </p:cNvPicPr>
          <p:nvPr/>
        </p:nvPicPr>
        <p:blipFill>
          <a:blip r:embed="rId3" cstate="print"/>
          <a:srcRect/>
          <a:stretch>
            <a:fillRect/>
          </a:stretch>
        </p:blipFill>
        <p:spPr bwMode="auto">
          <a:xfrm>
            <a:off x="1293019" y="1243013"/>
            <a:ext cx="2613422" cy="2121694"/>
          </a:xfrm>
          <a:prstGeom prst="rect">
            <a:avLst/>
          </a:prstGeom>
          <a:noFill/>
        </p:spPr>
      </p:pic>
      <p:sp>
        <p:nvSpPr>
          <p:cNvPr id="169990" name="AutoShape 6"/>
          <p:cNvSpPr>
            <a:spLocks noChangeArrowheads="1"/>
          </p:cNvSpPr>
          <p:nvPr/>
        </p:nvSpPr>
        <p:spPr bwMode="auto">
          <a:xfrm>
            <a:off x="4046935" y="2144317"/>
            <a:ext cx="1134665" cy="478631"/>
          </a:xfrm>
          <a:prstGeom prst="leftRightArrow">
            <a:avLst>
              <a:gd name="adj1" fmla="val 50000"/>
              <a:gd name="adj2" fmla="val 47413"/>
            </a:avLst>
          </a:prstGeom>
          <a:solidFill>
            <a:srgbClr val="88060F"/>
          </a:solidFill>
          <a:ln w="9525" algn="ctr">
            <a:solidFill>
              <a:schemeClr val="tx1"/>
            </a:solidFill>
            <a:miter lim="800000"/>
            <a:headEnd/>
            <a:tailEnd/>
          </a:ln>
          <a:effectLst/>
        </p:spPr>
        <p:txBody>
          <a:bodyPr wrap="none" anchor="ctr"/>
          <a:lstStyle/>
          <a:p>
            <a:pPr fontAlgn="base">
              <a:spcBef>
                <a:spcPct val="0"/>
              </a:spcBef>
              <a:spcAft>
                <a:spcPct val="0"/>
              </a:spcAft>
            </a:pPr>
            <a:endParaRPr lang="en-GB" sz="1050">
              <a:solidFill>
                <a:srgbClr val="000000"/>
              </a:solidFill>
            </a:endParaRPr>
          </a:p>
        </p:txBody>
      </p:sp>
      <p:sp>
        <p:nvSpPr>
          <p:cNvPr id="169991" name="Text Box 7"/>
          <p:cNvSpPr txBox="1">
            <a:spLocks noChangeArrowheads="1"/>
          </p:cNvSpPr>
          <p:nvPr/>
        </p:nvSpPr>
        <p:spPr bwMode="auto">
          <a:xfrm>
            <a:off x="5053012" y="3732610"/>
            <a:ext cx="2947988" cy="1338828"/>
          </a:xfrm>
          <a:prstGeom prst="rect">
            <a:avLst/>
          </a:prstGeom>
          <a:noFill/>
          <a:ln w="9525" algn="ctr">
            <a:noFill/>
            <a:miter lim="800000"/>
            <a:headEnd/>
            <a:tailEnd/>
          </a:ln>
          <a:effectLst/>
        </p:spPr>
        <p:txBody>
          <a:bodyPr>
            <a:spAutoFit/>
          </a:bodyPr>
          <a:lstStyle/>
          <a:p>
            <a:pPr algn="ctr" fontAlgn="base">
              <a:spcBef>
                <a:spcPct val="0"/>
              </a:spcBef>
              <a:spcAft>
                <a:spcPct val="0"/>
              </a:spcAft>
            </a:pPr>
            <a:r>
              <a:rPr lang="en-GB" sz="1200" b="1">
                <a:solidFill>
                  <a:srgbClr val="00549F"/>
                </a:solidFill>
                <a:latin typeface="Verdana" pitchFamily="34" charset="0"/>
              </a:rPr>
              <a:t>Model grid variables </a:t>
            </a:r>
          </a:p>
          <a:p>
            <a:pPr algn="ctr" fontAlgn="base">
              <a:spcBef>
                <a:spcPct val="0"/>
              </a:spcBef>
              <a:spcAft>
                <a:spcPct val="0"/>
              </a:spcAft>
            </a:pPr>
            <a:r>
              <a:rPr lang="en-GB" sz="1200" b="1">
                <a:solidFill>
                  <a:srgbClr val="00549F"/>
                </a:solidFill>
                <a:latin typeface="Verdana" pitchFamily="34" charset="0"/>
              </a:rPr>
              <a:t> (e.g. temp, water vapour, wind, etc)</a:t>
            </a:r>
          </a:p>
          <a:p>
            <a:pPr algn="ctr" fontAlgn="base">
              <a:spcBef>
                <a:spcPct val="0"/>
              </a:spcBef>
              <a:spcAft>
                <a:spcPct val="0"/>
              </a:spcAft>
            </a:pPr>
            <a:endParaRPr lang="en-GB" sz="1200" b="1">
              <a:solidFill>
                <a:srgbClr val="00549F"/>
              </a:solidFill>
              <a:latin typeface="Verdana" pitchFamily="34" charset="0"/>
            </a:endParaRPr>
          </a:p>
          <a:p>
            <a:pPr algn="ctr" fontAlgn="base">
              <a:spcBef>
                <a:spcPct val="0"/>
              </a:spcBef>
              <a:spcAft>
                <a:spcPct val="0"/>
              </a:spcAft>
            </a:pPr>
            <a:endParaRPr lang="en-GB" sz="1200" b="1">
              <a:solidFill>
                <a:srgbClr val="00549F"/>
              </a:solidFill>
              <a:latin typeface="Verdana" pitchFamily="34" charset="0"/>
            </a:endParaRPr>
          </a:p>
          <a:p>
            <a:pPr algn="ctr" fontAlgn="base">
              <a:spcBef>
                <a:spcPct val="0"/>
              </a:spcBef>
              <a:spcAft>
                <a:spcPct val="0"/>
              </a:spcAft>
            </a:pPr>
            <a:endParaRPr lang="en-GB" sz="1050">
              <a:solidFill>
                <a:srgbClr val="000000"/>
              </a:solidFill>
              <a:latin typeface="Verdana" pitchFamily="34" charset="0"/>
            </a:endParaRPr>
          </a:p>
          <a:p>
            <a:pPr algn="ctr" fontAlgn="base">
              <a:spcBef>
                <a:spcPct val="0"/>
              </a:spcBef>
              <a:spcAft>
                <a:spcPct val="0"/>
              </a:spcAft>
            </a:pPr>
            <a:endParaRPr lang="en-GB" sz="1050">
              <a:solidFill>
                <a:srgbClr val="000000"/>
              </a:solidFill>
              <a:latin typeface="Verdana" pitchFamily="34" charset="0"/>
            </a:endParaRPr>
          </a:p>
        </p:txBody>
      </p:sp>
      <p:sp>
        <p:nvSpPr>
          <p:cNvPr id="169992" name="Text Box 8"/>
          <p:cNvSpPr txBox="1">
            <a:spLocks noChangeArrowheads="1"/>
          </p:cNvSpPr>
          <p:nvPr/>
        </p:nvSpPr>
        <p:spPr bwMode="auto">
          <a:xfrm>
            <a:off x="4347237" y="1465660"/>
            <a:ext cx="445956" cy="60016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GB" sz="3300" b="1">
                <a:solidFill>
                  <a:srgbClr val="88060F"/>
                </a:solidFill>
                <a:latin typeface="Verdana" pitchFamily="34" charset="0"/>
              </a:rPr>
              <a:t>?</a:t>
            </a:r>
          </a:p>
        </p:txBody>
      </p:sp>
      <p:sp>
        <p:nvSpPr>
          <p:cNvPr id="169993" name="Text Box 9"/>
          <p:cNvSpPr txBox="1">
            <a:spLocks noChangeArrowheads="1"/>
          </p:cNvSpPr>
          <p:nvPr/>
        </p:nvSpPr>
        <p:spPr bwMode="auto">
          <a:xfrm>
            <a:off x="1323976" y="4302919"/>
            <a:ext cx="2260997" cy="415498"/>
          </a:xfrm>
          <a:prstGeom prst="rect">
            <a:avLst/>
          </a:prstGeom>
          <a:solidFill>
            <a:srgbClr val="CCFFFF"/>
          </a:solidFill>
          <a:ln w="15875" algn="ctr">
            <a:solidFill>
              <a:srgbClr val="000080"/>
            </a:solidFill>
            <a:miter lim="800000"/>
            <a:headEnd/>
            <a:tailEnd/>
          </a:ln>
          <a:effectLst/>
        </p:spPr>
        <p:txBody>
          <a:bodyPr>
            <a:spAutoFit/>
          </a:bodyPr>
          <a:lstStyle/>
          <a:p>
            <a:pPr algn="ctr" fontAlgn="base">
              <a:spcBef>
                <a:spcPct val="50000"/>
              </a:spcBef>
              <a:spcAft>
                <a:spcPct val="0"/>
              </a:spcAft>
            </a:pPr>
            <a:r>
              <a:rPr lang="en-GB" sz="1050" b="1">
                <a:solidFill>
                  <a:srgbClr val="000000"/>
                </a:solidFill>
                <a:latin typeface="Verdana" pitchFamily="34" charset="0"/>
              </a:rPr>
              <a:t>Compare measured and simulated measurements </a:t>
            </a:r>
          </a:p>
        </p:txBody>
      </p:sp>
      <p:sp>
        <p:nvSpPr>
          <p:cNvPr id="169994" name="Line 10"/>
          <p:cNvSpPr>
            <a:spLocks noChangeShapeType="1"/>
          </p:cNvSpPr>
          <p:nvPr/>
        </p:nvSpPr>
        <p:spPr bwMode="auto">
          <a:xfrm>
            <a:off x="2620566" y="3898106"/>
            <a:ext cx="9525" cy="381000"/>
          </a:xfrm>
          <a:prstGeom prst="line">
            <a:avLst/>
          </a:prstGeom>
          <a:noFill/>
          <a:ln w="38100">
            <a:solidFill>
              <a:schemeClr val="tx1"/>
            </a:solidFill>
            <a:round/>
            <a:headEnd type="triangle" w="med" len="med"/>
            <a:tailEnd/>
          </a:ln>
          <a:effectLst/>
        </p:spPr>
        <p:txBody>
          <a:bodyPr wrap="none" anchor="ctr"/>
          <a:lstStyle/>
          <a:p>
            <a:pPr fontAlgn="base">
              <a:spcBef>
                <a:spcPct val="0"/>
              </a:spcBef>
              <a:spcAft>
                <a:spcPct val="0"/>
              </a:spcAft>
            </a:pPr>
            <a:endParaRPr lang="en-GB" sz="1050">
              <a:solidFill>
                <a:srgbClr val="000000"/>
              </a:solidFill>
            </a:endParaRPr>
          </a:p>
        </p:txBody>
      </p:sp>
      <p:sp>
        <p:nvSpPr>
          <p:cNvPr id="169995" name="Line 11"/>
          <p:cNvSpPr>
            <a:spLocks noChangeShapeType="1"/>
          </p:cNvSpPr>
          <p:nvPr/>
        </p:nvSpPr>
        <p:spPr bwMode="auto">
          <a:xfrm flipV="1">
            <a:off x="3664744" y="4648201"/>
            <a:ext cx="1687116" cy="11906"/>
          </a:xfrm>
          <a:prstGeom prst="line">
            <a:avLst/>
          </a:prstGeom>
          <a:noFill/>
          <a:ln w="38100">
            <a:solidFill>
              <a:schemeClr val="tx1"/>
            </a:solidFill>
            <a:round/>
            <a:headEnd type="triangle" w="med" len="med"/>
            <a:tailEnd/>
          </a:ln>
          <a:effectLst/>
        </p:spPr>
        <p:txBody>
          <a:bodyPr wrap="none" anchor="ctr"/>
          <a:lstStyle/>
          <a:p>
            <a:pPr fontAlgn="base">
              <a:spcBef>
                <a:spcPct val="0"/>
              </a:spcBef>
              <a:spcAft>
                <a:spcPct val="0"/>
              </a:spcAft>
            </a:pPr>
            <a:endParaRPr lang="en-GB" sz="1050">
              <a:solidFill>
                <a:srgbClr val="000000"/>
              </a:solidFill>
            </a:endParaRPr>
          </a:p>
        </p:txBody>
      </p:sp>
      <p:sp>
        <p:nvSpPr>
          <p:cNvPr id="169996" name="Text Box 12"/>
          <p:cNvSpPr txBox="1">
            <a:spLocks noChangeArrowheads="1"/>
          </p:cNvSpPr>
          <p:nvPr/>
        </p:nvSpPr>
        <p:spPr bwMode="auto">
          <a:xfrm>
            <a:off x="5431631" y="4359660"/>
            <a:ext cx="2437209" cy="577081"/>
          </a:xfrm>
          <a:prstGeom prst="rect">
            <a:avLst/>
          </a:prstGeom>
          <a:solidFill>
            <a:srgbClr val="FFFF99"/>
          </a:solidFill>
          <a:ln w="15875" algn="ctr">
            <a:solidFill>
              <a:srgbClr val="993300"/>
            </a:solidFill>
            <a:miter lim="800000"/>
            <a:headEnd/>
            <a:tailEnd/>
          </a:ln>
          <a:effectLst/>
        </p:spPr>
        <p:txBody>
          <a:bodyPr>
            <a:spAutoFit/>
          </a:bodyPr>
          <a:lstStyle/>
          <a:p>
            <a:pPr algn="ctr" fontAlgn="base">
              <a:spcBef>
                <a:spcPct val="50000"/>
              </a:spcBef>
              <a:spcAft>
                <a:spcPct val="0"/>
              </a:spcAft>
            </a:pPr>
            <a:r>
              <a:rPr lang="en-GB" sz="1050" b="1" dirty="0">
                <a:solidFill>
                  <a:srgbClr val="000000"/>
                </a:solidFill>
                <a:latin typeface="Verdana" pitchFamily="34" charset="0"/>
              </a:rPr>
              <a:t>Compute satellite measurements using  simulator (e.g. COSP)</a:t>
            </a:r>
          </a:p>
        </p:txBody>
      </p:sp>
      <p:pic>
        <p:nvPicPr>
          <p:cNvPr id="169997" name="Picture 13" descr="apple"/>
          <p:cNvPicPr>
            <a:picLocks noChangeAspect="1" noChangeArrowheads="1"/>
          </p:cNvPicPr>
          <p:nvPr/>
        </p:nvPicPr>
        <p:blipFill>
          <a:blip r:embed="rId4" cstate="print"/>
          <a:srcRect/>
          <a:stretch>
            <a:fillRect/>
          </a:stretch>
        </p:blipFill>
        <p:spPr bwMode="auto">
          <a:xfrm>
            <a:off x="4090988" y="2920604"/>
            <a:ext cx="620316" cy="672703"/>
          </a:xfrm>
          <a:prstGeom prst="rect">
            <a:avLst/>
          </a:prstGeom>
          <a:noFill/>
        </p:spPr>
      </p:pic>
      <p:pic>
        <p:nvPicPr>
          <p:cNvPr id="169998" name="Picture 14" descr="apple"/>
          <p:cNvPicPr>
            <a:picLocks noChangeAspect="1" noChangeArrowheads="1"/>
          </p:cNvPicPr>
          <p:nvPr/>
        </p:nvPicPr>
        <p:blipFill>
          <a:blip r:embed="rId4" cstate="print"/>
          <a:srcRect/>
          <a:stretch>
            <a:fillRect/>
          </a:stretch>
        </p:blipFill>
        <p:spPr bwMode="auto">
          <a:xfrm>
            <a:off x="4693444" y="2908698"/>
            <a:ext cx="620316" cy="672703"/>
          </a:xfrm>
          <a:prstGeom prst="rect">
            <a:avLst/>
          </a:prstGeom>
          <a:noFill/>
        </p:spPr>
      </p:pic>
    </p:spTree>
    <p:extLst>
      <p:ext uri="{BB962C8B-B14F-4D97-AF65-F5344CB8AC3E}">
        <p14:creationId xmlns:p14="http://schemas.microsoft.com/office/powerpoint/2010/main" val="1203742510"/>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GB"/>
              <a:t>Need for Obs Simulators</a:t>
            </a:r>
          </a:p>
        </p:txBody>
      </p:sp>
      <p:sp>
        <p:nvSpPr>
          <p:cNvPr id="171011" name="Rectangle 3"/>
          <p:cNvSpPr>
            <a:spLocks noGrp="1" noChangeArrowheads="1"/>
          </p:cNvSpPr>
          <p:nvPr>
            <p:ph type="body" idx="1"/>
          </p:nvPr>
        </p:nvSpPr>
        <p:spPr>
          <a:xfrm>
            <a:off x="1319213" y="3413522"/>
            <a:ext cx="2867025" cy="552450"/>
          </a:xfrm>
        </p:spPr>
        <p:txBody>
          <a:bodyPr/>
          <a:lstStyle/>
          <a:p>
            <a:pPr>
              <a:lnSpc>
                <a:spcPct val="99000"/>
              </a:lnSpc>
              <a:buFontTx/>
              <a:buNone/>
            </a:pPr>
            <a:r>
              <a:rPr lang="en-GB" sz="1350" dirty="0"/>
              <a:t>Geophysical measurements </a:t>
            </a:r>
          </a:p>
          <a:p>
            <a:pPr>
              <a:lnSpc>
                <a:spcPct val="99000"/>
              </a:lnSpc>
              <a:buFontTx/>
              <a:buNone/>
            </a:pPr>
            <a:r>
              <a:rPr lang="en-GB" sz="1350" dirty="0"/>
              <a:t>(e.g. radiance, bending angle)</a:t>
            </a:r>
          </a:p>
        </p:txBody>
      </p:sp>
      <p:pic>
        <p:nvPicPr>
          <p:cNvPr id="171012" name="Picture 4" descr="test"/>
          <p:cNvPicPr>
            <a:picLocks noChangeAspect="1" noChangeArrowheads="1"/>
          </p:cNvPicPr>
          <p:nvPr/>
        </p:nvPicPr>
        <p:blipFill>
          <a:blip r:embed="rId2" cstate="print"/>
          <a:srcRect/>
          <a:stretch>
            <a:fillRect/>
          </a:stretch>
        </p:blipFill>
        <p:spPr bwMode="auto">
          <a:xfrm>
            <a:off x="5187554" y="917973"/>
            <a:ext cx="2916540" cy="2806303"/>
          </a:xfrm>
          <a:prstGeom prst="rect">
            <a:avLst/>
          </a:prstGeom>
          <a:noFill/>
        </p:spPr>
      </p:pic>
      <p:pic>
        <p:nvPicPr>
          <p:cNvPr id="171013" name="Picture 5" descr="Envisat"/>
          <p:cNvPicPr>
            <a:picLocks noChangeAspect="1" noChangeArrowheads="1"/>
          </p:cNvPicPr>
          <p:nvPr/>
        </p:nvPicPr>
        <p:blipFill>
          <a:blip r:embed="rId3" cstate="print"/>
          <a:srcRect/>
          <a:stretch>
            <a:fillRect/>
          </a:stretch>
        </p:blipFill>
        <p:spPr bwMode="auto">
          <a:xfrm>
            <a:off x="1293019" y="1243013"/>
            <a:ext cx="2613422" cy="2121694"/>
          </a:xfrm>
          <a:prstGeom prst="rect">
            <a:avLst/>
          </a:prstGeom>
          <a:noFill/>
        </p:spPr>
      </p:pic>
      <p:sp>
        <p:nvSpPr>
          <p:cNvPr id="171014" name="AutoShape 6"/>
          <p:cNvSpPr>
            <a:spLocks noChangeArrowheads="1"/>
          </p:cNvSpPr>
          <p:nvPr/>
        </p:nvSpPr>
        <p:spPr bwMode="auto">
          <a:xfrm>
            <a:off x="4046935" y="2144317"/>
            <a:ext cx="1134665" cy="478631"/>
          </a:xfrm>
          <a:prstGeom prst="leftRightArrow">
            <a:avLst>
              <a:gd name="adj1" fmla="val 50000"/>
              <a:gd name="adj2" fmla="val 47413"/>
            </a:avLst>
          </a:prstGeom>
          <a:solidFill>
            <a:srgbClr val="88060F"/>
          </a:solidFill>
          <a:ln w="9525" algn="ctr">
            <a:solidFill>
              <a:schemeClr val="tx1"/>
            </a:solidFill>
            <a:miter lim="800000"/>
            <a:headEnd/>
            <a:tailEnd/>
          </a:ln>
          <a:effectLst/>
        </p:spPr>
        <p:txBody>
          <a:bodyPr wrap="none" anchor="ctr"/>
          <a:lstStyle/>
          <a:p>
            <a:pPr fontAlgn="base">
              <a:spcBef>
                <a:spcPct val="0"/>
              </a:spcBef>
              <a:spcAft>
                <a:spcPct val="0"/>
              </a:spcAft>
            </a:pPr>
            <a:endParaRPr lang="en-GB" sz="1050">
              <a:solidFill>
                <a:srgbClr val="000000"/>
              </a:solidFill>
            </a:endParaRPr>
          </a:p>
        </p:txBody>
      </p:sp>
      <p:sp>
        <p:nvSpPr>
          <p:cNvPr id="171015" name="Text Box 7"/>
          <p:cNvSpPr txBox="1">
            <a:spLocks noChangeArrowheads="1"/>
          </p:cNvSpPr>
          <p:nvPr/>
        </p:nvSpPr>
        <p:spPr bwMode="auto">
          <a:xfrm>
            <a:off x="5053012" y="3732610"/>
            <a:ext cx="2947988" cy="1338828"/>
          </a:xfrm>
          <a:prstGeom prst="rect">
            <a:avLst/>
          </a:prstGeom>
          <a:noFill/>
          <a:ln w="9525" algn="ctr">
            <a:noFill/>
            <a:miter lim="800000"/>
            <a:headEnd/>
            <a:tailEnd/>
          </a:ln>
          <a:effectLst/>
        </p:spPr>
        <p:txBody>
          <a:bodyPr>
            <a:spAutoFit/>
          </a:bodyPr>
          <a:lstStyle/>
          <a:p>
            <a:pPr algn="ctr" fontAlgn="base">
              <a:spcBef>
                <a:spcPct val="0"/>
              </a:spcBef>
              <a:spcAft>
                <a:spcPct val="0"/>
              </a:spcAft>
            </a:pPr>
            <a:r>
              <a:rPr lang="en-GB" sz="1200" b="1" dirty="0">
                <a:solidFill>
                  <a:srgbClr val="00549F"/>
                </a:solidFill>
                <a:latin typeface="Verdana" pitchFamily="34" charset="0"/>
              </a:rPr>
              <a:t>Model grid variables </a:t>
            </a:r>
          </a:p>
          <a:p>
            <a:pPr algn="ctr" fontAlgn="base">
              <a:spcBef>
                <a:spcPct val="0"/>
              </a:spcBef>
              <a:spcAft>
                <a:spcPct val="0"/>
              </a:spcAft>
            </a:pPr>
            <a:r>
              <a:rPr lang="en-GB" sz="1200" b="1" dirty="0">
                <a:solidFill>
                  <a:srgbClr val="00549F"/>
                </a:solidFill>
                <a:latin typeface="Verdana" pitchFamily="34" charset="0"/>
              </a:rPr>
              <a:t> (e.g. temp, water vapour, wind, </a:t>
            </a:r>
            <a:r>
              <a:rPr lang="en-GB" sz="1200" b="1" dirty="0" err="1">
                <a:solidFill>
                  <a:srgbClr val="00549F"/>
                </a:solidFill>
                <a:latin typeface="Verdana" pitchFamily="34" charset="0"/>
              </a:rPr>
              <a:t>etc</a:t>
            </a:r>
            <a:r>
              <a:rPr lang="en-GB" sz="1200" b="1" dirty="0">
                <a:solidFill>
                  <a:srgbClr val="00549F"/>
                </a:solidFill>
                <a:latin typeface="Verdana" pitchFamily="34" charset="0"/>
              </a:rPr>
              <a:t>)</a:t>
            </a:r>
          </a:p>
          <a:p>
            <a:pPr algn="ctr" fontAlgn="base">
              <a:spcBef>
                <a:spcPct val="0"/>
              </a:spcBef>
              <a:spcAft>
                <a:spcPct val="0"/>
              </a:spcAft>
            </a:pPr>
            <a:endParaRPr lang="en-GB" sz="1200" b="1" dirty="0">
              <a:solidFill>
                <a:srgbClr val="00549F"/>
              </a:solidFill>
              <a:latin typeface="Verdana" pitchFamily="34" charset="0"/>
            </a:endParaRPr>
          </a:p>
          <a:p>
            <a:pPr algn="ctr" fontAlgn="base">
              <a:spcBef>
                <a:spcPct val="0"/>
              </a:spcBef>
              <a:spcAft>
                <a:spcPct val="0"/>
              </a:spcAft>
            </a:pPr>
            <a:endParaRPr lang="en-GB" sz="1200" b="1" dirty="0">
              <a:solidFill>
                <a:srgbClr val="00549F"/>
              </a:solidFill>
              <a:latin typeface="Verdana" pitchFamily="34" charset="0"/>
            </a:endParaRPr>
          </a:p>
          <a:p>
            <a:pPr algn="ctr" fontAlgn="base">
              <a:spcBef>
                <a:spcPct val="0"/>
              </a:spcBef>
              <a:spcAft>
                <a:spcPct val="0"/>
              </a:spcAft>
            </a:pPr>
            <a:endParaRPr lang="en-GB" sz="1050" dirty="0">
              <a:solidFill>
                <a:srgbClr val="000000"/>
              </a:solidFill>
              <a:latin typeface="Verdana" pitchFamily="34" charset="0"/>
            </a:endParaRPr>
          </a:p>
          <a:p>
            <a:pPr algn="ctr" fontAlgn="base">
              <a:spcBef>
                <a:spcPct val="0"/>
              </a:spcBef>
              <a:spcAft>
                <a:spcPct val="0"/>
              </a:spcAft>
            </a:pPr>
            <a:endParaRPr lang="en-GB" sz="1050" dirty="0">
              <a:solidFill>
                <a:srgbClr val="000000"/>
              </a:solidFill>
              <a:latin typeface="Verdana" pitchFamily="34" charset="0"/>
            </a:endParaRPr>
          </a:p>
        </p:txBody>
      </p:sp>
      <p:sp>
        <p:nvSpPr>
          <p:cNvPr id="171016" name="Text Box 8"/>
          <p:cNvSpPr txBox="1">
            <a:spLocks noChangeArrowheads="1"/>
          </p:cNvSpPr>
          <p:nvPr/>
        </p:nvSpPr>
        <p:spPr bwMode="auto">
          <a:xfrm>
            <a:off x="4347237" y="1465660"/>
            <a:ext cx="445956" cy="60016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GB" sz="3300" b="1">
                <a:solidFill>
                  <a:srgbClr val="88060F"/>
                </a:solidFill>
                <a:latin typeface="Verdana" pitchFamily="34" charset="0"/>
              </a:rPr>
              <a:t>?</a:t>
            </a:r>
          </a:p>
        </p:txBody>
      </p:sp>
      <p:pic>
        <p:nvPicPr>
          <p:cNvPr id="171017" name="Picture 9" descr="apple"/>
          <p:cNvPicPr>
            <a:picLocks noChangeAspect="1" noChangeArrowheads="1"/>
          </p:cNvPicPr>
          <p:nvPr/>
        </p:nvPicPr>
        <p:blipFill>
          <a:blip r:embed="rId4" cstate="print"/>
          <a:srcRect/>
          <a:stretch>
            <a:fillRect/>
          </a:stretch>
        </p:blipFill>
        <p:spPr bwMode="auto">
          <a:xfrm>
            <a:off x="4090988" y="2920604"/>
            <a:ext cx="620316" cy="672703"/>
          </a:xfrm>
          <a:prstGeom prst="rect">
            <a:avLst/>
          </a:prstGeom>
          <a:noFill/>
        </p:spPr>
      </p:pic>
      <p:pic>
        <p:nvPicPr>
          <p:cNvPr id="171018" name="Picture 10" descr="apple"/>
          <p:cNvPicPr>
            <a:picLocks noChangeAspect="1" noChangeArrowheads="1"/>
          </p:cNvPicPr>
          <p:nvPr/>
        </p:nvPicPr>
        <p:blipFill>
          <a:blip r:embed="rId4" cstate="print"/>
          <a:srcRect/>
          <a:stretch>
            <a:fillRect/>
          </a:stretch>
        </p:blipFill>
        <p:spPr bwMode="auto">
          <a:xfrm>
            <a:off x="4693444" y="2908698"/>
            <a:ext cx="620316" cy="672703"/>
          </a:xfrm>
          <a:prstGeom prst="rect">
            <a:avLst/>
          </a:prstGeom>
          <a:noFill/>
        </p:spPr>
      </p:pic>
      <p:sp>
        <p:nvSpPr>
          <p:cNvPr id="171019" name="Text Box 11"/>
          <p:cNvSpPr txBox="1">
            <a:spLocks noChangeArrowheads="1"/>
          </p:cNvSpPr>
          <p:nvPr/>
        </p:nvSpPr>
        <p:spPr bwMode="auto">
          <a:xfrm>
            <a:off x="2465785" y="4319587"/>
            <a:ext cx="3294459" cy="553998"/>
          </a:xfrm>
          <a:prstGeom prst="rect">
            <a:avLst/>
          </a:prstGeom>
          <a:solidFill>
            <a:srgbClr val="FFFF99">
              <a:alpha val="64999"/>
            </a:srgbClr>
          </a:solidFill>
          <a:ln w="19050" algn="ctr">
            <a:solidFill>
              <a:srgbClr val="FF6600"/>
            </a:solidFill>
            <a:miter lim="800000"/>
            <a:headEnd/>
            <a:tailEnd/>
          </a:ln>
          <a:effectLst/>
        </p:spPr>
        <p:txBody>
          <a:bodyPr>
            <a:spAutoFit/>
          </a:bodyPr>
          <a:lstStyle/>
          <a:p>
            <a:pPr algn="ctr" fontAlgn="base">
              <a:spcBef>
                <a:spcPct val="0"/>
              </a:spcBef>
              <a:spcAft>
                <a:spcPct val="0"/>
              </a:spcAft>
            </a:pPr>
            <a:r>
              <a:rPr lang="en-GB" sz="1500" b="1">
                <a:solidFill>
                  <a:srgbClr val="000000"/>
                </a:solidFill>
                <a:latin typeface="Verdana" pitchFamily="34" charset="0"/>
              </a:rPr>
              <a:t>Both approaches are useful </a:t>
            </a:r>
          </a:p>
          <a:p>
            <a:pPr algn="ctr" fontAlgn="base">
              <a:spcBef>
                <a:spcPct val="0"/>
              </a:spcBef>
              <a:spcAft>
                <a:spcPct val="0"/>
              </a:spcAft>
            </a:pPr>
            <a:r>
              <a:rPr lang="en-GB" sz="1500" b="1">
                <a:solidFill>
                  <a:srgbClr val="000000"/>
                </a:solidFill>
                <a:latin typeface="Verdana" pitchFamily="34" charset="0"/>
              </a:rPr>
              <a:t>depending on the ECV</a:t>
            </a:r>
          </a:p>
        </p:txBody>
      </p:sp>
    </p:spTree>
    <p:extLst>
      <p:ext uri="{BB962C8B-B14F-4D97-AF65-F5344CB8AC3E}">
        <p14:creationId xmlns:p14="http://schemas.microsoft.com/office/powerpoint/2010/main" val="2004410830"/>
      </p:ext>
    </p:extLst>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r>
              <a:rPr lang="en-GB">
                <a:latin typeface="Arial"/>
              </a:rPr>
              <a:t>© Crown copyright   Met Office								</a:t>
            </a:r>
            <a:fld id="{219BD9D7-3FFF-4C69-9B67-8A0D5F82110D}" type="slidenum">
              <a:rPr lang="en-GB">
                <a:latin typeface="Arial"/>
              </a:rPr>
              <a:pPr/>
              <a:t>27</a:t>
            </a:fld>
            <a:endParaRPr lang="en-GB">
              <a:latin typeface="Arial"/>
            </a:endParaRPr>
          </a:p>
        </p:txBody>
      </p:sp>
      <p:sp>
        <p:nvSpPr>
          <p:cNvPr id="1071106" name="Rectangle 2"/>
          <p:cNvSpPr>
            <a:spLocks noGrp="1" noChangeArrowheads="1"/>
          </p:cNvSpPr>
          <p:nvPr>
            <p:ph type="title"/>
          </p:nvPr>
        </p:nvSpPr>
        <p:spPr/>
        <p:txBody>
          <a:bodyPr/>
          <a:lstStyle/>
          <a:p>
            <a:r>
              <a:rPr lang="en-US" sz="4500"/>
              <a:t>COSP</a:t>
            </a:r>
            <a:br>
              <a:rPr lang="en-US" sz="4500"/>
            </a:br>
            <a:r>
              <a:rPr lang="en-US" sz="2100"/>
              <a:t>CFMIP Observation Simulator Package</a:t>
            </a:r>
            <a:endParaRPr lang="en-GB" sz="2400">
              <a:solidFill>
                <a:schemeClr val="accent2"/>
              </a:solidFill>
            </a:endParaRPr>
          </a:p>
        </p:txBody>
      </p:sp>
      <p:sp>
        <p:nvSpPr>
          <p:cNvPr id="1071107" name="Text Box 3"/>
          <p:cNvSpPr txBox="1">
            <a:spLocks noChangeArrowheads="1"/>
          </p:cNvSpPr>
          <p:nvPr/>
        </p:nvSpPr>
        <p:spPr bwMode="auto">
          <a:xfrm>
            <a:off x="1279922" y="1304925"/>
            <a:ext cx="6610350" cy="268920"/>
          </a:xfrm>
          <a:prstGeom prst="rect">
            <a:avLst/>
          </a:prstGeom>
          <a:noFill/>
          <a:ln w="9525" algn="ctr">
            <a:noFill/>
            <a:miter lim="800000"/>
            <a:headEnd/>
            <a:tailEnd/>
          </a:ln>
          <a:effectLst/>
        </p:spPr>
        <p:txBody>
          <a:bodyPr>
            <a:spAutoFit/>
          </a:bodyPr>
          <a:lstStyle/>
          <a:p>
            <a:pPr fontAlgn="base">
              <a:lnSpc>
                <a:spcPct val="85000"/>
              </a:lnSpc>
              <a:spcBef>
                <a:spcPct val="0"/>
              </a:spcBef>
              <a:spcAft>
                <a:spcPct val="0"/>
              </a:spcAft>
              <a:buFontTx/>
              <a:buChar char="•"/>
            </a:pPr>
            <a:r>
              <a:rPr lang="en-GB" sz="1350">
                <a:solidFill>
                  <a:srgbClr val="000000"/>
                </a:solidFill>
                <a:latin typeface="Arial"/>
                <a:ea typeface="ＭＳ Ｐゴシック" charset="0"/>
              </a:rPr>
              <a:t>Used in the CFMIP2 and CMIP5 experiments</a:t>
            </a:r>
          </a:p>
        </p:txBody>
      </p:sp>
      <p:sp>
        <p:nvSpPr>
          <p:cNvPr id="1071108" name="Rectangle 4"/>
          <p:cNvSpPr>
            <a:spLocks noChangeArrowheads="1"/>
          </p:cNvSpPr>
          <p:nvPr/>
        </p:nvSpPr>
        <p:spPr bwMode="auto">
          <a:xfrm>
            <a:off x="1400175" y="3982641"/>
            <a:ext cx="6360319" cy="982770"/>
          </a:xfrm>
          <a:prstGeom prst="rect">
            <a:avLst/>
          </a:prstGeom>
          <a:noFill/>
          <a:ln w="9525">
            <a:noFill/>
            <a:miter lim="800000"/>
            <a:headEnd/>
            <a:tailEnd/>
          </a:ln>
          <a:effectLst/>
        </p:spPr>
        <p:txBody>
          <a:bodyPr>
            <a:spAutoFit/>
          </a:bodyPr>
          <a:lstStyle/>
          <a:p>
            <a:pPr fontAlgn="base">
              <a:lnSpc>
                <a:spcPct val="110000"/>
              </a:lnSpc>
              <a:spcBef>
                <a:spcPct val="0"/>
              </a:spcBef>
              <a:spcAft>
                <a:spcPct val="0"/>
              </a:spcAft>
            </a:pPr>
            <a:r>
              <a:rPr lang="en-GB" sz="1800" dirty="0">
                <a:solidFill>
                  <a:srgbClr val="000000"/>
                </a:solidFill>
                <a:latin typeface="Arial"/>
                <a:ea typeface="ＭＳ Ｐゴシック" charset="0"/>
              </a:rPr>
              <a:t>CFMIP web: </a:t>
            </a:r>
            <a:r>
              <a:rPr lang="en-US" sz="1800" u="sng" dirty="0">
                <a:solidFill>
                  <a:srgbClr val="000000"/>
                </a:solidFill>
                <a:latin typeface="Arial"/>
                <a:hlinkClick r:id="rId3"/>
              </a:rPr>
              <a:t>https://www.earthsystemcog.org/projects/cfmip/</a:t>
            </a:r>
            <a:r>
              <a:rPr lang="en-US" sz="1800" u="sng" dirty="0">
                <a:solidFill>
                  <a:srgbClr val="000000"/>
                </a:solidFill>
                <a:latin typeface="Arial"/>
              </a:rPr>
              <a:t> </a:t>
            </a:r>
            <a:endParaRPr lang="en-GB" sz="1800" dirty="0">
              <a:solidFill>
                <a:srgbClr val="000000"/>
              </a:solidFill>
              <a:latin typeface="Arial"/>
              <a:ea typeface="ＭＳ Ｐゴシック" charset="0"/>
            </a:endParaRPr>
          </a:p>
          <a:p>
            <a:pPr fontAlgn="base">
              <a:lnSpc>
                <a:spcPct val="110000"/>
              </a:lnSpc>
              <a:spcBef>
                <a:spcPct val="0"/>
              </a:spcBef>
              <a:spcAft>
                <a:spcPct val="0"/>
              </a:spcAft>
            </a:pPr>
            <a:r>
              <a:rPr lang="en-GB" sz="1800" dirty="0">
                <a:solidFill>
                  <a:srgbClr val="000000"/>
                </a:solidFill>
                <a:latin typeface="Arial"/>
                <a:ea typeface="ＭＳ Ｐゴシック" charset="0"/>
              </a:rPr>
              <a:t>User group:</a:t>
            </a:r>
            <a:r>
              <a:rPr lang="en-GB" sz="1800" dirty="0">
                <a:solidFill>
                  <a:srgbClr val="333399"/>
                </a:solidFill>
                <a:latin typeface="Arial"/>
                <a:ea typeface="ＭＳ Ｐゴシック" charset="0"/>
              </a:rPr>
              <a:t> </a:t>
            </a:r>
            <a:r>
              <a:rPr lang="en-GB" sz="1800" dirty="0">
                <a:solidFill>
                  <a:srgbClr val="000000"/>
                </a:solidFill>
                <a:latin typeface="Arial"/>
                <a:ea typeface="ＭＳ Ｐゴシック" charset="0"/>
                <a:hlinkClick r:id="rId4"/>
              </a:rPr>
              <a:t>http://groups.google.com/group/cosp-user</a:t>
            </a:r>
            <a:endParaRPr lang="en-GB" sz="1800" dirty="0">
              <a:solidFill>
                <a:srgbClr val="000000"/>
              </a:solidFill>
              <a:latin typeface="Arial"/>
              <a:ea typeface="ＭＳ Ｐゴシック" charset="0"/>
            </a:endParaRPr>
          </a:p>
          <a:p>
            <a:pPr fontAlgn="base">
              <a:lnSpc>
                <a:spcPct val="110000"/>
              </a:lnSpc>
              <a:spcBef>
                <a:spcPct val="0"/>
              </a:spcBef>
              <a:spcAft>
                <a:spcPct val="0"/>
              </a:spcAft>
            </a:pPr>
            <a:r>
              <a:rPr lang="en-GB" sz="1800" dirty="0">
                <a:solidFill>
                  <a:srgbClr val="000000"/>
                </a:solidFill>
                <a:latin typeface="Arial"/>
                <a:ea typeface="ＭＳ Ｐゴシック" charset="0"/>
              </a:rPr>
              <a:t>Code: </a:t>
            </a:r>
            <a:r>
              <a:rPr lang="en-US" sz="1800" dirty="0">
                <a:solidFill>
                  <a:srgbClr val="000000"/>
                </a:solidFill>
                <a:latin typeface="Arial"/>
              </a:rPr>
              <a:t>: </a:t>
            </a:r>
            <a:r>
              <a:rPr lang="en-US" sz="1800" u="sng" dirty="0">
                <a:solidFill>
                  <a:srgbClr val="000000"/>
                </a:solidFill>
                <a:latin typeface="Arial"/>
                <a:hlinkClick r:id="rId5"/>
              </a:rPr>
              <a:t>https://github.com/CFMIP/</a:t>
            </a:r>
            <a:endParaRPr lang="en-GB" sz="1800" dirty="0">
              <a:solidFill>
                <a:srgbClr val="000000"/>
              </a:solidFill>
              <a:latin typeface="Arial"/>
              <a:ea typeface="ＭＳ Ｐゴシック" charset="0"/>
            </a:endParaRPr>
          </a:p>
        </p:txBody>
      </p:sp>
      <p:pic>
        <p:nvPicPr>
          <p:cNvPr id="1071109" name="Picture 5" descr="flowchart"/>
          <p:cNvPicPr>
            <a:picLocks noChangeAspect="1" noChangeArrowheads="1"/>
          </p:cNvPicPr>
          <p:nvPr/>
        </p:nvPicPr>
        <p:blipFill>
          <a:blip r:embed="rId6" cstate="print"/>
          <a:srcRect/>
          <a:stretch>
            <a:fillRect/>
          </a:stretch>
        </p:blipFill>
        <p:spPr bwMode="auto">
          <a:xfrm>
            <a:off x="1284685" y="1852612"/>
            <a:ext cx="6532959" cy="2014538"/>
          </a:xfrm>
          <a:prstGeom prst="rect">
            <a:avLst/>
          </a:prstGeom>
          <a:noFill/>
          <a:ln w="25400">
            <a:solidFill>
              <a:srgbClr val="000080"/>
            </a:solidFill>
            <a:miter lim="800000"/>
            <a:headEnd/>
            <a:tailEnd/>
          </a:ln>
        </p:spPr>
      </p:pic>
      <p:sp>
        <p:nvSpPr>
          <p:cNvPr id="1071110" name="Line 6"/>
          <p:cNvSpPr>
            <a:spLocks noChangeShapeType="1"/>
          </p:cNvSpPr>
          <p:nvPr/>
        </p:nvSpPr>
        <p:spPr bwMode="auto">
          <a:xfrm>
            <a:off x="2150269" y="1851422"/>
            <a:ext cx="0" cy="2013347"/>
          </a:xfrm>
          <a:prstGeom prst="line">
            <a:avLst/>
          </a:prstGeom>
          <a:noFill/>
          <a:ln w="28575">
            <a:solidFill>
              <a:schemeClr val="accent2"/>
            </a:solidFill>
            <a:prstDash val="dash"/>
            <a:round/>
            <a:headEnd/>
            <a:tailEnd/>
          </a:ln>
          <a:effectLst/>
        </p:spPr>
        <p:txBody>
          <a:bodyPr/>
          <a:lstStyle/>
          <a:p>
            <a:pPr fontAlgn="base">
              <a:lnSpc>
                <a:spcPct val="85000"/>
              </a:lnSpc>
              <a:spcBef>
                <a:spcPct val="0"/>
              </a:spcBef>
              <a:spcAft>
                <a:spcPct val="0"/>
              </a:spcAft>
            </a:pPr>
            <a:endParaRPr lang="en-GB" sz="3300">
              <a:solidFill>
                <a:srgbClr val="FFFFFF"/>
              </a:solidFill>
              <a:latin typeface="Arial"/>
              <a:ea typeface="ＭＳ Ｐゴシック" charset="0"/>
            </a:endParaRPr>
          </a:p>
        </p:txBody>
      </p:sp>
      <p:sp>
        <p:nvSpPr>
          <p:cNvPr id="1071111" name="Line 7"/>
          <p:cNvSpPr>
            <a:spLocks noChangeShapeType="1"/>
          </p:cNvSpPr>
          <p:nvPr/>
        </p:nvSpPr>
        <p:spPr bwMode="auto">
          <a:xfrm>
            <a:off x="3979069" y="1851422"/>
            <a:ext cx="0" cy="2013347"/>
          </a:xfrm>
          <a:prstGeom prst="line">
            <a:avLst/>
          </a:prstGeom>
          <a:noFill/>
          <a:ln w="28575">
            <a:solidFill>
              <a:schemeClr val="accent2"/>
            </a:solidFill>
            <a:prstDash val="dash"/>
            <a:round/>
            <a:headEnd/>
            <a:tailEnd/>
          </a:ln>
          <a:effectLst/>
        </p:spPr>
        <p:txBody>
          <a:bodyPr/>
          <a:lstStyle/>
          <a:p>
            <a:pPr fontAlgn="base">
              <a:lnSpc>
                <a:spcPct val="85000"/>
              </a:lnSpc>
              <a:spcBef>
                <a:spcPct val="0"/>
              </a:spcBef>
              <a:spcAft>
                <a:spcPct val="0"/>
              </a:spcAft>
            </a:pPr>
            <a:endParaRPr lang="en-GB" sz="3300">
              <a:solidFill>
                <a:srgbClr val="FFFFFF"/>
              </a:solidFill>
              <a:latin typeface="Arial"/>
              <a:ea typeface="ＭＳ Ｐゴシック" charset="0"/>
            </a:endParaRPr>
          </a:p>
        </p:txBody>
      </p:sp>
      <p:sp>
        <p:nvSpPr>
          <p:cNvPr id="1071112" name="Line 8"/>
          <p:cNvSpPr>
            <a:spLocks noChangeShapeType="1"/>
          </p:cNvSpPr>
          <p:nvPr/>
        </p:nvSpPr>
        <p:spPr bwMode="auto">
          <a:xfrm>
            <a:off x="6010275" y="1851422"/>
            <a:ext cx="0" cy="2013347"/>
          </a:xfrm>
          <a:prstGeom prst="line">
            <a:avLst/>
          </a:prstGeom>
          <a:noFill/>
          <a:ln w="28575">
            <a:solidFill>
              <a:schemeClr val="accent2"/>
            </a:solidFill>
            <a:prstDash val="dash"/>
            <a:round/>
            <a:headEnd/>
            <a:tailEnd/>
          </a:ln>
          <a:effectLst/>
        </p:spPr>
        <p:txBody>
          <a:bodyPr/>
          <a:lstStyle/>
          <a:p>
            <a:pPr fontAlgn="base">
              <a:lnSpc>
                <a:spcPct val="85000"/>
              </a:lnSpc>
              <a:spcBef>
                <a:spcPct val="0"/>
              </a:spcBef>
              <a:spcAft>
                <a:spcPct val="0"/>
              </a:spcAft>
            </a:pPr>
            <a:endParaRPr lang="en-GB" sz="3300">
              <a:solidFill>
                <a:srgbClr val="FFFFFF"/>
              </a:solidFill>
              <a:latin typeface="Arial"/>
              <a:ea typeface="ＭＳ Ｐゴシック" charset="0"/>
            </a:endParaRPr>
          </a:p>
        </p:txBody>
      </p:sp>
      <p:sp>
        <p:nvSpPr>
          <p:cNvPr id="1071113" name="Line 9"/>
          <p:cNvSpPr>
            <a:spLocks noChangeShapeType="1"/>
          </p:cNvSpPr>
          <p:nvPr/>
        </p:nvSpPr>
        <p:spPr bwMode="auto">
          <a:xfrm>
            <a:off x="6896100" y="1851422"/>
            <a:ext cx="0" cy="2013347"/>
          </a:xfrm>
          <a:prstGeom prst="line">
            <a:avLst/>
          </a:prstGeom>
          <a:noFill/>
          <a:ln w="28575">
            <a:solidFill>
              <a:schemeClr val="accent2"/>
            </a:solidFill>
            <a:prstDash val="dash"/>
            <a:round/>
            <a:headEnd/>
            <a:tailEnd/>
          </a:ln>
          <a:effectLst/>
        </p:spPr>
        <p:txBody>
          <a:bodyPr/>
          <a:lstStyle/>
          <a:p>
            <a:pPr fontAlgn="base">
              <a:lnSpc>
                <a:spcPct val="85000"/>
              </a:lnSpc>
              <a:spcBef>
                <a:spcPct val="0"/>
              </a:spcBef>
              <a:spcAft>
                <a:spcPct val="0"/>
              </a:spcAft>
            </a:pPr>
            <a:endParaRPr lang="en-GB" sz="3300">
              <a:solidFill>
                <a:srgbClr val="FFFFFF"/>
              </a:solidFill>
              <a:latin typeface="Arial"/>
              <a:ea typeface="ＭＳ Ｐゴシック" charset="0"/>
            </a:endParaRPr>
          </a:p>
        </p:txBody>
      </p:sp>
      <p:sp>
        <p:nvSpPr>
          <p:cNvPr id="1071114" name="Text Box 10"/>
          <p:cNvSpPr txBox="1">
            <a:spLocks noChangeArrowheads="1"/>
          </p:cNvSpPr>
          <p:nvPr/>
        </p:nvSpPr>
        <p:spPr bwMode="auto">
          <a:xfrm>
            <a:off x="2131219" y="1650207"/>
            <a:ext cx="712503" cy="249299"/>
          </a:xfrm>
          <a:prstGeom prst="rect">
            <a:avLst/>
          </a:prstGeom>
          <a:noFill/>
          <a:ln w="9525" algn="ctr">
            <a:noFill/>
            <a:miter lim="800000"/>
            <a:headEnd/>
            <a:tailEnd/>
          </a:ln>
          <a:effectLst/>
        </p:spPr>
        <p:txBody>
          <a:bodyPr wrap="none">
            <a:spAutoFit/>
          </a:bodyPr>
          <a:lstStyle/>
          <a:p>
            <a:pPr fontAlgn="base">
              <a:lnSpc>
                <a:spcPct val="85000"/>
              </a:lnSpc>
              <a:spcBef>
                <a:spcPct val="0"/>
              </a:spcBef>
              <a:spcAft>
                <a:spcPct val="0"/>
              </a:spcAft>
            </a:pPr>
            <a:r>
              <a:rPr lang="en-GB" sz="1200">
                <a:solidFill>
                  <a:srgbClr val="333399"/>
                </a:solidFill>
                <a:latin typeface="Arial"/>
                <a:ea typeface="ＭＳ Ｐゴシック" charset="0"/>
              </a:rPr>
              <a:t>STEP 1</a:t>
            </a:r>
          </a:p>
        </p:txBody>
      </p:sp>
      <p:sp>
        <p:nvSpPr>
          <p:cNvPr id="1071115" name="Text Box 11"/>
          <p:cNvSpPr txBox="1">
            <a:spLocks noChangeArrowheads="1"/>
          </p:cNvSpPr>
          <p:nvPr/>
        </p:nvSpPr>
        <p:spPr bwMode="auto">
          <a:xfrm>
            <a:off x="3950494" y="1650207"/>
            <a:ext cx="712503" cy="249299"/>
          </a:xfrm>
          <a:prstGeom prst="rect">
            <a:avLst/>
          </a:prstGeom>
          <a:noFill/>
          <a:ln w="9525" algn="ctr">
            <a:noFill/>
            <a:miter lim="800000"/>
            <a:headEnd/>
            <a:tailEnd/>
          </a:ln>
          <a:effectLst/>
        </p:spPr>
        <p:txBody>
          <a:bodyPr wrap="none">
            <a:spAutoFit/>
          </a:bodyPr>
          <a:lstStyle/>
          <a:p>
            <a:pPr fontAlgn="base">
              <a:lnSpc>
                <a:spcPct val="85000"/>
              </a:lnSpc>
              <a:spcBef>
                <a:spcPct val="0"/>
              </a:spcBef>
              <a:spcAft>
                <a:spcPct val="0"/>
              </a:spcAft>
            </a:pPr>
            <a:r>
              <a:rPr lang="en-GB" sz="1200">
                <a:solidFill>
                  <a:srgbClr val="333399"/>
                </a:solidFill>
                <a:latin typeface="Arial"/>
                <a:ea typeface="ＭＳ Ｐゴシック" charset="0"/>
              </a:rPr>
              <a:t>STEP 2</a:t>
            </a:r>
          </a:p>
        </p:txBody>
      </p:sp>
      <p:sp>
        <p:nvSpPr>
          <p:cNvPr id="1071116" name="Text Box 12"/>
          <p:cNvSpPr txBox="1">
            <a:spLocks noChangeArrowheads="1"/>
          </p:cNvSpPr>
          <p:nvPr/>
        </p:nvSpPr>
        <p:spPr bwMode="auto">
          <a:xfrm>
            <a:off x="5993607" y="1650207"/>
            <a:ext cx="712503" cy="249299"/>
          </a:xfrm>
          <a:prstGeom prst="rect">
            <a:avLst/>
          </a:prstGeom>
          <a:noFill/>
          <a:ln w="9525" algn="ctr">
            <a:noFill/>
            <a:miter lim="800000"/>
            <a:headEnd/>
            <a:tailEnd/>
          </a:ln>
          <a:effectLst/>
        </p:spPr>
        <p:txBody>
          <a:bodyPr wrap="none">
            <a:spAutoFit/>
          </a:bodyPr>
          <a:lstStyle/>
          <a:p>
            <a:pPr fontAlgn="base">
              <a:lnSpc>
                <a:spcPct val="85000"/>
              </a:lnSpc>
              <a:spcBef>
                <a:spcPct val="0"/>
              </a:spcBef>
              <a:spcAft>
                <a:spcPct val="0"/>
              </a:spcAft>
            </a:pPr>
            <a:r>
              <a:rPr lang="en-GB" sz="1200">
                <a:solidFill>
                  <a:srgbClr val="333399"/>
                </a:solidFill>
                <a:latin typeface="Arial"/>
                <a:ea typeface="ＭＳ Ｐゴシック" charset="0"/>
              </a:rPr>
              <a:t>STEP 3</a:t>
            </a:r>
          </a:p>
        </p:txBody>
      </p:sp>
      <p:sp>
        <p:nvSpPr>
          <p:cNvPr id="14" name="TextBox 13"/>
          <p:cNvSpPr txBox="1"/>
          <p:nvPr/>
        </p:nvSpPr>
        <p:spPr>
          <a:xfrm>
            <a:off x="4968058" y="4900358"/>
            <a:ext cx="2037737" cy="210058"/>
          </a:xfrm>
          <a:prstGeom prst="rect">
            <a:avLst/>
          </a:prstGeom>
          <a:noFill/>
        </p:spPr>
        <p:txBody>
          <a:bodyPr wrap="none" rtlCol="0">
            <a:spAutoFit/>
          </a:bodyPr>
          <a:lstStyle/>
          <a:p>
            <a:pPr fontAlgn="base">
              <a:lnSpc>
                <a:spcPct val="85000"/>
              </a:lnSpc>
              <a:spcBef>
                <a:spcPct val="0"/>
              </a:spcBef>
              <a:spcAft>
                <a:spcPct val="0"/>
              </a:spcAft>
            </a:pPr>
            <a:r>
              <a:rPr lang="en-GB" sz="900" dirty="0">
                <a:solidFill>
                  <a:srgbClr val="000000"/>
                </a:solidFill>
                <a:latin typeface="Arial"/>
                <a:ea typeface="ＭＳ Ｐゴシック" charset="0"/>
              </a:rPr>
              <a:t>(Bodas-Salcedo et al., BAMS, 2011)</a:t>
            </a:r>
          </a:p>
        </p:txBody>
      </p:sp>
    </p:spTree>
    <p:extLst>
      <p:ext uri="{BB962C8B-B14F-4D97-AF65-F5344CB8AC3E}">
        <p14:creationId xmlns:p14="http://schemas.microsoft.com/office/powerpoint/2010/main" val="159354181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p:spPr>
        <p:txBody>
          <a:bodyPr/>
          <a:lstStyle/>
          <a:p>
            <a:r>
              <a:rPr lang="en-GB">
                <a:solidFill>
                  <a:srgbClr val="000000"/>
                </a:solidFill>
                <a:latin typeface="Arial" charset="0"/>
              </a:rPr>
              <a:t>© Crown copyright   Met Office</a:t>
            </a:r>
            <a:endParaRPr lang="en-GB" sz="1050">
              <a:solidFill>
                <a:srgbClr val="000000"/>
              </a:solidFill>
              <a:latin typeface="Times" pitchFamily="18" charset="0"/>
            </a:endParaRPr>
          </a:p>
        </p:txBody>
      </p:sp>
      <p:sp>
        <p:nvSpPr>
          <p:cNvPr id="10243" name="Rectangle 2"/>
          <p:cNvSpPr>
            <a:spLocks noGrp="1" noChangeArrowheads="1"/>
          </p:cNvSpPr>
          <p:nvPr>
            <p:ph type="title"/>
          </p:nvPr>
        </p:nvSpPr>
        <p:spPr>
          <a:xfrm>
            <a:off x="1752600" y="-29647"/>
            <a:ext cx="6934200" cy="1177245"/>
          </a:xfrm>
        </p:spPr>
        <p:txBody>
          <a:bodyPr/>
          <a:lstStyle/>
          <a:p>
            <a:pPr eaLnBrk="1" hangingPunct="1"/>
            <a:r>
              <a:rPr lang="en-GB" dirty="0"/>
              <a:t>Comparison against satellite data over the tropics</a:t>
            </a:r>
          </a:p>
        </p:txBody>
      </p:sp>
      <p:sp>
        <p:nvSpPr>
          <p:cNvPr id="10244" name="TextBox 16"/>
          <p:cNvSpPr txBox="1">
            <a:spLocks noChangeArrowheads="1"/>
          </p:cNvSpPr>
          <p:nvPr/>
        </p:nvSpPr>
        <p:spPr bwMode="auto">
          <a:xfrm>
            <a:off x="2033588" y="1275160"/>
            <a:ext cx="772969" cy="288541"/>
          </a:xfrm>
          <a:prstGeom prst="rect">
            <a:avLst/>
          </a:prstGeom>
          <a:noFill/>
          <a:ln w="9525">
            <a:noFill/>
            <a:miter lim="800000"/>
            <a:headEnd/>
            <a:tailEnd/>
          </a:ln>
        </p:spPr>
        <p:txBody>
          <a:bodyPr wrap="none">
            <a:spAutoFit/>
          </a:bodyPr>
          <a:lstStyle/>
          <a:p>
            <a:pPr fontAlgn="base">
              <a:lnSpc>
                <a:spcPct val="85000"/>
              </a:lnSpc>
              <a:spcBef>
                <a:spcPct val="0"/>
              </a:spcBef>
              <a:spcAft>
                <a:spcPct val="0"/>
              </a:spcAft>
            </a:pPr>
            <a:r>
              <a:rPr lang="en-GB" sz="1500">
                <a:solidFill>
                  <a:srgbClr val="000000"/>
                </a:solidFill>
                <a:ea typeface="ＭＳ Ｐゴシック" charset="0"/>
              </a:rPr>
              <a:t>ISCCP</a:t>
            </a:r>
          </a:p>
        </p:txBody>
      </p:sp>
      <p:sp>
        <p:nvSpPr>
          <p:cNvPr id="10245" name="TextBox 17"/>
          <p:cNvSpPr txBox="1">
            <a:spLocks noChangeArrowheads="1"/>
          </p:cNvSpPr>
          <p:nvPr/>
        </p:nvSpPr>
        <p:spPr bwMode="auto">
          <a:xfrm>
            <a:off x="4139804" y="1275160"/>
            <a:ext cx="1018227" cy="288541"/>
          </a:xfrm>
          <a:prstGeom prst="rect">
            <a:avLst/>
          </a:prstGeom>
          <a:noFill/>
          <a:ln w="9525">
            <a:noFill/>
            <a:miter lim="800000"/>
            <a:headEnd/>
            <a:tailEnd/>
          </a:ln>
        </p:spPr>
        <p:txBody>
          <a:bodyPr wrap="none">
            <a:spAutoFit/>
          </a:bodyPr>
          <a:lstStyle/>
          <a:p>
            <a:pPr fontAlgn="base">
              <a:lnSpc>
                <a:spcPct val="85000"/>
              </a:lnSpc>
              <a:spcBef>
                <a:spcPct val="0"/>
              </a:spcBef>
              <a:spcAft>
                <a:spcPct val="0"/>
              </a:spcAft>
            </a:pPr>
            <a:r>
              <a:rPr lang="en-GB" sz="1500">
                <a:solidFill>
                  <a:srgbClr val="000000"/>
                </a:solidFill>
                <a:ea typeface="ＭＳ Ｐゴシック" charset="0"/>
              </a:rPr>
              <a:t>CALIPSO</a:t>
            </a:r>
          </a:p>
        </p:txBody>
      </p:sp>
      <p:sp>
        <p:nvSpPr>
          <p:cNvPr id="10246" name="TextBox 18"/>
          <p:cNvSpPr txBox="1">
            <a:spLocks noChangeArrowheads="1"/>
          </p:cNvSpPr>
          <p:nvPr/>
        </p:nvSpPr>
        <p:spPr bwMode="auto">
          <a:xfrm>
            <a:off x="6407944" y="1275160"/>
            <a:ext cx="978153" cy="288541"/>
          </a:xfrm>
          <a:prstGeom prst="rect">
            <a:avLst/>
          </a:prstGeom>
          <a:noFill/>
          <a:ln w="9525">
            <a:noFill/>
            <a:miter lim="800000"/>
            <a:headEnd/>
            <a:tailEnd/>
          </a:ln>
        </p:spPr>
        <p:txBody>
          <a:bodyPr wrap="none">
            <a:spAutoFit/>
          </a:bodyPr>
          <a:lstStyle/>
          <a:p>
            <a:pPr fontAlgn="base">
              <a:lnSpc>
                <a:spcPct val="85000"/>
              </a:lnSpc>
              <a:spcBef>
                <a:spcPct val="0"/>
              </a:spcBef>
              <a:spcAft>
                <a:spcPct val="0"/>
              </a:spcAft>
            </a:pPr>
            <a:r>
              <a:rPr lang="en-GB" sz="1500">
                <a:solidFill>
                  <a:srgbClr val="000000"/>
                </a:solidFill>
                <a:ea typeface="ＭＳ Ｐゴシック" charset="0"/>
              </a:rPr>
              <a:t>CloudSat</a:t>
            </a:r>
          </a:p>
        </p:txBody>
      </p:sp>
      <p:pic>
        <p:nvPicPr>
          <p:cNvPr id="10247" name="Picture 9" descr="plot_goccp_cfad_clisccp_tropics_GA6.png"/>
          <p:cNvPicPr preferRelativeResize="0">
            <a:picLocks/>
          </p:cNvPicPr>
          <p:nvPr/>
        </p:nvPicPr>
        <p:blipFill>
          <a:blip r:embed="rId2" cstate="print"/>
          <a:srcRect/>
          <a:stretch>
            <a:fillRect/>
          </a:stretch>
        </p:blipFill>
        <p:spPr bwMode="auto">
          <a:xfrm>
            <a:off x="1277542" y="1491854"/>
            <a:ext cx="2268140" cy="3401615"/>
          </a:xfrm>
          <a:prstGeom prst="rect">
            <a:avLst/>
          </a:prstGeom>
          <a:noFill/>
          <a:ln w="9525">
            <a:noFill/>
            <a:miter lim="800000"/>
            <a:headEnd/>
            <a:tailEnd/>
          </a:ln>
        </p:spPr>
      </p:pic>
      <p:pic>
        <p:nvPicPr>
          <p:cNvPr id="10248" name="Picture 10" descr="plot_goccp_cfad_cfadDbze94_tropics_GA6.png"/>
          <p:cNvPicPr preferRelativeResize="0">
            <a:picLocks/>
          </p:cNvPicPr>
          <p:nvPr/>
        </p:nvPicPr>
        <p:blipFill>
          <a:blip r:embed="rId3" cstate="print"/>
          <a:srcRect/>
          <a:stretch>
            <a:fillRect/>
          </a:stretch>
        </p:blipFill>
        <p:spPr bwMode="auto">
          <a:xfrm>
            <a:off x="5732860" y="1491854"/>
            <a:ext cx="2268140" cy="3401615"/>
          </a:xfrm>
          <a:prstGeom prst="rect">
            <a:avLst/>
          </a:prstGeom>
          <a:noFill/>
          <a:ln w="9525">
            <a:noFill/>
            <a:miter lim="800000"/>
            <a:headEnd/>
            <a:tailEnd/>
          </a:ln>
        </p:spPr>
      </p:pic>
      <p:pic>
        <p:nvPicPr>
          <p:cNvPr id="10249" name="Picture 11" descr="plot_goccp_cfad_cfadLidarsr532_tropics_GA6.png"/>
          <p:cNvPicPr preferRelativeResize="0">
            <a:picLocks/>
          </p:cNvPicPr>
          <p:nvPr/>
        </p:nvPicPr>
        <p:blipFill>
          <a:blip r:embed="rId4" cstate="print"/>
          <a:srcRect/>
          <a:stretch>
            <a:fillRect/>
          </a:stretch>
        </p:blipFill>
        <p:spPr bwMode="auto">
          <a:xfrm>
            <a:off x="3492104" y="1491854"/>
            <a:ext cx="2268140" cy="3401615"/>
          </a:xfrm>
          <a:prstGeom prst="rect">
            <a:avLst/>
          </a:prstGeom>
          <a:noFill/>
          <a:ln w="9525">
            <a:noFill/>
            <a:miter lim="800000"/>
            <a:headEnd/>
            <a:tailEnd/>
          </a:ln>
        </p:spPr>
      </p:pic>
      <p:sp>
        <p:nvSpPr>
          <p:cNvPr id="13" name="TextBox 12"/>
          <p:cNvSpPr txBox="1">
            <a:spLocks noChangeArrowheads="1"/>
          </p:cNvSpPr>
          <p:nvPr/>
        </p:nvSpPr>
        <p:spPr bwMode="auto">
          <a:xfrm>
            <a:off x="2465785" y="1977629"/>
            <a:ext cx="1079897" cy="877163"/>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GB" sz="1500" dirty="0">
                <a:solidFill>
                  <a:srgbClr val="FF0000"/>
                </a:solidFill>
                <a:ea typeface="ＭＳ Ｐゴシック" charset="0"/>
              </a:rPr>
              <a:t>Too little medium brightness cloud</a:t>
            </a:r>
          </a:p>
        </p:txBody>
      </p:sp>
      <p:sp>
        <p:nvSpPr>
          <p:cNvPr id="14" name="TextBox 13"/>
          <p:cNvSpPr txBox="1">
            <a:spLocks noChangeArrowheads="1"/>
          </p:cNvSpPr>
          <p:nvPr/>
        </p:nvSpPr>
        <p:spPr bwMode="auto">
          <a:xfrm>
            <a:off x="4733925" y="1977629"/>
            <a:ext cx="1026319" cy="641714"/>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GB" dirty="0">
                <a:solidFill>
                  <a:srgbClr val="FF0000"/>
                </a:solidFill>
                <a:ea typeface="ＭＳ Ｐゴシック" charset="0"/>
              </a:rPr>
              <a:t>Excessive cirrus and too low</a:t>
            </a:r>
          </a:p>
        </p:txBody>
      </p:sp>
      <p:sp>
        <p:nvSpPr>
          <p:cNvPr id="15" name="TextBox 14"/>
          <p:cNvSpPr txBox="1">
            <a:spLocks noChangeArrowheads="1"/>
          </p:cNvSpPr>
          <p:nvPr/>
        </p:nvSpPr>
        <p:spPr bwMode="auto">
          <a:xfrm>
            <a:off x="6893719" y="1924050"/>
            <a:ext cx="1107281" cy="877163"/>
          </a:xfrm>
          <a:prstGeom prst="rect">
            <a:avLst/>
          </a:prstGeom>
          <a:noFill/>
          <a:ln w="9525">
            <a:noFill/>
            <a:miter lim="800000"/>
            <a:headEnd/>
            <a:tailEnd/>
          </a:ln>
        </p:spPr>
        <p:txBody>
          <a:bodyPr>
            <a:spAutoFit/>
          </a:bodyPr>
          <a:lstStyle/>
          <a:p>
            <a:pPr fontAlgn="base">
              <a:lnSpc>
                <a:spcPct val="85000"/>
              </a:lnSpc>
              <a:spcBef>
                <a:spcPct val="0"/>
              </a:spcBef>
              <a:spcAft>
                <a:spcPct val="0"/>
              </a:spcAft>
            </a:pPr>
            <a:r>
              <a:rPr lang="en-GB" sz="1500">
                <a:solidFill>
                  <a:srgbClr val="FF0000"/>
                </a:solidFill>
                <a:ea typeface="ＭＳ Ｐゴシック" charset="0"/>
              </a:rPr>
              <a:t>Excess hydro-meteor at low levels</a:t>
            </a:r>
          </a:p>
        </p:txBody>
      </p:sp>
      <p:cxnSp>
        <p:nvCxnSpPr>
          <p:cNvPr id="17" name="Straight Connector 16"/>
          <p:cNvCxnSpPr>
            <a:cxnSpLocks noChangeShapeType="1"/>
          </p:cNvCxnSpPr>
          <p:nvPr/>
        </p:nvCxnSpPr>
        <p:spPr bwMode="auto">
          <a:xfrm>
            <a:off x="2897981" y="2787254"/>
            <a:ext cx="0" cy="1026319"/>
          </a:xfrm>
          <a:prstGeom prst="line">
            <a:avLst/>
          </a:prstGeom>
          <a:noFill/>
          <a:ln w="19050" algn="ctr">
            <a:solidFill>
              <a:srgbClr val="FF0000"/>
            </a:solidFill>
            <a:round/>
            <a:headEnd/>
            <a:tailEnd/>
          </a:ln>
        </p:spPr>
      </p:cxnSp>
      <p:cxnSp>
        <p:nvCxnSpPr>
          <p:cNvPr id="18" name="Straight Connector 17"/>
          <p:cNvCxnSpPr>
            <a:cxnSpLocks noChangeShapeType="1"/>
          </p:cNvCxnSpPr>
          <p:nvPr/>
        </p:nvCxnSpPr>
        <p:spPr bwMode="auto">
          <a:xfrm>
            <a:off x="5219700" y="2625329"/>
            <a:ext cx="161925" cy="1026319"/>
          </a:xfrm>
          <a:prstGeom prst="line">
            <a:avLst/>
          </a:prstGeom>
          <a:noFill/>
          <a:ln w="19050" algn="ctr">
            <a:solidFill>
              <a:srgbClr val="FF0000"/>
            </a:solidFill>
            <a:round/>
            <a:headEnd/>
            <a:tailEnd/>
          </a:ln>
        </p:spPr>
      </p:cxnSp>
      <p:cxnSp>
        <p:nvCxnSpPr>
          <p:cNvPr id="20" name="Straight Connector 19"/>
          <p:cNvCxnSpPr>
            <a:cxnSpLocks noChangeShapeType="1"/>
          </p:cNvCxnSpPr>
          <p:nvPr/>
        </p:nvCxnSpPr>
        <p:spPr bwMode="auto">
          <a:xfrm>
            <a:off x="7380685" y="2733675"/>
            <a:ext cx="269081" cy="1512094"/>
          </a:xfrm>
          <a:prstGeom prst="line">
            <a:avLst/>
          </a:prstGeom>
          <a:noFill/>
          <a:ln w="19050" algn="ctr">
            <a:solidFill>
              <a:srgbClr val="FF0000"/>
            </a:solidFill>
            <a:round/>
            <a:headEnd/>
            <a:tailEnd/>
          </a:ln>
        </p:spPr>
      </p:cxnSp>
      <p:sp>
        <p:nvSpPr>
          <p:cNvPr id="23" name="TextBox 22"/>
          <p:cNvSpPr txBox="1">
            <a:spLocks noChangeArrowheads="1"/>
          </p:cNvSpPr>
          <p:nvPr/>
        </p:nvSpPr>
        <p:spPr bwMode="auto">
          <a:xfrm>
            <a:off x="6138510" y="4877991"/>
            <a:ext cx="1673851" cy="288541"/>
          </a:xfrm>
          <a:prstGeom prst="rect">
            <a:avLst/>
          </a:prstGeom>
          <a:noFill/>
          <a:ln w="9525">
            <a:noFill/>
            <a:miter lim="800000"/>
            <a:headEnd/>
            <a:tailEnd/>
          </a:ln>
        </p:spPr>
        <p:txBody>
          <a:bodyPr wrap="square">
            <a:spAutoFit/>
          </a:bodyPr>
          <a:lstStyle/>
          <a:p>
            <a:pPr fontAlgn="base">
              <a:lnSpc>
                <a:spcPct val="85000"/>
              </a:lnSpc>
              <a:spcBef>
                <a:spcPct val="0"/>
              </a:spcBef>
              <a:spcAft>
                <a:spcPct val="0"/>
              </a:spcAft>
            </a:pPr>
            <a:r>
              <a:rPr lang="en-GB" sz="1500" dirty="0">
                <a:solidFill>
                  <a:srgbClr val="FF0000"/>
                </a:solidFill>
                <a:ea typeface="ＭＳ Ｐゴシック" charset="0"/>
              </a:rPr>
              <a:t>Excess “drizzle”</a:t>
            </a:r>
          </a:p>
        </p:txBody>
      </p:sp>
      <p:pic>
        <p:nvPicPr>
          <p:cNvPr id="26" name="Picture 25" descr="plot_goccp_cfad_cfadDbze94_tropics_GA6_nolsrain.png"/>
          <p:cNvPicPr preferRelativeResize="0">
            <a:picLocks/>
          </p:cNvPicPr>
          <p:nvPr/>
        </p:nvPicPr>
        <p:blipFill>
          <a:blip r:embed="rId5" cstate="print"/>
          <a:srcRect/>
          <a:stretch>
            <a:fillRect/>
          </a:stretch>
        </p:blipFill>
        <p:spPr bwMode="auto">
          <a:xfrm>
            <a:off x="5732860" y="1491854"/>
            <a:ext cx="2268140" cy="3401615"/>
          </a:xfrm>
          <a:prstGeom prst="rect">
            <a:avLst/>
          </a:prstGeom>
          <a:noFill/>
          <a:ln w="9525">
            <a:noFill/>
            <a:miter lim="800000"/>
            <a:headEnd/>
            <a:tailEnd/>
          </a:ln>
        </p:spPr>
      </p:pic>
      <p:cxnSp>
        <p:nvCxnSpPr>
          <p:cNvPr id="24" name="Straight Connector 23"/>
          <p:cNvCxnSpPr>
            <a:cxnSpLocks noChangeShapeType="1"/>
          </p:cNvCxnSpPr>
          <p:nvPr/>
        </p:nvCxnSpPr>
        <p:spPr bwMode="auto">
          <a:xfrm flipH="1">
            <a:off x="7110412" y="4354116"/>
            <a:ext cx="539354" cy="539353"/>
          </a:xfrm>
          <a:prstGeom prst="line">
            <a:avLst/>
          </a:prstGeom>
          <a:noFill/>
          <a:ln w="19050" algn="ctr">
            <a:solidFill>
              <a:srgbClr val="FF0000"/>
            </a:solidFill>
            <a:round/>
            <a:headEnd/>
            <a:tailEnd/>
          </a:ln>
        </p:spPr>
      </p:cxnSp>
      <p:sp>
        <p:nvSpPr>
          <p:cNvPr id="19" name="Text Box 4"/>
          <p:cNvSpPr txBox="1">
            <a:spLocks noChangeArrowheads="1"/>
          </p:cNvSpPr>
          <p:nvPr/>
        </p:nvSpPr>
        <p:spPr bwMode="auto">
          <a:xfrm>
            <a:off x="2897814" y="4902283"/>
            <a:ext cx="1566174" cy="230832"/>
          </a:xfrm>
          <a:prstGeom prst="rect">
            <a:avLst/>
          </a:prstGeom>
          <a:noFill/>
          <a:ln w="9525" algn="ctr">
            <a:noFill/>
            <a:miter lim="800000"/>
            <a:headEnd/>
            <a:tailEnd/>
          </a:ln>
          <a:effectLst/>
        </p:spPr>
        <p:txBody>
          <a:bodyPr wrap="square">
            <a:spAutoFit/>
          </a:bodyPr>
          <a:lstStyle/>
          <a:p>
            <a:pPr>
              <a:defRPr/>
            </a:pPr>
            <a:r>
              <a:rPr lang="en-GB" sz="900" kern="0" dirty="0">
                <a:solidFill>
                  <a:srgbClr val="000000"/>
                </a:solidFill>
                <a:ea typeface="ＭＳ Ｐゴシック" charset="0"/>
              </a:rPr>
              <a:t>(Courtesy K. Williams)</a:t>
            </a:r>
          </a:p>
        </p:txBody>
      </p:sp>
      <p:sp>
        <p:nvSpPr>
          <p:cNvPr id="2" name="TextBox 1">
            <a:extLst>
              <a:ext uri="{FF2B5EF4-FFF2-40B4-BE49-F238E27FC236}">
                <a16:creationId xmlns:a16="http://schemas.microsoft.com/office/drawing/2014/main" id="{2C20D42A-A043-274D-8341-A871482897F1}"/>
              </a:ext>
            </a:extLst>
          </p:cNvPr>
          <p:cNvSpPr txBox="1"/>
          <p:nvPr/>
        </p:nvSpPr>
        <p:spPr>
          <a:xfrm>
            <a:off x="225029" y="2056449"/>
            <a:ext cx="969881" cy="523220"/>
          </a:xfrm>
          <a:prstGeom prst="rect">
            <a:avLst/>
          </a:prstGeom>
          <a:noFill/>
        </p:spPr>
        <p:txBody>
          <a:bodyPr wrap="none" rtlCol="0">
            <a:spAutoFit/>
          </a:bodyPr>
          <a:lstStyle/>
          <a:p>
            <a:r>
              <a:rPr lang="en-US" dirty="0">
                <a:solidFill>
                  <a:srgbClr val="7030A0"/>
                </a:solidFill>
              </a:rPr>
              <a:t>MODEL +</a:t>
            </a:r>
          </a:p>
          <a:p>
            <a:r>
              <a:rPr lang="en-US" dirty="0">
                <a:solidFill>
                  <a:srgbClr val="7030A0"/>
                </a:solidFill>
              </a:rPr>
              <a:t>COSP:</a:t>
            </a:r>
          </a:p>
        </p:txBody>
      </p:sp>
      <p:sp>
        <p:nvSpPr>
          <p:cNvPr id="21" name="TextBox 20">
            <a:extLst>
              <a:ext uri="{FF2B5EF4-FFF2-40B4-BE49-F238E27FC236}">
                <a16:creationId xmlns:a16="http://schemas.microsoft.com/office/drawing/2014/main" id="{D5B9A0B6-5569-6142-891B-91A60D2A4F18}"/>
              </a:ext>
            </a:extLst>
          </p:cNvPr>
          <p:cNvSpPr txBox="1"/>
          <p:nvPr/>
        </p:nvSpPr>
        <p:spPr>
          <a:xfrm>
            <a:off x="313103" y="3558614"/>
            <a:ext cx="614271" cy="307777"/>
          </a:xfrm>
          <a:prstGeom prst="rect">
            <a:avLst/>
          </a:prstGeom>
          <a:noFill/>
        </p:spPr>
        <p:txBody>
          <a:bodyPr wrap="none" rtlCol="0">
            <a:spAutoFit/>
          </a:bodyPr>
          <a:lstStyle/>
          <a:p>
            <a:r>
              <a:rPr lang="en-US" dirty="0">
                <a:solidFill>
                  <a:srgbClr val="7030A0"/>
                </a:solidFill>
              </a:rPr>
              <a:t>OBS:</a:t>
            </a:r>
          </a:p>
        </p:txBody>
      </p:sp>
    </p:spTree>
    <p:extLst>
      <p:ext uri="{BB962C8B-B14F-4D97-AF65-F5344CB8AC3E}">
        <p14:creationId xmlns:p14="http://schemas.microsoft.com/office/powerpoint/2010/main" val="21416189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357438" y="86916"/>
            <a:ext cx="5562600" cy="757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5pPr>
            <a:lvl6pPr marL="25146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6pPr>
            <a:lvl7pPr marL="29718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7pPr>
            <a:lvl8pPr marL="34290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8pPr>
            <a:lvl9pPr marL="38862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9pPr>
          </a:lstStyle>
          <a:p>
            <a:pPr defTabSz="336947" eaLnBrk="1" fontAlgn="base" hangingPunct="1">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2400">
                <a:solidFill>
                  <a:srgbClr val="000000"/>
                </a:solidFill>
              </a:rPr>
              <a:t>Evaluation of clouds and water vapour in CMIP5 models.</a:t>
            </a:r>
            <a:r>
              <a:rPr lang="en-GB" altLang="en-US" sz="2100">
                <a:solidFill>
                  <a:srgbClr val="000000"/>
                </a:solidFill>
              </a:rPr>
              <a:t> </a:t>
            </a:r>
            <a:r>
              <a:rPr lang="en-GB" altLang="en-US" sz="1800">
                <a:solidFill>
                  <a:srgbClr val="000000"/>
                </a:solidFill>
              </a:rPr>
              <a:t>J. Jiang et al., 2012, JGR</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t="3078"/>
          <a:stretch>
            <a:fillRect/>
          </a:stretch>
        </p:blipFill>
        <p:spPr bwMode="auto">
          <a:xfrm>
            <a:off x="2844403" y="1491854"/>
            <a:ext cx="2424113" cy="3577828"/>
          </a:xfrm>
          <a:prstGeom prst="rect">
            <a:avLst/>
          </a:prstGeom>
          <a:noFill/>
          <a:ln>
            <a:noFill/>
          </a:ln>
          <a:effectLst/>
          <a:extLst>
            <a:ext uri="{909E8E84-426E-40DD-AFC4-6F175D3DCCD1}">
              <a14:hiddenFill xmlns:a14="http://schemas.microsoft.com/office/drawing/2010/main">
                <a:blipFill dpi="0" rotWithShape="0">
                  <a:blip/>
                  <a:srcRect t="307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394" y="1491854"/>
            <a:ext cx="2299097" cy="3592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9" name="Line 5"/>
          <p:cNvSpPr>
            <a:spLocks noChangeShapeType="1"/>
          </p:cNvSpPr>
          <p:nvPr/>
        </p:nvSpPr>
        <p:spPr bwMode="auto">
          <a:xfrm flipV="1">
            <a:off x="1277542" y="1921669"/>
            <a:ext cx="1190" cy="9763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lnSpc>
                <a:spcPct val="85000"/>
              </a:lnSpc>
              <a:spcBef>
                <a:spcPct val="0"/>
              </a:spcBef>
              <a:spcAft>
                <a:spcPct val="0"/>
              </a:spcAft>
            </a:pPr>
            <a:endParaRPr lang="en-GB" sz="3300">
              <a:solidFill>
                <a:srgbClr val="B9DB0E"/>
              </a:solidFill>
              <a:latin typeface="Arial" panose="020B0604020202020204" pitchFamily="34" charset="0"/>
            </a:endParaRPr>
          </a:p>
        </p:txBody>
      </p:sp>
      <p:sp>
        <p:nvSpPr>
          <p:cNvPr id="47110" name="Line 6"/>
          <p:cNvSpPr>
            <a:spLocks noChangeShapeType="1"/>
          </p:cNvSpPr>
          <p:nvPr/>
        </p:nvSpPr>
        <p:spPr bwMode="auto">
          <a:xfrm flipV="1">
            <a:off x="1601392" y="2193131"/>
            <a:ext cx="1190" cy="948929"/>
          </a:xfrm>
          <a:prstGeom prst="line">
            <a:avLst/>
          </a:prstGeom>
          <a:noFill/>
          <a:ln w="5724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lnSpc>
                <a:spcPct val="85000"/>
              </a:lnSpc>
              <a:spcBef>
                <a:spcPct val="0"/>
              </a:spcBef>
              <a:spcAft>
                <a:spcPct val="0"/>
              </a:spcAft>
            </a:pPr>
            <a:endParaRPr lang="en-GB" sz="3300">
              <a:solidFill>
                <a:srgbClr val="B9DB0E"/>
              </a:solidFill>
              <a:latin typeface="Arial" panose="020B0604020202020204" pitchFamily="34" charset="0"/>
            </a:endParaRPr>
          </a:p>
        </p:txBody>
      </p:sp>
      <p:sp>
        <p:nvSpPr>
          <p:cNvPr id="47111" name="Line 7"/>
          <p:cNvSpPr>
            <a:spLocks noChangeShapeType="1"/>
          </p:cNvSpPr>
          <p:nvPr/>
        </p:nvSpPr>
        <p:spPr bwMode="auto">
          <a:xfrm>
            <a:off x="1439467" y="3057525"/>
            <a:ext cx="944165" cy="1191"/>
          </a:xfrm>
          <a:prstGeom prst="line">
            <a:avLst/>
          </a:prstGeom>
          <a:noFill/>
          <a:ln w="5724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lnSpc>
                <a:spcPct val="85000"/>
              </a:lnSpc>
              <a:spcBef>
                <a:spcPct val="0"/>
              </a:spcBef>
              <a:spcAft>
                <a:spcPct val="0"/>
              </a:spcAft>
            </a:pPr>
            <a:endParaRPr lang="en-GB" sz="3300">
              <a:solidFill>
                <a:srgbClr val="B9DB0E"/>
              </a:solidFill>
              <a:latin typeface="Arial" panose="020B0604020202020204" pitchFamily="34" charset="0"/>
            </a:endParaRPr>
          </a:p>
        </p:txBody>
      </p:sp>
      <p:sp>
        <p:nvSpPr>
          <p:cNvPr id="47112" name="Text Box 8"/>
          <p:cNvSpPr txBox="1">
            <a:spLocks noChangeArrowheads="1"/>
          </p:cNvSpPr>
          <p:nvPr/>
        </p:nvSpPr>
        <p:spPr bwMode="auto">
          <a:xfrm>
            <a:off x="1331119" y="1707357"/>
            <a:ext cx="917972" cy="463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5pPr>
            <a:lvl6pPr marL="25146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6pPr>
            <a:lvl7pPr marL="29718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7pPr>
            <a:lvl8pPr marL="34290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8pPr>
            <a:lvl9pPr marL="38862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9pPr>
          </a:lstStyle>
          <a:p>
            <a:pPr defTabSz="336947" eaLnBrk="1" fontAlgn="base" hangingPunct="1">
              <a:lnSpc>
                <a:spcPct val="85000"/>
              </a:lnSpc>
              <a:spcBef>
                <a:spcPts val="1125"/>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500" i="1">
                <a:solidFill>
                  <a:srgbClr val="000000"/>
                </a:solidFill>
              </a:rPr>
              <a:t>water vapour</a:t>
            </a:r>
          </a:p>
        </p:txBody>
      </p:sp>
      <p:sp>
        <p:nvSpPr>
          <p:cNvPr id="47113" name="Rectangle 9"/>
          <p:cNvSpPr>
            <a:spLocks noChangeArrowheads="1"/>
          </p:cNvSpPr>
          <p:nvPr/>
        </p:nvSpPr>
        <p:spPr bwMode="auto">
          <a:xfrm>
            <a:off x="1385888" y="3165873"/>
            <a:ext cx="888127" cy="463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5pPr>
            <a:lvl6pPr marL="25146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6pPr>
            <a:lvl7pPr marL="29718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7pPr>
            <a:lvl8pPr marL="34290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8pPr>
            <a:lvl9pPr marL="38862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9pPr>
          </a:lstStyle>
          <a:p>
            <a:pPr defTabSz="336947" eaLnBrk="1" fontAlgn="base" hangingPunct="1">
              <a:lnSpc>
                <a:spcPct val="85000"/>
              </a:lnSpc>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500" i="1">
                <a:solidFill>
                  <a:srgbClr val="000000"/>
                </a:solidFill>
              </a:rPr>
              <a:t>cloud </a:t>
            </a:r>
          </a:p>
          <a:p>
            <a:pPr defTabSz="336947" eaLnBrk="1" fontAlgn="base" hangingPunct="1">
              <a:lnSpc>
                <a:spcPct val="85000"/>
              </a:lnSpc>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500" i="1">
                <a:solidFill>
                  <a:srgbClr val="000000"/>
                </a:solidFill>
              </a:rPr>
              <a:t>ice/liquid</a:t>
            </a:r>
          </a:p>
        </p:txBody>
      </p:sp>
      <p:sp>
        <p:nvSpPr>
          <p:cNvPr id="47114" name="Rectangle 10"/>
          <p:cNvSpPr>
            <a:spLocks noChangeArrowheads="1"/>
          </p:cNvSpPr>
          <p:nvPr/>
        </p:nvSpPr>
        <p:spPr bwMode="auto">
          <a:xfrm>
            <a:off x="3221832" y="1168004"/>
            <a:ext cx="2021450" cy="306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5pPr>
            <a:lvl6pPr marL="25146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6pPr>
            <a:lvl7pPr marL="29718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7pPr>
            <a:lvl8pPr marL="34290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8pPr>
            <a:lvl9pPr marL="38862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9pPr>
          </a:lstStyle>
          <a:p>
            <a:pPr defTabSz="336947" eaLnBrk="1" fontAlgn="base" hangingPunct="1">
              <a:lnSpc>
                <a:spcPct val="85000"/>
              </a:lnSpc>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800" i="1">
                <a:solidFill>
                  <a:srgbClr val="000000"/>
                </a:solidFill>
              </a:rPr>
              <a:t>upper troposphere</a:t>
            </a:r>
          </a:p>
        </p:txBody>
      </p:sp>
      <p:sp>
        <p:nvSpPr>
          <p:cNvPr id="47115" name="Rectangle 11"/>
          <p:cNvSpPr>
            <a:spLocks noChangeArrowheads="1"/>
          </p:cNvSpPr>
          <p:nvPr/>
        </p:nvSpPr>
        <p:spPr bwMode="auto">
          <a:xfrm>
            <a:off x="5706666" y="1168004"/>
            <a:ext cx="1982978" cy="306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5pPr>
            <a:lvl6pPr marL="25146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6pPr>
            <a:lvl7pPr marL="29718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7pPr>
            <a:lvl8pPr marL="34290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8pPr>
            <a:lvl9pPr marL="3886200" indent="-228600" defTabSz="449263" eaLnBrk="0" fontAlgn="base" hangingPunct="0">
              <a:lnSpc>
                <a:spcPct val="85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panose="020B0604020202020204" pitchFamily="34" charset="0"/>
              </a:defRPr>
            </a:lvl9pPr>
          </a:lstStyle>
          <a:p>
            <a:pPr defTabSz="336947" eaLnBrk="1" fontAlgn="base" hangingPunct="1">
              <a:lnSpc>
                <a:spcPct val="85000"/>
              </a:lnSpc>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800" i="1">
                <a:solidFill>
                  <a:srgbClr val="000000"/>
                </a:solidFill>
              </a:rPr>
              <a:t>lower troposphere</a:t>
            </a:r>
          </a:p>
        </p:txBody>
      </p:sp>
    </p:spTree>
    <p:extLst>
      <p:ext uri="{BB962C8B-B14F-4D97-AF65-F5344CB8AC3E}">
        <p14:creationId xmlns:p14="http://schemas.microsoft.com/office/powerpoint/2010/main" val="10959014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9234" y="78285"/>
            <a:ext cx="8755163" cy="623248"/>
          </a:xfrm>
        </p:spPr>
        <p:txBody>
          <a:bodyPr/>
          <a:lstStyle/>
          <a:p>
            <a:r>
              <a:rPr lang="en-GB" dirty="0">
                <a:solidFill>
                  <a:schemeClr val="bg1">
                    <a:lumMod val="75000"/>
                  </a:schemeClr>
                </a:solidFill>
              </a:rPr>
              <a:t>  </a:t>
            </a:r>
            <a:r>
              <a:rPr lang="en-GB" dirty="0">
                <a:solidFill>
                  <a:srgbClr val="7030A0"/>
                </a:solidFill>
              </a:rPr>
              <a:t>Why was CMUG set up?</a:t>
            </a:r>
          </a:p>
        </p:txBody>
      </p:sp>
      <p:sp>
        <p:nvSpPr>
          <p:cNvPr id="2" name="Footer Placeholder 1"/>
          <p:cNvSpPr>
            <a:spLocks noGrp="1"/>
          </p:cNvSpPr>
          <p:nvPr>
            <p:ph type="ftr" sz="quarter" idx="12"/>
          </p:nvPr>
        </p:nvSpPr>
        <p:spPr/>
        <p:txBody>
          <a:bodyPr/>
          <a:lstStyle/>
          <a:p>
            <a:r>
              <a:rPr lang="en-GB" kern="0" dirty="0">
                <a:solidFill>
                  <a:srgbClr val="2A2A2A"/>
                </a:solidFill>
                <a:sym typeface="Helvetica Light"/>
              </a:rPr>
              <a:t>www.metoffice.gov.uk																									                       © Crown Copyright 2018, Met Office</a:t>
            </a:r>
          </a:p>
        </p:txBody>
      </p:sp>
      <p:sp>
        <p:nvSpPr>
          <p:cNvPr id="7" name="Rectangle 3"/>
          <p:cNvSpPr>
            <a:spLocks noGrp="1" noChangeArrowheads="1"/>
          </p:cNvSpPr>
          <p:nvPr>
            <p:ph type="body" sz="quarter" idx="11"/>
          </p:nvPr>
        </p:nvSpPr>
        <p:spPr>
          <a:xfrm>
            <a:off x="524229" y="761531"/>
            <a:ext cx="8565527" cy="3864713"/>
          </a:xfrm>
        </p:spPr>
        <p:txBody>
          <a:bodyPr/>
          <a:lstStyle/>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rgbClr val="000000"/>
                </a:solidFill>
                <a:ea typeface="ＭＳ Ｐゴシック" pitchFamily="34" charset="-128"/>
              </a:rPr>
              <a:t>To ensure strong links between ECV teams and climate modelling </a:t>
            </a:r>
            <a:r>
              <a:rPr lang="en-US" sz="2800" dirty="0" err="1">
                <a:solidFill>
                  <a:srgbClr val="000000"/>
                </a:solidFill>
                <a:ea typeface="ＭＳ Ｐゴシック" pitchFamily="34" charset="-128"/>
              </a:rPr>
              <a:t>centres</a:t>
            </a:r>
            <a:r>
              <a:rPr lang="en-US" sz="2800" dirty="0">
                <a:solidFill>
                  <a:srgbClr val="000000"/>
                </a:solidFill>
                <a:ea typeface="ＭＳ Ｐゴシック" pitchFamily="34" charset="-128"/>
              </a:rPr>
              <a:t> (Hadley, MPI, DLR,MF, SMHI, IPSL, ECMWF)</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rgbClr val="000000"/>
                </a:solidFill>
                <a:ea typeface="ＭＳ Ｐゴシック" pitchFamily="34" charset="-128"/>
              </a:rPr>
              <a:t>Provide requirements of datasets for climate </a:t>
            </a:r>
            <a:r>
              <a:rPr lang="en-US" sz="2800" dirty="0" err="1">
                <a:solidFill>
                  <a:srgbClr val="000000"/>
                </a:solidFill>
                <a:ea typeface="ＭＳ Ｐゴシック" pitchFamily="34" charset="-128"/>
              </a:rPr>
              <a:t>modellers</a:t>
            </a:r>
            <a:endParaRPr lang="en-US" sz="2800" dirty="0">
              <a:solidFill>
                <a:srgbClr val="000000"/>
              </a:solidFill>
              <a:ea typeface="ＭＳ Ｐゴシック" pitchFamily="34" charset="-128"/>
            </a:endParaRP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rgbClr val="000000"/>
                </a:solidFill>
                <a:ea typeface="ＭＳ Ｐゴシック" pitchFamily="34" charset="-128"/>
              </a:rPr>
              <a:t>To assess CCI datasets with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rgbClr val="000000"/>
                </a:solidFill>
                <a:ea typeface="ＭＳ Ｐゴシック" pitchFamily="34" charset="-128"/>
              </a:rPr>
              <a:t>Develop tools to use datasets to validate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rgbClr val="000000"/>
                </a:solidFill>
                <a:ea typeface="ＭＳ Ｐゴシック" pitchFamily="34" charset="-128"/>
              </a:rPr>
              <a:t>Examine consistency between CCI ECV datasets</a:t>
            </a:r>
          </a:p>
          <a:p>
            <a:pPr marL="457200" lvl="0" indent="-457200" defTabSz="914400" fontAlgn="base">
              <a:lnSpc>
                <a:spcPct val="90000"/>
              </a:lnSpc>
              <a:spcBef>
                <a:spcPts val="600"/>
              </a:spcBef>
              <a:spcAft>
                <a:spcPts val="600"/>
              </a:spcAft>
              <a:buSzTx/>
              <a:buFont typeface="Arial" panose="020B0604020202020204" pitchFamily="34" charset="0"/>
              <a:buChar char="•"/>
            </a:pPr>
            <a:endParaRPr lang="en-US" sz="2800" dirty="0">
              <a:solidFill>
                <a:srgbClr val="000000"/>
              </a:solidFill>
              <a:ea typeface="ＭＳ Ｐゴシック" pitchFamily="34" charset="-128"/>
            </a:endParaRPr>
          </a:p>
        </p:txBody>
      </p:sp>
    </p:spTree>
    <p:extLst>
      <p:ext uri="{BB962C8B-B14F-4D97-AF65-F5344CB8AC3E}">
        <p14:creationId xmlns:p14="http://schemas.microsoft.com/office/powerpoint/2010/main" val="376095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Screen Shot 2015-05-27 at 10.17.5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1860" y="3153619"/>
            <a:ext cx="2675704" cy="1797279"/>
          </a:xfrm>
          <a:prstGeom prst="rect">
            <a:avLst/>
          </a:prstGeom>
        </p:spPr>
      </p:pic>
      <p:pic>
        <p:nvPicPr>
          <p:cNvPr id="8" name="Picture 7" descr="globe_tau4_ocean_2008_JJA_CWP_LOGAI_J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859" y="1097918"/>
            <a:ext cx="2835000" cy="1890000"/>
          </a:xfrm>
          <a:prstGeom prst="rect">
            <a:avLst/>
          </a:prstGeom>
        </p:spPr>
      </p:pic>
      <p:sp>
        <p:nvSpPr>
          <p:cNvPr id="10" name="Content Placeholder 5"/>
          <p:cNvSpPr txBox="1">
            <a:spLocks/>
          </p:cNvSpPr>
          <p:nvPr/>
        </p:nvSpPr>
        <p:spPr bwMode="auto">
          <a:xfrm>
            <a:off x="1374957" y="903934"/>
            <a:ext cx="1489179" cy="28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203" tIns="31101" rIns="62203" bIns="31101"/>
          <a:lstStyle>
            <a:lvl1pPr marL="123825">
              <a:defRPr sz="3700">
                <a:solidFill>
                  <a:srgbClr val="000000"/>
                </a:solidFill>
                <a:latin typeface="Arial" charset="0"/>
                <a:ea typeface="ＭＳ Ｐゴシック" charset="0"/>
              </a:defRPr>
            </a:lvl1pPr>
            <a:lvl2pPr marL="657225">
              <a:defRPr sz="3200">
                <a:solidFill>
                  <a:srgbClr val="000000"/>
                </a:solidFill>
                <a:latin typeface="Arial" charset="0"/>
                <a:ea typeface="ＭＳ Ｐゴシック" charset="0"/>
              </a:defRPr>
            </a:lvl2pPr>
            <a:lvl3pPr marL="1306513" indent="-261938">
              <a:defRPr sz="2700">
                <a:solidFill>
                  <a:srgbClr val="000000"/>
                </a:solidFill>
                <a:latin typeface="Arial" charset="0"/>
                <a:ea typeface="ＭＳ Ｐゴシック" charset="0"/>
              </a:defRPr>
            </a:lvl3pPr>
            <a:lvl4pPr marL="1828800" indent="-261938">
              <a:defRPr sz="2300">
                <a:solidFill>
                  <a:srgbClr val="000000"/>
                </a:solidFill>
                <a:latin typeface="Arial" charset="0"/>
                <a:ea typeface="ＭＳ Ｐゴシック" charset="0"/>
              </a:defRPr>
            </a:lvl4pPr>
            <a:lvl5pPr marL="2351088" indent="-260350">
              <a:defRPr sz="2300">
                <a:solidFill>
                  <a:srgbClr val="000000"/>
                </a:solidFill>
                <a:latin typeface="Arial" charset="0"/>
                <a:ea typeface="ＭＳ Ｐゴシック" charset="0"/>
              </a:defRPr>
            </a:lvl5pPr>
            <a:lvl6pPr marL="2808288" indent="-260350" defTabSz="522288" eaLnBrk="0">
              <a:spcAft>
                <a:spcPts val="325"/>
              </a:spcAft>
              <a:defRPr sz="2300">
                <a:solidFill>
                  <a:srgbClr val="000000"/>
                </a:solidFill>
                <a:latin typeface="Arial" charset="0"/>
                <a:ea typeface="ＭＳ Ｐゴシック" charset="0"/>
              </a:defRPr>
            </a:lvl6pPr>
            <a:lvl7pPr marL="3265488" indent="-260350" defTabSz="522288" eaLnBrk="0">
              <a:spcAft>
                <a:spcPts val="325"/>
              </a:spcAft>
              <a:defRPr sz="2300">
                <a:solidFill>
                  <a:srgbClr val="000000"/>
                </a:solidFill>
                <a:latin typeface="Arial" charset="0"/>
                <a:ea typeface="ＭＳ Ｐゴシック" charset="0"/>
              </a:defRPr>
            </a:lvl7pPr>
            <a:lvl8pPr marL="3722688" indent="-260350" defTabSz="522288" eaLnBrk="0">
              <a:spcAft>
                <a:spcPts val="325"/>
              </a:spcAft>
              <a:defRPr sz="2300">
                <a:solidFill>
                  <a:srgbClr val="000000"/>
                </a:solidFill>
                <a:latin typeface="Arial" charset="0"/>
                <a:ea typeface="ＭＳ Ｐゴシック" charset="0"/>
              </a:defRPr>
            </a:lvl8pPr>
            <a:lvl9pPr marL="4179888" indent="-260350" defTabSz="522288" eaLnBrk="0">
              <a:spcAft>
                <a:spcPts val="325"/>
              </a:spcAft>
              <a:defRPr sz="2300">
                <a:solidFill>
                  <a:srgbClr val="000000"/>
                </a:solidFill>
                <a:latin typeface="Arial" charset="0"/>
                <a:ea typeface="ＭＳ Ｐゴシック" charset="0"/>
              </a:defRPr>
            </a:lvl9pPr>
          </a:lstStyle>
          <a:p>
            <a:pPr marL="92869" defTabSz="310866" eaLnBrk="0" hangingPunct="0">
              <a:lnSpc>
                <a:spcPct val="130000"/>
              </a:lnSpc>
              <a:spcAft>
                <a:spcPts val="2084"/>
              </a:spcAft>
              <a:buClr>
                <a:srgbClr val="000000"/>
              </a:buClr>
              <a:buSzPct val="45000"/>
            </a:pPr>
            <a:r>
              <a:rPr lang="en-US" sz="1350" i="1" u="sng" dirty="0">
                <a:latin typeface="Calibri" charset="0"/>
              </a:rPr>
              <a:t>Satellite: </a:t>
            </a:r>
            <a:r>
              <a:rPr lang="en-US" sz="1350" u="sng" dirty="0">
                <a:latin typeface="Calibri" charset="0"/>
              </a:rPr>
              <a:t>AATSR</a:t>
            </a:r>
            <a:endParaRPr lang="en-US" sz="1050" u="sng" dirty="0">
              <a:latin typeface="Calibri" charset="0"/>
            </a:endParaRPr>
          </a:p>
        </p:txBody>
      </p:sp>
      <p:sp>
        <p:nvSpPr>
          <p:cNvPr id="11" name="Title 1"/>
          <p:cNvSpPr txBox="1">
            <a:spLocks/>
          </p:cNvSpPr>
          <p:nvPr/>
        </p:nvSpPr>
        <p:spPr>
          <a:xfrm>
            <a:off x="1523999" y="23183"/>
            <a:ext cx="6172200" cy="1178202"/>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r>
              <a:rPr lang="en-US" sz="3000" dirty="0">
                <a:solidFill>
                  <a:prstClr val="black"/>
                </a:solidFill>
                <a:latin typeface="Calibri"/>
              </a:rPr>
              <a:t>Aerosol-Cloud Interactions</a:t>
            </a:r>
          </a:p>
          <a:p>
            <a:pPr defTabSz="342900"/>
            <a:r>
              <a:rPr lang="en-US" sz="1200" dirty="0">
                <a:solidFill>
                  <a:prstClr val="black"/>
                </a:solidFill>
                <a:latin typeface="Calibri"/>
              </a:rPr>
              <a:t>Cloud Water Path Sensitivity Satellite-Model Comparisons</a:t>
            </a:r>
            <a:r>
              <a:rPr lang="en-US" sz="3000" dirty="0">
                <a:solidFill>
                  <a:prstClr val="black"/>
                </a:solidFill>
                <a:latin typeface="Calibri"/>
              </a:rPr>
              <a:t/>
            </a:r>
            <a:br>
              <a:rPr lang="en-US" sz="3000" dirty="0">
                <a:solidFill>
                  <a:prstClr val="black"/>
                </a:solidFill>
                <a:latin typeface="Calibri"/>
              </a:rPr>
            </a:br>
            <a:r>
              <a:rPr lang="en-GB" sz="1500" dirty="0">
                <a:solidFill>
                  <a:prstClr val="black"/>
                </a:solidFill>
                <a:latin typeface="Calibri" charset="0"/>
              </a:rPr>
              <a:t>JJA 2008; 60S° – 60° N (Ocean only)</a:t>
            </a:r>
            <a:endParaRPr lang="en-US" sz="1500" dirty="0">
              <a:solidFill>
                <a:prstClr val="black"/>
              </a:solidFill>
              <a:latin typeface="Calibri"/>
            </a:endParaRPr>
          </a:p>
        </p:txBody>
      </p:sp>
      <p:sp>
        <p:nvSpPr>
          <p:cNvPr id="12" name="TextBox 11"/>
          <p:cNvSpPr txBox="1"/>
          <p:nvPr/>
        </p:nvSpPr>
        <p:spPr>
          <a:xfrm>
            <a:off x="1524000" y="2987917"/>
            <a:ext cx="1856149" cy="300082"/>
          </a:xfrm>
          <a:prstGeom prst="rect">
            <a:avLst/>
          </a:prstGeom>
          <a:noFill/>
        </p:spPr>
        <p:txBody>
          <a:bodyPr wrap="none" rtlCol="0">
            <a:spAutoFit/>
          </a:bodyPr>
          <a:lstStyle/>
          <a:p>
            <a:pPr defTabSz="342900"/>
            <a:r>
              <a:rPr lang="en-US" sz="1350" i="1" u="sng" dirty="0">
                <a:solidFill>
                  <a:prstClr val="black"/>
                </a:solidFill>
                <a:latin typeface="Calibri"/>
              </a:rPr>
              <a:t>Model: </a:t>
            </a:r>
            <a:r>
              <a:rPr lang="en-US" sz="1350" u="sng" dirty="0">
                <a:solidFill>
                  <a:prstClr val="black"/>
                </a:solidFill>
                <a:latin typeface="Calibri"/>
              </a:rPr>
              <a:t>ECHAM6 HAM 2</a:t>
            </a:r>
          </a:p>
        </p:txBody>
      </p:sp>
      <p:pic>
        <p:nvPicPr>
          <p:cNvPr id="17" name="Picture 16" descr="LWP.png"/>
          <p:cNvPicPr>
            <a:picLocks noChangeAspect="1"/>
          </p:cNvPicPr>
          <p:nvPr/>
        </p:nvPicPr>
        <p:blipFill rotWithShape="1">
          <a:blip r:embed="rId6">
            <a:extLst>
              <a:ext uri="{28A0092B-C50C-407E-A947-70E740481C1C}">
                <a14:useLocalDpi xmlns:a14="http://schemas.microsoft.com/office/drawing/2010/main" val="0"/>
              </a:ext>
            </a:extLst>
          </a:blip>
          <a:srcRect l="1067" r="2458"/>
          <a:stretch/>
        </p:blipFill>
        <p:spPr>
          <a:xfrm>
            <a:off x="4127164" y="1512278"/>
            <a:ext cx="2123834" cy="3062861"/>
          </a:xfrm>
          <a:prstGeom prst="rect">
            <a:avLst/>
          </a:prstGeom>
        </p:spPr>
      </p:pic>
      <p:grpSp>
        <p:nvGrpSpPr>
          <p:cNvPr id="20" name="Group 19"/>
          <p:cNvGrpSpPr/>
          <p:nvPr/>
        </p:nvGrpSpPr>
        <p:grpSpPr>
          <a:xfrm>
            <a:off x="5580159" y="3191967"/>
            <a:ext cx="665031" cy="507831"/>
            <a:chOff x="-1073150" y="887262"/>
            <a:chExt cx="1264549" cy="1012507"/>
          </a:xfrm>
        </p:grpSpPr>
        <p:grpSp>
          <p:nvGrpSpPr>
            <p:cNvPr id="21" name="Group 20"/>
            <p:cNvGrpSpPr/>
            <p:nvPr/>
          </p:nvGrpSpPr>
          <p:grpSpPr>
            <a:xfrm>
              <a:off x="-1073150" y="887262"/>
              <a:ext cx="1264549" cy="1012507"/>
              <a:chOff x="469900" y="4787900"/>
              <a:chExt cx="1264549" cy="1012507"/>
            </a:xfrm>
            <a:solidFill>
              <a:schemeClr val="bg1"/>
            </a:solidFill>
          </p:grpSpPr>
          <p:sp>
            <p:nvSpPr>
              <p:cNvPr id="23" name="TextBox 22"/>
              <p:cNvSpPr txBox="1"/>
              <p:nvPr/>
            </p:nvSpPr>
            <p:spPr>
              <a:xfrm>
                <a:off x="596900" y="4787900"/>
                <a:ext cx="1137549" cy="1012507"/>
              </a:xfrm>
              <a:prstGeom prst="rect">
                <a:avLst/>
              </a:prstGeom>
              <a:grpFill/>
            </p:spPr>
            <p:txBody>
              <a:bodyPr wrap="none" rtlCol="0">
                <a:spAutoFit/>
              </a:bodyPr>
              <a:lstStyle/>
              <a:p>
                <a:pPr defTabSz="342900"/>
                <a:r>
                  <a:rPr lang="en-US" sz="900" dirty="0">
                    <a:solidFill>
                      <a:prstClr val="black"/>
                    </a:solidFill>
                    <a:latin typeface="Calibri"/>
                  </a:rPr>
                  <a:t>ECHAM6</a:t>
                </a:r>
              </a:p>
              <a:p>
                <a:pPr defTabSz="342900"/>
                <a:r>
                  <a:rPr lang="en-US" sz="900" dirty="0">
                    <a:solidFill>
                      <a:prstClr val="black"/>
                    </a:solidFill>
                    <a:latin typeface="Calibri"/>
                  </a:rPr>
                  <a:t>AATSR</a:t>
                </a:r>
              </a:p>
              <a:p>
                <a:pPr defTabSz="342900"/>
                <a:r>
                  <a:rPr lang="en-US" sz="900" dirty="0">
                    <a:solidFill>
                      <a:prstClr val="black"/>
                    </a:solidFill>
                    <a:latin typeface="Calibri"/>
                  </a:rPr>
                  <a:t>MODIS</a:t>
                </a:r>
              </a:p>
            </p:txBody>
          </p:sp>
          <p:sp>
            <p:nvSpPr>
              <p:cNvPr id="24" name="Rectangle 23"/>
              <p:cNvSpPr/>
              <p:nvPr/>
            </p:nvSpPr>
            <p:spPr>
              <a:xfrm>
                <a:off x="469900" y="4905354"/>
                <a:ext cx="165100" cy="158484"/>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5" name="Rectangle 24"/>
              <p:cNvSpPr/>
              <p:nvPr/>
            </p:nvSpPr>
            <p:spPr>
              <a:xfrm>
                <a:off x="469900" y="5184488"/>
                <a:ext cx="165100" cy="158484"/>
              </a:xfrm>
              <a:prstGeom prst="rect">
                <a:avLst/>
              </a:prstGeom>
              <a:solidFill>
                <a:srgbClr val="33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grpSp>
        <p:sp>
          <p:nvSpPr>
            <p:cNvPr id="22" name="Rectangle 21"/>
            <p:cNvSpPr/>
            <p:nvPr/>
          </p:nvSpPr>
          <p:spPr>
            <a:xfrm>
              <a:off x="-1073150" y="1563250"/>
              <a:ext cx="165100" cy="15848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grpSp>
      <p:sp>
        <p:nvSpPr>
          <p:cNvPr id="26" name="TextBox 25"/>
          <p:cNvSpPr txBox="1"/>
          <p:nvPr/>
        </p:nvSpPr>
        <p:spPr>
          <a:xfrm>
            <a:off x="4146218" y="1062886"/>
            <a:ext cx="3552639" cy="300082"/>
          </a:xfrm>
          <a:prstGeom prst="rect">
            <a:avLst/>
          </a:prstGeom>
          <a:noFill/>
        </p:spPr>
        <p:txBody>
          <a:bodyPr wrap="none" rtlCol="0">
            <a:spAutoFit/>
          </a:bodyPr>
          <a:lstStyle/>
          <a:p>
            <a:pPr defTabSz="342900"/>
            <a:r>
              <a:rPr lang="en-US" sz="1350" u="sng" dirty="0">
                <a:solidFill>
                  <a:prstClr val="black"/>
                </a:solidFill>
                <a:latin typeface="Calibri"/>
              </a:rPr>
              <a:t>Global mean sensitivity (           ) by cloud regime</a:t>
            </a:r>
          </a:p>
        </p:txBody>
      </p:sp>
      <p:graphicFrame>
        <p:nvGraphicFramePr>
          <p:cNvPr id="27" name="Object 7"/>
          <p:cNvGraphicFramePr>
            <a:graphicFrameLocks noChangeAspect="1"/>
          </p:cNvGraphicFramePr>
          <p:nvPr>
            <p:extLst/>
          </p:nvPr>
        </p:nvGraphicFramePr>
        <p:xfrm>
          <a:off x="5938328" y="1062886"/>
          <a:ext cx="367791" cy="232454"/>
        </p:xfrm>
        <a:graphic>
          <a:graphicData uri="http://schemas.openxmlformats.org/presentationml/2006/ole">
            <mc:AlternateContent xmlns:mc="http://schemas.openxmlformats.org/markup-compatibility/2006">
              <mc:Choice xmlns:v="urn:schemas-microsoft-com:vml" Requires="v">
                <p:oleObj spid="_x0000_s2090" name="Equation" r:id="rId7" imgW="622300" imgH="393700" progId="Equation.3">
                  <p:embed/>
                </p:oleObj>
              </mc:Choice>
              <mc:Fallback>
                <p:oleObj name="Equation" r:id="rId7" imgW="622300" imgH="393700" progId="Equation.3">
                  <p:embed/>
                  <p:pic>
                    <p:nvPicPr>
                      <p:cNvPr id="27" name="Object 7"/>
                      <p:cNvPicPr>
                        <a:picLocks noChangeAspect="1" noChangeArrowheads="1"/>
                      </p:cNvPicPr>
                      <p:nvPr/>
                    </p:nvPicPr>
                    <p:blipFill>
                      <a:blip r:embed="rId8"/>
                      <a:srcRect/>
                      <a:stretch>
                        <a:fillRect/>
                      </a:stretch>
                    </p:blipFill>
                    <p:spPr bwMode="auto">
                      <a:xfrm>
                        <a:off x="5938328" y="1062886"/>
                        <a:ext cx="367791" cy="232454"/>
                      </a:xfrm>
                      <a:prstGeom prst="rect">
                        <a:avLst/>
                      </a:prstGeom>
                      <a:noFill/>
                      <a:ln>
                        <a:noFill/>
                      </a:ln>
                      <a:extLst/>
                    </p:spPr>
                  </p:pic>
                </p:oleObj>
              </mc:Fallback>
            </mc:AlternateContent>
          </a:graphicData>
        </a:graphic>
      </p:graphicFrame>
      <p:sp>
        <p:nvSpPr>
          <p:cNvPr id="29" name="Content Placeholder 2"/>
          <p:cNvSpPr txBox="1">
            <a:spLocks/>
          </p:cNvSpPr>
          <p:nvPr/>
        </p:nvSpPr>
        <p:spPr>
          <a:xfrm>
            <a:off x="6337292" y="1445977"/>
            <a:ext cx="1606550" cy="3357761"/>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342900"/>
            <a:r>
              <a:rPr lang="en-US" sz="900" b="1" u="sng" dirty="0">
                <a:solidFill>
                  <a:prstClr val="black"/>
                </a:solidFill>
                <a:latin typeface="Calibri"/>
              </a:rPr>
              <a:t>Main result</a:t>
            </a:r>
          </a:p>
          <a:p>
            <a:pPr marL="70247" indent="-70247" algn="l" defTabSz="342900">
              <a:buFont typeface="Arial"/>
              <a:buChar char="•"/>
            </a:pPr>
            <a:r>
              <a:rPr lang="en-US" sz="975" dirty="0">
                <a:solidFill>
                  <a:prstClr val="black"/>
                </a:solidFill>
                <a:latin typeface="Calibri"/>
              </a:rPr>
              <a:t>LWP sensitivity to increasing aerosols is significantly larger in the ECHAM6 model compared to AATSR observations.</a:t>
            </a:r>
          </a:p>
          <a:p>
            <a:pPr marL="70247" indent="-70247" algn="l" defTabSz="342900">
              <a:buFont typeface="Arial"/>
              <a:buChar char="•"/>
            </a:pPr>
            <a:endParaRPr lang="en-US" sz="975" dirty="0">
              <a:solidFill>
                <a:prstClr val="black"/>
              </a:solidFill>
              <a:latin typeface="Calibri"/>
            </a:endParaRPr>
          </a:p>
          <a:p>
            <a:pPr marL="70247" indent="-70247" algn="l" defTabSz="342900">
              <a:buFont typeface="Arial"/>
              <a:buChar char="•"/>
            </a:pPr>
            <a:r>
              <a:rPr lang="en-US" sz="975" dirty="0">
                <a:solidFill>
                  <a:prstClr val="black"/>
                </a:solidFill>
                <a:latin typeface="Calibri"/>
              </a:rPr>
              <a:t>Model derived aerosol indirect forcing is more than two times larger than satellite data (IPCC, 2013).</a:t>
            </a:r>
          </a:p>
          <a:p>
            <a:pPr marL="70247" indent="-70247" algn="l" defTabSz="342900">
              <a:buFont typeface="Arial"/>
              <a:buChar char="•"/>
            </a:pPr>
            <a:endParaRPr lang="en-US" sz="975" dirty="0">
              <a:solidFill>
                <a:prstClr val="black"/>
              </a:solidFill>
              <a:latin typeface="Calibri"/>
            </a:endParaRPr>
          </a:p>
          <a:p>
            <a:pPr marL="70247" indent="-70247" algn="l" defTabSz="342900">
              <a:buFont typeface="Arial"/>
              <a:buChar char="•"/>
            </a:pPr>
            <a:r>
              <a:rPr lang="en-US" sz="975" dirty="0">
                <a:solidFill>
                  <a:prstClr val="black"/>
                </a:solidFill>
                <a:latin typeface="Calibri"/>
              </a:rPr>
              <a:t>Feedbacks that reduce the LWP sensitivity (e.g., entrainment) are poorly parameterized in model simulated clouds which may explain the significant difference between model and satellite observations.</a:t>
            </a:r>
          </a:p>
        </p:txBody>
      </p:sp>
    </p:spTree>
    <p:extLst>
      <p:ext uri="{BB962C8B-B14F-4D97-AF65-F5344CB8AC3E}">
        <p14:creationId xmlns:p14="http://schemas.microsoft.com/office/powerpoint/2010/main" val="1777324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p:cNvSpPr txBox="1">
            <a:spLocks/>
          </p:cNvSpPr>
          <p:nvPr/>
        </p:nvSpPr>
        <p:spPr bwMode="auto">
          <a:xfrm>
            <a:off x="1257300" y="114300"/>
            <a:ext cx="6657975" cy="800100"/>
          </a:xfrm>
          <a:prstGeom prst="rect">
            <a:avLst/>
          </a:prstGeom>
          <a:noFill/>
          <a:ln>
            <a:noFill/>
          </a:ln>
          <a:extLst/>
        </p:spPr>
        <p:txBody>
          <a:bodyPr lIns="0" tIns="0" rIns="0" bIns="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ts val="2175"/>
              </a:lnSpc>
              <a:spcAft>
                <a:spcPts val="450"/>
              </a:spcAft>
              <a:buNone/>
              <a:defRPr/>
            </a:pPr>
            <a:r>
              <a:rPr lang="en-US" altLang="de-DE" sz="2100" b="1" dirty="0">
                <a:solidFill>
                  <a:srgbClr val="686868"/>
                </a:solidFill>
                <a:latin typeface="Arial" pitchFamily="34" charset="0"/>
                <a:cs typeface="Arial" pitchFamily="34" charset="0"/>
              </a:rPr>
              <a:t>CMIP Continuity</a:t>
            </a:r>
          </a:p>
          <a:p>
            <a:pPr algn="ctr" eaLnBrk="1" hangingPunct="1">
              <a:spcBef>
                <a:spcPts val="0"/>
              </a:spcBef>
              <a:buNone/>
              <a:defRPr/>
            </a:pPr>
            <a:r>
              <a:rPr lang="en-GB" sz="1350" dirty="0">
                <a:solidFill>
                  <a:prstClr val="white">
                    <a:lumMod val="50000"/>
                  </a:prstClr>
                </a:solidFill>
              </a:rPr>
              <a:t>A common suite of experiments for each phase of CMIP provides an opportunity to construct a multi-model ensemble using model output from various phases of CMIP</a:t>
            </a:r>
            <a:endParaRPr lang="en-US" altLang="de-DE" sz="1350" b="1" dirty="0">
              <a:solidFill>
                <a:prstClr val="white">
                  <a:lumMod val="50000"/>
                </a:prstClr>
              </a:solidFill>
              <a:latin typeface="Arial" pitchFamily="34" charset="0"/>
              <a:cs typeface="Arial" pitchFamily="34" charset="0"/>
            </a:endParaRPr>
          </a:p>
        </p:txBody>
      </p:sp>
      <p:pic>
        <p:nvPicPr>
          <p:cNvPr id="104451" name="Grafik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5150" y="0"/>
            <a:ext cx="1000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1" y="1028700"/>
            <a:ext cx="581382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feld 1"/>
          <p:cNvSpPr txBox="1">
            <a:spLocks noChangeArrowheads="1"/>
          </p:cNvSpPr>
          <p:nvPr/>
        </p:nvSpPr>
        <p:spPr bwMode="auto">
          <a:xfrm>
            <a:off x="5943600" y="4879181"/>
            <a:ext cx="19431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de-DE" sz="900" i="1">
                <a:solidFill>
                  <a:prstClr val="black"/>
                </a:solidFill>
              </a:rPr>
              <a:t>Eyring et al., GMD, in prep., 2015</a:t>
            </a:r>
          </a:p>
        </p:txBody>
      </p:sp>
    </p:spTree>
    <p:extLst>
      <p:ext uri="{BB962C8B-B14F-4D97-AF65-F5344CB8AC3E}">
        <p14:creationId xmlns:p14="http://schemas.microsoft.com/office/powerpoint/2010/main" val="1793189104"/>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idx="4294967295"/>
          </p:nvPr>
        </p:nvSpPr>
        <p:spPr>
          <a:xfrm>
            <a:off x="1260872" y="129779"/>
            <a:ext cx="6858000" cy="758428"/>
          </a:xfrm>
        </p:spPr>
        <p:txBody>
          <a:bodyPr/>
          <a:lstStyle/>
          <a:p>
            <a:pPr>
              <a:defRPr/>
            </a:pPr>
            <a:r>
              <a:rPr lang="en-US" sz="2100" dirty="0">
                <a:solidFill>
                  <a:srgbClr val="000090"/>
                </a:solidFill>
              </a:rPr>
              <a:t>Observations for Model Intercomparison Projects (obs4MIPs)</a:t>
            </a:r>
            <a:br>
              <a:rPr lang="en-US" sz="2100" dirty="0">
                <a:solidFill>
                  <a:srgbClr val="000090"/>
                </a:solidFill>
              </a:rPr>
            </a:br>
            <a:r>
              <a:rPr lang="en-GB" dirty="0"/>
              <a:t>WDAC Task Team on Observations for Model Evaluation</a:t>
            </a:r>
            <a:endParaRPr lang="en-US" i="1" u="sng" dirty="0">
              <a:latin typeface="+mn-lt"/>
              <a:ea typeface="ＭＳ Ｐゴシック" charset="-128"/>
              <a:cs typeface="ＭＳ Ｐゴシック" charset="-128"/>
            </a:endParaRPr>
          </a:p>
        </p:txBody>
      </p:sp>
      <p:sp>
        <p:nvSpPr>
          <p:cNvPr id="6" name="Rectangle 3"/>
          <p:cNvSpPr txBox="1">
            <a:spLocks noChangeArrowheads="1"/>
          </p:cNvSpPr>
          <p:nvPr/>
        </p:nvSpPr>
        <p:spPr bwMode="auto">
          <a:xfrm>
            <a:off x="1143000" y="882254"/>
            <a:ext cx="6858000" cy="2174081"/>
          </a:xfrm>
          <a:prstGeom prst="rect">
            <a:avLst/>
          </a:prstGeom>
          <a:noFill/>
          <a:ln w="12700">
            <a:noFill/>
            <a:miter lim="800000"/>
            <a:headEnd/>
            <a:tailEnd/>
          </a:ln>
        </p:spPr>
        <p:txBody>
          <a:bodyPr lIns="66675" tIns="33338" rIns="66675" bIns="33338"/>
          <a:lstStyle/>
          <a:p>
            <a:pPr algn="ctr" fontAlgn="base">
              <a:lnSpc>
                <a:spcPct val="90000"/>
              </a:lnSpc>
              <a:spcBef>
                <a:spcPct val="20000"/>
              </a:spcBef>
              <a:spcAft>
                <a:spcPct val="0"/>
              </a:spcAft>
              <a:buSzPct val="100000"/>
              <a:defRPr/>
            </a:pPr>
            <a:r>
              <a:rPr lang="en-US" sz="1500" kern="0" dirty="0">
                <a:solidFill>
                  <a:srgbClr val="0033CC"/>
                </a:solidFill>
                <a:latin typeface="Comic Sans MS" charset="0"/>
                <a:ea typeface="Geneva" charset="0"/>
                <a:cs typeface="Geneva" charset="0"/>
              </a:rPr>
              <a:t> </a:t>
            </a:r>
          </a:p>
        </p:txBody>
      </p:sp>
      <p:pic>
        <p:nvPicPr>
          <p:cNvPr id="10854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694" y="1597819"/>
            <a:ext cx="1454944" cy="1112044"/>
          </a:xfrm>
          <a:prstGeom prst="rect">
            <a:avLst/>
          </a:prstGeom>
          <a:noFill/>
          <a:ln w="28575">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10854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3904" y="1753791"/>
            <a:ext cx="1457325" cy="1046559"/>
          </a:xfrm>
          <a:prstGeom prst="rect">
            <a:avLst/>
          </a:prstGeom>
          <a:noFill/>
          <a:ln w="25400">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108549" name="TextBox 7"/>
          <p:cNvSpPr txBox="1">
            <a:spLocks noChangeArrowheads="1"/>
          </p:cNvSpPr>
          <p:nvPr/>
        </p:nvSpPr>
        <p:spPr bwMode="auto">
          <a:xfrm>
            <a:off x="1260872" y="2882503"/>
            <a:ext cx="308490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buChar char="-"/>
              <a:defRPr>
                <a:solidFill>
                  <a:schemeClr val="tx1"/>
                </a:solidFill>
                <a:latin typeface="Arial" charset="0"/>
                <a:ea typeface="ヒラギノ角ゴ Pro W3" charset="-128"/>
                <a:cs typeface="Arial" charset="0"/>
              </a:defRPr>
            </a:lvl1pPr>
            <a:lvl2pPr marL="742950" indent="-285750">
              <a:lnSpc>
                <a:spcPts val="2600"/>
              </a:lnSpc>
              <a:buChar char="-"/>
              <a:defRPr>
                <a:solidFill>
                  <a:schemeClr val="tx1"/>
                </a:solidFill>
                <a:latin typeface="Arial" charset="0"/>
                <a:ea typeface="ヒラギノ角ゴ Pro W3" charset="-128"/>
                <a:cs typeface="Arial" charset="0"/>
              </a:defRPr>
            </a:lvl2pPr>
            <a:lvl3pPr marL="1143000" indent="-228600">
              <a:lnSpc>
                <a:spcPts val="2600"/>
              </a:lnSpc>
              <a:buChar char="-"/>
              <a:defRPr>
                <a:solidFill>
                  <a:schemeClr val="tx1"/>
                </a:solidFill>
                <a:latin typeface="Arial" charset="0"/>
                <a:ea typeface="ヒラギノ角ゴ Pro W3" charset="-128"/>
                <a:cs typeface="Arial" charset="0"/>
              </a:defRPr>
            </a:lvl3pPr>
            <a:lvl4pPr marL="1600200" indent="-228600">
              <a:lnSpc>
                <a:spcPts val="2600"/>
              </a:lnSpc>
              <a:buChar char="-"/>
              <a:defRPr>
                <a:solidFill>
                  <a:schemeClr val="tx1"/>
                </a:solidFill>
                <a:latin typeface="Arial" charset="0"/>
                <a:ea typeface="ヒラギノ角ゴ Pro W3" charset="-128"/>
                <a:cs typeface="Arial" charset="0"/>
              </a:defRPr>
            </a:lvl4pPr>
            <a:lvl5pPr marL="2057400" indent="-228600">
              <a:lnSpc>
                <a:spcPts val="2600"/>
              </a:lnSpc>
              <a:buChar char="-"/>
              <a:defRPr>
                <a:solidFill>
                  <a:schemeClr val="tx1"/>
                </a:solidFill>
                <a:latin typeface="Arial" charset="0"/>
                <a:ea typeface="ヒラギノ角ゴ Pro W3" charset="-128"/>
                <a:cs typeface="Arial" charset="0"/>
              </a:defRPr>
            </a:lvl5pPr>
            <a:lvl6pPr marL="25146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9pPr>
          </a:lstStyle>
          <a:p>
            <a:pPr algn="ctr" fontAlgn="base">
              <a:lnSpc>
                <a:spcPct val="100000"/>
              </a:lnSpc>
              <a:spcBef>
                <a:spcPct val="0"/>
              </a:spcBef>
              <a:spcAft>
                <a:spcPct val="0"/>
              </a:spcAft>
              <a:buNone/>
            </a:pPr>
            <a:r>
              <a:rPr lang="en-US" altLang="de-DE" sz="1500">
                <a:solidFill>
                  <a:srgbClr val="0033CC"/>
                </a:solidFill>
                <a:ea typeface="MS PGothic" charset="-128"/>
              </a:rPr>
              <a:t>How to bring as much observational scrutiny as possible to the CMIP/IPCC process? </a:t>
            </a:r>
          </a:p>
        </p:txBody>
      </p:sp>
      <p:sp>
        <p:nvSpPr>
          <p:cNvPr id="108550" name="TextBox 10"/>
          <p:cNvSpPr txBox="1">
            <a:spLocks noChangeArrowheads="1"/>
          </p:cNvSpPr>
          <p:nvPr/>
        </p:nvSpPr>
        <p:spPr bwMode="auto">
          <a:xfrm>
            <a:off x="4863703" y="2902744"/>
            <a:ext cx="27384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buChar char="-"/>
              <a:defRPr>
                <a:solidFill>
                  <a:schemeClr val="tx1"/>
                </a:solidFill>
                <a:latin typeface="Arial" charset="0"/>
                <a:ea typeface="ヒラギノ角ゴ Pro W3" charset="-128"/>
                <a:cs typeface="Arial" charset="0"/>
              </a:defRPr>
            </a:lvl1pPr>
            <a:lvl2pPr marL="742950" indent="-285750">
              <a:lnSpc>
                <a:spcPts val="2600"/>
              </a:lnSpc>
              <a:buChar char="-"/>
              <a:defRPr>
                <a:solidFill>
                  <a:schemeClr val="tx1"/>
                </a:solidFill>
                <a:latin typeface="Arial" charset="0"/>
                <a:ea typeface="ヒラギノ角ゴ Pro W3" charset="-128"/>
                <a:cs typeface="Arial" charset="0"/>
              </a:defRPr>
            </a:lvl2pPr>
            <a:lvl3pPr marL="1143000" indent="-228600">
              <a:lnSpc>
                <a:spcPts val="2600"/>
              </a:lnSpc>
              <a:buChar char="-"/>
              <a:defRPr>
                <a:solidFill>
                  <a:schemeClr val="tx1"/>
                </a:solidFill>
                <a:latin typeface="Arial" charset="0"/>
                <a:ea typeface="ヒラギノ角ゴ Pro W3" charset="-128"/>
                <a:cs typeface="Arial" charset="0"/>
              </a:defRPr>
            </a:lvl3pPr>
            <a:lvl4pPr marL="1600200" indent="-228600">
              <a:lnSpc>
                <a:spcPts val="2600"/>
              </a:lnSpc>
              <a:buChar char="-"/>
              <a:defRPr>
                <a:solidFill>
                  <a:schemeClr val="tx1"/>
                </a:solidFill>
                <a:latin typeface="Arial" charset="0"/>
                <a:ea typeface="ヒラギノ角ゴ Pro W3" charset="-128"/>
                <a:cs typeface="Arial" charset="0"/>
              </a:defRPr>
            </a:lvl4pPr>
            <a:lvl5pPr marL="2057400" indent="-228600">
              <a:lnSpc>
                <a:spcPts val="2600"/>
              </a:lnSpc>
              <a:buChar char="-"/>
              <a:defRPr>
                <a:solidFill>
                  <a:schemeClr val="tx1"/>
                </a:solidFill>
                <a:latin typeface="Arial" charset="0"/>
                <a:ea typeface="ヒラギノ角ゴ Pro W3" charset="-128"/>
                <a:cs typeface="Arial" charset="0"/>
              </a:defRPr>
            </a:lvl5pPr>
            <a:lvl6pPr marL="25146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9pPr>
          </a:lstStyle>
          <a:p>
            <a:pPr algn="ctr" fontAlgn="base">
              <a:lnSpc>
                <a:spcPct val="100000"/>
              </a:lnSpc>
              <a:spcBef>
                <a:spcPct val="0"/>
              </a:spcBef>
              <a:spcAft>
                <a:spcPct val="0"/>
              </a:spcAft>
              <a:buNone/>
            </a:pPr>
            <a:r>
              <a:rPr lang="en-US" altLang="de-DE" sz="1500">
                <a:solidFill>
                  <a:srgbClr val="0033CC"/>
                </a:solidFill>
                <a:ea typeface="MS PGothic" charset="-128"/>
              </a:rPr>
              <a:t>How to best utilize the wealth of satellite observations for the CMIP/IPCC process?</a:t>
            </a:r>
          </a:p>
        </p:txBody>
      </p:sp>
      <p:pic>
        <p:nvPicPr>
          <p:cNvPr id="1085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293" y="1200746"/>
            <a:ext cx="1396603" cy="1039415"/>
          </a:xfrm>
          <a:prstGeom prst="rect">
            <a:avLst/>
          </a:prstGeom>
          <a:noFill/>
          <a:ln w="25400">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108552" name="Picture 14" descr="nrdc_earth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4847" y="1995488"/>
            <a:ext cx="1271588" cy="864394"/>
          </a:xfrm>
          <a:prstGeom prst="rect">
            <a:avLst/>
          </a:prstGeom>
          <a:noFill/>
          <a:ln w="25400">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108553"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36357" y="1966913"/>
            <a:ext cx="1235869" cy="827485"/>
          </a:xfrm>
          <a:prstGeom prst="rect">
            <a:avLst/>
          </a:prstGeom>
          <a:noFill/>
          <a:ln w="25400">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108554"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36356" y="1223962"/>
            <a:ext cx="1377554" cy="700088"/>
          </a:xfrm>
          <a:prstGeom prst="rect">
            <a:avLst/>
          </a:prstGeom>
          <a:noFill/>
          <a:ln w="25400">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2" name="Left Arrow 1"/>
          <p:cNvSpPr>
            <a:spLocks noChangeArrowheads="1"/>
          </p:cNvSpPr>
          <p:nvPr/>
        </p:nvSpPr>
        <p:spPr bwMode="auto">
          <a:xfrm>
            <a:off x="4236244" y="1934766"/>
            <a:ext cx="720329" cy="417909"/>
          </a:xfrm>
          <a:prstGeom prst="leftArrow">
            <a:avLst>
              <a:gd name="adj1" fmla="val 50000"/>
              <a:gd name="adj2" fmla="val 50002"/>
            </a:avLst>
          </a:prstGeom>
          <a:solidFill>
            <a:srgbClr val="000090"/>
          </a:solidFill>
          <a:ln w="9525">
            <a:solidFill>
              <a:srgbClr val="000090"/>
            </a:solidFill>
            <a:miter lim="800000"/>
            <a:headEnd/>
            <a:tailEnd/>
          </a:ln>
          <a:effectLst>
            <a:outerShdw blurRad="63500" dist="23000" dir="5400000" rotWithShape="0">
              <a:srgbClr val="000000">
                <a:alpha val="34998"/>
              </a:srgbClr>
            </a:outerShdw>
          </a:effectLst>
        </p:spPr>
        <p:txBody>
          <a:bodyPr anchor="ctr"/>
          <a:lstStyle>
            <a:lvl1pPr>
              <a:lnSpc>
                <a:spcPts val="2600"/>
              </a:lnSpc>
              <a:buChar char="-"/>
              <a:defRPr>
                <a:solidFill>
                  <a:schemeClr val="tx1"/>
                </a:solidFill>
                <a:latin typeface="Arial" charset="0"/>
                <a:ea typeface="ヒラギノ角ゴ Pro W3" charset="-128"/>
                <a:cs typeface="Arial" charset="0"/>
              </a:defRPr>
            </a:lvl1pPr>
            <a:lvl2pPr marL="742950" indent="-285750">
              <a:lnSpc>
                <a:spcPts val="2600"/>
              </a:lnSpc>
              <a:buChar char="-"/>
              <a:defRPr>
                <a:solidFill>
                  <a:schemeClr val="tx1"/>
                </a:solidFill>
                <a:latin typeface="Arial" charset="0"/>
                <a:ea typeface="ヒラギノ角ゴ Pro W3" charset="-128"/>
                <a:cs typeface="Arial" charset="0"/>
              </a:defRPr>
            </a:lvl2pPr>
            <a:lvl3pPr marL="1143000" indent="-228600">
              <a:lnSpc>
                <a:spcPts val="2600"/>
              </a:lnSpc>
              <a:buChar char="-"/>
              <a:defRPr>
                <a:solidFill>
                  <a:schemeClr val="tx1"/>
                </a:solidFill>
                <a:latin typeface="Arial" charset="0"/>
                <a:ea typeface="ヒラギノ角ゴ Pro W3" charset="-128"/>
                <a:cs typeface="Arial" charset="0"/>
              </a:defRPr>
            </a:lvl3pPr>
            <a:lvl4pPr marL="1600200" indent="-228600">
              <a:lnSpc>
                <a:spcPts val="2600"/>
              </a:lnSpc>
              <a:buChar char="-"/>
              <a:defRPr>
                <a:solidFill>
                  <a:schemeClr val="tx1"/>
                </a:solidFill>
                <a:latin typeface="Arial" charset="0"/>
                <a:ea typeface="ヒラギノ角ゴ Pro W3" charset="-128"/>
                <a:cs typeface="Arial" charset="0"/>
              </a:defRPr>
            </a:lvl4pPr>
            <a:lvl5pPr marL="2057400" indent="-228600">
              <a:lnSpc>
                <a:spcPts val="2600"/>
              </a:lnSpc>
              <a:buChar char="-"/>
              <a:defRPr>
                <a:solidFill>
                  <a:schemeClr val="tx1"/>
                </a:solidFill>
                <a:latin typeface="Arial" charset="0"/>
                <a:ea typeface="ヒラギノ角ゴ Pro W3" charset="-128"/>
                <a:cs typeface="Arial" charset="0"/>
              </a:defRPr>
            </a:lvl5pPr>
            <a:lvl6pPr marL="25146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9pPr>
          </a:lstStyle>
          <a:p>
            <a:pPr algn="ctr" fontAlgn="base">
              <a:lnSpc>
                <a:spcPct val="100000"/>
              </a:lnSpc>
              <a:spcBef>
                <a:spcPct val="0"/>
              </a:spcBef>
              <a:spcAft>
                <a:spcPct val="0"/>
              </a:spcAft>
              <a:buNone/>
            </a:pPr>
            <a:endParaRPr lang="en-US" altLang="en-US" sz="1350">
              <a:solidFill>
                <a:srgbClr val="FFFFFF"/>
              </a:solidFill>
              <a:latin typeface="Calibri" charset="0"/>
            </a:endParaRPr>
          </a:p>
        </p:txBody>
      </p:sp>
      <p:sp>
        <p:nvSpPr>
          <p:cNvPr id="108556" name="TextBox 7"/>
          <p:cNvSpPr txBox="1">
            <a:spLocks noChangeArrowheads="1"/>
          </p:cNvSpPr>
          <p:nvPr/>
        </p:nvSpPr>
        <p:spPr bwMode="auto">
          <a:xfrm>
            <a:off x="1272779" y="1137048"/>
            <a:ext cx="30837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buChar char="-"/>
              <a:defRPr>
                <a:solidFill>
                  <a:schemeClr val="tx1"/>
                </a:solidFill>
                <a:latin typeface="Arial" charset="0"/>
                <a:ea typeface="ヒラギノ角ゴ Pro W3" charset="-128"/>
                <a:cs typeface="Arial" charset="0"/>
              </a:defRPr>
            </a:lvl1pPr>
            <a:lvl2pPr marL="742950" indent="-285750">
              <a:lnSpc>
                <a:spcPts val="2600"/>
              </a:lnSpc>
              <a:buChar char="-"/>
              <a:defRPr>
                <a:solidFill>
                  <a:schemeClr val="tx1"/>
                </a:solidFill>
                <a:latin typeface="Arial" charset="0"/>
                <a:ea typeface="ヒラギノ角ゴ Pro W3" charset="-128"/>
                <a:cs typeface="Arial" charset="0"/>
              </a:defRPr>
            </a:lvl2pPr>
            <a:lvl3pPr marL="1143000" indent="-228600">
              <a:lnSpc>
                <a:spcPts val="2600"/>
              </a:lnSpc>
              <a:buChar char="-"/>
              <a:defRPr>
                <a:solidFill>
                  <a:schemeClr val="tx1"/>
                </a:solidFill>
                <a:latin typeface="Arial" charset="0"/>
                <a:ea typeface="ヒラギノ角ゴ Pro W3" charset="-128"/>
                <a:cs typeface="Arial" charset="0"/>
              </a:defRPr>
            </a:lvl3pPr>
            <a:lvl4pPr marL="1600200" indent="-228600">
              <a:lnSpc>
                <a:spcPts val="2600"/>
              </a:lnSpc>
              <a:buChar char="-"/>
              <a:defRPr>
                <a:solidFill>
                  <a:schemeClr val="tx1"/>
                </a:solidFill>
                <a:latin typeface="Arial" charset="0"/>
                <a:ea typeface="ヒラギノ角ゴ Pro W3" charset="-128"/>
                <a:cs typeface="Arial" charset="0"/>
              </a:defRPr>
            </a:lvl4pPr>
            <a:lvl5pPr marL="2057400" indent="-228600">
              <a:lnSpc>
                <a:spcPts val="2600"/>
              </a:lnSpc>
              <a:buChar char="-"/>
              <a:defRPr>
                <a:solidFill>
                  <a:schemeClr val="tx1"/>
                </a:solidFill>
                <a:latin typeface="Arial" charset="0"/>
                <a:ea typeface="ヒラギノ角ゴ Pro W3" charset="-128"/>
                <a:cs typeface="Arial" charset="0"/>
              </a:defRPr>
            </a:lvl5pPr>
            <a:lvl6pPr marL="25146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9pPr>
          </a:lstStyle>
          <a:p>
            <a:pPr algn="ctr" fontAlgn="base">
              <a:lnSpc>
                <a:spcPct val="100000"/>
              </a:lnSpc>
              <a:spcBef>
                <a:spcPct val="0"/>
              </a:spcBef>
              <a:spcAft>
                <a:spcPct val="0"/>
              </a:spcAft>
              <a:buNone/>
            </a:pPr>
            <a:r>
              <a:rPr lang="en-US" altLang="de-DE" sz="1500">
                <a:solidFill>
                  <a:srgbClr val="0033CC"/>
                </a:solidFill>
                <a:ea typeface="MS PGothic" charset="-128"/>
              </a:rPr>
              <a:t>CMIP6</a:t>
            </a:r>
          </a:p>
        </p:txBody>
      </p:sp>
      <p:sp>
        <p:nvSpPr>
          <p:cNvPr id="108557" name="Textfeld 2"/>
          <p:cNvSpPr txBox="1">
            <a:spLocks noChangeArrowheads="1"/>
          </p:cNvSpPr>
          <p:nvPr/>
        </p:nvSpPr>
        <p:spPr bwMode="auto">
          <a:xfrm>
            <a:off x="1245394" y="3640932"/>
            <a:ext cx="6629400" cy="1200329"/>
          </a:xfrm>
          <a:prstGeom prst="rect">
            <a:avLst/>
          </a:prstGeom>
          <a:solidFill>
            <a:schemeClr val="bg1"/>
          </a:solidFill>
          <a:ln>
            <a:noFill/>
          </a:ln>
        </p:spPr>
        <p:txBody>
          <a:bodyPr>
            <a:spAutoFit/>
          </a:bodyPr>
          <a:lstStyle>
            <a:lvl1pPr marL="285750" indent="-285750">
              <a:lnSpc>
                <a:spcPts val="2600"/>
              </a:lnSpc>
              <a:buChar char="-"/>
              <a:defRPr>
                <a:solidFill>
                  <a:schemeClr val="tx1"/>
                </a:solidFill>
                <a:latin typeface="Arial" charset="0"/>
                <a:ea typeface="ヒラギノ角ゴ Pro W3" charset="-128"/>
                <a:cs typeface="Arial" charset="0"/>
              </a:defRPr>
            </a:lvl1pPr>
            <a:lvl2pPr marL="742950" indent="-285750">
              <a:lnSpc>
                <a:spcPts val="2600"/>
              </a:lnSpc>
              <a:buChar char="-"/>
              <a:defRPr>
                <a:solidFill>
                  <a:schemeClr val="tx1"/>
                </a:solidFill>
                <a:latin typeface="Arial" charset="0"/>
                <a:ea typeface="ヒラギノ角ゴ Pro W3" charset="-128"/>
                <a:cs typeface="Arial" charset="0"/>
              </a:defRPr>
            </a:lvl2pPr>
            <a:lvl3pPr marL="1143000" indent="-228600">
              <a:lnSpc>
                <a:spcPts val="2600"/>
              </a:lnSpc>
              <a:buChar char="-"/>
              <a:defRPr>
                <a:solidFill>
                  <a:schemeClr val="tx1"/>
                </a:solidFill>
                <a:latin typeface="Arial" charset="0"/>
                <a:ea typeface="ヒラギノ角ゴ Pro W3" charset="-128"/>
                <a:cs typeface="Arial" charset="0"/>
              </a:defRPr>
            </a:lvl3pPr>
            <a:lvl4pPr marL="1600200" indent="-228600">
              <a:lnSpc>
                <a:spcPts val="2600"/>
              </a:lnSpc>
              <a:buChar char="-"/>
              <a:defRPr>
                <a:solidFill>
                  <a:schemeClr val="tx1"/>
                </a:solidFill>
                <a:latin typeface="Arial" charset="0"/>
                <a:ea typeface="ヒラギノ角ゴ Pro W3" charset="-128"/>
                <a:cs typeface="Arial" charset="0"/>
              </a:defRPr>
            </a:lvl4pPr>
            <a:lvl5pPr marL="2057400" indent="-228600">
              <a:lnSpc>
                <a:spcPts val="2600"/>
              </a:lnSpc>
              <a:buChar char="-"/>
              <a:defRPr>
                <a:solidFill>
                  <a:schemeClr val="tx1"/>
                </a:solidFill>
                <a:latin typeface="Arial" charset="0"/>
                <a:ea typeface="ヒラギノ角ゴ Pro W3" charset="-128"/>
                <a:cs typeface="Arial" charset="0"/>
              </a:defRPr>
            </a:lvl5pPr>
            <a:lvl6pPr marL="25146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6pPr>
            <a:lvl7pPr marL="29718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7pPr>
            <a:lvl8pPr marL="34290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8pPr>
            <a:lvl9pPr marL="3886200" indent="-228600" eaLnBrk="0" fontAlgn="base" hangingPunct="0">
              <a:lnSpc>
                <a:spcPts val="2600"/>
              </a:lnSpc>
              <a:spcBef>
                <a:spcPct val="0"/>
              </a:spcBef>
              <a:spcAft>
                <a:spcPct val="0"/>
              </a:spcAft>
              <a:buChar char="-"/>
              <a:defRPr>
                <a:solidFill>
                  <a:schemeClr val="tx1"/>
                </a:solidFill>
                <a:latin typeface="Arial" charset="0"/>
                <a:ea typeface="ヒラギノ角ゴ Pro W3" charset="-128"/>
                <a:cs typeface="Arial" charset="0"/>
              </a:defRPr>
            </a:lvl9pPr>
          </a:lstStyle>
          <a:p>
            <a:pPr marL="214313" indent="-214313" fontAlgn="base">
              <a:lnSpc>
                <a:spcPct val="100000"/>
              </a:lnSpc>
              <a:spcBef>
                <a:spcPct val="0"/>
              </a:spcBef>
              <a:spcAft>
                <a:spcPct val="0"/>
              </a:spcAft>
              <a:buFont typeface="Arial" charset="0"/>
              <a:buChar char="•"/>
            </a:pPr>
            <a:r>
              <a:rPr lang="en-US" altLang="de-DE" sz="1200" dirty="0">
                <a:solidFill>
                  <a:srgbClr val="000000"/>
                </a:solidFill>
              </a:rPr>
              <a:t>Obs4MIPs has defined a set of technical specifications and criteria for developing observational data sets that are technically aligned with CMIP model output (with common file format, data and metadata structure). </a:t>
            </a:r>
          </a:p>
          <a:p>
            <a:pPr marL="214313" indent="-214313" fontAlgn="base">
              <a:lnSpc>
                <a:spcPct val="100000"/>
              </a:lnSpc>
              <a:spcBef>
                <a:spcPct val="0"/>
              </a:spcBef>
              <a:spcAft>
                <a:spcPct val="0"/>
              </a:spcAft>
              <a:buFont typeface="Arial" charset="0"/>
              <a:buChar char="•"/>
            </a:pPr>
            <a:r>
              <a:rPr lang="en-US" altLang="de-DE" sz="1200" dirty="0">
                <a:solidFill>
                  <a:srgbClr val="000000"/>
                </a:solidFill>
              </a:rPr>
              <a:t>Over 50 datasets that conform to these standards are now archived on the ESGF alongside CMIP model output (</a:t>
            </a:r>
            <a:r>
              <a:rPr lang="en-US" altLang="de-DE" sz="1200" dirty="0">
                <a:solidFill>
                  <a:srgbClr val="000000"/>
                </a:solidFill>
                <a:hlinkClick r:id="rId8" action="ppaction://hlinkfile" tooltip="Teixeira, 2014 #1457"/>
              </a:rPr>
              <a:t>Teixeira et al., 2014</a:t>
            </a:r>
            <a:r>
              <a:rPr lang="en-US" altLang="de-DE" sz="1200" dirty="0">
                <a:solidFill>
                  <a:srgbClr val="000000"/>
                </a:solidFill>
              </a:rPr>
              <a:t>), including ESA CCI data</a:t>
            </a:r>
          </a:p>
          <a:p>
            <a:pPr marL="214313" indent="-214313" fontAlgn="base">
              <a:lnSpc>
                <a:spcPct val="100000"/>
              </a:lnSpc>
              <a:spcBef>
                <a:spcPct val="0"/>
              </a:spcBef>
              <a:spcAft>
                <a:spcPct val="0"/>
              </a:spcAft>
              <a:buFont typeface="Arial" charset="0"/>
              <a:buChar char="•"/>
            </a:pPr>
            <a:r>
              <a:rPr lang="en-US" altLang="de-DE" sz="1200" dirty="0">
                <a:solidFill>
                  <a:srgbClr val="000000"/>
                </a:solidFill>
              </a:rPr>
              <a:t>Data users have enthusiastically received Obs4MIPs </a:t>
            </a:r>
            <a:endParaRPr lang="de-DE" altLang="de-DE" sz="1200" dirty="0">
              <a:solidFill>
                <a:srgbClr val="000000"/>
              </a:solidFill>
            </a:endParaRPr>
          </a:p>
        </p:txBody>
      </p:sp>
      <p:sp>
        <p:nvSpPr>
          <p:cNvPr id="3" name="Smiley Face 2"/>
          <p:cNvSpPr/>
          <p:nvPr/>
        </p:nvSpPr>
        <p:spPr bwMode="auto">
          <a:xfrm>
            <a:off x="5200650" y="4636294"/>
            <a:ext cx="171450" cy="107156"/>
          </a:xfrm>
          <a:prstGeom prst="smileyFace">
            <a:avLst/>
          </a:prstGeom>
          <a:noFill/>
          <a:ln>
            <a:solidFill>
              <a:srgbClr val="C00000"/>
            </a:solidFill>
          </a:ln>
          <a:effectLst/>
          <a:extLst/>
        </p:spPr>
        <p:txBody>
          <a:bodyPr vert="horz" wrap="square" lIns="0" tIns="0" rIns="0" bIns="0" numCol="1" rtlCol="0" anchor="t" anchorCtr="0" compatLnSpc="1">
            <a:prstTxWarp prst="textNoShape">
              <a:avLst/>
            </a:prstTxWarp>
          </a:bodyPr>
          <a:lstStyle/>
          <a:p>
            <a:pPr fontAlgn="base">
              <a:lnSpc>
                <a:spcPts val="1950"/>
              </a:lnSpc>
              <a:spcBef>
                <a:spcPct val="0"/>
              </a:spcBef>
              <a:spcAft>
                <a:spcPct val="0"/>
              </a:spcAft>
              <a:buFontTx/>
              <a:buChar char="-"/>
            </a:pPr>
            <a:endParaRPr lang="en-US" sz="1350">
              <a:solidFill>
                <a:srgbClr val="000000"/>
              </a:solidFill>
              <a:latin typeface="Arial" charset="0"/>
              <a:ea typeface="ヒラギノ角ゴ Pro W3" charset="-128"/>
              <a:cs typeface="Arial" charset="0"/>
            </a:endParaRPr>
          </a:p>
        </p:txBody>
      </p:sp>
      <p:sp>
        <p:nvSpPr>
          <p:cNvPr id="16" name="Smiley Face 15"/>
          <p:cNvSpPr/>
          <p:nvPr/>
        </p:nvSpPr>
        <p:spPr bwMode="auto">
          <a:xfrm>
            <a:off x="5429250" y="4636294"/>
            <a:ext cx="171450" cy="107156"/>
          </a:xfrm>
          <a:prstGeom prst="smileyFace">
            <a:avLst/>
          </a:prstGeom>
          <a:noFill/>
          <a:ln>
            <a:solidFill>
              <a:srgbClr val="C00000"/>
            </a:solidFill>
          </a:ln>
          <a:effectLst/>
          <a:extLst/>
        </p:spPr>
        <p:txBody>
          <a:bodyPr vert="horz" wrap="square" lIns="0" tIns="0" rIns="0" bIns="0" numCol="1" rtlCol="0" anchor="t" anchorCtr="0" compatLnSpc="1">
            <a:prstTxWarp prst="textNoShape">
              <a:avLst/>
            </a:prstTxWarp>
          </a:bodyPr>
          <a:lstStyle/>
          <a:p>
            <a:pPr fontAlgn="base">
              <a:lnSpc>
                <a:spcPts val="1950"/>
              </a:lnSpc>
              <a:spcBef>
                <a:spcPct val="0"/>
              </a:spcBef>
              <a:spcAft>
                <a:spcPct val="0"/>
              </a:spcAft>
              <a:buFontTx/>
              <a:buChar char="-"/>
            </a:pPr>
            <a:endParaRPr lang="en-US" sz="1350">
              <a:solidFill>
                <a:srgbClr val="000000"/>
              </a:solidFill>
              <a:latin typeface="Arial" charset="0"/>
              <a:ea typeface="ヒラギノ角ゴ Pro W3" charset="-128"/>
              <a:cs typeface="Arial" charset="0"/>
            </a:endParaRPr>
          </a:p>
        </p:txBody>
      </p:sp>
      <p:sp>
        <p:nvSpPr>
          <p:cNvPr id="17" name="Smiley Face 16"/>
          <p:cNvSpPr/>
          <p:nvPr/>
        </p:nvSpPr>
        <p:spPr bwMode="auto">
          <a:xfrm>
            <a:off x="5642404" y="4638081"/>
            <a:ext cx="171450" cy="107156"/>
          </a:xfrm>
          <a:prstGeom prst="smileyFace">
            <a:avLst/>
          </a:prstGeom>
          <a:noFill/>
          <a:ln>
            <a:solidFill>
              <a:srgbClr val="C00000"/>
            </a:solidFill>
          </a:ln>
          <a:effectLst/>
          <a:extLst/>
        </p:spPr>
        <p:txBody>
          <a:bodyPr vert="horz" wrap="square" lIns="0" tIns="0" rIns="0" bIns="0" numCol="1" rtlCol="0" anchor="t" anchorCtr="0" compatLnSpc="1">
            <a:prstTxWarp prst="textNoShape">
              <a:avLst/>
            </a:prstTxWarp>
          </a:bodyPr>
          <a:lstStyle/>
          <a:p>
            <a:pPr fontAlgn="base">
              <a:lnSpc>
                <a:spcPts val="1950"/>
              </a:lnSpc>
              <a:spcBef>
                <a:spcPct val="0"/>
              </a:spcBef>
              <a:spcAft>
                <a:spcPct val="0"/>
              </a:spcAft>
              <a:buFontTx/>
              <a:buChar char="-"/>
            </a:pPr>
            <a:endParaRPr lang="en-US" sz="1350">
              <a:solidFill>
                <a:srgbClr val="000000"/>
              </a:solidFill>
              <a:latin typeface="Arial" charset="0"/>
              <a:ea typeface="ヒラギノ角ゴ Pro W3" charset="-128"/>
              <a:cs typeface="Arial" charset="0"/>
            </a:endParaRPr>
          </a:p>
        </p:txBody>
      </p:sp>
    </p:spTree>
    <p:extLst>
      <p:ext uri="{BB962C8B-B14F-4D97-AF65-F5344CB8AC3E}">
        <p14:creationId xmlns:p14="http://schemas.microsoft.com/office/powerpoint/2010/main" val="2809230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6076" y="735546"/>
            <a:ext cx="4738273" cy="3887882"/>
          </a:xfrm>
          <a:prstGeom prst="rect">
            <a:avLst/>
          </a:prstGeom>
        </p:spPr>
      </p:pic>
      <p:sp>
        <p:nvSpPr>
          <p:cNvPr id="5" name="Geschweifte Klammer links 4"/>
          <p:cNvSpPr/>
          <p:nvPr/>
        </p:nvSpPr>
        <p:spPr>
          <a:xfrm>
            <a:off x="2661403" y="897564"/>
            <a:ext cx="540060" cy="1404156"/>
          </a:xfrm>
          <a:prstGeom prst="leftBrace">
            <a:avLst>
              <a:gd name="adj1" fmla="val 44437"/>
              <a:gd name="adj2" fmla="val 50000"/>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black"/>
              </a:solidFill>
              <a:latin typeface="Calibri"/>
            </a:endParaRPr>
          </a:p>
        </p:txBody>
      </p:sp>
      <p:sp>
        <p:nvSpPr>
          <p:cNvPr id="6" name="Textfeld 5"/>
          <p:cNvSpPr txBox="1"/>
          <p:nvPr/>
        </p:nvSpPr>
        <p:spPr>
          <a:xfrm>
            <a:off x="1277634" y="732495"/>
            <a:ext cx="1404156" cy="1962076"/>
          </a:xfrm>
          <a:prstGeom prst="rect">
            <a:avLst/>
          </a:prstGeom>
          <a:noFill/>
        </p:spPr>
        <p:txBody>
          <a:bodyPr wrap="square" rtlCol="0">
            <a:spAutoFit/>
          </a:bodyPr>
          <a:lstStyle/>
          <a:p>
            <a:pPr algn="r"/>
            <a:r>
              <a:rPr lang="en-US" sz="1350" b="1" dirty="0">
                <a:solidFill>
                  <a:prstClr val="black"/>
                </a:solidFill>
                <a:latin typeface="Calibri"/>
              </a:rPr>
              <a:t>ESA CCI datasets</a:t>
            </a:r>
          </a:p>
          <a:p>
            <a:pPr algn="r"/>
            <a:r>
              <a:rPr lang="en-US" sz="1350" dirty="0">
                <a:solidFill>
                  <a:prstClr val="black"/>
                </a:solidFill>
                <a:latin typeface="Calibri"/>
              </a:rPr>
              <a:t>greenhouse gases</a:t>
            </a:r>
          </a:p>
          <a:p>
            <a:pPr algn="r"/>
            <a:r>
              <a:rPr lang="en-US" sz="1350" dirty="0">
                <a:solidFill>
                  <a:prstClr val="black"/>
                </a:solidFill>
                <a:latin typeface="Calibri"/>
              </a:rPr>
              <a:t>ozone</a:t>
            </a:r>
          </a:p>
          <a:p>
            <a:pPr algn="r"/>
            <a:r>
              <a:rPr lang="en-US" sz="1350" dirty="0">
                <a:solidFill>
                  <a:prstClr val="black"/>
                </a:solidFill>
                <a:latin typeface="Calibri"/>
              </a:rPr>
              <a:t>aerosol</a:t>
            </a:r>
          </a:p>
          <a:p>
            <a:pPr algn="r"/>
            <a:r>
              <a:rPr lang="en-US" sz="1350" dirty="0">
                <a:solidFill>
                  <a:prstClr val="black"/>
                </a:solidFill>
                <a:latin typeface="Calibri"/>
              </a:rPr>
              <a:t>soil moisture</a:t>
            </a:r>
          </a:p>
          <a:p>
            <a:pPr algn="r"/>
            <a:r>
              <a:rPr lang="en-US" sz="1350" dirty="0">
                <a:solidFill>
                  <a:prstClr val="black"/>
                </a:solidFill>
                <a:latin typeface="Calibri"/>
              </a:rPr>
              <a:t>sea ice</a:t>
            </a:r>
          </a:p>
          <a:p>
            <a:pPr algn="r"/>
            <a:r>
              <a:rPr lang="en-US" sz="1350" dirty="0">
                <a:solidFill>
                  <a:prstClr val="black"/>
                </a:solidFill>
                <a:latin typeface="Calibri"/>
              </a:rPr>
              <a:t>cloud</a:t>
            </a:r>
          </a:p>
          <a:p>
            <a:pPr algn="r"/>
            <a:r>
              <a:rPr lang="en-US" sz="1350" dirty="0">
                <a:solidFill>
                  <a:prstClr val="black"/>
                </a:solidFill>
                <a:latin typeface="Calibri"/>
              </a:rPr>
              <a:t>SST</a:t>
            </a:r>
          </a:p>
        </p:txBody>
      </p:sp>
      <p:sp>
        <p:nvSpPr>
          <p:cNvPr id="7" name="Textfeld 6"/>
          <p:cNvSpPr txBox="1"/>
          <p:nvPr/>
        </p:nvSpPr>
        <p:spPr>
          <a:xfrm>
            <a:off x="1547664" y="4748105"/>
            <a:ext cx="6102678" cy="276999"/>
          </a:xfrm>
          <a:prstGeom prst="rect">
            <a:avLst/>
          </a:prstGeom>
          <a:noFill/>
        </p:spPr>
        <p:txBody>
          <a:bodyPr wrap="square" rtlCol="0">
            <a:spAutoFit/>
          </a:bodyPr>
          <a:lstStyle/>
          <a:p>
            <a:pPr algn="ctr"/>
            <a:r>
              <a:rPr lang="en-US" sz="1200" dirty="0">
                <a:solidFill>
                  <a:prstClr val="black"/>
                </a:solidFill>
                <a:latin typeface="Calibri"/>
              </a:rPr>
              <a:t>From: Lauer et al. (2016), Remote Sensing of Environment </a:t>
            </a:r>
          </a:p>
        </p:txBody>
      </p:sp>
      <p:sp>
        <p:nvSpPr>
          <p:cNvPr id="9" name="TextBox 8"/>
          <p:cNvSpPr txBox="1"/>
          <p:nvPr/>
        </p:nvSpPr>
        <p:spPr>
          <a:xfrm>
            <a:off x="1631811" y="4057650"/>
            <a:ext cx="1295035" cy="300082"/>
          </a:xfrm>
          <a:prstGeom prst="rect">
            <a:avLst/>
          </a:prstGeom>
          <a:noFill/>
        </p:spPr>
        <p:txBody>
          <a:bodyPr wrap="none" rtlCol="0">
            <a:spAutoFit/>
          </a:bodyPr>
          <a:lstStyle/>
          <a:p>
            <a:r>
              <a:rPr lang="en-GB" sz="1350" b="1" dirty="0">
                <a:solidFill>
                  <a:srgbClr val="1F497D"/>
                </a:solidFill>
                <a:latin typeface="Calibri"/>
              </a:rPr>
              <a:t>Climate models</a:t>
            </a:r>
          </a:p>
        </p:txBody>
      </p:sp>
      <p:sp>
        <p:nvSpPr>
          <p:cNvPr id="10" name="Right Arrow 9"/>
          <p:cNvSpPr/>
          <p:nvPr/>
        </p:nvSpPr>
        <p:spPr>
          <a:xfrm>
            <a:off x="2885176" y="4138622"/>
            <a:ext cx="632574" cy="115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sp>
        <p:nvSpPr>
          <p:cNvPr id="11" name="TextBox 10"/>
          <p:cNvSpPr txBox="1"/>
          <p:nvPr/>
        </p:nvSpPr>
        <p:spPr>
          <a:xfrm>
            <a:off x="1205852" y="2715176"/>
            <a:ext cx="1730035" cy="923330"/>
          </a:xfrm>
          <a:prstGeom prst="rect">
            <a:avLst/>
          </a:prstGeom>
          <a:solidFill>
            <a:schemeClr val="accent3">
              <a:lumMod val="20000"/>
              <a:lumOff val="80000"/>
            </a:schemeClr>
          </a:solidFill>
        </p:spPr>
        <p:txBody>
          <a:bodyPr wrap="square" rtlCol="0">
            <a:spAutoFit/>
          </a:bodyPr>
          <a:lstStyle/>
          <a:p>
            <a:r>
              <a:rPr lang="en-GB" sz="1350" dirty="0">
                <a:solidFill>
                  <a:prstClr val="black"/>
                </a:solidFill>
                <a:latin typeface="Calibri"/>
              </a:rPr>
              <a:t>Assessment of climate models using </a:t>
            </a:r>
            <a:r>
              <a:rPr lang="en-GB" sz="1350" dirty="0" err="1">
                <a:solidFill>
                  <a:prstClr val="black"/>
                </a:solidFill>
                <a:latin typeface="Calibri"/>
              </a:rPr>
              <a:t>ESMVal</a:t>
            </a:r>
            <a:r>
              <a:rPr lang="en-GB" sz="1350" dirty="0">
                <a:solidFill>
                  <a:prstClr val="black"/>
                </a:solidFill>
                <a:latin typeface="Calibri"/>
              </a:rPr>
              <a:t> tool for several CCI datasets</a:t>
            </a:r>
          </a:p>
        </p:txBody>
      </p:sp>
      <p:sp>
        <p:nvSpPr>
          <p:cNvPr id="12" name="Title 1"/>
          <p:cNvSpPr txBox="1">
            <a:spLocks/>
          </p:cNvSpPr>
          <p:nvPr/>
        </p:nvSpPr>
        <p:spPr>
          <a:xfrm>
            <a:off x="1198430" y="26711"/>
            <a:ext cx="6172200" cy="857250"/>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GB" sz="2700" dirty="0">
                <a:solidFill>
                  <a:prstClr val="black"/>
                </a:solidFill>
                <a:latin typeface="Calibri"/>
              </a:rPr>
              <a:t>Where we are now: Model assessment</a:t>
            </a:r>
          </a:p>
        </p:txBody>
      </p:sp>
    </p:spTree>
    <p:extLst>
      <p:ext uri="{BB962C8B-B14F-4D97-AF65-F5344CB8AC3E}">
        <p14:creationId xmlns:p14="http://schemas.microsoft.com/office/powerpoint/2010/main" val="20835802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9234" y="78285"/>
            <a:ext cx="8755163" cy="623248"/>
          </a:xfrm>
        </p:spPr>
        <p:txBody>
          <a:bodyPr/>
          <a:lstStyle/>
          <a:p>
            <a:r>
              <a:rPr lang="en-GB" dirty="0">
                <a:solidFill>
                  <a:schemeClr val="bg1">
                    <a:lumMod val="75000"/>
                  </a:schemeClr>
                </a:solidFill>
              </a:rPr>
              <a:t>  Why was CMUG set up?</a:t>
            </a:r>
          </a:p>
        </p:txBody>
      </p:sp>
      <p:sp>
        <p:nvSpPr>
          <p:cNvPr id="2" name="Footer Placeholder 1"/>
          <p:cNvSpPr>
            <a:spLocks noGrp="1"/>
          </p:cNvSpPr>
          <p:nvPr>
            <p:ph type="ftr" sz="quarter" idx="12"/>
          </p:nvPr>
        </p:nvSpPr>
        <p:spPr/>
        <p:txBody>
          <a:body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sym typeface="Helvetica Light"/>
              </a:rPr>
              <a:t>www.metoffice.gov.uk																									                       © Crown Copyright 2018, Met Office</a:t>
            </a:r>
          </a:p>
        </p:txBody>
      </p:sp>
      <p:sp>
        <p:nvSpPr>
          <p:cNvPr id="7" name="Rectangle 3"/>
          <p:cNvSpPr>
            <a:spLocks noGrp="1" noChangeArrowheads="1"/>
          </p:cNvSpPr>
          <p:nvPr>
            <p:ph type="body" sz="quarter" idx="11"/>
          </p:nvPr>
        </p:nvSpPr>
        <p:spPr>
          <a:xfrm>
            <a:off x="524229" y="761531"/>
            <a:ext cx="8565527" cy="3864713"/>
          </a:xfrm>
        </p:spPr>
        <p:txBody>
          <a:bodyPr/>
          <a:lstStyle/>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To ensure strong links between ECV teams and climate modelling </a:t>
            </a:r>
            <a:r>
              <a:rPr lang="en-US" sz="2800" dirty="0" err="1">
                <a:solidFill>
                  <a:schemeClr val="tx1">
                    <a:lumMod val="10000"/>
                    <a:lumOff val="90000"/>
                  </a:schemeClr>
                </a:solidFill>
                <a:ea typeface="ＭＳ Ｐゴシック" pitchFamily="34" charset="-128"/>
              </a:rPr>
              <a:t>centres</a:t>
            </a:r>
            <a:r>
              <a:rPr lang="en-US" sz="2800" dirty="0">
                <a:solidFill>
                  <a:schemeClr val="tx1">
                    <a:lumMod val="10000"/>
                    <a:lumOff val="90000"/>
                  </a:schemeClr>
                </a:solidFill>
                <a:ea typeface="ＭＳ Ｐゴシック" pitchFamily="34" charset="-128"/>
              </a:rPr>
              <a:t> (Hadley, MPI, DLR,MF, SMHI, IPSL, ECMWF)</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Provide requirements of datasets for climate </a:t>
            </a:r>
            <a:r>
              <a:rPr lang="en-US" sz="2800" dirty="0" err="1">
                <a:solidFill>
                  <a:schemeClr val="tx1">
                    <a:lumMod val="10000"/>
                    <a:lumOff val="90000"/>
                  </a:schemeClr>
                </a:solidFill>
                <a:ea typeface="ＭＳ Ｐゴシック" pitchFamily="34" charset="-128"/>
              </a:rPr>
              <a:t>modellers</a:t>
            </a:r>
            <a:endParaRPr lang="en-US" sz="2800" dirty="0">
              <a:solidFill>
                <a:schemeClr val="tx1">
                  <a:lumMod val="10000"/>
                  <a:lumOff val="90000"/>
                </a:schemeClr>
              </a:solidFill>
              <a:ea typeface="ＭＳ Ｐゴシック" pitchFamily="34" charset="-128"/>
            </a:endParaRP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To assess CCI datasets with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Develop tools to use datasets to validate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rgbClr val="000000"/>
                </a:solidFill>
                <a:ea typeface="ＭＳ Ｐゴシック" pitchFamily="34" charset="-128"/>
              </a:rPr>
              <a:t>Examine consistency between CCI ECV datasets</a:t>
            </a:r>
          </a:p>
          <a:p>
            <a:pPr marL="457200" lvl="0" indent="-457200" defTabSz="914400" fontAlgn="base">
              <a:lnSpc>
                <a:spcPct val="90000"/>
              </a:lnSpc>
              <a:spcBef>
                <a:spcPts val="600"/>
              </a:spcBef>
              <a:spcAft>
                <a:spcPts val="600"/>
              </a:spcAft>
              <a:buSzTx/>
              <a:buFont typeface="Arial" panose="020B0604020202020204" pitchFamily="34" charset="0"/>
              <a:buChar char="•"/>
            </a:pPr>
            <a:endParaRPr lang="en-US" sz="2800" dirty="0">
              <a:solidFill>
                <a:srgbClr val="000000"/>
              </a:solidFill>
              <a:ea typeface="ＭＳ Ｐゴシック" pitchFamily="34" charset="-128"/>
            </a:endParaRPr>
          </a:p>
        </p:txBody>
      </p:sp>
    </p:spTree>
    <p:extLst>
      <p:ext uri="{BB962C8B-B14F-4D97-AF65-F5344CB8AC3E}">
        <p14:creationId xmlns:p14="http://schemas.microsoft.com/office/powerpoint/2010/main" val="420002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GB" altLang="en-US"/>
              <a:t>Cross-ECV consistency</a:t>
            </a:r>
          </a:p>
        </p:txBody>
      </p:sp>
      <p:graphicFrame>
        <p:nvGraphicFramePr>
          <p:cNvPr id="403735" name="Group 279"/>
          <p:cNvGraphicFramePr>
            <a:graphicFrameLocks noGrp="1"/>
          </p:cNvGraphicFramePr>
          <p:nvPr>
            <p:ph idx="1"/>
            <p:extLst>
              <p:ext uri="{D42A27DB-BD31-4B8C-83A1-F6EECF244321}">
                <p14:modId xmlns:p14="http://schemas.microsoft.com/office/powerpoint/2010/main" val="142311626"/>
              </p:ext>
            </p:extLst>
          </p:nvPr>
        </p:nvGraphicFramePr>
        <p:xfrm>
          <a:off x="306266" y="1037885"/>
          <a:ext cx="6897293" cy="3691001"/>
        </p:xfrm>
        <a:graphic>
          <a:graphicData uri="http://schemas.openxmlformats.org/drawingml/2006/table">
            <a:tbl>
              <a:tblPr/>
              <a:tblGrid>
                <a:gridCol w="723900">
                  <a:extLst>
                    <a:ext uri="{9D8B030D-6E8A-4147-A177-3AD203B41FA5}">
                      <a16:colId xmlns:a16="http://schemas.microsoft.com/office/drawing/2014/main" val="4161907012"/>
                    </a:ext>
                  </a:extLst>
                </a:gridCol>
                <a:gridCol w="492919">
                  <a:extLst>
                    <a:ext uri="{9D8B030D-6E8A-4147-A177-3AD203B41FA5}">
                      <a16:colId xmlns:a16="http://schemas.microsoft.com/office/drawing/2014/main" val="3114544018"/>
                    </a:ext>
                  </a:extLst>
                </a:gridCol>
                <a:gridCol w="489347">
                  <a:extLst>
                    <a:ext uri="{9D8B030D-6E8A-4147-A177-3AD203B41FA5}">
                      <a16:colId xmlns:a16="http://schemas.microsoft.com/office/drawing/2014/main" val="1088173949"/>
                    </a:ext>
                  </a:extLst>
                </a:gridCol>
                <a:gridCol w="448866">
                  <a:extLst>
                    <a:ext uri="{9D8B030D-6E8A-4147-A177-3AD203B41FA5}">
                      <a16:colId xmlns:a16="http://schemas.microsoft.com/office/drawing/2014/main" val="2800564166"/>
                    </a:ext>
                  </a:extLst>
                </a:gridCol>
                <a:gridCol w="491728">
                  <a:extLst>
                    <a:ext uri="{9D8B030D-6E8A-4147-A177-3AD203B41FA5}">
                      <a16:colId xmlns:a16="http://schemas.microsoft.com/office/drawing/2014/main" val="3854567283"/>
                    </a:ext>
                  </a:extLst>
                </a:gridCol>
                <a:gridCol w="538163">
                  <a:extLst>
                    <a:ext uri="{9D8B030D-6E8A-4147-A177-3AD203B41FA5}">
                      <a16:colId xmlns:a16="http://schemas.microsoft.com/office/drawing/2014/main" val="3039106768"/>
                    </a:ext>
                  </a:extLst>
                </a:gridCol>
                <a:gridCol w="491729">
                  <a:extLst>
                    <a:ext uri="{9D8B030D-6E8A-4147-A177-3AD203B41FA5}">
                      <a16:colId xmlns:a16="http://schemas.microsoft.com/office/drawing/2014/main" val="2870534754"/>
                    </a:ext>
                  </a:extLst>
                </a:gridCol>
                <a:gridCol w="448865">
                  <a:extLst>
                    <a:ext uri="{9D8B030D-6E8A-4147-A177-3AD203B41FA5}">
                      <a16:colId xmlns:a16="http://schemas.microsoft.com/office/drawing/2014/main" val="1702500579"/>
                    </a:ext>
                  </a:extLst>
                </a:gridCol>
                <a:gridCol w="457200">
                  <a:extLst>
                    <a:ext uri="{9D8B030D-6E8A-4147-A177-3AD203B41FA5}">
                      <a16:colId xmlns:a16="http://schemas.microsoft.com/office/drawing/2014/main" val="1040383364"/>
                    </a:ext>
                  </a:extLst>
                </a:gridCol>
                <a:gridCol w="461963">
                  <a:extLst>
                    <a:ext uri="{9D8B030D-6E8A-4147-A177-3AD203B41FA5}">
                      <a16:colId xmlns:a16="http://schemas.microsoft.com/office/drawing/2014/main" val="1241393282"/>
                    </a:ext>
                  </a:extLst>
                </a:gridCol>
                <a:gridCol w="509588">
                  <a:extLst>
                    <a:ext uri="{9D8B030D-6E8A-4147-A177-3AD203B41FA5}">
                      <a16:colId xmlns:a16="http://schemas.microsoft.com/office/drawing/2014/main" val="2451503167"/>
                    </a:ext>
                  </a:extLst>
                </a:gridCol>
                <a:gridCol w="461963">
                  <a:extLst>
                    <a:ext uri="{9D8B030D-6E8A-4147-A177-3AD203B41FA5}">
                      <a16:colId xmlns:a16="http://schemas.microsoft.com/office/drawing/2014/main" val="1644954074"/>
                    </a:ext>
                  </a:extLst>
                </a:gridCol>
                <a:gridCol w="375047">
                  <a:extLst>
                    <a:ext uri="{9D8B030D-6E8A-4147-A177-3AD203B41FA5}">
                      <a16:colId xmlns:a16="http://schemas.microsoft.com/office/drawing/2014/main" val="1498249141"/>
                    </a:ext>
                  </a:extLst>
                </a:gridCol>
                <a:gridCol w="506015">
                  <a:extLst>
                    <a:ext uri="{9D8B030D-6E8A-4147-A177-3AD203B41FA5}">
                      <a16:colId xmlns:a16="http://schemas.microsoft.com/office/drawing/2014/main" val="425119690"/>
                    </a:ext>
                  </a:extLst>
                </a:gridCol>
              </a:tblGrid>
              <a:tr h="205740">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SST</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SL</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Cl</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Sice</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t>OC</a:t>
                      </a:r>
                      <a:endParaRPr kumimoji="0" lang="en-GB" altLang="en-US" sz="9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Aero</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GHG</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LV</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Fire</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Ozone</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Glaci</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ISh</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SM</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4290" marR="3429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32193403"/>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SST</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0828618"/>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Sea level</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rgbClr val="0D0D0D"/>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rgbClr val="0D0D0D"/>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81290382"/>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Clouds</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13983011"/>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Sea ice</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56010171"/>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Ocean col</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22904215"/>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Aerosol</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92990444"/>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GHG</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5190984"/>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Landcover</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extLst>
                  <a:ext uri="{0D108BD9-81ED-4DB2-BD59-A6C34878D82A}">
                    <a16:rowId xmlns:a16="http://schemas.microsoft.com/office/drawing/2014/main" val="2513971916"/>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Fire</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extLst>
                  <a:ext uri="{0D108BD9-81ED-4DB2-BD59-A6C34878D82A}">
                    <a16:rowId xmlns:a16="http://schemas.microsoft.com/office/drawing/2014/main" val="302388827"/>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Ozone</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3287393"/>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Glaciers</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 </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92591163"/>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Ice Sheets</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19000"/>
                        </a:lnSpc>
                        <a:spcBef>
                          <a:spcPct val="20000"/>
                        </a:spcBef>
                        <a:spcAft>
                          <a:spcPct val="0"/>
                        </a:spcAft>
                        <a:buClr>
                          <a:schemeClr val="tx1"/>
                        </a:buClr>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8DB"/>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dirty="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21029674"/>
                  </a:ext>
                </a:extLst>
              </a:tr>
              <a:tr h="258985">
                <a:tc>
                  <a:txBody>
                    <a:bodyPr/>
                    <a:lstStyle>
                      <a:lvl1pPr marL="342900" indent="-342900"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SoilM</a:t>
                      </a:r>
                      <a:endParaRPr kumimoji="0" lang="en-GB" altLang="en-US" sz="9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rPr>
                        <a:t>x</a:t>
                      </a:r>
                      <a:endParaRPr kumimoji="0" lang="en-GB" altLang="en-US" sz="11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FEE6"/>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lnSpc>
                          <a:spcPct val="119000"/>
                        </a:lnSpc>
                        <a:spcBef>
                          <a:spcPct val="20000"/>
                        </a:spcBef>
                        <a:buClr>
                          <a:schemeClr val="tx1"/>
                        </a:buClr>
                        <a:defRPr sz="2000" b="1">
                          <a:solidFill>
                            <a:srgbClr val="00338D"/>
                          </a:solidFill>
                          <a:latin typeface="Arial" panose="020B0604020202020204" pitchFamily="34" charset="0"/>
                          <a:ea typeface="MS PGothic" panose="020B0600070205080204" pitchFamily="34" charset="-128"/>
                        </a:defRPr>
                      </a:lvl1pPr>
                      <a:lvl2pPr marL="742950" indent="-285750" algn="l" eaLnBrk="0" hangingPunct="0">
                        <a:lnSpc>
                          <a:spcPct val="119000"/>
                        </a:lnSpc>
                        <a:spcBef>
                          <a:spcPct val="20000"/>
                        </a:spcBef>
                        <a:buClr>
                          <a:schemeClr val="accent1"/>
                        </a:buClr>
                        <a:buSzPct val="80000"/>
                        <a:defRPr sz="1600" b="1">
                          <a:solidFill>
                            <a:srgbClr val="00338D"/>
                          </a:solidFill>
                          <a:latin typeface="Arial" panose="020B0604020202020204" pitchFamily="34" charset="0"/>
                          <a:ea typeface="MS PGothic" panose="020B0600070205080204" pitchFamily="34" charset="-128"/>
                        </a:defRPr>
                      </a:lvl2pPr>
                      <a:lvl3pPr marL="11430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3pPr>
                      <a:lvl4pPr marL="16002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4pPr>
                      <a:lvl5pPr marL="2057400" indent="-228600" algn="l" eaLnBrk="0" hangingPunct="0">
                        <a:lnSpc>
                          <a:spcPct val="119000"/>
                        </a:lnSpc>
                        <a:spcBef>
                          <a:spcPct val="20000"/>
                        </a:spcBef>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5pPr>
                      <a:lvl6pPr marL="25146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6pPr>
                      <a:lvl7pPr marL="29718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7pPr>
                      <a:lvl8pPr marL="34290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8pPr>
                      <a:lvl9pPr marL="3886200" indent="-228600" eaLnBrk="0" fontAlgn="base" hangingPunct="0">
                        <a:lnSpc>
                          <a:spcPct val="119000"/>
                        </a:lnSpc>
                        <a:spcBef>
                          <a:spcPct val="20000"/>
                        </a:spcBef>
                        <a:spcAft>
                          <a:spcPct val="0"/>
                        </a:spcAft>
                        <a:buClr>
                          <a:schemeClr val="accent1"/>
                        </a:buClr>
                        <a:buFont typeface="Verdana" panose="020B0604030504040204" pitchFamily="34" charset="0"/>
                        <a:defRPr sz="1400">
                          <a:solidFill>
                            <a:srgbClr val="00338D"/>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19000"/>
                        </a:lnSpc>
                        <a:spcBef>
                          <a:spcPct val="20000"/>
                        </a:spcBef>
                        <a:spcAft>
                          <a:spcPct val="0"/>
                        </a:spcAft>
                        <a:buClr>
                          <a:schemeClr val="tx1"/>
                        </a:buClr>
                        <a:buSzTx/>
                        <a:buFontTx/>
                        <a:buNone/>
                        <a:tabLst/>
                      </a:pPr>
                      <a:endParaRPr kumimoji="0" lang="en-GB" altLang="en-US" sz="1100" b="1" i="0" u="none" strike="noStrike" cap="none" normalizeH="0" baseline="0" dirty="0">
                        <a:ln>
                          <a:noFill/>
                        </a:ln>
                        <a:solidFill>
                          <a:srgbClr val="00338D"/>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3638635903"/>
                  </a:ext>
                </a:extLst>
              </a:tr>
            </a:tbl>
          </a:graphicData>
        </a:graphic>
      </p:graphicFrame>
      <p:sp>
        <p:nvSpPr>
          <p:cNvPr id="24805" name="Text Box 230"/>
          <p:cNvSpPr txBox="1">
            <a:spLocks noChangeArrowheads="1"/>
          </p:cNvSpPr>
          <p:nvPr/>
        </p:nvSpPr>
        <p:spPr bwMode="auto">
          <a:xfrm>
            <a:off x="1163242" y="463867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Verdana" panose="020B0604030504040204" pitchFamily="34" charset="0"/>
                <a:ea typeface="MS PGothic" panose="020B0600070205080204" pitchFamily="34" charset="-128"/>
              </a:defRPr>
            </a:lvl1pPr>
            <a:lvl2pPr marL="742950" indent="-285750" eaLnBrk="0" hangingPunct="0">
              <a:defRPr sz="2400" b="1">
                <a:solidFill>
                  <a:schemeClr val="tx1"/>
                </a:solidFill>
                <a:latin typeface="Verdana" panose="020B0604030504040204" pitchFamily="34" charset="0"/>
                <a:ea typeface="MS PGothic" panose="020B0600070205080204" pitchFamily="34" charset="-128"/>
              </a:defRPr>
            </a:lvl2pPr>
            <a:lvl3pPr marL="1143000" indent="-228600" eaLnBrk="0" hangingPunct="0">
              <a:defRPr sz="2400" b="1">
                <a:solidFill>
                  <a:schemeClr val="tx1"/>
                </a:solidFill>
                <a:latin typeface="Verdana" panose="020B0604030504040204" pitchFamily="34" charset="0"/>
                <a:ea typeface="MS PGothic" panose="020B0600070205080204" pitchFamily="34" charset="-128"/>
              </a:defRPr>
            </a:lvl3pPr>
            <a:lvl4pPr marL="1600200" indent="-228600" eaLnBrk="0" hangingPunct="0">
              <a:defRPr sz="2400" b="1">
                <a:solidFill>
                  <a:schemeClr val="tx1"/>
                </a:solidFill>
                <a:latin typeface="Verdana" panose="020B0604030504040204" pitchFamily="34" charset="0"/>
                <a:ea typeface="MS PGothic" panose="020B0600070205080204" pitchFamily="34" charset="-128"/>
              </a:defRPr>
            </a:lvl4pPr>
            <a:lvl5pPr marL="2057400" indent="-228600" eaLnBrk="0" hangingPunct="0">
              <a:defRPr sz="2400" b="1">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9pPr>
          </a:lstStyle>
          <a:p>
            <a:pPr eaLnBrk="1" fontAlgn="base" hangingPunct="1">
              <a:spcBef>
                <a:spcPct val="0"/>
              </a:spcBef>
              <a:spcAft>
                <a:spcPct val="0"/>
              </a:spcAft>
            </a:pPr>
            <a:endParaRPr lang="en-GB" altLang="en-US" sz="1350" b="0">
              <a:solidFill>
                <a:srgbClr val="000000"/>
              </a:solidFill>
              <a:latin typeface="Arial" panose="020B0604020202020204" pitchFamily="34" charset="0"/>
              <a:cs typeface="Arial"/>
            </a:endParaRPr>
          </a:p>
        </p:txBody>
      </p:sp>
    </p:spTree>
    <p:extLst>
      <p:ext uri="{BB962C8B-B14F-4D97-AF65-F5344CB8AC3E}">
        <p14:creationId xmlns:p14="http://schemas.microsoft.com/office/powerpoint/2010/main" val="15960092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1186955" y="1049826"/>
            <a:ext cx="3355926" cy="632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2298" tIns="31149" rIns="62298" bIns="3114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9pPr>
          </a:lstStyle>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246" b="0">
                <a:latin typeface="Arial" charset="0"/>
              </a:rPr>
              <a:t> </a:t>
            </a:r>
          </a:p>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246" b="0">
                <a:latin typeface="Arial" charset="0"/>
              </a:rPr>
              <a:t> </a:t>
            </a:r>
          </a:p>
        </p:txBody>
      </p:sp>
      <p:sp>
        <p:nvSpPr>
          <p:cNvPr id="26626" name="Text Box 2"/>
          <p:cNvSpPr txBox="1">
            <a:spLocks noChangeArrowheads="1"/>
          </p:cNvSpPr>
          <p:nvPr/>
        </p:nvSpPr>
        <p:spPr bwMode="auto">
          <a:xfrm>
            <a:off x="1145198" y="210296"/>
            <a:ext cx="6881076" cy="588990"/>
          </a:xfrm>
          <a:prstGeom prst="rect">
            <a:avLst/>
          </a:prstGeom>
          <a:solidFill>
            <a:srgbClr val="DDDDDD"/>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2298" tIns="32395" rIns="62298" bIns="32395"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b="1">
                <a:solidFill>
                  <a:srgbClr val="000000"/>
                </a:solidFill>
                <a:latin typeface="Verdana"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b="1">
                <a:solidFill>
                  <a:srgbClr val="000000"/>
                </a:solidFill>
                <a:latin typeface="Verdana"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b="1">
                <a:solidFill>
                  <a:srgbClr val="000000"/>
                </a:solidFill>
                <a:latin typeface="Verdana"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b="1">
                <a:solidFill>
                  <a:srgbClr val="000000"/>
                </a:solidFill>
                <a:latin typeface="Verdana"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b="1">
                <a:solidFill>
                  <a:srgbClr val="000000"/>
                </a:solidFill>
                <a:latin typeface="Verdana" charset="0"/>
                <a:ea typeface="Arial" charset="0"/>
                <a:cs typeface="Arial"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b="1">
                <a:solidFill>
                  <a:srgbClr val="000000"/>
                </a:solidFill>
                <a:latin typeface="Verdana" charset="0"/>
                <a:ea typeface="Arial" charset="0"/>
                <a:cs typeface="Arial"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b="1">
                <a:solidFill>
                  <a:srgbClr val="000000"/>
                </a:solidFill>
                <a:latin typeface="Verdana" charset="0"/>
                <a:ea typeface="Arial" charset="0"/>
                <a:cs typeface="Arial"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b="1">
                <a:solidFill>
                  <a:srgbClr val="000000"/>
                </a:solidFill>
                <a:latin typeface="Verdana" charset="0"/>
                <a:ea typeface="Arial" charset="0"/>
                <a:cs typeface="Arial"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b="1">
                <a:solidFill>
                  <a:srgbClr val="000000"/>
                </a:solidFill>
                <a:latin typeface="Verdana" charset="0"/>
                <a:ea typeface="Arial" charset="0"/>
                <a:cs typeface="Arial" charset="0"/>
              </a:defRPr>
            </a:lvl9pPr>
          </a:lstStyle>
          <a:p>
            <a:pPr algn="ct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 pos="6738938" algn="l"/>
                <a:tab pos="7075885" algn="l"/>
                <a:tab pos="7412831" algn="l"/>
              </a:tabLst>
            </a:pPr>
            <a:r>
              <a:rPr lang="en-US" altLang="en-US" sz="1523" b="0">
                <a:latin typeface="Arial" charset="0"/>
              </a:rPr>
              <a:t> Cross-assessment of ECV's for global climate variability            </a:t>
            </a:r>
          </a:p>
        </p:txBody>
      </p:sp>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49455"/>
          <a:stretch>
            <a:fillRect/>
          </a:stretch>
        </p:blipFill>
        <p:spPr bwMode="auto">
          <a:xfrm>
            <a:off x="4012130" y="2949759"/>
            <a:ext cx="4037220" cy="2091136"/>
          </a:xfrm>
          <a:prstGeom prst="rect">
            <a:avLst/>
          </a:prstGeom>
          <a:noFill/>
          <a:ln>
            <a:noFill/>
          </a:ln>
          <a:effectLst/>
          <a:extLst>
            <a:ext uri="{909E8E84-426E-40DD-AFC4-6F175D3DCCD1}">
              <a14:hiddenFill xmlns:a14="http://schemas.microsoft.com/office/drawing/2010/main">
                <a:blipFill dpi="0" rotWithShape="0">
                  <a:blip/>
                  <a:srcRect t="4945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10133" b="56889"/>
          <a:stretch>
            <a:fillRect/>
          </a:stretch>
        </p:blipFill>
        <p:spPr bwMode="auto">
          <a:xfrm>
            <a:off x="943007" y="2864047"/>
            <a:ext cx="3655916" cy="1791146"/>
          </a:xfrm>
          <a:prstGeom prst="rect">
            <a:avLst/>
          </a:prstGeom>
          <a:noFill/>
          <a:ln>
            <a:noFill/>
          </a:ln>
          <a:effectLst/>
          <a:extLst>
            <a:ext uri="{909E8E84-426E-40DD-AFC4-6F175D3DCCD1}">
              <a14:hiddenFill xmlns:a14="http://schemas.microsoft.com/office/drawing/2010/main">
                <a:blipFill dpi="0" rotWithShape="0">
                  <a:blip/>
                  <a:srcRect r="10133" b="5688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78580" t="79146" r="6587" b="11766"/>
          <a:stretch>
            <a:fillRect/>
          </a:stretch>
        </p:blipFill>
        <p:spPr bwMode="auto">
          <a:xfrm>
            <a:off x="6974663" y="3985987"/>
            <a:ext cx="994470" cy="623054"/>
          </a:xfrm>
          <a:prstGeom prst="rect">
            <a:avLst/>
          </a:prstGeom>
          <a:noFill/>
          <a:ln>
            <a:noFill/>
          </a:ln>
          <a:effectLst/>
          <a:extLst>
            <a:ext uri="{909E8E84-426E-40DD-AFC4-6F175D3DCCD1}">
              <a14:hiddenFill xmlns:a14="http://schemas.microsoft.com/office/drawing/2010/main">
                <a:blipFill dpi="0" rotWithShape="0">
                  <a:blip/>
                  <a:srcRect l="78580" t="79146" r="6587" b="1176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0" name="Text Box 6"/>
          <p:cNvSpPr txBox="1">
            <a:spLocks noChangeArrowheads="1"/>
          </p:cNvSpPr>
          <p:nvPr/>
        </p:nvSpPr>
        <p:spPr bwMode="auto">
          <a:xfrm>
            <a:off x="1840778" y="4617832"/>
            <a:ext cx="6321755" cy="24175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2298" tIns="31149" rIns="62298" bIns="3114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b="1">
                <a:solidFill>
                  <a:srgbClr val="000000"/>
                </a:solidFill>
                <a:latin typeface="Verdana"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b="1">
                <a:solidFill>
                  <a:srgbClr val="000000"/>
                </a:solidFill>
                <a:latin typeface="Verdana"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b="1">
                <a:solidFill>
                  <a:srgbClr val="000000"/>
                </a:solidFill>
                <a:latin typeface="Verdana"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b="1">
                <a:solidFill>
                  <a:srgbClr val="000000"/>
                </a:solidFill>
                <a:latin typeface="Verdana"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b="1">
                <a:solidFill>
                  <a:srgbClr val="000000"/>
                </a:solidFill>
                <a:latin typeface="Verdana" charset="0"/>
                <a:ea typeface="Arial" charset="0"/>
                <a:cs typeface="Arial"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b="1">
                <a:solidFill>
                  <a:srgbClr val="000000"/>
                </a:solidFill>
                <a:latin typeface="Verdana" charset="0"/>
                <a:ea typeface="Arial" charset="0"/>
                <a:cs typeface="Arial"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b="1">
                <a:solidFill>
                  <a:srgbClr val="000000"/>
                </a:solidFill>
                <a:latin typeface="Verdana" charset="0"/>
                <a:ea typeface="Arial" charset="0"/>
                <a:cs typeface="Arial"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b="1">
                <a:solidFill>
                  <a:srgbClr val="000000"/>
                </a:solidFill>
                <a:latin typeface="Verdana" charset="0"/>
                <a:ea typeface="Arial" charset="0"/>
                <a:cs typeface="Arial"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b="1">
                <a:solidFill>
                  <a:srgbClr val="000000"/>
                </a:solidFill>
                <a:latin typeface="Verdana" charset="0"/>
                <a:ea typeface="Arial" charset="0"/>
                <a:cs typeface="Arial" charset="0"/>
              </a:defRPr>
            </a:lvl9pPr>
          </a:lstStyle>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 pos="6738938" algn="l"/>
              </a:tabLst>
            </a:pPr>
            <a:r>
              <a:rPr lang="en-GB" altLang="en-US" sz="1108" b="0">
                <a:latin typeface="Arial" charset="0"/>
              </a:rPr>
              <a:t>1985             1990              1995             2000             2005             2010              2015  </a:t>
            </a:r>
            <a:r>
              <a:rPr lang="en-GB" altLang="en-US" sz="1246" b="0">
                <a:latin typeface="Arial" charset="0"/>
              </a:rPr>
              <a:t>             </a:t>
            </a:r>
          </a:p>
        </p:txBody>
      </p:sp>
      <p:sp>
        <p:nvSpPr>
          <p:cNvPr id="26631" name="AutoShape 7"/>
          <p:cNvSpPr>
            <a:spLocks noChangeArrowheads="1"/>
          </p:cNvSpPr>
          <p:nvPr/>
        </p:nvSpPr>
        <p:spPr bwMode="auto">
          <a:xfrm>
            <a:off x="1517713" y="2923387"/>
            <a:ext cx="6807452" cy="340647"/>
          </a:xfrm>
          <a:custGeom>
            <a:avLst/>
            <a:gdLst>
              <a:gd name="G0" fmla="*/ 1 15849 2"/>
              <a:gd name="G1" fmla="*/ 1 5307 2"/>
              <a:gd name="G2" fmla="+- 5307 0 0"/>
              <a:gd name="G3" fmla="+- 15849 0 0"/>
            </a:gdLst>
            <a:ahLst/>
            <a:cxnLst>
              <a:cxn ang="0">
                <a:pos x="r" y="vc"/>
              </a:cxn>
              <a:cxn ang="5400000">
                <a:pos x="hc" y="b"/>
              </a:cxn>
              <a:cxn ang="10800000">
                <a:pos x="l" y="vc"/>
              </a:cxn>
              <a:cxn ang="16200000">
                <a:pos x="hc" y="t"/>
              </a:cxn>
            </a:cxnLst>
            <a:rect l="0" t="0" r="0" b="0"/>
            <a:pathLst>
              <a:path>
                <a:moveTo>
                  <a:pt x="0" y="0"/>
                </a:moveTo>
                <a:lnTo>
                  <a:pt x="15849" y="0"/>
                </a:lnTo>
                <a:lnTo>
                  <a:pt x="15849" y="5307"/>
                </a:lnTo>
                <a:lnTo>
                  <a:pt x="0" y="5307"/>
                </a:lnTo>
                <a:close/>
              </a:path>
            </a:pathLst>
          </a:cu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2298" tIns="31149" rIns="62298" bIns="3114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9pPr>
          </a:lstStyle>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 pos="6738938" algn="l"/>
                <a:tab pos="7075885" algn="l"/>
              </a:tabLst>
            </a:pPr>
            <a:r>
              <a:rPr lang="en-GB" altLang="en-US" sz="1246" b="0">
                <a:latin typeface="Arial" charset="0"/>
              </a:rPr>
              <a:t>HadISST black, </a:t>
            </a:r>
            <a:r>
              <a:rPr lang="en-GB" altLang="en-US" sz="1246" b="0">
                <a:solidFill>
                  <a:srgbClr val="FF3333"/>
                </a:solidFill>
                <a:latin typeface="Arial" charset="0"/>
              </a:rPr>
              <a:t>Cloud CCI red</a:t>
            </a:r>
            <a:r>
              <a:rPr lang="en-GB" altLang="en-US" sz="1246" b="0">
                <a:latin typeface="Arial" charset="0"/>
              </a:rPr>
              <a:t>, </a:t>
            </a:r>
            <a:r>
              <a:rPr lang="en-GB" altLang="en-US" sz="1246" b="0">
                <a:solidFill>
                  <a:srgbClr val="0000CC"/>
                </a:solidFill>
                <a:latin typeface="Arial" charset="0"/>
              </a:rPr>
              <a:t>Cloud CMSAF CLARA-A1 blue</a:t>
            </a:r>
          </a:p>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 pos="6738938" algn="l"/>
                <a:tab pos="7075885" algn="l"/>
              </a:tabLst>
            </a:pPr>
            <a:endParaRPr lang="en-GB" altLang="en-US" sz="1246" b="0">
              <a:solidFill>
                <a:srgbClr val="0000CC"/>
              </a:solidFill>
              <a:latin typeface="Arial" charset="0"/>
            </a:endParaRPr>
          </a:p>
        </p:txBody>
      </p:sp>
      <p:pic>
        <p:nvPicPr>
          <p:cNvPr id="266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7381" t="72719" r="16609" b="18196"/>
          <a:stretch>
            <a:fillRect/>
          </a:stretch>
        </p:blipFill>
        <p:spPr bwMode="auto">
          <a:xfrm>
            <a:off x="1345191" y="2013528"/>
            <a:ext cx="4238312" cy="393393"/>
          </a:xfrm>
          <a:prstGeom prst="rect">
            <a:avLst/>
          </a:prstGeom>
          <a:noFill/>
          <a:ln>
            <a:noFill/>
          </a:ln>
          <a:effectLst/>
          <a:extLst>
            <a:ext uri="{909E8E84-426E-40DD-AFC4-6F175D3DCCD1}">
              <a14:hiddenFill xmlns:a14="http://schemas.microsoft.com/office/drawing/2010/main">
                <a:blipFill dpi="0" rotWithShape="0">
                  <a:blip/>
                  <a:srcRect l="7381" t="72719" r="16609" b="1819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l="11072" t="5170" r="18459" b="75671"/>
          <a:stretch>
            <a:fillRect/>
          </a:stretch>
        </p:blipFill>
        <p:spPr bwMode="auto">
          <a:xfrm>
            <a:off x="1232009" y="905875"/>
            <a:ext cx="4494347" cy="1215342"/>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4" name="Rectangle 10"/>
          <p:cNvSpPr>
            <a:spLocks noChangeArrowheads="1"/>
          </p:cNvSpPr>
          <p:nvPr/>
        </p:nvSpPr>
        <p:spPr bwMode="auto">
          <a:xfrm>
            <a:off x="3842906" y="1576181"/>
            <a:ext cx="735139" cy="149445"/>
          </a:xfrm>
          <a:prstGeom prst="rect">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310969" fontAlgn="base">
              <a:spcBef>
                <a:spcPct val="0"/>
              </a:spcBef>
              <a:spcAft>
                <a:spcPct val="0"/>
              </a:spcAft>
              <a:buClr>
                <a:srgbClr val="000000"/>
              </a:buClr>
              <a:buSzPct val="100000"/>
            </a:pPr>
            <a:endParaRPr lang="en-US" sz="1246" b="1">
              <a:solidFill>
                <a:srgbClr val="FFFFFF"/>
              </a:solidFill>
              <a:latin typeface="Verdana" charset="0"/>
              <a:cs typeface="Arial"/>
            </a:endParaRPr>
          </a:p>
        </p:txBody>
      </p:sp>
      <p:sp>
        <p:nvSpPr>
          <p:cNvPr id="26635" name="Rectangle 11"/>
          <p:cNvSpPr>
            <a:spLocks noChangeArrowheads="1"/>
          </p:cNvSpPr>
          <p:nvPr/>
        </p:nvSpPr>
        <p:spPr bwMode="auto">
          <a:xfrm>
            <a:off x="2501194" y="1578379"/>
            <a:ext cx="2643863" cy="149445"/>
          </a:xfrm>
          <a:prstGeom prst="rect">
            <a:avLst/>
          </a:prstGeom>
          <a:noFill/>
          <a:ln w="36000" cap="flat">
            <a:solidFill>
              <a:srgbClr val="00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310969" fontAlgn="base">
              <a:spcBef>
                <a:spcPct val="0"/>
              </a:spcBef>
              <a:spcAft>
                <a:spcPct val="0"/>
              </a:spcAft>
              <a:buClr>
                <a:srgbClr val="000000"/>
              </a:buClr>
              <a:buSzPct val="100000"/>
            </a:pPr>
            <a:endParaRPr lang="en-US" sz="1246" b="1">
              <a:solidFill>
                <a:srgbClr val="FFFFFF"/>
              </a:solidFill>
              <a:latin typeface="Verdana" charset="0"/>
              <a:cs typeface="Arial"/>
            </a:endParaRPr>
          </a:p>
        </p:txBody>
      </p:sp>
      <p:sp>
        <p:nvSpPr>
          <p:cNvPr id="26636" name="Rectangle 12"/>
          <p:cNvSpPr>
            <a:spLocks noChangeArrowheads="1"/>
          </p:cNvSpPr>
          <p:nvPr/>
        </p:nvSpPr>
        <p:spPr bwMode="auto">
          <a:xfrm>
            <a:off x="1597929" y="870711"/>
            <a:ext cx="3887775" cy="298891"/>
          </a:xfrm>
          <a:prstGeom prst="rect">
            <a:avLst/>
          </a:prstGeom>
          <a:solidFill>
            <a:srgbClr val="FFFFFF"/>
          </a:solidFill>
          <a:ln w="9360" cap="flat">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310969" fontAlgn="base">
              <a:spcBef>
                <a:spcPct val="0"/>
              </a:spcBef>
              <a:spcAft>
                <a:spcPct val="0"/>
              </a:spcAft>
              <a:buClr>
                <a:srgbClr val="000000"/>
              </a:buClr>
              <a:buSzPct val="100000"/>
            </a:pPr>
            <a:endParaRPr lang="en-US" sz="1246" b="1">
              <a:solidFill>
                <a:srgbClr val="FFFFFF"/>
              </a:solidFill>
              <a:latin typeface="Verdana" charset="0"/>
              <a:cs typeface="Arial"/>
            </a:endParaRPr>
          </a:p>
        </p:txBody>
      </p:sp>
      <p:sp>
        <p:nvSpPr>
          <p:cNvPr id="26637" name="AutoShape 13"/>
          <p:cNvSpPr>
            <a:spLocks noChangeArrowheads="1"/>
          </p:cNvSpPr>
          <p:nvPr/>
        </p:nvSpPr>
        <p:spPr bwMode="auto">
          <a:xfrm>
            <a:off x="1204537" y="935545"/>
            <a:ext cx="5270144" cy="257134"/>
          </a:xfrm>
          <a:custGeom>
            <a:avLst/>
            <a:gdLst>
              <a:gd name="G0" fmla="*/ 1 15849 2"/>
              <a:gd name="G1" fmla="*/ 1 5307 2"/>
              <a:gd name="G2" fmla="+- 5307 0 0"/>
              <a:gd name="G3" fmla="+- 15849 0 0"/>
            </a:gdLst>
            <a:ahLst/>
            <a:cxnLst>
              <a:cxn ang="0">
                <a:pos x="r" y="vc"/>
              </a:cxn>
              <a:cxn ang="5400000">
                <a:pos x="hc" y="b"/>
              </a:cxn>
              <a:cxn ang="10800000">
                <a:pos x="l" y="vc"/>
              </a:cxn>
              <a:cxn ang="16200000">
                <a:pos x="hc" y="t"/>
              </a:cxn>
            </a:cxnLst>
            <a:rect l="0" t="0" r="0" b="0"/>
            <a:pathLst>
              <a:path>
                <a:moveTo>
                  <a:pt x="0" y="0"/>
                </a:moveTo>
                <a:lnTo>
                  <a:pt x="15849" y="0"/>
                </a:lnTo>
                <a:lnTo>
                  <a:pt x="15849" y="5307"/>
                </a:lnTo>
                <a:lnTo>
                  <a:pt x="0" y="5307"/>
                </a:lnTo>
                <a:close/>
              </a:path>
            </a:pathLst>
          </a:cu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2298" tIns="31149" rIns="62298" bIns="3114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9pPr>
          </a:lstStyle>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246" b="0">
                <a:latin typeface="Arial" charset="0"/>
              </a:rPr>
              <a:t>1. Correlation CCI SST Nino3.4 timeseries and CCI Clouds globally</a:t>
            </a:r>
          </a:p>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n-GB" altLang="en-US" sz="1246" b="0">
              <a:latin typeface="Arial" charset="0"/>
            </a:endParaRPr>
          </a:p>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n-GB" altLang="en-US" sz="1246" b="0">
              <a:latin typeface="Arial" charset="0"/>
            </a:endParaRPr>
          </a:p>
        </p:txBody>
      </p:sp>
      <p:sp>
        <p:nvSpPr>
          <p:cNvPr id="26638" name="Text Box 14"/>
          <p:cNvSpPr txBox="1">
            <a:spLocks noChangeArrowheads="1"/>
          </p:cNvSpPr>
          <p:nvPr/>
        </p:nvSpPr>
        <p:spPr bwMode="auto">
          <a:xfrm>
            <a:off x="6154911" y="1294872"/>
            <a:ext cx="1846089" cy="718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2298" tIns="31149" rIns="62298" bIns="3114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Verdana" charset="0"/>
                <a:ea typeface="Arial" charset="0"/>
                <a:cs typeface="Arial" charset="0"/>
              </a:defRPr>
            </a:lvl9pPr>
          </a:lstStyle>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246" b="0" dirty="0">
                <a:latin typeface="Arial" charset="0"/>
              </a:rPr>
              <a:t>3. Mean Index for 5S/5N</a:t>
            </a:r>
          </a:p>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246" b="0" dirty="0">
                <a:latin typeface="Arial" charset="0"/>
              </a:rPr>
              <a:t>Time/longitude</a:t>
            </a:r>
          </a:p>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altLang="en-US" sz="1246" b="0" dirty="0" err="1">
                <a:latin typeface="Arial" charset="0"/>
              </a:rPr>
              <a:t>Hovmöller</a:t>
            </a:r>
            <a:r>
              <a:rPr lang="en-GB" altLang="en-US" sz="1246" b="0" dirty="0">
                <a:latin typeface="Arial" charset="0"/>
              </a:rPr>
              <a:t> plots</a:t>
            </a:r>
          </a:p>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n-GB" altLang="en-US" sz="1246" b="0" dirty="0">
              <a:latin typeface="Arial" charset="0"/>
            </a:endParaRPr>
          </a:p>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n-GB" altLang="en-US" sz="1246" b="0" dirty="0">
              <a:latin typeface="Arial" charset="0"/>
            </a:endParaRPr>
          </a:p>
        </p:txBody>
      </p:sp>
      <p:pic>
        <p:nvPicPr>
          <p:cNvPr id="2663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6622" y="310291"/>
            <a:ext cx="498884" cy="202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40" name="Text Box 16"/>
          <p:cNvSpPr txBox="1">
            <a:spLocks noChangeArrowheads="1"/>
          </p:cNvSpPr>
          <p:nvPr/>
        </p:nvSpPr>
        <p:spPr bwMode="auto">
          <a:xfrm>
            <a:off x="1191350" y="2676143"/>
            <a:ext cx="6779981" cy="263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2298" tIns="31149" rIns="62298" bIns="3114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b="1">
                <a:solidFill>
                  <a:srgbClr val="000000"/>
                </a:solidFill>
                <a:latin typeface="Verdana" charset="0"/>
                <a:ea typeface="Arial" charset="0"/>
                <a:cs typeface="Arial" charset="0"/>
              </a:defRPr>
            </a:lvl9pPr>
          </a:lstStyle>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 pos="6738938" algn="l"/>
                <a:tab pos="7075885" algn="l"/>
              </a:tabLst>
            </a:pPr>
            <a:r>
              <a:rPr lang="en-GB" altLang="en-US" sz="1246" b="0">
                <a:latin typeface="Arial" charset="0"/>
              </a:rPr>
              <a:t>2. Timeseries: Niño3.4 ( 5S-5N,190E-240E),  X=SST, Clouds:  Index=Anomaly(X)/std(X) </a:t>
            </a:r>
          </a:p>
          <a:p>
            <a:pPr defTabSz="310969" fontAlgn="base">
              <a:spcBef>
                <a:spcPct val="0"/>
              </a:spcBef>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 pos="6738938" algn="l"/>
                <a:tab pos="7075885" algn="l"/>
              </a:tabLst>
            </a:pPr>
            <a:endParaRPr lang="en-GB" altLang="en-US" sz="1246" b="0">
              <a:latin typeface="Arial" charset="0"/>
            </a:endParaRPr>
          </a:p>
        </p:txBody>
      </p:sp>
      <p:sp>
        <p:nvSpPr>
          <p:cNvPr id="26641" name="Rectangle 17"/>
          <p:cNvSpPr>
            <a:spLocks noChangeArrowheads="1"/>
          </p:cNvSpPr>
          <p:nvPr/>
        </p:nvSpPr>
        <p:spPr bwMode="auto">
          <a:xfrm>
            <a:off x="6126341" y="1319049"/>
            <a:ext cx="1869165" cy="720852"/>
          </a:xfrm>
          <a:prstGeom prst="rect">
            <a:avLst/>
          </a:prstGeom>
          <a:noFill/>
          <a:ln w="36000" cap="flat">
            <a:solidFill>
              <a:srgbClr val="00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310969" fontAlgn="base">
              <a:spcBef>
                <a:spcPct val="0"/>
              </a:spcBef>
              <a:spcAft>
                <a:spcPct val="0"/>
              </a:spcAft>
              <a:buClr>
                <a:srgbClr val="000000"/>
              </a:buClr>
              <a:buSzPct val="100000"/>
            </a:pPr>
            <a:endParaRPr lang="en-US" sz="1246" b="1">
              <a:solidFill>
                <a:srgbClr val="FFFFFF"/>
              </a:solidFill>
              <a:latin typeface="Verdana" charset="0"/>
              <a:cs typeface="Arial"/>
            </a:endParaRPr>
          </a:p>
        </p:txBody>
      </p:sp>
      <p:sp>
        <p:nvSpPr>
          <p:cNvPr id="26642" name="Rectangle 18"/>
          <p:cNvSpPr>
            <a:spLocks noChangeArrowheads="1"/>
          </p:cNvSpPr>
          <p:nvPr/>
        </p:nvSpPr>
        <p:spPr bwMode="auto">
          <a:xfrm>
            <a:off x="1192450" y="2690428"/>
            <a:ext cx="6807452" cy="2350467"/>
          </a:xfrm>
          <a:prstGeom prst="rect">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310969" fontAlgn="base">
              <a:spcBef>
                <a:spcPct val="0"/>
              </a:spcBef>
              <a:spcAft>
                <a:spcPct val="0"/>
              </a:spcAft>
              <a:buClr>
                <a:srgbClr val="000000"/>
              </a:buClr>
              <a:buSzPct val="100000"/>
            </a:pPr>
            <a:endParaRPr lang="en-US" sz="1246" b="1">
              <a:solidFill>
                <a:srgbClr val="FFFFFF"/>
              </a:solidFill>
              <a:latin typeface="Verdana" charset="0"/>
              <a:cs typeface="Arial"/>
            </a:endParaRPr>
          </a:p>
        </p:txBody>
      </p:sp>
      <p:sp>
        <p:nvSpPr>
          <p:cNvPr id="26643" name="Line 19"/>
          <p:cNvSpPr>
            <a:spLocks noChangeShapeType="1"/>
          </p:cNvSpPr>
          <p:nvPr/>
        </p:nvSpPr>
        <p:spPr bwMode="auto">
          <a:xfrm flipH="1">
            <a:off x="2685802" y="1725626"/>
            <a:ext cx="1499948" cy="964802"/>
          </a:xfrm>
          <a:prstGeom prst="line">
            <a:avLst/>
          </a:prstGeom>
          <a:noFill/>
          <a:ln w="3600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310969" fontAlgn="base">
              <a:spcBef>
                <a:spcPct val="0"/>
              </a:spcBef>
              <a:spcAft>
                <a:spcPct val="0"/>
              </a:spcAft>
              <a:buClr>
                <a:srgbClr val="000000"/>
              </a:buClr>
              <a:buSzPct val="100000"/>
            </a:pPr>
            <a:endParaRPr lang="en-US" sz="1246" b="1">
              <a:solidFill>
                <a:srgbClr val="FFFFFF"/>
              </a:solidFill>
              <a:latin typeface="Verdana" charset="0"/>
              <a:cs typeface="Arial"/>
            </a:endParaRPr>
          </a:p>
        </p:txBody>
      </p:sp>
      <p:sp>
        <p:nvSpPr>
          <p:cNvPr id="26644" name="Line 20"/>
          <p:cNvSpPr>
            <a:spLocks noChangeShapeType="1"/>
          </p:cNvSpPr>
          <p:nvPr/>
        </p:nvSpPr>
        <p:spPr bwMode="auto">
          <a:xfrm flipV="1">
            <a:off x="5154947" y="1691563"/>
            <a:ext cx="971394" cy="10988"/>
          </a:xfrm>
          <a:prstGeom prst="line">
            <a:avLst/>
          </a:prstGeom>
          <a:noFill/>
          <a:ln w="36000" cap="flat">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310969" fontAlgn="base">
              <a:spcBef>
                <a:spcPct val="0"/>
              </a:spcBef>
              <a:spcAft>
                <a:spcPct val="0"/>
              </a:spcAft>
              <a:buClr>
                <a:srgbClr val="000000"/>
              </a:buClr>
              <a:buSzPct val="100000"/>
            </a:pPr>
            <a:endParaRPr lang="en-US" sz="1246" b="1">
              <a:solidFill>
                <a:srgbClr val="FFFFFF"/>
              </a:solidFill>
              <a:latin typeface="Verdana" charset="0"/>
              <a:cs typeface="Arial"/>
            </a:endParaRPr>
          </a:p>
        </p:txBody>
      </p:sp>
    </p:spTree>
    <p:extLst>
      <p:ext uri="{BB962C8B-B14F-4D97-AF65-F5344CB8AC3E}">
        <p14:creationId xmlns:p14="http://schemas.microsoft.com/office/powerpoint/2010/main" val="10572369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grpSp>
        <p:nvGrpSpPr>
          <p:cNvPr id="3" name="Group 2"/>
          <p:cNvGrpSpPr>
            <a:grpSpLocks/>
          </p:cNvGrpSpPr>
          <p:nvPr/>
        </p:nvGrpSpPr>
        <p:grpSpPr>
          <a:xfrm>
            <a:off x="1683540" y="1056498"/>
            <a:ext cx="5776920" cy="4038840"/>
            <a:chOff x="0" y="0"/>
            <a:chExt cx="5776920" cy="4038840"/>
          </a:xfrm>
        </p:grpSpPr>
        <p:sp>
          <p:nvSpPr>
            <p:cNvPr id="4" name="Rectangle 3"/>
            <p:cNvSpPr/>
            <p:nvPr/>
          </p:nvSpPr>
          <p:spPr>
            <a:xfrm>
              <a:off x="3208680" y="327600"/>
              <a:ext cx="663480" cy="3408840"/>
            </a:xfrm>
            <a:prstGeom prst="rect">
              <a:avLst/>
            </a:prstGeom>
            <a:noFill/>
            <a:ln>
              <a:noFill/>
            </a:ln>
          </p:spPr>
          <p:style>
            <a:lnRef idx="0">
              <a:scrgbClr r="0" g="0" b="0"/>
            </a:lnRef>
            <a:fillRef idx="0">
              <a:scrgbClr r="0" g="0" b="0"/>
            </a:fillRef>
            <a:effectRef idx="0">
              <a:scrgbClr r="0" g="0" b="0"/>
            </a:effectRef>
            <a:fontRef idx="minor"/>
          </p:style>
          <p:txBody>
            <a:bodyPr/>
            <a:lstStyle/>
            <a:p>
              <a:endParaRPr lang="en-GB">
                <a:solidFill>
                  <a:srgbClr val="2A2A2A"/>
                </a:solidFill>
              </a:endParaRPr>
            </a:p>
          </p:txBody>
        </p:sp>
        <p:pic>
          <p:nvPicPr>
            <p:cNvPr id="5" name="Picture 4"/>
            <p:cNvPicPr/>
            <p:nvPr/>
          </p:nvPicPr>
          <p:blipFill>
            <a:blip r:embed="rId2"/>
            <a:srcRect l="9116" t="5274" r="50666" b="13366"/>
            <a:stretch/>
          </p:blipFill>
          <p:spPr>
            <a:xfrm>
              <a:off x="0" y="146160"/>
              <a:ext cx="1441440" cy="3879720"/>
            </a:xfrm>
            <a:prstGeom prst="rect">
              <a:avLst/>
            </a:prstGeom>
            <a:ln>
              <a:noFill/>
            </a:ln>
          </p:spPr>
        </p:pic>
        <p:pic>
          <p:nvPicPr>
            <p:cNvPr id="6" name="Picture 5"/>
            <p:cNvPicPr/>
            <p:nvPr/>
          </p:nvPicPr>
          <p:blipFill>
            <a:blip r:embed="rId3"/>
            <a:srcRect l="9116" t="5274" r="50666" b="13366"/>
            <a:stretch/>
          </p:blipFill>
          <p:spPr>
            <a:xfrm>
              <a:off x="2869560" y="146160"/>
              <a:ext cx="1428840" cy="3879720"/>
            </a:xfrm>
            <a:prstGeom prst="rect">
              <a:avLst/>
            </a:prstGeom>
            <a:ln>
              <a:noFill/>
            </a:ln>
          </p:spPr>
        </p:pic>
        <p:pic>
          <p:nvPicPr>
            <p:cNvPr id="7" name="Picture 6"/>
            <p:cNvPicPr/>
            <p:nvPr/>
          </p:nvPicPr>
          <p:blipFill>
            <a:blip r:embed="rId4"/>
            <a:srcRect l="9116" t="5274" r="50666" b="13366"/>
            <a:stretch/>
          </p:blipFill>
          <p:spPr>
            <a:xfrm>
              <a:off x="4339440" y="160200"/>
              <a:ext cx="1437480" cy="3878640"/>
            </a:xfrm>
            <a:prstGeom prst="rect">
              <a:avLst/>
            </a:prstGeom>
            <a:ln>
              <a:noFill/>
            </a:ln>
          </p:spPr>
        </p:pic>
        <p:pic>
          <p:nvPicPr>
            <p:cNvPr id="8" name="Picture 7"/>
            <p:cNvPicPr/>
            <p:nvPr/>
          </p:nvPicPr>
          <p:blipFill>
            <a:blip r:embed="rId5"/>
            <a:srcRect l="9116" t="5274" r="50666" b="13366"/>
            <a:stretch/>
          </p:blipFill>
          <p:spPr>
            <a:xfrm>
              <a:off x="1414080" y="155520"/>
              <a:ext cx="1443960" cy="3879360"/>
            </a:xfrm>
            <a:prstGeom prst="rect">
              <a:avLst/>
            </a:prstGeom>
            <a:ln>
              <a:noFill/>
            </a:ln>
          </p:spPr>
        </p:pic>
        <p:sp>
          <p:nvSpPr>
            <p:cNvPr id="9" name="Rectangle 8"/>
            <p:cNvSpPr/>
            <p:nvPr/>
          </p:nvSpPr>
          <p:spPr>
            <a:xfrm>
              <a:off x="1480680" y="0"/>
              <a:ext cx="2593440" cy="185400"/>
            </a:xfrm>
            <a:prstGeom prst="rect">
              <a:avLst/>
            </a:prstGeom>
            <a:solidFill>
              <a:srgbClr val="FFFFFF"/>
            </a:solidFill>
            <a:ln w="9360">
              <a:solidFill>
                <a:srgbClr val="FFFFFF"/>
              </a:solidFill>
              <a:round/>
            </a:ln>
          </p:spPr>
          <p:style>
            <a:lnRef idx="0">
              <a:scrgbClr r="0" g="0" b="0"/>
            </a:lnRef>
            <a:fillRef idx="0">
              <a:scrgbClr r="0" g="0" b="0"/>
            </a:fillRef>
            <a:effectRef idx="0">
              <a:scrgbClr r="0" g="0" b="0"/>
            </a:effectRef>
            <a:fontRef idx="minor"/>
          </p:style>
          <p:txBody>
            <a:bodyPr/>
            <a:lstStyle/>
            <a:p>
              <a:endParaRPr lang="en-GB">
                <a:solidFill>
                  <a:srgbClr val="2A2A2A"/>
                </a:solidFill>
              </a:endParaRPr>
            </a:p>
          </p:txBody>
        </p:sp>
      </p:grpSp>
      <p:sp>
        <p:nvSpPr>
          <p:cNvPr id="10" name="TextBox 9"/>
          <p:cNvSpPr txBox="1"/>
          <p:nvPr/>
        </p:nvSpPr>
        <p:spPr>
          <a:xfrm>
            <a:off x="1867662" y="81232"/>
            <a:ext cx="7967559" cy="975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1800" i="1" dirty="0" err="1">
                <a:solidFill>
                  <a:srgbClr val="2A2A2A"/>
                </a:solidFill>
              </a:rPr>
              <a:t>Hovmöller</a:t>
            </a:r>
            <a:r>
              <a:rPr lang="en-GB" sz="1800" i="1" dirty="0">
                <a:solidFill>
                  <a:srgbClr val="2A2A2A"/>
                </a:solidFill>
              </a:rPr>
              <a:t> diagrams for Pacific Ocean 5S-5N normalized anomalies </a:t>
            </a:r>
          </a:p>
          <a:p>
            <a:pPr defTabSz="584200" hangingPunct="0"/>
            <a:r>
              <a:rPr lang="en-GB" sz="1800" i="1" dirty="0">
                <a:solidFill>
                  <a:srgbClr val="2A2A2A"/>
                </a:solidFill>
              </a:rPr>
              <a:t>for CCI SST, Sea Level, Chlorophyll and Cloud cover and longitudes between 100E to 270E</a:t>
            </a:r>
            <a:r>
              <a:rPr lang="en-GB" sz="1800" dirty="0">
                <a:solidFill>
                  <a:srgbClr val="2A2A2A"/>
                </a:solidFill>
              </a:rPr>
              <a:t> </a:t>
            </a:r>
            <a:endParaRPr lang="en-US" sz="1800" dirty="0">
              <a:solidFill>
                <a:srgbClr val="2A2A2A"/>
              </a:solidFill>
              <a:sym typeface="Helvetica Light"/>
            </a:endParaRPr>
          </a:p>
        </p:txBody>
      </p:sp>
      <p:sp>
        <p:nvSpPr>
          <p:cNvPr id="11" name="TextBox 10"/>
          <p:cNvSpPr txBox="1"/>
          <p:nvPr/>
        </p:nvSpPr>
        <p:spPr>
          <a:xfrm>
            <a:off x="2176658" y="969342"/>
            <a:ext cx="493724"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defTabSz="584200" hangingPunct="0"/>
            <a:r>
              <a:rPr lang="en-US" b="1">
                <a:solidFill>
                  <a:srgbClr val="2A2A2A"/>
                </a:solidFill>
                <a:sym typeface="Helvetica Light"/>
              </a:rPr>
              <a:t>SST</a:t>
            </a:r>
            <a:endParaRPr lang="en-US" b="1" dirty="0">
              <a:solidFill>
                <a:srgbClr val="2A2A2A"/>
              </a:solidFill>
              <a:sym typeface="Helvetica Light"/>
            </a:endParaRPr>
          </a:p>
        </p:txBody>
      </p:sp>
      <p:sp>
        <p:nvSpPr>
          <p:cNvPr id="12" name="TextBox 11"/>
          <p:cNvSpPr txBox="1"/>
          <p:nvPr/>
        </p:nvSpPr>
        <p:spPr>
          <a:xfrm>
            <a:off x="3345037" y="949722"/>
            <a:ext cx="969816"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defTabSz="584200" hangingPunct="0"/>
            <a:r>
              <a:rPr lang="en-US" b="1">
                <a:solidFill>
                  <a:srgbClr val="2A2A2A"/>
                </a:solidFill>
                <a:sym typeface="Helvetica Light"/>
              </a:rPr>
              <a:t>Sea Level</a:t>
            </a:r>
            <a:endParaRPr lang="en-US" b="1" dirty="0">
              <a:solidFill>
                <a:srgbClr val="2A2A2A"/>
              </a:solidFill>
              <a:sym typeface="Helvetica Light"/>
            </a:endParaRPr>
          </a:p>
        </p:txBody>
      </p:sp>
      <p:sp>
        <p:nvSpPr>
          <p:cNvPr id="13" name="TextBox 12"/>
          <p:cNvSpPr txBox="1"/>
          <p:nvPr/>
        </p:nvSpPr>
        <p:spPr>
          <a:xfrm>
            <a:off x="4786471" y="914801"/>
            <a:ext cx="1138131"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defTabSz="584200" hangingPunct="0"/>
            <a:r>
              <a:rPr lang="en-US" b="1" dirty="0">
                <a:solidFill>
                  <a:srgbClr val="2A2A2A"/>
                </a:solidFill>
                <a:sym typeface="Helvetica Light"/>
              </a:rPr>
              <a:t>Chlorophyll</a:t>
            </a:r>
          </a:p>
        </p:txBody>
      </p:sp>
      <p:sp>
        <p:nvSpPr>
          <p:cNvPr id="14" name="TextBox 13"/>
          <p:cNvSpPr txBox="1"/>
          <p:nvPr/>
        </p:nvSpPr>
        <p:spPr>
          <a:xfrm>
            <a:off x="6440963" y="896672"/>
            <a:ext cx="650818"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defTabSz="584200" hangingPunct="0"/>
            <a:r>
              <a:rPr lang="en-US" b="1">
                <a:solidFill>
                  <a:srgbClr val="2A2A2A"/>
                </a:solidFill>
                <a:sym typeface="Helvetica Light"/>
              </a:rPr>
              <a:t>Cloud</a:t>
            </a:r>
            <a:endParaRPr lang="en-US" b="1" dirty="0">
              <a:solidFill>
                <a:srgbClr val="2A2A2A"/>
              </a:solidFill>
              <a:sym typeface="Helvetica Light"/>
            </a:endParaRPr>
          </a:p>
        </p:txBody>
      </p:sp>
      <p:pic>
        <p:nvPicPr>
          <p:cNvPr id="15"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288" y="568865"/>
            <a:ext cx="689212" cy="223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724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3"/>
          <p:cNvSpPr txBox="1">
            <a:spLocks noChangeArrowheads="1"/>
          </p:cNvSpPr>
          <p:nvPr/>
        </p:nvSpPr>
        <p:spPr bwMode="auto">
          <a:xfrm>
            <a:off x="7560915" y="4038187"/>
            <a:ext cx="344966" cy="230832"/>
          </a:xfrm>
          <a:prstGeom prst="rect">
            <a:avLst/>
          </a:prstGeom>
          <a:solidFill>
            <a:srgbClr val="FFFFFF"/>
          </a:solidFill>
          <a:ln w="9525" algn="ctr">
            <a:noFill/>
            <a:miter lim="800000"/>
            <a:headEnd/>
            <a:tailEnd/>
          </a:ln>
          <a:effectLst/>
        </p:spPr>
        <p:txBody>
          <a:bodyPr wrap="none">
            <a:spAutoFit/>
          </a:bodyPr>
          <a:lstStyle/>
          <a:p>
            <a:pPr algn="ctr">
              <a:defRPr/>
            </a:pPr>
            <a:r>
              <a:rPr lang="en-GB" sz="900" kern="0" dirty="0">
                <a:solidFill>
                  <a:srgbClr val="000000"/>
                </a:solidFill>
                <a:latin typeface="Arial"/>
                <a:ea typeface="ＭＳ Ｐゴシック" charset="0"/>
                <a:cs typeface="ＭＳ Ｐゴシック" charset="0"/>
              </a:rPr>
              <a:t>0.5</a:t>
            </a:r>
          </a:p>
        </p:txBody>
      </p:sp>
      <p:sp>
        <p:nvSpPr>
          <p:cNvPr id="33" name="Text Box 3"/>
          <p:cNvSpPr txBox="1">
            <a:spLocks noChangeArrowheads="1"/>
          </p:cNvSpPr>
          <p:nvPr/>
        </p:nvSpPr>
        <p:spPr bwMode="auto">
          <a:xfrm>
            <a:off x="5862757" y="4038187"/>
            <a:ext cx="248787" cy="230832"/>
          </a:xfrm>
          <a:prstGeom prst="rect">
            <a:avLst/>
          </a:prstGeom>
          <a:solidFill>
            <a:srgbClr val="FFFFFF"/>
          </a:solidFill>
          <a:ln w="9525" algn="ctr">
            <a:noFill/>
            <a:miter lim="800000"/>
            <a:headEnd/>
            <a:tailEnd/>
          </a:ln>
          <a:effectLst/>
        </p:spPr>
        <p:txBody>
          <a:bodyPr wrap="none">
            <a:spAutoFit/>
          </a:bodyPr>
          <a:lstStyle/>
          <a:p>
            <a:pPr algn="ctr">
              <a:defRPr/>
            </a:pPr>
            <a:r>
              <a:rPr lang="en-GB" sz="900" kern="0" dirty="0">
                <a:solidFill>
                  <a:srgbClr val="000000"/>
                </a:solidFill>
                <a:latin typeface="Arial"/>
                <a:ea typeface="ＭＳ Ｐゴシック" charset="0"/>
                <a:cs typeface="ＭＳ Ｐゴシック" charset="0"/>
              </a:rPr>
              <a:t>0</a:t>
            </a:r>
          </a:p>
        </p:txBody>
      </p:sp>
      <p:sp>
        <p:nvSpPr>
          <p:cNvPr id="30" name="Text Box 3"/>
          <p:cNvSpPr txBox="1">
            <a:spLocks noChangeArrowheads="1"/>
          </p:cNvSpPr>
          <p:nvPr/>
        </p:nvSpPr>
        <p:spPr bwMode="auto">
          <a:xfrm>
            <a:off x="5508687" y="4038187"/>
            <a:ext cx="344966" cy="230832"/>
          </a:xfrm>
          <a:prstGeom prst="rect">
            <a:avLst/>
          </a:prstGeom>
          <a:solidFill>
            <a:srgbClr val="FFFFFF"/>
          </a:solidFill>
          <a:ln w="9525" algn="ctr">
            <a:noFill/>
            <a:miter lim="800000"/>
            <a:headEnd/>
            <a:tailEnd/>
          </a:ln>
          <a:effectLst/>
        </p:spPr>
        <p:txBody>
          <a:bodyPr wrap="none">
            <a:spAutoFit/>
          </a:bodyPr>
          <a:lstStyle/>
          <a:p>
            <a:pPr algn="ctr">
              <a:defRPr/>
            </a:pPr>
            <a:r>
              <a:rPr lang="en-GB" sz="900" kern="0" dirty="0">
                <a:solidFill>
                  <a:srgbClr val="000000"/>
                </a:solidFill>
                <a:latin typeface="Arial"/>
                <a:ea typeface="ＭＳ Ｐゴシック" charset="0"/>
                <a:cs typeface="ＭＳ Ｐゴシック" charset="0"/>
              </a:rPr>
              <a:t>0.5</a:t>
            </a:r>
          </a:p>
        </p:txBody>
      </p:sp>
      <p:sp>
        <p:nvSpPr>
          <p:cNvPr id="31" name="Text Box 3"/>
          <p:cNvSpPr txBox="1">
            <a:spLocks noChangeArrowheads="1"/>
          </p:cNvSpPr>
          <p:nvPr/>
        </p:nvSpPr>
        <p:spPr bwMode="auto">
          <a:xfrm>
            <a:off x="3810529" y="4038187"/>
            <a:ext cx="248787" cy="230832"/>
          </a:xfrm>
          <a:prstGeom prst="rect">
            <a:avLst/>
          </a:prstGeom>
          <a:solidFill>
            <a:srgbClr val="FFFFFF"/>
          </a:solidFill>
          <a:ln w="9525" algn="ctr">
            <a:noFill/>
            <a:miter lim="800000"/>
            <a:headEnd/>
            <a:tailEnd/>
          </a:ln>
          <a:effectLst/>
        </p:spPr>
        <p:txBody>
          <a:bodyPr wrap="none">
            <a:spAutoFit/>
          </a:bodyPr>
          <a:lstStyle/>
          <a:p>
            <a:pPr algn="ctr">
              <a:defRPr/>
            </a:pPr>
            <a:r>
              <a:rPr lang="en-GB" sz="900" kern="0" dirty="0">
                <a:solidFill>
                  <a:srgbClr val="000000"/>
                </a:solidFill>
                <a:latin typeface="Arial"/>
                <a:ea typeface="ＭＳ Ｐゴシック" charset="0"/>
                <a:cs typeface="ＭＳ Ｐゴシック" charset="0"/>
              </a:rPr>
              <a:t>0</a:t>
            </a:r>
          </a:p>
        </p:txBody>
      </p:sp>
      <p:sp>
        <p:nvSpPr>
          <p:cNvPr id="29" name="Text Box 3"/>
          <p:cNvSpPr txBox="1">
            <a:spLocks noChangeArrowheads="1"/>
          </p:cNvSpPr>
          <p:nvPr/>
        </p:nvSpPr>
        <p:spPr bwMode="auto">
          <a:xfrm>
            <a:off x="3468396" y="4038187"/>
            <a:ext cx="312906" cy="230832"/>
          </a:xfrm>
          <a:prstGeom prst="rect">
            <a:avLst/>
          </a:prstGeom>
          <a:solidFill>
            <a:srgbClr val="FFFFFF"/>
          </a:solidFill>
          <a:ln w="9525" algn="ctr">
            <a:noFill/>
            <a:miter lim="800000"/>
            <a:headEnd/>
            <a:tailEnd/>
          </a:ln>
          <a:effectLst/>
        </p:spPr>
        <p:txBody>
          <a:bodyPr wrap="none">
            <a:spAutoFit/>
          </a:bodyPr>
          <a:lstStyle/>
          <a:p>
            <a:pPr algn="ctr">
              <a:defRPr/>
            </a:pPr>
            <a:r>
              <a:rPr lang="en-GB" sz="900" kern="0" dirty="0">
                <a:solidFill>
                  <a:srgbClr val="000000"/>
                </a:solidFill>
                <a:latin typeface="Arial"/>
                <a:ea typeface="ＭＳ Ｐゴシック" charset="0"/>
                <a:cs typeface="ＭＳ Ｐゴシック" charset="0"/>
              </a:rPr>
              <a:t>10</a:t>
            </a:r>
          </a:p>
        </p:txBody>
      </p:sp>
      <p:sp>
        <p:nvSpPr>
          <p:cNvPr id="28" name="Text Box 3"/>
          <p:cNvSpPr txBox="1">
            <a:spLocks noChangeArrowheads="1"/>
          </p:cNvSpPr>
          <p:nvPr/>
        </p:nvSpPr>
        <p:spPr bwMode="auto">
          <a:xfrm>
            <a:off x="1754209" y="4038187"/>
            <a:ext cx="248787" cy="230832"/>
          </a:xfrm>
          <a:prstGeom prst="rect">
            <a:avLst/>
          </a:prstGeom>
          <a:solidFill>
            <a:srgbClr val="FFFFFF"/>
          </a:solidFill>
          <a:ln w="9525" algn="ctr">
            <a:noFill/>
            <a:miter lim="800000"/>
            <a:headEnd/>
            <a:tailEnd/>
          </a:ln>
          <a:effectLst/>
        </p:spPr>
        <p:txBody>
          <a:bodyPr wrap="none">
            <a:spAutoFit/>
          </a:bodyPr>
          <a:lstStyle/>
          <a:p>
            <a:pPr algn="ctr">
              <a:defRPr/>
            </a:pPr>
            <a:r>
              <a:rPr lang="en-GB" sz="900" kern="0" dirty="0">
                <a:solidFill>
                  <a:srgbClr val="000000"/>
                </a:solidFill>
                <a:latin typeface="Arial"/>
                <a:ea typeface="ＭＳ Ｐゴシック" charset="0"/>
                <a:cs typeface="ＭＳ Ｐゴシック" charset="0"/>
              </a:rPr>
              <a:t>0</a:t>
            </a:r>
          </a:p>
        </p:txBody>
      </p:sp>
      <p:pic>
        <p:nvPicPr>
          <p:cNvPr id="25" name="Picture 24" descr="SSTGradPlot_mi-al597_GulfStream_200906_model.png"/>
          <p:cNvPicPr>
            <a:picLocks noChangeAspect="1"/>
          </p:cNvPicPr>
          <p:nvPr/>
        </p:nvPicPr>
        <p:blipFill>
          <a:blip r:embed="rId2" cstate="print"/>
          <a:srcRect l="94195" r="2447" b="3293"/>
          <a:stretch>
            <a:fillRect/>
          </a:stretch>
        </p:blipFill>
        <p:spPr>
          <a:xfrm rot="5400000">
            <a:off x="2674271" y="3065324"/>
            <a:ext cx="177045" cy="1890198"/>
          </a:xfrm>
          <a:prstGeom prst="rect">
            <a:avLst/>
          </a:prstGeom>
        </p:spPr>
      </p:pic>
      <p:pic>
        <p:nvPicPr>
          <p:cNvPr id="5" name="Picture 4" descr="SSTGradPlot_obs_GulfStream_200906_obs.png"/>
          <p:cNvPicPr>
            <a:picLocks noChangeAspect="1"/>
          </p:cNvPicPr>
          <p:nvPr/>
        </p:nvPicPr>
        <p:blipFill>
          <a:blip r:embed="rId3" cstate="print"/>
          <a:srcRect r="9518"/>
          <a:stretch>
            <a:fillRect/>
          </a:stretch>
        </p:blipFill>
        <p:spPr>
          <a:xfrm>
            <a:off x="1784827" y="1383618"/>
            <a:ext cx="1977083" cy="810090"/>
          </a:xfrm>
          <a:prstGeom prst="rect">
            <a:avLst/>
          </a:prstGeom>
        </p:spPr>
      </p:pic>
      <p:pic>
        <p:nvPicPr>
          <p:cNvPr id="7" name="Picture 6" descr="LogChlGradPlot_obs_GulfStream_200906_obs.png"/>
          <p:cNvPicPr>
            <a:picLocks noChangeAspect="1"/>
          </p:cNvPicPr>
          <p:nvPr/>
        </p:nvPicPr>
        <p:blipFill>
          <a:blip r:embed="rId4" cstate="print"/>
          <a:srcRect r="9970"/>
          <a:stretch>
            <a:fillRect/>
          </a:stretch>
        </p:blipFill>
        <p:spPr>
          <a:xfrm>
            <a:off x="5860548" y="1383618"/>
            <a:ext cx="2005819" cy="810090"/>
          </a:xfrm>
          <a:prstGeom prst="rect">
            <a:avLst/>
          </a:prstGeom>
        </p:spPr>
      </p:pic>
      <p:sp>
        <p:nvSpPr>
          <p:cNvPr id="8" name="Text Box 3"/>
          <p:cNvSpPr txBox="1">
            <a:spLocks noChangeArrowheads="1"/>
          </p:cNvSpPr>
          <p:nvPr/>
        </p:nvSpPr>
        <p:spPr bwMode="auto">
          <a:xfrm>
            <a:off x="1200344" y="1623596"/>
            <a:ext cx="537328" cy="323165"/>
          </a:xfrm>
          <a:prstGeom prst="rect">
            <a:avLst/>
          </a:prstGeom>
          <a:solidFill>
            <a:srgbClr val="FFFFFF"/>
          </a:solidFill>
          <a:ln w="9525" algn="ctr">
            <a:noFill/>
            <a:miter lim="800000"/>
            <a:headEnd/>
            <a:tailEnd/>
          </a:ln>
          <a:effectLst/>
        </p:spPr>
        <p:txBody>
          <a:bodyPr wrap="none">
            <a:spAutoFit/>
          </a:bodyPr>
          <a:lstStyle/>
          <a:p>
            <a:pPr algn="ctr">
              <a:defRPr/>
            </a:pPr>
            <a:r>
              <a:rPr lang="en-GB" sz="1500" kern="0" dirty="0" err="1">
                <a:solidFill>
                  <a:srgbClr val="000000"/>
                </a:solidFill>
                <a:latin typeface="Arial"/>
                <a:ea typeface="ＭＳ Ｐゴシック" charset="0"/>
                <a:cs typeface="ＭＳ Ｐゴシック" charset="0"/>
              </a:rPr>
              <a:t>Obs</a:t>
            </a:r>
            <a:endParaRPr lang="en-GB" sz="1500" kern="0" dirty="0">
              <a:solidFill>
                <a:srgbClr val="000000"/>
              </a:solidFill>
              <a:latin typeface="Arial"/>
              <a:ea typeface="ＭＳ Ｐゴシック" charset="0"/>
              <a:cs typeface="ＭＳ Ｐゴシック" charset="0"/>
            </a:endParaRPr>
          </a:p>
        </p:txBody>
      </p:sp>
      <p:sp>
        <p:nvSpPr>
          <p:cNvPr id="9" name="Text Box 3"/>
          <p:cNvSpPr txBox="1">
            <a:spLocks noChangeArrowheads="1"/>
          </p:cNvSpPr>
          <p:nvPr/>
        </p:nvSpPr>
        <p:spPr bwMode="auto">
          <a:xfrm>
            <a:off x="1200345" y="2355726"/>
            <a:ext cx="580608" cy="553998"/>
          </a:xfrm>
          <a:prstGeom prst="rect">
            <a:avLst/>
          </a:prstGeom>
          <a:solidFill>
            <a:srgbClr val="FFFFFF"/>
          </a:solidFill>
          <a:ln w="9525" algn="ctr">
            <a:noFill/>
            <a:miter lim="800000"/>
            <a:headEnd/>
            <a:tailEnd/>
          </a:ln>
          <a:effectLst/>
        </p:spPr>
        <p:txBody>
          <a:bodyPr wrap="none">
            <a:spAutoFit/>
          </a:bodyPr>
          <a:lstStyle/>
          <a:p>
            <a:pPr algn="ctr">
              <a:defRPr/>
            </a:pPr>
            <a:r>
              <a:rPr lang="en-GB" sz="1500" kern="0" dirty="0">
                <a:solidFill>
                  <a:srgbClr val="000000"/>
                </a:solidFill>
                <a:latin typeface="Arial"/>
                <a:ea typeface="ＭＳ Ｐゴシック" charset="0"/>
                <a:cs typeface="ＭＳ Ｐゴシック" charset="0"/>
              </a:rPr>
              <a:t>Free</a:t>
            </a:r>
          </a:p>
          <a:p>
            <a:pPr algn="ctr">
              <a:defRPr/>
            </a:pPr>
            <a:r>
              <a:rPr lang="en-GB" sz="1500" kern="0" dirty="0">
                <a:solidFill>
                  <a:srgbClr val="000000"/>
                </a:solidFill>
                <a:latin typeface="Arial"/>
                <a:ea typeface="ＭＳ Ｐゴシック" charset="0"/>
                <a:cs typeface="ＭＳ Ｐゴシック" charset="0"/>
              </a:rPr>
              <a:t>run</a:t>
            </a:r>
          </a:p>
        </p:txBody>
      </p:sp>
      <p:sp>
        <p:nvSpPr>
          <p:cNvPr id="10" name="Text Box 3"/>
          <p:cNvSpPr txBox="1">
            <a:spLocks noChangeArrowheads="1"/>
          </p:cNvSpPr>
          <p:nvPr/>
        </p:nvSpPr>
        <p:spPr bwMode="auto">
          <a:xfrm>
            <a:off x="1154069" y="3111810"/>
            <a:ext cx="708848" cy="784830"/>
          </a:xfrm>
          <a:prstGeom prst="rect">
            <a:avLst/>
          </a:prstGeom>
          <a:solidFill>
            <a:srgbClr val="FFFFFF"/>
          </a:solidFill>
          <a:ln w="9525" algn="ctr">
            <a:noFill/>
            <a:miter lim="800000"/>
            <a:headEnd/>
            <a:tailEnd/>
          </a:ln>
          <a:effectLst/>
        </p:spPr>
        <p:txBody>
          <a:bodyPr wrap="none">
            <a:spAutoFit/>
          </a:bodyPr>
          <a:lstStyle/>
          <a:p>
            <a:pPr algn="ctr">
              <a:defRPr/>
            </a:pPr>
            <a:r>
              <a:rPr lang="en-GB" sz="1500" kern="0" dirty="0" err="1">
                <a:solidFill>
                  <a:srgbClr val="000000"/>
                </a:solidFill>
                <a:latin typeface="Arial"/>
                <a:ea typeface="ＭＳ Ｐゴシック" charset="0"/>
                <a:cs typeface="ＭＳ Ｐゴシック" charset="0"/>
              </a:rPr>
              <a:t>Assim</a:t>
            </a:r>
            <a:endParaRPr lang="en-GB" sz="1500" kern="0" dirty="0">
              <a:solidFill>
                <a:srgbClr val="000000"/>
              </a:solidFill>
              <a:latin typeface="Arial"/>
              <a:ea typeface="ＭＳ Ｐゴシック" charset="0"/>
              <a:cs typeface="ＭＳ Ｐゴシック" charset="0"/>
            </a:endParaRPr>
          </a:p>
          <a:p>
            <a:pPr algn="ctr">
              <a:defRPr/>
            </a:pPr>
            <a:r>
              <a:rPr lang="en-GB" sz="1500" kern="0" dirty="0">
                <a:solidFill>
                  <a:srgbClr val="000000"/>
                </a:solidFill>
                <a:latin typeface="Arial"/>
                <a:ea typeface="ＭＳ Ｐゴシック" charset="0"/>
                <a:cs typeface="ＭＳ Ｐゴシック" charset="0"/>
              </a:rPr>
              <a:t>all</a:t>
            </a:r>
          </a:p>
          <a:p>
            <a:pPr algn="ctr">
              <a:defRPr/>
            </a:pPr>
            <a:r>
              <a:rPr lang="en-GB" sz="1500" kern="0" dirty="0">
                <a:solidFill>
                  <a:srgbClr val="000000"/>
                </a:solidFill>
                <a:latin typeface="Arial"/>
                <a:ea typeface="ＭＳ Ｐゴシック" charset="0"/>
                <a:cs typeface="ＭＳ Ｐゴシック" charset="0"/>
              </a:rPr>
              <a:t>ECVs</a:t>
            </a:r>
          </a:p>
        </p:txBody>
      </p:sp>
      <p:pic>
        <p:nvPicPr>
          <p:cNvPr id="11" name="Picture 10" descr="SSTGradPlot_mi-al524_GulfStream_200906_model.png"/>
          <p:cNvPicPr>
            <a:picLocks noChangeAspect="1"/>
          </p:cNvPicPr>
          <p:nvPr/>
        </p:nvPicPr>
        <p:blipFill>
          <a:blip r:embed="rId5" cstate="print"/>
          <a:srcRect r="9468"/>
          <a:stretch>
            <a:fillRect/>
          </a:stretch>
        </p:blipFill>
        <p:spPr>
          <a:xfrm>
            <a:off x="1773265" y="2247714"/>
            <a:ext cx="1978118" cy="810090"/>
          </a:xfrm>
          <a:prstGeom prst="rect">
            <a:avLst/>
          </a:prstGeom>
        </p:spPr>
      </p:pic>
      <p:pic>
        <p:nvPicPr>
          <p:cNvPr id="13" name="Picture 12" descr="LogChlGradPlot_mi-al524_GulfStream_200906_model.png"/>
          <p:cNvPicPr>
            <a:picLocks noChangeAspect="1"/>
          </p:cNvPicPr>
          <p:nvPr/>
        </p:nvPicPr>
        <p:blipFill>
          <a:blip r:embed="rId6" cstate="print"/>
          <a:srcRect r="11607"/>
          <a:stretch>
            <a:fillRect/>
          </a:stretch>
        </p:blipFill>
        <p:spPr>
          <a:xfrm>
            <a:off x="5868144" y="2247714"/>
            <a:ext cx="1969368" cy="810090"/>
          </a:xfrm>
          <a:prstGeom prst="rect">
            <a:avLst/>
          </a:prstGeom>
        </p:spPr>
      </p:pic>
      <p:pic>
        <p:nvPicPr>
          <p:cNvPr id="14" name="Picture 13" descr="SSTGradPlot_mi-al597_GulfStream_200906_model.png"/>
          <p:cNvPicPr>
            <a:picLocks noChangeAspect="1"/>
          </p:cNvPicPr>
          <p:nvPr/>
        </p:nvPicPr>
        <p:blipFill>
          <a:blip r:embed="rId2" cstate="print"/>
          <a:srcRect r="10415"/>
          <a:stretch>
            <a:fillRect/>
          </a:stretch>
        </p:blipFill>
        <p:spPr>
          <a:xfrm>
            <a:off x="1763688" y="3111810"/>
            <a:ext cx="1977327" cy="818315"/>
          </a:xfrm>
          <a:prstGeom prst="rect">
            <a:avLst/>
          </a:prstGeom>
        </p:spPr>
      </p:pic>
      <p:pic>
        <p:nvPicPr>
          <p:cNvPr id="16" name="Picture 15" descr="LogChlGradPlot_mi-al597_GulfStream_200906_model.png"/>
          <p:cNvPicPr>
            <a:picLocks noChangeAspect="1"/>
          </p:cNvPicPr>
          <p:nvPr/>
        </p:nvPicPr>
        <p:blipFill>
          <a:blip r:embed="rId7" cstate="print"/>
          <a:srcRect r="11607"/>
          <a:stretch>
            <a:fillRect/>
          </a:stretch>
        </p:blipFill>
        <p:spPr>
          <a:xfrm>
            <a:off x="5859168" y="3111810"/>
            <a:ext cx="1969354" cy="810090"/>
          </a:xfrm>
          <a:prstGeom prst="rect">
            <a:avLst/>
          </a:prstGeom>
        </p:spPr>
      </p:pic>
      <p:sp>
        <p:nvSpPr>
          <p:cNvPr id="21" name="Title 1"/>
          <p:cNvSpPr>
            <a:spLocks noGrp="1"/>
          </p:cNvSpPr>
          <p:nvPr>
            <p:ph type="ctrTitle"/>
          </p:nvPr>
        </p:nvSpPr>
        <p:spPr>
          <a:xfrm>
            <a:off x="1314450" y="195486"/>
            <a:ext cx="6514072" cy="888050"/>
          </a:xfrm>
          <a:solidFill>
            <a:schemeClr val="tx1"/>
          </a:solidFill>
        </p:spPr>
        <p:txBody>
          <a:bodyPr/>
          <a:lstStyle/>
          <a:p>
            <a:r>
              <a:rPr lang="en-GB" dirty="0">
                <a:solidFill>
                  <a:schemeClr val="bg2"/>
                </a:solidFill>
              </a:rPr>
              <a:t/>
            </a:r>
            <a:br>
              <a:rPr lang="en-GB" dirty="0">
                <a:solidFill>
                  <a:schemeClr val="bg2"/>
                </a:solidFill>
              </a:rPr>
            </a:br>
            <a:r>
              <a:rPr lang="en-GB" dirty="0"/>
              <a:t/>
            </a:r>
            <a:br>
              <a:rPr lang="en-GB" dirty="0"/>
            </a:br>
            <a:r>
              <a:rPr lang="en-GB" dirty="0"/>
              <a:t>Where we are now: Better consistency</a:t>
            </a:r>
            <a:br>
              <a:rPr lang="en-GB" dirty="0"/>
            </a:br>
            <a:r>
              <a:rPr lang="en-GB" sz="2100" dirty="0"/>
              <a:t>Horizontal gradients - June 2009</a:t>
            </a:r>
            <a:br>
              <a:rPr lang="en-GB" sz="2100" dirty="0"/>
            </a:br>
            <a:r>
              <a:rPr lang="en-GB" sz="1350" dirty="0"/>
              <a:t>Calculated at binned observation locations</a:t>
            </a:r>
            <a:endParaRPr lang="en-GB" sz="2100" dirty="0"/>
          </a:p>
        </p:txBody>
      </p:sp>
      <p:sp>
        <p:nvSpPr>
          <p:cNvPr id="22" name="Text Box 3"/>
          <p:cNvSpPr txBox="1">
            <a:spLocks noChangeArrowheads="1"/>
          </p:cNvSpPr>
          <p:nvPr/>
        </p:nvSpPr>
        <p:spPr bwMode="auto">
          <a:xfrm>
            <a:off x="2497491" y="1083536"/>
            <a:ext cx="558166" cy="323165"/>
          </a:xfrm>
          <a:prstGeom prst="rect">
            <a:avLst/>
          </a:prstGeom>
          <a:solidFill>
            <a:srgbClr val="FFFFFF"/>
          </a:solidFill>
          <a:ln w="9525" algn="ctr">
            <a:noFill/>
            <a:miter lim="800000"/>
            <a:headEnd/>
            <a:tailEnd/>
          </a:ln>
          <a:effectLst/>
        </p:spPr>
        <p:txBody>
          <a:bodyPr wrap="none">
            <a:spAutoFit/>
          </a:bodyPr>
          <a:lstStyle/>
          <a:p>
            <a:pPr algn="ctr">
              <a:defRPr/>
            </a:pPr>
            <a:r>
              <a:rPr lang="en-GB" sz="1500" kern="0" dirty="0">
                <a:solidFill>
                  <a:srgbClr val="000000"/>
                </a:solidFill>
                <a:latin typeface="Arial"/>
                <a:ea typeface="ＭＳ Ｐゴシック" charset="0"/>
                <a:cs typeface="ＭＳ Ｐゴシック" charset="0"/>
              </a:rPr>
              <a:t>SST</a:t>
            </a:r>
          </a:p>
        </p:txBody>
      </p:sp>
      <p:sp>
        <p:nvSpPr>
          <p:cNvPr id="23" name="Text Box 3"/>
          <p:cNvSpPr txBox="1">
            <a:spLocks noChangeArrowheads="1"/>
          </p:cNvSpPr>
          <p:nvPr/>
        </p:nvSpPr>
        <p:spPr bwMode="auto">
          <a:xfrm>
            <a:off x="6085931" y="1059582"/>
            <a:ext cx="1635384" cy="323165"/>
          </a:xfrm>
          <a:prstGeom prst="rect">
            <a:avLst/>
          </a:prstGeom>
          <a:solidFill>
            <a:srgbClr val="FFFFFF"/>
          </a:solidFill>
          <a:ln w="9525" algn="ctr">
            <a:noFill/>
            <a:miter lim="800000"/>
            <a:headEnd/>
            <a:tailEnd/>
          </a:ln>
          <a:effectLst/>
        </p:spPr>
        <p:txBody>
          <a:bodyPr wrap="none">
            <a:spAutoFit/>
          </a:bodyPr>
          <a:lstStyle/>
          <a:p>
            <a:pPr algn="ctr">
              <a:defRPr/>
            </a:pPr>
            <a:r>
              <a:rPr lang="en-GB" sz="1500" kern="0" dirty="0">
                <a:solidFill>
                  <a:srgbClr val="000000"/>
                </a:solidFill>
                <a:latin typeface="Arial"/>
                <a:ea typeface="ＭＳ Ｐゴシック" charset="0"/>
                <a:cs typeface="ＭＳ Ｐゴシック" charset="0"/>
              </a:rPr>
              <a:t>log</a:t>
            </a:r>
            <a:r>
              <a:rPr lang="en-GB" sz="1500" kern="0" baseline="-25000" dirty="0">
                <a:solidFill>
                  <a:srgbClr val="000000"/>
                </a:solidFill>
                <a:latin typeface="Arial"/>
                <a:ea typeface="ＭＳ Ｐゴシック" charset="0"/>
                <a:cs typeface="ＭＳ Ｐゴシック" charset="0"/>
              </a:rPr>
              <a:t>10</a:t>
            </a:r>
            <a:r>
              <a:rPr lang="en-GB" sz="1500" kern="0" dirty="0">
                <a:solidFill>
                  <a:srgbClr val="000000"/>
                </a:solidFill>
                <a:latin typeface="Arial"/>
                <a:ea typeface="ＭＳ Ｐゴシック" charset="0"/>
                <a:cs typeface="ＭＳ Ｐゴシック" charset="0"/>
              </a:rPr>
              <a:t>(c</a:t>
            </a:r>
            <a:r>
              <a:rPr lang="en-GB" sz="1500" kern="0" dirty="0" err="1">
                <a:solidFill>
                  <a:srgbClr val="000000"/>
                </a:solidFill>
                <a:latin typeface="Arial"/>
                <a:ea typeface="ＭＳ Ｐゴシック" charset="0"/>
                <a:cs typeface="ＭＳ Ｐゴシック" charset="0"/>
              </a:rPr>
              <a:t>hlorophyll</a:t>
            </a:r>
            <a:r>
              <a:rPr lang="en-GB" sz="1500" kern="0" dirty="0">
                <a:solidFill>
                  <a:srgbClr val="000000"/>
                </a:solidFill>
                <a:latin typeface="Arial"/>
                <a:ea typeface="ＭＳ Ｐゴシック" charset="0"/>
                <a:cs typeface="ＭＳ Ｐゴシック" charset="0"/>
              </a:rPr>
              <a:t>)</a:t>
            </a:r>
          </a:p>
        </p:txBody>
      </p:sp>
      <p:sp>
        <p:nvSpPr>
          <p:cNvPr id="24" name="Text Box 3"/>
          <p:cNvSpPr txBox="1">
            <a:spLocks noChangeArrowheads="1"/>
          </p:cNvSpPr>
          <p:nvPr/>
        </p:nvSpPr>
        <p:spPr bwMode="auto">
          <a:xfrm>
            <a:off x="4554528" y="1083536"/>
            <a:ext cx="548548" cy="323165"/>
          </a:xfrm>
          <a:prstGeom prst="rect">
            <a:avLst/>
          </a:prstGeom>
          <a:solidFill>
            <a:srgbClr val="FFFFFF"/>
          </a:solidFill>
          <a:ln w="9525" algn="ctr">
            <a:noFill/>
            <a:miter lim="800000"/>
            <a:headEnd/>
            <a:tailEnd/>
          </a:ln>
          <a:effectLst/>
        </p:spPr>
        <p:txBody>
          <a:bodyPr wrap="none">
            <a:spAutoFit/>
          </a:bodyPr>
          <a:lstStyle/>
          <a:p>
            <a:pPr algn="ctr">
              <a:defRPr/>
            </a:pPr>
            <a:r>
              <a:rPr lang="en-GB" sz="1500" kern="0" dirty="0">
                <a:solidFill>
                  <a:srgbClr val="000000"/>
                </a:solidFill>
                <a:latin typeface="Arial"/>
                <a:ea typeface="ＭＳ Ｐゴシック" charset="0"/>
                <a:cs typeface="ＭＳ Ｐゴシック" charset="0"/>
              </a:rPr>
              <a:t>SLA</a:t>
            </a:r>
          </a:p>
        </p:txBody>
      </p:sp>
      <p:pic>
        <p:nvPicPr>
          <p:cNvPr id="26" name="Picture 25" descr="SSTGradPlot_mi-al597_GulfStream_200906_model.png"/>
          <p:cNvPicPr>
            <a:picLocks noChangeAspect="1"/>
          </p:cNvPicPr>
          <p:nvPr/>
        </p:nvPicPr>
        <p:blipFill>
          <a:blip r:embed="rId2" cstate="print"/>
          <a:srcRect l="94195" r="2447" b="3293"/>
          <a:stretch>
            <a:fillRect/>
          </a:stretch>
        </p:blipFill>
        <p:spPr>
          <a:xfrm rot="5400000">
            <a:off x="4726511" y="3065324"/>
            <a:ext cx="177045" cy="1890198"/>
          </a:xfrm>
          <a:prstGeom prst="rect">
            <a:avLst/>
          </a:prstGeom>
        </p:spPr>
      </p:pic>
      <p:pic>
        <p:nvPicPr>
          <p:cNvPr id="27" name="Picture 26" descr="SSTGradPlot_mi-al597_GulfStream_200906_model.png"/>
          <p:cNvPicPr>
            <a:picLocks noChangeAspect="1"/>
          </p:cNvPicPr>
          <p:nvPr/>
        </p:nvPicPr>
        <p:blipFill>
          <a:blip r:embed="rId2" cstate="print"/>
          <a:srcRect l="94195" r="2447" b="3293"/>
          <a:stretch>
            <a:fillRect/>
          </a:stretch>
        </p:blipFill>
        <p:spPr>
          <a:xfrm rot="5400000">
            <a:off x="6778727" y="3065324"/>
            <a:ext cx="177045" cy="1890198"/>
          </a:xfrm>
          <a:prstGeom prst="rect">
            <a:avLst/>
          </a:prstGeom>
        </p:spPr>
      </p:pic>
      <p:sp>
        <p:nvSpPr>
          <p:cNvPr id="34" name="TextBox 33"/>
          <p:cNvSpPr txBox="1"/>
          <p:nvPr/>
        </p:nvSpPr>
        <p:spPr>
          <a:xfrm>
            <a:off x="5679000" y="4245936"/>
            <a:ext cx="2268252" cy="877163"/>
          </a:xfrm>
          <a:prstGeom prst="rect">
            <a:avLst/>
          </a:prstGeom>
          <a:noFill/>
          <a:ln w="12700">
            <a:solidFill>
              <a:schemeClr val="bg2"/>
            </a:solidFill>
          </a:ln>
        </p:spPr>
        <p:txBody>
          <a:bodyPr wrap="square" rtlCol="0">
            <a:spAutoFit/>
          </a:bodyPr>
          <a:lstStyle/>
          <a:p>
            <a:pPr fontAlgn="base">
              <a:lnSpc>
                <a:spcPct val="85000"/>
              </a:lnSpc>
              <a:spcBef>
                <a:spcPct val="0"/>
              </a:spcBef>
              <a:spcAft>
                <a:spcPct val="0"/>
              </a:spcAft>
            </a:pPr>
            <a:r>
              <a:rPr lang="en-GB" sz="1500" dirty="0">
                <a:solidFill>
                  <a:srgbClr val="000000"/>
                </a:solidFill>
                <a:latin typeface="Arial"/>
                <a:ea typeface="ＭＳ Ｐゴシック" charset="0"/>
                <a:cs typeface="ＭＳ Ｐゴシック" charset="0"/>
              </a:rPr>
              <a:t>Model better matches observed gradients for all fields with assimilation</a:t>
            </a:r>
          </a:p>
        </p:txBody>
      </p:sp>
      <p:pic>
        <p:nvPicPr>
          <p:cNvPr id="35" name="Picture 34" descr="05_SSHGradPlot_mi-al524_GulfStream_200906_obs_0.5.png"/>
          <p:cNvPicPr>
            <a:picLocks noChangeAspect="1"/>
          </p:cNvPicPr>
          <p:nvPr/>
        </p:nvPicPr>
        <p:blipFill>
          <a:blip r:embed="rId8" cstate="print"/>
          <a:srcRect r="11607"/>
          <a:stretch>
            <a:fillRect/>
          </a:stretch>
        </p:blipFill>
        <p:spPr>
          <a:xfrm>
            <a:off x="3815916" y="1383618"/>
            <a:ext cx="1969361" cy="810090"/>
          </a:xfrm>
          <a:prstGeom prst="rect">
            <a:avLst/>
          </a:prstGeom>
        </p:spPr>
      </p:pic>
      <p:pic>
        <p:nvPicPr>
          <p:cNvPr id="36" name="Picture 35" descr="05_SSHGradPlot_mi-al524_GulfStream_200906_model_0.5.png"/>
          <p:cNvPicPr>
            <a:picLocks noChangeAspect="1"/>
          </p:cNvPicPr>
          <p:nvPr/>
        </p:nvPicPr>
        <p:blipFill>
          <a:blip r:embed="rId9" cstate="print"/>
          <a:srcRect r="11607"/>
          <a:stretch>
            <a:fillRect/>
          </a:stretch>
        </p:blipFill>
        <p:spPr>
          <a:xfrm>
            <a:off x="3815916" y="2247714"/>
            <a:ext cx="1969355" cy="810090"/>
          </a:xfrm>
          <a:prstGeom prst="rect">
            <a:avLst/>
          </a:prstGeom>
        </p:spPr>
      </p:pic>
      <p:pic>
        <p:nvPicPr>
          <p:cNvPr id="37" name="Picture 36" descr="05_SSHGradPlot_mi-al597_GulfStream_200906_model_0.5.png"/>
          <p:cNvPicPr>
            <a:picLocks noChangeAspect="1"/>
          </p:cNvPicPr>
          <p:nvPr/>
        </p:nvPicPr>
        <p:blipFill>
          <a:blip r:embed="rId10" cstate="print"/>
          <a:srcRect r="11607"/>
          <a:stretch>
            <a:fillRect/>
          </a:stretch>
        </p:blipFill>
        <p:spPr>
          <a:xfrm>
            <a:off x="3815916" y="3111810"/>
            <a:ext cx="1969372" cy="810090"/>
          </a:xfrm>
          <a:prstGeom prst="rect">
            <a:avLst/>
          </a:prstGeom>
        </p:spPr>
      </p:pic>
      <p:sp>
        <p:nvSpPr>
          <p:cNvPr id="38" name="TextBox 37"/>
          <p:cNvSpPr txBox="1"/>
          <p:nvPr/>
        </p:nvSpPr>
        <p:spPr>
          <a:xfrm>
            <a:off x="1223628" y="4236136"/>
            <a:ext cx="1728192" cy="877163"/>
          </a:xfrm>
          <a:prstGeom prst="rect">
            <a:avLst/>
          </a:prstGeom>
          <a:noFill/>
          <a:ln w="12700">
            <a:solidFill>
              <a:schemeClr val="bg2"/>
            </a:solidFill>
          </a:ln>
        </p:spPr>
        <p:txBody>
          <a:bodyPr wrap="square" rtlCol="0">
            <a:spAutoFit/>
          </a:bodyPr>
          <a:lstStyle/>
          <a:p>
            <a:pPr fontAlgn="base">
              <a:lnSpc>
                <a:spcPct val="85000"/>
              </a:lnSpc>
              <a:spcBef>
                <a:spcPct val="0"/>
              </a:spcBef>
              <a:spcAft>
                <a:spcPct val="0"/>
              </a:spcAft>
            </a:pPr>
            <a:r>
              <a:rPr lang="en-GB" sz="1500" dirty="0">
                <a:solidFill>
                  <a:srgbClr val="000000"/>
                </a:solidFill>
                <a:latin typeface="Arial"/>
                <a:ea typeface="ＭＳ Ｐゴシック" charset="0"/>
                <a:cs typeface="ＭＳ Ｐゴシック" charset="0"/>
              </a:rPr>
              <a:t>Observed SST and SLA gradients seem consistent</a:t>
            </a:r>
          </a:p>
        </p:txBody>
      </p:sp>
      <p:sp>
        <p:nvSpPr>
          <p:cNvPr id="39" name="TextBox 38"/>
          <p:cNvSpPr txBox="1"/>
          <p:nvPr/>
        </p:nvSpPr>
        <p:spPr>
          <a:xfrm>
            <a:off x="3005826" y="4245937"/>
            <a:ext cx="2619000" cy="824841"/>
          </a:xfrm>
          <a:prstGeom prst="rect">
            <a:avLst/>
          </a:prstGeom>
          <a:noFill/>
          <a:ln w="12700">
            <a:solidFill>
              <a:schemeClr val="bg2"/>
            </a:solidFill>
          </a:ln>
        </p:spPr>
        <p:txBody>
          <a:bodyPr wrap="square" rtlCol="0">
            <a:spAutoFit/>
          </a:bodyPr>
          <a:lstStyle/>
          <a:p>
            <a:pPr fontAlgn="base">
              <a:lnSpc>
                <a:spcPct val="85000"/>
              </a:lnSpc>
              <a:spcBef>
                <a:spcPct val="0"/>
              </a:spcBef>
              <a:spcAft>
                <a:spcPct val="0"/>
              </a:spcAft>
            </a:pPr>
            <a:r>
              <a:rPr lang="en-GB" dirty="0">
                <a:solidFill>
                  <a:srgbClr val="000000"/>
                </a:solidFill>
                <a:latin typeface="Arial"/>
                <a:ea typeface="ＭＳ Ｐゴシック" charset="0"/>
                <a:cs typeface="ＭＳ Ｐゴシック" charset="0"/>
              </a:rPr>
              <a:t>Observed OC gradients likely consistent given expected nutrient concentrations, but further investigation needed</a:t>
            </a:r>
          </a:p>
        </p:txBody>
      </p:sp>
    </p:spTree>
    <p:extLst>
      <p:ext uri="{BB962C8B-B14F-4D97-AF65-F5344CB8AC3E}">
        <p14:creationId xmlns:p14="http://schemas.microsoft.com/office/powerpoint/2010/main" val="114173962"/>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a:extLst>
              <a:ext uri="{FF2B5EF4-FFF2-40B4-BE49-F238E27FC236}">
                <a16:creationId xmlns:a16="http://schemas.microsoft.com/office/drawing/2014/main" id="{AC988B96-73A2-4B43-9AAC-875DB67F8D64}"/>
              </a:ext>
            </a:extLst>
          </p:cNvPr>
          <p:cNvSpPr>
            <a:spLocks noGrp="1" noChangeArrowheads="1"/>
          </p:cNvSpPr>
          <p:nvPr>
            <p:ph type="title"/>
          </p:nvPr>
        </p:nvSpPr>
        <p:spPr>
          <a:xfrm>
            <a:off x="1593056" y="186929"/>
            <a:ext cx="5635229" cy="64650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t>Lessons learnt from past</a:t>
            </a:r>
          </a:p>
        </p:txBody>
      </p:sp>
      <p:sp>
        <p:nvSpPr>
          <p:cNvPr id="1099779" name="Rectangle 3">
            <a:extLst>
              <a:ext uri="{FF2B5EF4-FFF2-40B4-BE49-F238E27FC236}">
                <a16:creationId xmlns:a16="http://schemas.microsoft.com/office/drawing/2014/main" id="{5879B5CC-6702-6E42-A3B1-A35FE745841F}"/>
              </a:ext>
            </a:extLst>
          </p:cNvPr>
          <p:cNvSpPr>
            <a:spLocks noGrp="1" noChangeArrowheads="1"/>
          </p:cNvSpPr>
          <p:nvPr>
            <p:ph type="body" idx="1"/>
          </p:nvPr>
        </p:nvSpPr>
        <p:spPr>
          <a:xfrm>
            <a:off x="166736" y="1035940"/>
            <a:ext cx="8348472" cy="3394472"/>
          </a:xfrm>
        </p:spPr>
        <p:txBody>
          <a:bodyPr/>
          <a:lstStyle/>
          <a:p>
            <a:r>
              <a:rPr lang="en-GB" altLang="en-US" sz="2400" dirty="0">
                <a:latin typeface="+mj-lt"/>
              </a:rPr>
              <a:t>Recognise move of modellers to using fundamental measurements not products </a:t>
            </a:r>
            <a:r>
              <a:rPr lang="en-GB" altLang="en-US" sz="2400" i="1" dirty="0">
                <a:latin typeface="+mj-lt"/>
              </a:rPr>
              <a:t>This is especially true for reanalyses </a:t>
            </a:r>
          </a:p>
          <a:p>
            <a:r>
              <a:rPr lang="en-GB" altLang="en-US" sz="2400" dirty="0">
                <a:latin typeface="+mj-lt"/>
              </a:rPr>
              <a:t>It took more than 15 years to get several satellite datasets used for climate model evaluation</a:t>
            </a:r>
          </a:p>
          <a:p>
            <a:r>
              <a:rPr lang="en-GB" altLang="en-US" sz="2400" dirty="0">
                <a:latin typeface="+mj-lt"/>
              </a:rPr>
              <a:t>Observation simulators are important for some satellite products to compare apples with apples (e.g. clouds ..) We need to extend this concept more widely</a:t>
            </a:r>
          </a:p>
        </p:txBody>
      </p:sp>
      <p:pic>
        <p:nvPicPr>
          <p:cNvPr id="1099780" name="Picture 4" descr="MC900433161">
            <a:extLst>
              <a:ext uri="{FF2B5EF4-FFF2-40B4-BE49-F238E27FC236}">
                <a16:creationId xmlns:a16="http://schemas.microsoft.com/office/drawing/2014/main" id="{52940BE3-C43D-1342-9B52-C422A8B2E9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8008" y="2504576"/>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648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99779">
                                            <p:txEl>
                                              <p:pRg st="0" end="0"/>
                                            </p:txEl>
                                          </p:spTgt>
                                        </p:tgtEl>
                                        <p:attrNameLst>
                                          <p:attrName>style.visibility</p:attrName>
                                        </p:attrNameLst>
                                      </p:cBhvr>
                                      <p:to>
                                        <p:strVal val="visible"/>
                                      </p:to>
                                    </p:set>
                                    <p:animEffect transition="in" filter="slide(fromBottom)">
                                      <p:cBhvr>
                                        <p:cTn id="7" dur="500"/>
                                        <p:tgtEl>
                                          <p:spTgt spid="1099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99779">
                                            <p:txEl>
                                              <p:pRg st="1" end="1"/>
                                            </p:txEl>
                                          </p:spTgt>
                                        </p:tgtEl>
                                        <p:attrNameLst>
                                          <p:attrName>style.visibility</p:attrName>
                                        </p:attrNameLst>
                                      </p:cBhvr>
                                      <p:to>
                                        <p:strVal val="visible"/>
                                      </p:to>
                                    </p:set>
                                    <p:animEffect transition="in" filter="slide(fromBottom)">
                                      <p:cBhvr>
                                        <p:cTn id="12" dur="500"/>
                                        <p:tgtEl>
                                          <p:spTgt spid="1099779">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99780"/>
                                        </p:tgtEl>
                                        <p:attrNameLst>
                                          <p:attrName>style.visibility</p:attrName>
                                        </p:attrNameLst>
                                      </p:cBhvr>
                                      <p:to>
                                        <p:strVal val="visible"/>
                                      </p:to>
                                    </p:set>
                                    <p:animEffect transition="in" filter="dissolve">
                                      <p:cBhvr>
                                        <p:cTn id="15" dur="500"/>
                                        <p:tgtEl>
                                          <p:spTgt spid="109978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99779">
                                            <p:txEl>
                                              <p:pRg st="2" end="2"/>
                                            </p:txEl>
                                          </p:spTgt>
                                        </p:tgtEl>
                                        <p:attrNameLst>
                                          <p:attrName>style.visibility</p:attrName>
                                        </p:attrNameLst>
                                      </p:cBhvr>
                                      <p:to>
                                        <p:strVal val="visible"/>
                                      </p:to>
                                    </p:set>
                                    <p:animEffect transition="in" filter="slide(fromBottom)">
                                      <p:cBhvr>
                                        <p:cTn id="20" dur="500"/>
                                        <p:tgtEl>
                                          <p:spTgt spid="10997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7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9234" y="78285"/>
            <a:ext cx="8755163" cy="623248"/>
          </a:xfrm>
        </p:spPr>
        <p:txBody>
          <a:bodyPr/>
          <a:lstStyle/>
          <a:p>
            <a:r>
              <a:rPr lang="en-GB" dirty="0">
                <a:solidFill>
                  <a:schemeClr val="bg1">
                    <a:lumMod val="75000"/>
                  </a:schemeClr>
                </a:solidFill>
              </a:rPr>
              <a:t>  Why was CMUG set up?</a:t>
            </a:r>
          </a:p>
        </p:txBody>
      </p:sp>
      <p:sp>
        <p:nvSpPr>
          <p:cNvPr id="2" name="Footer Placeholder 1"/>
          <p:cNvSpPr>
            <a:spLocks noGrp="1"/>
          </p:cNvSpPr>
          <p:nvPr>
            <p:ph type="ftr" sz="quarter" idx="12"/>
          </p:nvPr>
        </p:nvSpPr>
        <p:spPr/>
        <p:txBody>
          <a:bodyPr/>
          <a:lstStyle/>
          <a:p>
            <a:r>
              <a:rPr lang="en-GB" kern="0" dirty="0">
                <a:solidFill>
                  <a:srgbClr val="2A2A2A"/>
                </a:solidFill>
                <a:sym typeface="Helvetica Light"/>
              </a:rPr>
              <a:t>www.metoffice.gov.uk																									                       © Crown Copyright 2018, Met Office</a:t>
            </a:r>
          </a:p>
        </p:txBody>
      </p:sp>
      <p:sp>
        <p:nvSpPr>
          <p:cNvPr id="7" name="Rectangle 3"/>
          <p:cNvSpPr>
            <a:spLocks noGrp="1" noChangeArrowheads="1"/>
          </p:cNvSpPr>
          <p:nvPr>
            <p:ph type="body" sz="quarter" idx="11"/>
          </p:nvPr>
        </p:nvSpPr>
        <p:spPr>
          <a:xfrm>
            <a:off x="524229" y="761531"/>
            <a:ext cx="8565527" cy="3864713"/>
          </a:xfrm>
        </p:spPr>
        <p:txBody>
          <a:bodyPr/>
          <a:lstStyle/>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rgbClr val="000000"/>
                </a:solidFill>
                <a:ea typeface="ＭＳ Ｐゴシック" pitchFamily="34" charset="-128"/>
              </a:rPr>
              <a:t>To ensure strong links between ECV teams and climate modelling </a:t>
            </a:r>
            <a:r>
              <a:rPr lang="en-US" sz="2800" dirty="0" err="1">
                <a:solidFill>
                  <a:srgbClr val="000000"/>
                </a:solidFill>
                <a:ea typeface="ＭＳ Ｐゴシック" pitchFamily="34" charset="-128"/>
              </a:rPr>
              <a:t>centres</a:t>
            </a:r>
            <a:r>
              <a:rPr lang="en-US" sz="2800" dirty="0">
                <a:solidFill>
                  <a:srgbClr val="000000"/>
                </a:solidFill>
                <a:ea typeface="ＭＳ Ｐゴシック" pitchFamily="34" charset="-128"/>
              </a:rPr>
              <a:t> (Hadley, MPI, DLR,MF, SMHI, IPSL, ECMWF)</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Provide requirements of datasets for climate </a:t>
            </a:r>
            <a:r>
              <a:rPr lang="en-US" sz="2800" dirty="0" err="1">
                <a:solidFill>
                  <a:schemeClr val="tx1">
                    <a:lumMod val="10000"/>
                    <a:lumOff val="90000"/>
                  </a:schemeClr>
                </a:solidFill>
                <a:ea typeface="ＭＳ Ｐゴシック" pitchFamily="34" charset="-128"/>
              </a:rPr>
              <a:t>modellers</a:t>
            </a:r>
            <a:endParaRPr lang="en-US" sz="2800" dirty="0">
              <a:solidFill>
                <a:schemeClr val="tx1">
                  <a:lumMod val="10000"/>
                  <a:lumOff val="90000"/>
                </a:schemeClr>
              </a:solidFill>
              <a:ea typeface="ＭＳ Ｐゴシック" pitchFamily="34" charset="-128"/>
            </a:endParaRP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To assess CCI datasets with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Develop tools to use datasets to validate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Examine consistency between CCI ECV datasets</a:t>
            </a:r>
          </a:p>
          <a:p>
            <a:pPr marL="457200" lvl="0" indent="-457200" defTabSz="914400" fontAlgn="base">
              <a:lnSpc>
                <a:spcPct val="90000"/>
              </a:lnSpc>
              <a:spcBef>
                <a:spcPts val="600"/>
              </a:spcBef>
              <a:spcAft>
                <a:spcPts val="600"/>
              </a:spcAft>
              <a:buSzTx/>
              <a:buFont typeface="Arial" panose="020B0604020202020204" pitchFamily="34" charset="0"/>
              <a:buChar char="•"/>
            </a:pPr>
            <a:endParaRPr lang="en-US" sz="2800" dirty="0">
              <a:solidFill>
                <a:srgbClr val="000000"/>
              </a:solidFill>
              <a:ea typeface="ＭＳ Ｐゴシック" pitchFamily="34" charset="-128"/>
            </a:endParaRPr>
          </a:p>
        </p:txBody>
      </p:sp>
    </p:spTree>
    <p:extLst>
      <p:ext uri="{BB962C8B-B14F-4D97-AF65-F5344CB8AC3E}">
        <p14:creationId xmlns:p14="http://schemas.microsoft.com/office/powerpoint/2010/main" val="9263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1776" y="85335"/>
            <a:ext cx="8755163" cy="623248"/>
          </a:xfrm>
        </p:spPr>
        <p:txBody>
          <a:bodyPr/>
          <a:lstStyle/>
          <a:p>
            <a:r>
              <a:rPr lang="en-GB" dirty="0">
                <a:solidFill>
                  <a:schemeClr val="bg1">
                    <a:lumMod val="75000"/>
                  </a:schemeClr>
                </a:solidFill>
              </a:rPr>
              <a:t>  </a:t>
            </a:r>
            <a:r>
              <a:rPr lang="en-GB" sz="3200" dirty="0">
                <a:solidFill>
                  <a:srgbClr val="C00000"/>
                </a:solidFill>
              </a:rPr>
              <a:t>Some recommendations from CMUG</a:t>
            </a:r>
            <a:endParaRPr lang="en-GB" dirty="0">
              <a:solidFill>
                <a:srgbClr val="C00000"/>
              </a:solidFill>
            </a:endParaRPr>
          </a:p>
        </p:txBody>
      </p:sp>
      <p:sp>
        <p:nvSpPr>
          <p:cNvPr id="2" name="Footer Placeholder 1"/>
          <p:cNvSpPr>
            <a:spLocks noGrp="1"/>
          </p:cNvSpPr>
          <p:nvPr>
            <p:ph type="ftr" sz="quarter" idx="12"/>
          </p:nvPr>
        </p:nvSpPr>
        <p:spPr/>
        <p:txBody>
          <a:bodyPr/>
          <a:lstStyle/>
          <a:p>
            <a:r>
              <a:rPr lang="en-GB" kern="0" dirty="0">
                <a:solidFill>
                  <a:srgbClr val="2A2A2A"/>
                </a:solidFill>
                <a:sym typeface="Helvetica Light"/>
              </a:rPr>
              <a:t>www.metoffice.gov.uk																									                       © Crown Copyright 2018, Met Office</a:t>
            </a:r>
          </a:p>
        </p:txBody>
      </p:sp>
      <p:sp>
        <p:nvSpPr>
          <p:cNvPr id="7" name="Rectangle 3"/>
          <p:cNvSpPr>
            <a:spLocks noGrp="1" noChangeArrowheads="1"/>
          </p:cNvSpPr>
          <p:nvPr>
            <p:ph type="body" sz="quarter" idx="11"/>
          </p:nvPr>
        </p:nvSpPr>
        <p:spPr>
          <a:xfrm>
            <a:off x="255722" y="761531"/>
            <a:ext cx="8888277" cy="3864713"/>
          </a:xfrm>
        </p:spPr>
        <p:txBody>
          <a:bodyPr/>
          <a:lstStyle/>
          <a:p>
            <a:pPr marL="514350" indent="-514350">
              <a:spcBef>
                <a:spcPts val="1200"/>
              </a:spcBef>
              <a:buFont typeface="+mj-lt"/>
              <a:buAutoNum type="arabicPeriod"/>
            </a:pPr>
            <a:r>
              <a:rPr lang="en-US" sz="2400" dirty="0">
                <a:solidFill>
                  <a:schemeClr val="tx2"/>
                </a:solidFill>
                <a:latin typeface="MS Reference Sans Serif" pitchFamily="34" charset="0"/>
              </a:rPr>
              <a:t>Advise on ECVs required for climate modelling</a:t>
            </a:r>
          </a:p>
          <a:p>
            <a:pPr marL="514350" indent="-514350">
              <a:spcBef>
                <a:spcPts val="1200"/>
              </a:spcBef>
              <a:buFont typeface="+mj-lt"/>
              <a:buAutoNum type="arabicPeriod"/>
            </a:pPr>
            <a:r>
              <a:rPr lang="en-US" sz="2400" dirty="0">
                <a:solidFill>
                  <a:schemeClr val="tx2"/>
                </a:solidFill>
                <a:latin typeface="MS Reference Sans Serif" pitchFamily="34" charset="0"/>
              </a:rPr>
              <a:t>Observation simulators important to link measured ECV to model variable </a:t>
            </a:r>
            <a:r>
              <a:rPr lang="en-US" sz="2000" dirty="0">
                <a:solidFill>
                  <a:schemeClr val="tx2"/>
                </a:solidFill>
                <a:latin typeface="MS Reference Sans Serif" pitchFamily="34" charset="0"/>
              </a:rPr>
              <a:t>(e.g. COSP)</a:t>
            </a:r>
          </a:p>
          <a:p>
            <a:pPr marL="514350" indent="-514350">
              <a:spcBef>
                <a:spcPts val="1200"/>
              </a:spcBef>
              <a:buFont typeface="+mj-lt"/>
              <a:buAutoNum type="arabicPeriod"/>
            </a:pPr>
            <a:r>
              <a:rPr lang="en-US" sz="2400" dirty="0">
                <a:solidFill>
                  <a:schemeClr val="tx2"/>
                </a:solidFill>
                <a:latin typeface="MS Reference Sans Serif" pitchFamily="34" charset="0"/>
              </a:rPr>
              <a:t>Accurate uncertainty estimates with observations </a:t>
            </a:r>
            <a:r>
              <a:rPr lang="en-US" sz="1800" dirty="0">
                <a:solidFill>
                  <a:schemeClr val="tx2"/>
                </a:solidFill>
                <a:latin typeface="MS Reference Sans Serif" pitchFamily="34" charset="0"/>
              </a:rPr>
              <a:t>(i.e. bias, </a:t>
            </a:r>
            <a:r>
              <a:rPr lang="en-US" sz="1800" dirty="0" err="1">
                <a:solidFill>
                  <a:schemeClr val="tx2"/>
                </a:solidFill>
                <a:latin typeface="MS Reference Sans Serif" pitchFamily="34" charset="0"/>
              </a:rPr>
              <a:t>rms</a:t>
            </a:r>
            <a:r>
              <a:rPr lang="en-US" sz="1800" dirty="0">
                <a:solidFill>
                  <a:schemeClr val="tx2"/>
                </a:solidFill>
                <a:latin typeface="MS Reference Sans Serif" pitchFamily="34" charset="0"/>
              </a:rPr>
              <a:t>, stability)</a:t>
            </a:r>
            <a:endParaRPr lang="en-US" sz="2400" dirty="0">
              <a:solidFill>
                <a:schemeClr val="tx2"/>
              </a:solidFill>
              <a:latin typeface="MS Reference Sans Serif" pitchFamily="34" charset="0"/>
            </a:endParaRPr>
          </a:p>
          <a:p>
            <a:pPr marL="514350" indent="-514350">
              <a:spcBef>
                <a:spcPts val="1200"/>
              </a:spcBef>
              <a:buFont typeface="+mj-lt"/>
              <a:buAutoNum type="arabicPeriod"/>
            </a:pPr>
            <a:r>
              <a:rPr lang="en-US" sz="2400" dirty="0">
                <a:solidFill>
                  <a:schemeClr val="tx2"/>
                </a:solidFill>
                <a:latin typeface="MS Reference Sans Serif" pitchFamily="34" charset="0"/>
              </a:rPr>
              <a:t>Consistency between ECV datasets important</a:t>
            </a:r>
          </a:p>
          <a:p>
            <a:pPr marL="514350" indent="-514350">
              <a:spcBef>
                <a:spcPts val="1200"/>
              </a:spcBef>
              <a:buFont typeface="+mj-lt"/>
              <a:buAutoNum type="arabicPeriod"/>
            </a:pPr>
            <a:r>
              <a:rPr lang="en-US" sz="2400" dirty="0">
                <a:solidFill>
                  <a:schemeClr val="tx2"/>
                </a:solidFill>
                <a:latin typeface="MS Reference Sans Serif" pitchFamily="34" charset="0"/>
              </a:rPr>
              <a:t>Common formats easy to read </a:t>
            </a:r>
            <a:r>
              <a:rPr lang="en-US" sz="1800" dirty="0">
                <a:solidFill>
                  <a:schemeClr val="tx2"/>
                </a:solidFill>
                <a:latin typeface="MS Reference Sans Serif" pitchFamily="34" charset="0"/>
              </a:rPr>
              <a:t>(e.g. </a:t>
            </a:r>
            <a:r>
              <a:rPr lang="en-US" sz="1800" dirty="0" err="1">
                <a:solidFill>
                  <a:schemeClr val="tx2"/>
                </a:solidFill>
                <a:latin typeface="MS Reference Sans Serif" pitchFamily="34" charset="0"/>
              </a:rPr>
              <a:t>NetCDF</a:t>
            </a:r>
            <a:r>
              <a:rPr lang="en-US" sz="1800" dirty="0">
                <a:solidFill>
                  <a:schemeClr val="tx2"/>
                </a:solidFill>
                <a:latin typeface="MS Reference Sans Serif" pitchFamily="34" charset="0"/>
              </a:rPr>
              <a:t>-CF,  Obs4MIPS)</a:t>
            </a:r>
          </a:p>
          <a:p>
            <a:pPr marL="514350" indent="-514350">
              <a:spcBef>
                <a:spcPts val="1200"/>
              </a:spcBef>
              <a:buFont typeface="+mj-lt"/>
              <a:buAutoNum type="arabicPeriod"/>
            </a:pPr>
            <a:r>
              <a:rPr lang="en-US" sz="2400" dirty="0">
                <a:solidFill>
                  <a:schemeClr val="tx2"/>
                </a:solidFill>
                <a:latin typeface="MS Reference Sans Serif" pitchFamily="34" charset="0"/>
              </a:rPr>
              <a:t>Easy to use tools to assess the models </a:t>
            </a:r>
            <a:r>
              <a:rPr lang="en-US" sz="1800" dirty="0">
                <a:solidFill>
                  <a:schemeClr val="tx2"/>
                </a:solidFill>
                <a:latin typeface="MS Reference Sans Serif" pitchFamily="34" charset="0"/>
              </a:rPr>
              <a:t>(e.g. </a:t>
            </a:r>
            <a:r>
              <a:rPr lang="en-US" sz="1800" dirty="0" err="1">
                <a:solidFill>
                  <a:schemeClr val="tx2"/>
                </a:solidFill>
                <a:latin typeface="MS Reference Sans Serif" pitchFamily="34" charset="0"/>
              </a:rPr>
              <a:t>ESMValtool</a:t>
            </a:r>
            <a:r>
              <a:rPr lang="en-US" sz="1800" dirty="0">
                <a:solidFill>
                  <a:schemeClr val="tx2"/>
                </a:solidFill>
                <a:latin typeface="MS Reference Sans Serif" pitchFamily="34" charset="0"/>
              </a:rPr>
              <a:t>, </a:t>
            </a:r>
            <a:r>
              <a:rPr lang="en-US" sz="1800" dirty="0" err="1">
                <a:solidFill>
                  <a:schemeClr val="tx2"/>
                </a:solidFill>
                <a:latin typeface="MS Reference Sans Serif" pitchFamily="34" charset="0"/>
              </a:rPr>
              <a:t>AutoAssess</a:t>
            </a:r>
            <a:r>
              <a:rPr lang="en-US" sz="1800" dirty="0">
                <a:solidFill>
                  <a:schemeClr val="tx2"/>
                </a:solidFill>
                <a:latin typeface="MS Reference Sans Serif" pitchFamily="34" charset="0"/>
              </a:rPr>
              <a:t>, …)</a:t>
            </a:r>
            <a:endParaRPr lang="en-US" sz="2400" dirty="0">
              <a:solidFill>
                <a:schemeClr val="tx2"/>
              </a:solidFill>
              <a:latin typeface="MS Reference Sans Serif" pitchFamily="34" charset="0"/>
            </a:endParaRPr>
          </a:p>
        </p:txBody>
      </p:sp>
    </p:spTree>
    <p:extLst>
      <p:ext uri="{BB962C8B-B14F-4D97-AF65-F5344CB8AC3E}">
        <p14:creationId xmlns:p14="http://schemas.microsoft.com/office/powerpoint/2010/main" val="281996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1776" y="85335"/>
            <a:ext cx="8755163" cy="623248"/>
          </a:xfrm>
        </p:spPr>
        <p:txBody>
          <a:bodyPr/>
          <a:lstStyle/>
          <a:p>
            <a:r>
              <a:rPr lang="en-GB" dirty="0">
                <a:solidFill>
                  <a:schemeClr val="bg1">
                    <a:lumMod val="75000"/>
                  </a:schemeClr>
                </a:solidFill>
              </a:rPr>
              <a:t>  </a:t>
            </a:r>
            <a:r>
              <a:rPr lang="en-GB" sz="3200" dirty="0">
                <a:solidFill>
                  <a:srgbClr val="C00000"/>
                </a:solidFill>
              </a:rPr>
              <a:t>Some recommendations from CMUG</a:t>
            </a:r>
            <a:endParaRPr lang="en-GB" dirty="0">
              <a:solidFill>
                <a:srgbClr val="C00000"/>
              </a:solidFill>
            </a:endParaRPr>
          </a:p>
        </p:txBody>
      </p:sp>
      <p:sp>
        <p:nvSpPr>
          <p:cNvPr id="2" name="Footer Placeholder 1"/>
          <p:cNvSpPr>
            <a:spLocks noGrp="1"/>
          </p:cNvSpPr>
          <p:nvPr>
            <p:ph type="ftr" sz="quarter" idx="12"/>
          </p:nvPr>
        </p:nvSpPr>
        <p:spPr/>
        <p:txBody>
          <a:bodyPr/>
          <a:lstStyle/>
          <a:p>
            <a:r>
              <a:rPr lang="en-GB" kern="0" dirty="0">
                <a:solidFill>
                  <a:srgbClr val="2A2A2A"/>
                </a:solidFill>
                <a:sym typeface="Helvetica Light"/>
              </a:rPr>
              <a:t>www.metoffice.gov.uk																									                       © Crown Copyright 2018, Met Office</a:t>
            </a:r>
          </a:p>
        </p:txBody>
      </p:sp>
      <p:sp>
        <p:nvSpPr>
          <p:cNvPr id="7" name="Rectangle 3"/>
          <p:cNvSpPr>
            <a:spLocks noGrp="1" noChangeArrowheads="1"/>
          </p:cNvSpPr>
          <p:nvPr>
            <p:ph type="body" sz="quarter" idx="11"/>
          </p:nvPr>
        </p:nvSpPr>
        <p:spPr>
          <a:xfrm>
            <a:off x="255723" y="761531"/>
            <a:ext cx="8613958" cy="3864713"/>
          </a:xfrm>
        </p:spPr>
        <p:txBody>
          <a:bodyPr/>
          <a:lstStyle/>
          <a:p>
            <a:pPr marL="514350" indent="-514350">
              <a:spcBef>
                <a:spcPts val="1200"/>
              </a:spcBef>
              <a:buFont typeface="+mj-lt"/>
              <a:buAutoNum type="arabicPeriod" startAt="7"/>
            </a:pPr>
            <a:r>
              <a:rPr lang="en-US" sz="2400" dirty="0">
                <a:solidFill>
                  <a:schemeClr val="tx2"/>
                </a:solidFill>
                <a:latin typeface="MS Reference Sans Serif" pitchFamily="34" charset="0"/>
              </a:rPr>
              <a:t>INDEPENDENT assessment of CCI datasets by CMUG proved to be extremely valuable as picked up issues the CCI teams had not and prevented external </a:t>
            </a:r>
            <a:r>
              <a:rPr lang="en-US" sz="2400">
                <a:solidFill>
                  <a:schemeClr val="tx2"/>
                </a:solidFill>
                <a:latin typeface="MS Reference Sans Serif" pitchFamily="34" charset="0"/>
              </a:rPr>
              <a:t>users finding them.</a:t>
            </a:r>
            <a:endParaRPr lang="en-US" sz="2400" dirty="0">
              <a:solidFill>
                <a:schemeClr val="tx2"/>
              </a:solidFill>
              <a:latin typeface="MS Reference Sans Serif" pitchFamily="34" charset="0"/>
            </a:endParaRPr>
          </a:p>
        </p:txBody>
      </p:sp>
    </p:spTree>
    <p:extLst>
      <p:ext uri="{BB962C8B-B14F-4D97-AF65-F5344CB8AC3E}">
        <p14:creationId xmlns:p14="http://schemas.microsoft.com/office/powerpoint/2010/main" val="200082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30296" y="366883"/>
            <a:ext cx="8755163" cy="623248"/>
          </a:xfrm>
        </p:spPr>
        <p:txBody>
          <a:bodyPr/>
          <a:lstStyle/>
          <a:p>
            <a:r>
              <a:rPr lang="en-GB" dirty="0">
                <a:solidFill>
                  <a:schemeClr val="bg1">
                    <a:lumMod val="75000"/>
                  </a:schemeClr>
                </a:solidFill>
              </a:rPr>
              <a:t>  </a:t>
            </a:r>
            <a:r>
              <a:rPr lang="en-GB" sz="3200" dirty="0">
                <a:solidFill>
                  <a:srgbClr val="C00000"/>
                </a:solidFill>
              </a:rPr>
              <a:t>Some things we </a:t>
            </a:r>
            <a:r>
              <a:rPr lang="en-GB" sz="3200">
                <a:solidFill>
                  <a:srgbClr val="C00000"/>
                </a:solidFill>
              </a:rPr>
              <a:t>could have done </a:t>
            </a:r>
            <a:r>
              <a:rPr lang="en-GB" sz="3200" dirty="0">
                <a:solidFill>
                  <a:srgbClr val="C00000"/>
                </a:solidFill>
              </a:rPr>
              <a:t>better</a:t>
            </a:r>
            <a:endParaRPr lang="en-GB" dirty="0">
              <a:solidFill>
                <a:srgbClr val="C00000"/>
              </a:solidFill>
            </a:endParaRPr>
          </a:p>
        </p:txBody>
      </p:sp>
      <p:sp>
        <p:nvSpPr>
          <p:cNvPr id="2" name="Footer Placeholder 1"/>
          <p:cNvSpPr>
            <a:spLocks noGrp="1"/>
          </p:cNvSpPr>
          <p:nvPr>
            <p:ph type="ftr" sz="quarter" idx="12"/>
          </p:nvPr>
        </p:nvSpPr>
        <p:spPr/>
        <p:txBody>
          <a:bodyPr/>
          <a:lstStyle/>
          <a:p>
            <a:r>
              <a:rPr lang="en-GB" kern="0" dirty="0">
                <a:solidFill>
                  <a:srgbClr val="2A2A2A"/>
                </a:solidFill>
                <a:sym typeface="Helvetica Light"/>
              </a:rPr>
              <a:t>www.metoffice.gov.uk																									                       © Crown Copyright 2018, Met Office</a:t>
            </a:r>
          </a:p>
        </p:txBody>
      </p:sp>
      <p:sp>
        <p:nvSpPr>
          <p:cNvPr id="7" name="Rectangle 3"/>
          <p:cNvSpPr>
            <a:spLocks noGrp="1" noChangeArrowheads="1"/>
          </p:cNvSpPr>
          <p:nvPr>
            <p:ph type="body" sz="quarter" idx="11"/>
          </p:nvPr>
        </p:nvSpPr>
        <p:spPr>
          <a:xfrm>
            <a:off x="255723" y="1278787"/>
            <a:ext cx="8888277" cy="3864713"/>
          </a:xfrm>
        </p:spPr>
        <p:txBody>
          <a:bodyPr/>
          <a:lstStyle/>
          <a:p>
            <a:pPr marL="514350" indent="-514350">
              <a:spcBef>
                <a:spcPts val="1200"/>
              </a:spcBef>
              <a:buFont typeface="+mj-lt"/>
              <a:buAutoNum type="arabicPeriod"/>
            </a:pPr>
            <a:r>
              <a:rPr lang="en-US" sz="2400" dirty="0">
                <a:solidFill>
                  <a:schemeClr val="tx2"/>
                </a:solidFill>
                <a:latin typeface="MS Reference Sans Serif" pitchFamily="34" charset="0"/>
              </a:rPr>
              <a:t>Align time of assessment of ECVs better, CMUG always waiting until last minute to get datasets to assess.</a:t>
            </a:r>
          </a:p>
          <a:p>
            <a:pPr marL="514350" indent="-514350">
              <a:spcBef>
                <a:spcPts val="1200"/>
              </a:spcBef>
              <a:buFont typeface="+mj-lt"/>
              <a:buAutoNum type="arabicPeriod"/>
            </a:pPr>
            <a:r>
              <a:rPr lang="en-US" sz="2400" dirty="0">
                <a:solidFill>
                  <a:schemeClr val="tx2"/>
                </a:solidFill>
                <a:latin typeface="MS Reference Sans Serif" pitchFamily="34" charset="0"/>
              </a:rPr>
              <a:t>Better communications between CCI ECV teams and CMUG (e.g. CMUG attending ECV team meetings and good interactions at Integration Meetings)</a:t>
            </a:r>
          </a:p>
          <a:p>
            <a:pPr marL="514350" indent="-514350">
              <a:spcBef>
                <a:spcPts val="1200"/>
              </a:spcBef>
              <a:buFont typeface="+mj-lt"/>
              <a:buAutoNum type="arabicPeriod"/>
            </a:pPr>
            <a:r>
              <a:rPr lang="en-US" sz="2400" dirty="0">
                <a:solidFill>
                  <a:schemeClr val="tx2"/>
                </a:solidFill>
                <a:latin typeface="MS Reference Sans Serif" pitchFamily="34" charset="0"/>
              </a:rPr>
              <a:t>Faster reformatting of data into Obs4MIPs</a:t>
            </a:r>
          </a:p>
        </p:txBody>
      </p:sp>
    </p:spTree>
    <p:extLst>
      <p:ext uri="{BB962C8B-B14F-4D97-AF65-F5344CB8AC3E}">
        <p14:creationId xmlns:p14="http://schemas.microsoft.com/office/powerpoint/2010/main" val="108712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7644" y="840715"/>
            <a:ext cx="5091532" cy="767375"/>
          </a:xfrm>
        </p:spPr>
        <p:txBody>
          <a:bodyPr/>
          <a:lstStyle/>
          <a:p>
            <a:r>
              <a:rPr lang="en-GB" dirty="0">
                <a:solidFill>
                  <a:srgbClr val="92D050"/>
                </a:solidFill>
              </a:rPr>
              <a:t>Any Questions?</a:t>
            </a:r>
          </a:p>
        </p:txBody>
      </p:sp>
      <p:sp>
        <p:nvSpPr>
          <p:cNvPr id="4" name="Footer Placeholder 3"/>
          <p:cNvSpPr>
            <a:spLocks noGrp="1"/>
          </p:cNvSpPr>
          <p:nvPr>
            <p:ph type="ftr" sz="quarter" idx="11"/>
          </p:nvPr>
        </p:nvSpPr>
        <p:spPr/>
        <p:txBody>
          <a:bodyPr/>
          <a:lstStyle/>
          <a:p>
            <a:r>
              <a:rPr lang="en-GB" sz="1100" kern="0" dirty="0">
                <a:sym typeface="Helvetica Light"/>
              </a:rPr>
              <a:t>www.metoffice.gov.uk																									                       © Crown Copyright 2018, Met Office</a:t>
            </a:r>
          </a:p>
        </p:txBody>
      </p:sp>
    </p:spTree>
    <p:extLst>
      <p:ext uri="{BB962C8B-B14F-4D97-AF65-F5344CB8AC3E}">
        <p14:creationId xmlns:p14="http://schemas.microsoft.com/office/powerpoint/2010/main" val="44372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a:extLst>
              <a:ext uri="{FF2B5EF4-FFF2-40B4-BE49-F238E27FC236}">
                <a16:creationId xmlns:a16="http://schemas.microsoft.com/office/drawing/2014/main" id="{16A00D0D-BD63-A347-B160-B6AB74298C5B}"/>
              </a:ext>
            </a:extLst>
          </p:cNvPr>
          <p:cNvSpPr>
            <a:spLocks noGrp="1" noChangeArrowheads="1"/>
          </p:cNvSpPr>
          <p:nvPr>
            <p:ph type="title"/>
          </p:nvPr>
        </p:nvSpPr>
        <p:spPr>
          <a:xfrm>
            <a:off x="1143000" y="0"/>
            <a:ext cx="6172200" cy="8572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t>Speaking the same language</a:t>
            </a:r>
          </a:p>
        </p:txBody>
      </p:sp>
      <p:sp>
        <p:nvSpPr>
          <p:cNvPr id="1091587" name="Rectangle 3">
            <a:extLst>
              <a:ext uri="{FF2B5EF4-FFF2-40B4-BE49-F238E27FC236}">
                <a16:creationId xmlns:a16="http://schemas.microsoft.com/office/drawing/2014/main" id="{E50DCC2D-B354-6040-BAE4-9900406DFAB4}"/>
              </a:ext>
            </a:extLst>
          </p:cNvPr>
          <p:cNvSpPr>
            <a:spLocks noGrp="1" noChangeArrowheads="1"/>
          </p:cNvSpPr>
          <p:nvPr>
            <p:ph type="body" idx="1"/>
          </p:nvPr>
        </p:nvSpPr>
        <p:spPr>
          <a:xfrm>
            <a:off x="288434" y="956980"/>
            <a:ext cx="6725013" cy="3394472"/>
          </a:xfrm>
        </p:spPr>
        <p:txBody>
          <a:bodyPr/>
          <a:lstStyle/>
          <a:p>
            <a:r>
              <a:rPr lang="en-GB" altLang="en-US" sz="2000" dirty="0"/>
              <a:t>Modellers and </a:t>
            </a:r>
            <a:r>
              <a:rPr lang="en-GB" altLang="en-US" sz="2000" dirty="0" err="1"/>
              <a:t>observationalists</a:t>
            </a:r>
            <a:r>
              <a:rPr lang="en-GB" altLang="en-US" sz="2000" dirty="0"/>
              <a:t> need to understand each other</a:t>
            </a:r>
          </a:p>
          <a:p>
            <a:r>
              <a:rPr lang="en-GB" altLang="en-US" sz="2000" dirty="0"/>
              <a:t>The definition of variables has in the past been different for models and satellite product</a:t>
            </a:r>
          </a:p>
          <a:p>
            <a:r>
              <a:rPr lang="en-GB" altLang="en-US" sz="2000" dirty="0"/>
              <a:t>We need to bridge the language gap between EO data providers and climate modellers </a:t>
            </a:r>
          </a:p>
          <a:p>
            <a:r>
              <a:rPr lang="en-GB" altLang="en-US" sz="2000" dirty="0"/>
              <a:t>CMOR </a:t>
            </a:r>
            <a:r>
              <a:rPr lang="en-GB" altLang="en-US" sz="2000" dirty="0" err="1"/>
              <a:t>NetCDF</a:t>
            </a:r>
            <a:r>
              <a:rPr lang="en-GB" altLang="en-US" sz="2000" dirty="0"/>
              <a:t> is an example from the climate world which the satellite world should adopt</a:t>
            </a:r>
          </a:p>
        </p:txBody>
      </p:sp>
      <p:pic>
        <p:nvPicPr>
          <p:cNvPr id="1091588" name="Picture 4" descr="bannerfacetoface">
            <a:extLst>
              <a:ext uri="{FF2B5EF4-FFF2-40B4-BE49-F238E27FC236}">
                <a16:creationId xmlns:a16="http://schemas.microsoft.com/office/drawing/2014/main" id="{7D383987-A023-354A-A102-582C34188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8271"/>
          <a:stretch>
            <a:fillRect/>
          </a:stretch>
        </p:blipFill>
        <p:spPr bwMode="auto">
          <a:xfrm>
            <a:off x="7205663" y="878965"/>
            <a:ext cx="1389460" cy="1421606"/>
          </a:xfrm>
          <a:prstGeom prst="rect">
            <a:avLst/>
          </a:prstGeom>
          <a:noFill/>
          <a:extLst>
            <a:ext uri="{909E8E84-426E-40DD-AFC4-6F175D3DCCD1}">
              <a14:hiddenFill xmlns:a14="http://schemas.microsoft.com/office/drawing/2010/main">
                <a:solidFill>
                  <a:srgbClr val="FFFFFF"/>
                </a:solidFill>
              </a14:hiddenFill>
            </a:ext>
          </a:extLst>
        </p:spPr>
      </p:pic>
      <p:sp>
        <p:nvSpPr>
          <p:cNvPr id="1091589" name="Text Box 5">
            <a:extLst>
              <a:ext uri="{FF2B5EF4-FFF2-40B4-BE49-F238E27FC236}">
                <a16:creationId xmlns:a16="http://schemas.microsoft.com/office/drawing/2014/main" id="{0C3280FC-45DB-4F47-AB30-4EAE901E7F7F}"/>
              </a:ext>
            </a:extLst>
          </p:cNvPr>
          <p:cNvSpPr txBox="1">
            <a:spLocks noChangeArrowheads="1"/>
          </p:cNvSpPr>
          <p:nvPr/>
        </p:nvSpPr>
        <p:spPr bwMode="auto">
          <a:xfrm>
            <a:off x="7086708" y="2350903"/>
            <a:ext cx="162736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1350" dirty="0">
                <a:solidFill>
                  <a:srgbClr val="000000"/>
                </a:solidFill>
                <a:latin typeface="Arial" panose="020B0604020202020204" pitchFamily="34" charset="0"/>
                <a:cs typeface="Arial" panose="020B0604020202020204" pitchFamily="34" charset="0"/>
              </a:rPr>
              <a:t>Satellite     Climate</a:t>
            </a:r>
          </a:p>
          <a:p>
            <a:pPr fontAlgn="base">
              <a:spcBef>
                <a:spcPct val="0"/>
              </a:spcBef>
              <a:spcAft>
                <a:spcPct val="0"/>
              </a:spcAft>
            </a:pPr>
            <a:r>
              <a:rPr lang="en-GB" altLang="en-US" sz="1350" dirty="0">
                <a:solidFill>
                  <a:srgbClr val="000000"/>
                </a:solidFill>
                <a:latin typeface="Arial" panose="020B0604020202020204" pitchFamily="34" charset="0"/>
                <a:cs typeface="Arial" panose="020B0604020202020204" pitchFamily="34" charset="0"/>
              </a:rPr>
              <a:t> world          world</a:t>
            </a:r>
          </a:p>
        </p:txBody>
      </p:sp>
      <p:pic>
        <p:nvPicPr>
          <p:cNvPr id="1091590" name="Picture 6" descr="lightbulbhead">
            <a:extLst>
              <a:ext uri="{FF2B5EF4-FFF2-40B4-BE49-F238E27FC236}">
                <a16:creationId xmlns:a16="http://schemas.microsoft.com/office/drawing/2014/main" id="{591D2260-69F3-F54B-88A3-29F1E3E946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9860" y="3467195"/>
            <a:ext cx="881063" cy="1128713"/>
          </a:xfrm>
          <a:prstGeom prst="rect">
            <a:avLst/>
          </a:prstGeom>
          <a:noFill/>
          <a:extLst>
            <a:ext uri="{909E8E84-426E-40DD-AFC4-6F175D3DCCD1}">
              <a14:hiddenFill xmlns:a14="http://schemas.microsoft.com/office/drawing/2010/main">
                <a:solidFill>
                  <a:srgbClr val="FFFFFF"/>
                </a:solidFill>
              </a14:hiddenFill>
            </a:ext>
          </a:extLst>
        </p:spPr>
      </p:pic>
      <p:sp>
        <p:nvSpPr>
          <p:cNvPr id="1091591" name="Line 7">
            <a:extLst>
              <a:ext uri="{FF2B5EF4-FFF2-40B4-BE49-F238E27FC236}">
                <a16:creationId xmlns:a16="http://schemas.microsoft.com/office/drawing/2014/main" id="{1ED8E02B-02F3-4648-8C36-A6A8E692A431}"/>
              </a:ext>
            </a:extLst>
          </p:cNvPr>
          <p:cNvSpPr>
            <a:spLocks noChangeShapeType="1"/>
          </p:cNvSpPr>
          <p:nvPr/>
        </p:nvSpPr>
        <p:spPr bwMode="auto">
          <a:xfrm>
            <a:off x="7892058" y="2858734"/>
            <a:ext cx="8334" cy="5143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5000"/>
              </a:lnSpc>
              <a:spcBef>
                <a:spcPct val="0"/>
              </a:spcBef>
              <a:spcAft>
                <a:spcPct val="0"/>
              </a:spcAft>
            </a:pPr>
            <a:endParaRPr lang="en-US" sz="3300" b="1">
              <a:solidFill>
                <a:srgbClr val="747678"/>
              </a:solidFill>
              <a:latin typeface="Arial" panose="020B0604020202020204" pitchFamily="34" charset="0"/>
              <a:cs typeface="Arial"/>
            </a:endParaRPr>
          </a:p>
        </p:txBody>
      </p:sp>
    </p:spTree>
    <p:extLst>
      <p:ext uri="{BB962C8B-B14F-4D97-AF65-F5344CB8AC3E}">
        <p14:creationId xmlns:p14="http://schemas.microsoft.com/office/powerpoint/2010/main" val="210241538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a:xfrm>
            <a:off x="857250" y="141685"/>
            <a:ext cx="6106716" cy="646509"/>
          </a:xfrm>
        </p:spPr>
        <p:txBody>
          <a:bodyPr/>
          <a:lstStyle/>
          <a:p>
            <a:r>
              <a:rPr lang="en-GB" altLang="en-US" sz="2850"/>
              <a:t>Climate dataset production</a:t>
            </a:r>
            <a:br>
              <a:rPr lang="en-GB" altLang="en-US" sz="2850"/>
            </a:br>
            <a:r>
              <a:rPr lang="en-GB" altLang="en-US" sz="2850"/>
              <a:t>an iterative process</a:t>
            </a:r>
          </a:p>
        </p:txBody>
      </p:sp>
      <p:grpSp>
        <p:nvGrpSpPr>
          <p:cNvPr id="441350" name="Diagram 6"/>
          <p:cNvGrpSpPr>
            <a:grpSpLocks noChangeAspect="1"/>
          </p:cNvGrpSpPr>
          <p:nvPr/>
        </p:nvGrpSpPr>
        <p:grpSpPr bwMode="auto">
          <a:xfrm>
            <a:off x="1502569" y="923925"/>
            <a:ext cx="6405563" cy="4487466"/>
            <a:chOff x="178" y="119"/>
            <a:chExt cx="5856" cy="4103"/>
          </a:xfrm>
        </p:grpSpPr>
        <p:sp>
          <p:nvSpPr>
            <p:cNvPr id="21512" name="AutoShape 5"/>
            <p:cNvSpPr>
              <a:spLocks noChangeAspect="1" noChangeArrowheads="1" noTextEdit="1"/>
            </p:cNvSpPr>
            <p:nvPr/>
          </p:nvSpPr>
          <p:spPr bwMode="auto">
            <a:xfrm>
              <a:off x="178" y="119"/>
              <a:ext cx="5856" cy="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GB" sz="1350" b="1">
                <a:solidFill>
                  <a:srgbClr val="000000"/>
                </a:solidFill>
                <a:latin typeface="Verdana" panose="020B0604030504040204" pitchFamily="34" charset="0"/>
                <a:ea typeface="MS PGothic" panose="020B0600070205080204" pitchFamily="34" charset="-128"/>
              </a:endParaRPr>
            </a:p>
          </p:txBody>
        </p:sp>
        <p:sp>
          <p:nvSpPr>
            <p:cNvPr id="21513" name="_s1028"/>
            <p:cNvSpPr>
              <a:spLocks noChangeArrowheads="1" noTextEdit="1"/>
            </p:cNvSpPr>
            <p:nvPr/>
          </p:nvSpPr>
          <p:spPr bwMode="auto">
            <a:xfrm>
              <a:off x="1781" y="426"/>
              <a:ext cx="2651" cy="2652"/>
            </a:xfrm>
            <a:custGeom>
              <a:avLst/>
              <a:gdLst>
                <a:gd name="T0" fmla="*/ 982 w 21600"/>
                <a:gd name="T1" fmla="*/ 45 h 21600"/>
                <a:gd name="T2" fmla="*/ 615 w 21600"/>
                <a:gd name="T3" fmla="*/ 479 h 21600"/>
                <a:gd name="T4" fmla="*/ 1097 w 21600"/>
                <a:gd name="T5" fmla="*/ 472 h 21600"/>
                <a:gd name="T6" fmla="*/ 1613 w 21600"/>
                <a:gd name="T7" fmla="*/ -306 h 21600"/>
                <a:gd name="T8" fmla="*/ 2061 w 21600"/>
                <a:gd name="T9" fmla="*/ 334 h 21600"/>
                <a:gd name="T10" fmla="*/ 1421 w 21600"/>
                <a:gd name="T11" fmla="*/ 782 h 21600"/>
                <a:gd name="T12" fmla="*/ 0 60000 65536"/>
                <a:gd name="T13" fmla="*/ 0 60000 65536"/>
                <a:gd name="T14" fmla="*/ 0 60000 65536"/>
                <a:gd name="T15" fmla="*/ 0 60000 65536"/>
                <a:gd name="T16" fmla="*/ 0 60000 65536"/>
                <a:gd name="T17" fmla="*/ 0 60000 65536"/>
                <a:gd name="T18" fmla="*/ 3161 w 21600"/>
                <a:gd name="T19" fmla="*/ 3160 h 21600"/>
                <a:gd name="T20" fmla="*/ 18439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wrap="none" lIns="0" tIns="0" rIns="0" bIns="0" anchor="ctr"/>
            <a:lstStyle/>
            <a:p>
              <a:pPr algn="ctr" fontAlgn="base">
                <a:spcBef>
                  <a:spcPct val="0"/>
                </a:spcBef>
                <a:spcAft>
                  <a:spcPct val="0"/>
                </a:spcAft>
              </a:pPr>
              <a:endParaRPr lang="en-GB" sz="1350" b="1">
                <a:solidFill>
                  <a:srgbClr val="000000"/>
                </a:solidFill>
                <a:latin typeface="Verdana" panose="020B0604030504040204" pitchFamily="34" charset="0"/>
                <a:ea typeface="MS PGothic" panose="020B0600070205080204" pitchFamily="34" charset="-128"/>
              </a:endParaRPr>
            </a:p>
          </p:txBody>
        </p:sp>
        <p:sp>
          <p:nvSpPr>
            <p:cNvPr id="21514" name="_s1029"/>
            <p:cNvSpPr>
              <a:spLocks noChangeArrowheads="1" noTextEdit="1"/>
            </p:cNvSpPr>
            <p:nvPr/>
          </p:nvSpPr>
          <p:spPr bwMode="auto">
            <a:xfrm rot="7200000">
              <a:off x="2143" y="1053"/>
              <a:ext cx="2652" cy="2651"/>
            </a:xfrm>
            <a:custGeom>
              <a:avLst/>
              <a:gdLst>
                <a:gd name="T0" fmla="*/ 983 w 21600"/>
                <a:gd name="T1" fmla="*/ 45 h 21600"/>
                <a:gd name="T2" fmla="*/ 616 w 21600"/>
                <a:gd name="T3" fmla="*/ 479 h 21600"/>
                <a:gd name="T4" fmla="*/ 1097 w 21600"/>
                <a:gd name="T5" fmla="*/ 472 h 21600"/>
                <a:gd name="T6" fmla="*/ 1614 w 21600"/>
                <a:gd name="T7" fmla="*/ -306 h 21600"/>
                <a:gd name="T8" fmla="*/ 2062 w 21600"/>
                <a:gd name="T9" fmla="*/ 333 h 21600"/>
                <a:gd name="T10" fmla="*/ 1422 w 21600"/>
                <a:gd name="T11" fmla="*/ 782 h 21600"/>
                <a:gd name="T12" fmla="*/ 0 60000 65536"/>
                <a:gd name="T13" fmla="*/ 0 60000 65536"/>
                <a:gd name="T14" fmla="*/ 0 60000 65536"/>
                <a:gd name="T15" fmla="*/ 0 60000 65536"/>
                <a:gd name="T16" fmla="*/ 0 60000 65536"/>
                <a:gd name="T17" fmla="*/ 0 60000 65536"/>
                <a:gd name="T18" fmla="*/ 3160 w 21600"/>
                <a:gd name="T19" fmla="*/ 3161 h 21600"/>
                <a:gd name="T20" fmla="*/ 1844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wrap="none" lIns="0" tIns="0" rIns="0" bIns="0" anchor="ctr"/>
            <a:lstStyle/>
            <a:p>
              <a:pPr algn="ctr" fontAlgn="base">
                <a:spcBef>
                  <a:spcPct val="0"/>
                </a:spcBef>
                <a:spcAft>
                  <a:spcPct val="0"/>
                </a:spcAft>
              </a:pPr>
              <a:endParaRPr lang="en-GB" sz="1350" b="1">
                <a:solidFill>
                  <a:srgbClr val="000000"/>
                </a:solidFill>
                <a:latin typeface="Verdana" panose="020B0604030504040204" pitchFamily="34" charset="0"/>
                <a:ea typeface="MS PGothic" panose="020B0600070205080204" pitchFamily="34" charset="-128"/>
              </a:endParaRPr>
            </a:p>
          </p:txBody>
        </p:sp>
        <p:sp>
          <p:nvSpPr>
            <p:cNvPr id="21515" name="_s1030"/>
            <p:cNvSpPr>
              <a:spLocks noChangeArrowheads="1" noTextEdit="1"/>
            </p:cNvSpPr>
            <p:nvPr/>
          </p:nvSpPr>
          <p:spPr bwMode="auto">
            <a:xfrm rot="-7200000">
              <a:off x="1419" y="1053"/>
              <a:ext cx="2652" cy="2651"/>
            </a:xfrm>
            <a:custGeom>
              <a:avLst/>
              <a:gdLst>
                <a:gd name="T0" fmla="*/ 983 w 21600"/>
                <a:gd name="T1" fmla="*/ 45 h 21600"/>
                <a:gd name="T2" fmla="*/ 616 w 21600"/>
                <a:gd name="T3" fmla="*/ 479 h 21600"/>
                <a:gd name="T4" fmla="*/ 1097 w 21600"/>
                <a:gd name="T5" fmla="*/ 472 h 21600"/>
                <a:gd name="T6" fmla="*/ 1614 w 21600"/>
                <a:gd name="T7" fmla="*/ -306 h 21600"/>
                <a:gd name="T8" fmla="*/ 2062 w 21600"/>
                <a:gd name="T9" fmla="*/ 333 h 21600"/>
                <a:gd name="T10" fmla="*/ 1422 w 21600"/>
                <a:gd name="T11" fmla="*/ 782 h 21600"/>
                <a:gd name="T12" fmla="*/ 0 60000 65536"/>
                <a:gd name="T13" fmla="*/ 0 60000 65536"/>
                <a:gd name="T14" fmla="*/ 0 60000 65536"/>
                <a:gd name="T15" fmla="*/ 0 60000 65536"/>
                <a:gd name="T16" fmla="*/ 0 60000 65536"/>
                <a:gd name="T17" fmla="*/ 0 60000 65536"/>
                <a:gd name="T18" fmla="*/ 3160 w 21600"/>
                <a:gd name="T19" fmla="*/ 3161 h 21600"/>
                <a:gd name="T20" fmla="*/ 1844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wrap="none" lIns="0" tIns="0" rIns="0" bIns="0" anchor="ctr"/>
            <a:lstStyle/>
            <a:p>
              <a:pPr algn="ctr" fontAlgn="base">
                <a:spcBef>
                  <a:spcPct val="0"/>
                </a:spcBef>
                <a:spcAft>
                  <a:spcPct val="0"/>
                </a:spcAft>
              </a:pPr>
              <a:endParaRPr lang="en-GB" sz="1350" b="1">
                <a:solidFill>
                  <a:srgbClr val="000000"/>
                </a:solidFill>
                <a:latin typeface="Verdana" panose="020B0604030504040204" pitchFamily="34" charset="0"/>
                <a:ea typeface="MS PGothic" panose="020B0600070205080204" pitchFamily="34" charset="-128"/>
              </a:endParaRPr>
            </a:p>
          </p:txBody>
        </p:sp>
        <p:sp>
          <p:nvSpPr>
            <p:cNvPr id="21516" name="_s1031"/>
            <p:cNvSpPr>
              <a:spLocks noChangeArrowheads="1"/>
            </p:cNvSpPr>
            <p:nvPr/>
          </p:nvSpPr>
          <p:spPr bwMode="auto">
            <a:xfrm>
              <a:off x="3832" y="911"/>
              <a:ext cx="1064" cy="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Verdana" panose="020B0604030504040204" pitchFamily="34" charset="0"/>
                  <a:ea typeface="MS PGothic" panose="020B0600070205080204" pitchFamily="34" charset="-128"/>
                </a:defRPr>
              </a:lvl1pPr>
              <a:lvl2pPr marL="742950" indent="-285750" eaLnBrk="0" hangingPunct="0">
                <a:defRPr sz="2400" b="1">
                  <a:solidFill>
                    <a:schemeClr val="tx1"/>
                  </a:solidFill>
                  <a:latin typeface="Verdana" panose="020B0604030504040204" pitchFamily="34" charset="0"/>
                  <a:ea typeface="MS PGothic" panose="020B0600070205080204" pitchFamily="34" charset="-128"/>
                </a:defRPr>
              </a:lvl2pPr>
              <a:lvl3pPr marL="1143000" indent="-228600" eaLnBrk="0" hangingPunct="0">
                <a:defRPr sz="2400" b="1">
                  <a:solidFill>
                    <a:schemeClr val="tx1"/>
                  </a:solidFill>
                  <a:latin typeface="Verdana" panose="020B0604030504040204" pitchFamily="34" charset="0"/>
                  <a:ea typeface="MS PGothic" panose="020B0600070205080204" pitchFamily="34" charset="-128"/>
                </a:defRPr>
              </a:lvl3pPr>
              <a:lvl4pPr marL="1600200" indent="-228600" eaLnBrk="0" hangingPunct="0">
                <a:defRPr sz="2400" b="1">
                  <a:solidFill>
                    <a:schemeClr val="tx1"/>
                  </a:solidFill>
                  <a:latin typeface="Verdana" panose="020B0604030504040204" pitchFamily="34" charset="0"/>
                  <a:ea typeface="MS PGothic" panose="020B0600070205080204" pitchFamily="34" charset="-128"/>
                </a:defRPr>
              </a:lvl4pPr>
              <a:lvl5pPr marL="2057400" indent="-228600" eaLnBrk="0" hangingPunct="0">
                <a:defRPr sz="2400" b="1">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9pPr>
            </a:lstStyle>
            <a:p>
              <a:pPr algn="ctr" eaLnBrk="1" fontAlgn="base" hangingPunct="1">
                <a:spcBef>
                  <a:spcPct val="0"/>
                </a:spcBef>
                <a:spcAft>
                  <a:spcPct val="0"/>
                </a:spcAft>
              </a:pPr>
              <a:r>
                <a:rPr lang="en-GB" altLang="en-US" sz="1800">
                  <a:solidFill>
                    <a:srgbClr val="000000"/>
                  </a:solidFill>
                </a:rPr>
                <a:t>Feedback to </a:t>
              </a:r>
            </a:p>
            <a:p>
              <a:pPr algn="ctr" eaLnBrk="1" fontAlgn="base" hangingPunct="1">
                <a:spcBef>
                  <a:spcPct val="0"/>
                </a:spcBef>
                <a:spcAft>
                  <a:spcPct val="0"/>
                </a:spcAft>
              </a:pPr>
              <a:r>
                <a:rPr lang="en-GB" altLang="en-US" sz="1800">
                  <a:solidFill>
                    <a:srgbClr val="000000"/>
                  </a:solidFill>
                </a:rPr>
                <a:t>CCI team </a:t>
              </a:r>
            </a:p>
          </p:txBody>
        </p:sp>
        <p:sp>
          <p:nvSpPr>
            <p:cNvPr id="21517" name="_s1032"/>
            <p:cNvSpPr>
              <a:spLocks noChangeArrowheads="1"/>
            </p:cNvSpPr>
            <p:nvPr/>
          </p:nvSpPr>
          <p:spPr bwMode="auto">
            <a:xfrm>
              <a:off x="2574" y="3090"/>
              <a:ext cx="1064" cy="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Verdana" panose="020B0604030504040204" pitchFamily="34" charset="0"/>
                  <a:ea typeface="MS PGothic" panose="020B0600070205080204" pitchFamily="34" charset="-128"/>
                </a:defRPr>
              </a:lvl1pPr>
              <a:lvl2pPr marL="742950" indent="-285750" eaLnBrk="0" hangingPunct="0">
                <a:defRPr sz="2400" b="1">
                  <a:solidFill>
                    <a:schemeClr val="tx1"/>
                  </a:solidFill>
                  <a:latin typeface="Verdana" panose="020B0604030504040204" pitchFamily="34" charset="0"/>
                  <a:ea typeface="MS PGothic" panose="020B0600070205080204" pitchFamily="34" charset="-128"/>
                </a:defRPr>
              </a:lvl2pPr>
              <a:lvl3pPr marL="1143000" indent="-228600" eaLnBrk="0" hangingPunct="0">
                <a:defRPr sz="2400" b="1">
                  <a:solidFill>
                    <a:schemeClr val="tx1"/>
                  </a:solidFill>
                  <a:latin typeface="Verdana" panose="020B0604030504040204" pitchFamily="34" charset="0"/>
                  <a:ea typeface="MS PGothic" panose="020B0600070205080204" pitchFamily="34" charset="-128"/>
                </a:defRPr>
              </a:lvl3pPr>
              <a:lvl4pPr marL="1600200" indent="-228600" eaLnBrk="0" hangingPunct="0">
                <a:defRPr sz="2400" b="1">
                  <a:solidFill>
                    <a:schemeClr val="tx1"/>
                  </a:solidFill>
                  <a:latin typeface="Verdana" panose="020B0604030504040204" pitchFamily="34" charset="0"/>
                  <a:ea typeface="MS PGothic" panose="020B0600070205080204" pitchFamily="34" charset="-128"/>
                </a:defRPr>
              </a:lvl4pPr>
              <a:lvl5pPr marL="2057400" indent="-228600" eaLnBrk="0" hangingPunct="0">
                <a:defRPr sz="2400" b="1">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9pPr>
            </a:lstStyle>
            <a:p>
              <a:pPr algn="ctr" eaLnBrk="1" fontAlgn="base" hangingPunct="1">
                <a:spcBef>
                  <a:spcPct val="0"/>
                </a:spcBef>
                <a:spcAft>
                  <a:spcPct val="0"/>
                </a:spcAft>
              </a:pPr>
              <a:r>
                <a:rPr lang="en-GB" altLang="en-US" sz="1800">
                  <a:solidFill>
                    <a:srgbClr val="000000"/>
                  </a:solidFill>
                </a:rPr>
                <a:t>Reprocess</a:t>
              </a:r>
            </a:p>
            <a:p>
              <a:pPr algn="ctr" eaLnBrk="1" fontAlgn="base" hangingPunct="1">
                <a:spcBef>
                  <a:spcPct val="0"/>
                </a:spcBef>
                <a:spcAft>
                  <a:spcPct val="0"/>
                </a:spcAft>
              </a:pPr>
              <a:r>
                <a:rPr lang="en-GB" altLang="en-US" sz="1800">
                  <a:solidFill>
                    <a:srgbClr val="000000"/>
                  </a:solidFill>
                </a:rPr>
                <a:t>version n to n+1</a:t>
              </a:r>
            </a:p>
          </p:txBody>
        </p:sp>
        <p:sp>
          <p:nvSpPr>
            <p:cNvPr id="21518" name="_s1033"/>
            <p:cNvSpPr>
              <a:spLocks noChangeArrowheads="1"/>
            </p:cNvSpPr>
            <p:nvPr/>
          </p:nvSpPr>
          <p:spPr bwMode="auto">
            <a:xfrm>
              <a:off x="1316" y="912"/>
              <a:ext cx="1064" cy="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b="1">
                  <a:solidFill>
                    <a:schemeClr val="tx1"/>
                  </a:solidFill>
                  <a:latin typeface="Verdana" panose="020B0604030504040204" pitchFamily="34" charset="0"/>
                  <a:ea typeface="MS PGothic" panose="020B0600070205080204" pitchFamily="34" charset="-128"/>
                </a:defRPr>
              </a:lvl1pPr>
              <a:lvl2pPr marL="742950" indent="-285750" eaLnBrk="0" hangingPunct="0">
                <a:defRPr sz="2400" b="1">
                  <a:solidFill>
                    <a:schemeClr val="tx1"/>
                  </a:solidFill>
                  <a:latin typeface="Verdana" panose="020B0604030504040204" pitchFamily="34" charset="0"/>
                  <a:ea typeface="MS PGothic" panose="020B0600070205080204" pitchFamily="34" charset="-128"/>
                </a:defRPr>
              </a:lvl2pPr>
              <a:lvl3pPr marL="1143000" indent="-228600" eaLnBrk="0" hangingPunct="0">
                <a:defRPr sz="2400" b="1">
                  <a:solidFill>
                    <a:schemeClr val="tx1"/>
                  </a:solidFill>
                  <a:latin typeface="Verdana" panose="020B0604030504040204" pitchFamily="34" charset="0"/>
                  <a:ea typeface="MS PGothic" panose="020B0600070205080204" pitchFamily="34" charset="-128"/>
                </a:defRPr>
              </a:lvl3pPr>
              <a:lvl4pPr marL="1600200" indent="-228600" eaLnBrk="0" hangingPunct="0">
                <a:defRPr sz="2400" b="1">
                  <a:solidFill>
                    <a:schemeClr val="tx1"/>
                  </a:solidFill>
                  <a:latin typeface="Verdana" panose="020B0604030504040204" pitchFamily="34" charset="0"/>
                  <a:ea typeface="MS PGothic" panose="020B0600070205080204" pitchFamily="34" charset="-128"/>
                </a:defRPr>
              </a:lvl4pPr>
              <a:lvl5pPr marL="2057400" indent="-228600" eaLnBrk="0" hangingPunct="0">
                <a:defRPr sz="2400" b="1">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9pPr>
            </a:lstStyle>
            <a:p>
              <a:pPr algn="ctr" eaLnBrk="1" fontAlgn="base" hangingPunct="1">
                <a:spcBef>
                  <a:spcPct val="0"/>
                </a:spcBef>
                <a:spcAft>
                  <a:spcPct val="0"/>
                </a:spcAft>
              </a:pPr>
              <a:r>
                <a:rPr lang="en-GB" altLang="en-US" sz="1800">
                  <a:solidFill>
                    <a:srgbClr val="000000"/>
                  </a:solidFill>
                </a:rPr>
                <a:t>Assess </a:t>
              </a:r>
            </a:p>
            <a:p>
              <a:pPr algn="ctr" eaLnBrk="1" fontAlgn="base" hangingPunct="1">
                <a:spcBef>
                  <a:spcPct val="0"/>
                </a:spcBef>
                <a:spcAft>
                  <a:spcPct val="0"/>
                </a:spcAft>
              </a:pPr>
              <a:r>
                <a:rPr lang="en-GB" altLang="en-US" sz="1800">
                  <a:solidFill>
                    <a:srgbClr val="000000"/>
                  </a:solidFill>
                </a:rPr>
                <a:t>version n</a:t>
              </a:r>
            </a:p>
            <a:p>
              <a:pPr algn="ctr" eaLnBrk="1" fontAlgn="base" hangingPunct="1">
                <a:spcBef>
                  <a:spcPct val="0"/>
                </a:spcBef>
                <a:spcAft>
                  <a:spcPct val="0"/>
                </a:spcAft>
              </a:pPr>
              <a:r>
                <a:rPr lang="en-GB" altLang="en-US" sz="1800">
                  <a:solidFill>
                    <a:srgbClr val="000000"/>
                  </a:solidFill>
                </a:rPr>
                <a:t>with models</a:t>
              </a:r>
            </a:p>
            <a:p>
              <a:pPr algn="ctr" eaLnBrk="1" fontAlgn="base" hangingPunct="1">
                <a:spcBef>
                  <a:spcPct val="0"/>
                </a:spcBef>
                <a:spcAft>
                  <a:spcPct val="0"/>
                </a:spcAft>
              </a:pPr>
              <a:r>
                <a:rPr lang="en-GB" altLang="en-US" sz="1800">
                  <a:solidFill>
                    <a:srgbClr val="000000"/>
                  </a:solidFill>
                </a:rPr>
                <a:t>CMUG</a:t>
              </a:r>
            </a:p>
          </p:txBody>
        </p:sp>
      </p:grpSp>
      <p:pic>
        <p:nvPicPr>
          <p:cNvPr id="21507" name="Picture 13" descr="bannerfacetoface"/>
          <p:cNvPicPr>
            <a:picLocks noChangeAspect="1" noChangeArrowheads="1"/>
          </p:cNvPicPr>
          <p:nvPr/>
        </p:nvPicPr>
        <p:blipFill>
          <a:blip r:embed="rId2">
            <a:extLst>
              <a:ext uri="{28A0092B-C50C-407E-A947-70E740481C1C}">
                <a14:useLocalDpi xmlns:a14="http://schemas.microsoft.com/office/drawing/2010/main" val="0"/>
              </a:ext>
            </a:extLst>
          </a:blip>
          <a:srcRect r="68271"/>
          <a:stretch>
            <a:fillRect/>
          </a:stretch>
        </p:blipFill>
        <p:spPr bwMode="auto">
          <a:xfrm>
            <a:off x="6781800" y="1444229"/>
            <a:ext cx="1504950" cy="142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14"/>
          <p:cNvSpPr txBox="1">
            <a:spLocks noChangeArrowheads="1"/>
          </p:cNvSpPr>
          <p:nvPr/>
        </p:nvSpPr>
        <p:spPr bwMode="auto">
          <a:xfrm>
            <a:off x="6719888" y="2922985"/>
            <a:ext cx="18485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Verdana" panose="020B0604030504040204" pitchFamily="34" charset="0"/>
                <a:ea typeface="MS PGothic" panose="020B0600070205080204" pitchFamily="34" charset="-128"/>
              </a:defRPr>
            </a:lvl1pPr>
            <a:lvl2pPr marL="742950" indent="-285750" eaLnBrk="0" hangingPunct="0">
              <a:defRPr sz="2400" b="1">
                <a:solidFill>
                  <a:schemeClr val="tx1"/>
                </a:solidFill>
                <a:latin typeface="Verdana" panose="020B0604030504040204" pitchFamily="34" charset="0"/>
                <a:ea typeface="MS PGothic" panose="020B0600070205080204" pitchFamily="34" charset="-128"/>
              </a:defRPr>
            </a:lvl2pPr>
            <a:lvl3pPr marL="1143000" indent="-228600" eaLnBrk="0" hangingPunct="0">
              <a:defRPr sz="2400" b="1">
                <a:solidFill>
                  <a:schemeClr val="tx1"/>
                </a:solidFill>
                <a:latin typeface="Verdana" panose="020B0604030504040204" pitchFamily="34" charset="0"/>
                <a:ea typeface="MS PGothic" panose="020B0600070205080204" pitchFamily="34" charset="-128"/>
              </a:defRPr>
            </a:lvl3pPr>
            <a:lvl4pPr marL="1600200" indent="-228600" eaLnBrk="0" hangingPunct="0">
              <a:defRPr sz="2400" b="1">
                <a:solidFill>
                  <a:schemeClr val="tx1"/>
                </a:solidFill>
                <a:latin typeface="Verdana" panose="020B0604030504040204" pitchFamily="34" charset="0"/>
                <a:ea typeface="MS PGothic" panose="020B0600070205080204" pitchFamily="34" charset="-128"/>
              </a:defRPr>
            </a:lvl4pPr>
            <a:lvl5pPr marL="2057400" indent="-228600" eaLnBrk="0" hangingPunct="0">
              <a:defRPr sz="2400" b="1">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9pPr>
          </a:lstStyle>
          <a:p>
            <a:pPr eaLnBrk="1" fontAlgn="base" hangingPunct="1">
              <a:spcBef>
                <a:spcPct val="0"/>
              </a:spcBef>
              <a:spcAft>
                <a:spcPct val="0"/>
              </a:spcAft>
            </a:pPr>
            <a:r>
              <a:rPr lang="en-GB" altLang="en-US" sz="1350" b="0" dirty="0">
                <a:solidFill>
                  <a:srgbClr val="000000"/>
                </a:solidFill>
                <a:latin typeface="Arial" panose="020B0604020202020204" pitchFamily="34" charset="0"/>
                <a:cs typeface="Arial" panose="020B0604020202020204" pitchFamily="34" charset="0"/>
              </a:rPr>
              <a:t> ECV team     Climate</a:t>
            </a:r>
          </a:p>
          <a:p>
            <a:pPr eaLnBrk="1" fontAlgn="base" hangingPunct="1">
              <a:spcBef>
                <a:spcPct val="0"/>
              </a:spcBef>
              <a:spcAft>
                <a:spcPct val="0"/>
              </a:spcAft>
            </a:pPr>
            <a:r>
              <a:rPr lang="en-GB" altLang="en-US" sz="1350" b="0" dirty="0">
                <a:solidFill>
                  <a:srgbClr val="000000"/>
                </a:solidFill>
                <a:latin typeface="Arial" panose="020B0604020202020204" pitchFamily="34" charset="0"/>
                <a:cs typeface="Arial" panose="020B0604020202020204" pitchFamily="34" charset="0"/>
              </a:rPr>
              <a:t>                        world</a:t>
            </a:r>
          </a:p>
        </p:txBody>
      </p:sp>
      <p:pic>
        <p:nvPicPr>
          <p:cNvPr id="21509" name="Picture 15" descr="magnifying"/>
          <p:cNvPicPr>
            <a:picLocks noChangeAspect="1" noChangeArrowheads="1"/>
          </p:cNvPicPr>
          <p:nvPr/>
        </p:nvPicPr>
        <p:blipFill>
          <a:blip r:embed="rId3">
            <a:extLst>
              <a:ext uri="{28A0092B-C50C-407E-A947-70E740481C1C}">
                <a14:useLocalDpi xmlns:a14="http://schemas.microsoft.com/office/drawing/2010/main" val="0"/>
              </a:ext>
            </a:extLst>
          </a:blip>
          <a:srcRect l="5501" t="22972" r="62842" b="41028"/>
          <a:stretch>
            <a:fillRect/>
          </a:stretch>
        </p:blipFill>
        <p:spPr bwMode="auto">
          <a:xfrm>
            <a:off x="1082278" y="1829991"/>
            <a:ext cx="1433513"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6" descr="cogs"/>
          <p:cNvPicPr>
            <a:picLocks noChangeAspect="1" noChangeArrowheads="1"/>
          </p:cNvPicPr>
          <p:nvPr/>
        </p:nvPicPr>
        <p:blipFill>
          <a:blip r:embed="rId4" cstate="print">
            <a:extLst>
              <a:ext uri="{28A0092B-C50C-407E-A947-70E740481C1C}">
                <a14:useLocalDpi xmlns:a14="http://schemas.microsoft.com/office/drawing/2010/main" val="0"/>
              </a:ext>
            </a:extLst>
          </a:blip>
          <a:srcRect l="28337" t="26418" r="29817" b="28166"/>
          <a:stretch>
            <a:fillRect/>
          </a:stretch>
        </p:blipFill>
        <p:spPr bwMode="auto">
          <a:xfrm>
            <a:off x="3956447" y="3421856"/>
            <a:ext cx="1589484" cy="101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61" name="Text Box 17"/>
          <p:cNvSpPr txBox="1">
            <a:spLocks noChangeArrowheads="1"/>
          </p:cNvSpPr>
          <p:nvPr/>
        </p:nvSpPr>
        <p:spPr bwMode="auto">
          <a:xfrm>
            <a:off x="2349103" y="1847850"/>
            <a:ext cx="183237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Verdana" panose="020B0604030504040204" pitchFamily="34" charset="0"/>
                <a:ea typeface="MS PGothic" panose="020B0600070205080204" pitchFamily="34" charset="-128"/>
              </a:defRPr>
            </a:lvl1pPr>
            <a:lvl2pPr marL="742950" indent="-285750" eaLnBrk="0" hangingPunct="0">
              <a:defRPr sz="2400" b="1">
                <a:solidFill>
                  <a:schemeClr val="tx1"/>
                </a:solidFill>
                <a:latin typeface="Verdana" panose="020B0604030504040204" pitchFamily="34" charset="0"/>
                <a:ea typeface="MS PGothic" panose="020B0600070205080204" pitchFamily="34" charset="-128"/>
              </a:defRPr>
            </a:lvl2pPr>
            <a:lvl3pPr marL="1143000" indent="-228600" eaLnBrk="0" hangingPunct="0">
              <a:defRPr sz="2400" b="1">
                <a:solidFill>
                  <a:schemeClr val="tx1"/>
                </a:solidFill>
                <a:latin typeface="Verdana" panose="020B0604030504040204" pitchFamily="34" charset="0"/>
                <a:ea typeface="MS PGothic" panose="020B0600070205080204" pitchFamily="34" charset="-128"/>
              </a:defRPr>
            </a:lvl3pPr>
            <a:lvl4pPr marL="1600200" indent="-228600" eaLnBrk="0" hangingPunct="0">
              <a:defRPr sz="2400" b="1">
                <a:solidFill>
                  <a:schemeClr val="tx1"/>
                </a:solidFill>
                <a:latin typeface="Verdana" panose="020B0604030504040204" pitchFamily="34" charset="0"/>
                <a:ea typeface="MS PGothic" panose="020B0600070205080204" pitchFamily="34" charset="-128"/>
              </a:defRPr>
            </a:lvl4pPr>
            <a:lvl5pPr marL="2057400" indent="-228600" eaLnBrk="0" hangingPunct="0">
              <a:defRPr sz="2400" b="1">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Verdana" panose="020B0604030504040204" pitchFamily="34" charset="0"/>
                <a:ea typeface="MS PGothic" panose="020B0600070205080204" pitchFamily="34" charset="-128"/>
              </a:defRPr>
            </a:lvl9pPr>
          </a:lstStyle>
          <a:p>
            <a:pPr algn="ctr" eaLnBrk="1" fontAlgn="base" hangingPunct="1">
              <a:spcBef>
                <a:spcPct val="0"/>
              </a:spcBef>
              <a:spcAft>
                <a:spcPct val="0"/>
              </a:spcAft>
            </a:pPr>
            <a:r>
              <a:rPr lang="en-GB" altLang="en-US" sz="1800">
                <a:solidFill>
                  <a:srgbClr val="000000"/>
                </a:solidFill>
              </a:rPr>
              <a:t>Assess </a:t>
            </a:r>
          </a:p>
          <a:p>
            <a:pPr algn="ctr" eaLnBrk="1" fontAlgn="base" hangingPunct="1">
              <a:spcBef>
                <a:spcPct val="0"/>
              </a:spcBef>
              <a:spcAft>
                <a:spcPct val="0"/>
              </a:spcAft>
            </a:pPr>
            <a:r>
              <a:rPr lang="en-GB" altLang="en-US" sz="1800">
                <a:solidFill>
                  <a:srgbClr val="000000"/>
                </a:solidFill>
              </a:rPr>
              <a:t>version n+1</a:t>
            </a:r>
          </a:p>
          <a:p>
            <a:pPr algn="ctr" eaLnBrk="1" fontAlgn="base" hangingPunct="1">
              <a:spcBef>
                <a:spcPct val="0"/>
              </a:spcBef>
              <a:spcAft>
                <a:spcPct val="0"/>
              </a:spcAft>
            </a:pPr>
            <a:r>
              <a:rPr lang="en-GB" altLang="en-US" sz="1800">
                <a:solidFill>
                  <a:srgbClr val="000000"/>
                </a:solidFill>
              </a:rPr>
              <a:t>with models</a:t>
            </a:r>
          </a:p>
          <a:p>
            <a:pPr algn="ctr" eaLnBrk="1" fontAlgn="base" hangingPunct="1">
              <a:spcBef>
                <a:spcPct val="0"/>
              </a:spcBef>
              <a:spcAft>
                <a:spcPct val="0"/>
              </a:spcAft>
            </a:pPr>
            <a:r>
              <a:rPr lang="en-GB" altLang="en-US" sz="1800">
                <a:solidFill>
                  <a:srgbClr val="000000"/>
                </a:solidFill>
              </a:rPr>
              <a:t>CMUG</a:t>
            </a:r>
          </a:p>
        </p:txBody>
      </p:sp>
    </p:spTree>
    <p:extLst>
      <p:ext uri="{BB962C8B-B14F-4D97-AF65-F5344CB8AC3E}">
        <p14:creationId xmlns:p14="http://schemas.microsoft.com/office/powerpoint/2010/main" val="950170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3000" fill="hold"/>
                                        <p:tgtEl>
                                          <p:spTgt spid="441350"/>
                                        </p:tgtEl>
                                        <p:attrNameLst>
                                          <p:attrName>r</p:attrName>
                                        </p:attrNameLst>
                                      </p:cBhvr>
                                    </p:animRot>
                                  </p:childTnLst>
                                </p:cTn>
                              </p:par>
                              <p:par>
                                <p:cTn id="7" presetID="9" presetClass="entr" presetSubtype="0" fill="hold" grpId="0" nodeType="withEffect">
                                  <p:stCondLst>
                                    <p:cond delay="0"/>
                                  </p:stCondLst>
                                  <p:childTnLst>
                                    <p:set>
                                      <p:cBhvr>
                                        <p:cTn id="8" dur="1" fill="hold">
                                          <p:stCondLst>
                                            <p:cond delay="0"/>
                                          </p:stCondLst>
                                        </p:cTn>
                                        <p:tgtEl>
                                          <p:spTgt spid="441361"/>
                                        </p:tgtEl>
                                        <p:attrNameLst>
                                          <p:attrName>style.visibility</p:attrName>
                                        </p:attrNameLst>
                                      </p:cBhvr>
                                      <p:to>
                                        <p:strVal val="visible"/>
                                      </p:to>
                                    </p:set>
                                    <p:animEffect transition="in" filter="dissolve">
                                      <p:cBhvr>
                                        <p:cTn id="9" dur="3000"/>
                                        <p:tgtEl>
                                          <p:spTgt spid="441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441350" grpId="0"/>
      <p:bldP spid="4413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2">
            <a:extLst>
              <a:ext uri="{FF2B5EF4-FFF2-40B4-BE49-F238E27FC236}">
                <a16:creationId xmlns:a16="http://schemas.microsoft.com/office/drawing/2014/main" id="{E37D62B8-932B-DA4F-B4DA-C65FADDFE57E}"/>
              </a:ext>
            </a:extLst>
          </p:cNvPr>
          <p:cNvGrpSpPr>
            <a:grpSpLocks noChangeAspect="1"/>
          </p:cNvGrpSpPr>
          <p:nvPr/>
        </p:nvGrpSpPr>
        <p:grpSpPr bwMode="auto">
          <a:xfrm>
            <a:off x="1454659" y="2328421"/>
            <a:ext cx="5213531" cy="2606766"/>
            <a:chOff x="1152" y="1296"/>
            <a:chExt cx="2880" cy="720"/>
          </a:xfrm>
        </p:grpSpPr>
        <p:cxnSp>
          <p:nvCxnSpPr>
            <p:cNvPr id="16387" name="_s16387">
              <a:extLst>
                <a:ext uri="{FF2B5EF4-FFF2-40B4-BE49-F238E27FC236}">
                  <a16:creationId xmlns:a16="http://schemas.microsoft.com/office/drawing/2014/main" id="{86694C95-C0A7-B340-85CB-FFFA534CF357}"/>
                </a:ext>
              </a:extLst>
            </p:cNvPr>
            <p:cNvCxnSpPr>
              <a:cxnSpLocks noChangeShapeType="1"/>
              <a:stCxn id="6" idx="0"/>
              <a:endCxn id="3" idx="2"/>
            </p:cNvCxnSpPr>
            <p:nvPr/>
          </p:nvCxnSpPr>
          <p:spPr bwMode="auto">
            <a:xfrm rot="5400000" flipH="1">
              <a:off x="3024" y="1152"/>
              <a:ext cx="144" cy="1008"/>
            </a:xfrm>
            <a:prstGeom prst="bentConnector3">
              <a:avLst>
                <a:gd name="adj1" fmla="val 2081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388" name="_s16388">
              <a:extLst>
                <a:ext uri="{FF2B5EF4-FFF2-40B4-BE49-F238E27FC236}">
                  <a16:creationId xmlns:a16="http://schemas.microsoft.com/office/drawing/2014/main" id="{33C673E0-BE7D-FA44-AE35-0F95E99BE348}"/>
                </a:ext>
              </a:extLst>
            </p:cNvPr>
            <p:cNvCxnSpPr>
              <a:cxnSpLocks noChangeShapeType="1"/>
              <a:stCxn id="5" idx="0"/>
              <a:endCxn id="3" idx="2"/>
            </p:cNvCxnSpPr>
            <p:nvPr/>
          </p:nvCxnSpPr>
          <p:spPr bwMode="auto">
            <a:xfrm rot="16200000">
              <a:off x="2521" y="1655"/>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6389" name="_s16389">
              <a:extLst>
                <a:ext uri="{FF2B5EF4-FFF2-40B4-BE49-F238E27FC236}">
                  <a16:creationId xmlns:a16="http://schemas.microsoft.com/office/drawing/2014/main" id="{B12E7929-2613-E04B-8288-30E775A756EF}"/>
                </a:ext>
              </a:extLst>
            </p:cNvPr>
            <p:cNvCxnSpPr>
              <a:cxnSpLocks noChangeShapeType="1"/>
              <a:stCxn id="4" idx="0"/>
              <a:endCxn id="3" idx="2"/>
            </p:cNvCxnSpPr>
            <p:nvPr/>
          </p:nvCxnSpPr>
          <p:spPr bwMode="auto">
            <a:xfrm rot="16200000">
              <a:off x="2017" y="1152"/>
              <a:ext cx="144" cy="1007"/>
            </a:xfrm>
            <a:prstGeom prst="bentConnector3">
              <a:avLst>
                <a:gd name="adj1" fmla="val 2081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6390">
              <a:extLst>
                <a:ext uri="{FF2B5EF4-FFF2-40B4-BE49-F238E27FC236}">
                  <a16:creationId xmlns:a16="http://schemas.microsoft.com/office/drawing/2014/main" id="{8EDF77F3-16B5-894A-9635-4B7AC6B197BD}"/>
                </a:ext>
              </a:extLst>
            </p:cNvPr>
            <p:cNvSpPr>
              <a:spLocks noChangeArrowheads="1"/>
            </p:cNvSpPr>
            <p:nvPr/>
          </p:nvSpPr>
          <p:spPr bwMode="auto">
            <a:xfrm>
              <a:off x="2160" y="1296"/>
              <a:ext cx="864" cy="288"/>
            </a:xfrm>
            <a:prstGeom prst="roundRect">
              <a:avLst>
                <a:gd name="adj" fmla="val 16667"/>
              </a:avLst>
            </a:prstGeom>
            <a:solidFill>
              <a:srgbClr val="FFFF99">
                <a:alpha val="52000"/>
              </a:srgbClr>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Met Office Hadley Centre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Climate Modelling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NWP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HadGEM3, FOAM, </a:t>
              </a:r>
              <a:r>
                <a:rPr kumimoji="0" lang="en-GB" altLang="en-US" sz="1000" b="1" i="1" u="none" strike="noStrike" cap="none" normalizeH="0" baseline="0" dirty="0" err="1">
                  <a:ln>
                    <a:noFill/>
                  </a:ln>
                  <a:solidFill>
                    <a:srgbClr val="FF0000"/>
                  </a:solidFill>
                  <a:effectLst/>
                  <a:latin typeface="Arial" panose="020B0604020202020204" pitchFamily="34" charset="0"/>
                  <a:cs typeface="Arial" panose="020B0604020202020204" pitchFamily="34" charset="0"/>
                </a:rPr>
                <a:t>HadSST</a:t>
              </a:r>
              <a:endParaRPr kumimoji="0" lang="en-GB" altLang="en-US" sz="1000" b="1" i="1"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sp>
          <p:nvSpPr>
            <p:cNvPr id="4" name="_s16391">
              <a:extLst>
                <a:ext uri="{FF2B5EF4-FFF2-40B4-BE49-F238E27FC236}">
                  <a16:creationId xmlns:a16="http://schemas.microsoft.com/office/drawing/2014/main" id="{2AE2C5B8-C095-AC49-B76D-4618148202C7}"/>
                </a:ext>
              </a:extLst>
            </p:cNvPr>
            <p:cNvSpPr>
              <a:spLocks noChangeArrowheads="1"/>
            </p:cNvSpPr>
            <p:nvPr/>
          </p:nvSpPr>
          <p:spPr bwMode="auto">
            <a:xfrm>
              <a:off x="1152" y="1728"/>
              <a:ext cx="864" cy="288"/>
            </a:xfrm>
            <a:prstGeom prst="roundRect">
              <a:avLst>
                <a:gd name="adj" fmla="val 16667"/>
              </a:avLst>
            </a:prstGeom>
            <a:solidFill>
              <a:srgbClr val="FFFF99">
                <a:alpha val="50000"/>
              </a:srgbClr>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ECMWF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a:ln>
                    <a:noFill/>
                  </a:ln>
                  <a:solidFill>
                    <a:schemeClr val="tx1"/>
                  </a:solidFill>
                  <a:effectLst/>
                  <a:latin typeface="Arial" panose="020B0604020202020204" pitchFamily="34" charset="0"/>
                  <a:cs typeface="Arial" panose="020B0604020202020204" pitchFamily="34" charset="0"/>
                </a:rPr>
                <a:t>Reanalyses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a:ln>
                    <a:noFill/>
                  </a:ln>
                  <a:solidFill>
                    <a:schemeClr val="tx1"/>
                  </a:solidFill>
                  <a:effectLst/>
                  <a:latin typeface="Arial" panose="020B0604020202020204" pitchFamily="34" charset="0"/>
                  <a:cs typeface="Arial" panose="020B0604020202020204" pitchFamily="34" charset="0"/>
                </a:rPr>
                <a:t>NWP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a:ln>
                    <a:noFill/>
                  </a:ln>
                  <a:solidFill>
                    <a:srgbClr val="FF0000"/>
                  </a:solidFill>
                  <a:effectLst/>
                  <a:latin typeface="Arial" panose="020B0604020202020204" pitchFamily="34" charset="0"/>
                  <a:cs typeface="Arial" panose="020B0604020202020204" pitchFamily="34" charset="0"/>
                </a:rPr>
                <a:t>IFS (ERA-Interim)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a:ln>
                    <a:noFill/>
                  </a:ln>
                  <a:solidFill>
                    <a:srgbClr val="FF0000"/>
                  </a:solidFill>
                  <a:effectLst/>
                  <a:latin typeface="Arial" panose="020B0604020202020204" pitchFamily="34" charset="0"/>
                  <a:cs typeface="Arial" panose="020B0604020202020204" pitchFamily="34" charset="0"/>
                </a:rPr>
                <a:t>MACC</a:t>
              </a:r>
            </a:p>
          </p:txBody>
        </p:sp>
        <p:sp>
          <p:nvSpPr>
            <p:cNvPr id="5" name="_s16392">
              <a:extLst>
                <a:ext uri="{FF2B5EF4-FFF2-40B4-BE49-F238E27FC236}">
                  <a16:creationId xmlns:a16="http://schemas.microsoft.com/office/drawing/2014/main" id="{564772DC-7E17-2B44-870E-F44CF7934838}"/>
                </a:ext>
              </a:extLst>
            </p:cNvPr>
            <p:cNvSpPr>
              <a:spLocks noChangeArrowheads="1"/>
            </p:cNvSpPr>
            <p:nvPr/>
          </p:nvSpPr>
          <p:spPr bwMode="auto">
            <a:xfrm>
              <a:off x="2160" y="1728"/>
              <a:ext cx="864" cy="288"/>
            </a:xfrm>
            <a:prstGeom prst="roundRect">
              <a:avLst>
                <a:gd name="adj" fmla="val 16667"/>
              </a:avLst>
            </a:prstGeom>
            <a:solidFill>
              <a:srgbClr val="FFFF99">
                <a:alpha val="52000"/>
              </a:srgbClr>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MPI-Hamburg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Climate Modelling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MPI-M/ESM, JSBACH</a:t>
              </a:r>
            </a:p>
          </p:txBody>
        </p:sp>
        <p:sp>
          <p:nvSpPr>
            <p:cNvPr id="6" name="_s16393">
              <a:extLst>
                <a:ext uri="{FF2B5EF4-FFF2-40B4-BE49-F238E27FC236}">
                  <a16:creationId xmlns:a16="http://schemas.microsoft.com/office/drawing/2014/main" id="{AB8A73D3-8B2D-D64C-B54E-6B5DDDBE213B}"/>
                </a:ext>
              </a:extLst>
            </p:cNvPr>
            <p:cNvSpPr>
              <a:spLocks noChangeArrowheads="1"/>
            </p:cNvSpPr>
            <p:nvPr/>
          </p:nvSpPr>
          <p:spPr bwMode="auto">
            <a:xfrm>
              <a:off x="3168" y="1728"/>
              <a:ext cx="864" cy="288"/>
            </a:xfrm>
            <a:prstGeom prst="roundRect">
              <a:avLst>
                <a:gd name="adj" fmla="val 16667"/>
              </a:avLst>
            </a:prstGeom>
            <a:solidFill>
              <a:srgbClr val="FFFF99">
                <a:alpha val="52000"/>
              </a:srgbClr>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0" u="none" strike="noStrike" cap="none" normalizeH="0" baseline="0">
                  <a:ln>
                    <a:noFill/>
                  </a:ln>
                  <a:solidFill>
                    <a:schemeClr val="tx1"/>
                  </a:solidFill>
                  <a:effectLst/>
                  <a:latin typeface="Arial" panose="020B0604020202020204" pitchFamily="34" charset="0"/>
                  <a:cs typeface="Arial" panose="020B0604020202020204" pitchFamily="34" charset="0"/>
                </a:rPr>
                <a:t>MétéoFrance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a:ln>
                    <a:noFill/>
                  </a:ln>
                  <a:solidFill>
                    <a:schemeClr val="tx1"/>
                  </a:solidFill>
                  <a:effectLst/>
                  <a:latin typeface="Arial" panose="020B0604020202020204" pitchFamily="34" charset="0"/>
                  <a:cs typeface="Arial" panose="020B0604020202020204" pitchFamily="34" charset="0"/>
                </a:rPr>
                <a:t>Climate Modelling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a:ln>
                    <a:noFill/>
                  </a:ln>
                  <a:solidFill>
                    <a:schemeClr val="tx1"/>
                  </a:solidFill>
                  <a:effectLst/>
                  <a:latin typeface="Arial" panose="020B0604020202020204" pitchFamily="34" charset="0"/>
                  <a:cs typeface="Arial" panose="020B0604020202020204" pitchFamily="34" charset="0"/>
                </a:rPr>
                <a:t>NWP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a:ln>
                    <a:noFill/>
                  </a:ln>
                  <a:solidFill>
                    <a:srgbClr val="FF0000"/>
                  </a:solidFill>
                  <a:effectLst/>
                  <a:latin typeface="Arial" panose="020B0604020202020204" pitchFamily="34" charset="0"/>
                  <a:cs typeface="Arial" panose="020B0604020202020204" pitchFamily="34" charset="0"/>
                </a:rPr>
                <a:t>Arpege, MERCATOR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1" i="1" u="none" strike="noStrike" cap="none" normalizeH="0" baseline="0">
                  <a:ln>
                    <a:noFill/>
                  </a:ln>
                  <a:solidFill>
                    <a:srgbClr val="FF0000"/>
                  </a:solidFill>
                  <a:effectLst/>
                  <a:latin typeface="Arial" panose="020B0604020202020204" pitchFamily="34" charset="0"/>
                  <a:cs typeface="Arial" panose="020B0604020202020204" pitchFamily="34" charset="0"/>
                </a:rPr>
                <a:t>CNRM-CM, MOCAGE</a:t>
              </a:r>
            </a:p>
          </p:txBody>
        </p:sp>
      </p:grpSp>
      <p:pic>
        <p:nvPicPr>
          <p:cNvPr id="1094667" name="Picture 11" descr="Home_def">
            <a:extLst>
              <a:ext uri="{FF2B5EF4-FFF2-40B4-BE49-F238E27FC236}">
                <a16:creationId xmlns:a16="http://schemas.microsoft.com/office/drawing/2014/main" id="{10CE3064-AB14-714C-ABC9-DA67B8F93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00" t="23996" r="73334" b="25999"/>
          <a:stretch>
            <a:fillRect/>
          </a:stretch>
        </p:blipFill>
        <p:spPr bwMode="auto">
          <a:xfrm>
            <a:off x="3587354" y="1454944"/>
            <a:ext cx="800100" cy="408385"/>
          </a:xfrm>
          <a:prstGeom prst="rect">
            <a:avLst/>
          </a:prstGeom>
          <a:noFill/>
          <a:extLst>
            <a:ext uri="{909E8E84-426E-40DD-AFC4-6F175D3DCCD1}">
              <a14:hiddenFill xmlns:a14="http://schemas.microsoft.com/office/drawing/2010/main">
                <a:solidFill>
                  <a:srgbClr val="FFFFFF"/>
                </a:solidFill>
              </a14:hiddenFill>
            </a:ext>
          </a:extLst>
        </p:spPr>
      </p:pic>
      <p:sp>
        <p:nvSpPr>
          <p:cNvPr id="1094668" name="Line 12">
            <a:extLst>
              <a:ext uri="{FF2B5EF4-FFF2-40B4-BE49-F238E27FC236}">
                <a16:creationId xmlns:a16="http://schemas.microsoft.com/office/drawing/2014/main" id="{014DA9A6-C651-4D4A-8F87-1E90975F2B70}"/>
              </a:ext>
            </a:extLst>
          </p:cNvPr>
          <p:cNvSpPr>
            <a:spLocks noChangeShapeType="1"/>
          </p:cNvSpPr>
          <p:nvPr/>
        </p:nvSpPr>
        <p:spPr bwMode="auto">
          <a:xfrm>
            <a:off x="3963591" y="1894285"/>
            <a:ext cx="0" cy="40005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5000"/>
              </a:lnSpc>
              <a:spcBef>
                <a:spcPct val="0"/>
              </a:spcBef>
              <a:spcAft>
                <a:spcPct val="0"/>
              </a:spcAft>
            </a:pPr>
            <a:endParaRPr lang="en-US" sz="3300" b="1">
              <a:solidFill>
                <a:srgbClr val="747678"/>
              </a:solidFill>
              <a:latin typeface="Arial" panose="020B0604020202020204" pitchFamily="34" charset="0"/>
              <a:cs typeface="Arial"/>
            </a:endParaRPr>
          </a:p>
        </p:txBody>
      </p:sp>
      <p:sp>
        <p:nvSpPr>
          <p:cNvPr id="1094669" name="AutoShape 13">
            <a:extLst>
              <a:ext uri="{FF2B5EF4-FFF2-40B4-BE49-F238E27FC236}">
                <a16:creationId xmlns:a16="http://schemas.microsoft.com/office/drawing/2014/main" id="{A611C9A0-CCF6-714E-8659-803F91C5B8DD}"/>
              </a:ext>
            </a:extLst>
          </p:cNvPr>
          <p:cNvSpPr>
            <a:spLocks noChangeArrowheads="1"/>
          </p:cNvSpPr>
          <p:nvPr/>
        </p:nvSpPr>
        <p:spPr bwMode="auto">
          <a:xfrm>
            <a:off x="6160294" y="994172"/>
            <a:ext cx="1657350" cy="1771650"/>
          </a:xfrm>
          <a:prstGeom prst="irregularSeal2">
            <a:avLst/>
          </a:prstGeom>
          <a:solidFill>
            <a:srgbClr val="00FF00"/>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5000"/>
              </a:lnSpc>
              <a:spcBef>
                <a:spcPct val="0"/>
              </a:spcBef>
              <a:spcAft>
                <a:spcPct val="0"/>
              </a:spcAft>
            </a:pPr>
            <a:endParaRPr lang="en-US" sz="3300" b="1">
              <a:solidFill>
                <a:srgbClr val="747678"/>
              </a:solidFill>
              <a:latin typeface="Arial" panose="020B0604020202020204" pitchFamily="34" charset="0"/>
              <a:cs typeface="Arial"/>
            </a:endParaRPr>
          </a:p>
        </p:txBody>
      </p:sp>
      <p:sp>
        <p:nvSpPr>
          <p:cNvPr id="1094670" name="Text Box 14">
            <a:extLst>
              <a:ext uri="{FF2B5EF4-FFF2-40B4-BE49-F238E27FC236}">
                <a16:creationId xmlns:a16="http://schemas.microsoft.com/office/drawing/2014/main" id="{403DAA99-D9FD-2F4D-97A6-875FE780A101}"/>
              </a:ext>
            </a:extLst>
          </p:cNvPr>
          <p:cNvSpPr txBox="1">
            <a:spLocks noChangeArrowheads="1"/>
          </p:cNvSpPr>
          <p:nvPr/>
        </p:nvSpPr>
        <p:spPr bwMode="auto">
          <a:xfrm>
            <a:off x="6566378" y="1704975"/>
            <a:ext cx="77136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GB" altLang="en-US" sz="1050">
                <a:solidFill>
                  <a:srgbClr val="000000"/>
                </a:solidFill>
                <a:latin typeface="Arial" panose="020B0604020202020204" pitchFamily="34" charset="0"/>
                <a:cs typeface="Arial" panose="020B0604020202020204" pitchFamily="34" charset="0"/>
              </a:rPr>
              <a:t>Climate </a:t>
            </a:r>
          </a:p>
          <a:p>
            <a:pPr algn="ctr" fontAlgn="base">
              <a:spcBef>
                <a:spcPct val="0"/>
              </a:spcBef>
              <a:spcAft>
                <a:spcPct val="0"/>
              </a:spcAft>
            </a:pPr>
            <a:r>
              <a:rPr lang="en-GB" altLang="en-US" sz="1050">
                <a:solidFill>
                  <a:srgbClr val="000000"/>
                </a:solidFill>
                <a:latin typeface="Arial" panose="020B0604020202020204" pitchFamily="34" charset="0"/>
                <a:cs typeface="Arial" panose="020B0604020202020204" pitchFamily="34" charset="0"/>
              </a:rPr>
              <a:t>Modellers</a:t>
            </a:r>
          </a:p>
        </p:txBody>
      </p:sp>
      <p:sp>
        <p:nvSpPr>
          <p:cNvPr id="1094671" name="AutoShape 15">
            <a:extLst>
              <a:ext uri="{FF2B5EF4-FFF2-40B4-BE49-F238E27FC236}">
                <a16:creationId xmlns:a16="http://schemas.microsoft.com/office/drawing/2014/main" id="{BA6EF2FA-EF13-8A4E-A1FB-3A01907970A6}"/>
              </a:ext>
            </a:extLst>
          </p:cNvPr>
          <p:cNvSpPr>
            <a:spLocks noChangeArrowheads="1"/>
          </p:cNvSpPr>
          <p:nvPr/>
        </p:nvSpPr>
        <p:spPr bwMode="auto">
          <a:xfrm>
            <a:off x="6629400" y="2705100"/>
            <a:ext cx="1371600" cy="1257300"/>
          </a:xfrm>
          <a:prstGeom prst="irregularSeal2">
            <a:avLst/>
          </a:prstGeom>
          <a:solidFill>
            <a:srgbClr val="FFCC00">
              <a:alpha val="53000"/>
            </a:srgbClr>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5000"/>
              </a:lnSpc>
              <a:spcBef>
                <a:spcPct val="0"/>
              </a:spcBef>
              <a:spcAft>
                <a:spcPct val="0"/>
              </a:spcAft>
            </a:pPr>
            <a:endParaRPr lang="en-US" sz="3300" b="1">
              <a:solidFill>
                <a:srgbClr val="747678"/>
              </a:solidFill>
              <a:latin typeface="Arial" panose="020B0604020202020204" pitchFamily="34" charset="0"/>
              <a:cs typeface="Arial"/>
            </a:endParaRPr>
          </a:p>
        </p:txBody>
      </p:sp>
      <p:sp>
        <p:nvSpPr>
          <p:cNvPr id="1094672" name="Text Box 16">
            <a:extLst>
              <a:ext uri="{FF2B5EF4-FFF2-40B4-BE49-F238E27FC236}">
                <a16:creationId xmlns:a16="http://schemas.microsoft.com/office/drawing/2014/main" id="{C273544F-AC4D-DA47-8C6B-CD92039B1F4C}"/>
              </a:ext>
            </a:extLst>
          </p:cNvPr>
          <p:cNvSpPr txBox="1">
            <a:spLocks noChangeArrowheads="1"/>
          </p:cNvSpPr>
          <p:nvPr/>
        </p:nvSpPr>
        <p:spPr bwMode="auto">
          <a:xfrm>
            <a:off x="6851546" y="3227785"/>
            <a:ext cx="89159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GB" altLang="en-US" sz="1050">
                <a:solidFill>
                  <a:srgbClr val="000000"/>
                </a:solidFill>
                <a:latin typeface="Arial" panose="020B0604020202020204" pitchFamily="34" charset="0"/>
                <a:cs typeface="Arial" panose="020B0604020202020204" pitchFamily="34" charset="0"/>
              </a:rPr>
              <a:t>Reanalyses</a:t>
            </a:r>
          </a:p>
        </p:txBody>
      </p:sp>
      <p:graphicFrame>
        <p:nvGraphicFramePr>
          <p:cNvPr id="1094673" name="Group 17">
            <a:extLst>
              <a:ext uri="{FF2B5EF4-FFF2-40B4-BE49-F238E27FC236}">
                <a16:creationId xmlns:a16="http://schemas.microsoft.com/office/drawing/2014/main" id="{370C928E-5B54-9A4A-A650-6D172F4F76E3}"/>
              </a:ext>
            </a:extLst>
          </p:cNvPr>
          <p:cNvGraphicFramePr>
            <a:graphicFrameLocks noGrp="1"/>
          </p:cNvGraphicFramePr>
          <p:nvPr>
            <p:extLst>
              <p:ext uri="{D42A27DB-BD31-4B8C-83A1-F6EECF244321}">
                <p14:modId xmlns:p14="http://schemas.microsoft.com/office/powerpoint/2010/main" val="2065418462"/>
              </p:ext>
            </p:extLst>
          </p:nvPr>
        </p:nvGraphicFramePr>
        <p:xfrm>
          <a:off x="1128709" y="988274"/>
          <a:ext cx="1200150" cy="1988669"/>
        </p:xfrm>
        <a:graphic>
          <a:graphicData uri="http://schemas.openxmlformats.org/drawingml/2006/table">
            <a:tbl>
              <a:tblPr/>
              <a:tblGrid>
                <a:gridCol w="1200150">
                  <a:extLst>
                    <a:ext uri="{9D8B030D-6E8A-4147-A177-3AD203B41FA5}">
                      <a16:colId xmlns:a16="http://schemas.microsoft.com/office/drawing/2014/main" val="2279185523"/>
                    </a:ext>
                  </a:extLst>
                </a:gridCol>
              </a:tblGrid>
              <a:tr h="169355">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700" b="1" i="0" u="none" strike="noStrike" cap="none" normalizeH="0" baseline="0">
                          <a:ln>
                            <a:noFill/>
                          </a:ln>
                          <a:solidFill>
                            <a:srgbClr val="00338D"/>
                          </a:solidFill>
                          <a:effectLst/>
                          <a:latin typeface="Verdana" panose="020B0604030504040204" pitchFamily="34" charset="0"/>
                          <a:cs typeface="Arial" panose="020B0604020202020204" pitchFamily="34" charset="0"/>
                        </a:rPr>
                        <a:t>Sea-ice</a:t>
                      </a:r>
                      <a:endParaRPr kumimoji="0" lang="en-GB" altLang="en-US" sz="1200" b="1" i="0" u="none" strike="noStrike" cap="none" normalizeH="0" baseline="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875572377"/>
                  </a:ext>
                </a:extLst>
              </a:tr>
              <a:tr h="159409">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600" b="1" i="0" u="none" strike="noStrike" cap="none" normalizeH="0" baseline="0">
                          <a:ln>
                            <a:noFill/>
                          </a:ln>
                          <a:solidFill>
                            <a:srgbClr val="0000FF"/>
                          </a:solidFill>
                          <a:effectLst/>
                          <a:latin typeface="Verdana" panose="020B0604030504040204" pitchFamily="34" charset="0"/>
                          <a:cs typeface="Arial" panose="020B0604020202020204" pitchFamily="34" charset="0"/>
                        </a:rPr>
                        <a:t>Sea-level</a:t>
                      </a:r>
                      <a:endParaRPr kumimoji="0" lang="en-GB" altLang="en-US" sz="1100" b="1" i="0" u="none" strike="noStrike" cap="none" normalizeH="0" baseline="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1769961437"/>
                  </a:ext>
                </a:extLst>
              </a:tr>
              <a:tr h="196381">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600" b="1" i="0" u="none" strike="noStrike" cap="none" normalizeH="0" baseline="0" dirty="0">
                          <a:ln>
                            <a:noFill/>
                          </a:ln>
                          <a:solidFill>
                            <a:srgbClr val="0000FF"/>
                          </a:solidFill>
                          <a:effectLst/>
                          <a:latin typeface="Verdana" panose="020B0604030504040204" pitchFamily="34" charset="0"/>
                          <a:cs typeface="Arial" panose="020B0604020202020204" pitchFamily="34" charset="0"/>
                        </a:rPr>
                        <a:t>Sea surface temperature</a:t>
                      </a:r>
                      <a:endParaRPr kumimoji="0" lang="en-GB" altLang="en-US" sz="1100" b="1" i="0" u="none" strike="noStrike" cap="none" normalizeH="0" baseline="0" dirty="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3098799534"/>
                  </a:ext>
                </a:extLst>
              </a:tr>
              <a:tr h="158163">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600" b="1" i="0" u="none" strike="noStrike" cap="none" normalizeH="0" baseline="0">
                          <a:ln>
                            <a:noFill/>
                          </a:ln>
                          <a:solidFill>
                            <a:srgbClr val="0000FF"/>
                          </a:solidFill>
                          <a:effectLst/>
                          <a:latin typeface="Verdana" panose="020B0604030504040204" pitchFamily="34" charset="0"/>
                          <a:cs typeface="Arial" panose="020B0604020202020204" pitchFamily="34" charset="0"/>
                        </a:rPr>
                        <a:t>Ocean Colour</a:t>
                      </a:r>
                      <a:endParaRPr kumimoji="0" lang="en-GB" altLang="en-US" sz="1100" b="1" i="0" u="none" strike="noStrike" cap="none" normalizeH="0" baseline="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1641721267"/>
                  </a:ext>
                </a:extLst>
              </a:tr>
              <a:tr h="158163">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600" b="1" i="0" u="none" strike="noStrike" cap="none" normalizeH="0" baseline="0">
                          <a:ln>
                            <a:noFill/>
                          </a:ln>
                          <a:solidFill>
                            <a:srgbClr val="008000"/>
                          </a:solidFill>
                          <a:effectLst/>
                          <a:latin typeface="Verdana" panose="020B0604030504040204" pitchFamily="34" charset="0"/>
                          <a:cs typeface="Arial" panose="020B0604020202020204" pitchFamily="34" charset="0"/>
                        </a:rPr>
                        <a:t>Glaciers and ice caps</a:t>
                      </a:r>
                      <a:endParaRPr kumimoji="0" lang="en-GB" altLang="en-US" sz="1100" b="1" i="0" u="none" strike="noStrike" cap="none" normalizeH="0" baseline="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3057540838"/>
                  </a:ext>
                </a:extLst>
              </a:tr>
              <a:tr h="158163">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600" b="1" i="0" u="none" strike="noStrike" cap="none" normalizeH="0" baseline="0">
                          <a:ln>
                            <a:noFill/>
                          </a:ln>
                          <a:solidFill>
                            <a:srgbClr val="008000"/>
                          </a:solidFill>
                          <a:effectLst/>
                          <a:latin typeface="Verdana" panose="020B0604030504040204" pitchFamily="34" charset="0"/>
                          <a:cs typeface="Arial" panose="020B0604020202020204" pitchFamily="34" charset="0"/>
                        </a:rPr>
                        <a:t>Land Cover</a:t>
                      </a:r>
                      <a:endParaRPr kumimoji="0" lang="en-GB" altLang="en-US" sz="1100" b="1" i="0" u="none" strike="noStrike" cap="none" normalizeH="0" baseline="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533724251"/>
                  </a:ext>
                </a:extLst>
              </a:tr>
              <a:tr h="158163">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600" b="1" i="0" u="none" strike="noStrike" cap="none" normalizeH="0" baseline="0">
                          <a:ln>
                            <a:noFill/>
                          </a:ln>
                          <a:solidFill>
                            <a:srgbClr val="008000"/>
                          </a:solidFill>
                          <a:effectLst/>
                          <a:latin typeface="Verdana" panose="020B0604030504040204" pitchFamily="34" charset="0"/>
                          <a:cs typeface="Arial" panose="020B0604020202020204" pitchFamily="34" charset="0"/>
                        </a:rPr>
                        <a:t>Fire disturbance</a:t>
                      </a:r>
                      <a:endParaRPr kumimoji="0" lang="en-GB" altLang="en-US" sz="1100" b="1" i="0" u="none" strike="noStrike" cap="none" normalizeH="0" baseline="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4154464580"/>
                  </a:ext>
                </a:extLst>
              </a:tr>
              <a:tr h="158163">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600" b="1" i="0" u="none" strike="noStrike" cap="none" normalizeH="0" baseline="0">
                          <a:ln>
                            <a:noFill/>
                          </a:ln>
                          <a:solidFill>
                            <a:srgbClr val="FF0000"/>
                          </a:solidFill>
                          <a:effectLst/>
                          <a:latin typeface="Verdana" panose="020B0604030504040204" pitchFamily="34" charset="0"/>
                          <a:cs typeface="Arial" panose="020B0604020202020204" pitchFamily="34" charset="0"/>
                        </a:rPr>
                        <a:t>Cloud properties</a:t>
                      </a:r>
                      <a:endParaRPr kumimoji="0" lang="en-GB" altLang="en-US" sz="1100" b="1" i="0" u="none" strike="noStrike" cap="none" normalizeH="0" baseline="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3110117102"/>
                  </a:ext>
                </a:extLst>
              </a:tr>
              <a:tr h="158163">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600" b="1" i="0" u="none" strike="noStrike" cap="none" normalizeH="0" baseline="0" dirty="0">
                          <a:ln>
                            <a:noFill/>
                          </a:ln>
                          <a:solidFill>
                            <a:srgbClr val="FF0000"/>
                          </a:solidFill>
                          <a:effectLst/>
                          <a:latin typeface="Verdana" panose="020B0604030504040204" pitchFamily="34" charset="0"/>
                          <a:cs typeface="Arial" panose="020B0604020202020204" pitchFamily="34" charset="0"/>
                        </a:rPr>
                        <a:t>Ozone</a:t>
                      </a:r>
                      <a:endParaRPr kumimoji="0" lang="en-GB" altLang="en-US" sz="1100" b="1" i="0" u="none" strike="noStrike" cap="none" normalizeH="0" baseline="0" dirty="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1702199350"/>
                  </a:ext>
                </a:extLst>
              </a:tr>
              <a:tr h="158163">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600" b="1" i="0" u="none" strike="noStrike" cap="none" normalizeH="0" baseline="0">
                          <a:ln>
                            <a:noFill/>
                          </a:ln>
                          <a:solidFill>
                            <a:srgbClr val="FF0000"/>
                          </a:solidFill>
                          <a:effectLst/>
                          <a:latin typeface="Verdana" panose="020B0604030504040204" pitchFamily="34" charset="0"/>
                          <a:cs typeface="Arial" panose="020B0604020202020204" pitchFamily="34" charset="0"/>
                        </a:rPr>
                        <a:t>Aerosols</a:t>
                      </a:r>
                      <a:endParaRPr kumimoji="0" lang="en-GB" altLang="en-US" sz="1100" b="1" i="0" u="none" strike="noStrike" cap="none" normalizeH="0" baseline="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2092770646"/>
                  </a:ext>
                </a:extLst>
              </a:tr>
              <a:tr h="158163">
                <a:tc>
                  <a:txBody>
                    <a:bodyPr/>
                    <a:lstStyle>
                      <a:lvl1pPr>
                        <a:lnSpc>
                          <a:spcPct val="119000"/>
                        </a:lnSpc>
                        <a:spcBef>
                          <a:spcPct val="20000"/>
                        </a:spcBef>
                        <a:buClr>
                          <a:schemeClr val="tx1"/>
                        </a:buClr>
                        <a:defRPr sz="2000" b="1">
                          <a:solidFill>
                            <a:srgbClr val="00338D"/>
                          </a:solidFill>
                          <a:latin typeface="Verdana" panose="020B0604030504040204" pitchFamily="34" charset="0"/>
                          <a:cs typeface="Arial" panose="020B0604020202020204" pitchFamily="34" charset="0"/>
                        </a:defRPr>
                      </a:lvl1pPr>
                      <a:lvl2pPr>
                        <a:lnSpc>
                          <a:spcPct val="119000"/>
                        </a:lnSpc>
                        <a:spcBef>
                          <a:spcPct val="20000"/>
                        </a:spcBef>
                        <a:buClr>
                          <a:schemeClr val="accent1"/>
                        </a:buClr>
                        <a:buSzPct val="80000"/>
                        <a:defRPr sz="1600" b="1">
                          <a:solidFill>
                            <a:srgbClr val="00338D"/>
                          </a:solidFill>
                          <a:latin typeface="Verdana" panose="020B0604030504040204" pitchFamily="34" charset="0"/>
                          <a:cs typeface="Arial" panose="020B0604020202020204" pitchFamily="34" charset="0"/>
                        </a:defRPr>
                      </a:lvl2pPr>
                      <a:lvl3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3pPr>
                      <a:lvl4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4pPr>
                      <a:lvl5pPr>
                        <a:lnSpc>
                          <a:spcPct val="119000"/>
                        </a:lnSpc>
                        <a:spcBef>
                          <a:spcPct val="20000"/>
                        </a:spcBef>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5pPr>
                      <a:lvl6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6pPr>
                      <a:lvl7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7pPr>
                      <a:lvl8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8pPr>
                      <a:lvl9pPr fontAlgn="base">
                        <a:lnSpc>
                          <a:spcPct val="119000"/>
                        </a:lnSpc>
                        <a:spcBef>
                          <a:spcPct val="20000"/>
                        </a:spcBef>
                        <a:spcAft>
                          <a:spcPct val="0"/>
                        </a:spcAft>
                        <a:buClr>
                          <a:schemeClr val="accent1"/>
                        </a:buClr>
                        <a:buFont typeface="Verdana" panose="020B0604030504040204" pitchFamily="34" charset="0"/>
                        <a:defRPr sz="1400">
                          <a:solidFill>
                            <a:srgbClr val="00338D"/>
                          </a:solidFill>
                          <a:latin typeface="Verdana" panose="020B0604030504040204" pitchFamily="34" charset="0"/>
                          <a:cs typeface="Arial" panose="020B0604020202020204" pitchFamily="34" charset="0"/>
                        </a:defRPr>
                      </a:lvl9pPr>
                    </a:lstStyle>
                    <a:p>
                      <a:pPr marL="0" marR="0" lvl="0" indent="0" algn="l" defTabSz="914400" rtl="0" eaLnBrk="1" fontAlgn="b" latinLnBrk="0" hangingPunct="1">
                        <a:lnSpc>
                          <a:spcPct val="119000"/>
                        </a:lnSpc>
                        <a:spcBef>
                          <a:spcPct val="0"/>
                        </a:spcBef>
                        <a:spcAft>
                          <a:spcPct val="0"/>
                        </a:spcAft>
                        <a:buClr>
                          <a:schemeClr val="tx1"/>
                        </a:buClr>
                        <a:buSzTx/>
                        <a:buFontTx/>
                        <a:buNone/>
                        <a:tabLst/>
                      </a:pPr>
                      <a:r>
                        <a:rPr kumimoji="0" lang="en-GB" altLang="en-US" sz="600" b="1" i="0" u="none" strike="noStrike" cap="none" normalizeH="0" baseline="0" dirty="0">
                          <a:ln>
                            <a:noFill/>
                          </a:ln>
                          <a:solidFill>
                            <a:srgbClr val="FF0000"/>
                          </a:solidFill>
                          <a:effectLst/>
                          <a:latin typeface="Verdana" panose="020B0604030504040204" pitchFamily="34" charset="0"/>
                          <a:cs typeface="Arial" panose="020B0604020202020204" pitchFamily="34" charset="0"/>
                        </a:rPr>
                        <a:t>Greenhouse Gases</a:t>
                      </a:r>
                      <a:endParaRPr kumimoji="0" lang="en-GB" altLang="en-US" sz="1100" b="1" i="0" u="none" strike="noStrike" cap="none" normalizeH="0" baseline="0" dirty="0">
                        <a:ln>
                          <a:noFill/>
                        </a:ln>
                        <a:solidFill>
                          <a:srgbClr val="00338D"/>
                        </a:solidFill>
                        <a:effectLst/>
                        <a:latin typeface="Verdana" panose="020B0604030504040204" pitchFamily="34" charset="0"/>
                        <a:cs typeface="Arial" panose="020B0604020202020204" pitchFamily="34" charset="0"/>
                      </a:endParaRP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9D1FF"/>
                    </a:solidFill>
                  </a:tcPr>
                </a:tc>
                <a:extLst>
                  <a:ext uri="{0D108BD9-81ED-4DB2-BD59-A6C34878D82A}">
                    <a16:rowId xmlns:a16="http://schemas.microsoft.com/office/drawing/2014/main" val="3215949367"/>
                  </a:ext>
                </a:extLst>
              </a:tr>
            </a:tbl>
          </a:graphicData>
        </a:graphic>
      </p:graphicFrame>
      <p:sp>
        <p:nvSpPr>
          <p:cNvPr id="1094699" name="Text Box 43">
            <a:extLst>
              <a:ext uri="{FF2B5EF4-FFF2-40B4-BE49-F238E27FC236}">
                <a16:creationId xmlns:a16="http://schemas.microsoft.com/office/drawing/2014/main" id="{695B7EAE-7649-B249-A873-A22FC03BE043}"/>
              </a:ext>
            </a:extLst>
          </p:cNvPr>
          <p:cNvSpPr txBox="1">
            <a:spLocks noChangeArrowheads="1"/>
          </p:cNvSpPr>
          <p:nvPr/>
        </p:nvSpPr>
        <p:spPr bwMode="auto">
          <a:xfrm>
            <a:off x="1940719" y="158353"/>
            <a:ext cx="430438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000" dirty="0">
                <a:solidFill>
                  <a:schemeClr val="bg1"/>
                </a:solidFill>
                <a:latin typeface="Arial" panose="020B0604020202020204" pitchFamily="34" charset="0"/>
                <a:cs typeface="Arial" panose="020B0604020202020204" pitchFamily="34" charset="0"/>
              </a:rPr>
              <a:t>Original CMUG linkages</a:t>
            </a:r>
          </a:p>
        </p:txBody>
      </p:sp>
      <p:sp>
        <p:nvSpPr>
          <p:cNvPr id="1094700" name="AutoShape 44">
            <a:extLst>
              <a:ext uri="{FF2B5EF4-FFF2-40B4-BE49-F238E27FC236}">
                <a16:creationId xmlns:a16="http://schemas.microsoft.com/office/drawing/2014/main" id="{971DFF66-0129-4A4B-973B-5E8B8795B12D}"/>
              </a:ext>
            </a:extLst>
          </p:cNvPr>
          <p:cNvSpPr>
            <a:spLocks noChangeArrowheads="1"/>
          </p:cNvSpPr>
          <p:nvPr/>
        </p:nvSpPr>
        <p:spPr bwMode="auto">
          <a:xfrm rot="1975671">
            <a:off x="2365772" y="2296716"/>
            <a:ext cx="927497" cy="465534"/>
          </a:xfrm>
          <a:prstGeom prst="leftRightArrow">
            <a:avLst>
              <a:gd name="adj1" fmla="val 50000"/>
              <a:gd name="adj2" fmla="val 3984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5000"/>
              </a:lnSpc>
              <a:spcBef>
                <a:spcPct val="0"/>
              </a:spcBef>
              <a:spcAft>
                <a:spcPct val="0"/>
              </a:spcAft>
            </a:pPr>
            <a:endParaRPr lang="en-US" sz="3300" b="1">
              <a:solidFill>
                <a:srgbClr val="747678"/>
              </a:solidFill>
              <a:latin typeface="Arial" panose="020B0604020202020204" pitchFamily="34" charset="0"/>
              <a:cs typeface="Arial"/>
            </a:endParaRPr>
          </a:p>
        </p:txBody>
      </p:sp>
      <p:sp>
        <p:nvSpPr>
          <p:cNvPr id="1094701" name="AutoShape 45">
            <a:extLst>
              <a:ext uri="{FF2B5EF4-FFF2-40B4-BE49-F238E27FC236}">
                <a16:creationId xmlns:a16="http://schemas.microsoft.com/office/drawing/2014/main" id="{E66C71CD-53BA-744E-9DA8-47BDEA1215DE}"/>
              </a:ext>
            </a:extLst>
          </p:cNvPr>
          <p:cNvSpPr>
            <a:spLocks noChangeArrowheads="1"/>
          </p:cNvSpPr>
          <p:nvPr/>
        </p:nvSpPr>
        <p:spPr bwMode="auto">
          <a:xfrm rot="19929257">
            <a:off x="4761310" y="1959769"/>
            <a:ext cx="1394222" cy="465535"/>
          </a:xfrm>
          <a:prstGeom prst="leftRightArrow">
            <a:avLst>
              <a:gd name="adj1" fmla="val 50000"/>
              <a:gd name="adj2" fmla="val 5989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5000"/>
              </a:lnSpc>
              <a:spcBef>
                <a:spcPct val="0"/>
              </a:spcBef>
              <a:spcAft>
                <a:spcPct val="0"/>
              </a:spcAft>
            </a:pPr>
            <a:endParaRPr lang="en-US" sz="3300" b="1">
              <a:solidFill>
                <a:srgbClr val="747678"/>
              </a:solidFill>
              <a:latin typeface="Arial" panose="020B0604020202020204" pitchFamily="34" charset="0"/>
              <a:cs typeface="Arial"/>
            </a:endParaRPr>
          </a:p>
        </p:txBody>
      </p:sp>
      <p:sp>
        <p:nvSpPr>
          <p:cNvPr id="1094702" name="AutoShape 46">
            <a:extLst>
              <a:ext uri="{FF2B5EF4-FFF2-40B4-BE49-F238E27FC236}">
                <a16:creationId xmlns:a16="http://schemas.microsoft.com/office/drawing/2014/main" id="{7DB43155-2872-7842-B000-0D6E23DC99FB}"/>
              </a:ext>
            </a:extLst>
          </p:cNvPr>
          <p:cNvSpPr>
            <a:spLocks noChangeArrowheads="1"/>
          </p:cNvSpPr>
          <p:nvPr/>
        </p:nvSpPr>
        <p:spPr bwMode="auto">
          <a:xfrm rot="642921">
            <a:off x="4966097" y="2783682"/>
            <a:ext cx="1524000" cy="465535"/>
          </a:xfrm>
          <a:prstGeom prst="leftRightArrow">
            <a:avLst>
              <a:gd name="adj1" fmla="val 50000"/>
              <a:gd name="adj2" fmla="val 6547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5000"/>
              </a:lnSpc>
              <a:spcBef>
                <a:spcPct val="0"/>
              </a:spcBef>
              <a:spcAft>
                <a:spcPct val="0"/>
              </a:spcAft>
            </a:pPr>
            <a:endParaRPr lang="en-US" sz="3300" b="1">
              <a:solidFill>
                <a:srgbClr val="747678"/>
              </a:solidFill>
              <a:latin typeface="Arial" panose="020B0604020202020204" pitchFamily="34" charset="0"/>
              <a:cs typeface="Arial"/>
            </a:endParaRPr>
          </a:p>
        </p:txBody>
      </p:sp>
    </p:spTree>
    <p:extLst>
      <p:ext uri="{BB962C8B-B14F-4D97-AF65-F5344CB8AC3E}">
        <p14:creationId xmlns:p14="http://schemas.microsoft.com/office/powerpoint/2010/main" val="326277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4702"/>
                                        </p:tgtEl>
                                        <p:attrNameLst>
                                          <p:attrName>style.visibility</p:attrName>
                                        </p:attrNameLst>
                                      </p:cBhvr>
                                      <p:to>
                                        <p:strVal val="visible"/>
                                      </p:to>
                                    </p:set>
                                    <p:animEffect transition="in" filter="dissolve">
                                      <p:cBhvr>
                                        <p:cTn id="7" dur="500"/>
                                        <p:tgtEl>
                                          <p:spTgt spid="109470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94672"/>
                                        </p:tgtEl>
                                        <p:attrNameLst>
                                          <p:attrName>style.visibility</p:attrName>
                                        </p:attrNameLst>
                                      </p:cBhvr>
                                      <p:to>
                                        <p:strVal val="visible"/>
                                      </p:to>
                                    </p:set>
                                    <p:animEffect transition="in" filter="dissolve">
                                      <p:cBhvr>
                                        <p:cTn id="10" dur="500"/>
                                        <p:tgtEl>
                                          <p:spTgt spid="1094672"/>
                                        </p:tgtEl>
                                      </p:cBhvr>
                                    </p:animEffect>
                                  </p:childTnLst>
                                </p:cTn>
                              </p:par>
                              <p:par>
                                <p:cTn id="11" presetID="9" presetClass="entr" presetSubtype="0" fill="hold" nodeType="withEffect">
                                  <p:stCondLst>
                                    <p:cond delay="0"/>
                                  </p:stCondLst>
                                  <p:childTnLst>
                                    <p:set>
                                      <p:cBhvr>
                                        <p:cTn id="12" dur="1" fill="hold">
                                          <p:stCondLst>
                                            <p:cond delay="0"/>
                                          </p:stCondLst>
                                        </p:cTn>
                                        <p:tgtEl>
                                          <p:spTgt spid="1094671"/>
                                        </p:tgtEl>
                                        <p:attrNameLst>
                                          <p:attrName>style.visibility</p:attrName>
                                        </p:attrNameLst>
                                      </p:cBhvr>
                                      <p:to>
                                        <p:strVal val="visible"/>
                                      </p:to>
                                    </p:set>
                                    <p:animEffect transition="in" filter="dissolve">
                                      <p:cBhvr>
                                        <p:cTn id="13" dur="500"/>
                                        <p:tgtEl>
                                          <p:spTgt spid="1094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C3563-CFD4-124A-9CC8-7B3BE1BA885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91126" y="277436"/>
            <a:ext cx="5731510" cy="4660265"/>
          </a:xfrm>
          <a:prstGeom prst="rect">
            <a:avLst/>
          </a:prstGeom>
          <a:noFill/>
          <a:ln>
            <a:noFill/>
          </a:ln>
        </p:spPr>
      </p:pic>
      <p:sp>
        <p:nvSpPr>
          <p:cNvPr id="2" name="TextBox 1">
            <a:extLst>
              <a:ext uri="{FF2B5EF4-FFF2-40B4-BE49-F238E27FC236}">
                <a16:creationId xmlns:a16="http://schemas.microsoft.com/office/drawing/2014/main" id="{3A8E32EA-DFC6-4146-B039-396AF70C4CEA}"/>
              </a:ext>
            </a:extLst>
          </p:cNvPr>
          <p:cNvSpPr txBox="1"/>
          <p:nvPr/>
        </p:nvSpPr>
        <p:spPr>
          <a:xfrm>
            <a:off x="216976" y="1588576"/>
            <a:ext cx="2497800" cy="8309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European Global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Climate Models</a:t>
            </a:r>
          </a:p>
        </p:txBody>
      </p:sp>
    </p:spTree>
    <p:extLst>
      <p:ext uri="{BB962C8B-B14F-4D97-AF65-F5344CB8AC3E}">
        <p14:creationId xmlns:p14="http://schemas.microsoft.com/office/powerpoint/2010/main" val="1952596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9234" y="78285"/>
            <a:ext cx="8755163" cy="623248"/>
          </a:xfrm>
        </p:spPr>
        <p:txBody>
          <a:bodyPr/>
          <a:lstStyle/>
          <a:p>
            <a:r>
              <a:rPr lang="en-GB" dirty="0">
                <a:solidFill>
                  <a:schemeClr val="bg1">
                    <a:lumMod val="75000"/>
                  </a:schemeClr>
                </a:solidFill>
              </a:rPr>
              <a:t>  Why was CMUG set up?</a:t>
            </a:r>
          </a:p>
        </p:txBody>
      </p:sp>
      <p:sp>
        <p:nvSpPr>
          <p:cNvPr id="2" name="Footer Placeholder 1"/>
          <p:cNvSpPr>
            <a:spLocks noGrp="1"/>
          </p:cNvSpPr>
          <p:nvPr>
            <p:ph type="ftr" sz="quarter" idx="12"/>
          </p:nvPr>
        </p:nvSpPr>
        <p:spPr/>
        <p:txBody>
          <a:bodyPr/>
          <a:lstStyle/>
          <a:p>
            <a:pPr marL="0" marR="0" lvl="0" indent="0" algn="l" defTabSz="219075"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sym typeface="Helvetica Light"/>
              </a:rPr>
              <a:t>www.metoffice.gov.uk																									                       © Crown Copyright 2018, Met Office</a:t>
            </a:r>
          </a:p>
        </p:txBody>
      </p:sp>
      <p:sp>
        <p:nvSpPr>
          <p:cNvPr id="7" name="Rectangle 3"/>
          <p:cNvSpPr>
            <a:spLocks noGrp="1" noChangeArrowheads="1"/>
          </p:cNvSpPr>
          <p:nvPr>
            <p:ph type="body" sz="quarter" idx="11"/>
          </p:nvPr>
        </p:nvSpPr>
        <p:spPr>
          <a:xfrm>
            <a:off x="524229" y="761531"/>
            <a:ext cx="8565527" cy="3864713"/>
          </a:xfrm>
        </p:spPr>
        <p:txBody>
          <a:bodyPr/>
          <a:lstStyle/>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To ensure strong links between ECV teams and climate modelling </a:t>
            </a:r>
            <a:r>
              <a:rPr lang="en-US" sz="2800" dirty="0" err="1">
                <a:solidFill>
                  <a:schemeClr val="tx1">
                    <a:lumMod val="10000"/>
                    <a:lumOff val="90000"/>
                  </a:schemeClr>
                </a:solidFill>
                <a:ea typeface="ＭＳ Ｐゴシック" pitchFamily="34" charset="-128"/>
              </a:rPr>
              <a:t>centres</a:t>
            </a:r>
            <a:r>
              <a:rPr lang="en-US" sz="2800" dirty="0">
                <a:solidFill>
                  <a:schemeClr val="tx1">
                    <a:lumMod val="10000"/>
                    <a:lumOff val="90000"/>
                  </a:schemeClr>
                </a:solidFill>
                <a:ea typeface="ＭＳ Ｐゴシック" pitchFamily="34" charset="-128"/>
              </a:rPr>
              <a:t> (Hadley, MPI, DLR,MF, SMHI, IPSL, ECMWF)</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rgbClr val="000000"/>
                </a:solidFill>
                <a:ea typeface="ＭＳ Ｐゴシック" pitchFamily="34" charset="-128"/>
              </a:rPr>
              <a:t>Provide requirements of datasets for climate </a:t>
            </a:r>
            <a:r>
              <a:rPr lang="en-US" sz="2800" dirty="0" err="1">
                <a:solidFill>
                  <a:srgbClr val="000000"/>
                </a:solidFill>
                <a:ea typeface="ＭＳ Ｐゴシック" pitchFamily="34" charset="-128"/>
              </a:rPr>
              <a:t>modellers</a:t>
            </a:r>
            <a:endParaRPr lang="en-US" sz="2800" dirty="0">
              <a:solidFill>
                <a:srgbClr val="000000"/>
              </a:solidFill>
              <a:ea typeface="ＭＳ Ｐゴシック" pitchFamily="34" charset="-128"/>
            </a:endParaRP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To assess CCI datasets with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Develop tools to use datasets to validate models</a:t>
            </a:r>
          </a:p>
          <a:p>
            <a:pPr marL="457200" lvl="0" indent="-457200" defTabSz="914400" fontAlgn="base">
              <a:lnSpc>
                <a:spcPct val="90000"/>
              </a:lnSpc>
              <a:spcBef>
                <a:spcPts val="600"/>
              </a:spcBef>
              <a:spcAft>
                <a:spcPts val="600"/>
              </a:spcAft>
              <a:buSzTx/>
              <a:buFont typeface="Arial" panose="020B0604020202020204" pitchFamily="34" charset="0"/>
              <a:buChar char="•"/>
            </a:pPr>
            <a:r>
              <a:rPr lang="en-US" sz="2800" dirty="0">
                <a:solidFill>
                  <a:schemeClr val="tx1">
                    <a:lumMod val="10000"/>
                    <a:lumOff val="90000"/>
                  </a:schemeClr>
                </a:solidFill>
                <a:ea typeface="ＭＳ Ｐゴシック" pitchFamily="34" charset="-128"/>
              </a:rPr>
              <a:t>Examine consistency between CCI ECV datasets</a:t>
            </a:r>
          </a:p>
          <a:p>
            <a:pPr marL="457200" lvl="0" indent="-457200" defTabSz="914400" fontAlgn="base">
              <a:lnSpc>
                <a:spcPct val="90000"/>
              </a:lnSpc>
              <a:spcBef>
                <a:spcPts val="600"/>
              </a:spcBef>
              <a:spcAft>
                <a:spcPts val="600"/>
              </a:spcAft>
              <a:buSzTx/>
              <a:buFont typeface="Arial" panose="020B0604020202020204" pitchFamily="34" charset="0"/>
              <a:buChar char="•"/>
            </a:pPr>
            <a:endParaRPr lang="en-US" sz="2800" dirty="0">
              <a:solidFill>
                <a:srgbClr val="000000"/>
              </a:solidFill>
              <a:ea typeface="ＭＳ Ｐゴシック" pitchFamily="34" charset="-128"/>
            </a:endParaRPr>
          </a:p>
        </p:txBody>
      </p:sp>
    </p:spTree>
    <p:extLst>
      <p:ext uri="{BB962C8B-B14F-4D97-AF65-F5344CB8AC3E}">
        <p14:creationId xmlns:p14="http://schemas.microsoft.com/office/powerpoint/2010/main" val="19402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10.xml><?xml version="1.0" encoding="utf-8"?>
<a:theme xmlns:a="http://schemas.openxmlformats.org/drawingml/2006/main" name="4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11.xml><?xml version="1.0" encoding="utf-8"?>
<a:theme xmlns:a="http://schemas.openxmlformats.org/drawingml/2006/main" name="ESA Mac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2.xml><?xml version="1.0" encoding="utf-8"?>
<a:theme xmlns:a="http://schemas.openxmlformats.org/drawingml/2006/main" name="30_Custom Design">
  <a:themeElements>
    <a:clrScheme name="MetOffice">
      <a:dk1>
        <a:srgbClr val="000000"/>
      </a:dk1>
      <a:lt1>
        <a:srgbClr val="FFFFFF"/>
      </a:lt1>
      <a:dk2>
        <a:srgbClr val="B9DB0E"/>
      </a:dk2>
      <a:lt2>
        <a:srgbClr val="000099"/>
      </a:lt2>
      <a:accent1>
        <a:srgbClr val="8F8DCB"/>
      </a:accent1>
      <a:accent2>
        <a:srgbClr val="00ADD0"/>
      </a:accent2>
      <a:accent3>
        <a:srgbClr val="878800"/>
      </a:accent3>
      <a:accent4>
        <a:srgbClr val="9CA299"/>
      </a:accent4>
      <a:accent5>
        <a:srgbClr val="ED2939"/>
      </a:accent5>
      <a:accent6>
        <a:srgbClr val="B9DB0E"/>
      </a:accent6>
      <a:hlink>
        <a:srgbClr val="9CA299"/>
      </a:hlink>
      <a:folHlink>
        <a:srgbClr val="ED2939"/>
      </a:folHlink>
    </a:clrScheme>
    <a:fontScheme name="MetOffice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Custom Design">
  <a:themeElements>
    <a:clrScheme name="MetOffice">
      <a:dk1>
        <a:srgbClr val="000000"/>
      </a:dk1>
      <a:lt1>
        <a:srgbClr val="FFFFFF"/>
      </a:lt1>
      <a:dk2>
        <a:srgbClr val="B9DB0E"/>
      </a:dk2>
      <a:lt2>
        <a:srgbClr val="000099"/>
      </a:lt2>
      <a:accent1>
        <a:srgbClr val="8F8DCB"/>
      </a:accent1>
      <a:accent2>
        <a:srgbClr val="00ADD0"/>
      </a:accent2>
      <a:accent3>
        <a:srgbClr val="878800"/>
      </a:accent3>
      <a:accent4>
        <a:srgbClr val="9CA299"/>
      </a:accent4>
      <a:accent5>
        <a:srgbClr val="ED2939"/>
      </a:accent5>
      <a:accent6>
        <a:srgbClr val="B9DB0E"/>
      </a:accent6>
      <a:hlink>
        <a:srgbClr val="9CA299"/>
      </a:hlink>
      <a:folHlink>
        <a:srgbClr val="ED2939"/>
      </a:folHlink>
    </a:clrScheme>
    <a:fontScheme name="MetOffice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Custom Design">
  <a:themeElements>
    <a:clrScheme name="MetOffice">
      <a:dk1>
        <a:srgbClr val="000000"/>
      </a:dk1>
      <a:lt1>
        <a:srgbClr val="FFFFFF"/>
      </a:lt1>
      <a:dk2>
        <a:srgbClr val="B9DB0E"/>
      </a:dk2>
      <a:lt2>
        <a:srgbClr val="000099"/>
      </a:lt2>
      <a:accent1>
        <a:srgbClr val="8F8DCB"/>
      </a:accent1>
      <a:accent2>
        <a:srgbClr val="00ADD0"/>
      </a:accent2>
      <a:accent3>
        <a:srgbClr val="878800"/>
      </a:accent3>
      <a:accent4>
        <a:srgbClr val="9CA299"/>
      </a:accent4>
      <a:accent5>
        <a:srgbClr val="ED2939"/>
      </a:accent5>
      <a:accent6>
        <a:srgbClr val="B9DB0E"/>
      </a:accent6>
      <a:hlink>
        <a:srgbClr val="9CA299"/>
      </a:hlink>
      <a:folHlink>
        <a:srgbClr val="ED2939"/>
      </a:folHlink>
    </a:clrScheme>
    <a:fontScheme name="MetOffice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ustom Design">
  <a:themeElements>
    <a:clrScheme name="MetOffice">
      <a:dk1>
        <a:srgbClr val="000000"/>
      </a:dk1>
      <a:lt1>
        <a:srgbClr val="FFFFFF"/>
      </a:lt1>
      <a:dk2>
        <a:srgbClr val="B9DB0E"/>
      </a:dk2>
      <a:lt2>
        <a:srgbClr val="000099"/>
      </a:lt2>
      <a:accent1>
        <a:srgbClr val="8F8DCB"/>
      </a:accent1>
      <a:accent2>
        <a:srgbClr val="00ADD0"/>
      </a:accent2>
      <a:accent3>
        <a:srgbClr val="878800"/>
      </a:accent3>
      <a:accent4>
        <a:srgbClr val="9CA299"/>
      </a:accent4>
      <a:accent5>
        <a:srgbClr val="ED2939"/>
      </a:accent5>
      <a:accent6>
        <a:srgbClr val="B9DB0E"/>
      </a:accent6>
      <a:hlink>
        <a:srgbClr val="9CA299"/>
      </a:hlink>
      <a:folHlink>
        <a:srgbClr val="ED2939"/>
      </a:folHlink>
    </a:clrScheme>
    <a:fontScheme name="MetOffice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Custom Design">
  <a:themeElements>
    <a:clrScheme name="MetOffice">
      <a:dk1>
        <a:srgbClr val="000000"/>
      </a:dk1>
      <a:lt1>
        <a:srgbClr val="FFFFFF"/>
      </a:lt1>
      <a:dk2>
        <a:srgbClr val="B9DB0E"/>
      </a:dk2>
      <a:lt2>
        <a:srgbClr val="000099"/>
      </a:lt2>
      <a:accent1>
        <a:srgbClr val="8F8DCB"/>
      </a:accent1>
      <a:accent2>
        <a:srgbClr val="00ADD0"/>
      </a:accent2>
      <a:accent3>
        <a:srgbClr val="878800"/>
      </a:accent3>
      <a:accent4>
        <a:srgbClr val="9CA299"/>
      </a:accent4>
      <a:accent5>
        <a:srgbClr val="ED2939"/>
      </a:accent5>
      <a:accent6>
        <a:srgbClr val="B9DB0E"/>
      </a:accent6>
      <a:hlink>
        <a:srgbClr val="9CA299"/>
      </a:hlink>
      <a:folHlink>
        <a:srgbClr val="ED2939"/>
      </a:folHlink>
    </a:clrScheme>
    <a:fontScheme name="MetOffice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1800" b="1" i="0" u="none" strike="noStrike" cap="none" normalizeH="0" baseline="0">
            <a:ln>
              <a:noFill/>
            </a:ln>
            <a:solidFill>
              <a:schemeClr val="bg1"/>
            </a:solidFill>
            <a:effectLst/>
            <a:latin typeface="Verdan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1800" b="1" i="0" u="none" strike="noStrike" cap="none" normalizeH="0" baseline="0">
            <a:ln>
              <a:noFill/>
            </a:ln>
            <a:solidFill>
              <a:schemeClr val="bg1"/>
            </a:solidFill>
            <a:effectLst/>
            <a:latin typeface="Verdana"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Blank Presentation">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CCFF33"/>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3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3600" b="1" i="0" u="none" strike="noStrike" cap="none" normalizeH="0" baseline="0" smtClean="0">
            <a:ln>
              <a:noFill/>
            </a:ln>
            <a:solidFill>
              <a:schemeClr val="tx2"/>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1_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master">
  <a:themeElements>
    <a:clrScheme name="Corporate pallette">
      <a:dk1>
        <a:srgbClr val="000000"/>
      </a:dk1>
      <a:lt1>
        <a:srgbClr val="FFFFFF"/>
      </a:lt1>
      <a:dk2>
        <a:srgbClr val="9CA299"/>
      </a:dk2>
      <a:lt2>
        <a:srgbClr val="00ADD0"/>
      </a:lt2>
      <a:accent1>
        <a:srgbClr val="8F8DCB"/>
      </a:accent1>
      <a:accent2>
        <a:srgbClr val="878800"/>
      </a:accent2>
      <a:accent3>
        <a:srgbClr val="031F73"/>
      </a:accent3>
      <a:accent4>
        <a:srgbClr val="9CA299"/>
      </a:accent4>
      <a:accent5>
        <a:srgbClr val="CCFF33"/>
      </a:accent5>
      <a:accent6>
        <a:srgbClr val="D7A900"/>
      </a:accent6>
      <a:hlink>
        <a:srgbClr val="9CA299"/>
      </a:hlink>
      <a:folHlink>
        <a:srgbClr val="ED2939"/>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Default Design">
  <a:themeElements>
    <a:clrScheme name="3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3_Default Design">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altLang="en-US" sz="4400" b="1"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altLang="en-US" sz="4400" b="1"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3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3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3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3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3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Blank master">
  <a:themeElements>
    <a:clrScheme name="Corporate pallette">
      <a:dk1>
        <a:srgbClr val="000000"/>
      </a:dk1>
      <a:lt1>
        <a:srgbClr val="FFFFFF"/>
      </a:lt1>
      <a:dk2>
        <a:srgbClr val="9CA299"/>
      </a:dk2>
      <a:lt2>
        <a:srgbClr val="00ADD0"/>
      </a:lt2>
      <a:accent1>
        <a:srgbClr val="8F8DCB"/>
      </a:accent1>
      <a:accent2>
        <a:srgbClr val="878800"/>
      </a:accent2>
      <a:accent3>
        <a:srgbClr val="031F73"/>
      </a:accent3>
      <a:accent4>
        <a:srgbClr val="9CA299"/>
      </a:accent4>
      <a:accent5>
        <a:srgbClr val="CCFF33"/>
      </a:accent5>
      <a:accent6>
        <a:srgbClr val="D7A900"/>
      </a:accent6>
      <a:hlink>
        <a:srgbClr val="9CA299"/>
      </a:hlink>
      <a:folHlink>
        <a:srgbClr val="ED2939"/>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tandarddesign">
  <a:themeElements>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Standarddesign">
      <a:majorFont>
        <a:latin typeface="Arial"/>
        <a:ea typeface="ヒラギノ角ゴ Pro W3"/>
        <a:cs typeface="Arial"/>
      </a:majorFont>
      <a:minorFont>
        <a:latin typeface="Arial"/>
        <a:ea typeface="ヒラギノ角ゴ Pro W3"/>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Default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10_Default Design">
      <a:majorFont>
        <a:latin typeface="Arial"/>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1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1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Default Design">
  <a:themeElements>
    <a:clrScheme name="7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7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7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7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7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7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7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7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7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29.xml><?xml version="1.0" encoding="utf-8"?>
<a:theme xmlns:a="http://schemas.openxmlformats.org/drawingml/2006/main" name="11_Default Design">
  <a:themeElements>
    <a:clrScheme name="6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6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6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6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6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6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6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6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6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Custom Design">
  <a:themeElements>
    <a:clrScheme name="MetOffice">
      <a:dk1>
        <a:srgbClr val="000000"/>
      </a:dk1>
      <a:lt1>
        <a:srgbClr val="FFFFFF"/>
      </a:lt1>
      <a:dk2>
        <a:srgbClr val="B9DB0E"/>
      </a:dk2>
      <a:lt2>
        <a:srgbClr val="000099"/>
      </a:lt2>
      <a:accent1>
        <a:srgbClr val="8F8DCB"/>
      </a:accent1>
      <a:accent2>
        <a:srgbClr val="00ADD0"/>
      </a:accent2>
      <a:accent3>
        <a:srgbClr val="878800"/>
      </a:accent3>
      <a:accent4>
        <a:srgbClr val="9CA299"/>
      </a:accent4>
      <a:accent5>
        <a:srgbClr val="ED2939"/>
      </a:accent5>
      <a:accent6>
        <a:srgbClr val="B9DB0E"/>
      </a:accent6>
      <a:hlink>
        <a:srgbClr val="9CA299"/>
      </a:hlink>
      <a:folHlink>
        <a:srgbClr val="ED2939"/>
      </a:folHlink>
    </a:clrScheme>
    <a:fontScheme name="MetOffice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2_Default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10_Default Design">
      <a:majorFont>
        <a:latin typeface="Arial"/>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1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1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Custom Design">
  <a:themeElements>
    <a:clrScheme name="METOffice White">
      <a:dk1>
        <a:srgbClr val="FFFFFF"/>
      </a:dk1>
      <a:lt1>
        <a:srgbClr val="000000"/>
      </a:lt1>
      <a:dk2>
        <a:srgbClr val="B9DB0E"/>
      </a:dk2>
      <a:lt2>
        <a:srgbClr val="000099"/>
      </a:lt2>
      <a:accent1>
        <a:srgbClr val="8F8DCB"/>
      </a:accent1>
      <a:accent2>
        <a:srgbClr val="00ADD0"/>
      </a:accent2>
      <a:accent3>
        <a:srgbClr val="878800"/>
      </a:accent3>
      <a:accent4>
        <a:srgbClr val="9CA299"/>
      </a:accent4>
      <a:accent5>
        <a:srgbClr val="ED2939"/>
      </a:accent5>
      <a:accent6>
        <a:srgbClr val="B9DB0E"/>
      </a:accent6>
      <a:hlink>
        <a:srgbClr val="9CA299"/>
      </a:hlink>
      <a:folHlink>
        <a:srgbClr val="ED2939"/>
      </a:folHlink>
    </a:clrScheme>
    <a:fontScheme name="MetOffice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5.xml><?xml version="1.0" encoding="utf-8"?>
<a:theme xmlns:a="http://schemas.openxmlformats.org/drawingml/2006/main" name="3_MO-widescreen_DES-template_30112016">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MO-widescreen_DES-template_30112016" id="{9B026D60-7140-48DB-8D72-FC0DDB02BE8C}" vid="{251C76C5-2A48-4924-B1A5-57C95F0CF356}"/>
    </a:ext>
  </a:extLst>
</a:theme>
</file>

<file path=ppt/theme/theme6.xml><?xml version="1.0" encoding="utf-8"?>
<a:theme xmlns:a="http://schemas.openxmlformats.org/drawingml/2006/main" name="2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7.xml><?xml version="1.0" encoding="utf-8"?>
<a:theme xmlns:a="http://schemas.openxmlformats.org/drawingml/2006/main" name="2_MO-widescreen_DES-template_30112016">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MO-widescreen_DES-template_30112016" id="{9B026D60-7140-48DB-8D72-FC0DDB02BE8C}" vid="{251C76C5-2A48-4924-B1A5-57C95F0CF356}"/>
    </a:ext>
  </a:extLst>
</a:theme>
</file>

<file path=ppt/theme/theme8.xml><?xml version="1.0" encoding="utf-8"?>
<a:theme xmlns:a="http://schemas.openxmlformats.org/drawingml/2006/main" name="8_Custom Design">
  <a:themeElements>
    <a:clrScheme name="MetOffice">
      <a:dk1>
        <a:srgbClr val="000000"/>
      </a:dk1>
      <a:lt1>
        <a:srgbClr val="FFFFFF"/>
      </a:lt1>
      <a:dk2>
        <a:srgbClr val="B9DB0E"/>
      </a:dk2>
      <a:lt2>
        <a:srgbClr val="000099"/>
      </a:lt2>
      <a:accent1>
        <a:srgbClr val="8F8DCB"/>
      </a:accent1>
      <a:accent2>
        <a:srgbClr val="00ADD0"/>
      </a:accent2>
      <a:accent3>
        <a:srgbClr val="878800"/>
      </a:accent3>
      <a:accent4>
        <a:srgbClr val="9CA299"/>
      </a:accent4>
      <a:accent5>
        <a:srgbClr val="ED2939"/>
      </a:accent5>
      <a:accent6>
        <a:srgbClr val="B9DB0E"/>
      </a:accent6>
      <a:hlink>
        <a:srgbClr val="9CA299"/>
      </a:hlink>
      <a:folHlink>
        <a:srgbClr val="ED2939"/>
      </a:folHlink>
    </a:clrScheme>
    <a:fontScheme name="MetOffice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Met Office presentation 4x3 [Read-Only]" id="{718057D0-3168-4CDB-A9D0-33C721E04CC2}" vid="{2F1A1CC9-45FA-4425-9161-2174F122771C}"/>
    </a:ext>
  </a:extLst>
</a:theme>
</file>

<file path=docProps/app.xml><?xml version="1.0" encoding="utf-8"?>
<Properties xmlns="http://schemas.openxmlformats.org/officeDocument/2006/extended-properties" xmlns:vt="http://schemas.openxmlformats.org/officeDocument/2006/docPropsVTypes">
  <Template/>
  <TotalTime>10881</TotalTime>
  <Words>2487</Words>
  <Application>Microsoft Office PowerPoint</Application>
  <PresentationFormat>On-screen Show (16:9)</PresentationFormat>
  <Paragraphs>544</Paragraphs>
  <Slides>43</Slides>
  <Notes>8</Notes>
  <HiddenSlides>1</HiddenSlides>
  <MMClips>0</MMClips>
  <ScaleCrop>false</ScaleCrop>
  <HeadingPairs>
    <vt:vector size="8" baseType="variant">
      <vt:variant>
        <vt:lpstr>Fonts Used</vt:lpstr>
      </vt:variant>
      <vt:variant>
        <vt:i4>17</vt:i4>
      </vt:variant>
      <vt:variant>
        <vt:lpstr>Theme</vt:lpstr>
      </vt:variant>
      <vt:variant>
        <vt:i4>31</vt:i4>
      </vt:variant>
      <vt:variant>
        <vt:lpstr>Embedded OLE Servers</vt:lpstr>
      </vt:variant>
      <vt:variant>
        <vt:i4>1</vt:i4>
      </vt:variant>
      <vt:variant>
        <vt:lpstr>Slide Titles</vt:lpstr>
      </vt:variant>
      <vt:variant>
        <vt:i4>43</vt:i4>
      </vt:variant>
    </vt:vector>
  </HeadingPairs>
  <TitlesOfParts>
    <vt:vector size="92" baseType="lpstr">
      <vt:lpstr>MS Mincho</vt:lpstr>
      <vt:lpstr>MS PGothic</vt:lpstr>
      <vt:lpstr>MS PGothic</vt:lpstr>
      <vt:lpstr>Arial</vt:lpstr>
      <vt:lpstr>Berlin Sans FB Demi</vt:lpstr>
      <vt:lpstr>Calibri</vt:lpstr>
      <vt:lpstr>Comic Sans MS</vt:lpstr>
      <vt:lpstr>Geneva</vt:lpstr>
      <vt:lpstr>Helvetica Light</vt:lpstr>
      <vt:lpstr>MS Reference Sans Serif</vt:lpstr>
      <vt:lpstr>NotesSoft-Bold</vt:lpstr>
      <vt:lpstr>StarSymbol</vt:lpstr>
      <vt:lpstr>Times</vt:lpstr>
      <vt:lpstr>Times New Roman</vt:lpstr>
      <vt:lpstr>Verdana</vt:lpstr>
      <vt:lpstr>Wingdings</vt:lpstr>
      <vt:lpstr>ヒラギノ角ゴ Pro W3</vt:lpstr>
      <vt:lpstr>Met Office PowerPoint Template</vt:lpstr>
      <vt:lpstr>Blank master</vt:lpstr>
      <vt:lpstr>10_Custom Design</vt:lpstr>
      <vt:lpstr>1_Met Office PowerPoint Template</vt:lpstr>
      <vt:lpstr>3_MO-widescreen_DES-template_30112016</vt:lpstr>
      <vt:lpstr>2_Met Office PowerPoint Template</vt:lpstr>
      <vt:lpstr>2_MO-widescreen_DES-template_30112016</vt:lpstr>
      <vt:lpstr>8_Custom Design</vt:lpstr>
      <vt:lpstr>3_Met Office PowerPoint Template</vt:lpstr>
      <vt:lpstr>4_Met Office PowerPoint Template</vt:lpstr>
      <vt:lpstr>ESA Mac Presentation 16-9</vt:lpstr>
      <vt:lpstr>30_Custom Design</vt:lpstr>
      <vt:lpstr>6_Custom Design</vt:lpstr>
      <vt:lpstr>2_Custom Design</vt:lpstr>
      <vt:lpstr>Custom Design</vt:lpstr>
      <vt:lpstr>1_Custom Design</vt:lpstr>
      <vt:lpstr>Office Theme</vt:lpstr>
      <vt:lpstr>1_Office Theme</vt:lpstr>
      <vt:lpstr>4_Blank Presentation</vt:lpstr>
      <vt:lpstr>3_Custom Design</vt:lpstr>
      <vt:lpstr>2_Office Theme</vt:lpstr>
      <vt:lpstr>3_Default Design</vt:lpstr>
      <vt:lpstr>3_Office Theme</vt:lpstr>
      <vt:lpstr>1_Blank master</vt:lpstr>
      <vt:lpstr>1_Standarddesign</vt:lpstr>
      <vt:lpstr>10_Default Design</vt:lpstr>
      <vt:lpstr>7_Default Design</vt:lpstr>
      <vt:lpstr>5_Met Office PowerPoint Template</vt:lpstr>
      <vt:lpstr>11_Default Design</vt:lpstr>
      <vt:lpstr>12_Default Design</vt:lpstr>
      <vt:lpstr>4_Custom Design</vt:lpstr>
      <vt:lpstr>Equation</vt:lpstr>
      <vt:lpstr>PowerPoint Presentation</vt:lpstr>
      <vt:lpstr>PowerPoint Presentation</vt:lpstr>
      <vt:lpstr>  Why was CMUG set up?</vt:lpstr>
      <vt:lpstr>  Why was CMUG set up?</vt:lpstr>
      <vt:lpstr>Speaking the same language</vt:lpstr>
      <vt:lpstr>Climate dataset production an iterative process</vt:lpstr>
      <vt:lpstr>PowerPoint Presentation</vt:lpstr>
      <vt:lpstr>PowerPoint Presentation</vt:lpstr>
      <vt:lpstr>  Why was CMUG set up?</vt:lpstr>
      <vt:lpstr>PowerPoint Presentation</vt:lpstr>
      <vt:lpstr>How do modellers use satellite climate datasets ?</vt:lpstr>
      <vt:lpstr>Applications of climate datasets</vt:lpstr>
      <vt:lpstr>Implications for requirements </vt:lpstr>
      <vt:lpstr>GCOS Requirements for Water Vapour &amp; Clouds</vt:lpstr>
      <vt:lpstr>  Why was CMUG set up?</vt:lpstr>
      <vt:lpstr>CMUG Assessments of CCI CDRs</vt:lpstr>
      <vt:lpstr>Options for assessing CDRs</vt:lpstr>
      <vt:lpstr>CMUG assessments in phase 1</vt:lpstr>
      <vt:lpstr>Global mean total column O3</vt:lpstr>
      <vt:lpstr>Where we are now: Better Trends</vt:lpstr>
      <vt:lpstr>Where we are now: Better uncertainties</vt:lpstr>
      <vt:lpstr>  Why was CMUG set up?</vt:lpstr>
      <vt:lpstr>PowerPoint Presentation</vt:lpstr>
      <vt:lpstr>Need for Obs Simulators</vt:lpstr>
      <vt:lpstr>Need for Obs Simulators</vt:lpstr>
      <vt:lpstr>Need for Obs Simulators</vt:lpstr>
      <vt:lpstr>COSP CFMIP Observation Simulator Package</vt:lpstr>
      <vt:lpstr>Comparison against satellite data over the tropics</vt:lpstr>
      <vt:lpstr>PowerPoint Presentation</vt:lpstr>
      <vt:lpstr>PowerPoint Presentation</vt:lpstr>
      <vt:lpstr>PowerPoint Presentation</vt:lpstr>
      <vt:lpstr>Observations for Model Intercomparison Projects (obs4MIPs) WDAC Task Team on Observations for Model Evaluation</vt:lpstr>
      <vt:lpstr>PowerPoint Presentation</vt:lpstr>
      <vt:lpstr>  Why was CMUG set up?</vt:lpstr>
      <vt:lpstr>Cross-ECV consistency</vt:lpstr>
      <vt:lpstr>PowerPoint Presentation</vt:lpstr>
      <vt:lpstr>PowerPoint Presentation</vt:lpstr>
      <vt:lpstr>  Where we are now: Better consistency Horizontal gradients - June 2009 Calculated at binned observation locations</vt:lpstr>
      <vt:lpstr>Lessons learnt from past</vt:lpstr>
      <vt:lpstr>  Some recommendations from CMUG</vt:lpstr>
      <vt:lpstr>  Some recommendations from CMUG</vt:lpstr>
      <vt:lpstr>  Some things we could have done better</vt:lpstr>
      <vt:lpstr>Any Questions?</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Tones, Ellie</dc:creator>
  <cp:lastModifiedBy>Saunders, Roger</cp:lastModifiedBy>
  <cp:revision>285</cp:revision>
  <cp:lastPrinted>2017-10-25T10:23:06Z</cp:lastPrinted>
  <dcterms:created xsi:type="dcterms:W3CDTF">2017-07-13T13:26:46Z</dcterms:created>
  <dcterms:modified xsi:type="dcterms:W3CDTF">2018-10-29T10:09:47Z</dcterms:modified>
</cp:coreProperties>
</file>