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1" r:id="rId3"/>
    <p:sldId id="272" r:id="rId4"/>
    <p:sldId id="266" r:id="rId5"/>
    <p:sldId id="274" r:id="rId6"/>
    <p:sldId id="275" r:id="rId7"/>
    <p:sldId id="276" r:id="rId8"/>
    <p:sldId id="277" r:id="rId9"/>
    <p:sldId id="279" r:id="rId10"/>
    <p:sldId id="285" r:id="rId11"/>
    <p:sldId id="288" r:id="rId12"/>
    <p:sldId id="297" r:id="rId13"/>
    <p:sldId id="295" r:id="rId14"/>
    <p:sldId id="296" r:id="rId15"/>
    <p:sldId id="287" r:id="rId16"/>
    <p:sldId id="291" r:id="rId17"/>
    <p:sldId id="286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FB7"/>
    <a:srgbClr val="BDD7EE"/>
    <a:srgbClr val="33CC33"/>
    <a:srgbClr val="FF0066"/>
    <a:srgbClr val="147FB0"/>
    <a:srgbClr val="CCFF99"/>
    <a:srgbClr val="99FF66"/>
    <a:srgbClr val="E3EFF9"/>
    <a:srgbClr val="C8E0F4"/>
    <a:srgbClr val="70A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473" autoAdjust="0"/>
  </p:normalViewPr>
  <p:slideViewPr>
    <p:cSldViewPr snapToGrid="0" showGuides="1">
      <p:cViewPr>
        <p:scale>
          <a:sx n="70" d="100"/>
          <a:sy n="70" d="100"/>
        </p:scale>
        <p:origin x="390" y="336"/>
      </p:cViewPr>
      <p:guideLst>
        <p:guide orient="horz" pos="1842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491B7-636F-42C5-8AD5-DB5B1DFF7EDD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BD407-3688-45AB-A3A5-FE4B873132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D407-3688-45AB-A3A5-FE4B873132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3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D407-3688-45AB-A3A5-FE4B873132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0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D407-3688-45AB-A3A5-FE4B873132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23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D407-3688-45AB-A3A5-FE4B873132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4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debate on whether treat GIA stochastically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D407-3688-45AB-A3A5-FE4B873132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41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not pay justice to all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D407-3688-45AB-A3A5-FE4B873132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9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Nähkästchen-Plauderei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D407-3688-45AB-A3A5-FE4B873132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55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D407-3688-45AB-A3A5-FE4B873132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9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39A-D9FF-474D-86D1-1260FC7E66E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hteck 8"/>
          <p:cNvSpPr/>
          <p:nvPr userDrawn="1"/>
        </p:nvSpPr>
        <p:spPr>
          <a:xfrm>
            <a:off x="0" y="6085493"/>
            <a:ext cx="12192000" cy="7725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AE339A-D9FF-474D-86D1-1260FC7E66EC}" type="slidenum">
              <a:rPr lang="en-US" sz="1200" smtClean="0"/>
              <a:pPr/>
              <a:t>‹Nr.›</a:t>
            </a:fld>
            <a:endParaRPr lang="en-US" sz="120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264094" y="6240914"/>
            <a:ext cx="1059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b="1" i="0" dirty="0" smtClean="0">
                <a:solidFill>
                  <a:srgbClr val="147FB0"/>
                </a:solidFill>
              </a:rPr>
              <a:t>CCI CMUG Integration Meeting, </a:t>
            </a:r>
            <a:r>
              <a:rPr lang="de-DE" sz="2400" b="1" i="0" baseline="0" dirty="0" smtClean="0">
                <a:solidFill>
                  <a:srgbClr val="147FB0"/>
                </a:solidFill>
              </a:rPr>
              <a:t>29-31 </a:t>
            </a:r>
            <a:r>
              <a:rPr lang="de-DE" sz="2400" b="1" i="0" baseline="0" dirty="0" err="1" smtClean="0">
                <a:solidFill>
                  <a:srgbClr val="147FB0"/>
                </a:solidFill>
              </a:rPr>
              <a:t>October</a:t>
            </a:r>
            <a:r>
              <a:rPr lang="de-DE" sz="2400" b="1" i="0" baseline="0" dirty="0" smtClean="0">
                <a:solidFill>
                  <a:srgbClr val="147FB0"/>
                </a:solidFill>
              </a:rPr>
              <a:t> </a:t>
            </a:r>
            <a:r>
              <a:rPr lang="de-DE" sz="2400" b="1" i="0" baseline="0" dirty="0" smtClean="0">
                <a:solidFill>
                  <a:srgbClr val="147FB0"/>
                </a:solidFill>
              </a:rPr>
              <a:t>2018, </a:t>
            </a:r>
            <a:r>
              <a:rPr lang="de-DE" sz="2400" b="1" i="0" baseline="0" dirty="0" err="1" smtClean="0">
                <a:solidFill>
                  <a:srgbClr val="147FB0"/>
                </a:solidFill>
              </a:rPr>
              <a:t>Exeter</a:t>
            </a:r>
            <a:r>
              <a:rPr lang="de-DE" sz="2400" b="1" i="0" baseline="0" dirty="0" smtClean="0">
                <a:solidFill>
                  <a:srgbClr val="147FB0"/>
                </a:solidFill>
              </a:rPr>
              <a:t>, </a:t>
            </a:r>
            <a:r>
              <a:rPr lang="de-DE" sz="2400" b="1" i="0" baseline="0" dirty="0" smtClean="0">
                <a:solidFill>
                  <a:srgbClr val="147FB0"/>
                </a:solidFill>
              </a:rPr>
              <a:t>UK</a:t>
            </a:r>
            <a:endParaRPr lang="de-DE" sz="2400" b="1" i="0" dirty="0">
              <a:solidFill>
                <a:srgbClr val="147FB0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0" y="-9636"/>
            <a:ext cx="12192000" cy="10941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9363" y="137780"/>
            <a:ext cx="2644776" cy="7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7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39A-D9FF-474D-86D1-1260FC7E66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9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39A-D9FF-474D-86D1-1260FC7E66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3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-9636"/>
            <a:ext cx="12192000" cy="10941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" y="-99972"/>
            <a:ext cx="7793839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47FB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9363" y="137780"/>
            <a:ext cx="2644776" cy="7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39A-D9FF-474D-86D1-1260FC7E66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1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39A-D9FF-474D-86D1-1260FC7E66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3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39A-D9FF-474D-86D1-1260FC7E66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39A-D9FF-474D-86D1-1260FC7E66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0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39A-D9FF-474D-86D1-1260FC7E66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0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39A-D9FF-474D-86D1-1260FC7E66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39A-D9FF-474D-86D1-1260FC7E66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4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39A-D9FF-474D-86D1-1260FC7E66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9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339A-D9FF-474D-86D1-1260FC7E66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4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5.gif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14105" y="2219498"/>
            <a:ext cx="7726939" cy="5549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Martin </a:t>
            </a:r>
            <a:r>
              <a:rPr lang="en-US" sz="2800" b="1" dirty="0" smtClean="0"/>
              <a:t>Horwath and </a:t>
            </a:r>
            <a:r>
              <a:rPr lang="en-US" sz="2800" b="1" dirty="0"/>
              <a:t>the </a:t>
            </a:r>
            <a:r>
              <a:rPr lang="en-US" sz="2800" b="1" dirty="0" err="1"/>
              <a:t>SLBC_cci</a:t>
            </a:r>
            <a:r>
              <a:rPr lang="en-US" sz="2800" b="1" dirty="0"/>
              <a:t> consortium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014105" y="3015600"/>
            <a:ext cx="9718472" cy="161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147FB0"/>
                </a:solidFill>
              </a:rPr>
              <a:t>CCI Sea Level Budget </a:t>
            </a:r>
            <a:r>
              <a:rPr lang="en-US" sz="2800" b="1" dirty="0" smtClean="0">
                <a:solidFill>
                  <a:srgbClr val="147FB0"/>
                </a:solidFill>
              </a:rPr>
              <a:t>Closure</a:t>
            </a:r>
          </a:p>
          <a:p>
            <a:pPr algn="l"/>
            <a:r>
              <a:rPr lang="en-US" sz="2800" b="1" i="1" dirty="0" smtClean="0">
                <a:solidFill>
                  <a:srgbClr val="147FB0"/>
                </a:solidFill>
              </a:rPr>
              <a:t>or</a:t>
            </a:r>
            <a:endParaRPr lang="en-US" sz="2800" b="1" i="1" dirty="0">
              <a:solidFill>
                <a:srgbClr val="147FB0"/>
              </a:solidFill>
            </a:endParaRPr>
          </a:p>
          <a:p>
            <a:pPr algn="l"/>
            <a:r>
              <a:rPr lang="en-US" sz="2800" b="1" dirty="0">
                <a:solidFill>
                  <a:srgbClr val="147FB0"/>
                </a:solidFill>
              </a:rPr>
              <a:t>How consistently can we observe climate system elements involved in sea level </a:t>
            </a:r>
            <a:r>
              <a:rPr lang="en-US" sz="2800" b="1" dirty="0" smtClean="0">
                <a:solidFill>
                  <a:srgbClr val="147FB0"/>
                </a:solidFill>
              </a:rPr>
              <a:t>change?</a:t>
            </a:r>
            <a:endParaRPr lang="en-US" sz="2800" b="1" dirty="0">
              <a:solidFill>
                <a:srgbClr val="147FB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39A-D9FF-474D-86D1-1260FC7E66EC}" type="slidenum">
              <a:rPr lang="en-US" smtClean="0"/>
              <a:t>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745957" y="2196980"/>
            <a:ext cx="8181475" cy="842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745956" y="3594348"/>
            <a:ext cx="8181476" cy="1326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745957" y="2213816"/>
            <a:ext cx="8181475" cy="8422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characterization: Theory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90335" y="3811360"/>
            <a:ext cx="81814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onsider </a:t>
            </a:r>
            <a:r>
              <a:rPr lang="en-US" sz="2000" dirty="0"/>
              <a:t>errors as a stochastic variable (multivariate)</a:t>
            </a:r>
          </a:p>
          <a:p>
            <a:endParaRPr lang="en-US" sz="1200" dirty="0" smtClean="0"/>
          </a:p>
          <a:p>
            <a:r>
              <a:rPr lang="en-US" sz="2000" dirty="0" smtClean="0"/>
              <a:t>Characterize uncertainty by </a:t>
            </a:r>
            <a:r>
              <a:rPr lang="en-US" sz="2000" dirty="0"/>
              <a:t>second moments (variances and </a:t>
            </a:r>
            <a:r>
              <a:rPr lang="en-US" sz="2000" dirty="0" err="1"/>
              <a:t>covariances</a:t>
            </a:r>
            <a:r>
              <a:rPr lang="en-US" sz="2000" dirty="0"/>
              <a:t>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64351" y="2418030"/>
            <a:ext cx="6455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Well-defined </a:t>
            </a:r>
            <a:r>
              <a:rPr lang="en-US" sz="2000" dirty="0" err="1"/>
              <a:t>measurand</a:t>
            </a:r>
            <a:r>
              <a:rPr lang="en-US" sz="2000" dirty="0"/>
              <a:t> (as a function of location and time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188234" y="277624"/>
            <a:ext cx="1946492" cy="570370"/>
          </a:xfrm>
          <a:prstGeom prst="rect">
            <a:avLst/>
          </a:prstGeom>
          <a:solidFill>
            <a:srgbClr val="BDD7E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47FB0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characterization: Practice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92209" y="1569989"/>
            <a:ext cx="50717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volution of state (sea level, ocean mass, etc.) </a:t>
            </a:r>
          </a:p>
          <a:p>
            <a:r>
              <a:rPr lang="en-US" dirty="0" smtClean="0"/>
              <a:t>w.r.t</a:t>
            </a:r>
            <a:r>
              <a:rPr lang="en-US" dirty="0"/>
              <a:t>. to reference state (often defined implicitly</a:t>
            </a:r>
            <a:r>
              <a:rPr lang="en-US" dirty="0" smtClean="0"/>
              <a:t>)</a:t>
            </a:r>
          </a:p>
          <a:p>
            <a:endParaRPr lang="en-US" sz="700" dirty="0"/>
          </a:p>
          <a:p>
            <a:r>
              <a:rPr lang="en-US" i="1" dirty="0" smtClean="0"/>
              <a:t>(typical for </a:t>
            </a:r>
            <a:r>
              <a:rPr lang="en-US" i="1" dirty="0"/>
              <a:t>altimetry-based sea level </a:t>
            </a:r>
            <a:r>
              <a:rPr lang="en-US" i="1" dirty="0" smtClean="0"/>
              <a:t>changes,</a:t>
            </a:r>
            <a:endParaRPr lang="en-US" i="1" dirty="0"/>
          </a:p>
          <a:p>
            <a:r>
              <a:rPr lang="en-US" i="1" dirty="0" smtClean="0"/>
              <a:t>GRACE-based </a:t>
            </a:r>
            <a:r>
              <a:rPr lang="en-US" i="1" dirty="0"/>
              <a:t>mass </a:t>
            </a:r>
            <a:r>
              <a:rPr lang="en-US" i="1" dirty="0" smtClean="0"/>
              <a:t>changes</a:t>
            </a:r>
            <a:r>
              <a:rPr lang="en-US" i="1" dirty="0"/>
              <a:t> </a:t>
            </a:r>
            <a:r>
              <a:rPr lang="en-US" i="1" dirty="0" smtClean="0"/>
              <a:t>etc.)</a:t>
            </a:r>
            <a:endParaRPr lang="en-US" i="1" dirty="0"/>
          </a:p>
        </p:txBody>
      </p:sp>
      <p:sp>
        <p:nvSpPr>
          <p:cNvPr id="6" name="Textfeld 5"/>
          <p:cNvSpPr txBox="1"/>
          <p:nvPr/>
        </p:nvSpPr>
        <p:spPr>
          <a:xfrm>
            <a:off x="7603564" y="1564251"/>
            <a:ext cx="41666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ate </a:t>
            </a:r>
            <a:r>
              <a:rPr lang="en-US" dirty="0"/>
              <a:t>of change (to be cumulated in time to arrive at </a:t>
            </a:r>
            <a:r>
              <a:rPr lang="en-US" dirty="0" smtClean="0"/>
              <a:t>evolution of state)</a:t>
            </a:r>
          </a:p>
          <a:p>
            <a:endParaRPr lang="en-US" sz="800" dirty="0"/>
          </a:p>
          <a:p>
            <a:r>
              <a:rPr lang="en-US" i="1" dirty="0" smtClean="0"/>
              <a:t>(typical for glaciological </a:t>
            </a:r>
            <a:r>
              <a:rPr lang="en-US" i="1" dirty="0"/>
              <a:t>modeling, hydrological </a:t>
            </a:r>
            <a:r>
              <a:rPr lang="en-US" i="1" dirty="0" smtClean="0"/>
              <a:t>modeling)</a:t>
            </a:r>
            <a:endParaRPr lang="en-US" i="1" dirty="0"/>
          </a:p>
        </p:txBody>
      </p:sp>
      <p:sp>
        <p:nvSpPr>
          <p:cNvPr id="8" name="Rechteck 7"/>
          <p:cNvSpPr/>
          <p:nvPr/>
        </p:nvSpPr>
        <p:spPr>
          <a:xfrm>
            <a:off x="981175" y="3140569"/>
            <a:ext cx="2753668" cy="29106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4487105" y="3140568"/>
            <a:ext cx="2753668" cy="29106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2041937" y="6278857"/>
            <a:ext cx="629034" cy="32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t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466493" y="4249980"/>
            <a:ext cx="437534" cy="298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3893952" y="4365928"/>
            <a:ext cx="437534" cy="298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13" name="Freihandform 12"/>
          <p:cNvSpPr/>
          <p:nvPr/>
        </p:nvSpPr>
        <p:spPr>
          <a:xfrm>
            <a:off x="1184629" y="3136605"/>
            <a:ext cx="2343650" cy="1841654"/>
          </a:xfrm>
          <a:custGeom>
            <a:avLst/>
            <a:gdLst>
              <a:gd name="connsiteX0" fmla="*/ 2883309 w 2883309"/>
              <a:gd name="connsiteY0" fmla="*/ 0 h 2079523"/>
              <a:gd name="connsiteX1" fmla="*/ 2883309 w 2883309"/>
              <a:gd name="connsiteY1" fmla="*/ 1430594 h 2079523"/>
              <a:gd name="connsiteX2" fmla="*/ 398206 w 2883309"/>
              <a:gd name="connsiteY2" fmla="*/ 2079523 h 2079523"/>
              <a:gd name="connsiteX3" fmla="*/ 0 w 2883309"/>
              <a:gd name="connsiteY3" fmla="*/ 2027904 h 2079523"/>
              <a:gd name="connsiteX4" fmla="*/ 383458 w 2883309"/>
              <a:gd name="connsiteY4" fmla="*/ 1637071 h 2079523"/>
              <a:gd name="connsiteX5" fmla="*/ 2883309 w 2883309"/>
              <a:gd name="connsiteY5" fmla="*/ 0 h 207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3309" h="2079523">
                <a:moveTo>
                  <a:pt x="2883309" y="0"/>
                </a:moveTo>
                <a:lnTo>
                  <a:pt x="2883309" y="1430594"/>
                </a:lnTo>
                <a:lnTo>
                  <a:pt x="398206" y="2079523"/>
                </a:lnTo>
                <a:lnTo>
                  <a:pt x="0" y="2027904"/>
                </a:lnTo>
                <a:lnTo>
                  <a:pt x="383458" y="1637071"/>
                </a:lnTo>
                <a:lnTo>
                  <a:pt x="288330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pieren 13"/>
          <p:cNvGrpSpPr/>
          <p:nvPr/>
        </p:nvGrpSpPr>
        <p:grpSpPr>
          <a:xfrm>
            <a:off x="1176818" y="3717607"/>
            <a:ext cx="2382381" cy="1247457"/>
            <a:chOff x="937770" y="3310164"/>
            <a:chExt cx="2951801" cy="1408579"/>
          </a:xfrm>
        </p:grpSpPr>
        <p:sp>
          <p:nvSpPr>
            <p:cNvPr id="15" name="Freihandform 14"/>
            <p:cNvSpPr/>
            <p:nvPr/>
          </p:nvSpPr>
          <p:spPr>
            <a:xfrm>
              <a:off x="962488" y="3356881"/>
              <a:ext cx="2894341" cy="1322480"/>
            </a:xfrm>
            <a:custGeom>
              <a:avLst/>
              <a:gdLst>
                <a:gd name="connsiteX0" fmla="*/ 0 w 2894341"/>
                <a:gd name="connsiteY0" fmla="*/ 1322480 h 1322480"/>
                <a:gd name="connsiteX1" fmla="*/ 400522 w 2894341"/>
                <a:gd name="connsiteY1" fmla="*/ 1163782 h 1322480"/>
                <a:gd name="connsiteX2" fmla="*/ 733032 w 2894341"/>
                <a:gd name="connsiteY2" fmla="*/ 891729 h 1322480"/>
                <a:gd name="connsiteX3" fmla="*/ 1171339 w 2894341"/>
                <a:gd name="connsiteY3" fmla="*/ 884172 h 1322480"/>
                <a:gd name="connsiteX4" fmla="*/ 1450949 w 2894341"/>
                <a:gd name="connsiteY4" fmla="*/ 725475 h 1322480"/>
                <a:gd name="connsiteX5" fmla="*/ 1843914 w 2894341"/>
                <a:gd name="connsiteY5" fmla="*/ 445865 h 1322480"/>
                <a:gd name="connsiteX6" fmla="*/ 2183980 w 2894341"/>
                <a:gd name="connsiteY6" fmla="*/ 392966 h 1322480"/>
                <a:gd name="connsiteX7" fmla="*/ 2546718 w 2894341"/>
                <a:gd name="connsiteY7" fmla="*/ 158698 h 1322480"/>
                <a:gd name="connsiteX8" fmla="*/ 2894341 w 2894341"/>
                <a:gd name="connsiteY8" fmla="*/ 0 h 132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4341" h="1322480">
                  <a:moveTo>
                    <a:pt x="0" y="1322480"/>
                  </a:moveTo>
                  <a:lnTo>
                    <a:pt x="400522" y="1163782"/>
                  </a:lnTo>
                  <a:lnTo>
                    <a:pt x="733032" y="891729"/>
                  </a:lnTo>
                  <a:lnTo>
                    <a:pt x="1171339" y="884172"/>
                  </a:lnTo>
                  <a:lnTo>
                    <a:pt x="1450949" y="725475"/>
                  </a:lnTo>
                  <a:lnTo>
                    <a:pt x="1843914" y="445865"/>
                  </a:lnTo>
                  <a:lnTo>
                    <a:pt x="2183980" y="392966"/>
                  </a:lnTo>
                  <a:lnTo>
                    <a:pt x="2546718" y="158698"/>
                  </a:lnTo>
                  <a:lnTo>
                    <a:pt x="2894341" y="0"/>
                  </a:lnTo>
                </a:path>
              </a:pathLst>
            </a:custGeom>
            <a:noFill/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/>
            <p:cNvSpPr/>
            <p:nvPr/>
          </p:nvSpPr>
          <p:spPr>
            <a:xfrm>
              <a:off x="937770" y="4639978"/>
              <a:ext cx="78323" cy="78765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311396" y="4490036"/>
              <a:ext cx="78323" cy="78765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665357" y="4217190"/>
              <a:ext cx="78323" cy="78765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085686" y="4195068"/>
              <a:ext cx="78323" cy="78765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380653" y="4040210"/>
              <a:ext cx="78323" cy="78765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/>
            <p:cNvSpPr/>
            <p:nvPr/>
          </p:nvSpPr>
          <p:spPr>
            <a:xfrm>
              <a:off x="2741990" y="3767364"/>
              <a:ext cx="78323" cy="78765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/>
            <p:cNvSpPr/>
            <p:nvPr/>
          </p:nvSpPr>
          <p:spPr>
            <a:xfrm>
              <a:off x="3088576" y="3708371"/>
              <a:ext cx="78323" cy="78765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/>
            <p:cNvSpPr/>
            <p:nvPr/>
          </p:nvSpPr>
          <p:spPr>
            <a:xfrm>
              <a:off x="3442538" y="3487145"/>
              <a:ext cx="78323" cy="78765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/>
            <p:cNvSpPr/>
            <p:nvPr/>
          </p:nvSpPr>
          <p:spPr>
            <a:xfrm>
              <a:off x="3811248" y="3310164"/>
              <a:ext cx="78323" cy="78765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ihandform 24"/>
          <p:cNvSpPr/>
          <p:nvPr/>
        </p:nvSpPr>
        <p:spPr>
          <a:xfrm>
            <a:off x="4682280" y="3842474"/>
            <a:ext cx="2356921" cy="2096350"/>
          </a:xfrm>
          <a:custGeom>
            <a:avLst/>
            <a:gdLst>
              <a:gd name="connsiteX0" fmla="*/ 0 w 2883310"/>
              <a:gd name="connsiteY0" fmla="*/ 1342103 h 2367116"/>
              <a:gd name="connsiteX1" fmla="*/ 1430594 w 2883310"/>
              <a:gd name="connsiteY1" fmla="*/ 1039761 h 2367116"/>
              <a:gd name="connsiteX2" fmla="*/ 2883310 w 2883310"/>
              <a:gd name="connsiteY2" fmla="*/ 0 h 2367116"/>
              <a:gd name="connsiteX3" fmla="*/ 2875935 w 2883310"/>
              <a:gd name="connsiteY3" fmla="*/ 1098755 h 2367116"/>
              <a:gd name="connsiteX4" fmla="*/ 1445342 w 2883310"/>
              <a:gd name="connsiteY4" fmla="*/ 1356852 h 2367116"/>
              <a:gd name="connsiteX5" fmla="*/ 7374 w 2883310"/>
              <a:gd name="connsiteY5" fmla="*/ 2367116 h 2367116"/>
              <a:gd name="connsiteX6" fmla="*/ 0 w 2883310"/>
              <a:gd name="connsiteY6" fmla="*/ 1342103 h 23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310" h="2367116">
                <a:moveTo>
                  <a:pt x="0" y="1342103"/>
                </a:moveTo>
                <a:lnTo>
                  <a:pt x="1430594" y="1039761"/>
                </a:lnTo>
                <a:lnTo>
                  <a:pt x="2883310" y="0"/>
                </a:lnTo>
                <a:cubicBezTo>
                  <a:pt x="2880852" y="366252"/>
                  <a:pt x="2878393" y="732503"/>
                  <a:pt x="2875935" y="1098755"/>
                </a:cubicBezTo>
                <a:lnTo>
                  <a:pt x="1445342" y="1356852"/>
                </a:lnTo>
                <a:lnTo>
                  <a:pt x="7374" y="2367116"/>
                </a:lnTo>
                <a:lnTo>
                  <a:pt x="0" y="134210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ihandform 25"/>
          <p:cNvSpPr/>
          <p:nvPr/>
        </p:nvSpPr>
        <p:spPr>
          <a:xfrm>
            <a:off x="4689197" y="4289790"/>
            <a:ext cx="2336006" cy="1171206"/>
          </a:xfrm>
          <a:custGeom>
            <a:avLst/>
            <a:gdLst>
              <a:gd name="connsiteX0" fmla="*/ 0 w 2894341"/>
              <a:gd name="connsiteY0" fmla="*/ 1322480 h 1322480"/>
              <a:gd name="connsiteX1" fmla="*/ 400522 w 2894341"/>
              <a:gd name="connsiteY1" fmla="*/ 1163782 h 1322480"/>
              <a:gd name="connsiteX2" fmla="*/ 733032 w 2894341"/>
              <a:gd name="connsiteY2" fmla="*/ 891729 h 1322480"/>
              <a:gd name="connsiteX3" fmla="*/ 1171339 w 2894341"/>
              <a:gd name="connsiteY3" fmla="*/ 884172 h 1322480"/>
              <a:gd name="connsiteX4" fmla="*/ 1450949 w 2894341"/>
              <a:gd name="connsiteY4" fmla="*/ 725475 h 1322480"/>
              <a:gd name="connsiteX5" fmla="*/ 1843914 w 2894341"/>
              <a:gd name="connsiteY5" fmla="*/ 445865 h 1322480"/>
              <a:gd name="connsiteX6" fmla="*/ 2183980 w 2894341"/>
              <a:gd name="connsiteY6" fmla="*/ 392966 h 1322480"/>
              <a:gd name="connsiteX7" fmla="*/ 2546718 w 2894341"/>
              <a:gd name="connsiteY7" fmla="*/ 158698 h 1322480"/>
              <a:gd name="connsiteX8" fmla="*/ 2894341 w 2894341"/>
              <a:gd name="connsiteY8" fmla="*/ 0 h 132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4341" h="1322480">
                <a:moveTo>
                  <a:pt x="0" y="1322480"/>
                </a:moveTo>
                <a:lnTo>
                  <a:pt x="400522" y="1163782"/>
                </a:lnTo>
                <a:lnTo>
                  <a:pt x="733032" y="891729"/>
                </a:lnTo>
                <a:lnTo>
                  <a:pt x="1171339" y="884172"/>
                </a:lnTo>
                <a:lnTo>
                  <a:pt x="1450949" y="725475"/>
                </a:lnTo>
                <a:lnTo>
                  <a:pt x="1843914" y="445865"/>
                </a:lnTo>
                <a:lnTo>
                  <a:pt x="2183980" y="392966"/>
                </a:lnTo>
                <a:lnTo>
                  <a:pt x="2546718" y="158698"/>
                </a:lnTo>
                <a:lnTo>
                  <a:pt x="2894341" y="0"/>
                </a:lnTo>
              </a:path>
            </a:pathLst>
          </a:cu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4669247" y="5426118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4970798" y="5293327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5256478" y="5051691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>
            <a:off x="5595723" y="5032100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5833789" y="4894955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/>
        </p:nvSpPr>
        <p:spPr>
          <a:xfrm>
            <a:off x="6125422" y="4653319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6405150" y="4601074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6690830" y="4405153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6988414" y="4248417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feld 35"/>
          <p:cNvSpPr txBox="1"/>
          <p:nvPr/>
        </p:nvSpPr>
        <p:spPr>
          <a:xfrm>
            <a:off x="4202010" y="4740065"/>
            <a:ext cx="243489" cy="32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37" name="Gerader Verbinder 36"/>
          <p:cNvCxnSpPr/>
          <p:nvPr/>
        </p:nvCxnSpPr>
        <p:spPr>
          <a:xfrm flipV="1">
            <a:off x="920895" y="4923678"/>
            <a:ext cx="2819851" cy="2746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 flipV="1">
            <a:off x="4408573" y="4892209"/>
            <a:ext cx="2832200" cy="17254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731389" y="4774770"/>
            <a:ext cx="243489" cy="32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2" name="Textfeld 41"/>
          <p:cNvSpPr txBox="1"/>
          <p:nvPr/>
        </p:nvSpPr>
        <p:spPr>
          <a:xfrm>
            <a:off x="1092876" y="6066515"/>
            <a:ext cx="274540" cy="32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feld 42"/>
          <p:cNvSpPr txBox="1"/>
          <p:nvPr/>
        </p:nvSpPr>
        <p:spPr>
          <a:xfrm>
            <a:off x="3390322" y="6070272"/>
            <a:ext cx="274540" cy="32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4" name="Textfeld 43"/>
          <p:cNvSpPr txBox="1"/>
          <p:nvPr/>
        </p:nvSpPr>
        <p:spPr>
          <a:xfrm>
            <a:off x="4595191" y="6041932"/>
            <a:ext cx="274540" cy="32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6892637" y="6067624"/>
            <a:ext cx="274540" cy="32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5627330" y="6266157"/>
            <a:ext cx="629034" cy="32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t</a:t>
            </a:r>
            <a:endParaRPr lang="en-US" dirty="0"/>
          </a:p>
        </p:txBody>
      </p:sp>
      <p:cxnSp>
        <p:nvCxnSpPr>
          <p:cNvPr id="47" name="Gerader Verbinder 46"/>
          <p:cNvCxnSpPr/>
          <p:nvPr/>
        </p:nvCxnSpPr>
        <p:spPr>
          <a:xfrm>
            <a:off x="1208425" y="5972834"/>
            <a:ext cx="0" cy="157666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/>
          <p:cNvCxnSpPr/>
          <p:nvPr/>
        </p:nvCxnSpPr>
        <p:spPr>
          <a:xfrm>
            <a:off x="3532774" y="5972834"/>
            <a:ext cx="0" cy="157666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/>
          <p:cNvCxnSpPr/>
          <p:nvPr/>
        </p:nvCxnSpPr>
        <p:spPr>
          <a:xfrm>
            <a:off x="4688540" y="5968391"/>
            <a:ext cx="0" cy="157666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/>
          <p:nvPr/>
        </p:nvCxnSpPr>
        <p:spPr>
          <a:xfrm>
            <a:off x="7018836" y="5967621"/>
            <a:ext cx="0" cy="157666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2477253" y="5258131"/>
            <a:ext cx="1029120" cy="51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z(t)</a:t>
            </a:r>
          </a:p>
          <a:p>
            <a:r>
              <a:rPr lang="en-US" sz="1600" dirty="0" smtClean="0"/>
              <a:t>uncertainties</a:t>
            </a:r>
            <a:endParaRPr lang="en-US" sz="1600" dirty="0"/>
          </a:p>
        </p:txBody>
      </p:sp>
      <p:cxnSp>
        <p:nvCxnSpPr>
          <p:cNvPr id="52" name="Gerader Verbinder 51"/>
          <p:cNvCxnSpPr/>
          <p:nvPr/>
        </p:nvCxnSpPr>
        <p:spPr>
          <a:xfrm flipV="1">
            <a:off x="2064577" y="5419384"/>
            <a:ext cx="392568" cy="4997"/>
          </a:xfrm>
          <a:prstGeom prst="line">
            <a:avLst/>
          </a:prstGeom>
          <a:ln w="190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2234720" y="5392663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ihandform 53"/>
          <p:cNvSpPr/>
          <p:nvPr/>
        </p:nvSpPr>
        <p:spPr>
          <a:xfrm>
            <a:off x="2064577" y="5521193"/>
            <a:ext cx="381586" cy="227549"/>
          </a:xfrm>
          <a:custGeom>
            <a:avLst/>
            <a:gdLst>
              <a:gd name="connsiteX0" fmla="*/ 151141 w 151141"/>
              <a:gd name="connsiteY0" fmla="*/ 0 h 256939"/>
              <a:gd name="connsiteX1" fmla="*/ 151141 w 151141"/>
              <a:gd name="connsiteY1" fmla="*/ 241825 h 256939"/>
              <a:gd name="connsiteX2" fmla="*/ 0 w 151141"/>
              <a:gd name="connsiteY2" fmla="*/ 256939 h 256939"/>
              <a:gd name="connsiteX3" fmla="*/ 0 w 151141"/>
              <a:gd name="connsiteY3" fmla="*/ 98241 h 256939"/>
              <a:gd name="connsiteX4" fmla="*/ 151141 w 151141"/>
              <a:gd name="connsiteY4" fmla="*/ 0 h 25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41" h="256939">
                <a:moveTo>
                  <a:pt x="151141" y="0"/>
                </a:moveTo>
                <a:lnTo>
                  <a:pt x="151141" y="241825"/>
                </a:lnTo>
                <a:lnTo>
                  <a:pt x="0" y="256939"/>
                </a:lnTo>
                <a:lnTo>
                  <a:pt x="0" y="98241"/>
                </a:lnTo>
                <a:lnTo>
                  <a:pt x="15114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1955714" y="5255475"/>
            <a:ext cx="1612480" cy="6323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8126993" y="3145771"/>
            <a:ext cx="2753668" cy="29106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feld 57"/>
          <p:cNvSpPr txBox="1"/>
          <p:nvPr/>
        </p:nvSpPr>
        <p:spPr>
          <a:xfrm rot="16200000">
            <a:off x="7533840" y="4371131"/>
            <a:ext cx="437534" cy="298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60" name="Freihandform 59"/>
          <p:cNvSpPr/>
          <p:nvPr/>
        </p:nvSpPr>
        <p:spPr>
          <a:xfrm>
            <a:off x="8329085" y="4294993"/>
            <a:ext cx="2336006" cy="1171206"/>
          </a:xfrm>
          <a:custGeom>
            <a:avLst/>
            <a:gdLst>
              <a:gd name="connsiteX0" fmla="*/ 0 w 2894341"/>
              <a:gd name="connsiteY0" fmla="*/ 1322480 h 1322480"/>
              <a:gd name="connsiteX1" fmla="*/ 400522 w 2894341"/>
              <a:gd name="connsiteY1" fmla="*/ 1163782 h 1322480"/>
              <a:gd name="connsiteX2" fmla="*/ 733032 w 2894341"/>
              <a:gd name="connsiteY2" fmla="*/ 891729 h 1322480"/>
              <a:gd name="connsiteX3" fmla="*/ 1171339 w 2894341"/>
              <a:gd name="connsiteY3" fmla="*/ 884172 h 1322480"/>
              <a:gd name="connsiteX4" fmla="*/ 1450949 w 2894341"/>
              <a:gd name="connsiteY4" fmla="*/ 725475 h 1322480"/>
              <a:gd name="connsiteX5" fmla="*/ 1843914 w 2894341"/>
              <a:gd name="connsiteY5" fmla="*/ 445865 h 1322480"/>
              <a:gd name="connsiteX6" fmla="*/ 2183980 w 2894341"/>
              <a:gd name="connsiteY6" fmla="*/ 392966 h 1322480"/>
              <a:gd name="connsiteX7" fmla="*/ 2546718 w 2894341"/>
              <a:gd name="connsiteY7" fmla="*/ 158698 h 1322480"/>
              <a:gd name="connsiteX8" fmla="*/ 2894341 w 2894341"/>
              <a:gd name="connsiteY8" fmla="*/ 0 h 132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4341" h="1322480">
                <a:moveTo>
                  <a:pt x="0" y="1322480"/>
                </a:moveTo>
                <a:lnTo>
                  <a:pt x="400522" y="1163782"/>
                </a:lnTo>
                <a:lnTo>
                  <a:pt x="733032" y="891729"/>
                </a:lnTo>
                <a:lnTo>
                  <a:pt x="1171339" y="884172"/>
                </a:lnTo>
                <a:lnTo>
                  <a:pt x="1450949" y="725475"/>
                </a:lnTo>
                <a:lnTo>
                  <a:pt x="1843914" y="445865"/>
                </a:lnTo>
                <a:lnTo>
                  <a:pt x="2183980" y="392966"/>
                </a:lnTo>
                <a:lnTo>
                  <a:pt x="2546718" y="158698"/>
                </a:lnTo>
                <a:lnTo>
                  <a:pt x="2894341" y="0"/>
                </a:lnTo>
              </a:path>
            </a:pathLst>
          </a:cu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8309135" y="5431321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8610686" y="5298530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8896366" y="5056894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9235611" y="5037303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9473677" y="4900158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9765310" y="4658522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/>
          <p:cNvSpPr/>
          <p:nvPr/>
        </p:nvSpPr>
        <p:spPr>
          <a:xfrm>
            <a:off x="10045038" y="4606277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67"/>
          <p:cNvSpPr/>
          <p:nvPr/>
        </p:nvSpPr>
        <p:spPr>
          <a:xfrm>
            <a:off x="10330718" y="4410356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e 68"/>
          <p:cNvSpPr/>
          <p:nvPr/>
        </p:nvSpPr>
        <p:spPr>
          <a:xfrm>
            <a:off x="10628302" y="4253620"/>
            <a:ext cx="63214" cy="69755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feld 69"/>
          <p:cNvSpPr txBox="1"/>
          <p:nvPr/>
        </p:nvSpPr>
        <p:spPr>
          <a:xfrm>
            <a:off x="7841898" y="4745268"/>
            <a:ext cx="243489" cy="32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71" name="Gerader Verbinder 70"/>
          <p:cNvCxnSpPr/>
          <p:nvPr/>
        </p:nvCxnSpPr>
        <p:spPr>
          <a:xfrm flipV="1">
            <a:off x="8048461" y="4897412"/>
            <a:ext cx="2832200" cy="17254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8235079" y="6047135"/>
            <a:ext cx="274540" cy="32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10532525" y="6072827"/>
            <a:ext cx="274540" cy="32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9267218" y="6271360"/>
            <a:ext cx="629034" cy="32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t</a:t>
            </a:r>
            <a:endParaRPr lang="en-US" dirty="0"/>
          </a:p>
        </p:txBody>
      </p:sp>
      <p:cxnSp>
        <p:nvCxnSpPr>
          <p:cNvPr id="76" name="Gerader Verbinder 75"/>
          <p:cNvCxnSpPr/>
          <p:nvPr/>
        </p:nvCxnSpPr>
        <p:spPr>
          <a:xfrm>
            <a:off x="8328428" y="5973594"/>
            <a:ext cx="0" cy="157666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10658724" y="5972824"/>
            <a:ext cx="0" cy="157666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 flipV="1">
            <a:off x="8509619" y="5293328"/>
            <a:ext cx="0" cy="20254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 flipH="1" flipV="1">
            <a:off x="8805320" y="5067151"/>
            <a:ext cx="4310" cy="2959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flipH="1" flipV="1">
            <a:off x="9376911" y="4890649"/>
            <a:ext cx="12900" cy="19485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/>
          <p:nvPr/>
        </p:nvCxnSpPr>
        <p:spPr>
          <a:xfrm flipH="1" flipV="1">
            <a:off x="9648967" y="4667534"/>
            <a:ext cx="2159" cy="29717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 flipH="1" flipV="1">
            <a:off x="10228997" y="4408227"/>
            <a:ext cx="5448" cy="24490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/>
          <p:cNvCxnSpPr/>
          <p:nvPr/>
        </p:nvCxnSpPr>
        <p:spPr>
          <a:xfrm flipV="1">
            <a:off x="10513211" y="4244454"/>
            <a:ext cx="2389" cy="23803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/>
          <p:cNvCxnSpPr/>
          <p:nvPr/>
        </p:nvCxnSpPr>
        <p:spPr>
          <a:xfrm flipV="1">
            <a:off x="9936768" y="4592472"/>
            <a:ext cx="5626" cy="1276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 flipV="1">
            <a:off x="9105330" y="5003000"/>
            <a:ext cx="5626" cy="1276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4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25" grpId="0" animBg="1"/>
      <p:bldP spid="57" grpId="0" animBg="1"/>
      <p:bldP spid="58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3" grpId="0"/>
      <p:bldP spid="74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745956" y="3594348"/>
            <a:ext cx="8181476" cy="1326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768095" y="3590310"/>
            <a:ext cx="8181475" cy="13306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45957" y="2196980"/>
            <a:ext cx="8181475" cy="842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characterization: Theory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90335" y="3811360"/>
            <a:ext cx="81814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onsider </a:t>
            </a:r>
            <a:r>
              <a:rPr lang="en-US" sz="2000" dirty="0"/>
              <a:t>errors as a stochastic variable (multivariate)</a:t>
            </a:r>
          </a:p>
          <a:p>
            <a:endParaRPr lang="en-US" sz="1200" dirty="0" smtClean="0"/>
          </a:p>
          <a:p>
            <a:r>
              <a:rPr lang="en-US" sz="2000" dirty="0" smtClean="0"/>
              <a:t>Characterize uncertainty by </a:t>
            </a:r>
            <a:r>
              <a:rPr lang="en-US" sz="2000" dirty="0"/>
              <a:t>second moments (variances and </a:t>
            </a:r>
            <a:r>
              <a:rPr lang="en-US" sz="2000" dirty="0" err="1"/>
              <a:t>covariances</a:t>
            </a:r>
            <a:r>
              <a:rPr lang="en-US" sz="2000" dirty="0"/>
              <a:t>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64351" y="2418030"/>
            <a:ext cx="6455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Well-defined </a:t>
            </a:r>
            <a:r>
              <a:rPr lang="en-US" sz="2000" dirty="0" err="1"/>
              <a:t>measurand</a:t>
            </a:r>
            <a:r>
              <a:rPr lang="en-US" sz="2000" dirty="0"/>
              <a:t> (as a function of location and time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188234" y="277624"/>
            <a:ext cx="1946492" cy="570370"/>
          </a:xfrm>
          <a:prstGeom prst="rect">
            <a:avLst/>
          </a:prstGeom>
          <a:solidFill>
            <a:srgbClr val="BDD7E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47FB0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5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characterization: Practice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354531" y="1901269"/>
            <a:ext cx="70916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different approaches for the different sea level budget elements / different communities</a:t>
            </a:r>
          </a:p>
          <a:p>
            <a:endParaRPr lang="en-US" dirty="0" smtClean="0"/>
          </a:p>
          <a:p>
            <a:r>
              <a:rPr lang="en-US" dirty="0" smtClean="0"/>
              <a:t>Error correlations in time: two extremes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Uncertainty per epoch – uncorrelated in time (“noise”)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Uncertainty on linear </a:t>
            </a:r>
            <a:r>
              <a:rPr lang="en-US" dirty="0"/>
              <a:t>trend –</a:t>
            </a:r>
            <a:r>
              <a:rPr lang="en-US" dirty="0" smtClean="0"/>
              <a:t> fully correlated in time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Typical example of overall error characterization</a:t>
            </a:r>
          </a:p>
          <a:p>
            <a:r>
              <a:rPr lang="de-DE" dirty="0" smtClean="0"/>
              <a:t>      σ</a:t>
            </a:r>
            <a:r>
              <a:rPr lang="de-DE" baseline="30000" dirty="0" smtClean="0"/>
              <a:t>2</a:t>
            </a:r>
            <a:r>
              <a:rPr lang="de-DE" baseline="-25000" dirty="0" smtClean="0"/>
              <a:t>total</a:t>
            </a:r>
            <a:r>
              <a:rPr lang="de-DE" baseline="30000" dirty="0" smtClean="0"/>
              <a:t> </a:t>
            </a:r>
            <a:r>
              <a:rPr lang="de-DE" dirty="0" smtClean="0"/>
              <a:t>(t</a:t>
            </a:r>
            <a:r>
              <a:rPr lang="de-DE" dirty="0"/>
              <a:t>) = </a:t>
            </a:r>
            <a:r>
              <a:rPr lang="de-DE" dirty="0" smtClean="0"/>
              <a:t>σ</a:t>
            </a:r>
            <a:r>
              <a:rPr lang="de-DE" baseline="30000" dirty="0"/>
              <a:t>2</a:t>
            </a:r>
            <a:r>
              <a:rPr lang="de-DE" baseline="-25000" dirty="0" smtClean="0"/>
              <a:t>noise</a:t>
            </a:r>
            <a:r>
              <a:rPr lang="de-DE" baseline="30000" dirty="0" smtClean="0"/>
              <a:t> </a:t>
            </a:r>
            <a:r>
              <a:rPr lang="de-DE" dirty="0" smtClean="0"/>
              <a:t>(</a:t>
            </a:r>
            <a:r>
              <a:rPr lang="de-DE" dirty="0"/>
              <a:t>t) + </a:t>
            </a:r>
            <a:r>
              <a:rPr lang="de-DE" dirty="0" smtClean="0"/>
              <a:t>( </a:t>
            </a:r>
            <a:r>
              <a:rPr lang="de-DE" dirty="0" err="1" smtClean="0"/>
              <a:t>σ</a:t>
            </a:r>
            <a:r>
              <a:rPr lang="de-DE" baseline="-25000" dirty="0" err="1" smtClean="0"/>
              <a:t>trend</a:t>
            </a:r>
            <a:r>
              <a:rPr lang="de-DE" dirty="0" smtClean="0"/>
              <a:t>* (t-t</a:t>
            </a:r>
            <a:r>
              <a:rPr lang="de-DE" baseline="-25000" dirty="0" smtClean="0"/>
              <a:t>0</a:t>
            </a:r>
            <a:r>
              <a:rPr lang="de-DE" dirty="0" smtClean="0"/>
              <a:t>) )</a:t>
            </a:r>
            <a:r>
              <a:rPr lang="de-DE" baseline="30000" dirty="0" smtClean="0"/>
              <a:t>2</a:t>
            </a:r>
          </a:p>
          <a:p>
            <a:endParaRPr lang="de-DE" baseline="30000" dirty="0"/>
          </a:p>
          <a:p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ncertainties </a:t>
            </a:r>
            <a:r>
              <a:rPr lang="en-US" dirty="0"/>
              <a:t>of </a:t>
            </a:r>
            <a:r>
              <a:rPr lang="en-US" dirty="0" err="1"/>
              <a:t>interannual</a:t>
            </a:r>
            <a:r>
              <a:rPr lang="en-US" dirty="0"/>
              <a:t> components are less </a:t>
            </a:r>
            <a:r>
              <a:rPr lang="en-US" dirty="0" smtClean="0"/>
              <a:t>studied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3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340806" y="2608430"/>
            <a:ext cx="3275256" cy="656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340806" y="1843157"/>
            <a:ext cx="3275254" cy="610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3875327" y="1843156"/>
            <a:ext cx="3637160" cy="607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7902911" y="1826926"/>
            <a:ext cx="3731178" cy="6422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3863295" y="2626613"/>
            <a:ext cx="3649192" cy="6294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7919014" y="2644710"/>
            <a:ext cx="3715075" cy="615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340804" y="4268300"/>
            <a:ext cx="3275256" cy="67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3848216" y="4254871"/>
            <a:ext cx="3636589" cy="686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7937061" y="4253735"/>
            <a:ext cx="3714112" cy="651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306761" y="5928484"/>
            <a:ext cx="3294624" cy="693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3875328" y="5928485"/>
            <a:ext cx="7775846" cy="711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340804" y="3401713"/>
            <a:ext cx="3275256" cy="643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63294" y="3406834"/>
            <a:ext cx="3640113" cy="653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7937062" y="3405250"/>
            <a:ext cx="3714112" cy="689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26128" y="5078181"/>
            <a:ext cx="3275256" cy="650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3875327" y="5076048"/>
            <a:ext cx="7775846" cy="675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characterization: Practice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69472" y="1977898"/>
            <a:ext cx="28429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Sea level </a:t>
            </a:r>
            <a:r>
              <a:rPr lang="en-US" b="1" dirty="0"/>
              <a:t>from </a:t>
            </a:r>
            <a:r>
              <a:rPr lang="en-US" b="1" dirty="0" smtClean="0"/>
              <a:t>altimetry</a:t>
            </a:r>
            <a:endParaRPr lang="en-US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863295" y="1274206"/>
            <a:ext cx="334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7FB0"/>
                </a:solidFill>
              </a:rPr>
              <a:t>Uncertainty per epoch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902911" y="1295633"/>
            <a:ext cx="4041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7FB0"/>
                </a:solidFill>
              </a:rPr>
              <a:t>Uncertainty on linear trend</a:t>
            </a:r>
            <a:endParaRPr lang="en-US" sz="2400" b="1" dirty="0">
              <a:solidFill>
                <a:srgbClr val="147FB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17659" y="2608429"/>
            <a:ext cx="34410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assessing high-frequency variations of time </a:t>
            </a:r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848216" y="4255740"/>
            <a:ext cx="36642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mass </a:t>
            </a:r>
            <a:r>
              <a:rPr lang="en-US" dirty="0"/>
              <a:t>changes per </a:t>
            </a:r>
            <a:r>
              <a:rPr lang="en-US" dirty="0" smtClean="0"/>
              <a:t>epoch: "leave-one-glacier-out</a:t>
            </a:r>
            <a:r>
              <a:rPr lang="en-US" dirty="0"/>
              <a:t>" model cross-validation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982955" y="4255740"/>
            <a:ext cx="35372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Cumulation</a:t>
            </a:r>
            <a:r>
              <a:rPr lang="en-US" dirty="0"/>
              <a:t> in time </a:t>
            </a:r>
            <a:r>
              <a:rPr lang="en-US" dirty="0" smtClean="0"/>
              <a:t>assuming no correlation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3851265" y="5073425"/>
            <a:ext cx="491352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GRACE</a:t>
            </a:r>
            <a:r>
              <a:rPr lang="en-US" dirty="0"/>
              <a:t>: similar to Ocean mass change from GRACE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863295" y="5359260"/>
            <a:ext cx="7109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Altimetry</a:t>
            </a:r>
            <a:r>
              <a:rPr lang="en-US" dirty="0"/>
              <a:t>: e.g. </a:t>
            </a:r>
            <a:r>
              <a:rPr lang="en-US" dirty="0" smtClean="0"/>
              <a:t>cumulating uncertainties </a:t>
            </a:r>
            <a:r>
              <a:rPr lang="en-US" dirty="0"/>
              <a:t>of change since </a:t>
            </a:r>
            <a:r>
              <a:rPr lang="en-US" dirty="0" smtClean="0"/>
              <a:t>1992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3875328" y="6047795"/>
            <a:ext cx="561275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spread of ensemble with different climate input etc.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7914697" y="1801788"/>
            <a:ext cx="37779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assessments of </a:t>
            </a:r>
            <a:r>
              <a:rPr lang="en-US" dirty="0" err="1"/>
              <a:t>geophys</a:t>
            </a:r>
            <a:r>
              <a:rPr lang="en-US" dirty="0"/>
              <a:t>. corrections, instrument drifts etc.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982955" y="2636413"/>
            <a:ext cx="3886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statistical assessment per source </a:t>
            </a:r>
            <a:endParaRPr lang="en-US" dirty="0" smtClean="0"/>
          </a:p>
          <a:p>
            <a:r>
              <a:rPr lang="en-US" dirty="0" smtClean="0"/>
              <a:t>(GIA, </a:t>
            </a:r>
            <a:r>
              <a:rPr lang="en-US" dirty="0"/>
              <a:t>Degree-1, C20, Leakage)</a:t>
            </a:r>
          </a:p>
        </p:txBody>
      </p:sp>
      <p:sp>
        <p:nvSpPr>
          <p:cNvPr id="14" name="Rechteck 13"/>
          <p:cNvSpPr/>
          <p:nvPr/>
        </p:nvSpPr>
        <p:spPr>
          <a:xfrm>
            <a:off x="3848216" y="3401713"/>
            <a:ext cx="360890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Assessment of  measurement error and representation error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7983345" y="3389723"/>
            <a:ext cx="366782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representation error </a:t>
            </a:r>
            <a:r>
              <a:rPr lang="en-US" dirty="0" smtClean="0"/>
              <a:t>has temporal </a:t>
            </a:r>
            <a:r>
              <a:rPr lang="en-US" dirty="0"/>
              <a:t>correlation model.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26128" y="6074783"/>
            <a:ext cx="12512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Land </a:t>
            </a:r>
            <a:r>
              <a:rPr lang="en-US" b="1" dirty="0" smtClean="0"/>
              <a:t>water</a:t>
            </a:r>
            <a:endParaRPr lang="en-US" b="1" dirty="0"/>
          </a:p>
        </p:txBody>
      </p:sp>
      <p:sp>
        <p:nvSpPr>
          <p:cNvPr id="17" name="Rechteck 16"/>
          <p:cNvSpPr/>
          <p:nvPr/>
        </p:nvSpPr>
        <p:spPr>
          <a:xfrm>
            <a:off x="340804" y="5218721"/>
            <a:ext cx="112562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/>
              <a:t>Ice sheets</a:t>
            </a:r>
            <a:endParaRPr lang="en-US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40806" y="4395365"/>
            <a:ext cx="9400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Glaciers</a:t>
            </a:r>
            <a:endParaRPr lang="en-US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369472" y="3542822"/>
            <a:ext cx="18665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Steric </a:t>
            </a:r>
            <a:r>
              <a:rPr lang="en-US" b="1" dirty="0" smtClean="0"/>
              <a:t>component</a:t>
            </a:r>
            <a:endParaRPr lang="en-US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340804" y="2744868"/>
            <a:ext cx="32752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Ocean mass change from </a:t>
            </a:r>
            <a:r>
              <a:rPr lang="en-US" b="1" dirty="0" smtClean="0"/>
              <a:t>GRACE</a:t>
            </a:r>
            <a:endParaRPr lang="en-US" b="1" dirty="0"/>
          </a:p>
        </p:txBody>
      </p:sp>
      <p:sp>
        <p:nvSpPr>
          <p:cNvPr id="37" name="Textfeld 36"/>
          <p:cNvSpPr txBox="1"/>
          <p:nvPr/>
        </p:nvSpPr>
        <p:spPr>
          <a:xfrm>
            <a:off x="3875327" y="1837364"/>
            <a:ext cx="33372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spread between time </a:t>
            </a:r>
            <a:r>
              <a:rPr lang="en-US" dirty="0" err="1" smtClean="0"/>
              <a:t>serie</a:t>
            </a:r>
            <a:r>
              <a:rPr lang="en-US" dirty="0" smtClean="0"/>
              <a:t> from different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183091" y="2866846"/>
            <a:ext cx="4710223" cy="1184515"/>
          </a:xfrm>
          <a:prstGeom prst="rect">
            <a:avLst/>
          </a:prstGeom>
          <a:solidFill>
            <a:srgbClr val="DB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4183091" y="4707524"/>
            <a:ext cx="4710224" cy="36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9920178" y="3571532"/>
            <a:ext cx="1658677" cy="8997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4233892" y="5787744"/>
            <a:ext cx="4659423" cy="3761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296075" y="5762510"/>
            <a:ext cx="3701765" cy="3761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296075" y="4707524"/>
            <a:ext cx="3701765" cy="36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4183092" y="4127321"/>
            <a:ext cx="4710223" cy="36754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296075" y="4118677"/>
            <a:ext cx="3701765" cy="37618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296075" y="2270229"/>
            <a:ext cx="8597240" cy="362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296076" y="1690027"/>
            <a:ext cx="8597239" cy="36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budget 2003-2015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183093" y="2866846"/>
            <a:ext cx="4895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Glaciers </a:t>
            </a:r>
            <a:r>
              <a:rPr lang="en-US" dirty="0" smtClean="0"/>
              <a:t>			0.70 </a:t>
            </a:r>
            <a:r>
              <a:rPr lang="en-US" dirty="0"/>
              <a:t>± </a:t>
            </a:r>
            <a:r>
              <a:rPr lang="en-US" dirty="0" smtClean="0"/>
              <a:t>0.03</a:t>
            </a:r>
          </a:p>
          <a:p>
            <a:r>
              <a:rPr lang="en-US" dirty="0" smtClean="0"/>
              <a:t>Antarctic IS:   GRACE / </a:t>
            </a:r>
            <a:r>
              <a:rPr lang="en-US" dirty="0" err="1" smtClean="0"/>
              <a:t>Altim</a:t>
            </a:r>
            <a:r>
              <a:rPr lang="en-US" dirty="0" smtClean="0"/>
              <a:t>.	0.27 ± 0.10   / </a:t>
            </a:r>
            <a:r>
              <a:rPr lang="en-US" dirty="0"/>
              <a:t>0.32 </a:t>
            </a:r>
            <a:endParaRPr lang="en-US" dirty="0" smtClean="0"/>
          </a:p>
          <a:p>
            <a:r>
              <a:rPr lang="en-US" dirty="0" smtClean="0"/>
              <a:t>Greenland IS: GRACE/ </a:t>
            </a:r>
            <a:r>
              <a:rPr lang="en-US" dirty="0" err="1" smtClean="0"/>
              <a:t>Altim</a:t>
            </a:r>
            <a:r>
              <a:rPr lang="en-US" dirty="0" smtClean="0"/>
              <a:t>.</a:t>
            </a:r>
            <a:r>
              <a:rPr lang="en-US" dirty="0"/>
              <a:t>	</a:t>
            </a:r>
            <a:r>
              <a:rPr lang="en-US" dirty="0" smtClean="0"/>
              <a:t>0.75 </a:t>
            </a:r>
            <a:r>
              <a:rPr lang="en-US" dirty="0"/>
              <a:t>± </a:t>
            </a:r>
            <a:r>
              <a:rPr lang="en-US" dirty="0" smtClean="0"/>
              <a:t>0.025 / </a:t>
            </a:r>
            <a:r>
              <a:rPr lang="en-US" dirty="0"/>
              <a:t>0.70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Land water: 		0.33 </a:t>
            </a:r>
            <a:r>
              <a:rPr lang="en-US" dirty="0"/>
              <a:t>± </a:t>
            </a:r>
            <a:r>
              <a:rPr lang="en-US" dirty="0" smtClean="0"/>
              <a:t>0.08 (?)</a:t>
            </a:r>
          </a:p>
          <a:p>
            <a:endParaRPr lang="en-US" sz="1050" dirty="0" smtClean="0"/>
          </a:p>
          <a:p>
            <a:r>
              <a:rPr lang="en-US" dirty="0" smtClean="0"/>
              <a:t>Sum of mass contributions	2.05</a:t>
            </a:r>
            <a:r>
              <a:rPr lang="en-US" dirty="0"/>
              <a:t> ±</a:t>
            </a:r>
            <a:r>
              <a:rPr lang="en-US" dirty="0" smtClean="0"/>
              <a:t> 0.13   / 2.05</a:t>
            </a:r>
          </a:p>
          <a:p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96076" y="1690027"/>
            <a:ext cx="4563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/>
              <a:t>sea level </a:t>
            </a:r>
            <a:r>
              <a:rPr lang="en-US" dirty="0" smtClean="0"/>
              <a:t>	           3.32 </a:t>
            </a:r>
            <a:r>
              <a:rPr lang="en-US" dirty="0"/>
              <a:t>± </a:t>
            </a:r>
            <a:r>
              <a:rPr lang="en-US" dirty="0" smtClean="0"/>
              <a:t>0.30</a:t>
            </a:r>
          </a:p>
          <a:p>
            <a:endParaRPr lang="en-US" dirty="0" smtClean="0"/>
          </a:p>
          <a:p>
            <a:r>
              <a:rPr lang="en-US" dirty="0"/>
              <a:t>Steric </a:t>
            </a:r>
            <a:r>
              <a:rPr lang="en-US" dirty="0" smtClean="0"/>
              <a:t>		           1.23 </a:t>
            </a:r>
            <a:r>
              <a:rPr lang="en-US" dirty="0"/>
              <a:t>± </a:t>
            </a:r>
            <a:r>
              <a:rPr lang="en-US" dirty="0" smtClean="0"/>
              <a:t>0.12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Ocean mass (GRACE)</a:t>
            </a:r>
            <a:r>
              <a:rPr lang="en-US" dirty="0"/>
              <a:t> </a:t>
            </a:r>
            <a:r>
              <a:rPr lang="en-US" dirty="0" smtClean="0"/>
              <a:t>        1.92 ± 0.24</a:t>
            </a:r>
          </a:p>
          <a:p>
            <a:endParaRPr lang="en-US" dirty="0"/>
          </a:p>
          <a:p>
            <a:r>
              <a:rPr lang="en-US" dirty="0" smtClean="0"/>
              <a:t>Sum of contributions         3.15 </a:t>
            </a:r>
            <a:r>
              <a:rPr lang="en-US" dirty="0"/>
              <a:t>± </a:t>
            </a:r>
            <a:r>
              <a:rPr lang="en-US" dirty="0" smtClean="0"/>
              <a:t>0.27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83092" y="4707836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of </a:t>
            </a:r>
            <a:r>
              <a:rPr lang="en-US" dirty="0" smtClean="0"/>
              <a:t>contributions	3.28 ± 0.18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941444" y="3571532"/>
            <a:ext cx="1637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Misclosure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(mass budget)</a:t>
            </a:r>
          </a:p>
          <a:p>
            <a:r>
              <a:rPr lang="en-US" dirty="0"/>
              <a:t>-0.13 ± 0.27 </a:t>
            </a:r>
          </a:p>
        </p:txBody>
      </p:sp>
      <p:sp>
        <p:nvSpPr>
          <p:cNvPr id="16" name="Pfeil nach rechts 15"/>
          <p:cNvSpPr/>
          <p:nvPr/>
        </p:nvSpPr>
        <p:spPr>
          <a:xfrm>
            <a:off x="9145839" y="3993108"/>
            <a:ext cx="536946" cy="62732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feil nach rechts 16"/>
          <p:cNvSpPr/>
          <p:nvPr/>
        </p:nvSpPr>
        <p:spPr>
          <a:xfrm rot="5400000">
            <a:off x="6187529" y="5141416"/>
            <a:ext cx="445419" cy="62732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feil nach rechts 18"/>
          <p:cNvSpPr/>
          <p:nvPr/>
        </p:nvSpPr>
        <p:spPr>
          <a:xfrm rot="5400000">
            <a:off x="1924247" y="5132839"/>
            <a:ext cx="445419" cy="62732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20"/>
          <p:cNvSpPr txBox="1"/>
          <p:nvPr/>
        </p:nvSpPr>
        <p:spPr>
          <a:xfrm>
            <a:off x="328189" y="5762510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Misclosure</a:t>
            </a:r>
            <a:r>
              <a:rPr lang="en-US" dirty="0"/>
              <a:t> (total budget) 0.17 ± 0.40</a:t>
            </a:r>
          </a:p>
          <a:p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4233892" y="5787744"/>
            <a:ext cx="4046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Misclosure</a:t>
            </a:r>
            <a:r>
              <a:rPr lang="en-US" dirty="0"/>
              <a:t> (total budget)	0.04 ± 0.35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15" grpId="0" animBg="1"/>
      <p:bldP spid="14" grpId="0" animBg="1"/>
      <p:bldP spid="13" grpId="0" animBg="1"/>
      <p:bldP spid="12" grpId="0" animBg="1"/>
      <p:bldP spid="11" grpId="0" animBg="1"/>
      <p:bldP spid="10" grpId="0" animBg="1"/>
      <p:bldP spid="9" grpId="0" animBg="1"/>
      <p:bldP spid="8" grpId="0" animBg="1"/>
      <p:bldP spid="4" grpId="0"/>
      <p:bldP spid="5" grpId="0"/>
      <p:bldP spid="6" grpId="0"/>
      <p:bldP spid="7" grpId="0"/>
      <p:bldP spid="16" grpId="0" animBg="1"/>
      <p:bldP spid="17" grpId="0" animBg="1"/>
      <p:bldP spid="19" grpId="0" animBg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on Trends</a:t>
            </a:r>
            <a:br>
              <a:rPr lang="en-US" dirty="0" smtClean="0"/>
            </a:br>
            <a:r>
              <a:rPr lang="en-US" dirty="0" smtClean="0"/>
              <a:t>(with implications for their uncertainties)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1847703"/>
            <a:ext cx="6592188" cy="421621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40242" y="1741377"/>
            <a:ext cx="46570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Average </a:t>
            </a:r>
            <a:r>
              <a:rPr lang="en-US" b="1" dirty="0"/>
              <a:t>rates of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well-defined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suited </a:t>
            </a:r>
            <a:r>
              <a:rPr lang="en-US" dirty="0"/>
              <a:t>for budget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including </a:t>
            </a:r>
            <a:r>
              <a:rPr lang="en-US" dirty="0"/>
              <a:t>effects of </a:t>
            </a:r>
            <a:r>
              <a:rPr lang="en-US" dirty="0" err="1"/>
              <a:t>interannual</a:t>
            </a:r>
            <a:r>
              <a:rPr lang="en-US" dirty="0"/>
              <a:t> variability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</a:t>
            </a:r>
            <a:r>
              <a:rPr lang="en-US" dirty="0"/>
              <a:t>impact of errors at epochs</a:t>
            </a:r>
          </a:p>
          <a:p>
            <a:endParaRPr lang="en-US" dirty="0"/>
          </a:p>
          <a:p>
            <a:r>
              <a:rPr lang="en-US" b="1" dirty="0"/>
              <a:t>Regression line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assumes </a:t>
            </a:r>
            <a:r>
              <a:rPr lang="en-US" dirty="0"/>
              <a:t>underlying long-term signal and attempts to detect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traditionally </a:t>
            </a:r>
            <a:r>
              <a:rPr lang="en-US" dirty="0"/>
              <a:t>used for budget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correction </a:t>
            </a:r>
            <a:r>
              <a:rPr lang="en-US" dirty="0"/>
              <a:t>(or averaging-out) of </a:t>
            </a:r>
            <a:r>
              <a:rPr lang="en-US" dirty="0" err="1"/>
              <a:t>interannual</a:t>
            </a:r>
            <a:r>
              <a:rPr lang="en-US" dirty="0"/>
              <a:t> variability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averaging-out </a:t>
            </a:r>
            <a:r>
              <a:rPr lang="en-US" dirty="0"/>
              <a:t>of errors along whole time series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2889606" y="1948496"/>
            <a:ext cx="1724924" cy="7895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 flipV="1">
            <a:off x="2889606" y="3625704"/>
            <a:ext cx="1691127" cy="1406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V="1">
            <a:off x="2889606" y="3466218"/>
            <a:ext cx="1691677" cy="308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0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48" y="2013466"/>
            <a:ext cx="6326852" cy="300901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86998" y="1644134"/>
            <a:ext cx="30831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Ocean mass budget </a:t>
            </a:r>
            <a:r>
              <a:rPr lang="en-US" dirty="0" err="1" smtClean="0"/>
              <a:t>misclosure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94982" y="1403497"/>
            <a:ext cx="550798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47FB0"/>
                </a:solidFill>
              </a:rPr>
              <a:t>CCI Sea Level Budget Closure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Assessing </a:t>
            </a:r>
            <a:r>
              <a:rPr lang="en-US" dirty="0"/>
              <a:t>datasets from CCI and beyond based on understanding of their generation and uncertainties.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Global </a:t>
            </a:r>
            <a:r>
              <a:rPr lang="en-US" dirty="0"/>
              <a:t>mean sea level budget (1993-2015) and ocean mass budget (2003-2015) closed within uncertainties.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Uncertainties </a:t>
            </a:r>
            <a:r>
              <a:rPr lang="en-US" dirty="0"/>
              <a:t>on trends of GLMS and some of its contributions are on the order of 0.3 mm/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smtClean="0"/>
              <a:t>(1-sigma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Good </a:t>
            </a:r>
            <a:r>
              <a:rPr lang="en-US" dirty="0"/>
              <a:t>closure of </a:t>
            </a:r>
            <a:r>
              <a:rPr lang="en-US" dirty="0" err="1"/>
              <a:t>interannual</a:t>
            </a:r>
            <a:r>
              <a:rPr lang="en-US" dirty="0"/>
              <a:t> variations budget. </a:t>
            </a:r>
            <a:r>
              <a:rPr lang="en-US" dirty="0" smtClean="0"/>
              <a:t>  Needs </a:t>
            </a:r>
            <a:r>
              <a:rPr lang="en-US" dirty="0"/>
              <a:t>to be explored further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ork </a:t>
            </a:r>
            <a:r>
              <a:rPr lang="en-US" dirty="0"/>
              <a:t>ongoing (never ending?) on consistent uncertainty </a:t>
            </a:r>
            <a:r>
              <a:rPr lang="en-US" dirty="0" smtClean="0"/>
              <a:t>characterization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94982" y="4855908"/>
            <a:ext cx="528797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47FB0"/>
                </a:solidFill>
              </a:rPr>
              <a:t>Perspectives (beyond current project)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assess geographic patterns (regional sea level) in the sea level budget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towards signal detection and attribution</a:t>
            </a:r>
          </a:p>
          <a:p>
            <a:endParaRPr lang="en-US" dirty="0"/>
          </a:p>
          <a:p>
            <a:r>
              <a:rPr lang="en-US" b="1" dirty="0">
                <a:solidFill>
                  <a:srgbClr val="147FB0"/>
                </a:solidFill>
              </a:rPr>
              <a:t>Ready to learn from </a:t>
            </a:r>
            <a:r>
              <a:rPr lang="en-US" b="1" dirty="0" smtClean="0">
                <a:solidFill>
                  <a:srgbClr val="147FB0"/>
                </a:solidFill>
              </a:rPr>
              <a:t>CMUG</a:t>
            </a:r>
            <a:endParaRPr lang="en-US" b="1" dirty="0">
              <a:solidFill>
                <a:srgbClr val="147F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9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8434" y="2847765"/>
            <a:ext cx="779383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for your attention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Questions?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19432CD0-4CF3-44AF-B3F8-F17EBAF38A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t="6184" r="5651"/>
          <a:stretch/>
        </p:blipFill>
        <p:spPr>
          <a:xfrm>
            <a:off x="6394285" y="1651694"/>
            <a:ext cx="5688328" cy="4618275"/>
          </a:xfrm>
          <a:prstGeom prst="rect">
            <a:avLst/>
          </a:prstGeom>
        </p:spPr>
      </p:pic>
      <p:pic>
        <p:nvPicPr>
          <p:cNvPr id="6" name="Picture 2" descr="http://cci.esa.int/sites/default/files/esa_cci_glaciers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01" y="4102401"/>
            <a:ext cx="1723288" cy="7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ci.esa.int/sites/default/files/logoAIS2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17" y="4095411"/>
            <a:ext cx="1856510" cy="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ci.esa.int/sites/default/files/iceSheetsGreenlandExtracted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2" y="4095411"/>
            <a:ext cx="1947047" cy="73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cci.esa.int/sites/default/files/esa_cci_sealevel_logo_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2" y="3032043"/>
            <a:ext cx="1823169" cy="7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cci.esa.int/sites/default/files/esa_cci_sst_logo_0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11" y="3032043"/>
            <a:ext cx="1165663" cy="7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69774" y="1377816"/>
            <a:ext cx="57255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147FB0"/>
                </a:solidFill>
                <a:ea typeface="+mj-ea"/>
                <a:cs typeface="Arial" panose="020B0604020202020204" pitchFamily="34" charset="0"/>
              </a:rPr>
              <a:t>Science </a:t>
            </a:r>
            <a:r>
              <a:rPr lang="en-US" sz="2000" b="1" dirty="0" smtClean="0">
                <a:solidFill>
                  <a:srgbClr val="147FB0"/>
                </a:solidFill>
                <a:ea typeface="+mj-ea"/>
                <a:cs typeface="Arial" panose="020B0604020202020204" pitchFamily="34" charset="0"/>
              </a:rPr>
              <a:t>questions</a:t>
            </a:r>
            <a:endParaRPr lang="en-US" sz="2000" b="1" dirty="0">
              <a:solidFill>
                <a:srgbClr val="147FB0"/>
              </a:solidFill>
              <a:ea typeface="+mj-ea"/>
              <a:cs typeface="Arial" panose="020B0604020202020204" pitchFamily="34" charset="0"/>
            </a:endParaRPr>
          </a:p>
          <a:p>
            <a:r>
              <a:rPr lang="en-US" sz="2000" dirty="0" smtClean="0"/>
              <a:t>How well do we </a:t>
            </a:r>
            <a:r>
              <a:rPr lang="en-US" sz="2000" i="1" dirty="0" smtClean="0"/>
              <a:t>know</a:t>
            </a:r>
            <a:r>
              <a:rPr lang="en-US" sz="2000" dirty="0" smtClean="0"/>
              <a:t> and </a:t>
            </a:r>
            <a:r>
              <a:rPr lang="en-US" sz="2000" i="1" dirty="0" smtClean="0"/>
              <a:t>understand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sea level change and its causes?</a:t>
            </a:r>
            <a:endParaRPr lang="en-US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300949" y="5136840"/>
            <a:ext cx="6532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7FB0"/>
                </a:solidFill>
                <a:ea typeface="+mj-ea"/>
                <a:cs typeface="Arial" panose="020B0604020202020204" pitchFamily="34" charset="0"/>
              </a:rPr>
              <a:t>“CCI questions”</a:t>
            </a:r>
            <a:endParaRPr lang="en-US" sz="2000" dirty="0"/>
          </a:p>
          <a:p>
            <a:r>
              <a:rPr lang="en-US" sz="2000" dirty="0" smtClean="0"/>
              <a:t>How useful are CCI products to answer the above </a:t>
            </a:r>
          </a:p>
          <a:p>
            <a:r>
              <a:rPr lang="en-US" sz="2000" dirty="0" smtClean="0"/>
              <a:t>science question?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 quality    consistency     uncertainty </a:t>
            </a:r>
            <a:r>
              <a:rPr lang="en-US" sz="2000" dirty="0" smtClean="0">
                <a:sym typeface="Wingdings" panose="05000000000000000000" pitchFamily="2" charset="2"/>
              </a:rPr>
              <a:t>characterization</a:t>
            </a:r>
            <a:endParaRPr lang="en-US" sz="20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297536" y="2552418"/>
            <a:ext cx="572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147FB0"/>
                </a:solidFill>
                <a:ea typeface="+mj-ea"/>
                <a:cs typeface="Arial" panose="020B0604020202020204" pitchFamily="34" charset="0"/>
              </a:rPr>
              <a:t>CCI projects related to sea level</a:t>
            </a: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5172686" y="3560250"/>
            <a:ext cx="25303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Sea level change [mm]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6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982" y="-99972"/>
            <a:ext cx="8678487" cy="1325563"/>
          </a:xfrm>
        </p:spPr>
        <p:txBody>
          <a:bodyPr/>
          <a:lstStyle/>
          <a:p>
            <a:r>
              <a:rPr lang="en-US" dirty="0" smtClean="0"/>
              <a:t>Sea level budget </a:t>
            </a:r>
            <a:r>
              <a:rPr lang="en-US" dirty="0" smtClean="0"/>
              <a:t>assessment: SLBC v1 1993-2015</a:t>
            </a:r>
            <a:endParaRPr lang="en-US" dirty="0"/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388" r="6867" b="2540"/>
          <a:stretch/>
        </p:blipFill>
        <p:spPr>
          <a:xfrm>
            <a:off x="491866" y="1225591"/>
            <a:ext cx="7183465" cy="5548393"/>
          </a:xfrm>
          <a:prstGeom prst="rect">
            <a:avLst/>
          </a:prstGeom>
        </p:spPr>
      </p:pic>
      <p:cxnSp>
        <p:nvCxnSpPr>
          <p:cNvPr id="21" name="Straight Connector 7"/>
          <p:cNvCxnSpPr/>
          <p:nvPr/>
        </p:nvCxnSpPr>
        <p:spPr>
          <a:xfrm flipV="1">
            <a:off x="1005949" y="4186220"/>
            <a:ext cx="6545395" cy="72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9"/>
          <p:cNvSpPr txBox="1"/>
          <p:nvPr/>
        </p:nvSpPr>
        <p:spPr>
          <a:xfrm rot="21046976">
            <a:off x="3430084" y="4572574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rgbClr val="0033CC"/>
                </a:solidFill>
                <a:latin typeface="Arial Narrow" pitchFamily="34" charset="0"/>
              </a:rPr>
              <a:t>Steric</a:t>
            </a:r>
            <a:endParaRPr lang="en-GB" sz="1400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 rot="21342286">
            <a:off x="6659890" y="4715782"/>
            <a:ext cx="711006" cy="311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00B050"/>
                </a:solidFill>
                <a:latin typeface="Arial Narrow" pitchFamily="34" charset="0"/>
              </a:rPr>
              <a:t>Glaciers</a:t>
            </a:r>
          </a:p>
        </p:txBody>
      </p:sp>
      <p:sp>
        <p:nvSpPr>
          <p:cNvPr id="25" name="TextBox 11"/>
          <p:cNvSpPr txBox="1"/>
          <p:nvPr/>
        </p:nvSpPr>
        <p:spPr>
          <a:xfrm rot="21122250">
            <a:off x="2718419" y="5498190"/>
            <a:ext cx="968229" cy="311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0033CC"/>
                </a:solidFill>
                <a:latin typeface="Arial Narrow" pitchFamily="34" charset="0"/>
              </a:rPr>
              <a:t>Land </a:t>
            </a:r>
            <a:r>
              <a:rPr lang="en-GB" sz="1400" b="1" dirty="0" smtClean="0">
                <a:solidFill>
                  <a:srgbClr val="0033CC"/>
                </a:solidFill>
                <a:latin typeface="Arial Narrow" pitchFamily="34" charset="0"/>
              </a:rPr>
              <a:t>water</a:t>
            </a:r>
            <a:endParaRPr lang="en-GB" sz="1400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26" name="TextBox 12"/>
          <p:cNvSpPr txBox="1"/>
          <p:nvPr/>
        </p:nvSpPr>
        <p:spPr>
          <a:xfrm rot="21125592">
            <a:off x="5426104" y="4937802"/>
            <a:ext cx="846307" cy="311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CC3399"/>
                </a:solidFill>
                <a:latin typeface="Arial Narrow" pitchFamily="34" charset="0"/>
              </a:rPr>
              <a:t>Greenland</a:t>
            </a:r>
          </a:p>
        </p:txBody>
      </p:sp>
      <p:sp>
        <p:nvSpPr>
          <p:cNvPr id="27" name="TextBox 13"/>
          <p:cNvSpPr txBox="1"/>
          <p:nvPr/>
        </p:nvSpPr>
        <p:spPr>
          <a:xfrm rot="21245088">
            <a:off x="6245454" y="5299449"/>
            <a:ext cx="840360" cy="311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C00000"/>
                </a:solidFill>
                <a:latin typeface="Arial Narrow" pitchFamily="34" charset="0"/>
              </a:rPr>
              <a:t>Antarctica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5548374" y="1454185"/>
            <a:ext cx="932544" cy="342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Arial Narrow" pitchFamily="34" charset="0"/>
              </a:rPr>
              <a:t>Observed 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5329998" y="2652256"/>
            <a:ext cx="1209096" cy="591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C00000"/>
                </a:solidFill>
                <a:latin typeface="Arial Narrow" pitchFamily="34" charset="0"/>
              </a:rPr>
              <a:t>Sum of</a:t>
            </a:r>
          </a:p>
          <a:p>
            <a:pPr algn="ctr"/>
            <a:r>
              <a:rPr lang="en-GB" sz="1600" b="1" dirty="0">
                <a:solidFill>
                  <a:srgbClr val="C00000"/>
                </a:solidFill>
                <a:latin typeface="Arial Narrow" pitchFamily="34" charset="0"/>
              </a:rPr>
              <a:t> contributions</a:t>
            </a:r>
          </a:p>
        </p:txBody>
      </p:sp>
      <p:cxnSp>
        <p:nvCxnSpPr>
          <p:cNvPr id="30" name="Straight Arrow Connector 17"/>
          <p:cNvCxnSpPr/>
          <p:nvPr/>
        </p:nvCxnSpPr>
        <p:spPr>
          <a:xfrm>
            <a:off x="6275993" y="1710505"/>
            <a:ext cx="263101" cy="243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9"/>
          <p:cNvCxnSpPr/>
          <p:nvPr/>
        </p:nvCxnSpPr>
        <p:spPr>
          <a:xfrm flipH="1" flipV="1">
            <a:off x="5548374" y="2652256"/>
            <a:ext cx="199647" cy="77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4"/>
          <p:cNvSpPr txBox="1"/>
          <p:nvPr/>
        </p:nvSpPr>
        <p:spPr>
          <a:xfrm>
            <a:off x="5606550" y="3565828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latin typeface="Arial Narrow" pitchFamily="34" charset="0"/>
              </a:rPr>
              <a:t>Misclosure</a:t>
            </a:r>
            <a:endParaRPr lang="en-GB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22367" y="1476536"/>
            <a:ext cx="646170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Investigate in a coherent way the </a:t>
            </a:r>
            <a:r>
              <a:rPr lang="en-US" sz="2000" b="1" dirty="0"/>
              <a:t>closure of the sea level budget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Thereby assess the quality of </a:t>
            </a:r>
            <a:r>
              <a:rPr lang="en-US" sz="2000" b="1" dirty="0"/>
              <a:t>CCI products</a:t>
            </a:r>
          </a:p>
          <a:p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Study and analyze the </a:t>
            </a:r>
            <a:r>
              <a:rPr lang="en-US" sz="2000" b="1" dirty="0"/>
              <a:t>regional</a:t>
            </a:r>
            <a:r>
              <a:rPr lang="en-US" sz="2000" dirty="0"/>
              <a:t> variability of sea level and its steric and mass components. The </a:t>
            </a:r>
            <a:r>
              <a:rPr lang="en-US" sz="2000" b="1" dirty="0"/>
              <a:t>Arctic Ocean </a:t>
            </a:r>
            <a:r>
              <a:rPr lang="en-US" sz="2000" dirty="0"/>
              <a:t>is chosen as study region.</a:t>
            </a:r>
          </a:p>
          <a:p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Prepare the way </a:t>
            </a:r>
            <a:r>
              <a:rPr lang="en-US" sz="2000" dirty="0"/>
              <a:t>to more comprehensive and more operational assessments of the global and regional sea level budget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9212240" y="1651378"/>
            <a:ext cx="2016260" cy="4445124"/>
            <a:chOff x="7034323" y="1333358"/>
            <a:chExt cx="1902352" cy="4296878"/>
          </a:xfrm>
        </p:grpSpPr>
        <p:pic>
          <p:nvPicPr>
            <p:cNvPr id="6" name="Picture 2" descr="http://cci.esa.int/sites/default/files/esa_cci_glaciers_logo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323" y="4882379"/>
              <a:ext cx="1781319" cy="747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cci.esa.int/sites/default/files/logoAIS2_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323" y="3992365"/>
              <a:ext cx="1866863" cy="745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cci.esa.int/sites/default/files/iceSheetsGreenlandExtracted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324" y="3102349"/>
              <a:ext cx="1902351" cy="720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cci.esa.int/sites/default/files/esa_cci_sealevel_logo_0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325" y="1333358"/>
              <a:ext cx="1781317" cy="691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://cci.esa.int/sites/default/files/esa_cci_sst_logo_0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5590" y="2219882"/>
              <a:ext cx="1138905" cy="695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feld 2"/>
          <p:cNvSpPr txBox="1"/>
          <p:nvPr/>
        </p:nvSpPr>
        <p:spPr>
          <a:xfrm>
            <a:off x="522367" y="5121783"/>
            <a:ext cx="4394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47FB0"/>
                </a:solidFill>
              </a:rPr>
              <a:t>2-year project  04/2017 – 03/2019</a:t>
            </a:r>
          </a:p>
          <a:p>
            <a:endParaRPr lang="en-US" sz="2000" b="1" dirty="0" smtClean="0">
              <a:solidFill>
                <a:srgbClr val="147FB0"/>
              </a:solidFill>
            </a:endParaRPr>
          </a:p>
          <a:p>
            <a:r>
              <a:rPr lang="en-US" sz="2000" b="1" dirty="0" smtClean="0">
                <a:solidFill>
                  <a:srgbClr val="147FB0"/>
                </a:solidFill>
              </a:rPr>
              <a:t>10 partners</a:t>
            </a:r>
          </a:p>
          <a:p>
            <a:r>
              <a:rPr lang="en-US" sz="2000" dirty="0" smtClean="0">
                <a:solidFill>
                  <a:srgbClr val="147FB0"/>
                </a:solidFill>
              </a:rPr>
              <a:t>ESA technical officer: </a:t>
            </a:r>
            <a:r>
              <a:rPr lang="en-US" sz="2000" dirty="0" err="1" smtClean="0">
                <a:solidFill>
                  <a:srgbClr val="147FB0"/>
                </a:solidFill>
              </a:rPr>
              <a:t>Jérôme</a:t>
            </a:r>
            <a:r>
              <a:rPr lang="en-US" sz="2000" dirty="0" smtClean="0">
                <a:solidFill>
                  <a:srgbClr val="147FB0"/>
                </a:solidFill>
              </a:rPr>
              <a:t> </a:t>
            </a:r>
            <a:r>
              <a:rPr lang="en-US" sz="2000" dirty="0" err="1" smtClean="0">
                <a:solidFill>
                  <a:srgbClr val="147FB0"/>
                </a:solidFill>
              </a:rPr>
              <a:t>Benveniste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62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 bwMode="auto">
          <a:xfrm>
            <a:off x="288984" y="1499191"/>
            <a:ext cx="8363697" cy="5358809"/>
          </a:xfrm>
          <a:prstGeom prst="rect">
            <a:avLst/>
          </a:prstGeom>
          <a:solidFill>
            <a:srgbClr val="C8E0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7200" dirty="0"/>
          </a:p>
        </p:txBody>
      </p:sp>
      <p:cxnSp>
        <p:nvCxnSpPr>
          <p:cNvPr id="7" name="Gerader Verbinder 6"/>
          <p:cNvCxnSpPr/>
          <p:nvPr/>
        </p:nvCxnSpPr>
        <p:spPr bwMode="auto">
          <a:xfrm>
            <a:off x="5773813" y="2390397"/>
            <a:ext cx="11574" cy="20889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hteck 31"/>
          <p:cNvSpPr/>
          <p:nvPr/>
        </p:nvSpPr>
        <p:spPr>
          <a:xfrm>
            <a:off x="5461384" y="3100703"/>
            <a:ext cx="2074365" cy="57285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" name="Pfeil nach rechts 25"/>
          <p:cNvSpPr/>
          <p:nvPr/>
        </p:nvSpPr>
        <p:spPr bwMode="auto">
          <a:xfrm>
            <a:off x="2255454" y="2820491"/>
            <a:ext cx="2422162" cy="557825"/>
          </a:xfrm>
          <a:prstGeom prst="rightArrow">
            <a:avLst>
              <a:gd name="adj1" fmla="val 100000"/>
              <a:gd name="adj2" fmla="val 66543"/>
            </a:avLst>
          </a:prstGeom>
          <a:solidFill>
            <a:srgbClr val="E3EFF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25" name="Pfeil nach rechts 24"/>
          <p:cNvSpPr/>
          <p:nvPr/>
        </p:nvSpPr>
        <p:spPr bwMode="auto">
          <a:xfrm>
            <a:off x="2345585" y="3487236"/>
            <a:ext cx="2422162" cy="557825"/>
          </a:xfrm>
          <a:prstGeom prst="rightArrow">
            <a:avLst>
              <a:gd name="adj1" fmla="val 100000"/>
              <a:gd name="adj2" fmla="val 66543"/>
            </a:avLst>
          </a:prstGeom>
          <a:solidFill>
            <a:srgbClr val="E3EFF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 of individual components </a:t>
            </a:r>
            <a:br>
              <a:rPr lang="en-US" dirty="0" smtClean="0"/>
            </a:br>
            <a:r>
              <a:rPr lang="en-US" dirty="0" smtClean="0"/>
              <a:t>with uncertainties</a:t>
            </a:r>
            <a:endParaRPr lang="en-US" dirty="0"/>
          </a:p>
        </p:txBody>
      </p:sp>
      <p:sp>
        <p:nvSpPr>
          <p:cNvPr id="3" name="Pfeil nach rechts 2"/>
          <p:cNvSpPr/>
          <p:nvPr/>
        </p:nvSpPr>
        <p:spPr bwMode="auto">
          <a:xfrm>
            <a:off x="2217011" y="1975769"/>
            <a:ext cx="2422162" cy="557825"/>
          </a:xfrm>
          <a:prstGeom prst="rightArrow">
            <a:avLst>
              <a:gd name="adj1" fmla="val 100000"/>
              <a:gd name="adj2" fmla="val 66543"/>
            </a:avLst>
          </a:prstGeom>
          <a:solidFill>
            <a:srgbClr val="E3EFF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32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406203" y="1856994"/>
            <a:ext cx="1621764" cy="665116"/>
            <a:chOff x="7885742" y="19970395"/>
            <a:chExt cx="3207828" cy="1166593"/>
          </a:xfrm>
        </p:grpSpPr>
        <p:sp>
          <p:nvSpPr>
            <p:cNvPr id="5" name="Abgerundetes Rechteck 4"/>
            <p:cNvSpPr/>
            <p:nvPr/>
          </p:nvSpPr>
          <p:spPr bwMode="auto">
            <a:xfrm>
              <a:off x="7885742" y="19992975"/>
              <a:ext cx="1201108" cy="1104900"/>
            </a:xfrm>
            <a:prstGeom prst="roundRect">
              <a:avLst>
                <a:gd name="adj" fmla="val 8174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34" charset="0"/>
              </a:endParaRPr>
            </a:p>
          </p:txBody>
        </p:sp>
        <p:pic>
          <p:nvPicPr>
            <p:cNvPr id="6" name="Picture 8" descr="http://cci.esa.int/sites/default/files/esa_cci_sealevel_logo_0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742" y="19970395"/>
              <a:ext cx="3207828" cy="1166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hteck 7"/>
          <p:cNvSpPr/>
          <p:nvPr/>
        </p:nvSpPr>
        <p:spPr>
          <a:xfrm>
            <a:off x="5244073" y="1949262"/>
            <a:ext cx="1837188" cy="45154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" name="Textfeld 10"/>
          <p:cNvSpPr txBox="1"/>
          <p:nvPr/>
        </p:nvSpPr>
        <p:spPr>
          <a:xfrm>
            <a:off x="5435678" y="1961504"/>
            <a:ext cx="130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Δ </a:t>
            </a:r>
            <a:r>
              <a:rPr lang="de-DE" sz="2000" b="1" dirty="0" err="1"/>
              <a:t>sea</a:t>
            </a:r>
            <a:r>
              <a:rPr lang="de-DE" sz="2000" b="1" dirty="0"/>
              <a:t> </a:t>
            </a:r>
            <a:r>
              <a:rPr lang="de-DE" sz="2000" b="1" dirty="0" err="1" smtClean="0"/>
              <a:t>level</a:t>
            </a:r>
            <a:r>
              <a:rPr lang="de-DE" sz="2000" b="1" dirty="0" smtClean="0"/>
              <a:t> </a:t>
            </a:r>
            <a:endParaRPr lang="de-DE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518182" y="3188386"/>
            <a:ext cx="2058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AD46"/>
                </a:solidFill>
              </a:rPr>
              <a:t>Δ s</a:t>
            </a:r>
            <a:r>
              <a:rPr lang="de-DE" sz="2000" b="1" dirty="0" err="1">
                <a:solidFill>
                  <a:srgbClr val="70AD46"/>
                </a:solidFill>
              </a:rPr>
              <a:t>teric</a:t>
            </a:r>
            <a:r>
              <a:rPr lang="de-DE" sz="2000" b="1" dirty="0">
                <a:solidFill>
                  <a:srgbClr val="70AD46"/>
                </a:solidFill>
              </a:rPr>
              <a:t> </a:t>
            </a:r>
            <a:r>
              <a:rPr lang="de-DE" sz="2000" b="1" dirty="0" err="1" smtClean="0">
                <a:solidFill>
                  <a:srgbClr val="70AD46"/>
                </a:solidFill>
              </a:rPr>
              <a:t>sea</a:t>
            </a:r>
            <a:r>
              <a:rPr lang="de-DE" sz="2000" b="1" dirty="0" smtClean="0">
                <a:solidFill>
                  <a:srgbClr val="70AD46"/>
                </a:solidFill>
              </a:rPr>
              <a:t> </a:t>
            </a:r>
            <a:r>
              <a:rPr lang="de-DE" sz="2000" b="1" dirty="0" err="1" smtClean="0">
                <a:solidFill>
                  <a:srgbClr val="70AD46"/>
                </a:solidFill>
              </a:rPr>
              <a:t>level</a:t>
            </a:r>
            <a:r>
              <a:rPr lang="de-DE" sz="2000" b="1" dirty="0" smtClean="0">
                <a:solidFill>
                  <a:srgbClr val="70AD46"/>
                </a:solidFill>
              </a:rPr>
              <a:t>  </a:t>
            </a:r>
            <a:endParaRPr lang="en-US" sz="2000" b="1" dirty="0">
              <a:solidFill>
                <a:srgbClr val="70AD46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33889" y="2887847"/>
            <a:ext cx="3154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47FB0"/>
                </a:solidFill>
              </a:rPr>
              <a:t>Argo </a:t>
            </a:r>
            <a:r>
              <a:rPr lang="en-US" sz="2000" b="1" dirty="0" smtClean="0">
                <a:solidFill>
                  <a:srgbClr val="147FB0"/>
                </a:solidFill>
              </a:rPr>
              <a:t>&amp; other in-situ sensors</a:t>
            </a:r>
            <a:endParaRPr lang="en-US" sz="2000" b="1" dirty="0">
              <a:solidFill>
                <a:srgbClr val="147FB0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406203" y="3379959"/>
            <a:ext cx="1082223" cy="672321"/>
            <a:chOff x="7885742" y="21417917"/>
            <a:chExt cx="2050960" cy="1172702"/>
          </a:xfrm>
        </p:grpSpPr>
        <p:sp>
          <p:nvSpPr>
            <p:cNvPr id="16" name="Abgerundetes Rechteck 15"/>
            <p:cNvSpPr/>
            <p:nvPr/>
          </p:nvSpPr>
          <p:spPr bwMode="auto">
            <a:xfrm>
              <a:off x="7885742" y="21452561"/>
              <a:ext cx="1201108" cy="1104900"/>
            </a:xfrm>
            <a:prstGeom prst="roundRect">
              <a:avLst>
                <a:gd name="adj" fmla="val 8174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34" charset="0"/>
              </a:endParaRPr>
            </a:p>
          </p:txBody>
        </p:sp>
        <p:pic>
          <p:nvPicPr>
            <p:cNvPr id="17" name="Picture 10" descr="http://cci.esa.int/sites/default/files/esa_cci_sst_logo_0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742" y="21417917"/>
              <a:ext cx="2050960" cy="1172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94" y="4535798"/>
            <a:ext cx="1167859" cy="33718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62" y="1844630"/>
            <a:ext cx="590467" cy="55333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320" y="2965732"/>
            <a:ext cx="1121116" cy="3414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62" y="3395654"/>
            <a:ext cx="731014" cy="685046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2273060" y="2047694"/>
            <a:ext cx="2084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147FB0"/>
                </a:solidFill>
              </a:defRPr>
            </a:lvl1pPr>
          </a:lstStyle>
          <a:p>
            <a:r>
              <a:rPr lang="en-US" dirty="0"/>
              <a:t>Satellite altimetry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611839" y="3571748"/>
            <a:ext cx="279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147FB0"/>
                </a:solidFill>
              </a:defRPr>
            </a:lvl1pPr>
          </a:lstStyle>
          <a:p>
            <a:r>
              <a:rPr lang="en-US" dirty="0"/>
              <a:t>Sea surface temperature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0324729" y="1936633"/>
            <a:ext cx="159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Anny </a:t>
            </a:r>
            <a:r>
              <a:rPr lang="en-US" dirty="0" err="1" smtClean="0"/>
              <a:t>Cazenave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10262341" y="2951791"/>
            <a:ext cx="162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 Merchant</a:t>
            </a:r>
            <a:endParaRPr lang="en-US" dirty="0"/>
          </a:p>
        </p:txBody>
      </p:sp>
      <p:sp>
        <p:nvSpPr>
          <p:cNvPr id="29" name="Textfeld 28"/>
          <p:cNvSpPr txBox="1"/>
          <p:nvPr/>
        </p:nvSpPr>
        <p:spPr>
          <a:xfrm>
            <a:off x="10262341" y="3456661"/>
            <a:ext cx="1771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Karina </a:t>
            </a:r>
          </a:p>
          <a:p>
            <a:r>
              <a:rPr lang="en-US" dirty="0" smtClean="0"/>
              <a:t>von </a:t>
            </a:r>
            <a:r>
              <a:rPr lang="en-US" dirty="0" err="1" smtClean="0"/>
              <a:t>Schuckmann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10226049" y="4479907"/>
            <a:ext cx="169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 Horwath</a:t>
            </a:r>
            <a:endParaRPr lang="en-US" dirty="0"/>
          </a:p>
        </p:txBody>
      </p:sp>
      <p:sp>
        <p:nvSpPr>
          <p:cNvPr id="31" name="Pfeil nach rechts 30"/>
          <p:cNvSpPr/>
          <p:nvPr/>
        </p:nvSpPr>
        <p:spPr bwMode="auto">
          <a:xfrm>
            <a:off x="2345585" y="4504340"/>
            <a:ext cx="2422162" cy="557825"/>
          </a:xfrm>
          <a:prstGeom prst="rightArrow">
            <a:avLst>
              <a:gd name="adj1" fmla="val 100000"/>
              <a:gd name="adj2" fmla="val 66543"/>
            </a:avLst>
          </a:prstGeom>
          <a:solidFill>
            <a:srgbClr val="E3EFF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18" name="Textfeld 17"/>
          <p:cNvSpPr txBox="1"/>
          <p:nvPr/>
        </p:nvSpPr>
        <p:spPr>
          <a:xfrm>
            <a:off x="349971" y="4583197"/>
            <a:ext cx="3019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147FB0"/>
                </a:solidFill>
              </a:defRPr>
            </a:lvl1pPr>
          </a:lstStyle>
          <a:p>
            <a:r>
              <a:rPr lang="en-US" sz="2000" dirty="0"/>
              <a:t>GRACE </a:t>
            </a:r>
            <a:r>
              <a:rPr lang="en-US" sz="2000" dirty="0" smtClean="0"/>
              <a:t>satellite </a:t>
            </a:r>
            <a:r>
              <a:rPr lang="en-US" sz="2000" dirty="0" err="1"/>
              <a:t>gravimetry</a:t>
            </a:r>
            <a:endParaRPr lang="en-US" sz="2000" dirty="0"/>
          </a:p>
        </p:txBody>
      </p:sp>
      <p:cxnSp>
        <p:nvCxnSpPr>
          <p:cNvPr id="35" name="Gerader Verbinder 34"/>
          <p:cNvCxnSpPr/>
          <p:nvPr/>
        </p:nvCxnSpPr>
        <p:spPr bwMode="auto">
          <a:xfrm>
            <a:off x="6132513" y="4738752"/>
            <a:ext cx="0" cy="21192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hteck 32"/>
          <p:cNvSpPr/>
          <p:nvPr/>
        </p:nvSpPr>
        <p:spPr>
          <a:xfrm>
            <a:off x="5447736" y="4424104"/>
            <a:ext cx="2074365" cy="57285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" name="Textfeld 12"/>
          <p:cNvSpPr txBox="1"/>
          <p:nvPr/>
        </p:nvSpPr>
        <p:spPr>
          <a:xfrm>
            <a:off x="5518182" y="4504340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Δ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</a:rPr>
              <a:t>ocean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mass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7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3" grpId="0" animBg="1"/>
      <p:bldP spid="14" grpId="0"/>
      <p:bldP spid="23" grpId="0"/>
      <p:bldP spid="24" grpId="0"/>
      <p:bldP spid="27" grpId="0"/>
      <p:bldP spid="28" grpId="0"/>
      <p:bldP spid="29" grpId="0"/>
      <p:bldP spid="30" grpId="0"/>
      <p:bldP spid="31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 bwMode="auto">
          <a:xfrm>
            <a:off x="288984" y="1019296"/>
            <a:ext cx="8356585" cy="5640440"/>
          </a:xfrm>
          <a:prstGeom prst="rect">
            <a:avLst/>
          </a:prstGeom>
          <a:solidFill>
            <a:srgbClr val="C8E0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7200" dirty="0"/>
          </a:p>
        </p:txBody>
      </p:sp>
      <p:cxnSp>
        <p:nvCxnSpPr>
          <p:cNvPr id="51" name="Gerader Verbinder 50"/>
          <p:cNvCxnSpPr/>
          <p:nvPr/>
        </p:nvCxnSpPr>
        <p:spPr bwMode="auto">
          <a:xfrm flipH="1">
            <a:off x="6250675" y="996515"/>
            <a:ext cx="4670" cy="40095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Rechteck 70"/>
          <p:cNvSpPr/>
          <p:nvPr/>
        </p:nvSpPr>
        <p:spPr>
          <a:xfrm>
            <a:off x="5686375" y="1649773"/>
            <a:ext cx="2750283" cy="45179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0" name="Rechteck 69"/>
          <p:cNvSpPr/>
          <p:nvPr/>
        </p:nvSpPr>
        <p:spPr>
          <a:xfrm>
            <a:off x="5696086" y="2818375"/>
            <a:ext cx="2750283" cy="45179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9" name="Rechteck 68"/>
          <p:cNvSpPr/>
          <p:nvPr/>
        </p:nvSpPr>
        <p:spPr>
          <a:xfrm>
            <a:off x="5696086" y="3975464"/>
            <a:ext cx="2750283" cy="45179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8" name="Rechteck 67"/>
          <p:cNvSpPr/>
          <p:nvPr/>
        </p:nvSpPr>
        <p:spPr>
          <a:xfrm>
            <a:off x="5696086" y="4930043"/>
            <a:ext cx="2750283" cy="45179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6" name="Pfeil nach rechts 65"/>
          <p:cNvSpPr/>
          <p:nvPr/>
        </p:nvSpPr>
        <p:spPr bwMode="auto">
          <a:xfrm>
            <a:off x="2089066" y="5731157"/>
            <a:ext cx="2928115" cy="404543"/>
          </a:xfrm>
          <a:prstGeom prst="rightArrow">
            <a:avLst>
              <a:gd name="adj1" fmla="val 100000"/>
              <a:gd name="adj2" fmla="val 66543"/>
            </a:avLst>
          </a:prstGeom>
          <a:solidFill>
            <a:srgbClr val="E3EFF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63" name="Pfeil nach rechts 62"/>
          <p:cNvSpPr/>
          <p:nvPr/>
        </p:nvSpPr>
        <p:spPr bwMode="auto">
          <a:xfrm>
            <a:off x="2139822" y="4355954"/>
            <a:ext cx="2877360" cy="404543"/>
          </a:xfrm>
          <a:prstGeom prst="rightArrow">
            <a:avLst>
              <a:gd name="adj1" fmla="val 100000"/>
              <a:gd name="adj2" fmla="val 66543"/>
            </a:avLst>
          </a:prstGeom>
          <a:solidFill>
            <a:srgbClr val="E3EFF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64" name="Pfeil nach rechts 63"/>
          <p:cNvSpPr/>
          <p:nvPr/>
        </p:nvSpPr>
        <p:spPr bwMode="auto">
          <a:xfrm>
            <a:off x="2147610" y="3138478"/>
            <a:ext cx="2905515" cy="478607"/>
          </a:xfrm>
          <a:prstGeom prst="rightArrow">
            <a:avLst>
              <a:gd name="adj1" fmla="val 100000"/>
              <a:gd name="adj2" fmla="val 66543"/>
            </a:avLst>
          </a:prstGeom>
          <a:solidFill>
            <a:srgbClr val="E3EFF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61" name="Pfeil nach rechts 60"/>
          <p:cNvSpPr/>
          <p:nvPr/>
        </p:nvSpPr>
        <p:spPr bwMode="auto">
          <a:xfrm>
            <a:off x="2057601" y="3902410"/>
            <a:ext cx="2995524" cy="386199"/>
          </a:xfrm>
          <a:prstGeom prst="rightArrow">
            <a:avLst>
              <a:gd name="adj1" fmla="val 100000"/>
              <a:gd name="adj2" fmla="val 66543"/>
            </a:avLst>
          </a:prstGeom>
          <a:solidFill>
            <a:srgbClr val="E3EFF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56" name="Pfeil nach rechts 55"/>
          <p:cNvSpPr/>
          <p:nvPr/>
        </p:nvSpPr>
        <p:spPr bwMode="auto">
          <a:xfrm>
            <a:off x="2191006" y="2595996"/>
            <a:ext cx="2831881" cy="459893"/>
          </a:xfrm>
          <a:prstGeom prst="rightArrow">
            <a:avLst>
              <a:gd name="adj1" fmla="val 100000"/>
              <a:gd name="adj2" fmla="val 66543"/>
            </a:avLst>
          </a:prstGeom>
          <a:solidFill>
            <a:srgbClr val="E3EFF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55" name="Pfeil nach rechts 54"/>
          <p:cNvSpPr/>
          <p:nvPr/>
        </p:nvSpPr>
        <p:spPr bwMode="auto">
          <a:xfrm>
            <a:off x="2023196" y="1713416"/>
            <a:ext cx="2993986" cy="560742"/>
          </a:xfrm>
          <a:prstGeom prst="rightArrow">
            <a:avLst>
              <a:gd name="adj1" fmla="val 100000"/>
              <a:gd name="adj2" fmla="val 66543"/>
            </a:avLst>
          </a:prstGeom>
          <a:solidFill>
            <a:srgbClr val="E3EFF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54" name="Pfeil nach rechts 53"/>
          <p:cNvSpPr/>
          <p:nvPr/>
        </p:nvSpPr>
        <p:spPr bwMode="auto">
          <a:xfrm>
            <a:off x="1973287" y="1225087"/>
            <a:ext cx="3079838" cy="403397"/>
          </a:xfrm>
          <a:prstGeom prst="rightArrow">
            <a:avLst>
              <a:gd name="adj1" fmla="val 100000"/>
              <a:gd name="adj2" fmla="val 66543"/>
            </a:avLst>
          </a:prstGeom>
          <a:solidFill>
            <a:srgbClr val="E3EFF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53" name="Rechteck 52"/>
          <p:cNvSpPr/>
          <p:nvPr/>
        </p:nvSpPr>
        <p:spPr>
          <a:xfrm>
            <a:off x="5726086" y="5805255"/>
            <a:ext cx="2779902" cy="69164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743" y="-58745"/>
            <a:ext cx="7793839" cy="1325563"/>
          </a:xfrm>
        </p:spPr>
        <p:txBody>
          <a:bodyPr/>
          <a:lstStyle/>
          <a:p>
            <a:r>
              <a:rPr lang="en-US" dirty="0" smtClean="0"/>
              <a:t>Provision of individual components</a:t>
            </a:r>
            <a:br>
              <a:rPr lang="en-US" dirty="0" smtClean="0"/>
            </a:br>
            <a:r>
              <a:rPr lang="en-US" dirty="0" smtClean="0"/>
              <a:t>with uncertainties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853123" y="1676661"/>
            <a:ext cx="1747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Δ </a:t>
            </a:r>
            <a:r>
              <a:rPr lang="en-US" sz="2000" b="1" dirty="0" smtClean="0">
                <a:solidFill>
                  <a:srgbClr val="C00000"/>
                </a:solidFill>
              </a:rPr>
              <a:t>glacier mass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813890" y="2818375"/>
            <a:ext cx="1989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Δ ice sheet </a:t>
            </a:r>
            <a:r>
              <a:rPr lang="en-US" sz="2000" b="1" dirty="0" smtClean="0">
                <a:solidFill>
                  <a:srgbClr val="C00000"/>
                </a:solidFill>
              </a:rPr>
              <a:t>mass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13890" y="4001307"/>
            <a:ext cx="2396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C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000" dirty="0"/>
              <a:t>Δ land water &amp; </a:t>
            </a:r>
            <a:r>
              <a:rPr lang="en-US" sz="2000" dirty="0" smtClean="0"/>
              <a:t>snow</a:t>
            </a:r>
            <a:endParaRPr lang="en-US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5781088" y="4924184"/>
            <a:ext cx="2669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C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000" dirty="0"/>
              <a:t>Δ </a:t>
            </a:r>
            <a:r>
              <a:rPr lang="en-US" sz="2000" dirty="0" err="1" smtClean="0"/>
              <a:t>atmosph</a:t>
            </a:r>
            <a:r>
              <a:rPr lang="en-US" sz="2000" dirty="0" smtClean="0"/>
              <a:t>. water mass</a:t>
            </a:r>
            <a:endParaRPr lang="en-US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351612" y="1242021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147FB0"/>
                </a:solidFill>
              </a:defRPr>
            </a:lvl1pPr>
          </a:lstStyle>
          <a:p>
            <a:r>
              <a:rPr lang="en-US" sz="2000" dirty="0" smtClean="0"/>
              <a:t>Open Global Glacier Model OGCM</a:t>
            </a:r>
            <a:endParaRPr lang="en-US" sz="200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36702" y="1671291"/>
            <a:ext cx="1457046" cy="644991"/>
            <a:chOff x="7843705" y="22828061"/>
            <a:chExt cx="3046431" cy="1198271"/>
          </a:xfrm>
        </p:grpSpPr>
        <p:sp>
          <p:nvSpPr>
            <p:cNvPr id="16" name="Abgerundetes Rechteck 15"/>
            <p:cNvSpPr/>
            <p:nvPr/>
          </p:nvSpPr>
          <p:spPr bwMode="auto">
            <a:xfrm>
              <a:off x="7843705" y="22859757"/>
              <a:ext cx="1201108" cy="1104900"/>
            </a:xfrm>
            <a:prstGeom prst="roundRect">
              <a:avLst>
                <a:gd name="adj" fmla="val 8174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34" charset="0"/>
              </a:endParaRPr>
            </a:p>
          </p:txBody>
        </p:sp>
        <p:pic>
          <p:nvPicPr>
            <p:cNvPr id="17" name="Picture 2" descr="http://cci.esa.int/sites/default/files/esa_cci_glaciers_logo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705" y="22828061"/>
              <a:ext cx="3046431" cy="119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feld 17"/>
          <p:cNvSpPr txBox="1"/>
          <p:nvPr/>
        </p:nvSpPr>
        <p:spPr>
          <a:xfrm>
            <a:off x="1998540" y="1628484"/>
            <a:ext cx="2115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147FB0"/>
                </a:solidFill>
              </a:defRPr>
            </a:lvl1pPr>
          </a:lstStyle>
          <a:p>
            <a:r>
              <a:rPr lang="en-US" sz="2000" dirty="0" smtClean="0"/>
              <a:t>Glacier outlines, </a:t>
            </a:r>
          </a:p>
          <a:p>
            <a:r>
              <a:rPr lang="en-US" sz="2000" dirty="0" smtClean="0"/>
              <a:t>mass balance obs.</a:t>
            </a:r>
            <a:endParaRPr lang="en-US" sz="2000" dirty="0"/>
          </a:p>
        </p:txBody>
      </p:sp>
      <p:sp>
        <p:nvSpPr>
          <p:cNvPr id="19" name="Textfeld 18"/>
          <p:cNvSpPr txBox="1"/>
          <p:nvPr/>
        </p:nvSpPr>
        <p:spPr>
          <a:xfrm>
            <a:off x="2224844" y="2630872"/>
            <a:ext cx="2680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147FB0"/>
                </a:solidFill>
              </a:defRPr>
            </a:lvl1pPr>
          </a:lstStyle>
          <a:p>
            <a:r>
              <a:rPr lang="en-US" sz="2000" dirty="0"/>
              <a:t>M</a:t>
            </a:r>
            <a:r>
              <a:rPr lang="en-US" sz="2000" dirty="0" smtClean="0"/>
              <a:t>ass balance (GRACE)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434093" y="3154840"/>
            <a:ext cx="1542319" cy="588980"/>
            <a:chOff x="7823847" y="25751604"/>
            <a:chExt cx="3320929" cy="1242246"/>
          </a:xfrm>
        </p:grpSpPr>
        <p:sp>
          <p:nvSpPr>
            <p:cNvPr id="21" name="Abgerundetes Rechteck 20"/>
            <p:cNvSpPr/>
            <p:nvPr/>
          </p:nvSpPr>
          <p:spPr bwMode="auto">
            <a:xfrm>
              <a:off x="7844223" y="25797095"/>
              <a:ext cx="1201108" cy="1104900"/>
            </a:xfrm>
            <a:prstGeom prst="roundRect">
              <a:avLst>
                <a:gd name="adj" fmla="val 8174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34" charset="0"/>
              </a:endParaRPr>
            </a:p>
          </p:txBody>
        </p:sp>
        <p:pic>
          <p:nvPicPr>
            <p:cNvPr id="22" name="Picture 4" descr="http://cci.esa.int/sites/default/files/logoAIS2_0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847" y="25751604"/>
              <a:ext cx="3320929" cy="1242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uppieren 22"/>
          <p:cNvGrpSpPr/>
          <p:nvPr/>
        </p:nvGrpSpPr>
        <p:grpSpPr>
          <a:xfrm>
            <a:off x="432612" y="2493706"/>
            <a:ext cx="1714999" cy="614268"/>
            <a:chOff x="7814275" y="24304563"/>
            <a:chExt cx="3425788" cy="1214898"/>
          </a:xfrm>
        </p:grpSpPr>
        <p:sp>
          <p:nvSpPr>
            <p:cNvPr id="24" name="Abgerundetes Rechteck 23"/>
            <p:cNvSpPr/>
            <p:nvPr/>
          </p:nvSpPr>
          <p:spPr bwMode="auto">
            <a:xfrm>
              <a:off x="7821542" y="24359562"/>
              <a:ext cx="1201108" cy="1104900"/>
            </a:xfrm>
            <a:prstGeom prst="roundRect">
              <a:avLst>
                <a:gd name="adj" fmla="val 8174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34" charset="0"/>
              </a:endParaRPr>
            </a:p>
          </p:txBody>
        </p:sp>
        <p:pic>
          <p:nvPicPr>
            <p:cNvPr id="25" name="Picture 6" descr="http://cci.esa.int/sites/default/files/iceSheetsGreenlandExtracted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4275" y="24304563"/>
              <a:ext cx="3425788" cy="121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feld 25"/>
          <p:cNvSpPr txBox="1"/>
          <p:nvPr/>
        </p:nvSpPr>
        <p:spPr>
          <a:xfrm>
            <a:off x="382009" y="3896992"/>
            <a:ext cx="3622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147FB0"/>
                </a:solidFill>
              </a:defRPr>
            </a:lvl1pPr>
          </a:lstStyle>
          <a:p>
            <a:r>
              <a:rPr lang="en-US" sz="2000" dirty="0" smtClean="0"/>
              <a:t>Global </a:t>
            </a:r>
            <a:r>
              <a:rPr lang="en-US" sz="2000" dirty="0" smtClean="0"/>
              <a:t>hydrol</a:t>
            </a:r>
            <a:r>
              <a:rPr lang="en-US" sz="2000" dirty="0" smtClean="0"/>
              <a:t>ogy</a:t>
            </a:r>
            <a:r>
              <a:rPr lang="en-US" sz="2000" dirty="0" smtClean="0"/>
              <a:t> </a:t>
            </a:r>
            <a:r>
              <a:rPr lang="en-US" sz="2000" dirty="0" smtClean="0"/>
              <a:t>model </a:t>
            </a:r>
            <a:r>
              <a:rPr lang="en-US" sz="2000" dirty="0"/>
              <a:t>WGHM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908090" y="5777383"/>
            <a:ext cx="228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Arctic Ocean regional budget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components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08071" y="5736892"/>
            <a:ext cx="369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147FB0"/>
                </a:solidFill>
              </a:defRPr>
            </a:lvl1pPr>
          </a:lstStyle>
          <a:p>
            <a:r>
              <a:rPr lang="en-US" sz="2000" dirty="0" smtClean="0"/>
              <a:t>Same sources as for global ocean</a:t>
            </a:r>
            <a:endParaRPr lang="en-US" sz="2000" dirty="0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57" y="3970733"/>
            <a:ext cx="948165" cy="48422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99" y="2692542"/>
            <a:ext cx="373315" cy="499771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512" y="1750704"/>
            <a:ext cx="1305199" cy="57748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95" y="3146596"/>
            <a:ext cx="1522668" cy="440235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32" y="5419075"/>
            <a:ext cx="1099871" cy="499345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75" y="1335869"/>
            <a:ext cx="1130722" cy="401263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19" y="6121007"/>
            <a:ext cx="373315" cy="499771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10205491" y="1871919"/>
            <a:ext cx="115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 Paul</a:t>
            </a:r>
            <a:endParaRPr lang="en-US" dirty="0"/>
          </a:p>
        </p:txBody>
      </p:sp>
      <p:sp>
        <p:nvSpPr>
          <p:cNvPr id="44" name="Textfeld 43"/>
          <p:cNvSpPr txBox="1"/>
          <p:nvPr/>
        </p:nvSpPr>
        <p:spPr>
          <a:xfrm>
            <a:off x="10199903" y="1367957"/>
            <a:ext cx="1485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 </a:t>
            </a:r>
            <a:r>
              <a:rPr lang="en-US" dirty="0" err="1" smtClean="0"/>
              <a:t>Marzeion</a:t>
            </a:r>
            <a:endParaRPr lang="en-US" dirty="0"/>
          </a:p>
        </p:txBody>
      </p:sp>
      <p:sp>
        <p:nvSpPr>
          <p:cNvPr id="45" name="Textfeld 44"/>
          <p:cNvSpPr txBox="1"/>
          <p:nvPr/>
        </p:nvSpPr>
        <p:spPr>
          <a:xfrm>
            <a:off x="10168061" y="2507548"/>
            <a:ext cx="152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Rene Forsberg</a:t>
            </a:r>
            <a:endParaRPr lang="en-US" dirty="0"/>
          </a:p>
        </p:txBody>
      </p:sp>
      <p:sp>
        <p:nvSpPr>
          <p:cNvPr id="46" name="Textfeld 45"/>
          <p:cNvSpPr txBox="1"/>
          <p:nvPr/>
        </p:nvSpPr>
        <p:spPr>
          <a:xfrm>
            <a:off x="10322579" y="2995438"/>
            <a:ext cx="1871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Anna Hogg, </a:t>
            </a:r>
          </a:p>
          <a:p>
            <a:r>
              <a:rPr lang="en-US" dirty="0" smtClean="0"/>
              <a:t>Andrew Shepherd</a:t>
            </a:r>
            <a:endParaRPr lang="en-US" dirty="0"/>
          </a:p>
        </p:txBody>
      </p:sp>
      <p:sp>
        <p:nvSpPr>
          <p:cNvPr id="47" name="Textfeld 46"/>
          <p:cNvSpPr txBox="1"/>
          <p:nvPr/>
        </p:nvSpPr>
        <p:spPr>
          <a:xfrm>
            <a:off x="10134944" y="3998729"/>
            <a:ext cx="109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Petra </a:t>
            </a:r>
            <a:r>
              <a:rPr lang="en-US" dirty="0" err="1" smtClean="0"/>
              <a:t>Döll</a:t>
            </a:r>
            <a:endParaRPr lang="en-US" dirty="0"/>
          </a:p>
        </p:txBody>
      </p:sp>
      <p:sp>
        <p:nvSpPr>
          <p:cNvPr id="49" name="Textfeld 48"/>
          <p:cNvSpPr txBox="1"/>
          <p:nvPr/>
        </p:nvSpPr>
        <p:spPr>
          <a:xfrm>
            <a:off x="10120153" y="5491580"/>
            <a:ext cx="21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Johnny </a:t>
            </a:r>
            <a:r>
              <a:rPr lang="en-US" dirty="0" err="1" smtClean="0"/>
              <a:t>Johannessen</a:t>
            </a:r>
            <a:endParaRPr lang="en-US" dirty="0"/>
          </a:p>
        </p:txBody>
      </p:sp>
      <p:sp>
        <p:nvSpPr>
          <p:cNvPr id="50" name="Textfeld 49"/>
          <p:cNvSpPr txBox="1"/>
          <p:nvPr/>
        </p:nvSpPr>
        <p:spPr>
          <a:xfrm>
            <a:off x="10117439" y="5912926"/>
            <a:ext cx="145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Ole Andersen</a:t>
            </a:r>
            <a:endParaRPr lang="en-US" dirty="0"/>
          </a:p>
        </p:txBody>
      </p:sp>
      <p:sp>
        <p:nvSpPr>
          <p:cNvPr id="58" name="Textfeld 57"/>
          <p:cNvSpPr txBox="1"/>
          <p:nvPr/>
        </p:nvSpPr>
        <p:spPr>
          <a:xfrm>
            <a:off x="3792063" y="6659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0" name="Textfeld 59"/>
          <p:cNvSpPr txBox="1"/>
          <p:nvPr/>
        </p:nvSpPr>
        <p:spPr>
          <a:xfrm>
            <a:off x="2115572" y="3181766"/>
            <a:ext cx="2846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147FB0"/>
                </a:solidFill>
              </a:defRPr>
            </a:lvl1pPr>
          </a:lstStyle>
          <a:p>
            <a:r>
              <a:rPr lang="en-US" sz="2000" dirty="0" smtClean="0"/>
              <a:t>Mass balance (altimetry)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391926" y="4353086"/>
            <a:ext cx="3019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147FB0"/>
                </a:solidFill>
              </a:defRPr>
            </a:lvl1pPr>
          </a:lstStyle>
          <a:p>
            <a:r>
              <a:rPr lang="en-US" sz="2000" dirty="0" smtClean="0"/>
              <a:t>GRACE </a:t>
            </a:r>
            <a:r>
              <a:rPr lang="en-US" sz="2000" dirty="0" smtClean="0"/>
              <a:t>satellite </a:t>
            </a:r>
            <a:r>
              <a:rPr lang="en-US" sz="2000" dirty="0" err="1" smtClean="0"/>
              <a:t>gravimetry</a:t>
            </a:r>
            <a:endParaRPr lang="en-US" sz="2000" dirty="0"/>
          </a:p>
        </p:txBody>
      </p:sp>
      <p:sp>
        <p:nvSpPr>
          <p:cNvPr id="65" name="Pfeil nach rechts 64"/>
          <p:cNvSpPr/>
          <p:nvPr/>
        </p:nvSpPr>
        <p:spPr bwMode="auto">
          <a:xfrm>
            <a:off x="2108644" y="5067415"/>
            <a:ext cx="2908538" cy="404543"/>
          </a:xfrm>
          <a:prstGeom prst="rightArrow">
            <a:avLst>
              <a:gd name="adj1" fmla="val 100000"/>
              <a:gd name="adj2" fmla="val 66543"/>
            </a:avLst>
          </a:prstGeom>
          <a:solidFill>
            <a:srgbClr val="E3EFF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67" name="Pfeil nach rechts 66"/>
          <p:cNvSpPr/>
          <p:nvPr/>
        </p:nvSpPr>
        <p:spPr bwMode="auto">
          <a:xfrm>
            <a:off x="2101659" y="6183840"/>
            <a:ext cx="2915521" cy="404543"/>
          </a:xfrm>
          <a:prstGeom prst="rightArrow">
            <a:avLst>
              <a:gd name="adj1" fmla="val 100000"/>
              <a:gd name="adj2" fmla="val 66543"/>
            </a:avLst>
          </a:prstGeom>
          <a:solidFill>
            <a:srgbClr val="E3EFF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31" name="Textfeld 30"/>
          <p:cNvSpPr txBox="1"/>
          <p:nvPr/>
        </p:nvSpPr>
        <p:spPr>
          <a:xfrm>
            <a:off x="430310" y="6153251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147FB0"/>
                </a:solidFill>
              </a:defRPr>
            </a:lvl1pPr>
          </a:lstStyle>
          <a:p>
            <a:r>
              <a:rPr lang="en-US" sz="2000" dirty="0"/>
              <a:t>Ocean modeling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08071" y="5081928"/>
            <a:ext cx="1828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147FB0"/>
                </a:solidFill>
              </a:defRPr>
            </a:lvl1pPr>
          </a:lstStyle>
          <a:p>
            <a:r>
              <a:rPr lang="en-US" sz="2000" dirty="0"/>
              <a:t>Reanalysis data</a:t>
            </a:r>
          </a:p>
        </p:txBody>
      </p:sp>
    </p:spTree>
    <p:extLst>
      <p:ext uri="{BB962C8B-B14F-4D97-AF65-F5344CB8AC3E}">
        <p14:creationId xmlns:p14="http://schemas.microsoft.com/office/powerpoint/2010/main" val="4691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3" grpId="0" animBg="1"/>
      <p:bldP spid="64" grpId="0" animBg="1"/>
      <p:bldP spid="61" grpId="0" animBg="1"/>
      <p:bldP spid="56" grpId="0" animBg="1"/>
      <p:bldP spid="55" grpId="0" animBg="1"/>
      <p:bldP spid="54" grpId="0" animBg="1"/>
      <p:bldP spid="14" grpId="0"/>
      <p:bldP spid="18" grpId="0"/>
      <p:bldP spid="19" grpId="0"/>
      <p:bldP spid="26" grpId="0"/>
      <p:bldP spid="3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60" grpId="0"/>
      <p:bldP spid="62" grpId="0"/>
      <p:bldP spid="65" grpId="0" animBg="1"/>
      <p:bldP spid="67" grpId="0" animBg="1"/>
      <p:bldP spid="3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closure assessment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7510892" y="2073798"/>
            <a:ext cx="162743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Univers 45 Light" panose="02000403030000020003" pitchFamily="2" charset="0"/>
              </a:rPr>
              <a:t>Iteration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2" y="3723169"/>
            <a:ext cx="676731" cy="71411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302" y="4691728"/>
            <a:ext cx="1260556" cy="64443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26" y="5683363"/>
            <a:ext cx="427854" cy="64498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692" y="3100895"/>
            <a:ext cx="1466895" cy="448673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 bwMode="auto">
          <a:xfrm>
            <a:off x="288984" y="1275005"/>
            <a:ext cx="8650300" cy="724399"/>
          </a:xfrm>
          <a:prstGeom prst="rect">
            <a:avLst/>
          </a:prstGeom>
          <a:solidFill>
            <a:srgbClr val="AFD2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7200" dirty="0"/>
          </a:p>
        </p:txBody>
      </p:sp>
      <p:sp>
        <p:nvSpPr>
          <p:cNvPr id="18" name="Textfeld 17"/>
          <p:cNvSpPr txBox="1"/>
          <p:nvPr/>
        </p:nvSpPr>
        <p:spPr>
          <a:xfrm>
            <a:off x="453990" y="1340938"/>
            <a:ext cx="6379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47FB0"/>
                </a:solidFill>
              </a:rPr>
              <a:t>individual components with uncertainties</a:t>
            </a:r>
            <a:endParaRPr lang="en-US" sz="2800" b="1" dirty="0">
              <a:solidFill>
                <a:srgbClr val="147FB0"/>
              </a:solidFill>
            </a:endParaRPr>
          </a:p>
        </p:txBody>
      </p:sp>
      <p:sp>
        <p:nvSpPr>
          <p:cNvPr id="3" name="Pfeil nach rechts 2"/>
          <p:cNvSpPr/>
          <p:nvPr/>
        </p:nvSpPr>
        <p:spPr bwMode="auto">
          <a:xfrm rot="16200000">
            <a:off x="6068756" y="1789783"/>
            <a:ext cx="1500373" cy="137286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7200"/>
          </a:p>
        </p:txBody>
      </p:sp>
      <p:sp>
        <p:nvSpPr>
          <p:cNvPr id="4" name="Rechteck 3"/>
          <p:cNvSpPr/>
          <p:nvPr/>
        </p:nvSpPr>
        <p:spPr bwMode="auto">
          <a:xfrm>
            <a:off x="288984" y="2810545"/>
            <a:ext cx="8650300" cy="37130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7200">
              <a:solidFill>
                <a:srgbClr val="FFC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5308" y="3459673"/>
            <a:ext cx="681333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2400" b="0">
                <a:solidFill>
                  <a:schemeClr val="tx1"/>
                </a:solidFill>
                <a:latin typeface="Univers 45 Light" panose="02000403030000020003" pitchFamily="2" charset="0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1993 </a:t>
            </a:r>
            <a:r>
              <a:rPr lang="en-US" sz="2000" dirty="0">
                <a:latin typeface="+mn-lt"/>
              </a:rPr>
              <a:t>– </a:t>
            </a:r>
            <a:r>
              <a:rPr lang="en-US" sz="2000" dirty="0" smtClean="0">
                <a:latin typeface="+mn-lt"/>
              </a:rPr>
              <a:t>2015 </a:t>
            </a:r>
            <a:r>
              <a:rPr lang="en-US" sz="2000" dirty="0">
                <a:latin typeface="+mn-lt"/>
              </a:rPr>
              <a:t>(altimetry period)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2003 </a:t>
            </a:r>
            <a:r>
              <a:rPr lang="en-US" sz="2000" dirty="0">
                <a:latin typeface="+mn-lt"/>
              </a:rPr>
              <a:t>– </a:t>
            </a:r>
            <a:r>
              <a:rPr lang="en-US" sz="2000" dirty="0" smtClean="0">
                <a:latin typeface="+mn-lt"/>
              </a:rPr>
              <a:t>2015 </a:t>
            </a:r>
            <a:r>
              <a:rPr lang="en-US" sz="2000" dirty="0">
                <a:latin typeface="+mn-lt"/>
              </a:rPr>
              <a:t>(“golden period”, with ARGO and GRACE)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based on </a:t>
            </a:r>
            <a:r>
              <a:rPr lang="en-US" sz="2000" dirty="0" smtClean="0">
                <a:latin typeface="+mn-lt"/>
              </a:rPr>
              <a:t>monthly datasets: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long-term</a:t>
            </a:r>
            <a:r>
              <a:rPr lang="en-US" sz="2000" dirty="0">
                <a:latin typeface="+mn-lt"/>
              </a:rPr>
              <a:t>, inter-annual, </a:t>
            </a:r>
            <a:r>
              <a:rPr lang="en-US" sz="2000" dirty="0" smtClean="0">
                <a:latin typeface="+mn-lt"/>
              </a:rPr>
              <a:t>and seasonal scales</a:t>
            </a:r>
            <a:endParaRPr lang="en-US" sz="20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14134" y="5227211"/>
            <a:ext cx="40839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Univers 45 Light" panose="02000403030000020003" pitchFamily="2" charset="0"/>
              </a:defRPr>
            </a:lvl1pPr>
          </a:lstStyle>
          <a:p>
            <a:r>
              <a:rPr lang="en-US" sz="2000" dirty="0">
                <a:latin typeface="+mn-lt"/>
              </a:rPr>
              <a:t>Analyze </a:t>
            </a:r>
            <a:r>
              <a:rPr lang="en-US" sz="2000" dirty="0" err="1">
                <a:latin typeface="+mn-lt"/>
              </a:rPr>
              <a:t>mis</a:t>
            </a:r>
            <a:r>
              <a:rPr lang="en-US" sz="2000" dirty="0">
                <a:latin typeface="+mn-lt"/>
              </a:rPr>
              <a:t>-closure and its causes</a:t>
            </a:r>
          </a:p>
          <a:p>
            <a:r>
              <a:rPr lang="en-US" sz="2000" dirty="0">
                <a:latin typeface="+mn-lt"/>
              </a:rPr>
              <a:t>Consider missing contributions</a:t>
            </a:r>
          </a:p>
          <a:p>
            <a:r>
              <a:rPr lang="en-US" sz="2000" dirty="0" smtClean="0">
                <a:latin typeface="+mn-lt"/>
              </a:rPr>
              <a:t>Re-assess </a:t>
            </a:r>
            <a:r>
              <a:rPr lang="en-US" sz="2000" dirty="0">
                <a:latin typeface="+mn-lt"/>
              </a:rPr>
              <a:t>uncertainties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3990" y="2896645"/>
            <a:ext cx="793219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>
              <a:spcAft>
                <a:spcPts val="0"/>
              </a:spcAft>
              <a:defRPr sz="3400" kern="150">
                <a:solidFill>
                  <a:srgbClr val="001D4B"/>
                </a:solidFill>
                <a:latin typeface="Univers 45 Light" panose="02000403030000020003" pitchFamily="2" charset="0"/>
                <a:ea typeface="Droid Sans Fallback"/>
                <a:cs typeface="FreeSans"/>
              </a:defRPr>
            </a:lvl1pPr>
          </a:lstStyle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Assessment of budget closure/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mis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-closure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3990" y="5227211"/>
            <a:ext cx="39189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Univers 45 Light" panose="02000403030000020003" pitchFamily="2" charset="0"/>
              </a:defRPr>
            </a:lvl1pPr>
          </a:lstStyle>
          <a:p>
            <a:r>
              <a:rPr lang="en-US" sz="2000" dirty="0">
                <a:latin typeface="+mn-lt"/>
              </a:rPr>
              <a:t>Total sea level budget</a:t>
            </a:r>
          </a:p>
          <a:p>
            <a:r>
              <a:rPr lang="en-US" sz="2000" dirty="0" smtClean="0">
                <a:latin typeface="+mn-lt"/>
              </a:rPr>
              <a:t>Total ocean </a:t>
            </a:r>
            <a:r>
              <a:rPr lang="en-US" sz="2000" dirty="0">
                <a:latin typeface="+mn-lt"/>
              </a:rPr>
              <a:t>mass budget</a:t>
            </a:r>
          </a:p>
          <a:p>
            <a:r>
              <a:rPr lang="en-US" sz="2000" dirty="0">
                <a:latin typeface="+mn-lt"/>
              </a:rPr>
              <a:t>Regional budgets: </a:t>
            </a:r>
            <a:r>
              <a:rPr lang="en-US" sz="2000" dirty="0" smtClean="0">
                <a:latin typeface="+mn-lt"/>
              </a:rPr>
              <a:t>North </a:t>
            </a:r>
            <a:r>
              <a:rPr lang="en-US" sz="2000" dirty="0">
                <a:latin typeface="+mn-lt"/>
              </a:rPr>
              <a:t>of 66°N</a:t>
            </a:r>
          </a:p>
        </p:txBody>
      </p:sp>
      <p:sp>
        <p:nvSpPr>
          <p:cNvPr id="8" name="Pfeil nach rechts 7"/>
          <p:cNvSpPr/>
          <p:nvPr/>
        </p:nvSpPr>
        <p:spPr bwMode="auto">
          <a:xfrm rot="5400000">
            <a:off x="1163234" y="1821462"/>
            <a:ext cx="1168778" cy="1254174"/>
          </a:xfrm>
          <a:prstGeom prst="rightArrow">
            <a:avLst/>
          </a:prstGeom>
          <a:solidFill>
            <a:srgbClr val="AFD2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284181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982" y="-99972"/>
            <a:ext cx="8900892" cy="1325563"/>
          </a:xfrm>
        </p:spPr>
        <p:txBody>
          <a:bodyPr/>
          <a:lstStyle/>
          <a:p>
            <a:r>
              <a:rPr lang="en-US" dirty="0" smtClean="0"/>
              <a:t>Ocean mass </a:t>
            </a:r>
            <a:r>
              <a:rPr lang="en-US" dirty="0" smtClean="0"/>
              <a:t>budget </a:t>
            </a:r>
            <a:r>
              <a:rPr lang="en-US" dirty="0"/>
              <a:t>assessment: SLBC v1 </a:t>
            </a:r>
            <a:r>
              <a:rPr lang="en-US" dirty="0" smtClean="0"/>
              <a:t>2003-2015</a:t>
            </a:r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2" y="1144195"/>
            <a:ext cx="8251680" cy="5713805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xmlns="" id="{C815EA94-CEC8-430B-8E58-F3542753262A}"/>
              </a:ext>
            </a:extLst>
          </p:cNvPr>
          <p:cNvSpPr txBox="1"/>
          <p:nvPr/>
        </p:nvSpPr>
        <p:spPr>
          <a:xfrm>
            <a:off x="4136329" y="2469758"/>
            <a:ext cx="1726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 Narrow" pitchFamily="34" charset="0"/>
              </a:rPr>
              <a:t>Observed (GRACE)</a:t>
            </a:r>
            <a:endParaRPr lang="en-GB" sz="1600" b="1" dirty="0">
              <a:latin typeface="Arial Narrow" pitchFamily="34" charset="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xmlns="" id="{C815EA94-CEC8-430B-8E58-F3542753262A}"/>
              </a:ext>
            </a:extLst>
          </p:cNvPr>
          <p:cNvSpPr txBox="1"/>
          <p:nvPr/>
        </p:nvSpPr>
        <p:spPr>
          <a:xfrm>
            <a:off x="4645428" y="2133318"/>
            <a:ext cx="1797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Arial Narrow" pitchFamily="34" charset="0"/>
              </a:rPr>
              <a:t>Sum of components</a:t>
            </a:r>
            <a:endParaRPr lang="en-GB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xmlns="" id="{C815EA94-CEC8-430B-8E58-F3542753262A}"/>
              </a:ext>
            </a:extLst>
          </p:cNvPr>
          <p:cNvSpPr txBox="1"/>
          <p:nvPr/>
        </p:nvSpPr>
        <p:spPr>
          <a:xfrm>
            <a:off x="6077424" y="4143051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latin typeface="Arial Narrow" pitchFamily="34" charset="0"/>
              </a:rPr>
              <a:t>Misclosure</a:t>
            </a:r>
            <a:endParaRPr lang="en-GB" sz="1600" b="1" dirty="0">
              <a:latin typeface="Arial Narrow" pitchFamily="34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 rot="21342286">
            <a:off x="6850304" y="5161891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00B0F0"/>
                </a:solidFill>
                <a:latin typeface="Arial Narrow" pitchFamily="34" charset="0"/>
              </a:rPr>
              <a:t>Glaciers</a:t>
            </a:r>
          </a:p>
        </p:txBody>
      </p:sp>
      <p:sp>
        <p:nvSpPr>
          <p:cNvPr id="24" name="TextBox 11"/>
          <p:cNvSpPr txBox="1"/>
          <p:nvPr/>
        </p:nvSpPr>
        <p:spPr>
          <a:xfrm rot="21122250">
            <a:off x="5533792" y="5959104"/>
            <a:ext cx="968229" cy="311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0033CC"/>
                </a:solidFill>
                <a:latin typeface="Arial Narrow" pitchFamily="34" charset="0"/>
              </a:rPr>
              <a:t>Land </a:t>
            </a:r>
            <a:r>
              <a:rPr lang="en-GB" sz="1400" b="1" dirty="0" smtClean="0">
                <a:solidFill>
                  <a:srgbClr val="0033CC"/>
                </a:solidFill>
                <a:latin typeface="Arial Narrow" pitchFamily="34" charset="0"/>
              </a:rPr>
              <a:t>water</a:t>
            </a:r>
            <a:endParaRPr lang="en-GB" sz="1400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25" name="TextBox 12"/>
          <p:cNvSpPr txBox="1"/>
          <p:nvPr/>
        </p:nvSpPr>
        <p:spPr>
          <a:xfrm rot="21125592">
            <a:off x="2830317" y="5986320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33CC33"/>
                </a:solidFill>
                <a:latin typeface="Arial Narrow" pitchFamily="34" charset="0"/>
              </a:rPr>
              <a:t>Greenland</a:t>
            </a:r>
          </a:p>
        </p:txBody>
      </p:sp>
      <p:sp>
        <p:nvSpPr>
          <p:cNvPr id="26" name="TextBox 13"/>
          <p:cNvSpPr txBox="1"/>
          <p:nvPr/>
        </p:nvSpPr>
        <p:spPr>
          <a:xfrm rot="21245088">
            <a:off x="3873425" y="5428001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Antarctica</a:t>
            </a:r>
          </a:p>
        </p:txBody>
      </p:sp>
    </p:spTree>
    <p:extLst>
      <p:ext uri="{BB962C8B-B14F-4D97-AF65-F5344CB8AC3E}">
        <p14:creationId xmlns:p14="http://schemas.microsoft.com/office/powerpoint/2010/main" val="765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982" y="-99972"/>
            <a:ext cx="9502471" cy="1325563"/>
          </a:xfrm>
        </p:spPr>
        <p:txBody>
          <a:bodyPr/>
          <a:lstStyle/>
          <a:p>
            <a:r>
              <a:rPr lang="en-US" dirty="0" smtClean="0"/>
              <a:t>Global </a:t>
            </a:r>
            <a:r>
              <a:rPr lang="en-US" dirty="0" smtClean="0"/>
              <a:t>sea level budget </a:t>
            </a:r>
            <a:r>
              <a:rPr lang="en-US" dirty="0"/>
              <a:t>assessment: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SLBC </a:t>
            </a:r>
            <a:r>
              <a:rPr lang="en-US" dirty="0"/>
              <a:t>v1 </a:t>
            </a:r>
            <a:r>
              <a:rPr lang="en-US" dirty="0" smtClean="0"/>
              <a:t>2003-2015</a:t>
            </a:r>
            <a:endParaRPr lang="en-US" dirty="0"/>
          </a:p>
        </p:txBody>
      </p:sp>
      <p:sp>
        <p:nvSpPr>
          <p:cNvPr id="16" name="Titre 1"/>
          <p:cNvSpPr>
            <a:spLocks noGrp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pic>
        <p:nvPicPr>
          <p:cNvPr id="30" name="Content Placeholder 5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DE236229-6F02-4CBD-A57B-1B7325A2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5" t="4892" r="6889" b="7129"/>
          <a:stretch/>
        </p:blipFill>
        <p:spPr>
          <a:xfrm>
            <a:off x="762000" y="1106254"/>
            <a:ext cx="7816516" cy="5595338"/>
          </a:xfrm>
          <a:prstGeom prst="rect">
            <a:avLst/>
          </a:prstGeom>
        </p:spPr>
      </p:pic>
      <p:sp>
        <p:nvSpPr>
          <p:cNvPr id="31" name="TextBox 8">
            <a:extLst>
              <a:ext uri="{FF2B5EF4-FFF2-40B4-BE49-F238E27FC236}">
                <a16:creationId xmlns:a16="http://schemas.microsoft.com/office/drawing/2014/main" xmlns="" id="{43915DB5-CA8D-4062-A22E-7A7950A15675}"/>
              </a:ext>
            </a:extLst>
          </p:cNvPr>
          <p:cNvSpPr txBox="1"/>
          <p:nvPr/>
        </p:nvSpPr>
        <p:spPr>
          <a:xfrm>
            <a:off x="4034776" y="4100579"/>
            <a:ext cx="98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Arial Narrow" pitchFamily="34" charset="0"/>
              </a:rPr>
              <a:t>Misclosure</a:t>
            </a:r>
            <a:endParaRPr lang="en-GB" sz="1600" dirty="0">
              <a:latin typeface="Arial Narrow" pitchFamily="34" charset="0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xmlns="" id="{C815EA94-CEC8-430B-8E58-F3542753262A}"/>
              </a:ext>
            </a:extLst>
          </p:cNvPr>
          <p:cNvSpPr txBox="1"/>
          <p:nvPr/>
        </p:nvSpPr>
        <p:spPr>
          <a:xfrm>
            <a:off x="4136329" y="2586558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 Narrow" pitchFamily="34" charset="0"/>
              </a:rPr>
              <a:t>Observed</a:t>
            </a:r>
            <a:endParaRPr lang="en-GB" sz="1600" b="1" dirty="0">
              <a:latin typeface="Arial Narrow" pitchFamily="34" charset="0"/>
            </a:endParaRP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xmlns="" id="{1E2FFBC3-15A3-47F5-BEE1-F356C2825D39}"/>
              </a:ext>
            </a:extLst>
          </p:cNvPr>
          <p:cNvSpPr txBox="1"/>
          <p:nvPr/>
        </p:nvSpPr>
        <p:spPr>
          <a:xfrm>
            <a:off x="5858213" y="2925112"/>
            <a:ext cx="2590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  <a:latin typeface="Arial Narrow" pitchFamily="34" charset="0"/>
              </a:rPr>
              <a:t>Sum </a:t>
            </a:r>
            <a:r>
              <a:rPr lang="en-GB" sz="1600" b="1" dirty="0" smtClean="0">
                <a:solidFill>
                  <a:srgbClr val="C00000"/>
                </a:solidFill>
                <a:latin typeface="Arial Narrow" pitchFamily="34" charset="0"/>
              </a:rPr>
              <a:t>of </a:t>
            </a:r>
            <a:r>
              <a:rPr lang="en-GB" sz="1600" b="1" dirty="0">
                <a:solidFill>
                  <a:srgbClr val="C00000"/>
                </a:solidFill>
                <a:latin typeface="Arial Narrow" pitchFamily="34" charset="0"/>
              </a:rPr>
              <a:t>steric and </a:t>
            </a:r>
            <a:r>
              <a:rPr lang="en-GB" sz="1600" b="1" dirty="0" smtClean="0">
                <a:solidFill>
                  <a:srgbClr val="C00000"/>
                </a:solidFill>
                <a:latin typeface="Arial Narrow" pitchFamily="34" charset="0"/>
              </a:rPr>
              <a:t>GRACE</a:t>
            </a:r>
            <a:endParaRPr lang="en-GB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4" name="ZoneTexte 6">
            <a:extLst>
              <a:ext uri="{FF2B5EF4-FFF2-40B4-BE49-F238E27FC236}">
                <a16:creationId xmlns:a16="http://schemas.microsoft.com/office/drawing/2014/main" xmlns="" id="{D1C2C709-0D8F-443D-9486-CA33B9A681B1}"/>
              </a:ext>
            </a:extLst>
          </p:cNvPr>
          <p:cNvSpPr txBox="1"/>
          <p:nvPr/>
        </p:nvSpPr>
        <p:spPr>
          <a:xfrm rot="21220035">
            <a:off x="5204014" y="4584346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Steric</a:t>
            </a:r>
            <a:endParaRPr lang="fr-FR" sz="14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ZoneTexte 7">
            <a:extLst>
              <a:ext uri="{FF2B5EF4-FFF2-40B4-BE49-F238E27FC236}">
                <a16:creationId xmlns:a16="http://schemas.microsoft.com/office/drawing/2014/main" xmlns="" id="{A68A7BB9-B620-4DF4-AA8C-084B00606384}"/>
              </a:ext>
            </a:extLst>
          </p:cNvPr>
          <p:cNvSpPr txBox="1"/>
          <p:nvPr/>
        </p:nvSpPr>
        <p:spPr>
          <a:xfrm>
            <a:off x="6096000" y="5796248"/>
            <a:ext cx="2089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  <a:latin typeface="Arial Narrow" panose="020B0606020202030204" pitchFamily="34" charset="0"/>
              </a:rPr>
              <a:t>GRACE-</a:t>
            </a:r>
            <a:r>
              <a:rPr lang="fr-FR" sz="1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based</a:t>
            </a:r>
            <a:r>
              <a:rPr lang="fr-FR" sz="14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fr-FR" sz="1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Ocean</a:t>
            </a:r>
            <a:r>
              <a:rPr lang="fr-FR" sz="1400" dirty="0">
                <a:solidFill>
                  <a:srgbClr val="00B050"/>
                </a:solidFill>
                <a:latin typeface="Arial Narrow" panose="020B0606020202030204" pitchFamily="34" charset="0"/>
              </a:rPr>
              <a:t> Mass</a:t>
            </a:r>
          </a:p>
        </p:txBody>
      </p:sp>
    </p:spTree>
    <p:extLst>
      <p:ext uri="{BB962C8B-B14F-4D97-AF65-F5344CB8AC3E}">
        <p14:creationId xmlns:p14="http://schemas.microsoft.com/office/powerpoint/2010/main" val="29872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988</Words>
  <Application>Microsoft Office PowerPoint</Application>
  <PresentationFormat>Breitbild</PresentationFormat>
  <Paragraphs>236</Paragraphs>
  <Slides>18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Droid Sans Fallback</vt:lpstr>
      <vt:lpstr>FreeSans</vt:lpstr>
      <vt:lpstr>Microsoft Sans Serif</vt:lpstr>
      <vt:lpstr>Univers 45 Light</vt:lpstr>
      <vt:lpstr>Wingdings</vt:lpstr>
      <vt:lpstr>Office Theme</vt:lpstr>
      <vt:lpstr>PowerPoint-Präsentation</vt:lpstr>
      <vt:lpstr>Introduction</vt:lpstr>
      <vt:lpstr>Sea level budget assessment: SLBC v1 1993-2015</vt:lpstr>
      <vt:lpstr>Project objectives</vt:lpstr>
      <vt:lpstr>Provision of individual components  with uncertainties</vt:lpstr>
      <vt:lpstr>Provision of individual components with uncertainties</vt:lpstr>
      <vt:lpstr>Budget closure assessment</vt:lpstr>
      <vt:lpstr>Ocean mass budget assessment: SLBC v1 2003-2015</vt:lpstr>
      <vt:lpstr>Global sea level budget assessment:  SLBC v1 2003-2015</vt:lpstr>
      <vt:lpstr>Uncertainty characterization: Theory</vt:lpstr>
      <vt:lpstr>Uncertainty characterization: Practice</vt:lpstr>
      <vt:lpstr>Uncertainty characterization: Theory</vt:lpstr>
      <vt:lpstr>Uncertainty characterization: Practice</vt:lpstr>
      <vt:lpstr>Uncertainty characterization: Practice</vt:lpstr>
      <vt:lpstr>Trend budget 2003-2015</vt:lpstr>
      <vt:lpstr>Views on Trends (with implications for their uncertainties)</vt:lpstr>
      <vt:lpstr>Conclusions</vt:lpstr>
      <vt:lpstr>Thank you for your attention  Questions? Comments?</vt:lpstr>
    </vt:vector>
  </TitlesOfParts>
  <Company>Geodätische Erdsystemforschung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Horwath</dc:creator>
  <cp:lastModifiedBy>Martin Horwath</cp:lastModifiedBy>
  <cp:revision>137</cp:revision>
  <dcterms:created xsi:type="dcterms:W3CDTF">2018-03-05T19:28:44Z</dcterms:created>
  <dcterms:modified xsi:type="dcterms:W3CDTF">2018-10-29T12:51:05Z</dcterms:modified>
</cp:coreProperties>
</file>