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1" r:id="rId7"/>
    <p:sldId id="264" r:id="rId8"/>
    <p:sldId id="271" r:id="rId9"/>
    <p:sldId id="262" r:id="rId10"/>
    <p:sldId id="270" r:id="rId11"/>
    <p:sldId id="258" r:id="rId12"/>
    <p:sldId id="263" r:id="rId13"/>
    <p:sldId id="272" r:id="rId14"/>
    <p:sldId id="273" r:id="rId15"/>
    <p:sldId id="274" r:id="rId16"/>
    <p:sldId id="275" r:id="rId1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33" autoAdjust="0"/>
    <p:restoredTop sz="90635" autoAdjust="0"/>
  </p:normalViewPr>
  <p:slideViewPr>
    <p:cSldViewPr>
      <p:cViewPr varScale="1">
        <p:scale>
          <a:sx n="114" d="100"/>
          <a:sy n="114" d="100"/>
        </p:scale>
        <p:origin x="-104" y="-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rstk\Documents\CCI\Deliveries\Progress%20of%20the%20ECV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05695942505426"/>
          <c:y val="0.0587961775029335"/>
          <c:w val="0.916906936418171"/>
          <c:h val="0.7905366340600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cat>
            <c:strRef>
              <c:f>Sheet1!$E$4:$E$9</c:f>
              <c:strCache>
                <c:ptCount val="6"/>
                <c:pt idx="0">
                  <c:v>Step 1: Parameter agreed</c:v>
                </c:pt>
                <c:pt idx="1">
                  <c:v>Step 2: DSF submission </c:v>
                </c:pt>
                <c:pt idx="2">
                  <c:v>Step 3: TN preparation</c:v>
                </c:pt>
                <c:pt idx="3">
                  <c:v>Step 4: Dataset preparation</c:v>
                </c:pt>
                <c:pt idx="4">
                  <c:v>Step 5: Dataset formatting</c:v>
                </c:pt>
                <c:pt idx="5">
                  <c:v>Step 6: published to ESGF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4.0</c:v>
                </c:pt>
                <c:pt idx="3">
                  <c:v>4.0</c:v>
                </c:pt>
                <c:pt idx="4">
                  <c:v>3.0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0D-4886-BAF6-EB4049CB2ECB}"/>
            </c:ext>
          </c:extLst>
        </c:ser>
        <c:ser>
          <c:idx val="1"/>
          <c:order val="1"/>
          <c:spPr>
            <a:solidFill>
              <a:srgbClr val="00B050"/>
            </a:solidFill>
          </c:spPr>
          <c:invertIfNegative val="0"/>
          <c:cat>
            <c:strRef>
              <c:f>Sheet1!$E$4:$E$9</c:f>
              <c:strCache>
                <c:ptCount val="6"/>
                <c:pt idx="0">
                  <c:v>Step 1: Parameter agreed</c:v>
                </c:pt>
                <c:pt idx="1">
                  <c:v>Step 2: DSF submission </c:v>
                </c:pt>
                <c:pt idx="2">
                  <c:v>Step 3: TN preparation</c:v>
                </c:pt>
                <c:pt idx="3">
                  <c:v>Step 4: Dataset preparation</c:v>
                </c:pt>
                <c:pt idx="4">
                  <c:v>Step 5: Dataset formatting</c:v>
                </c:pt>
                <c:pt idx="5">
                  <c:v>Step 6: published to ESGF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13.0</c:v>
                </c:pt>
                <c:pt idx="1">
                  <c:v>9.0</c:v>
                </c:pt>
                <c:pt idx="2">
                  <c:v>2.0</c:v>
                </c:pt>
                <c:pt idx="3">
                  <c:v>12.0</c:v>
                </c:pt>
                <c:pt idx="4">
                  <c:v>4.0</c:v>
                </c:pt>
                <c:pt idx="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0D-4886-BAF6-EB4049CB2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377912"/>
        <c:axId val="2140380888"/>
      </c:barChart>
      <c:catAx>
        <c:axId val="214037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380888"/>
        <c:crosses val="autoZero"/>
        <c:auto val="1"/>
        <c:lblAlgn val="ctr"/>
        <c:lblOffset val="100"/>
        <c:noMultiLvlLbl val="0"/>
      </c:catAx>
      <c:valAx>
        <c:axId val="2140380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dirty="0"/>
                  <a:t>Number of datasets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377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0.77876</cdr:x>
      <cdr:y>0.21981</cdr:y>
    </cdr:from>
    <cdr:to>
      <cdr:x>0.9823</cdr:x>
      <cdr:y>0.42129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6704" y="864096"/>
          <a:ext cx="16561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13/02/17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pic>
        <p:nvPicPr>
          <p:cNvPr id="2" name="Picture 1" descr="ODP_cov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26710"/>
            <a:ext cx="8748000" cy="3723690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1048302"/>
            <a:ext cx="8748000" cy="35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5562061" y="4580702"/>
            <a:ext cx="34387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V.Bennett | CCI Open Data Portal Team| 14/02/2017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0" name="Picture 39" descr="ODP_inside_head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286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p@esa-portal-cci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68558"/>
              </p:ext>
            </p:extLst>
          </p:nvPr>
        </p:nvGraphicFramePr>
        <p:xfrm>
          <a:off x="611560" y="1131590"/>
          <a:ext cx="7518664" cy="2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1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ECV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Parameter</a:t>
                      </a: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DSF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TN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Data</a:t>
                      </a:r>
                      <a:r>
                        <a:rPr lang="en-GB" sz="1200" baseline="0" dirty="0" smtClean="0"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latin typeface="+mn-lt"/>
                        </a:rPr>
                        <a:t>Prep. By ECV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Dataset</a:t>
                      </a:r>
                    </a:p>
                    <a:p>
                      <a:r>
                        <a:rPr lang="en-GB" sz="1200" dirty="0" smtClean="0">
                          <a:latin typeface="+mn-lt"/>
                        </a:rPr>
                        <a:t>Formatted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Export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673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Aerosol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AOD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Accepted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Being revised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Published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82">
                <a:tc rowSpan="2">
                  <a:txBody>
                    <a:bodyPr/>
                    <a:lstStyle/>
                    <a:p>
                      <a:pPr algn="ctr"/>
                      <a:endParaRPr lang="en-GB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GHG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XCO2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Accepted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Accepted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Published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82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XCH4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Accepted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Accepted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Done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Published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673">
                <a:tc rowSpan="2">
                  <a:txBody>
                    <a:bodyPr/>
                    <a:lstStyle/>
                    <a:p>
                      <a:pPr algn="ctr"/>
                      <a:endParaRPr lang="en-GB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Ozone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VOD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In</a:t>
                      </a:r>
                      <a:r>
                        <a:rPr lang="en-GB" sz="1200" baseline="0" dirty="0" smtClean="0">
                          <a:latin typeface="+mn-lt"/>
                        </a:rPr>
                        <a:t> principle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</a:t>
                      </a:r>
                      <a:r>
                        <a:rPr lang="en-GB" sz="1200" baseline="0" dirty="0" smtClean="0">
                          <a:latin typeface="+mn-lt"/>
                        </a:rPr>
                        <a:t>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67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T</a:t>
                      </a:r>
                      <a:r>
                        <a:rPr lang="en-GB" sz="1200" baseline="0" dirty="0" smtClean="0">
                          <a:latin typeface="+mn-lt"/>
                        </a:rPr>
                        <a:t>CO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In</a:t>
                      </a:r>
                      <a:r>
                        <a:rPr lang="en-GB" sz="1200" baseline="0" dirty="0" smtClean="0">
                          <a:latin typeface="+mn-lt"/>
                        </a:rPr>
                        <a:t> principle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Can</a:t>
                      </a:r>
                      <a:r>
                        <a:rPr lang="en-GB" sz="1200" baseline="0" dirty="0" smtClean="0">
                          <a:latin typeface="+mn-lt"/>
                        </a:rPr>
                        <a:t> start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76259" y="4155966"/>
            <a:ext cx="5776061" cy="360000"/>
            <a:chOff x="1676259" y="4155966"/>
            <a:chExt cx="5776061" cy="360000"/>
          </a:xfrm>
        </p:grpSpPr>
        <p:sp>
          <p:nvSpPr>
            <p:cNvPr id="10" name="Rectangle 9"/>
            <p:cNvSpPr/>
            <p:nvPr/>
          </p:nvSpPr>
          <p:spPr>
            <a:xfrm>
              <a:off x="3203848" y="4155966"/>
              <a:ext cx="1116000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Action needed from WDAC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6320" y="4155966"/>
              <a:ext cx="1116000" cy="360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Future step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259" y="4155966"/>
              <a:ext cx="1116000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Approved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7220" y="4155966"/>
              <a:ext cx="1116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Task 5 </a:t>
              </a:r>
              <a:r>
                <a:rPr lang="en-GB" sz="1000" dirty="0" smtClean="0">
                  <a:solidFill>
                    <a:schemeClr val="tx1"/>
                  </a:solidFill>
                </a:rPr>
                <a:t>activity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0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31143"/>
              </p:ext>
            </p:extLst>
          </p:nvPr>
        </p:nvGraphicFramePr>
        <p:xfrm>
          <a:off x="611560" y="915566"/>
          <a:ext cx="7560839" cy="275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4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1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7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ECV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Parameter</a:t>
                      </a:r>
                    </a:p>
                    <a:p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DSF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Prep. By ECV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Dataset</a:t>
                      </a:r>
                    </a:p>
                    <a:p>
                      <a:r>
                        <a:rPr lang="en-GB" sz="1200" dirty="0" smtClean="0"/>
                        <a:t>Formatted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Export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Ocean Colour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Chl-monthly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Accepted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V1 under</a:t>
                      </a:r>
                      <a:r>
                        <a:rPr lang="en-GB" sz="1200" baseline="0" dirty="0" smtClean="0"/>
                        <a:t>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OC-CCI v3.0</a:t>
                      </a:r>
                      <a:r>
                        <a:rPr lang="en-GB" sz="1200" baseline="0" dirty="0" smtClean="0"/>
                        <a:t> – Ready 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Final check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Need</a:t>
                      </a:r>
                      <a:r>
                        <a:rPr lang="en-GB" sz="1200" baseline="0" dirty="0" smtClean="0"/>
                        <a:t> TN first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11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Sea Level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ADT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Accepted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Under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20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SST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SST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Accepted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941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Sea ice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SIC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94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76259" y="4083918"/>
            <a:ext cx="5776061" cy="360000"/>
            <a:chOff x="1676259" y="4155966"/>
            <a:chExt cx="5776061" cy="360000"/>
          </a:xfrm>
        </p:grpSpPr>
        <p:sp>
          <p:nvSpPr>
            <p:cNvPr id="13" name="Rectangle 12"/>
            <p:cNvSpPr/>
            <p:nvPr/>
          </p:nvSpPr>
          <p:spPr>
            <a:xfrm>
              <a:off x="3203848" y="4155966"/>
              <a:ext cx="1116000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Action needed from WDAC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36320" y="4155966"/>
              <a:ext cx="1116000" cy="360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Future step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259" y="4155966"/>
              <a:ext cx="1116000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Approved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7220" y="4155966"/>
              <a:ext cx="1116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Task 5 </a:t>
              </a:r>
              <a:r>
                <a:rPr lang="en-GB" sz="1000" dirty="0" smtClean="0">
                  <a:solidFill>
                    <a:schemeClr val="tx1"/>
                  </a:solidFill>
                </a:rPr>
                <a:t>activity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3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746"/>
              </p:ext>
            </p:extLst>
          </p:nvPr>
        </p:nvGraphicFramePr>
        <p:xfrm>
          <a:off x="395536" y="843558"/>
          <a:ext cx="8136905" cy="389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0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ECV Project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Parameter</a:t>
                      </a:r>
                    </a:p>
                    <a:p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DSF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Prep. By ECV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Dataset</a:t>
                      </a:r>
                    </a:p>
                    <a:p>
                      <a:r>
                        <a:rPr lang="en-GB" sz="1200" dirty="0" smtClean="0"/>
                        <a:t>Formatted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Export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Fire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Burnt Area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Accepted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Can start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Burnt Area v4.1 – Ready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Can start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Soil </a:t>
                      </a:r>
                      <a:r>
                        <a:rPr lang="en-GB" sz="1200" dirty="0" err="1" smtClean="0"/>
                        <a:t>Mois</a:t>
                      </a:r>
                      <a:r>
                        <a:rPr lang="en-GB" sz="1200" dirty="0" smtClean="0"/>
                        <a:t>.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Vol. SM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Accepted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review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Final check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83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Ice sheets Greenland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SEC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Under</a:t>
                      </a:r>
                      <a:r>
                        <a:rPr lang="en-GB" sz="1200" baseline="0" dirty="0" smtClean="0"/>
                        <a:t>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062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GMB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Under</a:t>
                      </a:r>
                      <a:r>
                        <a:rPr lang="en-GB" sz="1200" baseline="0" dirty="0" smtClean="0"/>
                        <a:t>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583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Ice sheets Antarctic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SEC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Under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375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GMB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Under review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27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Land cover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Not yet known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9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18894"/>
              </p:ext>
            </p:extLst>
          </p:nvPr>
        </p:nvGraphicFramePr>
        <p:xfrm>
          <a:off x="179513" y="893626"/>
          <a:ext cx="8496944" cy="36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3988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Parameters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DSF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TN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Dataset prep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Dataset</a:t>
                      </a:r>
                      <a:r>
                        <a:rPr lang="en-GB" sz="1200" baseline="0" dirty="0" smtClean="0">
                          <a:latin typeface="+mn-lt"/>
                        </a:rPr>
                        <a:t> formatted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Export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252">
                <a:tc rowSpan="7"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Cloud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cloud cover fraction (CFC)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area fraction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top phase (CPH)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Optical Thickness (COT)</a:t>
                      </a:r>
                    </a:p>
                  </a:txBody>
                  <a:tcPr marL="0" marR="0" marT="0" marB="0">
                    <a:solidFill>
                      <a:srgbClr val="E61E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>
                          <a:latin typeface="+mn-lt"/>
                        </a:rPr>
                        <a:t>Rejected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61E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61E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61E0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61E0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61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Liquid Water Path (LWP)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Top Pressure (CTP)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Cloud Ice Water Path (IWP)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Accepted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7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Glaciers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Not Submitting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6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73" y="817084"/>
            <a:ext cx="8748000" cy="3410850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CMUG Integration Meeting 13-14 Feb 2017</a:t>
            </a:r>
          </a:p>
          <a:p>
            <a:endParaRPr lang="en-GB" b="1" dirty="0"/>
          </a:p>
          <a:p>
            <a:r>
              <a:rPr lang="en-GB" b="1" dirty="0" smtClean="0"/>
              <a:t>CCI Open Data Portal Status </a:t>
            </a:r>
            <a:r>
              <a:rPr lang="en-GB" b="1" dirty="0"/>
              <a:t>update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CCI data archive and publishing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Obs4MIPs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User feedback</a:t>
            </a:r>
          </a:p>
          <a:p>
            <a:pPr indent="0"/>
            <a:endParaRPr lang="en-GB" dirty="0" smtClean="0"/>
          </a:p>
          <a:p>
            <a:pPr indent="0"/>
            <a:endParaRPr lang="en-GB" dirty="0" smtClean="0"/>
          </a:p>
          <a:p>
            <a:pPr indent="0" algn="r"/>
            <a:r>
              <a:rPr lang="en-GB" dirty="0" smtClean="0"/>
              <a:t>Victoria Bennett, Alison Waterfall, Kevin </a:t>
            </a:r>
            <a:r>
              <a:rPr lang="en-GB" dirty="0" err="1" smtClean="0"/>
              <a:t>Halsall</a:t>
            </a:r>
            <a:r>
              <a:rPr lang="en-GB" dirty="0" smtClean="0"/>
              <a:t>, Clive Farquhar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69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Archive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Approx. 130 CCI datasets now in Central Archive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All available via ftp, described in catalogue and visible in CCI Dashboard and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Approx. 70 CCI datasets published to ESGF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Others in progress, or not suitable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ESGF doesn’t currently publish datasets with 1000’s files – may need to restructure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DOIs issued for SST</a:t>
            </a:r>
            <a:r>
              <a:rPr lang="en-GB" dirty="0"/>
              <a:t>, Ocean Colour, Fire, GHG (Obs4MIPS </a:t>
            </a:r>
            <a:r>
              <a:rPr lang="en-GB" dirty="0" smtClean="0"/>
              <a:t>only), Sea 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4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92" y="827088"/>
            <a:ext cx="6511216" cy="3722687"/>
          </a:xfrm>
        </p:spPr>
      </p:pic>
    </p:spTree>
    <p:extLst>
      <p:ext uri="{BB962C8B-B14F-4D97-AF65-F5344CB8AC3E}">
        <p14:creationId xmlns:p14="http://schemas.microsoft.com/office/powerpoint/2010/main" val="10400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2-12 at 21.20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4759"/>
          <a:stretch>
            <a:fillRect/>
          </a:stretch>
        </p:blipFill>
        <p:spPr/>
      </p:pic>
      <p:pic>
        <p:nvPicPr>
          <p:cNvPr id="4" name="Picture 3" descr="Screen Shot 2017-02-12 at 21.2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7199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741615"/>
              </p:ext>
            </p:extLst>
          </p:nvPr>
        </p:nvGraphicFramePr>
        <p:xfrm>
          <a:off x="35496" y="143910"/>
          <a:ext cx="9036496" cy="4732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928">
                  <a:extLst>
                    <a:ext uri="{9D8B030D-6E8A-4147-A177-3AD203B41FA5}">
                      <a16:colId xmlns:a16="http://schemas.microsoft.com/office/drawing/2014/main" xmlns="" val="502877351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2166909988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2542455828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2777995407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1970144955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2988472904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xmlns="" val="130743004"/>
                    </a:ext>
                  </a:extLst>
                </a:gridCol>
              </a:tblGrid>
              <a:tr h="52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Portal </a:t>
                      </a:r>
                      <a:r>
                        <a:rPr lang="en-GB" sz="1100" dirty="0">
                          <a:effectLst/>
                          <a:latin typeface="+mn-lt"/>
                        </a:rPr>
                        <a:t>datasets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Not in </a:t>
                      </a:r>
                      <a:r>
                        <a:rPr lang="en-GB" sz="1100" dirty="0" err="1" smtClean="0">
                          <a:effectLst/>
                          <a:latin typeface="+mn-lt"/>
                        </a:rPr>
                        <a:t>NetCDF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ESGF datasets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Published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To be published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Size </a:t>
                      </a:r>
                      <a:r>
                        <a:rPr lang="en-GB" sz="1100" dirty="0">
                          <a:effectLst/>
                          <a:latin typeface="+mn-lt"/>
                        </a:rPr>
                        <a:t>issues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4054130728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Aerosol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~7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590216966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Cloud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657153308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Fire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262574359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GHG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12 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12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832833179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Glaciers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3718598700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Greenland </a:t>
                      </a:r>
                      <a:r>
                        <a:rPr lang="en-GB" sz="1100" dirty="0" smtClean="0">
                          <a:effectLst/>
                          <a:latin typeface="+mn-lt"/>
                        </a:rPr>
                        <a:t>IS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21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061664096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Land cover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902537910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Ocean colour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21?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257564790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Ozone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9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1532318147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Sea Ice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4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861242426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Sea Level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5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273766949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Soil moisture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3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3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461384415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SST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3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399113880"/>
                  </a:ext>
                </a:extLst>
              </a:tr>
              <a:tr h="30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Total: 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111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6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150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68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82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30+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3" marR="44143" marT="0" marB="0"/>
                </a:tc>
                <a:extLst>
                  <a:ext uri="{0D108BD9-81ED-4DB2-BD59-A6C34878D82A}">
                    <a16:rowId xmlns:a16="http://schemas.microsoft.com/office/drawing/2014/main" xmlns="" val="205468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50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Obs4MIPs Status</a:t>
            </a:r>
          </a:p>
          <a:p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983078"/>
              </p:ext>
            </p:extLst>
          </p:nvPr>
        </p:nvGraphicFramePr>
        <p:xfrm>
          <a:off x="222821" y="1210489"/>
          <a:ext cx="8438779" cy="333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593329" cy="5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799" y="826710"/>
            <a:ext cx="8841991" cy="3723690"/>
          </a:xfrm>
        </p:spPr>
        <p:txBody>
          <a:bodyPr/>
          <a:lstStyle/>
          <a:p>
            <a:r>
              <a:rPr lang="en-GB" b="1" dirty="0" smtClean="0"/>
              <a:t>User Feedback Channels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Direct communication to ODP team via the Helpdesk throughout the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>
                <a:hlinkClick r:id="rId2"/>
              </a:rPr>
              <a:t>help@esa-portal-cci.org</a:t>
            </a:r>
            <a:r>
              <a:rPr lang="en-GB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Urgent issues addressed upon receipt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Non-urgent suggestions/comments fed into Annual Review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Online User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Short user survey released in Jan 2017 (link on ODP front page)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Annual Review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All feedback analysed </a:t>
            </a:r>
            <a:r>
              <a:rPr lang="en-GB" dirty="0"/>
              <a:t>in advance of start of next phase (May-April)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Analysis </a:t>
            </a:r>
            <a:r>
              <a:rPr lang="en-GB" dirty="0" smtClean="0"/>
              <a:t>informs the </a:t>
            </a:r>
            <a:r>
              <a:rPr lang="en-GB" dirty="0"/>
              <a:t>ODP Phase </a:t>
            </a:r>
            <a:r>
              <a:rPr lang="en-GB" dirty="0" smtClean="0"/>
              <a:t>3 evolution </a:t>
            </a:r>
            <a:r>
              <a:rPr lang="en-GB" dirty="0"/>
              <a:t>&amp;</a:t>
            </a:r>
            <a:r>
              <a:rPr lang="en-GB" dirty="0" smtClean="0"/>
              <a:t> development activities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90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800" y="1779662"/>
            <a:ext cx="8748000" cy="2770738"/>
          </a:xfrm>
        </p:spPr>
        <p:txBody>
          <a:bodyPr/>
          <a:lstStyle/>
          <a:p>
            <a:pPr algn="ctr"/>
            <a:r>
              <a:rPr lang="en-GB" sz="2400" dirty="0" smtClean="0"/>
              <a:t>Thank you!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v</a:t>
            </a:r>
            <a:r>
              <a:rPr lang="en-GB" dirty="0" err="1" smtClean="0"/>
              <a:t>ictoria.bennett@stfc.ac.uk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03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2760952-b3bb-408f-ace6-eb1e07642b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338</TotalTime>
  <Words>561</Words>
  <Application>Microsoft Macintosh PowerPoint</Application>
  <PresentationFormat>On-screen Show (16:9)</PresentationFormat>
  <Paragraphs>265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 ESA Presentation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Victoria Bennett</cp:lastModifiedBy>
  <cp:revision>36</cp:revision>
  <cp:lastPrinted>2008-08-26T16:26:23Z</cp:lastPrinted>
  <dcterms:created xsi:type="dcterms:W3CDTF">2016-10-18T10:53:19Z</dcterms:created>
  <dcterms:modified xsi:type="dcterms:W3CDTF">2017-02-13T15:16:52Z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