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368" r:id="rId1"/>
    <p:sldMasterId id="2147484452" r:id="rId2"/>
    <p:sldMasterId id="2147484501" r:id="rId3"/>
    <p:sldMasterId id="2147484598" r:id="rId4"/>
    <p:sldMasterId id="2147484607" r:id="rId5"/>
    <p:sldMasterId id="2147484619" r:id="rId6"/>
    <p:sldMasterId id="2147484669" r:id="rId7"/>
  </p:sldMasterIdLst>
  <p:notesMasterIdLst>
    <p:notesMasterId r:id="rId29"/>
  </p:notesMasterIdLst>
  <p:handoutMasterIdLst>
    <p:handoutMasterId r:id="rId30"/>
  </p:handoutMasterIdLst>
  <p:sldIdLst>
    <p:sldId id="424" r:id="rId8"/>
    <p:sldId id="541" r:id="rId9"/>
    <p:sldId id="533" r:id="rId10"/>
    <p:sldId id="522" r:id="rId11"/>
    <p:sldId id="525" r:id="rId12"/>
    <p:sldId id="528" r:id="rId13"/>
    <p:sldId id="524" r:id="rId14"/>
    <p:sldId id="526" r:id="rId15"/>
    <p:sldId id="527" r:id="rId16"/>
    <p:sldId id="544" r:id="rId17"/>
    <p:sldId id="537" r:id="rId18"/>
    <p:sldId id="535" r:id="rId19"/>
    <p:sldId id="536" r:id="rId20"/>
    <p:sldId id="538" r:id="rId21"/>
    <p:sldId id="545" r:id="rId22"/>
    <p:sldId id="534" r:id="rId23"/>
    <p:sldId id="540" r:id="rId24"/>
    <p:sldId id="539" r:id="rId25"/>
    <p:sldId id="542" r:id="rId26"/>
    <p:sldId id="543" r:id="rId27"/>
    <p:sldId id="461" r:id="rId28"/>
  </p:sldIdLst>
  <p:sldSz cx="9144000" cy="6858000" type="screen4x3"/>
  <p:notesSz cx="6794500" cy="9931400"/>
  <p:embeddedFontLst>
    <p:embeddedFont>
      <p:font typeface="MS PGothic" panose="020B0600070205080204" pitchFamily="34" charset="-128"/>
      <p:regular r:id="rId31"/>
    </p:embeddedFont>
    <p:embeddedFont>
      <p:font typeface="MS PGothic" panose="020B0600070205080204" pitchFamily="34" charset="-128"/>
      <p:regular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FF99"/>
    <a:srgbClr val="FFFFCC"/>
    <a:srgbClr val="339966"/>
    <a:srgbClr val="CCFFCC"/>
    <a:srgbClr val="008080"/>
    <a:srgbClr val="FF6600"/>
    <a:srgbClr val="B2B2B2"/>
    <a:srgbClr val="00FF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2" autoAdjust="0"/>
    <p:restoredTop sz="94660"/>
  </p:normalViewPr>
  <p:slideViewPr>
    <p:cSldViewPr>
      <p:cViewPr varScale="1">
        <p:scale>
          <a:sx n="74" d="100"/>
          <a:sy n="74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6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871" cy="496810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028" y="1"/>
            <a:ext cx="2944870" cy="496810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0FDFC7-BC62-4C5B-A34D-DDC9CE2F5479}" type="datetimeFigureOut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4590"/>
            <a:ext cx="2944871" cy="49521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028" y="9434590"/>
            <a:ext cx="2944870" cy="49521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709A4D-B88A-451A-BCF5-456EFC50D2C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5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871" cy="496810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028" y="1"/>
            <a:ext cx="2944870" cy="496810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9D2D4C-3CD5-45E1-94BC-0B93396F27D5}" type="datetimeFigureOut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970" y="4717296"/>
            <a:ext cx="5436561" cy="4468091"/>
          </a:xfrm>
          <a:prstGeom prst="rect">
            <a:avLst/>
          </a:prstGeom>
        </p:spPr>
        <p:txBody>
          <a:bodyPr vert="horz" lIns="95561" tIns="47781" rIns="95561" bIns="47781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4590"/>
            <a:ext cx="2944871" cy="49521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028" y="9434590"/>
            <a:ext cx="2944870" cy="49521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2C913B-CF35-434C-958B-D2183416123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73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32" descr="ghg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27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F873-1970-4580-A8F5-BA7215DE1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>
            <a:lvl1pPr>
              <a:defRPr sz="2000"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2B4DD49C-64F4-4D15-9223-196311EDAC8E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05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D40B-8A81-438C-A4F8-2529391D10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E2E1-E565-4A74-92CB-08C214757E4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4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24FF-9FFE-4763-920F-B18D830222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4300-DB01-47FE-881F-D7B83882EF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GB" altLang="de-D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2" descr="ghg_CC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27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C540413-4E8E-4A83-969E-E997FCB570F7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B008C0A-A923-4EEC-9822-BCA5E6C3725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79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7AB7290-BE13-4734-A887-223B63994E92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6A30C44-6302-4348-99E0-4C31AC52759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83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DBCC649-2769-4FFF-A783-67CE629F8168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A6EE7A1-210E-42C3-932D-16C4328D846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5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3128996-FB3E-4109-85C5-D179BC4B12E2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05374CE-DDE2-4DE3-9845-8D9961C1965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6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1274A53-8ED2-4825-9E3E-F49238A6C98F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49FF6C3-311E-4A11-906D-284B78F1FDA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7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06B93C7-6657-40BB-B49B-FD4FBC47FD8C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3F40213-9CEE-4388-AEAA-4201015FF23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09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15032F0-5400-457B-BF69-548FEF746A8C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3CB2B52-0169-484E-B782-3076AD8F702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99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9624139-A7B6-4A15-836D-BFE4F74300F6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9D32E35-29A5-45A6-97FB-86F9D4D5261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12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2FAAF-7AF9-41B5-930C-A7842F1BD1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9330-011D-4723-9BDA-4E11F49A43C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11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5353EEB-55A1-4057-B92C-A51349A07A64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0D4C187-6601-4B5D-961F-A4F12026EA6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445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251DD49-8817-4990-B494-0CDC9C039725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891B313-F419-42CB-843A-56BDC1C9DC4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77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A56F503A-5145-4E70-89C4-BC6DAE79FE09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5A02412-A50F-417F-B406-869339D9338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99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32" descr="ghg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27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F01C-431A-4075-8994-B2238A6B89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>
            <a:lvl1pPr>
              <a:defRPr sz="1600" baseline="0"/>
            </a:lvl1pPr>
          </a:lstStyle>
          <a:p>
            <a:pPr>
              <a:defRPr/>
            </a:pPr>
            <a:fld id="{3F43D30B-A765-4A4E-8DD5-C433BC519C8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99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0218-756C-4401-AB10-9FA22C5B6F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9F9C-717F-40FE-A351-BFC04367EE8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00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EB4F-2BFE-4D07-BD60-762F3E9FCC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CDDE2-B4E4-4FAF-A745-881DB58A7A9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22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D1AD4-2ABF-46A7-9650-82DAEE5250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E7CB-79FE-4886-A1CD-2A54A203DE6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56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0955-FAD3-4CFB-A8EE-245C743BED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6239-240A-4232-9DF4-CEEF8589250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10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FD24-6BA8-40DE-9FDA-45A246E37F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4030-1D38-4E93-81BD-B668D275482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15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AAC3-1E0A-413D-AC47-83092D36B2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2E15-6946-4476-B705-02DC59E3872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1FA27-2DB2-4B14-9CA9-B9A5D2DE9D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250A-36E3-4061-8D44-77A12DEDAF1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73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2F08-1437-463C-A397-F052B943C1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34A4-6F0F-4296-A67B-9E4B8FC0605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44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CB48-31E2-431F-997F-57E8D981E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B4FD-A7A4-4D92-BAC6-0493B3C8117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73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C857-3FD3-452D-9DC7-FD88D70FD6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BCE8-EE29-44B7-9C20-907935F489B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90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0811-38DC-42B7-9990-119341E25D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05DF-524A-4261-B84E-7C43502ADCA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97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85"/>
            <a:ext cx="3176645" cy="136103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8063" y="1934633"/>
            <a:ext cx="8229600" cy="1143000"/>
          </a:xfrm>
        </p:spPr>
        <p:txBody>
          <a:bodyPr/>
          <a:lstStyle>
            <a:lvl1pPr>
              <a:defRPr b="0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175726" y="5781121"/>
            <a:ext cx="4994275" cy="558800"/>
          </a:xfrm>
        </p:spPr>
        <p:txBody>
          <a:bodyPr/>
          <a:lstStyle>
            <a:lvl1pPr marL="0" indent="0" algn="ctr" defTabSz="457200" rtl="0" eaLnBrk="1" latinLnBrk="0" hangingPunct="1">
              <a:buNone/>
              <a:defRPr lang="en-GB" sz="1600" kern="1200" dirty="0" smtClean="0">
                <a:solidFill>
                  <a:schemeClr val="tx1"/>
                </a:solidFill>
                <a:latin typeface="Arial Narrow"/>
                <a:ea typeface="ＭＳ Ｐゴシック" pitchFamily="34" charset="-128"/>
                <a:cs typeface="Arial Narrow"/>
              </a:defRPr>
            </a:lvl1pPr>
            <a:lvl2pPr marL="457200" indent="0" algn="ctr">
              <a:buFontTx/>
              <a:buNone/>
              <a:defRPr sz="1000">
                <a:latin typeface="Arial Narrow"/>
                <a:cs typeface="Arial Narrow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176645" y="2930241"/>
            <a:ext cx="2992437" cy="2211388"/>
          </a:xfrm>
        </p:spPr>
        <p:txBody>
          <a:bodyPr/>
          <a:lstStyle>
            <a:lvl1pPr marL="0" indent="0" algn="ctr">
              <a:buFontTx/>
              <a:buNone/>
              <a:defRPr sz="13000">
                <a:latin typeface="Arial Narrow"/>
                <a:cs typeface="Arial Narrow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2175726" y="6087164"/>
            <a:ext cx="4994275" cy="386742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buNone/>
              <a:defRPr lang="en-GB" sz="1000" kern="1200" dirty="0" smtClean="0">
                <a:solidFill>
                  <a:schemeClr val="tx1"/>
                </a:solidFill>
                <a:latin typeface="Arial Narrow"/>
                <a:ea typeface="ＭＳ Ｐゴシック" pitchFamily="34" charset="-128"/>
                <a:cs typeface="Arial Narrow"/>
              </a:defRPr>
            </a:lvl1pPr>
            <a:lvl2pPr marL="457200" indent="0" algn="ctr">
              <a:buFontTx/>
              <a:buNone/>
              <a:defRPr sz="1000">
                <a:latin typeface="Arial Narrow"/>
                <a:cs typeface="Arial Narrow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286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>
            <a:lvl1pPr>
              <a:defRPr b="1">
                <a:latin typeface="Arial Narrow"/>
                <a:cs typeface="Arial Narrow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4440238"/>
            <a:ext cx="8229600" cy="163353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898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64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6242539"/>
            <a:ext cx="8765451" cy="55241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155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0000" y="1440000"/>
            <a:ext cx="8080375" cy="4680000"/>
          </a:xfrm>
        </p:spPr>
        <p:txBody>
          <a:bodyPr anchor="ctr"/>
          <a:lstStyle/>
          <a:p>
            <a:endParaRPr lang="en-US" dirty="0"/>
          </a:p>
        </p:txBody>
      </p:sp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823853"/>
            <a:ext cx="8280000" cy="684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5692792"/>
            <a:ext cx="8765451" cy="1077321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62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7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1A3F-90B2-4BC5-9EED-ECE2527787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9036-176F-4683-9BA7-6F095EEDEA0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03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4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53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32" descr="ghg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27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ADCA-77EC-4246-8334-2304318650D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3D30B-A765-4A4E-8DD5-C433BC519C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09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856C-89FC-4073-885F-A58A47CA1A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9F9C-717F-40FE-A351-BFC04367EE8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53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F6F8-02E8-4D47-853B-33B0D756B90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CDDE2-B4E4-4FAF-A745-881DB58A7A9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02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65DD1-89B1-45B1-A43E-86D725A4BEB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E7CB-79FE-4886-A1CD-2A54A203DE6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70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92A2-7919-4154-A50E-8583E4A2B77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6239-240A-4232-9DF4-CEEF8589250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75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CA0C-409F-4D13-95B1-3105DD6F75E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4030-1D38-4E93-81BD-B668D275482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5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FBCC-DC06-49E0-A4D1-0B668A69D99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2E15-6946-4476-B705-02DC59E3872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34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1476-8472-4065-BB4D-FC4A4298C04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34A4-6F0F-4296-A67B-9E4B8FC0605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7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3DA4-FABA-49D9-9A81-0A518B52CF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4AF6-4689-4722-A80E-0BC91E67F1A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80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A451-6EC9-41A9-A04F-90DF865883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B4FD-A7A4-4D92-BAC6-0493B3C8117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23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F86B-D74C-43AF-8D69-F8A80827D3A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BCE8-EE29-44B7-9C20-907935F489B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153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9B69-BCE5-44FF-96C6-682712784AC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05DF-524A-4261-B84E-7C43502ADCA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03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95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795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11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298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18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75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7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205B-6BAE-4F8B-9049-498E7FDE85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9D2E2-CF93-42D7-A2FE-65AFC85DE13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791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861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91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71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13.02.2017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57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32" descr="ghg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27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F873-1970-4580-A8F5-BA7215DE1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>
            <a:lvl1pPr>
              <a:defRPr sz="2000"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2B4DD49C-64F4-4D15-9223-196311EDAC8E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883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CEB8-8516-4142-B535-C7CFF620738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D0775-4319-4F67-89BC-4C83F78C4C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4681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CEB8-8516-4142-B535-C7CFF620738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D0775-4319-4F67-89BC-4C83F78C4C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5895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CEB8-8516-4142-B535-C7CFF620738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D0775-4319-4F67-89BC-4C83F78C4C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3499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CEB8-8516-4142-B535-C7CFF620738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D0775-4319-4F67-89BC-4C83F78C4C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6157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CEB8-8516-4142-B535-C7CFF620738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D0775-4319-4F67-89BC-4C83F78C4C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8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686E1-23CD-482D-91E1-7AC8A99B0F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6137-18DE-4225-86F7-000C67E4906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686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CEB8-8516-4142-B535-C7CFF620738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D0775-4319-4F67-89BC-4C83F78C4C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4241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CEB8-8516-4142-B535-C7CFF620738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D0775-4319-4F67-89BC-4C83F78C4C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0484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CEB8-8516-4142-B535-C7CFF620738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D0775-4319-4F67-89BC-4C83F78C4C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43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CEB8-8516-4142-B535-C7CFF620738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D0775-4319-4F67-89BC-4C83F78C4C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6663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CEB8-8516-4142-B535-C7CFF620738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D0775-4319-4F67-89BC-4C83F78C4C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137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CEB8-8516-4142-B535-C7CFF620738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D0775-4319-4F67-89BC-4C83F78C4C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40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BCF7-C6D1-4D27-A124-6A4DA7B5E0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BDCF-86CA-4712-940B-AA8F64894FC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9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0E37-BE55-433C-9864-39AA1D6514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42FA-C894-4B55-B9DE-5539EA2E8E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GB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2B6CDE-F650-4EDD-B0C8-9723D4B64E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FC540B-D401-4DC0-A931-3D03B59967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8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GB" altLang="de-DE" smtClean="0"/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GB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4F19DA-265B-4F3A-B2A0-553DF83C213F}" type="datetime1">
              <a:rPr lang="en-US"/>
              <a:pPr>
                <a:defRPr/>
              </a:pPr>
              <a:t>2/13/2017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816E13-FC0E-43DC-BC5B-8C787EBFBAF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4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GB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287362-3C33-45C4-BED4-1E2D664B1B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ED839-BB80-4E0C-B34A-0EBDA79C99D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1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D1B81D1-339F-824C-BF8B-C1100CBE37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5A9F3D0-B985-0345-B86B-74512F5944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83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GB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ACE3B4-B712-4E06-9645-D68A7A4E7E8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ED839-BB80-4E0C-B34A-0EBDA79C99D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6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13.02.2017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09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8CEB8-8516-4142-B535-C7CFF620738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D0775-4319-4F67-89BC-4C83F78C4C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  <p:sldLayoutId id="2147484671" r:id="rId2"/>
    <p:sldLayoutId id="2147484672" r:id="rId3"/>
    <p:sldLayoutId id="2147484673" r:id="rId4"/>
    <p:sldLayoutId id="2147484674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jpg"/><Relationship Id="rId4" Type="http://schemas.openxmlformats.org/officeDocument/2006/relationships/image" Target="../media/image6.jpeg"/><Relationship Id="rId9" Type="http://schemas.openxmlformats.org/officeDocument/2006/relationships/image" Target="../media/image4.wmf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63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-ghg-cci.org/?q=webfm_send/344" TargetMode="Externa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>
          <a:xfrm>
            <a:off x="301284" y="1311028"/>
            <a:ext cx="8496944" cy="249403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200896"/>
            <a:ext cx="8279767" cy="83251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da-DK" sz="4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 CCI-CMUG Meeting</a:t>
            </a:r>
          </a:p>
        </p:txBody>
      </p:sp>
      <p:pic>
        <p:nvPicPr>
          <p:cNvPr id="8" name="Grafik 18" descr="esa_wetla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90" y="2879340"/>
            <a:ext cx="11906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9" descr="pp_e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3" y="2878185"/>
            <a:ext cx="11874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0" descr="wald_es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65" y="2876597"/>
            <a:ext cx="1193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21" descr="chimney_es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78" y="2878185"/>
            <a:ext cx="5191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4"/>
          <p:cNvSpPr txBox="1">
            <a:spLocks noChangeArrowheads="1"/>
          </p:cNvSpPr>
          <p:nvPr/>
        </p:nvSpPr>
        <p:spPr bwMode="auto">
          <a:xfrm>
            <a:off x="0" y="3842387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2000" b="1" dirty="0" smtClean="0"/>
              <a:t>Michael </a:t>
            </a:r>
            <a:r>
              <a:rPr lang="de-DE" sz="2000" b="1" dirty="0" err="1" smtClean="0"/>
              <a:t>Buchwitz</a:t>
            </a:r>
            <a:endParaRPr lang="de-DE" sz="2000" b="1" dirty="0" smtClean="0"/>
          </a:p>
          <a:p>
            <a:pPr algn="ctr" eaLnBrk="1" hangingPunct="1"/>
            <a:r>
              <a:rPr lang="de-DE" sz="1600" dirty="0" smtClean="0"/>
              <a:t>Institute </a:t>
            </a:r>
            <a:r>
              <a:rPr lang="de-DE" sz="1600" dirty="0" err="1"/>
              <a:t>of</a:t>
            </a:r>
            <a:r>
              <a:rPr lang="de-DE" sz="1600" dirty="0"/>
              <a:t> Environmental </a:t>
            </a:r>
            <a:r>
              <a:rPr lang="de-DE" sz="1600" dirty="0" err="1"/>
              <a:t>Physics</a:t>
            </a:r>
            <a:r>
              <a:rPr lang="de-DE" sz="1600" dirty="0"/>
              <a:t> (IUP), </a:t>
            </a:r>
          </a:p>
          <a:p>
            <a:pPr algn="ctr" eaLnBrk="1" hangingPunct="1"/>
            <a:r>
              <a:rPr lang="de-DE" sz="1600" dirty="0"/>
              <a:t>University </a:t>
            </a:r>
            <a:r>
              <a:rPr lang="de-DE" sz="1600" dirty="0" err="1"/>
              <a:t>of</a:t>
            </a:r>
            <a:r>
              <a:rPr lang="de-DE" sz="1600" dirty="0"/>
              <a:t> Bremen, Bremen, </a:t>
            </a:r>
            <a:r>
              <a:rPr lang="de-DE" sz="1600" dirty="0" smtClean="0"/>
              <a:t>Germany</a:t>
            </a:r>
          </a:p>
          <a:p>
            <a:pPr algn="ctr" eaLnBrk="1" hangingPunct="1"/>
            <a:endParaRPr lang="de-DE" sz="800" dirty="0" smtClean="0"/>
          </a:p>
          <a:p>
            <a:pPr algn="ctr" eaLnBrk="1" hangingPunct="1"/>
            <a:r>
              <a:rPr lang="de-DE" sz="2000" b="1" i="1" dirty="0" smtClean="0"/>
              <a:t>&amp; </a:t>
            </a:r>
            <a:r>
              <a:rPr lang="de-DE" sz="2000" b="1" i="1" dirty="0" err="1" smtClean="0"/>
              <a:t>the</a:t>
            </a:r>
            <a:r>
              <a:rPr lang="de-DE" sz="2000" b="1" i="1" dirty="0" smtClean="0"/>
              <a:t> GHG-CCI </a:t>
            </a:r>
            <a:r>
              <a:rPr lang="de-DE" sz="2000" b="1" i="1" dirty="0" err="1" smtClean="0"/>
              <a:t>team</a:t>
            </a:r>
            <a:endParaRPr lang="en-GB" sz="2000" b="1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439834" y="163170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</a:rPr>
              <a:t>GHG-CCI: </a:t>
            </a:r>
            <a:r>
              <a:rPr lang="en-US" sz="3200" b="1" i="1" dirty="0">
                <a:solidFill>
                  <a:srgbClr val="002060"/>
                </a:solidFill>
              </a:rPr>
              <a:t>L</a:t>
            </a:r>
            <a:r>
              <a:rPr lang="en-US" sz="3200" b="1" i="1" dirty="0" smtClean="0">
                <a:solidFill>
                  <a:srgbClr val="002060"/>
                </a:solidFill>
              </a:rPr>
              <a:t>atest data products incl. characteristics, applications &amp; more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77" y="5764278"/>
            <a:ext cx="1465851" cy="1014412"/>
          </a:xfrm>
          <a:prstGeom prst="rect">
            <a:avLst/>
          </a:prstGeom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318500" y="6167438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17121"/>
              </p:ext>
            </p:extLst>
          </p:nvPr>
        </p:nvGraphicFramePr>
        <p:xfrm>
          <a:off x="174625" y="4921969"/>
          <a:ext cx="19161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CorelDRAW" r:id="rId8" imgW="9506712" imgH="1676400" progId="CorelDraw.Graphic.10">
                  <p:embed/>
                </p:oleObj>
              </mc:Choice>
              <mc:Fallback>
                <p:oleObj name="CorelDRAW" r:id="rId8" imgW="9506712" imgH="167640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4921969"/>
                        <a:ext cx="19161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8318500" y="6119813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0" name="Grafik 11" descr="ULE_unilogo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372819"/>
            <a:ext cx="15875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12" descr="Sron-Logo_10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96707"/>
            <a:ext cx="222726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13" descr="717px-DLR_Logo.svg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706731"/>
            <a:ext cx="857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15" descr="800px-KIT_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88872"/>
            <a:ext cx="12144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0" descr="17532699logo-aeronomie300dpi-jpg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40" y="4030532"/>
            <a:ext cx="666443" cy="104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fik 18" descr="logo_empa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39" y="5195202"/>
            <a:ext cx="129063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01257"/>
            <a:ext cx="584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7" descr="https://encrypted-tbn3.gstatic.com/images?q=tbn:ANd9GcS9uW8SeqwXv5ajlhYu5cAY2poWvE4AWJKwvYMfmH2nGGizckdqy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70" y="4246556"/>
            <a:ext cx="1040110" cy="127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45" y="5918778"/>
            <a:ext cx="864499" cy="86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88" y="5210626"/>
            <a:ext cx="796008" cy="806717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93" y="5266522"/>
            <a:ext cx="2718763" cy="584680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7595046" y="5509681"/>
            <a:ext cx="1369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i="1" dirty="0" smtClean="0">
                <a:solidFill>
                  <a:srgbClr val="002060"/>
                </a:solidFill>
              </a:rPr>
              <a:t>The </a:t>
            </a:r>
          </a:p>
          <a:p>
            <a:pPr algn="ctr"/>
            <a:r>
              <a:rPr lang="de-DE" sz="2000" b="1" i="1" dirty="0" smtClean="0">
                <a:solidFill>
                  <a:srgbClr val="002060"/>
                </a:solidFill>
              </a:rPr>
              <a:t>Inversion </a:t>
            </a:r>
          </a:p>
          <a:p>
            <a:pPr algn="ctr"/>
            <a:r>
              <a:rPr lang="de-DE" sz="2000" b="1" i="1" dirty="0" smtClean="0">
                <a:solidFill>
                  <a:srgbClr val="002060"/>
                </a:solidFill>
              </a:rPr>
              <a:t>Lab</a:t>
            </a:r>
            <a:endParaRPr lang="de-DE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65613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830648" y="629103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PVIRv5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4192"/>
            <a:ext cx="8748464" cy="11925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Recent publication: </a:t>
            </a:r>
          </a:p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Comparison of various XCO</a:t>
            </a:r>
            <a:r>
              <a:rPr lang="da-DK" sz="36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data sets</a:t>
            </a:r>
            <a:endParaRPr lang="da-DK" sz="3600" b="1" baseline="-25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196752"/>
            <a:ext cx="5797580" cy="280831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43608" y="2214217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 smtClean="0">
                <a:solidFill>
                  <a:srgbClr val="0070C0"/>
                </a:solidFill>
              </a:rPr>
              <a:t>Kulawik</a:t>
            </a:r>
            <a:r>
              <a:rPr lang="de-DE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et al., 2016</a:t>
            </a:r>
            <a:endParaRPr lang="de-DE" sz="16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639784"/>
            <a:ext cx="7335573" cy="30295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535" y="1621034"/>
            <a:ext cx="3178894" cy="1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59"/>
            <a:ext cx="5853380" cy="288032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543772" y="2996952"/>
            <a:ext cx="4396380" cy="196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767" y="4385134"/>
            <a:ext cx="3334705" cy="1708162"/>
          </a:xfrm>
          <a:prstGeom prst="rect">
            <a:avLst/>
          </a:prstGeom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4192"/>
            <a:ext cx="7884368" cy="11925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Recent publication: </a:t>
            </a:r>
          </a:p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Wetland emissions from XCH</a:t>
            </a:r>
            <a:r>
              <a:rPr lang="da-DK" sz="36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71741" y="319789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 smtClean="0">
                <a:solidFill>
                  <a:srgbClr val="0070C0"/>
                </a:solidFill>
              </a:rPr>
              <a:t>McNorton</a:t>
            </a:r>
            <a:r>
              <a:rPr lang="de-DE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et al., </a:t>
            </a:r>
            <a:r>
              <a:rPr lang="de-DE" sz="1600" dirty="0" smtClean="0">
                <a:solidFill>
                  <a:srgbClr val="0070C0"/>
                </a:solidFill>
              </a:rPr>
              <a:t>GRL</a:t>
            </a:r>
            <a:r>
              <a:rPr lang="de-DE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2016</a:t>
            </a:r>
            <a:endParaRPr lang="de-DE" sz="16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637462"/>
            <a:ext cx="3540605" cy="251161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41" y="4365104"/>
            <a:ext cx="5133155" cy="20991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844315" y="408781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err="1" smtClean="0">
                <a:solidFill>
                  <a:srgbClr val="FF0000"/>
                </a:solidFill>
              </a:rPr>
              <a:t>Methane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emissions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44128" y="1340832"/>
            <a:ext cx="357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err="1" smtClean="0">
                <a:solidFill>
                  <a:srgbClr val="FF0000"/>
                </a:solidFill>
              </a:rPr>
              <a:t>Wetland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m</a:t>
            </a:r>
            <a:r>
              <a:rPr lang="de-DE" sz="1600" b="1" dirty="0" err="1" smtClean="0">
                <a:solidFill>
                  <a:srgbClr val="FF0000"/>
                </a:solidFill>
              </a:rPr>
              <a:t>ethane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emission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trend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07473" y="4096959"/>
            <a:ext cx="404087" cy="321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3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4192"/>
            <a:ext cx="8676456" cy="11925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Recent publication: </a:t>
            </a:r>
          </a:p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da-DK" sz="3600" b="1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&amp; CO</a:t>
            </a:r>
            <a:r>
              <a:rPr lang="da-DK" sz="3600" b="1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fluxes from retrieved ratios</a:t>
            </a:r>
            <a:endParaRPr lang="da-DK" sz="3600" b="1" baseline="-25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5832648" cy="252216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5536" y="227687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 smtClean="0">
                <a:solidFill>
                  <a:srgbClr val="0070C0"/>
                </a:solidFill>
              </a:rPr>
              <a:t>Pandey</a:t>
            </a:r>
            <a:r>
              <a:rPr lang="de-DE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et al., 2016</a:t>
            </a:r>
            <a:endParaRPr lang="de-DE" sz="16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221088"/>
            <a:ext cx="3707506" cy="16076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26" y="3933056"/>
            <a:ext cx="4573430" cy="273630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817233" y="3658307"/>
            <a:ext cx="225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FF0000"/>
                </a:solidFill>
              </a:rPr>
              <a:t>Regional CO</a:t>
            </a:r>
            <a:r>
              <a:rPr lang="de-DE" sz="16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fluxes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851000" y="385117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FF0000"/>
                </a:solidFill>
              </a:rPr>
              <a:t>Regional CH</a:t>
            </a:r>
            <a:r>
              <a:rPr lang="de-DE" sz="1600" b="1" baseline="-25000" dirty="0">
                <a:solidFill>
                  <a:srgbClr val="FF0000"/>
                </a:solidFill>
              </a:rPr>
              <a:t>4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fluxes</a:t>
            </a:r>
            <a:endParaRPr lang="de-DE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7545173" cy="316835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907704" y="3861048"/>
            <a:ext cx="655272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4192"/>
            <a:ext cx="7884368" cy="11925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Recent publication: </a:t>
            </a:r>
          </a:p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US methane emissions from XCH</a:t>
            </a:r>
            <a:r>
              <a:rPr lang="da-DK" sz="36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87824" y="1222310"/>
            <a:ext cx="2199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070C0"/>
                </a:solidFill>
              </a:rPr>
              <a:t>Turner</a:t>
            </a:r>
            <a:r>
              <a:rPr lang="de-DE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et al., 2016</a:t>
            </a:r>
            <a:endParaRPr lang="de-DE" sz="16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769" y="3861048"/>
            <a:ext cx="3833375" cy="27363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079" y="4198208"/>
            <a:ext cx="3726720" cy="19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316" y="2359854"/>
            <a:ext cx="2838500" cy="3555246"/>
          </a:xfrm>
          <a:prstGeom prst="rect">
            <a:avLst/>
          </a:prstGeom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4192"/>
            <a:ext cx="7884368" cy="11925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Recent publication: </a:t>
            </a:r>
          </a:p>
          <a:p>
            <a:pPr algn="ctr">
              <a:defRPr/>
            </a:pPr>
            <a:r>
              <a:rPr lang="da-DK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Fire CO</a:t>
            </a:r>
            <a:r>
              <a:rPr lang="da-DK" sz="32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a-DK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emission from OCO-2 XCO</a:t>
            </a:r>
            <a:r>
              <a:rPr lang="da-DK" sz="32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5760" y="128905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070C0"/>
                </a:solidFill>
              </a:rPr>
              <a:t>Heymann</a:t>
            </a:r>
            <a:r>
              <a:rPr lang="de-DE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et al., </a:t>
            </a:r>
            <a:r>
              <a:rPr lang="de-DE" sz="1600" dirty="0" smtClean="0">
                <a:solidFill>
                  <a:srgbClr val="0070C0"/>
                </a:solidFill>
              </a:rPr>
              <a:t>GRL</a:t>
            </a:r>
            <a:r>
              <a:rPr lang="de-DE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2017</a:t>
            </a:r>
            <a:endParaRPr lang="de-DE" sz="16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42" y="4149080"/>
            <a:ext cx="4865786" cy="240662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8" y="1688013"/>
            <a:ext cx="6032044" cy="23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4192"/>
            <a:ext cx="7884368" cy="11925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New data use: XCO</a:t>
            </a:r>
            <a:r>
              <a:rPr lang="da-DK" sz="36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Comparison with climate models</a:t>
            </a:r>
            <a:endParaRPr lang="da-DK" sz="3600" b="1" baseline="-25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0" y="1124744"/>
            <a:ext cx="5662441" cy="2739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308304" y="3462099"/>
            <a:ext cx="165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Lauer et al., </a:t>
            </a:r>
            <a:r>
              <a:rPr lang="de-DE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RSE (in press), </a:t>
            </a:r>
            <a:r>
              <a:rPr lang="de-DE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2017</a:t>
            </a:r>
            <a:endParaRPr lang="de-DE" sz="16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39" y="3713734"/>
            <a:ext cx="6174265" cy="301644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916" y="1439315"/>
            <a:ext cx="3865085" cy="18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42107"/>
            <a:ext cx="3908924" cy="2443077"/>
          </a:xfrm>
          <a:prstGeom prst="rect">
            <a:avLst/>
          </a:prstGeom>
        </p:spPr>
      </p:pic>
      <p:sp>
        <p:nvSpPr>
          <p:cNvPr id="13" name="Right Brace 6"/>
          <p:cNvSpPr/>
          <p:nvPr/>
        </p:nvSpPr>
        <p:spPr>
          <a:xfrm>
            <a:off x="8087512" y="3517865"/>
            <a:ext cx="232205" cy="3085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Box 7"/>
          <p:cNvSpPr txBox="1"/>
          <p:nvPr/>
        </p:nvSpPr>
        <p:spPr>
          <a:xfrm>
            <a:off x="8294228" y="3546009"/>
            <a:ext cx="633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AATSR</a:t>
            </a:r>
            <a:endParaRPr lang="de-CH" sz="1000" dirty="0"/>
          </a:p>
        </p:txBody>
      </p:sp>
      <p:sp>
        <p:nvSpPr>
          <p:cNvPr id="17" name="TextBox 9"/>
          <p:cNvSpPr txBox="1"/>
          <p:nvPr/>
        </p:nvSpPr>
        <p:spPr>
          <a:xfrm>
            <a:off x="4605370" y="2864546"/>
            <a:ext cx="319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XCO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bias variances </a:t>
            </a:r>
            <a:r>
              <a:rPr lang="en-US" sz="1200" dirty="0"/>
              <a:t>explained by the selected linear regression </a:t>
            </a:r>
            <a:r>
              <a:rPr lang="en-US" sz="1200" dirty="0" smtClean="0"/>
              <a:t>model at seven TCCON stations</a:t>
            </a:r>
            <a:endParaRPr lang="de-CH" sz="1200" dirty="0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76201"/>
            <a:ext cx="7812360" cy="9765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GHG-CCI: Cross-ECV activities</a:t>
            </a:r>
            <a:endParaRPr lang="da-DK" sz="4000" b="1" baseline="-25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2080" y="1224184"/>
            <a:ext cx="305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GHG-CCI &amp; Aerosol-CCI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2513305" cy="2180771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440397" y="168792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>
                <a:solidFill>
                  <a:srgbClr val="0000FF"/>
                </a:solidFill>
              </a:rPr>
              <a:t>SCIAMACHY BESD</a:t>
            </a:r>
            <a:endParaRPr lang="de-CH" sz="1400" b="1" baseline="-25000" dirty="0">
              <a:solidFill>
                <a:srgbClr val="0000FF"/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40397" y="194953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1400" b="1" dirty="0">
              <a:solidFill>
                <a:srgbClr val="FF7C80"/>
              </a:solidFill>
            </a:endParaRPr>
          </a:p>
          <a:p>
            <a:r>
              <a:rPr lang="de-CH" sz="1400" b="1" dirty="0" smtClean="0">
                <a:solidFill>
                  <a:srgbClr val="FF7C80"/>
                </a:solidFill>
              </a:rPr>
              <a:t>AATSR</a:t>
            </a:r>
            <a:endParaRPr lang="de-CH" sz="1400" b="1" baseline="-25000" dirty="0">
              <a:solidFill>
                <a:srgbClr val="FF7C8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15816" y="1466918"/>
            <a:ext cx="6087309" cy="193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600" dirty="0" smtClean="0"/>
              <a:t>SCIAMACHY XCO</a:t>
            </a:r>
            <a:r>
              <a:rPr lang="de-CH" sz="1600" baseline="-25000" dirty="0" smtClean="0"/>
              <a:t>2 </a:t>
            </a:r>
            <a:r>
              <a:rPr lang="de-CH" sz="1600" dirty="0" smtClean="0"/>
              <a:t> </a:t>
            </a:r>
            <a:r>
              <a:rPr lang="de-CH" sz="1600" dirty="0" err="1" smtClean="0"/>
              <a:t>observations</a:t>
            </a:r>
            <a:r>
              <a:rPr lang="de-CH" sz="1600" dirty="0" smtClean="0"/>
              <a:t> </a:t>
            </a:r>
            <a:r>
              <a:rPr lang="de-CH" sz="1600" dirty="0" err="1" smtClean="0"/>
              <a:t>colocated</a:t>
            </a:r>
            <a:r>
              <a:rPr lang="de-CH" sz="1600" dirty="0" smtClean="0"/>
              <a:t> </a:t>
            </a:r>
            <a:r>
              <a:rPr lang="de-CH" sz="1600" dirty="0" err="1" smtClean="0"/>
              <a:t>with</a:t>
            </a:r>
            <a:r>
              <a:rPr lang="de-CH" sz="1600" dirty="0" smtClean="0"/>
              <a:t> AATSR </a:t>
            </a:r>
            <a:r>
              <a:rPr lang="de-CH" sz="1600" dirty="0" err="1" smtClean="0"/>
              <a:t>aerosol</a:t>
            </a:r>
            <a:r>
              <a:rPr lang="de-CH" sz="1600" dirty="0" smtClean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surface</a:t>
            </a:r>
            <a:r>
              <a:rPr lang="de-CH" sz="1600" dirty="0" smtClean="0"/>
              <a:t> </a:t>
            </a:r>
            <a:r>
              <a:rPr lang="de-CH" sz="1600" dirty="0" err="1" smtClean="0"/>
              <a:t>reflectance</a:t>
            </a:r>
            <a:r>
              <a:rPr lang="de-CH" sz="1600" dirty="0" smtClean="0"/>
              <a:t> </a:t>
            </a:r>
            <a:r>
              <a:rPr lang="de-CH" sz="1600" dirty="0" err="1" smtClean="0"/>
              <a:t>observations</a:t>
            </a:r>
            <a:r>
              <a:rPr lang="de-CH" sz="1600" dirty="0" smtClean="0"/>
              <a:t>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investigate</a:t>
            </a:r>
            <a:endParaRPr lang="de-CH" sz="1600" dirty="0" smtClean="0"/>
          </a:p>
          <a:p>
            <a:r>
              <a:rPr lang="en-US" sz="1600" dirty="0" smtClean="0"/>
              <a:t>how </a:t>
            </a:r>
            <a:r>
              <a:rPr lang="en-US" sz="1600" dirty="0"/>
              <a:t>well </a:t>
            </a:r>
            <a:r>
              <a:rPr lang="en-US" sz="1600" dirty="0" smtClean="0"/>
              <a:t>the algorithms </a:t>
            </a:r>
            <a:r>
              <a:rPr lang="en-US" sz="1600" dirty="0"/>
              <a:t>filter out </a:t>
            </a:r>
            <a:r>
              <a:rPr lang="en-US" sz="1600" dirty="0" smtClean="0"/>
              <a:t>highly scattering </a:t>
            </a:r>
            <a:r>
              <a:rPr lang="en-US" sz="1600" dirty="0"/>
              <a:t>aerosol </a:t>
            </a:r>
            <a:r>
              <a:rPr lang="en-US" sz="1600" dirty="0" smtClean="0"/>
              <a:t>scenes</a:t>
            </a:r>
          </a:p>
          <a:p>
            <a:r>
              <a:rPr lang="en-US" sz="1600" dirty="0" smtClean="0"/>
              <a:t>to which extent systematic errors </a:t>
            </a:r>
            <a:r>
              <a:rPr lang="en-US" sz="1600" dirty="0"/>
              <a:t>in satellite XCO</a:t>
            </a:r>
            <a:r>
              <a:rPr lang="en-US" sz="1600" baseline="-25000" dirty="0"/>
              <a:t>2</a:t>
            </a:r>
            <a:r>
              <a:rPr lang="en-US" sz="1600" dirty="0"/>
              <a:t> can be attributed to </a:t>
            </a:r>
            <a:r>
              <a:rPr lang="en-US" sz="1600" dirty="0" smtClean="0"/>
              <a:t>aerosols</a:t>
            </a:r>
            <a:endParaRPr lang="de-CH" sz="1600" dirty="0"/>
          </a:p>
        </p:txBody>
      </p:sp>
      <p:pic>
        <p:nvPicPr>
          <p:cNvPr id="10" name="Grafik 18" descr="logo_emp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57052"/>
            <a:ext cx="1745371" cy="58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4" y="4058703"/>
            <a:ext cx="3408077" cy="2250617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873834" y="4262770"/>
            <a:ext cx="1904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AATSR AOD </a:t>
            </a:r>
            <a:r>
              <a:rPr lang="de-CH" sz="1200" dirty="0" err="1" smtClean="0"/>
              <a:t>distribution</a:t>
            </a:r>
            <a:r>
              <a:rPr lang="de-CH" sz="1200" dirty="0" smtClean="0"/>
              <a:t> in </a:t>
            </a:r>
            <a:r>
              <a:rPr lang="de-CH" sz="1200" dirty="0" err="1" smtClean="0"/>
              <a:t>the</a:t>
            </a:r>
            <a:r>
              <a:rPr lang="de-CH" sz="1200" dirty="0" smtClean="0"/>
              <a:t> BESD XCO</a:t>
            </a:r>
            <a:r>
              <a:rPr lang="de-CH" sz="1200" baseline="-25000" dirty="0" smtClean="0"/>
              <a:t>2</a:t>
            </a:r>
            <a:r>
              <a:rPr lang="de-CH" sz="1200" dirty="0" smtClean="0"/>
              <a:t> ‘</a:t>
            </a:r>
            <a:r>
              <a:rPr lang="de-CH" sz="1200" dirty="0" err="1" smtClean="0"/>
              <a:t>good</a:t>
            </a:r>
            <a:r>
              <a:rPr lang="de-CH" sz="1200" dirty="0" smtClean="0"/>
              <a:t> </a:t>
            </a:r>
            <a:r>
              <a:rPr lang="de-CH" sz="1200" dirty="0" err="1" smtClean="0"/>
              <a:t>quality</a:t>
            </a:r>
            <a:r>
              <a:rPr lang="de-CH" sz="1200" dirty="0" smtClean="0"/>
              <a:t>’ </a:t>
            </a:r>
            <a:r>
              <a:rPr lang="de-CH" sz="1200" dirty="0" err="1" smtClean="0"/>
              <a:t>pixels</a:t>
            </a:r>
            <a:r>
              <a:rPr lang="de-CH" sz="1200" dirty="0"/>
              <a:t> </a:t>
            </a:r>
            <a:r>
              <a:rPr lang="de-CH" sz="1200" dirty="0" smtClean="0"/>
              <a:t>(at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de-CH" sz="1200" dirty="0" err="1" smtClean="0"/>
              <a:t>surroundings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 </a:t>
            </a:r>
            <a:r>
              <a:rPr lang="de-CH" sz="1200" dirty="0" err="1" smtClean="0"/>
              <a:t>seven</a:t>
            </a:r>
            <a:r>
              <a:rPr lang="de-CH" sz="1200" dirty="0" smtClean="0"/>
              <a:t> TCCON </a:t>
            </a:r>
            <a:r>
              <a:rPr lang="de-CH" sz="1200" dirty="0" err="1" smtClean="0"/>
              <a:t>stations</a:t>
            </a:r>
            <a:r>
              <a:rPr lang="de-CH" sz="1200" dirty="0" smtClean="0"/>
              <a:t>)</a:t>
            </a:r>
            <a:endParaRPr lang="de-CH" sz="1200" dirty="0"/>
          </a:p>
        </p:txBody>
      </p:sp>
      <p:sp>
        <p:nvSpPr>
          <p:cNvPr id="18" name="Abgerundetes Rechteck 17"/>
          <p:cNvSpPr/>
          <p:nvPr/>
        </p:nvSpPr>
        <p:spPr>
          <a:xfrm>
            <a:off x="2915817" y="5984712"/>
            <a:ext cx="6120680" cy="7920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hteck 1"/>
          <p:cNvSpPr/>
          <p:nvPr/>
        </p:nvSpPr>
        <p:spPr>
          <a:xfrm>
            <a:off x="3124463" y="5140048"/>
            <a:ext cx="590465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CH" sz="1400" b="1" dirty="0" smtClean="0"/>
              <a:t>Multiple linear </a:t>
            </a:r>
            <a:r>
              <a:rPr lang="de-CH" sz="1400" b="1" dirty="0" err="1" smtClean="0"/>
              <a:t>regression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model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to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explain</a:t>
            </a:r>
            <a:r>
              <a:rPr lang="de-CH" sz="1400" b="1" dirty="0" smtClean="0"/>
              <a:t> XCO</a:t>
            </a:r>
            <a:r>
              <a:rPr lang="de-CH" sz="1400" b="1" baseline="-25000" dirty="0" smtClean="0"/>
              <a:t>2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biases</a:t>
            </a:r>
            <a:endParaRPr lang="en-US" sz="800" b="1" dirty="0"/>
          </a:p>
          <a:p>
            <a:endParaRPr lang="en-US" sz="800" dirty="0" smtClean="0"/>
          </a:p>
          <a:p>
            <a:r>
              <a:rPr lang="en-US" sz="1200" dirty="0" smtClean="0"/>
              <a:t>SCIAMACHY </a:t>
            </a:r>
            <a:r>
              <a:rPr lang="en-US" sz="1200" dirty="0"/>
              <a:t>XCO</a:t>
            </a:r>
            <a:r>
              <a:rPr lang="en-US" sz="1200" baseline="-25000" dirty="0"/>
              <a:t>2</a:t>
            </a:r>
            <a:r>
              <a:rPr lang="en-US" sz="1200" dirty="0"/>
              <a:t> biases (satellite – TCCON ) regressed against AATSR AOD, </a:t>
            </a:r>
            <a:r>
              <a:rPr lang="en-US" sz="1200" dirty="0" err="1"/>
              <a:t>Angström</a:t>
            </a:r>
            <a:r>
              <a:rPr lang="en-US" sz="1200" dirty="0"/>
              <a:t> </a:t>
            </a:r>
            <a:r>
              <a:rPr lang="en-US" sz="1200" dirty="0" err="1"/>
              <a:t>coeff</a:t>
            </a:r>
            <a:r>
              <a:rPr lang="en-US" sz="1200" dirty="0"/>
              <a:t>. &amp; surface reflectance and other observations</a:t>
            </a:r>
            <a:r>
              <a:rPr lang="de-CH" sz="1200" dirty="0"/>
              <a:t> </a:t>
            </a:r>
            <a:endParaRPr lang="de-CH" sz="1200" dirty="0" smtClean="0"/>
          </a:p>
          <a:p>
            <a:endParaRPr lang="de-CH" sz="1100" dirty="0"/>
          </a:p>
          <a:p>
            <a:r>
              <a:rPr lang="de-CH" sz="1200" b="1" dirty="0" err="1">
                <a:solidFill>
                  <a:srgbClr val="FF0000"/>
                </a:solidFill>
              </a:rPr>
              <a:t>Results</a:t>
            </a:r>
            <a:r>
              <a:rPr lang="de-CH" sz="1200" b="1" dirty="0">
                <a:solidFill>
                  <a:srgbClr val="FF0000"/>
                </a:solidFill>
              </a:rPr>
              <a:t> </a:t>
            </a:r>
            <a:r>
              <a:rPr lang="de-CH" sz="1200" b="1" dirty="0" err="1">
                <a:solidFill>
                  <a:srgbClr val="FF0000"/>
                </a:solidFill>
              </a:rPr>
              <a:t>showed</a:t>
            </a:r>
            <a:r>
              <a:rPr lang="de-CH" sz="1200" b="1" dirty="0">
                <a:solidFill>
                  <a:srgbClr val="FF0000"/>
                </a:solidFill>
              </a:rPr>
              <a:t> </a:t>
            </a:r>
            <a:r>
              <a:rPr lang="de-CH" sz="1200" b="1" dirty="0" err="1" smtClean="0">
                <a:solidFill>
                  <a:srgbClr val="FF0000"/>
                </a:solidFill>
              </a:rPr>
              <a:t>that</a:t>
            </a:r>
            <a:endParaRPr lang="de-CH" sz="1200" b="1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</a:rPr>
              <a:t>algorithms </a:t>
            </a:r>
            <a:r>
              <a:rPr lang="en-US" sz="1200" b="1" dirty="0">
                <a:solidFill>
                  <a:srgbClr val="FF0000"/>
                </a:solidFill>
              </a:rPr>
              <a:t>filter out scenes with high AOD loading </a:t>
            </a:r>
            <a:r>
              <a:rPr lang="en-US" sz="1200" b="1" dirty="0" smtClean="0">
                <a:solidFill>
                  <a:srgbClr val="FF0000"/>
                </a:solidFill>
              </a:rPr>
              <a:t>efficiently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</a:rPr>
              <a:t>aerosol </a:t>
            </a:r>
            <a:r>
              <a:rPr lang="en-US" sz="1200" b="1" dirty="0">
                <a:solidFill>
                  <a:srgbClr val="FF0000"/>
                </a:solidFill>
              </a:rPr>
              <a:t>contribution to the XCO</a:t>
            </a:r>
            <a:r>
              <a:rPr lang="en-US" sz="1200" b="1" baseline="-25000" dirty="0">
                <a:solidFill>
                  <a:srgbClr val="FF0000"/>
                </a:solidFill>
              </a:rPr>
              <a:t>2</a:t>
            </a:r>
            <a:r>
              <a:rPr lang="en-US" sz="1200" b="1" dirty="0">
                <a:solidFill>
                  <a:srgbClr val="FF0000"/>
                </a:solidFill>
              </a:rPr>
              <a:t> bias variance is low and mainly &lt;0.2 ppm</a:t>
            </a:r>
            <a:r>
              <a:rPr lang="en-US" sz="1200" b="1" baseline="30000" dirty="0">
                <a:solidFill>
                  <a:srgbClr val="FF0000"/>
                </a:solidFill>
              </a:rPr>
              <a:t>2</a:t>
            </a:r>
            <a:endParaRPr lang="de-CH" sz="12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6444208" y="1176427"/>
            <a:ext cx="2520280" cy="9233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76201"/>
            <a:ext cx="7812360" cy="9765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GHG-CCI: Cross-ECV activities</a:t>
            </a:r>
            <a:endParaRPr lang="da-DK" sz="4000" b="1" baseline="-25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124132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WP: 4ECVs (Inversion Lab, Lund University)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04864"/>
            <a:ext cx="7189261" cy="44537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1520" y="156431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CCI: GHG (CO</a:t>
            </a:r>
            <a:r>
              <a:rPr lang="de-DE" baseline="-25000" dirty="0" smtClean="0">
                <a:solidFill>
                  <a:srgbClr val="0070C0"/>
                </a:solidFill>
              </a:rPr>
              <a:t>2</a:t>
            </a:r>
            <a:r>
              <a:rPr lang="de-DE" dirty="0" smtClean="0">
                <a:solidFill>
                  <a:srgbClr val="0070C0"/>
                </a:solidFill>
              </a:rPr>
              <a:t>), </a:t>
            </a:r>
            <a:r>
              <a:rPr lang="de-DE" dirty="0" err="1" smtClean="0">
                <a:solidFill>
                  <a:srgbClr val="0070C0"/>
                </a:solidFill>
              </a:rPr>
              <a:t>Fire</a:t>
            </a:r>
            <a:r>
              <a:rPr lang="de-DE" dirty="0" smtClean="0">
                <a:solidFill>
                  <a:srgbClr val="0070C0"/>
                </a:solidFill>
              </a:rPr>
              <a:t> (BA), Land </a:t>
            </a:r>
            <a:r>
              <a:rPr lang="de-DE" dirty="0" err="1" smtClean="0">
                <a:solidFill>
                  <a:srgbClr val="0070C0"/>
                </a:solidFill>
              </a:rPr>
              <a:t>cover</a:t>
            </a:r>
            <a:r>
              <a:rPr lang="de-DE" dirty="0" smtClean="0">
                <a:solidFill>
                  <a:srgbClr val="0070C0"/>
                </a:solidFill>
              </a:rPr>
              <a:t> (LC</a:t>
            </a:r>
            <a:r>
              <a:rPr lang="de-DE" sz="1400" dirty="0" smtClean="0">
                <a:solidFill>
                  <a:srgbClr val="0070C0"/>
                </a:solidFill>
              </a:rPr>
              <a:t>)</a:t>
            </a:r>
            <a:r>
              <a:rPr lang="de-DE" sz="1400" dirty="0" smtClean="0"/>
              <a:t>; FAPAR (JRC-TIP)</a:t>
            </a:r>
          </a:p>
          <a:p>
            <a:r>
              <a:rPr lang="de-DE" sz="1400" i="1" dirty="0" smtClean="0"/>
              <a:t>(</a:t>
            </a:r>
            <a:r>
              <a:rPr lang="de-DE" sz="1400" i="1" dirty="0" err="1" smtClean="0"/>
              <a:t>use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of</a:t>
            </a:r>
            <a:r>
              <a:rPr lang="de-DE" sz="1400" i="1" dirty="0" smtClean="0"/>
              <a:t> additional ECVs </a:t>
            </a:r>
            <a:r>
              <a:rPr lang="de-DE" sz="1400" i="1" dirty="0" err="1" smtClean="0"/>
              <a:t>possible</a:t>
            </a:r>
            <a:r>
              <a:rPr lang="de-DE" sz="1400" i="1" dirty="0" smtClean="0"/>
              <a:t> &amp; </a:t>
            </a:r>
            <a:r>
              <a:rPr lang="de-DE" sz="1400" i="1" dirty="0" err="1" smtClean="0"/>
              <a:t>desirable</a:t>
            </a:r>
            <a:r>
              <a:rPr lang="de-DE" sz="1400" i="1" dirty="0" smtClean="0"/>
              <a:t>, e.g., SM, </a:t>
            </a:r>
            <a:r>
              <a:rPr lang="de-DE" sz="1400" i="1" dirty="0" err="1" smtClean="0"/>
              <a:t>clouds</a:t>
            </a:r>
            <a:r>
              <a:rPr lang="de-DE" sz="1400" i="1" dirty="0" smtClean="0"/>
              <a:t> (CCI+?))</a:t>
            </a:r>
            <a:endParaRPr lang="en-GB" sz="14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1176427"/>
            <a:ext cx="269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Improved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information</a:t>
            </a:r>
            <a:r>
              <a:rPr lang="de-DE" b="1" dirty="0" smtClean="0">
                <a:solidFill>
                  <a:srgbClr val="FF0000"/>
                </a:solidFill>
              </a:rPr>
              <a:t> on </a:t>
            </a:r>
            <a:r>
              <a:rPr lang="de-DE" b="1" dirty="0" err="1" smtClean="0">
                <a:solidFill>
                  <a:srgbClr val="FF0000"/>
                </a:solidFill>
              </a:rPr>
              <a:t>carbon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fluxes</a:t>
            </a:r>
            <a:r>
              <a:rPr lang="de-DE" b="1" dirty="0" smtClean="0">
                <a:solidFill>
                  <a:srgbClr val="FF0000"/>
                </a:solidFill>
              </a:rPr>
              <a:t> via CCDAS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200896"/>
            <a:ext cx="8279767" cy="83251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GHG-CCI: Obs4MIPs status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67544" y="1549236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CRDP3 </a:t>
            </a:r>
            <a:r>
              <a:rPr lang="de-DE" sz="2800" b="1" dirty="0" smtClean="0">
                <a:solidFill>
                  <a:srgbClr val="0070C0"/>
                </a:solidFill>
              </a:rPr>
              <a:t>XCO</a:t>
            </a:r>
            <a:r>
              <a:rPr lang="de-DE" sz="2800" b="1" baseline="-25000" dirty="0" smtClean="0">
                <a:solidFill>
                  <a:srgbClr val="0070C0"/>
                </a:solidFill>
              </a:rPr>
              <a:t>2</a:t>
            </a:r>
            <a:r>
              <a:rPr lang="de-DE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</a:rPr>
              <a:t>and</a:t>
            </a:r>
            <a:r>
              <a:rPr lang="de-DE" sz="2800" b="1" dirty="0" smtClean="0">
                <a:solidFill>
                  <a:srgbClr val="0070C0"/>
                </a:solidFill>
              </a:rPr>
              <a:t> XCH</a:t>
            </a:r>
            <a:r>
              <a:rPr lang="de-DE" sz="2800" b="1" baseline="-25000" dirty="0" smtClean="0">
                <a:solidFill>
                  <a:srgbClr val="0070C0"/>
                </a:solidFill>
              </a:rPr>
              <a:t>4</a:t>
            </a:r>
            <a:r>
              <a:rPr lang="de-DE" sz="2800" b="1" dirty="0" smtClean="0">
                <a:solidFill>
                  <a:srgbClr val="0070C0"/>
                </a:solidFill>
              </a:rPr>
              <a:t> (v1, 2003 - 2014)</a:t>
            </a:r>
            <a:r>
              <a:rPr lang="de-DE" sz="28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800" dirty="0" err="1" smtClean="0"/>
              <a:t>Ready</a:t>
            </a:r>
            <a:r>
              <a:rPr lang="de-DE" sz="2800" dirty="0" smtClean="0"/>
              <a:t> </a:t>
            </a:r>
            <a:r>
              <a:rPr lang="de-DE" sz="2800" dirty="0" err="1" smtClean="0"/>
              <a:t>since</a:t>
            </a:r>
            <a:r>
              <a:rPr lang="de-DE" sz="2800" dirty="0" smtClean="0"/>
              <a:t> June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Data </a:t>
            </a:r>
            <a:r>
              <a:rPr lang="de-DE" sz="2800" dirty="0" err="1" smtClean="0"/>
              <a:t>products</a:t>
            </a:r>
            <a:r>
              <a:rPr lang="de-DE" sz="2800" dirty="0" smtClean="0"/>
              <a:t> &amp; </a:t>
            </a:r>
            <a:r>
              <a:rPr lang="de-DE" sz="2800" dirty="0" err="1" smtClean="0"/>
              <a:t>corresponding</a:t>
            </a:r>
            <a:r>
              <a:rPr lang="de-DE" sz="2800" dirty="0" smtClean="0"/>
              <a:t> TNs </a:t>
            </a:r>
            <a:r>
              <a:rPr lang="de-DE" sz="2800" dirty="0" err="1" smtClean="0"/>
              <a:t>approved</a:t>
            </a:r>
            <a:r>
              <a:rPr lang="de-DE" sz="28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DOIs &amp; </a:t>
            </a:r>
            <a:r>
              <a:rPr lang="de-DE" sz="2800" dirty="0" err="1" smtClean="0"/>
              <a:t>availability</a:t>
            </a:r>
            <a:r>
              <a:rPr lang="de-DE" sz="2800" dirty="0" smtClean="0"/>
              <a:t> via ESGF (</a:t>
            </a:r>
            <a:r>
              <a:rPr lang="de-DE" sz="2800" dirty="0" err="1" smtClean="0"/>
              <a:t>thanks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CCI </a:t>
            </a:r>
            <a:r>
              <a:rPr lang="de-DE" sz="2800" dirty="0" err="1" smtClean="0"/>
              <a:t>portal</a:t>
            </a:r>
            <a:r>
              <a:rPr lang="de-DE" sz="2800" dirty="0" smtClean="0"/>
              <a:t> </a:t>
            </a:r>
            <a:r>
              <a:rPr lang="de-DE" sz="2800" dirty="0" err="1" smtClean="0"/>
              <a:t>team</a:t>
            </a:r>
            <a:r>
              <a:rPr lang="de-DE" sz="28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Also </a:t>
            </a:r>
            <a:r>
              <a:rPr lang="de-DE" sz="2800" dirty="0" err="1" smtClean="0"/>
              <a:t>available</a:t>
            </a:r>
            <a:r>
              <a:rPr lang="de-DE" sz="2800" dirty="0"/>
              <a:t> via http://www.esa-ghg-cci.org/ </a:t>
            </a:r>
            <a:r>
              <a:rPr lang="de-DE" sz="2800" dirty="0" smtClean="0"/>
              <a:t> (-&gt; </a:t>
            </a:r>
            <a:r>
              <a:rPr lang="de-DE" sz="2800" dirty="0"/>
              <a:t>CRDP (Data</a:t>
            </a:r>
            <a:r>
              <a:rPr lang="de-DE" sz="2800" dirty="0" smtClean="0"/>
              <a:t>))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CRDP4 </a:t>
            </a:r>
            <a:r>
              <a:rPr lang="de-DE" sz="2800" b="1" dirty="0">
                <a:solidFill>
                  <a:srgbClr val="0070C0"/>
                </a:solidFill>
              </a:rPr>
              <a:t>XCO</a:t>
            </a:r>
            <a:r>
              <a:rPr lang="de-DE" sz="2800" b="1" baseline="-25000" dirty="0">
                <a:solidFill>
                  <a:srgbClr val="0070C0"/>
                </a:solidFill>
              </a:rPr>
              <a:t>2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and</a:t>
            </a:r>
            <a:r>
              <a:rPr lang="de-DE" sz="2800" b="1" dirty="0">
                <a:solidFill>
                  <a:srgbClr val="0070C0"/>
                </a:solidFill>
              </a:rPr>
              <a:t> XCH</a:t>
            </a:r>
            <a:r>
              <a:rPr lang="de-DE" sz="2800" b="1" baseline="-25000" dirty="0">
                <a:solidFill>
                  <a:srgbClr val="0070C0"/>
                </a:solidFill>
              </a:rPr>
              <a:t>4</a:t>
            </a:r>
            <a:r>
              <a:rPr lang="de-DE" sz="2800" b="1" dirty="0">
                <a:solidFill>
                  <a:srgbClr val="0070C0"/>
                </a:solidFill>
              </a:rPr>
              <a:t> (</a:t>
            </a:r>
            <a:r>
              <a:rPr lang="de-DE" sz="2800" b="1" dirty="0" smtClean="0">
                <a:solidFill>
                  <a:srgbClr val="0070C0"/>
                </a:solidFill>
              </a:rPr>
              <a:t>v2, </a:t>
            </a:r>
            <a:r>
              <a:rPr lang="de-DE" sz="2800" b="1" dirty="0">
                <a:solidFill>
                  <a:srgbClr val="0070C0"/>
                </a:solidFill>
              </a:rPr>
              <a:t>2003 - </a:t>
            </a:r>
            <a:r>
              <a:rPr lang="de-DE" sz="2800" b="1" dirty="0" smtClean="0">
                <a:solidFill>
                  <a:srgbClr val="0070C0"/>
                </a:solidFill>
              </a:rPr>
              <a:t>2015)</a:t>
            </a:r>
            <a:r>
              <a:rPr lang="de-DE" sz="2800" dirty="0" smtClean="0"/>
              <a:t>:</a:t>
            </a:r>
            <a:endParaRPr lang="de-DE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In </a:t>
            </a:r>
            <a:r>
              <a:rPr lang="de-DE" sz="2800" dirty="0" err="1" smtClean="0"/>
              <a:t>preparation</a:t>
            </a:r>
            <a:r>
              <a:rPr lang="de-DE" sz="2800" dirty="0" smtClean="0"/>
              <a:t>; </a:t>
            </a:r>
            <a:r>
              <a:rPr lang="de-DE" sz="2800" dirty="0" err="1" smtClean="0"/>
              <a:t>planned</a:t>
            </a:r>
            <a:r>
              <a:rPr lang="de-DE" sz="2800" dirty="0" smtClean="0"/>
              <a:t> </a:t>
            </a:r>
            <a:r>
              <a:rPr lang="de-DE" sz="2800" dirty="0" err="1" smtClean="0"/>
              <a:t>release</a:t>
            </a:r>
            <a:r>
              <a:rPr lang="de-DE" sz="2800" dirty="0" smtClean="0"/>
              <a:t> end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February</a:t>
            </a:r>
            <a:r>
              <a:rPr lang="de-DE" sz="2800" dirty="0" smtClean="0"/>
              <a:t> 2017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654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200896"/>
            <a:ext cx="8279767" cy="83251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83568" y="1700808"/>
            <a:ext cx="75961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 smtClean="0"/>
              <a:t>Strength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features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final </a:t>
            </a:r>
            <a:r>
              <a:rPr lang="de-DE" sz="2800" dirty="0" err="1" smtClean="0"/>
              <a:t>data</a:t>
            </a:r>
            <a:r>
              <a:rPr lang="de-DE" sz="2800" dirty="0" smtClean="0"/>
              <a:t> </a:t>
            </a:r>
            <a:r>
              <a:rPr lang="de-DE" sz="2800" dirty="0" err="1" smtClean="0"/>
              <a:t>set</a:t>
            </a:r>
            <a:endParaRPr lang="de-DE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CRDP#4,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released</a:t>
            </a:r>
            <a:r>
              <a:rPr lang="de-DE" sz="2800" dirty="0" smtClean="0"/>
              <a:t> end </a:t>
            </a:r>
            <a:r>
              <a:rPr lang="de-DE" sz="2800" dirty="0" err="1" smtClean="0"/>
              <a:t>of</a:t>
            </a:r>
            <a:r>
              <a:rPr lang="de-DE" sz="2800" dirty="0" smtClean="0"/>
              <a:t> Feb.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 smtClean="0"/>
              <a:t>Examples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data</a:t>
            </a:r>
            <a:r>
              <a:rPr lang="de-DE" sz="2800" dirty="0" smtClean="0"/>
              <a:t> </a:t>
            </a:r>
            <a:r>
              <a:rPr lang="de-DE" sz="2800" dirty="0" err="1" smtClean="0"/>
              <a:t>applications</a:t>
            </a:r>
            <a:r>
              <a:rPr lang="de-DE" sz="2800" dirty="0" smtClean="0"/>
              <a:t>, </a:t>
            </a:r>
            <a:r>
              <a:rPr lang="de-DE" sz="2800" dirty="0" err="1" smtClean="0"/>
              <a:t>including</a:t>
            </a:r>
            <a:r>
              <a:rPr lang="de-DE" sz="2800" dirty="0" smtClean="0"/>
              <a:t> </a:t>
            </a:r>
            <a:r>
              <a:rPr lang="de-DE" sz="2800" dirty="0" err="1" smtClean="0"/>
              <a:t>consistency</a:t>
            </a:r>
            <a:r>
              <a:rPr lang="de-DE" sz="2800" dirty="0" smtClean="0"/>
              <a:t> &amp; </a:t>
            </a:r>
            <a:r>
              <a:rPr lang="de-DE" sz="2800" dirty="0" err="1" smtClean="0"/>
              <a:t>comparisons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other</a:t>
            </a:r>
            <a:r>
              <a:rPr lang="de-DE" sz="2800" dirty="0" smtClean="0"/>
              <a:t> Earth </a:t>
            </a:r>
            <a:r>
              <a:rPr lang="de-DE" sz="2800" dirty="0" err="1" smtClean="0"/>
              <a:t>observation</a:t>
            </a:r>
            <a:r>
              <a:rPr lang="de-DE" sz="2800" dirty="0" smtClean="0"/>
              <a:t> </a:t>
            </a:r>
            <a:r>
              <a:rPr lang="de-DE" sz="2800" dirty="0" err="1" smtClean="0"/>
              <a:t>data</a:t>
            </a:r>
            <a:r>
              <a:rPr lang="de-DE" sz="2800" dirty="0" smtClean="0"/>
              <a:t> incl. </a:t>
            </a:r>
            <a:r>
              <a:rPr lang="de-DE" sz="2800" dirty="0" err="1"/>
              <a:t>o</a:t>
            </a:r>
            <a:r>
              <a:rPr lang="de-DE" sz="2800" dirty="0" err="1" smtClean="0"/>
              <a:t>ther</a:t>
            </a:r>
            <a:r>
              <a:rPr lang="de-DE" sz="2800" dirty="0" smtClean="0"/>
              <a:t> ECVs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Obs4MIPs </a:t>
            </a:r>
            <a:r>
              <a:rPr lang="de-DE" sz="2800" dirty="0" err="1" smtClean="0"/>
              <a:t>status</a:t>
            </a:r>
            <a:endParaRPr lang="de-D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Future </a:t>
            </a:r>
            <a:r>
              <a:rPr lang="de-DE" sz="2800" dirty="0" err="1" smtClean="0"/>
              <a:t>possible</a:t>
            </a:r>
            <a:r>
              <a:rPr lang="de-DE" sz="2800" dirty="0" smtClean="0"/>
              <a:t> </a:t>
            </a:r>
            <a:r>
              <a:rPr lang="de-DE" sz="2800" dirty="0" err="1" smtClean="0"/>
              <a:t>research</a:t>
            </a:r>
            <a:r>
              <a:rPr lang="de-DE" sz="2800" dirty="0" smtClean="0"/>
              <a:t> </a:t>
            </a:r>
            <a:r>
              <a:rPr lang="de-DE" sz="2800" dirty="0" err="1" smtClean="0"/>
              <a:t>directions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290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200896"/>
            <a:ext cx="8279767" cy="83251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GHG-CCI: Future research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1628800"/>
            <a:ext cx="871296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70C0"/>
                </a:solidFill>
              </a:rPr>
              <a:t>Further </a:t>
            </a:r>
            <a:r>
              <a:rPr lang="de-DE" sz="2400" b="1" dirty="0" err="1" smtClean="0">
                <a:solidFill>
                  <a:srgbClr val="0070C0"/>
                </a:solidFill>
              </a:rPr>
              <a:t>improvement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of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data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quality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dirty="0" smtClean="0"/>
              <a:t>(e.g., </a:t>
            </a:r>
            <a:r>
              <a:rPr lang="de-DE" sz="2400" dirty="0" err="1" smtClean="0"/>
              <a:t>bias</a:t>
            </a:r>
            <a:r>
              <a:rPr lang="de-DE" sz="2400" dirty="0" smtClean="0"/>
              <a:t> </a:t>
            </a:r>
            <a:r>
              <a:rPr lang="de-DE" sz="2400" dirty="0" err="1" smtClean="0"/>
              <a:t>reduction</a:t>
            </a:r>
            <a:r>
              <a:rPr lang="de-DE" sz="2400" dirty="0" smtClean="0"/>
              <a:t>) </a:t>
            </a:r>
            <a:r>
              <a:rPr lang="de-DE" sz="2400" b="1" dirty="0" err="1" smtClean="0">
                <a:solidFill>
                  <a:srgbClr val="0070C0"/>
                </a:solidFill>
              </a:rPr>
              <a:t>and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quantity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dirty="0" smtClean="0"/>
              <a:t>(</a:t>
            </a:r>
            <a:r>
              <a:rPr lang="de-DE" sz="2400" dirty="0" err="1" smtClean="0"/>
              <a:t>longer</a:t>
            </a:r>
            <a:r>
              <a:rPr lang="de-DE" sz="2400" dirty="0" smtClean="0"/>
              <a:t> time </a:t>
            </a:r>
            <a:r>
              <a:rPr lang="de-DE" sz="2400" dirty="0" err="1" smtClean="0"/>
              <a:t>series</a:t>
            </a:r>
            <a:r>
              <a:rPr lang="de-DE" sz="2400" dirty="0" smtClean="0"/>
              <a:t>, </a:t>
            </a:r>
            <a:r>
              <a:rPr lang="de-DE" sz="2400" dirty="0" err="1" smtClean="0"/>
              <a:t>adding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existing</a:t>
            </a:r>
            <a:r>
              <a:rPr lang="de-DE" sz="2400" dirty="0" smtClean="0"/>
              <a:t> (e.g., OCO-2)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(e.g., S5P) </a:t>
            </a:r>
            <a:r>
              <a:rPr lang="de-DE" sz="2400" dirty="0" err="1" smtClean="0"/>
              <a:t>satellites</a:t>
            </a:r>
            <a:r>
              <a:rPr lang="de-DE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Applications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obtain</a:t>
            </a:r>
            <a:r>
              <a:rPr lang="de-DE" sz="2400" dirty="0" smtClean="0"/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improved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information</a:t>
            </a:r>
            <a:r>
              <a:rPr lang="de-DE" sz="2400" b="1" dirty="0" smtClean="0">
                <a:solidFill>
                  <a:srgbClr val="0070C0"/>
                </a:solidFill>
              </a:rPr>
              <a:t> on </a:t>
            </a:r>
            <a:r>
              <a:rPr lang="de-DE" sz="2400" b="1" dirty="0" err="1" smtClean="0">
                <a:solidFill>
                  <a:srgbClr val="0070C0"/>
                </a:solidFill>
              </a:rPr>
              <a:t>the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various</a:t>
            </a:r>
            <a:r>
              <a:rPr lang="de-DE" sz="2400" b="1" dirty="0" smtClean="0">
                <a:solidFill>
                  <a:srgbClr val="0070C0"/>
                </a:solidFill>
              </a:rPr>
              <a:t> CO</a:t>
            </a:r>
            <a:r>
              <a:rPr lang="de-DE" sz="2400" b="1" baseline="-25000" dirty="0" smtClean="0">
                <a:solidFill>
                  <a:srgbClr val="0070C0"/>
                </a:solidFill>
              </a:rPr>
              <a:t>2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and</a:t>
            </a:r>
            <a:r>
              <a:rPr lang="de-DE" sz="2400" b="1" dirty="0" smtClean="0">
                <a:solidFill>
                  <a:srgbClr val="0070C0"/>
                </a:solidFill>
              </a:rPr>
              <a:t> CH</a:t>
            </a:r>
            <a:r>
              <a:rPr lang="de-DE" sz="2400" b="1" baseline="-25000" dirty="0" smtClean="0">
                <a:solidFill>
                  <a:srgbClr val="0070C0"/>
                </a:solidFill>
              </a:rPr>
              <a:t>4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natural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and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anthropogenic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sources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and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sinks</a:t>
            </a:r>
            <a:endParaRPr lang="de-DE" sz="2400" b="1" dirty="0" smtClean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i.e., a stand </a:t>
            </a:r>
            <a:r>
              <a:rPr lang="de-DE" sz="2400" dirty="0" err="1" smtClean="0"/>
              <a:t>alone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/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cross</a:t>
            </a:r>
            <a:r>
              <a:rPr lang="de-DE" sz="2400" dirty="0" smtClean="0"/>
              <a:t>-ECV </a:t>
            </a:r>
            <a:r>
              <a:rPr lang="de-DE" sz="2400" dirty="0" err="1" smtClean="0"/>
              <a:t>scientific</a:t>
            </a:r>
            <a:r>
              <a:rPr lang="de-DE" sz="2400" dirty="0" smtClean="0"/>
              <a:t> „</a:t>
            </a:r>
            <a:r>
              <a:rPr lang="de-DE" sz="2400" b="1" dirty="0" err="1" smtClean="0">
                <a:solidFill>
                  <a:srgbClr val="0070C0"/>
                </a:solidFill>
              </a:rPr>
              <a:t>carbon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application</a:t>
            </a:r>
            <a:r>
              <a:rPr lang="de-DE" sz="2400" dirty="0" smtClean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Studies </a:t>
            </a:r>
            <a:r>
              <a:rPr lang="de-DE" sz="2400" dirty="0" err="1" smtClean="0"/>
              <a:t>related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Climate</a:t>
            </a:r>
            <a:r>
              <a:rPr lang="de-DE" sz="2400" b="1" dirty="0" smtClean="0">
                <a:solidFill>
                  <a:srgbClr val="0070C0"/>
                </a:solidFill>
              </a:rPr>
              <a:t> Model </a:t>
            </a:r>
            <a:r>
              <a:rPr lang="de-DE" sz="2400" b="1" dirty="0" err="1" smtClean="0">
                <a:solidFill>
                  <a:srgbClr val="0070C0"/>
                </a:solidFill>
              </a:rPr>
              <a:t>improvements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dirty="0" smtClean="0"/>
              <a:t>(e.g., „Emerging </a:t>
            </a:r>
            <a:r>
              <a:rPr lang="de-DE" sz="2400" dirty="0" err="1" smtClean="0"/>
              <a:t>constraints</a:t>
            </a:r>
            <a:r>
              <a:rPr lang="de-DE" sz="2400" dirty="0" smtClean="0"/>
              <a:t>“)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733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"/>
            <a:ext cx="9144000" cy="6858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0" y="262389"/>
            <a:ext cx="435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err="1" smtClean="0">
                <a:solidFill>
                  <a:schemeClr val="bg1"/>
                </a:solidFill>
              </a:rPr>
              <a:t>Thank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you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very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much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for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your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attention</a:t>
            </a:r>
            <a:r>
              <a:rPr lang="de-DE" sz="3600" b="1" dirty="0" smtClean="0">
                <a:solidFill>
                  <a:schemeClr val="bg1"/>
                </a:solidFill>
              </a:rPr>
              <a:t> !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-5053" y="599258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</a:rPr>
              <a:t>The GHG-CCI </a:t>
            </a:r>
            <a:r>
              <a:rPr lang="de-DE" sz="3600" b="1" dirty="0" err="1" smtClean="0">
                <a:solidFill>
                  <a:schemeClr val="bg1"/>
                </a:solidFill>
              </a:rPr>
              <a:t>team</a:t>
            </a:r>
            <a:endParaRPr lang="de-D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 txBox="1">
            <a:spLocks noChangeArrowheads="1"/>
          </p:cNvSpPr>
          <p:nvPr/>
        </p:nvSpPr>
        <p:spPr>
          <a:xfrm>
            <a:off x="0" y="76200"/>
            <a:ext cx="7956550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Data Set CRDP#3</a:t>
            </a:r>
            <a:endParaRPr lang="it-IT" sz="4800" b="1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5508104" y="873125"/>
            <a:ext cx="3384202" cy="5142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rgbClr val="FF0000"/>
                </a:solidFill>
              </a:rPr>
              <a:t>R</a:t>
            </a:r>
            <a:r>
              <a:rPr lang="de-DE" b="1" dirty="0" err="1" smtClean="0">
                <a:solidFill>
                  <a:srgbClr val="FF0000"/>
                </a:solidFill>
              </a:rPr>
              <a:t>eleased</a:t>
            </a:r>
            <a:r>
              <a:rPr lang="de-DE" b="1" dirty="0" smtClean="0">
                <a:solidFill>
                  <a:srgbClr val="FF0000"/>
                </a:solidFill>
              </a:rPr>
              <a:t> March 2016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3892"/>
            <a:ext cx="7272808" cy="36012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6244"/>
            <a:ext cx="2812717" cy="172688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70" y="4946244"/>
            <a:ext cx="2812718" cy="172688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64" y="4760431"/>
            <a:ext cx="2915816" cy="194113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076056" y="340591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 smtClean="0">
                <a:solidFill>
                  <a:srgbClr val="0070C0"/>
                </a:solidFill>
              </a:rPr>
              <a:t>Buchwitz</a:t>
            </a:r>
            <a:r>
              <a:rPr lang="de-DE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et al., </a:t>
            </a:r>
            <a:r>
              <a:rPr lang="de-DE" sz="1600" dirty="0" smtClean="0">
                <a:solidFill>
                  <a:srgbClr val="0070C0"/>
                </a:solidFill>
              </a:rPr>
              <a:t>RSE (in press)</a:t>
            </a:r>
            <a:r>
              <a:rPr lang="de-DE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2016</a:t>
            </a:r>
            <a:endParaRPr lang="de-DE" sz="16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" y="1150534"/>
            <a:ext cx="9050013" cy="5734850"/>
          </a:xfrm>
          <a:prstGeom prst="rect">
            <a:avLst/>
          </a:prstGeom>
        </p:spPr>
      </p:pic>
      <p:sp>
        <p:nvSpPr>
          <p:cNvPr id="12" name="Rectangle 10"/>
          <p:cNvSpPr txBox="1">
            <a:spLocks noChangeArrowheads="1"/>
          </p:cNvSpPr>
          <p:nvPr/>
        </p:nvSpPr>
        <p:spPr>
          <a:xfrm>
            <a:off x="0" y="76200"/>
            <a:ext cx="7956550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Data Set CRDP#4</a:t>
            </a:r>
            <a:endParaRPr lang="it-IT" sz="4800" b="1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5508104" y="836712"/>
            <a:ext cx="3384202" cy="5142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</a:rPr>
              <a:t>Planned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release</a:t>
            </a:r>
            <a:r>
              <a:rPr lang="de-DE" b="1" dirty="0" smtClean="0">
                <a:solidFill>
                  <a:srgbClr val="FF0000"/>
                </a:solidFill>
              </a:rPr>
              <a:t>: end Feb 2017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76201"/>
            <a:ext cx="7884368" cy="9765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Maps &amp; timeseries: XCO</a:t>
            </a:r>
            <a:r>
              <a:rPr lang="da-DK" sz="44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Bild 8" descr="global_seasonal_besd_v020102_JAS_04_besd_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42" y="1240082"/>
            <a:ext cx="3776440" cy="215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0" descr="global_seasonal_besd_v020101_JAS_04_pyvarv2_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2719"/>
            <a:ext cx="2052178" cy="120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C:\Users\madmax\AppData\Local\Microsoft\Windows\INetCache\Content.Word\global_seasonal_besd_v020101_JAS_04_jena_2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86" y="3451281"/>
            <a:ext cx="2088803" cy="123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877673"/>
            <a:ext cx="3122982" cy="394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533" descr="C:\LocalData\hb100\projects\ESA_GHG_CCI\phase2\documents\PVIR\Plots\cci_v7_200904_201512.h5_final_bcorr_all_tcn_sites_colo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31" y="4801512"/>
            <a:ext cx="3529013" cy="193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59968"/>
            <a:ext cx="2765340" cy="16288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868144" y="75039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CRDP#4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76201"/>
            <a:ext cx="7884368" cy="9765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Maps &amp; timeseries: XCH</a:t>
            </a:r>
            <a:r>
              <a:rPr lang="da-DK" sz="4400" b="1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  <a:endParaRPr lang="da-DK" sz="4400" b="1" baseline="-25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Grafik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34896"/>
            <a:ext cx="4104456" cy="269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7" y="1268760"/>
            <a:ext cx="3960440" cy="293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358" descr="R:\EOS_Shared\Physics\Projects\Missions\GHG\Projects\CCI\Phase2\deliverables_round3\doc\Plots\ocfpv2_ch4_tccon_tserie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03819"/>
            <a:ext cx="4665955" cy="212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rafik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0243"/>
            <a:ext cx="3557405" cy="208907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868144" y="75039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CRDP#4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76201"/>
            <a:ext cx="7884368" cy="9765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User requirements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31" y="1844824"/>
            <a:ext cx="3493189" cy="4692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107504" y="124349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New URDv2.1: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7504" y="1526594"/>
            <a:ext cx="30780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3"/>
              </a:rPr>
              <a:t>http://www.esa-ghg-cci.org/?</a:t>
            </a:r>
            <a:r>
              <a:rPr lang="en-GB" sz="1000" dirty="0" smtClean="0">
                <a:hlinkClick r:id="rId3"/>
              </a:rPr>
              <a:t>q=webfm_send/344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1988840"/>
            <a:ext cx="5002211" cy="114401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059396" y="1290246"/>
            <a:ext cx="468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New: </a:t>
            </a:r>
            <a:r>
              <a:rPr lang="de-DE" sz="1600" b="1" dirty="0" err="1" smtClean="0">
                <a:solidFill>
                  <a:srgbClr val="FF0000"/>
                </a:solidFill>
              </a:rPr>
              <a:t>Stability</a:t>
            </a:r>
            <a:r>
              <a:rPr lang="de-DE" sz="1600" b="1" dirty="0" smtClean="0">
                <a:solidFill>
                  <a:srgbClr val="FF0000"/>
                </a:solidFill>
              </a:rPr>
              <a:t>: More </a:t>
            </a:r>
            <a:r>
              <a:rPr lang="de-DE" sz="1600" b="1" dirty="0" err="1" smtClean="0">
                <a:solidFill>
                  <a:srgbClr val="FF0000"/>
                </a:solidFill>
              </a:rPr>
              <a:t>demanding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definition</a:t>
            </a:r>
            <a:r>
              <a:rPr lang="de-DE" sz="1600" b="1" dirty="0" smtClean="0">
                <a:solidFill>
                  <a:srgbClr val="FF0000"/>
                </a:solidFill>
              </a:rPr>
              <a:t> &amp; </a:t>
            </a:r>
            <a:r>
              <a:rPr lang="de-DE" sz="1600" b="1" dirty="0" err="1" smtClean="0">
                <a:solidFill>
                  <a:srgbClr val="FF0000"/>
                </a:solidFill>
              </a:rPr>
              <a:t>numerical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requirements</a:t>
            </a:r>
            <a:r>
              <a:rPr lang="de-DE" sz="1600" b="1" dirty="0" smtClean="0">
                <a:solidFill>
                  <a:srgbClr val="FF0000"/>
                </a:solidFill>
              </a:rPr>
              <a:t>: </a:t>
            </a:r>
            <a:endParaRPr lang="en-GB" sz="1600" b="1" dirty="0">
              <a:solidFill>
                <a:srgbClr val="FF000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903" y="3246675"/>
            <a:ext cx="4892273" cy="33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" y="38637"/>
            <a:ext cx="8988490" cy="67413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884368" y="9807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PVIRv5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7" y="188640"/>
            <a:ext cx="8736971" cy="655272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740352" y="107422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PVIRv5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CP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Bildschirmpräsentation (4:3)</PresentationFormat>
  <Paragraphs>110</Paragraphs>
  <Slides>21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7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5" baseType="lpstr">
      <vt:lpstr>MS PGothic</vt:lpstr>
      <vt:lpstr>Arial</vt:lpstr>
      <vt:lpstr>MS PGothic</vt:lpstr>
      <vt:lpstr>Arial Narrow</vt:lpstr>
      <vt:lpstr>Wingdings</vt:lpstr>
      <vt:lpstr>Calibri</vt:lpstr>
      <vt:lpstr>4_Larissa-Design</vt:lpstr>
      <vt:lpstr>6_Larissa-Design</vt:lpstr>
      <vt:lpstr>3_Larissa-Design</vt:lpstr>
      <vt:lpstr>GCP slide</vt:lpstr>
      <vt:lpstr>2_Larissa-Design</vt:lpstr>
      <vt:lpstr>1_Larissa</vt:lpstr>
      <vt:lpstr>2_Larissa</vt:lpstr>
      <vt:lpstr>CorelDRAW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buch</dc:creator>
  <cp:lastModifiedBy>buch</cp:lastModifiedBy>
  <cp:revision>1414</cp:revision>
  <cp:lastPrinted>2015-05-12T15:21:12Z</cp:lastPrinted>
  <dcterms:created xsi:type="dcterms:W3CDTF">2010-06-09T07:52:05Z</dcterms:created>
  <dcterms:modified xsi:type="dcterms:W3CDTF">2017-02-13T05:22:10Z</dcterms:modified>
</cp:coreProperties>
</file>