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24" r:id="rId2"/>
    <p:sldId id="357" r:id="rId3"/>
    <p:sldId id="302" r:id="rId4"/>
    <p:sldId id="363" r:id="rId5"/>
    <p:sldId id="361" r:id="rId6"/>
    <p:sldId id="366" r:id="rId7"/>
    <p:sldId id="352" r:id="rId8"/>
    <p:sldId id="358" r:id="rId9"/>
    <p:sldId id="353" r:id="rId10"/>
    <p:sldId id="365" r:id="rId11"/>
    <p:sldId id="350" r:id="rId12"/>
    <p:sldId id="364" r:id="rId13"/>
    <p:sldId id="327" r:id="rId1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BC01"/>
    <a:srgbClr val="DDDDDD"/>
    <a:srgbClr val="CC0000"/>
    <a:srgbClr val="800000"/>
    <a:srgbClr val="F1F8F9"/>
    <a:srgbClr val="EAEAEA"/>
    <a:srgbClr val="000066"/>
    <a:srgbClr val="264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2238" autoAdjust="0"/>
  </p:normalViewPr>
  <p:slideViewPr>
    <p:cSldViewPr showGuides="1">
      <p:cViewPr varScale="1">
        <p:scale>
          <a:sx n="60" d="100"/>
          <a:sy n="60" d="100"/>
        </p:scale>
        <p:origin x="-17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fld id="{9AC7D27D-896E-4065-8738-4F037384D627}" type="datetimeFigureOut">
              <a:rPr lang="de-DE" altLang="de-DE"/>
              <a:pPr>
                <a:defRPr/>
              </a:pPr>
              <a:t>14.02.2017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fld id="{E3C4D8CF-577E-48B7-A588-3F420C278F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7322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89013">
              <a:defRPr sz="14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89013">
              <a:defRPr sz="14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89013">
              <a:defRPr sz="14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89013">
              <a:defRPr sz="1400"/>
            </a:lvl1pPr>
          </a:lstStyle>
          <a:p>
            <a:pPr>
              <a:defRPr/>
            </a:pPr>
            <a:fld id="{46EBC6B0-A8AC-4C42-B632-820EDB0DCF0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81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5913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9938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71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43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15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87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48BE1B-8463-4237-84A3-A0883AF7150D}" type="slidenum">
              <a:rPr lang="de-DE" altLang="de-DE" sz="1400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z="14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0413"/>
            <a:ext cx="5078413" cy="3810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78388"/>
            <a:ext cx="5257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9078F6-C3E1-442C-9CEF-EC75681330D0}" type="slidenum">
              <a:rPr lang="fr-FR" altLang="de-DE" sz="1400" smtClean="0"/>
              <a:pPr eaLnBrk="1" hangingPunct="1">
                <a:spcBef>
                  <a:spcPct val="0"/>
                </a:spcBef>
              </a:pPr>
              <a:t>6</a:t>
            </a:fld>
            <a:endParaRPr lang="fr-FR" altLang="de-DE" sz="1400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1713" y="774700"/>
            <a:ext cx="5095875" cy="38227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z="1700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5913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9938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71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43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15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87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63D0ED-3929-4EC3-B586-B467F4F2D6BD}" type="slidenum">
              <a:rPr lang="de-DE" altLang="de-DE" sz="1400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de-DE" sz="14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0413"/>
            <a:ext cx="5078413" cy="3810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78388"/>
            <a:ext cx="5257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1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93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2888" y="188913"/>
            <a:ext cx="2093912" cy="5937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6388" y="188913"/>
            <a:ext cx="6134100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71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00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82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74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21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81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294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811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188913"/>
            <a:ext cx="75136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 smtClean="0"/>
              <a:t>Click to edit Master title style</a:t>
            </a:r>
          </a:p>
        </p:txBody>
      </p:sp>
      <p:pic>
        <p:nvPicPr>
          <p:cNvPr id="1028" name="Picture 4" descr="clouds_CC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-20638"/>
            <a:ext cx="1104900" cy="11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rgbClr val="00338D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b="1">
          <a:solidFill>
            <a:srgbClr val="00338D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18.jpeg"/><Relationship Id="rId10" Type="http://schemas.openxmlformats.org/officeDocument/2006/relationships/image" Target="../media/image20.png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82588" y="2006600"/>
            <a:ext cx="6489700" cy="1468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36000" rIns="90000" bIns="36000"/>
          <a:lstStyle/>
          <a:p>
            <a:pPr marL="0" indent="0" algn="ctr" eaLnBrk="1" hangingPunct="1"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R. Hollmann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1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, C. Poulsen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2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, U. Willen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3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, C. Stubenrauch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4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, M. Stengel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1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, and the Cloud CCI consortium</a:t>
            </a:r>
          </a:p>
          <a:p>
            <a:pPr marL="0" indent="0" algn="ctr" eaLnBrk="1" hangingPunct="1">
              <a:lnSpc>
                <a:spcPct val="85000"/>
              </a:lnSpc>
              <a:spcBef>
                <a:spcPct val="25000"/>
              </a:spcBef>
              <a:buFontTx/>
              <a:buNone/>
            </a:pPr>
            <a:endParaRPr lang="en-US" altLang="de-DE" sz="1800" dirty="0" smtClean="0"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1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Deutscher Wetterdienst, 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2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 RAL Space, 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3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SMHI, 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4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LMD</a:t>
            </a:r>
          </a:p>
        </p:txBody>
      </p:sp>
      <p:pic>
        <p:nvPicPr>
          <p:cNvPr id="2051" name="Picture 3" descr="clouds_C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1844675"/>
            <a:ext cx="165735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Ox_crest_full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926013"/>
            <a:ext cx="692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FUB_Logo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198938"/>
            <a:ext cx="20272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SMHI-logotyp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5235575"/>
            <a:ext cx="1092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RO_VW_KNMI_Logo_2_7462C_pos op wit_x_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5075238"/>
            <a:ext cx="17938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m10250_RALSpace_ppt_tit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7" r="37805" b="-3673"/>
          <a:stretch>
            <a:fillRect/>
          </a:stretch>
        </p:blipFill>
        <p:spPr bwMode="auto">
          <a:xfrm>
            <a:off x="5694363" y="4514850"/>
            <a:ext cx="2085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58864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et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002338"/>
            <a:ext cx="11096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EDI-MCH_hoch_e_zz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5346700"/>
            <a:ext cx="21034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" descr="C:\Users\rhollman\Desktop\NeuLogo_WortbildmarkeClaim_tif.t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086225"/>
            <a:ext cx="26971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3"/>
          <p:cNvSpPr txBox="1">
            <a:spLocks noChangeArrowheads="1"/>
          </p:cNvSpPr>
          <p:nvPr/>
        </p:nvSpPr>
        <p:spPr bwMode="auto">
          <a:xfrm>
            <a:off x="34925" y="317500"/>
            <a:ext cx="7745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endParaRPr lang="en-GB" altLang="de-DE" sz="28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436096" y="1451977"/>
            <a:ext cx="368442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25438" y="260350"/>
            <a:ext cx="45784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 smtClean="0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 4 Obs4Mips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496" y="1190357"/>
            <a:ext cx="5454699" cy="526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400" b="1" dirty="0" err="1" smtClean="0">
                <a:latin typeface="Verdana" pitchFamily="34" charset="0"/>
              </a:rPr>
              <a:t>Cloud_cci</a:t>
            </a:r>
            <a:r>
              <a:rPr lang="en-GB" altLang="de-DE" sz="2400" b="1" dirty="0" smtClean="0">
                <a:latin typeface="Verdana" pitchFamily="34" charset="0"/>
              </a:rPr>
              <a:t> contributed to Obs4Mips call </a:t>
            </a:r>
            <a:endParaRPr lang="en-GB" altLang="de-DE" sz="2400" b="1" dirty="0">
              <a:latin typeface="Verdana" pitchFamily="34" charset="0"/>
            </a:endParaRPr>
          </a:p>
          <a:p>
            <a:pPr eaLnBrk="1" hangingPunct="1"/>
            <a:endParaRPr lang="en-GB" altLang="de-DE" sz="2400" dirty="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sz="2400" dirty="0" smtClean="0">
                <a:solidFill>
                  <a:srgbClr val="000066"/>
                </a:solidFill>
                <a:latin typeface="Verdana" pitchFamily="34" charset="0"/>
              </a:rPr>
              <a:t> several cloud variables have </a:t>
            </a:r>
          </a:p>
          <a:p>
            <a:pPr eaLnBrk="1" hangingPunct="1"/>
            <a:r>
              <a:rPr lang="en-GB" altLang="de-DE" sz="2400" dirty="0" smtClean="0">
                <a:solidFill>
                  <a:srgbClr val="000066"/>
                </a:solidFill>
                <a:latin typeface="Verdana" pitchFamily="34" charset="0"/>
              </a:rPr>
              <a:t>been submitted in March 2016</a:t>
            </a:r>
            <a:endParaRPr lang="en-GB" altLang="de-DE" sz="2400" dirty="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/>
            <a:r>
              <a:rPr lang="en-GB" altLang="de-DE" sz="2400" dirty="0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sz="2400" dirty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GB" altLang="de-DE" sz="2400" dirty="0" smtClean="0">
                <a:solidFill>
                  <a:srgbClr val="000066"/>
                </a:solidFill>
                <a:latin typeface="Verdana" pitchFamily="34" charset="0"/>
              </a:rPr>
              <a:t>first response November 2016, </a:t>
            </a:r>
          </a:p>
          <a:p>
            <a:pPr eaLnBrk="1" hangingPunct="1"/>
            <a:r>
              <a:rPr lang="en-GB" altLang="de-DE" sz="2400" dirty="0" smtClean="0">
                <a:solidFill>
                  <a:srgbClr val="000066"/>
                </a:solidFill>
                <a:latin typeface="Verdana" pitchFamily="34" charset="0"/>
              </a:rPr>
              <a:t>now </a:t>
            </a:r>
            <a:r>
              <a:rPr lang="en-GB" altLang="de-DE" sz="2400" dirty="0" smtClean="0">
                <a:solidFill>
                  <a:srgbClr val="00B050"/>
                </a:solidFill>
                <a:latin typeface="Verdana" pitchFamily="34" charset="0"/>
              </a:rPr>
              <a:t>green</a:t>
            </a:r>
            <a:r>
              <a:rPr lang="en-GB" altLang="de-DE" sz="2400" dirty="0" smtClean="0">
                <a:solidFill>
                  <a:srgbClr val="000066"/>
                </a:solidFill>
                <a:latin typeface="Verdana" pitchFamily="34" charset="0"/>
              </a:rPr>
              <a:t> light for almost  all variables (not COT)</a:t>
            </a:r>
          </a:p>
          <a:p>
            <a:pPr eaLnBrk="1" hangingPunct="1">
              <a:buFont typeface="Wingdings" pitchFamily="2" charset="2"/>
              <a:buChar char="Ø"/>
            </a:pPr>
            <a:endParaRPr lang="en-GB" altLang="de-DE" sz="2400" dirty="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sz="2400" dirty="0" smtClean="0">
                <a:solidFill>
                  <a:srgbClr val="000066"/>
                </a:solidFill>
                <a:latin typeface="Verdana" pitchFamily="34" charset="0"/>
              </a:rPr>
              <a:t> Still discussion needed;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sz="2400" dirty="0" smtClean="0">
                <a:solidFill>
                  <a:srgbClr val="000066"/>
                </a:solidFill>
                <a:latin typeface="Verdana" pitchFamily="34" charset="0"/>
              </a:rPr>
              <a:t> prep. Data Set Description Doc.</a:t>
            </a:r>
          </a:p>
          <a:p>
            <a:pPr eaLnBrk="1" hangingPunct="1"/>
            <a:r>
              <a:rPr lang="en-GB" altLang="de-DE" sz="2400" dirty="0" smtClean="0">
                <a:solidFill>
                  <a:srgbClr val="000066"/>
                </a:solidFill>
                <a:latin typeface="Verdana" pitchFamily="34" charset="0"/>
              </a:rPr>
              <a:t>per variable, </a:t>
            </a:r>
            <a:r>
              <a:rPr lang="en-GB" altLang="de-DE" sz="2400" dirty="0">
                <a:solidFill>
                  <a:srgbClr val="000066"/>
                </a:solidFill>
                <a:latin typeface="Verdana" pitchFamily="34" charset="0"/>
              </a:rPr>
              <a:t>C</a:t>
            </a:r>
            <a:r>
              <a:rPr lang="en-GB" altLang="de-DE" sz="2400" dirty="0" smtClean="0">
                <a:solidFill>
                  <a:srgbClr val="000066"/>
                </a:solidFill>
                <a:latin typeface="Verdana" pitchFamily="34" charset="0"/>
              </a:rPr>
              <a:t>MOR preparation, </a:t>
            </a:r>
          </a:p>
          <a:p>
            <a:pPr eaLnBrk="1" hangingPunct="1"/>
            <a:r>
              <a:rPr lang="en-GB" altLang="de-DE" sz="2400" dirty="0" smtClean="0">
                <a:solidFill>
                  <a:srgbClr val="000066"/>
                </a:solidFill>
                <a:latin typeface="Verdana" pitchFamily="34" charset="0"/>
              </a:rPr>
              <a:t>submission of data to ESGF</a:t>
            </a:r>
            <a:endParaRPr lang="en-GB" altLang="de-DE" sz="2400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1"/>
          <p:cNvSpPr>
            <a:spLocks noChangeArrowheads="1"/>
          </p:cNvSpPr>
          <p:nvPr/>
        </p:nvSpPr>
        <p:spPr bwMode="auto">
          <a:xfrm>
            <a:off x="230188" y="1628775"/>
            <a:ext cx="84248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altLang="de-DE" sz="2400" dirty="0" smtClean="0">
                <a:solidFill>
                  <a:srgbClr val="3366CC"/>
                </a:solidFill>
                <a:latin typeface="Verdana" pitchFamily="34" charset="0"/>
              </a:rPr>
              <a:t>New cloud </a:t>
            </a:r>
            <a:r>
              <a:rPr lang="en-US" altLang="de-DE" sz="2400" dirty="0">
                <a:solidFill>
                  <a:srgbClr val="3366CC"/>
                </a:solidFill>
                <a:latin typeface="Verdana" pitchFamily="34" charset="0"/>
              </a:rPr>
              <a:t>&amp; Aerosol </a:t>
            </a:r>
            <a:r>
              <a:rPr lang="en-US" altLang="de-DE" sz="2400" dirty="0" smtClean="0">
                <a:solidFill>
                  <a:srgbClr val="3366CC"/>
                </a:solidFill>
                <a:latin typeface="Verdana" pitchFamily="34" charset="0"/>
              </a:rPr>
              <a:t>interactions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3366CC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de-DE" sz="2400" dirty="0" smtClean="0">
                <a:solidFill>
                  <a:srgbClr val="3366CC"/>
                </a:solidFill>
                <a:latin typeface="Verdana" pitchFamily="34" charset="0"/>
              </a:rPr>
              <a:t>Started to investigate prototyping CDNC activities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3366CC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de-DE" sz="2400" dirty="0" smtClean="0">
                <a:solidFill>
                  <a:srgbClr val="3366CC"/>
                </a:solidFill>
                <a:latin typeface="Verdana" pitchFamily="34" charset="0"/>
              </a:rPr>
              <a:t>Development of radiation scheme for TOA / Surface radiation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3366CC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3366CC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cross-cutting themes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1"/>
          <p:cNvSpPr>
            <a:spLocks noChangeArrowheads="1"/>
          </p:cNvSpPr>
          <p:nvPr/>
        </p:nvSpPr>
        <p:spPr bwMode="auto">
          <a:xfrm>
            <a:off x="35496" y="1196752"/>
            <a:ext cx="910850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de-DE" sz="2400" dirty="0">
                <a:solidFill>
                  <a:srgbClr val="000066"/>
                </a:solidFill>
                <a:latin typeface="Verdana" pitchFamily="34" charset="0"/>
              </a:rPr>
              <a:t>Improvements for SLSTR and OLCI and extend the time series, reprocess CC4CL data set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de-DE" sz="2400" dirty="0">
                <a:solidFill>
                  <a:srgbClr val="000066"/>
                </a:solidFill>
                <a:latin typeface="Verdana" pitchFamily="34" charset="0"/>
              </a:rPr>
              <a:t>Earth Radiation Budget modules to derive physically consistent 3-D picture of clouds and the energy cycle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de-DE" sz="2400" dirty="0">
                <a:solidFill>
                  <a:srgbClr val="000066"/>
                </a:solidFill>
                <a:latin typeface="Verdana" pitchFamily="34" charset="0"/>
              </a:rPr>
              <a:t>For ENVISAT no combined (“best”) cloud mask is available -&gt; needs to be done for Sentinels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de-DE" sz="2400" dirty="0">
                <a:solidFill>
                  <a:srgbClr val="000066"/>
                </a:solidFill>
                <a:latin typeface="Verdana" pitchFamily="34" charset="0"/>
              </a:rPr>
              <a:t>Taking advantage of IR </a:t>
            </a:r>
            <a:r>
              <a:rPr lang="en-US" altLang="de-DE" sz="2400" dirty="0" smtClean="0">
                <a:solidFill>
                  <a:srgbClr val="000066"/>
                </a:solidFill>
                <a:latin typeface="Verdana" pitchFamily="34" charset="0"/>
              </a:rPr>
              <a:t>sounders </a:t>
            </a:r>
            <a:r>
              <a:rPr lang="en-US" altLang="de-DE" sz="2400" dirty="0">
                <a:solidFill>
                  <a:srgbClr val="000066"/>
                </a:solidFill>
                <a:latin typeface="Verdana" pitchFamily="34" charset="0"/>
              </a:rPr>
              <a:t>(e.g. IASI, </a:t>
            </a:r>
            <a:r>
              <a:rPr lang="en-US" altLang="de-DE" sz="2400" dirty="0" smtClean="0">
                <a:solidFill>
                  <a:srgbClr val="000066"/>
                </a:solidFill>
                <a:latin typeface="Verdana" pitchFamily="34" charset="0"/>
              </a:rPr>
              <a:t>AIRS, HIRS) </a:t>
            </a:r>
            <a:r>
              <a:rPr lang="en-US" altLang="de-DE" sz="2400" dirty="0">
                <a:solidFill>
                  <a:srgbClr val="000066"/>
                </a:solidFill>
                <a:latin typeface="Verdana" pitchFamily="34" charset="0"/>
              </a:rPr>
              <a:t>in cloud </a:t>
            </a:r>
            <a:r>
              <a:rPr lang="en-US" altLang="de-DE" sz="2400" dirty="0" smtClean="0">
                <a:solidFill>
                  <a:srgbClr val="000066"/>
                </a:solidFill>
                <a:latin typeface="Verdana" pitchFamily="34" charset="0"/>
              </a:rPr>
              <a:t>top height with </a:t>
            </a:r>
            <a:r>
              <a:rPr lang="en-US" altLang="de-DE" sz="2400" dirty="0">
                <a:solidFill>
                  <a:srgbClr val="000066"/>
                </a:solidFill>
                <a:latin typeface="Verdana" pitchFamily="34" charset="0"/>
              </a:rPr>
              <a:t>their </a:t>
            </a:r>
            <a:r>
              <a:rPr lang="en-US" altLang="de-DE" sz="2400" dirty="0" smtClean="0">
                <a:solidFill>
                  <a:srgbClr val="000066"/>
                </a:solidFill>
                <a:latin typeface="Verdana" pitchFamily="34" charset="0"/>
              </a:rPr>
              <a:t>sensitivity to cirrus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de-DE" sz="2400" dirty="0">
                <a:solidFill>
                  <a:srgbClr val="000066"/>
                </a:solidFill>
                <a:latin typeface="Verdana" pitchFamily="34" charset="0"/>
              </a:rPr>
              <a:t>Continue assessments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de-DE" sz="2400" dirty="0">
                <a:solidFill>
                  <a:srgbClr val="000066"/>
                </a:solidFill>
                <a:latin typeface="Verdana" pitchFamily="34" charset="0"/>
              </a:rPr>
              <a:t>Aerosol – Cloud – Radiation consistency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research directions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louds_C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95525"/>
            <a:ext cx="258762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Ox_crest_full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692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FUB_Logo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2833688"/>
            <a:ext cx="20272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MHI-logotyp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10922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RO_VW_KNMI_Logo_2_7462C_pos op wit_x_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422650"/>
            <a:ext cx="17938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m10250_RALSpace_ppt_tit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7" r="37805" b="-3673"/>
          <a:stretch>
            <a:fillRect/>
          </a:stretch>
        </p:blipFill>
        <p:spPr bwMode="auto">
          <a:xfrm>
            <a:off x="6205538" y="1773238"/>
            <a:ext cx="2085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0862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feld 16"/>
          <p:cNvSpPr txBox="1">
            <a:spLocks noChangeArrowheads="1"/>
          </p:cNvSpPr>
          <p:nvPr/>
        </p:nvSpPr>
        <p:spPr bwMode="auto">
          <a:xfrm>
            <a:off x="2516188" y="1387475"/>
            <a:ext cx="4017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de-DE" altLang="de-DE" sz="2400" dirty="0" err="1">
                <a:cs typeface="Arial" charset="0"/>
              </a:rPr>
              <a:t>Thank</a:t>
            </a:r>
            <a:r>
              <a:rPr lang="de-DE" altLang="de-DE" sz="2400" dirty="0">
                <a:cs typeface="Arial" charset="0"/>
              </a:rPr>
              <a:t> </a:t>
            </a:r>
            <a:r>
              <a:rPr lang="de-DE" altLang="de-DE" sz="2400" dirty="0" err="1">
                <a:cs typeface="Arial" charset="0"/>
              </a:rPr>
              <a:t>you</a:t>
            </a:r>
            <a:r>
              <a:rPr lang="de-DE" altLang="de-DE" sz="2400" dirty="0">
                <a:cs typeface="Arial" charset="0"/>
              </a:rPr>
              <a:t> </a:t>
            </a:r>
            <a:r>
              <a:rPr lang="de-DE" altLang="de-DE" sz="2400" dirty="0" err="1">
                <a:cs typeface="Arial" charset="0"/>
              </a:rPr>
              <a:t>for</a:t>
            </a:r>
            <a:r>
              <a:rPr lang="de-DE" altLang="de-DE" sz="2400" dirty="0">
                <a:cs typeface="Arial" charset="0"/>
              </a:rPr>
              <a:t> </a:t>
            </a:r>
            <a:r>
              <a:rPr lang="de-DE" altLang="de-DE" sz="2400" dirty="0" err="1">
                <a:cs typeface="Arial" charset="0"/>
              </a:rPr>
              <a:t>your</a:t>
            </a:r>
            <a:r>
              <a:rPr lang="de-DE" altLang="de-DE" sz="2400" dirty="0">
                <a:cs typeface="Arial" charset="0"/>
              </a:rPr>
              <a:t> </a:t>
            </a:r>
            <a:r>
              <a:rPr lang="de-DE" altLang="de-DE" sz="2400" dirty="0" err="1">
                <a:cs typeface="Arial" charset="0"/>
              </a:rPr>
              <a:t>attention</a:t>
            </a:r>
            <a:endParaRPr lang="de-DE" altLang="de-DE" sz="2400" dirty="0">
              <a:cs typeface="Arial" charset="0"/>
            </a:endParaRPr>
          </a:p>
        </p:txBody>
      </p:sp>
      <p:pic>
        <p:nvPicPr>
          <p:cNvPr id="9226" name="Picture 19" descr="C:\Users\rhollman\Desktop\NeuLogo_WortbildmarkeClaim_tif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5500688"/>
            <a:ext cx="24479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6" descr="et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865688"/>
            <a:ext cx="11096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7" descr="EDI-MCH_hoch_e_zz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5073650"/>
            <a:ext cx="21034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Content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340768"/>
            <a:ext cx="9144000" cy="5184576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r>
              <a:rPr lang="en-US" sz="2800" b="0" dirty="0" smtClean="0"/>
              <a:t>Available Data sets </a:t>
            </a:r>
          </a:p>
          <a:p>
            <a:pPr lvl="1"/>
            <a:r>
              <a:rPr lang="en-US" sz="2800" b="0" dirty="0" smtClean="0"/>
              <a:t>strengths and features of final data set(s)</a:t>
            </a:r>
          </a:p>
          <a:p>
            <a:pPr marL="808038" lvl="1" indent="0">
              <a:buNone/>
            </a:pPr>
            <a:endParaRPr lang="en-US" sz="2800" b="0" dirty="0" smtClean="0"/>
          </a:p>
          <a:p>
            <a:r>
              <a:rPr lang="en-US" sz="2800" b="0" dirty="0"/>
              <a:t>consistency with other ECVs and other Earth observation data &amp; examples of data applications</a:t>
            </a:r>
          </a:p>
          <a:p>
            <a:r>
              <a:rPr lang="en-US" sz="2800" b="0" dirty="0"/>
              <a:t>obs4MIPs status</a:t>
            </a:r>
            <a:endParaRPr lang="en-US" sz="2800" kern="0" dirty="0">
              <a:solidFill>
                <a:srgbClr val="3366CC"/>
              </a:solidFill>
            </a:endParaRPr>
          </a:p>
          <a:p>
            <a:r>
              <a:rPr lang="en-US" sz="2800" b="0" dirty="0" smtClean="0"/>
              <a:t>future possible research directions</a:t>
            </a:r>
          </a:p>
        </p:txBody>
      </p:sp>
    </p:spTree>
    <p:extLst>
      <p:ext uri="{BB962C8B-B14F-4D97-AF65-F5344CB8AC3E}">
        <p14:creationId xmlns:p14="http://schemas.microsoft.com/office/powerpoint/2010/main" val="14250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 Available data phase 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35090" y="1340768"/>
            <a:ext cx="8856662" cy="237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Two </a:t>
            </a:r>
            <a:r>
              <a:rPr lang="en-US" sz="1600" kern="0" dirty="0">
                <a:solidFill>
                  <a:schemeClr val="tx1"/>
                </a:solidFill>
              </a:rPr>
              <a:t>multi-decadal global data sets for the GCOS cloud property ECVs including uncertainty estimates. </a:t>
            </a:r>
            <a:endParaRPr lang="en-US" sz="1600" kern="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600" kern="0" dirty="0">
                <a:solidFill>
                  <a:schemeClr val="tx1"/>
                </a:solidFill>
              </a:rPr>
              <a:t>multi-decadal multi-instrument product from (A)ATSR – AVHRR – MODIS (</a:t>
            </a:r>
            <a:r>
              <a:rPr lang="en-US" sz="1600" kern="0" dirty="0" smtClean="0">
                <a:solidFill>
                  <a:schemeClr val="tx1"/>
                </a:solidFill>
              </a:rPr>
              <a:t>1982 - 2014)</a:t>
            </a:r>
            <a:endParaRPr lang="en-US" sz="1600" kern="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decadal </a:t>
            </a:r>
            <a:r>
              <a:rPr lang="en-US" sz="1600" kern="0" dirty="0">
                <a:solidFill>
                  <a:schemeClr val="tx1"/>
                </a:solidFill>
              </a:rPr>
              <a:t>product that uses complimentary information from AATSR and MERIS on-board of ENVISAT (</a:t>
            </a:r>
            <a:r>
              <a:rPr lang="en-US" sz="1600" kern="0" dirty="0" smtClean="0">
                <a:solidFill>
                  <a:schemeClr val="tx1"/>
                </a:solidFill>
              </a:rPr>
              <a:t>2002 - 2012)</a:t>
            </a:r>
            <a:endParaRPr lang="en-US" sz="1600" kern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Processing finalized, first example shown yesterday</a:t>
            </a:r>
          </a:p>
        </p:txBody>
      </p:sp>
      <p:pic>
        <p:nvPicPr>
          <p:cNvPr id="6" name="Bild 324" descr="Cloud_cci_datasets_v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38" y="3573016"/>
            <a:ext cx="8388424" cy="3199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1" descr="20080621_CC4CL-NOAA-1820080621-ESACCI-L3U_CLOUD-CLD_PRODUCTS-AVHRR_NOAA-18-fv20_CTP_ASC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881"/>
          <a:stretch/>
        </p:blipFill>
        <p:spPr bwMode="auto">
          <a:xfrm>
            <a:off x="-108223" y="4015408"/>
            <a:ext cx="4031729" cy="2337291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 Available 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data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Bild 10" descr="blue_marble_small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" t="8010" r="-5728" b="6081"/>
          <a:stretch/>
        </p:blipFill>
        <p:spPr bwMode="auto">
          <a:xfrm>
            <a:off x="205454" y="1339341"/>
            <a:ext cx="3131840" cy="272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12" descr="200806_CC4CL-NOAA-18200806-ESACCI-L3C_CLOUD-CLD_PRODUCTS-AVHRR_NOAA-18-fv20_CFC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18" b="24567"/>
          <a:stretch/>
        </p:blipFill>
        <p:spPr bwMode="auto">
          <a:xfrm>
            <a:off x="3928123" y="4197181"/>
            <a:ext cx="4825504" cy="215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3324019" y="1984083"/>
            <a:ext cx="56992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338D"/>
                </a:solidFill>
                <a:latin typeface="+mn-lt"/>
              </a:rPr>
              <a:t>Top: </a:t>
            </a:r>
            <a:r>
              <a:rPr lang="en-GB" b="1" dirty="0">
                <a:solidFill>
                  <a:srgbClr val="00338D"/>
                </a:solidFill>
                <a:latin typeface="+mn-lt"/>
              </a:rPr>
              <a:t>Pixel-based (Level 2), </a:t>
            </a:r>
            <a:endParaRPr lang="en-GB" b="1" dirty="0" smtClean="0">
              <a:solidFill>
                <a:srgbClr val="00338D"/>
              </a:solidFill>
              <a:latin typeface="+mn-lt"/>
            </a:endParaRPr>
          </a:p>
          <a:p>
            <a:endParaRPr lang="en-GB" b="1" dirty="0">
              <a:solidFill>
                <a:srgbClr val="00338D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00338D"/>
                </a:solidFill>
                <a:latin typeface="+mn-lt"/>
              </a:rPr>
              <a:t>bottom left : </a:t>
            </a:r>
            <a:r>
              <a:rPr lang="en-GB" b="1" dirty="0">
                <a:solidFill>
                  <a:srgbClr val="00338D"/>
                </a:solidFill>
                <a:latin typeface="+mn-lt"/>
              </a:rPr>
              <a:t>sampled on a global grid (Level 3U</a:t>
            </a:r>
            <a:r>
              <a:rPr lang="en-GB" b="1" dirty="0" smtClean="0">
                <a:solidFill>
                  <a:srgbClr val="00338D"/>
                </a:solidFill>
                <a:latin typeface="+mn-lt"/>
              </a:rPr>
              <a:t>),</a:t>
            </a:r>
          </a:p>
          <a:p>
            <a:endParaRPr lang="en-GB" b="1" dirty="0" smtClean="0">
              <a:solidFill>
                <a:srgbClr val="00338D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00338D"/>
                </a:solidFill>
                <a:latin typeface="+mn-lt"/>
              </a:rPr>
              <a:t>bottom right</a:t>
            </a:r>
            <a:r>
              <a:rPr lang="en-GB" b="1" dirty="0">
                <a:solidFill>
                  <a:srgbClr val="00338D"/>
                </a:solidFill>
                <a:latin typeface="+mn-lt"/>
              </a:rPr>
              <a:t>: averaged on a global grid (Level 3C)</a:t>
            </a:r>
            <a:endParaRPr lang="de-DE" b="1" dirty="0">
              <a:solidFill>
                <a:srgbClr val="00338D"/>
              </a:solidFill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131839" y="1339341"/>
            <a:ext cx="5904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00338D"/>
                </a:solidFill>
                <a:latin typeface="Verdana"/>
              </a:rPr>
              <a:t>Examples of </a:t>
            </a:r>
            <a:r>
              <a:rPr lang="en-GB" sz="2000" b="1" dirty="0" err="1">
                <a:solidFill>
                  <a:srgbClr val="00338D"/>
                </a:solidFill>
                <a:latin typeface="Verdana"/>
              </a:rPr>
              <a:t>Cloud_cci</a:t>
            </a:r>
            <a:r>
              <a:rPr lang="en-GB" sz="2000" b="1" dirty="0">
                <a:solidFill>
                  <a:srgbClr val="00338D"/>
                </a:solidFill>
                <a:latin typeface="Verdana"/>
              </a:rPr>
              <a:t> cloud products. </a:t>
            </a:r>
          </a:p>
        </p:txBody>
      </p:sp>
    </p:spTree>
    <p:extLst>
      <p:ext uri="{BB962C8B-B14F-4D97-AF65-F5344CB8AC3E}">
        <p14:creationId xmlns:p14="http://schemas.microsoft.com/office/powerpoint/2010/main" val="22709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 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Key strengths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340768"/>
            <a:ext cx="9144000" cy="5184576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 lvl="0"/>
            <a:r>
              <a:rPr lang="en-GB" sz="1600" dirty="0">
                <a:solidFill>
                  <a:srgbClr val="FF0000"/>
                </a:solidFill>
              </a:rPr>
              <a:t>Spectral consistency of derived parameters</a:t>
            </a:r>
            <a:r>
              <a:rPr lang="en-GB" sz="1600" dirty="0"/>
              <a:t>, which is achieved by an optimal estimation (OE) approach based on fitting a physically consistent cloud model to satellite observations simultaneously from the visible to the mid-infrared.</a:t>
            </a:r>
            <a:endParaRPr lang="de-DE" sz="1600" dirty="0"/>
          </a:p>
          <a:p>
            <a:pPr lvl="0"/>
            <a:r>
              <a:rPr lang="en-GB" sz="1600" dirty="0">
                <a:solidFill>
                  <a:srgbClr val="FF0000"/>
                </a:solidFill>
              </a:rPr>
              <a:t>Uncertainty characterization</a:t>
            </a:r>
            <a:r>
              <a:rPr lang="en-GB" sz="1600" dirty="0"/>
              <a:t>, which is inferred from OE theory on pixel level, physically </a:t>
            </a:r>
            <a:r>
              <a:rPr lang="en-GB" sz="1600" dirty="0" smtClean="0"/>
              <a:t>consistent, propagated into L3 data</a:t>
            </a:r>
          </a:p>
          <a:p>
            <a:pPr lvl="1"/>
            <a:r>
              <a:rPr lang="en-GB" sz="1600" dirty="0" smtClean="0"/>
              <a:t>with uncertainties </a:t>
            </a:r>
            <a:r>
              <a:rPr lang="en-GB" sz="1600" dirty="0"/>
              <a:t>of the input data (e.g. measurements, a-priori) </a:t>
            </a:r>
          </a:p>
          <a:p>
            <a:pPr lvl="1"/>
            <a:r>
              <a:rPr lang="en-GB" sz="1600" dirty="0" smtClean="0"/>
              <a:t>among </a:t>
            </a:r>
            <a:r>
              <a:rPr lang="en-GB" sz="1600" dirty="0"/>
              <a:t>the retrieved variables. </a:t>
            </a:r>
            <a:endParaRPr lang="en-GB" sz="1600" dirty="0" smtClean="0"/>
          </a:p>
          <a:p>
            <a:pPr lvl="1"/>
            <a:endParaRPr lang="de-DE" sz="1600" dirty="0"/>
          </a:p>
          <a:p>
            <a:pPr lvl="0"/>
            <a:r>
              <a:rPr lang="en-GB" sz="1600" dirty="0">
                <a:solidFill>
                  <a:srgbClr val="FF0000"/>
                </a:solidFill>
              </a:rPr>
              <a:t>Potential to combine AVHRR-heritage datasets </a:t>
            </a:r>
            <a:r>
              <a:rPr lang="en-GB" sz="1600" dirty="0"/>
              <a:t>to achieve increased temporal resolution by including multiple polar-orbiting satellite instruments, which also allows for mature cloud property histograms on 0.5° resolution due to highly increased sampling rate.</a:t>
            </a:r>
            <a:endParaRPr lang="de-DE" sz="1600" dirty="0"/>
          </a:p>
          <a:p>
            <a:r>
              <a:rPr lang="en-GB" sz="1600" dirty="0">
                <a:solidFill>
                  <a:srgbClr val="FF0000"/>
                </a:solidFill>
              </a:rPr>
              <a:t>Comprehensive assessment and documentation </a:t>
            </a:r>
            <a:r>
              <a:rPr lang="en-GB" sz="1600" dirty="0"/>
              <a:t>of the retrieval schemes and the derived cloud property datasets including the exploitation of applicability for evaluation of climate models and reanalyses</a:t>
            </a:r>
            <a:r>
              <a:rPr lang="en-GB" sz="1600" dirty="0" smtClean="0"/>
              <a:t>.</a:t>
            </a:r>
            <a:endParaRPr lang="en-US" sz="1600" kern="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88" y="1196975"/>
            <a:ext cx="9144000" cy="762000"/>
          </a:xfrm>
          <a:prstGeom prst="rect">
            <a:avLst/>
          </a:prstGeom>
          <a:gradFill rotWithShape="1">
            <a:gsLst>
              <a:gs pos="0">
                <a:srgbClr val="E5F5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2200" b="1" dirty="0" smtClean="0"/>
              <a:t>G</a:t>
            </a:r>
            <a:r>
              <a:rPr lang="en-US" altLang="de-DE" sz="2200" dirty="0" smtClean="0"/>
              <a:t>lobal </a:t>
            </a:r>
            <a:r>
              <a:rPr lang="en-US" altLang="de-DE" sz="2200" b="1" dirty="0" smtClean="0"/>
              <a:t>C</a:t>
            </a:r>
            <a:r>
              <a:rPr lang="en-US" altLang="de-DE" sz="2200" dirty="0" smtClean="0"/>
              <a:t>limate </a:t>
            </a:r>
            <a:r>
              <a:rPr lang="en-US" altLang="de-DE" sz="2200" b="1" dirty="0" smtClean="0"/>
              <a:t>O</a:t>
            </a:r>
            <a:r>
              <a:rPr lang="en-US" altLang="de-DE" sz="2200" dirty="0" smtClean="0"/>
              <a:t>bserving </a:t>
            </a:r>
            <a:r>
              <a:rPr lang="en-US" altLang="de-DE" sz="2200" b="1" dirty="0" smtClean="0"/>
              <a:t>S</a:t>
            </a:r>
            <a:r>
              <a:rPr lang="en-US" altLang="de-DE" sz="2200" dirty="0" smtClean="0"/>
              <a:t>ystem </a:t>
            </a:r>
            <a:r>
              <a:rPr lang="en-US" altLang="de-DE" sz="2200" b="1" dirty="0" smtClean="0"/>
              <a:t>Target Requirements: </a:t>
            </a:r>
          </a:p>
          <a:p>
            <a:pPr algn="ctr" eaLnBrk="1" hangingPunct="1"/>
            <a:r>
              <a:rPr lang="en-US" altLang="de-DE" sz="2200" b="1" dirty="0" smtClean="0"/>
              <a:t>Cloud E</a:t>
            </a:r>
            <a:r>
              <a:rPr lang="en-US" altLang="de-DE" sz="2200" dirty="0" smtClean="0"/>
              <a:t>ssential </a:t>
            </a:r>
            <a:r>
              <a:rPr lang="en-US" altLang="de-DE" sz="2200" b="1" dirty="0" smtClean="0"/>
              <a:t>C</a:t>
            </a:r>
            <a:r>
              <a:rPr lang="en-US" altLang="de-DE" sz="2200" dirty="0" smtClean="0"/>
              <a:t>limate </a:t>
            </a:r>
            <a:r>
              <a:rPr lang="en-US" altLang="de-DE" sz="2200" b="1" dirty="0" smtClean="0"/>
              <a:t>V</a:t>
            </a:r>
            <a:r>
              <a:rPr lang="en-US" altLang="de-DE" sz="2200" dirty="0" smtClean="0"/>
              <a:t>ariables</a:t>
            </a:r>
            <a:r>
              <a:rPr lang="en-US" altLang="de-DE" sz="2200" dirty="0" smtClean="0">
                <a:latin typeface="Comic Sans MS" pitchFamily="66" charset="0"/>
              </a:rPr>
              <a:t> </a:t>
            </a:r>
            <a:r>
              <a:rPr lang="en-US" altLang="de-DE" sz="1600" dirty="0" smtClean="0">
                <a:latin typeface="Arial Narrow" pitchFamily="34" charset="0"/>
              </a:rPr>
              <a:t>(2011 update, 2016 stilt valid)</a:t>
            </a:r>
            <a:endParaRPr lang="en-US" altLang="de-DE" sz="1600" dirty="0">
              <a:latin typeface="Arial Narrow" pitchFamily="34" charset="0"/>
            </a:endParaRPr>
          </a:p>
        </p:txBody>
      </p:sp>
      <p:graphicFrame>
        <p:nvGraphicFramePr>
          <p:cNvPr id="1032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892960"/>
              </p:ext>
            </p:extLst>
          </p:nvPr>
        </p:nvGraphicFramePr>
        <p:xfrm>
          <a:off x="468313" y="2133600"/>
          <a:ext cx="8064500" cy="2346456"/>
        </p:xfrm>
        <a:graphic>
          <a:graphicData uri="http://schemas.openxmlformats.org/drawingml/2006/table">
            <a:tbl>
              <a:tblPr/>
              <a:tblGrid>
                <a:gridCol w="1050925"/>
                <a:gridCol w="1122362"/>
                <a:gridCol w="850900"/>
                <a:gridCol w="1008063"/>
                <a:gridCol w="1858962"/>
                <a:gridCol w="2173288"/>
              </a:tblGrid>
              <a:tr h="5180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Variable</a:t>
                      </a: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Horizontal Res</a:t>
                      </a:r>
                      <a:endParaRPr kumimoji="0" lang="en-GB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Vertical</a:t>
                      </a:r>
                      <a:r>
                        <a:rPr kumimoji="0" lang="fr-FR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Res</a:t>
                      </a:r>
                      <a:endParaRPr kumimoji="0" lang="en-GB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Temporal Res</a:t>
                      </a:r>
                      <a:endParaRPr kumimoji="0" lang="en-GB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Accuracy</a:t>
                      </a:r>
                      <a:endParaRPr kumimoji="0" lang="en-GB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Stability (/decade)</a:t>
                      </a:r>
                      <a:endParaRPr kumimoji="0" lang="en-GB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50km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N/A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3hr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0.01 – 0.05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0.003 – 0.03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CP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50km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3hr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15hPa </a:t>
                      </a:r>
                      <a:r>
                        <a:rPr kumimoji="0" lang="en-GB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– </a:t>
                      </a:r>
                      <a:r>
                        <a:rPr kumimoji="0" lang="en-GB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50hPa</a:t>
                      </a:r>
                      <a:endParaRPr kumimoji="0" lang="en-GB" alt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3hPa -15hPa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CT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50km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3hr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1K – 5K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0.2K – 1K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CWP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50km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3hr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25% 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5%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CRE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50km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</a:t>
                      </a:r>
                      <a:endParaRPr kumimoji="0" lang="en-GB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3hr</a:t>
                      </a:r>
                      <a:endParaRPr kumimoji="0" lang="en-GB" alt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5-10%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1-2%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539750" y="4730750"/>
            <a:ext cx="7993063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dirty="0" smtClean="0">
                <a:latin typeface="Arial Narrow" pitchFamily="34" charset="0"/>
              </a:rPr>
              <a:t>assuming cloud feedback similar to rad forcing of 0.3Wm</a:t>
            </a:r>
            <a:r>
              <a:rPr lang="en-US" altLang="de-DE" baseline="30000" dirty="0" smtClean="0">
                <a:latin typeface="Arial Narrow" pitchFamily="34" charset="0"/>
              </a:rPr>
              <a:t>-2</a:t>
            </a:r>
            <a:r>
              <a:rPr lang="en-US" altLang="de-DE" dirty="0" smtClean="0">
                <a:latin typeface="Arial Narrow" pitchFamily="34" charset="0"/>
              </a:rPr>
              <a:t> (~ 20% of current GHG forcing)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de-DE" dirty="0" smtClean="0">
                <a:latin typeface="Arial Narrow" pitchFamily="34" charset="0"/>
              </a:rPr>
              <a:t>radiative forcing depends on CAE (and not CA) </a:t>
            </a:r>
          </a:p>
          <a:p>
            <a:pPr eaLnBrk="1" hangingPunct="1">
              <a:spcBef>
                <a:spcPct val="20000"/>
              </a:spcBef>
              <a:buFont typeface="Symbol" pitchFamily="18" charset="2"/>
              <a:buNone/>
            </a:pPr>
            <a:r>
              <a:rPr lang="en-US" altLang="de-DE" dirty="0" smtClean="0">
                <a:latin typeface="Arial Narrow" pitchFamily="34" charset="0"/>
              </a:rPr>
              <a:t>=&gt; target ranges (opt thick/ low clouds - opt thin Ci </a:t>
            </a:r>
            <a:r>
              <a:rPr lang="en-US" altLang="de-DE" sz="1600" dirty="0" smtClean="0">
                <a:latin typeface="Arial Narrow" pitchFamily="34" charset="0"/>
              </a:rPr>
              <a:t>(CEM=0.2)</a:t>
            </a:r>
            <a:r>
              <a:rPr lang="en-US" altLang="de-DE" dirty="0" smtClean="0">
                <a:latin typeface="Arial Narrow" pitchFamily="34" charset="0"/>
              </a:rPr>
              <a:t> )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altLang="de-DE" sz="800" i="1" dirty="0" smtClean="0"/>
              <a:t>		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altLang="de-DE" sz="1600" i="1" dirty="0" smtClean="0"/>
              <a:t>		based on NISTIR 7047 report (March 2004)</a:t>
            </a:r>
            <a:endParaRPr lang="en-US" altLang="de-DE" sz="1600" i="1" dirty="0"/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3708400" y="6416675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000" b="1" dirty="0" smtClean="0">
                <a:latin typeface="Comic Sans MS" pitchFamily="66" charset="0"/>
              </a:rPr>
              <a:t>Achieved uncertainties &amp; accuracies ?</a:t>
            </a:r>
            <a:endParaRPr lang="en-US" altLang="de-DE" sz="2000" b="1" dirty="0">
              <a:latin typeface="Comic Sans MS" pitchFamily="66" charset="0"/>
            </a:endParaRPr>
          </a:p>
        </p:txBody>
      </p:sp>
      <p:sp>
        <p:nvSpPr>
          <p:cNvPr id="5176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>
                <a:solidFill>
                  <a:schemeClr val="bg1"/>
                </a:solidFill>
                <a:latin typeface="Verdana" pitchFamily="34" charset="0"/>
              </a:rPr>
              <a:t>Cloud_cci Phase 2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288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 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Validation results (</a:t>
            </a:r>
            <a:r>
              <a:rPr lang="en-GB" altLang="de-DE" sz="2800" b="1" dirty="0" err="1" smtClean="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)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2796"/>
            <a:ext cx="41696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340768"/>
            <a:ext cx="4860032" cy="540060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 marL="180975" lvl="1" indent="0">
              <a:buNone/>
              <a:defRPr/>
            </a:pPr>
            <a:r>
              <a:rPr lang="en-US" sz="2000" u="sng" kern="0" dirty="0" smtClean="0">
                <a:solidFill>
                  <a:srgbClr val="3366CC"/>
                </a:solidFill>
              </a:rPr>
              <a:t>Available data sets</a:t>
            </a:r>
            <a:endParaRPr lang="en-US" sz="2000" u="sng" kern="0" dirty="0">
              <a:solidFill>
                <a:srgbClr val="3366CC"/>
              </a:solidFill>
            </a:endParaRPr>
          </a:p>
          <a:p>
            <a:pPr marL="180975" lvl="1" indent="0">
              <a:buNone/>
              <a:defRPr/>
            </a:pPr>
            <a:r>
              <a:rPr lang="en-US" sz="2000" kern="0" dirty="0" smtClean="0">
                <a:solidFill>
                  <a:srgbClr val="3366CC"/>
                </a:solidFill>
              </a:rPr>
              <a:t>Confidence table for all </a:t>
            </a:r>
            <a:r>
              <a:rPr lang="en-US" sz="2000" kern="0" dirty="0" err="1" smtClean="0">
                <a:solidFill>
                  <a:srgbClr val="3366CC"/>
                </a:solidFill>
              </a:rPr>
              <a:t>Cloud_cci</a:t>
            </a:r>
            <a:r>
              <a:rPr lang="en-US" sz="2000" kern="0" dirty="0" smtClean="0">
                <a:solidFill>
                  <a:srgbClr val="3366CC"/>
                </a:solidFill>
              </a:rPr>
              <a:t> products assessed</a:t>
            </a:r>
          </a:p>
          <a:p>
            <a:pPr marL="180975" lvl="1" indent="0">
              <a:buNone/>
              <a:defRPr/>
            </a:pPr>
            <a:endParaRPr lang="en-US" sz="2000" kern="0" dirty="0">
              <a:solidFill>
                <a:srgbClr val="3366CC"/>
              </a:solidFill>
            </a:endParaRPr>
          </a:p>
          <a:p>
            <a:pPr marL="180975" lvl="1" indent="0">
              <a:buNone/>
              <a:defRPr/>
            </a:pPr>
            <a:r>
              <a:rPr lang="en-US" sz="2000" kern="0" dirty="0" smtClean="0">
                <a:solidFill>
                  <a:srgbClr val="92D050"/>
                </a:solidFill>
              </a:rPr>
              <a:t>high-</a:t>
            </a:r>
            <a:r>
              <a:rPr lang="en-US" sz="2000" kern="0" dirty="0">
                <a:solidFill>
                  <a:srgbClr val="92D050"/>
                </a:solidFill>
              </a:rPr>
              <a:t>&gt; </a:t>
            </a:r>
            <a:r>
              <a:rPr lang="en-US" sz="2000" kern="0" dirty="0" smtClean="0">
                <a:solidFill>
                  <a:srgbClr val="92D050"/>
                </a:solidFill>
              </a:rPr>
              <a:t>high quality, high </a:t>
            </a:r>
            <a:r>
              <a:rPr lang="en-US" sz="2000" kern="0" dirty="0">
                <a:solidFill>
                  <a:srgbClr val="92D050"/>
                </a:solidFill>
              </a:rPr>
              <a:t>level of agreement to, but also among the reference </a:t>
            </a:r>
            <a:r>
              <a:rPr lang="en-US" sz="2000" kern="0" dirty="0" smtClean="0">
                <a:solidFill>
                  <a:srgbClr val="92D050"/>
                </a:solidFill>
              </a:rPr>
              <a:t>data sets</a:t>
            </a:r>
          </a:p>
          <a:p>
            <a:pPr marL="180975" lvl="1" indent="0">
              <a:buNone/>
              <a:defRPr/>
            </a:pPr>
            <a:r>
              <a:rPr lang="en-GB" sz="2000" dirty="0" smtClean="0">
                <a:solidFill>
                  <a:srgbClr val="FFC000"/>
                </a:solidFill>
              </a:rPr>
              <a:t>Moderate -&gt; moderate agreement, larger </a:t>
            </a:r>
            <a:r>
              <a:rPr lang="en-GB" sz="2000" dirty="0">
                <a:solidFill>
                  <a:srgbClr val="FFC000"/>
                </a:solidFill>
              </a:rPr>
              <a:t>spread in the comparison </a:t>
            </a:r>
            <a:r>
              <a:rPr lang="en-GB" sz="2000" dirty="0" smtClean="0">
                <a:solidFill>
                  <a:srgbClr val="FFC000"/>
                </a:solidFill>
              </a:rPr>
              <a:t>datasets</a:t>
            </a:r>
          </a:p>
          <a:p>
            <a:pPr marL="180975" lvl="1" indent="0">
              <a:buNone/>
              <a:defRPr/>
            </a:pPr>
            <a:r>
              <a:rPr lang="en-GB" sz="2000" dirty="0" smtClean="0">
                <a:solidFill>
                  <a:srgbClr val="C00000"/>
                </a:solidFill>
              </a:rPr>
              <a:t>Low -&gt; disagreement, significant </a:t>
            </a:r>
            <a:r>
              <a:rPr lang="en-GB" sz="2000" dirty="0">
                <a:solidFill>
                  <a:srgbClr val="C00000"/>
                </a:solidFill>
              </a:rPr>
              <a:t>systematic and/or random </a:t>
            </a:r>
            <a:r>
              <a:rPr lang="en-GB" sz="2000" dirty="0" smtClean="0">
                <a:solidFill>
                  <a:srgbClr val="C00000"/>
                </a:solidFill>
              </a:rPr>
              <a:t>errors, found bugs</a:t>
            </a:r>
            <a:endParaRPr lang="en-US" sz="2000" kern="0" dirty="0">
              <a:solidFill>
                <a:srgbClr val="C00000"/>
              </a:solidFill>
            </a:endParaRPr>
          </a:p>
          <a:p>
            <a:pPr marL="180975" lvl="1" indent="0">
              <a:buNone/>
              <a:defRPr/>
            </a:pPr>
            <a:endParaRPr lang="en-US" sz="2000" kern="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 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Validation results (ii)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340768"/>
            <a:ext cx="9144000" cy="540060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 marL="523875" lvl="1" indent="-342900">
              <a:defRPr/>
            </a:pPr>
            <a:r>
              <a:rPr lang="en-US" sz="2000" dirty="0" smtClean="0"/>
              <a:t>Cloud mask: </a:t>
            </a:r>
            <a:r>
              <a:rPr lang="en-US" sz="2000" b="0" dirty="0" smtClean="0"/>
              <a:t>at </a:t>
            </a:r>
            <a:r>
              <a:rPr lang="en-US" sz="2000" b="0" dirty="0"/>
              <a:t>least 80% of all clouds are correctly </a:t>
            </a:r>
            <a:r>
              <a:rPr lang="en-US" sz="2000" b="0" dirty="0" smtClean="0"/>
              <a:t>identified usually </a:t>
            </a:r>
            <a:r>
              <a:rPr lang="en-US" sz="2000" b="0" dirty="0"/>
              <a:t>also 80% of all clear scenes, </a:t>
            </a:r>
            <a:r>
              <a:rPr lang="en-US" sz="2000" b="0" dirty="0" smtClean="0"/>
              <a:t>except at high </a:t>
            </a:r>
            <a:r>
              <a:rPr lang="en-US" sz="2000" b="0" dirty="0"/>
              <a:t>latitudes, </a:t>
            </a:r>
            <a:r>
              <a:rPr lang="en-US" sz="2000" b="0" dirty="0" smtClean="0"/>
              <a:t>(snow </a:t>
            </a:r>
            <a:r>
              <a:rPr lang="en-US" sz="2000" b="0" dirty="0"/>
              <a:t>and ice covered </a:t>
            </a:r>
            <a:r>
              <a:rPr lang="en-US" sz="2000" b="0" dirty="0" smtClean="0"/>
              <a:t>surfaces, nighttime). Twilight conditions </a:t>
            </a:r>
            <a:r>
              <a:rPr lang="en-US" sz="2000" b="0" dirty="0"/>
              <a:t>remains challenging as well. </a:t>
            </a:r>
            <a:endParaRPr lang="en-US" sz="2000" b="0" dirty="0" smtClean="0"/>
          </a:p>
          <a:p>
            <a:pPr marL="523875" lvl="1" indent="-342900">
              <a:defRPr/>
            </a:pPr>
            <a:endParaRPr lang="en-US" sz="2000" b="0" dirty="0" smtClean="0"/>
          </a:p>
          <a:p>
            <a:pPr marL="523875" lvl="1" indent="-342900">
              <a:defRPr/>
            </a:pPr>
            <a:r>
              <a:rPr lang="en-US" sz="2000" dirty="0" smtClean="0"/>
              <a:t>Cloud top height</a:t>
            </a:r>
            <a:r>
              <a:rPr lang="en-US" sz="2000" b="0" dirty="0" smtClean="0"/>
              <a:t>:  optically </a:t>
            </a:r>
            <a:r>
              <a:rPr lang="en-US" sz="2000" b="0" dirty="0"/>
              <a:t>thick clouds </a:t>
            </a:r>
            <a:r>
              <a:rPr lang="en-US" sz="2000" b="0" dirty="0" smtClean="0"/>
              <a:t>vertically ok, low-level </a:t>
            </a:r>
            <a:r>
              <a:rPr lang="en-US" sz="2000" b="0" dirty="0"/>
              <a:t>clouds </a:t>
            </a:r>
            <a:r>
              <a:rPr lang="en-US" sz="2000" b="0" dirty="0" smtClean="0"/>
              <a:t>biases </a:t>
            </a:r>
            <a:r>
              <a:rPr lang="en-US" sz="2000" b="0" dirty="0"/>
              <a:t>of partly smaller than 150m. Optically thin clouds, </a:t>
            </a:r>
            <a:r>
              <a:rPr lang="en-US" sz="2000" b="0" dirty="0" smtClean="0"/>
              <a:t>(i.e. high-level clouds) </a:t>
            </a:r>
            <a:r>
              <a:rPr lang="en-US" sz="2000" b="0" dirty="0"/>
              <a:t>are still difficult to handle, resulting in partly large biases (large underestimation </a:t>
            </a:r>
            <a:r>
              <a:rPr lang="en-US" sz="2000" b="0" dirty="0" smtClean="0"/>
              <a:t>of </a:t>
            </a:r>
            <a:r>
              <a:rPr lang="en-US" sz="2000" b="0" dirty="0"/>
              <a:t>CTH by </a:t>
            </a:r>
            <a:r>
              <a:rPr lang="en-US" sz="2000" b="0" dirty="0" err="1"/>
              <a:t>Cloud_cci</a:t>
            </a:r>
            <a:r>
              <a:rPr lang="en-US" sz="2000" b="0" dirty="0"/>
              <a:t>). </a:t>
            </a:r>
            <a:endParaRPr lang="en-US" sz="2000" b="0" dirty="0" smtClean="0"/>
          </a:p>
          <a:p>
            <a:pPr marL="523875" lvl="1" indent="-342900">
              <a:defRPr/>
            </a:pPr>
            <a:endParaRPr lang="en-US" sz="2000" b="0" dirty="0" smtClean="0"/>
          </a:p>
          <a:p>
            <a:pPr marL="523875" lvl="1" indent="-342900">
              <a:defRPr/>
            </a:pPr>
            <a:r>
              <a:rPr lang="en-US" sz="2000" dirty="0" smtClean="0"/>
              <a:t>Cloud phase:</a:t>
            </a:r>
            <a:r>
              <a:rPr lang="en-US" sz="2000" b="0" dirty="0"/>
              <a:t> </a:t>
            </a:r>
            <a:r>
              <a:rPr lang="en-US" sz="2000" b="0" dirty="0" smtClean="0"/>
              <a:t>&gt;70</a:t>
            </a:r>
            <a:r>
              <a:rPr lang="en-US" sz="2000" b="0" dirty="0"/>
              <a:t>% of all cloudy cases an agreement in cloud phase determination between </a:t>
            </a:r>
            <a:r>
              <a:rPr lang="en-US" sz="2000" b="0" dirty="0" err="1"/>
              <a:t>Cloud_cci</a:t>
            </a:r>
            <a:r>
              <a:rPr lang="en-US" sz="2000" b="0" dirty="0"/>
              <a:t> datasets and CALIOP is found. </a:t>
            </a:r>
            <a:endParaRPr lang="en-US" sz="2000" kern="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 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Outlook 2017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340768"/>
            <a:ext cx="9144000" cy="5184576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 marL="180975" lvl="1" indent="0">
              <a:buNone/>
              <a:defRPr/>
            </a:pPr>
            <a:r>
              <a:rPr lang="en-US" sz="2000" kern="0" dirty="0" err="1" smtClean="0">
                <a:solidFill>
                  <a:srgbClr val="3366CC"/>
                </a:solidFill>
              </a:rPr>
              <a:t>Cloud_cci</a:t>
            </a:r>
            <a:r>
              <a:rPr lang="en-US" sz="2000" kern="0" dirty="0" smtClean="0">
                <a:solidFill>
                  <a:srgbClr val="3366CC"/>
                </a:solidFill>
              </a:rPr>
              <a:t> User Workshop: 25/26. April 2017 in Hamburg</a:t>
            </a:r>
          </a:p>
          <a:p>
            <a:pPr marL="180975" lvl="1" indent="0">
              <a:buNone/>
              <a:defRPr/>
            </a:pPr>
            <a:endParaRPr lang="en-US" sz="2000" kern="0" dirty="0" smtClean="0">
              <a:solidFill>
                <a:srgbClr val="3366CC"/>
              </a:solidFill>
            </a:endParaRPr>
          </a:p>
          <a:p>
            <a:pPr marL="180975" lvl="1" indent="0">
              <a:buNone/>
              <a:defRPr/>
            </a:pPr>
            <a:endParaRPr lang="en-US" sz="2000" kern="0" dirty="0" smtClean="0">
              <a:solidFill>
                <a:srgbClr val="3366CC"/>
              </a:solidFill>
            </a:endParaRPr>
          </a:p>
          <a:p>
            <a:pPr marL="180975" lvl="1" indent="0">
              <a:buNone/>
              <a:defRPr/>
            </a:pPr>
            <a:r>
              <a:rPr lang="en-US" sz="2000" kern="0" dirty="0" smtClean="0">
                <a:solidFill>
                  <a:srgbClr val="3366CC"/>
                </a:solidFill>
              </a:rPr>
              <a:t>Until end of 2017: </a:t>
            </a:r>
          </a:p>
          <a:p>
            <a:pPr marL="523875" lvl="1" indent="-342900">
              <a:defRPr/>
            </a:pPr>
            <a:r>
              <a:rPr lang="en-US" sz="2000" kern="0" dirty="0" smtClean="0">
                <a:solidFill>
                  <a:srgbClr val="3366CC"/>
                </a:solidFill>
              </a:rPr>
              <a:t>Final reprocessing of AVHRR data incl. developed radiation scheme -&gt;  final </a:t>
            </a:r>
            <a:r>
              <a:rPr lang="en-US" sz="2000" kern="0" dirty="0" err="1" smtClean="0">
                <a:solidFill>
                  <a:srgbClr val="3366CC"/>
                </a:solidFill>
              </a:rPr>
              <a:t>Cloud_cci</a:t>
            </a:r>
            <a:r>
              <a:rPr lang="en-US" sz="2000" kern="0" dirty="0" smtClean="0">
                <a:solidFill>
                  <a:srgbClr val="3366CC"/>
                </a:solidFill>
              </a:rPr>
              <a:t> v3</a:t>
            </a:r>
          </a:p>
          <a:p>
            <a:pPr marL="523875" lvl="1" indent="-342900">
              <a:defRPr/>
            </a:pPr>
            <a:r>
              <a:rPr lang="en-US" sz="2000" kern="0" dirty="0" smtClean="0">
                <a:solidFill>
                  <a:srgbClr val="3366CC"/>
                </a:solidFill>
              </a:rPr>
              <a:t>Final </a:t>
            </a:r>
            <a:r>
              <a:rPr lang="en-US" sz="2000" kern="0" dirty="0">
                <a:solidFill>
                  <a:srgbClr val="3366CC"/>
                </a:solidFill>
              </a:rPr>
              <a:t>reprocessing of </a:t>
            </a:r>
            <a:r>
              <a:rPr lang="en-US" sz="2000" kern="0" dirty="0" smtClean="0">
                <a:solidFill>
                  <a:srgbClr val="3366CC"/>
                </a:solidFill>
              </a:rPr>
              <a:t>(A)ATSR data </a:t>
            </a:r>
            <a:r>
              <a:rPr lang="en-US" sz="2000" kern="0" dirty="0">
                <a:solidFill>
                  <a:srgbClr val="3366CC"/>
                </a:solidFill>
              </a:rPr>
              <a:t>incl. developed radiation scheme -&gt; </a:t>
            </a:r>
            <a:r>
              <a:rPr lang="en-US" sz="2000" kern="0" dirty="0" smtClean="0">
                <a:solidFill>
                  <a:srgbClr val="3366CC"/>
                </a:solidFill>
              </a:rPr>
              <a:t>final </a:t>
            </a:r>
            <a:r>
              <a:rPr lang="en-US" sz="2000" kern="0" dirty="0" err="1" smtClean="0">
                <a:solidFill>
                  <a:srgbClr val="3366CC"/>
                </a:solidFill>
              </a:rPr>
              <a:t>Cloud_cci</a:t>
            </a:r>
            <a:r>
              <a:rPr lang="en-US" sz="2000" kern="0" dirty="0" smtClean="0">
                <a:solidFill>
                  <a:srgbClr val="3366CC"/>
                </a:solidFill>
              </a:rPr>
              <a:t> v3</a:t>
            </a:r>
            <a:endParaRPr lang="en-US" sz="2000" kern="0" dirty="0">
              <a:solidFill>
                <a:srgbClr val="3366CC"/>
              </a:solidFill>
            </a:endParaRPr>
          </a:p>
          <a:p>
            <a:pPr marL="180975" lvl="1" indent="0">
              <a:buNone/>
              <a:defRPr/>
            </a:pPr>
            <a:endParaRPr lang="en-US" sz="2000" kern="0" dirty="0">
              <a:solidFill>
                <a:srgbClr val="3366CC"/>
              </a:solidFill>
            </a:endParaRPr>
          </a:p>
          <a:p>
            <a:pPr marL="180975" lvl="1" indent="0">
              <a:buNone/>
              <a:defRPr/>
            </a:pPr>
            <a:endParaRPr lang="en-US" sz="2000" kern="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845</Words>
  <Application>Microsoft Office PowerPoint</Application>
  <PresentationFormat>Bildschirmpräsentation (4:3)</PresentationFormat>
  <Paragraphs>134</Paragraphs>
  <Slides>13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3_Default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isommerf</dc:creator>
  <cp:lastModifiedBy>Hollmann Rainer</cp:lastModifiedBy>
  <cp:revision>196</cp:revision>
  <cp:lastPrinted>2011-02-24T15:53:57Z</cp:lastPrinted>
  <dcterms:created xsi:type="dcterms:W3CDTF">2008-05-30T10:21:49Z</dcterms:created>
  <dcterms:modified xsi:type="dcterms:W3CDTF">2017-02-14T08:42:18Z</dcterms:modified>
</cp:coreProperties>
</file>