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sldIdLst>
    <p:sldId id="274" r:id="rId6"/>
    <p:sldId id="286" r:id="rId7"/>
    <p:sldId id="375" r:id="rId8"/>
    <p:sldId id="358" r:id="rId9"/>
    <p:sldId id="363" r:id="rId10"/>
    <p:sldId id="372" r:id="rId11"/>
    <p:sldId id="359" r:id="rId12"/>
    <p:sldId id="373" r:id="rId13"/>
    <p:sldId id="365" r:id="rId14"/>
    <p:sldId id="374" r:id="rId15"/>
    <p:sldId id="360" r:id="rId16"/>
    <p:sldId id="371" r:id="rId17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BE"/>
    <a:srgbClr val="00FF00"/>
    <a:srgbClr val="66FFFF"/>
    <a:srgbClr val="0000FF"/>
    <a:srgbClr val="FFCC00"/>
    <a:srgbClr val="0000CC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28" autoAdjust="0"/>
  </p:normalViewPr>
  <p:slideViewPr>
    <p:cSldViewPr>
      <p:cViewPr varScale="1">
        <p:scale>
          <a:sx n="116" d="100"/>
          <a:sy n="116" d="100"/>
        </p:scale>
        <p:origin x="-9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E4328C4-5193-4437-8DA3-100EB4BE6246}" type="datetimeFigureOut">
              <a:rPr lang="de-DE"/>
              <a:pPr>
                <a:defRPr/>
              </a:pPr>
              <a:t>2/9/17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E32B467-69B4-48A7-9315-09B82C5D23C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115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10" descr="dlr_signe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392238"/>
            <a:ext cx="7342188" cy="741362"/>
          </a:xfrm>
          <a:prstGeom prst="rect">
            <a:avLst/>
          </a:prstGeo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en-GB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143000" y="2159000"/>
            <a:ext cx="7342188" cy="37147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US" noProof="0" dirty="0" smtClean="0"/>
              <a:t>Formatvorlage des Untertitelmasters durch Klicken bearbeiten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980728"/>
            <a:ext cx="8784976" cy="51125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 txBox="1">
            <a:spLocks/>
          </p:cNvSpPr>
          <p:nvPr userDrawn="1"/>
        </p:nvSpPr>
        <p:spPr bwMode="auto">
          <a:xfrm>
            <a:off x="107950" y="44450"/>
            <a:ext cx="2205038" cy="1381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>
            <a:defPPr>
              <a:defRPr lang="de-DE"/>
            </a:defPPr>
            <a:lvl1pPr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kern="1200" dirty="0" smtClean="0">
                <a:solidFill>
                  <a:srgbClr val="68686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latin typeface="Arial" charset="0"/>
                <a:cs typeface="Arial" charset="0"/>
              </a:rPr>
              <a:t>www.pa.op.dlr.de/ESMVal/  •  Chart </a:t>
            </a:r>
            <a:fld id="{76A6A655-0809-4926-81E6-232F61F50D16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99351" y="1124744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332656"/>
            <a:ext cx="8784976" cy="4320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4663847" y="1124744"/>
            <a:ext cx="4300641" cy="47521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1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0"/>
          </p:nvPr>
        </p:nvSpPr>
        <p:spPr bwMode="auto">
          <a:xfrm>
            <a:off x="5065200" y="2422800"/>
            <a:ext cx="3769200" cy="360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Textmasterformate durch Klicken bearbeiten</a:t>
            </a:r>
          </a:p>
          <a:p>
            <a:pPr lvl="1"/>
            <a:r>
              <a:rPr lang="en-US" noProof="0" dirty="0" smtClean="0"/>
              <a:t>Zweite Ebene</a:t>
            </a:r>
          </a:p>
          <a:p>
            <a:pPr lvl="2"/>
            <a:r>
              <a:rPr lang="en-US" noProof="0" dirty="0" smtClean="0"/>
              <a:t>Dritte Ebene</a:t>
            </a:r>
          </a:p>
          <a:p>
            <a:pPr lvl="3"/>
            <a:r>
              <a:rPr lang="en-US" noProof="0" dirty="0" smtClean="0"/>
              <a:t>Vierte Ebene</a:t>
            </a:r>
          </a:p>
          <a:p>
            <a:pPr lvl="4"/>
            <a:r>
              <a:rPr lang="en-US" noProof="0" dirty="0" smtClean="0"/>
              <a:t>Fünfte Ebene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1"/>
          </p:nvPr>
        </p:nvSpPr>
        <p:spPr>
          <a:xfrm>
            <a:off x="1144800" y="1871439"/>
            <a:ext cx="37692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65200" y="1872000"/>
            <a:ext cx="37692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US" noProof="0" dirty="0" smtClean="0"/>
              <a:t>Textmasterformate durch Klicken bearbeiten</a:t>
            </a:r>
          </a:p>
        </p:txBody>
      </p:sp>
      <p:sp>
        <p:nvSpPr>
          <p:cNvPr id="10" name="Rectangle 51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0E607757-B72C-491F-8868-A038A8F834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Rectangle 52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2"/>
            <a:ext cx="7342188" cy="74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noProof="0" dirty="0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1B01852E-DCC8-423F-90FF-BFD07D613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028" name="Grafik 10" descr="dlr_signe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122238"/>
            <a:ext cx="1230313" cy="122237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www.DLR.de  •  Chart </a:t>
            </a:r>
            <a:fld id="{6ECE040E-5D03-4F40-A282-DE829D78C1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800" noProof="1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&gt; Lecture &gt; Author  •  Document &gt; Date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insert chart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5" r:id="rId4"/>
    <p:sldLayoutId id="2147483656" r:id="rId5"/>
    <p:sldLayoutId id="2147483660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2400" b="1" kern="1200" dirty="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547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325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413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8500" indent="-179388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"/>
          <p:cNvSpPr>
            <a:spLocks noGrp="1"/>
          </p:cNvSpPr>
          <p:nvPr>
            <p:ph type="ctrTitle" sz="quarter"/>
          </p:nvPr>
        </p:nvSpPr>
        <p:spPr>
          <a:xfrm>
            <a:off x="1143000" y="692696"/>
            <a:ext cx="7342188" cy="936774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00B0F0"/>
                </a:solidFill>
                <a:latin typeface="Arial" charset="0"/>
                <a:cs typeface="Arial" charset="0"/>
              </a:rPr>
              <a:t>CMUG results from the </a:t>
            </a:r>
            <a:r>
              <a:rPr lang="en-US" sz="3200" dirty="0" err="1" smtClean="0">
                <a:solidFill>
                  <a:srgbClr val="00B0F0"/>
                </a:solidFill>
                <a:latin typeface="Arial" charset="0"/>
                <a:cs typeface="Arial" charset="0"/>
              </a:rPr>
              <a:t>ESMValTool</a:t>
            </a:r>
            <a:r>
              <a:rPr lang="en-US" sz="3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 (WP</a:t>
            </a:r>
            <a:r>
              <a:rPr lang="en-US" sz="3200" dirty="0">
                <a:solidFill>
                  <a:srgbClr val="00B0F0"/>
                </a:solidFill>
                <a:latin typeface="Arial" charset="0"/>
                <a:cs typeface="Arial" charset="0"/>
              </a:rPr>
              <a:t>: 5.1, O5.1, 5.2, </a:t>
            </a:r>
            <a:r>
              <a:rPr lang="en-US" sz="3200" dirty="0" smtClean="0">
                <a:solidFill>
                  <a:srgbClr val="00B0F0"/>
                </a:solidFill>
                <a:latin typeface="Arial" charset="0"/>
                <a:cs typeface="Arial" charset="0"/>
              </a:rPr>
              <a:t>O5.2)</a:t>
            </a:r>
            <a:endParaRPr sz="3200" dirty="0" smtClean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11266" name="Untertitel 2"/>
          <p:cNvSpPr>
            <a:spLocks noGrp="1"/>
          </p:cNvSpPr>
          <p:nvPr>
            <p:ph type="subTitle" idx="1"/>
          </p:nvPr>
        </p:nvSpPr>
        <p:spPr>
          <a:xfrm>
            <a:off x="1143000" y="1988840"/>
            <a:ext cx="7342188" cy="64807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en-US" sz="1800" b="1" dirty="0">
                <a:solidFill>
                  <a:schemeClr val="tx1"/>
                </a:solidFill>
              </a:rPr>
              <a:t>Axel </a:t>
            </a:r>
            <a:r>
              <a:rPr lang="de-DE" altLang="en-US" sz="1800" b="1" dirty="0" smtClean="0">
                <a:solidFill>
                  <a:schemeClr val="tx1"/>
                </a:solidFill>
              </a:rPr>
              <a:t>Lauer</a:t>
            </a:r>
            <a:r>
              <a:rPr lang="de-DE" altLang="en-US" sz="1800" b="1" baseline="30000" dirty="0">
                <a:solidFill>
                  <a:schemeClr val="tx1"/>
                </a:solidFill>
              </a:rPr>
              <a:t>1</a:t>
            </a:r>
            <a:r>
              <a:rPr lang="de-DE" altLang="en-US" sz="1800" b="1" dirty="0" smtClean="0">
                <a:solidFill>
                  <a:schemeClr val="tx1"/>
                </a:solidFill>
              </a:rPr>
              <a:t>, </a:t>
            </a:r>
            <a:r>
              <a:rPr lang="de-DE" altLang="en-US" sz="1800" b="1" dirty="0">
                <a:solidFill>
                  <a:schemeClr val="tx1"/>
                </a:solidFill>
              </a:rPr>
              <a:t>Mattia </a:t>
            </a:r>
            <a:r>
              <a:rPr lang="de-DE" altLang="en-US" sz="1800" b="1" dirty="0" smtClean="0">
                <a:solidFill>
                  <a:schemeClr val="tx1"/>
                </a:solidFill>
              </a:rPr>
              <a:t>Righi</a:t>
            </a:r>
            <a:r>
              <a:rPr lang="de-DE" altLang="en-US" sz="1800" b="1" baseline="30000" dirty="0" smtClean="0">
                <a:solidFill>
                  <a:schemeClr val="tx1"/>
                </a:solidFill>
              </a:rPr>
              <a:t>1</a:t>
            </a:r>
            <a:r>
              <a:rPr lang="de-DE" altLang="en-US" sz="1800" b="1" dirty="0" smtClean="0">
                <a:solidFill>
                  <a:schemeClr val="tx1"/>
                </a:solidFill>
              </a:rPr>
              <a:t>, </a:t>
            </a:r>
            <a:r>
              <a:rPr lang="de-DE" altLang="en-US" sz="1800" b="1" dirty="0">
                <a:solidFill>
                  <a:schemeClr val="tx1"/>
                </a:solidFill>
              </a:rPr>
              <a:t>Veronika </a:t>
            </a:r>
            <a:r>
              <a:rPr lang="de-DE" altLang="en-US" sz="1800" b="1" dirty="0" smtClean="0">
                <a:solidFill>
                  <a:schemeClr val="tx1"/>
                </a:solidFill>
              </a:rPr>
              <a:t>Eyring</a:t>
            </a:r>
            <a:r>
              <a:rPr lang="de-DE" altLang="en-US" sz="1800" b="1" baseline="30000" dirty="0" smtClean="0">
                <a:solidFill>
                  <a:schemeClr val="tx1"/>
                </a:solidFill>
              </a:rPr>
              <a:t>1</a:t>
            </a:r>
            <a:r>
              <a:rPr lang="de-DE" altLang="en-US" sz="1800" b="1" dirty="0" smtClean="0">
                <a:solidFill>
                  <a:schemeClr val="tx1"/>
                </a:solidFill>
              </a:rPr>
              <a:t>, </a:t>
            </a:r>
            <a:r>
              <a:rPr lang="de-DE" altLang="en-US" sz="1800" b="1" dirty="0" smtClean="0">
                <a:solidFill>
                  <a:schemeClr val="tx1"/>
                </a:solidFill>
              </a:rPr>
              <a:t>Alexander Löw</a:t>
            </a:r>
            <a:r>
              <a:rPr lang="de-DE" altLang="en-US" sz="1800" b="1" baseline="30000" dirty="0" smtClean="0">
                <a:solidFill>
                  <a:schemeClr val="tx1"/>
                </a:solidFill>
              </a:rPr>
              <a:t>2</a:t>
            </a:r>
            <a:r>
              <a:rPr lang="en-GB" altLang="de-DE" sz="1800" b="1" dirty="0" smtClean="0">
                <a:solidFill>
                  <a:schemeClr val="tx1"/>
                </a:solidFill>
              </a:rPr>
              <a:t>, and Benjamin Müller</a:t>
            </a:r>
            <a:r>
              <a:rPr lang="en-GB" altLang="de-DE" sz="1800" b="1" baseline="30000" dirty="0" smtClean="0">
                <a:solidFill>
                  <a:schemeClr val="tx1"/>
                </a:solidFill>
              </a:rPr>
              <a:t>2</a:t>
            </a:r>
            <a:endParaRPr lang="en-GB" altLang="de-DE" sz="1800" b="1" baseline="30000" dirty="0" smtClean="0">
              <a:solidFill>
                <a:schemeClr val="tx1"/>
              </a:solidFill>
            </a:endParaRPr>
          </a:p>
          <a:p>
            <a:pPr eaLnBrk="1" hangingPunct="1"/>
            <a:endParaRPr lang="de-DE" altLang="en-US" sz="1600" dirty="0" smtClean="0"/>
          </a:p>
          <a:p>
            <a:pPr eaLnBrk="1" hangingPunct="1"/>
            <a:r>
              <a:rPr lang="de-DE" altLang="de-DE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de-DE" alt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Deutsches </a:t>
            </a:r>
            <a:r>
              <a:rPr lang="de-DE" altLang="de-D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Zentrum für Luft- und Raumfahrt e.V. (DLR)</a:t>
            </a:r>
            <a:r>
              <a:rPr lang="en-GB" altLang="de-D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altLang="de-DE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Oberpfaffenhofen</a:t>
            </a:r>
            <a:r>
              <a:rPr lang="en-GB" altLang="de-DE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Germany</a:t>
            </a:r>
          </a:p>
          <a:p>
            <a:pPr eaLnBrk="1" hangingPunct="1"/>
            <a:r>
              <a:rPr lang="en-GB" sz="1400" i="1" baseline="30000" dirty="0">
                <a:latin typeface="Arial" charset="0"/>
                <a:cs typeface="Arial" charset="0"/>
              </a:rPr>
              <a:t>2</a:t>
            </a:r>
            <a:r>
              <a:rPr lang="en-GB" sz="1400" b="1" i="1" baseline="30000" dirty="0">
                <a:latin typeface="Arial" charset="0"/>
                <a:cs typeface="Arial" charset="0"/>
              </a:rPr>
              <a:t> </a:t>
            </a:r>
            <a:r>
              <a:rPr lang="en-GB" sz="1400" i="1" dirty="0">
                <a:latin typeface="Arial" charset="0"/>
                <a:cs typeface="Arial" charset="0"/>
              </a:rPr>
              <a:t>Department of Geography, University of Munich (LMU), Germany</a:t>
            </a:r>
          </a:p>
          <a:p>
            <a:pPr eaLnBrk="1" hangingPunct="1"/>
            <a:endParaRPr lang="en-GB" sz="20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  <a:cs typeface="Arial" charset="0"/>
              </a:rPr>
              <a:t>CCI </a:t>
            </a:r>
            <a:r>
              <a:rPr lang="en-US" sz="1800" dirty="0">
                <a:latin typeface="Arial" charset="0"/>
                <a:cs typeface="Arial" charset="0"/>
              </a:rPr>
              <a:t>CMUG Integration 7 </a:t>
            </a:r>
            <a:r>
              <a:rPr lang="en-US" sz="1800" dirty="0" smtClean="0">
                <a:latin typeface="Arial" charset="0"/>
                <a:cs typeface="Arial" charset="0"/>
              </a:rPr>
              <a:t>meeting</a:t>
            </a:r>
          </a:p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13 February </a:t>
            </a:r>
            <a:r>
              <a:rPr lang="en-US" sz="1800" dirty="0" smtClean="0">
                <a:latin typeface="Arial" charset="0"/>
                <a:cs typeface="Arial" charset="0"/>
              </a:rPr>
              <a:t>2017, Paris, France</a:t>
            </a:r>
            <a:endParaRPr lang="en-GB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New observational datasets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7200" y="745540"/>
            <a:ext cx="814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Example: ESA CCI CLOUD (1982-2014)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597076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From: Lauer et al. (2017), Remote Sensing of Environment (in press)</a:t>
            </a:r>
            <a:endParaRPr lang="en-US" sz="1600" dirty="0"/>
          </a:p>
        </p:txBody>
      </p:sp>
      <p:sp>
        <p:nvSpPr>
          <p:cNvPr id="4" name="Rechteck 3"/>
          <p:cNvSpPr/>
          <p:nvPr/>
        </p:nvSpPr>
        <p:spPr>
          <a:xfrm>
            <a:off x="1043608" y="1212614"/>
            <a:ext cx="6907614" cy="4763561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80915" r="5168" b="-347"/>
          <a:stretch/>
        </p:blipFill>
        <p:spPr>
          <a:xfrm rot="16200000">
            <a:off x="624619" y="2225010"/>
            <a:ext cx="4582697" cy="2736000"/>
          </a:xfrm>
          <a:prstGeom prst="rect">
            <a:avLst/>
          </a:prstGeom>
          <a:ln w="25400">
            <a:noFill/>
          </a:ln>
        </p:spPr>
      </p:pic>
      <p:cxnSp>
        <p:nvCxnSpPr>
          <p:cNvPr id="11" name="Gerade Verbindung 10"/>
          <p:cNvCxnSpPr/>
          <p:nvPr/>
        </p:nvCxnSpPr>
        <p:spPr>
          <a:xfrm>
            <a:off x="4788024" y="1706217"/>
            <a:ext cx="576064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499139" y="1598929"/>
            <a:ext cx="201622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ESA CCI CLOUD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PATMOS-x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CLARA-A2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MODIS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ERA-Interim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CMIP5 multi-model mean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Individual CMIP5 models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ESA CCI CLOUD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1-sigma uncertainty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4788024" y="1922241"/>
            <a:ext cx="576064" cy="0"/>
          </a:xfrm>
          <a:prstGeom prst="line">
            <a:avLst/>
          </a:prstGeom>
          <a:ln w="25400">
            <a:solidFill>
              <a:srgbClr val="0000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788024" y="2129012"/>
            <a:ext cx="576064" cy="0"/>
          </a:xfrm>
          <a:prstGeom prst="line">
            <a:avLst/>
          </a:prstGeom>
          <a:ln w="25400">
            <a:solidFill>
              <a:srgbClr val="66FF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788024" y="2336359"/>
            <a:ext cx="576064" cy="0"/>
          </a:xfrm>
          <a:prstGeom prst="line">
            <a:avLst/>
          </a:prstGeom>
          <a:ln w="25400">
            <a:solidFill>
              <a:srgbClr val="00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788024" y="2552239"/>
            <a:ext cx="576064" cy="0"/>
          </a:xfrm>
          <a:prstGeom prst="line">
            <a:avLst/>
          </a:prstGeom>
          <a:ln w="254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88024" y="2777372"/>
            <a:ext cx="576064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4499992" y="1418185"/>
            <a:ext cx="3240360" cy="2412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187624" y="1422317"/>
            <a:ext cx="276999" cy="16561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DJF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187623" y="3921824"/>
            <a:ext cx="276999" cy="16561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JJA</a:t>
            </a:r>
          </a:p>
        </p:txBody>
      </p:sp>
      <p:sp>
        <p:nvSpPr>
          <p:cNvPr id="5" name="Rechteck 4"/>
          <p:cNvSpPr/>
          <p:nvPr/>
        </p:nvSpPr>
        <p:spPr>
          <a:xfrm>
            <a:off x="4788024" y="3402393"/>
            <a:ext cx="576064" cy="206483"/>
          </a:xfrm>
          <a:prstGeom prst="rect">
            <a:avLst/>
          </a:prstGeom>
          <a:solidFill>
            <a:srgbClr val="FFBEB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Gerade Verbindung 23"/>
          <p:cNvCxnSpPr/>
          <p:nvPr/>
        </p:nvCxnSpPr>
        <p:spPr>
          <a:xfrm>
            <a:off x="4788024" y="2996952"/>
            <a:ext cx="57606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43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Technical improvements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836712"/>
            <a:ext cx="7992888" cy="5293757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Implemented in v1.1.0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paths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workdir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climodir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plotdir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model and observational data can now be  set in a single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(machine-specific) configuration file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reformat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scripts for the observations can now be defined in a </a:t>
            </a:r>
            <a:r>
              <a:rPr lang="en-US" sz="1600" dirty="0" smtClean="0"/>
              <a:t>main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namelist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/>
              <a:t>(namelist_reformat_obs.xml) and executed in the main.py framework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New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variables including error estimates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Transition from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svn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git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Extension of existing diagnostics (e.g.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perfmetrics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aerosol, cloud, IPCC Ch. 9)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Small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bugfixes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improvements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 in progress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Preparation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for ESGF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coupling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Better handling of meta-data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Improved provenance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Reporting (visualization), testing,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documentation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ESMValTool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backend (IRIS)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Quicklooks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monitoring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7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954828" y="620688"/>
            <a:ext cx="7194489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Thank you!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4" b="49679"/>
          <a:stretch/>
        </p:blipFill>
        <p:spPr>
          <a:xfrm>
            <a:off x="971600" y="1376041"/>
            <a:ext cx="7194489" cy="4213199"/>
          </a:xfrm>
          <a:prstGeom prst="rect">
            <a:avLst/>
          </a:prstGeom>
          <a:effectLst>
            <a:outerShdw blurRad="88900" dist="63500" dir="2700000" algn="tl" rotWithShape="0">
              <a:prstClr val="black">
                <a:alpha val="6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969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ESMValTool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v1.1.0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67744" y="7647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http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://www.esmvaltool.org</a:t>
            </a:r>
            <a:r>
              <a:rPr lang="en-US" sz="20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/</a:t>
            </a:r>
            <a:endParaRPr lang="en-US" sz="20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458755" cy="32419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13" y="1644355"/>
            <a:ext cx="2292087" cy="324198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09" y="2204864"/>
            <a:ext cx="2625952" cy="3224805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5436096" y="1484784"/>
            <a:ext cx="3240360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ESA CCI CMUG version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Sea surface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Sea 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Land cover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Aerosol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Greenhous gases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436096" y="4309645"/>
            <a:ext cx="280831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Lauer et al. (2017), Remote Sensing of Environment (in press)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ESMValTool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v1.1.0 via GitHub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827584" y="827420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https://github.com/ESMValGroup/ESMValTool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0" y="1412776"/>
            <a:ext cx="4510352" cy="460541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137720" y="1454646"/>
            <a:ext cx="375476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/>
              <a:t>PUBLIC GitHub repository </a:t>
            </a:r>
            <a:r>
              <a:rPr lang="en-US" sz="1600" dirty="0"/>
              <a:t>is </a:t>
            </a:r>
            <a:r>
              <a:rPr lang="en-US" sz="1600" b="1" dirty="0">
                <a:solidFill>
                  <a:srgbClr val="FF0000"/>
                </a:solidFill>
              </a:rPr>
              <a:t>open to the </a:t>
            </a:r>
            <a:r>
              <a:rPr lang="en-US" sz="1600" b="1" dirty="0" smtClean="0">
                <a:solidFill>
                  <a:srgbClr val="FF0000"/>
                </a:solidFill>
              </a:rPr>
              <a:t>public</a:t>
            </a:r>
            <a:r>
              <a:rPr lang="en-US" sz="1600" dirty="0" smtClean="0"/>
              <a:t>. </a:t>
            </a:r>
            <a:r>
              <a:rPr lang="en-US" sz="1600" dirty="0"/>
              <a:t>The </a:t>
            </a:r>
            <a:r>
              <a:rPr lang="en-US" sz="1600" dirty="0" err="1"/>
              <a:t>ESMValTool</a:t>
            </a:r>
            <a:r>
              <a:rPr lang="en-US" sz="1600" dirty="0"/>
              <a:t> is released as open-source software under the Apache License 2.0, version 2.0.</a:t>
            </a: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PRIVATE </a:t>
            </a:r>
            <a:r>
              <a:rPr lang="en-US" sz="1600" b="1" dirty="0"/>
              <a:t>GitHub repository</a:t>
            </a:r>
            <a:r>
              <a:rPr lang="en-US" sz="1600" dirty="0"/>
              <a:t> offers a central protected environment for </a:t>
            </a:r>
            <a:r>
              <a:rPr lang="en-US" sz="1600" dirty="0" err="1"/>
              <a:t>ESMValTool</a:t>
            </a:r>
            <a:r>
              <a:rPr lang="en-US" sz="1600" dirty="0"/>
              <a:t> developers who would like to keep their contributions undisclosed (e.g.,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unpublished scientific work, work of PhD students in progress</a:t>
            </a:r>
            <a:r>
              <a:rPr lang="en-US" sz="1600" dirty="0"/>
              <a:t>) while at the same time benefiting from the possibilities of </a:t>
            </a:r>
            <a:r>
              <a:rPr lang="en-US" sz="1600" b="1" dirty="0">
                <a:solidFill>
                  <a:srgbClr val="FF0000"/>
                </a:solidFill>
              </a:rPr>
              <a:t>collaborating with other </a:t>
            </a:r>
            <a:r>
              <a:rPr lang="en-US" sz="1600" b="1" dirty="0" err="1">
                <a:solidFill>
                  <a:srgbClr val="FF0000"/>
                </a:solidFill>
              </a:rPr>
              <a:t>ESMValTool</a:t>
            </a:r>
            <a:r>
              <a:rPr lang="en-US" sz="1600" b="1" dirty="0">
                <a:solidFill>
                  <a:srgbClr val="FF0000"/>
                </a:solidFill>
              </a:rPr>
              <a:t> developers</a:t>
            </a:r>
            <a:r>
              <a:rPr lang="en-US" sz="1600" dirty="0"/>
              <a:t> and having a backup of their work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7486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New diagnostics and metrics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1560" y="980728"/>
            <a:ext cx="7992888" cy="5062924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Implemented and work in progress</a:t>
            </a:r>
          </a:p>
          <a:p>
            <a:pPr>
              <a:spcAft>
                <a:spcPts val="300"/>
              </a:spcAft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itchFamily="34" charset="0"/>
                <a:cs typeface="Arial" pitchFamily="34" charset="0"/>
              </a:rPr>
              <a:t>CO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CH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diagnostics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Emergent constraints (LTMI, southern ITCZ index, tropical mid-tropospheric asymmetry index)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Extended Taylor diagrams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Indices for extreme events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IPCC AR5 chapter 9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IPCC AR5 chapter 12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Land-atmosphere coupling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Land cover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Precipitation – soil moisture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Shifts in Austral jets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Snowfall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Soil moisture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Sea surface temperature</a:t>
            </a:r>
          </a:p>
        </p:txBody>
      </p:sp>
    </p:spTree>
    <p:extLst>
      <p:ext uri="{BB962C8B-B14F-4D97-AF65-F5344CB8AC3E}">
        <p14:creationId xmlns:p14="http://schemas.microsoft.com/office/powerpoint/2010/main" val="427090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New ESA CCI diagnostics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67544" y="5877272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From: Lauer et al. (2017), Remote Sensing of Environment (in press)</a:t>
            </a:r>
            <a:endParaRPr lang="en-US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1601" r="-962" b="-1712"/>
          <a:stretch/>
        </p:blipFill>
        <p:spPr>
          <a:xfrm>
            <a:off x="323528" y="908720"/>
            <a:ext cx="7596000" cy="4644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0" t="-1552" r="-835" b="-1682"/>
          <a:stretch/>
        </p:blipFill>
        <p:spPr>
          <a:xfrm>
            <a:off x="1403649" y="1340768"/>
            <a:ext cx="6984775" cy="4509588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7" t="-1967" r="-857" b="-1339"/>
          <a:stretch/>
        </p:blipFill>
        <p:spPr>
          <a:xfrm>
            <a:off x="1187624" y="1556791"/>
            <a:ext cx="7668000" cy="378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" t="-1866" r="-854" b="-1661"/>
          <a:stretch/>
        </p:blipFill>
        <p:spPr>
          <a:xfrm>
            <a:off x="611560" y="1743595"/>
            <a:ext cx="8424000" cy="3996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12511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New ESA CCI diagnostics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2" t="-1549" r="-3680" b="-1378"/>
          <a:stretch/>
        </p:blipFill>
        <p:spPr>
          <a:xfrm>
            <a:off x="611560" y="1007021"/>
            <a:ext cx="2664000" cy="4788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467544" y="5877272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From: Lauer et al. (2017), Remote Sensing of Environment (in press)</a:t>
            </a:r>
            <a:endParaRPr lang="en-US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3596" r="-962" b="-2461"/>
          <a:stretch/>
        </p:blipFill>
        <p:spPr>
          <a:xfrm>
            <a:off x="1043608" y="1628800"/>
            <a:ext cx="7596000" cy="2124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" t="-1423" r="-1157" b="-1093"/>
          <a:stretch/>
        </p:blipFill>
        <p:spPr>
          <a:xfrm>
            <a:off x="3851920" y="908720"/>
            <a:ext cx="4447114" cy="4778988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1140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New observational datasets in v1.1.0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57200" y="1412776"/>
            <a:ext cx="8363272" cy="4608000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ACCESS-2 (conccnd5,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conccnd10)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Asmi11 (aerosol size)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BDBP (tro3prof)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CFSR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psl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CLARA-A2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clt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CloudSat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clt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ESA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CCI AEROSOL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(od550aer, abs550, od550lt1aer, od870aer)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ESA CCI CLOUD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clt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clwvi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clivi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ESA CCI GHG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(xco2, xch4)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ESA CCI LANDCOVER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grassNcropFrac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shrubNtreeFrac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ESA </a:t>
            </a: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CCI OZONE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(tro3, </a:t>
            </a:r>
            <a:r>
              <a:rPr lang="en-US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tropoz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toz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ESA CCI SEAICE </a:t>
            </a:r>
            <a:r>
              <a:rPr lang="en-US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(sic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​</a:t>
            </a:r>
            <a:r>
              <a:rPr lang="en-US" sz="1600" b="1" dirty="0" smtClean="0">
                <a:solidFill>
                  <a:srgbClr val="0070C0"/>
                </a:solidFill>
              </a:rPr>
              <a:t>ESA CCI SOILMOISTURE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sz="1600" dirty="0" err="1" smtClean="0">
                <a:solidFill>
                  <a:srgbClr val="0070C0"/>
                </a:solidFill>
              </a:rPr>
              <a:t>sm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</a:rPr>
              <a:t>ESA CCI SST </a:t>
            </a:r>
            <a:r>
              <a:rPr lang="en-US" sz="1600" dirty="0" smtClean="0">
                <a:solidFill>
                  <a:srgbClr val="0070C0"/>
                </a:solidFill>
              </a:rPr>
              <a:t>(</a:t>
            </a:r>
            <a:r>
              <a:rPr lang="en-US" sz="1600" dirty="0" err="1" smtClean="0">
                <a:solidFill>
                  <a:srgbClr val="0070C0"/>
                </a:solidFill>
              </a:rPr>
              <a:t>ts</a:t>
            </a:r>
            <a:r>
              <a:rPr lang="en-US" sz="1600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ESRL (surface CO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HadCRUT4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HIPPO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mmrbc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HWSD (soil carbon content)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ISCCP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albisccp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clisccp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cltisccp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cttisccp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JMA-TRANSCOM (CO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exchange)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LAI3g (leaf area index)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MTE (gross primary productivity of carbon)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NDP (vegetation carbon content)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NIWA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PATMOS-x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clt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SSMI-MERIC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prw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TOMS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toz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WHOI-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OAFlux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hfls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hfss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hteck 5"/>
          <p:cNvSpPr/>
          <p:nvPr/>
        </p:nvSpPr>
        <p:spPr>
          <a:xfrm>
            <a:off x="457200" y="745540"/>
            <a:ext cx="814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Aerosols/chemistry/meteorology/land/ocean/sea ice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4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New observational datasets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21" y="836712"/>
            <a:ext cx="6059111" cy="4967929"/>
          </a:xfrm>
          <a:prstGeom prst="rect">
            <a:avLst/>
          </a:prstGeom>
        </p:spPr>
      </p:pic>
      <p:sp>
        <p:nvSpPr>
          <p:cNvPr id="6" name="Geschweifte Klammer links 5"/>
          <p:cNvSpPr/>
          <p:nvPr/>
        </p:nvSpPr>
        <p:spPr>
          <a:xfrm>
            <a:off x="1835696" y="1177702"/>
            <a:ext cx="720080" cy="1656184"/>
          </a:xfrm>
          <a:prstGeom prst="leftBrace">
            <a:avLst>
              <a:gd name="adj1" fmla="val 44437"/>
              <a:gd name="adj2" fmla="val 50000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198562" y="707554"/>
            <a:ext cx="15121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ESA CCI datasets</a:t>
            </a:r>
          </a:p>
          <a:p>
            <a:pPr algn="r"/>
            <a:r>
              <a:rPr lang="en-US" sz="1600" dirty="0" smtClean="0"/>
              <a:t>greenhouse gases</a:t>
            </a:r>
          </a:p>
          <a:p>
            <a:pPr algn="r"/>
            <a:r>
              <a:rPr lang="en-US" sz="1600" dirty="0" smtClean="0"/>
              <a:t>ozone</a:t>
            </a:r>
          </a:p>
          <a:p>
            <a:pPr algn="r"/>
            <a:r>
              <a:rPr lang="en-US" sz="1600" dirty="0" smtClean="0"/>
              <a:t>aerosol</a:t>
            </a:r>
          </a:p>
          <a:p>
            <a:pPr algn="r"/>
            <a:r>
              <a:rPr lang="en-US" sz="1600" dirty="0" smtClean="0"/>
              <a:t>soil moisture</a:t>
            </a:r>
          </a:p>
          <a:p>
            <a:pPr algn="r"/>
            <a:r>
              <a:rPr lang="en-US" sz="1600" dirty="0" smtClean="0"/>
              <a:t>sea ice</a:t>
            </a:r>
          </a:p>
          <a:p>
            <a:pPr algn="r"/>
            <a:r>
              <a:rPr lang="en-US" sz="1600" dirty="0" smtClean="0"/>
              <a:t>cloud</a:t>
            </a:r>
          </a:p>
          <a:p>
            <a:pPr algn="r"/>
            <a:r>
              <a:rPr lang="en-US" sz="1600" dirty="0" smtClean="0"/>
              <a:t>SST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395536" y="5826750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From: Lauer et al. (2017), Remote Sensing of Environment (in press)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50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457200" y="133350"/>
            <a:ext cx="822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n-US" dirty="0" smtClean="0">
                <a:cs typeface="Arial" panose="020B0604020202020204" pitchFamily="34" charset="0"/>
              </a:rPr>
              <a:t>New observational datasets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57200" y="745540"/>
            <a:ext cx="814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Example: ESA CCI CLOUD (1982-2014)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6" t="-1156" r="-3658" b="43851"/>
          <a:stretch/>
        </p:blipFill>
        <p:spPr>
          <a:xfrm rot="16200000">
            <a:off x="2148353" y="259458"/>
            <a:ext cx="4582696" cy="6745316"/>
          </a:xfrm>
          <a:prstGeom prst="rect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</p:pic>
      <p:sp>
        <p:nvSpPr>
          <p:cNvPr id="2" name="Textfeld 1"/>
          <p:cNvSpPr txBox="1"/>
          <p:nvPr/>
        </p:nvSpPr>
        <p:spPr>
          <a:xfrm>
            <a:off x="1187624" y="1628800"/>
            <a:ext cx="276999" cy="16561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DJF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87623" y="3789040"/>
            <a:ext cx="276999" cy="16561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JJA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5536" y="597076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From: Lauer et al. (2017), Remote Sensing of Environment (in press)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878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68698610F924B9DEA7E3A29873584" ma:contentTypeVersion="0" ma:contentTypeDescription="Create a new document." ma:contentTypeScope="" ma:versionID="87ac8d2f92906f0fab1a2e82674eae82">
  <xsd:schema xmlns:xsd="http://www.w3.org/2001/XMLSchema" xmlns:xs="http://www.w3.org/2001/XMLSchema" xmlns:p="http://schemas.microsoft.com/office/2006/metadata/properties" xmlns:ns2="25abb86b-5a44-48b8-a926-325ac05e9486" targetNamespace="http://schemas.microsoft.com/office/2006/metadata/properties" ma:root="true" ma:fieldsID="16f7f832a01c42a3821dc03ecd507d54" ns2:_="">
    <xsd:import namespace="25abb86b-5a44-48b8-a926-325ac05e948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bb86b-5a44-48b8-a926-325ac05e948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5abb86b-5a44-48b8-a926-325ac05e9486">NQ4MZZS4P7MC-13-107</_dlc_DocId>
    <_dlc_DocIdUrl xmlns="25abb86b-5a44-48b8-a926-325ac05e9486">
      <Url>https://teamsites-extranet.dlr.de/pa/ESMValTool/ESMValGroup/_layouts/DocIdRedir.aspx?ID=NQ4MZZS4P7MC-13-107</Url>
      <Description>NQ4MZZS4P7MC-13-107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CB94A8-07D3-408B-92A2-943C5B5C7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abb86b-5a44-48b8-a926-325ac05e94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15858D-9B6A-462E-A3F4-4E91DF7EC87E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EF829E5-57AF-4066-9F98-078821BC00D9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5abb86b-5a44-48b8-a926-325ac05e9486"/>
    <ds:schemaRef ds:uri="http://purl.org/dc/terms/"/>
    <ds:schemaRef ds:uri="http://www.w3.org/XML/1998/namespace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B48E36E-4D09-4DC3-90D6-A1F4B870A0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668</Words>
  <Application>Microsoft Macintosh PowerPoint</Application>
  <PresentationFormat>On-screen Show (4:3)</PresentationFormat>
  <Paragraphs>120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DLR-Präsentation 4:3 Englisch</vt:lpstr>
      <vt:lpstr>CMUG results from the ESMValTool (WP: 5.1, O5.1, 5.2, O5.2)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T-Systems SfR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ESMValTool Tutorial</dc:title>
  <dc:creator>Lauer, Axel</dc:creator>
  <cp:lastModifiedBy>Axel Lauer</cp:lastModifiedBy>
  <cp:revision>406</cp:revision>
  <cp:lastPrinted>2016-06-10T08:06:27Z</cp:lastPrinted>
  <dcterms:created xsi:type="dcterms:W3CDTF">2012-06-19T06:51:55Z</dcterms:created>
  <dcterms:modified xsi:type="dcterms:W3CDTF">2017-02-09T15:04:47Z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0x0101004A868698610F924B9DEA7E3A29873584</vt:lpwstr>
  </property>
  <property fmtid="{D5CDD505-2E9C-101B-9397-08002B2CF9AE}" pid="3" name="_dlc_DocIdItemGuid">
    <vt:lpwstr>31402d01-ce75-4728-9f11-88af4f2164b3</vt:lpwstr>
  </property>
</Properties>
</file>