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30" r:id="rId2"/>
  </p:sldMasterIdLst>
  <p:notesMasterIdLst>
    <p:notesMasterId r:id="rId9"/>
  </p:notesMasterIdLst>
  <p:handoutMasterIdLst>
    <p:handoutMasterId r:id="rId10"/>
  </p:handoutMasterIdLst>
  <p:sldIdLst>
    <p:sldId id="355" r:id="rId3"/>
    <p:sldId id="352" r:id="rId4"/>
    <p:sldId id="357" r:id="rId5"/>
    <p:sldId id="358" r:id="rId6"/>
    <p:sldId id="361" r:id="rId7"/>
    <p:sldId id="360" r:id="rId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annes Hendricks" initials="J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9900"/>
    <a:srgbClr val="33CCFF"/>
    <a:srgbClr val="0000FF"/>
    <a:srgbClr val="009900"/>
    <a:srgbClr val="0099FF"/>
    <a:srgbClr val="FF3399"/>
    <a:srgbClr val="FFE700"/>
    <a:srgbClr val="9900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8" autoAdjust="0"/>
    <p:restoredTop sz="93926" autoAdjust="0"/>
  </p:normalViewPr>
  <p:slideViewPr>
    <p:cSldViewPr>
      <p:cViewPr varScale="1">
        <p:scale>
          <a:sx n="108" d="100"/>
          <a:sy n="108" d="100"/>
        </p:scale>
        <p:origin x="-1112" y="-10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commentAuthors" Target="commentAuthors.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nSpc>
                <a:spcPct val="100000"/>
              </a:lnSpc>
              <a:buFontTx/>
              <a:buNone/>
              <a:defRPr sz="1200">
                <a:ea typeface="ヒラギノ角ゴ Pro W3" charset="-128"/>
                <a:cs typeface="+mn-cs"/>
              </a:defRPr>
            </a:lvl1pPr>
          </a:lstStyle>
          <a:p>
            <a:pPr>
              <a:defRPr/>
            </a:pPr>
            <a:endParaRPr lang="de-DE"/>
          </a:p>
        </p:txBody>
      </p:sp>
      <p:sp>
        <p:nvSpPr>
          <p:cNvPr id="86019"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lnSpc>
                <a:spcPct val="100000"/>
              </a:lnSpc>
              <a:buFontTx/>
              <a:buNone/>
              <a:defRPr sz="1200">
                <a:ea typeface="ヒラギノ角ゴ Pro W3" charset="-128"/>
                <a:cs typeface="+mn-cs"/>
              </a:defRPr>
            </a:lvl1pPr>
          </a:lstStyle>
          <a:p>
            <a:pPr>
              <a:defRPr/>
            </a:pPr>
            <a:endParaRPr lang="de-DE"/>
          </a:p>
        </p:txBody>
      </p:sp>
      <p:sp>
        <p:nvSpPr>
          <p:cNvPr id="86020"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nSpc>
                <a:spcPct val="100000"/>
              </a:lnSpc>
              <a:buFontTx/>
              <a:buNone/>
              <a:defRPr sz="1200">
                <a:ea typeface="ヒラギノ角ゴ Pro W3" charset="-128"/>
                <a:cs typeface="+mn-cs"/>
              </a:defRPr>
            </a:lvl1pPr>
          </a:lstStyle>
          <a:p>
            <a:pPr>
              <a:defRPr/>
            </a:pPr>
            <a:endParaRPr lang="de-DE"/>
          </a:p>
        </p:txBody>
      </p:sp>
      <p:sp>
        <p:nvSpPr>
          <p:cNvPr id="86021"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lnSpc>
                <a:spcPct val="100000"/>
              </a:lnSpc>
              <a:buFontTx/>
              <a:buNone/>
              <a:defRPr sz="1200">
                <a:ea typeface="ヒラギノ角ゴ Pro W3" charset="-128"/>
                <a:cs typeface="+mn-cs"/>
              </a:defRPr>
            </a:lvl1pPr>
          </a:lstStyle>
          <a:p>
            <a:pPr>
              <a:defRPr/>
            </a:pPr>
            <a:fld id="{BF8EB4CE-4143-426D-B59C-24E8AD49301E}" type="slidenum">
              <a:rPr lang="de-DE"/>
              <a:pPr>
                <a:defRPr/>
              </a:pPr>
              <a:t>‹#›</a:t>
            </a:fld>
            <a:endParaRPr lang="de-DE"/>
          </a:p>
        </p:txBody>
      </p:sp>
    </p:spTree>
    <p:extLst>
      <p:ext uri="{BB962C8B-B14F-4D97-AF65-F5344CB8AC3E}">
        <p14:creationId xmlns:p14="http://schemas.microsoft.com/office/powerpoint/2010/main" val="1987809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nSpc>
                <a:spcPct val="100000"/>
              </a:lnSpc>
              <a:buFontTx/>
              <a:buNone/>
              <a:defRPr sz="1200">
                <a:ea typeface="ヒラギノ角ゴ Pro W3" charset="-128"/>
                <a:cs typeface="+mn-cs"/>
              </a:defRPr>
            </a:lvl1pPr>
          </a:lstStyle>
          <a:p>
            <a:pPr>
              <a:defRPr/>
            </a:pPr>
            <a:endParaRPr lang="de-DE"/>
          </a:p>
        </p:txBody>
      </p:sp>
      <p:sp>
        <p:nvSpPr>
          <p:cNvPr id="8397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lnSpc>
                <a:spcPct val="100000"/>
              </a:lnSpc>
              <a:buFontTx/>
              <a:buNone/>
              <a:defRPr sz="1200">
                <a:ea typeface="ヒラギノ角ゴ Pro W3" charset="-128"/>
                <a:cs typeface="+mn-cs"/>
              </a:defRPr>
            </a:lvl1pPr>
          </a:lstStyle>
          <a:p>
            <a:pPr>
              <a:defRPr/>
            </a:pPr>
            <a:endParaRPr lang="de-DE"/>
          </a:p>
        </p:txBody>
      </p:sp>
      <p:sp>
        <p:nvSpPr>
          <p:cNvPr id="15364" name="Rectangle 4"/>
          <p:cNvSpPr>
            <a:spLocks noGrp="1" noRot="1" noChangeAspect="1" noChangeArrowheads="1" noTextEdit="1"/>
          </p:cNvSpPr>
          <p:nvPr>
            <p:ph type="sldImg" idx="2"/>
          </p:nvPr>
        </p:nvSpPr>
        <p:spPr bwMode="auto">
          <a:xfrm>
            <a:off x="692150" y="611188"/>
            <a:ext cx="5473700" cy="4105275"/>
          </a:xfrm>
          <a:prstGeom prst="rect">
            <a:avLst/>
          </a:prstGeom>
          <a:noFill/>
          <a:ln w="9525">
            <a:solidFill>
              <a:srgbClr val="000000"/>
            </a:solidFill>
            <a:miter lim="800000"/>
            <a:headEnd/>
            <a:tailEnd/>
          </a:ln>
        </p:spPr>
      </p:sp>
      <p:sp>
        <p:nvSpPr>
          <p:cNvPr id="83973" name="Rectangle 5"/>
          <p:cNvSpPr>
            <a:spLocks noGrp="1" noChangeArrowheads="1"/>
          </p:cNvSpPr>
          <p:nvPr>
            <p:ph type="body" sz="quarter" idx="3"/>
          </p:nvPr>
        </p:nvSpPr>
        <p:spPr bwMode="auto">
          <a:xfrm>
            <a:off x="685800" y="4932363"/>
            <a:ext cx="5486400" cy="352583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397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nSpc>
                <a:spcPct val="100000"/>
              </a:lnSpc>
              <a:buFontTx/>
              <a:buNone/>
              <a:defRPr sz="1200">
                <a:ea typeface="ヒラギノ角ゴ Pro W3" charset="-128"/>
                <a:cs typeface="+mn-cs"/>
              </a:defRPr>
            </a:lvl1pPr>
          </a:lstStyle>
          <a:p>
            <a:pPr>
              <a:defRPr/>
            </a:pPr>
            <a:endParaRPr lang="de-DE"/>
          </a:p>
        </p:txBody>
      </p:sp>
      <p:sp>
        <p:nvSpPr>
          <p:cNvPr id="8397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lnSpc>
                <a:spcPct val="100000"/>
              </a:lnSpc>
              <a:buFontTx/>
              <a:buNone/>
              <a:defRPr sz="1200">
                <a:ea typeface="ヒラギノ角ゴ Pro W3" charset="-128"/>
                <a:cs typeface="+mn-cs"/>
              </a:defRPr>
            </a:lvl1pPr>
          </a:lstStyle>
          <a:p>
            <a:pPr>
              <a:defRPr/>
            </a:pPr>
            <a:fld id="{D8AA57B1-CC8B-4FB2-A281-7042E18F6E9D}" type="slidenum">
              <a:rPr lang="de-DE"/>
              <a:pPr>
                <a:defRPr/>
              </a:pPr>
              <a:t>‹#›</a:t>
            </a:fld>
            <a:endParaRPr lang="de-DE"/>
          </a:p>
        </p:txBody>
      </p:sp>
    </p:spTree>
    <p:extLst>
      <p:ext uri="{BB962C8B-B14F-4D97-AF65-F5344CB8AC3E}">
        <p14:creationId xmlns:p14="http://schemas.microsoft.com/office/powerpoint/2010/main" val="6278491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8AA57B1-CC8B-4FB2-A281-7042E18F6E9D}" type="slidenum">
              <a:rPr lang="de-DE" smtClean="0"/>
              <a:pPr>
                <a:defRPr/>
              </a:pPr>
              <a:t>1</a:t>
            </a:fld>
            <a:endParaRPr lang="de-DE"/>
          </a:p>
        </p:txBody>
      </p:sp>
    </p:spTree>
    <p:extLst>
      <p:ext uri="{BB962C8B-B14F-4D97-AF65-F5344CB8AC3E}">
        <p14:creationId xmlns:p14="http://schemas.microsoft.com/office/powerpoint/2010/main" val="3092177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majority of Earth System models now include an interactive representation of aerosols, and make use of a consistent specification of anthropogenic sulphur dioxide emissions. However, uncertainties in sulphur-cycle processes and natural sources and sinks remain and so, for example, the simulated aerosol optical depth over oceans ranges from 0.08 to 0.22 with roughly equal numbers of models over- and under estimating the satellite-estimated value of 0.12. </a:t>
            </a:r>
          </a:p>
          <a:p>
            <a:endParaRPr lang="en-US" dirty="0" smtClean="0"/>
          </a:p>
          <a:p>
            <a:r>
              <a:rPr lang="en-US" dirty="0" smtClean="0"/>
              <a:t>The treatment of aerosol particles has advanced since the AR4. Many AOGCMs and ESMs now include </a:t>
            </a:r>
            <a:r>
              <a:rPr lang="en-US" dirty="0" err="1" smtClean="0"/>
              <a:t>thebasic</a:t>
            </a:r>
            <a:r>
              <a:rPr lang="en-US" dirty="0" smtClean="0"/>
              <a:t> features of the sulphur cycle and so represent both the direct effect of </a:t>
            </a:r>
            <a:r>
              <a:rPr lang="en-US" dirty="0" err="1" smtClean="0"/>
              <a:t>sulphate</a:t>
            </a:r>
            <a:r>
              <a:rPr lang="en-US" dirty="0" smtClean="0"/>
              <a:t> aerosol, along with some of the more complex indirect effects involving cloud droplet number and size. Further, several AOGCMs and ESMs are currently capable of simulating the mass, number, size distribution, and mixing state of interacting multi-component aerosol particles (Bauer et al., 2008b; Liu et al., 2012b). The incorporation of more physically complete representations of aerosol often improves the simulated climate under historical and present-day conditions, including the mean pattern and </a:t>
            </a:r>
            <a:r>
              <a:rPr lang="en-US" dirty="0" err="1" smtClean="0"/>
              <a:t>interannual</a:t>
            </a:r>
            <a:r>
              <a:rPr lang="en-US" dirty="0" smtClean="0"/>
              <a:t> variability in continental rainfall (</a:t>
            </a:r>
            <a:r>
              <a:rPr lang="en-US" dirty="0" err="1" smtClean="0"/>
              <a:t>Rotstayn</a:t>
            </a:r>
            <a:r>
              <a:rPr lang="en-US" dirty="0" smtClean="0"/>
              <a:t> et al., 2010; </a:t>
            </a:r>
            <a:r>
              <a:rPr lang="en-US" dirty="0" err="1" smtClean="0"/>
              <a:t>Rotstayn</a:t>
            </a:r>
            <a:r>
              <a:rPr lang="en-US" dirty="0" smtClean="0"/>
              <a:t> et al., 2011). However, despite the addition of aerosol– cloud interactions to many AOGCMs and ESMs since the AR4, the representation of aerosol particles and their interaction with clouds and radiative transfer remains an important source of uncertainty (see Sections 7.3.5 and 7.4).</a:t>
            </a:r>
            <a:endParaRPr lang="de-DE" dirty="0"/>
          </a:p>
        </p:txBody>
      </p:sp>
      <p:sp>
        <p:nvSpPr>
          <p:cNvPr id="4" name="Foliennummernplatzhalter 3"/>
          <p:cNvSpPr>
            <a:spLocks noGrp="1"/>
          </p:cNvSpPr>
          <p:nvPr>
            <p:ph type="sldNum" sz="quarter" idx="10"/>
          </p:nvPr>
        </p:nvSpPr>
        <p:spPr/>
        <p:txBody>
          <a:bodyPr/>
          <a:lstStyle/>
          <a:p>
            <a:pPr>
              <a:defRPr/>
            </a:pPr>
            <a:fld id="{D8AA57B1-CC8B-4FB2-A281-7042E18F6E9D}" type="slidenum">
              <a:rPr lang="de-DE" smtClean="0"/>
              <a:pPr>
                <a:defRPr/>
              </a:pPr>
              <a:t>2</a:t>
            </a:fld>
            <a:endParaRPr lang="de-DE"/>
          </a:p>
        </p:txBody>
      </p:sp>
    </p:spTree>
    <p:extLst>
      <p:ext uri="{BB962C8B-B14F-4D97-AF65-F5344CB8AC3E}">
        <p14:creationId xmlns:p14="http://schemas.microsoft.com/office/powerpoint/2010/main" val="182364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D8AA57B1-CC8B-4FB2-A281-7042E18F6E9D}" type="slidenum">
              <a:rPr lang="de-DE" smtClean="0"/>
              <a:pPr>
                <a:defRPr/>
              </a:pPr>
              <a:t>3</a:t>
            </a:fld>
            <a:endParaRPr lang="de-DE"/>
          </a:p>
        </p:txBody>
      </p:sp>
    </p:spTree>
    <p:extLst>
      <p:ext uri="{BB962C8B-B14F-4D97-AF65-F5344CB8AC3E}">
        <p14:creationId xmlns:p14="http://schemas.microsoft.com/office/powerpoint/2010/main" val="1823646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Setup: T42 L19. 30 min time-step. Simplified chemistry scheme. </a:t>
            </a:r>
            <a:r>
              <a:rPr lang="en-US" baseline="0" dirty="0" smtClean="0"/>
              <a:t>F</a:t>
            </a:r>
            <a:r>
              <a:rPr lang="en-US" dirty="0" smtClean="0"/>
              <a:t>ree running mode. No cloud/radiation coupling.</a:t>
            </a:r>
            <a:r>
              <a:rPr lang="en-US" baseline="0" dirty="0" smtClean="0"/>
              <a:t> Offline dust.</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EMAC: red line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MODIS: green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ESACCI: black</a:t>
            </a:r>
          </a:p>
          <a:p>
            <a:endParaRPr lang="en-US" dirty="0"/>
          </a:p>
        </p:txBody>
      </p:sp>
      <p:sp>
        <p:nvSpPr>
          <p:cNvPr id="4" name="Foliennummernplatzhalter 3"/>
          <p:cNvSpPr>
            <a:spLocks noGrp="1"/>
          </p:cNvSpPr>
          <p:nvPr>
            <p:ph type="sldNum" sz="quarter" idx="10"/>
          </p:nvPr>
        </p:nvSpPr>
        <p:spPr/>
        <p:txBody>
          <a:bodyPr/>
          <a:lstStyle/>
          <a:p>
            <a:pPr>
              <a:defRPr/>
            </a:pPr>
            <a:fld id="{D8AA57B1-CC8B-4FB2-A281-7042E18F6E9D}" type="slidenum">
              <a:rPr lang="de-DE" smtClean="0"/>
              <a:pPr>
                <a:defRPr/>
              </a:pPr>
              <a:t>4</a:t>
            </a:fld>
            <a:endParaRPr lang="de-DE"/>
          </a:p>
        </p:txBody>
      </p:sp>
    </p:spTree>
    <p:extLst>
      <p:ext uri="{BB962C8B-B14F-4D97-AF65-F5344CB8AC3E}">
        <p14:creationId xmlns:p14="http://schemas.microsoft.com/office/powerpoint/2010/main" val="683962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Here only</a:t>
            </a:r>
            <a:r>
              <a:rPr lang="en-US" baseline="0" dirty="0" smtClean="0"/>
              <a:t> the CMIP5 models with interactive aerosol are considered and multiple versions of the same model are excluded (as in Lauer et al., 2017).</a:t>
            </a:r>
          </a:p>
          <a:p>
            <a:r>
              <a:rPr lang="en-US" baseline="0" dirty="0" smtClean="0"/>
              <a:t>The overlap period between MODIS L3 C6 and ESA-CCI is </a:t>
            </a:r>
            <a:r>
              <a:rPr lang="en-US" baseline="0" dirty="0" err="1" smtClean="0"/>
              <a:t>analysed</a:t>
            </a:r>
            <a:r>
              <a:rPr lang="en-US" baseline="0" dirty="0" smtClean="0"/>
              <a:t>.</a:t>
            </a:r>
          </a:p>
        </p:txBody>
      </p:sp>
      <p:sp>
        <p:nvSpPr>
          <p:cNvPr id="4" name="Foliennummernplatzhalter 3"/>
          <p:cNvSpPr>
            <a:spLocks noGrp="1"/>
          </p:cNvSpPr>
          <p:nvPr>
            <p:ph type="sldNum" sz="quarter" idx="10"/>
          </p:nvPr>
        </p:nvSpPr>
        <p:spPr/>
        <p:txBody>
          <a:bodyPr/>
          <a:lstStyle/>
          <a:p>
            <a:pPr>
              <a:defRPr/>
            </a:pPr>
            <a:fld id="{D8AA57B1-CC8B-4FB2-A281-7042E18F6E9D}" type="slidenum">
              <a:rPr lang="de-DE" smtClean="0"/>
              <a:pPr>
                <a:defRPr/>
              </a:pPr>
              <a:t>5</a:t>
            </a:fld>
            <a:endParaRPr lang="de-DE"/>
          </a:p>
        </p:txBody>
      </p:sp>
    </p:spTree>
    <p:extLst>
      <p:ext uri="{BB962C8B-B14F-4D97-AF65-F5344CB8AC3E}">
        <p14:creationId xmlns:p14="http://schemas.microsoft.com/office/powerpoint/2010/main" val="1839917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Grafik 8"/>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Grafik 10" descr="dlr_signet.png"/>
          <p:cNvPicPr>
            <a:picLocks noChangeAspect="1"/>
          </p:cNvPicPr>
          <p:nvPr/>
        </p:nvPicPr>
        <p:blipFill>
          <a:blip r:embed="rId3"/>
          <a:srcRect/>
          <a:stretch>
            <a:fillRect/>
          </a:stretch>
        </p:blipFill>
        <p:spPr bwMode="auto">
          <a:xfrm>
            <a:off x="676275" y="5857875"/>
            <a:ext cx="857250" cy="766763"/>
          </a:xfrm>
          <a:prstGeom prst="rect">
            <a:avLst/>
          </a:prstGeom>
          <a:noFill/>
          <a:ln w="9525">
            <a:noFill/>
            <a:miter lim="800000"/>
            <a:headEnd/>
            <a:tailEnd/>
          </a:ln>
        </p:spPr>
      </p:pic>
      <p:sp>
        <p:nvSpPr>
          <p:cNvPr id="84996" name="Rectangle 4"/>
          <p:cNvSpPr>
            <a:spLocks noGrp="1" noChangeArrowheads="1"/>
          </p:cNvSpPr>
          <p:nvPr>
            <p:ph type="ctrTitle"/>
          </p:nvPr>
        </p:nvSpPr>
        <p:spPr>
          <a:xfrm>
            <a:off x="1143000" y="1392238"/>
            <a:ext cx="7342188" cy="741362"/>
          </a:xfrm>
        </p:spPr>
        <p:txBody>
          <a:bodyPr/>
          <a:lstStyle>
            <a:lvl1pPr>
              <a:tabLst>
                <a:tab pos="2038350" algn="l"/>
              </a:tabLst>
              <a:defRPr/>
            </a:lvl1pPr>
          </a:lstStyle>
          <a:p>
            <a:pPr lvl="0"/>
            <a:r>
              <a:rPr lang="de-DE" noProof="0" smtClean="0"/>
              <a:t>Mastertitelformat bearbeiten</a:t>
            </a:r>
          </a:p>
        </p:txBody>
      </p:sp>
      <p:sp>
        <p:nvSpPr>
          <p:cNvPr id="85029" name="Rectangle 37"/>
          <p:cNvSpPr>
            <a:spLocks noGrp="1" noChangeArrowheads="1"/>
          </p:cNvSpPr>
          <p:nvPr>
            <p:ph type="subTitle" idx="1"/>
          </p:nvPr>
        </p:nvSpPr>
        <p:spPr>
          <a:xfrm>
            <a:off x="1143000" y="2159000"/>
            <a:ext cx="7342188" cy="371475"/>
          </a:xfrm>
        </p:spPr>
        <p:txBody>
          <a:bodyPr/>
          <a:lstStyle>
            <a:lvl1pPr marL="0" indent="0">
              <a:buFontTx/>
              <a:buNone/>
              <a:defRPr sz="2400">
                <a:solidFill>
                  <a:srgbClr val="686868"/>
                </a:solidFill>
              </a:defRPr>
            </a:lvl1pPr>
          </a:lstStyle>
          <a:p>
            <a:pPr lvl="0"/>
            <a:r>
              <a:rPr lang="de-DE" noProof="0" smtClean="0"/>
              <a:t>Formatvorlage des Untertitelmasters durch Klicken bearbeiten</a:t>
            </a:r>
          </a:p>
        </p:txBody>
      </p:sp>
      <p:sp>
        <p:nvSpPr>
          <p:cNvPr id="6" name="Rectangle 47"/>
          <p:cNvSpPr>
            <a:spLocks noGrp="1" noChangeArrowheads="1"/>
          </p:cNvSpPr>
          <p:nvPr>
            <p:ph type="sldNum" sz="quarter" idx="10"/>
          </p:nvPr>
        </p:nvSpPr>
        <p:spPr/>
        <p:txBody>
          <a:bodyPr/>
          <a:lstStyle>
            <a:lvl1pPr>
              <a:defRPr/>
            </a:lvl1pPr>
          </a:lstStyle>
          <a:p>
            <a:pPr>
              <a:defRPr/>
            </a:pPr>
            <a:r>
              <a:rPr lang="de-DE"/>
              <a:t>www.DLR.de  </a:t>
            </a:r>
            <a:r>
              <a:rPr lang="de-DE">
                <a:solidFill>
                  <a:srgbClr val="949494"/>
                </a:solidFill>
              </a:rPr>
              <a:t>•</a:t>
            </a:r>
            <a:r>
              <a:rPr lang="de-DE"/>
              <a:t>  Chart </a:t>
            </a:r>
            <a:fld id="{DA1167FA-E624-48FA-9BAF-7CECFA58FF0F}" type="slidenum">
              <a:rPr lang="de-DE"/>
              <a:pPr>
                <a:defRPr/>
              </a:pPr>
              <a:t>‹#›</a:t>
            </a:fld>
            <a:endParaRPr lang="de-DE"/>
          </a:p>
        </p:txBody>
      </p:sp>
      <p:sp>
        <p:nvSpPr>
          <p:cNvPr id="7" name="Rectangle 48"/>
          <p:cNvSpPr>
            <a:spLocks noGrp="1" noChangeArrowheads="1"/>
          </p:cNvSpPr>
          <p:nvPr>
            <p:ph type="ftr" sz="quarter" idx="11"/>
          </p:nvPr>
        </p:nvSpPr>
        <p:spPr/>
        <p:txBody>
          <a:bodyPr/>
          <a:lstStyle>
            <a:lvl1pPr>
              <a:defRPr/>
            </a:lvl1pPr>
          </a:lstStyle>
          <a:p>
            <a:pPr>
              <a:defRPr/>
            </a:pPr>
            <a:r>
              <a:rPr lang="en-US" smtClean="0"/>
              <a:t>WP3.7 - Cross-assessment of aerosol, cloud and radiation</a:t>
            </a:r>
            <a:endParaRPr lang="de-DE">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1143000" y="938212"/>
            <a:ext cx="7342188" cy="741600"/>
          </a:xfrm>
          <a:prstGeom prst="rect">
            <a:avLst/>
          </a:prstGeom>
          <a:noFill/>
          <a:ln>
            <a:noFill/>
          </a:ln>
          <a:effectLst/>
          <a:extLst/>
        </p:spPr>
        <p:txBody>
          <a:bodyPr/>
          <a:lstStyle/>
          <a:p>
            <a:pPr lvl="0"/>
            <a:r>
              <a:rPr lang="en-US" noProof="0" dirty="0" smtClean="0"/>
              <a:t>Titelmasterformat durch Klicken bearbeiten</a:t>
            </a:r>
            <a:endParaRPr lang="de-DE" dirty="0" smtClean="0"/>
          </a:p>
        </p:txBody>
      </p:sp>
      <p:sp>
        <p:nvSpPr>
          <p:cNvPr id="8" name="Rectangle 3"/>
          <p:cNvSpPr>
            <a:spLocks noGrp="1" noChangeArrowheads="1"/>
          </p:cNvSpPr>
          <p:nvPr>
            <p:ph idx="1"/>
          </p:nvPr>
        </p:nvSpPr>
        <p:spPr bwMode="auto">
          <a:xfrm>
            <a:off x="1143001" y="2422800"/>
            <a:ext cx="3769200" cy="3600000"/>
          </a:xfrm>
          <a:prstGeom prst="rect">
            <a:avLst/>
          </a:prstGeom>
          <a:noFill/>
          <a:ln>
            <a:noFill/>
          </a:ln>
          <a:effectLst/>
          <a:extLst/>
        </p:spPr>
        <p:txBody>
          <a:bodyPr/>
          <a:lstStyle/>
          <a:p>
            <a:pPr lvl="0"/>
            <a:r>
              <a:rPr lang="en-US" noProof="0" dirty="0" smtClean="0"/>
              <a:t>Textmasterformate durch Klicken bearbeiten</a:t>
            </a:r>
          </a:p>
          <a:p>
            <a:pPr lvl="1"/>
            <a:r>
              <a:rPr lang="en-US" noProof="0" dirty="0" smtClean="0"/>
              <a:t>Zweite Ebene</a:t>
            </a:r>
          </a:p>
          <a:p>
            <a:pPr lvl="2"/>
            <a:r>
              <a:rPr lang="en-US" noProof="0" dirty="0" smtClean="0"/>
              <a:t>Dritte Ebene</a:t>
            </a:r>
          </a:p>
          <a:p>
            <a:pPr lvl="3"/>
            <a:r>
              <a:rPr lang="en-US" noProof="0" dirty="0" smtClean="0"/>
              <a:t>Vierte Ebene</a:t>
            </a:r>
          </a:p>
          <a:p>
            <a:pPr lvl="4"/>
            <a:r>
              <a:rPr lang="en-US" noProof="0" dirty="0" smtClean="0"/>
              <a:t>Fünfte Ebene</a:t>
            </a:r>
            <a:endParaRPr lang="en-GB" noProof="0" dirty="0"/>
          </a:p>
        </p:txBody>
      </p:sp>
      <p:sp>
        <p:nvSpPr>
          <p:cNvPr id="6" name="Rectangle 3"/>
          <p:cNvSpPr>
            <a:spLocks noGrp="1" noChangeArrowheads="1"/>
          </p:cNvSpPr>
          <p:nvPr>
            <p:ph idx="10"/>
          </p:nvPr>
        </p:nvSpPr>
        <p:spPr bwMode="auto">
          <a:xfrm>
            <a:off x="5065200" y="2422800"/>
            <a:ext cx="3769200" cy="3600000"/>
          </a:xfrm>
          <a:prstGeom prst="rect">
            <a:avLst/>
          </a:prstGeom>
          <a:noFill/>
          <a:ln>
            <a:noFill/>
          </a:ln>
          <a:effectLst/>
          <a:extLst/>
        </p:spPr>
        <p:txBody>
          <a:bodyPr/>
          <a:lstStyle/>
          <a:p>
            <a:pPr lvl="0"/>
            <a:r>
              <a:rPr lang="en-US" noProof="0" dirty="0" smtClean="0"/>
              <a:t>Textmasterformate durch Klicken bearbeiten</a:t>
            </a:r>
          </a:p>
          <a:p>
            <a:pPr lvl="1"/>
            <a:r>
              <a:rPr lang="en-US" noProof="0" dirty="0" smtClean="0"/>
              <a:t>Zweite Ebene</a:t>
            </a:r>
          </a:p>
          <a:p>
            <a:pPr lvl="2"/>
            <a:r>
              <a:rPr lang="en-US" noProof="0" dirty="0" smtClean="0"/>
              <a:t>Dritte Ebene</a:t>
            </a:r>
          </a:p>
          <a:p>
            <a:pPr lvl="3"/>
            <a:r>
              <a:rPr lang="en-US" noProof="0" dirty="0" smtClean="0"/>
              <a:t>Vierte Ebene</a:t>
            </a:r>
          </a:p>
          <a:p>
            <a:pPr lvl="4"/>
            <a:r>
              <a:rPr lang="en-US" noProof="0" dirty="0" smtClean="0"/>
              <a:t>Fünfte Ebene</a:t>
            </a:r>
            <a:endParaRPr lang="en-GB" noProof="0" dirty="0"/>
          </a:p>
        </p:txBody>
      </p:sp>
      <p:sp>
        <p:nvSpPr>
          <p:cNvPr id="9" name="Textplatzhalter 1"/>
          <p:cNvSpPr>
            <a:spLocks noGrp="1"/>
          </p:cNvSpPr>
          <p:nvPr>
            <p:ph type="body" idx="11"/>
          </p:nvPr>
        </p:nvSpPr>
        <p:spPr>
          <a:xfrm>
            <a:off x="1144800" y="1871442"/>
            <a:ext cx="3769200" cy="333425"/>
          </a:xfrm>
        </p:spPr>
        <p:txBody>
          <a:bodyPr/>
          <a:lstStyle>
            <a:lvl1pPr marL="0" indent="0">
              <a:buFontTx/>
              <a:buNone/>
              <a:defRPr b="1"/>
            </a:lvl1pPr>
          </a:lstStyle>
          <a:p>
            <a:pPr lvl="0"/>
            <a:r>
              <a:rPr lang="en-US" noProof="0" dirty="0" smtClean="0"/>
              <a:t>Textmasterformate durch Klicken bearbeiten</a:t>
            </a:r>
          </a:p>
        </p:txBody>
      </p:sp>
      <p:sp>
        <p:nvSpPr>
          <p:cNvPr id="12" name="Textplatzhalter 2"/>
          <p:cNvSpPr>
            <a:spLocks noGrp="1"/>
          </p:cNvSpPr>
          <p:nvPr>
            <p:ph type="body" sz="quarter" idx="12"/>
          </p:nvPr>
        </p:nvSpPr>
        <p:spPr>
          <a:xfrm>
            <a:off x="5065200" y="1872000"/>
            <a:ext cx="3769200" cy="334800"/>
          </a:xfrm>
        </p:spPr>
        <p:txBody>
          <a:bodyPr/>
          <a:lstStyle>
            <a:lvl1pPr marL="0" indent="0">
              <a:buFontTx/>
              <a:buNone/>
              <a:defRPr b="1"/>
            </a:lvl1pPr>
          </a:lstStyle>
          <a:p>
            <a:pPr lvl="0"/>
            <a:r>
              <a:rPr lang="en-US" noProof="0" dirty="0" smtClean="0"/>
              <a:t>Textmasterformate durch Klicken bearbeiten</a:t>
            </a:r>
          </a:p>
        </p:txBody>
      </p:sp>
      <p:sp>
        <p:nvSpPr>
          <p:cNvPr id="10" name="Rectangle 51"/>
          <p:cNvSpPr>
            <a:spLocks noGrp="1" noChangeArrowheads="1"/>
          </p:cNvSpPr>
          <p:nvPr>
            <p:ph type="sldNum" sz="quarter" idx="13"/>
          </p:nvPr>
        </p:nvSpPr>
        <p:spPr/>
        <p:txBody>
          <a:bodyPr/>
          <a:lstStyle>
            <a:lvl1pPr>
              <a:defRPr/>
            </a:lvl1pPr>
          </a:lstStyle>
          <a:p>
            <a:pPr>
              <a:defRPr/>
            </a:pPr>
            <a:r>
              <a:rPr lang="en-GB"/>
              <a:t>www.DLR.de  •  Chart </a:t>
            </a:r>
            <a:fld id="{0D49B731-B3EE-4BB4-8282-DF0749CD06DF}" type="slidenum">
              <a:rPr lang="en-GB"/>
              <a:pPr>
                <a:defRPr/>
              </a:pPr>
              <a:t>‹#›</a:t>
            </a:fld>
            <a:endParaRPr lang="en-GB"/>
          </a:p>
        </p:txBody>
      </p:sp>
      <p:sp>
        <p:nvSpPr>
          <p:cNvPr id="11" name="Rectangle 52"/>
          <p:cNvSpPr>
            <a:spLocks noGrp="1" noChangeArrowheads="1"/>
          </p:cNvSpPr>
          <p:nvPr>
            <p:ph type="ftr" sz="quarter" idx="14"/>
          </p:nvPr>
        </p:nvSpPr>
        <p:spPr>
          <a:ln/>
        </p:spPr>
        <p:txBody>
          <a:bodyPr/>
          <a:lstStyle>
            <a:lvl1pPr>
              <a:defRPr/>
            </a:lvl1pPr>
          </a:lstStyle>
          <a:p>
            <a:pPr>
              <a:defRPr/>
            </a:pPr>
            <a:r>
              <a:rPr lang="en-GB"/>
              <a:t>&gt; Lecture &gt; Author  •  Document &gt; Date</a:t>
            </a:r>
          </a:p>
        </p:txBody>
      </p:sp>
    </p:spTree>
    <p:extLst>
      <p:ext uri="{BB962C8B-B14F-4D97-AF65-F5344CB8AC3E}">
        <p14:creationId xmlns:p14="http://schemas.microsoft.com/office/powerpoint/2010/main" val="374788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143000" y="938212"/>
            <a:ext cx="7342188" cy="741600"/>
          </a:xfrm>
          <a:prstGeom prst="rect">
            <a:avLst/>
          </a:prstGeom>
          <a:noFill/>
          <a:ln>
            <a:noFill/>
          </a:ln>
          <a:effectLst/>
          <a:extLst/>
        </p:spPr>
        <p:txBody>
          <a:bodyPr/>
          <a:lstStyle/>
          <a:p>
            <a:pPr lvl="0"/>
            <a:r>
              <a:rPr lang="en-US" noProof="0" dirty="0" smtClean="0"/>
              <a:t>Titelmasterformat durch Klicken bearbeiten</a:t>
            </a:r>
            <a:endParaRPr lang="de-DE" dirty="0" smtClean="0"/>
          </a:p>
        </p:txBody>
      </p:sp>
      <p:sp>
        <p:nvSpPr>
          <p:cNvPr id="3" name="Rectangle 51"/>
          <p:cNvSpPr>
            <a:spLocks noGrp="1" noChangeArrowheads="1"/>
          </p:cNvSpPr>
          <p:nvPr>
            <p:ph type="sldNum" sz="quarter" idx="10"/>
          </p:nvPr>
        </p:nvSpPr>
        <p:spPr/>
        <p:txBody>
          <a:bodyPr/>
          <a:lstStyle>
            <a:lvl1pPr>
              <a:defRPr/>
            </a:lvl1pPr>
          </a:lstStyle>
          <a:p>
            <a:pPr>
              <a:defRPr/>
            </a:pPr>
            <a:r>
              <a:rPr lang="en-GB"/>
              <a:t>www.DLR.de  •  Chart </a:t>
            </a:r>
            <a:fld id="{148818BF-4F64-4283-A27F-190D23E785BA}" type="slidenum">
              <a:rPr lang="en-GB"/>
              <a:pPr>
                <a:defRPr/>
              </a:pPr>
              <a:t>‹#›</a:t>
            </a:fld>
            <a:endParaRPr lang="en-GB"/>
          </a:p>
        </p:txBody>
      </p:sp>
      <p:sp>
        <p:nvSpPr>
          <p:cNvPr id="4" name="Rectangle 52"/>
          <p:cNvSpPr>
            <a:spLocks noGrp="1" noChangeArrowheads="1"/>
          </p:cNvSpPr>
          <p:nvPr>
            <p:ph type="ftr" sz="quarter" idx="11"/>
          </p:nvPr>
        </p:nvSpPr>
        <p:spPr>
          <a:ln/>
        </p:spPr>
        <p:txBody>
          <a:bodyPr/>
          <a:lstStyle>
            <a:lvl1pPr>
              <a:defRPr/>
            </a:lvl1pPr>
          </a:lstStyle>
          <a:p>
            <a:pPr>
              <a:defRPr/>
            </a:pPr>
            <a:r>
              <a:rPr lang="en-GB"/>
              <a:t>&gt; Lecture &gt; Author  •  Document &gt; Date</a:t>
            </a:r>
          </a:p>
        </p:txBody>
      </p:sp>
    </p:spTree>
    <p:extLst>
      <p:ext uri="{BB962C8B-B14F-4D97-AF65-F5344CB8AC3E}">
        <p14:creationId xmlns:p14="http://schemas.microsoft.com/office/powerpoint/2010/main" val="90269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79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1"/>
          <p:cNvSpPr>
            <a:spLocks noGrp="1" noChangeArrowheads="1"/>
          </p:cNvSpPr>
          <p:nvPr>
            <p:ph type="sldNum" sz="quarter" idx="10"/>
          </p:nvPr>
        </p:nvSpPr>
        <p:spPr>
          <a:ln/>
        </p:spPr>
        <p:txBody>
          <a:bodyPr/>
          <a:lstStyle>
            <a:lvl1pPr>
              <a:defRPr/>
            </a:lvl1pPr>
          </a:lstStyle>
          <a:p>
            <a:pPr>
              <a:defRPr/>
            </a:pPr>
            <a:r>
              <a:rPr lang="de-DE"/>
              <a:t>www.DLR.de  </a:t>
            </a:r>
            <a:r>
              <a:rPr lang="de-DE">
                <a:solidFill>
                  <a:srgbClr val="949494"/>
                </a:solidFill>
              </a:rPr>
              <a:t>•</a:t>
            </a:r>
            <a:r>
              <a:rPr lang="de-DE"/>
              <a:t>  Chart </a:t>
            </a:r>
            <a:fld id="{343A26A5-9061-4F55-9346-7B0BABA6B480}" type="slidenum">
              <a:rPr lang="de-DE"/>
              <a:pPr>
                <a:defRPr/>
              </a:pPr>
              <a:t>‹#›</a:t>
            </a:fld>
            <a:endParaRPr lang="de-DE"/>
          </a:p>
        </p:txBody>
      </p:sp>
      <p:sp>
        <p:nvSpPr>
          <p:cNvPr id="5" name="Rectangle 52"/>
          <p:cNvSpPr>
            <a:spLocks noGrp="1" noChangeArrowheads="1"/>
          </p:cNvSpPr>
          <p:nvPr>
            <p:ph type="ftr" sz="quarter" idx="11"/>
          </p:nvPr>
        </p:nvSpPr>
        <p:spPr>
          <a:ln/>
        </p:spPr>
        <p:txBody>
          <a:bodyPr/>
          <a:lstStyle>
            <a:lvl1pPr>
              <a:defRPr/>
            </a:lvl1pPr>
          </a:lstStyle>
          <a:p>
            <a:pPr>
              <a:defRPr/>
            </a:pPr>
            <a:r>
              <a:rPr lang="en-US" smtClean="0"/>
              <a:t>WP3.7 - Cross-assessment of aerosol, cloud and radiation</a:t>
            </a:r>
            <a:endParaRPr lang="de-DE">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43000" y="938213"/>
            <a:ext cx="7342188" cy="738187"/>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1143000" y="1884363"/>
            <a:ext cx="3770313" cy="39925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065713" y="1884363"/>
            <a:ext cx="3771900" cy="39925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1"/>
          <p:cNvSpPr>
            <a:spLocks noGrp="1" noChangeArrowheads="1"/>
          </p:cNvSpPr>
          <p:nvPr>
            <p:ph type="sldNum" sz="quarter" idx="10"/>
          </p:nvPr>
        </p:nvSpPr>
        <p:spPr>
          <a:ln/>
        </p:spPr>
        <p:txBody>
          <a:bodyPr/>
          <a:lstStyle>
            <a:lvl1pPr>
              <a:defRPr/>
            </a:lvl1pPr>
          </a:lstStyle>
          <a:p>
            <a:pPr>
              <a:defRPr/>
            </a:pPr>
            <a:r>
              <a:rPr lang="de-DE"/>
              <a:t>www.DLR.de  </a:t>
            </a:r>
            <a:r>
              <a:rPr lang="de-DE">
                <a:solidFill>
                  <a:srgbClr val="949494"/>
                </a:solidFill>
              </a:rPr>
              <a:t>•</a:t>
            </a:r>
            <a:r>
              <a:rPr lang="de-DE"/>
              <a:t>  Chart </a:t>
            </a:r>
            <a:fld id="{395DFD1A-359F-4A6F-ABB6-97BF3B88A7CF}" type="slidenum">
              <a:rPr lang="de-DE"/>
              <a:pPr>
                <a:defRPr/>
              </a:pPr>
              <a:t>‹#›</a:t>
            </a:fld>
            <a:endParaRPr lang="de-DE"/>
          </a:p>
        </p:txBody>
      </p:sp>
      <p:sp>
        <p:nvSpPr>
          <p:cNvPr id="6" name="Rectangle 52"/>
          <p:cNvSpPr>
            <a:spLocks noGrp="1" noChangeArrowheads="1"/>
          </p:cNvSpPr>
          <p:nvPr>
            <p:ph type="ftr" sz="quarter" idx="11"/>
          </p:nvPr>
        </p:nvSpPr>
        <p:spPr>
          <a:ln/>
        </p:spPr>
        <p:txBody>
          <a:bodyPr/>
          <a:lstStyle>
            <a:lvl1pPr>
              <a:defRPr/>
            </a:lvl1pPr>
          </a:lstStyle>
          <a:p>
            <a:pPr>
              <a:defRPr/>
            </a:pPr>
            <a:r>
              <a:rPr lang="en-US" smtClean="0"/>
              <a:t>WP3.7 - Cross-assessment of aerosol, cloud and radiation</a:t>
            </a:r>
            <a:endParaRPr lang="de-DE">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9" name="Textplatzhalter 2"/>
          <p:cNvSpPr>
            <a:spLocks noGrp="1"/>
          </p:cNvSpPr>
          <p:nvPr>
            <p:ph type="body" idx="1"/>
          </p:nvPr>
        </p:nvSpPr>
        <p:spPr>
          <a:xfrm>
            <a:off x="1144800" y="1871439"/>
            <a:ext cx="3769200" cy="333425"/>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10" name="Textplatzhalter 4"/>
          <p:cNvSpPr>
            <a:spLocks noGrp="1"/>
          </p:cNvSpPr>
          <p:nvPr>
            <p:ph type="body" sz="quarter" idx="3"/>
          </p:nvPr>
        </p:nvSpPr>
        <p:spPr>
          <a:xfrm>
            <a:off x="5065200" y="1872000"/>
            <a:ext cx="3769200" cy="334800"/>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11" name="Titel 1"/>
          <p:cNvSpPr>
            <a:spLocks noGrp="1"/>
          </p:cNvSpPr>
          <p:nvPr>
            <p:ph type="title"/>
          </p:nvPr>
        </p:nvSpPr>
        <p:spPr>
          <a:xfrm>
            <a:off x="1143000" y="938213"/>
            <a:ext cx="7342188" cy="738187"/>
          </a:xfrm>
        </p:spPr>
        <p:txBody>
          <a:bodyPr/>
          <a:lstStyle/>
          <a:p>
            <a:r>
              <a:rPr lang="de-DE" dirty="0" smtClean="0"/>
              <a:t>Titelmasterformat durch Klicken bearbeiten</a:t>
            </a:r>
            <a:endParaRPr lang="de-DE" dirty="0"/>
          </a:p>
        </p:txBody>
      </p:sp>
      <p:sp>
        <p:nvSpPr>
          <p:cNvPr id="12" name="Inhaltsplatzhalter 2"/>
          <p:cNvSpPr>
            <a:spLocks noGrp="1"/>
          </p:cNvSpPr>
          <p:nvPr>
            <p:ph idx="12"/>
          </p:nvPr>
        </p:nvSpPr>
        <p:spPr>
          <a:xfrm>
            <a:off x="1144800" y="2420888"/>
            <a:ext cx="3769200" cy="360040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3" name="Inhaltsplatzhalter 2"/>
          <p:cNvSpPr>
            <a:spLocks noGrp="1"/>
          </p:cNvSpPr>
          <p:nvPr>
            <p:ph idx="13"/>
          </p:nvPr>
        </p:nvSpPr>
        <p:spPr>
          <a:xfrm>
            <a:off x="5065200" y="2420888"/>
            <a:ext cx="3769200" cy="360040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Rectangle 51"/>
          <p:cNvSpPr>
            <a:spLocks noGrp="1" noChangeArrowheads="1"/>
          </p:cNvSpPr>
          <p:nvPr>
            <p:ph type="sldNum" sz="quarter" idx="14"/>
          </p:nvPr>
        </p:nvSpPr>
        <p:spPr>
          <a:ln/>
        </p:spPr>
        <p:txBody>
          <a:bodyPr/>
          <a:lstStyle>
            <a:lvl1pPr>
              <a:defRPr/>
            </a:lvl1pPr>
          </a:lstStyle>
          <a:p>
            <a:pPr>
              <a:defRPr/>
            </a:pPr>
            <a:r>
              <a:rPr lang="de-DE"/>
              <a:t>www.DLR.de  </a:t>
            </a:r>
            <a:r>
              <a:rPr lang="de-DE">
                <a:solidFill>
                  <a:srgbClr val="949494"/>
                </a:solidFill>
              </a:rPr>
              <a:t>•</a:t>
            </a:r>
            <a:r>
              <a:rPr lang="de-DE"/>
              <a:t>  Chart </a:t>
            </a:r>
            <a:fld id="{5706FFE7-1901-4316-A68E-CC594AF0CA33}" type="slidenum">
              <a:rPr lang="de-DE"/>
              <a:pPr>
                <a:defRPr/>
              </a:pPr>
              <a:t>‹#›</a:t>
            </a:fld>
            <a:endParaRPr lang="de-DE"/>
          </a:p>
        </p:txBody>
      </p:sp>
      <p:sp>
        <p:nvSpPr>
          <p:cNvPr id="8" name="Rectangle 52"/>
          <p:cNvSpPr>
            <a:spLocks noGrp="1" noChangeArrowheads="1"/>
          </p:cNvSpPr>
          <p:nvPr>
            <p:ph type="ftr" sz="quarter" idx="15"/>
          </p:nvPr>
        </p:nvSpPr>
        <p:spPr>
          <a:ln/>
        </p:spPr>
        <p:txBody>
          <a:bodyPr/>
          <a:lstStyle>
            <a:lvl1pPr>
              <a:defRPr/>
            </a:lvl1pPr>
          </a:lstStyle>
          <a:p>
            <a:pPr>
              <a:defRPr/>
            </a:pPr>
            <a:r>
              <a:rPr lang="en-US" smtClean="0"/>
              <a:t>WP3.7 - Cross-assessment of aerosol, cloud and radiation</a:t>
            </a:r>
            <a:endParaRPr lang="de-DE">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1"/>
          <p:cNvSpPr>
            <a:spLocks noGrp="1" noChangeArrowheads="1"/>
          </p:cNvSpPr>
          <p:nvPr>
            <p:ph type="sldNum" sz="quarter" idx="10"/>
          </p:nvPr>
        </p:nvSpPr>
        <p:spPr>
          <a:ln/>
        </p:spPr>
        <p:txBody>
          <a:bodyPr/>
          <a:lstStyle>
            <a:lvl1pPr>
              <a:defRPr/>
            </a:lvl1pPr>
          </a:lstStyle>
          <a:p>
            <a:pPr>
              <a:defRPr/>
            </a:pPr>
            <a:r>
              <a:rPr lang="de-DE"/>
              <a:t>www.DLR.de  </a:t>
            </a:r>
            <a:r>
              <a:rPr lang="de-DE">
                <a:solidFill>
                  <a:srgbClr val="949494"/>
                </a:solidFill>
              </a:rPr>
              <a:t>•</a:t>
            </a:r>
            <a:r>
              <a:rPr lang="de-DE"/>
              <a:t>  Chart </a:t>
            </a:r>
            <a:fld id="{F2C1929A-D2BD-4DD6-BA0B-637CEEA28981}" type="slidenum">
              <a:rPr lang="de-DE"/>
              <a:pPr>
                <a:defRPr/>
              </a:pPr>
              <a:t>‹#›</a:t>
            </a:fld>
            <a:endParaRPr lang="de-DE"/>
          </a:p>
        </p:txBody>
      </p:sp>
      <p:sp>
        <p:nvSpPr>
          <p:cNvPr id="4" name="Rectangle 52"/>
          <p:cNvSpPr>
            <a:spLocks noGrp="1" noChangeArrowheads="1"/>
          </p:cNvSpPr>
          <p:nvPr>
            <p:ph type="ftr" sz="quarter" idx="11"/>
          </p:nvPr>
        </p:nvSpPr>
        <p:spPr>
          <a:ln/>
        </p:spPr>
        <p:txBody>
          <a:bodyPr/>
          <a:lstStyle>
            <a:lvl1pPr>
              <a:defRPr/>
            </a:lvl1pPr>
          </a:lstStyle>
          <a:p>
            <a:pPr>
              <a:defRPr/>
            </a:pPr>
            <a:r>
              <a:rPr lang="en-US" smtClean="0"/>
              <a:t>WP3.7 - Cross-assessment of aerosol, cloud and radiation</a:t>
            </a:r>
            <a:endParaRPr lang="de-DE">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1"/>
          <p:cNvSpPr>
            <a:spLocks noGrp="1" noChangeArrowheads="1"/>
          </p:cNvSpPr>
          <p:nvPr>
            <p:ph type="sldNum" sz="quarter" idx="10"/>
          </p:nvPr>
        </p:nvSpPr>
        <p:spPr>
          <a:ln/>
        </p:spPr>
        <p:txBody>
          <a:bodyPr/>
          <a:lstStyle>
            <a:lvl1pPr>
              <a:defRPr/>
            </a:lvl1pPr>
          </a:lstStyle>
          <a:p>
            <a:pPr>
              <a:defRPr/>
            </a:pPr>
            <a:r>
              <a:rPr lang="de-DE"/>
              <a:t>www.DLR.de  </a:t>
            </a:r>
            <a:r>
              <a:rPr lang="de-DE">
                <a:solidFill>
                  <a:srgbClr val="949494"/>
                </a:solidFill>
              </a:rPr>
              <a:t>•</a:t>
            </a:r>
            <a:r>
              <a:rPr lang="de-DE"/>
              <a:t>  Chart </a:t>
            </a:r>
            <a:fld id="{4C68060F-5FEC-43D6-A9B8-97D7DCA6448B}" type="slidenum">
              <a:rPr lang="de-DE"/>
              <a:pPr>
                <a:defRPr/>
              </a:pPr>
              <a:t>‹#›</a:t>
            </a:fld>
            <a:endParaRPr lang="de-DE"/>
          </a:p>
        </p:txBody>
      </p:sp>
      <p:sp>
        <p:nvSpPr>
          <p:cNvPr id="3" name="Rectangle 52"/>
          <p:cNvSpPr>
            <a:spLocks noGrp="1" noChangeArrowheads="1"/>
          </p:cNvSpPr>
          <p:nvPr>
            <p:ph type="ftr" sz="quarter" idx="11"/>
          </p:nvPr>
        </p:nvSpPr>
        <p:spPr>
          <a:ln/>
        </p:spPr>
        <p:txBody>
          <a:bodyPr/>
          <a:lstStyle>
            <a:lvl1pPr>
              <a:defRPr/>
            </a:lvl1pPr>
          </a:lstStyle>
          <a:p>
            <a:pPr>
              <a:defRPr/>
            </a:pPr>
            <a:r>
              <a:rPr lang="en-US" smtClean="0"/>
              <a:t>WP3.7 - Cross-assessment of aerosol, cloud and radiation</a:t>
            </a:r>
            <a:endParaRPr lang="de-DE">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4" name="Picture 2" descr="\\psf\Host\Users\cd\Desktop\Startbild_4zu3-E.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Grafik 10" descr="dlr_signet.png"/>
          <p:cNvPicPr>
            <a:picLocks noChangeAspect="1"/>
          </p:cNvPicPr>
          <p:nvPr userDrawn="1"/>
        </p:nvPicPr>
        <p:blipFill>
          <a:blip r:embed="rId3"/>
          <a:srcRect/>
          <a:stretch>
            <a:fillRect/>
          </a:stretch>
        </p:blipFill>
        <p:spPr bwMode="auto">
          <a:xfrm>
            <a:off x="676275" y="5857921"/>
            <a:ext cx="857250" cy="766763"/>
          </a:xfrm>
          <a:prstGeom prst="rect">
            <a:avLst/>
          </a:prstGeom>
          <a:noFill/>
          <a:ln w="9525">
            <a:noFill/>
            <a:miter lim="800000"/>
            <a:headEnd/>
            <a:tailEnd/>
          </a:ln>
        </p:spPr>
      </p:pic>
      <p:sp>
        <p:nvSpPr>
          <p:cNvPr id="13" name="Rectangle 45"/>
          <p:cNvSpPr>
            <a:spLocks noGrp="1" noChangeArrowheads="1"/>
          </p:cNvSpPr>
          <p:nvPr>
            <p:ph type="ctrTitle" sz="quarter"/>
          </p:nvPr>
        </p:nvSpPr>
        <p:spPr>
          <a:xfrm>
            <a:off x="1143000" y="1392238"/>
            <a:ext cx="7342188" cy="741362"/>
          </a:xfrm>
          <a:prstGeom prst="rect">
            <a:avLst/>
          </a:prstGeom>
        </p:spPr>
        <p:txBody>
          <a:bodyPr/>
          <a:lstStyle>
            <a:lvl1pPr>
              <a:tabLst>
                <a:tab pos="2038350" algn="l"/>
              </a:tabLst>
              <a:defRPr b="1"/>
            </a:lvl1pPr>
          </a:lstStyle>
          <a:p>
            <a:pPr lvl="0"/>
            <a:r>
              <a:rPr lang="en-US" noProof="0" dirty="0" smtClean="0"/>
              <a:t>Titelmasterformat durch Klicken bearbeiten</a:t>
            </a:r>
            <a:endParaRPr lang="en-GB" noProof="0" dirty="0" smtClean="0"/>
          </a:p>
        </p:txBody>
      </p:sp>
      <p:sp>
        <p:nvSpPr>
          <p:cNvPr id="8" name="Untertitel 2"/>
          <p:cNvSpPr>
            <a:spLocks noGrp="1"/>
          </p:cNvSpPr>
          <p:nvPr>
            <p:ph type="subTitle" idx="1"/>
          </p:nvPr>
        </p:nvSpPr>
        <p:spPr>
          <a:xfrm>
            <a:off x="1143000" y="2159046"/>
            <a:ext cx="7342188" cy="371475"/>
          </a:xfrm>
        </p:spPr>
        <p:txBody>
          <a:bodyPr/>
          <a:lstStyle>
            <a:lvl1pPr marL="0" indent="0">
              <a:buFontTx/>
              <a:buNone/>
              <a:defRPr sz="2400">
                <a:solidFill>
                  <a:srgbClr val="686868"/>
                </a:solidFill>
              </a:defRPr>
            </a:lvl1pPr>
          </a:lstStyle>
          <a:p>
            <a:pPr lvl="0"/>
            <a:r>
              <a:rPr lang="en-US" noProof="0" dirty="0" smtClean="0"/>
              <a:t>Formatvorlage des Untertitelmasters durch Klicken bearbeiten</a:t>
            </a:r>
            <a:endParaRPr lang="en-GB" noProof="0" dirty="0" smtClean="0"/>
          </a:p>
        </p:txBody>
      </p:sp>
      <p:sp>
        <p:nvSpPr>
          <p:cNvPr id="6" name="Rectangle 51"/>
          <p:cNvSpPr>
            <a:spLocks noGrp="1" noChangeArrowheads="1"/>
          </p:cNvSpPr>
          <p:nvPr>
            <p:ph type="sldNum" sz="quarter" idx="10"/>
          </p:nvPr>
        </p:nvSpPr>
        <p:spPr/>
        <p:txBody>
          <a:bodyPr/>
          <a:lstStyle>
            <a:lvl1pPr>
              <a:lnSpc>
                <a:spcPct val="100000"/>
              </a:lnSpc>
              <a:buFontTx/>
              <a:buNone/>
              <a:defRPr sz="800">
                <a:solidFill>
                  <a:srgbClr val="686868"/>
                </a:solidFill>
                <a:latin typeface="Arial" pitchFamily="34" charset="0"/>
                <a:cs typeface="Arial" pitchFamily="34" charset="0"/>
              </a:defRPr>
            </a:lvl1pPr>
          </a:lstStyle>
          <a:p>
            <a:pPr>
              <a:defRPr/>
            </a:pPr>
            <a:r>
              <a:rPr lang="en-GB"/>
              <a:t>www.DLR.de  •  Chart </a:t>
            </a:r>
            <a:fld id="{B2EDC576-4697-4F96-A898-E7924B0EA870}" type="slidenum">
              <a:rPr lang="en-GB"/>
              <a:pPr>
                <a:defRPr/>
              </a:pPr>
              <a:t>‹#›</a:t>
            </a:fld>
            <a:endParaRPr lang="en-GB"/>
          </a:p>
        </p:txBody>
      </p:sp>
      <p:sp>
        <p:nvSpPr>
          <p:cNvPr id="7" name="Rectangle 52"/>
          <p:cNvSpPr>
            <a:spLocks noGrp="1" noChangeArrowheads="1"/>
          </p:cNvSpPr>
          <p:nvPr>
            <p:ph type="ftr" sz="quarter" idx="11"/>
          </p:nvPr>
        </p:nvSpPr>
        <p:spPr/>
        <p:txBody>
          <a:bodyPr/>
          <a:lstStyle>
            <a:lvl1pPr>
              <a:lnSpc>
                <a:spcPct val="100000"/>
              </a:lnSpc>
              <a:buFontTx/>
              <a:buNone/>
              <a:defRPr sz="800">
                <a:solidFill>
                  <a:srgbClr val="686868"/>
                </a:solidFill>
                <a:latin typeface="Arial" pitchFamily="34" charset="0"/>
                <a:cs typeface="Arial" pitchFamily="34" charset="0"/>
              </a:defRPr>
            </a:lvl1pPr>
          </a:lstStyle>
          <a:p>
            <a:pPr>
              <a:defRPr/>
            </a:pPr>
            <a:r>
              <a:rPr lang="en-GB"/>
              <a:t>&gt; Lecture &gt; Author  •  Document &gt; Date</a:t>
            </a:r>
          </a:p>
        </p:txBody>
      </p:sp>
    </p:spTree>
    <p:extLst>
      <p:ext uri="{BB962C8B-B14F-4D97-AF65-F5344CB8AC3E}">
        <p14:creationId xmlns:p14="http://schemas.microsoft.com/office/powerpoint/2010/main" val="2332831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179518" y="332656"/>
            <a:ext cx="8784976" cy="432048"/>
          </a:xfrm>
          <a:prstGeom prst="rect">
            <a:avLst/>
          </a:prstGeom>
          <a:noFill/>
          <a:ln>
            <a:noFill/>
          </a:ln>
          <a:effectLst/>
          <a:extLst/>
        </p:spPr>
        <p:txBody>
          <a:bodyPr/>
          <a:lstStyle>
            <a:lvl1pPr algn="ctr">
              <a:defRPr/>
            </a:lvl1pPr>
          </a:lstStyle>
          <a:p>
            <a:pPr lvl="0"/>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p:txBody>
      </p:sp>
      <p:sp>
        <p:nvSpPr>
          <p:cNvPr id="8" name="Rectangle 3"/>
          <p:cNvSpPr>
            <a:spLocks noGrp="1" noChangeArrowheads="1"/>
          </p:cNvSpPr>
          <p:nvPr>
            <p:ph idx="1"/>
          </p:nvPr>
        </p:nvSpPr>
        <p:spPr bwMode="auto">
          <a:xfrm>
            <a:off x="179518" y="980728"/>
            <a:ext cx="8784976" cy="5112568"/>
          </a:xfrm>
          <a:prstGeom prst="rect">
            <a:avLst/>
          </a:prstGeom>
          <a:noFill/>
          <a:ln>
            <a:noFill/>
          </a:ln>
          <a:effectLst/>
          <a:extLst/>
        </p:spPr>
        <p:txBody>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Tree>
    <p:extLst>
      <p:ext uri="{BB962C8B-B14F-4D97-AF65-F5344CB8AC3E}">
        <p14:creationId xmlns:p14="http://schemas.microsoft.com/office/powerpoint/2010/main" val="192002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2-spaltig">
    <p:spTree>
      <p:nvGrpSpPr>
        <p:cNvPr id="1" name=""/>
        <p:cNvGrpSpPr/>
        <p:nvPr/>
      </p:nvGrpSpPr>
      <p:grpSpPr>
        <a:xfrm>
          <a:off x="0" y="0"/>
          <a:ext cx="0" cy="0"/>
          <a:chOff x="0" y="0"/>
          <a:chExt cx="0" cy="0"/>
        </a:xfrm>
      </p:grpSpPr>
      <p:sp>
        <p:nvSpPr>
          <p:cNvPr id="5" name="Foliennummernplatzhalter 3"/>
          <p:cNvSpPr txBox="1">
            <a:spLocks/>
          </p:cNvSpPr>
          <p:nvPr userDrawn="1"/>
        </p:nvSpPr>
        <p:spPr bwMode="auto">
          <a:xfrm>
            <a:off x="107951" y="44451"/>
            <a:ext cx="2205038" cy="138113"/>
          </a:xfrm>
          <a:prstGeom prst="rect">
            <a:avLst/>
          </a:prstGeom>
          <a:noFill/>
          <a:ln>
            <a:miter lim="800000"/>
            <a:headEnd/>
            <a:tailEnd/>
          </a:ln>
        </p:spPr>
        <p:txBody>
          <a:bodyPr lIns="0" tIns="0" rIns="0" bIns="0"/>
          <a:lstStyle>
            <a:defPPr>
              <a:defRPr lang="de-DE"/>
            </a:defPPr>
            <a:lvl1pPr algn="l" rtl="0" fontAlgn="auto">
              <a:lnSpc>
                <a:spcPct val="100000"/>
              </a:lnSpc>
              <a:spcBef>
                <a:spcPts val="0"/>
              </a:spcBef>
              <a:spcAft>
                <a:spcPts val="0"/>
              </a:spcAft>
              <a:buFontTx/>
              <a:buNone/>
              <a:defRPr sz="800" kern="1200" dirty="0" smtClean="0">
                <a:solidFill>
                  <a:srgbClr val="686868"/>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base">
              <a:spcBef>
                <a:spcPct val="0"/>
              </a:spcBef>
              <a:spcAft>
                <a:spcPct val="0"/>
              </a:spcAft>
              <a:defRPr/>
            </a:pPr>
            <a:r>
              <a:rPr lang="en-GB">
                <a:latin typeface="Arial" charset="0"/>
                <a:cs typeface="Arial" charset="0"/>
              </a:rPr>
              <a:t>www.pa.op.dlr.de/ESMVal/  •  Chart </a:t>
            </a:r>
            <a:fld id="{A659CBDD-D3C5-4B60-AE17-3251A9FFB643}" type="slidenum">
              <a:rPr lang="en-GB">
                <a:latin typeface="Arial" charset="0"/>
                <a:cs typeface="Arial" charset="0"/>
              </a:rPr>
              <a:pPr fontAlgn="base">
                <a:spcBef>
                  <a:spcPct val="0"/>
                </a:spcBef>
                <a:spcAft>
                  <a:spcPct val="0"/>
                </a:spcAft>
                <a:defRPr/>
              </a:pPr>
              <a:t>‹#›</a:t>
            </a:fld>
            <a:endParaRPr lang="en-GB">
              <a:latin typeface="Arial" charset="0"/>
              <a:cs typeface="Arial" charset="0"/>
            </a:endParaRPr>
          </a:p>
        </p:txBody>
      </p:sp>
      <p:sp>
        <p:nvSpPr>
          <p:cNvPr id="8" name="Rectangle 3"/>
          <p:cNvSpPr>
            <a:spLocks noGrp="1" noChangeArrowheads="1"/>
          </p:cNvSpPr>
          <p:nvPr>
            <p:ph idx="1"/>
          </p:nvPr>
        </p:nvSpPr>
        <p:spPr bwMode="auto">
          <a:xfrm>
            <a:off x="199352" y="1124749"/>
            <a:ext cx="4300641" cy="4752181"/>
          </a:xfrm>
          <a:prstGeom prst="rect">
            <a:avLst/>
          </a:prstGeom>
          <a:noFill/>
          <a:ln>
            <a:noFill/>
          </a:ln>
          <a:effectLst/>
          <a:extLst/>
        </p:spPr>
        <p:txBody>
          <a:bodyPr/>
          <a:lstStyle/>
          <a:p>
            <a:pPr lvl="0"/>
            <a:r>
              <a:rPr lang="en-US" noProof="0" dirty="0" smtClean="0"/>
              <a:t>Textmasterformate durch Klicken bearbeiten</a:t>
            </a:r>
          </a:p>
          <a:p>
            <a:pPr lvl="1"/>
            <a:r>
              <a:rPr lang="en-US" noProof="0" dirty="0" smtClean="0"/>
              <a:t>Zweite Ebene</a:t>
            </a:r>
          </a:p>
          <a:p>
            <a:pPr lvl="2"/>
            <a:r>
              <a:rPr lang="en-US" noProof="0" dirty="0" smtClean="0"/>
              <a:t>Dritte Ebene</a:t>
            </a:r>
          </a:p>
          <a:p>
            <a:pPr lvl="3"/>
            <a:r>
              <a:rPr lang="en-US" noProof="0" dirty="0" smtClean="0"/>
              <a:t>Vierte Ebene</a:t>
            </a:r>
          </a:p>
          <a:p>
            <a:pPr lvl="4"/>
            <a:r>
              <a:rPr lang="en-US" noProof="0" dirty="0" smtClean="0"/>
              <a:t>Fünfte Ebene</a:t>
            </a:r>
            <a:endParaRPr lang="en-GB" noProof="0" dirty="0"/>
          </a:p>
        </p:txBody>
      </p:sp>
      <p:sp>
        <p:nvSpPr>
          <p:cNvPr id="10" name="Rectangle 2"/>
          <p:cNvSpPr>
            <a:spLocks noGrp="1" noChangeArrowheads="1"/>
          </p:cNvSpPr>
          <p:nvPr>
            <p:ph type="title"/>
          </p:nvPr>
        </p:nvSpPr>
        <p:spPr bwMode="auto">
          <a:xfrm>
            <a:off x="179518" y="332656"/>
            <a:ext cx="8784976" cy="432048"/>
          </a:xfrm>
          <a:prstGeom prst="rect">
            <a:avLst/>
          </a:prstGeom>
          <a:noFill/>
          <a:ln>
            <a:noFill/>
          </a:ln>
          <a:effectLst/>
          <a:extLst/>
        </p:spPr>
        <p:txBody>
          <a:bodyPr/>
          <a:lstStyle>
            <a:lvl1pPr algn="ctr">
              <a:defRPr/>
            </a:lvl1pPr>
          </a:lstStyle>
          <a:p>
            <a:pPr lvl="0"/>
            <a:r>
              <a:rPr lang="en-US" noProof="0" dirty="0" smtClean="0"/>
              <a:t>Titelmasterformat durch Klicken bearbeiten</a:t>
            </a:r>
            <a:endParaRPr lang="de-DE" dirty="0" smtClean="0"/>
          </a:p>
        </p:txBody>
      </p:sp>
      <p:sp>
        <p:nvSpPr>
          <p:cNvPr id="13" name="Rectangle 3"/>
          <p:cNvSpPr>
            <a:spLocks noGrp="1" noChangeArrowheads="1"/>
          </p:cNvSpPr>
          <p:nvPr>
            <p:ph idx="10"/>
          </p:nvPr>
        </p:nvSpPr>
        <p:spPr bwMode="auto">
          <a:xfrm>
            <a:off x="4663847" y="1124749"/>
            <a:ext cx="4300641" cy="4752181"/>
          </a:xfrm>
          <a:prstGeom prst="rect">
            <a:avLst/>
          </a:prstGeom>
          <a:noFill/>
          <a:ln>
            <a:noFill/>
          </a:ln>
          <a:effectLst/>
          <a:extLst/>
        </p:spPr>
        <p:txBody>
          <a:bodyPr/>
          <a:lstStyle/>
          <a:p>
            <a:pPr lvl="0"/>
            <a:r>
              <a:rPr lang="en-US" noProof="0" dirty="0" smtClean="0"/>
              <a:t>Textmasterformate durch Klicken bearbeiten</a:t>
            </a:r>
          </a:p>
          <a:p>
            <a:pPr lvl="1"/>
            <a:r>
              <a:rPr lang="en-US" noProof="0" dirty="0" smtClean="0"/>
              <a:t>Zweite Ebene</a:t>
            </a:r>
          </a:p>
          <a:p>
            <a:pPr lvl="2"/>
            <a:r>
              <a:rPr lang="en-US" noProof="0" dirty="0" smtClean="0"/>
              <a:t>Dritte Ebene</a:t>
            </a:r>
          </a:p>
          <a:p>
            <a:pPr lvl="3"/>
            <a:r>
              <a:rPr lang="en-US" noProof="0" dirty="0" smtClean="0"/>
              <a:t>Vierte Ebene</a:t>
            </a:r>
          </a:p>
          <a:p>
            <a:pPr lvl="4"/>
            <a:r>
              <a:rPr lang="en-US" noProof="0" dirty="0" smtClean="0"/>
              <a:t>Fünfte Ebene</a:t>
            </a:r>
            <a:endParaRPr lang="en-GB" noProof="0" dirty="0"/>
          </a:p>
        </p:txBody>
      </p:sp>
    </p:spTree>
    <p:extLst>
      <p:ext uri="{BB962C8B-B14F-4D97-AF65-F5344CB8AC3E}">
        <p14:creationId xmlns:p14="http://schemas.microsoft.com/office/powerpoint/2010/main" val="2756088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2.xml"/><Relationship Id="rId8" Type="http://schemas.openxmlformats.org/officeDocument/2006/relationships/image" Target="../media/image4.jpeg"/><Relationship Id="rId9"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rafik 1"/>
          <p:cNvPicPr>
            <a:picLocks noChangeAspect="1"/>
          </p:cNvPicPr>
          <p:nvPr userDrawn="1"/>
        </p:nvPicPr>
        <p:blipFill>
          <a:blip r:embed="rId8"/>
          <a:srcRect/>
          <a:stretch>
            <a:fillRect/>
          </a:stretch>
        </p:blipFill>
        <p:spPr bwMode="auto">
          <a:xfrm>
            <a:off x="0" y="6310313"/>
            <a:ext cx="9144000" cy="549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1143000" y="938213"/>
            <a:ext cx="7342188" cy="738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Mastertitelformat bearbeiten</a:t>
            </a:r>
          </a:p>
        </p:txBody>
      </p:sp>
      <p:sp>
        <p:nvSpPr>
          <p:cNvPr id="1028" name="Rectangle 3"/>
          <p:cNvSpPr>
            <a:spLocks noGrp="1" noChangeArrowheads="1"/>
          </p:cNvSpPr>
          <p:nvPr>
            <p:ph type="body" idx="1"/>
          </p:nvPr>
        </p:nvSpPr>
        <p:spPr bwMode="auto">
          <a:xfrm>
            <a:off x="1143000" y="1884363"/>
            <a:ext cx="7694613" cy="3992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pic>
        <p:nvPicPr>
          <p:cNvPr id="1029" name="Grafik 10" descr="dlr_signet.png"/>
          <p:cNvPicPr>
            <a:picLocks noChangeAspect="1"/>
          </p:cNvPicPr>
          <p:nvPr/>
        </p:nvPicPr>
        <p:blipFill>
          <a:blip r:embed="rId9"/>
          <a:srcRect/>
          <a:stretch>
            <a:fillRect/>
          </a:stretch>
        </p:blipFill>
        <p:spPr bwMode="auto">
          <a:xfrm>
            <a:off x="831850" y="6143625"/>
            <a:ext cx="571500" cy="511175"/>
          </a:xfrm>
          <a:prstGeom prst="rect">
            <a:avLst/>
          </a:prstGeom>
          <a:noFill/>
          <a:ln w="9525">
            <a:noFill/>
            <a:miter lim="800000"/>
            <a:headEnd/>
            <a:tailEnd/>
          </a:ln>
        </p:spPr>
      </p:pic>
      <p:sp>
        <p:nvSpPr>
          <p:cNvPr id="1075" name="Rectangle 51"/>
          <p:cNvSpPr>
            <a:spLocks noGrp="1" noChangeArrowheads="1"/>
          </p:cNvSpPr>
          <p:nvPr>
            <p:ph type="sldNum" sz="quarter" idx="4"/>
          </p:nvPr>
        </p:nvSpPr>
        <p:spPr bwMode="auto">
          <a:xfrm>
            <a:off x="1143000" y="122238"/>
            <a:ext cx="1230313" cy="122237"/>
          </a:xfrm>
          <a:prstGeom prst="rect">
            <a:avLst/>
          </a:prstGeom>
          <a:noFill/>
          <a:ln>
            <a:noFill/>
          </a:ln>
          <a:effectLst/>
          <a:extLst/>
        </p:spPr>
        <p:txBody>
          <a:bodyPr vert="horz" wrap="square" lIns="0" tIns="0" rIns="0" bIns="0" numCol="1" anchor="t" anchorCtr="0" compatLnSpc="1">
            <a:prstTxWarp prst="textNoShape">
              <a:avLst/>
            </a:prstTxWarp>
          </a:bodyPr>
          <a:lstStyle>
            <a:lvl1pPr>
              <a:lnSpc>
                <a:spcPct val="100000"/>
              </a:lnSpc>
              <a:buFontTx/>
              <a:buNone/>
              <a:defRPr sz="800">
                <a:solidFill>
                  <a:srgbClr val="686868"/>
                </a:solidFill>
                <a:ea typeface="ヒラギノ角ゴ Pro W3" charset="-128"/>
                <a:cs typeface="+mn-cs"/>
              </a:defRPr>
            </a:lvl1pPr>
          </a:lstStyle>
          <a:p>
            <a:pPr>
              <a:defRPr/>
            </a:pPr>
            <a:r>
              <a:rPr lang="de-DE"/>
              <a:t>www.DLR.de  </a:t>
            </a:r>
            <a:r>
              <a:rPr lang="de-DE">
                <a:solidFill>
                  <a:srgbClr val="949494"/>
                </a:solidFill>
              </a:rPr>
              <a:t>•</a:t>
            </a:r>
            <a:r>
              <a:rPr lang="de-DE"/>
              <a:t>  Chart </a:t>
            </a:r>
            <a:fld id="{18B0C84C-C0A4-4FC8-81CD-8DE8ACFB3E81}" type="slidenum">
              <a:rPr lang="de-DE"/>
              <a:pPr>
                <a:defRPr/>
              </a:pPr>
              <a:t>‹#›</a:t>
            </a:fld>
            <a:endParaRPr lang="de-DE"/>
          </a:p>
        </p:txBody>
      </p:sp>
      <p:sp>
        <p:nvSpPr>
          <p:cNvPr id="1076" name="Rectangle 52"/>
          <p:cNvSpPr>
            <a:spLocks noGrp="1" noChangeArrowheads="1"/>
          </p:cNvSpPr>
          <p:nvPr>
            <p:ph type="ftr" sz="quarter" idx="3"/>
          </p:nvPr>
        </p:nvSpPr>
        <p:spPr bwMode="auto">
          <a:xfrm>
            <a:off x="2374900" y="122238"/>
            <a:ext cx="5399088" cy="122237"/>
          </a:xfrm>
          <a:prstGeom prst="rect">
            <a:avLst/>
          </a:prstGeom>
          <a:noFill/>
          <a:ln>
            <a:noFill/>
          </a:ln>
          <a:effectLst/>
          <a:extLst/>
        </p:spPr>
        <p:txBody>
          <a:bodyPr vert="horz" wrap="square" lIns="0" tIns="0" rIns="0" bIns="0" numCol="1" anchor="t" anchorCtr="0" compatLnSpc="1">
            <a:prstTxWarp prst="textNoShape">
              <a:avLst/>
            </a:prstTxWarp>
          </a:bodyPr>
          <a:lstStyle>
            <a:lvl1pPr>
              <a:lnSpc>
                <a:spcPct val="100000"/>
              </a:lnSpc>
              <a:buFontTx/>
              <a:buNone/>
              <a:defRPr sz="800">
                <a:solidFill>
                  <a:srgbClr val="686868"/>
                </a:solidFill>
                <a:ea typeface="ヒラギノ角ゴ Pro W3" charset="-128"/>
                <a:cs typeface="+mn-cs"/>
              </a:defRPr>
            </a:lvl1pPr>
          </a:lstStyle>
          <a:p>
            <a:pPr>
              <a:defRPr/>
            </a:pPr>
            <a:r>
              <a:rPr lang="en-US" smtClean="0"/>
              <a:t>WP3.7 - Cross-assessment of aerosol, cloud and radiation</a:t>
            </a:r>
            <a:endParaRPr lang="de-DE">
              <a:solidFill>
                <a:schemeClr val="tx1"/>
              </a:solidFill>
            </a:endParaRPr>
          </a:p>
        </p:txBody>
      </p:sp>
    </p:spTree>
  </p:cSld>
  <p:clrMap bg1="lt1" tx1="dk1" bg2="lt2" tx2="dk2" accent1="accent1" accent2="accent2" accent3="accent3" accent4="accent4" accent5="accent5" accent6="accent6" hlink="hlink" folHlink="folHlink"/>
  <p:sldLayoutIdLst>
    <p:sldLayoutId id="2147483729" r:id="rId1"/>
    <p:sldLayoutId id="2147483724" r:id="rId2"/>
    <p:sldLayoutId id="2147483725" r:id="rId3"/>
    <p:sldLayoutId id="2147483726" r:id="rId4"/>
    <p:sldLayoutId id="2147483727" r:id="rId5"/>
    <p:sldLayoutId id="2147483728" r:id="rId6"/>
  </p:sldLayoutIdLst>
  <p:hf hdr="0" ftr="0" dt="0"/>
  <p:txStyles>
    <p:titleStyle>
      <a:lvl1pPr algn="l" rtl="0" eaLnBrk="0" fontAlgn="base" hangingPunct="0">
        <a:lnSpc>
          <a:spcPts val="2900"/>
        </a:lnSpc>
        <a:spcBef>
          <a:spcPct val="0"/>
        </a:spcBef>
        <a:spcAft>
          <a:spcPct val="0"/>
        </a:spcAft>
        <a:defRPr sz="2400" b="1">
          <a:solidFill>
            <a:srgbClr val="686868"/>
          </a:solidFill>
          <a:latin typeface="+mj-lt"/>
          <a:ea typeface="+mj-ea"/>
          <a:cs typeface="+mj-cs"/>
        </a:defRPr>
      </a:lvl1pPr>
      <a:lvl2pPr algn="l" rtl="0" eaLnBrk="0" fontAlgn="base" hangingPunct="0">
        <a:lnSpc>
          <a:spcPts val="2900"/>
        </a:lnSpc>
        <a:spcBef>
          <a:spcPct val="0"/>
        </a:spcBef>
        <a:spcAft>
          <a:spcPct val="0"/>
        </a:spcAft>
        <a:defRPr sz="2400" b="1">
          <a:solidFill>
            <a:srgbClr val="686868"/>
          </a:solidFill>
          <a:latin typeface="Arial" charset="0"/>
          <a:ea typeface="ヒラギノ角ゴ Pro W3" charset="-128"/>
          <a:cs typeface="Arial" charset="0"/>
        </a:defRPr>
      </a:lvl2pPr>
      <a:lvl3pPr algn="l" rtl="0" eaLnBrk="0" fontAlgn="base" hangingPunct="0">
        <a:lnSpc>
          <a:spcPts val="2900"/>
        </a:lnSpc>
        <a:spcBef>
          <a:spcPct val="0"/>
        </a:spcBef>
        <a:spcAft>
          <a:spcPct val="0"/>
        </a:spcAft>
        <a:defRPr sz="2400" b="1">
          <a:solidFill>
            <a:srgbClr val="686868"/>
          </a:solidFill>
          <a:latin typeface="Arial" charset="0"/>
          <a:ea typeface="ヒラギノ角ゴ Pro W3" charset="-128"/>
          <a:cs typeface="Arial" charset="0"/>
        </a:defRPr>
      </a:lvl3pPr>
      <a:lvl4pPr algn="l" rtl="0" eaLnBrk="0" fontAlgn="base" hangingPunct="0">
        <a:lnSpc>
          <a:spcPts val="2900"/>
        </a:lnSpc>
        <a:spcBef>
          <a:spcPct val="0"/>
        </a:spcBef>
        <a:spcAft>
          <a:spcPct val="0"/>
        </a:spcAft>
        <a:defRPr sz="2400" b="1">
          <a:solidFill>
            <a:srgbClr val="686868"/>
          </a:solidFill>
          <a:latin typeface="Arial" charset="0"/>
          <a:ea typeface="ヒラギノ角ゴ Pro W3" charset="-128"/>
          <a:cs typeface="Arial" charset="0"/>
        </a:defRPr>
      </a:lvl4pPr>
      <a:lvl5pPr algn="l" rtl="0" eaLnBrk="0" fontAlgn="base" hangingPunct="0">
        <a:lnSpc>
          <a:spcPts val="2900"/>
        </a:lnSpc>
        <a:spcBef>
          <a:spcPct val="0"/>
        </a:spcBef>
        <a:spcAft>
          <a:spcPct val="0"/>
        </a:spcAft>
        <a:defRPr sz="2400" b="1">
          <a:solidFill>
            <a:srgbClr val="686868"/>
          </a:solidFill>
          <a:latin typeface="Arial" charset="0"/>
          <a:ea typeface="ヒラギノ角ゴ Pro W3" charset="-128"/>
          <a:cs typeface="Arial" charset="0"/>
        </a:defRPr>
      </a:lvl5pPr>
      <a:lvl6pPr marL="457200" algn="l" rtl="0" fontAlgn="base">
        <a:lnSpc>
          <a:spcPts val="2900"/>
        </a:lnSpc>
        <a:spcBef>
          <a:spcPct val="0"/>
        </a:spcBef>
        <a:spcAft>
          <a:spcPct val="0"/>
        </a:spcAft>
        <a:defRPr sz="2400" b="1">
          <a:solidFill>
            <a:srgbClr val="686868"/>
          </a:solidFill>
          <a:latin typeface="Arial" charset="0"/>
          <a:ea typeface="ヒラギノ角ゴ Pro W3" charset="-128"/>
          <a:cs typeface="Arial" charset="0"/>
        </a:defRPr>
      </a:lvl6pPr>
      <a:lvl7pPr marL="914400" algn="l" rtl="0" fontAlgn="base">
        <a:lnSpc>
          <a:spcPts val="2900"/>
        </a:lnSpc>
        <a:spcBef>
          <a:spcPct val="0"/>
        </a:spcBef>
        <a:spcAft>
          <a:spcPct val="0"/>
        </a:spcAft>
        <a:defRPr sz="2400" b="1">
          <a:solidFill>
            <a:srgbClr val="686868"/>
          </a:solidFill>
          <a:latin typeface="Arial" charset="0"/>
          <a:ea typeface="ヒラギノ角ゴ Pro W3" charset="-128"/>
          <a:cs typeface="Arial" charset="0"/>
        </a:defRPr>
      </a:lvl7pPr>
      <a:lvl8pPr marL="1371600" algn="l" rtl="0" fontAlgn="base">
        <a:lnSpc>
          <a:spcPts val="2900"/>
        </a:lnSpc>
        <a:spcBef>
          <a:spcPct val="0"/>
        </a:spcBef>
        <a:spcAft>
          <a:spcPct val="0"/>
        </a:spcAft>
        <a:defRPr sz="2400" b="1">
          <a:solidFill>
            <a:srgbClr val="686868"/>
          </a:solidFill>
          <a:latin typeface="Arial" charset="0"/>
          <a:ea typeface="ヒラギノ角ゴ Pro W3" charset="-128"/>
          <a:cs typeface="Arial" charset="0"/>
        </a:defRPr>
      </a:lvl8pPr>
      <a:lvl9pPr marL="1828800" algn="l" rtl="0" fontAlgn="base">
        <a:lnSpc>
          <a:spcPts val="2900"/>
        </a:lnSpc>
        <a:spcBef>
          <a:spcPct val="0"/>
        </a:spcBef>
        <a:spcAft>
          <a:spcPct val="0"/>
        </a:spcAft>
        <a:defRPr sz="2400" b="1">
          <a:solidFill>
            <a:srgbClr val="686868"/>
          </a:solidFill>
          <a:latin typeface="Arial" charset="0"/>
          <a:ea typeface="ヒラギノ角ゴ Pro W3" charset="-128"/>
          <a:cs typeface="Arial" charset="0"/>
        </a:defRPr>
      </a:lvl9pPr>
    </p:titleStyle>
    <p:bodyStyle>
      <a:lvl1pPr marL="179388" indent="-179388" algn="l" rtl="0" eaLnBrk="0" fontAlgn="base" hangingPunct="0">
        <a:lnSpc>
          <a:spcPts val="2600"/>
        </a:lnSpc>
        <a:spcBef>
          <a:spcPct val="0"/>
        </a:spcBef>
        <a:spcAft>
          <a:spcPct val="0"/>
        </a:spcAft>
        <a:buChar char="-"/>
        <a:defRPr>
          <a:solidFill>
            <a:schemeClr val="tx1"/>
          </a:solidFill>
          <a:latin typeface="+mn-lt"/>
          <a:ea typeface="+mn-ea"/>
          <a:cs typeface="+mn-cs"/>
        </a:defRPr>
      </a:lvl1pPr>
      <a:lvl2pPr marL="625475" indent="-179388" algn="l" rtl="0" eaLnBrk="0" fontAlgn="base" hangingPunct="0">
        <a:lnSpc>
          <a:spcPts val="2600"/>
        </a:lnSpc>
        <a:spcBef>
          <a:spcPct val="0"/>
        </a:spcBef>
        <a:spcAft>
          <a:spcPct val="0"/>
        </a:spcAft>
        <a:buChar char="-"/>
        <a:defRPr>
          <a:solidFill>
            <a:schemeClr val="tx1"/>
          </a:solidFill>
          <a:latin typeface="+mn-lt"/>
          <a:ea typeface="+mn-ea"/>
          <a:cs typeface="+mn-cs"/>
        </a:defRPr>
      </a:lvl2pPr>
      <a:lvl3pPr marL="1077913" indent="-179388" algn="l" rtl="0" eaLnBrk="0" fontAlgn="base" hangingPunct="0">
        <a:lnSpc>
          <a:spcPts val="2600"/>
        </a:lnSpc>
        <a:spcBef>
          <a:spcPct val="0"/>
        </a:spcBef>
        <a:spcAft>
          <a:spcPct val="0"/>
        </a:spcAft>
        <a:buChar char="-"/>
        <a:defRPr>
          <a:solidFill>
            <a:schemeClr val="tx1"/>
          </a:solidFill>
          <a:latin typeface="+mn-lt"/>
          <a:ea typeface="+mn-ea"/>
          <a:cs typeface="+mn-cs"/>
        </a:defRPr>
      </a:lvl3pPr>
      <a:lvl4pPr marL="1524000" indent="-179388" algn="l" rtl="0" eaLnBrk="0" fontAlgn="base" hangingPunct="0">
        <a:lnSpc>
          <a:spcPts val="2600"/>
        </a:lnSpc>
        <a:spcBef>
          <a:spcPct val="0"/>
        </a:spcBef>
        <a:spcAft>
          <a:spcPct val="0"/>
        </a:spcAft>
        <a:buChar char="-"/>
        <a:defRPr>
          <a:solidFill>
            <a:schemeClr val="tx1"/>
          </a:solidFill>
          <a:latin typeface="+mn-lt"/>
          <a:ea typeface="+mn-ea"/>
          <a:cs typeface="+mn-cs"/>
        </a:defRPr>
      </a:lvl4pPr>
      <a:lvl5pPr marL="1970088" indent="-173038" algn="l" rtl="0" eaLnBrk="0" fontAlgn="base" hangingPunct="0">
        <a:lnSpc>
          <a:spcPts val="2600"/>
        </a:lnSpc>
        <a:spcBef>
          <a:spcPct val="0"/>
        </a:spcBef>
        <a:spcAft>
          <a:spcPct val="0"/>
        </a:spcAft>
        <a:buChar char="-"/>
        <a:defRPr>
          <a:solidFill>
            <a:schemeClr val="tx1"/>
          </a:solidFill>
          <a:latin typeface="+mn-lt"/>
          <a:ea typeface="+mn-ea"/>
          <a:cs typeface="+mn-cs"/>
        </a:defRPr>
      </a:lvl5pPr>
      <a:lvl6pPr marL="2427288" indent="-173038" algn="l" rtl="0" fontAlgn="base">
        <a:lnSpc>
          <a:spcPts val="2600"/>
        </a:lnSpc>
        <a:spcBef>
          <a:spcPct val="0"/>
        </a:spcBef>
        <a:spcAft>
          <a:spcPct val="0"/>
        </a:spcAft>
        <a:buChar char="-"/>
        <a:defRPr>
          <a:solidFill>
            <a:schemeClr val="tx1"/>
          </a:solidFill>
          <a:latin typeface="+mn-lt"/>
          <a:ea typeface="+mn-ea"/>
          <a:cs typeface="+mn-cs"/>
        </a:defRPr>
      </a:lvl6pPr>
      <a:lvl7pPr marL="2884488" indent="-173038" algn="l" rtl="0" fontAlgn="base">
        <a:lnSpc>
          <a:spcPts val="2600"/>
        </a:lnSpc>
        <a:spcBef>
          <a:spcPct val="0"/>
        </a:spcBef>
        <a:spcAft>
          <a:spcPct val="0"/>
        </a:spcAft>
        <a:buChar char="-"/>
        <a:defRPr>
          <a:solidFill>
            <a:schemeClr val="tx1"/>
          </a:solidFill>
          <a:latin typeface="+mn-lt"/>
          <a:ea typeface="+mn-ea"/>
          <a:cs typeface="+mn-cs"/>
        </a:defRPr>
      </a:lvl7pPr>
      <a:lvl8pPr marL="3341688" indent="-173038" algn="l" rtl="0" fontAlgn="base">
        <a:lnSpc>
          <a:spcPts val="2600"/>
        </a:lnSpc>
        <a:spcBef>
          <a:spcPct val="0"/>
        </a:spcBef>
        <a:spcAft>
          <a:spcPct val="0"/>
        </a:spcAft>
        <a:buChar char="-"/>
        <a:defRPr>
          <a:solidFill>
            <a:schemeClr val="tx1"/>
          </a:solidFill>
          <a:latin typeface="+mn-lt"/>
          <a:ea typeface="+mn-ea"/>
          <a:cs typeface="+mn-cs"/>
        </a:defRPr>
      </a:lvl8pPr>
      <a:lvl9pPr marL="3798888" indent="-173038" algn="l" rtl="0" fontAlgn="base">
        <a:lnSpc>
          <a:spcPts val="2600"/>
        </a:lnSpc>
        <a:spcBef>
          <a:spcPct val="0"/>
        </a:spcBef>
        <a:spcAft>
          <a:spcPct val="0"/>
        </a:spcAft>
        <a:buChar char="-"/>
        <a:defRPr>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psf\Host\Users\cd\Desktop\Startbild_4zu3-Fuss.jpg"/>
          <p:cNvPicPr>
            <a:picLocks noChangeAspect="1" noChangeArrowheads="1"/>
          </p:cNvPicPr>
          <p:nvPr/>
        </p:nvPicPr>
        <p:blipFill>
          <a:blip r:embed="rId8"/>
          <a:srcRect/>
          <a:stretch>
            <a:fillRect/>
          </a:stretch>
        </p:blipFill>
        <p:spPr bwMode="auto">
          <a:xfrm>
            <a:off x="0" y="6307138"/>
            <a:ext cx="9144000" cy="550862"/>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1143023" y="1884363"/>
            <a:ext cx="7694613" cy="3992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here to insert text</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8" name="Grafik 10" descr="dlr_signet.png"/>
          <p:cNvPicPr>
            <a:picLocks noChangeAspect="1"/>
          </p:cNvPicPr>
          <p:nvPr/>
        </p:nvPicPr>
        <p:blipFill>
          <a:blip r:embed="rId9"/>
          <a:srcRect/>
          <a:stretch>
            <a:fillRect/>
          </a:stretch>
        </p:blipFill>
        <p:spPr bwMode="auto">
          <a:xfrm>
            <a:off x="831852" y="6143671"/>
            <a:ext cx="571500" cy="511175"/>
          </a:xfrm>
          <a:prstGeom prst="rect">
            <a:avLst/>
          </a:prstGeom>
          <a:noFill/>
          <a:ln w="9525">
            <a:noFill/>
            <a:miter lim="800000"/>
            <a:headEnd/>
            <a:tailEnd/>
          </a:ln>
        </p:spPr>
      </p:pic>
      <p:sp>
        <p:nvSpPr>
          <p:cNvPr id="15" name="Rectangle 51"/>
          <p:cNvSpPr>
            <a:spLocks noGrp="1" noChangeArrowheads="1"/>
          </p:cNvSpPr>
          <p:nvPr>
            <p:ph type="sldNum" sz="quarter" idx="4"/>
          </p:nvPr>
        </p:nvSpPr>
        <p:spPr>
          <a:xfrm>
            <a:off x="1143023" y="122240"/>
            <a:ext cx="1230313" cy="122237"/>
          </a:xfrm>
          <a:prstGeom prst="rect">
            <a:avLst/>
          </a:prstGeom>
        </p:spPr>
        <p:txBody>
          <a:bodyPr lIns="0" tIns="0" rIns="0" bIns="0"/>
          <a:lstStyle>
            <a:lvl1pPr fontAlgn="auto">
              <a:lnSpc>
                <a:spcPct val="100000"/>
              </a:lnSpc>
              <a:spcBef>
                <a:spcPts val="0"/>
              </a:spcBef>
              <a:spcAft>
                <a:spcPts val="0"/>
              </a:spcAft>
              <a:buFontTx/>
              <a:buNone/>
              <a:defRPr sz="800">
                <a:solidFill>
                  <a:srgbClr val="686868"/>
                </a:solidFill>
                <a:latin typeface="Arial" pitchFamily="34" charset="0"/>
                <a:cs typeface="Arial" pitchFamily="34" charset="0"/>
              </a:defRPr>
            </a:lvl1pPr>
          </a:lstStyle>
          <a:p>
            <a:pPr>
              <a:defRPr/>
            </a:pPr>
            <a:r>
              <a:rPr lang="en-GB"/>
              <a:t>www.DLR.de  •  Chart </a:t>
            </a:r>
            <a:fld id="{52C54212-2FC2-4ADA-A086-477B9FAC4D60}" type="slidenum">
              <a:rPr lang="en-GB"/>
              <a:pPr>
                <a:defRPr/>
              </a:pPr>
              <a:t>‹#›</a:t>
            </a:fld>
            <a:endParaRPr lang="en-GB"/>
          </a:p>
        </p:txBody>
      </p:sp>
      <p:sp>
        <p:nvSpPr>
          <p:cNvPr id="16" name="Rectangle 52"/>
          <p:cNvSpPr>
            <a:spLocks noGrp="1" noChangeArrowheads="1"/>
          </p:cNvSpPr>
          <p:nvPr>
            <p:ph type="ftr" sz="quarter" idx="3"/>
          </p:nvPr>
        </p:nvSpPr>
        <p:spPr bwMode="auto">
          <a:xfrm>
            <a:off x="2374900" y="122240"/>
            <a:ext cx="5399088" cy="122237"/>
          </a:xfrm>
          <a:prstGeom prst="rect">
            <a:avLst/>
          </a:prstGeom>
          <a:noFill/>
          <a:ln>
            <a:noFill/>
          </a:ln>
          <a:effectLst/>
          <a:extLst/>
        </p:spPr>
        <p:txBody>
          <a:bodyPr vert="horz" wrap="square" lIns="0" tIns="0" rIns="0" bIns="0" numCol="1" anchor="t" anchorCtr="0" compatLnSpc="1">
            <a:prstTxWarp prst="textNoShape">
              <a:avLst/>
            </a:prstTxWarp>
          </a:bodyPr>
          <a:lstStyle>
            <a:lvl1pPr fontAlgn="auto">
              <a:lnSpc>
                <a:spcPct val="100000"/>
              </a:lnSpc>
              <a:spcBef>
                <a:spcPts val="0"/>
              </a:spcBef>
              <a:spcAft>
                <a:spcPts val="0"/>
              </a:spcAft>
              <a:buFontTx/>
              <a:buNone/>
              <a:defRPr sz="800" noProof="1">
                <a:solidFill>
                  <a:srgbClr val="686868"/>
                </a:solidFill>
                <a:latin typeface="Arial" pitchFamily="34" charset="0"/>
                <a:cs typeface="Arial" pitchFamily="34" charset="0"/>
              </a:defRPr>
            </a:lvl1pPr>
          </a:lstStyle>
          <a:p>
            <a:pPr>
              <a:defRPr/>
            </a:pPr>
            <a:r>
              <a:rPr lang="en-GB"/>
              <a:t>&gt; Lecture &gt; Author  •  Document &gt; Date</a:t>
            </a:r>
          </a:p>
        </p:txBody>
      </p:sp>
      <p:sp>
        <p:nvSpPr>
          <p:cNvPr id="1031" name="Rectangle 2"/>
          <p:cNvSpPr>
            <a:spLocks noGrp="1" noChangeArrowheads="1"/>
          </p:cNvSpPr>
          <p:nvPr>
            <p:ph type="title"/>
          </p:nvPr>
        </p:nvSpPr>
        <p:spPr bwMode="auto">
          <a:xfrm>
            <a:off x="1143000" y="938213"/>
            <a:ext cx="7342188" cy="741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here to insert chart title</a:t>
            </a:r>
          </a:p>
        </p:txBody>
      </p:sp>
    </p:spTree>
    <p:extLst>
      <p:ext uri="{BB962C8B-B14F-4D97-AF65-F5344CB8AC3E}">
        <p14:creationId xmlns:p14="http://schemas.microsoft.com/office/powerpoint/2010/main" val="86410584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lang="en-GB" sz="2400" b="1" kern="1200" dirty="0">
          <a:solidFill>
            <a:srgbClr val="686868"/>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686868"/>
          </a:solidFill>
          <a:latin typeface="Arial" charset="0"/>
          <a:cs typeface="Arial" charset="0"/>
        </a:defRPr>
      </a:lvl2pPr>
      <a:lvl3pPr algn="l" rtl="0" eaLnBrk="0" fontAlgn="base" hangingPunct="0">
        <a:spcBef>
          <a:spcPct val="0"/>
        </a:spcBef>
        <a:spcAft>
          <a:spcPct val="0"/>
        </a:spcAft>
        <a:defRPr sz="2400" b="1">
          <a:solidFill>
            <a:srgbClr val="686868"/>
          </a:solidFill>
          <a:latin typeface="Arial" charset="0"/>
          <a:cs typeface="Arial" charset="0"/>
        </a:defRPr>
      </a:lvl3pPr>
      <a:lvl4pPr algn="l" rtl="0" eaLnBrk="0" fontAlgn="base" hangingPunct="0">
        <a:spcBef>
          <a:spcPct val="0"/>
        </a:spcBef>
        <a:spcAft>
          <a:spcPct val="0"/>
        </a:spcAft>
        <a:defRPr sz="2400" b="1">
          <a:solidFill>
            <a:srgbClr val="686868"/>
          </a:solidFill>
          <a:latin typeface="Arial" charset="0"/>
          <a:cs typeface="Arial" charset="0"/>
        </a:defRPr>
      </a:lvl4pPr>
      <a:lvl5pPr algn="l" rtl="0" eaLnBrk="0" fontAlgn="base" hangingPunct="0">
        <a:spcBef>
          <a:spcPct val="0"/>
        </a:spcBef>
        <a:spcAft>
          <a:spcPct val="0"/>
        </a:spcAft>
        <a:defRPr sz="2400" b="1">
          <a:solidFill>
            <a:srgbClr val="686868"/>
          </a:solidFill>
          <a:latin typeface="Arial" charset="0"/>
          <a:cs typeface="Arial" charset="0"/>
        </a:defRPr>
      </a:lvl5pPr>
      <a:lvl6pPr marL="457200" algn="l" rtl="0" fontAlgn="base">
        <a:spcBef>
          <a:spcPct val="0"/>
        </a:spcBef>
        <a:spcAft>
          <a:spcPct val="0"/>
        </a:spcAft>
        <a:defRPr sz="2400" b="1">
          <a:solidFill>
            <a:srgbClr val="686868"/>
          </a:solidFill>
          <a:latin typeface="Arial" charset="0"/>
          <a:cs typeface="Arial" charset="0"/>
        </a:defRPr>
      </a:lvl6pPr>
      <a:lvl7pPr marL="914400" algn="l" rtl="0" fontAlgn="base">
        <a:spcBef>
          <a:spcPct val="0"/>
        </a:spcBef>
        <a:spcAft>
          <a:spcPct val="0"/>
        </a:spcAft>
        <a:defRPr sz="2400" b="1">
          <a:solidFill>
            <a:srgbClr val="686868"/>
          </a:solidFill>
          <a:latin typeface="Arial" charset="0"/>
          <a:cs typeface="Arial" charset="0"/>
        </a:defRPr>
      </a:lvl7pPr>
      <a:lvl8pPr marL="1371600" algn="l" rtl="0" fontAlgn="base">
        <a:spcBef>
          <a:spcPct val="0"/>
        </a:spcBef>
        <a:spcAft>
          <a:spcPct val="0"/>
        </a:spcAft>
        <a:defRPr sz="2400" b="1">
          <a:solidFill>
            <a:srgbClr val="686868"/>
          </a:solidFill>
          <a:latin typeface="Arial" charset="0"/>
          <a:cs typeface="Arial" charset="0"/>
        </a:defRPr>
      </a:lvl8pPr>
      <a:lvl9pPr marL="1828800" algn="l" rtl="0" fontAlgn="base">
        <a:spcBef>
          <a:spcPct val="0"/>
        </a:spcBef>
        <a:spcAft>
          <a:spcPct val="0"/>
        </a:spcAft>
        <a:defRPr sz="2400" b="1">
          <a:solidFill>
            <a:srgbClr val="686868"/>
          </a:solidFill>
          <a:latin typeface="Arial" charset="0"/>
          <a:cs typeface="Arial" charset="0"/>
        </a:defRPr>
      </a:lvl9pPr>
    </p:titleStyle>
    <p:bodyStyle>
      <a:lvl1pPr marL="179388" indent="-179388" algn="l" rtl="0" eaLnBrk="0" fontAlgn="base" hangingPunct="0">
        <a:spcBef>
          <a:spcPts val="300"/>
        </a:spcBef>
        <a:spcAft>
          <a:spcPts val="300"/>
        </a:spcAft>
        <a:buFont typeface="Arial" charset="0"/>
        <a:buChar char="•"/>
        <a:defRPr kern="1200">
          <a:solidFill>
            <a:schemeClr val="tx1"/>
          </a:solidFill>
          <a:latin typeface="Arial" pitchFamily="34" charset="0"/>
          <a:ea typeface="+mn-ea"/>
          <a:cs typeface="Arial" pitchFamily="34" charset="0"/>
        </a:defRPr>
      </a:lvl1pPr>
      <a:lvl2pPr marL="625475" indent="-179388" algn="l" rtl="0" eaLnBrk="0" fontAlgn="base" hangingPunct="0">
        <a:spcBef>
          <a:spcPct val="0"/>
        </a:spcBef>
        <a:spcAft>
          <a:spcPct val="0"/>
        </a:spcAft>
        <a:buFont typeface="Arial" charset="0"/>
        <a:buChar char="•"/>
        <a:defRPr kern="1200">
          <a:solidFill>
            <a:schemeClr val="tx1"/>
          </a:solidFill>
          <a:latin typeface="Arial" pitchFamily="34" charset="0"/>
          <a:ea typeface="+mn-ea"/>
          <a:cs typeface="Arial" pitchFamily="34" charset="0"/>
        </a:defRPr>
      </a:lvl2pPr>
      <a:lvl3pPr marL="1076325" indent="-179388" algn="l" rtl="0" eaLnBrk="0" fontAlgn="base" hangingPunct="0">
        <a:spcBef>
          <a:spcPct val="0"/>
        </a:spcBef>
        <a:spcAft>
          <a:spcPct val="0"/>
        </a:spcAft>
        <a:buFont typeface="Arial" charset="0"/>
        <a:buChar char="•"/>
        <a:defRPr kern="1200">
          <a:solidFill>
            <a:schemeClr val="tx1"/>
          </a:solidFill>
          <a:latin typeface="Arial" pitchFamily="34" charset="0"/>
          <a:ea typeface="+mn-ea"/>
          <a:cs typeface="Arial" pitchFamily="34" charset="0"/>
        </a:defRPr>
      </a:lvl3pPr>
      <a:lvl4pPr marL="1522413" indent="-179388" algn="l" rtl="0" eaLnBrk="0" fontAlgn="base" hangingPunct="0">
        <a:spcBef>
          <a:spcPct val="0"/>
        </a:spcBef>
        <a:spcAft>
          <a:spcPct val="0"/>
        </a:spcAft>
        <a:buFont typeface="Arial" charset="0"/>
        <a:buChar char="•"/>
        <a:defRPr kern="1200">
          <a:solidFill>
            <a:schemeClr val="tx1"/>
          </a:solidFill>
          <a:latin typeface="Arial" pitchFamily="34" charset="0"/>
          <a:ea typeface="+mn-ea"/>
          <a:cs typeface="Arial" pitchFamily="34" charset="0"/>
        </a:defRPr>
      </a:lvl4pPr>
      <a:lvl5pPr marL="1968500" indent="-179388" algn="l" rtl="0" eaLnBrk="0" fontAlgn="base" hangingPunct="0">
        <a:spcBef>
          <a:spcPct val="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ctrTitle" sz="quarter"/>
          </p:nvPr>
        </p:nvSpPr>
        <p:spPr>
          <a:xfrm>
            <a:off x="611560" y="743427"/>
            <a:ext cx="7491458" cy="741363"/>
          </a:xfrm>
        </p:spPr>
        <p:txBody>
          <a:bodyPr/>
          <a:lstStyle/>
          <a:p>
            <a:pPr eaLnBrk="1" hangingPunct="1"/>
            <a:r>
              <a:rPr lang="en-US" sz="3200" dirty="0" smtClean="0">
                <a:solidFill>
                  <a:srgbClr val="0099FF"/>
                </a:solidFill>
                <a:latin typeface="Arial" charset="0"/>
                <a:cs typeface="Arial" charset="0"/>
              </a:rPr>
              <a:t>Cross</a:t>
            </a:r>
            <a:r>
              <a:rPr lang="en-US" sz="3200" dirty="0">
                <a:solidFill>
                  <a:srgbClr val="0099FF"/>
                </a:solidFill>
                <a:latin typeface="Arial" charset="0"/>
                <a:cs typeface="Arial" charset="0"/>
              </a:rPr>
              <a:t>-assessment of aerosol, cloud and radiation CCI ECVs (</a:t>
            </a:r>
            <a:r>
              <a:rPr lang="en-US" sz="3200" dirty="0" smtClean="0">
                <a:solidFill>
                  <a:srgbClr val="0099FF"/>
                </a:solidFill>
                <a:latin typeface="Arial" charset="0"/>
                <a:cs typeface="Arial" charset="0"/>
              </a:rPr>
              <a:t>WP3.7)</a:t>
            </a:r>
            <a:endParaRPr lang="en-US" sz="3200" dirty="0">
              <a:solidFill>
                <a:srgbClr val="0099FF"/>
              </a:solidFill>
              <a:latin typeface="Arial" charset="0"/>
              <a:cs typeface="Arial" charset="0"/>
            </a:endParaRPr>
          </a:p>
        </p:txBody>
      </p:sp>
      <p:sp>
        <p:nvSpPr>
          <p:cNvPr id="6" name="Untertitel 2"/>
          <p:cNvSpPr>
            <a:spLocks noGrp="1"/>
          </p:cNvSpPr>
          <p:nvPr>
            <p:ph type="subTitle" idx="1"/>
          </p:nvPr>
        </p:nvSpPr>
        <p:spPr>
          <a:xfrm>
            <a:off x="611560" y="2204864"/>
            <a:ext cx="7992888" cy="1008112"/>
          </a:xfrm>
        </p:spPr>
        <p:txBody>
          <a:bodyPr/>
          <a:lstStyle/>
          <a:p>
            <a:pPr eaLnBrk="1" hangingPunct="1"/>
            <a:r>
              <a:rPr lang="en-GB" sz="1800" b="1" dirty="0" smtClean="0">
                <a:solidFill>
                  <a:schemeClr val="tx1"/>
                </a:solidFill>
                <a:latin typeface="Arial" charset="0"/>
                <a:cs typeface="Arial" charset="0"/>
              </a:rPr>
              <a:t>Mattia Righi, Axel Lauer, Veronika </a:t>
            </a:r>
            <a:r>
              <a:rPr lang="en-GB" sz="1800" b="1" dirty="0" err="1" smtClean="0">
                <a:solidFill>
                  <a:schemeClr val="tx1"/>
                </a:solidFill>
                <a:latin typeface="Arial" charset="0"/>
                <a:cs typeface="Arial" charset="0"/>
              </a:rPr>
              <a:t>Eyring</a:t>
            </a:r>
            <a:r>
              <a:rPr lang="en-GB" sz="1800" b="1" smtClean="0">
                <a:solidFill>
                  <a:schemeClr val="tx1"/>
                </a:solidFill>
                <a:latin typeface="Arial" charset="0"/>
                <a:cs typeface="Arial" charset="0"/>
              </a:rPr>
              <a:t>, and Johannes </a:t>
            </a:r>
            <a:r>
              <a:rPr lang="en-GB" sz="1800" b="1" dirty="0" smtClean="0">
                <a:solidFill>
                  <a:schemeClr val="tx1"/>
                </a:solidFill>
                <a:latin typeface="Arial" charset="0"/>
                <a:cs typeface="Arial" charset="0"/>
              </a:rPr>
              <a:t>Hendricks</a:t>
            </a:r>
          </a:p>
          <a:p>
            <a:pPr eaLnBrk="1" hangingPunct="1"/>
            <a:endParaRPr lang="en-GB" sz="1800" b="1" baseline="30000" dirty="0">
              <a:solidFill>
                <a:schemeClr val="tx1"/>
              </a:solidFill>
              <a:latin typeface="Arial" charset="0"/>
              <a:cs typeface="Arial" charset="0"/>
            </a:endParaRPr>
          </a:p>
          <a:p>
            <a:pPr eaLnBrk="1" hangingPunct="1"/>
            <a:r>
              <a:rPr lang="de-DE" sz="1400" i="1" dirty="0">
                <a:latin typeface="Arial" charset="0"/>
                <a:cs typeface="Arial" charset="0"/>
              </a:rPr>
              <a:t>Deutsches Zentrum für Luft- und Raumfahrt e.V. (DLR), </a:t>
            </a:r>
            <a:r>
              <a:rPr lang="en-US" sz="1400" i="1" dirty="0" err="1" smtClean="0">
                <a:latin typeface="Arial" charset="0"/>
                <a:cs typeface="Arial" charset="0"/>
              </a:rPr>
              <a:t>Oberpfaffenhofen</a:t>
            </a:r>
            <a:r>
              <a:rPr lang="en-US" sz="1400" i="1" dirty="0" smtClean="0">
                <a:latin typeface="Arial" charset="0"/>
                <a:cs typeface="Arial" charset="0"/>
              </a:rPr>
              <a:t>, Germany</a:t>
            </a:r>
          </a:p>
          <a:p>
            <a:pPr eaLnBrk="1" hangingPunct="1"/>
            <a:endParaRPr lang="de-DE" sz="2000" i="1" dirty="0" smtClean="0">
              <a:latin typeface="Arial" charset="0"/>
              <a:cs typeface="Arial" charset="0"/>
            </a:endParaRPr>
          </a:p>
          <a:p>
            <a:pPr eaLnBrk="1" hangingPunct="1"/>
            <a:r>
              <a:rPr lang="en-US" sz="2000" dirty="0">
                <a:latin typeface="Arial" charset="0"/>
                <a:cs typeface="Arial" charset="0"/>
              </a:rPr>
              <a:t>CCI CMUG Integration 7 meeting</a:t>
            </a:r>
          </a:p>
          <a:p>
            <a:pPr eaLnBrk="1" hangingPunct="1"/>
            <a:r>
              <a:rPr lang="en-US" sz="2000" dirty="0">
                <a:latin typeface="Arial" charset="0"/>
                <a:cs typeface="Arial" charset="0"/>
              </a:rPr>
              <a:t>13 February 2017, Paris, </a:t>
            </a:r>
            <a:r>
              <a:rPr lang="en-US" sz="2000" dirty="0" smtClean="0">
                <a:latin typeface="Arial" charset="0"/>
                <a:cs typeface="Arial" charset="0"/>
              </a:rPr>
              <a:t>France</a:t>
            </a:r>
            <a:endParaRPr lang="en-GB" sz="2000" dirty="0">
              <a:latin typeface="Arial" charset="0"/>
              <a:cs typeface="Arial" charset="0"/>
            </a:endParaRPr>
          </a:p>
        </p:txBody>
      </p:sp>
    </p:spTree>
    <p:extLst>
      <p:ext uri="{BB962C8B-B14F-4D97-AF65-F5344CB8AC3E}">
        <p14:creationId xmlns:p14="http://schemas.microsoft.com/office/powerpoint/2010/main" val="7147709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a:spLocks noGrp="1"/>
          </p:cNvSpPr>
          <p:nvPr>
            <p:ph type="title"/>
          </p:nvPr>
        </p:nvSpPr>
        <p:spPr>
          <a:xfrm>
            <a:off x="701675" y="336079"/>
            <a:ext cx="7813675" cy="428625"/>
          </a:xfrm>
        </p:spPr>
        <p:txBody>
          <a:bodyPr anchor="ctr"/>
          <a:lstStyle/>
          <a:p>
            <a:pPr algn="ctr" eaLnBrk="1" hangingPunct="1"/>
            <a:r>
              <a:rPr lang="en-US" sz="2800" dirty="0" smtClean="0">
                <a:solidFill>
                  <a:schemeClr val="bg1">
                    <a:lumMod val="50000"/>
                  </a:schemeClr>
                </a:solidFill>
              </a:rPr>
              <a:t>CMIP5 Models and EMAC (MADE3)</a:t>
            </a:r>
          </a:p>
        </p:txBody>
      </p:sp>
      <p:sp>
        <p:nvSpPr>
          <p:cNvPr id="3" name="Foliennummernplatzhalter 2"/>
          <p:cNvSpPr>
            <a:spLocks noGrp="1"/>
          </p:cNvSpPr>
          <p:nvPr>
            <p:ph type="sldNum" sz="quarter" idx="10"/>
          </p:nvPr>
        </p:nvSpPr>
        <p:spPr/>
        <p:txBody>
          <a:bodyPr/>
          <a:lstStyle/>
          <a:p>
            <a:pPr>
              <a:defRPr/>
            </a:pPr>
            <a:r>
              <a:rPr lang="de-DE" smtClean="0"/>
              <a:t>www.DLR.de  </a:t>
            </a:r>
            <a:r>
              <a:rPr lang="de-DE" smtClean="0">
                <a:solidFill>
                  <a:srgbClr val="949494"/>
                </a:solidFill>
              </a:rPr>
              <a:t>•</a:t>
            </a:r>
            <a:r>
              <a:rPr lang="de-DE" smtClean="0"/>
              <a:t>  Chart </a:t>
            </a:r>
            <a:fld id="{343A26A5-9061-4F55-9346-7B0BABA6B480}" type="slidenum">
              <a:rPr lang="de-DE" smtClean="0"/>
              <a:pPr>
                <a:defRPr/>
              </a:pPr>
              <a:t>2</a:t>
            </a:fld>
            <a:endParaRPr lang="de-DE"/>
          </a:p>
        </p:txBody>
      </p:sp>
      <p:sp>
        <p:nvSpPr>
          <p:cNvPr id="7" name="Textfeld 6"/>
          <p:cNvSpPr txBox="1"/>
          <p:nvPr/>
        </p:nvSpPr>
        <p:spPr>
          <a:xfrm>
            <a:off x="251520" y="836712"/>
            <a:ext cx="8640960" cy="907941"/>
          </a:xfrm>
          <a:prstGeom prst="rect">
            <a:avLst/>
          </a:prstGeom>
          <a:noFill/>
          <a:ln>
            <a:solidFill>
              <a:schemeClr val="bg1"/>
            </a:solidFill>
          </a:ln>
        </p:spPr>
        <p:txBody>
          <a:bodyPr wrap="square" rtlCol="0">
            <a:spAutoFit/>
          </a:bodyPr>
          <a:lstStyle/>
          <a:p>
            <a:pPr marL="180975" indent="-180975">
              <a:spcAft>
                <a:spcPts val="600"/>
              </a:spcAft>
              <a:buFont typeface="Arial" panose="020B0604020202020204" pitchFamily="34" charset="0"/>
              <a:buChar char="•"/>
            </a:pPr>
            <a:r>
              <a:rPr lang="en-US" sz="1600" dirty="0"/>
              <a:t>Many AOGCMs and ESMs participating in CMIP5 include the basic features of the </a:t>
            </a:r>
            <a:r>
              <a:rPr lang="en-US" sz="1600" dirty="0" smtClean="0"/>
              <a:t>sulfur </a:t>
            </a:r>
            <a:r>
              <a:rPr lang="en-US" sz="1600" dirty="0"/>
              <a:t>cycle, but not necessarily a detailed aerosol treatment. </a:t>
            </a:r>
          </a:p>
          <a:p>
            <a:pPr marL="180975" indent="-180975">
              <a:spcAft>
                <a:spcPts val="600"/>
              </a:spcAft>
              <a:buFont typeface="Arial" panose="020B0604020202020204" pitchFamily="34" charset="0"/>
              <a:buChar char="•"/>
            </a:pPr>
            <a:r>
              <a:rPr lang="en-US" sz="1600" dirty="0" smtClean="0"/>
              <a:t>Aerosol process parameterization in EMAC (MADE3) is more detailed.</a:t>
            </a:r>
          </a:p>
        </p:txBody>
      </p:sp>
      <p:grpSp>
        <p:nvGrpSpPr>
          <p:cNvPr id="6" name="Gruppieren 5"/>
          <p:cNvGrpSpPr/>
          <p:nvPr/>
        </p:nvGrpSpPr>
        <p:grpSpPr>
          <a:xfrm>
            <a:off x="6432551" y="1844824"/>
            <a:ext cx="2529924" cy="3924356"/>
            <a:chOff x="6432551" y="2204864"/>
            <a:chExt cx="2529924" cy="3924356"/>
          </a:xfrm>
        </p:grpSpPr>
        <p:sp>
          <p:nvSpPr>
            <p:cNvPr id="24" name="Rechteck 23"/>
            <p:cNvSpPr/>
            <p:nvPr/>
          </p:nvSpPr>
          <p:spPr>
            <a:xfrm>
              <a:off x="6432551" y="2204864"/>
              <a:ext cx="2529924" cy="3924356"/>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pic>
          <p:nvPicPr>
            <p:cNvPr id="29" name="Grafik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3387" y="5259688"/>
              <a:ext cx="787119" cy="720000"/>
            </a:xfrm>
            <a:prstGeom prst="rect">
              <a:avLst/>
            </a:prstGeom>
          </p:spPr>
        </p:pic>
        <p:pic>
          <p:nvPicPr>
            <p:cNvPr id="30" name="Grafik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3387" y="4287660"/>
              <a:ext cx="1214460" cy="720000"/>
            </a:xfrm>
            <a:prstGeom prst="rect">
              <a:avLst/>
            </a:prstGeom>
          </p:spPr>
        </p:pic>
        <p:pic>
          <p:nvPicPr>
            <p:cNvPr id="32" name="Grafik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3387" y="3351476"/>
              <a:ext cx="850567" cy="720000"/>
            </a:xfrm>
            <a:prstGeom prst="rect">
              <a:avLst/>
            </a:prstGeom>
          </p:spPr>
        </p:pic>
        <p:pic>
          <p:nvPicPr>
            <p:cNvPr id="33" name="Grafik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3387" y="2415372"/>
              <a:ext cx="1811740" cy="720000"/>
            </a:xfrm>
            <a:prstGeom prst="rect">
              <a:avLst/>
            </a:prstGeom>
          </p:spPr>
        </p:pic>
        <p:sp>
          <p:nvSpPr>
            <p:cNvPr id="35" name="Textfeld 34"/>
            <p:cNvSpPr txBox="1"/>
            <p:nvPr/>
          </p:nvSpPr>
          <p:spPr>
            <a:xfrm>
              <a:off x="7469257" y="5259688"/>
              <a:ext cx="1398386" cy="492443"/>
            </a:xfrm>
            <a:prstGeom prst="rect">
              <a:avLst/>
            </a:prstGeom>
            <a:noFill/>
          </p:spPr>
          <p:txBody>
            <a:bodyPr wrap="square" lIns="0" tIns="0" rIns="0" bIns="0" rtlCol="0">
              <a:spAutoFit/>
            </a:bodyPr>
            <a:lstStyle/>
            <a:p>
              <a:r>
                <a:rPr lang="en-US" sz="1600" b="1" dirty="0" smtClean="0">
                  <a:solidFill>
                    <a:srgbClr val="00B0F0"/>
                  </a:solidFill>
                  <a:latin typeface="Arial Narrow" panose="020B0606020202030204" pitchFamily="34" charset="0"/>
                  <a:cs typeface="Arial" pitchFamily="34" charset="0"/>
                </a:rPr>
                <a:t>gas-aerosol- partitioning</a:t>
              </a:r>
            </a:p>
          </p:txBody>
        </p:sp>
        <p:sp>
          <p:nvSpPr>
            <p:cNvPr id="36" name="Textfeld 35"/>
            <p:cNvSpPr txBox="1"/>
            <p:nvPr/>
          </p:nvSpPr>
          <p:spPr>
            <a:xfrm>
              <a:off x="7482437" y="2276872"/>
              <a:ext cx="1241190" cy="246221"/>
            </a:xfrm>
            <a:prstGeom prst="rect">
              <a:avLst/>
            </a:prstGeom>
            <a:noFill/>
          </p:spPr>
          <p:txBody>
            <a:bodyPr wrap="square" lIns="0" tIns="0" rIns="0" bIns="0" rtlCol="0">
              <a:spAutoFit/>
            </a:bodyPr>
            <a:lstStyle/>
            <a:p>
              <a:r>
                <a:rPr lang="en-US" sz="1600" b="1" dirty="0" smtClean="0">
                  <a:solidFill>
                    <a:srgbClr val="00B0F0"/>
                  </a:solidFill>
                  <a:latin typeface="Arial Narrow" panose="020B0606020202030204" pitchFamily="34" charset="0"/>
                  <a:cs typeface="Arial" pitchFamily="34" charset="0"/>
                </a:rPr>
                <a:t>nucleation</a:t>
              </a:r>
              <a:endParaRPr lang="en-US" b="1" dirty="0" smtClean="0">
                <a:solidFill>
                  <a:srgbClr val="00B0F0"/>
                </a:solidFill>
                <a:latin typeface="Arial Narrow" panose="020B0606020202030204" pitchFamily="34" charset="0"/>
                <a:cs typeface="Arial" pitchFamily="34" charset="0"/>
              </a:endParaRPr>
            </a:p>
          </p:txBody>
        </p:sp>
        <p:sp>
          <p:nvSpPr>
            <p:cNvPr id="37" name="Textfeld 36"/>
            <p:cNvSpPr txBox="1"/>
            <p:nvPr/>
          </p:nvSpPr>
          <p:spPr>
            <a:xfrm>
              <a:off x="7481711" y="3537303"/>
              <a:ext cx="1385932" cy="246221"/>
            </a:xfrm>
            <a:prstGeom prst="rect">
              <a:avLst/>
            </a:prstGeom>
            <a:noFill/>
          </p:spPr>
          <p:txBody>
            <a:bodyPr wrap="square" lIns="0" tIns="0" rIns="0" bIns="0" rtlCol="0">
              <a:spAutoFit/>
            </a:bodyPr>
            <a:lstStyle/>
            <a:p>
              <a:r>
                <a:rPr lang="en-US" sz="1600" b="1" dirty="0" smtClean="0">
                  <a:solidFill>
                    <a:srgbClr val="00B0F0"/>
                  </a:solidFill>
                  <a:latin typeface="Arial Narrow" panose="020B0606020202030204" pitchFamily="34" charset="0"/>
                  <a:cs typeface="Arial" pitchFamily="34" charset="0"/>
                </a:rPr>
                <a:t>condensation</a:t>
              </a:r>
              <a:endParaRPr lang="en-US" b="1" dirty="0" smtClean="0">
                <a:solidFill>
                  <a:srgbClr val="00B0F0"/>
                </a:solidFill>
                <a:latin typeface="Arial Narrow" panose="020B0606020202030204" pitchFamily="34" charset="0"/>
                <a:cs typeface="Arial" pitchFamily="34" charset="0"/>
              </a:endParaRPr>
            </a:p>
          </p:txBody>
        </p:sp>
        <p:sp>
          <p:nvSpPr>
            <p:cNvPr id="39" name="Textfeld 38"/>
            <p:cNvSpPr txBox="1"/>
            <p:nvPr/>
          </p:nvSpPr>
          <p:spPr>
            <a:xfrm>
              <a:off x="7877755" y="4509411"/>
              <a:ext cx="989888" cy="246221"/>
            </a:xfrm>
            <a:prstGeom prst="rect">
              <a:avLst/>
            </a:prstGeom>
            <a:noFill/>
          </p:spPr>
          <p:txBody>
            <a:bodyPr wrap="square" lIns="0" tIns="0" rIns="0" bIns="0" rtlCol="0">
              <a:spAutoFit/>
            </a:bodyPr>
            <a:lstStyle/>
            <a:p>
              <a:r>
                <a:rPr lang="en-US" sz="1600" b="1" dirty="0" smtClean="0">
                  <a:solidFill>
                    <a:srgbClr val="00B0F0"/>
                  </a:solidFill>
                  <a:latin typeface="Arial Narrow" panose="020B0606020202030204" pitchFamily="34" charset="0"/>
                  <a:cs typeface="Arial" pitchFamily="34" charset="0"/>
                </a:rPr>
                <a:t>coagulation</a:t>
              </a:r>
              <a:endParaRPr lang="en-US" b="1" dirty="0" smtClean="0">
                <a:solidFill>
                  <a:srgbClr val="00B0F0"/>
                </a:solidFill>
                <a:latin typeface="Arial Narrow" panose="020B0606020202030204" pitchFamily="34" charset="0"/>
                <a:cs typeface="Arial" pitchFamily="34" charset="0"/>
              </a:endParaRPr>
            </a:p>
          </p:txBody>
        </p:sp>
      </p:grpSp>
      <p:sp>
        <p:nvSpPr>
          <p:cNvPr id="40" name="Textfeld 39"/>
          <p:cNvSpPr txBox="1"/>
          <p:nvPr/>
        </p:nvSpPr>
        <p:spPr>
          <a:xfrm>
            <a:off x="7020272" y="5877272"/>
            <a:ext cx="2009809" cy="369332"/>
          </a:xfrm>
          <a:prstGeom prst="rect">
            <a:avLst/>
          </a:prstGeom>
          <a:noFill/>
        </p:spPr>
        <p:txBody>
          <a:bodyPr wrap="square" lIns="0" tIns="0" rIns="0" bIns="0" rtlCol="0">
            <a:spAutoFit/>
          </a:bodyPr>
          <a:lstStyle/>
          <a:p>
            <a:pPr algn="r"/>
            <a:r>
              <a:rPr lang="en-US" sz="1200" b="1" dirty="0" smtClean="0">
                <a:solidFill>
                  <a:srgbClr val="0070C0"/>
                </a:solidFill>
                <a:latin typeface="Arial" pitchFamily="34" charset="0"/>
                <a:cs typeface="Arial" pitchFamily="34" charset="0"/>
              </a:rPr>
              <a:t>Kaiser et al. (GMD, 2014)</a:t>
            </a:r>
          </a:p>
          <a:p>
            <a:pPr algn="r"/>
            <a:r>
              <a:rPr lang="en-US" sz="1200" b="1" dirty="0" smtClean="0">
                <a:solidFill>
                  <a:srgbClr val="0070C0"/>
                </a:solidFill>
                <a:latin typeface="Arial" pitchFamily="34" charset="0"/>
                <a:cs typeface="Arial" pitchFamily="34" charset="0"/>
              </a:rPr>
              <a:t>Kaiser (PhD Thesis, 2016)</a:t>
            </a:r>
          </a:p>
        </p:txBody>
      </p:sp>
      <p:pic>
        <p:nvPicPr>
          <p:cNvPr id="5" name="Grafi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1" y="1844824"/>
            <a:ext cx="6135986" cy="3902104"/>
          </a:xfrm>
          <a:prstGeom prst="rect">
            <a:avLst/>
          </a:prstGeom>
        </p:spPr>
      </p:pic>
    </p:spTree>
    <p:extLst>
      <p:ext uri="{BB962C8B-B14F-4D97-AF65-F5344CB8AC3E}">
        <p14:creationId xmlns:p14="http://schemas.microsoft.com/office/powerpoint/2010/main" val="36093465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p:cNvSpPr txBox="1"/>
          <p:nvPr/>
        </p:nvSpPr>
        <p:spPr>
          <a:xfrm>
            <a:off x="179512" y="980728"/>
            <a:ext cx="8640960" cy="4657685"/>
          </a:xfrm>
          <a:prstGeom prst="rect">
            <a:avLst/>
          </a:prstGeom>
          <a:noFill/>
          <a:ln>
            <a:solidFill>
              <a:schemeClr val="bg1"/>
            </a:solidFill>
          </a:ln>
        </p:spPr>
        <p:txBody>
          <a:bodyPr wrap="square" rtlCol="0">
            <a:spAutoFit/>
          </a:bodyPr>
          <a:lstStyle/>
          <a:p>
            <a:pPr marL="180975" indent="-180975" algn="just">
              <a:spcAft>
                <a:spcPts val="800"/>
              </a:spcAft>
              <a:buFont typeface="Arial" panose="020B0604020202020204" pitchFamily="34" charset="0"/>
              <a:buChar char="•"/>
            </a:pPr>
            <a:r>
              <a:rPr lang="en-US" dirty="0" smtClean="0"/>
              <a:t>Strengths and weaknesses of the CMIP multi-model ensemble are investigated, by means of dedicated </a:t>
            </a:r>
            <a:r>
              <a:rPr lang="en-US" b="1" dirty="0" smtClean="0">
                <a:solidFill>
                  <a:srgbClr val="FF0000"/>
                </a:solidFill>
              </a:rPr>
              <a:t>sensitivity experiments with the EMAC (MADE3) </a:t>
            </a:r>
            <a:r>
              <a:rPr lang="en-US" dirty="0" smtClean="0"/>
              <a:t>global aerosol model.</a:t>
            </a:r>
          </a:p>
          <a:p>
            <a:pPr marL="180975" indent="-180975" algn="just">
              <a:spcAft>
                <a:spcPts val="800"/>
              </a:spcAft>
              <a:buFont typeface="Arial" panose="020B0604020202020204" pitchFamily="34" charset="0"/>
              <a:buChar char="•"/>
            </a:pPr>
            <a:r>
              <a:rPr lang="en-US" dirty="0" smtClean="0"/>
              <a:t>The </a:t>
            </a:r>
            <a:r>
              <a:rPr lang="en-US" b="1" dirty="0" smtClean="0">
                <a:solidFill>
                  <a:srgbClr val="FF0000"/>
                </a:solidFill>
              </a:rPr>
              <a:t>first </a:t>
            </a:r>
            <a:r>
              <a:rPr lang="en-US" b="1" smtClean="0">
                <a:solidFill>
                  <a:srgbClr val="FF0000"/>
                </a:solidFill>
              </a:rPr>
              <a:t>reference </a:t>
            </a:r>
            <a:r>
              <a:rPr lang="en-US" b="1" smtClean="0">
                <a:solidFill>
                  <a:srgbClr val="FF0000"/>
                </a:solidFill>
              </a:rPr>
              <a:t>simulation </a:t>
            </a:r>
            <a:r>
              <a:rPr lang="en-US" b="1" dirty="0" smtClean="0">
                <a:solidFill>
                  <a:srgbClr val="FF0000"/>
                </a:solidFill>
              </a:rPr>
              <a:t>with EMAC (MADE3) has been performed</a:t>
            </a:r>
            <a:r>
              <a:rPr lang="en-US" dirty="0" smtClean="0"/>
              <a:t>, covering the period 1980-2015, using a similar emission setup as the CMIP5 models.</a:t>
            </a:r>
          </a:p>
          <a:p>
            <a:pPr marL="180975" indent="-180975" algn="just">
              <a:spcAft>
                <a:spcPts val="800"/>
              </a:spcAft>
              <a:buFont typeface="Arial" panose="020B0604020202020204" pitchFamily="34" charset="0"/>
              <a:buChar char="•"/>
            </a:pPr>
            <a:r>
              <a:rPr lang="en-US" dirty="0" smtClean="0"/>
              <a:t>The model simulation is </a:t>
            </a:r>
            <a:r>
              <a:rPr lang="en-US" b="1" dirty="0">
                <a:solidFill>
                  <a:srgbClr val="FF0000"/>
                </a:solidFill>
              </a:rPr>
              <a:t>evaluated using </a:t>
            </a:r>
            <a:r>
              <a:rPr lang="en-US" b="1" dirty="0" smtClean="0">
                <a:solidFill>
                  <a:srgbClr val="FF0000"/>
                </a:solidFill>
              </a:rPr>
              <a:t>the ESA </a:t>
            </a:r>
            <a:r>
              <a:rPr lang="en-US" b="1" dirty="0">
                <a:solidFill>
                  <a:srgbClr val="FF0000"/>
                </a:solidFill>
              </a:rPr>
              <a:t>CCI products </a:t>
            </a:r>
            <a:r>
              <a:rPr lang="en-US" dirty="0" smtClean="0"/>
              <a:t>together </a:t>
            </a:r>
            <a:r>
              <a:rPr lang="en-US" dirty="0"/>
              <a:t>with other </a:t>
            </a:r>
            <a:r>
              <a:rPr lang="en-US" dirty="0" smtClean="0"/>
              <a:t>datasets, in order </a:t>
            </a:r>
            <a:r>
              <a:rPr lang="en-US" dirty="0"/>
              <a:t>to also characterize </a:t>
            </a:r>
            <a:r>
              <a:rPr lang="en-US" dirty="0" smtClean="0"/>
              <a:t>observational uncertainties.</a:t>
            </a:r>
          </a:p>
          <a:p>
            <a:pPr marL="180975" indent="-180975" algn="just">
              <a:spcAft>
                <a:spcPts val="800"/>
              </a:spcAft>
              <a:buFont typeface="Arial" panose="020B0604020202020204" pitchFamily="34" charset="0"/>
              <a:buChar char="•"/>
            </a:pPr>
            <a:r>
              <a:rPr lang="en-US" b="1" dirty="0" smtClean="0">
                <a:solidFill>
                  <a:srgbClr val="FF0000"/>
                </a:solidFill>
              </a:rPr>
              <a:t>Further simulation are currently being setup </a:t>
            </a:r>
            <a:r>
              <a:rPr lang="en-US" dirty="0" smtClean="0"/>
              <a:t>to explore additional aerosol-related issues: coupled version with clouds and radiation</a:t>
            </a:r>
            <a:r>
              <a:rPr lang="en-US" dirty="0"/>
              <a:t>, role of mineral dust, </a:t>
            </a:r>
            <a:r>
              <a:rPr lang="en-US" dirty="0" smtClean="0"/>
              <a:t>higher model resolution, more detailed chemistry of aerosol precursors, etc.</a:t>
            </a:r>
            <a:endParaRPr lang="en-US" dirty="0"/>
          </a:p>
          <a:p>
            <a:pPr marL="180975" indent="-180975" algn="just">
              <a:spcAft>
                <a:spcPts val="800"/>
              </a:spcAft>
              <a:buFont typeface="Arial" panose="020B0604020202020204" pitchFamily="34" charset="0"/>
              <a:buChar char="•"/>
            </a:pPr>
            <a:r>
              <a:rPr lang="en-US" dirty="0" smtClean="0"/>
              <a:t>Comparing the performances of the </a:t>
            </a:r>
            <a:r>
              <a:rPr lang="en-US" b="1" dirty="0" smtClean="0">
                <a:solidFill>
                  <a:srgbClr val="FF0000"/>
                </a:solidFill>
              </a:rPr>
              <a:t>CMIP5 ensemble versus the results obtained with different configurations of EMAC (MADE3)</a:t>
            </a:r>
            <a:r>
              <a:rPr lang="en-US" dirty="0" smtClean="0"/>
              <a:t> will provide insights on the processes driving the representation of aerosol and related quantities in the climate system. </a:t>
            </a:r>
          </a:p>
        </p:txBody>
      </p:sp>
      <p:sp>
        <p:nvSpPr>
          <p:cNvPr id="7" name="Foliennummernplatzhalter 6"/>
          <p:cNvSpPr>
            <a:spLocks noGrp="1"/>
          </p:cNvSpPr>
          <p:nvPr>
            <p:ph type="sldNum" sz="quarter" idx="10"/>
          </p:nvPr>
        </p:nvSpPr>
        <p:spPr/>
        <p:txBody>
          <a:bodyPr/>
          <a:lstStyle/>
          <a:p>
            <a:pPr>
              <a:defRPr/>
            </a:pPr>
            <a:r>
              <a:rPr lang="de-DE" smtClean="0"/>
              <a:t>www.DLR.de  </a:t>
            </a:r>
            <a:r>
              <a:rPr lang="de-DE" smtClean="0">
                <a:solidFill>
                  <a:srgbClr val="949494"/>
                </a:solidFill>
              </a:rPr>
              <a:t>•</a:t>
            </a:r>
            <a:r>
              <a:rPr lang="de-DE" smtClean="0"/>
              <a:t>  Chart </a:t>
            </a:r>
            <a:fld id="{343A26A5-9061-4F55-9346-7B0BABA6B480}" type="slidenum">
              <a:rPr lang="de-DE" smtClean="0"/>
              <a:pPr>
                <a:defRPr/>
              </a:pPr>
              <a:t>3</a:t>
            </a:fld>
            <a:endParaRPr lang="de-DE"/>
          </a:p>
        </p:txBody>
      </p:sp>
      <p:sp>
        <p:nvSpPr>
          <p:cNvPr id="5" name="Titolo 1"/>
          <p:cNvSpPr>
            <a:spLocks noGrp="1"/>
          </p:cNvSpPr>
          <p:nvPr>
            <p:ph type="title"/>
          </p:nvPr>
        </p:nvSpPr>
        <p:spPr>
          <a:xfrm>
            <a:off x="179512" y="332656"/>
            <a:ext cx="8712967" cy="428625"/>
          </a:xfrm>
        </p:spPr>
        <p:txBody>
          <a:bodyPr anchor="ctr"/>
          <a:lstStyle/>
          <a:p>
            <a:pPr algn="ctr" eaLnBrk="1" hangingPunct="1"/>
            <a:r>
              <a:rPr lang="en-US" sz="2800" dirty="0" smtClean="0">
                <a:solidFill>
                  <a:schemeClr val="bg1">
                    <a:lumMod val="50000"/>
                  </a:schemeClr>
                </a:solidFill>
              </a:rPr>
              <a:t>Cross-assessment of aerosol, cloud and radiation</a:t>
            </a:r>
          </a:p>
        </p:txBody>
      </p:sp>
    </p:spTree>
    <p:extLst>
      <p:ext uri="{BB962C8B-B14F-4D97-AF65-F5344CB8AC3E}">
        <p14:creationId xmlns:p14="http://schemas.microsoft.com/office/powerpoint/2010/main" val="32921132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r>
              <a:rPr lang="de-DE" smtClean="0"/>
              <a:t>www.DLR.de  </a:t>
            </a:r>
            <a:r>
              <a:rPr lang="de-DE" smtClean="0">
                <a:solidFill>
                  <a:srgbClr val="949494"/>
                </a:solidFill>
              </a:rPr>
              <a:t>•</a:t>
            </a:r>
            <a:r>
              <a:rPr lang="de-DE" smtClean="0"/>
              <a:t>  Chart </a:t>
            </a:r>
            <a:fld id="{343A26A5-9061-4F55-9346-7B0BABA6B480}" type="slidenum">
              <a:rPr lang="de-DE" smtClean="0"/>
              <a:pPr>
                <a:defRPr/>
              </a:pPr>
              <a:t>4</a:t>
            </a:fld>
            <a:endParaRPr lang="de-DE"/>
          </a:p>
        </p:txBody>
      </p:sp>
      <p:sp>
        <p:nvSpPr>
          <p:cNvPr id="5" name="Titolo 1"/>
          <p:cNvSpPr>
            <a:spLocks noGrp="1"/>
          </p:cNvSpPr>
          <p:nvPr>
            <p:ph type="title"/>
          </p:nvPr>
        </p:nvSpPr>
        <p:spPr>
          <a:xfrm>
            <a:off x="179512" y="332656"/>
            <a:ext cx="8712967" cy="428625"/>
          </a:xfrm>
        </p:spPr>
        <p:txBody>
          <a:bodyPr anchor="ctr"/>
          <a:lstStyle/>
          <a:p>
            <a:pPr algn="ctr" eaLnBrk="1" hangingPunct="1"/>
            <a:r>
              <a:rPr lang="en-US" sz="2800" dirty="0" smtClean="0">
                <a:solidFill>
                  <a:schemeClr val="bg1">
                    <a:lumMod val="50000"/>
                  </a:schemeClr>
                </a:solidFill>
              </a:rPr>
              <a:t>First results</a:t>
            </a:r>
          </a:p>
        </p:txBody>
      </p:sp>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l="13282" r="15561"/>
          <a:stretch/>
        </p:blipFill>
        <p:spPr>
          <a:xfrm rot="16200000">
            <a:off x="2551060" y="-598731"/>
            <a:ext cx="3987114" cy="6858000"/>
          </a:xfrm>
          <a:prstGeom prst="rect">
            <a:avLst/>
          </a:prstGeom>
        </p:spPr>
      </p:pic>
      <p:sp>
        <p:nvSpPr>
          <p:cNvPr id="6" name="Textfeld 5"/>
          <p:cNvSpPr txBox="1"/>
          <p:nvPr/>
        </p:nvSpPr>
        <p:spPr>
          <a:xfrm>
            <a:off x="224136" y="4915721"/>
            <a:ext cx="8640960" cy="1025922"/>
          </a:xfrm>
          <a:prstGeom prst="rect">
            <a:avLst/>
          </a:prstGeom>
          <a:noFill/>
          <a:ln>
            <a:solidFill>
              <a:schemeClr val="bg1"/>
            </a:solidFill>
          </a:ln>
        </p:spPr>
        <p:txBody>
          <a:bodyPr wrap="square" rtlCol="0">
            <a:spAutoFit/>
          </a:bodyPr>
          <a:lstStyle/>
          <a:p>
            <a:pPr marL="180975" indent="-180975" algn="just">
              <a:spcAft>
                <a:spcPts val="800"/>
              </a:spcAft>
              <a:buFont typeface="Arial" panose="020B0604020202020204" pitchFamily="34" charset="0"/>
              <a:buChar char="•"/>
            </a:pPr>
            <a:r>
              <a:rPr lang="en-US" dirty="0" smtClean="0"/>
              <a:t>The AOD global trend over the oceans is correctly represented (i.e., no trend)</a:t>
            </a:r>
          </a:p>
          <a:p>
            <a:pPr marL="180975" indent="-180975" algn="just">
              <a:spcAft>
                <a:spcPts val="800"/>
              </a:spcAft>
              <a:buFont typeface="Arial" panose="020B0604020202020204" pitchFamily="34" charset="0"/>
              <a:buChar char="•"/>
            </a:pPr>
            <a:r>
              <a:rPr lang="en-US" dirty="0" smtClean="0"/>
              <a:t>Small bias (0.02 w.r.t. MODIS, 0.03 w.r.t. ESA-CCI), but within observational uncertainties</a:t>
            </a:r>
          </a:p>
        </p:txBody>
      </p:sp>
      <p:sp>
        <p:nvSpPr>
          <p:cNvPr id="3" name="Textfeld 2"/>
          <p:cNvSpPr txBox="1"/>
          <p:nvPr/>
        </p:nvSpPr>
        <p:spPr>
          <a:xfrm>
            <a:off x="4283968" y="1628800"/>
            <a:ext cx="1584176" cy="338554"/>
          </a:xfrm>
          <a:prstGeom prst="rect">
            <a:avLst/>
          </a:prstGeom>
          <a:noFill/>
        </p:spPr>
        <p:txBody>
          <a:bodyPr wrap="square" rtlCol="0">
            <a:spAutoFit/>
          </a:bodyPr>
          <a:lstStyle/>
          <a:p>
            <a:r>
              <a:rPr lang="en-US" sz="1600" b="1" dirty="0" smtClean="0"/>
              <a:t>OCEAN ONLY</a:t>
            </a:r>
            <a:endParaRPr lang="en-US" sz="1600" b="1" dirty="0"/>
          </a:p>
        </p:txBody>
      </p:sp>
      <p:sp>
        <p:nvSpPr>
          <p:cNvPr id="7" name="Textfeld 6"/>
          <p:cNvSpPr txBox="1"/>
          <p:nvPr/>
        </p:nvSpPr>
        <p:spPr>
          <a:xfrm>
            <a:off x="5652120" y="2463860"/>
            <a:ext cx="1087381" cy="338554"/>
          </a:xfrm>
          <a:prstGeom prst="rect">
            <a:avLst/>
          </a:prstGeom>
          <a:noFill/>
        </p:spPr>
        <p:txBody>
          <a:bodyPr wrap="square" rtlCol="0">
            <a:spAutoFit/>
          </a:bodyPr>
          <a:lstStyle/>
          <a:p>
            <a:r>
              <a:rPr lang="en-US" sz="1600" b="1" dirty="0" smtClean="0">
                <a:solidFill>
                  <a:srgbClr val="00FF00"/>
                </a:solidFill>
              </a:rPr>
              <a:t>MODIS</a:t>
            </a:r>
            <a:endParaRPr lang="en-US" sz="1600" b="1" dirty="0">
              <a:solidFill>
                <a:srgbClr val="00FF00"/>
              </a:solidFill>
            </a:endParaRPr>
          </a:p>
        </p:txBody>
      </p:sp>
      <p:sp>
        <p:nvSpPr>
          <p:cNvPr id="8" name="Textfeld 7"/>
          <p:cNvSpPr txBox="1"/>
          <p:nvPr/>
        </p:nvSpPr>
        <p:spPr>
          <a:xfrm>
            <a:off x="5324453" y="3356992"/>
            <a:ext cx="1087381" cy="338554"/>
          </a:xfrm>
          <a:prstGeom prst="rect">
            <a:avLst/>
          </a:prstGeom>
          <a:noFill/>
        </p:spPr>
        <p:txBody>
          <a:bodyPr wrap="square" rtlCol="0">
            <a:spAutoFit/>
          </a:bodyPr>
          <a:lstStyle/>
          <a:p>
            <a:r>
              <a:rPr lang="en-US" sz="1600" b="1" dirty="0" smtClean="0"/>
              <a:t>ESACCI</a:t>
            </a:r>
            <a:endParaRPr lang="en-US" sz="1600" b="1" dirty="0"/>
          </a:p>
        </p:txBody>
      </p:sp>
      <p:sp>
        <p:nvSpPr>
          <p:cNvPr id="9" name="Textfeld 8"/>
          <p:cNvSpPr txBox="1"/>
          <p:nvPr/>
        </p:nvSpPr>
        <p:spPr>
          <a:xfrm>
            <a:off x="4067944" y="2660992"/>
            <a:ext cx="1087381" cy="338554"/>
          </a:xfrm>
          <a:prstGeom prst="rect">
            <a:avLst/>
          </a:prstGeom>
          <a:noFill/>
        </p:spPr>
        <p:txBody>
          <a:bodyPr wrap="square" rtlCol="0">
            <a:spAutoFit/>
          </a:bodyPr>
          <a:lstStyle/>
          <a:p>
            <a:r>
              <a:rPr lang="en-US" sz="1600" b="1" dirty="0" smtClean="0">
                <a:solidFill>
                  <a:srgbClr val="FF0000"/>
                </a:solidFill>
              </a:rPr>
              <a:t>EMAC</a:t>
            </a:r>
            <a:endParaRPr lang="en-US" sz="1600" b="1" dirty="0">
              <a:solidFill>
                <a:srgbClr val="FF0000"/>
              </a:solidFill>
            </a:endParaRPr>
          </a:p>
        </p:txBody>
      </p:sp>
    </p:spTree>
    <p:extLst>
      <p:ext uri="{BB962C8B-B14F-4D97-AF65-F5344CB8AC3E}">
        <p14:creationId xmlns:p14="http://schemas.microsoft.com/office/powerpoint/2010/main" val="1833772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r>
              <a:rPr lang="de-DE" smtClean="0"/>
              <a:t>www.DLR.de  </a:t>
            </a:r>
            <a:r>
              <a:rPr lang="de-DE" smtClean="0">
                <a:solidFill>
                  <a:srgbClr val="949494"/>
                </a:solidFill>
              </a:rPr>
              <a:t>•</a:t>
            </a:r>
            <a:r>
              <a:rPr lang="de-DE" smtClean="0"/>
              <a:t>  Chart </a:t>
            </a:r>
            <a:fld id="{343A26A5-9061-4F55-9346-7B0BABA6B480}" type="slidenum">
              <a:rPr lang="de-DE" smtClean="0"/>
              <a:pPr>
                <a:defRPr/>
              </a:pPr>
              <a:t>5</a:t>
            </a:fld>
            <a:endParaRPr lang="de-DE"/>
          </a:p>
        </p:txBody>
      </p:sp>
      <p:sp>
        <p:nvSpPr>
          <p:cNvPr id="5" name="Titolo 1"/>
          <p:cNvSpPr>
            <a:spLocks noGrp="1"/>
          </p:cNvSpPr>
          <p:nvPr>
            <p:ph type="title"/>
          </p:nvPr>
        </p:nvSpPr>
        <p:spPr>
          <a:xfrm>
            <a:off x="179512" y="332656"/>
            <a:ext cx="8712967" cy="428625"/>
          </a:xfrm>
        </p:spPr>
        <p:txBody>
          <a:bodyPr anchor="ctr"/>
          <a:lstStyle/>
          <a:p>
            <a:pPr algn="ctr" eaLnBrk="1" hangingPunct="1"/>
            <a:r>
              <a:rPr lang="en-US" sz="2800" dirty="0" smtClean="0">
                <a:solidFill>
                  <a:schemeClr val="bg1">
                    <a:lumMod val="50000"/>
                  </a:schemeClr>
                </a:solidFill>
              </a:rPr>
              <a:t>Role of mineral dust?</a:t>
            </a:r>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908720"/>
            <a:ext cx="2920080" cy="2016000"/>
          </a:xfrm>
          <a:prstGeom prst="rect">
            <a:avLst/>
          </a:prstGeom>
        </p:spPr>
      </p:pic>
      <p:pic>
        <p:nvPicPr>
          <p:cNvPr id="15" name="Grafi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4904" y="908720"/>
            <a:ext cx="2920080" cy="2016000"/>
          </a:xfrm>
          <a:prstGeom prst="rect">
            <a:avLst/>
          </a:prstGeom>
        </p:spPr>
      </p:pic>
      <p:pic>
        <p:nvPicPr>
          <p:cNvPr id="16" name="Grafi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7232" y="911357"/>
            <a:ext cx="2920080" cy="2016000"/>
          </a:xfrm>
          <a:prstGeom prst="rect">
            <a:avLst/>
          </a:prstGeom>
        </p:spPr>
      </p:pic>
      <p:pic>
        <p:nvPicPr>
          <p:cNvPr id="17" name="Grafik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3141192"/>
            <a:ext cx="2920080" cy="2016000"/>
          </a:xfrm>
          <a:prstGeom prst="rect">
            <a:avLst/>
          </a:prstGeom>
        </p:spPr>
      </p:pic>
      <p:pic>
        <p:nvPicPr>
          <p:cNvPr id="18" name="Grafik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4904" y="3141192"/>
            <a:ext cx="2920080" cy="2016000"/>
          </a:xfrm>
          <a:prstGeom prst="rect">
            <a:avLst/>
          </a:prstGeom>
        </p:spPr>
      </p:pic>
      <p:pic>
        <p:nvPicPr>
          <p:cNvPr id="19" name="Grafik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97232" y="3141193"/>
            <a:ext cx="2920080" cy="2015998"/>
          </a:xfrm>
          <a:prstGeom prst="rect">
            <a:avLst/>
          </a:prstGeom>
        </p:spPr>
      </p:pic>
      <p:sp>
        <p:nvSpPr>
          <p:cNvPr id="20" name="Ellipse 19"/>
          <p:cNvSpPr/>
          <p:nvPr/>
        </p:nvSpPr>
        <p:spPr bwMode="auto">
          <a:xfrm>
            <a:off x="4216912" y="3717032"/>
            <a:ext cx="576064" cy="50405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ts val="2600"/>
              </a:lnSpc>
              <a:spcBef>
                <a:spcPct val="0"/>
              </a:spcBef>
              <a:spcAft>
                <a:spcPct val="0"/>
              </a:spcAft>
              <a:buClrTx/>
              <a:buSzTx/>
              <a:buFontTx/>
              <a:buChar char="-"/>
              <a:tabLst/>
            </a:pPr>
            <a:endParaRPr kumimoji="0" lang="en-US" sz="1800" b="0" i="0" u="none" strike="noStrike" cap="none" normalizeH="0" baseline="0" smtClean="0">
              <a:ln>
                <a:noFill/>
              </a:ln>
              <a:solidFill>
                <a:schemeClr val="tx1"/>
              </a:solidFill>
              <a:effectLst/>
              <a:latin typeface="Arial" charset="0"/>
              <a:ea typeface="ヒラギノ角ゴ Pro W3" charset="-128"/>
              <a:cs typeface="Arial" charset="0"/>
            </a:endParaRPr>
          </a:p>
        </p:txBody>
      </p:sp>
      <p:sp>
        <p:nvSpPr>
          <p:cNvPr id="22" name="Ellipse 21"/>
          <p:cNvSpPr/>
          <p:nvPr/>
        </p:nvSpPr>
        <p:spPr bwMode="auto">
          <a:xfrm>
            <a:off x="1403648" y="3698292"/>
            <a:ext cx="576064" cy="50405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ts val="2600"/>
              </a:lnSpc>
              <a:spcBef>
                <a:spcPct val="0"/>
              </a:spcBef>
              <a:spcAft>
                <a:spcPct val="0"/>
              </a:spcAft>
              <a:buClrTx/>
              <a:buSzTx/>
              <a:buFontTx/>
              <a:buChar char="-"/>
              <a:tabLst/>
            </a:pPr>
            <a:endParaRPr kumimoji="0" lang="en-US" sz="1800" b="0" i="0" u="none" strike="noStrike" cap="none" normalizeH="0" baseline="0" smtClean="0">
              <a:ln>
                <a:noFill/>
              </a:ln>
              <a:solidFill>
                <a:schemeClr val="tx1"/>
              </a:solidFill>
              <a:effectLst/>
              <a:latin typeface="Arial" charset="0"/>
              <a:ea typeface="ヒラギノ角ゴ Pro W3" charset="-128"/>
              <a:cs typeface="Arial" charset="0"/>
            </a:endParaRPr>
          </a:p>
        </p:txBody>
      </p:sp>
      <p:sp>
        <p:nvSpPr>
          <p:cNvPr id="23" name="Ellipse 22"/>
          <p:cNvSpPr/>
          <p:nvPr/>
        </p:nvSpPr>
        <p:spPr bwMode="auto">
          <a:xfrm>
            <a:off x="1304628" y="1415301"/>
            <a:ext cx="576064" cy="50405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ts val="2600"/>
              </a:lnSpc>
              <a:spcBef>
                <a:spcPct val="0"/>
              </a:spcBef>
              <a:spcAft>
                <a:spcPct val="0"/>
              </a:spcAft>
              <a:buClrTx/>
              <a:buSzTx/>
              <a:buFontTx/>
              <a:buChar char="-"/>
              <a:tabLst/>
            </a:pPr>
            <a:endParaRPr kumimoji="0" lang="en-US" sz="1800" b="0" i="0" u="none" strike="noStrike" cap="none" normalizeH="0" baseline="0" smtClean="0">
              <a:ln>
                <a:noFill/>
              </a:ln>
              <a:solidFill>
                <a:schemeClr val="tx1"/>
              </a:solidFill>
              <a:effectLst/>
              <a:latin typeface="Arial" charset="0"/>
              <a:ea typeface="ヒラギノ角ゴ Pro W3" charset="-128"/>
              <a:cs typeface="Arial" charset="0"/>
            </a:endParaRPr>
          </a:p>
        </p:txBody>
      </p:sp>
      <p:sp>
        <p:nvSpPr>
          <p:cNvPr id="24" name="Ellipse 23"/>
          <p:cNvSpPr/>
          <p:nvPr/>
        </p:nvSpPr>
        <p:spPr bwMode="auto">
          <a:xfrm>
            <a:off x="4355976" y="1448217"/>
            <a:ext cx="576064" cy="50405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ts val="2600"/>
              </a:lnSpc>
              <a:spcBef>
                <a:spcPct val="0"/>
              </a:spcBef>
              <a:spcAft>
                <a:spcPct val="0"/>
              </a:spcAft>
              <a:buClrTx/>
              <a:buSzTx/>
              <a:buFontTx/>
              <a:buChar char="-"/>
              <a:tabLst/>
            </a:pPr>
            <a:endParaRPr kumimoji="0" lang="en-US" sz="1800" b="0" i="0" u="none" strike="noStrike" cap="none" normalizeH="0" baseline="0" smtClean="0">
              <a:ln>
                <a:noFill/>
              </a:ln>
              <a:solidFill>
                <a:schemeClr val="tx1"/>
              </a:solidFill>
              <a:effectLst/>
              <a:latin typeface="Arial" charset="0"/>
              <a:ea typeface="ヒラギノ角ゴ Pro W3" charset="-128"/>
              <a:cs typeface="Arial" charset="0"/>
            </a:endParaRPr>
          </a:p>
        </p:txBody>
      </p:sp>
      <p:sp>
        <p:nvSpPr>
          <p:cNvPr id="25" name="Ellipse 24"/>
          <p:cNvSpPr/>
          <p:nvPr/>
        </p:nvSpPr>
        <p:spPr bwMode="auto">
          <a:xfrm>
            <a:off x="7308304" y="1556792"/>
            <a:ext cx="576064" cy="50405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ts val="2600"/>
              </a:lnSpc>
              <a:spcBef>
                <a:spcPct val="0"/>
              </a:spcBef>
              <a:spcAft>
                <a:spcPct val="0"/>
              </a:spcAft>
              <a:buClrTx/>
              <a:buSzTx/>
              <a:buFontTx/>
              <a:buChar char="-"/>
              <a:tabLst/>
            </a:pPr>
            <a:endParaRPr kumimoji="0" lang="en-US" sz="1800" b="0" i="0" u="none" strike="noStrike" cap="none" normalizeH="0" baseline="0" smtClean="0">
              <a:ln>
                <a:noFill/>
              </a:ln>
              <a:solidFill>
                <a:schemeClr val="tx1"/>
              </a:solidFill>
              <a:effectLst/>
              <a:latin typeface="Arial" charset="0"/>
              <a:ea typeface="ヒラギノ角ゴ Pro W3" charset="-128"/>
              <a:cs typeface="Arial" charset="0"/>
            </a:endParaRPr>
          </a:p>
        </p:txBody>
      </p:sp>
      <p:sp>
        <p:nvSpPr>
          <p:cNvPr id="26" name="Ellipse 25"/>
          <p:cNvSpPr/>
          <p:nvPr/>
        </p:nvSpPr>
        <p:spPr bwMode="auto">
          <a:xfrm>
            <a:off x="7308304" y="3696630"/>
            <a:ext cx="576064" cy="50405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ts val="2600"/>
              </a:lnSpc>
              <a:spcBef>
                <a:spcPct val="0"/>
              </a:spcBef>
              <a:spcAft>
                <a:spcPct val="0"/>
              </a:spcAft>
              <a:buClrTx/>
              <a:buSzTx/>
              <a:buFontTx/>
              <a:buChar char="-"/>
              <a:tabLst/>
            </a:pPr>
            <a:endParaRPr kumimoji="0" lang="en-US" sz="1800" b="0" i="0" u="none" strike="noStrike" cap="none" normalizeH="0" baseline="0" smtClean="0">
              <a:ln>
                <a:noFill/>
              </a:ln>
              <a:solidFill>
                <a:schemeClr val="tx1"/>
              </a:solidFill>
              <a:effectLst/>
              <a:latin typeface="Arial" charset="0"/>
              <a:ea typeface="ヒラギノ角ゴ Pro W3" charset="-128"/>
              <a:cs typeface="Arial" charset="0"/>
            </a:endParaRPr>
          </a:p>
        </p:txBody>
      </p:sp>
      <p:sp>
        <p:nvSpPr>
          <p:cNvPr id="27" name="Textfeld 26"/>
          <p:cNvSpPr txBox="1"/>
          <p:nvPr/>
        </p:nvSpPr>
        <p:spPr>
          <a:xfrm>
            <a:off x="251520" y="5373216"/>
            <a:ext cx="8640960" cy="646331"/>
          </a:xfrm>
          <a:prstGeom prst="rect">
            <a:avLst/>
          </a:prstGeom>
          <a:noFill/>
          <a:ln>
            <a:solidFill>
              <a:schemeClr val="bg1"/>
            </a:solidFill>
          </a:ln>
        </p:spPr>
        <p:txBody>
          <a:bodyPr wrap="square" rtlCol="0">
            <a:spAutoFit/>
          </a:bodyPr>
          <a:lstStyle/>
          <a:p>
            <a:pPr algn="ctr">
              <a:spcAft>
                <a:spcPts val="800"/>
              </a:spcAft>
            </a:pPr>
            <a:r>
              <a:rPr lang="en-US" dirty="0" smtClean="0"/>
              <a:t>Common issue: AOD over Sahara (although partly amplified by overestimate in ESA-CCI product) </a:t>
            </a:r>
            <a:r>
              <a:rPr lang="en-US" dirty="0" smtClean="0">
                <a:sym typeface="Wingdings" panose="05000000000000000000" pitchFamily="2" charset="2"/>
              </a:rPr>
              <a:t> role of mineral dust to be further analyzed</a:t>
            </a:r>
            <a:endParaRPr lang="en-US" dirty="0" smtClean="0"/>
          </a:p>
        </p:txBody>
      </p:sp>
      <p:sp>
        <p:nvSpPr>
          <p:cNvPr id="2" name="Rechteck 1"/>
          <p:cNvSpPr/>
          <p:nvPr/>
        </p:nvSpPr>
        <p:spPr bwMode="auto">
          <a:xfrm>
            <a:off x="6228184" y="3068960"/>
            <a:ext cx="2592288" cy="216024"/>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ts val="2600"/>
              </a:lnSpc>
              <a:spcBef>
                <a:spcPct val="0"/>
              </a:spcBef>
              <a:spcAft>
                <a:spcPct val="0"/>
              </a:spcAft>
              <a:buClrTx/>
              <a:buSzTx/>
              <a:buFontTx/>
              <a:buChar char="-"/>
              <a:tabLst/>
            </a:pPr>
            <a:endParaRPr kumimoji="0" lang="en-US" sz="1800" b="0" i="0" u="none" strike="noStrike" cap="none" normalizeH="0" baseline="0" smtClean="0">
              <a:ln>
                <a:noFill/>
              </a:ln>
              <a:solidFill>
                <a:schemeClr val="tx1"/>
              </a:solidFill>
              <a:effectLst/>
              <a:latin typeface="Arial" charset="0"/>
              <a:ea typeface="ヒラギノ角ゴ Pro W3" charset="-128"/>
              <a:cs typeface="Arial" charset="0"/>
            </a:endParaRPr>
          </a:p>
        </p:txBody>
      </p:sp>
    </p:spTree>
    <p:extLst>
      <p:ext uri="{BB962C8B-B14F-4D97-AF65-F5344CB8AC3E}">
        <p14:creationId xmlns:p14="http://schemas.microsoft.com/office/powerpoint/2010/main" val="57867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r>
              <a:rPr lang="de-DE" smtClean="0"/>
              <a:t>www.DLR.de  </a:t>
            </a:r>
            <a:r>
              <a:rPr lang="de-DE" smtClean="0">
                <a:solidFill>
                  <a:srgbClr val="949494"/>
                </a:solidFill>
              </a:rPr>
              <a:t>•</a:t>
            </a:r>
            <a:r>
              <a:rPr lang="de-DE" smtClean="0"/>
              <a:t>  Chart </a:t>
            </a:r>
            <a:fld id="{343A26A5-9061-4F55-9346-7B0BABA6B480}" type="slidenum">
              <a:rPr lang="de-DE" smtClean="0"/>
              <a:pPr>
                <a:defRPr/>
              </a:pPr>
              <a:t>6</a:t>
            </a:fld>
            <a:endParaRPr lang="de-DE"/>
          </a:p>
        </p:txBody>
      </p:sp>
      <p:sp>
        <p:nvSpPr>
          <p:cNvPr id="5" name="Titolo 1"/>
          <p:cNvSpPr>
            <a:spLocks noGrp="1"/>
          </p:cNvSpPr>
          <p:nvPr>
            <p:ph type="title"/>
          </p:nvPr>
        </p:nvSpPr>
        <p:spPr>
          <a:xfrm>
            <a:off x="179512" y="332656"/>
            <a:ext cx="8712967" cy="428625"/>
          </a:xfrm>
        </p:spPr>
        <p:txBody>
          <a:bodyPr anchor="ctr"/>
          <a:lstStyle/>
          <a:p>
            <a:pPr algn="ctr" eaLnBrk="1" hangingPunct="1"/>
            <a:r>
              <a:rPr lang="en-US" sz="2800" dirty="0" smtClean="0">
                <a:solidFill>
                  <a:schemeClr val="bg1">
                    <a:lumMod val="50000"/>
                  </a:schemeClr>
                </a:solidFill>
              </a:rPr>
              <a:t>Conclusions and outlook</a:t>
            </a:r>
          </a:p>
        </p:txBody>
      </p:sp>
      <p:sp>
        <p:nvSpPr>
          <p:cNvPr id="6" name="Textfeld 5"/>
          <p:cNvSpPr txBox="1"/>
          <p:nvPr/>
        </p:nvSpPr>
        <p:spPr>
          <a:xfrm>
            <a:off x="467544" y="1070734"/>
            <a:ext cx="8352928" cy="2862322"/>
          </a:xfrm>
          <a:prstGeom prst="rect">
            <a:avLst/>
          </a:prstGeom>
          <a:noFill/>
          <a:ln>
            <a:solidFill>
              <a:schemeClr val="bg1"/>
            </a:solidFill>
          </a:ln>
        </p:spPr>
        <p:txBody>
          <a:bodyPr wrap="square" rtlCol="0">
            <a:spAutoFit/>
          </a:bodyPr>
          <a:lstStyle/>
          <a:p>
            <a:pPr marL="180975" indent="-180975" algn="just">
              <a:spcAft>
                <a:spcPts val="800"/>
              </a:spcAft>
              <a:buFont typeface="Arial" panose="020B0604020202020204" pitchFamily="34" charset="0"/>
              <a:buChar char="•"/>
            </a:pPr>
            <a:r>
              <a:rPr lang="en-US" sz="2000" dirty="0" smtClean="0"/>
              <a:t>CMIP5 model results of </a:t>
            </a:r>
            <a:r>
              <a:rPr lang="en-US" sz="2000" b="1" dirty="0" smtClean="0">
                <a:solidFill>
                  <a:srgbClr val="FF0000"/>
                </a:solidFill>
              </a:rPr>
              <a:t>aerosol optical depth have been evaluated</a:t>
            </a:r>
            <a:r>
              <a:rPr lang="en-US" sz="2000" dirty="0" smtClean="0"/>
              <a:t>, also using the new ESACCI-AEROSOL products</a:t>
            </a:r>
          </a:p>
          <a:p>
            <a:pPr marL="180975" indent="-180975" algn="just">
              <a:spcAft>
                <a:spcPts val="800"/>
              </a:spcAft>
              <a:buFont typeface="Arial" panose="020B0604020202020204" pitchFamily="34" charset="0"/>
              <a:buChar char="•"/>
            </a:pPr>
            <a:r>
              <a:rPr lang="en-US" sz="2000" dirty="0" smtClean="0"/>
              <a:t>In order to better understand the processes driving this quantity, </a:t>
            </a:r>
            <a:r>
              <a:rPr lang="en-US" sz="2000" b="1" dirty="0" smtClean="0">
                <a:solidFill>
                  <a:srgbClr val="FF0000"/>
                </a:solidFill>
              </a:rPr>
              <a:t>simulations with a more detailed aerosol model (EMAC (MADE3))</a:t>
            </a:r>
            <a:r>
              <a:rPr lang="en-US" sz="2000" dirty="0" smtClean="0"/>
              <a:t> have been performed</a:t>
            </a:r>
          </a:p>
          <a:p>
            <a:pPr marL="180975" indent="-180975" algn="just">
              <a:spcAft>
                <a:spcPts val="800"/>
              </a:spcAft>
              <a:buFont typeface="Arial" panose="020B0604020202020204" pitchFamily="34" charset="0"/>
              <a:buChar char="•"/>
            </a:pPr>
            <a:r>
              <a:rPr lang="en-US" sz="2000" dirty="0" smtClean="0"/>
              <a:t>The first results show a globally better agreement of EMAC (MADE3) than most of the CMIP5 models</a:t>
            </a:r>
          </a:p>
          <a:p>
            <a:pPr marL="180975" indent="-180975" algn="just">
              <a:spcAft>
                <a:spcPts val="800"/>
              </a:spcAft>
              <a:buFont typeface="Arial" panose="020B0604020202020204" pitchFamily="34" charset="0"/>
              <a:buChar char="•"/>
            </a:pPr>
            <a:r>
              <a:rPr lang="en-US" sz="2000" b="1" dirty="0" smtClean="0">
                <a:solidFill>
                  <a:srgbClr val="FF0000"/>
                </a:solidFill>
              </a:rPr>
              <a:t>Further simulations</a:t>
            </a:r>
            <a:r>
              <a:rPr lang="en-US" sz="2000" dirty="0" smtClean="0"/>
              <a:t> are planned to investigate specific processes</a:t>
            </a:r>
          </a:p>
        </p:txBody>
      </p:sp>
    </p:spTree>
    <p:extLst>
      <p:ext uri="{BB962C8B-B14F-4D97-AF65-F5344CB8AC3E}">
        <p14:creationId xmlns:p14="http://schemas.microsoft.com/office/powerpoint/2010/main" val="3911695714"/>
      </p:ext>
    </p:extLst>
  </p:cSld>
  <p:clrMapOvr>
    <a:masterClrMapping/>
  </p:clrMapOvr>
</p:sld>
</file>

<file path=ppt/theme/theme1.xml><?xml version="1.0" encoding="utf-8"?>
<a:theme xmlns:a="http://schemas.openxmlformats.org/drawingml/2006/main" name="Standarddesign">
  <a:themeElements>
    <a:clrScheme name="Standarddesign 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Standarddesign">
      <a:majorFont>
        <a:latin typeface="Arial"/>
        <a:ea typeface="ヒラギノ角ゴ Pro W3"/>
        <a:cs typeface="Arial"/>
      </a:majorFont>
      <a:minorFont>
        <a:latin typeface="Arial"/>
        <a:ea typeface="ヒラギノ角ゴ Pro W3"/>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ts val="2600"/>
          </a:lnSpc>
          <a:spcBef>
            <a:spcPct val="0"/>
          </a:spcBef>
          <a:spcAft>
            <a:spcPct val="0"/>
          </a:spcAft>
          <a:buClrTx/>
          <a:buSzTx/>
          <a:buFontTx/>
          <a:buChar char="-"/>
          <a:tabLst/>
          <a:defRPr kumimoji="0" lang="de-DE" sz="1800" b="0" i="0" u="none" strike="noStrike" cap="none" normalizeH="0" baseline="0" smtClean="0">
            <a:ln>
              <a:noFill/>
            </a:ln>
            <a:solidFill>
              <a:schemeClr val="tx1"/>
            </a:solidFill>
            <a:effectLst/>
            <a:latin typeface="Arial" charset="0"/>
            <a:ea typeface="ヒラギノ角ゴ Pro W3" charset="-128"/>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ts val="2600"/>
          </a:lnSpc>
          <a:spcBef>
            <a:spcPct val="0"/>
          </a:spcBef>
          <a:spcAft>
            <a:spcPct val="0"/>
          </a:spcAft>
          <a:buClrTx/>
          <a:buSzTx/>
          <a:buFontTx/>
          <a:buChar char="-"/>
          <a:tabLst/>
          <a:defRPr kumimoji="0" lang="de-DE" sz="1800" b="0" i="0" u="none" strike="noStrike" cap="none" normalizeH="0" baseline="0" smtClean="0">
            <a:ln>
              <a:noFill/>
            </a:ln>
            <a:solidFill>
              <a:schemeClr val="tx1"/>
            </a:solidFill>
            <a:effectLst/>
            <a:latin typeface="Arial" charset="0"/>
            <a:ea typeface="ヒラギノ角ゴ Pro W3" charset="-128"/>
            <a:cs typeface="Arial"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LR-Präsentation 4:3 Englisch">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spAutoFit/>
      </a:bodyPr>
      <a:lstStyle>
        <a:defPPr algn="ct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TotalTime>
  <Words>815</Words>
  <Application>Microsoft Macintosh PowerPoint</Application>
  <PresentationFormat>On-screen Show (4:3)</PresentationFormat>
  <Paragraphs>55</Paragraphs>
  <Slides>6</Slides>
  <Notes>5</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Standarddesign</vt:lpstr>
      <vt:lpstr>DLR-Präsentation 4:3 Englisch</vt:lpstr>
      <vt:lpstr>Cross-assessment of aerosol, cloud and radiation CCI ECVs (WP3.7)</vt:lpstr>
      <vt:lpstr>CMIP5 Models and EMAC (MADE3)</vt:lpstr>
      <vt:lpstr>Cross-assessment of aerosol, cloud and radiation</vt:lpstr>
      <vt:lpstr>First results</vt:lpstr>
      <vt:lpstr>Role of mineral dust?</vt:lpstr>
      <vt:lpstr>Conclusions and outlook</vt:lpstr>
    </vt:vector>
  </TitlesOfParts>
  <Company>T-Systems SfR (im Auftrag des DLR)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DLR-Präsentation im 4:3 Format (Englisch)</dc:title>
  <dc:subject>DLR CD-Vorlagen</dc:subject>
  <dc:creator>Hendricks, Johannes</dc:creator>
  <dc:description>Diese Version nutzt die Fußzeile zur Eingabe von_x000d_
Vortrag &gt; Autor &gt; Dokumentname &gt; Datum_x000d_
Variante mit Untertitel auf Titelfolienmaster und_x000d_
geändertem Standard Farbschema (für Hyperlink)_x000d_
Arial als Schriftart bei neuen Textfeldern</dc:description>
  <cp:lastModifiedBy>Axel Lauer</cp:lastModifiedBy>
  <cp:revision>430</cp:revision>
  <cp:lastPrinted>2004-02-03T08:35:42Z</cp:lastPrinted>
  <dcterms:created xsi:type="dcterms:W3CDTF">2003-10-01T09:44:24Z</dcterms:created>
  <dcterms:modified xsi:type="dcterms:W3CDTF">2017-02-13T08:09:59Z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jekt">
    <vt:lpwstr>DLR allgemein</vt:lpwstr>
  </property>
</Properties>
</file>