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11"/>
  </p:notesMasterIdLst>
  <p:handoutMasterIdLst>
    <p:handoutMasterId r:id="rId12"/>
  </p:handoutMasterIdLst>
  <p:sldIdLst>
    <p:sldId id="584" r:id="rId2"/>
    <p:sldId id="598" r:id="rId3"/>
    <p:sldId id="587" r:id="rId4"/>
    <p:sldId id="599" r:id="rId5"/>
    <p:sldId id="600" r:id="rId6"/>
    <p:sldId id="593" r:id="rId7"/>
    <p:sldId id="596" r:id="rId8"/>
    <p:sldId id="597" r:id="rId9"/>
    <p:sldId id="601" r:id="rId10"/>
  </p:sldIdLst>
  <p:sldSz cx="9906000" cy="6858000" type="A4"/>
  <p:notesSz cx="6669088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0098DB"/>
    <a:srgbClr val="008000"/>
    <a:srgbClr val="0000FF"/>
    <a:srgbClr val="0000CC"/>
    <a:srgbClr val="000099"/>
    <a:srgbClr val="FF9900"/>
    <a:srgbClr val="0054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46" autoAdjust="0"/>
    <p:restoredTop sz="91837" autoAdjust="0"/>
  </p:normalViewPr>
  <p:slideViewPr>
    <p:cSldViewPr snapToGrid="0">
      <p:cViewPr varScale="1">
        <p:scale>
          <a:sx n="107" d="100"/>
          <a:sy n="107" d="100"/>
        </p:scale>
        <p:origin x="-1416" y="-9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02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890987" cy="495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84" tIns="45391" rIns="90784" bIns="45391" numCol="1" anchor="t" anchorCtr="0" compatLnSpc="1">
            <a:prstTxWarp prst="textNoShape">
              <a:avLst/>
            </a:prstTxWarp>
          </a:bodyPr>
          <a:lstStyle>
            <a:lvl1pPr defTabSz="907011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529" y="1"/>
            <a:ext cx="2890987" cy="495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84" tIns="45391" rIns="90784" bIns="45391" numCol="1" anchor="t" anchorCtr="0" compatLnSpc="1">
            <a:prstTxWarp prst="textNoShape">
              <a:avLst/>
            </a:prstTxWarp>
          </a:bodyPr>
          <a:lstStyle>
            <a:lvl1pPr algn="r" defTabSz="907011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28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348"/>
            <a:ext cx="2890987" cy="495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84" tIns="45391" rIns="90784" bIns="45391" numCol="1" anchor="b" anchorCtr="0" compatLnSpc="1">
            <a:prstTxWarp prst="textNoShape">
              <a:avLst/>
            </a:prstTxWarp>
          </a:bodyPr>
          <a:lstStyle>
            <a:lvl1pPr defTabSz="907011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28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529" y="9429348"/>
            <a:ext cx="2890987" cy="495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84" tIns="45391" rIns="90784" bIns="45391" numCol="1" anchor="b" anchorCtr="0" compatLnSpc="1">
            <a:prstTxWarp prst="textNoShape">
              <a:avLst/>
            </a:prstTxWarp>
          </a:bodyPr>
          <a:lstStyle>
            <a:lvl1pPr algn="r" defTabSz="9064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4D6FC65-1EBB-40E8-8A4C-955D128FBD13}" type="slidenum">
              <a:rPr lang="it-IT" altLang="en-US"/>
              <a:pPr>
                <a:defRPr/>
              </a:pPr>
              <a:t>‹N°›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47808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64248" cy="51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483" tIns="43742" rIns="87483" bIns="43742" numCol="1" anchor="t" anchorCtr="0" compatLnSpc="1">
            <a:prstTxWarp prst="textNoShape">
              <a:avLst/>
            </a:prstTxWarp>
          </a:bodyPr>
          <a:lstStyle>
            <a:lvl1pPr defTabSz="875572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93830" y="0"/>
            <a:ext cx="2862675" cy="51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483" tIns="43742" rIns="87483" bIns="43742" numCol="1" anchor="t" anchorCtr="0" compatLnSpc="1">
            <a:prstTxWarp prst="textNoShape">
              <a:avLst/>
            </a:prstTxWarp>
          </a:bodyPr>
          <a:lstStyle>
            <a:lvl1pPr algn="r" defTabSz="875572" eaLnBrk="1" hangingPunct="1">
              <a:defRPr sz="1200"/>
            </a:lvl1pPr>
          </a:lstStyle>
          <a:p>
            <a:pPr>
              <a:defRPr/>
            </a:pPr>
            <a:fld id="{7641A98A-64D0-46C6-AEFD-F8B983EAF493}" type="datetimeFigureOut">
              <a:rPr lang="en-US"/>
              <a:pPr>
                <a:defRPr/>
              </a:pPr>
              <a:t>3/16/2016</a:t>
            </a:fld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6913" y="738188"/>
            <a:ext cx="5337175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58802" y="4729864"/>
            <a:ext cx="4938900" cy="4434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483" tIns="43742" rIns="87483" bIns="437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61327"/>
            <a:ext cx="2864248" cy="44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483" tIns="43742" rIns="87483" bIns="43742" numCol="1" anchor="b" anchorCtr="0" compatLnSpc="1">
            <a:prstTxWarp prst="textNoShape">
              <a:avLst/>
            </a:prstTxWarp>
          </a:bodyPr>
          <a:lstStyle>
            <a:lvl1pPr defTabSz="875572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93830" y="9461327"/>
            <a:ext cx="2862675" cy="44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483" tIns="43742" rIns="87483" bIns="43742" numCol="1" anchor="b" anchorCtr="0" compatLnSpc="1">
            <a:prstTxWarp prst="textNoShape">
              <a:avLst/>
            </a:prstTxWarp>
          </a:bodyPr>
          <a:lstStyle>
            <a:lvl1pPr algn="r" defTabSz="874713" eaLnBrk="1" hangingPunct="1">
              <a:defRPr sz="1200"/>
            </a:lvl1pPr>
          </a:lstStyle>
          <a:p>
            <a:pPr>
              <a:defRPr/>
            </a:pPr>
            <a:fld id="{0D3AD1B8-E986-4C44-9D30-994DB271782A}" type="slidenum">
              <a:rPr lang="en-US" altLang="en-US"/>
              <a:pPr>
                <a:defRPr/>
              </a:pPr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60177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73675" y="4354515"/>
            <a:ext cx="1539875" cy="16843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4051" y="4354515"/>
            <a:ext cx="4467225" cy="16843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4050" y="4924427"/>
            <a:ext cx="3003550" cy="1114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0" y="4924427"/>
            <a:ext cx="3003550" cy="1114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36000" tIns="3600" rIns="36000" bIns="3600" anchor="b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0"/>
          <p:cNvSpPr>
            <a:spLocks noChangeArrowheads="1"/>
          </p:cNvSpPr>
          <p:nvPr userDrawn="1"/>
        </p:nvSpPr>
        <p:spPr bwMode="auto">
          <a:xfrm>
            <a:off x="0" y="0"/>
            <a:ext cx="9906000" cy="1168400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endParaRPr lang="en-GB" altLang="en-US" smtClean="0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95375" y="4213225"/>
            <a:ext cx="8407400" cy="248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 smtClean="0"/>
              <a:t>Click to edit Master text styles</a:t>
            </a:r>
          </a:p>
          <a:p>
            <a:pPr lvl="1"/>
            <a:r>
              <a:rPr lang="it-IT" altLang="en-US" smtClean="0"/>
              <a:t>Second level</a:t>
            </a:r>
          </a:p>
          <a:p>
            <a:pPr lvl="2"/>
            <a:r>
              <a:rPr lang="it-IT" altLang="en-US" smtClean="0"/>
              <a:t>Third level</a:t>
            </a:r>
          </a:p>
          <a:p>
            <a:pPr lvl="3"/>
            <a:r>
              <a:rPr lang="it-IT" altLang="en-US" smtClean="0"/>
              <a:t>Fourth level</a:t>
            </a:r>
          </a:p>
          <a:p>
            <a:pPr lvl="4"/>
            <a:r>
              <a:rPr lang="it-IT" altLang="en-US" smtClean="0"/>
              <a:t>Fifth level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44488" y="150813"/>
            <a:ext cx="8139112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 smtClean="0"/>
              <a:t>Click to edit Master title style</a:t>
            </a:r>
          </a:p>
        </p:txBody>
      </p:sp>
      <p:pic>
        <p:nvPicPr>
          <p:cNvPr id="1029" name="Picture 34" descr="cmug_CCI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620125" y="-25400"/>
            <a:ext cx="1235075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0066"/>
        </a:buClr>
        <a:buChar char="•"/>
        <a:defRPr sz="2800" b="1">
          <a:solidFill>
            <a:srgbClr val="00338D"/>
          </a:solidFill>
          <a:latin typeface="Arial" pitchFamily="34" charset="0"/>
          <a:ea typeface="+mn-ea"/>
          <a:cs typeface="+mn-cs"/>
        </a:defRPr>
      </a:lvl1pPr>
      <a:lvl2pPr marL="1227138" indent="-4191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Font typeface="NotesSoft-Bold" pitchFamily="2" charset="0"/>
        <a:buChar char="–"/>
        <a:defRPr sz="2800">
          <a:solidFill>
            <a:srgbClr val="00338D"/>
          </a:solidFill>
          <a:latin typeface="Arial" pitchFamily="34" charset="0"/>
        </a:defRPr>
      </a:lvl2pPr>
      <a:lvl3pPr marL="1825625" indent="-4191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Font typeface="NotesSoft-Bold" pitchFamily="2" charset="0"/>
        <a:buChar char="•"/>
        <a:defRPr sz="2800">
          <a:solidFill>
            <a:srgbClr val="00338D"/>
          </a:solidFill>
          <a:latin typeface="Arial" pitchFamily="34" charset="0"/>
        </a:defRPr>
      </a:lvl3pPr>
      <a:lvl4pPr marL="2424113" indent="-4191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Font typeface="NotesSoft-Bold" pitchFamily="2" charset="0"/>
        <a:buChar char="–"/>
        <a:defRPr sz="2800">
          <a:solidFill>
            <a:srgbClr val="00338D"/>
          </a:solidFill>
          <a:latin typeface="Arial" pitchFamily="34" charset="0"/>
        </a:defRPr>
      </a:lvl4pPr>
      <a:lvl5pPr marL="3022600" indent="-4191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Font typeface="NotesSoft-Bold" pitchFamily="2" charset="0"/>
        <a:buChar char="»"/>
        <a:defRPr sz="2800">
          <a:solidFill>
            <a:srgbClr val="00338D"/>
          </a:solidFill>
          <a:latin typeface="Arial" pitchFamily="34" charset="0"/>
        </a:defRPr>
      </a:lvl5pPr>
      <a:lvl6pPr marL="3479800" indent="-419100" algn="l" rtl="0" fontAlgn="base">
        <a:spcBef>
          <a:spcPct val="20000"/>
        </a:spcBef>
        <a:spcAft>
          <a:spcPct val="0"/>
        </a:spcAft>
        <a:buClr>
          <a:srgbClr val="ED1B34"/>
        </a:buClr>
        <a:buFont typeface="NotesSoft-Bold" pitchFamily="2" charset="0"/>
        <a:defRPr sz="2800">
          <a:solidFill>
            <a:schemeClr val="bg2"/>
          </a:solidFill>
          <a:latin typeface="NotesSoft-Bold" pitchFamily="2" charset="0"/>
        </a:defRPr>
      </a:lvl6pPr>
      <a:lvl7pPr marL="3937000" indent="-419100" algn="l" rtl="0" fontAlgn="base">
        <a:spcBef>
          <a:spcPct val="20000"/>
        </a:spcBef>
        <a:spcAft>
          <a:spcPct val="0"/>
        </a:spcAft>
        <a:buClr>
          <a:srgbClr val="ED1B34"/>
        </a:buClr>
        <a:buFont typeface="NotesSoft-Bold" pitchFamily="2" charset="0"/>
        <a:defRPr sz="2800">
          <a:solidFill>
            <a:schemeClr val="bg2"/>
          </a:solidFill>
          <a:latin typeface="NotesSoft-Bold" pitchFamily="2" charset="0"/>
        </a:defRPr>
      </a:lvl7pPr>
      <a:lvl8pPr marL="4394200" indent="-419100" algn="l" rtl="0" fontAlgn="base">
        <a:spcBef>
          <a:spcPct val="20000"/>
        </a:spcBef>
        <a:spcAft>
          <a:spcPct val="0"/>
        </a:spcAft>
        <a:buClr>
          <a:srgbClr val="ED1B34"/>
        </a:buClr>
        <a:buFont typeface="NotesSoft-Bold" pitchFamily="2" charset="0"/>
        <a:defRPr sz="2800">
          <a:solidFill>
            <a:schemeClr val="bg2"/>
          </a:solidFill>
          <a:latin typeface="NotesSoft-Bold" pitchFamily="2" charset="0"/>
        </a:defRPr>
      </a:lvl8pPr>
      <a:lvl9pPr marL="4851400" indent="-419100" algn="l" rtl="0" fontAlgn="base">
        <a:spcBef>
          <a:spcPct val="20000"/>
        </a:spcBef>
        <a:spcAft>
          <a:spcPct val="0"/>
        </a:spcAft>
        <a:buClr>
          <a:srgbClr val="ED1B34"/>
        </a:buClr>
        <a:buFont typeface="NotesSoft-Bold" pitchFamily="2" charset="0"/>
        <a:defRPr sz="2800">
          <a:solidFill>
            <a:schemeClr val="bg2"/>
          </a:solidFill>
          <a:latin typeface="NotesSoft-Bold" pitchFamily="2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</a:rPr>
              <a:t>CRG BoG: Main topics</a:t>
            </a:r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>
          <a:xfrm>
            <a:off x="1442906" y="2114026"/>
            <a:ext cx="8059869" cy="4278007"/>
          </a:xfrm>
        </p:spPr>
        <p:txBody>
          <a:bodyPr/>
          <a:lstStyle/>
          <a:p>
            <a:r>
              <a:rPr lang="en-GB" altLang="en-US" dirty="0" smtClean="0">
                <a:latin typeface="Arial" charset="0"/>
              </a:rPr>
              <a:t>Consistency</a:t>
            </a:r>
          </a:p>
          <a:p>
            <a:r>
              <a:rPr lang="en-GB" altLang="en-US" dirty="0" smtClean="0">
                <a:latin typeface="Arial" charset="0"/>
              </a:rPr>
              <a:t>CCI data</a:t>
            </a:r>
          </a:p>
          <a:p>
            <a:r>
              <a:rPr lang="en-GB" altLang="en-US" dirty="0" smtClean="0">
                <a:latin typeface="Arial" charset="0"/>
              </a:rPr>
              <a:t>Observations including uncertainty</a:t>
            </a:r>
          </a:p>
          <a:p>
            <a:r>
              <a:rPr lang="en-GB" altLang="en-US" dirty="0" smtClean="0">
                <a:latin typeface="Arial" charset="0"/>
              </a:rPr>
              <a:t>Observations – Model confrontation</a:t>
            </a:r>
          </a:p>
          <a:p>
            <a:r>
              <a:rPr lang="en-GB" altLang="en-US" dirty="0" smtClean="0">
                <a:latin typeface="Arial" charset="0"/>
              </a:rPr>
              <a:t>CCI+</a:t>
            </a:r>
          </a:p>
          <a:p>
            <a:pPr>
              <a:buNone/>
            </a:pPr>
            <a:r>
              <a:rPr lang="en-GB" altLang="en-US" dirty="0" smtClean="0">
                <a:latin typeface="Arial" charset="0"/>
              </a:rPr>
              <a:t> </a:t>
            </a:r>
          </a:p>
          <a:p>
            <a:endParaRPr lang="en-GB" altLang="en-US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latin typeface="Arial" charset="0"/>
              </a:rPr>
              <a:t>Attendance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450" y="1419225"/>
            <a:ext cx="8950325" cy="2900363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Represented CCI teams (besides CMUG):</a:t>
            </a:r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/>
          </a:p>
          <a:p>
            <a:pPr marL="0" indent="0">
              <a:buFontTx/>
              <a:buNone/>
              <a:defRPr/>
            </a:pP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502462" y="1916113"/>
            <a:ext cx="2506663" cy="1246187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800" b="1">
                <a:solidFill>
                  <a:srgbClr val="00338D"/>
                </a:solidFill>
                <a:latin typeface="Arial" pitchFamily="34" charset="0"/>
                <a:ea typeface="+mn-ea"/>
                <a:cs typeface="+mn-cs"/>
              </a:defRPr>
            </a:lvl1pPr>
            <a:lvl2pPr marL="1227138" indent="-419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Font typeface="NotesSoft-Bold" pitchFamily="2" charset="0"/>
              <a:buChar char="–"/>
              <a:defRPr sz="2800">
                <a:solidFill>
                  <a:srgbClr val="00338D"/>
                </a:solidFill>
                <a:latin typeface="Arial" pitchFamily="34" charset="0"/>
              </a:defRPr>
            </a:lvl2pPr>
            <a:lvl3pPr marL="1825625" indent="-419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Font typeface="NotesSoft-Bold" pitchFamily="2" charset="0"/>
              <a:buChar char="•"/>
              <a:defRPr sz="2800">
                <a:solidFill>
                  <a:srgbClr val="00338D"/>
                </a:solidFill>
                <a:latin typeface="Arial" pitchFamily="34" charset="0"/>
              </a:defRPr>
            </a:lvl3pPr>
            <a:lvl4pPr marL="2424113" indent="-419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Font typeface="NotesSoft-Bold" pitchFamily="2" charset="0"/>
              <a:buChar char="–"/>
              <a:defRPr sz="2800">
                <a:solidFill>
                  <a:srgbClr val="00338D"/>
                </a:solidFill>
                <a:latin typeface="Arial" pitchFamily="34" charset="0"/>
              </a:defRPr>
            </a:lvl4pPr>
            <a:lvl5pPr marL="3022600" indent="-419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Font typeface="NotesSoft-Bold" pitchFamily="2" charset="0"/>
              <a:buChar char="»"/>
              <a:defRPr sz="2800">
                <a:solidFill>
                  <a:srgbClr val="00338D"/>
                </a:solidFill>
                <a:latin typeface="Arial" pitchFamily="34" charset="0"/>
              </a:defRPr>
            </a:lvl5pPr>
            <a:lvl6pPr marL="3479800" indent="-419100" algn="l" rtl="0" fontAlgn="base">
              <a:spcBef>
                <a:spcPct val="20000"/>
              </a:spcBef>
              <a:spcAft>
                <a:spcPct val="0"/>
              </a:spcAft>
              <a:buClr>
                <a:srgbClr val="ED1B34"/>
              </a:buClr>
              <a:buFont typeface="NotesSoft-Bold" pitchFamily="2" charset="0"/>
              <a:defRPr sz="2800">
                <a:solidFill>
                  <a:schemeClr val="bg2"/>
                </a:solidFill>
                <a:latin typeface="NotesSoft-Bold" pitchFamily="2" charset="0"/>
              </a:defRPr>
            </a:lvl6pPr>
            <a:lvl7pPr marL="3937000" indent="-419100" algn="l" rtl="0" fontAlgn="base">
              <a:spcBef>
                <a:spcPct val="20000"/>
              </a:spcBef>
              <a:spcAft>
                <a:spcPct val="0"/>
              </a:spcAft>
              <a:buClr>
                <a:srgbClr val="ED1B34"/>
              </a:buClr>
              <a:buFont typeface="NotesSoft-Bold" pitchFamily="2" charset="0"/>
              <a:defRPr sz="2800">
                <a:solidFill>
                  <a:schemeClr val="bg2"/>
                </a:solidFill>
                <a:latin typeface="NotesSoft-Bold" pitchFamily="2" charset="0"/>
              </a:defRPr>
            </a:lvl7pPr>
            <a:lvl8pPr marL="4394200" indent="-419100" algn="l" rtl="0" fontAlgn="base">
              <a:spcBef>
                <a:spcPct val="20000"/>
              </a:spcBef>
              <a:spcAft>
                <a:spcPct val="0"/>
              </a:spcAft>
              <a:buClr>
                <a:srgbClr val="ED1B34"/>
              </a:buClr>
              <a:buFont typeface="NotesSoft-Bold" pitchFamily="2" charset="0"/>
              <a:defRPr sz="2800">
                <a:solidFill>
                  <a:schemeClr val="bg2"/>
                </a:solidFill>
                <a:latin typeface="NotesSoft-Bold" pitchFamily="2" charset="0"/>
              </a:defRPr>
            </a:lvl8pPr>
            <a:lvl9pPr marL="4851400" indent="-419100" algn="l" rtl="0" fontAlgn="base">
              <a:spcBef>
                <a:spcPct val="20000"/>
              </a:spcBef>
              <a:spcAft>
                <a:spcPct val="0"/>
              </a:spcAft>
              <a:buClr>
                <a:srgbClr val="ED1B34"/>
              </a:buClr>
              <a:buFont typeface="NotesSoft-Bold" pitchFamily="2" charset="0"/>
              <a:defRPr sz="2800">
                <a:solidFill>
                  <a:schemeClr val="bg2"/>
                </a:solidFill>
                <a:latin typeface="NotesSoft-Bold" pitchFamily="2" charset="0"/>
              </a:defRPr>
            </a:lvl9pPr>
          </a:lstStyle>
          <a:p>
            <a:pPr lvl="1">
              <a:spcBef>
                <a:spcPts val="0"/>
              </a:spcBef>
              <a:defRPr/>
            </a:pPr>
            <a:r>
              <a:rPr lang="en-GB" kern="0" dirty="0" smtClean="0"/>
              <a:t>SST</a:t>
            </a:r>
          </a:p>
          <a:p>
            <a:pPr marL="808038" lvl="1" indent="0">
              <a:spcBef>
                <a:spcPts val="0"/>
              </a:spcBef>
              <a:buNone/>
              <a:defRPr/>
            </a:pPr>
            <a:endParaRPr lang="en-GB" kern="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44488" y="1947863"/>
            <a:ext cx="3006725" cy="2166937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800" b="1">
                <a:solidFill>
                  <a:srgbClr val="00338D"/>
                </a:solidFill>
                <a:latin typeface="Arial" pitchFamily="34" charset="0"/>
                <a:ea typeface="+mn-ea"/>
                <a:cs typeface="+mn-cs"/>
              </a:defRPr>
            </a:lvl1pPr>
            <a:lvl2pPr marL="1227138" indent="-419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Font typeface="NotesSoft-Bold" pitchFamily="2" charset="0"/>
              <a:buChar char="–"/>
              <a:defRPr sz="2800">
                <a:solidFill>
                  <a:srgbClr val="00338D"/>
                </a:solidFill>
                <a:latin typeface="Arial" pitchFamily="34" charset="0"/>
              </a:defRPr>
            </a:lvl2pPr>
            <a:lvl3pPr marL="1825625" indent="-419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Font typeface="NotesSoft-Bold" pitchFamily="2" charset="0"/>
              <a:buChar char="•"/>
              <a:defRPr sz="2800">
                <a:solidFill>
                  <a:srgbClr val="00338D"/>
                </a:solidFill>
                <a:latin typeface="Arial" pitchFamily="34" charset="0"/>
              </a:defRPr>
            </a:lvl3pPr>
            <a:lvl4pPr marL="2424113" indent="-419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Font typeface="NotesSoft-Bold" pitchFamily="2" charset="0"/>
              <a:buChar char="–"/>
              <a:defRPr sz="2800">
                <a:solidFill>
                  <a:srgbClr val="00338D"/>
                </a:solidFill>
                <a:latin typeface="Arial" pitchFamily="34" charset="0"/>
              </a:defRPr>
            </a:lvl4pPr>
            <a:lvl5pPr marL="3022600" indent="-419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Font typeface="NotesSoft-Bold" pitchFamily="2" charset="0"/>
              <a:buChar char="»"/>
              <a:defRPr sz="2800">
                <a:solidFill>
                  <a:srgbClr val="00338D"/>
                </a:solidFill>
                <a:latin typeface="Arial" pitchFamily="34" charset="0"/>
              </a:defRPr>
            </a:lvl5pPr>
            <a:lvl6pPr marL="3479800" indent="-419100" algn="l" rtl="0" fontAlgn="base">
              <a:spcBef>
                <a:spcPct val="20000"/>
              </a:spcBef>
              <a:spcAft>
                <a:spcPct val="0"/>
              </a:spcAft>
              <a:buClr>
                <a:srgbClr val="ED1B34"/>
              </a:buClr>
              <a:buFont typeface="NotesSoft-Bold" pitchFamily="2" charset="0"/>
              <a:defRPr sz="2800">
                <a:solidFill>
                  <a:schemeClr val="bg2"/>
                </a:solidFill>
                <a:latin typeface="NotesSoft-Bold" pitchFamily="2" charset="0"/>
              </a:defRPr>
            </a:lvl6pPr>
            <a:lvl7pPr marL="3937000" indent="-419100" algn="l" rtl="0" fontAlgn="base">
              <a:spcBef>
                <a:spcPct val="20000"/>
              </a:spcBef>
              <a:spcAft>
                <a:spcPct val="0"/>
              </a:spcAft>
              <a:buClr>
                <a:srgbClr val="ED1B34"/>
              </a:buClr>
              <a:buFont typeface="NotesSoft-Bold" pitchFamily="2" charset="0"/>
              <a:defRPr sz="2800">
                <a:solidFill>
                  <a:schemeClr val="bg2"/>
                </a:solidFill>
                <a:latin typeface="NotesSoft-Bold" pitchFamily="2" charset="0"/>
              </a:defRPr>
            </a:lvl7pPr>
            <a:lvl8pPr marL="4394200" indent="-419100" algn="l" rtl="0" fontAlgn="base">
              <a:spcBef>
                <a:spcPct val="20000"/>
              </a:spcBef>
              <a:spcAft>
                <a:spcPct val="0"/>
              </a:spcAft>
              <a:buClr>
                <a:srgbClr val="ED1B34"/>
              </a:buClr>
              <a:buFont typeface="NotesSoft-Bold" pitchFamily="2" charset="0"/>
              <a:defRPr sz="2800">
                <a:solidFill>
                  <a:schemeClr val="bg2"/>
                </a:solidFill>
                <a:latin typeface="NotesSoft-Bold" pitchFamily="2" charset="0"/>
              </a:defRPr>
            </a:lvl8pPr>
            <a:lvl9pPr marL="4851400" indent="-419100" algn="l" rtl="0" fontAlgn="base">
              <a:spcBef>
                <a:spcPct val="20000"/>
              </a:spcBef>
              <a:spcAft>
                <a:spcPct val="0"/>
              </a:spcAft>
              <a:buClr>
                <a:srgbClr val="ED1B34"/>
              </a:buClr>
              <a:buFont typeface="NotesSoft-Bold" pitchFamily="2" charset="0"/>
              <a:defRPr sz="2800">
                <a:solidFill>
                  <a:schemeClr val="bg2"/>
                </a:solidFill>
                <a:latin typeface="NotesSoft-Bold" pitchFamily="2" charset="0"/>
              </a:defRPr>
            </a:lvl9pPr>
          </a:lstStyle>
          <a:p>
            <a:pPr lvl="1">
              <a:spcBef>
                <a:spcPts val="0"/>
              </a:spcBef>
              <a:defRPr/>
            </a:pPr>
            <a:r>
              <a:rPr lang="en-GB" kern="0" dirty="0" smtClean="0"/>
              <a:t>Aerosol</a:t>
            </a:r>
          </a:p>
          <a:p>
            <a:pPr lvl="1">
              <a:spcBef>
                <a:spcPts val="0"/>
              </a:spcBef>
              <a:defRPr/>
            </a:pPr>
            <a:r>
              <a:rPr lang="en-GB" kern="0" dirty="0" smtClean="0"/>
              <a:t>Cloud</a:t>
            </a:r>
          </a:p>
          <a:p>
            <a:pPr lvl="1">
              <a:spcBef>
                <a:spcPts val="0"/>
              </a:spcBef>
              <a:defRPr/>
            </a:pPr>
            <a:r>
              <a:rPr lang="en-GB" kern="0" dirty="0" smtClean="0"/>
              <a:t>GHG</a:t>
            </a:r>
          </a:p>
          <a:p>
            <a:pPr lvl="1">
              <a:spcBef>
                <a:spcPts val="0"/>
              </a:spcBef>
              <a:defRPr/>
            </a:pPr>
            <a:r>
              <a:rPr lang="en-GB" kern="0" dirty="0" smtClean="0"/>
              <a:t>O3</a:t>
            </a:r>
          </a:p>
          <a:p>
            <a:pPr lvl="1">
              <a:spcBef>
                <a:spcPts val="0"/>
              </a:spcBef>
              <a:defRPr/>
            </a:pPr>
            <a:endParaRPr lang="en-GB" kern="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080125" y="1846263"/>
            <a:ext cx="3256822" cy="284318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800" b="1">
                <a:solidFill>
                  <a:srgbClr val="00338D"/>
                </a:solidFill>
                <a:latin typeface="Arial" pitchFamily="34" charset="0"/>
                <a:ea typeface="+mn-ea"/>
                <a:cs typeface="+mn-cs"/>
              </a:defRPr>
            </a:lvl1pPr>
            <a:lvl2pPr marL="1227138" indent="-419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Font typeface="NotesSoft-Bold" pitchFamily="2" charset="0"/>
              <a:buChar char="–"/>
              <a:defRPr sz="2800">
                <a:solidFill>
                  <a:srgbClr val="00338D"/>
                </a:solidFill>
                <a:latin typeface="Arial" pitchFamily="34" charset="0"/>
              </a:defRPr>
            </a:lvl2pPr>
            <a:lvl3pPr marL="1825625" indent="-419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Font typeface="NotesSoft-Bold" pitchFamily="2" charset="0"/>
              <a:buChar char="•"/>
              <a:defRPr sz="2800">
                <a:solidFill>
                  <a:srgbClr val="00338D"/>
                </a:solidFill>
                <a:latin typeface="Arial" pitchFamily="34" charset="0"/>
              </a:defRPr>
            </a:lvl3pPr>
            <a:lvl4pPr marL="2424113" indent="-419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Font typeface="NotesSoft-Bold" pitchFamily="2" charset="0"/>
              <a:buChar char="–"/>
              <a:defRPr sz="2800">
                <a:solidFill>
                  <a:srgbClr val="00338D"/>
                </a:solidFill>
                <a:latin typeface="Arial" pitchFamily="34" charset="0"/>
              </a:defRPr>
            </a:lvl4pPr>
            <a:lvl5pPr marL="3022600" indent="-419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Font typeface="NotesSoft-Bold" pitchFamily="2" charset="0"/>
              <a:buChar char="»"/>
              <a:defRPr sz="2800">
                <a:solidFill>
                  <a:srgbClr val="00338D"/>
                </a:solidFill>
                <a:latin typeface="Arial" pitchFamily="34" charset="0"/>
              </a:defRPr>
            </a:lvl5pPr>
            <a:lvl6pPr marL="3479800" indent="-419100" algn="l" rtl="0" fontAlgn="base">
              <a:spcBef>
                <a:spcPct val="20000"/>
              </a:spcBef>
              <a:spcAft>
                <a:spcPct val="0"/>
              </a:spcAft>
              <a:buClr>
                <a:srgbClr val="ED1B34"/>
              </a:buClr>
              <a:buFont typeface="NotesSoft-Bold" pitchFamily="2" charset="0"/>
              <a:defRPr sz="2800">
                <a:solidFill>
                  <a:schemeClr val="bg2"/>
                </a:solidFill>
                <a:latin typeface="NotesSoft-Bold" pitchFamily="2" charset="0"/>
              </a:defRPr>
            </a:lvl6pPr>
            <a:lvl7pPr marL="3937000" indent="-419100" algn="l" rtl="0" fontAlgn="base">
              <a:spcBef>
                <a:spcPct val="20000"/>
              </a:spcBef>
              <a:spcAft>
                <a:spcPct val="0"/>
              </a:spcAft>
              <a:buClr>
                <a:srgbClr val="ED1B34"/>
              </a:buClr>
              <a:buFont typeface="NotesSoft-Bold" pitchFamily="2" charset="0"/>
              <a:defRPr sz="2800">
                <a:solidFill>
                  <a:schemeClr val="bg2"/>
                </a:solidFill>
                <a:latin typeface="NotesSoft-Bold" pitchFamily="2" charset="0"/>
              </a:defRPr>
            </a:lvl7pPr>
            <a:lvl8pPr marL="4394200" indent="-419100" algn="l" rtl="0" fontAlgn="base">
              <a:spcBef>
                <a:spcPct val="20000"/>
              </a:spcBef>
              <a:spcAft>
                <a:spcPct val="0"/>
              </a:spcAft>
              <a:buClr>
                <a:srgbClr val="ED1B34"/>
              </a:buClr>
              <a:buFont typeface="NotesSoft-Bold" pitchFamily="2" charset="0"/>
              <a:defRPr sz="2800">
                <a:solidFill>
                  <a:schemeClr val="bg2"/>
                </a:solidFill>
                <a:latin typeface="NotesSoft-Bold" pitchFamily="2" charset="0"/>
              </a:defRPr>
            </a:lvl8pPr>
            <a:lvl9pPr marL="4851400" indent="-419100" algn="l" rtl="0" fontAlgn="base">
              <a:spcBef>
                <a:spcPct val="20000"/>
              </a:spcBef>
              <a:spcAft>
                <a:spcPct val="0"/>
              </a:spcAft>
              <a:buClr>
                <a:srgbClr val="ED1B34"/>
              </a:buClr>
              <a:buFont typeface="NotesSoft-Bold" pitchFamily="2" charset="0"/>
              <a:defRPr sz="2800">
                <a:solidFill>
                  <a:schemeClr val="bg2"/>
                </a:solidFill>
                <a:latin typeface="NotesSoft-Bold" pitchFamily="2" charset="0"/>
              </a:defRPr>
            </a:lvl9pPr>
          </a:lstStyle>
          <a:p>
            <a:pPr lvl="1">
              <a:spcBef>
                <a:spcPts val="0"/>
              </a:spcBef>
              <a:defRPr/>
            </a:pPr>
            <a:r>
              <a:rPr lang="en-GB" kern="0" dirty="0" smtClean="0"/>
              <a:t>Fire</a:t>
            </a:r>
          </a:p>
          <a:p>
            <a:pPr lvl="1">
              <a:spcBef>
                <a:spcPts val="0"/>
              </a:spcBef>
              <a:defRPr/>
            </a:pPr>
            <a:r>
              <a:rPr lang="en-GB" kern="0" dirty="0" smtClean="0"/>
              <a:t>LC</a:t>
            </a:r>
          </a:p>
          <a:p>
            <a:pPr lvl="1">
              <a:spcBef>
                <a:spcPts val="0"/>
              </a:spcBef>
              <a:defRPr/>
            </a:pPr>
            <a:r>
              <a:rPr lang="en-GB" kern="0" dirty="0" smtClean="0"/>
              <a:t>Arc. IS</a:t>
            </a:r>
          </a:p>
          <a:p>
            <a:pPr lvl="1">
              <a:spcBef>
                <a:spcPts val="0"/>
              </a:spcBef>
              <a:defRPr/>
            </a:pPr>
            <a:r>
              <a:rPr lang="en-GB" kern="0" dirty="0" smtClean="0"/>
              <a:t>SM</a:t>
            </a:r>
          </a:p>
          <a:p>
            <a:pPr marL="808038" lvl="1" indent="0">
              <a:spcBef>
                <a:spcPts val="0"/>
              </a:spcBef>
              <a:buFont typeface="NotesSoft-Bold" pitchFamily="2" charset="0"/>
              <a:buNone/>
              <a:defRPr/>
            </a:pPr>
            <a:endParaRPr lang="en-GB" kern="0" dirty="0" smtClean="0"/>
          </a:p>
          <a:p>
            <a:pPr lvl="1">
              <a:spcBef>
                <a:spcPts val="0"/>
              </a:spcBef>
              <a:defRPr/>
            </a:pPr>
            <a:endParaRPr lang="en-GB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>
                <a:latin typeface="Arial" charset="0"/>
              </a:rPr>
              <a:t>Consistency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0" y="1203078"/>
            <a:ext cx="9906000" cy="5321300"/>
          </a:xfrm>
        </p:spPr>
        <p:txBody>
          <a:bodyPr/>
          <a:lstStyle/>
          <a:p>
            <a:pPr marL="0" lvl="1" indent="-404813">
              <a:lnSpc>
                <a:spcPct val="110000"/>
              </a:lnSpc>
              <a:buNone/>
              <a:defRPr/>
            </a:pPr>
            <a:endParaRPr lang="en-GB" altLang="en-US" sz="200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lvl="1" indent="-404813">
              <a:lnSpc>
                <a:spcPct val="110000"/>
              </a:lnSpc>
              <a:buNone/>
              <a:defRPr/>
            </a:pPr>
            <a:endParaRPr lang="en-GB" altLang="en-US" sz="20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lvl="1" indent="-404813">
              <a:lnSpc>
                <a:spcPct val="110000"/>
              </a:lnSpc>
              <a:buNone/>
              <a:defRPr/>
            </a:pPr>
            <a:endParaRPr lang="en-GB" altLang="en-US" sz="200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lvl="1" indent="-404813">
              <a:lnSpc>
                <a:spcPct val="110000"/>
              </a:lnSpc>
              <a:buNone/>
              <a:defRPr/>
            </a:pPr>
            <a:r>
              <a:rPr lang="en-GB" altLang="en-US" sz="2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Q1: What are you doing to ensure consistency between your ECV and related ones?</a:t>
            </a:r>
            <a:r>
              <a:rPr lang="en-GB" altLang="en-US" sz="2000" dirty="0" smtClean="0">
                <a:solidFill>
                  <a:schemeClr val="tx1"/>
                </a:solidFill>
              </a:rPr>
              <a:t> </a:t>
            </a:r>
            <a:endParaRPr lang="en-GB" altLang="en-US" sz="200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lvl="1">
              <a:lnSpc>
                <a:spcPts val="2400"/>
              </a:lnSpc>
              <a:spcBef>
                <a:spcPts val="0"/>
              </a:spcBef>
              <a:defRPr/>
            </a:pPr>
            <a:endParaRPr lang="en-GB" sz="1800" dirty="0" smtClean="0">
              <a:solidFill>
                <a:schemeClr val="tx1"/>
              </a:solidFill>
            </a:endParaRPr>
          </a:p>
          <a:p>
            <a:pPr lvl="1">
              <a:lnSpc>
                <a:spcPts val="2400"/>
              </a:lnSpc>
              <a:spcBef>
                <a:spcPts val="0"/>
              </a:spcBef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Cloud: </a:t>
            </a:r>
            <a:r>
              <a:rPr lang="en-GB" sz="2000" dirty="0">
                <a:solidFill>
                  <a:schemeClr val="tx1"/>
                </a:solidFill>
              </a:rPr>
              <a:t>consistency </a:t>
            </a:r>
            <a:r>
              <a:rPr lang="en-GB" sz="2000" dirty="0" smtClean="0">
                <a:solidFill>
                  <a:schemeClr val="tx1"/>
                </a:solidFill>
              </a:rPr>
              <a:t>of specific </a:t>
            </a:r>
            <a:r>
              <a:rPr lang="en-GB" sz="2000" dirty="0">
                <a:solidFill>
                  <a:schemeClr val="tx1"/>
                </a:solidFill>
              </a:rPr>
              <a:t>properties </a:t>
            </a:r>
            <a:r>
              <a:rPr lang="en-GB" sz="2000" dirty="0" smtClean="0">
                <a:solidFill>
                  <a:schemeClr val="tx1"/>
                </a:solidFill>
              </a:rPr>
              <a:t>to </a:t>
            </a:r>
            <a:r>
              <a:rPr lang="en-GB" sz="2000" dirty="0">
                <a:solidFill>
                  <a:schemeClr val="tx1"/>
                </a:solidFill>
              </a:rPr>
              <a:t>understand </a:t>
            </a:r>
            <a:r>
              <a:rPr lang="en-GB" sz="2000" dirty="0" smtClean="0">
                <a:solidFill>
                  <a:schemeClr val="tx1"/>
                </a:solidFill>
              </a:rPr>
              <a:t>processes</a:t>
            </a:r>
          </a:p>
          <a:p>
            <a:pPr lvl="1">
              <a:lnSpc>
                <a:spcPts val="2400"/>
              </a:lnSpc>
              <a:spcBef>
                <a:spcPts val="0"/>
              </a:spcBef>
              <a:defRPr/>
            </a:pPr>
            <a:r>
              <a:rPr lang="en-GB" sz="2000" dirty="0">
                <a:solidFill>
                  <a:schemeClr val="tx1"/>
                </a:solidFill>
              </a:rPr>
              <a:t>SM </a:t>
            </a:r>
            <a:r>
              <a:rPr lang="en-GB" sz="2000" dirty="0" smtClean="0">
                <a:solidFill>
                  <a:schemeClr val="tx1"/>
                </a:solidFill>
              </a:rPr>
              <a:t>+ LC : dialog </a:t>
            </a:r>
            <a:r>
              <a:rPr lang="en-GB" sz="2000" dirty="0">
                <a:solidFill>
                  <a:schemeClr val="tx1"/>
                </a:solidFill>
              </a:rPr>
              <a:t>for comparing results </a:t>
            </a:r>
            <a:r>
              <a:rPr lang="en-GB" sz="2000" dirty="0" smtClean="0">
                <a:solidFill>
                  <a:schemeClr val="tx1"/>
                </a:solidFill>
              </a:rPr>
              <a:t>to evaluate consistency</a:t>
            </a:r>
          </a:p>
          <a:p>
            <a:pPr lvl="1">
              <a:lnSpc>
                <a:spcPts val="2400"/>
              </a:lnSpc>
              <a:spcBef>
                <a:spcPts val="0"/>
              </a:spcBef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SM + GHG : </a:t>
            </a:r>
            <a:r>
              <a:rPr lang="en-GB" sz="2000" dirty="0">
                <a:solidFill>
                  <a:schemeClr val="tx1"/>
                </a:solidFill>
              </a:rPr>
              <a:t>looking at physical relationship (ETH</a:t>
            </a:r>
            <a:r>
              <a:rPr lang="en-GB" sz="2000" dirty="0" smtClean="0">
                <a:solidFill>
                  <a:schemeClr val="tx1"/>
                </a:solidFill>
              </a:rPr>
              <a:t>)</a:t>
            </a:r>
          </a:p>
          <a:p>
            <a:pPr lvl="1">
              <a:lnSpc>
                <a:spcPts val="2400"/>
              </a:lnSpc>
              <a:spcBef>
                <a:spcPts val="0"/>
              </a:spcBef>
              <a:defRPr/>
            </a:pPr>
            <a:r>
              <a:rPr lang="en-GB" sz="2000" dirty="0">
                <a:solidFill>
                  <a:schemeClr val="tx1"/>
                </a:solidFill>
              </a:rPr>
              <a:t>GHG </a:t>
            </a:r>
            <a:r>
              <a:rPr lang="en-GB" sz="2000" dirty="0" smtClean="0">
                <a:solidFill>
                  <a:schemeClr val="tx1"/>
                </a:solidFill>
              </a:rPr>
              <a:t>: combine </a:t>
            </a:r>
            <a:r>
              <a:rPr lang="en-GB" sz="2000" dirty="0">
                <a:solidFill>
                  <a:schemeClr val="tx1"/>
                </a:solidFill>
              </a:rPr>
              <a:t>4 ECV in data assimilation </a:t>
            </a:r>
            <a:r>
              <a:rPr lang="en-GB" sz="2000" dirty="0" smtClean="0">
                <a:solidFill>
                  <a:schemeClr val="tx1"/>
                </a:solidFill>
              </a:rPr>
              <a:t>(GHG, FAPAR, fire, LC) in a model </a:t>
            </a:r>
            <a:r>
              <a:rPr lang="en-GB" sz="2000" dirty="0">
                <a:solidFill>
                  <a:schemeClr val="tx1"/>
                </a:solidFill>
              </a:rPr>
              <a:t>of terrestrial vegetation </a:t>
            </a:r>
            <a:r>
              <a:rPr lang="en-GB" sz="2000" dirty="0" smtClean="0">
                <a:solidFill>
                  <a:schemeClr val="tx1"/>
                </a:solidFill>
              </a:rPr>
              <a:t>(proposal as a CCI option)</a:t>
            </a:r>
          </a:p>
          <a:p>
            <a:pPr lvl="1">
              <a:lnSpc>
                <a:spcPts val="2400"/>
              </a:lnSpc>
              <a:spcBef>
                <a:spcPts val="0"/>
              </a:spcBef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Fire + LC : dialog between the two consortia to check consistency</a:t>
            </a:r>
          </a:p>
          <a:p>
            <a:pPr marL="479425" lvl="1" indent="0">
              <a:buNone/>
              <a:defRPr/>
            </a:pPr>
            <a:endParaRPr lang="en-GB" altLang="en-US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>
                <a:latin typeface="Arial" charset="0"/>
              </a:rPr>
              <a:t>CCI data (1)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0" y="1656083"/>
            <a:ext cx="9906000" cy="2177685"/>
          </a:xfrm>
        </p:spPr>
        <p:txBody>
          <a:bodyPr/>
          <a:lstStyle/>
          <a:p>
            <a:pPr marL="0" lvl="1" indent="-404813">
              <a:lnSpc>
                <a:spcPct val="110000"/>
              </a:lnSpc>
              <a:buNone/>
              <a:defRPr/>
            </a:pPr>
            <a:endParaRPr lang="en-GB" altLang="en-US" sz="200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lvl="1" indent="-404813">
              <a:lnSpc>
                <a:spcPct val="110000"/>
              </a:lnSpc>
              <a:buNone/>
              <a:defRPr/>
            </a:pPr>
            <a:endParaRPr lang="en-GB" altLang="en-US" sz="200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lvl="1" indent="-404813">
              <a:lnSpc>
                <a:spcPct val="110000"/>
              </a:lnSpc>
              <a:buNone/>
              <a:defRPr/>
            </a:pPr>
            <a:r>
              <a:rPr lang="en-GB" altLang="en-US" sz="2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Q2: What interactions are you having with the CCI Data Portal project, inc Obs4MIPs?</a:t>
            </a:r>
            <a:r>
              <a:rPr lang="en-GB" altLang="en-US" sz="2000" dirty="0" smtClean="0">
                <a:solidFill>
                  <a:schemeClr val="tx1"/>
                </a:solidFill>
              </a:rPr>
              <a:t> </a:t>
            </a:r>
            <a:endParaRPr lang="en-GB" altLang="en-US" sz="200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lvl="1">
              <a:spcBef>
                <a:spcPts val="0"/>
              </a:spcBef>
              <a:defRPr/>
            </a:pPr>
            <a:endParaRPr lang="en-GB" altLang="en-US" sz="2000" dirty="0" smtClean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defRPr/>
            </a:pPr>
            <a:r>
              <a:rPr lang="en-GB" altLang="en-US" sz="2000" dirty="0" smtClean="0">
                <a:solidFill>
                  <a:schemeClr val="tx1"/>
                </a:solidFill>
              </a:rPr>
              <a:t>Data are directly recovered from CCI teams</a:t>
            </a:r>
          </a:p>
          <a:p>
            <a:pPr lvl="1">
              <a:spcBef>
                <a:spcPts val="0"/>
              </a:spcBef>
              <a:defRPr/>
            </a:pPr>
            <a:r>
              <a:rPr lang="en-GB" altLang="en-US" sz="2000" dirty="0" smtClean="0">
                <a:solidFill>
                  <a:schemeClr val="tx1"/>
                </a:solidFill>
              </a:rPr>
              <a:t>A concern: a lost of information when the data is recovered from a mirror of the original data base; </a:t>
            </a:r>
            <a:r>
              <a:rPr lang="en-GB" sz="2000" dirty="0">
                <a:solidFill>
                  <a:schemeClr val="tx1"/>
                </a:solidFill>
              </a:rPr>
              <a:t>could it be a problem for traceability</a:t>
            </a:r>
            <a:r>
              <a:rPr lang="en-GB" sz="2000" dirty="0" smtClean="0">
                <a:solidFill>
                  <a:schemeClr val="tx1"/>
                </a:solidFill>
              </a:rPr>
              <a:t>?</a:t>
            </a:r>
          </a:p>
          <a:p>
            <a:pPr lvl="1">
              <a:spcBef>
                <a:spcPts val="0"/>
              </a:spcBef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Obs4MIPs </a:t>
            </a:r>
            <a:r>
              <a:rPr lang="en-GB" sz="2000" dirty="0">
                <a:solidFill>
                  <a:schemeClr val="tx1"/>
                </a:solidFill>
              </a:rPr>
              <a:t>datasets are prepared by the teams, so hopefully this retains the connection with the data </a:t>
            </a:r>
            <a:r>
              <a:rPr lang="en-GB" sz="2000" dirty="0" smtClean="0">
                <a:solidFill>
                  <a:schemeClr val="tx1"/>
                </a:solidFill>
              </a:rPr>
              <a:t>producer and available information on data </a:t>
            </a:r>
            <a:r>
              <a:rPr lang="en-GB" sz="2000" dirty="0" smtClean="0">
                <a:solidFill>
                  <a:schemeClr val="tx1"/>
                </a:solidFill>
              </a:rPr>
              <a:t>production.</a:t>
            </a:r>
            <a:endParaRPr lang="en-GB" sz="2000" dirty="0" smtClean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The CCI data portal allows the diffusion of updated </a:t>
            </a:r>
            <a:r>
              <a:rPr lang="en-GB" sz="2000" dirty="0" smtClean="0">
                <a:solidFill>
                  <a:schemeClr val="tx1"/>
                </a:solidFill>
              </a:rPr>
              <a:t>products.</a:t>
            </a:r>
            <a:endParaRPr lang="en-GB" sz="2000" dirty="0" smtClean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defRPr/>
            </a:pPr>
            <a:endParaRPr lang="en-GB" altLang="en-US" sz="2000" dirty="0" smtClean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defRPr/>
            </a:pPr>
            <a:endParaRPr lang="en-GB" altLang="en-US" sz="2000" dirty="0" smtClean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defRPr/>
            </a:pPr>
            <a:endParaRPr lang="en-GB" altLang="en-US" sz="2000" dirty="0" smtClean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defRPr/>
            </a:pPr>
            <a:endParaRPr lang="en-GB" altLang="en-US" sz="2000" dirty="0" smtClean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defRPr/>
            </a:pPr>
            <a:endParaRPr lang="en-GB" altLang="en-US" sz="2000" dirty="0" smtClean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defRPr/>
            </a:pPr>
            <a:endParaRPr lang="en-GB" altLang="en-US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>
                <a:latin typeface="Arial" charset="0"/>
              </a:rPr>
              <a:t>CCI data (2)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0" y="1329192"/>
            <a:ext cx="9906000" cy="2177685"/>
          </a:xfrm>
        </p:spPr>
        <p:txBody>
          <a:bodyPr/>
          <a:lstStyle/>
          <a:p>
            <a:pPr marL="0" lvl="1" indent="-404813">
              <a:lnSpc>
                <a:spcPct val="110000"/>
              </a:lnSpc>
              <a:buNone/>
              <a:defRPr/>
            </a:pPr>
            <a:endParaRPr lang="en-GB" altLang="en-US" sz="200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lvl="1" indent="-404813">
              <a:lnSpc>
                <a:spcPct val="110000"/>
              </a:lnSpc>
              <a:buNone/>
              <a:defRPr/>
            </a:pPr>
            <a:r>
              <a:rPr lang="en-GB" altLang="en-US" sz="2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Q3: What interactions do you anticipate with the CCI Data Toolbox project?</a:t>
            </a:r>
            <a:r>
              <a:rPr lang="en-GB" altLang="en-US" sz="2000" dirty="0" smtClean="0">
                <a:solidFill>
                  <a:schemeClr val="tx1"/>
                </a:solidFill>
              </a:rPr>
              <a:t> </a:t>
            </a:r>
          </a:p>
          <a:p>
            <a:pPr marL="0" lvl="1" indent="-404813">
              <a:lnSpc>
                <a:spcPct val="110000"/>
              </a:lnSpc>
              <a:buNone/>
              <a:defRPr/>
            </a:pPr>
            <a:endParaRPr lang="en-GB" altLang="en-US" sz="200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lvl="1">
              <a:spcBef>
                <a:spcPts val="0"/>
              </a:spcBef>
              <a:defRPr/>
            </a:pPr>
            <a:r>
              <a:rPr lang="en-GB" sz="2000" dirty="0">
                <a:solidFill>
                  <a:schemeClr val="tx1"/>
                </a:solidFill>
              </a:rPr>
              <a:t>OC had some interaction to add small </a:t>
            </a:r>
            <a:r>
              <a:rPr lang="en-GB" sz="2000" dirty="0" smtClean="0">
                <a:solidFill>
                  <a:schemeClr val="tx1"/>
                </a:solidFill>
              </a:rPr>
              <a:t>changes; </a:t>
            </a:r>
            <a:r>
              <a:rPr lang="en-GB" sz="2000" dirty="0">
                <a:solidFill>
                  <a:schemeClr val="tx1"/>
                </a:solidFill>
              </a:rPr>
              <a:t>toolbox seen as useful for users to visualize the data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</a:p>
          <a:p>
            <a:pPr lvl="1">
              <a:spcBef>
                <a:spcPts val="0"/>
              </a:spcBef>
              <a:defRPr/>
            </a:pPr>
            <a:r>
              <a:rPr lang="en-GB" sz="2000" dirty="0">
                <a:solidFill>
                  <a:schemeClr val="tx1"/>
                </a:solidFill>
              </a:rPr>
              <a:t>For the toolbox the traceability is important, e.g. </a:t>
            </a:r>
            <a:r>
              <a:rPr lang="en-GB" sz="2000" dirty="0" smtClean="0">
                <a:solidFill>
                  <a:schemeClr val="tx1"/>
                </a:solidFill>
              </a:rPr>
              <a:t>the documentation of  the upscaling of a </a:t>
            </a:r>
            <a:r>
              <a:rPr lang="en-GB" sz="2000" dirty="0">
                <a:solidFill>
                  <a:schemeClr val="tx1"/>
                </a:solidFill>
              </a:rPr>
              <a:t>product from one resolution </a:t>
            </a:r>
            <a:r>
              <a:rPr lang="en-GB" sz="2000" dirty="0" smtClean="0">
                <a:solidFill>
                  <a:schemeClr val="tx1"/>
                </a:solidFill>
              </a:rPr>
              <a:t>to another should be available.</a:t>
            </a:r>
            <a:endParaRPr lang="en-GB" sz="2000" dirty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defRPr/>
            </a:pPr>
            <a:endParaRPr lang="en-GB" altLang="en-US" sz="2000" dirty="0" smtClean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defRPr/>
            </a:pPr>
            <a:endParaRPr lang="en-GB" altLang="en-US" sz="2000" dirty="0" smtClean="0">
              <a:solidFill>
                <a:schemeClr val="tx1"/>
              </a:solidFill>
            </a:endParaRPr>
          </a:p>
          <a:p>
            <a:pPr marL="0" lvl="1" indent="-404813">
              <a:lnSpc>
                <a:spcPct val="110000"/>
              </a:lnSpc>
              <a:buNone/>
              <a:defRPr/>
            </a:pPr>
            <a:r>
              <a:rPr lang="en-GB" altLang="en-US" sz="2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Q4: Any other data issues? (e.g. masks, metadata,...?)</a:t>
            </a:r>
            <a:r>
              <a:rPr lang="en-GB" altLang="en-US" sz="2000" dirty="0" smtClean="0">
                <a:solidFill>
                  <a:schemeClr val="tx1"/>
                </a:solidFill>
              </a:rPr>
              <a:t> </a:t>
            </a:r>
          </a:p>
          <a:p>
            <a:pPr marL="0" lvl="1" indent="-404813">
              <a:lnSpc>
                <a:spcPct val="110000"/>
              </a:lnSpc>
              <a:buNone/>
              <a:defRPr/>
            </a:pPr>
            <a:endParaRPr lang="en-GB" altLang="en-US" sz="200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lvl="1">
              <a:spcBef>
                <a:spcPts val="0"/>
              </a:spcBef>
              <a:defRPr/>
            </a:pPr>
            <a:r>
              <a:rPr lang="en-GB" sz="2000" dirty="0" err="1" smtClean="0">
                <a:solidFill>
                  <a:schemeClr val="tx1"/>
                </a:solidFill>
              </a:rPr>
              <a:t>NetCDF</a:t>
            </a:r>
            <a:r>
              <a:rPr lang="en-GB" sz="2000" dirty="0" smtClean="0">
                <a:solidFill>
                  <a:schemeClr val="tx1"/>
                </a:solidFill>
              </a:rPr>
              <a:t> </a:t>
            </a:r>
            <a:r>
              <a:rPr lang="en-GB" sz="2000" dirty="0">
                <a:solidFill>
                  <a:schemeClr val="tx1"/>
                </a:solidFill>
              </a:rPr>
              <a:t>4 </a:t>
            </a:r>
            <a:r>
              <a:rPr lang="en-GB" sz="2000" dirty="0" smtClean="0">
                <a:solidFill>
                  <a:schemeClr val="tx1"/>
                </a:solidFill>
              </a:rPr>
              <a:t>allows a better compression of data volume compared to NetCDF3 but the issue is for the </a:t>
            </a:r>
            <a:r>
              <a:rPr lang="en-GB" sz="2000" dirty="0">
                <a:solidFill>
                  <a:schemeClr val="tx1"/>
                </a:solidFill>
              </a:rPr>
              <a:t>Obs4MIPs datasets </a:t>
            </a:r>
            <a:r>
              <a:rPr lang="en-GB" sz="2000" dirty="0" smtClean="0">
                <a:solidFill>
                  <a:schemeClr val="tx1"/>
                </a:solidFill>
              </a:rPr>
              <a:t>requiring NetCDF3.</a:t>
            </a:r>
          </a:p>
          <a:p>
            <a:pPr lvl="1">
              <a:spcBef>
                <a:spcPts val="0"/>
              </a:spcBef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A </a:t>
            </a:r>
            <a:r>
              <a:rPr lang="en-GB" sz="2000" dirty="0">
                <a:solidFill>
                  <a:schemeClr val="tx1"/>
                </a:solidFill>
              </a:rPr>
              <a:t>few years ago, there was discussion on the Land-Sea mask. </a:t>
            </a:r>
            <a:r>
              <a:rPr lang="en-GB" sz="2000" dirty="0" smtClean="0">
                <a:solidFill>
                  <a:schemeClr val="tx1"/>
                </a:solidFill>
              </a:rPr>
              <a:t>It seems not to be a remaining issue.</a:t>
            </a:r>
            <a:endParaRPr lang="en-GB" altLang="en-US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>
                <a:latin typeface="Arial" charset="0"/>
              </a:rPr>
              <a:t>Observations inc uncertainty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0" y="1239838"/>
            <a:ext cx="9906000" cy="5321300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endParaRPr lang="en-GB" altLang="en-US" sz="800" dirty="0" smtClean="0"/>
          </a:p>
          <a:p>
            <a:pPr marL="0" indent="0" algn="ctr">
              <a:buFontTx/>
              <a:buNone/>
              <a:defRPr/>
            </a:pPr>
            <a:endParaRPr lang="en-GB" altLang="en-US" sz="800" dirty="0" smtClean="0"/>
          </a:p>
          <a:p>
            <a:pPr marL="0" indent="0">
              <a:buFontTx/>
              <a:buNone/>
              <a:defRPr/>
            </a:pPr>
            <a:r>
              <a:rPr lang="en-GB" altLang="en-US" sz="2000" b="0" dirty="0" smtClean="0">
                <a:solidFill>
                  <a:srgbClr val="FF0000"/>
                </a:solidFill>
              </a:rPr>
              <a:t>Q5: Do you have data gap issues (spatial and temporal continuity)? If so, how do you tackle or plan to tackle them?</a:t>
            </a:r>
            <a:endParaRPr lang="en-GB" altLang="en-US" sz="2000" b="0" dirty="0" smtClean="0"/>
          </a:p>
          <a:p>
            <a:pPr lvl="1">
              <a:spcBef>
                <a:spcPts val="0"/>
              </a:spcBef>
              <a:defRPr/>
            </a:pPr>
            <a:r>
              <a:rPr lang="en-GB" sz="2000" dirty="0">
                <a:solidFill>
                  <a:schemeClr val="tx1"/>
                </a:solidFill>
              </a:rPr>
              <a:t>Temporal mean is a typical example for </a:t>
            </a:r>
            <a:r>
              <a:rPr lang="en-GB" sz="2000" dirty="0" smtClean="0">
                <a:solidFill>
                  <a:schemeClr val="tx1"/>
                </a:solidFill>
              </a:rPr>
              <a:t>dealing with missing values; </a:t>
            </a:r>
            <a:r>
              <a:rPr lang="en-GB" sz="2000" dirty="0">
                <a:solidFill>
                  <a:schemeClr val="tx1"/>
                </a:solidFill>
              </a:rPr>
              <a:t>standardize the practice would be </a:t>
            </a:r>
            <a:r>
              <a:rPr lang="en-GB" sz="2000" dirty="0" smtClean="0">
                <a:solidFill>
                  <a:schemeClr val="tx1"/>
                </a:solidFill>
              </a:rPr>
              <a:t>good and this is also an issue for the  toolbox.</a:t>
            </a:r>
          </a:p>
          <a:p>
            <a:pPr lvl="1">
              <a:spcBef>
                <a:spcPts val="0"/>
              </a:spcBef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For </a:t>
            </a:r>
            <a:r>
              <a:rPr lang="en-GB" sz="2000" dirty="0">
                <a:solidFill>
                  <a:schemeClr val="tx1"/>
                </a:solidFill>
              </a:rPr>
              <a:t>Obs4MIPs, one issue is not knowing the original </a:t>
            </a:r>
            <a:r>
              <a:rPr lang="en-GB" sz="2000" dirty="0" smtClean="0">
                <a:solidFill>
                  <a:schemeClr val="tx1"/>
                </a:solidFill>
              </a:rPr>
              <a:t>data coverage.</a:t>
            </a:r>
            <a:endParaRPr lang="en-GB" sz="2000" dirty="0">
              <a:solidFill>
                <a:schemeClr val="tx1"/>
              </a:solidFill>
            </a:endParaRPr>
          </a:p>
          <a:p>
            <a:pPr marL="479425" lvl="1" indent="0">
              <a:buFont typeface="NotesSoft-Bold" pitchFamily="2" charset="0"/>
              <a:buNone/>
              <a:defRPr/>
            </a:pPr>
            <a:endParaRPr lang="en-GB" altLang="en-US" sz="2000" dirty="0" smtClean="0">
              <a:solidFill>
                <a:schemeClr val="tx1"/>
              </a:solidFill>
            </a:endParaRPr>
          </a:p>
          <a:p>
            <a:pPr marL="0" indent="-404813">
              <a:buFont typeface="NotesSoft-Bold" pitchFamily="2" charset="0"/>
              <a:buNone/>
              <a:defRPr/>
            </a:pPr>
            <a:r>
              <a:rPr lang="en-GB" altLang="en-US" sz="2000" b="0" dirty="0" smtClean="0">
                <a:solidFill>
                  <a:srgbClr val="FF0000"/>
                </a:solidFill>
              </a:rPr>
              <a:t>Q6:  Do you have issues with uncertainty descriptions of the data? If so, how do you tackle or plan to tackle them?</a:t>
            </a:r>
            <a:endParaRPr lang="en-GB" altLang="en-US" sz="2000" b="0" dirty="0" smtClean="0"/>
          </a:p>
          <a:p>
            <a:pPr lvl="1">
              <a:spcBef>
                <a:spcPts val="0"/>
              </a:spcBef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Diagnostics from data assimilation systems allow an analysis of the consistency with the uncertainty estimates.</a:t>
            </a:r>
          </a:p>
          <a:p>
            <a:pPr lvl="1">
              <a:spcBef>
                <a:spcPts val="0"/>
              </a:spcBef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There </a:t>
            </a:r>
            <a:r>
              <a:rPr lang="en-GB" sz="2000" dirty="0">
                <a:solidFill>
                  <a:schemeClr val="tx1"/>
                </a:solidFill>
              </a:rPr>
              <a:t>is a difficulty on how to use the uncertainty information, e.g. when averaging data </a:t>
            </a:r>
            <a:r>
              <a:rPr lang="en-GB" sz="2000" dirty="0" smtClean="0">
                <a:solidFill>
                  <a:schemeClr val="tx1"/>
                </a:solidFill>
              </a:rPr>
              <a:t>spatially.</a:t>
            </a:r>
          </a:p>
          <a:p>
            <a:pPr lvl="1">
              <a:spcBef>
                <a:spcPts val="0"/>
              </a:spcBef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But some manuals (OC, others ?) explain how to use the information on uncertainties.</a:t>
            </a:r>
          </a:p>
          <a:p>
            <a:pPr lvl="1">
              <a:spcBef>
                <a:spcPts val="0"/>
              </a:spcBef>
              <a:defRPr/>
            </a:pPr>
            <a:endParaRPr lang="en-GB" sz="2000" dirty="0" smtClean="0"/>
          </a:p>
          <a:p>
            <a:pPr marL="479425" lvl="1" indent="0">
              <a:buNone/>
              <a:defRPr/>
            </a:pPr>
            <a:endParaRPr lang="en-GB" altLang="en-US" sz="2000" dirty="0" smtClean="0">
              <a:solidFill>
                <a:schemeClr val="tx1"/>
              </a:solidFill>
            </a:endParaRPr>
          </a:p>
          <a:p>
            <a:pPr marL="479425" lvl="1" indent="0">
              <a:buNone/>
              <a:defRPr/>
            </a:pPr>
            <a:endParaRPr lang="en-GB" altLang="en-US" sz="1800" dirty="0" smtClean="0">
              <a:solidFill>
                <a:schemeClr val="tx1"/>
              </a:solidFill>
            </a:endParaRPr>
          </a:p>
          <a:p>
            <a:pPr marL="479425" lvl="1" indent="0">
              <a:buFont typeface="NotesSoft-Bold" pitchFamily="2" charset="0"/>
              <a:buNone/>
              <a:defRPr/>
            </a:pPr>
            <a:endParaRPr lang="en-GB" altLang="en-US" sz="2000" dirty="0" smtClean="0">
              <a:solidFill>
                <a:schemeClr val="tx1"/>
              </a:solidFill>
            </a:endParaRPr>
          </a:p>
          <a:p>
            <a:pPr marL="479425" lvl="1" indent="0">
              <a:buFont typeface="NotesSoft-Bold" pitchFamily="2" charset="0"/>
              <a:buNone/>
              <a:defRPr/>
            </a:pPr>
            <a:endParaRPr lang="en-GB" altLang="en-US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-130175" y="150813"/>
            <a:ext cx="9086850" cy="862012"/>
          </a:xfrm>
        </p:spPr>
        <p:txBody>
          <a:bodyPr/>
          <a:lstStyle/>
          <a:p>
            <a:r>
              <a:rPr lang="en-GB" altLang="en-US" dirty="0" smtClean="0">
                <a:latin typeface="Arial" charset="0"/>
              </a:rPr>
              <a:t>Observation - Model confrontation (1)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93663" y="1176338"/>
            <a:ext cx="9702800" cy="5321300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endParaRPr lang="en-GB" altLang="en-US" sz="2000" dirty="0" smtClean="0"/>
          </a:p>
          <a:p>
            <a:pPr marL="0" indent="-404813">
              <a:buFont typeface="NotesSoft-Bold" pitchFamily="2" charset="0"/>
              <a:buNone/>
              <a:defRPr/>
            </a:pPr>
            <a:endParaRPr lang="en-GB" altLang="en-US" sz="2000" b="0" dirty="0" smtClean="0">
              <a:solidFill>
                <a:srgbClr val="FF0000"/>
              </a:solidFill>
            </a:endParaRPr>
          </a:p>
          <a:p>
            <a:pPr marL="0" indent="-404813">
              <a:buFont typeface="NotesSoft-Bold" pitchFamily="2" charset="0"/>
              <a:buNone/>
              <a:defRPr/>
            </a:pPr>
            <a:r>
              <a:rPr lang="en-GB" altLang="en-US" sz="2000" b="0" dirty="0" smtClean="0">
                <a:solidFill>
                  <a:srgbClr val="FF0000"/>
                </a:solidFill>
              </a:rPr>
              <a:t>Q7: Are observation uncertainties used to quantify models’ variability (using perturbed CCI data as model prognostics such as land cover)? And for validation of models in general?</a:t>
            </a:r>
          </a:p>
          <a:p>
            <a:pPr lvl="1">
              <a:spcBef>
                <a:spcPts val="0"/>
              </a:spcBef>
              <a:defRPr/>
            </a:pPr>
            <a:endParaRPr lang="en-GB" sz="2000" dirty="0" smtClean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E.g</a:t>
            </a:r>
            <a:r>
              <a:rPr lang="en-GB" sz="2000" dirty="0">
                <a:solidFill>
                  <a:schemeClr val="tx1"/>
                </a:solidFill>
              </a:rPr>
              <a:t>. GHG and SST are producing an ensemble product</a:t>
            </a:r>
          </a:p>
          <a:p>
            <a:pPr lvl="1">
              <a:spcBef>
                <a:spcPts val="0"/>
              </a:spcBef>
              <a:defRPr/>
            </a:pPr>
            <a:r>
              <a:rPr lang="en-GB" altLang="en-US" sz="2000" dirty="0">
                <a:solidFill>
                  <a:schemeClr val="tx1"/>
                </a:solidFill>
              </a:rPr>
              <a:t>No known example of application of these ensembles by the CRG for these purposes</a:t>
            </a:r>
          </a:p>
          <a:p>
            <a:pPr lvl="1">
              <a:spcBef>
                <a:spcPts val="0"/>
              </a:spcBef>
              <a:defRPr/>
            </a:pPr>
            <a:endParaRPr lang="en-GB" altLang="en-US" sz="1800" dirty="0" smtClean="0"/>
          </a:p>
          <a:p>
            <a:pPr marL="0" indent="-404812">
              <a:buFont typeface="NotesSoft-Bold" pitchFamily="2" charset="0"/>
              <a:buNone/>
              <a:defRPr/>
            </a:pPr>
            <a:r>
              <a:rPr lang="en-GB" altLang="en-US" sz="2000" b="0" dirty="0" smtClean="0">
                <a:solidFill>
                  <a:srgbClr val="FF0000"/>
                </a:solidFill>
              </a:rPr>
              <a:t>Q8: Can we anticipate if and how the CCI will/could be used in CMIP6?  </a:t>
            </a:r>
          </a:p>
          <a:p>
            <a:pPr lvl="1">
              <a:spcBef>
                <a:spcPts val="0"/>
              </a:spcBef>
              <a:defRPr/>
            </a:pPr>
            <a:endParaRPr lang="en-GB" sz="2000" dirty="0" smtClean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CCI data will be used trough Obs4MIP</a:t>
            </a:r>
          </a:p>
          <a:p>
            <a:pPr lvl="1">
              <a:spcBef>
                <a:spcPts val="0"/>
              </a:spcBef>
              <a:defRPr/>
            </a:pPr>
            <a:r>
              <a:rPr lang="en-GB" sz="2000" dirty="0" err="1">
                <a:solidFill>
                  <a:schemeClr val="tx1"/>
                </a:solidFill>
              </a:rPr>
              <a:t>EMSValTool</a:t>
            </a:r>
            <a:r>
              <a:rPr lang="en-GB" sz="2000" dirty="0">
                <a:solidFill>
                  <a:schemeClr val="tx1"/>
                </a:solidFill>
              </a:rPr>
              <a:t> is being developed also for the CMIP6, and most CCI data are going to be used there</a:t>
            </a:r>
            <a:endParaRPr lang="en-GB" altLang="en-US" sz="2000" dirty="0" smtClean="0">
              <a:solidFill>
                <a:schemeClr val="tx1"/>
              </a:solidFill>
            </a:endParaRPr>
          </a:p>
          <a:p>
            <a:pPr marL="884238" lvl="1" indent="0">
              <a:buFont typeface="NotesSoft-Bold" pitchFamily="2" charset="0"/>
              <a:buNone/>
              <a:defRPr/>
            </a:pPr>
            <a:endParaRPr lang="en-GB" alt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150813"/>
            <a:ext cx="8807450" cy="862012"/>
          </a:xfrm>
        </p:spPr>
        <p:txBody>
          <a:bodyPr/>
          <a:lstStyle/>
          <a:p>
            <a:r>
              <a:rPr lang="en-GB" altLang="en-US" dirty="0" smtClean="0">
                <a:latin typeface="Arial" charset="0"/>
              </a:rPr>
              <a:t>Observations - Model confrontation (2)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87790" y="1255482"/>
            <a:ext cx="9702800" cy="5321300"/>
          </a:xfrm>
        </p:spPr>
        <p:txBody>
          <a:bodyPr/>
          <a:lstStyle/>
          <a:p>
            <a:pPr marL="0" indent="-404813">
              <a:buFont typeface="NotesSoft-Bold" pitchFamily="2" charset="0"/>
              <a:buNone/>
              <a:defRPr/>
            </a:pPr>
            <a:endParaRPr lang="en-GB" altLang="en-US" sz="1800" dirty="0" smtClean="0">
              <a:solidFill>
                <a:srgbClr val="FF0000"/>
              </a:solidFill>
            </a:endParaRPr>
          </a:p>
          <a:p>
            <a:pPr marL="0" indent="-404813">
              <a:buFont typeface="NotesSoft-Bold" pitchFamily="2" charset="0"/>
              <a:buNone/>
              <a:defRPr/>
            </a:pPr>
            <a:endParaRPr lang="en-GB" altLang="en-US" sz="1800" dirty="0" smtClean="0">
              <a:solidFill>
                <a:srgbClr val="FF0000"/>
              </a:solidFill>
            </a:endParaRPr>
          </a:p>
          <a:p>
            <a:pPr marL="0" indent="-404813">
              <a:buFont typeface="NotesSoft-Bold" pitchFamily="2" charset="0"/>
              <a:buNone/>
              <a:defRPr/>
            </a:pPr>
            <a:r>
              <a:rPr lang="en-GB" altLang="en-US" sz="2000" b="0" dirty="0" smtClean="0">
                <a:solidFill>
                  <a:srgbClr val="FF0000"/>
                </a:solidFill>
              </a:rPr>
              <a:t>Q9: Are the ESM output and observations of the same ECV always calculated in the same way? If not, do we appreciate the differences? </a:t>
            </a:r>
          </a:p>
          <a:p>
            <a:pPr marL="0" indent="-404813">
              <a:buFont typeface="NotesSoft-Bold" pitchFamily="2" charset="0"/>
              <a:buNone/>
              <a:defRPr/>
            </a:pPr>
            <a:endParaRPr lang="en-GB" altLang="en-US" sz="2000" b="0" dirty="0" smtClean="0">
              <a:solidFill>
                <a:srgbClr val="FF0000"/>
              </a:solidFill>
            </a:endParaRPr>
          </a:p>
          <a:p>
            <a:pPr lvl="1">
              <a:spcBef>
                <a:spcPts val="0"/>
              </a:spcBef>
              <a:defRPr/>
            </a:pPr>
            <a:r>
              <a:rPr lang="en-GB" sz="2000" dirty="0">
                <a:solidFill>
                  <a:schemeClr val="tx1"/>
                </a:solidFill>
              </a:rPr>
              <a:t>In general, in this community differences are mostly </a:t>
            </a:r>
            <a:r>
              <a:rPr lang="en-GB" sz="2000" dirty="0" smtClean="0">
                <a:solidFill>
                  <a:schemeClr val="tx1"/>
                </a:solidFill>
              </a:rPr>
              <a:t>known (experience from model/observation comparison and from data assimilation), </a:t>
            </a:r>
            <a:r>
              <a:rPr lang="en-GB" sz="2000" dirty="0">
                <a:solidFill>
                  <a:schemeClr val="tx1"/>
                </a:solidFill>
              </a:rPr>
              <a:t>but it might not always be the case; </a:t>
            </a:r>
            <a:endParaRPr lang="en-GB" sz="2000" dirty="0" smtClean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Some existing sophisticated </a:t>
            </a:r>
            <a:r>
              <a:rPr lang="en-GB" sz="2000" dirty="0">
                <a:solidFill>
                  <a:schemeClr val="tx1"/>
                </a:solidFill>
              </a:rPr>
              <a:t>tools (e.g. </a:t>
            </a:r>
            <a:r>
              <a:rPr lang="en-GB" sz="2000" dirty="0" smtClean="0">
                <a:solidFill>
                  <a:schemeClr val="tx1"/>
                </a:solidFill>
              </a:rPr>
              <a:t>COSP) but new developments of such tools dependent of a cost / benefit evaluation</a:t>
            </a:r>
          </a:p>
          <a:p>
            <a:pPr lvl="1">
              <a:spcBef>
                <a:spcPts val="0"/>
              </a:spcBef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Some important remaining issues: for SL, </a:t>
            </a:r>
            <a:r>
              <a:rPr lang="en-GB" sz="2000" dirty="0">
                <a:solidFill>
                  <a:schemeClr val="tx1"/>
                </a:solidFill>
              </a:rPr>
              <a:t>model and </a:t>
            </a:r>
            <a:r>
              <a:rPr lang="en-GB" sz="2000" dirty="0" smtClean="0">
                <a:solidFill>
                  <a:schemeClr val="tx1"/>
                </a:solidFill>
              </a:rPr>
              <a:t>observation </a:t>
            </a:r>
            <a:r>
              <a:rPr lang="en-GB" sz="2000" dirty="0">
                <a:solidFill>
                  <a:schemeClr val="tx1"/>
                </a:solidFill>
              </a:rPr>
              <a:t>are often very different </a:t>
            </a:r>
            <a:r>
              <a:rPr lang="en-GB" sz="2000" dirty="0" smtClean="0">
                <a:solidFill>
                  <a:schemeClr val="tx1"/>
                </a:solidFill>
              </a:rPr>
              <a:t>(missing terms in models); soil depth associated to SM also different; …. </a:t>
            </a:r>
          </a:p>
          <a:p>
            <a:pPr marL="479425" lvl="1" indent="0">
              <a:buFont typeface="NotesSoft-Bold" pitchFamily="2" charset="0"/>
              <a:buNone/>
              <a:defRPr/>
            </a:pPr>
            <a:endParaRPr lang="en-GB" altLang="en-US" sz="2000" dirty="0" smtClean="0">
              <a:solidFill>
                <a:schemeClr val="tx1"/>
              </a:solidFill>
            </a:endParaRPr>
          </a:p>
          <a:p>
            <a:pPr marL="0" indent="-404813">
              <a:buFont typeface="NotesSoft-Bold" pitchFamily="2" charset="0"/>
              <a:buNone/>
              <a:defRPr/>
            </a:pPr>
            <a:r>
              <a:rPr lang="en-GB" altLang="en-US" sz="2000" dirty="0" smtClean="0">
                <a:solidFill>
                  <a:schemeClr val="tx1"/>
                </a:solidFill>
              </a:rPr>
              <a:t/>
            </a:r>
            <a:br>
              <a:rPr lang="en-GB" altLang="en-US" sz="2000" dirty="0" smtClean="0">
                <a:solidFill>
                  <a:schemeClr val="tx1"/>
                </a:solidFill>
              </a:rPr>
            </a:br>
            <a:endParaRPr lang="en-GB" altLang="en-US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150813"/>
            <a:ext cx="8807450" cy="862012"/>
          </a:xfrm>
        </p:spPr>
        <p:txBody>
          <a:bodyPr/>
          <a:lstStyle/>
          <a:p>
            <a:r>
              <a:rPr lang="en-GB" altLang="en-US" dirty="0" smtClean="0">
                <a:latin typeface="Arial" charset="0"/>
              </a:rPr>
              <a:t>CCI+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203200" y="1317625"/>
            <a:ext cx="9702800" cy="5321300"/>
          </a:xfrm>
        </p:spPr>
        <p:txBody>
          <a:bodyPr/>
          <a:lstStyle/>
          <a:p>
            <a:pPr marL="0" indent="-404813">
              <a:buFont typeface="NotesSoft-Bold" pitchFamily="2" charset="0"/>
              <a:buNone/>
              <a:defRPr/>
            </a:pPr>
            <a:endParaRPr lang="en-GB" altLang="en-US" sz="2000" b="0" dirty="0" smtClean="0">
              <a:solidFill>
                <a:srgbClr val="FF0000"/>
              </a:solidFill>
            </a:endParaRPr>
          </a:p>
          <a:p>
            <a:pPr marL="0" indent="-404813">
              <a:buFont typeface="NotesSoft-Bold" pitchFamily="2" charset="0"/>
              <a:buNone/>
              <a:defRPr/>
            </a:pPr>
            <a:endParaRPr lang="en-GB" altLang="en-US" sz="2000" b="0" dirty="0">
              <a:solidFill>
                <a:srgbClr val="FF0000"/>
              </a:solidFill>
            </a:endParaRPr>
          </a:p>
          <a:p>
            <a:pPr marL="0" indent="-404813">
              <a:buFont typeface="NotesSoft-Bold" pitchFamily="2" charset="0"/>
              <a:buNone/>
              <a:defRPr/>
            </a:pPr>
            <a:r>
              <a:rPr lang="en-GB" altLang="en-US" sz="2000" b="0" dirty="0" smtClean="0">
                <a:solidFill>
                  <a:srgbClr val="FF0000"/>
                </a:solidFill>
              </a:rPr>
              <a:t>Q10: What are your plans (data production, experiments) for CCI+ </a:t>
            </a:r>
          </a:p>
          <a:p>
            <a:pPr lvl="1">
              <a:lnSpc>
                <a:spcPts val="2400"/>
              </a:lnSpc>
              <a:spcBef>
                <a:spcPts val="0"/>
              </a:spcBef>
              <a:defRPr/>
            </a:pPr>
            <a:endParaRPr lang="en-GB" sz="2000" dirty="0" smtClean="0"/>
          </a:p>
          <a:p>
            <a:pPr lvl="1">
              <a:lnSpc>
                <a:spcPts val="2400"/>
              </a:lnSpc>
              <a:spcBef>
                <a:spcPts val="0"/>
              </a:spcBef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Nordic countries organising a meeting with delegates from ESA next April</a:t>
            </a:r>
          </a:p>
          <a:p>
            <a:pPr lvl="1">
              <a:lnSpc>
                <a:spcPts val="2400"/>
              </a:lnSpc>
              <a:spcBef>
                <a:spcPts val="0"/>
              </a:spcBef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Possible extension for Fire and LC: FAPAR, spectral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smtClean="0">
                <a:solidFill>
                  <a:schemeClr val="tx1"/>
                </a:solidFill>
              </a:rPr>
              <a:t>albedo</a:t>
            </a:r>
          </a:p>
          <a:p>
            <a:pPr lvl="1">
              <a:lnSpc>
                <a:spcPts val="2400"/>
              </a:lnSpc>
              <a:spcBef>
                <a:spcPts val="0"/>
              </a:spcBef>
              <a:defRPr/>
            </a:pPr>
            <a:r>
              <a:rPr lang="en-GB" sz="2000" dirty="0">
                <a:solidFill>
                  <a:schemeClr val="tx1"/>
                </a:solidFill>
              </a:rPr>
              <a:t>Snow cover is very important for predictability studies; Nordic countries will be comparing different snow products, and perhaps will use data assimilation</a:t>
            </a:r>
          </a:p>
          <a:p>
            <a:pPr lvl="1">
              <a:lnSpc>
                <a:spcPts val="2400"/>
              </a:lnSpc>
              <a:spcBef>
                <a:spcPts val="0"/>
              </a:spcBef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Possible extension for OC: functional types and OC near the coast accounting for the contamination of the sea by river discharge </a:t>
            </a:r>
          </a:p>
          <a:p>
            <a:pPr lvl="1">
              <a:lnSpc>
                <a:spcPts val="2400"/>
              </a:lnSpc>
              <a:spcBef>
                <a:spcPts val="0"/>
              </a:spcBef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New products from fluorescence</a:t>
            </a:r>
          </a:p>
          <a:p>
            <a:pPr lvl="1">
              <a:lnSpc>
                <a:spcPts val="2400"/>
              </a:lnSpc>
              <a:spcBef>
                <a:spcPts val="0"/>
              </a:spcBef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Need to use the potential of Sentinel program</a:t>
            </a:r>
          </a:p>
          <a:p>
            <a:pPr marL="479425" lvl="1" indent="0">
              <a:buFont typeface="NotesSoft-Bold" pitchFamily="2" charset="0"/>
              <a:buNone/>
              <a:defRPr/>
            </a:pPr>
            <a:endParaRPr lang="en-GB" altLang="en-US" sz="1800" dirty="0" smtClean="0">
              <a:solidFill>
                <a:srgbClr val="FF0000"/>
              </a:solidFill>
            </a:endParaRPr>
          </a:p>
          <a:p>
            <a:pPr marL="0" indent="-404813">
              <a:buFont typeface="NotesSoft-Bold" pitchFamily="2" charset="0"/>
              <a:buNone/>
              <a:defRPr/>
            </a:pPr>
            <a:r>
              <a:rPr lang="en-GB" altLang="en-US" sz="1800" dirty="0" smtClean="0">
                <a:solidFill>
                  <a:srgbClr val="FF0000"/>
                </a:solidFill>
              </a:rPr>
              <a:t/>
            </a:r>
            <a:br>
              <a:rPr lang="en-GB" altLang="en-US" sz="1800" dirty="0" smtClean="0">
                <a:solidFill>
                  <a:srgbClr val="FF0000"/>
                </a:solidFill>
              </a:rPr>
            </a:br>
            <a:endParaRPr lang="en-GB" altLang="en-US" sz="1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Custom Design">
  <a:themeElements>
    <a:clrScheme name="1_Default Design 7">
      <a:dk1>
        <a:srgbClr val="000000"/>
      </a:dk1>
      <a:lt1>
        <a:srgbClr val="FFFFFF"/>
      </a:lt1>
      <a:dk2>
        <a:srgbClr val="747678"/>
      </a:dk2>
      <a:lt2>
        <a:srgbClr val="4D4F53"/>
      </a:lt2>
      <a:accent1>
        <a:srgbClr val="0098DB"/>
      </a:accent1>
      <a:accent2>
        <a:srgbClr val="D5D6D2"/>
      </a:accent2>
      <a:accent3>
        <a:srgbClr val="FFFFFF"/>
      </a:accent3>
      <a:accent4>
        <a:srgbClr val="000000"/>
      </a:accent4>
      <a:accent5>
        <a:srgbClr val="AACAEA"/>
      </a:accent5>
      <a:accent6>
        <a:srgbClr val="C1C2BE"/>
      </a:accent6>
      <a:hlink>
        <a:srgbClr val="8B8D8E"/>
      </a:hlink>
      <a:folHlink>
        <a:srgbClr val="9A9B9C"/>
      </a:folHlink>
    </a:clrScheme>
    <a:fontScheme name="2_Custom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ustom Design 1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338D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ADC5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98DB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CAEA"/>
        </a:accent5>
        <a:accent6>
          <a:srgbClr val="00783B"/>
        </a:accent6>
        <a:hlink>
          <a:srgbClr val="E37222"/>
        </a:hlink>
        <a:folHlink>
          <a:srgbClr val="00338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8542"/>
        </a:accent1>
        <a:accent2>
          <a:srgbClr val="003397"/>
        </a:accent2>
        <a:accent3>
          <a:srgbClr val="FFFFFF"/>
        </a:accent3>
        <a:accent4>
          <a:srgbClr val="404246"/>
        </a:accent4>
        <a:accent5>
          <a:srgbClr val="AAC2B0"/>
        </a:accent5>
        <a:accent6>
          <a:srgbClr val="002D88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E37222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FBCAB"/>
        </a:accent5>
        <a:accent6>
          <a:srgbClr val="00783B"/>
        </a:accent6>
        <a:hlink>
          <a:srgbClr val="00338D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4D4F53"/>
        </a:dk1>
        <a:lt1>
          <a:srgbClr val="FFFFFF"/>
        </a:lt1>
        <a:dk2>
          <a:srgbClr val="00338D"/>
        </a:dk2>
        <a:lt2>
          <a:srgbClr val="000000"/>
        </a:lt2>
        <a:accent1>
          <a:srgbClr val="D0103A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4AAAE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338D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ADC5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98DB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AEA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854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2B0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E3722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FBCAB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D0103A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4AAAE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8B8D8E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C4C5C6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88787</TotalTime>
  <Words>813</Words>
  <Application>Microsoft Office PowerPoint</Application>
  <PresentationFormat>Format A4 (210 x 297 mm)</PresentationFormat>
  <Paragraphs>105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2_Custom Design</vt:lpstr>
      <vt:lpstr>CRG BoG: Main topics</vt:lpstr>
      <vt:lpstr>Attendance</vt:lpstr>
      <vt:lpstr>Consistency</vt:lpstr>
      <vt:lpstr>CCI data (1)</vt:lpstr>
      <vt:lpstr>CCI data (2)</vt:lpstr>
      <vt:lpstr>Observations inc uncertainty</vt:lpstr>
      <vt:lpstr>Observation - Model confrontation (1)</vt:lpstr>
      <vt:lpstr>Observations - Model confrontation (2)</vt:lpstr>
      <vt:lpstr>CCI+</vt:lpstr>
    </vt:vector>
  </TitlesOfParts>
  <Company>IconMedialab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SIT  AMET CONSECTETUER</dc:title>
  <dc:creator>Van Der Linden, Paul</dc:creator>
  <cp:lastModifiedBy>Planton Serge</cp:lastModifiedBy>
  <cp:revision>768</cp:revision>
  <cp:lastPrinted>2013-03-01T11:13:36Z</cp:lastPrinted>
  <dcterms:created xsi:type="dcterms:W3CDTF">2007-10-19T13:11:49Z</dcterms:created>
  <dcterms:modified xsi:type="dcterms:W3CDTF">2016-03-16T08:04:31Z</dcterms:modified>
</cp:coreProperties>
</file>