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8"/>
  </p:notesMasterIdLst>
  <p:handoutMasterIdLst>
    <p:handoutMasterId r:id="rId9"/>
  </p:handoutMasterIdLst>
  <p:sldIdLst>
    <p:sldId id="298" r:id="rId3"/>
    <p:sldId id="327" r:id="rId4"/>
    <p:sldId id="335" r:id="rId5"/>
    <p:sldId id="333" r:id="rId6"/>
    <p:sldId id="334" r:id="rId7"/>
  </p:sldIdLst>
  <p:sldSz cx="9144000" cy="6858000" type="screen4x3"/>
  <p:notesSz cx="6662738" cy="98329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000066"/>
    <a:srgbClr val="FFFF00"/>
    <a:srgbClr val="CC0000"/>
    <a:srgbClr val="800000"/>
    <a:srgbClr val="F1F8F9"/>
    <a:srgbClr val="EAEAEA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34" autoAdjust="0"/>
    <p:restoredTop sz="94658" autoAdjust="0"/>
  </p:normalViewPr>
  <p:slideViewPr>
    <p:cSldViewPr showGuides="1">
      <p:cViewPr varScale="1">
        <p:scale>
          <a:sx n="63" d="100"/>
          <a:sy n="63" d="100"/>
        </p:scale>
        <p:origin x="-79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4" d="100"/>
        <a:sy n="134" d="100"/>
      </p:scale>
      <p:origin x="0" y="1614"/>
    </p:cViewPr>
  </p:sorterViewPr>
  <p:notesViewPr>
    <p:cSldViewPr showGuides="1">
      <p:cViewPr varScale="1">
        <p:scale>
          <a:sx n="68" d="100"/>
          <a:sy n="68" d="100"/>
        </p:scale>
        <p:origin x="-2592" y="-96"/>
      </p:cViewPr>
      <p:guideLst>
        <p:guide orient="horz" pos="3097"/>
        <p:guide pos="209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409B4EF-AE93-4499-98EA-F6693A929561}" type="datetimeFigureOut">
              <a:rPr lang="de-DE"/>
              <a:pPr>
                <a:defRPr/>
              </a:pPr>
              <a:t>16.03.2016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39263"/>
            <a:ext cx="288766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3488" y="9339263"/>
            <a:ext cx="2887662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5229C09-53EA-4A6D-B91B-C5A81BF45BF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1231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0" tIns="47130" rIns="94260" bIns="47130" numCol="1" anchor="t" anchorCtr="0" compatLnSpc="1">
            <a:prstTxWarp prst="textNoShape">
              <a:avLst/>
            </a:prstTxWarp>
          </a:bodyPr>
          <a:lstStyle>
            <a:lvl1pPr defTabSz="94207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0" tIns="47130" rIns="94260" bIns="47130" numCol="1" anchor="t" anchorCtr="0" compatLnSpc="1">
            <a:prstTxWarp prst="textNoShape">
              <a:avLst/>
            </a:prstTxWarp>
          </a:bodyPr>
          <a:lstStyle>
            <a:lvl1pPr algn="r" defTabSz="94207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4713" y="738188"/>
            <a:ext cx="4913312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70425"/>
            <a:ext cx="5329238" cy="442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0" tIns="47130" rIns="94260" bIns="471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9263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0" tIns="47130" rIns="94260" bIns="47130" numCol="1" anchor="b" anchorCtr="0" compatLnSpc="1">
            <a:prstTxWarp prst="textNoShape">
              <a:avLst/>
            </a:prstTxWarp>
          </a:bodyPr>
          <a:lstStyle>
            <a:lvl1pPr defTabSz="94207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339263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0" tIns="47130" rIns="94260" bIns="47130" numCol="1" anchor="b" anchorCtr="0" compatLnSpc="1">
            <a:prstTxWarp prst="textNoShape">
              <a:avLst/>
            </a:prstTxWarp>
          </a:bodyPr>
          <a:lstStyle>
            <a:lvl1pPr algn="r" defTabSz="942070">
              <a:defRPr sz="1300">
                <a:latin typeface="Arial" charset="0"/>
              </a:defRPr>
            </a:lvl1pPr>
          </a:lstStyle>
          <a:p>
            <a:pPr>
              <a:defRPr/>
            </a:pPr>
            <a:fld id="{84B22D10-17B4-4F96-B4CD-5AB661F8E6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03106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31838"/>
            <a:ext cx="4878387" cy="3659187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4686300"/>
            <a:ext cx="4935538" cy="4392613"/>
          </a:xfrm>
          <a:noFill/>
        </p:spPr>
        <p:txBody>
          <a:bodyPr/>
          <a:lstStyle/>
          <a:p>
            <a:endParaRPr lang="en-GB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784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153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92888" y="188913"/>
            <a:ext cx="2093912" cy="59372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6388" y="188913"/>
            <a:ext cx="6134100" cy="59372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3805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056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15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1144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7338" y="1501775"/>
            <a:ext cx="4206875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501775"/>
            <a:ext cx="4208462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193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75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789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713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529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736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8177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0305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13538" y="219075"/>
            <a:ext cx="2141537" cy="61595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87338" y="219075"/>
            <a:ext cx="6273800" cy="61595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16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2706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56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8302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716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0744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308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214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11811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6388" y="188913"/>
            <a:ext cx="7513637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de-DE" smtClean="0"/>
              <a:t>Click to edit Master title style</a:t>
            </a:r>
          </a:p>
        </p:txBody>
      </p:sp>
      <p:pic>
        <p:nvPicPr>
          <p:cNvPr id="1028" name="Picture 4" descr="clouds_CCI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413" y="-20638"/>
            <a:ext cx="1104900" cy="1196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ext Box 5"/>
          <p:cNvSpPr txBox="1">
            <a:spLocks noChangeArrowheads="1"/>
          </p:cNvSpPr>
          <p:nvPr userDrawn="1"/>
        </p:nvSpPr>
        <p:spPr bwMode="auto">
          <a:xfrm>
            <a:off x="2699792" y="6470443"/>
            <a:ext cx="366478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DE" altLang="de-DE" sz="1000" dirty="0" smtClean="0">
                <a:latin typeface="Verdana" pitchFamily="34" charset="0"/>
              </a:rPr>
              <a:t>CMUG</a:t>
            </a:r>
            <a:r>
              <a:rPr lang="de-DE" altLang="de-DE" sz="1000" baseline="0" dirty="0" smtClean="0">
                <a:latin typeface="Verdana" pitchFamily="34" charset="0"/>
              </a:rPr>
              <a:t> </a:t>
            </a:r>
            <a:r>
              <a:rPr lang="de-DE" altLang="de-DE" sz="1000" dirty="0" smtClean="0">
                <a:latin typeface="Verdana" pitchFamily="34" charset="0"/>
              </a:rPr>
              <a:t>Meeting  </a:t>
            </a:r>
            <a:r>
              <a:rPr lang="de-DE" altLang="de-DE" sz="1000" dirty="0" smtClean="0">
                <a:latin typeface="Verdana" pitchFamily="34" charset="0"/>
              </a:rPr>
              <a:t>14.03-16.13.16, </a:t>
            </a:r>
            <a:r>
              <a:rPr lang="de-DE" altLang="de-DE" sz="1000" dirty="0" err="1" smtClean="0">
                <a:latin typeface="Verdana" pitchFamily="34" charset="0"/>
              </a:rPr>
              <a:t>Munich</a:t>
            </a:r>
            <a:r>
              <a:rPr lang="de-DE" altLang="de-DE" sz="1000" dirty="0" smtClean="0">
                <a:latin typeface="Verdana" pitchFamily="34" charset="0"/>
              </a:rPr>
              <a:t>, </a:t>
            </a:r>
            <a:r>
              <a:rPr lang="de-DE" altLang="de-DE" sz="1000" dirty="0" smtClean="0">
                <a:latin typeface="Verdana" pitchFamily="34" charset="0"/>
              </a:rPr>
              <a:t>R. Hollmann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0" y="6416675"/>
            <a:ext cx="9144000" cy="0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rgbClr val="00338D"/>
          </a:solidFill>
          <a:latin typeface="+mn-lt"/>
          <a:ea typeface="+mn-ea"/>
          <a:cs typeface="+mn-cs"/>
        </a:defRPr>
      </a:lvl1pPr>
      <a:lvl2pPr marL="1227138" indent="-4191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SzPct val="80000"/>
        <a:buChar char="•"/>
        <a:defRPr b="1">
          <a:solidFill>
            <a:srgbClr val="00338D"/>
          </a:solidFill>
          <a:latin typeface="+mn-lt"/>
        </a:defRPr>
      </a:lvl2pPr>
      <a:lvl3pPr marL="1825625" indent="-4191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rgbClr val="00338D"/>
          </a:solidFill>
          <a:latin typeface="+mn-lt"/>
        </a:defRPr>
      </a:lvl3pPr>
      <a:lvl4pPr marL="2424113" indent="-4191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rgbClr val="00338D"/>
          </a:solidFill>
          <a:latin typeface="+mn-lt"/>
        </a:defRPr>
      </a:lvl4pPr>
      <a:lvl5pPr marL="3022600" indent="-4191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rgbClr val="00338D"/>
          </a:solidFill>
          <a:latin typeface="+mn-lt"/>
        </a:defRPr>
      </a:lvl5pPr>
      <a:lvl6pPr marL="3479800" indent="-419100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rgbClr val="00338D"/>
          </a:solidFill>
          <a:latin typeface="+mn-lt"/>
        </a:defRPr>
      </a:lvl6pPr>
      <a:lvl7pPr marL="3937000" indent="-419100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rgbClr val="00338D"/>
          </a:solidFill>
          <a:latin typeface="+mn-lt"/>
        </a:defRPr>
      </a:lvl7pPr>
      <a:lvl8pPr marL="4394200" indent="-419100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rgbClr val="00338D"/>
          </a:solidFill>
          <a:latin typeface="+mn-lt"/>
        </a:defRPr>
      </a:lvl8pPr>
      <a:lvl9pPr marL="4851400" indent="-419100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600">
          <a:solidFill>
            <a:srgbClr val="00338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PT_Header0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7338" y="1501775"/>
            <a:ext cx="856773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de-DE" smtClean="0"/>
              <a:t>Click to edit Master text styles</a:t>
            </a:r>
          </a:p>
          <a:p>
            <a:pPr lvl="1"/>
            <a:r>
              <a:rPr lang="it-IT" altLang="de-DE" smtClean="0"/>
              <a:t>Second level</a:t>
            </a:r>
          </a:p>
          <a:p>
            <a:pPr lvl="2"/>
            <a:r>
              <a:rPr lang="it-IT" altLang="de-DE" smtClean="0"/>
              <a:t>Third level</a:t>
            </a:r>
          </a:p>
          <a:p>
            <a:pPr lvl="3"/>
            <a:r>
              <a:rPr lang="it-IT" altLang="de-DE" smtClean="0"/>
              <a:t>Fourth level</a:t>
            </a:r>
          </a:p>
          <a:p>
            <a:pPr lvl="4"/>
            <a:r>
              <a:rPr lang="it-IT" altLang="de-DE" smtClean="0"/>
              <a:t>Fifth level</a:t>
            </a:r>
          </a:p>
        </p:txBody>
      </p:sp>
      <p:sp>
        <p:nvSpPr>
          <p:cNvPr id="205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219075"/>
            <a:ext cx="737235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de-DE" smtClean="0"/>
              <a:t>Click to edit Master title style</a:t>
            </a:r>
          </a:p>
        </p:txBody>
      </p:sp>
      <p:pic>
        <p:nvPicPr>
          <p:cNvPr id="2053" name="Picture 5" descr="signatur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6621463"/>
            <a:ext cx="9139237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4305300" y="6578600"/>
            <a:ext cx="53181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200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it-IT" altLang="de-DE" sz="800" smtClean="0">
                <a:solidFill>
                  <a:schemeClr val="bg2"/>
                </a:solidFill>
                <a:latin typeface="Verdana" pitchFamily="34" charset="0"/>
              </a:rPr>
              <a:t>Page </a:t>
            </a:r>
            <a:fld id="{C1E91398-DA40-44BA-AAFB-8C3CA8DA0DB1}" type="slidenum">
              <a:rPr lang="it-IT" altLang="de-DE" sz="800" smtClean="0">
                <a:solidFill>
                  <a:schemeClr val="bg2"/>
                </a:solidFill>
                <a:latin typeface="Verdana" pitchFamily="34" charset="0"/>
              </a:rPr>
              <a:pPr algn="ctr" eaLnBrk="1" hangingPunct="1">
                <a:defRPr/>
              </a:pPr>
              <a:t>‹Nr.›</a:t>
            </a:fld>
            <a:endParaRPr lang="it-IT" altLang="de-DE" sz="800" smtClean="0">
              <a:solidFill>
                <a:schemeClr val="bg2"/>
              </a:solidFill>
              <a:latin typeface="Verdana" pitchFamily="34" charset="0"/>
            </a:endParaRPr>
          </a:p>
        </p:txBody>
      </p:sp>
      <p:sp>
        <p:nvSpPr>
          <p:cNvPr id="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7338" y="6578600"/>
            <a:ext cx="355758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2"/>
                </a:solidFill>
                <a:latin typeface="+mn-lt"/>
                <a:ea typeface="+mn-ea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rgbClr val="00549F"/>
        </a:buClr>
        <a:buChar char="•"/>
        <a:defRPr sz="2000">
          <a:solidFill>
            <a:schemeClr val="bg2"/>
          </a:solidFill>
          <a:latin typeface="+mn-lt"/>
          <a:ea typeface="+mn-ea"/>
          <a:cs typeface="+mn-cs"/>
        </a:defRPr>
      </a:lvl1pPr>
      <a:lvl2pPr marL="1227138" indent="-4191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rgbClr val="00549F"/>
        </a:buClr>
        <a:buFont typeface="Verdana" pitchFamily="34" charset="0"/>
        <a:buChar char="–"/>
        <a:defRPr>
          <a:solidFill>
            <a:schemeClr val="bg2"/>
          </a:solidFill>
          <a:latin typeface="+mn-lt"/>
          <a:ea typeface="+mn-ea"/>
        </a:defRPr>
      </a:lvl2pPr>
      <a:lvl3pPr marL="1825625" indent="-4191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rgbClr val="00549F"/>
        </a:buClr>
        <a:buFont typeface="Verdana" pitchFamily="34" charset="0"/>
        <a:buChar char="•"/>
        <a:defRPr sz="1600">
          <a:solidFill>
            <a:schemeClr val="bg2"/>
          </a:solidFill>
          <a:latin typeface="+mn-lt"/>
          <a:ea typeface="+mn-ea"/>
        </a:defRPr>
      </a:lvl3pPr>
      <a:lvl4pPr marL="2424113" indent="-4191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rgbClr val="00549F"/>
        </a:buClr>
        <a:buFont typeface="Verdana" pitchFamily="34" charset="0"/>
        <a:buChar char="–"/>
        <a:defRPr sz="1600">
          <a:solidFill>
            <a:schemeClr val="bg2"/>
          </a:solidFill>
          <a:latin typeface="+mn-lt"/>
          <a:ea typeface="+mn-ea"/>
        </a:defRPr>
      </a:lvl4pPr>
      <a:lvl5pPr marL="3022600" indent="-41910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rgbClr val="00549F"/>
        </a:buClr>
        <a:buFont typeface="Verdana" pitchFamily="34" charset="0"/>
        <a:buChar char="•"/>
        <a:defRPr sz="1600">
          <a:solidFill>
            <a:schemeClr val="bg2"/>
          </a:solidFill>
          <a:latin typeface="+mn-lt"/>
          <a:ea typeface="+mn-ea"/>
        </a:defRPr>
      </a:lvl5pPr>
      <a:lvl6pPr marL="3479800" indent="-419100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rgbClr val="00549F"/>
        </a:buClr>
        <a:buFont typeface="Verdana" pitchFamily="34" charset="0"/>
        <a:buChar char="•"/>
        <a:defRPr sz="1600">
          <a:solidFill>
            <a:schemeClr val="bg2"/>
          </a:solidFill>
          <a:latin typeface="+mn-lt"/>
          <a:ea typeface="+mn-ea"/>
        </a:defRPr>
      </a:lvl6pPr>
      <a:lvl7pPr marL="3937000" indent="-419100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rgbClr val="00549F"/>
        </a:buClr>
        <a:buFont typeface="Verdana" pitchFamily="34" charset="0"/>
        <a:buChar char="•"/>
        <a:defRPr sz="1600">
          <a:solidFill>
            <a:schemeClr val="bg2"/>
          </a:solidFill>
          <a:latin typeface="+mn-lt"/>
          <a:ea typeface="+mn-ea"/>
        </a:defRPr>
      </a:lvl7pPr>
      <a:lvl8pPr marL="4394200" indent="-419100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rgbClr val="00549F"/>
        </a:buClr>
        <a:buFont typeface="Verdana" pitchFamily="34" charset="0"/>
        <a:buChar char="•"/>
        <a:defRPr sz="1600">
          <a:solidFill>
            <a:schemeClr val="bg2"/>
          </a:solidFill>
          <a:latin typeface="+mn-lt"/>
          <a:ea typeface="+mn-ea"/>
        </a:defRPr>
      </a:lvl8pPr>
      <a:lvl9pPr marL="4851400" indent="-419100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rgbClr val="00549F"/>
        </a:buClr>
        <a:buFont typeface="Verdana" pitchFamily="34" charset="0"/>
        <a:buChar char="•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79388" y="188913"/>
            <a:ext cx="78597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2800" b="1" dirty="0" smtClean="0">
                <a:solidFill>
                  <a:schemeClr val="bg1"/>
                </a:solidFill>
                <a:latin typeface="Verdana" pitchFamily="34" charset="0"/>
              </a:rPr>
              <a:t>Summary </a:t>
            </a:r>
            <a:r>
              <a:rPr lang="de-DE" altLang="de-DE" sz="2800" b="1" dirty="0" err="1" smtClean="0">
                <a:solidFill>
                  <a:schemeClr val="bg1"/>
                </a:solidFill>
                <a:latin typeface="Verdana" pitchFamily="34" charset="0"/>
              </a:rPr>
              <a:t>Breakout</a:t>
            </a:r>
            <a:r>
              <a:rPr lang="de-DE" altLang="de-DE" sz="2800" b="1" dirty="0" smtClean="0">
                <a:solidFill>
                  <a:schemeClr val="bg1"/>
                </a:solidFill>
                <a:latin typeface="Verdana" pitchFamily="34" charset="0"/>
              </a:rPr>
              <a:t> Group </a:t>
            </a:r>
          </a:p>
          <a:p>
            <a:pPr eaLnBrk="1" hangingPunct="1"/>
            <a:r>
              <a:rPr lang="de-DE" altLang="de-DE" sz="2800" b="1" dirty="0" smtClean="0">
                <a:solidFill>
                  <a:schemeClr val="bg1"/>
                </a:solidFill>
                <a:latin typeface="Verdana" pitchFamily="34" charset="0"/>
              </a:rPr>
              <a:t>Science Leads</a:t>
            </a:r>
            <a:endParaRPr lang="de-DE" altLang="de-DE" sz="28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211" y="1332848"/>
            <a:ext cx="2556284" cy="4192303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272562" y="5733256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R. Hollmann, </a:t>
            </a:r>
            <a:r>
              <a:rPr lang="de-DE" dirty="0" err="1" smtClean="0"/>
              <a:t>Cloud_cci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5496" y="1222296"/>
            <a:ext cx="892899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400" b="1" dirty="0" smtClean="0"/>
              <a:t>Update </a:t>
            </a:r>
            <a:r>
              <a:rPr lang="de-DE" sz="2400" b="1" dirty="0" smtClean="0"/>
              <a:t>on </a:t>
            </a:r>
            <a:r>
              <a:rPr lang="de-DE" sz="2400" b="1" dirty="0" err="1" smtClean="0"/>
              <a:t>joint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papers</a:t>
            </a:r>
            <a:r>
              <a:rPr lang="de-DE" sz="2400" b="1" dirty="0" smtClean="0"/>
              <a:t>/</a:t>
            </a:r>
            <a:r>
              <a:rPr lang="de-DE" sz="2400" b="1" dirty="0" err="1" smtClean="0"/>
              <a:t>books</a:t>
            </a: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u="sng" dirty="0"/>
              <a:t>RSE special </a:t>
            </a:r>
            <a:r>
              <a:rPr lang="en-GB" sz="2400" u="sng" dirty="0" smtClean="0"/>
              <a:t>issue on </a:t>
            </a:r>
            <a:r>
              <a:rPr lang="en-GB" sz="2400" u="sng" dirty="0" smtClean="0"/>
              <a:t>CCI</a:t>
            </a:r>
            <a:r>
              <a:rPr lang="en-GB" sz="2400" dirty="0" smtClean="0"/>
              <a:t>:</a:t>
            </a:r>
            <a:r>
              <a:rPr lang="en-US" sz="2400" dirty="0"/>
              <a:t> </a:t>
            </a:r>
            <a:r>
              <a:rPr lang="en-US" sz="2400" dirty="0" smtClean="0"/>
              <a:t>open until 01.10.2016 for submission. A</a:t>
            </a:r>
            <a:r>
              <a:rPr lang="en-US" sz="2400" dirty="0" smtClean="0"/>
              <a:t>uthors </a:t>
            </a:r>
            <a:r>
              <a:rPr lang="en-US" sz="2400" dirty="0"/>
              <a:t>should contact Michael to submit one.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Emilio </a:t>
            </a:r>
            <a:r>
              <a:rPr lang="en-US" sz="2400" dirty="0"/>
              <a:t>is </a:t>
            </a:r>
            <a:r>
              <a:rPr lang="en-US" sz="2400" dirty="0" smtClean="0"/>
              <a:t>coordinating </a:t>
            </a:r>
            <a:r>
              <a:rPr lang="en-US" sz="2400" dirty="0"/>
              <a:t>a book series on global observations focusing on specific variables. A book for each variable. </a:t>
            </a:r>
            <a:endParaRPr lang="de-DE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CCI </a:t>
            </a:r>
            <a:r>
              <a:rPr lang="en-US" sz="2400" dirty="0"/>
              <a:t>special issue on soil moisture in JAG. </a:t>
            </a:r>
            <a:endParaRPr lang="de-DE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Book </a:t>
            </a:r>
            <a:r>
              <a:rPr lang="en-US" sz="2400" dirty="0"/>
              <a:t>by A. </a:t>
            </a:r>
            <a:r>
              <a:rPr lang="en-US" sz="2400" dirty="0" err="1"/>
              <a:t>Cazenove</a:t>
            </a:r>
            <a:r>
              <a:rPr lang="en-US" sz="2400" dirty="0"/>
              <a:t> on sea level closure from Bern meeting. </a:t>
            </a:r>
            <a:endParaRPr lang="de-DE" sz="2400" dirty="0"/>
          </a:p>
          <a:p>
            <a:r>
              <a:rPr lang="en-GB" sz="2400" dirty="0"/>
              <a:t> </a:t>
            </a: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Uncertainty paper: </a:t>
            </a:r>
            <a:r>
              <a:rPr lang="en-GB" sz="2400" dirty="0" smtClean="0"/>
              <a:t>ongoing efforts to finalize the draft</a:t>
            </a:r>
            <a:endParaRPr lang="en-GB" sz="2400" dirty="0" smtClean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65682" y="116632"/>
            <a:ext cx="741719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de-DE" sz="2800" b="1" dirty="0" smtClean="0">
                <a:solidFill>
                  <a:schemeClr val="bg1"/>
                </a:solidFill>
                <a:latin typeface="Verdana" pitchFamily="34" charset="0"/>
              </a:rPr>
              <a:t>Summary of Science Leaders (SL</a:t>
            </a:r>
            <a:r>
              <a:rPr lang="en-US" altLang="de-DE" sz="2800" b="1" dirty="0" smtClean="0">
                <a:solidFill>
                  <a:schemeClr val="bg1"/>
                </a:solidFill>
                <a:latin typeface="Verdana" pitchFamily="34" charset="0"/>
              </a:rPr>
              <a:t>)</a:t>
            </a:r>
          </a:p>
          <a:p>
            <a:pPr eaLnBrk="1" hangingPunct="1"/>
            <a:r>
              <a:rPr lang="en-US" altLang="de-DE" sz="2800" b="1" dirty="0" smtClean="0">
                <a:solidFill>
                  <a:schemeClr val="bg1"/>
                </a:solidFill>
                <a:latin typeface="Verdana" pitchFamily="34" charset="0"/>
              </a:rPr>
              <a:t>Joint papers / books</a:t>
            </a:r>
            <a:endParaRPr lang="en-US" altLang="de-DE" sz="28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65682" y="116632"/>
            <a:ext cx="783471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de-DE" sz="2800" b="1" dirty="0" smtClean="0">
                <a:solidFill>
                  <a:schemeClr val="bg1"/>
                </a:solidFill>
                <a:latin typeface="Verdana" pitchFamily="34" charset="0"/>
              </a:rPr>
              <a:t>Summary of Science Leaders (SL) </a:t>
            </a:r>
            <a:endParaRPr lang="en-US" altLang="de-DE" sz="2800" b="1" dirty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r>
              <a:rPr lang="en-US" altLang="de-DE" sz="2800" b="1" dirty="0" smtClean="0">
                <a:solidFill>
                  <a:schemeClr val="bg1"/>
                </a:solidFill>
                <a:latin typeface="Verdana" pitchFamily="34" charset="0"/>
              </a:rPr>
              <a:t>Obs4Mips &amp; Living Planet Symposium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11640" y="1290240"/>
            <a:ext cx="885698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 smtClean="0"/>
              <a:t>Obs4MIPS: </a:t>
            </a:r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All </a:t>
            </a:r>
            <a:r>
              <a:rPr lang="en-US" sz="2400" dirty="0"/>
              <a:t>projects are asked to submit a note until end of this </a:t>
            </a:r>
            <a:r>
              <a:rPr lang="en-US" sz="2400" dirty="0" smtClean="0"/>
              <a:t>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See also presentation by Veronika </a:t>
            </a:r>
            <a:r>
              <a:rPr lang="en-US" sz="2400" dirty="0" err="1" smtClean="0"/>
              <a:t>Eyring</a:t>
            </a:r>
            <a:endParaRPr lang="en-US" sz="2400" dirty="0"/>
          </a:p>
          <a:p>
            <a:pPr marL="342900" indent="-342900">
              <a:buFontTx/>
              <a:buChar char="-"/>
            </a:pPr>
            <a:endParaRPr lang="en-US" sz="2400" dirty="0"/>
          </a:p>
          <a:p>
            <a:endParaRPr lang="en-US" sz="2400" dirty="0" smtClean="0"/>
          </a:p>
          <a:p>
            <a:r>
              <a:rPr lang="en-US" sz="2400" b="1" dirty="0" smtClean="0"/>
              <a:t>Living Planet Symposium</a:t>
            </a:r>
            <a:r>
              <a:rPr lang="en-US" sz="2400" dirty="0" smtClean="0"/>
              <a:t>: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Most </a:t>
            </a:r>
            <a:r>
              <a:rPr lang="en-US" sz="2400" dirty="0"/>
              <a:t>ECV teams will be represented.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There </a:t>
            </a:r>
            <a:r>
              <a:rPr lang="en-US" sz="2400" dirty="0"/>
              <a:t>will be a climate booth there to present the visualization tools, portal, toolbox etc.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Three </a:t>
            </a:r>
            <a:r>
              <a:rPr lang="en-US" sz="2400" dirty="0"/>
              <a:t>climate sessions during conference with a round-table for programmatic, COP-21 implementation and more generic papers on climate. </a:t>
            </a:r>
          </a:p>
        </p:txBody>
      </p:sp>
    </p:spTree>
    <p:extLst>
      <p:ext uri="{BB962C8B-B14F-4D97-AF65-F5344CB8AC3E}">
        <p14:creationId xmlns:p14="http://schemas.microsoft.com/office/powerpoint/2010/main" val="32499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11640" y="1290240"/>
            <a:ext cx="885698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 smtClean="0"/>
              <a:t>Consistency: </a:t>
            </a:r>
          </a:p>
          <a:p>
            <a:r>
              <a:rPr lang="en-US" sz="2400" dirty="0" smtClean="0"/>
              <a:t>Mapping has been </a:t>
            </a:r>
            <a:r>
              <a:rPr lang="en-US" sz="2400" dirty="0" smtClean="0"/>
              <a:t>finalized. </a:t>
            </a:r>
            <a:r>
              <a:rPr lang="en-GB" sz="2400" dirty="0" smtClean="0"/>
              <a:t>Not </a:t>
            </a:r>
            <a:r>
              <a:rPr lang="en-GB" sz="2400" dirty="0"/>
              <a:t>so much done, but still some </a:t>
            </a:r>
            <a:r>
              <a:rPr lang="en-GB" sz="2400" dirty="0" smtClean="0"/>
              <a:t>things should </a:t>
            </a:r>
            <a:r>
              <a:rPr lang="en-GB" sz="2400" dirty="0"/>
              <a:t>be </a:t>
            </a:r>
            <a:r>
              <a:rPr lang="en-GB" sz="2400" dirty="0" smtClean="0"/>
              <a:t>done. SL will provide </a:t>
            </a:r>
            <a:r>
              <a:rPr lang="en-GB" sz="2400" dirty="0"/>
              <a:t>to Thomas information about status; May ask the question, for whom is consistency most important </a:t>
            </a:r>
            <a:r>
              <a:rPr lang="en-GB" sz="2400" dirty="0" smtClean="0"/>
              <a:t>in order to </a:t>
            </a:r>
            <a:r>
              <a:rPr lang="en-GB" sz="2400" dirty="0"/>
              <a:t>prioritise the things to be done.</a:t>
            </a:r>
            <a:endParaRPr lang="de-DE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(topic for colocation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b="1" dirty="0" smtClean="0"/>
              <a:t>EUMETSAF SAF network - CCI interactions</a:t>
            </a:r>
            <a:r>
              <a:rPr lang="en-US" sz="2400" dirty="0" smtClean="0"/>
              <a:t>: </a:t>
            </a:r>
          </a:p>
          <a:p>
            <a:r>
              <a:rPr lang="en-US" sz="2400" dirty="0" smtClean="0"/>
              <a:t>EUMETSAT </a:t>
            </a:r>
            <a:r>
              <a:rPr lang="en-US" sz="2400" dirty="0" smtClean="0"/>
              <a:t>SAFs </a:t>
            </a:r>
            <a:r>
              <a:rPr lang="en-US" sz="2400" dirty="0" smtClean="0"/>
              <a:t>will get approval for their plans in Summer 2016, covering the years </a:t>
            </a:r>
            <a:r>
              <a:rPr lang="en-US" sz="2400" dirty="0" smtClean="0"/>
              <a:t>2017-2022.</a:t>
            </a:r>
          </a:p>
          <a:p>
            <a:r>
              <a:rPr lang="en-US" sz="2400" dirty="0" smtClean="0"/>
              <a:t>Rainer will distribute the updated data set generation plan providing an overview of all EUMETSAT (planned + available) data records.</a:t>
            </a:r>
            <a:endParaRPr lang="en-US" sz="2400" dirty="0" smtClean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65682" y="116632"/>
            <a:ext cx="741719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de-DE" sz="2800" b="1" dirty="0" smtClean="0">
                <a:solidFill>
                  <a:schemeClr val="bg1"/>
                </a:solidFill>
                <a:latin typeface="Verdana" pitchFamily="34" charset="0"/>
              </a:rPr>
              <a:t>Summary of Science Leaders (SL) cross-cutting </a:t>
            </a:r>
            <a:endParaRPr lang="en-US" altLang="de-DE" sz="28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89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65682" y="116632"/>
            <a:ext cx="741719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de-DE" sz="2800" b="1" dirty="0" smtClean="0">
                <a:solidFill>
                  <a:schemeClr val="bg1"/>
                </a:solidFill>
                <a:latin typeface="Verdana" pitchFamily="34" charset="0"/>
              </a:rPr>
              <a:t>Summary of Science Leaders (SL</a:t>
            </a:r>
            <a:r>
              <a:rPr lang="en-US" altLang="de-DE" sz="2800" b="1" dirty="0" smtClean="0">
                <a:solidFill>
                  <a:schemeClr val="bg1"/>
                </a:solidFill>
                <a:latin typeface="Verdana" pitchFamily="34" charset="0"/>
              </a:rPr>
              <a:t>)</a:t>
            </a:r>
          </a:p>
          <a:p>
            <a:pPr eaLnBrk="1" hangingPunct="1"/>
            <a:r>
              <a:rPr lang="en-US" altLang="de-DE" sz="2800" b="1" dirty="0" smtClean="0">
                <a:solidFill>
                  <a:schemeClr val="bg1"/>
                </a:solidFill>
                <a:latin typeface="Verdana" pitchFamily="34" charset="0"/>
              </a:rPr>
              <a:t>Portal &amp; toolbox</a:t>
            </a:r>
            <a:endParaRPr lang="en-US" altLang="de-DE" sz="28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2128" y="1196752"/>
            <a:ext cx="8856984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 smtClean="0"/>
              <a:t>Portal: </a:t>
            </a:r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Information on the portal must be accurate so all Science Leads to check accuracy of text.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Timetable of new </a:t>
            </a:r>
            <a:r>
              <a:rPr lang="en-US" sz="2400" dirty="0"/>
              <a:t>releases </a:t>
            </a:r>
            <a:r>
              <a:rPr lang="en-US" sz="2400" dirty="0" smtClean="0"/>
              <a:t>at </a:t>
            </a:r>
            <a:r>
              <a:rPr lang="en-US" sz="2400" dirty="0"/>
              <a:t>the level of a quarter of a year.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data </a:t>
            </a:r>
            <a:r>
              <a:rPr lang="en-US" sz="2400" dirty="0"/>
              <a:t>standards and </a:t>
            </a:r>
            <a:r>
              <a:rPr lang="en-US" sz="2400" dirty="0" smtClean="0"/>
              <a:t>formats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r>
              <a:rPr lang="en-US" sz="2400" b="1" dirty="0" smtClean="0"/>
              <a:t>Toolbox</a:t>
            </a:r>
            <a:r>
              <a:rPr lang="en-US" sz="2400" dirty="0" smtClean="0"/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Comments on </a:t>
            </a:r>
            <a:r>
              <a:rPr lang="en-US" sz="2400" dirty="0" smtClean="0"/>
              <a:t>Use cases  for tool </a:t>
            </a:r>
            <a:r>
              <a:rPr lang="en-US" sz="2400" dirty="0"/>
              <a:t>box to Carsten and </a:t>
            </a:r>
            <a:r>
              <a:rPr lang="en-US" sz="2400" dirty="0" smtClean="0"/>
              <a:t>Rainer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some </a:t>
            </a:r>
            <a:r>
              <a:rPr lang="en-US" sz="2400" dirty="0"/>
              <a:t>issues which need to be discussed </a:t>
            </a:r>
            <a:endParaRPr lang="en-US" sz="2400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how </a:t>
            </a:r>
            <a:r>
              <a:rPr lang="en-US" sz="2400" dirty="0"/>
              <a:t>to deal with uncertainties</a:t>
            </a:r>
            <a:r>
              <a:rPr lang="en-US" sz="2400" dirty="0" smtClean="0"/>
              <a:t>.</a:t>
            </a:r>
            <a:r>
              <a:rPr lang="en-US" sz="2400" dirty="0"/>
              <a:t> </a:t>
            </a:r>
            <a:r>
              <a:rPr lang="en-US" sz="2400" dirty="0" smtClean="0"/>
              <a:t>The treatment </a:t>
            </a:r>
            <a:r>
              <a:rPr lang="en-US" sz="2400" dirty="0"/>
              <a:t>among different ECV is very different </a:t>
            </a:r>
            <a:endParaRPr lang="en-US" sz="2400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Gap filling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Both will be topics for next colocation meeting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68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3_Default Design 7">
      <a:dk1>
        <a:srgbClr val="000000"/>
      </a:dk1>
      <a:lt1>
        <a:srgbClr val="FFFFFF"/>
      </a:lt1>
      <a:dk2>
        <a:srgbClr val="747678"/>
      </a:dk2>
      <a:lt2>
        <a:srgbClr val="4D4F53"/>
      </a:lt2>
      <a:accent1>
        <a:srgbClr val="0098DB"/>
      </a:accent1>
      <a:accent2>
        <a:srgbClr val="D5D6D2"/>
      </a:accent2>
      <a:accent3>
        <a:srgbClr val="FFFFFF"/>
      </a:accent3>
      <a:accent4>
        <a:srgbClr val="000000"/>
      </a:accent4>
      <a:accent5>
        <a:srgbClr val="AACAEA"/>
      </a:accent5>
      <a:accent6>
        <a:srgbClr val="C1C2BE"/>
      </a:accent6>
      <a:hlink>
        <a:srgbClr val="8B8D8E"/>
      </a:hlink>
      <a:folHlink>
        <a:srgbClr val="9A9B9C"/>
      </a:folHlink>
    </a:clrScheme>
    <a:fontScheme name="3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rk 100831">
  <a:themeElements>
    <a:clrScheme name="Cork 100831 7">
      <a:dk1>
        <a:srgbClr val="000000"/>
      </a:dk1>
      <a:lt1>
        <a:srgbClr val="FFFFFF"/>
      </a:lt1>
      <a:dk2>
        <a:srgbClr val="747678"/>
      </a:dk2>
      <a:lt2>
        <a:srgbClr val="4D4F53"/>
      </a:lt2>
      <a:accent1>
        <a:srgbClr val="0098DB"/>
      </a:accent1>
      <a:accent2>
        <a:srgbClr val="D5D6D2"/>
      </a:accent2>
      <a:accent3>
        <a:srgbClr val="FFFFFF"/>
      </a:accent3>
      <a:accent4>
        <a:srgbClr val="000000"/>
      </a:accent4>
      <a:accent5>
        <a:srgbClr val="AACAEA"/>
      </a:accent5>
      <a:accent6>
        <a:srgbClr val="C1C2BE"/>
      </a:accent6>
      <a:hlink>
        <a:srgbClr val="8B8D8E"/>
      </a:hlink>
      <a:folHlink>
        <a:srgbClr val="9A9B9C"/>
      </a:folHlink>
    </a:clrScheme>
    <a:fontScheme name="Cork 100831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rk 100831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k 100831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370</Words>
  <Application>Microsoft Office PowerPoint</Application>
  <PresentationFormat>Bildschirmpräsentation (4:3)</PresentationFormat>
  <Paragraphs>48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3_Default Design</vt:lpstr>
      <vt:lpstr>Cork 100831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Deutscher Wetterdienst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Rainer Hollmann</dc:creator>
  <cp:lastModifiedBy>Hollmann Rainer</cp:lastModifiedBy>
  <cp:revision>202</cp:revision>
  <cp:lastPrinted>2011-02-24T15:53:57Z</cp:lastPrinted>
  <dcterms:created xsi:type="dcterms:W3CDTF">2008-05-30T10:21:49Z</dcterms:created>
  <dcterms:modified xsi:type="dcterms:W3CDTF">2016-03-16T09:09:29Z</dcterms:modified>
</cp:coreProperties>
</file>