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126" r:id="rId2"/>
    <p:sldMasterId id="2147484136" r:id="rId3"/>
  </p:sldMasterIdLst>
  <p:notesMasterIdLst>
    <p:notesMasterId r:id="rId19"/>
  </p:notesMasterIdLst>
  <p:sldIdLst>
    <p:sldId id="310" r:id="rId4"/>
    <p:sldId id="311" r:id="rId5"/>
    <p:sldId id="312" r:id="rId6"/>
    <p:sldId id="320" r:id="rId7"/>
    <p:sldId id="313" r:id="rId8"/>
    <p:sldId id="314" r:id="rId9"/>
    <p:sldId id="315" r:id="rId10"/>
    <p:sldId id="316" r:id="rId11"/>
    <p:sldId id="318" r:id="rId12"/>
    <p:sldId id="322" r:id="rId13"/>
    <p:sldId id="317" r:id="rId14"/>
    <p:sldId id="323" r:id="rId15"/>
    <p:sldId id="324" r:id="rId16"/>
    <p:sldId id="319" r:id="rId17"/>
    <p:sldId id="321" r:id="rId18"/>
  </p:sldIdLst>
  <p:sldSz cx="9144000" cy="6858000" type="screen4x3"/>
  <p:notesSz cx="6858000" cy="9144000"/>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B18E48E6-B22A-3847-A804-92236E08EE49}" type="slidenum">
              <a:rPr lang="en-GB"/>
              <a:pPr>
                <a:defRPr/>
              </a:pPr>
              <a:t>‹#›</a:t>
            </a:fld>
            <a:endParaRPr lang="en-GB"/>
          </a:p>
        </p:txBody>
      </p:sp>
    </p:spTree>
    <p:extLst>
      <p:ext uri="{BB962C8B-B14F-4D97-AF65-F5344CB8AC3E}">
        <p14:creationId xmlns:p14="http://schemas.microsoft.com/office/powerpoint/2010/main" val="2766753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8E48E6-B22A-3847-A804-92236E08EE49}" type="slidenum">
              <a:rPr lang="en-GB" smtClean="0"/>
              <a:pPr>
                <a:defRPr/>
              </a:pPr>
              <a:t>2</a:t>
            </a:fld>
            <a:endParaRPr lang="en-GB"/>
          </a:p>
        </p:txBody>
      </p:sp>
    </p:spTree>
    <p:extLst>
      <p:ext uri="{BB962C8B-B14F-4D97-AF65-F5344CB8AC3E}">
        <p14:creationId xmlns:p14="http://schemas.microsoft.com/office/powerpoint/2010/main" val="300853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20727759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20727759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6"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4290205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6"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38036363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slide</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17209069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 1</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pic>
        <p:nvPicPr>
          <p:cNvPr id="4" name="Picture 3" descr="MOHC_RGB_whiteback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44" y="116632"/>
            <a:ext cx="1617653" cy="1728192"/>
          </a:xfrm>
          <a:prstGeom prst="rect">
            <a:avLst/>
          </a:prstGeom>
        </p:spPr>
      </p:pic>
    </p:spTree>
    <p:extLst>
      <p:ext uri="{BB962C8B-B14F-4D97-AF65-F5344CB8AC3E}">
        <p14:creationId xmlns:p14="http://schemas.microsoft.com/office/powerpoint/2010/main" val="12794151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1"/>
                </a:solidFill>
                <a:latin typeface="Arial"/>
                <a:cs typeface="Arial"/>
              </a:defRPr>
            </a:lvl1pPr>
          </a:lstStyle>
          <a:p>
            <a:r>
              <a:rPr lang="en-GB" dirty="0" smtClean="0"/>
              <a:t>Alternative content slide 2</a:t>
            </a:r>
            <a:endParaRPr lang="en-US" dirty="0"/>
          </a:p>
        </p:txBody>
      </p:sp>
      <p:sp>
        <p:nvSpPr>
          <p:cNvPr id="3"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675421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Content divider</a:t>
            </a:r>
            <a:endParaRPr lang="en-US" dirty="0"/>
          </a:p>
        </p:txBody>
      </p:sp>
      <p:sp>
        <p:nvSpPr>
          <p:cNvPr id="9"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581647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val="31900751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br>
              <a:rPr lang="en-GB" dirty="0" smtClean="0"/>
            </a:br>
            <a:r>
              <a:rPr lang="en-GB" dirty="0" smtClean="0"/>
              <a:t>(alternative)</a:t>
            </a:r>
            <a:endParaRPr lang="en-US" dirty="0"/>
          </a:p>
        </p:txBody>
      </p:sp>
    </p:spTree>
    <p:extLst>
      <p:ext uri="{BB962C8B-B14F-4D97-AF65-F5344CB8AC3E}">
        <p14:creationId xmlns:p14="http://schemas.microsoft.com/office/powerpoint/2010/main" val="23125875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6"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4290205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92B58E-9740-4508-8844-D4D200BEE650}" type="datetimeFigureOut">
              <a:rPr lang="en-GB" smtClean="0">
                <a:solidFill>
                  <a:prstClr val="black">
                    <a:tint val="75000"/>
                  </a:prstClr>
                </a:solidFill>
              </a:rPr>
              <a:pPr/>
              <a:t>15/03/16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5C702E-432C-48F1-B280-916CFD7ECC3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6"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38036363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slide</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17209069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 1</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pic>
        <p:nvPicPr>
          <p:cNvPr id="4" name="Picture 3" descr="MOHC_RGB_whiteback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44" y="116632"/>
            <a:ext cx="1617653" cy="1728192"/>
          </a:xfrm>
          <a:prstGeom prst="rect">
            <a:avLst/>
          </a:prstGeom>
        </p:spPr>
      </p:pic>
    </p:spTree>
    <p:extLst>
      <p:ext uri="{BB962C8B-B14F-4D97-AF65-F5344CB8AC3E}">
        <p14:creationId xmlns:p14="http://schemas.microsoft.com/office/powerpoint/2010/main" val="12794151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1"/>
                </a:solidFill>
                <a:latin typeface="Arial"/>
                <a:cs typeface="Arial"/>
              </a:defRPr>
            </a:lvl1pPr>
          </a:lstStyle>
          <a:p>
            <a:r>
              <a:rPr lang="en-GB" dirty="0" smtClean="0"/>
              <a:t>Alternative content slide 2</a:t>
            </a:r>
            <a:endParaRPr lang="en-US" dirty="0"/>
          </a:p>
        </p:txBody>
      </p:sp>
      <p:sp>
        <p:nvSpPr>
          <p:cNvPr id="3"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675421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Content divider</a:t>
            </a:r>
            <a:endParaRPr lang="en-US" dirty="0"/>
          </a:p>
        </p:txBody>
      </p:sp>
      <p:sp>
        <p:nvSpPr>
          <p:cNvPr id="9"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581647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val="31900751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br>
              <a:rPr lang="en-GB" dirty="0" smtClean="0"/>
            </a:br>
            <a:r>
              <a:rPr lang="en-GB" dirty="0" smtClean="0"/>
              <a:t>(alternative)</a:t>
            </a:r>
            <a:endParaRPr lang="en-US" dirty="0"/>
          </a:p>
        </p:txBody>
      </p:sp>
    </p:spTree>
    <p:extLst>
      <p:ext uri="{BB962C8B-B14F-4D97-AF65-F5344CB8AC3E}">
        <p14:creationId xmlns:p14="http://schemas.microsoft.com/office/powerpoint/2010/main" val="23125875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pic>
        <p:nvPicPr>
          <p:cNvPr id="1026" name="Picture 6" descr="MOHC_RGB_transpbackg.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9225" y="128588"/>
            <a:ext cx="15970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8" r:id="rId1"/>
    <p:sldLayoutId id="2147484117" r:id="rId2"/>
    <p:sldLayoutId id="2147484119" r:id="rId3"/>
    <p:sldLayoutId id="2147484120" r:id="rId4"/>
    <p:sldLayoutId id="2147484125" r:id="rId5"/>
    <p:sldLayoutId id="2147484121" r:id="rId6"/>
    <p:sldLayoutId id="2147484122" r:id="rId7"/>
    <p:sldLayoutId id="2147484123" r:id="rId8"/>
    <p:sldLayoutId id="2147484124" r:id="rId9"/>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pic>
        <p:nvPicPr>
          <p:cNvPr id="1026" name="Picture 6" descr="MOHC_RGB_transpbackg.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9225" y="128588"/>
            <a:ext cx="15970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3192B58E-9740-4508-8844-D4D200BEE650}" type="datetimeFigureOut">
              <a:rPr lang="en-GB" smtClean="0">
                <a:solidFill>
                  <a:prstClr val="black">
                    <a:tint val="75000"/>
                  </a:prstClr>
                </a:solidFill>
                <a:latin typeface="Calibri"/>
                <a:ea typeface="+mn-ea"/>
                <a:cs typeface="+mn-cs"/>
              </a:rPr>
              <a:pPr fontAlgn="auto">
                <a:lnSpc>
                  <a:spcPct val="100000"/>
                </a:lnSpc>
                <a:spcBef>
                  <a:spcPts val="0"/>
                </a:spcBef>
                <a:spcAft>
                  <a:spcPts val="0"/>
                </a:spcAft>
              </a:pPr>
              <a:t>15/03/16</a:t>
            </a:fld>
            <a:endParaRPr lang="en-GB">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GB">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3F5C702E-432C-48F1-B280-916CFD7ECC30}" type="slidenum">
              <a:rPr lang="en-GB" smtClean="0">
                <a:solidFill>
                  <a:prstClr val="black">
                    <a:tint val="75000"/>
                  </a:prstClr>
                </a:solidFill>
                <a:latin typeface="Calibri"/>
                <a:ea typeface="+mn-ea"/>
                <a:cs typeface="+mn-cs"/>
              </a:rPr>
              <a:pPr fontAlgn="auto">
                <a:lnSpc>
                  <a:spcPct val="100000"/>
                </a:lnSpc>
                <a:spcBef>
                  <a:spcPts val="0"/>
                </a:spcBef>
                <a:spcAft>
                  <a:spcPts val="0"/>
                </a:spcAft>
              </a:pPr>
              <a:t>‹#›</a:t>
            </a:fld>
            <a:endParaRPr lang="en-GB">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692696"/>
            <a:ext cx="7488832" cy="934656"/>
          </a:xfrm>
        </p:spPr>
        <p:txBody>
          <a:bodyPr/>
          <a:lstStyle/>
          <a:p>
            <a:r>
              <a:rPr lang="en-GB" sz="3200" b="1" dirty="0" smtClean="0"/>
              <a:t>Climate Modelling and the new ECVs</a:t>
            </a:r>
            <a:br>
              <a:rPr lang="en-GB" sz="3200" b="1" dirty="0" smtClean="0"/>
            </a:br>
            <a:r>
              <a:rPr lang="en-GB" sz="2800" b="1" dirty="0" smtClean="0">
                <a:solidFill>
                  <a:srgbClr val="7030A0"/>
                </a:solidFill>
              </a:rPr>
              <a:t>ESA announced the following candidates</a:t>
            </a:r>
            <a:br>
              <a:rPr lang="en-GB" sz="2800" b="1" dirty="0" smtClean="0">
                <a:solidFill>
                  <a:srgbClr val="7030A0"/>
                </a:solidFill>
              </a:rPr>
            </a:br>
            <a:r>
              <a:rPr lang="en-GB" sz="2800" b="1" dirty="0" smtClean="0">
                <a:solidFill>
                  <a:srgbClr val="7030A0"/>
                </a:solidFill>
              </a:rPr>
              <a:t>to be considered for CCI+</a:t>
            </a:r>
            <a:endParaRPr lang="en-GB" sz="3200" b="1" dirty="0">
              <a:solidFill>
                <a:srgbClr val="7030A0"/>
              </a:solidFill>
            </a:endParaRPr>
          </a:p>
        </p:txBody>
      </p:sp>
      <p:sp>
        <p:nvSpPr>
          <p:cNvPr id="4" name="Rectangle 3"/>
          <p:cNvSpPr txBox="1">
            <a:spLocks/>
          </p:cNvSpPr>
          <p:nvPr/>
        </p:nvSpPr>
        <p:spPr bwMode="auto">
          <a:xfrm>
            <a:off x="179512" y="1772816"/>
            <a:ext cx="8712968"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nSpc>
                <a:spcPct val="100000"/>
              </a:lnSpc>
              <a:spcBef>
                <a:spcPts val="600"/>
              </a:spcBef>
              <a:buFont typeface="Arial" pitchFamily="34" charset="0"/>
              <a:buChar char="•"/>
            </a:pPr>
            <a:r>
              <a:rPr lang="en-GB" sz="2400" b="1" dirty="0" smtClean="0"/>
              <a:t>   Ocean Salinity</a:t>
            </a:r>
          </a:p>
          <a:p>
            <a:pPr lvl="1">
              <a:lnSpc>
                <a:spcPct val="100000"/>
              </a:lnSpc>
              <a:spcBef>
                <a:spcPts val="600"/>
              </a:spcBef>
              <a:buFont typeface="Arial" pitchFamily="34" charset="0"/>
              <a:buChar char="•"/>
            </a:pPr>
            <a:r>
              <a:rPr lang="en-GB" sz="2400" b="1" dirty="0" smtClean="0"/>
              <a:t>   Sea State</a:t>
            </a:r>
          </a:p>
          <a:p>
            <a:pPr lvl="1">
              <a:lnSpc>
                <a:spcPct val="100000"/>
              </a:lnSpc>
              <a:spcBef>
                <a:spcPts val="600"/>
              </a:spcBef>
              <a:buFont typeface="Arial" pitchFamily="34" charset="0"/>
              <a:buChar char="•"/>
            </a:pPr>
            <a:r>
              <a:rPr lang="en-GB" sz="2400" b="1" dirty="0" smtClean="0"/>
              <a:t>   Lakes</a:t>
            </a:r>
          </a:p>
          <a:p>
            <a:pPr lvl="1">
              <a:lnSpc>
                <a:spcPct val="100000"/>
              </a:lnSpc>
              <a:spcBef>
                <a:spcPts val="600"/>
              </a:spcBef>
              <a:buFont typeface="Arial" pitchFamily="34" charset="0"/>
              <a:buChar char="•"/>
            </a:pPr>
            <a:r>
              <a:rPr lang="en-GB" sz="2400" b="1" dirty="0" smtClean="0"/>
              <a:t>   Above Ground Biomass </a:t>
            </a:r>
          </a:p>
          <a:p>
            <a:pPr lvl="1">
              <a:lnSpc>
                <a:spcPct val="100000"/>
              </a:lnSpc>
              <a:spcBef>
                <a:spcPts val="600"/>
              </a:spcBef>
              <a:buFont typeface="Arial" pitchFamily="34" charset="0"/>
              <a:buChar char="•"/>
            </a:pPr>
            <a:r>
              <a:rPr lang="en-GB" sz="2400" b="1" dirty="0" smtClean="0"/>
              <a:t>   Snow Cover</a:t>
            </a:r>
          </a:p>
          <a:p>
            <a:pPr lvl="1">
              <a:lnSpc>
                <a:spcPct val="100000"/>
              </a:lnSpc>
              <a:spcBef>
                <a:spcPts val="600"/>
              </a:spcBef>
              <a:buFont typeface="Arial" pitchFamily="34" charset="0"/>
              <a:buChar char="•"/>
            </a:pPr>
            <a:r>
              <a:rPr lang="en-GB" sz="2400" b="1" dirty="0" smtClean="0"/>
              <a:t>   Long-lived Greenhouse Gases </a:t>
            </a:r>
          </a:p>
          <a:p>
            <a:pPr lvl="1">
              <a:lnSpc>
                <a:spcPct val="100000"/>
              </a:lnSpc>
              <a:spcBef>
                <a:spcPts val="600"/>
              </a:spcBef>
              <a:buFont typeface="Arial" pitchFamily="34" charset="0"/>
              <a:buChar char="•"/>
            </a:pPr>
            <a:r>
              <a:rPr lang="en-GB" sz="2400" b="1" dirty="0" smtClean="0"/>
              <a:t>   Precursors Supporting the Ozone and Aerosol ECVs </a:t>
            </a:r>
          </a:p>
          <a:p>
            <a:pPr lvl="1">
              <a:lnSpc>
                <a:spcPct val="100000"/>
              </a:lnSpc>
              <a:spcBef>
                <a:spcPts val="600"/>
              </a:spcBef>
              <a:buFont typeface="Arial" pitchFamily="34" charset="0"/>
              <a:buChar char="•"/>
            </a:pPr>
            <a:r>
              <a:rPr lang="en-GB" sz="2400" b="1" dirty="0" smtClean="0"/>
              <a:t>   High-Resolution Land Cover </a:t>
            </a:r>
          </a:p>
          <a:p>
            <a:pPr lvl="1">
              <a:lnSpc>
                <a:spcPct val="100000"/>
              </a:lnSpc>
              <a:spcBef>
                <a:spcPts val="600"/>
              </a:spcBef>
              <a:buFont typeface="Arial" pitchFamily="34" charset="0"/>
              <a:buChar char="•"/>
            </a:pPr>
            <a:r>
              <a:rPr lang="en-GB" sz="2400" b="1" dirty="0" smtClean="0"/>
              <a:t>   Land Surface Temperature</a:t>
            </a:r>
          </a:p>
          <a:p>
            <a:pPr lvl="1">
              <a:lnSpc>
                <a:spcPct val="100000"/>
              </a:lnSpc>
              <a:spcBef>
                <a:spcPts val="600"/>
              </a:spcBef>
              <a:buFont typeface="Arial" pitchFamily="34" charset="0"/>
              <a:buChar char="•"/>
            </a:pPr>
            <a:r>
              <a:rPr lang="en-GB" sz="2400" b="1" dirty="0" smtClean="0"/>
              <a:t>   Water Vapour</a:t>
            </a:r>
          </a:p>
          <a:p>
            <a:pPr lvl="1">
              <a:lnSpc>
                <a:spcPct val="100000"/>
              </a:lnSpc>
              <a:spcBef>
                <a:spcPts val="600"/>
              </a:spcBef>
              <a:buFont typeface="Arial" pitchFamily="34" charset="0"/>
              <a:buChar char="•"/>
            </a:pPr>
            <a:r>
              <a:rPr lang="en-GB" sz="2400" b="1" dirty="0" smtClean="0"/>
              <a:t>   </a:t>
            </a:r>
            <a:r>
              <a:rPr lang="en-GB" sz="2400" b="1" i="1" dirty="0" err="1" smtClean="0">
                <a:solidFill>
                  <a:srgbClr val="FF0000"/>
                </a:solidFill>
              </a:rPr>
              <a:t>FaPAR</a:t>
            </a:r>
            <a:r>
              <a:rPr lang="en-GB" sz="2400" b="1" i="1" dirty="0" smtClean="0">
                <a:solidFill>
                  <a:srgbClr val="FF0000"/>
                </a:solidFill>
              </a:rPr>
              <a:t>, </a:t>
            </a:r>
            <a:r>
              <a:rPr lang="en-GB" sz="2400" b="1" i="1" dirty="0" smtClean="0">
                <a:solidFill>
                  <a:srgbClr val="FF0000"/>
                </a:solidFill>
              </a:rPr>
              <a:t>LAI?</a:t>
            </a:r>
            <a:endParaRPr lang="en-GB" sz="2400" b="1" i="1" dirty="0" smtClean="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st_temp_day_global_20060627.png"/>
          <p:cNvPicPr>
            <a:picLocks noChangeAspect="1"/>
          </p:cNvPicPr>
          <p:nvPr/>
        </p:nvPicPr>
        <p:blipFill>
          <a:blip r:embed="rId2" cstate="print"/>
          <a:stretch>
            <a:fillRect/>
          </a:stretch>
        </p:blipFill>
        <p:spPr>
          <a:xfrm>
            <a:off x="179512" y="44624"/>
            <a:ext cx="4499992" cy="2717658"/>
          </a:xfrm>
          <a:prstGeom prst="rect">
            <a:avLst/>
          </a:prstGeom>
        </p:spPr>
      </p:pic>
      <p:sp>
        <p:nvSpPr>
          <p:cNvPr id="5" name="TextBox 4"/>
          <p:cNvSpPr txBox="1"/>
          <p:nvPr/>
        </p:nvSpPr>
        <p:spPr>
          <a:xfrm>
            <a:off x="467544" y="1925570"/>
            <a:ext cx="3960440" cy="369332"/>
          </a:xfrm>
          <a:prstGeom prst="rect">
            <a:avLst/>
          </a:prstGeom>
          <a:solidFill>
            <a:schemeClr val="bg1">
              <a:lumMod val="85000"/>
            </a:schemeClr>
          </a:solidFill>
        </p:spPr>
        <p:txBody>
          <a:bodyPr wrap="square" rtlCol="0">
            <a:spAutoFit/>
          </a:bodyPr>
          <a:lstStyle/>
          <a:p>
            <a:pPr fontAlgn="auto">
              <a:lnSpc>
                <a:spcPct val="100000"/>
              </a:lnSpc>
              <a:spcBef>
                <a:spcPts val="0"/>
              </a:spcBef>
              <a:spcAft>
                <a:spcPts val="0"/>
              </a:spcAft>
            </a:pPr>
            <a:r>
              <a:rPr lang="en-GB" sz="1800" dirty="0" smtClean="0">
                <a:solidFill>
                  <a:prstClr val="black"/>
                </a:solidFill>
                <a:latin typeface="Calibri"/>
                <a:ea typeface="+mn-ea"/>
                <a:cs typeface="+mn-cs"/>
              </a:rPr>
              <a:t>MODIS Aqua 27 June 2006 day time LST</a:t>
            </a:r>
            <a:endParaRPr lang="en-GB" sz="1800" dirty="0">
              <a:solidFill>
                <a:prstClr val="black"/>
              </a:solidFill>
              <a:latin typeface="Calibri"/>
              <a:ea typeface="+mn-ea"/>
              <a:cs typeface="+mn-cs"/>
            </a:endParaRPr>
          </a:p>
        </p:txBody>
      </p:sp>
      <p:sp>
        <p:nvSpPr>
          <p:cNvPr id="6" name="TextBox 5"/>
          <p:cNvSpPr txBox="1"/>
          <p:nvPr/>
        </p:nvSpPr>
        <p:spPr>
          <a:xfrm>
            <a:off x="2771800" y="5903694"/>
            <a:ext cx="6012160" cy="877163"/>
          </a:xfrm>
          <a:prstGeom prst="rect">
            <a:avLst/>
          </a:prstGeom>
          <a:noFill/>
        </p:spPr>
        <p:txBody>
          <a:bodyPr wrap="square" rtlCol="0">
            <a:spAutoFit/>
          </a:bodyPr>
          <a:lstStyle/>
          <a:p>
            <a:pPr algn="ctr" fontAlgn="auto">
              <a:lnSpc>
                <a:spcPct val="100000"/>
              </a:lnSpc>
              <a:spcBef>
                <a:spcPts val="0"/>
              </a:spcBef>
              <a:spcAft>
                <a:spcPts val="0"/>
              </a:spcAft>
            </a:pPr>
            <a:r>
              <a:rPr lang="en-GB" sz="1700" dirty="0" err="1" smtClean="0">
                <a:solidFill>
                  <a:prstClr val="black"/>
                </a:solidFill>
                <a:latin typeface="Calibri"/>
                <a:ea typeface="+mn-ea"/>
                <a:cs typeface="+mn-cs"/>
              </a:rPr>
              <a:t>Tmin</a:t>
            </a:r>
            <a:r>
              <a:rPr lang="en-GB" sz="1700" dirty="0" smtClean="0">
                <a:solidFill>
                  <a:prstClr val="black"/>
                </a:solidFill>
                <a:latin typeface="Calibri"/>
                <a:ea typeface="+mn-ea"/>
                <a:cs typeface="+mn-cs"/>
              </a:rPr>
              <a:t> (top row) and </a:t>
            </a:r>
            <a:r>
              <a:rPr lang="en-GB" sz="1700" dirty="0" err="1" smtClean="0">
                <a:solidFill>
                  <a:prstClr val="black"/>
                </a:solidFill>
                <a:latin typeface="Calibri"/>
                <a:ea typeface="+mn-ea"/>
                <a:cs typeface="+mn-cs"/>
              </a:rPr>
              <a:t>Tmax</a:t>
            </a:r>
            <a:r>
              <a:rPr lang="en-GB" sz="1700" dirty="0" smtClean="0">
                <a:solidFill>
                  <a:prstClr val="black"/>
                </a:solidFill>
                <a:latin typeface="Calibri"/>
                <a:ea typeface="+mn-ea"/>
                <a:cs typeface="+mn-cs"/>
              </a:rPr>
              <a:t> (bottom row) over Paris on </a:t>
            </a:r>
            <a:r>
              <a:rPr lang="en-GB" sz="1700" dirty="0">
                <a:solidFill>
                  <a:prstClr val="black"/>
                </a:solidFill>
                <a:latin typeface="Calibri"/>
                <a:ea typeface="+mn-ea"/>
                <a:cs typeface="+mn-cs"/>
              </a:rPr>
              <a:t>27 March </a:t>
            </a:r>
            <a:r>
              <a:rPr lang="en-GB" sz="1700" dirty="0" smtClean="0">
                <a:solidFill>
                  <a:prstClr val="black"/>
                </a:solidFill>
                <a:latin typeface="Calibri"/>
                <a:ea typeface="+mn-ea"/>
                <a:cs typeface="+mn-cs"/>
              </a:rPr>
              <a:t>2012.  Satellite T2m estimated from empirical statistical model using SEVIRI LST. </a:t>
            </a:r>
            <a:r>
              <a:rPr lang="en-GB" sz="1700" i="1" dirty="0" smtClean="0">
                <a:solidFill>
                  <a:prstClr val="black"/>
                </a:solidFill>
                <a:latin typeface="Calibri"/>
                <a:ea typeface="+mn-ea"/>
                <a:cs typeface="+mn-cs"/>
              </a:rPr>
              <a:t>(from Good, 2015, JGR-Atmospheres)</a:t>
            </a:r>
            <a:endParaRPr lang="en-GB" sz="1700" i="1" dirty="0">
              <a:solidFill>
                <a:prstClr val="black"/>
              </a:solidFill>
              <a:latin typeface="Calibri"/>
              <a:ea typeface="+mn-ea"/>
              <a:cs typeface="+mn-cs"/>
            </a:endParaRPr>
          </a:p>
        </p:txBody>
      </p:sp>
      <p:grpSp>
        <p:nvGrpSpPr>
          <p:cNvPr id="7" name="Group 6"/>
          <p:cNvGrpSpPr/>
          <p:nvPr/>
        </p:nvGrpSpPr>
        <p:grpSpPr>
          <a:xfrm>
            <a:off x="2699792" y="2852936"/>
            <a:ext cx="6298853" cy="3162255"/>
            <a:chOff x="3059832" y="3219073"/>
            <a:chExt cx="6298853" cy="3162255"/>
          </a:xfrm>
        </p:grpSpPr>
        <p:pic>
          <p:nvPicPr>
            <p:cNvPr id="8" name="Picture 66" descr="2014JD022438-p10.png"/>
            <p:cNvPicPr>
              <a:picLocks noChangeAspect="1"/>
            </p:cNvPicPr>
            <p:nvPr/>
          </p:nvPicPr>
          <p:blipFill>
            <a:blip r:embed="rId3" cstate="print"/>
            <a:srcRect l="3200" b="40378"/>
            <a:stretch>
              <a:fillRect/>
            </a:stretch>
          </p:blipFill>
          <p:spPr bwMode="auto">
            <a:xfrm>
              <a:off x="3059832" y="3459140"/>
              <a:ext cx="6298853" cy="2922188"/>
            </a:xfrm>
            <a:prstGeom prst="rect">
              <a:avLst/>
            </a:prstGeom>
            <a:noFill/>
            <a:ln w="9525">
              <a:noFill/>
              <a:miter lim="800000"/>
              <a:headEnd/>
              <a:tailEnd/>
            </a:ln>
          </p:spPr>
        </p:pic>
        <p:sp>
          <p:nvSpPr>
            <p:cNvPr id="9" name="TextBox 8"/>
            <p:cNvSpPr txBox="1"/>
            <p:nvPr/>
          </p:nvSpPr>
          <p:spPr>
            <a:xfrm>
              <a:off x="3347864" y="3219073"/>
              <a:ext cx="1728192" cy="353943"/>
            </a:xfrm>
            <a:prstGeom prst="rect">
              <a:avLst/>
            </a:prstGeom>
            <a:noFill/>
          </p:spPr>
          <p:txBody>
            <a:bodyPr wrap="square" rtlCol="0">
              <a:spAutoFit/>
            </a:bodyPr>
            <a:lstStyle/>
            <a:p>
              <a:pPr fontAlgn="auto">
                <a:lnSpc>
                  <a:spcPct val="100000"/>
                </a:lnSpc>
                <a:spcBef>
                  <a:spcPts val="0"/>
                </a:spcBef>
                <a:spcAft>
                  <a:spcPts val="0"/>
                </a:spcAft>
              </a:pPr>
              <a:r>
                <a:rPr lang="en-GB" sz="1700" dirty="0" smtClean="0">
                  <a:solidFill>
                    <a:prstClr val="black"/>
                  </a:solidFill>
                  <a:latin typeface="Calibri"/>
                  <a:ea typeface="+mn-ea"/>
                  <a:cs typeface="+mn-cs"/>
                </a:rPr>
                <a:t>Gridded Station</a:t>
              </a:r>
              <a:endParaRPr lang="en-GB" sz="1700" dirty="0">
                <a:solidFill>
                  <a:prstClr val="black"/>
                </a:solidFill>
                <a:latin typeface="Calibri"/>
                <a:ea typeface="+mn-ea"/>
                <a:cs typeface="+mn-cs"/>
              </a:endParaRPr>
            </a:p>
          </p:txBody>
        </p:sp>
        <p:sp>
          <p:nvSpPr>
            <p:cNvPr id="10" name="TextBox 9"/>
            <p:cNvSpPr txBox="1"/>
            <p:nvPr/>
          </p:nvSpPr>
          <p:spPr>
            <a:xfrm>
              <a:off x="4860032" y="3219073"/>
              <a:ext cx="2448272" cy="353943"/>
            </a:xfrm>
            <a:prstGeom prst="rect">
              <a:avLst/>
            </a:prstGeom>
            <a:noFill/>
          </p:spPr>
          <p:txBody>
            <a:bodyPr wrap="square" rtlCol="0">
              <a:spAutoFit/>
            </a:bodyPr>
            <a:lstStyle/>
            <a:p>
              <a:pPr algn="ctr" fontAlgn="auto">
                <a:lnSpc>
                  <a:spcPct val="100000"/>
                </a:lnSpc>
                <a:spcBef>
                  <a:spcPts val="0"/>
                </a:spcBef>
                <a:spcAft>
                  <a:spcPts val="0"/>
                </a:spcAft>
              </a:pPr>
              <a:r>
                <a:rPr lang="en-GB" sz="1700" dirty="0" smtClean="0">
                  <a:solidFill>
                    <a:prstClr val="black"/>
                  </a:solidFill>
                  <a:latin typeface="Calibri"/>
                  <a:ea typeface="+mn-ea"/>
                  <a:cs typeface="+mn-cs"/>
                </a:rPr>
                <a:t>Station (ECA&amp;D pub.)</a:t>
              </a:r>
              <a:endParaRPr lang="en-GB" sz="1700" dirty="0">
                <a:solidFill>
                  <a:prstClr val="black"/>
                </a:solidFill>
                <a:latin typeface="Calibri"/>
                <a:ea typeface="+mn-ea"/>
                <a:cs typeface="+mn-cs"/>
              </a:endParaRPr>
            </a:p>
          </p:txBody>
        </p:sp>
        <p:sp>
          <p:nvSpPr>
            <p:cNvPr id="11" name="TextBox 10"/>
            <p:cNvSpPr txBox="1"/>
            <p:nvPr/>
          </p:nvSpPr>
          <p:spPr>
            <a:xfrm>
              <a:off x="7308304" y="3219073"/>
              <a:ext cx="1584176" cy="353943"/>
            </a:xfrm>
            <a:prstGeom prst="rect">
              <a:avLst/>
            </a:prstGeom>
            <a:noFill/>
          </p:spPr>
          <p:txBody>
            <a:bodyPr wrap="square" rtlCol="0">
              <a:spAutoFit/>
            </a:bodyPr>
            <a:lstStyle/>
            <a:p>
              <a:pPr algn="ctr" fontAlgn="auto">
                <a:lnSpc>
                  <a:spcPct val="100000"/>
                </a:lnSpc>
                <a:spcBef>
                  <a:spcPts val="0"/>
                </a:spcBef>
                <a:spcAft>
                  <a:spcPts val="0"/>
                </a:spcAft>
              </a:pPr>
              <a:r>
                <a:rPr lang="en-GB" sz="1700" dirty="0" smtClean="0">
                  <a:solidFill>
                    <a:prstClr val="black"/>
                  </a:solidFill>
                  <a:latin typeface="Calibri"/>
                  <a:ea typeface="+mn-ea"/>
                  <a:cs typeface="+mn-cs"/>
                </a:rPr>
                <a:t>Satellite </a:t>
              </a:r>
              <a:endParaRPr lang="en-GB" sz="1700" dirty="0">
                <a:solidFill>
                  <a:prstClr val="black"/>
                </a:solidFill>
                <a:latin typeface="Calibri"/>
                <a:ea typeface="+mn-ea"/>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404664"/>
            <a:ext cx="7488832" cy="934656"/>
          </a:xfrm>
        </p:spPr>
        <p:txBody>
          <a:bodyPr/>
          <a:lstStyle/>
          <a:p>
            <a:r>
              <a:rPr lang="en-GB" sz="3200" b="1" dirty="0" smtClean="0"/>
              <a:t>Climate Modelling and the new ECVs</a:t>
            </a:r>
            <a:br>
              <a:rPr lang="en-GB" sz="3200" b="1" dirty="0" smtClean="0"/>
            </a:br>
            <a:endParaRPr lang="en-GB" sz="3200" b="1" dirty="0">
              <a:solidFill>
                <a:srgbClr val="7030A0"/>
              </a:solidFill>
            </a:endParaRPr>
          </a:p>
        </p:txBody>
      </p:sp>
      <p:sp>
        <p:nvSpPr>
          <p:cNvPr id="4" name="Rectangle 3"/>
          <p:cNvSpPr txBox="1">
            <a:spLocks/>
          </p:cNvSpPr>
          <p:nvPr/>
        </p:nvSpPr>
        <p:spPr bwMode="auto">
          <a:xfrm>
            <a:off x="179512" y="1484784"/>
            <a:ext cx="8964488"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dirty="0" smtClean="0">
                <a:solidFill>
                  <a:schemeClr val="tx1"/>
                </a:solidFill>
              </a:rPr>
              <a:t>Above Ground Biomass</a:t>
            </a:r>
            <a:r>
              <a:rPr lang="en-GB" sz="2800" dirty="0" smtClean="0">
                <a:solidFill>
                  <a:schemeClr val="tx1"/>
                </a:solidFill>
              </a:rPr>
              <a:t>: </a:t>
            </a:r>
            <a:r>
              <a:rPr lang="en-GB" sz="2000" dirty="0" smtClean="0"/>
              <a:t>(are there also associated data on vegetation height and canopy area?...these would be potentially useful for evaluating against modelled height and </a:t>
            </a:r>
            <a:r>
              <a:rPr lang="en-GB" sz="2000" dirty="0" smtClean="0"/>
              <a:t>area, few measurements in tropics)</a:t>
            </a:r>
            <a:endParaRPr lang="en-GB" sz="2000" dirty="0" smtClean="0"/>
          </a:p>
          <a:p>
            <a:endParaRPr lang="en-GB" sz="1000" dirty="0" smtClean="0"/>
          </a:p>
          <a:p>
            <a:pPr>
              <a:buFont typeface="Arial" pitchFamily="34" charset="0"/>
              <a:buChar char="•"/>
            </a:pPr>
            <a:r>
              <a:rPr lang="en-GB" sz="2000" dirty="0" smtClean="0"/>
              <a:t>  Improve surface vegetation estimates</a:t>
            </a:r>
          </a:p>
          <a:p>
            <a:endParaRPr lang="en-GB" sz="1000" dirty="0" smtClean="0"/>
          </a:p>
          <a:p>
            <a:pPr>
              <a:buFont typeface="Arial" pitchFamily="34" charset="0"/>
              <a:buChar char="•"/>
            </a:pPr>
            <a:r>
              <a:rPr lang="en-GB" sz="2000" dirty="0" smtClean="0"/>
              <a:t>  Improve CO2 and water budgets</a:t>
            </a:r>
          </a:p>
          <a:p>
            <a:endParaRPr lang="en-GB" sz="1000" dirty="0" smtClean="0"/>
          </a:p>
          <a:p>
            <a:pPr marL="342900" indent="-342900">
              <a:buFont typeface="Arial"/>
              <a:buChar char="•"/>
            </a:pPr>
            <a:r>
              <a:rPr lang="en-GB" sz="2000" dirty="0" smtClean="0"/>
              <a:t>Evaluation </a:t>
            </a:r>
            <a:r>
              <a:rPr lang="en-GB" sz="2000" dirty="0" smtClean="0"/>
              <a:t>of annual total above-ground biomass in  land surface and earth system models (annual averages/</a:t>
            </a:r>
            <a:r>
              <a:rPr lang="en-GB" sz="2000" dirty="0" err="1" smtClean="0"/>
              <a:t>climatologies</a:t>
            </a:r>
            <a:r>
              <a:rPr lang="en-GB" sz="2000" dirty="0" smtClean="0"/>
              <a:t> covering the globe are needed)</a:t>
            </a:r>
          </a:p>
          <a:p>
            <a:endParaRPr lang="en-GB" sz="1000" dirty="0" smtClean="0"/>
          </a:p>
          <a:p>
            <a:pPr marL="342900" indent="-342900">
              <a:buFont typeface="Arial"/>
              <a:buChar char="•"/>
            </a:pPr>
            <a:r>
              <a:rPr lang="en-GB" sz="2000" dirty="0" smtClean="0"/>
              <a:t>Evaluation </a:t>
            </a:r>
            <a:r>
              <a:rPr lang="en-GB" sz="2000" dirty="0" smtClean="0"/>
              <a:t>of seasonal cycles in biomass (monthly averages covering the globe are needed) to compare with vegetation indices </a:t>
            </a:r>
            <a:r>
              <a:rPr lang="en-GB" sz="2000" dirty="0" err="1" smtClean="0"/>
              <a:t>ie</a:t>
            </a:r>
            <a:r>
              <a:rPr lang="en-GB" sz="2000" dirty="0" smtClean="0"/>
              <a:t>. NDVI, </a:t>
            </a:r>
            <a:r>
              <a:rPr lang="en-GB" sz="2000" dirty="0" smtClean="0"/>
              <a:t>LAI</a:t>
            </a:r>
            <a:r>
              <a:rPr lang="is-IS" sz="2000" dirty="0" smtClean="0"/>
              <a:t>…</a:t>
            </a:r>
            <a:r>
              <a:rPr lang="en-GB" sz="2000" dirty="0" smtClean="0"/>
              <a:t>Not </a:t>
            </a:r>
            <a:r>
              <a:rPr lang="en-GB" sz="2000" dirty="0" smtClean="0"/>
              <a:t>sure if its possible to look at crop dynamics also using this measure?  To compare with or estimate observed and estimated crop </a:t>
            </a:r>
            <a:r>
              <a:rPr lang="en-GB" sz="2000" dirty="0" smtClean="0"/>
              <a:t>yield</a:t>
            </a:r>
          </a:p>
          <a:p>
            <a:endParaRPr lang="en-GB" sz="2000" dirty="0" smtClean="0"/>
          </a:p>
          <a:p>
            <a:pPr marL="342900" indent="-342900">
              <a:buFont typeface="Arial"/>
              <a:buChar char="•"/>
            </a:pPr>
            <a:r>
              <a:rPr lang="en-GB" sz="2000" dirty="0" smtClean="0"/>
              <a:t>Fuel load for fire and proportion of biomass burnt after fire</a:t>
            </a:r>
          </a:p>
          <a:p>
            <a:pPr marL="342900" indent="-342900">
              <a:buFont typeface="Arial"/>
              <a:buChar char="•"/>
            </a:pPr>
            <a:endParaRPr lang="en-GB" sz="2000" dirty="0"/>
          </a:p>
          <a:p>
            <a:pPr marL="342900" indent="-342900">
              <a:buFont typeface="Arial"/>
              <a:buChar char="•"/>
            </a:pPr>
            <a:r>
              <a:rPr lang="en-GB" sz="2000" dirty="0" err="1" smtClean="0"/>
              <a:t>Lidar</a:t>
            </a:r>
            <a:r>
              <a:rPr lang="en-GB" sz="2000" dirty="0" smtClean="0"/>
              <a:t> useful for canopy heights</a:t>
            </a:r>
            <a:endParaRPr lang="en-GB" sz="2000" dirty="0"/>
          </a:p>
          <a:p>
            <a:endParaRPr lang="en-GB" sz="2000"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Veg_150216_5deg.png"/>
          <p:cNvPicPr/>
          <p:nvPr/>
        </p:nvPicPr>
        <p:blipFill>
          <a:blip r:embed="rId2" cstate="print"/>
          <a:stretch>
            <a:fillRect/>
          </a:stretch>
        </p:blipFill>
        <p:spPr>
          <a:xfrm>
            <a:off x="1115616" y="764704"/>
            <a:ext cx="6163558" cy="4355718"/>
          </a:xfrm>
          <a:prstGeom prst="rect">
            <a:avLst/>
          </a:prstGeom>
        </p:spPr>
      </p:pic>
      <p:sp>
        <p:nvSpPr>
          <p:cNvPr id="1025" name="Rectangle 1"/>
          <p:cNvSpPr>
            <a:spLocks noChangeArrowheads="1"/>
          </p:cNvSpPr>
          <p:nvPr/>
        </p:nvSpPr>
        <p:spPr bwMode="auto">
          <a:xfrm>
            <a:off x="395536" y="5229200"/>
            <a:ext cx="8352928"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Vegetation carbon stocks simulated by a) JULES-C and b) HadGEM2‑ES, expressed as 20-year means for the period 1981-2000. The difference between these models and the observational data are given in the middle (CDIAC GCB) and bottom (Liu AGB) rows for JULES‑C (c and e) and HadGEM2‑ES (d and f). Global total carbon for each data set is displayed below the maps. In the case of the difference plots, the total carbon for the observational data set is given. g) shows </a:t>
            </a:r>
            <a:r>
              <a:rPr kumimoji="0" lang="en-GB" sz="1100" b="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zonal</a:t>
            </a:r>
            <a:r>
              <a:rPr kumimoji="0" lang="en-GB" sz="11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totals in 5 degree latitudinal bands for each of the data sources. Models are in black (solid: JULES‑C; dashed: HadGEM2‑ES) and observations in blue (solid: CDIAC GBC; dotted: Liu ABC). For reference, the Coupled Model </a:t>
            </a:r>
            <a:r>
              <a:rPr kumimoji="0" lang="en-GB" sz="1100" b="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Intercomparison</a:t>
            </a:r>
            <a:r>
              <a:rPr kumimoji="0" lang="en-GB" sz="11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Project phase 5 (CMIP5) ensemble (17 models) is also displayed, with colour saturation indicative of ensemble spread.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47664" y="260648"/>
            <a:ext cx="4278735" cy="458587"/>
          </a:xfrm>
          <a:prstGeom prst="rect">
            <a:avLst/>
          </a:prstGeom>
          <a:noFill/>
        </p:spPr>
        <p:txBody>
          <a:bodyPr wrap="none" rtlCol="0">
            <a:spAutoFit/>
          </a:bodyPr>
          <a:lstStyle/>
          <a:p>
            <a:r>
              <a:rPr lang="en-GB" sz="2800" b="1" dirty="0" smtClean="0">
                <a:solidFill>
                  <a:schemeClr val="tx1"/>
                </a:solidFill>
              </a:rPr>
              <a:t>Above Ground Biomass</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404664"/>
            <a:ext cx="7488832" cy="934656"/>
          </a:xfrm>
        </p:spPr>
        <p:txBody>
          <a:bodyPr/>
          <a:lstStyle/>
          <a:p>
            <a:r>
              <a:rPr lang="en-GB" sz="3200" b="1" dirty="0" smtClean="0"/>
              <a:t>Climate Modelling and the new ECVs</a:t>
            </a:r>
            <a:br>
              <a:rPr lang="en-GB" sz="3200" b="1" dirty="0" smtClean="0"/>
            </a:br>
            <a:endParaRPr lang="en-GB" sz="3200" b="1" dirty="0">
              <a:solidFill>
                <a:srgbClr val="7030A0"/>
              </a:solidFill>
            </a:endParaRPr>
          </a:p>
        </p:txBody>
      </p:sp>
      <p:sp>
        <p:nvSpPr>
          <p:cNvPr id="4" name="Rectangle 3"/>
          <p:cNvSpPr txBox="1">
            <a:spLocks/>
          </p:cNvSpPr>
          <p:nvPr/>
        </p:nvSpPr>
        <p:spPr bwMode="auto">
          <a:xfrm>
            <a:off x="323528" y="1772816"/>
            <a:ext cx="8568952"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4000" lvl="1" indent="-504000">
              <a:lnSpc>
                <a:spcPct val="100000"/>
              </a:lnSpc>
              <a:spcBef>
                <a:spcPts val="600"/>
              </a:spcBef>
            </a:pPr>
            <a:r>
              <a:rPr lang="en-GB" sz="3200" b="1" dirty="0" smtClean="0">
                <a:solidFill>
                  <a:schemeClr val="tx1"/>
                </a:solidFill>
              </a:rPr>
              <a:t>High resolution land cover:</a:t>
            </a:r>
          </a:p>
          <a:p>
            <a:pPr marL="504000" lvl="1" indent="-504000">
              <a:lnSpc>
                <a:spcPct val="100000"/>
              </a:lnSpc>
              <a:spcBef>
                <a:spcPts val="600"/>
              </a:spcBef>
              <a:buFont typeface="Arial" pitchFamily="34" charset="0"/>
              <a:buChar char="•"/>
            </a:pPr>
            <a:r>
              <a:rPr lang="en-GB" sz="2400" b="1" dirty="0" smtClean="0"/>
              <a:t>Better definition of surface fields and rate of change</a:t>
            </a:r>
          </a:p>
          <a:p>
            <a:pPr marL="504000" lvl="1" indent="-504000">
              <a:lnSpc>
                <a:spcPct val="100000"/>
              </a:lnSpc>
              <a:spcBef>
                <a:spcPts val="600"/>
              </a:spcBef>
              <a:buFont typeface="Arial" pitchFamily="34" charset="0"/>
              <a:buChar char="•"/>
            </a:pPr>
            <a:r>
              <a:rPr lang="en-GB" sz="2400" b="1" dirty="0" smtClean="0"/>
              <a:t>Improve land cover mapping particularly in areas that are currently highly uncertain</a:t>
            </a:r>
            <a:endParaRPr lang="en-GB" sz="2400" dirty="0" smtClean="0"/>
          </a:p>
          <a:p>
            <a:pPr marL="504000" lvl="1" indent="-504000">
              <a:lnSpc>
                <a:spcPct val="100000"/>
              </a:lnSpc>
              <a:spcBef>
                <a:spcPts val="600"/>
              </a:spcBef>
              <a:buFont typeface="Arial" pitchFamily="34" charset="0"/>
              <a:buChar char="•"/>
            </a:pPr>
            <a:r>
              <a:rPr lang="en-GB" sz="2400" b="1" dirty="0" smtClean="0"/>
              <a:t>Improve the mapping of fractions of Plant Functional Types used in models, relative to the land cover classifications (via cross-walking table</a:t>
            </a:r>
            <a:r>
              <a:rPr lang="en-GB" sz="2400" b="1" dirty="0" smtClean="0"/>
              <a:t>)</a:t>
            </a:r>
          </a:p>
          <a:p>
            <a:pPr marL="504000" lvl="1" indent="-504000">
              <a:lnSpc>
                <a:spcPct val="100000"/>
              </a:lnSpc>
              <a:spcBef>
                <a:spcPts val="600"/>
              </a:spcBef>
              <a:buFont typeface="Arial" pitchFamily="34" charset="0"/>
              <a:buChar char="•"/>
            </a:pPr>
            <a:r>
              <a:rPr lang="en-GB" sz="2400" b="1" dirty="0" smtClean="0"/>
              <a:t>Proposal is to have updates every year</a:t>
            </a:r>
          </a:p>
          <a:p>
            <a:pPr marL="504000" lvl="1" indent="-504000">
              <a:lnSpc>
                <a:spcPct val="100000"/>
              </a:lnSpc>
              <a:spcBef>
                <a:spcPts val="600"/>
              </a:spcBef>
              <a:buFont typeface="Arial" pitchFamily="34" charset="0"/>
              <a:buChar char="•"/>
            </a:pPr>
            <a:r>
              <a:rPr lang="en-GB" sz="2400" b="1" dirty="0" smtClean="0"/>
              <a:t>This is neede</a:t>
            </a:r>
            <a:r>
              <a:rPr lang="en-GB" sz="2400" b="1" dirty="0" smtClean="0"/>
              <a:t>d for climate convention.</a:t>
            </a:r>
          </a:p>
          <a:p>
            <a:pPr marL="504000" lvl="1" indent="-504000">
              <a:lnSpc>
                <a:spcPct val="100000"/>
              </a:lnSpc>
              <a:spcBef>
                <a:spcPts val="600"/>
              </a:spcBef>
              <a:buFont typeface="Arial" pitchFamily="34" charset="0"/>
              <a:buChar char="•"/>
            </a:pPr>
            <a:endParaRPr lang="en-GB" sz="2400" dirty="0" smtClean="0"/>
          </a:p>
          <a:p>
            <a:pPr marL="504000" lvl="1" indent="-504000">
              <a:lnSpc>
                <a:spcPct val="100000"/>
              </a:lnSpc>
              <a:spcBef>
                <a:spcPts val="600"/>
              </a:spcBef>
            </a:pPr>
            <a:r>
              <a:rPr lang="en-GB" sz="2400" b="1" dirty="0" smtClean="0"/>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Water Vapour:</a:t>
            </a:r>
            <a:endParaRPr lang="en-GB" sz="3200" b="1" dirty="0">
              <a:solidFill>
                <a:srgbClr val="7030A0"/>
              </a:solidFill>
            </a:endParaRPr>
          </a:p>
        </p:txBody>
      </p:sp>
      <p:sp>
        <p:nvSpPr>
          <p:cNvPr id="4" name="Rectangle 3"/>
          <p:cNvSpPr txBox="1">
            <a:spLocks/>
          </p:cNvSpPr>
          <p:nvPr/>
        </p:nvSpPr>
        <p:spPr bwMode="auto">
          <a:xfrm>
            <a:off x="323528" y="1772816"/>
            <a:ext cx="8568952"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4000" lvl="1" indent="-504000">
              <a:lnSpc>
                <a:spcPct val="100000"/>
              </a:lnSpc>
              <a:spcBef>
                <a:spcPts val="600"/>
              </a:spcBef>
              <a:buFont typeface="Arial" pitchFamily="34" charset="0"/>
              <a:buChar char="•"/>
            </a:pPr>
            <a:r>
              <a:rPr lang="en-GB" sz="2400" b="1" dirty="0" smtClean="0"/>
              <a:t>EUMETSAT provide CDR for ocean (SSM/I)</a:t>
            </a:r>
          </a:p>
          <a:p>
            <a:pPr marL="504000" lvl="1" indent="-504000">
              <a:lnSpc>
                <a:spcPct val="100000"/>
              </a:lnSpc>
              <a:spcBef>
                <a:spcPts val="600"/>
              </a:spcBef>
              <a:buFont typeface="Arial" pitchFamily="34" charset="0"/>
              <a:buChar char="•"/>
            </a:pPr>
            <a:r>
              <a:rPr lang="en-GB" sz="2400" b="1" dirty="0" smtClean="0"/>
              <a:t>ESA provide CDR for land (MERIS/OLCI)</a:t>
            </a:r>
          </a:p>
          <a:p>
            <a:pPr marL="504000" lvl="1" indent="-504000">
              <a:lnSpc>
                <a:spcPct val="100000"/>
              </a:lnSpc>
              <a:spcBef>
                <a:spcPts val="600"/>
              </a:spcBef>
              <a:buFont typeface="Arial" pitchFamily="34" charset="0"/>
              <a:buChar char="•"/>
            </a:pPr>
            <a:r>
              <a:rPr lang="en-GB" sz="2400" b="1" dirty="0" smtClean="0"/>
              <a:t>Need to combine (e.g. </a:t>
            </a:r>
            <a:r>
              <a:rPr lang="en-GB" sz="2400" b="1" dirty="0" err="1" smtClean="0"/>
              <a:t>GlobVapour</a:t>
            </a:r>
            <a:r>
              <a:rPr lang="en-GB" sz="2400" b="1" dirty="0" smtClean="0"/>
              <a:t>)</a:t>
            </a:r>
          </a:p>
          <a:p>
            <a:pPr marL="504000" lvl="1" indent="-504000">
              <a:lnSpc>
                <a:spcPct val="100000"/>
              </a:lnSpc>
              <a:spcBef>
                <a:spcPts val="600"/>
              </a:spcBef>
              <a:buFont typeface="Arial" pitchFamily="34" charset="0"/>
              <a:buChar char="•"/>
            </a:pPr>
            <a:r>
              <a:rPr lang="en-GB" sz="2400" b="1" dirty="0" smtClean="0"/>
              <a:t>Assimilation in reanalyses</a:t>
            </a:r>
          </a:p>
          <a:p>
            <a:pPr marL="504000" lvl="1" indent="-504000">
              <a:lnSpc>
                <a:spcPct val="100000"/>
              </a:lnSpc>
              <a:spcBef>
                <a:spcPts val="600"/>
              </a:spcBef>
              <a:buFont typeface="Arial" pitchFamily="34" charset="0"/>
              <a:buChar char="•"/>
            </a:pPr>
            <a:r>
              <a:rPr lang="en-GB" sz="2400" b="1" dirty="0" smtClean="0"/>
              <a:t>What about upper </a:t>
            </a:r>
            <a:r>
              <a:rPr lang="en-GB" sz="2400" b="1" dirty="0" err="1" smtClean="0"/>
              <a:t>tropospheric</a:t>
            </a:r>
            <a:r>
              <a:rPr lang="en-GB" sz="2400" b="1" dirty="0" smtClean="0"/>
              <a:t> humidity?</a:t>
            </a:r>
          </a:p>
          <a:p>
            <a:pPr marL="504000" lvl="1" indent="-504000">
              <a:lnSpc>
                <a:spcPct val="100000"/>
              </a:lnSpc>
              <a:spcBef>
                <a:spcPts val="600"/>
              </a:spcBef>
              <a:buFont typeface="Arial" pitchFamily="34" charset="0"/>
              <a:buChar char="•"/>
            </a:pPr>
            <a:r>
              <a:rPr lang="en-GB" sz="2400" b="1" dirty="0" smtClean="0"/>
              <a:t>Improving hydrological cycle in models (</a:t>
            </a:r>
            <a:r>
              <a:rPr lang="en-GB" sz="2400" b="1" dirty="0" err="1" smtClean="0"/>
              <a:t>wv</a:t>
            </a:r>
            <a:r>
              <a:rPr lang="en-GB" sz="2400" b="1" dirty="0" smtClean="0"/>
              <a:t>, cloud, rainfall) and radiation budget</a:t>
            </a:r>
          </a:p>
          <a:p>
            <a:pPr marL="504000" lvl="1" indent="-504000">
              <a:lnSpc>
                <a:spcPct val="100000"/>
              </a:lnSpc>
              <a:spcBef>
                <a:spcPts val="600"/>
              </a:spcBef>
              <a:buFont typeface="Arial" pitchFamily="34" charset="0"/>
              <a:buChar char="•"/>
            </a:pPr>
            <a:r>
              <a:rPr lang="en-GB" sz="2400" b="1" dirty="0" smtClean="0"/>
              <a:t>Validating climate models</a:t>
            </a:r>
          </a:p>
          <a:p>
            <a:pPr marL="504000" lvl="1" indent="-504000">
              <a:lnSpc>
                <a:spcPct val="100000"/>
              </a:lnSpc>
              <a:spcBef>
                <a:spcPts val="600"/>
              </a:spcBef>
              <a:buFont typeface="Arial" pitchFamily="34" charset="0"/>
              <a:buChar char="•"/>
            </a:pPr>
            <a:endParaRPr lang="en-GB" sz="2400" b="1" dirty="0" smtClean="0"/>
          </a:p>
        </p:txBody>
      </p:sp>
      <p:pic>
        <p:nvPicPr>
          <p:cNvPr id="5" name="Picture 4" descr="final_article_image_1.png"/>
          <p:cNvPicPr>
            <a:picLocks noChangeAspect="1"/>
          </p:cNvPicPr>
          <p:nvPr/>
        </p:nvPicPr>
        <p:blipFill>
          <a:blip r:embed="rId2" cstate="print"/>
          <a:stretch>
            <a:fillRect/>
          </a:stretch>
        </p:blipFill>
        <p:spPr>
          <a:xfrm>
            <a:off x="0" y="1628800"/>
            <a:ext cx="9144000" cy="4277423"/>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Water Vapour:</a:t>
            </a:r>
            <a:endParaRPr lang="en-GB" sz="3200" b="1" dirty="0">
              <a:solidFill>
                <a:srgbClr val="7030A0"/>
              </a:solidFill>
            </a:endParaRPr>
          </a:p>
        </p:txBody>
      </p:sp>
      <p:sp>
        <p:nvSpPr>
          <p:cNvPr id="4" name="Rectangle 3"/>
          <p:cNvSpPr txBox="1">
            <a:spLocks/>
          </p:cNvSpPr>
          <p:nvPr/>
        </p:nvSpPr>
        <p:spPr bwMode="auto">
          <a:xfrm>
            <a:off x="323528" y="1772816"/>
            <a:ext cx="8568952"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04000" lvl="1" indent="-504000">
              <a:lnSpc>
                <a:spcPct val="100000"/>
              </a:lnSpc>
              <a:spcBef>
                <a:spcPts val="600"/>
              </a:spcBef>
              <a:buFont typeface="Arial" pitchFamily="34" charset="0"/>
              <a:buChar char="•"/>
            </a:pPr>
            <a:r>
              <a:rPr lang="en-GB" sz="2400" b="1" dirty="0" smtClean="0"/>
              <a:t>EUMETSAT (CMSAF) provide CDR for ocean (SSM/I)</a:t>
            </a:r>
          </a:p>
          <a:p>
            <a:pPr marL="504000" lvl="1" indent="-504000">
              <a:lnSpc>
                <a:spcPct val="100000"/>
              </a:lnSpc>
              <a:spcBef>
                <a:spcPts val="600"/>
              </a:spcBef>
              <a:buFont typeface="Arial" pitchFamily="34" charset="0"/>
              <a:buChar char="•"/>
            </a:pPr>
            <a:r>
              <a:rPr lang="en-GB" sz="2400" b="1" dirty="0" smtClean="0"/>
              <a:t>ESA provide CDR for land (MERIS/OLCI)</a:t>
            </a:r>
          </a:p>
          <a:p>
            <a:pPr marL="504000" lvl="1" indent="-504000">
              <a:lnSpc>
                <a:spcPct val="100000"/>
              </a:lnSpc>
              <a:spcBef>
                <a:spcPts val="600"/>
              </a:spcBef>
              <a:buFont typeface="Arial" pitchFamily="34" charset="0"/>
              <a:buChar char="•"/>
            </a:pPr>
            <a:r>
              <a:rPr lang="en-GB" sz="2400" b="1" dirty="0" smtClean="0"/>
              <a:t>Need to combine (e.g. </a:t>
            </a:r>
            <a:r>
              <a:rPr lang="en-GB" sz="2400" b="1" dirty="0" err="1" smtClean="0"/>
              <a:t>GlobVapour</a:t>
            </a:r>
            <a:r>
              <a:rPr lang="en-GB" sz="2400" b="1" dirty="0" smtClean="0"/>
              <a:t>)</a:t>
            </a:r>
          </a:p>
          <a:p>
            <a:pPr marL="504000" lvl="1" indent="-504000">
              <a:lnSpc>
                <a:spcPct val="100000"/>
              </a:lnSpc>
              <a:spcBef>
                <a:spcPts val="600"/>
              </a:spcBef>
              <a:buFont typeface="Arial" pitchFamily="34" charset="0"/>
              <a:buChar char="•"/>
            </a:pPr>
            <a:r>
              <a:rPr lang="en-GB" sz="2400" b="1" dirty="0" smtClean="0"/>
              <a:t>What about upper </a:t>
            </a:r>
            <a:r>
              <a:rPr lang="en-GB" sz="2400" b="1" dirty="0" err="1" smtClean="0"/>
              <a:t>tropospheric</a:t>
            </a:r>
            <a:r>
              <a:rPr lang="en-GB" sz="2400" b="1" dirty="0" smtClean="0"/>
              <a:t> humidity? Different sensors and being done by CMSAF.</a:t>
            </a:r>
          </a:p>
          <a:p>
            <a:pPr marL="504000" lvl="1" indent="-504000">
              <a:lnSpc>
                <a:spcPct val="100000"/>
              </a:lnSpc>
              <a:spcBef>
                <a:spcPts val="600"/>
              </a:spcBef>
              <a:buFont typeface="Arial" pitchFamily="34" charset="0"/>
              <a:buChar char="•"/>
            </a:pPr>
            <a:r>
              <a:rPr lang="en-GB" sz="2400" b="1" dirty="0" smtClean="0"/>
              <a:t>Assimilation and validation of reanalyses</a:t>
            </a:r>
          </a:p>
          <a:p>
            <a:pPr marL="504000" lvl="1" indent="-504000">
              <a:lnSpc>
                <a:spcPct val="100000"/>
              </a:lnSpc>
              <a:spcBef>
                <a:spcPts val="600"/>
              </a:spcBef>
              <a:buFont typeface="Arial" pitchFamily="34" charset="0"/>
              <a:buChar char="•"/>
            </a:pPr>
            <a:r>
              <a:rPr lang="en-GB" sz="2400" b="1" dirty="0" smtClean="0"/>
              <a:t>Improving hydrological cycle in models (</a:t>
            </a:r>
            <a:r>
              <a:rPr lang="en-GB" sz="2400" b="1" dirty="0" err="1" smtClean="0"/>
              <a:t>wv</a:t>
            </a:r>
            <a:r>
              <a:rPr lang="en-GB" sz="2400" b="1" dirty="0" smtClean="0"/>
              <a:t>, cloud, rainfall) and radiation budget</a:t>
            </a:r>
          </a:p>
          <a:p>
            <a:pPr marL="504000" lvl="1" indent="-504000">
              <a:lnSpc>
                <a:spcPct val="100000"/>
              </a:lnSpc>
              <a:spcBef>
                <a:spcPts val="600"/>
              </a:spcBef>
              <a:buFont typeface="Arial" pitchFamily="34" charset="0"/>
              <a:buChar char="•"/>
            </a:pPr>
            <a:r>
              <a:rPr lang="en-GB" sz="2400" b="1" dirty="0" smtClean="0"/>
              <a:t>Validating climate </a:t>
            </a:r>
            <a:r>
              <a:rPr lang="en-GB" sz="2400" b="1" dirty="0" smtClean="0"/>
              <a:t>models</a:t>
            </a:r>
          </a:p>
          <a:p>
            <a:pPr marL="504000" lvl="1" indent="-504000">
              <a:lnSpc>
                <a:spcPct val="100000"/>
              </a:lnSpc>
              <a:spcBef>
                <a:spcPts val="600"/>
              </a:spcBef>
              <a:buFont typeface="Arial" pitchFamily="34" charset="0"/>
              <a:buChar char="•"/>
            </a:pPr>
            <a:r>
              <a:rPr lang="en-GB" sz="2400" b="1" dirty="0" smtClean="0"/>
              <a:t>Sea Level CCI need better water vapour </a:t>
            </a:r>
            <a:r>
              <a:rPr lang="en-GB" sz="2400" b="1" dirty="0" smtClean="0"/>
              <a:t>estimates</a:t>
            </a:r>
          </a:p>
          <a:p>
            <a:pPr marL="504000" lvl="1" indent="-504000">
              <a:lnSpc>
                <a:spcPct val="100000"/>
              </a:lnSpc>
              <a:spcBef>
                <a:spcPts val="600"/>
              </a:spcBef>
              <a:buFont typeface="Arial" pitchFamily="34" charset="0"/>
              <a:buChar char="•"/>
            </a:pPr>
            <a:r>
              <a:rPr lang="en-GB" sz="2400" b="1" smtClean="0"/>
              <a:t>Also important </a:t>
            </a:r>
            <a:r>
              <a:rPr lang="en-GB" sz="2400" b="1" dirty="0" smtClean="0"/>
              <a:t>for </a:t>
            </a:r>
            <a:r>
              <a:rPr lang="en-GB" sz="2400" b="1" dirty="0"/>
              <a:t>p</a:t>
            </a:r>
            <a:r>
              <a:rPr lang="en-GB" sz="2400" b="1" dirty="0" smtClean="0"/>
              <a:t>rocess studies </a:t>
            </a:r>
            <a:endParaRPr lang="en-GB" sz="2400" b="1" dirty="0" smtClean="0"/>
          </a:p>
          <a:p>
            <a:pPr marL="504000" lvl="1" indent="-504000">
              <a:lnSpc>
                <a:spcPct val="100000"/>
              </a:lnSpc>
              <a:spcBef>
                <a:spcPts val="600"/>
              </a:spcBef>
              <a:buFont typeface="Arial" pitchFamily="34" charset="0"/>
              <a:buChar char="•"/>
            </a:pPr>
            <a:endParaRPr lang="en-GB" sz="2400" b="1"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Ocean Salinity</a:t>
            </a:r>
            <a:r>
              <a:rPr lang="en-GB" sz="2800" b="1" dirty="0" smtClean="0">
                <a:solidFill>
                  <a:schemeClr val="tx1"/>
                </a:solidFill>
              </a:rPr>
              <a:t>: </a:t>
            </a:r>
          </a:p>
          <a:p>
            <a:pPr marL="504000" lvl="1" indent="-504000">
              <a:lnSpc>
                <a:spcPct val="100000"/>
              </a:lnSpc>
              <a:spcBef>
                <a:spcPts val="600"/>
              </a:spcBef>
              <a:buFont typeface="Arial" pitchFamily="34" charset="0"/>
              <a:buChar char="•"/>
            </a:pPr>
            <a:r>
              <a:rPr lang="en-GB" sz="2400" b="1" dirty="0" smtClean="0"/>
              <a:t>Useful as a proxy for ocean circulation which feeds into initialisation of seasonal and decadal forecasts</a:t>
            </a:r>
          </a:p>
          <a:p>
            <a:pPr marL="504000" lvl="1" indent="-504000">
              <a:lnSpc>
                <a:spcPct val="100000"/>
              </a:lnSpc>
              <a:spcBef>
                <a:spcPts val="600"/>
              </a:spcBef>
              <a:buFont typeface="Arial" pitchFamily="34" charset="0"/>
              <a:buChar char="•"/>
            </a:pPr>
            <a:r>
              <a:rPr lang="en-GB" sz="2400" b="1" dirty="0" smtClean="0"/>
              <a:t>Monitor variations in the water cycle (e.g. </a:t>
            </a:r>
            <a:r>
              <a:rPr lang="en-GB" sz="2400" b="1" dirty="0" err="1" smtClean="0"/>
              <a:t>precip</a:t>
            </a:r>
            <a:r>
              <a:rPr lang="en-GB" sz="2400" b="1" dirty="0" smtClean="0"/>
              <a:t> over the ocean</a:t>
            </a:r>
            <a:r>
              <a:rPr lang="en-GB" sz="2400" b="1" dirty="0" smtClean="0"/>
              <a:t>)</a:t>
            </a:r>
          </a:p>
          <a:p>
            <a:pPr marL="504000" lvl="1" indent="-504000">
              <a:lnSpc>
                <a:spcPct val="100000"/>
              </a:lnSpc>
              <a:spcBef>
                <a:spcPts val="600"/>
              </a:spcBef>
              <a:buFont typeface="Arial" pitchFamily="34" charset="0"/>
              <a:buChar char="•"/>
            </a:pPr>
            <a:r>
              <a:rPr lang="en-GB" sz="2400" b="1" dirty="0" smtClean="0"/>
              <a:t>Information on PCO</a:t>
            </a:r>
            <a:r>
              <a:rPr lang="en-GB" sz="2400" b="1" baseline="-25000" dirty="0" smtClean="0"/>
              <a:t>2</a:t>
            </a:r>
            <a:r>
              <a:rPr lang="en-GB" sz="2400" b="1" dirty="0" smtClean="0"/>
              <a:t> and O</a:t>
            </a:r>
            <a:r>
              <a:rPr lang="en-GB" sz="2400" b="1" baseline="-25000" dirty="0" smtClean="0"/>
              <a:t>2</a:t>
            </a:r>
            <a:r>
              <a:rPr lang="en-GB" sz="2400" b="1" dirty="0" smtClean="0"/>
              <a:t> </a:t>
            </a:r>
            <a:endParaRPr lang="en-GB" sz="2400" b="1" dirty="0" smtClean="0"/>
          </a:p>
        </p:txBody>
      </p:sp>
      <p:pic>
        <p:nvPicPr>
          <p:cNvPr id="5" name="Picture 4" descr="annual_average_L3b.png"/>
          <p:cNvPicPr>
            <a:picLocks noChangeAspect="1"/>
          </p:cNvPicPr>
          <p:nvPr/>
        </p:nvPicPr>
        <p:blipFill>
          <a:blip r:embed="rId3" cstate="print"/>
          <a:stretch>
            <a:fillRect/>
          </a:stretch>
        </p:blipFill>
        <p:spPr>
          <a:xfrm>
            <a:off x="5220072" y="3573016"/>
            <a:ext cx="3781425" cy="2838450"/>
          </a:xfrm>
          <a:prstGeom prst="rect">
            <a:avLst/>
          </a:prstGeom>
        </p:spPr>
      </p:pic>
      <p:sp>
        <p:nvSpPr>
          <p:cNvPr id="6" name="TextBox 5"/>
          <p:cNvSpPr txBox="1"/>
          <p:nvPr/>
        </p:nvSpPr>
        <p:spPr>
          <a:xfrm>
            <a:off x="5292080" y="5949280"/>
            <a:ext cx="3851920" cy="641714"/>
          </a:xfrm>
          <a:prstGeom prst="rect">
            <a:avLst/>
          </a:prstGeom>
          <a:noFill/>
        </p:spPr>
        <p:txBody>
          <a:bodyPr wrap="square" rtlCol="0">
            <a:spAutoFit/>
          </a:bodyPr>
          <a:lstStyle/>
          <a:p>
            <a:r>
              <a:rPr lang="en-GB" sz="1400" dirty="0" smtClean="0"/>
              <a:t>Annual Average Sea Surface Salinity map at 0.25°x0.25° resolution deduced from SMOS satellite data for the year 2010 </a:t>
            </a:r>
            <a:endParaRPr lang="en-GB" sz="1400" dirty="0"/>
          </a:p>
        </p:txBody>
      </p:sp>
      <p:sp>
        <p:nvSpPr>
          <p:cNvPr id="7" name="TextBox 6"/>
          <p:cNvSpPr txBox="1"/>
          <p:nvPr/>
        </p:nvSpPr>
        <p:spPr>
          <a:xfrm>
            <a:off x="323528" y="4437112"/>
            <a:ext cx="4968552" cy="2346796"/>
          </a:xfrm>
          <a:prstGeom prst="rect">
            <a:avLst/>
          </a:prstGeom>
          <a:solidFill>
            <a:srgbClr val="FFFF00">
              <a:alpha val="14000"/>
            </a:srgbClr>
          </a:solidFill>
          <a:ln>
            <a:solidFill>
              <a:schemeClr val="tx1"/>
            </a:solidFill>
          </a:ln>
        </p:spPr>
        <p:txBody>
          <a:bodyPr wrap="square" rtlCol="0">
            <a:spAutoFit/>
          </a:bodyPr>
          <a:lstStyle/>
          <a:p>
            <a:r>
              <a:rPr lang="en-GB" sz="1600" dirty="0" err="1" smtClean="0"/>
              <a:t>Geostrophic</a:t>
            </a:r>
            <a:r>
              <a:rPr lang="en-GB" sz="1600" dirty="0" smtClean="0"/>
              <a:t> flows are density not temperature dependent. Particularly high variability and strong gradients in semi-enclosed basins and shallow seas (Mediterranean, Baltic, N. Sea, Arabian Gulf), where changes in </a:t>
            </a:r>
            <a:r>
              <a:rPr lang="en-GB" sz="1600" dirty="0" err="1" smtClean="0"/>
              <a:t>riverine</a:t>
            </a:r>
            <a:r>
              <a:rPr lang="en-GB" sz="1600" dirty="0" smtClean="0"/>
              <a:t> and lateral boundary exchanges can lead to significant changes in salinity, with a strong coupling to climate effects (e.g. </a:t>
            </a:r>
            <a:r>
              <a:rPr lang="en-GB" sz="1600" dirty="0" err="1" smtClean="0"/>
              <a:t>precip</a:t>
            </a:r>
            <a:r>
              <a:rPr lang="en-GB" sz="1600" dirty="0" smtClean="0"/>
              <a:t>). Smaller gradients in the deeper ocean, but critical to understanding (and constraining) water masses and hydrological cycle.</a:t>
            </a:r>
          </a:p>
          <a:p>
            <a:endParaRPr lang="en-GB" sz="12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00808"/>
            <a:ext cx="8568952"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Sea State</a:t>
            </a:r>
            <a:r>
              <a:rPr lang="en-GB" sz="2800" b="1" dirty="0" smtClean="0">
                <a:solidFill>
                  <a:schemeClr val="tx1"/>
                </a:solidFill>
              </a:rPr>
              <a:t>: </a:t>
            </a:r>
          </a:p>
          <a:p>
            <a:pPr marL="504000" lvl="1" indent="-504000">
              <a:lnSpc>
                <a:spcPct val="100000"/>
              </a:lnSpc>
              <a:spcBef>
                <a:spcPts val="600"/>
              </a:spcBef>
              <a:buFont typeface="Arial" pitchFamily="34" charset="0"/>
              <a:buChar char="•"/>
            </a:pPr>
            <a:r>
              <a:rPr lang="en-GB" sz="1800" dirty="0" smtClean="0"/>
              <a:t>This refers to variables relating to the height, direction, wavelength and time period of waves. Sea state close to the </a:t>
            </a:r>
            <a:r>
              <a:rPr lang="en-GB" sz="1800" dirty="0" smtClean="0"/>
              <a:t>coast is </a:t>
            </a:r>
            <a:r>
              <a:rPr lang="en-GB" sz="1800" dirty="0" smtClean="0"/>
              <a:t>important for flooding applications (inundation is caused by wave + surge effects</a:t>
            </a:r>
            <a:r>
              <a:rPr lang="en-GB" sz="1800" dirty="0" smtClean="0"/>
              <a:t>) time series back to 1991. Altimeter, </a:t>
            </a:r>
            <a:r>
              <a:rPr lang="en-GB" sz="1800" dirty="0" err="1" smtClean="0"/>
              <a:t>scatterometer</a:t>
            </a:r>
            <a:r>
              <a:rPr lang="en-GB" sz="1800" dirty="0" smtClean="0"/>
              <a:t> and SAR all contribute </a:t>
            </a:r>
            <a:endParaRPr lang="en-GB" sz="1800" dirty="0" smtClean="0"/>
          </a:p>
          <a:p>
            <a:pPr marL="504000" lvl="1" indent="-504000">
              <a:lnSpc>
                <a:spcPct val="100000"/>
              </a:lnSpc>
              <a:spcBef>
                <a:spcPts val="600"/>
              </a:spcBef>
              <a:buFont typeface="Arial" pitchFamily="34" charset="0"/>
              <a:buChar char="•"/>
            </a:pPr>
            <a:r>
              <a:rPr lang="en-GB" sz="1800" dirty="0" smtClean="0"/>
              <a:t>The accuracy of NWP products is limited by the availability of validation and calibration data, and their utility is limited over the shallower coastal regions where the forecasts are needed. </a:t>
            </a:r>
          </a:p>
          <a:p>
            <a:pPr marL="504000" lvl="1" indent="-504000">
              <a:lnSpc>
                <a:spcPct val="100000"/>
              </a:lnSpc>
              <a:spcBef>
                <a:spcPts val="600"/>
              </a:spcBef>
              <a:buFont typeface="Arial" pitchFamily="34" charset="0"/>
              <a:buChar char="•"/>
            </a:pPr>
            <a:r>
              <a:rPr lang="en-GB" sz="1800" dirty="0" smtClean="0"/>
              <a:t>ERA40 made use of sea state estimates within its assimilation system</a:t>
            </a:r>
            <a:r>
              <a:rPr lang="en-GB" sz="1800" dirty="0" smtClean="0"/>
              <a:t>.</a:t>
            </a:r>
          </a:p>
          <a:p>
            <a:pPr marL="504000" lvl="1" indent="-504000">
              <a:lnSpc>
                <a:spcPct val="100000"/>
              </a:lnSpc>
              <a:spcBef>
                <a:spcPts val="600"/>
              </a:spcBef>
              <a:buFont typeface="Arial" pitchFamily="34" charset="0"/>
              <a:buChar char="•"/>
            </a:pPr>
            <a:r>
              <a:rPr lang="en-GB" sz="1800" dirty="0" smtClean="0"/>
              <a:t>Sea-ice break up important </a:t>
            </a:r>
            <a:endParaRPr lang="en-GB" sz="1800" dirty="0" smtClean="0"/>
          </a:p>
          <a:p>
            <a:pPr marL="504000" lvl="1" indent="-504000">
              <a:lnSpc>
                <a:spcPct val="100000"/>
              </a:lnSpc>
              <a:spcBef>
                <a:spcPts val="600"/>
              </a:spcBef>
              <a:buFont typeface="Arial" pitchFamily="34" charset="0"/>
              <a:buChar char="•"/>
            </a:pPr>
            <a:r>
              <a:rPr lang="en-GB" sz="1800" dirty="0" smtClean="0"/>
              <a:t>The existing sea state reference buoys are limited in terms of global distribution and location </a:t>
            </a:r>
          </a:p>
          <a:p>
            <a:pPr marL="504000" lvl="1" indent="-504000">
              <a:lnSpc>
                <a:spcPct val="100000"/>
              </a:lnSpc>
              <a:spcBef>
                <a:spcPts val="600"/>
              </a:spcBef>
              <a:buFont typeface="Arial" pitchFamily="34" charset="0"/>
              <a:buChar char="•"/>
            </a:pPr>
            <a:r>
              <a:rPr lang="en-GB" sz="1800" dirty="0" smtClean="0"/>
              <a:t>Altimetry only provides significant wave height and wave period, and coverage is limited relative to synoptic scales of variability.</a:t>
            </a:r>
          </a:p>
          <a:p>
            <a:pPr marL="504000" lvl="1" indent="-504000">
              <a:lnSpc>
                <a:spcPct val="100000"/>
              </a:lnSpc>
              <a:spcBef>
                <a:spcPts val="600"/>
              </a:spcBef>
              <a:buFont typeface="Arial" pitchFamily="34" charset="0"/>
              <a:buChar char="•"/>
            </a:pPr>
            <a:r>
              <a:rPr lang="en-GB" sz="1800" dirty="0" smtClean="0"/>
              <a:t>SAR gives the most useful data but is rarely exchanged or available in a way that impacts estimates for climate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Sea State</a:t>
            </a:r>
            <a:r>
              <a:rPr lang="en-GB" sz="2800" b="1" dirty="0" smtClean="0">
                <a:solidFill>
                  <a:schemeClr val="tx1"/>
                </a:solidFill>
              </a:rPr>
              <a:t>: </a:t>
            </a:r>
          </a:p>
          <a:p>
            <a:pPr marL="504000" lvl="1" indent="-504000">
              <a:lnSpc>
                <a:spcPct val="100000"/>
              </a:lnSpc>
              <a:spcBef>
                <a:spcPts val="600"/>
              </a:spcBef>
              <a:buFont typeface="Arial" pitchFamily="34" charset="0"/>
              <a:buChar char="•"/>
            </a:pPr>
            <a:r>
              <a:rPr lang="en-GB" sz="2000" b="1" dirty="0" smtClean="0"/>
              <a:t>This refers to variables relating to the height, direction, wavelength and time period of waves.</a:t>
            </a:r>
          </a:p>
          <a:p>
            <a:pPr marL="504000" lvl="1" indent="-504000">
              <a:lnSpc>
                <a:spcPct val="100000"/>
              </a:lnSpc>
              <a:spcBef>
                <a:spcPts val="600"/>
              </a:spcBef>
              <a:buFont typeface="Arial" pitchFamily="34" charset="0"/>
              <a:buChar char="•"/>
            </a:pPr>
            <a:r>
              <a:rPr lang="en-GB" sz="2000" b="1" dirty="0" smtClean="0"/>
              <a:t>The accuracy of NWP products is limited by the availability of validation and calibration data, and their utility is limited over the shallower coastal regions. ERA40 made use of sea state estimates within its assimilation system.</a:t>
            </a:r>
          </a:p>
          <a:p>
            <a:pPr marL="504000" lvl="1" indent="-504000">
              <a:lnSpc>
                <a:spcPct val="100000"/>
              </a:lnSpc>
              <a:spcBef>
                <a:spcPts val="600"/>
              </a:spcBef>
              <a:buFont typeface="Arial" pitchFamily="34" charset="0"/>
              <a:buChar char="•"/>
            </a:pPr>
            <a:r>
              <a:rPr lang="en-GB" sz="2000" b="1" dirty="0" smtClean="0"/>
              <a:t>The existing sea state reference buoys are limited in terms of global distribution and location </a:t>
            </a:r>
          </a:p>
          <a:p>
            <a:pPr marL="504000" lvl="1" indent="-504000">
              <a:lnSpc>
                <a:spcPct val="100000"/>
              </a:lnSpc>
              <a:spcBef>
                <a:spcPts val="600"/>
              </a:spcBef>
              <a:buFont typeface="Arial" pitchFamily="34" charset="0"/>
              <a:buChar char="•"/>
            </a:pPr>
            <a:r>
              <a:rPr lang="en-GB" sz="2000" b="1" dirty="0" smtClean="0"/>
              <a:t>Altimetry only provides significant wave height and wave period, and coverage is limited relative to synoptic scales of variability.</a:t>
            </a:r>
          </a:p>
          <a:p>
            <a:pPr marL="504000" lvl="1" indent="-504000">
              <a:lnSpc>
                <a:spcPct val="100000"/>
              </a:lnSpc>
              <a:spcBef>
                <a:spcPts val="600"/>
              </a:spcBef>
              <a:buFont typeface="Arial" pitchFamily="34" charset="0"/>
              <a:buChar char="•"/>
            </a:pPr>
            <a:r>
              <a:rPr lang="en-GB" sz="2000" b="1" dirty="0" smtClean="0"/>
              <a:t>SAR gives the most useful data but is rarely exchanged or available in a way that impacts estimates for climate</a:t>
            </a:r>
          </a:p>
        </p:txBody>
      </p:sp>
      <p:pic>
        <p:nvPicPr>
          <p:cNvPr id="5" name="Picture 4" descr="seastat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Lakes</a:t>
            </a:r>
            <a:r>
              <a:rPr lang="en-GB" sz="2800" b="1" dirty="0" smtClean="0">
                <a:solidFill>
                  <a:schemeClr val="tx1"/>
                </a:solidFill>
              </a:rPr>
              <a:t>: </a:t>
            </a:r>
            <a:r>
              <a:rPr lang="en-GB" sz="2800" b="1" dirty="0" err="1" smtClean="0">
                <a:solidFill>
                  <a:schemeClr val="tx1"/>
                </a:solidFill>
              </a:rPr>
              <a:t>GloboLakes</a:t>
            </a:r>
            <a:r>
              <a:rPr lang="en-GB" sz="2800" b="1" dirty="0" smtClean="0">
                <a:solidFill>
                  <a:schemeClr val="tx1"/>
                </a:solidFill>
              </a:rPr>
              <a:t> is a precursor </a:t>
            </a:r>
            <a:endParaRPr lang="en-GB" sz="2800" b="1" dirty="0" smtClean="0">
              <a:solidFill>
                <a:schemeClr val="tx1"/>
              </a:solidFill>
            </a:endParaRPr>
          </a:p>
          <a:p>
            <a:pPr marL="504000" lvl="1" indent="-504000">
              <a:lnSpc>
                <a:spcPct val="100000"/>
              </a:lnSpc>
              <a:spcBef>
                <a:spcPts val="600"/>
              </a:spcBef>
              <a:buFont typeface="Arial" pitchFamily="34" charset="0"/>
              <a:buChar char="•"/>
            </a:pPr>
            <a:r>
              <a:rPr lang="en-GB" sz="2400" b="1" dirty="0" smtClean="0"/>
              <a:t>Includes water level/area, temperature, phase (water or ice), salinity and timing of phase </a:t>
            </a:r>
            <a:r>
              <a:rPr lang="en-GB" sz="2400" b="1" dirty="0" smtClean="0"/>
              <a:t>changes, colour as proxy for water quality.</a:t>
            </a:r>
            <a:endParaRPr lang="en-GB" sz="2400" b="1" dirty="0" smtClean="0"/>
          </a:p>
          <a:p>
            <a:pPr marL="504000" lvl="1" indent="-504000">
              <a:lnSpc>
                <a:spcPct val="100000"/>
              </a:lnSpc>
              <a:spcBef>
                <a:spcPts val="600"/>
              </a:spcBef>
              <a:buFont typeface="Arial" pitchFamily="34" charset="0"/>
              <a:buChar char="•"/>
            </a:pPr>
            <a:r>
              <a:rPr lang="en-GB" sz="2400" b="1" dirty="0" smtClean="0"/>
              <a:t>Valuable as a lower boundary condition for NWP and climate models. Lakes down to a certain threshold size should be included. </a:t>
            </a:r>
          </a:p>
          <a:p>
            <a:pPr marL="504000" lvl="1" indent="-504000">
              <a:lnSpc>
                <a:spcPct val="100000"/>
              </a:lnSpc>
              <a:spcBef>
                <a:spcPts val="600"/>
              </a:spcBef>
              <a:buFont typeface="Arial" pitchFamily="34" charset="0"/>
              <a:buChar char="•"/>
            </a:pPr>
            <a:r>
              <a:rPr lang="en-GB" sz="2400" b="1" dirty="0" smtClean="0"/>
              <a:t>Climatology of lakes is of interest as a fingerprint of climate change</a:t>
            </a:r>
          </a:p>
        </p:txBody>
      </p:sp>
      <p:pic>
        <p:nvPicPr>
          <p:cNvPr id="5" name="Picture 4" descr="lakes.png"/>
          <p:cNvPicPr>
            <a:picLocks noChangeAspect="1"/>
          </p:cNvPicPr>
          <p:nvPr/>
        </p:nvPicPr>
        <p:blipFill>
          <a:blip r:embed="rId2" cstate="print"/>
          <a:stretch>
            <a:fillRect/>
          </a:stretch>
        </p:blipFill>
        <p:spPr>
          <a:xfrm>
            <a:off x="4644008" y="5157192"/>
            <a:ext cx="3349947" cy="1810434"/>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Snow Cover</a:t>
            </a:r>
            <a:r>
              <a:rPr lang="en-GB" sz="2800" b="1" dirty="0" smtClean="0">
                <a:solidFill>
                  <a:schemeClr val="tx1"/>
                </a:solidFill>
              </a:rPr>
              <a:t>: </a:t>
            </a:r>
          </a:p>
          <a:p>
            <a:pPr marL="504000" lvl="1" indent="-504000">
              <a:lnSpc>
                <a:spcPct val="100000"/>
              </a:lnSpc>
              <a:spcBef>
                <a:spcPts val="600"/>
              </a:spcBef>
              <a:buFont typeface="Arial" pitchFamily="34" charset="0"/>
              <a:buChar char="•"/>
            </a:pPr>
            <a:r>
              <a:rPr lang="en-GB" sz="2400" b="1" dirty="0" smtClean="0"/>
              <a:t>Variables include fractional cover and snow water equivalent/depth. Is latter included?</a:t>
            </a:r>
          </a:p>
          <a:p>
            <a:pPr marL="504000" lvl="1" indent="-504000">
              <a:lnSpc>
                <a:spcPct val="100000"/>
              </a:lnSpc>
              <a:spcBef>
                <a:spcPts val="600"/>
              </a:spcBef>
              <a:buFont typeface="Arial" pitchFamily="34" charset="0"/>
              <a:buChar char="•"/>
            </a:pPr>
            <a:r>
              <a:rPr lang="en-GB" sz="2400" b="1" dirty="0" smtClean="0"/>
              <a:t>Important for lower boundary of models to define </a:t>
            </a:r>
            <a:r>
              <a:rPr lang="en-GB" sz="2400" b="1" dirty="0" err="1" smtClean="0"/>
              <a:t>albedo</a:t>
            </a:r>
            <a:r>
              <a:rPr lang="en-GB" sz="2400" b="1" dirty="0" smtClean="0"/>
              <a:t>, emissivity, surface energy budget. </a:t>
            </a:r>
          </a:p>
          <a:p>
            <a:pPr marL="504000" lvl="1" indent="-504000">
              <a:lnSpc>
                <a:spcPct val="100000"/>
              </a:lnSpc>
              <a:spcBef>
                <a:spcPts val="600"/>
              </a:spcBef>
              <a:buFont typeface="Arial" pitchFamily="34" charset="0"/>
              <a:buChar char="•"/>
            </a:pPr>
            <a:r>
              <a:rPr lang="en-GB" sz="2400" b="1" dirty="0" smtClean="0"/>
              <a:t>Also used for model validation</a:t>
            </a:r>
            <a:r>
              <a:rPr lang="en-GB" sz="2400" b="1" dirty="0" smtClean="0"/>
              <a:t>.</a:t>
            </a:r>
          </a:p>
          <a:p>
            <a:pPr marL="504000" lvl="1" indent="-504000">
              <a:lnSpc>
                <a:spcPct val="100000"/>
              </a:lnSpc>
              <a:spcBef>
                <a:spcPts val="600"/>
              </a:spcBef>
              <a:buFont typeface="Arial" pitchFamily="34" charset="0"/>
              <a:buChar char="•"/>
            </a:pPr>
            <a:r>
              <a:rPr lang="en-GB" sz="2400" b="1" dirty="0" smtClean="0"/>
              <a:t>Snow age and albedo useful</a:t>
            </a:r>
          </a:p>
          <a:p>
            <a:pPr marL="504000" lvl="1" indent="-504000">
              <a:lnSpc>
                <a:spcPct val="100000"/>
              </a:lnSpc>
              <a:spcBef>
                <a:spcPts val="0"/>
              </a:spcBef>
              <a:buFont typeface="Arial" pitchFamily="34" charset="0"/>
              <a:buChar char="•"/>
            </a:pPr>
            <a:r>
              <a:rPr lang="en-GB" sz="2400" b="1" dirty="0" err="1" smtClean="0"/>
              <a:t>GlobSnow</a:t>
            </a:r>
            <a:r>
              <a:rPr lang="en-GB" sz="2400" b="1" dirty="0" smtClean="0"/>
              <a:t> and H-SAF snow are</a:t>
            </a:r>
          </a:p>
          <a:p>
            <a:pPr marL="0" lvl="1">
              <a:lnSpc>
                <a:spcPct val="100000"/>
              </a:lnSpc>
              <a:spcBef>
                <a:spcPts val="0"/>
              </a:spcBef>
            </a:pPr>
            <a:r>
              <a:rPr lang="en-GB" sz="2400" b="1" dirty="0" smtClean="0"/>
              <a:t>	precursors</a:t>
            </a:r>
          </a:p>
          <a:p>
            <a:pPr marL="0" lvl="1">
              <a:lnSpc>
                <a:spcPct val="100000"/>
              </a:lnSpc>
              <a:spcBef>
                <a:spcPts val="0"/>
              </a:spcBef>
            </a:pPr>
            <a:endParaRPr lang="en-GB" sz="2400" b="1" dirty="0" smtClean="0"/>
          </a:p>
          <a:p>
            <a:pPr marL="504000" lvl="1" indent="-504000">
              <a:lnSpc>
                <a:spcPct val="100000"/>
              </a:lnSpc>
              <a:spcBef>
                <a:spcPts val="600"/>
              </a:spcBef>
              <a:buFont typeface="Arial" pitchFamily="34" charset="0"/>
              <a:buChar char="•"/>
            </a:pPr>
            <a:endParaRPr lang="en-GB" sz="2400" b="1" dirty="0" smtClean="0"/>
          </a:p>
          <a:p>
            <a:pPr marL="504000" lvl="1" indent="-504000">
              <a:lnSpc>
                <a:spcPct val="100000"/>
              </a:lnSpc>
              <a:spcBef>
                <a:spcPts val="600"/>
              </a:spcBef>
            </a:pPr>
            <a:r>
              <a:rPr lang="en-GB" sz="2400" b="1" dirty="0" smtClean="0"/>
              <a:t> </a:t>
            </a:r>
          </a:p>
        </p:txBody>
      </p:sp>
      <p:pic>
        <p:nvPicPr>
          <p:cNvPr id="5" name="Picture 4" descr="feb16_clip_image002.jpg"/>
          <p:cNvPicPr>
            <a:picLocks noChangeAspect="1"/>
          </p:cNvPicPr>
          <p:nvPr/>
        </p:nvPicPr>
        <p:blipFill>
          <a:blip r:embed="rId2" cstate="print"/>
          <a:srcRect l="12721" t="16239" r="27309" b="29633"/>
          <a:stretch>
            <a:fillRect/>
          </a:stretch>
        </p:blipFill>
        <p:spPr>
          <a:xfrm>
            <a:off x="5702526" y="4077072"/>
            <a:ext cx="2613890" cy="2376264"/>
          </a:xfrm>
          <a:prstGeom prst="rect">
            <a:avLst/>
          </a:prstGeom>
        </p:spPr>
      </p:pic>
      <p:sp>
        <p:nvSpPr>
          <p:cNvPr id="6" name="TextBox 5"/>
          <p:cNvSpPr txBox="1"/>
          <p:nvPr/>
        </p:nvSpPr>
        <p:spPr>
          <a:xfrm>
            <a:off x="3995936" y="6525344"/>
            <a:ext cx="5024132" cy="249299"/>
          </a:xfrm>
          <a:prstGeom prst="rect">
            <a:avLst/>
          </a:prstGeom>
          <a:noFill/>
        </p:spPr>
        <p:txBody>
          <a:bodyPr wrap="none" rtlCol="0">
            <a:spAutoFit/>
          </a:bodyPr>
          <a:lstStyle/>
          <a:p>
            <a:r>
              <a:rPr lang="en-GB" sz="1200" dirty="0" smtClean="0"/>
              <a:t>Snow Cover over UK (brown colour) for 15 Jan 2016 as seen by VIIRS.</a:t>
            </a:r>
            <a:endParaRPr lang="en-GB" sz="12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3200" b="1" dirty="0" smtClean="0">
                <a:solidFill>
                  <a:schemeClr val="tx1"/>
                </a:solidFill>
              </a:rPr>
              <a:t>Long-Lived GHGs</a:t>
            </a:r>
            <a:r>
              <a:rPr lang="en-GB" sz="2800" b="1" dirty="0" smtClean="0">
                <a:solidFill>
                  <a:schemeClr val="tx1"/>
                </a:solidFill>
              </a:rPr>
              <a:t>: </a:t>
            </a:r>
          </a:p>
          <a:p>
            <a:pPr marL="504000" lvl="1" indent="-504000">
              <a:lnSpc>
                <a:spcPct val="100000"/>
              </a:lnSpc>
              <a:spcBef>
                <a:spcPts val="600"/>
              </a:spcBef>
              <a:buFont typeface="Arial" pitchFamily="34" charset="0"/>
              <a:buChar char="•"/>
            </a:pPr>
            <a:r>
              <a:rPr lang="en-GB" sz="2400" b="1" dirty="0" smtClean="0"/>
              <a:t>Focus is on stratospheric chemistry </a:t>
            </a:r>
          </a:p>
          <a:p>
            <a:pPr marL="504000" lvl="1" indent="-504000">
              <a:lnSpc>
                <a:spcPct val="100000"/>
              </a:lnSpc>
              <a:spcBef>
                <a:spcPts val="600"/>
              </a:spcBef>
              <a:buFont typeface="Arial" pitchFamily="34" charset="0"/>
              <a:buChar char="•"/>
            </a:pPr>
            <a:r>
              <a:rPr lang="en-GB" sz="2400" b="1" dirty="0" smtClean="0"/>
              <a:t>Variables </a:t>
            </a:r>
            <a:r>
              <a:rPr lang="en-GB" sz="2400" b="1" dirty="0" smtClean="0"/>
              <a:t>include </a:t>
            </a:r>
            <a:r>
              <a:rPr lang="pt-BR" sz="2400" b="1" dirty="0" smtClean="0"/>
              <a:t>CFC-11, CFC-12, CCl4, CH3Cl, ClO, </a:t>
            </a:r>
            <a:r>
              <a:rPr lang="pt-BR" sz="2400" b="1" dirty="0" smtClean="0"/>
              <a:t>N2O, HNO, </a:t>
            </a:r>
            <a:r>
              <a:rPr lang="pt-BR" sz="2400" b="1" dirty="0" err="1" smtClean="0"/>
              <a:t>and</a:t>
            </a:r>
            <a:r>
              <a:rPr lang="pt-BR" sz="2400" b="1" dirty="0" smtClean="0"/>
              <a:t> SF6 </a:t>
            </a:r>
            <a:endParaRPr lang="en-GB" sz="9600" b="1" dirty="0" smtClean="0"/>
          </a:p>
          <a:p>
            <a:pPr marL="504000" lvl="1" indent="-504000">
              <a:lnSpc>
                <a:spcPct val="100000"/>
              </a:lnSpc>
              <a:spcBef>
                <a:spcPts val="600"/>
              </a:spcBef>
              <a:buFont typeface="Arial" pitchFamily="34" charset="0"/>
              <a:buChar char="•"/>
            </a:pPr>
            <a:r>
              <a:rPr lang="en-GB" sz="2400" b="1" dirty="0" smtClean="0"/>
              <a:t>Used to influence </a:t>
            </a:r>
            <a:r>
              <a:rPr lang="en-GB" sz="2400" b="1" dirty="0" err="1" smtClean="0"/>
              <a:t>radiative</a:t>
            </a:r>
            <a:r>
              <a:rPr lang="en-GB" sz="2400" b="1" dirty="0" smtClean="0"/>
              <a:t> transfer for climate model projections </a:t>
            </a:r>
          </a:p>
          <a:p>
            <a:pPr marL="504000" lvl="1" indent="-504000">
              <a:lnSpc>
                <a:spcPct val="100000"/>
              </a:lnSpc>
              <a:spcBef>
                <a:spcPts val="600"/>
              </a:spcBef>
              <a:buFont typeface="Arial" pitchFamily="34" charset="0"/>
              <a:buChar char="•"/>
            </a:pPr>
            <a:r>
              <a:rPr lang="en-GB" sz="2400" b="1" dirty="0" smtClean="0"/>
              <a:t>Long term monitoring of these gases are useful so their affects can be more accurately characterised in models.</a:t>
            </a:r>
          </a:p>
          <a:p>
            <a:pPr marL="504000" lvl="1" indent="-504000">
              <a:lnSpc>
                <a:spcPct val="100000"/>
              </a:lnSpc>
              <a:spcBef>
                <a:spcPts val="600"/>
              </a:spcBef>
              <a:buFont typeface="Arial" pitchFamily="34" charset="0"/>
              <a:buChar char="•"/>
            </a:pPr>
            <a:r>
              <a:rPr lang="en-GB" sz="2400" b="1" dirty="0" smtClean="0"/>
              <a:t>Identifying sources and sinks also of </a:t>
            </a:r>
            <a:r>
              <a:rPr lang="en-GB" sz="2400" b="1" dirty="0" smtClean="0"/>
              <a:t>interest</a:t>
            </a:r>
          </a:p>
          <a:p>
            <a:pPr marL="504000" lvl="1" indent="-504000">
              <a:lnSpc>
                <a:spcPct val="100000"/>
              </a:lnSpc>
              <a:spcBef>
                <a:spcPts val="600"/>
              </a:spcBef>
              <a:buFont typeface="Arial" pitchFamily="34" charset="0"/>
              <a:buChar char="•"/>
            </a:pPr>
            <a:r>
              <a:rPr lang="en-GB" sz="2400" b="1" dirty="0" smtClean="0"/>
              <a:t>No future limb sounders is an issue</a:t>
            </a:r>
            <a:endParaRPr lang="en-GB" sz="2400" b="1"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764704"/>
            <a:ext cx="7488832" cy="934656"/>
          </a:xfrm>
        </p:spPr>
        <p:txBody>
          <a:bodyPr/>
          <a:lstStyle/>
          <a:p>
            <a:r>
              <a:rPr lang="en-GB" sz="3200" b="1" dirty="0" smtClean="0"/>
              <a:t>Climate Modelling and the new ECVs</a:t>
            </a:r>
            <a:br>
              <a:rPr lang="en-GB" sz="3200" b="1" dirty="0" smtClean="0"/>
            </a:br>
            <a:r>
              <a:rPr lang="en-GB" sz="3200" b="1" dirty="0" smtClean="0"/>
              <a:t/>
            </a:r>
            <a:br>
              <a:rPr lang="en-GB" sz="3200" b="1" dirty="0" smtClean="0"/>
            </a:br>
            <a:r>
              <a:rPr lang="en-GB" sz="3200" b="1" dirty="0" smtClean="0"/>
              <a:t> </a:t>
            </a:r>
            <a:r>
              <a:rPr lang="en-GB" sz="3200" b="1" dirty="0" smtClean="0">
                <a:solidFill>
                  <a:srgbClr val="7030A0"/>
                </a:solidFill>
              </a:rPr>
              <a:t>Requirements by modellers:</a:t>
            </a:r>
            <a:endParaRPr lang="en-GB" sz="3200" b="1" dirty="0">
              <a:solidFill>
                <a:srgbClr val="7030A0"/>
              </a:solidFill>
            </a:endParaRPr>
          </a:p>
        </p:txBody>
      </p:sp>
      <p:sp>
        <p:nvSpPr>
          <p:cNvPr id="4" name="Rectangle 3"/>
          <p:cNvSpPr txBox="1">
            <a:spLocks/>
          </p:cNvSpPr>
          <p:nvPr/>
        </p:nvSpPr>
        <p:spPr bwMode="auto">
          <a:xfrm>
            <a:off x="323528" y="1772816"/>
            <a:ext cx="8568952"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8000" lvl="1" indent="-457200">
              <a:lnSpc>
                <a:spcPct val="100000"/>
              </a:lnSpc>
              <a:spcBef>
                <a:spcPts val="600"/>
              </a:spcBef>
            </a:pPr>
            <a:r>
              <a:rPr lang="en-GB" sz="2400" b="1" dirty="0" smtClean="0">
                <a:solidFill>
                  <a:schemeClr val="tx1"/>
                </a:solidFill>
              </a:rPr>
              <a:t>Precursors Supporting the Ozone and Aerosol ECVs:</a:t>
            </a:r>
          </a:p>
          <a:p>
            <a:pPr marL="468000" lvl="1" indent="-457200">
              <a:lnSpc>
                <a:spcPct val="100000"/>
              </a:lnSpc>
              <a:spcBef>
                <a:spcPts val="600"/>
              </a:spcBef>
              <a:buFont typeface="Arial" pitchFamily="34" charset="0"/>
              <a:buChar char="•"/>
            </a:pPr>
            <a:r>
              <a:rPr lang="en-GB" sz="2400" b="1" dirty="0" smtClean="0"/>
              <a:t>Focus is on troposphere</a:t>
            </a:r>
          </a:p>
          <a:p>
            <a:pPr marL="468000" lvl="1" indent="-457200">
              <a:lnSpc>
                <a:spcPct val="100000"/>
              </a:lnSpc>
              <a:spcBef>
                <a:spcPts val="600"/>
              </a:spcBef>
              <a:buFont typeface="Arial" pitchFamily="34" charset="0"/>
              <a:buChar char="•"/>
            </a:pPr>
            <a:r>
              <a:rPr lang="en-GB" sz="2400" b="1" dirty="0" smtClean="0"/>
              <a:t>Variables </a:t>
            </a:r>
            <a:r>
              <a:rPr lang="en-GB" sz="2400" b="1" dirty="0" smtClean="0"/>
              <a:t>include NO</a:t>
            </a:r>
            <a:r>
              <a:rPr lang="en-GB" sz="2400" b="1" baseline="-25000" dirty="0" smtClean="0"/>
              <a:t>2</a:t>
            </a:r>
            <a:r>
              <a:rPr lang="en-GB" sz="2400" b="1" dirty="0" smtClean="0"/>
              <a:t>, SO</a:t>
            </a:r>
            <a:r>
              <a:rPr lang="en-GB" sz="2400" b="1" baseline="-25000" dirty="0" smtClean="0"/>
              <a:t>2</a:t>
            </a:r>
            <a:r>
              <a:rPr lang="en-GB" sz="2400" b="1" dirty="0" smtClean="0"/>
              <a:t>, HCHO, CO, and NH</a:t>
            </a:r>
            <a:r>
              <a:rPr lang="en-GB" sz="2400" b="1" baseline="-25000" dirty="0" smtClean="0"/>
              <a:t>3</a:t>
            </a:r>
            <a:r>
              <a:rPr lang="en-GB" sz="2400" b="1" dirty="0" smtClean="0"/>
              <a:t>.</a:t>
            </a:r>
          </a:p>
          <a:p>
            <a:pPr marL="468000" lvl="1" indent="-457200">
              <a:lnSpc>
                <a:spcPct val="100000"/>
              </a:lnSpc>
              <a:spcBef>
                <a:spcPts val="600"/>
              </a:spcBef>
              <a:buFont typeface="Arial" pitchFamily="34" charset="0"/>
              <a:buChar char="•"/>
            </a:pPr>
            <a:r>
              <a:rPr lang="en-GB" sz="2400" b="1" dirty="0" smtClean="0"/>
              <a:t>Used to influence </a:t>
            </a:r>
            <a:r>
              <a:rPr lang="en-GB" sz="2400" b="1" dirty="0" err="1" smtClean="0"/>
              <a:t>radiative</a:t>
            </a:r>
            <a:r>
              <a:rPr lang="en-GB" sz="2400" b="1" dirty="0" smtClean="0"/>
              <a:t> transfer for climate model projections </a:t>
            </a:r>
            <a:endParaRPr lang="en-GB" sz="2400" b="1" dirty="0" smtClean="0"/>
          </a:p>
          <a:p>
            <a:pPr marL="468000" lvl="1" indent="-457200">
              <a:lnSpc>
                <a:spcPct val="100000"/>
              </a:lnSpc>
              <a:spcBef>
                <a:spcPts val="600"/>
              </a:spcBef>
              <a:buFont typeface="Arial" pitchFamily="34" charset="0"/>
              <a:buChar char="•"/>
            </a:pPr>
            <a:r>
              <a:rPr lang="en-GB" sz="2400" b="1" dirty="0" smtClean="0"/>
              <a:t>Biogenic pre-cursors produced by plants</a:t>
            </a:r>
          </a:p>
          <a:p>
            <a:pPr marL="468000" lvl="1" indent="-457200">
              <a:lnSpc>
                <a:spcPct val="100000"/>
              </a:lnSpc>
              <a:spcBef>
                <a:spcPts val="600"/>
              </a:spcBef>
              <a:buFont typeface="Arial" pitchFamily="34" charset="0"/>
              <a:buChar char="•"/>
            </a:pPr>
            <a:r>
              <a:rPr lang="en-GB" sz="2400" b="1" dirty="0" smtClean="0"/>
              <a:t>Application for air quality models</a:t>
            </a:r>
          </a:p>
          <a:p>
            <a:pPr marL="468000" lvl="1" indent="-457200">
              <a:lnSpc>
                <a:spcPct val="100000"/>
              </a:lnSpc>
              <a:spcBef>
                <a:spcPts val="600"/>
              </a:spcBef>
              <a:buFont typeface="Arial" pitchFamily="34" charset="0"/>
              <a:buChar char="•"/>
            </a:pPr>
            <a:endParaRPr lang="en-GB" sz="2400" b="1" dirty="0" smtClean="0"/>
          </a:p>
          <a:p>
            <a:pPr marL="468000" lvl="1" indent="-457200">
              <a:lnSpc>
                <a:spcPct val="100000"/>
              </a:lnSpc>
              <a:spcBef>
                <a:spcPts val="600"/>
              </a:spcBef>
              <a:buFont typeface="Arial" pitchFamily="34" charset="0"/>
              <a:buChar char="•"/>
            </a:pPr>
            <a:endParaRPr lang="en-GB" sz="2400" b="1" dirty="0" smtClean="0"/>
          </a:p>
          <a:p>
            <a:pPr marL="468000" lvl="1" indent="-457200">
              <a:lnSpc>
                <a:spcPct val="100000"/>
              </a:lnSpc>
              <a:spcBef>
                <a:spcPts val="600"/>
              </a:spcBef>
              <a:buFont typeface="Arial" pitchFamily="34" charset="0"/>
              <a:buChar char="•"/>
            </a:pPr>
            <a:endParaRPr lang="en-GB" sz="3200" b="1" dirty="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8" y="404664"/>
            <a:ext cx="7488832" cy="934656"/>
          </a:xfrm>
        </p:spPr>
        <p:txBody>
          <a:bodyPr/>
          <a:lstStyle/>
          <a:p>
            <a:r>
              <a:rPr lang="en-GB" sz="3200" b="1" dirty="0" smtClean="0"/>
              <a:t>Climate Modelling and the new ECVs</a:t>
            </a:r>
            <a:br>
              <a:rPr lang="en-GB" sz="3200" b="1" dirty="0" smtClean="0"/>
            </a:br>
            <a:r>
              <a:rPr lang="en-GB" sz="3200" b="1" dirty="0" smtClean="0"/>
              <a:t> Land Surface Temp Requirements:</a:t>
            </a:r>
            <a:endParaRPr lang="en-GB" sz="3200" b="1" dirty="0"/>
          </a:p>
        </p:txBody>
      </p:sp>
      <p:sp>
        <p:nvSpPr>
          <p:cNvPr id="4" name="Rectangle 3"/>
          <p:cNvSpPr txBox="1">
            <a:spLocks/>
          </p:cNvSpPr>
          <p:nvPr/>
        </p:nvSpPr>
        <p:spPr bwMode="auto">
          <a:xfrm>
            <a:off x="237903" y="1412776"/>
            <a:ext cx="8892480" cy="3456384"/>
          </a:xfrm>
          <a:prstGeom prst="rect">
            <a:avLst/>
          </a:prstGeom>
          <a:solidFill>
            <a:schemeClr val="bg1">
              <a:alpha val="5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600" dirty="0" smtClean="0"/>
              <a:t>Climate monitoring* and attribution: LST is very often closely coupled with near-surface air temperature and is a complementary metric to assess and attribute climate change.</a:t>
            </a:r>
          </a:p>
          <a:p>
            <a:r>
              <a:rPr lang="en-GB" sz="1200" dirty="0" smtClean="0">
                <a:solidFill>
                  <a:schemeClr val="tx2">
                    <a:lumMod val="60000"/>
                    <a:lumOff val="40000"/>
                  </a:schemeClr>
                </a:solidFill>
              </a:rPr>
              <a:t>Potentially consistent global coverage: provides observations in data-sparse regions with consistent observational method (in situ measurement practise varies between countries which can introduce non-climatic artefacts in air temp records). Using LST in its own right, or to help infill* gaps in current in situ network for air temp analyses (e.g. EUSTACE</a:t>
            </a:r>
            <a:r>
              <a:rPr lang="en-GB" sz="1200" dirty="0" smtClean="0">
                <a:solidFill>
                  <a:schemeClr val="tx2">
                    <a:lumMod val="60000"/>
                    <a:lumOff val="40000"/>
                  </a:schemeClr>
                </a:solidFill>
              </a:rPr>
              <a:t>). Merge of IR and MW LST estimates but </a:t>
            </a:r>
            <a:r>
              <a:rPr lang="en-GB" sz="1200" dirty="0" err="1" smtClean="0">
                <a:solidFill>
                  <a:schemeClr val="tx2">
                    <a:lumMod val="60000"/>
                    <a:lumOff val="40000"/>
                  </a:schemeClr>
                </a:solidFill>
              </a:rPr>
              <a:t>modelers</a:t>
            </a:r>
            <a:r>
              <a:rPr lang="en-GB" sz="1200" dirty="0" smtClean="0">
                <a:solidFill>
                  <a:schemeClr val="tx2">
                    <a:lumMod val="60000"/>
                    <a:lumOff val="40000"/>
                  </a:schemeClr>
                </a:solidFill>
              </a:rPr>
              <a:t> prefer to keep them separate.</a:t>
            </a:r>
            <a:endParaRPr lang="en-GB" sz="1200" dirty="0" smtClean="0">
              <a:solidFill>
                <a:schemeClr val="tx2">
                  <a:lumMod val="60000"/>
                  <a:lumOff val="40000"/>
                </a:schemeClr>
              </a:solidFill>
            </a:endParaRPr>
          </a:p>
          <a:p>
            <a:pPr lvl="1"/>
            <a:endParaRPr lang="en-GB" sz="1600" dirty="0" smtClean="0"/>
          </a:p>
          <a:p>
            <a:pPr lvl="0"/>
            <a:r>
              <a:rPr lang="en-GB" sz="1600" dirty="0" smtClean="0"/>
              <a:t>Climate and NWP* model evaluation (also other models: e.g. hydrological)</a:t>
            </a:r>
          </a:p>
          <a:p>
            <a:r>
              <a:rPr lang="en-GB" sz="1200" dirty="0" smtClean="0">
                <a:solidFill>
                  <a:schemeClr val="tx2">
                    <a:lumMod val="60000"/>
                    <a:lumOff val="40000"/>
                  </a:schemeClr>
                </a:solidFill>
              </a:rPr>
              <a:t>Evaluation of land surface models for estimating surface temperature spatially, temporally and for different land cover &amp; vegetation types. </a:t>
            </a:r>
          </a:p>
          <a:p>
            <a:r>
              <a:rPr lang="en-GB" sz="1200" dirty="0" smtClean="0">
                <a:solidFill>
                  <a:schemeClr val="tx2">
                    <a:lumMod val="60000"/>
                    <a:lumOff val="40000"/>
                  </a:schemeClr>
                </a:solidFill>
              </a:rPr>
              <a:t>Improve understanding of vegetation-climate processes and feedbacks, particularly during drought events...when vegetation becomes de-coupled from atmosphere as </a:t>
            </a:r>
            <a:r>
              <a:rPr lang="en-GB" sz="1200" dirty="0" err="1" smtClean="0">
                <a:solidFill>
                  <a:schemeClr val="tx2">
                    <a:lumMod val="60000"/>
                    <a:lumOff val="40000"/>
                  </a:schemeClr>
                </a:solidFill>
              </a:rPr>
              <a:t>stomatal</a:t>
            </a:r>
            <a:r>
              <a:rPr lang="en-GB" sz="1200" dirty="0" smtClean="0">
                <a:solidFill>
                  <a:schemeClr val="tx2">
                    <a:lumMod val="60000"/>
                    <a:lumOff val="40000"/>
                  </a:schemeClr>
                </a:solidFill>
              </a:rPr>
              <a:t> conductance decreases drastically.  Which regions, periods and vegetation types show most significant responses...resilience of vegetation to climate changes/extremes</a:t>
            </a:r>
            <a:r>
              <a:rPr lang="en-GB" sz="1200" dirty="0" smtClean="0">
                <a:solidFill>
                  <a:schemeClr val="accent1">
                    <a:lumMod val="60000"/>
                    <a:lumOff val="40000"/>
                  </a:schemeClr>
                </a:solidFill>
              </a:rPr>
              <a:t>.</a:t>
            </a:r>
          </a:p>
          <a:p>
            <a:pPr lvl="0"/>
            <a:endParaRPr lang="en-GB" sz="1600" dirty="0" smtClean="0"/>
          </a:p>
          <a:p>
            <a:pPr lvl="0"/>
            <a:r>
              <a:rPr lang="en-GB" sz="1600" dirty="0" smtClean="0"/>
              <a:t>NWP* and reanalysis assimilation</a:t>
            </a:r>
          </a:p>
          <a:p>
            <a:pPr lvl="0"/>
            <a:endParaRPr lang="en-GB" sz="1600" dirty="0" smtClean="0"/>
          </a:p>
          <a:p>
            <a:pPr lvl="0"/>
            <a:r>
              <a:rPr lang="en-GB" sz="1600" dirty="0" smtClean="0"/>
              <a:t>Urban heat island analysis*, urban planning, thermal comfort*</a:t>
            </a:r>
          </a:p>
          <a:p>
            <a:pPr lvl="0"/>
            <a:endParaRPr lang="en-GB" sz="1600" dirty="0" smtClean="0"/>
          </a:p>
          <a:p>
            <a:pPr lvl="0"/>
            <a:r>
              <a:rPr lang="en-GB" sz="1600" dirty="0" smtClean="0"/>
              <a:t>Vegetation and land use </a:t>
            </a:r>
            <a:r>
              <a:rPr lang="en-GB" sz="1600" dirty="0" smtClean="0"/>
              <a:t>and sea ice/snow temperature</a:t>
            </a:r>
            <a:endParaRPr lang="en-GB" sz="1600" dirty="0" smtClean="0"/>
          </a:p>
          <a:p>
            <a:r>
              <a:rPr lang="en-GB" sz="1400" dirty="0" smtClean="0">
                <a:solidFill>
                  <a:schemeClr val="tx2">
                    <a:lumMod val="60000"/>
                    <a:lumOff val="40000"/>
                  </a:schemeClr>
                </a:solidFill>
              </a:rPr>
              <a:t>Crop/vegetation health, spatial &amp; temporal characterisation of freeze-thaw cycles, driver of </a:t>
            </a:r>
            <a:r>
              <a:rPr lang="en-GB" sz="1400" dirty="0" err="1" smtClean="0">
                <a:solidFill>
                  <a:schemeClr val="tx2">
                    <a:lumMod val="60000"/>
                    <a:lumOff val="40000"/>
                  </a:schemeClr>
                </a:solidFill>
              </a:rPr>
              <a:t>veg</a:t>
            </a:r>
            <a:r>
              <a:rPr lang="en-GB" sz="1400" dirty="0" smtClean="0">
                <a:solidFill>
                  <a:schemeClr val="tx2">
                    <a:lumMod val="60000"/>
                    <a:lumOff val="40000"/>
                  </a:schemeClr>
                </a:solidFill>
              </a:rPr>
              <a:t> </a:t>
            </a:r>
            <a:r>
              <a:rPr lang="en-GB" sz="1400" dirty="0" err="1" smtClean="0">
                <a:solidFill>
                  <a:schemeClr val="tx2">
                    <a:lumMod val="60000"/>
                    <a:lumOff val="40000"/>
                  </a:schemeClr>
                </a:solidFill>
              </a:rPr>
              <a:t>phenology</a:t>
            </a:r>
            <a:endParaRPr lang="en-GB" sz="1400" dirty="0" smtClean="0">
              <a:solidFill>
                <a:schemeClr val="tx2">
                  <a:lumMod val="60000"/>
                  <a:lumOff val="40000"/>
                </a:schemeClr>
              </a:solidFill>
            </a:endParaRPr>
          </a:p>
          <a:p>
            <a:r>
              <a:rPr lang="en-GB" sz="1400" dirty="0" smtClean="0">
                <a:solidFill>
                  <a:schemeClr val="tx2">
                    <a:lumMod val="60000"/>
                    <a:lumOff val="40000"/>
                  </a:schemeClr>
                </a:solidFill>
              </a:rPr>
              <a:t>Early and sensitive indicator of drought conditions and water availability; proxy indicator of soil moisture</a:t>
            </a:r>
          </a:p>
          <a:p>
            <a:r>
              <a:rPr lang="en-GB" sz="1400" dirty="0" smtClean="0">
                <a:solidFill>
                  <a:schemeClr val="tx2">
                    <a:lumMod val="60000"/>
                    <a:lumOff val="40000"/>
                  </a:schemeClr>
                </a:solidFill>
              </a:rPr>
              <a:t>Detection and consequences of land cover </a:t>
            </a:r>
            <a:r>
              <a:rPr lang="en-GB" sz="1400" dirty="0" smtClean="0">
                <a:solidFill>
                  <a:schemeClr val="tx2">
                    <a:lumMod val="60000"/>
                    <a:lumOff val="40000"/>
                  </a:schemeClr>
                </a:solidFill>
              </a:rPr>
              <a:t>change. Ice sheets related to melt </a:t>
            </a:r>
            <a:endParaRPr lang="en-GB" sz="1400" dirty="0" smtClean="0">
              <a:solidFill>
                <a:schemeClr val="tx2">
                  <a:lumMod val="60000"/>
                  <a:lumOff val="40000"/>
                </a:schemeClr>
              </a:solidFill>
            </a:endParaRPr>
          </a:p>
          <a:p>
            <a:pPr lvl="0"/>
            <a:endParaRPr lang="en-GB" sz="1600" dirty="0" smtClean="0"/>
          </a:p>
          <a:p>
            <a:pPr lvl="0"/>
            <a:r>
              <a:rPr lang="en-GB" sz="1600" dirty="0" smtClean="0"/>
              <a:t>Boundary layer/diurnal cycle</a:t>
            </a:r>
          </a:p>
          <a:p>
            <a:r>
              <a:rPr lang="en-GB" sz="1400" dirty="0" smtClean="0">
                <a:solidFill>
                  <a:schemeClr val="tx2">
                    <a:lumMod val="60000"/>
                    <a:lumOff val="40000"/>
                  </a:schemeClr>
                </a:solidFill>
              </a:rPr>
              <a:t>Provides detailed information on diurnal cycle (most in situ stations only report </a:t>
            </a:r>
            <a:r>
              <a:rPr lang="en-GB" sz="1400" dirty="0" err="1" smtClean="0">
                <a:solidFill>
                  <a:schemeClr val="tx2">
                    <a:lumMod val="60000"/>
                    <a:lumOff val="40000"/>
                  </a:schemeClr>
                </a:solidFill>
              </a:rPr>
              <a:t>tmin</a:t>
            </a:r>
            <a:r>
              <a:rPr lang="en-GB" sz="1400" dirty="0" smtClean="0">
                <a:solidFill>
                  <a:schemeClr val="tx2">
                    <a:lumMod val="60000"/>
                    <a:lumOff val="40000"/>
                  </a:schemeClr>
                </a:solidFill>
              </a:rPr>
              <a:t>/</a:t>
            </a:r>
            <a:r>
              <a:rPr lang="en-GB" sz="1400" dirty="0" err="1" smtClean="0">
                <a:solidFill>
                  <a:schemeClr val="tx2">
                    <a:lumMod val="60000"/>
                    <a:lumOff val="40000"/>
                  </a:schemeClr>
                </a:solidFill>
              </a:rPr>
              <a:t>tmax</a:t>
            </a:r>
            <a:r>
              <a:rPr lang="en-GB" sz="1400" dirty="0" smtClean="0">
                <a:solidFill>
                  <a:schemeClr val="tx2">
                    <a:lumMod val="60000"/>
                    <a:lumOff val="40000"/>
                  </a:schemeClr>
                </a:solidFill>
              </a:rPr>
              <a:t>/</a:t>
            </a:r>
            <a:r>
              <a:rPr lang="en-GB" sz="1400" dirty="0" err="1" smtClean="0">
                <a:solidFill>
                  <a:schemeClr val="tx2">
                    <a:lumMod val="60000"/>
                    <a:lumOff val="40000"/>
                  </a:schemeClr>
                </a:solidFill>
              </a:rPr>
              <a:t>tmean</a:t>
            </a:r>
            <a:r>
              <a:rPr lang="en-GB" sz="1400" dirty="0" smtClean="0">
                <a:solidFill>
                  <a:schemeClr val="tx2">
                    <a:lumMod val="60000"/>
                    <a:lumOff val="40000"/>
                  </a:schemeClr>
                </a:solidFill>
              </a:rPr>
              <a:t>)</a:t>
            </a:r>
          </a:p>
          <a:p>
            <a:r>
              <a:rPr lang="en-GB" sz="1400" dirty="0" smtClean="0">
                <a:solidFill>
                  <a:schemeClr val="tx2">
                    <a:lumMod val="60000"/>
                    <a:lumOff val="40000"/>
                  </a:schemeClr>
                </a:solidFill>
              </a:rPr>
              <a:t>Surface fluxes</a:t>
            </a:r>
          </a:p>
          <a:p>
            <a:pPr lvl="0"/>
            <a:endParaRPr lang="en-GB" sz="1600" dirty="0" smtClean="0"/>
          </a:p>
          <a:p>
            <a:pPr lvl="0"/>
            <a:r>
              <a:rPr lang="en-GB" sz="1600" dirty="0" smtClean="0"/>
              <a:t>Detection of low-intensity fires and burned area + geothermal anomalies and volcanic activity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TotalTime>
  <Words>1491</Words>
  <Application>Microsoft Macintosh PowerPoint</Application>
  <PresentationFormat>On-screen Show (4:3)</PresentationFormat>
  <Paragraphs>139</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Custom Design</vt:lpstr>
      <vt:lpstr>1_Custom Design</vt:lpstr>
      <vt:lpstr>Office Theme</vt:lpstr>
      <vt:lpstr>Climate Modelling and the new ECVs ESA announced the following candidates to be considered for CCI+</vt:lpstr>
      <vt:lpstr>Climate Modelling and the new ECVs   Requirements by modellers:</vt:lpstr>
      <vt:lpstr>Climate Modelling and the new ECVs   Requirements by modellers:</vt:lpstr>
      <vt:lpstr>Climate Modelling and the new ECVs   Requirements by modellers:</vt:lpstr>
      <vt:lpstr>Climate Modelling and the new ECVs   Requirements by modellers:</vt:lpstr>
      <vt:lpstr>Climate Modelling and the new ECVs   Requirements by modellers:</vt:lpstr>
      <vt:lpstr>Climate Modelling and the new ECVs   Requirements by modellers:</vt:lpstr>
      <vt:lpstr>Climate Modelling and the new ECVs   Requirements by modellers:</vt:lpstr>
      <vt:lpstr>Climate Modelling and the new ECVs  Land Surface Temp Requirements:</vt:lpstr>
      <vt:lpstr>PowerPoint Presentation</vt:lpstr>
      <vt:lpstr>Climate Modelling and the new ECVs </vt:lpstr>
      <vt:lpstr>PowerPoint Presentation</vt:lpstr>
      <vt:lpstr>Climate Modelling and the new ECVs </vt:lpstr>
      <vt:lpstr>Climate Modelling and the new ECVs   Water Vapour:</vt:lpstr>
      <vt:lpstr>Climate Modelling and the new ECVs   Water Vapour:</vt:lpstr>
    </vt:vector>
  </TitlesOfParts>
  <Company>Met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helen.chater</dc:creator>
  <dc:description>submitted 26.7.2005     CHG015666 refers</dc:description>
  <cp:lastModifiedBy>Roger Saunders</cp:lastModifiedBy>
  <cp:revision>279</cp:revision>
  <cp:lastPrinted>2004-10-15T09:34:20Z</cp:lastPrinted>
  <dcterms:created xsi:type="dcterms:W3CDTF">2009-08-03T14:32:49Z</dcterms:created>
  <dcterms:modified xsi:type="dcterms:W3CDTF">2016-03-15T22:11:53Z</dcterms:modified>
</cp:coreProperties>
</file>