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FED7-617A-430C-B6E2-E36F61CA7739}" type="datetimeFigureOut">
              <a:rPr lang="en-US" smtClean="0"/>
              <a:t>3/16/16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3DB1-28A1-4DD8-84D5-93865CE5F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1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FED7-617A-430C-B6E2-E36F61CA7739}" type="datetimeFigureOut">
              <a:rPr lang="en-US" smtClean="0"/>
              <a:t>3/16/16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3DB1-28A1-4DD8-84D5-93865CE5F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50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FED7-617A-430C-B6E2-E36F61CA7739}" type="datetimeFigureOut">
              <a:rPr lang="en-US" smtClean="0"/>
              <a:t>3/16/16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3DB1-28A1-4DD8-84D5-93865CE5F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75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FED7-617A-430C-B6E2-E36F61CA7739}" type="datetimeFigureOut">
              <a:rPr lang="en-US" smtClean="0"/>
              <a:t>3/16/16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3DB1-28A1-4DD8-84D5-93865CE5F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2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FED7-617A-430C-B6E2-E36F61CA7739}" type="datetimeFigureOut">
              <a:rPr lang="en-US" smtClean="0"/>
              <a:t>3/16/16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3DB1-28A1-4DD8-84D5-93865CE5F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631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FED7-617A-430C-B6E2-E36F61CA7739}" type="datetimeFigureOut">
              <a:rPr lang="en-US" smtClean="0"/>
              <a:t>3/16/16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3DB1-28A1-4DD8-84D5-93865CE5F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890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FED7-617A-430C-B6E2-E36F61CA7739}" type="datetimeFigureOut">
              <a:rPr lang="en-US" smtClean="0"/>
              <a:t>3/16/16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3DB1-28A1-4DD8-84D5-93865CE5F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807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FED7-617A-430C-B6E2-E36F61CA7739}" type="datetimeFigureOut">
              <a:rPr lang="en-US" smtClean="0"/>
              <a:t>3/16/16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3DB1-28A1-4DD8-84D5-93865CE5F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FED7-617A-430C-B6E2-E36F61CA7739}" type="datetimeFigureOut">
              <a:rPr lang="en-US" smtClean="0"/>
              <a:t>3/16/16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3DB1-28A1-4DD8-84D5-93865CE5F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37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FED7-617A-430C-B6E2-E36F61CA7739}" type="datetimeFigureOut">
              <a:rPr lang="en-US" smtClean="0"/>
              <a:t>3/16/16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3DB1-28A1-4DD8-84D5-93865CE5F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18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DFED7-617A-430C-B6E2-E36F61CA7739}" type="datetimeFigureOut">
              <a:rPr lang="en-US" smtClean="0"/>
              <a:t>3/16/16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3DB1-28A1-4DD8-84D5-93865CE5F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3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FED7-617A-430C-B6E2-E36F61CA7739}" type="datetimeFigureOut">
              <a:rPr lang="en-US" smtClean="0"/>
              <a:t>3/16/16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B3DB1-28A1-4DD8-84D5-93865CE5F0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01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earthsystemcog.org/projects/obs4mips/how_to_contribut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192" y="192024"/>
            <a:ext cx="8499288" cy="6401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800" b="1" dirty="0">
                <a:solidFill>
                  <a:srgbClr val="00B0F0"/>
                </a:solidFill>
              </a:rPr>
              <a:t>Breakout Group: ESA CCI data for CMIP</a:t>
            </a:r>
            <a:r>
              <a:rPr lang="en-US" sz="2800" b="1" dirty="0" smtClean="0">
                <a:solidFill>
                  <a:srgbClr val="00B0F0"/>
                </a:solidFill>
              </a:rPr>
              <a:t>, </a:t>
            </a:r>
            <a:r>
              <a:rPr lang="en-US" sz="2800" b="1" dirty="0">
                <a:solidFill>
                  <a:srgbClr val="00B0F0"/>
                </a:solidFill>
              </a:rPr>
              <a:t>the </a:t>
            </a:r>
            <a:r>
              <a:rPr lang="en-US" sz="2800" b="1" dirty="0" err="1">
                <a:solidFill>
                  <a:srgbClr val="00B0F0"/>
                </a:solidFill>
              </a:rPr>
              <a:t>ESMValTool</a:t>
            </a:r>
            <a:r>
              <a:rPr lang="en-US" sz="2800" b="1" dirty="0">
                <a:solidFill>
                  <a:srgbClr val="00B0F0"/>
                </a:solidFill>
              </a:rPr>
              <a:t> and model </a:t>
            </a:r>
            <a:r>
              <a:rPr lang="en-US" sz="2800" b="1" dirty="0" smtClean="0">
                <a:solidFill>
                  <a:srgbClr val="00B0F0"/>
                </a:solidFill>
              </a:rPr>
              <a:t>evaluation</a:t>
            </a:r>
            <a:endParaRPr lang="en-US" sz="2800" dirty="0">
              <a:solidFill>
                <a:srgbClr val="00B0F0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 smtClean="0"/>
              <a:t>Focus: model evaluation – usage of ESA CCI data for routine evaluation of </a:t>
            </a:r>
            <a:r>
              <a:rPr lang="en-US" sz="1900" b="1" dirty="0" smtClean="0"/>
              <a:t>CMIP6</a:t>
            </a:r>
            <a:r>
              <a:rPr lang="en-US" sz="1900" dirty="0" smtClean="0"/>
              <a:t> models.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 smtClean="0"/>
              <a:t>Within CMUG, more routine usage of ESA CCI data for ESM evaluation studies will be established through the </a:t>
            </a:r>
            <a:r>
              <a:rPr lang="en-US" sz="1900" b="1" dirty="0" smtClean="0"/>
              <a:t>development of the </a:t>
            </a:r>
            <a:r>
              <a:rPr lang="en-US" sz="1900" b="1" dirty="0" err="1" smtClean="0"/>
              <a:t>ESMValTool</a:t>
            </a:r>
            <a:r>
              <a:rPr lang="en-US" sz="1900" b="1" dirty="0" smtClean="0"/>
              <a:t>, </a:t>
            </a:r>
            <a:r>
              <a:rPr lang="en-US" sz="1900" dirty="0" smtClean="0"/>
              <a:t>a community diagnostic and performance metrics tool for routine evaluation of Earth System Models in CMIP. 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dirty="0" smtClean="0">
                <a:solidFill>
                  <a:prstClr val="black"/>
                </a:solidFill>
                <a:cs typeface="Arial" pitchFamily="34" charset="0"/>
              </a:rPr>
              <a:t>Goal: </a:t>
            </a:r>
            <a:r>
              <a:rPr lang="en-US" sz="1900" dirty="0" err="1" smtClean="0">
                <a:solidFill>
                  <a:prstClr val="black"/>
                </a:solidFill>
                <a:cs typeface="Arial" pitchFamily="34" charset="0"/>
              </a:rPr>
              <a:t>ESMValTool</a:t>
            </a:r>
            <a:r>
              <a:rPr lang="en-US" sz="1900" dirty="0" smtClean="0">
                <a:solidFill>
                  <a:prstClr val="black"/>
                </a:solidFill>
                <a:cs typeface="Arial" pitchFamily="34" charset="0"/>
              </a:rPr>
              <a:t> as one of the CMIP documentation functions to routinely assess the performance of CMIP DECK and the CMIP6 historical simulations, running alongside the ESGF using ESA CCI and other observational data.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 smtClean="0"/>
              <a:t>All CCI products should be made available via </a:t>
            </a:r>
            <a:r>
              <a:rPr lang="en-US" sz="1900" b="1" dirty="0" smtClean="0"/>
              <a:t>obs4MIPs</a:t>
            </a:r>
            <a:r>
              <a:rPr lang="en-US" sz="1900" dirty="0" smtClean="0"/>
              <a:t>, all groups are therefore encouraged to submit a proposal to the WDAC Task Team on Observations for Model Evaluation to register their dataset (see </a:t>
            </a:r>
            <a:r>
              <a:rPr lang="en-US" altLang="de-DE" sz="1900" dirty="0" smtClean="0">
                <a:solidFill>
                  <a:srgbClr val="FF0000"/>
                </a:solidFill>
                <a:hlinkClick r:id="rId2"/>
              </a:rPr>
              <a:t>https://www.earthsystemcog.org/projects/obs4mips/how_to_contribute</a:t>
            </a:r>
            <a:r>
              <a:rPr lang="en-US" altLang="de-DE" sz="1900" dirty="0" smtClean="0"/>
              <a:t>)</a:t>
            </a:r>
            <a:r>
              <a:rPr lang="en-US" altLang="de-DE" sz="1900" dirty="0" smtClean="0">
                <a:solidFill>
                  <a:srgbClr val="FF0000"/>
                </a:solidFill>
              </a:rPr>
              <a:t> </a:t>
            </a:r>
            <a:r>
              <a:rPr lang="en-US" sz="1900" dirty="0" smtClean="0"/>
              <a:t>by     </a:t>
            </a:r>
            <a:r>
              <a:rPr lang="en-US" sz="1900" b="1" dirty="0" smtClean="0">
                <a:solidFill>
                  <a:srgbClr val="FF0000"/>
                </a:solidFill>
              </a:rPr>
              <a:t>31 March 2016 (please keep </a:t>
            </a:r>
            <a:r>
              <a:rPr lang="en-US" sz="1900" b="1" dirty="0" err="1" smtClean="0">
                <a:solidFill>
                  <a:srgbClr val="FF0000"/>
                </a:solidFill>
              </a:rPr>
              <a:t>Veronika</a:t>
            </a:r>
            <a:r>
              <a:rPr lang="en-US" sz="1900" b="1" dirty="0" smtClean="0">
                <a:solidFill>
                  <a:srgbClr val="FF0000"/>
                </a:solidFill>
              </a:rPr>
              <a:t> </a:t>
            </a:r>
            <a:r>
              <a:rPr lang="en-US" sz="1900" b="1" dirty="0" err="1" smtClean="0">
                <a:solidFill>
                  <a:srgbClr val="FF0000"/>
                </a:solidFill>
              </a:rPr>
              <a:t>Eyring</a:t>
            </a:r>
            <a:r>
              <a:rPr lang="en-US" sz="1900" b="1" dirty="0" smtClean="0">
                <a:solidFill>
                  <a:srgbClr val="FF0000"/>
                </a:solidFill>
              </a:rPr>
              <a:t> and Roger Saunders informed)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b="1" dirty="0" smtClean="0">
                <a:solidFill>
                  <a:srgbClr val="FF0000"/>
                </a:solidFill>
              </a:rPr>
              <a:t>Create a table with dates when preliminary and final ESA CCI products will be released</a:t>
            </a:r>
            <a:endParaRPr lang="en-US" sz="19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174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88640"/>
            <a:ext cx="8496944" cy="64120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>
                <a:solidFill>
                  <a:srgbClr val="00B0F0"/>
                </a:solidFill>
              </a:rPr>
              <a:t>Breakout Group: ESA CCI data for CMIP, the </a:t>
            </a:r>
            <a:r>
              <a:rPr lang="en-US" sz="2800" b="1" dirty="0" err="1">
                <a:solidFill>
                  <a:srgbClr val="00B0F0"/>
                </a:solidFill>
              </a:rPr>
              <a:t>ESMValTool</a:t>
            </a:r>
            <a:r>
              <a:rPr lang="en-US" sz="2800" b="1" dirty="0">
                <a:solidFill>
                  <a:srgbClr val="00B0F0"/>
                </a:solidFill>
              </a:rPr>
              <a:t> and model </a:t>
            </a:r>
            <a:r>
              <a:rPr lang="en-US" sz="2800" b="1" dirty="0" smtClean="0">
                <a:solidFill>
                  <a:srgbClr val="00B0F0"/>
                </a:solidFill>
              </a:rPr>
              <a:t>evaluation</a:t>
            </a:r>
            <a:endParaRPr lang="en-US" sz="2800" dirty="0">
              <a:solidFill>
                <a:srgbClr val="00B0F0"/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/>
              <a:t>Concern: </a:t>
            </a:r>
            <a:r>
              <a:rPr lang="en-US" sz="1900" b="1" dirty="0"/>
              <a:t>formatting requirements</a:t>
            </a:r>
            <a:r>
              <a:rPr lang="en-US" sz="1900" dirty="0"/>
              <a:t> very demanding, particularly for observations (CMOR, gridding, temporal and spatial averaging kernels, daily product with gaps vs. monthly data, netCDF3, etc.)</a:t>
            </a:r>
          </a:p>
          <a:p>
            <a:pPr marL="800100" lvl="1" indent="-342900">
              <a:spcAft>
                <a:spcPts val="200"/>
              </a:spcAft>
              <a:buFont typeface="Symbol" panose="05050102010706020507" pitchFamily="18" charset="2"/>
              <a:buChar char="-"/>
            </a:pPr>
            <a:r>
              <a:rPr lang="en-US" sz="1900" dirty="0"/>
              <a:t>PCMDI has extended their CMOR reformatting software for observations</a:t>
            </a:r>
          </a:p>
          <a:p>
            <a:pPr marL="800100" lvl="1" indent="-342900">
              <a:spcAft>
                <a:spcPts val="200"/>
              </a:spcAft>
              <a:buFont typeface="Symbol" panose="05050102010706020507" pitchFamily="18" charset="2"/>
              <a:buChar char="-"/>
            </a:pPr>
            <a:r>
              <a:rPr lang="en-US" sz="1900" dirty="0"/>
              <a:t>Separate work package within ESA CCI supports this reformatting step</a:t>
            </a:r>
          </a:p>
          <a:p>
            <a:pPr marL="800100" lvl="1" indent="-342900">
              <a:spcAft>
                <a:spcPts val="200"/>
              </a:spcAft>
              <a:buFont typeface="Symbol" panose="05050102010706020507" pitchFamily="18" charset="2"/>
              <a:buChar char="-"/>
            </a:pPr>
            <a:r>
              <a:rPr lang="en-US" sz="1900" dirty="0"/>
              <a:t>Can requirements for ESA CCI </a:t>
            </a:r>
            <a:r>
              <a:rPr lang="en-US" sz="1900" dirty="0" smtClean="0"/>
              <a:t>&amp; </a:t>
            </a:r>
            <a:r>
              <a:rPr lang="en-US" sz="1900" dirty="0"/>
              <a:t>obs4MIPs </a:t>
            </a:r>
            <a:r>
              <a:rPr lang="en-US" sz="1900" dirty="0" smtClean="0"/>
              <a:t>be </a:t>
            </a:r>
            <a:r>
              <a:rPr lang="en-US" sz="1900" dirty="0"/>
              <a:t>harmonized (e.g., </a:t>
            </a:r>
            <a:r>
              <a:rPr lang="en-US" sz="1900" dirty="0" smtClean="0"/>
              <a:t>netCDF3/4</a:t>
            </a:r>
            <a:r>
              <a:rPr lang="en-US" sz="1900" dirty="0" smtClean="0"/>
              <a:t>)?</a:t>
            </a:r>
            <a:endParaRPr lang="en-US" sz="1900" dirty="0"/>
          </a:p>
          <a:p>
            <a:pPr marL="800100" lvl="1" indent="-342900">
              <a:spcAft>
                <a:spcPts val="200"/>
              </a:spcAft>
              <a:buFont typeface="Symbol" panose="05050102010706020507" pitchFamily="18" charset="2"/>
              <a:buChar char="-"/>
            </a:pPr>
            <a:r>
              <a:rPr lang="en-US" sz="1900" dirty="0" smtClean="0"/>
              <a:t>obs4MIPs </a:t>
            </a:r>
            <a:r>
              <a:rPr lang="en-US" sz="1900" dirty="0"/>
              <a:t>format checker would be useful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 smtClean="0"/>
              <a:t>Planned contribution from WP5.1 to </a:t>
            </a:r>
            <a:r>
              <a:rPr lang="en-US" sz="1900" i="1" dirty="0" smtClean="0"/>
              <a:t>Remote Sensing of Environment Special Issue </a:t>
            </a:r>
            <a:r>
              <a:rPr lang="en-US" sz="1900" dirty="0" smtClean="0"/>
              <a:t>on Earth Observation of ECVs: </a:t>
            </a:r>
            <a:r>
              <a:rPr lang="en-US" sz="1900" b="1" dirty="0" smtClean="0"/>
              <a:t>deadline for submission 1 October, 2016</a:t>
            </a:r>
          </a:p>
          <a:p>
            <a:pPr marL="800100" lvl="1" indent="-342900">
              <a:spcAft>
                <a:spcPts val="200"/>
              </a:spcAft>
              <a:buFont typeface="Symbol" panose="05050102010706020507" pitchFamily="18" charset="2"/>
              <a:buChar char="-"/>
            </a:pPr>
            <a:r>
              <a:rPr lang="en-US" sz="1900" dirty="0"/>
              <a:t>P</a:t>
            </a:r>
            <a:r>
              <a:rPr lang="en-US" sz="1900" dirty="0" smtClean="0"/>
              <a:t>erformance metrics plot  with CMIP5 models using ESA CCI datasets as reference datasets</a:t>
            </a:r>
          </a:p>
          <a:p>
            <a:pPr marL="800100" lvl="1" indent="-342900">
              <a:spcAft>
                <a:spcPts val="200"/>
              </a:spcAft>
              <a:buFont typeface="Symbol" panose="05050102010706020507" pitchFamily="18" charset="2"/>
              <a:buChar char="-"/>
            </a:pPr>
            <a:r>
              <a:rPr lang="en-US" sz="1900" dirty="0" smtClean="0"/>
              <a:t>Individual sections for each implemented ESA CCI with details on the analysis and discussion of possible issues for climate model evaluation</a:t>
            </a:r>
          </a:p>
          <a:p>
            <a:pPr marL="800100" lvl="1" indent="-342900">
              <a:spcAft>
                <a:spcPts val="200"/>
              </a:spcAft>
              <a:buFont typeface="Symbol" panose="05050102010706020507" pitchFamily="18" charset="2"/>
              <a:buChar char="-"/>
            </a:pPr>
            <a:r>
              <a:rPr lang="en-US" sz="1900" dirty="0" smtClean="0"/>
              <a:t>Important to agree beforehand that preliminary CCI versions may be used for this publication, this </a:t>
            </a:r>
            <a:r>
              <a:rPr lang="en-US" sz="1900" b="1" dirty="0" smtClean="0">
                <a:solidFill>
                  <a:srgbClr val="FF0000"/>
                </a:solidFill>
              </a:rPr>
              <a:t>needs to be confirmed by all CCI teams</a:t>
            </a:r>
            <a:endParaRPr lang="en-US" sz="1900" dirty="0" smtClean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 smtClean="0"/>
              <a:t>DOIs for CCI datasets? Landing page can include references to other versions of a dataset (with different DOIs)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964873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379</Words>
  <Application>Microsoft Macintosh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Sabrina</dc:creator>
  <cp:lastModifiedBy>Axel Lauer</cp:lastModifiedBy>
  <cp:revision>19</cp:revision>
  <dcterms:created xsi:type="dcterms:W3CDTF">2016-03-15T14:25:38Z</dcterms:created>
  <dcterms:modified xsi:type="dcterms:W3CDTF">2016-03-16T08:01:20Z</dcterms:modified>
</cp:coreProperties>
</file>