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png" ContentType="image/png"/>
  <Override PartName="/ppt/media/image25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4.png" ContentType="image/png"/>
  <Override PartName="/ppt/media/image23.png" ContentType="image/png"/>
  <Override PartName="/ppt/media/image12.png" ContentType="image/png"/>
  <Override PartName="/ppt/media/image15.jpeg" ContentType="image/jpeg"/>
  <Override PartName="/ppt/media/image13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31640" y="698400"/>
            <a:ext cx="8277840" cy="702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10" descr=""/>
          <p:cNvPicPr/>
          <p:nvPr/>
        </p:nvPicPr>
        <p:blipFill>
          <a:blip r:embed="rId2"/>
          <a:stretch/>
        </p:blipFill>
        <p:spPr>
          <a:xfrm>
            <a:off x="7783560" y="290520"/>
            <a:ext cx="913320" cy="365760"/>
          </a:xfrm>
          <a:prstGeom prst="rect">
            <a:avLst/>
          </a:prstGeom>
          <a:ln>
            <a:noFill/>
          </a:ln>
        </p:spPr>
      </p:pic>
      <p:pic>
        <p:nvPicPr>
          <p:cNvPr id="2" name="Picture 13" descr=""/>
          <p:cNvPicPr/>
          <p:nvPr/>
        </p:nvPicPr>
        <p:blipFill>
          <a:blip r:embed="rId3"/>
          <a:stretch/>
        </p:blipFill>
        <p:spPr>
          <a:xfrm>
            <a:off x="-19080" y="-14400"/>
            <a:ext cx="9181080" cy="6885360"/>
          </a:xfrm>
          <a:prstGeom prst="rect">
            <a:avLst/>
          </a:prstGeom>
          <a:ln>
            <a:noFill/>
          </a:ln>
        </p:spPr>
      </p:pic>
      <p:pic>
        <p:nvPicPr>
          <p:cNvPr id="3" name="Picture 11" descr=""/>
          <p:cNvPicPr/>
          <p:nvPr/>
        </p:nvPicPr>
        <p:blipFill>
          <a:blip r:embed="rId4"/>
          <a:stretch/>
        </p:blipFill>
        <p:spPr>
          <a:xfrm>
            <a:off x="7624800" y="293760"/>
            <a:ext cx="1184760" cy="4752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31640" y="698400"/>
            <a:ext cx="8277840" cy="702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1" name="Picture 10" descr=""/>
          <p:cNvPicPr/>
          <p:nvPr/>
        </p:nvPicPr>
        <p:blipFill>
          <a:blip r:embed="rId2"/>
          <a:stretch/>
        </p:blipFill>
        <p:spPr>
          <a:xfrm>
            <a:off x="7783560" y="290520"/>
            <a:ext cx="913320" cy="36576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31640" y="698400"/>
            <a:ext cx="8277840" cy="702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Picture 10" descr=""/>
          <p:cNvPicPr/>
          <p:nvPr/>
        </p:nvPicPr>
        <p:blipFill>
          <a:blip r:embed="rId2"/>
          <a:stretch/>
        </p:blipFill>
        <p:spPr>
          <a:xfrm>
            <a:off x="7783560" y="290520"/>
            <a:ext cx="913320" cy="36576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31640" y="698400"/>
            <a:ext cx="8277840" cy="702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Picture 10" descr=""/>
          <p:cNvPicPr/>
          <p:nvPr/>
        </p:nvPicPr>
        <p:blipFill>
          <a:blip r:embed="rId2"/>
          <a:stretch/>
        </p:blipFill>
        <p:spPr>
          <a:xfrm>
            <a:off x="7783560" y="290520"/>
            <a:ext cx="913320" cy="365760"/>
          </a:xfrm>
          <a:prstGeom prst="rect">
            <a:avLst/>
          </a:prstGeom>
          <a:ln>
            <a:noFill/>
          </a:ln>
        </p:spPr>
      </p:pic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19120" y="2674440"/>
            <a:ext cx="822528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n-GB" sz="3000" strike="noStrike">
                <a:solidFill>
                  <a:srgbClr val="000000"/>
                </a:solidFill>
                <a:latin typeface="Arial Black"/>
                <a:ea typeface="DejaVu Sans"/>
              </a:rPr>
              <a:t>WP3.9 Assessment of glacier, land cover and (sea level) data for hydrological modeling of the Arctic ocean drainage basin 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531720" y="1906560"/>
            <a:ext cx="821268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 Black"/>
                <a:ea typeface="DejaVu Sans"/>
              </a:rPr>
              <a:t>Inputs to ESA CCI Sixth Integration meeting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1704240" y="5055480"/>
            <a:ext cx="53164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David Gustafsson, Kristina Isberg, Jörgen Rosberg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SMHI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10 March 2016</a:t>
            </a:r>
            <a:endParaRPr/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196000" y="4429800"/>
            <a:ext cx="429480" cy="6454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4248000" y="4415040"/>
            <a:ext cx="461160" cy="6962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5868000" y="4395960"/>
            <a:ext cx="575640" cy="76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3780000" y="1500840"/>
            <a:ext cx="4963680" cy="461808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38840" y="806040"/>
            <a:ext cx="61376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Largest changes for Arctic domain using v 1.6 instead of v 1.4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4502880" y="2925000"/>
            <a:ext cx="1155600" cy="22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GB" sz="900" strike="noStrike">
                <a:solidFill>
                  <a:srgbClr val="d30713"/>
                </a:solidFill>
                <a:latin typeface="Arial"/>
                <a:ea typeface="DejaVu Sans"/>
              </a:rPr>
              <a:t>1% = 235 000 km2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85200" y="1422360"/>
            <a:ext cx="40399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GB" sz="2400" strike="noStrike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85200" y="2133720"/>
            <a:ext cx="7176600" cy="395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"/>
                <a:ea typeface="DejaVu Sans"/>
              </a:rPr>
              <a:t>Assess the use of ESA CCI Glacier, Land cover (and Sea level) in hydrological modelling for the Arctic: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  <a:ea typeface="DejaVu Sans"/>
              </a:rPr>
              <a:t>Compare CCI data with existing datasets: long term trends and seasonal variations?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  <a:ea typeface="DejaVu Sans"/>
              </a:rPr>
              <a:t>Can use of CCI Glacier and Land cover improve simulated river runoff to the Arctic Ocean?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  <a:ea typeface="DejaVu Sans"/>
              </a:rPr>
              <a:t>Is there a relation between changes in observed land cover and the simulated river runoff? </a:t>
            </a:r>
            <a:endParaRPr/>
          </a:p>
        </p:txBody>
      </p:sp>
      <p:pic>
        <p:nvPicPr>
          <p:cNvPr id="162" name="Picture 1" descr=""/>
          <p:cNvPicPr/>
          <p:nvPr/>
        </p:nvPicPr>
        <p:blipFill>
          <a:blip r:embed="rId1"/>
          <a:stretch/>
        </p:blipFill>
        <p:spPr>
          <a:xfrm>
            <a:off x="190440" y="184320"/>
            <a:ext cx="1364400" cy="59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10200" y="497160"/>
            <a:ext cx="7633080" cy="8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en-GB" sz="2600" strike="noStrike">
                <a:solidFill>
                  <a:srgbClr val="000000"/>
                </a:solidFill>
                <a:latin typeface="Arial Black"/>
                <a:ea typeface="DejaVu Sans"/>
              </a:rPr>
              <a:t>Progress since May 2015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10200" y="1391040"/>
            <a:ext cx="7633080" cy="44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Arctic-HYPE Pan-Arctic hydrological model updated using CCI land Cover v1.4 and CCI Glacier (RGI v4.0) – (version available in May 2015)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Additional information added after recommendation from CCI teams:</a:t>
            </a:r>
            <a:endParaRPr/>
          </a:p>
          <a:p>
            <a:pPr lvl="1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Glacier volumes adapted to regional estimates published by Huss&amp;Farinotti (2012) </a:t>
            </a:r>
            <a:endParaRPr/>
          </a:p>
          <a:p>
            <a:pPr lvl="2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still CCI glacier </a:t>
            </a:r>
            <a:r>
              <a:rPr b="1"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does not </a:t>
            </a: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provide consistent information on the temporal development of glacier area and volume which is needed to initialize and evaluate glacier hydrological models in a climate change perspective!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Re-calibration is still on-going and comparison with previous model versions with regard to improved understanding of the arctic hydrology is still in progress.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Main improvements so far:</a:t>
            </a:r>
            <a:endParaRPr/>
          </a:p>
          <a:p>
            <a:pPr lvl="1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Much improved representation of glacierized area and volume compared to previous model versions</a:t>
            </a:r>
            <a:endParaRPr/>
          </a:p>
          <a:p>
            <a:pPr lvl="1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Improved representation of surface water areas – however, we believe the total surface water area is still underestimated in v1.4 (see next slides)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57080" y="828720"/>
            <a:ext cx="7633080" cy="8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en-GB" sz="2600" strike="noStrike">
                <a:solidFill>
                  <a:srgbClr val="000000"/>
                </a:solidFill>
                <a:latin typeface="Arial Black"/>
                <a:ea typeface="DejaVu Sans"/>
              </a:rPr>
              <a:t>Plans until June 2016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757080" y="1722600"/>
            <a:ext cx="7633080" cy="44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Evaluate impact of Arctic-HYPE model updated with CCI data (land cover and glacier) with regard to longterm simulation of key water storages and fluxes in pan-arctic region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Evaluate if temporal changes in land cover in CCI data (mainly decideous needle leef forest in Siberia) is also reflected in the hydrology (biases between model and observations)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Evaluate the impact of increase amount and details in surface water area in Land cover v1.6 vs v1.4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95640" y="908640"/>
            <a:ext cx="7775640" cy="16110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GB" sz="1400" strike="noStrike">
                <a:solidFill>
                  <a:srgbClr val="ff0000"/>
                </a:solidFill>
                <a:latin typeface="Arial"/>
                <a:ea typeface="DejaVu Sans"/>
              </a:rPr>
              <a:t>January 2016 - New release of data from ESA CCI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3 new global </a:t>
            </a:r>
            <a:r>
              <a:rPr b="1"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LC maps version 1.6.1</a:t>
            </a:r>
            <a:r>
              <a:rPr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 with improved representation of lichen and mosses, deforestation patterns in Republic Democratic of Congo and water bodies;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1 new global static map of open </a:t>
            </a:r>
            <a:r>
              <a:rPr b="1"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water bodies version 4.0</a:t>
            </a:r>
            <a:r>
              <a:rPr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 at 150 m spatial resolution;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ff0000"/>
                </a:solidFill>
                <a:latin typeface="Arial"/>
                <a:ea typeface="DejaVu Sans"/>
              </a:rPr>
              <a:t>Data is available here: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ff"/>
                </a:solidFill>
                <a:latin typeface="Arial"/>
                <a:ea typeface="DejaVu Sans"/>
              </a:rPr>
              <a:t>http://maps.elie.ucl.ac.be/CCI/viewer/download.php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395640" y="2781000"/>
            <a:ext cx="7559640" cy="37400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This data was downloaded 20160307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Land Cover Maps - v1.6.1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ff"/>
                </a:solidFill>
                <a:latin typeface="Arial"/>
                <a:ea typeface="DejaVu Sans"/>
              </a:rPr>
              <a:t>2008-2012 epoch - v1.6.1 (tif, 7z)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 - 2.8Go (previous used v1.3)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ff"/>
                </a:solidFill>
                <a:latin typeface="Arial"/>
                <a:ea typeface="DejaVu Sans"/>
              </a:rPr>
              <a:t>2003-2007 epoch - v1.6.1 (tif, 7z)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 - 2.8Go (previous used v1.4)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ff"/>
                </a:solidFill>
                <a:latin typeface="Arial"/>
                <a:ea typeface="DejaVu Sans"/>
              </a:rPr>
              <a:t>1998-2002 epoch - v1.6.1 (tif, 7z)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 - 1.7Go (previous used v1.4)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3-epoch series of global land cover maps at 300m spatial resolution, where each epoch covers a 5-year period (2008-2012, 2003-2007, 1998-2002).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Water Bodies - v4.0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ff"/>
                </a:solidFill>
                <a:latin typeface="Arial"/>
                <a:ea typeface="DejaVu Sans"/>
              </a:rPr>
              <a:t>Water Bodies v4.0 (tif)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 - 296Mo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Static map of open water bodies at 150 m spatial resolution resulting from a compilation and editions of land/water classifications: the Envisat ASAR water bodies indicator, a sub-dataset from the Global Forest Change 2000 - 2012 and the Global Inland Water product.</a:t>
            </a:r>
            <a:endParaRPr/>
          </a:p>
          <a:p>
            <a:pPr>
              <a:lnSpc>
                <a:spcPct val="100000"/>
              </a:lnSpc>
            </a:pPr>
            <a:r>
              <a:rPr lang="en-GB" sz="1200" strike="noStrike" u="sng">
                <a:solidFill>
                  <a:srgbClr val="000000"/>
                </a:solidFill>
                <a:latin typeface="Arial"/>
                <a:ea typeface="DejaVu Sans"/>
              </a:rPr>
              <a:t>This product is delivered at 150 m as a stand-alone product but it forms class </a:t>
            </a:r>
            <a:r>
              <a:rPr b="1" lang="en-GB" sz="1200" strike="noStrike" u="sng">
                <a:solidFill>
                  <a:srgbClr val="000000"/>
                </a:solidFill>
                <a:latin typeface="Arial"/>
                <a:ea typeface="DejaVu Sans"/>
              </a:rPr>
              <a:t>"Water Bodies" of the LC Maps v1.6.1</a:t>
            </a:r>
            <a:r>
              <a:rPr lang="en-GB" sz="1200" strike="noStrike" u="sng">
                <a:solidFill>
                  <a:srgbClr val="000000"/>
                </a:solidFill>
                <a:latin typeface="Arial"/>
                <a:ea typeface="DejaVu Sans"/>
              </a:rPr>
              <a:t> after resampling to 300 m using an average algorithm.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product consists of 1 classification layer with legend : 1-Land, 2-Water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4365000"/>
            <a:ext cx="6519240" cy="24300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GB" sz="1200" strike="noStrike">
                <a:solidFill>
                  <a:srgbClr val="17375e"/>
                </a:solidFill>
                <a:latin typeface="Arial"/>
                <a:ea typeface="DejaVu Sans"/>
              </a:rPr>
              <a:t>Conclusions from Progress meeting at SMHI 26-28/5 2015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GB" sz="1200" strike="noStrike">
                <a:solidFill>
                  <a:srgbClr val="145079"/>
                </a:solidFill>
                <a:latin typeface="Arial"/>
                <a:ea typeface="DejaVu Sans"/>
              </a:rPr>
              <a:t>CCI Glacier </a:t>
            </a: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very useful for hydrological modelling: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setup and evaluation of glacier area and volume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Very high resolution and level of detail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Global coverage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i="1"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Current limitations: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Time series missing in RGI dataset</a:t>
            </a:r>
            <a:endParaRPr/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needed for initialization, calibration, evaluation of long term modelling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Users may compile information from other data sets:</a:t>
            </a:r>
            <a:endParaRPr/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GLIMS/WGMS/litterture/etc.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4500000" y="936360"/>
            <a:ext cx="4568040" cy="4183200"/>
          </a:xfrm>
          <a:prstGeom prst="rect">
            <a:avLst/>
          </a:prstGeom>
          <a:ln>
            <a:solidFill>
              <a:srgbClr val="3599de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400" strike="noStrike">
                <a:solidFill>
                  <a:srgbClr val="000000"/>
                </a:solidFill>
                <a:latin typeface="Arial"/>
                <a:ea typeface="DejaVu Sans"/>
              </a:rPr>
              <a:t>Conclusions from v1.6 evaluation 8/3 2016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CCI Land cover v 1.6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CCI glaciers (RGI glaciers) are still not inserted to the Land cover with correct resolution.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Water surface area has improved and for Arctic-HYPE domain it increases.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d0d0d"/>
                </a:solidFill>
                <a:latin typeface="Arial"/>
                <a:ea typeface="DejaVu Sans"/>
              </a:rPr>
              <a:t>Still trends (2000-2010) in Arctic forest vegetation (larch)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d0d0d"/>
                </a:solidFill>
                <a:latin typeface="Arial"/>
                <a:ea typeface="DejaVu Sans"/>
              </a:rPr>
              <a:t>Changes in several other classes both globally and in particular for Arctic-HYPE domain: lichens and mosses, needle leaved forest, different types of shrublands/sparse vegetation/bare land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Current limitations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Still static water and glacier information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It would be a large advantage if the waterbodies could be separated into rivers (at least for the largest rivers) and lakes and perhaps also ocean.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6769800" y="5661720"/>
            <a:ext cx="2231640" cy="912600"/>
          </a:xfrm>
          <a:prstGeom prst="rect">
            <a:avLst/>
          </a:prstGeom>
          <a:ln>
            <a:solidFill>
              <a:srgbClr val="3599de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0000"/>
                </a:solidFill>
                <a:latin typeface="Arial"/>
                <a:ea typeface="DejaVu Sans"/>
              </a:rPr>
              <a:t>No changes –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0000"/>
                </a:solidFill>
                <a:latin typeface="Arial"/>
                <a:ea typeface="DejaVu Sans"/>
              </a:rPr>
              <a:t>our comments remains</a:t>
            </a:r>
            <a:endParaRPr/>
          </a:p>
        </p:txBody>
      </p:sp>
      <p:sp>
        <p:nvSpPr>
          <p:cNvPr id="172" name="CustomShape 4"/>
          <p:cNvSpPr/>
          <p:nvPr/>
        </p:nvSpPr>
        <p:spPr>
          <a:xfrm>
            <a:off x="1440" y="924840"/>
            <a:ext cx="4235040" cy="301176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17375e"/>
                </a:solidFill>
                <a:latin typeface="Arial"/>
                <a:ea typeface="DejaVu Sans"/>
              </a:rPr>
              <a:t>Conclusions from Progress meeting, SMHI 26-28/5 2015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GB" sz="1200" strike="noStrike">
                <a:solidFill>
                  <a:srgbClr val="17375e"/>
                </a:solidFill>
                <a:latin typeface="Arial"/>
                <a:ea typeface="DejaVu Sans"/>
              </a:rPr>
              <a:t>CCI Land cover v</a:t>
            </a:r>
            <a:r>
              <a:rPr b="1" lang="en-GB" sz="1400" strike="noStrike">
                <a:solidFill>
                  <a:srgbClr val="17375e"/>
                </a:solidFill>
                <a:latin typeface="Arial"/>
                <a:ea typeface="DejaVu Sans"/>
              </a:rPr>
              <a:t>1.3-1.4 </a:t>
            </a:r>
            <a:r>
              <a:rPr b="1" lang="en-GB" sz="1200" strike="noStrike">
                <a:solidFill>
                  <a:srgbClr val="17375e"/>
                </a:solidFill>
                <a:latin typeface="Arial"/>
                <a:ea typeface="DejaVu Sans"/>
              </a:rPr>
              <a:t>(2000, 2005, 2010)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Improved snow and ice area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(comp to Globcover)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Increased water surface area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(comp to Globcover)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Interesting trends in Arctic forest vegetation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Current limitations: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1200" strike="noStrike">
                <a:solidFill>
                  <a:srgbClr val="404040"/>
                </a:solidFill>
                <a:latin typeface="Arial"/>
                <a:ea typeface="DejaVu Sans"/>
              </a:rPr>
              <a:t>Static Surface water and Glacier information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CustomShape 5"/>
          <p:cNvSpPr/>
          <p:nvPr/>
        </p:nvSpPr>
        <p:spPr>
          <a:xfrm>
            <a:off x="3835800" y="1301760"/>
            <a:ext cx="506880" cy="64692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7253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74" name="CustomShape 6"/>
          <p:cNvSpPr/>
          <p:nvPr/>
        </p:nvSpPr>
        <p:spPr>
          <a:xfrm>
            <a:off x="6156000" y="5475240"/>
            <a:ext cx="506880" cy="64692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7253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28320" y="893520"/>
            <a:ext cx="2087280" cy="13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400" strike="noStrike">
                <a:solidFill>
                  <a:srgbClr val="000000"/>
                </a:solidFill>
                <a:latin typeface="Arial"/>
                <a:ea typeface="DejaVu Sans"/>
              </a:rPr>
              <a:t>The CCI glaciers (RGI v 4.0) are still not inserted to the Land cover with correct resolution.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104480" y="2235600"/>
            <a:ext cx="322920" cy="657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330480" y="2997000"/>
            <a:ext cx="2087280" cy="13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400" strike="noStrike">
                <a:solidFill>
                  <a:srgbClr val="000000"/>
                </a:solidFill>
                <a:latin typeface="Arial"/>
                <a:ea typeface="DejaVu Sans"/>
              </a:rPr>
              <a:t>ESA CCI Landuse v 1.6 still gives (like v 1.4) ~30% larger area than CCI glacier (RGI v 4.0)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988000" y="908640"/>
            <a:ext cx="5698440" cy="372276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6902280" y="4652640"/>
            <a:ext cx="1780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Part of glacier in Alaska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124560" y="4786200"/>
            <a:ext cx="394920" cy="270720"/>
          </a:xfrm>
          <a:prstGeom prst="rect">
            <a:avLst/>
          </a:prstGeom>
          <a:solidFill>
            <a:srgbClr val="080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6"/>
          <p:cNvSpPr/>
          <p:nvPr/>
        </p:nvSpPr>
        <p:spPr>
          <a:xfrm>
            <a:off x="130320" y="5233320"/>
            <a:ext cx="394920" cy="27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348120" y="4808520"/>
            <a:ext cx="419148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400" strike="noStrike">
                <a:solidFill>
                  <a:srgbClr val="000000"/>
                </a:solidFill>
                <a:latin typeface="Arial"/>
                <a:ea typeface="DejaVu Sans"/>
              </a:rPr>
              <a:t>Glaciers in ESA CCI Landcover 2010 version1.6</a:t>
            </a:r>
            <a:endParaRPr/>
          </a:p>
        </p:txBody>
      </p:sp>
      <p:sp>
        <p:nvSpPr>
          <p:cNvPr id="183" name="CustomShape 8"/>
          <p:cNvSpPr/>
          <p:nvPr/>
        </p:nvSpPr>
        <p:spPr>
          <a:xfrm>
            <a:off x="448920" y="5244120"/>
            <a:ext cx="191016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400" strike="noStrike">
                <a:solidFill>
                  <a:srgbClr val="000000"/>
                </a:solidFill>
                <a:latin typeface="Arial"/>
                <a:ea typeface="DejaVu Sans"/>
              </a:rPr>
              <a:t>Glaciers in RGI v 4.0</a:t>
            </a:r>
            <a:endParaRPr/>
          </a:p>
        </p:txBody>
      </p:sp>
      <p:sp>
        <p:nvSpPr>
          <p:cNvPr id="184" name="CustomShape 9"/>
          <p:cNvSpPr/>
          <p:nvPr/>
        </p:nvSpPr>
        <p:spPr>
          <a:xfrm>
            <a:off x="4516560" y="5272920"/>
            <a:ext cx="4570920" cy="11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Results: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RGI glaciers should be represented better.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=&gt; The land cover class ”Permanent Snow and ice” could perhaps be separated into two classes: Glaciers and Permanent snow (or similar).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4500000" y="836640"/>
            <a:ext cx="4516200" cy="2841120"/>
          </a:xfrm>
          <a:prstGeom prst="rect">
            <a:avLst/>
          </a:prstGeom>
          <a:ln>
            <a:noFill/>
          </a:ln>
        </p:spPr>
      </p:pic>
      <p:pic>
        <p:nvPicPr>
          <p:cNvPr id="186" name="Picture 4" descr=""/>
          <p:cNvPicPr/>
          <p:nvPr/>
        </p:nvPicPr>
        <p:blipFill>
          <a:blip r:embed="rId2"/>
          <a:stretch/>
        </p:blipFill>
        <p:spPr>
          <a:xfrm>
            <a:off x="4524120" y="3789000"/>
            <a:ext cx="4516200" cy="284112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467640" y="1196640"/>
            <a:ext cx="3527280" cy="53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landuse class Waterbodies has improved resolution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waterbodies are now based on the new stand alone product for waterbodies (ESACCI-LC-L4-WB-Map-150m-P13Y-2000-v4.0.tif) which is prepared with a resolution of 150m instead of 300 m. In the ESA CCI LU v1.6 it is resampled to 300m but still show an improved picture of the waterbodies in two ways: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A. Rivers and smaller lakes which did not exist before appears =&gt; increased area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B. Very broad rivers increase their resolution =&gt; decrease in area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Results: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The total amount of waterbodies over the world remains the same.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For Arctic-HYPE domain it would be an increase from 1.10 million km2  to  1.38 million km2 .</a:t>
            </a: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=&gt; decrease in several other classes</a:t>
            </a: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We think this is an improvement!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4528080" y="3116520"/>
            <a:ext cx="713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V 1.4</a:t>
            </a: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4575960" y="6237360"/>
            <a:ext cx="7138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V 1.6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5645520" y="3391200"/>
            <a:ext cx="3399840" cy="1620720"/>
          </a:xfrm>
          <a:prstGeom prst="rect">
            <a:avLst/>
          </a:prstGeom>
          <a:ln>
            <a:noFill/>
          </a:ln>
        </p:spPr>
      </p:pic>
      <p:pic>
        <p:nvPicPr>
          <p:cNvPr id="191" name="Picture 3" descr=""/>
          <p:cNvPicPr/>
          <p:nvPr/>
        </p:nvPicPr>
        <p:blipFill>
          <a:blip r:embed="rId2"/>
          <a:stretch/>
        </p:blipFill>
        <p:spPr>
          <a:xfrm>
            <a:off x="1835640" y="1411200"/>
            <a:ext cx="3399840" cy="1620720"/>
          </a:xfrm>
          <a:prstGeom prst="rect">
            <a:avLst/>
          </a:prstGeom>
          <a:ln>
            <a:noFill/>
          </a:ln>
        </p:spPr>
      </p:pic>
      <p:pic>
        <p:nvPicPr>
          <p:cNvPr id="192" name="Picture 4" descr=""/>
          <p:cNvPicPr/>
          <p:nvPr/>
        </p:nvPicPr>
        <p:blipFill>
          <a:blip r:embed="rId3"/>
          <a:stretch/>
        </p:blipFill>
        <p:spPr>
          <a:xfrm>
            <a:off x="1890360" y="3385080"/>
            <a:ext cx="3360600" cy="1602000"/>
          </a:xfrm>
          <a:prstGeom prst="rect">
            <a:avLst/>
          </a:prstGeom>
          <a:ln>
            <a:noFill/>
          </a:ln>
        </p:spPr>
      </p:pic>
      <p:pic>
        <p:nvPicPr>
          <p:cNvPr id="193" name="Picture 5" descr=""/>
          <p:cNvPicPr/>
          <p:nvPr/>
        </p:nvPicPr>
        <p:blipFill>
          <a:blip r:embed="rId4"/>
          <a:stretch/>
        </p:blipFill>
        <p:spPr>
          <a:xfrm>
            <a:off x="5652000" y="1414440"/>
            <a:ext cx="3393360" cy="16178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639880" y="1083960"/>
            <a:ext cx="1928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Northern Canada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6380280" y="1083960"/>
            <a:ext cx="18918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Northern  Russia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474480" y="243720"/>
            <a:ext cx="4141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600" strike="noStrike">
                <a:solidFill>
                  <a:srgbClr val="000000"/>
                </a:solidFill>
                <a:latin typeface="Arial"/>
                <a:ea typeface="DejaVu Sans"/>
              </a:rPr>
              <a:t>Increased amount of lichens and mosses</a:t>
            </a:r>
            <a:endParaRPr/>
          </a:p>
        </p:txBody>
      </p:sp>
      <p:sp>
        <p:nvSpPr>
          <p:cNvPr id="197" name="CustomShape 4"/>
          <p:cNvSpPr/>
          <p:nvPr/>
        </p:nvSpPr>
        <p:spPr>
          <a:xfrm>
            <a:off x="450360" y="2061000"/>
            <a:ext cx="64980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V1.4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  <a:ea typeface="DejaVu Sans"/>
              </a:rPr>
              <a:t>V1.6</a:t>
            </a: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4932000" y="243720"/>
            <a:ext cx="303480" cy="337320"/>
          </a:xfrm>
          <a:prstGeom prst="rect">
            <a:avLst/>
          </a:prstGeom>
          <a:solidFill>
            <a:srgbClr val="e436c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463320" y="5163480"/>
            <a:ext cx="7775640" cy="13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Results: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Lichens and mosses is a landcover class which has increased a lot for the Arctic domain with version 1.6</a:t>
            </a: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=&gt; several other classes like  sparse vegetation, bare areas, shrubland and also evergreen tree cover has therefore decreased.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=&gt; We think this is an improvement and that we probably should separate land cover classes  bare land and open land in the Arctic-HYPE model into three and use this information better 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