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639" r:id="rId2"/>
    <p:sldId id="729" r:id="rId3"/>
    <p:sldId id="730" r:id="rId4"/>
    <p:sldId id="674" r:id="rId5"/>
    <p:sldId id="731" r:id="rId6"/>
    <p:sldId id="732" r:id="rId7"/>
    <p:sldId id="733" r:id="rId8"/>
    <p:sldId id="677" r:id="rId9"/>
    <p:sldId id="678" r:id="rId10"/>
    <p:sldId id="734" r:id="rId11"/>
    <p:sldId id="728" r:id="rId12"/>
    <p:sldId id="684" r:id="rId13"/>
    <p:sldId id="682" r:id="rId14"/>
    <p:sldId id="727" r:id="rId15"/>
    <p:sldId id="735" r:id="rId16"/>
    <p:sldId id="737" r:id="rId17"/>
    <p:sldId id="699" r:id="rId18"/>
    <p:sldId id="700" r:id="rId19"/>
    <p:sldId id="675" r:id="rId20"/>
    <p:sldId id="704" r:id="rId21"/>
    <p:sldId id="705" r:id="rId22"/>
    <p:sldId id="706" r:id="rId23"/>
    <p:sldId id="707" r:id="rId24"/>
    <p:sldId id="714" r:id="rId25"/>
    <p:sldId id="715" r:id="rId26"/>
    <p:sldId id="716" r:id="rId27"/>
    <p:sldId id="717" r:id="rId28"/>
    <p:sldId id="718" r:id="rId29"/>
    <p:sldId id="719" r:id="rId30"/>
    <p:sldId id="720" r:id="rId31"/>
    <p:sldId id="721" r:id="rId32"/>
    <p:sldId id="726" r:id="rId33"/>
    <p:sldId id="723" r:id="rId34"/>
    <p:sldId id="724" r:id="rId35"/>
  </p:sldIdLst>
  <p:sldSz cx="9144000" cy="6858000" type="screen4x3"/>
  <p:notesSz cx="6718300" cy="98679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1" autoAdjust="0"/>
    <p:restoredTop sz="87034" autoAdjust="0"/>
  </p:normalViewPr>
  <p:slideViewPr>
    <p:cSldViewPr>
      <p:cViewPr varScale="1">
        <p:scale>
          <a:sx n="64" d="100"/>
          <a:sy n="64" d="100"/>
        </p:scale>
        <p:origin x="46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05482" y="0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2F860-96FC-4158-BC3A-4716EE0B56AC}" type="datetimeFigureOut">
              <a:rPr lang="en-GB" smtClean="0"/>
              <a:t>14/03/2016</a:t>
            </a:fld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372792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05482" y="9372792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85B2E-4CE6-4806-B945-B126578D000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506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05482" y="0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EB3E2-89E9-4088-9A0C-4442035967CC}" type="datetimeFigureOut">
              <a:rPr lang="es-ES" smtClean="0"/>
              <a:t>14/03/2016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892175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1830" y="4687253"/>
            <a:ext cx="5374640" cy="44405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372792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05482" y="9372792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E23DA-0786-44EC-AB73-4B56D7ED5A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7819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22E794-6760-4BA4-952E-1C83F3297016}" type="slidenum">
              <a:rPr lang="en-GB"/>
              <a:pPr/>
              <a:t>2</a:t>
            </a:fld>
            <a:endParaRPr lang="en-GB"/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165" y="4342770"/>
            <a:ext cx="5027671" cy="411576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66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E23DA-0786-44EC-AB73-4B56D7ED5A44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327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E23DA-0786-44EC-AB73-4B56D7ED5A44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8671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7343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8359179-7F55-4D11-BA16-E52AAE1146CA}" type="slidenum">
              <a:rPr lang="en-US"/>
              <a:pPr/>
              <a:t>5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255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s-ES_tradnl" dirty="0" smtClean="0"/>
              <a:t>Laboratorio de Tecnologías de la Información Geográfica (</a:t>
            </a:r>
            <a:r>
              <a:rPr lang="es-ES_tradnl" dirty="0" err="1" smtClean="0"/>
              <a:t>LatinGEO</a:t>
            </a:r>
            <a:r>
              <a:rPr lang="es-ES_tradnl" dirty="0" smtClean="0"/>
              <a:t>)</a:t>
            </a:r>
            <a:endParaRPr lang="es-ES_tradnl" dirty="0">
              <a:latin typeface="Arial" charset="0"/>
            </a:endParaRPr>
          </a:p>
        </p:txBody>
      </p:sp>
      <p:sp>
        <p:nvSpPr>
          <p:cNvPr id="12083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s-ES_tradnl" smtClean="0"/>
              <a:t>Grupo de Investigación MERCATOR (UPM)</a:t>
            </a:r>
          </a:p>
        </p:txBody>
      </p:sp>
      <p:sp>
        <p:nvSpPr>
          <p:cNvPr id="12083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007BD5-EC94-432A-AAC6-7F9750A21CFE}" type="slidenum">
              <a:rPr lang="es-ES_tradnl" smtClean="0"/>
              <a:pPr/>
              <a:t>6</a:t>
            </a:fld>
            <a:endParaRPr lang="es-ES_tradnl" smtClean="0"/>
          </a:p>
        </p:txBody>
      </p:sp>
      <p:sp>
        <p:nvSpPr>
          <p:cNvPr id="1208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08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5" y="4342940"/>
            <a:ext cx="5487013" cy="4116005"/>
          </a:xfrm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818997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E112DB-084D-4654-99D2-C8E8A01D8A78}" type="slidenum">
              <a:rPr lang="en-GB" smtClean="0"/>
              <a:pPr/>
              <a:t>7</a:t>
            </a:fld>
            <a:endParaRPr lang="en-GB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709613"/>
            <a:ext cx="4549775" cy="3411537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90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609600"/>
            <a:ext cx="4876800" cy="36576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527" y="4344253"/>
            <a:ext cx="5030946" cy="4112797"/>
          </a:xfrm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966299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609600"/>
            <a:ext cx="4876800" cy="365760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527" y="4344253"/>
            <a:ext cx="5030946" cy="4112797"/>
          </a:xfrm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346676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609600"/>
            <a:ext cx="4876800" cy="365760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527" y="4344253"/>
            <a:ext cx="5030946" cy="4112797"/>
          </a:xfrm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482216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609600"/>
            <a:ext cx="4876800" cy="36576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293388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3588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601" y="4342770"/>
            <a:ext cx="5482798" cy="4114280"/>
          </a:xfrm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946188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0070C0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A06F6-08E0-44CD-AC3D-71E223889816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14/03/2016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F235-31CB-4747-8D1E-5BE5F34EA10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68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0"/>
            <a:ext cx="6264696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s-ES" noProof="0" smtClean="0"/>
              <a:t>Haga clic para modificar el estilo de título del patrón</a:t>
            </a:r>
            <a:endParaRPr lang="en-US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US" noProof="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7444D-F387-439C-B828-1C9AAF77A23D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14/03/2016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F235-31CB-4747-8D1E-5BE5F34EA10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25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788C-00A1-4DB2-9D01-54888CD8345F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14/03/2016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F235-31CB-4747-8D1E-5BE5F34EA10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115616" y="0"/>
            <a:ext cx="6264696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s-ES" noProof="0" smtClean="0"/>
              <a:t>Haga clic para modificar el estilo de título del patrón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0007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78E5-73F9-43E1-BDA7-67C269D6C909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14/03/2016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F235-31CB-4747-8D1E-5BE5F34EA10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115616" y="0"/>
            <a:ext cx="6264696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s-ES" noProof="0" smtClean="0"/>
              <a:t>Haga clic para modificar el estilo de título del patrón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701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F9B2F-716D-4077-B8D1-CFEAB646109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14/03/2016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F235-31CB-4747-8D1E-5BE5F34EA10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115616" y="0"/>
            <a:ext cx="6264696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s-ES" noProof="0" smtClean="0"/>
              <a:t>Haga clic para modificar el estilo de título del patrón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2717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9CF5-7C3E-4249-B249-03DA0C0F3BC3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14/03/2016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F235-31CB-4747-8D1E-5BE5F34EA10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115616" y="0"/>
            <a:ext cx="6264696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s-ES" noProof="0" smtClean="0"/>
              <a:t>Haga clic para modificar el estilo de título del patrón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6510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283746" y="1436785"/>
            <a:ext cx="8561674" cy="490803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115616" y="0"/>
            <a:ext cx="6264696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s-ES" noProof="0" smtClean="0"/>
              <a:t>Haga clic para modificar el estilo de título del patrón</a:t>
            </a:r>
            <a:endParaRPr lang="en-US" noProof="0" dirty="0"/>
          </a:p>
        </p:txBody>
      </p:sp>
      <p:sp>
        <p:nvSpPr>
          <p:cNvPr id="6" name="2 Marcador de fecha"/>
          <p:cNvSpPr>
            <a:spLocks noGrp="1"/>
          </p:cNvSpPr>
          <p:nvPr>
            <p:ph type="dt" sz="half" idx="11"/>
          </p:nvPr>
        </p:nvSpPr>
        <p:spPr>
          <a:xfrm>
            <a:off x="457200" y="6356374"/>
            <a:ext cx="2133600" cy="365125"/>
          </a:xfrm>
        </p:spPr>
        <p:txBody>
          <a:bodyPr/>
          <a:lstStyle/>
          <a:p>
            <a:fld id="{ED5F9B2F-716D-4077-B8D1-CFEAB646109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14/03/2016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74"/>
            <a:ext cx="2133600" cy="365125"/>
          </a:xfrm>
        </p:spPr>
        <p:txBody>
          <a:bodyPr/>
          <a:lstStyle/>
          <a:p>
            <a:fld id="{2C3FF235-31CB-4747-8D1E-5BE5F34EA10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82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4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GB" noProof="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2C9C3-3966-43EB-B791-0C25C4472E33}" type="datetime1">
              <a:rPr lang="es-ES" smtClean="0"/>
              <a:t>14/03/2016</a:t>
            </a:fld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115616" y="0"/>
            <a:ext cx="6264696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s-ES" noProof="0" smtClean="0"/>
              <a:t>Haga clic para modificar el estilo de título del patrón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2427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817C2-7A84-4018-A61C-729A211F51B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F235-31CB-4747-8D1E-5BE5F34EA10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1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129553"/>
          </a:xfrm>
          <a:prstGeom prst="rect">
            <a:avLst/>
          </a:prstGeom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00090" y="1317127"/>
            <a:ext cx="8276368" cy="4848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</a:t>
            </a:r>
            <a:r>
              <a:rPr lang="en-US" noProof="0" dirty="0" err="1" smtClean="0"/>
              <a:t>para</a:t>
            </a:r>
            <a:r>
              <a:rPr lang="en-US" noProof="0" dirty="0" smtClean="0"/>
              <a:t>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Tercer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3"/>
            <a:r>
              <a:rPr lang="en-US" noProof="0" dirty="0" smtClean="0"/>
              <a:t>Cuarto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Quinto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nivel</a:t>
            </a:r>
            <a:endParaRPr lang="en-US" noProof="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DF1EE-6952-4833-B349-E298A83DC449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14/03/2016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FF235-31CB-4747-8D1E-5BE5F34EA10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34" descr="fire_CCI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53776" y="-51024"/>
            <a:ext cx="1222375" cy="1222376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 userDrawn="1"/>
        </p:nvSpPr>
        <p:spPr>
          <a:xfrm>
            <a:off x="2375756" y="6390670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/>
              <a:t>CMUG</a:t>
            </a:r>
            <a:r>
              <a:rPr lang="en-GB" sz="1600" baseline="0" dirty="0" smtClean="0"/>
              <a:t> meeting </a:t>
            </a:r>
            <a:r>
              <a:rPr lang="en-GB" sz="1600" dirty="0" smtClean="0"/>
              <a:t>– 14-16 March 2016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718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5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60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tm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esa-fire-cci.org/" TargetMode="External"/><Relationship Id="rId4" Type="http://schemas.openxmlformats.org/officeDocument/2006/relationships/hyperlink" Target="mailto:emilio.chuvieco@uah.e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43608" y="2348880"/>
            <a:ext cx="7772400" cy="1470025"/>
          </a:xfrm>
        </p:spPr>
        <p:txBody>
          <a:bodyPr>
            <a:normAutofit/>
          </a:bodyPr>
          <a:lstStyle/>
          <a:p>
            <a:pPr lvl="0"/>
            <a:r>
              <a:rPr lang="en-GB" dirty="0" err="1" smtClean="0"/>
              <a:t>Fire_cci</a:t>
            </a:r>
            <a:r>
              <a:rPr lang="en-GB" dirty="0" smtClean="0"/>
              <a:t> phase 2 progress.</a:t>
            </a:r>
            <a:br>
              <a:rPr lang="en-GB" dirty="0" smtClean="0"/>
            </a:br>
            <a:r>
              <a:rPr lang="en-GB" dirty="0" smtClean="0"/>
              <a:t>Interactions with other ECVs</a:t>
            </a:r>
            <a:endParaRPr lang="es-ES" dirty="0"/>
          </a:p>
        </p:txBody>
      </p:sp>
      <p:sp>
        <p:nvSpPr>
          <p:cNvPr id="5" name="4 Título"/>
          <p:cNvSpPr txBox="1">
            <a:spLocks/>
          </p:cNvSpPr>
          <p:nvPr/>
        </p:nvSpPr>
        <p:spPr>
          <a:xfrm>
            <a:off x="708826" y="1484784"/>
            <a:ext cx="7772400" cy="1010519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smtClean="0"/>
              <a:t>Phase 2 of the Climate Change Initiative</a:t>
            </a:r>
            <a:br>
              <a:rPr lang="en-GB" sz="2800" smtClean="0"/>
            </a:br>
            <a:r>
              <a:rPr lang="en-GB" sz="2800" smtClean="0"/>
              <a:t>Fire_cci project</a:t>
            </a:r>
            <a:br>
              <a:rPr lang="en-GB" sz="2800" smtClean="0"/>
            </a:br>
            <a:r>
              <a:rPr lang="en-GB" sz="2800" smtClean="0"/>
              <a:t/>
            </a:r>
            <a:br>
              <a:rPr lang="en-GB" sz="2800" smtClean="0"/>
            </a:br>
            <a:endParaRPr lang="en-GB" sz="3100" dirty="0"/>
          </a:p>
        </p:txBody>
      </p:sp>
      <p:sp>
        <p:nvSpPr>
          <p:cNvPr id="7" name="Rectangle 12"/>
          <p:cNvSpPr txBox="1">
            <a:spLocks noChangeArrowheads="1"/>
          </p:cNvSpPr>
          <p:nvPr/>
        </p:nvSpPr>
        <p:spPr>
          <a:xfrm>
            <a:off x="1524000" y="4182616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SzPct val="60000"/>
              <a:buFont typeface="Courier New" panose="02070309020205020404" pitchFamily="49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SzPct val="60000"/>
              <a:buFont typeface="Courier New" panose="02070309020205020404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>
                <a:solidFill>
                  <a:schemeClr val="tx1"/>
                </a:solidFill>
              </a:rPr>
              <a:t>Emilio Chuvieco</a:t>
            </a:r>
          </a:p>
          <a:p>
            <a:r>
              <a:rPr lang="en-GB" smtClean="0">
                <a:solidFill>
                  <a:schemeClr val="tx1"/>
                </a:solidFill>
              </a:rPr>
              <a:t>University of Alcalá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eaLnBrk="1" hangingPunct="1"/>
            <a:r>
              <a:rPr lang="en-US" dirty="0" smtClean="0"/>
              <a:t>Indonesia, 2015</a:t>
            </a:r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14" y="1370378"/>
            <a:ext cx="6245589" cy="4866934"/>
          </a:xfrm>
          <a:prstGeom prst="rect">
            <a:avLst/>
          </a:prstGeom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43000"/>
            <a:ext cx="3867411" cy="215478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705595" y="3382890"/>
            <a:ext cx="3328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http://fires.globalforestwatch.org</a:t>
            </a:r>
          </a:p>
        </p:txBody>
      </p:sp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92" y="4035622"/>
            <a:ext cx="3370527" cy="242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Uses of BA information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/>
              <a:t>GCOS: </a:t>
            </a:r>
          </a:p>
          <a:p>
            <a:pPr lvl="1"/>
            <a:r>
              <a:rPr lang="en-US" dirty="0" smtClean="0"/>
              <a:t>Estimation of emissions of trace gases and aerosols from vegetation fires.</a:t>
            </a:r>
          </a:p>
          <a:p>
            <a:pPr lvl="1"/>
            <a:r>
              <a:rPr lang="en-US" dirty="0" smtClean="0"/>
              <a:t>Provision of inputs to climate and carbon-cycle models</a:t>
            </a:r>
          </a:p>
          <a:p>
            <a:pPr lvl="1"/>
            <a:r>
              <a:rPr lang="en-US" dirty="0" smtClean="0"/>
              <a:t>Parameterization of climate-driven models for simulating BA.</a:t>
            </a:r>
          </a:p>
          <a:p>
            <a:r>
              <a:rPr lang="es-ES_tradnl" dirty="0" err="1" smtClean="0"/>
              <a:t>Other</a:t>
            </a:r>
            <a:r>
              <a:rPr lang="es-ES_tradnl" dirty="0" smtClean="0"/>
              <a:t> </a:t>
            </a:r>
            <a:r>
              <a:rPr lang="es-ES_tradnl" dirty="0" err="1" smtClean="0"/>
              <a:t>potential</a:t>
            </a:r>
            <a:r>
              <a:rPr lang="es-ES_tradnl" dirty="0" smtClean="0"/>
              <a:t> </a:t>
            </a:r>
            <a:r>
              <a:rPr lang="es-ES_tradnl" dirty="0" err="1" smtClean="0"/>
              <a:t>benefits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smtClean="0"/>
              <a:t>Civil-</a:t>
            </a:r>
            <a:r>
              <a:rPr lang="es-ES_tradnl" dirty="0" err="1" smtClean="0"/>
              <a:t>protection</a:t>
            </a:r>
            <a:r>
              <a:rPr lang="es-ES_tradnl" dirty="0" smtClean="0"/>
              <a:t>: </a:t>
            </a:r>
            <a:r>
              <a:rPr lang="es-ES_tradnl" dirty="0" err="1" smtClean="0"/>
              <a:t>fire</a:t>
            </a:r>
            <a:r>
              <a:rPr lang="es-ES_tradnl" dirty="0" smtClean="0"/>
              <a:t> </a:t>
            </a:r>
            <a:r>
              <a:rPr lang="es-ES_tradnl" dirty="0" err="1" smtClean="0"/>
              <a:t>risk</a:t>
            </a:r>
            <a:r>
              <a:rPr lang="es-ES_tradnl" dirty="0" smtClean="0"/>
              <a:t> </a:t>
            </a:r>
            <a:r>
              <a:rPr lang="es-ES_tradnl" dirty="0" err="1" smtClean="0"/>
              <a:t>assessment</a:t>
            </a:r>
            <a:r>
              <a:rPr lang="es-ES_tradnl" dirty="0" smtClean="0"/>
              <a:t>.</a:t>
            </a:r>
          </a:p>
          <a:p>
            <a:pPr lvl="1"/>
            <a:r>
              <a:rPr lang="es-ES_tradnl" dirty="0" err="1" smtClean="0"/>
              <a:t>Ecological</a:t>
            </a:r>
            <a:r>
              <a:rPr lang="es-ES_tradnl" dirty="0" smtClean="0"/>
              <a:t> </a:t>
            </a:r>
            <a:r>
              <a:rPr lang="es-ES_tradnl" dirty="0" err="1" smtClean="0"/>
              <a:t>impacts</a:t>
            </a:r>
            <a:r>
              <a:rPr lang="es-ES_tradnl" dirty="0" smtClean="0"/>
              <a:t>: </a:t>
            </a:r>
            <a:r>
              <a:rPr lang="es-ES_tradnl" dirty="0" err="1" smtClean="0"/>
              <a:t>Soil</a:t>
            </a:r>
            <a:r>
              <a:rPr lang="es-ES_tradnl" dirty="0" smtClean="0"/>
              <a:t> </a:t>
            </a:r>
            <a:r>
              <a:rPr lang="es-ES_tradnl" dirty="0" err="1" smtClean="0"/>
              <a:t>erosion</a:t>
            </a:r>
            <a:r>
              <a:rPr lang="es-ES_tradnl" dirty="0" smtClean="0"/>
              <a:t>, </a:t>
            </a:r>
            <a:r>
              <a:rPr lang="es-ES_tradnl" dirty="0" err="1" smtClean="0"/>
              <a:t>hydrological</a:t>
            </a:r>
            <a:r>
              <a:rPr lang="es-ES_tradnl" dirty="0" smtClean="0"/>
              <a:t> </a:t>
            </a:r>
            <a:r>
              <a:rPr lang="es-ES_tradnl" dirty="0" err="1" smtClean="0"/>
              <a:t>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Challenges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/>
              <a:t>g</a:t>
            </a:r>
            <a:r>
              <a:rPr lang="es-ES" dirty="0" smtClean="0"/>
              <a:t>lobal </a:t>
            </a:r>
            <a:br>
              <a:rPr lang="es-ES" dirty="0" smtClean="0"/>
            </a:br>
            <a:r>
              <a:rPr lang="es-ES" dirty="0" err="1" smtClean="0"/>
              <a:t>burned</a:t>
            </a:r>
            <a:r>
              <a:rPr lang="es-ES" dirty="0" smtClean="0"/>
              <a:t> </a:t>
            </a:r>
            <a:r>
              <a:rPr lang="es-ES" dirty="0" err="1" smtClean="0"/>
              <a:t>area</a:t>
            </a:r>
            <a:r>
              <a:rPr lang="es-ES" dirty="0" smtClean="0"/>
              <a:t> </a:t>
            </a:r>
            <a:r>
              <a:rPr lang="es-ES" dirty="0" err="1" smtClean="0"/>
              <a:t>detection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0090" y="1317127"/>
            <a:ext cx="5756086" cy="4848181"/>
          </a:xfrm>
        </p:spPr>
        <p:txBody>
          <a:bodyPr/>
          <a:lstStyle/>
          <a:p>
            <a:r>
              <a:rPr lang="es-ES" dirty="0" err="1" smtClean="0"/>
              <a:t>Different</a:t>
            </a:r>
            <a:r>
              <a:rPr lang="es-ES" dirty="0" smtClean="0"/>
              <a:t> BA </a:t>
            </a:r>
            <a:r>
              <a:rPr lang="es-ES" dirty="0" err="1" smtClean="0"/>
              <a:t>conditions</a:t>
            </a:r>
            <a:r>
              <a:rPr lang="es-ES" dirty="0" smtClean="0"/>
              <a:t>:</a:t>
            </a:r>
          </a:p>
          <a:p>
            <a:pPr lvl="1"/>
            <a:r>
              <a:rPr lang="es-ES" dirty="0" err="1" smtClean="0"/>
              <a:t>Different</a:t>
            </a:r>
            <a:r>
              <a:rPr lang="es-ES" dirty="0" smtClean="0"/>
              <a:t> </a:t>
            </a:r>
            <a:r>
              <a:rPr lang="es-ES" dirty="0" err="1" smtClean="0"/>
              <a:t>land</a:t>
            </a:r>
            <a:r>
              <a:rPr lang="es-ES" dirty="0" smtClean="0"/>
              <a:t> </a:t>
            </a:r>
            <a:r>
              <a:rPr lang="es-ES" dirty="0" err="1" smtClean="0"/>
              <a:t>covers</a:t>
            </a:r>
            <a:r>
              <a:rPr lang="es-ES" dirty="0" smtClean="0"/>
              <a:t>.</a:t>
            </a:r>
          </a:p>
          <a:p>
            <a:pPr lvl="1"/>
            <a:r>
              <a:rPr lang="es-ES" dirty="0" err="1" smtClean="0"/>
              <a:t>Different</a:t>
            </a:r>
            <a:r>
              <a:rPr lang="es-ES" dirty="0" smtClean="0"/>
              <a:t> </a:t>
            </a:r>
            <a:r>
              <a:rPr lang="es-ES" dirty="0" err="1" smtClean="0"/>
              <a:t>proportions</a:t>
            </a:r>
            <a:r>
              <a:rPr lang="es-ES" dirty="0" smtClean="0"/>
              <a:t> </a:t>
            </a:r>
            <a:r>
              <a:rPr lang="es-ES" dirty="0" err="1" smtClean="0"/>
              <a:t>burned</a:t>
            </a:r>
            <a:r>
              <a:rPr lang="es-ES" dirty="0" smtClean="0"/>
              <a:t>.</a:t>
            </a:r>
          </a:p>
          <a:p>
            <a:pPr lvl="1"/>
            <a:r>
              <a:rPr lang="es-ES" dirty="0" err="1" smtClean="0"/>
              <a:t>Different</a:t>
            </a:r>
            <a:r>
              <a:rPr lang="es-ES" dirty="0" smtClean="0"/>
              <a:t> </a:t>
            </a:r>
            <a:r>
              <a:rPr lang="es-ES" dirty="0" err="1" smtClean="0"/>
              <a:t>combustion</a:t>
            </a:r>
            <a:r>
              <a:rPr lang="es-ES" dirty="0" smtClean="0"/>
              <a:t> </a:t>
            </a:r>
            <a:r>
              <a:rPr lang="es-ES" dirty="0" err="1" smtClean="0"/>
              <a:t>completeness</a:t>
            </a:r>
            <a:r>
              <a:rPr lang="es-ES" dirty="0" smtClean="0"/>
              <a:t>.</a:t>
            </a:r>
          </a:p>
          <a:p>
            <a:r>
              <a:rPr lang="es-ES" dirty="0" smtClean="0"/>
              <a:t>Sensor </a:t>
            </a:r>
            <a:r>
              <a:rPr lang="es-ES" dirty="0" err="1" smtClean="0"/>
              <a:t>suitability</a:t>
            </a:r>
            <a:r>
              <a:rPr lang="es-ES" dirty="0" smtClean="0"/>
              <a:t>.</a:t>
            </a:r>
          </a:p>
          <a:p>
            <a:r>
              <a:rPr lang="es-ES" dirty="0" err="1" smtClean="0"/>
              <a:t>Consistency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time series:</a:t>
            </a:r>
          </a:p>
          <a:p>
            <a:pPr lvl="1"/>
            <a:r>
              <a:rPr lang="es-ES" dirty="0" err="1" smtClean="0"/>
              <a:t>Different</a:t>
            </a:r>
            <a:r>
              <a:rPr lang="es-ES" dirty="0" smtClean="0"/>
              <a:t> </a:t>
            </a:r>
            <a:r>
              <a:rPr lang="es-ES" dirty="0" err="1" smtClean="0"/>
              <a:t>sensors</a:t>
            </a:r>
            <a:r>
              <a:rPr lang="es-ES" dirty="0"/>
              <a:t> </a:t>
            </a:r>
            <a:r>
              <a:rPr lang="es-ES" dirty="0" smtClean="0"/>
              <a:t>/ </a:t>
            </a:r>
            <a:r>
              <a:rPr lang="es-ES" dirty="0" err="1" smtClean="0"/>
              <a:t>calibration</a:t>
            </a:r>
            <a:r>
              <a:rPr lang="es-ES" dirty="0" smtClean="0"/>
              <a:t> </a:t>
            </a:r>
            <a:r>
              <a:rPr lang="es-ES" dirty="0" err="1" smtClean="0"/>
              <a:t>issues</a:t>
            </a:r>
            <a:r>
              <a:rPr lang="es-ES" dirty="0" smtClean="0"/>
              <a:t>.</a:t>
            </a:r>
          </a:p>
          <a:p>
            <a:endParaRPr lang="es-ES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7380" y="188640"/>
            <a:ext cx="3544651" cy="217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viajes\incendios\F1000001.JPG"/>
          <p:cNvPicPr>
            <a:picLocks noChangeAspect="1" noChangeArrowheads="1"/>
          </p:cNvPicPr>
          <p:nvPr/>
        </p:nvPicPr>
        <p:blipFill>
          <a:blip r:embed="rId3" cstate="print"/>
          <a:srcRect t="11441" r="68221" b="30406"/>
          <a:stretch>
            <a:fillRect/>
          </a:stretch>
        </p:blipFill>
        <p:spPr bwMode="auto">
          <a:xfrm>
            <a:off x="7201228" y="4059298"/>
            <a:ext cx="2230804" cy="273630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92"/>
          <a:stretch/>
        </p:blipFill>
        <p:spPr bwMode="auto">
          <a:xfrm>
            <a:off x="5887380" y="2113153"/>
            <a:ext cx="3544652" cy="196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C:\viajes\incendios\guad 018.jpg"/>
          <p:cNvPicPr>
            <a:picLocks noChangeAspect="1" noChangeArrowheads="1"/>
          </p:cNvPicPr>
          <p:nvPr/>
        </p:nvPicPr>
        <p:blipFill>
          <a:blip r:embed="rId5" cstate="print"/>
          <a:srcRect b="5000"/>
          <a:stretch>
            <a:fillRect/>
          </a:stretch>
        </p:blipFill>
        <p:spPr bwMode="auto">
          <a:xfrm>
            <a:off x="5868144" y="4157114"/>
            <a:ext cx="1785495" cy="2280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16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CCI BA products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400090" y="1317127"/>
            <a:ext cx="6764198" cy="48481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Pixel product:</a:t>
            </a:r>
          </a:p>
          <a:p>
            <a:pPr lvl="1"/>
            <a:r>
              <a:rPr lang="en-US" dirty="0"/>
              <a:t>3 variables: date of </a:t>
            </a:r>
            <a:r>
              <a:rPr lang="en-US" dirty="0" smtClean="0"/>
              <a:t>detection, uncertainty, </a:t>
            </a:r>
            <a:r>
              <a:rPr lang="en-US" dirty="0"/>
              <a:t>and burned land cover.</a:t>
            </a:r>
          </a:p>
          <a:p>
            <a:pPr lvl="1"/>
            <a:r>
              <a:rPr lang="en-US" dirty="0"/>
              <a:t>Monthly files, continental tiles, </a:t>
            </a:r>
            <a:r>
              <a:rPr lang="en-US" dirty="0" err="1"/>
              <a:t>GeoTiff</a:t>
            </a:r>
            <a:r>
              <a:rPr lang="en-US" dirty="0"/>
              <a:t> format.</a:t>
            </a:r>
          </a:p>
          <a:p>
            <a:r>
              <a:rPr lang="en-US" dirty="0" smtClean="0"/>
              <a:t>Grid </a:t>
            </a:r>
            <a:r>
              <a:rPr lang="en-US" dirty="0"/>
              <a:t>product:</a:t>
            </a:r>
          </a:p>
          <a:p>
            <a:pPr lvl="1"/>
            <a:r>
              <a:rPr lang="en-US" dirty="0"/>
              <a:t>22 </a:t>
            </a:r>
            <a:r>
              <a:rPr lang="en-US" dirty="0" smtClean="0"/>
              <a:t>variables: </a:t>
            </a:r>
            <a:r>
              <a:rPr lang="en-US" dirty="0"/>
              <a:t>total burned area, standard error, % observed area, number of patches and burned area of each land cover.</a:t>
            </a:r>
          </a:p>
          <a:p>
            <a:pPr lvl="1"/>
            <a:r>
              <a:rPr lang="en-US" dirty="0"/>
              <a:t>15-day files at </a:t>
            </a:r>
            <a:r>
              <a:rPr lang="en-US" dirty="0" smtClean="0"/>
              <a:t>0.25 </a:t>
            </a:r>
            <a:r>
              <a:rPr lang="en-US" dirty="0"/>
              <a:t>x </a:t>
            </a:r>
            <a:r>
              <a:rPr lang="en-US" dirty="0" smtClean="0"/>
              <a:t>0.25 </a:t>
            </a:r>
            <a:r>
              <a:rPr lang="en-US" dirty="0"/>
              <a:t>degree.</a:t>
            </a:r>
          </a:p>
          <a:p>
            <a:pPr lvl="1"/>
            <a:r>
              <a:rPr lang="en-US" dirty="0"/>
              <a:t>NetCDF4 format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1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483" y="1556792"/>
            <a:ext cx="1854726" cy="18767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Picture 1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863330"/>
            <a:ext cx="1850120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469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New tile </a:t>
            </a:r>
            <a:r>
              <a:rPr lang="es-ES_tradnl" dirty="0" err="1" smtClean="0"/>
              <a:t>distribution</a:t>
            </a:r>
            <a:endParaRPr lang="en-US" dirty="0"/>
          </a:p>
        </p:txBody>
      </p:sp>
      <p:pic>
        <p:nvPicPr>
          <p:cNvPr id="4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r="2827" b="5826"/>
          <a:stretch/>
        </p:blipFill>
        <p:spPr bwMode="auto">
          <a:xfrm>
            <a:off x="395536" y="1157962"/>
            <a:ext cx="8197080" cy="46660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37692" y="579991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Geotiff</a:t>
            </a:r>
            <a:r>
              <a:rPr lang="es-ES_tradnl" dirty="0" smtClean="0"/>
              <a:t> </a:t>
            </a:r>
            <a:r>
              <a:rPr lang="es-ES_tradnl" dirty="0" err="1" smtClean="0"/>
              <a:t>format</a:t>
            </a:r>
            <a:r>
              <a:rPr lang="es-ES_tradnl" dirty="0" smtClean="0"/>
              <a:t>, </a:t>
            </a:r>
            <a:r>
              <a:rPr lang="es-ES_tradnl" dirty="0" err="1" smtClean="0"/>
              <a:t>multilayer</a:t>
            </a:r>
            <a:r>
              <a:rPr lang="es-ES_tradnl" dirty="0" smtClean="0"/>
              <a:t>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09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5616" y="0"/>
            <a:ext cx="7920880" cy="671140"/>
          </a:xfrm>
        </p:spPr>
        <p:txBody>
          <a:bodyPr/>
          <a:lstStyle/>
          <a:p>
            <a:r>
              <a:rPr lang="es-ES"/>
              <a:t>California BA @ 300m, June 2008</a:t>
            </a:r>
            <a:endParaRPr lang="es-E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51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2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Central Asia BA @ 300m, June 2008</a:t>
            </a:r>
            <a:endParaRPr lang="es-E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4" y="1484784"/>
            <a:ext cx="9031570" cy="510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6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t="10809" r="21303"/>
          <a:stretch/>
        </p:blipFill>
        <p:spPr>
          <a:xfrm>
            <a:off x="1717589" y="1779373"/>
            <a:ext cx="4893276" cy="44254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Day of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Year</a:t>
            </a:r>
            <a:r>
              <a:rPr lang="es-ES_tradnl" dirty="0" smtClean="0"/>
              <a:t> of BA </a:t>
            </a:r>
            <a:r>
              <a:rPr lang="es-ES_tradnl" dirty="0" err="1" smtClean="0"/>
              <a:t>detection</a:t>
            </a:r>
            <a:r>
              <a:rPr lang="es-ES_tradnl" dirty="0" smtClean="0"/>
              <a:t> </a:t>
            </a:r>
            <a:br>
              <a:rPr lang="es-ES_tradnl" dirty="0" smtClean="0"/>
            </a:br>
            <a:r>
              <a:rPr lang="es-ES_tradnl" dirty="0" smtClean="0"/>
              <a:t>MERIS (2008) v3</a:t>
            </a:r>
            <a:endParaRPr lang="es-E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72" y="5055119"/>
            <a:ext cx="2062323" cy="5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27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Uncertainty characterization: Monthly confidence level (%)</a:t>
            </a:r>
            <a:endParaRPr lang="en-US" dirty="0"/>
          </a:p>
        </p:txBody>
      </p:sp>
      <p:pic>
        <p:nvPicPr>
          <p:cNvPr id="1026" name="Picture 2" descr="C:\doc\documentos\proyecto esa\validation\uncertainty marc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268760"/>
            <a:ext cx="100811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63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product: total yearly BA</a:t>
            </a:r>
          </a:p>
        </p:txBody>
      </p:sp>
      <p:pic>
        <p:nvPicPr>
          <p:cNvPr id="6" name="7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1"/>
          <a:stretch/>
        </p:blipFill>
        <p:spPr>
          <a:xfrm>
            <a:off x="0" y="1239710"/>
            <a:ext cx="9143999" cy="5136976"/>
          </a:xfrm>
          <a:prstGeom prst="rect">
            <a:avLst/>
          </a:prstGeom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23528" y="5441677"/>
            <a:ext cx="2807543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cs typeface="Arial" charset="0"/>
              </a:rPr>
              <a:t>MERIS </a:t>
            </a:r>
            <a:r>
              <a:rPr lang="en-US" dirty="0" err="1" smtClean="0">
                <a:cs typeface="Arial" charset="0"/>
              </a:rPr>
              <a:t>fire_cci</a:t>
            </a:r>
            <a:r>
              <a:rPr lang="en-US" dirty="0" smtClean="0">
                <a:cs typeface="Arial" charset="0"/>
              </a:rPr>
              <a:t> estimation</a:t>
            </a:r>
          </a:p>
          <a:p>
            <a:r>
              <a:rPr lang="en-US" dirty="0" smtClean="0">
                <a:cs typeface="Arial" charset="0"/>
              </a:rPr>
              <a:t>3.5-3.7 million km2</a:t>
            </a:r>
          </a:p>
          <a:p>
            <a:r>
              <a:rPr lang="en-US" dirty="0" smtClean="0">
                <a:cs typeface="Arial" charset="0"/>
              </a:rPr>
              <a:t>(</a:t>
            </a:r>
            <a:r>
              <a:rPr lang="en-US" dirty="0">
                <a:cs typeface="Arial" charset="0"/>
              </a:rPr>
              <a:t>Chuvieco et al., </a:t>
            </a:r>
            <a:r>
              <a:rPr lang="en-US" dirty="0" smtClean="0">
                <a:cs typeface="Arial" charset="0"/>
              </a:rPr>
              <a:t>2016, </a:t>
            </a:r>
            <a:r>
              <a:rPr lang="en-US" dirty="0">
                <a:cs typeface="Arial" charset="0"/>
              </a:rPr>
              <a:t>GCB)</a:t>
            </a:r>
          </a:p>
        </p:txBody>
      </p:sp>
    </p:spTree>
    <p:extLst>
      <p:ext uri="{BB962C8B-B14F-4D97-AF65-F5344CB8AC3E}">
        <p14:creationId xmlns:p14="http://schemas.microsoft.com/office/powerpoint/2010/main" val="386658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9" name="AutoShape 3"/>
          <p:cNvSpPr>
            <a:spLocks noChangeArrowheads="1"/>
          </p:cNvSpPr>
          <p:nvPr/>
        </p:nvSpPr>
        <p:spPr bwMode="auto">
          <a:xfrm>
            <a:off x="2876947" y="1701874"/>
            <a:ext cx="3097213" cy="2808288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66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1125380" name="Picture 4" descr="MCj03631880000[1]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3419872" y="2636912"/>
            <a:ext cx="1828800" cy="1719262"/>
          </a:xfrm>
          <a:prstGeom prst="rect">
            <a:avLst/>
          </a:prstGeom>
          <a:noFill/>
        </p:spPr>
      </p:pic>
      <p:sp>
        <p:nvSpPr>
          <p:cNvPr id="1125381" name="Text Box 5"/>
          <p:cNvSpPr txBox="1">
            <a:spLocks noChangeArrowheads="1"/>
          </p:cNvSpPr>
          <p:nvPr/>
        </p:nvSpPr>
        <p:spPr bwMode="auto">
          <a:xfrm>
            <a:off x="2615010" y="2133674"/>
            <a:ext cx="1090612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Fire </a:t>
            </a:r>
          </a:p>
          <a:p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effects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52822" y="1262137"/>
            <a:ext cx="2262188" cy="3394075"/>
            <a:chOff x="204" y="527"/>
            <a:chExt cx="1425" cy="2138"/>
          </a:xfrm>
        </p:grpSpPr>
        <p:sp>
          <p:nvSpPr>
            <p:cNvPr id="1125383" name="Text Box 7"/>
            <p:cNvSpPr txBox="1">
              <a:spLocks noChangeArrowheads="1"/>
            </p:cNvSpPr>
            <p:nvPr/>
          </p:nvSpPr>
          <p:spPr bwMode="auto">
            <a:xfrm>
              <a:off x="204" y="2255"/>
              <a:ext cx="1234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pitchFamily="34" charset="0"/>
                </a:rPr>
                <a:t>Loss of lives and </a:t>
              </a:r>
            </a:p>
            <a:p>
              <a:r>
                <a:rPr lang="en-US" sz="1800">
                  <a:latin typeface="Arial" pitchFamily="34" charset="0"/>
                </a:rPr>
                <a:t>properties</a:t>
              </a:r>
            </a:p>
          </p:txBody>
        </p:sp>
        <p:sp>
          <p:nvSpPr>
            <p:cNvPr id="1125384" name="Text Box 8"/>
            <p:cNvSpPr txBox="1">
              <a:spLocks noChangeArrowheads="1"/>
            </p:cNvSpPr>
            <p:nvPr/>
          </p:nvSpPr>
          <p:spPr bwMode="auto">
            <a:xfrm>
              <a:off x="252" y="858"/>
              <a:ext cx="1186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pitchFamily="34" charset="0"/>
                </a:rPr>
                <a:t>Greenhouse gas</a:t>
              </a:r>
            </a:p>
            <a:p>
              <a:r>
                <a:rPr lang="en-US" sz="1800">
                  <a:latin typeface="Arial" pitchFamily="34" charset="0"/>
                </a:rPr>
                <a:t>emissions</a:t>
              </a:r>
            </a:p>
          </p:txBody>
        </p:sp>
        <p:sp>
          <p:nvSpPr>
            <p:cNvPr id="1125385" name="Text Box 9"/>
            <p:cNvSpPr txBox="1">
              <a:spLocks noChangeArrowheads="1"/>
            </p:cNvSpPr>
            <p:nvPr/>
          </p:nvSpPr>
          <p:spPr bwMode="auto">
            <a:xfrm>
              <a:off x="604" y="1351"/>
              <a:ext cx="834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pitchFamily="34" charset="0"/>
                </a:rPr>
                <a:t>Vegetation</a:t>
              </a:r>
            </a:p>
            <a:p>
              <a:r>
                <a:rPr lang="en-US" sz="1800">
                  <a:latin typeface="Arial" pitchFamily="34" charset="0"/>
                </a:rPr>
                <a:t>succession</a:t>
              </a:r>
            </a:p>
          </p:txBody>
        </p:sp>
        <p:sp>
          <p:nvSpPr>
            <p:cNvPr id="1125386" name="Text Box 10"/>
            <p:cNvSpPr txBox="1">
              <a:spLocks noChangeArrowheads="1"/>
            </p:cNvSpPr>
            <p:nvPr/>
          </p:nvSpPr>
          <p:spPr bwMode="auto">
            <a:xfrm>
              <a:off x="212" y="1859"/>
              <a:ext cx="1226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pitchFamily="34" charset="0"/>
                </a:rPr>
                <a:t>Run-off alteration</a:t>
              </a:r>
            </a:p>
          </p:txBody>
        </p:sp>
        <p:sp>
          <p:nvSpPr>
            <p:cNvPr id="1125387" name="Text Box 11"/>
            <p:cNvSpPr txBox="1">
              <a:spLocks noChangeArrowheads="1"/>
            </p:cNvSpPr>
            <p:nvPr/>
          </p:nvSpPr>
          <p:spPr bwMode="auto">
            <a:xfrm>
              <a:off x="564" y="527"/>
              <a:ext cx="874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pitchFamily="34" charset="0"/>
                </a:rPr>
                <a:t>Soil erosion</a:t>
              </a:r>
            </a:p>
          </p:txBody>
        </p:sp>
        <p:cxnSp>
          <p:nvCxnSpPr>
            <p:cNvPr id="1125388" name="AutoShape 12"/>
            <p:cNvCxnSpPr>
              <a:cxnSpLocks noChangeShapeType="1"/>
              <a:stCxn id="1125387" idx="3"/>
              <a:endCxn id="1125381" idx="1"/>
            </p:cNvCxnSpPr>
            <p:nvPr/>
          </p:nvCxnSpPr>
          <p:spPr bwMode="auto">
            <a:xfrm>
              <a:off x="1438" y="646"/>
              <a:ext cx="191" cy="692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</p:spPr>
        </p:cxnSp>
        <p:cxnSp>
          <p:nvCxnSpPr>
            <p:cNvPr id="1125389" name="AutoShape 13"/>
            <p:cNvCxnSpPr>
              <a:cxnSpLocks noChangeShapeType="1"/>
              <a:stCxn id="1125385" idx="3"/>
              <a:endCxn id="1125381" idx="1"/>
            </p:cNvCxnSpPr>
            <p:nvPr/>
          </p:nvCxnSpPr>
          <p:spPr bwMode="auto">
            <a:xfrm flipV="1">
              <a:off x="1438" y="1338"/>
              <a:ext cx="191" cy="21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</p:spPr>
        </p:cxnSp>
        <p:cxnSp>
          <p:nvCxnSpPr>
            <p:cNvPr id="1125390" name="AutoShape 14"/>
            <p:cNvCxnSpPr>
              <a:cxnSpLocks noChangeShapeType="1"/>
              <a:stCxn id="1125384" idx="3"/>
              <a:endCxn id="1125381" idx="1"/>
            </p:cNvCxnSpPr>
            <p:nvPr/>
          </p:nvCxnSpPr>
          <p:spPr bwMode="auto">
            <a:xfrm>
              <a:off x="1438" y="1063"/>
              <a:ext cx="191" cy="275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</p:spPr>
        </p:cxnSp>
        <p:cxnSp>
          <p:nvCxnSpPr>
            <p:cNvPr id="1125391" name="AutoShape 15"/>
            <p:cNvCxnSpPr>
              <a:cxnSpLocks noChangeShapeType="1"/>
              <a:stCxn id="1125386" idx="3"/>
              <a:endCxn id="1125381" idx="1"/>
            </p:cNvCxnSpPr>
            <p:nvPr/>
          </p:nvCxnSpPr>
          <p:spPr bwMode="auto">
            <a:xfrm flipV="1">
              <a:off x="1438" y="1338"/>
              <a:ext cx="191" cy="64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</p:spPr>
        </p:cxnSp>
        <p:cxnSp>
          <p:nvCxnSpPr>
            <p:cNvPr id="1125392" name="AutoShape 16"/>
            <p:cNvCxnSpPr>
              <a:cxnSpLocks noChangeShapeType="1"/>
              <a:stCxn id="1125383" idx="3"/>
              <a:endCxn id="1125381" idx="1"/>
            </p:cNvCxnSpPr>
            <p:nvPr/>
          </p:nvCxnSpPr>
          <p:spPr bwMode="auto">
            <a:xfrm flipV="1">
              <a:off x="1438" y="1338"/>
              <a:ext cx="191" cy="1122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</p:spPr>
        </p:cxnSp>
      </p:grpSp>
      <p:sp>
        <p:nvSpPr>
          <p:cNvPr id="1125393" name="Text Box 17"/>
          <p:cNvSpPr txBox="1">
            <a:spLocks noChangeArrowheads="1"/>
          </p:cNvSpPr>
          <p:nvPr/>
        </p:nvSpPr>
        <p:spPr bwMode="auto">
          <a:xfrm>
            <a:off x="5181997" y="2155899"/>
            <a:ext cx="8382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Fire </a:t>
            </a:r>
          </a:p>
          <a:p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uses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020197" y="1417712"/>
            <a:ext cx="2706688" cy="2460625"/>
            <a:chOff x="3774" y="625"/>
            <a:chExt cx="1705" cy="1550"/>
          </a:xfrm>
        </p:grpSpPr>
        <p:sp>
          <p:nvSpPr>
            <p:cNvPr id="1125395" name="Text Box 19"/>
            <p:cNvSpPr txBox="1">
              <a:spLocks noChangeArrowheads="1"/>
            </p:cNvSpPr>
            <p:nvPr/>
          </p:nvSpPr>
          <p:spPr bwMode="auto">
            <a:xfrm>
              <a:off x="4017" y="1529"/>
              <a:ext cx="978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pitchFamily="34" charset="0"/>
                </a:rPr>
                <a:t>Deforestation</a:t>
              </a:r>
            </a:p>
          </p:txBody>
        </p:sp>
        <p:sp>
          <p:nvSpPr>
            <p:cNvPr id="1125396" name="Text Box 20"/>
            <p:cNvSpPr txBox="1">
              <a:spLocks noChangeArrowheads="1"/>
            </p:cNvSpPr>
            <p:nvPr/>
          </p:nvSpPr>
          <p:spPr bwMode="auto">
            <a:xfrm>
              <a:off x="4017" y="1167"/>
              <a:ext cx="626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pitchFamily="34" charset="0"/>
                </a:rPr>
                <a:t>Grazing</a:t>
              </a:r>
            </a:p>
          </p:txBody>
        </p:sp>
        <p:sp>
          <p:nvSpPr>
            <p:cNvPr id="1125397" name="Text Box 21"/>
            <p:cNvSpPr txBox="1">
              <a:spLocks noChangeArrowheads="1"/>
            </p:cNvSpPr>
            <p:nvPr/>
          </p:nvSpPr>
          <p:spPr bwMode="auto">
            <a:xfrm>
              <a:off x="4017" y="1938"/>
              <a:ext cx="498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pitchFamily="34" charset="0"/>
                </a:rPr>
                <a:t>Arson</a:t>
              </a:r>
            </a:p>
          </p:txBody>
        </p:sp>
        <p:sp>
          <p:nvSpPr>
            <p:cNvPr id="1125398" name="Text Box 22"/>
            <p:cNvSpPr txBox="1">
              <a:spLocks noChangeArrowheads="1"/>
            </p:cNvSpPr>
            <p:nvPr/>
          </p:nvSpPr>
          <p:spPr bwMode="auto">
            <a:xfrm>
              <a:off x="4017" y="625"/>
              <a:ext cx="794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pitchFamily="34" charset="0"/>
                </a:rPr>
                <a:t>Shifting</a:t>
              </a:r>
            </a:p>
            <a:p>
              <a:pPr algn="ctr"/>
              <a:r>
                <a:rPr lang="en-US" sz="1800">
                  <a:latin typeface="Arial" pitchFamily="34" charset="0"/>
                </a:rPr>
                <a:t>agriculture</a:t>
              </a:r>
            </a:p>
          </p:txBody>
        </p:sp>
        <p:cxnSp>
          <p:nvCxnSpPr>
            <p:cNvPr id="1125399" name="AutoShape 23"/>
            <p:cNvCxnSpPr>
              <a:cxnSpLocks noChangeShapeType="1"/>
              <a:stCxn id="1125398" idx="1"/>
              <a:endCxn id="1125393" idx="3"/>
            </p:cNvCxnSpPr>
            <p:nvPr/>
          </p:nvCxnSpPr>
          <p:spPr bwMode="auto">
            <a:xfrm rot="10800000" flipV="1">
              <a:off x="3774" y="830"/>
              <a:ext cx="243" cy="522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1125400" name="AutoShape 24"/>
            <p:cNvCxnSpPr>
              <a:cxnSpLocks noChangeShapeType="1"/>
              <a:stCxn id="1125396" idx="1"/>
              <a:endCxn id="1125393" idx="3"/>
            </p:cNvCxnSpPr>
            <p:nvPr/>
          </p:nvCxnSpPr>
          <p:spPr bwMode="auto">
            <a:xfrm rot="10800000" flipV="1">
              <a:off x="3774" y="1286"/>
              <a:ext cx="243" cy="66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1125401" name="AutoShape 25"/>
            <p:cNvCxnSpPr>
              <a:cxnSpLocks noChangeShapeType="1"/>
              <a:stCxn id="1125395" idx="1"/>
              <a:endCxn id="1125393" idx="3"/>
            </p:cNvCxnSpPr>
            <p:nvPr/>
          </p:nvCxnSpPr>
          <p:spPr bwMode="auto">
            <a:xfrm rot="10800000">
              <a:off x="3774" y="1352"/>
              <a:ext cx="243" cy="296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1125402" name="AutoShape 26"/>
            <p:cNvCxnSpPr>
              <a:cxnSpLocks noChangeShapeType="1"/>
              <a:stCxn id="1125397" idx="1"/>
              <a:endCxn id="1125393" idx="3"/>
            </p:cNvCxnSpPr>
            <p:nvPr/>
          </p:nvCxnSpPr>
          <p:spPr bwMode="auto">
            <a:xfrm rot="10800000">
              <a:off x="3774" y="1352"/>
              <a:ext cx="243" cy="705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125403" name="AutoShape 27"/>
            <p:cNvSpPr>
              <a:spLocks/>
            </p:cNvSpPr>
            <p:nvPr/>
          </p:nvSpPr>
          <p:spPr bwMode="auto">
            <a:xfrm>
              <a:off x="4879" y="668"/>
              <a:ext cx="45" cy="725"/>
            </a:xfrm>
            <a:prstGeom prst="rightBrace">
              <a:avLst>
                <a:gd name="adj1" fmla="val 13425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25404" name="Text Box 28"/>
            <p:cNvSpPr txBox="1">
              <a:spLocks noChangeArrowheads="1"/>
            </p:cNvSpPr>
            <p:nvPr/>
          </p:nvSpPr>
          <p:spPr bwMode="auto">
            <a:xfrm>
              <a:off x="4924" y="909"/>
              <a:ext cx="55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pitchFamily="34" charset="0"/>
                </a:rPr>
                <a:t>Cyclical</a:t>
              </a:r>
            </a:p>
          </p:txBody>
        </p:sp>
      </p:grpSp>
      <p:sp>
        <p:nvSpPr>
          <p:cNvPr id="1125405" name="Text Box 29"/>
          <p:cNvSpPr txBox="1">
            <a:spLocks noChangeArrowheads="1"/>
          </p:cNvSpPr>
          <p:nvPr/>
        </p:nvSpPr>
        <p:spPr bwMode="auto">
          <a:xfrm>
            <a:off x="3502422" y="4653037"/>
            <a:ext cx="17176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Fire factors</a:t>
            </a: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1113235" y="5119762"/>
            <a:ext cx="7315200" cy="904875"/>
            <a:chOff x="683" y="2957"/>
            <a:chExt cx="4608" cy="570"/>
          </a:xfrm>
        </p:grpSpPr>
        <p:sp>
          <p:nvSpPr>
            <p:cNvPr id="1125407" name="Text Box 31"/>
            <p:cNvSpPr txBox="1">
              <a:spLocks noChangeArrowheads="1"/>
            </p:cNvSpPr>
            <p:nvPr/>
          </p:nvSpPr>
          <p:spPr bwMode="auto">
            <a:xfrm>
              <a:off x="2724" y="3117"/>
              <a:ext cx="938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pitchFamily="34" charset="0"/>
                </a:rPr>
                <a:t>Land</a:t>
              </a:r>
            </a:p>
            <a:p>
              <a:pPr algn="ctr"/>
              <a:r>
                <a:rPr lang="en-US" sz="1800">
                  <a:latin typeface="Arial" pitchFamily="34" charset="0"/>
                </a:rPr>
                <a:t>use changes</a:t>
              </a:r>
            </a:p>
          </p:txBody>
        </p:sp>
        <p:sp>
          <p:nvSpPr>
            <p:cNvPr id="1125408" name="Text Box 32"/>
            <p:cNvSpPr txBox="1">
              <a:spLocks noChangeArrowheads="1"/>
            </p:cNvSpPr>
            <p:nvPr/>
          </p:nvSpPr>
          <p:spPr bwMode="auto">
            <a:xfrm>
              <a:off x="1590" y="3117"/>
              <a:ext cx="898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pitchFamily="34" charset="0"/>
                </a:rPr>
                <a:t>Fire policy:</a:t>
              </a:r>
            </a:p>
            <a:p>
              <a:pPr algn="ctr"/>
              <a:r>
                <a:rPr lang="en-US" sz="1800">
                  <a:latin typeface="Arial" pitchFamily="34" charset="0"/>
                </a:rPr>
                <a:t>suppression</a:t>
              </a:r>
            </a:p>
          </p:txBody>
        </p:sp>
        <p:sp>
          <p:nvSpPr>
            <p:cNvPr id="1125409" name="Text Box 33"/>
            <p:cNvSpPr txBox="1">
              <a:spLocks noChangeArrowheads="1"/>
            </p:cNvSpPr>
            <p:nvPr/>
          </p:nvSpPr>
          <p:spPr bwMode="auto">
            <a:xfrm>
              <a:off x="683" y="3117"/>
              <a:ext cx="666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pitchFamily="34" charset="0"/>
                </a:rPr>
                <a:t>Climate </a:t>
              </a:r>
            </a:p>
            <a:p>
              <a:pPr algn="ctr"/>
              <a:r>
                <a:rPr lang="en-US" sz="1800">
                  <a:latin typeface="Arial" pitchFamily="34" charset="0"/>
                </a:rPr>
                <a:t>changes</a:t>
              </a:r>
            </a:p>
          </p:txBody>
        </p:sp>
        <p:cxnSp>
          <p:nvCxnSpPr>
            <p:cNvPr id="1125410" name="AutoShape 34"/>
            <p:cNvCxnSpPr>
              <a:cxnSpLocks noChangeShapeType="1"/>
              <a:stCxn id="1125409" idx="0"/>
              <a:endCxn id="1125405" idx="2"/>
            </p:cNvCxnSpPr>
            <p:nvPr/>
          </p:nvCxnSpPr>
          <p:spPr bwMode="auto">
            <a:xfrm rot="5400000" flipH="1" flipV="1">
              <a:off x="1792" y="2181"/>
              <a:ext cx="160" cy="1713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1125411" name="AutoShape 35"/>
            <p:cNvCxnSpPr>
              <a:cxnSpLocks noChangeShapeType="1"/>
              <a:stCxn id="1125408" idx="0"/>
              <a:endCxn id="1125405" idx="2"/>
            </p:cNvCxnSpPr>
            <p:nvPr/>
          </p:nvCxnSpPr>
          <p:spPr bwMode="auto">
            <a:xfrm rot="5400000" flipH="1" flipV="1">
              <a:off x="2304" y="2692"/>
              <a:ext cx="160" cy="69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1125412" name="AutoShape 36"/>
            <p:cNvCxnSpPr>
              <a:cxnSpLocks noChangeShapeType="1"/>
              <a:stCxn id="1125407" idx="0"/>
              <a:endCxn id="1125405" idx="2"/>
            </p:cNvCxnSpPr>
            <p:nvPr/>
          </p:nvCxnSpPr>
          <p:spPr bwMode="auto">
            <a:xfrm rot="16200000" flipV="1">
              <a:off x="2881" y="2805"/>
              <a:ext cx="160" cy="464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125413" name="Text Box 37"/>
            <p:cNvSpPr txBox="1">
              <a:spLocks noChangeArrowheads="1"/>
            </p:cNvSpPr>
            <p:nvPr/>
          </p:nvSpPr>
          <p:spPr bwMode="auto">
            <a:xfrm>
              <a:off x="3836" y="3117"/>
              <a:ext cx="80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pitchFamily="34" charset="0"/>
                </a:rPr>
                <a:t>Population</a:t>
              </a:r>
            </a:p>
            <a:p>
              <a:pPr algn="ctr"/>
              <a:r>
                <a:rPr lang="en-US" sz="1800">
                  <a:latin typeface="Arial" pitchFamily="34" charset="0"/>
                </a:rPr>
                <a:t>dynamics</a:t>
              </a:r>
            </a:p>
          </p:txBody>
        </p:sp>
        <p:cxnSp>
          <p:nvCxnSpPr>
            <p:cNvPr id="1125414" name="AutoShape 38"/>
            <p:cNvCxnSpPr>
              <a:cxnSpLocks noChangeShapeType="1"/>
              <a:stCxn id="1125413" idx="0"/>
              <a:endCxn id="1125405" idx="2"/>
            </p:cNvCxnSpPr>
            <p:nvPr/>
          </p:nvCxnSpPr>
          <p:spPr bwMode="auto">
            <a:xfrm rot="16200000" flipV="1">
              <a:off x="3403" y="2283"/>
              <a:ext cx="160" cy="150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125415" name="Line 39"/>
            <p:cNvSpPr>
              <a:spLocks noChangeShapeType="1"/>
            </p:cNvSpPr>
            <p:nvPr/>
          </p:nvSpPr>
          <p:spPr bwMode="auto">
            <a:xfrm>
              <a:off x="4720" y="3162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125416" name="Text Box 40"/>
            <p:cNvSpPr txBox="1">
              <a:spLocks noChangeArrowheads="1"/>
            </p:cNvSpPr>
            <p:nvPr/>
          </p:nvSpPr>
          <p:spPr bwMode="auto">
            <a:xfrm>
              <a:off x="4766" y="3117"/>
              <a:ext cx="52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Increase</a:t>
              </a:r>
            </a:p>
            <a:p>
              <a:endParaRPr lang="en-US" sz="1200">
                <a:latin typeface="Arial" pitchFamily="34" charset="0"/>
              </a:endParaRPr>
            </a:p>
            <a:p>
              <a:r>
                <a:rPr lang="en-US" sz="1200">
                  <a:latin typeface="Arial" pitchFamily="34" charset="0"/>
                </a:rPr>
                <a:t>Decrease</a:t>
              </a:r>
            </a:p>
          </p:txBody>
        </p:sp>
      </p:grpSp>
      <p:sp>
        <p:nvSpPr>
          <p:cNvPr id="1125438" name="Título 11254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112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806900" y="5631459"/>
            <a:ext cx="118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/>
              <a:t>Burned</a:t>
            </a:r>
            <a:r>
              <a:rPr lang="es-ES" sz="1400" dirty="0" smtClean="0"/>
              <a:t> </a:t>
            </a:r>
            <a:r>
              <a:rPr lang="es-ES" sz="1400" dirty="0" err="1" smtClean="0"/>
              <a:t>Area</a:t>
            </a:r>
            <a:r>
              <a:rPr lang="es-ES" sz="1400" dirty="0" smtClean="0"/>
              <a:t> </a:t>
            </a:r>
            <a:endParaRPr lang="es-ES" sz="1400" dirty="0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dirty="0" smtClean="0"/>
              <a:t>Standard error </a:t>
            </a:r>
            <a:r>
              <a:rPr lang="es-ES_tradnl" dirty="0" err="1" smtClean="0"/>
              <a:t>from</a:t>
            </a:r>
            <a:r>
              <a:rPr lang="es-ES_tradnl" dirty="0"/>
              <a:t/>
            </a:r>
            <a:br>
              <a:rPr lang="es-ES_tradnl" dirty="0"/>
            </a:br>
            <a:r>
              <a:rPr lang="es-ES_tradnl" dirty="0" smtClean="0"/>
              <a:t>(2008/06/22)</a:t>
            </a:r>
            <a:endParaRPr lang="es-ES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180"/>
            <a:ext cx="9143999" cy="495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3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806900" y="5631459"/>
            <a:ext cx="118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/>
              <a:t>Burned</a:t>
            </a:r>
            <a:r>
              <a:rPr lang="es-ES" sz="1400" dirty="0" smtClean="0"/>
              <a:t> </a:t>
            </a:r>
            <a:r>
              <a:rPr lang="es-ES" sz="1400" dirty="0" err="1" smtClean="0"/>
              <a:t>Area</a:t>
            </a:r>
            <a:r>
              <a:rPr lang="es-ES" sz="1400" dirty="0" smtClean="0"/>
              <a:t> </a:t>
            </a:r>
            <a:endParaRPr lang="es-ES" sz="1400" dirty="0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dirty="0" err="1" smtClean="0"/>
              <a:t>Number</a:t>
            </a:r>
            <a:r>
              <a:rPr lang="es-ES_tradnl" dirty="0" smtClean="0"/>
              <a:t> of </a:t>
            </a:r>
            <a:r>
              <a:rPr lang="es-ES_tradnl" dirty="0" err="1" smtClean="0"/>
              <a:t>patches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>(2008/06/22)</a:t>
            </a:r>
            <a:endParaRPr lang="es-ES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25180"/>
            <a:ext cx="9143997" cy="49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3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806900" y="5631459"/>
            <a:ext cx="118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/>
              <a:t>Burned</a:t>
            </a:r>
            <a:r>
              <a:rPr lang="es-ES" sz="1400" dirty="0" smtClean="0"/>
              <a:t> </a:t>
            </a:r>
            <a:r>
              <a:rPr lang="es-ES" sz="1400" dirty="0" err="1" smtClean="0"/>
              <a:t>Area</a:t>
            </a:r>
            <a:r>
              <a:rPr lang="es-ES" sz="1400" dirty="0" smtClean="0"/>
              <a:t> </a:t>
            </a:r>
            <a:endParaRPr lang="es-ES" sz="1400" dirty="0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Land cover from</a:t>
            </a:r>
            <a:br>
              <a:rPr lang="en-US" dirty="0" smtClean="0"/>
            </a:br>
            <a:r>
              <a:rPr lang="es-ES_tradnl" dirty="0" smtClean="0"/>
              <a:t>(2008/06/22)</a:t>
            </a:r>
            <a:endParaRPr lang="es-ES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25180"/>
            <a:ext cx="9143996" cy="49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4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mapaareas.jpg"/>
          <p:cNvPicPr>
            <a:picLocks noChangeAspect="1"/>
          </p:cNvPicPr>
          <p:nvPr/>
        </p:nvPicPr>
        <p:blipFill>
          <a:blip r:embed="rId2" cstate="print"/>
          <a:srcRect l="12678" t="26900" r="12678" b="26900"/>
          <a:stretch>
            <a:fillRect/>
          </a:stretch>
        </p:blipFill>
        <p:spPr>
          <a:xfrm>
            <a:off x="384047" y="1444720"/>
            <a:ext cx="8540581" cy="4084626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55676" y="5373216"/>
            <a:ext cx="8568952" cy="12036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242 pairs of Landsat TM/ETM+ images.</a:t>
            </a:r>
          </a:p>
          <a:p>
            <a:r>
              <a:rPr lang="en-US" sz="2000" dirty="0" smtClean="0"/>
              <a:t>130 sites for spatial </a:t>
            </a:r>
            <a:r>
              <a:rPr lang="en-US" sz="2000" dirty="0"/>
              <a:t>validation from 2008 (red) </a:t>
            </a:r>
          </a:p>
          <a:p>
            <a:r>
              <a:rPr lang="en-US" sz="2000" dirty="0" smtClean="0"/>
              <a:t>112 pairs for temporal validation (blue).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Validation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415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Intercomparison</a:t>
            </a:r>
            <a:r>
              <a:rPr lang="es-ES" dirty="0" smtClean="0"/>
              <a:t>: total </a:t>
            </a:r>
            <a:r>
              <a:rPr lang="es-ES" dirty="0" err="1"/>
              <a:t>b</a:t>
            </a:r>
            <a:r>
              <a:rPr lang="es-ES" dirty="0" err="1" smtClean="0"/>
              <a:t>urned</a:t>
            </a:r>
            <a:r>
              <a:rPr lang="es-ES" dirty="0" smtClean="0"/>
              <a:t> </a:t>
            </a:r>
            <a:r>
              <a:rPr lang="es-ES" dirty="0" err="1" smtClean="0"/>
              <a:t>area</a:t>
            </a:r>
            <a:endParaRPr lang="es-ES" dirty="0"/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200799" cy="3797490"/>
          </a:xfrm>
          <a:prstGeom prst="rect">
            <a:avLst/>
          </a:prstGeom>
          <a:noFill/>
        </p:spPr>
      </p:pic>
      <p:sp>
        <p:nvSpPr>
          <p:cNvPr id="3" name="Rectángulo 2"/>
          <p:cNvSpPr/>
          <p:nvPr/>
        </p:nvSpPr>
        <p:spPr>
          <a:xfrm>
            <a:off x="3419872" y="5373216"/>
            <a:ext cx="23762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uadroTexto 5"/>
          <p:cNvSpPr txBox="1"/>
          <p:nvPr/>
        </p:nvSpPr>
        <p:spPr>
          <a:xfrm rot="16200000">
            <a:off x="124703" y="3443158"/>
            <a:ext cx="19818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Burned Area </a:t>
            </a:r>
            <a:r>
              <a:rPr lang="en-GB" dirty="0" err="1" smtClean="0"/>
              <a:t>Sq</a:t>
            </a:r>
            <a:r>
              <a:rPr lang="en-GB" dirty="0" smtClean="0"/>
              <a:t> km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234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25" y="1124744"/>
            <a:ext cx="2823810" cy="1143000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tx1"/>
                </a:solidFill>
              </a:rPr>
              <a:t>Differences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with</a:t>
            </a:r>
            <a:r>
              <a:rPr lang="es-ES" dirty="0" smtClean="0">
                <a:solidFill>
                  <a:schemeClr val="tx1"/>
                </a:solidFill>
              </a:rPr>
              <a:t> GFED4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419872" y="5373216"/>
            <a:ext cx="23762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048" y="404664"/>
            <a:ext cx="6410952" cy="63093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8525" y="6453336"/>
            <a:ext cx="263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Chuvieco et al., 2016, GEB</a:t>
            </a:r>
            <a:endParaRPr lang="en-GB" dirty="0"/>
          </a:p>
        </p:txBody>
      </p:sp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58" y="2641812"/>
            <a:ext cx="2896581" cy="1317758"/>
          </a:xfrm>
          <a:prstGeom prst="rect">
            <a:avLst/>
          </a:prstGeom>
        </p:spPr>
      </p:pic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77" y="3959570"/>
            <a:ext cx="2685317" cy="163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206" y="2193422"/>
            <a:ext cx="2823810" cy="1143000"/>
          </a:xfrm>
        </p:spPr>
        <p:txBody>
          <a:bodyPr>
            <a:noAutofit/>
          </a:bodyPr>
          <a:lstStyle/>
          <a:p>
            <a:r>
              <a:rPr lang="es-ES" sz="3600" dirty="0" smtClean="0">
                <a:solidFill>
                  <a:schemeClr val="tx1"/>
                </a:solidFill>
              </a:rPr>
              <a:t>Regional </a:t>
            </a:r>
            <a:r>
              <a:rPr lang="es-ES" sz="3600" dirty="0" err="1" smtClean="0">
                <a:solidFill>
                  <a:schemeClr val="tx1"/>
                </a:solidFill>
              </a:rPr>
              <a:t>differences</a:t>
            </a:r>
            <a:endParaRPr lang="es-ES" sz="3600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419872" y="5373216"/>
            <a:ext cx="23762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b="12440"/>
          <a:stretch/>
        </p:blipFill>
        <p:spPr>
          <a:xfrm>
            <a:off x="2370762" y="14393"/>
            <a:ext cx="6773238" cy="666936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8525" y="6453336"/>
            <a:ext cx="263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Chuvieco et al., 2016, GEB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416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Fire</a:t>
            </a:r>
            <a:r>
              <a:rPr lang="es-ES" dirty="0" smtClean="0"/>
              <a:t> </a:t>
            </a:r>
            <a:r>
              <a:rPr lang="es-ES" dirty="0" err="1" smtClean="0"/>
              <a:t>patch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3419872" y="5373216"/>
            <a:ext cx="23762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adroTexto 7"/>
          <p:cNvSpPr txBox="1"/>
          <p:nvPr/>
        </p:nvSpPr>
        <p:spPr>
          <a:xfrm>
            <a:off x="28525" y="6453336"/>
            <a:ext cx="263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Chuvieco et al., 2016, GEB</a:t>
            </a:r>
            <a:endParaRPr lang="en-GB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620688"/>
            <a:ext cx="5776378" cy="62373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1924"/>
            <a:ext cx="3312368" cy="331236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0756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Gas emissions:</a:t>
            </a:r>
            <a:br>
              <a:rPr lang="en-US" altLang="zh-CN" dirty="0" smtClean="0"/>
            </a:br>
            <a:r>
              <a:rPr lang="en-US" altLang="zh-CN" dirty="0" smtClean="0"/>
              <a:t>Bottom-up approach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707904" y="1412776"/>
            <a:ext cx="18002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Emission</a:t>
            </a:r>
            <a:endParaRPr lang="zh-CN" altLang="en-US" sz="2800" b="1" dirty="0"/>
          </a:p>
        </p:txBody>
      </p:sp>
      <p:sp>
        <p:nvSpPr>
          <p:cNvPr id="13" name="等于号 12"/>
          <p:cNvSpPr/>
          <p:nvPr/>
        </p:nvSpPr>
        <p:spPr>
          <a:xfrm rot="5400000">
            <a:off x="4211960" y="2348880"/>
            <a:ext cx="914400" cy="914400"/>
          </a:xfrm>
          <a:prstGeom prst="mathEqual">
            <a:avLst>
              <a:gd name="adj1" fmla="val 10822"/>
              <a:gd name="adj2" fmla="val 1176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矩形 6"/>
          <p:cNvSpPr/>
          <p:nvPr/>
        </p:nvSpPr>
        <p:spPr>
          <a:xfrm>
            <a:off x="503040" y="3573016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BA</a:t>
            </a:r>
          </a:p>
          <a:p>
            <a:pPr algn="ctr"/>
            <a:r>
              <a:rPr lang="en-US" altLang="zh-CN" sz="1600" b="1" dirty="0" smtClean="0"/>
              <a:t>(Burned Area)</a:t>
            </a:r>
            <a:endParaRPr lang="zh-CN" altLang="en-US" sz="1600" b="1" dirty="0" smtClean="0"/>
          </a:p>
        </p:txBody>
      </p:sp>
      <p:sp>
        <p:nvSpPr>
          <p:cNvPr id="24" name="矩形 7"/>
          <p:cNvSpPr/>
          <p:nvPr/>
        </p:nvSpPr>
        <p:spPr>
          <a:xfrm>
            <a:off x="5255568" y="3573016"/>
            <a:ext cx="129614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CC</a:t>
            </a:r>
          </a:p>
          <a:p>
            <a:pPr algn="ctr"/>
            <a:r>
              <a:rPr lang="en-US" altLang="zh-CN" sz="1600" b="1" dirty="0" smtClean="0"/>
              <a:t>(Combustion </a:t>
            </a:r>
            <a:r>
              <a:rPr lang="en-US" altLang="zh-CN" sz="1600" b="1" dirty="0" err="1" smtClean="0"/>
              <a:t>Completenes</a:t>
            </a:r>
            <a:r>
              <a:rPr lang="en-US" altLang="zh-CN" sz="1600" b="1" dirty="0" smtClean="0"/>
              <a:t>)</a:t>
            </a:r>
            <a:endParaRPr lang="zh-CN" altLang="en-US" sz="1600" b="1" dirty="0"/>
          </a:p>
        </p:txBody>
      </p:sp>
      <p:sp>
        <p:nvSpPr>
          <p:cNvPr id="25" name="矩形 8"/>
          <p:cNvSpPr/>
          <p:nvPr/>
        </p:nvSpPr>
        <p:spPr>
          <a:xfrm>
            <a:off x="7631832" y="3573016"/>
            <a:ext cx="122413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EF</a:t>
            </a:r>
          </a:p>
          <a:p>
            <a:pPr algn="ctr"/>
            <a:r>
              <a:rPr lang="en-US" altLang="zh-CN" sz="1600" b="1" dirty="0" smtClean="0"/>
              <a:t>(Emission Factor)</a:t>
            </a:r>
            <a:endParaRPr lang="zh-CN" altLang="en-US" sz="1600" b="1" dirty="0" smtClean="0"/>
          </a:p>
        </p:txBody>
      </p:sp>
      <p:sp>
        <p:nvSpPr>
          <p:cNvPr id="26" name="乘号 10"/>
          <p:cNvSpPr/>
          <p:nvPr/>
        </p:nvSpPr>
        <p:spPr>
          <a:xfrm>
            <a:off x="1871192" y="3573016"/>
            <a:ext cx="914400" cy="914400"/>
          </a:xfrm>
          <a:prstGeom prst="mathMultiply">
            <a:avLst>
              <a:gd name="adj1" fmla="val 1240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乘号 11"/>
          <p:cNvSpPr/>
          <p:nvPr/>
        </p:nvSpPr>
        <p:spPr>
          <a:xfrm>
            <a:off x="6695728" y="3573016"/>
            <a:ext cx="914400" cy="914400"/>
          </a:xfrm>
          <a:prstGeom prst="mathMultiply">
            <a:avLst>
              <a:gd name="adj1" fmla="val 1240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15"/>
          <p:cNvSpPr txBox="1"/>
          <p:nvPr/>
        </p:nvSpPr>
        <p:spPr>
          <a:xfrm>
            <a:off x="431032" y="4653136"/>
            <a:ext cx="1548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ESA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fire_cci</a:t>
            </a:r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altLang="zh-CN" b="1" dirty="0" err="1" smtClean="0">
                <a:solidFill>
                  <a:srgbClr val="FF0000"/>
                </a:solidFill>
              </a:rPr>
              <a:t>fase</a:t>
            </a:r>
            <a:r>
              <a:rPr lang="en-US" altLang="zh-CN" b="1" dirty="0" smtClean="0">
                <a:solidFill>
                  <a:srgbClr val="FF0000"/>
                </a:solidFill>
              </a:rPr>
              <a:t> 1 &amp;2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0" name="矩形 16"/>
          <p:cNvSpPr/>
          <p:nvPr/>
        </p:nvSpPr>
        <p:spPr>
          <a:xfrm>
            <a:off x="2807296" y="3573016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Fuel</a:t>
            </a:r>
            <a:endParaRPr lang="es-ES" altLang="zh-CN" sz="1600" b="1" dirty="0" smtClean="0"/>
          </a:p>
          <a:p>
            <a:pPr algn="ctr"/>
            <a:r>
              <a:rPr lang="es-ES" altLang="zh-CN" sz="2400" b="1" dirty="0" err="1" smtClean="0"/>
              <a:t>Loads</a:t>
            </a:r>
            <a:endParaRPr lang="en-US" altLang="zh-CN" sz="4000" b="1" dirty="0" smtClean="0"/>
          </a:p>
        </p:txBody>
      </p:sp>
      <p:sp>
        <p:nvSpPr>
          <p:cNvPr id="31" name="乘号 17"/>
          <p:cNvSpPr/>
          <p:nvPr/>
        </p:nvSpPr>
        <p:spPr>
          <a:xfrm>
            <a:off x="4319464" y="3573016"/>
            <a:ext cx="914400" cy="914400"/>
          </a:xfrm>
          <a:prstGeom prst="mathMultiply">
            <a:avLst>
              <a:gd name="adj1" fmla="val 1240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18"/>
          <p:cNvSpPr/>
          <p:nvPr/>
        </p:nvSpPr>
        <p:spPr>
          <a:xfrm>
            <a:off x="2663280" y="3429000"/>
            <a:ext cx="1728192" cy="1152128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20"/>
          <p:cNvSpPr/>
          <p:nvPr/>
        </p:nvSpPr>
        <p:spPr>
          <a:xfrm>
            <a:off x="431032" y="3429000"/>
            <a:ext cx="6264696" cy="1152128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21"/>
          <p:cNvSpPr/>
          <p:nvPr/>
        </p:nvSpPr>
        <p:spPr>
          <a:xfrm>
            <a:off x="7487816" y="3429000"/>
            <a:ext cx="1512168" cy="115212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27"/>
          <p:cNvSpPr/>
          <p:nvPr/>
        </p:nvSpPr>
        <p:spPr>
          <a:xfrm>
            <a:off x="2663280" y="3429000"/>
            <a:ext cx="4032448" cy="1152128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15"/>
          <p:cNvSpPr txBox="1"/>
          <p:nvPr/>
        </p:nvSpPr>
        <p:spPr>
          <a:xfrm>
            <a:off x="5183560" y="4627493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ESA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fire_cci</a:t>
            </a:r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Fase</a:t>
            </a:r>
            <a:r>
              <a:rPr lang="en-US" altLang="zh-CN" b="1" dirty="0" smtClean="0">
                <a:solidFill>
                  <a:srgbClr val="FF0000"/>
                </a:solidFill>
              </a:rPr>
              <a:t> 2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7" name="TextBox 15"/>
          <p:cNvSpPr txBox="1"/>
          <p:nvPr/>
        </p:nvSpPr>
        <p:spPr>
          <a:xfrm>
            <a:off x="2808424" y="472354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DVM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8" name="TextBox 15"/>
          <p:cNvSpPr txBox="1"/>
          <p:nvPr/>
        </p:nvSpPr>
        <p:spPr>
          <a:xfrm>
            <a:off x="7271792" y="4627493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Lab Measurements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mtClean="0"/>
              <a:t>Mean annual CO2 emissions (GgC yr-1)</a:t>
            </a:r>
            <a:endParaRPr lang="es-ES" dirty="0"/>
          </a:p>
        </p:txBody>
      </p:sp>
      <p:sp>
        <p:nvSpPr>
          <p:cNvPr id="2" name="1 CuadroTexto"/>
          <p:cNvSpPr txBox="1"/>
          <p:nvPr/>
        </p:nvSpPr>
        <p:spPr>
          <a:xfrm>
            <a:off x="683568" y="5393949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(</a:t>
            </a:r>
            <a:r>
              <a:rPr lang="es-ES" sz="1400" dirty="0"/>
              <a:t>a) GFED3.1 </a:t>
            </a:r>
            <a:r>
              <a:rPr lang="es-ES" sz="1400" dirty="0" err="1"/>
              <a:t>emission</a:t>
            </a:r>
            <a:r>
              <a:rPr lang="es-ES" sz="1400" dirty="0"/>
              <a:t> </a:t>
            </a:r>
            <a:r>
              <a:rPr lang="es-ES" sz="1400" dirty="0" err="1"/>
              <a:t>dataset</a:t>
            </a:r>
            <a:r>
              <a:rPr lang="es-ES" sz="1400" dirty="0"/>
              <a:t>, </a:t>
            </a:r>
            <a:r>
              <a:rPr lang="es-ES" sz="1400" dirty="0" err="1"/>
              <a:t>emissions</a:t>
            </a:r>
            <a:r>
              <a:rPr lang="es-ES" sz="1400" dirty="0"/>
              <a:t> </a:t>
            </a:r>
            <a:r>
              <a:rPr lang="es-ES" sz="1400" dirty="0" err="1"/>
              <a:t>from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GFED3.1 data; (b) ORCHIDEE - </a:t>
            </a:r>
            <a:r>
              <a:rPr lang="es-ES" sz="1400" dirty="0" err="1"/>
              <a:t>prognostic</a:t>
            </a:r>
            <a:r>
              <a:rPr lang="es-ES" sz="1400" dirty="0"/>
              <a:t>, </a:t>
            </a:r>
            <a:r>
              <a:rPr lang="es-ES" sz="1400" dirty="0" err="1"/>
              <a:t>emissions</a:t>
            </a:r>
            <a:r>
              <a:rPr lang="es-ES" sz="1400" dirty="0"/>
              <a:t> </a:t>
            </a:r>
            <a:r>
              <a:rPr lang="es-ES" sz="1400" dirty="0" err="1"/>
              <a:t>by</a:t>
            </a:r>
            <a:r>
              <a:rPr lang="es-ES" sz="1400" dirty="0"/>
              <a:t> ORCHIDEE </a:t>
            </a:r>
            <a:r>
              <a:rPr lang="es-ES" sz="1400" dirty="0" err="1"/>
              <a:t>prognostic</a:t>
            </a:r>
            <a:r>
              <a:rPr lang="es-ES" sz="1400" dirty="0"/>
              <a:t> </a:t>
            </a:r>
            <a:r>
              <a:rPr lang="es-ES" sz="1400" dirty="0" err="1"/>
              <a:t>simulation</a:t>
            </a:r>
            <a:r>
              <a:rPr lang="es-ES" sz="1400" dirty="0"/>
              <a:t>; (c) ORCHIDEE - GFED3.1, ORCHIDEE </a:t>
            </a:r>
            <a:r>
              <a:rPr lang="es-ES" sz="1400" dirty="0" err="1"/>
              <a:t>simulation</a:t>
            </a:r>
            <a:r>
              <a:rPr lang="es-ES" sz="1400" dirty="0"/>
              <a:t> </a:t>
            </a:r>
            <a:r>
              <a:rPr lang="es-ES" sz="1400" dirty="0" err="1"/>
              <a:t>with</a:t>
            </a:r>
            <a:r>
              <a:rPr lang="es-ES" sz="1400" dirty="0"/>
              <a:t> BA </a:t>
            </a:r>
            <a:r>
              <a:rPr lang="es-ES" sz="1400" dirty="0" err="1"/>
              <a:t>being</a:t>
            </a:r>
            <a:r>
              <a:rPr lang="es-ES" sz="1400" dirty="0"/>
              <a:t> </a:t>
            </a:r>
            <a:r>
              <a:rPr lang="es-ES" sz="1400" dirty="0" err="1"/>
              <a:t>forced</a:t>
            </a:r>
            <a:r>
              <a:rPr lang="es-ES" sz="1400" dirty="0"/>
              <a:t> </a:t>
            </a:r>
            <a:r>
              <a:rPr lang="es-ES" sz="1400" dirty="0" err="1"/>
              <a:t>by</a:t>
            </a:r>
            <a:r>
              <a:rPr lang="es-ES" sz="1400" dirty="0"/>
              <a:t> GFED3.1 </a:t>
            </a:r>
            <a:r>
              <a:rPr lang="es-ES" sz="1400" dirty="0" err="1"/>
              <a:t>burned</a:t>
            </a:r>
            <a:r>
              <a:rPr lang="es-ES" sz="1400" dirty="0"/>
              <a:t> </a:t>
            </a:r>
            <a:r>
              <a:rPr lang="es-ES" sz="1400" dirty="0" err="1"/>
              <a:t>area</a:t>
            </a:r>
            <a:r>
              <a:rPr lang="es-ES" sz="1400" dirty="0"/>
              <a:t> data; (d) ORCHIDEE - MERIS, ORCHIDEE </a:t>
            </a:r>
            <a:r>
              <a:rPr lang="es-ES" sz="1400" dirty="0" err="1"/>
              <a:t>simulation</a:t>
            </a:r>
            <a:r>
              <a:rPr lang="es-ES" sz="1400" dirty="0"/>
              <a:t> </a:t>
            </a:r>
            <a:r>
              <a:rPr lang="es-ES" sz="1400" dirty="0" err="1"/>
              <a:t>with</a:t>
            </a:r>
            <a:r>
              <a:rPr lang="es-ES" sz="1400" dirty="0"/>
              <a:t> BA </a:t>
            </a:r>
            <a:r>
              <a:rPr lang="es-ES" sz="1400" dirty="0" err="1"/>
              <a:t>being</a:t>
            </a:r>
            <a:r>
              <a:rPr lang="es-ES" sz="1400" dirty="0"/>
              <a:t> </a:t>
            </a:r>
            <a:r>
              <a:rPr lang="es-ES" sz="1400" dirty="0" err="1"/>
              <a:t>forced</a:t>
            </a:r>
            <a:r>
              <a:rPr lang="es-ES" sz="1400" dirty="0"/>
              <a:t> </a:t>
            </a:r>
            <a:r>
              <a:rPr lang="es-ES" sz="1400" dirty="0" err="1"/>
              <a:t>by</a:t>
            </a:r>
            <a:r>
              <a:rPr lang="es-ES" sz="1400" dirty="0"/>
              <a:t> ESA MERIS </a:t>
            </a:r>
            <a:r>
              <a:rPr lang="es-ES" sz="1400" dirty="0" err="1"/>
              <a:t>burned</a:t>
            </a:r>
            <a:r>
              <a:rPr lang="es-ES" sz="1400" dirty="0"/>
              <a:t> </a:t>
            </a:r>
            <a:r>
              <a:rPr lang="es-ES" sz="1400" dirty="0" err="1"/>
              <a:t>area</a:t>
            </a:r>
            <a:r>
              <a:rPr lang="es-ES" sz="1400" dirty="0"/>
              <a:t> </a:t>
            </a:r>
            <a:r>
              <a:rPr lang="es-ES" sz="1400" dirty="0" err="1" smtClean="0"/>
              <a:t>product</a:t>
            </a:r>
            <a:r>
              <a:rPr lang="es-ES" sz="1400" dirty="0" smtClean="0"/>
              <a:t>			 Chao et al., 2014</a:t>
            </a:r>
            <a:endParaRPr lang="es-ES" sz="1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23"/>
          <a:stretch/>
        </p:blipFill>
        <p:spPr bwMode="auto">
          <a:xfrm>
            <a:off x="467544" y="1268760"/>
            <a:ext cx="8182388" cy="412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43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Fire</a:t>
            </a:r>
            <a:r>
              <a:rPr lang="es-ES" dirty="0" smtClean="0"/>
              <a:t> </a:t>
            </a:r>
            <a:r>
              <a:rPr lang="es-ES" dirty="0" err="1" smtClean="0"/>
              <a:t>factors</a:t>
            </a:r>
            <a:r>
              <a:rPr lang="es-ES" dirty="0" smtClean="0"/>
              <a:t>:</a:t>
            </a:r>
            <a:br>
              <a:rPr lang="es-ES" dirty="0" smtClean="0"/>
            </a:br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biomass</a:t>
            </a:r>
            <a:r>
              <a:rPr lang="es-ES" dirty="0" smtClean="0"/>
              <a:t> and </a:t>
            </a:r>
            <a:r>
              <a:rPr lang="es-ES" dirty="0" err="1" smtClean="0"/>
              <a:t>dryness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40" y="4365108"/>
            <a:ext cx="24482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Harrison, S. P., J. R. Marlon y P. J. </a:t>
            </a:r>
            <a:r>
              <a:rPr lang="en-US" sz="1400" dirty="0" err="1" smtClean="0"/>
              <a:t>Bartlein</a:t>
            </a:r>
            <a:r>
              <a:rPr lang="en-US" sz="1400" dirty="0" smtClean="0"/>
              <a:t> (2010): Fire in the Earth System, en  Changing Climates, Earth Systems and Society (</a:t>
            </a:r>
            <a:r>
              <a:rPr lang="en-US" sz="1400" dirty="0" err="1" smtClean="0"/>
              <a:t>editado</a:t>
            </a:r>
            <a:r>
              <a:rPr lang="en-US" sz="1400" dirty="0" smtClean="0"/>
              <a:t> </a:t>
            </a:r>
            <a:r>
              <a:rPr lang="en-US" sz="1400" dirty="0" err="1" smtClean="0"/>
              <a:t>por</a:t>
            </a:r>
            <a:r>
              <a:rPr lang="en-US" sz="1400" dirty="0" smtClean="0"/>
              <a:t> J. Dodson). Springer Netherlands: 21-48.</a:t>
            </a:r>
            <a:endParaRPr lang="es-ES" sz="1400" dirty="0" smtClean="0"/>
          </a:p>
          <a:p>
            <a:endParaRPr lang="es-ES" sz="1400" dirty="0"/>
          </a:p>
        </p:txBody>
      </p:sp>
      <p:pic>
        <p:nvPicPr>
          <p:cNvPr id="365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6574" y="1724031"/>
            <a:ext cx="4087714" cy="466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18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 smtClean="0"/>
              <a:t>Emission</a:t>
            </a:r>
            <a:r>
              <a:rPr lang="es-ES" dirty="0" smtClean="0"/>
              <a:t> </a:t>
            </a:r>
            <a:r>
              <a:rPr lang="es-ES" dirty="0" err="1" smtClean="0"/>
              <a:t>comparisons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3419872" y="5373216"/>
            <a:ext cx="23762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323528" y="1488161"/>
          <a:ext cx="8424936" cy="3505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8065"/>
                <a:gridCol w="1863480"/>
                <a:gridCol w="1807702"/>
                <a:gridCol w="1305689"/>
              </a:tblGrid>
              <a:tr h="870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Burned area (Mha yr</a:t>
                      </a:r>
                      <a:r>
                        <a:rPr lang="en-GB" sz="2000" baseline="30000">
                          <a:effectLst/>
                        </a:rPr>
                        <a:t>-1</a:t>
                      </a:r>
                      <a:r>
                        <a:rPr lang="en-GB" sz="2000">
                          <a:effectLst/>
                        </a:rPr>
                        <a:t>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CO emissions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 (TgCO yr</a:t>
                      </a:r>
                      <a:r>
                        <a:rPr lang="en-GB" sz="2000" baseline="30000">
                          <a:effectLst/>
                        </a:rPr>
                        <a:t>-1</a:t>
                      </a:r>
                      <a:r>
                        <a:rPr lang="en-GB" sz="2000">
                          <a:effectLst/>
                        </a:rPr>
                        <a:t>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Carbon emissions  (PgC yr</a:t>
                      </a:r>
                      <a:r>
                        <a:rPr lang="en-GB" sz="2000" baseline="30000">
                          <a:effectLst/>
                        </a:rPr>
                        <a:t>-1</a:t>
                      </a:r>
                      <a:r>
                        <a:rPr lang="en-GB" sz="2000">
                          <a:effectLst/>
                        </a:rPr>
                        <a:t>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87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GFED4 data set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346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258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1.6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87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ORCHIDEE – GFED4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346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329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2.0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87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ORCHIDEE – Prognostic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232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346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2.0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87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ORCHIDEE – Fire_cci 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369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351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2.1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87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ORCHIDEE – Fire_cci - HIGH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528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470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2.9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87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ORCHIDEE  - Fire_cci  - LOW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206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219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1.3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87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GFED3.1 data set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346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334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1.9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23528" y="5111896"/>
            <a:ext cx="263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Chuvieco et al., 2016, GEB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31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Seasonal trends in carbon emissions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268760"/>
            <a:ext cx="8166790" cy="462999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443" y="6032805"/>
            <a:ext cx="263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Chuvieco et al., 2016, GEB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83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264696" cy="882352"/>
          </a:xfrm>
        </p:spPr>
        <p:txBody>
          <a:bodyPr/>
          <a:lstStyle/>
          <a:p>
            <a:r>
              <a:rPr lang="en-US" dirty="0" smtClean="0"/>
              <a:t>Product Downloads (v3.0)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0090" y="1484784"/>
            <a:ext cx="8276368" cy="50405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63 researchers from 26 countries (+ESA, JRC, FAO)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14852"/>
            <a:ext cx="6840760" cy="3634257"/>
          </a:xfrm>
          <a:prstGeom prst="rect">
            <a:avLst/>
          </a:prstGeom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397812" y="5549109"/>
            <a:ext cx="8276368" cy="7602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60000"/>
              <a:buFont typeface="Courier New" panose="02070309020205020404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6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DGVM, fire risk, fire behavior, emissions, terrestrial ecology, fire ecology, fire management</a:t>
            </a:r>
          </a:p>
        </p:txBody>
      </p:sp>
    </p:spTree>
    <p:extLst>
      <p:ext uri="{BB962C8B-B14F-4D97-AF65-F5344CB8AC3E}">
        <p14:creationId xmlns:p14="http://schemas.microsoft.com/office/powerpoint/2010/main" val="357353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Phase 2 Processing status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Processing the Fire_cci product over the full temporal coverage of </a:t>
            </a:r>
            <a:r>
              <a:rPr lang="en-GB" dirty="0" smtClean="0"/>
              <a:t>MERIS:</a:t>
            </a:r>
          </a:p>
          <a:p>
            <a:pPr lvl="1"/>
            <a:r>
              <a:rPr lang="en-GB" dirty="0" smtClean="0"/>
              <a:t>Adaptation and improvements on the MERIS BA algorithm.</a:t>
            </a:r>
          </a:p>
          <a:p>
            <a:pPr lvl="1"/>
            <a:r>
              <a:rPr lang="en-GB" dirty="0" smtClean="0"/>
              <a:t>Implementation at BC.</a:t>
            </a:r>
          </a:p>
          <a:p>
            <a:pPr lvl="1"/>
            <a:r>
              <a:rPr lang="en-GB" dirty="0"/>
              <a:t>Global </a:t>
            </a:r>
            <a:r>
              <a:rPr lang="en-GB" dirty="0" smtClean="0"/>
              <a:t>processing (</a:t>
            </a:r>
            <a:r>
              <a:rPr lang="en-GB" dirty="0"/>
              <a:t>2003-2012</a:t>
            </a:r>
            <a:r>
              <a:rPr lang="en-GB" dirty="0" smtClean="0"/>
              <a:t>).</a:t>
            </a:r>
            <a:endParaRPr lang="en-GB" dirty="0"/>
          </a:p>
          <a:p>
            <a:r>
              <a:rPr lang="en-GB" dirty="0" smtClean="0"/>
              <a:t>Next tasks:</a:t>
            </a:r>
          </a:p>
          <a:p>
            <a:pPr lvl="1"/>
            <a:r>
              <a:rPr lang="en-GB" dirty="0" smtClean="0"/>
              <a:t>Complete temporal series with MODIS, S-3 (2000-2016). Potential </a:t>
            </a:r>
            <a:r>
              <a:rPr lang="en-GB" dirty="0"/>
              <a:t>extension to 1980 (AVHRR option</a:t>
            </a:r>
            <a:r>
              <a:rPr lang="en-GB" dirty="0" smtClean="0"/>
              <a:t>): LTDR.</a:t>
            </a:r>
          </a:p>
          <a:p>
            <a:pPr lvl="1"/>
            <a:r>
              <a:rPr lang="en-GB" dirty="0" smtClean="0"/>
              <a:t>Small-fire database from Sentinel-2 &amp; </a:t>
            </a:r>
            <a:r>
              <a:rPr lang="en-GB" dirty="0" err="1" smtClean="0"/>
              <a:t>Prova</a:t>
            </a:r>
            <a:r>
              <a:rPr lang="en-GB" dirty="0" smtClean="0"/>
              <a:t>-V (Africa).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164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:\Website\Pictures\fire cci webp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187450"/>
            <a:ext cx="4608512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¡</a:t>
            </a:r>
            <a:r>
              <a:rPr lang="es-ES_tradnl" dirty="0" err="1" smtClean="0"/>
              <a:t>Thank</a:t>
            </a:r>
            <a:r>
              <a:rPr lang="es-ES_tradnl" dirty="0" smtClean="0"/>
              <a:t> </a:t>
            </a:r>
            <a:r>
              <a:rPr lang="es-ES_tradnl" dirty="0" err="1" smtClean="0"/>
              <a:t>you</a:t>
            </a:r>
            <a:r>
              <a:rPr lang="es-ES_tradnl" dirty="0" smtClean="0"/>
              <a:t>!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496888" y="5434556"/>
            <a:ext cx="864711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3600" dirty="0">
                <a:solidFill>
                  <a:prstClr val="white"/>
                </a:solidFill>
                <a:ea typeface="+mj-ea"/>
                <a:cs typeface="+mj-cs"/>
                <a:hlinkClick r:id="rId4"/>
              </a:rPr>
              <a:t>emilio.chuvieco@uah.es</a:t>
            </a:r>
            <a:r>
              <a:rPr lang="en-US" sz="3600" dirty="0">
                <a:solidFill>
                  <a:prstClr val="white"/>
                </a:solidFill>
                <a:ea typeface="+mj-ea"/>
                <a:cs typeface="+mj-cs"/>
              </a:rPr>
              <a:t/>
            </a:r>
            <a:br>
              <a:rPr lang="en-US" sz="3600" dirty="0">
                <a:solidFill>
                  <a:prstClr val="white"/>
                </a:solidFill>
                <a:ea typeface="+mj-ea"/>
                <a:cs typeface="+mj-cs"/>
              </a:rPr>
            </a:br>
            <a:r>
              <a:rPr lang="en-US" sz="3600" dirty="0">
                <a:solidFill>
                  <a:prstClr val="white"/>
                </a:solidFill>
                <a:ea typeface="+mj-ea"/>
                <a:cs typeface="+mj-cs"/>
                <a:hlinkClick r:id="rId5"/>
              </a:rPr>
              <a:t>http://www.esa-fire-cci.org/</a:t>
            </a:r>
            <a:endParaRPr lang="en-US" sz="3600" dirty="0">
              <a:solidFill>
                <a:prstClr val="white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514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80890"/>
            <a:ext cx="6911563" cy="554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40152" y="6474822"/>
            <a:ext cx="3203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Source: Ward et al., 2012</a:t>
            </a:r>
            <a:endParaRPr lang="zh-CN" altLang="en-US" sz="14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Fire impacts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296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Annual mean fire emissions 1997-2008</a:t>
            </a:r>
            <a:br>
              <a:rPr lang="en-US" smtClean="0"/>
            </a:br>
            <a:r>
              <a:rPr lang="en-US" smtClean="0"/>
              <a:t>(GFED v3)</a:t>
            </a:r>
            <a:endParaRPr lang="en-US" dirty="0" smtClean="0"/>
          </a:p>
        </p:txBody>
      </p:sp>
      <p:pic>
        <p:nvPicPr>
          <p:cNvPr id="27651" name="Picture 4" descr="annualmean"/>
          <p:cNvPicPr>
            <a:picLocks noChangeAspect="1" noChangeArrowheads="1"/>
          </p:cNvPicPr>
          <p:nvPr/>
        </p:nvPicPr>
        <p:blipFill>
          <a:blip r:embed="rId3" cstate="print"/>
          <a:srcRect t="5772"/>
          <a:stretch>
            <a:fillRect/>
          </a:stretch>
        </p:blipFill>
        <p:spPr bwMode="auto">
          <a:xfrm>
            <a:off x="471507" y="1097209"/>
            <a:ext cx="77089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62025" y="485298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400" kern="0" baseline="30000" dirty="0">
              <a:solidFill>
                <a:schemeClr val="tx2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611560" y="5959699"/>
            <a:ext cx="8105775" cy="108337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</a:rPr>
              <a:t>  Global fire emissions: ~2.3 </a:t>
            </a:r>
            <a:r>
              <a:rPr lang="en-US" sz="2400" dirty="0" err="1">
                <a:latin typeface="Calibri" pitchFamily="34" charset="0"/>
              </a:rPr>
              <a:t>Pg</a:t>
            </a:r>
            <a:r>
              <a:rPr lang="en-US" sz="2400" dirty="0">
                <a:latin typeface="Calibri" pitchFamily="34" charset="0"/>
              </a:rPr>
              <a:t> C/</a:t>
            </a:r>
            <a:r>
              <a:rPr lang="en-US" sz="2400" dirty="0" err="1">
                <a:latin typeface="Calibri" pitchFamily="34" charset="0"/>
              </a:rPr>
              <a:t>yr</a:t>
            </a:r>
            <a:endParaRPr lang="en-US" sz="2400" dirty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</a:rPr>
              <a:t>  ~ 1/4 of total occurs at the deforestation </a:t>
            </a:r>
            <a:r>
              <a:rPr lang="en-US" sz="2400" dirty="0" smtClean="0">
                <a:latin typeface="Calibri" pitchFamily="34" charset="0"/>
              </a:rPr>
              <a:t>frontier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000" dirty="0" smtClean="0">
                <a:latin typeface="Calibri" pitchFamily="34" charset="0"/>
              </a:rPr>
              <a:t>Van der </a:t>
            </a:r>
            <a:r>
              <a:rPr lang="en-US" sz="2000" dirty="0" err="1" smtClean="0">
                <a:latin typeface="Calibri" pitchFamily="34" charset="0"/>
              </a:rPr>
              <a:t>Werf</a:t>
            </a:r>
            <a:r>
              <a:rPr lang="en-US" sz="2000" dirty="0" smtClean="0">
                <a:latin typeface="Calibri" pitchFamily="34" charset="0"/>
              </a:rPr>
              <a:t> et al., 2010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231727" y="5147177"/>
            <a:ext cx="1194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g C m</a:t>
            </a:r>
            <a:r>
              <a:rPr lang="en-US" kern="0" baseline="30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-2</a:t>
            </a:r>
            <a:r>
              <a:rPr lang="en-US" kern="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 yr</a:t>
            </a:r>
            <a:r>
              <a:rPr lang="en-US" kern="0" baseline="30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426876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Impacts of fire on vegetation composition</a:t>
            </a: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 l="6667" r="37500"/>
          <a:stretch>
            <a:fillRect/>
          </a:stretch>
        </p:blipFill>
        <p:spPr>
          <a:xfrm>
            <a:off x="251520" y="1131513"/>
            <a:ext cx="5308600" cy="5410200"/>
          </a:xfrm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665812" y="2204864"/>
            <a:ext cx="3429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Verdana" pitchFamily="34" charset="0"/>
              </a:rPr>
              <a:t>Without fire C4 PFT will increase from 27</a:t>
            </a:r>
            <a:r>
              <a:rPr lang="en-US" dirty="0">
                <a:latin typeface="Verdana" pitchFamily="34" charset="0"/>
              </a:rPr>
              <a:t>% </a:t>
            </a:r>
            <a:r>
              <a:rPr lang="en-US" dirty="0" smtClean="0">
                <a:latin typeface="Verdana" pitchFamily="34" charset="0"/>
              </a:rPr>
              <a:t>to </a:t>
            </a:r>
            <a:r>
              <a:rPr lang="en-US" dirty="0">
                <a:latin typeface="Verdana" pitchFamily="34" charset="0"/>
              </a:rPr>
              <a:t>56% </a:t>
            </a:r>
            <a:r>
              <a:rPr lang="en-US" dirty="0" smtClean="0">
                <a:latin typeface="Verdana" pitchFamily="34" charset="0"/>
              </a:rPr>
              <a:t>while reducing C3. </a:t>
            </a:r>
            <a:r>
              <a:rPr lang="en-US" dirty="0">
                <a:latin typeface="Verdana" pitchFamily="34" charset="0"/>
              </a:rPr>
              <a:t> </a:t>
            </a:r>
          </a:p>
          <a:p>
            <a:endParaRPr lang="en-US" dirty="0">
              <a:latin typeface="Verdana" pitchFamily="34" charset="0"/>
            </a:endParaRPr>
          </a:p>
          <a:p>
            <a:endParaRPr lang="en-US" dirty="0">
              <a:latin typeface="Verdana" pitchFamily="34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665812" y="5877272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smtClean="0">
                <a:latin typeface="Verdana" pitchFamily="34" charset="0"/>
              </a:rPr>
              <a:t>Bond</a:t>
            </a:r>
            <a:r>
              <a:rPr lang="en-US" sz="1800" dirty="0">
                <a:latin typeface="Verdana" pitchFamily="34" charset="0"/>
              </a:rPr>
              <a:t>, </a:t>
            </a:r>
            <a:r>
              <a:rPr lang="en-US" sz="1800" i="1" dirty="0">
                <a:latin typeface="Verdana" pitchFamily="34" charset="0"/>
              </a:rPr>
              <a:t>et al</a:t>
            </a:r>
            <a:r>
              <a:rPr lang="en-US" sz="1800" dirty="0">
                <a:latin typeface="Verdana" pitchFamily="34" charset="0"/>
              </a:rPr>
              <a:t>. 2005</a:t>
            </a:r>
          </a:p>
        </p:txBody>
      </p:sp>
    </p:spTree>
    <p:extLst>
      <p:ext uri="{BB962C8B-B14F-4D97-AF65-F5344CB8AC3E}">
        <p14:creationId xmlns:p14="http://schemas.microsoft.com/office/powerpoint/2010/main" val="73216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oimbra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1025" y="4056063"/>
            <a:ext cx="4213225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Effects on human lives and properties</a:t>
            </a:r>
          </a:p>
        </p:txBody>
      </p:sp>
      <p:pic>
        <p:nvPicPr>
          <p:cNvPr id="27652" name="Picture 4" descr="DSC093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4379913"/>
            <a:ext cx="3303587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portada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8" y="2133600"/>
            <a:ext cx="4176712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incen muert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213" y="2133600"/>
            <a:ext cx="2058987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1905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498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Australia, 2009</a:t>
            </a:r>
          </a:p>
        </p:txBody>
      </p:sp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4432" y="1613564"/>
            <a:ext cx="598170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33681" y="3284984"/>
            <a:ext cx="259228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  <a:cs typeface="Arial" charset="0"/>
              </a:rPr>
              <a:t>MODIS Images: </a:t>
            </a:r>
            <a:r>
              <a:rPr lang="en-US" dirty="0" smtClean="0">
                <a:latin typeface="Arial" charset="0"/>
                <a:cs typeface="Arial" charset="0"/>
              </a:rPr>
              <a:t>visibleearth.nasa.gov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173 people died and 7,562 people were displaced. Over 3,500 structures destroyed</a:t>
            </a:r>
          </a:p>
          <a:p>
            <a:r>
              <a:rPr lang="en-US" dirty="0">
                <a:latin typeface="Arial" charset="0"/>
                <a:cs typeface="Arial" charset="0"/>
              </a:rPr>
              <a:t>450,000 ha were burned</a:t>
            </a:r>
          </a:p>
        </p:txBody>
      </p:sp>
    </p:spTree>
    <p:extLst>
      <p:ext uri="{BB962C8B-B14F-4D97-AF65-F5344CB8AC3E}">
        <p14:creationId xmlns:p14="http://schemas.microsoft.com/office/powerpoint/2010/main" val="29838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eaLnBrk="1" hangingPunct="1"/>
            <a:r>
              <a:rPr lang="en-US" dirty="0" smtClean="0"/>
              <a:t>Russia, 2010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79512" y="2996952"/>
            <a:ext cx="28803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  <a:cs typeface="Arial" charset="0"/>
              </a:rPr>
              <a:t>MERIS images. August, 2010 Courtesy DLR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50 people were </a:t>
            </a:r>
            <a:r>
              <a:rPr lang="en-US" dirty="0" smtClean="0">
                <a:latin typeface="Arial" charset="0"/>
                <a:cs typeface="Arial" charset="0"/>
              </a:rPr>
              <a:t>killed. </a:t>
            </a:r>
            <a:r>
              <a:rPr lang="en-US" dirty="0">
                <a:latin typeface="Arial" charset="0"/>
                <a:cs typeface="Arial" charset="0"/>
              </a:rPr>
              <a:t>Over 2,500 houses in 150 villages and towns were destroyed</a:t>
            </a:r>
          </a:p>
          <a:p>
            <a:r>
              <a:rPr lang="en-US" dirty="0">
                <a:latin typeface="Arial" charset="0"/>
                <a:cs typeface="Arial" charset="0"/>
              </a:rPr>
              <a:t>6 m ha burned</a:t>
            </a:r>
          </a:p>
        </p:txBody>
      </p:sp>
      <p:pic>
        <p:nvPicPr>
          <p:cNvPr id="16388" name="Picture 5" descr="meris russian fires aug 2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268760"/>
            <a:ext cx="531812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793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re_cci -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Fire_cci - PPT Template</Template>
  <TotalTime>12666</TotalTime>
  <Words>859</Words>
  <Application>Microsoft Office PowerPoint</Application>
  <PresentationFormat>Presentación en pantalla (4:3)</PresentationFormat>
  <Paragraphs>187</Paragraphs>
  <Slides>34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2" baseType="lpstr">
      <vt:lpstr>SimSun</vt:lpstr>
      <vt:lpstr>SimSun</vt:lpstr>
      <vt:lpstr>Arial</vt:lpstr>
      <vt:lpstr>Calibri</vt:lpstr>
      <vt:lpstr>Courier New</vt:lpstr>
      <vt:lpstr>Times New Roman</vt:lpstr>
      <vt:lpstr>Verdana</vt:lpstr>
      <vt:lpstr>Fire_cci - PPT Template</vt:lpstr>
      <vt:lpstr>Fire_cci phase 2 progress. Interactions with other ECVs</vt:lpstr>
      <vt:lpstr>Context</vt:lpstr>
      <vt:lpstr>Fire factors: It needs biomass and dryness </vt:lpstr>
      <vt:lpstr>Fire impacts</vt:lpstr>
      <vt:lpstr>Annual mean fire emissions 1997-2008 (GFED v3)</vt:lpstr>
      <vt:lpstr>Impacts of fire on vegetation composition</vt:lpstr>
      <vt:lpstr>Effects on human lives and properties</vt:lpstr>
      <vt:lpstr>Australia, 2009</vt:lpstr>
      <vt:lpstr>Russia, 2010</vt:lpstr>
      <vt:lpstr>Indonesia, 2015</vt:lpstr>
      <vt:lpstr>Uses of BA information</vt:lpstr>
      <vt:lpstr>Challenges for global  burned area detection</vt:lpstr>
      <vt:lpstr>Fire CCI BA products</vt:lpstr>
      <vt:lpstr>New tile distribution</vt:lpstr>
      <vt:lpstr>California BA @ 300m, June 2008</vt:lpstr>
      <vt:lpstr>Central Asia BA @ 300m, June 2008</vt:lpstr>
      <vt:lpstr>Day of the Year of BA detection  MERIS (2008) v3</vt:lpstr>
      <vt:lpstr>Uncertainty characterization: Monthly confidence level (%)</vt:lpstr>
      <vt:lpstr>Grid product: total yearly BA</vt:lpstr>
      <vt:lpstr>Standard error from (2008/06/22)</vt:lpstr>
      <vt:lpstr>Number of patches from (2008/06/22)</vt:lpstr>
      <vt:lpstr>Land cover from (2008/06/22)</vt:lpstr>
      <vt:lpstr>Validation</vt:lpstr>
      <vt:lpstr>Intercomparison: total burned area</vt:lpstr>
      <vt:lpstr>Differences with GFED4</vt:lpstr>
      <vt:lpstr>Regional differences</vt:lpstr>
      <vt:lpstr>Fire patch analysis</vt:lpstr>
      <vt:lpstr>Gas emissions: Bottom-up approach</vt:lpstr>
      <vt:lpstr>Mean annual CO2 emissions (GgC yr-1)</vt:lpstr>
      <vt:lpstr>Emission comparisons</vt:lpstr>
      <vt:lpstr>Seasonal trends in carbon emissions</vt:lpstr>
      <vt:lpstr>Product Downloads (v3.0)</vt:lpstr>
      <vt:lpstr>Phase 2 Processing status</vt:lpstr>
      <vt:lpstr>¡Thank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2 of the Climate Change Initiative (GMECV) Request for Quotation RFQ/3-14286/15/I-NB  Negotiation Meeting Ref. ESA-IPL-POE-NB-nb-FAX-2015-633  Managerial and Contractual Points</dc:title>
  <dc:creator>Emilio</dc:creator>
  <cp:keywords>Fire_cci Template</cp:keywords>
  <cp:lastModifiedBy>Emilio Chuvieco</cp:lastModifiedBy>
  <cp:revision>80</cp:revision>
  <cp:lastPrinted>2015-09-03T14:34:19Z</cp:lastPrinted>
  <dcterms:created xsi:type="dcterms:W3CDTF">2015-09-02T10:59:39Z</dcterms:created>
  <dcterms:modified xsi:type="dcterms:W3CDTF">2016-03-15T07:54:32Z</dcterms:modified>
</cp:coreProperties>
</file>