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1"/>
    <p:sldMasterId id="2147484024" r:id="rId2"/>
    <p:sldMasterId id="2147484036" r:id="rId3"/>
  </p:sldMasterIdLst>
  <p:notesMasterIdLst>
    <p:notesMasterId r:id="rId17"/>
  </p:notesMasterIdLst>
  <p:handoutMasterIdLst>
    <p:handoutMasterId r:id="rId18"/>
  </p:handoutMasterIdLst>
  <p:sldIdLst>
    <p:sldId id="256" r:id="rId4"/>
    <p:sldId id="403" r:id="rId5"/>
    <p:sldId id="402" r:id="rId6"/>
    <p:sldId id="404" r:id="rId7"/>
    <p:sldId id="405" r:id="rId8"/>
    <p:sldId id="406" r:id="rId9"/>
    <p:sldId id="407" r:id="rId10"/>
    <p:sldId id="410" r:id="rId11"/>
    <p:sldId id="411" r:id="rId12"/>
    <p:sldId id="408" r:id="rId13"/>
    <p:sldId id="409" r:id="rId14"/>
    <p:sldId id="401" r:id="rId15"/>
    <p:sldId id="412" r:id="rId16"/>
  </p:sldIdLst>
  <p:sldSz cx="9144000" cy="6858000" type="screen4x3"/>
  <p:notesSz cx="6669088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sten Brockmann" initials="C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619428"/>
    <a:srgbClr val="9BFFC8"/>
    <a:srgbClr val="0098DB"/>
    <a:srgbClr val="008542"/>
    <a:srgbClr val="7BCB9F"/>
    <a:srgbClr val="D2A000"/>
    <a:srgbClr val="FDC82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unkle Formatvorlage 1 - Akz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0128" autoAdjust="0"/>
    <p:restoredTop sz="93792" autoAdjust="0"/>
  </p:normalViewPr>
  <p:slideViewPr>
    <p:cSldViewPr snapToGrid="0">
      <p:cViewPr>
        <p:scale>
          <a:sx n="68" d="100"/>
          <a:sy n="68" d="100"/>
        </p:scale>
        <p:origin x="-1472" y="-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688" y="-102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commentAuthors" Target="commentAuthors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49710639-473D-4E50-801A-1B35FA0A61D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35314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62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94125" y="0"/>
            <a:ext cx="28622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F9882810-1582-4F65-9122-ECD91EC40D4E}" type="datetimeFigureOut">
              <a:rPr lang="en-US"/>
              <a:pPr>
                <a:defRPr/>
              </a:pPr>
              <a:t>14/03/2016</a:t>
            </a:fld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58838" y="4729163"/>
            <a:ext cx="4938712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59913"/>
            <a:ext cx="2862263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94125" y="9459913"/>
            <a:ext cx="2862263" cy="44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pPr>
              <a:defRPr/>
            </a:pPr>
            <a:fld id="{FCBB899F-B203-420E-9629-735E7CB57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88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ABB51-ED8C-7949-8A87-B45A277BF2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361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2" descr="signature"/>
          <p:cNvPicPr>
            <a:picLocks noChangeAspect="1" noChangeArrowheads="1"/>
          </p:cNvPicPr>
          <p:nvPr/>
        </p:nvPicPr>
        <p:blipFill>
          <a:blip r:embed="rId2" cstate="print"/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4" descr="PPT_Header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5" descr="PPT_Header01" hidden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8" descr="glaciers_CCI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87563" y="6203950"/>
            <a:ext cx="51117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9" descr="landcover_CCI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50" y="6203950"/>
            <a:ext cx="50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0" descr="ghg_CCI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825" y="6203950"/>
            <a:ext cx="4778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1" descr="fire_CCI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050" y="6203950"/>
            <a:ext cx="49688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2" descr="clouds_CCI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86300" y="6203950"/>
            <a:ext cx="4937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3" descr="oceancolour_CCI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92888" y="6203950"/>
            <a:ext cx="490537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4" descr="ozone_CCI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6525" y="6203950"/>
            <a:ext cx="4937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5" descr="sst_CCI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40188" y="6203950"/>
            <a:ext cx="4953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6" descr="sealevel_CCI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86138" y="6203950"/>
            <a:ext cx="503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7" descr="aereosol_CCI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956300" y="6203950"/>
            <a:ext cx="4857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8" descr="cmug_CCI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0825" y="6203950"/>
            <a:ext cx="474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9" descr="seaice_CCI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9550" y="6203950"/>
            <a:ext cx="4857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4363" y="3886200"/>
            <a:ext cx="7772400" cy="419100"/>
          </a:xfrm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587375" y="2574925"/>
            <a:ext cx="7772400" cy="579438"/>
          </a:xfrm>
        </p:spPr>
        <p:txBody>
          <a:bodyPr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077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2005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958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98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0359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115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2036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7305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932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64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117466"/>
            <a:ext cx="7213600" cy="954107"/>
          </a:xfrm>
        </p:spPr>
        <p:txBody>
          <a:bodyPr/>
          <a:lstStyle>
            <a:lvl1pPr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dirty="0" err="1" smtClean="0"/>
              <a:t>Textmasterformat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
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311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707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2005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958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980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03595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11159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203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730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932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2" y="3759200"/>
            <a:ext cx="8269287" cy="20097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590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646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311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5950" y="1673225"/>
            <a:ext cx="3749675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
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18025" y="1673225"/>
            <a:ext cx="3751263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
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
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
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
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56350" y="381000"/>
            <a:ext cx="1912938" cy="56102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5950" y="381000"/>
            <a:ext cx="5588000" cy="56102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0.png"/><Relationship Id="rId21" Type="http://schemas.openxmlformats.org/officeDocument/2006/relationships/image" Target="../media/image11.png"/><Relationship Id="rId22" Type="http://schemas.openxmlformats.org/officeDocument/2006/relationships/image" Target="../media/image12.png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openxmlformats.org/officeDocument/2006/relationships/image" Target="../media/image5.png"/><Relationship Id="rId16" Type="http://schemas.openxmlformats.org/officeDocument/2006/relationships/image" Target="../media/image6.png"/><Relationship Id="rId17" Type="http://schemas.openxmlformats.org/officeDocument/2006/relationships/image" Target="../media/image7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5" descr="PPT_Header0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6" descr="PPT_Header01" hidden="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9144000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22" descr="signature"/>
          <p:cNvPicPr>
            <a:picLocks noChangeAspect="1" noChangeArrowheads="1"/>
          </p:cNvPicPr>
          <p:nvPr/>
        </p:nvPicPr>
        <p:blipFill>
          <a:blip r:embed="rId13" cstate="print"/>
          <a:srcRect l="84271" t="-8163"/>
          <a:stretch>
            <a:fillRect/>
          </a:stretch>
        </p:blipFill>
        <p:spPr bwMode="auto">
          <a:xfrm>
            <a:off x="7705725" y="6202363"/>
            <a:ext cx="143827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525" y="1327759"/>
            <a:ext cx="8782007" cy="472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37995" y="381000"/>
            <a:ext cx="722751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31" name="Text Box 49"/>
          <p:cNvSpPr txBox="1">
            <a:spLocks noChangeArrowheads="1"/>
          </p:cNvSpPr>
          <p:nvPr userDrawn="1"/>
        </p:nvSpPr>
        <p:spPr bwMode="auto">
          <a:xfrm>
            <a:off x="8424863" y="6454775"/>
            <a:ext cx="693737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s-ES" sz="800" smtClean="0">
                <a:solidFill>
                  <a:schemeClr val="bg2"/>
                </a:solidFill>
              </a:rPr>
              <a:t>Slide </a:t>
            </a:r>
            <a:fld id="{CE15DE90-D01F-48CB-B7B0-3E00B279C56E}" type="slidenum">
              <a:rPr lang="es-ES" sz="800" smtClean="0">
                <a:solidFill>
                  <a:schemeClr val="bg2"/>
                </a:solidFill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s-ES" sz="800" noProof="1" smtClean="0">
              <a:solidFill>
                <a:schemeClr val="bg2"/>
              </a:solidFill>
            </a:endParaRPr>
          </a:p>
        </p:txBody>
      </p:sp>
      <p:pic>
        <p:nvPicPr>
          <p:cNvPr id="1032" name="Picture 50" descr="glaciers_CCI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87563" y="6203950"/>
            <a:ext cx="511175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51" descr="landcover_CCI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28750" y="6203950"/>
            <a:ext cx="50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52" descr="ghg_CCI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35825" y="6203950"/>
            <a:ext cx="4778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53" descr="fire_CCI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1050" y="6203950"/>
            <a:ext cx="496888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54" descr="clouds_CCI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86300" y="6203950"/>
            <a:ext cx="4937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55" descr="oceancolour_CCI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92888" y="6203950"/>
            <a:ext cx="490537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56" descr="ozone_CCI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36525" y="6203950"/>
            <a:ext cx="49371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57" descr="sst_CCI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040188" y="6203950"/>
            <a:ext cx="4953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58" descr="sealevel_CCI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386138" y="6203950"/>
            <a:ext cx="5032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59" descr="aereosol_CCI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956300" y="6203950"/>
            <a:ext cx="4857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60" descr="cmug_CCI"/>
          <p:cNvPicPr>
            <a:picLocks noChangeAspect="1" noChangeArrowheads="1"/>
          </p:cNvPicPr>
          <p:nvPr userDrawn="1"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330825" y="6203950"/>
            <a:ext cx="47466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61" descr="seaice_CCI"/>
          <p:cNvPicPr>
            <a:picLocks noChangeAspect="1" noChangeArrowheads="1"/>
          </p:cNvPicPr>
          <p:nvPr userDrawn="1"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749550" y="6203950"/>
            <a:ext cx="4857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13" r:id="rId2"/>
    <p:sldLayoutId id="2147484014" r:id="rId3"/>
    <p:sldLayoutId id="2147484015" r:id="rId4"/>
    <p:sldLayoutId id="2147484016" r:id="rId5"/>
    <p:sldLayoutId id="2147484019" r:id="rId6"/>
    <p:sldLayoutId id="2147484020" r:id="rId7"/>
    <p:sldLayoutId id="2147484021" r:id="rId8"/>
    <p:sldLayoutId id="2147484022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Arial" pitchFamily="34" charset="0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1227138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accent1">
              <a:lumMod val="50000"/>
            </a:schemeClr>
          </a:solidFill>
          <a:latin typeface="+mn-lt"/>
        </a:defRPr>
      </a:lvl2pPr>
      <a:lvl3pPr marL="1825625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800" b="0">
          <a:solidFill>
            <a:schemeClr val="bg2"/>
          </a:solidFill>
          <a:latin typeface="+mn-lt"/>
        </a:defRPr>
      </a:lvl3pPr>
      <a:lvl4pPr marL="2424113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chemeClr val="bg2"/>
          </a:solidFill>
          <a:latin typeface="+mn-lt"/>
        </a:defRPr>
      </a:lvl4pPr>
      <a:lvl5pPr marL="3022600" indent="-41910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400">
          <a:solidFill>
            <a:schemeClr val="bg2"/>
          </a:solidFill>
          <a:latin typeface="+mn-lt"/>
        </a:defRPr>
      </a:lvl5pPr>
      <a:lvl6pPr marL="34798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53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7C46102-1E6B-B941-83B9-4BFAEFD9B1F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14/03/2016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1603F0A-F01E-FA49-9EF4-C31F27E12E7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53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7"/>
          <p:cNvSpPr>
            <a:spLocks noChangeArrowheads="1"/>
          </p:cNvSpPr>
          <p:nvPr/>
        </p:nvSpPr>
        <p:spPr bwMode="auto">
          <a:xfrm>
            <a:off x="-12700" y="3968597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</a:rPr>
              <a:t>Ocean </a:t>
            </a:r>
            <a:r>
              <a:rPr lang="en-US" sz="2800" b="1" dirty="0" err="1">
                <a:solidFill>
                  <a:schemeClr val="accent1"/>
                </a:solidFill>
              </a:rPr>
              <a:t>Colour</a:t>
            </a:r>
            <a:r>
              <a:rPr lang="en-US" sz="2800" b="1" dirty="0">
                <a:solidFill>
                  <a:schemeClr val="accent1"/>
                </a:solidFill>
              </a:rPr>
              <a:t> Climate Change Initiative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pic>
        <p:nvPicPr>
          <p:cNvPr id="3075" name="Picture 29" descr="oceancolour_C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3563" y="1020763"/>
            <a:ext cx="2898775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30"/>
          <p:cNvSpPr>
            <a:spLocks noChangeArrowheads="1"/>
          </p:cNvSpPr>
          <p:nvPr/>
        </p:nvSpPr>
        <p:spPr bwMode="auto">
          <a:xfrm>
            <a:off x="-12700" y="4794677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CCI Integration Meeting</a:t>
            </a:r>
          </a:p>
          <a:p>
            <a:pPr algn="ctr"/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Munich, 2016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1_weekl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60"/>
            <a:ext cx="9144000" cy="6401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83081" y="3757333"/>
            <a:ext cx="30166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6517" y="4032728"/>
            <a:ext cx="1143763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Off Somalia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4380" y="2504889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2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7634" y="2648086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3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852" y="416145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0714" y="2270973"/>
            <a:ext cx="1612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NC Arabian Sea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4610" y="2939765"/>
            <a:ext cx="1319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Gujarat Coast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6429" y="4442975"/>
            <a:ext cx="1649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SW Coast of India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24336" y="4860456"/>
            <a:ext cx="155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East of Sri Lank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49345" y="3612047"/>
            <a:ext cx="1166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Off Chennai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1452" y="2394086"/>
            <a:ext cx="1593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NE Bay of Bengal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0965" y="3327567"/>
            <a:ext cx="12947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Off Myanmar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1560" y="457200"/>
            <a:ext cx="70408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Correlation between Chlorophyll-a concentration and Aerosol Optical Thickness (AOT) at 865 nm in the Northern Arabian Sea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64193" y="1402080"/>
            <a:ext cx="3953648" cy="95410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Time Step: 8 days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Period: 1998 – 2013 (16 years)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Chl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: OC-CCI (merged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SeaWiFS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MERIS and MODIS-A)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AOT: Merged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SeaWiFS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and MODIS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9037" y="5857390"/>
            <a:ext cx="2873273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Correlation Coefficient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6632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2" b="58730"/>
          <a:stretch/>
        </p:blipFill>
        <p:spPr>
          <a:xfrm>
            <a:off x="518160" y="1753244"/>
            <a:ext cx="8625840" cy="214859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781480" y="2035916"/>
            <a:ext cx="0" cy="707190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42390" y="2010848"/>
            <a:ext cx="0" cy="7322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31778" y="2786320"/>
            <a:ext cx="174767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87471" y="2904215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Chl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lags AOT by 1-2 weeks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fig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7" b="7632"/>
          <a:stretch/>
        </p:blipFill>
        <p:spPr>
          <a:xfrm>
            <a:off x="518160" y="4105179"/>
            <a:ext cx="8625840" cy="20928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1916891" y="3615644"/>
            <a:ext cx="481570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Cross Correlation Function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451910" y="3615643"/>
            <a:ext cx="481570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Cross Correlation Function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4240" y="1910480"/>
            <a:ext cx="102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Off Somalia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2080" y="1890299"/>
            <a:ext cx="1554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SW Coast of India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1328" y="4166000"/>
            <a:ext cx="1369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East of Sri Lanka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12080" y="4155840"/>
            <a:ext cx="1417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 Bay of Bengal 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781480" y="4273488"/>
            <a:ext cx="2940" cy="681485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94080" y="376320"/>
            <a:ext cx="8077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Cross Correlation with lag between chlorophyll-a concentration and Aerosol Optical Thickness (AOT) at 865 nm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Time Step: 8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days							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Chl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OC-CCI (merged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SeaWiFS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, MERIS and MODIS-A)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Period: 1998 – 2013 (16 years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)					AOT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: Merged </a:t>
            </a:r>
            <a:r>
              <a:rPr lang="en-US" sz="1400" dirty="0" err="1">
                <a:solidFill>
                  <a:prstClr val="black"/>
                </a:solidFill>
                <a:latin typeface="Calibri"/>
              </a:rPr>
              <a:t>SeaWiFS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 and 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MODIS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104225" y="2112728"/>
            <a:ext cx="0" cy="57958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19881" y="2010848"/>
            <a:ext cx="0" cy="6814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980041" y="2743106"/>
            <a:ext cx="174767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955823" y="2907191"/>
            <a:ext cx="1626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Chl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lags AOT by 1 week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46147" y="3792080"/>
            <a:ext cx="208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Lag (in 8-day weeks)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953217" y="3772000"/>
            <a:ext cx="208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Lag (in 8-day weeks)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405411" y="5262599"/>
            <a:ext cx="20760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Zero lag between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Chl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and AOT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7086045" y="4497554"/>
            <a:ext cx="2940" cy="457419"/>
          </a:xfrm>
          <a:prstGeom prst="lin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364460" y="4273504"/>
            <a:ext cx="0" cy="6814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7086045" y="5093074"/>
            <a:ext cx="286770" cy="0"/>
          </a:xfrm>
          <a:prstGeom prst="straightConnector1">
            <a:avLst/>
          </a:prstGeom>
          <a:ln w="12700" cmpd="sng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342163" y="5262599"/>
            <a:ext cx="1774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Chl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leads AOT by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4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weeks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64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4000" y="332909"/>
            <a:ext cx="7213600" cy="523220"/>
          </a:xfrm>
        </p:spPr>
        <p:txBody>
          <a:bodyPr/>
          <a:lstStyle/>
          <a:p>
            <a:r>
              <a:rPr lang="de-DE" dirty="0" err="1"/>
              <a:t>Sea</a:t>
            </a:r>
            <a:r>
              <a:rPr lang="de-DE" dirty="0"/>
              <a:t> </a:t>
            </a:r>
            <a:r>
              <a:rPr lang="de-DE" dirty="0" err="1"/>
              <a:t>Ice</a:t>
            </a:r>
            <a:r>
              <a:rPr lang="de-DE" dirty="0"/>
              <a:t> </a:t>
            </a:r>
            <a:r>
              <a:rPr lang="de-DE" dirty="0" err="1" smtClean="0"/>
              <a:t>Workpackage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85" y="1198006"/>
            <a:ext cx="5881529" cy="4727575"/>
          </a:xfrm>
        </p:spPr>
      </p:pic>
      <p:sp>
        <p:nvSpPr>
          <p:cNvPr id="3" name="TextBox 2"/>
          <p:cNvSpPr txBox="1"/>
          <p:nvPr/>
        </p:nvSpPr>
        <p:spPr>
          <a:xfrm>
            <a:off x="0" y="1248373"/>
            <a:ext cx="3229193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/>
              <a:t>Objectives</a:t>
            </a:r>
            <a:r>
              <a:rPr lang="de-DE" sz="2000" dirty="0" smtClean="0"/>
              <a:t>:</a:t>
            </a:r>
          </a:p>
          <a:p>
            <a:endParaRPr lang="de-DE" sz="2000" dirty="0" smtClean="0"/>
          </a:p>
          <a:p>
            <a:pPr marL="342900" lvl="1" indent="-342900">
              <a:spcAft>
                <a:spcPts val="600"/>
              </a:spcAft>
              <a:buAutoNum type="arabicPeriod"/>
            </a:pPr>
            <a:r>
              <a:rPr lang="en-GB" dirty="0" smtClean="0"/>
              <a:t>To improve the consistency of the sea ice mask across Ocean Colour, SST and Sea Ice CCI projects, </a:t>
            </a:r>
          </a:p>
          <a:p>
            <a:pPr marL="342900" lvl="1" indent="-342900">
              <a:spcAft>
                <a:spcPts val="600"/>
              </a:spcAft>
              <a:buAutoNum type="arabicPeriod"/>
            </a:pPr>
            <a:r>
              <a:rPr lang="en-GB" dirty="0"/>
              <a:t>T</a:t>
            </a:r>
            <a:r>
              <a:rPr lang="en-GB" dirty="0" smtClean="0"/>
              <a:t>o </a:t>
            </a:r>
            <a:r>
              <a:rPr lang="en-GB" dirty="0"/>
              <a:t>improve the quality of the OC ECVs (water leaving radiance and </a:t>
            </a:r>
            <a:r>
              <a:rPr lang="en-GB" dirty="0" err="1"/>
              <a:t>Chl</a:t>
            </a:r>
            <a:r>
              <a:rPr lang="en-GB" dirty="0"/>
              <a:t>) in the specific area of the marginal ice zone </a:t>
            </a:r>
          </a:p>
          <a:p>
            <a:pPr marL="324000" indent="-324000">
              <a:spcAft>
                <a:spcPts val="600"/>
              </a:spcAft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4774" y="5875979"/>
            <a:ext cx="3008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Comparison</a:t>
            </a:r>
            <a:r>
              <a:rPr lang="de-DE" dirty="0"/>
              <a:t> March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95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96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00" y="0"/>
            <a:ext cx="7250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37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4" y="2281504"/>
            <a:ext cx="5252728" cy="2626365"/>
          </a:xfrm>
          <a:prstGeom prst="rect">
            <a:avLst/>
          </a:prstGeom>
        </p:spPr>
      </p:pic>
      <p:pic>
        <p:nvPicPr>
          <p:cNvPr id="6" name="Picture 5" descr="v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454" y="4067985"/>
            <a:ext cx="5363601" cy="2832744"/>
          </a:xfrm>
          <a:prstGeom prst="rect">
            <a:avLst/>
          </a:prstGeom>
        </p:spPr>
      </p:pic>
      <p:pic>
        <p:nvPicPr>
          <p:cNvPr id="4" name="Picture 3" descr="v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96"/>
            <a:ext cx="5231294" cy="26156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66709" y="42983"/>
            <a:ext cx="409031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OC-CCI </a:t>
            </a:r>
            <a:r>
              <a:rPr lang="en-US" sz="2400" b="1" dirty="0" smtClean="0"/>
              <a:t>Versions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Version 1 released in </a:t>
            </a:r>
            <a:r>
              <a:rPr lang="en-US" dirty="0" smtClean="0"/>
              <a:t>Dec </a:t>
            </a:r>
            <a:r>
              <a:rPr lang="en-US" dirty="0"/>
              <a:t>2013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Version 2 released in </a:t>
            </a:r>
            <a:r>
              <a:rPr lang="en-US" dirty="0" smtClean="0"/>
              <a:t>Apr 2015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Version 3 Release planned for April-May 2016</a:t>
            </a:r>
          </a:p>
          <a:p>
            <a:r>
              <a:rPr lang="en-US" dirty="0" smtClean="0"/>
              <a:t>    Anticipated improved</a:t>
            </a:r>
          </a:p>
          <a:p>
            <a:r>
              <a:rPr lang="en-US" dirty="0"/>
              <a:t> </a:t>
            </a:r>
            <a:r>
              <a:rPr lang="en-US" dirty="0" smtClean="0"/>
              <a:t>   coverage due to:</a:t>
            </a:r>
          </a:p>
          <a:p>
            <a:endParaRPr lang="en-US" dirty="0" smtClean="0"/>
          </a:p>
          <a:p>
            <a:r>
              <a:rPr lang="en-US" dirty="0" smtClean="0"/>
              <a:t>    - Use of </a:t>
            </a:r>
            <a:r>
              <a:rPr lang="en-US" dirty="0" err="1" smtClean="0"/>
              <a:t>SeaWiFS</a:t>
            </a:r>
            <a:r>
              <a:rPr lang="en-US" dirty="0" smtClean="0"/>
              <a:t> LAC data</a:t>
            </a:r>
          </a:p>
          <a:p>
            <a:r>
              <a:rPr lang="en-US" dirty="0"/>
              <a:t> </a:t>
            </a:r>
            <a:r>
              <a:rPr lang="en-US" dirty="0" smtClean="0"/>
              <a:t>   - Improved bias correction</a:t>
            </a:r>
          </a:p>
          <a:p>
            <a:r>
              <a:rPr lang="en-US" dirty="0"/>
              <a:t> </a:t>
            </a:r>
            <a:r>
              <a:rPr lang="en-US" dirty="0" smtClean="0"/>
              <a:t>   - Inclusion of VIIRS data</a:t>
            </a:r>
          </a:p>
          <a:p>
            <a:r>
              <a:rPr lang="en-US" dirty="0"/>
              <a:t> </a:t>
            </a:r>
            <a:r>
              <a:rPr lang="en-US" dirty="0" smtClean="0"/>
              <a:t>   - MODIS Polymer Processing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02809" y="322856"/>
            <a:ext cx="126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Version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04513" y="2649180"/>
            <a:ext cx="126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Version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10425" y="4136068"/>
            <a:ext cx="1264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Version 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-V2-fig-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196"/>
            <a:ext cx="9144000" cy="440242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4" b="64967"/>
          <a:stretch/>
        </p:blipFill>
        <p:spPr bwMode="auto">
          <a:xfrm>
            <a:off x="154959" y="5087213"/>
            <a:ext cx="5734050" cy="1504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2451449"/>
              </p:ext>
            </p:extLst>
          </p:nvPr>
        </p:nvGraphicFramePr>
        <p:xfrm>
          <a:off x="5920188" y="5292844"/>
          <a:ext cx="309076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382"/>
                <a:gridCol w="1545382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Peak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Only OC-CCI</a:t>
                      </a:r>
                      <a:endParaRPr lang="en-GB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Calibri"/>
                          <a:ea typeface="Calibri"/>
                          <a:cs typeface="Times New Roman"/>
                        </a:rPr>
                        <a:t>0.522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All OC-CCI</a:t>
                      </a:r>
                      <a:endParaRPr lang="en-GB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0.339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cxnSp>
        <p:nvCxnSpPr>
          <p:cNvPr id="8" name="Straight Arrow Connector 7"/>
          <p:cNvCxnSpPr>
            <a:stCxn id="5" idx="0"/>
          </p:cNvCxnSpPr>
          <p:nvPr/>
        </p:nvCxnSpPr>
        <p:spPr>
          <a:xfrm flipV="1">
            <a:off x="3021984" y="2647419"/>
            <a:ext cx="2575285" cy="24397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597269" y="2668943"/>
            <a:ext cx="1851404" cy="25828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98571" y="473522"/>
            <a:ext cx="67468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Improved Coverage from OC-CCI data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4596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-V2-fig-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1" b="11809"/>
          <a:stretch/>
        </p:blipFill>
        <p:spPr>
          <a:xfrm>
            <a:off x="0" y="1119234"/>
            <a:ext cx="9144000" cy="4928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0171" y="387426"/>
            <a:ext cx="3223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 Assimilation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76587" y="6349502"/>
            <a:ext cx="839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Ciavatta</a:t>
            </a:r>
            <a:r>
              <a:rPr lang="en-US" dirty="0" smtClean="0"/>
              <a:t> et al. (2016) Journal of Geophysical Research. Editor’s Choice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74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-V2-fig-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0" y="755178"/>
            <a:ext cx="8180624" cy="5511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370" y="387427"/>
            <a:ext cx="6481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Solar Heating below the mixed layer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00321" y="6500168"/>
            <a:ext cx="624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OC-CCI contribution to ESA Ocean Heat Flux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5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-V2-fig-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r="16186"/>
          <a:stretch/>
        </p:blipFill>
        <p:spPr>
          <a:xfrm>
            <a:off x="2540302" y="0"/>
            <a:ext cx="658755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95045"/>
            <a:ext cx="2777108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/>
              <a:t>Hindcasting</a:t>
            </a:r>
            <a:r>
              <a:rPr lang="en-US" sz="2400" b="1" dirty="0" smtClean="0"/>
              <a:t> chlorophyll distribution using </a:t>
            </a:r>
          </a:p>
          <a:p>
            <a:pPr algn="ctr"/>
            <a:r>
              <a:rPr lang="en-US" sz="2400" b="1" dirty="0" smtClean="0"/>
              <a:t>SST, SSH and PAR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ESA Fellowship to Bob </a:t>
            </a:r>
            <a:r>
              <a:rPr lang="en-US" dirty="0" err="1" smtClean="0"/>
              <a:t>Brewin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8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c-cci-overview-fig-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138" y="915988"/>
            <a:ext cx="5602287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76288" y="28575"/>
            <a:ext cx="7591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C5FFF1"/>
                </a:solidFill>
              </a:rPr>
              <a:t>Remote sensing of primary production at global scales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1600" y="1454150"/>
            <a:ext cx="29210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Phytoplankton responsible for fixing some 50 GT carbon per year, globally, through photosynthesis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Net production comparable to terrestrial production</a:t>
            </a:r>
          </a:p>
          <a:p>
            <a:pPr algn="l" eaLnBrk="1" hangingPunct="1">
              <a:spcAft>
                <a:spcPts val="1200"/>
              </a:spcAft>
              <a:buFont typeface="Arial" charset="0"/>
              <a:buChar char="•"/>
            </a:pPr>
            <a:r>
              <a:rPr lang="en-US" sz="1800">
                <a:solidFill>
                  <a:srgbClr val="FFFFCC"/>
                </a:solidFill>
              </a:rPr>
              <a:t>Inter-annual variability can be high, especially at regional levels</a:t>
            </a:r>
          </a:p>
          <a:p>
            <a:pPr algn="l" eaLnBrk="1" hangingPunct="1">
              <a:buFont typeface="Arial" charset="0"/>
              <a:buChar char="•"/>
            </a:pPr>
            <a:endParaRPr lang="en-US" sz="180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-V2-fig-1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29" y="3937864"/>
            <a:ext cx="4512471" cy="2823427"/>
          </a:xfrm>
          <a:prstGeom prst="rect">
            <a:avLst/>
          </a:prstGeom>
        </p:spPr>
      </p:pic>
      <p:pic>
        <p:nvPicPr>
          <p:cNvPr id="4" name="Picture 3" descr="CAR-V2-fig-16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4519475" cy="2827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63688"/>
            <a:ext cx="452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MODIS &amp; MERIS trends</a:t>
            </a:r>
          </a:p>
          <a:p>
            <a:r>
              <a:rPr lang="en-US" dirty="0"/>
              <a:t>Aug 2002 – July 2011</a:t>
            </a:r>
            <a:endParaRPr lang="en-US" dirty="0"/>
          </a:p>
        </p:txBody>
      </p:sp>
      <p:pic>
        <p:nvPicPr>
          <p:cNvPr id="6" name="Picture 5" descr="CAR-V2-fig-16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28" y="558801"/>
            <a:ext cx="4512471" cy="2823428"/>
          </a:xfrm>
          <a:prstGeom prst="rect">
            <a:avLst/>
          </a:prstGeom>
        </p:spPr>
      </p:pic>
      <p:pic>
        <p:nvPicPr>
          <p:cNvPr id="7" name="Picture 6" descr="CAR-V2-fig-1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864"/>
            <a:ext cx="4519475" cy="2827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68879" y="-63688"/>
            <a:ext cx="4461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MODIS &amp; </a:t>
            </a:r>
            <a:r>
              <a:rPr lang="en-US" dirty="0" smtClean="0"/>
              <a:t>OC-CCI </a:t>
            </a:r>
            <a:r>
              <a:rPr lang="en-US" dirty="0"/>
              <a:t>trends</a:t>
            </a:r>
          </a:p>
          <a:p>
            <a:r>
              <a:rPr lang="en-US" dirty="0"/>
              <a:t>Aug 2002 – July </a:t>
            </a:r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398653"/>
            <a:ext cx="4370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MODIS &amp; </a:t>
            </a:r>
            <a:r>
              <a:rPr lang="en-US" dirty="0" err="1" smtClean="0"/>
              <a:t>GlobColour</a:t>
            </a:r>
            <a:r>
              <a:rPr lang="en-US" dirty="0" smtClean="0"/>
              <a:t>-GSM trends Aug </a:t>
            </a:r>
            <a:r>
              <a:rPr lang="en-US" dirty="0"/>
              <a:t>2002 – July </a:t>
            </a:r>
            <a:r>
              <a:rPr lang="en-US" dirty="0" smtClean="0"/>
              <a:t>2011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68879" y="3398653"/>
            <a:ext cx="4475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OC-CCI </a:t>
            </a:r>
            <a:r>
              <a:rPr lang="en-US" b="1" dirty="0"/>
              <a:t>trends</a:t>
            </a:r>
          </a:p>
          <a:p>
            <a:pPr algn="ctr"/>
            <a:r>
              <a:rPr lang="en-US" b="1" dirty="0" smtClean="0"/>
              <a:t>Oct 1997 </a:t>
            </a:r>
            <a:r>
              <a:rPr lang="en-US" b="1" dirty="0"/>
              <a:t>– </a:t>
            </a:r>
            <a:r>
              <a:rPr lang="en-US" b="1" dirty="0" smtClean="0"/>
              <a:t>Sep 2013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80209" y="6465846"/>
            <a:ext cx="239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Frédéric</a:t>
            </a:r>
            <a:r>
              <a:rPr lang="en-US" dirty="0" smtClean="0"/>
              <a:t> </a:t>
            </a:r>
            <a:r>
              <a:rPr lang="en-US" dirty="0" err="1" smtClean="0"/>
              <a:t>Mélin</a:t>
            </a:r>
            <a:r>
              <a:rPr lang="en-US" dirty="0" smtClean="0"/>
              <a:t>, JRC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93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A Presentation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ESA Presentation</Template>
  <TotalTime>1269</TotalTime>
  <Words>449</Words>
  <Application>Microsoft Macintosh PowerPoint</Application>
  <PresentationFormat>On-screen Show (4:3)</PresentationFormat>
  <Paragraphs>98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ESA Presentation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Sea Ice Workpackage</vt:lpstr>
      <vt:lpstr>PowerPoint Presentation</vt:lpstr>
    </vt:vector>
  </TitlesOfParts>
  <Company>VEGA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Ocean Colour CCI - General</dc:title>
  <dc:creator>John Swinton</dc:creator>
  <cp:lastModifiedBy>shubha</cp:lastModifiedBy>
  <cp:revision>524</cp:revision>
  <cp:lastPrinted>2008-08-26T16:26:23Z</cp:lastPrinted>
  <dcterms:created xsi:type="dcterms:W3CDTF">2010-09-10T11:06:30Z</dcterms:created>
  <dcterms:modified xsi:type="dcterms:W3CDTF">2016-03-15T07:07:41Z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howESADialog">
    <vt:bool>true</vt:bool>
  </property>
  <property fmtid="{D5CDD505-2E9C-101B-9397-08002B2CF9AE}" pid="3" name="PTitle">
    <vt:lpwstr>CCI: Web sites and data access: Introduction to the session</vt:lpwstr>
  </property>
  <property fmtid="{D5CDD505-2E9C-101B-9397-08002B2CF9AE}" pid="4" name="PSubtitle">
    <vt:lpwstr>ESA Presentation</vt:lpwstr>
  </property>
  <property fmtid="{D5CDD505-2E9C-101B-9397-08002B2CF9AE}" pid="5" name="PAuthor">
    <vt:lpwstr>Olivier Arino (ESA)</vt:lpwstr>
  </property>
  <property fmtid="{D5CDD505-2E9C-101B-9397-08002B2CF9AE}" pid="6" name="PPlace">
    <vt:lpwstr>ESA/ESRIN</vt:lpwstr>
  </property>
  <property fmtid="{D5CDD505-2E9C-101B-9397-08002B2CF9AE}" pid="7" name="PDate">
    <vt:lpwstr>14/09/2010</vt:lpwstr>
  </property>
  <property fmtid="{D5CDD505-2E9C-101B-9397-08002B2CF9AE}" pid="8" name="PProgramme">
    <vt:lpwstr/>
  </property>
  <property fmtid="{D5CDD505-2E9C-101B-9397-08002B2CF9AE}" pid="9" name="PEmail">
    <vt:lpwstr/>
  </property>
  <property fmtid="{D5CDD505-2E9C-101B-9397-08002B2CF9AE}" pid="10" name="PClassification">
    <vt:lpwstr>ESA UNCLASSIFIED – For Official Use</vt:lpwstr>
  </property>
  <property fmtid="{D5CDD505-2E9C-101B-9397-08002B2CF9AE}" pid="11" name="POptionButton1">
    <vt:bool>false</vt:bool>
  </property>
  <property fmtid="{D5CDD505-2E9C-101B-9397-08002B2CF9AE}" pid="12" name="POptionButton2">
    <vt:bool>true</vt:bool>
  </property>
</Properties>
</file>