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80" r:id="rId3"/>
    <p:sldId id="281" r:id="rId4"/>
    <p:sldId id="269" r:id="rId5"/>
    <p:sldId id="274" r:id="rId6"/>
    <p:sldId id="283" r:id="rId7"/>
    <p:sldId id="282" r:id="rId8"/>
    <p:sldId id="285" r:id="rId9"/>
    <p:sldId id="286" r:id="rId10"/>
    <p:sldId id="296" r:id="rId11"/>
    <p:sldId id="297" r:id="rId12"/>
    <p:sldId id="298" r:id="rId13"/>
    <p:sldId id="303" r:id="rId14"/>
    <p:sldId id="304" r:id="rId15"/>
    <p:sldId id="305" r:id="rId16"/>
    <p:sldId id="306" r:id="rId17"/>
    <p:sldId id="299" r:id="rId18"/>
    <p:sldId id="300" r:id="rId19"/>
    <p:sldId id="301" r:id="rId20"/>
    <p:sldId id="302" r:id="rId21"/>
    <p:sldId id="278" r:id="rId22"/>
    <p:sldId id="277" r:id="rId23"/>
    <p:sldId id="291" r:id="rId24"/>
    <p:sldId id="292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1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89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7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5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3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FF"/>
    <a:srgbClr val="006699"/>
    <a:srgbClr val="00199D"/>
    <a:srgbClr val="99CCFF"/>
    <a:srgbClr val="0099CC"/>
    <a:srgbClr val="D9DCDD"/>
    <a:srgbClr val="50555A"/>
    <a:srgbClr val="E61E0F"/>
    <a:srgbClr val="879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7E079-CC99-4387-8096-834C9AE1150F}" type="datetimeFigureOut">
              <a:rPr lang="en-GB" smtClean="0"/>
              <a:t>14/03/16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38CAE-B79A-443E-B62D-2D9A2BAB0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7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1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89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27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65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03" algn="l" defTabSz="914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3366"/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32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80A57B2E-8E30-491A-9E35-D38412524C44}" type="datetimeFigureOut">
              <a:rPr lang="en-GB" smtClean="0"/>
              <a:t>14/03/16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6983C2EC-3D80-4740-BAEE-1221DC54F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0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80A57B2E-8E30-491A-9E35-D38412524C44}" type="datetimeFigureOut">
              <a:rPr lang="en-GB" smtClean="0"/>
              <a:t>14/03/16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6983C2EC-3D80-4740-BAEE-1221DC54F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69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3366"/>
                </a:solidFill>
              </a:defRPr>
            </a:lvl1pPr>
            <a:lvl2pPr>
              <a:defRPr sz="1600">
                <a:solidFill>
                  <a:srgbClr val="003366"/>
                </a:solidFill>
              </a:defRPr>
            </a:lvl2pPr>
            <a:lvl3pPr>
              <a:defRPr sz="1600">
                <a:solidFill>
                  <a:srgbClr val="003366"/>
                </a:solidFill>
              </a:defRPr>
            </a:lvl3pPr>
            <a:lvl4pPr>
              <a:defRPr sz="1600">
                <a:solidFill>
                  <a:srgbClr val="003366"/>
                </a:solidFill>
              </a:defRPr>
            </a:lvl4pPr>
            <a:lvl5pPr>
              <a:defRPr sz="1600">
                <a:solidFill>
                  <a:srgbClr val="0033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50405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l">
              <a:defRPr sz="2800">
                <a:ln>
                  <a:solidFill>
                    <a:srgbClr val="003366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57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80A57B2E-8E30-491A-9E35-D38412524C44}" type="datetimeFigureOut">
              <a:rPr lang="en-GB" smtClean="0"/>
              <a:t>14/03/16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6983C2EC-3D80-4740-BAEE-1221DC54F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14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80A57B2E-8E30-491A-9E35-D38412524C44}" type="datetimeFigureOut">
              <a:rPr lang="en-GB" smtClean="0"/>
              <a:t>14/03/16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6983C2EC-3D80-4740-BAEE-1221DC54F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0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1" indent="0">
              <a:buNone/>
              <a:defRPr sz="1600" b="1"/>
            </a:lvl5pPr>
            <a:lvl6pPr marL="2285689" indent="0">
              <a:buNone/>
              <a:defRPr sz="1600" b="1"/>
            </a:lvl6pPr>
            <a:lvl7pPr marL="2742827" indent="0">
              <a:buNone/>
              <a:defRPr sz="1600" b="1"/>
            </a:lvl7pPr>
            <a:lvl8pPr marL="3199965" indent="0">
              <a:buNone/>
              <a:defRPr sz="1600" b="1"/>
            </a:lvl8pPr>
            <a:lvl9pPr marL="36571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1" indent="0">
              <a:buNone/>
              <a:defRPr sz="1600" b="1"/>
            </a:lvl5pPr>
            <a:lvl6pPr marL="2285689" indent="0">
              <a:buNone/>
              <a:defRPr sz="1600" b="1"/>
            </a:lvl6pPr>
            <a:lvl7pPr marL="2742827" indent="0">
              <a:buNone/>
              <a:defRPr sz="1600" b="1"/>
            </a:lvl7pPr>
            <a:lvl8pPr marL="3199965" indent="0">
              <a:buNone/>
              <a:defRPr sz="1600" b="1"/>
            </a:lvl8pPr>
            <a:lvl9pPr marL="36571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80A57B2E-8E30-491A-9E35-D38412524C44}" type="datetimeFigureOut">
              <a:rPr lang="en-GB" smtClean="0"/>
              <a:t>14/03/16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6983C2EC-3D80-4740-BAEE-1221DC54F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1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80A57B2E-8E30-491A-9E35-D38412524C44}" type="datetimeFigureOut">
              <a:rPr lang="en-GB" smtClean="0"/>
              <a:t>14/03/16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6983C2EC-3D80-4740-BAEE-1221DC54F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8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80A57B2E-8E30-491A-9E35-D38412524C44}" type="datetimeFigureOut">
              <a:rPr lang="en-GB" smtClean="0"/>
              <a:t>14/03/16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6983C2EC-3D80-4740-BAEE-1221DC54F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1" indent="0">
              <a:buNone/>
              <a:defRPr sz="900"/>
            </a:lvl5pPr>
            <a:lvl6pPr marL="2285689" indent="0">
              <a:buNone/>
              <a:defRPr sz="900"/>
            </a:lvl6pPr>
            <a:lvl7pPr marL="2742827" indent="0">
              <a:buNone/>
              <a:defRPr sz="900"/>
            </a:lvl7pPr>
            <a:lvl8pPr marL="3199965" indent="0">
              <a:buNone/>
              <a:defRPr sz="900"/>
            </a:lvl8pPr>
            <a:lvl9pPr marL="36571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80A57B2E-8E30-491A-9E35-D38412524C44}" type="datetimeFigureOut">
              <a:rPr lang="en-GB" smtClean="0"/>
              <a:t>14/03/16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6983C2EC-3D80-4740-BAEE-1221DC54F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1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1" indent="0">
              <a:buNone/>
              <a:defRPr sz="2000"/>
            </a:lvl5pPr>
            <a:lvl6pPr marL="2285689" indent="0">
              <a:buNone/>
              <a:defRPr sz="2000"/>
            </a:lvl6pPr>
            <a:lvl7pPr marL="2742827" indent="0">
              <a:buNone/>
              <a:defRPr sz="2000"/>
            </a:lvl7pPr>
            <a:lvl8pPr marL="3199965" indent="0">
              <a:buNone/>
              <a:defRPr sz="2000"/>
            </a:lvl8pPr>
            <a:lvl9pPr marL="36571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1" indent="0">
              <a:buNone/>
              <a:defRPr sz="900"/>
            </a:lvl5pPr>
            <a:lvl6pPr marL="2285689" indent="0">
              <a:buNone/>
              <a:defRPr sz="900"/>
            </a:lvl6pPr>
            <a:lvl7pPr marL="2742827" indent="0">
              <a:buNone/>
              <a:defRPr sz="900"/>
            </a:lvl7pPr>
            <a:lvl8pPr marL="3199965" indent="0">
              <a:buNone/>
              <a:defRPr sz="900"/>
            </a:lvl8pPr>
            <a:lvl9pPr marL="36571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80A57B2E-8E30-491A-9E35-D38412524C44}" type="datetimeFigureOut">
              <a:rPr lang="en-GB" smtClean="0"/>
              <a:t>14/03/16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lIns="28319" tIns="14159" rIns="28319" bIns="14159"/>
          <a:lstStyle/>
          <a:p>
            <a:fld id="{6983C2EC-3D80-4740-BAEE-1221DC54F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64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1089"/>
            <a:ext cx="9142720" cy="625019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">
                <a:schemeClr val="bg1"/>
              </a:gs>
              <a:gs pos="88000">
                <a:srgbClr val="0099CC"/>
              </a:gs>
              <a:gs pos="98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805" tIns="11902" rIns="23805" bIns="11902"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900024"/>
            <a:ext cx="8712968" cy="440744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8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711749"/>
            <a:ext cx="9144000" cy="34286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805" tIns="11902" rIns="23805" bIns="11902" rtlCol="0" anchor="ctr"/>
          <a:lstStyle/>
          <a:p>
            <a:pPr algn="ctr"/>
            <a:endParaRPr lang="en-GB"/>
          </a:p>
        </p:txBody>
      </p:sp>
      <p:pic>
        <p:nvPicPr>
          <p:cNvPr id="4100" name="Picture 4" descr="P:\IDEAS+\Work - Erica\EO\CCI Portal\42_digital_logo_dark_blue_HI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04" y="44704"/>
            <a:ext cx="145818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:\IDEAS+\Work - Erica\EO\CCI Portal\CGI_Logo_color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9079" r="11635" b="10912"/>
          <a:stretch/>
        </p:blipFill>
        <p:spPr bwMode="auto">
          <a:xfrm>
            <a:off x="5584982" y="6202647"/>
            <a:ext cx="931234" cy="59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:\IDEAS+\Work - Erica\EO\CCI Portal\TVUK Logo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5" y="6216964"/>
            <a:ext cx="1832947" cy="57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:\IDEAS+\Work - Erica\EO\CCI Portal\Rdg Device for co-branding\Device for Microsoft Office\Rdg Device RGB.bmp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311283"/>
            <a:ext cx="1318090" cy="4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:\IDEAS+\Work - Erica\EO\CCI Portal\STFCMediumColourTrans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46" y="6231283"/>
            <a:ext cx="2160850" cy="47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:\IDEAS+\Work - Erica\EO\CCI Portal\BC_GmbH-Logo_300dpi_with_text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06" y="6188328"/>
            <a:ext cx="116750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560" y="-405950"/>
            <a:ext cx="2561304" cy="17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4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276" rtl="0" eaLnBrk="1" latinLnBrk="0" hangingPunct="1">
        <a:spcBef>
          <a:spcPct val="0"/>
        </a:spcBef>
        <a:buNone/>
        <a:defRPr sz="2800" b="1" kern="1200">
          <a:ln>
            <a:solidFill>
              <a:srgbClr val="003366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3366"/>
          </a:solidFill>
          <a:latin typeface="Calibri" panose="020F0502020204030204" pitchFamily="34" charset="0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003366"/>
          </a:solidFill>
          <a:latin typeface="Calibri" panose="020F0502020204030204" pitchFamily="34" charset="0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3366"/>
          </a:solidFill>
          <a:latin typeface="Calibri" panose="020F0502020204030204" pitchFamily="34" charset="0"/>
          <a:ea typeface="+mn-ea"/>
          <a:cs typeface="+mn-cs"/>
        </a:defRPr>
      </a:lvl3pPr>
      <a:lvl4pPr marL="1599982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003366"/>
          </a:solidFill>
          <a:latin typeface="Calibri" panose="020F0502020204030204" pitchFamily="34" charset="0"/>
          <a:ea typeface="+mn-ea"/>
          <a:cs typeface="+mn-cs"/>
        </a:defRPr>
      </a:lvl4pPr>
      <a:lvl5pPr marL="2057120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003366"/>
          </a:solidFill>
          <a:latin typeface="Calibri" panose="020F0502020204030204" pitchFamily="34" charset="0"/>
          <a:ea typeface="+mn-ea"/>
          <a:cs typeface="+mn-cs"/>
        </a:defRPr>
      </a:lvl5pPr>
      <a:lvl6pPr marL="2514258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2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ci.esa.int/content/data-standards-working-group" TargetMode="Externa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mp"/><Relationship Id="rId3" Type="http://schemas.openxmlformats.org/officeDocument/2006/relationships/image" Target="../media/image24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mp"/><Relationship Id="rId3" Type="http://schemas.openxmlformats.org/officeDocument/2006/relationships/image" Target="../media/image26.tm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n>
                  <a:noFill/>
                </a:ln>
                <a:solidFill>
                  <a:srgbClr val="003366"/>
                </a:solidFill>
              </a:rPr>
              <a:t>CCI </a:t>
            </a:r>
            <a:r>
              <a:rPr lang="en-GB" dirty="0" smtClean="0">
                <a:ln>
                  <a:noFill/>
                </a:ln>
                <a:solidFill>
                  <a:srgbClr val="003366"/>
                </a:solidFill>
              </a:rPr>
              <a:t>Open Data Portal: update on progress</a:t>
            </a:r>
            <a:endParaRPr lang="en-GB" dirty="0">
              <a:ln>
                <a:noFill/>
              </a:ln>
              <a:solidFill>
                <a:srgbClr val="0033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CMUG Integration Meeting</a:t>
            </a:r>
          </a:p>
          <a:p>
            <a:r>
              <a:rPr lang="en-GB" dirty="0" smtClean="0"/>
              <a:t>March 2016</a:t>
            </a:r>
          </a:p>
          <a:p>
            <a:endParaRPr lang="en-GB" dirty="0" smtClean="0"/>
          </a:p>
          <a:p>
            <a:r>
              <a:rPr lang="en-GB" dirty="0" smtClean="0"/>
              <a:t>Victoria Bennett and the CCI ODP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1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2"/>
          <a:stretch/>
        </p:blipFill>
        <p:spPr>
          <a:xfrm>
            <a:off x="457200" y="1556792"/>
            <a:ext cx="8229600" cy="41761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97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8229600" cy="171805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28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8" y="1844824"/>
            <a:ext cx="8229600" cy="356420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31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Frequency</a:t>
            </a:r>
            <a:r>
              <a:rPr lang="en-GB" dirty="0" smtClean="0"/>
              <a:t> from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data in net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cdf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file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Institute </a:t>
            </a:r>
            <a:r>
              <a:rPr lang="en-GB" dirty="0" smtClean="0"/>
              <a:t>from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data in net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cdf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file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Platform</a:t>
            </a:r>
            <a:r>
              <a:rPr lang="en-GB" dirty="0" smtClean="0"/>
              <a:t> from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data in net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cdf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file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Sensor </a:t>
            </a:r>
            <a:r>
              <a:rPr lang="en-GB" dirty="0" smtClean="0"/>
              <a:t>from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data in net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cdf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file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CCI Project</a:t>
            </a:r>
            <a:r>
              <a:rPr lang="en-GB" dirty="0" smtClean="0"/>
              <a:t> from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file name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Data Type </a:t>
            </a:r>
            <a:r>
              <a:rPr lang="en-GB" dirty="0" smtClean="0"/>
              <a:t>from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file name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Processing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1"/>
                </a:solidFill>
              </a:rPr>
              <a:t>Level</a:t>
            </a:r>
            <a:r>
              <a:rPr lang="en-GB" dirty="0" smtClean="0"/>
              <a:t> from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file name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Product</a:t>
            </a:r>
            <a:r>
              <a:rPr lang="en-GB" dirty="0" smtClean="0"/>
              <a:t> from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file name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Product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1"/>
                </a:solidFill>
              </a:rPr>
              <a:t>Version</a:t>
            </a:r>
            <a:r>
              <a:rPr lang="en-GB" dirty="0" smtClean="0"/>
              <a:t> from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file name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NB These terms have to be extracted by machine – there are </a:t>
            </a:r>
            <a:r>
              <a:rPr lang="en-GB" b="1" dirty="0" smtClean="0"/>
              <a:t>over 750,000 </a:t>
            </a:r>
            <a:r>
              <a:rPr lang="en-GB" dirty="0" smtClean="0"/>
              <a:t>files in the </a:t>
            </a:r>
            <a:r>
              <a:rPr lang="en-GB" dirty="0" smtClean="0"/>
              <a:t>archive, over 100 catalogue records</a:t>
            </a:r>
            <a:r>
              <a:rPr lang="en-GB" smtClean="0"/>
              <a:t>/individual datasets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1347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Not in vocab</a:t>
            </a:r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AATSR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err="1" smtClean="0">
                <a:solidFill>
                  <a:srgbClr val="FF0000"/>
                </a:solidFill>
              </a:rPr>
              <a:t>ENVISAT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GB" dirty="0" smtClean="0"/>
              <a:t>Should be </a:t>
            </a:r>
            <a:r>
              <a:rPr lang="en-GB" dirty="0" err="1" smtClean="0"/>
              <a:t>ENVISAT</a:t>
            </a:r>
            <a:endParaRPr lang="en-GB" dirty="0" smtClean="0"/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AVHRR</a:t>
            </a:r>
            <a:r>
              <a:rPr lang="en-GB" dirty="0" smtClean="0">
                <a:solidFill>
                  <a:srgbClr val="FF0000"/>
                </a:solidFill>
              </a:rPr>
              <a:t>(NOAA-15,NOAA-16,NOAA-17,NOAA-18)</a:t>
            </a:r>
          </a:p>
          <a:p>
            <a:pPr lvl="2"/>
            <a:r>
              <a:rPr lang="en-GB" dirty="0" smtClean="0"/>
              <a:t>Should be NOAA-15,NOAA-16,NOAA-17,NOAA-18</a:t>
            </a:r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ENV</a:t>
            </a:r>
            <a:endParaRPr lang="en-GB" dirty="0" smtClean="0">
              <a:solidFill>
                <a:srgbClr val="FF0000"/>
              </a:solidFill>
            </a:endParaRPr>
          </a:p>
          <a:p>
            <a:pPr lvl="2"/>
            <a:r>
              <a:rPr lang="en-GB" dirty="0" smtClean="0"/>
              <a:t>Should be </a:t>
            </a:r>
            <a:r>
              <a:rPr lang="en-GB" dirty="0" err="1" smtClean="0"/>
              <a:t>ENVISAT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MODIS(Aqua,  Terra)</a:t>
            </a:r>
          </a:p>
          <a:p>
            <a:pPr lvl="2"/>
            <a:r>
              <a:rPr lang="en-GB" dirty="0" smtClean="0"/>
              <a:t>Should be Aqua, Terra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N/A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Nimbus 7</a:t>
            </a:r>
          </a:p>
          <a:p>
            <a:pPr lvl="2"/>
            <a:r>
              <a:rPr lang="en-GB" dirty="0" smtClean="0"/>
              <a:t>Should be Nimbus-7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Orbview-2/</a:t>
            </a:r>
            <a:r>
              <a:rPr lang="en-GB" dirty="0" err="1" smtClean="0">
                <a:solidFill>
                  <a:srgbClr val="FF0000"/>
                </a:solidFill>
              </a:rPr>
              <a:t>SeaStar</a:t>
            </a:r>
            <a:endParaRPr lang="en-GB" dirty="0" smtClean="0">
              <a:solidFill>
                <a:srgbClr val="FF0000"/>
              </a:solidFill>
            </a:endParaRPr>
          </a:p>
          <a:p>
            <a:pPr lvl="2"/>
            <a:r>
              <a:rPr lang="en-GB" dirty="0" smtClean="0"/>
              <a:t>Should be Orbview-2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merged: ERS-2, </a:t>
            </a:r>
            <a:r>
              <a:rPr lang="en-GB" dirty="0" err="1" smtClean="0">
                <a:solidFill>
                  <a:srgbClr val="FF0000"/>
                </a:solidFill>
              </a:rPr>
              <a:t>ENVISAT</a:t>
            </a:r>
            <a:r>
              <a:rPr lang="en-GB" dirty="0" smtClean="0">
                <a:solidFill>
                  <a:srgbClr val="FF0000"/>
                </a:solidFill>
              </a:rPr>
              <a:t>, EOS-AURA, </a:t>
            </a:r>
            <a:r>
              <a:rPr lang="en-GB" dirty="0" err="1" smtClean="0">
                <a:solidFill>
                  <a:srgbClr val="FF0000"/>
                </a:solidFill>
              </a:rPr>
              <a:t>METOP</a:t>
            </a:r>
            <a:r>
              <a:rPr lang="en-GB" dirty="0" smtClean="0">
                <a:solidFill>
                  <a:srgbClr val="FF0000"/>
                </a:solidFill>
              </a:rPr>
              <a:t>-A</a:t>
            </a:r>
          </a:p>
          <a:p>
            <a:pPr lvl="2"/>
            <a:r>
              <a:rPr lang="en-GB" dirty="0" smtClean="0"/>
              <a:t>Should be ERS-2, ENVISAT, </a:t>
            </a:r>
            <a:r>
              <a:rPr lang="en-GB" dirty="0" smtClean="0">
                <a:solidFill>
                  <a:srgbClr val="00B050"/>
                </a:solidFill>
              </a:rPr>
              <a:t>AURA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rgbClr val="00B050"/>
                </a:solidFill>
              </a:rPr>
              <a:t>MetOpA</a:t>
            </a:r>
            <a:endParaRPr lang="en-GB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9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 in vocab</a:t>
            </a:r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AMSR</a:t>
            </a:r>
            <a:r>
              <a:rPr lang="en-GB" dirty="0" smtClean="0">
                <a:solidFill>
                  <a:srgbClr val="FF0000"/>
                </a:solidFill>
              </a:rPr>
              <a:t>-E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ATSR-2</a:t>
            </a:r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AVHRR_MERGED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GAC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GFO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MERGED</a:t>
            </a:r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MERISAATSR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MODIS_MERGED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N/A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RA2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SMR_544.6GHz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VARIOUS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merged: GOME, SCIAMACHY, OMI and GOME-2.</a:t>
            </a:r>
          </a:p>
        </p:txBody>
      </p:sp>
    </p:spTree>
    <p:extLst>
      <p:ext uri="{BB962C8B-B14F-4D97-AF65-F5344CB8AC3E}">
        <p14:creationId xmlns:p14="http://schemas.microsoft.com/office/powerpoint/2010/main" val="31338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Data Standards</a:t>
            </a:r>
          </a:p>
          <a:p>
            <a:pPr lvl="1"/>
            <a:r>
              <a:rPr lang="en-US" dirty="0" smtClean="0"/>
              <a:t>Document available here: </a:t>
            </a:r>
          </a:p>
          <a:p>
            <a:pPr lvl="2"/>
            <a:r>
              <a:rPr lang="en-US" dirty="0">
                <a:hlinkClick r:id="rId2"/>
              </a:rPr>
              <a:t>http://cci.esa.int/content/data-standards-working-</a:t>
            </a:r>
            <a:r>
              <a:rPr lang="en-US" dirty="0" smtClean="0">
                <a:hlinkClick r:id="rId2"/>
              </a:rPr>
              <a:t>group</a:t>
            </a:r>
            <a:r>
              <a:rPr lang="en-US" dirty="0" smtClean="0"/>
              <a:t> </a:t>
            </a:r>
          </a:p>
          <a:p>
            <a:pPr marL="457138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Ask us if you’re not sure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help?</a:t>
            </a:r>
            <a:endParaRPr lang="en-US" dirty="0"/>
          </a:p>
        </p:txBody>
      </p:sp>
      <p:pic>
        <p:nvPicPr>
          <p:cNvPr id="4" name="Picture 3" descr="Screen Shot 2016-03-12 at 16.19.5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t="22631" r="18412" b="31302"/>
          <a:stretch/>
        </p:blipFill>
        <p:spPr>
          <a:xfrm>
            <a:off x="899592" y="2492897"/>
            <a:ext cx="5795381" cy="2757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235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Dashboard</a:t>
            </a:r>
            <a:endParaRPr lang="en-GB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5269"/>
            <a:ext cx="8229600" cy="3092963"/>
          </a:xfrm>
        </p:spPr>
      </p:pic>
    </p:spTree>
    <p:extLst>
      <p:ext uri="{BB962C8B-B14F-4D97-AF65-F5344CB8AC3E}">
        <p14:creationId xmlns:p14="http://schemas.microsoft.com/office/powerpoint/2010/main" val="327816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0" y="1557338"/>
            <a:ext cx="8011739" cy="45688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Dashboard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80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FAQs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3" y="1557338"/>
            <a:ext cx="7881514" cy="45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8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11" y="764704"/>
            <a:ext cx="680915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5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023" b="5023"/>
          <a:stretch>
            <a:fillRect/>
          </a:stretch>
        </p:blipFill>
        <p:spPr>
          <a:xfrm>
            <a:off x="3131840" y="1772816"/>
            <a:ext cx="5836003" cy="32403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Helpdesk, Wiki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723455"/>
            <a:ext cx="26642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Email helpdesk for portal users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Wiki – can be edited by registered users</a:t>
            </a:r>
            <a:endParaRPr lang="en-GB" sz="20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7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download methods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988840"/>
            <a:ext cx="8229600" cy="4569372"/>
          </a:xfrm>
        </p:spPr>
        <p:txBody>
          <a:bodyPr/>
          <a:lstStyle/>
          <a:p>
            <a:r>
              <a:rPr lang="en-GB" dirty="0" smtClean="0"/>
              <a:t>FTP</a:t>
            </a:r>
          </a:p>
          <a:p>
            <a:r>
              <a:rPr lang="en-GB" dirty="0" smtClean="0"/>
              <a:t>HTTP</a:t>
            </a:r>
          </a:p>
          <a:p>
            <a:r>
              <a:rPr lang="en-GB" dirty="0" err="1" smtClean="0"/>
              <a:t>OPeNDAP</a:t>
            </a:r>
            <a:endParaRPr lang="en-GB" dirty="0" smtClean="0"/>
          </a:p>
          <a:p>
            <a:r>
              <a:rPr lang="en-GB" dirty="0" smtClean="0"/>
              <a:t>WCS (server)</a:t>
            </a:r>
          </a:p>
          <a:p>
            <a:r>
              <a:rPr lang="en-GB" dirty="0" smtClean="0"/>
              <a:t>WMS (server and client)</a:t>
            </a:r>
          </a:p>
          <a:p>
            <a:r>
              <a:rPr lang="en-GB" dirty="0" smtClean="0"/>
              <a:t>ESGF</a:t>
            </a:r>
            <a:endParaRPr lang="en-GB" dirty="0"/>
          </a:p>
        </p:txBody>
      </p:sp>
      <p:pic>
        <p:nvPicPr>
          <p:cNvPr id="4" name="Picture 3" descr="Screen Shot 2016-03-12 at 15.05.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6704" r="8774" b="12117"/>
          <a:stretch/>
        </p:blipFill>
        <p:spPr>
          <a:xfrm>
            <a:off x="2771800" y="1592544"/>
            <a:ext cx="6292145" cy="42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5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052736"/>
            <a:ext cx="2160240" cy="504056"/>
          </a:xfrm>
        </p:spPr>
        <p:txBody>
          <a:bodyPr/>
          <a:lstStyle/>
          <a:p>
            <a:r>
              <a:rPr lang="en-GB" dirty="0" smtClean="0"/>
              <a:t>Usage stats: website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29" y="0"/>
            <a:ext cx="6159309" cy="692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8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/>
          <a:stretch/>
        </p:blipFill>
        <p:spPr>
          <a:xfrm>
            <a:off x="539552" y="1412776"/>
            <a:ext cx="8147248" cy="33936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download stats (2015-03 to 2016-02)</a:t>
            </a:r>
            <a:endParaRPr lang="en-GB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3"/>
          <a:stretch/>
        </p:blipFill>
        <p:spPr>
          <a:xfrm>
            <a:off x="539552" y="4854435"/>
            <a:ext cx="8136904" cy="17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9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64704"/>
            <a:ext cx="4248472" cy="5464889"/>
          </a:xfrm>
          <a:ln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8"/>
          <a:stretch/>
        </p:blipFill>
        <p:spPr>
          <a:xfrm>
            <a:off x="4427984" y="144016"/>
            <a:ext cx="4648799" cy="6525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190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Talk to us (here, Living Planet Symposium, email)</a:t>
            </a:r>
          </a:p>
          <a:p>
            <a:r>
              <a:rPr lang="en-GB" sz="2000" dirty="0" smtClean="0"/>
              <a:t>Open invitation to comment on portal via the helpdesk (from May)</a:t>
            </a:r>
          </a:p>
          <a:p>
            <a:r>
              <a:rPr lang="en-GB" sz="2000" dirty="0" smtClean="0"/>
              <a:t>Engagement activities in Y2 and Y3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	</a:t>
            </a:r>
            <a:endParaRPr lang="en-GB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843808" y="3933056"/>
            <a:ext cx="8640960" cy="50405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l" defTabSz="914276" rtl="0" eaLnBrk="1" latinLnBrk="0" hangingPunct="1">
              <a:spcBef>
                <a:spcPct val="0"/>
              </a:spcBef>
              <a:buNone/>
              <a:defRPr sz="2800" b="1" kern="1200">
                <a:ln>
                  <a:solidFill>
                    <a:srgbClr val="003366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Thank you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8151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6978163" cy="54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506" t="47429" r="22724" b="17618"/>
          <a:stretch/>
        </p:blipFill>
        <p:spPr>
          <a:xfrm>
            <a:off x="3635896" y="3588929"/>
            <a:ext cx="6500163" cy="315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1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Archive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147411"/>
              </p:ext>
            </p:extLst>
          </p:nvPr>
        </p:nvGraphicFramePr>
        <p:xfrm>
          <a:off x="323528" y="476672"/>
          <a:ext cx="8585844" cy="6005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656"/>
                <a:gridCol w="948506"/>
                <a:gridCol w="4065025"/>
                <a:gridCol w="1591657"/>
              </a:tblGrid>
              <a:tr h="34343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ECV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Volume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Notes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Version</a:t>
                      </a:r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aerosol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0.2</a:t>
                      </a:r>
                      <a:r>
                        <a:rPr lang="en-GB" sz="1600" baseline="0" dirty="0" smtClean="0"/>
                        <a:t> TB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L2 and L3 products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various</a:t>
                      </a:r>
                      <a:endParaRPr lang="en-GB" sz="1600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cloud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8.1 TB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L3C, L3S and L3U phase1_v1.0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v1.0 (v2.0)</a:t>
                      </a:r>
                      <a:endParaRPr lang="en-GB" sz="1600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fire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4.7 GB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burned</a:t>
                      </a:r>
                      <a:r>
                        <a:rPr lang="en-GB" sz="1600" baseline="0" dirty="0" err="1" smtClean="0"/>
                        <a:t>_area</a:t>
                      </a:r>
                      <a:r>
                        <a:rPr lang="en-GB" sz="1600" baseline="0" dirty="0" smtClean="0"/>
                        <a:t> grid and pixel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v3.1</a:t>
                      </a:r>
                      <a:endParaRPr lang="en-GB" sz="1600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ghg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23.0 GB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L2 xch4, xco2 products (CRDP_2)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various</a:t>
                      </a:r>
                      <a:endParaRPr lang="en-GB" sz="1600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glaciers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6.8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rgi50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V5.0</a:t>
                      </a:r>
                      <a:endParaRPr lang="en-GB" sz="1600" dirty="0"/>
                    </a:p>
                  </a:txBody>
                  <a:tcPr/>
                </a:tc>
              </a:tr>
              <a:tr h="85858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ice sheets </a:t>
                      </a:r>
                      <a:r>
                        <a:rPr lang="en-GB" sz="1600" dirty="0" err="1" smtClean="0"/>
                        <a:t>greenland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1.0 GB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surface_elevation_change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ice_velocity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calving_front_locations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grounding_line_locations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v1.0</a:t>
                      </a:r>
                      <a:endParaRPr lang="en-GB" sz="1600" dirty="0"/>
                    </a:p>
                  </a:txBody>
                  <a:tcPr/>
                </a:tc>
              </a:tr>
              <a:tr h="39659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land cover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17 GB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300m global LC Maps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1.6.1</a:t>
                      </a:r>
                      <a:endParaRPr lang="en-GB" sz="1600" dirty="0"/>
                    </a:p>
                  </a:txBody>
                  <a:tcPr/>
                </a:tc>
              </a:tr>
              <a:tr h="45352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ocean colour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30 TB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v1-release,</a:t>
                      </a:r>
                      <a:r>
                        <a:rPr lang="en-GB" sz="1600" baseline="0" dirty="0" smtClean="0"/>
                        <a:t> geographic and sinusoidal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v1.0</a:t>
                      </a:r>
                      <a:endParaRPr lang="en-GB" sz="1600" dirty="0"/>
                    </a:p>
                  </a:txBody>
                  <a:tcPr/>
                </a:tc>
              </a:tr>
              <a:tr h="40713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ozone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1.4 GB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L3 </a:t>
                      </a:r>
                      <a:r>
                        <a:rPr lang="en-GB" sz="1600" dirty="0" err="1" smtClean="0"/>
                        <a:t>total_columns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limb_profiles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nadir_profiles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various</a:t>
                      </a:r>
                      <a:endParaRPr lang="en-GB" sz="1600" dirty="0"/>
                    </a:p>
                  </a:txBody>
                  <a:tcPr/>
                </a:tc>
              </a:tr>
              <a:tr h="30997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sea</a:t>
                      </a:r>
                      <a:r>
                        <a:rPr lang="en-GB" sz="1600" baseline="0" dirty="0" smtClean="0"/>
                        <a:t> 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0.2</a:t>
                      </a:r>
                      <a:r>
                        <a:rPr lang="en-GB" sz="1600" baseline="0" dirty="0" smtClean="0"/>
                        <a:t> TB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sea_ice_concentration</a:t>
                      </a:r>
                      <a:r>
                        <a:rPr lang="en-GB" sz="1600" dirty="0" smtClean="0"/>
                        <a:t> L4 products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v1.11</a:t>
                      </a:r>
                      <a:endParaRPr lang="en-GB" sz="1600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sea level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1.5 GB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IND and L4 MSLA products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v1.1</a:t>
                      </a:r>
                      <a:endParaRPr lang="en-GB" sz="1600" dirty="0"/>
                    </a:p>
                  </a:txBody>
                  <a:tcPr/>
                </a:tc>
              </a:tr>
              <a:tr h="41417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soil</a:t>
                      </a:r>
                      <a:r>
                        <a:rPr lang="en-GB" sz="1600" baseline="0" dirty="0" smtClean="0"/>
                        <a:t> moisture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45 GB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daily_files</a:t>
                      </a:r>
                      <a:r>
                        <a:rPr lang="en-GB" sz="1600" baseline="0" dirty="0" smtClean="0"/>
                        <a:t> ACTIVE, COMBINED, PASSIVE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v02.1, v02.2</a:t>
                      </a:r>
                      <a:endParaRPr lang="en-GB" sz="1600" dirty="0"/>
                    </a:p>
                  </a:txBody>
                  <a:tcPr/>
                </a:tc>
              </a:tr>
              <a:tr h="392288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sst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3.7 TB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L4</a:t>
                      </a:r>
                      <a:r>
                        <a:rPr lang="en-GB" sz="1600" baseline="0" dirty="0" smtClean="0"/>
                        <a:t> Analysis, L3U ATSR, L2P AVHRR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v01.0, v01.1</a:t>
                      </a:r>
                      <a:endParaRPr lang="en-GB" sz="1600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total</a:t>
                      </a:r>
                      <a:endParaRPr lang="en-GB" sz="1600" b="1" dirty="0"/>
                    </a:p>
                  </a:txBody>
                  <a:tcPr>
                    <a:solidFill>
                      <a:srgbClr val="F5F5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42.3 TB</a:t>
                      </a:r>
                      <a:endParaRPr lang="en-GB" sz="1600" b="1" dirty="0"/>
                    </a:p>
                  </a:txBody>
                  <a:tcPr>
                    <a:solidFill>
                      <a:srgbClr val="F0F1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0F1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0F1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18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0960" cy="504056"/>
          </a:xfrm>
        </p:spPr>
        <p:txBody>
          <a:bodyPr/>
          <a:lstStyle/>
          <a:p>
            <a:r>
              <a:rPr lang="en-GB" dirty="0" smtClean="0"/>
              <a:t>Catalogue </a:t>
            </a:r>
            <a:br>
              <a:rPr lang="en-GB" dirty="0" smtClean="0"/>
            </a:br>
            <a:r>
              <a:rPr lang="en-GB" dirty="0" smtClean="0"/>
              <a:t>records</a:t>
            </a: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/>
          <a:stretch/>
        </p:blipFill>
        <p:spPr>
          <a:xfrm>
            <a:off x="2267744" y="764704"/>
            <a:ext cx="5816006" cy="5400000"/>
          </a:xfrm>
        </p:spPr>
      </p:pic>
    </p:spTree>
    <p:extLst>
      <p:ext uri="{BB962C8B-B14F-4D97-AF65-F5344CB8AC3E}">
        <p14:creationId xmlns:p14="http://schemas.microsoft.com/office/powerpoint/2010/main" val="196214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Include:</a:t>
            </a:r>
          </a:p>
          <a:p>
            <a:pPr lvl="1"/>
            <a:r>
              <a:rPr lang="en-GB" sz="2400" dirty="0" smtClean="0"/>
              <a:t>Dataset description (title and abstract)</a:t>
            </a:r>
          </a:p>
          <a:p>
            <a:pPr lvl="1"/>
            <a:r>
              <a:rPr lang="en-GB" sz="2400" dirty="0" smtClean="0"/>
              <a:t>Links to external documentation, papers, websites</a:t>
            </a:r>
          </a:p>
          <a:p>
            <a:pPr lvl="1"/>
            <a:r>
              <a:rPr lang="en-GB" sz="2400" dirty="0" smtClean="0"/>
              <a:t>Authors</a:t>
            </a:r>
          </a:p>
          <a:p>
            <a:pPr lvl="1"/>
            <a:r>
              <a:rPr lang="en-GB" sz="2400" dirty="0" smtClean="0"/>
              <a:t>Citation text</a:t>
            </a:r>
          </a:p>
          <a:p>
            <a:pPr lvl="1"/>
            <a:r>
              <a:rPr lang="en-GB" sz="2400" dirty="0" smtClean="0"/>
              <a:t>Spatial / temporal coverage</a:t>
            </a:r>
          </a:p>
          <a:p>
            <a:pPr lvl="1"/>
            <a:r>
              <a:rPr lang="en-GB" sz="2400" dirty="0" smtClean="0"/>
              <a:t>Keywords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Catalogue records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21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Consistency – data standards</a:t>
            </a:r>
          </a:p>
          <a:p>
            <a:r>
              <a:rPr lang="en-GB" sz="2000" dirty="0" smtClean="0"/>
              <a:t>Feedback on catalogue records</a:t>
            </a:r>
          </a:p>
          <a:p>
            <a:r>
              <a:rPr lang="en-GB" sz="2000" dirty="0" smtClean="0"/>
              <a:t>Data release schedule</a:t>
            </a:r>
          </a:p>
          <a:p>
            <a:r>
              <a:rPr lang="en-GB" sz="2000" b="1" dirty="0" smtClean="0"/>
              <a:t>Follow the data standards</a:t>
            </a:r>
          </a:p>
          <a:p>
            <a:pPr lvl="1"/>
            <a:r>
              <a:rPr lang="en-GB" sz="2000" dirty="0" smtClean="0"/>
              <a:t>Format</a:t>
            </a:r>
          </a:p>
          <a:p>
            <a:pPr lvl="1"/>
            <a:r>
              <a:rPr lang="en-GB" sz="2000" dirty="0" smtClean="0"/>
              <a:t>Metadata attributes</a:t>
            </a:r>
          </a:p>
          <a:p>
            <a:pPr lvl="1"/>
            <a:r>
              <a:rPr lang="en-GB" sz="2000" dirty="0" smtClean="0"/>
              <a:t>Controlled vocabularies</a:t>
            </a:r>
          </a:p>
          <a:p>
            <a:pPr lvl="1"/>
            <a:r>
              <a:rPr lang="en-GB" sz="2000" dirty="0" smtClean="0"/>
              <a:t>Directory structure</a:t>
            </a:r>
          </a:p>
          <a:p>
            <a:r>
              <a:rPr lang="en-GB" sz="2000" dirty="0" smtClean="0"/>
              <a:t>Product version conventions</a:t>
            </a:r>
          </a:p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800" dirty="0" smtClean="0"/>
              <a:t>Tidy data + clear documentation = more users!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help?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3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Catalogue: </a:t>
            </a:r>
            <a:r>
              <a:rPr lang="en-GB" dirty="0" err="1" smtClean="0"/>
              <a:t>freetext</a:t>
            </a:r>
            <a:r>
              <a:rPr lang="en-GB" dirty="0" smtClean="0"/>
              <a:t> search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-230735" y="1628800"/>
            <a:ext cx="9374736" cy="2545457"/>
            <a:chOff x="-230735" y="1628800"/>
            <a:chExt cx="9374736" cy="2545457"/>
          </a:xfrm>
        </p:grpSpPr>
        <p:pic>
          <p:nvPicPr>
            <p:cNvPr id="5" name="Content Placeholder 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3" t="28115" r="18326" b="39753"/>
            <a:stretch/>
          </p:blipFill>
          <p:spPr>
            <a:xfrm>
              <a:off x="-230735" y="1628800"/>
              <a:ext cx="9374736" cy="2545457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2771800" y="1772816"/>
              <a:ext cx="2952328" cy="10801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2" y="1557338"/>
            <a:ext cx="7892675" cy="4568825"/>
          </a:xfrm>
        </p:spPr>
      </p:pic>
    </p:spTree>
    <p:extLst>
      <p:ext uri="{BB962C8B-B14F-4D97-AF65-F5344CB8AC3E}">
        <p14:creationId xmlns:p14="http://schemas.microsoft.com/office/powerpoint/2010/main" val="89653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3359"/>
            <a:ext cx="5047454" cy="28358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Catalogue: faceted search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1984772"/>
            <a:ext cx="34563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GB" sz="2000" dirty="0">
                <a:solidFill>
                  <a:srgbClr val="003366"/>
                </a:solidFill>
                <a:latin typeface="Calibri" panose="020F0502020204030204" pitchFamily="34" charset="0"/>
              </a:rPr>
              <a:t>Facets: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srgbClr val="003366"/>
                </a:solidFill>
                <a:latin typeface="Calibri" panose="020F0502020204030204" pitchFamily="34" charset="0"/>
              </a:rPr>
              <a:t>ECV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srgbClr val="003366"/>
                </a:solidFill>
                <a:latin typeface="Calibri" panose="020F0502020204030204" pitchFamily="34" charset="0"/>
              </a:rPr>
              <a:t>Frequency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srgbClr val="003366"/>
                </a:solidFill>
                <a:latin typeface="Calibri" panose="020F0502020204030204" pitchFamily="34" charset="0"/>
              </a:rPr>
              <a:t>Platform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srgbClr val="003366"/>
                </a:solidFill>
                <a:latin typeface="Calibri" panose="020F0502020204030204" pitchFamily="34" charset="0"/>
              </a:rPr>
              <a:t>Sensor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srgbClr val="003366"/>
                </a:solidFill>
                <a:latin typeface="Calibri" panose="020F0502020204030204" pitchFamily="34" charset="0"/>
              </a:rPr>
              <a:t>Processing Level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srgbClr val="003366"/>
                </a:solidFill>
                <a:latin typeface="Calibri" panose="020F0502020204030204" pitchFamily="34" charset="0"/>
              </a:rPr>
              <a:t>Data Type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srgbClr val="003366"/>
                </a:solidFill>
                <a:latin typeface="Calibri" panose="020F0502020204030204" pitchFamily="34" charset="0"/>
              </a:rPr>
              <a:t>Organisation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8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9102</TotalTime>
  <Words>593</Words>
  <Application>Microsoft Macintosh PowerPoint</Application>
  <PresentationFormat>On-screen Show (4:3)</PresentationFormat>
  <Paragraphs>179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CCI Open Data Portal: update on progress</vt:lpstr>
      <vt:lpstr>Website</vt:lpstr>
      <vt:lpstr>PowerPoint Presentation</vt:lpstr>
      <vt:lpstr>Archive</vt:lpstr>
      <vt:lpstr>Catalogue  records</vt:lpstr>
      <vt:lpstr>Catalogue records</vt:lpstr>
      <vt:lpstr>How can you help?</vt:lpstr>
      <vt:lpstr>Catalogue: freetext search</vt:lpstr>
      <vt:lpstr>Catalogue: faceted search</vt:lpstr>
      <vt:lpstr>Vocabularies</vt:lpstr>
      <vt:lpstr>Vocabularies</vt:lpstr>
      <vt:lpstr>Vocabularies</vt:lpstr>
      <vt:lpstr>Facets</vt:lpstr>
      <vt:lpstr>Platform</vt:lpstr>
      <vt:lpstr>Sensor</vt:lpstr>
      <vt:lpstr>How can you help?</vt:lpstr>
      <vt:lpstr>Dashboard</vt:lpstr>
      <vt:lpstr>Dashboard</vt:lpstr>
      <vt:lpstr>FAQs</vt:lpstr>
      <vt:lpstr>Helpdesk, Wiki</vt:lpstr>
      <vt:lpstr>Data download methods</vt:lpstr>
      <vt:lpstr>Usage stats: website</vt:lpstr>
      <vt:lpstr>Data download stats (2015-03 to 2016-02)</vt:lpstr>
      <vt:lpstr>PowerPoint Presentation</vt:lpstr>
      <vt:lpstr>Feedback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Planet Symposium - Posters</dc:title>
  <dc:creator>Siân O'Hara</dc:creator>
  <cp:lastModifiedBy>Victoria Bennett</cp:lastModifiedBy>
  <cp:revision>95</cp:revision>
  <dcterms:created xsi:type="dcterms:W3CDTF">2013-07-25T10:20:02Z</dcterms:created>
  <dcterms:modified xsi:type="dcterms:W3CDTF">2016-03-14T14:33:22Z</dcterms:modified>
</cp:coreProperties>
</file>