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10"/>
  </p:notesMasterIdLst>
  <p:handoutMasterIdLst>
    <p:handoutMasterId r:id="rId11"/>
  </p:handoutMasterIdLst>
  <p:sldIdLst>
    <p:sldId id="584" r:id="rId2"/>
    <p:sldId id="598" r:id="rId3"/>
    <p:sldId id="593" r:id="rId4"/>
    <p:sldId id="595" r:id="rId5"/>
    <p:sldId id="587" r:id="rId6"/>
    <p:sldId id="597" r:id="rId7"/>
    <p:sldId id="596" r:id="rId8"/>
    <p:sldId id="588" r:id="rId9"/>
  </p:sldIdLst>
  <p:sldSz cx="9906000" cy="6858000" type="A4"/>
  <p:notesSz cx="6731000" cy="9855200"/>
  <p:defaultTextStyle>
    <a:defPPr>
      <a:defRPr lang="en-US"/>
    </a:defPPr>
    <a:lvl1pPr algn="l" rtl="0" eaLnBrk="0" fontAlgn="base" hangingPunct="0">
      <a:spcBef>
        <a:spcPct val="0"/>
      </a:spcBef>
      <a:spcAft>
        <a:spcPct val="0"/>
      </a:spcAft>
      <a:defRPr kern="1200">
        <a:solidFill>
          <a:schemeClr val="tx1"/>
        </a:solidFill>
        <a:latin typeface="Verdana" pitchFamily="32" charset="0"/>
        <a:ea typeface="+mn-ea"/>
        <a:cs typeface="+mn-cs"/>
      </a:defRPr>
    </a:lvl1pPr>
    <a:lvl2pPr marL="457200" algn="l" rtl="0" eaLnBrk="0" fontAlgn="base" hangingPunct="0">
      <a:spcBef>
        <a:spcPct val="0"/>
      </a:spcBef>
      <a:spcAft>
        <a:spcPct val="0"/>
      </a:spcAft>
      <a:defRPr kern="1200">
        <a:solidFill>
          <a:schemeClr val="tx1"/>
        </a:solidFill>
        <a:latin typeface="Verdana" pitchFamily="32" charset="0"/>
        <a:ea typeface="+mn-ea"/>
        <a:cs typeface="+mn-cs"/>
      </a:defRPr>
    </a:lvl2pPr>
    <a:lvl3pPr marL="914400" algn="l" rtl="0" eaLnBrk="0" fontAlgn="base" hangingPunct="0">
      <a:spcBef>
        <a:spcPct val="0"/>
      </a:spcBef>
      <a:spcAft>
        <a:spcPct val="0"/>
      </a:spcAft>
      <a:defRPr kern="1200">
        <a:solidFill>
          <a:schemeClr val="tx1"/>
        </a:solidFill>
        <a:latin typeface="Verdana" pitchFamily="32" charset="0"/>
        <a:ea typeface="+mn-ea"/>
        <a:cs typeface="+mn-cs"/>
      </a:defRPr>
    </a:lvl3pPr>
    <a:lvl4pPr marL="1371600" algn="l" rtl="0" eaLnBrk="0" fontAlgn="base" hangingPunct="0">
      <a:spcBef>
        <a:spcPct val="0"/>
      </a:spcBef>
      <a:spcAft>
        <a:spcPct val="0"/>
      </a:spcAft>
      <a:defRPr kern="1200">
        <a:solidFill>
          <a:schemeClr val="tx1"/>
        </a:solidFill>
        <a:latin typeface="Verdana" pitchFamily="32" charset="0"/>
        <a:ea typeface="+mn-ea"/>
        <a:cs typeface="+mn-cs"/>
      </a:defRPr>
    </a:lvl4pPr>
    <a:lvl5pPr marL="1828800" algn="l" rtl="0" eaLnBrk="0" fontAlgn="base" hangingPunct="0">
      <a:spcBef>
        <a:spcPct val="0"/>
      </a:spcBef>
      <a:spcAft>
        <a:spcPct val="0"/>
      </a:spcAft>
      <a:defRPr kern="1200">
        <a:solidFill>
          <a:schemeClr val="tx1"/>
        </a:solidFill>
        <a:latin typeface="Verdana" pitchFamily="32" charset="0"/>
        <a:ea typeface="+mn-ea"/>
        <a:cs typeface="+mn-cs"/>
      </a:defRPr>
    </a:lvl5pPr>
    <a:lvl6pPr marL="2286000" algn="l" defTabSz="914400" rtl="0" eaLnBrk="1" latinLnBrk="0" hangingPunct="1">
      <a:defRPr kern="1200">
        <a:solidFill>
          <a:schemeClr val="tx1"/>
        </a:solidFill>
        <a:latin typeface="Verdana" pitchFamily="32" charset="0"/>
        <a:ea typeface="+mn-ea"/>
        <a:cs typeface="+mn-cs"/>
      </a:defRPr>
    </a:lvl6pPr>
    <a:lvl7pPr marL="2743200" algn="l" defTabSz="914400" rtl="0" eaLnBrk="1" latinLnBrk="0" hangingPunct="1">
      <a:defRPr kern="1200">
        <a:solidFill>
          <a:schemeClr val="tx1"/>
        </a:solidFill>
        <a:latin typeface="Verdana" pitchFamily="32" charset="0"/>
        <a:ea typeface="+mn-ea"/>
        <a:cs typeface="+mn-cs"/>
      </a:defRPr>
    </a:lvl7pPr>
    <a:lvl8pPr marL="3200400" algn="l" defTabSz="914400" rtl="0" eaLnBrk="1" latinLnBrk="0" hangingPunct="1">
      <a:defRPr kern="1200">
        <a:solidFill>
          <a:schemeClr val="tx1"/>
        </a:solidFill>
        <a:latin typeface="Verdana" pitchFamily="32" charset="0"/>
        <a:ea typeface="+mn-ea"/>
        <a:cs typeface="+mn-cs"/>
      </a:defRPr>
    </a:lvl8pPr>
    <a:lvl9pPr marL="3657600" algn="l" defTabSz="914400" rtl="0" eaLnBrk="1" latinLnBrk="0" hangingPunct="1">
      <a:defRPr kern="1200">
        <a:solidFill>
          <a:schemeClr val="tx1"/>
        </a:solidFill>
        <a:latin typeface="Verdana" pitchFamily="32"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C00CC"/>
    <a:srgbClr val="0098DB"/>
    <a:srgbClr val="008000"/>
    <a:srgbClr val="0000FF"/>
    <a:srgbClr val="0000CC"/>
    <a:srgbClr val="000099"/>
    <a:srgbClr val="FF9900"/>
    <a:srgbClr val="00549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46" autoAdjust="0"/>
    <p:restoredTop sz="91837" autoAdjust="0"/>
  </p:normalViewPr>
  <p:slideViewPr>
    <p:cSldViewPr snapToGrid="0">
      <p:cViewPr varScale="1">
        <p:scale>
          <a:sx n="59" d="100"/>
          <a:sy n="59" d="100"/>
        </p:scale>
        <p:origin x="-78" y="-115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02"/>
    </p:cViewPr>
  </p:sorterViewPr>
  <p:notesViewPr>
    <p:cSldViewPr snapToGrid="0">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2917825" cy="492125"/>
          </a:xfrm>
          <a:prstGeom prst="rect">
            <a:avLst/>
          </a:prstGeom>
          <a:noFill/>
          <a:ln w="9525">
            <a:noFill/>
            <a:miter lim="800000"/>
            <a:headEnd/>
            <a:tailEnd/>
          </a:ln>
        </p:spPr>
        <p:txBody>
          <a:bodyPr vert="horz" wrap="square" lIns="90784" tIns="45391" rIns="90784" bIns="45391" numCol="1" anchor="t" anchorCtr="0" compatLnSpc="1">
            <a:prstTxWarp prst="textNoShape">
              <a:avLst/>
            </a:prstTxWarp>
          </a:bodyPr>
          <a:lstStyle>
            <a:lvl1pPr defTabSz="907011" eaLnBrk="1" hangingPunct="1">
              <a:defRPr sz="1200">
                <a:latin typeface="Arial" pitchFamily="34" charset="0"/>
              </a:defRPr>
            </a:lvl1pPr>
          </a:lstStyle>
          <a:p>
            <a:pPr>
              <a:defRPr/>
            </a:pPr>
            <a:endParaRPr lang="it-IT"/>
          </a:p>
        </p:txBody>
      </p:sp>
      <p:sp>
        <p:nvSpPr>
          <p:cNvPr id="628739" name="Rectangle 3"/>
          <p:cNvSpPr>
            <a:spLocks noGrp="1" noChangeArrowheads="1"/>
          </p:cNvSpPr>
          <p:nvPr>
            <p:ph type="dt" sz="quarter" idx="1"/>
          </p:nvPr>
        </p:nvSpPr>
        <p:spPr bwMode="auto">
          <a:xfrm>
            <a:off x="3811588" y="0"/>
            <a:ext cx="2917825" cy="492125"/>
          </a:xfrm>
          <a:prstGeom prst="rect">
            <a:avLst/>
          </a:prstGeom>
          <a:noFill/>
          <a:ln w="9525">
            <a:noFill/>
            <a:miter lim="800000"/>
            <a:headEnd/>
            <a:tailEnd/>
          </a:ln>
        </p:spPr>
        <p:txBody>
          <a:bodyPr vert="horz" wrap="square" lIns="90784" tIns="45391" rIns="90784" bIns="45391" numCol="1" anchor="t" anchorCtr="0" compatLnSpc="1">
            <a:prstTxWarp prst="textNoShape">
              <a:avLst/>
            </a:prstTxWarp>
          </a:bodyPr>
          <a:lstStyle>
            <a:lvl1pPr algn="r" defTabSz="907011" eaLnBrk="1" hangingPunct="1">
              <a:defRPr sz="1200">
                <a:latin typeface="Arial" pitchFamily="34" charset="0"/>
              </a:defRPr>
            </a:lvl1pPr>
          </a:lstStyle>
          <a:p>
            <a:pPr>
              <a:defRPr/>
            </a:pPr>
            <a:endParaRPr lang="it-IT"/>
          </a:p>
        </p:txBody>
      </p:sp>
      <p:sp>
        <p:nvSpPr>
          <p:cNvPr id="628740" name="Rectangle 4"/>
          <p:cNvSpPr>
            <a:spLocks noGrp="1" noChangeArrowheads="1"/>
          </p:cNvSpPr>
          <p:nvPr>
            <p:ph type="ftr" sz="quarter" idx="2"/>
          </p:nvPr>
        </p:nvSpPr>
        <p:spPr bwMode="auto">
          <a:xfrm>
            <a:off x="0" y="9361488"/>
            <a:ext cx="2917825" cy="492125"/>
          </a:xfrm>
          <a:prstGeom prst="rect">
            <a:avLst/>
          </a:prstGeom>
          <a:noFill/>
          <a:ln w="9525">
            <a:noFill/>
            <a:miter lim="800000"/>
            <a:headEnd/>
            <a:tailEnd/>
          </a:ln>
        </p:spPr>
        <p:txBody>
          <a:bodyPr vert="horz" wrap="square" lIns="90784" tIns="45391" rIns="90784" bIns="45391" numCol="1" anchor="b" anchorCtr="0" compatLnSpc="1">
            <a:prstTxWarp prst="textNoShape">
              <a:avLst/>
            </a:prstTxWarp>
          </a:bodyPr>
          <a:lstStyle>
            <a:lvl1pPr defTabSz="907011" eaLnBrk="1" hangingPunct="1">
              <a:defRPr sz="1200">
                <a:latin typeface="Arial" pitchFamily="34" charset="0"/>
              </a:defRPr>
            </a:lvl1pPr>
          </a:lstStyle>
          <a:p>
            <a:pPr>
              <a:defRPr/>
            </a:pPr>
            <a:endParaRPr lang="it-IT"/>
          </a:p>
        </p:txBody>
      </p:sp>
      <p:sp>
        <p:nvSpPr>
          <p:cNvPr id="628741" name="Rectangle 5"/>
          <p:cNvSpPr>
            <a:spLocks noGrp="1" noChangeArrowheads="1"/>
          </p:cNvSpPr>
          <p:nvPr>
            <p:ph type="sldNum" sz="quarter" idx="3"/>
          </p:nvPr>
        </p:nvSpPr>
        <p:spPr bwMode="auto">
          <a:xfrm>
            <a:off x="3811588" y="9361488"/>
            <a:ext cx="2917825" cy="492125"/>
          </a:xfrm>
          <a:prstGeom prst="rect">
            <a:avLst/>
          </a:prstGeom>
          <a:noFill/>
          <a:ln w="9525">
            <a:noFill/>
            <a:miter lim="800000"/>
            <a:headEnd/>
            <a:tailEnd/>
          </a:ln>
        </p:spPr>
        <p:txBody>
          <a:bodyPr vert="horz" wrap="square" lIns="90784" tIns="45391" rIns="90784" bIns="45391" numCol="1" anchor="b" anchorCtr="0" compatLnSpc="1">
            <a:prstTxWarp prst="textNoShape">
              <a:avLst/>
            </a:prstTxWarp>
          </a:bodyPr>
          <a:lstStyle>
            <a:lvl1pPr algn="r" defTabSz="906463" eaLnBrk="1" hangingPunct="1">
              <a:defRPr sz="1200">
                <a:latin typeface="Arial" charset="0"/>
              </a:defRPr>
            </a:lvl1pPr>
          </a:lstStyle>
          <a:p>
            <a:pPr>
              <a:defRPr/>
            </a:pPr>
            <a:fld id="{743499CF-B3E8-4FF7-98B6-764E0739A429}" type="slidenum">
              <a:rPr lang="it-IT" altLang="en-US"/>
              <a:pPr>
                <a:defRPr/>
              </a:pPr>
              <a:t>‹#›</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890838" cy="512763"/>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lvl1pPr defTabSz="875572" eaLnBrk="1" hangingPunct="1">
              <a:defRPr sz="1200">
                <a:latin typeface="Verdana" pitchFamily="34" charset="0"/>
              </a:defRPr>
            </a:lvl1pPr>
          </a:lstStyle>
          <a:p>
            <a:pPr>
              <a:defRPr/>
            </a:pPr>
            <a:endParaRPr lang="en-US"/>
          </a:p>
        </p:txBody>
      </p:sp>
      <p:sp>
        <p:nvSpPr>
          <p:cNvPr id="58371" name="Rectangle 3"/>
          <p:cNvSpPr>
            <a:spLocks noGrp="1" noChangeArrowheads="1"/>
          </p:cNvSpPr>
          <p:nvPr>
            <p:ph type="dt" idx="1"/>
          </p:nvPr>
        </p:nvSpPr>
        <p:spPr bwMode="auto">
          <a:xfrm>
            <a:off x="3829050" y="0"/>
            <a:ext cx="2889250" cy="512763"/>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lvl1pPr algn="r" defTabSz="875572" eaLnBrk="1" hangingPunct="1">
              <a:defRPr sz="1200">
                <a:latin typeface="Verdana" pitchFamily="34" charset="0"/>
              </a:defRPr>
            </a:lvl1pPr>
          </a:lstStyle>
          <a:p>
            <a:pPr>
              <a:defRPr/>
            </a:pPr>
            <a:fld id="{281520E2-58B4-4886-A701-70D6E77E06DB}" type="datetimeFigureOut">
              <a:rPr lang="en-US"/>
              <a:pPr>
                <a:defRPr/>
              </a:pPr>
              <a:t>6/10/2015</a:t>
            </a:fld>
            <a:endParaRPr lang="en-US"/>
          </a:p>
        </p:txBody>
      </p:sp>
      <p:sp>
        <p:nvSpPr>
          <p:cNvPr id="10244" name="Rectangle 4"/>
          <p:cNvSpPr>
            <a:spLocks noChangeArrowheads="1" noTextEdit="1"/>
          </p:cNvSpPr>
          <p:nvPr>
            <p:ph type="sldImg" idx="2"/>
          </p:nvPr>
        </p:nvSpPr>
        <p:spPr bwMode="auto">
          <a:xfrm>
            <a:off x="747713" y="733425"/>
            <a:ext cx="5297487" cy="3668713"/>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66775" y="4695825"/>
            <a:ext cx="4984750" cy="4402138"/>
          </a:xfrm>
          <a:prstGeom prst="rect">
            <a:avLst/>
          </a:prstGeom>
          <a:noFill/>
          <a:ln w="9525">
            <a:noFill/>
            <a:miter lim="800000"/>
            <a:headEnd/>
            <a:tailEnd/>
          </a:ln>
          <a:effectLst/>
        </p:spPr>
        <p:txBody>
          <a:bodyPr vert="horz" wrap="square" lIns="87483" tIns="43742" rIns="87483" bIns="4374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8374" name="Rectangle 6"/>
          <p:cNvSpPr>
            <a:spLocks noGrp="1" noChangeArrowheads="1"/>
          </p:cNvSpPr>
          <p:nvPr>
            <p:ph type="ftr" sz="quarter" idx="4"/>
          </p:nvPr>
        </p:nvSpPr>
        <p:spPr bwMode="auto">
          <a:xfrm>
            <a:off x="0" y="9393238"/>
            <a:ext cx="2890838" cy="438150"/>
          </a:xfrm>
          <a:prstGeom prst="rect">
            <a:avLst/>
          </a:prstGeom>
          <a:noFill/>
          <a:ln w="9525">
            <a:noFill/>
            <a:miter lim="800000"/>
            <a:headEnd/>
            <a:tailEnd/>
          </a:ln>
          <a:effectLst/>
        </p:spPr>
        <p:txBody>
          <a:bodyPr vert="horz" wrap="square" lIns="87483" tIns="43742" rIns="87483" bIns="43742" numCol="1" anchor="b" anchorCtr="0" compatLnSpc="1">
            <a:prstTxWarp prst="textNoShape">
              <a:avLst/>
            </a:prstTxWarp>
          </a:bodyPr>
          <a:lstStyle>
            <a:lvl1pPr defTabSz="875572" eaLnBrk="1" hangingPunct="1">
              <a:defRPr sz="1200">
                <a:latin typeface="Verdana" pitchFamily="34" charset="0"/>
              </a:defRPr>
            </a:lvl1pPr>
          </a:lstStyle>
          <a:p>
            <a:pPr>
              <a:defRPr/>
            </a:pPr>
            <a:endParaRPr lang="en-US"/>
          </a:p>
        </p:txBody>
      </p:sp>
      <p:sp>
        <p:nvSpPr>
          <p:cNvPr id="58375" name="Rectangle 7"/>
          <p:cNvSpPr>
            <a:spLocks noGrp="1" noChangeArrowheads="1"/>
          </p:cNvSpPr>
          <p:nvPr>
            <p:ph type="sldNum" sz="quarter" idx="5"/>
          </p:nvPr>
        </p:nvSpPr>
        <p:spPr bwMode="auto">
          <a:xfrm>
            <a:off x="3829050" y="9393238"/>
            <a:ext cx="2889250" cy="438150"/>
          </a:xfrm>
          <a:prstGeom prst="rect">
            <a:avLst/>
          </a:prstGeom>
          <a:noFill/>
          <a:ln w="9525">
            <a:noFill/>
            <a:miter lim="800000"/>
            <a:headEnd/>
            <a:tailEnd/>
          </a:ln>
          <a:effectLst/>
        </p:spPr>
        <p:txBody>
          <a:bodyPr vert="horz" wrap="square" lIns="87483" tIns="43742" rIns="87483" bIns="43742" numCol="1" anchor="b" anchorCtr="0" compatLnSpc="1">
            <a:prstTxWarp prst="textNoShape">
              <a:avLst/>
            </a:prstTxWarp>
          </a:bodyPr>
          <a:lstStyle>
            <a:lvl1pPr algn="r" defTabSz="874713" eaLnBrk="1" hangingPunct="1">
              <a:defRPr sz="1200">
                <a:latin typeface="Verdana" pitchFamily="34" charset="0"/>
              </a:defRPr>
            </a:lvl1pPr>
          </a:lstStyle>
          <a:p>
            <a:pPr>
              <a:defRPr/>
            </a:pPr>
            <a:fld id="{39C5DA84-B64E-4E25-B945-89E32BAF7AE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73675" y="4354515"/>
            <a:ext cx="1539875" cy="16843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4051" y="4354515"/>
            <a:ext cx="4467225" cy="16843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4050" y="4924427"/>
            <a:ext cx="3003550" cy="111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10000" y="4924427"/>
            <a:ext cx="3003550" cy="1114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lIns="36000" tIns="3600" rIns="36000" bIns="3600" anchor="b"/>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0"/>
          <p:cNvSpPr>
            <a:spLocks noChangeArrowheads="1"/>
          </p:cNvSpPr>
          <p:nvPr userDrawn="1"/>
        </p:nvSpPr>
        <p:spPr bwMode="auto">
          <a:xfrm>
            <a:off x="0" y="0"/>
            <a:ext cx="9906000" cy="1168400"/>
          </a:xfrm>
          <a:prstGeom prst="rect">
            <a:avLst/>
          </a:prstGeom>
          <a:solidFill>
            <a:schemeClr val="folHlink"/>
          </a:solidFill>
          <a:ln>
            <a:noFill/>
          </a:ln>
          <a:extLst/>
        </p:spPr>
        <p:txBody>
          <a:bodyPr wrap="none" anchor="ctr"/>
          <a:lstStyle>
            <a:lvl1pPr eaLnBrk="0" hangingPunct="0">
              <a:defRPr>
                <a:solidFill>
                  <a:schemeClr val="tx1"/>
                </a:solidFill>
                <a:latin typeface="Verdana" pitchFamily="34" charset="0"/>
              </a:defRPr>
            </a:lvl1pPr>
            <a:lvl2pPr marL="742950" indent="-285750" eaLnBrk="0" hangingPunct="0">
              <a:defRPr>
                <a:solidFill>
                  <a:schemeClr val="tx1"/>
                </a:solidFill>
                <a:latin typeface="Verdana" pitchFamily="34" charset="0"/>
              </a:defRPr>
            </a:lvl2pPr>
            <a:lvl3pPr marL="1143000" indent="-228600" eaLnBrk="0" hangingPunct="0">
              <a:defRPr>
                <a:solidFill>
                  <a:schemeClr val="tx1"/>
                </a:solidFill>
                <a:latin typeface="Verdana" pitchFamily="34" charset="0"/>
              </a:defRPr>
            </a:lvl3pPr>
            <a:lvl4pPr marL="1600200" indent="-228600" eaLnBrk="0" hangingPunct="0">
              <a:defRPr>
                <a:solidFill>
                  <a:schemeClr val="tx1"/>
                </a:solidFill>
                <a:latin typeface="Verdana" pitchFamily="34" charset="0"/>
              </a:defRPr>
            </a:lvl4pPr>
            <a:lvl5pPr marL="2057400" indent="-228600" eaLnBrk="0" hangingPunct="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defRPr/>
            </a:pPr>
            <a:endParaRPr lang="en-GB" altLang="en-US" smtClean="0"/>
          </a:p>
        </p:txBody>
      </p:sp>
      <p:sp>
        <p:nvSpPr>
          <p:cNvPr id="1027" name="Rectangle 2"/>
          <p:cNvSpPr>
            <a:spLocks noGrp="1" noChangeArrowheads="1"/>
          </p:cNvSpPr>
          <p:nvPr>
            <p:ph type="body" idx="1"/>
          </p:nvPr>
        </p:nvSpPr>
        <p:spPr bwMode="auto">
          <a:xfrm>
            <a:off x="1095375" y="4213225"/>
            <a:ext cx="8407400" cy="2489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en-US" smtClean="0"/>
              <a:t>Click to edit Master text styles</a:t>
            </a:r>
          </a:p>
          <a:p>
            <a:pPr lvl="1"/>
            <a:r>
              <a:rPr lang="it-IT" altLang="en-US" smtClean="0"/>
              <a:t>Second level</a:t>
            </a:r>
          </a:p>
          <a:p>
            <a:pPr lvl="2"/>
            <a:r>
              <a:rPr lang="it-IT" altLang="en-US" smtClean="0"/>
              <a:t>Third level</a:t>
            </a:r>
          </a:p>
          <a:p>
            <a:pPr lvl="3"/>
            <a:r>
              <a:rPr lang="it-IT" altLang="en-US" smtClean="0"/>
              <a:t>Fourth level</a:t>
            </a:r>
          </a:p>
          <a:p>
            <a:pPr lvl="4"/>
            <a:r>
              <a:rPr lang="it-IT" altLang="en-US" smtClean="0"/>
              <a:t>Fifth level</a:t>
            </a:r>
          </a:p>
        </p:txBody>
      </p:sp>
      <p:sp>
        <p:nvSpPr>
          <p:cNvPr id="1028" name="Rectangle 6"/>
          <p:cNvSpPr>
            <a:spLocks noGrp="1" noChangeArrowheads="1"/>
          </p:cNvSpPr>
          <p:nvPr>
            <p:ph type="title"/>
          </p:nvPr>
        </p:nvSpPr>
        <p:spPr bwMode="auto">
          <a:xfrm>
            <a:off x="344488" y="150813"/>
            <a:ext cx="8139112" cy="86201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en-US" smtClean="0"/>
              <a:t>Click to edit Master title style</a:t>
            </a:r>
          </a:p>
        </p:txBody>
      </p:sp>
      <p:pic>
        <p:nvPicPr>
          <p:cNvPr id="1029" name="Picture 34" descr="cmug_CCI"/>
          <p:cNvPicPr>
            <a:picLocks noChangeAspect="1" noChangeArrowheads="1"/>
          </p:cNvPicPr>
          <p:nvPr userDrawn="1"/>
        </p:nvPicPr>
        <p:blipFill>
          <a:blip r:embed="rId13" cstate="print"/>
          <a:srcRect/>
          <a:stretch>
            <a:fillRect/>
          </a:stretch>
        </p:blipFill>
        <p:spPr bwMode="auto">
          <a:xfrm>
            <a:off x="8620125" y="-25400"/>
            <a:ext cx="1235075" cy="12350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iming>
    <p:tnLst>
      <p:par>
        <p:cTn id="1" dur="indefinite" restart="never" nodeType="tmRoot"/>
      </p:par>
    </p:tnLst>
  </p:timing>
  <p:txStyles>
    <p:titleStyle>
      <a:lvl1pPr algn="ctr" rtl="0" eaLnBrk="0" fontAlgn="base" hangingPunct="0">
        <a:spcBef>
          <a:spcPct val="0"/>
        </a:spcBef>
        <a:spcAft>
          <a:spcPct val="0"/>
        </a:spcAft>
        <a:defRPr sz="3600" b="1">
          <a:solidFill>
            <a:schemeClr val="bg1"/>
          </a:solidFill>
          <a:latin typeface="Arial" pitchFamily="34" charset="0"/>
          <a:ea typeface="+mj-ea"/>
          <a:cs typeface="+mj-cs"/>
        </a:defRPr>
      </a:lvl1pPr>
      <a:lvl2pPr algn="ctr" rtl="0" eaLnBrk="0" fontAlgn="base" hangingPunct="0">
        <a:spcBef>
          <a:spcPct val="0"/>
        </a:spcBef>
        <a:spcAft>
          <a:spcPct val="0"/>
        </a:spcAft>
        <a:defRPr sz="3600" b="1">
          <a:solidFill>
            <a:schemeClr val="bg1"/>
          </a:solidFill>
          <a:latin typeface="Arial" pitchFamily="34" charset="0"/>
        </a:defRPr>
      </a:lvl2pPr>
      <a:lvl3pPr algn="ctr" rtl="0" eaLnBrk="0" fontAlgn="base" hangingPunct="0">
        <a:spcBef>
          <a:spcPct val="0"/>
        </a:spcBef>
        <a:spcAft>
          <a:spcPct val="0"/>
        </a:spcAft>
        <a:defRPr sz="3600" b="1">
          <a:solidFill>
            <a:schemeClr val="bg1"/>
          </a:solidFill>
          <a:latin typeface="Arial" pitchFamily="34" charset="0"/>
        </a:defRPr>
      </a:lvl3pPr>
      <a:lvl4pPr algn="ctr" rtl="0" eaLnBrk="0" fontAlgn="base" hangingPunct="0">
        <a:spcBef>
          <a:spcPct val="0"/>
        </a:spcBef>
        <a:spcAft>
          <a:spcPct val="0"/>
        </a:spcAft>
        <a:defRPr sz="3600" b="1">
          <a:solidFill>
            <a:schemeClr val="bg1"/>
          </a:solidFill>
          <a:latin typeface="Arial" pitchFamily="34" charset="0"/>
        </a:defRPr>
      </a:lvl4pPr>
      <a:lvl5pPr algn="ctr" rtl="0" eaLnBrk="0" fontAlgn="base" hangingPunct="0">
        <a:spcBef>
          <a:spcPct val="0"/>
        </a:spcBef>
        <a:spcAft>
          <a:spcPct val="0"/>
        </a:spcAft>
        <a:defRPr sz="3600" b="1">
          <a:solidFill>
            <a:schemeClr val="bg1"/>
          </a:solidFill>
          <a:latin typeface="Arial" pitchFamily="34" charset="0"/>
        </a:defRPr>
      </a:lvl5pPr>
      <a:lvl6pPr marL="457200" algn="l" rtl="0" fontAlgn="base">
        <a:spcBef>
          <a:spcPct val="0"/>
        </a:spcBef>
        <a:spcAft>
          <a:spcPct val="0"/>
        </a:spcAft>
        <a:defRPr b="1">
          <a:solidFill>
            <a:schemeClr val="bg1"/>
          </a:solidFill>
          <a:latin typeface="Verdana" pitchFamily="34" charset="0"/>
        </a:defRPr>
      </a:lvl6pPr>
      <a:lvl7pPr marL="914400" algn="l" rtl="0" fontAlgn="base">
        <a:spcBef>
          <a:spcPct val="0"/>
        </a:spcBef>
        <a:spcAft>
          <a:spcPct val="0"/>
        </a:spcAft>
        <a:defRPr b="1">
          <a:solidFill>
            <a:schemeClr val="bg1"/>
          </a:solidFill>
          <a:latin typeface="Verdana" pitchFamily="34" charset="0"/>
        </a:defRPr>
      </a:lvl7pPr>
      <a:lvl8pPr marL="1371600" algn="l" rtl="0" fontAlgn="base">
        <a:spcBef>
          <a:spcPct val="0"/>
        </a:spcBef>
        <a:spcAft>
          <a:spcPct val="0"/>
        </a:spcAft>
        <a:defRPr b="1">
          <a:solidFill>
            <a:schemeClr val="bg1"/>
          </a:solidFill>
          <a:latin typeface="Verdana" pitchFamily="34" charset="0"/>
        </a:defRPr>
      </a:lvl8pPr>
      <a:lvl9pPr marL="1828800" algn="l" rtl="0" fontAlgn="base">
        <a:spcBef>
          <a:spcPct val="0"/>
        </a:spcBef>
        <a:spcAft>
          <a:spcPct val="0"/>
        </a:spcAft>
        <a:defRPr b="1">
          <a:solidFill>
            <a:schemeClr val="bg1"/>
          </a:solidFill>
          <a:latin typeface="Verdana" pitchFamily="34" charset="0"/>
        </a:defRPr>
      </a:lvl9pPr>
    </p:titleStyle>
    <p:body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r>
              <a:rPr lang="en-GB" altLang="en-US" smtClean="0">
                <a:latin typeface="Arial" charset="0"/>
              </a:rPr>
              <a:t>CRG BoG: Main topics</a:t>
            </a:r>
          </a:p>
        </p:txBody>
      </p:sp>
      <p:sp>
        <p:nvSpPr>
          <p:cNvPr id="2051" name="Content Placeholder 2"/>
          <p:cNvSpPr>
            <a:spLocks noGrp="1"/>
          </p:cNvSpPr>
          <p:nvPr>
            <p:ph idx="1"/>
          </p:nvPr>
        </p:nvSpPr>
        <p:spPr>
          <a:xfrm>
            <a:off x="344488" y="1435100"/>
            <a:ext cx="9158287" cy="5267325"/>
          </a:xfrm>
        </p:spPr>
        <p:txBody>
          <a:bodyPr/>
          <a:lstStyle/>
          <a:p>
            <a:r>
              <a:rPr lang="en-GB" altLang="en-US" smtClean="0">
                <a:latin typeface="Arial" charset="0"/>
              </a:rPr>
              <a:t>Observations including uncertainty</a:t>
            </a:r>
          </a:p>
          <a:p>
            <a:endParaRPr lang="en-GB" altLang="en-US" smtClean="0">
              <a:latin typeface="Arial" charset="0"/>
            </a:endParaRPr>
          </a:p>
          <a:p>
            <a:r>
              <a:rPr lang="en-GB" altLang="en-US" smtClean="0">
                <a:latin typeface="Arial" charset="0"/>
              </a:rPr>
              <a:t>Consistency</a:t>
            </a:r>
          </a:p>
          <a:p>
            <a:endParaRPr lang="en-GB" altLang="en-US" smtClean="0">
              <a:latin typeface="Arial" charset="0"/>
            </a:endParaRPr>
          </a:p>
          <a:p>
            <a:r>
              <a:rPr lang="en-GB" altLang="en-US" smtClean="0">
                <a:latin typeface="Arial" charset="0"/>
              </a:rPr>
              <a:t>Observation – Model confrontation</a:t>
            </a:r>
          </a:p>
          <a:p>
            <a:endParaRPr lang="en-GB" altLang="en-US" smtClean="0">
              <a:latin typeface="Arial" charset="0"/>
            </a:endParaRPr>
          </a:p>
          <a:p>
            <a:r>
              <a:rPr lang="en-GB" altLang="en-US" smtClean="0">
                <a:latin typeface="Arial" charset="0"/>
              </a:rPr>
              <a:t>CCI data information brochure </a:t>
            </a:r>
          </a:p>
          <a:p>
            <a:endParaRPr lang="en-GB" altLang="en-US" smtClean="0">
              <a:latin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GB" altLang="en-US" smtClean="0">
                <a:latin typeface="Arial" charset="0"/>
              </a:rPr>
              <a:t>Attendance</a:t>
            </a:r>
          </a:p>
        </p:txBody>
      </p:sp>
      <p:sp>
        <p:nvSpPr>
          <p:cNvPr id="3" name="Content Placeholder 2"/>
          <p:cNvSpPr>
            <a:spLocks noGrp="1"/>
          </p:cNvSpPr>
          <p:nvPr>
            <p:ph idx="1"/>
          </p:nvPr>
        </p:nvSpPr>
        <p:spPr>
          <a:xfrm>
            <a:off x="552450" y="1419225"/>
            <a:ext cx="8950325" cy="2900363"/>
          </a:xfrm>
        </p:spPr>
        <p:txBody>
          <a:bodyPr/>
          <a:lstStyle/>
          <a:p>
            <a:pPr>
              <a:defRPr/>
            </a:pPr>
            <a:r>
              <a:rPr lang="en-GB" dirty="0" smtClean="0"/>
              <a:t>Represented CCI teams (besides CMUG):</a:t>
            </a:r>
          </a:p>
          <a:p>
            <a:pPr>
              <a:defRPr/>
            </a:pPr>
            <a:endParaRPr lang="en-GB" dirty="0"/>
          </a:p>
          <a:p>
            <a:pPr>
              <a:defRPr/>
            </a:pPr>
            <a:endParaRPr lang="en-GB" dirty="0" smtClean="0"/>
          </a:p>
          <a:p>
            <a:pPr>
              <a:defRPr/>
            </a:pPr>
            <a:endParaRPr lang="en-GB" dirty="0"/>
          </a:p>
          <a:p>
            <a:pPr marL="0" indent="0">
              <a:buFontTx/>
              <a:buNone/>
              <a:defRPr/>
            </a:pPr>
            <a:endParaRPr lang="en-GB" dirty="0"/>
          </a:p>
          <a:p>
            <a:pPr>
              <a:defRPr/>
            </a:pPr>
            <a:r>
              <a:rPr lang="en-GB" dirty="0" smtClean="0"/>
              <a:t>ESA:</a:t>
            </a:r>
          </a:p>
          <a:p>
            <a:pPr lvl="1">
              <a:buFont typeface="NotesSoft-Bold" pitchFamily="2" charset="0"/>
              <a:buChar char="–"/>
              <a:defRPr/>
            </a:pPr>
            <a:r>
              <a:rPr lang="en-GB" dirty="0" smtClean="0"/>
              <a:t>Claus </a:t>
            </a:r>
            <a:r>
              <a:rPr lang="en-GB" dirty="0" err="1" smtClean="0"/>
              <a:t>Zenher</a:t>
            </a:r>
            <a:r>
              <a:rPr lang="en-GB" dirty="0" smtClean="0"/>
              <a:t>, Cat Downey (first part only)</a:t>
            </a:r>
          </a:p>
          <a:p>
            <a:pPr>
              <a:defRPr/>
            </a:pPr>
            <a:r>
              <a:rPr lang="en-GB" dirty="0" smtClean="0"/>
              <a:t>Guests:</a:t>
            </a:r>
          </a:p>
          <a:p>
            <a:pPr lvl="1">
              <a:buFont typeface="NotesSoft-Bold" pitchFamily="2" charset="0"/>
              <a:buChar char="–"/>
              <a:defRPr/>
            </a:pPr>
            <a:r>
              <a:rPr lang="en-GB" dirty="0" smtClean="0"/>
              <a:t>M. Roberts (</a:t>
            </a:r>
            <a:r>
              <a:rPr lang="en-GB" dirty="0" err="1" smtClean="0"/>
              <a:t>MetOffice</a:t>
            </a:r>
            <a:r>
              <a:rPr lang="en-GB" dirty="0" smtClean="0"/>
              <a:t>, PRIMAVERA)</a:t>
            </a:r>
          </a:p>
        </p:txBody>
      </p:sp>
      <p:sp>
        <p:nvSpPr>
          <p:cNvPr id="4" name="Content Placeholder 2"/>
          <p:cNvSpPr txBox="1">
            <a:spLocks/>
          </p:cNvSpPr>
          <p:nvPr/>
        </p:nvSpPr>
        <p:spPr bwMode="auto">
          <a:xfrm>
            <a:off x="2520950" y="1916113"/>
            <a:ext cx="2506663" cy="124618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SSH</a:t>
            </a:r>
          </a:p>
          <a:p>
            <a:pPr lvl="1">
              <a:defRPr/>
            </a:pPr>
            <a:r>
              <a:rPr lang="en-GB" kern="0" dirty="0" smtClean="0"/>
              <a:t>SST</a:t>
            </a:r>
          </a:p>
          <a:p>
            <a:pPr lvl="1">
              <a:defRPr/>
            </a:pPr>
            <a:endParaRPr lang="en-GB" kern="0" dirty="0"/>
          </a:p>
        </p:txBody>
      </p:sp>
      <p:sp>
        <p:nvSpPr>
          <p:cNvPr id="5" name="Content Placeholder 2"/>
          <p:cNvSpPr txBox="1">
            <a:spLocks/>
          </p:cNvSpPr>
          <p:nvPr/>
        </p:nvSpPr>
        <p:spPr bwMode="auto">
          <a:xfrm>
            <a:off x="4460875" y="1866900"/>
            <a:ext cx="2506663" cy="688975"/>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SI</a:t>
            </a:r>
          </a:p>
          <a:p>
            <a:pPr marL="808038" lvl="1" indent="0">
              <a:buFont typeface="NotesSoft-Bold" pitchFamily="2" charset="0"/>
              <a:buNone/>
              <a:defRPr/>
            </a:pPr>
            <a:endParaRPr lang="en-GB" kern="0" dirty="0" smtClean="0"/>
          </a:p>
          <a:p>
            <a:pPr lvl="1">
              <a:defRPr/>
            </a:pPr>
            <a:endParaRPr lang="en-GB" kern="0" dirty="0"/>
          </a:p>
        </p:txBody>
      </p:sp>
      <p:sp>
        <p:nvSpPr>
          <p:cNvPr id="6" name="Content Placeholder 2"/>
          <p:cNvSpPr txBox="1">
            <a:spLocks/>
          </p:cNvSpPr>
          <p:nvPr/>
        </p:nvSpPr>
        <p:spPr bwMode="auto">
          <a:xfrm>
            <a:off x="344488" y="1947863"/>
            <a:ext cx="3006725" cy="216693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Aerosol</a:t>
            </a:r>
          </a:p>
          <a:p>
            <a:pPr lvl="1">
              <a:defRPr/>
            </a:pPr>
            <a:r>
              <a:rPr lang="en-GB" kern="0" dirty="0" smtClean="0"/>
              <a:t>Cloud</a:t>
            </a:r>
          </a:p>
          <a:p>
            <a:pPr lvl="1">
              <a:defRPr/>
            </a:pPr>
            <a:r>
              <a:rPr lang="en-GB" kern="0" dirty="0" smtClean="0"/>
              <a:t>GHG</a:t>
            </a:r>
          </a:p>
          <a:p>
            <a:pPr lvl="1">
              <a:defRPr/>
            </a:pPr>
            <a:r>
              <a:rPr lang="en-GB" kern="0" dirty="0" smtClean="0"/>
              <a:t>O3</a:t>
            </a:r>
          </a:p>
          <a:p>
            <a:pPr lvl="1">
              <a:defRPr/>
            </a:pPr>
            <a:endParaRPr lang="en-GB" kern="0" dirty="0"/>
          </a:p>
        </p:txBody>
      </p:sp>
      <p:sp>
        <p:nvSpPr>
          <p:cNvPr id="7" name="Content Placeholder 2"/>
          <p:cNvSpPr txBox="1">
            <a:spLocks/>
          </p:cNvSpPr>
          <p:nvPr/>
        </p:nvSpPr>
        <p:spPr bwMode="auto">
          <a:xfrm>
            <a:off x="6080125" y="1846263"/>
            <a:ext cx="2506663" cy="687387"/>
          </a:xfrm>
          <a:prstGeom prst="rect">
            <a:avLst/>
          </a:prstGeom>
          <a:noFill/>
          <a:ln>
            <a:noFill/>
          </a:ln>
          <a:extLst/>
        </p:spPr>
        <p:txBody>
          <a:bodyPr/>
          <a:lstStyle>
            <a:lvl1pPr marL="342900" indent="-342900" algn="l" rtl="0" eaLnBrk="0" fontAlgn="base" hangingPunct="0">
              <a:lnSpc>
                <a:spcPct val="110000"/>
              </a:lnSpc>
              <a:spcBef>
                <a:spcPct val="20000"/>
              </a:spcBef>
              <a:spcAft>
                <a:spcPct val="0"/>
              </a:spcAft>
              <a:buClr>
                <a:srgbClr val="000066"/>
              </a:buClr>
              <a:buChar char="•"/>
              <a:defRPr sz="2800" b="1">
                <a:solidFill>
                  <a:srgbClr val="00338D"/>
                </a:solidFill>
                <a:latin typeface="Arial" pitchFamily="34" charset="0"/>
                <a:ea typeface="+mn-ea"/>
                <a:cs typeface="+mn-cs"/>
              </a:defRPr>
            </a:lvl1pPr>
            <a:lvl2pPr marL="1227138"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2pPr>
            <a:lvl3pPr marL="1825625"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3pPr>
            <a:lvl4pPr marL="2424113"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4pPr>
            <a:lvl5pPr marL="3022600" indent="-419100" algn="l" rtl="0" eaLnBrk="0" fontAlgn="base" hangingPunct="0">
              <a:spcBef>
                <a:spcPct val="20000"/>
              </a:spcBef>
              <a:spcAft>
                <a:spcPct val="0"/>
              </a:spcAft>
              <a:buClr>
                <a:srgbClr val="000066"/>
              </a:buClr>
              <a:buFont typeface="NotesSoft-Bold" pitchFamily="2" charset="0"/>
              <a:buChar char="»"/>
              <a:defRPr sz="2800">
                <a:solidFill>
                  <a:srgbClr val="00338D"/>
                </a:solidFill>
                <a:latin typeface="Arial" pitchFamily="34" charset="0"/>
              </a:defRPr>
            </a:lvl5pPr>
            <a:lvl6pPr marL="34798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6pPr>
            <a:lvl7pPr marL="39370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7pPr>
            <a:lvl8pPr marL="43942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8pPr>
            <a:lvl9pPr marL="4851400" indent="-419100" algn="l" rtl="0" fontAlgn="base">
              <a:spcBef>
                <a:spcPct val="20000"/>
              </a:spcBef>
              <a:spcAft>
                <a:spcPct val="0"/>
              </a:spcAft>
              <a:buClr>
                <a:srgbClr val="ED1B34"/>
              </a:buClr>
              <a:buFont typeface="NotesSoft-Bold" pitchFamily="2" charset="0"/>
              <a:defRPr sz="2800">
                <a:solidFill>
                  <a:schemeClr val="bg2"/>
                </a:solidFill>
                <a:latin typeface="NotesSoft-Bold" pitchFamily="2" charset="0"/>
              </a:defRPr>
            </a:lvl9pPr>
          </a:lstStyle>
          <a:p>
            <a:pPr lvl="1">
              <a:defRPr/>
            </a:pPr>
            <a:r>
              <a:rPr lang="en-GB" kern="0" dirty="0" smtClean="0"/>
              <a:t>Fire</a:t>
            </a:r>
          </a:p>
          <a:p>
            <a:pPr lvl="1">
              <a:defRPr/>
            </a:pPr>
            <a:r>
              <a:rPr lang="en-GB" kern="0" dirty="0" smtClean="0"/>
              <a:t>LC</a:t>
            </a:r>
          </a:p>
          <a:p>
            <a:pPr marL="808038" lvl="1" indent="0">
              <a:buFont typeface="NotesSoft-Bold" pitchFamily="2" charset="0"/>
              <a:buNone/>
              <a:defRPr/>
            </a:pPr>
            <a:endParaRPr lang="en-GB" kern="0" dirty="0" smtClean="0"/>
          </a:p>
          <a:p>
            <a:pPr lvl="1">
              <a:defRPr/>
            </a:pPr>
            <a:endParaRPr lang="en-GB" kern="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altLang="en-US" smtClean="0">
                <a:latin typeface="Arial" charset="0"/>
              </a:rPr>
              <a:t>Observations (1):</a:t>
            </a:r>
          </a:p>
        </p:txBody>
      </p:sp>
      <p:sp>
        <p:nvSpPr>
          <p:cNvPr id="5123" name="Content Placeholder 2"/>
          <p:cNvSpPr>
            <a:spLocks noGrp="1"/>
          </p:cNvSpPr>
          <p:nvPr>
            <p:ph idx="1"/>
          </p:nvPr>
        </p:nvSpPr>
        <p:spPr>
          <a:xfrm>
            <a:off x="0" y="1239838"/>
            <a:ext cx="9906000" cy="5321300"/>
          </a:xfrm>
        </p:spPr>
        <p:txBody>
          <a:bodyPr/>
          <a:lstStyle/>
          <a:p>
            <a:pPr marL="0" indent="0" algn="ctr">
              <a:buFontTx/>
              <a:buNone/>
              <a:defRPr/>
            </a:pPr>
            <a:r>
              <a:rPr lang="en-GB" altLang="en-US" sz="2000" dirty="0" smtClean="0"/>
              <a:t>Data continuity and data temporal coverage:</a:t>
            </a:r>
          </a:p>
          <a:p>
            <a:pPr marL="0" indent="0" algn="ctr">
              <a:buFontTx/>
              <a:buNone/>
              <a:defRPr/>
            </a:pPr>
            <a:endParaRPr lang="en-GB" altLang="en-US" sz="800" dirty="0" smtClean="0"/>
          </a:p>
          <a:p>
            <a:pPr marL="0" indent="0">
              <a:buFontTx/>
              <a:buNone/>
              <a:defRPr/>
            </a:pPr>
            <a:r>
              <a:rPr lang="en-GB" altLang="en-US" sz="1800" dirty="0" smtClean="0">
                <a:solidFill>
                  <a:srgbClr val="FF0000"/>
                </a:solidFill>
              </a:rPr>
              <a:t>Q:  Is your team making use of all available observations/instruments? Could you extend your temporal coverage with additional instruments?</a:t>
            </a:r>
            <a:endParaRPr lang="en-GB" altLang="en-US" sz="1800" dirty="0" smtClean="0"/>
          </a:p>
          <a:p>
            <a:pPr marL="479425" lvl="1" indent="0">
              <a:buFont typeface="NotesSoft-Bold" pitchFamily="2" charset="0"/>
              <a:buNone/>
              <a:defRPr/>
            </a:pPr>
            <a:r>
              <a:rPr lang="en-GB" altLang="en-US" sz="1800" dirty="0" smtClean="0">
                <a:solidFill>
                  <a:schemeClr val="tx1"/>
                </a:solidFill>
              </a:rPr>
              <a:t>GHG: all available satellites considered but focus on those with sensitivity down to surface</a:t>
            </a:r>
          </a:p>
          <a:p>
            <a:pPr marL="479425" lvl="1" indent="0">
              <a:buFont typeface="NotesSoft-Bold" pitchFamily="2" charset="0"/>
              <a:buNone/>
              <a:defRPr/>
            </a:pPr>
            <a:r>
              <a:rPr lang="en-GB" altLang="en-US" sz="1800" dirty="0" smtClean="0">
                <a:solidFill>
                  <a:schemeClr val="tx1"/>
                </a:solidFill>
              </a:rPr>
              <a:t>O3: all European sensors are used</a:t>
            </a:r>
          </a:p>
          <a:p>
            <a:pPr marL="479425" lvl="1" indent="0">
              <a:buFont typeface="NotesSoft-Bold" pitchFamily="2" charset="0"/>
              <a:buNone/>
              <a:defRPr/>
            </a:pPr>
            <a:r>
              <a:rPr lang="en-GB" altLang="en-US" sz="1800" dirty="0" smtClean="0">
                <a:solidFill>
                  <a:schemeClr val="tx1"/>
                </a:solidFill>
              </a:rPr>
              <a:t>SI: all available observations</a:t>
            </a:r>
          </a:p>
          <a:p>
            <a:pPr marL="479425" lvl="1" indent="0">
              <a:buFont typeface="NotesSoft-Bold" pitchFamily="2" charset="0"/>
              <a:buNone/>
              <a:defRPr/>
            </a:pPr>
            <a:r>
              <a:rPr lang="en-GB" altLang="en-US" sz="1800" dirty="0" smtClean="0">
                <a:solidFill>
                  <a:schemeClr val="tx1"/>
                </a:solidFill>
              </a:rPr>
              <a:t>Aerosols: could use high temporal frequency data</a:t>
            </a:r>
          </a:p>
          <a:p>
            <a:pPr marL="479425" lvl="1" indent="0">
              <a:buFont typeface="NotesSoft-Bold" pitchFamily="2" charset="0"/>
              <a:buNone/>
              <a:defRPr/>
            </a:pPr>
            <a:endParaRPr lang="en-GB" altLang="en-US" sz="1800" dirty="0" smtClean="0">
              <a:solidFill>
                <a:schemeClr val="tx1"/>
              </a:solidFill>
            </a:endParaRPr>
          </a:p>
          <a:p>
            <a:pPr marL="0" indent="-404813">
              <a:buFont typeface="NotesSoft-Bold" pitchFamily="2" charset="0"/>
              <a:buNone/>
              <a:defRPr/>
            </a:pPr>
            <a:r>
              <a:rPr lang="en-GB" altLang="en-US" sz="1800" dirty="0" smtClean="0">
                <a:solidFill>
                  <a:srgbClr val="FF0000"/>
                </a:solidFill>
              </a:rPr>
              <a:t>Q:  Do you have data gap issues? If so, how do you tackle or plan to tackle them?</a:t>
            </a:r>
            <a:endParaRPr lang="en-GB" altLang="en-US" sz="1800" dirty="0" smtClean="0"/>
          </a:p>
          <a:p>
            <a:pPr marL="479425" lvl="1" indent="0">
              <a:buFont typeface="NotesSoft-Bold" pitchFamily="2" charset="0"/>
              <a:buNone/>
              <a:defRPr/>
            </a:pPr>
            <a:r>
              <a:rPr lang="en-GB" altLang="en-US" sz="1800" dirty="0" smtClean="0">
                <a:solidFill>
                  <a:schemeClr val="tx1"/>
                </a:solidFill>
              </a:rPr>
              <a:t>GHG: No gaps but potential problems with different data sampling</a:t>
            </a:r>
          </a:p>
          <a:p>
            <a:pPr marL="479425" lvl="1" indent="0">
              <a:buFont typeface="NotesSoft-Bold" pitchFamily="2" charset="0"/>
              <a:buNone/>
              <a:defRPr/>
            </a:pPr>
            <a:r>
              <a:rPr lang="en-GB" altLang="en-US" sz="1800" dirty="0" smtClean="0">
                <a:solidFill>
                  <a:schemeClr val="tx1"/>
                </a:solidFill>
              </a:rPr>
              <a:t>O3: some issues in some cases (limb). Also for MIPAS  they have a problem with    </a:t>
            </a:r>
          </a:p>
          <a:p>
            <a:pPr marL="479425" lvl="1" indent="0">
              <a:buFont typeface="NotesSoft-Bold" pitchFamily="2" charset="0"/>
              <a:buNone/>
              <a:defRPr/>
            </a:pPr>
            <a:r>
              <a:rPr lang="en-GB" altLang="en-US" sz="1800" dirty="0">
                <a:solidFill>
                  <a:schemeClr val="tx1"/>
                </a:solidFill>
              </a:rPr>
              <a:t> </a:t>
            </a:r>
            <a:r>
              <a:rPr lang="en-GB" altLang="en-US" sz="1800" dirty="0" smtClean="0">
                <a:solidFill>
                  <a:schemeClr val="tx1"/>
                </a:solidFill>
              </a:rPr>
              <a:t>      different spectral resolution that they are trying to address scientifically. </a:t>
            </a:r>
          </a:p>
          <a:p>
            <a:pPr marL="479425" lvl="1" indent="0">
              <a:buFont typeface="NotesSoft-Bold" pitchFamily="2" charset="0"/>
              <a:buNone/>
              <a:defRPr/>
            </a:pPr>
            <a:r>
              <a:rPr lang="en-GB" altLang="en-US" sz="1800" dirty="0" smtClean="0">
                <a:solidFill>
                  <a:schemeClr val="tx1"/>
                </a:solidFill>
              </a:rPr>
              <a:t>SI: long gap in high res data (&gt;1yr) but have low res data </a:t>
            </a:r>
          </a:p>
          <a:p>
            <a:pPr marL="479425" lvl="1" indent="0">
              <a:buFont typeface="NotesSoft-Bold" pitchFamily="2" charset="0"/>
              <a:buNone/>
              <a:defRPr/>
            </a:pPr>
            <a:r>
              <a:rPr lang="en-GB" altLang="en-US" sz="1800" dirty="0" err="1" smtClean="0">
                <a:solidFill>
                  <a:schemeClr val="tx1"/>
                </a:solidFill>
              </a:rPr>
              <a:t>EMSValTool</a:t>
            </a:r>
            <a:r>
              <a:rPr lang="en-GB" altLang="en-US" sz="1800" dirty="0" smtClean="0">
                <a:solidFill>
                  <a:schemeClr val="tx1"/>
                </a:solidFill>
              </a:rPr>
              <a:t>: gaps no problem but lack of consistency (e.g. change in algorithm) is </a:t>
            </a:r>
          </a:p>
          <a:p>
            <a:pPr marL="479425" lvl="1" indent="0">
              <a:buFont typeface="NotesSoft-Bold" pitchFamily="2" charset="0"/>
              <a:buNone/>
              <a:defRPr/>
            </a:pPr>
            <a:endParaRPr lang="en-GB" altLang="en-US" sz="2000" dirty="0" smtClean="0">
              <a:solidFill>
                <a:schemeClr val="tx1"/>
              </a:solidFill>
            </a:endParaRPr>
          </a:p>
          <a:p>
            <a:pPr marL="479425" lvl="1" indent="0">
              <a:buFont typeface="NotesSoft-Bold" pitchFamily="2" charset="0"/>
              <a:buNone/>
              <a:defRPr/>
            </a:pPr>
            <a:endParaRPr lang="en-GB"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GB" altLang="en-US" smtClean="0">
                <a:latin typeface="Arial" charset="0"/>
              </a:rPr>
              <a:t>Observations (2):</a:t>
            </a:r>
          </a:p>
        </p:txBody>
      </p:sp>
      <p:sp>
        <p:nvSpPr>
          <p:cNvPr id="4099" name="Content Placeholder 2"/>
          <p:cNvSpPr>
            <a:spLocks noGrp="1"/>
          </p:cNvSpPr>
          <p:nvPr>
            <p:ph idx="1"/>
          </p:nvPr>
        </p:nvSpPr>
        <p:spPr>
          <a:xfrm>
            <a:off x="93663" y="1381125"/>
            <a:ext cx="9748837" cy="5321300"/>
          </a:xfrm>
        </p:spPr>
        <p:txBody>
          <a:bodyPr/>
          <a:lstStyle/>
          <a:p>
            <a:pPr marL="0" indent="0" algn="ctr">
              <a:buFontTx/>
              <a:buNone/>
              <a:defRPr/>
            </a:pPr>
            <a:r>
              <a:rPr lang="en-GB" altLang="en-US" sz="2000" dirty="0" smtClean="0"/>
              <a:t>Lack of ground-based observations for validation, also an opportunity for remote sensing</a:t>
            </a:r>
          </a:p>
          <a:p>
            <a:pPr marL="0" indent="-404813">
              <a:buFont typeface="NotesSoft-Bold" pitchFamily="2" charset="0"/>
              <a:buNone/>
              <a:defRPr/>
            </a:pPr>
            <a:r>
              <a:rPr lang="en-GB" altLang="en-US" sz="1800" dirty="0" smtClean="0">
                <a:solidFill>
                  <a:srgbClr val="FF0000"/>
                </a:solidFill>
              </a:rPr>
              <a:t>Q: Do you have this problem? Are your ground based observations part of a coordinated network (e.g. WOUDC/SHADOZ/NDACC O3; TCCON GHG, Aeronet AOD…)? </a:t>
            </a:r>
          </a:p>
          <a:p>
            <a:pPr marL="479425" lvl="1" indent="0">
              <a:buFont typeface="NotesSoft-Bold" pitchFamily="2" charset="0"/>
              <a:buNone/>
              <a:defRPr/>
            </a:pPr>
            <a:r>
              <a:rPr lang="en-GB" altLang="en-US" sz="1800" dirty="0" smtClean="0">
                <a:solidFill>
                  <a:schemeClr val="tx1"/>
                </a:solidFill>
              </a:rPr>
              <a:t>GHG: Only few stations are available and they are also used for Bias Correction</a:t>
            </a:r>
          </a:p>
          <a:p>
            <a:pPr marL="479425" lvl="1" indent="0">
              <a:buFont typeface="NotesSoft-Bold" pitchFamily="2" charset="0"/>
              <a:buNone/>
              <a:defRPr/>
            </a:pPr>
            <a:r>
              <a:rPr lang="en-GB" altLang="en-US" sz="1800" dirty="0" smtClean="0">
                <a:solidFill>
                  <a:schemeClr val="tx1"/>
                </a:solidFill>
              </a:rPr>
              <a:t>Cloud: </a:t>
            </a:r>
            <a:r>
              <a:rPr lang="en-US" sz="1800" dirty="0" smtClean="0">
                <a:solidFill>
                  <a:schemeClr val="tx1"/>
                </a:solidFill>
                <a:latin typeface="Arial" charset="0"/>
              </a:rPr>
              <a:t>Cloud profiles, </a:t>
            </a:r>
            <a:r>
              <a:rPr lang="en-US" sz="1800" dirty="0" err="1" smtClean="0">
                <a:solidFill>
                  <a:schemeClr val="tx1"/>
                </a:solidFill>
                <a:latin typeface="Arial" charset="0"/>
              </a:rPr>
              <a:t>lwc</a:t>
            </a:r>
            <a:r>
              <a:rPr lang="en-US" sz="1800" dirty="0" smtClean="0">
                <a:solidFill>
                  <a:schemeClr val="tx1"/>
                </a:solidFill>
                <a:latin typeface="Arial" charset="0"/>
              </a:rPr>
              <a:t>, </a:t>
            </a:r>
            <a:r>
              <a:rPr lang="en-US" sz="1800" dirty="0" err="1" smtClean="0">
                <a:solidFill>
                  <a:schemeClr val="tx1"/>
                </a:solidFill>
                <a:latin typeface="Arial" charset="0"/>
              </a:rPr>
              <a:t>iwc</a:t>
            </a:r>
            <a:r>
              <a:rPr lang="en-US" sz="1800" dirty="0" smtClean="0">
                <a:solidFill>
                  <a:schemeClr val="tx1"/>
                </a:solidFill>
                <a:latin typeface="Arial" charset="0"/>
              </a:rPr>
              <a:t> are available through </a:t>
            </a:r>
            <a:r>
              <a:rPr lang="en-US" sz="1800" dirty="0" err="1" smtClean="0">
                <a:solidFill>
                  <a:schemeClr val="tx1"/>
                </a:solidFill>
                <a:latin typeface="Arial" charset="0"/>
              </a:rPr>
              <a:t>CloudNet</a:t>
            </a:r>
            <a:r>
              <a:rPr lang="en-US" sz="1800" dirty="0" smtClean="0">
                <a:solidFill>
                  <a:schemeClr val="tx1"/>
                </a:solidFill>
                <a:latin typeface="Arial" charset="0"/>
              </a:rPr>
              <a:t>/ACTRIS/ARM. These sites need to be supported on long-term</a:t>
            </a:r>
            <a:r>
              <a:rPr lang="en-GB" altLang="en-US" sz="1800" dirty="0" smtClean="0">
                <a:solidFill>
                  <a:schemeClr val="tx1"/>
                </a:solidFill>
              </a:rPr>
              <a:t> </a:t>
            </a:r>
          </a:p>
          <a:p>
            <a:pPr marL="479425" lvl="1" indent="0">
              <a:buFont typeface="NotesSoft-Bold" pitchFamily="2" charset="0"/>
              <a:buNone/>
              <a:defRPr/>
            </a:pPr>
            <a:r>
              <a:rPr lang="en-GB" altLang="en-US" sz="1800" dirty="0" smtClean="0">
                <a:solidFill>
                  <a:schemeClr val="tx1"/>
                </a:solidFill>
              </a:rPr>
              <a:t>SI: there are ground measurements of thickness but not in a coordinated network. </a:t>
            </a:r>
            <a:endParaRPr lang="en-GB" altLang="en-US" sz="1800" dirty="0" smtClean="0"/>
          </a:p>
          <a:p>
            <a:pPr marL="0" indent="0">
              <a:buFontTx/>
              <a:buNone/>
              <a:defRPr/>
            </a:pPr>
            <a:r>
              <a:rPr lang="en-GB" altLang="en-US" sz="1800" dirty="0" smtClean="0"/>
              <a:t>        </a:t>
            </a:r>
            <a:r>
              <a:rPr lang="en-GB" altLang="en-US" sz="1800" b="0" dirty="0" smtClean="0">
                <a:solidFill>
                  <a:schemeClr val="tx1"/>
                </a:solidFill>
              </a:rPr>
              <a:t>LC: </a:t>
            </a:r>
            <a:r>
              <a:rPr lang="en-GB" altLang="en-US" sz="1800" b="0" dirty="0" err="1" smtClean="0">
                <a:solidFill>
                  <a:schemeClr val="tx1"/>
                </a:solidFill>
              </a:rPr>
              <a:t>CarbNet</a:t>
            </a:r>
            <a:r>
              <a:rPr lang="en-GB" altLang="en-US" sz="1800" b="0" dirty="0" smtClean="0">
                <a:solidFill>
                  <a:schemeClr val="tx1"/>
                </a:solidFill>
              </a:rPr>
              <a:t> provides land-atmosphere carbon flux </a:t>
            </a:r>
          </a:p>
          <a:p>
            <a:pPr marL="0" indent="0">
              <a:buFontTx/>
              <a:buNone/>
              <a:defRPr/>
            </a:pPr>
            <a:r>
              <a:rPr lang="en-GB" altLang="en-US" sz="1800" b="0" dirty="0" smtClean="0">
                <a:solidFill>
                  <a:schemeClr val="tx1"/>
                </a:solidFill>
              </a:rPr>
              <a:t>        SST: long time-series mooring</a:t>
            </a:r>
          </a:p>
          <a:p>
            <a:pPr marL="0" indent="-404813">
              <a:buFont typeface="NotesSoft-Bold" pitchFamily="2" charset="0"/>
              <a:buNone/>
              <a:defRPr/>
            </a:pPr>
            <a:r>
              <a:rPr lang="en-GB" altLang="en-US" sz="1800" dirty="0" smtClean="0">
                <a:solidFill>
                  <a:srgbClr val="FF0000"/>
                </a:solidFill>
              </a:rPr>
              <a:t>Q: Do you use other satellite data for validation? </a:t>
            </a:r>
          </a:p>
          <a:p>
            <a:pPr marL="479425" lvl="1" indent="0">
              <a:buFont typeface="NotesSoft-Bold" pitchFamily="2" charset="0"/>
              <a:buNone/>
              <a:defRPr/>
            </a:pPr>
            <a:r>
              <a:rPr lang="en-GB" altLang="en-US" sz="1800" dirty="0" smtClean="0">
                <a:solidFill>
                  <a:schemeClr val="tx1"/>
                </a:solidFill>
              </a:rPr>
              <a:t>SI: No for concentration (SIC). There is no way to match ground observations with </a:t>
            </a:r>
          </a:p>
          <a:p>
            <a:pPr marL="479425" lvl="1" indent="0">
              <a:buFont typeface="NotesSoft-Bold" pitchFamily="2" charset="0"/>
              <a:buNone/>
              <a:defRPr/>
            </a:pPr>
            <a:r>
              <a:rPr lang="en-GB" altLang="en-US" sz="1800" dirty="0" smtClean="0">
                <a:solidFill>
                  <a:schemeClr val="tx1"/>
                </a:solidFill>
              </a:rPr>
              <a:t>      satellite footprint so for SIC they only use satellite data. </a:t>
            </a:r>
          </a:p>
          <a:p>
            <a:pPr marL="479425" lvl="1" indent="0">
              <a:buFont typeface="NotesSoft-Bold" pitchFamily="2" charset="0"/>
              <a:buNone/>
              <a:defRPr/>
            </a:pPr>
            <a:r>
              <a:rPr lang="en-GB" altLang="en-US" sz="1800" dirty="0" smtClean="0">
                <a:solidFill>
                  <a:schemeClr val="tx1"/>
                </a:solidFill>
              </a:rPr>
              <a:t>LC: no because satellite don’t measure that directly</a:t>
            </a:r>
          </a:p>
          <a:p>
            <a:pPr marL="479425" lvl="1" indent="0">
              <a:buFont typeface="NotesSoft-Bold" pitchFamily="2" charset="0"/>
              <a:buNone/>
              <a:defRPr/>
            </a:pPr>
            <a:r>
              <a:rPr lang="en-GB" altLang="en-US" sz="1800" dirty="0" smtClean="0">
                <a:solidFill>
                  <a:schemeClr val="tx1"/>
                </a:solidFill>
              </a:rPr>
              <a:t>Other CCIs: yes they do (Cloud-CCI uses Calypso/</a:t>
            </a:r>
            <a:r>
              <a:rPr lang="en-GB" altLang="en-US" sz="1800" dirty="0" err="1" smtClean="0">
                <a:solidFill>
                  <a:schemeClr val="tx1"/>
                </a:solidFill>
              </a:rPr>
              <a:t>Cloudsat</a:t>
            </a:r>
            <a:r>
              <a:rPr lang="en-GB" altLang="en-US" sz="1800" dirty="0" smtClean="0">
                <a:solidFill>
                  <a:schemeClr val="tx1"/>
                </a:solidFill>
              </a:rPr>
              <a:t>, Aerosol-CCI uses Polder, </a:t>
            </a:r>
          </a:p>
          <a:p>
            <a:pPr marL="479425" lvl="1" indent="0">
              <a:buFont typeface="NotesSoft-Bold" pitchFamily="2" charset="0"/>
              <a:buNone/>
              <a:defRPr/>
            </a:pPr>
            <a:r>
              <a:rPr lang="en-GB" altLang="en-US" sz="1800" dirty="0" smtClean="0">
                <a:solidFill>
                  <a:schemeClr val="tx1"/>
                </a:solidFill>
              </a:rPr>
              <a:t>      Fire-CCI uses MODIS active fire product)</a:t>
            </a:r>
            <a:endParaRPr lang="en-GB" altLang="en-US"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GB" altLang="en-US" smtClean="0">
                <a:latin typeface="Arial" charset="0"/>
              </a:rPr>
              <a:t>Consistency:</a:t>
            </a:r>
          </a:p>
        </p:txBody>
      </p:sp>
      <p:sp>
        <p:nvSpPr>
          <p:cNvPr id="8195" name="Content Placeholder 2"/>
          <p:cNvSpPr>
            <a:spLocks noGrp="1"/>
          </p:cNvSpPr>
          <p:nvPr>
            <p:ph idx="1"/>
          </p:nvPr>
        </p:nvSpPr>
        <p:spPr>
          <a:xfrm>
            <a:off x="0" y="1119188"/>
            <a:ext cx="10058400" cy="5321300"/>
          </a:xfrm>
        </p:spPr>
        <p:txBody>
          <a:bodyPr/>
          <a:lstStyle/>
          <a:p>
            <a:pPr marL="0" indent="0" algn="ctr">
              <a:buFontTx/>
              <a:buNone/>
              <a:defRPr/>
            </a:pPr>
            <a:r>
              <a:rPr lang="en-GB" altLang="en-US" sz="1900" dirty="0" smtClean="0"/>
              <a:t>“There is the opportunity of having readily available a set of ECVs that are consistent over several decades with comparable quality to develop climate studies which involve several ECVs…. (SSH CRG)”</a:t>
            </a:r>
            <a:endParaRPr lang="en-GB" altLang="en-US" sz="1900" dirty="0" smtClean="0">
              <a:sym typeface="Wingdings" panose="05000000000000000000" pitchFamily="2" charset="2"/>
            </a:endParaRPr>
          </a:p>
          <a:p>
            <a:pPr marL="0" indent="-404813">
              <a:buFont typeface="NotesSoft-Bold" pitchFamily="2" charset="0"/>
              <a:buNone/>
              <a:defRPr/>
            </a:pPr>
            <a:r>
              <a:rPr lang="en-GB" altLang="en-US" sz="1800" dirty="0" smtClean="0">
                <a:solidFill>
                  <a:srgbClr val="FF0000"/>
                </a:solidFill>
                <a:sym typeface="Wingdings" panose="05000000000000000000" pitchFamily="2" charset="2"/>
              </a:rPr>
              <a:t>Q: What are you doing to ensure consistency between your ECV and related ones?</a:t>
            </a:r>
          </a:p>
          <a:p>
            <a:pPr marL="479425" lvl="1" indent="0">
              <a:buFont typeface="NotesSoft-Bold" pitchFamily="2" charset="0"/>
              <a:buNone/>
              <a:defRPr/>
            </a:pPr>
            <a:r>
              <a:rPr lang="en-GB" altLang="en-US" sz="2000" b="1" dirty="0" smtClean="0">
                <a:solidFill>
                  <a:schemeClr val="tx1"/>
                </a:solidFill>
                <a:sym typeface="Wingdings" panose="05000000000000000000" pitchFamily="2" charset="2"/>
              </a:rPr>
              <a:t>Fire &amp; SM: </a:t>
            </a:r>
            <a:r>
              <a:rPr lang="en-GB" altLang="en-US" sz="2000" dirty="0" smtClean="0">
                <a:solidFill>
                  <a:schemeClr val="tx1"/>
                </a:solidFill>
                <a:sym typeface="Wingdings" panose="05000000000000000000" pitchFamily="2" charset="2"/>
              </a:rPr>
              <a:t>Fire-CCI check if SM is plausible (i.e. fire correlates with low SM) </a:t>
            </a:r>
          </a:p>
          <a:p>
            <a:pPr marL="479425" lvl="1" indent="0">
              <a:buFont typeface="NotesSoft-Bold" pitchFamily="2" charset="0"/>
              <a:buNone/>
              <a:defRPr/>
            </a:pPr>
            <a:r>
              <a:rPr lang="en-GB" altLang="en-US" sz="2000" b="1" dirty="0" smtClean="0">
                <a:solidFill>
                  <a:schemeClr val="tx1"/>
                </a:solidFill>
                <a:sym typeface="Wingdings" panose="05000000000000000000" pitchFamily="2" charset="2"/>
              </a:rPr>
              <a:t>SI &amp; SST: </a:t>
            </a:r>
            <a:r>
              <a:rPr lang="en-GB" altLang="en-US" sz="2000" dirty="0" smtClean="0">
                <a:solidFill>
                  <a:schemeClr val="tx1"/>
                </a:solidFill>
                <a:sym typeface="Wingdings" panose="05000000000000000000" pitchFamily="2" charset="2"/>
              </a:rPr>
              <a:t>SST could use SI as mask however the SI project started later. On </a:t>
            </a:r>
          </a:p>
          <a:p>
            <a:pPr marL="479425" lvl="1" indent="0">
              <a:buFont typeface="NotesSoft-Bold" pitchFamily="2" charset="0"/>
              <a:buNone/>
              <a:defRPr/>
            </a:pPr>
            <a:r>
              <a:rPr lang="en-GB" altLang="en-US" sz="2000" dirty="0">
                <a:solidFill>
                  <a:schemeClr val="tx1"/>
                </a:solidFill>
                <a:sym typeface="Wingdings" panose="05000000000000000000" pitchFamily="2" charset="2"/>
              </a:rPr>
              <a:t> </a:t>
            </a:r>
            <a:r>
              <a:rPr lang="en-GB" altLang="en-US" sz="2000" dirty="0" smtClean="0">
                <a:solidFill>
                  <a:schemeClr val="tx1"/>
                </a:solidFill>
                <a:sym typeface="Wingdings" panose="05000000000000000000" pitchFamily="2" charset="2"/>
              </a:rPr>
              <a:t>      the other hand, SI could use SST climatology. There is a cross-ECV option </a:t>
            </a:r>
          </a:p>
          <a:p>
            <a:pPr marL="479425" lvl="1" indent="0">
              <a:buFont typeface="NotesSoft-Bold" pitchFamily="2" charset="0"/>
              <a:buNone/>
              <a:defRPr/>
            </a:pPr>
            <a:r>
              <a:rPr lang="en-GB" altLang="en-US" sz="2000" dirty="0">
                <a:solidFill>
                  <a:schemeClr val="tx1"/>
                </a:solidFill>
                <a:sym typeface="Wingdings" panose="05000000000000000000" pitchFamily="2" charset="2"/>
              </a:rPr>
              <a:t> </a:t>
            </a:r>
            <a:r>
              <a:rPr lang="en-GB" altLang="en-US" sz="2000" dirty="0" smtClean="0">
                <a:solidFill>
                  <a:schemeClr val="tx1"/>
                </a:solidFill>
                <a:sym typeface="Wingdings" panose="05000000000000000000" pitchFamily="2" charset="2"/>
              </a:rPr>
              <a:t>      that has been proposed.</a:t>
            </a:r>
          </a:p>
          <a:p>
            <a:pPr marL="479425" lvl="1" indent="0">
              <a:buFont typeface="NotesSoft-Bold" pitchFamily="2" charset="0"/>
              <a:buNone/>
              <a:defRPr/>
            </a:pPr>
            <a:r>
              <a:rPr lang="en-GB" altLang="en-US" sz="2000" b="1" dirty="0" smtClean="0">
                <a:solidFill>
                  <a:schemeClr val="tx1"/>
                </a:solidFill>
                <a:sym typeface="Wingdings" panose="05000000000000000000" pitchFamily="2" charset="2"/>
              </a:rPr>
              <a:t>Aerosol &amp; Cloud: </a:t>
            </a:r>
            <a:r>
              <a:rPr lang="en-GB" altLang="en-US" sz="2000" dirty="0" smtClean="0">
                <a:solidFill>
                  <a:schemeClr val="tx1"/>
                </a:solidFill>
                <a:sym typeface="Wingdings" panose="05000000000000000000" pitchFamily="2" charset="2"/>
              </a:rPr>
              <a:t>check the consistency between pixels defined as </a:t>
            </a:r>
          </a:p>
          <a:p>
            <a:pPr marL="479425" lvl="1" indent="0">
              <a:buFont typeface="NotesSoft-Bold" pitchFamily="2" charset="0"/>
              <a:buNone/>
              <a:defRPr/>
            </a:pPr>
            <a:r>
              <a:rPr lang="en-GB" altLang="en-US" sz="2000" dirty="0">
                <a:solidFill>
                  <a:schemeClr val="tx1"/>
                </a:solidFill>
                <a:sym typeface="Wingdings" panose="05000000000000000000" pitchFamily="2" charset="2"/>
              </a:rPr>
              <a:t> </a:t>
            </a:r>
            <a:r>
              <a:rPr lang="en-GB" altLang="en-US" sz="2000" dirty="0" smtClean="0">
                <a:solidFill>
                  <a:schemeClr val="tx1"/>
                </a:solidFill>
                <a:sym typeface="Wingdings" panose="05000000000000000000" pitchFamily="2" charset="2"/>
              </a:rPr>
              <a:t>     cloud/aerosol in the respective schemes</a:t>
            </a:r>
            <a:r>
              <a:rPr lang="en-GB" altLang="en-US" sz="2000" dirty="0" smtClean="0">
                <a:solidFill>
                  <a:schemeClr val="tx1"/>
                </a:solidFill>
                <a:sym typeface="Wingdings" panose="05000000000000000000" pitchFamily="2" charset="2"/>
              </a:rPr>
              <a:t>. </a:t>
            </a:r>
            <a:r>
              <a:rPr lang="en-US" sz="2000" dirty="0" smtClean="0">
                <a:solidFill>
                  <a:schemeClr val="tx1"/>
                </a:solidFill>
                <a:latin typeface="Arial" charset="0"/>
              </a:rPr>
              <a:t>Look at problem regions: Red Sea, West coast of Africa and other dust/cloud regions. </a:t>
            </a:r>
            <a:endParaRPr lang="en-GB" altLang="en-US" sz="2000" dirty="0" smtClean="0">
              <a:solidFill>
                <a:schemeClr val="tx1"/>
              </a:solidFill>
              <a:sym typeface="Wingdings" panose="05000000000000000000" pitchFamily="2" charset="2"/>
            </a:endParaRPr>
          </a:p>
          <a:p>
            <a:pPr marL="479425" lvl="1" indent="0">
              <a:buFont typeface="NotesSoft-Bold" pitchFamily="2" charset="0"/>
              <a:buNone/>
              <a:defRPr/>
            </a:pPr>
            <a:r>
              <a:rPr lang="en-GB" altLang="en-US" sz="2000" b="1" dirty="0" smtClean="0">
                <a:solidFill>
                  <a:schemeClr val="tx1"/>
                </a:solidFill>
                <a:sym typeface="Wingdings" panose="05000000000000000000" pitchFamily="2" charset="2"/>
              </a:rPr>
              <a:t>GHG &amp; Aerosols</a:t>
            </a:r>
            <a:r>
              <a:rPr lang="en-GB" altLang="en-US" sz="2000" dirty="0" smtClean="0">
                <a:solidFill>
                  <a:schemeClr val="tx1"/>
                </a:solidFill>
                <a:sym typeface="Wingdings" panose="05000000000000000000" pitchFamily="2" charset="2"/>
              </a:rPr>
              <a:t>: both produce estimates of aerosols but to date no direct comparison planned, though there will be interaction between the two CCIs to assess the impact of aerosols on GHG retrieval.</a:t>
            </a:r>
          </a:p>
          <a:p>
            <a:pPr marL="479425" lvl="1" indent="0">
              <a:buFont typeface="NotesSoft-Bold" pitchFamily="2" charset="0"/>
              <a:buNone/>
              <a:defRPr/>
            </a:pPr>
            <a:r>
              <a:rPr lang="en-GB" altLang="en-US" sz="2000" b="1" dirty="0" smtClean="0">
                <a:solidFill>
                  <a:schemeClr val="tx1"/>
                </a:solidFill>
                <a:sym typeface="Wingdings" panose="05000000000000000000" pitchFamily="2" charset="2"/>
              </a:rPr>
              <a:t>SL Budget closure</a:t>
            </a:r>
            <a:r>
              <a:rPr lang="en-GB" altLang="en-US" sz="2000" dirty="0" smtClean="0">
                <a:solidFill>
                  <a:schemeClr val="tx1"/>
                </a:solidFill>
                <a:sym typeface="Wingdings" panose="05000000000000000000" pitchFamily="2" charset="2"/>
              </a:rPr>
              <a:t>: might require some degree of consistency between </a:t>
            </a:r>
          </a:p>
          <a:p>
            <a:pPr marL="479425" lvl="1" indent="0">
              <a:buFont typeface="NotesSoft-Bold" pitchFamily="2" charset="0"/>
              <a:buNone/>
              <a:defRPr/>
            </a:pPr>
            <a:r>
              <a:rPr lang="en-GB" altLang="en-US" sz="2000" dirty="0">
                <a:solidFill>
                  <a:schemeClr val="tx1"/>
                </a:solidFill>
                <a:sym typeface="Wingdings" panose="05000000000000000000" pitchFamily="2" charset="2"/>
              </a:rPr>
              <a:t> </a:t>
            </a:r>
            <a:r>
              <a:rPr lang="en-GB" altLang="en-US" sz="2000" dirty="0" smtClean="0">
                <a:solidFill>
                  <a:schemeClr val="tx1"/>
                </a:solidFill>
                <a:sym typeface="Wingdings" panose="05000000000000000000" pitchFamily="2" charset="2"/>
              </a:rPr>
              <a:t>     involved ECVs </a:t>
            </a:r>
            <a:endParaRPr lang="en-GB" altLang="en-US" sz="2000" dirty="0" smtClean="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150813"/>
            <a:ext cx="8807450" cy="862012"/>
          </a:xfrm>
        </p:spPr>
        <p:txBody>
          <a:bodyPr/>
          <a:lstStyle/>
          <a:p>
            <a:r>
              <a:rPr lang="en-GB" altLang="en-US" smtClean="0">
                <a:latin typeface="Arial" charset="0"/>
              </a:rPr>
              <a:t>Observation - Model confrontation (1):</a:t>
            </a:r>
          </a:p>
        </p:txBody>
      </p:sp>
      <p:sp>
        <p:nvSpPr>
          <p:cNvPr id="9219" name="Content Placeholder 2"/>
          <p:cNvSpPr>
            <a:spLocks noGrp="1"/>
          </p:cNvSpPr>
          <p:nvPr>
            <p:ph idx="1"/>
          </p:nvPr>
        </p:nvSpPr>
        <p:spPr>
          <a:xfrm>
            <a:off x="203200" y="1317625"/>
            <a:ext cx="9702800" cy="5321300"/>
          </a:xfrm>
        </p:spPr>
        <p:txBody>
          <a:bodyPr/>
          <a:lstStyle/>
          <a:p>
            <a:pPr marL="0" indent="0" algn="ctr">
              <a:buFontTx/>
              <a:buNone/>
              <a:defRPr/>
            </a:pPr>
            <a:r>
              <a:rPr lang="en-GB" altLang="en-US" sz="2000" dirty="0" smtClean="0"/>
              <a:t>ESM evaluation: how do we match up satellite-derived variables (e.g. NDVI, SM, LAI, etc…) with model outputs?</a:t>
            </a:r>
          </a:p>
          <a:p>
            <a:pPr marL="0" indent="-404813">
              <a:buFont typeface="NotesSoft-Bold" pitchFamily="2" charset="0"/>
              <a:buNone/>
              <a:defRPr/>
            </a:pPr>
            <a:r>
              <a:rPr lang="en-GB" altLang="en-US" sz="1800" dirty="0" smtClean="0">
                <a:solidFill>
                  <a:srgbClr val="FF0000"/>
                </a:solidFill>
              </a:rPr>
              <a:t>Q: Are the model output and observations of the same ECV always calculated in the same way? If not, do we appreciate the differences? </a:t>
            </a:r>
          </a:p>
          <a:p>
            <a:pPr marL="479425" lvl="1" indent="0">
              <a:buFont typeface="NotesSoft-Bold" pitchFamily="2" charset="0"/>
              <a:buNone/>
              <a:defRPr/>
            </a:pPr>
            <a:r>
              <a:rPr lang="en-GB" altLang="en-US" sz="1800" b="1" dirty="0" smtClean="0">
                <a:solidFill>
                  <a:schemeClr val="tx1"/>
                </a:solidFill>
              </a:rPr>
              <a:t>SSH:</a:t>
            </a:r>
            <a:r>
              <a:rPr lang="en-GB" altLang="en-US" sz="1800" dirty="0" smtClean="0">
                <a:solidFill>
                  <a:schemeClr val="tx1"/>
                </a:solidFill>
              </a:rPr>
              <a:t> model can only provide directly </a:t>
            </a:r>
            <a:r>
              <a:rPr lang="en-GB" altLang="en-US" sz="1800" dirty="0" err="1" smtClean="0">
                <a:solidFill>
                  <a:schemeClr val="tx1"/>
                </a:solidFill>
              </a:rPr>
              <a:t>steric</a:t>
            </a:r>
            <a:r>
              <a:rPr lang="en-GB" altLang="en-US" sz="1800" dirty="0" smtClean="0">
                <a:solidFill>
                  <a:schemeClr val="tx1"/>
                </a:solidFill>
              </a:rPr>
              <a:t> term, the missing mass change term should </a:t>
            </a:r>
          </a:p>
          <a:p>
            <a:pPr marL="479425" lvl="1" indent="0">
              <a:buFont typeface="NotesSoft-Bold" pitchFamily="2" charset="0"/>
              <a:buNone/>
              <a:defRPr/>
            </a:pPr>
            <a:r>
              <a:rPr lang="en-GB" altLang="en-US" sz="1800" dirty="0">
                <a:solidFill>
                  <a:schemeClr val="tx1"/>
                </a:solidFill>
              </a:rPr>
              <a:t> </a:t>
            </a:r>
            <a:r>
              <a:rPr lang="en-GB" altLang="en-US" sz="1800" dirty="0" smtClean="0">
                <a:solidFill>
                  <a:schemeClr val="tx1"/>
                </a:solidFill>
              </a:rPr>
              <a:t>        be included. </a:t>
            </a:r>
          </a:p>
          <a:p>
            <a:pPr marL="479425" lvl="1" indent="0">
              <a:buFont typeface="NotesSoft-Bold" pitchFamily="2" charset="0"/>
              <a:buNone/>
              <a:defRPr/>
            </a:pPr>
            <a:r>
              <a:rPr lang="en-GB" altLang="en-US" sz="1800" b="1" dirty="0" smtClean="0">
                <a:solidFill>
                  <a:schemeClr val="tx1"/>
                </a:solidFill>
              </a:rPr>
              <a:t>SM</a:t>
            </a:r>
            <a:r>
              <a:rPr lang="en-GB" altLang="en-US" sz="1800" dirty="0" smtClean="0">
                <a:solidFill>
                  <a:schemeClr val="tx1"/>
                </a:solidFill>
              </a:rPr>
              <a:t> &amp; </a:t>
            </a:r>
            <a:r>
              <a:rPr lang="en-GB" altLang="en-US" sz="1800" b="1" dirty="0" smtClean="0">
                <a:solidFill>
                  <a:schemeClr val="tx1"/>
                </a:solidFill>
              </a:rPr>
              <a:t>SST:</a:t>
            </a:r>
            <a:r>
              <a:rPr lang="en-GB" altLang="en-US" sz="1800" dirty="0" smtClean="0">
                <a:solidFill>
                  <a:schemeClr val="tx1"/>
                </a:solidFill>
              </a:rPr>
              <a:t> depth of the layer the instruments are sensitive to is not always the same considered in models</a:t>
            </a:r>
          </a:p>
          <a:p>
            <a:pPr marL="479425" lvl="1" indent="0">
              <a:buFont typeface="NotesSoft-Bold" pitchFamily="2" charset="0"/>
              <a:buNone/>
              <a:defRPr/>
            </a:pPr>
            <a:r>
              <a:rPr lang="en-GB" altLang="en-US" sz="1800" b="1" dirty="0" smtClean="0">
                <a:solidFill>
                  <a:schemeClr val="tx1"/>
                </a:solidFill>
              </a:rPr>
              <a:t>Fire:</a:t>
            </a:r>
            <a:r>
              <a:rPr lang="en-GB" altLang="en-US" sz="1800" dirty="0" smtClean="0">
                <a:solidFill>
                  <a:schemeClr val="tx1"/>
                </a:solidFill>
              </a:rPr>
              <a:t> assignment of BA by LC model based on Plant Function Types</a:t>
            </a:r>
          </a:p>
          <a:p>
            <a:pPr marL="479425" lvl="1" indent="0">
              <a:buFont typeface="NotesSoft-Bold" pitchFamily="2" charset="0"/>
              <a:buNone/>
              <a:defRPr/>
            </a:pPr>
            <a:r>
              <a:rPr lang="en-GB" altLang="en-US" sz="1800" b="1" dirty="0" smtClean="0">
                <a:solidFill>
                  <a:schemeClr val="tx1"/>
                </a:solidFill>
              </a:rPr>
              <a:t>LC:</a:t>
            </a:r>
            <a:r>
              <a:rPr lang="en-GB" altLang="en-US" sz="1800" dirty="0" smtClean="0">
                <a:solidFill>
                  <a:schemeClr val="tx1"/>
                </a:solidFill>
              </a:rPr>
              <a:t> LAI and </a:t>
            </a:r>
            <a:r>
              <a:rPr lang="en-GB" altLang="en-US" sz="1800" dirty="0" err="1" smtClean="0">
                <a:solidFill>
                  <a:schemeClr val="tx1"/>
                </a:solidFill>
              </a:rPr>
              <a:t>fAPAR</a:t>
            </a:r>
            <a:r>
              <a:rPr lang="en-GB" altLang="en-US" sz="1800" dirty="0" smtClean="0">
                <a:solidFill>
                  <a:schemeClr val="tx1"/>
                </a:solidFill>
              </a:rPr>
              <a:t> calculation requires auxiliary data to provide radiation that doesn’t </a:t>
            </a:r>
          </a:p>
          <a:p>
            <a:pPr marL="479425" lvl="1" indent="0">
              <a:buFont typeface="NotesSoft-Bold" pitchFamily="2" charset="0"/>
              <a:buNone/>
              <a:defRPr/>
            </a:pPr>
            <a:r>
              <a:rPr lang="en-GB" altLang="en-US" sz="1800" dirty="0">
                <a:solidFill>
                  <a:schemeClr val="tx1"/>
                </a:solidFill>
              </a:rPr>
              <a:t> </a:t>
            </a:r>
            <a:r>
              <a:rPr lang="en-GB" altLang="en-US" sz="1800" dirty="0" smtClean="0">
                <a:solidFill>
                  <a:schemeClr val="tx1"/>
                </a:solidFill>
              </a:rPr>
              <a:t>     always match what models use. </a:t>
            </a:r>
          </a:p>
          <a:p>
            <a:pPr marL="479425" lvl="1" indent="0">
              <a:buFont typeface="NotesSoft-Bold" pitchFamily="2" charset="0"/>
              <a:buNone/>
              <a:defRPr/>
            </a:pPr>
            <a:r>
              <a:rPr lang="en-GB" altLang="en-US" sz="1800" b="1" dirty="0" smtClean="0">
                <a:solidFill>
                  <a:schemeClr val="tx1"/>
                </a:solidFill>
              </a:rPr>
              <a:t>Cloud: </a:t>
            </a:r>
            <a:r>
              <a:rPr lang="en-US" sz="1800" dirty="0" smtClean="0">
                <a:solidFill>
                  <a:schemeClr val="tx1"/>
                </a:solidFill>
                <a:latin typeface="Arial" charset="0"/>
              </a:rPr>
              <a:t>No, but complete simulators (run during model run) and simplistic “simulators” (tips on how to mask the model data) are being develop in Cloud CCI (and CMUG). </a:t>
            </a:r>
            <a:endParaRPr lang="en-US" sz="1800" dirty="0" smtClean="0">
              <a:solidFill>
                <a:schemeClr val="tx1"/>
              </a:solidFill>
              <a:latin typeface="Arial" charset="0"/>
            </a:endParaRPr>
          </a:p>
          <a:p>
            <a:pPr marL="479425" lvl="1" indent="0">
              <a:buFont typeface="NotesSoft-Bold" pitchFamily="2" charset="0"/>
              <a:buNone/>
              <a:defRPr/>
            </a:pPr>
            <a:r>
              <a:rPr lang="en-GB" altLang="en-US" sz="1800" b="1" dirty="0" smtClean="0">
                <a:solidFill>
                  <a:schemeClr val="tx1"/>
                </a:solidFill>
              </a:rPr>
              <a:t>OC</a:t>
            </a:r>
            <a:r>
              <a:rPr lang="en-GB" altLang="en-US" sz="1800" dirty="0" smtClean="0">
                <a:solidFill>
                  <a:schemeClr val="tx1"/>
                </a:solidFill>
              </a:rPr>
              <a:t>: use </a:t>
            </a:r>
            <a:r>
              <a:rPr lang="en-GB" altLang="en-US" sz="1800" dirty="0" err="1" smtClean="0">
                <a:solidFill>
                  <a:schemeClr val="tx1"/>
                </a:solidFill>
              </a:rPr>
              <a:t>chlorophyl</a:t>
            </a:r>
            <a:r>
              <a:rPr lang="en-GB" altLang="en-US" sz="1800" dirty="0" smtClean="0">
                <a:solidFill>
                  <a:schemeClr val="tx1"/>
                </a:solidFill>
              </a:rPr>
              <a:t> over a layer whose depth depends on how clear the water is</a:t>
            </a:r>
          </a:p>
          <a:p>
            <a:pPr marL="479425" lvl="1" indent="0">
              <a:buFont typeface="NotesSoft-Bold" pitchFamily="2" charset="0"/>
              <a:buNone/>
              <a:defRPr/>
            </a:pPr>
            <a:r>
              <a:rPr lang="en-GB" altLang="en-US" sz="1800" b="1" dirty="0" smtClean="0">
                <a:solidFill>
                  <a:schemeClr val="tx1"/>
                </a:solidFill>
              </a:rPr>
              <a:t>SI:</a:t>
            </a:r>
            <a:r>
              <a:rPr lang="en-GB" altLang="en-US" sz="1800" dirty="0" smtClean="0">
                <a:solidFill>
                  <a:schemeClr val="tx1"/>
                </a:solidFill>
              </a:rPr>
              <a:t> over SI in summer time, passive MW sees melt points as open water rather than SI</a:t>
            </a:r>
          </a:p>
          <a:p>
            <a:pPr marL="479425" lvl="1" indent="0">
              <a:buFont typeface="NotesSoft-Bold" pitchFamily="2" charset="0"/>
              <a:buNone/>
              <a:defRPr/>
            </a:pPr>
            <a:r>
              <a:rPr lang="en-GB" altLang="en-US" sz="1800" b="1" dirty="0" smtClean="0">
                <a:solidFill>
                  <a:schemeClr val="tx1"/>
                </a:solidFill>
              </a:rPr>
              <a:t>GHG (PSD) and SI (</a:t>
            </a:r>
            <a:r>
              <a:rPr lang="en-GB" altLang="en-US" sz="1800" b="1" dirty="0">
                <a:solidFill>
                  <a:schemeClr val="tx1"/>
                </a:solidFill>
              </a:rPr>
              <a:t>p</a:t>
            </a:r>
            <a:r>
              <a:rPr lang="en-GB" altLang="en-US" sz="1800" b="1" dirty="0" smtClean="0">
                <a:solidFill>
                  <a:schemeClr val="tx1"/>
                </a:solidFill>
              </a:rPr>
              <a:t>roduct guide) specify how products should be used by users. </a:t>
            </a:r>
          </a:p>
          <a:p>
            <a:pPr marL="479425" lvl="1" indent="0">
              <a:buFont typeface="NotesSoft-Bold" pitchFamily="2" charset="0"/>
              <a:buNone/>
              <a:defRPr/>
            </a:pPr>
            <a:endParaRPr lang="en-GB" altLang="en-US" sz="1800" dirty="0" smtClean="0">
              <a:solidFill>
                <a:srgbClr val="FF0000"/>
              </a:solidFill>
            </a:endParaRPr>
          </a:p>
          <a:p>
            <a:pPr marL="0" indent="-404813">
              <a:buFont typeface="NotesSoft-Bold" pitchFamily="2" charset="0"/>
              <a:buNone/>
              <a:defRPr/>
            </a:pPr>
            <a:r>
              <a:rPr lang="en-GB" altLang="en-US" sz="1800" dirty="0" smtClean="0">
                <a:solidFill>
                  <a:srgbClr val="FF0000"/>
                </a:solidFill>
              </a:rPr>
              <a:t/>
            </a:r>
            <a:br>
              <a:rPr lang="en-GB" altLang="en-US" sz="1800" dirty="0" smtClean="0">
                <a:solidFill>
                  <a:srgbClr val="FF0000"/>
                </a:solidFill>
              </a:rPr>
            </a:br>
            <a:endParaRPr lang="en-GB" altLang="en-US" sz="1800" dirty="0" smtClean="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30175" y="150813"/>
            <a:ext cx="9086850" cy="862012"/>
          </a:xfrm>
        </p:spPr>
        <p:txBody>
          <a:bodyPr/>
          <a:lstStyle/>
          <a:p>
            <a:r>
              <a:rPr lang="en-GB" altLang="en-US" smtClean="0">
                <a:latin typeface="Arial" charset="0"/>
              </a:rPr>
              <a:t>Observation - Model confrontation (2):</a:t>
            </a:r>
          </a:p>
        </p:txBody>
      </p:sp>
      <p:sp>
        <p:nvSpPr>
          <p:cNvPr id="5123" name="Content Placeholder 2"/>
          <p:cNvSpPr>
            <a:spLocks noGrp="1"/>
          </p:cNvSpPr>
          <p:nvPr>
            <p:ph idx="1"/>
          </p:nvPr>
        </p:nvSpPr>
        <p:spPr>
          <a:xfrm>
            <a:off x="0" y="1144254"/>
            <a:ext cx="9905999" cy="5321300"/>
          </a:xfrm>
        </p:spPr>
        <p:txBody>
          <a:bodyPr/>
          <a:lstStyle/>
          <a:p>
            <a:pPr marL="0" indent="0" algn="ctr">
              <a:spcBef>
                <a:spcPts val="0"/>
              </a:spcBef>
              <a:buFontTx/>
              <a:buNone/>
              <a:defRPr/>
            </a:pPr>
            <a:r>
              <a:rPr lang="en-GB" altLang="en-US" sz="2000" dirty="0" smtClean="0"/>
              <a:t>Observation uncertainties:</a:t>
            </a:r>
          </a:p>
          <a:p>
            <a:pPr marL="0" indent="-404813">
              <a:spcBef>
                <a:spcPts val="0"/>
              </a:spcBef>
              <a:buFont typeface="NotesSoft-Bold" pitchFamily="2" charset="0"/>
              <a:buNone/>
              <a:defRPr/>
            </a:pPr>
            <a:r>
              <a:rPr lang="en-GB" altLang="en-US" sz="1800" dirty="0" smtClean="0">
                <a:solidFill>
                  <a:srgbClr val="FF0000"/>
                </a:solidFill>
              </a:rPr>
              <a:t>Q: Are they used to quantify models’ variability (using perturbed CCI data as model prognostics such as land cover)? And for validation of models in general?</a:t>
            </a:r>
          </a:p>
          <a:p>
            <a:pPr marL="765176" lvl="1" indent="-285750">
              <a:spcBef>
                <a:spcPts val="0"/>
              </a:spcBef>
              <a:buFont typeface="NotesSoft-Bold" pitchFamily="2" charset="0"/>
              <a:buChar char="–"/>
              <a:defRPr/>
            </a:pPr>
            <a:r>
              <a:rPr lang="en-GB" altLang="en-US" sz="1800" dirty="0" smtClean="0">
                <a:solidFill>
                  <a:schemeClr val="tx1"/>
                </a:solidFill>
              </a:rPr>
              <a:t>Yes mostly doing by including the observation uncertainty in the comparisons.</a:t>
            </a:r>
          </a:p>
          <a:p>
            <a:pPr marL="765176" lvl="1" indent="-285750">
              <a:spcBef>
                <a:spcPts val="0"/>
              </a:spcBef>
              <a:buFont typeface="NotesSoft-Bold" pitchFamily="2" charset="0"/>
              <a:buChar char="–"/>
              <a:defRPr/>
            </a:pPr>
            <a:r>
              <a:rPr lang="en-GB" altLang="en-US" sz="1800" dirty="0" smtClean="0">
                <a:solidFill>
                  <a:schemeClr val="tx1"/>
                </a:solidFill>
              </a:rPr>
              <a:t>Example on how uncertainty is used for model validation would be useful. </a:t>
            </a:r>
            <a:endParaRPr lang="en-GB" altLang="en-US" sz="1800" dirty="0" smtClean="0"/>
          </a:p>
          <a:p>
            <a:pPr marL="0" indent="0" algn="ctr">
              <a:spcBef>
                <a:spcPts val="0"/>
              </a:spcBef>
              <a:buFontTx/>
              <a:buNone/>
              <a:defRPr/>
            </a:pPr>
            <a:r>
              <a:rPr lang="en-GB" altLang="en-US" sz="2000" dirty="0" smtClean="0"/>
              <a:t>Usefulness of CCI data for CMIP6.</a:t>
            </a:r>
          </a:p>
          <a:p>
            <a:pPr marL="0" indent="-404812">
              <a:spcBef>
                <a:spcPts val="0"/>
              </a:spcBef>
              <a:buFont typeface="NotesSoft-Bold" pitchFamily="2" charset="0"/>
              <a:buNone/>
              <a:defRPr/>
            </a:pPr>
            <a:r>
              <a:rPr lang="en-GB" altLang="en-US" sz="1800" dirty="0" smtClean="0">
                <a:solidFill>
                  <a:srgbClr val="FF0000"/>
                </a:solidFill>
              </a:rPr>
              <a:t>Q: Can we anticipate if and how the CCI will/could be used in CMIP6?  </a:t>
            </a:r>
          </a:p>
          <a:p>
            <a:pPr marL="765176" lvl="1" indent="-285750">
              <a:spcBef>
                <a:spcPts val="0"/>
              </a:spcBef>
              <a:buFont typeface="NotesSoft-Bold" pitchFamily="2" charset="0"/>
              <a:buChar char="–"/>
              <a:defRPr/>
            </a:pPr>
            <a:r>
              <a:rPr lang="en-GB" altLang="en-US" sz="1800" dirty="0" smtClean="0">
                <a:solidFill>
                  <a:schemeClr val="tx1"/>
                </a:solidFill>
              </a:rPr>
              <a:t>Difficult to anticipate the usefulness today, but</a:t>
            </a:r>
          </a:p>
          <a:p>
            <a:pPr marL="765176" lvl="1" indent="-285750">
              <a:spcBef>
                <a:spcPts val="0"/>
              </a:spcBef>
              <a:buFont typeface="NotesSoft-Bold" pitchFamily="2" charset="0"/>
              <a:buChar char="–"/>
              <a:defRPr/>
            </a:pPr>
            <a:r>
              <a:rPr lang="en-GB" altLang="en-US" sz="1800" dirty="0" smtClean="0">
                <a:solidFill>
                  <a:schemeClr val="tx1"/>
                </a:solidFill>
              </a:rPr>
              <a:t>Obs4MIPs is the first step. </a:t>
            </a:r>
            <a:r>
              <a:rPr lang="en-GB" altLang="en-US" sz="1800" b="1" u="sng" dirty="0" smtClean="0">
                <a:solidFill>
                  <a:schemeClr val="tx1"/>
                </a:solidFill>
              </a:rPr>
              <a:t>Recommendation</a:t>
            </a:r>
            <a:r>
              <a:rPr lang="en-GB" altLang="en-US" sz="1800" dirty="0" smtClean="0">
                <a:solidFill>
                  <a:schemeClr val="tx1"/>
                </a:solidFill>
              </a:rPr>
              <a:t> is to make sure as many CCI datasets as possible are included in the Obs4MIPs archive. </a:t>
            </a:r>
            <a:endParaRPr lang="en-GB" altLang="en-US" sz="1800" dirty="0" smtClean="0">
              <a:solidFill>
                <a:schemeClr val="tx1"/>
              </a:solidFill>
            </a:endParaRPr>
          </a:p>
          <a:p>
            <a:pPr marL="765176" lvl="1" indent="-285750">
              <a:spcBef>
                <a:spcPts val="0"/>
              </a:spcBef>
              <a:buFont typeface="NotesSoft-Bold" pitchFamily="2" charset="0"/>
              <a:buChar char="–"/>
              <a:defRPr/>
            </a:pPr>
            <a:r>
              <a:rPr lang="en-US" sz="1800" dirty="0" smtClean="0">
                <a:solidFill>
                  <a:schemeClr val="tx1"/>
                </a:solidFill>
                <a:latin typeface="Arial" charset="0"/>
              </a:rPr>
              <a:t>Via </a:t>
            </a:r>
            <a:r>
              <a:rPr lang="en-US" sz="1800" dirty="0" err="1" smtClean="0">
                <a:solidFill>
                  <a:schemeClr val="tx1"/>
                </a:solidFill>
                <a:latin typeface="Arial" charset="0"/>
              </a:rPr>
              <a:t>ESMValtool</a:t>
            </a:r>
            <a:r>
              <a:rPr lang="en-US" sz="1800" dirty="0" smtClean="0">
                <a:solidFill>
                  <a:schemeClr val="tx1"/>
                </a:solidFill>
                <a:latin typeface="Arial" charset="0"/>
              </a:rPr>
              <a:t> (analysis and metrics tool for CMIP6  models). CMUG will add CCI data and metrics too this tool. Only standard model data output available (i.e. no simulator output, see previous slide), but can use masking to compare better with sat data (e.g. night/day mask for clouds, amount in monthly mean </a:t>
            </a:r>
            <a:r>
              <a:rPr lang="en-US" sz="1800" dirty="0" err="1" smtClean="0">
                <a:solidFill>
                  <a:schemeClr val="tx1"/>
                </a:solidFill>
                <a:latin typeface="Arial" charset="0"/>
              </a:rPr>
              <a:t>gridbox</a:t>
            </a:r>
            <a:r>
              <a:rPr lang="en-US" sz="1800" dirty="0" smtClean="0">
                <a:solidFill>
                  <a:schemeClr val="tx1"/>
                </a:solidFill>
                <a:latin typeface="Arial" charset="0"/>
              </a:rPr>
              <a:t> for SM</a:t>
            </a:r>
            <a:r>
              <a:rPr lang="en-US" sz="1800" dirty="0" smtClean="0">
                <a:solidFill>
                  <a:schemeClr val="tx1"/>
                </a:solidFill>
                <a:latin typeface="Arial" charset="0"/>
              </a:rPr>
              <a:t>).</a:t>
            </a:r>
            <a:endParaRPr lang="en-GB" altLang="en-US" sz="1800" dirty="0" smtClean="0">
              <a:solidFill>
                <a:schemeClr val="tx1"/>
              </a:solidFill>
            </a:endParaRPr>
          </a:p>
          <a:p>
            <a:pPr marL="765176" lvl="1" indent="-285750">
              <a:spcBef>
                <a:spcPts val="0"/>
              </a:spcBef>
              <a:buFont typeface="NotesSoft-Bold" pitchFamily="2" charset="0"/>
              <a:buChar char="–"/>
              <a:defRPr/>
            </a:pPr>
            <a:r>
              <a:rPr lang="en-GB" altLang="en-US" sz="1800" b="1" u="sng" dirty="0" smtClean="0">
                <a:solidFill>
                  <a:schemeClr val="tx1"/>
                </a:solidFill>
              </a:rPr>
              <a:t>Additional recommendation</a:t>
            </a:r>
            <a:r>
              <a:rPr lang="en-GB" altLang="en-US" sz="1800" dirty="0" smtClean="0">
                <a:solidFill>
                  <a:schemeClr val="tx1"/>
                </a:solidFill>
              </a:rPr>
              <a:t>: identify big themes that could be addressed by several ECVs (e.g. </a:t>
            </a:r>
            <a:r>
              <a:rPr lang="en-GB" altLang="en-US" sz="1800" dirty="0" smtClean="0">
                <a:solidFill>
                  <a:schemeClr val="tx1"/>
                </a:solidFill>
              </a:rPr>
              <a:t>SL budget closure</a:t>
            </a:r>
            <a:r>
              <a:rPr lang="en-GB" altLang="en-US" sz="1800" dirty="0" smtClean="0">
                <a:solidFill>
                  <a:schemeClr val="tx1"/>
                </a:solidFill>
              </a:rPr>
              <a:t>). </a:t>
            </a:r>
            <a:r>
              <a:rPr lang="en-US" sz="1800" dirty="0" smtClean="0">
                <a:solidFill>
                  <a:schemeClr val="tx1"/>
                </a:solidFill>
                <a:latin typeface="Arial" charset="0"/>
              </a:rPr>
              <a:t>Certain areas Baltic Sea region, Med Sea and North Africa.</a:t>
            </a:r>
            <a:endParaRPr lang="en-GB" altLang="en-US" sz="1800" dirty="0" smtClean="0">
              <a:solidFill>
                <a:schemeClr val="tx1"/>
              </a:solidFill>
            </a:endParaRPr>
          </a:p>
          <a:p>
            <a:pPr marL="765176" lvl="1" indent="-285750">
              <a:spcBef>
                <a:spcPts val="0"/>
              </a:spcBef>
              <a:buFont typeface="NotesSoft-Bold" pitchFamily="2" charset="0"/>
              <a:buChar char="–"/>
              <a:defRPr/>
            </a:pPr>
            <a:r>
              <a:rPr lang="en-GB" altLang="en-US" sz="1800" dirty="0" smtClean="0">
                <a:solidFill>
                  <a:schemeClr val="tx1"/>
                </a:solidFill>
              </a:rPr>
              <a:t>Living Planet </a:t>
            </a:r>
            <a:r>
              <a:rPr lang="en-GB" altLang="en-US" sz="1800" dirty="0" smtClean="0">
                <a:solidFill>
                  <a:schemeClr val="tx1"/>
                </a:solidFill>
              </a:rPr>
              <a:t>Fellowships </a:t>
            </a:r>
            <a:r>
              <a:rPr lang="en-GB" altLang="en-US" sz="1800" dirty="0" smtClean="0">
                <a:solidFill>
                  <a:schemeClr val="tx1"/>
                </a:solidFill>
              </a:rPr>
              <a:t>could make relevant and significant contributions. </a:t>
            </a:r>
            <a:endParaRPr lang="en-GB" altLang="en-US" sz="1800" dirty="0" smtClean="0">
              <a:solidFill>
                <a:schemeClr val="tx1"/>
              </a:solidFill>
            </a:endParaRPr>
          </a:p>
          <a:p>
            <a:pPr marL="765176" lvl="1" indent="-285750">
              <a:spcBef>
                <a:spcPts val="0"/>
              </a:spcBef>
              <a:buFont typeface="NotesSoft-Bold" pitchFamily="2" charset="0"/>
              <a:buChar char="–"/>
              <a:defRPr/>
            </a:pPr>
            <a:r>
              <a:rPr lang="en-GB" altLang="en-US" sz="1800" dirty="0" smtClean="0">
                <a:solidFill>
                  <a:schemeClr val="tx1"/>
                </a:solidFill>
              </a:rPr>
              <a:t>Can “Uncertainty characterization” help promoting CCI in CMIP6? Uncertainty </a:t>
            </a:r>
            <a:r>
              <a:rPr lang="en-GB" altLang="en-US" sz="1800" dirty="0" smtClean="0">
                <a:solidFill>
                  <a:schemeClr val="tx1"/>
                </a:solidFill>
                <a:sym typeface="Wingdings" panose="05000000000000000000" pitchFamily="2" charset="2"/>
              </a:rPr>
              <a:t>should also be included in the Obs4MIPs archive  Can CEDA help on this? </a:t>
            </a:r>
            <a:endParaRPr lang="en-GB" altLang="en-US" sz="1800" dirty="0" smtClean="0">
              <a:solidFill>
                <a:schemeClr val="tx1"/>
              </a:solidFill>
            </a:endParaRPr>
          </a:p>
          <a:p>
            <a:pPr marL="14287">
              <a:defRPr/>
            </a:pPr>
            <a:endParaRPr lang="en-GB" altLang="en-US" sz="1800" dirty="0" smtClean="0"/>
          </a:p>
          <a:p>
            <a:pPr marL="884238" lvl="1" indent="0">
              <a:buFont typeface="NotesSoft-Bold" pitchFamily="2" charset="0"/>
              <a:buNone/>
              <a:defRPr/>
            </a:pPr>
            <a:endParaRPr lang="en-GB" altLang="en-U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smtClean="0">
                <a:latin typeface="Arial" charset="0"/>
              </a:rPr>
              <a:t>CCI data information brochure:</a:t>
            </a:r>
          </a:p>
        </p:txBody>
      </p:sp>
      <p:sp>
        <p:nvSpPr>
          <p:cNvPr id="11267" name="Content Placeholder 2"/>
          <p:cNvSpPr>
            <a:spLocks noGrp="1"/>
          </p:cNvSpPr>
          <p:nvPr>
            <p:ph idx="1"/>
          </p:nvPr>
        </p:nvSpPr>
        <p:spPr>
          <a:xfrm>
            <a:off x="203200" y="1381125"/>
            <a:ext cx="9702800" cy="5321300"/>
          </a:xfrm>
        </p:spPr>
        <p:txBody>
          <a:bodyPr/>
          <a:lstStyle/>
          <a:p>
            <a:pPr marL="0" indent="-404813">
              <a:buFont typeface="NotesSoft-Bold" pitchFamily="2" charset="0"/>
              <a:buNone/>
              <a:defRPr/>
            </a:pPr>
            <a:r>
              <a:rPr lang="en-GB" altLang="en-US" sz="2000" dirty="0" smtClean="0">
                <a:solidFill>
                  <a:srgbClr val="FF0000"/>
                </a:solidFill>
              </a:rPr>
              <a:t>Q: To help users appreciating the high level of complexity in the development of many ECVs, would a small document gathering a list of “who's who” and “who's doing what” be useful?</a:t>
            </a:r>
            <a:r>
              <a:rPr lang="en-GB" altLang="en-US" sz="2000" dirty="0" smtClean="0"/>
              <a:t> </a:t>
            </a:r>
            <a:r>
              <a:rPr lang="en-GB" altLang="en-US" sz="2000" b="0" dirty="0" smtClean="0"/>
              <a:t>(With CCI we have “the opportunity to get proper uncertainty estimates for some ECVs (in general not available) with clear information on the (community-accepted) methodology used to get it (SSH CRG)”</a:t>
            </a:r>
            <a:endParaRPr lang="en-GB" altLang="en-US" sz="2000" b="0" dirty="0" smtClean="0">
              <a:solidFill>
                <a:srgbClr val="FF0000"/>
              </a:solidFill>
            </a:endParaRPr>
          </a:p>
          <a:p>
            <a:pPr marL="822325" lvl="1" indent="-342900">
              <a:buFont typeface="NotesSoft-Bold" pitchFamily="2" charset="0"/>
              <a:buChar char="–"/>
              <a:defRPr/>
            </a:pPr>
            <a:r>
              <a:rPr lang="en-GB" altLang="en-US" sz="2000" dirty="0" smtClean="0">
                <a:solidFill>
                  <a:schemeClr val="tx1"/>
                </a:solidFill>
              </a:rPr>
              <a:t>Some material is already available (e.g. User guides)</a:t>
            </a:r>
          </a:p>
          <a:p>
            <a:pPr marL="822325" lvl="1" indent="-342900">
              <a:buFont typeface="NotesSoft-Bold" pitchFamily="2" charset="0"/>
              <a:buChar char="–"/>
              <a:defRPr/>
            </a:pPr>
            <a:r>
              <a:rPr lang="en-GB" altLang="en-US" sz="2000" dirty="0" smtClean="0">
                <a:solidFill>
                  <a:schemeClr val="tx1"/>
                </a:solidFill>
              </a:rPr>
              <a:t>Obs4MIPs 5-page could be used: </a:t>
            </a:r>
          </a:p>
          <a:p>
            <a:pPr marL="1077912" lvl="2" indent="0">
              <a:buFont typeface="NotesSoft-Bold" pitchFamily="2" charset="0"/>
              <a:buNone/>
              <a:defRPr/>
            </a:pPr>
            <a:r>
              <a:rPr lang="en-GB" altLang="en-US" sz="2000" b="1" u="sng" dirty="0" smtClean="0">
                <a:solidFill>
                  <a:schemeClr val="tx1"/>
                </a:solidFill>
              </a:rPr>
              <a:t>Recommendation:</a:t>
            </a:r>
            <a:r>
              <a:rPr lang="en-GB" altLang="en-US" sz="2000" dirty="0" smtClean="0">
                <a:solidFill>
                  <a:schemeClr val="tx1"/>
                </a:solidFill>
              </a:rPr>
              <a:t> all teams could prepare an Obs4MIPs-like brochure (3-5 pages). </a:t>
            </a:r>
            <a:endParaRPr lang="en-GB" altLang="en-US" sz="2000" dirty="0" smtClean="0"/>
          </a:p>
          <a:p>
            <a:pPr marL="479425" lvl="1" indent="0">
              <a:buFont typeface="NotesSoft-Bold" pitchFamily="2" charset="0"/>
              <a:buNone/>
              <a:defRPr/>
            </a:pPr>
            <a:endParaRPr lang="en-GB" altLang="en-US" sz="2000" dirty="0" smtClean="0"/>
          </a:p>
          <a:p>
            <a:pPr marL="0" indent="-404813">
              <a:buFont typeface="NotesSoft-Bold" pitchFamily="2" charset="0"/>
              <a:buNone/>
              <a:defRPr/>
            </a:pPr>
            <a:r>
              <a:rPr lang="en-GB" altLang="en-US" sz="2000" dirty="0" smtClean="0">
                <a:solidFill>
                  <a:srgbClr val="FF0000"/>
                </a:solidFill>
              </a:rPr>
              <a:t>Q: What has already been made / is being done e.g. by ESA?</a:t>
            </a:r>
          </a:p>
          <a:p>
            <a:pPr marL="479425" lvl="1" indent="0">
              <a:buFont typeface="NotesSoft-Bold" pitchFamily="2" charset="0"/>
              <a:buNone/>
              <a:defRPr/>
            </a:pPr>
            <a:r>
              <a:rPr lang="en-GB" altLang="en-US" sz="2000" dirty="0">
                <a:solidFill>
                  <a:schemeClr val="tx1"/>
                </a:solidFill>
              </a:rPr>
              <a:t>B</a:t>
            </a:r>
            <a:r>
              <a:rPr lang="en-GB" altLang="en-US" sz="2000" dirty="0" smtClean="0">
                <a:solidFill>
                  <a:schemeClr val="tx1"/>
                </a:solidFill>
              </a:rPr>
              <a:t>rochures are being prepared by ESA but on theme level rather than for each ECV individually.</a:t>
            </a:r>
          </a:p>
          <a:p>
            <a:pPr marL="479425" lvl="1" indent="0">
              <a:buFont typeface="NotesSoft-Bold" pitchFamily="2" charset="0"/>
              <a:buNone/>
              <a:defRPr/>
            </a:pPr>
            <a:endParaRPr lang="en-GB" altLang="en-US" sz="2000" b="1" dirty="0" smtClean="0">
              <a:solidFill>
                <a:schemeClr val="tx1"/>
              </a:solidFill>
            </a:endParaRPr>
          </a:p>
          <a:p>
            <a:pPr marL="479425" lvl="1" indent="0">
              <a:buFont typeface="NotesSoft-Bold" pitchFamily="2" charset="0"/>
              <a:buNone/>
              <a:defRPr/>
            </a:pPr>
            <a:endParaRPr lang="en-GB" altLang="en-US" sz="2000" dirty="0" smtClean="0">
              <a:solidFill>
                <a:schemeClr val="tx1"/>
              </a:solidFill>
            </a:endParaRPr>
          </a:p>
          <a:p>
            <a:pPr marL="479425" lvl="1" indent="0">
              <a:buFont typeface="NotesSoft-Bold" pitchFamily="2" charset="0"/>
              <a:buNone/>
              <a:defRPr/>
            </a:pPr>
            <a:endParaRPr lang="en-GB" altLang="en-US" sz="2000" dirty="0" smtClean="0">
              <a:solidFill>
                <a:schemeClr val="tx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_Custom Design">
  <a:themeElements>
    <a:clrScheme name="1_Default Desig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fontScheme name="2_Custom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ustom Design 1">
        <a:dk1>
          <a:srgbClr val="4D4F53"/>
        </a:dk1>
        <a:lt1>
          <a:srgbClr val="FFFFFF"/>
        </a:lt1>
        <a:dk2>
          <a:srgbClr val="D0103A"/>
        </a:dk2>
        <a:lt2>
          <a:srgbClr val="000000"/>
        </a:lt2>
        <a:accent1>
          <a:srgbClr val="00338D"/>
        </a:accent1>
        <a:accent2>
          <a:srgbClr val="008542"/>
        </a:accent2>
        <a:accent3>
          <a:srgbClr val="FFFFFF"/>
        </a:accent3>
        <a:accent4>
          <a:srgbClr val="404246"/>
        </a:accent4>
        <a:accent5>
          <a:srgbClr val="AAADC5"/>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2">
        <a:dk1>
          <a:srgbClr val="4D4F53"/>
        </a:dk1>
        <a:lt1>
          <a:srgbClr val="FFFFFF"/>
        </a:lt1>
        <a:dk2>
          <a:srgbClr val="D0103A"/>
        </a:dk2>
        <a:lt2>
          <a:srgbClr val="000000"/>
        </a:lt2>
        <a:accent1>
          <a:srgbClr val="0098DB"/>
        </a:accent1>
        <a:accent2>
          <a:srgbClr val="008542"/>
        </a:accent2>
        <a:accent3>
          <a:srgbClr val="FFFFFF"/>
        </a:accent3>
        <a:accent4>
          <a:srgbClr val="404246"/>
        </a:accent4>
        <a:accent5>
          <a:srgbClr val="AACAEA"/>
        </a:accent5>
        <a:accent6>
          <a:srgbClr val="00783B"/>
        </a:accent6>
        <a:hlink>
          <a:srgbClr val="E37222"/>
        </a:hlink>
        <a:folHlink>
          <a:srgbClr val="00338D"/>
        </a:folHlink>
      </a:clrScheme>
      <a:clrMap bg1="lt1" tx1="dk1" bg2="lt2" tx2="dk2" accent1="accent1" accent2="accent2" accent3="accent3" accent4="accent4" accent5="accent5" accent6="accent6" hlink="hlink" folHlink="folHlink"/>
    </a:extraClrScheme>
    <a:extraClrScheme>
      <a:clrScheme name="2_Custom Design 3">
        <a:dk1>
          <a:srgbClr val="4D4F53"/>
        </a:dk1>
        <a:lt1>
          <a:srgbClr val="FFFFFF"/>
        </a:lt1>
        <a:dk2>
          <a:srgbClr val="D0103A"/>
        </a:dk2>
        <a:lt2>
          <a:srgbClr val="000000"/>
        </a:lt2>
        <a:accent1>
          <a:srgbClr val="008542"/>
        </a:accent1>
        <a:accent2>
          <a:srgbClr val="003397"/>
        </a:accent2>
        <a:accent3>
          <a:srgbClr val="FFFFFF"/>
        </a:accent3>
        <a:accent4>
          <a:srgbClr val="404246"/>
        </a:accent4>
        <a:accent5>
          <a:srgbClr val="AAC2B0"/>
        </a:accent5>
        <a:accent6>
          <a:srgbClr val="002D88"/>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4">
        <a:dk1>
          <a:srgbClr val="4D4F53"/>
        </a:dk1>
        <a:lt1>
          <a:srgbClr val="FFFFFF"/>
        </a:lt1>
        <a:dk2>
          <a:srgbClr val="D0103A"/>
        </a:dk2>
        <a:lt2>
          <a:srgbClr val="000000"/>
        </a:lt2>
        <a:accent1>
          <a:srgbClr val="E37222"/>
        </a:accent1>
        <a:accent2>
          <a:srgbClr val="008542"/>
        </a:accent2>
        <a:accent3>
          <a:srgbClr val="FFFFFF"/>
        </a:accent3>
        <a:accent4>
          <a:srgbClr val="404246"/>
        </a:accent4>
        <a:accent5>
          <a:srgbClr val="EFBCAB"/>
        </a:accent5>
        <a:accent6>
          <a:srgbClr val="00783B"/>
        </a:accent6>
        <a:hlink>
          <a:srgbClr val="00338D"/>
        </a:hlink>
        <a:folHlink>
          <a:srgbClr val="0098DB"/>
        </a:folHlink>
      </a:clrScheme>
      <a:clrMap bg1="lt1" tx1="dk1" bg2="lt2" tx2="dk2" accent1="accent1" accent2="accent2" accent3="accent3" accent4="accent4" accent5="accent5" accent6="accent6" hlink="hlink" folHlink="folHlink"/>
    </a:extraClrScheme>
    <a:extraClrScheme>
      <a:clrScheme name="2_Custom Design 5">
        <a:dk1>
          <a:srgbClr val="4D4F53"/>
        </a:dk1>
        <a:lt1>
          <a:srgbClr val="FFFFFF"/>
        </a:lt1>
        <a:dk2>
          <a:srgbClr val="00338D"/>
        </a:dk2>
        <a:lt2>
          <a:srgbClr val="000000"/>
        </a:lt2>
        <a:accent1>
          <a:srgbClr val="D0103A"/>
        </a:accent1>
        <a:accent2>
          <a:srgbClr val="008542"/>
        </a:accent2>
        <a:accent3>
          <a:srgbClr val="FFFFFF"/>
        </a:accent3>
        <a:accent4>
          <a:srgbClr val="404246"/>
        </a:accent4>
        <a:accent5>
          <a:srgbClr val="E4AAAE"/>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2_Custom Design 6">
        <a:dk1>
          <a:srgbClr val="000000"/>
        </a:dk1>
        <a:lt1>
          <a:srgbClr val="FFFFFF"/>
        </a:lt1>
        <a:dk2>
          <a:srgbClr val="747678"/>
        </a:dk2>
        <a:lt2>
          <a:srgbClr val="4D4F53"/>
        </a:lt2>
        <a:accent1>
          <a:srgbClr val="00338D"/>
        </a:accent1>
        <a:accent2>
          <a:srgbClr val="D5D6D2"/>
        </a:accent2>
        <a:accent3>
          <a:srgbClr val="FFFFFF"/>
        </a:accent3>
        <a:accent4>
          <a:srgbClr val="000000"/>
        </a:accent4>
        <a:accent5>
          <a:srgbClr val="AAADC5"/>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FFFFFF"/>
        </a:lt1>
        <a:dk2>
          <a:srgbClr val="747678"/>
        </a:dk2>
        <a:lt2>
          <a:srgbClr val="4D4F53"/>
        </a:lt2>
        <a:accent1>
          <a:srgbClr val="008542"/>
        </a:accent1>
        <a:accent2>
          <a:srgbClr val="D5D6D2"/>
        </a:accent2>
        <a:accent3>
          <a:srgbClr val="FFFFFF"/>
        </a:accent3>
        <a:accent4>
          <a:srgbClr val="000000"/>
        </a:accent4>
        <a:accent5>
          <a:srgbClr val="AAC2B0"/>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9">
        <a:dk1>
          <a:srgbClr val="000000"/>
        </a:dk1>
        <a:lt1>
          <a:srgbClr val="FFFFFF"/>
        </a:lt1>
        <a:dk2>
          <a:srgbClr val="747678"/>
        </a:dk2>
        <a:lt2>
          <a:srgbClr val="4D4F53"/>
        </a:lt2>
        <a:accent1>
          <a:srgbClr val="E37222"/>
        </a:accent1>
        <a:accent2>
          <a:srgbClr val="D5D6D2"/>
        </a:accent2>
        <a:accent3>
          <a:srgbClr val="FFFFFF"/>
        </a:accent3>
        <a:accent4>
          <a:srgbClr val="000000"/>
        </a:accent4>
        <a:accent5>
          <a:srgbClr val="EFBCAB"/>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10">
        <a:dk1>
          <a:srgbClr val="000000"/>
        </a:dk1>
        <a:lt1>
          <a:srgbClr val="FFFFFF"/>
        </a:lt1>
        <a:dk2>
          <a:srgbClr val="747678"/>
        </a:dk2>
        <a:lt2>
          <a:srgbClr val="4D4F53"/>
        </a:lt2>
        <a:accent1>
          <a:srgbClr val="D0103A"/>
        </a:accent1>
        <a:accent2>
          <a:srgbClr val="D5D6D2"/>
        </a:accent2>
        <a:accent3>
          <a:srgbClr val="FFFFFF"/>
        </a:accent3>
        <a:accent4>
          <a:srgbClr val="000000"/>
        </a:accent4>
        <a:accent5>
          <a:srgbClr val="E4AAAE"/>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FF"/>
        </a:lt1>
        <a:dk2>
          <a:srgbClr val="747678"/>
        </a:dk2>
        <a:lt2>
          <a:srgbClr val="4D4F53"/>
        </a:lt2>
        <a:accent1>
          <a:srgbClr val="8B8D8E"/>
        </a:accent1>
        <a:accent2>
          <a:srgbClr val="D5D6D2"/>
        </a:accent2>
        <a:accent3>
          <a:srgbClr val="FFFFFF"/>
        </a:accent3>
        <a:accent4>
          <a:srgbClr val="000000"/>
        </a:accent4>
        <a:accent5>
          <a:srgbClr val="C4C5C6"/>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88465</TotalTime>
  <Words>1229</Words>
  <Application>Microsoft Office PowerPoint</Application>
  <PresentationFormat>A4 Paper (210x297 mm)</PresentationFormat>
  <Paragraphs>105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Verdana</vt:lpstr>
      <vt:lpstr>Arial</vt:lpstr>
      <vt:lpstr>NotesSoft-Bold</vt:lpstr>
      <vt:lpstr>Calibri</vt:lpstr>
      <vt:lpstr>Wingdings</vt:lpstr>
      <vt:lpstr>2_Custom Design</vt:lpstr>
      <vt:lpstr>CRG BoG: Main topics</vt:lpstr>
      <vt:lpstr>Attendance</vt:lpstr>
      <vt:lpstr>Observations (1):</vt:lpstr>
      <vt:lpstr>Observations (2):</vt:lpstr>
      <vt:lpstr>Consistency:</vt:lpstr>
      <vt:lpstr>Observation - Model confrontation (1):</vt:lpstr>
      <vt:lpstr>Observation - Model confrontation (2):</vt:lpstr>
      <vt:lpstr>CCI data information brochure:</vt:lpstr>
    </vt:vector>
  </TitlesOfParts>
  <Company>IconMedialab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  AMET CONSECTETUER</dc:title>
  <dc:creator>Van Der Linden, Paul</dc:creator>
  <cp:lastModifiedBy>paul.vanderlinden</cp:lastModifiedBy>
  <cp:revision>737</cp:revision>
  <cp:lastPrinted>2013-03-01T11:13:36Z</cp:lastPrinted>
  <dcterms:created xsi:type="dcterms:W3CDTF">2007-10-19T13:11:49Z</dcterms:created>
  <dcterms:modified xsi:type="dcterms:W3CDTF">2015-06-10T10:51:38Z</dcterms:modified>
</cp:coreProperties>
</file>