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1"/>
    <p:sldMasterId id="2147484126" r:id="rId2"/>
  </p:sldMasterIdLst>
  <p:notesMasterIdLst>
    <p:notesMasterId r:id="rId34"/>
  </p:notesMasterIdLst>
  <p:handoutMasterIdLst>
    <p:handoutMasterId r:id="rId35"/>
  </p:handoutMasterIdLst>
  <p:sldIdLst>
    <p:sldId id="256" r:id="rId3"/>
    <p:sldId id="265" r:id="rId4"/>
    <p:sldId id="310" r:id="rId5"/>
    <p:sldId id="273" r:id="rId6"/>
    <p:sldId id="271" r:id="rId7"/>
    <p:sldId id="274" r:id="rId8"/>
    <p:sldId id="275" r:id="rId9"/>
    <p:sldId id="276" r:id="rId10"/>
    <p:sldId id="279" r:id="rId11"/>
    <p:sldId id="280" r:id="rId12"/>
    <p:sldId id="315" r:id="rId13"/>
    <p:sldId id="281" r:id="rId14"/>
    <p:sldId id="305" r:id="rId15"/>
    <p:sldId id="282" r:id="rId16"/>
    <p:sldId id="302" r:id="rId17"/>
    <p:sldId id="287" r:id="rId18"/>
    <p:sldId id="306" r:id="rId19"/>
    <p:sldId id="307" r:id="rId20"/>
    <p:sldId id="291" r:id="rId21"/>
    <p:sldId id="309" r:id="rId22"/>
    <p:sldId id="292" r:id="rId23"/>
    <p:sldId id="294" r:id="rId24"/>
    <p:sldId id="277" r:id="rId25"/>
    <p:sldId id="295" r:id="rId26"/>
    <p:sldId id="311" r:id="rId27"/>
    <p:sldId id="313" r:id="rId28"/>
    <p:sldId id="263" r:id="rId29"/>
    <p:sldId id="314" r:id="rId30"/>
    <p:sldId id="286" r:id="rId31"/>
    <p:sldId id="290" r:id="rId32"/>
    <p:sldId id="312" r:id="rId33"/>
  </p:sldIdLst>
  <p:sldSz cx="9144000" cy="6858000" type="screen4x3"/>
  <p:notesSz cx="6669088" cy="9926638"/>
  <p:defaultTextStyle>
    <a:defPPr>
      <a:defRPr lang="en-GB"/>
    </a:defPPr>
    <a:lvl1pPr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2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6C0BA-59A3-4B9F-BB4C-5DA952FF9F20}" type="datetimeFigureOut">
              <a:rPr lang="en-GB" smtClean="0"/>
              <a:pPr/>
              <a:t>21/05/2015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E552E-B7B3-4E7F-A06D-E2BB8686CD3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8E48E6-B22A-3847-A804-92236E08EE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66753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607694"/>
            <a:ext cx="6912768" cy="905711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2072775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1774825"/>
            <a:ext cx="3409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850" y="1774825"/>
            <a:ext cx="3409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12768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1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6" y="1963014"/>
            <a:ext cx="6912629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4290205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3725" y="349250"/>
            <a:ext cx="1743075" cy="595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0" y="349250"/>
            <a:ext cx="5076825" cy="595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840760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2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840760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38036363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09069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1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HC_RGB_whiteback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4" y="116632"/>
            <a:ext cx="1617653" cy="1728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94151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2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7542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4005064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divider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1520" y="4967496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81647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916832"/>
            <a:ext cx="4968552" cy="115212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00751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878347"/>
            <a:ext cx="4968552" cy="165618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br>
              <a:rPr lang="en-GB" dirty="0" smtClean="0"/>
            </a:br>
            <a:r>
              <a:rPr lang="en-GB" dirty="0" smtClean="0"/>
              <a:t>(alternative)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2587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MOHC_RGB_transpbackg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28588"/>
            <a:ext cx="1597025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7" r:id="rId2"/>
    <p:sldLayoutId id="2147484119" r:id="rId3"/>
    <p:sldLayoutId id="2147484120" r:id="rId4"/>
    <p:sldLayoutId id="2147484125" r:id="rId5"/>
    <p:sldLayoutId id="2147484121" r:id="rId6"/>
    <p:sldLayoutId id="2147484122" r:id="rId7"/>
    <p:sldLayoutId id="2147484123" r:id="rId8"/>
    <p:sldLayoutId id="2147484124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5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0" y="6551613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053" name="Picture 9" descr="\\.psf\cw\Met Office\powerpoint\hadleyLogo_W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188" y="392113"/>
            <a:ext cx="11620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7272808" cy="1296144"/>
          </a:xfrm>
        </p:spPr>
        <p:txBody>
          <a:bodyPr/>
          <a:lstStyle/>
          <a:p>
            <a:r>
              <a:rPr lang="en-GB" dirty="0" smtClean="0"/>
              <a:t>CMUG ocean colour assessment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1700808"/>
            <a:ext cx="6912768" cy="504056"/>
          </a:xfrm>
        </p:spPr>
        <p:txBody>
          <a:bodyPr/>
          <a:lstStyle/>
          <a:p>
            <a:r>
              <a:rPr lang="en-US" dirty="0" smtClean="0"/>
              <a:t>David Ford and Rosa Barciela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19821" y="2204864"/>
            <a:ext cx="6840612" cy="360040"/>
          </a:xfrm>
        </p:spPr>
        <p:txBody>
          <a:bodyPr/>
          <a:lstStyle/>
          <a:p>
            <a:r>
              <a:rPr lang="en-US" dirty="0" smtClean="0"/>
              <a:t>CCI-CMUG 5</a:t>
            </a:r>
            <a:r>
              <a:rPr lang="en-US" baseline="30000" dirty="0" smtClean="0"/>
              <a:t>th</a:t>
            </a:r>
            <a:r>
              <a:rPr lang="en-US" dirty="0" smtClean="0"/>
              <a:t> Integration Meeting, 27</a:t>
            </a:r>
            <a:r>
              <a:rPr lang="en-US" baseline="30000" dirty="0" smtClean="0"/>
              <a:t>th</a:t>
            </a:r>
            <a:r>
              <a:rPr lang="en-US" dirty="0" smtClean="0"/>
              <a:t> May 2015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97801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Global mean log</a:t>
            </a:r>
            <a:r>
              <a:rPr lang="en-GB" baseline="-25000" dirty="0" smtClean="0"/>
              <a:t>10</a:t>
            </a:r>
            <a:r>
              <a:rPr lang="en-GB" dirty="0" smtClean="0"/>
              <a:t>(chlorophyll)</a:t>
            </a:r>
            <a:endParaRPr lang="en-GB" dirty="0"/>
          </a:p>
        </p:txBody>
      </p:sp>
      <p:pic>
        <p:nvPicPr>
          <p:cNvPr id="4" name="Picture 3" descr="fig_01_c__obs_me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1772816"/>
            <a:ext cx="8488434" cy="482453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08586" y="1916832"/>
            <a:ext cx="1449388" cy="45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rgbClr val="061BE4"/>
                </a:solidFill>
                <a:effectLst/>
                <a:uLnTx/>
                <a:uFillTx/>
              </a:rPr>
              <a:t>OC-CCI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08586" y="2348632"/>
            <a:ext cx="1987550" cy="45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</a:rPr>
              <a:t>GlobColour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_01_d__obs_st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1700808"/>
            <a:ext cx="8724859" cy="5040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6984776" cy="1108742"/>
          </a:xfrm>
        </p:spPr>
        <p:txBody>
          <a:bodyPr/>
          <a:lstStyle/>
          <a:p>
            <a:r>
              <a:rPr lang="en-GB" dirty="0" smtClean="0"/>
              <a:t>Global standard deviation log</a:t>
            </a:r>
            <a:r>
              <a:rPr lang="en-GB" baseline="-25000" dirty="0" smtClean="0"/>
              <a:t>10</a:t>
            </a:r>
            <a:r>
              <a:rPr lang="en-GB" dirty="0" smtClean="0"/>
              <a:t>(chlorophyll)</a:t>
            </a:r>
            <a:endParaRPr lang="en-GB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347864" y="1916832"/>
            <a:ext cx="1449388" cy="45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61BE4"/>
                </a:solidFill>
                <a:effectLst/>
                <a:uLnTx/>
                <a:uFillTx/>
              </a:rPr>
              <a:t>OC-CCI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47864" y="2348632"/>
            <a:ext cx="1987550" cy="45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</a:rPr>
              <a:t>GlobColour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ED2939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332656"/>
            <a:ext cx="3240360" cy="1338082"/>
          </a:xfrm>
        </p:spPr>
        <p:txBody>
          <a:bodyPr/>
          <a:lstStyle/>
          <a:p>
            <a:r>
              <a:rPr lang="en-GB" dirty="0" smtClean="0"/>
              <a:t>Chlorophyll</a:t>
            </a:r>
            <a:br>
              <a:rPr lang="en-GB" dirty="0" smtClean="0"/>
            </a:br>
            <a:r>
              <a:rPr lang="en-GB" dirty="0" smtClean="0"/>
              <a:t>April 2003</a:t>
            </a:r>
            <a:endParaRPr lang="en-GB" dirty="0"/>
          </a:p>
        </p:txBody>
      </p:sp>
      <p:pic>
        <p:nvPicPr>
          <p:cNvPr id="92" name="Picture 4" descr="200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349500"/>
            <a:ext cx="3529013" cy="1773238"/>
          </a:xfrm>
          <a:prstGeom prst="rect">
            <a:avLst/>
          </a:prstGeom>
          <a:noFill/>
        </p:spPr>
      </p:pic>
      <p:pic>
        <p:nvPicPr>
          <p:cNvPr id="93" name="Picture 5" descr="2003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4537075"/>
            <a:ext cx="3529013" cy="1771650"/>
          </a:xfrm>
          <a:prstGeom prst="rect">
            <a:avLst/>
          </a:prstGeom>
          <a:noFill/>
        </p:spPr>
      </p:pic>
      <p:pic>
        <p:nvPicPr>
          <p:cNvPr id="94" name="Picture 6" descr="2003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2349500"/>
            <a:ext cx="3527425" cy="1771650"/>
          </a:xfrm>
          <a:prstGeom prst="rect">
            <a:avLst/>
          </a:prstGeom>
          <a:noFill/>
        </p:spPr>
      </p:pic>
      <p:pic>
        <p:nvPicPr>
          <p:cNvPr id="95" name="Picture 7" descr="2003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4538663"/>
            <a:ext cx="3527425" cy="1771650"/>
          </a:xfrm>
          <a:prstGeom prst="rect">
            <a:avLst/>
          </a:prstGeom>
          <a:noFill/>
        </p:spPr>
      </p:pic>
      <p:pic>
        <p:nvPicPr>
          <p:cNvPr id="96" name="Picture 8" descr="2003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188913"/>
            <a:ext cx="3527425" cy="1773237"/>
          </a:xfrm>
          <a:prstGeom prst="rect">
            <a:avLst/>
          </a:prstGeom>
          <a:noFill/>
        </p:spPr>
      </p:pic>
      <p:pic>
        <p:nvPicPr>
          <p:cNvPr id="97" name="Picture 9" descr="200304"/>
          <p:cNvPicPr>
            <a:picLocks noChangeAspect="1" noChangeArrowheads="1"/>
          </p:cNvPicPr>
          <p:nvPr/>
        </p:nvPicPr>
        <p:blipFill>
          <a:blip r:embed="rId7" cstate="print"/>
          <a:srcRect l="88428"/>
          <a:stretch>
            <a:fillRect/>
          </a:stretch>
        </p:blipFill>
        <p:spPr bwMode="auto">
          <a:xfrm>
            <a:off x="250825" y="1773238"/>
            <a:ext cx="661988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Text Box 10"/>
          <p:cNvSpPr txBox="1">
            <a:spLocks noChangeArrowheads="1"/>
          </p:cNvSpPr>
          <p:nvPr/>
        </p:nvSpPr>
        <p:spPr bwMode="auto">
          <a:xfrm>
            <a:off x="6046788" y="1917700"/>
            <a:ext cx="1693862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Control run</a:t>
            </a:r>
          </a:p>
        </p:txBody>
      </p:sp>
      <p:sp>
        <p:nvSpPr>
          <p:cNvPr id="99" name="Text Box 11"/>
          <p:cNvSpPr txBox="1">
            <a:spLocks noChangeArrowheads="1"/>
          </p:cNvSpPr>
          <p:nvPr/>
        </p:nvSpPr>
        <p:spPr bwMode="auto">
          <a:xfrm>
            <a:off x="5508625" y="4078288"/>
            <a:ext cx="2947988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OC-CCI assimilation</a:t>
            </a:r>
          </a:p>
        </p:txBody>
      </p:sp>
      <p:sp>
        <p:nvSpPr>
          <p:cNvPr id="100" name="Text Box 12"/>
          <p:cNvSpPr txBox="1">
            <a:spLocks noChangeArrowheads="1"/>
          </p:cNvSpPr>
          <p:nvPr/>
        </p:nvSpPr>
        <p:spPr bwMode="auto">
          <a:xfrm>
            <a:off x="5219700" y="6265863"/>
            <a:ext cx="3408363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GlobColour assimilation</a:t>
            </a:r>
          </a:p>
        </p:txBody>
      </p:sp>
      <p:sp>
        <p:nvSpPr>
          <p:cNvPr id="101" name="Text Box 13"/>
          <p:cNvSpPr txBox="1">
            <a:spLocks noChangeArrowheads="1"/>
          </p:cNvSpPr>
          <p:nvPr/>
        </p:nvSpPr>
        <p:spPr bwMode="auto">
          <a:xfrm>
            <a:off x="1476375" y="4076700"/>
            <a:ext cx="3082925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OC-CCI observations</a:t>
            </a:r>
          </a:p>
        </p:txBody>
      </p:sp>
      <p:sp>
        <p:nvSpPr>
          <p:cNvPr id="102" name="Text Box 14"/>
          <p:cNvSpPr txBox="1">
            <a:spLocks noChangeArrowheads="1"/>
          </p:cNvSpPr>
          <p:nvPr/>
        </p:nvSpPr>
        <p:spPr bwMode="auto">
          <a:xfrm>
            <a:off x="1187450" y="6265863"/>
            <a:ext cx="3543300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GlobColour observations</a:t>
            </a:r>
          </a:p>
        </p:txBody>
      </p:sp>
      <p:sp>
        <p:nvSpPr>
          <p:cNvPr id="103" name="Text Box 15"/>
          <p:cNvSpPr txBox="1">
            <a:spLocks noChangeArrowheads="1"/>
          </p:cNvSpPr>
          <p:nvPr/>
        </p:nvSpPr>
        <p:spPr bwMode="auto">
          <a:xfrm>
            <a:off x="890588" y="1677988"/>
            <a:ext cx="817562" cy="300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 m</a:t>
            </a:r>
            <a:r>
              <a:rPr kumimoji="0" lang="en-GB" sz="1600" b="0" i="0" u="none" strike="noStrike" kern="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-3</a:t>
            </a:r>
            <a:endParaRPr kumimoji="0" lang="en-GB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2520280" cy="1108742"/>
          </a:xfrm>
        </p:spPr>
        <p:txBody>
          <a:bodyPr/>
          <a:lstStyle/>
          <a:p>
            <a:r>
              <a:rPr lang="en-GB" dirty="0" smtClean="0"/>
              <a:t>Chlorophyll</a:t>
            </a:r>
            <a:br>
              <a:rPr lang="en-GB" dirty="0" smtClean="0"/>
            </a:br>
            <a:r>
              <a:rPr lang="en-GB" dirty="0" smtClean="0"/>
              <a:t>time series</a:t>
            </a:r>
            <a:endParaRPr lang="en-GB" dirty="0"/>
          </a:p>
        </p:txBody>
      </p:sp>
      <p:pic>
        <p:nvPicPr>
          <p:cNvPr id="5" name="Picture 4" descr="timeseries_chl_liege.png"/>
          <p:cNvPicPr>
            <a:picLocks noChangeAspect="1"/>
          </p:cNvPicPr>
          <p:nvPr/>
        </p:nvPicPr>
        <p:blipFill>
          <a:blip r:embed="rId2" cstate="print"/>
          <a:srcRect t="2583" r="577" b="2583"/>
          <a:stretch>
            <a:fillRect/>
          </a:stretch>
        </p:blipFill>
        <p:spPr>
          <a:xfrm>
            <a:off x="17331" y="1612541"/>
            <a:ext cx="9091173" cy="5056819"/>
          </a:xfrm>
          <a:prstGeom prst="rect">
            <a:avLst/>
          </a:prstGeom>
        </p:spPr>
      </p:pic>
      <p:pic>
        <p:nvPicPr>
          <p:cNvPr id="7" name="Picture 6" descr="bats_hot_pap_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16632"/>
            <a:ext cx="3033875" cy="152424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6984776" cy="1180750"/>
          </a:xfrm>
        </p:spPr>
        <p:txBody>
          <a:bodyPr/>
          <a:lstStyle/>
          <a:p>
            <a:r>
              <a:rPr lang="en-GB" dirty="0" smtClean="0"/>
              <a:t>Validation against in situ </a:t>
            </a:r>
            <a:r>
              <a:rPr lang="en-GB" dirty="0" err="1" smtClean="0"/>
              <a:t>obs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AMT 2003</a:t>
            </a:r>
            <a:endParaRPr lang="en-GB" dirty="0"/>
          </a:p>
        </p:txBody>
      </p:sp>
      <p:pic>
        <p:nvPicPr>
          <p:cNvPr id="7" name="Picture 3" descr="am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913" y="4422775"/>
            <a:ext cx="345598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250825" y="6237288"/>
            <a:ext cx="3790950" cy="300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(vs. observations taken in surface 10 m)</a:t>
            </a:r>
          </a:p>
        </p:txBody>
      </p:sp>
      <p:graphicFrame>
        <p:nvGraphicFramePr>
          <p:cNvPr id="8" name="Group 4"/>
          <p:cNvGraphicFramePr>
            <a:graphicFrameLocks/>
          </p:cNvGraphicFramePr>
          <p:nvPr/>
        </p:nvGraphicFramePr>
        <p:xfrm>
          <a:off x="107950" y="1919288"/>
          <a:ext cx="5849938" cy="2517776"/>
        </p:xfrm>
        <a:graphic>
          <a:graphicData uri="http://schemas.openxmlformats.org/drawingml/2006/table">
            <a:tbl>
              <a:tblPr/>
              <a:tblGrid>
                <a:gridCol w="2846388"/>
                <a:gridCol w="1501775"/>
                <a:gridCol w="1501775"/>
              </a:tblGrid>
              <a:tr h="501650"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</a:t>
                      </a:r>
                      <a:r>
                        <a:rPr kumimoji="0" lang="en-GB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(chlorophyll)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16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RMSE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Control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GlobColour assim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OC-CCI assim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6984776" cy="1180750"/>
          </a:xfrm>
        </p:spPr>
        <p:txBody>
          <a:bodyPr/>
          <a:lstStyle/>
          <a:p>
            <a:r>
              <a:rPr lang="en-GB" dirty="0" smtClean="0"/>
              <a:t>Validation against in situ </a:t>
            </a:r>
            <a:r>
              <a:rPr lang="en-GB" dirty="0" err="1" smtClean="0"/>
              <a:t>obs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AMT 2003</a:t>
            </a:r>
            <a:endParaRPr lang="en-GB" dirty="0"/>
          </a:p>
        </p:txBody>
      </p:sp>
      <p:pic>
        <p:nvPicPr>
          <p:cNvPr id="7" name="Picture 3" descr="am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913" y="4422775"/>
            <a:ext cx="345598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250825" y="6237288"/>
            <a:ext cx="3790950" cy="300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(vs. observations taken in surface 10 m)</a:t>
            </a:r>
          </a:p>
        </p:txBody>
      </p:sp>
      <p:graphicFrame>
        <p:nvGraphicFramePr>
          <p:cNvPr id="8" name="Group 4"/>
          <p:cNvGraphicFramePr>
            <a:graphicFrameLocks/>
          </p:cNvGraphicFramePr>
          <p:nvPr/>
        </p:nvGraphicFramePr>
        <p:xfrm>
          <a:off x="107950" y="1919288"/>
          <a:ext cx="8853488" cy="2517776"/>
        </p:xfrm>
        <a:graphic>
          <a:graphicData uri="http://schemas.openxmlformats.org/drawingml/2006/table">
            <a:tbl>
              <a:tblPr/>
              <a:tblGrid>
                <a:gridCol w="2846388"/>
                <a:gridCol w="1501775"/>
                <a:gridCol w="1501775"/>
                <a:gridCol w="1501775"/>
                <a:gridCol w="1501775"/>
              </a:tblGrid>
              <a:tr h="501650"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</a:t>
                      </a:r>
                      <a:r>
                        <a:rPr kumimoji="0" lang="en-GB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(chlorophyll)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Nitrate 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mmol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 m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16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RMSE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RMSE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Control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GlobColour assim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OC-CCI assim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6984776" cy="1108742"/>
          </a:xfrm>
        </p:spPr>
        <p:txBody>
          <a:bodyPr/>
          <a:lstStyle/>
          <a:p>
            <a:r>
              <a:rPr lang="en-GB" dirty="0" smtClean="0"/>
              <a:t>Validation against in situ </a:t>
            </a:r>
            <a:r>
              <a:rPr lang="en-GB" dirty="0" err="1" smtClean="0"/>
              <a:t>obs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SOCAT v2 (1997-2011)</a:t>
            </a:r>
            <a:endParaRPr lang="en-GB" dirty="0"/>
          </a:p>
        </p:txBody>
      </p:sp>
      <p:pic>
        <p:nvPicPr>
          <p:cNvPr id="7" name="Picture 41" descr="socat_map"/>
          <p:cNvPicPr>
            <a:picLocks noChangeAspect="1" noChangeArrowheads="1"/>
          </p:cNvPicPr>
          <p:nvPr/>
        </p:nvPicPr>
        <p:blipFill>
          <a:blip r:embed="rId2" cstate="print"/>
          <a:srcRect t="5763"/>
          <a:stretch>
            <a:fillRect/>
          </a:stretch>
        </p:blipFill>
        <p:spPr bwMode="auto">
          <a:xfrm>
            <a:off x="5219700" y="4567238"/>
            <a:ext cx="37401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46"/>
          <p:cNvGraphicFramePr>
            <a:graphicFrameLocks/>
          </p:cNvGraphicFramePr>
          <p:nvPr/>
        </p:nvGraphicFramePr>
        <p:xfrm>
          <a:off x="1692275" y="1917700"/>
          <a:ext cx="6405563" cy="2447927"/>
        </p:xfrm>
        <a:graphic>
          <a:graphicData uri="http://schemas.openxmlformats.org/drawingml/2006/table">
            <a:tbl>
              <a:tblPr/>
              <a:tblGrid>
                <a:gridCol w="2782888"/>
                <a:gridCol w="1811337"/>
                <a:gridCol w="1811338"/>
              </a:tblGrid>
              <a:tr h="487363"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Surface fCO</a:t>
                      </a:r>
                      <a:r>
                        <a:rPr kumimoji="0" lang="en-GB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μ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873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RMSE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Control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37.53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GlobColour assim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OC-CCI assim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0" y="6237288"/>
            <a:ext cx="5299075" cy="300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n.b. Observations where bottom depth &lt; 150 m excluded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jneg_wb_liege.png"/>
          <p:cNvPicPr>
            <a:picLocks noChangeAspect="1"/>
          </p:cNvPicPr>
          <p:nvPr/>
        </p:nvPicPr>
        <p:blipFill>
          <a:blip r:embed="rId2" cstate="print"/>
          <a:srcRect l="20384" t="9872" r="17918" b="33806"/>
          <a:stretch>
            <a:fillRect/>
          </a:stretch>
        </p:blipFill>
        <p:spPr>
          <a:xfrm>
            <a:off x="107504" y="1916832"/>
            <a:ext cx="4392488" cy="3456384"/>
          </a:xfrm>
          <a:prstGeom prst="rect">
            <a:avLst/>
          </a:prstGeom>
        </p:spPr>
      </p:pic>
      <p:pic>
        <p:nvPicPr>
          <p:cNvPr id="19" name="Picture 18" descr="sjnef_wb_liege.png"/>
          <p:cNvPicPr>
            <a:picLocks noChangeAspect="1"/>
          </p:cNvPicPr>
          <p:nvPr/>
        </p:nvPicPr>
        <p:blipFill>
          <a:blip r:embed="rId3" cstate="print"/>
          <a:srcRect l="12329" t="77661" r="9863" b="12294"/>
          <a:stretch>
            <a:fillRect/>
          </a:stretch>
        </p:blipFill>
        <p:spPr>
          <a:xfrm>
            <a:off x="179512" y="5471827"/>
            <a:ext cx="8784976" cy="621469"/>
          </a:xfrm>
          <a:prstGeom prst="rect">
            <a:avLst/>
          </a:prstGeom>
        </p:spPr>
      </p:pic>
      <p:pic>
        <p:nvPicPr>
          <p:cNvPr id="18" name="Picture 17" descr="sjnef_wb_liege.png"/>
          <p:cNvPicPr>
            <a:picLocks noChangeAspect="1"/>
          </p:cNvPicPr>
          <p:nvPr/>
        </p:nvPicPr>
        <p:blipFill>
          <a:blip r:embed="rId3" cstate="print"/>
          <a:srcRect l="20384" t="9895" r="17918" b="33883"/>
          <a:stretch>
            <a:fillRect/>
          </a:stretch>
        </p:blipFill>
        <p:spPr>
          <a:xfrm>
            <a:off x="4644008" y="1916832"/>
            <a:ext cx="4392487" cy="3456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6984776" cy="934656"/>
          </a:xfrm>
        </p:spPr>
        <p:txBody>
          <a:bodyPr/>
          <a:lstStyle/>
          <a:p>
            <a:r>
              <a:rPr lang="en-GB" dirty="0" smtClean="0"/>
              <a:t>Impact on fCO</a:t>
            </a:r>
            <a:r>
              <a:rPr lang="en-GB" baseline="-25000" dirty="0" smtClean="0"/>
              <a:t>2</a:t>
            </a:r>
            <a:r>
              <a:rPr lang="en-GB" dirty="0" smtClean="0"/>
              <a:t> vs. SOCAT</a:t>
            </a:r>
            <a:endParaRPr lang="en-GB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09725" y="1412875"/>
            <a:ext cx="1449388" cy="4556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OC-CCI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824538" y="1412875"/>
            <a:ext cx="1987550" cy="4556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GlobColour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736725" y="6165850"/>
            <a:ext cx="5830888" cy="4032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Assim better            </a:t>
            </a:r>
            <a:r>
              <a:rPr kumimoji="0" lang="en-GB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|</a:t>
            </a: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Control better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243888" y="6092825"/>
            <a:ext cx="752475" cy="3508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μ</a:t>
            </a: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atm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jneg_wb_liege.png"/>
          <p:cNvPicPr>
            <a:picLocks noChangeAspect="1"/>
          </p:cNvPicPr>
          <p:nvPr/>
        </p:nvPicPr>
        <p:blipFill>
          <a:blip r:embed="rId2" cstate="print"/>
          <a:srcRect l="20384" t="9872" r="17918" b="33806"/>
          <a:stretch>
            <a:fillRect/>
          </a:stretch>
        </p:blipFill>
        <p:spPr>
          <a:xfrm>
            <a:off x="107504" y="1916832"/>
            <a:ext cx="4392488" cy="3456384"/>
          </a:xfrm>
          <a:prstGeom prst="rect">
            <a:avLst/>
          </a:prstGeom>
        </p:spPr>
      </p:pic>
      <p:pic>
        <p:nvPicPr>
          <p:cNvPr id="19" name="Picture 18" descr="sjnef_wb_liege.png"/>
          <p:cNvPicPr>
            <a:picLocks noChangeAspect="1"/>
          </p:cNvPicPr>
          <p:nvPr/>
        </p:nvPicPr>
        <p:blipFill>
          <a:blip r:embed="rId3" cstate="print"/>
          <a:srcRect l="12329" t="77661" r="9863" b="12294"/>
          <a:stretch>
            <a:fillRect/>
          </a:stretch>
        </p:blipFill>
        <p:spPr>
          <a:xfrm>
            <a:off x="179512" y="5471827"/>
            <a:ext cx="8784976" cy="621469"/>
          </a:xfrm>
          <a:prstGeom prst="rect">
            <a:avLst/>
          </a:prstGeom>
        </p:spPr>
      </p:pic>
      <p:pic>
        <p:nvPicPr>
          <p:cNvPr id="18" name="Picture 17" descr="sjnef_wb_liege.png"/>
          <p:cNvPicPr>
            <a:picLocks noChangeAspect="1"/>
          </p:cNvPicPr>
          <p:nvPr/>
        </p:nvPicPr>
        <p:blipFill>
          <a:blip r:embed="rId3" cstate="print"/>
          <a:srcRect l="20384" t="9895" r="17918" b="33883"/>
          <a:stretch>
            <a:fillRect/>
          </a:stretch>
        </p:blipFill>
        <p:spPr>
          <a:xfrm>
            <a:off x="4644008" y="1916832"/>
            <a:ext cx="4392487" cy="3456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6984776" cy="934656"/>
          </a:xfrm>
        </p:spPr>
        <p:txBody>
          <a:bodyPr/>
          <a:lstStyle/>
          <a:p>
            <a:r>
              <a:rPr lang="en-GB" dirty="0" smtClean="0"/>
              <a:t>Impact on fCO</a:t>
            </a:r>
            <a:r>
              <a:rPr lang="en-GB" baseline="-25000" dirty="0" smtClean="0"/>
              <a:t>2</a:t>
            </a:r>
            <a:r>
              <a:rPr lang="en-GB" dirty="0" smtClean="0"/>
              <a:t> vs. SOCAT</a:t>
            </a:r>
            <a:endParaRPr lang="en-GB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09725" y="1412875"/>
            <a:ext cx="1449388" cy="4556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OC-CCI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824538" y="1412875"/>
            <a:ext cx="1987550" cy="4556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GlobColour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736725" y="6165850"/>
            <a:ext cx="5830888" cy="4032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Assim better            </a:t>
            </a:r>
            <a:r>
              <a:rPr kumimoji="0" lang="en-GB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|</a:t>
            </a: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Control better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243888" y="6092825"/>
            <a:ext cx="752475" cy="3508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μ</a:t>
            </a: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atm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50825" y="2420938"/>
            <a:ext cx="4102405" cy="2677656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</a:rPr>
              <a:t>Better:  5,856,471 (66%)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</a:rPr>
              <a:t>Worse: 3,053,868 (34%)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787900" y="2420938"/>
            <a:ext cx="4102405" cy="2677656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</a:rPr>
              <a:t>Better:  5,607,541 (63%)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</a:rPr>
              <a:t>Worse: 3,302,818 (37%)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578750"/>
            <a:ext cx="7344816" cy="934656"/>
          </a:xfrm>
        </p:spPr>
        <p:txBody>
          <a:bodyPr/>
          <a:lstStyle/>
          <a:p>
            <a:r>
              <a:rPr lang="en-GB" kern="0" dirty="0" smtClean="0">
                <a:solidFill>
                  <a:srgbClr val="000000"/>
                </a:solidFill>
                <a:ea typeface="+mj-ea"/>
                <a:cs typeface="+mj-cs"/>
              </a:rPr>
              <a:t>Air-sea CO</a:t>
            </a:r>
            <a:r>
              <a:rPr lang="en-GB" kern="0" baseline="-25000" dirty="0" smtClean="0">
                <a:solidFill>
                  <a:srgbClr val="000000"/>
                </a:solidFill>
                <a:ea typeface="+mj-ea"/>
                <a:cs typeface="+mj-cs"/>
              </a:rPr>
              <a:t>2</a:t>
            </a:r>
            <a:r>
              <a:rPr lang="en-GB" kern="0" dirty="0" smtClean="0">
                <a:solidFill>
                  <a:srgbClr val="000000"/>
                </a:solidFill>
                <a:ea typeface="+mj-ea"/>
                <a:cs typeface="+mj-cs"/>
              </a:rPr>
              <a:t> flux – June</a:t>
            </a:r>
            <a:r>
              <a:rPr lang="en-GB" sz="2000" kern="0" dirty="0" smtClean="0">
                <a:solidFill>
                  <a:srgbClr val="000000"/>
                </a:solidFill>
                <a:ea typeface="+mj-ea"/>
                <a:cs typeface="+mj-cs"/>
              </a:rPr>
              <a:t> (1998-2012 mean)</a:t>
            </a:r>
            <a:endParaRPr lang="en-GB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295400" y="1628775"/>
            <a:ext cx="1795463" cy="40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Climatology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391025" y="1628775"/>
            <a:ext cx="1693863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Control run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63600" y="6237288"/>
            <a:ext cx="2609850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GlobColour assim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175125" y="6237288"/>
            <a:ext cx="2149475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OC-CCI assim</a:t>
            </a:r>
          </a:p>
        </p:txBody>
      </p:sp>
      <p:pic>
        <p:nvPicPr>
          <p:cNvPr id="21" name="Picture 18" descr="twobytw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060848"/>
            <a:ext cx="6011862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gehlen_fig3_update.png"/>
          <p:cNvPicPr>
            <a:picLocks noChangeAspect="1"/>
          </p:cNvPicPr>
          <p:nvPr/>
        </p:nvPicPr>
        <p:blipFill>
          <a:blip r:embed="rId3" cstate="print"/>
          <a:srcRect l="95958" t="3603" r="1915" b="4503"/>
          <a:stretch>
            <a:fillRect/>
          </a:stretch>
        </p:blipFill>
        <p:spPr bwMode="auto">
          <a:xfrm>
            <a:off x="6948264" y="1989708"/>
            <a:ext cx="4699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7354664" y="5974928"/>
            <a:ext cx="458788" cy="40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-2</a:t>
            </a: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7418164" y="4644603"/>
            <a:ext cx="1552575" cy="40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0  ----------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7418164" y="3230141"/>
            <a:ext cx="357188" cy="40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418164" y="1896641"/>
            <a:ext cx="1577975" cy="40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molC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/m</a:t>
            </a:r>
            <a:r>
              <a:rPr kumimoji="0" lang="en-GB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/yr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937277" y="4966866"/>
            <a:ext cx="884237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 of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ocean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7937277" y="4135016"/>
            <a:ext cx="884237" cy="614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Into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ocean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 bwMode="auto">
          <a:xfrm>
            <a:off x="2196926" y="1988840"/>
            <a:ext cx="6407522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Work to date</a:t>
            </a:r>
          </a:p>
          <a:p>
            <a:pPr marL="800100" lvl="1" indent="-342900" eaLnBrk="0" hangingPunct="0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Marine biogeochemical reanalysis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noProof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Future plans</a:t>
            </a:r>
          </a:p>
          <a:p>
            <a:pPr marL="800100" lvl="1" indent="-342900" eaLnBrk="0" hangingPunct="0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Integrated 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assessment</a:t>
            </a:r>
            <a:r>
              <a:rPr lang="en-GB" sz="2400" kern="0" noProof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of marine ECVs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979712" y="578750"/>
            <a:ext cx="6984776" cy="934656"/>
          </a:xfrm>
        </p:spPr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en_day15_d2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32" y="332656"/>
            <a:ext cx="9018000" cy="5032022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112523" y="5949280"/>
            <a:ext cx="5267789" cy="46166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smtClean="0">
                <a:solidFill>
                  <a:schemeClr val="bg1"/>
                </a:solidFill>
              </a:rPr>
              <a:t>Fields from OC-CCI-</a:t>
            </a:r>
            <a:r>
              <a:rPr lang="en-GB" sz="2400" kern="0" dirty="0" err="1" smtClean="0">
                <a:solidFill>
                  <a:schemeClr val="bg1"/>
                </a:solidFill>
              </a:rPr>
              <a:t>assim</a:t>
            </a:r>
            <a:r>
              <a:rPr lang="en-GB" sz="2400" kern="0" dirty="0" smtClean="0">
                <a:solidFill>
                  <a:schemeClr val="bg1"/>
                </a:solidFill>
              </a:rPr>
              <a:t> reanalysis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55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pac_co2_ens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88913"/>
            <a:ext cx="8928100" cy="656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2_moc_nao_weighted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308850" y="333375"/>
            <a:ext cx="647700" cy="5975350"/>
          </a:xfrm>
          <a:prstGeom prst="rect">
            <a:avLst/>
          </a:prstGeom>
          <a:solidFill>
            <a:srgbClr val="00FFFF">
              <a:alpha val="0"/>
            </a:srgbClr>
          </a:solidFill>
          <a:ln w="63500" algn="ctr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00563" y="333375"/>
            <a:ext cx="647700" cy="5975350"/>
          </a:xfrm>
          <a:prstGeom prst="rect">
            <a:avLst/>
          </a:prstGeom>
          <a:solidFill>
            <a:srgbClr val="00FFFF">
              <a:alpha val="0"/>
            </a:srgbClr>
          </a:solidFill>
          <a:ln w="63500" algn="ctr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316913" y="333375"/>
            <a:ext cx="647700" cy="5975350"/>
          </a:xfrm>
          <a:prstGeom prst="rect">
            <a:avLst/>
          </a:prstGeom>
          <a:solidFill>
            <a:srgbClr val="00FFFF">
              <a:alpha val="0"/>
            </a:srgbClr>
          </a:solidFill>
          <a:ln w="63500" algn="ctr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Conclusions and future plans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Summary of work so far</a:t>
            </a:r>
            <a:endParaRPr lang="en-GB" dirty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2196926" y="1988840"/>
            <a:ext cx="662354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Reanalyses assimilating OC-CCI and </a:t>
            </a:r>
            <a:r>
              <a:rPr lang="en-GB" sz="2400" kern="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GlobColour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chlorophyll products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Assimilation improves model results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Reanalyses capture real-world variability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OC-CCI and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GlobColour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both fit for purpose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So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 improved coverage and stability with OC-CCI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2196926" y="1988840"/>
            <a:ext cx="640752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Complete assessment of reanalyses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Submit pa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per(s)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publication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400" kern="0" baseline="0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Integrated assessment of marine ECVs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Integrated assessment of ECVs</a:t>
            </a:r>
            <a:endParaRPr lang="en-GB" dirty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2196926" y="1988840"/>
            <a:ext cx="676756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noProof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Ocean colour, SST, SSH, sea ice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Statistical</a:t>
            </a:r>
            <a:r>
              <a:rPr kumimoji="0" lang="en-GB" sz="24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assessment at different time scales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baseline="0" noProof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Multivariate assimilation to create global ocean</a:t>
            </a:r>
            <a:r>
              <a:rPr lang="en-GB" sz="2400" kern="0" noProof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physical-biogeochemical </a:t>
            </a:r>
            <a:r>
              <a:rPr lang="en-GB" sz="2400" kern="0" noProof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reanalyses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Experiments assimilating different ECVs</a:t>
            </a:r>
            <a:endParaRPr lang="en-GB" sz="2400" kern="0" noProof="0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Assess</a:t>
            </a:r>
            <a:r>
              <a:rPr kumimoji="0" lang="en-GB" sz="24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consistency of features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baseline="0" noProof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Assess</a:t>
            </a:r>
            <a:r>
              <a:rPr lang="en-GB" sz="2400" kern="0" noProof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climate-relevant variables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3861048"/>
            <a:ext cx="4968552" cy="1656184"/>
          </a:xfrm>
        </p:spPr>
        <p:txBody>
          <a:bodyPr/>
          <a:lstStyle/>
          <a:p>
            <a:r>
              <a:rPr lang="en-US" dirty="0" smtClean="0"/>
              <a:t>Questions and answers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528977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4536504" cy="1180750"/>
          </a:xfrm>
        </p:spPr>
        <p:txBody>
          <a:bodyPr/>
          <a:lstStyle/>
          <a:p>
            <a:r>
              <a:rPr lang="en-GB" dirty="0" smtClean="0"/>
              <a:t>Chlorophyll</a:t>
            </a:r>
            <a:br>
              <a:rPr lang="en-GB" dirty="0" smtClean="0"/>
            </a:br>
            <a:r>
              <a:rPr lang="en-GB" dirty="0" err="1" smtClean="0"/>
              <a:t>phenology</a:t>
            </a:r>
            <a:endParaRPr lang="en-GB" dirty="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877050" y="1051794"/>
            <a:ext cx="144463" cy="144462"/>
          </a:xfrm>
          <a:prstGeom prst="ellipse">
            <a:avLst/>
          </a:prstGeom>
          <a:solidFill>
            <a:srgbClr val="ED2939"/>
          </a:solidFill>
          <a:ln w="25400" algn="ctr">
            <a:solidFill>
              <a:srgbClr val="ED2939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7021513" y="908050"/>
            <a:ext cx="13985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</a:rPr>
              <a:t>Bloom end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877050" y="685081"/>
            <a:ext cx="144463" cy="144463"/>
          </a:xfrm>
          <a:prstGeom prst="ellipse">
            <a:avLst/>
          </a:prstGeom>
          <a:solidFill>
            <a:srgbClr val="C9C009"/>
          </a:solidFill>
          <a:ln w="25400" algn="ctr">
            <a:solidFill>
              <a:srgbClr val="C9C009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7021513" y="549275"/>
            <a:ext cx="15255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C9C009"/>
                </a:solidFill>
                <a:effectLst/>
                <a:uLnTx/>
                <a:uFillTx/>
              </a:rPr>
              <a:t>Bloom peak</a:t>
            </a:r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6877050" y="332656"/>
            <a:ext cx="144463" cy="144463"/>
          </a:xfrm>
          <a:prstGeom prst="ellipse">
            <a:avLst/>
          </a:prstGeom>
          <a:solidFill>
            <a:srgbClr val="008000"/>
          </a:solidFill>
          <a:ln w="25400" algn="ctr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7021513" y="188913"/>
            <a:ext cx="14668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Bloom start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7019925" y="1268413"/>
            <a:ext cx="1671638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061BE4"/>
                </a:solidFill>
                <a:effectLst/>
                <a:uLnTx/>
                <a:uFillTx/>
              </a:rPr>
              <a:t>Median + 5%</a:t>
            </a: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6840538" y="1469306"/>
            <a:ext cx="214312" cy="0"/>
          </a:xfrm>
          <a:prstGeom prst="line">
            <a:avLst/>
          </a:prstGeom>
          <a:noFill/>
          <a:ln w="92075">
            <a:solidFill>
              <a:srgbClr val="061BE4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3" name="Picture 14" descr="pheno_exa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844824"/>
            <a:ext cx="8928100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Bloom start date</a:t>
            </a:r>
            <a:endParaRPr lang="en-GB" dirty="0"/>
          </a:p>
        </p:txBody>
      </p:sp>
      <p:pic>
        <p:nvPicPr>
          <p:cNvPr id="9" name="Picture 8" descr="pheno_pcolor"/>
          <p:cNvPicPr>
            <a:picLocks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628775"/>
            <a:ext cx="8893175" cy="3527425"/>
          </a:xfrm>
          <a:prstGeom prst="rect">
            <a:avLst/>
          </a:prstGeom>
          <a:noFill/>
        </p:spPr>
      </p:pic>
      <p:pic>
        <p:nvPicPr>
          <p:cNvPr id="10" name="Picture 2" descr="pheno_cbar_25"/>
          <p:cNvPicPr>
            <a:picLocks noChangeAspect="1" noChangeArrowheads="1"/>
          </p:cNvPicPr>
          <p:nvPr/>
        </p:nvPicPr>
        <p:blipFill>
          <a:blip r:embed="rId3" cstate="print"/>
          <a:srcRect t="87010"/>
          <a:stretch>
            <a:fillRect/>
          </a:stretch>
        </p:blipFill>
        <p:spPr bwMode="auto">
          <a:xfrm>
            <a:off x="74613" y="5973464"/>
            <a:ext cx="89614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27113" y="5302250"/>
            <a:ext cx="1168400" cy="4032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Control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08400" y="5157788"/>
            <a:ext cx="1779588" cy="7143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OC-CCI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assimilation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588125" y="5157788"/>
            <a:ext cx="1779588" cy="7143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GlobColour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assimilation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979712" y="578750"/>
            <a:ext cx="6984776" cy="934656"/>
          </a:xfrm>
        </p:spPr>
        <p:txBody>
          <a:bodyPr/>
          <a:lstStyle/>
          <a:p>
            <a:r>
              <a:rPr lang="en-GB" dirty="0" smtClean="0"/>
              <a:t>Work to date</a:t>
            </a:r>
            <a:endParaRPr lang="en-GB" dirty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2051720" y="1919188"/>
            <a:ext cx="6696744" cy="467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Compare OC-CCI V1 and </a:t>
            </a:r>
            <a:r>
              <a:rPr lang="en-GB" sz="2400" kern="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GlobColour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chlorophyll products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Assimilate into coupled physical-biogeochemical ocean model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Create 15-year biogeochemical reanalyses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Perform 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assessment and write up for publication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Air-sea CO</a:t>
            </a:r>
            <a:r>
              <a:rPr lang="en-GB" baseline="-25000" dirty="0" smtClean="0"/>
              <a:t>2</a:t>
            </a:r>
            <a:r>
              <a:rPr lang="en-GB" dirty="0" smtClean="0"/>
              <a:t> flux</a:t>
            </a:r>
            <a:br>
              <a:rPr lang="en-GB" dirty="0" smtClean="0"/>
            </a:br>
            <a:r>
              <a:rPr lang="en-GB" sz="2400" dirty="0" smtClean="0"/>
              <a:t>North Atlantic monthly mean</a:t>
            </a:r>
            <a:endParaRPr lang="en-GB" dirty="0"/>
          </a:p>
        </p:txBody>
      </p:sp>
      <p:pic>
        <p:nvPicPr>
          <p:cNvPr id="4" name="Picture 4" descr="natl_c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724298"/>
            <a:ext cx="8928100" cy="494506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>
          <a:xfrm>
            <a:off x="1714500" y="349250"/>
            <a:ext cx="7429500" cy="1371600"/>
          </a:xfrm>
        </p:spPr>
        <p:txBody>
          <a:bodyPr/>
          <a:lstStyle/>
          <a:p>
            <a:pPr eaLnBrk="1" hangingPunct="1"/>
            <a:r>
              <a:rPr lang="en-GB" sz="3200" smtClean="0"/>
              <a:t>Phase II: Integrated assessment of multiple CCI datasets </a:t>
            </a:r>
            <a:r>
              <a:rPr lang="en-GB" sz="2000" smtClean="0"/>
              <a:t>(Met Office &amp; ECMWF?)</a:t>
            </a:r>
            <a:r>
              <a:rPr lang="en-GB" sz="3200" smtClean="0"/>
              <a:t> </a:t>
            </a:r>
          </a:p>
        </p:txBody>
      </p:sp>
      <p:sp>
        <p:nvSpPr>
          <p:cNvPr id="183299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628775"/>
            <a:ext cx="8893175" cy="3519488"/>
          </a:xfrm>
        </p:spPr>
        <p:txBody>
          <a:bodyPr/>
          <a:lstStyle/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AutoNum type="arabicPeriod"/>
            </a:pPr>
            <a:r>
              <a:rPr lang="en-GB" sz="2600" smtClean="0"/>
              <a:t>Evaluation of quality in marine CCI products (SST, SSH, sea ice, ocean colour)</a:t>
            </a:r>
          </a:p>
          <a:p>
            <a:pPr marL="914400" lvl="1" indent="-5143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mtClean="0"/>
              <a:t>Statistical assessment at different time scales (e.g. mean state, inter-annual variability and long-term trends)</a:t>
            </a:r>
          </a:p>
          <a:p>
            <a:pPr marL="914400" lvl="1" indent="-5143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mtClean="0"/>
              <a:t>Detection of climate signal.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AutoNum type="arabicPeriod"/>
            </a:pPr>
            <a:r>
              <a:rPr lang="en-GB" sz="2600" smtClean="0"/>
              <a:t>Global, ocean-only, model reanalyses (2000-2012)</a:t>
            </a:r>
          </a:p>
          <a:p>
            <a:pPr marL="914400" lvl="1" indent="-5143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mtClean="0"/>
              <a:t>Multivariate assimilation of physical products (i.e. CCI L3 SST &amp; precursor L2 SSH and sea-ice).</a:t>
            </a:r>
          </a:p>
          <a:p>
            <a:pPr marL="914400" lvl="1" indent="-5143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mtClean="0"/>
              <a:t>Multivariate assimilation of physical products as above plus CCI OC.</a:t>
            </a:r>
          </a:p>
          <a:p>
            <a:pPr marL="914400" lvl="1" indent="-5143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mtClean="0"/>
              <a:t>Impact assessment of climate-relevant variables (e.g. ocean heat content, salinity, mixed layer depth, AMO) and the carbon and biogeochemical cycles.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578750"/>
            <a:ext cx="6984776" cy="934656"/>
          </a:xfrm>
        </p:spPr>
        <p:txBody>
          <a:bodyPr/>
          <a:lstStyle/>
          <a:p>
            <a:r>
              <a:rPr lang="en-GB" dirty="0" smtClean="0"/>
              <a:t>Experiments</a:t>
            </a:r>
            <a:endParaRPr lang="en-GB" dirty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2051720" y="1774825"/>
            <a:ext cx="6913463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Assimilate chlorophyll into FOAM-HadOCC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Global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reanalysis for Sept 1997 – July 2012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Compare: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Control run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Assimilation of OC-CCI chlorophyll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Assimilation of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GlobColour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chlorophyll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Assess: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Impact of assimilation on biology and carbon cycle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Differences between OC-CCI and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GlobColour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runs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Seasonal and inter-annual variability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6984776" cy="1108742"/>
          </a:xfrm>
        </p:spPr>
        <p:txBody>
          <a:bodyPr/>
          <a:lstStyle/>
          <a:p>
            <a:r>
              <a:rPr lang="en-GB" b="1" dirty="0" smtClean="0"/>
              <a:t>FOAM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b="1" dirty="0" smtClean="0"/>
              <a:t>F</a:t>
            </a:r>
            <a:r>
              <a:rPr lang="en-GB" sz="2800" dirty="0" smtClean="0"/>
              <a:t>orecasting </a:t>
            </a:r>
            <a:r>
              <a:rPr lang="en-GB" sz="2800" b="1" dirty="0" smtClean="0"/>
              <a:t>O</a:t>
            </a:r>
            <a:r>
              <a:rPr lang="en-GB" sz="2800" dirty="0" smtClean="0"/>
              <a:t>cean </a:t>
            </a:r>
            <a:r>
              <a:rPr lang="en-GB" sz="2800" b="1" dirty="0" smtClean="0"/>
              <a:t>A</a:t>
            </a:r>
            <a:r>
              <a:rPr lang="en-GB" sz="2800" dirty="0" smtClean="0"/>
              <a:t>ssimilation </a:t>
            </a:r>
            <a:r>
              <a:rPr lang="en-GB" sz="2800" b="1" dirty="0" smtClean="0"/>
              <a:t>M</a:t>
            </a:r>
            <a:r>
              <a:rPr lang="en-GB" sz="2800" dirty="0" smtClean="0"/>
              <a:t>odel</a:t>
            </a:r>
            <a:endParaRPr lang="en-GB" sz="2800" dirty="0"/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2123702" y="2135188"/>
            <a:ext cx="6408738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this project: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Global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  <a:cs typeface="Arial" charset="0"/>
              </a:rPr>
              <a:t>°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charset="0"/>
              </a:rPr>
              <a:t>resolution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charset="0"/>
              </a:rPr>
              <a:t>ERA-Interim fluxes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charset="0"/>
              </a:rPr>
              <a:t>Physical data assimilation not used</a:t>
            </a:r>
          </a:p>
        </p:txBody>
      </p:sp>
      <p:pic>
        <p:nvPicPr>
          <p:cNvPr id="7" name="Picture 4" descr="Logo-NE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827" y="2184400"/>
            <a:ext cx="1655763" cy="5270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404664"/>
            <a:ext cx="6984776" cy="1108742"/>
          </a:xfrm>
        </p:spPr>
        <p:txBody>
          <a:bodyPr/>
          <a:lstStyle/>
          <a:p>
            <a:r>
              <a:rPr lang="en-GB" b="1" dirty="0" smtClean="0"/>
              <a:t>HadOCC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b="1" dirty="0" smtClean="0"/>
              <a:t>Had</a:t>
            </a:r>
            <a:r>
              <a:rPr lang="en-GB" sz="2800" dirty="0" smtClean="0"/>
              <a:t>ley Centre </a:t>
            </a:r>
            <a:r>
              <a:rPr lang="en-GB" sz="2800" b="1" dirty="0" smtClean="0"/>
              <a:t>O</a:t>
            </a:r>
            <a:r>
              <a:rPr lang="en-GB" sz="2800" dirty="0" smtClean="0"/>
              <a:t>cean </a:t>
            </a:r>
            <a:r>
              <a:rPr lang="en-GB" sz="2800" b="1" dirty="0" smtClean="0"/>
              <a:t>C</a:t>
            </a:r>
            <a:r>
              <a:rPr lang="en-GB" sz="2800" dirty="0" smtClean="0"/>
              <a:t>arbon </a:t>
            </a:r>
            <a:r>
              <a:rPr lang="en-GB" sz="2800" b="1" dirty="0" smtClean="0"/>
              <a:t>C</a:t>
            </a:r>
            <a:r>
              <a:rPr lang="en-GB" sz="2800" dirty="0" smtClean="0"/>
              <a:t>ycle Model</a:t>
            </a:r>
            <a:endParaRPr lang="en-GB" sz="2800" dirty="0"/>
          </a:p>
        </p:txBody>
      </p:sp>
      <p:pic>
        <p:nvPicPr>
          <p:cNvPr id="9" name="Picture 9" descr="HadOCC_noOH"/>
          <p:cNvPicPr>
            <a:picLocks noChangeAspect="1" noChangeArrowheads="1"/>
          </p:cNvPicPr>
          <p:nvPr/>
        </p:nvPicPr>
        <p:blipFill>
          <a:blip r:embed="rId2" cstate="print"/>
          <a:srcRect l="7154" t="9528" r="3875" b="16277"/>
          <a:stretch>
            <a:fillRect/>
          </a:stretch>
        </p:blipFill>
        <p:spPr bwMode="auto">
          <a:xfrm>
            <a:off x="2139964" y="1628800"/>
            <a:ext cx="6614034" cy="482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/>
          </p:cNvSpPr>
          <p:nvPr/>
        </p:nvSpPr>
        <p:spPr bwMode="auto">
          <a:xfrm>
            <a:off x="4499992" y="6093296"/>
            <a:ext cx="24479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Palmer and Totterdell (2001)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ig03_new_o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717032"/>
            <a:ext cx="7056784" cy="2833276"/>
          </a:xfrm>
          <a:prstGeom prst="rect">
            <a:avLst/>
          </a:prstGeom>
          <a:noFill/>
        </p:spPr>
      </p:pic>
      <p:sp>
        <p:nvSpPr>
          <p:cNvPr id="8" name="Rectangle 4"/>
          <p:cNvSpPr txBox="1">
            <a:spLocks/>
          </p:cNvSpPr>
          <p:nvPr/>
        </p:nvSpPr>
        <p:spPr bwMode="auto">
          <a:xfrm>
            <a:off x="1979712" y="1844229"/>
            <a:ext cx="7056784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 log</a:t>
            </a:r>
            <a:r>
              <a:rPr kumimoji="0" lang="en-GB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(chlorophyll) increments produced by optimal interpolation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3D biogeochemical state variables updated by nitrogen balancing (Hemmings et al., 2008)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227191" y="6238006"/>
            <a:ext cx="28813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Ford et al. (2012, Ocean Science)</a:t>
            </a:r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Chlorophyll data assimilation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6984776" cy="1180750"/>
          </a:xfrm>
        </p:spPr>
        <p:txBody>
          <a:bodyPr/>
          <a:lstStyle/>
          <a:p>
            <a:r>
              <a:rPr lang="en-GB" dirty="0" smtClean="0"/>
              <a:t>Number of observations</a:t>
            </a:r>
            <a:endParaRPr lang="en-GB" dirty="0"/>
          </a:p>
        </p:txBody>
      </p:sp>
      <p:pic>
        <p:nvPicPr>
          <p:cNvPr id="5" name="Picture 4" descr="fig_01_a__obs_nu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8386592" cy="495307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1600" y="2613596"/>
            <a:ext cx="1449388" cy="45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rgbClr val="061BE4"/>
                </a:solidFill>
                <a:effectLst/>
                <a:uLnTx/>
                <a:uFillTx/>
              </a:rPr>
              <a:t>OC-CCI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71600" y="3045396"/>
            <a:ext cx="1987550" cy="45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</a:rPr>
              <a:t>GlobColour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99"/>
      </a:dk1>
      <a:lt1>
        <a:srgbClr val="FFFFFF"/>
      </a:lt1>
      <a:dk2>
        <a:srgbClr val="000000"/>
      </a:dk2>
      <a:lt2>
        <a:srgbClr val="B9DB0E"/>
      </a:lt2>
      <a:accent1>
        <a:srgbClr val="8F8DCB"/>
      </a:accent1>
      <a:accent2>
        <a:srgbClr val="00ADD0"/>
      </a:accent2>
      <a:accent3>
        <a:srgbClr val="AAAAAA"/>
      </a:accent3>
      <a:accent4>
        <a:srgbClr val="DADADA"/>
      </a:accent4>
      <a:accent5>
        <a:srgbClr val="C6C5E2"/>
      </a:accent5>
      <a:accent6>
        <a:srgbClr val="009CBC"/>
      </a:accent6>
      <a:hlink>
        <a:srgbClr val="9CA299"/>
      </a:hlink>
      <a:folHlink>
        <a:srgbClr val="ED2939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99"/>
        </a:dk1>
        <a:lt1>
          <a:srgbClr val="FFFFFF"/>
        </a:lt1>
        <a:dk2>
          <a:srgbClr val="000000"/>
        </a:dk2>
        <a:lt2>
          <a:srgbClr val="B9DB0E"/>
        </a:lt2>
        <a:accent1>
          <a:srgbClr val="8F8DCB"/>
        </a:accent1>
        <a:accent2>
          <a:srgbClr val="00ADD0"/>
        </a:accent2>
        <a:accent3>
          <a:srgbClr val="AAAAAA"/>
        </a:accent3>
        <a:accent4>
          <a:srgbClr val="DADADA"/>
        </a:accent4>
        <a:accent5>
          <a:srgbClr val="C6C5E2"/>
        </a:accent5>
        <a:accent6>
          <a:srgbClr val="009CBC"/>
        </a:accent6>
        <a:hlink>
          <a:srgbClr val="9CA299"/>
        </a:hlink>
        <a:folHlink>
          <a:srgbClr val="ED293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2542</TotalTime>
  <Words>629</Words>
  <Application>Microsoft Office PowerPoint</Application>
  <PresentationFormat>On-screen Show (4:3)</PresentationFormat>
  <Paragraphs>183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Custom Design</vt:lpstr>
      <vt:lpstr>2_Custom Design</vt:lpstr>
      <vt:lpstr>CMUG ocean colour assessment</vt:lpstr>
      <vt:lpstr>Contents</vt:lpstr>
      <vt:lpstr>Work to date</vt:lpstr>
      <vt:lpstr>Experiments</vt:lpstr>
      <vt:lpstr>FOAM Forecasting Ocean Assimilation Model</vt:lpstr>
      <vt:lpstr>HadOCC Hadley Centre Ocean Carbon Cycle Model</vt:lpstr>
      <vt:lpstr>Chlorophyll data assimilation</vt:lpstr>
      <vt:lpstr>Results</vt:lpstr>
      <vt:lpstr>Number of observations</vt:lpstr>
      <vt:lpstr>Global mean log10(chlorophyll)</vt:lpstr>
      <vt:lpstr>Global standard deviation log10(chlorophyll)</vt:lpstr>
      <vt:lpstr>Chlorophyll April 2003</vt:lpstr>
      <vt:lpstr>Chlorophyll time series</vt:lpstr>
      <vt:lpstr>Validation against in situ obs AMT 2003</vt:lpstr>
      <vt:lpstr>Validation against in situ obs AMT 2003</vt:lpstr>
      <vt:lpstr>Validation against in situ obs SOCAT v2 (1997-2011)</vt:lpstr>
      <vt:lpstr>Impact on fCO2 vs. SOCAT</vt:lpstr>
      <vt:lpstr>Impact on fCO2 vs. SOCAT</vt:lpstr>
      <vt:lpstr>Air-sea CO2 flux – June (1998-2012 mean)</vt:lpstr>
      <vt:lpstr>Slide 20</vt:lpstr>
      <vt:lpstr>Slide 21</vt:lpstr>
      <vt:lpstr>Slide 22</vt:lpstr>
      <vt:lpstr>Conclusions and future plans</vt:lpstr>
      <vt:lpstr>Summary of work so far</vt:lpstr>
      <vt:lpstr>Next steps</vt:lpstr>
      <vt:lpstr>Integrated assessment of ECVs</vt:lpstr>
      <vt:lpstr>Questions and answers</vt:lpstr>
      <vt:lpstr>Chlorophyll phenology</vt:lpstr>
      <vt:lpstr>Bloom start date</vt:lpstr>
      <vt:lpstr>Air-sea CO2 flux North Atlantic monthly mean</vt:lpstr>
      <vt:lpstr>Phase II: Integrated assessment of multiple CCI datasets (Met Office &amp; ECMWF?) </vt:lpstr>
    </vt:vector>
  </TitlesOfParts>
  <Company>Met Office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helen.chater</dc:creator>
  <dc:description>submitted 26.7.2005     CHG015666 refers</dc:description>
  <cp:lastModifiedBy>david.ford</cp:lastModifiedBy>
  <cp:revision>262</cp:revision>
  <cp:lastPrinted>2004-10-15T09:34:20Z</cp:lastPrinted>
  <dcterms:created xsi:type="dcterms:W3CDTF">2009-08-03T14:32:49Z</dcterms:created>
  <dcterms:modified xsi:type="dcterms:W3CDTF">2015-05-21T14:13:35Z</dcterms:modified>
</cp:coreProperties>
</file>