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38" r:id="rId2"/>
    <p:sldId id="518" r:id="rId3"/>
    <p:sldId id="528" r:id="rId4"/>
    <p:sldId id="532" r:id="rId5"/>
    <p:sldId id="520" r:id="rId6"/>
    <p:sldId id="527" r:id="rId7"/>
    <p:sldId id="521" r:id="rId8"/>
    <p:sldId id="529" r:id="rId9"/>
    <p:sldId id="522" r:id="rId10"/>
    <p:sldId id="523" r:id="rId11"/>
    <p:sldId id="524" r:id="rId12"/>
    <p:sldId id="530" r:id="rId13"/>
    <p:sldId id="525" r:id="rId14"/>
    <p:sldId id="533" r:id="rId15"/>
    <p:sldId id="534" r:id="rId16"/>
    <p:sldId id="535" r:id="rId17"/>
    <p:sldId id="536" r:id="rId18"/>
    <p:sldId id="537" r:id="rId19"/>
    <p:sldId id="531" r:id="rId20"/>
    <p:sldId id="526" r:id="rId21"/>
  </p:sldIdLst>
  <p:sldSz cx="9144000" cy="6858000" type="screen4x3"/>
  <p:notesSz cx="6724650" cy="987425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line Lamarch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9DA6"/>
    <a:srgbClr val="E28700"/>
    <a:srgbClr val="00328C"/>
    <a:srgbClr val="FFFF99"/>
    <a:srgbClr val="538412"/>
    <a:srgbClr val="68A616"/>
    <a:srgbClr val="7DC81A"/>
    <a:srgbClr val="FF9900"/>
    <a:srgbClr val="9900FF"/>
    <a:srgbClr val="2929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4852" autoAdjust="0"/>
  </p:normalViewPr>
  <p:slideViewPr>
    <p:cSldViewPr>
      <p:cViewPr varScale="1">
        <p:scale>
          <a:sx n="99" d="100"/>
          <a:sy n="99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962" y="-90"/>
      </p:cViewPr>
      <p:guideLst>
        <p:guide orient="horz" pos="3110"/>
        <p:guide pos="211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2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t" anchorCtr="0" compatLnSpc="1">
            <a:prstTxWarp prst="textNoShape">
              <a:avLst/>
            </a:prstTxWarp>
          </a:bodyPr>
          <a:lstStyle>
            <a:lvl1pPr defTabSz="902545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809069" y="2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t" anchorCtr="0" compatLnSpc="1">
            <a:prstTxWarp prst="textNoShape">
              <a:avLst/>
            </a:prstTxWarp>
          </a:bodyPr>
          <a:lstStyle>
            <a:lvl1pPr algn="r" defTabSz="902545">
              <a:defRPr sz="1200"/>
            </a:lvl1pPr>
          </a:lstStyle>
          <a:p>
            <a:pPr>
              <a:defRPr/>
            </a:pPr>
            <a:fld id="{8F1D28AD-27AB-447C-854C-02353FDC92F9}" type="datetimeFigureOut">
              <a:rPr lang="en-US"/>
              <a:pPr>
                <a:defRPr/>
              </a:pPr>
              <a:t>6/4/2015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9377623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b" anchorCtr="0" compatLnSpc="1">
            <a:prstTxWarp prst="textNoShape">
              <a:avLst/>
            </a:prstTxWarp>
          </a:bodyPr>
          <a:lstStyle>
            <a:lvl1pPr defTabSz="902545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809069" y="9377623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b" anchorCtr="0" compatLnSpc="1">
            <a:prstTxWarp prst="textNoShape">
              <a:avLst/>
            </a:prstTxWarp>
          </a:bodyPr>
          <a:lstStyle>
            <a:lvl1pPr algn="r" defTabSz="902545">
              <a:defRPr sz="1200"/>
            </a:lvl1pPr>
          </a:lstStyle>
          <a:p>
            <a:pPr>
              <a:defRPr/>
            </a:pPr>
            <a:fld id="{AEC13618-0683-41E5-883B-73DD8B46D7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1688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t" anchorCtr="0" compatLnSpc="1">
            <a:prstTxWarp prst="textNoShape">
              <a:avLst/>
            </a:prstTxWarp>
          </a:bodyPr>
          <a:lstStyle>
            <a:lvl1pPr defTabSz="90254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9069" y="2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t" anchorCtr="0" compatLnSpc="1">
            <a:prstTxWarp prst="textNoShape">
              <a:avLst/>
            </a:prstTxWarp>
          </a:bodyPr>
          <a:lstStyle>
            <a:lvl1pPr algn="r" defTabSz="90254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8188"/>
            <a:ext cx="4943475" cy="3706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465" y="4690389"/>
            <a:ext cx="5379720" cy="444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623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b" anchorCtr="0" compatLnSpc="1">
            <a:prstTxWarp prst="textNoShape">
              <a:avLst/>
            </a:prstTxWarp>
          </a:bodyPr>
          <a:lstStyle>
            <a:lvl1pPr defTabSz="90254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9069" y="9377623"/>
            <a:ext cx="2914017" cy="49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236" tIns="45119" rIns="90236" bIns="45119" numCol="1" anchor="b" anchorCtr="0" compatLnSpc="1">
            <a:prstTxWarp prst="textNoShape">
              <a:avLst/>
            </a:prstTxWarp>
          </a:bodyPr>
          <a:lstStyle>
            <a:lvl1pPr algn="r" defTabSz="902545">
              <a:defRPr sz="1200"/>
            </a:lvl1pPr>
          </a:lstStyle>
          <a:p>
            <a:pPr>
              <a:defRPr/>
            </a:pPr>
            <a:fld id="{11DCF289-82C2-41D0-A574-041B72F96C0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89420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5243026-396D-4052-8D21-8409203A4D04}" type="slidenum">
              <a:rPr lang="fr-FR" altLang="fr-FR" smtClean="0"/>
              <a:pPr/>
              <a:t>4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8B886E-130A-7649-860B-AFCEF2AE0F42}" type="slidenum">
              <a:rPr lang="fr-FR" sz="1200"/>
              <a:pPr eaLnBrk="1" hangingPunct="1"/>
              <a:t>11</a:t>
            </a:fld>
            <a:endParaRPr lang="fr-FR" sz="1200"/>
          </a:p>
        </p:txBody>
      </p:sp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4563" y="735013"/>
            <a:ext cx="4899025" cy="36750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49" tIns="44175" rIns="88349" bIns="44175"/>
          <a:lstStyle/>
          <a:p>
            <a:r>
              <a:rPr lang="en-GB"/>
              <a:t>Here, again focusing on bare soil and tree cover fraction, we aim to use the LCCS description of a land cover class in order to calculate the minimum and maximum permissible fractions of surface types.  </a:t>
            </a:r>
            <a:r>
              <a:rPr lang="en-US"/>
              <a:t> </a:t>
            </a:r>
            <a:r>
              <a:rPr lang="en-GB"/>
              <a:t> We will split “mix classes” into different fraction including grass/tree/bare soil</a:t>
            </a:r>
            <a:endParaRPr lang="en-US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26202" y="9411394"/>
            <a:ext cx="2885996" cy="43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49" tIns="44175" rIns="88349" bIns="44175" anchor="b"/>
          <a:lstStyle>
            <a:lvl1pPr defTabSz="8842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842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42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42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42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B21B-B278-7B49-A1A6-4A57D3896C1D}" type="slidenum">
              <a:rPr lang="en-US" sz="1200">
                <a:latin typeface="Verdana" charset="0"/>
              </a:rPr>
              <a:pPr algn="r" eaLnBrk="1" hangingPunct="1"/>
              <a:t>11</a:t>
            </a:fld>
            <a:endParaRPr lang="en-US" sz="1200"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A9B8B31-525F-40C6-967D-3A6321562177}" type="slidenum">
              <a:rPr lang="fr-FR" altLang="fr-F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9031" y="735427"/>
            <a:ext cx="4450410" cy="3675415"/>
          </a:xfrm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49" tIns="44175" rIns="88349" bIns="44175"/>
          <a:lstStyle/>
          <a:p>
            <a:pPr eaLnBrk="1" hangingPunct="1"/>
            <a:endParaRPr lang="fr-BE" altLang="fr-F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26202" y="9411394"/>
            <a:ext cx="2885996" cy="43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49" tIns="44175" rIns="88349" bIns="44175" anchor="b"/>
          <a:lstStyle>
            <a:lvl1pPr defTabSz="8842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842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842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842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842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842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760980B-B507-4734-BE70-7369D844C1A6}" type="slidenum">
              <a:rPr lang="en-US" altLang="fr-FR" smtClean="0">
                <a:solidFill>
                  <a:prstClr val="black"/>
                </a:solidFill>
                <a:latin typeface="Verdana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fr-FR" smtClean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5" y="1484313"/>
            <a:ext cx="8569325" cy="511333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722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0591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1181100"/>
          </a:xfrm>
          <a:prstGeom prst="rect">
            <a:avLst/>
          </a:prstGeom>
          <a:solidFill>
            <a:srgbClr val="94968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BE">
              <a:latin typeface="Verdana" pitchFamily="34" charset="0"/>
              <a:cs typeface="+mn-cs"/>
            </a:endParaRPr>
          </a:p>
        </p:txBody>
      </p:sp>
      <p:pic>
        <p:nvPicPr>
          <p:cNvPr id="1027" name="Picture 30" descr="landcover_CCI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5438" y="-38100"/>
            <a:ext cx="11398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444625"/>
            <a:ext cx="85820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029" name="Text Box 6"/>
          <p:cNvSpPr txBox="1">
            <a:spLocks noChangeArrowheads="1"/>
          </p:cNvSpPr>
          <p:nvPr userDrawn="1"/>
        </p:nvSpPr>
        <p:spPr bwMode="auto">
          <a:xfrm>
            <a:off x="3563888" y="6597650"/>
            <a:ext cx="5501882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00" i="1" dirty="0" smtClean="0">
                <a:solidFill>
                  <a:schemeClr val="tx2"/>
                </a:solidFill>
              </a:rPr>
              <a:t>CCI CMUG 5</a:t>
            </a:r>
            <a:r>
              <a:rPr lang="en-GB" sz="1000" i="1" baseline="30000" dirty="0" smtClean="0">
                <a:solidFill>
                  <a:schemeClr val="tx2"/>
                </a:solidFill>
              </a:rPr>
              <a:t>th</a:t>
            </a:r>
            <a:r>
              <a:rPr lang="en-GB" sz="1000" i="1" baseline="0" dirty="0" smtClean="0">
                <a:solidFill>
                  <a:schemeClr val="tx2"/>
                </a:solidFill>
              </a:rPr>
              <a:t> Integration Meeting</a:t>
            </a:r>
            <a:r>
              <a:rPr lang="en-GB" sz="1000" i="1" dirty="0" smtClean="0">
                <a:solidFill>
                  <a:schemeClr val="tx2"/>
                </a:solidFill>
              </a:rPr>
              <a:t> </a:t>
            </a:r>
            <a:r>
              <a:rPr lang="en-GB" sz="1000" i="1" baseline="0" dirty="0" smtClean="0">
                <a:solidFill>
                  <a:schemeClr val="tx2"/>
                </a:solidFill>
              </a:rPr>
              <a:t> | </a:t>
            </a:r>
            <a:r>
              <a:rPr lang="en-GB" sz="1000" i="1" dirty="0" smtClean="0">
                <a:solidFill>
                  <a:schemeClr val="tx2"/>
                </a:solidFill>
              </a:rPr>
              <a:t> SMHI,</a:t>
            </a:r>
            <a:r>
              <a:rPr lang="en-GB" sz="1000" i="1" baseline="0" dirty="0" smtClean="0">
                <a:solidFill>
                  <a:schemeClr val="tx2"/>
                </a:solidFill>
              </a:rPr>
              <a:t> </a:t>
            </a:r>
            <a:r>
              <a:rPr lang="en-GB" sz="1000" i="1" baseline="0" dirty="0" err="1" smtClean="0">
                <a:solidFill>
                  <a:schemeClr val="tx2"/>
                </a:solidFill>
              </a:rPr>
              <a:t>Norrköping</a:t>
            </a:r>
            <a:r>
              <a:rPr lang="en-GB" sz="1000" i="1" baseline="0" dirty="0" smtClean="0">
                <a:solidFill>
                  <a:schemeClr val="tx2"/>
                </a:solidFill>
              </a:rPr>
              <a:t> </a:t>
            </a:r>
            <a:r>
              <a:rPr lang="en-GB" sz="1000" i="1" dirty="0" smtClean="0">
                <a:solidFill>
                  <a:schemeClr val="tx2"/>
                </a:solidFill>
              </a:rPr>
              <a:t>| 26-28</a:t>
            </a:r>
            <a:r>
              <a:rPr lang="en-GB" sz="1000" i="1" baseline="0" dirty="0" smtClean="0">
                <a:solidFill>
                  <a:schemeClr val="tx2"/>
                </a:solidFill>
              </a:rPr>
              <a:t> April </a:t>
            </a:r>
            <a:r>
              <a:rPr lang="en-GB" sz="1000" i="1" dirty="0" smtClean="0">
                <a:solidFill>
                  <a:schemeClr val="tx2"/>
                </a:solidFill>
              </a:rPr>
              <a:t> 2015</a:t>
            </a:r>
          </a:p>
        </p:txBody>
      </p:sp>
      <p:pic>
        <p:nvPicPr>
          <p:cNvPr id="1030" name="Picture 11" descr="ESA_logo_white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68263"/>
            <a:ext cx="13350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88913"/>
            <a:ext cx="62722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16096" y="6478746"/>
            <a:ext cx="1099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6318B-BC80-49B4-930D-8C09882F97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tx1"/>
        </a:buClr>
        <a:buSzPct val="120000"/>
        <a:buChar char="•"/>
        <a:defRPr sz="2000" b="0">
          <a:solidFill>
            <a:srgbClr val="00338D"/>
          </a:solidFill>
          <a:latin typeface="+mn-lt"/>
          <a:ea typeface="+mn-ea"/>
          <a:cs typeface="+mn-cs"/>
        </a:defRPr>
      </a:lvl1pPr>
      <a:lvl2pPr marL="867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Char char="•"/>
        <a:defRPr sz="2000">
          <a:solidFill>
            <a:srgbClr val="00338D"/>
          </a:solidFill>
          <a:latin typeface="+mn-lt"/>
        </a:defRPr>
      </a:lvl2pPr>
      <a:lvl3pPr marL="1105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itchFamily="34" charset="0"/>
        <a:buChar char="–"/>
        <a:defRPr sz="1600">
          <a:solidFill>
            <a:srgbClr val="00338D"/>
          </a:solidFill>
          <a:latin typeface="+mn-lt"/>
        </a:defRPr>
      </a:lvl3pPr>
      <a:lvl4pPr marL="1465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maps.elie.ucl.ac.be/CCI/viewe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0791" y="5373216"/>
            <a:ext cx="67687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12" descr="landcover_C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135" y="4035202"/>
            <a:ext cx="1152128" cy="109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8" descr="_UN_EN_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439" y="4365104"/>
            <a:ext cx="1286953" cy="2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Logo_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229200"/>
            <a:ext cx="720080" cy="7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logo geomatics uc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5768"/>
            <a:ext cx="844975" cy="7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MPI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138" y="5445224"/>
            <a:ext cx="155799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2799" y="4509120"/>
            <a:ext cx="1444622" cy="59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726"/>
          <a:stretch>
            <a:fillRect/>
          </a:stretch>
        </p:blipFill>
        <p:spPr bwMode="auto">
          <a:xfrm>
            <a:off x="5301270" y="4149080"/>
            <a:ext cx="1176967" cy="8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3" descr="Description :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2799" y="4005064"/>
            <a:ext cx="1450765" cy="25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99" y="5373216"/>
            <a:ext cx="1085094" cy="75091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0" t="10010" r="13235" b="15646"/>
          <a:stretch/>
        </p:blipFill>
        <p:spPr>
          <a:xfrm>
            <a:off x="2915817" y="5229199"/>
            <a:ext cx="694716" cy="92334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3439" y="4869160"/>
            <a:ext cx="459488" cy="44178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CDFD2F"/>
              </a:clrFrom>
              <a:clrTo>
                <a:srgbClr val="CDFD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431" y="5589240"/>
            <a:ext cx="1208937" cy="3390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14127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cap="small" dirty="0" smtClean="0"/>
              <a:t>Land </a:t>
            </a:r>
            <a:r>
              <a:rPr lang="fr-BE" sz="2800" b="1" cap="small" dirty="0" err="1" smtClean="0"/>
              <a:t>Cover</a:t>
            </a:r>
            <a:r>
              <a:rPr lang="fr-BE" sz="2800" b="1" cap="small" dirty="0" smtClean="0"/>
              <a:t> CCI Phase </a:t>
            </a:r>
            <a:r>
              <a:rPr lang="fr-BE" sz="2800" b="1" cap="small" dirty="0"/>
              <a:t>1 Phase 2 </a:t>
            </a:r>
            <a:endParaRPr lang="fr-BE" sz="2800" b="1" cap="small" dirty="0" smtClean="0"/>
          </a:p>
          <a:p>
            <a:pPr algn="ctr"/>
            <a:endParaRPr lang="fr-BE" sz="1400" b="1" cap="small" dirty="0" smtClean="0"/>
          </a:p>
          <a:p>
            <a:pPr algn="ctr"/>
            <a:r>
              <a:rPr lang="fr-BE" sz="2800" b="1" cap="small" dirty="0" err="1" smtClean="0"/>
              <a:t>Results</a:t>
            </a:r>
            <a:r>
              <a:rPr lang="fr-BE" sz="2800" b="1" cap="small" dirty="0" smtClean="0"/>
              <a:t> </a:t>
            </a:r>
            <a:r>
              <a:rPr lang="fr-BE" sz="2800" b="1" cap="small" dirty="0"/>
              <a:t>&amp; </a:t>
            </a:r>
            <a:r>
              <a:rPr lang="fr-BE" sz="2800" b="1" cap="small" dirty="0" smtClean="0"/>
              <a:t>Plans</a:t>
            </a:r>
            <a:endParaRPr lang="fr-BE" sz="2800" b="1" cap="small" dirty="0"/>
          </a:p>
        </p:txBody>
      </p:sp>
      <p:sp>
        <p:nvSpPr>
          <p:cNvPr id="16" name="Rectangle 15"/>
          <p:cNvSpPr/>
          <p:nvPr/>
        </p:nvSpPr>
        <p:spPr>
          <a:xfrm>
            <a:off x="319064" y="2852936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Hartley A., </a:t>
            </a:r>
            <a:r>
              <a:rPr lang="en-GB" sz="1400" b="1" dirty="0" err="1"/>
              <a:t>Defourny</a:t>
            </a:r>
            <a:r>
              <a:rPr lang="en-GB" sz="1400" b="1" dirty="0"/>
              <a:t> P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Brockmann</a:t>
            </a:r>
            <a:r>
              <a:rPr lang="en-GB" sz="1400" b="1" dirty="0" smtClean="0"/>
              <a:t> </a:t>
            </a:r>
            <a:r>
              <a:rPr lang="en-GB" sz="1400" b="1" dirty="0"/>
              <a:t>C., 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Achard</a:t>
            </a:r>
            <a:r>
              <a:rPr lang="en-GB" sz="1400" b="1" dirty="0" smtClean="0"/>
              <a:t> </a:t>
            </a:r>
            <a:r>
              <a:rPr lang="en-GB" sz="1400" b="1" dirty="0"/>
              <a:t>F</a:t>
            </a:r>
            <a:r>
              <a:rPr lang="en-GB" sz="1400" b="1" dirty="0" smtClean="0"/>
              <a:t>., </a:t>
            </a:r>
            <a:r>
              <a:rPr lang="en-GB" sz="1400" b="1" dirty="0"/>
              <a:t>Boettcher M</a:t>
            </a:r>
            <a:r>
              <a:rPr lang="en-GB" sz="1400" b="1" dirty="0" smtClean="0"/>
              <a:t>., </a:t>
            </a:r>
            <a:r>
              <a:rPr lang="en-GB" sz="1400" b="1" dirty="0"/>
              <a:t>Bontemps S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Gamba</a:t>
            </a:r>
            <a:r>
              <a:rPr lang="en-GB" sz="1400" b="1" dirty="0" smtClean="0"/>
              <a:t> </a:t>
            </a:r>
            <a:r>
              <a:rPr lang="en-GB" sz="1400" b="1" dirty="0"/>
              <a:t>P</a:t>
            </a:r>
            <a:r>
              <a:rPr lang="en-GB" sz="1400" b="1" dirty="0" smtClean="0"/>
              <a:t>., </a:t>
            </a:r>
            <a:r>
              <a:rPr lang="en-GB" sz="1400" b="1" dirty="0" err="1"/>
              <a:t>Hagemann</a:t>
            </a:r>
            <a:r>
              <a:rPr lang="en-GB" sz="1400" b="1" dirty="0"/>
              <a:t> S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Kirches</a:t>
            </a:r>
            <a:r>
              <a:rPr lang="en-GB" sz="1400" b="1" dirty="0" smtClean="0"/>
              <a:t> </a:t>
            </a:r>
            <a:r>
              <a:rPr lang="en-GB" sz="1400" b="1" dirty="0"/>
              <a:t>G</a:t>
            </a:r>
            <a:r>
              <a:rPr lang="en-GB" sz="1400" b="1" dirty="0" smtClean="0"/>
              <a:t>., </a:t>
            </a:r>
            <a:r>
              <a:rPr lang="en-GB" sz="1400" b="1" dirty="0" err="1"/>
              <a:t>Lamarche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 err="1"/>
              <a:t>Lisini</a:t>
            </a:r>
            <a:r>
              <a:rPr lang="en-GB" sz="1400" b="1" dirty="0"/>
              <a:t> G</a:t>
            </a:r>
            <a:r>
              <a:rPr lang="en-GB" sz="1400" b="1" dirty="0" smtClean="0"/>
              <a:t>., </a:t>
            </a:r>
            <a:r>
              <a:rPr lang="en-GB" sz="1400" b="1" dirty="0" err="1"/>
              <a:t>MacBean</a:t>
            </a:r>
            <a:r>
              <a:rPr lang="en-GB" sz="1400" b="1" dirty="0"/>
              <a:t> N. </a:t>
            </a:r>
            <a:r>
              <a:rPr lang="en-GB" sz="1400" b="1" dirty="0" smtClean="0"/>
              <a:t>, </a:t>
            </a:r>
            <a:r>
              <a:rPr lang="en-GB" sz="1400" b="1" dirty="0" err="1"/>
              <a:t>Pathe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 err="1"/>
              <a:t>Peylin</a:t>
            </a:r>
            <a:r>
              <a:rPr lang="en-GB" sz="1400" b="1" dirty="0"/>
              <a:t> P</a:t>
            </a:r>
            <a:r>
              <a:rPr lang="en-GB" sz="1400" b="1" dirty="0" smtClean="0"/>
              <a:t>., </a:t>
            </a:r>
            <a:r>
              <a:rPr lang="en-GB" sz="1400" b="1" dirty="0" err="1"/>
              <a:t>Poulter</a:t>
            </a:r>
            <a:r>
              <a:rPr lang="en-GB" sz="1400" b="1" dirty="0"/>
              <a:t> B</a:t>
            </a:r>
            <a:r>
              <a:rPr lang="en-GB" sz="1400" b="1" dirty="0" smtClean="0"/>
              <a:t>., </a:t>
            </a:r>
            <a:r>
              <a:rPr lang="en-GB" sz="1400" b="1" dirty="0" err="1"/>
              <a:t>Radoux</a:t>
            </a:r>
            <a:r>
              <a:rPr lang="en-GB" sz="1400" b="1" dirty="0"/>
              <a:t> J</a:t>
            </a:r>
            <a:r>
              <a:rPr lang="en-GB" sz="1400" b="1" dirty="0" smtClean="0"/>
              <a:t>., </a:t>
            </a:r>
            <a:r>
              <a:rPr lang="en-GB" sz="1400" b="1" dirty="0"/>
              <a:t>Riedel T</a:t>
            </a:r>
            <a:r>
              <a:rPr lang="en-GB" sz="1400" b="1" dirty="0" smtClean="0"/>
              <a:t>., </a:t>
            </a:r>
            <a:r>
              <a:rPr lang="en-GB" sz="1400" b="1" dirty="0"/>
              <a:t>Santoro </a:t>
            </a:r>
            <a:r>
              <a:rPr lang="en-GB" sz="1400" b="1" dirty="0" smtClean="0"/>
              <a:t>M., </a:t>
            </a:r>
            <a:r>
              <a:rPr lang="en-GB" sz="1400" b="1" dirty="0" err="1"/>
              <a:t>Schmullius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/>
              <a:t>Van </a:t>
            </a:r>
            <a:r>
              <a:rPr lang="en-GB" sz="1400" b="1" dirty="0" err="1"/>
              <a:t>Bogaert</a:t>
            </a:r>
            <a:r>
              <a:rPr lang="en-GB" sz="1400" b="1" dirty="0"/>
              <a:t> E</a:t>
            </a:r>
            <a:r>
              <a:rPr lang="en-GB" sz="1400" b="1" dirty="0" smtClean="0"/>
              <a:t>., </a:t>
            </a:r>
            <a:r>
              <a:rPr lang="en-GB" sz="1400" b="1" dirty="0" err="1"/>
              <a:t>Wegmüller</a:t>
            </a:r>
            <a:r>
              <a:rPr lang="en-GB" sz="1400" b="1" dirty="0"/>
              <a:t> </a:t>
            </a:r>
            <a:r>
              <a:rPr lang="en-GB" sz="1400" b="1" dirty="0" smtClean="0"/>
              <a:t>U., </a:t>
            </a:r>
            <a:r>
              <a:rPr lang="en-GB" sz="1400" b="1" dirty="0" err="1"/>
              <a:t>Zuehlke</a:t>
            </a:r>
            <a:r>
              <a:rPr lang="en-GB" sz="1400" b="1" dirty="0"/>
              <a:t> M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Ramoino</a:t>
            </a:r>
            <a:r>
              <a:rPr lang="en-GB" sz="1400" b="1" dirty="0" smtClean="0"/>
              <a:t> F., </a:t>
            </a:r>
            <a:r>
              <a:rPr lang="en-GB" sz="1400" b="1" dirty="0" err="1"/>
              <a:t>Arino</a:t>
            </a:r>
            <a:r>
              <a:rPr lang="en-GB" sz="1400" b="1" dirty="0"/>
              <a:t> </a:t>
            </a:r>
            <a:r>
              <a:rPr lang="en-GB" sz="1400" b="1" dirty="0" smtClean="0"/>
              <a:t>O.</a:t>
            </a:r>
            <a:endParaRPr lang="fr-BE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2195736" y="188640"/>
            <a:ext cx="5588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 smtClean="0">
                <a:solidFill>
                  <a:schemeClr val="bg1"/>
                </a:solidFill>
              </a:rPr>
              <a:t>CCI CMUG 5th </a:t>
            </a:r>
            <a:r>
              <a:rPr lang="fr-BE" sz="2000" b="1" dirty="0" err="1" smtClean="0">
                <a:solidFill>
                  <a:schemeClr val="bg1"/>
                </a:solidFill>
              </a:rPr>
              <a:t>Integration</a:t>
            </a:r>
            <a:r>
              <a:rPr lang="fr-BE" sz="2000" b="1" dirty="0" smtClean="0">
                <a:solidFill>
                  <a:schemeClr val="bg1"/>
                </a:solidFill>
              </a:rPr>
              <a:t> Meeting </a:t>
            </a:r>
          </a:p>
          <a:p>
            <a:r>
              <a:rPr lang="fr-BE" sz="2000" b="1" dirty="0">
                <a:solidFill>
                  <a:schemeClr val="bg1"/>
                </a:solidFill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</a:rPr>
              <a:t>SMHI, May2015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4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</a:rPr>
              <a:t>Sources of Uncertainty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Arial" charset="0"/>
              </a:rPr>
              <a:t>Cross-walking table</a:t>
            </a:r>
          </a:p>
          <a:p>
            <a:pPr lvl="1"/>
            <a:r>
              <a:rPr lang="en-GB" sz="2400" dirty="0">
                <a:latin typeface="Arial" charset="0"/>
              </a:rPr>
              <a:t>Aim: to assess impacts of extreme cases of uncertainty in the land cover cross-walking table</a:t>
            </a:r>
          </a:p>
          <a:p>
            <a:pPr lvl="1"/>
            <a:r>
              <a:rPr lang="en-GB" sz="2400" dirty="0">
                <a:latin typeface="Arial" charset="0"/>
              </a:rPr>
              <a:t>Based on LCCS ranges (e.g. NL deciduous closed &gt;40% cover -&gt; 70% </a:t>
            </a:r>
            <a:r>
              <a:rPr lang="en-GB" sz="2400" dirty="0" err="1">
                <a:latin typeface="Arial" charset="0"/>
              </a:rPr>
              <a:t>NLDe</a:t>
            </a:r>
            <a:r>
              <a:rPr lang="en-GB" sz="2400" dirty="0">
                <a:latin typeface="Arial" charset="0"/>
              </a:rPr>
              <a:t>)</a:t>
            </a:r>
          </a:p>
          <a:p>
            <a:pPr lvl="1"/>
            <a:r>
              <a:rPr lang="en-GB" sz="2400" dirty="0">
                <a:latin typeface="Arial" charset="0"/>
              </a:rPr>
              <a:t>To include:</a:t>
            </a:r>
          </a:p>
          <a:p>
            <a:pPr lvl="2"/>
            <a:r>
              <a:rPr lang="en-GB" sz="1800" dirty="0" smtClean="0">
                <a:latin typeface="Arial" charset="0"/>
              </a:rPr>
              <a:t>Max </a:t>
            </a:r>
            <a:r>
              <a:rPr lang="en-GB" sz="1800" dirty="0">
                <a:latin typeface="Arial" charset="0"/>
              </a:rPr>
              <a:t>possible forest </a:t>
            </a:r>
            <a:r>
              <a:rPr lang="en-GB" sz="1800" dirty="0" smtClean="0">
                <a:latin typeface="Arial" charset="0"/>
              </a:rPr>
              <a:t>fraction</a:t>
            </a:r>
            <a:endParaRPr lang="en-GB" sz="1800" dirty="0">
              <a:latin typeface="Arial" charset="0"/>
            </a:endParaRPr>
          </a:p>
          <a:p>
            <a:pPr lvl="2"/>
            <a:r>
              <a:rPr lang="en-GB" sz="1800" dirty="0">
                <a:latin typeface="Arial" charset="0"/>
              </a:rPr>
              <a:t>Min possible forest </a:t>
            </a:r>
            <a:r>
              <a:rPr lang="en-GB" sz="1800" dirty="0" smtClean="0">
                <a:latin typeface="Arial" charset="0"/>
              </a:rPr>
              <a:t>fraction</a:t>
            </a:r>
            <a:endParaRPr lang="en-GB" sz="1800" dirty="0">
              <a:latin typeface="Arial" charset="0"/>
            </a:endParaRPr>
          </a:p>
          <a:p>
            <a:pPr lvl="1"/>
            <a:r>
              <a:rPr lang="en-GB" sz="2400" dirty="0">
                <a:latin typeface="Arial" charset="0"/>
              </a:rPr>
              <a:t>Result: </a:t>
            </a:r>
            <a:r>
              <a:rPr lang="en-GB" sz="2400" dirty="0" smtClean="0">
                <a:latin typeface="Arial" charset="0"/>
              </a:rPr>
              <a:t>Spatially varying, evidence based cross walking table</a:t>
            </a: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8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513637" cy="8620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Cross-walking uncertainty</a:t>
            </a:r>
          </a:p>
        </p:txBody>
      </p:sp>
      <p:pic>
        <p:nvPicPr>
          <p:cNvPr id="17410" name="Picture 2" descr="LC-CCI_LUT_LCCStoPFT_Example_V3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9" t="6172" r="6610" b="49744"/>
          <a:stretch>
            <a:fillRect/>
          </a:stretch>
        </p:blipFill>
        <p:spPr bwMode="auto">
          <a:xfrm>
            <a:off x="539750" y="1162050"/>
            <a:ext cx="8099425" cy="5730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54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513637" cy="862012"/>
          </a:xfrm>
        </p:spPr>
        <p:txBody>
          <a:bodyPr/>
          <a:lstStyle/>
          <a:p>
            <a:pPr eaLnBrk="1" hangingPunct="1"/>
            <a:r>
              <a:rPr lang="en-US" altLang="fr-FR" sz="2800" b="0" dirty="0" smtClean="0">
                <a:ea typeface="ＭＳ Ｐゴシック" pitchFamily="34" charset="-128"/>
              </a:rPr>
              <a:t>Results – cross-walking uncertainty</a:t>
            </a:r>
          </a:p>
        </p:txBody>
      </p:sp>
      <p:pic>
        <p:nvPicPr>
          <p:cNvPr id="17411" name="Picture 5" descr="Macintosh HD:Users:nmacbean:LSCE:PROJECTS:CCILCOVER_PHASE2:CAR:YR1:maps.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7675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50825" y="5732463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Tree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250825" y="4581525"/>
            <a:ext cx="1368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Shrub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250825" y="3357563"/>
            <a:ext cx="136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Grass</a:t>
            </a: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250825" y="1989138"/>
            <a:ext cx="1368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dirty="0" smtClean="0">
                <a:solidFill>
                  <a:srgbClr val="008000"/>
                </a:solidFill>
              </a:rPr>
              <a:t>Bare soil</a:t>
            </a:r>
          </a:p>
        </p:txBody>
      </p:sp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3779838" y="1268413"/>
            <a:ext cx="21605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Reference</a:t>
            </a:r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5867400" y="1268413"/>
            <a:ext cx="28813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MAX biomass</a:t>
            </a: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900113" y="1268413"/>
            <a:ext cx="28797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fr-FR" smtClean="0">
                <a:solidFill>
                  <a:srgbClr val="008000"/>
                </a:solidFill>
              </a:rPr>
              <a:t>MIN biomass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1484784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 smtClean="0">
                <a:latin typeface="Arial" pitchFamily="34" charset="0"/>
                <a:ea typeface="ＭＳ Ｐゴシック" pitchFamily="34" charset="-128"/>
              </a:rPr>
              <a:t>PFT</a:t>
            </a:r>
            <a:r>
              <a:rPr lang="fr-BE" sz="1600" i="1" dirty="0" smtClean="0"/>
              <a:t> </a:t>
            </a:r>
            <a:endParaRPr lang="fr-BE" sz="16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707904" y="105273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 smtClean="0">
                <a:latin typeface="Arial" pitchFamily="34" charset="0"/>
                <a:ea typeface="ＭＳ Ｐゴシック" pitchFamily="34" charset="-128"/>
              </a:rPr>
              <a:t>Scenario</a:t>
            </a:r>
            <a:endParaRPr lang="fr-BE" sz="1600" i="1" dirty="0"/>
          </a:p>
        </p:txBody>
      </p:sp>
    </p:spTree>
    <p:extLst>
      <p:ext uri="{BB962C8B-B14F-4D97-AF65-F5344CB8AC3E}">
        <p14:creationId xmlns:p14="http://schemas.microsoft.com/office/powerpoint/2010/main" xmlns="" val="39920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</a:rPr>
              <a:t>Sources of Uncertainty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Arial" charset="0"/>
              </a:rPr>
              <a:t>Climate classification</a:t>
            </a:r>
          </a:p>
          <a:p>
            <a:pPr lvl="1"/>
            <a:r>
              <a:rPr lang="en-GB" sz="2400" dirty="0">
                <a:latin typeface="Arial" charset="0"/>
              </a:rPr>
              <a:t>Aim: to assess impacts of ancillary dataset choice on LSMs</a:t>
            </a:r>
          </a:p>
          <a:p>
            <a:pPr lvl="1"/>
            <a:r>
              <a:rPr lang="en-GB" sz="2400" dirty="0">
                <a:latin typeface="Arial" charset="0"/>
              </a:rPr>
              <a:t>C3/C4 grass approaches:</a:t>
            </a:r>
          </a:p>
          <a:p>
            <a:pPr lvl="2"/>
            <a:r>
              <a:rPr lang="en-GB" sz="1800" dirty="0">
                <a:latin typeface="Arial" charset="0"/>
              </a:rPr>
              <a:t>Still </a:t>
            </a:r>
            <a:r>
              <a:rPr lang="en-GB" sz="1800" i="1" dirty="0">
                <a:latin typeface="Arial" charset="0"/>
              </a:rPr>
              <a:t>et al. </a:t>
            </a:r>
            <a:r>
              <a:rPr lang="en-GB" sz="1800" dirty="0">
                <a:latin typeface="Arial" charset="0"/>
              </a:rPr>
              <a:t>(2003) C4 distribution</a:t>
            </a:r>
          </a:p>
          <a:p>
            <a:pPr lvl="2"/>
            <a:r>
              <a:rPr lang="en-GB" sz="1800" dirty="0">
                <a:latin typeface="Arial" charset="0"/>
              </a:rPr>
              <a:t>Koeppen-Geiger climate classification</a:t>
            </a:r>
          </a:p>
          <a:p>
            <a:pPr lvl="1"/>
            <a:r>
              <a:rPr lang="en-GB" sz="2400" dirty="0">
                <a:latin typeface="Arial" charset="0"/>
              </a:rPr>
              <a:t>Tropical / temperate / boreal biomes:</a:t>
            </a:r>
          </a:p>
          <a:p>
            <a:pPr lvl="2"/>
            <a:r>
              <a:rPr lang="en-GB" sz="1800" dirty="0">
                <a:latin typeface="Arial" charset="0"/>
              </a:rPr>
              <a:t>Tropical / temperate BLE tree cover</a:t>
            </a:r>
          </a:p>
          <a:p>
            <a:pPr lvl="2"/>
            <a:r>
              <a:rPr lang="en-GB" sz="1800" dirty="0">
                <a:latin typeface="Arial" charset="0"/>
              </a:rPr>
              <a:t>Sensitivity to choice of climate data</a:t>
            </a:r>
          </a:p>
          <a:p>
            <a:pPr lvl="1"/>
            <a:r>
              <a:rPr lang="en-GB" sz="2400" dirty="0">
                <a:latin typeface="Arial" charset="0"/>
              </a:rPr>
              <a:t>Result: Consistent approach to the identification of C4 grass and forest biomes</a:t>
            </a:r>
          </a:p>
        </p:txBody>
      </p:sp>
    </p:spTree>
    <p:extLst>
      <p:ext uri="{BB962C8B-B14F-4D97-AF65-F5344CB8AC3E}">
        <p14:creationId xmlns:p14="http://schemas.microsoft.com/office/powerpoint/2010/main" xmlns="" val="125109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Completion</a:t>
            </a:r>
            <a:r>
              <a:rPr lang="fr-BE" dirty="0" smtClean="0"/>
              <a:t> of the </a:t>
            </a:r>
            <a:r>
              <a:rPr lang="fr-BE" dirty="0" err="1" smtClean="0"/>
              <a:t>multi-epoch</a:t>
            </a:r>
            <a:r>
              <a:rPr lang="fr-BE" dirty="0" smtClean="0"/>
              <a:t> CCI LC Validation </a:t>
            </a:r>
            <a:r>
              <a:rPr lang="fr-BE" dirty="0" err="1" smtClean="0"/>
              <a:t>database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0825" y="1484313"/>
            <a:ext cx="8893175" cy="5113337"/>
          </a:xfrm>
        </p:spPr>
        <p:txBody>
          <a:bodyPr/>
          <a:lstStyle/>
          <a:p>
            <a:r>
              <a:rPr lang="fr-BE" dirty="0" smtClean="0"/>
              <a:t>19 experts; 150-200 point by expert =&gt; 3277 points </a:t>
            </a:r>
            <a:r>
              <a:rPr lang="fr-BE" dirty="0" err="1" smtClean="0"/>
              <a:t>proposed</a:t>
            </a:r>
            <a:r>
              <a:rPr lang="fr-BE" dirty="0" smtClean="0"/>
              <a:t> to experts</a:t>
            </a:r>
          </a:p>
          <a:p>
            <a:pPr marL="0" indent="0">
              <a:buNone/>
            </a:pPr>
            <a:r>
              <a:rPr lang="fr-BE" dirty="0" smtClean="0"/>
              <a:t>	=&gt; 2591 </a:t>
            </a:r>
            <a:r>
              <a:rPr lang="fr-BE" dirty="0" err="1" smtClean="0"/>
              <a:t>interpreted</a:t>
            </a:r>
            <a:r>
              <a:rPr lang="fr-BE" dirty="0" smtClean="0"/>
              <a:t> points for </a:t>
            </a:r>
            <a:r>
              <a:rPr lang="fr-BE" dirty="0" err="1" smtClean="0"/>
              <a:t>each</a:t>
            </a:r>
            <a:r>
              <a:rPr lang="fr-BE" dirty="0" smtClean="0"/>
              <a:t> </a:t>
            </a:r>
            <a:r>
              <a:rPr lang="fr-BE" dirty="0" err="1" smtClean="0"/>
              <a:t>epoch</a:t>
            </a:r>
            <a:r>
              <a:rPr lang="fr-BE" dirty="0" smtClean="0"/>
              <a:t> (2000/2005/2010)</a:t>
            </a:r>
          </a:p>
          <a:p>
            <a:pPr marL="0" indent="0">
              <a:buNone/>
            </a:pPr>
            <a:r>
              <a:rPr lang="fr-BE" sz="1600" dirty="0"/>
              <a:t>	 </a:t>
            </a:r>
            <a:r>
              <a:rPr lang="fr-BE" sz="1600" dirty="0" smtClean="0"/>
              <a:t>     (expert confidence : 64% certain, 30% </a:t>
            </a:r>
            <a:r>
              <a:rPr lang="fr-BE" sz="1600" dirty="0" err="1" smtClean="0"/>
              <a:t>reasonable</a:t>
            </a:r>
            <a:r>
              <a:rPr lang="fr-BE" sz="1600" dirty="0" smtClean="0"/>
              <a:t>, 6 % </a:t>
            </a:r>
            <a:r>
              <a:rPr lang="fr-BE" sz="1600" dirty="0" err="1" smtClean="0"/>
              <a:t>doubtful</a:t>
            </a:r>
            <a:r>
              <a:rPr lang="fr-BE" sz="1600" dirty="0" smtClean="0"/>
              <a:t>)</a:t>
            </a: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83" t="21635" r="4583" b="21328"/>
          <a:stretch/>
        </p:blipFill>
        <p:spPr bwMode="auto">
          <a:xfrm>
            <a:off x="-14992" y="2708920"/>
            <a:ext cx="9158992" cy="36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7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Example</a:t>
            </a:r>
            <a:r>
              <a:rPr lang="fr-BE" dirty="0" smtClean="0"/>
              <a:t> of validation </a:t>
            </a:r>
            <a:r>
              <a:rPr lang="fr-BE" dirty="0" err="1" smtClean="0"/>
              <a:t>sample</a:t>
            </a:r>
            <a:r>
              <a:rPr lang="fr-BE" dirty="0" smtClean="0"/>
              <a:t> for an </a:t>
            </a:r>
            <a:r>
              <a:rPr lang="fr-BE" dirty="0" err="1" smtClean="0"/>
              <a:t>given</a:t>
            </a:r>
            <a:r>
              <a:rPr lang="fr-BE" dirty="0" smtClean="0"/>
              <a:t> </a:t>
            </a:r>
            <a:r>
              <a:rPr lang="fr-BE" dirty="0" err="1" smtClean="0"/>
              <a:t>epoch</a:t>
            </a: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4" name="Picture 5" descr="example Thai mixed land 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90" y="1025872"/>
            <a:ext cx="47625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xample Thai mixed land usecl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825" y="2062559"/>
            <a:ext cx="4899025" cy="4822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488" y="4536901"/>
            <a:ext cx="2219325" cy="2276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683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sz="2400" dirty="0" err="1"/>
              <a:t>Increasing</a:t>
            </a:r>
            <a:r>
              <a:rPr lang="fr-BE" sz="2400" dirty="0"/>
              <a:t> </a:t>
            </a:r>
            <a:r>
              <a:rPr lang="fr-BE" sz="2400" dirty="0" err="1" smtClean="0"/>
              <a:t>products</a:t>
            </a:r>
            <a:r>
              <a:rPr lang="fr-BE" sz="2400" dirty="0" smtClean="0"/>
              <a:t> </a:t>
            </a:r>
            <a:r>
              <a:rPr lang="fr-BE" sz="2400" dirty="0" err="1" smtClean="0"/>
              <a:t>downloads</a:t>
            </a:r>
            <a:r>
              <a:rPr lang="fr-BE" sz="2400" dirty="0" smtClean="0"/>
              <a:t> </a:t>
            </a:r>
            <a:r>
              <a:rPr lang="fr-BE" sz="2400" dirty="0"/>
              <a:t>and </a:t>
            </a:r>
            <a:r>
              <a:rPr lang="fr-BE" sz="2400" dirty="0" err="1" smtClean="0"/>
              <a:t>users</a:t>
            </a:r>
            <a:r>
              <a:rPr lang="fr-BE" sz="2400" dirty="0" smtClean="0"/>
              <a:t> </a:t>
            </a:r>
            <a:r>
              <a:rPr lang="fr-BE" sz="2400" dirty="0"/>
              <a:t>interactions :</a:t>
            </a:r>
          </a:p>
          <a:p>
            <a:pPr marL="0" indent="0">
              <a:buNone/>
            </a:pPr>
            <a:r>
              <a:rPr lang="fr-BE" sz="2400" dirty="0"/>
              <a:t>	ex. : </a:t>
            </a:r>
            <a:r>
              <a:rPr lang="fr-BE" sz="2400" dirty="0" smtClean="0"/>
              <a:t>interactions </a:t>
            </a:r>
            <a:r>
              <a:rPr lang="fr-BE" sz="2400" dirty="0" err="1"/>
              <a:t>with</a:t>
            </a:r>
            <a:r>
              <a:rPr lang="fr-BE" sz="2400" dirty="0"/>
              <a:t> the </a:t>
            </a:r>
            <a:r>
              <a:rPr lang="fr-BE" sz="2400" dirty="0" smtClean="0"/>
              <a:t>FP7-LUC4C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 err="1" smtClean="0"/>
              <a:t>Combined</a:t>
            </a:r>
            <a:r>
              <a:rPr lang="fr-BE" sz="2400" dirty="0" smtClean="0"/>
              <a:t> </a:t>
            </a:r>
            <a:r>
              <a:rPr lang="fr-BE" sz="2400" dirty="0"/>
              <a:t>effort </a:t>
            </a:r>
            <a:r>
              <a:rPr lang="fr-BE" sz="2400" dirty="0" err="1"/>
              <a:t>with</a:t>
            </a:r>
            <a:r>
              <a:rPr lang="fr-BE" sz="2400" dirty="0"/>
              <a:t> </a:t>
            </a:r>
            <a:r>
              <a:rPr lang="fr-BE" sz="2400" b="1" dirty="0"/>
              <a:t>FP7-Sigma</a:t>
            </a:r>
            <a:r>
              <a:rPr lang="fr-BE" sz="2400" dirty="0"/>
              <a:t> </a:t>
            </a:r>
            <a:r>
              <a:rPr lang="fr-BE" sz="2400" dirty="0" err="1"/>
              <a:t>project</a:t>
            </a:r>
            <a:r>
              <a:rPr lang="fr-BE" sz="2400" dirty="0"/>
              <a:t> for </a:t>
            </a:r>
            <a:r>
              <a:rPr lang="fr-BE" sz="2400" dirty="0" err="1"/>
              <a:t>cropland</a:t>
            </a:r>
            <a:r>
              <a:rPr lang="fr-BE" sz="2400" dirty="0"/>
              <a:t> class</a:t>
            </a:r>
          </a:p>
          <a:p>
            <a:r>
              <a:rPr lang="fr-BE" sz="2400" dirty="0" err="1"/>
              <a:t>Converging</a:t>
            </a:r>
            <a:r>
              <a:rPr lang="fr-BE" sz="2400" dirty="0"/>
              <a:t> </a:t>
            </a:r>
            <a:r>
              <a:rPr lang="fr-BE" sz="2400" dirty="0" err="1"/>
              <a:t>strategy</a:t>
            </a:r>
            <a:r>
              <a:rPr lang="fr-BE" sz="2400" dirty="0"/>
              <a:t> </a:t>
            </a:r>
            <a:r>
              <a:rPr lang="fr-BE" sz="2400" dirty="0" err="1"/>
              <a:t>between</a:t>
            </a:r>
            <a:r>
              <a:rPr lang="fr-BE" sz="2400" dirty="0"/>
              <a:t> Sentinel-2 CCI LC </a:t>
            </a:r>
            <a:r>
              <a:rPr lang="fr-BE" sz="2400" dirty="0" err="1"/>
              <a:t>product</a:t>
            </a:r>
            <a:r>
              <a:rPr lang="fr-BE" sz="2400" dirty="0"/>
              <a:t> and </a:t>
            </a:r>
            <a:r>
              <a:rPr lang="fr-BE" sz="2400" b="1" dirty="0"/>
              <a:t>EU-CEOFAC</a:t>
            </a:r>
            <a:r>
              <a:rPr lang="fr-BE" sz="2400" dirty="0"/>
              <a:t> </a:t>
            </a:r>
            <a:r>
              <a:rPr lang="fr-BE" sz="2400" dirty="0" err="1"/>
              <a:t>project</a:t>
            </a:r>
            <a:r>
              <a:rPr lang="fr-BE" sz="2400" dirty="0"/>
              <a:t> </a:t>
            </a:r>
            <a:r>
              <a:rPr lang="fr-BE" sz="1800" dirty="0"/>
              <a:t>(Congo Basin Forest </a:t>
            </a:r>
            <a:r>
              <a:rPr lang="fr-BE" sz="1800" dirty="0" err="1"/>
              <a:t>Observatory</a:t>
            </a:r>
            <a:r>
              <a:rPr lang="fr-BE" sz="1800" dirty="0"/>
              <a:t>)</a:t>
            </a:r>
            <a:endParaRPr lang="fr-BE" sz="2400" dirty="0"/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 err="1" smtClean="0"/>
              <a:t>Submission</a:t>
            </a:r>
            <a:r>
              <a:rPr lang="fr-BE" sz="2400" dirty="0" smtClean="0"/>
              <a:t> of H2020 </a:t>
            </a:r>
            <a:r>
              <a:rPr lang="fr-BE" sz="2400" dirty="0" err="1" smtClean="0"/>
              <a:t>Sentinet</a:t>
            </a:r>
            <a:r>
              <a:rPr lang="fr-BE" sz="2400" dirty="0" smtClean="0"/>
              <a:t> </a:t>
            </a:r>
            <a:r>
              <a:rPr lang="fr-BE" sz="2400" dirty="0" err="1" smtClean="0"/>
              <a:t>proposal</a:t>
            </a:r>
            <a:endParaRPr lang="fr-BE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83568" y="260648"/>
            <a:ext cx="751363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2800" kern="0" dirty="0" smtClean="0">
                <a:ea typeface="ＭＳ Ｐゴシック" pitchFamily="34" charset="-128"/>
              </a:rPr>
              <a:t>Current and planned CCI LC applications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6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fr-FR" sz="2800" dirty="0" smtClean="0"/>
              <a:t>CCI LC </a:t>
            </a:r>
            <a:r>
              <a:rPr lang="fr-BE" altLang="fr-FR" sz="2800" dirty="0" err="1" smtClean="0"/>
              <a:t>Products</a:t>
            </a:r>
            <a:r>
              <a:rPr lang="fr-BE" altLang="fr-FR" sz="2800" dirty="0" smtClean="0"/>
              <a:t> </a:t>
            </a:r>
            <a:r>
              <a:rPr lang="fr-BE" altLang="fr-FR" sz="2800" dirty="0" err="1" smtClean="0"/>
              <a:t>downloads</a:t>
            </a:r>
            <a:r>
              <a:rPr lang="fr-BE" altLang="fr-FR" sz="2800" dirty="0" smtClean="0"/>
              <a:t> : 572 LC 2010</a:t>
            </a:r>
            <a:br>
              <a:rPr lang="fr-BE" altLang="fr-FR" sz="2800" dirty="0" smtClean="0"/>
            </a:br>
            <a:r>
              <a:rPr lang="fr-BE" altLang="fr-FR" sz="2800" dirty="0" smtClean="0"/>
              <a:t>1181  </a:t>
            </a:r>
            <a:r>
              <a:rPr lang="fr-BE" altLang="fr-FR" sz="2800" dirty="0" err="1" smtClean="0"/>
              <a:t>products</a:t>
            </a:r>
            <a:r>
              <a:rPr lang="fr-BE" altLang="fr-FR" sz="2800" dirty="0" smtClean="0"/>
              <a:t> </a:t>
            </a:r>
            <a:r>
              <a:rPr lang="fr-BE" altLang="fr-FR" sz="2400" dirty="0" smtClean="0"/>
              <a:t>(&gt; 4300 Gb) </a:t>
            </a:r>
            <a:r>
              <a:rPr lang="fr-BE" altLang="fr-FR" sz="2800" dirty="0" smtClean="0"/>
              <a:t>and 167 </a:t>
            </a:r>
            <a:r>
              <a:rPr lang="fr-BE" altLang="fr-FR" sz="2800" dirty="0" err="1" smtClean="0"/>
              <a:t>tools</a:t>
            </a:r>
            <a:endParaRPr lang="fr-BE" altLang="fr-FR" sz="2800" dirty="0" smtClean="0"/>
          </a:p>
        </p:txBody>
      </p:sp>
      <p:pic>
        <p:nvPicPr>
          <p:cNvPr id="819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6509257" cy="340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6" y="3212976"/>
            <a:ext cx="3200222" cy="29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9040" y="1194693"/>
            <a:ext cx="871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400" b="1" dirty="0">
                <a:solidFill>
                  <a:srgbClr val="00338D"/>
                </a:solidFill>
                <a:latin typeface="+mn-lt"/>
              </a:rPr>
              <a:t>1181 CCI_LC </a:t>
            </a:r>
            <a:r>
              <a:rPr lang="fr-BE" sz="2400" b="1" dirty="0" err="1">
                <a:solidFill>
                  <a:srgbClr val="00338D"/>
                </a:solidFill>
                <a:latin typeface="+mn-lt"/>
              </a:rPr>
              <a:t>Maps</a:t>
            </a:r>
            <a:r>
              <a:rPr lang="fr-BE" sz="2400" b="1" dirty="0">
                <a:solidFill>
                  <a:srgbClr val="00338D"/>
                </a:solidFill>
                <a:latin typeface="+mn-lt"/>
              </a:rPr>
              <a:t> </a:t>
            </a:r>
            <a:r>
              <a:rPr lang="fr-BE" sz="2400" b="1" dirty="0" err="1">
                <a:solidFill>
                  <a:srgbClr val="00338D"/>
                </a:solidFill>
                <a:latin typeface="+mn-lt"/>
              </a:rPr>
              <a:t>downloaded</a:t>
            </a:r>
            <a:r>
              <a:rPr lang="fr-BE" sz="2400" b="1" dirty="0">
                <a:solidFill>
                  <a:srgbClr val="00338D"/>
                </a:solidFill>
                <a:latin typeface="+mn-lt"/>
              </a:rPr>
              <a:t> at full </a:t>
            </a:r>
            <a:r>
              <a:rPr lang="fr-BE" sz="2400" b="1" dirty="0" err="1">
                <a:solidFill>
                  <a:srgbClr val="00338D"/>
                </a:solidFill>
                <a:latin typeface="+mn-lt"/>
              </a:rPr>
              <a:t>resolution</a:t>
            </a:r>
            <a:r>
              <a:rPr lang="fr-BE" sz="2400" b="1" dirty="0">
                <a:solidFill>
                  <a:srgbClr val="00338D"/>
                </a:solidFill>
                <a:latin typeface="+mn-lt"/>
              </a:rPr>
              <a:t> (</a:t>
            </a:r>
            <a:r>
              <a:rPr lang="fr-BE" sz="2400" b="1" dirty="0">
                <a:solidFill>
                  <a:srgbClr val="00B050"/>
                </a:solidFill>
                <a:latin typeface="+mn-lt"/>
              </a:rPr>
              <a:t>2211 GB</a:t>
            </a:r>
            <a:r>
              <a:rPr lang="fr-BE" sz="2400" b="1" dirty="0">
                <a:solidFill>
                  <a:srgbClr val="00338D"/>
                </a:solidFill>
                <a:latin typeface="+mn-lt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2132856"/>
            <a:ext cx="9332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000" b="1" dirty="0">
                <a:solidFill>
                  <a:srgbClr val="00338D"/>
                </a:solidFill>
                <a:latin typeface="+mn-lt"/>
              </a:rPr>
              <a:t>117 NDVI </a:t>
            </a:r>
            <a:r>
              <a:rPr lang="fr-BE" sz="2000" b="1" dirty="0" smtClean="0">
                <a:solidFill>
                  <a:srgbClr val="00338D"/>
                </a:solidFill>
                <a:latin typeface="+mn-lt"/>
              </a:rPr>
              <a:t>LSS (1552 </a:t>
            </a:r>
            <a:r>
              <a:rPr lang="fr-BE" sz="2000" b="1" dirty="0">
                <a:solidFill>
                  <a:srgbClr val="00338D"/>
                </a:solidFill>
                <a:latin typeface="+mn-lt"/>
              </a:rPr>
              <a:t>GB)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8117" y="2492896"/>
            <a:ext cx="6968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000" b="1" dirty="0">
                <a:solidFill>
                  <a:srgbClr val="00338D"/>
                </a:solidFill>
                <a:latin typeface="+mn-lt"/>
              </a:rPr>
              <a:t>52 BA </a:t>
            </a:r>
            <a:r>
              <a:rPr lang="fr-BE" sz="2000" b="1" dirty="0" smtClean="0">
                <a:solidFill>
                  <a:srgbClr val="00338D"/>
                </a:solidFill>
                <a:latin typeface="+mn-lt"/>
              </a:rPr>
              <a:t>LSS (214 </a:t>
            </a:r>
            <a:r>
              <a:rPr lang="fr-BE" sz="2000" b="1" dirty="0">
                <a:solidFill>
                  <a:srgbClr val="00338D"/>
                </a:solidFill>
                <a:latin typeface="+mn-lt"/>
              </a:rPr>
              <a:t>GB)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2780928"/>
            <a:ext cx="7835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000" b="1" dirty="0">
                <a:solidFill>
                  <a:srgbClr val="00338D"/>
                </a:solidFill>
                <a:latin typeface="+mn-lt"/>
              </a:rPr>
              <a:t>44 Snow </a:t>
            </a:r>
            <a:r>
              <a:rPr lang="fr-BE" sz="2000" b="1" dirty="0" smtClean="0">
                <a:solidFill>
                  <a:srgbClr val="00338D"/>
                </a:solidFill>
                <a:latin typeface="+mn-lt"/>
              </a:rPr>
              <a:t>LSS  </a:t>
            </a:r>
            <a:r>
              <a:rPr lang="fr-BE" sz="2000" b="1" dirty="0">
                <a:solidFill>
                  <a:srgbClr val="00338D"/>
                </a:solidFill>
                <a:latin typeface="+mn-lt"/>
              </a:rPr>
              <a:t>(307 GB)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20" y="1556792"/>
            <a:ext cx="6968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400" b="1" dirty="0">
                <a:solidFill>
                  <a:srgbClr val="00338D"/>
                </a:solidFill>
                <a:latin typeface="+mn-lt"/>
              </a:rPr>
              <a:t>167 User </a:t>
            </a:r>
            <a:r>
              <a:rPr lang="fr-BE" sz="2400" b="1" dirty="0" err="1" smtClean="0">
                <a:solidFill>
                  <a:srgbClr val="00338D"/>
                </a:solidFill>
                <a:latin typeface="+mn-lt"/>
              </a:rPr>
              <a:t>tool</a:t>
            </a:r>
            <a:r>
              <a:rPr lang="fr-BE" sz="2400" b="1" dirty="0" smtClean="0">
                <a:solidFill>
                  <a:srgbClr val="00338D"/>
                </a:solidFill>
                <a:latin typeface="+mn-lt"/>
              </a:rPr>
              <a:t> (5 </a:t>
            </a:r>
            <a:r>
              <a:rPr lang="fr-BE" sz="2400" b="1" dirty="0">
                <a:solidFill>
                  <a:srgbClr val="00338D"/>
                </a:solidFill>
                <a:latin typeface="+mn-lt"/>
              </a:rPr>
              <a:t>GB)</a:t>
            </a:r>
          </a:p>
        </p:txBody>
      </p:sp>
    </p:spTree>
    <p:extLst>
      <p:ext uri="{BB962C8B-B14F-4D97-AF65-F5344CB8AC3E}">
        <p14:creationId xmlns:p14="http://schemas.microsoft.com/office/powerpoint/2010/main" xmlns="" val="25455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dirty="0"/>
              <a:t>CCI LC </a:t>
            </a:r>
            <a:r>
              <a:rPr lang="fr-BE" altLang="fr-FR" dirty="0" err="1"/>
              <a:t>Products</a:t>
            </a:r>
            <a:r>
              <a:rPr lang="fr-BE" altLang="fr-FR" dirty="0"/>
              <a:t> </a:t>
            </a:r>
            <a:r>
              <a:rPr lang="fr-BE" altLang="fr-FR" dirty="0" err="1"/>
              <a:t>downloads</a:t>
            </a:r>
            <a:r>
              <a:rPr lang="fr-BE" altLang="fr-FR" dirty="0"/>
              <a:t> :</a:t>
            </a:r>
            <a:r>
              <a:rPr lang="fr-BE" altLang="fr-FR" dirty="0" smtClean="0"/>
              <a:t/>
            </a:r>
            <a:br>
              <a:rPr lang="fr-BE" altLang="fr-FR" dirty="0" smtClean="0"/>
            </a:br>
            <a:r>
              <a:rPr lang="fr-BE" altLang="fr-FR" dirty="0" smtClean="0"/>
              <a:t>IP localisation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219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0551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57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altLang="fr-FR" smtClean="0"/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altLang="fr-FR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243958" cy="69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88640"/>
            <a:ext cx="5716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 err="1" smtClean="0">
                <a:solidFill>
                  <a:srgbClr val="FFC000"/>
                </a:solidFill>
              </a:rPr>
              <a:t>Thank</a:t>
            </a:r>
            <a:r>
              <a:rPr lang="fr-BE" sz="4400" b="1" dirty="0" smtClean="0">
                <a:solidFill>
                  <a:srgbClr val="FFC000"/>
                </a:solidFill>
              </a:rPr>
              <a:t> </a:t>
            </a:r>
            <a:r>
              <a:rPr lang="fr-BE" sz="4400" b="1" dirty="0" err="1" smtClean="0">
                <a:solidFill>
                  <a:srgbClr val="FFC000"/>
                </a:solidFill>
              </a:rPr>
              <a:t>you</a:t>
            </a:r>
            <a:r>
              <a:rPr lang="fr-BE" sz="4400" b="1" dirty="0" smtClean="0">
                <a:solidFill>
                  <a:srgbClr val="FFC000"/>
                </a:solidFill>
              </a:rPr>
              <a:t> for attention</a:t>
            </a:r>
            <a:endParaRPr lang="fr-BE" sz="4400" b="1" dirty="0">
              <a:solidFill>
                <a:srgbClr val="FFC000"/>
              </a:solidFill>
            </a:endParaRPr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5" t="17181" r="4694" b="2188"/>
          <a:stretch>
            <a:fillRect/>
          </a:stretch>
        </p:blipFill>
        <p:spPr bwMode="auto">
          <a:xfrm>
            <a:off x="4499992" y="1052736"/>
            <a:ext cx="4433276" cy="287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16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Datasets currently available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Land cover state for 3 ‘epochs’:</a:t>
            </a:r>
          </a:p>
          <a:p>
            <a:pPr lvl="1"/>
            <a:r>
              <a:rPr lang="en-GB" dirty="0" smtClean="0"/>
              <a:t>2000: (1998-2002)</a:t>
            </a:r>
          </a:p>
          <a:p>
            <a:pPr lvl="1"/>
            <a:r>
              <a:rPr lang="en-GB" dirty="0" smtClean="0"/>
              <a:t>2005: (2003-2007)</a:t>
            </a:r>
          </a:p>
          <a:p>
            <a:pPr lvl="1"/>
            <a:r>
              <a:rPr lang="en-GB" dirty="0" smtClean="0"/>
              <a:t>2010: (2008-2012)</a:t>
            </a:r>
          </a:p>
          <a:p>
            <a:r>
              <a:rPr lang="en-GB" dirty="0" smtClean="0"/>
              <a:t>Land surface Condition:</a:t>
            </a:r>
          </a:p>
          <a:p>
            <a:pPr lvl="1"/>
            <a:r>
              <a:rPr lang="en-GB" dirty="0" smtClean="0"/>
              <a:t>NDVI</a:t>
            </a:r>
          </a:p>
          <a:p>
            <a:pPr lvl="1"/>
            <a:r>
              <a:rPr lang="en-GB" dirty="0" smtClean="0"/>
              <a:t>Burnt area</a:t>
            </a:r>
          </a:p>
          <a:p>
            <a:pPr lvl="1"/>
            <a:r>
              <a:rPr lang="en-GB" dirty="0" smtClean="0"/>
              <a:t>Snow cover</a:t>
            </a:r>
          </a:p>
          <a:p>
            <a:r>
              <a:rPr lang="en-GB" dirty="0" smtClean="0"/>
              <a:t>Water bodies mask</a:t>
            </a:r>
          </a:p>
          <a:p>
            <a:r>
              <a:rPr lang="en-GB" dirty="0" smtClean="0"/>
              <a:t>MERIS Surface Reflectance</a:t>
            </a:r>
          </a:p>
          <a:p>
            <a:r>
              <a:rPr lang="en-GB" dirty="0" smtClean="0"/>
              <a:t>User tool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4108" y="3501008"/>
            <a:ext cx="1759052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01008"/>
            <a:ext cx="175905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3501009"/>
            <a:ext cx="1763688" cy="1371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2124" y="1484784"/>
            <a:ext cx="3056260" cy="1729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5085184"/>
            <a:ext cx="1944216" cy="1166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5085184"/>
            <a:ext cx="1944216" cy="116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6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Points for 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44625"/>
            <a:ext cx="8230815" cy="4072607"/>
          </a:xfrm>
        </p:spPr>
        <p:txBody>
          <a:bodyPr anchor="ctr"/>
          <a:lstStyle/>
          <a:p>
            <a:pPr>
              <a:lnSpc>
                <a:spcPct val="200000"/>
              </a:lnSpc>
            </a:pPr>
            <a:r>
              <a:rPr lang="en-GB" sz="2400" dirty="0" smtClean="0"/>
              <a:t>Alternative approaches to assessing uncertainty?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Applications of land cover in other CCIs?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Comments / suggestions?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5222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196752"/>
            <a:ext cx="495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0070C0"/>
                </a:solidFill>
              </a:rPr>
              <a:t>http://</a:t>
            </a:r>
            <a:r>
              <a:rPr lang="fr-BE" b="1" dirty="0" smtClean="0">
                <a:solidFill>
                  <a:srgbClr val="0070C0"/>
                </a:solidFill>
              </a:rPr>
              <a:t>maps.elie.ucl.ac.be/CCI/viewer/index.html</a:t>
            </a:r>
            <a:endParaRPr lang="fr-BE" b="1" dirty="0">
              <a:solidFill>
                <a:srgbClr val="0070C0"/>
              </a:solidFill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" t="7332" r="861" b="4759"/>
          <a:stretch/>
        </p:blipFill>
        <p:spPr bwMode="auto">
          <a:xfrm>
            <a:off x="-63384" y="1556792"/>
            <a:ext cx="9207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3528" y="116632"/>
            <a:ext cx="9309720" cy="8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sz="2800" dirty="0" smtClean="0"/>
              <a:t>		CCI LC maps accessible on-line </a:t>
            </a:r>
          </a:p>
          <a:p>
            <a:r>
              <a:rPr lang="en-GB" altLang="en-US" sz="2800" dirty="0" smtClean="0"/>
              <a:t>with 3 land surface seasonality TS + user tool</a:t>
            </a:r>
          </a:p>
        </p:txBody>
      </p:sp>
    </p:spTree>
    <p:extLst>
      <p:ext uri="{BB962C8B-B14F-4D97-AF65-F5344CB8AC3E}">
        <p14:creationId xmlns:p14="http://schemas.microsoft.com/office/powerpoint/2010/main" xmlns="" val="16743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dirty="0" smtClean="0"/>
              <a:t>On-</a:t>
            </a:r>
            <a:r>
              <a:rPr lang="fr-BE" altLang="fr-FR" dirty="0" err="1" smtClean="0"/>
              <a:t>going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activities</a:t>
            </a:r>
            <a:r>
              <a:rPr lang="fr-BE" altLang="fr-FR" dirty="0" smtClean="0"/>
              <a:t> and </a:t>
            </a:r>
            <a:r>
              <a:rPr lang="fr-BE" altLang="fr-FR" dirty="0" err="1" smtClean="0"/>
              <a:t>forthcoming</a:t>
            </a:r>
            <a:r>
              <a:rPr lang="fr-BE" altLang="fr-FR" dirty="0" smtClean="0"/>
              <a:t> outputs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1196752"/>
            <a:ext cx="8893175" cy="5113337"/>
          </a:xfrm>
        </p:spPr>
        <p:txBody>
          <a:bodyPr/>
          <a:lstStyle/>
          <a:p>
            <a:r>
              <a:rPr lang="en-US" altLang="fr-FR" sz="1800" b="1" dirty="0" smtClean="0"/>
              <a:t>Upgraded version of a new CCI LC 2000/2005/2010/</a:t>
            </a:r>
            <a:r>
              <a:rPr lang="en-US" altLang="fr-FR" sz="1800" b="1" i="1" dirty="0" smtClean="0"/>
              <a:t>2015 products</a:t>
            </a:r>
          </a:p>
          <a:p>
            <a:pPr lvl="1"/>
            <a:r>
              <a:rPr lang="en-US" altLang="fr-FR" sz="1600" b="0" dirty="0" smtClean="0"/>
              <a:t>improved MERIS FR &amp; RR pre-processing chain (better MERIS QA, cloud mask)</a:t>
            </a:r>
            <a:endParaRPr lang="en-US" altLang="fr-FR" sz="1600" dirty="0"/>
          </a:p>
          <a:p>
            <a:pPr lvl="1"/>
            <a:r>
              <a:rPr lang="en-US" altLang="fr-FR" sz="1600" b="0" dirty="0" smtClean="0"/>
              <a:t>upgraded classification processing chain (transition areas, error characterization)</a:t>
            </a:r>
          </a:p>
          <a:p>
            <a:pPr lvl="1"/>
            <a:r>
              <a:rPr lang="en-US" altLang="fr-FR" sz="1600" i="1" dirty="0" smtClean="0"/>
              <a:t>extension to PROBA-V time series for 2015 epoch</a:t>
            </a:r>
            <a:endParaRPr lang="en-US" altLang="fr-FR" sz="1600" b="0" i="1" dirty="0" smtClean="0"/>
          </a:p>
          <a:p>
            <a:r>
              <a:rPr lang="en-US" altLang="fr-FR" sz="1600" b="1" dirty="0" smtClean="0"/>
              <a:t>CCI LC 1990 product</a:t>
            </a:r>
          </a:p>
          <a:p>
            <a:pPr lvl="1"/>
            <a:r>
              <a:rPr lang="en-US" altLang="fr-FR" sz="1600" dirty="0" smtClean="0"/>
              <a:t>algorithm </a:t>
            </a:r>
            <a:r>
              <a:rPr lang="en-US" altLang="fr-FR" sz="1600" b="0" dirty="0" smtClean="0"/>
              <a:t>development and preprocessing of the 1992-1999 AVHRR 1km archive</a:t>
            </a:r>
          </a:p>
          <a:p>
            <a:pPr lvl="1"/>
            <a:r>
              <a:rPr lang="en-US" altLang="fr-FR" sz="1600" b="0" i="1" dirty="0" smtClean="0"/>
              <a:t>classification development for 1990 epoch land cover</a:t>
            </a:r>
          </a:p>
          <a:p>
            <a:r>
              <a:rPr lang="en-US" altLang="fr-FR" sz="1800" b="1" dirty="0" smtClean="0"/>
              <a:t>Water bodies mapping  </a:t>
            </a:r>
          </a:p>
          <a:p>
            <a:pPr lvl="1"/>
            <a:r>
              <a:rPr lang="en-US" altLang="fr-FR" sz="1800" b="0" dirty="0" smtClean="0"/>
              <a:t>ESA Workshop Mapping WB from Space (March 2015)</a:t>
            </a:r>
          </a:p>
          <a:p>
            <a:pPr lvl="1"/>
            <a:r>
              <a:rPr lang="en-US" altLang="fr-FR" sz="1800" i="1" dirty="0" smtClean="0"/>
              <a:t>Sentinel-1 exploitation test going on for water surface dynamics</a:t>
            </a:r>
            <a:endParaRPr lang="en-US" altLang="fr-FR" sz="1800" b="0" i="1" dirty="0" smtClean="0"/>
          </a:p>
          <a:p>
            <a:r>
              <a:rPr lang="en-US" altLang="fr-FR" sz="1800" b="1" dirty="0" smtClean="0"/>
              <a:t>Uncertainty impact assessment on model outputs (albedo, LST)</a:t>
            </a:r>
          </a:p>
          <a:p>
            <a:pPr lvl="1"/>
            <a:r>
              <a:rPr lang="en-US" altLang="fr-FR" sz="1800" dirty="0"/>
              <a:t>c</a:t>
            </a:r>
            <a:r>
              <a:rPr lang="en-US" altLang="fr-FR" sz="1800" dirty="0" smtClean="0"/>
              <a:t>oordinated runs across models by the 3 climate groups</a:t>
            </a:r>
          </a:p>
          <a:p>
            <a:r>
              <a:rPr lang="en-US" altLang="fr-FR" sz="1800" b="1" dirty="0" smtClean="0"/>
              <a:t>Additional feasibility studies (incl. 1980’s AVHRR, ET, SAR urban detection)</a:t>
            </a:r>
          </a:p>
          <a:p>
            <a:r>
              <a:rPr lang="en-US" altLang="fr-FR" sz="1800" b="1" dirty="0"/>
              <a:t>User tool </a:t>
            </a:r>
            <a:r>
              <a:rPr lang="en-US" altLang="fr-FR" sz="1800" b="1" dirty="0" smtClean="0"/>
              <a:t>v 3.7</a:t>
            </a:r>
            <a:endParaRPr lang="en-US" altLang="fr-FR" sz="1800" b="1" dirty="0"/>
          </a:p>
          <a:p>
            <a:r>
              <a:rPr lang="en-US" altLang="fr-FR" sz="1800" b="1" i="1" dirty="0" smtClean="0"/>
              <a:t>Submission of the new products version to </a:t>
            </a:r>
            <a:r>
              <a:rPr lang="en-US" altLang="fr-FR" sz="1800" b="1" i="1" dirty="0"/>
              <a:t>Obs4Mips </a:t>
            </a:r>
            <a:endParaRPr lang="en-US" altLang="fr-FR" sz="1800" b="1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19485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7984" y="6237312"/>
            <a:ext cx="3168352" cy="620688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1 Results Revisited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172" y="1196752"/>
            <a:ext cx="6073656" cy="566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ESA - REF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55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1 Results Revisited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27984" y="6237312"/>
            <a:ext cx="4716016" cy="6206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0069" y="1340768"/>
            <a:ext cx="9141654" cy="5517232"/>
            <a:chOff x="60069" y="1340768"/>
            <a:chExt cx="9141654" cy="55172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rcRect t="3816"/>
            <a:stretch>
              <a:fillRect/>
            </a:stretch>
          </p:blipFill>
          <p:spPr>
            <a:xfrm>
              <a:off x="5846996" y="1449376"/>
              <a:ext cx="3354727" cy="5364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 t="5123" r="50389" b="8417"/>
            <a:stretch>
              <a:fillRect/>
            </a:stretch>
          </p:blipFill>
          <p:spPr>
            <a:xfrm>
              <a:off x="2915816" y="1484784"/>
              <a:ext cx="3024336" cy="48965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rcRect l="49611" t="3814" b="8454"/>
            <a:stretch>
              <a:fillRect/>
            </a:stretch>
          </p:blipFill>
          <p:spPr>
            <a:xfrm>
              <a:off x="60069" y="1412776"/>
              <a:ext cx="3071771" cy="496855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/>
            <a:srcRect t="91546"/>
            <a:stretch>
              <a:fillRect/>
            </a:stretch>
          </p:blipFill>
          <p:spPr>
            <a:xfrm>
              <a:off x="107504" y="6381328"/>
              <a:ext cx="5832648" cy="4766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04" y="1340768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(a)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7824" y="1340768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(b)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2160" y="1340768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(c)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796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2 </a:t>
            </a:r>
            <a:r>
              <a:rPr lang="en-GB" dirty="0" err="1" smtClean="0"/>
              <a:t>Workplan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Climate User Group: Uncertainty assessment</a:t>
            </a:r>
          </a:p>
          <a:p>
            <a:pPr lvl="1"/>
            <a:r>
              <a:rPr lang="en-GB" dirty="0" smtClean="0"/>
              <a:t>Cross-walking uncertainty</a:t>
            </a:r>
          </a:p>
          <a:p>
            <a:pPr lvl="1"/>
            <a:r>
              <a:rPr lang="en-GB" dirty="0" smtClean="0"/>
              <a:t>Land cover class uncertainty</a:t>
            </a:r>
          </a:p>
          <a:p>
            <a:endParaRPr lang="en-GB" dirty="0" smtClean="0"/>
          </a:p>
          <a:p>
            <a:r>
              <a:rPr lang="en-GB" dirty="0" smtClean="0"/>
              <a:t>Individual WPs:</a:t>
            </a:r>
          </a:p>
          <a:p>
            <a:pPr lvl="1"/>
            <a:r>
              <a:rPr lang="en-GB" dirty="0" smtClean="0"/>
              <a:t>Model evaluation using land surface condition (LSCE)</a:t>
            </a:r>
          </a:p>
          <a:p>
            <a:pPr lvl="1"/>
            <a:r>
              <a:rPr lang="en-GB" dirty="0" smtClean="0"/>
              <a:t>Testing LC_CCI in NWP models (MOHC)</a:t>
            </a:r>
          </a:p>
          <a:p>
            <a:pPr lvl="1"/>
            <a:r>
              <a:rPr lang="en-GB" dirty="0" smtClean="0"/>
              <a:t>Testing new wetlands scheme (MPI)</a:t>
            </a:r>
          </a:p>
          <a:p>
            <a:pPr lvl="1"/>
            <a:endParaRPr lang="en-GB" dirty="0"/>
          </a:p>
          <a:p>
            <a:r>
              <a:rPr lang="en-GB" dirty="0" smtClean="0"/>
              <a:t>Plans (yr2 &amp; 3):</a:t>
            </a:r>
          </a:p>
          <a:p>
            <a:pPr lvl="1"/>
            <a:r>
              <a:rPr lang="en-GB" dirty="0" smtClean="0"/>
              <a:t>Transient land use change experiment</a:t>
            </a:r>
          </a:p>
          <a:p>
            <a:pPr lvl="1"/>
            <a:r>
              <a:rPr lang="en-GB" dirty="0" smtClean="0"/>
              <a:t>Further region-specific case studies</a:t>
            </a:r>
          </a:p>
        </p:txBody>
      </p:sp>
    </p:spTree>
    <p:extLst>
      <p:ext uri="{BB962C8B-B14F-4D97-AF65-F5344CB8AC3E}">
        <p14:creationId xmlns:p14="http://schemas.microsoft.com/office/powerpoint/2010/main" xmlns="" val="25435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913"/>
            <a:ext cx="6920433" cy="862012"/>
          </a:xfrm>
        </p:spPr>
        <p:txBody>
          <a:bodyPr/>
          <a:lstStyle/>
          <a:p>
            <a:r>
              <a:rPr lang="fr-BE" sz="2800" dirty="0" smtClean="0"/>
              <a:t>LC and PFT conversion </a:t>
            </a:r>
            <a:r>
              <a:rPr lang="fr-BE" sz="2800" dirty="0" err="1" smtClean="0"/>
              <a:t>uncertainty</a:t>
            </a:r>
            <a:r>
              <a:rPr lang="fr-BE" sz="2800" dirty="0" smtClean="0"/>
              <a:t> impacts on model input and output</a:t>
            </a:r>
            <a:endParaRPr lang="fr-BE" sz="2800" dirty="0"/>
          </a:p>
        </p:txBody>
      </p:sp>
      <p:sp>
        <p:nvSpPr>
          <p:cNvPr id="4" name="TextBox 4"/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251520" y="1340768"/>
            <a:ext cx="87849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dirty="0">
                <a:solidFill>
                  <a:schemeClr val="tx1"/>
                </a:solidFill>
              </a:rPr>
              <a:t>4 different perturbations of PFT fractions 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generated</a:t>
            </a:r>
            <a:r>
              <a:rPr lang="fr-BE" altLang="fr-FR" sz="2000" b="0" dirty="0" smtClean="0">
                <a:solidFill>
                  <a:schemeClr val="tx1"/>
                </a:solidFill>
              </a:rPr>
              <a:t> </a:t>
            </a:r>
            <a:r>
              <a:rPr lang="fr-BE" altLang="fr-FR" sz="2000" b="0" dirty="0" err="1" smtClean="0">
                <a:solidFill>
                  <a:schemeClr val="tx1"/>
                </a:solidFill>
              </a:rPr>
              <a:t>using</a:t>
            </a:r>
            <a:r>
              <a:rPr lang="fr-BE" altLang="fr-FR" sz="2000" b="0" dirty="0" smtClean="0">
                <a:solidFill>
                  <a:schemeClr val="tx1"/>
                </a:solidFill>
              </a:rPr>
              <a:t> 2 </a:t>
            </a:r>
            <a:r>
              <a:rPr lang="fr-BE" altLang="fr-FR" sz="2000" b="0" dirty="0" err="1" smtClean="0">
                <a:solidFill>
                  <a:schemeClr val="tx1"/>
                </a:solidFill>
              </a:rPr>
              <a:t>levels</a:t>
            </a:r>
            <a:r>
              <a:rPr lang="fr-BE" altLang="fr-FR" sz="2000" b="0" dirty="0" smtClean="0">
                <a:solidFill>
                  <a:schemeClr val="tx1"/>
                </a:solidFill>
              </a:rPr>
              <a:t> :</a:t>
            </a:r>
            <a:endParaRPr lang="en-US" altLang="fr-FR" sz="20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0" dirty="0" smtClean="0">
                <a:solidFill>
                  <a:schemeClr val="tx1"/>
                </a:solidFill>
              </a:rPr>
              <a:t> - </a:t>
            </a:r>
            <a:r>
              <a:rPr lang="en-GB" altLang="fr-FR" sz="2000" dirty="0" smtClean="0">
                <a:solidFill>
                  <a:schemeClr val="tx1"/>
                </a:solidFill>
              </a:rPr>
              <a:t>Land </a:t>
            </a:r>
            <a:r>
              <a:rPr lang="en-GB" altLang="fr-FR" sz="2000" dirty="0">
                <a:solidFill>
                  <a:schemeClr val="tx1"/>
                </a:solidFill>
              </a:rPr>
              <a:t>cover uncertainty </a:t>
            </a:r>
            <a:r>
              <a:rPr lang="en-GB" altLang="fr-FR" sz="2000" b="0" dirty="0">
                <a:solidFill>
                  <a:schemeClr val="tx1"/>
                </a:solidFill>
              </a:rPr>
              <a:t>with alternative classes selected only when</a:t>
            </a:r>
            <a:endParaRPr lang="en-US" altLang="fr-FR" sz="2000" b="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0" dirty="0">
                <a:solidFill>
                  <a:schemeClr val="tx1"/>
                </a:solidFill>
              </a:rPr>
              <a:t>	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(</a:t>
            </a:r>
            <a:r>
              <a:rPr lang="en-GB" altLang="fr-FR" sz="2000" b="0" dirty="0" err="1" smtClean="0">
                <a:solidFill>
                  <a:schemeClr val="tx1"/>
                </a:solidFill>
              </a:rPr>
              <a:t>i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) biomass </a:t>
            </a:r>
            <a:r>
              <a:rPr lang="en-GB" altLang="fr-FR" sz="2000" b="0" dirty="0">
                <a:solidFill>
                  <a:schemeClr val="tx1"/>
                </a:solidFill>
              </a:rPr>
              <a:t>is 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minimised , (ii) </a:t>
            </a:r>
            <a:r>
              <a:rPr lang="en-GB" altLang="fr-FR" sz="2000" b="0" dirty="0">
                <a:solidFill>
                  <a:schemeClr val="tx1"/>
                </a:solidFill>
              </a:rPr>
              <a:t>biomass is maximised</a:t>
            </a:r>
            <a:endParaRPr lang="en-US" altLang="fr-FR" sz="20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0" dirty="0">
                <a:solidFill>
                  <a:schemeClr val="tx1"/>
                </a:solidFill>
              </a:rPr>
              <a:t> </a:t>
            </a:r>
            <a:r>
              <a:rPr lang="en-US" altLang="fr-FR" sz="2000" b="0" dirty="0" smtClean="0">
                <a:solidFill>
                  <a:schemeClr val="tx1"/>
                </a:solidFill>
              </a:rPr>
              <a:t>- </a:t>
            </a:r>
            <a:r>
              <a:rPr lang="en-GB" altLang="fr-FR" sz="2000" dirty="0" smtClean="0">
                <a:solidFill>
                  <a:schemeClr val="tx1"/>
                </a:solidFill>
              </a:rPr>
              <a:t>Cross </a:t>
            </a:r>
            <a:r>
              <a:rPr lang="en-GB" altLang="fr-FR" sz="2000" dirty="0">
                <a:solidFill>
                  <a:schemeClr val="tx1"/>
                </a:solidFill>
              </a:rPr>
              <a:t>walking table uncertainty </a:t>
            </a:r>
            <a:r>
              <a:rPr lang="en-GB" altLang="fr-FR" sz="2000" b="0" dirty="0">
                <a:solidFill>
                  <a:schemeClr val="tx1"/>
                </a:solidFill>
              </a:rPr>
              <a:t>with fractions adjusted to</a:t>
            </a:r>
            <a:endParaRPr lang="en-US" altLang="fr-FR" sz="2000" b="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000" b="0" dirty="0">
                <a:solidFill>
                  <a:schemeClr val="tx1"/>
                </a:solidFill>
              </a:rPr>
              <a:t>	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(</a:t>
            </a:r>
            <a:r>
              <a:rPr lang="en-GB" altLang="fr-FR" sz="2000" b="0" dirty="0" err="1" smtClean="0">
                <a:solidFill>
                  <a:schemeClr val="tx1"/>
                </a:solidFill>
              </a:rPr>
              <a:t>i</a:t>
            </a:r>
            <a:r>
              <a:rPr lang="en-GB" altLang="fr-FR" sz="2000" b="0" dirty="0" smtClean="0">
                <a:solidFill>
                  <a:schemeClr val="tx1"/>
                </a:solidFill>
              </a:rPr>
              <a:t>) minimise biomass, (ii) </a:t>
            </a:r>
            <a:r>
              <a:rPr lang="en-GB" altLang="fr-FR" sz="2000" b="0" dirty="0">
                <a:solidFill>
                  <a:schemeClr val="tx1"/>
                </a:solidFill>
              </a:rPr>
              <a:t>maximise biomass</a:t>
            </a:r>
            <a:endParaRPr lang="en-US" altLang="fr-FR" sz="20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fr-FR" sz="20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" t="21154" r="2075" b="10465"/>
          <a:stretch/>
        </p:blipFill>
        <p:spPr bwMode="auto">
          <a:xfrm>
            <a:off x="1835696" y="3573016"/>
            <a:ext cx="5400600" cy="28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12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</a:rPr>
              <a:t>Sources of Uncertainty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Arial" charset="0"/>
              </a:rPr>
              <a:t>Land cover classification</a:t>
            </a:r>
          </a:p>
          <a:p>
            <a:pPr lvl="1"/>
            <a:r>
              <a:rPr lang="en-GB" sz="2400" dirty="0">
                <a:latin typeface="Arial" charset="0"/>
              </a:rPr>
              <a:t>Aim: to assess impacts of extreme cases of uncertainty in the land cover classification on land surface models (LSMs)</a:t>
            </a:r>
          </a:p>
          <a:p>
            <a:pPr lvl="1"/>
            <a:r>
              <a:rPr lang="en-GB" sz="2400" dirty="0">
                <a:latin typeface="Arial" charset="0"/>
              </a:rPr>
              <a:t>Can we use alternative land cover class to determine:</a:t>
            </a:r>
          </a:p>
          <a:p>
            <a:pPr lvl="2"/>
            <a:r>
              <a:rPr lang="en-GB" sz="1800" dirty="0">
                <a:latin typeface="Arial" charset="0"/>
              </a:rPr>
              <a:t>Max possible forest extent</a:t>
            </a:r>
          </a:p>
          <a:p>
            <a:pPr lvl="2"/>
            <a:r>
              <a:rPr lang="en-GB" sz="1800" dirty="0">
                <a:latin typeface="Arial" charset="0"/>
              </a:rPr>
              <a:t>Max possible bare soil extent</a:t>
            </a:r>
          </a:p>
          <a:p>
            <a:pPr lvl="2"/>
            <a:r>
              <a:rPr lang="en-GB" sz="1800" dirty="0">
                <a:latin typeface="Arial" charset="0"/>
              </a:rPr>
              <a:t>Other classes?</a:t>
            </a:r>
          </a:p>
          <a:p>
            <a:pPr lvl="1"/>
            <a:r>
              <a:rPr lang="en-GB" sz="2400" dirty="0">
                <a:latin typeface="Arial" charset="0"/>
              </a:rPr>
              <a:t>Result: Better understanding of where to focus efforts for improving LC classification</a:t>
            </a:r>
          </a:p>
          <a:p>
            <a:pPr lvl="1"/>
            <a:endParaRPr lang="en-GB" sz="2400" dirty="0">
              <a:latin typeface="Arial" charset="0"/>
            </a:endParaRPr>
          </a:p>
          <a:p>
            <a:pPr lvl="1"/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9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5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51081</TotalTime>
  <Words>751</Words>
  <Application>Microsoft Office PowerPoint</Application>
  <PresentationFormat>On-screen Show (4:3)</PresentationFormat>
  <Paragraphs>130</Paragraphs>
  <Slides>20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5_Default Design</vt:lpstr>
      <vt:lpstr>Slide 1</vt:lpstr>
      <vt:lpstr>Datasets currently available</vt:lpstr>
      <vt:lpstr>Slide 3</vt:lpstr>
      <vt:lpstr>On-going activities and forthcoming outputs</vt:lpstr>
      <vt:lpstr>Phase 1 Results Revisited</vt:lpstr>
      <vt:lpstr>Phase 1 Results Revisited</vt:lpstr>
      <vt:lpstr>Phase 2 Workplan</vt:lpstr>
      <vt:lpstr>LC and PFT conversion uncertainty impacts on model input and output</vt:lpstr>
      <vt:lpstr>Sources of Uncertainty</vt:lpstr>
      <vt:lpstr>Sources of Uncertainty</vt:lpstr>
      <vt:lpstr>Cross-walking uncertainty</vt:lpstr>
      <vt:lpstr>Results – cross-walking uncertainty</vt:lpstr>
      <vt:lpstr>Sources of Uncertainty</vt:lpstr>
      <vt:lpstr>Completion of the multi-epoch CCI LC Validation database</vt:lpstr>
      <vt:lpstr>Example of validation sample for an given epoch </vt:lpstr>
      <vt:lpstr>Slide 16</vt:lpstr>
      <vt:lpstr>CCI LC Products downloads : 572 LC 2010 1181  products (&gt; 4300 Gb) and 167 tools</vt:lpstr>
      <vt:lpstr>CCI LC Products downloads : IP localisation</vt:lpstr>
      <vt:lpstr>Slide 19</vt:lpstr>
      <vt:lpstr>Points for discussion</vt:lpstr>
    </vt:vector>
  </TitlesOfParts>
  <Company>Univ. catholique de Louvain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SAR WB Indicator to CCI SAR WB Product</dc:title>
  <dc:creator>clamarche;Christelle</dc:creator>
  <cp:keywords>CCI-LC;Conditions</cp:keywords>
  <cp:lastModifiedBy>Andrew Hartley</cp:lastModifiedBy>
  <cp:revision>606</cp:revision>
  <cp:lastPrinted>2013-12-03T12:04:05Z</cp:lastPrinted>
  <dcterms:created xsi:type="dcterms:W3CDTF">2010-07-16T10:36:36Z</dcterms:created>
  <dcterms:modified xsi:type="dcterms:W3CDTF">2015-06-04T09:52:30Z</dcterms:modified>
</cp:coreProperties>
</file>