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256" r:id="rId2"/>
    <p:sldId id="320" r:id="rId3"/>
    <p:sldId id="322" r:id="rId4"/>
    <p:sldId id="257" r:id="rId5"/>
    <p:sldId id="274" r:id="rId6"/>
    <p:sldId id="261" r:id="rId7"/>
    <p:sldId id="266" r:id="rId8"/>
    <p:sldId id="265" r:id="rId9"/>
    <p:sldId id="264" r:id="rId10"/>
    <p:sldId id="263" r:id="rId11"/>
    <p:sldId id="262" r:id="rId12"/>
    <p:sldId id="267" r:id="rId13"/>
    <p:sldId id="302" r:id="rId14"/>
    <p:sldId id="259" r:id="rId15"/>
    <p:sldId id="323" r:id="rId16"/>
    <p:sldId id="338" r:id="rId17"/>
    <p:sldId id="275" r:id="rId18"/>
    <p:sldId id="324" r:id="rId19"/>
    <p:sldId id="303" r:id="rId20"/>
    <p:sldId id="305" r:id="rId21"/>
    <p:sldId id="306" r:id="rId22"/>
    <p:sldId id="340" r:id="rId23"/>
    <p:sldId id="316" r:id="rId24"/>
    <p:sldId id="318" r:id="rId25"/>
    <p:sldId id="319" r:id="rId26"/>
    <p:sldId id="294" r:id="rId27"/>
    <p:sldId id="342" r:id="rId28"/>
    <p:sldId id="268" r:id="rId29"/>
    <p:sldId id="269" r:id="rId30"/>
    <p:sldId id="291" r:id="rId31"/>
    <p:sldId id="328" r:id="rId32"/>
    <p:sldId id="329" r:id="rId33"/>
    <p:sldId id="332" r:id="rId34"/>
    <p:sldId id="335" r:id="rId35"/>
    <p:sldId id="336" r:id="rId36"/>
    <p:sldId id="290" r:id="rId37"/>
    <p:sldId id="331" r:id="rId38"/>
    <p:sldId id="313" r:id="rId39"/>
    <p:sldId id="344" r:id="rId4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48219EC-0C25-42F8-ACAB-9891D741DBA4}">
          <p14:sldIdLst>
            <p14:sldId id="256"/>
            <p14:sldId id="320"/>
            <p14:sldId id="322"/>
            <p14:sldId id="257"/>
            <p14:sldId id="274"/>
            <p14:sldId id="261"/>
            <p14:sldId id="266"/>
            <p14:sldId id="265"/>
            <p14:sldId id="264"/>
            <p14:sldId id="263"/>
            <p14:sldId id="262"/>
            <p14:sldId id="267"/>
            <p14:sldId id="302"/>
            <p14:sldId id="259"/>
            <p14:sldId id="323"/>
            <p14:sldId id="338"/>
            <p14:sldId id="275"/>
            <p14:sldId id="324"/>
            <p14:sldId id="303"/>
            <p14:sldId id="305"/>
            <p14:sldId id="306"/>
            <p14:sldId id="340"/>
            <p14:sldId id="316"/>
            <p14:sldId id="318"/>
            <p14:sldId id="319"/>
            <p14:sldId id="294"/>
            <p14:sldId id="342"/>
            <p14:sldId id="268"/>
            <p14:sldId id="269"/>
            <p14:sldId id="291"/>
            <p14:sldId id="328"/>
            <p14:sldId id="329"/>
            <p14:sldId id="332"/>
            <p14:sldId id="335"/>
            <p14:sldId id="336"/>
            <p14:sldId id="290"/>
            <p14:sldId id="331"/>
            <p14:sldId id="313"/>
            <p14:sldId id="34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308"/>
    <a:srgbClr val="004990"/>
    <a:srgbClr val="F09510"/>
    <a:srgbClr val="FF33CC"/>
    <a:srgbClr val="B54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71551" autoAdjust="0"/>
  </p:normalViewPr>
  <p:slideViewPr>
    <p:cSldViewPr>
      <p:cViewPr varScale="1">
        <p:scale>
          <a:sx n="66" d="100"/>
          <a:sy n="66" d="100"/>
        </p:scale>
        <p:origin x="1452"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712"/>
    </p:cViewPr>
  </p:sorterViewPr>
  <p:notesViewPr>
    <p:cSldViewPr>
      <p:cViewPr varScale="1">
        <p:scale>
          <a:sx n="83" d="100"/>
          <a:sy n="83" d="100"/>
        </p:scale>
        <p:origin x="-199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BF4D8E-8FEE-4638-B4DB-EF63DA5419F0}" type="datetimeFigureOut">
              <a:rPr lang="es-ES" smtClean="0"/>
              <a:t>26/05/2015</a:t>
            </a:fld>
            <a:endParaRPr lang="es-E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2A2F53-7943-49BE-8A9A-D20CA0C9A870}" type="slidenum">
              <a:rPr lang="es-ES" smtClean="0"/>
              <a:t>‹Nr.›</a:t>
            </a:fld>
            <a:endParaRPr lang="es-ES"/>
          </a:p>
        </p:txBody>
      </p:sp>
    </p:spTree>
    <p:extLst>
      <p:ext uri="{BB962C8B-B14F-4D97-AF65-F5344CB8AC3E}">
        <p14:creationId xmlns:p14="http://schemas.microsoft.com/office/powerpoint/2010/main" val="2777022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ADB71A-CD6A-4A37-8CFD-9BADD0848D77}" type="datetimeFigureOut">
              <a:rPr lang="es-ES" smtClean="0"/>
              <a:t>26/05/2015</a:t>
            </a:fld>
            <a:endParaRPr lang="es-E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799E72-CB38-4F12-87EF-E621BD195274}" type="slidenum">
              <a:rPr lang="es-ES" smtClean="0"/>
              <a:t>‹Nr.›</a:t>
            </a:fld>
            <a:endParaRPr lang="es-ES"/>
          </a:p>
        </p:txBody>
      </p:sp>
    </p:spTree>
    <p:extLst>
      <p:ext uri="{BB962C8B-B14F-4D97-AF65-F5344CB8AC3E}">
        <p14:creationId xmlns:p14="http://schemas.microsoft.com/office/powerpoint/2010/main" val="2311306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I’m going to give you</a:t>
            </a:r>
            <a:r>
              <a:rPr lang="en-GB" baseline="0" dirty="0" smtClean="0"/>
              <a:t> an overview on research being done in the SPECS FP7 project in particular with regard to activities being pursued in the climate forecasting unit of IC3. The climate forecasting unit is currently merging with the </a:t>
            </a:r>
            <a:r>
              <a:rPr lang="en-GB" baseline="0" dirty="0" err="1" smtClean="0"/>
              <a:t>barcelona</a:t>
            </a:r>
            <a:r>
              <a:rPr lang="en-GB" baseline="0" dirty="0" smtClean="0"/>
              <a:t> super computing centre where will be in the future the earth’s science department at BSC.  </a:t>
            </a:r>
            <a:endParaRPr lang="en-GB" dirty="0"/>
          </a:p>
        </p:txBody>
      </p:sp>
      <p:sp>
        <p:nvSpPr>
          <p:cNvPr id="4" name="Foliennummernplatzhalter 3"/>
          <p:cNvSpPr>
            <a:spLocks noGrp="1"/>
          </p:cNvSpPr>
          <p:nvPr>
            <p:ph type="sldNum" sz="quarter" idx="10"/>
          </p:nvPr>
        </p:nvSpPr>
        <p:spPr/>
        <p:txBody>
          <a:bodyPr/>
          <a:lstStyle/>
          <a:p>
            <a:fld id="{90799E72-CB38-4F12-87EF-E621BD195274}" type="slidenum">
              <a:rPr lang="es-ES" smtClean="0"/>
              <a:t>1</a:t>
            </a:fld>
            <a:endParaRPr lang="es-ES"/>
          </a:p>
        </p:txBody>
      </p:sp>
    </p:spTree>
    <p:extLst>
      <p:ext uri="{BB962C8B-B14F-4D97-AF65-F5344CB8AC3E}">
        <p14:creationId xmlns:p14="http://schemas.microsoft.com/office/powerpoint/2010/main" val="42785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Initialization from observations (red better than blue) allows</a:t>
            </a:r>
            <a:r>
              <a:rPr lang="en-US" baseline="0" dirty="0" smtClean="0"/>
              <a:t> to capture the plateau in terms of anomaly as shown here but also in terms of tendency along the forecasts (not shown)</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20</a:t>
            </a:fld>
            <a:endParaRPr lang="es-ES"/>
          </a:p>
        </p:txBody>
      </p:sp>
    </p:spTree>
    <p:extLst>
      <p:ext uri="{BB962C8B-B14F-4D97-AF65-F5344CB8AC3E}">
        <p14:creationId xmlns:p14="http://schemas.microsoft.com/office/powerpoint/2010/main" val="2345244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Analysis of the heat budget in EC-Earth2.3</a:t>
            </a:r>
            <a:r>
              <a:rPr lang="en-US" baseline="0" dirty="0" smtClean="0"/>
              <a:t> decadal predictions : where does the excess energy stored due to GHG go in the climate system ? In the top 800m of the ocean below the mixed layer, mainly in the Tropics and North Atlantic as shown here.</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21</a:t>
            </a:fld>
            <a:endParaRPr lang="es-ES"/>
          </a:p>
        </p:txBody>
      </p:sp>
    </p:spTree>
    <p:extLst>
      <p:ext uri="{BB962C8B-B14F-4D97-AF65-F5344CB8AC3E}">
        <p14:creationId xmlns:p14="http://schemas.microsoft.com/office/powerpoint/2010/main" val="2136167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Independent forecasts are joined by a</a:t>
            </a:r>
            <a:r>
              <a:rPr lang="en-US" baseline="0" dirty="0" smtClean="0"/>
              <a:t> continuous line here for the predictions !!!</a:t>
            </a:r>
            <a:endParaRPr lang="en-US" dirty="0" smtClean="0"/>
          </a:p>
          <a:p>
            <a:r>
              <a:rPr lang="en-US" dirty="0" smtClean="0"/>
              <a:t>Initialization allows</a:t>
            </a:r>
            <a:r>
              <a:rPr lang="en-US" baseline="0" dirty="0" smtClean="0"/>
              <a:t> for better capturing long-term trend which is corrected in the initial conditions and for better capturing part of the superimposed </a:t>
            </a:r>
            <a:r>
              <a:rPr lang="en-US" baseline="0" dirty="0" err="1" smtClean="0"/>
              <a:t>interannual</a:t>
            </a:r>
            <a:r>
              <a:rPr lang="en-US" baseline="0" dirty="0" smtClean="0"/>
              <a:t> variability</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22</a:t>
            </a:fld>
            <a:endParaRPr lang="es-ES"/>
          </a:p>
        </p:txBody>
      </p:sp>
    </p:spTree>
    <p:extLst>
      <p:ext uri="{BB962C8B-B14F-4D97-AF65-F5344CB8AC3E}">
        <p14:creationId xmlns:p14="http://schemas.microsoft.com/office/powerpoint/2010/main" val="519024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Effect of soil</a:t>
            </a:r>
            <a:r>
              <a:rPr lang="en-US" baseline="0" dirty="0" smtClean="0"/>
              <a:t> moisture less important for the 2003 heat wave than previously suggested. Both predictions are able to predict the </a:t>
            </a:r>
            <a:r>
              <a:rPr lang="en-US" baseline="0" dirty="0" err="1" smtClean="0"/>
              <a:t>heatwave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23</a:t>
            </a:fld>
            <a:endParaRPr lang="es-ES"/>
          </a:p>
        </p:txBody>
      </p:sp>
    </p:spTree>
    <p:extLst>
      <p:ext uri="{BB962C8B-B14F-4D97-AF65-F5344CB8AC3E}">
        <p14:creationId xmlns:p14="http://schemas.microsoft.com/office/powerpoint/2010/main" val="2219235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IceSat</a:t>
            </a:r>
            <a:r>
              <a:rPr lang="en-US" baseline="0" dirty="0" smtClean="0"/>
              <a:t> = satellite observations of sea ice thickness available only from 2003 to 2007, reasonable agreement of mean state, also in terms of variability (not shown) How long is the reconstruction?</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26</a:t>
            </a:fld>
            <a:endParaRPr lang="es-ES"/>
          </a:p>
        </p:txBody>
      </p:sp>
    </p:spTree>
    <p:extLst>
      <p:ext uri="{BB962C8B-B14F-4D97-AF65-F5344CB8AC3E}">
        <p14:creationId xmlns:p14="http://schemas.microsoft.com/office/powerpoint/2010/main" val="2635746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Ice</a:t>
            </a:r>
            <a:r>
              <a:rPr lang="en-US" baseline="0" dirty="0" smtClean="0"/>
              <a:t> observations are used apart from initialization also to study </a:t>
            </a:r>
            <a:r>
              <a:rPr lang="en-US" baseline="0" dirty="0" err="1" smtClean="0"/>
              <a:t>interannual</a:t>
            </a:r>
            <a:r>
              <a:rPr lang="en-US" baseline="0" dirty="0" smtClean="0"/>
              <a:t> variability. </a:t>
            </a:r>
            <a:r>
              <a:rPr lang="en-US" baseline="0" dirty="0" err="1" smtClean="0"/>
              <a:t>Fuckar</a:t>
            </a:r>
            <a:r>
              <a:rPr lang="en-US" baseline="0" dirty="0" smtClean="0"/>
              <a:t> et al., recently determined the three leading modes of variability for arctic sea ice </a:t>
            </a:r>
            <a:r>
              <a:rPr lang="en-US" baseline="0" dirty="0" err="1" smtClean="0"/>
              <a:t>thichkness</a:t>
            </a:r>
            <a:r>
              <a:rPr lang="en-US" baseline="0" dirty="0" smtClean="0"/>
              <a:t> using a clustering algorithm which is more robust than EOFs.  3 modes of sea ice variability obtained for each season.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central Arctic thinning (CAT)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Atlantic-Pacific dipole (APD)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Canadian-Siberian dipole (CSD) </a:t>
            </a:r>
            <a:endParaRPr lang="en-US" dirty="0" smtClean="0"/>
          </a:p>
          <a:p>
            <a:endParaRPr lang="en-GB" dirty="0"/>
          </a:p>
        </p:txBody>
      </p:sp>
      <p:sp>
        <p:nvSpPr>
          <p:cNvPr id="4" name="Foliennummernplatzhalter 3"/>
          <p:cNvSpPr>
            <a:spLocks noGrp="1"/>
          </p:cNvSpPr>
          <p:nvPr>
            <p:ph type="sldNum" sz="quarter" idx="10"/>
          </p:nvPr>
        </p:nvSpPr>
        <p:spPr/>
        <p:txBody>
          <a:bodyPr/>
          <a:lstStyle/>
          <a:p>
            <a:fld id="{90799E72-CB38-4F12-87EF-E621BD195274}" type="slidenum">
              <a:rPr lang="es-ES" smtClean="0"/>
              <a:t>27</a:t>
            </a:fld>
            <a:endParaRPr lang="es-ES"/>
          </a:p>
        </p:txBody>
      </p:sp>
    </p:spTree>
    <p:extLst>
      <p:ext uri="{BB962C8B-B14F-4D97-AF65-F5344CB8AC3E}">
        <p14:creationId xmlns:p14="http://schemas.microsoft.com/office/powerpoint/2010/main" val="293566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Climate model biases cause</a:t>
            </a:r>
            <a:r>
              <a:rPr lang="en-US" baseline="0" dirty="0" smtClean="0"/>
              <a:t> c</a:t>
            </a:r>
            <a:r>
              <a:rPr lang="en-US" dirty="0" smtClean="0"/>
              <a:t>limate</a:t>
            </a:r>
            <a:r>
              <a:rPr lang="en-US" baseline="0" dirty="0" smtClean="0"/>
              <a:t> drift of predictions initialized from observations and makes it compulsory to apply a-posteriori bias correction</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28</a:t>
            </a:fld>
            <a:endParaRPr lang="es-ES"/>
          </a:p>
        </p:txBody>
      </p:sp>
    </p:spTree>
    <p:extLst>
      <p:ext uri="{BB962C8B-B14F-4D97-AF65-F5344CB8AC3E}">
        <p14:creationId xmlns:p14="http://schemas.microsoft.com/office/powerpoint/2010/main" val="3036342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 to reproduce</a:t>
            </a:r>
            <a:r>
              <a:rPr lang="en-US" baseline="0" dirty="0" smtClean="0"/>
              <a:t> better the observed climate variability when the model is initialized in its biased world with observed anomalies </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29</a:t>
            </a:fld>
            <a:endParaRPr lang="es-ES"/>
          </a:p>
        </p:txBody>
      </p:sp>
    </p:spTree>
    <p:extLst>
      <p:ext uri="{BB962C8B-B14F-4D97-AF65-F5344CB8AC3E}">
        <p14:creationId xmlns:p14="http://schemas.microsoft.com/office/powerpoint/2010/main" val="272745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a:t>
            </a:r>
            <a:r>
              <a:rPr lang="en-US" baseline="0" dirty="0" smtClean="0"/>
              <a:t> improvement of FFI over NOINI and OSI-AI over FFI</a:t>
            </a:r>
            <a:endParaRPr lang="en-US" dirty="0" smtClean="0"/>
          </a:p>
          <a:p>
            <a:r>
              <a:rPr lang="en-US" dirty="0" smtClean="0"/>
              <a:t>Better skill in AMO and PDO the first year, SIA the</a:t>
            </a:r>
            <a:r>
              <a:rPr lang="en-US" baseline="0" dirty="0" smtClean="0"/>
              <a:t> first 2 years, SIV the first 3 years with the most advanced AI technique</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30</a:t>
            </a:fld>
            <a:endParaRPr lang="es-ES"/>
          </a:p>
        </p:txBody>
      </p:sp>
    </p:spTree>
    <p:extLst>
      <p:ext uri="{BB962C8B-B14F-4D97-AF65-F5344CB8AC3E}">
        <p14:creationId xmlns:p14="http://schemas.microsoft.com/office/powerpoint/2010/main" val="491236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Satellite remote sensed (SRS) observations have already played an important role in weather prediction, yet only a moderate one for the evaluation of climate models. A main reason for this is the relatively short records of SRS datasets which are subject to large natural variations. The prediction of these variations is, though, a main motivation of climate forecasting and thus a large potential lies in exploiting SRS datasets. The new CCI datasets are specifically relevant as they come for some essential climate variables (ECV) with an unprecedented length of the records and with a major effort to avoid </a:t>
            </a:r>
            <a:r>
              <a:rPr lang="en-US" dirty="0" err="1" smtClean="0"/>
              <a:t>inhomogeneities</a:t>
            </a:r>
            <a:r>
              <a:rPr lang="en-US" dirty="0" smtClean="0"/>
              <a:t> between the different satellite missions. </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32</a:t>
            </a:fld>
            <a:endParaRPr lang="es-ES"/>
          </a:p>
        </p:txBody>
      </p:sp>
    </p:spTree>
    <p:extLst>
      <p:ext uri="{BB962C8B-B14F-4D97-AF65-F5344CB8AC3E}">
        <p14:creationId xmlns:p14="http://schemas.microsoft.com/office/powerpoint/2010/main" val="2244329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This is the</a:t>
            </a:r>
            <a:r>
              <a:rPr lang="en-GB" baseline="0" dirty="0" smtClean="0"/>
              <a:t> overview of my talk. I’d like to give a brief  introduction on seasonal-to-decadal forecasting on which we are working. Second give an overview on the challenges which are set by SPECS and then give some successful examples. Finally I want to elude where new opportunities emerge from CCI data that are particularly relevant at the s2d scale. </a:t>
            </a:r>
            <a:endParaRPr lang="en-GB" dirty="0"/>
          </a:p>
        </p:txBody>
      </p:sp>
      <p:sp>
        <p:nvSpPr>
          <p:cNvPr id="4" name="Foliennummernplatzhalter 3"/>
          <p:cNvSpPr>
            <a:spLocks noGrp="1"/>
          </p:cNvSpPr>
          <p:nvPr>
            <p:ph type="sldNum" sz="quarter" idx="10"/>
          </p:nvPr>
        </p:nvSpPr>
        <p:spPr/>
        <p:txBody>
          <a:bodyPr/>
          <a:lstStyle/>
          <a:p>
            <a:fld id="{90799E72-CB38-4F12-87EF-E621BD195274}" type="slidenum">
              <a:rPr lang="es-ES" smtClean="0"/>
              <a:t>2</a:t>
            </a:fld>
            <a:endParaRPr lang="es-ES"/>
          </a:p>
        </p:txBody>
      </p:sp>
    </p:spTree>
    <p:extLst>
      <p:ext uri="{BB962C8B-B14F-4D97-AF65-F5344CB8AC3E}">
        <p14:creationId xmlns:p14="http://schemas.microsoft.com/office/powerpoint/2010/main" val="2655105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36</a:t>
            </a:fld>
            <a:endParaRPr lang="es-ES"/>
          </a:p>
        </p:txBody>
      </p:sp>
    </p:spTree>
    <p:extLst>
      <p:ext uri="{BB962C8B-B14F-4D97-AF65-F5344CB8AC3E}">
        <p14:creationId xmlns:p14="http://schemas.microsoft.com/office/powerpoint/2010/main" val="1442769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There</a:t>
            </a:r>
            <a:r>
              <a:rPr lang="fr-BE" baseline="0" dirty="0" smtClean="0"/>
              <a:t> </a:t>
            </a:r>
            <a:r>
              <a:rPr lang="fr-BE" baseline="0" dirty="0" err="1" smtClean="0"/>
              <a:t>may</a:t>
            </a:r>
            <a:r>
              <a:rPr lang="fr-BE" baseline="0" dirty="0" smtClean="0"/>
              <a:t> </a:t>
            </a:r>
            <a:r>
              <a:rPr lang="fr-BE" baseline="0" dirty="0" err="1" smtClean="0"/>
              <a:t>be</a:t>
            </a:r>
            <a:r>
              <a:rPr lang="fr-BE" baseline="0" dirty="0" smtClean="0"/>
              <a:t> </a:t>
            </a:r>
            <a:r>
              <a:rPr lang="fr-BE" baseline="0" dirty="0" err="1" smtClean="0"/>
              <a:t>several</a:t>
            </a:r>
            <a:r>
              <a:rPr lang="fr-BE" baseline="0" dirty="0" smtClean="0"/>
              <a:t> drawbacks of </a:t>
            </a:r>
            <a:r>
              <a:rPr lang="fr-BE" baseline="0" dirty="0" err="1" smtClean="0"/>
              <a:t>initializing</a:t>
            </a:r>
            <a:r>
              <a:rPr lang="fr-BE" baseline="0" dirty="0" smtClean="0"/>
              <a:t> </a:t>
            </a:r>
            <a:r>
              <a:rPr lang="fr-BE" baseline="0" dirty="0" err="1" smtClean="0"/>
              <a:t>separately</a:t>
            </a:r>
            <a:r>
              <a:rPr lang="fr-BE" baseline="0" dirty="0" smtClean="0"/>
              <a:t> the </a:t>
            </a:r>
            <a:r>
              <a:rPr lang="fr-BE" baseline="0" dirty="0" err="1" smtClean="0"/>
              <a:t>ice</a:t>
            </a:r>
            <a:r>
              <a:rPr lang="fr-BE" baseline="0" dirty="0" smtClean="0"/>
              <a:t> and the </a:t>
            </a:r>
            <a:r>
              <a:rPr lang="fr-BE" baseline="0" dirty="0" err="1" smtClean="0"/>
              <a:t>ocean</a:t>
            </a:r>
            <a:r>
              <a:rPr lang="fr-BE" baseline="0" dirty="0" smtClean="0"/>
              <a:t>, </a:t>
            </a:r>
            <a:r>
              <a:rPr lang="fr-BE" baseline="0" dirty="0" err="1" smtClean="0"/>
              <a:t>namely</a:t>
            </a:r>
            <a:r>
              <a:rPr lang="fr-BE" baseline="0" dirty="0" smtClean="0"/>
              <a:t> </a:t>
            </a:r>
            <a:r>
              <a:rPr lang="fr-BE" baseline="0" dirty="0" err="1" smtClean="0"/>
              <a:t>shocks</a:t>
            </a:r>
            <a:r>
              <a:rPr lang="fr-BE" baseline="0" dirty="0" smtClean="0"/>
              <a:t> </a:t>
            </a:r>
            <a:r>
              <a:rPr lang="fr-BE" baseline="0" dirty="0" err="1" smtClean="0"/>
              <a:t>between</a:t>
            </a:r>
            <a:r>
              <a:rPr lang="fr-BE" baseline="0" dirty="0" smtClean="0"/>
              <a:t> the </a:t>
            </a:r>
            <a:r>
              <a:rPr lang="fr-BE" baseline="0" dirty="0" err="1" smtClean="0"/>
              <a:t>two</a:t>
            </a:r>
            <a:r>
              <a:rPr lang="fr-BE" baseline="0" dirty="0" smtClean="0"/>
              <a:t> components </a:t>
            </a:r>
            <a:r>
              <a:rPr lang="fr-BE" baseline="0" dirty="0" err="1" smtClean="0"/>
              <a:t>at</a:t>
            </a:r>
            <a:r>
              <a:rPr lang="fr-BE" baseline="0" dirty="0" smtClean="0"/>
              <a:t> </a:t>
            </a:r>
            <a:r>
              <a:rPr lang="fr-BE" baseline="0" dirty="0" err="1" smtClean="0"/>
              <a:t>initialization</a:t>
            </a:r>
            <a:r>
              <a:rPr lang="fr-BE" baseline="0" dirty="0" smtClean="0"/>
              <a:t> time. One </a:t>
            </a:r>
            <a:r>
              <a:rPr lang="fr-BE" baseline="0" dirty="0" err="1" smtClean="0"/>
              <a:t>way</a:t>
            </a:r>
            <a:r>
              <a:rPr lang="fr-BE" baseline="0" dirty="0" smtClean="0"/>
              <a:t> to </a:t>
            </a:r>
            <a:r>
              <a:rPr lang="fr-BE" baseline="0" dirty="0" err="1" smtClean="0"/>
              <a:t>overcome</a:t>
            </a:r>
            <a:r>
              <a:rPr lang="fr-BE" baseline="0" dirty="0" smtClean="0"/>
              <a:t> </a:t>
            </a:r>
            <a:r>
              <a:rPr lang="fr-BE" baseline="0" dirty="0" err="1" smtClean="0"/>
              <a:t>this</a:t>
            </a:r>
            <a:r>
              <a:rPr lang="fr-BE" baseline="0" dirty="0" smtClean="0"/>
              <a:t> </a:t>
            </a:r>
            <a:r>
              <a:rPr lang="fr-BE" baseline="0" dirty="0" err="1" smtClean="0"/>
              <a:t>is</a:t>
            </a:r>
            <a:r>
              <a:rPr lang="fr-BE" baseline="0" dirty="0" smtClean="0"/>
              <a:t> to use </a:t>
            </a:r>
            <a:r>
              <a:rPr lang="fr-BE" baseline="0" dirty="0" err="1" smtClean="0"/>
              <a:t>so-called</a:t>
            </a:r>
            <a:r>
              <a:rPr lang="fr-BE" baseline="0" dirty="0" smtClean="0"/>
              <a:t> </a:t>
            </a:r>
            <a:r>
              <a:rPr lang="fr-BE" baseline="0" dirty="0" err="1" smtClean="0"/>
              <a:t>multivariate</a:t>
            </a:r>
            <a:r>
              <a:rPr lang="fr-BE" baseline="0" dirty="0" smtClean="0"/>
              <a:t> data assimilation </a:t>
            </a:r>
            <a:r>
              <a:rPr lang="fr-BE" baseline="0" dirty="0" err="1" smtClean="0"/>
              <a:t>methods</a:t>
            </a:r>
            <a:r>
              <a:rPr lang="fr-BE" baseline="0" dirty="0" smtClean="0"/>
              <a:t>, and the ensemble </a:t>
            </a:r>
            <a:r>
              <a:rPr lang="fr-BE" baseline="0" dirty="0" err="1" smtClean="0"/>
              <a:t>Kalman</a:t>
            </a:r>
            <a:r>
              <a:rPr lang="fr-BE" baseline="0" dirty="0" smtClean="0"/>
              <a:t> </a:t>
            </a:r>
            <a:r>
              <a:rPr lang="fr-BE" baseline="0" dirty="0" err="1" smtClean="0"/>
              <a:t>filter</a:t>
            </a:r>
            <a:r>
              <a:rPr lang="fr-BE" baseline="0" dirty="0" smtClean="0"/>
              <a:t> </a:t>
            </a:r>
            <a:r>
              <a:rPr lang="fr-BE" baseline="0" dirty="0" err="1" smtClean="0"/>
              <a:t>is</a:t>
            </a:r>
            <a:r>
              <a:rPr lang="fr-BE" baseline="0" dirty="0" smtClean="0"/>
              <a:t> one of </a:t>
            </a:r>
            <a:r>
              <a:rPr lang="fr-BE" baseline="0" dirty="0" err="1" smtClean="0"/>
              <a:t>them</a:t>
            </a:r>
            <a:r>
              <a:rPr lang="fr-BE" baseline="0" dirty="0" smtClean="0"/>
              <a:t>. The </a:t>
            </a:r>
            <a:r>
              <a:rPr lang="fr-BE" baseline="0" dirty="0" err="1" smtClean="0"/>
              <a:t>method</a:t>
            </a:r>
            <a:r>
              <a:rPr lang="fr-BE" baseline="0" dirty="0" smtClean="0"/>
              <a:t> </a:t>
            </a:r>
            <a:r>
              <a:rPr lang="fr-BE" baseline="0" dirty="0" err="1" smtClean="0"/>
              <a:t>works</a:t>
            </a:r>
            <a:r>
              <a:rPr lang="fr-BE" baseline="0" dirty="0" smtClean="0"/>
              <a:t> in </a:t>
            </a:r>
            <a:r>
              <a:rPr lang="fr-BE" baseline="0" dirty="0" err="1" smtClean="0"/>
              <a:t>two</a:t>
            </a:r>
            <a:r>
              <a:rPr lang="fr-BE" baseline="0" dirty="0" smtClean="0"/>
              <a:t> </a:t>
            </a:r>
            <a:r>
              <a:rPr lang="fr-BE" baseline="0" dirty="0" err="1" smtClean="0"/>
              <a:t>steps</a:t>
            </a:r>
            <a:r>
              <a:rPr lang="fr-BE" baseline="0" dirty="0" smtClean="0"/>
              <a:t>: first, an ensemble of simulations </a:t>
            </a:r>
            <a:r>
              <a:rPr lang="fr-BE" baseline="0" dirty="0" err="1" smtClean="0"/>
              <a:t>is</a:t>
            </a:r>
            <a:r>
              <a:rPr lang="fr-BE" baseline="0" dirty="0" smtClean="0"/>
              <a:t> </a:t>
            </a:r>
            <a:r>
              <a:rPr lang="fr-BE" baseline="0" dirty="0" err="1" smtClean="0"/>
              <a:t>forwarded</a:t>
            </a:r>
            <a:r>
              <a:rPr lang="fr-BE" baseline="0" dirty="0" smtClean="0"/>
              <a:t> in time </a:t>
            </a:r>
            <a:r>
              <a:rPr lang="fr-BE" baseline="0" dirty="0" err="1" smtClean="0"/>
              <a:t>so</a:t>
            </a:r>
            <a:r>
              <a:rPr lang="fr-BE" baseline="0" dirty="0" smtClean="0"/>
              <a:t> </a:t>
            </a:r>
            <a:r>
              <a:rPr lang="fr-BE" baseline="0" dirty="0" err="1" smtClean="0"/>
              <a:t>that</a:t>
            </a:r>
            <a:r>
              <a:rPr lang="fr-BE" baseline="0" dirty="0" smtClean="0"/>
              <a:t> a structure </a:t>
            </a:r>
            <a:r>
              <a:rPr lang="fr-BE" baseline="0" dirty="0" err="1" smtClean="0"/>
              <a:t>emerges</a:t>
            </a:r>
            <a:r>
              <a:rPr lang="fr-BE" baseline="0" dirty="0" smtClean="0"/>
              <a:t> in the ensemble. For instance, </a:t>
            </a:r>
            <a:r>
              <a:rPr lang="fr-BE" baseline="0" dirty="0" err="1" smtClean="0"/>
              <a:t>members</a:t>
            </a:r>
            <a:r>
              <a:rPr lang="fr-BE" baseline="0" dirty="0" smtClean="0"/>
              <a:t> </a:t>
            </a:r>
            <a:r>
              <a:rPr lang="fr-BE" baseline="0" dirty="0" err="1" smtClean="0"/>
              <a:t>that</a:t>
            </a:r>
            <a:r>
              <a:rPr lang="fr-BE" baseline="0" dirty="0" smtClean="0"/>
              <a:t> </a:t>
            </a:r>
            <a:r>
              <a:rPr lang="fr-BE" baseline="0" dirty="0" err="1" smtClean="0"/>
              <a:t>created</a:t>
            </a:r>
            <a:r>
              <a:rPr lang="fr-BE" baseline="0" dirty="0" smtClean="0"/>
              <a:t> more </a:t>
            </a:r>
            <a:r>
              <a:rPr lang="fr-BE" baseline="0" dirty="0" err="1" smtClean="0"/>
              <a:t>ice</a:t>
            </a:r>
            <a:r>
              <a:rPr lang="fr-BE" baseline="0" dirty="0" smtClean="0"/>
              <a:t> </a:t>
            </a:r>
            <a:r>
              <a:rPr lang="fr-BE" baseline="0" dirty="0" err="1" smtClean="0"/>
              <a:t>than</a:t>
            </a:r>
            <a:r>
              <a:rPr lang="fr-BE" baseline="0" dirty="0" smtClean="0"/>
              <a:t> </a:t>
            </a:r>
            <a:r>
              <a:rPr lang="fr-BE" baseline="0" dirty="0" err="1" smtClean="0"/>
              <a:t>others</a:t>
            </a:r>
            <a:r>
              <a:rPr lang="fr-BE" baseline="0" dirty="0" smtClean="0"/>
              <a:t> </a:t>
            </a:r>
            <a:r>
              <a:rPr lang="fr-BE" baseline="0" dirty="0" err="1" smtClean="0"/>
              <a:t>will</a:t>
            </a:r>
            <a:r>
              <a:rPr lang="fr-BE" baseline="0" dirty="0" smtClean="0"/>
              <a:t> </a:t>
            </a:r>
            <a:r>
              <a:rPr lang="fr-BE" baseline="0" dirty="0" err="1" smtClean="0"/>
              <a:t>naturally</a:t>
            </a:r>
            <a:r>
              <a:rPr lang="fr-BE" baseline="0" dirty="0" smtClean="0"/>
              <a:t> have </a:t>
            </a:r>
            <a:r>
              <a:rPr lang="fr-BE" baseline="0" dirty="0" err="1" smtClean="0"/>
              <a:t>higher</a:t>
            </a:r>
            <a:r>
              <a:rPr lang="fr-BE" baseline="0" dirty="0" smtClean="0"/>
              <a:t> </a:t>
            </a:r>
            <a:r>
              <a:rPr lang="fr-BE" baseline="0" dirty="0" err="1" smtClean="0"/>
              <a:t>salinities</a:t>
            </a:r>
            <a:r>
              <a:rPr lang="fr-BE" baseline="0" dirty="0" smtClean="0"/>
              <a:t>, and </a:t>
            </a:r>
            <a:r>
              <a:rPr lang="fr-BE" baseline="0" dirty="0" err="1" smtClean="0"/>
              <a:t>conversely</a:t>
            </a:r>
            <a:r>
              <a:rPr lang="fr-BE" baseline="0" dirty="0" smtClean="0"/>
              <a:t>. </a:t>
            </a:r>
            <a:r>
              <a:rPr lang="fr-BE" baseline="0" dirty="0" err="1" smtClean="0"/>
              <a:t>At</a:t>
            </a:r>
            <a:r>
              <a:rPr lang="fr-BE" baseline="0" dirty="0" smtClean="0"/>
              <a:t> </a:t>
            </a:r>
            <a:r>
              <a:rPr lang="fr-BE" baseline="0" dirty="0" err="1" smtClean="0"/>
              <a:t>this</a:t>
            </a:r>
            <a:r>
              <a:rPr lang="fr-BE" baseline="0" dirty="0" smtClean="0"/>
              <a:t> stage, an observation </a:t>
            </a:r>
            <a:r>
              <a:rPr lang="fr-BE" baseline="0" dirty="0" err="1" smtClean="0"/>
              <a:t>is</a:t>
            </a:r>
            <a:r>
              <a:rPr lang="fr-BE" baseline="0" dirty="0" smtClean="0"/>
              <a:t> </a:t>
            </a:r>
            <a:r>
              <a:rPr lang="fr-BE" baseline="0" dirty="0" err="1" smtClean="0"/>
              <a:t>injected</a:t>
            </a:r>
            <a:r>
              <a:rPr lang="fr-BE" baseline="0" dirty="0" smtClean="0"/>
              <a:t> in the system. This observation </a:t>
            </a:r>
            <a:r>
              <a:rPr lang="fr-BE" baseline="0" dirty="0" err="1" smtClean="0"/>
              <a:t>may</a:t>
            </a:r>
            <a:r>
              <a:rPr lang="fr-BE" baseline="0" dirty="0" smtClean="0"/>
              <a:t> </a:t>
            </a:r>
            <a:r>
              <a:rPr lang="fr-BE" baseline="0" dirty="0" err="1" smtClean="0"/>
              <a:t>be</a:t>
            </a:r>
            <a:r>
              <a:rPr lang="fr-BE" baseline="0" dirty="0" smtClean="0"/>
              <a:t> </a:t>
            </a:r>
            <a:r>
              <a:rPr lang="fr-BE" baseline="0" dirty="0" err="1" smtClean="0"/>
              <a:t>limited</a:t>
            </a:r>
            <a:r>
              <a:rPr lang="fr-BE" baseline="0" dirty="0" smtClean="0"/>
              <a:t> in </a:t>
            </a:r>
            <a:r>
              <a:rPr lang="fr-BE" baseline="0" dirty="0" err="1" smtClean="0"/>
              <a:t>space</a:t>
            </a:r>
            <a:r>
              <a:rPr lang="fr-BE" baseline="0" dirty="0" smtClean="0"/>
              <a:t> and </a:t>
            </a:r>
            <a:r>
              <a:rPr lang="fr-BE" baseline="0" dirty="0" err="1" smtClean="0"/>
              <a:t>restricted</a:t>
            </a:r>
            <a:r>
              <a:rPr lang="fr-BE" baseline="0" dirty="0" smtClean="0"/>
              <a:t> to one variable, for </a:t>
            </a:r>
            <a:r>
              <a:rPr lang="fr-BE" baseline="0" dirty="0" err="1" smtClean="0"/>
              <a:t>example</a:t>
            </a:r>
            <a:r>
              <a:rPr lang="fr-BE" baseline="0" dirty="0" smtClean="0"/>
              <a:t> </a:t>
            </a:r>
            <a:r>
              <a:rPr lang="fr-BE" baseline="0" dirty="0" err="1" smtClean="0"/>
              <a:t>sea</a:t>
            </a:r>
            <a:r>
              <a:rPr lang="fr-BE" baseline="0" dirty="0" smtClean="0"/>
              <a:t> </a:t>
            </a:r>
            <a:r>
              <a:rPr lang="fr-BE" baseline="0" dirty="0" err="1" smtClean="0"/>
              <a:t>ice</a:t>
            </a:r>
            <a:r>
              <a:rPr lang="fr-BE" baseline="0" dirty="0" smtClean="0"/>
              <a:t> concentration. The second and final </a:t>
            </a:r>
            <a:r>
              <a:rPr lang="fr-BE" baseline="0" dirty="0" err="1" smtClean="0"/>
              <a:t>step</a:t>
            </a:r>
            <a:r>
              <a:rPr lang="fr-BE" baseline="0" dirty="0" smtClean="0"/>
              <a:t> </a:t>
            </a:r>
            <a:r>
              <a:rPr lang="fr-BE" baseline="0" dirty="0" err="1" smtClean="0"/>
              <a:t>is</a:t>
            </a:r>
            <a:r>
              <a:rPr lang="fr-BE" baseline="0" dirty="0" smtClean="0"/>
              <a:t> the « </a:t>
            </a:r>
            <a:r>
              <a:rPr lang="fr-BE" baseline="0" dirty="0" err="1" smtClean="0"/>
              <a:t>analysis</a:t>
            </a:r>
            <a:r>
              <a:rPr lang="fr-BE" baseline="0" dirty="0" smtClean="0"/>
              <a:t> », </a:t>
            </a:r>
            <a:r>
              <a:rPr lang="fr-BE" baseline="0" dirty="0" err="1" smtClean="0"/>
              <a:t>where</a:t>
            </a:r>
            <a:r>
              <a:rPr lang="fr-BE" baseline="0" dirty="0" smtClean="0"/>
              <a:t> not </a:t>
            </a:r>
            <a:r>
              <a:rPr lang="fr-BE" baseline="0" dirty="0" err="1" smtClean="0"/>
              <a:t>only</a:t>
            </a:r>
            <a:r>
              <a:rPr lang="fr-BE" baseline="0" dirty="0" smtClean="0"/>
              <a:t> </a:t>
            </a:r>
            <a:r>
              <a:rPr lang="fr-BE" baseline="0" dirty="0" err="1" smtClean="0"/>
              <a:t>ice</a:t>
            </a:r>
            <a:r>
              <a:rPr lang="fr-BE" baseline="0" dirty="0" smtClean="0"/>
              <a:t> concentration but </a:t>
            </a:r>
            <a:r>
              <a:rPr lang="fr-BE" baseline="0" dirty="0" err="1" smtClean="0"/>
              <a:t>also</a:t>
            </a:r>
            <a:r>
              <a:rPr lang="fr-BE" baseline="0" dirty="0" smtClean="0"/>
              <a:t> </a:t>
            </a:r>
            <a:r>
              <a:rPr lang="fr-BE" baseline="0" dirty="0" err="1" smtClean="0"/>
              <a:t>salinity</a:t>
            </a:r>
            <a:r>
              <a:rPr lang="fr-BE" baseline="0" dirty="0" smtClean="0"/>
              <a:t> </a:t>
            </a:r>
            <a:r>
              <a:rPr lang="fr-BE" baseline="0" dirty="0" err="1" smtClean="0"/>
              <a:t>is</a:t>
            </a:r>
            <a:r>
              <a:rPr lang="fr-BE" baseline="0" dirty="0" smtClean="0"/>
              <a:t> </a:t>
            </a:r>
            <a:r>
              <a:rPr lang="fr-BE" baseline="0" dirty="0" err="1" smtClean="0"/>
              <a:t>updated</a:t>
            </a:r>
            <a:r>
              <a:rPr lang="fr-BE" baseline="0" dirty="0" smtClean="0"/>
              <a:t> in the model, </a:t>
            </a:r>
            <a:r>
              <a:rPr lang="fr-BE" baseline="0" dirty="0" err="1" smtClean="0"/>
              <a:t>based</a:t>
            </a:r>
            <a:r>
              <a:rPr lang="fr-BE" baseline="0" dirty="0" smtClean="0"/>
              <a:t> on the </a:t>
            </a:r>
            <a:r>
              <a:rPr lang="fr-BE" baseline="0" dirty="0" err="1" smtClean="0"/>
              <a:t>relationship</a:t>
            </a:r>
            <a:r>
              <a:rPr lang="fr-BE" baseline="0" dirty="0" smtClean="0"/>
              <a:t> </a:t>
            </a:r>
            <a:r>
              <a:rPr lang="fr-BE" baseline="0" dirty="0" err="1" smtClean="0"/>
              <a:t>between</a:t>
            </a:r>
            <a:r>
              <a:rPr lang="fr-BE" baseline="0" dirty="0" smtClean="0"/>
              <a:t> </a:t>
            </a:r>
            <a:r>
              <a:rPr lang="fr-BE" baseline="0" dirty="0" err="1" smtClean="0"/>
              <a:t>these</a:t>
            </a:r>
            <a:r>
              <a:rPr lang="fr-BE" baseline="0" dirty="0" smtClean="0"/>
              <a:t> </a:t>
            </a:r>
            <a:r>
              <a:rPr lang="fr-BE" baseline="0" dirty="0" err="1" smtClean="0"/>
              <a:t>two</a:t>
            </a:r>
            <a:r>
              <a:rPr lang="fr-BE" baseline="0" dirty="0" smtClean="0"/>
              <a:t> variables. This cycle </a:t>
            </a:r>
            <a:r>
              <a:rPr lang="fr-BE" baseline="0" dirty="0" err="1" smtClean="0"/>
              <a:t>is</a:t>
            </a:r>
            <a:r>
              <a:rPr lang="fr-BE" baseline="0" dirty="0" smtClean="0"/>
              <a:t> </a:t>
            </a:r>
            <a:r>
              <a:rPr lang="fr-BE" baseline="0" dirty="0" err="1" smtClean="0"/>
              <a:t>reproduced</a:t>
            </a:r>
            <a:r>
              <a:rPr lang="fr-BE" baseline="0" dirty="0" smtClean="0"/>
              <a:t> as </a:t>
            </a:r>
            <a:r>
              <a:rPr lang="fr-BE" baseline="0" dirty="0" err="1" smtClean="0"/>
              <a:t>many</a:t>
            </a:r>
            <a:r>
              <a:rPr lang="fr-BE" baseline="0" dirty="0" smtClean="0"/>
              <a:t> times as </a:t>
            </a:r>
            <a:r>
              <a:rPr lang="fr-BE" baseline="0" dirty="0" err="1" smtClean="0"/>
              <a:t>needed</a:t>
            </a:r>
            <a:r>
              <a:rPr lang="fr-BE" baseline="0" dirty="0" smtClean="0"/>
              <a:t>.</a:t>
            </a:r>
            <a:endParaRPr lang="fr-BE" dirty="0" smtClean="0"/>
          </a:p>
          <a:p>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38</a:t>
            </a:fld>
            <a:endParaRPr lang="es-ES"/>
          </a:p>
        </p:txBody>
      </p:sp>
    </p:spTree>
    <p:extLst>
      <p:ext uri="{BB962C8B-B14F-4D97-AF65-F5344CB8AC3E}">
        <p14:creationId xmlns:p14="http://schemas.microsoft.com/office/powerpoint/2010/main" val="144464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a:t>
            </a:r>
            <a:r>
              <a:rPr lang="en-US" baseline="0" dirty="0" smtClean="0"/>
              <a:t> T2m skill in northern central </a:t>
            </a:r>
            <a:r>
              <a:rPr lang="en-US" baseline="0" dirty="0" err="1" smtClean="0"/>
              <a:t>europe</a:t>
            </a:r>
            <a:r>
              <a:rPr lang="en-US" baseline="0" dirty="0" smtClean="0"/>
              <a:t> with </a:t>
            </a:r>
            <a:r>
              <a:rPr lang="en-US" baseline="0" dirty="0" err="1" smtClean="0"/>
              <a:t>clim</a:t>
            </a:r>
            <a:r>
              <a:rPr lang="en-US" baseline="0" dirty="0" smtClean="0"/>
              <a:t>  improved with </a:t>
            </a:r>
            <a:r>
              <a:rPr lang="en-US" baseline="0" dirty="0" err="1" smtClean="0"/>
              <a:t>initialisation</a:t>
            </a:r>
            <a:endParaRPr lang="en-US" baseline="0" dirty="0" smtClean="0"/>
          </a:p>
          <a:p>
            <a:r>
              <a:rPr lang="en-US" baseline="0" dirty="0" smtClean="0"/>
              <a:t>Low P skill in northern and eastern </a:t>
            </a:r>
            <a:r>
              <a:rPr lang="en-US" baseline="0" dirty="0" err="1" smtClean="0"/>
              <a:t>europe</a:t>
            </a:r>
            <a:r>
              <a:rPr lang="en-US" baseline="0" dirty="0" smtClean="0"/>
              <a:t> with </a:t>
            </a:r>
            <a:r>
              <a:rPr lang="en-US" baseline="0" dirty="0" err="1" smtClean="0"/>
              <a:t>clim</a:t>
            </a:r>
            <a:r>
              <a:rPr lang="en-US" baseline="0" dirty="0" smtClean="0"/>
              <a:t> improved with </a:t>
            </a:r>
            <a:r>
              <a:rPr lang="en-US" baseline="0" dirty="0" err="1" smtClean="0"/>
              <a:t>initialisation</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b="0" i="0" kern="1200" dirty="0" smtClean="0">
                <a:solidFill>
                  <a:schemeClr val="tx1"/>
                </a:solidFill>
                <a:latin typeface="+mn-lt"/>
                <a:ea typeface="+mn-ea"/>
                <a:cs typeface="+mn-cs"/>
              </a:rPr>
              <a:t>Difference in the correlation of the ensemble-mean near-surface temperature (top) and precipitation (bottom) from two experiments (JJA), one using a realistic and another a climatological land-surface initialisation. Results for EC-Earth2.3 started every May over 1979-2010 with </a:t>
            </a:r>
            <a:r>
              <a:rPr lang="en-GB" altLang="en-US" sz="1200" b="0" i="0" kern="1200" dirty="0" err="1" smtClean="0">
                <a:solidFill>
                  <a:schemeClr val="tx1"/>
                </a:solidFill>
                <a:latin typeface="+mn-lt"/>
                <a:ea typeface="+mn-ea"/>
                <a:cs typeface="+mn-cs"/>
              </a:rPr>
              <a:t>ERAInt</a:t>
            </a:r>
            <a:r>
              <a:rPr lang="en-GB" altLang="en-US" sz="1200" b="0" i="0" kern="1200" dirty="0" smtClean="0">
                <a:solidFill>
                  <a:schemeClr val="tx1"/>
                </a:solidFill>
                <a:latin typeface="+mn-lt"/>
                <a:ea typeface="+mn-ea"/>
                <a:cs typeface="+mn-cs"/>
              </a:rPr>
              <a:t> and ORAS4 initial conditions and our sea-ice reconstruction.</a:t>
            </a:r>
          </a:p>
          <a:p>
            <a:endParaRPr lang="en-US" baseline="0" dirty="0" smtClean="0"/>
          </a:p>
        </p:txBody>
      </p:sp>
      <p:sp>
        <p:nvSpPr>
          <p:cNvPr id="4" name="Slide Number Placeholder 3"/>
          <p:cNvSpPr>
            <a:spLocks noGrp="1"/>
          </p:cNvSpPr>
          <p:nvPr>
            <p:ph type="sldNum" sz="quarter" idx="10"/>
          </p:nvPr>
        </p:nvSpPr>
        <p:spPr/>
        <p:txBody>
          <a:bodyPr/>
          <a:lstStyle/>
          <a:p>
            <a:fld id="{90799E72-CB38-4F12-87EF-E621BD195274}" type="slidenum">
              <a:rPr lang="es-ES" smtClean="0"/>
              <a:t>39</a:t>
            </a:fld>
            <a:endParaRPr lang="es-ES"/>
          </a:p>
        </p:txBody>
      </p:sp>
    </p:spTree>
    <p:extLst>
      <p:ext uri="{BB962C8B-B14F-4D97-AF65-F5344CB8AC3E}">
        <p14:creationId xmlns:p14="http://schemas.microsoft.com/office/powerpoint/2010/main" val="1263617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Weather forecasts – dominated</a:t>
            </a:r>
            <a:r>
              <a:rPr lang="en-US" baseline="0" dirty="0" smtClean="0"/>
              <a:t> by memory of initial state</a:t>
            </a:r>
          </a:p>
          <a:p>
            <a:r>
              <a:rPr lang="en-US" baseline="0" dirty="0" smtClean="0"/>
              <a:t>Climate projections – dominated by external </a:t>
            </a:r>
            <a:r>
              <a:rPr lang="en-US" baseline="0" dirty="0" err="1" smtClean="0"/>
              <a:t>radiative</a:t>
            </a:r>
            <a:r>
              <a:rPr lang="en-US" baseline="0" dirty="0" smtClean="0"/>
              <a:t> </a:t>
            </a:r>
            <a:r>
              <a:rPr lang="en-US" baseline="0" dirty="0" err="1" smtClean="0"/>
              <a:t>forcings</a:t>
            </a:r>
            <a:r>
              <a:rPr lang="en-US" baseline="0" dirty="0" smtClean="0"/>
              <a:t> </a:t>
            </a:r>
          </a:p>
          <a:p>
            <a:r>
              <a:rPr lang="en-US" baseline="0" dirty="0" smtClean="0"/>
              <a:t>Near-term climate predictions : need for good initialization, external </a:t>
            </a:r>
            <a:r>
              <a:rPr lang="en-US" baseline="0" dirty="0" err="1" smtClean="0"/>
              <a:t>forcings</a:t>
            </a:r>
            <a:r>
              <a:rPr lang="en-US" baseline="0" dirty="0" smtClean="0"/>
              <a:t> and models of highest complexity</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4</a:t>
            </a:fld>
            <a:endParaRPr lang="es-ES"/>
          </a:p>
        </p:txBody>
      </p:sp>
    </p:spTree>
    <p:extLst>
      <p:ext uri="{BB962C8B-B14F-4D97-AF65-F5344CB8AC3E}">
        <p14:creationId xmlns:p14="http://schemas.microsoft.com/office/powerpoint/2010/main" val="945114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Efforts</a:t>
            </a:r>
            <a:r>
              <a:rPr lang="en-US" baseline="0" dirty="0" smtClean="0"/>
              <a:t> targeted on ocean, sea ice and land </a:t>
            </a:r>
            <a:r>
              <a:rPr lang="en-US" baseline="0" dirty="0" err="1" smtClean="0"/>
              <a:t>initialisation</a:t>
            </a:r>
            <a:r>
              <a:rPr lang="en-US" baseline="0" dirty="0" smtClean="0"/>
              <a:t>, specification of </a:t>
            </a:r>
            <a:r>
              <a:rPr lang="en-US" baseline="0" dirty="0" err="1" smtClean="0"/>
              <a:t>radiative</a:t>
            </a:r>
            <a:r>
              <a:rPr lang="en-US" baseline="0" dirty="0" smtClean="0"/>
              <a:t> </a:t>
            </a:r>
            <a:r>
              <a:rPr lang="en-US" baseline="0" dirty="0" err="1" smtClean="0"/>
              <a:t>forcings</a:t>
            </a:r>
            <a:r>
              <a:rPr lang="en-US" baseline="0" dirty="0" smtClean="0"/>
              <a:t> and model improvements</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5</a:t>
            </a:fld>
            <a:endParaRPr lang="es-ES"/>
          </a:p>
        </p:txBody>
      </p:sp>
    </p:spTree>
    <p:extLst>
      <p:ext uri="{BB962C8B-B14F-4D97-AF65-F5344CB8AC3E}">
        <p14:creationId xmlns:p14="http://schemas.microsoft.com/office/powerpoint/2010/main" val="881874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6</a:t>
            </a:fld>
            <a:endParaRPr lang="es-ES"/>
          </a:p>
        </p:txBody>
      </p:sp>
    </p:spTree>
    <p:extLst>
      <p:ext uri="{BB962C8B-B14F-4D97-AF65-F5344CB8AC3E}">
        <p14:creationId xmlns:p14="http://schemas.microsoft.com/office/powerpoint/2010/main" val="1784653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PlaceHolder 1"/>
          <p:cNvSpPr>
            <a:spLocks noGrp="1"/>
          </p:cNvSpPr>
          <p:nvPr>
            <p:ph type="body"/>
          </p:nvPr>
        </p:nvSpPr>
        <p:spPr>
          <a:xfrm>
            <a:off x="0" y="0"/>
            <a:ext cx="0" cy="0"/>
          </a:xfrm>
          <a:prstGeom prst="rect">
            <a:avLst/>
          </a:prstGeom>
        </p:spPr>
        <p:txBody>
          <a:bodyPr lIns="90000" tIns="45000" rIns="90000" bIns="45000"/>
          <a:lstStyle/>
          <a:p>
            <a:r>
              <a:rPr lang="en-GB" dirty="0"/>
              <a:t>Best skill in the Atlantic : ocean </a:t>
            </a:r>
            <a:r>
              <a:rPr lang="en-GB" dirty="0" err="1"/>
              <a:t>thermohaline</a:t>
            </a:r>
            <a:r>
              <a:rPr lang="en-GB" dirty="0"/>
              <a:t> circulation, Worst skill in the Pacific : </a:t>
            </a:r>
            <a:r>
              <a:rPr lang="en-GB" dirty="0" err="1"/>
              <a:t>Pb</a:t>
            </a:r>
            <a:r>
              <a:rPr lang="en-GB" dirty="0"/>
              <a:t> with turbulent ocean </a:t>
            </a:r>
            <a:r>
              <a:rPr lang="en-GB" dirty="0" smtClean="0"/>
              <a:t>mixing</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b="0" i="0" kern="1200" dirty="0" smtClean="0">
                <a:solidFill>
                  <a:schemeClr val="tx1"/>
                </a:solidFill>
                <a:latin typeface="+mn-lt"/>
                <a:ea typeface="+mn-ea"/>
                <a:cs typeface="+mn-cs"/>
              </a:rPr>
              <a:t>(Top row) Root mean square skill score (RMSSS) of the ensemble mean of the initialised predictions and (bottom row) ratio of the root mean square error (RMSE) of the initialised and </a:t>
            </a:r>
            <a:r>
              <a:rPr lang="en-GB" altLang="en-US" sz="1200" b="0" i="0" kern="1200" dirty="0" err="1" smtClean="0">
                <a:solidFill>
                  <a:schemeClr val="tx1"/>
                </a:solidFill>
                <a:latin typeface="+mn-lt"/>
                <a:ea typeface="+mn-ea"/>
                <a:cs typeface="+mn-cs"/>
              </a:rPr>
              <a:t>uninitialised</a:t>
            </a:r>
            <a:r>
              <a:rPr lang="en-GB" altLang="en-US" sz="1200" b="0" i="0" kern="1200" dirty="0" smtClean="0">
                <a:solidFill>
                  <a:schemeClr val="tx1"/>
                </a:solidFill>
                <a:latin typeface="+mn-lt"/>
                <a:ea typeface="+mn-ea"/>
                <a:cs typeface="+mn-cs"/>
              </a:rPr>
              <a:t> predictions for the near-surface temperature from the multi-model CMIP5 experiment (1960-2005) for (left) 2-5 and (right) 6-9 forecast years. Five-year start date interval.</a:t>
            </a:r>
          </a:p>
          <a:p>
            <a:endParaRPr dirty="0"/>
          </a:p>
        </p:txBody>
      </p:sp>
      <p:sp>
        <p:nvSpPr>
          <p:cNvPr id="466" name="TextShape 2"/>
          <p:cNvSpPr txBox="1"/>
          <p:nvPr/>
        </p:nvSpPr>
        <p:spPr>
          <a:xfrm>
            <a:off x="0" y="0"/>
            <a:ext cx="0" cy="0"/>
          </a:xfrm>
          <a:prstGeom prst="rect">
            <a:avLst/>
          </a:prstGeom>
        </p:spPr>
        <p:txBody>
          <a:bodyPr lIns="90000" tIns="45000" rIns="90000" bIns="45000"/>
          <a:lstStyle/>
          <a:p>
            <a:pPr>
              <a:lnSpc>
                <a:spcPct val="100000"/>
              </a:lnSpc>
            </a:pPr>
            <a:fld id="{F1319151-11F1-41C1-B1C1-918101E12191}" type="slidenum">
              <a:rPr lang="en-GB">
                <a:solidFill>
                  <a:srgbClr val="0058A9"/>
                </a:solidFill>
                <a:latin typeface="+mn-lt"/>
                <a:ea typeface="+mn-ea"/>
              </a:rPr>
              <a:t>13</a:t>
            </a:fld>
            <a:endParaRPr/>
          </a:p>
        </p:txBody>
      </p:sp>
    </p:spTree>
    <p:extLst>
      <p:ext uri="{BB962C8B-B14F-4D97-AF65-F5344CB8AC3E}">
        <p14:creationId xmlns:p14="http://schemas.microsoft.com/office/powerpoint/2010/main" val="331134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Best skill in the Tropical</a:t>
            </a:r>
            <a:r>
              <a:rPr lang="en-US" baseline="0" dirty="0" smtClean="0"/>
              <a:t> Pacific : ENSO</a:t>
            </a:r>
            <a:endParaRPr lang="en-US" dirty="0"/>
          </a:p>
        </p:txBody>
      </p:sp>
      <p:sp>
        <p:nvSpPr>
          <p:cNvPr id="4" name="Slide Number Placeholder 3"/>
          <p:cNvSpPr>
            <a:spLocks noGrp="1"/>
          </p:cNvSpPr>
          <p:nvPr>
            <p:ph type="sldNum" sz="quarter" idx="10"/>
          </p:nvPr>
        </p:nvSpPr>
        <p:spPr/>
        <p:txBody>
          <a:bodyPr/>
          <a:lstStyle/>
          <a:p>
            <a:fld id="{90799E72-CB38-4F12-87EF-E621BD195274}" type="slidenum">
              <a:rPr lang="es-ES" smtClean="0"/>
              <a:t>14</a:t>
            </a:fld>
            <a:endParaRPr lang="es-ES"/>
          </a:p>
        </p:txBody>
      </p:sp>
    </p:spTree>
    <p:extLst>
      <p:ext uri="{BB962C8B-B14F-4D97-AF65-F5344CB8AC3E}">
        <p14:creationId xmlns:p14="http://schemas.microsoft.com/office/powerpoint/2010/main" val="1735220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4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sz="2200">
                <a:solidFill>
                  <a:schemeClr val="bg1"/>
                </a:solidFill>
                <a:latin typeface="Arial" pitchFamily="34" charset="0"/>
                <a:cs typeface="DejaVu Sans" pitchFamily="34" charset="0"/>
              </a:defRPr>
            </a:lvl1pPr>
            <a:lvl2pPr marL="34039930" indent="-33629639" eaLnBrk="0">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sz="2200">
                <a:solidFill>
                  <a:schemeClr val="bg1"/>
                </a:solidFill>
                <a:latin typeface="Arial" pitchFamily="34" charset="0"/>
                <a:cs typeface="DejaVu Sans" pitchFamily="34" charset="0"/>
              </a:defRPr>
            </a:lvl2pPr>
            <a:lvl3pPr eaLnBrk="0">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sz="2200">
                <a:solidFill>
                  <a:schemeClr val="bg1"/>
                </a:solidFill>
                <a:latin typeface="Arial" pitchFamily="34" charset="0"/>
                <a:cs typeface="DejaVu Sans" pitchFamily="34" charset="0"/>
              </a:defRPr>
            </a:lvl3pPr>
            <a:lvl4pPr eaLnBrk="0">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sz="2200">
                <a:solidFill>
                  <a:schemeClr val="bg1"/>
                </a:solidFill>
                <a:latin typeface="Arial" pitchFamily="34" charset="0"/>
                <a:cs typeface="DejaVu Sans" pitchFamily="34" charset="0"/>
              </a:defRPr>
            </a:lvl4pPr>
            <a:lvl5pPr eaLnBrk="0">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sz="2200">
                <a:solidFill>
                  <a:schemeClr val="bg1"/>
                </a:solidFill>
                <a:latin typeface="Arial" pitchFamily="34" charset="0"/>
                <a:cs typeface="DejaVu Sans" pitchFamily="34" charset="0"/>
              </a:defRPr>
            </a:lvl5pPr>
            <a:lvl6pPr marL="410291" eaLnBrk="0" fontAlgn="base" hangingPunct="0">
              <a:lnSpc>
                <a:spcPct val="104000"/>
              </a:lnSpc>
              <a:spcBef>
                <a:spcPct val="0"/>
              </a:spcBef>
              <a:spcAft>
                <a:spcPct val="0"/>
              </a:spcAft>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sz="2200">
                <a:solidFill>
                  <a:schemeClr val="bg1"/>
                </a:solidFill>
                <a:latin typeface="Arial" pitchFamily="34" charset="0"/>
                <a:cs typeface="DejaVu Sans" pitchFamily="34" charset="0"/>
              </a:defRPr>
            </a:lvl6pPr>
            <a:lvl7pPr marL="820583" eaLnBrk="0" fontAlgn="base" hangingPunct="0">
              <a:lnSpc>
                <a:spcPct val="104000"/>
              </a:lnSpc>
              <a:spcBef>
                <a:spcPct val="0"/>
              </a:spcBef>
              <a:spcAft>
                <a:spcPct val="0"/>
              </a:spcAft>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sz="2200">
                <a:solidFill>
                  <a:schemeClr val="bg1"/>
                </a:solidFill>
                <a:latin typeface="Arial" pitchFamily="34" charset="0"/>
                <a:cs typeface="DejaVu Sans" pitchFamily="34" charset="0"/>
              </a:defRPr>
            </a:lvl7pPr>
            <a:lvl8pPr marL="1230874" eaLnBrk="0" fontAlgn="base" hangingPunct="0">
              <a:lnSpc>
                <a:spcPct val="104000"/>
              </a:lnSpc>
              <a:spcBef>
                <a:spcPct val="0"/>
              </a:spcBef>
              <a:spcAft>
                <a:spcPct val="0"/>
              </a:spcAft>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sz="2200">
                <a:solidFill>
                  <a:schemeClr val="bg1"/>
                </a:solidFill>
                <a:latin typeface="Arial" pitchFamily="34" charset="0"/>
                <a:cs typeface="DejaVu Sans" pitchFamily="34" charset="0"/>
              </a:defRPr>
            </a:lvl8pPr>
            <a:lvl9pPr marL="1641165" eaLnBrk="0" fontAlgn="base" hangingPunct="0">
              <a:lnSpc>
                <a:spcPct val="104000"/>
              </a:lnSpc>
              <a:spcBef>
                <a:spcPct val="0"/>
              </a:spcBef>
              <a:spcAft>
                <a:spcPct val="0"/>
              </a:spcAft>
              <a:tabLst>
                <a:tab pos="0" algn="l"/>
                <a:tab pos="401744" algn="l"/>
                <a:tab pos="804912" algn="l"/>
                <a:tab pos="1208080" algn="l"/>
                <a:tab pos="1611248" algn="l"/>
                <a:tab pos="2014416" algn="l"/>
                <a:tab pos="2417585" algn="l"/>
                <a:tab pos="2820753" algn="l"/>
                <a:tab pos="3223921" algn="l"/>
                <a:tab pos="3627089" algn="l"/>
                <a:tab pos="4030258" algn="l"/>
                <a:tab pos="4433425" algn="l"/>
                <a:tab pos="4836594" algn="l"/>
                <a:tab pos="5239762" algn="l"/>
                <a:tab pos="5642930" algn="l"/>
                <a:tab pos="6046098" algn="l"/>
                <a:tab pos="6449267" algn="l"/>
                <a:tab pos="6852434" algn="l"/>
                <a:tab pos="7255603" algn="l"/>
                <a:tab pos="7658771" algn="l"/>
                <a:tab pos="8061939" algn="l"/>
              </a:tabLst>
              <a:defRPr sz="2200">
                <a:solidFill>
                  <a:schemeClr val="bg1"/>
                </a:solidFill>
                <a:latin typeface="Arial" pitchFamily="34" charset="0"/>
                <a:cs typeface="DejaVu Sans" pitchFamily="34" charset="0"/>
              </a:defRPr>
            </a:lvl9pPr>
          </a:lstStyle>
          <a:p>
            <a:pPr eaLnBrk="1"/>
            <a:fld id="{C3617545-03F9-49A4-9C32-ED9396C85DEA}" type="slidenum">
              <a:rPr lang="en-US" altLang="en-US" sz="1300">
                <a:solidFill>
                  <a:srgbClr val="000000"/>
                </a:solidFill>
                <a:latin typeface="Times New Roman" pitchFamily="18" charset="0"/>
                <a:cs typeface="Tahoma" pitchFamily="34" charset="0"/>
              </a:rPr>
              <a:pPr eaLnBrk="1"/>
              <a:t>16</a:t>
            </a:fld>
            <a:endParaRPr lang="en-US" altLang="en-US" sz="1300">
              <a:solidFill>
                <a:srgbClr val="000000"/>
              </a:solidFill>
              <a:latin typeface="Times New Roman" pitchFamily="18" charset="0"/>
              <a:cs typeface="Tahoma" pitchFamily="34" charset="0"/>
            </a:endParaRPr>
          </a:p>
        </p:txBody>
      </p:sp>
      <p:sp>
        <p:nvSpPr>
          <p:cNvPr id="108547" name="Text Box 1"/>
          <p:cNvSpPr txBox="1">
            <a:spLocks noChangeArrowheads="1"/>
          </p:cNvSpPr>
          <p:nvPr/>
        </p:nvSpPr>
        <p:spPr bwMode="auto">
          <a:xfrm>
            <a:off x="3881439" y="8686512"/>
            <a:ext cx="2937341" cy="41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1pPr>
            <a:lvl2pPr marL="37931725" indent="-37474525"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5pPr>
            <a:lvl6pPr marL="4572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6pPr>
            <a:lvl7pPr marL="9144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7pPr>
            <a:lvl8pPr marL="13716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8pPr>
            <a:lvl9pPr marL="18288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9pPr>
          </a:lstStyle>
          <a:p>
            <a:pPr algn="r" eaLnBrk="1">
              <a:lnSpc>
                <a:spcPct val="102000"/>
              </a:lnSpc>
              <a:buClrTx/>
              <a:buFontTx/>
              <a:buNone/>
            </a:pPr>
            <a:fld id="{30601688-C497-4002-93B1-611AF7838D21}" type="slidenum">
              <a:rPr lang="en-US" altLang="en-US" sz="1300">
                <a:solidFill>
                  <a:srgbClr val="000000"/>
                </a:solidFill>
                <a:latin typeface="Times New Roman" pitchFamily="18" charset="0"/>
              </a:rPr>
              <a:pPr algn="r" eaLnBrk="1">
                <a:lnSpc>
                  <a:spcPct val="102000"/>
                </a:lnSpc>
                <a:buClrTx/>
                <a:buFontTx/>
                <a:buNone/>
              </a:pPr>
              <a:t>16</a:t>
            </a:fld>
            <a:endParaRPr lang="en-US" altLang="en-US" sz="1300">
              <a:solidFill>
                <a:srgbClr val="000000"/>
              </a:solidFill>
              <a:latin typeface="Times New Roman" pitchFamily="18" charset="0"/>
            </a:endParaRPr>
          </a:p>
        </p:txBody>
      </p:sp>
      <p:sp>
        <p:nvSpPr>
          <p:cNvPr id="108548" name="Text Box 2"/>
          <p:cNvSpPr txBox="1">
            <a:spLocks noChangeArrowheads="1"/>
          </p:cNvSpPr>
          <p:nvPr/>
        </p:nvSpPr>
        <p:spPr bwMode="auto">
          <a:xfrm>
            <a:off x="3881438" y="8686512"/>
            <a:ext cx="2938743" cy="41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1pPr>
            <a:lvl2pPr marL="37931725" indent="-37474525"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5pPr>
            <a:lvl6pPr marL="4572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6pPr>
            <a:lvl7pPr marL="9144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7pPr>
            <a:lvl8pPr marL="13716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8pPr>
            <a:lvl9pPr marL="18288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9pPr>
          </a:lstStyle>
          <a:p>
            <a:pPr algn="r" eaLnBrk="1">
              <a:lnSpc>
                <a:spcPct val="102000"/>
              </a:lnSpc>
              <a:buClrTx/>
              <a:buFontTx/>
              <a:buNone/>
            </a:pPr>
            <a:fld id="{B3FC936B-8F72-4116-BC80-EDE02B9F41EE}" type="slidenum">
              <a:rPr lang="fr-FR" altLang="en-US" sz="1300">
                <a:solidFill>
                  <a:srgbClr val="000000"/>
                </a:solidFill>
                <a:latin typeface="Times New Roman" pitchFamily="18" charset="0"/>
              </a:rPr>
              <a:pPr algn="r" eaLnBrk="1">
                <a:lnSpc>
                  <a:spcPct val="102000"/>
                </a:lnSpc>
                <a:buClrTx/>
                <a:buFontTx/>
                <a:buNone/>
              </a:pPr>
              <a:t>16</a:t>
            </a:fld>
            <a:endParaRPr lang="fr-FR" altLang="en-US" sz="1300">
              <a:solidFill>
                <a:srgbClr val="000000"/>
              </a:solidFill>
              <a:latin typeface="Times New Roman" pitchFamily="18" charset="0"/>
            </a:endParaRPr>
          </a:p>
        </p:txBody>
      </p:sp>
      <p:sp>
        <p:nvSpPr>
          <p:cNvPr id="108549" name="Text Box 3"/>
          <p:cNvSpPr txBox="1">
            <a:spLocks noChangeArrowheads="1"/>
          </p:cNvSpPr>
          <p:nvPr/>
        </p:nvSpPr>
        <p:spPr bwMode="auto">
          <a:xfrm>
            <a:off x="1143000" y="685512"/>
            <a:ext cx="4570600" cy="3427556"/>
          </a:xfrm>
          <a:prstGeom prst="rect">
            <a:avLst/>
          </a:prstGeom>
          <a:solidFill>
            <a:srgbClr val="FFFFFF"/>
          </a:solidFill>
          <a:ln w="9360" cap="sq">
            <a:solidFill>
              <a:srgbClr val="000000"/>
            </a:solidFill>
            <a:miter lim="800000"/>
            <a:headEnd/>
            <a:tailEnd/>
          </a:ln>
        </p:spPr>
        <p:txBody>
          <a:bodyPr wrap="none" lIns="82058" tIns="41029" rIns="82058" bIns="41029" anchor="ctr"/>
          <a:lstStyle>
            <a:lvl1pPr eaLnBrk="0">
              <a:defRPr sz="2400">
                <a:solidFill>
                  <a:schemeClr val="bg1"/>
                </a:solidFill>
                <a:latin typeface="Arial" pitchFamily="34" charset="0"/>
                <a:cs typeface="DejaVu Sans" pitchFamily="34" charset="0"/>
              </a:defRPr>
            </a:lvl1pPr>
            <a:lvl2pPr marL="37931725" indent="-37474525" eaLnBrk="0">
              <a:defRPr sz="2400">
                <a:solidFill>
                  <a:schemeClr val="bg1"/>
                </a:solidFill>
                <a:latin typeface="Arial" pitchFamily="34" charset="0"/>
                <a:cs typeface="DejaVu Sans" pitchFamily="34" charset="0"/>
              </a:defRPr>
            </a:lvl2pPr>
            <a:lvl3pPr eaLnBrk="0">
              <a:defRPr sz="2400">
                <a:solidFill>
                  <a:schemeClr val="bg1"/>
                </a:solidFill>
                <a:latin typeface="Arial" pitchFamily="34" charset="0"/>
                <a:cs typeface="DejaVu Sans" pitchFamily="34" charset="0"/>
              </a:defRPr>
            </a:lvl3pPr>
            <a:lvl4pPr eaLnBrk="0">
              <a:defRPr sz="2400">
                <a:solidFill>
                  <a:schemeClr val="bg1"/>
                </a:solidFill>
                <a:latin typeface="Arial" pitchFamily="34" charset="0"/>
                <a:cs typeface="DejaVu Sans" pitchFamily="34" charset="0"/>
              </a:defRPr>
            </a:lvl4pPr>
            <a:lvl5pPr eaLnBrk="0">
              <a:defRPr sz="2400">
                <a:solidFill>
                  <a:schemeClr val="bg1"/>
                </a:solidFill>
                <a:latin typeface="Arial" pitchFamily="34" charset="0"/>
                <a:cs typeface="DejaVu Sans" pitchFamily="34" charset="0"/>
              </a:defRPr>
            </a:lvl5pPr>
            <a:lvl6pPr marL="457200" eaLnBrk="0" fontAlgn="base" hangingPunct="0">
              <a:lnSpc>
                <a:spcPct val="104000"/>
              </a:lnSpc>
              <a:spcBef>
                <a:spcPct val="0"/>
              </a:spcBef>
              <a:spcAft>
                <a:spcPct val="0"/>
              </a:spcAft>
              <a:defRPr sz="2400">
                <a:solidFill>
                  <a:schemeClr val="bg1"/>
                </a:solidFill>
                <a:latin typeface="Arial" pitchFamily="34" charset="0"/>
                <a:cs typeface="DejaVu Sans" pitchFamily="34" charset="0"/>
              </a:defRPr>
            </a:lvl6pPr>
            <a:lvl7pPr marL="914400" eaLnBrk="0" fontAlgn="base" hangingPunct="0">
              <a:lnSpc>
                <a:spcPct val="104000"/>
              </a:lnSpc>
              <a:spcBef>
                <a:spcPct val="0"/>
              </a:spcBef>
              <a:spcAft>
                <a:spcPct val="0"/>
              </a:spcAft>
              <a:defRPr sz="2400">
                <a:solidFill>
                  <a:schemeClr val="bg1"/>
                </a:solidFill>
                <a:latin typeface="Arial" pitchFamily="34" charset="0"/>
                <a:cs typeface="DejaVu Sans" pitchFamily="34" charset="0"/>
              </a:defRPr>
            </a:lvl7pPr>
            <a:lvl8pPr marL="1371600" eaLnBrk="0" fontAlgn="base" hangingPunct="0">
              <a:lnSpc>
                <a:spcPct val="104000"/>
              </a:lnSpc>
              <a:spcBef>
                <a:spcPct val="0"/>
              </a:spcBef>
              <a:spcAft>
                <a:spcPct val="0"/>
              </a:spcAft>
              <a:defRPr sz="2400">
                <a:solidFill>
                  <a:schemeClr val="bg1"/>
                </a:solidFill>
                <a:latin typeface="Arial" pitchFamily="34" charset="0"/>
                <a:cs typeface="DejaVu Sans" pitchFamily="34" charset="0"/>
              </a:defRPr>
            </a:lvl8pPr>
            <a:lvl9pPr marL="1828800" eaLnBrk="0" fontAlgn="base" hangingPunct="0">
              <a:lnSpc>
                <a:spcPct val="104000"/>
              </a:lnSpc>
              <a:spcBef>
                <a:spcPct val="0"/>
              </a:spcBef>
              <a:spcAft>
                <a:spcPct val="0"/>
              </a:spcAft>
              <a:defRPr sz="2400">
                <a:solidFill>
                  <a:schemeClr val="bg1"/>
                </a:solidFill>
                <a:latin typeface="Arial" pitchFamily="34" charset="0"/>
                <a:cs typeface="DejaVu Sans" pitchFamily="34" charset="0"/>
              </a:defRPr>
            </a:lvl9pPr>
          </a:lstStyle>
          <a:p>
            <a:pPr eaLnBrk="1"/>
            <a:endParaRPr lang="es-ES" altLang="en-US" sz="1600">
              <a:ea typeface="ＭＳ Ｐゴシック" pitchFamily="34" charset="-128"/>
            </a:endParaRPr>
          </a:p>
        </p:txBody>
      </p:sp>
      <p:sp>
        <p:nvSpPr>
          <p:cNvPr id="108550" name="Text Box 4"/>
          <p:cNvSpPr txBox="1">
            <a:spLocks noChangeArrowheads="1"/>
          </p:cNvSpPr>
          <p:nvPr/>
        </p:nvSpPr>
        <p:spPr bwMode="auto">
          <a:xfrm>
            <a:off x="914681" y="4343977"/>
            <a:ext cx="5023037" cy="411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1pPr>
            <a:lvl2pPr marL="37931725" indent="-37474525"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5pPr>
            <a:lvl6pPr marL="4572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6pPr>
            <a:lvl7pPr marL="9144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7pPr>
            <a:lvl8pPr marL="13716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8pPr>
            <a:lvl9pPr marL="18288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cs typeface="DejaVu Sans" pitchFamily="34" charset="0"/>
              </a:defRPr>
            </a:lvl9pPr>
          </a:lstStyle>
          <a:p>
            <a:pPr eaLnBrk="1">
              <a:spcBef>
                <a:spcPts val="404"/>
              </a:spcBef>
            </a:pPr>
            <a:r>
              <a:rPr lang="en-US" altLang="en-US" sz="1100">
                <a:solidFill>
                  <a:srgbClr val="000000"/>
                </a:solidFill>
                <a:latin typeface="Times New Roman" pitchFamily="18" charset="0"/>
              </a:rPr>
              <a:t>Project is starting, so more a description </a:t>
            </a:r>
          </a:p>
        </p:txBody>
      </p:sp>
    </p:spTree>
    <p:extLst>
      <p:ext uri="{BB962C8B-B14F-4D97-AF65-F5344CB8AC3E}">
        <p14:creationId xmlns:p14="http://schemas.microsoft.com/office/powerpoint/2010/main" val="3788221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90799E72-CB38-4F12-87EF-E621BD195274}" type="slidenum">
              <a:rPr lang="es-ES" smtClean="0"/>
              <a:t>19</a:t>
            </a:fld>
            <a:endParaRPr lang="es-ES"/>
          </a:p>
        </p:txBody>
      </p:sp>
    </p:spTree>
    <p:extLst>
      <p:ext uri="{BB962C8B-B14F-4D97-AF65-F5344CB8AC3E}">
        <p14:creationId xmlns:p14="http://schemas.microsoft.com/office/powerpoint/2010/main" val="1805360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85800" y="3068960"/>
            <a:ext cx="7772400" cy="747514"/>
          </a:xfrm>
        </p:spPr>
        <p:txBody>
          <a:bodyPr>
            <a:normAutofit/>
          </a:bodyPr>
          <a:lstStyle>
            <a:lvl1pPr algn="ctr">
              <a:defRPr sz="3200" b="1">
                <a:solidFill>
                  <a:schemeClr val="bg1"/>
                </a:solidFill>
                <a:latin typeface="Arial" pitchFamily="34" charset="0"/>
                <a:cs typeface="Arial" pitchFamily="34" charset="0"/>
              </a:defRPr>
            </a:lvl1pPr>
          </a:lstStyle>
          <a:p>
            <a:r>
              <a:rPr lang="en-US" dirty="0" smtClean="0"/>
              <a:t>CLICK TO EDIT MASTER TITLE STYLE</a:t>
            </a:r>
            <a:endParaRPr lang="es-ES" dirty="0"/>
          </a:p>
        </p:txBody>
      </p:sp>
      <p:sp>
        <p:nvSpPr>
          <p:cNvPr id="3" name="Subtitle 2"/>
          <p:cNvSpPr>
            <a:spLocks noGrp="1"/>
          </p:cNvSpPr>
          <p:nvPr>
            <p:ph type="subTitle" idx="1"/>
          </p:nvPr>
        </p:nvSpPr>
        <p:spPr>
          <a:xfrm>
            <a:off x="1371600" y="3861048"/>
            <a:ext cx="6400800" cy="864096"/>
          </a:xfrm>
        </p:spPr>
        <p:txBody>
          <a:bodyPr>
            <a:normAutofit/>
          </a:bodyPr>
          <a:lstStyle>
            <a:lvl1pPr marL="0" indent="0" algn="ctr">
              <a:buNone/>
              <a:defRPr sz="24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dirty="0"/>
          </a:p>
        </p:txBody>
      </p:sp>
      <p:pic>
        <p:nvPicPr>
          <p:cNvPr id="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84067" y="1196752"/>
            <a:ext cx="4971941"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userDrawn="1"/>
        </p:nvSpPr>
        <p:spPr>
          <a:xfrm>
            <a:off x="251520" y="188640"/>
            <a:ext cx="3894050" cy="400110"/>
          </a:xfrm>
          <a:prstGeom prst="rect">
            <a:avLst/>
          </a:prstGeom>
          <a:noFill/>
        </p:spPr>
        <p:txBody>
          <a:bodyPr wrap="square" rtlCol="0">
            <a:spAutoFit/>
          </a:bodyPr>
          <a:lstStyle/>
          <a:p>
            <a:r>
              <a:rPr lang="es-ES" sz="2000" b="0" dirty="0" smtClean="0">
                <a:solidFill>
                  <a:schemeClr val="bg1"/>
                </a:solidFill>
              </a:rPr>
              <a:t>www.bsc.es</a:t>
            </a:r>
            <a:endParaRPr lang="es-ES" sz="2000" b="0" dirty="0">
              <a:solidFill>
                <a:schemeClr val="bg1"/>
              </a:solidFill>
            </a:endParaRPr>
          </a:p>
        </p:txBody>
      </p:sp>
    </p:spTree>
    <p:extLst>
      <p:ext uri="{BB962C8B-B14F-4D97-AF65-F5344CB8AC3E}">
        <p14:creationId xmlns:p14="http://schemas.microsoft.com/office/powerpoint/2010/main" val="19540405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8"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‹Nr.›</a:t>
            </a:fld>
            <a:endParaRPr lang="es-ES" dirty="0"/>
          </a:p>
        </p:txBody>
      </p:sp>
      <p:sp>
        <p:nvSpPr>
          <p:cNvPr id="9" name="Title Placeholder 1"/>
          <p:cNvSpPr>
            <a:spLocks noGrp="1"/>
          </p:cNvSpPr>
          <p:nvPr>
            <p:ph type="title"/>
          </p:nvPr>
        </p:nvSpPr>
        <p:spPr>
          <a:xfrm>
            <a:off x="107504" y="44624"/>
            <a:ext cx="8928992" cy="792088"/>
          </a:xfrm>
          <a:prstGeom prst="rect">
            <a:avLst/>
          </a:prstGeom>
        </p:spPr>
        <p:txBody>
          <a:bodyPr vert="horz" lIns="91440" tIns="45720" rIns="91440" bIns="45720" rtlCol="0" anchor="b">
            <a:noAutofit/>
          </a:bodyPr>
          <a:lstStyle>
            <a:lvl1pPr>
              <a:lnSpc>
                <a:spcPts val="3000"/>
              </a:lnSpc>
              <a:defRPr/>
            </a:lvl1pPr>
          </a:lstStyle>
          <a:p>
            <a:r>
              <a:rPr lang="es-ES" smtClean="0"/>
              <a:t>Haga clic para modificar el estilo de título del patrón</a:t>
            </a:r>
            <a:endParaRPr lang="es-ES" dirty="0"/>
          </a:p>
        </p:txBody>
      </p:sp>
      <p:sp>
        <p:nvSpPr>
          <p:cNvPr id="10" name="Text Placeholder 2"/>
          <p:cNvSpPr>
            <a:spLocks noGrp="1"/>
          </p:cNvSpPr>
          <p:nvPr>
            <p:ph idx="1"/>
          </p:nvPr>
        </p:nvSpPr>
        <p:spPr>
          <a:xfrm>
            <a:off x="107504" y="980728"/>
            <a:ext cx="8928992" cy="518457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Tree>
    <p:extLst>
      <p:ext uri="{BB962C8B-B14F-4D97-AF65-F5344CB8AC3E}">
        <p14:creationId xmlns:p14="http://schemas.microsoft.com/office/powerpoint/2010/main" val="23957684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371181"/>
            <a:ext cx="7772400" cy="1362075"/>
          </a:xfrm>
        </p:spPr>
        <p:txBody>
          <a:bodyPr anchor="t">
            <a:normAutofit/>
          </a:bodyPr>
          <a:lstStyle>
            <a:lvl1pPr algn="r">
              <a:defRPr sz="2800" b="1" cap="all">
                <a:solidFill>
                  <a:schemeClr val="bg1"/>
                </a:solidFill>
                <a:latin typeface="Arial" pitchFamily="34" charset="0"/>
                <a:cs typeface="Arial" pitchFamily="34" charset="0"/>
              </a:defRPr>
            </a:lvl1pPr>
          </a:lstStyle>
          <a:p>
            <a:r>
              <a:rPr lang="es-ES" smtClean="0"/>
              <a:t>Haga clic para modificar el estilo de título del patrón</a:t>
            </a:r>
            <a:endParaRPr lang="es-ES" dirty="0"/>
          </a:p>
        </p:txBody>
      </p:sp>
      <p:pic>
        <p:nvPicPr>
          <p:cNvPr id="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5576" y="2852936"/>
            <a:ext cx="321714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125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7504" y="1052736"/>
            <a:ext cx="4388296" cy="5112568"/>
          </a:xfrm>
        </p:spPr>
        <p:txBody>
          <a:bodyPr>
            <a:normAutofit/>
          </a:bodyPr>
          <a:lstStyle>
            <a:lvl1pPr marL="342900" indent="-342900">
              <a:buFontTx/>
              <a:buBlip>
                <a:blip r:embed="rId2"/>
              </a:buBlip>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4" name="Content Placeholder 3"/>
          <p:cNvSpPr>
            <a:spLocks noGrp="1"/>
          </p:cNvSpPr>
          <p:nvPr>
            <p:ph sz="half" idx="2"/>
          </p:nvPr>
        </p:nvSpPr>
        <p:spPr>
          <a:xfrm>
            <a:off x="4648200" y="1052736"/>
            <a:ext cx="4388296" cy="5112568"/>
          </a:xfrm>
        </p:spPr>
        <p:txBody>
          <a:bodyPr>
            <a:normAutofit/>
          </a:bodyPr>
          <a:lstStyle>
            <a:lvl1pPr marL="342900" indent="-342900">
              <a:buFontTx/>
              <a:buBlip>
                <a:blip r:embed="rId2"/>
              </a:buBlip>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8"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10"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‹Nr.›</a:t>
            </a:fld>
            <a:endParaRPr lang="es-ES" dirty="0"/>
          </a:p>
        </p:txBody>
      </p:sp>
      <p:sp>
        <p:nvSpPr>
          <p:cNvPr id="11" name="Title Placeholder 1"/>
          <p:cNvSpPr>
            <a:spLocks noGrp="1"/>
          </p:cNvSpPr>
          <p:nvPr>
            <p:ph type="title"/>
          </p:nvPr>
        </p:nvSpPr>
        <p:spPr>
          <a:xfrm>
            <a:off x="107504" y="44624"/>
            <a:ext cx="8928992" cy="792088"/>
          </a:xfrm>
          <a:prstGeom prst="rect">
            <a:avLst/>
          </a:prstGeom>
        </p:spPr>
        <p:txBody>
          <a:bodyPr vert="horz" lIns="91440" tIns="45720" rIns="91440" bIns="45720" rtlCol="0" anchor="b">
            <a:noAutofit/>
          </a:body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8140026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smtClean="0"/>
              <a:t>Haga clic para modificar el estilo de título del patrón</a:t>
            </a:r>
            <a:endParaRPr lang="en-US"/>
          </a:p>
        </p:txBody>
      </p:sp>
      <p:sp>
        <p:nvSpPr>
          <p:cNvPr id="7" name="Footer Placeholder 6"/>
          <p:cNvSpPr>
            <a:spLocks noGrp="1"/>
          </p:cNvSpPr>
          <p:nvPr>
            <p:ph type="ftr" sz="quarter" idx="10"/>
          </p:nvPr>
        </p:nvSpPr>
        <p:spPr/>
        <p:txBody>
          <a:bodyPr/>
          <a:lstStyle/>
          <a:p>
            <a:endParaRPr lang="es-ES" dirty="0"/>
          </a:p>
        </p:txBody>
      </p:sp>
      <p:sp>
        <p:nvSpPr>
          <p:cNvPr id="8" name="Slide Number Placeholder 7"/>
          <p:cNvSpPr>
            <a:spLocks noGrp="1"/>
          </p:cNvSpPr>
          <p:nvPr>
            <p:ph type="sldNum" sz="quarter" idx="11"/>
          </p:nvPr>
        </p:nvSpPr>
        <p:spPr/>
        <p:txBody>
          <a:bodyPr anchor="b"/>
          <a:lstStyle/>
          <a:p>
            <a:fld id="{4A490C5D-AEA8-4823-B9B3-806910A0ECF7}" type="slidenum">
              <a:rPr lang="es-ES" smtClean="0"/>
              <a:pPr/>
              <a:t>‹Nr.›</a:t>
            </a:fld>
            <a:endParaRPr lang="es-ES" dirty="0"/>
          </a:p>
        </p:txBody>
      </p:sp>
    </p:spTree>
    <p:extLst>
      <p:ext uri="{BB962C8B-B14F-4D97-AF65-F5344CB8AC3E}">
        <p14:creationId xmlns:p14="http://schemas.microsoft.com/office/powerpoint/2010/main" val="9914575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7"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‹Nr.›</a:t>
            </a:fld>
            <a:endParaRPr lang="es-ES" dirty="0"/>
          </a:p>
        </p:txBody>
      </p:sp>
    </p:spTree>
    <p:extLst>
      <p:ext uri="{BB962C8B-B14F-4D97-AF65-F5344CB8AC3E}">
        <p14:creationId xmlns:p14="http://schemas.microsoft.com/office/powerpoint/2010/main" val="26845240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Presentation End Slid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85800" y="3068960"/>
            <a:ext cx="7772400" cy="747514"/>
          </a:xfrm>
        </p:spPr>
        <p:txBody>
          <a:bodyPr anchor="ctr">
            <a:normAutofit/>
          </a:bodyPr>
          <a:lstStyle>
            <a:lvl1pPr algn="ctr">
              <a:defRPr sz="3200" b="0">
                <a:solidFill>
                  <a:schemeClr val="bg1"/>
                </a:solidFill>
                <a:latin typeface="Arial" pitchFamily="34" charset="0"/>
                <a:cs typeface="Arial" pitchFamily="34" charset="0"/>
              </a:defRPr>
            </a:lvl1pPr>
          </a:lstStyle>
          <a:p>
            <a:r>
              <a:rPr lang="en-US" dirty="0" smtClean="0"/>
              <a:t>Click to edit master title style</a:t>
            </a:r>
            <a:endParaRPr lang="es-ES" dirty="0"/>
          </a:p>
        </p:txBody>
      </p:sp>
      <p:sp>
        <p:nvSpPr>
          <p:cNvPr id="3" name="Subtitle 2"/>
          <p:cNvSpPr>
            <a:spLocks noGrp="1"/>
          </p:cNvSpPr>
          <p:nvPr>
            <p:ph type="subTitle" idx="1"/>
          </p:nvPr>
        </p:nvSpPr>
        <p:spPr>
          <a:xfrm>
            <a:off x="1371600" y="3861048"/>
            <a:ext cx="6400800" cy="864096"/>
          </a:xfrm>
        </p:spPr>
        <p:txBody>
          <a:bodyPr>
            <a:normAutofit/>
          </a:bodyPr>
          <a:lstStyle>
            <a:lvl1pPr marL="0" indent="0" algn="ctr">
              <a:buNone/>
              <a:defRPr sz="24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dirty="0"/>
          </a:p>
        </p:txBody>
      </p:sp>
      <p:pic>
        <p:nvPicPr>
          <p:cNvPr id="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84067" y="1196752"/>
            <a:ext cx="4971941"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userDrawn="1"/>
        </p:nvSpPr>
        <p:spPr>
          <a:xfrm>
            <a:off x="251520" y="188640"/>
            <a:ext cx="3894050" cy="400110"/>
          </a:xfrm>
          <a:prstGeom prst="rect">
            <a:avLst/>
          </a:prstGeom>
          <a:noFill/>
        </p:spPr>
        <p:txBody>
          <a:bodyPr wrap="square" rtlCol="0">
            <a:spAutoFit/>
          </a:bodyPr>
          <a:lstStyle/>
          <a:p>
            <a:r>
              <a:rPr lang="es-ES" sz="2000" b="0" dirty="0" smtClean="0">
                <a:solidFill>
                  <a:schemeClr val="bg1"/>
                </a:solidFill>
              </a:rPr>
              <a:t>www.bsc.es</a:t>
            </a:r>
            <a:endParaRPr lang="es-ES" sz="2000" b="0" dirty="0">
              <a:solidFill>
                <a:schemeClr val="bg1"/>
              </a:solidFill>
            </a:endParaRPr>
          </a:p>
        </p:txBody>
      </p:sp>
    </p:spTree>
    <p:extLst>
      <p:ext uri="{BB962C8B-B14F-4D97-AF65-F5344CB8AC3E}">
        <p14:creationId xmlns:p14="http://schemas.microsoft.com/office/powerpoint/2010/main" val="34408340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g"/><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828675"/>
          </a:xfrm>
          <a:prstGeom prst="rect">
            <a:avLst/>
          </a:prstGeom>
        </p:spPr>
      </p:pic>
      <p:sp>
        <p:nvSpPr>
          <p:cNvPr id="2" name="Title Placeholder 1"/>
          <p:cNvSpPr>
            <a:spLocks noGrp="1"/>
          </p:cNvSpPr>
          <p:nvPr>
            <p:ph type="title"/>
          </p:nvPr>
        </p:nvSpPr>
        <p:spPr>
          <a:xfrm>
            <a:off x="107504" y="44624"/>
            <a:ext cx="8928992" cy="792088"/>
          </a:xfrm>
          <a:prstGeom prst="rect">
            <a:avLst/>
          </a:prstGeom>
        </p:spPr>
        <p:txBody>
          <a:bodyPr vert="horz" lIns="91440" tIns="45720" rIns="91440" bIns="45720" rtlCol="0" anchor="b">
            <a:noAutofit/>
          </a:bodyPr>
          <a:lstStyle/>
          <a:p>
            <a:r>
              <a:rPr lang="es-ES" smtClean="0"/>
              <a:t>Haga clic para modificar el estilo de título del patrón</a:t>
            </a:r>
            <a:endParaRPr lang="es-ES" dirty="0"/>
          </a:p>
        </p:txBody>
      </p:sp>
      <p:sp>
        <p:nvSpPr>
          <p:cNvPr id="3" name="Text Placeholder 2"/>
          <p:cNvSpPr>
            <a:spLocks noGrp="1"/>
          </p:cNvSpPr>
          <p:nvPr>
            <p:ph type="body" idx="1"/>
          </p:nvPr>
        </p:nvSpPr>
        <p:spPr>
          <a:xfrm>
            <a:off x="107504" y="980728"/>
            <a:ext cx="8928992" cy="518457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5"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‹Nr.›</a:t>
            </a:fld>
            <a:endParaRPr lang="es-ES" dirty="0"/>
          </a:p>
        </p:txBody>
      </p:sp>
      <p:pic>
        <p:nvPicPr>
          <p:cNvPr id="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600" y="6309320"/>
            <a:ext cx="1878899" cy="46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30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Lst>
  <p:timing>
    <p:tnLst>
      <p:par>
        <p:cTn id="1" dur="indefinite" restart="never" nodeType="tmRoot"/>
      </p:par>
    </p:tnLst>
  </p:timing>
  <p:hf hdr="0" ftr="0" dt="0"/>
  <p:txStyles>
    <p:titleStyle>
      <a:lvl1pPr algn="l" defTabSz="914400" rtl="0" eaLnBrk="1" latinLnBrk="0" hangingPunct="1">
        <a:spcBef>
          <a:spcPct val="0"/>
        </a:spcBef>
        <a:buNone/>
        <a:defRPr sz="27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Tx/>
        <a:buBlip>
          <a:blip r:embed="rId11"/>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44208" y="5969024"/>
            <a:ext cx="2448272" cy="307777"/>
          </a:xfrm>
          <a:prstGeom prst="rect">
            <a:avLst/>
          </a:prstGeom>
          <a:noFill/>
        </p:spPr>
        <p:txBody>
          <a:bodyPr wrap="square" rtlCol="0">
            <a:spAutoFit/>
          </a:bodyPr>
          <a:lstStyle/>
          <a:p>
            <a:pPr algn="r"/>
            <a:r>
              <a:rPr lang="en-US" sz="1400" dirty="0" smtClean="0">
                <a:solidFill>
                  <a:schemeClr val="bg1"/>
                </a:solidFill>
              </a:rPr>
              <a:t>SMHI, 2015</a:t>
            </a:r>
            <a:endParaRPr lang="es-ES" sz="1400" dirty="0">
              <a:solidFill>
                <a:schemeClr val="bg1"/>
              </a:solidFill>
            </a:endParaRPr>
          </a:p>
        </p:txBody>
      </p:sp>
      <p:sp>
        <p:nvSpPr>
          <p:cNvPr id="12" name="Title 11"/>
          <p:cNvSpPr>
            <a:spLocks noGrp="1"/>
          </p:cNvSpPr>
          <p:nvPr>
            <p:ph type="ctrTitle"/>
          </p:nvPr>
        </p:nvSpPr>
        <p:spPr>
          <a:xfrm>
            <a:off x="611560" y="3140968"/>
            <a:ext cx="7846640" cy="1296144"/>
          </a:xfrm>
        </p:spPr>
        <p:txBody>
          <a:bodyPr>
            <a:noAutofit/>
          </a:bodyPr>
          <a:lstStyle/>
          <a:p>
            <a:r>
              <a:rPr lang="en-US" sz="4400" dirty="0"/>
              <a:t>Using CCI data in the SPECS research </a:t>
            </a:r>
            <a:r>
              <a:rPr lang="en-US" sz="4400" dirty="0" smtClean="0"/>
              <a:t>project</a:t>
            </a:r>
            <a:endParaRPr lang="es-ES" sz="4400" dirty="0"/>
          </a:p>
        </p:txBody>
      </p:sp>
      <p:sp>
        <p:nvSpPr>
          <p:cNvPr id="3" name="Rectangle 2"/>
          <p:cNvSpPr/>
          <p:nvPr/>
        </p:nvSpPr>
        <p:spPr>
          <a:xfrm>
            <a:off x="395536" y="6126609"/>
            <a:ext cx="4572000" cy="535531"/>
          </a:xfrm>
          <a:prstGeom prst="rect">
            <a:avLst/>
          </a:prstGeom>
        </p:spPr>
        <p:txBody>
          <a:bodyPr>
            <a:spAutoFit/>
          </a:bodyPr>
          <a:lstStyle/>
          <a:p>
            <a:pPr>
              <a:lnSpc>
                <a:spcPct val="80000"/>
              </a:lnSpc>
            </a:pPr>
            <a:endParaRPr lang="en-GB" altLang="en-US" dirty="0">
              <a:solidFill>
                <a:schemeClr val="bg1"/>
              </a:solidFill>
            </a:endParaRPr>
          </a:p>
          <a:p>
            <a:pPr>
              <a:lnSpc>
                <a:spcPct val="80000"/>
              </a:lnSpc>
            </a:pPr>
            <a:r>
              <a:rPr lang="en-GB" altLang="en-US" dirty="0">
                <a:solidFill>
                  <a:schemeClr val="bg1"/>
                </a:solidFill>
              </a:rPr>
              <a:t>http://ic3.cat/wikicfu</a:t>
            </a:r>
          </a:p>
        </p:txBody>
      </p:sp>
      <p:sp>
        <p:nvSpPr>
          <p:cNvPr id="4" name="TextBox 3"/>
          <p:cNvSpPr txBox="1"/>
          <p:nvPr/>
        </p:nvSpPr>
        <p:spPr>
          <a:xfrm>
            <a:off x="1691680" y="4797152"/>
            <a:ext cx="5760640" cy="646331"/>
          </a:xfrm>
          <a:prstGeom prst="rect">
            <a:avLst/>
          </a:prstGeom>
          <a:noFill/>
        </p:spPr>
        <p:txBody>
          <a:bodyPr wrap="square" rtlCol="0">
            <a:spAutoFit/>
          </a:bodyPr>
          <a:lstStyle/>
          <a:p>
            <a:pPr algn="ctr"/>
            <a:r>
              <a:rPr lang="en-US" b="1" dirty="0" smtClean="0">
                <a:solidFill>
                  <a:schemeClr val="bg1"/>
                </a:solidFill>
              </a:rPr>
              <a:t>Omar </a:t>
            </a:r>
            <a:r>
              <a:rPr lang="en-US" b="1" dirty="0" err="1" smtClean="0">
                <a:solidFill>
                  <a:schemeClr val="bg1"/>
                </a:solidFill>
              </a:rPr>
              <a:t>Bellprat</a:t>
            </a:r>
            <a:r>
              <a:rPr lang="en-US" b="1" dirty="0" smtClean="0">
                <a:solidFill>
                  <a:schemeClr val="bg1"/>
                </a:solidFill>
              </a:rPr>
              <a:t> and the Climate Forecasting Unit </a:t>
            </a:r>
          </a:p>
          <a:p>
            <a:pPr algn="ctr"/>
            <a:r>
              <a:rPr lang="en-US" b="1" dirty="0" smtClean="0">
                <a:solidFill>
                  <a:schemeClr val="bg1"/>
                </a:solidFill>
              </a:rPr>
              <a:t>26  May 2015</a:t>
            </a:r>
            <a:endParaRPr lang="en-US" b="1"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8914" y="-27383"/>
            <a:ext cx="1980219" cy="1728191"/>
          </a:xfrm>
          <a:prstGeom prst="rect">
            <a:avLst/>
          </a:prstGeom>
        </p:spPr>
      </p:pic>
      <p:pic>
        <p:nvPicPr>
          <p:cNvPr id="7" name="Picture 4" descr="SPECS Logo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6640" y="5678172"/>
            <a:ext cx="2159232" cy="99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87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6" name="Freeform 5"/>
          <p:cNvSpPr>
            <a:spLocks/>
          </p:cNvSpPr>
          <p:nvPr/>
        </p:nvSpPr>
        <p:spPr bwMode="auto">
          <a:xfrm>
            <a:off x="466156" y="2259161"/>
            <a:ext cx="8426324" cy="3455987"/>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9"/>
          <p:cNvSpPr txBox="1">
            <a:spLocks noChangeArrowheads="1"/>
          </p:cNvSpPr>
          <p:nvPr/>
        </p:nvSpPr>
        <p:spPr bwMode="auto">
          <a:xfrm>
            <a:off x="3779268" y="6075511"/>
            <a:ext cx="1944688"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Observations</a:t>
            </a:r>
            <a:endParaRPr lang="en-US" altLang="en-US" dirty="0">
              <a:solidFill>
                <a:srgbClr val="000308"/>
              </a:solidFill>
            </a:endParaRPr>
          </a:p>
        </p:txBody>
      </p:sp>
      <p:sp>
        <p:nvSpPr>
          <p:cNvPr id="9" name="Text Box 12"/>
          <p:cNvSpPr txBox="1">
            <a:spLocks noChangeArrowheads="1"/>
          </p:cNvSpPr>
          <p:nvPr/>
        </p:nvSpPr>
        <p:spPr bwMode="auto">
          <a:xfrm>
            <a:off x="107381" y="5861843"/>
            <a:ext cx="93503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chemeClr val="tx1"/>
                </a:solidFill>
              </a:rPr>
              <a:t> </a:t>
            </a:r>
            <a:r>
              <a:rPr lang="en-GB" altLang="en-US" dirty="0" smtClean="0">
                <a:solidFill>
                  <a:srgbClr val="000308"/>
                </a:solidFill>
              </a:rPr>
              <a:t>1960</a:t>
            </a:r>
            <a:endParaRPr lang="en-US" altLang="en-US" dirty="0">
              <a:solidFill>
                <a:srgbClr val="000308"/>
              </a:solidFill>
            </a:endParaRPr>
          </a:p>
        </p:txBody>
      </p:sp>
      <p:sp>
        <p:nvSpPr>
          <p:cNvPr id="10" name="Text Box 29"/>
          <p:cNvSpPr txBox="1">
            <a:spLocks noChangeArrowheads="1"/>
          </p:cNvSpPr>
          <p:nvPr/>
        </p:nvSpPr>
        <p:spPr bwMode="auto">
          <a:xfrm>
            <a:off x="7957442" y="5861843"/>
            <a:ext cx="935038"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chemeClr val="bg2">
                    <a:lumMod val="10000"/>
                  </a:schemeClr>
                </a:solidFill>
              </a:rPr>
              <a:t> </a:t>
            </a:r>
            <a:r>
              <a:rPr lang="en-GB" altLang="en-US" dirty="0" smtClean="0">
                <a:solidFill>
                  <a:srgbClr val="000308"/>
                </a:solidFill>
              </a:rPr>
              <a:t>2005</a:t>
            </a:r>
            <a:endParaRPr lang="en-US" altLang="en-US" dirty="0">
              <a:solidFill>
                <a:srgbClr val="000308"/>
              </a:solidFill>
            </a:endParaRPr>
          </a:p>
        </p:txBody>
      </p:sp>
      <p:sp>
        <p:nvSpPr>
          <p:cNvPr id="11" name="Text Box 37"/>
          <p:cNvSpPr txBox="1">
            <a:spLocks noChangeArrowheads="1"/>
          </p:cNvSpPr>
          <p:nvPr/>
        </p:nvSpPr>
        <p:spPr bwMode="auto">
          <a:xfrm>
            <a:off x="5795393" y="960264"/>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990099"/>
                </a:solidFill>
              </a:rPr>
              <a:t>5-member prediction started 1 </a:t>
            </a:r>
            <a:r>
              <a:rPr lang="en-GB" altLang="en-US" dirty="0" smtClean="0">
                <a:solidFill>
                  <a:srgbClr val="990099"/>
                </a:solidFill>
              </a:rPr>
              <a:t>Nov 2005</a:t>
            </a:r>
            <a:endParaRPr lang="en-US" altLang="en-US" dirty="0">
              <a:solidFill>
                <a:srgbClr val="990099"/>
              </a:solidFill>
            </a:endParaRPr>
          </a:p>
        </p:txBody>
      </p:sp>
      <p:sp>
        <p:nvSpPr>
          <p:cNvPr id="13" name="Text Box 39"/>
          <p:cNvSpPr txBox="1">
            <a:spLocks noChangeArrowheads="1"/>
          </p:cNvSpPr>
          <p:nvPr/>
        </p:nvSpPr>
        <p:spPr bwMode="auto">
          <a:xfrm>
            <a:off x="7955981" y="527521"/>
            <a:ext cx="259238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tx1"/>
                </a:solidFill>
              </a:rPr>
              <a:t>… until 2009</a:t>
            </a:r>
            <a:endParaRPr lang="en-US" altLang="en-US">
              <a:solidFill>
                <a:schemeClr val="tx1"/>
              </a:solidFill>
            </a:endParaRPr>
          </a:p>
        </p:txBody>
      </p:sp>
      <p:sp>
        <p:nvSpPr>
          <p:cNvPr id="14" name="Line 10"/>
          <p:cNvSpPr>
            <a:spLocks noChangeShapeType="1"/>
          </p:cNvSpPr>
          <p:nvPr/>
        </p:nvSpPr>
        <p:spPr bwMode="auto">
          <a:xfrm flipV="1">
            <a:off x="4715768" y="4507061"/>
            <a:ext cx="216272" cy="156845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28"/>
          <p:cNvSpPr txBox="1">
            <a:spLocks noChangeArrowheads="1"/>
          </p:cNvSpPr>
          <p:nvPr/>
        </p:nvSpPr>
        <p:spPr bwMode="auto">
          <a:xfrm>
            <a:off x="3274443" y="254649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9900"/>
                </a:solidFill>
              </a:rPr>
              <a:t>5-member prediction started 1 </a:t>
            </a:r>
            <a:r>
              <a:rPr lang="en-GB" altLang="en-US" dirty="0" smtClean="0">
                <a:solidFill>
                  <a:srgbClr val="009900"/>
                </a:solidFill>
              </a:rPr>
              <a:t>Nov 1970</a:t>
            </a:r>
            <a:endParaRPr lang="en-US" altLang="en-US" dirty="0">
              <a:solidFill>
                <a:srgbClr val="009900"/>
              </a:solidFill>
            </a:endParaRPr>
          </a:p>
        </p:txBody>
      </p:sp>
      <p:sp>
        <p:nvSpPr>
          <p:cNvPr id="16" name="Text Box 17"/>
          <p:cNvSpPr txBox="1">
            <a:spLocks noChangeArrowheads="1"/>
          </p:cNvSpPr>
          <p:nvPr/>
        </p:nvSpPr>
        <p:spPr bwMode="auto">
          <a:xfrm>
            <a:off x="1618681" y="2751286"/>
            <a:ext cx="1871662"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CC0000"/>
                </a:solidFill>
              </a:rPr>
              <a:t>5-member prediction started 1 </a:t>
            </a:r>
            <a:r>
              <a:rPr lang="en-GB" altLang="en-US" dirty="0" smtClean="0">
                <a:solidFill>
                  <a:srgbClr val="CC0000"/>
                </a:solidFill>
              </a:rPr>
              <a:t>Nov 1965</a:t>
            </a:r>
            <a:endParaRPr lang="en-US" altLang="en-US" dirty="0">
              <a:solidFill>
                <a:srgbClr val="CC0000"/>
              </a:solidFill>
            </a:endParaRPr>
          </a:p>
        </p:txBody>
      </p:sp>
      <p:sp>
        <p:nvSpPr>
          <p:cNvPr id="17" name="Text Box 11"/>
          <p:cNvSpPr txBox="1">
            <a:spLocks noChangeArrowheads="1"/>
          </p:cNvSpPr>
          <p:nvPr/>
        </p:nvSpPr>
        <p:spPr bwMode="auto">
          <a:xfrm>
            <a:off x="-108520" y="346724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70C0"/>
                </a:solidFill>
              </a:rPr>
              <a:t>5-member prediction started 1 </a:t>
            </a:r>
            <a:r>
              <a:rPr lang="en-GB" altLang="en-US" dirty="0" smtClean="0">
                <a:solidFill>
                  <a:srgbClr val="0070C0"/>
                </a:solidFill>
              </a:rPr>
              <a:t>Nov 1960</a:t>
            </a:r>
            <a:endParaRPr lang="en-US" altLang="en-US" dirty="0">
              <a:solidFill>
                <a:srgbClr val="0070C0"/>
              </a:solidFill>
            </a:endParaRPr>
          </a:p>
        </p:txBody>
      </p:sp>
      <p:sp>
        <p:nvSpPr>
          <p:cNvPr id="24" name="AutoShape 16"/>
          <p:cNvSpPr>
            <a:spLocks noChangeArrowheads="1"/>
          </p:cNvSpPr>
          <p:nvPr/>
        </p:nvSpPr>
        <p:spPr bwMode="auto">
          <a:xfrm>
            <a:off x="1152525" y="4869160"/>
            <a:ext cx="142875" cy="144463"/>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5" name="AutoShape 17"/>
          <p:cNvSpPr>
            <a:spLocks noChangeArrowheads="1"/>
          </p:cNvSpPr>
          <p:nvPr/>
        </p:nvSpPr>
        <p:spPr bwMode="auto">
          <a:xfrm>
            <a:off x="1152525" y="5158085"/>
            <a:ext cx="142875" cy="144463"/>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6" name="AutoShape 18"/>
          <p:cNvSpPr>
            <a:spLocks noChangeArrowheads="1"/>
          </p:cNvSpPr>
          <p:nvPr/>
        </p:nvSpPr>
        <p:spPr bwMode="auto">
          <a:xfrm>
            <a:off x="1152525" y="5373985"/>
            <a:ext cx="142875" cy="144463"/>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7" name="AutoShape 19"/>
          <p:cNvSpPr>
            <a:spLocks noChangeArrowheads="1"/>
          </p:cNvSpPr>
          <p:nvPr/>
        </p:nvSpPr>
        <p:spPr bwMode="auto">
          <a:xfrm>
            <a:off x="1152525" y="4941168"/>
            <a:ext cx="142875" cy="144462"/>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8" name="AutoShape 20"/>
          <p:cNvSpPr>
            <a:spLocks noChangeArrowheads="1"/>
          </p:cNvSpPr>
          <p:nvPr/>
        </p:nvSpPr>
        <p:spPr bwMode="auto">
          <a:xfrm>
            <a:off x="2592388" y="4725466"/>
            <a:ext cx="142875" cy="144463"/>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9" name="AutoShape 21"/>
          <p:cNvSpPr>
            <a:spLocks noChangeArrowheads="1"/>
          </p:cNvSpPr>
          <p:nvPr/>
        </p:nvSpPr>
        <p:spPr bwMode="auto">
          <a:xfrm>
            <a:off x="2592388" y="4868341"/>
            <a:ext cx="142875" cy="144463"/>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0" name="AutoShape 22"/>
          <p:cNvSpPr>
            <a:spLocks noChangeArrowheads="1"/>
          </p:cNvSpPr>
          <p:nvPr/>
        </p:nvSpPr>
        <p:spPr bwMode="auto">
          <a:xfrm>
            <a:off x="2592388" y="4365104"/>
            <a:ext cx="142875" cy="144462"/>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1" name="AutoShape 23"/>
          <p:cNvSpPr>
            <a:spLocks noChangeArrowheads="1"/>
          </p:cNvSpPr>
          <p:nvPr/>
        </p:nvSpPr>
        <p:spPr bwMode="auto">
          <a:xfrm>
            <a:off x="2592388" y="5085184"/>
            <a:ext cx="142875" cy="144463"/>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2" name="AutoShape 24"/>
          <p:cNvSpPr>
            <a:spLocks noChangeArrowheads="1"/>
          </p:cNvSpPr>
          <p:nvPr/>
        </p:nvSpPr>
        <p:spPr bwMode="auto">
          <a:xfrm>
            <a:off x="2592388" y="5299497"/>
            <a:ext cx="142875" cy="144462"/>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3" name="AutoShape 25"/>
          <p:cNvSpPr>
            <a:spLocks noChangeArrowheads="1"/>
          </p:cNvSpPr>
          <p:nvPr/>
        </p:nvSpPr>
        <p:spPr bwMode="auto">
          <a:xfrm>
            <a:off x="3995936" y="4725144"/>
            <a:ext cx="142875" cy="144463"/>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4" name="AutoShape 26"/>
          <p:cNvSpPr>
            <a:spLocks noChangeArrowheads="1"/>
          </p:cNvSpPr>
          <p:nvPr/>
        </p:nvSpPr>
        <p:spPr bwMode="auto">
          <a:xfrm>
            <a:off x="3995936" y="5085507"/>
            <a:ext cx="142875" cy="144462"/>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5" name="AutoShape 27"/>
          <p:cNvSpPr>
            <a:spLocks noChangeArrowheads="1"/>
          </p:cNvSpPr>
          <p:nvPr/>
        </p:nvSpPr>
        <p:spPr bwMode="auto">
          <a:xfrm>
            <a:off x="3995936" y="4796582"/>
            <a:ext cx="142875" cy="144462"/>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6" name="AutoShape 28"/>
          <p:cNvSpPr>
            <a:spLocks noChangeArrowheads="1"/>
          </p:cNvSpPr>
          <p:nvPr/>
        </p:nvSpPr>
        <p:spPr bwMode="auto">
          <a:xfrm>
            <a:off x="3995936" y="5229969"/>
            <a:ext cx="142875" cy="144463"/>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7" name="AutoShape 29"/>
          <p:cNvSpPr>
            <a:spLocks noChangeArrowheads="1"/>
          </p:cNvSpPr>
          <p:nvPr/>
        </p:nvSpPr>
        <p:spPr bwMode="auto">
          <a:xfrm>
            <a:off x="3995936" y="5444282"/>
            <a:ext cx="142875" cy="144462"/>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8" name="AutoShape 30"/>
          <p:cNvSpPr>
            <a:spLocks noChangeArrowheads="1"/>
          </p:cNvSpPr>
          <p:nvPr/>
        </p:nvSpPr>
        <p:spPr bwMode="auto">
          <a:xfrm>
            <a:off x="8244408" y="2133178"/>
            <a:ext cx="142875" cy="144463"/>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9" name="AutoShape 31"/>
          <p:cNvSpPr>
            <a:spLocks noChangeArrowheads="1"/>
          </p:cNvSpPr>
          <p:nvPr/>
        </p:nvSpPr>
        <p:spPr bwMode="auto">
          <a:xfrm>
            <a:off x="8244408" y="2564978"/>
            <a:ext cx="142875" cy="144463"/>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40" name="AutoShape 32"/>
          <p:cNvSpPr>
            <a:spLocks noChangeArrowheads="1"/>
          </p:cNvSpPr>
          <p:nvPr/>
        </p:nvSpPr>
        <p:spPr bwMode="auto">
          <a:xfrm>
            <a:off x="8245995" y="1772816"/>
            <a:ext cx="142875" cy="144462"/>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41" name="AutoShape 33"/>
          <p:cNvSpPr>
            <a:spLocks noChangeArrowheads="1"/>
          </p:cNvSpPr>
          <p:nvPr/>
        </p:nvSpPr>
        <p:spPr bwMode="auto">
          <a:xfrm>
            <a:off x="8244408" y="2709441"/>
            <a:ext cx="142875" cy="144462"/>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42" name="AutoShape 34"/>
          <p:cNvSpPr>
            <a:spLocks noChangeArrowheads="1"/>
          </p:cNvSpPr>
          <p:nvPr/>
        </p:nvSpPr>
        <p:spPr bwMode="auto">
          <a:xfrm>
            <a:off x="8244408" y="2923753"/>
            <a:ext cx="142875" cy="144463"/>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43" name="TextBox 39"/>
          <p:cNvSpPr txBox="1">
            <a:spLocks noChangeArrowheads="1"/>
          </p:cNvSpPr>
          <p:nvPr/>
        </p:nvSpPr>
        <p:spPr bwMode="auto">
          <a:xfrm>
            <a:off x="5327651" y="4365104"/>
            <a:ext cx="35648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i="1" dirty="0">
                <a:solidFill>
                  <a:schemeClr val="bg2">
                    <a:lumMod val="10000"/>
                  </a:schemeClr>
                </a:solidFill>
              </a:rPr>
              <a:t>Focus </a:t>
            </a:r>
            <a:r>
              <a:rPr lang="en-US" altLang="en-US" sz="2400" i="1" dirty="0" smtClean="0">
                <a:solidFill>
                  <a:schemeClr val="bg2">
                    <a:lumMod val="10000"/>
                  </a:schemeClr>
                </a:solidFill>
              </a:rPr>
              <a:t>on </a:t>
            </a:r>
            <a:r>
              <a:rPr lang="en-US" altLang="en-US" sz="2400" i="1" dirty="0" smtClean="0">
                <a:solidFill>
                  <a:srgbClr val="000308"/>
                </a:solidFill>
              </a:rPr>
              <a:t>averages</a:t>
            </a:r>
            <a:r>
              <a:rPr lang="en-US" altLang="en-US" sz="2400" i="1" dirty="0" smtClean="0">
                <a:solidFill>
                  <a:schemeClr val="bg2">
                    <a:lumMod val="10000"/>
                  </a:schemeClr>
                </a:solidFill>
              </a:rPr>
              <a:t> over forecast years 2 to 5</a:t>
            </a:r>
            <a:endParaRPr lang="en-US" altLang="en-US" sz="2400" i="1" dirty="0">
              <a:solidFill>
                <a:schemeClr val="bg2">
                  <a:lumMod val="10000"/>
                </a:schemeClr>
              </a:solidFill>
            </a:endParaRPr>
          </a:p>
        </p:txBody>
      </p:sp>
      <p:sp>
        <p:nvSpPr>
          <p:cNvPr id="44" name="AutoShape 18"/>
          <p:cNvSpPr>
            <a:spLocks noChangeArrowheads="1"/>
          </p:cNvSpPr>
          <p:nvPr/>
        </p:nvSpPr>
        <p:spPr bwMode="auto">
          <a:xfrm>
            <a:off x="1161288" y="5526385"/>
            <a:ext cx="142875" cy="144463"/>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45" name="Text Box 38"/>
          <p:cNvSpPr txBox="1">
            <a:spLocks noChangeArrowheads="1"/>
          </p:cNvSpPr>
          <p:nvPr/>
        </p:nvSpPr>
        <p:spPr bwMode="auto">
          <a:xfrm>
            <a:off x="5004048" y="2475061"/>
            <a:ext cx="2592387"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smtClean="0">
                <a:solidFill>
                  <a:schemeClr val="tx1"/>
                </a:solidFill>
              </a:rPr>
              <a:t>… every 5 years </a:t>
            </a:r>
            <a:r>
              <a:rPr lang="en-GB" altLang="en-US" dirty="0">
                <a:solidFill>
                  <a:schemeClr val="tx1"/>
                </a:solidFill>
              </a:rPr>
              <a:t>…</a:t>
            </a:r>
            <a:endParaRPr lang="en-US" altLang="en-US" dirty="0">
              <a:solidFill>
                <a:schemeClr val="tx1"/>
              </a:solidFill>
            </a:endParaRPr>
          </a:p>
        </p:txBody>
      </p:sp>
      <p:sp>
        <p:nvSpPr>
          <p:cNvPr id="46" name="Text Box 34"/>
          <p:cNvSpPr txBox="1">
            <a:spLocks noChangeArrowheads="1"/>
          </p:cNvSpPr>
          <p:nvPr/>
        </p:nvSpPr>
        <p:spPr bwMode="auto">
          <a:xfrm>
            <a:off x="144463" y="908720"/>
            <a:ext cx="5183187" cy="476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i="1" u="sng" dirty="0" smtClean="0">
                <a:solidFill>
                  <a:schemeClr val="bg2">
                    <a:lumMod val="10000"/>
                  </a:schemeClr>
                </a:solidFill>
              </a:rPr>
              <a:t>Example for a decadal prediction</a:t>
            </a:r>
            <a:endParaRPr lang="en-US" altLang="en-US" sz="2400" i="1" u="sng" dirty="0">
              <a:solidFill>
                <a:srgbClr val="000308"/>
              </a:solidFill>
            </a:endParaRPr>
          </a:p>
        </p:txBody>
      </p:sp>
    </p:spTree>
    <p:extLst>
      <p:ext uri="{BB962C8B-B14F-4D97-AF65-F5344CB8AC3E}">
        <p14:creationId xmlns:p14="http://schemas.microsoft.com/office/powerpoint/2010/main" val="414441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6" name="Freeform 5"/>
          <p:cNvSpPr>
            <a:spLocks/>
          </p:cNvSpPr>
          <p:nvPr/>
        </p:nvSpPr>
        <p:spPr bwMode="auto">
          <a:xfrm>
            <a:off x="466156" y="2259161"/>
            <a:ext cx="8426324" cy="3455987"/>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9"/>
          <p:cNvSpPr txBox="1">
            <a:spLocks noChangeArrowheads="1"/>
          </p:cNvSpPr>
          <p:nvPr/>
        </p:nvSpPr>
        <p:spPr bwMode="auto">
          <a:xfrm>
            <a:off x="3779268" y="6075511"/>
            <a:ext cx="1944688"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Observations</a:t>
            </a:r>
            <a:endParaRPr lang="en-US" altLang="en-US" dirty="0">
              <a:solidFill>
                <a:srgbClr val="000308"/>
              </a:solidFill>
            </a:endParaRPr>
          </a:p>
        </p:txBody>
      </p:sp>
      <p:sp>
        <p:nvSpPr>
          <p:cNvPr id="9" name="Text Box 12"/>
          <p:cNvSpPr txBox="1">
            <a:spLocks noChangeArrowheads="1"/>
          </p:cNvSpPr>
          <p:nvPr/>
        </p:nvSpPr>
        <p:spPr bwMode="auto">
          <a:xfrm>
            <a:off x="107381" y="5861843"/>
            <a:ext cx="93503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 </a:t>
            </a:r>
            <a:r>
              <a:rPr lang="en-GB" altLang="en-US" dirty="0" smtClean="0">
                <a:solidFill>
                  <a:srgbClr val="000308"/>
                </a:solidFill>
              </a:rPr>
              <a:t>1960</a:t>
            </a:r>
            <a:endParaRPr lang="en-US" altLang="en-US" dirty="0">
              <a:solidFill>
                <a:srgbClr val="000308"/>
              </a:solidFill>
            </a:endParaRPr>
          </a:p>
        </p:txBody>
      </p:sp>
      <p:sp>
        <p:nvSpPr>
          <p:cNvPr id="10" name="Text Box 29"/>
          <p:cNvSpPr txBox="1">
            <a:spLocks noChangeArrowheads="1"/>
          </p:cNvSpPr>
          <p:nvPr/>
        </p:nvSpPr>
        <p:spPr bwMode="auto">
          <a:xfrm>
            <a:off x="7957442" y="5861843"/>
            <a:ext cx="935038"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 </a:t>
            </a:r>
            <a:r>
              <a:rPr lang="en-GB" altLang="en-US" dirty="0" smtClean="0">
                <a:solidFill>
                  <a:srgbClr val="000308"/>
                </a:solidFill>
              </a:rPr>
              <a:t>2005</a:t>
            </a:r>
            <a:endParaRPr lang="en-US" altLang="en-US" dirty="0">
              <a:solidFill>
                <a:srgbClr val="000308"/>
              </a:solidFill>
            </a:endParaRPr>
          </a:p>
        </p:txBody>
      </p:sp>
      <p:sp>
        <p:nvSpPr>
          <p:cNvPr id="11" name="Text Box 37"/>
          <p:cNvSpPr txBox="1">
            <a:spLocks noChangeArrowheads="1"/>
          </p:cNvSpPr>
          <p:nvPr/>
        </p:nvSpPr>
        <p:spPr bwMode="auto">
          <a:xfrm>
            <a:off x="5795393" y="960264"/>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990099"/>
                </a:solidFill>
              </a:rPr>
              <a:t>5-member prediction started 1 </a:t>
            </a:r>
            <a:r>
              <a:rPr lang="en-GB" altLang="en-US" dirty="0" smtClean="0">
                <a:solidFill>
                  <a:srgbClr val="990099"/>
                </a:solidFill>
              </a:rPr>
              <a:t>Nov 2005</a:t>
            </a:r>
            <a:endParaRPr lang="en-US" altLang="en-US" dirty="0">
              <a:solidFill>
                <a:srgbClr val="990099"/>
              </a:solidFill>
            </a:endParaRPr>
          </a:p>
        </p:txBody>
      </p:sp>
      <p:sp>
        <p:nvSpPr>
          <p:cNvPr id="12" name="Text Box 38"/>
          <p:cNvSpPr txBox="1">
            <a:spLocks noChangeArrowheads="1"/>
          </p:cNvSpPr>
          <p:nvPr/>
        </p:nvSpPr>
        <p:spPr bwMode="auto">
          <a:xfrm>
            <a:off x="5004048" y="2475061"/>
            <a:ext cx="2592387"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smtClean="0">
                <a:solidFill>
                  <a:schemeClr val="tx1"/>
                </a:solidFill>
              </a:rPr>
              <a:t>… every 5 years </a:t>
            </a:r>
            <a:r>
              <a:rPr lang="en-GB" altLang="en-US" dirty="0">
                <a:solidFill>
                  <a:schemeClr val="tx1"/>
                </a:solidFill>
              </a:rPr>
              <a:t>…</a:t>
            </a:r>
            <a:endParaRPr lang="en-US" altLang="en-US" dirty="0">
              <a:solidFill>
                <a:schemeClr val="tx1"/>
              </a:solidFill>
            </a:endParaRPr>
          </a:p>
        </p:txBody>
      </p:sp>
      <p:sp>
        <p:nvSpPr>
          <p:cNvPr id="13" name="Text Box 39"/>
          <p:cNvSpPr txBox="1">
            <a:spLocks noChangeArrowheads="1"/>
          </p:cNvSpPr>
          <p:nvPr/>
        </p:nvSpPr>
        <p:spPr bwMode="auto">
          <a:xfrm>
            <a:off x="7955981" y="527521"/>
            <a:ext cx="259238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tx1"/>
                </a:solidFill>
              </a:rPr>
              <a:t>… until 2009</a:t>
            </a:r>
            <a:endParaRPr lang="en-US" altLang="en-US">
              <a:solidFill>
                <a:schemeClr val="tx1"/>
              </a:solidFill>
            </a:endParaRPr>
          </a:p>
        </p:txBody>
      </p:sp>
      <p:sp>
        <p:nvSpPr>
          <p:cNvPr id="15" name="Text Box 28"/>
          <p:cNvSpPr txBox="1">
            <a:spLocks noChangeArrowheads="1"/>
          </p:cNvSpPr>
          <p:nvPr/>
        </p:nvSpPr>
        <p:spPr bwMode="auto">
          <a:xfrm>
            <a:off x="3274443" y="254649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9900"/>
                </a:solidFill>
              </a:rPr>
              <a:t>5-member prediction started 1 </a:t>
            </a:r>
            <a:r>
              <a:rPr lang="en-GB" altLang="en-US" dirty="0" smtClean="0">
                <a:solidFill>
                  <a:srgbClr val="009900"/>
                </a:solidFill>
              </a:rPr>
              <a:t>Nov 1970</a:t>
            </a:r>
            <a:endParaRPr lang="en-US" altLang="en-US" dirty="0">
              <a:solidFill>
                <a:srgbClr val="009900"/>
              </a:solidFill>
            </a:endParaRPr>
          </a:p>
        </p:txBody>
      </p:sp>
      <p:sp>
        <p:nvSpPr>
          <p:cNvPr id="16" name="Text Box 17"/>
          <p:cNvSpPr txBox="1">
            <a:spLocks noChangeArrowheads="1"/>
          </p:cNvSpPr>
          <p:nvPr/>
        </p:nvSpPr>
        <p:spPr bwMode="auto">
          <a:xfrm>
            <a:off x="1618681" y="2751286"/>
            <a:ext cx="1871662"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CC0000"/>
                </a:solidFill>
              </a:rPr>
              <a:t>5-member prediction started 1 </a:t>
            </a:r>
            <a:r>
              <a:rPr lang="en-GB" altLang="en-US" dirty="0" smtClean="0">
                <a:solidFill>
                  <a:srgbClr val="CC0000"/>
                </a:solidFill>
              </a:rPr>
              <a:t>Nov 1965</a:t>
            </a:r>
            <a:endParaRPr lang="en-US" altLang="en-US" dirty="0">
              <a:solidFill>
                <a:srgbClr val="CC0000"/>
              </a:solidFill>
            </a:endParaRPr>
          </a:p>
        </p:txBody>
      </p:sp>
      <p:sp>
        <p:nvSpPr>
          <p:cNvPr id="19" name="TextBox 39"/>
          <p:cNvSpPr txBox="1">
            <a:spLocks noChangeArrowheads="1"/>
          </p:cNvSpPr>
          <p:nvPr/>
        </p:nvSpPr>
        <p:spPr bwMode="auto">
          <a:xfrm>
            <a:off x="5327651" y="4365104"/>
            <a:ext cx="35648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i="1" dirty="0">
                <a:solidFill>
                  <a:srgbClr val="000308"/>
                </a:solidFill>
              </a:rPr>
              <a:t>Focus </a:t>
            </a:r>
            <a:r>
              <a:rPr lang="en-US" altLang="en-US" sz="2400" i="1" dirty="0" smtClean="0">
                <a:solidFill>
                  <a:srgbClr val="000308"/>
                </a:solidFill>
              </a:rPr>
              <a:t>on averages over forecast years 2 to 5</a:t>
            </a:r>
            <a:endParaRPr lang="en-US" altLang="en-US" sz="2400" i="1" dirty="0">
              <a:solidFill>
                <a:srgbClr val="000308"/>
              </a:solidFill>
            </a:endParaRPr>
          </a:p>
          <a:p>
            <a:r>
              <a:rPr lang="en-US" altLang="en-US" sz="2400" i="1" dirty="0">
                <a:solidFill>
                  <a:srgbClr val="000308"/>
                </a:solidFill>
              </a:rPr>
              <a:t>Ensemble-mean</a:t>
            </a:r>
          </a:p>
        </p:txBody>
      </p:sp>
      <p:sp>
        <p:nvSpPr>
          <p:cNvPr id="20" name="AutoShape 15"/>
          <p:cNvSpPr>
            <a:spLocks noChangeArrowheads="1"/>
          </p:cNvSpPr>
          <p:nvPr/>
        </p:nvSpPr>
        <p:spPr bwMode="auto">
          <a:xfrm>
            <a:off x="1115443" y="4941168"/>
            <a:ext cx="247664" cy="274638"/>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1" name="AutoShape 22"/>
          <p:cNvSpPr>
            <a:spLocks noChangeArrowheads="1"/>
          </p:cNvSpPr>
          <p:nvPr/>
        </p:nvSpPr>
        <p:spPr bwMode="auto">
          <a:xfrm>
            <a:off x="2568006" y="4725144"/>
            <a:ext cx="249103" cy="274638"/>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2" name="AutoShape 26"/>
          <p:cNvSpPr>
            <a:spLocks noChangeArrowheads="1"/>
          </p:cNvSpPr>
          <p:nvPr/>
        </p:nvSpPr>
        <p:spPr bwMode="auto">
          <a:xfrm>
            <a:off x="3995168" y="5098579"/>
            <a:ext cx="249104" cy="274637"/>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3" name="AutoShape 33"/>
          <p:cNvSpPr>
            <a:spLocks noChangeArrowheads="1"/>
          </p:cNvSpPr>
          <p:nvPr/>
        </p:nvSpPr>
        <p:spPr bwMode="auto">
          <a:xfrm>
            <a:off x="8172400" y="2636912"/>
            <a:ext cx="249103" cy="274638"/>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4" name="Line 10"/>
          <p:cNvSpPr>
            <a:spLocks noChangeShapeType="1"/>
          </p:cNvSpPr>
          <p:nvPr/>
        </p:nvSpPr>
        <p:spPr bwMode="auto">
          <a:xfrm flipV="1">
            <a:off x="4715768" y="4507061"/>
            <a:ext cx="216272" cy="156845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11"/>
          <p:cNvSpPr txBox="1">
            <a:spLocks noChangeArrowheads="1"/>
          </p:cNvSpPr>
          <p:nvPr/>
        </p:nvSpPr>
        <p:spPr bwMode="auto">
          <a:xfrm>
            <a:off x="-108520" y="346724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70C0"/>
                </a:solidFill>
              </a:rPr>
              <a:t>5-member prediction started 1 </a:t>
            </a:r>
            <a:r>
              <a:rPr lang="en-GB" altLang="en-US" dirty="0" smtClean="0">
                <a:solidFill>
                  <a:srgbClr val="0070C0"/>
                </a:solidFill>
              </a:rPr>
              <a:t>Nov 1960</a:t>
            </a:r>
            <a:endParaRPr lang="en-US" altLang="en-US" dirty="0">
              <a:solidFill>
                <a:srgbClr val="0070C0"/>
              </a:solidFill>
            </a:endParaRPr>
          </a:p>
        </p:txBody>
      </p:sp>
      <p:sp>
        <p:nvSpPr>
          <p:cNvPr id="26" name="Text Box 34"/>
          <p:cNvSpPr txBox="1">
            <a:spLocks noChangeArrowheads="1"/>
          </p:cNvSpPr>
          <p:nvPr/>
        </p:nvSpPr>
        <p:spPr bwMode="auto">
          <a:xfrm>
            <a:off x="144463" y="908720"/>
            <a:ext cx="5183187" cy="476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i="1" u="sng" dirty="0" smtClean="0">
                <a:solidFill>
                  <a:schemeClr val="bg2">
                    <a:lumMod val="10000"/>
                  </a:schemeClr>
                </a:solidFill>
              </a:rPr>
              <a:t>Example for a decadal prediction</a:t>
            </a:r>
            <a:endParaRPr lang="en-US" altLang="en-US" sz="2400" i="1" u="sng" dirty="0">
              <a:solidFill>
                <a:srgbClr val="000308"/>
              </a:solidFill>
            </a:endParaRPr>
          </a:p>
        </p:txBody>
      </p:sp>
    </p:spTree>
    <p:extLst>
      <p:ext uri="{BB962C8B-B14F-4D97-AF65-F5344CB8AC3E}">
        <p14:creationId xmlns:p14="http://schemas.microsoft.com/office/powerpoint/2010/main" val="911464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9" name="Text Box 12"/>
          <p:cNvSpPr txBox="1">
            <a:spLocks noChangeArrowheads="1"/>
          </p:cNvSpPr>
          <p:nvPr/>
        </p:nvSpPr>
        <p:spPr bwMode="auto">
          <a:xfrm>
            <a:off x="107381" y="5861843"/>
            <a:ext cx="93503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 </a:t>
            </a:r>
            <a:r>
              <a:rPr lang="en-GB" altLang="en-US" dirty="0" smtClean="0">
                <a:solidFill>
                  <a:srgbClr val="000308"/>
                </a:solidFill>
              </a:rPr>
              <a:t>1960</a:t>
            </a:r>
            <a:endParaRPr lang="en-US" altLang="en-US" dirty="0">
              <a:solidFill>
                <a:srgbClr val="000308"/>
              </a:solidFill>
            </a:endParaRPr>
          </a:p>
        </p:txBody>
      </p:sp>
      <p:sp>
        <p:nvSpPr>
          <p:cNvPr id="10" name="Text Box 29"/>
          <p:cNvSpPr txBox="1">
            <a:spLocks noChangeArrowheads="1"/>
          </p:cNvSpPr>
          <p:nvPr/>
        </p:nvSpPr>
        <p:spPr bwMode="auto">
          <a:xfrm>
            <a:off x="7957442" y="5861843"/>
            <a:ext cx="935038"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chemeClr val="bg2">
                    <a:lumMod val="10000"/>
                  </a:schemeClr>
                </a:solidFill>
              </a:rPr>
              <a:t> </a:t>
            </a:r>
            <a:r>
              <a:rPr lang="en-GB" altLang="en-US" dirty="0" smtClean="0">
                <a:solidFill>
                  <a:srgbClr val="000308"/>
                </a:solidFill>
              </a:rPr>
              <a:t>2005</a:t>
            </a:r>
            <a:endParaRPr lang="en-US" altLang="en-US" dirty="0">
              <a:solidFill>
                <a:srgbClr val="000308"/>
              </a:solidFill>
            </a:endParaRPr>
          </a:p>
        </p:txBody>
      </p:sp>
      <p:sp>
        <p:nvSpPr>
          <p:cNvPr id="13" name="Text Box 39"/>
          <p:cNvSpPr txBox="1">
            <a:spLocks noChangeArrowheads="1"/>
          </p:cNvSpPr>
          <p:nvPr/>
        </p:nvSpPr>
        <p:spPr bwMode="auto">
          <a:xfrm>
            <a:off x="7955981" y="527521"/>
            <a:ext cx="259238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tx1"/>
                </a:solidFill>
              </a:rPr>
              <a:t>… until 2009</a:t>
            </a:r>
            <a:endParaRPr lang="en-US" altLang="en-US">
              <a:solidFill>
                <a:schemeClr val="tx1"/>
              </a:solidFill>
            </a:endParaRPr>
          </a:p>
        </p:txBody>
      </p:sp>
      <p:sp>
        <p:nvSpPr>
          <p:cNvPr id="62" name="AutoShape 15"/>
          <p:cNvSpPr>
            <a:spLocks noChangeArrowheads="1"/>
          </p:cNvSpPr>
          <p:nvPr/>
        </p:nvSpPr>
        <p:spPr bwMode="auto">
          <a:xfrm>
            <a:off x="1115616" y="5170586"/>
            <a:ext cx="247664" cy="274638"/>
          </a:xfrm>
          <a:prstGeom prst="flowChartConnector">
            <a:avLst/>
          </a:prstGeom>
          <a:solidFill>
            <a:srgbClr val="000308"/>
          </a:solidFill>
          <a:ln w="9525">
            <a:solidFill>
              <a:schemeClr val="accent6">
                <a:lumMod val="50000"/>
              </a:schemeClr>
            </a:solidFill>
            <a:round/>
            <a:headEnd/>
            <a:tailEnd/>
          </a:ln>
          <a:effectLst/>
        </p:spPr>
        <p:txBody>
          <a:bodyPr wrap="none" anchor="ctr"/>
          <a:lstStyle/>
          <a:p>
            <a:endParaRPr lang="en-US" altLang="en-US"/>
          </a:p>
        </p:txBody>
      </p:sp>
      <p:sp>
        <p:nvSpPr>
          <p:cNvPr id="63" name="AutoShape 15"/>
          <p:cNvSpPr>
            <a:spLocks noChangeArrowheads="1"/>
          </p:cNvSpPr>
          <p:nvPr/>
        </p:nvSpPr>
        <p:spPr bwMode="auto">
          <a:xfrm>
            <a:off x="2596144" y="4869160"/>
            <a:ext cx="247664" cy="274638"/>
          </a:xfrm>
          <a:prstGeom prst="flowChartConnector">
            <a:avLst/>
          </a:prstGeom>
          <a:solidFill>
            <a:srgbClr val="000308"/>
          </a:solidFill>
          <a:ln w="9525">
            <a:solidFill>
              <a:schemeClr val="accent6">
                <a:lumMod val="50000"/>
              </a:schemeClr>
            </a:solidFill>
            <a:round/>
            <a:headEnd/>
            <a:tailEnd/>
          </a:ln>
          <a:effectLst/>
        </p:spPr>
        <p:txBody>
          <a:bodyPr wrap="none" anchor="ctr"/>
          <a:lstStyle/>
          <a:p>
            <a:endParaRPr lang="en-US" altLang="en-US"/>
          </a:p>
        </p:txBody>
      </p:sp>
      <p:sp>
        <p:nvSpPr>
          <p:cNvPr id="64" name="AutoShape 15"/>
          <p:cNvSpPr>
            <a:spLocks noChangeArrowheads="1"/>
          </p:cNvSpPr>
          <p:nvPr/>
        </p:nvSpPr>
        <p:spPr bwMode="auto">
          <a:xfrm>
            <a:off x="4002402" y="4926209"/>
            <a:ext cx="247664" cy="274638"/>
          </a:xfrm>
          <a:prstGeom prst="flowChartConnector">
            <a:avLst/>
          </a:prstGeom>
          <a:solidFill>
            <a:srgbClr val="000308"/>
          </a:solidFill>
          <a:ln w="9525">
            <a:solidFill>
              <a:schemeClr val="accent6">
                <a:lumMod val="50000"/>
              </a:schemeClr>
            </a:solidFill>
            <a:round/>
            <a:headEnd/>
            <a:tailEnd/>
          </a:ln>
          <a:effectLst/>
        </p:spPr>
        <p:txBody>
          <a:bodyPr wrap="none" anchor="ctr"/>
          <a:lstStyle/>
          <a:p>
            <a:endParaRPr lang="en-US" altLang="en-US"/>
          </a:p>
        </p:txBody>
      </p:sp>
      <p:sp>
        <p:nvSpPr>
          <p:cNvPr id="65" name="AutoShape 15"/>
          <p:cNvSpPr>
            <a:spLocks noChangeArrowheads="1"/>
          </p:cNvSpPr>
          <p:nvPr/>
        </p:nvSpPr>
        <p:spPr bwMode="auto">
          <a:xfrm>
            <a:off x="4860032" y="4149080"/>
            <a:ext cx="247664" cy="274638"/>
          </a:xfrm>
          <a:prstGeom prst="flowChartConnector">
            <a:avLst/>
          </a:prstGeom>
          <a:solidFill>
            <a:srgbClr val="000308"/>
          </a:solidFill>
          <a:ln w="9525">
            <a:solidFill>
              <a:schemeClr val="accent6">
                <a:lumMod val="50000"/>
              </a:schemeClr>
            </a:solidFill>
            <a:round/>
            <a:headEnd/>
            <a:tailEnd/>
          </a:ln>
          <a:effectLst/>
        </p:spPr>
        <p:txBody>
          <a:bodyPr wrap="none" anchor="ctr"/>
          <a:lstStyle/>
          <a:p>
            <a:endParaRPr lang="en-US" altLang="en-US"/>
          </a:p>
        </p:txBody>
      </p:sp>
      <p:sp>
        <p:nvSpPr>
          <p:cNvPr id="66" name="AutoShape 15"/>
          <p:cNvSpPr>
            <a:spLocks noChangeArrowheads="1"/>
          </p:cNvSpPr>
          <p:nvPr/>
        </p:nvSpPr>
        <p:spPr bwMode="auto">
          <a:xfrm>
            <a:off x="5868144" y="3356992"/>
            <a:ext cx="247664" cy="274638"/>
          </a:xfrm>
          <a:prstGeom prst="flowChartConnector">
            <a:avLst/>
          </a:prstGeom>
          <a:solidFill>
            <a:srgbClr val="000308"/>
          </a:solidFill>
          <a:ln w="9525">
            <a:solidFill>
              <a:schemeClr val="accent6">
                <a:lumMod val="50000"/>
              </a:schemeClr>
            </a:solidFill>
            <a:round/>
            <a:headEnd/>
            <a:tailEnd/>
          </a:ln>
          <a:effectLst/>
        </p:spPr>
        <p:txBody>
          <a:bodyPr wrap="none" anchor="ctr"/>
          <a:lstStyle/>
          <a:p>
            <a:endParaRPr lang="en-US" altLang="en-US"/>
          </a:p>
        </p:txBody>
      </p:sp>
      <p:sp>
        <p:nvSpPr>
          <p:cNvPr id="67" name="AutoShape 15"/>
          <p:cNvSpPr>
            <a:spLocks noChangeArrowheads="1"/>
          </p:cNvSpPr>
          <p:nvPr/>
        </p:nvSpPr>
        <p:spPr bwMode="auto">
          <a:xfrm>
            <a:off x="6948264" y="2667173"/>
            <a:ext cx="247664" cy="274638"/>
          </a:xfrm>
          <a:prstGeom prst="flowChartConnector">
            <a:avLst/>
          </a:prstGeom>
          <a:solidFill>
            <a:srgbClr val="000308"/>
          </a:solidFill>
          <a:ln w="9525">
            <a:solidFill>
              <a:schemeClr val="accent6">
                <a:lumMod val="50000"/>
              </a:schemeClr>
            </a:solidFill>
            <a:round/>
            <a:headEnd/>
            <a:tailEnd/>
          </a:ln>
          <a:effectLst/>
        </p:spPr>
        <p:txBody>
          <a:bodyPr wrap="none" anchor="ctr"/>
          <a:lstStyle/>
          <a:p>
            <a:endParaRPr lang="en-US" altLang="en-US"/>
          </a:p>
        </p:txBody>
      </p:sp>
      <p:sp>
        <p:nvSpPr>
          <p:cNvPr id="68" name="AutoShape 15"/>
          <p:cNvSpPr>
            <a:spLocks noChangeArrowheads="1"/>
          </p:cNvSpPr>
          <p:nvPr/>
        </p:nvSpPr>
        <p:spPr bwMode="auto">
          <a:xfrm>
            <a:off x="8183257" y="2392535"/>
            <a:ext cx="247664" cy="274638"/>
          </a:xfrm>
          <a:prstGeom prst="flowChartConnector">
            <a:avLst/>
          </a:prstGeom>
          <a:solidFill>
            <a:srgbClr val="000308"/>
          </a:solidFill>
          <a:ln w="9525">
            <a:solidFill>
              <a:schemeClr val="accent6">
                <a:lumMod val="50000"/>
              </a:schemeClr>
            </a:solidFill>
            <a:round/>
            <a:headEnd/>
            <a:tailEnd/>
          </a:ln>
          <a:effectLst/>
        </p:spPr>
        <p:txBody>
          <a:bodyPr wrap="none" anchor="ctr"/>
          <a:lstStyle/>
          <a:p>
            <a:endParaRPr lang="en-US" altLang="en-US"/>
          </a:p>
        </p:txBody>
      </p:sp>
      <p:sp>
        <p:nvSpPr>
          <p:cNvPr id="20" name="AutoShape 15"/>
          <p:cNvSpPr>
            <a:spLocks noChangeArrowheads="1"/>
          </p:cNvSpPr>
          <p:nvPr/>
        </p:nvSpPr>
        <p:spPr bwMode="auto">
          <a:xfrm>
            <a:off x="1115443" y="4941168"/>
            <a:ext cx="247664" cy="274638"/>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1" name="AutoShape 22"/>
          <p:cNvSpPr>
            <a:spLocks noChangeArrowheads="1"/>
          </p:cNvSpPr>
          <p:nvPr/>
        </p:nvSpPr>
        <p:spPr bwMode="auto">
          <a:xfrm>
            <a:off x="2568006" y="4725144"/>
            <a:ext cx="249103" cy="274638"/>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2" name="AutoShape 26"/>
          <p:cNvSpPr>
            <a:spLocks noChangeArrowheads="1"/>
          </p:cNvSpPr>
          <p:nvPr/>
        </p:nvSpPr>
        <p:spPr bwMode="auto">
          <a:xfrm>
            <a:off x="3995168" y="5098579"/>
            <a:ext cx="249104" cy="274637"/>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3" name="AutoShape 33"/>
          <p:cNvSpPr>
            <a:spLocks noChangeArrowheads="1"/>
          </p:cNvSpPr>
          <p:nvPr/>
        </p:nvSpPr>
        <p:spPr bwMode="auto">
          <a:xfrm>
            <a:off x="8172400" y="2636912"/>
            <a:ext cx="249103" cy="274638"/>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69" name="AutoShape 26"/>
          <p:cNvSpPr>
            <a:spLocks noChangeArrowheads="1"/>
          </p:cNvSpPr>
          <p:nvPr/>
        </p:nvSpPr>
        <p:spPr bwMode="auto">
          <a:xfrm>
            <a:off x="4860032" y="4522515"/>
            <a:ext cx="249104" cy="274637"/>
          </a:xfrm>
          <a:prstGeom prst="flowChartConnector">
            <a:avLst/>
          </a:prstGeom>
          <a:solidFill>
            <a:srgbClr val="B54B1B"/>
          </a:solidFill>
          <a:ln w="9525">
            <a:solidFill>
              <a:srgbClr val="000308"/>
            </a:solidFill>
            <a:round/>
            <a:headEnd/>
            <a:tailEnd/>
          </a:ln>
          <a:effectLst/>
        </p:spPr>
        <p:txBody>
          <a:bodyPr wrap="none" anchor="ctr"/>
          <a:lstStyle/>
          <a:p>
            <a:endParaRPr lang="en-US" altLang="en-US"/>
          </a:p>
        </p:txBody>
      </p:sp>
      <p:sp>
        <p:nvSpPr>
          <p:cNvPr id="70" name="AutoShape 26"/>
          <p:cNvSpPr>
            <a:spLocks noChangeArrowheads="1"/>
          </p:cNvSpPr>
          <p:nvPr/>
        </p:nvSpPr>
        <p:spPr bwMode="auto">
          <a:xfrm>
            <a:off x="5868144" y="2996952"/>
            <a:ext cx="249104" cy="274637"/>
          </a:xfrm>
          <a:prstGeom prst="flowChartConnector">
            <a:avLst/>
          </a:prstGeom>
          <a:solidFill>
            <a:srgbClr val="FF33CC"/>
          </a:solidFill>
          <a:ln w="9525">
            <a:solidFill>
              <a:srgbClr val="000308"/>
            </a:solidFill>
            <a:round/>
            <a:headEnd/>
            <a:tailEnd/>
          </a:ln>
          <a:effectLst/>
        </p:spPr>
        <p:txBody>
          <a:bodyPr wrap="none" anchor="ctr"/>
          <a:lstStyle/>
          <a:p>
            <a:endParaRPr lang="en-US" altLang="en-US"/>
          </a:p>
        </p:txBody>
      </p:sp>
      <p:sp>
        <p:nvSpPr>
          <p:cNvPr id="71" name="AutoShape 26"/>
          <p:cNvSpPr>
            <a:spLocks noChangeArrowheads="1"/>
          </p:cNvSpPr>
          <p:nvPr/>
        </p:nvSpPr>
        <p:spPr bwMode="auto">
          <a:xfrm>
            <a:off x="6948264" y="2941241"/>
            <a:ext cx="249104" cy="274637"/>
          </a:xfrm>
          <a:prstGeom prst="flowChartConnector">
            <a:avLst/>
          </a:prstGeom>
          <a:solidFill>
            <a:schemeClr val="accent6">
              <a:lumMod val="60000"/>
              <a:lumOff val="40000"/>
            </a:schemeClr>
          </a:solidFill>
          <a:ln w="9525">
            <a:solidFill>
              <a:srgbClr val="000308"/>
            </a:solidFill>
            <a:round/>
            <a:headEnd/>
            <a:tailEnd/>
          </a:ln>
          <a:effectLst/>
        </p:spPr>
        <p:txBody>
          <a:bodyPr wrap="none" anchor="ctr"/>
          <a:lstStyle/>
          <a:p>
            <a:endParaRPr lang="en-US" altLang="en-US"/>
          </a:p>
        </p:txBody>
      </p:sp>
      <p:sp>
        <p:nvSpPr>
          <p:cNvPr id="72" name="TextBox 1"/>
          <p:cNvSpPr txBox="1">
            <a:spLocks noChangeArrowheads="1"/>
          </p:cNvSpPr>
          <p:nvPr/>
        </p:nvSpPr>
        <p:spPr bwMode="auto">
          <a:xfrm>
            <a:off x="323652" y="2132856"/>
            <a:ext cx="50403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i="1" dirty="0" smtClean="0">
                <a:solidFill>
                  <a:srgbClr val="000308"/>
                </a:solidFill>
              </a:rPr>
              <a:t>As many values as </a:t>
            </a:r>
            <a:r>
              <a:rPr lang="en-US" altLang="en-US" sz="2400" i="1" dirty="0" err="1" smtClean="0">
                <a:solidFill>
                  <a:srgbClr val="000308"/>
                </a:solidFill>
              </a:rPr>
              <a:t>hindcasts</a:t>
            </a:r>
            <a:r>
              <a:rPr lang="en-US" altLang="en-US" sz="2400" i="1" dirty="0" smtClean="0">
                <a:solidFill>
                  <a:srgbClr val="000308"/>
                </a:solidFill>
              </a:rPr>
              <a:t> for both the model and the observations to compute skill scores. Ex : correlations</a:t>
            </a:r>
            <a:endParaRPr lang="en-US" altLang="en-US" sz="2400" i="1" dirty="0">
              <a:solidFill>
                <a:srgbClr val="000308"/>
              </a:solidFill>
            </a:endParaRPr>
          </a:p>
        </p:txBody>
      </p:sp>
      <p:sp>
        <p:nvSpPr>
          <p:cNvPr id="24" name="Text Box 34"/>
          <p:cNvSpPr txBox="1">
            <a:spLocks noChangeArrowheads="1"/>
          </p:cNvSpPr>
          <p:nvPr/>
        </p:nvSpPr>
        <p:spPr bwMode="auto">
          <a:xfrm>
            <a:off x="144463" y="908720"/>
            <a:ext cx="5183187" cy="476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i="1" u="sng" dirty="0" smtClean="0">
                <a:solidFill>
                  <a:schemeClr val="bg2">
                    <a:lumMod val="10000"/>
                  </a:schemeClr>
                </a:solidFill>
              </a:rPr>
              <a:t>Example for a decadal prediction</a:t>
            </a:r>
            <a:endParaRPr lang="en-US" altLang="en-US" sz="2400" i="1" u="sng" dirty="0">
              <a:solidFill>
                <a:srgbClr val="000308"/>
              </a:solidFill>
            </a:endParaRPr>
          </a:p>
        </p:txBody>
      </p:sp>
    </p:spTree>
    <p:extLst>
      <p:ext uri="{BB962C8B-B14F-4D97-AF65-F5344CB8AC3E}">
        <p14:creationId xmlns:p14="http://schemas.microsoft.com/office/powerpoint/2010/main" val="2724949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TextShape 1"/>
          <p:cNvSpPr txBox="1"/>
          <p:nvPr/>
        </p:nvSpPr>
        <p:spPr>
          <a:xfrm>
            <a:off x="107640" y="44640"/>
            <a:ext cx="8928720" cy="791640"/>
          </a:xfrm>
          <a:prstGeom prst="rect">
            <a:avLst/>
          </a:prstGeom>
        </p:spPr>
        <p:txBody>
          <a:bodyPr anchor="b"/>
          <a:lstStyle/>
          <a:p>
            <a:pPr>
              <a:lnSpc>
                <a:spcPct val="100000"/>
              </a:lnSpc>
            </a:pPr>
            <a:r>
              <a:rPr lang="es-ES" sz="2700" dirty="0">
                <a:solidFill>
                  <a:srgbClr val="FFFFFF"/>
                </a:solidFill>
                <a:latin typeface="Arial"/>
              </a:rPr>
              <a:t>Decadal forecast </a:t>
            </a:r>
            <a:r>
              <a:rPr lang="es-ES" sz="2700" dirty="0" smtClean="0">
                <a:solidFill>
                  <a:srgbClr val="FFFFFF"/>
                </a:solidFill>
                <a:latin typeface="Arial"/>
              </a:rPr>
              <a:t>skill: </a:t>
            </a:r>
            <a:r>
              <a:rPr lang="es-ES" sz="2700" dirty="0">
                <a:solidFill>
                  <a:srgbClr val="FFFFFF"/>
                </a:solidFill>
                <a:latin typeface="Arial"/>
              </a:rPr>
              <a:t>IPCC AR5</a:t>
            </a:r>
            <a:endParaRPr dirty="0"/>
          </a:p>
        </p:txBody>
      </p:sp>
      <p:sp>
        <p:nvSpPr>
          <p:cNvPr id="272" name="CustomShape 2"/>
          <p:cNvSpPr/>
          <p:nvPr/>
        </p:nvSpPr>
        <p:spPr>
          <a:xfrm>
            <a:off x="2396160" y="6324120"/>
            <a:ext cx="6567840" cy="371880"/>
          </a:xfrm>
          <a:prstGeom prst="rect">
            <a:avLst/>
          </a:prstGeom>
        </p:spPr>
        <p:txBody>
          <a:bodyPr lIns="86760" tIns="43560" rIns="86760" bIns="43560"/>
          <a:lstStyle/>
          <a:p>
            <a:pPr>
              <a:lnSpc>
                <a:spcPct val="104000"/>
              </a:lnSpc>
            </a:pPr>
            <a:r>
              <a:rPr lang="en-GB" i="1" dirty="0" err="1">
                <a:solidFill>
                  <a:srgbClr val="000000"/>
                </a:solidFill>
                <a:latin typeface="Arial"/>
                <a:ea typeface="Droid Sans Fallback"/>
              </a:rPr>
              <a:t>Doblas</a:t>
            </a:r>
            <a:r>
              <a:rPr lang="en-GB" i="1" dirty="0">
                <a:solidFill>
                  <a:srgbClr val="000000"/>
                </a:solidFill>
                <a:latin typeface="Arial"/>
                <a:ea typeface="Droid Sans Fallback"/>
              </a:rPr>
              <a:t>-Reyes et al. (2013</a:t>
            </a:r>
            <a:r>
              <a:rPr lang="en-GB" b="1" i="1" dirty="0">
                <a:solidFill>
                  <a:srgbClr val="000000"/>
                </a:solidFill>
                <a:latin typeface="Arial"/>
                <a:ea typeface="Droid Sans Fallback"/>
              </a:rPr>
              <a:t>) </a:t>
            </a:r>
            <a:r>
              <a:rPr lang="en-GB" i="1" dirty="0">
                <a:solidFill>
                  <a:srgbClr val="000308"/>
                </a:solidFill>
                <a:latin typeface="Arial"/>
                <a:ea typeface="Droid Sans Fallback"/>
              </a:rPr>
              <a:t>Nature Communications</a:t>
            </a:r>
            <a:endParaRPr dirty="0"/>
          </a:p>
        </p:txBody>
      </p:sp>
      <p:sp>
        <p:nvSpPr>
          <p:cNvPr id="273" name="CustomShape 3"/>
          <p:cNvSpPr/>
          <p:nvPr/>
        </p:nvSpPr>
        <p:spPr>
          <a:xfrm>
            <a:off x="83160" y="836640"/>
            <a:ext cx="8953200" cy="1861920"/>
          </a:xfrm>
          <a:prstGeom prst="rect">
            <a:avLst/>
          </a:prstGeom>
        </p:spPr>
      </p:sp>
      <p:sp>
        <p:nvSpPr>
          <p:cNvPr id="274" name="CustomShape 4"/>
          <p:cNvSpPr/>
          <p:nvPr/>
        </p:nvSpPr>
        <p:spPr>
          <a:xfrm>
            <a:off x="792000" y="1206360"/>
            <a:ext cx="7488000" cy="881640"/>
          </a:xfrm>
          <a:prstGeom prst="rect">
            <a:avLst/>
          </a:prstGeom>
        </p:spPr>
        <p:txBody>
          <a:bodyPr lIns="90000" tIns="45000" rIns="90000" bIns="45000"/>
          <a:lstStyle/>
          <a:p>
            <a:pPr algn="ctr">
              <a:lnSpc>
                <a:spcPct val="100000"/>
              </a:lnSpc>
            </a:pPr>
            <a:r>
              <a:rPr lang="en-GB" sz="2400" dirty="0">
                <a:solidFill>
                  <a:srgbClr val="000308"/>
                </a:solidFill>
                <a:latin typeface="Arial"/>
              </a:rPr>
              <a:t>Decadal Skill 2-5 years (a) and 6-9 years (b) (RMSS)</a:t>
            </a:r>
            <a:endParaRPr sz="2400" dirty="0"/>
          </a:p>
        </p:txBody>
      </p:sp>
      <p:pic>
        <p:nvPicPr>
          <p:cNvPr id="275" name="Picture 274"/>
          <p:cNvPicPr/>
          <p:nvPr/>
        </p:nvPicPr>
        <p:blipFill>
          <a:blip r:embed="rId3"/>
          <a:stretch>
            <a:fillRect/>
          </a:stretch>
        </p:blipFill>
        <p:spPr>
          <a:xfrm>
            <a:off x="432000" y="1872000"/>
            <a:ext cx="8368560" cy="1800000"/>
          </a:xfrm>
          <a:prstGeom prst="rect">
            <a:avLst/>
          </a:prstGeom>
        </p:spPr>
      </p:pic>
      <p:pic>
        <p:nvPicPr>
          <p:cNvPr id="276" name="Picture 275"/>
          <p:cNvPicPr/>
          <p:nvPr/>
        </p:nvPicPr>
        <p:blipFill>
          <a:blip r:embed="rId4"/>
          <a:stretch>
            <a:fillRect/>
          </a:stretch>
        </p:blipFill>
        <p:spPr>
          <a:xfrm>
            <a:off x="425880" y="4147200"/>
            <a:ext cx="8429760" cy="1684800"/>
          </a:xfrm>
          <a:prstGeom prst="rect">
            <a:avLst/>
          </a:prstGeom>
        </p:spPr>
      </p:pic>
      <p:sp>
        <p:nvSpPr>
          <p:cNvPr id="277" name="CustomShape 5"/>
          <p:cNvSpPr/>
          <p:nvPr/>
        </p:nvSpPr>
        <p:spPr>
          <a:xfrm>
            <a:off x="2088000" y="3632400"/>
            <a:ext cx="4824000" cy="759600"/>
          </a:xfrm>
          <a:prstGeom prst="rect">
            <a:avLst/>
          </a:prstGeom>
        </p:spPr>
        <p:txBody>
          <a:bodyPr lIns="90000" tIns="45000" rIns="90000" bIns="45000"/>
          <a:lstStyle/>
          <a:p>
            <a:pPr algn="ctr">
              <a:lnSpc>
                <a:spcPct val="100000"/>
              </a:lnSpc>
            </a:pPr>
            <a:r>
              <a:rPr lang="en-GB" sz="2400" dirty="0">
                <a:solidFill>
                  <a:srgbClr val="000308"/>
                </a:solidFill>
                <a:latin typeface="Arial"/>
              </a:rPr>
              <a:t>Added-value from initialisation</a:t>
            </a:r>
            <a:endParaRPr sz="2400" dirty="0"/>
          </a:p>
        </p:txBody>
      </p:sp>
      <p:sp>
        <p:nvSpPr>
          <p:cNvPr id="9" name="TextBox 1"/>
          <p:cNvSpPr txBox="1"/>
          <p:nvPr/>
        </p:nvSpPr>
        <p:spPr>
          <a:xfrm>
            <a:off x="1691680" y="6034086"/>
            <a:ext cx="3744416" cy="338554"/>
          </a:xfrm>
          <a:prstGeom prst="rect">
            <a:avLst/>
          </a:prstGeom>
          <a:noFill/>
        </p:spPr>
        <p:txBody>
          <a:bodyPr wrap="square" rtlCol="0">
            <a:spAutoFit/>
          </a:bodyPr>
          <a:lstStyle/>
          <a:p>
            <a:pPr algn="ctr"/>
            <a:r>
              <a:rPr lang="en-US" sz="1600" dirty="0" smtClean="0">
                <a:solidFill>
                  <a:srgbClr val="000308"/>
                </a:solidFill>
              </a:rPr>
              <a:t>Added-value from </a:t>
            </a:r>
            <a:r>
              <a:rPr lang="en-US" sz="1600" dirty="0" err="1" smtClean="0">
                <a:solidFill>
                  <a:srgbClr val="000308"/>
                </a:solidFill>
              </a:rPr>
              <a:t>initialisation</a:t>
            </a:r>
            <a:endParaRPr lang="en-US" sz="1600" dirty="0">
              <a:solidFill>
                <a:srgbClr val="000308"/>
              </a:solidFill>
            </a:endParaRPr>
          </a:p>
        </p:txBody>
      </p:sp>
      <p:cxnSp>
        <p:nvCxnSpPr>
          <p:cNvPr id="10" name="Straight Arrow Connector 6"/>
          <p:cNvCxnSpPr/>
          <p:nvPr/>
        </p:nvCxnSpPr>
        <p:spPr>
          <a:xfrm flipH="1" flipV="1">
            <a:off x="2987824" y="4707360"/>
            <a:ext cx="576064" cy="1408026"/>
          </a:xfrm>
          <a:prstGeom prst="straightConnector1">
            <a:avLst/>
          </a:prstGeom>
          <a:ln>
            <a:solidFill>
              <a:srgbClr val="000308"/>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9"/>
          <p:cNvCxnSpPr/>
          <p:nvPr/>
        </p:nvCxnSpPr>
        <p:spPr>
          <a:xfrm flipH="1" flipV="1">
            <a:off x="2339752" y="5548614"/>
            <a:ext cx="1016496" cy="566772"/>
          </a:xfrm>
          <a:prstGeom prst="straightConnector1">
            <a:avLst/>
          </a:prstGeom>
          <a:ln>
            <a:solidFill>
              <a:srgbClr val="000308"/>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776223"/>
      </p:ext>
    </p:extLst>
  </p:cSld>
  <p:clrMapOvr>
    <a:masterClrMapping/>
  </p:clrMapOvr>
  <p:timing>
    <p:tnLst>
      <p:par>
        <p:cT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Seasonal forecast skill: ENSEMBLES</a:t>
            </a:r>
            <a:endParaRPr lang="en-US" dirty="0"/>
          </a:p>
        </p:txBody>
      </p:sp>
      <p:sp>
        <p:nvSpPr>
          <p:cNvPr id="5" name="Text Box 2"/>
          <p:cNvSpPr txBox="1">
            <a:spLocks noChangeArrowheads="1"/>
          </p:cNvSpPr>
          <p:nvPr/>
        </p:nvSpPr>
        <p:spPr bwMode="auto">
          <a:xfrm>
            <a:off x="90489" y="863600"/>
            <a:ext cx="8946007" cy="5203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lstStyle>
            <a:lvl1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1pPr>
            <a:lvl2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2pPr>
            <a:lvl3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3pPr>
            <a:lvl4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4pPr>
            <a:lvl5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2" charset="0"/>
                <a:ea typeface="Droid Sans Fallback" charset="0"/>
                <a:cs typeface="Droid Sans Fallback" charset="0"/>
              </a:defRPr>
            </a:lvl9pPr>
          </a:lstStyle>
          <a:p>
            <a:pPr algn="just">
              <a:spcBef>
                <a:spcPts val="400"/>
              </a:spcBef>
              <a:spcAft>
                <a:spcPts val="200"/>
              </a:spcAft>
              <a:buClrTx/>
              <a:buFontTx/>
              <a:buNone/>
            </a:pPr>
            <a:endParaRPr lang="en-GB" altLang="en-US" sz="2000" dirty="0"/>
          </a:p>
        </p:txBody>
      </p:sp>
      <p:grpSp>
        <p:nvGrpSpPr>
          <p:cNvPr id="2" name="Group 1"/>
          <p:cNvGrpSpPr/>
          <p:nvPr/>
        </p:nvGrpSpPr>
        <p:grpSpPr>
          <a:xfrm>
            <a:off x="153517" y="1678174"/>
            <a:ext cx="8565900" cy="4137402"/>
            <a:chOff x="182564" y="1916832"/>
            <a:chExt cx="8565900" cy="4137402"/>
          </a:xfrm>
        </p:grpSpPr>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32021"/>
            <a:stretch>
              <a:fillRect/>
            </a:stretch>
          </p:blipFill>
          <p:spPr bwMode="auto">
            <a:xfrm>
              <a:off x="187325" y="1916832"/>
              <a:ext cx="4199314" cy="2021266"/>
            </a:xfrm>
            <a:prstGeom prst="rect">
              <a:avLst/>
            </a:prstGeom>
            <a:noFill/>
            <a:ln>
              <a:noFill/>
            </a:ln>
            <a:effectLst/>
            <a:extLst>
              <a:ext uri="{909E8E84-426E-40DD-AFC4-6F175D3DCCD1}">
                <a14:hiddenFill xmlns:a14="http://schemas.microsoft.com/office/drawing/2010/main">
                  <a:blipFill dpi="0" rotWithShape="0">
                    <a:blip/>
                    <a:srcRect t="320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t="32021"/>
            <a:stretch>
              <a:fillRect/>
            </a:stretch>
          </p:blipFill>
          <p:spPr bwMode="auto">
            <a:xfrm>
              <a:off x="4499992" y="1934294"/>
              <a:ext cx="4199314" cy="2021265"/>
            </a:xfrm>
            <a:prstGeom prst="rect">
              <a:avLst/>
            </a:prstGeom>
            <a:noFill/>
            <a:ln>
              <a:noFill/>
            </a:ln>
            <a:effectLst/>
            <a:extLst>
              <a:ext uri="{909E8E84-426E-40DD-AFC4-6F175D3DCCD1}">
                <a14:hiddenFill xmlns:a14="http://schemas.microsoft.com/office/drawing/2010/main">
                  <a:blipFill dpi="0" rotWithShape="0">
                    <a:blip/>
                    <a:srcRect t="320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t="32021"/>
            <a:stretch>
              <a:fillRect/>
            </a:stretch>
          </p:blipFill>
          <p:spPr bwMode="auto">
            <a:xfrm>
              <a:off x="182564" y="4032969"/>
              <a:ext cx="4202388" cy="2021265"/>
            </a:xfrm>
            <a:prstGeom prst="rect">
              <a:avLst/>
            </a:prstGeom>
            <a:noFill/>
            <a:ln>
              <a:noFill/>
            </a:ln>
            <a:effectLst/>
            <a:extLst>
              <a:ext uri="{909E8E84-426E-40DD-AFC4-6F175D3DCCD1}">
                <a14:hiddenFill xmlns:a14="http://schemas.microsoft.com/office/drawing/2010/main">
                  <a:blipFill dpi="0" rotWithShape="0">
                    <a:blip/>
                    <a:srcRect t="320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t="32021"/>
            <a:stretch>
              <a:fillRect/>
            </a:stretch>
          </p:blipFill>
          <p:spPr bwMode="auto">
            <a:xfrm>
              <a:off x="4546076" y="4032969"/>
              <a:ext cx="4202388" cy="2021265"/>
            </a:xfrm>
            <a:prstGeom prst="rect">
              <a:avLst/>
            </a:prstGeom>
            <a:noFill/>
            <a:ln>
              <a:noFill/>
            </a:ln>
            <a:effectLst/>
            <a:extLst>
              <a:ext uri="{909E8E84-426E-40DD-AFC4-6F175D3DCCD1}">
                <a14:hiddenFill xmlns:a14="http://schemas.microsoft.com/office/drawing/2010/main">
                  <a:blipFill dpi="0" rotWithShape="0">
                    <a:blip/>
                    <a:srcRect t="320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1"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t="21346" b="68617"/>
          <a:stretch>
            <a:fillRect/>
          </a:stretch>
        </p:blipFill>
        <p:spPr bwMode="auto">
          <a:xfrm>
            <a:off x="1536314" y="6030044"/>
            <a:ext cx="5843998" cy="415013"/>
          </a:xfrm>
          <a:prstGeom prst="rect">
            <a:avLst/>
          </a:prstGeom>
          <a:noFill/>
          <a:ln>
            <a:noFill/>
          </a:ln>
          <a:effectLst/>
          <a:extLst>
            <a:ext uri="{909E8E84-426E-40DD-AFC4-6F175D3DCCD1}">
              <a14:hiddenFill xmlns:a14="http://schemas.microsoft.com/office/drawing/2010/main">
                <a:blipFill dpi="0" rotWithShape="0">
                  <a:blip/>
                  <a:srcRect t="21346" b="6861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9"/>
          <p:cNvSpPr txBox="1">
            <a:spLocks noChangeArrowheads="1"/>
          </p:cNvSpPr>
          <p:nvPr/>
        </p:nvSpPr>
        <p:spPr bwMode="auto">
          <a:xfrm>
            <a:off x="7181282" y="3263969"/>
            <a:ext cx="1550553"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9pPr>
          </a:lstStyle>
          <a:p>
            <a:pPr eaLnBrk="1" hangingPunct="1">
              <a:spcBef>
                <a:spcPts val="1250"/>
              </a:spcBef>
              <a:buClrTx/>
              <a:buFontTx/>
              <a:buNone/>
            </a:pPr>
            <a:r>
              <a:rPr lang="en-GB" altLang="en-US" sz="2000" i="0" dirty="0">
                <a:latin typeface="+mj-lt"/>
              </a:rPr>
              <a:t>T2m DJF</a:t>
            </a:r>
          </a:p>
        </p:txBody>
      </p:sp>
      <p:sp>
        <p:nvSpPr>
          <p:cNvPr id="13" name="Text Box 10"/>
          <p:cNvSpPr txBox="1">
            <a:spLocks noChangeArrowheads="1"/>
          </p:cNvSpPr>
          <p:nvPr/>
        </p:nvSpPr>
        <p:spPr bwMode="auto">
          <a:xfrm>
            <a:off x="339623" y="5301208"/>
            <a:ext cx="1550553"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9pPr>
          </a:lstStyle>
          <a:p>
            <a:pPr eaLnBrk="1" hangingPunct="1">
              <a:spcBef>
                <a:spcPts val="1250"/>
              </a:spcBef>
              <a:buClrTx/>
              <a:buFontTx/>
              <a:buNone/>
            </a:pPr>
            <a:r>
              <a:rPr lang="en-GB" altLang="en-US" sz="2000" i="0" dirty="0" err="1">
                <a:latin typeface="+mj-lt"/>
              </a:rPr>
              <a:t>Prec</a:t>
            </a:r>
            <a:r>
              <a:rPr lang="en-GB" altLang="en-US" sz="2000" i="0" dirty="0">
                <a:latin typeface="+mj-lt"/>
              </a:rPr>
              <a:t> JJA</a:t>
            </a:r>
          </a:p>
        </p:txBody>
      </p:sp>
      <p:sp>
        <p:nvSpPr>
          <p:cNvPr id="14" name="Text Box 11"/>
          <p:cNvSpPr txBox="1">
            <a:spLocks noChangeArrowheads="1"/>
          </p:cNvSpPr>
          <p:nvPr/>
        </p:nvSpPr>
        <p:spPr bwMode="auto">
          <a:xfrm>
            <a:off x="7119706" y="5301208"/>
            <a:ext cx="1550553"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9pPr>
          </a:lstStyle>
          <a:p>
            <a:pPr eaLnBrk="1" hangingPunct="1">
              <a:spcBef>
                <a:spcPts val="1250"/>
              </a:spcBef>
              <a:buClrTx/>
              <a:buFontTx/>
              <a:buNone/>
            </a:pPr>
            <a:r>
              <a:rPr lang="en-GB" altLang="en-US" sz="2000" i="0" dirty="0" err="1">
                <a:latin typeface="+mj-lt"/>
              </a:rPr>
              <a:t>Prec</a:t>
            </a:r>
            <a:r>
              <a:rPr lang="en-GB" altLang="en-US" sz="2000" i="0" dirty="0">
                <a:latin typeface="+mj-lt"/>
              </a:rPr>
              <a:t> DJF</a:t>
            </a:r>
          </a:p>
        </p:txBody>
      </p:sp>
      <p:sp>
        <p:nvSpPr>
          <p:cNvPr id="15" name="CustomShape 4"/>
          <p:cNvSpPr/>
          <p:nvPr/>
        </p:nvSpPr>
        <p:spPr>
          <a:xfrm>
            <a:off x="97330" y="1052736"/>
            <a:ext cx="8530408" cy="881640"/>
          </a:xfrm>
          <a:prstGeom prst="rect">
            <a:avLst/>
          </a:prstGeom>
        </p:spPr>
        <p:txBody>
          <a:bodyPr lIns="90000" tIns="45000" rIns="90000" bIns="45000"/>
          <a:lstStyle/>
          <a:p>
            <a:pPr algn="ctr">
              <a:lnSpc>
                <a:spcPct val="100000"/>
              </a:lnSpc>
            </a:pPr>
            <a:r>
              <a:rPr lang="en-GB" sz="2400" dirty="0" smtClean="0">
                <a:solidFill>
                  <a:srgbClr val="000308"/>
                </a:solidFill>
              </a:rPr>
              <a:t>Correlation of seasonal </a:t>
            </a:r>
            <a:r>
              <a:rPr lang="en-GB" sz="2400" dirty="0" smtClean="0">
                <a:solidFill>
                  <a:srgbClr val="000308"/>
                </a:solidFill>
                <a:latin typeface="Arial"/>
              </a:rPr>
              <a:t>forecasts for </a:t>
            </a:r>
            <a:r>
              <a:rPr lang="en-GB" sz="2400" dirty="0" smtClean="0">
                <a:solidFill>
                  <a:srgbClr val="000308"/>
                </a:solidFill>
                <a:latin typeface="Arial"/>
              </a:rPr>
              <a:t>multi-model ensemble </a:t>
            </a:r>
          </a:p>
        </p:txBody>
      </p:sp>
      <p:sp>
        <p:nvSpPr>
          <p:cNvPr id="16" name="CustomShape 2"/>
          <p:cNvSpPr/>
          <p:nvPr/>
        </p:nvSpPr>
        <p:spPr>
          <a:xfrm>
            <a:off x="2468656" y="6445057"/>
            <a:ext cx="6567840" cy="371880"/>
          </a:xfrm>
          <a:prstGeom prst="rect">
            <a:avLst/>
          </a:prstGeom>
        </p:spPr>
        <p:txBody>
          <a:bodyPr lIns="86760" tIns="43560" rIns="86760" bIns="43560"/>
          <a:lstStyle/>
          <a:p>
            <a:pPr>
              <a:lnSpc>
                <a:spcPct val="104000"/>
              </a:lnSpc>
            </a:pPr>
            <a:r>
              <a:rPr lang="en-GB" i="1" dirty="0" err="1">
                <a:solidFill>
                  <a:srgbClr val="000000"/>
                </a:solidFill>
                <a:latin typeface="Arial"/>
                <a:ea typeface="Droid Sans Fallback"/>
              </a:rPr>
              <a:t>Doblas</a:t>
            </a:r>
            <a:r>
              <a:rPr lang="en-GB" i="1" dirty="0">
                <a:solidFill>
                  <a:srgbClr val="000000"/>
                </a:solidFill>
                <a:latin typeface="Arial"/>
                <a:ea typeface="Droid Sans Fallback"/>
              </a:rPr>
              <a:t>-Reyes et al. (2013) </a:t>
            </a:r>
            <a:r>
              <a:rPr lang="en-GB" i="1" dirty="0" smtClean="0">
                <a:solidFill>
                  <a:srgbClr val="000308"/>
                </a:solidFill>
                <a:latin typeface="Arial"/>
                <a:ea typeface="Droid Sans Fallback"/>
              </a:rPr>
              <a:t>WIREs Climate Change</a:t>
            </a:r>
            <a:endParaRPr dirty="0"/>
          </a:p>
        </p:txBody>
      </p:sp>
      <p:sp>
        <p:nvSpPr>
          <p:cNvPr id="7" name="Text Box 4"/>
          <p:cNvSpPr txBox="1">
            <a:spLocks noChangeArrowheads="1"/>
          </p:cNvSpPr>
          <p:nvPr/>
        </p:nvSpPr>
        <p:spPr bwMode="auto">
          <a:xfrm>
            <a:off x="294758" y="3263969"/>
            <a:ext cx="1550553"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9pPr>
          </a:lstStyle>
          <a:p>
            <a:pPr eaLnBrk="1" hangingPunct="1">
              <a:spcBef>
                <a:spcPts val="1250"/>
              </a:spcBef>
              <a:buClrTx/>
              <a:buFontTx/>
              <a:buNone/>
            </a:pPr>
            <a:r>
              <a:rPr lang="en-GB" altLang="en-US" sz="2000" i="0" dirty="0">
                <a:latin typeface="+mj-lt"/>
              </a:rPr>
              <a:t>T2m JJA</a:t>
            </a:r>
          </a:p>
        </p:txBody>
      </p:sp>
    </p:spTree>
    <p:extLst>
      <p:ext uri="{BB962C8B-B14F-4D97-AF65-F5344CB8AC3E}">
        <p14:creationId xmlns:p14="http://schemas.microsoft.com/office/powerpoint/2010/main" val="41478030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15</a:t>
            </a:fld>
            <a:endParaRPr lang="es-ES" dirty="0"/>
          </a:p>
        </p:txBody>
      </p:sp>
      <p:sp>
        <p:nvSpPr>
          <p:cNvPr id="4" name="Content Placeholder 3"/>
          <p:cNvSpPr>
            <a:spLocks noGrp="1"/>
          </p:cNvSpPr>
          <p:nvPr>
            <p:ph idx="1"/>
          </p:nvPr>
        </p:nvSpPr>
        <p:spPr>
          <a:xfrm>
            <a:off x="208517" y="1124744"/>
            <a:ext cx="8928992" cy="5184576"/>
          </a:xfrm>
        </p:spPr>
        <p:txBody>
          <a:bodyPr/>
          <a:lstStyle/>
          <a:p>
            <a:pPr marL="0" indent="0">
              <a:buNone/>
            </a:pPr>
            <a:endParaRPr lang="en-US" dirty="0"/>
          </a:p>
          <a:p>
            <a:pPr marL="0" indent="0">
              <a:buNone/>
            </a:pPr>
            <a:r>
              <a:rPr lang="en-US" sz="3600" dirty="0" smtClean="0"/>
              <a:t>Overview</a:t>
            </a:r>
          </a:p>
          <a:p>
            <a:pPr marL="0" indent="0">
              <a:buNone/>
            </a:pPr>
            <a:endParaRPr lang="en-US" dirty="0" smtClean="0"/>
          </a:p>
          <a:p>
            <a:pPr marL="457200" indent="-457200">
              <a:buAutoNum type="arabicPeriod"/>
            </a:pPr>
            <a:r>
              <a:rPr lang="en-US" sz="3200" dirty="0" smtClean="0">
                <a:solidFill>
                  <a:schemeClr val="bg1">
                    <a:lumMod val="75000"/>
                  </a:schemeClr>
                </a:solidFill>
              </a:rPr>
              <a:t>Seasonal-to-decadal forecasting</a:t>
            </a:r>
          </a:p>
          <a:p>
            <a:pPr marL="457200" indent="-457200">
              <a:buAutoNum type="arabicPeriod"/>
            </a:pPr>
            <a:r>
              <a:rPr lang="en-US" sz="3200" dirty="0" smtClean="0"/>
              <a:t>Open fronts: The SPECS project</a:t>
            </a:r>
          </a:p>
          <a:p>
            <a:pPr marL="457200" indent="-457200">
              <a:buAutoNum type="arabicPeriod"/>
            </a:pPr>
            <a:r>
              <a:rPr lang="en-US" sz="3200" dirty="0" smtClean="0">
                <a:solidFill>
                  <a:schemeClr val="bg1">
                    <a:lumMod val="75000"/>
                  </a:schemeClr>
                </a:solidFill>
              </a:rPr>
              <a:t>Some successful stories</a:t>
            </a:r>
          </a:p>
          <a:p>
            <a:pPr marL="457200" indent="-457200">
              <a:buAutoNum type="arabicPeriod"/>
            </a:pPr>
            <a:r>
              <a:rPr lang="en-US" sz="3200" dirty="0" smtClean="0">
                <a:solidFill>
                  <a:schemeClr val="bg1">
                    <a:lumMod val="75000"/>
                  </a:schemeClr>
                </a:solidFill>
              </a:rPr>
              <a:t>Opportunities from CCI</a:t>
            </a:r>
            <a:endParaRPr lang="en-US" sz="3200" dirty="0">
              <a:solidFill>
                <a:schemeClr val="bg1">
                  <a:lumMod val="75000"/>
                </a:schemeClr>
              </a:solidFill>
            </a:endParaRPr>
          </a:p>
        </p:txBody>
      </p:sp>
      <p:pic>
        <p:nvPicPr>
          <p:cNvPr id="5" name="Picture 4" descr="SPECS Logo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2537" y="1136554"/>
            <a:ext cx="2159232" cy="99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5237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1"/>
          <p:cNvGrpSpPr>
            <a:grpSpLocks/>
          </p:cNvGrpSpPr>
          <p:nvPr/>
        </p:nvGrpSpPr>
        <p:grpSpPr bwMode="auto">
          <a:xfrm>
            <a:off x="1393920" y="848250"/>
            <a:ext cx="6212160" cy="6143685"/>
            <a:chOff x="968" y="589"/>
            <a:chExt cx="4314" cy="4266"/>
          </a:xfrm>
        </p:grpSpPr>
        <p:pic>
          <p:nvPicPr>
            <p:cNvPr id="107529" name="Picture 2"/>
            <p:cNvPicPr>
              <a:picLocks noChangeAspect="1" noChangeArrowheads="1"/>
            </p:cNvPicPr>
            <p:nvPr/>
          </p:nvPicPr>
          <p:blipFill>
            <a:blip r:embed="rId3">
              <a:extLst>
                <a:ext uri="{28A0092B-C50C-407E-A947-70E740481C1C}">
                  <a14:useLocalDpi xmlns:a14="http://schemas.microsoft.com/office/drawing/2010/main" val="0"/>
                </a:ext>
              </a:extLst>
            </a:blip>
            <a:srcRect l="11551" t="13225" r="11551" b="13225"/>
            <a:stretch>
              <a:fillRect/>
            </a:stretch>
          </p:blipFill>
          <p:spPr bwMode="auto">
            <a:xfrm>
              <a:off x="968" y="589"/>
              <a:ext cx="4314" cy="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0" name="Text Box 3"/>
            <p:cNvSpPr txBox="1">
              <a:spLocks noChangeArrowheads="1"/>
            </p:cNvSpPr>
            <p:nvPr/>
          </p:nvSpPr>
          <p:spPr bwMode="auto">
            <a:xfrm>
              <a:off x="968" y="589"/>
              <a:ext cx="4314" cy="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chemeClr val="bg1"/>
                  </a:solidFill>
                  <a:latin typeface="Arial" pitchFamily="34" charset="0"/>
                  <a:cs typeface="DejaVu Sans" pitchFamily="34" charset="0"/>
                </a:defRPr>
              </a:lvl1pPr>
              <a:lvl2pPr marL="37931725" indent="-37474525" eaLnBrk="0">
                <a:defRPr sz="2400">
                  <a:solidFill>
                    <a:schemeClr val="bg1"/>
                  </a:solidFill>
                  <a:latin typeface="Arial" pitchFamily="34" charset="0"/>
                  <a:cs typeface="DejaVu Sans" pitchFamily="34" charset="0"/>
                </a:defRPr>
              </a:lvl2pPr>
              <a:lvl3pPr eaLnBrk="0">
                <a:defRPr sz="2400">
                  <a:solidFill>
                    <a:schemeClr val="bg1"/>
                  </a:solidFill>
                  <a:latin typeface="Arial" pitchFamily="34" charset="0"/>
                  <a:cs typeface="DejaVu Sans" pitchFamily="34" charset="0"/>
                </a:defRPr>
              </a:lvl3pPr>
              <a:lvl4pPr eaLnBrk="0">
                <a:defRPr sz="2400">
                  <a:solidFill>
                    <a:schemeClr val="bg1"/>
                  </a:solidFill>
                  <a:latin typeface="Arial" pitchFamily="34" charset="0"/>
                  <a:cs typeface="DejaVu Sans" pitchFamily="34" charset="0"/>
                </a:defRPr>
              </a:lvl4pPr>
              <a:lvl5pPr eaLnBrk="0">
                <a:defRPr sz="2400">
                  <a:solidFill>
                    <a:schemeClr val="bg1"/>
                  </a:solidFill>
                  <a:latin typeface="Arial" pitchFamily="34" charset="0"/>
                  <a:cs typeface="DejaVu Sans" pitchFamily="34" charset="0"/>
                </a:defRPr>
              </a:lvl5pPr>
              <a:lvl6pPr marL="457200" eaLnBrk="0" fontAlgn="base" hangingPunct="0">
                <a:lnSpc>
                  <a:spcPct val="104000"/>
                </a:lnSpc>
                <a:spcBef>
                  <a:spcPct val="0"/>
                </a:spcBef>
                <a:spcAft>
                  <a:spcPct val="0"/>
                </a:spcAft>
                <a:defRPr sz="2400">
                  <a:solidFill>
                    <a:schemeClr val="bg1"/>
                  </a:solidFill>
                  <a:latin typeface="Arial" pitchFamily="34" charset="0"/>
                  <a:cs typeface="DejaVu Sans" pitchFamily="34" charset="0"/>
                </a:defRPr>
              </a:lvl6pPr>
              <a:lvl7pPr marL="914400" eaLnBrk="0" fontAlgn="base" hangingPunct="0">
                <a:lnSpc>
                  <a:spcPct val="104000"/>
                </a:lnSpc>
                <a:spcBef>
                  <a:spcPct val="0"/>
                </a:spcBef>
                <a:spcAft>
                  <a:spcPct val="0"/>
                </a:spcAft>
                <a:defRPr sz="2400">
                  <a:solidFill>
                    <a:schemeClr val="bg1"/>
                  </a:solidFill>
                  <a:latin typeface="Arial" pitchFamily="34" charset="0"/>
                  <a:cs typeface="DejaVu Sans" pitchFamily="34" charset="0"/>
                </a:defRPr>
              </a:lvl7pPr>
              <a:lvl8pPr marL="1371600" eaLnBrk="0" fontAlgn="base" hangingPunct="0">
                <a:lnSpc>
                  <a:spcPct val="104000"/>
                </a:lnSpc>
                <a:spcBef>
                  <a:spcPct val="0"/>
                </a:spcBef>
                <a:spcAft>
                  <a:spcPct val="0"/>
                </a:spcAft>
                <a:defRPr sz="2400">
                  <a:solidFill>
                    <a:schemeClr val="bg1"/>
                  </a:solidFill>
                  <a:latin typeface="Arial" pitchFamily="34" charset="0"/>
                  <a:cs typeface="DejaVu Sans" pitchFamily="34" charset="0"/>
                </a:defRPr>
              </a:lvl8pPr>
              <a:lvl9pPr marL="1828800" eaLnBrk="0" fontAlgn="base" hangingPunct="0">
                <a:lnSpc>
                  <a:spcPct val="104000"/>
                </a:lnSpc>
                <a:spcBef>
                  <a:spcPct val="0"/>
                </a:spcBef>
                <a:spcAft>
                  <a:spcPct val="0"/>
                </a:spcAft>
                <a:defRPr sz="2400">
                  <a:solidFill>
                    <a:schemeClr val="bg1"/>
                  </a:solidFill>
                  <a:latin typeface="Arial" pitchFamily="34" charset="0"/>
                  <a:cs typeface="DejaVu Sans" pitchFamily="34" charset="0"/>
                </a:defRPr>
              </a:lvl9pPr>
            </a:lstStyle>
            <a:p>
              <a:pPr eaLnBrk="1"/>
              <a:endParaRPr lang="es-ES" altLang="en-US" sz="1600">
                <a:ea typeface="ＭＳ Ｐゴシック" pitchFamily="34" charset="-128"/>
              </a:endParaRPr>
            </a:p>
          </p:txBody>
        </p:sp>
      </p:grpSp>
      <p:grpSp>
        <p:nvGrpSpPr>
          <p:cNvPr id="107523" name="Group 4"/>
          <p:cNvGrpSpPr>
            <a:grpSpLocks/>
          </p:cNvGrpSpPr>
          <p:nvPr/>
        </p:nvGrpSpPr>
        <p:grpSpPr bwMode="auto">
          <a:xfrm>
            <a:off x="3265921" y="3004156"/>
            <a:ext cx="2475360" cy="1823231"/>
            <a:chOff x="2268" y="2086"/>
            <a:chExt cx="1719" cy="1266"/>
          </a:xfrm>
        </p:grpSpPr>
        <p:pic>
          <p:nvPicPr>
            <p:cNvPr id="1075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 y="2086"/>
              <a:ext cx="1719"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8" name="Text Box 6"/>
            <p:cNvSpPr txBox="1">
              <a:spLocks noChangeArrowheads="1"/>
            </p:cNvSpPr>
            <p:nvPr/>
          </p:nvSpPr>
          <p:spPr bwMode="auto">
            <a:xfrm>
              <a:off x="2268" y="2086"/>
              <a:ext cx="1719"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chemeClr val="bg1"/>
                  </a:solidFill>
                  <a:latin typeface="Arial" pitchFamily="34" charset="0"/>
                  <a:cs typeface="DejaVu Sans" pitchFamily="34" charset="0"/>
                </a:defRPr>
              </a:lvl1pPr>
              <a:lvl2pPr marL="37931725" indent="-37474525" eaLnBrk="0">
                <a:defRPr sz="2400">
                  <a:solidFill>
                    <a:schemeClr val="bg1"/>
                  </a:solidFill>
                  <a:latin typeface="Arial" pitchFamily="34" charset="0"/>
                  <a:cs typeface="DejaVu Sans" pitchFamily="34" charset="0"/>
                </a:defRPr>
              </a:lvl2pPr>
              <a:lvl3pPr eaLnBrk="0">
                <a:defRPr sz="2400">
                  <a:solidFill>
                    <a:schemeClr val="bg1"/>
                  </a:solidFill>
                  <a:latin typeface="Arial" pitchFamily="34" charset="0"/>
                  <a:cs typeface="DejaVu Sans" pitchFamily="34" charset="0"/>
                </a:defRPr>
              </a:lvl3pPr>
              <a:lvl4pPr eaLnBrk="0">
                <a:defRPr sz="2400">
                  <a:solidFill>
                    <a:schemeClr val="bg1"/>
                  </a:solidFill>
                  <a:latin typeface="Arial" pitchFamily="34" charset="0"/>
                  <a:cs typeface="DejaVu Sans" pitchFamily="34" charset="0"/>
                </a:defRPr>
              </a:lvl4pPr>
              <a:lvl5pPr eaLnBrk="0">
                <a:defRPr sz="2400">
                  <a:solidFill>
                    <a:schemeClr val="bg1"/>
                  </a:solidFill>
                  <a:latin typeface="Arial" pitchFamily="34" charset="0"/>
                  <a:cs typeface="DejaVu Sans" pitchFamily="34" charset="0"/>
                </a:defRPr>
              </a:lvl5pPr>
              <a:lvl6pPr marL="457200" eaLnBrk="0" fontAlgn="base" hangingPunct="0">
                <a:lnSpc>
                  <a:spcPct val="104000"/>
                </a:lnSpc>
                <a:spcBef>
                  <a:spcPct val="0"/>
                </a:spcBef>
                <a:spcAft>
                  <a:spcPct val="0"/>
                </a:spcAft>
                <a:defRPr sz="2400">
                  <a:solidFill>
                    <a:schemeClr val="bg1"/>
                  </a:solidFill>
                  <a:latin typeface="Arial" pitchFamily="34" charset="0"/>
                  <a:cs typeface="DejaVu Sans" pitchFamily="34" charset="0"/>
                </a:defRPr>
              </a:lvl6pPr>
              <a:lvl7pPr marL="914400" eaLnBrk="0" fontAlgn="base" hangingPunct="0">
                <a:lnSpc>
                  <a:spcPct val="104000"/>
                </a:lnSpc>
                <a:spcBef>
                  <a:spcPct val="0"/>
                </a:spcBef>
                <a:spcAft>
                  <a:spcPct val="0"/>
                </a:spcAft>
                <a:defRPr sz="2400">
                  <a:solidFill>
                    <a:schemeClr val="bg1"/>
                  </a:solidFill>
                  <a:latin typeface="Arial" pitchFamily="34" charset="0"/>
                  <a:cs typeface="DejaVu Sans" pitchFamily="34" charset="0"/>
                </a:defRPr>
              </a:lvl7pPr>
              <a:lvl8pPr marL="1371600" eaLnBrk="0" fontAlgn="base" hangingPunct="0">
                <a:lnSpc>
                  <a:spcPct val="104000"/>
                </a:lnSpc>
                <a:spcBef>
                  <a:spcPct val="0"/>
                </a:spcBef>
                <a:spcAft>
                  <a:spcPct val="0"/>
                </a:spcAft>
                <a:defRPr sz="2400">
                  <a:solidFill>
                    <a:schemeClr val="bg1"/>
                  </a:solidFill>
                  <a:latin typeface="Arial" pitchFamily="34" charset="0"/>
                  <a:cs typeface="DejaVu Sans" pitchFamily="34" charset="0"/>
                </a:defRPr>
              </a:lvl8pPr>
              <a:lvl9pPr marL="1828800" eaLnBrk="0" fontAlgn="base" hangingPunct="0">
                <a:lnSpc>
                  <a:spcPct val="104000"/>
                </a:lnSpc>
                <a:spcBef>
                  <a:spcPct val="0"/>
                </a:spcBef>
                <a:spcAft>
                  <a:spcPct val="0"/>
                </a:spcAft>
                <a:defRPr sz="2400">
                  <a:solidFill>
                    <a:schemeClr val="bg1"/>
                  </a:solidFill>
                  <a:latin typeface="Arial" pitchFamily="34" charset="0"/>
                  <a:cs typeface="DejaVu Sans" pitchFamily="34" charset="0"/>
                </a:defRPr>
              </a:lvl9pPr>
            </a:lstStyle>
            <a:p>
              <a:pPr eaLnBrk="1"/>
              <a:endParaRPr lang="es-ES" altLang="en-US" sz="1600">
                <a:ea typeface="ＭＳ Ｐゴシック" pitchFamily="34" charset="-128"/>
              </a:endParaRPr>
            </a:p>
          </p:txBody>
        </p:sp>
      </p:grpSp>
      <p:sp>
        <p:nvSpPr>
          <p:cNvPr id="107524" name="Rectangle 7"/>
          <p:cNvSpPr>
            <a:spLocks noChangeArrowheads="1"/>
          </p:cNvSpPr>
          <p:nvPr/>
        </p:nvSpPr>
        <p:spPr bwMode="auto">
          <a:xfrm>
            <a:off x="131041" y="849690"/>
            <a:ext cx="9011520" cy="6466279"/>
          </a:xfrm>
          <a:prstGeom prst="rect">
            <a:avLst/>
          </a:prstGeom>
          <a:solidFill>
            <a:srgbClr val="FFFF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nchor="ctr"/>
          <a:lstStyle>
            <a:lvl1pPr eaLnBrk="0">
              <a:defRPr sz="2400">
                <a:solidFill>
                  <a:schemeClr val="bg1"/>
                </a:solidFill>
                <a:latin typeface="Arial" pitchFamily="34" charset="0"/>
                <a:cs typeface="DejaVu Sans" pitchFamily="34" charset="0"/>
              </a:defRPr>
            </a:lvl1pPr>
            <a:lvl2pPr marL="37931725" indent="-37474525" eaLnBrk="0">
              <a:defRPr sz="2400">
                <a:solidFill>
                  <a:schemeClr val="bg1"/>
                </a:solidFill>
                <a:latin typeface="Arial" pitchFamily="34" charset="0"/>
                <a:cs typeface="DejaVu Sans" pitchFamily="34" charset="0"/>
              </a:defRPr>
            </a:lvl2pPr>
            <a:lvl3pPr eaLnBrk="0">
              <a:defRPr sz="2400">
                <a:solidFill>
                  <a:schemeClr val="bg1"/>
                </a:solidFill>
                <a:latin typeface="Arial" pitchFamily="34" charset="0"/>
                <a:cs typeface="DejaVu Sans" pitchFamily="34" charset="0"/>
              </a:defRPr>
            </a:lvl3pPr>
            <a:lvl4pPr eaLnBrk="0">
              <a:defRPr sz="2400">
                <a:solidFill>
                  <a:schemeClr val="bg1"/>
                </a:solidFill>
                <a:latin typeface="Arial" pitchFamily="34" charset="0"/>
                <a:cs typeface="DejaVu Sans" pitchFamily="34" charset="0"/>
              </a:defRPr>
            </a:lvl4pPr>
            <a:lvl5pPr eaLnBrk="0">
              <a:defRPr sz="2400">
                <a:solidFill>
                  <a:schemeClr val="bg1"/>
                </a:solidFill>
                <a:latin typeface="Arial" pitchFamily="34" charset="0"/>
                <a:cs typeface="DejaVu Sans" pitchFamily="34" charset="0"/>
              </a:defRPr>
            </a:lvl5pPr>
            <a:lvl6pPr marL="457200" eaLnBrk="0" fontAlgn="base" hangingPunct="0">
              <a:lnSpc>
                <a:spcPct val="104000"/>
              </a:lnSpc>
              <a:spcBef>
                <a:spcPct val="0"/>
              </a:spcBef>
              <a:spcAft>
                <a:spcPct val="0"/>
              </a:spcAft>
              <a:defRPr sz="2400">
                <a:solidFill>
                  <a:schemeClr val="bg1"/>
                </a:solidFill>
                <a:latin typeface="Arial" pitchFamily="34" charset="0"/>
                <a:cs typeface="DejaVu Sans" pitchFamily="34" charset="0"/>
              </a:defRPr>
            </a:lvl6pPr>
            <a:lvl7pPr marL="914400" eaLnBrk="0" fontAlgn="base" hangingPunct="0">
              <a:lnSpc>
                <a:spcPct val="104000"/>
              </a:lnSpc>
              <a:spcBef>
                <a:spcPct val="0"/>
              </a:spcBef>
              <a:spcAft>
                <a:spcPct val="0"/>
              </a:spcAft>
              <a:defRPr sz="2400">
                <a:solidFill>
                  <a:schemeClr val="bg1"/>
                </a:solidFill>
                <a:latin typeface="Arial" pitchFamily="34" charset="0"/>
                <a:cs typeface="DejaVu Sans" pitchFamily="34" charset="0"/>
              </a:defRPr>
            </a:lvl7pPr>
            <a:lvl8pPr marL="1371600" eaLnBrk="0" fontAlgn="base" hangingPunct="0">
              <a:lnSpc>
                <a:spcPct val="104000"/>
              </a:lnSpc>
              <a:spcBef>
                <a:spcPct val="0"/>
              </a:spcBef>
              <a:spcAft>
                <a:spcPct val="0"/>
              </a:spcAft>
              <a:defRPr sz="2400">
                <a:solidFill>
                  <a:schemeClr val="bg1"/>
                </a:solidFill>
                <a:latin typeface="Arial" pitchFamily="34" charset="0"/>
                <a:cs typeface="DejaVu Sans" pitchFamily="34" charset="0"/>
              </a:defRPr>
            </a:lvl8pPr>
            <a:lvl9pPr marL="1828800" eaLnBrk="0" fontAlgn="base" hangingPunct="0">
              <a:lnSpc>
                <a:spcPct val="104000"/>
              </a:lnSpc>
              <a:spcBef>
                <a:spcPct val="0"/>
              </a:spcBef>
              <a:spcAft>
                <a:spcPct val="0"/>
              </a:spcAft>
              <a:defRPr sz="2400">
                <a:solidFill>
                  <a:schemeClr val="bg1"/>
                </a:solidFill>
                <a:latin typeface="Arial" pitchFamily="34" charset="0"/>
                <a:cs typeface="DejaVu Sans" pitchFamily="34" charset="0"/>
              </a:defRPr>
            </a:lvl9pPr>
          </a:lstStyle>
          <a:p>
            <a:pPr eaLnBrk="1"/>
            <a:endParaRPr lang="es-ES" altLang="en-US" sz="1600">
              <a:ea typeface="ＭＳ Ｐゴシック" pitchFamily="34" charset="-128"/>
            </a:endParaRPr>
          </a:p>
        </p:txBody>
      </p:sp>
      <p:sp>
        <p:nvSpPr>
          <p:cNvPr id="107525" name="Text Box 8"/>
          <p:cNvSpPr txBox="1">
            <a:spLocks noChangeArrowheads="1"/>
          </p:cNvSpPr>
          <p:nvPr/>
        </p:nvSpPr>
        <p:spPr bwMode="auto">
          <a:xfrm>
            <a:off x="260641" y="2612434"/>
            <a:ext cx="8712000" cy="289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39" tIns="42452" rIns="81639" bIns="42452">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400">
                <a:solidFill>
                  <a:schemeClr val="bg1"/>
                </a:solidFill>
                <a:latin typeface="Arial" pitchFamily="34" charset="0"/>
                <a:cs typeface="DejaVu Sans" pitchFamily="34" charset="0"/>
              </a:defRPr>
            </a:lvl1pPr>
            <a:lvl2pPr marL="736600" indent="-2730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400">
                <a:solidFill>
                  <a:schemeClr val="bg1"/>
                </a:solidFill>
                <a:latin typeface="Arial" pitchFamily="34" charset="0"/>
                <a:cs typeface="DejaVu Sans" pitchFamily="34"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400">
                <a:solidFill>
                  <a:schemeClr val="bg1"/>
                </a:solidFill>
                <a:latin typeface="Arial" pitchFamily="34" charset="0"/>
                <a:cs typeface="DejaVu Sans" pitchFamily="34"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400">
                <a:solidFill>
                  <a:schemeClr val="bg1"/>
                </a:solidFill>
                <a:latin typeface="Arial" pitchFamily="34" charset="0"/>
                <a:cs typeface="DejaVu Sans" pitchFamily="34"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400">
                <a:solidFill>
                  <a:schemeClr val="bg1"/>
                </a:solidFill>
                <a:latin typeface="Arial" pitchFamily="34" charset="0"/>
                <a:cs typeface="DejaVu Sans" pitchFamily="34" charset="0"/>
              </a:defRPr>
            </a:lvl5pPr>
            <a:lvl6pPr marL="4572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400">
                <a:solidFill>
                  <a:schemeClr val="bg1"/>
                </a:solidFill>
                <a:latin typeface="Arial" pitchFamily="34" charset="0"/>
                <a:cs typeface="DejaVu Sans" pitchFamily="34" charset="0"/>
              </a:defRPr>
            </a:lvl6pPr>
            <a:lvl7pPr marL="9144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400">
                <a:solidFill>
                  <a:schemeClr val="bg1"/>
                </a:solidFill>
                <a:latin typeface="Arial" pitchFamily="34" charset="0"/>
                <a:cs typeface="DejaVu Sans" pitchFamily="34" charset="0"/>
              </a:defRPr>
            </a:lvl7pPr>
            <a:lvl8pPr marL="13716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400">
                <a:solidFill>
                  <a:schemeClr val="bg1"/>
                </a:solidFill>
                <a:latin typeface="Arial" pitchFamily="34" charset="0"/>
                <a:cs typeface="DejaVu Sans" pitchFamily="34" charset="0"/>
              </a:defRPr>
            </a:lvl8pPr>
            <a:lvl9pPr marL="18288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400">
                <a:solidFill>
                  <a:schemeClr val="bg1"/>
                </a:solidFill>
                <a:latin typeface="Arial" pitchFamily="34" charset="0"/>
                <a:cs typeface="DejaVu Sans" pitchFamily="34" charset="0"/>
              </a:defRPr>
            </a:lvl9pPr>
          </a:lstStyle>
          <a:p>
            <a:pPr eaLnBrk="1">
              <a:buClrTx/>
              <a:buFontTx/>
              <a:buNone/>
            </a:pPr>
            <a:r>
              <a:rPr lang="en-GB" altLang="en-US" sz="2000" b="1" dirty="0">
                <a:solidFill>
                  <a:srgbClr val="000000"/>
                </a:solidFill>
              </a:rPr>
              <a:t>IC3 role: </a:t>
            </a:r>
            <a:r>
              <a:rPr lang="en-GB" altLang="en-US" sz="2000" dirty="0">
                <a:solidFill>
                  <a:srgbClr val="000000"/>
                </a:solidFill>
              </a:rPr>
              <a:t>Partner, WP leader and energy case study representative</a:t>
            </a:r>
          </a:p>
          <a:p>
            <a:pPr eaLnBrk="1">
              <a:buClrTx/>
              <a:buFontTx/>
              <a:buNone/>
            </a:pPr>
            <a:endParaRPr lang="en-GB" altLang="en-US" sz="2000" dirty="0">
              <a:solidFill>
                <a:srgbClr val="000000"/>
              </a:solidFill>
            </a:endParaRPr>
          </a:p>
          <a:p>
            <a:pPr eaLnBrk="1">
              <a:buClrTx/>
              <a:buFontTx/>
              <a:buNone/>
            </a:pPr>
            <a:r>
              <a:rPr lang="en-GB" altLang="en-US" sz="2000" b="1" dirty="0">
                <a:solidFill>
                  <a:srgbClr val="000000"/>
                </a:solidFill>
              </a:rPr>
              <a:t>Call: </a:t>
            </a:r>
            <a:r>
              <a:rPr lang="en-GB" altLang="en-US" sz="2000" dirty="0">
                <a:solidFill>
                  <a:srgbClr val="000000"/>
                </a:solidFill>
              </a:rPr>
              <a:t>FP7 Environment and Climate</a:t>
            </a:r>
          </a:p>
          <a:p>
            <a:pPr eaLnBrk="1">
              <a:buClrTx/>
              <a:buFontTx/>
              <a:buNone/>
            </a:pPr>
            <a:endParaRPr lang="en-GB" altLang="en-US" sz="2000" dirty="0">
              <a:solidFill>
                <a:srgbClr val="000000"/>
              </a:solidFill>
            </a:endParaRPr>
          </a:p>
          <a:p>
            <a:pPr eaLnBrk="1">
              <a:buClrTx/>
              <a:buFontTx/>
              <a:buNone/>
            </a:pPr>
            <a:r>
              <a:rPr lang="en-GB" altLang="en-US" sz="2000" b="1" dirty="0" smtClean="0">
                <a:solidFill>
                  <a:srgbClr val="000000"/>
                </a:solidFill>
              </a:rPr>
              <a:t>Description: </a:t>
            </a:r>
            <a:r>
              <a:rPr lang="en-GB" altLang="en-US" sz="2000" dirty="0">
                <a:solidFill>
                  <a:srgbClr val="000000"/>
                </a:solidFill>
              </a:rPr>
              <a:t>Deliver a new generation of European climate forecast systems, with improved forecast quality and efficient regionalisation tools.  </a:t>
            </a:r>
          </a:p>
          <a:p>
            <a:pPr eaLnBrk="1">
              <a:buClrTx/>
              <a:buFontTx/>
              <a:buNone/>
            </a:pPr>
            <a:endParaRPr lang="en-GB" altLang="en-US" sz="2000" b="1" dirty="0" smtClean="0">
              <a:solidFill>
                <a:srgbClr val="000000"/>
              </a:solidFill>
            </a:endParaRPr>
          </a:p>
          <a:p>
            <a:pPr eaLnBrk="1">
              <a:buClrTx/>
              <a:buFontTx/>
              <a:buNone/>
            </a:pPr>
            <a:r>
              <a:rPr lang="en-GB" altLang="en-US" sz="2000" b="1" dirty="0" smtClean="0">
                <a:solidFill>
                  <a:srgbClr val="000000"/>
                </a:solidFill>
              </a:rPr>
              <a:t>Timeframe</a:t>
            </a:r>
            <a:r>
              <a:rPr lang="en-GB" altLang="en-US" sz="2000" b="1" dirty="0">
                <a:solidFill>
                  <a:srgbClr val="000000"/>
                </a:solidFill>
              </a:rPr>
              <a:t>: </a:t>
            </a:r>
            <a:r>
              <a:rPr lang="en-GB" altLang="en-US" sz="2000" dirty="0">
                <a:solidFill>
                  <a:srgbClr val="000000"/>
                </a:solidFill>
              </a:rPr>
              <a:t>2012-2016</a:t>
            </a:r>
            <a:r>
              <a:rPr lang="en-GB" altLang="en-US" sz="2000" b="1" dirty="0">
                <a:solidFill>
                  <a:srgbClr val="000000"/>
                </a:solidFill>
              </a:rPr>
              <a:t> </a:t>
            </a:r>
          </a:p>
          <a:p>
            <a:pPr lvl="1" algn="just" eaLnBrk="1">
              <a:spcBef>
                <a:spcPts val="340"/>
              </a:spcBef>
              <a:spcAft>
                <a:spcPts val="1293"/>
              </a:spcAft>
            </a:pPr>
            <a:endParaRPr lang="en-GB" altLang="en-US" sz="2000" b="1" dirty="0">
              <a:solidFill>
                <a:srgbClr val="000000"/>
              </a:solidFill>
            </a:endParaRPr>
          </a:p>
        </p:txBody>
      </p:sp>
      <p:sp>
        <p:nvSpPr>
          <p:cNvPr id="107526" name="Text Box 9"/>
          <p:cNvSpPr txBox="1">
            <a:spLocks noChangeArrowheads="1"/>
          </p:cNvSpPr>
          <p:nvPr/>
        </p:nvSpPr>
        <p:spPr bwMode="auto">
          <a:xfrm>
            <a:off x="0" y="1117558"/>
            <a:ext cx="9144000" cy="11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29" tIns="46698" rIns="90129" bIns="46698"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pitchFamily="34" charset="0"/>
                <a:cs typeface="DejaVu Sans" pitchFamily="34" charset="0"/>
              </a:defRPr>
            </a:lvl1pPr>
            <a:lvl2pPr marL="37931725" indent="-37474525"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pitchFamily="34" charset="0"/>
                <a:cs typeface="DejaVu Sans" pitchFamily="34"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pitchFamily="34" charset="0"/>
                <a:cs typeface="DejaVu Sans" pitchFamily="34"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pitchFamily="34" charset="0"/>
                <a:cs typeface="DejaVu Sans" pitchFamily="34"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pitchFamily="34" charset="0"/>
                <a:cs typeface="DejaVu Sans" pitchFamily="34" charset="0"/>
              </a:defRPr>
            </a:lvl5pPr>
            <a:lvl6pPr marL="4572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pitchFamily="34" charset="0"/>
                <a:cs typeface="DejaVu Sans" pitchFamily="34" charset="0"/>
              </a:defRPr>
            </a:lvl6pPr>
            <a:lvl7pPr marL="9144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pitchFamily="34" charset="0"/>
                <a:cs typeface="DejaVu Sans" pitchFamily="34" charset="0"/>
              </a:defRPr>
            </a:lvl7pPr>
            <a:lvl8pPr marL="13716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pitchFamily="34" charset="0"/>
                <a:cs typeface="DejaVu Sans" pitchFamily="34" charset="0"/>
              </a:defRPr>
            </a:lvl8pPr>
            <a:lvl9pPr marL="1828800" eaLnBrk="0" fontAlgn="base" hangingPunct="0">
              <a:lnSpc>
                <a:spcPct val="104000"/>
              </a:lnSpc>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bg1"/>
                </a:solidFill>
                <a:latin typeface="Arial" pitchFamily="34" charset="0"/>
                <a:cs typeface="DejaVu Sans" pitchFamily="34" charset="0"/>
              </a:defRPr>
            </a:lvl9pPr>
          </a:lstStyle>
          <a:p>
            <a:pPr algn="ctr" eaLnBrk="1">
              <a:buClrTx/>
              <a:buFontTx/>
              <a:buNone/>
            </a:pPr>
            <a:r>
              <a:rPr lang="en-GB" altLang="en-US" sz="2900" b="1" dirty="0">
                <a:solidFill>
                  <a:srgbClr val="000000"/>
                </a:solidFill>
                <a:ea typeface="ＭＳ Ｐゴシック" pitchFamily="34" charset="-128"/>
              </a:rPr>
              <a:t>SPECS: Seasonal-to-decadal climate Prediction for the improvement of European Climate Services </a:t>
            </a:r>
          </a:p>
        </p:txBody>
      </p:sp>
    </p:spTree>
    <p:extLst>
      <p:ext uri="{BB962C8B-B14F-4D97-AF65-F5344CB8AC3E}">
        <p14:creationId xmlns:p14="http://schemas.microsoft.com/office/powerpoint/2010/main" val="12898556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327" y="-17494"/>
            <a:ext cx="8928992" cy="792088"/>
          </a:xfrm>
        </p:spPr>
        <p:txBody>
          <a:bodyPr/>
          <a:lstStyle/>
          <a:p>
            <a:r>
              <a:rPr lang="en-US" dirty="0" smtClean="0"/>
              <a:t>SPECS Open Fronts</a:t>
            </a:r>
            <a:endParaRPr lang="en-US" dirty="0"/>
          </a:p>
        </p:txBody>
      </p:sp>
      <p:sp>
        <p:nvSpPr>
          <p:cNvPr id="5" name="Text Box 1"/>
          <p:cNvSpPr txBox="1">
            <a:spLocks noChangeArrowheads="1"/>
          </p:cNvSpPr>
          <p:nvPr/>
        </p:nvSpPr>
        <p:spPr bwMode="auto">
          <a:xfrm>
            <a:off x="611560" y="1340768"/>
            <a:ext cx="8064896" cy="52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lstStyle>
            <a:lvl1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1pPr>
            <a:lvl2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2pPr>
            <a:lvl3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3pPr>
            <a:lvl4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4pPr>
            <a:lvl5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9pPr>
          </a:lstStyle>
          <a:p>
            <a:pPr algn="just">
              <a:lnSpc>
                <a:spcPct val="95000"/>
              </a:lnSpc>
              <a:spcBef>
                <a:spcPts val="600"/>
              </a:spcBef>
              <a:buSzPct val="45000"/>
            </a:pPr>
            <a:r>
              <a:rPr lang="en-GB" altLang="en-US" sz="1800" b="0" i="0" dirty="0" smtClean="0">
                <a:solidFill>
                  <a:srgbClr val="C00000"/>
                </a:solidFill>
                <a:latin typeface="+mn-lt"/>
              </a:rPr>
              <a:t>Work </a:t>
            </a:r>
            <a:r>
              <a:rPr lang="en-GB" altLang="en-US" sz="1800" b="0" i="0" dirty="0">
                <a:solidFill>
                  <a:srgbClr val="C00000"/>
                </a:solidFill>
                <a:latin typeface="+mn-lt"/>
              </a:rPr>
              <a:t>on initialisation</a:t>
            </a:r>
            <a:r>
              <a:rPr lang="en-GB" altLang="en-US" sz="1800" b="0" i="0" dirty="0">
                <a:latin typeface="+mn-lt"/>
              </a:rPr>
              <a:t>: </a:t>
            </a:r>
            <a:r>
              <a:rPr lang="en-GB" altLang="en-US" sz="1600" i="0" dirty="0">
                <a:latin typeface="+mn-lt"/>
              </a:rPr>
              <a:t>generate initial conditions</a:t>
            </a:r>
            <a:r>
              <a:rPr lang="en-GB" altLang="en-US" sz="1600" b="0" i="0" dirty="0">
                <a:latin typeface="+mn-lt"/>
              </a:rPr>
              <a:t> (e.g. for sea ice, ocean). Compare different initialisation techniques (e.g. full field versus anomaly initialisation)  </a:t>
            </a:r>
            <a:endParaRPr lang="en-GB" altLang="en-US" sz="1600" b="0" i="0" dirty="0" smtClean="0">
              <a:latin typeface="+mn-lt"/>
            </a:endParaRPr>
          </a:p>
          <a:p>
            <a:pPr algn="just">
              <a:lnSpc>
                <a:spcPct val="95000"/>
              </a:lnSpc>
              <a:spcBef>
                <a:spcPts val="600"/>
              </a:spcBef>
              <a:buSzPct val="45000"/>
            </a:pPr>
            <a:endParaRPr lang="en-GB" altLang="en-US" sz="1600" b="0" i="0" dirty="0" smtClean="0">
              <a:latin typeface="+mn-lt"/>
            </a:endParaRPr>
          </a:p>
          <a:p>
            <a:pPr algn="just">
              <a:lnSpc>
                <a:spcPct val="95000"/>
              </a:lnSpc>
              <a:spcBef>
                <a:spcPts val="600"/>
              </a:spcBef>
              <a:buSzPct val="45000"/>
            </a:pPr>
            <a:r>
              <a:rPr lang="en-GB" altLang="en-US" sz="1800" b="0" i="0" dirty="0" smtClean="0">
                <a:solidFill>
                  <a:srgbClr val="C00000"/>
                </a:solidFill>
                <a:latin typeface="+mn-lt"/>
              </a:rPr>
              <a:t>Improving </a:t>
            </a:r>
            <a:r>
              <a:rPr lang="en-GB" altLang="en-US" sz="1800" b="0" i="0" dirty="0">
                <a:solidFill>
                  <a:srgbClr val="C00000"/>
                </a:solidFill>
                <a:latin typeface="+mn-lt"/>
              </a:rPr>
              <a:t>model processes</a:t>
            </a:r>
            <a:r>
              <a:rPr lang="en-GB" altLang="en-US" sz="1800" b="0" i="0" dirty="0">
                <a:latin typeface="+mn-lt"/>
              </a:rPr>
              <a:t>: </a:t>
            </a:r>
            <a:r>
              <a:rPr lang="en-GB" altLang="en-US" sz="1600" b="0" i="0" dirty="0">
                <a:latin typeface="+mn-lt"/>
              </a:rPr>
              <a:t>Inclusion and/or testing of model components (biogeochemistry, vegetation, aerosols, sea ice</a:t>
            </a:r>
            <a:r>
              <a:rPr lang="en-GB" altLang="en-US" sz="1600" b="0" i="0" dirty="0" smtClean="0">
                <a:latin typeface="+mn-lt"/>
              </a:rPr>
              <a:t>) or new parameterizations, </a:t>
            </a:r>
            <a:r>
              <a:rPr lang="en-GB" altLang="en-US" sz="1600" b="0" i="0" dirty="0">
                <a:latin typeface="+mn-lt"/>
              </a:rPr>
              <a:t>model parameter calibration, </a:t>
            </a:r>
            <a:r>
              <a:rPr lang="en-GB" altLang="en-US" sz="1600" i="0" dirty="0">
                <a:latin typeface="+mn-lt"/>
              </a:rPr>
              <a:t>increase in </a:t>
            </a:r>
            <a:r>
              <a:rPr lang="en-GB" altLang="en-US" sz="1600" i="0" dirty="0" smtClean="0">
                <a:latin typeface="+mn-lt"/>
              </a:rPr>
              <a:t>resolution</a:t>
            </a:r>
          </a:p>
          <a:p>
            <a:pPr algn="just">
              <a:lnSpc>
                <a:spcPct val="95000"/>
              </a:lnSpc>
              <a:spcBef>
                <a:spcPts val="600"/>
              </a:spcBef>
              <a:buSzPct val="45000"/>
            </a:pPr>
            <a:endParaRPr lang="en-GB" altLang="en-US" sz="1600" b="0" i="0" dirty="0">
              <a:latin typeface="+mn-lt"/>
            </a:endParaRPr>
          </a:p>
          <a:p>
            <a:pPr algn="just">
              <a:lnSpc>
                <a:spcPct val="95000"/>
              </a:lnSpc>
              <a:spcBef>
                <a:spcPts val="600"/>
              </a:spcBef>
              <a:buSzPct val="45000"/>
            </a:pPr>
            <a:r>
              <a:rPr lang="en-GB" altLang="en-US" sz="1800" b="0" i="0" dirty="0" smtClean="0">
                <a:solidFill>
                  <a:srgbClr val="C00000"/>
                </a:solidFill>
                <a:latin typeface="+mn-lt"/>
              </a:rPr>
              <a:t>Calibration </a:t>
            </a:r>
            <a:r>
              <a:rPr lang="en-GB" altLang="en-US" sz="1800" b="0" i="0" dirty="0">
                <a:solidFill>
                  <a:srgbClr val="C00000"/>
                </a:solidFill>
                <a:latin typeface="+mn-lt"/>
              </a:rPr>
              <a:t>and combination: </a:t>
            </a:r>
            <a:r>
              <a:rPr lang="en-GB" altLang="en-US" sz="1600" b="0" i="0" dirty="0">
                <a:latin typeface="+mn-lt"/>
              </a:rPr>
              <a:t>empirical prediction (better use of current benchmarks), local knowledge</a:t>
            </a:r>
            <a:r>
              <a:rPr lang="en-GB" altLang="en-US" sz="1600" b="0" i="0" dirty="0" smtClean="0">
                <a:latin typeface="+mn-lt"/>
              </a:rPr>
              <a:t>.</a:t>
            </a:r>
          </a:p>
          <a:p>
            <a:pPr algn="just">
              <a:lnSpc>
                <a:spcPct val="95000"/>
              </a:lnSpc>
              <a:spcBef>
                <a:spcPts val="600"/>
              </a:spcBef>
              <a:buSzPct val="45000"/>
            </a:pPr>
            <a:endParaRPr lang="en-GB" altLang="en-US" sz="1600" b="0" i="0" dirty="0">
              <a:latin typeface="+mn-lt"/>
            </a:endParaRPr>
          </a:p>
          <a:p>
            <a:pPr algn="just">
              <a:lnSpc>
                <a:spcPct val="95000"/>
              </a:lnSpc>
              <a:spcBef>
                <a:spcPts val="600"/>
              </a:spcBef>
              <a:buSzPct val="45000"/>
            </a:pPr>
            <a:r>
              <a:rPr lang="en-GB" altLang="en-US" sz="1800" b="0" i="0" dirty="0" smtClean="0">
                <a:solidFill>
                  <a:srgbClr val="C00000"/>
                </a:solidFill>
                <a:latin typeface="+mn-lt"/>
              </a:rPr>
              <a:t>Forecast </a:t>
            </a:r>
            <a:r>
              <a:rPr lang="en-GB" altLang="en-US" sz="1800" b="0" i="0" dirty="0">
                <a:solidFill>
                  <a:srgbClr val="C00000"/>
                </a:solidFill>
                <a:latin typeface="+mn-lt"/>
              </a:rPr>
              <a:t>quality assessment: </a:t>
            </a:r>
            <a:r>
              <a:rPr lang="en-GB" altLang="en-US" sz="1600" b="0" i="0" dirty="0">
                <a:latin typeface="+mn-lt"/>
              </a:rPr>
              <a:t>scores closer to the user, reliability as a main target, process-based </a:t>
            </a:r>
            <a:r>
              <a:rPr lang="en-GB" altLang="en-US" sz="1600" b="0" i="0" dirty="0" smtClean="0">
                <a:latin typeface="+mn-lt"/>
              </a:rPr>
              <a:t>verification, </a:t>
            </a:r>
            <a:r>
              <a:rPr lang="en-GB" altLang="en-US" sz="1600" i="0" dirty="0" smtClean="0">
                <a:latin typeface="+mn-lt"/>
              </a:rPr>
              <a:t>attribution of climate events with successful predictions</a:t>
            </a:r>
            <a:r>
              <a:rPr lang="en-GB" altLang="en-US" sz="1600" b="0" i="0" dirty="0" smtClean="0">
                <a:latin typeface="+mn-lt"/>
              </a:rPr>
              <a:t>, diagnostics of model weaknesses with failing predictions</a:t>
            </a:r>
          </a:p>
          <a:p>
            <a:pPr algn="just">
              <a:lnSpc>
                <a:spcPct val="95000"/>
              </a:lnSpc>
              <a:spcBef>
                <a:spcPts val="600"/>
              </a:spcBef>
              <a:buSzPct val="45000"/>
            </a:pPr>
            <a:endParaRPr lang="en-GB" altLang="en-US" sz="1600" b="0" i="0" dirty="0">
              <a:latin typeface="+mn-lt"/>
            </a:endParaRPr>
          </a:p>
          <a:p>
            <a:pPr algn="just">
              <a:lnSpc>
                <a:spcPct val="95000"/>
              </a:lnSpc>
              <a:spcBef>
                <a:spcPts val="600"/>
              </a:spcBef>
              <a:buSzPct val="45000"/>
            </a:pPr>
            <a:r>
              <a:rPr lang="en-GB" altLang="en-US" sz="1800" b="0" i="0" dirty="0" smtClean="0">
                <a:solidFill>
                  <a:srgbClr val="C00000"/>
                </a:solidFill>
                <a:latin typeface="+mn-lt"/>
              </a:rPr>
              <a:t>More </a:t>
            </a:r>
            <a:r>
              <a:rPr lang="en-GB" altLang="en-US" sz="1800" b="0" i="0" dirty="0">
                <a:solidFill>
                  <a:srgbClr val="C00000"/>
                </a:solidFill>
                <a:latin typeface="+mn-lt"/>
              </a:rPr>
              <a:t>sensitivity to the users’ needs</a:t>
            </a:r>
            <a:r>
              <a:rPr lang="en-GB" altLang="en-US" sz="1800" b="0" i="0" dirty="0">
                <a:latin typeface="+mn-lt"/>
              </a:rPr>
              <a:t>: </a:t>
            </a:r>
            <a:r>
              <a:rPr lang="en-GB" altLang="en-US" sz="1600" b="0" i="0" dirty="0">
                <a:latin typeface="+mn-lt"/>
              </a:rPr>
              <a:t>going beyond downscaling, better documentation (e.g. use the IPCC language), demonstration of value and outreach.</a:t>
            </a:r>
          </a:p>
        </p:txBody>
      </p:sp>
    </p:spTree>
    <p:extLst>
      <p:ext uri="{BB962C8B-B14F-4D97-AF65-F5344CB8AC3E}">
        <p14:creationId xmlns:p14="http://schemas.microsoft.com/office/powerpoint/2010/main" val="16114281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18</a:t>
            </a:fld>
            <a:endParaRPr lang="es-ES" dirty="0"/>
          </a:p>
        </p:txBody>
      </p:sp>
      <p:sp>
        <p:nvSpPr>
          <p:cNvPr id="4" name="Content Placeholder 3"/>
          <p:cNvSpPr>
            <a:spLocks noGrp="1"/>
          </p:cNvSpPr>
          <p:nvPr>
            <p:ph idx="1"/>
          </p:nvPr>
        </p:nvSpPr>
        <p:spPr>
          <a:xfrm>
            <a:off x="208517" y="1124744"/>
            <a:ext cx="8928992" cy="5184576"/>
          </a:xfrm>
        </p:spPr>
        <p:txBody>
          <a:bodyPr/>
          <a:lstStyle/>
          <a:p>
            <a:pPr marL="0" indent="0">
              <a:buNone/>
            </a:pPr>
            <a:endParaRPr lang="en-US" dirty="0"/>
          </a:p>
          <a:p>
            <a:pPr marL="0" indent="0">
              <a:buNone/>
            </a:pPr>
            <a:r>
              <a:rPr lang="en-US" sz="3600" dirty="0" smtClean="0"/>
              <a:t>Overview</a:t>
            </a:r>
          </a:p>
          <a:p>
            <a:pPr marL="0" indent="0">
              <a:buNone/>
            </a:pPr>
            <a:endParaRPr lang="en-US" dirty="0" smtClean="0"/>
          </a:p>
          <a:p>
            <a:pPr marL="457200" indent="-457200">
              <a:buAutoNum type="arabicPeriod"/>
            </a:pPr>
            <a:r>
              <a:rPr lang="en-US" sz="3200" dirty="0" smtClean="0">
                <a:solidFill>
                  <a:schemeClr val="bg1">
                    <a:lumMod val="75000"/>
                  </a:schemeClr>
                </a:solidFill>
              </a:rPr>
              <a:t>Seasonal-to-decadal forecasting</a:t>
            </a:r>
          </a:p>
          <a:p>
            <a:pPr marL="457200" indent="-457200">
              <a:buAutoNum type="arabicPeriod"/>
            </a:pPr>
            <a:r>
              <a:rPr lang="en-US" sz="3200" dirty="0" smtClean="0">
                <a:solidFill>
                  <a:schemeClr val="bg1">
                    <a:lumMod val="75000"/>
                  </a:schemeClr>
                </a:solidFill>
              </a:rPr>
              <a:t>Open fronts: The SPECS project</a:t>
            </a:r>
          </a:p>
          <a:p>
            <a:pPr marL="457200" indent="-457200">
              <a:buAutoNum type="arabicPeriod"/>
            </a:pPr>
            <a:r>
              <a:rPr lang="en-US" sz="3200" dirty="0" smtClean="0"/>
              <a:t>Some </a:t>
            </a:r>
            <a:r>
              <a:rPr lang="en-US" sz="3200" dirty="0" smtClean="0"/>
              <a:t>successful examples</a:t>
            </a:r>
            <a:endParaRPr lang="en-US" sz="3200" dirty="0" smtClean="0"/>
          </a:p>
          <a:p>
            <a:pPr marL="457200" indent="-457200">
              <a:buAutoNum type="arabicPeriod"/>
            </a:pPr>
            <a:r>
              <a:rPr lang="en-US" sz="3200" dirty="0" smtClean="0">
                <a:solidFill>
                  <a:schemeClr val="bg1">
                    <a:lumMod val="75000"/>
                  </a:schemeClr>
                </a:solidFill>
              </a:rPr>
              <a:t>Opportunities from CCI</a:t>
            </a:r>
            <a:endParaRPr lang="en-US" sz="3200" dirty="0">
              <a:solidFill>
                <a:schemeClr val="bg1">
                  <a:lumMod val="75000"/>
                </a:schemeClr>
              </a:solidFill>
            </a:endParaRPr>
          </a:p>
        </p:txBody>
      </p:sp>
    </p:spTree>
    <p:extLst>
      <p:ext uri="{BB962C8B-B14F-4D97-AF65-F5344CB8AC3E}">
        <p14:creationId xmlns:p14="http://schemas.microsoft.com/office/powerpoint/2010/main" val="3248389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19</a:t>
            </a:fld>
            <a:endParaRPr lang="es-ES" dirty="0"/>
          </a:p>
        </p:txBody>
      </p:sp>
      <p:sp>
        <p:nvSpPr>
          <p:cNvPr id="3" name="Title 2"/>
          <p:cNvSpPr>
            <a:spLocks noGrp="1"/>
          </p:cNvSpPr>
          <p:nvPr>
            <p:ph type="title"/>
          </p:nvPr>
        </p:nvSpPr>
        <p:spPr>
          <a:xfrm>
            <a:off x="310779" y="0"/>
            <a:ext cx="8928992" cy="792088"/>
          </a:xfrm>
        </p:spPr>
        <p:txBody>
          <a:bodyPr/>
          <a:lstStyle/>
          <a:p>
            <a:r>
              <a:rPr lang="en-US" dirty="0" smtClean="0"/>
              <a:t>IC3: Earth system modeling</a:t>
            </a:r>
            <a:endParaRPr lang="en-US" dirty="0"/>
          </a:p>
        </p:txBody>
      </p:sp>
      <p:pic>
        <p:nvPicPr>
          <p:cNvPr id="1026" name="Picture 2" descr="F:\obellprat\Dropbox\Presentations\CMUG_SHMI\index.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421" y="956325"/>
            <a:ext cx="221180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fmassonnet\outreach\pics\movie_omar_2week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883241"/>
            <a:ext cx="5364088" cy="4023066"/>
          </a:xfrm>
          <a:prstGeom prst="rect">
            <a:avLst/>
          </a:prstGeom>
          <a:noFill/>
          <a:extLst>
            <a:ext uri="{909E8E84-426E-40DD-AFC4-6F175D3DCCD1}">
              <a14:hiddenFill xmlns:a14="http://schemas.microsoft.com/office/drawing/2010/main">
                <a:solidFill>
                  <a:srgbClr val="FFFFFF"/>
                </a:solidFill>
              </a14:hiddenFill>
            </a:ext>
          </a:extLst>
        </p:spPr>
      </p:pic>
      <p:sp>
        <p:nvSpPr>
          <p:cNvPr id="8" name="CustomShape 4"/>
          <p:cNvSpPr/>
          <p:nvPr/>
        </p:nvSpPr>
        <p:spPr>
          <a:xfrm>
            <a:off x="310779" y="2076446"/>
            <a:ext cx="4405237" cy="4055484"/>
          </a:xfrm>
          <a:prstGeom prst="rect">
            <a:avLst/>
          </a:prstGeom>
        </p:spPr>
        <p:txBody>
          <a:bodyPr lIns="90000" tIns="45000" rIns="90000" bIns="45000"/>
          <a:lstStyle/>
          <a:p>
            <a:pPr>
              <a:lnSpc>
                <a:spcPct val="100000"/>
              </a:lnSpc>
            </a:pPr>
            <a:endParaRPr lang="en-GB" sz="2000" dirty="0" smtClean="0">
              <a:solidFill>
                <a:srgbClr val="000308"/>
              </a:solidFill>
              <a:latin typeface="Arial"/>
            </a:endParaRPr>
          </a:p>
          <a:p>
            <a:pPr>
              <a:lnSpc>
                <a:spcPct val="100000"/>
              </a:lnSpc>
            </a:pPr>
            <a:r>
              <a:rPr lang="en-GB" sz="2000" dirty="0" smtClean="0">
                <a:solidFill>
                  <a:srgbClr val="000308"/>
                </a:solidFill>
                <a:latin typeface="Arial"/>
              </a:rPr>
              <a:t>Standard resolution T255ORCA1</a:t>
            </a:r>
          </a:p>
          <a:p>
            <a:pPr>
              <a:lnSpc>
                <a:spcPct val="100000"/>
              </a:lnSpc>
            </a:pPr>
            <a:endParaRPr lang="en-GB" sz="2000" dirty="0" smtClean="0">
              <a:solidFill>
                <a:srgbClr val="000308"/>
              </a:solidFill>
            </a:endParaRPr>
          </a:p>
          <a:p>
            <a:pPr>
              <a:lnSpc>
                <a:spcPct val="100000"/>
              </a:lnSpc>
            </a:pPr>
            <a:r>
              <a:rPr lang="en-GB" sz="2000" dirty="0" smtClean="0">
                <a:solidFill>
                  <a:srgbClr val="000308"/>
                </a:solidFill>
              </a:rPr>
              <a:t>Intermediate </a:t>
            </a:r>
            <a:r>
              <a:rPr lang="en-GB" sz="2000" dirty="0">
                <a:solidFill>
                  <a:srgbClr val="000308"/>
                </a:solidFill>
              </a:rPr>
              <a:t>resolution </a:t>
            </a:r>
            <a:r>
              <a:rPr lang="en-GB" sz="2000" dirty="0" smtClean="0">
                <a:solidFill>
                  <a:srgbClr val="000308"/>
                </a:solidFill>
              </a:rPr>
              <a:t>T511ORCA1</a:t>
            </a:r>
            <a:endParaRPr lang="en-GB" sz="2000" dirty="0">
              <a:solidFill>
                <a:srgbClr val="000308"/>
              </a:solidFill>
            </a:endParaRPr>
          </a:p>
          <a:p>
            <a:endParaRPr lang="en-GB" sz="2000" dirty="0">
              <a:solidFill>
                <a:srgbClr val="000308"/>
              </a:solidFill>
            </a:endParaRPr>
          </a:p>
          <a:p>
            <a:r>
              <a:rPr lang="en-GB" sz="2000" dirty="0" smtClean="0">
                <a:solidFill>
                  <a:srgbClr val="000308"/>
                </a:solidFill>
              </a:rPr>
              <a:t>High-resolution T511ORCA0.25</a:t>
            </a:r>
          </a:p>
          <a:p>
            <a:r>
              <a:rPr lang="en-GB" sz="2000" dirty="0" smtClean="0">
                <a:solidFill>
                  <a:srgbClr val="000308"/>
                </a:solidFill>
              </a:rPr>
              <a:t>~ 40 km atmosphere </a:t>
            </a:r>
          </a:p>
          <a:p>
            <a:r>
              <a:rPr lang="en-GB" sz="2000" dirty="0" smtClean="0">
                <a:solidFill>
                  <a:srgbClr val="000308"/>
                </a:solidFill>
              </a:rPr>
              <a:t>~ 25 km ocean</a:t>
            </a:r>
          </a:p>
          <a:p>
            <a:endParaRPr lang="en-GB" sz="2000" dirty="0">
              <a:solidFill>
                <a:srgbClr val="000308"/>
              </a:solidFill>
            </a:endParaRPr>
          </a:p>
          <a:p>
            <a:r>
              <a:rPr lang="en-GB" sz="2000" dirty="0" smtClean="0">
                <a:solidFill>
                  <a:srgbClr val="000308"/>
                </a:solidFill>
              </a:rPr>
              <a:t> </a:t>
            </a:r>
            <a:endParaRPr lang="en-GB" sz="2000" dirty="0">
              <a:solidFill>
                <a:srgbClr val="000308"/>
              </a:solidFill>
            </a:endParaRPr>
          </a:p>
          <a:p>
            <a:pPr>
              <a:lnSpc>
                <a:spcPct val="100000"/>
              </a:lnSpc>
            </a:pPr>
            <a:endParaRPr sz="2400" dirty="0"/>
          </a:p>
        </p:txBody>
      </p:sp>
      <p:sp>
        <p:nvSpPr>
          <p:cNvPr id="5" name="Rectangle 4"/>
          <p:cNvSpPr/>
          <p:nvPr/>
        </p:nvSpPr>
        <p:spPr>
          <a:xfrm>
            <a:off x="3563888" y="1347723"/>
            <a:ext cx="4572000" cy="369332"/>
          </a:xfrm>
          <a:prstGeom prst="rect">
            <a:avLst/>
          </a:prstGeom>
        </p:spPr>
        <p:txBody>
          <a:bodyPr>
            <a:spAutoFit/>
          </a:bodyPr>
          <a:lstStyle/>
          <a:p>
            <a:pPr>
              <a:lnSpc>
                <a:spcPct val="100000"/>
              </a:lnSpc>
            </a:pPr>
            <a:r>
              <a:rPr lang="en-GB" dirty="0">
                <a:solidFill>
                  <a:srgbClr val="000308"/>
                </a:solidFill>
              </a:rPr>
              <a:t>EC-Earth v2.3, 3.0.1, </a:t>
            </a:r>
            <a:r>
              <a:rPr lang="en-GB" dirty="0" smtClean="0">
                <a:solidFill>
                  <a:srgbClr val="000308"/>
                </a:solidFill>
              </a:rPr>
              <a:t>3.1</a:t>
            </a:r>
            <a:endParaRPr lang="en-GB" dirty="0">
              <a:solidFill>
                <a:srgbClr val="000308"/>
              </a:solidFill>
            </a:endParaRPr>
          </a:p>
        </p:txBody>
      </p:sp>
    </p:spTree>
    <p:extLst>
      <p:ext uri="{BB962C8B-B14F-4D97-AF65-F5344CB8AC3E}">
        <p14:creationId xmlns:p14="http://schemas.microsoft.com/office/powerpoint/2010/main" val="42180877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2</a:t>
            </a:fld>
            <a:endParaRPr lang="es-ES" dirty="0"/>
          </a:p>
        </p:txBody>
      </p:sp>
      <p:sp>
        <p:nvSpPr>
          <p:cNvPr id="4" name="Content Placeholder 3"/>
          <p:cNvSpPr>
            <a:spLocks noGrp="1"/>
          </p:cNvSpPr>
          <p:nvPr>
            <p:ph idx="1"/>
          </p:nvPr>
        </p:nvSpPr>
        <p:spPr>
          <a:xfrm>
            <a:off x="208517" y="1124744"/>
            <a:ext cx="8928992" cy="5184576"/>
          </a:xfrm>
        </p:spPr>
        <p:txBody>
          <a:bodyPr/>
          <a:lstStyle/>
          <a:p>
            <a:pPr marL="0" indent="0">
              <a:buNone/>
            </a:pPr>
            <a:endParaRPr lang="en-US" dirty="0"/>
          </a:p>
          <a:p>
            <a:pPr marL="0" indent="0">
              <a:buNone/>
            </a:pPr>
            <a:r>
              <a:rPr lang="en-US" sz="3600" dirty="0" smtClean="0"/>
              <a:t>Overview</a:t>
            </a:r>
          </a:p>
          <a:p>
            <a:pPr marL="0" indent="0">
              <a:buNone/>
            </a:pPr>
            <a:endParaRPr lang="en-US" dirty="0" smtClean="0"/>
          </a:p>
          <a:p>
            <a:pPr marL="457200" indent="-457200">
              <a:buAutoNum type="arabicPeriod"/>
            </a:pPr>
            <a:r>
              <a:rPr lang="en-US" sz="3200" dirty="0" smtClean="0"/>
              <a:t>Seasonal-to-decadal forecasting</a:t>
            </a:r>
          </a:p>
          <a:p>
            <a:pPr marL="457200" indent="-457200">
              <a:buAutoNum type="arabicPeriod"/>
            </a:pPr>
            <a:r>
              <a:rPr lang="en-US" sz="3200" dirty="0" smtClean="0"/>
              <a:t>Open fronts: The SPECS project</a:t>
            </a:r>
          </a:p>
          <a:p>
            <a:pPr marL="457200" indent="-457200">
              <a:buAutoNum type="arabicPeriod"/>
            </a:pPr>
            <a:r>
              <a:rPr lang="en-US" sz="3200" dirty="0" smtClean="0"/>
              <a:t>Some successful examples</a:t>
            </a:r>
          </a:p>
          <a:p>
            <a:pPr marL="457200" indent="-457200">
              <a:buAutoNum type="arabicPeriod"/>
            </a:pPr>
            <a:r>
              <a:rPr lang="en-US" sz="3200" dirty="0" smtClean="0"/>
              <a:t>Opportunities from exploiting new observations provided by CCI</a:t>
            </a:r>
            <a:endParaRPr lang="en-US" sz="3200" dirty="0"/>
          </a:p>
        </p:txBody>
      </p:sp>
    </p:spTree>
    <p:extLst>
      <p:ext uri="{BB962C8B-B14F-4D97-AF65-F5344CB8AC3E}">
        <p14:creationId xmlns:p14="http://schemas.microsoft.com/office/powerpoint/2010/main" val="28221184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9" descr="tos_NoInit_ano_ly1-3"/>
          <p:cNvPicPr>
            <a:picLocks noChangeAspect="1" noChangeArrowheads="1"/>
          </p:cNvPicPr>
          <p:nvPr/>
        </p:nvPicPr>
        <p:blipFill>
          <a:blip r:embed="rId3">
            <a:extLst>
              <a:ext uri="{28A0092B-C50C-407E-A947-70E740481C1C}">
                <a14:useLocalDpi xmlns:a14="http://schemas.microsoft.com/office/drawing/2010/main" val="0"/>
              </a:ext>
            </a:extLst>
          </a:blip>
          <a:srcRect t="5559" r="4773" b="9882"/>
          <a:stretch>
            <a:fillRect/>
          </a:stretch>
        </p:blipFill>
        <p:spPr bwMode="auto">
          <a:xfrm>
            <a:off x="35496" y="2135001"/>
            <a:ext cx="4664346" cy="309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8" descr="tos_Init_ano_ly1-3"/>
          <p:cNvPicPr>
            <a:picLocks noChangeAspect="1" noChangeArrowheads="1"/>
          </p:cNvPicPr>
          <p:nvPr/>
        </p:nvPicPr>
        <p:blipFill>
          <a:blip r:embed="rId4">
            <a:extLst>
              <a:ext uri="{28A0092B-C50C-407E-A947-70E740481C1C}">
                <a14:useLocalDpi xmlns:a14="http://schemas.microsoft.com/office/drawing/2010/main" val="0"/>
              </a:ext>
            </a:extLst>
          </a:blip>
          <a:srcRect l="7159" t="5559" r="4773" b="9882"/>
          <a:stretch>
            <a:fillRect/>
          </a:stretch>
        </p:blipFill>
        <p:spPr bwMode="auto">
          <a:xfrm>
            <a:off x="4742760" y="2135001"/>
            <a:ext cx="4311425" cy="309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GB" altLang="en-US" sz="2800" dirty="0"/>
              <a:t>Predictions of the </a:t>
            </a:r>
            <a:r>
              <a:rPr lang="en-GB" altLang="en-US" sz="2800" dirty="0" err="1"/>
              <a:t>XXI</a:t>
            </a:r>
            <a:r>
              <a:rPr lang="en-GB" altLang="en-US" sz="2800" baseline="30000" dirty="0" err="1"/>
              <a:t>st</a:t>
            </a:r>
            <a:r>
              <a:rPr lang="en-GB" altLang="en-US" sz="2800" dirty="0"/>
              <a:t> century </a:t>
            </a:r>
            <a:r>
              <a:rPr lang="en-GB" altLang="en-US" sz="2800" dirty="0" smtClean="0"/>
              <a:t>hiatus</a:t>
            </a:r>
            <a:endParaRPr lang="en-US" dirty="0"/>
          </a:p>
        </p:txBody>
      </p:sp>
      <p:sp>
        <p:nvSpPr>
          <p:cNvPr id="11" name="Text Box 23"/>
          <p:cNvSpPr txBox="1">
            <a:spLocks noChangeArrowheads="1"/>
          </p:cNvSpPr>
          <p:nvPr/>
        </p:nvSpPr>
        <p:spPr bwMode="auto">
          <a:xfrm>
            <a:off x="2720721" y="4500376"/>
            <a:ext cx="1546855"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dirty="0">
                <a:solidFill>
                  <a:srgbClr val="000308"/>
                </a:solidFill>
              </a:rPr>
              <a:t>Observations</a:t>
            </a:r>
            <a:endParaRPr lang="en-US" altLang="en-US" dirty="0">
              <a:solidFill>
                <a:srgbClr val="000308"/>
              </a:solidFill>
            </a:endParaRPr>
          </a:p>
        </p:txBody>
      </p:sp>
      <p:sp>
        <p:nvSpPr>
          <p:cNvPr id="12" name="Text Box 25"/>
          <p:cNvSpPr txBox="1">
            <a:spLocks noChangeArrowheads="1"/>
          </p:cNvSpPr>
          <p:nvPr/>
        </p:nvSpPr>
        <p:spPr bwMode="auto">
          <a:xfrm>
            <a:off x="539552" y="2232781"/>
            <a:ext cx="2497253" cy="147732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dirty="0">
                <a:solidFill>
                  <a:srgbClr val="004990"/>
                </a:solidFill>
              </a:rPr>
              <a:t>EC-Earth historical simulations starting from 1850 preindustrial control simulations</a:t>
            </a:r>
            <a:endParaRPr lang="en-US" altLang="en-US" dirty="0">
              <a:solidFill>
                <a:srgbClr val="004990"/>
              </a:solidFill>
            </a:endParaRPr>
          </a:p>
        </p:txBody>
      </p:sp>
      <p:sp>
        <p:nvSpPr>
          <p:cNvPr id="13" name="Text Box 26"/>
          <p:cNvSpPr txBox="1">
            <a:spLocks noChangeArrowheads="1"/>
          </p:cNvSpPr>
          <p:nvPr/>
        </p:nvSpPr>
        <p:spPr bwMode="auto">
          <a:xfrm>
            <a:off x="4942049" y="2301689"/>
            <a:ext cx="2438263" cy="12350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dirty="0">
                <a:solidFill>
                  <a:srgbClr val="FF0000"/>
                </a:solidFill>
              </a:rPr>
              <a:t>Forecast years 1 to 3 from EC-Earth climate predictions initialized from observations</a:t>
            </a:r>
            <a:endParaRPr lang="en-US" altLang="en-US" dirty="0">
              <a:solidFill>
                <a:srgbClr val="FF0000"/>
              </a:solidFill>
            </a:endParaRPr>
          </a:p>
        </p:txBody>
      </p:sp>
      <p:sp>
        <p:nvSpPr>
          <p:cNvPr id="17" name="Rectangle 34"/>
          <p:cNvSpPr>
            <a:spLocks noChangeArrowheads="1"/>
          </p:cNvSpPr>
          <p:nvPr/>
        </p:nvSpPr>
        <p:spPr bwMode="auto">
          <a:xfrm>
            <a:off x="3347864" y="2232781"/>
            <a:ext cx="1188981" cy="129698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18" name="Rectangle 35"/>
          <p:cNvSpPr>
            <a:spLocks noChangeArrowheads="1"/>
          </p:cNvSpPr>
          <p:nvPr/>
        </p:nvSpPr>
        <p:spPr bwMode="auto">
          <a:xfrm>
            <a:off x="7703499" y="2304864"/>
            <a:ext cx="1188981" cy="129698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0000"/>
              </a:solidFill>
            </a:endParaRPr>
          </a:p>
        </p:txBody>
      </p:sp>
      <p:sp>
        <p:nvSpPr>
          <p:cNvPr id="24" name="Line 24"/>
          <p:cNvSpPr>
            <a:spLocks noChangeShapeType="1"/>
          </p:cNvSpPr>
          <p:nvPr/>
        </p:nvSpPr>
        <p:spPr bwMode="auto">
          <a:xfrm flipV="1">
            <a:off x="3707904" y="3312901"/>
            <a:ext cx="490175" cy="1187475"/>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Text Box 3"/>
          <p:cNvSpPr txBox="1">
            <a:spLocks noChangeArrowheads="1"/>
          </p:cNvSpPr>
          <p:nvPr/>
        </p:nvSpPr>
        <p:spPr bwMode="auto">
          <a:xfrm>
            <a:off x="107504" y="974626"/>
            <a:ext cx="8856663"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eaLnBrk="1">
              <a:buClrTx/>
              <a:buFontTx/>
              <a:buNone/>
            </a:pPr>
            <a:r>
              <a:rPr lang="en-GB" altLang="en-US" sz="2000" b="0" i="0" dirty="0" smtClean="0">
                <a:latin typeface="+mj-lt"/>
              </a:rPr>
              <a:t>Crucial role of initialization from observations in capturing the plateau</a:t>
            </a:r>
            <a:endParaRPr lang="en-GB" altLang="en-US" sz="2000" b="0" i="0" dirty="0">
              <a:latin typeface="+mj-lt"/>
            </a:endParaRPr>
          </a:p>
        </p:txBody>
      </p:sp>
      <p:sp>
        <p:nvSpPr>
          <p:cNvPr id="15" name="TextBox 1"/>
          <p:cNvSpPr txBox="1">
            <a:spLocks noChangeArrowheads="1"/>
          </p:cNvSpPr>
          <p:nvPr/>
        </p:nvSpPr>
        <p:spPr bwMode="auto">
          <a:xfrm>
            <a:off x="2055243" y="6504384"/>
            <a:ext cx="5688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0" i="1" dirty="0">
                <a:solidFill>
                  <a:srgbClr val="000308"/>
                </a:solidFill>
              </a:rPr>
              <a:t>Guemas et al (</a:t>
            </a:r>
            <a:r>
              <a:rPr lang="en-US" altLang="en-US" b="0" i="1" dirty="0" smtClean="0">
                <a:solidFill>
                  <a:srgbClr val="000308"/>
                </a:solidFill>
              </a:rPr>
              <a:t>2013) </a:t>
            </a:r>
            <a:r>
              <a:rPr lang="en-US" altLang="en-US" i="1" dirty="0" smtClean="0">
                <a:solidFill>
                  <a:srgbClr val="000308"/>
                </a:solidFill>
              </a:rPr>
              <a:t>Nature Climate Change</a:t>
            </a:r>
            <a:endParaRPr lang="en-US" altLang="en-US" i="1" dirty="0">
              <a:solidFill>
                <a:srgbClr val="000308"/>
              </a:solidFill>
            </a:endParaRPr>
          </a:p>
        </p:txBody>
      </p:sp>
    </p:spTree>
    <p:extLst>
      <p:ext uri="{BB962C8B-B14F-4D97-AF65-F5344CB8AC3E}">
        <p14:creationId xmlns:p14="http://schemas.microsoft.com/office/powerpoint/2010/main" val="1086282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ltLang="en-US" sz="2800" dirty="0"/>
              <a:t>Predictions of the </a:t>
            </a:r>
            <a:r>
              <a:rPr lang="en-GB" altLang="en-US" sz="2800" dirty="0" err="1"/>
              <a:t>XXI</a:t>
            </a:r>
            <a:r>
              <a:rPr lang="en-GB" altLang="en-US" sz="2800" baseline="30000" dirty="0" err="1"/>
              <a:t>st</a:t>
            </a:r>
            <a:r>
              <a:rPr lang="en-GB" altLang="en-US" sz="2800" dirty="0"/>
              <a:t> century </a:t>
            </a:r>
            <a:r>
              <a:rPr lang="en-GB" altLang="en-US" sz="2800" dirty="0" smtClean="0"/>
              <a:t>hiatus</a:t>
            </a:r>
            <a:endParaRPr lang="en-US" dirty="0"/>
          </a:p>
        </p:txBody>
      </p:sp>
      <p:pic>
        <p:nvPicPr>
          <p:cNvPr id="14" name="Picture 17" descr="ohc_2d_avg_0-800m_without_mx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718394"/>
            <a:ext cx="6911975" cy="480695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19"/>
          <p:cNvSpPr txBox="1">
            <a:spLocks noChangeArrowheads="1"/>
          </p:cNvSpPr>
          <p:nvPr/>
        </p:nvSpPr>
        <p:spPr bwMode="auto">
          <a:xfrm>
            <a:off x="-1" y="1628154"/>
            <a:ext cx="9144001" cy="377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dirty="0" smtClean="0">
                <a:solidFill>
                  <a:srgbClr val="000308"/>
                </a:solidFill>
              </a:rPr>
              <a:t>Ocean </a:t>
            </a:r>
            <a:r>
              <a:rPr lang="en-GB" altLang="en-US" dirty="0">
                <a:solidFill>
                  <a:srgbClr val="000308"/>
                </a:solidFill>
              </a:rPr>
              <a:t>heat uptake (0-800m excluding the mixed layer) at the onset of the plateau</a:t>
            </a:r>
            <a:endParaRPr lang="en-US" altLang="en-US" dirty="0">
              <a:solidFill>
                <a:srgbClr val="000308"/>
              </a:solidFill>
            </a:endParaRPr>
          </a:p>
        </p:txBody>
      </p:sp>
      <p:sp>
        <p:nvSpPr>
          <p:cNvPr id="7" name="TextBox 1"/>
          <p:cNvSpPr txBox="1">
            <a:spLocks noChangeArrowheads="1"/>
          </p:cNvSpPr>
          <p:nvPr/>
        </p:nvSpPr>
        <p:spPr bwMode="auto">
          <a:xfrm>
            <a:off x="2055243" y="6504384"/>
            <a:ext cx="5688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0" i="1" dirty="0">
                <a:solidFill>
                  <a:srgbClr val="000308"/>
                </a:solidFill>
              </a:rPr>
              <a:t>Guemas et al (</a:t>
            </a:r>
            <a:r>
              <a:rPr lang="en-US" altLang="en-US" b="0" i="1" dirty="0" smtClean="0">
                <a:solidFill>
                  <a:srgbClr val="000308"/>
                </a:solidFill>
              </a:rPr>
              <a:t>2013) </a:t>
            </a:r>
            <a:r>
              <a:rPr lang="en-US" altLang="en-US" i="1" dirty="0" smtClean="0">
                <a:solidFill>
                  <a:srgbClr val="000308"/>
                </a:solidFill>
              </a:rPr>
              <a:t>Nature Climate Change</a:t>
            </a:r>
            <a:endParaRPr lang="en-US" altLang="en-US" i="1" dirty="0">
              <a:solidFill>
                <a:srgbClr val="000308"/>
              </a:solidFill>
            </a:endParaRPr>
          </a:p>
        </p:txBody>
      </p:sp>
      <p:sp>
        <p:nvSpPr>
          <p:cNvPr id="8" name="Text Box 3"/>
          <p:cNvSpPr txBox="1">
            <a:spLocks noChangeArrowheads="1"/>
          </p:cNvSpPr>
          <p:nvPr/>
        </p:nvSpPr>
        <p:spPr bwMode="auto">
          <a:xfrm>
            <a:off x="107504" y="974626"/>
            <a:ext cx="8856663"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eaLnBrk="1">
              <a:buClrTx/>
              <a:buFontTx/>
              <a:buNone/>
            </a:pPr>
            <a:r>
              <a:rPr lang="en-GB" altLang="en-US" sz="2000" b="0" i="0" dirty="0" smtClean="0">
                <a:latin typeface="+mj-lt"/>
              </a:rPr>
              <a:t>Plateau explained by increased ocean heat uptake</a:t>
            </a:r>
            <a:endParaRPr lang="en-GB" altLang="en-US" sz="2000" b="0" i="0" dirty="0">
              <a:latin typeface="+mj-lt"/>
            </a:endParaRPr>
          </a:p>
        </p:txBody>
      </p:sp>
    </p:spTree>
    <p:extLst>
      <p:ext uri="{BB962C8B-B14F-4D97-AF65-F5344CB8AC3E}">
        <p14:creationId xmlns:p14="http://schemas.microsoft.com/office/powerpoint/2010/main" val="3422898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Impact of initialization: CMIP5 decadal predictions</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r="32132" b="70432"/>
          <a:stretch>
            <a:fillRect/>
          </a:stretch>
        </p:blipFill>
        <p:spPr bwMode="auto">
          <a:xfrm>
            <a:off x="35496" y="1988840"/>
            <a:ext cx="9051925" cy="3619783"/>
          </a:xfrm>
          <a:prstGeom prst="rect">
            <a:avLst/>
          </a:prstGeom>
          <a:noFill/>
          <a:ln>
            <a:noFill/>
          </a:ln>
          <a:effectLst/>
          <a:extLst>
            <a:ext uri="{909E8E84-426E-40DD-AFC4-6F175D3DCCD1}">
              <a14:hiddenFill xmlns:a14="http://schemas.microsoft.com/office/drawing/2010/main">
                <a:blipFill dpi="0" rotWithShape="0">
                  <a:blip/>
                  <a:srcRect r="32132" b="7043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p:cNvSpPr txBox="1">
            <a:spLocks noChangeArrowheads="1"/>
          </p:cNvSpPr>
          <p:nvPr/>
        </p:nvSpPr>
        <p:spPr bwMode="auto">
          <a:xfrm>
            <a:off x="1835696" y="2852936"/>
            <a:ext cx="1844429"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spcBef>
                <a:spcPts val="1250"/>
              </a:spcBef>
              <a:buClrTx/>
              <a:buFontTx/>
              <a:buNone/>
            </a:pPr>
            <a:r>
              <a:rPr lang="en-GB" altLang="en-US" sz="2000" dirty="0">
                <a:solidFill>
                  <a:srgbClr val="A50021"/>
                </a:solidFill>
              </a:rPr>
              <a:t>Predictions</a:t>
            </a:r>
          </a:p>
        </p:txBody>
      </p:sp>
      <p:sp>
        <p:nvSpPr>
          <p:cNvPr id="7" name="Line 4"/>
          <p:cNvSpPr>
            <a:spLocks noChangeShapeType="1"/>
          </p:cNvSpPr>
          <p:nvPr/>
        </p:nvSpPr>
        <p:spPr bwMode="auto">
          <a:xfrm flipH="1">
            <a:off x="2339752" y="3255227"/>
            <a:ext cx="163244" cy="992975"/>
          </a:xfrm>
          <a:prstGeom prst="line">
            <a:avLst/>
          </a:prstGeom>
          <a:noFill/>
          <a:ln w="28440">
            <a:solidFill>
              <a:srgbClr val="A5002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Text Box 5"/>
          <p:cNvSpPr txBox="1">
            <a:spLocks noChangeArrowheads="1"/>
          </p:cNvSpPr>
          <p:nvPr/>
        </p:nvSpPr>
        <p:spPr bwMode="auto">
          <a:xfrm>
            <a:off x="6255963" y="2790941"/>
            <a:ext cx="1844429"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spcBef>
                <a:spcPts val="1250"/>
              </a:spcBef>
              <a:buClrTx/>
              <a:buFontTx/>
              <a:buNone/>
            </a:pPr>
            <a:r>
              <a:rPr lang="en-GB" altLang="en-US" sz="2000" dirty="0">
                <a:solidFill>
                  <a:srgbClr val="A50021"/>
                </a:solidFill>
              </a:rPr>
              <a:t>Historical simulations</a:t>
            </a:r>
          </a:p>
        </p:txBody>
      </p:sp>
      <p:sp>
        <p:nvSpPr>
          <p:cNvPr id="9" name="Line 6"/>
          <p:cNvSpPr>
            <a:spLocks noChangeShapeType="1"/>
          </p:cNvSpPr>
          <p:nvPr/>
        </p:nvSpPr>
        <p:spPr bwMode="auto">
          <a:xfrm flipH="1">
            <a:off x="6588224" y="3501008"/>
            <a:ext cx="589954" cy="297723"/>
          </a:xfrm>
          <a:prstGeom prst="line">
            <a:avLst/>
          </a:prstGeom>
          <a:noFill/>
          <a:ln w="28440">
            <a:solidFill>
              <a:srgbClr val="A5002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Text Box 7"/>
          <p:cNvSpPr txBox="1">
            <a:spLocks noChangeArrowheads="1"/>
          </p:cNvSpPr>
          <p:nvPr/>
        </p:nvSpPr>
        <p:spPr bwMode="auto">
          <a:xfrm>
            <a:off x="2416104" y="4437112"/>
            <a:ext cx="2515936"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spcBef>
                <a:spcPts val="1250"/>
              </a:spcBef>
              <a:buClrTx/>
              <a:buFontTx/>
              <a:buNone/>
            </a:pPr>
            <a:r>
              <a:rPr lang="en-GB" altLang="en-US" sz="2000" dirty="0"/>
              <a:t>Observations</a:t>
            </a:r>
          </a:p>
        </p:txBody>
      </p:sp>
      <p:sp>
        <p:nvSpPr>
          <p:cNvPr id="11" name="Line 8"/>
          <p:cNvSpPr>
            <a:spLocks noChangeShapeType="1"/>
          </p:cNvSpPr>
          <p:nvPr/>
        </p:nvSpPr>
        <p:spPr bwMode="auto">
          <a:xfrm flipV="1">
            <a:off x="3851920" y="4005063"/>
            <a:ext cx="284537" cy="479877"/>
          </a:xfrm>
          <a:prstGeom prst="line">
            <a:avLst/>
          </a:prstGeom>
          <a:noFill/>
          <a:ln w="2844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 name="Text Box 9"/>
          <p:cNvSpPr txBox="1">
            <a:spLocks noChangeArrowheads="1"/>
          </p:cNvSpPr>
          <p:nvPr/>
        </p:nvSpPr>
        <p:spPr bwMode="auto">
          <a:xfrm>
            <a:off x="5196151" y="1916832"/>
            <a:ext cx="3480305" cy="710067"/>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a:spcBef>
                <a:spcPts val="1500"/>
              </a:spcBef>
              <a:buClrTx/>
              <a:buFontTx/>
              <a:buNone/>
            </a:pPr>
            <a:r>
              <a:rPr lang="en-GB" altLang="en-US" sz="2000" b="0" i="0" dirty="0"/>
              <a:t>Atlantic </a:t>
            </a:r>
            <a:r>
              <a:rPr lang="en-GB" altLang="en-US" sz="2000" b="0" i="0" dirty="0" err="1"/>
              <a:t>multidecadal</a:t>
            </a:r>
            <a:r>
              <a:rPr lang="en-GB" altLang="en-US" sz="2000" b="0" i="0" dirty="0"/>
              <a:t> variability (</a:t>
            </a:r>
            <a:r>
              <a:rPr lang="en-GB" altLang="en-US" sz="2000" b="0" i="0" dirty="0" smtClean="0"/>
              <a:t>AMV)</a:t>
            </a:r>
            <a:endParaRPr lang="en-GB" altLang="en-US" dirty="0"/>
          </a:p>
        </p:txBody>
      </p:sp>
      <p:sp>
        <p:nvSpPr>
          <p:cNvPr id="13" name="Text Box 10"/>
          <p:cNvSpPr txBox="1">
            <a:spLocks noChangeArrowheads="1"/>
          </p:cNvSpPr>
          <p:nvPr/>
        </p:nvSpPr>
        <p:spPr bwMode="auto">
          <a:xfrm>
            <a:off x="611560" y="1916832"/>
            <a:ext cx="3900368" cy="710067"/>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a:spcBef>
                <a:spcPts val="1500"/>
              </a:spcBef>
              <a:buClrTx/>
              <a:buFontTx/>
              <a:buNone/>
            </a:pPr>
            <a:r>
              <a:rPr lang="en-GB" altLang="en-US" sz="2000" b="0" i="0" dirty="0">
                <a:latin typeface="+mj-lt"/>
              </a:rPr>
              <a:t>Global mean surface atmospheric temperature</a:t>
            </a:r>
          </a:p>
        </p:txBody>
      </p:sp>
      <p:sp>
        <p:nvSpPr>
          <p:cNvPr id="15" name="Text Box 12"/>
          <p:cNvSpPr txBox="1">
            <a:spLocks noChangeArrowheads="1"/>
          </p:cNvSpPr>
          <p:nvPr/>
        </p:nvSpPr>
        <p:spPr bwMode="auto">
          <a:xfrm>
            <a:off x="44450" y="908050"/>
            <a:ext cx="9185165"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l">
              <a:buClrTx/>
              <a:buFontTx/>
              <a:buNone/>
            </a:pPr>
            <a:r>
              <a:rPr lang="en-US" altLang="en-US" sz="1800" b="0" i="0" dirty="0">
                <a:latin typeface="+mj-lt"/>
              </a:rPr>
              <a:t>CMIP5 decadal predictions. Global-mean </a:t>
            </a:r>
            <a:r>
              <a:rPr lang="en-US" altLang="en-US" sz="1800" b="0" i="0" dirty="0" smtClean="0">
                <a:latin typeface="+mj-lt"/>
              </a:rPr>
              <a:t>2m temperature </a:t>
            </a:r>
            <a:r>
              <a:rPr lang="en-US" altLang="en-US" sz="1800" b="0" i="0" dirty="0">
                <a:latin typeface="+mj-lt"/>
              </a:rPr>
              <a:t>and AMV against GHCN/ERSST3b for forecast years 2-5. </a:t>
            </a:r>
            <a:endParaRPr lang="en-US" altLang="en-US" sz="1800" b="0" i="0" dirty="0">
              <a:solidFill>
                <a:srgbClr val="00AE00"/>
              </a:solidFill>
              <a:latin typeface="+mj-lt"/>
            </a:endParaRPr>
          </a:p>
        </p:txBody>
      </p:sp>
      <p:sp>
        <p:nvSpPr>
          <p:cNvPr id="16" name="Text Box 2"/>
          <p:cNvSpPr txBox="1">
            <a:spLocks noChangeArrowheads="1"/>
          </p:cNvSpPr>
          <p:nvPr/>
        </p:nvSpPr>
        <p:spPr bwMode="auto">
          <a:xfrm>
            <a:off x="2195736" y="6509321"/>
            <a:ext cx="6568157" cy="356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6760" tIns="43560" rIns="86760" bIns="4356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2" charset="0"/>
                <a:ea typeface="Droid Sans Fallback" charset="0"/>
                <a:cs typeface="Droid Sans Fallback" charset="0"/>
              </a:defRPr>
            </a:lvl9pPr>
          </a:lstStyle>
          <a:p>
            <a:pPr algn="l" eaLnBrk="1">
              <a:lnSpc>
                <a:spcPct val="104000"/>
              </a:lnSpc>
              <a:spcBef>
                <a:spcPts val="1000"/>
              </a:spcBef>
              <a:buClrTx/>
              <a:buFontTx/>
              <a:buNone/>
            </a:pPr>
            <a:r>
              <a:rPr lang="en-GB" altLang="en-US" sz="1800" b="0" dirty="0" err="1">
                <a:latin typeface="+mn-lt"/>
              </a:rPr>
              <a:t>Doblas</a:t>
            </a:r>
            <a:r>
              <a:rPr lang="en-GB" altLang="en-US" sz="1800" b="0" dirty="0">
                <a:latin typeface="+mn-lt"/>
              </a:rPr>
              <a:t>-Reyes et al. (2013</a:t>
            </a:r>
            <a:r>
              <a:rPr lang="en-GB" altLang="en-US" sz="1800" b="0" dirty="0" smtClean="0">
                <a:latin typeface="+mn-lt"/>
              </a:rPr>
              <a:t>) </a:t>
            </a:r>
            <a:r>
              <a:rPr lang="en-GB" altLang="en-US" sz="1800" b="0" dirty="0" smtClean="0">
                <a:solidFill>
                  <a:srgbClr val="000308"/>
                </a:solidFill>
                <a:latin typeface="+mn-lt"/>
              </a:rPr>
              <a:t>Nature Communications</a:t>
            </a:r>
            <a:endParaRPr lang="en-GB" altLang="en-US" sz="1800" b="0" dirty="0">
              <a:solidFill>
                <a:srgbClr val="000308"/>
              </a:solidFill>
              <a:latin typeface="+mn-lt"/>
            </a:endParaRPr>
          </a:p>
        </p:txBody>
      </p:sp>
    </p:spTree>
    <p:extLst>
      <p:ext uri="{BB962C8B-B14F-4D97-AF65-F5344CB8AC3E}">
        <p14:creationId xmlns:p14="http://schemas.microsoft.com/office/powerpoint/2010/main" val="17690486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23</a:t>
            </a:fld>
            <a:endParaRPr lang="es-ES" dirty="0"/>
          </a:p>
        </p:txBody>
      </p:sp>
      <p:sp>
        <p:nvSpPr>
          <p:cNvPr id="3" name="Title 2"/>
          <p:cNvSpPr>
            <a:spLocks noGrp="1"/>
          </p:cNvSpPr>
          <p:nvPr>
            <p:ph type="title"/>
          </p:nvPr>
        </p:nvSpPr>
        <p:spPr/>
        <p:txBody>
          <a:bodyPr/>
          <a:lstStyle/>
          <a:p>
            <a:r>
              <a:rPr lang="en-US" dirty="0"/>
              <a:t>Impact of land surface initialization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608716"/>
            <a:ext cx="6192687" cy="441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10"/>
          <p:cNvSpPr txBox="1">
            <a:spLocks noChangeArrowheads="1"/>
          </p:cNvSpPr>
          <p:nvPr/>
        </p:nvSpPr>
        <p:spPr bwMode="auto">
          <a:xfrm>
            <a:off x="742633" y="987679"/>
            <a:ext cx="8409905" cy="463846"/>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spcBef>
                <a:spcPts val="1500"/>
              </a:spcBef>
              <a:buClrTx/>
              <a:buFontTx/>
              <a:buNone/>
            </a:pPr>
            <a:r>
              <a:rPr lang="en-GB" altLang="en-US" b="0" i="0" dirty="0" smtClean="0">
                <a:latin typeface="+mj-lt"/>
              </a:rPr>
              <a:t>Predictions of 2003 and 2010 heat waves improve </a:t>
            </a:r>
            <a:endParaRPr lang="en-GB" altLang="en-US" b="0" i="0" dirty="0">
              <a:latin typeface="+mj-lt"/>
            </a:endParaRPr>
          </a:p>
        </p:txBody>
      </p:sp>
      <p:sp>
        <p:nvSpPr>
          <p:cNvPr id="9" name="TextBox 1"/>
          <p:cNvSpPr txBox="1">
            <a:spLocks noChangeArrowheads="1"/>
          </p:cNvSpPr>
          <p:nvPr/>
        </p:nvSpPr>
        <p:spPr bwMode="auto">
          <a:xfrm>
            <a:off x="2144727" y="6346184"/>
            <a:ext cx="5688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smtClean="0">
                <a:solidFill>
                  <a:srgbClr val="000308"/>
                </a:solidFill>
              </a:rPr>
              <a:t>Prodhomme</a:t>
            </a:r>
            <a:r>
              <a:rPr lang="en-US" altLang="en-US" b="0" i="1" dirty="0" smtClean="0">
                <a:solidFill>
                  <a:srgbClr val="000308"/>
                </a:solidFill>
              </a:rPr>
              <a:t> </a:t>
            </a:r>
            <a:r>
              <a:rPr lang="en-US" altLang="en-US" b="0" i="1" dirty="0">
                <a:solidFill>
                  <a:srgbClr val="000308"/>
                </a:solidFill>
              </a:rPr>
              <a:t>et al (</a:t>
            </a:r>
            <a:r>
              <a:rPr lang="en-US" altLang="en-US" b="0" i="1" dirty="0" smtClean="0">
                <a:solidFill>
                  <a:srgbClr val="000308"/>
                </a:solidFill>
              </a:rPr>
              <a:t>2015) </a:t>
            </a:r>
            <a:r>
              <a:rPr lang="en-US" altLang="en-US" i="1" dirty="0" smtClean="0">
                <a:solidFill>
                  <a:srgbClr val="000308"/>
                </a:solidFill>
              </a:rPr>
              <a:t>In preparation</a:t>
            </a:r>
            <a:endParaRPr lang="en-US" altLang="en-US" i="1" dirty="0">
              <a:solidFill>
                <a:srgbClr val="000308"/>
              </a:solidFill>
            </a:endParaRPr>
          </a:p>
        </p:txBody>
      </p:sp>
      <p:sp>
        <p:nvSpPr>
          <p:cNvPr id="7" name="Text Box 10"/>
          <p:cNvSpPr txBox="1">
            <a:spLocks noChangeArrowheads="1"/>
          </p:cNvSpPr>
          <p:nvPr/>
        </p:nvSpPr>
        <p:spPr bwMode="auto">
          <a:xfrm>
            <a:off x="6042853" y="6022204"/>
            <a:ext cx="1540658" cy="34073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spcBef>
                <a:spcPts val="1500"/>
              </a:spcBef>
              <a:buClrTx/>
              <a:buFontTx/>
              <a:buNone/>
            </a:pPr>
            <a:r>
              <a:rPr lang="en-GB" altLang="en-US" sz="1600" b="0" i="0" dirty="0" smtClean="0">
                <a:latin typeface="+mj-lt"/>
              </a:rPr>
              <a:t>Odd ratio</a:t>
            </a:r>
            <a:endParaRPr lang="en-GB" altLang="en-US" sz="1600" b="0" i="0" dirty="0">
              <a:latin typeface="+mj-lt"/>
            </a:endParaRPr>
          </a:p>
        </p:txBody>
      </p:sp>
    </p:spTree>
    <p:extLst>
      <p:ext uri="{BB962C8B-B14F-4D97-AF65-F5344CB8AC3E}">
        <p14:creationId xmlns:p14="http://schemas.microsoft.com/office/powerpoint/2010/main" val="33901729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24</a:t>
            </a:fld>
            <a:endParaRPr lang="es-ES" dirty="0"/>
          </a:p>
        </p:txBody>
      </p:sp>
      <p:sp>
        <p:nvSpPr>
          <p:cNvPr id="3" name="Title 2"/>
          <p:cNvSpPr>
            <a:spLocks noGrp="1"/>
          </p:cNvSpPr>
          <p:nvPr>
            <p:ph type="title"/>
          </p:nvPr>
        </p:nvSpPr>
        <p:spPr>
          <a:xfrm>
            <a:off x="0" y="22083"/>
            <a:ext cx="8928992" cy="792088"/>
          </a:xfrm>
        </p:spPr>
        <p:txBody>
          <a:bodyPr/>
          <a:lstStyle/>
          <a:p>
            <a:r>
              <a:rPr lang="en-US" dirty="0" smtClean="0"/>
              <a:t>Impact of increasing the resolution</a:t>
            </a:r>
            <a:endParaRPr lang="en-US" dirty="0"/>
          </a:p>
        </p:txBody>
      </p:sp>
      <p:sp>
        <p:nvSpPr>
          <p:cNvPr id="4" name="Content Placeholder 3"/>
          <p:cNvSpPr>
            <a:spLocks noGrp="1"/>
          </p:cNvSpPr>
          <p:nvPr>
            <p:ph idx="1"/>
          </p:nvPr>
        </p:nvSpPr>
        <p:spPr>
          <a:xfrm>
            <a:off x="320353" y="1161608"/>
            <a:ext cx="8928992" cy="5184576"/>
          </a:xfrm>
        </p:spPr>
        <p:txBody>
          <a:bodyPr/>
          <a:lstStyle/>
          <a:p>
            <a:pPr marL="0" indent="0">
              <a:buNone/>
            </a:pPr>
            <a:r>
              <a:rPr lang="en-US" dirty="0" smtClean="0">
                <a:solidFill>
                  <a:srgbClr val="000308"/>
                </a:solidFill>
              </a:rPr>
              <a:t>Decrease of cold tongue in equatorial Pacific with high model resolution</a:t>
            </a:r>
            <a:endParaRPr lang="en-US" dirty="0">
              <a:solidFill>
                <a:srgbClr val="000308"/>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41" y="2060848"/>
            <a:ext cx="8568952" cy="2215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3"/>
          <p:cNvSpPr txBox="1">
            <a:spLocks/>
          </p:cNvSpPr>
          <p:nvPr/>
        </p:nvSpPr>
        <p:spPr>
          <a:xfrm>
            <a:off x="215008" y="4653136"/>
            <a:ext cx="8928992" cy="51845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3"/>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1800" dirty="0" err="1" smtClean="0">
                <a:solidFill>
                  <a:srgbClr val="000308"/>
                </a:solidFill>
              </a:rPr>
              <a:t>SRes</a:t>
            </a:r>
            <a:r>
              <a:rPr lang="en-US" sz="1800" dirty="0" smtClean="0">
                <a:solidFill>
                  <a:srgbClr val="000308"/>
                </a:solidFill>
              </a:rPr>
              <a:t> - Standard resolution </a:t>
            </a:r>
            <a:r>
              <a:rPr lang="en-US" sz="1800" dirty="0" err="1" smtClean="0">
                <a:solidFill>
                  <a:srgbClr val="000308"/>
                </a:solidFill>
              </a:rPr>
              <a:t>IRes</a:t>
            </a:r>
            <a:r>
              <a:rPr lang="en-US" sz="1800" dirty="0" smtClean="0">
                <a:solidFill>
                  <a:srgbClr val="000308"/>
                </a:solidFill>
              </a:rPr>
              <a:t> – Intermediate resolution </a:t>
            </a:r>
            <a:r>
              <a:rPr lang="en-US" sz="1800" dirty="0" err="1" smtClean="0">
                <a:solidFill>
                  <a:srgbClr val="000308"/>
                </a:solidFill>
              </a:rPr>
              <a:t>HRes</a:t>
            </a:r>
            <a:r>
              <a:rPr lang="en-US" sz="1800" dirty="0" smtClean="0">
                <a:solidFill>
                  <a:srgbClr val="000308"/>
                </a:solidFill>
              </a:rPr>
              <a:t> – High resolution  </a:t>
            </a:r>
            <a:endParaRPr lang="en-US" sz="1800" dirty="0">
              <a:solidFill>
                <a:srgbClr val="000308"/>
              </a:solidFill>
            </a:endParaRPr>
          </a:p>
        </p:txBody>
      </p:sp>
      <p:sp>
        <p:nvSpPr>
          <p:cNvPr id="9" name="TextBox 1"/>
          <p:cNvSpPr txBox="1">
            <a:spLocks noChangeArrowheads="1"/>
          </p:cNvSpPr>
          <p:nvPr/>
        </p:nvSpPr>
        <p:spPr bwMode="auto">
          <a:xfrm>
            <a:off x="2144727" y="6346184"/>
            <a:ext cx="5688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smtClean="0">
                <a:solidFill>
                  <a:srgbClr val="000308"/>
                </a:solidFill>
              </a:rPr>
              <a:t>Prodhomme</a:t>
            </a:r>
            <a:r>
              <a:rPr lang="en-US" altLang="en-US" b="0" i="1" dirty="0" smtClean="0">
                <a:solidFill>
                  <a:srgbClr val="000308"/>
                </a:solidFill>
              </a:rPr>
              <a:t> </a:t>
            </a:r>
            <a:r>
              <a:rPr lang="en-US" altLang="en-US" b="0" i="1" dirty="0">
                <a:solidFill>
                  <a:srgbClr val="000308"/>
                </a:solidFill>
              </a:rPr>
              <a:t>et al (</a:t>
            </a:r>
            <a:r>
              <a:rPr lang="en-US" altLang="en-US" b="0" i="1" dirty="0" smtClean="0">
                <a:solidFill>
                  <a:srgbClr val="000308"/>
                </a:solidFill>
              </a:rPr>
              <a:t>2015</a:t>
            </a:r>
            <a:r>
              <a:rPr lang="en-US" altLang="en-US" i="1" dirty="0" smtClean="0">
                <a:solidFill>
                  <a:srgbClr val="000308"/>
                </a:solidFill>
              </a:rPr>
              <a:t>) In preparation</a:t>
            </a:r>
            <a:endParaRPr lang="en-US" altLang="en-US" i="1" dirty="0">
              <a:solidFill>
                <a:srgbClr val="000308"/>
              </a:solidFill>
            </a:endParaRPr>
          </a:p>
        </p:txBody>
      </p:sp>
    </p:spTree>
    <p:extLst>
      <p:ext uri="{BB962C8B-B14F-4D97-AF65-F5344CB8AC3E}">
        <p14:creationId xmlns:p14="http://schemas.microsoft.com/office/powerpoint/2010/main" val="24899967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25</a:t>
            </a:fld>
            <a:endParaRPr lang="es-ES" dirty="0"/>
          </a:p>
        </p:txBody>
      </p:sp>
      <p:sp>
        <p:nvSpPr>
          <p:cNvPr id="3" name="Title 2"/>
          <p:cNvSpPr>
            <a:spLocks noGrp="1"/>
          </p:cNvSpPr>
          <p:nvPr>
            <p:ph type="title"/>
          </p:nvPr>
        </p:nvSpPr>
        <p:spPr/>
        <p:txBody>
          <a:bodyPr/>
          <a:lstStyle/>
          <a:p>
            <a:r>
              <a:rPr lang="en-US" dirty="0" smtClean="0"/>
              <a:t>Impact of increasing resolution</a:t>
            </a:r>
            <a:endParaRPr lang="en-US" dirty="0"/>
          </a:p>
        </p:txBody>
      </p:sp>
      <p:sp>
        <p:nvSpPr>
          <p:cNvPr id="5" name="Content Placeholder 3"/>
          <p:cNvSpPr txBox="1">
            <a:spLocks/>
          </p:cNvSpPr>
          <p:nvPr/>
        </p:nvSpPr>
        <p:spPr>
          <a:xfrm>
            <a:off x="332823" y="982589"/>
            <a:ext cx="8928992" cy="51845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2"/>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en-US" dirty="0" smtClean="0">
                <a:solidFill>
                  <a:srgbClr val="000308"/>
                </a:solidFill>
              </a:rPr>
              <a:t>Increase of ENSO prediction skill with high model resolution</a:t>
            </a:r>
            <a:endParaRPr lang="en-US" dirty="0">
              <a:solidFill>
                <a:srgbClr val="000308"/>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18" y="2348880"/>
            <a:ext cx="3945737" cy="2275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79490"/>
            <a:ext cx="413385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5085184"/>
            <a:ext cx="142875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8888" y="5085184"/>
            <a:ext cx="136207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3"/>
          <p:cNvSpPr txBox="1">
            <a:spLocks/>
          </p:cNvSpPr>
          <p:nvPr/>
        </p:nvSpPr>
        <p:spPr>
          <a:xfrm>
            <a:off x="1735180" y="1988840"/>
            <a:ext cx="2332764"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2"/>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2000" dirty="0" smtClean="0">
                <a:solidFill>
                  <a:srgbClr val="000308"/>
                </a:solidFill>
              </a:rPr>
              <a:t>Correlation</a:t>
            </a:r>
            <a:endParaRPr lang="en-US" sz="2000" dirty="0">
              <a:solidFill>
                <a:srgbClr val="000308"/>
              </a:solidFill>
            </a:endParaRPr>
          </a:p>
        </p:txBody>
      </p:sp>
      <p:sp>
        <p:nvSpPr>
          <p:cNvPr id="12" name="Content Placeholder 3"/>
          <p:cNvSpPr txBox="1">
            <a:spLocks/>
          </p:cNvSpPr>
          <p:nvPr/>
        </p:nvSpPr>
        <p:spPr>
          <a:xfrm>
            <a:off x="5868144" y="1988840"/>
            <a:ext cx="2332764"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2"/>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2000" dirty="0" smtClean="0">
                <a:solidFill>
                  <a:srgbClr val="000308"/>
                </a:solidFill>
              </a:rPr>
              <a:t>Correlation</a:t>
            </a:r>
            <a:endParaRPr lang="en-US" sz="2000" dirty="0">
              <a:solidFill>
                <a:srgbClr val="000308"/>
              </a:solidFill>
            </a:endParaRPr>
          </a:p>
        </p:txBody>
      </p:sp>
      <p:sp>
        <p:nvSpPr>
          <p:cNvPr id="13" name="TextBox 1"/>
          <p:cNvSpPr txBox="1">
            <a:spLocks noChangeArrowheads="1"/>
          </p:cNvSpPr>
          <p:nvPr/>
        </p:nvSpPr>
        <p:spPr bwMode="auto">
          <a:xfrm>
            <a:off x="2144727" y="6346184"/>
            <a:ext cx="5688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smtClean="0">
                <a:solidFill>
                  <a:srgbClr val="000308"/>
                </a:solidFill>
              </a:rPr>
              <a:t>Prodhomme</a:t>
            </a:r>
            <a:r>
              <a:rPr lang="en-US" altLang="en-US" b="0" i="1" dirty="0" smtClean="0">
                <a:solidFill>
                  <a:srgbClr val="000308"/>
                </a:solidFill>
              </a:rPr>
              <a:t> </a:t>
            </a:r>
            <a:r>
              <a:rPr lang="en-US" altLang="en-US" b="0" i="1" dirty="0">
                <a:solidFill>
                  <a:srgbClr val="000308"/>
                </a:solidFill>
              </a:rPr>
              <a:t>et al (</a:t>
            </a:r>
            <a:r>
              <a:rPr lang="en-US" altLang="en-US" b="0" i="1" dirty="0" smtClean="0">
                <a:solidFill>
                  <a:srgbClr val="000308"/>
                </a:solidFill>
              </a:rPr>
              <a:t>2015</a:t>
            </a:r>
            <a:r>
              <a:rPr lang="en-US" altLang="en-US" b="1" i="1" dirty="0" smtClean="0">
                <a:solidFill>
                  <a:srgbClr val="000308"/>
                </a:solidFill>
              </a:rPr>
              <a:t>) In preparation</a:t>
            </a:r>
            <a:endParaRPr lang="en-US" altLang="en-US" b="1" i="1" dirty="0">
              <a:solidFill>
                <a:srgbClr val="000308"/>
              </a:solidFill>
            </a:endParaRPr>
          </a:p>
        </p:txBody>
      </p:sp>
    </p:spTree>
    <p:extLst>
      <p:ext uri="{BB962C8B-B14F-4D97-AF65-F5344CB8AC3E}">
        <p14:creationId xmlns:p14="http://schemas.microsoft.com/office/powerpoint/2010/main" val="12612739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In-house sea ice reconstructions</a:t>
            </a:r>
            <a:endParaRPr lang="en-US" dirty="0"/>
          </a:p>
        </p:txBody>
      </p:sp>
      <p:pic>
        <p:nvPicPr>
          <p:cNvPr id="9" name="Picture 32" descr="i00v_N_on_mean"/>
          <p:cNvPicPr>
            <a:picLocks noChangeAspect="1" noChangeArrowheads="1"/>
          </p:cNvPicPr>
          <p:nvPr/>
        </p:nvPicPr>
        <p:blipFill>
          <a:blip r:embed="rId3">
            <a:extLst>
              <a:ext uri="{28A0092B-C50C-407E-A947-70E740481C1C}">
                <a14:useLocalDpi xmlns:a14="http://schemas.microsoft.com/office/drawing/2010/main" val="0"/>
              </a:ext>
            </a:extLst>
          </a:blip>
          <a:srcRect b="21617"/>
          <a:stretch>
            <a:fillRect/>
          </a:stretch>
        </p:blipFill>
        <p:spPr bwMode="auto">
          <a:xfrm>
            <a:off x="-180528" y="1755800"/>
            <a:ext cx="497046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3" descr="icesat_icethk_on"/>
          <p:cNvPicPr>
            <a:picLocks noChangeAspect="1" noChangeArrowheads="1"/>
          </p:cNvPicPr>
          <p:nvPr/>
        </p:nvPicPr>
        <p:blipFill>
          <a:blip r:embed="rId4">
            <a:extLst>
              <a:ext uri="{28A0092B-C50C-407E-A947-70E740481C1C}">
                <a14:useLocalDpi xmlns:a14="http://schemas.microsoft.com/office/drawing/2010/main" val="0"/>
              </a:ext>
            </a:extLst>
          </a:blip>
          <a:srcRect b="21617"/>
          <a:stretch>
            <a:fillRect/>
          </a:stretch>
        </p:blipFill>
        <p:spPr bwMode="auto">
          <a:xfrm>
            <a:off x="4355976" y="1740421"/>
            <a:ext cx="496887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4"/>
          <p:cNvSpPr txBox="1">
            <a:spLocks noChangeArrowheads="1"/>
          </p:cNvSpPr>
          <p:nvPr/>
        </p:nvSpPr>
        <p:spPr bwMode="auto">
          <a:xfrm>
            <a:off x="40135" y="1628800"/>
            <a:ext cx="4392612" cy="4714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2400">
                <a:solidFill>
                  <a:srgbClr val="000308"/>
                </a:solidFill>
              </a:rPr>
              <a:t>Reconstruction</a:t>
            </a:r>
            <a:endParaRPr lang="en-US" altLang="en-US" sz="2400">
              <a:solidFill>
                <a:srgbClr val="000308"/>
              </a:solidFill>
            </a:endParaRPr>
          </a:p>
        </p:txBody>
      </p:sp>
      <p:sp>
        <p:nvSpPr>
          <p:cNvPr id="12" name="Text Box 35"/>
          <p:cNvSpPr txBox="1">
            <a:spLocks noChangeArrowheads="1"/>
          </p:cNvSpPr>
          <p:nvPr/>
        </p:nvSpPr>
        <p:spPr bwMode="auto">
          <a:xfrm>
            <a:off x="4499992" y="1644675"/>
            <a:ext cx="4392613" cy="4714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2400" dirty="0" err="1">
                <a:solidFill>
                  <a:srgbClr val="000308"/>
                </a:solidFill>
              </a:rPr>
              <a:t>IceSat</a:t>
            </a:r>
            <a:endParaRPr lang="en-US" altLang="en-US" sz="2400" dirty="0">
              <a:solidFill>
                <a:srgbClr val="000308"/>
              </a:solidFill>
            </a:endParaRPr>
          </a:p>
        </p:txBody>
      </p:sp>
      <p:sp>
        <p:nvSpPr>
          <p:cNvPr id="13" name="Text Box 36"/>
          <p:cNvSpPr txBox="1">
            <a:spLocks noChangeArrowheads="1"/>
          </p:cNvSpPr>
          <p:nvPr/>
        </p:nvSpPr>
        <p:spPr bwMode="auto">
          <a:xfrm>
            <a:off x="755576" y="5498033"/>
            <a:ext cx="8316416" cy="64633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dirty="0" smtClean="0">
                <a:solidFill>
                  <a:srgbClr val="000308"/>
                </a:solidFill>
              </a:rPr>
              <a:t>Assimilation now extended </a:t>
            </a:r>
            <a:r>
              <a:rPr lang="en-GB" altLang="en-US" dirty="0" smtClean="0">
                <a:solidFill>
                  <a:srgbClr val="000308"/>
                </a:solidFill>
              </a:rPr>
              <a:t>using an </a:t>
            </a:r>
            <a:r>
              <a:rPr lang="en-GB" altLang="en-US" dirty="0" smtClean="0">
                <a:solidFill>
                  <a:srgbClr val="000308"/>
                </a:solidFill>
              </a:rPr>
              <a:t>Ensemble </a:t>
            </a:r>
            <a:r>
              <a:rPr lang="en-GB" altLang="en-US" dirty="0" err="1" smtClean="0">
                <a:solidFill>
                  <a:srgbClr val="000308"/>
                </a:solidFill>
              </a:rPr>
              <a:t>Kalman</a:t>
            </a:r>
            <a:r>
              <a:rPr lang="en-GB" altLang="en-US" dirty="0" smtClean="0">
                <a:solidFill>
                  <a:srgbClr val="000308"/>
                </a:solidFill>
              </a:rPr>
              <a:t> </a:t>
            </a:r>
            <a:r>
              <a:rPr lang="en-GB" altLang="en-US" dirty="0" smtClean="0">
                <a:solidFill>
                  <a:srgbClr val="000308"/>
                </a:solidFill>
              </a:rPr>
              <a:t>Filter </a:t>
            </a:r>
            <a:r>
              <a:rPr lang="en-GB" altLang="en-US" dirty="0" smtClean="0">
                <a:solidFill>
                  <a:srgbClr val="000308"/>
                </a:solidFill>
              </a:rPr>
              <a:t>in a coupled ocean-atmosphere-ice mode for higher inter-variable consistency (</a:t>
            </a:r>
            <a:r>
              <a:rPr lang="en-GB" altLang="en-US" dirty="0" err="1" smtClean="0">
                <a:solidFill>
                  <a:srgbClr val="000308"/>
                </a:solidFill>
              </a:rPr>
              <a:t>F.Massonet</a:t>
            </a:r>
            <a:r>
              <a:rPr lang="en-GB" altLang="en-US" dirty="0" smtClean="0">
                <a:solidFill>
                  <a:srgbClr val="000308"/>
                </a:solidFill>
              </a:rPr>
              <a:t>)</a:t>
            </a:r>
            <a:endParaRPr lang="en-US" altLang="en-US" dirty="0">
              <a:solidFill>
                <a:srgbClr val="000308"/>
              </a:solidFill>
            </a:endParaRPr>
          </a:p>
        </p:txBody>
      </p:sp>
      <p:pic>
        <p:nvPicPr>
          <p:cNvPr id="14" name="Picture 39" descr="icesat_icethk_on"/>
          <p:cNvPicPr>
            <a:picLocks noChangeAspect="1" noChangeArrowheads="1"/>
          </p:cNvPicPr>
          <p:nvPr/>
        </p:nvPicPr>
        <p:blipFill>
          <a:blip r:embed="rId4">
            <a:extLst>
              <a:ext uri="{28A0092B-C50C-407E-A947-70E740481C1C}">
                <a14:useLocalDpi xmlns:a14="http://schemas.microsoft.com/office/drawing/2010/main" val="0"/>
              </a:ext>
            </a:extLst>
          </a:blip>
          <a:srcRect t="79059"/>
          <a:stretch>
            <a:fillRect/>
          </a:stretch>
        </p:blipFill>
        <p:spPr bwMode="auto">
          <a:xfrm>
            <a:off x="471935" y="4340250"/>
            <a:ext cx="849630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1"/>
          <p:cNvSpPr txBox="1">
            <a:spLocks noChangeArrowheads="1"/>
          </p:cNvSpPr>
          <p:nvPr/>
        </p:nvSpPr>
        <p:spPr bwMode="auto">
          <a:xfrm>
            <a:off x="-252536" y="1052736"/>
            <a:ext cx="9648825"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en-US" sz="2400" dirty="0">
                <a:solidFill>
                  <a:srgbClr val="000308"/>
                </a:solidFill>
              </a:rPr>
              <a:t>2003-2007 </a:t>
            </a:r>
            <a:r>
              <a:rPr lang="fr-FR" altLang="en-US" sz="2400" dirty="0" err="1">
                <a:solidFill>
                  <a:srgbClr val="000308"/>
                </a:solidFill>
              </a:rPr>
              <a:t>October-November</a:t>
            </a:r>
            <a:r>
              <a:rPr lang="fr-FR" altLang="en-US" sz="2400" dirty="0">
                <a:solidFill>
                  <a:srgbClr val="000308"/>
                </a:solidFill>
              </a:rPr>
              <a:t> </a:t>
            </a:r>
            <a:r>
              <a:rPr lang="fr-FR" altLang="en-US" sz="2400" dirty="0" err="1">
                <a:solidFill>
                  <a:srgbClr val="000308"/>
                </a:solidFill>
              </a:rPr>
              <a:t>Arctic</a:t>
            </a:r>
            <a:r>
              <a:rPr lang="fr-FR" altLang="en-US" sz="2400" dirty="0">
                <a:solidFill>
                  <a:srgbClr val="000308"/>
                </a:solidFill>
              </a:rPr>
              <a:t> </a:t>
            </a:r>
            <a:r>
              <a:rPr lang="fr-FR" altLang="en-US" sz="2400" dirty="0" err="1">
                <a:solidFill>
                  <a:srgbClr val="000308"/>
                </a:solidFill>
              </a:rPr>
              <a:t>sea</a:t>
            </a:r>
            <a:r>
              <a:rPr lang="fr-FR" altLang="en-US" sz="2400" dirty="0">
                <a:solidFill>
                  <a:srgbClr val="000308"/>
                </a:solidFill>
              </a:rPr>
              <a:t> </a:t>
            </a:r>
            <a:r>
              <a:rPr lang="fr-FR" altLang="en-US" sz="2400" dirty="0" err="1">
                <a:solidFill>
                  <a:srgbClr val="000308"/>
                </a:solidFill>
              </a:rPr>
              <a:t>ice</a:t>
            </a:r>
            <a:r>
              <a:rPr lang="fr-FR" altLang="en-US" sz="2400" dirty="0">
                <a:solidFill>
                  <a:srgbClr val="000308"/>
                </a:solidFill>
              </a:rPr>
              <a:t> </a:t>
            </a:r>
            <a:r>
              <a:rPr lang="fr-FR" altLang="en-US" sz="2400" dirty="0" err="1">
                <a:solidFill>
                  <a:srgbClr val="000308"/>
                </a:solidFill>
              </a:rPr>
              <a:t>thickness</a:t>
            </a:r>
            <a:endParaRPr lang="en-US" altLang="en-US" sz="2400" dirty="0">
              <a:solidFill>
                <a:srgbClr val="000308"/>
              </a:solidFill>
            </a:endParaRPr>
          </a:p>
        </p:txBody>
      </p:sp>
      <p:sp>
        <p:nvSpPr>
          <p:cNvPr id="17"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0" i="1" dirty="0">
                <a:solidFill>
                  <a:srgbClr val="000308"/>
                </a:solidFill>
              </a:rPr>
              <a:t>Guemas et al (2014) </a:t>
            </a:r>
            <a:r>
              <a:rPr lang="en-US" altLang="en-US" i="1" dirty="0">
                <a:solidFill>
                  <a:srgbClr val="000308"/>
                </a:solidFill>
              </a:rPr>
              <a:t>Climate Dynamics</a:t>
            </a:r>
          </a:p>
        </p:txBody>
      </p:sp>
    </p:spTree>
    <p:extLst>
      <p:ext uri="{BB962C8B-B14F-4D97-AF65-F5344CB8AC3E}">
        <p14:creationId xmlns:p14="http://schemas.microsoft.com/office/powerpoint/2010/main" val="27961171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27</a:t>
            </a:fld>
            <a:endParaRPr lang="es-ES" dirty="0"/>
          </a:p>
        </p:txBody>
      </p:sp>
      <p:sp>
        <p:nvSpPr>
          <p:cNvPr id="3" name="Title 2"/>
          <p:cNvSpPr>
            <a:spLocks noGrp="1"/>
          </p:cNvSpPr>
          <p:nvPr>
            <p:ph type="title"/>
          </p:nvPr>
        </p:nvSpPr>
        <p:spPr/>
        <p:txBody>
          <a:bodyPr/>
          <a:lstStyle/>
          <a:p>
            <a:r>
              <a:rPr lang="en-US" dirty="0" smtClean="0"/>
              <a:t>Inter-annual sea-ice variability</a:t>
            </a:r>
            <a:endParaRPr lang="en-US"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716949"/>
            <a:ext cx="8136904" cy="37223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83568" y="1216988"/>
            <a:ext cx="7200800" cy="369332"/>
          </a:xfrm>
          <a:prstGeom prst="rect">
            <a:avLst/>
          </a:prstGeom>
        </p:spPr>
        <p:txBody>
          <a:bodyPr wrap="square">
            <a:spAutoFit/>
          </a:bodyPr>
          <a:lstStyle/>
          <a:p>
            <a:pPr algn="ctr"/>
            <a:r>
              <a:rPr lang="en-US" dirty="0">
                <a:solidFill>
                  <a:srgbClr val="000308"/>
                </a:solidFill>
              </a:rPr>
              <a:t>k-means cluster analysis of reconstructed sea ice thickness (SIT)</a:t>
            </a:r>
          </a:p>
        </p:txBody>
      </p:sp>
      <p:sp>
        <p:nvSpPr>
          <p:cNvPr id="7" name="TextBox 1"/>
          <p:cNvSpPr txBox="1">
            <a:spLocks noChangeArrowheads="1"/>
          </p:cNvSpPr>
          <p:nvPr/>
        </p:nvSpPr>
        <p:spPr bwMode="auto">
          <a:xfrm>
            <a:off x="2055243" y="6309320"/>
            <a:ext cx="5688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a:solidFill>
                  <a:srgbClr val="000308"/>
                </a:solidFill>
              </a:rPr>
              <a:t>Fučkar</a:t>
            </a:r>
            <a:r>
              <a:rPr lang="en-US" altLang="en-US" b="0" i="1" dirty="0" smtClean="0">
                <a:solidFill>
                  <a:srgbClr val="000308"/>
                </a:solidFill>
              </a:rPr>
              <a:t> </a:t>
            </a:r>
            <a:r>
              <a:rPr lang="en-US" altLang="en-US" b="0" i="1" dirty="0">
                <a:solidFill>
                  <a:srgbClr val="000308"/>
                </a:solidFill>
              </a:rPr>
              <a:t>et al </a:t>
            </a:r>
            <a:r>
              <a:rPr lang="en-US" altLang="en-US" b="0" i="1" dirty="0" smtClean="0">
                <a:solidFill>
                  <a:srgbClr val="000308"/>
                </a:solidFill>
              </a:rPr>
              <a:t>(</a:t>
            </a:r>
            <a:r>
              <a:rPr lang="en-US" altLang="en-US" i="1" dirty="0" smtClean="0">
                <a:solidFill>
                  <a:srgbClr val="000308"/>
                </a:solidFill>
              </a:rPr>
              <a:t>2015</a:t>
            </a:r>
            <a:r>
              <a:rPr lang="en-US" altLang="en-US" b="0" i="1" dirty="0" smtClean="0">
                <a:solidFill>
                  <a:srgbClr val="000308"/>
                </a:solidFill>
              </a:rPr>
              <a:t>) </a:t>
            </a:r>
            <a:r>
              <a:rPr lang="en-US" altLang="en-US" i="1" dirty="0" smtClean="0">
                <a:solidFill>
                  <a:srgbClr val="000308"/>
                </a:solidFill>
              </a:rPr>
              <a:t>Climate Dynamics</a:t>
            </a:r>
            <a:endParaRPr lang="en-US" altLang="en-US" i="1" dirty="0">
              <a:solidFill>
                <a:srgbClr val="000308"/>
              </a:solidFill>
            </a:endParaRPr>
          </a:p>
        </p:txBody>
      </p:sp>
      <p:sp>
        <p:nvSpPr>
          <p:cNvPr id="8" name="Text Box 5"/>
          <p:cNvSpPr txBox="1">
            <a:spLocks noChangeArrowheads="1"/>
          </p:cNvSpPr>
          <p:nvPr/>
        </p:nvSpPr>
        <p:spPr bwMode="auto">
          <a:xfrm>
            <a:off x="12177" y="5439301"/>
            <a:ext cx="9144000" cy="713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a:lnSpc>
                <a:spcPct val="104000"/>
              </a:lnSpc>
            </a:pPr>
            <a:endParaRPr lang="en-US" sz="2000" b="0" i="0" dirty="0" smtClean="0">
              <a:latin typeface="+mn-lt"/>
            </a:endParaRPr>
          </a:p>
          <a:p>
            <a:pPr algn="ctr">
              <a:lnSpc>
                <a:spcPct val="104000"/>
              </a:lnSpc>
            </a:pPr>
            <a:r>
              <a:rPr lang="en-US" altLang="en-US" sz="2000" b="0" i="0" dirty="0" smtClean="0">
                <a:latin typeface="+mn-lt"/>
              </a:rPr>
              <a:t>	</a:t>
            </a:r>
            <a:r>
              <a:rPr lang="en-US" altLang="en-US" sz="2000" b="0" i="0" dirty="0">
                <a:latin typeface="+mn-lt"/>
              </a:rPr>
              <a:t>C</a:t>
            </a:r>
            <a:r>
              <a:rPr lang="en-US" sz="2000" b="0" i="0" dirty="0" smtClean="0">
                <a:latin typeface="+mn-lt"/>
              </a:rPr>
              <a:t>lustering methods more robust than EOF analysis + account for nonlinearities.</a:t>
            </a:r>
          </a:p>
        </p:txBody>
      </p:sp>
    </p:spTree>
    <p:extLst>
      <p:ext uri="{BB962C8B-B14F-4D97-AF65-F5344CB8AC3E}">
        <p14:creationId xmlns:p14="http://schemas.microsoft.com/office/powerpoint/2010/main" val="35047037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climate prediction drift issue</a:t>
            </a:r>
            <a:endParaRPr lang="en-US" dirty="0"/>
          </a:p>
        </p:txBody>
      </p:sp>
      <p:sp>
        <p:nvSpPr>
          <p:cNvPr id="5" name="Freeform 641"/>
          <p:cNvSpPr>
            <a:spLocks/>
          </p:cNvSpPr>
          <p:nvPr/>
        </p:nvSpPr>
        <p:spPr bwMode="auto">
          <a:xfrm>
            <a:off x="1187822" y="2475632"/>
            <a:ext cx="5645150" cy="2578100"/>
          </a:xfrm>
          <a:custGeom>
            <a:avLst/>
            <a:gdLst>
              <a:gd name="T0" fmla="*/ 0 w 3556"/>
              <a:gd name="T1" fmla="*/ 2147483647 h 1624"/>
              <a:gd name="T2" fmla="*/ 2147483647 w 3556"/>
              <a:gd name="T3" fmla="*/ 2147483647 h 1624"/>
              <a:gd name="T4" fmla="*/ 2147483647 w 3556"/>
              <a:gd name="T5" fmla="*/ 2147483647 h 1624"/>
              <a:gd name="T6" fmla="*/ 2147483647 w 3556"/>
              <a:gd name="T7" fmla="*/ 2147483647 h 1624"/>
              <a:gd name="T8" fmla="*/ 2147483647 w 3556"/>
              <a:gd name="T9" fmla="*/ 2147483647 h 1624"/>
              <a:gd name="T10" fmla="*/ 2147483647 w 3556"/>
              <a:gd name="T11" fmla="*/ 2147483647 h 1624"/>
              <a:gd name="T12" fmla="*/ 2147483647 w 3556"/>
              <a:gd name="T13" fmla="*/ 2147483647 h 1624"/>
              <a:gd name="T14" fmla="*/ 2147483647 w 3556"/>
              <a:gd name="T15" fmla="*/ 2147483647 h 1624"/>
              <a:gd name="T16" fmla="*/ 2147483647 w 3556"/>
              <a:gd name="T17" fmla="*/ 2147483647 h 1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56" h="1624">
                <a:moveTo>
                  <a:pt x="0" y="63"/>
                </a:moveTo>
                <a:cubicBezTo>
                  <a:pt x="34" y="91"/>
                  <a:pt x="12" y="0"/>
                  <a:pt x="203" y="229"/>
                </a:cubicBezTo>
                <a:cubicBezTo>
                  <a:pt x="394" y="458"/>
                  <a:pt x="878" y="1252"/>
                  <a:pt x="1146" y="1438"/>
                </a:cubicBezTo>
                <a:cubicBezTo>
                  <a:pt x="1413" y="1624"/>
                  <a:pt x="1635" y="1340"/>
                  <a:pt x="1811" y="1345"/>
                </a:cubicBezTo>
                <a:cubicBezTo>
                  <a:pt x="1987" y="1350"/>
                  <a:pt x="2114" y="1482"/>
                  <a:pt x="2204" y="1469"/>
                </a:cubicBezTo>
                <a:cubicBezTo>
                  <a:pt x="2293" y="1456"/>
                  <a:pt x="2294" y="1262"/>
                  <a:pt x="2348" y="1267"/>
                </a:cubicBezTo>
                <a:cubicBezTo>
                  <a:pt x="2401" y="1272"/>
                  <a:pt x="2445" y="1457"/>
                  <a:pt x="2525" y="1500"/>
                </a:cubicBezTo>
                <a:cubicBezTo>
                  <a:pt x="2605" y="1543"/>
                  <a:pt x="2657" y="1563"/>
                  <a:pt x="2829" y="1524"/>
                </a:cubicBezTo>
                <a:cubicBezTo>
                  <a:pt x="3001" y="1485"/>
                  <a:pt x="3405" y="1321"/>
                  <a:pt x="3556" y="1267"/>
                </a:cubicBezTo>
              </a:path>
            </a:pathLst>
          </a:custGeom>
          <a:noFill/>
          <a:ln w="28575" cmpd="sng">
            <a:solidFill>
              <a:srgbClr val="000308"/>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 Box 642"/>
          <p:cNvSpPr txBox="1">
            <a:spLocks noChangeArrowheads="1"/>
          </p:cNvSpPr>
          <p:nvPr/>
        </p:nvSpPr>
        <p:spPr bwMode="auto">
          <a:xfrm>
            <a:off x="6732959" y="2016845"/>
            <a:ext cx="280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400">
                <a:solidFill>
                  <a:srgbClr val="3E724C"/>
                </a:solidFill>
                <a:cs typeface="Arial" pitchFamily="34" charset="0"/>
              </a:rPr>
              <a:t>Observed world</a:t>
            </a:r>
            <a:r>
              <a:rPr lang="fr-FR" altLang="en-US" sz="2400">
                <a:solidFill>
                  <a:schemeClr val="tx1"/>
                </a:solidFill>
                <a:cs typeface="Arial" pitchFamily="34" charset="0"/>
              </a:rPr>
              <a:t> </a:t>
            </a:r>
          </a:p>
        </p:txBody>
      </p:sp>
      <p:sp>
        <p:nvSpPr>
          <p:cNvPr id="8" name="Text Box 644"/>
          <p:cNvSpPr txBox="1">
            <a:spLocks noChangeArrowheads="1"/>
          </p:cNvSpPr>
          <p:nvPr/>
        </p:nvSpPr>
        <p:spPr bwMode="auto">
          <a:xfrm>
            <a:off x="2123728" y="3081154"/>
            <a:ext cx="69834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algn="r" eaLnBrk="1" hangingPunct="1">
              <a:spcBef>
                <a:spcPct val="50000"/>
              </a:spcBef>
              <a:spcAft>
                <a:spcPct val="0"/>
              </a:spcAft>
            </a:pPr>
            <a:r>
              <a:rPr lang="fr-FR" altLang="en-US" sz="2000" dirty="0" err="1">
                <a:solidFill>
                  <a:srgbClr val="000308"/>
                </a:solidFill>
                <a:cs typeface="Arial" pitchFamily="34" charset="0"/>
                <a:sym typeface="Wingdings 2" pitchFamily="18" charset="2"/>
              </a:rPr>
              <a:t>Retrospective</a:t>
            </a:r>
            <a:r>
              <a:rPr lang="fr-FR" altLang="en-US" sz="2000" dirty="0">
                <a:solidFill>
                  <a:srgbClr val="000308"/>
                </a:solidFill>
                <a:cs typeface="Arial" pitchFamily="34" charset="0"/>
                <a:sym typeface="Wingdings 2" pitchFamily="18" charset="2"/>
              </a:rPr>
              <a:t> </a:t>
            </a:r>
            <a:r>
              <a:rPr lang="fr-FR" altLang="en-US" sz="2000" dirty="0" err="1">
                <a:solidFill>
                  <a:srgbClr val="000308"/>
                </a:solidFill>
                <a:cs typeface="Arial" pitchFamily="34" charset="0"/>
                <a:sym typeface="Wingdings 2" pitchFamily="18" charset="2"/>
              </a:rPr>
              <a:t>prediction</a:t>
            </a:r>
            <a:r>
              <a:rPr lang="fr-FR" altLang="en-US" sz="2000" dirty="0">
                <a:solidFill>
                  <a:srgbClr val="000308"/>
                </a:solidFill>
                <a:cs typeface="Arial" pitchFamily="34" charset="0"/>
                <a:sym typeface="Wingdings 2" pitchFamily="18" charset="2"/>
              </a:rPr>
              <a:t> ( </a:t>
            </a:r>
            <a:r>
              <a:rPr lang="fr-FR" altLang="en-US" sz="2000" dirty="0" err="1">
                <a:solidFill>
                  <a:srgbClr val="000308"/>
                </a:solidFill>
                <a:cs typeface="Arial" pitchFamily="34" charset="0"/>
                <a:sym typeface="Wingdings 2" pitchFamily="18" charset="2"/>
              </a:rPr>
              <a:t>hindcast</a:t>
            </a:r>
            <a:r>
              <a:rPr lang="fr-FR" altLang="en-US" sz="2000" dirty="0">
                <a:solidFill>
                  <a:srgbClr val="000308"/>
                </a:solidFill>
                <a:cs typeface="Arial" pitchFamily="34" charset="0"/>
                <a:sym typeface="Wingdings 2" pitchFamily="18" charset="2"/>
              </a:rPr>
              <a:t> ) </a:t>
            </a:r>
            <a:r>
              <a:rPr lang="fr-FR" altLang="en-US" sz="2000" dirty="0" err="1">
                <a:solidFill>
                  <a:srgbClr val="000308"/>
                </a:solidFill>
                <a:cs typeface="Arial" pitchFamily="34" charset="0"/>
                <a:sym typeface="Wingdings 2" pitchFamily="18" charset="2"/>
              </a:rPr>
              <a:t>affected</a:t>
            </a:r>
            <a:r>
              <a:rPr lang="fr-FR" altLang="en-US" sz="2000" dirty="0">
                <a:solidFill>
                  <a:srgbClr val="000308"/>
                </a:solidFill>
                <a:cs typeface="Arial" pitchFamily="34" charset="0"/>
                <a:sym typeface="Wingdings 2" pitchFamily="18" charset="2"/>
              </a:rPr>
              <a:t> by a </a:t>
            </a:r>
            <a:r>
              <a:rPr lang="fr-FR" altLang="en-US" sz="2000" dirty="0" err="1">
                <a:solidFill>
                  <a:srgbClr val="000308"/>
                </a:solidFill>
                <a:cs typeface="Arial" pitchFamily="34" charset="0"/>
                <a:sym typeface="Wingdings 2" pitchFamily="18" charset="2"/>
              </a:rPr>
              <a:t>strong</a:t>
            </a:r>
            <a:r>
              <a:rPr lang="fr-FR" altLang="en-US" sz="2000" dirty="0">
                <a:solidFill>
                  <a:srgbClr val="000308"/>
                </a:solidFill>
                <a:cs typeface="Arial" pitchFamily="34" charset="0"/>
                <a:sym typeface="Wingdings 2" pitchFamily="18" charset="2"/>
              </a:rPr>
              <a:t> drift, </a:t>
            </a:r>
            <a:r>
              <a:rPr lang="fr-FR" altLang="en-US" sz="2000" dirty="0" err="1">
                <a:solidFill>
                  <a:srgbClr val="000308"/>
                </a:solidFill>
                <a:cs typeface="Arial" pitchFamily="34" charset="0"/>
                <a:sym typeface="Wingdings 2" pitchFamily="18" charset="2"/>
              </a:rPr>
              <a:t>need</a:t>
            </a:r>
            <a:r>
              <a:rPr lang="fr-FR" altLang="en-US" sz="2000" dirty="0">
                <a:solidFill>
                  <a:srgbClr val="000308"/>
                </a:solidFill>
                <a:cs typeface="Arial" pitchFamily="34" charset="0"/>
                <a:sym typeface="Wingdings 2" pitchFamily="18" charset="2"/>
              </a:rPr>
              <a:t> for </a:t>
            </a:r>
            <a:r>
              <a:rPr lang="fr-FR" altLang="en-US" sz="2000" dirty="0" err="1">
                <a:solidFill>
                  <a:srgbClr val="000308"/>
                </a:solidFill>
                <a:cs typeface="Arial" pitchFamily="34" charset="0"/>
                <a:sym typeface="Wingdings 2" pitchFamily="18" charset="2"/>
              </a:rPr>
              <a:t>a-posteriori</a:t>
            </a:r>
            <a:r>
              <a:rPr lang="fr-FR" altLang="en-US" sz="2000" dirty="0">
                <a:solidFill>
                  <a:srgbClr val="000308"/>
                </a:solidFill>
                <a:cs typeface="Arial" pitchFamily="34" charset="0"/>
                <a:sym typeface="Wingdings 2" pitchFamily="18" charset="2"/>
              </a:rPr>
              <a:t> </a:t>
            </a:r>
            <a:r>
              <a:rPr lang="fr-FR" altLang="en-US" sz="2000" dirty="0" err="1">
                <a:solidFill>
                  <a:srgbClr val="000308"/>
                </a:solidFill>
                <a:cs typeface="Arial" pitchFamily="34" charset="0"/>
                <a:sym typeface="Wingdings 2" pitchFamily="18" charset="2"/>
              </a:rPr>
              <a:t>bias</a:t>
            </a:r>
            <a:r>
              <a:rPr lang="fr-FR" altLang="en-US" sz="2000" dirty="0">
                <a:solidFill>
                  <a:srgbClr val="000308"/>
                </a:solidFill>
                <a:cs typeface="Arial" pitchFamily="34" charset="0"/>
              </a:rPr>
              <a:t> correction</a:t>
            </a:r>
          </a:p>
        </p:txBody>
      </p:sp>
      <p:sp>
        <p:nvSpPr>
          <p:cNvPr id="9" name="Line 645"/>
          <p:cNvSpPr>
            <a:spLocks noChangeShapeType="1"/>
          </p:cNvSpPr>
          <p:nvPr/>
        </p:nvSpPr>
        <p:spPr bwMode="auto">
          <a:xfrm flipH="1" flipV="1">
            <a:off x="1908547" y="3283669"/>
            <a:ext cx="647229" cy="28576"/>
          </a:xfrm>
          <a:prstGeom prst="line">
            <a:avLst/>
          </a:prstGeom>
          <a:noFill/>
          <a:ln w="2857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Oval 649"/>
          <p:cNvSpPr>
            <a:spLocks noChangeArrowheads="1"/>
          </p:cNvSpPr>
          <p:nvPr/>
        </p:nvSpPr>
        <p:spPr bwMode="auto">
          <a:xfrm>
            <a:off x="1116384" y="4563195"/>
            <a:ext cx="73025" cy="144462"/>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Aft>
                <a:spcPct val="0"/>
              </a:spcAft>
            </a:pPr>
            <a:endParaRPr lang="es-ES" altLang="en-US" sz="8300">
              <a:solidFill>
                <a:schemeClr val="tx1"/>
              </a:solidFill>
            </a:endParaRPr>
          </a:p>
        </p:txBody>
      </p:sp>
      <p:sp>
        <p:nvSpPr>
          <p:cNvPr id="11" name="Freeform 653"/>
          <p:cNvSpPr>
            <a:spLocks/>
          </p:cNvSpPr>
          <p:nvPr/>
        </p:nvSpPr>
        <p:spPr bwMode="auto">
          <a:xfrm>
            <a:off x="1116384" y="2077170"/>
            <a:ext cx="5688013" cy="960437"/>
          </a:xfrm>
          <a:custGeom>
            <a:avLst/>
            <a:gdLst>
              <a:gd name="T0" fmla="*/ 0 w 3583"/>
              <a:gd name="T1" fmla="*/ 2147483647 h 605"/>
              <a:gd name="T2" fmla="*/ 2147483647 w 3583"/>
              <a:gd name="T3" fmla="*/ 2147483647 h 605"/>
              <a:gd name="T4" fmla="*/ 2147483647 w 3583"/>
              <a:gd name="T5" fmla="*/ 2147483647 h 605"/>
              <a:gd name="T6" fmla="*/ 2147483647 w 3583"/>
              <a:gd name="T7" fmla="*/ 2147483647 h 605"/>
              <a:gd name="T8" fmla="*/ 2147483647 w 3583"/>
              <a:gd name="T9" fmla="*/ 2147483647 h 605"/>
              <a:gd name="T10" fmla="*/ 2147483647 w 3583"/>
              <a:gd name="T11" fmla="*/ 2147483647 h 605"/>
              <a:gd name="T12" fmla="*/ 2147483647 w 3583"/>
              <a:gd name="T13" fmla="*/ 2147483647 h 605"/>
              <a:gd name="T14" fmla="*/ 2147483647 w 3583"/>
              <a:gd name="T15" fmla="*/ 2147483647 h 605"/>
              <a:gd name="T16" fmla="*/ 2147483647 w 3583"/>
              <a:gd name="T17" fmla="*/ 2147483647 h 605"/>
              <a:gd name="T18" fmla="*/ 2147483647 w 3583"/>
              <a:gd name="T19" fmla="*/ 2147483647 h 605"/>
              <a:gd name="T20" fmla="*/ 2147483647 w 3583"/>
              <a:gd name="T21" fmla="*/ 2147483647 h 6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83" h="605">
                <a:moveTo>
                  <a:pt x="0" y="333"/>
                </a:moveTo>
                <a:cubicBezTo>
                  <a:pt x="22" y="208"/>
                  <a:pt x="45" y="83"/>
                  <a:pt x="90" y="106"/>
                </a:cubicBezTo>
                <a:cubicBezTo>
                  <a:pt x="135" y="129"/>
                  <a:pt x="166" y="462"/>
                  <a:pt x="272" y="469"/>
                </a:cubicBezTo>
                <a:cubicBezTo>
                  <a:pt x="378" y="476"/>
                  <a:pt x="551" y="181"/>
                  <a:pt x="725" y="151"/>
                </a:cubicBezTo>
                <a:cubicBezTo>
                  <a:pt x="899" y="121"/>
                  <a:pt x="1187" y="219"/>
                  <a:pt x="1315" y="287"/>
                </a:cubicBezTo>
                <a:cubicBezTo>
                  <a:pt x="1443" y="355"/>
                  <a:pt x="1420" y="605"/>
                  <a:pt x="1496" y="560"/>
                </a:cubicBezTo>
                <a:cubicBezTo>
                  <a:pt x="1572" y="515"/>
                  <a:pt x="1709" y="30"/>
                  <a:pt x="1769" y="15"/>
                </a:cubicBezTo>
                <a:cubicBezTo>
                  <a:pt x="1829" y="0"/>
                  <a:pt x="1723" y="446"/>
                  <a:pt x="1859" y="469"/>
                </a:cubicBezTo>
                <a:cubicBezTo>
                  <a:pt x="1995" y="492"/>
                  <a:pt x="2358" y="136"/>
                  <a:pt x="2585" y="151"/>
                </a:cubicBezTo>
                <a:cubicBezTo>
                  <a:pt x="2812" y="166"/>
                  <a:pt x="3054" y="552"/>
                  <a:pt x="3220" y="560"/>
                </a:cubicBezTo>
                <a:cubicBezTo>
                  <a:pt x="3386" y="568"/>
                  <a:pt x="3523" y="257"/>
                  <a:pt x="3583" y="197"/>
                </a:cubicBezTo>
              </a:path>
            </a:pathLst>
          </a:custGeom>
          <a:noFill/>
          <a:ln w="28575" cmpd="sng">
            <a:solidFill>
              <a:srgbClr val="207A4B"/>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Oval 654"/>
          <p:cNvSpPr>
            <a:spLocks noChangeArrowheads="1"/>
          </p:cNvSpPr>
          <p:nvPr/>
        </p:nvSpPr>
        <p:spPr bwMode="auto">
          <a:xfrm>
            <a:off x="1114797" y="2499445"/>
            <a:ext cx="73025" cy="144462"/>
          </a:xfrm>
          <a:prstGeom prst="ellipse">
            <a:avLst/>
          </a:prstGeom>
          <a:solidFill>
            <a:srgbClr val="207A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Aft>
                <a:spcPct val="0"/>
              </a:spcAft>
            </a:pPr>
            <a:endParaRPr lang="es-ES" altLang="en-US" sz="8300">
              <a:solidFill>
                <a:schemeClr val="tx1"/>
              </a:solidFill>
            </a:endParaRPr>
          </a:p>
        </p:txBody>
      </p:sp>
      <p:sp>
        <p:nvSpPr>
          <p:cNvPr id="13" name="Line 658"/>
          <p:cNvSpPr>
            <a:spLocks noChangeShapeType="1"/>
          </p:cNvSpPr>
          <p:nvPr/>
        </p:nvSpPr>
        <p:spPr bwMode="auto">
          <a:xfrm>
            <a:off x="900484" y="5444257"/>
            <a:ext cx="7343775" cy="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659"/>
          <p:cNvSpPr>
            <a:spLocks noChangeShapeType="1"/>
          </p:cNvSpPr>
          <p:nvPr/>
        </p:nvSpPr>
        <p:spPr bwMode="auto">
          <a:xfrm flipV="1">
            <a:off x="900484" y="1916832"/>
            <a:ext cx="0" cy="3527425"/>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660"/>
          <p:cNvSpPr txBox="1">
            <a:spLocks noChangeArrowheads="1"/>
          </p:cNvSpPr>
          <p:nvPr/>
        </p:nvSpPr>
        <p:spPr bwMode="auto">
          <a:xfrm>
            <a:off x="8244259" y="5228357"/>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000" dirty="0">
                <a:solidFill>
                  <a:srgbClr val="000308"/>
                </a:solidFill>
                <a:cs typeface="Arial" pitchFamily="34" charset="0"/>
              </a:rPr>
              <a:t>Time</a:t>
            </a:r>
          </a:p>
        </p:txBody>
      </p:sp>
      <p:sp>
        <p:nvSpPr>
          <p:cNvPr id="16" name="Text Box 661"/>
          <p:cNvSpPr txBox="1">
            <a:spLocks noChangeArrowheads="1"/>
          </p:cNvSpPr>
          <p:nvPr/>
        </p:nvSpPr>
        <p:spPr bwMode="auto">
          <a:xfrm rot="16200000">
            <a:off x="-1000547" y="3286051"/>
            <a:ext cx="26654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000" dirty="0" err="1">
                <a:solidFill>
                  <a:srgbClr val="000308"/>
                </a:solidFill>
                <a:cs typeface="Arial" pitchFamily="34" charset="0"/>
              </a:rPr>
              <a:t>Predicted</a:t>
            </a:r>
            <a:r>
              <a:rPr lang="fr-FR" altLang="en-US" sz="2000" dirty="0">
                <a:solidFill>
                  <a:srgbClr val="000308"/>
                </a:solidFill>
                <a:cs typeface="Arial" pitchFamily="34" charset="0"/>
              </a:rPr>
              <a:t> Variable (ex. </a:t>
            </a:r>
            <a:r>
              <a:rPr lang="fr-FR" altLang="en-US" sz="2000" dirty="0" err="1">
                <a:solidFill>
                  <a:srgbClr val="000308"/>
                </a:solidFill>
                <a:cs typeface="Arial" pitchFamily="34" charset="0"/>
              </a:rPr>
              <a:t>Temperature</a:t>
            </a:r>
            <a:r>
              <a:rPr lang="fr-FR" altLang="en-US" sz="2000" dirty="0">
                <a:solidFill>
                  <a:srgbClr val="000308"/>
                </a:solidFill>
                <a:cs typeface="Arial" pitchFamily="34" charset="0"/>
              </a:rPr>
              <a:t>)</a:t>
            </a:r>
          </a:p>
        </p:txBody>
      </p:sp>
      <p:sp>
        <p:nvSpPr>
          <p:cNvPr id="17" name="Text Box 662"/>
          <p:cNvSpPr txBox="1">
            <a:spLocks noChangeArrowheads="1"/>
          </p:cNvSpPr>
          <p:nvPr/>
        </p:nvSpPr>
        <p:spPr bwMode="auto">
          <a:xfrm rot="16200000">
            <a:off x="624259" y="3083645"/>
            <a:ext cx="1152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400" dirty="0">
                <a:solidFill>
                  <a:srgbClr val="000308"/>
                </a:solidFill>
                <a:cs typeface="Arial" pitchFamily="34" charset="0"/>
              </a:rPr>
              <a:t>BIAS</a:t>
            </a:r>
          </a:p>
        </p:txBody>
      </p:sp>
      <p:sp>
        <p:nvSpPr>
          <p:cNvPr id="18" name="Line 663"/>
          <p:cNvSpPr>
            <a:spLocks noChangeShapeType="1"/>
          </p:cNvSpPr>
          <p:nvPr/>
        </p:nvSpPr>
        <p:spPr bwMode="auto">
          <a:xfrm flipV="1">
            <a:off x="1151309" y="2672482"/>
            <a:ext cx="0" cy="431800"/>
          </a:xfrm>
          <a:prstGeom prst="line">
            <a:avLst/>
          </a:prstGeom>
          <a:noFill/>
          <a:ln w="2857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664"/>
          <p:cNvSpPr>
            <a:spLocks noChangeShapeType="1"/>
          </p:cNvSpPr>
          <p:nvPr/>
        </p:nvSpPr>
        <p:spPr bwMode="auto">
          <a:xfrm>
            <a:off x="1151309" y="3896445"/>
            <a:ext cx="0" cy="611187"/>
          </a:xfrm>
          <a:prstGeom prst="line">
            <a:avLst/>
          </a:prstGeom>
          <a:noFill/>
          <a:ln w="2857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Text Box 643"/>
          <p:cNvSpPr txBox="1">
            <a:spLocks noChangeArrowheads="1"/>
          </p:cNvSpPr>
          <p:nvPr/>
        </p:nvSpPr>
        <p:spPr bwMode="auto">
          <a:xfrm>
            <a:off x="5436096" y="4988024"/>
            <a:ext cx="309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400" dirty="0" err="1">
                <a:solidFill>
                  <a:srgbClr val="9900CC"/>
                </a:solidFill>
                <a:cs typeface="Arial" pitchFamily="34" charset="0"/>
              </a:rPr>
              <a:t>Biased</a:t>
            </a:r>
            <a:r>
              <a:rPr lang="fr-FR" altLang="en-US" sz="2400" dirty="0">
                <a:solidFill>
                  <a:srgbClr val="9900CC"/>
                </a:solidFill>
                <a:cs typeface="Arial" pitchFamily="34" charset="0"/>
              </a:rPr>
              <a:t> model world</a:t>
            </a:r>
          </a:p>
        </p:txBody>
      </p:sp>
      <p:sp>
        <p:nvSpPr>
          <p:cNvPr id="22"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smtClean="0">
                <a:solidFill>
                  <a:srgbClr val="000308"/>
                </a:solidFill>
              </a:rPr>
              <a:t>Danila</a:t>
            </a:r>
            <a:r>
              <a:rPr lang="en-US" altLang="en-US" i="1" dirty="0" smtClean="0">
                <a:solidFill>
                  <a:srgbClr val="000308"/>
                </a:solidFill>
              </a:rPr>
              <a:t> </a:t>
            </a:r>
            <a:r>
              <a:rPr lang="en-US" altLang="en-US" i="1" dirty="0" err="1" smtClean="0">
                <a:solidFill>
                  <a:srgbClr val="000308"/>
                </a:solidFill>
              </a:rPr>
              <a:t>Volpi</a:t>
            </a:r>
            <a:endParaRPr lang="en-US" altLang="en-US" b="0" i="1" dirty="0">
              <a:solidFill>
                <a:srgbClr val="000308"/>
              </a:solidFill>
            </a:endParaRPr>
          </a:p>
        </p:txBody>
      </p:sp>
    </p:spTree>
    <p:extLst>
      <p:ext uri="{BB962C8B-B14F-4D97-AF65-F5344CB8AC3E}">
        <p14:creationId xmlns:p14="http://schemas.microsoft.com/office/powerpoint/2010/main" val="5856067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climate prediction drift issue</a:t>
            </a:r>
            <a:endParaRPr lang="en-US" dirty="0"/>
          </a:p>
        </p:txBody>
      </p:sp>
      <p:sp>
        <p:nvSpPr>
          <p:cNvPr id="5" name="Freeform 641"/>
          <p:cNvSpPr>
            <a:spLocks/>
          </p:cNvSpPr>
          <p:nvPr/>
        </p:nvSpPr>
        <p:spPr bwMode="auto">
          <a:xfrm>
            <a:off x="1187822" y="2475632"/>
            <a:ext cx="5645150" cy="2578100"/>
          </a:xfrm>
          <a:custGeom>
            <a:avLst/>
            <a:gdLst>
              <a:gd name="T0" fmla="*/ 0 w 3556"/>
              <a:gd name="T1" fmla="*/ 2147483647 h 1624"/>
              <a:gd name="T2" fmla="*/ 2147483647 w 3556"/>
              <a:gd name="T3" fmla="*/ 2147483647 h 1624"/>
              <a:gd name="T4" fmla="*/ 2147483647 w 3556"/>
              <a:gd name="T5" fmla="*/ 2147483647 h 1624"/>
              <a:gd name="T6" fmla="*/ 2147483647 w 3556"/>
              <a:gd name="T7" fmla="*/ 2147483647 h 1624"/>
              <a:gd name="T8" fmla="*/ 2147483647 w 3556"/>
              <a:gd name="T9" fmla="*/ 2147483647 h 1624"/>
              <a:gd name="T10" fmla="*/ 2147483647 w 3556"/>
              <a:gd name="T11" fmla="*/ 2147483647 h 1624"/>
              <a:gd name="T12" fmla="*/ 2147483647 w 3556"/>
              <a:gd name="T13" fmla="*/ 2147483647 h 1624"/>
              <a:gd name="T14" fmla="*/ 2147483647 w 3556"/>
              <a:gd name="T15" fmla="*/ 2147483647 h 1624"/>
              <a:gd name="T16" fmla="*/ 2147483647 w 3556"/>
              <a:gd name="T17" fmla="*/ 2147483647 h 1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56" h="1624">
                <a:moveTo>
                  <a:pt x="0" y="63"/>
                </a:moveTo>
                <a:cubicBezTo>
                  <a:pt x="34" y="91"/>
                  <a:pt x="12" y="0"/>
                  <a:pt x="203" y="229"/>
                </a:cubicBezTo>
                <a:cubicBezTo>
                  <a:pt x="394" y="458"/>
                  <a:pt x="878" y="1252"/>
                  <a:pt x="1146" y="1438"/>
                </a:cubicBezTo>
                <a:cubicBezTo>
                  <a:pt x="1413" y="1624"/>
                  <a:pt x="1635" y="1340"/>
                  <a:pt x="1811" y="1345"/>
                </a:cubicBezTo>
                <a:cubicBezTo>
                  <a:pt x="1987" y="1350"/>
                  <a:pt x="2114" y="1482"/>
                  <a:pt x="2204" y="1469"/>
                </a:cubicBezTo>
                <a:cubicBezTo>
                  <a:pt x="2293" y="1456"/>
                  <a:pt x="2294" y="1262"/>
                  <a:pt x="2348" y="1267"/>
                </a:cubicBezTo>
                <a:cubicBezTo>
                  <a:pt x="2401" y="1272"/>
                  <a:pt x="2445" y="1457"/>
                  <a:pt x="2525" y="1500"/>
                </a:cubicBezTo>
                <a:cubicBezTo>
                  <a:pt x="2605" y="1543"/>
                  <a:pt x="2657" y="1563"/>
                  <a:pt x="2829" y="1524"/>
                </a:cubicBezTo>
                <a:cubicBezTo>
                  <a:pt x="3001" y="1485"/>
                  <a:pt x="3405" y="1321"/>
                  <a:pt x="3556" y="1267"/>
                </a:cubicBezTo>
              </a:path>
            </a:pathLst>
          </a:custGeom>
          <a:noFill/>
          <a:ln w="28575" cmpd="sng">
            <a:solidFill>
              <a:srgbClr val="000308"/>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 Box 642"/>
          <p:cNvSpPr txBox="1">
            <a:spLocks noChangeArrowheads="1"/>
          </p:cNvSpPr>
          <p:nvPr/>
        </p:nvSpPr>
        <p:spPr bwMode="auto">
          <a:xfrm>
            <a:off x="6732959" y="2016845"/>
            <a:ext cx="280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400">
                <a:solidFill>
                  <a:srgbClr val="3E724C"/>
                </a:solidFill>
                <a:cs typeface="Arial" pitchFamily="34" charset="0"/>
              </a:rPr>
              <a:t>Observed world</a:t>
            </a:r>
            <a:r>
              <a:rPr lang="fr-FR" altLang="en-US" sz="2400">
                <a:solidFill>
                  <a:schemeClr val="tx1"/>
                </a:solidFill>
                <a:cs typeface="Arial" pitchFamily="34" charset="0"/>
              </a:rPr>
              <a:t> </a:t>
            </a:r>
          </a:p>
        </p:txBody>
      </p:sp>
      <p:sp>
        <p:nvSpPr>
          <p:cNvPr id="7" name="Text Box 643"/>
          <p:cNvSpPr txBox="1">
            <a:spLocks noChangeArrowheads="1"/>
          </p:cNvSpPr>
          <p:nvPr/>
        </p:nvSpPr>
        <p:spPr bwMode="auto">
          <a:xfrm>
            <a:off x="5436096" y="4988024"/>
            <a:ext cx="309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400" dirty="0" err="1">
                <a:solidFill>
                  <a:srgbClr val="9900CC"/>
                </a:solidFill>
                <a:cs typeface="Arial" pitchFamily="34" charset="0"/>
              </a:rPr>
              <a:t>Biased</a:t>
            </a:r>
            <a:r>
              <a:rPr lang="fr-FR" altLang="en-US" sz="2400" dirty="0">
                <a:solidFill>
                  <a:srgbClr val="9900CC"/>
                </a:solidFill>
                <a:cs typeface="Arial" pitchFamily="34" charset="0"/>
              </a:rPr>
              <a:t> model world</a:t>
            </a:r>
          </a:p>
        </p:txBody>
      </p:sp>
      <p:sp>
        <p:nvSpPr>
          <p:cNvPr id="8" name="Text Box 644"/>
          <p:cNvSpPr txBox="1">
            <a:spLocks noChangeArrowheads="1"/>
          </p:cNvSpPr>
          <p:nvPr/>
        </p:nvSpPr>
        <p:spPr bwMode="auto">
          <a:xfrm>
            <a:off x="2123728" y="3081154"/>
            <a:ext cx="69834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algn="r" eaLnBrk="1" hangingPunct="1">
              <a:spcBef>
                <a:spcPct val="50000"/>
              </a:spcBef>
              <a:spcAft>
                <a:spcPct val="0"/>
              </a:spcAft>
            </a:pPr>
            <a:r>
              <a:rPr lang="fr-FR" altLang="en-US" sz="2000" dirty="0" err="1">
                <a:solidFill>
                  <a:srgbClr val="000308"/>
                </a:solidFill>
                <a:cs typeface="Arial" pitchFamily="34" charset="0"/>
                <a:sym typeface="Wingdings 2" pitchFamily="18" charset="2"/>
              </a:rPr>
              <a:t>Retrospective</a:t>
            </a:r>
            <a:r>
              <a:rPr lang="fr-FR" altLang="en-US" sz="2000" dirty="0">
                <a:solidFill>
                  <a:srgbClr val="000308"/>
                </a:solidFill>
                <a:cs typeface="Arial" pitchFamily="34" charset="0"/>
                <a:sym typeface="Wingdings 2" pitchFamily="18" charset="2"/>
              </a:rPr>
              <a:t> </a:t>
            </a:r>
            <a:r>
              <a:rPr lang="fr-FR" altLang="en-US" sz="2000" dirty="0" err="1">
                <a:solidFill>
                  <a:srgbClr val="000308"/>
                </a:solidFill>
                <a:cs typeface="Arial" pitchFamily="34" charset="0"/>
                <a:sym typeface="Wingdings 2" pitchFamily="18" charset="2"/>
              </a:rPr>
              <a:t>prediction</a:t>
            </a:r>
            <a:r>
              <a:rPr lang="fr-FR" altLang="en-US" sz="2000" dirty="0">
                <a:solidFill>
                  <a:srgbClr val="000308"/>
                </a:solidFill>
                <a:cs typeface="Arial" pitchFamily="34" charset="0"/>
                <a:sym typeface="Wingdings 2" pitchFamily="18" charset="2"/>
              </a:rPr>
              <a:t> ( </a:t>
            </a:r>
            <a:r>
              <a:rPr lang="fr-FR" altLang="en-US" sz="2000" dirty="0" err="1">
                <a:solidFill>
                  <a:srgbClr val="000308"/>
                </a:solidFill>
                <a:cs typeface="Arial" pitchFamily="34" charset="0"/>
                <a:sym typeface="Wingdings 2" pitchFamily="18" charset="2"/>
              </a:rPr>
              <a:t>hindcast</a:t>
            </a:r>
            <a:r>
              <a:rPr lang="fr-FR" altLang="en-US" sz="2000" dirty="0">
                <a:solidFill>
                  <a:srgbClr val="000308"/>
                </a:solidFill>
                <a:cs typeface="Arial" pitchFamily="34" charset="0"/>
                <a:sym typeface="Wingdings 2" pitchFamily="18" charset="2"/>
              </a:rPr>
              <a:t> ) </a:t>
            </a:r>
            <a:r>
              <a:rPr lang="fr-FR" altLang="en-US" sz="2000" dirty="0" err="1">
                <a:solidFill>
                  <a:srgbClr val="000308"/>
                </a:solidFill>
                <a:cs typeface="Arial" pitchFamily="34" charset="0"/>
                <a:sym typeface="Wingdings 2" pitchFamily="18" charset="2"/>
              </a:rPr>
              <a:t>affected</a:t>
            </a:r>
            <a:r>
              <a:rPr lang="fr-FR" altLang="en-US" sz="2000" dirty="0">
                <a:solidFill>
                  <a:srgbClr val="000308"/>
                </a:solidFill>
                <a:cs typeface="Arial" pitchFamily="34" charset="0"/>
                <a:sym typeface="Wingdings 2" pitchFamily="18" charset="2"/>
              </a:rPr>
              <a:t> by a </a:t>
            </a:r>
            <a:r>
              <a:rPr lang="fr-FR" altLang="en-US" sz="2000" dirty="0" err="1">
                <a:solidFill>
                  <a:srgbClr val="000308"/>
                </a:solidFill>
                <a:cs typeface="Arial" pitchFamily="34" charset="0"/>
                <a:sym typeface="Wingdings 2" pitchFamily="18" charset="2"/>
              </a:rPr>
              <a:t>strong</a:t>
            </a:r>
            <a:r>
              <a:rPr lang="fr-FR" altLang="en-US" sz="2000" dirty="0">
                <a:solidFill>
                  <a:srgbClr val="000308"/>
                </a:solidFill>
                <a:cs typeface="Arial" pitchFamily="34" charset="0"/>
                <a:sym typeface="Wingdings 2" pitchFamily="18" charset="2"/>
              </a:rPr>
              <a:t> drift, </a:t>
            </a:r>
            <a:r>
              <a:rPr lang="fr-FR" altLang="en-US" sz="2000" dirty="0" err="1">
                <a:solidFill>
                  <a:srgbClr val="000308"/>
                </a:solidFill>
                <a:cs typeface="Arial" pitchFamily="34" charset="0"/>
                <a:sym typeface="Wingdings 2" pitchFamily="18" charset="2"/>
              </a:rPr>
              <a:t>need</a:t>
            </a:r>
            <a:r>
              <a:rPr lang="fr-FR" altLang="en-US" sz="2000" dirty="0">
                <a:solidFill>
                  <a:srgbClr val="000308"/>
                </a:solidFill>
                <a:cs typeface="Arial" pitchFamily="34" charset="0"/>
                <a:sym typeface="Wingdings 2" pitchFamily="18" charset="2"/>
              </a:rPr>
              <a:t> for </a:t>
            </a:r>
            <a:r>
              <a:rPr lang="fr-FR" altLang="en-US" sz="2000" dirty="0" err="1">
                <a:solidFill>
                  <a:srgbClr val="000308"/>
                </a:solidFill>
                <a:cs typeface="Arial" pitchFamily="34" charset="0"/>
                <a:sym typeface="Wingdings 2" pitchFamily="18" charset="2"/>
              </a:rPr>
              <a:t>a-posteriori</a:t>
            </a:r>
            <a:r>
              <a:rPr lang="fr-FR" altLang="en-US" sz="2000" dirty="0">
                <a:solidFill>
                  <a:srgbClr val="000308"/>
                </a:solidFill>
                <a:cs typeface="Arial" pitchFamily="34" charset="0"/>
                <a:sym typeface="Wingdings 2" pitchFamily="18" charset="2"/>
              </a:rPr>
              <a:t> </a:t>
            </a:r>
            <a:r>
              <a:rPr lang="fr-FR" altLang="en-US" sz="2000" dirty="0" err="1">
                <a:solidFill>
                  <a:srgbClr val="000308"/>
                </a:solidFill>
                <a:cs typeface="Arial" pitchFamily="34" charset="0"/>
                <a:sym typeface="Wingdings 2" pitchFamily="18" charset="2"/>
              </a:rPr>
              <a:t>bias</a:t>
            </a:r>
            <a:r>
              <a:rPr lang="fr-FR" altLang="en-US" sz="2000" dirty="0">
                <a:solidFill>
                  <a:srgbClr val="000308"/>
                </a:solidFill>
                <a:cs typeface="Arial" pitchFamily="34" charset="0"/>
              </a:rPr>
              <a:t> correction</a:t>
            </a:r>
          </a:p>
        </p:txBody>
      </p:sp>
      <p:sp>
        <p:nvSpPr>
          <p:cNvPr id="9" name="Line 645"/>
          <p:cNvSpPr>
            <a:spLocks noChangeShapeType="1"/>
          </p:cNvSpPr>
          <p:nvPr/>
        </p:nvSpPr>
        <p:spPr bwMode="auto">
          <a:xfrm flipH="1" flipV="1">
            <a:off x="1908547" y="3283669"/>
            <a:ext cx="647229" cy="28576"/>
          </a:xfrm>
          <a:prstGeom prst="line">
            <a:avLst/>
          </a:prstGeom>
          <a:noFill/>
          <a:ln w="2857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Oval 649"/>
          <p:cNvSpPr>
            <a:spLocks noChangeArrowheads="1"/>
          </p:cNvSpPr>
          <p:nvPr/>
        </p:nvSpPr>
        <p:spPr bwMode="auto">
          <a:xfrm>
            <a:off x="1116384" y="4563195"/>
            <a:ext cx="73025" cy="144462"/>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Aft>
                <a:spcPct val="0"/>
              </a:spcAft>
            </a:pPr>
            <a:endParaRPr lang="es-ES" altLang="en-US" sz="8300">
              <a:solidFill>
                <a:schemeClr val="tx1"/>
              </a:solidFill>
            </a:endParaRPr>
          </a:p>
        </p:txBody>
      </p:sp>
      <p:sp>
        <p:nvSpPr>
          <p:cNvPr id="11" name="Freeform 653"/>
          <p:cNvSpPr>
            <a:spLocks/>
          </p:cNvSpPr>
          <p:nvPr/>
        </p:nvSpPr>
        <p:spPr bwMode="auto">
          <a:xfrm>
            <a:off x="1116384" y="2077170"/>
            <a:ext cx="5688013" cy="960437"/>
          </a:xfrm>
          <a:custGeom>
            <a:avLst/>
            <a:gdLst>
              <a:gd name="T0" fmla="*/ 0 w 3583"/>
              <a:gd name="T1" fmla="*/ 2147483647 h 605"/>
              <a:gd name="T2" fmla="*/ 2147483647 w 3583"/>
              <a:gd name="T3" fmla="*/ 2147483647 h 605"/>
              <a:gd name="T4" fmla="*/ 2147483647 w 3583"/>
              <a:gd name="T5" fmla="*/ 2147483647 h 605"/>
              <a:gd name="T6" fmla="*/ 2147483647 w 3583"/>
              <a:gd name="T7" fmla="*/ 2147483647 h 605"/>
              <a:gd name="T8" fmla="*/ 2147483647 w 3583"/>
              <a:gd name="T9" fmla="*/ 2147483647 h 605"/>
              <a:gd name="T10" fmla="*/ 2147483647 w 3583"/>
              <a:gd name="T11" fmla="*/ 2147483647 h 605"/>
              <a:gd name="T12" fmla="*/ 2147483647 w 3583"/>
              <a:gd name="T13" fmla="*/ 2147483647 h 605"/>
              <a:gd name="T14" fmla="*/ 2147483647 w 3583"/>
              <a:gd name="T15" fmla="*/ 2147483647 h 605"/>
              <a:gd name="T16" fmla="*/ 2147483647 w 3583"/>
              <a:gd name="T17" fmla="*/ 2147483647 h 605"/>
              <a:gd name="T18" fmla="*/ 2147483647 w 3583"/>
              <a:gd name="T19" fmla="*/ 2147483647 h 605"/>
              <a:gd name="T20" fmla="*/ 2147483647 w 3583"/>
              <a:gd name="T21" fmla="*/ 2147483647 h 6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83" h="605">
                <a:moveTo>
                  <a:pt x="0" y="333"/>
                </a:moveTo>
                <a:cubicBezTo>
                  <a:pt x="22" y="208"/>
                  <a:pt x="45" y="83"/>
                  <a:pt x="90" y="106"/>
                </a:cubicBezTo>
                <a:cubicBezTo>
                  <a:pt x="135" y="129"/>
                  <a:pt x="166" y="462"/>
                  <a:pt x="272" y="469"/>
                </a:cubicBezTo>
                <a:cubicBezTo>
                  <a:pt x="378" y="476"/>
                  <a:pt x="551" y="181"/>
                  <a:pt x="725" y="151"/>
                </a:cubicBezTo>
                <a:cubicBezTo>
                  <a:pt x="899" y="121"/>
                  <a:pt x="1187" y="219"/>
                  <a:pt x="1315" y="287"/>
                </a:cubicBezTo>
                <a:cubicBezTo>
                  <a:pt x="1443" y="355"/>
                  <a:pt x="1420" y="605"/>
                  <a:pt x="1496" y="560"/>
                </a:cubicBezTo>
                <a:cubicBezTo>
                  <a:pt x="1572" y="515"/>
                  <a:pt x="1709" y="30"/>
                  <a:pt x="1769" y="15"/>
                </a:cubicBezTo>
                <a:cubicBezTo>
                  <a:pt x="1829" y="0"/>
                  <a:pt x="1723" y="446"/>
                  <a:pt x="1859" y="469"/>
                </a:cubicBezTo>
                <a:cubicBezTo>
                  <a:pt x="1995" y="492"/>
                  <a:pt x="2358" y="136"/>
                  <a:pt x="2585" y="151"/>
                </a:cubicBezTo>
                <a:cubicBezTo>
                  <a:pt x="2812" y="166"/>
                  <a:pt x="3054" y="552"/>
                  <a:pt x="3220" y="560"/>
                </a:cubicBezTo>
                <a:cubicBezTo>
                  <a:pt x="3386" y="568"/>
                  <a:pt x="3523" y="257"/>
                  <a:pt x="3583" y="197"/>
                </a:cubicBezTo>
              </a:path>
            </a:pathLst>
          </a:custGeom>
          <a:noFill/>
          <a:ln w="28575" cmpd="sng">
            <a:solidFill>
              <a:srgbClr val="207A4B"/>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Oval 654"/>
          <p:cNvSpPr>
            <a:spLocks noChangeArrowheads="1"/>
          </p:cNvSpPr>
          <p:nvPr/>
        </p:nvSpPr>
        <p:spPr bwMode="auto">
          <a:xfrm>
            <a:off x="1114797" y="2499445"/>
            <a:ext cx="73025" cy="144462"/>
          </a:xfrm>
          <a:prstGeom prst="ellipse">
            <a:avLst/>
          </a:prstGeom>
          <a:solidFill>
            <a:srgbClr val="207A4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Aft>
                <a:spcPct val="0"/>
              </a:spcAft>
            </a:pPr>
            <a:endParaRPr lang="es-ES" altLang="en-US" sz="8300">
              <a:solidFill>
                <a:schemeClr val="tx1"/>
              </a:solidFill>
            </a:endParaRPr>
          </a:p>
        </p:txBody>
      </p:sp>
      <p:sp>
        <p:nvSpPr>
          <p:cNvPr id="13" name="Line 658"/>
          <p:cNvSpPr>
            <a:spLocks noChangeShapeType="1"/>
          </p:cNvSpPr>
          <p:nvPr/>
        </p:nvSpPr>
        <p:spPr bwMode="auto">
          <a:xfrm>
            <a:off x="900484" y="5444257"/>
            <a:ext cx="7343775" cy="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659"/>
          <p:cNvSpPr>
            <a:spLocks noChangeShapeType="1"/>
          </p:cNvSpPr>
          <p:nvPr/>
        </p:nvSpPr>
        <p:spPr bwMode="auto">
          <a:xfrm flipV="1">
            <a:off x="900484" y="1916832"/>
            <a:ext cx="0" cy="3527425"/>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660"/>
          <p:cNvSpPr txBox="1">
            <a:spLocks noChangeArrowheads="1"/>
          </p:cNvSpPr>
          <p:nvPr/>
        </p:nvSpPr>
        <p:spPr bwMode="auto">
          <a:xfrm>
            <a:off x="8244259" y="5228357"/>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000" dirty="0">
                <a:solidFill>
                  <a:srgbClr val="000308"/>
                </a:solidFill>
                <a:cs typeface="Arial" pitchFamily="34" charset="0"/>
              </a:rPr>
              <a:t>Time</a:t>
            </a:r>
          </a:p>
        </p:txBody>
      </p:sp>
      <p:sp>
        <p:nvSpPr>
          <p:cNvPr id="16" name="Text Box 661"/>
          <p:cNvSpPr txBox="1">
            <a:spLocks noChangeArrowheads="1"/>
          </p:cNvSpPr>
          <p:nvPr/>
        </p:nvSpPr>
        <p:spPr bwMode="auto">
          <a:xfrm rot="16200000">
            <a:off x="-1000547" y="3286051"/>
            <a:ext cx="26654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000" dirty="0" err="1">
                <a:solidFill>
                  <a:srgbClr val="000308"/>
                </a:solidFill>
                <a:cs typeface="Arial" pitchFamily="34" charset="0"/>
              </a:rPr>
              <a:t>Predicted</a:t>
            </a:r>
            <a:r>
              <a:rPr lang="fr-FR" altLang="en-US" sz="2000" dirty="0">
                <a:solidFill>
                  <a:srgbClr val="000308"/>
                </a:solidFill>
                <a:cs typeface="Arial" pitchFamily="34" charset="0"/>
              </a:rPr>
              <a:t> Variable (ex. </a:t>
            </a:r>
            <a:r>
              <a:rPr lang="fr-FR" altLang="en-US" sz="2000" dirty="0" err="1">
                <a:solidFill>
                  <a:srgbClr val="000308"/>
                </a:solidFill>
                <a:cs typeface="Arial" pitchFamily="34" charset="0"/>
              </a:rPr>
              <a:t>Temperature</a:t>
            </a:r>
            <a:r>
              <a:rPr lang="fr-FR" altLang="en-US" sz="2000" dirty="0">
                <a:solidFill>
                  <a:srgbClr val="000308"/>
                </a:solidFill>
                <a:cs typeface="Arial" pitchFamily="34" charset="0"/>
              </a:rPr>
              <a:t>)</a:t>
            </a:r>
          </a:p>
        </p:txBody>
      </p:sp>
      <p:sp>
        <p:nvSpPr>
          <p:cNvPr id="17" name="Text Box 662"/>
          <p:cNvSpPr txBox="1">
            <a:spLocks noChangeArrowheads="1"/>
          </p:cNvSpPr>
          <p:nvPr/>
        </p:nvSpPr>
        <p:spPr bwMode="auto">
          <a:xfrm rot="16200000">
            <a:off x="624259" y="3083645"/>
            <a:ext cx="1152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eaLnBrk="1" hangingPunct="1">
              <a:spcBef>
                <a:spcPct val="50000"/>
              </a:spcBef>
              <a:spcAft>
                <a:spcPct val="0"/>
              </a:spcAft>
            </a:pPr>
            <a:r>
              <a:rPr lang="fr-FR" altLang="en-US" sz="2400" dirty="0">
                <a:solidFill>
                  <a:srgbClr val="000308"/>
                </a:solidFill>
                <a:cs typeface="Arial" pitchFamily="34" charset="0"/>
              </a:rPr>
              <a:t>BIAS</a:t>
            </a:r>
          </a:p>
        </p:txBody>
      </p:sp>
      <p:sp>
        <p:nvSpPr>
          <p:cNvPr id="18" name="Line 663"/>
          <p:cNvSpPr>
            <a:spLocks noChangeShapeType="1"/>
          </p:cNvSpPr>
          <p:nvPr/>
        </p:nvSpPr>
        <p:spPr bwMode="auto">
          <a:xfrm flipV="1">
            <a:off x="1151309" y="2672482"/>
            <a:ext cx="0" cy="431800"/>
          </a:xfrm>
          <a:prstGeom prst="line">
            <a:avLst/>
          </a:prstGeom>
          <a:noFill/>
          <a:ln w="2857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664"/>
          <p:cNvSpPr>
            <a:spLocks noChangeShapeType="1"/>
          </p:cNvSpPr>
          <p:nvPr/>
        </p:nvSpPr>
        <p:spPr bwMode="auto">
          <a:xfrm>
            <a:off x="1151309" y="3896445"/>
            <a:ext cx="0" cy="611187"/>
          </a:xfrm>
          <a:prstGeom prst="line">
            <a:avLst/>
          </a:prstGeom>
          <a:noFill/>
          <a:ln w="2857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665"/>
          <p:cNvSpPr>
            <a:spLocks/>
          </p:cNvSpPr>
          <p:nvPr/>
        </p:nvSpPr>
        <p:spPr bwMode="auto">
          <a:xfrm>
            <a:off x="1187624" y="4149080"/>
            <a:ext cx="5688012" cy="960438"/>
          </a:xfrm>
          <a:custGeom>
            <a:avLst/>
            <a:gdLst>
              <a:gd name="T0" fmla="*/ 0 w 3583"/>
              <a:gd name="T1" fmla="*/ 2147483647 h 605"/>
              <a:gd name="T2" fmla="*/ 2147483647 w 3583"/>
              <a:gd name="T3" fmla="*/ 2147483647 h 605"/>
              <a:gd name="T4" fmla="*/ 2147483647 w 3583"/>
              <a:gd name="T5" fmla="*/ 2147483647 h 605"/>
              <a:gd name="T6" fmla="*/ 2147483647 w 3583"/>
              <a:gd name="T7" fmla="*/ 2147483647 h 605"/>
              <a:gd name="T8" fmla="*/ 2147483647 w 3583"/>
              <a:gd name="T9" fmla="*/ 2147483647 h 605"/>
              <a:gd name="T10" fmla="*/ 2147483647 w 3583"/>
              <a:gd name="T11" fmla="*/ 2147483647 h 605"/>
              <a:gd name="T12" fmla="*/ 2147483647 w 3583"/>
              <a:gd name="T13" fmla="*/ 2147483647 h 605"/>
              <a:gd name="T14" fmla="*/ 2147483647 w 3583"/>
              <a:gd name="T15" fmla="*/ 2147483647 h 605"/>
              <a:gd name="T16" fmla="*/ 2147483647 w 3583"/>
              <a:gd name="T17" fmla="*/ 2147483647 h 605"/>
              <a:gd name="T18" fmla="*/ 2147483647 w 3583"/>
              <a:gd name="T19" fmla="*/ 2147483647 h 605"/>
              <a:gd name="T20" fmla="*/ 2147483647 w 3583"/>
              <a:gd name="T21" fmla="*/ 2147483647 h 6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83" h="605">
                <a:moveTo>
                  <a:pt x="0" y="333"/>
                </a:moveTo>
                <a:cubicBezTo>
                  <a:pt x="22" y="208"/>
                  <a:pt x="45" y="83"/>
                  <a:pt x="90" y="106"/>
                </a:cubicBezTo>
                <a:cubicBezTo>
                  <a:pt x="135" y="129"/>
                  <a:pt x="166" y="462"/>
                  <a:pt x="272" y="469"/>
                </a:cubicBezTo>
                <a:cubicBezTo>
                  <a:pt x="378" y="476"/>
                  <a:pt x="551" y="181"/>
                  <a:pt x="725" y="151"/>
                </a:cubicBezTo>
                <a:cubicBezTo>
                  <a:pt x="899" y="121"/>
                  <a:pt x="1187" y="219"/>
                  <a:pt x="1315" y="287"/>
                </a:cubicBezTo>
                <a:cubicBezTo>
                  <a:pt x="1443" y="355"/>
                  <a:pt x="1420" y="605"/>
                  <a:pt x="1496" y="560"/>
                </a:cubicBezTo>
                <a:cubicBezTo>
                  <a:pt x="1572" y="515"/>
                  <a:pt x="1709" y="30"/>
                  <a:pt x="1769" y="15"/>
                </a:cubicBezTo>
                <a:cubicBezTo>
                  <a:pt x="1829" y="0"/>
                  <a:pt x="1723" y="446"/>
                  <a:pt x="1859" y="469"/>
                </a:cubicBezTo>
                <a:cubicBezTo>
                  <a:pt x="1995" y="492"/>
                  <a:pt x="2358" y="136"/>
                  <a:pt x="2585" y="151"/>
                </a:cubicBezTo>
                <a:cubicBezTo>
                  <a:pt x="2812" y="166"/>
                  <a:pt x="3054" y="552"/>
                  <a:pt x="3220" y="560"/>
                </a:cubicBezTo>
                <a:cubicBezTo>
                  <a:pt x="3386" y="568"/>
                  <a:pt x="3523" y="257"/>
                  <a:pt x="3583" y="197"/>
                </a:cubicBezTo>
              </a:path>
            </a:pathLst>
          </a:custGeom>
          <a:noFill/>
          <a:ln w="28575" cmpd="sng">
            <a:solidFill>
              <a:srgbClr val="80008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Text Box 646"/>
          <p:cNvSpPr txBox="1">
            <a:spLocks noChangeArrowheads="1"/>
          </p:cNvSpPr>
          <p:nvPr/>
        </p:nvSpPr>
        <p:spPr bwMode="auto">
          <a:xfrm>
            <a:off x="971600" y="5549170"/>
            <a:ext cx="70564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spcAft>
                <a:spcPts val="1425"/>
              </a:spcAft>
              <a:defRPr sz="3200">
                <a:solidFill>
                  <a:srgbClr val="000000"/>
                </a:solidFill>
                <a:latin typeface="Arial" pitchFamily="34" charset="0"/>
              </a:defRPr>
            </a:lvl1pPr>
            <a:lvl2pPr eaLnBrk="0">
              <a:spcAft>
                <a:spcPts val="1138"/>
              </a:spcAft>
              <a:defRPr sz="2800">
                <a:solidFill>
                  <a:srgbClr val="000000"/>
                </a:solidFill>
                <a:latin typeface="Arial" pitchFamily="34" charset="0"/>
              </a:defRPr>
            </a:lvl2pPr>
            <a:lvl3pPr eaLnBrk="0">
              <a:spcAft>
                <a:spcPts val="850"/>
              </a:spcAft>
              <a:defRPr sz="2400">
                <a:solidFill>
                  <a:srgbClr val="000000"/>
                </a:solidFill>
                <a:latin typeface="Arial" pitchFamily="34" charset="0"/>
              </a:defRPr>
            </a:lvl3pPr>
            <a:lvl4pPr eaLnBrk="0">
              <a:spcAft>
                <a:spcPts val="575"/>
              </a:spcAft>
              <a:defRPr sz="2000">
                <a:solidFill>
                  <a:srgbClr val="000000"/>
                </a:solidFill>
                <a:latin typeface="Arial" pitchFamily="34" charset="0"/>
              </a:defRPr>
            </a:lvl4pPr>
            <a:lvl5pPr eaLnBrk="0">
              <a:spcAft>
                <a:spcPts val="288"/>
              </a:spcAft>
              <a:defRPr sz="2000">
                <a:solidFill>
                  <a:srgbClr val="000000"/>
                </a:solidFill>
                <a:latin typeface="Arial" pitchFamily="34" charset="0"/>
              </a:defRPr>
            </a:lvl5pPr>
            <a:lvl6pPr marL="25146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6pPr>
            <a:lvl7pPr marL="29718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7pPr>
            <a:lvl8pPr marL="34290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8pPr>
            <a:lvl9pPr marL="3886200" indent="-228600" defTabSz="449263" eaLnBrk="0" fontAlgn="base" hangingPunct="0">
              <a:lnSpc>
                <a:spcPct val="104000"/>
              </a:lnSpc>
              <a:spcBef>
                <a:spcPct val="0"/>
              </a:spcBef>
              <a:spcAft>
                <a:spcPts val="288"/>
              </a:spcAft>
              <a:buClr>
                <a:srgbClr val="000000"/>
              </a:buClr>
              <a:buSzPct val="100000"/>
              <a:buFont typeface="Times New Roman" pitchFamily="18" charset="0"/>
              <a:defRPr sz="2000">
                <a:solidFill>
                  <a:srgbClr val="000000"/>
                </a:solidFill>
                <a:latin typeface="Arial" pitchFamily="34" charset="0"/>
              </a:defRPr>
            </a:lvl9pPr>
          </a:lstStyle>
          <a:p>
            <a:pPr algn="r" eaLnBrk="1" hangingPunct="1">
              <a:spcBef>
                <a:spcPct val="50000"/>
              </a:spcBef>
              <a:spcAft>
                <a:spcPct val="0"/>
              </a:spcAft>
            </a:pPr>
            <a:r>
              <a:rPr lang="fr-FR" altLang="en-US" sz="2000" dirty="0" err="1">
                <a:solidFill>
                  <a:srgbClr val="000308"/>
                </a:solidFill>
                <a:cs typeface="Arial" pitchFamily="34" charset="0"/>
                <a:sym typeface="Wingdings 2" pitchFamily="18" charset="2"/>
              </a:rPr>
              <a:t>Retrospective</a:t>
            </a:r>
            <a:r>
              <a:rPr lang="fr-FR" altLang="en-US" sz="2000" dirty="0">
                <a:solidFill>
                  <a:srgbClr val="000308"/>
                </a:solidFill>
                <a:cs typeface="Arial" pitchFamily="34" charset="0"/>
                <a:sym typeface="Wingdings 2" pitchFamily="18" charset="2"/>
              </a:rPr>
              <a:t> </a:t>
            </a:r>
            <a:r>
              <a:rPr lang="fr-FR" altLang="en-US" sz="2000" dirty="0" err="1">
                <a:solidFill>
                  <a:srgbClr val="000308"/>
                </a:solidFill>
                <a:cs typeface="Arial" pitchFamily="34" charset="0"/>
                <a:sym typeface="Wingdings 2" pitchFamily="18" charset="2"/>
              </a:rPr>
              <a:t>prediction</a:t>
            </a:r>
            <a:r>
              <a:rPr lang="fr-FR" altLang="en-US" sz="2000" dirty="0">
                <a:solidFill>
                  <a:srgbClr val="000308"/>
                </a:solidFill>
                <a:cs typeface="Arial" pitchFamily="34" charset="0"/>
                <a:sym typeface="Wingdings 2" pitchFamily="18" charset="2"/>
              </a:rPr>
              <a:t> </a:t>
            </a:r>
            <a:r>
              <a:rPr lang="fr-FR" altLang="en-US" sz="2000" dirty="0" err="1">
                <a:solidFill>
                  <a:srgbClr val="000308"/>
                </a:solidFill>
                <a:cs typeface="Arial" pitchFamily="34" charset="0"/>
                <a:sym typeface="Wingdings 2" pitchFamily="18" charset="2"/>
              </a:rPr>
              <a:t>with</a:t>
            </a:r>
            <a:r>
              <a:rPr lang="fr-FR" altLang="en-US" sz="2000" dirty="0">
                <a:solidFill>
                  <a:srgbClr val="000308"/>
                </a:solidFill>
                <a:cs typeface="Arial" pitchFamily="34" charset="0"/>
                <a:sym typeface="Wingdings 2" pitchFamily="18" charset="2"/>
              </a:rPr>
              <a:t> </a:t>
            </a:r>
            <a:r>
              <a:rPr lang="fr-FR" altLang="en-US" sz="2000" dirty="0" err="1">
                <a:solidFill>
                  <a:srgbClr val="000308"/>
                </a:solidFill>
                <a:cs typeface="Arial" pitchFamily="34" charset="0"/>
                <a:sym typeface="Wingdings 2" pitchFamily="18" charset="2"/>
              </a:rPr>
              <a:t>anomaly</a:t>
            </a:r>
            <a:r>
              <a:rPr lang="fr-FR" altLang="en-US" sz="2000" dirty="0">
                <a:solidFill>
                  <a:srgbClr val="000308"/>
                </a:solidFill>
                <a:cs typeface="Arial" pitchFamily="34" charset="0"/>
                <a:sym typeface="Wingdings 2" pitchFamily="18" charset="2"/>
              </a:rPr>
              <a:t> </a:t>
            </a:r>
            <a:r>
              <a:rPr lang="fr-FR" altLang="en-US" sz="2000" dirty="0" err="1">
                <a:solidFill>
                  <a:srgbClr val="000308"/>
                </a:solidFill>
                <a:cs typeface="Arial" pitchFamily="34" charset="0"/>
                <a:sym typeface="Wingdings 2" pitchFamily="18" charset="2"/>
              </a:rPr>
              <a:t>initialization</a:t>
            </a:r>
            <a:endParaRPr lang="fr-FR" altLang="en-US" sz="2000" dirty="0">
              <a:solidFill>
                <a:srgbClr val="000308"/>
              </a:solidFill>
              <a:cs typeface="Arial" pitchFamily="34" charset="0"/>
            </a:endParaRPr>
          </a:p>
        </p:txBody>
      </p:sp>
      <p:sp>
        <p:nvSpPr>
          <p:cNvPr id="22" name="Line 645"/>
          <p:cNvSpPr>
            <a:spLocks noChangeShapeType="1"/>
          </p:cNvSpPr>
          <p:nvPr/>
        </p:nvSpPr>
        <p:spPr bwMode="auto">
          <a:xfrm flipV="1">
            <a:off x="2123726" y="4563195"/>
            <a:ext cx="108434" cy="1062036"/>
          </a:xfrm>
          <a:prstGeom prst="line">
            <a:avLst/>
          </a:prstGeom>
          <a:noFill/>
          <a:ln w="2857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Box 1"/>
          <p:cNvSpPr txBox="1">
            <a:spLocks noChangeArrowheads="1"/>
          </p:cNvSpPr>
          <p:nvPr/>
        </p:nvSpPr>
        <p:spPr bwMode="auto">
          <a:xfrm>
            <a:off x="2055243" y="650438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smtClean="0">
                <a:solidFill>
                  <a:srgbClr val="000308"/>
                </a:solidFill>
              </a:rPr>
              <a:t>Danila</a:t>
            </a:r>
            <a:r>
              <a:rPr lang="en-US" altLang="en-US" i="1" dirty="0" smtClean="0">
                <a:solidFill>
                  <a:srgbClr val="000308"/>
                </a:solidFill>
              </a:rPr>
              <a:t> </a:t>
            </a:r>
            <a:r>
              <a:rPr lang="en-US" altLang="en-US" i="1" dirty="0" err="1" smtClean="0">
                <a:solidFill>
                  <a:srgbClr val="000308"/>
                </a:solidFill>
              </a:rPr>
              <a:t>Volpi</a:t>
            </a:r>
            <a:endParaRPr lang="en-US" altLang="en-US" b="0" i="1" dirty="0">
              <a:solidFill>
                <a:srgbClr val="000308"/>
              </a:solidFill>
            </a:endParaRPr>
          </a:p>
        </p:txBody>
      </p:sp>
    </p:spTree>
    <p:extLst>
      <p:ext uri="{BB962C8B-B14F-4D97-AF65-F5344CB8AC3E}">
        <p14:creationId xmlns:p14="http://schemas.microsoft.com/office/powerpoint/2010/main" val="3677954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3</a:t>
            </a:fld>
            <a:endParaRPr lang="es-ES" dirty="0"/>
          </a:p>
        </p:txBody>
      </p:sp>
      <p:sp>
        <p:nvSpPr>
          <p:cNvPr id="4" name="Content Placeholder 3"/>
          <p:cNvSpPr>
            <a:spLocks noGrp="1"/>
          </p:cNvSpPr>
          <p:nvPr>
            <p:ph idx="1"/>
          </p:nvPr>
        </p:nvSpPr>
        <p:spPr>
          <a:xfrm>
            <a:off x="208517" y="1124744"/>
            <a:ext cx="8928992" cy="5184576"/>
          </a:xfrm>
        </p:spPr>
        <p:txBody>
          <a:bodyPr/>
          <a:lstStyle/>
          <a:p>
            <a:pPr marL="0" indent="0">
              <a:buNone/>
            </a:pPr>
            <a:endParaRPr lang="en-US" dirty="0"/>
          </a:p>
          <a:p>
            <a:pPr marL="0" indent="0">
              <a:buNone/>
            </a:pPr>
            <a:r>
              <a:rPr lang="en-US" sz="3600" dirty="0" smtClean="0"/>
              <a:t>Overview</a:t>
            </a:r>
          </a:p>
          <a:p>
            <a:pPr marL="0" indent="0">
              <a:buNone/>
            </a:pPr>
            <a:endParaRPr lang="en-US" dirty="0" smtClean="0"/>
          </a:p>
          <a:p>
            <a:pPr marL="457200" indent="-457200">
              <a:buAutoNum type="arabicPeriod"/>
            </a:pPr>
            <a:r>
              <a:rPr lang="en-US" sz="3200" dirty="0" smtClean="0"/>
              <a:t>Seasonal-to-decadal forecasting</a:t>
            </a:r>
          </a:p>
          <a:p>
            <a:pPr marL="457200" indent="-457200">
              <a:buAutoNum type="arabicPeriod"/>
            </a:pPr>
            <a:r>
              <a:rPr lang="en-US" sz="3200" dirty="0" smtClean="0">
                <a:solidFill>
                  <a:schemeClr val="bg1">
                    <a:lumMod val="75000"/>
                  </a:schemeClr>
                </a:solidFill>
              </a:rPr>
              <a:t>Open fronts: The SPECS project</a:t>
            </a:r>
          </a:p>
          <a:p>
            <a:pPr marL="457200" indent="-457200">
              <a:buAutoNum type="arabicPeriod"/>
            </a:pPr>
            <a:r>
              <a:rPr lang="en-US" sz="3200" dirty="0" smtClean="0">
                <a:solidFill>
                  <a:schemeClr val="bg1">
                    <a:lumMod val="75000"/>
                  </a:schemeClr>
                </a:solidFill>
              </a:rPr>
              <a:t>Some successful stories</a:t>
            </a:r>
          </a:p>
          <a:p>
            <a:pPr marL="457200" indent="-457200">
              <a:buAutoNum type="arabicPeriod"/>
            </a:pPr>
            <a:r>
              <a:rPr lang="en-US" sz="3200" dirty="0" smtClean="0">
                <a:solidFill>
                  <a:schemeClr val="bg1">
                    <a:lumMod val="75000"/>
                  </a:schemeClr>
                </a:solidFill>
              </a:rPr>
              <a:t>Opportunities from CCI</a:t>
            </a:r>
            <a:endParaRPr lang="en-US" sz="3200" dirty="0">
              <a:solidFill>
                <a:schemeClr val="bg1">
                  <a:lumMod val="75000"/>
                </a:schemeClr>
              </a:solidFill>
            </a:endParaRPr>
          </a:p>
        </p:txBody>
      </p:sp>
    </p:spTree>
    <p:extLst>
      <p:ext uri="{BB962C8B-B14F-4D97-AF65-F5344CB8AC3E}">
        <p14:creationId xmlns:p14="http://schemas.microsoft.com/office/powerpoint/2010/main" val="18015237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Anomaly versus full-field initialization</a:t>
            </a:r>
            <a:endParaRPr lang="en-US" dirty="0"/>
          </a:p>
        </p:txBody>
      </p:sp>
      <p:grpSp>
        <p:nvGrpSpPr>
          <p:cNvPr id="4" name="Group 3"/>
          <p:cNvGrpSpPr/>
          <p:nvPr/>
        </p:nvGrpSpPr>
        <p:grpSpPr>
          <a:xfrm>
            <a:off x="258553" y="1796848"/>
            <a:ext cx="4310063" cy="2611438"/>
            <a:chOff x="276995" y="817710"/>
            <a:chExt cx="4310063" cy="2611438"/>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b="16409"/>
            <a:stretch>
              <a:fillRect/>
            </a:stretch>
          </p:blipFill>
          <p:spPr bwMode="auto">
            <a:xfrm>
              <a:off x="276995" y="817710"/>
              <a:ext cx="4310063" cy="2501900"/>
            </a:xfrm>
            <a:prstGeom prst="rect">
              <a:avLst/>
            </a:prstGeom>
            <a:noFill/>
            <a:ln>
              <a:noFill/>
            </a:ln>
            <a:effectLst/>
            <a:extLst>
              <a:ext uri="{909E8E84-426E-40DD-AFC4-6F175D3DCCD1}">
                <a14:hiddenFill xmlns:a14="http://schemas.microsoft.com/office/drawing/2010/main">
                  <a:blipFill dpi="0" rotWithShape="0">
                    <a:blip/>
                    <a:srcRect b="1640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1"/>
            <p:cNvGrpSpPr/>
            <p:nvPr/>
          </p:nvGrpSpPr>
          <p:grpSpPr>
            <a:xfrm>
              <a:off x="878658" y="1103460"/>
              <a:ext cx="3584575" cy="2325688"/>
              <a:chOff x="878658" y="1103460"/>
              <a:chExt cx="3584575" cy="2325688"/>
            </a:xfrm>
          </p:grpSpPr>
          <p:sp>
            <p:nvSpPr>
              <p:cNvPr id="7" name="Text Box 4"/>
              <p:cNvSpPr txBox="1">
                <a:spLocks noChangeArrowheads="1"/>
              </p:cNvSpPr>
              <p:nvPr/>
            </p:nvSpPr>
            <p:spPr bwMode="auto">
              <a:xfrm>
                <a:off x="878658" y="1103460"/>
                <a:ext cx="3492500"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1pPr>
                <a:lvl2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2pPr>
                <a:lvl3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3pPr>
                <a:lvl4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4pPr>
                <a:lvl5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9pPr>
              </a:lstStyle>
              <a:p>
                <a:pPr algn="ctr" eaLnBrk="1">
                  <a:buClrTx/>
                  <a:buFontTx/>
                  <a:buNone/>
                </a:pPr>
                <a:r>
                  <a:rPr lang="en-US" altLang="en-US">
                    <a:solidFill>
                      <a:srgbClr val="000000"/>
                    </a:solidFill>
                    <a:ea typeface="MS PGothic" pitchFamily="34" charset="-128"/>
                  </a:rPr>
                  <a:t> RMSE AMO. Ref: ERSST</a:t>
                </a:r>
              </a:p>
            </p:txBody>
          </p:sp>
          <p:sp>
            <p:nvSpPr>
              <p:cNvPr id="15" name="TextBox 1"/>
              <p:cNvSpPr txBox="1">
                <a:spLocks noChangeArrowheads="1"/>
              </p:cNvSpPr>
              <p:nvPr/>
            </p:nvSpPr>
            <p:spPr bwMode="auto">
              <a:xfrm>
                <a:off x="2642370" y="1557485"/>
                <a:ext cx="13382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FF9900"/>
                    </a:solidFill>
                  </a:rPr>
                  <a:t>NOINI</a:t>
                </a:r>
              </a:p>
            </p:txBody>
          </p:sp>
          <p:sp>
            <p:nvSpPr>
              <p:cNvPr id="19" name="TextBox 37"/>
              <p:cNvSpPr txBox="1">
                <a:spLocks noChangeArrowheads="1"/>
              </p:cNvSpPr>
              <p:nvPr/>
            </p:nvSpPr>
            <p:spPr bwMode="auto">
              <a:xfrm>
                <a:off x="1089795" y="2348060"/>
                <a:ext cx="1336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C00000"/>
                    </a:solidFill>
                  </a:rPr>
                  <a:t>FFI</a:t>
                </a:r>
              </a:p>
            </p:txBody>
          </p:sp>
          <p:sp>
            <p:nvSpPr>
              <p:cNvPr id="23" name="TextBox 41"/>
              <p:cNvSpPr txBox="1">
                <a:spLocks noChangeArrowheads="1"/>
              </p:cNvSpPr>
              <p:nvPr/>
            </p:nvSpPr>
            <p:spPr bwMode="auto">
              <a:xfrm rot="5400000">
                <a:off x="3604395" y="2570310"/>
                <a:ext cx="13382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800080"/>
                    </a:solidFill>
                  </a:rPr>
                  <a:t>OSI-AI</a:t>
                </a:r>
              </a:p>
            </p:txBody>
          </p:sp>
          <p:sp>
            <p:nvSpPr>
              <p:cNvPr id="27" name="TextBox 26"/>
              <p:cNvSpPr txBox="1"/>
              <p:nvPr/>
            </p:nvSpPr>
            <p:spPr>
              <a:xfrm>
                <a:off x="1994670" y="2781448"/>
                <a:ext cx="2232025" cy="369332"/>
              </a:xfrm>
              <a:prstGeom prst="rect">
                <a:avLst/>
              </a:prstGeom>
              <a:noFill/>
            </p:spPr>
            <p:txBody>
              <a:bodyPr>
                <a:spAutoFit/>
              </a:bodyPr>
              <a:lstStyle/>
              <a:p>
                <a:pPr>
                  <a:defRPr/>
                </a:pPr>
                <a:r>
                  <a:rPr lang="en-US" dirty="0">
                    <a:solidFill>
                      <a:srgbClr val="00B050"/>
                    </a:solidFill>
                  </a:rPr>
                  <a:t>rho-OSI-</a:t>
                </a:r>
                <a:r>
                  <a:rPr lang="en-US" dirty="0" err="1">
                    <a:solidFill>
                      <a:srgbClr val="00B050"/>
                    </a:solidFill>
                  </a:rPr>
                  <a:t>wAI</a:t>
                </a:r>
                <a:endParaRPr lang="en-US" dirty="0">
                  <a:solidFill>
                    <a:srgbClr val="00B050"/>
                  </a:solidFill>
                </a:endParaRPr>
              </a:p>
            </p:txBody>
          </p:sp>
        </p:grpSp>
      </p:grpSp>
      <p:grpSp>
        <p:nvGrpSpPr>
          <p:cNvPr id="5" name="Group 4"/>
          <p:cNvGrpSpPr/>
          <p:nvPr/>
        </p:nvGrpSpPr>
        <p:grpSpPr>
          <a:xfrm>
            <a:off x="4667058" y="1796848"/>
            <a:ext cx="4489634" cy="2824673"/>
            <a:chOff x="4572000" y="3171082"/>
            <a:chExt cx="4824412" cy="3035300"/>
          </a:xfrm>
        </p:grpSpPr>
        <p:pic>
          <p:nvPicPr>
            <p:cNvPr id="1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171082"/>
              <a:ext cx="4391025" cy="303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9"/>
            <p:cNvSpPr>
              <a:spLocks noChangeArrowheads="1"/>
            </p:cNvSpPr>
            <p:nvPr/>
          </p:nvSpPr>
          <p:spPr bwMode="auto">
            <a:xfrm>
              <a:off x="7845425" y="5833320"/>
              <a:ext cx="3063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4" name="Text Box 4"/>
            <p:cNvSpPr txBox="1">
              <a:spLocks noChangeArrowheads="1"/>
            </p:cNvSpPr>
            <p:nvPr/>
          </p:nvSpPr>
          <p:spPr bwMode="auto">
            <a:xfrm>
              <a:off x="5183187" y="3520332"/>
              <a:ext cx="3492500"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1pPr>
              <a:lvl2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2pPr>
              <a:lvl3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3pPr>
              <a:lvl4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4pPr>
              <a:lvl5pPr eaLnBrk="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pitchFamily="18" charset="0"/>
                <a:tabLst>
                  <a:tab pos="0" algn="l"/>
                  <a:tab pos="444500" algn="l"/>
                  <a:tab pos="893763" algn="l"/>
                  <a:tab pos="1343025" algn="l"/>
                  <a:tab pos="1792288" algn="l"/>
                  <a:tab pos="2241550" algn="l"/>
                  <a:tab pos="2690813" algn="l"/>
                  <a:tab pos="3140075" algn="l"/>
                  <a:tab pos="3589338" algn="l"/>
                  <a:tab pos="4038600" algn="l"/>
                  <a:tab pos="4487863" algn="l"/>
                  <a:tab pos="4937125" algn="l"/>
                  <a:tab pos="5389563" algn="l"/>
                  <a:tab pos="5835650" algn="l"/>
                  <a:tab pos="6284913" algn="l"/>
                  <a:tab pos="6734175" algn="l"/>
                  <a:tab pos="7183438" algn="l"/>
                  <a:tab pos="7632700" algn="l"/>
                  <a:tab pos="8081963" algn="l"/>
                  <a:tab pos="8531225" algn="l"/>
                  <a:tab pos="8980488" algn="l"/>
                  <a:tab pos="8982075" algn="l"/>
                  <a:tab pos="9431338" algn="l"/>
                  <a:tab pos="9880600" algn="l"/>
                  <a:tab pos="10329863" algn="l"/>
                  <a:tab pos="10779125" algn="l"/>
                  <a:tab pos="10780713" algn="l"/>
                </a:tabLst>
                <a:defRPr b="1">
                  <a:solidFill>
                    <a:schemeClr val="bg1"/>
                  </a:solidFill>
                  <a:latin typeface="Arial" pitchFamily="34" charset="0"/>
                </a:defRPr>
              </a:lvl9pPr>
            </a:lstStyle>
            <a:p>
              <a:pPr algn="ctr" eaLnBrk="1">
                <a:buClrTx/>
                <a:buFontTx/>
                <a:buNone/>
              </a:pPr>
              <a:r>
                <a:rPr lang="en-US" altLang="en-US" dirty="0">
                  <a:solidFill>
                    <a:srgbClr val="000000"/>
                  </a:solidFill>
                  <a:ea typeface="MS PGothic" pitchFamily="34" charset="-128"/>
                </a:rPr>
                <a:t> RMSE sea ice volume. Ref: </a:t>
              </a:r>
              <a:r>
                <a:rPr lang="en-US" altLang="en-US" dirty="0" err="1">
                  <a:solidFill>
                    <a:srgbClr val="000000"/>
                  </a:solidFill>
                  <a:ea typeface="MS PGothic" pitchFamily="34" charset="-128"/>
                </a:rPr>
                <a:t>Guemas</a:t>
              </a:r>
              <a:r>
                <a:rPr lang="en-US" altLang="en-US" dirty="0">
                  <a:solidFill>
                    <a:srgbClr val="000000"/>
                  </a:solidFill>
                  <a:ea typeface="MS PGothic" pitchFamily="34" charset="-128"/>
                </a:rPr>
                <a:t> et al (2014)</a:t>
              </a:r>
            </a:p>
          </p:txBody>
        </p:sp>
        <p:sp>
          <p:nvSpPr>
            <p:cNvPr id="18" name="TextBox 36"/>
            <p:cNvSpPr txBox="1">
              <a:spLocks noChangeArrowheads="1"/>
            </p:cNvSpPr>
            <p:nvPr/>
          </p:nvSpPr>
          <p:spPr bwMode="auto">
            <a:xfrm>
              <a:off x="8058150" y="5055445"/>
              <a:ext cx="1338262"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FF9900"/>
                  </a:solidFill>
                </a:rPr>
                <a:t>NOINI</a:t>
              </a:r>
            </a:p>
          </p:txBody>
        </p:sp>
        <p:sp>
          <p:nvSpPr>
            <p:cNvPr id="22" name="TextBox 40"/>
            <p:cNvSpPr txBox="1">
              <a:spLocks noChangeArrowheads="1"/>
            </p:cNvSpPr>
            <p:nvPr/>
          </p:nvSpPr>
          <p:spPr bwMode="auto">
            <a:xfrm>
              <a:off x="5176837" y="4837957"/>
              <a:ext cx="13382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C00000"/>
                  </a:solidFill>
                </a:rPr>
                <a:t>FFI</a:t>
              </a:r>
            </a:p>
          </p:txBody>
        </p:sp>
        <p:sp>
          <p:nvSpPr>
            <p:cNvPr id="25" name="TextBox 43"/>
            <p:cNvSpPr txBox="1">
              <a:spLocks noChangeArrowheads="1"/>
            </p:cNvSpPr>
            <p:nvPr/>
          </p:nvSpPr>
          <p:spPr bwMode="auto">
            <a:xfrm>
              <a:off x="7697787" y="4314082"/>
              <a:ext cx="13382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800080"/>
                  </a:solidFill>
                </a:rPr>
                <a:t>OSI-AI</a:t>
              </a:r>
            </a:p>
          </p:txBody>
        </p:sp>
        <p:sp>
          <p:nvSpPr>
            <p:cNvPr id="29" name="TextBox 28"/>
            <p:cNvSpPr txBox="1"/>
            <p:nvPr/>
          </p:nvSpPr>
          <p:spPr>
            <a:xfrm>
              <a:off x="6257092" y="5293891"/>
              <a:ext cx="2232025" cy="396872"/>
            </a:xfrm>
            <a:prstGeom prst="rect">
              <a:avLst/>
            </a:prstGeom>
            <a:noFill/>
          </p:spPr>
          <p:txBody>
            <a:bodyPr>
              <a:spAutoFit/>
            </a:bodyPr>
            <a:lstStyle/>
            <a:p>
              <a:pPr>
                <a:defRPr/>
              </a:pPr>
              <a:r>
                <a:rPr lang="en-US" dirty="0">
                  <a:solidFill>
                    <a:srgbClr val="00B050"/>
                  </a:solidFill>
                </a:rPr>
                <a:t>rho-OSI-</a:t>
              </a:r>
              <a:r>
                <a:rPr lang="en-US" dirty="0" err="1">
                  <a:solidFill>
                    <a:srgbClr val="00B050"/>
                  </a:solidFill>
                </a:rPr>
                <a:t>wAI</a:t>
              </a:r>
              <a:endParaRPr lang="en-US" dirty="0">
                <a:solidFill>
                  <a:srgbClr val="00B050"/>
                </a:solidFill>
              </a:endParaRPr>
            </a:p>
          </p:txBody>
        </p:sp>
      </p:grpSp>
      <p:sp>
        <p:nvSpPr>
          <p:cNvPr id="33" name="Rectangle 32"/>
          <p:cNvSpPr/>
          <p:nvPr/>
        </p:nvSpPr>
        <p:spPr>
          <a:xfrm>
            <a:off x="856191" y="4797152"/>
            <a:ext cx="8059513" cy="1077218"/>
          </a:xfrm>
          <a:prstGeom prst="rect">
            <a:avLst/>
          </a:prstGeom>
          <a:ln>
            <a:noFill/>
          </a:ln>
        </p:spPr>
        <p:txBody>
          <a:bodyPr wrap="square">
            <a:spAutoFit/>
          </a:bodyPr>
          <a:lstStyle/>
          <a:p>
            <a:r>
              <a:rPr lang="en-US" sz="1600" dirty="0" smtClean="0">
                <a:solidFill>
                  <a:srgbClr val="F09510"/>
                </a:solidFill>
              </a:rPr>
              <a:t>NOINI: No </a:t>
            </a:r>
            <a:r>
              <a:rPr lang="en-US" sz="1600" dirty="0" err="1" smtClean="0">
                <a:solidFill>
                  <a:srgbClr val="F09510"/>
                </a:solidFill>
              </a:rPr>
              <a:t>initialisation</a:t>
            </a:r>
            <a:r>
              <a:rPr lang="en-US" sz="1600" dirty="0" smtClean="0">
                <a:solidFill>
                  <a:srgbClr val="F09510"/>
                </a:solidFill>
              </a:rPr>
              <a:t>   </a:t>
            </a:r>
            <a:r>
              <a:rPr lang="en-US" sz="1600" dirty="0" smtClean="0">
                <a:solidFill>
                  <a:srgbClr val="C00000"/>
                </a:solidFill>
              </a:rPr>
              <a:t>FFI: Full-field </a:t>
            </a:r>
            <a:r>
              <a:rPr lang="en-US" sz="1600" dirty="0" err="1" smtClean="0">
                <a:solidFill>
                  <a:srgbClr val="C00000"/>
                </a:solidFill>
              </a:rPr>
              <a:t>initialisation</a:t>
            </a:r>
            <a:r>
              <a:rPr lang="en-US" sz="1600" dirty="0" smtClean="0">
                <a:solidFill>
                  <a:srgbClr val="C00000"/>
                </a:solidFill>
              </a:rPr>
              <a:t> </a:t>
            </a:r>
          </a:p>
          <a:p>
            <a:r>
              <a:rPr lang="en-US" sz="1600" dirty="0" smtClean="0">
                <a:solidFill>
                  <a:srgbClr val="7030A0"/>
                </a:solidFill>
              </a:rPr>
              <a:t>OSI-AI: Anomaly </a:t>
            </a:r>
            <a:r>
              <a:rPr lang="en-US" sz="1600" dirty="0" err="1" smtClean="0">
                <a:solidFill>
                  <a:srgbClr val="7030A0"/>
                </a:solidFill>
              </a:rPr>
              <a:t>Initialisation</a:t>
            </a:r>
            <a:r>
              <a:rPr lang="en-US" sz="1600" dirty="0" smtClean="0">
                <a:solidFill>
                  <a:srgbClr val="7030A0"/>
                </a:solidFill>
              </a:rPr>
              <a:t> (</a:t>
            </a:r>
            <a:r>
              <a:rPr lang="en-US" sz="1600" dirty="0" err="1" smtClean="0">
                <a:solidFill>
                  <a:srgbClr val="7030A0"/>
                </a:solidFill>
              </a:rPr>
              <a:t>Ocean+Sea-ice</a:t>
            </a:r>
            <a:r>
              <a:rPr lang="en-US" sz="1600" dirty="0" smtClean="0">
                <a:solidFill>
                  <a:srgbClr val="7030A0"/>
                </a:solidFill>
              </a:rPr>
              <a:t>) </a:t>
            </a:r>
          </a:p>
          <a:p>
            <a:r>
              <a:rPr lang="en-US" sz="1600" dirty="0" smtClean="0">
                <a:solidFill>
                  <a:srgbClr val="00B050"/>
                </a:solidFill>
              </a:rPr>
              <a:t>rho</a:t>
            </a:r>
            <a:r>
              <a:rPr lang="en-US" sz="1600" dirty="0">
                <a:solidFill>
                  <a:srgbClr val="00B050"/>
                </a:solidFill>
              </a:rPr>
              <a:t>-</a:t>
            </a:r>
            <a:r>
              <a:rPr lang="en-US" sz="1600" dirty="0" smtClean="0">
                <a:solidFill>
                  <a:srgbClr val="00B050"/>
                </a:solidFill>
              </a:rPr>
              <a:t>OSI-AI</a:t>
            </a:r>
            <a:r>
              <a:rPr lang="en-US" sz="1600" dirty="0">
                <a:solidFill>
                  <a:srgbClr val="00B050"/>
                </a:solidFill>
              </a:rPr>
              <a:t>: </a:t>
            </a:r>
            <a:r>
              <a:rPr lang="en-US" sz="1600" dirty="0" smtClean="0">
                <a:solidFill>
                  <a:srgbClr val="00B050"/>
                </a:solidFill>
              </a:rPr>
              <a:t>Weighted Anomaly </a:t>
            </a:r>
            <a:r>
              <a:rPr lang="en-US" sz="1600" dirty="0" err="1">
                <a:solidFill>
                  <a:srgbClr val="00B050"/>
                </a:solidFill>
              </a:rPr>
              <a:t>Initialisation</a:t>
            </a:r>
            <a:r>
              <a:rPr lang="en-US" sz="1600" dirty="0">
                <a:solidFill>
                  <a:srgbClr val="00B050"/>
                </a:solidFill>
              </a:rPr>
              <a:t> (</a:t>
            </a:r>
            <a:r>
              <a:rPr lang="en-US" sz="1600" dirty="0" err="1">
                <a:solidFill>
                  <a:srgbClr val="00B050"/>
                </a:solidFill>
              </a:rPr>
              <a:t>Ocean+Sea-ice</a:t>
            </a:r>
            <a:r>
              <a:rPr lang="en-US" sz="1600" dirty="0">
                <a:solidFill>
                  <a:srgbClr val="00B050"/>
                </a:solidFill>
              </a:rPr>
              <a:t>) </a:t>
            </a:r>
          </a:p>
          <a:p>
            <a:r>
              <a:rPr lang="en-US" sz="1600" dirty="0" smtClean="0">
                <a:solidFill>
                  <a:srgbClr val="C00000"/>
                </a:solidFill>
              </a:rPr>
              <a:t> </a:t>
            </a:r>
            <a:endParaRPr lang="en-US" sz="1600" dirty="0">
              <a:solidFill>
                <a:srgbClr val="7030A0"/>
              </a:solidFill>
            </a:endParaRPr>
          </a:p>
        </p:txBody>
      </p:sp>
      <p:sp>
        <p:nvSpPr>
          <p:cNvPr id="35" name="TextBox 1"/>
          <p:cNvSpPr txBox="1">
            <a:spLocks noChangeArrowheads="1"/>
          </p:cNvSpPr>
          <p:nvPr/>
        </p:nvSpPr>
        <p:spPr bwMode="auto">
          <a:xfrm>
            <a:off x="2213550" y="6427614"/>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err="1" smtClean="0">
                <a:solidFill>
                  <a:srgbClr val="000308"/>
                </a:solidFill>
              </a:rPr>
              <a:t>Danila</a:t>
            </a:r>
            <a:r>
              <a:rPr lang="en-US" altLang="en-US" i="1" dirty="0" smtClean="0">
                <a:solidFill>
                  <a:srgbClr val="000308"/>
                </a:solidFill>
              </a:rPr>
              <a:t> </a:t>
            </a:r>
            <a:r>
              <a:rPr lang="en-US" altLang="en-US" i="1" dirty="0" err="1" smtClean="0">
                <a:solidFill>
                  <a:srgbClr val="000308"/>
                </a:solidFill>
              </a:rPr>
              <a:t>Volpi</a:t>
            </a:r>
            <a:endParaRPr lang="en-US" altLang="en-US" b="0" i="1" dirty="0">
              <a:solidFill>
                <a:srgbClr val="000308"/>
              </a:solidFill>
            </a:endParaRPr>
          </a:p>
        </p:txBody>
      </p:sp>
      <p:sp>
        <p:nvSpPr>
          <p:cNvPr id="36" name="Text Box 10"/>
          <p:cNvSpPr txBox="1">
            <a:spLocks noChangeArrowheads="1"/>
          </p:cNvSpPr>
          <p:nvPr/>
        </p:nvSpPr>
        <p:spPr bwMode="auto">
          <a:xfrm>
            <a:off x="680994" y="1234213"/>
            <a:ext cx="8409905" cy="463846"/>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spcBef>
                <a:spcPts val="1500"/>
              </a:spcBef>
              <a:buClrTx/>
              <a:buFontTx/>
              <a:buNone/>
            </a:pPr>
            <a:r>
              <a:rPr lang="en-GB" altLang="en-US" b="0" i="0" dirty="0" smtClean="0">
                <a:latin typeface="+mj-lt"/>
              </a:rPr>
              <a:t>Anomaly initialisation mostly beats full-field initialisation</a:t>
            </a:r>
            <a:endParaRPr lang="en-GB" altLang="en-US" b="0" i="0" dirty="0">
              <a:latin typeface="+mj-lt"/>
            </a:endParaRPr>
          </a:p>
        </p:txBody>
      </p:sp>
    </p:spTree>
    <p:extLst>
      <p:ext uri="{BB962C8B-B14F-4D97-AF65-F5344CB8AC3E}">
        <p14:creationId xmlns:p14="http://schemas.microsoft.com/office/powerpoint/2010/main" val="12604223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31</a:t>
            </a:fld>
            <a:endParaRPr lang="es-ES" dirty="0"/>
          </a:p>
        </p:txBody>
      </p:sp>
      <p:sp>
        <p:nvSpPr>
          <p:cNvPr id="4" name="Content Placeholder 3"/>
          <p:cNvSpPr>
            <a:spLocks noGrp="1"/>
          </p:cNvSpPr>
          <p:nvPr>
            <p:ph idx="1"/>
          </p:nvPr>
        </p:nvSpPr>
        <p:spPr>
          <a:xfrm>
            <a:off x="208517" y="1124744"/>
            <a:ext cx="8928992" cy="5184576"/>
          </a:xfrm>
        </p:spPr>
        <p:txBody>
          <a:bodyPr/>
          <a:lstStyle/>
          <a:p>
            <a:pPr marL="0" indent="0">
              <a:buNone/>
            </a:pPr>
            <a:endParaRPr lang="en-US" dirty="0"/>
          </a:p>
          <a:p>
            <a:pPr marL="0" indent="0">
              <a:buNone/>
            </a:pPr>
            <a:r>
              <a:rPr lang="en-US" sz="3600" dirty="0" smtClean="0"/>
              <a:t>Overview</a:t>
            </a:r>
          </a:p>
          <a:p>
            <a:pPr marL="0" indent="0">
              <a:buNone/>
            </a:pPr>
            <a:endParaRPr lang="en-US" dirty="0" smtClean="0"/>
          </a:p>
          <a:p>
            <a:pPr marL="457200" indent="-457200">
              <a:buAutoNum type="arabicPeriod"/>
            </a:pPr>
            <a:r>
              <a:rPr lang="en-US" sz="3200" dirty="0" smtClean="0">
                <a:solidFill>
                  <a:schemeClr val="bg1">
                    <a:lumMod val="75000"/>
                  </a:schemeClr>
                </a:solidFill>
              </a:rPr>
              <a:t>Seasonal-to-decadal forecasting</a:t>
            </a:r>
          </a:p>
          <a:p>
            <a:pPr marL="457200" indent="-457200">
              <a:buAutoNum type="arabicPeriod"/>
            </a:pPr>
            <a:r>
              <a:rPr lang="en-US" sz="3200" dirty="0" smtClean="0">
                <a:solidFill>
                  <a:schemeClr val="bg1">
                    <a:lumMod val="75000"/>
                  </a:schemeClr>
                </a:solidFill>
              </a:rPr>
              <a:t>Open fronts: The SPECS project</a:t>
            </a:r>
          </a:p>
          <a:p>
            <a:pPr marL="457200" indent="-457200">
              <a:buAutoNum type="arabicPeriod"/>
            </a:pPr>
            <a:r>
              <a:rPr lang="en-US" sz="3200" dirty="0" smtClean="0">
                <a:solidFill>
                  <a:schemeClr val="bg1">
                    <a:lumMod val="75000"/>
                  </a:schemeClr>
                </a:solidFill>
              </a:rPr>
              <a:t>Some successful stories</a:t>
            </a:r>
          </a:p>
          <a:p>
            <a:pPr marL="457200" indent="-457200">
              <a:buAutoNum type="arabicPeriod"/>
            </a:pPr>
            <a:r>
              <a:rPr lang="en-US" sz="3200" dirty="0" smtClean="0"/>
              <a:t>Opportunities from CCI</a:t>
            </a:r>
            <a:endParaRPr lang="en-US" sz="3200" dirty="0"/>
          </a:p>
        </p:txBody>
      </p:sp>
    </p:spTree>
    <p:extLst>
      <p:ext uri="{BB962C8B-B14F-4D97-AF65-F5344CB8AC3E}">
        <p14:creationId xmlns:p14="http://schemas.microsoft.com/office/powerpoint/2010/main" val="3332581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32</a:t>
            </a:fld>
            <a:endParaRPr lang="es-ES" dirty="0"/>
          </a:p>
        </p:txBody>
      </p:sp>
      <p:sp>
        <p:nvSpPr>
          <p:cNvPr id="3" name="Title 2"/>
          <p:cNvSpPr>
            <a:spLocks noGrp="1"/>
          </p:cNvSpPr>
          <p:nvPr>
            <p:ph type="title"/>
          </p:nvPr>
        </p:nvSpPr>
        <p:spPr/>
        <p:txBody>
          <a:bodyPr/>
          <a:lstStyle/>
          <a:p>
            <a:r>
              <a:rPr lang="en-US" dirty="0" smtClean="0"/>
              <a:t>Climate change initiative: Opportunities</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220253"/>
            <a:ext cx="2304256" cy="3778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635896" y="2401467"/>
            <a:ext cx="4757693" cy="3139321"/>
          </a:xfrm>
          <a:prstGeom prst="rect">
            <a:avLst/>
          </a:prstGeom>
        </p:spPr>
        <p:txBody>
          <a:bodyPr wrap="square">
            <a:spAutoFit/>
          </a:bodyPr>
          <a:lstStyle/>
          <a:p>
            <a:pPr marL="342900" indent="-342900">
              <a:buFont typeface="Arial" panose="020B0604020202020204" pitchFamily="34" charset="0"/>
              <a:buChar char="•"/>
            </a:pPr>
            <a:r>
              <a:rPr lang="en-US" i="1" dirty="0">
                <a:solidFill>
                  <a:srgbClr val="000308"/>
                </a:solidFill>
              </a:rPr>
              <a:t>independence</a:t>
            </a:r>
            <a:r>
              <a:rPr lang="en-US" dirty="0">
                <a:solidFill>
                  <a:srgbClr val="000308"/>
                </a:solidFill>
              </a:rPr>
              <a:t> from in-situ observations which have been used </a:t>
            </a:r>
            <a:r>
              <a:rPr lang="en-US" dirty="0" smtClean="0">
                <a:solidFill>
                  <a:srgbClr val="000308"/>
                </a:solidFill>
              </a:rPr>
              <a:t>for model </a:t>
            </a:r>
            <a:r>
              <a:rPr lang="en-US" dirty="0">
                <a:solidFill>
                  <a:srgbClr val="000308"/>
                </a:solidFill>
              </a:rPr>
              <a:t>tuning</a:t>
            </a:r>
          </a:p>
          <a:p>
            <a:pPr marL="342900" indent="-342900">
              <a:buFont typeface="Arial" panose="020B0604020202020204" pitchFamily="34" charset="0"/>
              <a:buChar char="•"/>
            </a:pPr>
            <a:endParaRPr lang="en-US" dirty="0">
              <a:solidFill>
                <a:srgbClr val="000308"/>
              </a:solidFill>
            </a:endParaRPr>
          </a:p>
          <a:p>
            <a:pPr marL="342900" indent="-342900">
              <a:buFont typeface="Arial" panose="020B0604020202020204" pitchFamily="34" charset="0"/>
              <a:buChar char="•"/>
            </a:pPr>
            <a:r>
              <a:rPr lang="en-US" i="1" dirty="0">
                <a:solidFill>
                  <a:srgbClr val="000308"/>
                </a:solidFill>
              </a:rPr>
              <a:t>very high-resolution </a:t>
            </a:r>
            <a:r>
              <a:rPr lang="en-US" dirty="0">
                <a:solidFill>
                  <a:srgbClr val="000308"/>
                </a:solidFill>
              </a:rPr>
              <a:t>necessary to cope with the increasing resolution </a:t>
            </a:r>
          </a:p>
          <a:p>
            <a:pPr marL="342900" indent="-342900">
              <a:buFont typeface="Arial" panose="020B0604020202020204" pitchFamily="34" charset="0"/>
              <a:buChar char="•"/>
            </a:pPr>
            <a:endParaRPr lang="en-US" dirty="0">
              <a:solidFill>
                <a:srgbClr val="000308"/>
              </a:solidFill>
            </a:endParaRPr>
          </a:p>
          <a:p>
            <a:pPr marL="342900" indent="-342900">
              <a:buFont typeface="Arial" panose="020B0604020202020204" pitchFamily="34" charset="0"/>
              <a:buChar char="•"/>
            </a:pPr>
            <a:r>
              <a:rPr lang="en-US" dirty="0">
                <a:solidFill>
                  <a:srgbClr val="C00000"/>
                </a:solidFill>
              </a:rPr>
              <a:t>high quality with an estimate of the </a:t>
            </a:r>
            <a:r>
              <a:rPr lang="en-US" i="1" dirty="0">
                <a:solidFill>
                  <a:srgbClr val="C00000"/>
                </a:solidFill>
              </a:rPr>
              <a:t>observational uncertainty</a:t>
            </a:r>
          </a:p>
          <a:p>
            <a:pPr marL="342900" indent="-342900">
              <a:buFont typeface="Arial" panose="020B0604020202020204" pitchFamily="34" charset="0"/>
              <a:buChar char="•"/>
            </a:pPr>
            <a:endParaRPr lang="en-US" dirty="0">
              <a:solidFill>
                <a:srgbClr val="000308"/>
              </a:solidFill>
            </a:endParaRPr>
          </a:p>
          <a:p>
            <a:pPr marL="342900" indent="-342900">
              <a:buFont typeface="Arial" panose="020B0604020202020204" pitchFamily="34" charset="0"/>
              <a:buChar char="•"/>
            </a:pPr>
            <a:r>
              <a:rPr lang="en-US" dirty="0" smtClean="0">
                <a:solidFill>
                  <a:srgbClr val="000308"/>
                </a:solidFill>
              </a:rPr>
              <a:t>generation </a:t>
            </a:r>
            <a:r>
              <a:rPr lang="en-US" dirty="0">
                <a:solidFill>
                  <a:srgbClr val="000308"/>
                </a:solidFill>
              </a:rPr>
              <a:t>of new </a:t>
            </a:r>
            <a:r>
              <a:rPr lang="en-US" i="1" dirty="0">
                <a:solidFill>
                  <a:srgbClr val="000308"/>
                </a:solidFill>
              </a:rPr>
              <a:t>model re-analysis </a:t>
            </a:r>
            <a:r>
              <a:rPr lang="en-US" dirty="0">
                <a:solidFill>
                  <a:srgbClr val="000308"/>
                </a:solidFill>
              </a:rPr>
              <a:t>for </a:t>
            </a:r>
            <a:r>
              <a:rPr lang="en-US" dirty="0" smtClean="0">
                <a:solidFill>
                  <a:srgbClr val="000308"/>
                </a:solidFill>
              </a:rPr>
              <a:t>initial conditions</a:t>
            </a:r>
            <a:endParaRPr lang="en-US" dirty="0">
              <a:solidFill>
                <a:srgbClr val="000308"/>
              </a:solidFill>
            </a:endParaRPr>
          </a:p>
        </p:txBody>
      </p:sp>
      <p:sp>
        <p:nvSpPr>
          <p:cNvPr id="8" name="Content Placeholder 3"/>
          <p:cNvSpPr>
            <a:spLocks noGrp="1"/>
          </p:cNvSpPr>
          <p:nvPr>
            <p:ph idx="1"/>
          </p:nvPr>
        </p:nvSpPr>
        <p:spPr>
          <a:xfrm>
            <a:off x="539552" y="1196752"/>
            <a:ext cx="8928992" cy="5184576"/>
          </a:xfrm>
        </p:spPr>
        <p:txBody>
          <a:bodyPr/>
          <a:lstStyle/>
          <a:p>
            <a:pPr marL="0" indent="0">
              <a:buNone/>
            </a:pPr>
            <a:r>
              <a:rPr lang="en-US" dirty="0" smtClean="0">
                <a:solidFill>
                  <a:srgbClr val="000308"/>
                </a:solidFill>
              </a:rPr>
              <a:t>So far mainly used in NWP, similar opportunities for climate forecasting: short periods are retrospectively predicted</a:t>
            </a:r>
            <a:endParaRPr lang="en-US" dirty="0">
              <a:solidFill>
                <a:srgbClr val="000308"/>
              </a:solidFill>
            </a:endParaRPr>
          </a:p>
        </p:txBody>
      </p:sp>
    </p:spTree>
    <p:extLst>
      <p:ext uri="{BB962C8B-B14F-4D97-AF65-F5344CB8AC3E}">
        <p14:creationId xmlns:p14="http://schemas.microsoft.com/office/powerpoint/2010/main" val="30522707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33</a:t>
            </a:fld>
            <a:endParaRPr lang="es-ES" dirty="0"/>
          </a:p>
        </p:txBody>
      </p:sp>
      <p:sp>
        <p:nvSpPr>
          <p:cNvPr id="3" name="Title 2"/>
          <p:cNvSpPr>
            <a:spLocks noGrp="1"/>
          </p:cNvSpPr>
          <p:nvPr>
            <p:ph type="title"/>
          </p:nvPr>
        </p:nvSpPr>
        <p:spPr>
          <a:xfrm>
            <a:off x="299154" y="0"/>
            <a:ext cx="8928992" cy="792088"/>
          </a:xfrm>
        </p:spPr>
        <p:txBody>
          <a:bodyPr/>
          <a:lstStyle/>
          <a:p>
            <a:r>
              <a:rPr lang="en-US" dirty="0" smtClean="0"/>
              <a:t>CCI for sources of predictability</a:t>
            </a:r>
            <a:endParaRPr lang="en-US" dirty="0"/>
          </a:p>
        </p:txBody>
      </p:sp>
      <p:sp>
        <p:nvSpPr>
          <p:cNvPr id="8" name="Title 2"/>
          <p:cNvSpPr txBox="1">
            <a:spLocks/>
          </p:cNvSpPr>
          <p:nvPr/>
        </p:nvSpPr>
        <p:spPr>
          <a:xfrm>
            <a:off x="275676" y="916408"/>
            <a:ext cx="8928992" cy="792088"/>
          </a:xfrm>
          <a:prstGeom prst="rect">
            <a:avLst/>
          </a:prstGeom>
        </p:spPr>
        <p:txBody>
          <a:bodyPr vert="horz" lIns="91440" tIns="45720" rIns="91440" bIns="45720" rtlCol="0" anchor="b">
            <a:noAutofit/>
          </a:bodyPr>
          <a:lstStyle>
            <a:lvl1pPr algn="l" defTabSz="914400" rtl="0" eaLnBrk="1" latinLnBrk="0" hangingPunct="1">
              <a:lnSpc>
                <a:spcPts val="3000"/>
              </a:lnSpc>
              <a:spcBef>
                <a:spcPct val="0"/>
              </a:spcBef>
              <a:buNone/>
              <a:defRPr sz="2700" kern="1200">
                <a:solidFill>
                  <a:schemeClr val="bg1"/>
                </a:solidFill>
                <a:latin typeface="+mj-lt"/>
                <a:ea typeface="+mj-ea"/>
                <a:cs typeface="+mj-cs"/>
              </a:defRPr>
            </a:lvl1pPr>
          </a:lstStyle>
          <a:p>
            <a:r>
              <a:rPr lang="en-US" dirty="0" smtClean="0">
                <a:solidFill>
                  <a:srgbClr val="000308"/>
                </a:solidFill>
              </a:rPr>
              <a:t>Verifying and assimilating sources of predictability </a:t>
            </a:r>
            <a:endParaRPr lang="en-US" dirty="0">
              <a:solidFill>
                <a:srgbClr val="000308"/>
              </a:solidFill>
            </a:endParaRPr>
          </a:p>
        </p:txBody>
      </p:sp>
      <p:sp>
        <p:nvSpPr>
          <p:cNvPr id="6" name="TextBox 5"/>
          <p:cNvSpPr txBox="1"/>
          <p:nvPr/>
        </p:nvSpPr>
        <p:spPr>
          <a:xfrm>
            <a:off x="495589" y="1982262"/>
            <a:ext cx="1656184" cy="923330"/>
          </a:xfrm>
          <a:prstGeom prst="rect">
            <a:avLst/>
          </a:prstGeom>
          <a:noFill/>
        </p:spPr>
        <p:txBody>
          <a:bodyPr wrap="square" rtlCol="0">
            <a:spAutoFit/>
          </a:bodyPr>
          <a:lstStyle/>
          <a:p>
            <a:r>
              <a:rPr lang="en-US" dirty="0" smtClean="0">
                <a:solidFill>
                  <a:srgbClr val="000308"/>
                </a:solidFill>
              </a:rPr>
              <a:t>Sea-surface temperatures</a:t>
            </a:r>
          </a:p>
          <a:p>
            <a:r>
              <a:rPr lang="en-US" dirty="0" smtClean="0">
                <a:solidFill>
                  <a:srgbClr val="000308"/>
                </a:solidFill>
              </a:rPr>
              <a:t>1983-2010</a:t>
            </a:r>
            <a:endParaRPr lang="en-US" dirty="0">
              <a:solidFill>
                <a:srgbClr val="000308"/>
              </a:solidFill>
            </a:endParaRPr>
          </a:p>
        </p:txBody>
      </p:sp>
      <p:sp>
        <p:nvSpPr>
          <p:cNvPr id="10" name="TextBox 9"/>
          <p:cNvSpPr txBox="1"/>
          <p:nvPr/>
        </p:nvSpPr>
        <p:spPr>
          <a:xfrm>
            <a:off x="5092637" y="2334574"/>
            <a:ext cx="4086222" cy="646331"/>
          </a:xfrm>
          <a:prstGeom prst="rect">
            <a:avLst/>
          </a:prstGeom>
          <a:noFill/>
        </p:spPr>
        <p:txBody>
          <a:bodyPr wrap="square" rtlCol="0">
            <a:spAutoFit/>
          </a:bodyPr>
          <a:lstStyle/>
          <a:p>
            <a:r>
              <a:rPr lang="en-US" dirty="0" smtClean="0">
                <a:solidFill>
                  <a:srgbClr val="000308"/>
                </a:solidFill>
              </a:rPr>
              <a:t>Ice sheets and sea-ice</a:t>
            </a:r>
          </a:p>
          <a:p>
            <a:r>
              <a:rPr lang="en-US" dirty="0" smtClean="0">
                <a:solidFill>
                  <a:srgbClr val="000308"/>
                </a:solidFill>
              </a:rPr>
              <a:t>1976-2010</a:t>
            </a:r>
            <a:endParaRPr lang="en-US" dirty="0">
              <a:solidFill>
                <a:srgbClr val="000308"/>
              </a:solidFill>
            </a:endParaRPr>
          </a:p>
        </p:txBody>
      </p:sp>
      <p:pic>
        <p:nvPicPr>
          <p:cNvPr id="9220" name="Picture 4" descr="F:\obellprat\Dropbox\Presentations\CMUG_SHMI\SST_medium,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0646" y="1811236"/>
            <a:ext cx="2429526" cy="2259459"/>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067" y="4225473"/>
            <a:ext cx="4321175" cy="216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5238" y="2990402"/>
            <a:ext cx="3840163" cy="216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5141924" y="5739729"/>
            <a:ext cx="4086222" cy="646331"/>
          </a:xfrm>
          <a:prstGeom prst="rect">
            <a:avLst/>
          </a:prstGeom>
          <a:noFill/>
        </p:spPr>
        <p:txBody>
          <a:bodyPr wrap="square" rtlCol="0">
            <a:spAutoFit/>
          </a:bodyPr>
          <a:lstStyle/>
          <a:p>
            <a:r>
              <a:rPr lang="en-US" dirty="0" smtClean="0">
                <a:solidFill>
                  <a:srgbClr val="000308"/>
                </a:solidFill>
              </a:rPr>
              <a:t>Soil moisture and snow</a:t>
            </a:r>
          </a:p>
          <a:p>
            <a:r>
              <a:rPr lang="en-US" dirty="0" smtClean="0">
                <a:solidFill>
                  <a:srgbClr val="000308"/>
                </a:solidFill>
              </a:rPr>
              <a:t>1978-2010</a:t>
            </a:r>
            <a:endParaRPr lang="en-US" dirty="0">
              <a:solidFill>
                <a:srgbClr val="000308"/>
              </a:solidFill>
            </a:endParaRPr>
          </a:p>
        </p:txBody>
      </p:sp>
    </p:spTree>
    <p:extLst>
      <p:ext uri="{BB962C8B-B14F-4D97-AF65-F5344CB8AC3E}">
        <p14:creationId xmlns:p14="http://schemas.microsoft.com/office/powerpoint/2010/main" val="15871373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34</a:t>
            </a:fld>
            <a:endParaRPr lang="es-ES" dirty="0"/>
          </a:p>
        </p:txBody>
      </p:sp>
      <p:sp>
        <p:nvSpPr>
          <p:cNvPr id="3" name="Title 2"/>
          <p:cNvSpPr>
            <a:spLocks noGrp="1"/>
          </p:cNvSpPr>
          <p:nvPr>
            <p:ph type="title"/>
          </p:nvPr>
        </p:nvSpPr>
        <p:spPr/>
        <p:txBody>
          <a:bodyPr/>
          <a:lstStyle/>
          <a:p>
            <a:r>
              <a:rPr lang="en-US" dirty="0"/>
              <a:t>Observational uncertainty </a:t>
            </a:r>
          </a:p>
        </p:txBody>
      </p:sp>
      <p:pic>
        <p:nvPicPr>
          <p:cNvPr id="5" name="Picture 7" descr="F:\obellprat\R\Veritas\enso_ski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396604" y="1189402"/>
            <a:ext cx="4631648" cy="648430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247933" y="1290986"/>
            <a:ext cx="8928992" cy="792088"/>
          </a:xfrm>
          <a:prstGeom prst="rect">
            <a:avLst/>
          </a:prstGeom>
        </p:spPr>
        <p:txBody>
          <a:bodyPr vert="horz" lIns="91440" tIns="45720" rIns="91440" bIns="45720" rtlCol="0" anchor="b">
            <a:noAutofit/>
          </a:bodyPr>
          <a:lstStyle>
            <a:lvl1pPr algn="l" defTabSz="914400" rtl="0" eaLnBrk="1" latinLnBrk="0" hangingPunct="1">
              <a:lnSpc>
                <a:spcPts val="3000"/>
              </a:lnSpc>
              <a:spcBef>
                <a:spcPct val="0"/>
              </a:spcBef>
              <a:buNone/>
              <a:defRPr sz="2700" kern="1200">
                <a:solidFill>
                  <a:schemeClr val="bg1"/>
                </a:solidFill>
                <a:latin typeface="+mj-lt"/>
                <a:ea typeface="+mj-ea"/>
                <a:cs typeface="+mj-cs"/>
              </a:defRPr>
            </a:lvl1pPr>
          </a:lstStyle>
          <a:p>
            <a:r>
              <a:rPr lang="en-US" dirty="0" smtClean="0">
                <a:solidFill>
                  <a:srgbClr val="000308"/>
                </a:solidFill>
              </a:rPr>
              <a:t>Observational uncertainty currently not taken into account</a:t>
            </a:r>
          </a:p>
          <a:p>
            <a:r>
              <a:rPr lang="en-US" dirty="0" smtClean="0">
                <a:solidFill>
                  <a:srgbClr val="000308"/>
                </a:solidFill>
              </a:rPr>
              <a:t>in forecast quality assessment</a:t>
            </a:r>
            <a:endParaRPr lang="en-US" dirty="0">
              <a:solidFill>
                <a:srgbClr val="000308"/>
              </a:solidFill>
            </a:endParaRPr>
          </a:p>
        </p:txBody>
      </p:sp>
    </p:spTree>
    <p:extLst>
      <p:ext uri="{BB962C8B-B14F-4D97-AF65-F5344CB8AC3E}">
        <p14:creationId xmlns:p14="http://schemas.microsoft.com/office/powerpoint/2010/main" val="3557113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35</a:t>
            </a:fld>
            <a:endParaRPr lang="es-ES" dirty="0"/>
          </a:p>
        </p:txBody>
      </p:sp>
      <p:sp>
        <p:nvSpPr>
          <p:cNvPr id="3" name="Title 2"/>
          <p:cNvSpPr>
            <a:spLocks noGrp="1"/>
          </p:cNvSpPr>
          <p:nvPr>
            <p:ph type="title"/>
          </p:nvPr>
        </p:nvSpPr>
        <p:spPr/>
        <p:txBody>
          <a:bodyPr/>
          <a:lstStyle/>
          <a:p>
            <a:r>
              <a:rPr lang="en-US" dirty="0" smtClean="0"/>
              <a:t>High-resolution verification</a:t>
            </a:r>
            <a:endParaRPr lang="en-US" dirty="0"/>
          </a:p>
        </p:txBody>
      </p:sp>
      <p:sp>
        <p:nvSpPr>
          <p:cNvPr id="7" name="Title 2"/>
          <p:cNvSpPr txBox="1">
            <a:spLocks/>
          </p:cNvSpPr>
          <p:nvPr/>
        </p:nvSpPr>
        <p:spPr>
          <a:xfrm>
            <a:off x="215008" y="908720"/>
            <a:ext cx="8928992" cy="792088"/>
          </a:xfrm>
          <a:prstGeom prst="rect">
            <a:avLst/>
          </a:prstGeom>
        </p:spPr>
        <p:txBody>
          <a:bodyPr vert="horz" lIns="91440" tIns="45720" rIns="91440" bIns="45720" rtlCol="0" anchor="b">
            <a:noAutofit/>
          </a:bodyPr>
          <a:lstStyle>
            <a:lvl1pPr algn="l" defTabSz="914400" rtl="0" eaLnBrk="1" latinLnBrk="0" hangingPunct="1">
              <a:lnSpc>
                <a:spcPts val="3000"/>
              </a:lnSpc>
              <a:spcBef>
                <a:spcPct val="0"/>
              </a:spcBef>
              <a:buNone/>
              <a:defRPr sz="2700" kern="1200">
                <a:solidFill>
                  <a:schemeClr val="bg1"/>
                </a:solidFill>
                <a:latin typeface="+mj-lt"/>
                <a:ea typeface="+mj-ea"/>
                <a:cs typeface="+mj-cs"/>
              </a:defRPr>
            </a:lvl1pPr>
          </a:lstStyle>
          <a:p>
            <a:r>
              <a:rPr lang="en-US" sz="2600" dirty="0" smtClean="0">
                <a:solidFill>
                  <a:srgbClr val="000308"/>
                </a:solidFill>
              </a:rPr>
              <a:t>ESA CCI currently only data set to verify at high-resolution</a:t>
            </a:r>
            <a:endParaRPr lang="en-US" sz="2600" dirty="0">
              <a:solidFill>
                <a:srgbClr val="000308"/>
              </a:solidFill>
            </a:endParaRPr>
          </a:p>
        </p:txBody>
      </p:sp>
      <p:pic>
        <p:nvPicPr>
          <p:cNvPr id="13314" name="Picture 2" descr="F:\obellprat\R\Veritas\bias_s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281436" y="742497"/>
            <a:ext cx="4581127" cy="660534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p:cNvSpPr txBox="1">
            <a:spLocks/>
          </p:cNvSpPr>
          <p:nvPr/>
        </p:nvSpPr>
        <p:spPr>
          <a:xfrm>
            <a:off x="4463480" y="6186315"/>
            <a:ext cx="432048" cy="584076"/>
          </a:xfrm>
          <a:prstGeom prst="rect">
            <a:avLst/>
          </a:prstGeom>
        </p:spPr>
        <p:txBody>
          <a:bodyPr vert="horz" lIns="91440" tIns="45720" rIns="91440" bIns="45720" rtlCol="0" anchor="b">
            <a:noAutofit/>
          </a:bodyPr>
          <a:lstStyle>
            <a:lvl1pPr algn="l" defTabSz="914400" rtl="0" eaLnBrk="1" latinLnBrk="0" hangingPunct="1">
              <a:lnSpc>
                <a:spcPts val="3000"/>
              </a:lnSpc>
              <a:spcBef>
                <a:spcPct val="0"/>
              </a:spcBef>
              <a:buNone/>
              <a:defRPr sz="2700" kern="1200">
                <a:solidFill>
                  <a:schemeClr val="bg1"/>
                </a:solidFill>
                <a:latin typeface="+mj-lt"/>
                <a:ea typeface="+mj-ea"/>
                <a:cs typeface="+mj-cs"/>
              </a:defRPr>
            </a:lvl1pPr>
          </a:lstStyle>
          <a:p>
            <a:r>
              <a:rPr lang="en-US" sz="1400" dirty="0" smtClean="0">
                <a:solidFill>
                  <a:srgbClr val="000308"/>
                </a:solidFill>
              </a:rPr>
              <a:t>K</a:t>
            </a:r>
            <a:endParaRPr lang="en-US" sz="1400" dirty="0">
              <a:solidFill>
                <a:srgbClr val="000308"/>
              </a:solidFill>
            </a:endParaRPr>
          </a:p>
        </p:txBody>
      </p:sp>
    </p:spTree>
    <p:extLst>
      <p:ext uri="{BB962C8B-B14F-4D97-AF65-F5344CB8AC3E}">
        <p14:creationId xmlns:p14="http://schemas.microsoft.com/office/powerpoint/2010/main" val="1913536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SPECS Open fronts: Questions?</a:t>
            </a:r>
            <a:endParaRPr lang="en-US" dirty="0"/>
          </a:p>
        </p:txBody>
      </p:sp>
      <p:sp>
        <p:nvSpPr>
          <p:cNvPr id="5" name="Text Box 1"/>
          <p:cNvSpPr txBox="1">
            <a:spLocks noChangeArrowheads="1"/>
          </p:cNvSpPr>
          <p:nvPr/>
        </p:nvSpPr>
        <p:spPr bwMode="auto">
          <a:xfrm>
            <a:off x="23310" y="1052736"/>
            <a:ext cx="9096375" cy="540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lstStyle>
            <a:lvl1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1pPr>
            <a:lvl2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2pPr>
            <a:lvl3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3pPr>
            <a:lvl4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4pPr>
            <a:lvl5pPr>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536575" algn="l"/>
                <a:tab pos="1450975" algn="l"/>
                <a:tab pos="2365375" algn="l"/>
                <a:tab pos="3279775" algn="l"/>
                <a:tab pos="4194175" algn="l"/>
                <a:tab pos="5108575" algn="l"/>
                <a:tab pos="6022975" algn="l"/>
                <a:tab pos="6937375" algn="l"/>
                <a:tab pos="7851775" algn="l"/>
                <a:tab pos="8766175" algn="l"/>
                <a:tab pos="9680575" algn="l"/>
              </a:tabLst>
              <a:defRPr sz="2400" b="1" i="1">
                <a:solidFill>
                  <a:srgbClr val="000000"/>
                </a:solidFill>
                <a:latin typeface="Verdana" pitchFamily="34" charset="0"/>
                <a:ea typeface="Droid Sans Fallback"/>
                <a:cs typeface="Droid Sans Fallback"/>
              </a:defRPr>
            </a:lvl9pPr>
          </a:lstStyle>
          <a:p>
            <a:pPr algn="just">
              <a:lnSpc>
                <a:spcPct val="95000"/>
              </a:lnSpc>
              <a:spcBef>
                <a:spcPts val="600"/>
              </a:spcBef>
              <a:buSzPct val="45000"/>
            </a:pPr>
            <a:r>
              <a:rPr lang="en-GB" altLang="en-US" b="0" i="0" dirty="0">
                <a:solidFill>
                  <a:srgbClr val="C00000"/>
                </a:solidFill>
              </a:rPr>
              <a:t> </a:t>
            </a:r>
            <a:r>
              <a:rPr lang="en-GB" altLang="en-US" sz="2000" b="0" i="0" dirty="0" smtClean="0">
                <a:solidFill>
                  <a:srgbClr val="C00000"/>
                </a:solidFill>
                <a:latin typeface="+mn-lt"/>
              </a:rPr>
              <a:t>Work </a:t>
            </a:r>
            <a:r>
              <a:rPr lang="en-GB" altLang="en-US" sz="2000" b="0" i="0" dirty="0">
                <a:solidFill>
                  <a:srgbClr val="C00000"/>
                </a:solidFill>
                <a:latin typeface="+mn-lt"/>
              </a:rPr>
              <a:t>on initialisation: </a:t>
            </a:r>
            <a:r>
              <a:rPr lang="en-GB" altLang="en-US" sz="2000" b="0" i="0" dirty="0" smtClean="0">
                <a:latin typeface="+mn-lt"/>
              </a:rPr>
              <a:t>more advanced data assimilation (ex: </a:t>
            </a:r>
            <a:r>
              <a:rPr lang="en-GB" altLang="en-US" sz="2000" b="0" i="0" dirty="0" err="1" smtClean="0">
                <a:latin typeface="+mn-lt"/>
              </a:rPr>
              <a:t>EnKF</a:t>
            </a:r>
            <a:r>
              <a:rPr lang="en-GB" altLang="en-US" sz="2000" b="0" i="0" dirty="0" smtClean="0">
                <a:latin typeface="+mn-lt"/>
              </a:rPr>
              <a:t>, coupled assimilation) to generate initial conditions, use of new observations and reanalyses, better ensemble generation.  </a:t>
            </a:r>
          </a:p>
          <a:p>
            <a:pPr algn="just">
              <a:lnSpc>
                <a:spcPct val="95000"/>
              </a:lnSpc>
              <a:spcBef>
                <a:spcPts val="600"/>
              </a:spcBef>
              <a:buSzPct val="45000"/>
              <a:buFont typeface="Wingdings" pitchFamily="2" charset="2"/>
              <a:buChar char=""/>
            </a:pPr>
            <a:endParaRPr lang="en-GB" altLang="en-US" sz="800" b="0" i="0" dirty="0" smtClean="0">
              <a:latin typeface="+mn-lt"/>
            </a:endParaRPr>
          </a:p>
          <a:p>
            <a:pPr algn="just">
              <a:lnSpc>
                <a:spcPct val="95000"/>
              </a:lnSpc>
              <a:spcBef>
                <a:spcPts val="600"/>
              </a:spcBef>
              <a:buSzPct val="45000"/>
            </a:pPr>
            <a:r>
              <a:rPr lang="en-GB" altLang="en-US" sz="2000" b="0" i="0" dirty="0">
                <a:solidFill>
                  <a:srgbClr val="C00000"/>
                </a:solidFill>
                <a:latin typeface="+mn-lt"/>
              </a:rPr>
              <a:t> </a:t>
            </a:r>
            <a:r>
              <a:rPr lang="en-GB" altLang="en-US" sz="2000" b="0" i="0" dirty="0" smtClean="0">
                <a:solidFill>
                  <a:srgbClr val="C00000"/>
                </a:solidFill>
                <a:latin typeface="+mn-lt"/>
              </a:rPr>
              <a:t>Improving model processes: </a:t>
            </a:r>
            <a:r>
              <a:rPr lang="en-GB" altLang="en-US" sz="2000" b="0" i="0" dirty="0" smtClean="0">
                <a:latin typeface="+mn-lt"/>
              </a:rPr>
              <a:t>Impact of aerosols, interactive vegetation, prediction of biogeochemistry, more efficient use of computing resources, drift reduction, leverage knowledge from modelling at other times scales</a:t>
            </a:r>
          </a:p>
          <a:p>
            <a:pPr algn="just">
              <a:lnSpc>
                <a:spcPct val="95000"/>
              </a:lnSpc>
              <a:spcBef>
                <a:spcPts val="600"/>
              </a:spcBef>
              <a:buSzPct val="45000"/>
              <a:buFont typeface="Wingdings" pitchFamily="2" charset="2"/>
              <a:buChar char=""/>
            </a:pPr>
            <a:endParaRPr lang="en-GB" altLang="en-US" sz="800" b="0" i="0" dirty="0" smtClean="0">
              <a:latin typeface="+mn-lt"/>
            </a:endParaRPr>
          </a:p>
          <a:p>
            <a:pPr algn="just">
              <a:lnSpc>
                <a:spcPct val="95000"/>
              </a:lnSpc>
              <a:spcBef>
                <a:spcPts val="600"/>
              </a:spcBef>
              <a:buSzPct val="45000"/>
            </a:pPr>
            <a:r>
              <a:rPr lang="en-GB" altLang="en-US" sz="2000" b="0" i="0" dirty="0">
                <a:solidFill>
                  <a:srgbClr val="C00000"/>
                </a:solidFill>
                <a:latin typeface="+mn-lt"/>
              </a:rPr>
              <a:t> </a:t>
            </a:r>
            <a:r>
              <a:rPr lang="en-GB" altLang="en-US" sz="2000" b="0" i="0" dirty="0" smtClean="0">
                <a:solidFill>
                  <a:srgbClr val="C00000"/>
                </a:solidFill>
                <a:latin typeface="+mn-lt"/>
              </a:rPr>
              <a:t>Calibration </a:t>
            </a:r>
            <a:r>
              <a:rPr lang="en-GB" altLang="en-US" sz="2000" b="0" i="0" dirty="0">
                <a:solidFill>
                  <a:srgbClr val="C00000"/>
                </a:solidFill>
                <a:latin typeface="+mn-lt"/>
              </a:rPr>
              <a:t>and combination</a:t>
            </a:r>
            <a:r>
              <a:rPr lang="en-GB" altLang="en-US" sz="2000" b="0" i="0" dirty="0" smtClean="0">
                <a:latin typeface="+mn-lt"/>
              </a:rPr>
              <a:t>: estimation of uncertainty</a:t>
            </a:r>
          </a:p>
          <a:p>
            <a:pPr algn="just">
              <a:lnSpc>
                <a:spcPct val="95000"/>
              </a:lnSpc>
              <a:spcBef>
                <a:spcPts val="600"/>
              </a:spcBef>
              <a:buSzPct val="45000"/>
              <a:buFont typeface="Wingdings" pitchFamily="2" charset="2"/>
              <a:buChar char=""/>
            </a:pPr>
            <a:endParaRPr lang="en-GB" altLang="en-US" sz="800" b="0" i="0" dirty="0">
              <a:latin typeface="+mn-lt"/>
            </a:endParaRPr>
          </a:p>
          <a:p>
            <a:pPr algn="just">
              <a:lnSpc>
                <a:spcPct val="95000"/>
              </a:lnSpc>
              <a:spcBef>
                <a:spcPts val="600"/>
              </a:spcBef>
              <a:buSzPct val="45000"/>
            </a:pPr>
            <a:r>
              <a:rPr lang="en-GB" altLang="en-US" sz="2000" b="0" i="0" dirty="0">
                <a:solidFill>
                  <a:srgbClr val="C00000"/>
                </a:solidFill>
                <a:latin typeface="+mn-lt"/>
              </a:rPr>
              <a:t> </a:t>
            </a:r>
            <a:r>
              <a:rPr lang="en-GB" altLang="en-US" sz="2000" b="0" i="0" dirty="0" smtClean="0">
                <a:solidFill>
                  <a:srgbClr val="C00000"/>
                </a:solidFill>
                <a:latin typeface="+mn-lt"/>
              </a:rPr>
              <a:t>Forecast </a:t>
            </a:r>
            <a:r>
              <a:rPr lang="en-GB" altLang="en-US" sz="2000" b="0" i="0" dirty="0">
                <a:solidFill>
                  <a:srgbClr val="C00000"/>
                </a:solidFill>
                <a:latin typeface="+mn-lt"/>
              </a:rPr>
              <a:t>quality assessment</a:t>
            </a:r>
            <a:r>
              <a:rPr lang="en-GB" altLang="en-US" sz="2000" b="0" i="0" dirty="0">
                <a:latin typeface="+mn-lt"/>
              </a:rPr>
              <a:t>: </a:t>
            </a:r>
            <a:r>
              <a:rPr lang="en-GB" altLang="en-US" sz="2000" b="0" i="0" dirty="0" smtClean="0">
                <a:latin typeface="+mn-lt"/>
              </a:rPr>
              <a:t>attribution of climate extremes (drought, sea ice minima and maxima), analysis of ocean, sea ice and land sources of predictability, role of external </a:t>
            </a:r>
            <a:r>
              <a:rPr lang="en-GB" altLang="en-US" sz="2000" b="0" i="0" dirty="0" err="1" smtClean="0">
                <a:latin typeface="+mn-lt"/>
              </a:rPr>
              <a:t>forcings</a:t>
            </a:r>
            <a:r>
              <a:rPr lang="en-GB" altLang="en-US" sz="2000" b="0" i="0" dirty="0" smtClean="0">
                <a:latin typeface="+mn-lt"/>
              </a:rPr>
              <a:t> </a:t>
            </a:r>
          </a:p>
          <a:p>
            <a:pPr algn="just">
              <a:lnSpc>
                <a:spcPct val="95000"/>
              </a:lnSpc>
              <a:spcBef>
                <a:spcPts val="600"/>
              </a:spcBef>
              <a:buSzPct val="45000"/>
              <a:buFont typeface="Wingdings" pitchFamily="2" charset="2"/>
              <a:buChar char=""/>
            </a:pPr>
            <a:endParaRPr lang="en-GB" altLang="en-US" sz="800" b="0" i="0" dirty="0">
              <a:latin typeface="+mn-lt"/>
            </a:endParaRPr>
          </a:p>
          <a:p>
            <a:pPr algn="just">
              <a:lnSpc>
                <a:spcPct val="95000"/>
              </a:lnSpc>
              <a:spcBef>
                <a:spcPts val="600"/>
              </a:spcBef>
              <a:buSzPct val="45000"/>
            </a:pPr>
            <a:r>
              <a:rPr lang="en-GB" altLang="en-US" sz="2000" b="0" i="0" dirty="0" smtClean="0">
                <a:solidFill>
                  <a:srgbClr val="C00000"/>
                </a:solidFill>
                <a:latin typeface="+mn-lt"/>
              </a:rPr>
              <a:t> </a:t>
            </a:r>
            <a:r>
              <a:rPr lang="en-GB" altLang="en-US" sz="2000" b="0" i="0" dirty="0">
                <a:solidFill>
                  <a:srgbClr val="C00000"/>
                </a:solidFill>
                <a:latin typeface="+mn-lt"/>
              </a:rPr>
              <a:t>More sensitivity to the users’ needs: </a:t>
            </a:r>
            <a:r>
              <a:rPr lang="en-GB" altLang="en-US" sz="2000" b="0" i="0" dirty="0">
                <a:latin typeface="+mn-lt"/>
              </a:rPr>
              <a:t>going beyond downscaling, better documentation (e.g. use the IPCC language), demonstration of value and outreach</a:t>
            </a:r>
            <a:r>
              <a:rPr lang="en-GB" altLang="en-US" sz="2000" b="0" i="0" dirty="0" smtClean="0">
                <a:latin typeface="+mn-lt"/>
              </a:rPr>
              <a:t>.</a:t>
            </a:r>
            <a:endParaRPr lang="en-GB" altLang="en-US" sz="2000" b="0" i="0" dirty="0">
              <a:latin typeface="+mn-lt"/>
            </a:endParaRPr>
          </a:p>
        </p:txBody>
      </p:sp>
    </p:spTree>
    <p:extLst>
      <p:ext uri="{BB962C8B-B14F-4D97-AF65-F5344CB8AC3E}">
        <p14:creationId xmlns:p14="http://schemas.microsoft.com/office/powerpoint/2010/main" val="21187245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37</a:t>
            </a:fld>
            <a:endParaRPr lang="es-ES" dirty="0"/>
          </a:p>
        </p:txBody>
      </p:sp>
      <p:sp>
        <p:nvSpPr>
          <p:cNvPr id="3" name="Title 2"/>
          <p:cNvSpPr>
            <a:spLocks noGrp="1"/>
          </p:cNvSpPr>
          <p:nvPr>
            <p:ph type="title"/>
          </p:nvPr>
        </p:nvSpPr>
        <p:spPr/>
        <p:txBody>
          <a:bodyPr/>
          <a:lstStyle/>
          <a:p>
            <a:r>
              <a:rPr lang="en-US" dirty="0" smtClean="0"/>
              <a:t>Foresight of resolution increase</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901" y="1901625"/>
            <a:ext cx="6263730" cy="3637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70593" y="3412196"/>
            <a:ext cx="2448272" cy="646331"/>
          </a:xfrm>
          <a:prstGeom prst="rect">
            <a:avLst/>
          </a:prstGeom>
        </p:spPr>
        <p:txBody>
          <a:bodyPr wrap="square">
            <a:spAutoFit/>
          </a:bodyPr>
          <a:lstStyle/>
          <a:p>
            <a:r>
              <a:rPr lang="en-US" dirty="0" smtClean="0">
                <a:solidFill>
                  <a:srgbClr val="000308"/>
                </a:solidFill>
              </a:rPr>
              <a:t>IC3 EC-Earth</a:t>
            </a:r>
            <a:endParaRPr lang="en-US" dirty="0">
              <a:solidFill>
                <a:srgbClr val="000308"/>
              </a:solidFill>
            </a:endParaRPr>
          </a:p>
          <a:p>
            <a:r>
              <a:rPr lang="en-US" dirty="0" smtClean="0">
                <a:solidFill>
                  <a:srgbClr val="000308"/>
                </a:solidFill>
              </a:rPr>
              <a:t>high-resolution</a:t>
            </a:r>
            <a:endParaRPr lang="en-US" dirty="0">
              <a:solidFill>
                <a:srgbClr val="000308"/>
              </a:solidFill>
            </a:endParaRPr>
          </a:p>
        </p:txBody>
      </p:sp>
      <p:cxnSp>
        <p:nvCxnSpPr>
          <p:cNvPr id="7" name="Straight Arrow Connector 6"/>
          <p:cNvCxnSpPr/>
          <p:nvPr/>
        </p:nvCxnSpPr>
        <p:spPr>
          <a:xfrm>
            <a:off x="1763688" y="4058527"/>
            <a:ext cx="648072" cy="522601"/>
          </a:xfrm>
          <a:prstGeom prst="straightConnector1">
            <a:avLst/>
          </a:prstGeom>
          <a:ln>
            <a:solidFill>
              <a:srgbClr val="000308"/>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906086" y="1901623"/>
            <a:ext cx="2448272" cy="646331"/>
          </a:xfrm>
          <a:prstGeom prst="rect">
            <a:avLst/>
          </a:prstGeom>
        </p:spPr>
        <p:txBody>
          <a:bodyPr wrap="square">
            <a:spAutoFit/>
          </a:bodyPr>
          <a:lstStyle/>
          <a:p>
            <a:r>
              <a:rPr lang="en-US" dirty="0" smtClean="0">
                <a:solidFill>
                  <a:srgbClr val="000308"/>
                </a:solidFill>
              </a:rPr>
              <a:t>BSC EC-Earth </a:t>
            </a:r>
          </a:p>
          <a:p>
            <a:r>
              <a:rPr lang="en-US" dirty="0" smtClean="0">
                <a:solidFill>
                  <a:srgbClr val="000308"/>
                </a:solidFill>
              </a:rPr>
              <a:t>2019</a:t>
            </a:r>
            <a:endParaRPr lang="en-US" dirty="0">
              <a:solidFill>
                <a:srgbClr val="000308"/>
              </a:solidFill>
            </a:endParaRPr>
          </a:p>
        </p:txBody>
      </p:sp>
      <p:cxnSp>
        <p:nvCxnSpPr>
          <p:cNvPr id="14" name="Straight Arrow Connector 13"/>
          <p:cNvCxnSpPr/>
          <p:nvPr/>
        </p:nvCxnSpPr>
        <p:spPr>
          <a:xfrm flipH="1">
            <a:off x="3252408" y="2547956"/>
            <a:ext cx="351656" cy="1349607"/>
          </a:xfrm>
          <a:prstGeom prst="straightConnector1">
            <a:avLst/>
          </a:prstGeom>
          <a:ln>
            <a:solidFill>
              <a:srgbClr val="000308"/>
            </a:solidFill>
            <a:tailEnd type="arrow"/>
          </a:ln>
        </p:spPr>
        <p:style>
          <a:lnRef idx="1">
            <a:schemeClr val="accent1"/>
          </a:lnRef>
          <a:fillRef idx="0">
            <a:schemeClr val="accent1"/>
          </a:fillRef>
          <a:effectRef idx="0">
            <a:schemeClr val="accent1"/>
          </a:effectRef>
          <a:fontRef idx="minor">
            <a:schemeClr val="tx1"/>
          </a:fontRef>
        </p:style>
      </p:cxn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797" y="5918467"/>
            <a:ext cx="7286699" cy="599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4626594" y="1124744"/>
            <a:ext cx="2448272" cy="369332"/>
          </a:xfrm>
          <a:prstGeom prst="rect">
            <a:avLst/>
          </a:prstGeom>
        </p:spPr>
        <p:txBody>
          <a:bodyPr wrap="square">
            <a:spAutoFit/>
          </a:bodyPr>
          <a:lstStyle/>
          <a:p>
            <a:r>
              <a:rPr lang="en-US" dirty="0" smtClean="0">
                <a:solidFill>
                  <a:srgbClr val="000308"/>
                </a:solidFill>
              </a:rPr>
              <a:t>ESA  CCI SST</a:t>
            </a:r>
            <a:endParaRPr lang="en-US" dirty="0">
              <a:solidFill>
                <a:srgbClr val="000308"/>
              </a:solidFill>
            </a:endParaRPr>
          </a:p>
        </p:txBody>
      </p:sp>
      <p:cxnSp>
        <p:nvCxnSpPr>
          <p:cNvPr id="18" name="Straight Arrow Connector 17"/>
          <p:cNvCxnSpPr/>
          <p:nvPr/>
        </p:nvCxnSpPr>
        <p:spPr>
          <a:xfrm flipH="1">
            <a:off x="4450766" y="1549986"/>
            <a:ext cx="351656" cy="1349607"/>
          </a:xfrm>
          <a:prstGeom prst="straightConnector1">
            <a:avLst/>
          </a:prstGeom>
          <a:ln>
            <a:solidFill>
              <a:srgbClr val="000308"/>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134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Advanced assimilation using </a:t>
            </a:r>
            <a:r>
              <a:rPr lang="en-US" dirty="0" err="1" smtClean="0"/>
              <a:t>EnKF</a:t>
            </a:r>
            <a:endParaRPr lang="en-US" dirty="0"/>
          </a:p>
        </p:txBody>
      </p:sp>
      <p:sp>
        <p:nvSpPr>
          <p:cNvPr id="286" name="ZoneTexte 83"/>
          <p:cNvSpPr txBox="1"/>
          <p:nvPr/>
        </p:nvSpPr>
        <p:spPr>
          <a:xfrm>
            <a:off x="611940" y="5140044"/>
            <a:ext cx="2750363" cy="646331"/>
          </a:xfrm>
          <a:prstGeom prst="rect">
            <a:avLst/>
          </a:prstGeom>
          <a:noFill/>
        </p:spPr>
        <p:txBody>
          <a:bodyPr wrap="square" rtlCol="0">
            <a:spAutoFit/>
          </a:bodyPr>
          <a:lstStyle/>
          <a:p>
            <a:r>
              <a:rPr lang="fr-BE" b="1" dirty="0" smtClean="0">
                <a:solidFill>
                  <a:srgbClr val="9BBB59">
                    <a:lumMod val="50000"/>
                  </a:srgbClr>
                </a:solidFill>
                <a:cs typeface="Arial" pitchFamily="34" charset="0"/>
              </a:rPr>
              <a:t>Observations (</a:t>
            </a:r>
            <a:r>
              <a:rPr lang="fr-BE" b="1" dirty="0" err="1" smtClean="0">
                <a:solidFill>
                  <a:srgbClr val="9BBB59">
                    <a:lumMod val="50000"/>
                  </a:srgbClr>
                </a:solidFill>
                <a:cs typeface="Arial" pitchFamily="34" charset="0"/>
              </a:rPr>
              <a:t>e.g</a:t>
            </a:r>
            <a:r>
              <a:rPr lang="fr-BE" b="1" dirty="0" smtClean="0">
                <a:solidFill>
                  <a:srgbClr val="9BBB59">
                    <a:lumMod val="50000"/>
                  </a:srgbClr>
                </a:solidFill>
                <a:cs typeface="Arial" pitchFamily="34" charset="0"/>
              </a:rPr>
              <a:t>., </a:t>
            </a:r>
            <a:r>
              <a:rPr lang="fr-BE" b="1" dirty="0" err="1" smtClean="0">
                <a:solidFill>
                  <a:srgbClr val="9BBB59">
                    <a:lumMod val="50000"/>
                  </a:srgbClr>
                </a:solidFill>
                <a:cs typeface="Arial" pitchFamily="34" charset="0"/>
              </a:rPr>
              <a:t>ice</a:t>
            </a:r>
            <a:r>
              <a:rPr lang="fr-BE" b="1" dirty="0" smtClean="0">
                <a:solidFill>
                  <a:srgbClr val="9BBB59">
                    <a:lumMod val="50000"/>
                  </a:srgbClr>
                </a:solidFill>
                <a:cs typeface="Arial" pitchFamily="34" charset="0"/>
              </a:rPr>
              <a:t> concentration </a:t>
            </a:r>
            <a:r>
              <a:rPr lang="fr-BE" b="1" dirty="0" err="1" smtClean="0">
                <a:solidFill>
                  <a:srgbClr val="9BBB59">
                    <a:lumMod val="50000"/>
                  </a:srgbClr>
                </a:solidFill>
                <a:cs typeface="Arial" pitchFamily="34" charset="0"/>
              </a:rPr>
              <a:t>only</a:t>
            </a:r>
            <a:r>
              <a:rPr lang="fr-BE" b="1" dirty="0" smtClean="0">
                <a:solidFill>
                  <a:srgbClr val="9BBB59">
                    <a:lumMod val="50000"/>
                  </a:srgbClr>
                </a:solidFill>
                <a:cs typeface="Arial" pitchFamily="34" charset="0"/>
              </a:rPr>
              <a:t>)</a:t>
            </a:r>
            <a:endParaRPr lang="fr-BE" b="1" dirty="0">
              <a:solidFill>
                <a:srgbClr val="9BBB59">
                  <a:lumMod val="50000"/>
                </a:srgbClr>
              </a:solidFill>
              <a:cs typeface="Arial" pitchFamily="34" charset="0"/>
            </a:endParaRPr>
          </a:p>
        </p:txBody>
      </p:sp>
      <p:sp>
        <p:nvSpPr>
          <p:cNvPr id="204" name="Ellipse 1"/>
          <p:cNvSpPr/>
          <p:nvPr/>
        </p:nvSpPr>
        <p:spPr>
          <a:xfrm rot="689339">
            <a:off x="4416049" y="3996432"/>
            <a:ext cx="1643074" cy="2214578"/>
          </a:xfrm>
          <a:prstGeom prst="ellipse">
            <a:avLst/>
          </a:prstGeom>
          <a:gradFill flip="none" rotWithShape="1">
            <a:gsLst>
              <a:gs pos="0">
                <a:srgbClr val="F79646">
                  <a:lumMod val="75000"/>
                </a:srgbClr>
              </a:gs>
              <a:gs pos="60000">
                <a:sysClr val="window" lastClr="FFFFFF"/>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05" name="Ellipse 2"/>
          <p:cNvSpPr/>
          <p:nvPr/>
        </p:nvSpPr>
        <p:spPr>
          <a:xfrm>
            <a:off x="3563888" y="5041290"/>
            <a:ext cx="642942" cy="785818"/>
          </a:xfrm>
          <a:prstGeom prst="ellipse">
            <a:avLst/>
          </a:prstGeom>
          <a:gradFill flip="none" rotWithShape="1">
            <a:gsLst>
              <a:gs pos="0">
                <a:srgbClr val="9BBB59">
                  <a:lumMod val="50000"/>
                </a:srgbClr>
              </a:gs>
              <a:gs pos="60000">
                <a:sysClr val="window" lastClr="FFFFFF"/>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06" name="Ellipse 3"/>
          <p:cNvSpPr/>
          <p:nvPr/>
        </p:nvSpPr>
        <p:spPr>
          <a:xfrm rot="2638088">
            <a:off x="2867484" y="2029786"/>
            <a:ext cx="2714644" cy="1504978"/>
          </a:xfrm>
          <a:prstGeom prst="ellipse">
            <a:avLst/>
          </a:prstGeom>
          <a:gradFill flip="none" rotWithShape="1">
            <a:gsLst>
              <a:gs pos="0">
                <a:srgbClr val="1F497D">
                  <a:lumMod val="60000"/>
                  <a:lumOff val="40000"/>
                </a:srgbClr>
              </a:gs>
              <a:gs pos="68000">
                <a:sysClr val="window" lastClr="FFFFFF"/>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07" name="Ellipse 4"/>
          <p:cNvSpPr/>
          <p:nvPr/>
        </p:nvSpPr>
        <p:spPr>
          <a:xfrm rot="689339">
            <a:off x="247045" y="981396"/>
            <a:ext cx="1643074" cy="2214578"/>
          </a:xfrm>
          <a:prstGeom prst="ellipse">
            <a:avLst/>
          </a:prstGeom>
          <a:gradFill flip="none" rotWithShape="1">
            <a:gsLst>
              <a:gs pos="0">
                <a:srgbClr val="F79646">
                  <a:lumMod val="75000"/>
                </a:srgbClr>
              </a:gs>
              <a:gs pos="60000">
                <a:sysClr val="window" lastClr="FFFFFF"/>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08" name="Ellipse 5"/>
          <p:cNvSpPr/>
          <p:nvPr/>
        </p:nvSpPr>
        <p:spPr>
          <a:xfrm rot="689339">
            <a:off x="4106527" y="282349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09" name="Ellipse 6"/>
          <p:cNvSpPr/>
          <p:nvPr/>
        </p:nvSpPr>
        <p:spPr>
          <a:xfrm rot="689339">
            <a:off x="3972583" y="276516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0" name="Ellipse 7"/>
          <p:cNvSpPr/>
          <p:nvPr/>
        </p:nvSpPr>
        <p:spPr>
          <a:xfrm rot="689339">
            <a:off x="4317685" y="250191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1" name="Ellipse 8"/>
          <p:cNvSpPr/>
          <p:nvPr/>
        </p:nvSpPr>
        <p:spPr>
          <a:xfrm rot="689339">
            <a:off x="4576645" y="3174190"/>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2" name="Ellipse 9"/>
          <p:cNvSpPr/>
          <p:nvPr/>
        </p:nvSpPr>
        <p:spPr>
          <a:xfrm rot="689339">
            <a:off x="3750056" y="248034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3" name="Ellipse 10"/>
          <p:cNvSpPr/>
          <p:nvPr/>
        </p:nvSpPr>
        <p:spPr>
          <a:xfrm rot="689339">
            <a:off x="4252611" y="2822081"/>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4" name="Ellipse 11"/>
          <p:cNvSpPr/>
          <p:nvPr/>
        </p:nvSpPr>
        <p:spPr>
          <a:xfrm rot="689339">
            <a:off x="4400782" y="281040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5" name="Ellipse 12"/>
          <p:cNvSpPr/>
          <p:nvPr/>
        </p:nvSpPr>
        <p:spPr>
          <a:xfrm rot="689339">
            <a:off x="3923827" y="300505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6" name="Ellipse 13"/>
          <p:cNvSpPr/>
          <p:nvPr/>
        </p:nvSpPr>
        <p:spPr>
          <a:xfrm rot="689339">
            <a:off x="4526565" y="290886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7" name="Ellipse 14"/>
          <p:cNvSpPr/>
          <p:nvPr/>
        </p:nvSpPr>
        <p:spPr>
          <a:xfrm rot="689339">
            <a:off x="4189624" y="3131978"/>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8" name="Ellipse 15"/>
          <p:cNvSpPr/>
          <p:nvPr/>
        </p:nvSpPr>
        <p:spPr>
          <a:xfrm rot="689339">
            <a:off x="3807134" y="2747088"/>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19" name="Ellipse 16"/>
          <p:cNvSpPr/>
          <p:nvPr/>
        </p:nvSpPr>
        <p:spPr>
          <a:xfrm rot="689339">
            <a:off x="3666387" y="231098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0" name="Ellipse 17"/>
          <p:cNvSpPr/>
          <p:nvPr/>
        </p:nvSpPr>
        <p:spPr>
          <a:xfrm rot="689339">
            <a:off x="4093436" y="252923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1" name="Ellipse 18"/>
          <p:cNvSpPr/>
          <p:nvPr/>
        </p:nvSpPr>
        <p:spPr>
          <a:xfrm rot="689339">
            <a:off x="4325399" y="3360618"/>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2" name="Ellipse 19"/>
          <p:cNvSpPr/>
          <p:nvPr/>
        </p:nvSpPr>
        <p:spPr>
          <a:xfrm rot="689339">
            <a:off x="4152057" y="3252248"/>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3" name="Ellipse 20"/>
          <p:cNvSpPr/>
          <p:nvPr/>
        </p:nvSpPr>
        <p:spPr>
          <a:xfrm rot="689339">
            <a:off x="3765308" y="2170950"/>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4" name="Ellipse 21"/>
          <p:cNvSpPr/>
          <p:nvPr/>
        </p:nvSpPr>
        <p:spPr>
          <a:xfrm rot="689339">
            <a:off x="4625031" y="278308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5" name="Ellipse 22"/>
          <p:cNvSpPr/>
          <p:nvPr/>
        </p:nvSpPr>
        <p:spPr>
          <a:xfrm rot="689339">
            <a:off x="4273154" y="300315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6" name="Ellipse 23"/>
          <p:cNvSpPr/>
          <p:nvPr/>
        </p:nvSpPr>
        <p:spPr>
          <a:xfrm rot="689339">
            <a:off x="4112704" y="264007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7" name="Ellipse 24"/>
          <p:cNvSpPr/>
          <p:nvPr/>
        </p:nvSpPr>
        <p:spPr>
          <a:xfrm rot="689339">
            <a:off x="3783812" y="297659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8" name="Ellipse 25"/>
          <p:cNvSpPr/>
          <p:nvPr/>
        </p:nvSpPr>
        <p:spPr>
          <a:xfrm rot="689339">
            <a:off x="3864348" y="265687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29" name="Ellipse 26"/>
          <p:cNvSpPr/>
          <p:nvPr/>
        </p:nvSpPr>
        <p:spPr>
          <a:xfrm rot="689339">
            <a:off x="4593181" y="345149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30" name="Ellipse 27"/>
          <p:cNvSpPr/>
          <p:nvPr/>
        </p:nvSpPr>
        <p:spPr>
          <a:xfrm rot="689339">
            <a:off x="4791249" y="3170431"/>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31" name="Ellipse 28"/>
          <p:cNvSpPr/>
          <p:nvPr/>
        </p:nvSpPr>
        <p:spPr>
          <a:xfrm rot="689339">
            <a:off x="3913013" y="198227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32" name="Ellipse 29"/>
          <p:cNvSpPr/>
          <p:nvPr/>
        </p:nvSpPr>
        <p:spPr>
          <a:xfrm rot="689339">
            <a:off x="4339867" y="263667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33" name="Ellipse 30"/>
          <p:cNvSpPr/>
          <p:nvPr/>
        </p:nvSpPr>
        <p:spPr>
          <a:xfrm rot="689339">
            <a:off x="4092298" y="2893499"/>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34" name="Ellipse 31"/>
          <p:cNvSpPr/>
          <p:nvPr/>
        </p:nvSpPr>
        <p:spPr>
          <a:xfrm rot="689339">
            <a:off x="4428102" y="3034650"/>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35" name="Ellipse 32"/>
          <p:cNvSpPr/>
          <p:nvPr/>
        </p:nvSpPr>
        <p:spPr>
          <a:xfrm rot="689339">
            <a:off x="3934055" y="2481291"/>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36" name="Ellipse 33"/>
          <p:cNvSpPr/>
          <p:nvPr/>
        </p:nvSpPr>
        <p:spPr>
          <a:xfrm rot="689339">
            <a:off x="3844850" y="311147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37" name="Ellipse 34"/>
          <p:cNvSpPr/>
          <p:nvPr/>
        </p:nvSpPr>
        <p:spPr>
          <a:xfrm rot="689339">
            <a:off x="4121894" y="238922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38" name="Ellipse 35"/>
          <p:cNvSpPr/>
          <p:nvPr/>
        </p:nvSpPr>
        <p:spPr>
          <a:xfrm rot="689339">
            <a:off x="4295316" y="325277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39" name="Ellipse 36"/>
          <p:cNvSpPr/>
          <p:nvPr/>
        </p:nvSpPr>
        <p:spPr>
          <a:xfrm rot="689339">
            <a:off x="3984190" y="223463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40" name="Ellipse 37"/>
          <p:cNvSpPr/>
          <p:nvPr/>
        </p:nvSpPr>
        <p:spPr>
          <a:xfrm rot="689339">
            <a:off x="4387392" y="312017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41" name="Ellipse 38"/>
          <p:cNvSpPr/>
          <p:nvPr/>
        </p:nvSpPr>
        <p:spPr>
          <a:xfrm rot="689339">
            <a:off x="4198624" y="277684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42" name="Ellipse 39"/>
          <p:cNvSpPr/>
          <p:nvPr/>
        </p:nvSpPr>
        <p:spPr>
          <a:xfrm rot="689339">
            <a:off x="4325477" y="221968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43" name="Ellipse 40"/>
          <p:cNvSpPr/>
          <p:nvPr/>
        </p:nvSpPr>
        <p:spPr>
          <a:xfrm rot="689339">
            <a:off x="4812926" y="343435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44" name="Ellipse 41"/>
          <p:cNvSpPr/>
          <p:nvPr/>
        </p:nvSpPr>
        <p:spPr>
          <a:xfrm rot="689339">
            <a:off x="1017354" y="204981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45" name="Ellipse 42"/>
          <p:cNvSpPr/>
          <p:nvPr/>
        </p:nvSpPr>
        <p:spPr>
          <a:xfrm rot="689339">
            <a:off x="1103679" y="222287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46" name="Ellipse 43"/>
          <p:cNvSpPr/>
          <p:nvPr/>
        </p:nvSpPr>
        <p:spPr>
          <a:xfrm rot="689339">
            <a:off x="1139909" y="204462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47" name="Ellipse 44"/>
          <p:cNvSpPr/>
          <p:nvPr/>
        </p:nvSpPr>
        <p:spPr>
          <a:xfrm rot="689339">
            <a:off x="1258899" y="222432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48" name="Ellipse 45"/>
          <p:cNvSpPr/>
          <p:nvPr/>
        </p:nvSpPr>
        <p:spPr>
          <a:xfrm rot="689339">
            <a:off x="905445" y="216157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49" name="Ellipse 46"/>
          <p:cNvSpPr/>
          <p:nvPr/>
        </p:nvSpPr>
        <p:spPr>
          <a:xfrm rot="689339">
            <a:off x="1030126" y="231327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0" name="Ellipse 47"/>
          <p:cNvSpPr/>
          <p:nvPr/>
        </p:nvSpPr>
        <p:spPr>
          <a:xfrm rot="689339">
            <a:off x="1066357" y="213502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1" name="Ellipse 48"/>
          <p:cNvSpPr/>
          <p:nvPr/>
        </p:nvSpPr>
        <p:spPr>
          <a:xfrm rot="689339">
            <a:off x="1185349" y="231472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2" name="Ellipse 49"/>
          <p:cNvSpPr/>
          <p:nvPr/>
        </p:nvSpPr>
        <p:spPr>
          <a:xfrm rot="689339">
            <a:off x="891788" y="205439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3" name="Ellipse 50"/>
          <p:cNvSpPr/>
          <p:nvPr/>
        </p:nvSpPr>
        <p:spPr>
          <a:xfrm rot="689339">
            <a:off x="1010779" y="223409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4" name="Ellipse 51"/>
          <p:cNvSpPr/>
          <p:nvPr/>
        </p:nvSpPr>
        <p:spPr>
          <a:xfrm rot="689339">
            <a:off x="998917" y="1973168"/>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5" name="Ellipse 52"/>
          <p:cNvSpPr/>
          <p:nvPr/>
        </p:nvSpPr>
        <p:spPr>
          <a:xfrm rot="689339">
            <a:off x="1166001" y="223554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6" name="Ellipse 53"/>
          <p:cNvSpPr/>
          <p:nvPr/>
        </p:nvSpPr>
        <p:spPr>
          <a:xfrm rot="689339">
            <a:off x="818235" y="214479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7" name="Ellipse 54"/>
          <p:cNvSpPr/>
          <p:nvPr/>
        </p:nvSpPr>
        <p:spPr>
          <a:xfrm rot="689339">
            <a:off x="937228" y="232449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8" name="Ellipse 55"/>
          <p:cNvSpPr/>
          <p:nvPr/>
        </p:nvSpPr>
        <p:spPr>
          <a:xfrm rot="689339">
            <a:off x="973458" y="214624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59" name="Ellipse 56"/>
          <p:cNvSpPr/>
          <p:nvPr/>
        </p:nvSpPr>
        <p:spPr>
          <a:xfrm rot="689339">
            <a:off x="1092449" y="232594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0" name="Ellipse 57"/>
          <p:cNvSpPr/>
          <p:nvPr/>
        </p:nvSpPr>
        <p:spPr>
          <a:xfrm rot="689339">
            <a:off x="1279886" y="238410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1" name="Ellipse 58"/>
          <p:cNvSpPr/>
          <p:nvPr/>
        </p:nvSpPr>
        <p:spPr>
          <a:xfrm rot="689339">
            <a:off x="1123562" y="243589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2" name="Ellipse 59"/>
          <p:cNvSpPr/>
          <p:nvPr/>
        </p:nvSpPr>
        <p:spPr>
          <a:xfrm rot="689339">
            <a:off x="983548" y="240743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3" name="Ellipse 60"/>
          <p:cNvSpPr/>
          <p:nvPr/>
        </p:nvSpPr>
        <p:spPr>
          <a:xfrm rot="689339">
            <a:off x="789840" y="228450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4" name="Ellipse 61"/>
          <p:cNvSpPr/>
          <p:nvPr/>
        </p:nvSpPr>
        <p:spPr>
          <a:xfrm rot="689339">
            <a:off x="731981" y="2210509"/>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5" name="Ellipse 62"/>
          <p:cNvSpPr/>
          <p:nvPr/>
        </p:nvSpPr>
        <p:spPr>
          <a:xfrm rot="689339">
            <a:off x="1376268" y="226856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6" name="Ellipse 63"/>
          <p:cNvSpPr/>
          <p:nvPr/>
        </p:nvSpPr>
        <p:spPr>
          <a:xfrm rot="689339">
            <a:off x="1320492" y="218432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7" name="Ellipse 64"/>
          <p:cNvSpPr/>
          <p:nvPr/>
        </p:nvSpPr>
        <p:spPr>
          <a:xfrm rot="689339">
            <a:off x="1264714" y="210009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68" name="Ellipse 65"/>
          <p:cNvSpPr/>
          <p:nvPr/>
        </p:nvSpPr>
        <p:spPr>
          <a:xfrm rot="689339">
            <a:off x="1153159" y="1931620"/>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69" name="Ellipse 66"/>
          <p:cNvSpPr/>
          <p:nvPr/>
        </p:nvSpPr>
        <p:spPr>
          <a:xfrm rot="689339">
            <a:off x="1446956" y="206423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70" name="Ellipse 67"/>
          <p:cNvSpPr/>
          <p:nvPr/>
        </p:nvSpPr>
        <p:spPr>
          <a:xfrm rot="689339">
            <a:off x="1363179" y="197430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71" name="Ellipse 68"/>
          <p:cNvSpPr/>
          <p:nvPr/>
        </p:nvSpPr>
        <p:spPr>
          <a:xfrm rot="689339">
            <a:off x="690431" y="205626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72" name="Ellipse 69"/>
          <p:cNvSpPr/>
          <p:nvPr/>
        </p:nvSpPr>
        <p:spPr>
          <a:xfrm rot="689339">
            <a:off x="1321630" y="182006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73" name="Ellipse 70"/>
          <p:cNvSpPr/>
          <p:nvPr/>
        </p:nvSpPr>
        <p:spPr>
          <a:xfrm rot="689339">
            <a:off x="690431" y="205626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74" name="Ellipse 71"/>
          <p:cNvSpPr/>
          <p:nvPr/>
        </p:nvSpPr>
        <p:spPr>
          <a:xfrm rot="689339">
            <a:off x="887360" y="180469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75" name="Ellipse 72"/>
          <p:cNvSpPr/>
          <p:nvPr/>
        </p:nvSpPr>
        <p:spPr>
          <a:xfrm rot="689339">
            <a:off x="1383706" y="227979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76" name="Ellipse 73"/>
          <p:cNvSpPr/>
          <p:nvPr/>
        </p:nvSpPr>
        <p:spPr>
          <a:xfrm rot="689339">
            <a:off x="788897" y="1930481"/>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77" name="Ellipse 74"/>
          <p:cNvSpPr/>
          <p:nvPr/>
        </p:nvSpPr>
        <p:spPr>
          <a:xfrm rot="689339">
            <a:off x="1140067" y="163736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78" name="Ellipse 75"/>
          <p:cNvSpPr/>
          <p:nvPr/>
        </p:nvSpPr>
        <p:spPr>
          <a:xfrm rot="689339">
            <a:off x="1249347" y="2534359"/>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79" name="Ellipse 76"/>
          <p:cNvSpPr/>
          <p:nvPr/>
        </p:nvSpPr>
        <p:spPr>
          <a:xfrm rot="689339">
            <a:off x="1087822" y="251610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dirty="0" smtClean="0">
              <a:ln>
                <a:noFill/>
              </a:ln>
              <a:solidFill>
                <a:prstClr val="white"/>
              </a:solidFill>
              <a:effectLst/>
              <a:uLnTx/>
              <a:uFillTx/>
              <a:latin typeface="Calibri"/>
            </a:endParaRPr>
          </a:p>
        </p:txBody>
      </p:sp>
      <p:sp>
        <p:nvSpPr>
          <p:cNvPr id="280" name="Forme libre 77"/>
          <p:cNvSpPr/>
          <p:nvPr/>
        </p:nvSpPr>
        <p:spPr>
          <a:xfrm rot="689339">
            <a:off x="1146337" y="1528732"/>
            <a:ext cx="3208020" cy="734060"/>
          </a:xfrm>
          <a:custGeom>
            <a:avLst/>
            <a:gdLst>
              <a:gd name="connsiteX0" fmla="*/ 0 w 3208020"/>
              <a:gd name="connsiteY0" fmla="*/ 468630 h 734060"/>
              <a:gd name="connsiteX1" fmla="*/ 1363980 w 3208020"/>
              <a:gd name="connsiteY1" fmla="*/ 34290 h 734060"/>
              <a:gd name="connsiteX2" fmla="*/ 2286000 w 3208020"/>
              <a:gd name="connsiteY2" fmla="*/ 674370 h 734060"/>
              <a:gd name="connsiteX3" fmla="*/ 3208020 w 3208020"/>
              <a:gd name="connsiteY3" fmla="*/ 392430 h 734060"/>
            </a:gdLst>
            <a:ahLst/>
            <a:cxnLst>
              <a:cxn ang="0">
                <a:pos x="connsiteX0" y="connsiteY0"/>
              </a:cxn>
              <a:cxn ang="0">
                <a:pos x="connsiteX1" y="connsiteY1"/>
              </a:cxn>
              <a:cxn ang="0">
                <a:pos x="connsiteX2" y="connsiteY2"/>
              </a:cxn>
              <a:cxn ang="0">
                <a:pos x="connsiteX3" y="connsiteY3"/>
              </a:cxn>
            </a:cxnLst>
            <a:rect l="l" t="t" r="r" b="b"/>
            <a:pathLst>
              <a:path w="3208020" h="734060">
                <a:moveTo>
                  <a:pt x="0" y="468630"/>
                </a:moveTo>
                <a:cubicBezTo>
                  <a:pt x="491490" y="234315"/>
                  <a:pt x="982980" y="0"/>
                  <a:pt x="1363980" y="34290"/>
                </a:cubicBezTo>
                <a:cubicBezTo>
                  <a:pt x="1744980" y="68580"/>
                  <a:pt x="1978660" y="614680"/>
                  <a:pt x="2286000" y="674370"/>
                </a:cubicBezTo>
                <a:cubicBezTo>
                  <a:pt x="2593340" y="734060"/>
                  <a:pt x="2900680" y="563245"/>
                  <a:pt x="3208020" y="39243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281" name="Forme libre 78"/>
          <p:cNvSpPr/>
          <p:nvPr/>
        </p:nvSpPr>
        <p:spPr>
          <a:xfrm rot="689339">
            <a:off x="1192480" y="2850708"/>
            <a:ext cx="2636520" cy="562610"/>
          </a:xfrm>
          <a:custGeom>
            <a:avLst/>
            <a:gdLst>
              <a:gd name="connsiteX0" fmla="*/ 0 w 2636520"/>
              <a:gd name="connsiteY0" fmla="*/ 0 h 562610"/>
              <a:gd name="connsiteX1" fmla="*/ 563880 w 2636520"/>
              <a:gd name="connsiteY1" fmla="*/ 198120 h 562610"/>
              <a:gd name="connsiteX2" fmla="*/ 1341120 w 2636520"/>
              <a:gd name="connsiteY2" fmla="*/ 533400 h 562610"/>
              <a:gd name="connsiteX3" fmla="*/ 2080260 w 2636520"/>
              <a:gd name="connsiteY3" fmla="*/ 373380 h 562610"/>
              <a:gd name="connsiteX4" fmla="*/ 2636520 w 2636520"/>
              <a:gd name="connsiteY4" fmla="*/ 30480 h 562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520" h="562610">
                <a:moveTo>
                  <a:pt x="0" y="0"/>
                </a:moveTo>
                <a:cubicBezTo>
                  <a:pt x="170180" y="54610"/>
                  <a:pt x="340360" y="109220"/>
                  <a:pt x="563880" y="198120"/>
                </a:cubicBezTo>
                <a:cubicBezTo>
                  <a:pt x="787400" y="287020"/>
                  <a:pt x="1088390" y="504190"/>
                  <a:pt x="1341120" y="533400"/>
                </a:cubicBezTo>
                <a:cubicBezTo>
                  <a:pt x="1593850" y="562610"/>
                  <a:pt x="1864360" y="457200"/>
                  <a:pt x="2080260" y="373380"/>
                </a:cubicBezTo>
                <a:cubicBezTo>
                  <a:pt x="2296160" y="289560"/>
                  <a:pt x="2466340" y="160020"/>
                  <a:pt x="2636520" y="3048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282" name="Forme libre 79"/>
          <p:cNvSpPr/>
          <p:nvPr/>
        </p:nvSpPr>
        <p:spPr>
          <a:xfrm rot="689339">
            <a:off x="1058882" y="2174129"/>
            <a:ext cx="3048000" cy="641350"/>
          </a:xfrm>
          <a:custGeom>
            <a:avLst/>
            <a:gdLst>
              <a:gd name="connsiteX0" fmla="*/ 0 w 3048000"/>
              <a:gd name="connsiteY0" fmla="*/ 289560 h 641350"/>
              <a:gd name="connsiteX1" fmla="*/ 1219200 w 3048000"/>
              <a:gd name="connsiteY1" fmla="*/ 53340 h 641350"/>
              <a:gd name="connsiteX2" fmla="*/ 1607820 w 3048000"/>
              <a:gd name="connsiteY2" fmla="*/ 609600 h 641350"/>
              <a:gd name="connsiteX3" fmla="*/ 1996440 w 3048000"/>
              <a:gd name="connsiteY3" fmla="*/ 243840 h 641350"/>
              <a:gd name="connsiteX4" fmla="*/ 3048000 w 3048000"/>
              <a:gd name="connsiteY4" fmla="*/ 182880 h 64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41350">
                <a:moveTo>
                  <a:pt x="0" y="289560"/>
                </a:moveTo>
                <a:cubicBezTo>
                  <a:pt x="475615" y="144780"/>
                  <a:pt x="951230" y="0"/>
                  <a:pt x="1219200" y="53340"/>
                </a:cubicBezTo>
                <a:cubicBezTo>
                  <a:pt x="1487170" y="106680"/>
                  <a:pt x="1478280" y="577850"/>
                  <a:pt x="1607820" y="609600"/>
                </a:cubicBezTo>
                <a:cubicBezTo>
                  <a:pt x="1737360" y="641350"/>
                  <a:pt x="1756410" y="314960"/>
                  <a:pt x="1996440" y="243840"/>
                </a:cubicBezTo>
                <a:cubicBezTo>
                  <a:pt x="2236470" y="172720"/>
                  <a:pt x="2642235" y="177800"/>
                  <a:pt x="3048000" y="18288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283" name="Forme libre 80"/>
          <p:cNvSpPr/>
          <p:nvPr/>
        </p:nvSpPr>
        <p:spPr>
          <a:xfrm rot="689339">
            <a:off x="345057" y="2653284"/>
            <a:ext cx="4488180" cy="989330"/>
          </a:xfrm>
          <a:custGeom>
            <a:avLst/>
            <a:gdLst>
              <a:gd name="connsiteX0" fmla="*/ 259080 w 4488180"/>
              <a:gd name="connsiteY0" fmla="*/ 0 h 989330"/>
              <a:gd name="connsiteX1" fmla="*/ 327660 w 4488180"/>
              <a:gd name="connsiteY1" fmla="*/ 541020 h 989330"/>
              <a:gd name="connsiteX2" fmla="*/ 2225040 w 4488180"/>
              <a:gd name="connsiteY2" fmla="*/ 982980 h 989330"/>
              <a:gd name="connsiteX3" fmla="*/ 4488180 w 4488180"/>
              <a:gd name="connsiteY3" fmla="*/ 579120 h 989330"/>
            </a:gdLst>
            <a:ahLst/>
            <a:cxnLst>
              <a:cxn ang="0">
                <a:pos x="connsiteX0" y="connsiteY0"/>
              </a:cxn>
              <a:cxn ang="0">
                <a:pos x="connsiteX1" y="connsiteY1"/>
              </a:cxn>
              <a:cxn ang="0">
                <a:pos x="connsiteX2" y="connsiteY2"/>
              </a:cxn>
              <a:cxn ang="0">
                <a:pos x="connsiteX3" y="connsiteY3"/>
              </a:cxn>
            </a:cxnLst>
            <a:rect l="l" t="t" r="r" b="b"/>
            <a:pathLst>
              <a:path w="4488180" h="989330">
                <a:moveTo>
                  <a:pt x="259080" y="0"/>
                </a:moveTo>
                <a:cubicBezTo>
                  <a:pt x="129540" y="188595"/>
                  <a:pt x="0" y="377190"/>
                  <a:pt x="327660" y="541020"/>
                </a:cubicBezTo>
                <a:cubicBezTo>
                  <a:pt x="655320" y="704850"/>
                  <a:pt x="1531620" y="976630"/>
                  <a:pt x="2225040" y="982980"/>
                </a:cubicBezTo>
                <a:cubicBezTo>
                  <a:pt x="2918460" y="989330"/>
                  <a:pt x="3703320" y="784225"/>
                  <a:pt x="4488180" y="57912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284" name="Forme libre 81"/>
          <p:cNvSpPr/>
          <p:nvPr/>
        </p:nvSpPr>
        <p:spPr>
          <a:xfrm rot="689339">
            <a:off x="725451" y="1346207"/>
            <a:ext cx="3680460" cy="1510030"/>
          </a:xfrm>
          <a:custGeom>
            <a:avLst/>
            <a:gdLst>
              <a:gd name="connsiteX0" fmla="*/ 83820 w 3680460"/>
              <a:gd name="connsiteY0" fmla="*/ 969010 h 1510030"/>
              <a:gd name="connsiteX1" fmla="*/ 137160 w 3680460"/>
              <a:gd name="connsiteY1" fmla="*/ 488950 h 1510030"/>
              <a:gd name="connsiteX2" fmla="*/ 906780 w 3680460"/>
              <a:gd name="connsiteY2" fmla="*/ 16510 h 1510030"/>
              <a:gd name="connsiteX3" fmla="*/ 1531620 w 3680460"/>
              <a:gd name="connsiteY3" fmla="*/ 588010 h 1510030"/>
              <a:gd name="connsiteX4" fmla="*/ 2247900 w 3680460"/>
              <a:gd name="connsiteY4" fmla="*/ 877570 h 1510030"/>
              <a:gd name="connsiteX5" fmla="*/ 3025140 w 3680460"/>
              <a:gd name="connsiteY5" fmla="*/ 1433830 h 1510030"/>
              <a:gd name="connsiteX6" fmla="*/ 3680460 w 3680460"/>
              <a:gd name="connsiteY6" fmla="*/ 1334770 h 151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0460" h="1510030">
                <a:moveTo>
                  <a:pt x="83820" y="969010"/>
                </a:moveTo>
                <a:cubicBezTo>
                  <a:pt x="41910" y="808355"/>
                  <a:pt x="0" y="647700"/>
                  <a:pt x="137160" y="488950"/>
                </a:cubicBezTo>
                <a:cubicBezTo>
                  <a:pt x="274320" y="330200"/>
                  <a:pt x="674370" y="0"/>
                  <a:pt x="906780" y="16510"/>
                </a:cubicBezTo>
                <a:cubicBezTo>
                  <a:pt x="1139190" y="33020"/>
                  <a:pt x="1308100" y="444500"/>
                  <a:pt x="1531620" y="588010"/>
                </a:cubicBezTo>
                <a:cubicBezTo>
                  <a:pt x="1755140" y="731520"/>
                  <a:pt x="1998980" y="736600"/>
                  <a:pt x="2247900" y="877570"/>
                </a:cubicBezTo>
                <a:cubicBezTo>
                  <a:pt x="2496820" y="1018540"/>
                  <a:pt x="2786380" y="1357630"/>
                  <a:pt x="3025140" y="1433830"/>
                </a:cubicBezTo>
                <a:cubicBezTo>
                  <a:pt x="3263900" y="1510030"/>
                  <a:pt x="3472180" y="1422400"/>
                  <a:pt x="3680460" y="133477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285" name="Ellipse 82"/>
          <p:cNvSpPr/>
          <p:nvPr/>
        </p:nvSpPr>
        <p:spPr>
          <a:xfrm>
            <a:off x="3858192" y="5399470"/>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87" name="ZoneTexte 84"/>
          <p:cNvSpPr txBox="1"/>
          <p:nvPr/>
        </p:nvSpPr>
        <p:spPr>
          <a:xfrm>
            <a:off x="1846041" y="1002897"/>
            <a:ext cx="2428892" cy="369332"/>
          </a:xfrm>
          <a:prstGeom prst="rect">
            <a:avLst/>
          </a:prstGeom>
          <a:noFill/>
        </p:spPr>
        <p:txBody>
          <a:bodyPr wrap="square" rtlCol="0">
            <a:spAutoFit/>
          </a:bodyPr>
          <a:lstStyle/>
          <a:p>
            <a:pPr algn="ctr"/>
            <a:r>
              <a:rPr lang="fr-BE" b="1" dirty="0" smtClean="0">
                <a:solidFill>
                  <a:prstClr val="black"/>
                </a:solidFill>
                <a:cs typeface="Arial" pitchFamily="34" charset="0"/>
              </a:rPr>
              <a:t>1. Model </a:t>
            </a:r>
            <a:r>
              <a:rPr lang="fr-BE" b="1" dirty="0" err="1" smtClean="0">
                <a:solidFill>
                  <a:prstClr val="black"/>
                </a:solidFill>
                <a:cs typeface="Arial" pitchFamily="34" charset="0"/>
              </a:rPr>
              <a:t>forecasts</a:t>
            </a:r>
            <a:r>
              <a:rPr lang="fr-BE" b="1" dirty="0" smtClean="0">
                <a:solidFill>
                  <a:prstClr val="black"/>
                </a:solidFill>
                <a:cs typeface="Arial" pitchFamily="34" charset="0"/>
              </a:rPr>
              <a:t> </a:t>
            </a:r>
            <a:endParaRPr lang="fr-BE" b="1" dirty="0">
              <a:solidFill>
                <a:prstClr val="black"/>
              </a:solidFill>
              <a:cs typeface="Arial" pitchFamily="34" charset="0"/>
            </a:endParaRPr>
          </a:p>
        </p:txBody>
      </p:sp>
      <p:sp>
        <p:nvSpPr>
          <p:cNvPr id="288" name="Flèche droite 85"/>
          <p:cNvSpPr/>
          <p:nvPr/>
        </p:nvSpPr>
        <p:spPr>
          <a:xfrm rot="16200000">
            <a:off x="3443225" y="4557961"/>
            <a:ext cx="928694" cy="214314"/>
          </a:xfrm>
          <a:prstGeom prst="rightArrow">
            <a:avLst>
              <a:gd name="adj1" fmla="val 39334"/>
              <a:gd name="adj2" fmla="val 82000"/>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89" name="Flèche droite 86"/>
          <p:cNvSpPr/>
          <p:nvPr/>
        </p:nvSpPr>
        <p:spPr>
          <a:xfrm rot="4143588">
            <a:off x="4759864" y="3807239"/>
            <a:ext cx="833178" cy="248697"/>
          </a:xfrm>
          <a:prstGeom prst="rightArrow">
            <a:avLst>
              <a:gd name="adj1" fmla="val 39334"/>
              <a:gd name="adj2" fmla="val 82000"/>
            </a:avLst>
          </a:prstGeom>
          <a:gradFill flip="none" rotWithShape="1">
            <a:gsLst>
              <a:gs pos="0">
                <a:srgbClr val="1F497D">
                  <a:lumMod val="60000"/>
                  <a:lumOff val="40000"/>
                </a:srgbClr>
              </a:gs>
              <a:gs pos="100000">
                <a:srgbClr val="F79646">
                  <a:lumMod val="75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0" name="Flèche droite 87"/>
          <p:cNvSpPr/>
          <p:nvPr/>
        </p:nvSpPr>
        <p:spPr>
          <a:xfrm rot="2224386">
            <a:off x="3732" y="1053506"/>
            <a:ext cx="747999" cy="214232"/>
          </a:xfrm>
          <a:prstGeom prst="rightArrow">
            <a:avLst>
              <a:gd name="adj1" fmla="val 39334"/>
              <a:gd name="adj2" fmla="val 82000"/>
            </a:avLst>
          </a:prstGeom>
          <a:gradFill flip="none" rotWithShape="1">
            <a:gsLst>
              <a:gs pos="0">
                <a:srgbClr val="1F497D">
                  <a:lumMod val="60000"/>
                  <a:lumOff val="40000"/>
                </a:srgbClr>
              </a:gs>
              <a:gs pos="100000">
                <a:srgbClr val="F79646">
                  <a:lumMod val="75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1" name="ZoneTexte 88"/>
          <p:cNvSpPr txBox="1"/>
          <p:nvPr/>
        </p:nvSpPr>
        <p:spPr>
          <a:xfrm>
            <a:off x="5883464" y="3654316"/>
            <a:ext cx="2071702" cy="369332"/>
          </a:xfrm>
          <a:prstGeom prst="rect">
            <a:avLst/>
          </a:prstGeom>
          <a:noFill/>
        </p:spPr>
        <p:txBody>
          <a:bodyPr wrap="square" rtlCol="0">
            <a:spAutoFit/>
          </a:bodyPr>
          <a:lstStyle/>
          <a:p>
            <a:pPr algn="ctr"/>
            <a:r>
              <a:rPr lang="fr-BE" b="1" dirty="0" smtClean="0">
                <a:solidFill>
                  <a:prstClr val="black"/>
                </a:solidFill>
                <a:cs typeface="Arial" pitchFamily="34" charset="0"/>
              </a:rPr>
              <a:t>2. </a:t>
            </a:r>
            <a:r>
              <a:rPr lang="fr-BE" b="1" dirty="0" err="1" smtClean="0">
                <a:solidFill>
                  <a:prstClr val="black"/>
                </a:solidFill>
                <a:cs typeface="Arial" pitchFamily="34" charset="0"/>
              </a:rPr>
              <a:t>Analysis</a:t>
            </a:r>
            <a:endParaRPr lang="fr-BE" b="1" dirty="0">
              <a:solidFill>
                <a:prstClr val="black"/>
              </a:solidFill>
              <a:cs typeface="Arial" pitchFamily="34" charset="0"/>
            </a:endParaRPr>
          </a:p>
        </p:txBody>
      </p:sp>
      <p:sp>
        <p:nvSpPr>
          <p:cNvPr id="292" name="Ellipse 89"/>
          <p:cNvSpPr/>
          <p:nvPr/>
        </p:nvSpPr>
        <p:spPr>
          <a:xfrm rot="689339">
            <a:off x="4947384" y="484715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3" name="Ellipse 90"/>
          <p:cNvSpPr/>
          <p:nvPr/>
        </p:nvSpPr>
        <p:spPr>
          <a:xfrm rot="689339">
            <a:off x="4959769" y="506836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4" name="Ellipse 91"/>
          <p:cNvSpPr/>
          <p:nvPr/>
        </p:nvSpPr>
        <p:spPr>
          <a:xfrm rot="689339">
            <a:off x="5073168" y="4945619"/>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5" name="Ellipse 92"/>
          <p:cNvSpPr/>
          <p:nvPr/>
        </p:nvSpPr>
        <p:spPr>
          <a:xfrm rot="689339">
            <a:off x="5126928" y="5078041"/>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6" name="Ellipse 93"/>
          <p:cNvSpPr/>
          <p:nvPr/>
        </p:nvSpPr>
        <p:spPr>
          <a:xfrm rot="689339">
            <a:off x="5100921" y="473256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7" name="Ellipse 94"/>
          <p:cNvSpPr/>
          <p:nvPr/>
        </p:nvSpPr>
        <p:spPr>
          <a:xfrm rot="689339">
            <a:off x="5230325" y="4927989"/>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8" name="Ellipse 95"/>
          <p:cNvSpPr/>
          <p:nvPr/>
        </p:nvSpPr>
        <p:spPr>
          <a:xfrm rot="689339">
            <a:off x="4970378" y="5260060"/>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299" name="Ellipse 96"/>
          <p:cNvSpPr/>
          <p:nvPr/>
        </p:nvSpPr>
        <p:spPr>
          <a:xfrm rot="689339">
            <a:off x="5186310" y="5144541"/>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0" name="Ellipse 97"/>
          <p:cNvSpPr/>
          <p:nvPr/>
        </p:nvSpPr>
        <p:spPr>
          <a:xfrm rot="689339">
            <a:off x="5295087" y="500627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1" name="Ellipse 98"/>
          <p:cNvSpPr/>
          <p:nvPr/>
        </p:nvSpPr>
        <p:spPr>
          <a:xfrm rot="689339">
            <a:off x="5132223" y="5295871"/>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2" name="Ellipse 99"/>
          <p:cNvSpPr/>
          <p:nvPr/>
        </p:nvSpPr>
        <p:spPr>
          <a:xfrm rot="689339">
            <a:off x="5066376" y="502685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3" name="Ellipse 100"/>
          <p:cNvSpPr/>
          <p:nvPr/>
        </p:nvSpPr>
        <p:spPr>
          <a:xfrm rot="689339">
            <a:off x="5099901" y="4938416"/>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4" name="Ellipse 101"/>
          <p:cNvSpPr/>
          <p:nvPr/>
        </p:nvSpPr>
        <p:spPr>
          <a:xfrm rot="689339">
            <a:off x="5088246" y="5201398"/>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5" name="Ellipse 102"/>
          <p:cNvSpPr/>
          <p:nvPr/>
        </p:nvSpPr>
        <p:spPr>
          <a:xfrm rot="689339">
            <a:off x="5228600" y="506080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6" name="Ellipse 103"/>
          <p:cNvSpPr/>
          <p:nvPr/>
        </p:nvSpPr>
        <p:spPr>
          <a:xfrm rot="689339">
            <a:off x="5306401" y="515145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7" name="Ellipse 104"/>
          <p:cNvSpPr/>
          <p:nvPr/>
        </p:nvSpPr>
        <p:spPr>
          <a:xfrm rot="689339">
            <a:off x="5256353" y="484774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8" name="Ellipse 105"/>
          <p:cNvSpPr/>
          <p:nvPr/>
        </p:nvSpPr>
        <p:spPr>
          <a:xfrm rot="689339">
            <a:off x="5409798" y="5001403"/>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09" name="Ellipse 106"/>
          <p:cNvSpPr/>
          <p:nvPr/>
        </p:nvSpPr>
        <p:spPr>
          <a:xfrm rot="689339">
            <a:off x="5158959" y="5288669"/>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10" name="Ellipse 107"/>
          <p:cNvSpPr/>
          <p:nvPr/>
        </p:nvSpPr>
        <p:spPr>
          <a:xfrm rot="689339">
            <a:off x="5338828" y="523580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11" name="Ellipse 108"/>
          <p:cNvSpPr/>
          <p:nvPr/>
        </p:nvSpPr>
        <p:spPr>
          <a:xfrm rot="689339">
            <a:off x="5447606" y="5097538"/>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12" name="Ellipse 109"/>
          <p:cNvSpPr/>
          <p:nvPr/>
        </p:nvSpPr>
        <p:spPr>
          <a:xfrm rot="689339">
            <a:off x="5284743" y="5387135"/>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13" name="Ellipse 110"/>
          <p:cNvSpPr/>
          <p:nvPr/>
        </p:nvSpPr>
        <p:spPr>
          <a:xfrm rot="689339">
            <a:off x="5221808" y="514203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14" name="Ellipse 111"/>
          <p:cNvSpPr/>
          <p:nvPr/>
        </p:nvSpPr>
        <p:spPr>
          <a:xfrm rot="689339">
            <a:off x="4966736" y="4751944"/>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15" name="Ellipse 112"/>
          <p:cNvSpPr/>
          <p:nvPr/>
        </p:nvSpPr>
        <p:spPr>
          <a:xfrm rot="689339">
            <a:off x="4993470" y="4744742"/>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16" name="Ellipse 113"/>
          <p:cNvSpPr/>
          <p:nvPr/>
        </p:nvSpPr>
        <p:spPr>
          <a:xfrm rot="689339">
            <a:off x="5119254" y="4843207"/>
            <a:ext cx="71438" cy="71438"/>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white"/>
              </a:solidFill>
              <a:effectLst/>
              <a:uLnTx/>
              <a:uFillTx/>
              <a:latin typeface="Calibri"/>
            </a:endParaRPr>
          </a:p>
        </p:txBody>
      </p:sp>
      <p:sp>
        <p:nvSpPr>
          <p:cNvPr id="317" name="Forme libre 114"/>
          <p:cNvSpPr/>
          <p:nvPr/>
        </p:nvSpPr>
        <p:spPr>
          <a:xfrm rot="689339">
            <a:off x="5182629" y="4606537"/>
            <a:ext cx="3208020" cy="734060"/>
          </a:xfrm>
          <a:custGeom>
            <a:avLst/>
            <a:gdLst>
              <a:gd name="connsiteX0" fmla="*/ 0 w 3208020"/>
              <a:gd name="connsiteY0" fmla="*/ 468630 h 734060"/>
              <a:gd name="connsiteX1" fmla="*/ 1363980 w 3208020"/>
              <a:gd name="connsiteY1" fmla="*/ 34290 h 734060"/>
              <a:gd name="connsiteX2" fmla="*/ 2286000 w 3208020"/>
              <a:gd name="connsiteY2" fmla="*/ 674370 h 734060"/>
              <a:gd name="connsiteX3" fmla="*/ 3208020 w 3208020"/>
              <a:gd name="connsiteY3" fmla="*/ 392430 h 734060"/>
            </a:gdLst>
            <a:ahLst/>
            <a:cxnLst>
              <a:cxn ang="0">
                <a:pos x="connsiteX0" y="connsiteY0"/>
              </a:cxn>
              <a:cxn ang="0">
                <a:pos x="connsiteX1" y="connsiteY1"/>
              </a:cxn>
              <a:cxn ang="0">
                <a:pos x="connsiteX2" y="connsiteY2"/>
              </a:cxn>
              <a:cxn ang="0">
                <a:pos x="connsiteX3" y="connsiteY3"/>
              </a:cxn>
            </a:cxnLst>
            <a:rect l="l" t="t" r="r" b="b"/>
            <a:pathLst>
              <a:path w="3208020" h="734060">
                <a:moveTo>
                  <a:pt x="0" y="468630"/>
                </a:moveTo>
                <a:cubicBezTo>
                  <a:pt x="491490" y="234315"/>
                  <a:pt x="982980" y="0"/>
                  <a:pt x="1363980" y="34290"/>
                </a:cubicBezTo>
                <a:cubicBezTo>
                  <a:pt x="1744980" y="68580"/>
                  <a:pt x="1978660" y="614680"/>
                  <a:pt x="2286000" y="674370"/>
                </a:cubicBezTo>
                <a:cubicBezTo>
                  <a:pt x="2593340" y="734060"/>
                  <a:pt x="2900680" y="563245"/>
                  <a:pt x="3208020" y="39243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318" name="Forme libre 115"/>
          <p:cNvSpPr/>
          <p:nvPr/>
        </p:nvSpPr>
        <p:spPr>
          <a:xfrm rot="689339">
            <a:off x="5395315" y="5415643"/>
            <a:ext cx="3048000" cy="641350"/>
          </a:xfrm>
          <a:custGeom>
            <a:avLst/>
            <a:gdLst>
              <a:gd name="connsiteX0" fmla="*/ 0 w 3048000"/>
              <a:gd name="connsiteY0" fmla="*/ 289560 h 641350"/>
              <a:gd name="connsiteX1" fmla="*/ 1219200 w 3048000"/>
              <a:gd name="connsiteY1" fmla="*/ 53340 h 641350"/>
              <a:gd name="connsiteX2" fmla="*/ 1607820 w 3048000"/>
              <a:gd name="connsiteY2" fmla="*/ 609600 h 641350"/>
              <a:gd name="connsiteX3" fmla="*/ 1996440 w 3048000"/>
              <a:gd name="connsiteY3" fmla="*/ 243840 h 641350"/>
              <a:gd name="connsiteX4" fmla="*/ 3048000 w 3048000"/>
              <a:gd name="connsiteY4" fmla="*/ 182880 h 64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641350">
                <a:moveTo>
                  <a:pt x="0" y="289560"/>
                </a:moveTo>
                <a:cubicBezTo>
                  <a:pt x="475615" y="144780"/>
                  <a:pt x="951230" y="0"/>
                  <a:pt x="1219200" y="53340"/>
                </a:cubicBezTo>
                <a:cubicBezTo>
                  <a:pt x="1487170" y="106680"/>
                  <a:pt x="1478280" y="577850"/>
                  <a:pt x="1607820" y="609600"/>
                </a:cubicBezTo>
                <a:cubicBezTo>
                  <a:pt x="1737360" y="641350"/>
                  <a:pt x="1756410" y="314960"/>
                  <a:pt x="1996440" y="243840"/>
                </a:cubicBezTo>
                <a:cubicBezTo>
                  <a:pt x="2236470" y="172720"/>
                  <a:pt x="2642235" y="177800"/>
                  <a:pt x="3048000" y="18288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319" name="Forme libre 116"/>
          <p:cNvSpPr/>
          <p:nvPr/>
        </p:nvSpPr>
        <p:spPr>
          <a:xfrm rot="689339">
            <a:off x="4549344" y="5530996"/>
            <a:ext cx="4488180" cy="989330"/>
          </a:xfrm>
          <a:custGeom>
            <a:avLst/>
            <a:gdLst>
              <a:gd name="connsiteX0" fmla="*/ 259080 w 4488180"/>
              <a:gd name="connsiteY0" fmla="*/ 0 h 989330"/>
              <a:gd name="connsiteX1" fmla="*/ 327660 w 4488180"/>
              <a:gd name="connsiteY1" fmla="*/ 541020 h 989330"/>
              <a:gd name="connsiteX2" fmla="*/ 2225040 w 4488180"/>
              <a:gd name="connsiteY2" fmla="*/ 982980 h 989330"/>
              <a:gd name="connsiteX3" fmla="*/ 4488180 w 4488180"/>
              <a:gd name="connsiteY3" fmla="*/ 579120 h 989330"/>
            </a:gdLst>
            <a:ahLst/>
            <a:cxnLst>
              <a:cxn ang="0">
                <a:pos x="connsiteX0" y="connsiteY0"/>
              </a:cxn>
              <a:cxn ang="0">
                <a:pos x="connsiteX1" y="connsiteY1"/>
              </a:cxn>
              <a:cxn ang="0">
                <a:pos x="connsiteX2" y="connsiteY2"/>
              </a:cxn>
              <a:cxn ang="0">
                <a:pos x="connsiteX3" y="connsiteY3"/>
              </a:cxn>
            </a:cxnLst>
            <a:rect l="l" t="t" r="r" b="b"/>
            <a:pathLst>
              <a:path w="4488180" h="989330">
                <a:moveTo>
                  <a:pt x="259080" y="0"/>
                </a:moveTo>
                <a:cubicBezTo>
                  <a:pt x="129540" y="188595"/>
                  <a:pt x="0" y="377190"/>
                  <a:pt x="327660" y="541020"/>
                </a:cubicBezTo>
                <a:cubicBezTo>
                  <a:pt x="655320" y="704850"/>
                  <a:pt x="1531620" y="976630"/>
                  <a:pt x="2225040" y="982980"/>
                </a:cubicBezTo>
                <a:cubicBezTo>
                  <a:pt x="2918460" y="989330"/>
                  <a:pt x="3703320" y="784225"/>
                  <a:pt x="4488180" y="57912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320" name="Forme libre 117"/>
          <p:cNvSpPr/>
          <p:nvPr/>
        </p:nvSpPr>
        <p:spPr>
          <a:xfrm rot="689339">
            <a:off x="4920014" y="4434477"/>
            <a:ext cx="3680460" cy="1510030"/>
          </a:xfrm>
          <a:custGeom>
            <a:avLst/>
            <a:gdLst>
              <a:gd name="connsiteX0" fmla="*/ 83820 w 3680460"/>
              <a:gd name="connsiteY0" fmla="*/ 969010 h 1510030"/>
              <a:gd name="connsiteX1" fmla="*/ 137160 w 3680460"/>
              <a:gd name="connsiteY1" fmla="*/ 488950 h 1510030"/>
              <a:gd name="connsiteX2" fmla="*/ 906780 w 3680460"/>
              <a:gd name="connsiteY2" fmla="*/ 16510 h 1510030"/>
              <a:gd name="connsiteX3" fmla="*/ 1531620 w 3680460"/>
              <a:gd name="connsiteY3" fmla="*/ 588010 h 1510030"/>
              <a:gd name="connsiteX4" fmla="*/ 2247900 w 3680460"/>
              <a:gd name="connsiteY4" fmla="*/ 877570 h 1510030"/>
              <a:gd name="connsiteX5" fmla="*/ 3025140 w 3680460"/>
              <a:gd name="connsiteY5" fmla="*/ 1433830 h 1510030"/>
              <a:gd name="connsiteX6" fmla="*/ 3680460 w 3680460"/>
              <a:gd name="connsiteY6" fmla="*/ 1334770 h 151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0460" h="1510030">
                <a:moveTo>
                  <a:pt x="83820" y="969010"/>
                </a:moveTo>
                <a:cubicBezTo>
                  <a:pt x="41910" y="808355"/>
                  <a:pt x="0" y="647700"/>
                  <a:pt x="137160" y="488950"/>
                </a:cubicBezTo>
                <a:cubicBezTo>
                  <a:pt x="274320" y="330200"/>
                  <a:pt x="674370" y="0"/>
                  <a:pt x="906780" y="16510"/>
                </a:cubicBezTo>
                <a:cubicBezTo>
                  <a:pt x="1139190" y="33020"/>
                  <a:pt x="1308100" y="444500"/>
                  <a:pt x="1531620" y="588010"/>
                </a:cubicBezTo>
                <a:cubicBezTo>
                  <a:pt x="1755140" y="731520"/>
                  <a:pt x="1998980" y="736600"/>
                  <a:pt x="2247900" y="877570"/>
                </a:cubicBezTo>
                <a:cubicBezTo>
                  <a:pt x="2496820" y="1018540"/>
                  <a:pt x="2786380" y="1357630"/>
                  <a:pt x="3025140" y="1433830"/>
                </a:cubicBezTo>
                <a:cubicBezTo>
                  <a:pt x="3263900" y="1510030"/>
                  <a:pt x="3472180" y="1422400"/>
                  <a:pt x="3680460" y="1334770"/>
                </a:cubicBezTo>
              </a:path>
            </a:pathLst>
          </a:custGeom>
          <a:noFill/>
          <a:ln w="9525" cap="flat" cmpd="sng" algn="ctr">
            <a:solidFill>
              <a:sysClr val="windowText" lastClr="000000"/>
            </a:solidFill>
            <a:prstDash val="solid"/>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smtClean="0">
              <a:ln>
                <a:noFill/>
              </a:ln>
              <a:solidFill>
                <a:prstClr val="black"/>
              </a:solidFill>
              <a:effectLst/>
              <a:uLnTx/>
              <a:uFillTx/>
              <a:latin typeface="Calibri"/>
            </a:endParaRPr>
          </a:p>
        </p:txBody>
      </p:sp>
      <p:sp>
        <p:nvSpPr>
          <p:cNvPr id="322" name="Rectangle 321"/>
          <p:cNvSpPr/>
          <p:nvPr/>
        </p:nvSpPr>
        <p:spPr>
          <a:xfrm>
            <a:off x="5081847" y="995244"/>
            <a:ext cx="3882642" cy="1569660"/>
          </a:xfrm>
          <a:prstGeom prst="rect">
            <a:avLst/>
          </a:prstGeom>
        </p:spPr>
        <p:txBody>
          <a:bodyPr wrap="square">
            <a:spAutoFit/>
          </a:bodyPr>
          <a:lstStyle/>
          <a:p>
            <a:pPr lvl="0" algn="just"/>
            <a:r>
              <a:rPr lang="fr-BE" sz="2400" dirty="0">
                <a:solidFill>
                  <a:prstClr val="black"/>
                </a:solidFill>
                <a:latin typeface="Arial" pitchFamily="34" charset="0"/>
                <a:cs typeface="Arial" pitchFamily="34" charset="0"/>
              </a:rPr>
              <a:t>The ensemble </a:t>
            </a:r>
            <a:r>
              <a:rPr lang="fr-BE" sz="2400" dirty="0" err="1">
                <a:solidFill>
                  <a:prstClr val="black"/>
                </a:solidFill>
                <a:latin typeface="Arial" pitchFamily="34" charset="0"/>
                <a:cs typeface="Arial" pitchFamily="34" charset="0"/>
              </a:rPr>
              <a:t>Kalman</a:t>
            </a:r>
            <a:r>
              <a:rPr lang="fr-BE" sz="2400" dirty="0">
                <a:solidFill>
                  <a:prstClr val="black"/>
                </a:solidFill>
                <a:latin typeface="Arial" pitchFamily="34" charset="0"/>
                <a:cs typeface="Arial" pitchFamily="34" charset="0"/>
              </a:rPr>
              <a:t> </a:t>
            </a:r>
            <a:r>
              <a:rPr lang="fr-BE" sz="2400" dirty="0" err="1">
                <a:solidFill>
                  <a:prstClr val="black"/>
                </a:solidFill>
                <a:latin typeface="Arial" pitchFamily="34" charset="0"/>
                <a:cs typeface="Arial" pitchFamily="34" charset="0"/>
              </a:rPr>
              <a:t>filter</a:t>
            </a:r>
            <a:r>
              <a:rPr lang="fr-BE" sz="2400" dirty="0">
                <a:solidFill>
                  <a:prstClr val="black"/>
                </a:solidFill>
                <a:latin typeface="Arial" pitchFamily="34" charset="0"/>
                <a:cs typeface="Arial" pitchFamily="34" charset="0"/>
              </a:rPr>
              <a:t>: a </a:t>
            </a:r>
            <a:r>
              <a:rPr lang="fr-BE" sz="2400" dirty="0" err="1">
                <a:solidFill>
                  <a:prstClr val="black"/>
                </a:solidFill>
                <a:latin typeface="Arial" pitchFamily="34" charset="0"/>
                <a:cs typeface="Arial" pitchFamily="34" charset="0"/>
              </a:rPr>
              <a:t>multivariate</a:t>
            </a:r>
            <a:r>
              <a:rPr lang="fr-BE" sz="2400" dirty="0">
                <a:solidFill>
                  <a:prstClr val="black"/>
                </a:solidFill>
                <a:latin typeface="Arial" pitchFamily="34" charset="0"/>
                <a:cs typeface="Arial" pitchFamily="34" charset="0"/>
              </a:rPr>
              <a:t> data assimilation </a:t>
            </a:r>
            <a:r>
              <a:rPr lang="fr-BE" sz="2400" dirty="0" err="1">
                <a:solidFill>
                  <a:prstClr val="black"/>
                </a:solidFill>
                <a:latin typeface="Arial" pitchFamily="34" charset="0"/>
                <a:cs typeface="Arial" pitchFamily="34" charset="0"/>
              </a:rPr>
              <a:t>method</a:t>
            </a:r>
            <a:r>
              <a:rPr lang="fr-BE" sz="2400" dirty="0">
                <a:solidFill>
                  <a:prstClr val="black"/>
                </a:solidFill>
                <a:latin typeface="Arial" pitchFamily="34" charset="0"/>
                <a:cs typeface="Arial" pitchFamily="34" charset="0"/>
              </a:rPr>
              <a:t> for </a:t>
            </a:r>
            <a:r>
              <a:rPr lang="fr-BE" sz="2400" dirty="0" err="1">
                <a:solidFill>
                  <a:prstClr val="black"/>
                </a:solidFill>
                <a:latin typeface="Arial" pitchFamily="34" charset="0"/>
                <a:cs typeface="Arial" pitchFamily="34" charset="0"/>
              </a:rPr>
              <a:t>smoother</a:t>
            </a:r>
            <a:r>
              <a:rPr lang="fr-BE" sz="2400" dirty="0">
                <a:solidFill>
                  <a:prstClr val="black"/>
                </a:solidFill>
                <a:latin typeface="Arial" pitchFamily="34" charset="0"/>
                <a:cs typeface="Arial" pitchFamily="34" charset="0"/>
              </a:rPr>
              <a:t> </a:t>
            </a:r>
            <a:r>
              <a:rPr lang="fr-BE" sz="2400" dirty="0" err="1">
                <a:solidFill>
                  <a:prstClr val="black"/>
                </a:solidFill>
                <a:latin typeface="Arial" pitchFamily="34" charset="0"/>
                <a:cs typeface="Arial" pitchFamily="34" charset="0"/>
              </a:rPr>
              <a:t>initialization</a:t>
            </a:r>
            <a:endParaRPr lang="fr-BE" sz="2400" dirty="0">
              <a:solidFill>
                <a:prstClr val="black"/>
              </a:solidFill>
              <a:latin typeface="Arial" pitchFamily="34" charset="0"/>
              <a:cs typeface="Arial" pitchFamily="34" charset="0"/>
            </a:endParaRPr>
          </a:p>
        </p:txBody>
      </p:sp>
      <p:sp>
        <p:nvSpPr>
          <p:cNvPr id="323" name="TextBox 1"/>
          <p:cNvSpPr txBox="1">
            <a:spLocks noChangeArrowheads="1"/>
          </p:cNvSpPr>
          <p:nvPr/>
        </p:nvSpPr>
        <p:spPr bwMode="auto">
          <a:xfrm>
            <a:off x="1952005" y="6356900"/>
            <a:ext cx="5688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i="1" dirty="0" smtClean="0">
                <a:solidFill>
                  <a:srgbClr val="000308"/>
                </a:solidFill>
              </a:rPr>
              <a:t>Francois </a:t>
            </a:r>
            <a:r>
              <a:rPr lang="en-US" altLang="en-US" i="1" dirty="0" err="1" smtClean="0">
                <a:solidFill>
                  <a:srgbClr val="000308"/>
                </a:solidFill>
              </a:rPr>
              <a:t>Massonnet</a:t>
            </a:r>
            <a:endParaRPr lang="en-US" altLang="en-US" b="0" i="1" dirty="0">
              <a:solidFill>
                <a:srgbClr val="000308"/>
              </a:solidFill>
            </a:endParaRPr>
          </a:p>
        </p:txBody>
      </p:sp>
    </p:spTree>
    <p:extLst>
      <p:ext uri="{BB962C8B-B14F-4D97-AF65-F5344CB8AC3E}">
        <p14:creationId xmlns:p14="http://schemas.microsoft.com/office/powerpoint/2010/main" val="6984621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4.googleusercontent.com/qmF3Myr6jDx6mgzi-jiWxVUrlo74k9RoqGFS3uj2lnm8JUUobe4X3dtV0HhP8JnU5yoabcrY-t6STdg3-e-mX3uHK7Mapt_ksQvYkTdCrYa4kg0UAlamNqbglRxjnUIHjM1EBW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22927" y="-186147"/>
            <a:ext cx="5629076" cy="811398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Impact of land surface initialization</a:t>
            </a:r>
            <a:endParaRPr lang="en-US" dirty="0"/>
          </a:p>
        </p:txBody>
      </p:sp>
      <p:sp>
        <p:nvSpPr>
          <p:cNvPr id="6" name="TextBox 1"/>
          <p:cNvSpPr txBox="1">
            <a:spLocks noChangeArrowheads="1"/>
          </p:cNvSpPr>
          <p:nvPr/>
        </p:nvSpPr>
        <p:spPr bwMode="auto">
          <a:xfrm>
            <a:off x="2144726" y="6346184"/>
            <a:ext cx="65317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i="1" dirty="0" err="1" smtClean="0">
                <a:solidFill>
                  <a:srgbClr val="000308"/>
                </a:solidFill>
              </a:rPr>
              <a:t>Prodhomme</a:t>
            </a:r>
            <a:r>
              <a:rPr lang="en-US" altLang="en-US" b="0" i="1" dirty="0" smtClean="0">
                <a:solidFill>
                  <a:srgbClr val="000308"/>
                </a:solidFill>
              </a:rPr>
              <a:t> </a:t>
            </a:r>
            <a:r>
              <a:rPr lang="en-US" altLang="en-US" b="0" i="1" dirty="0">
                <a:solidFill>
                  <a:srgbClr val="000308"/>
                </a:solidFill>
              </a:rPr>
              <a:t>et al (</a:t>
            </a:r>
            <a:r>
              <a:rPr lang="en-US" altLang="en-US" b="0" i="1" dirty="0" smtClean="0">
                <a:solidFill>
                  <a:srgbClr val="000308"/>
                </a:solidFill>
              </a:rPr>
              <a:t>2015) accepted in </a:t>
            </a:r>
            <a:r>
              <a:rPr lang="en-US" altLang="en-US" b="1" i="1" dirty="0" smtClean="0">
                <a:solidFill>
                  <a:srgbClr val="000308"/>
                </a:solidFill>
              </a:rPr>
              <a:t>Climate Dynamics</a:t>
            </a:r>
            <a:endParaRPr lang="en-US" altLang="en-US" b="1" i="1" dirty="0">
              <a:solidFill>
                <a:srgbClr val="000308"/>
              </a:solidFill>
            </a:endParaRPr>
          </a:p>
        </p:txBody>
      </p:sp>
      <p:sp>
        <p:nvSpPr>
          <p:cNvPr id="9" name="Rechteck 8"/>
          <p:cNvSpPr/>
          <p:nvPr/>
        </p:nvSpPr>
        <p:spPr>
          <a:xfrm>
            <a:off x="158748" y="1356423"/>
            <a:ext cx="8700745" cy="42648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907406" y="1613018"/>
            <a:ext cx="6952741" cy="4023302"/>
            <a:chOff x="539552" y="1484784"/>
            <a:chExt cx="7779027" cy="4501444"/>
          </a:xfrm>
        </p:grpSpPr>
        <p:pic>
          <p:nvPicPr>
            <p:cNvPr id="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484784"/>
              <a:ext cx="7452519" cy="45014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187624" y="1484784"/>
              <a:ext cx="6804447"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87624" y="3891943"/>
              <a:ext cx="6555631" cy="1851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10"/>
            <p:cNvSpPr txBox="1">
              <a:spLocks noChangeArrowheads="1"/>
            </p:cNvSpPr>
            <p:nvPr/>
          </p:nvSpPr>
          <p:spPr bwMode="auto">
            <a:xfrm>
              <a:off x="899592" y="1484784"/>
              <a:ext cx="3900368" cy="34073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a:spcBef>
                  <a:spcPts val="1500"/>
                </a:spcBef>
                <a:buClrTx/>
                <a:buFontTx/>
                <a:buNone/>
              </a:pPr>
              <a:r>
                <a:rPr lang="en-GB" altLang="en-US" sz="1600" b="0" i="0" dirty="0" smtClean="0">
                  <a:latin typeface="+mj-lt"/>
                </a:rPr>
                <a:t>Temperature CLIM</a:t>
              </a:r>
              <a:endParaRPr lang="en-GB" altLang="en-US" sz="1600" b="0" i="0" dirty="0">
                <a:latin typeface="+mj-lt"/>
              </a:endParaRPr>
            </a:p>
          </p:txBody>
        </p:sp>
        <p:sp>
          <p:nvSpPr>
            <p:cNvPr id="11" name="Text Box 10"/>
            <p:cNvSpPr txBox="1">
              <a:spLocks noChangeArrowheads="1"/>
            </p:cNvSpPr>
            <p:nvPr/>
          </p:nvSpPr>
          <p:spPr bwMode="auto">
            <a:xfrm>
              <a:off x="4265811" y="1576097"/>
              <a:ext cx="3900368" cy="34073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a:spcBef>
                  <a:spcPts val="1500"/>
                </a:spcBef>
                <a:buClrTx/>
                <a:buFontTx/>
                <a:buNone/>
              </a:pPr>
              <a:r>
                <a:rPr lang="en-GB" altLang="en-US" sz="1600" b="0" i="0" dirty="0" smtClean="0">
                  <a:latin typeface="+mj-lt"/>
                </a:rPr>
                <a:t>Temperature INIT - CLIM</a:t>
              </a:r>
              <a:endParaRPr lang="en-GB" altLang="en-US" sz="1600" b="0" i="0" dirty="0">
                <a:latin typeface="+mj-lt"/>
              </a:endParaRPr>
            </a:p>
          </p:txBody>
        </p:sp>
        <p:sp>
          <p:nvSpPr>
            <p:cNvPr id="12" name="Text Box 10"/>
            <p:cNvSpPr txBox="1">
              <a:spLocks noChangeArrowheads="1"/>
            </p:cNvSpPr>
            <p:nvPr/>
          </p:nvSpPr>
          <p:spPr bwMode="auto">
            <a:xfrm>
              <a:off x="899592" y="1556115"/>
              <a:ext cx="3900368" cy="34073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a:spcBef>
                  <a:spcPts val="1500"/>
                </a:spcBef>
                <a:buClrTx/>
                <a:buFontTx/>
                <a:buNone/>
              </a:pPr>
              <a:r>
                <a:rPr lang="en-GB" altLang="en-US" sz="1600" b="0" i="0" dirty="0" smtClean="0">
                  <a:latin typeface="+mj-lt"/>
                </a:rPr>
                <a:t>Temperature CLIM</a:t>
              </a:r>
              <a:endParaRPr lang="en-GB" altLang="en-US" sz="1600" b="0" i="0" dirty="0">
                <a:latin typeface="+mj-lt"/>
              </a:endParaRPr>
            </a:p>
          </p:txBody>
        </p:sp>
        <p:sp>
          <p:nvSpPr>
            <p:cNvPr id="14" name="Text Box 10"/>
            <p:cNvSpPr txBox="1">
              <a:spLocks noChangeArrowheads="1"/>
            </p:cNvSpPr>
            <p:nvPr/>
          </p:nvSpPr>
          <p:spPr bwMode="auto">
            <a:xfrm>
              <a:off x="4418211" y="3767884"/>
              <a:ext cx="3900368" cy="34073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a:spcBef>
                  <a:spcPts val="1500"/>
                </a:spcBef>
                <a:buClrTx/>
                <a:buFontTx/>
                <a:buNone/>
              </a:pPr>
              <a:r>
                <a:rPr lang="en-GB" altLang="en-US" sz="1600" b="0" i="0" dirty="0" smtClean="0">
                  <a:latin typeface="+mj-lt"/>
                </a:rPr>
                <a:t>Precipitation INIT - CLIM</a:t>
              </a:r>
              <a:endParaRPr lang="en-GB" altLang="en-US" sz="1600" b="0" i="0" dirty="0">
                <a:latin typeface="+mj-lt"/>
              </a:endParaRPr>
            </a:p>
          </p:txBody>
        </p:sp>
        <p:sp>
          <p:nvSpPr>
            <p:cNvPr id="15" name="Text Box 10"/>
            <p:cNvSpPr txBox="1">
              <a:spLocks noChangeArrowheads="1"/>
            </p:cNvSpPr>
            <p:nvPr/>
          </p:nvSpPr>
          <p:spPr bwMode="auto">
            <a:xfrm>
              <a:off x="1051992" y="3738127"/>
              <a:ext cx="3900368" cy="34073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lgn="ctr">
                <a:spcBef>
                  <a:spcPts val="1500"/>
                </a:spcBef>
                <a:buClrTx/>
                <a:buFontTx/>
                <a:buNone/>
              </a:pPr>
              <a:r>
                <a:rPr lang="en-GB" altLang="en-US" sz="1600" b="0" i="0" dirty="0" smtClean="0">
                  <a:latin typeface="+mj-lt"/>
                </a:rPr>
                <a:t>Precipitation CLIM</a:t>
              </a:r>
              <a:endParaRPr lang="en-GB" altLang="en-US" sz="1600" b="0" i="0" dirty="0">
                <a:latin typeface="+mj-lt"/>
              </a:endParaRPr>
            </a:p>
          </p:txBody>
        </p:sp>
      </p:grpSp>
      <p:sp>
        <p:nvSpPr>
          <p:cNvPr id="19" name="Text Box 10"/>
          <p:cNvSpPr txBox="1">
            <a:spLocks noChangeArrowheads="1"/>
          </p:cNvSpPr>
          <p:nvPr/>
        </p:nvSpPr>
        <p:spPr bwMode="auto">
          <a:xfrm>
            <a:off x="421266" y="1104802"/>
            <a:ext cx="8409905" cy="463846"/>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5pPr>
            <a:lvl6pPr marL="25146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6pPr>
            <a:lvl7pPr marL="29718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7pPr>
            <a:lvl8pPr marL="34290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8pPr>
            <a:lvl9pPr marL="3886200" indent="-228600" algn="ctr"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i="1">
                <a:solidFill>
                  <a:srgbClr val="000000"/>
                </a:solidFill>
                <a:latin typeface="Verdana" pitchFamily="34" charset="0"/>
                <a:ea typeface="Droid Sans Fallback"/>
                <a:cs typeface="Droid Sans Fallback"/>
              </a:defRPr>
            </a:lvl9pPr>
          </a:lstStyle>
          <a:p>
            <a:pPr>
              <a:spcBef>
                <a:spcPts val="1500"/>
              </a:spcBef>
              <a:buClrTx/>
              <a:buFontTx/>
              <a:buNone/>
            </a:pPr>
            <a:endParaRPr lang="en-GB" altLang="en-US" b="0" i="0" dirty="0">
              <a:latin typeface="+mj-lt"/>
            </a:endParaRPr>
          </a:p>
        </p:txBody>
      </p:sp>
      <p:grpSp>
        <p:nvGrpSpPr>
          <p:cNvPr id="25" name="Group 24"/>
          <p:cNvGrpSpPr/>
          <p:nvPr/>
        </p:nvGrpSpPr>
        <p:grpSpPr>
          <a:xfrm>
            <a:off x="5595888" y="1673950"/>
            <a:ext cx="3794869" cy="3394463"/>
            <a:chOff x="5848626" y="2275169"/>
            <a:chExt cx="3794869" cy="3394463"/>
          </a:xfrm>
        </p:grpSpPr>
        <p:sp>
          <p:nvSpPr>
            <p:cNvPr id="7" name="Oval 6"/>
            <p:cNvSpPr/>
            <p:nvPr/>
          </p:nvSpPr>
          <p:spPr>
            <a:xfrm>
              <a:off x="5848626" y="2913674"/>
              <a:ext cx="1008112" cy="864096"/>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3" name="Straight Connector 12"/>
            <p:cNvCxnSpPr/>
            <p:nvPr/>
          </p:nvCxnSpPr>
          <p:spPr>
            <a:xfrm flipV="1">
              <a:off x="6856738" y="2780928"/>
              <a:ext cx="1171706" cy="392193"/>
            </a:xfrm>
            <a:prstGeom prst="line">
              <a:avLst/>
            </a:prstGeom>
            <a:ln w="25400">
              <a:solidFill>
                <a:srgbClr val="00030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804248" y="2924944"/>
              <a:ext cx="1398304" cy="1944216"/>
            </a:xfrm>
            <a:prstGeom prst="line">
              <a:avLst/>
            </a:prstGeom>
            <a:ln w="25400">
              <a:solidFill>
                <a:srgbClr val="000308"/>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945455" y="2275169"/>
              <a:ext cx="1698040" cy="646331"/>
            </a:xfrm>
            <a:prstGeom prst="rect">
              <a:avLst/>
            </a:prstGeom>
            <a:noFill/>
          </p:spPr>
          <p:txBody>
            <a:bodyPr wrap="square" rtlCol="0">
              <a:spAutoFit/>
            </a:bodyPr>
            <a:lstStyle/>
            <a:p>
              <a:r>
                <a:rPr lang="en-US" dirty="0" smtClean="0">
                  <a:solidFill>
                    <a:srgbClr val="000308"/>
                  </a:solidFill>
                </a:rPr>
                <a:t>Correlation increase</a:t>
              </a:r>
              <a:endParaRPr lang="en-US" dirty="0">
                <a:solidFill>
                  <a:srgbClr val="000308"/>
                </a:solidFill>
              </a:endParaRPr>
            </a:p>
          </p:txBody>
        </p:sp>
        <p:sp>
          <p:nvSpPr>
            <p:cNvPr id="24" name="Oval 23"/>
            <p:cNvSpPr/>
            <p:nvPr/>
          </p:nvSpPr>
          <p:spPr>
            <a:xfrm>
              <a:off x="6053112" y="4805536"/>
              <a:ext cx="1008112" cy="864096"/>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26" name="Content Placeholder 3"/>
          <p:cNvSpPr>
            <a:spLocks noGrp="1"/>
          </p:cNvSpPr>
          <p:nvPr>
            <p:ph idx="1"/>
          </p:nvPr>
        </p:nvSpPr>
        <p:spPr>
          <a:xfrm>
            <a:off x="329247" y="942014"/>
            <a:ext cx="8928992" cy="5184576"/>
          </a:xfrm>
        </p:spPr>
        <p:txBody>
          <a:bodyPr/>
          <a:lstStyle/>
          <a:p>
            <a:pPr marL="0" indent="0">
              <a:buNone/>
            </a:pPr>
            <a:r>
              <a:rPr lang="en-GB" altLang="en-US" dirty="0" smtClean="0">
                <a:solidFill>
                  <a:srgbClr val="000308"/>
                </a:solidFill>
              </a:rPr>
              <a:t>Realistic </a:t>
            </a:r>
            <a:r>
              <a:rPr lang="en-GB" altLang="en-US" dirty="0">
                <a:solidFill>
                  <a:srgbClr val="000308"/>
                </a:solidFill>
              </a:rPr>
              <a:t>land-surface (INIT), </a:t>
            </a:r>
            <a:r>
              <a:rPr lang="en-GB" altLang="en-US" dirty="0" smtClean="0">
                <a:solidFill>
                  <a:srgbClr val="000308"/>
                </a:solidFill>
              </a:rPr>
              <a:t>climatological </a:t>
            </a:r>
            <a:r>
              <a:rPr lang="en-GB" altLang="en-US" dirty="0">
                <a:solidFill>
                  <a:srgbClr val="000308"/>
                </a:solidFill>
              </a:rPr>
              <a:t>conditions (CLIM</a:t>
            </a:r>
            <a:r>
              <a:rPr lang="en-GB" altLang="en-US" dirty="0" smtClean="0">
                <a:solidFill>
                  <a:srgbClr val="000308"/>
                </a:solidFill>
              </a:rPr>
              <a:t>) taken from ERA-Land re-analysis (same soil model)</a:t>
            </a:r>
            <a:endParaRPr lang="en-GB" altLang="en-US" dirty="0">
              <a:solidFill>
                <a:srgbClr val="000308"/>
              </a:solidFill>
            </a:endParaRPr>
          </a:p>
          <a:p>
            <a:pPr marL="0" indent="0">
              <a:buNone/>
            </a:pPr>
            <a:endParaRPr lang="en-US" dirty="0"/>
          </a:p>
        </p:txBody>
      </p:sp>
    </p:spTree>
    <p:extLst>
      <p:ext uri="{BB962C8B-B14F-4D97-AF65-F5344CB8AC3E}">
        <p14:creationId xmlns:p14="http://schemas.microsoft.com/office/powerpoint/2010/main" val="422129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s-ES" dirty="0" err="1" smtClean="0"/>
              <a:t>Climate</a:t>
            </a:r>
            <a:r>
              <a:rPr lang="es-ES" dirty="0" smtClean="0"/>
              <a:t> </a:t>
            </a:r>
            <a:r>
              <a:rPr lang="es-ES" dirty="0" err="1" smtClean="0"/>
              <a:t>timescales</a:t>
            </a:r>
            <a:r>
              <a:rPr lang="es-ES" dirty="0" smtClean="0"/>
              <a:t> and </a:t>
            </a:r>
            <a:r>
              <a:rPr lang="es-ES" dirty="0" err="1" smtClean="0"/>
              <a:t>climate</a:t>
            </a:r>
            <a:r>
              <a:rPr lang="es-ES" dirty="0" smtClean="0"/>
              <a:t> </a:t>
            </a:r>
            <a:r>
              <a:rPr lang="es-ES" dirty="0" err="1" smtClean="0"/>
              <a:t>prediction</a:t>
            </a:r>
            <a:endParaRPr lang="es-ES" dirty="0"/>
          </a:p>
        </p:txBody>
      </p:sp>
      <p:pic>
        <p:nvPicPr>
          <p:cNvPr id="6" name="Picture 3" descr="a1"/>
          <p:cNvPicPr>
            <a:picLocks noChangeAspect="1" noChangeArrowheads="1"/>
          </p:cNvPicPr>
          <p:nvPr/>
        </p:nvPicPr>
        <p:blipFill>
          <a:blip r:embed="rId3">
            <a:extLst>
              <a:ext uri="{28A0092B-C50C-407E-A947-70E740481C1C}">
                <a14:useLocalDpi xmlns:a14="http://schemas.microsoft.com/office/drawing/2010/main" val="0"/>
              </a:ext>
            </a:extLst>
          </a:blip>
          <a:srcRect l="5534" t="31628" r="8301" b="18449"/>
          <a:stretch>
            <a:fillRect/>
          </a:stretch>
        </p:blipFill>
        <p:spPr bwMode="auto">
          <a:xfrm>
            <a:off x="93539" y="2356272"/>
            <a:ext cx="89693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3805907" y="6499444"/>
            <a:ext cx="2108269"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7338" indent="-287338" algn="l">
              <a:defRPr sz="2400">
                <a:solidFill>
                  <a:schemeClr val="tx1"/>
                </a:solidFill>
                <a:latin typeface="Times" pitchFamily="18" charset="0"/>
              </a:defRPr>
            </a:lvl1pPr>
            <a:lvl2pPr algn="l">
              <a:defRPr sz="2400">
                <a:solidFill>
                  <a:schemeClr val="tx1"/>
                </a:solidFill>
                <a:latin typeface="Times" pitchFamily="18" charset="0"/>
              </a:defRPr>
            </a:lvl2pPr>
            <a:lvl3pPr algn="l">
              <a:defRPr sz="2400">
                <a:solidFill>
                  <a:schemeClr val="tx1"/>
                </a:solidFill>
                <a:latin typeface="Times" pitchFamily="18" charset="0"/>
              </a:defRPr>
            </a:lvl3pPr>
            <a:lvl4pPr algn="l">
              <a:defRPr sz="2400">
                <a:solidFill>
                  <a:schemeClr val="tx1"/>
                </a:solidFill>
                <a:latin typeface="Times" pitchFamily="18" charset="0"/>
              </a:defRPr>
            </a:lvl4pPr>
            <a:lvl5pPr algn="l">
              <a:defRPr sz="2400">
                <a:solidFill>
                  <a:schemeClr val="tx1"/>
                </a:solidFill>
                <a:latin typeface="Times" pitchFamily="18" charset="0"/>
              </a:defRPr>
            </a:lvl5pPr>
            <a:lvl6pPr eaLnBrk="0" fontAlgn="base" hangingPunct="0">
              <a:spcBef>
                <a:spcPct val="0"/>
              </a:spcBef>
              <a:spcAft>
                <a:spcPct val="0"/>
              </a:spcAft>
              <a:defRPr sz="2400">
                <a:solidFill>
                  <a:schemeClr val="tx1"/>
                </a:solidFill>
                <a:latin typeface="Times" pitchFamily="18" charset="0"/>
              </a:defRPr>
            </a:lvl6pPr>
            <a:lvl7pPr eaLnBrk="0" fontAlgn="base" hangingPunct="0">
              <a:spcBef>
                <a:spcPct val="0"/>
              </a:spcBef>
              <a:spcAft>
                <a:spcPct val="0"/>
              </a:spcAft>
              <a:defRPr sz="2400">
                <a:solidFill>
                  <a:schemeClr val="tx1"/>
                </a:solidFill>
                <a:latin typeface="Times" pitchFamily="18" charset="0"/>
              </a:defRPr>
            </a:lvl7pPr>
            <a:lvl8pPr eaLnBrk="0" fontAlgn="base" hangingPunct="0">
              <a:spcBef>
                <a:spcPct val="0"/>
              </a:spcBef>
              <a:spcAft>
                <a:spcPct val="0"/>
              </a:spcAft>
              <a:defRPr sz="2400">
                <a:solidFill>
                  <a:schemeClr val="tx1"/>
                </a:solidFill>
                <a:latin typeface="Times" pitchFamily="18" charset="0"/>
              </a:defRPr>
            </a:lvl8pPr>
            <a:lvl9pPr eaLnBrk="0" fontAlgn="base" hangingPunct="0">
              <a:spcBef>
                <a:spcPct val="0"/>
              </a:spcBef>
              <a:spcAft>
                <a:spcPct val="0"/>
              </a:spcAft>
              <a:defRPr sz="2400">
                <a:solidFill>
                  <a:schemeClr val="tx1"/>
                </a:solidFill>
                <a:latin typeface="Times" pitchFamily="18" charset="0"/>
              </a:defRPr>
            </a:lvl9pPr>
          </a:lstStyle>
          <a:p>
            <a:pPr eaLnBrk="1" hangingPunct="1">
              <a:lnSpc>
                <a:spcPct val="90000"/>
              </a:lnSpc>
              <a:spcBef>
                <a:spcPct val="10000"/>
              </a:spcBef>
              <a:spcAft>
                <a:spcPct val="10000"/>
              </a:spcAft>
              <a:buClr>
                <a:schemeClr val="tx1"/>
              </a:buClr>
              <a:buFont typeface="Wingdings" charset="2"/>
              <a:buNone/>
            </a:pPr>
            <a:r>
              <a:rPr lang="fr-FR" altLang="en-US" sz="1800" b="0" i="1" dirty="0" err="1">
                <a:solidFill>
                  <a:schemeClr val="bg2">
                    <a:lumMod val="10000"/>
                  </a:schemeClr>
                </a:solidFill>
                <a:latin typeface="+mn-lt"/>
              </a:rPr>
              <a:t>Meehl</a:t>
            </a:r>
            <a:r>
              <a:rPr lang="fr-FR" altLang="en-US" sz="1800" b="0" i="1" dirty="0">
                <a:solidFill>
                  <a:schemeClr val="bg2">
                    <a:lumMod val="10000"/>
                  </a:schemeClr>
                </a:solidFill>
                <a:latin typeface="+mn-lt"/>
              </a:rPr>
              <a:t> et al. (2009)</a:t>
            </a:r>
            <a:endParaRPr lang="en-GB" altLang="en-US" sz="1800" b="0" i="1" dirty="0">
              <a:solidFill>
                <a:schemeClr val="bg2">
                  <a:lumMod val="10000"/>
                </a:schemeClr>
              </a:solidFill>
              <a:latin typeface="+mn-lt"/>
            </a:endParaRPr>
          </a:p>
        </p:txBody>
      </p:sp>
      <p:sp>
        <p:nvSpPr>
          <p:cNvPr id="8" name="Rectangle 5"/>
          <p:cNvSpPr>
            <a:spLocks noChangeArrowheads="1"/>
          </p:cNvSpPr>
          <p:nvPr/>
        </p:nvSpPr>
        <p:spPr bwMode="auto">
          <a:xfrm>
            <a:off x="1712789" y="2400722"/>
            <a:ext cx="4186237" cy="265588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93539" y="1247750"/>
            <a:ext cx="9073008" cy="830997"/>
          </a:xfrm>
          <a:prstGeom prst="rect">
            <a:avLst/>
          </a:prstGeom>
          <a:noFill/>
        </p:spPr>
        <p:txBody>
          <a:bodyPr wrap="square" rtlCol="0">
            <a:spAutoFit/>
          </a:bodyPr>
          <a:lstStyle/>
          <a:p>
            <a:pPr algn="ctr"/>
            <a:r>
              <a:rPr lang="en-US" sz="2400" dirty="0" smtClean="0">
                <a:solidFill>
                  <a:srgbClr val="000308"/>
                </a:solidFill>
              </a:rPr>
              <a:t>Focus on sub-seasonal, seasonal, </a:t>
            </a:r>
            <a:r>
              <a:rPr lang="en-US" sz="2400" dirty="0" err="1" smtClean="0">
                <a:solidFill>
                  <a:srgbClr val="000308"/>
                </a:solidFill>
              </a:rPr>
              <a:t>interannual</a:t>
            </a:r>
            <a:r>
              <a:rPr lang="en-US" sz="2400" dirty="0" smtClean="0">
                <a:solidFill>
                  <a:srgbClr val="000308"/>
                </a:solidFill>
              </a:rPr>
              <a:t> and decadal timescales</a:t>
            </a:r>
            <a:endParaRPr lang="en-US" sz="2400" dirty="0">
              <a:solidFill>
                <a:srgbClr val="000308"/>
              </a:solidFill>
            </a:endParaRPr>
          </a:p>
        </p:txBody>
      </p:sp>
    </p:spTree>
    <p:extLst>
      <p:ext uri="{BB962C8B-B14F-4D97-AF65-F5344CB8AC3E}">
        <p14:creationId xmlns:p14="http://schemas.microsoft.com/office/powerpoint/2010/main" val="709415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Climate system predictability</a:t>
            </a:r>
            <a:endParaRPr lang="en-US" dirty="0"/>
          </a:p>
        </p:txBody>
      </p:sp>
      <p:sp>
        <p:nvSpPr>
          <p:cNvPr id="5" name="TextBox 2"/>
          <p:cNvSpPr txBox="1">
            <a:spLocks noChangeArrowheads="1"/>
          </p:cNvSpPr>
          <p:nvPr/>
        </p:nvSpPr>
        <p:spPr bwMode="auto">
          <a:xfrm>
            <a:off x="107504" y="1578768"/>
            <a:ext cx="8964488"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a:defRPr b="1">
                <a:solidFill>
                  <a:schemeClr val="bg1"/>
                </a:solidFill>
                <a:latin typeface="Arial" pitchFamily="34" charset="0"/>
              </a:defRPr>
            </a:lvl1pPr>
            <a:lvl2pPr eaLnBrk="0">
              <a:defRPr b="1">
                <a:solidFill>
                  <a:schemeClr val="bg1"/>
                </a:solidFill>
                <a:latin typeface="Arial" pitchFamily="34" charset="0"/>
              </a:defRPr>
            </a:lvl2pPr>
            <a:lvl3pPr eaLnBrk="0">
              <a:defRPr b="1">
                <a:solidFill>
                  <a:schemeClr val="bg1"/>
                </a:solidFill>
                <a:latin typeface="Arial" pitchFamily="34" charset="0"/>
              </a:defRPr>
            </a:lvl3pPr>
            <a:lvl4pPr eaLnBrk="0">
              <a:defRPr b="1">
                <a:solidFill>
                  <a:schemeClr val="bg1"/>
                </a:solidFill>
                <a:latin typeface="Arial" pitchFamily="34" charset="0"/>
              </a:defRPr>
            </a:lvl4pPr>
            <a:lvl5pPr eaLnBrk="0">
              <a:defRPr b="1">
                <a:solidFill>
                  <a:schemeClr val="bg1"/>
                </a:solidFill>
                <a:latin typeface="Arial" pitchFamily="34" charset="0"/>
              </a:defRPr>
            </a:lvl5pPr>
            <a:lvl6pPr marL="2514600" indent="-228600" defTabSz="449263" eaLnBrk="0" fontAlgn="base" hangingPunct="0">
              <a:lnSpc>
                <a:spcPct val="104000"/>
              </a:lnSpc>
              <a:spcBef>
                <a:spcPct val="0"/>
              </a:spcBef>
              <a:spcAft>
                <a:spcPct val="0"/>
              </a:spcAft>
              <a:buClr>
                <a:srgbClr val="000000"/>
              </a:buClr>
              <a:buSzPct val="100000"/>
              <a:buFont typeface="Times New Roman" pitchFamily="18" charset="0"/>
              <a:defRPr b="1">
                <a:solidFill>
                  <a:schemeClr val="bg1"/>
                </a:solidFill>
                <a:latin typeface="Arial" pitchFamily="34" charset="0"/>
              </a:defRPr>
            </a:lvl6pPr>
            <a:lvl7pPr marL="2971800" indent="-228600" defTabSz="449263" eaLnBrk="0" fontAlgn="base" hangingPunct="0">
              <a:lnSpc>
                <a:spcPct val="104000"/>
              </a:lnSpc>
              <a:spcBef>
                <a:spcPct val="0"/>
              </a:spcBef>
              <a:spcAft>
                <a:spcPct val="0"/>
              </a:spcAft>
              <a:buClr>
                <a:srgbClr val="000000"/>
              </a:buClr>
              <a:buSzPct val="100000"/>
              <a:buFont typeface="Times New Roman" pitchFamily="18" charset="0"/>
              <a:defRPr b="1">
                <a:solidFill>
                  <a:schemeClr val="bg1"/>
                </a:solidFill>
                <a:latin typeface="Arial" pitchFamily="34" charset="0"/>
              </a:defRPr>
            </a:lvl7pPr>
            <a:lvl8pPr marL="3429000" indent="-228600" defTabSz="449263" eaLnBrk="0" fontAlgn="base" hangingPunct="0">
              <a:lnSpc>
                <a:spcPct val="104000"/>
              </a:lnSpc>
              <a:spcBef>
                <a:spcPct val="0"/>
              </a:spcBef>
              <a:spcAft>
                <a:spcPct val="0"/>
              </a:spcAft>
              <a:buClr>
                <a:srgbClr val="000000"/>
              </a:buClr>
              <a:buSzPct val="100000"/>
              <a:buFont typeface="Times New Roman" pitchFamily="18" charset="0"/>
              <a:defRPr b="1">
                <a:solidFill>
                  <a:schemeClr val="bg1"/>
                </a:solidFill>
                <a:latin typeface="Arial" pitchFamily="34" charset="0"/>
              </a:defRPr>
            </a:lvl8pPr>
            <a:lvl9pPr marL="3886200" indent="-228600" defTabSz="449263" eaLnBrk="0" fontAlgn="base" hangingPunct="0">
              <a:lnSpc>
                <a:spcPct val="104000"/>
              </a:lnSpc>
              <a:spcBef>
                <a:spcPct val="0"/>
              </a:spcBef>
              <a:spcAft>
                <a:spcPct val="0"/>
              </a:spcAft>
              <a:buClr>
                <a:srgbClr val="000000"/>
              </a:buClr>
              <a:buSzPct val="100000"/>
              <a:buFont typeface="Times New Roman" pitchFamily="18" charset="0"/>
              <a:defRPr b="1">
                <a:solidFill>
                  <a:schemeClr val="bg1"/>
                </a:solidFill>
                <a:latin typeface="Arial" pitchFamily="34" charset="0"/>
              </a:defRPr>
            </a:lvl9pPr>
          </a:lstStyle>
          <a:p>
            <a:pPr marL="457200" indent="-457200" eaLnBrk="1">
              <a:buFont typeface="Arial" panose="020B0604020202020204" pitchFamily="34" charset="0"/>
              <a:buChar char="•"/>
            </a:pPr>
            <a:r>
              <a:rPr lang="en-US" altLang="en-US" sz="2800" b="0" dirty="0" smtClean="0">
                <a:solidFill>
                  <a:srgbClr val="000308"/>
                </a:solidFill>
              </a:rPr>
              <a:t>Memory </a:t>
            </a:r>
            <a:r>
              <a:rPr lang="en-US" altLang="en-US" sz="2800" b="0" dirty="0">
                <a:solidFill>
                  <a:srgbClr val="000308"/>
                </a:solidFill>
              </a:rPr>
              <a:t>on </a:t>
            </a:r>
            <a:r>
              <a:rPr lang="en-US" altLang="en-US" sz="2800" b="0" dirty="0" err="1">
                <a:solidFill>
                  <a:srgbClr val="000308"/>
                </a:solidFill>
              </a:rPr>
              <a:t>interannual</a:t>
            </a:r>
            <a:r>
              <a:rPr lang="en-US" altLang="en-US" sz="2800" b="0" dirty="0">
                <a:solidFill>
                  <a:srgbClr val="000308"/>
                </a:solidFill>
              </a:rPr>
              <a:t> to centennial timescales in the </a:t>
            </a:r>
            <a:r>
              <a:rPr lang="en-US" altLang="en-US" sz="2800" i="1" dirty="0">
                <a:solidFill>
                  <a:srgbClr val="000308"/>
                </a:solidFill>
              </a:rPr>
              <a:t>ocean</a:t>
            </a:r>
          </a:p>
          <a:p>
            <a:pPr marL="457200" indent="-457200" eaLnBrk="1">
              <a:buFont typeface="Arial" panose="020B0604020202020204" pitchFamily="34" charset="0"/>
              <a:buChar char="•"/>
            </a:pPr>
            <a:endParaRPr lang="en-US" altLang="en-US" sz="2800" b="0" dirty="0">
              <a:solidFill>
                <a:srgbClr val="000308"/>
              </a:solidFill>
            </a:endParaRPr>
          </a:p>
          <a:p>
            <a:pPr marL="457200" indent="-457200" eaLnBrk="1">
              <a:buFont typeface="Arial" panose="020B0604020202020204" pitchFamily="34" charset="0"/>
              <a:buChar char="•"/>
            </a:pPr>
            <a:r>
              <a:rPr lang="en-US" altLang="en-US" sz="2800" b="0" dirty="0" smtClean="0">
                <a:solidFill>
                  <a:srgbClr val="000308"/>
                </a:solidFill>
              </a:rPr>
              <a:t>Memory </a:t>
            </a:r>
            <a:r>
              <a:rPr lang="en-US" altLang="en-US" sz="2800" b="0" dirty="0">
                <a:solidFill>
                  <a:srgbClr val="000308"/>
                </a:solidFill>
              </a:rPr>
              <a:t>on seasonal to </a:t>
            </a:r>
            <a:r>
              <a:rPr lang="en-US" altLang="en-US" sz="2800" b="0" dirty="0" err="1">
                <a:solidFill>
                  <a:srgbClr val="000308"/>
                </a:solidFill>
              </a:rPr>
              <a:t>interannual</a:t>
            </a:r>
            <a:r>
              <a:rPr lang="en-US" altLang="en-US" sz="2800" b="0" dirty="0">
                <a:solidFill>
                  <a:srgbClr val="000308"/>
                </a:solidFill>
              </a:rPr>
              <a:t> timescales in the </a:t>
            </a:r>
            <a:r>
              <a:rPr lang="en-US" altLang="en-US" sz="2800" i="1" dirty="0">
                <a:solidFill>
                  <a:srgbClr val="000308"/>
                </a:solidFill>
              </a:rPr>
              <a:t>sea ice </a:t>
            </a:r>
            <a:r>
              <a:rPr lang="en-US" altLang="en-US" sz="2800" b="0" dirty="0">
                <a:solidFill>
                  <a:srgbClr val="000308"/>
                </a:solidFill>
              </a:rPr>
              <a:t>and</a:t>
            </a:r>
            <a:r>
              <a:rPr lang="en-US" altLang="en-US" sz="2800" dirty="0">
                <a:solidFill>
                  <a:srgbClr val="000308"/>
                </a:solidFill>
              </a:rPr>
              <a:t> </a:t>
            </a:r>
            <a:r>
              <a:rPr lang="en-US" altLang="en-US" sz="2800" i="1" dirty="0">
                <a:solidFill>
                  <a:srgbClr val="000308"/>
                </a:solidFill>
              </a:rPr>
              <a:t>land surface</a:t>
            </a:r>
          </a:p>
          <a:p>
            <a:pPr marL="457200" indent="-457200" eaLnBrk="1">
              <a:buFont typeface="Arial" panose="020B0604020202020204" pitchFamily="34" charset="0"/>
              <a:buChar char="•"/>
            </a:pPr>
            <a:endParaRPr lang="en-US" altLang="en-US" sz="2800" b="0" dirty="0">
              <a:solidFill>
                <a:srgbClr val="000308"/>
              </a:solidFill>
            </a:endParaRPr>
          </a:p>
          <a:p>
            <a:pPr marL="457200" indent="-457200" eaLnBrk="1">
              <a:buFont typeface="Arial" panose="020B0604020202020204" pitchFamily="34" charset="0"/>
              <a:buChar char="•"/>
            </a:pPr>
            <a:r>
              <a:rPr lang="en-US" altLang="en-US" sz="2800" i="1" dirty="0" smtClean="0">
                <a:solidFill>
                  <a:srgbClr val="000308"/>
                </a:solidFill>
              </a:rPr>
              <a:t>External </a:t>
            </a:r>
            <a:r>
              <a:rPr lang="en-US" altLang="en-US" sz="2800" i="1" dirty="0">
                <a:solidFill>
                  <a:srgbClr val="000308"/>
                </a:solidFill>
              </a:rPr>
              <a:t>radiative </a:t>
            </a:r>
            <a:r>
              <a:rPr lang="en-US" altLang="en-US" sz="2800" i="1" dirty="0" err="1">
                <a:solidFill>
                  <a:srgbClr val="000308"/>
                </a:solidFill>
              </a:rPr>
              <a:t>forcings</a:t>
            </a:r>
            <a:r>
              <a:rPr lang="en-US" altLang="en-US" sz="2800" i="1" dirty="0">
                <a:solidFill>
                  <a:srgbClr val="000308"/>
                </a:solidFill>
              </a:rPr>
              <a:t> </a:t>
            </a:r>
            <a:r>
              <a:rPr lang="en-US" altLang="en-US" sz="2800" b="0" dirty="0">
                <a:solidFill>
                  <a:srgbClr val="000308"/>
                </a:solidFill>
              </a:rPr>
              <a:t>(solar activity, greenhouse gases, aerosols</a:t>
            </a:r>
            <a:r>
              <a:rPr lang="en-US" altLang="en-US" sz="2800" b="0" dirty="0" smtClean="0">
                <a:solidFill>
                  <a:srgbClr val="000308"/>
                </a:solidFill>
              </a:rPr>
              <a:t>)</a:t>
            </a:r>
          </a:p>
          <a:p>
            <a:pPr marL="457200" indent="-457200" eaLnBrk="1">
              <a:buFont typeface="Arial" panose="020B0604020202020204" pitchFamily="34" charset="0"/>
              <a:buChar char="•"/>
            </a:pPr>
            <a:endParaRPr lang="en-US" altLang="en-US" sz="2800" b="0" dirty="0">
              <a:solidFill>
                <a:srgbClr val="000308"/>
              </a:solidFill>
            </a:endParaRPr>
          </a:p>
          <a:p>
            <a:pPr marL="0" indent="0" eaLnBrk="1"/>
            <a:r>
              <a:rPr lang="en-US" altLang="en-US" sz="2800" b="0" i="1" dirty="0">
                <a:solidFill>
                  <a:srgbClr val="000308"/>
                </a:solidFill>
              </a:rPr>
              <a:t> </a:t>
            </a:r>
            <a:r>
              <a:rPr lang="en-US" altLang="en-US" sz="2800" b="0" i="1" dirty="0" smtClean="0">
                <a:solidFill>
                  <a:srgbClr val="000308"/>
                </a:solidFill>
              </a:rPr>
              <a:t>    </a:t>
            </a:r>
            <a:r>
              <a:rPr lang="en-US" altLang="en-US" sz="2800" b="0" i="1" dirty="0" smtClean="0">
                <a:solidFill>
                  <a:srgbClr val="000308"/>
                </a:solidFill>
              </a:rPr>
              <a:t>ECVs: SST, SIC, SIT, SM, Snow, GHG, Aerosols</a:t>
            </a:r>
          </a:p>
          <a:p>
            <a:pPr marL="457200" indent="-457200" eaLnBrk="1">
              <a:buFont typeface="Arial" panose="020B0604020202020204" pitchFamily="34" charset="0"/>
              <a:buChar char="•"/>
            </a:pPr>
            <a:endParaRPr lang="en-US" altLang="en-US" sz="3200" b="0" dirty="0">
              <a:solidFill>
                <a:srgbClr val="000308"/>
              </a:solidFill>
            </a:endParaRPr>
          </a:p>
          <a:p>
            <a:pPr marL="457200" indent="-457200" eaLnBrk="1">
              <a:buFont typeface="Arial" panose="020B0604020202020204" pitchFamily="34" charset="0"/>
              <a:buChar char="•"/>
            </a:pPr>
            <a:endParaRPr lang="en-US" altLang="en-US" sz="3200" b="0" dirty="0">
              <a:solidFill>
                <a:srgbClr val="000308"/>
              </a:solidFill>
            </a:endParaRPr>
          </a:p>
        </p:txBody>
      </p:sp>
    </p:spTree>
    <p:extLst>
      <p:ext uri="{BB962C8B-B14F-4D97-AF65-F5344CB8AC3E}">
        <p14:creationId xmlns:p14="http://schemas.microsoft.com/office/powerpoint/2010/main" val="1444992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6" name="Freeform 5"/>
          <p:cNvSpPr>
            <a:spLocks/>
          </p:cNvSpPr>
          <p:nvPr/>
        </p:nvSpPr>
        <p:spPr bwMode="auto">
          <a:xfrm>
            <a:off x="466156" y="2259161"/>
            <a:ext cx="8426324" cy="3455987"/>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9"/>
          <p:cNvSpPr txBox="1">
            <a:spLocks noChangeArrowheads="1"/>
          </p:cNvSpPr>
          <p:nvPr/>
        </p:nvSpPr>
        <p:spPr bwMode="auto">
          <a:xfrm>
            <a:off x="3779268" y="6075511"/>
            <a:ext cx="1944688"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Observations</a:t>
            </a:r>
            <a:endParaRPr lang="en-US" altLang="en-US" dirty="0">
              <a:solidFill>
                <a:srgbClr val="000308"/>
              </a:solidFill>
            </a:endParaRPr>
          </a:p>
        </p:txBody>
      </p:sp>
      <p:sp>
        <p:nvSpPr>
          <p:cNvPr id="9" name="Text Box 12"/>
          <p:cNvSpPr txBox="1">
            <a:spLocks noChangeArrowheads="1"/>
          </p:cNvSpPr>
          <p:nvPr/>
        </p:nvSpPr>
        <p:spPr bwMode="auto">
          <a:xfrm>
            <a:off x="107381" y="5861843"/>
            <a:ext cx="93503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 </a:t>
            </a:r>
            <a:r>
              <a:rPr lang="en-GB" altLang="en-US" dirty="0" smtClean="0">
                <a:solidFill>
                  <a:srgbClr val="000308"/>
                </a:solidFill>
              </a:rPr>
              <a:t>1960</a:t>
            </a:r>
            <a:endParaRPr lang="en-US" altLang="en-US" dirty="0">
              <a:solidFill>
                <a:srgbClr val="000308"/>
              </a:solidFill>
            </a:endParaRPr>
          </a:p>
        </p:txBody>
      </p:sp>
      <p:sp>
        <p:nvSpPr>
          <p:cNvPr id="10" name="Text Box 29"/>
          <p:cNvSpPr txBox="1">
            <a:spLocks noChangeArrowheads="1"/>
          </p:cNvSpPr>
          <p:nvPr/>
        </p:nvSpPr>
        <p:spPr bwMode="auto">
          <a:xfrm>
            <a:off x="7957442" y="5861843"/>
            <a:ext cx="935038"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 </a:t>
            </a:r>
            <a:r>
              <a:rPr lang="en-GB" altLang="en-US" dirty="0" smtClean="0">
                <a:solidFill>
                  <a:srgbClr val="000308"/>
                </a:solidFill>
              </a:rPr>
              <a:t>2005</a:t>
            </a:r>
            <a:endParaRPr lang="en-US" altLang="en-US" dirty="0">
              <a:solidFill>
                <a:srgbClr val="000308"/>
              </a:solidFill>
            </a:endParaRPr>
          </a:p>
        </p:txBody>
      </p:sp>
      <p:sp>
        <p:nvSpPr>
          <p:cNvPr id="13" name="Text Box 39"/>
          <p:cNvSpPr txBox="1">
            <a:spLocks noChangeArrowheads="1"/>
          </p:cNvSpPr>
          <p:nvPr/>
        </p:nvSpPr>
        <p:spPr bwMode="auto">
          <a:xfrm>
            <a:off x="7955981" y="527521"/>
            <a:ext cx="259238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tx1"/>
                </a:solidFill>
              </a:rPr>
              <a:t>… until 2009</a:t>
            </a:r>
            <a:endParaRPr lang="en-US" altLang="en-US">
              <a:solidFill>
                <a:schemeClr val="tx1"/>
              </a:solidFill>
            </a:endParaRPr>
          </a:p>
        </p:txBody>
      </p:sp>
      <p:sp>
        <p:nvSpPr>
          <p:cNvPr id="14" name="Line 10"/>
          <p:cNvSpPr>
            <a:spLocks noChangeShapeType="1"/>
          </p:cNvSpPr>
          <p:nvPr/>
        </p:nvSpPr>
        <p:spPr bwMode="auto">
          <a:xfrm flipV="1">
            <a:off x="4715768" y="4507061"/>
            <a:ext cx="216272" cy="156845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11"/>
          <p:cNvSpPr txBox="1">
            <a:spLocks noChangeArrowheads="1"/>
          </p:cNvSpPr>
          <p:nvPr/>
        </p:nvSpPr>
        <p:spPr bwMode="auto">
          <a:xfrm>
            <a:off x="26853" y="2871695"/>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70C0"/>
                </a:solidFill>
              </a:rPr>
              <a:t>5-member prediction started 1 </a:t>
            </a:r>
            <a:r>
              <a:rPr lang="en-GB" altLang="en-US" dirty="0" smtClean="0">
                <a:solidFill>
                  <a:srgbClr val="0070C0"/>
                </a:solidFill>
              </a:rPr>
              <a:t>Nov 1960</a:t>
            </a:r>
            <a:endParaRPr lang="en-US" altLang="en-US" dirty="0">
              <a:solidFill>
                <a:srgbClr val="0070C0"/>
              </a:solidFill>
            </a:endParaRPr>
          </a:p>
        </p:txBody>
      </p:sp>
      <p:sp>
        <p:nvSpPr>
          <p:cNvPr id="18" name="Text Box 34"/>
          <p:cNvSpPr txBox="1">
            <a:spLocks noChangeArrowheads="1"/>
          </p:cNvSpPr>
          <p:nvPr/>
        </p:nvSpPr>
        <p:spPr bwMode="auto">
          <a:xfrm>
            <a:off x="144463" y="908720"/>
            <a:ext cx="5183187" cy="476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i="1" u="sng" dirty="0" smtClean="0">
                <a:solidFill>
                  <a:schemeClr val="bg2">
                    <a:lumMod val="10000"/>
                  </a:schemeClr>
                </a:solidFill>
              </a:rPr>
              <a:t>Example for a decadal prediction</a:t>
            </a:r>
            <a:endParaRPr lang="en-US" altLang="en-US" sz="2400" i="1" u="sng" dirty="0">
              <a:solidFill>
                <a:srgbClr val="000308"/>
              </a:solidFill>
            </a:endParaRPr>
          </a:p>
        </p:txBody>
      </p:sp>
      <p:sp>
        <p:nvSpPr>
          <p:cNvPr id="44" name="Freeform 6"/>
          <p:cNvSpPr>
            <a:spLocks/>
          </p:cNvSpPr>
          <p:nvPr/>
        </p:nvSpPr>
        <p:spPr bwMode="auto">
          <a:xfrm>
            <a:off x="679996" y="4791695"/>
            <a:ext cx="1155700" cy="720725"/>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7"/>
          <p:cNvSpPr>
            <a:spLocks/>
          </p:cNvSpPr>
          <p:nvPr/>
        </p:nvSpPr>
        <p:spPr bwMode="auto">
          <a:xfrm>
            <a:off x="679996" y="5372720"/>
            <a:ext cx="1147762" cy="139700"/>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8"/>
          <p:cNvSpPr>
            <a:spLocks/>
          </p:cNvSpPr>
          <p:nvPr/>
        </p:nvSpPr>
        <p:spPr bwMode="auto">
          <a:xfrm>
            <a:off x="679996" y="4509120"/>
            <a:ext cx="1147762" cy="1003300"/>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18"/>
          <p:cNvSpPr>
            <a:spLocks/>
          </p:cNvSpPr>
          <p:nvPr/>
        </p:nvSpPr>
        <p:spPr bwMode="auto">
          <a:xfrm>
            <a:off x="679996" y="4775820"/>
            <a:ext cx="1147762" cy="736600"/>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19"/>
          <p:cNvSpPr>
            <a:spLocks/>
          </p:cNvSpPr>
          <p:nvPr/>
        </p:nvSpPr>
        <p:spPr bwMode="auto">
          <a:xfrm>
            <a:off x="679996" y="4791695"/>
            <a:ext cx="1155700" cy="738188"/>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190243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6" name="Freeform 5"/>
          <p:cNvSpPr>
            <a:spLocks/>
          </p:cNvSpPr>
          <p:nvPr/>
        </p:nvSpPr>
        <p:spPr bwMode="auto">
          <a:xfrm>
            <a:off x="466156" y="2259161"/>
            <a:ext cx="8426324" cy="3455987"/>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9"/>
          <p:cNvSpPr txBox="1">
            <a:spLocks noChangeArrowheads="1"/>
          </p:cNvSpPr>
          <p:nvPr/>
        </p:nvSpPr>
        <p:spPr bwMode="auto">
          <a:xfrm>
            <a:off x="3779268" y="6075511"/>
            <a:ext cx="1944688"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Observations</a:t>
            </a:r>
            <a:endParaRPr lang="en-US" altLang="en-US" dirty="0">
              <a:solidFill>
                <a:srgbClr val="000308"/>
              </a:solidFill>
            </a:endParaRPr>
          </a:p>
        </p:txBody>
      </p:sp>
      <p:sp>
        <p:nvSpPr>
          <p:cNvPr id="9" name="Text Box 12"/>
          <p:cNvSpPr txBox="1">
            <a:spLocks noChangeArrowheads="1"/>
          </p:cNvSpPr>
          <p:nvPr/>
        </p:nvSpPr>
        <p:spPr bwMode="auto">
          <a:xfrm>
            <a:off x="107381" y="5861843"/>
            <a:ext cx="93503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 </a:t>
            </a:r>
            <a:r>
              <a:rPr lang="en-GB" altLang="en-US" dirty="0" smtClean="0">
                <a:solidFill>
                  <a:srgbClr val="000308"/>
                </a:solidFill>
              </a:rPr>
              <a:t>1960</a:t>
            </a:r>
            <a:endParaRPr lang="en-US" altLang="en-US" dirty="0">
              <a:solidFill>
                <a:srgbClr val="000308"/>
              </a:solidFill>
            </a:endParaRPr>
          </a:p>
        </p:txBody>
      </p:sp>
      <p:sp>
        <p:nvSpPr>
          <p:cNvPr id="10" name="Text Box 29"/>
          <p:cNvSpPr txBox="1">
            <a:spLocks noChangeArrowheads="1"/>
          </p:cNvSpPr>
          <p:nvPr/>
        </p:nvSpPr>
        <p:spPr bwMode="auto">
          <a:xfrm>
            <a:off x="7957442" y="5861843"/>
            <a:ext cx="935038"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chemeClr val="bg2">
                    <a:lumMod val="10000"/>
                  </a:schemeClr>
                </a:solidFill>
              </a:rPr>
              <a:t> </a:t>
            </a:r>
            <a:r>
              <a:rPr lang="en-GB" altLang="en-US" dirty="0" smtClean="0">
                <a:solidFill>
                  <a:schemeClr val="bg2">
                    <a:lumMod val="10000"/>
                  </a:schemeClr>
                </a:solidFill>
              </a:rPr>
              <a:t>2005</a:t>
            </a:r>
            <a:endParaRPr lang="en-US" altLang="en-US" dirty="0">
              <a:solidFill>
                <a:schemeClr val="bg2">
                  <a:lumMod val="10000"/>
                </a:schemeClr>
              </a:solidFill>
            </a:endParaRPr>
          </a:p>
        </p:txBody>
      </p:sp>
      <p:sp>
        <p:nvSpPr>
          <p:cNvPr id="14" name="Line 10"/>
          <p:cNvSpPr>
            <a:spLocks noChangeShapeType="1"/>
          </p:cNvSpPr>
          <p:nvPr/>
        </p:nvSpPr>
        <p:spPr bwMode="auto">
          <a:xfrm flipV="1">
            <a:off x="4715768" y="4507061"/>
            <a:ext cx="216272" cy="156845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 Box 17"/>
          <p:cNvSpPr txBox="1">
            <a:spLocks noChangeArrowheads="1"/>
          </p:cNvSpPr>
          <p:nvPr/>
        </p:nvSpPr>
        <p:spPr bwMode="auto">
          <a:xfrm>
            <a:off x="1618681" y="2751286"/>
            <a:ext cx="1871662"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CC0000"/>
                </a:solidFill>
              </a:rPr>
              <a:t>5-member prediction started 1 </a:t>
            </a:r>
            <a:r>
              <a:rPr lang="en-GB" altLang="en-US" dirty="0" smtClean="0">
                <a:solidFill>
                  <a:srgbClr val="CC0000"/>
                </a:solidFill>
              </a:rPr>
              <a:t>Nov 1965</a:t>
            </a:r>
            <a:endParaRPr lang="en-US" altLang="en-US" dirty="0">
              <a:solidFill>
                <a:srgbClr val="CC0000"/>
              </a:solidFill>
            </a:endParaRPr>
          </a:p>
        </p:txBody>
      </p:sp>
      <p:sp>
        <p:nvSpPr>
          <p:cNvPr id="17" name="Text Box 11"/>
          <p:cNvSpPr txBox="1">
            <a:spLocks noChangeArrowheads="1"/>
          </p:cNvSpPr>
          <p:nvPr/>
        </p:nvSpPr>
        <p:spPr bwMode="auto">
          <a:xfrm>
            <a:off x="-108520" y="346724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70C0"/>
                </a:solidFill>
              </a:rPr>
              <a:t>5-member prediction started 1 </a:t>
            </a:r>
            <a:r>
              <a:rPr lang="en-GB" altLang="en-US" dirty="0" smtClean="0">
                <a:solidFill>
                  <a:srgbClr val="0070C0"/>
                </a:solidFill>
              </a:rPr>
              <a:t>Nov 1960</a:t>
            </a:r>
            <a:endParaRPr lang="en-US" altLang="en-US" dirty="0">
              <a:solidFill>
                <a:srgbClr val="0070C0"/>
              </a:solidFill>
            </a:endParaRPr>
          </a:p>
        </p:txBody>
      </p:sp>
      <p:sp>
        <p:nvSpPr>
          <p:cNvPr id="44" name="Freeform 6"/>
          <p:cNvSpPr>
            <a:spLocks/>
          </p:cNvSpPr>
          <p:nvPr/>
        </p:nvSpPr>
        <p:spPr bwMode="auto">
          <a:xfrm>
            <a:off x="679996" y="4791695"/>
            <a:ext cx="1155700" cy="720725"/>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7"/>
          <p:cNvSpPr>
            <a:spLocks/>
          </p:cNvSpPr>
          <p:nvPr/>
        </p:nvSpPr>
        <p:spPr bwMode="auto">
          <a:xfrm>
            <a:off x="679996" y="5372720"/>
            <a:ext cx="1147762" cy="139700"/>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8"/>
          <p:cNvSpPr>
            <a:spLocks/>
          </p:cNvSpPr>
          <p:nvPr/>
        </p:nvSpPr>
        <p:spPr bwMode="auto">
          <a:xfrm>
            <a:off x="679996" y="4509120"/>
            <a:ext cx="1147762" cy="1003300"/>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18"/>
          <p:cNvSpPr>
            <a:spLocks/>
          </p:cNvSpPr>
          <p:nvPr/>
        </p:nvSpPr>
        <p:spPr bwMode="auto">
          <a:xfrm>
            <a:off x="679996" y="4775820"/>
            <a:ext cx="1147762" cy="736600"/>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19"/>
          <p:cNvSpPr>
            <a:spLocks/>
          </p:cNvSpPr>
          <p:nvPr/>
        </p:nvSpPr>
        <p:spPr bwMode="auto">
          <a:xfrm>
            <a:off x="679996" y="4791695"/>
            <a:ext cx="1155700" cy="738188"/>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Freeform 13"/>
          <p:cNvSpPr>
            <a:spLocks/>
          </p:cNvSpPr>
          <p:nvPr/>
        </p:nvSpPr>
        <p:spPr bwMode="auto">
          <a:xfrm>
            <a:off x="2267223" y="4365104"/>
            <a:ext cx="936625" cy="865188"/>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14"/>
          <p:cNvSpPr>
            <a:spLocks/>
          </p:cNvSpPr>
          <p:nvPr/>
        </p:nvSpPr>
        <p:spPr bwMode="auto">
          <a:xfrm>
            <a:off x="2267223" y="4549254"/>
            <a:ext cx="936625" cy="681038"/>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15"/>
          <p:cNvSpPr>
            <a:spLocks/>
          </p:cNvSpPr>
          <p:nvPr/>
        </p:nvSpPr>
        <p:spPr bwMode="auto">
          <a:xfrm>
            <a:off x="2267223" y="5013176"/>
            <a:ext cx="936625" cy="382587"/>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0"/>
          <p:cNvSpPr>
            <a:spLocks/>
          </p:cNvSpPr>
          <p:nvPr/>
        </p:nvSpPr>
        <p:spPr bwMode="auto">
          <a:xfrm>
            <a:off x="2267223" y="4468292"/>
            <a:ext cx="919162" cy="762000"/>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31"/>
          <p:cNvSpPr>
            <a:spLocks/>
          </p:cNvSpPr>
          <p:nvPr/>
        </p:nvSpPr>
        <p:spPr bwMode="auto">
          <a:xfrm>
            <a:off x="2267223" y="4749279"/>
            <a:ext cx="936625" cy="481013"/>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Text Box 34"/>
          <p:cNvSpPr txBox="1">
            <a:spLocks noChangeArrowheads="1"/>
          </p:cNvSpPr>
          <p:nvPr/>
        </p:nvSpPr>
        <p:spPr bwMode="auto">
          <a:xfrm>
            <a:off x="144463" y="908720"/>
            <a:ext cx="5183187" cy="476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i="1" u="sng" dirty="0" smtClean="0">
                <a:solidFill>
                  <a:schemeClr val="bg2">
                    <a:lumMod val="10000"/>
                  </a:schemeClr>
                </a:solidFill>
              </a:rPr>
              <a:t>Example for a decadal prediction</a:t>
            </a:r>
            <a:endParaRPr lang="en-US" altLang="en-US" sz="2400" i="1" u="sng" dirty="0">
              <a:solidFill>
                <a:srgbClr val="000308"/>
              </a:solidFill>
            </a:endParaRPr>
          </a:p>
        </p:txBody>
      </p:sp>
    </p:spTree>
    <p:extLst>
      <p:ext uri="{BB962C8B-B14F-4D97-AF65-F5344CB8AC3E}">
        <p14:creationId xmlns:p14="http://schemas.microsoft.com/office/powerpoint/2010/main" val="929657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6" name="Freeform 5"/>
          <p:cNvSpPr>
            <a:spLocks/>
          </p:cNvSpPr>
          <p:nvPr/>
        </p:nvSpPr>
        <p:spPr bwMode="auto">
          <a:xfrm>
            <a:off x="466156" y="2259161"/>
            <a:ext cx="8426324" cy="3455987"/>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9"/>
          <p:cNvSpPr txBox="1">
            <a:spLocks noChangeArrowheads="1"/>
          </p:cNvSpPr>
          <p:nvPr/>
        </p:nvSpPr>
        <p:spPr bwMode="auto">
          <a:xfrm>
            <a:off x="3779268" y="6075511"/>
            <a:ext cx="1944688"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Observations</a:t>
            </a:r>
            <a:endParaRPr lang="en-US" altLang="en-US" dirty="0">
              <a:solidFill>
                <a:srgbClr val="000308"/>
              </a:solidFill>
            </a:endParaRPr>
          </a:p>
        </p:txBody>
      </p:sp>
      <p:sp>
        <p:nvSpPr>
          <p:cNvPr id="9" name="Text Box 12"/>
          <p:cNvSpPr txBox="1">
            <a:spLocks noChangeArrowheads="1"/>
          </p:cNvSpPr>
          <p:nvPr/>
        </p:nvSpPr>
        <p:spPr bwMode="auto">
          <a:xfrm>
            <a:off x="107381" y="5861843"/>
            <a:ext cx="93503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chemeClr val="tx1"/>
                </a:solidFill>
              </a:rPr>
              <a:t> </a:t>
            </a:r>
            <a:r>
              <a:rPr lang="en-GB" altLang="en-US" dirty="0" smtClean="0">
                <a:solidFill>
                  <a:srgbClr val="000308"/>
                </a:solidFill>
              </a:rPr>
              <a:t>1960</a:t>
            </a:r>
            <a:endParaRPr lang="en-US" altLang="en-US" dirty="0">
              <a:solidFill>
                <a:srgbClr val="000308"/>
              </a:solidFill>
            </a:endParaRPr>
          </a:p>
        </p:txBody>
      </p:sp>
      <p:sp>
        <p:nvSpPr>
          <p:cNvPr id="10" name="Text Box 29"/>
          <p:cNvSpPr txBox="1">
            <a:spLocks noChangeArrowheads="1"/>
          </p:cNvSpPr>
          <p:nvPr/>
        </p:nvSpPr>
        <p:spPr bwMode="auto">
          <a:xfrm>
            <a:off x="7957442" y="5861843"/>
            <a:ext cx="935038"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 </a:t>
            </a:r>
            <a:r>
              <a:rPr lang="en-GB" altLang="en-US" dirty="0" smtClean="0">
                <a:solidFill>
                  <a:srgbClr val="000308"/>
                </a:solidFill>
              </a:rPr>
              <a:t>2005</a:t>
            </a:r>
            <a:endParaRPr lang="en-US" altLang="en-US" dirty="0">
              <a:solidFill>
                <a:srgbClr val="000308"/>
              </a:solidFill>
            </a:endParaRPr>
          </a:p>
        </p:txBody>
      </p:sp>
      <p:sp>
        <p:nvSpPr>
          <p:cNvPr id="13" name="Text Box 39"/>
          <p:cNvSpPr txBox="1">
            <a:spLocks noChangeArrowheads="1"/>
          </p:cNvSpPr>
          <p:nvPr/>
        </p:nvSpPr>
        <p:spPr bwMode="auto">
          <a:xfrm>
            <a:off x="7955981" y="527521"/>
            <a:ext cx="259238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tx1"/>
                </a:solidFill>
              </a:rPr>
              <a:t>… until 2009</a:t>
            </a:r>
            <a:endParaRPr lang="en-US" altLang="en-US">
              <a:solidFill>
                <a:schemeClr val="tx1"/>
              </a:solidFill>
            </a:endParaRPr>
          </a:p>
        </p:txBody>
      </p:sp>
      <p:sp>
        <p:nvSpPr>
          <p:cNvPr id="14" name="Line 10"/>
          <p:cNvSpPr>
            <a:spLocks noChangeShapeType="1"/>
          </p:cNvSpPr>
          <p:nvPr/>
        </p:nvSpPr>
        <p:spPr bwMode="auto">
          <a:xfrm flipV="1">
            <a:off x="4715768" y="4507061"/>
            <a:ext cx="216272" cy="156845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28"/>
          <p:cNvSpPr txBox="1">
            <a:spLocks noChangeArrowheads="1"/>
          </p:cNvSpPr>
          <p:nvPr/>
        </p:nvSpPr>
        <p:spPr bwMode="auto">
          <a:xfrm>
            <a:off x="3274443" y="254649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9900"/>
                </a:solidFill>
              </a:rPr>
              <a:t>5-member prediction started 1 </a:t>
            </a:r>
            <a:r>
              <a:rPr lang="en-GB" altLang="en-US" dirty="0" smtClean="0">
                <a:solidFill>
                  <a:srgbClr val="009900"/>
                </a:solidFill>
              </a:rPr>
              <a:t>Nov 1970</a:t>
            </a:r>
            <a:endParaRPr lang="en-US" altLang="en-US" dirty="0">
              <a:solidFill>
                <a:srgbClr val="009900"/>
              </a:solidFill>
            </a:endParaRPr>
          </a:p>
        </p:txBody>
      </p:sp>
      <p:sp>
        <p:nvSpPr>
          <p:cNvPr id="16" name="Text Box 17"/>
          <p:cNvSpPr txBox="1">
            <a:spLocks noChangeArrowheads="1"/>
          </p:cNvSpPr>
          <p:nvPr/>
        </p:nvSpPr>
        <p:spPr bwMode="auto">
          <a:xfrm>
            <a:off x="1618681" y="2751286"/>
            <a:ext cx="1871662"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CC0000"/>
                </a:solidFill>
              </a:rPr>
              <a:t>5-member prediction started 1 </a:t>
            </a:r>
            <a:r>
              <a:rPr lang="en-GB" altLang="en-US" dirty="0" smtClean="0">
                <a:solidFill>
                  <a:srgbClr val="CC0000"/>
                </a:solidFill>
              </a:rPr>
              <a:t>Nov 1965</a:t>
            </a:r>
            <a:endParaRPr lang="en-US" altLang="en-US" dirty="0">
              <a:solidFill>
                <a:srgbClr val="CC0000"/>
              </a:solidFill>
            </a:endParaRPr>
          </a:p>
        </p:txBody>
      </p:sp>
      <p:sp>
        <p:nvSpPr>
          <p:cNvPr id="17" name="Text Box 11"/>
          <p:cNvSpPr txBox="1">
            <a:spLocks noChangeArrowheads="1"/>
          </p:cNvSpPr>
          <p:nvPr/>
        </p:nvSpPr>
        <p:spPr bwMode="auto">
          <a:xfrm>
            <a:off x="-108520" y="346724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70C0"/>
                </a:solidFill>
              </a:rPr>
              <a:t>5-member prediction started 1 </a:t>
            </a:r>
            <a:r>
              <a:rPr lang="en-GB" altLang="en-US" dirty="0" smtClean="0">
                <a:solidFill>
                  <a:srgbClr val="0070C0"/>
                </a:solidFill>
              </a:rPr>
              <a:t>Nov 1960</a:t>
            </a:r>
            <a:endParaRPr lang="en-US" altLang="en-US" dirty="0">
              <a:solidFill>
                <a:srgbClr val="0070C0"/>
              </a:solidFill>
            </a:endParaRPr>
          </a:p>
        </p:txBody>
      </p:sp>
      <p:sp>
        <p:nvSpPr>
          <p:cNvPr id="44" name="Freeform 6"/>
          <p:cNvSpPr>
            <a:spLocks/>
          </p:cNvSpPr>
          <p:nvPr/>
        </p:nvSpPr>
        <p:spPr bwMode="auto">
          <a:xfrm>
            <a:off x="679996" y="4791695"/>
            <a:ext cx="1155700" cy="720725"/>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7"/>
          <p:cNvSpPr>
            <a:spLocks/>
          </p:cNvSpPr>
          <p:nvPr/>
        </p:nvSpPr>
        <p:spPr bwMode="auto">
          <a:xfrm>
            <a:off x="679996" y="5372720"/>
            <a:ext cx="1147762" cy="139700"/>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8"/>
          <p:cNvSpPr>
            <a:spLocks/>
          </p:cNvSpPr>
          <p:nvPr/>
        </p:nvSpPr>
        <p:spPr bwMode="auto">
          <a:xfrm>
            <a:off x="679996" y="4509120"/>
            <a:ext cx="1147762" cy="1003300"/>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18"/>
          <p:cNvSpPr>
            <a:spLocks/>
          </p:cNvSpPr>
          <p:nvPr/>
        </p:nvSpPr>
        <p:spPr bwMode="auto">
          <a:xfrm>
            <a:off x="679996" y="4775820"/>
            <a:ext cx="1147762" cy="736600"/>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19"/>
          <p:cNvSpPr>
            <a:spLocks/>
          </p:cNvSpPr>
          <p:nvPr/>
        </p:nvSpPr>
        <p:spPr bwMode="auto">
          <a:xfrm>
            <a:off x="679996" y="4791695"/>
            <a:ext cx="1155700" cy="738188"/>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Freeform 13"/>
          <p:cNvSpPr>
            <a:spLocks/>
          </p:cNvSpPr>
          <p:nvPr/>
        </p:nvSpPr>
        <p:spPr bwMode="auto">
          <a:xfrm>
            <a:off x="2267223" y="4365104"/>
            <a:ext cx="936625" cy="865188"/>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14"/>
          <p:cNvSpPr>
            <a:spLocks/>
          </p:cNvSpPr>
          <p:nvPr/>
        </p:nvSpPr>
        <p:spPr bwMode="auto">
          <a:xfrm>
            <a:off x="2267223" y="4549254"/>
            <a:ext cx="936625" cy="681038"/>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15"/>
          <p:cNvSpPr>
            <a:spLocks/>
          </p:cNvSpPr>
          <p:nvPr/>
        </p:nvSpPr>
        <p:spPr bwMode="auto">
          <a:xfrm>
            <a:off x="2267223" y="5013176"/>
            <a:ext cx="936625" cy="382587"/>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0"/>
          <p:cNvSpPr>
            <a:spLocks/>
          </p:cNvSpPr>
          <p:nvPr/>
        </p:nvSpPr>
        <p:spPr bwMode="auto">
          <a:xfrm>
            <a:off x="2267223" y="4468292"/>
            <a:ext cx="919162" cy="762000"/>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31"/>
          <p:cNvSpPr>
            <a:spLocks/>
          </p:cNvSpPr>
          <p:nvPr/>
        </p:nvSpPr>
        <p:spPr bwMode="auto">
          <a:xfrm>
            <a:off x="2267223" y="4749279"/>
            <a:ext cx="936625" cy="481013"/>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2"/>
          <p:cNvSpPr>
            <a:spLocks/>
          </p:cNvSpPr>
          <p:nvPr/>
        </p:nvSpPr>
        <p:spPr bwMode="auto">
          <a:xfrm>
            <a:off x="3744913" y="4167857"/>
            <a:ext cx="1042987" cy="835025"/>
          </a:xfrm>
          <a:custGeom>
            <a:avLst/>
            <a:gdLst>
              <a:gd name="T0" fmla="*/ 0 w 1315"/>
              <a:gd name="T1" fmla="*/ 2147483647 h 681"/>
              <a:gd name="T2" fmla="*/ 2147483647 w 1315"/>
              <a:gd name="T3" fmla="*/ 2147483647 h 681"/>
              <a:gd name="T4" fmla="*/ 2147483647 w 1315"/>
              <a:gd name="T5" fmla="*/ 0 h 681"/>
              <a:gd name="T6" fmla="*/ 0 60000 65536"/>
              <a:gd name="T7" fmla="*/ 0 60000 65536"/>
              <a:gd name="T8" fmla="*/ 0 60000 65536"/>
            </a:gdLst>
            <a:ahLst/>
            <a:cxnLst>
              <a:cxn ang="T6">
                <a:pos x="T0" y="T1"/>
              </a:cxn>
              <a:cxn ang="T7">
                <a:pos x="T2" y="T3"/>
              </a:cxn>
              <a:cxn ang="T8">
                <a:pos x="T4" y="T5"/>
              </a:cxn>
            </a:cxnLst>
            <a:rect l="0" t="0" r="r" b="b"/>
            <a:pathLst>
              <a:path w="1315" h="681">
                <a:moveTo>
                  <a:pt x="0" y="681"/>
                </a:moveTo>
                <a:cubicBezTo>
                  <a:pt x="230" y="669"/>
                  <a:pt x="461" y="658"/>
                  <a:pt x="680" y="545"/>
                </a:cubicBezTo>
                <a:cubicBezTo>
                  <a:pt x="899" y="432"/>
                  <a:pt x="1209" y="91"/>
                  <a:pt x="1315"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Freeform 23"/>
          <p:cNvSpPr>
            <a:spLocks/>
          </p:cNvSpPr>
          <p:nvPr/>
        </p:nvSpPr>
        <p:spPr bwMode="auto">
          <a:xfrm>
            <a:off x="3744913" y="5120357"/>
            <a:ext cx="1008062" cy="396875"/>
          </a:xfrm>
          <a:custGeom>
            <a:avLst/>
            <a:gdLst>
              <a:gd name="T0" fmla="*/ 0 w 1270"/>
              <a:gd name="T1" fmla="*/ 0 h 324"/>
              <a:gd name="T2" fmla="*/ 2147483647 w 1270"/>
              <a:gd name="T3" fmla="*/ 2147483647 h 324"/>
              <a:gd name="T4" fmla="*/ 2147483647 w 1270"/>
              <a:gd name="T5" fmla="*/ 2147483647 h 324"/>
              <a:gd name="T6" fmla="*/ 0 60000 65536"/>
              <a:gd name="T7" fmla="*/ 0 60000 65536"/>
              <a:gd name="T8" fmla="*/ 0 60000 65536"/>
            </a:gdLst>
            <a:ahLst/>
            <a:cxnLst>
              <a:cxn ang="T6">
                <a:pos x="T0" y="T1"/>
              </a:cxn>
              <a:cxn ang="T7">
                <a:pos x="T2" y="T3"/>
              </a:cxn>
              <a:cxn ang="T8">
                <a:pos x="T4" y="T5"/>
              </a:cxn>
            </a:cxnLst>
            <a:rect l="0" t="0" r="r" b="b"/>
            <a:pathLst>
              <a:path w="1270" h="324">
                <a:moveTo>
                  <a:pt x="0" y="0"/>
                </a:moveTo>
                <a:cubicBezTo>
                  <a:pt x="347" y="155"/>
                  <a:pt x="695" y="310"/>
                  <a:pt x="907" y="317"/>
                </a:cubicBezTo>
                <a:cubicBezTo>
                  <a:pt x="1119" y="324"/>
                  <a:pt x="1210" y="90"/>
                  <a:pt x="1270" y="45"/>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24"/>
          <p:cNvSpPr>
            <a:spLocks/>
          </p:cNvSpPr>
          <p:nvPr/>
        </p:nvSpPr>
        <p:spPr bwMode="auto">
          <a:xfrm>
            <a:off x="3600450" y="4893345"/>
            <a:ext cx="1079500" cy="361950"/>
          </a:xfrm>
          <a:custGeom>
            <a:avLst/>
            <a:gdLst>
              <a:gd name="T0" fmla="*/ 0 w 1361"/>
              <a:gd name="T1" fmla="*/ 2147483647 h 295"/>
              <a:gd name="T2" fmla="*/ 2147483647 w 1361"/>
              <a:gd name="T3" fmla="*/ 2147483647 h 295"/>
              <a:gd name="T4" fmla="*/ 2147483647 w 1361"/>
              <a:gd name="T5" fmla="*/ 0 h 295"/>
              <a:gd name="T6" fmla="*/ 0 60000 65536"/>
              <a:gd name="T7" fmla="*/ 0 60000 65536"/>
              <a:gd name="T8" fmla="*/ 0 60000 65536"/>
            </a:gdLst>
            <a:ahLst/>
            <a:cxnLst>
              <a:cxn ang="T6">
                <a:pos x="T0" y="T1"/>
              </a:cxn>
              <a:cxn ang="T7">
                <a:pos x="T2" y="T3"/>
              </a:cxn>
              <a:cxn ang="T8">
                <a:pos x="T4" y="T5"/>
              </a:cxn>
            </a:cxnLst>
            <a:rect l="0" t="0" r="r" b="b"/>
            <a:pathLst>
              <a:path w="1361" h="295">
                <a:moveTo>
                  <a:pt x="0" y="136"/>
                </a:moveTo>
                <a:cubicBezTo>
                  <a:pt x="340" y="215"/>
                  <a:pt x="681" y="295"/>
                  <a:pt x="908" y="272"/>
                </a:cubicBezTo>
                <a:cubicBezTo>
                  <a:pt x="1135" y="249"/>
                  <a:pt x="1293" y="38"/>
                  <a:pt x="1361"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25"/>
          <p:cNvSpPr>
            <a:spLocks/>
          </p:cNvSpPr>
          <p:nvPr/>
        </p:nvSpPr>
        <p:spPr bwMode="auto">
          <a:xfrm>
            <a:off x="3600450" y="4502820"/>
            <a:ext cx="1079500" cy="500062"/>
          </a:xfrm>
          <a:custGeom>
            <a:avLst/>
            <a:gdLst>
              <a:gd name="T0" fmla="*/ 0 w 1360"/>
              <a:gd name="T1" fmla="*/ 2147483647 h 408"/>
              <a:gd name="T2" fmla="*/ 2147483647 w 1360"/>
              <a:gd name="T3" fmla="*/ 2147483647 h 408"/>
              <a:gd name="T4" fmla="*/ 2147483647 w 1360"/>
              <a:gd name="T5" fmla="*/ 0 h 408"/>
              <a:gd name="T6" fmla="*/ 0 60000 65536"/>
              <a:gd name="T7" fmla="*/ 0 60000 65536"/>
              <a:gd name="T8" fmla="*/ 0 60000 65536"/>
            </a:gdLst>
            <a:ahLst/>
            <a:cxnLst>
              <a:cxn ang="T6">
                <a:pos x="T0" y="T1"/>
              </a:cxn>
              <a:cxn ang="T7">
                <a:pos x="T2" y="T3"/>
              </a:cxn>
              <a:cxn ang="T8">
                <a:pos x="T4" y="T5"/>
              </a:cxn>
            </a:cxnLst>
            <a:rect l="0" t="0" r="r" b="b"/>
            <a:pathLst>
              <a:path w="1360" h="408">
                <a:moveTo>
                  <a:pt x="0" y="408"/>
                </a:moveTo>
                <a:cubicBezTo>
                  <a:pt x="187" y="368"/>
                  <a:pt x="892" y="238"/>
                  <a:pt x="1119" y="170"/>
                </a:cubicBezTo>
                <a:cubicBezTo>
                  <a:pt x="1346" y="102"/>
                  <a:pt x="1310" y="35"/>
                  <a:pt x="1360"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26"/>
          <p:cNvSpPr>
            <a:spLocks/>
          </p:cNvSpPr>
          <p:nvPr/>
        </p:nvSpPr>
        <p:spPr bwMode="auto">
          <a:xfrm>
            <a:off x="3600450" y="5034632"/>
            <a:ext cx="1044575" cy="112713"/>
          </a:xfrm>
          <a:custGeom>
            <a:avLst/>
            <a:gdLst>
              <a:gd name="T0" fmla="*/ 0 w 1316"/>
              <a:gd name="T1" fmla="*/ 0 h 91"/>
              <a:gd name="T2" fmla="*/ 2147483647 w 1316"/>
              <a:gd name="T3" fmla="*/ 2147483647 h 91"/>
              <a:gd name="T4" fmla="*/ 2147483647 w 1316"/>
              <a:gd name="T5" fmla="*/ 2147483647 h 91"/>
              <a:gd name="T6" fmla="*/ 0 60000 65536"/>
              <a:gd name="T7" fmla="*/ 0 60000 65536"/>
              <a:gd name="T8" fmla="*/ 0 60000 65536"/>
            </a:gdLst>
            <a:ahLst/>
            <a:cxnLst>
              <a:cxn ang="T6">
                <a:pos x="T0" y="T1"/>
              </a:cxn>
              <a:cxn ang="T7">
                <a:pos x="T2" y="T3"/>
              </a:cxn>
              <a:cxn ang="T8">
                <a:pos x="T4" y="T5"/>
              </a:cxn>
            </a:cxnLst>
            <a:rect l="0" t="0" r="r" b="b"/>
            <a:pathLst>
              <a:path w="1316" h="91">
                <a:moveTo>
                  <a:pt x="0" y="0"/>
                </a:moveTo>
                <a:cubicBezTo>
                  <a:pt x="253" y="15"/>
                  <a:pt x="507" y="30"/>
                  <a:pt x="726" y="45"/>
                </a:cubicBezTo>
                <a:cubicBezTo>
                  <a:pt x="945" y="60"/>
                  <a:pt x="1210" y="83"/>
                  <a:pt x="1316" y="91"/>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Text Box 34"/>
          <p:cNvSpPr txBox="1">
            <a:spLocks noChangeArrowheads="1"/>
          </p:cNvSpPr>
          <p:nvPr/>
        </p:nvSpPr>
        <p:spPr bwMode="auto">
          <a:xfrm>
            <a:off x="144463" y="908720"/>
            <a:ext cx="5183187" cy="476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i="1" u="sng" dirty="0" smtClean="0">
                <a:solidFill>
                  <a:schemeClr val="bg2">
                    <a:lumMod val="10000"/>
                  </a:schemeClr>
                </a:solidFill>
              </a:rPr>
              <a:t>Example for a decadal prediction</a:t>
            </a:r>
            <a:endParaRPr lang="en-US" altLang="en-US" sz="2400" i="1" u="sng" dirty="0">
              <a:solidFill>
                <a:srgbClr val="000308"/>
              </a:solidFill>
            </a:endParaRPr>
          </a:p>
        </p:txBody>
      </p:sp>
    </p:spTree>
    <p:extLst>
      <p:ext uri="{BB962C8B-B14F-4D97-AF65-F5344CB8AC3E}">
        <p14:creationId xmlns:p14="http://schemas.microsoft.com/office/powerpoint/2010/main" val="3947450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6" name="Freeform 5"/>
          <p:cNvSpPr>
            <a:spLocks/>
          </p:cNvSpPr>
          <p:nvPr/>
        </p:nvSpPr>
        <p:spPr bwMode="auto">
          <a:xfrm>
            <a:off x="466156" y="2259161"/>
            <a:ext cx="8426324" cy="3455987"/>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9"/>
          <p:cNvSpPr txBox="1">
            <a:spLocks noChangeArrowheads="1"/>
          </p:cNvSpPr>
          <p:nvPr/>
        </p:nvSpPr>
        <p:spPr bwMode="auto">
          <a:xfrm>
            <a:off x="3779268" y="6075511"/>
            <a:ext cx="1944688"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Observations</a:t>
            </a:r>
            <a:endParaRPr lang="en-US" altLang="en-US" dirty="0">
              <a:solidFill>
                <a:srgbClr val="000308"/>
              </a:solidFill>
            </a:endParaRPr>
          </a:p>
        </p:txBody>
      </p:sp>
      <p:sp>
        <p:nvSpPr>
          <p:cNvPr id="9" name="Text Box 12"/>
          <p:cNvSpPr txBox="1">
            <a:spLocks noChangeArrowheads="1"/>
          </p:cNvSpPr>
          <p:nvPr/>
        </p:nvSpPr>
        <p:spPr bwMode="auto">
          <a:xfrm>
            <a:off x="107381" y="5861843"/>
            <a:ext cx="93503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chemeClr val="tx1"/>
                </a:solidFill>
              </a:rPr>
              <a:t> </a:t>
            </a:r>
            <a:r>
              <a:rPr lang="en-GB" altLang="en-US" dirty="0" smtClean="0">
                <a:solidFill>
                  <a:srgbClr val="000308"/>
                </a:solidFill>
              </a:rPr>
              <a:t>1960</a:t>
            </a:r>
            <a:endParaRPr lang="en-US" altLang="en-US" dirty="0">
              <a:solidFill>
                <a:srgbClr val="000308"/>
              </a:solidFill>
            </a:endParaRPr>
          </a:p>
        </p:txBody>
      </p:sp>
      <p:sp>
        <p:nvSpPr>
          <p:cNvPr id="10" name="Text Box 29"/>
          <p:cNvSpPr txBox="1">
            <a:spLocks noChangeArrowheads="1"/>
          </p:cNvSpPr>
          <p:nvPr/>
        </p:nvSpPr>
        <p:spPr bwMode="auto">
          <a:xfrm>
            <a:off x="7957442" y="5861843"/>
            <a:ext cx="935038"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solidFill>
                  <a:srgbClr val="000308"/>
                </a:solidFill>
              </a:rPr>
              <a:t> </a:t>
            </a:r>
            <a:r>
              <a:rPr lang="en-GB" altLang="en-US" dirty="0" smtClean="0">
                <a:solidFill>
                  <a:srgbClr val="000308"/>
                </a:solidFill>
              </a:rPr>
              <a:t>2005</a:t>
            </a:r>
            <a:endParaRPr lang="en-US" altLang="en-US" dirty="0">
              <a:solidFill>
                <a:srgbClr val="000308"/>
              </a:solidFill>
            </a:endParaRPr>
          </a:p>
        </p:txBody>
      </p:sp>
      <p:sp>
        <p:nvSpPr>
          <p:cNvPr id="11" name="Text Box 37"/>
          <p:cNvSpPr txBox="1">
            <a:spLocks noChangeArrowheads="1"/>
          </p:cNvSpPr>
          <p:nvPr/>
        </p:nvSpPr>
        <p:spPr bwMode="auto">
          <a:xfrm>
            <a:off x="5795393" y="960264"/>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990099"/>
                </a:solidFill>
              </a:rPr>
              <a:t>5-member prediction started 1 </a:t>
            </a:r>
            <a:r>
              <a:rPr lang="en-GB" altLang="en-US" dirty="0" smtClean="0">
                <a:solidFill>
                  <a:srgbClr val="990099"/>
                </a:solidFill>
              </a:rPr>
              <a:t>Nov 2005</a:t>
            </a:r>
            <a:endParaRPr lang="en-US" altLang="en-US" dirty="0">
              <a:solidFill>
                <a:srgbClr val="990099"/>
              </a:solidFill>
            </a:endParaRPr>
          </a:p>
        </p:txBody>
      </p:sp>
      <p:sp>
        <p:nvSpPr>
          <p:cNvPr id="13" name="Text Box 39"/>
          <p:cNvSpPr txBox="1">
            <a:spLocks noChangeArrowheads="1"/>
          </p:cNvSpPr>
          <p:nvPr/>
        </p:nvSpPr>
        <p:spPr bwMode="auto">
          <a:xfrm>
            <a:off x="7955981" y="527521"/>
            <a:ext cx="2592387" cy="381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solidFill>
                  <a:schemeClr val="tx1"/>
                </a:solidFill>
              </a:rPr>
              <a:t>… until 2009</a:t>
            </a:r>
            <a:endParaRPr lang="en-US" altLang="en-US">
              <a:solidFill>
                <a:schemeClr val="tx1"/>
              </a:solidFill>
            </a:endParaRPr>
          </a:p>
        </p:txBody>
      </p:sp>
      <p:sp>
        <p:nvSpPr>
          <p:cNvPr id="14" name="Line 10"/>
          <p:cNvSpPr>
            <a:spLocks noChangeShapeType="1"/>
          </p:cNvSpPr>
          <p:nvPr/>
        </p:nvSpPr>
        <p:spPr bwMode="auto">
          <a:xfrm flipV="1">
            <a:off x="4715768" y="4507061"/>
            <a:ext cx="216272" cy="156845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28"/>
          <p:cNvSpPr txBox="1">
            <a:spLocks noChangeArrowheads="1"/>
          </p:cNvSpPr>
          <p:nvPr/>
        </p:nvSpPr>
        <p:spPr bwMode="auto">
          <a:xfrm>
            <a:off x="3274443" y="254649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9900"/>
                </a:solidFill>
              </a:rPr>
              <a:t>5-member prediction started 1 </a:t>
            </a:r>
            <a:r>
              <a:rPr lang="en-GB" altLang="en-US" dirty="0" smtClean="0">
                <a:solidFill>
                  <a:srgbClr val="009900"/>
                </a:solidFill>
              </a:rPr>
              <a:t>Nov 1970</a:t>
            </a:r>
            <a:endParaRPr lang="en-US" altLang="en-US" dirty="0">
              <a:solidFill>
                <a:srgbClr val="009900"/>
              </a:solidFill>
            </a:endParaRPr>
          </a:p>
        </p:txBody>
      </p:sp>
      <p:sp>
        <p:nvSpPr>
          <p:cNvPr id="16" name="Text Box 17"/>
          <p:cNvSpPr txBox="1">
            <a:spLocks noChangeArrowheads="1"/>
          </p:cNvSpPr>
          <p:nvPr/>
        </p:nvSpPr>
        <p:spPr bwMode="auto">
          <a:xfrm>
            <a:off x="1618681" y="2751286"/>
            <a:ext cx="1871662"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CC0000"/>
                </a:solidFill>
              </a:rPr>
              <a:t>5-member prediction started 1 </a:t>
            </a:r>
            <a:r>
              <a:rPr lang="en-GB" altLang="en-US" dirty="0" smtClean="0">
                <a:solidFill>
                  <a:srgbClr val="CC0000"/>
                </a:solidFill>
              </a:rPr>
              <a:t>Nov 1965</a:t>
            </a:r>
            <a:endParaRPr lang="en-US" altLang="en-US" dirty="0">
              <a:solidFill>
                <a:srgbClr val="CC0000"/>
              </a:solidFill>
            </a:endParaRPr>
          </a:p>
        </p:txBody>
      </p:sp>
      <p:sp>
        <p:nvSpPr>
          <p:cNvPr id="17" name="Text Box 11"/>
          <p:cNvSpPr txBox="1">
            <a:spLocks noChangeArrowheads="1"/>
          </p:cNvSpPr>
          <p:nvPr/>
        </p:nvSpPr>
        <p:spPr bwMode="auto">
          <a:xfrm>
            <a:off x="-108520" y="3467248"/>
            <a:ext cx="1871663"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dirty="0">
                <a:solidFill>
                  <a:srgbClr val="0070C0"/>
                </a:solidFill>
              </a:rPr>
              <a:t>5-member prediction started 1 </a:t>
            </a:r>
            <a:r>
              <a:rPr lang="en-GB" altLang="en-US" dirty="0" smtClean="0">
                <a:solidFill>
                  <a:srgbClr val="0070C0"/>
                </a:solidFill>
              </a:rPr>
              <a:t>Nov 1960</a:t>
            </a:r>
            <a:endParaRPr lang="en-US" altLang="en-US" dirty="0">
              <a:solidFill>
                <a:srgbClr val="0070C0"/>
              </a:solidFill>
            </a:endParaRPr>
          </a:p>
        </p:txBody>
      </p:sp>
      <p:sp>
        <p:nvSpPr>
          <p:cNvPr id="44" name="Freeform 6"/>
          <p:cNvSpPr>
            <a:spLocks/>
          </p:cNvSpPr>
          <p:nvPr/>
        </p:nvSpPr>
        <p:spPr bwMode="auto">
          <a:xfrm>
            <a:off x="679996" y="4791695"/>
            <a:ext cx="1155700" cy="720725"/>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7"/>
          <p:cNvSpPr>
            <a:spLocks/>
          </p:cNvSpPr>
          <p:nvPr/>
        </p:nvSpPr>
        <p:spPr bwMode="auto">
          <a:xfrm>
            <a:off x="679996" y="5372720"/>
            <a:ext cx="1147762" cy="139700"/>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8"/>
          <p:cNvSpPr>
            <a:spLocks/>
          </p:cNvSpPr>
          <p:nvPr/>
        </p:nvSpPr>
        <p:spPr bwMode="auto">
          <a:xfrm>
            <a:off x="679996" y="4509120"/>
            <a:ext cx="1147762" cy="1003300"/>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18"/>
          <p:cNvSpPr>
            <a:spLocks/>
          </p:cNvSpPr>
          <p:nvPr/>
        </p:nvSpPr>
        <p:spPr bwMode="auto">
          <a:xfrm>
            <a:off x="679996" y="4775820"/>
            <a:ext cx="1147762" cy="736600"/>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19"/>
          <p:cNvSpPr>
            <a:spLocks/>
          </p:cNvSpPr>
          <p:nvPr/>
        </p:nvSpPr>
        <p:spPr bwMode="auto">
          <a:xfrm>
            <a:off x="679996" y="4791695"/>
            <a:ext cx="1155700" cy="738188"/>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Freeform 13"/>
          <p:cNvSpPr>
            <a:spLocks/>
          </p:cNvSpPr>
          <p:nvPr/>
        </p:nvSpPr>
        <p:spPr bwMode="auto">
          <a:xfrm>
            <a:off x="2267223" y="4365104"/>
            <a:ext cx="936625" cy="865188"/>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14"/>
          <p:cNvSpPr>
            <a:spLocks/>
          </p:cNvSpPr>
          <p:nvPr/>
        </p:nvSpPr>
        <p:spPr bwMode="auto">
          <a:xfrm>
            <a:off x="2267223" y="4549254"/>
            <a:ext cx="936625" cy="681038"/>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15"/>
          <p:cNvSpPr>
            <a:spLocks/>
          </p:cNvSpPr>
          <p:nvPr/>
        </p:nvSpPr>
        <p:spPr bwMode="auto">
          <a:xfrm>
            <a:off x="2267223" y="5013176"/>
            <a:ext cx="936625" cy="382587"/>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0"/>
          <p:cNvSpPr>
            <a:spLocks/>
          </p:cNvSpPr>
          <p:nvPr/>
        </p:nvSpPr>
        <p:spPr bwMode="auto">
          <a:xfrm>
            <a:off x="2267223" y="4468292"/>
            <a:ext cx="919162" cy="762000"/>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31"/>
          <p:cNvSpPr>
            <a:spLocks/>
          </p:cNvSpPr>
          <p:nvPr/>
        </p:nvSpPr>
        <p:spPr bwMode="auto">
          <a:xfrm>
            <a:off x="2267223" y="4749279"/>
            <a:ext cx="936625" cy="481013"/>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2"/>
          <p:cNvSpPr>
            <a:spLocks/>
          </p:cNvSpPr>
          <p:nvPr/>
        </p:nvSpPr>
        <p:spPr bwMode="auto">
          <a:xfrm>
            <a:off x="3744913" y="4167857"/>
            <a:ext cx="1042987" cy="835025"/>
          </a:xfrm>
          <a:custGeom>
            <a:avLst/>
            <a:gdLst>
              <a:gd name="T0" fmla="*/ 0 w 1315"/>
              <a:gd name="T1" fmla="*/ 2147483647 h 681"/>
              <a:gd name="T2" fmla="*/ 2147483647 w 1315"/>
              <a:gd name="T3" fmla="*/ 2147483647 h 681"/>
              <a:gd name="T4" fmla="*/ 2147483647 w 1315"/>
              <a:gd name="T5" fmla="*/ 0 h 681"/>
              <a:gd name="T6" fmla="*/ 0 60000 65536"/>
              <a:gd name="T7" fmla="*/ 0 60000 65536"/>
              <a:gd name="T8" fmla="*/ 0 60000 65536"/>
            </a:gdLst>
            <a:ahLst/>
            <a:cxnLst>
              <a:cxn ang="T6">
                <a:pos x="T0" y="T1"/>
              </a:cxn>
              <a:cxn ang="T7">
                <a:pos x="T2" y="T3"/>
              </a:cxn>
              <a:cxn ang="T8">
                <a:pos x="T4" y="T5"/>
              </a:cxn>
            </a:cxnLst>
            <a:rect l="0" t="0" r="r" b="b"/>
            <a:pathLst>
              <a:path w="1315" h="681">
                <a:moveTo>
                  <a:pt x="0" y="681"/>
                </a:moveTo>
                <a:cubicBezTo>
                  <a:pt x="230" y="669"/>
                  <a:pt x="461" y="658"/>
                  <a:pt x="680" y="545"/>
                </a:cubicBezTo>
                <a:cubicBezTo>
                  <a:pt x="899" y="432"/>
                  <a:pt x="1209" y="91"/>
                  <a:pt x="1315"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Freeform 23"/>
          <p:cNvSpPr>
            <a:spLocks/>
          </p:cNvSpPr>
          <p:nvPr/>
        </p:nvSpPr>
        <p:spPr bwMode="auto">
          <a:xfrm>
            <a:off x="3744913" y="5120357"/>
            <a:ext cx="1008062" cy="396875"/>
          </a:xfrm>
          <a:custGeom>
            <a:avLst/>
            <a:gdLst>
              <a:gd name="T0" fmla="*/ 0 w 1270"/>
              <a:gd name="T1" fmla="*/ 0 h 324"/>
              <a:gd name="T2" fmla="*/ 2147483647 w 1270"/>
              <a:gd name="T3" fmla="*/ 2147483647 h 324"/>
              <a:gd name="T4" fmla="*/ 2147483647 w 1270"/>
              <a:gd name="T5" fmla="*/ 2147483647 h 324"/>
              <a:gd name="T6" fmla="*/ 0 60000 65536"/>
              <a:gd name="T7" fmla="*/ 0 60000 65536"/>
              <a:gd name="T8" fmla="*/ 0 60000 65536"/>
            </a:gdLst>
            <a:ahLst/>
            <a:cxnLst>
              <a:cxn ang="T6">
                <a:pos x="T0" y="T1"/>
              </a:cxn>
              <a:cxn ang="T7">
                <a:pos x="T2" y="T3"/>
              </a:cxn>
              <a:cxn ang="T8">
                <a:pos x="T4" y="T5"/>
              </a:cxn>
            </a:cxnLst>
            <a:rect l="0" t="0" r="r" b="b"/>
            <a:pathLst>
              <a:path w="1270" h="324">
                <a:moveTo>
                  <a:pt x="0" y="0"/>
                </a:moveTo>
                <a:cubicBezTo>
                  <a:pt x="347" y="155"/>
                  <a:pt x="695" y="310"/>
                  <a:pt x="907" y="317"/>
                </a:cubicBezTo>
                <a:cubicBezTo>
                  <a:pt x="1119" y="324"/>
                  <a:pt x="1210" y="90"/>
                  <a:pt x="1270" y="45"/>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24"/>
          <p:cNvSpPr>
            <a:spLocks/>
          </p:cNvSpPr>
          <p:nvPr/>
        </p:nvSpPr>
        <p:spPr bwMode="auto">
          <a:xfrm>
            <a:off x="3600450" y="4893345"/>
            <a:ext cx="1079500" cy="361950"/>
          </a:xfrm>
          <a:custGeom>
            <a:avLst/>
            <a:gdLst>
              <a:gd name="T0" fmla="*/ 0 w 1361"/>
              <a:gd name="T1" fmla="*/ 2147483647 h 295"/>
              <a:gd name="T2" fmla="*/ 2147483647 w 1361"/>
              <a:gd name="T3" fmla="*/ 2147483647 h 295"/>
              <a:gd name="T4" fmla="*/ 2147483647 w 1361"/>
              <a:gd name="T5" fmla="*/ 0 h 295"/>
              <a:gd name="T6" fmla="*/ 0 60000 65536"/>
              <a:gd name="T7" fmla="*/ 0 60000 65536"/>
              <a:gd name="T8" fmla="*/ 0 60000 65536"/>
            </a:gdLst>
            <a:ahLst/>
            <a:cxnLst>
              <a:cxn ang="T6">
                <a:pos x="T0" y="T1"/>
              </a:cxn>
              <a:cxn ang="T7">
                <a:pos x="T2" y="T3"/>
              </a:cxn>
              <a:cxn ang="T8">
                <a:pos x="T4" y="T5"/>
              </a:cxn>
            </a:cxnLst>
            <a:rect l="0" t="0" r="r" b="b"/>
            <a:pathLst>
              <a:path w="1361" h="295">
                <a:moveTo>
                  <a:pt x="0" y="136"/>
                </a:moveTo>
                <a:cubicBezTo>
                  <a:pt x="340" y="215"/>
                  <a:pt x="681" y="295"/>
                  <a:pt x="908" y="272"/>
                </a:cubicBezTo>
                <a:cubicBezTo>
                  <a:pt x="1135" y="249"/>
                  <a:pt x="1293" y="38"/>
                  <a:pt x="1361"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25"/>
          <p:cNvSpPr>
            <a:spLocks/>
          </p:cNvSpPr>
          <p:nvPr/>
        </p:nvSpPr>
        <p:spPr bwMode="auto">
          <a:xfrm>
            <a:off x="3600450" y="4502820"/>
            <a:ext cx="1079500" cy="500062"/>
          </a:xfrm>
          <a:custGeom>
            <a:avLst/>
            <a:gdLst>
              <a:gd name="T0" fmla="*/ 0 w 1360"/>
              <a:gd name="T1" fmla="*/ 2147483647 h 408"/>
              <a:gd name="T2" fmla="*/ 2147483647 w 1360"/>
              <a:gd name="T3" fmla="*/ 2147483647 h 408"/>
              <a:gd name="T4" fmla="*/ 2147483647 w 1360"/>
              <a:gd name="T5" fmla="*/ 0 h 408"/>
              <a:gd name="T6" fmla="*/ 0 60000 65536"/>
              <a:gd name="T7" fmla="*/ 0 60000 65536"/>
              <a:gd name="T8" fmla="*/ 0 60000 65536"/>
            </a:gdLst>
            <a:ahLst/>
            <a:cxnLst>
              <a:cxn ang="T6">
                <a:pos x="T0" y="T1"/>
              </a:cxn>
              <a:cxn ang="T7">
                <a:pos x="T2" y="T3"/>
              </a:cxn>
              <a:cxn ang="T8">
                <a:pos x="T4" y="T5"/>
              </a:cxn>
            </a:cxnLst>
            <a:rect l="0" t="0" r="r" b="b"/>
            <a:pathLst>
              <a:path w="1360" h="408">
                <a:moveTo>
                  <a:pt x="0" y="408"/>
                </a:moveTo>
                <a:cubicBezTo>
                  <a:pt x="187" y="368"/>
                  <a:pt x="892" y="238"/>
                  <a:pt x="1119" y="170"/>
                </a:cubicBezTo>
                <a:cubicBezTo>
                  <a:pt x="1346" y="102"/>
                  <a:pt x="1310" y="35"/>
                  <a:pt x="1360"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26"/>
          <p:cNvSpPr>
            <a:spLocks/>
          </p:cNvSpPr>
          <p:nvPr/>
        </p:nvSpPr>
        <p:spPr bwMode="auto">
          <a:xfrm>
            <a:off x="3600450" y="5034632"/>
            <a:ext cx="1044575" cy="112713"/>
          </a:xfrm>
          <a:custGeom>
            <a:avLst/>
            <a:gdLst>
              <a:gd name="T0" fmla="*/ 0 w 1316"/>
              <a:gd name="T1" fmla="*/ 0 h 91"/>
              <a:gd name="T2" fmla="*/ 2147483647 w 1316"/>
              <a:gd name="T3" fmla="*/ 2147483647 h 91"/>
              <a:gd name="T4" fmla="*/ 2147483647 w 1316"/>
              <a:gd name="T5" fmla="*/ 2147483647 h 91"/>
              <a:gd name="T6" fmla="*/ 0 60000 65536"/>
              <a:gd name="T7" fmla="*/ 0 60000 65536"/>
              <a:gd name="T8" fmla="*/ 0 60000 65536"/>
            </a:gdLst>
            <a:ahLst/>
            <a:cxnLst>
              <a:cxn ang="T6">
                <a:pos x="T0" y="T1"/>
              </a:cxn>
              <a:cxn ang="T7">
                <a:pos x="T2" y="T3"/>
              </a:cxn>
              <a:cxn ang="T8">
                <a:pos x="T4" y="T5"/>
              </a:cxn>
            </a:cxnLst>
            <a:rect l="0" t="0" r="r" b="b"/>
            <a:pathLst>
              <a:path w="1316" h="91">
                <a:moveTo>
                  <a:pt x="0" y="0"/>
                </a:moveTo>
                <a:cubicBezTo>
                  <a:pt x="253" y="15"/>
                  <a:pt x="507" y="30"/>
                  <a:pt x="726" y="45"/>
                </a:cubicBezTo>
                <a:cubicBezTo>
                  <a:pt x="945" y="60"/>
                  <a:pt x="1210" y="83"/>
                  <a:pt x="1316" y="91"/>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32"/>
          <p:cNvSpPr>
            <a:spLocks/>
          </p:cNvSpPr>
          <p:nvPr/>
        </p:nvSpPr>
        <p:spPr bwMode="auto">
          <a:xfrm>
            <a:off x="7956376" y="1268760"/>
            <a:ext cx="863600" cy="1295400"/>
          </a:xfrm>
          <a:custGeom>
            <a:avLst/>
            <a:gdLst>
              <a:gd name="T0" fmla="*/ 0 w 726"/>
              <a:gd name="T1" fmla="*/ 2147483647 h 816"/>
              <a:gd name="T2" fmla="*/ 2147483647 w 726"/>
              <a:gd name="T3" fmla="*/ 2147483647 h 816"/>
              <a:gd name="T4" fmla="*/ 2147483647 w 726"/>
              <a:gd name="T5" fmla="*/ 2147483647 h 816"/>
              <a:gd name="T6" fmla="*/ 2147483647 w 726"/>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 h="816">
                <a:moveTo>
                  <a:pt x="0" y="816"/>
                </a:moveTo>
                <a:cubicBezTo>
                  <a:pt x="45" y="691"/>
                  <a:pt x="90" y="566"/>
                  <a:pt x="181" y="453"/>
                </a:cubicBezTo>
                <a:cubicBezTo>
                  <a:pt x="272" y="340"/>
                  <a:pt x="453" y="211"/>
                  <a:pt x="544" y="136"/>
                </a:cubicBezTo>
                <a:cubicBezTo>
                  <a:pt x="635" y="61"/>
                  <a:pt x="696" y="15"/>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Freeform 33"/>
          <p:cNvSpPr>
            <a:spLocks/>
          </p:cNvSpPr>
          <p:nvPr/>
        </p:nvSpPr>
        <p:spPr bwMode="auto">
          <a:xfrm>
            <a:off x="8027813" y="2184748"/>
            <a:ext cx="841375" cy="403225"/>
          </a:xfrm>
          <a:custGeom>
            <a:avLst/>
            <a:gdLst>
              <a:gd name="T0" fmla="*/ 0 w 707"/>
              <a:gd name="T1" fmla="*/ 2147483647 h 254"/>
              <a:gd name="T2" fmla="*/ 2147483647 w 707"/>
              <a:gd name="T3" fmla="*/ 2147483647 h 254"/>
              <a:gd name="T4" fmla="*/ 2147483647 w 707"/>
              <a:gd name="T5" fmla="*/ 2147483647 h 254"/>
              <a:gd name="T6" fmla="*/ 2147483647 w 707"/>
              <a:gd name="T7" fmla="*/ 2147483647 h 254"/>
              <a:gd name="T8" fmla="*/ 2147483647 w 707"/>
              <a:gd name="T9" fmla="*/ 2147483647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54">
                <a:moveTo>
                  <a:pt x="0" y="239"/>
                </a:moveTo>
                <a:cubicBezTo>
                  <a:pt x="91" y="246"/>
                  <a:pt x="182" y="254"/>
                  <a:pt x="273" y="239"/>
                </a:cubicBezTo>
                <a:cubicBezTo>
                  <a:pt x="364" y="224"/>
                  <a:pt x="477" y="186"/>
                  <a:pt x="545" y="148"/>
                </a:cubicBezTo>
                <a:cubicBezTo>
                  <a:pt x="613" y="110"/>
                  <a:pt x="655" y="24"/>
                  <a:pt x="681" y="12"/>
                </a:cubicBezTo>
                <a:cubicBezTo>
                  <a:pt x="707" y="0"/>
                  <a:pt x="699" y="61"/>
                  <a:pt x="703" y="74"/>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Freeform 34"/>
          <p:cNvSpPr>
            <a:spLocks/>
          </p:cNvSpPr>
          <p:nvPr/>
        </p:nvSpPr>
        <p:spPr bwMode="auto">
          <a:xfrm>
            <a:off x="7956376" y="1987898"/>
            <a:ext cx="863600" cy="814387"/>
          </a:xfrm>
          <a:custGeom>
            <a:avLst/>
            <a:gdLst>
              <a:gd name="T0" fmla="*/ 0 w 726"/>
              <a:gd name="T1" fmla="*/ 2147483647 h 513"/>
              <a:gd name="T2" fmla="*/ 2147483647 w 726"/>
              <a:gd name="T3" fmla="*/ 2147483647 h 513"/>
              <a:gd name="T4" fmla="*/ 2147483647 w 726"/>
              <a:gd name="T5" fmla="*/ 0 h 513"/>
              <a:gd name="T6" fmla="*/ 0 60000 65536"/>
              <a:gd name="T7" fmla="*/ 0 60000 65536"/>
              <a:gd name="T8" fmla="*/ 0 60000 65536"/>
            </a:gdLst>
            <a:ahLst/>
            <a:cxnLst>
              <a:cxn ang="T6">
                <a:pos x="T0" y="T1"/>
              </a:cxn>
              <a:cxn ang="T7">
                <a:pos x="T2" y="T3"/>
              </a:cxn>
              <a:cxn ang="T8">
                <a:pos x="T4" y="T5"/>
              </a:cxn>
            </a:cxnLst>
            <a:rect l="0" t="0" r="r" b="b"/>
            <a:pathLst>
              <a:path w="726" h="513">
                <a:moveTo>
                  <a:pt x="0" y="363"/>
                </a:moveTo>
                <a:cubicBezTo>
                  <a:pt x="30" y="438"/>
                  <a:pt x="60" y="513"/>
                  <a:pt x="181" y="453"/>
                </a:cubicBezTo>
                <a:cubicBezTo>
                  <a:pt x="302" y="393"/>
                  <a:pt x="635" y="76"/>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Freeform 35"/>
          <p:cNvSpPr>
            <a:spLocks/>
          </p:cNvSpPr>
          <p:nvPr/>
        </p:nvSpPr>
        <p:spPr bwMode="auto">
          <a:xfrm>
            <a:off x="7956376" y="1554510"/>
            <a:ext cx="917575" cy="1009650"/>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Freeform 36"/>
          <p:cNvSpPr>
            <a:spLocks/>
          </p:cNvSpPr>
          <p:nvPr/>
        </p:nvSpPr>
        <p:spPr bwMode="auto">
          <a:xfrm>
            <a:off x="7956376" y="2564160"/>
            <a:ext cx="863600" cy="227013"/>
          </a:xfrm>
          <a:custGeom>
            <a:avLst/>
            <a:gdLst>
              <a:gd name="T0" fmla="*/ 0 w 726"/>
              <a:gd name="T1" fmla="*/ 0 h 143"/>
              <a:gd name="T2" fmla="*/ 2147483647 w 726"/>
              <a:gd name="T3" fmla="*/ 2147483647 h 143"/>
              <a:gd name="T4" fmla="*/ 2147483647 w 726"/>
              <a:gd name="T5" fmla="*/ 2147483647 h 143"/>
              <a:gd name="T6" fmla="*/ 0 60000 65536"/>
              <a:gd name="T7" fmla="*/ 0 60000 65536"/>
              <a:gd name="T8" fmla="*/ 0 60000 65536"/>
            </a:gdLst>
            <a:ahLst/>
            <a:cxnLst>
              <a:cxn ang="T6">
                <a:pos x="T0" y="T1"/>
              </a:cxn>
              <a:cxn ang="T7">
                <a:pos x="T2" y="T3"/>
              </a:cxn>
              <a:cxn ang="T8">
                <a:pos x="T4" y="T5"/>
              </a:cxn>
            </a:cxnLst>
            <a:rect l="0" t="0" r="r" b="b"/>
            <a:pathLst>
              <a:path w="726" h="143">
                <a:moveTo>
                  <a:pt x="0" y="0"/>
                </a:moveTo>
                <a:cubicBezTo>
                  <a:pt x="121" y="64"/>
                  <a:pt x="242" y="129"/>
                  <a:pt x="363" y="136"/>
                </a:cubicBezTo>
                <a:cubicBezTo>
                  <a:pt x="484" y="143"/>
                  <a:pt x="666" y="60"/>
                  <a:pt x="726" y="45"/>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Text Box 38"/>
          <p:cNvSpPr txBox="1">
            <a:spLocks noChangeArrowheads="1"/>
          </p:cNvSpPr>
          <p:nvPr/>
        </p:nvSpPr>
        <p:spPr bwMode="auto">
          <a:xfrm>
            <a:off x="5004048" y="2475061"/>
            <a:ext cx="2592387" cy="3778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smtClean="0">
                <a:solidFill>
                  <a:schemeClr val="tx1"/>
                </a:solidFill>
              </a:rPr>
              <a:t>… every 5 years </a:t>
            </a:r>
            <a:r>
              <a:rPr lang="en-GB" altLang="en-US" dirty="0">
                <a:solidFill>
                  <a:schemeClr val="tx1"/>
                </a:solidFill>
              </a:rPr>
              <a:t>…</a:t>
            </a:r>
            <a:endParaRPr lang="en-US" altLang="en-US" dirty="0">
              <a:solidFill>
                <a:schemeClr val="tx1"/>
              </a:solidFill>
            </a:endParaRPr>
          </a:p>
        </p:txBody>
      </p:sp>
      <p:sp>
        <p:nvSpPr>
          <p:cNvPr id="36" name="Text Box 34"/>
          <p:cNvSpPr txBox="1">
            <a:spLocks noChangeArrowheads="1"/>
          </p:cNvSpPr>
          <p:nvPr/>
        </p:nvSpPr>
        <p:spPr bwMode="auto">
          <a:xfrm>
            <a:off x="144463" y="908720"/>
            <a:ext cx="5183187" cy="476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i="1" u="sng" dirty="0" smtClean="0">
                <a:solidFill>
                  <a:schemeClr val="bg2">
                    <a:lumMod val="10000"/>
                  </a:schemeClr>
                </a:solidFill>
              </a:rPr>
              <a:t>Example for a decadal prediction</a:t>
            </a:r>
            <a:endParaRPr lang="en-US" altLang="en-US" sz="2400" i="1" u="sng" dirty="0">
              <a:solidFill>
                <a:srgbClr val="000308"/>
              </a:solidFill>
            </a:endParaRPr>
          </a:p>
        </p:txBody>
      </p:sp>
    </p:spTree>
    <p:extLst>
      <p:ext uri="{BB962C8B-B14F-4D97-AF65-F5344CB8AC3E}">
        <p14:creationId xmlns:p14="http://schemas.microsoft.com/office/powerpoint/2010/main" val="3728195541"/>
      </p:ext>
    </p:extLst>
  </p:cSld>
  <p:clrMapOvr>
    <a:masterClrMapping/>
  </p:clrMapOvr>
  <p:timing>
    <p:tnLst>
      <p:par>
        <p:cTn id="1" dur="indefinite" restart="never" nodeType="tmRoot"/>
      </p:par>
    </p:tnLst>
  </p:timing>
</p:sld>
</file>

<file path=ppt/theme/theme1.xml><?xml version="1.0" encoding="utf-8"?>
<a:theme xmlns:a="http://schemas.openxmlformats.org/drawingml/2006/main" name="PLANTILLA PRESENTACIONES BSC-CNS-06032012-v2">
  <a:themeElements>
    <a:clrScheme name="BSC-CNS">
      <a:dk1>
        <a:srgbClr val="0058A9"/>
      </a:dk1>
      <a:lt1>
        <a:sysClr val="window" lastClr="FFFFFF"/>
      </a:lt1>
      <a:dk2>
        <a:srgbClr val="5D91D1"/>
      </a:dk2>
      <a:lt2>
        <a:srgbClr val="DBE7F5"/>
      </a:lt2>
      <a:accent1>
        <a:srgbClr val="B4CCEA"/>
      </a:accent1>
      <a:accent2>
        <a:srgbClr val="87AEDD"/>
      </a:accent2>
      <a:accent3>
        <a:srgbClr val="5D91D1"/>
      </a:accent3>
      <a:accent4>
        <a:srgbClr val="326BB0"/>
      </a:accent4>
      <a:accent5>
        <a:srgbClr val="295993"/>
      </a:accent5>
      <a:accent6>
        <a:srgbClr val="004990"/>
      </a:accent6>
      <a:hlink>
        <a:srgbClr val="002E5C"/>
      </a:hlink>
      <a:folHlink>
        <a:srgbClr val="214775"/>
      </a:folHlink>
    </a:clrScheme>
    <a:fontScheme name="BSC-C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 PRESENTACIONES BSC-CNS</Template>
  <TotalTime>0</TotalTime>
  <Words>2466</Words>
  <Application>Microsoft Office PowerPoint</Application>
  <PresentationFormat>Bildschirmpräsentation (4:3)</PresentationFormat>
  <Paragraphs>361</Paragraphs>
  <Slides>39</Slides>
  <Notes>22</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39</vt:i4>
      </vt:variant>
    </vt:vector>
  </HeadingPairs>
  <TitlesOfParts>
    <vt:vector size="51" baseType="lpstr">
      <vt:lpstr>ＭＳ Ｐゴシック</vt:lpstr>
      <vt:lpstr>ＭＳ Ｐゴシック</vt:lpstr>
      <vt:lpstr>Arial</vt:lpstr>
      <vt:lpstr>Calibri</vt:lpstr>
      <vt:lpstr>DejaVu Sans</vt:lpstr>
      <vt:lpstr>Droid Sans Fallback</vt:lpstr>
      <vt:lpstr>Tahoma</vt:lpstr>
      <vt:lpstr>Times New Roman</vt:lpstr>
      <vt:lpstr>Verdana</vt:lpstr>
      <vt:lpstr>Wingdings</vt:lpstr>
      <vt:lpstr>Wingdings 2</vt:lpstr>
      <vt:lpstr>PLANTILLA PRESENTACIONES BSC-CNS-06032012-v2</vt:lpstr>
      <vt:lpstr>Using CCI data in the SPECS research project</vt:lpstr>
      <vt:lpstr>PowerPoint-Präsentation</vt:lpstr>
      <vt:lpstr>PowerPoint-Präsentation</vt:lpstr>
      <vt:lpstr>Climate timescales and climate prediction</vt:lpstr>
      <vt:lpstr>Climate system predictability</vt:lpstr>
      <vt:lpstr>Methodology</vt:lpstr>
      <vt:lpstr>Methodology</vt:lpstr>
      <vt:lpstr>Methodology</vt:lpstr>
      <vt:lpstr>Methodology</vt:lpstr>
      <vt:lpstr>Methodology</vt:lpstr>
      <vt:lpstr>Methodology</vt:lpstr>
      <vt:lpstr>Methodology</vt:lpstr>
      <vt:lpstr>PowerPoint-Präsentation</vt:lpstr>
      <vt:lpstr>Seasonal forecast skill: ENSEMBLES</vt:lpstr>
      <vt:lpstr>PowerPoint-Präsentation</vt:lpstr>
      <vt:lpstr>PowerPoint-Präsentation</vt:lpstr>
      <vt:lpstr>SPECS Open Fronts</vt:lpstr>
      <vt:lpstr>PowerPoint-Präsentation</vt:lpstr>
      <vt:lpstr>IC3: Earth system modeling</vt:lpstr>
      <vt:lpstr>Predictions of the XXIst century hiatus</vt:lpstr>
      <vt:lpstr>Predictions of the XXIst century hiatus</vt:lpstr>
      <vt:lpstr>Impact of initialization: CMIP5 decadal predictions</vt:lpstr>
      <vt:lpstr>Impact of land surface initialization</vt:lpstr>
      <vt:lpstr>Impact of increasing the resolution</vt:lpstr>
      <vt:lpstr>Impact of increasing resolution</vt:lpstr>
      <vt:lpstr>In-house sea ice reconstructions</vt:lpstr>
      <vt:lpstr>Inter-annual sea-ice variability</vt:lpstr>
      <vt:lpstr>The climate prediction drift issue</vt:lpstr>
      <vt:lpstr>The climate prediction drift issue</vt:lpstr>
      <vt:lpstr>Anomaly versus full-field initialization</vt:lpstr>
      <vt:lpstr>PowerPoint-Präsentation</vt:lpstr>
      <vt:lpstr>Climate change initiative: Opportunities</vt:lpstr>
      <vt:lpstr>CCI for sources of predictability</vt:lpstr>
      <vt:lpstr>Observational uncertainty </vt:lpstr>
      <vt:lpstr>High-resolution verification</vt:lpstr>
      <vt:lpstr>SPECS Open fronts: Questions?</vt:lpstr>
      <vt:lpstr>Foresight of resolution increase</vt:lpstr>
      <vt:lpstr>Advanced assimilation using EnKF</vt:lpstr>
      <vt:lpstr>Impact of land surface initialization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Kim Serradell</dc:creator>
  <cp:lastModifiedBy>Omar Bellprat</cp:lastModifiedBy>
  <cp:revision>226</cp:revision>
  <cp:lastPrinted>2015-05-21T13:39:05Z</cp:lastPrinted>
  <dcterms:created xsi:type="dcterms:W3CDTF">2015-02-05T11:44:49Z</dcterms:created>
  <dcterms:modified xsi:type="dcterms:W3CDTF">2015-05-26T13:15:09Z</dcterms:modified>
</cp:coreProperties>
</file>