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703" r:id="rId3"/>
    <p:sldMasterId id="2147483715" r:id="rId4"/>
    <p:sldMasterId id="2147483728" r:id="rId5"/>
    <p:sldMasterId id="2147483741" r:id="rId6"/>
    <p:sldMasterId id="2147483754" r:id="rId7"/>
    <p:sldMasterId id="2147483767" r:id="rId8"/>
    <p:sldMasterId id="2147483780" r:id="rId9"/>
    <p:sldMasterId id="2147483792" r:id="rId10"/>
  </p:sldMasterIdLst>
  <p:notesMasterIdLst>
    <p:notesMasterId r:id="rId69"/>
  </p:notesMasterIdLst>
  <p:handoutMasterIdLst>
    <p:handoutMasterId r:id="rId70"/>
  </p:handoutMasterIdLst>
  <p:sldIdLst>
    <p:sldId id="534" r:id="rId11"/>
    <p:sldId id="567" r:id="rId12"/>
    <p:sldId id="626" r:id="rId13"/>
    <p:sldId id="602" r:id="rId14"/>
    <p:sldId id="603" r:id="rId15"/>
    <p:sldId id="592" r:id="rId16"/>
    <p:sldId id="593" r:id="rId17"/>
    <p:sldId id="571" r:id="rId18"/>
    <p:sldId id="627" r:id="rId19"/>
    <p:sldId id="629" r:id="rId20"/>
    <p:sldId id="630" r:id="rId21"/>
    <p:sldId id="575" r:id="rId22"/>
    <p:sldId id="582" r:id="rId23"/>
    <p:sldId id="583" r:id="rId24"/>
    <p:sldId id="584" r:id="rId25"/>
    <p:sldId id="616" r:id="rId26"/>
    <p:sldId id="635" r:id="rId27"/>
    <p:sldId id="585" r:id="rId28"/>
    <p:sldId id="586" r:id="rId29"/>
    <p:sldId id="588" r:id="rId30"/>
    <p:sldId id="589" r:id="rId31"/>
    <p:sldId id="590" r:id="rId32"/>
    <p:sldId id="636" r:id="rId33"/>
    <p:sldId id="628" r:id="rId34"/>
    <p:sldId id="631" r:id="rId35"/>
    <p:sldId id="632" r:id="rId36"/>
    <p:sldId id="633" r:id="rId37"/>
    <p:sldId id="612" r:id="rId38"/>
    <p:sldId id="613" r:id="rId39"/>
    <p:sldId id="614" r:id="rId40"/>
    <p:sldId id="615" r:id="rId41"/>
    <p:sldId id="617" r:id="rId42"/>
    <p:sldId id="620" r:id="rId43"/>
    <p:sldId id="623" r:id="rId44"/>
    <p:sldId id="624" r:id="rId45"/>
    <p:sldId id="576" r:id="rId46"/>
    <p:sldId id="577" r:id="rId47"/>
    <p:sldId id="572" r:id="rId48"/>
    <p:sldId id="578" r:id="rId49"/>
    <p:sldId id="574" r:id="rId50"/>
    <p:sldId id="591" r:id="rId51"/>
    <p:sldId id="601" r:id="rId52"/>
    <p:sldId id="594" r:id="rId53"/>
    <p:sldId id="595" r:id="rId54"/>
    <p:sldId id="596" r:id="rId55"/>
    <p:sldId id="573" r:id="rId56"/>
    <p:sldId id="597" r:id="rId57"/>
    <p:sldId id="598" r:id="rId58"/>
    <p:sldId id="599" r:id="rId59"/>
    <p:sldId id="600" r:id="rId60"/>
    <p:sldId id="604" r:id="rId61"/>
    <p:sldId id="605" r:id="rId62"/>
    <p:sldId id="606" r:id="rId63"/>
    <p:sldId id="607" r:id="rId64"/>
    <p:sldId id="608" r:id="rId65"/>
    <p:sldId id="609" r:id="rId66"/>
    <p:sldId id="610" r:id="rId67"/>
    <p:sldId id="611" r:id="rId68"/>
  </p:sldIdLst>
  <p:sldSz cx="9144000" cy="6858000" type="screen4x3"/>
  <p:notesSz cx="6789738" cy="9929813"/>
  <p:defaultTextStyle>
    <a:defPPr>
      <a:defRPr lang="sv-SE"/>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BFCF"/>
    <a:srgbClr val="B9AFC3"/>
    <a:srgbClr val="3BC6D5"/>
    <a:srgbClr val="B6DD87"/>
    <a:srgbClr val="A4D46A"/>
    <a:srgbClr val="CCFF66"/>
    <a:srgbClr val="CCFFCC"/>
    <a:srgbClr val="CCFF99"/>
    <a:srgbClr val="FFFF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08" autoAdjust="0"/>
    <p:restoredTop sz="94671" autoAdjust="0"/>
  </p:normalViewPr>
  <p:slideViewPr>
    <p:cSldViewPr snapToGrid="0">
      <p:cViewPr varScale="1">
        <p:scale>
          <a:sx n="111" d="100"/>
          <a:sy n="111" d="100"/>
        </p:scale>
        <p:origin x="-1602" y="-78"/>
      </p:cViewPr>
      <p:guideLst>
        <p:guide orient="horz" pos="2160"/>
        <p:guide orient="horz" pos="1798"/>
        <p:guide orient="horz" pos="1914"/>
        <p:guide pos="339"/>
        <p:guide pos="5509"/>
      </p:guideLst>
    </p:cSldViewPr>
  </p:slideViewPr>
  <p:notesTextViewPr>
    <p:cViewPr>
      <p:scale>
        <a:sx n="100" d="100"/>
        <a:sy n="100" d="100"/>
      </p:scale>
      <p:origin x="0" y="0"/>
    </p:cViewPr>
  </p:notesTextViewPr>
  <p:sorterViewPr>
    <p:cViewPr>
      <p:scale>
        <a:sx n="80" d="100"/>
        <a:sy n="80" d="100"/>
      </p:scale>
      <p:origin x="0" y="2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42515" cy="49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09" tIns="44105" rIns="88209" bIns="44105" numCol="1" anchor="t" anchorCtr="0" compatLnSpc="1">
            <a:prstTxWarp prst="textNoShape">
              <a:avLst/>
            </a:prstTxWarp>
          </a:bodyPr>
          <a:lstStyle>
            <a:lvl1pPr defTabSz="881063" eaLnBrk="0" hangingPunct="0">
              <a:defRPr sz="1200"/>
            </a:lvl1pPr>
          </a:lstStyle>
          <a:p>
            <a:endParaRPr lang="sv-SE"/>
          </a:p>
        </p:txBody>
      </p:sp>
      <p:sp>
        <p:nvSpPr>
          <p:cNvPr id="81923" name="Rectangle 3"/>
          <p:cNvSpPr>
            <a:spLocks noGrp="1" noChangeArrowheads="1"/>
          </p:cNvSpPr>
          <p:nvPr>
            <p:ph type="dt" sz="quarter" idx="1"/>
          </p:nvPr>
        </p:nvSpPr>
        <p:spPr bwMode="auto">
          <a:xfrm>
            <a:off x="3845750" y="0"/>
            <a:ext cx="2942515" cy="49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09" tIns="44105" rIns="88209" bIns="44105" numCol="1" anchor="t" anchorCtr="0" compatLnSpc="1">
            <a:prstTxWarp prst="textNoShape">
              <a:avLst/>
            </a:prstTxWarp>
          </a:bodyPr>
          <a:lstStyle>
            <a:lvl1pPr algn="r" defTabSz="881063" eaLnBrk="0" hangingPunct="0">
              <a:defRPr sz="1200"/>
            </a:lvl1pPr>
          </a:lstStyle>
          <a:p>
            <a:fld id="{B91E5335-3C44-40AA-842A-5439B8BE4A6D}" type="datetimeFigureOut">
              <a:rPr lang="sv-SE"/>
              <a:pPr/>
              <a:t>2015-05-26</a:t>
            </a:fld>
            <a:endParaRPr lang="sv-SE"/>
          </a:p>
        </p:txBody>
      </p:sp>
      <p:sp>
        <p:nvSpPr>
          <p:cNvPr id="81924" name="Rectangle 4"/>
          <p:cNvSpPr>
            <a:spLocks noGrp="1" noChangeArrowheads="1"/>
          </p:cNvSpPr>
          <p:nvPr>
            <p:ph type="ftr" sz="quarter" idx="2"/>
          </p:nvPr>
        </p:nvSpPr>
        <p:spPr bwMode="auto">
          <a:xfrm>
            <a:off x="0" y="9432338"/>
            <a:ext cx="2942515" cy="49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09" tIns="44105" rIns="88209" bIns="44105" numCol="1" anchor="b" anchorCtr="0" compatLnSpc="1">
            <a:prstTxWarp prst="textNoShape">
              <a:avLst/>
            </a:prstTxWarp>
          </a:bodyPr>
          <a:lstStyle>
            <a:lvl1pPr defTabSz="881063" eaLnBrk="0" hangingPunct="0">
              <a:defRPr sz="1200"/>
            </a:lvl1pPr>
          </a:lstStyle>
          <a:p>
            <a:endParaRPr lang="sv-SE"/>
          </a:p>
        </p:txBody>
      </p:sp>
      <p:sp>
        <p:nvSpPr>
          <p:cNvPr id="81925" name="Rectangle 5"/>
          <p:cNvSpPr>
            <a:spLocks noGrp="1" noChangeArrowheads="1"/>
          </p:cNvSpPr>
          <p:nvPr>
            <p:ph type="sldNum" sz="quarter" idx="3"/>
          </p:nvPr>
        </p:nvSpPr>
        <p:spPr bwMode="auto">
          <a:xfrm>
            <a:off x="3845750" y="9432338"/>
            <a:ext cx="2942515" cy="49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09" tIns="44105" rIns="88209" bIns="44105" numCol="1" anchor="b" anchorCtr="0" compatLnSpc="1">
            <a:prstTxWarp prst="textNoShape">
              <a:avLst/>
            </a:prstTxWarp>
          </a:bodyPr>
          <a:lstStyle>
            <a:lvl1pPr algn="r" defTabSz="881063" eaLnBrk="0" hangingPunct="0">
              <a:defRPr sz="1200"/>
            </a:lvl1pPr>
          </a:lstStyle>
          <a:p>
            <a:fld id="{4F6BF1C6-527E-4100-9930-B92BACF62B04}" type="slidenum">
              <a:rPr lang="sv-SE"/>
              <a:pPr/>
              <a:t>‹#›</a:t>
            </a:fld>
            <a:endParaRPr lang="sv-SE"/>
          </a:p>
        </p:txBody>
      </p:sp>
    </p:spTree>
    <p:extLst>
      <p:ext uri="{BB962C8B-B14F-4D97-AF65-F5344CB8AC3E}">
        <p14:creationId xmlns:p14="http://schemas.microsoft.com/office/powerpoint/2010/main" val="38803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2515" cy="49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9" tIns="47774" rIns="95549" bIns="47774" numCol="1" anchor="t" anchorCtr="0" compatLnSpc="1">
            <a:prstTxWarp prst="textNoShape">
              <a:avLst/>
            </a:prstTxWarp>
          </a:bodyPr>
          <a:lstStyle>
            <a:lvl1pPr defTabSz="955675">
              <a:defRPr sz="1200"/>
            </a:lvl1pPr>
          </a:lstStyle>
          <a:p>
            <a:endParaRPr lang="en-US"/>
          </a:p>
        </p:txBody>
      </p:sp>
      <p:sp>
        <p:nvSpPr>
          <p:cNvPr id="10243" name="Rectangle 3"/>
          <p:cNvSpPr>
            <a:spLocks noGrp="1" noChangeArrowheads="1"/>
          </p:cNvSpPr>
          <p:nvPr>
            <p:ph type="dt" idx="1"/>
          </p:nvPr>
        </p:nvSpPr>
        <p:spPr bwMode="auto">
          <a:xfrm>
            <a:off x="3845750" y="0"/>
            <a:ext cx="2942515" cy="49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9" tIns="47774" rIns="95549" bIns="47774" numCol="1" anchor="t" anchorCtr="0" compatLnSpc="1">
            <a:prstTxWarp prst="textNoShape">
              <a:avLst/>
            </a:prstTxWarp>
          </a:bodyPr>
          <a:lstStyle>
            <a:lvl1pPr algn="r" defTabSz="955675">
              <a:defRPr sz="1200"/>
            </a:lvl1pPr>
          </a:lstStyle>
          <a:p>
            <a:endParaRPr lang="en-US"/>
          </a:p>
        </p:txBody>
      </p:sp>
      <p:sp>
        <p:nvSpPr>
          <p:cNvPr id="12292" name="Rectangle 4"/>
          <p:cNvSpPr>
            <a:spLocks noGrp="1" noRot="1" noChangeAspect="1" noChangeArrowheads="1" noTextEdit="1"/>
          </p:cNvSpPr>
          <p:nvPr>
            <p:ph type="sldImg" idx="2"/>
          </p:nvPr>
        </p:nvSpPr>
        <p:spPr bwMode="auto">
          <a:xfrm>
            <a:off x="915988" y="746125"/>
            <a:ext cx="4960937"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79269" y="4716991"/>
            <a:ext cx="5431201" cy="446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9" tIns="47774" rIns="95549" bIns="47774"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10246" name="Rectangle 6"/>
          <p:cNvSpPr>
            <a:spLocks noGrp="1" noChangeArrowheads="1"/>
          </p:cNvSpPr>
          <p:nvPr>
            <p:ph type="ftr" sz="quarter" idx="4"/>
          </p:nvPr>
        </p:nvSpPr>
        <p:spPr bwMode="auto">
          <a:xfrm>
            <a:off x="0" y="9432338"/>
            <a:ext cx="2942515" cy="49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9" tIns="47774" rIns="95549" bIns="47774" numCol="1" anchor="b" anchorCtr="0" compatLnSpc="1">
            <a:prstTxWarp prst="textNoShape">
              <a:avLst/>
            </a:prstTxWarp>
          </a:bodyPr>
          <a:lstStyle>
            <a:lvl1pPr defTabSz="955675">
              <a:defRPr sz="1200"/>
            </a:lvl1pPr>
          </a:lstStyle>
          <a:p>
            <a:endParaRPr lang="en-US"/>
          </a:p>
        </p:txBody>
      </p:sp>
      <p:sp>
        <p:nvSpPr>
          <p:cNvPr id="10247" name="Rectangle 7"/>
          <p:cNvSpPr>
            <a:spLocks noGrp="1" noChangeArrowheads="1"/>
          </p:cNvSpPr>
          <p:nvPr>
            <p:ph type="sldNum" sz="quarter" idx="5"/>
          </p:nvPr>
        </p:nvSpPr>
        <p:spPr bwMode="auto">
          <a:xfrm>
            <a:off x="3845750" y="9432338"/>
            <a:ext cx="2942515" cy="49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49" tIns="47774" rIns="95549" bIns="47774" numCol="1" anchor="b" anchorCtr="0" compatLnSpc="1">
            <a:prstTxWarp prst="textNoShape">
              <a:avLst/>
            </a:prstTxWarp>
          </a:bodyPr>
          <a:lstStyle>
            <a:lvl1pPr algn="r" defTabSz="955675">
              <a:defRPr sz="1200"/>
            </a:lvl1pPr>
          </a:lstStyle>
          <a:p>
            <a:fld id="{D5DCABCC-CEF1-4855-BB2F-000AC5302873}" type="slidenum">
              <a:rPr lang="sv-SE"/>
              <a:pPr/>
              <a:t>‹#›</a:t>
            </a:fld>
            <a:endParaRPr lang="sv-SE"/>
          </a:p>
        </p:txBody>
      </p:sp>
    </p:spTree>
    <p:extLst>
      <p:ext uri="{BB962C8B-B14F-4D97-AF65-F5344CB8AC3E}">
        <p14:creationId xmlns:p14="http://schemas.microsoft.com/office/powerpoint/2010/main" val="8344975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sv-S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51238"/>
            <a:ext cx="5431370" cy="4467974"/>
          </a:xfrm>
        </p:spPr>
        <p:txBody>
          <a:bodyPr/>
          <a:lstStyle/>
          <a:p>
            <a:pPr lvl="0"/>
            <a:r>
              <a:rPr lang="sv-SE"/>
              <a:t>Stockholm</a:t>
            </a:r>
          </a:p>
          <a:p>
            <a:pPr lvl="0"/>
            <a:r>
              <a:rPr lang="sv-SE"/>
              <a:t>Tullinge</a:t>
            </a:r>
          </a:p>
          <a:p>
            <a:pPr lvl="0"/>
            <a:r>
              <a:rPr lang="sv-SE"/>
              <a:t>Bromma</a:t>
            </a:r>
          </a:p>
          <a:p>
            <a:pPr lvl="0"/>
            <a:r>
              <a:rPr lang="sv-SE"/>
              <a:t>Stormyra</a:t>
            </a:r>
            <a:br>
              <a:rPr lang="sv-SE"/>
            </a:br>
            <a:r>
              <a:rPr lang="sv-SE"/>
              <a:t>Värtan</a:t>
            </a:r>
          </a:p>
          <a:p>
            <a:pPr lvl="0"/>
            <a:r>
              <a:rPr lang="sv-SE"/>
              <a:t>Adelsö</a:t>
            </a:r>
          </a:p>
          <a:p>
            <a:pPr lvl="0"/>
            <a:r>
              <a:rPr lang="sv-SE"/>
              <a:t>Beckomberga</a:t>
            </a:r>
          </a:p>
          <a:p>
            <a:pPr lvl="0"/>
            <a:r>
              <a:rPr lang="sv-SE"/>
              <a:t>Barkarby</a:t>
            </a:r>
          </a:p>
          <a:p>
            <a:pPr lvl="0"/>
            <a:r>
              <a:rPr lang="sv-SE"/>
              <a:t>Röskär (Bogesundslandet)</a:t>
            </a:r>
          </a:p>
          <a:p>
            <a:pPr lvl="0"/>
            <a:endParaRPr lang="sv-SE"/>
          </a:p>
          <a:p>
            <a:pPr lvl="0"/>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51238"/>
            <a:ext cx="5431370" cy="4467974"/>
          </a:xfrm>
        </p:spPr>
        <p:txBody>
          <a:bodyPr/>
          <a:lstStyle/>
          <a:p>
            <a:pPr lvl="0"/>
            <a:r>
              <a:rPr lang="sv-SE"/>
              <a:t>Stockholm</a:t>
            </a:r>
          </a:p>
          <a:p>
            <a:pPr lvl="0"/>
            <a:r>
              <a:rPr lang="sv-SE"/>
              <a:t>Tullinge</a:t>
            </a:r>
          </a:p>
          <a:p>
            <a:pPr lvl="0"/>
            <a:r>
              <a:rPr lang="sv-SE"/>
              <a:t>Bromma</a:t>
            </a:r>
          </a:p>
          <a:p>
            <a:pPr lvl="0"/>
            <a:r>
              <a:rPr lang="sv-SE"/>
              <a:t>Stormyra</a:t>
            </a:r>
            <a:br>
              <a:rPr lang="sv-SE"/>
            </a:br>
            <a:r>
              <a:rPr lang="sv-SE"/>
              <a:t>Värtan</a:t>
            </a:r>
          </a:p>
          <a:p>
            <a:pPr lvl="0"/>
            <a:r>
              <a:rPr lang="sv-SE"/>
              <a:t>Adelsö</a:t>
            </a:r>
          </a:p>
          <a:p>
            <a:pPr lvl="0"/>
            <a:r>
              <a:rPr lang="sv-SE"/>
              <a:t>Beckomberga</a:t>
            </a:r>
          </a:p>
          <a:p>
            <a:pPr lvl="0"/>
            <a:r>
              <a:rPr lang="sv-SE"/>
              <a:t>Barkarby</a:t>
            </a:r>
          </a:p>
          <a:p>
            <a:pPr lvl="0"/>
            <a:r>
              <a:rPr lang="sv-SE"/>
              <a:t>Röskär (Bogesundslandet)</a:t>
            </a:r>
          </a:p>
          <a:p>
            <a:pPr lvl="0"/>
            <a:endParaRPr lang="sv-SE"/>
          </a:p>
          <a:p>
            <a:pPr lvl="0"/>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51238"/>
            <a:ext cx="5431370" cy="4467974"/>
          </a:xfrm>
        </p:spPr>
        <p:txBody>
          <a:bodyPr/>
          <a:lstStyle/>
          <a:p>
            <a:pPr lvl="0"/>
            <a:r>
              <a:rPr lang="sv-SE"/>
              <a:t>Stockholm</a:t>
            </a:r>
          </a:p>
          <a:p>
            <a:pPr lvl="0"/>
            <a:r>
              <a:rPr lang="sv-SE"/>
              <a:t>Tullinge</a:t>
            </a:r>
          </a:p>
          <a:p>
            <a:pPr lvl="0"/>
            <a:r>
              <a:rPr lang="sv-SE"/>
              <a:t>Bromma</a:t>
            </a:r>
          </a:p>
          <a:p>
            <a:pPr lvl="0"/>
            <a:r>
              <a:rPr lang="sv-SE"/>
              <a:t>Stormyra</a:t>
            </a:r>
            <a:br>
              <a:rPr lang="sv-SE"/>
            </a:br>
            <a:r>
              <a:rPr lang="sv-SE"/>
              <a:t>Värtan</a:t>
            </a:r>
          </a:p>
          <a:p>
            <a:pPr lvl="0"/>
            <a:r>
              <a:rPr lang="sv-SE"/>
              <a:t>Adelsö</a:t>
            </a:r>
          </a:p>
          <a:p>
            <a:pPr lvl="0"/>
            <a:r>
              <a:rPr lang="sv-SE"/>
              <a:t>Beckomberga</a:t>
            </a:r>
          </a:p>
          <a:p>
            <a:pPr lvl="0"/>
            <a:r>
              <a:rPr lang="sv-SE"/>
              <a:t>Barkarby</a:t>
            </a:r>
          </a:p>
          <a:p>
            <a:pPr lvl="0"/>
            <a:r>
              <a:rPr lang="sv-SE"/>
              <a:t>Röskär (Bogesundslandet)</a:t>
            </a:r>
          </a:p>
          <a:p>
            <a:pPr lvl="0"/>
            <a:endParaRPr lang="sv-SE"/>
          </a:p>
          <a:p>
            <a:pPr lvl="0"/>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51238"/>
            <a:ext cx="5431370" cy="4467974"/>
          </a:xfrm>
        </p:spPr>
        <p:txBody>
          <a:bodyPr/>
          <a:lstStyle/>
          <a:p>
            <a:pPr lvl="0"/>
            <a:r>
              <a:rPr lang="sv-SE"/>
              <a:t>Stockholm</a:t>
            </a:r>
          </a:p>
          <a:p>
            <a:pPr lvl="0"/>
            <a:r>
              <a:rPr lang="sv-SE"/>
              <a:t>Tullinge</a:t>
            </a:r>
          </a:p>
          <a:p>
            <a:pPr lvl="0"/>
            <a:r>
              <a:rPr lang="sv-SE"/>
              <a:t>Bromma</a:t>
            </a:r>
          </a:p>
          <a:p>
            <a:pPr lvl="0"/>
            <a:r>
              <a:rPr lang="sv-SE"/>
              <a:t>Stormyra</a:t>
            </a:r>
            <a:br>
              <a:rPr lang="sv-SE"/>
            </a:br>
            <a:r>
              <a:rPr lang="sv-SE"/>
              <a:t>Värtan</a:t>
            </a:r>
          </a:p>
          <a:p>
            <a:pPr lvl="0"/>
            <a:r>
              <a:rPr lang="sv-SE"/>
              <a:t>Adelsö</a:t>
            </a:r>
          </a:p>
          <a:p>
            <a:pPr lvl="0"/>
            <a:r>
              <a:rPr lang="sv-SE"/>
              <a:t>Beckomberga</a:t>
            </a:r>
          </a:p>
          <a:p>
            <a:pPr lvl="0"/>
            <a:r>
              <a:rPr lang="sv-SE"/>
              <a:t>Barkarby</a:t>
            </a:r>
          </a:p>
          <a:p>
            <a:pPr lvl="0"/>
            <a:r>
              <a:rPr lang="sv-SE"/>
              <a:t>Röskär (Bogesundslandet)</a:t>
            </a:r>
          </a:p>
          <a:p>
            <a:pPr lvl="0"/>
            <a:endParaRPr lang="sv-SE"/>
          </a:p>
          <a:p>
            <a:pPr lvl="0"/>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16311"/>
            <a:ext cx="5431370" cy="4467974"/>
          </a:xfrm>
        </p:spPr>
        <p:txBody>
          <a:bodyPr/>
          <a:lstStyle/>
          <a:p>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16311"/>
            <a:ext cx="5431370" cy="4467974"/>
          </a:xfrm>
        </p:spPr>
        <p:txBody>
          <a:bodyPr/>
          <a:lstStyle/>
          <a:p>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16311"/>
            <a:ext cx="5431370" cy="4467974"/>
          </a:xfrm>
        </p:spPr>
        <p:txBody>
          <a:bodyPr/>
          <a:lstStyle/>
          <a:p>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16932" y="745372"/>
            <a:ext cx="4955874" cy="3723679"/>
          </a:xfrm>
          <a:prstGeom prst="rect">
            <a:avLst/>
          </a:prstGeom>
          <a:noFill/>
          <a:ln w="12700">
            <a:solidFill>
              <a:prstClr val="black"/>
            </a:solidFill>
          </a:ln>
        </p:spPr>
      </p:sp>
      <p:sp>
        <p:nvSpPr>
          <p:cNvPr id="3" name="Platshållare för anteckningar 2"/>
          <p:cNvSpPr>
            <a:spLocks noGrp="1"/>
          </p:cNvSpPr>
          <p:nvPr>
            <p:ph type="body" idx="1"/>
          </p:nvPr>
        </p:nvSpPr>
        <p:spPr>
          <a:xfrm>
            <a:off x="372652" y="4879982"/>
            <a:ext cx="6155673" cy="4914866"/>
          </a:xfrm>
        </p:spPr>
        <p:txBody>
          <a:bodyPr/>
          <a:lstStyle/>
          <a:p>
            <a:r>
              <a:rPr lang="sv-SE" dirty="0" err="1" smtClean="0"/>
              <a:t>One</a:t>
            </a:r>
            <a:r>
              <a:rPr lang="sv-SE" dirty="0" smtClean="0"/>
              <a:t> </a:t>
            </a:r>
            <a:r>
              <a:rPr lang="sv-SE" dirty="0" err="1" smtClean="0"/>
              <a:t>important</a:t>
            </a:r>
            <a:r>
              <a:rPr lang="sv-SE" dirty="0" smtClean="0"/>
              <a:t> </a:t>
            </a:r>
            <a:r>
              <a:rPr lang="sv-SE" dirty="0" err="1" smtClean="0"/>
              <a:t>apsect</a:t>
            </a:r>
            <a:r>
              <a:rPr lang="sv-SE" dirty="0" smtClean="0"/>
              <a:t> </a:t>
            </a:r>
            <a:r>
              <a:rPr lang="sv-SE" dirty="0" err="1" smtClean="0"/>
              <a:t>of</a:t>
            </a:r>
            <a:r>
              <a:rPr lang="sv-SE" dirty="0" smtClean="0"/>
              <a:t> the </a:t>
            </a:r>
            <a:r>
              <a:rPr lang="sv-SE" dirty="0" err="1" smtClean="0"/>
              <a:t>changing</a:t>
            </a:r>
            <a:r>
              <a:rPr lang="sv-SE" dirty="0" smtClean="0"/>
              <a:t> Arctic </a:t>
            </a:r>
            <a:r>
              <a:rPr lang="sv-SE" dirty="0" err="1" smtClean="0"/>
              <a:t>climate</a:t>
            </a:r>
            <a:r>
              <a:rPr lang="sv-SE" dirty="0" smtClean="0"/>
              <a:t> is the </a:t>
            </a:r>
            <a:r>
              <a:rPr lang="sv-SE" dirty="0" err="1" smtClean="0"/>
              <a:t>decline</a:t>
            </a:r>
            <a:r>
              <a:rPr lang="sv-SE" dirty="0" smtClean="0"/>
              <a:t> in </a:t>
            </a:r>
            <a:r>
              <a:rPr lang="sv-SE" dirty="0" err="1" smtClean="0"/>
              <a:t>sea-ice</a:t>
            </a:r>
            <a:r>
              <a:rPr lang="sv-SE" dirty="0" smtClean="0"/>
              <a:t>.</a:t>
            </a:r>
          </a:p>
          <a:p>
            <a:endParaRPr lang="sv-SE" dirty="0" smtClean="0"/>
          </a:p>
          <a:p>
            <a:r>
              <a:rPr lang="sv-SE" dirty="0" smtClean="0"/>
              <a:t>Most CMIP5 </a:t>
            </a:r>
            <a:r>
              <a:rPr lang="sv-SE" dirty="0" err="1" smtClean="0"/>
              <a:t>models</a:t>
            </a:r>
            <a:r>
              <a:rPr lang="sv-SE" dirty="0" smtClean="0"/>
              <a:t> and EC-Earth </a:t>
            </a:r>
            <a:r>
              <a:rPr lang="sv-SE" dirty="0" err="1" smtClean="0"/>
              <a:t>fail</a:t>
            </a:r>
            <a:r>
              <a:rPr lang="sv-SE" dirty="0" smtClean="0"/>
              <a:t> </a:t>
            </a:r>
            <a:r>
              <a:rPr lang="sv-SE" dirty="0" err="1" smtClean="0"/>
              <a:t>to</a:t>
            </a:r>
            <a:r>
              <a:rPr lang="sv-SE" dirty="0" smtClean="0"/>
              <a:t> </a:t>
            </a:r>
            <a:r>
              <a:rPr lang="sv-SE" dirty="0" err="1" smtClean="0"/>
              <a:t>simulate</a:t>
            </a:r>
            <a:r>
              <a:rPr lang="sv-SE" dirty="0" smtClean="0"/>
              <a:t> the fast </a:t>
            </a:r>
            <a:r>
              <a:rPr lang="sv-SE" dirty="0" err="1" smtClean="0"/>
              <a:t>sea-ice</a:t>
            </a:r>
            <a:r>
              <a:rPr lang="sv-SE" dirty="0" smtClean="0"/>
              <a:t> </a:t>
            </a:r>
            <a:r>
              <a:rPr lang="sv-SE" dirty="0" err="1" smtClean="0"/>
              <a:t>decline</a:t>
            </a:r>
            <a:r>
              <a:rPr lang="sv-SE" dirty="0" smtClean="0"/>
              <a:t> </a:t>
            </a:r>
            <a:r>
              <a:rPr lang="sv-SE" dirty="0" err="1" smtClean="0"/>
              <a:t>that</a:t>
            </a:r>
            <a:r>
              <a:rPr lang="sv-SE" dirty="0" smtClean="0"/>
              <a:t> has </a:t>
            </a:r>
            <a:r>
              <a:rPr lang="sv-SE" dirty="0" err="1" smtClean="0"/>
              <a:t>been</a:t>
            </a:r>
            <a:r>
              <a:rPr lang="sv-SE" dirty="0" smtClean="0"/>
              <a:t> </a:t>
            </a:r>
          </a:p>
          <a:p>
            <a:r>
              <a:rPr lang="sv-SE" dirty="0" err="1" smtClean="0"/>
              <a:t>observed</a:t>
            </a:r>
            <a:r>
              <a:rPr lang="sv-SE" dirty="0" smtClean="0"/>
              <a:t> </a:t>
            </a:r>
            <a:r>
              <a:rPr lang="sv-SE" dirty="0" err="1" smtClean="0"/>
              <a:t>during</a:t>
            </a:r>
            <a:r>
              <a:rPr lang="sv-SE" dirty="0" smtClean="0"/>
              <a:t> the last 20 </a:t>
            </a:r>
            <a:r>
              <a:rPr lang="sv-SE" dirty="0" err="1" smtClean="0"/>
              <a:t>years</a:t>
            </a:r>
            <a:r>
              <a:rPr lang="sv-SE" dirty="0" smtClean="0"/>
              <a:t>.</a:t>
            </a:r>
          </a:p>
          <a:p>
            <a:endParaRPr lang="sv-SE" dirty="0" smtClean="0"/>
          </a:p>
          <a:p>
            <a:r>
              <a:rPr lang="sv-SE" dirty="0" err="1" smtClean="0"/>
              <a:t>This</a:t>
            </a:r>
            <a:r>
              <a:rPr lang="sv-SE" baseline="0" dirty="0" smtClean="0"/>
              <a:t> </a:t>
            </a:r>
            <a:r>
              <a:rPr lang="sv-SE" dirty="0" err="1" smtClean="0"/>
              <a:t>figure</a:t>
            </a:r>
            <a:r>
              <a:rPr lang="sv-SE" dirty="0" smtClean="0"/>
              <a:t> show 7 simulations </a:t>
            </a:r>
            <a:r>
              <a:rPr lang="sv-SE" dirty="0" err="1" smtClean="0"/>
              <a:t>with</a:t>
            </a:r>
            <a:r>
              <a:rPr lang="sv-SE" dirty="0" smtClean="0"/>
              <a:t> EC-Earth for different emissions scenarios </a:t>
            </a:r>
          </a:p>
          <a:p>
            <a:r>
              <a:rPr lang="sv-SE" dirty="0" smtClean="0"/>
              <a:t>(RCP2.6, RCP4.5 and RCP8.5, </a:t>
            </a:r>
            <a:r>
              <a:rPr lang="sv-SE" dirty="0" err="1" smtClean="0"/>
              <a:t>low</a:t>
            </a:r>
            <a:r>
              <a:rPr lang="sv-SE" dirty="0" smtClean="0"/>
              <a:t> medium, </a:t>
            </a:r>
            <a:r>
              <a:rPr lang="sv-SE" dirty="0" err="1" smtClean="0"/>
              <a:t>high</a:t>
            </a:r>
            <a:r>
              <a:rPr lang="sv-SE" dirty="0" smtClean="0"/>
              <a:t> CO2 emissions). The </a:t>
            </a:r>
            <a:r>
              <a:rPr lang="sv-SE" dirty="0" err="1" smtClean="0"/>
              <a:t>bottom</a:t>
            </a:r>
            <a:r>
              <a:rPr lang="sv-SE" dirty="0" smtClean="0"/>
              <a:t> </a:t>
            </a:r>
            <a:r>
              <a:rPr lang="sv-SE" dirty="0" err="1" smtClean="0"/>
              <a:t>figure</a:t>
            </a:r>
            <a:r>
              <a:rPr lang="sv-SE" dirty="0" smtClean="0"/>
              <a:t> show </a:t>
            </a:r>
          </a:p>
          <a:p>
            <a:r>
              <a:rPr lang="sv-SE" dirty="0" smtClean="0"/>
              <a:t>the </a:t>
            </a:r>
            <a:r>
              <a:rPr lang="sv-SE" dirty="0" err="1" smtClean="0"/>
              <a:t>sea-ice</a:t>
            </a:r>
            <a:r>
              <a:rPr lang="sv-SE" dirty="0" smtClean="0"/>
              <a:t> </a:t>
            </a:r>
            <a:r>
              <a:rPr lang="sv-SE" dirty="0" err="1" smtClean="0"/>
              <a:t>decline</a:t>
            </a:r>
            <a:r>
              <a:rPr lang="sv-SE" dirty="0" smtClean="0"/>
              <a:t> from 1850 </a:t>
            </a:r>
            <a:r>
              <a:rPr lang="sv-SE" dirty="0" err="1" smtClean="0"/>
              <a:t>to</a:t>
            </a:r>
            <a:r>
              <a:rPr lang="sv-SE" dirty="0" smtClean="0"/>
              <a:t> 2100. The </a:t>
            </a:r>
            <a:r>
              <a:rPr lang="sv-SE" dirty="0" err="1" smtClean="0"/>
              <a:t>model</a:t>
            </a:r>
            <a:r>
              <a:rPr lang="sv-SE" dirty="0" smtClean="0"/>
              <a:t> </a:t>
            </a:r>
            <a:r>
              <a:rPr lang="sv-SE" dirty="0" err="1" smtClean="0"/>
              <a:t>capture</a:t>
            </a:r>
            <a:r>
              <a:rPr lang="sv-SE" dirty="0" smtClean="0"/>
              <a:t> the </a:t>
            </a:r>
            <a:r>
              <a:rPr lang="sv-SE" dirty="0" err="1" smtClean="0"/>
              <a:t>decline</a:t>
            </a:r>
            <a:r>
              <a:rPr lang="sv-SE" dirty="0" smtClean="0"/>
              <a:t> </a:t>
            </a:r>
            <a:r>
              <a:rPr lang="sv-SE" dirty="0" err="1" smtClean="0"/>
              <a:t>but</a:t>
            </a:r>
            <a:r>
              <a:rPr lang="sv-SE" dirty="0" smtClean="0"/>
              <a:t> it is not as fast as </a:t>
            </a:r>
          </a:p>
          <a:p>
            <a:r>
              <a:rPr lang="sv-SE" dirty="0" err="1" smtClean="0"/>
              <a:t>observed</a:t>
            </a:r>
            <a:r>
              <a:rPr lang="sv-SE" dirty="0" smtClean="0"/>
              <a:t> (the black </a:t>
            </a:r>
            <a:r>
              <a:rPr lang="sv-SE" dirty="0" err="1" smtClean="0"/>
              <a:t>dots</a:t>
            </a:r>
            <a:r>
              <a:rPr lang="sv-SE" dirty="0" smtClean="0"/>
              <a:t>).</a:t>
            </a:r>
          </a:p>
          <a:p>
            <a:endParaRPr lang="sv-SE" dirty="0"/>
          </a:p>
          <a:p>
            <a:r>
              <a:rPr lang="sv-SE" dirty="0" smtClean="0"/>
              <a:t>The </a:t>
            </a:r>
            <a:r>
              <a:rPr lang="sv-SE" dirty="0" err="1" smtClean="0"/>
              <a:t>top</a:t>
            </a:r>
            <a:r>
              <a:rPr lang="sv-SE" dirty="0" smtClean="0"/>
              <a:t> </a:t>
            </a:r>
            <a:r>
              <a:rPr lang="sv-SE" dirty="0" err="1" smtClean="0"/>
              <a:t>row</a:t>
            </a:r>
            <a:r>
              <a:rPr lang="sv-SE" dirty="0" smtClean="0"/>
              <a:t> show </a:t>
            </a:r>
            <a:r>
              <a:rPr lang="sv-SE" dirty="0" err="1" smtClean="0"/>
              <a:t>that</a:t>
            </a:r>
            <a:r>
              <a:rPr lang="sv-SE" dirty="0" smtClean="0"/>
              <a:t> the </a:t>
            </a:r>
            <a:r>
              <a:rPr lang="sv-SE" dirty="0" err="1" smtClean="0"/>
              <a:t>sea-ice</a:t>
            </a:r>
            <a:r>
              <a:rPr lang="sv-SE" dirty="0" smtClean="0"/>
              <a:t> </a:t>
            </a:r>
            <a:r>
              <a:rPr lang="sv-SE" dirty="0" err="1" smtClean="0"/>
              <a:t>extent</a:t>
            </a:r>
            <a:r>
              <a:rPr lang="sv-SE" dirty="0" smtClean="0"/>
              <a:t> is </a:t>
            </a:r>
            <a:r>
              <a:rPr lang="sv-SE" dirty="0" err="1" smtClean="0"/>
              <a:t>too</a:t>
            </a:r>
            <a:r>
              <a:rPr lang="sv-SE" dirty="0" smtClean="0"/>
              <a:t> </a:t>
            </a:r>
            <a:r>
              <a:rPr lang="sv-SE" dirty="0" err="1" smtClean="0"/>
              <a:t>large</a:t>
            </a:r>
            <a:r>
              <a:rPr lang="sv-SE" dirty="0" smtClean="0"/>
              <a:t> (LHS) and </a:t>
            </a:r>
            <a:r>
              <a:rPr lang="sv-SE" dirty="0" err="1" smtClean="0"/>
              <a:t>that</a:t>
            </a:r>
            <a:r>
              <a:rPr lang="sv-SE" dirty="0" smtClean="0"/>
              <a:t> the summer </a:t>
            </a:r>
            <a:r>
              <a:rPr lang="sv-SE" dirty="0" err="1" smtClean="0"/>
              <a:t>time</a:t>
            </a:r>
            <a:r>
              <a:rPr lang="sv-SE" dirty="0" smtClean="0"/>
              <a:t> </a:t>
            </a:r>
          </a:p>
          <a:p>
            <a:r>
              <a:rPr lang="sv-SE" dirty="0" err="1" smtClean="0"/>
              <a:t>albedo</a:t>
            </a:r>
            <a:r>
              <a:rPr lang="sv-SE" dirty="0" smtClean="0"/>
              <a:t> is </a:t>
            </a:r>
            <a:r>
              <a:rPr lang="sv-SE" dirty="0" err="1" smtClean="0"/>
              <a:t>too</a:t>
            </a:r>
            <a:r>
              <a:rPr lang="sv-SE" dirty="0" smtClean="0"/>
              <a:t> </a:t>
            </a:r>
            <a:r>
              <a:rPr lang="sv-SE" dirty="0" err="1" smtClean="0"/>
              <a:t>high</a:t>
            </a:r>
            <a:r>
              <a:rPr lang="sv-SE" dirty="0" smtClean="0"/>
              <a:t> (RHS) in EC-Earth.</a:t>
            </a:r>
          </a:p>
          <a:p>
            <a:endParaRPr lang="sv-SE" dirty="0" smtClean="0"/>
          </a:p>
          <a:p>
            <a:r>
              <a:rPr lang="sv-SE" dirty="0" smtClean="0"/>
              <a:t>The </a:t>
            </a:r>
            <a:r>
              <a:rPr lang="sv-SE" dirty="0" err="1" smtClean="0"/>
              <a:t>model</a:t>
            </a:r>
            <a:r>
              <a:rPr lang="sv-SE" dirty="0" smtClean="0"/>
              <a:t> is </a:t>
            </a:r>
            <a:r>
              <a:rPr lang="sv-SE" dirty="0" err="1" smtClean="0"/>
              <a:t>too</a:t>
            </a:r>
            <a:r>
              <a:rPr lang="sv-SE" dirty="0" smtClean="0"/>
              <a:t> </a:t>
            </a:r>
            <a:r>
              <a:rPr lang="sv-SE" dirty="0" err="1" smtClean="0"/>
              <a:t>cold</a:t>
            </a:r>
            <a:r>
              <a:rPr lang="sv-SE" dirty="0" smtClean="0"/>
              <a:t> for the present </a:t>
            </a:r>
            <a:r>
              <a:rPr lang="sv-SE" dirty="0" err="1" smtClean="0"/>
              <a:t>day</a:t>
            </a:r>
            <a:r>
              <a:rPr lang="sv-SE" dirty="0" smtClean="0"/>
              <a:t> (not </a:t>
            </a:r>
            <a:r>
              <a:rPr lang="sv-SE" dirty="0" err="1" smtClean="0"/>
              <a:t>shown</a:t>
            </a:r>
            <a:r>
              <a:rPr lang="sv-SE" dirty="0" smtClean="0"/>
              <a:t>),</a:t>
            </a:r>
            <a:r>
              <a:rPr lang="sv-SE" baseline="0" dirty="0" smtClean="0"/>
              <a:t> </a:t>
            </a:r>
            <a:r>
              <a:rPr lang="sv-SE" baseline="0" dirty="0" err="1" smtClean="0"/>
              <a:t>the</a:t>
            </a:r>
            <a:r>
              <a:rPr lang="sv-SE" dirty="0" err="1" smtClean="0"/>
              <a:t>refore</a:t>
            </a:r>
            <a:r>
              <a:rPr lang="sv-SE" dirty="0" smtClean="0"/>
              <a:t> the rapid </a:t>
            </a:r>
            <a:r>
              <a:rPr lang="sv-SE" dirty="0" err="1" smtClean="0"/>
              <a:t>sea-ice</a:t>
            </a:r>
            <a:r>
              <a:rPr lang="sv-SE" dirty="0" smtClean="0"/>
              <a:t> </a:t>
            </a:r>
          </a:p>
          <a:p>
            <a:r>
              <a:rPr lang="sv-SE" dirty="0" err="1" smtClean="0"/>
              <a:t>decline</a:t>
            </a:r>
            <a:r>
              <a:rPr lang="sv-SE" dirty="0" smtClean="0"/>
              <a:t> for EC-Earth </a:t>
            </a:r>
            <a:r>
              <a:rPr lang="sv-SE" dirty="0" err="1" smtClean="0"/>
              <a:t>does</a:t>
            </a:r>
            <a:r>
              <a:rPr lang="sv-SE" dirty="0" smtClean="0"/>
              <a:t> not </a:t>
            </a:r>
            <a:r>
              <a:rPr lang="sv-SE" dirty="0" err="1" smtClean="0"/>
              <a:t>occur</a:t>
            </a:r>
            <a:r>
              <a:rPr lang="sv-SE" dirty="0" smtClean="0"/>
              <a:t> </a:t>
            </a:r>
            <a:r>
              <a:rPr lang="sv-SE" dirty="0" err="1" smtClean="0"/>
              <a:t>until</a:t>
            </a:r>
            <a:r>
              <a:rPr lang="sv-SE" dirty="0" smtClean="0"/>
              <a:t> </a:t>
            </a:r>
            <a:r>
              <a:rPr lang="sv-SE" dirty="0" err="1" smtClean="0"/>
              <a:t>about</a:t>
            </a:r>
            <a:r>
              <a:rPr lang="sv-SE" dirty="0" smtClean="0"/>
              <a:t> 2040.</a:t>
            </a:r>
          </a:p>
          <a:p>
            <a:endParaRPr lang="sv-SE" dirty="0"/>
          </a:p>
          <a:p>
            <a:endParaRPr lang="sv-SE" dirty="0" smtClean="0"/>
          </a:p>
          <a:p>
            <a:endParaRPr lang="sv-SE" dirty="0" smtClean="0"/>
          </a:p>
          <a:p>
            <a:endParaRPr lang="sv-SE" dirty="0"/>
          </a:p>
        </p:txBody>
      </p:sp>
      <p:sp>
        <p:nvSpPr>
          <p:cNvPr id="4" name="Platshållare för bildnummer 3"/>
          <p:cNvSpPr>
            <a:spLocks noGrp="1"/>
          </p:cNvSpPr>
          <p:nvPr>
            <p:ph type="sldNum" idx="10"/>
          </p:nvPr>
        </p:nvSpPr>
        <p:spPr/>
        <p:txBody>
          <a:bodyPr/>
          <a:lstStyle/>
          <a:p>
            <a:pPr algn="r"/>
            <a:fld id="{C37FB383-3F9C-429F-8AFB-65A0E903DED8}" type="slidenum">
              <a:rPr lang="en-US" smtClean="0"/>
              <a:t>42</a:t>
            </a:fld>
            <a:endParaRPr lang="en-US"/>
          </a:p>
        </p:txBody>
      </p:sp>
    </p:spTree>
    <p:extLst>
      <p:ext uri="{BB962C8B-B14F-4D97-AF65-F5344CB8AC3E}">
        <p14:creationId xmlns:p14="http://schemas.microsoft.com/office/powerpoint/2010/main" val="3413913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1"/>
          <p:cNvSpPr>
            <a:spLocks noGrp="1"/>
          </p:cNvSpPr>
          <p:nvPr>
            <p:ph type="body"/>
          </p:nvPr>
        </p:nvSpPr>
        <p:spPr>
          <a:xfrm>
            <a:off x="685319" y="4348266"/>
            <a:ext cx="5481476" cy="4118329"/>
          </a:xfrm>
          <a:prstGeom prst="rect">
            <a:avLst/>
          </a:prstGeom>
        </p:spPr>
        <p:txBody>
          <a:bodyPr lIns="0" tIns="0" rIns="0" bIns="0"/>
          <a:lstStyle/>
          <a:p>
            <a:r>
              <a:rPr lang="en-GB" sz="2000">
                <a:latin typeface="Arial"/>
              </a:rPr>
              <a:t>VäUpp: observerad SWE, MittUpp: Modellera före uppdatering, HöUpp uppdaterad snö</a:t>
            </a:r>
            <a:endParaRPr/>
          </a:p>
          <a:p>
            <a:r>
              <a:rPr lang="en-GB" sz="2000">
                <a:latin typeface="Arial"/>
              </a:rPr>
              <a:t>Vä Ner: Korrektionen, mitt ner Nederbördskorrektion, höger ner, tempkorrektion</a:t>
            </a:r>
            <a:endParaRPr/>
          </a:p>
        </p:txBody>
      </p:sp>
      <p:sp>
        <p:nvSpPr>
          <p:cNvPr id="366" name="CustomShape 2"/>
          <p:cNvSpPr/>
          <p:nvPr/>
        </p:nvSpPr>
        <p:spPr>
          <a:xfrm>
            <a:off x="3882037" y="8695091"/>
            <a:ext cx="2968638" cy="456631"/>
          </a:xfrm>
          <a:prstGeom prst="rect">
            <a:avLst/>
          </a:prstGeom>
          <a:noFill/>
          <a:ln>
            <a:noFill/>
          </a:ln>
        </p:spPr>
        <p:txBody>
          <a:bodyPr lIns="90000" tIns="45000" rIns="90000" bIns="45000" anchor="b"/>
          <a:lstStyle/>
          <a:p>
            <a:pPr algn="r" fontAlgn="auto">
              <a:spcBef>
                <a:spcPts val="0"/>
              </a:spcBef>
              <a:spcAft>
                <a:spcPts val="0"/>
              </a:spcAft>
            </a:pPr>
            <a:fld id="{CA531C50-C3A6-48CE-BE76-ED595A708E98}" type="slidenum">
              <a:rPr lang="en-GB" sz="1200">
                <a:solidFill>
                  <a:srgbClr val="000000"/>
                </a:solidFill>
                <a:latin typeface="Calibri"/>
              </a:rPr>
              <a:pPr algn="r" fontAlgn="auto">
                <a:spcBef>
                  <a:spcPts val="0"/>
                </a:spcBef>
                <a:spcAft>
                  <a:spcPts val="0"/>
                </a:spcAft>
              </a:pPr>
              <a:t>44</a:t>
            </a:fld>
            <a:endParaRPr sz="1800">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type="body"/>
          </p:nvPr>
        </p:nvSpPr>
        <p:spPr>
          <a:xfrm>
            <a:off x="914479" y="4348627"/>
            <a:ext cx="5021358" cy="4115806"/>
          </a:xfrm>
          <a:prstGeom prst="rect">
            <a:avLst/>
          </a:prstGeom>
        </p:spPr>
        <p:txBody>
          <a:bodyPr lIns="0" tIns="0" rIns="0" bIns="0"/>
          <a:lstStyle/>
          <a:p>
            <a:r>
              <a:rPr lang="en-GB" sz="2000">
                <a:latin typeface="Arial"/>
              </a:rPr>
              <a:t>Model development has been a major effort, by all of SWECLIM</a:t>
            </a:r>
            <a:endParaRPr/>
          </a:p>
          <a:p>
            <a:r>
              <a:rPr lang="en-GB" sz="2000">
                <a:latin typeface="Arial"/>
              </a:rPr>
              <a:t>Theoretical and analytical studies have helped in putting it all into proper perspective.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917575" y="746125"/>
            <a:ext cx="4959350" cy="3721100"/>
          </a:xfrm>
          <a:ln/>
        </p:spPr>
      </p:sp>
      <p:sp>
        <p:nvSpPr>
          <p:cNvPr id="250883" name="Rectangle 3"/>
          <p:cNvSpPr>
            <a:spLocks noGrp="1" noChangeArrowheads="1"/>
          </p:cNvSpPr>
          <p:nvPr>
            <p:ph type="body" idx="1"/>
          </p:nvPr>
        </p:nvSpPr>
        <p:spPr>
          <a:xfrm>
            <a:off x="906183" y="4716991"/>
            <a:ext cx="4977373" cy="4467430"/>
          </a:xfrm>
        </p:spPr>
        <p:txBody>
          <a:bodyPr/>
          <a:lstStyle/>
          <a:p>
            <a:r>
              <a:rPr lang="sv-SE" smtClean="0"/>
              <a:t>Model development has been a major effort, by all of SWECLIM</a:t>
            </a:r>
          </a:p>
          <a:p>
            <a:r>
              <a:rPr lang="sv-SE" smtClean="0"/>
              <a:t>Theoretical and analytical studies have helped in putting it all into proper perspective.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p:cNvSpPr>
          <p:nvPr>
            <p:ph type="body"/>
          </p:nvPr>
        </p:nvSpPr>
        <p:spPr>
          <a:xfrm>
            <a:off x="678844" y="4716599"/>
            <a:ext cx="5430751" cy="4467199"/>
          </a:xfrm>
          <a:prstGeom prst="rect">
            <a:avLst/>
          </a:prstGeom>
        </p:spPr>
        <p:txBody>
          <a:bodyPr lIns="0" tIns="0" rIns="0" bIns="0"/>
          <a:lstStyle/>
          <a:p>
            <a:endParaRPr/>
          </a:p>
        </p:txBody>
      </p:sp>
      <p:sp>
        <p:nvSpPr>
          <p:cNvPr id="368" name="CustomShape 2"/>
          <p:cNvSpPr/>
          <p:nvPr/>
        </p:nvSpPr>
        <p:spPr>
          <a:xfrm>
            <a:off x="3843185" y="9433197"/>
            <a:ext cx="2945254" cy="495555"/>
          </a:xfrm>
          <a:prstGeom prst="rect">
            <a:avLst/>
          </a:prstGeom>
          <a:noFill/>
          <a:ln>
            <a:noFill/>
          </a:ln>
        </p:spPr>
        <p:txBody>
          <a:bodyPr lIns="0" tIns="0" rIns="0" bIns="0" anchor="b"/>
          <a:lstStyle/>
          <a:p>
            <a:pPr algn="r" fontAlgn="auto">
              <a:spcBef>
                <a:spcPts val="0"/>
              </a:spcBef>
              <a:spcAft>
                <a:spcPts val="0"/>
              </a:spcAft>
            </a:pPr>
            <a:fld id="{DFD08399-72D9-43A8-BC68-B7D8D51CD89B}" type="slidenum">
              <a:rPr lang="en-GB" sz="1400">
                <a:solidFill>
                  <a:srgbClr val="000000"/>
                </a:solidFill>
                <a:latin typeface="Calibri"/>
              </a:rPr>
              <a:pPr algn="r" fontAlgn="auto">
                <a:spcBef>
                  <a:spcPts val="0"/>
                </a:spcBef>
                <a:spcAft>
                  <a:spcPts val="0"/>
                </a:spcAft>
              </a:pPr>
              <a:t>50</a:t>
            </a:fld>
            <a:endParaRPr sz="1800">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48924" y="745467"/>
            <a:ext cx="4891891" cy="3722718"/>
          </a:xfrm>
          <a:solidFill>
            <a:schemeClr val="accent1"/>
          </a:solidFill>
          <a:ln w="25400">
            <a:solidFill>
              <a:schemeClr val="accent1">
                <a:shade val="50000"/>
              </a:schemeClr>
            </a:solidFill>
          </a:ln>
        </p:spPr>
      </p:sp>
      <p:sp>
        <p:nvSpPr>
          <p:cNvPr id="3" name="Platshållare för anteckningar 2"/>
          <p:cNvSpPr txBox="1">
            <a:spLocks noGrp="1"/>
          </p:cNvSpPr>
          <p:nvPr>
            <p:ph type="body" sz="quarter" idx="1"/>
          </p:nvPr>
        </p:nvSpPr>
        <p:spPr>
          <a:xfrm>
            <a:off x="678671" y="4716161"/>
            <a:ext cx="5432398" cy="4378852"/>
          </a:xfrm>
        </p:spPr>
        <p:txBody>
          <a:bodyPr wrap="square" anchor="t" anchorCtr="0"/>
          <a:lstStyle/>
          <a:p>
            <a:pPr marL="208332" indent="-208332" eaLnBrk="1" fontAlgn="auto">
              <a:spcBef>
                <a:spcPts val="0"/>
              </a:spcBef>
              <a:spcAft>
                <a:spcPts val="0"/>
              </a:spcAft>
              <a:defRPr/>
            </a:pPr>
            <a:endParaRPr sz="2600">
              <a:solidFill>
                <a:sysClr val="windowText" lastClr="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48924" y="745467"/>
            <a:ext cx="4891891" cy="3722718"/>
          </a:xfrm>
          <a:solidFill>
            <a:schemeClr val="accent1"/>
          </a:solidFill>
          <a:ln w="25400">
            <a:solidFill>
              <a:schemeClr val="accent1">
                <a:shade val="50000"/>
              </a:schemeClr>
            </a:solidFill>
          </a:ln>
        </p:spPr>
      </p:sp>
      <p:sp>
        <p:nvSpPr>
          <p:cNvPr id="3" name="Platshållare för anteckningar 2"/>
          <p:cNvSpPr txBox="1">
            <a:spLocks noGrp="1"/>
          </p:cNvSpPr>
          <p:nvPr>
            <p:ph type="body" sz="quarter" idx="1"/>
          </p:nvPr>
        </p:nvSpPr>
        <p:spPr>
          <a:xfrm>
            <a:off x="678671" y="4716161"/>
            <a:ext cx="5432398" cy="4378852"/>
          </a:xfrm>
        </p:spPr>
        <p:txBody>
          <a:bodyPr wrap="square" anchor="t" anchorCtr="0"/>
          <a:lstStyle/>
          <a:p>
            <a:pPr marL="208332" indent="-208332" eaLnBrk="1" fontAlgn="auto">
              <a:spcBef>
                <a:spcPts val="0"/>
              </a:spcBef>
              <a:spcAft>
                <a:spcPts val="0"/>
              </a:spcAft>
              <a:defRPr/>
            </a:pPr>
            <a:endParaRPr sz="2600">
              <a:solidFill>
                <a:sysClr val="windowText" lastClr="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48924" y="745467"/>
            <a:ext cx="4891891" cy="3722718"/>
          </a:xfrm>
          <a:solidFill>
            <a:schemeClr val="accent1"/>
          </a:solidFill>
          <a:ln w="25400">
            <a:solidFill>
              <a:schemeClr val="accent1">
                <a:shade val="50000"/>
              </a:schemeClr>
            </a:solidFill>
          </a:ln>
        </p:spPr>
      </p:sp>
      <p:sp>
        <p:nvSpPr>
          <p:cNvPr id="3" name="Platshållare för anteckningar 2"/>
          <p:cNvSpPr txBox="1">
            <a:spLocks noGrp="1"/>
          </p:cNvSpPr>
          <p:nvPr>
            <p:ph type="body" sz="quarter" idx="1"/>
          </p:nvPr>
        </p:nvSpPr>
        <p:spPr>
          <a:xfrm>
            <a:off x="678671" y="4716161"/>
            <a:ext cx="5432398" cy="4378852"/>
          </a:xfrm>
        </p:spPr>
        <p:txBody>
          <a:bodyPr wrap="square" anchor="t" anchorCtr="0"/>
          <a:lstStyle/>
          <a:p>
            <a:pPr marL="208332" indent="-208332" eaLnBrk="1" fontAlgn="auto">
              <a:spcBef>
                <a:spcPts val="0"/>
              </a:spcBef>
              <a:spcAft>
                <a:spcPts val="0"/>
              </a:spcAft>
              <a:defRPr/>
            </a:pPr>
            <a:endParaRPr sz="2600">
              <a:solidFill>
                <a:sysClr val="windowText" lastClr="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48924" y="745467"/>
            <a:ext cx="4891891" cy="3722718"/>
          </a:xfrm>
          <a:solidFill>
            <a:schemeClr val="accent1"/>
          </a:solidFill>
          <a:ln w="25400">
            <a:solidFill>
              <a:schemeClr val="accent1">
                <a:shade val="50000"/>
              </a:schemeClr>
            </a:solidFill>
          </a:ln>
        </p:spPr>
      </p:sp>
      <p:sp>
        <p:nvSpPr>
          <p:cNvPr id="3" name="Platshållare för anteckningar 2"/>
          <p:cNvSpPr txBox="1">
            <a:spLocks noGrp="1"/>
          </p:cNvSpPr>
          <p:nvPr>
            <p:ph type="body" sz="quarter" idx="1"/>
          </p:nvPr>
        </p:nvSpPr>
        <p:spPr>
          <a:xfrm>
            <a:off x="678671" y="4716161"/>
            <a:ext cx="5432398" cy="4378852"/>
          </a:xfrm>
        </p:spPr>
        <p:txBody>
          <a:bodyPr wrap="square" anchor="t" anchorCtr="0"/>
          <a:lstStyle/>
          <a:p>
            <a:pPr marL="208332" indent="-208332" eaLnBrk="1" fontAlgn="auto">
              <a:spcBef>
                <a:spcPts val="0"/>
              </a:spcBef>
              <a:spcAft>
                <a:spcPts val="0"/>
              </a:spcAft>
              <a:defRPr/>
            </a:pPr>
            <a:endParaRPr sz="2600">
              <a:solidFill>
                <a:sysClr val="windowText" lastClr="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48924" y="745467"/>
            <a:ext cx="4891891" cy="3722718"/>
          </a:xfrm>
          <a:solidFill>
            <a:schemeClr val="accent1"/>
          </a:solidFill>
          <a:ln w="25400">
            <a:solidFill>
              <a:schemeClr val="accent1">
                <a:shade val="50000"/>
              </a:schemeClr>
            </a:solidFill>
          </a:ln>
        </p:spPr>
      </p:sp>
      <p:sp>
        <p:nvSpPr>
          <p:cNvPr id="3" name="Platshållare för anteckningar 2"/>
          <p:cNvSpPr txBox="1">
            <a:spLocks noGrp="1"/>
          </p:cNvSpPr>
          <p:nvPr>
            <p:ph type="body" sz="quarter" idx="1"/>
          </p:nvPr>
        </p:nvSpPr>
        <p:spPr>
          <a:xfrm>
            <a:off x="678671" y="4716161"/>
            <a:ext cx="5432398" cy="4378852"/>
          </a:xfrm>
        </p:spPr>
        <p:txBody>
          <a:bodyPr wrap="square" anchor="t" anchorCtr="0"/>
          <a:lstStyle/>
          <a:p>
            <a:pPr marL="208332" indent="-208332" eaLnBrk="1" fontAlgn="auto">
              <a:spcBef>
                <a:spcPts val="0"/>
              </a:spcBef>
              <a:spcAft>
                <a:spcPts val="0"/>
              </a:spcAft>
              <a:defRPr/>
            </a:pPr>
            <a:endParaRPr sz="2600">
              <a:solidFill>
                <a:sysClr val="windowText" lastClr="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48924" y="745467"/>
            <a:ext cx="4891891" cy="3722718"/>
          </a:xfrm>
          <a:solidFill>
            <a:schemeClr val="accent1"/>
          </a:solidFill>
          <a:ln w="25400">
            <a:solidFill>
              <a:schemeClr val="accent1">
                <a:shade val="50000"/>
              </a:schemeClr>
            </a:solidFill>
          </a:ln>
        </p:spPr>
      </p:sp>
      <p:sp>
        <p:nvSpPr>
          <p:cNvPr id="3" name="Platshållare för anteckningar 2"/>
          <p:cNvSpPr txBox="1">
            <a:spLocks noGrp="1"/>
          </p:cNvSpPr>
          <p:nvPr>
            <p:ph type="body" sz="quarter" idx="1"/>
          </p:nvPr>
        </p:nvSpPr>
        <p:spPr>
          <a:xfrm>
            <a:off x="678671" y="4716161"/>
            <a:ext cx="5432398" cy="4378852"/>
          </a:xfrm>
        </p:spPr>
        <p:txBody>
          <a:bodyPr wrap="square" anchor="t" anchorCtr="0"/>
          <a:lstStyle/>
          <a:p>
            <a:pPr marL="208332" indent="-208332" eaLnBrk="1" fontAlgn="auto">
              <a:spcBef>
                <a:spcPts val="0"/>
              </a:spcBef>
              <a:spcAft>
                <a:spcPts val="0"/>
              </a:spcAft>
              <a:defRPr/>
            </a:pPr>
            <a:endParaRPr sz="2600">
              <a:solidFill>
                <a:sysClr val="windowText" lastClr="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ChangeArrowheads="1" noTextEdit="1"/>
          </p:cNvSpPr>
          <p:nvPr>
            <p:ph type="sldImg"/>
          </p:nvPr>
        </p:nvSpPr>
        <p:spPr>
          <a:xfrm>
            <a:off x="915988" y="744538"/>
            <a:ext cx="4960937" cy="3722687"/>
          </a:xfrm>
          <a:ln/>
        </p:spPr>
      </p:sp>
      <p:sp>
        <p:nvSpPr>
          <p:cNvPr id="395267" name="Rectangle 3"/>
          <p:cNvSpPr>
            <a:spLocks noGrp="1" noChangeArrowheads="1"/>
          </p:cNvSpPr>
          <p:nvPr>
            <p:ph type="body" idx="1"/>
          </p:nvPr>
        </p:nvSpPr>
        <p:spPr/>
        <p:txBody>
          <a:bodyPr/>
          <a:lstStyle/>
          <a:p>
            <a:endParaRPr lang="sv-S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4"/>
          <p:cNvSpPr>
            <a:spLocks noGrp="1" noChangeArrowheads="1"/>
          </p:cNvSpPr>
          <p:nvPr>
            <p:ph type="sldNum"/>
          </p:nvPr>
        </p:nvSpPr>
        <p:spPr>
          <a:ln/>
        </p:spPr>
        <p:txBody>
          <a:bodyPr/>
          <a:lstStyle/>
          <a:p>
            <a:fld id="{648A6376-344F-44B0-A527-6095D8CE24CC}" type="slidenum">
              <a:rPr lang="sv-SE">
                <a:solidFill>
                  <a:prstClr val="white"/>
                </a:solidFill>
              </a:rPr>
              <a:pPr/>
              <a:t>8</a:t>
            </a:fld>
            <a:endParaRPr lang="sv-SE">
              <a:solidFill>
                <a:prstClr val="white"/>
              </a:solidFill>
            </a:endParaRPr>
          </a:p>
        </p:txBody>
      </p:sp>
      <p:sp>
        <p:nvSpPr>
          <p:cNvPr id="8193" name="Rectangle 1"/>
          <p:cNvSpPr txBox="1">
            <a:spLocks noGrp="1" noRot="1" noChangeAspect="1" noChangeArrowheads="1"/>
          </p:cNvSpPr>
          <p:nvPr>
            <p:ph type="sldImg"/>
          </p:nvPr>
        </p:nvSpPr>
        <p:spPr bwMode="auto">
          <a:xfrm>
            <a:off x="911225" y="746125"/>
            <a:ext cx="4905375" cy="3679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p:cNvSpPr txBox="1">
            <a:spLocks noChangeArrowheads="1"/>
          </p:cNvSpPr>
          <p:nvPr/>
        </p:nvSpPr>
        <p:spPr bwMode="auto">
          <a:xfrm>
            <a:off x="894932" y="4681628"/>
            <a:ext cx="4936405" cy="4432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03" tIns="45702" rIns="91403" bIns="45702" anchor="ctr"/>
          <a:lstStyle/>
          <a:p>
            <a:pPr defTabSz="449083">
              <a:buClr>
                <a:srgbClr val="000000"/>
              </a:buClr>
              <a:buSzPct val="100000"/>
            </a:pPr>
            <a:endParaRPr lang="en-GB" sz="2400">
              <a:solidFill>
                <a:prstClr val="white"/>
              </a:solidFill>
              <a:latin typeface="Times New Roman"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ChangeArrowheads="1" noTextEdit="1"/>
          </p:cNvSpPr>
          <p:nvPr>
            <p:ph type="sldImg"/>
          </p:nvPr>
        </p:nvSpPr>
        <p:spPr>
          <a:xfrm>
            <a:off x="915988" y="744538"/>
            <a:ext cx="4960937" cy="3722687"/>
          </a:xfrm>
          <a:ln/>
        </p:spPr>
      </p:sp>
      <p:sp>
        <p:nvSpPr>
          <p:cNvPr id="395267" name="Rectangle 3"/>
          <p:cNvSpPr>
            <a:spLocks noGrp="1" noChangeArrowheads="1"/>
          </p:cNvSpPr>
          <p:nvPr>
            <p:ph type="body" idx="1"/>
          </p:nvPr>
        </p:nvSpPr>
        <p:spPr/>
        <p:txBody>
          <a:bodyPr/>
          <a:lstStyle/>
          <a:p>
            <a:endParaRPr lang="sv-S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sv-S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sv-S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16311"/>
            <a:ext cx="5431370" cy="4468323"/>
          </a:xfrm>
        </p:spPr>
        <p:txBody>
          <a:bodyPr/>
          <a:lstStyle/>
          <a:p>
            <a:pPr lvl="0"/>
            <a:r>
              <a:rPr lang="sv-SE"/>
              <a:t>Varför hydrostatisk version?</a:t>
            </a:r>
          </a:p>
          <a:p>
            <a:pPr lvl="0"/>
            <a:endParaRPr lang="sv-SE"/>
          </a:p>
          <a:p>
            <a:pPr lvl="0"/>
            <a:r>
              <a:rPr lang="sv-SE"/>
              <a:t>Stämmer det att säga att Konvektions-parametrisering på men bättre representerad för tillämpningar för ”gråskalan”</a:t>
            </a:r>
          </a:p>
          <a:p>
            <a:pPr lvl="0"/>
            <a:endParaRPr lang="sv-SE"/>
          </a:p>
          <a:p>
            <a:pPr lvl="0"/>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noResize="1"/>
          </p:cNvSpPr>
          <p:nvPr>
            <p:ph type="sldImg"/>
          </p:nvPr>
        </p:nvSpPr>
        <p:spPr>
          <a:xfrm>
            <a:off x="912813" y="754063"/>
            <a:ext cx="4962525" cy="3722687"/>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678964" y="4716311"/>
            <a:ext cx="5431370" cy="4467974"/>
          </a:xfrm>
        </p:spPr>
        <p:txBody>
          <a:bodyPr/>
          <a:lstStyle/>
          <a:p>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36874" name="Picture 11" descr="SMHI Logotype_svart_new"/>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4763" y="293688"/>
            <a:ext cx="11858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3"/>
          <p:cNvSpPr>
            <a:spLocks noGrp="1" noChangeArrowheads="1"/>
          </p:cNvSpPr>
          <p:nvPr>
            <p:ph type="ctrTitle"/>
          </p:nvPr>
        </p:nvSpPr>
        <p:spPr>
          <a:xfrm>
            <a:off x="519113" y="2962275"/>
            <a:ext cx="8226425" cy="1470025"/>
          </a:xfrm>
          <a:extLst>
            <a:ext uri="{91240B29-F687-4F45-9708-019B960494DF}">
              <a14:hiddenLine xmlns:a14="http://schemas.microsoft.com/office/drawing/2010/main" w="9525">
                <a:solidFill>
                  <a:srgbClr val="000000"/>
                </a:solidFill>
                <a:miter lim="800000"/>
                <a:headEnd/>
                <a:tailEnd/>
              </a14:hiddenLine>
            </a:ext>
          </a:extLst>
        </p:spPr>
        <p:txBody>
          <a:bodyPr anchor="t"/>
          <a:lstStyle>
            <a:lvl1pPr>
              <a:defRPr sz="3000" smtClean="0"/>
            </a:lvl1pPr>
          </a:lstStyle>
          <a:p>
            <a:pPr lvl="0"/>
            <a:r>
              <a:rPr lang="sv-SE" noProof="0" smtClean="0"/>
              <a:t>Klicka här för att ändra format</a:t>
            </a:r>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9723674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Tree>
    <p:extLst>
      <p:ext uri="{BB962C8B-B14F-4D97-AF65-F5344CB8AC3E}">
        <p14:creationId xmlns:p14="http://schemas.microsoft.com/office/powerpoint/2010/main" val="733871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4963"/>
            <a:ext cx="40386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4963"/>
            <a:ext cx="4038600" cy="3976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041273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80634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365010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3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36698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15127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394102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73850" y="1604963"/>
            <a:ext cx="2071688" cy="3976687"/>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1604963"/>
            <a:ext cx="6064250" cy="3976687"/>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33138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en-GB"/>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GB"/>
          </a:p>
        </p:txBody>
      </p:sp>
    </p:spTree>
    <p:extLst>
      <p:ext uri="{BB962C8B-B14F-4D97-AF65-F5344CB8AC3E}">
        <p14:creationId xmlns:p14="http://schemas.microsoft.com/office/powerpoint/2010/main" val="1387764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83350" y="828675"/>
            <a:ext cx="1908175" cy="53800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757238" y="828675"/>
            <a:ext cx="5573712" cy="53800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45982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2558758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en-GB"/>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Tree>
    <p:extLst>
      <p:ext uri="{BB962C8B-B14F-4D97-AF65-F5344CB8AC3E}">
        <p14:creationId xmlns:p14="http://schemas.microsoft.com/office/powerpoint/2010/main" val="3426939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innehåll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innehåll 3"/>
          <p:cNvSpPr>
            <a:spLocks noGrp="1"/>
          </p:cNvSpPr>
          <p:nvPr>
            <p:ph sz="half" idx="2"/>
          </p:nvPr>
        </p:nvSpPr>
        <p:spPr>
          <a:xfrm>
            <a:off x="76200" y="0"/>
            <a:ext cx="0" cy="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2163209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en-GB"/>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417283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Tree>
    <p:extLst>
      <p:ext uri="{BB962C8B-B14F-4D97-AF65-F5344CB8AC3E}">
        <p14:creationId xmlns:p14="http://schemas.microsoft.com/office/powerpoint/2010/main" val="1412970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6887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022292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206899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2375702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229350" y="-57150"/>
            <a:ext cx="2076450" cy="817563"/>
          </a:xfrm>
        </p:spPr>
        <p:txBody>
          <a:bodyPr vert="eaVert"/>
          <a:lstStyle/>
          <a:p>
            <a:r>
              <a:rPr lang="sv-SE" smtClean="0"/>
              <a:t>Klicka här för att ändra format</a:t>
            </a:r>
            <a:endParaRPr lang="en-GB"/>
          </a:p>
        </p:txBody>
      </p:sp>
      <p:sp>
        <p:nvSpPr>
          <p:cNvPr id="3" name="Platshållare för lodrät text 2"/>
          <p:cNvSpPr>
            <a:spLocks noGrp="1"/>
          </p:cNvSpPr>
          <p:nvPr>
            <p:ph type="body" orient="vert" idx="1"/>
          </p:nvPr>
        </p:nvSpPr>
        <p:spPr>
          <a:xfrm>
            <a:off x="0" y="-57150"/>
            <a:ext cx="6076950" cy="817563"/>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2239806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7238" y="828675"/>
            <a:ext cx="7634287" cy="817563"/>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757238" y="1722438"/>
            <a:ext cx="3740150" cy="44862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9788" y="1722438"/>
            <a:ext cx="3741737" cy="44862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29775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Rubrik och två innehållsdelar över text">
    <p:spTree>
      <p:nvGrpSpPr>
        <p:cNvPr id="1" name=""/>
        <p:cNvGrpSpPr/>
        <p:nvPr/>
      </p:nvGrpSpPr>
      <p:grpSpPr>
        <a:xfrm>
          <a:off x="0" y="0"/>
          <a:ext cx="0" cy="0"/>
          <a:chOff x="0" y="0"/>
          <a:chExt cx="0" cy="0"/>
        </a:xfrm>
      </p:grpSpPr>
      <p:sp>
        <p:nvSpPr>
          <p:cNvPr id="2" name="Rubrik 1"/>
          <p:cNvSpPr>
            <a:spLocks noGrp="1"/>
          </p:cNvSpPr>
          <p:nvPr>
            <p:ph type="title"/>
          </p:nvPr>
        </p:nvSpPr>
        <p:spPr>
          <a:xfrm>
            <a:off x="671513" y="-57150"/>
            <a:ext cx="7634287" cy="817563"/>
          </a:xfrm>
        </p:spPr>
        <p:txBody>
          <a:bodyPr/>
          <a:lstStyle/>
          <a:p>
            <a:r>
              <a:rPr lang="sv-SE" smtClean="0"/>
              <a:t>Klicka här för att ändra format</a:t>
            </a:r>
            <a:endParaRPr lang="sv-SE"/>
          </a:p>
        </p:txBody>
      </p:sp>
      <p:sp>
        <p:nvSpPr>
          <p:cNvPr id="3" name="Platshållare för innehåll 2"/>
          <p:cNvSpPr>
            <a:spLocks noGrp="1"/>
          </p:cNvSpPr>
          <p:nvPr>
            <p:ph sz="quarter" idx="1"/>
          </p:nvPr>
        </p:nvSpPr>
        <p:spPr>
          <a:xfrm>
            <a:off x="457200" y="1600200"/>
            <a:ext cx="4038600" cy="21859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600200"/>
            <a:ext cx="4038600" cy="21859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half" idx="3"/>
          </p:nvPr>
        </p:nvSpPr>
        <p:spPr>
          <a:xfrm>
            <a:off x="457200" y="3938588"/>
            <a:ext cx="8229600" cy="2187575"/>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870708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Rubrik, text och ClipArt">
    <p:spTree>
      <p:nvGrpSpPr>
        <p:cNvPr id="1" name=""/>
        <p:cNvGrpSpPr/>
        <p:nvPr/>
      </p:nvGrpSpPr>
      <p:grpSpPr>
        <a:xfrm>
          <a:off x="0" y="0"/>
          <a:ext cx="0" cy="0"/>
          <a:chOff x="0" y="0"/>
          <a:chExt cx="0" cy="0"/>
        </a:xfrm>
      </p:grpSpPr>
      <p:sp>
        <p:nvSpPr>
          <p:cNvPr id="2" name="Rubrik 1"/>
          <p:cNvSpPr>
            <a:spLocks noGrp="1"/>
          </p:cNvSpPr>
          <p:nvPr>
            <p:ph type="title"/>
          </p:nvPr>
        </p:nvSpPr>
        <p:spPr>
          <a:xfrm>
            <a:off x="671513" y="-57150"/>
            <a:ext cx="7634287" cy="817563"/>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600200"/>
            <a:ext cx="40386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ClipArt 3"/>
          <p:cNvSpPr>
            <a:spLocks noGrp="1"/>
          </p:cNvSpPr>
          <p:nvPr>
            <p:ph type="clipArt" sz="half" idx="2"/>
          </p:nvPr>
        </p:nvSpPr>
        <p:spPr>
          <a:xfrm>
            <a:off x="4648200" y="1600200"/>
            <a:ext cx="4038600" cy="4525963"/>
          </a:xfrm>
          <a:prstGeom prst="rect">
            <a:avLst/>
          </a:prstGeom>
        </p:spPr>
        <p:txBody>
          <a:bodyPr/>
          <a:lstStyle/>
          <a:p>
            <a:endParaRPr lang="sv-SE"/>
          </a:p>
        </p:txBody>
      </p:sp>
    </p:spTree>
    <p:extLst>
      <p:ext uri="{BB962C8B-B14F-4D97-AF65-F5344CB8AC3E}">
        <p14:creationId xmlns:p14="http://schemas.microsoft.com/office/powerpoint/2010/main" val="3532332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38"/>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6695" indent="0" algn="ctr">
              <a:buNone/>
              <a:defRPr>
                <a:solidFill>
                  <a:schemeClr val="tx1">
                    <a:tint val="75000"/>
                  </a:schemeClr>
                </a:solidFill>
              </a:defRPr>
            </a:lvl2pPr>
            <a:lvl3pPr marL="913399" indent="0" algn="ctr">
              <a:buNone/>
              <a:defRPr>
                <a:solidFill>
                  <a:schemeClr val="tx1">
                    <a:tint val="75000"/>
                  </a:schemeClr>
                </a:solidFill>
              </a:defRPr>
            </a:lvl3pPr>
            <a:lvl4pPr marL="1370101" indent="0" algn="ctr">
              <a:buNone/>
              <a:defRPr>
                <a:solidFill>
                  <a:schemeClr val="tx1">
                    <a:tint val="75000"/>
                  </a:schemeClr>
                </a:solidFill>
              </a:defRPr>
            </a:lvl4pPr>
            <a:lvl5pPr marL="1826798" indent="0" algn="ctr">
              <a:buNone/>
              <a:defRPr>
                <a:solidFill>
                  <a:schemeClr val="tx1">
                    <a:tint val="75000"/>
                  </a:schemeClr>
                </a:solidFill>
              </a:defRPr>
            </a:lvl5pPr>
            <a:lvl6pPr marL="2283500" indent="0" algn="ctr">
              <a:buNone/>
              <a:defRPr>
                <a:solidFill>
                  <a:schemeClr val="tx1">
                    <a:tint val="75000"/>
                  </a:schemeClr>
                </a:solidFill>
              </a:defRPr>
            </a:lvl6pPr>
            <a:lvl7pPr marL="2740200" indent="0" algn="ctr">
              <a:buNone/>
              <a:defRPr>
                <a:solidFill>
                  <a:schemeClr val="tx1">
                    <a:tint val="75000"/>
                  </a:schemeClr>
                </a:solidFill>
              </a:defRPr>
            </a:lvl7pPr>
            <a:lvl8pPr marL="3196901" indent="0" algn="ctr">
              <a:buNone/>
              <a:defRPr>
                <a:solidFill>
                  <a:schemeClr val="tx1">
                    <a:tint val="75000"/>
                  </a:schemeClr>
                </a:solidFill>
              </a:defRPr>
            </a:lvl8pPr>
            <a:lvl9pPr marL="3653596"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a:xfrm>
            <a:off x="457200" y="6356351"/>
            <a:ext cx="2133600" cy="365125"/>
          </a:xfrm>
          <a:prstGeom prst="rect">
            <a:avLst/>
          </a:prstGeom>
        </p:spPr>
        <p:txBody>
          <a:bodyPr/>
          <a:lstStyle/>
          <a:p>
            <a:fld id="{65B06E0D-1C5E-4CCB-B198-48722781AFC2}" type="datetimeFigureOut">
              <a:rPr lang="sv-SE" smtClean="0"/>
              <a:t>2015-05-26</a:t>
            </a:fld>
            <a:endParaRPr lang="sv-SE"/>
          </a:p>
        </p:txBody>
      </p:sp>
      <p:sp>
        <p:nvSpPr>
          <p:cNvPr id="5" name="Platshållare för sidfot 4"/>
          <p:cNvSpPr>
            <a:spLocks noGrp="1"/>
          </p:cNvSpPr>
          <p:nvPr>
            <p:ph type="ftr" sz="quarter" idx="11"/>
          </p:nvPr>
        </p:nvSpPr>
        <p:spPr>
          <a:xfrm>
            <a:off x="3124200" y="6356351"/>
            <a:ext cx="28956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553200" y="6356351"/>
            <a:ext cx="2133600" cy="365125"/>
          </a:xfrm>
          <a:prstGeom prst="rect">
            <a:avLst/>
          </a:prstGeom>
        </p:spPr>
        <p:txBody>
          <a:bodyPr/>
          <a:lstStyle/>
          <a:p>
            <a:fld id="{C6D734D1-BCA8-48C1-B3ED-68BCA24D17D8}" type="slidenum">
              <a:t>‹#›</a:t>
            </a:fld>
            <a:endParaRPr lang="sv-SE"/>
          </a:p>
        </p:txBody>
      </p:sp>
    </p:spTree>
    <p:extLst>
      <p:ext uri="{BB962C8B-B14F-4D97-AF65-F5344CB8AC3E}">
        <p14:creationId xmlns:p14="http://schemas.microsoft.com/office/powerpoint/2010/main" val="698964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tx1"/>
        </a:solidFill>
        <a:effectLst/>
      </p:bgPr>
    </p:bg>
    <p:spTree>
      <p:nvGrpSpPr>
        <p:cNvPr id="1" name=""/>
        <p:cNvGrpSpPr/>
        <p:nvPr/>
      </p:nvGrpSpPr>
      <p:grpSpPr>
        <a:xfrm>
          <a:off x="0" y="0"/>
          <a:ext cx="0" cy="0"/>
          <a:chOff x="0" y="0"/>
          <a:chExt cx="0" cy="0"/>
        </a:xfrm>
      </p:grpSpPr>
      <p:pic>
        <p:nvPicPr>
          <p:cNvPr id="37902" name="Picture 14" descr="fro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5" descr="SMHI Logotype_white_new"/>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0000" y="293688"/>
            <a:ext cx="11906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3"/>
          <p:cNvSpPr>
            <a:spLocks noGrp="1" noChangeArrowheads="1"/>
          </p:cNvSpPr>
          <p:nvPr>
            <p:ph type="ctrTitle"/>
          </p:nvPr>
        </p:nvSpPr>
        <p:spPr>
          <a:xfrm>
            <a:off x="519113" y="2962275"/>
            <a:ext cx="8226425" cy="1470025"/>
          </a:xfrm>
          <a:extLst>
            <a:ext uri="{91240B29-F687-4F45-9708-019B960494DF}">
              <a14:hiddenLine xmlns:a14="http://schemas.microsoft.com/office/drawing/2010/main" w="9525">
                <a:solidFill>
                  <a:srgbClr val="000000"/>
                </a:solidFill>
                <a:miter lim="800000"/>
                <a:headEnd/>
                <a:tailEnd/>
              </a14:hiddenLine>
            </a:ext>
          </a:extLst>
        </p:spPr>
        <p:txBody>
          <a:bodyPr anchor="t"/>
          <a:lstStyle>
            <a:lvl1pPr>
              <a:defRPr sz="3000" smtClean="0">
                <a:solidFill>
                  <a:schemeClr val="bg1"/>
                </a:solidFill>
              </a:defRPr>
            </a:lvl1pPr>
          </a:lstStyle>
          <a:p>
            <a:pPr lvl="0"/>
            <a:r>
              <a:rPr lang="sv-SE" noProof="0" smtClean="0"/>
              <a:t>Klicka här för att ändra format</a:t>
            </a:r>
          </a:p>
        </p:txBody>
      </p:sp>
      <p:sp>
        <p:nvSpPr>
          <p:cNvPr id="37891" name="Rectangle 4"/>
          <p:cNvSpPr>
            <a:spLocks noGrp="1" noChangeArrowheads="1"/>
          </p:cNvSpPr>
          <p:nvPr>
            <p:ph type="subTitle" idx="1"/>
          </p:nvPr>
        </p:nvSpPr>
        <p:spPr>
          <a:xfrm>
            <a:off x="531813" y="2338388"/>
            <a:ext cx="8213725" cy="561975"/>
          </a:xfrm>
          <a:extLst>
            <a:ext uri="{91240B29-F687-4F45-9708-019B960494DF}">
              <a14:hiddenLine xmlns:a14="http://schemas.microsoft.com/office/drawing/2010/main" w="9525">
                <a:solidFill>
                  <a:srgbClr val="000000"/>
                </a:solidFill>
                <a:miter lim="800000"/>
                <a:headEnd/>
                <a:tailEnd/>
              </a14:hiddenLine>
            </a:ext>
          </a:extLst>
        </p:spPr>
        <p:txBody>
          <a:bodyPr anchor="b"/>
          <a:lstStyle>
            <a:lvl1pPr marL="0" indent="0">
              <a:buFont typeface="Wingdings" pitchFamily="2" charset="2"/>
              <a:buNone/>
              <a:defRPr sz="1200" smtClean="0">
                <a:solidFill>
                  <a:schemeClr val="bg1"/>
                </a:solidFill>
                <a:latin typeface="Arial Black" pitchFamily="34" charset="0"/>
              </a:defRPr>
            </a:lvl1pPr>
          </a:lstStyle>
          <a:p>
            <a:pPr lvl="0"/>
            <a:r>
              <a:rPr lang="sv-SE" noProof="0" smtClean="0"/>
              <a:t>Klicka här för att ändra format på underrubrik i bakgrunden</a:t>
            </a:r>
          </a:p>
        </p:txBody>
      </p:sp>
    </p:spTree>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5" name="Rectangle 6"/>
          <p:cNvSpPr>
            <a:spLocks noGrp="1" noChangeArrowheads="1"/>
          </p:cNvSpPr>
          <p:nvPr>
            <p:ph type="sldNum" sz="quarter" idx="11"/>
          </p:nvPr>
        </p:nvSpPr>
        <p:spPr>
          <a:ln/>
        </p:spPr>
        <p:txBody>
          <a:bodyPr/>
          <a:lstStyle>
            <a:lvl1pPr>
              <a:defRPr/>
            </a:lvl1pPr>
          </a:lstStyle>
          <a:p>
            <a:pPr>
              <a:defRPr/>
            </a:pPr>
            <a:fld id="{3B74D9AC-1354-4B0F-B9FB-ED42805F9B7C}" type="slidenum">
              <a:rPr lang="sv-SE"/>
              <a:pPr>
                <a:defRPr/>
              </a:pPr>
              <a:t>‹#›</a:t>
            </a:fld>
            <a:endParaRPr lang="sv-SE"/>
          </a:p>
        </p:txBody>
      </p:sp>
      <p:sp>
        <p:nvSpPr>
          <p:cNvPr id="6" name="Rectangle 4"/>
          <p:cNvSpPr>
            <a:spLocks noGrp="1" noChangeArrowheads="1"/>
          </p:cNvSpPr>
          <p:nvPr>
            <p:ph type="dt" sz="half" idx="12"/>
          </p:nvPr>
        </p:nvSpPr>
        <p:spPr>
          <a:ln/>
        </p:spPr>
        <p:txBody>
          <a:bodyPr/>
          <a:lstStyle>
            <a:lvl1pPr>
              <a:defRPr/>
            </a:lvl1pPr>
          </a:lstStyle>
          <a:p>
            <a:fld id="{544F7474-694D-402F-8164-DD9585877C8F}" type="datetime1">
              <a:rPr lang="sv-SE"/>
              <a:pPr/>
              <a:t>2015-05-26</a:t>
            </a:fld>
            <a:endParaRPr lang="sv-SE"/>
          </a:p>
        </p:txBody>
      </p:sp>
    </p:spTree>
    <p:extLst>
      <p:ext uri="{BB962C8B-B14F-4D97-AF65-F5344CB8AC3E}">
        <p14:creationId xmlns:p14="http://schemas.microsoft.com/office/powerpoint/2010/main" val="2381773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5" name="Rectangle 6"/>
          <p:cNvSpPr>
            <a:spLocks noGrp="1" noChangeArrowheads="1"/>
          </p:cNvSpPr>
          <p:nvPr>
            <p:ph type="sldNum" sz="quarter" idx="11"/>
          </p:nvPr>
        </p:nvSpPr>
        <p:spPr>
          <a:ln/>
        </p:spPr>
        <p:txBody>
          <a:bodyPr/>
          <a:lstStyle>
            <a:lvl1pPr>
              <a:defRPr/>
            </a:lvl1pPr>
          </a:lstStyle>
          <a:p>
            <a:pPr>
              <a:defRPr/>
            </a:pPr>
            <a:fld id="{2AEEEB81-9ADB-48EA-A105-8FF0C76A3C89}" type="slidenum">
              <a:rPr lang="sv-SE"/>
              <a:pPr>
                <a:defRPr/>
              </a:pPr>
              <a:t>‹#›</a:t>
            </a:fld>
            <a:endParaRPr lang="sv-SE"/>
          </a:p>
        </p:txBody>
      </p:sp>
      <p:sp>
        <p:nvSpPr>
          <p:cNvPr id="6" name="Rectangle 4"/>
          <p:cNvSpPr>
            <a:spLocks noGrp="1" noChangeArrowheads="1"/>
          </p:cNvSpPr>
          <p:nvPr>
            <p:ph type="dt" sz="half" idx="12"/>
          </p:nvPr>
        </p:nvSpPr>
        <p:spPr>
          <a:ln/>
        </p:spPr>
        <p:txBody>
          <a:bodyPr/>
          <a:lstStyle>
            <a:lvl1pPr>
              <a:defRPr/>
            </a:lvl1pPr>
          </a:lstStyle>
          <a:p>
            <a:fld id="{72C7E98E-7F91-40B4-9CE0-9DEC2E7D0C92}" type="datetime1">
              <a:rPr lang="sv-SE"/>
              <a:pPr/>
              <a:t>2015-05-26</a:t>
            </a:fld>
            <a:endParaRPr lang="sv-SE"/>
          </a:p>
        </p:txBody>
      </p:sp>
    </p:spTree>
    <p:extLst>
      <p:ext uri="{BB962C8B-B14F-4D97-AF65-F5344CB8AC3E}">
        <p14:creationId xmlns:p14="http://schemas.microsoft.com/office/powerpoint/2010/main" val="2845948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757238" y="1722438"/>
            <a:ext cx="3740150" cy="4403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9788" y="1722438"/>
            <a:ext cx="3741737" cy="4403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6" name="Rectangle 6"/>
          <p:cNvSpPr>
            <a:spLocks noGrp="1" noChangeArrowheads="1"/>
          </p:cNvSpPr>
          <p:nvPr>
            <p:ph type="sldNum" sz="quarter" idx="11"/>
          </p:nvPr>
        </p:nvSpPr>
        <p:spPr>
          <a:ln/>
        </p:spPr>
        <p:txBody>
          <a:bodyPr/>
          <a:lstStyle>
            <a:lvl1pPr>
              <a:defRPr/>
            </a:lvl1pPr>
          </a:lstStyle>
          <a:p>
            <a:pPr>
              <a:defRPr/>
            </a:pPr>
            <a:fld id="{5DEBFADA-4044-4934-A1A3-F9E3C8B13137}" type="slidenum">
              <a:rPr lang="sv-SE"/>
              <a:pPr>
                <a:defRPr/>
              </a:pPr>
              <a:t>‹#›</a:t>
            </a:fld>
            <a:endParaRPr lang="sv-SE"/>
          </a:p>
        </p:txBody>
      </p:sp>
      <p:sp>
        <p:nvSpPr>
          <p:cNvPr id="7" name="Rectangle 4"/>
          <p:cNvSpPr>
            <a:spLocks noGrp="1" noChangeArrowheads="1"/>
          </p:cNvSpPr>
          <p:nvPr>
            <p:ph type="dt" sz="half" idx="12"/>
          </p:nvPr>
        </p:nvSpPr>
        <p:spPr>
          <a:ln/>
        </p:spPr>
        <p:txBody>
          <a:bodyPr/>
          <a:lstStyle>
            <a:lvl1pPr>
              <a:defRPr/>
            </a:lvl1pPr>
          </a:lstStyle>
          <a:p>
            <a:fld id="{D5908B56-E84D-4BB0-A5EE-3BAB8D2BE530}" type="datetime1">
              <a:rPr lang="sv-SE"/>
              <a:pPr/>
              <a:t>2015-05-26</a:t>
            </a:fld>
            <a:endParaRPr lang="sv-SE"/>
          </a:p>
        </p:txBody>
      </p:sp>
    </p:spTree>
    <p:extLst>
      <p:ext uri="{BB962C8B-B14F-4D97-AF65-F5344CB8AC3E}">
        <p14:creationId xmlns:p14="http://schemas.microsoft.com/office/powerpoint/2010/main" val="177693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186654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8" name="Rectangle 6"/>
          <p:cNvSpPr>
            <a:spLocks noGrp="1" noChangeArrowheads="1"/>
          </p:cNvSpPr>
          <p:nvPr>
            <p:ph type="sldNum" sz="quarter" idx="11"/>
          </p:nvPr>
        </p:nvSpPr>
        <p:spPr>
          <a:ln/>
        </p:spPr>
        <p:txBody>
          <a:bodyPr/>
          <a:lstStyle>
            <a:lvl1pPr>
              <a:defRPr/>
            </a:lvl1pPr>
          </a:lstStyle>
          <a:p>
            <a:pPr>
              <a:defRPr/>
            </a:pPr>
            <a:fld id="{78051EB1-68F3-4898-9487-A6FF79C8FC9E}" type="slidenum">
              <a:rPr lang="sv-SE"/>
              <a:pPr>
                <a:defRPr/>
              </a:pPr>
              <a:t>‹#›</a:t>
            </a:fld>
            <a:endParaRPr lang="sv-SE"/>
          </a:p>
        </p:txBody>
      </p:sp>
      <p:sp>
        <p:nvSpPr>
          <p:cNvPr id="9" name="Rectangle 4"/>
          <p:cNvSpPr>
            <a:spLocks noGrp="1" noChangeArrowheads="1"/>
          </p:cNvSpPr>
          <p:nvPr>
            <p:ph type="dt" sz="half" idx="12"/>
          </p:nvPr>
        </p:nvSpPr>
        <p:spPr>
          <a:ln/>
        </p:spPr>
        <p:txBody>
          <a:bodyPr/>
          <a:lstStyle>
            <a:lvl1pPr>
              <a:defRPr/>
            </a:lvl1pPr>
          </a:lstStyle>
          <a:p>
            <a:fld id="{3E144A67-3A9F-42FF-8923-3B2D155B1A75}" type="datetime1">
              <a:rPr lang="sv-SE"/>
              <a:pPr/>
              <a:t>2015-05-26</a:t>
            </a:fld>
            <a:endParaRPr lang="sv-SE"/>
          </a:p>
        </p:txBody>
      </p:sp>
    </p:spTree>
    <p:extLst>
      <p:ext uri="{BB962C8B-B14F-4D97-AF65-F5344CB8AC3E}">
        <p14:creationId xmlns:p14="http://schemas.microsoft.com/office/powerpoint/2010/main" val="4234679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4" name="Rectangle 6"/>
          <p:cNvSpPr>
            <a:spLocks noGrp="1" noChangeArrowheads="1"/>
          </p:cNvSpPr>
          <p:nvPr>
            <p:ph type="sldNum" sz="quarter" idx="11"/>
          </p:nvPr>
        </p:nvSpPr>
        <p:spPr>
          <a:ln/>
        </p:spPr>
        <p:txBody>
          <a:bodyPr/>
          <a:lstStyle>
            <a:lvl1pPr>
              <a:defRPr/>
            </a:lvl1pPr>
          </a:lstStyle>
          <a:p>
            <a:pPr>
              <a:defRPr/>
            </a:pPr>
            <a:fld id="{C74C48AE-EC33-4BA6-B158-A459149CBD21}" type="slidenum">
              <a:rPr lang="sv-SE"/>
              <a:pPr>
                <a:defRPr/>
              </a:pPr>
              <a:t>‹#›</a:t>
            </a:fld>
            <a:endParaRPr lang="sv-SE"/>
          </a:p>
        </p:txBody>
      </p:sp>
      <p:sp>
        <p:nvSpPr>
          <p:cNvPr id="5" name="Rectangle 4"/>
          <p:cNvSpPr>
            <a:spLocks noGrp="1" noChangeArrowheads="1"/>
          </p:cNvSpPr>
          <p:nvPr>
            <p:ph type="dt" sz="half" idx="12"/>
          </p:nvPr>
        </p:nvSpPr>
        <p:spPr>
          <a:ln/>
        </p:spPr>
        <p:txBody>
          <a:bodyPr/>
          <a:lstStyle>
            <a:lvl1pPr>
              <a:defRPr/>
            </a:lvl1pPr>
          </a:lstStyle>
          <a:p>
            <a:fld id="{BFE06E2C-B05D-4AFB-92B7-24834A62EFA7}" type="datetime1">
              <a:rPr lang="sv-SE"/>
              <a:pPr/>
              <a:t>2015-05-26</a:t>
            </a:fld>
            <a:endParaRPr lang="sv-SE"/>
          </a:p>
        </p:txBody>
      </p:sp>
    </p:spTree>
    <p:extLst>
      <p:ext uri="{BB962C8B-B14F-4D97-AF65-F5344CB8AC3E}">
        <p14:creationId xmlns:p14="http://schemas.microsoft.com/office/powerpoint/2010/main" val="364745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3" name="Rectangle 6"/>
          <p:cNvSpPr>
            <a:spLocks noGrp="1" noChangeArrowheads="1"/>
          </p:cNvSpPr>
          <p:nvPr>
            <p:ph type="sldNum" sz="quarter" idx="11"/>
          </p:nvPr>
        </p:nvSpPr>
        <p:spPr>
          <a:ln/>
        </p:spPr>
        <p:txBody>
          <a:bodyPr/>
          <a:lstStyle>
            <a:lvl1pPr>
              <a:defRPr/>
            </a:lvl1pPr>
          </a:lstStyle>
          <a:p>
            <a:pPr>
              <a:defRPr/>
            </a:pPr>
            <a:fld id="{79181693-F0FA-4C7D-A730-6AD6DAC6A131}" type="slidenum">
              <a:rPr lang="sv-SE"/>
              <a:pPr>
                <a:defRPr/>
              </a:pPr>
              <a:t>‹#›</a:t>
            </a:fld>
            <a:endParaRPr lang="sv-SE"/>
          </a:p>
        </p:txBody>
      </p:sp>
      <p:sp>
        <p:nvSpPr>
          <p:cNvPr id="4" name="Rectangle 4"/>
          <p:cNvSpPr>
            <a:spLocks noGrp="1" noChangeArrowheads="1"/>
          </p:cNvSpPr>
          <p:nvPr>
            <p:ph type="dt" sz="half" idx="12"/>
          </p:nvPr>
        </p:nvSpPr>
        <p:spPr>
          <a:ln/>
        </p:spPr>
        <p:txBody>
          <a:bodyPr/>
          <a:lstStyle>
            <a:lvl1pPr>
              <a:defRPr/>
            </a:lvl1pPr>
          </a:lstStyle>
          <a:p>
            <a:fld id="{D08B2444-0779-4413-960A-4D076F9718BB}" type="datetime1">
              <a:rPr lang="sv-SE"/>
              <a:pPr/>
              <a:t>2015-05-26</a:t>
            </a:fld>
            <a:endParaRPr lang="sv-SE"/>
          </a:p>
        </p:txBody>
      </p:sp>
    </p:spTree>
    <p:extLst>
      <p:ext uri="{BB962C8B-B14F-4D97-AF65-F5344CB8AC3E}">
        <p14:creationId xmlns:p14="http://schemas.microsoft.com/office/powerpoint/2010/main" val="107924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6" name="Rectangle 6"/>
          <p:cNvSpPr>
            <a:spLocks noGrp="1" noChangeArrowheads="1"/>
          </p:cNvSpPr>
          <p:nvPr>
            <p:ph type="sldNum" sz="quarter" idx="11"/>
          </p:nvPr>
        </p:nvSpPr>
        <p:spPr>
          <a:ln/>
        </p:spPr>
        <p:txBody>
          <a:bodyPr/>
          <a:lstStyle>
            <a:lvl1pPr>
              <a:defRPr/>
            </a:lvl1pPr>
          </a:lstStyle>
          <a:p>
            <a:pPr>
              <a:defRPr/>
            </a:pPr>
            <a:fld id="{6C07232E-5E74-4FD9-8646-1C84B4C99FF5}" type="slidenum">
              <a:rPr lang="sv-SE"/>
              <a:pPr>
                <a:defRPr/>
              </a:pPr>
              <a:t>‹#›</a:t>
            </a:fld>
            <a:endParaRPr lang="sv-SE"/>
          </a:p>
        </p:txBody>
      </p:sp>
      <p:sp>
        <p:nvSpPr>
          <p:cNvPr id="7" name="Rectangle 4"/>
          <p:cNvSpPr>
            <a:spLocks noGrp="1" noChangeArrowheads="1"/>
          </p:cNvSpPr>
          <p:nvPr>
            <p:ph type="dt" sz="half" idx="12"/>
          </p:nvPr>
        </p:nvSpPr>
        <p:spPr>
          <a:ln/>
        </p:spPr>
        <p:txBody>
          <a:bodyPr/>
          <a:lstStyle>
            <a:lvl1pPr>
              <a:defRPr/>
            </a:lvl1pPr>
          </a:lstStyle>
          <a:p>
            <a:fld id="{B005F0AC-2ACF-4826-B3E5-F30E9C69AEFF}" type="datetime1">
              <a:rPr lang="sv-SE"/>
              <a:pPr/>
              <a:t>2015-05-26</a:t>
            </a:fld>
            <a:endParaRPr lang="sv-SE"/>
          </a:p>
        </p:txBody>
      </p:sp>
    </p:spTree>
    <p:extLst>
      <p:ext uri="{BB962C8B-B14F-4D97-AF65-F5344CB8AC3E}">
        <p14:creationId xmlns:p14="http://schemas.microsoft.com/office/powerpoint/2010/main" val="2448905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6" name="Rectangle 6"/>
          <p:cNvSpPr>
            <a:spLocks noGrp="1" noChangeArrowheads="1"/>
          </p:cNvSpPr>
          <p:nvPr>
            <p:ph type="sldNum" sz="quarter" idx="11"/>
          </p:nvPr>
        </p:nvSpPr>
        <p:spPr>
          <a:ln/>
        </p:spPr>
        <p:txBody>
          <a:bodyPr/>
          <a:lstStyle>
            <a:lvl1pPr>
              <a:defRPr/>
            </a:lvl1pPr>
          </a:lstStyle>
          <a:p>
            <a:pPr>
              <a:defRPr/>
            </a:pPr>
            <a:fld id="{3ACFC38F-CA75-4D94-8D82-3F14CD8ABA1A}" type="slidenum">
              <a:rPr lang="sv-SE"/>
              <a:pPr>
                <a:defRPr/>
              </a:pPr>
              <a:t>‹#›</a:t>
            </a:fld>
            <a:endParaRPr lang="sv-SE"/>
          </a:p>
        </p:txBody>
      </p:sp>
      <p:sp>
        <p:nvSpPr>
          <p:cNvPr id="7" name="Rectangle 4"/>
          <p:cNvSpPr>
            <a:spLocks noGrp="1" noChangeArrowheads="1"/>
          </p:cNvSpPr>
          <p:nvPr>
            <p:ph type="dt" sz="half" idx="12"/>
          </p:nvPr>
        </p:nvSpPr>
        <p:spPr>
          <a:ln/>
        </p:spPr>
        <p:txBody>
          <a:bodyPr/>
          <a:lstStyle>
            <a:lvl1pPr>
              <a:defRPr/>
            </a:lvl1pPr>
          </a:lstStyle>
          <a:p>
            <a:fld id="{CFA8C384-49A2-4BB5-9365-24448F1A3480}" type="datetime1">
              <a:rPr lang="sv-SE"/>
              <a:pPr/>
              <a:t>2015-05-26</a:t>
            </a:fld>
            <a:endParaRPr lang="sv-SE"/>
          </a:p>
        </p:txBody>
      </p:sp>
    </p:spTree>
    <p:extLst>
      <p:ext uri="{BB962C8B-B14F-4D97-AF65-F5344CB8AC3E}">
        <p14:creationId xmlns:p14="http://schemas.microsoft.com/office/powerpoint/2010/main" val="231029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5" name="Rectangle 6"/>
          <p:cNvSpPr>
            <a:spLocks noGrp="1" noChangeArrowheads="1"/>
          </p:cNvSpPr>
          <p:nvPr>
            <p:ph type="sldNum" sz="quarter" idx="11"/>
          </p:nvPr>
        </p:nvSpPr>
        <p:spPr>
          <a:ln/>
        </p:spPr>
        <p:txBody>
          <a:bodyPr/>
          <a:lstStyle>
            <a:lvl1pPr>
              <a:defRPr/>
            </a:lvl1pPr>
          </a:lstStyle>
          <a:p>
            <a:pPr>
              <a:defRPr/>
            </a:pPr>
            <a:fld id="{B11FABF0-0D50-4E5D-93FE-F47617E7C366}" type="slidenum">
              <a:rPr lang="sv-SE"/>
              <a:pPr>
                <a:defRPr/>
              </a:pPr>
              <a:t>‹#›</a:t>
            </a:fld>
            <a:endParaRPr lang="sv-SE"/>
          </a:p>
        </p:txBody>
      </p:sp>
      <p:sp>
        <p:nvSpPr>
          <p:cNvPr id="6" name="Rectangle 4"/>
          <p:cNvSpPr>
            <a:spLocks noGrp="1" noChangeArrowheads="1"/>
          </p:cNvSpPr>
          <p:nvPr>
            <p:ph type="dt" sz="half" idx="12"/>
          </p:nvPr>
        </p:nvSpPr>
        <p:spPr>
          <a:ln/>
        </p:spPr>
        <p:txBody>
          <a:bodyPr/>
          <a:lstStyle>
            <a:lvl1pPr>
              <a:defRPr/>
            </a:lvl1pPr>
          </a:lstStyle>
          <a:p>
            <a:fld id="{BEA580E8-9184-4985-9165-16E4B578F37A}" type="datetime1">
              <a:rPr lang="sv-SE"/>
              <a:pPr/>
              <a:t>2015-05-26</a:t>
            </a:fld>
            <a:endParaRPr lang="sv-SE"/>
          </a:p>
        </p:txBody>
      </p:sp>
    </p:spTree>
    <p:extLst>
      <p:ext uri="{BB962C8B-B14F-4D97-AF65-F5344CB8AC3E}">
        <p14:creationId xmlns:p14="http://schemas.microsoft.com/office/powerpoint/2010/main" val="3959957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83350" y="828675"/>
            <a:ext cx="1908175" cy="529748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757238" y="828675"/>
            <a:ext cx="5573712" cy="529748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5"/>
          <p:cNvSpPr>
            <a:spLocks noGrp="1" noChangeArrowheads="1"/>
          </p:cNvSpPr>
          <p:nvPr>
            <p:ph type="ftr" sz="quarter" idx="10"/>
          </p:nvPr>
        </p:nvSpPr>
        <p:spPr>
          <a:ln/>
        </p:spPr>
        <p:txBody>
          <a:bodyPr/>
          <a:lstStyle>
            <a:lvl1pPr>
              <a:defRPr/>
            </a:lvl1pPr>
          </a:lstStyle>
          <a:p>
            <a:r>
              <a:rPr lang="sv-SE"/>
              <a:t>Södertörns högskola 2009-11-25</a:t>
            </a:r>
          </a:p>
        </p:txBody>
      </p:sp>
      <p:sp>
        <p:nvSpPr>
          <p:cNvPr id="5" name="Rectangle 6"/>
          <p:cNvSpPr>
            <a:spLocks noGrp="1" noChangeArrowheads="1"/>
          </p:cNvSpPr>
          <p:nvPr>
            <p:ph type="sldNum" sz="quarter" idx="11"/>
          </p:nvPr>
        </p:nvSpPr>
        <p:spPr>
          <a:ln/>
        </p:spPr>
        <p:txBody>
          <a:bodyPr/>
          <a:lstStyle>
            <a:lvl1pPr>
              <a:defRPr/>
            </a:lvl1pPr>
          </a:lstStyle>
          <a:p>
            <a:pPr>
              <a:defRPr/>
            </a:pPr>
            <a:fld id="{DA520C57-6E9A-4ACF-B454-8B26F536FB4F}" type="slidenum">
              <a:rPr lang="sv-SE"/>
              <a:pPr>
                <a:defRPr/>
              </a:pPr>
              <a:t>‹#›</a:t>
            </a:fld>
            <a:endParaRPr lang="sv-SE"/>
          </a:p>
        </p:txBody>
      </p:sp>
      <p:sp>
        <p:nvSpPr>
          <p:cNvPr id="6" name="Rectangle 4"/>
          <p:cNvSpPr>
            <a:spLocks noGrp="1" noChangeArrowheads="1"/>
          </p:cNvSpPr>
          <p:nvPr>
            <p:ph type="dt" sz="half" idx="12"/>
          </p:nvPr>
        </p:nvSpPr>
        <p:spPr>
          <a:ln/>
        </p:spPr>
        <p:txBody>
          <a:bodyPr/>
          <a:lstStyle>
            <a:lvl1pPr>
              <a:defRPr/>
            </a:lvl1pPr>
          </a:lstStyle>
          <a:p>
            <a:fld id="{9B1A4F87-D7E5-42F2-9871-882504DBAA06}" type="datetime1">
              <a:rPr lang="sv-SE"/>
              <a:pPr/>
              <a:t>2015-05-26</a:t>
            </a:fld>
            <a:endParaRPr lang="sv-SE"/>
          </a:p>
        </p:txBody>
      </p:sp>
    </p:spTree>
    <p:extLst>
      <p:ext uri="{BB962C8B-B14F-4D97-AF65-F5344CB8AC3E}">
        <p14:creationId xmlns:p14="http://schemas.microsoft.com/office/powerpoint/2010/main" val="1874973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en-GB"/>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en-GB"/>
          </a:p>
        </p:txBody>
      </p:sp>
      <p:sp>
        <p:nvSpPr>
          <p:cNvPr id="4" name="Platshållare för datum 3"/>
          <p:cNvSpPr>
            <a:spLocks noGrp="1"/>
          </p:cNvSpPr>
          <p:nvPr>
            <p:ph type="dt" idx="10"/>
          </p:nvPr>
        </p:nvSpPr>
        <p:spPr/>
        <p:txBody>
          <a:bodyPr/>
          <a:lstStyle>
            <a:lvl1pPr>
              <a:defRPr/>
            </a:lvl1pPr>
          </a:lstStyle>
          <a:p>
            <a:endParaRPr lang="sv-SE"/>
          </a:p>
        </p:txBody>
      </p:sp>
      <p:sp>
        <p:nvSpPr>
          <p:cNvPr id="5" name="Platshållare för sidfot 4"/>
          <p:cNvSpPr>
            <a:spLocks noGrp="1"/>
          </p:cNvSpPr>
          <p:nvPr>
            <p:ph type="ftr" idx="11"/>
          </p:nvPr>
        </p:nvSpPr>
        <p:spPr/>
        <p:txBody>
          <a:bodyPr/>
          <a:lstStyle>
            <a:lvl1pPr>
              <a:defRPr/>
            </a:lvl1pPr>
          </a:lstStyle>
          <a:p>
            <a:endParaRPr lang="en-GB"/>
          </a:p>
        </p:txBody>
      </p:sp>
      <p:sp>
        <p:nvSpPr>
          <p:cNvPr id="6" name="Platshållare för bildnummer 5"/>
          <p:cNvSpPr>
            <a:spLocks noGrp="1"/>
          </p:cNvSpPr>
          <p:nvPr>
            <p:ph type="sldNum" idx="12"/>
          </p:nvPr>
        </p:nvSpPr>
        <p:spPr/>
        <p:txBody>
          <a:bodyPr/>
          <a:lstStyle>
            <a:lvl1pPr>
              <a:defRPr/>
            </a:lvl1pPr>
          </a:lstStyle>
          <a:p>
            <a:fld id="{BC61AC19-17D4-44C7-BC76-659C41044787}" type="slidenum">
              <a:rPr lang="en-GB"/>
              <a:pPr/>
              <a:t>‹#›</a:t>
            </a:fld>
            <a:endParaRPr lang="en-GB"/>
          </a:p>
        </p:txBody>
      </p:sp>
    </p:spTree>
    <p:extLst>
      <p:ext uri="{BB962C8B-B14F-4D97-AF65-F5344CB8AC3E}">
        <p14:creationId xmlns:p14="http://schemas.microsoft.com/office/powerpoint/2010/main" val="3095385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datum 3"/>
          <p:cNvSpPr>
            <a:spLocks noGrp="1"/>
          </p:cNvSpPr>
          <p:nvPr>
            <p:ph type="dt" idx="10"/>
          </p:nvPr>
        </p:nvSpPr>
        <p:spPr/>
        <p:txBody>
          <a:bodyPr/>
          <a:lstStyle>
            <a:lvl1pPr>
              <a:defRPr/>
            </a:lvl1pPr>
          </a:lstStyle>
          <a:p>
            <a:endParaRPr lang="sv-SE"/>
          </a:p>
        </p:txBody>
      </p:sp>
      <p:sp>
        <p:nvSpPr>
          <p:cNvPr id="5" name="Platshållare för sidfot 4"/>
          <p:cNvSpPr>
            <a:spLocks noGrp="1"/>
          </p:cNvSpPr>
          <p:nvPr>
            <p:ph type="ftr" idx="11"/>
          </p:nvPr>
        </p:nvSpPr>
        <p:spPr/>
        <p:txBody>
          <a:bodyPr/>
          <a:lstStyle>
            <a:lvl1pPr>
              <a:defRPr/>
            </a:lvl1pPr>
          </a:lstStyle>
          <a:p>
            <a:endParaRPr lang="en-GB"/>
          </a:p>
        </p:txBody>
      </p:sp>
      <p:sp>
        <p:nvSpPr>
          <p:cNvPr id="6" name="Platshållare för bildnummer 5"/>
          <p:cNvSpPr>
            <a:spLocks noGrp="1"/>
          </p:cNvSpPr>
          <p:nvPr>
            <p:ph type="sldNum" idx="12"/>
          </p:nvPr>
        </p:nvSpPr>
        <p:spPr/>
        <p:txBody>
          <a:bodyPr/>
          <a:lstStyle>
            <a:lvl1pPr>
              <a:defRPr/>
            </a:lvl1pPr>
          </a:lstStyle>
          <a:p>
            <a:fld id="{F75F98FE-00D7-4485-B25C-F40F99C15DB1}" type="slidenum">
              <a:rPr lang="en-GB"/>
              <a:pPr/>
              <a:t>‹#›</a:t>
            </a:fld>
            <a:endParaRPr lang="en-GB"/>
          </a:p>
        </p:txBody>
      </p:sp>
    </p:spTree>
    <p:extLst>
      <p:ext uri="{BB962C8B-B14F-4D97-AF65-F5344CB8AC3E}">
        <p14:creationId xmlns:p14="http://schemas.microsoft.com/office/powerpoint/2010/main" val="497695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en-GB"/>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Platshållare för datum 3"/>
          <p:cNvSpPr>
            <a:spLocks noGrp="1"/>
          </p:cNvSpPr>
          <p:nvPr>
            <p:ph type="dt" idx="10"/>
          </p:nvPr>
        </p:nvSpPr>
        <p:spPr/>
        <p:txBody>
          <a:bodyPr/>
          <a:lstStyle>
            <a:lvl1pPr>
              <a:defRPr/>
            </a:lvl1pPr>
          </a:lstStyle>
          <a:p>
            <a:endParaRPr lang="sv-SE"/>
          </a:p>
        </p:txBody>
      </p:sp>
      <p:sp>
        <p:nvSpPr>
          <p:cNvPr id="5" name="Platshållare för sidfot 4"/>
          <p:cNvSpPr>
            <a:spLocks noGrp="1"/>
          </p:cNvSpPr>
          <p:nvPr>
            <p:ph type="ftr" idx="11"/>
          </p:nvPr>
        </p:nvSpPr>
        <p:spPr/>
        <p:txBody>
          <a:bodyPr/>
          <a:lstStyle>
            <a:lvl1pPr>
              <a:defRPr/>
            </a:lvl1pPr>
          </a:lstStyle>
          <a:p>
            <a:endParaRPr lang="en-GB"/>
          </a:p>
        </p:txBody>
      </p:sp>
      <p:sp>
        <p:nvSpPr>
          <p:cNvPr id="6" name="Platshållare för bildnummer 5"/>
          <p:cNvSpPr>
            <a:spLocks noGrp="1"/>
          </p:cNvSpPr>
          <p:nvPr>
            <p:ph type="sldNum" idx="12"/>
          </p:nvPr>
        </p:nvSpPr>
        <p:spPr/>
        <p:txBody>
          <a:bodyPr/>
          <a:lstStyle>
            <a:lvl1pPr>
              <a:defRPr/>
            </a:lvl1pPr>
          </a:lstStyle>
          <a:p>
            <a:fld id="{EAA6AD1F-6701-4813-A7B6-3C8F11683E35}" type="slidenum">
              <a:rPr lang="en-GB"/>
              <a:pPr/>
              <a:t>‹#›</a:t>
            </a:fld>
            <a:endParaRPr lang="en-GB"/>
          </a:p>
        </p:txBody>
      </p:sp>
    </p:spTree>
    <p:extLst>
      <p:ext uri="{BB962C8B-B14F-4D97-AF65-F5344CB8AC3E}">
        <p14:creationId xmlns:p14="http://schemas.microsoft.com/office/powerpoint/2010/main" val="2229487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Tree>
    <p:extLst>
      <p:ext uri="{BB962C8B-B14F-4D97-AF65-F5344CB8AC3E}">
        <p14:creationId xmlns:p14="http://schemas.microsoft.com/office/powerpoint/2010/main" val="4195644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innehåll 2"/>
          <p:cNvSpPr>
            <a:spLocks noGrp="1"/>
          </p:cNvSpPr>
          <p:nvPr>
            <p:ph sz="half" idx="1"/>
          </p:nvPr>
        </p:nvSpPr>
        <p:spPr>
          <a:xfrm>
            <a:off x="457200" y="1600200"/>
            <a:ext cx="4024313" cy="528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innehåll 3"/>
          <p:cNvSpPr>
            <a:spLocks noGrp="1"/>
          </p:cNvSpPr>
          <p:nvPr>
            <p:ph sz="half" idx="2"/>
          </p:nvPr>
        </p:nvSpPr>
        <p:spPr>
          <a:xfrm>
            <a:off x="4633913" y="1600200"/>
            <a:ext cx="4024312" cy="528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datum 4"/>
          <p:cNvSpPr>
            <a:spLocks noGrp="1"/>
          </p:cNvSpPr>
          <p:nvPr>
            <p:ph type="dt" idx="10"/>
          </p:nvPr>
        </p:nvSpPr>
        <p:spPr/>
        <p:txBody>
          <a:bodyPr/>
          <a:lstStyle>
            <a:lvl1pPr>
              <a:defRPr/>
            </a:lvl1pPr>
          </a:lstStyle>
          <a:p>
            <a:endParaRPr lang="sv-SE"/>
          </a:p>
        </p:txBody>
      </p:sp>
      <p:sp>
        <p:nvSpPr>
          <p:cNvPr id="6" name="Platshållare för sidfot 5"/>
          <p:cNvSpPr>
            <a:spLocks noGrp="1"/>
          </p:cNvSpPr>
          <p:nvPr>
            <p:ph type="ftr" idx="11"/>
          </p:nvPr>
        </p:nvSpPr>
        <p:spPr/>
        <p:txBody>
          <a:bodyPr/>
          <a:lstStyle>
            <a:lvl1pPr>
              <a:defRPr/>
            </a:lvl1pPr>
          </a:lstStyle>
          <a:p>
            <a:endParaRPr lang="en-GB"/>
          </a:p>
        </p:txBody>
      </p:sp>
      <p:sp>
        <p:nvSpPr>
          <p:cNvPr id="7" name="Platshållare för bildnummer 6"/>
          <p:cNvSpPr>
            <a:spLocks noGrp="1"/>
          </p:cNvSpPr>
          <p:nvPr>
            <p:ph type="sldNum" idx="12"/>
          </p:nvPr>
        </p:nvSpPr>
        <p:spPr/>
        <p:txBody>
          <a:bodyPr/>
          <a:lstStyle>
            <a:lvl1pPr>
              <a:defRPr/>
            </a:lvl1pPr>
          </a:lstStyle>
          <a:p>
            <a:fld id="{9B0C45A3-8F0C-44BB-942C-395475DD57A8}" type="slidenum">
              <a:rPr lang="en-GB"/>
              <a:pPr/>
              <a:t>‹#›</a:t>
            </a:fld>
            <a:endParaRPr lang="en-GB"/>
          </a:p>
        </p:txBody>
      </p:sp>
    </p:spTree>
    <p:extLst>
      <p:ext uri="{BB962C8B-B14F-4D97-AF65-F5344CB8AC3E}">
        <p14:creationId xmlns:p14="http://schemas.microsoft.com/office/powerpoint/2010/main" val="855976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en-GB"/>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7" name="Platshållare för datum 6"/>
          <p:cNvSpPr>
            <a:spLocks noGrp="1"/>
          </p:cNvSpPr>
          <p:nvPr>
            <p:ph type="dt" idx="10"/>
          </p:nvPr>
        </p:nvSpPr>
        <p:spPr/>
        <p:txBody>
          <a:bodyPr/>
          <a:lstStyle>
            <a:lvl1pPr>
              <a:defRPr/>
            </a:lvl1pPr>
          </a:lstStyle>
          <a:p>
            <a:endParaRPr lang="sv-SE"/>
          </a:p>
        </p:txBody>
      </p:sp>
      <p:sp>
        <p:nvSpPr>
          <p:cNvPr id="8" name="Platshållare för sidfot 7"/>
          <p:cNvSpPr>
            <a:spLocks noGrp="1"/>
          </p:cNvSpPr>
          <p:nvPr>
            <p:ph type="ftr" idx="11"/>
          </p:nvPr>
        </p:nvSpPr>
        <p:spPr/>
        <p:txBody>
          <a:bodyPr/>
          <a:lstStyle>
            <a:lvl1pPr>
              <a:defRPr/>
            </a:lvl1pPr>
          </a:lstStyle>
          <a:p>
            <a:endParaRPr lang="en-GB"/>
          </a:p>
        </p:txBody>
      </p:sp>
      <p:sp>
        <p:nvSpPr>
          <p:cNvPr id="9" name="Platshållare för bildnummer 8"/>
          <p:cNvSpPr>
            <a:spLocks noGrp="1"/>
          </p:cNvSpPr>
          <p:nvPr>
            <p:ph type="sldNum" idx="12"/>
          </p:nvPr>
        </p:nvSpPr>
        <p:spPr/>
        <p:txBody>
          <a:bodyPr/>
          <a:lstStyle>
            <a:lvl1pPr>
              <a:defRPr/>
            </a:lvl1pPr>
          </a:lstStyle>
          <a:p>
            <a:fld id="{4B92B167-80D2-4BF3-9F76-3DFBB9050379}" type="slidenum">
              <a:rPr lang="en-GB"/>
              <a:pPr/>
              <a:t>‹#›</a:t>
            </a:fld>
            <a:endParaRPr lang="en-GB"/>
          </a:p>
        </p:txBody>
      </p:sp>
    </p:spTree>
    <p:extLst>
      <p:ext uri="{BB962C8B-B14F-4D97-AF65-F5344CB8AC3E}">
        <p14:creationId xmlns:p14="http://schemas.microsoft.com/office/powerpoint/2010/main" val="2907415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datum 2"/>
          <p:cNvSpPr>
            <a:spLocks noGrp="1"/>
          </p:cNvSpPr>
          <p:nvPr>
            <p:ph type="dt" idx="10"/>
          </p:nvPr>
        </p:nvSpPr>
        <p:spPr/>
        <p:txBody>
          <a:bodyPr/>
          <a:lstStyle>
            <a:lvl1pPr>
              <a:defRPr/>
            </a:lvl1pPr>
          </a:lstStyle>
          <a:p>
            <a:endParaRPr lang="sv-SE"/>
          </a:p>
        </p:txBody>
      </p:sp>
      <p:sp>
        <p:nvSpPr>
          <p:cNvPr id="4" name="Platshållare för sidfot 3"/>
          <p:cNvSpPr>
            <a:spLocks noGrp="1"/>
          </p:cNvSpPr>
          <p:nvPr>
            <p:ph type="ftr" idx="11"/>
          </p:nvPr>
        </p:nvSpPr>
        <p:spPr/>
        <p:txBody>
          <a:bodyPr/>
          <a:lstStyle>
            <a:lvl1pPr>
              <a:defRPr/>
            </a:lvl1pPr>
          </a:lstStyle>
          <a:p>
            <a:endParaRPr lang="en-GB"/>
          </a:p>
        </p:txBody>
      </p:sp>
      <p:sp>
        <p:nvSpPr>
          <p:cNvPr id="5" name="Platshållare för bildnummer 4"/>
          <p:cNvSpPr>
            <a:spLocks noGrp="1"/>
          </p:cNvSpPr>
          <p:nvPr>
            <p:ph type="sldNum" idx="12"/>
          </p:nvPr>
        </p:nvSpPr>
        <p:spPr/>
        <p:txBody>
          <a:bodyPr/>
          <a:lstStyle>
            <a:lvl1pPr>
              <a:defRPr/>
            </a:lvl1pPr>
          </a:lstStyle>
          <a:p>
            <a:fld id="{9C79729C-C872-40CF-9276-114F6F6BFC96}" type="slidenum">
              <a:rPr lang="en-GB"/>
              <a:pPr/>
              <a:t>‹#›</a:t>
            </a:fld>
            <a:endParaRPr lang="en-GB"/>
          </a:p>
        </p:txBody>
      </p:sp>
    </p:spTree>
    <p:extLst>
      <p:ext uri="{BB962C8B-B14F-4D97-AF65-F5344CB8AC3E}">
        <p14:creationId xmlns:p14="http://schemas.microsoft.com/office/powerpoint/2010/main" val="33984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idx="10"/>
          </p:nvPr>
        </p:nvSpPr>
        <p:spPr/>
        <p:txBody>
          <a:bodyPr/>
          <a:lstStyle>
            <a:lvl1pPr>
              <a:defRPr/>
            </a:lvl1pPr>
          </a:lstStyle>
          <a:p>
            <a:endParaRPr lang="sv-SE"/>
          </a:p>
        </p:txBody>
      </p:sp>
      <p:sp>
        <p:nvSpPr>
          <p:cNvPr id="3" name="Platshållare för sidfot 2"/>
          <p:cNvSpPr>
            <a:spLocks noGrp="1"/>
          </p:cNvSpPr>
          <p:nvPr>
            <p:ph type="ftr" idx="11"/>
          </p:nvPr>
        </p:nvSpPr>
        <p:spPr/>
        <p:txBody>
          <a:bodyPr/>
          <a:lstStyle>
            <a:lvl1pPr>
              <a:defRPr/>
            </a:lvl1pPr>
          </a:lstStyle>
          <a:p>
            <a:endParaRPr lang="en-GB"/>
          </a:p>
        </p:txBody>
      </p:sp>
      <p:sp>
        <p:nvSpPr>
          <p:cNvPr id="4" name="Platshållare för bildnummer 3"/>
          <p:cNvSpPr>
            <a:spLocks noGrp="1"/>
          </p:cNvSpPr>
          <p:nvPr>
            <p:ph type="sldNum" idx="12"/>
          </p:nvPr>
        </p:nvSpPr>
        <p:spPr/>
        <p:txBody>
          <a:bodyPr/>
          <a:lstStyle>
            <a:lvl1pPr>
              <a:defRPr/>
            </a:lvl1pPr>
          </a:lstStyle>
          <a:p>
            <a:fld id="{3C4A9ECB-243E-41BF-AA64-EB7C5960F4C2}" type="slidenum">
              <a:rPr lang="en-GB"/>
              <a:pPr/>
              <a:t>‹#›</a:t>
            </a:fld>
            <a:endParaRPr lang="en-GB"/>
          </a:p>
        </p:txBody>
      </p:sp>
    </p:spTree>
    <p:extLst>
      <p:ext uri="{BB962C8B-B14F-4D97-AF65-F5344CB8AC3E}">
        <p14:creationId xmlns:p14="http://schemas.microsoft.com/office/powerpoint/2010/main" val="729986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en-GB"/>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idx="10"/>
          </p:nvPr>
        </p:nvSpPr>
        <p:spPr/>
        <p:txBody>
          <a:bodyPr/>
          <a:lstStyle>
            <a:lvl1pPr>
              <a:defRPr/>
            </a:lvl1pPr>
          </a:lstStyle>
          <a:p>
            <a:endParaRPr lang="sv-SE"/>
          </a:p>
        </p:txBody>
      </p:sp>
      <p:sp>
        <p:nvSpPr>
          <p:cNvPr id="6" name="Platshållare för sidfot 5"/>
          <p:cNvSpPr>
            <a:spLocks noGrp="1"/>
          </p:cNvSpPr>
          <p:nvPr>
            <p:ph type="ftr" idx="11"/>
          </p:nvPr>
        </p:nvSpPr>
        <p:spPr/>
        <p:txBody>
          <a:bodyPr/>
          <a:lstStyle>
            <a:lvl1pPr>
              <a:defRPr/>
            </a:lvl1pPr>
          </a:lstStyle>
          <a:p>
            <a:endParaRPr lang="en-GB"/>
          </a:p>
        </p:txBody>
      </p:sp>
      <p:sp>
        <p:nvSpPr>
          <p:cNvPr id="7" name="Platshållare för bildnummer 6"/>
          <p:cNvSpPr>
            <a:spLocks noGrp="1"/>
          </p:cNvSpPr>
          <p:nvPr>
            <p:ph type="sldNum" idx="12"/>
          </p:nvPr>
        </p:nvSpPr>
        <p:spPr/>
        <p:txBody>
          <a:bodyPr/>
          <a:lstStyle>
            <a:lvl1pPr>
              <a:defRPr/>
            </a:lvl1pPr>
          </a:lstStyle>
          <a:p>
            <a:fld id="{4E171D5E-BD1B-4BE7-A7B9-27D11FC0D31D}" type="slidenum">
              <a:rPr lang="en-GB"/>
              <a:pPr/>
              <a:t>‹#›</a:t>
            </a:fld>
            <a:endParaRPr lang="en-GB"/>
          </a:p>
        </p:txBody>
      </p:sp>
    </p:spTree>
    <p:extLst>
      <p:ext uri="{BB962C8B-B14F-4D97-AF65-F5344CB8AC3E}">
        <p14:creationId xmlns:p14="http://schemas.microsoft.com/office/powerpoint/2010/main" val="318006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en-GB"/>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idx="10"/>
          </p:nvPr>
        </p:nvSpPr>
        <p:spPr/>
        <p:txBody>
          <a:bodyPr/>
          <a:lstStyle>
            <a:lvl1pPr>
              <a:defRPr/>
            </a:lvl1pPr>
          </a:lstStyle>
          <a:p>
            <a:endParaRPr lang="sv-SE"/>
          </a:p>
        </p:txBody>
      </p:sp>
      <p:sp>
        <p:nvSpPr>
          <p:cNvPr id="6" name="Platshållare för sidfot 5"/>
          <p:cNvSpPr>
            <a:spLocks noGrp="1"/>
          </p:cNvSpPr>
          <p:nvPr>
            <p:ph type="ftr" idx="11"/>
          </p:nvPr>
        </p:nvSpPr>
        <p:spPr/>
        <p:txBody>
          <a:bodyPr/>
          <a:lstStyle>
            <a:lvl1pPr>
              <a:defRPr/>
            </a:lvl1pPr>
          </a:lstStyle>
          <a:p>
            <a:endParaRPr lang="en-GB"/>
          </a:p>
        </p:txBody>
      </p:sp>
      <p:sp>
        <p:nvSpPr>
          <p:cNvPr id="7" name="Platshållare för bildnummer 6"/>
          <p:cNvSpPr>
            <a:spLocks noGrp="1"/>
          </p:cNvSpPr>
          <p:nvPr>
            <p:ph type="sldNum" idx="12"/>
          </p:nvPr>
        </p:nvSpPr>
        <p:spPr/>
        <p:txBody>
          <a:bodyPr/>
          <a:lstStyle>
            <a:lvl1pPr>
              <a:defRPr/>
            </a:lvl1pPr>
          </a:lstStyle>
          <a:p>
            <a:fld id="{E02C9539-DBA1-4100-BBF2-11C2285F0F28}" type="slidenum">
              <a:rPr lang="en-GB"/>
              <a:pPr/>
              <a:t>‹#›</a:t>
            </a:fld>
            <a:endParaRPr lang="en-GB"/>
          </a:p>
        </p:txBody>
      </p:sp>
    </p:spTree>
    <p:extLst>
      <p:ext uri="{BB962C8B-B14F-4D97-AF65-F5344CB8AC3E}">
        <p14:creationId xmlns:p14="http://schemas.microsoft.com/office/powerpoint/2010/main" val="1838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GB"/>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datum 3"/>
          <p:cNvSpPr>
            <a:spLocks noGrp="1"/>
          </p:cNvSpPr>
          <p:nvPr>
            <p:ph type="dt" idx="10"/>
          </p:nvPr>
        </p:nvSpPr>
        <p:spPr/>
        <p:txBody>
          <a:bodyPr/>
          <a:lstStyle>
            <a:lvl1pPr>
              <a:defRPr/>
            </a:lvl1pPr>
          </a:lstStyle>
          <a:p>
            <a:endParaRPr lang="sv-SE"/>
          </a:p>
        </p:txBody>
      </p:sp>
      <p:sp>
        <p:nvSpPr>
          <p:cNvPr id="5" name="Platshållare för sidfot 4"/>
          <p:cNvSpPr>
            <a:spLocks noGrp="1"/>
          </p:cNvSpPr>
          <p:nvPr>
            <p:ph type="ftr" idx="11"/>
          </p:nvPr>
        </p:nvSpPr>
        <p:spPr/>
        <p:txBody>
          <a:bodyPr/>
          <a:lstStyle>
            <a:lvl1pPr>
              <a:defRPr/>
            </a:lvl1pPr>
          </a:lstStyle>
          <a:p>
            <a:endParaRPr lang="en-GB"/>
          </a:p>
        </p:txBody>
      </p:sp>
      <p:sp>
        <p:nvSpPr>
          <p:cNvPr id="6" name="Platshållare för bildnummer 5"/>
          <p:cNvSpPr>
            <a:spLocks noGrp="1"/>
          </p:cNvSpPr>
          <p:nvPr>
            <p:ph type="sldNum" idx="12"/>
          </p:nvPr>
        </p:nvSpPr>
        <p:spPr/>
        <p:txBody>
          <a:bodyPr/>
          <a:lstStyle>
            <a:lvl1pPr>
              <a:defRPr/>
            </a:lvl1pPr>
          </a:lstStyle>
          <a:p>
            <a:fld id="{365236F5-BF11-423A-8597-60D01C4DBD33}" type="slidenum">
              <a:rPr lang="en-GB"/>
              <a:pPr/>
              <a:t>‹#›</a:t>
            </a:fld>
            <a:endParaRPr lang="en-GB"/>
          </a:p>
        </p:txBody>
      </p:sp>
    </p:spTree>
    <p:extLst>
      <p:ext uri="{BB962C8B-B14F-4D97-AF65-F5344CB8AC3E}">
        <p14:creationId xmlns:p14="http://schemas.microsoft.com/office/powerpoint/2010/main" val="211273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08763" y="274638"/>
            <a:ext cx="2049462" cy="6610350"/>
          </a:xfrm>
        </p:spPr>
        <p:txBody>
          <a:bodyPr vert="eaVert"/>
          <a:lstStyle/>
          <a:p>
            <a:r>
              <a:rPr lang="sv-SE" smtClean="0"/>
              <a:t>Klicka här för att ändra format</a:t>
            </a:r>
            <a:endParaRPr lang="en-GB"/>
          </a:p>
        </p:txBody>
      </p:sp>
      <p:sp>
        <p:nvSpPr>
          <p:cNvPr id="3" name="Platshållare för lodrät text 2"/>
          <p:cNvSpPr>
            <a:spLocks noGrp="1"/>
          </p:cNvSpPr>
          <p:nvPr>
            <p:ph type="body" orient="vert" idx="1"/>
          </p:nvPr>
        </p:nvSpPr>
        <p:spPr>
          <a:xfrm>
            <a:off x="457200" y="274638"/>
            <a:ext cx="5999163" cy="661035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datum 3"/>
          <p:cNvSpPr>
            <a:spLocks noGrp="1"/>
          </p:cNvSpPr>
          <p:nvPr>
            <p:ph type="dt" idx="10"/>
          </p:nvPr>
        </p:nvSpPr>
        <p:spPr/>
        <p:txBody>
          <a:bodyPr/>
          <a:lstStyle>
            <a:lvl1pPr>
              <a:defRPr/>
            </a:lvl1pPr>
          </a:lstStyle>
          <a:p>
            <a:endParaRPr lang="sv-SE"/>
          </a:p>
        </p:txBody>
      </p:sp>
      <p:sp>
        <p:nvSpPr>
          <p:cNvPr id="5" name="Platshållare för sidfot 4"/>
          <p:cNvSpPr>
            <a:spLocks noGrp="1"/>
          </p:cNvSpPr>
          <p:nvPr>
            <p:ph type="ftr" idx="11"/>
          </p:nvPr>
        </p:nvSpPr>
        <p:spPr/>
        <p:txBody>
          <a:bodyPr/>
          <a:lstStyle>
            <a:lvl1pPr>
              <a:defRPr/>
            </a:lvl1pPr>
          </a:lstStyle>
          <a:p>
            <a:endParaRPr lang="en-GB"/>
          </a:p>
        </p:txBody>
      </p:sp>
      <p:sp>
        <p:nvSpPr>
          <p:cNvPr id="6" name="Platshållare för bildnummer 5"/>
          <p:cNvSpPr>
            <a:spLocks noGrp="1"/>
          </p:cNvSpPr>
          <p:nvPr>
            <p:ph type="sldNum" idx="12"/>
          </p:nvPr>
        </p:nvSpPr>
        <p:spPr/>
        <p:txBody>
          <a:bodyPr/>
          <a:lstStyle>
            <a:lvl1pPr>
              <a:defRPr/>
            </a:lvl1pPr>
          </a:lstStyle>
          <a:p>
            <a:fld id="{F2B93605-345F-4BAB-B305-286B015A898A}" type="slidenum">
              <a:rPr lang="en-GB"/>
              <a:pPr/>
              <a:t>‹#›</a:t>
            </a:fld>
            <a:endParaRPr lang="en-GB"/>
          </a:p>
        </p:txBody>
      </p:sp>
    </p:spTree>
    <p:extLst>
      <p:ext uri="{BB962C8B-B14F-4D97-AF65-F5344CB8AC3E}">
        <p14:creationId xmlns:p14="http://schemas.microsoft.com/office/powerpoint/2010/main" val="3997321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656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57"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15994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757238" y="1722438"/>
            <a:ext cx="3740150" cy="4486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9788" y="1722438"/>
            <a:ext cx="3741737" cy="4486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931879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59"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344486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61"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62"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1460700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Tree>
    <p:extLst>
      <p:ext uri="{BB962C8B-B14F-4D97-AF65-F5344CB8AC3E}">
        <p14:creationId xmlns:p14="http://schemas.microsoft.com/office/powerpoint/2010/main" val="2017747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4" name="PlaceHolder 1"/>
          <p:cNvSpPr>
            <a:spLocks noGrp="1"/>
          </p:cNvSpPr>
          <p:nvPr>
            <p:ph type="subTitle"/>
          </p:nvPr>
        </p:nvSpPr>
        <p:spPr>
          <a:xfrm>
            <a:off x="457200" y="273600"/>
            <a:ext cx="8228520" cy="530820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087608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6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67"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68"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2720906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70"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72"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3590681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7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7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76"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876621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78"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79"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2148116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81"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82"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3"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84"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1796907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86"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87"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88" name="Bildobjekt 187"/>
          <p:cNvPicPr/>
          <p:nvPr/>
        </p:nvPicPr>
        <p:blipFill>
          <a:blip r:embed="rId2"/>
          <a:stretch>
            <a:fillRect/>
          </a:stretch>
        </p:blipFill>
        <p:spPr>
          <a:xfrm>
            <a:off x="2079000" y="1604520"/>
            <a:ext cx="4984920" cy="3977280"/>
          </a:xfrm>
          <a:prstGeom prst="rect">
            <a:avLst/>
          </a:prstGeom>
          <a:ln>
            <a:noFill/>
          </a:ln>
        </p:spPr>
      </p:pic>
      <p:pic>
        <p:nvPicPr>
          <p:cNvPr id="189" name="Bildobjekt 188"/>
          <p:cNvPicPr/>
          <p:nvPr/>
        </p:nvPicPr>
        <p:blipFill>
          <a:blip r:embed="rId2"/>
          <a:stretch>
            <a:fillRec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13031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4365940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38"/>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95" indent="0" algn="ctr">
              <a:buNone/>
              <a:defRPr>
                <a:solidFill>
                  <a:schemeClr val="tx1">
                    <a:tint val="75000"/>
                  </a:schemeClr>
                </a:solidFill>
              </a:defRPr>
            </a:lvl2pPr>
            <a:lvl3pPr marL="913399" indent="0" algn="ctr">
              <a:buNone/>
              <a:defRPr>
                <a:solidFill>
                  <a:schemeClr val="tx1">
                    <a:tint val="75000"/>
                  </a:schemeClr>
                </a:solidFill>
              </a:defRPr>
            </a:lvl3pPr>
            <a:lvl4pPr marL="1370101" indent="0" algn="ctr">
              <a:buNone/>
              <a:defRPr>
                <a:solidFill>
                  <a:schemeClr val="tx1">
                    <a:tint val="75000"/>
                  </a:schemeClr>
                </a:solidFill>
              </a:defRPr>
            </a:lvl4pPr>
            <a:lvl5pPr marL="1826798" indent="0" algn="ctr">
              <a:buNone/>
              <a:defRPr>
                <a:solidFill>
                  <a:schemeClr val="tx1">
                    <a:tint val="75000"/>
                  </a:schemeClr>
                </a:solidFill>
              </a:defRPr>
            </a:lvl5pPr>
            <a:lvl6pPr marL="2283500" indent="0" algn="ctr">
              <a:buNone/>
              <a:defRPr>
                <a:solidFill>
                  <a:schemeClr val="tx1">
                    <a:tint val="75000"/>
                  </a:schemeClr>
                </a:solidFill>
              </a:defRPr>
            </a:lvl6pPr>
            <a:lvl7pPr marL="2740200" indent="0" algn="ctr">
              <a:buNone/>
              <a:defRPr>
                <a:solidFill>
                  <a:schemeClr val="tx1">
                    <a:tint val="75000"/>
                  </a:schemeClr>
                </a:solidFill>
              </a:defRPr>
            </a:lvl7pPr>
            <a:lvl8pPr marL="3196901" indent="0" algn="ctr">
              <a:buNone/>
              <a:defRPr>
                <a:solidFill>
                  <a:schemeClr val="tx1">
                    <a:tint val="75000"/>
                  </a:schemeClr>
                </a:solidFill>
              </a:defRPr>
            </a:lvl8pPr>
            <a:lvl9pPr marL="3653596"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C6D734D1-BCA8-48C1-B3ED-68BCA24D17D8}"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19723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52464B72-540E-417B-B4A1-87305428AB0A}"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943562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1"/>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26"/>
            <a:ext cx="7772400" cy="1500187"/>
          </a:xfrm>
        </p:spPr>
        <p:txBody>
          <a:bodyPr anchor="b"/>
          <a:lstStyle>
            <a:lvl1pPr marL="0" indent="0">
              <a:buNone/>
              <a:defRPr sz="2000">
                <a:solidFill>
                  <a:schemeClr val="tx1">
                    <a:tint val="75000"/>
                  </a:schemeClr>
                </a:solidFill>
              </a:defRPr>
            </a:lvl1pPr>
            <a:lvl2pPr marL="456695" indent="0">
              <a:buNone/>
              <a:defRPr sz="1800">
                <a:solidFill>
                  <a:schemeClr val="tx1">
                    <a:tint val="75000"/>
                  </a:schemeClr>
                </a:solidFill>
              </a:defRPr>
            </a:lvl2pPr>
            <a:lvl3pPr marL="913399" indent="0">
              <a:buNone/>
              <a:defRPr sz="1600">
                <a:solidFill>
                  <a:schemeClr val="tx1">
                    <a:tint val="75000"/>
                  </a:schemeClr>
                </a:solidFill>
              </a:defRPr>
            </a:lvl3pPr>
            <a:lvl4pPr marL="1370101" indent="0">
              <a:buNone/>
              <a:defRPr sz="1400">
                <a:solidFill>
                  <a:schemeClr val="tx1">
                    <a:tint val="75000"/>
                  </a:schemeClr>
                </a:solidFill>
              </a:defRPr>
            </a:lvl4pPr>
            <a:lvl5pPr marL="1826798" indent="0">
              <a:buNone/>
              <a:defRPr sz="1400">
                <a:solidFill>
                  <a:schemeClr val="tx1">
                    <a:tint val="75000"/>
                  </a:schemeClr>
                </a:solidFill>
              </a:defRPr>
            </a:lvl5pPr>
            <a:lvl6pPr marL="2283500" indent="0">
              <a:buNone/>
              <a:defRPr sz="1400">
                <a:solidFill>
                  <a:schemeClr val="tx1">
                    <a:tint val="75000"/>
                  </a:schemeClr>
                </a:solidFill>
              </a:defRPr>
            </a:lvl6pPr>
            <a:lvl7pPr marL="2740200" indent="0">
              <a:buNone/>
              <a:defRPr sz="1400">
                <a:solidFill>
                  <a:schemeClr val="tx1">
                    <a:tint val="75000"/>
                  </a:schemeClr>
                </a:solidFill>
              </a:defRPr>
            </a:lvl7pPr>
            <a:lvl8pPr marL="3196901" indent="0">
              <a:buNone/>
              <a:defRPr sz="1400">
                <a:solidFill>
                  <a:schemeClr val="tx1">
                    <a:tint val="75000"/>
                  </a:schemeClr>
                </a:solidFill>
              </a:defRPr>
            </a:lvl8pPr>
            <a:lvl9pPr marL="3653596"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EC0978E-E3DD-42FC-A8C3-73490138DE6D}"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156861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1"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6331CEA-E2CA-456B-9E74-1216B0DFF650}"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1755140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6"/>
            <a:ext cx="4040188" cy="639762"/>
          </a:xfrm>
        </p:spPr>
        <p:txBody>
          <a:bodyPr anchor="b"/>
          <a:lstStyle>
            <a:lvl1pPr marL="0" indent="0">
              <a:buNone/>
              <a:defRPr sz="2400" b="1"/>
            </a:lvl1pPr>
            <a:lvl2pPr marL="456695" indent="0">
              <a:buNone/>
              <a:defRPr sz="2000" b="1"/>
            </a:lvl2pPr>
            <a:lvl3pPr marL="913399" indent="0">
              <a:buNone/>
              <a:defRPr sz="1800" b="1"/>
            </a:lvl3pPr>
            <a:lvl4pPr marL="1370101" indent="0">
              <a:buNone/>
              <a:defRPr sz="1600" b="1"/>
            </a:lvl4pPr>
            <a:lvl5pPr marL="1826798" indent="0">
              <a:buNone/>
              <a:defRPr sz="1600" b="1"/>
            </a:lvl5pPr>
            <a:lvl6pPr marL="2283500" indent="0">
              <a:buNone/>
              <a:defRPr sz="1600" b="1"/>
            </a:lvl6pPr>
            <a:lvl7pPr marL="2740200" indent="0">
              <a:buNone/>
              <a:defRPr sz="1600" b="1"/>
            </a:lvl7pPr>
            <a:lvl8pPr marL="3196901" indent="0">
              <a:buNone/>
              <a:defRPr sz="1600" b="1"/>
            </a:lvl8pPr>
            <a:lvl9pPr marL="3653596"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38" y="1535116"/>
            <a:ext cx="4041775" cy="639762"/>
          </a:xfrm>
        </p:spPr>
        <p:txBody>
          <a:bodyPr anchor="b"/>
          <a:lstStyle>
            <a:lvl1pPr marL="0" indent="0">
              <a:buNone/>
              <a:defRPr sz="2400" b="1"/>
            </a:lvl1pPr>
            <a:lvl2pPr marL="456695" indent="0">
              <a:buNone/>
              <a:defRPr sz="2000" b="1"/>
            </a:lvl2pPr>
            <a:lvl3pPr marL="913399" indent="0">
              <a:buNone/>
              <a:defRPr sz="1800" b="1"/>
            </a:lvl3pPr>
            <a:lvl4pPr marL="1370101" indent="0">
              <a:buNone/>
              <a:defRPr sz="1600" b="1"/>
            </a:lvl4pPr>
            <a:lvl5pPr marL="1826798" indent="0">
              <a:buNone/>
              <a:defRPr sz="1600" b="1"/>
            </a:lvl5pPr>
            <a:lvl6pPr marL="2283500" indent="0">
              <a:buNone/>
              <a:defRPr sz="1600" b="1"/>
            </a:lvl6pPr>
            <a:lvl7pPr marL="2740200" indent="0">
              <a:buNone/>
              <a:defRPr sz="1600" b="1"/>
            </a:lvl7pPr>
            <a:lvl8pPr marL="3196901" indent="0">
              <a:buNone/>
              <a:defRPr sz="1600" b="1"/>
            </a:lvl8pPr>
            <a:lvl9pPr marL="3653596"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38"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F3CEC08B-A075-461D-A412-B406CF3FF64C}"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01286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096A2CDA-31B5-42AA-A46B-6C05CE6EE10D}"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370145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85B4E26A-3707-49EA-9CA1-4515EDF0ED92}"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849620228"/>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3"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1"/>
            <a:ext cx="3008313" cy="4691063"/>
          </a:xfrm>
        </p:spPr>
        <p:txBody>
          <a:bodyPr/>
          <a:lstStyle>
            <a:lvl1pPr marL="0" indent="0">
              <a:buNone/>
              <a:defRPr sz="1400"/>
            </a:lvl1pPr>
            <a:lvl2pPr marL="456695" indent="0">
              <a:buNone/>
              <a:defRPr sz="1200"/>
            </a:lvl2pPr>
            <a:lvl3pPr marL="913399" indent="0">
              <a:buNone/>
              <a:defRPr sz="1000"/>
            </a:lvl3pPr>
            <a:lvl4pPr marL="1370101" indent="0">
              <a:buNone/>
              <a:defRPr sz="900"/>
            </a:lvl4pPr>
            <a:lvl5pPr marL="1826798" indent="0">
              <a:buNone/>
              <a:defRPr sz="900"/>
            </a:lvl5pPr>
            <a:lvl6pPr marL="2283500" indent="0">
              <a:buNone/>
              <a:defRPr sz="900"/>
            </a:lvl6pPr>
            <a:lvl7pPr marL="2740200" indent="0">
              <a:buNone/>
              <a:defRPr sz="900"/>
            </a:lvl7pPr>
            <a:lvl8pPr marL="3196901" indent="0">
              <a:buNone/>
              <a:defRPr sz="900"/>
            </a:lvl8pPr>
            <a:lvl9pPr marL="3653596"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B086C79B-BA29-4C7E-8250-C93E02B6DE0E}"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67373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6695" indent="0">
              <a:buNone/>
              <a:defRPr sz="2800"/>
            </a:lvl2pPr>
            <a:lvl3pPr marL="913399" indent="0">
              <a:buNone/>
              <a:defRPr sz="2400"/>
            </a:lvl3pPr>
            <a:lvl4pPr marL="1370101" indent="0">
              <a:buNone/>
              <a:defRPr sz="2000"/>
            </a:lvl4pPr>
            <a:lvl5pPr marL="1826798" indent="0">
              <a:buNone/>
              <a:defRPr sz="2000"/>
            </a:lvl5pPr>
            <a:lvl6pPr marL="2283500" indent="0">
              <a:buNone/>
              <a:defRPr sz="2000"/>
            </a:lvl6pPr>
            <a:lvl7pPr marL="2740200" indent="0">
              <a:buNone/>
              <a:defRPr sz="2000"/>
            </a:lvl7pPr>
            <a:lvl8pPr marL="3196901" indent="0">
              <a:buNone/>
              <a:defRPr sz="2000"/>
            </a:lvl8pPr>
            <a:lvl9pPr marL="3653596"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6695" indent="0">
              <a:buNone/>
              <a:defRPr sz="1200"/>
            </a:lvl2pPr>
            <a:lvl3pPr marL="913399" indent="0">
              <a:buNone/>
              <a:defRPr sz="1000"/>
            </a:lvl3pPr>
            <a:lvl4pPr marL="1370101" indent="0">
              <a:buNone/>
              <a:defRPr sz="900"/>
            </a:lvl4pPr>
            <a:lvl5pPr marL="1826798" indent="0">
              <a:buNone/>
              <a:defRPr sz="900"/>
            </a:lvl5pPr>
            <a:lvl6pPr marL="2283500" indent="0">
              <a:buNone/>
              <a:defRPr sz="900"/>
            </a:lvl6pPr>
            <a:lvl7pPr marL="2740200" indent="0">
              <a:buNone/>
              <a:defRPr sz="900"/>
            </a:lvl7pPr>
            <a:lvl8pPr marL="3196901" indent="0">
              <a:buNone/>
              <a:defRPr sz="900"/>
            </a:lvl8pPr>
            <a:lvl9pPr marL="3653596"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F54A0BF-DFDF-4810-9729-7540689A5DF0}"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742849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9130BB83-CD5D-48C0-B196-806F7D207FD1}"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98783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14154182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2"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4B1DA94E-5764-4ADC-BE72-2B356C1CFD55}" type="slidenum">
              <a:rPr>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127200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sidfot 2"/>
          <p:cNvSpPr>
            <a:spLocks noGrp="1"/>
          </p:cNvSpPr>
          <p:nvPr>
            <p:ph type="ftr" idx="10"/>
          </p:nvPr>
        </p:nvSpPr>
        <p:spPr/>
        <p:txBody>
          <a:bodyPr/>
          <a:lstStyle/>
          <a:p>
            <a:r>
              <a:rPr lang="en-GB" altLang="sv-SE" i="1" smtClean="0">
                <a:solidFill>
                  <a:prstClr val="black">
                    <a:tint val="75000"/>
                  </a:prstClr>
                </a:solidFill>
              </a:rPr>
              <a:t>Lars  Bärring, SMHI Rossby Centre</a:t>
            </a:r>
            <a:r>
              <a:rPr lang="en-GB" altLang="sv-SE" smtClean="0">
                <a:solidFill>
                  <a:prstClr val="black">
                    <a:tint val="75000"/>
                  </a:prstClr>
                </a:solidFill>
              </a:rPr>
              <a:t>,     Circle-2 Conference on European Climate Change Adaptation Research and Practice, Lisbon, 10-12 March 2014</a:t>
            </a:r>
            <a:endParaRPr lang="en-GB" altLang="sv-SE" dirty="0">
              <a:solidFill>
                <a:prstClr val="black">
                  <a:tint val="75000"/>
                </a:prstClr>
              </a:solidFill>
            </a:endParaRPr>
          </a:p>
        </p:txBody>
      </p:sp>
    </p:spTree>
    <p:extLst>
      <p:ext uri="{BB962C8B-B14F-4D97-AF65-F5344CB8AC3E}">
        <p14:creationId xmlns:p14="http://schemas.microsoft.com/office/powerpoint/2010/main" val="1938039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821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5"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187794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26608869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667487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Tree>
    <p:extLst>
      <p:ext uri="{BB962C8B-B14F-4D97-AF65-F5344CB8AC3E}">
        <p14:creationId xmlns:p14="http://schemas.microsoft.com/office/powerpoint/2010/main" val="38041347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8520" cy="530820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935267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111339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111855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7725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2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798898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2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3058109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2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3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900858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3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6" name="Bildobjekt 35"/>
          <p:cNvPicPr/>
          <p:nvPr/>
        </p:nvPicPr>
        <p:blipFill>
          <a:blip r:embed="rId2"/>
          <a:stretch>
            <a:fillRect/>
          </a:stretch>
        </p:blipFill>
        <p:spPr>
          <a:xfrm>
            <a:off x="2079000" y="1604520"/>
            <a:ext cx="4984920" cy="3977280"/>
          </a:xfrm>
          <a:prstGeom prst="rect">
            <a:avLst/>
          </a:prstGeom>
          <a:ln>
            <a:noFill/>
          </a:ln>
        </p:spPr>
      </p:pic>
      <p:pic>
        <p:nvPicPr>
          <p:cNvPr id="37" name="Bildobjekt 36"/>
          <p:cNvPicPr/>
          <p:nvPr/>
        </p:nvPicPr>
        <p:blipFill>
          <a:blip r:embed="rId2"/>
          <a:stretch>
            <a:fillRec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1309688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220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81"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191859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83"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3903414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85"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6"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1903953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Tree>
    <p:extLst>
      <p:ext uri="{BB962C8B-B14F-4D97-AF65-F5344CB8AC3E}">
        <p14:creationId xmlns:p14="http://schemas.microsoft.com/office/powerpoint/2010/main" val="20064830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457200" y="273600"/>
            <a:ext cx="8228520" cy="530820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94394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1224550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9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1"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92"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8638317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9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9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6"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10025615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9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0"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394680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02"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03"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5846776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0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7"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08"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3494302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10"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11"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12" name="Bildobjekt 111"/>
          <p:cNvPicPr/>
          <p:nvPr/>
        </p:nvPicPr>
        <p:blipFill>
          <a:blip r:embed="rId2"/>
          <a:stretch>
            <a:fillRect/>
          </a:stretch>
        </p:blipFill>
        <p:spPr>
          <a:xfrm>
            <a:off x="2079000" y="1604520"/>
            <a:ext cx="4984920" cy="3977280"/>
          </a:xfrm>
          <a:prstGeom prst="rect">
            <a:avLst/>
          </a:prstGeom>
          <a:ln>
            <a:noFill/>
          </a:ln>
        </p:spPr>
      </p:pic>
      <p:pic>
        <p:nvPicPr>
          <p:cNvPr id="113" name="Bildobjekt 112"/>
          <p:cNvPicPr/>
          <p:nvPr/>
        </p:nvPicPr>
        <p:blipFill>
          <a:blip r:embed="rId2"/>
          <a:stretch>
            <a:fillRec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3085796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932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19"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832616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21"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9034309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2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24"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70412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vert="horz" wrap="square" lIns="0" tIns="0" rIns="0" bIns="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602635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Tree>
    <p:extLst>
      <p:ext uri="{BB962C8B-B14F-4D97-AF65-F5344CB8AC3E}">
        <p14:creationId xmlns:p14="http://schemas.microsoft.com/office/powerpoint/2010/main" val="19474821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457200" y="273600"/>
            <a:ext cx="8228520" cy="530820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900284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2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9"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30"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1711333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32"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3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4"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36738196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3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8"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38303783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40"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41"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2892853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4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4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45"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46"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13756696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8520" cy="1145160"/>
          </a:xfrm>
          <a:prstGeom prst="rect">
            <a:avLst/>
          </a:prstGeom>
        </p:spPr>
        <p:txBody>
          <a:bodyPr lIns="0" tIns="0" rIns="0" bIns="0" anchor="ctr"/>
          <a:lstStyle/>
          <a:p>
            <a:endParaRPr/>
          </a:p>
        </p:txBody>
      </p:sp>
      <p:sp>
        <p:nvSpPr>
          <p:cNvPr id="148"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49"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50" name="Bildobjekt 149"/>
          <p:cNvPicPr/>
          <p:nvPr/>
        </p:nvPicPr>
        <p:blipFill>
          <a:blip r:embed="rId2"/>
          <a:stretch>
            <a:fillRect/>
          </a:stretch>
        </p:blipFill>
        <p:spPr>
          <a:xfrm>
            <a:off x="2079000" y="1604520"/>
            <a:ext cx="4984920" cy="3977280"/>
          </a:xfrm>
          <a:prstGeom prst="rect">
            <a:avLst/>
          </a:prstGeom>
          <a:ln>
            <a:noFill/>
          </a:ln>
        </p:spPr>
      </p:pic>
      <p:pic>
        <p:nvPicPr>
          <p:cNvPr id="151" name="Bildobjekt 150"/>
          <p:cNvPicPr/>
          <p:nvPr/>
        </p:nvPicPr>
        <p:blipFill>
          <a:blip r:embed="rId2"/>
          <a:stretch>
            <a:fillRec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42663575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2058370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24391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1.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6.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71513" y="-57150"/>
            <a:ext cx="7634287"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sv-SE" smtClean="0"/>
              <a:t>Klicka här för format</a:t>
            </a:r>
          </a:p>
        </p:txBody>
      </p:sp>
      <p:sp>
        <p:nvSpPr>
          <p:cNvPr id="1033" name="Rectangle 9"/>
          <p:cNvSpPr>
            <a:spLocks noChangeArrowheads="1"/>
          </p:cNvSpPr>
          <p:nvPr/>
        </p:nvSpPr>
        <p:spPr bwMode="auto">
          <a:xfrm>
            <a:off x="431800" y="803275"/>
            <a:ext cx="8278813" cy="71438"/>
          </a:xfrm>
          <a:prstGeom prst="rect">
            <a:avLst/>
          </a:prstGeom>
          <a:solidFill>
            <a:schemeClr val="tx1"/>
          </a:solidFill>
          <a:ln w="9525">
            <a:solidFill>
              <a:schemeClr val="tx1"/>
            </a:solidFill>
            <a:miter lim="800000"/>
            <a:headEnd/>
            <a:tailEnd/>
          </a:ln>
          <a:effectLst/>
        </p:spPr>
        <p:txBody>
          <a:bodyPr wrap="none" anchor="ctr"/>
          <a:lstStyle/>
          <a:p>
            <a:pPr>
              <a:defRPr/>
            </a:pPr>
            <a:endParaRPr lang="sv-SE" sz="1800"/>
          </a:p>
        </p:txBody>
      </p:sp>
      <p:pic>
        <p:nvPicPr>
          <p:cNvPr id="2056" name="Picture 10" descr="SMHI Logotype_svart_n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83513" y="29051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98" r:id="rId13"/>
    <p:sldLayoutId id="2147483699" r:id="rId14"/>
    <p:sldLayoutId id="2147483804" r:id="rId15"/>
  </p:sldLayoutIdLst>
  <p:hf sldNum="0" hdr="0" dt="0"/>
  <p:txStyles>
    <p:titleStyle>
      <a:lvl1pPr algn="l" rtl="0" eaLnBrk="0" fontAlgn="base" hangingPunct="0">
        <a:spcBef>
          <a:spcPct val="0"/>
        </a:spcBef>
        <a:spcAft>
          <a:spcPct val="0"/>
        </a:spcAft>
        <a:defRPr sz="2600">
          <a:solidFill>
            <a:schemeClr val="tx1"/>
          </a:solidFill>
          <a:latin typeface="+mj-lt"/>
          <a:ea typeface="+mj-ea"/>
          <a:cs typeface="+mj-cs"/>
        </a:defRPr>
      </a:lvl1pPr>
      <a:lvl2pPr algn="l" rtl="0" eaLnBrk="0" fontAlgn="base" hangingPunct="0">
        <a:spcBef>
          <a:spcPct val="0"/>
        </a:spcBef>
        <a:spcAft>
          <a:spcPct val="0"/>
        </a:spcAft>
        <a:defRPr sz="2600">
          <a:solidFill>
            <a:schemeClr val="tx1"/>
          </a:solidFill>
          <a:latin typeface="Arial Black" pitchFamily="34" charset="0"/>
        </a:defRPr>
      </a:lvl2pPr>
      <a:lvl3pPr algn="l" rtl="0" eaLnBrk="0" fontAlgn="base" hangingPunct="0">
        <a:spcBef>
          <a:spcPct val="0"/>
        </a:spcBef>
        <a:spcAft>
          <a:spcPct val="0"/>
        </a:spcAft>
        <a:defRPr sz="2600">
          <a:solidFill>
            <a:schemeClr val="tx1"/>
          </a:solidFill>
          <a:latin typeface="Arial Black" pitchFamily="34" charset="0"/>
        </a:defRPr>
      </a:lvl3pPr>
      <a:lvl4pPr algn="l" rtl="0" eaLnBrk="0" fontAlgn="base" hangingPunct="0">
        <a:spcBef>
          <a:spcPct val="0"/>
        </a:spcBef>
        <a:spcAft>
          <a:spcPct val="0"/>
        </a:spcAft>
        <a:defRPr sz="2600">
          <a:solidFill>
            <a:schemeClr val="tx1"/>
          </a:solidFill>
          <a:latin typeface="Arial Black" pitchFamily="34" charset="0"/>
        </a:defRPr>
      </a:lvl4pPr>
      <a:lvl5pPr algn="l" rtl="0" eaLnBrk="0" fontAlgn="base" hangingPunct="0">
        <a:spcBef>
          <a:spcPct val="0"/>
        </a:spcBef>
        <a:spcAft>
          <a:spcPct val="0"/>
        </a:spcAft>
        <a:defRPr sz="2600">
          <a:solidFill>
            <a:schemeClr val="tx1"/>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marL="342900" indent="-342900" algn="l" rtl="0" eaLnBrk="0" fontAlgn="base" hangingPunct="0">
        <a:spcBef>
          <a:spcPct val="20000"/>
        </a:spcBef>
        <a:spcAft>
          <a:spcPct val="0"/>
        </a:spcAft>
        <a:buSzPct val="120000"/>
        <a:buFont typeface="Wingdings" pitchFamily="2" charset="2"/>
        <a:buChar char="§"/>
        <a:defRPr sz="1600">
          <a:solidFill>
            <a:schemeClr val="tx1"/>
          </a:solidFill>
          <a:latin typeface="+mn-lt"/>
          <a:ea typeface="+mn-ea"/>
          <a:cs typeface="+mn-cs"/>
        </a:defRPr>
      </a:lvl1pPr>
      <a:lvl2pPr marL="742950" indent="-285750" algn="l" rtl="0" eaLnBrk="0" fontAlgn="base" hangingPunct="0">
        <a:spcBef>
          <a:spcPct val="20000"/>
        </a:spcBef>
        <a:spcAft>
          <a:spcPct val="0"/>
        </a:spcAft>
        <a:buSzPct val="120000"/>
        <a:buFont typeface="Wingdings" pitchFamily="2" charset="2"/>
        <a:buChar char="§"/>
        <a:defRPr sz="1600">
          <a:solidFill>
            <a:schemeClr val="tx1"/>
          </a:solidFill>
          <a:latin typeface="+mn-lt"/>
        </a:defRPr>
      </a:lvl2pPr>
      <a:lvl3pPr marL="1143000" indent="-228600" algn="l" rtl="0" eaLnBrk="0" fontAlgn="base" hangingPunct="0">
        <a:spcBef>
          <a:spcPct val="20000"/>
        </a:spcBef>
        <a:spcAft>
          <a:spcPct val="0"/>
        </a:spcAft>
        <a:buSzPct val="120000"/>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SzPct val="12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SzPct val="12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90000"/>
        <a:buFont typeface="Wingdings" pitchFamily="2" charset="2"/>
        <a:defRPr sz="2400">
          <a:solidFill>
            <a:schemeClr val="tx1"/>
          </a:solidFill>
          <a:latin typeface="+mn-lt"/>
        </a:defRPr>
      </a:lvl6pPr>
      <a:lvl7pPr marL="2971800" indent="-228600" algn="l" rtl="0" fontAlgn="base">
        <a:spcBef>
          <a:spcPct val="20000"/>
        </a:spcBef>
        <a:spcAft>
          <a:spcPct val="0"/>
        </a:spcAft>
        <a:buSzPct val="90000"/>
        <a:buFont typeface="Wingdings" pitchFamily="2" charset="2"/>
        <a:defRPr sz="2400">
          <a:solidFill>
            <a:schemeClr val="tx1"/>
          </a:solidFill>
          <a:latin typeface="+mn-lt"/>
        </a:defRPr>
      </a:lvl7pPr>
      <a:lvl8pPr marL="3429000" indent="-228600" algn="l" rtl="0" fontAlgn="base">
        <a:spcBef>
          <a:spcPct val="20000"/>
        </a:spcBef>
        <a:spcAft>
          <a:spcPct val="0"/>
        </a:spcAft>
        <a:buSzPct val="90000"/>
        <a:buFont typeface="Wingdings" pitchFamily="2" charset="2"/>
        <a:defRPr sz="2400">
          <a:solidFill>
            <a:schemeClr val="tx1"/>
          </a:solidFill>
          <a:latin typeface="+mn-lt"/>
        </a:defRPr>
      </a:lvl8pPr>
      <a:lvl9pPr marL="3886200" indent="-228600" algn="l" rtl="0" fontAlgn="base">
        <a:spcBef>
          <a:spcPct val="20000"/>
        </a:spcBef>
        <a:spcAft>
          <a:spcPct val="0"/>
        </a:spcAft>
        <a:buSzPct val="90000"/>
        <a:buFont typeface="Wingdings" pitchFamily="2" charset="2"/>
        <a:defRPr sz="2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431640" y="803160"/>
            <a:ext cx="8278559" cy="70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miter/>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pic>
        <p:nvPicPr>
          <p:cNvPr id="3" name="Picture 10"/>
          <p:cNvPicPr>
            <a:picLocks noChangeAspect="1"/>
          </p:cNvPicPr>
          <p:nvPr/>
        </p:nvPicPr>
        <p:blipFill>
          <a:blip r:embed="rId13">
            <a:lum/>
            <a:alphaModFix/>
          </a:blip>
          <a:srcRect/>
          <a:stretch>
            <a:fillRect/>
          </a:stretch>
        </p:blipFill>
        <p:spPr>
          <a:xfrm>
            <a:off x="7783560" y="290520"/>
            <a:ext cx="914039" cy="366480"/>
          </a:xfrm>
          <a:prstGeom prst="rect">
            <a:avLst/>
          </a:prstGeom>
          <a:noFill/>
          <a:ln>
            <a:noFill/>
          </a:ln>
        </p:spPr>
      </p:pic>
      <p:sp>
        <p:nvSpPr>
          <p:cNvPr id="4" name="Rubrik 1"/>
          <p:cNvSpPr txBox="1">
            <a:spLocks noGrp="1"/>
          </p:cNvSpPr>
          <p:nvPr>
            <p:ph type="title"/>
          </p:nvPr>
        </p:nvSpPr>
        <p:spPr>
          <a:xfrm>
            <a:off x="671400" y="-57240"/>
            <a:ext cx="7633799" cy="817200"/>
          </a:xfrm>
          <a:prstGeom prst="rect">
            <a:avLst/>
          </a:prstGeom>
          <a:noFill/>
          <a:ln>
            <a:noFill/>
          </a:ln>
        </p:spPr>
        <p:txBody>
          <a:bodyPr wrap="square" lIns="0" tIns="0" rIns="0" bIns="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sv-SE"/>
              <a:t>Klicka för att redigera rubriktextens formatKlicka här för att ändra format</a:t>
            </a:r>
          </a:p>
        </p:txBody>
      </p:sp>
      <p:sp>
        <p:nvSpPr>
          <p:cNvPr id="5" name="Platshållare för innehåll 2"/>
          <p:cNvSpPr txBox="1">
            <a:spLocks noGrp="1"/>
          </p:cNvSpPr>
          <p:nvPr>
            <p:ph type="body" idx="1"/>
          </p:nvPr>
        </p:nvSpPr>
        <p:spPr>
          <a:xfrm>
            <a:off x="0" y="0"/>
            <a:ext cx="360" cy="360"/>
          </a:xfrm>
          <a:prstGeom prst="rect">
            <a:avLst/>
          </a:prstGeom>
          <a:noFill/>
          <a:ln>
            <a:noFill/>
          </a:ln>
        </p:spPr>
        <p:txBody>
          <a:bodyPr wrap="square" lIns="90000" tIns="45000" rIns="90000" bIns="45000" anchor="t"/>
          <a:lstStyle>
            <a:defPPr marL="432000" lvl="0" indent="-324000" algn="l" hangingPunct="0">
              <a:spcBef>
                <a:spcPts val="0"/>
              </a:spcBef>
              <a:spcAft>
                <a:spcPts val="1417"/>
              </a:spcAft>
              <a:buSzPct val="45000"/>
              <a:buFont typeface="StarSymbol"/>
              <a:buNone/>
              <a:defRPr lang="sv-SE" sz="1600" b="0" i="0" u="none" strike="noStrike" kern="1200" spc="0">
                <a:ln>
                  <a:noFill/>
                </a:ln>
                <a:solidFill>
                  <a:srgbClr val="000000"/>
                </a:solidFill>
                <a:latin typeface="Arial"/>
                <a:ea typeface="WenQuanYi Zen Hei" pitchFamily="2"/>
                <a:cs typeface="Lohit Devanagari" pitchFamily="2"/>
              </a:defRPr>
            </a:defPPr>
            <a:lvl1pPr marL="432000" lvl="0" indent="-324000" algn="l" hangingPunct="0">
              <a:spcBef>
                <a:spcPts val="0"/>
              </a:spcBef>
              <a:spcAft>
                <a:spcPts val="1417"/>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1pPr>
            <a:lvl2pPr marL="864000" lvl="1" indent="-324000" algn="l" hangingPunct="0">
              <a:spcBef>
                <a:spcPts val="0"/>
              </a:spcBef>
              <a:spcAft>
                <a:spcPts val="1134"/>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2pPr>
            <a:lvl3pPr marL="1295999" lvl="2" indent="-288000" algn="l" hangingPunct="0">
              <a:spcBef>
                <a:spcPts val="0"/>
              </a:spcBef>
              <a:spcAft>
                <a:spcPts val="850"/>
              </a:spcAft>
              <a:buSzPct val="7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3pPr>
            <a:lvl4pPr marL="1728000" lvl="3" indent="-216000" algn="l" hangingPunct="0">
              <a:spcBef>
                <a:spcPts val="0"/>
              </a:spcBef>
              <a:spcAft>
                <a:spcPts val="567"/>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4pPr>
            <a:lvl5pPr marL="2160000" lvl="4" indent="-216000" algn="l" hangingPunct="0">
              <a:spcBef>
                <a:spcPts val="0"/>
              </a:spcBef>
              <a:spcAft>
                <a:spcPts val="283"/>
              </a:spcAft>
              <a:buSzPct val="7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5pPr>
            <a:lvl6pPr marL="2592000" lvl="5"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6pPr>
            <a:lvl7pPr marL="3024000" lvl="6"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7pPr>
            <a:lvl8pPr marL="3456000" lvl="7"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8pPr>
            <a:lvl9pPr marL="3887999" lvl="8"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9pPr>
          </a:lstStyle>
          <a:p>
            <a:pPr lvl="0"/>
            <a:r>
              <a:rPr lang="en-GB"/>
              <a:t>Klicka för att redigera dispositionstextens format</a:t>
            </a:r>
          </a:p>
          <a:p>
            <a:pPr lvl="1"/>
            <a:r>
              <a:rPr lang="en-GB"/>
              <a:t>Andra dispositionsnivån</a:t>
            </a:r>
          </a:p>
          <a:p>
            <a:pPr lvl="2"/>
            <a:r>
              <a:rPr lang="en-GB"/>
              <a:t>Tredje dispositionsnivån</a:t>
            </a:r>
          </a:p>
          <a:p>
            <a:pPr lvl="3"/>
            <a:r>
              <a:rPr lang="en-GB"/>
              <a:t>Fjärde dispositionsnivån</a:t>
            </a:r>
          </a:p>
          <a:p>
            <a:pPr lvl="4"/>
            <a:r>
              <a:rPr lang="en-GB"/>
              <a:t>Femte dispositionsnivån</a:t>
            </a:r>
          </a:p>
          <a:p>
            <a:pPr lvl="5"/>
            <a:r>
              <a:rPr lang="en-GB"/>
              <a:t>Sjätte dispositionsnivån</a:t>
            </a:r>
          </a:p>
          <a:p>
            <a:pPr lvl="6"/>
            <a:r>
              <a:rPr lang="en-GB"/>
              <a:t>Sjunde dispositionsnivån</a:t>
            </a:r>
          </a:p>
          <a:p>
            <a:pPr lvl="7"/>
            <a:r>
              <a:rPr lang="en-GB"/>
              <a:t>Åttonde dispositionsnivån</a:t>
            </a:r>
          </a:p>
          <a:p>
            <a:pPr lvl="0"/>
            <a:r>
              <a:rPr lang="en-GB"/>
              <a:t>Nionde dispositionsnivånKlicka här för att ändra format på bakgrundstexten</a:t>
            </a:r>
          </a:p>
          <a:p>
            <a:pPr lvl="0"/>
            <a:r>
              <a:rPr lang="en-GB"/>
              <a:t>Nivå två</a:t>
            </a:r>
          </a:p>
          <a:p>
            <a:pPr lvl="0"/>
            <a:r>
              <a:rPr lang="en-GB"/>
              <a:t>Nivå tre</a:t>
            </a:r>
          </a:p>
          <a:p>
            <a:pPr lvl="0"/>
            <a:r>
              <a:rPr lang="en-GB"/>
              <a:t>Nivå fyra</a:t>
            </a:r>
          </a:p>
          <a:p>
            <a:pPr lvl="0"/>
            <a:r>
              <a:rPr lang="en-GB"/>
              <a:t>Nivå fem</a:t>
            </a:r>
          </a:p>
        </p:txBody>
      </p:sp>
    </p:spTree>
    <p:extLst>
      <p:ext uri="{BB962C8B-B14F-4D97-AF65-F5344CB8AC3E}">
        <p14:creationId xmlns:p14="http://schemas.microsoft.com/office/powerpoint/2010/main" val="137583280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lvl="0" algn="l" rtl="0" hangingPunct="0">
        <a:spcBef>
          <a:spcPts val="0"/>
        </a:spcBef>
        <a:spcAft>
          <a:spcPts val="0"/>
        </a:spcAft>
        <a:buNone/>
        <a:tabLst/>
        <a:defRPr lang="sv-SE" sz="2600" b="0" i="0" u="none" strike="noStrike" kern="1200" spc="0">
          <a:ln>
            <a:noFill/>
          </a:ln>
          <a:solidFill>
            <a:srgbClr val="000000"/>
          </a:solidFill>
          <a:latin typeface="Arial Black" pitchFamily="34"/>
          <a:ea typeface="WenQuanYi Zen Hei" pitchFamily="2"/>
          <a:cs typeface="Lohit Devanagari" pitchFamily="2"/>
        </a:defRPr>
      </a:lvl1pPr>
    </p:titleStyle>
    <p:bodyStyle>
      <a:lvl1pPr lvl="0" algn="l" rtl="0">
        <a:buSzPct val="45000"/>
        <a:buFont typeface="StarSymbol"/>
        <a:buChar char="●"/>
        <a:tabLst/>
        <a:defRPr lang="en-GB" sz="1800" b="0" i="0" u="none" strike="noStrike" spc="0">
          <a:solidFill>
            <a:srgbClr val="000000"/>
          </a:solidFill>
          <a:latin typeface="Arial" pitchFamily="18"/>
        </a:defRPr>
      </a:lvl1pPr>
      <a:lvl2pPr lvl="1" algn="l" rtl="0">
        <a:buSzPct val="45000"/>
        <a:buFont typeface="StarSymbol"/>
        <a:buChar char="●"/>
        <a:tabLst/>
        <a:defRPr lang="en-GB" sz="1800" b="0" i="0" u="none" strike="noStrike" spc="0">
          <a:solidFill>
            <a:srgbClr val="000000"/>
          </a:solidFill>
          <a:latin typeface="Arial" pitchFamily="18"/>
        </a:defRPr>
      </a:lvl2pPr>
      <a:lvl3pPr lvl="2" algn="l" rtl="0">
        <a:buSzPct val="75000"/>
        <a:buFont typeface="StarSymbol"/>
        <a:buChar char="–"/>
        <a:tabLst/>
        <a:defRPr lang="en-GB" sz="1800" b="0" i="0" u="none" strike="noStrike" spc="0">
          <a:solidFill>
            <a:srgbClr val="000000"/>
          </a:solidFill>
          <a:latin typeface="Arial" pitchFamily="18"/>
        </a:defRPr>
      </a:lvl3pPr>
      <a:lvl4pPr lvl="3" algn="l" rtl="0">
        <a:buSzPct val="45000"/>
        <a:buFont typeface="StarSymbol"/>
        <a:buChar char="●"/>
        <a:tabLst/>
        <a:defRPr lang="en-GB" sz="1800" b="0" i="0" u="none" strike="noStrike" spc="0">
          <a:solidFill>
            <a:srgbClr val="000000"/>
          </a:solidFill>
          <a:latin typeface="Arial" pitchFamily="18"/>
        </a:defRPr>
      </a:lvl4pPr>
      <a:lvl5pPr lvl="4" algn="l" rtl="0">
        <a:buSzPct val="75000"/>
        <a:buFont typeface="StarSymbol"/>
        <a:buChar char="–"/>
        <a:tabLst/>
        <a:defRPr lang="en-GB" sz="1800" b="0" i="0" u="none" strike="noStrike" spc="0">
          <a:solidFill>
            <a:srgbClr val="000000"/>
          </a:solidFill>
          <a:latin typeface="Arial" pitchFamily="18"/>
        </a:defRPr>
      </a:lvl5pPr>
      <a:lvl6pPr lvl="5" algn="l" rtl="0">
        <a:buSzPct val="45000"/>
        <a:buFont typeface="StarSymbol"/>
        <a:buChar char="●"/>
        <a:tabLst/>
        <a:defRPr lang="en-GB" sz="1800" b="0" i="0" u="none" strike="noStrike" spc="0">
          <a:solidFill>
            <a:srgbClr val="000000"/>
          </a:solidFill>
          <a:latin typeface="Arial" pitchFamily="18"/>
        </a:defRPr>
      </a:lvl6pPr>
      <a:lvl7pPr lvl="6" algn="l" rtl="0">
        <a:buSzPct val="45000"/>
        <a:buFont typeface="StarSymbol"/>
        <a:buChar char="●"/>
        <a:tabLst/>
        <a:defRPr lang="en-GB" sz="1800" b="0" i="0" u="none" strike="noStrike" spc="0">
          <a:solidFill>
            <a:srgbClr val="000000"/>
          </a:solidFill>
          <a:latin typeface="Arial" pitchFamily="18"/>
        </a:defRPr>
      </a:lvl7pPr>
      <a:lvl8pPr lvl="7" algn="l" rtl="0">
        <a:buSzPct val="45000"/>
        <a:buFont typeface="StarSymbol"/>
        <a:buChar char="●"/>
        <a:tabLst/>
        <a:defRPr lang="en-GB" sz="1800" b="0" i="0" u="none" strike="noStrike" spc="0">
          <a:solidFill>
            <a:srgbClr val="000000"/>
          </a:solidFill>
          <a:latin typeface="Arial" pitchFamily="18"/>
        </a:defRPr>
      </a:lvl8pPr>
      <a:lvl9pPr marL="0" marR="0" lvl="0" indent="0" algn="l" rtl="0" hangingPunct="1">
        <a:spcBef>
          <a:spcPts val="0"/>
        </a:spcBef>
        <a:spcAft>
          <a:spcPts val="0"/>
        </a:spcAft>
        <a:buNone/>
        <a:tabLst/>
        <a:defRPr lang="en-GB" sz="1800" b="0" i="0" u="none" strike="noStrike" spc="0">
          <a:solidFill>
            <a:srgbClr val="000000"/>
          </a:solidFill>
          <a:latin typeface="Arial" pitchFamily="18"/>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88" name="Rectangle 2"/>
          <p:cNvSpPr>
            <a:spLocks noGrp="1" noChangeArrowheads="1"/>
          </p:cNvSpPr>
          <p:nvPr>
            <p:ph type="title"/>
          </p:nvPr>
        </p:nvSpPr>
        <p:spPr bwMode="auto">
          <a:xfrm>
            <a:off x="757238" y="828675"/>
            <a:ext cx="7634287"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sv-SE" smtClean="0"/>
              <a:t>Klicka här för format</a:t>
            </a:r>
          </a:p>
        </p:txBody>
      </p:sp>
      <p:sp>
        <p:nvSpPr>
          <p:cNvPr id="3089" name="Rectangle 3"/>
          <p:cNvSpPr>
            <a:spLocks noGrp="1" noChangeArrowheads="1"/>
          </p:cNvSpPr>
          <p:nvPr>
            <p:ph type="body" idx="1"/>
          </p:nvPr>
        </p:nvSpPr>
        <p:spPr bwMode="auto">
          <a:xfrm>
            <a:off x="757238" y="1722438"/>
            <a:ext cx="7634287" cy="448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smtClean="0"/>
          </a:p>
          <a:p>
            <a:pPr lvl="4"/>
            <a:endParaRPr lang="en-GB" smtClean="0"/>
          </a:p>
          <a:p>
            <a:pPr lvl="4"/>
            <a:endParaRPr lang="en-GB" smtClean="0"/>
          </a:p>
          <a:p>
            <a:pPr lvl="4"/>
            <a:endParaRPr lang="en-GB" smtClean="0"/>
          </a:p>
          <a:p>
            <a:pPr lvl="4"/>
            <a:endParaRPr lang="en-GB" smtClean="0"/>
          </a:p>
          <a:p>
            <a:pPr lvl="4"/>
            <a:endParaRPr lang="sv-SE" smtClean="0"/>
          </a:p>
        </p:txBody>
      </p:sp>
      <p:sp>
        <p:nvSpPr>
          <p:cNvPr id="1029" name="Rectangle 5"/>
          <p:cNvSpPr>
            <a:spLocks noGrp="1" noChangeArrowheads="1"/>
          </p:cNvSpPr>
          <p:nvPr>
            <p:ph type="ftr" sz="quarter" idx="3"/>
          </p:nvPr>
        </p:nvSpPr>
        <p:spPr bwMode="auto">
          <a:xfrm>
            <a:off x="431800" y="568325"/>
            <a:ext cx="6858000" cy="1079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700">
                <a:latin typeface="Arial Black" pitchFamily="34" charset="0"/>
              </a:defRPr>
            </a:lvl1pPr>
          </a:lstStyle>
          <a:p>
            <a:r>
              <a:rPr lang="sv-SE"/>
              <a:t>Södertörns högskola 2009-11-25</a:t>
            </a:r>
          </a:p>
        </p:txBody>
      </p:sp>
      <p:sp>
        <p:nvSpPr>
          <p:cNvPr id="1030" name="Rectangle 6"/>
          <p:cNvSpPr>
            <a:spLocks noGrp="1" noChangeArrowheads="1"/>
          </p:cNvSpPr>
          <p:nvPr>
            <p:ph type="sldNum" sz="quarter" idx="4"/>
          </p:nvPr>
        </p:nvSpPr>
        <p:spPr bwMode="auto">
          <a:xfrm>
            <a:off x="8234363" y="6548438"/>
            <a:ext cx="511175" cy="10795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r">
              <a:defRPr sz="700" smtClean="0">
                <a:latin typeface="+mj-lt"/>
              </a:defRPr>
            </a:lvl1pPr>
          </a:lstStyle>
          <a:p>
            <a:pPr>
              <a:defRPr/>
            </a:pPr>
            <a:fld id="{FD15BD01-B9DC-42E5-8B12-C9D89E8BA16B}" type="slidenum">
              <a:rPr lang="sv-SE"/>
              <a:pPr>
                <a:defRPr/>
              </a:pPr>
              <a:t>‹#›</a:t>
            </a:fld>
            <a:endParaRPr lang="sv-SE"/>
          </a:p>
        </p:txBody>
      </p:sp>
      <p:sp>
        <p:nvSpPr>
          <p:cNvPr id="1033" name="Rectangle 9"/>
          <p:cNvSpPr>
            <a:spLocks noChangeArrowheads="1"/>
          </p:cNvSpPr>
          <p:nvPr userDrawn="1"/>
        </p:nvSpPr>
        <p:spPr bwMode="auto">
          <a:xfrm>
            <a:off x="431800" y="698500"/>
            <a:ext cx="8278813" cy="71438"/>
          </a:xfrm>
          <a:prstGeom prst="rect">
            <a:avLst/>
          </a:prstGeom>
          <a:solidFill>
            <a:schemeClr val="tx1"/>
          </a:solidFill>
          <a:ln w="9525">
            <a:solidFill>
              <a:schemeClr val="tx1"/>
            </a:solidFill>
            <a:miter lim="800000"/>
            <a:headEnd/>
            <a:tailEnd/>
          </a:ln>
          <a:effectLst/>
        </p:spPr>
        <p:txBody>
          <a:bodyPr wrap="none" anchor="ctr"/>
          <a:lstStyle/>
          <a:p>
            <a:pPr>
              <a:defRPr/>
            </a:pPr>
            <a:endParaRPr lang="sv-SE" sz="1800"/>
          </a:p>
        </p:txBody>
      </p:sp>
      <p:pic>
        <p:nvPicPr>
          <p:cNvPr id="3093" name="Picture 10" descr="SMHI Logotype_svart_new"/>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83513" y="29051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431800" y="431800"/>
            <a:ext cx="2133600" cy="10795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defRPr sz="700">
                <a:latin typeface="Arial Black" pitchFamily="34" charset="0"/>
              </a:defRPr>
            </a:lvl1pPr>
          </a:lstStyle>
          <a:p>
            <a:fld id="{9486E232-375F-41C8-A67B-D774F92219E5}" type="datetime1">
              <a:rPr lang="sv-SE"/>
              <a:pPr/>
              <a:t>2015-05-26</a:t>
            </a:fld>
            <a:endParaRPr lang="sv-SE"/>
          </a:p>
        </p:txBody>
      </p:sp>
    </p:spTree>
  </p:cSld>
  <p:clrMap bg1="lt1" tx1="dk1" bg2="lt2" tx2="dk2" accent1="accent1" accent2="accent2" accent3="accent3" accent4="accent4" accent5="accent5" accent6="accent6" hlink="hlink" folHlink="folHlink"/>
  <p:sldLayoutIdLst>
    <p:sldLayoutId id="2147483676"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dt="0"/>
  <p:txStyles>
    <p:titleStyle>
      <a:lvl1pPr algn="l" rtl="0" eaLnBrk="0" fontAlgn="base" hangingPunct="0">
        <a:spcBef>
          <a:spcPct val="0"/>
        </a:spcBef>
        <a:spcAft>
          <a:spcPct val="0"/>
        </a:spcAft>
        <a:defRPr sz="2600">
          <a:solidFill>
            <a:schemeClr val="tx1"/>
          </a:solidFill>
          <a:latin typeface="+mj-lt"/>
          <a:ea typeface="+mj-ea"/>
          <a:cs typeface="+mj-cs"/>
        </a:defRPr>
      </a:lvl1pPr>
      <a:lvl2pPr algn="l" rtl="0" eaLnBrk="0" fontAlgn="base" hangingPunct="0">
        <a:spcBef>
          <a:spcPct val="0"/>
        </a:spcBef>
        <a:spcAft>
          <a:spcPct val="0"/>
        </a:spcAft>
        <a:defRPr sz="2600">
          <a:solidFill>
            <a:schemeClr val="tx1"/>
          </a:solidFill>
          <a:latin typeface="Arial Black" pitchFamily="34" charset="0"/>
        </a:defRPr>
      </a:lvl2pPr>
      <a:lvl3pPr algn="l" rtl="0" eaLnBrk="0" fontAlgn="base" hangingPunct="0">
        <a:spcBef>
          <a:spcPct val="0"/>
        </a:spcBef>
        <a:spcAft>
          <a:spcPct val="0"/>
        </a:spcAft>
        <a:defRPr sz="2600">
          <a:solidFill>
            <a:schemeClr val="tx1"/>
          </a:solidFill>
          <a:latin typeface="Arial Black" pitchFamily="34" charset="0"/>
        </a:defRPr>
      </a:lvl3pPr>
      <a:lvl4pPr algn="l" rtl="0" eaLnBrk="0" fontAlgn="base" hangingPunct="0">
        <a:spcBef>
          <a:spcPct val="0"/>
        </a:spcBef>
        <a:spcAft>
          <a:spcPct val="0"/>
        </a:spcAft>
        <a:defRPr sz="2600">
          <a:solidFill>
            <a:schemeClr val="tx1"/>
          </a:solidFill>
          <a:latin typeface="Arial Black" pitchFamily="34" charset="0"/>
        </a:defRPr>
      </a:lvl4pPr>
      <a:lvl5pPr algn="l" rtl="0" eaLnBrk="0" fontAlgn="base" hangingPunct="0">
        <a:spcBef>
          <a:spcPct val="0"/>
        </a:spcBef>
        <a:spcAft>
          <a:spcPct val="0"/>
        </a:spcAft>
        <a:defRPr sz="2600">
          <a:solidFill>
            <a:schemeClr val="tx1"/>
          </a:solidFill>
          <a:latin typeface="Arial Black" pitchFamily="34" charset="0"/>
        </a:defRPr>
      </a:lvl5pPr>
      <a:lvl6pPr marL="457200" algn="l" rtl="0" fontAlgn="base">
        <a:spcBef>
          <a:spcPct val="0"/>
        </a:spcBef>
        <a:spcAft>
          <a:spcPct val="0"/>
        </a:spcAft>
        <a:defRPr sz="3600">
          <a:solidFill>
            <a:schemeClr val="bg1"/>
          </a:solidFill>
          <a:latin typeface="Arial Black" pitchFamily="34" charset="0"/>
        </a:defRPr>
      </a:lvl6pPr>
      <a:lvl7pPr marL="914400" algn="l" rtl="0" fontAlgn="base">
        <a:spcBef>
          <a:spcPct val="0"/>
        </a:spcBef>
        <a:spcAft>
          <a:spcPct val="0"/>
        </a:spcAft>
        <a:defRPr sz="3600">
          <a:solidFill>
            <a:schemeClr val="bg1"/>
          </a:solidFill>
          <a:latin typeface="Arial Black" pitchFamily="34" charset="0"/>
        </a:defRPr>
      </a:lvl7pPr>
      <a:lvl8pPr marL="1371600" algn="l" rtl="0" fontAlgn="base">
        <a:spcBef>
          <a:spcPct val="0"/>
        </a:spcBef>
        <a:spcAft>
          <a:spcPct val="0"/>
        </a:spcAft>
        <a:defRPr sz="3600">
          <a:solidFill>
            <a:schemeClr val="bg1"/>
          </a:solidFill>
          <a:latin typeface="Arial Black" pitchFamily="34" charset="0"/>
        </a:defRPr>
      </a:lvl8pPr>
      <a:lvl9pPr marL="1828800" algn="l"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SzPct val="120000"/>
        <a:buFont typeface="Wingdings" pitchFamily="2" charset="2"/>
        <a:buChar char="§"/>
        <a:defRPr sz="1600">
          <a:solidFill>
            <a:schemeClr val="tx1"/>
          </a:solidFill>
          <a:latin typeface="+mn-lt"/>
          <a:ea typeface="+mn-ea"/>
          <a:cs typeface="+mn-cs"/>
        </a:defRPr>
      </a:lvl1pPr>
      <a:lvl2pPr marL="742950" indent="-285750" algn="l" rtl="0" eaLnBrk="0" fontAlgn="base" hangingPunct="0">
        <a:spcBef>
          <a:spcPct val="20000"/>
        </a:spcBef>
        <a:spcAft>
          <a:spcPct val="0"/>
        </a:spcAft>
        <a:buSzPct val="120000"/>
        <a:buFont typeface="Wingdings" pitchFamily="2" charset="2"/>
        <a:buChar char="§"/>
        <a:defRPr sz="1600">
          <a:solidFill>
            <a:schemeClr val="tx1"/>
          </a:solidFill>
          <a:latin typeface="+mn-lt"/>
        </a:defRPr>
      </a:lvl2pPr>
      <a:lvl3pPr marL="1143000" indent="-228600" algn="l" rtl="0" eaLnBrk="0" fontAlgn="base" hangingPunct="0">
        <a:spcBef>
          <a:spcPct val="20000"/>
        </a:spcBef>
        <a:spcAft>
          <a:spcPct val="0"/>
        </a:spcAft>
        <a:buSzPct val="120000"/>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SzPct val="12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SzPct val="12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2000">
          <a:solidFill>
            <a:schemeClr val="bg1"/>
          </a:solidFill>
          <a:latin typeface="+mn-lt"/>
        </a:defRPr>
      </a:lvl6pPr>
      <a:lvl7pPr marL="2971800" indent="-228600" algn="l" rtl="0" fontAlgn="base">
        <a:spcBef>
          <a:spcPct val="20000"/>
        </a:spcBef>
        <a:spcAft>
          <a:spcPct val="0"/>
        </a:spcAft>
        <a:buFont typeface="Wingdings" pitchFamily="2" charset="2"/>
        <a:buChar char="§"/>
        <a:defRPr sz="2000">
          <a:solidFill>
            <a:schemeClr val="bg1"/>
          </a:solidFill>
          <a:latin typeface="+mn-lt"/>
        </a:defRPr>
      </a:lvl7pPr>
      <a:lvl8pPr marL="3429000" indent="-228600" algn="l" rtl="0" fontAlgn="base">
        <a:spcBef>
          <a:spcPct val="20000"/>
        </a:spcBef>
        <a:spcAft>
          <a:spcPct val="0"/>
        </a:spcAft>
        <a:buFont typeface="Wingdings" pitchFamily="2" charset="2"/>
        <a:buChar char="§"/>
        <a:defRPr sz="2000">
          <a:solidFill>
            <a:schemeClr val="bg1"/>
          </a:solidFill>
          <a:latin typeface="+mn-lt"/>
        </a:defRPr>
      </a:lvl8pPr>
      <a:lvl9pPr marL="3886200" indent="-228600" algn="l" rtl="0" fontAlgn="base">
        <a:spcBef>
          <a:spcPct val="20000"/>
        </a:spcBef>
        <a:spcAft>
          <a:spcPct val="0"/>
        </a:spcAft>
        <a:buFont typeface="Wingdings" pitchFamily="2" charset="2"/>
        <a:buChar char="§"/>
        <a:defRPr sz="2000">
          <a:solidFill>
            <a:schemeClr val="bg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01025" cy="111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7200" y="1600200"/>
            <a:ext cx="8201025" cy="5284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p:txBody>
      </p:sp>
      <p:sp>
        <p:nvSpPr>
          <p:cNvPr id="1027" name="Rectangle 3"/>
          <p:cNvSpPr>
            <a:spLocks noGrp="1" noChangeArrowheads="1"/>
          </p:cNvSpPr>
          <p:nvPr>
            <p:ph type="dt"/>
          </p:nvPr>
        </p:nvSpPr>
        <p:spPr bwMode="auto">
          <a:xfrm>
            <a:off x="457200" y="6245225"/>
            <a:ext cx="2105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pPr defTabSz="449263">
              <a:buSzPct val="100000"/>
            </a:pPr>
            <a:endParaRPr lang="sv-SE" sz="2400" smtClean="0">
              <a:latin typeface="Times New Roman" pitchFamily="16" charset="0"/>
            </a:endParaRPr>
          </a:p>
        </p:txBody>
      </p:sp>
      <p:sp>
        <p:nvSpPr>
          <p:cNvPr id="1028" name="Rectangle 4"/>
          <p:cNvSpPr>
            <a:spLocks noGrp="1" noChangeArrowheads="1"/>
          </p:cNvSpPr>
          <p:nvPr>
            <p:ph type="ftr"/>
          </p:nvPr>
        </p:nvSpPr>
        <p:spPr bwMode="auto">
          <a:xfrm>
            <a:off x="3124200" y="6245225"/>
            <a:ext cx="2867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pPr defTabSz="449263">
              <a:buSzPct val="100000"/>
            </a:pPr>
            <a:endParaRPr lang="en-GB" sz="2400" smtClean="0">
              <a:latin typeface="Times New Roman" pitchFamily="16" charset="0"/>
            </a:endParaRPr>
          </a:p>
        </p:txBody>
      </p:sp>
      <p:sp>
        <p:nvSpPr>
          <p:cNvPr id="1029" name="Rectangle 5"/>
          <p:cNvSpPr>
            <a:spLocks noGrp="1" noChangeArrowheads="1"/>
          </p:cNvSpPr>
          <p:nvPr>
            <p:ph type="sldNum"/>
          </p:nvPr>
        </p:nvSpPr>
        <p:spPr bwMode="auto">
          <a:xfrm>
            <a:off x="6553200" y="6245225"/>
            <a:ext cx="2105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mn-cs"/>
              </a:defRPr>
            </a:lvl1pPr>
          </a:lstStyle>
          <a:p>
            <a:pPr defTabSz="449263">
              <a:buSzPct val="100000"/>
            </a:pPr>
            <a:fld id="{306379C4-4820-46F1-A274-339F6CFE9E89}" type="slidenum">
              <a:rPr lang="en-GB" sz="2400" smtClean="0">
                <a:latin typeface="Times New Roman" pitchFamily="16" charset="0"/>
              </a:rPr>
              <a:pPr defTabSz="449263">
                <a:buSzPct val="100000"/>
              </a:pPr>
              <a:t>‹#›</a:t>
            </a:fld>
            <a:endParaRPr lang="en-GB" sz="2400" smtClean="0">
              <a:latin typeface="Times New Roman" pitchFamily="16" charset="0"/>
            </a:endParaRPr>
          </a:p>
        </p:txBody>
      </p:sp>
    </p:spTree>
    <p:extLst>
      <p:ext uri="{BB962C8B-B14F-4D97-AF65-F5344CB8AC3E}">
        <p14:creationId xmlns:p14="http://schemas.microsoft.com/office/powerpoint/2010/main" val="3807954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449263" rtl="0" fontAlgn="base">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2pPr>
      <a:lvl3pPr marL="1143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3pPr>
      <a:lvl4pPr marL="1600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4pPr>
      <a:lvl5pPr marL="20574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WenQuanYi Zen Hei" charset="0"/>
          <a:cs typeface="WenQuanYi Zen Hei" charset="0"/>
        </a:defRPr>
      </a:lvl9pPr>
    </p:titleStyle>
    <p:bodyStyle>
      <a:lvl1pPr marL="342900" indent="-342900" algn="l" defTabSz="449263" rtl="0" fontAlgn="base">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CustomShape 1"/>
          <p:cNvSpPr/>
          <p:nvPr/>
        </p:nvSpPr>
        <p:spPr>
          <a:xfrm>
            <a:off x="431640" y="698400"/>
            <a:ext cx="8277840" cy="70200"/>
          </a:xfrm>
          <a:prstGeom prst="rect">
            <a:avLst/>
          </a:prstGeom>
          <a:solidFill>
            <a:srgbClr val="000000"/>
          </a:solidFill>
          <a:ln w="9360">
            <a:solidFill>
              <a:srgbClr val="000000"/>
            </a:solidFill>
            <a:miter/>
          </a:ln>
        </p:spPr>
      </p:sp>
      <p:pic>
        <p:nvPicPr>
          <p:cNvPr id="153" name="Picture 10"/>
          <p:cNvPicPr/>
          <p:nvPr/>
        </p:nvPicPr>
        <p:blipFill>
          <a:blip r:embed="rId14"/>
          <a:stretch>
            <a:fillRect/>
          </a:stretch>
        </p:blipFill>
        <p:spPr>
          <a:xfrm>
            <a:off x="7783560" y="290520"/>
            <a:ext cx="913320" cy="365760"/>
          </a:xfrm>
          <a:prstGeom prst="rect">
            <a:avLst/>
          </a:prstGeom>
          <a:ln>
            <a:noFill/>
          </a:ln>
        </p:spPr>
      </p:pic>
      <p:sp>
        <p:nvSpPr>
          <p:cNvPr id="154" name="PlaceHolder 2"/>
          <p:cNvSpPr>
            <a:spLocks noGrp="1"/>
          </p:cNvSpPr>
          <p:nvPr>
            <p:ph type="title"/>
          </p:nvPr>
        </p:nvSpPr>
        <p:spPr>
          <a:xfrm>
            <a:off x="457200" y="273600"/>
            <a:ext cx="8229240" cy="1144800"/>
          </a:xfrm>
          <a:prstGeom prst="rect">
            <a:avLst/>
          </a:prstGeom>
        </p:spPr>
        <p:txBody>
          <a:bodyPr lIns="0" tIns="0" rIns="0" bIns="0" anchor="ctr"/>
          <a:lstStyle/>
          <a:p>
            <a:r>
              <a:rPr lang="sv-SE">
                <a:latin typeface="Arial"/>
              </a:rPr>
              <a:t>Click to edit the title text format</a:t>
            </a:r>
            <a:endParaRPr/>
          </a:p>
        </p:txBody>
      </p:sp>
      <p:sp>
        <p:nvSpPr>
          <p:cNvPr id="155" name="PlaceHolder 3"/>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sv-SE">
                <a:latin typeface="Arial"/>
              </a:rPr>
              <a:t>Click to edit the outline text format</a:t>
            </a:r>
            <a:endParaRPr/>
          </a:p>
          <a:p>
            <a:pPr lvl="1">
              <a:buSzPct val="75000"/>
              <a:buFont typeface="StarSymbol"/>
              <a:buChar char=""/>
            </a:pPr>
            <a:r>
              <a:rPr lang="sv-SE">
                <a:latin typeface="Arial"/>
              </a:rPr>
              <a:t>Second Outline Level</a:t>
            </a:r>
            <a:endParaRPr/>
          </a:p>
          <a:p>
            <a:pPr lvl="2">
              <a:buSzPct val="45000"/>
              <a:buFont typeface="StarSymbol"/>
              <a:buChar char=""/>
            </a:pPr>
            <a:r>
              <a:rPr lang="sv-SE">
                <a:latin typeface="Arial"/>
              </a:rPr>
              <a:t>Third Outline Level</a:t>
            </a:r>
            <a:endParaRPr/>
          </a:p>
          <a:p>
            <a:pPr lvl="3">
              <a:buSzPct val="75000"/>
              <a:buFont typeface="StarSymbol"/>
              <a:buChar char=""/>
            </a:pPr>
            <a:r>
              <a:rPr lang="sv-SE">
                <a:latin typeface="Arial"/>
              </a:rPr>
              <a:t>Fourth Outline Level</a:t>
            </a:r>
            <a:endParaRPr/>
          </a:p>
          <a:p>
            <a:pPr lvl="4">
              <a:buSzPct val="45000"/>
              <a:buFont typeface="StarSymbol"/>
              <a:buChar char=""/>
            </a:pPr>
            <a:r>
              <a:rPr lang="sv-SE" sz="2000">
                <a:latin typeface="Arial"/>
              </a:rPr>
              <a:t>Fifth Outline Level</a:t>
            </a:r>
            <a:endParaRPr/>
          </a:p>
          <a:p>
            <a:pPr lvl="5">
              <a:buSzPct val="45000"/>
              <a:buFont typeface="StarSymbol"/>
              <a:buChar char=""/>
            </a:pPr>
            <a:r>
              <a:rPr lang="sv-SE" sz="2000">
                <a:latin typeface="Arial"/>
              </a:rPr>
              <a:t>Sixth Outline Level</a:t>
            </a:r>
            <a:endParaRPr/>
          </a:p>
          <a:p>
            <a:pPr lvl="6">
              <a:buSzPct val="45000"/>
              <a:buFont typeface="StarSymbol"/>
              <a:buChar char=""/>
            </a:pPr>
            <a:r>
              <a:rPr lang="sv-SE" sz="2000">
                <a:latin typeface="Arial"/>
              </a:rPr>
              <a:t>Seventh Outline Level</a:t>
            </a:r>
            <a:endParaRPr/>
          </a:p>
        </p:txBody>
      </p:sp>
    </p:spTree>
    <p:extLst>
      <p:ext uri="{BB962C8B-B14F-4D97-AF65-F5344CB8AC3E}">
        <p14:creationId xmlns:p14="http://schemas.microsoft.com/office/powerpoint/2010/main" val="1411139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41"/>
            <a:ext cx="8229600" cy="1143000"/>
          </a:xfrm>
          <a:prstGeom prst="rect">
            <a:avLst/>
          </a:prstGeom>
        </p:spPr>
        <p:txBody>
          <a:bodyPr vert="horz" lIns="91339" tIns="45670" rIns="91339" bIns="4567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13"/>
            <a:ext cx="8229600" cy="4525963"/>
          </a:xfrm>
          <a:prstGeom prst="rect">
            <a:avLst/>
          </a:prstGeom>
        </p:spPr>
        <p:txBody>
          <a:bodyPr vert="horz" lIns="91339" tIns="45670" rIns="91339" bIns="4567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1"/>
            <a:ext cx="2133600" cy="365125"/>
          </a:xfrm>
          <a:prstGeom prst="rect">
            <a:avLst/>
          </a:prstGeom>
        </p:spPr>
        <p:txBody>
          <a:bodyPr vert="horz" lIns="91339" tIns="45670" rIns="91339" bIns="45670" rtlCol="0" anchor="ctr"/>
          <a:lstStyle>
            <a:lvl1pPr algn="l">
              <a:defRPr sz="1200">
                <a:solidFill>
                  <a:schemeClr val="tx1">
                    <a:tint val="75000"/>
                  </a:schemeClr>
                </a:solidFill>
              </a:defRPr>
            </a:lvl1pPr>
          </a:lstStyle>
          <a:p>
            <a:pPr defTabSz="913399" fontAlgn="auto">
              <a:spcBef>
                <a:spcPts val="0"/>
              </a:spcBef>
              <a:spcAft>
                <a:spcPts val="0"/>
              </a:spcAft>
            </a:pPr>
            <a:fld id="{65B06E0D-1C5E-4CCB-B198-48722781AFC2}" type="datetimeFigureOut">
              <a:rPr lang="sv-SE" smtClean="0">
                <a:solidFill>
                  <a:prstClr val="black">
                    <a:tint val="75000"/>
                  </a:prstClr>
                </a:solidFill>
                <a:latin typeface="Calibri"/>
              </a:rPr>
              <a:pPr defTabSz="913399" fontAlgn="auto">
                <a:spcBef>
                  <a:spcPts val="0"/>
                </a:spcBef>
                <a:spcAft>
                  <a:spcPts val="0"/>
                </a:spcAft>
              </a:pPr>
              <a:t>2015-05-26</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1"/>
            <a:ext cx="2895600" cy="365125"/>
          </a:xfrm>
          <a:prstGeom prst="rect">
            <a:avLst/>
          </a:prstGeom>
        </p:spPr>
        <p:txBody>
          <a:bodyPr vert="horz" lIns="91339" tIns="45670" rIns="91339" bIns="45670" rtlCol="0" anchor="ctr"/>
          <a:lstStyle>
            <a:lvl1pPr algn="ctr">
              <a:defRPr sz="1200">
                <a:solidFill>
                  <a:schemeClr val="tx1">
                    <a:tint val="75000"/>
                  </a:schemeClr>
                </a:solidFill>
              </a:defRPr>
            </a:lvl1pPr>
          </a:lstStyle>
          <a:p>
            <a:pPr defTabSz="913399" fontAlgn="auto">
              <a:spcBef>
                <a:spcPts val="0"/>
              </a:spcBef>
              <a:spcAft>
                <a:spcPts val="0"/>
              </a:spcAft>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1"/>
            <a:ext cx="2133600" cy="365125"/>
          </a:xfrm>
          <a:prstGeom prst="rect">
            <a:avLst/>
          </a:prstGeom>
        </p:spPr>
        <p:txBody>
          <a:bodyPr vert="horz" lIns="91339" tIns="45670" rIns="91339" bIns="45670" rtlCol="0" anchor="ctr"/>
          <a:lstStyle>
            <a:lvl1pPr algn="r">
              <a:defRPr sz="1200">
                <a:solidFill>
                  <a:schemeClr val="tx1">
                    <a:tint val="75000"/>
                  </a:schemeClr>
                </a:solidFill>
              </a:defRPr>
            </a:lvl1pPr>
          </a:lstStyle>
          <a:p>
            <a:pPr defTabSz="913399" fontAlgn="auto">
              <a:spcBef>
                <a:spcPts val="0"/>
              </a:spcBef>
              <a:spcAft>
                <a:spcPts val="0"/>
              </a:spcAft>
            </a:pPr>
            <a:fld id="{911CE863-0768-40D3-B7F3-B2573B97AD34}" type="slidenum">
              <a:rPr>
                <a:solidFill>
                  <a:prstClr val="black">
                    <a:tint val="75000"/>
                  </a:prstClr>
                </a:solidFill>
                <a:latin typeface="Calibri"/>
              </a:rPr>
              <a:pPr defTabSz="913399" fontAlgn="auto">
                <a:spcBef>
                  <a:spcPts val="0"/>
                </a:spcBef>
                <a:spcAft>
                  <a:spcPts val="0"/>
                </a:spcAft>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59155782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stomShape 1"/>
          <p:cNvSpPr/>
          <p:nvPr/>
        </p:nvSpPr>
        <p:spPr>
          <a:xfrm>
            <a:off x="431640" y="698400"/>
            <a:ext cx="8277840" cy="70200"/>
          </a:xfrm>
          <a:prstGeom prst="rect">
            <a:avLst/>
          </a:prstGeom>
          <a:solidFill>
            <a:srgbClr val="000000"/>
          </a:solidFill>
          <a:ln w="9360">
            <a:solidFill>
              <a:srgbClr val="000000"/>
            </a:solidFill>
            <a:miter/>
          </a:ln>
        </p:spPr>
      </p:sp>
      <p:pic>
        <p:nvPicPr>
          <p:cNvPr id="5" name="Picture 10"/>
          <p:cNvPicPr/>
          <p:nvPr/>
        </p:nvPicPr>
        <p:blipFill>
          <a:blip r:embed="rId14"/>
          <a:stretch>
            <a:fillRect/>
          </a:stretch>
        </p:blipFill>
        <p:spPr>
          <a:xfrm>
            <a:off x="7783560" y="290520"/>
            <a:ext cx="913320" cy="365760"/>
          </a:xfrm>
          <a:prstGeom prst="rect">
            <a:avLst/>
          </a:prstGeom>
          <a:ln>
            <a:noFill/>
          </a:ln>
        </p:spPr>
      </p:pic>
      <p:sp>
        <p:nvSpPr>
          <p:cNvPr id="2" name="PlaceHolder 2"/>
          <p:cNvSpPr>
            <a:spLocks noGrp="1"/>
          </p:cNvSpPr>
          <p:nvPr>
            <p:ph type="title"/>
          </p:nvPr>
        </p:nvSpPr>
        <p:spPr>
          <a:xfrm>
            <a:off x="457200" y="273600"/>
            <a:ext cx="8228520" cy="1144800"/>
          </a:xfrm>
          <a:prstGeom prst="rect">
            <a:avLst/>
          </a:prstGeom>
        </p:spPr>
        <p:txBody>
          <a:bodyPr lIns="0" tIns="0" rIns="0" bIns="0" anchor="ctr"/>
          <a:lstStyle/>
          <a:p>
            <a:r>
              <a:rPr lang="sv-SE">
                <a:latin typeface="Arial"/>
              </a:rPr>
              <a:t>Click to edit the title text format</a:t>
            </a:r>
            <a:endParaRPr/>
          </a:p>
        </p:txBody>
      </p:sp>
      <p:sp>
        <p:nvSpPr>
          <p:cNvPr id="3" name="PlaceHolder 3"/>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sv-SE">
                <a:latin typeface="Arial"/>
              </a:rPr>
              <a:t>Click to edit the outline text format</a:t>
            </a:r>
            <a:endParaRPr/>
          </a:p>
          <a:p>
            <a:pPr lvl="1">
              <a:buSzPct val="75000"/>
              <a:buFont typeface="StarSymbol"/>
              <a:buChar char=""/>
            </a:pPr>
            <a:r>
              <a:rPr lang="sv-SE">
                <a:latin typeface="Arial"/>
              </a:rPr>
              <a:t>Second Outline Level</a:t>
            </a:r>
            <a:endParaRPr/>
          </a:p>
          <a:p>
            <a:pPr lvl="2">
              <a:buSzPct val="45000"/>
              <a:buFont typeface="StarSymbol"/>
              <a:buChar char=""/>
            </a:pPr>
            <a:r>
              <a:rPr lang="sv-SE">
                <a:latin typeface="Arial"/>
              </a:rPr>
              <a:t>Third Outline Level</a:t>
            </a:r>
            <a:endParaRPr/>
          </a:p>
          <a:p>
            <a:pPr lvl="3">
              <a:buSzPct val="75000"/>
              <a:buFont typeface="StarSymbol"/>
              <a:buChar char=""/>
            </a:pPr>
            <a:r>
              <a:rPr lang="sv-SE">
                <a:latin typeface="Arial"/>
              </a:rPr>
              <a:t>Fourth Outline Level</a:t>
            </a:r>
            <a:endParaRPr/>
          </a:p>
          <a:p>
            <a:pPr lvl="4">
              <a:buSzPct val="45000"/>
              <a:buFont typeface="StarSymbol"/>
              <a:buChar char=""/>
            </a:pPr>
            <a:r>
              <a:rPr lang="sv-SE" sz="2000">
                <a:latin typeface="Arial"/>
              </a:rPr>
              <a:t>Fifth Outline Level</a:t>
            </a:r>
            <a:endParaRPr/>
          </a:p>
          <a:p>
            <a:pPr lvl="5">
              <a:buSzPct val="45000"/>
              <a:buFont typeface="StarSymbol"/>
              <a:buChar char=""/>
            </a:pPr>
            <a:r>
              <a:rPr lang="sv-SE" sz="2000">
                <a:latin typeface="Arial"/>
              </a:rPr>
              <a:t>Sixth Outline Level</a:t>
            </a:r>
            <a:endParaRPr/>
          </a:p>
          <a:p>
            <a:pPr lvl="6">
              <a:buSzPct val="45000"/>
              <a:buFont typeface="StarSymbol"/>
              <a:buChar char=""/>
            </a:pPr>
            <a:r>
              <a:rPr lang="sv-SE" sz="2000">
                <a:latin typeface="Arial"/>
              </a:rPr>
              <a:t>Seventh Outline Level</a:t>
            </a:r>
            <a:endParaRPr/>
          </a:p>
        </p:txBody>
      </p:sp>
    </p:spTree>
    <p:extLst>
      <p:ext uri="{BB962C8B-B14F-4D97-AF65-F5344CB8AC3E}">
        <p14:creationId xmlns:p14="http://schemas.microsoft.com/office/powerpoint/2010/main" val="330512967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CustomShape 1"/>
          <p:cNvSpPr/>
          <p:nvPr/>
        </p:nvSpPr>
        <p:spPr>
          <a:xfrm>
            <a:off x="431640" y="698400"/>
            <a:ext cx="8277840" cy="70200"/>
          </a:xfrm>
          <a:prstGeom prst="rect">
            <a:avLst/>
          </a:prstGeom>
          <a:solidFill>
            <a:srgbClr val="000000"/>
          </a:solidFill>
          <a:ln w="9360">
            <a:solidFill>
              <a:srgbClr val="000000"/>
            </a:solidFill>
            <a:miter/>
          </a:ln>
        </p:spPr>
      </p:sp>
      <p:pic>
        <p:nvPicPr>
          <p:cNvPr id="77" name="Picture 10"/>
          <p:cNvPicPr/>
          <p:nvPr/>
        </p:nvPicPr>
        <p:blipFill>
          <a:blip r:embed="rId14"/>
          <a:stretch>
            <a:fillRect/>
          </a:stretch>
        </p:blipFill>
        <p:spPr>
          <a:xfrm>
            <a:off x="7783560" y="290520"/>
            <a:ext cx="913320" cy="365760"/>
          </a:xfrm>
          <a:prstGeom prst="rect">
            <a:avLst/>
          </a:prstGeom>
          <a:ln>
            <a:noFill/>
          </a:ln>
        </p:spPr>
      </p:pic>
      <p:sp>
        <p:nvSpPr>
          <p:cNvPr id="78" name="PlaceHolder 2"/>
          <p:cNvSpPr>
            <a:spLocks noGrp="1"/>
          </p:cNvSpPr>
          <p:nvPr>
            <p:ph type="title"/>
          </p:nvPr>
        </p:nvSpPr>
        <p:spPr>
          <a:xfrm>
            <a:off x="457200" y="273600"/>
            <a:ext cx="8228520" cy="1144800"/>
          </a:xfrm>
          <a:prstGeom prst="rect">
            <a:avLst/>
          </a:prstGeom>
        </p:spPr>
        <p:txBody>
          <a:bodyPr lIns="0" tIns="0" rIns="0" bIns="0" anchor="ctr"/>
          <a:lstStyle/>
          <a:p>
            <a:r>
              <a:rPr lang="sv-SE">
                <a:latin typeface="Arial"/>
              </a:rPr>
              <a:t>Click to edit the title text format</a:t>
            </a:r>
            <a:endParaRPr/>
          </a:p>
        </p:txBody>
      </p:sp>
      <p:sp>
        <p:nvSpPr>
          <p:cNvPr id="79" name="PlaceHolder 3"/>
          <p:cNvSpPr>
            <a:spLocks noGrp="1"/>
          </p:cNvSpPr>
          <p:nvPr>
            <p:ph type="body"/>
          </p:nvPr>
        </p:nvSpPr>
        <p:spPr>
          <a:xfrm>
            <a:off x="457200" y="1604520"/>
            <a:ext cx="8228880" cy="3976920"/>
          </a:xfrm>
          <a:prstGeom prst="rect">
            <a:avLst/>
          </a:prstGeom>
        </p:spPr>
        <p:txBody>
          <a:bodyPr lIns="0" tIns="0" rIns="0" bIns="0"/>
          <a:lstStyle/>
          <a:p>
            <a:pPr>
              <a:buSzPct val="45000"/>
              <a:buFont typeface="StarSymbol"/>
              <a:buChar char=""/>
            </a:pPr>
            <a:r>
              <a:rPr lang="sv-SE">
                <a:latin typeface="Arial"/>
              </a:rPr>
              <a:t>Click to edit the outline text format</a:t>
            </a:r>
            <a:endParaRPr/>
          </a:p>
          <a:p>
            <a:pPr lvl="1">
              <a:buSzPct val="75000"/>
              <a:buFont typeface="StarSymbol"/>
              <a:buChar char=""/>
            </a:pPr>
            <a:r>
              <a:rPr lang="sv-SE">
                <a:latin typeface="Arial"/>
              </a:rPr>
              <a:t>Second Outline Level</a:t>
            </a:r>
            <a:endParaRPr/>
          </a:p>
          <a:p>
            <a:pPr lvl="2">
              <a:buSzPct val="45000"/>
              <a:buFont typeface="StarSymbol"/>
              <a:buChar char=""/>
            </a:pPr>
            <a:r>
              <a:rPr lang="sv-SE">
                <a:latin typeface="Arial"/>
              </a:rPr>
              <a:t>Third Outline Level</a:t>
            </a:r>
            <a:endParaRPr/>
          </a:p>
          <a:p>
            <a:pPr lvl="3">
              <a:buSzPct val="75000"/>
              <a:buFont typeface="StarSymbol"/>
              <a:buChar char=""/>
            </a:pPr>
            <a:r>
              <a:rPr lang="sv-SE">
                <a:latin typeface="Arial"/>
              </a:rPr>
              <a:t>Fourth Outline Level</a:t>
            </a:r>
            <a:endParaRPr/>
          </a:p>
          <a:p>
            <a:pPr lvl="4">
              <a:buSzPct val="45000"/>
              <a:buFont typeface="StarSymbol"/>
              <a:buChar char=""/>
            </a:pPr>
            <a:r>
              <a:rPr lang="sv-SE">
                <a:latin typeface="Arial"/>
              </a:rPr>
              <a:t>Fifth Outline Level</a:t>
            </a:r>
            <a:endParaRPr/>
          </a:p>
          <a:p>
            <a:pPr lvl="5">
              <a:buSzPct val="45000"/>
              <a:buFont typeface="StarSymbol"/>
              <a:buChar char=""/>
            </a:pPr>
            <a:r>
              <a:rPr lang="sv-SE">
                <a:latin typeface="Arial"/>
              </a:rPr>
              <a:t>Sixth Outline Level</a:t>
            </a:r>
            <a:endParaRPr/>
          </a:p>
          <a:p>
            <a:pPr lvl="6">
              <a:buSzPct val="45000"/>
              <a:buFont typeface="StarSymbol"/>
              <a:buChar char=""/>
            </a:pPr>
            <a:r>
              <a:rPr lang="sv-SE">
                <a:latin typeface="Arial"/>
              </a:rPr>
              <a:t>Seventh Outline Level</a:t>
            </a:r>
            <a:endParaRPr/>
          </a:p>
        </p:txBody>
      </p:sp>
    </p:spTree>
    <p:extLst>
      <p:ext uri="{BB962C8B-B14F-4D97-AF65-F5344CB8AC3E}">
        <p14:creationId xmlns:p14="http://schemas.microsoft.com/office/powerpoint/2010/main" val="326375787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CustomShape 1"/>
          <p:cNvSpPr/>
          <p:nvPr/>
        </p:nvSpPr>
        <p:spPr>
          <a:xfrm>
            <a:off x="431640" y="698400"/>
            <a:ext cx="8277840" cy="70200"/>
          </a:xfrm>
          <a:prstGeom prst="rect">
            <a:avLst/>
          </a:prstGeom>
          <a:solidFill>
            <a:srgbClr val="000000"/>
          </a:solidFill>
          <a:ln w="9360">
            <a:solidFill>
              <a:srgbClr val="000000"/>
            </a:solidFill>
            <a:miter/>
          </a:ln>
        </p:spPr>
      </p:sp>
      <p:pic>
        <p:nvPicPr>
          <p:cNvPr id="115" name="Picture 10"/>
          <p:cNvPicPr/>
          <p:nvPr/>
        </p:nvPicPr>
        <p:blipFill>
          <a:blip r:embed="rId14"/>
          <a:stretch>
            <a:fillRect/>
          </a:stretch>
        </p:blipFill>
        <p:spPr>
          <a:xfrm>
            <a:off x="7783560" y="290520"/>
            <a:ext cx="913320" cy="365760"/>
          </a:xfrm>
          <a:prstGeom prst="rect">
            <a:avLst/>
          </a:prstGeom>
          <a:ln>
            <a:noFill/>
          </a:ln>
        </p:spPr>
      </p:pic>
      <p:sp>
        <p:nvSpPr>
          <p:cNvPr id="116" name="PlaceHolder 2"/>
          <p:cNvSpPr>
            <a:spLocks noGrp="1"/>
          </p:cNvSpPr>
          <p:nvPr>
            <p:ph type="title"/>
          </p:nvPr>
        </p:nvSpPr>
        <p:spPr>
          <a:xfrm>
            <a:off x="457200" y="273600"/>
            <a:ext cx="8229240" cy="1144800"/>
          </a:xfrm>
          <a:prstGeom prst="rect">
            <a:avLst/>
          </a:prstGeom>
        </p:spPr>
        <p:txBody>
          <a:bodyPr lIns="0" tIns="0" rIns="0" bIns="0" anchor="ctr"/>
          <a:lstStyle/>
          <a:p>
            <a:r>
              <a:rPr lang="sv-SE">
                <a:latin typeface="Arial"/>
              </a:rPr>
              <a:t>Click to edit the title text format</a:t>
            </a:r>
            <a:endParaRPr/>
          </a:p>
        </p:txBody>
      </p:sp>
      <p:sp>
        <p:nvSpPr>
          <p:cNvPr id="117" name="PlaceHolder 3"/>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sv-SE">
                <a:latin typeface="Arial"/>
              </a:rPr>
              <a:t>Click to edit the outline text format</a:t>
            </a:r>
            <a:endParaRPr/>
          </a:p>
          <a:p>
            <a:pPr lvl="1">
              <a:buSzPct val="75000"/>
              <a:buFont typeface="StarSymbol"/>
              <a:buChar char=""/>
            </a:pPr>
            <a:r>
              <a:rPr lang="sv-SE">
                <a:latin typeface="Arial"/>
              </a:rPr>
              <a:t>Second Outline Level</a:t>
            </a:r>
            <a:endParaRPr/>
          </a:p>
          <a:p>
            <a:pPr lvl="2">
              <a:buSzPct val="45000"/>
              <a:buFont typeface="StarSymbol"/>
              <a:buChar char=""/>
            </a:pPr>
            <a:r>
              <a:rPr lang="sv-SE">
                <a:latin typeface="Arial"/>
              </a:rPr>
              <a:t>Third Outline Level</a:t>
            </a:r>
            <a:endParaRPr/>
          </a:p>
          <a:p>
            <a:pPr lvl="3">
              <a:buSzPct val="75000"/>
              <a:buFont typeface="StarSymbol"/>
              <a:buChar char=""/>
            </a:pPr>
            <a:r>
              <a:rPr lang="sv-SE">
                <a:latin typeface="Arial"/>
              </a:rPr>
              <a:t>Fourth Outline Level</a:t>
            </a:r>
            <a:endParaRPr/>
          </a:p>
          <a:p>
            <a:pPr lvl="4">
              <a:buSzPct val="45000"/>
              <a:buFont typeface="StarSymbol"/>
              <a:buChar char=""/>
            </a:pPr>
            <a:r>
              <a:rPr lang="sv-SE" sz="2000">
                <a:latin typeface="Arial"/>
              </a:rPr>
              <a:t>Fifth Outline Level</a:t>
            </a:r>
            <a:endParaRPr/>
          </a:p>
          <a:p>
            <a:pPr lvl="5">
              <a:buSzPct val="45000"/>
              <a:buFont typeface="StarSymbol"/>
              <a:buChar char=""/>
            </a:pPr>
            <a:r>
              <a:rPr lang="sv-SE" sz="2000">
                <a:latin typeface="Arial"/>
              </a:rPr>
              <a:t>Sixth Outline Level</a:t>
            </a:r>
            <a:endParaRPr/>
          </a:p>
          <a:p>
            <a:pPr lvl="6">
              <a:buSzPct val="45000"/>
              <a:buFont typeface="StarSymbol"/>
              <a:buChar char=""/>
            </a:pPr>
            <a:r>
              <a:rPr lang="sv-SE" sz="2000">
                <a:latin typeface="Arial"/>
              </a:rPr>
              <a:t>Seventh Outline Level</a:t>
            </a:r>
            <a:endParaRPr/>
          </a:p>
        </p:txBody>
      </p:sp>
    </p:spTree>
    <p:extLst>
      <p:ext uri="{BB962C8B-B14F-4D97-AF65-F5344CB8AC3E}">
        <p14:creationId xmlns:p14="http://schemas.microsoft.com/office/powerpoint/2010/main" val="7220414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431640" y="803159"/>
            <a:ext cx="8278559" cy="70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miter/>
          </a:ln>
        </p:spPr>
        <p:txBody>
          <a:bodyPr vert="horz" wrap="none" lIns="90000" tIns="45000" rIns="90000" bIns="45000" anchor="ctr" anchorCtr="0" compatLnSpc="0"/>
          <a:lstStyle/>
          <a:p>
            <a:pPr fontAlgn="auto" hangingPunct="0">
              <a:spcBef>
                <a:spcPts val="0"/>
              </a:spcBef>
              <a:spcAft>
                <a:spcPts val="0"/>
              </a:spcAft>
            </a:pPr>
            <a:endParaRPr lang="sv-SE" sz="1800">
              <a:solidFill>
                <a:prstClr val="black"/>
              </a:solidFill>
              <a:latin typeface="Liberation Sans" pitchFamily="18"/>
              <a:ea typeface="WenQuanYi Zen Hei" pitchFamily="2"/>
              <a:cs typeface="Lohit Devanagari" pitchFamily="2"/>
            </a:endParaRPr>
          </a:p>
        </p:txBody>
      </p:sp>
      <p:pic>
        <p:nvPicPr>
          <p:cNvPr id="3" name="Picture 11"/>
          <p:cNvPicPr>
            <a:picLocks noChangeAspect="1"/>
          </p:cNvPicPr>
          <p:nvPr/>
        </p:nvPicPr>
        <p:blipFill>
          <a:blip r:embed="rId13">
            <a:lum/>
            <a:alphaModFix/>
          </a:blip>
          <a:srcRect/>
          <a:stretch>
            <a:fillRect/>
          </a:stretch>
        </p:blipFill>
        <p:spPr>
          <a:xfrm>
            <a:off x="7552799" y="293760"/>
            <a:ext cx="1185480" cy="475920"/>
          </a:xfrm>
          <a:prstGeom prst="rect">
            <a:avLst/>
          </a:prstGeom>
          <a:noFill/>
          <a:ln>
            <a:noFill/>
          </a:ln>
        </p:spPr>
      </p:pic>
      <p:sp>
        <p:nvSpPr>
          <p:cNvPr id="4" name="Rectangle 3"/>
          <p:cNvSpPr txBox="1">
            <a:spLocks noGrp="1"/>
          </p:cNvSpPr>
          <p:nvPr>
            <p:ph type="title"/>
          </p:nvPr>
        </p:nvSpPr>
        <p:spPr>
          <a:xfrm>
            <a:off x="519119" y="2962439"/>
            <a:ext cx="8226000" cy="1469519"/>
          </a:xfrm>
          <a:prstGeom prst="rect">
            <a:avLst/>
          </a:prstGeom>
          <a:noFill/>
          <a:ln>
            <a:noFill/>
          </a:ln>
        </p:spPr>
        <p:txBody>
          <a:bodyPr wrap="square" lIns="0" tIns="0" rIns="0" bIns="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sv-SE"/>
              <a:t>Klicka för att redigera rubriktextens formatKlicka här för att ändra format</a:t>
            </a:r>
          </a:p>
        </p:txBody>
      </p:sp>
      <p:sp>
        <p:nvSpPr>
          <p:cNvPr id="5" name="Platshållare för text 4"/>
          <p:cNvSpPr txBox="1">
            <a:spLocks noGrp="1"/>
          </p:cNvSpPr>
          <p:nvPr>
            <p:ph type="body" idx="1"/>
          </p:nvPr>
        </p:nvSpPr>
        <p:spPr>
          <a:xfrm>
            <a:off x="457200" y="1604519"/>
            <a:ext cx="8229240" cy="3977639"/>
          </a:xfrm>
          <a:prstGeom prst="rect">
            <a:avLst/>
          </a:prstGeom>
          <a:noFill/>
          <a:ln>
            <a:noFill/>
          </a:ln>
        </p:spPr>
        <p:txBody>
          <a:bodyPr lIns="0" tIns="0" rIns="0" bIns="0"/>
          <a:lstStyle>
            <a:defPPr marL="432000" lvl="0" indent="-324000" algn="l" hangingPunct="0">
              <a:spcBef>
                <a:spcPts val="0"/>
              </a:spcBef>
              <a:spcAft>
                <a:spcPts val="1417"/>
              </a:spcAft>
              <a:buSzPct val="45000"/>
              <a:buFont typeface="StarSymbol"/>
              <a:buNone/>
              <a:defRPr lang="sv-SE" sz="1600" b="0" i="0" u="none" strike="noStrike" kern="1200" spc="0">
                <a:ln>
                  <a:noFill/>
                </a:ln>
                <a:solidFill>
                  <a:srgbClr val="000000"/>
                </a:solidFill>
                <a:latin typeface="Arial"/>
                <a:ea typeface="WenQuanYi Zen Hei" pitchFamily="2"/>
                <a:cs typeface="Lohit Devanagari" pitchFamily="2"/>
              </a:defRPr>
            </a:defPPr>
            <a:lvl1pPr marL="432000" lvl="0" indent="-324000" algn="l" hangingPunct="0">
              <a:spcBef>
                <a:spcPts val="0"/>
              </a:spcBef>
              <a:spcAft>
                <a:spcPts val="1417"/>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1pPr>
            <a:lvl2pPr marL="864000" lvl="1" indent="-324000" algn="l" hangingPunct="0">
              <a:spcBef>
                <a:spcPts val="0"/>
              </a:spcBef>
              <a:spcAft>
                <a:spcPts val="1134"/>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2pPr>
            <a:lvl3pPr marL="1295999" lvl="2" indent="-288000" algn="l" hangingPunct="0">
              <a:spcBef>
                <a:spcPts val="0"/>
              </a:spcBef>
              <a:spcAft>
                <a:spcPts val="850"/>
              </a:spcAft>
              <a:buSzPct val="7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3pPr>
            <a:lvl4pPr marL="1728000" lvl="3" indent="-216000" algn="l" hangingPunct="0">
              <a:spcBef>
                <a:spcPts val="0"/>
              </a:spcBef>
              <a:spcAft>
                <a:spcPts val="567"/>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4pPr>
            <a:lvl5pPr marL="2160000" lvl="4" indent="-216000" algn="l" hangingPunct="0">
              <a:spcBef>
                <a:spcPts val="0"/>
              </a:spcBef>
              <a:spcAft>
                <a:spcPts val="283"/>
              </a:spcAft>
              <a:buSzPct val="7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5pPr>
            <a:lvl6pPr marL="2591999" lvl="5"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6pPr>
            <a:lvl7pPr marL="3023999" lvl="6"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7pPr>
            <a:lvl8pPr marL="3456000" lvl="7"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8pPr>
            <a:lvl9pPr marL="3887999" lvl="8"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42096396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0">
        <a:spcBef>
          <a:spcPts val="0"/>
        </a:spcBef>
        <a:spcAft>
          <a:spcPts val="0"/>
        </a:spcAft>
        <a:buNone/>
        <a:tabLst/>
        <a:defRPr lang="sv-SE" sz="3000" b="0" i="0" u="none" strike="noStrike" kern="1200" spc="0">
          <a:ln>
            <a:noFill/>
          </a:ln>
          <a:solidFill>
            <a:srgbClr val="000000"/>
          </a:solidFill>
          <a:latin typeface="Arial Black" pitchFamily="34"/>
          <a:ea typeface="WenQuanYi Zen Hei" pitchFamily="2"/>
          <a:cs typeface="Lohit Devanagari" pitchFamily="2"/>
        </a:defRPr>
      </a:lvl1pPr>
    </p:titleStyle>
    <p:bodyStyle>
      <a:lvl1pPr algn="l" rtl="0" hangingPunct="0">
        <a:spcBef>
          <a:spcPts val="0"/>
        </a:spcBef>
        <a:spcAft>
          <a:spcPts val="1417"/>
        </a:spcAft>
        <a:tabLst/>
        <a:defRPr lang="sv-SE" sz="1600" b="0" i="0" u="none" strike="noStrike" kern="1200" spc="0">
          <a:ln>
            <a:noFill/>
          </a:ln>
          <a:solidFill>
            <a:srgbClr val="000000"/>
          </a:solidFill>
          <a:latin typeface="Arial" pitchFamily="18"/>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15.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1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15.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15.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3" Type="http://schemas.openxmlformats.org/officeDocument/2006/relationships/image" Target="../media/image68.jpeg"/><Relationship Id="rId21" Type="http://schemas.openxmlformats.org/officeDocument/2006/relationships/image" Target="../media/image86.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notesSlide" Target="../notesSlides/notesSlide19.xml"/><Relationship Id="rId16" Type="http://schemas.openxmlformats.org/officeDocument/2006/relationships/image" Target="../media/image81.jpeg"/><Relationship Id="rId20"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24" Type="http://schemas.openxmlformats.org/officeDocument/2006/relationships/image" Target="../media/image89.jpeg"/><Relationship Id="rId5" Type="http://schemas.openxmlformats.org/officeDocument/2006/relationships/image" Target="../media/image70.jpeg"/><Relationship Id="rId15" Type="http://schemas.openxmlformats.org/officeDocument/2006/relationships/image" Target="../media/image80.jpeg"/><Relationship Id="rId23" Type="http://schemas.openxmlformats.org/officeDocument/2006/relationships/image" Target="../media/image88.jpeg"/><Relationship Id="rId10" Type="http://schemas.openxmlformats.org/officeDocument/2006/relationships/image" Target="../media/image75.jpeg"/><Relationship Id="rId19" Type="http://schemas.openxmlformats.org/officeDocument/2006/relationships/image" Target="../media/image84.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 Id="rId22"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jpeg"/><Relationship Id="rId1" Type="http://schemas.openxmlformats.org/officeDocument/2006/relationships/slideLayout" Target="../slideLayouts/slideLayout66.xml"/><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69.jpeg"/><Relationship Id="rId2" Type="http://schemas.openxmlformats.org/officeDocument/2006/relationships/image" Target="../media/image87.jpeg"/><Relationship Id="rId1" Type="http://schemas.openxmlformats.org/officeDocument/2006/relationships/slideLayout" Target="../slideLayouts/slideLayout66.xml"/><Relationship Id="rId6" Type="http://schemas.openxmlformats.org/officeDocument/2006/relationships/image" Target="../media/image76.jpeg"/><Relationship Id="rId5" Type="http://schemas.openxmlformats.org/officeDocument/2006/relationships/image" Target="../media/image77.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4.xml"/><Relationship Id="rId6" Type="http://schemas.openxmlformats.org/officeDocument/2006/relationships/image" Target="../media/image83.jpeg"/><Relationship Id="rId5" Type="http://schemas.openxmlformats.org/officeDocument/2006/relationships/image" Target="../media/image77.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104.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104.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04.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23.wmf"/><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471488" y="1955800"/>
            <a:ext cx="7860662" cy="2069269"/>
          </a:xfrm>
        </p:spPr>
        <p:txBody>
          <a:bodyPr/>
          <a:lstStyle/>
          <a:p>
            <a:pPr algn="ctr"/>
            <a:r>
              <a:rPr lang="en-GB" dirty="0" smtClean="0"/>
              <a:t>Climate models and their applications at SMHI: </a:t>
            </a:r>
            <a:br>
              <a:rPr lang="en-GB" dirty="0" smtClean="0"/>
            </a:br>
            <a:r>
              <a:rPr lang="en-GB" dirty="0" smtClean="0"/>
              <a:t>GCMs, RCMs and observations</a:t>
            </a:r>
            <a:r>
              <a:rPr lang="sv-SE" sz="2600" dirty="0" smtClean="0"/>
              <a:t/>
            </a:r>
            <a:br>
              <a:rPr lang="sv-SE" sz="2600" dirty="0" smtClean="0"/>
            </a:br>
            <a:r>
              <a:rPr lang="sv-SE" sz="2600" dirty="0" smtClean="0"/>
              <a:t/>
            </a:r>
            <a:br>
              <a:rPr lang="sv-SE" sz="2600" dirty="0" smtClean="0"/>
            </a:br>
            <a:r>
              <a:rPr lang="sv-SE" sz="2600" dirty="0" smtClean="0"/>
              <a:t/>
            </a:r>
            <a:br>
              <a:rPr lang="sv-SE" sz="2600" dirty="0" smtClean="0"/>
            </a:br>
            <a:r>
              <a:rPr lang="sv-SE" sz="2600" dirty="0"/>
              <a:t/>
            </a:r>
            <a:br>
              <a:rPr lang="sv-SE" sz="2600" dirty="0"/>
            </a:br>
            <a:r>
              <a:rPr lang="sv-SE" sz="2600" dirty="0" smtClean="0"/>
              <a:t/>
            </a:r>
            <a:br>
              <a:rPr lang="sv-SE" sz="2600" dirty="0" smtClean="0"/>
            </a:br>
            <a:r>
              <a:rPr lang="sv-SE" sz="2600" dirty="0" smtClean="0"/>
              <a:t/>
            </a:r>
            <a:br>
              <a:rPr lang="sv-SE" sz="2600" dirty="0" smtClean="0"/>
            </a:br>
            <a:r>
              <a:rPr lang="sv-SE" sz="2600" dirty="0" smtClean="0"/>
              <a:t/>
            </a:r>
            <a:br>
              <a:rPr lang="sv-SE" sz="2600" dirty="0" smtClean="0"/>
            </a:br>
            <a:r>
              <a:rPr lang="sv-SE" sz="2000" dirty="0" smtClean="0"/>
              <a:t>Erik Kjellström</a:t>
            </a:r>
            <a:r>
              <a:rPr lang="sv-SE" sz="1600" dirty="0" smtClean="0"/>
              <a:t/>
            </a:r>
            <a:br>
              <a:rPr lang="sv-SE" sz="1600" dirty="0" smtClean="0"/>
            </a:br>
            <a:r>
              <a:rPr lang="sv-SE" sz="1400" dirty="0"/>
              <a:t/>
            </a:r>
            <a:br>
              <a:rPr lang="sv-SE" sz="1400" dirty="0"/>
            </a:br>
            <a:r>
              <a:rPr lang="sv-SE" sz="1400" dirty="0" smtClean="0"/>
              <a:t>CCI-CMUG Integration meeting, SMHI, Norrköping, 26 May 2015</a:t>
            </a:r>
            <a:r>
              <a:rPr lang="sv-SE" sz="1400" dirty="0"/>
              <a:t/>
            </a:r>
            <a:br>
              <a:rPr lang="sv-SE" sz="1400" dirty="0"/>
            </a:br>
            <a:r>
              <a:rPr lang="sv-SE" sz="1600" dirty="0" smtClean="0"/>
              <a:t/>
            </a:r>
            <a:br>
              <a:rPr lang="sv-SE" sz="1600" dirty="0" smtClean="0"/>
            </a:br>
            <a:endParaRPr lang="sv-SE" sz="1600" dirty="0"/>
          </a:p>
        </p:txBody>
      </p:sp>
    </p:spTree>
    <p:extLst>
      <p:ext uri="{BB962C8B-B14F-4D97-AF65-F5344CB8AC3E}">
        <p14:creationId xmlns:p14="http://schemas.microsoft.com/office/powerpoint/2010/main" val="3579106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227132" y="-14419"/>
            <a:ext cx="7634287" cy="817563"/>
          </a:xfrm>
        </p:spPr>
        <p:txBody>
          <a:bodyPr/>
          <a:lstStyle/>
          <a:p>
            <a:r>
              <a:rPr lang="sv-SE" dirty="0" smtClean="0"/>
              <a:t>The </a:t>
            </a:r>
            <a:r>
              <a:rPr lang="sv-SE" dirty="0" err="1" smtClean="0"/>
              <a:t>coordinated</a:t>
            </a:r>
            <a:r>
              <a:rPr lang="sv-SE" dirty="0" smtClean="0"/>
              <a:t> regional </a:t>
            </a:r>
            <a:r>
              <a:rPr lang="sv-SE" dirty="0" err="1" smtClean="0"/>
              <a:t>downscaling</a:t>
            </a:r>
            <a:r>
              <a:rPr lang="sv-SE" dirty="0" smtClean="0"/>
              <a:t> experiment (CORDEX)</a:t>
            </a:r>
            <a:endParaRPr lang="sv-SE" dirty="0" smtClean="0"/>
          </a:p>
        </p:txBody>
      </p:sp>
      <p:sp>
        <p:nvSpPr>
          <p:cNvPr id="391171" name="Rectangle 3"/>
          <p:cNvSpPr>
            <a:spLocks noGrp="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smtClean="0"/>
          </a:p>
        </p:txBody>
      </p:sp>
      <p:pic>
        <p:nvPicPr>
          <p:cNvPr id="391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08050"/>
            <a:ext cx="7881938" cy="581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3" name="Text Box 5"/>
          <p:cNvSpPr txBox="1">
            <a:spLocks noChangeArrowheads="1"/>
          </p:cNvSpPr>
          <p:nvPr/>
        </p:nvSpPr>
        <p:spPr bwMode="auto">
          <a:xfrm>
            <a:off x="747713" y="6619875"/>
            <a:ext cx="7620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1pPr>
            <a:lvl2pPr marL="414338"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2pPr>
            <a:lvl3pPr marL="828675"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3pPr>
            <a:lvl4pPr marL="1244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4pPr>
            <a:lvl5pPr marL="1658938"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5pPr>
            <a:lvl6pPr marL="21161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6pPr>
            <a:lvl7pPr marL="25733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7pPr>
            <a:lvl8pPr marL="30305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8pPr>
            <a:lvl9pPr marL="3487738"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itchFamily="34" charset="0"/>
              </a:defRPr>
            </a:lvl9pPr>
          </a:lstStyle>
          <a:p>
            <a:pPr algn="ctr" eaLnBrk="1" hangingPunct="1"/>
            <a:r>
              <a:rPr lang="en-GB" sz="1200"/>
              <a:t>Colin Jones, Mistra-SWECIA seminarium, 2011-04-01</a:t>
            </a:r>
          </a:p>
        </p:txBody>
      </p:sp>
    </p:spTree>
    <p:extLst>
      <p:ext uri="{BB962C8B-B14F-4D97-AF65-F5344CB8AC3E}">
        <p14:creationId xmlns:p14="http://schemas.microsoft.com/office/powerpoint/2010/main" val="2212014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sv-SE" dirty="0" smtClean="0"/>
              <a:t>CORDEX </a:t>
            </a:r>
            <a:r>
              <a:rPr lang="sv-SE" dirty="0" err="1" smtClean="0"/>
              <a:t>domains</a:t>
            </a:r>
            <a:endParaRPr lang="sv-SE" dirty="0" smtClean="0"/>
          </a:p>
        </p:txBody>
      </p:sp>
      <p:sp>
        <p:nvSpPr>
          <p:cNvPr id="392195" name="Rectangle 3"/>
          <p:cNvSpPr>
            <a:spLocks noGrp="1" noChangeArrowheads="1"/>
          </p:cNvSpPr>
          <p:nvPr>
            <p:ph type="body" idx="1"/>
          </p:nvPr>
        </p:nvSpPr>
        <p:spPr bwMode="auto">
          <a:xfrm>
            <a:off x="457200" y="1600200"/>
            <a:ext cx="8229600" cy="45259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smtClean="0"/>
          </a:p>
        </p:txBody>
      </p:sp>
      <p:pic>
        <p:nvPicPr>
          <p:cNvPr id="392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 y="931863"/>
            <a:ext cx="7823200" cy="5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594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Fig4_gpcp_rcm_obs_Africa_1998-2008_pr_JAS_mean_diff.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925513"/>
            <a:ext cx="574198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311148" y="2846375"/>
            <a:ext cx="2676525" cy="2554545"/>
          </a:xfrm>
          <a:prstGeom prst="rect">
            <a:avLst/>
          </a:prstGeom>
          <a:solidFill>
            <a:schemeClr val="bg1"/>
          </a:solidFill>
          <a:ln w="38100">
            <a:solidFill>
              <a:schemeClr val="accent1">
                <a:lumMod val="75000"/>
              </a:schemeClr>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2000" b="1" dirty="0" smtClean="0">
                <a:latin typeface="+mn-lt"/>
                <a:ea typeface="ＭＳ Ｐゴシック" charset="0"/>
              </a:rPr>
              <a:t>10 RCMs downscaling </a:t>
            </a:r>
          </a:p>
          <a:p>
            <a:pPr>
              <a:defRPr/>
            </a:pPr>
            <a:r>
              <a:rPr lang="en-GB" sz="2000" b="1" dirty="0" smtClean="0">
                <a:latin typeface="+mn-lt"/>
                <a:ea typeface="ＭＳ Ｐゴシック" charset="0"/>
              </a:rPr>
              <a:t>ERA-interim (</a:t>
            </a:r>
            <a:r>
              <a:rPr lang="en-GB" sz="2000" b="1" dirty="0" err="1" smtClean="0">
                <a:latin typeface="+mn-lt"/>
                <a:ea typeface="ＭＳ Ｐゴシック" charset="0"/>
              </a:rPr>
              <a:t>reanalys</a:t>
            </a:r>
            <a:r>
              <a:rPr lang="en-GB" sz="2000" b="1" dirty="0">
                <a:latin typeface="+mn-lt"/>
                <a:ea typeface="ＭＳ Ｐゴシック" charset="0"/>
              </a:rPr>
              <a:t>) </a:t>
            </a:r>
            <a:endParaRPr lang="en-GB" sz="2000" b="1" dirty="0" smtClean="0">
              <a:latin typeface="+mn-lt"/>
              <a:ea typeface="ＭＳ Ｐゴシック" charset="0"/>
            </a:endParaRPr>
          </a:p>
          <a:p>
            <a:pPr>
              <a:defRPr/>
            </a:pPr>
            <a:r>
              <a:rPr lang="en-GB" sz="2000" b="1" dirty="0" smtClean="0">
                <a:latin typeface="+mn-lt"/>
                <a:ea typeface="ＭＳ Ｐゴシック" charset="0"/>
              </a:rPr>
              <a:t>1989-2008</a:t>
            </a:r>
            <a:endParaRPr lang="en-GB" sz="2000" b="1" dirty="0">
              <a:latin typeface="+mn-lt"/>
              <a:ea typeface="ＭＳ Ｐゴシック" charset="0"/>
            </a:endParaRPr>
          </a:p>
          <a:p>
            <a:pPr>
              <a:defRPr/>
            </a:pPr>
            <a:endParaRPr lang="en-GB" sz="2000" b="1" dirty="0">
              <a:latin typeface="+mn-lt"/>
              <a:ea typeface="ＭＳ Ｐゴシック" charset="0"/>
            </a:endParaRPr>
          </a:p>
          <a:p>
            <a:pPr>
              <a:defRPr/>
            </a:pPr>
            <a:r>
              <a:rPr lang="en-GB" sz="2000" b="1" dirty="0" err="1" smtClean="0">
                <a:latin typeface="+mn-lt"/>
                <a:ea typeface="ＭＳ Ｐゴシック" charset="0"/>
              </a:rPr>
              <a:t>Horisontal</a:t>
            </a:r>
            <a:r>
              <a:rPr lang="en-GB" sz="2000" b="1" dirty="0" smtClean="0">
                <a:latin typeface="+mn-lt"/>
                <a:ea typeface="ＭＳ Ｐゴシック" charset="0"/>
              </a:rPr>
              <a:t> resolution </a:t>
            </a:r>
            <a:r>
              <a:rPr lang="en-GB" sz="2000" b="1" dirty="0">
                <a:latin typeface="+mn-lt"/>
                <a:ea typeface="ＭＳ Ｐゴシック" charset="0"/>
              </a:rPr>
              <a:t>50km</a:t>
            </a:r>
          </a:p>
        </p:txBody>
      </p:sp>
      <p:sp>
        <p:nvSpPr>
          <p:cNvPr id="5" name="Rektangel 4"/>
          <p:cNvSpPr/>
          <p:nvPr/>
        </p:nvSpPr>
        <p:spPr>
          <a:xfrm>
            <a:off x="395288" y="176213"/>
            <a:ext cx="4963218" cy="492443"/>
          </a:xfrm>
          <a:prstGeom prst="rect">
            <a:avLst/>
          </a:prstGeom>
        </p:spPr>
        <p:txBody>
          <a:bodyPr wrap="none">
            <a:spAutoFit/>
          </a:bodyPr>
          <a:lstStyle/>
          <a:p>
            <a:pPr>
              <a:defRPr/>
            </a:pPr>
            <a:r>
              <a:rPr lang="sv-SE" sz="2600" kern="0" dirty="0">
                <a:solidFill>
                  <a:srgbClr val="000000"/>
                </a:solidFill>
                <a:latin typeface="Arial Black"/>
                <a:ea typeface="+mj-ea"/>
                <a:cs typeface="+mj-cs"/>
              </a:rPr>
              <a:t>CORDEX: </a:t>
            </a:r>
            <a:r>
              <a:rPr lang="sv-SE" sz="2600" kern="0" dirty="0" err="1" smtClean="0">
                <a:solidFill>
                  <a:srgbClr val="000000"/>
                </a:solidFill>
                <a:latin typeface="Arial Black"/>
                <a:ea typeface="+mj-ea"/>
                <a:cs typeface="+mj-cs"/>
              </a:rPr>
              <a:t>Model</a:t>
            </a:r>
            <a:r>
              <a:rPr lang="sv-SE" sz="2600" kern="0" dirty="0" smtClean="0">
                <a:solidFill>
                  <a:srgbClr val="000000"/>
                </a:solidFill>
                <a:latin typeface="Arial Black"/>
                <a:ea typeface="+mj-ea"/>
                <a:cs typeface="+mj-cs"/>
              </a:rPr>
              <a:t> </a:t>
            </a:r>
            <a:r>
              <a:rPr lang="sv-SE" sz="2600" kern="0" dirty="0" err="1" smtClean="0">
                <a:solidFill>
                  <a:srgbClr val="000000"/>
                </a:solidFill>
                <a:latin typeface="Arial Black"/>
                <a:ea typeface="+mj-ea"/>
                <a:cs typeface="+mj-cs"/>
              </a:rPr>
              <a:t>validation</a:t>
            </a:r>
            <a:endParaRPr lang="sv-SE" dirty="0"/>
          </a:p>
        </p:txBody>
      </p:sp>
      <p:sp>
        <p:nvSpPr>
          <p:cNvPr id="7" name="Text Box 4"/>
          <p:cNvSpPr txBox="1">
            <a:spLocks noChangeArrowheads="1"/>
          </p:cNvSpPr>
          <p:nvPr/>
        </p:nvSpPr>
        <p:spPr bwMode="auto">
          <a:xfrm>
            <a:off x="125413" y="6499811"/>
            <a:ext cx="3370262"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b="1" dirty="0" err="1" smtClean="0">
                <a:latin typeface="+mn-lt"/>
                <a:ea typeface="ＭＳ Ｐゴシック" charset="0"/>
              </a:rPr>
              <a:t>Nikulin</a:t>
            </a:r>
            <a:r>
              <a:rPr lang="en-GB" b="1" dirty="0" smtClean="0">
                <a:latin typeface="+mn-lt"/>
                <a:ea typeface="ＭＳ Ｐゴシック" charset="0"/>
              </a:rPr>
              <a:t> et al., J. </a:t>
            </a:r>
            <a:r>
              <a:rPr lang="en-GB" b="1" dirty="0" err="1" smtClean="0">
                <a:latin typeface="+mn-lt"/>
                <a:ea typeface="ＭＳ Ｐゴシック" charset="0"/>
              </a:rPr>
              <a:t>Clim</a:t>
            </a:r>
            <a:r>
              <a:rPr lang="en-GB" b="1" dirty="0" smtClean="0">
                <a:latin typeface="+mn-lt"/>
                <a:ea typeface="ＭＳ Ｐゴシック" charset="0"/>
              </a:rPr>
              <a:t>. (2012)</a:t>
            </a:r>
            <a:endParaRPr lang="en-GB" b="1" dirty="0">
              <a:latin typeface="+mn-lt"/>
              <a:ea typeface="ＭＳ Ｐゴシック" charset="0"/>
            </a:endParaRPr>
          </a:p>
        </p:txBody>
      </p:sp>
      <p:cxnSp>
        <p:nvCxnSpPr>
          <p:cNvPr id="3" name="Rak 2"/>
          <p:cNvCxnSpPr/>
          <p:nvPr/>
        </p:nvCxnSpPr>
        <p:spPr>
          <a:xfrm>
            <a:off x="6050422" y="2486827"/>
            <a:ext cx="2538101"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Rak 7"/>
          <p:cNvCxnSpPr/>
          <p:nvPr/>
        </p:nvCxnSpPr>
        <p:spPr>
          <a:xfrm>
            <a:off x="3495675" y="6356646"/>
            <a:ext cx="509284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Rak 9"/>
          <p:cNvCxnSpPr/>
          <p:nvPr/>
        </p:nvCxnSpPr>
        <p:spPr>
          <a:xfrm flipV="1">
            <a:off x="8588523" y="2486827"/>
            <a:ext cx="0" cy="386981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flipV="1">
            <a:off x="6050422" y="2486827"/>
            <a:ext cx="0" cy="1264893"/>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flipV="1">
            <a:off x="3495675" y="3751720"/>
            <a:ext cx="0" cy="2604926"/>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flipV="1">
            <a:off x="3495675" y="3737478"/>
            <a:ext cx="2554747" cy="1424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Box 3"/>
          <p:cNvSpPr txBox="1">
            <a:spLocks noChangeArrowheads="1"/>
          </p:cNvSpPr>
          <p:nvPr/>
        </p:nvSpPr>
        <p:spPr bwMode="auto">
          <a:xfrm>
            <a:off x="311150" y="1033242"/>
            <a:ext cx="2676525" cy="707886"/>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2000" b="1" dirty="0" smtClean="0">
                <a:latin typeface="+mn-lt"/>
                <a:ea typeface="ＭＳ Ｐゴシック" charset="0"/>
              </a:rPr>
              <a:t>4 different sets of observational data</a:t>
            </a:r>
            <a:endParaRPr lang="en-GB" sz="2000" b="1" dirty="0">
              <a:latin typeface="+mn-lt"/>
              <a:ea typeface="ＭＳ Ｐゴシック" charset="0"/>
            </a:endParaRPr>
          </a:p>
        </p:txBody>
      </p:sp>
      <p:cxnSp>
        <p:nvCxnSpPr>
          <p:cNvPr id="22" name="Rak 21"/>
          <p:cNvCxnSpPr/>
          <p:nvPr/>
        </p:nvCxnSpPr>
        <p:spPr>
          <a:xfrm>
            <a:off x="3495675" y="2434125"/>
            <a:ext cx="5084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a:off x="3508159" y="1108102"/>
            <a:ext cx="5084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ak 26"/>
          <p:cNvCxnSpPr/>
          <p:nvPr/>
        </p:nvCxnSpPr>
        <p:spPr>
          <a:xfrm flipV="1">
            <a:off x="3508159" y="1108102"/>
            <a:ext cx="0" cy="132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flipV="1">
            <a:off x="8580200" y="1108102"/>
            <a:ext cx="0" cy="1326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170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213410" y="90360"/>
            <a:ext cx="5999760" cy="577800"/>
          </a:xfrm>
          <a:prstGeom prst="rect">
            <a:avLst/>
          </a:prstGeom>
          <a:noFill/>
          <a:ln>
            <a:noFill/>
          </a:ln>
        </p:spPr>
        <p:txBody>
          <a:bodyPr wrap="none" lIns="90000" tIns="45000" rIns="90000" bIns="45000"/>
          <a:lstStyle/>
          <a:p>
            <a:pPr fontAlgn="auto">
              <a:spcBef>
                <a:spcPts val="0"/>
              </a:spcBef>
              <a:spcAft>
                <a:spcPts val="0"/>
              </a:spcAft>
            </a:pPr>
            <a:r>
              <a:rPr lang="en-GB" sz="2800" b="1" dirty="0">
                <a:solidFill>
                  <a:srgbClr val="000000"/>
                </a:solidFill>
                <a:latin typeface="Arial Black" panose="020B0A04020102020204" pitchFamily="34" charset="0"/>
              </a:rPr>
              <a:t>Annual cycle over West Africa</a:t>
            </a:r>
            <a:endParaRPr sz="2800" dirty="0">
              <a:solidFill>
                <a:prstClr val="black"/>
              </a:solidFill>
              <a:latin typeface="Arial Black" panose="020B0A04020102020204" pitchFamily="34" charset="0"/>
            </a:endParaRPr>
          </a:p>
        </p:txBody>
      </p:sp>
      <p:pic>
        <p:nvPicPr>
          <p:cNvPr id="314" name="Picture 4"/>
          <p:cNvPicPr/>
          <p:nvPr/>
        </p:nvPicPr>
        <p:blipFill>
          <a:blip r:embed="rId2"/>
          <a:stretch>
            <a:fillRect/>
          </a:stretch>
        </p:blipFill>
        <p:spPr>
          <a:xfrm>
            <a:off x="684360" y="1165726"/>
            <a:ext cx="7459200" cy="4676400"/>
          </a:xfrm>
          <a:prstGeom prst="rect">
            <a:avLst/>
          </a:prstGeom>
          <a:ln>
            <a:noFill/>
          </a:ln>
        </p:spPr>
      </p:pic>
      <p:pic>
        <p:nvPicPr>
          <p:cNvPr id="315" name="Picture 10"/>
          <p:cNvPicPr/>
          <p:nvPr/>
        </p:nvPicPr>
        <p:blipFill>
          <a:blip r:embed="rId3"/>
          <a:stretch>
            <a:fillRect/>
          </a:stretch>
        </p:blipFill>
        <p:spPr>
          <a:xfrm>
            <a:off x="7643880" y="1077840"/>
            <a:ext cx="1380600" cy="1728360"/>
          </a:xfrm>
          <a:prstGeom prst="rect">
            <a:avLst/>
          </a:prstGeom>
          <a:ln>
            <a:noFill/>
          </a:ln>
        </p:spPr>
      </p:pic>
      <p:sp>
        <p:nvSpPr>
          <p:cNvPr id="316" name="CustomShape 2"/>
          <p:cNvSpPr/>
          <p:nvPr/>
        </p:nvSpPr>
        <p:spPr>
          <a:xfrm>
            <a:off x="1785960" y="762166"/>
            <a:ext cx="6214680" cy="425520"/>
          </a:xfrm>
          <a:prstGeom prst="rect">
            <a:avLst/>
          </a:prstGeom>
          <a:noFill/>
          <a:ln>
            <a:noFill/>
          </a:ln>
        </p:spPr>
        <p:txBody>
          <a:bodyPr lIns="90000" tIns="45000" rIns="90000" bIns="45000"/>
          <a:lstStyle/>
          <a:p>
            <a:pPr fontAlgn="auto">
              <a:spcBef>
                <a:spcPts val="0"/>
              </a:spcBef>
              <a:spcAft>
                <a:spcPts val="0"/>
              </a:spcAft>
            </a:pPr>
            <a:r>
              <a:rPr lang="en-GB" sz="2200" b="1" dirty="0">
                <a:solidFill>
                  <a:srgbClr val="000000"/>
                </a:solidFill>
                <a:latin typeface="Arial"/>
              </a:rPr>
              <a:t>50-day low-passed precipitation (1998-2008) </a:t>
            </a:r>
            <a:endParaRPr sz="1800" dirty="0">
              <a:solidFill>
                <a:prstClr val="black"/>
              </a:solidFill>
              <a:latin typeface="Arial"/>
            </a:endParaRPr>
          </a:p>
        </p:txBody>
      </p:sp>
      <p:sp>
        <p:nvSpPr>
          <p:cNvPr id="317" name="CustomShape 3"/>
          <p:cNvSpPr/>
          <p:nvPr/>
        </p:nvSpPr>
        <p:spPr>
          <a:xfrm>
            <a:off x="142920" y="5891040"/>
            <a:ext cx="8857800" cy="820440"/>
          </a:xfrm>
          <a:prstGeom prst="rect">
            <a:avLst/>
          </a:prstGeom>
          <a:solidFill>
            <a:srgbClr val="FFFFFF"/>
          </a:solidFill>
          <a:ln>
            <a:noFill/>
          </a:ln>
        </p:spPr>
        <p:txBody>
          <a:bodyPr lIns="90000" tIns="45000" rIns="90000" bIns="45000"/>
          <a:lstStyle/>
          <a:p>
            <a:pPr fontAlgn="auto">
              <a:spcBef>
                <a:spcPts val="0"/>
              </a:spcBef>
              <a:spcAft>
                <a:spcPts val="0"/>
              </a:spcAft>
              <a:buFont typeface="Arial"/>
              <a:buChar char="•"/>
            </a:pPr>
            <a:r>
              <a:rPr lang="en-GB" b="1">
                <a:solidFill>
                  <a:srgbClr val="000000"/>
                </a:solidFill>
                <a:latin typeface="Arial"/>
              </a:rPr>
              <a:t>RCMs show a wide spread around the observed annual cycle</a:t>
            </a:r>
            <a:endParaRPr sz="1800">
              <a:solidFill>
                <a:prstClr val="black"/>
              </a:solidFill>
              <a:latin typeface="Arial"/>
            </a:endParaRPr>
          </a:p>
          <a:p>
            <a:pPr fontAlgn="auto">
              <a:spcBef>
                <a:spcPts val="0"/>
              </a:spcBef>
              <a:spcAft>
                <a:spcPts val="0"/>
              </a:spcAft>
              <a:buFont typeface="Arial"/>
              <a:buChar char="•"/>
            </a:pPr>
            <a:r>
              <a:rPr lang="en-GB" b="1">
                <a:solidFill>
                  <a:srgbClr val="000000"/>
                </a:solidFill>
                <a:latin typeface="Arial"/>
              </a:rPr>
              <a:t>several RCMs and particularly the ensemble mean improve ERA-Interim</a:t>
            </a:r>
            <a:endParaRPr sz="1800">
              <a:solidFill>
                <a:prstClr val="black"/>
              </a:solidFill>
              <a:latin typeface="Arial"/>
            </a:endParaRPr>
          </a:p>
          <a:p>
            <a:pPr fontAlgn="auto">
              <a:spcBef>
                <a:spcPts val="0"/>
              </a:spcBef>
              <a:spcAft>
                <a:spcPts val="0"/>
              </a:spcAft>
              <a:buFont typeface="Arial"/>
              <a:buChar char="•"/>
            </a:pPr>
            <a:r>
              <a:rPr lang="en-GB" b="1">
                <a:solidFill>
                  <a:srgbClr val="000000"/>
                </a:solidFill>
                <a:latin typeface="Arial"/>
              </a:rPr>
              <a:t>ensemble mean accurately represents the observed annual cycle (bias cancellation)</a:t>
            </a:r>
            <a:endParaRPr sz="1800">
              <a:solidFill>
                <a:prstClr val="black"/>
              </a:solidFill>
              <a:latin typeface="Arial"/>
            </a:endParaRPr>
          </a:p>
        </p:txBody>
      </p:sp>
    </p:spTree>
    <p:extLst>
      <p:ext uri="{BB962C8B-B14F-4D97-AF65-F5344CB8AC3E}">
        <p14:creationId xmlns:p14="http://schemas.microsoft.com/office/powerpoint/2010/main" val="2270844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322740" y="17640"/>
            <a:ext cx="5498280" cy="577800"/>
          </a:xfrm>
          <a:prstGeom prst="rect">
            <a:avLst/>
          </a:prstGeom>
          <a:noFill/>
          <a:ln>
            <a:noFill/>
          </a:ln>
        </p:spPr>
        <p:txBody>
          <a:bodyPr wrap="none" lIns="90000" tIns="45000" rIns="90000" bIns="45000"/>
          <a:lstStyle/>
          <a:p>
            <a:pPr fontAlgn="auto">
              <a:spcBef>
                <a:spcPts val="0"/>
              </a:spcBef>
              <a:spcAft>
                <a:spcPts val="0"/>
              </a:spcAft>
            </a:pPr>
            <a:r>
              <a:rPr lang="en-GB" sz="2800" b="1" dirty="0">
                <a:solidFill>
                  <a:srgbClr val="000000"/>
                </a:solidFill>
                <a:latin typeface="Arial Black" panose="020B0A04020102020204" pitchFamily="34" charset="0"/>
              </a:rPr>
              <a:t>WAM seasonal progression</a:t>
            </a:r>
            <a:endParaRPr sz="2800" dirty="0">
              <a:solidFill>
                <a:prstClr val="black"/>
              </a:solidFill>
              <a:latin typeface="Arial Black" panose="020B0A04020102020204" pitchFamily="34" charset="0"/>
            </a:endParaRPr>
          </a:p>
        </p:txBody>
      </p:sp>
      <p:pic>
        <p:nvPicPr>
          <p:cNvPr id="319" name="Picture 3"/>
          <p:cNvPicPr/>
          <p:nvPr/>
        </p:nvPicPr>
        <p:blipFill>
          <a:blip r:embed="rId2"/>
          <a:srcRect t="2755" b="3313"/>
          <a:stretch>
            <a:fillRect/>
          </a:stretch>
        </p:blipFill>
        <p:spPr>
          <a:xfrm>
            <a:off x="3071880" y="1181566"/>
            <a:ext cx="5932080" cy="5571720"/>
          </a:xfrm>
          <a:prstGeom prst="rect">
            <a:avLst/>
          </a:prstGeom>
          <a:ln>
            <a:noFill/>
          </a:ln>
        </p:spPr>
      </p:pic>
      <p:sp>
        <p:nvSpPr>
          <p:cNvPr id="320" name="Line 2"/>
          <p:cNvSpPr/>
          <p:nvPr/>
        </p:nvSpPr>
        <p:spPr>
          <a:xfrm>
            <a:off x="6572160" y="5500440"/>
            <a:ext cx="642960" cy="1800"/>
          </a:xfrm>
          <a:prstGeom prst="line">
            <a:avLst/>
          </a:prstGeom>
          <a:ln w="31680">
            <a:solidFill>
              <a:srgbClr val="000000"/>
            </a:solidFill>
            <a:round/>
          </a:ln>
        </p:spPr>
      </p:sp>
      <p:sp>
        <p:nvSpPr>
          <p:cNvPr id="321" name="CustomShape 3"/>
          <p:cNvSpPr/>
          <p:nvPr/>
        </p:nvSpPr>
        <p:spPr>
          <a:xfrm>
            <a:off x="7358040" y="5335560"/>
            <a:ext cx="1571400" cy="303480"/>
          </a:xfrm>
          <a:prstGeom prst="rect">
            <a:avLst/>
          </a:prstGeom>
          <a:solidFill>
            <a:srgbClr val="FFFFFF"/>
          </a:solidFill>
          <a:ln>
            <a:noFill/>
          </a:ln>
        </p:spPr>
        <p:txBody>
          <a:bodyPr lIns="90000" tIns="45000" rIns="90000" bIns="45000"/>
          <a:lstStyle/>
          <a:p>
            <a:pPr fontAlgn="auto">
              <a:spcBef>
                <a:spcPts val="0"/>
              </a:spcBef>
              <a:spcAft>
                <a:spcPts val="0"/>
              </a:spcAft>
            </a:pPr>
            <a:r>
              <a:rPr lang="en-GB" sz="1400" b="1">
                <a:solidFill>
                  <a:srgbClr val="000000"/>
                </a:solidFill>
                <a:latin typeface="Arial"/>
              </a:rPr>
              <a:t>1 mm/day GPCP</a:t>
            </a:r>
            <a:endParaRPr sz="1800">
              <a:solidFill>
                <a:prstClr val="black"/>
              </a:solidFill>
              <a:latin typeface="Arial"/>
            </a:endParaRPr>
          </a:p>
        </p:txBody>
      </p:sp>
      <p:sp>
        <p:nvSpPr>
          <p:cNvPr id="322" name="CustomShape 4"/>
          <p:cNvSpPr/>
          <p:nvPr/>
        </p:nvSpPr>
        <p:spPr>
          <a:xfrm>
            <a:off x="642960" y="751366"/>
            <a:ext cx="8097480" cy="425520"/>
          </a:xfrm>
          <a:prstGeom prst="rect">
            <a:avLst/>
          </a:prstGeom>
          <a:noFill/>
          <a:ln>
            <a:noFill/>
          </a:ln>
        </p:spPr>
        <p:txBody>
          <a:bodyPr lIns="90000" tIns="45000" rIns="90000" bIns="45000"/>
          <a:lstStyle/>
          <a:p>
            <a:pPr fontAlgn="auto">
              <a:spcBef>
                <a:spcPts val="0"/>
              </a:spcBef>
              <a:spcAft>
                <a:spcPts val="0"/>
              </a:spcAft>
            </a:pPr>
            <a:r>
              <a:rPr lang="en-GB" sz="2200" b="1" dirty="0">
                <a:solidFill>
                  <a:srgbClr val="000000"/>
                </a:solidFill>
                <a:latin typeface="Arial"/>
              </a:rPr>
              <a:t>50-day low passed precipitation (10ºW-10ºE, 1998-2008) </a:t>
            </a:r>
            <a:endParaRPr sz="1800" dirty="0">
              <a:solidFill>
                <a:prstClr val="black"/>
              </a:solidFill>
              <a:latin typeface="Arial"/>
            </a:endParaRPr>
          </a:p>
        </p:txBody>
      </p:sp>
      <p:sp>
        <p:nvSpPr>
          <p:cNvPr id="323" name="CustomShape 5"/>
          <p:cNvSpPr/>
          <p:nvPr/>
        </p:nvSpPr>
        <p:spPr>
          <a:xfrm>
            <a:off x="63360" y="3440160"/>
            <a:ext cx="3168360" cy="118764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ERA-Interim and some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RCMs fail to propagate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precipitation  far enough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north </a:t>
            </a:r>
            <a:endParaRPr sz="1800">
              <a:solidFill>
                <a:prstClr val="black"/>
              </a:solidFill>
              <a:latin typeface="Arial"/>
            </a:endParaRPr>
          </a:p>
        </p:txBody>
      </p:sp>
      <p:sp>
        <p:nvSpPr>
          <p:cNvPr id="324" name="CustomShape 6"/>
          <p:cNvSpPr/>
          <p:nvPr/>
        </p:nvSpPr>
        <p:spPr>
          <a:xfrm>
            <a:off x="63360" y="1725480"/>
            <a:ext cx="3142800" cy="146196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most RCMs capture the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two rainfall maxima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although the positioning,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intensity and duration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differ </a:t>
            </a:r>
            <a:endParaRPr sz="1800">
              <a:solidFill>
                <a:prstClr val="black"/>
              </a:solidFill>
              <a:latin typeface="Arial"/>
            </a:endParaRPr>
          </a:p>
        </p:txBody>
      </p:sp>
      <p:sp>
        <p:nvSpPr>
          <p:cNvPr id="325" name="CustomShape 7"/>
          <p:cNvSpPr/>
          <p:nvPr/>
        </p:nvSpPr>
        <p:spPr>
          <a:xfrm>
            <a:off x="63360" y="4878360"/>
            <a:ext cx="3142800" cy="118764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the multi-model average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smoothes diverse biases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and present the best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simulated WAM rainfall</a:t>
            </a:r>
            <a:endParaRPr sz="1800">
              <a:solidFill>
                <a:prstClr val="black"/>
              </a:solidFill>
              <a:latin typeface="Arial"/>
            </a:endParaRPr>
          </a:p>
        </p:txBody>
      </p:sp>
    </p:spTree>
    <p:extLst>
      <p:ext uri="{BB962C8B-B14F-4D97-AF65-F5344CB8AC3E}">
        <p14:creationId xmlns:p14="http://schemas.microsoft.com/office/powerpoint/2010/main" val="1858565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261720" y="108360"/>
            <a:ext cx="6310440" cy="577800"/>
          </a:xfrm>
          <a:prstGeom prst="rect">
            <a:avLst/>
          </a:prstGeom>
          <a:noFill/>
          <a:ln>
            <a:noFill/>
          </a:ln>
        </p:spPr>
        <p:txBody>
          <a:bodyPr wrap="none" lIns="90000" tIns="45000" rIns="90000" bIns="45000"/>
          <a:lstStyle/>
          <a:p>
            <a:pPr fontAlgn="auto">
              <a:spcBef>
                <a:spcPts val="0"/>
              </a:spcBef>
              <a:spcAft>
                <a:spcPts val="0"/>
              </a:spcAft>
            </a:pPr>
            <a:r>
              <a:rPr lang="en-GB" sz="2800" b="1" dirty="0">
                <a:solidFill>
                  <a:srgbClr val="000000"/>
                </a:solidFill>
                <a:latin typeface="Arial Black" panose="020B0A04020102020204" pitchFamily="34" charset="0"/>
              </a:rPr>
              <a:t>Diurnal cycle: time of maximum</a:t>
            </a:r>
            <a:endParaRPr sz="2800" b="1" dirty="0">
              <a:solidFill>
                <a:prstClr val="black"/>
              </a:solidFill>
              <a:latin typeface="Arial Black" panose="020B0A04020102020204" pitchFamily="34" charset="0"/>
            </a:endParaRPr>
          </a:p>
        </p:txBody>
      </p:sp>
      <p:pic>
        <p:nvPicPr>
          <p:cNvPr id="327" name="Picture 9"/>
          <p:cNvPicPr/>
          <p:nvPr/>
        </p:nvPicPr>
        <p:blipFill>
          <a:blip r:embed="rId2"/>
          <a:srcRect t="3459"/>
          <a:stretch>
            <a:fillRect/>
          </a:stretch>
        </p:blipFill>
        <p:spPr>
          <a:xfrm>
            <a:off x="3116160" y="1268640"/>
            <a:ext cx="5785920" cy="5586120"/>
          </a:xfrm>
          <a:prstGeom prst="rect">
            <a:avLst/>
          </a:prstGeom>
          <a:ln>
            <a:noFill/>
          </a:ln>
        </p:spPr>
      </p:pic>
      <p:sp>
        <p:nvSpPr>
          <p:cNvPr id="328" name="CustomShape 2"/>
          <p:cNvSpPr/>
          <p:nvPr/>
        </p:nvSpPr>
        <p:spPr>
          <a:xfrm>
            <a:off x="3440160" y="838440"/>
            <a:ext cx="5357520" cy="425520"/>
          </a:xfrm>
          <a:prstGeom prst="rect">
            <a:avLst/>
          </a:prstGeom>
          <a:noFill/>
          <a:ln>
            <a:noFill/>
          </a:ln>
        </p:spPr>
        <p:txBody>
          <a:bodyPr lIns="90000" tIns="45000" rIns="90000" bIns="45000"/>
          <a:lstStyle/>
          <a:p>
            <a:pPr fontAlgn="auto">
              <a:spcBef>
                <a:spcPts val="0"/>
              </a:spcBef>
              <a:spcAft>
                <a:spcPts val="0"/>
              </a:spcAft>
            </a:pPr>
            <a:r>
              <a:rPr lang="en-GB" sz="2200" b="1">
                <a:solidFill>
                  <a:srgbClr val="000000"/>
                </a:solidFill>
                <a:latin typeface="Arial"/>
              </a:rPr>
              <a:t>JAS (2003-2008) only days &gt; 1 mm/day</a:t>
            </a:r>
            <a:endParaRPr sz="1800">
              <a:solidFill>
                <a:prstClr val="black"/>
              </a:solidFill>
              <a:latin typeface="Arial"/>
            </a:endParaRPr>
          </a:p>
        </p:txBody>
      </p:sp>
      <p:sp>
        <p:nvSpPr>
          <p:cNvPr id="329" name="Line 3"/>
          <p:cNvSpPr/>
          <p:nvPr/>
        </p:nvSpPr>
        <p:spPr>
          <a:xfrm>
            <a:off x="6572160" y="5500440"/>
            <a:ext cx="642960" cy="1800"/>
          </a:xfrm>
          <a:prstGeom prst="line">
            <a:avLst/>
          </a:prstGeom>
          <a:ln w="31680">
            <a:solidFill>
              <a:srgbClr val="000000"/>
            </a:solidFill>
            <a:round/>
          </a:ln>
        </p:spPr>
      </p:sp>
      <p:sp>
        <p:nvSpPr>
          <p:cNvPr id="330" name="CustomShape 4"/>
          <p:cNvSpPr/>
          <p:nvPr/>
        </p:nvSpPr>
        <p:spPr>
          <a:xfrm>
            <a:off x="7358040" y="5335560"/>
            <a:ext cx="1428480" cy="303480"/>
          </a:xfrm>
          <a:prstGeom prst="rect">
            <a:avLst/>
          </a:prstGeom>
          <a:solidFill>
            <a:srgbClr val="FFFFFF"/>
          </a:solidFill>
          <a:ln>
            <a:noFill/>
          </a:ln>
        </p:spPr>
        <p:txBody>
          <a:bodyPr lIns="90000" tIns="45000" rIns="90000" bIns="45000"/>
          <a:lstStyle/>
          <a:p>
            <a:pPr fontAlgn="auto">
              <a:spcBef>
                <a:spcPts val="0"/>
              </a:spcBef>
              <a:spcAft>
                <a:spcPts val="0"/>
              </a:spcAft>
            </a:pPr>
            <a:r>
              <a:rPr lang="en-GB" sz="1400" b="1">
                <a:solidFill>
                  <a:srgbClr val="000000"/>
                </a:solidFill>
                <a:latin typeface="Arial"/>
              </a:rPr>
              <a:t>ITCZ rain belt</a:t>
            </a:r>
            <a:endParaRPr sz="1800">
              <a:solidFill>
                <a:prstClr val="black"/>
              </a:solidFill>
              <a:latin typeface="Arial"/>
            </a:endParaRPr>
          </a:p>
        </p:txBody>
      </p:sp>
      <p:sp>
        <p:nvSpPr>
          <p:cNvPr id="331" name="CustomShape 5"/>
          <p:cNvSpPr/>
          <p:nvPr/>
        </p:nvSpPr>
        <p:spPr>
          <a:xfrm>
            <a:off x="63360" y="1125360"/>
            <a:ext cx="3007800" cy="91332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a:t>
            </a:r>
            <a:r>
              <a:rPr lang="en-GB" sz="1800" b="1" u="sng">
                <a:solidFill>
                  <a:srgbClr val="000000"/>
                </a:solidFill>
                <a:latin typeface="Arial"/>
              </a:rPr>
              <a:t>TRMM/CMORPH</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maximum between late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afternoon and midnight</a:t>
            </a:r>
            <a:endParaRPr sz="1800">
              <a:solidFill>
                <a:prstClr val="black"/>
              </a:solidFill>
              <a:latin typeface="Arial"/>
            </a:endParaRPr>
          </a:p>
        </p:txBody>
      </p:sp>
      <p:sp>
        <p:nvSpPr>
          <p:cNvPr id="332" name="CustomShape 6"/>
          <p:cNvSpPr/>
          <p:nvPr/>
        </p:nvSpPr>
        <p:spPr>
          <a:xfrm>
            <a:off x="71280" y="2219400"/>
            <a:ext cx="3007800" cy="146124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a:t>
            </a:r>
            <a:r>
              <a:rPr lang="en-GB" sz="1800" b="1" u="sng">
                <a:solidFill>
                  <a:srgbClr val="000000"/>
                </a:solidFill>
                <a:latin typeface="Arial"/>
              </a:rPr>
              <a:t>ERAINT and the majority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a:t>
            </a:r>
            <a:r>
              <a:rPr lang="en-GB" sz="1800" b="1" u="sng">
                <a:solidFill>
                  <a:srgbClr val="000000"/>
                </a:solidFill>
                <a:latin typeface="Arial"/>
              </a:rPr>
              <a:t>of RCMs</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precipitates too early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around the local noon</a:t>
            </a:r>
            <a:endParaRPr sz="1800">
              <a:solidFill>
                <a:prstClr val="black"/>
              </a:solidFill>
              <a:latin typeface="Arial"/>
            </a:endParaRPr>
          </a:p>
        </p:txBody>
      </p:sp>
      <p:sp>
        <p:nvSpPr>
          <p:cNvPr id="333" name="CustomShape 7"/>
          <p:cNvSpPr/>
          <p:nvPr/>
        </p:nvSpPr>
        <p:spPr>
          <a:xfrm>
            <a:off x="71280" y="3571920"/>
            <a:ext cx="3007800" cy="91332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a:t>
            </a:r>
            <a:r>
              <a:rPr lang="en-GB" sz="1800" b="1" u="sng">
                <a:solidFill>
                  <a:srgbClr val="000000"/>
                </a:solidFill>
                <a:latin typeface="Arial"/>
              </a:rPr>
              <a:t>RCA35 and CRCM5</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capture to some degree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the observed phase; </a:t>
            </a:r>
            <a:endParaRPr sz="1800">
              <a:solidFill>
                <a:prstClr val="black"/>
              </a:solidFill>
              <a:latin typeface="Arial"/>
            </a:endParaRPr>
          </a:p>
        </p:txBody>
      </p:sp>
      <p:sp>
        <p:nvSpPr>
          <p:cNvPr id="334" name="CustomShape 8"/>
          <p:cNvSpPr/>
          <p:nvPr/>
        </p:nvSpPr>
        <p:spPr>
          <a:xfrm>
            <a:off x="142920" y="4572000"/>
            <a:ext cx="3007800" cy="1461960"/>
          </a:xfrm>
          <a:prstGeom prst="rect">
            <a:avLst/>
          </a:prstGeom>
          <a:noFill/>
          <a:ln>
            <a:noFill/>
          </a:ln>
        </p:spPr>
        <p:txBody>
          <a:bodyPr lIns="90000" tIns="45000" rIns="90000" bIns="45000"/>
          <a:lstStyle/>
          <a:p>
            <a:pPr fontAlgn="auto">
              <a:spcBef>
                <a:spcPts val="0"/>
              </a:spcBef>
              <a:spcAft>
                <a:spcPts val="0"/>
              </a:spcAft>
              <a:buFont typeface="Arial"/>
              <a:buChar char="•"/>
            </a:pPr>
            <a:r>
              <a:rPr lang="en-GB" sz="1800" b="1">
                <a:solidFill>
                  <a:srgbClr val="000000"/>
                </a:solidFill>
                <a:latin typeface="Arial"/>
              </a:rPr>
              <a:t> both employ  the Kain-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Fritsch convective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scheme, although WRF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  as well</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p:txBody>
      </p:sp>
    </p:spTree>
    <p:extLst>
      <p:ext uri="{BB962C8B-B14F-4D97-AF65-F5344CB8AC3E}">
        <p14:creationId xmlns:p14="http://schemas.microsoft.com/office/powerpoint/2010/main" val="846051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1006" y="-204965"/>
            <a:ext cx="8228520" cy="1145160"/>
          </a:xfrm>
        </p:spPr>
        <p:txBody>
          <a:bodyPr/>
          <a:lstStyle/>
          <a:p>
            <a:r>
              <a:rPr lang="sv-SE" sz="2400" dirty="0" err="1" smtClean="0">
                <a:latin typeface="Arial Black" panose="020B0A04020102020204" pitchFamily="34" charset="0"/>
              </a:rPr>
              <a:t>Models</a:t>
            </a:r>
            <a:r>
              <a:rPr lang="sv-SE" sz="2400" dirty="0" smtClean="0">
                <a:latin typeface="Arial Black" panose="020B0A04020102020204" pitchFamily="34" charset="0"/>
              </a:rPr>
              <a:t> </a:t>
            </a:r>
            <a:r>
              <a:rPr lang="sv-SE" sz="2400" dirty="0" err="1" smtClean="0">
                <a:latin typeface="Arial Black" panose="020B0A04020102020204" pitchFamily="34" charset="0"/>
              </a:rPr>
              <a:t>can</a:t>
            </a:r>
            <a:r>
              <a:rPr lang="sv-SE" sz="2400" dirty="0" smtClean="0">
                <a:latin typeface="Arial Black" panose="020B0A04020102020204" pitchFamily="34" charset="0"/>
              </a:rPr>
              <a:t> </a:t>
            </a:r>
            <a:r>
              <a:rPr lang="sv-SE" sz="2400" dirty="0" err="1" smtClean="0">
                <a:latin typeface="Arial Black" panose="020B0A04020102020204" pitchFamily="34" charset="0"/>
              </a:rPr>
              <a:t>help</a:t>
            </a:r>
            <a:r>
              <a:rPr lang="sv-SE" sz="2400" dirty="0" smtClean="0">
                <a:latin typeface="Arial Black" panose="020B0A04020102020204" pitchFamily="34" charset="0"/>
              </a:rPr>
              <a:t> </a:t>
            </a:r>
            <a:r>
              <a:rPr lang="sv-SE" sz="2400" dirty="0" err="1" smtClean="0">
                <a:latin typeface="Arial Black" panose="020B0A04020102020204" pitchFamily="34" charset="0"/>
              </a:rPr>
              <a:t>identifying</a:t>
            </a:r>
            <a:r>
              <a:rPr lang="sv-SE" sz="2400" dirty="0" smtClean="0">
                <a:latin typeface="Arial Black" panose="020B0A04020102020204" pitchFamily="34" charset="0"/>
              </a:rPr>
              <a:t> problems </a:t>
            </a:r>
            <a:r>
              <a:rPr lang="sv-SE" sz="2400" dirty="0" err="1" smtClean="0">
                <a:latin typeface="Arial Black" panose="020B0A04020102020204" pitchFamily="34" charset="0"/>
              </a:rPr>
              <a:t>with</a:t>
            </a:r>
            <a:r>
              <a:rPr lang="sv-SE" sz="2400" dirty="0" smtClean="0">
                <a:latin typeface="Arial Black" panose="020B0A04020102020204" pitchFamily="34" charset="0"/>
              </a:rPr>
              <a:t> observations</a:t>
            </a:r>
            <a:endParaRPr lang="en-GB" sz="2400" dirty="0">
              <a:latin typeface="Arial Black" panose="020B0A04020102020204" pitchFamily="34" charset="0"/>
            </a:endParaRPr>
          </a:p>
        </p:txBody>
      </p:sp>
      <p:sp>
        <p:nvSpPr>
          <p:cNvPr id="3" name="Underrubrik 2"/>
          <p:cNvSpPr>
            <a:spLocks noGrp="1"/>
          </p:cNvSpPr>
          <p:nvPr>
            <p:ph type="subTitle"/>
          </p:nvPr>
        </p:nvSpPr>
        <p:spPr>
          <a:xfrm>
            <a:off x="149551" y="997768"/>
            <a:ext cx="1516362" cy="5719228"/>
          </a:xfrm>
        </p:spPr>
        <p:txBody>
          <a:bodyPr/>
          <a:lstStyle/>
          <a:p>
            <a:r>
              <a:rPr lang="sv-SE" dirty="0" smtClean="0"/>
              <a:t>Winter (DJF) </a:t>
            </a:r>
            <a:r>
              <a:rPr lang="sv-SE" dirty="0" err="1" smtClean="0"/>
              <a:t>precipitation</a:t>
            </a:r>
            <a:r>
              <a:rPr lang="sv-SE" dirty="0" smtClean="0"/>
              <a:t> in</a:t>
            </a:r>
          </a:p>
          <a:p>
            <a:r>
              <a:rPr lang="sv-SE" dirty="0" smtClean="0"/>
              <a:t>E-OBS2.0 …</a:t>
            </a:r>
          </a:p>
          <a:p>
            <a:endParaRPr lang="sv-SE" dirty="0"/>
          </a:p>
          <a:p>
            <a:endParaRPr lang="sv-SE" dirty="0" smtClean="0"/>
          </a:p>
          <a:p>
            <a:r>
              <a:rPr lang="sv-SE" dirty="0" smtClean="0"/>
              <a:t>… and in</a:t>
            </a:r>
          </a:p>
          <a:p>
            <a:r>
              <a:rPr lang="sv-SE" dirty="0" smtClean="0"/>
              <a:t>15 </a:t>
            </a:r>
            <a:r>
              <a:rPr lang="sv-SE" dirty="0" err="1" smtClean="0"/>
              <a:t>RCMs</a:t>
            </a:r>
            <a:r>
              <a:rPr lang="sv-SE" dirty="0" smtClean="0"/>
              <a:t> </a:t>
            </a:r>
            <a:r>
              <a:rPr lang="sv-SE" dirty="0" err="1" smtClean="0"/>
              <a:t>downscaling</a:t>
            </a:r>
            <a:r>
              <a:rPr lang="sv-SE" dirty="0" smtClean="0"/>
              <a:t> ERA-Interim</a:t>
            </a:r>
          </a:p>
          <a:p>
            <a:endParaRPr lang="sv-SE" dirty="0"/>
          </a:p>
          <a:p>
            <a:endParaRPr lang="sv-SE" dirty="0" smtClean="0"/>
          </a:p>
          <a:p>
            <a:endParaRPr lang="sv-SE" dirty="0" smtClean="0"/>
          </a:p>
          <a:p>
            <a:endParaRPr lang="sv-SE" dirty="0"/>
          </a:p>
          <a:p>
            <a:endParaRPr lang="sv-SE" dirty="0" smtClean="0"/>
          </a:p>
          <a:p>
            <a:endParaRPr lang="sv-SE" dirty="0"/>
          </a:p>
          <a:p>
            <a:endParaRPr lang="sv-SE" dirty="0" smtClean="0"/>
          </a:p>
          <a:p>
            <a:endParaRPr lang="sv-SE" dirty="0"/>
          </a:p>
          <a:p>
            <a:r>
              <a:rPr lang="sv-SE" dirty="0" smtClean="0"/>
              <a:t>Christensen</a:t>
            </a:r>
          </a:p>
          <a:p>
            <a:r>
              <a:rPr lang="sv-SE" dirty="0"/>
              <a:t>e</a:t>
            </a:r>
            <a:r>
              <a:rPr lang="sv-SE" dirty="0" smtClean="0"/>
              <a:t>t al. (2010)</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913" y="820398"/>
            <a:ext cx="7203153" cy="589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967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429925" y="2463239"/>
            <a:ext cx="8386762" cy="1470025"/>
          </a:xfrm>
        </p:spPr>
        <p:txBody>
          <a:bodyPr/>
          <a:lstStyle/>
          <a:p>
            <a:pPr algn="ctr"/>
            <a:r>
              <a:rPr lang="sv-SE" dirty="0" smtClean="0"/>
              <a:t>CORDEX </a:t>
            </a:r>
            <a:r>
              <a:rPr lang="sv-SE" dirty="0" err="1" smtClean="0"/>
              <a:t>results</a:t>
            </a:r>
            <a:r>
              <a:rPr lang="sv-SE" dirty="0" smtClean="0"/>
              <a:t> as input </a:t>
            </a:r>
            <a:r>
              <a:rPr lang="sv-SE" dirty="0" err="1" smtClean="0"/>
              <a:t>to</a:t>
            </a:r>
            <a:r>
              <a:rPr lang="sv-SE" dirty="0" smtClean="0"/>
              <a:t> Swedish </a:t>
            </a:r>
            <a:r>
              <a:rPr lang="sv-SE" dirty="0" err="1" smtClean="0"/>
              <a:t>climate</a:t>
            </a:r>
            <a:r>
              <a:rPr lang="sv-SE" dirty="0" smtClean="0"/>
              <a:t> services</a:t>
            </a:r>
            <a:r>
              <a:rPr lang="sv-SE" sz="2600" dirty="0" smtClean="0"/>
              <a:t/>
            </a:r>
            <a:br>
              <a:rPr lang="sv-SE" sz="2600" dirty="0" smtClean="0"/>
            </a:br>
            <a:r>
              <a:rPr lang="sv-SE" sz="2600" dirty="0" smtClean="0"/>
              <a:t/>
            </a:r>
            <a:br>
              <a:rPr lang="sv-SE" sz="2600" dirty="0" smtClean="0"/>
            </a:br>
            <a:r>
              <a:rPr lang="sv-SE" sz="2600" dirty="0" smtClean="0"/>
              <a:t/>
            </a:r>
            <a:br>
              <a:rPr lang="sv-SE" sz="2600" dirty="0" smtClean="0"/>
            </a:br>
            <a:r>
              <a:rPr lang="sv-SE" sz="2600" dirty="0" smtClean="0"/>
              <a:t/>
            </a:r>
            <a:br>
              <a:rPr lang="sv-SE" sz="2600" dirty="0" smtClean="0"/>
            </a:br>
            <a:r>
              <a:rPr lang="sv-SE" sz="2600" dirty="0" smtClean="0"/>
              <a:t/>
            </a:r>
            <a:br>
              <a:rPr lang="sv-SE" sz="2600" dirty="0" smtClean="0"/>
            </a:br>
            <a:r>
              <a:rPr lang="sv-SE" sz="2600" dirty="0" smtClean="0"/>
              <a:t/>
            </a:r>
            <a:br>
              <a:rPr lang="sv-SE" sz="2600" dirty="0" smtClean="0"/>
            </a:br>
            <a:r>
              <a:rPr lang="sv-SE" sz="2600" dirty="0"/>
              <a:t/>
            </a:r>
            <a:br>
              <a:rPr lang="sv-SE" sz="2600" dirty="0"/>
            </a:br>
            <a:endParaRPr lang="sv-SE" sz="1600" dirty="0"/>
          </a:p>
        </p:txBody>
      </p:sp>
    </p:spTree>
    <p:extLst>
      <p:ext uri="{BB962C8B-B14F-4D97-AF65-F5344CB8AC3E}">
        <p14:creationId xmlns:p14="http://schemas.microsoft.com/office/powerpoint/2010/main" val="1582807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9" y="116636"/>
            <a:ext cx="8460425" cy="67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ktangel 12"/>
          <p:cNvSpPr/>
          <p:nvPr/>
        </p:nvSpPr>
        <p:spPr>
          <a:xfrm>
            <a:off x="95491" y="116636"/>
            <a:ext cx="7521226" cy="523220"/>
          </a:xfrm>
          <a:prstGeom prst="rect">
            <a:avLst/>
          </a:prstGeom>
          <a:solidFill>
            <a:schemeClr val="bg1"/>
          </a:solidFill>
        </p:spPr>
        <p:txBody>
          <a:bodyPr wrap="none">
            <a:spAutoFit/>
          </a:bodyPr>
          <a:lstStyle/>
          <a:p>
            <a:r>
              <a:rPr lang="en-GB" sz="2800" dirty="0">
                <a:latin typeface="Arial Black" panose="020B0A04020102020204" pitchFamily="34" charset="0"/>
              </a:rPr>
              <a:t>Dissemination of the CORDEX results</a:t>
            </a:r>
          </a:p>
        </p:txBody>
      </p:sp>
    </p:spTree>
    <p:extLst>
      <p:ext uri="{BB962C8B-B14F-4D97-AF65-F5344CB8AC3E}">
        <p14:creationId xmlns:p14="http://schemas.microsoft.com/office/powerpoint/2010/main" val="2038066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9" y="116636"/>
            <a:ext cx="8460425" cy="67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404" y="1852786"/>
            <a:ext cx="286702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lips 4"/>
          <p:cNvSpPr/>
          <p:nvPr/>
        </p:nvSpPr>
        <p:spPr>
          <a:xfrm>
            <a:off x="3923930" y="980732"/>
            <a:ext cx="3024336" cy="5405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9" tIns="45670" rIns="91339" bIns="45670" rtlCol="0" anchor="ctr"/>
          <a:lstStyle/>
          <a:p>
            <a:pPr algn="ctr" defTabSz="913399" fontAlgn="auto">
              <a:spcBef>
                <a:spcPts val="0"/>
              </a:spcBef>
              <a:spcAft>
                <a:spcPts val="0"/>
              </a:spcAft>
            </a:pPr>
            <a:endParaRPr lang="sv-SE" sz="1800">
              <a:solidFill>
                <a:prstClr val="white"/>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849" b="17567"/>
          <a:stretch/>
        </p:blipFill>
        <p:spPr bwMode="auto">
          <a:xfrm>
            <a:off x="-25639" y="82452"/>
            <a:ext cx="7851775" cy="555477"/>
          </a:xfrm>
          <a:prstGeom prst="rect">
            <a:avLst/>
          </a:prstGeom>
          <a:solidFill>
            <a:schemeClr val="bg1"/>
          </a:solidFill>
          <a:ln>
            <a:noFill/>
          </a:ln>
          <a:effectLst/>
        </p:spPr>
      </p:pic>
      <p:sp>
        <p:nvSpPr>
          <p:cNvPr id="9" name="Rektangel 8"/>
          <p:cNvSpPr/>
          <p:nvPr/>
        </p:nvSpPr>
        <p:spPr>
          <a:xfrm>
            <a:off x="95491" y="116636"/>
            <a:ext cx="7521226" cy="523220"/>
          </a:xfrm>
          <a:prstGeom prst="rect">
            <a:avLst/>
          </a:prstGeom>
          <a:solidFill>
            <a:schemeClr val="bg1"/>
          </a:solidFill>
        </p:spPr>
        <p:txBody>
          <a:bodyPr wrap="none">
            <a:spAutoFit/>
          </a:bodyPr>
          <a:lstStyle/>
          <a:p>
            <a:r>
              <a:rPr lang="en-GB" sz="2800" dirty="0">
                <a:latin typeface="Arial Black" panose="020B0A04020102020204" pitchFamily="34" charset="0"/>
              </a:rPr>
              <a:t>Dissemination of the CORDEX results</a:t>
            </a:r>
          </a:p>
        </p:txBody>
      </p:sp>
    </p:spTree>
    <p:extLst>
      <p:ext uri="{BB962C8B-B14F-4D97-AF65-F5344CB8AC3E}">
        <p14:creationId xmlns:p14="http://schemas.microsoft.com/office/powerpoint/2010/main" val="3351497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7010" y="2897019"/>
            <a:ext cx="1347563" cy="1827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862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kt 3"/>
          <p:cNvGraphicFramePr>
            <a:graphicFrameLocks noChangeAspect="1"/>
          </p:cNvGraphicFramePr>
          <p:nvPr>
            <p:extLst>
              <p:ext uri="{D42A27DB-BD31-4B8C-83A1-F6EECF244321}">
                <p14:modId xmlns:p14="http://schemas.microsoft.com/office/powerpoint/2010/main" val="435315590"/>
              </p:ext>
            </p:extLst>
          </p:nvPr>
        </p:nvGraphicFramePr>
        <p:xfrm>
          <a:off x="6453297" y="4568970"/>
          <a:ext cx="2209800" cy="1592263"/>
        </p:xfrm>
        <a:graphic>
          <a:graphicData uri="http://schemas.openxmlformats.org/presentationml/2006/ole">
            <mc:AlternateContent xmlns:mc="http://schemas.openxmlformats.org/markup-compatibility/2006">
              <mc:Choice xmlns:v="urn:schemas-microsoft-com:vml" Requires="v">
                <p:oleObj spid="_x0000_s1040" name="Plot" r:id="rId5" imgW="4401007" imgH="3169310" progId="Grapher.Document">
                  <p:embed/>
                </p:oleObj>
              </mc:Choice>
              <mc:Fallback>
                <p:oleObj name="Plot" r:id="rId5" imgW="4401007" imgH="3169310" progId="Grapher.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3297" y="4568970"/>
                        <a:ext cx="2209800" cy="15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49858" name="Picture 2" descr="scand"/>
          <p:cNvPicPr>
            <a:picLocks noChangeAspect="1" noChangeArrowheads="1"/>
          </p:cNvPicPr>
          <p:nvPr/>
        </p:nvPicPr>
        <p:blipFill>
          <a:blip r:embed="rId7" cstate="print">
            <a:extLst>
              <a:ext uri="{28A0092B-C50C-407E-A947-70E740481C1C}">
                <a14:useLocalDpi xmlns:a14="http://schemas.microsoft.com/office/drawing/2010/main" val="0"/>
              </a:ext>
            </a:extLst>
          </a:blip>
          <a:srcRect l="24608" r="24608"/>
          <a:stretch>
            <a:fillRect/>
          </a:stretch>
        </p:blipFill>
        <p:spPr bwMode="auto">
          <a:xfrm>
            <a:off x="5178534" y="4087923"/>
            <a:ext cx="1274763" cy="2041525"/>
          </a:xfrm>
          <a:prstGeom prst="rect">
            <a:avLst/>
          </a:prstGeom>
          <a:noFill/>
          <a:extLst>
            <a:ext uri="{909E8E84-426E-40DD-AFC4-6F175D3DCCD1}">
              <a14:hiddenFill xmlns:a14="http://schemas.microsoft.com/office/drawing/2010/main">
                <a:solidFill>
                  <a:srgbClr val="FFFFFF"/>
                </a:solidFill>
              </a14:hiddenFill>
            </a:ext>
          </a:extLst>
        </p:spPr>
      </p:pic>
      <p:pic>
        <p:nvPicPr>
          <p:cNvPr id="249859" name="Picture 3" descr="global_temp"/>
          <p:cNvPicPr>
            <a:picLocks noChangeAspect="1" noChangeArrowheads="1"/>
          </p:cNvPicPr>
          <p:nvPr/>
        </p:nvPicPr>
        <p:blipFill>
          <a:blip r:embed="rId8" cstate="print">
            <a:extLst>
              <a:ext uri="{28A0092B-C50C-407E-A947-70E740481C1C}">
                <a14:useLocalDpi xmlns:a14="http://schemas.microsoft.com/office/drawing/2010/main" val="0"/>
              </a:ext>
            </a:extLst>
          </a:blip>
          <a:srcRect l="19687"/>
          <a:stretch>
            <a:fillRect/>
          </a:stretch>
        </p:blipFill>
        <p:spPr bwMode="auto">
          <a:xfrm>
            <a:off x="39050" y="916236"/>
            <a:ext cx="2124075" cy="1998663"/>
          </a:xfrm>
          <a:prstGeom prst="rect">
            <a:avLst/>
          </a:prstGeom>
          <a:noFill/>
          <a:extLst>
            <a:ext uri="{909E8E84-426E-40DD-AFC4-6F175D3DCCD1}">
              <a14:hiddenFill xmlns:a14="http://schemas.microsoft.com/office/drawing/2010/main">
                <a:solidFill>
                  <a:srgbClr val="FFFFFF"/>
                </a:solidFill>
              </a14:hiddenFill>
            </a:ext>
          </a:extLst>
        </p:spPr>
      </p:pic>
      <p:pic>
        <p:nvPicPr>
          <p:cNvPr id="249860" name="Picture 4" descr="regional_temp"/>
          <p:cNvPicPr>
            <a:picLocks noChangeAspect="1" noChangeArrowheads="1"/>
          </p:cNvPicPr>
          <p:nvPr/>
        </p:nvPicPr>
        <p:blipFill>
          <a:blip r:embed="rId9" cstate="print">
            <a:extLst>
              <a:ext uri="{28A0092B-C50C-407E-A947-70E740481C1C}">
                <a14:useLocalDpi xmlns:a14="http://schemas.microsoft.com/office/drawing/2010/main" val="0"/>
              </a:ext>
            </a:extLst>
          </a:blip>
          <a:srcRect l="14764" t="6563" r="9843" b="6563"/>
          <a:stretch>
            <a:fillRect/>
          </a:stretch>
        </p:blipFill>
        <p:spPr bwMode="auto">
          <a:xfrm>
            <a:off x="2270704" y="2652874"/>
            <a:ext cx="2103438" cy="1971675"/>
          </a:xfrm>
          <a:prstGeom prst="rect">
            <a:avLst/>
          </a:prstGeom>
          <a:noFill/>
          <a:extLst>
            <a:ext uri="{909E8E84-426E-40DD-AFC4-6F175D3DCCD1}">
              <a14:hiddenFill xmlns:a14="http://schemas.microsoft.com/office/drawing/2010/main">
                <a:solidFill>
                  <a:srgbClr val="FFFFFF"/>
                </a:solidFill>
              </a14:hiddenFill>
            </a:ext>
          </a:extLst>
        </p:spPr>
      </p:pic>
      <p:sp>
        <p:nvSpPr>
          <p:cNvPr id="249861" name="Text Box 5"/>
          <p:cNvSpPr txBox="1">
            <a:spLocks noChangeArrowheads="1"/>
          </p:cNvSpPr>
          <p:nvPr/>
        </p:nvSpPr>
        <p:spPr bwMode="auto">
          <a:xfrm>
            <a:off x="128185" y="2914899"/>
            <a:ext cx="1610574" cy="1015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b="1" dirty="0" smtClean="0">
                <a:latin typeface="Arial Unicode MS" pitchFamily="34" charset="-128"/>
              </a:rPr>
              <a:t>Global climate modeling</a:t>
            </a:r>
            <a:endParaRPr lang="en-US" sz="2000" b="1" dirty="0">
              <a:latin typeface="Arial Unicode MS" pitchFamily="34" charset="-128"/>
            </a:endParaRPr>
          </a:p>
        </p:txBody>
      </p:sp>
      <p:sp>
        <p:nvSpPr>
          <p:cNvPr id="249872" name="Text Box 16"/>
          <p:cNvSpPr txBox="1">
            <a:spLocks noChangeArrowheads="1"/>
          </p:cNvSpPr>
          <p:nvPr/>
        </p:nvSpPr>
        <p:spPr bwMode="auto">
          <a:xfrm>
            <a:off x="2482738" y="4691400"/>
            <a:ext cx="1679370"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b="1" dirty="0">
                <a:latin typeface="Arial Unicode MS" pitchFamily="34" charset="-128"/>
              </a:rPr>
              <a:t>Regional </a:t>
            </a:r>
            <a:r>
              <a:rPr lang="en-US" sz="2000" b="1" dirty="0" smtClean="0">
                <a:latin typeface="Arial Unicode MS" pitchFamily="34" charset="-128"/>
              </a:rPr>
              <a:t>downscaling</a:t>
            </a:r>
            <a:endParaRPr lang="en-US" sz="2000" b="1" dirty="0">
              <a:latin typeface="Arial Unicode MS" pitchFamily="34" charset="-128"/>
            </a:endParaRPr>
          </a:p>
        </p:txBody>
      </p:sp>
      <p:sp>
        <p:nvSpPr>
          <p:cNvPr id="249873" name="Rectangle 2"/>
          <p:cNvSpPr>
            <a:spLocks noChangeArrowheads="1"/>
          </p:cNvSpPr>
          <p:nvPr/>
        </p:nvSpPr>
        <p:spPr bwMode="auto">
          <a:xfrm>
            <a:off x="765843" y="-157163"/>
            <a:ext cx="92075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p>
            <a:pPr eaLnBrk="0" hangingPunct="0"/>
            <a:r>
              <a:rPr lang="sv-SE" sz="2800" dirty="0" err="1" smtClean="0">
                <a:latin typeface="Arial Black" pitchFamily="34" charset="0"/>
              </a:rPr>
              <a:t>Activities</a:t>
            </a:r>
            <a:r>
              <a:rPr lang="sv-SE" sz="2800" dirty="0" smtClean="0">
                <a:latin typeface="Arial Black" pitchFamily="34" charset="0"/>
              </a:rPr>
              <a:t> at the </a:t>
            </a:r>
            <a:r>
              <a:rPr lang="sv-SE" sz="2800" dirty="0" err="1" smtClean="0">
                <a:latin typeface="Arial Black" pitchFamily="34" charset="0"/>
              </a:rPr>
              <a:t>Rossby</a:t>
            </a:r>
            <a:r>
              <a:rPr lang="sv-SE" sz="2800" dirty="0" smtClean="0">
                <a:latin typeface="Arial Black" pitchFamily="34" charset="0"/>
              </a:rPr>
              <a:t> Centre</a:t>
            </a:r>
            <a:endParaRPr lang="sv-SE" sz="2800" dirty="0">
              <a:latin typeface="Arial Black" pitchFamily="34" charset="0"/>
            </a:endParaRPr>
          </a:p>
        </p:txBody>
      </p:sp>
      <p:sp>
        <p:nvSpPr>
          <p:cNvPr id="18" name="AutoShape 14"/>
          <p:cNvSpPr>
            <a:spLocks noChangeArrowheads="1"/>
          </p:cNvSpPr>
          <p:nvPr/>
        </p:nvSpPr>
        <p:spPr bwMode="auto">
          <a:xfrm rot="1820780">
            <a:off x="1575532" y="2565231"/>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sp>
        <p:nvSpPr>
          <p:cNvPr id="2" name="Rektangel 1"/>
          <p:cNvSpPr/>
          <p:nvPr/>
        </p:nvSpPr>
        <p:spPr>
          <a:xfrm>
            <a:off x="3322423" y="916236"/>
            <a:ext cx="5482127" cy="2092881"/>
          </a:xfrm>
          <a:prstGeom prst="rect">
            <a:avLst/>
          </a:prstGeom>
        </p:spPr>
        <p:txBody>
          <a:bodyPr wrap="square">
            <a:spAutoFit/>
          </a:bodyPr>
          <a:lstStyle/>
          <a:p>
            <a:pPr algn="ctr" eaLnBrk="0" hangingPunct="0">
              <a:spcBef>
                <a:spcPct val="50000"/>
              </a:spcBef>
            </a:pPr>
            <a:r>
              <a:rPr lang="en-US" sz="2000" b="1" dirty="0" smtClean="0">
                <a:solidFill>
                  <a:schemeClr val="accent5">
                    <a:lumMod val="50000"/>
                  </a:schemeClr>
                </a:solidFill>
                <a:latin typeface="Arial Unicode MS" pitchFamily="34" charset="-128"/>
              </a:rPr>
              <a:t>Understanding climate and its predictability</a:t>
            </a:r>
          </a:p>
          <a:p>
            <a:pPr algn="ctr" eaLnBrk="0" hangingPunct="0">
              <a:spcBef>
                <a:spcPct val="50000"/>
              </a:spcBef>
            </a:pPr>
            <a:r>
              <a:rPr lang="en-US" sz="2000" b="1" dirty="0" smtClean="0">
                <a:solidFill>
                  <a:schemeClr val="accent5">
                    <a:lumMod val="50000"/>
                  </a:schemeClr>
                </a:solidFill>
                <a:latin typeface="Arial Unicode MS" pitchFamily="34" charset="-128"/>
              </a:rPr>
              <a:t>Developing numerical climate models</a:t>
            </a:r>
            <a:endParaRPr lang="en-US" sz="2000" b="1" dirty="0">
              <a:solidFill>
                <a:schemeClr val="accent5">
                  <a:lumMod val="50000"/>
                </a:schemeClr>
              </a:solidFill>
              <a:latin typeface="Arial Unicode MS" pitchFamily="34" charset="-128"/>
            </a:endParaRPr>
          </a:p>
          <a:p>
            <a:pPr algn="ctr" eaLnBrk="0" hangingPunct="0">
              <a:spcBef>
                <a:spcPct val="50000"/>
              </a:spcBef>
            </a:pPr>
            <a:r>
              <a:rPr lang="en-US" sz="2000" b="1" dirty="0" smtClean="0">
                <a:solidFill>
                  <a:schemeClr val="accent5">
                    <a:lumMod val="50000"/>
                  </a:schemeClr>
                </a:solidFill>
                <a:latin typeface="Arial Unicode MS" pitchFamily="34" charset="-128"/>
              </a:rPr>
              <a:t>Production and analysis of climate scenarios</a:t>
            </a:r>
          </a:p>
          <a:p>
            <a:pPr algn="ctr" eaLnBrk="0" hangingPunct="0">
              <a:spcBef>
                <a:spcPct val="50000"/>
              </a:spcBef>
            </a:pPr>
            <a:r>
              <a:rPr lang="en-GB" sz="2000" b="1" dirty="0" smtClean="0">
                <a:solidFill>
                  <a:schemeClr val="accent5">
                    <a:lumMod val="50000"/>
                  </a:schemeClr>
                </a:solidFill>
                <a:latin typeface="Arial Unicode MS" pitchFamily="34" charset="-128"/>
              </a:rPr>
              <a:t>Support for impact studies and work on climate adaptation</a:t>
            </a:r>
            <a:endParaRPr lang="sv-SE" sz="2000" dirty="0">
              <a:solidFill>
                <a:schemeClr val="accent5">
                  <a:lumMod val="50000"/>
                </a:schemeClr>
              </a:solidFill>
            </a:endParaRPr>
          </a:p>
        </p:txBody>
      </p:sp>
      <p:sp>
        <p:nvSpPr>
          <p:cNvPr id="21" name="Text Box 16"/>
          <p:cNvSpPr txBox="1">
            <a:spLocks noChangeArrowheads="1"/>
          </p:cNvSpPr>
          <p:nvPr/>
        </p:nvSpPr>
        <p:spPr bwMode="auto">
          <a:xfrm>
            <a:off x="4813124" y="6072397"/>
            <a:ext cx="3731831"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b="1" dirty="0" smtClean="0">
                <a:latin typeface="Arial Unicode MS" pitchFamily="34" charset="-128"/>
              </a:rPr>
              <a:t>Analysis and further use of our climate scenarios</a:t>
            </a:r>
            <a:endParaRPr lang="en-US" sz="2000" b="1" dirty="0">
              <a:latin typeface="Arial Unicode MS" pitchFamily="34" charset="-128"/>
            </a:endParaRPr>
          </a:p>
        </p:txBody>
      </p:sp>
      <p:sp>
        <p:nvSpPr>
          <p:cNvPr id="22" name="AutoShape 14"/>
          <p:cNvSpPr>
            <a:spLocks noChangeArrowheads="1"/>
          </p:cNvSpPr>
          <p:nvPr/>
        </p:nvSpPr>
        <p:spPr bwMode="auto">
          <a:xfrm rot="1820780">
            <a:off x="4146392" y="4003594"/>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a:p>
        </p:txBody>
      </p:sp>
      <p:pic>
        <p:nvPicPr>
          <p:cNvPr id="2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71900" y="3033822"/>
            <a:ext cx="1190625" cy="1698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676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9" y="116636"/>
            <a:ext cx="8460425" cy="67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676530"/>
            <a:ext cx="53721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 7"/>
          <p:cNvSpPr/>
          <p:nvPr/>
        </p:nvSpPr>
        <p:spPr>
          <a:xfrm>
            <a:off x="395536" y="764704"/>
            <a:ext cx="1842655" cy="169867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9" tIns="45670" rIns="91339" bIns="45670" rtlCol="0" anchor="ctr"/>
          <a:lstStyle/>
          <a:p>
            <a:pPr algn="ctr" defTabSz="913399" fontAlgn="auto">
              <a:spcBef>
                <a:spcPts val="0"/>
              </a:spcBef>
              <a:spcAft>
                <a:spcPts val="0"/>
              </a:spcAft>
            </a:pPr>
            <a:endParaRPr lang="sv-SE" sz="1800">
              <a:solidFill>
                <a:prstClr val="white"/>
              </a:solidFill>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849" b="17567"/>
          <a:stretch/>
        </p:blipFill>
        <p:spPr bwMode="auto">
          <a:xfrm>
            <a:off x="-25639" y="82452"/>
            <a:ext cx="7851775" cy="555477"/>
          </a:xfrm>
          <a:prstGeom prst="rect">
            <a:avLst/>
          </a:prstGeom>
          <a:solidFill>
            <a:schemeClr val="bg1"/>
          </a:solidFill>
          <a:ln>
            <a:noFill/>
          </a:ln>
          <a:effectLst/>
        </p:spPr>
      </p:pic>
      <p:sp>
        <p:nvSpPr>
          <p:cNvPr id="10" name="Rektangel 9"/>
          <p:cNvSpPr/>
          <p:nvPr/>
        </p:nvSpPr>
        <p:spPr>
          <a:xfrm>
            <a:off x="95491" y="116636"/>
            <a:ext cx="7521226" cy="523220"/>
          </a:xfrm>
          <a:prstGeom prst="rect">
            <a:avLst/>
          </a:prstGeom>
          <a:solidFill>
            <a:schemeClr val="bg1"/>
          </a:solidFill>
        </p:spPr>
        <p:txBody>
          <a:bodyPr wrap="none">
            <a:spAutoFit/>
          </a:bodyPr>
          <a:lstStyle/>
          <a:p>
            <a:r>
              <a:rPr lang="en-GB" sz="2800" dirty="0">
                <a:latin typeface="Arial Black" panose="020B0A04020102020204" pitchFamily="34" charset="0"/>
              </a:rPr>
              <a:t>Dissemination of the CORDEX results</a:t>
            </a:r>
          </a:p>
        </p:txBody>
      </p:sp>
    </p:spTree>
    <p:extLst>
      <p:ext uri="{BB962C8B-B14F-4D97-AF65-F5344CB8AC3E}">
        <p14:creationId xmlns:p14="http://schemas.microsoft.com/office/powerpoint/2010/main" val="2470853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9" y="116636"/>
            <a:ext cx="8460425" cy="67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 7"/>
          <p:cNvSpPr/>
          <p:nvPr/>
        </p:nvSpPr>
        <p:spPr>
          <a:xfrm>
            <a:off x="1865253" y="764704"/>
            <a:ext cx="1482615" cy="136815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9" tIns="45670" rIns="91339" bIns="45670" rtlCol="0" anchor="ctr"/>
          <a:lstStyle/>
          <a:p>
            <a:pPr algn="ctr" defTabSz="913399" fontAlgn="auto">
              <a:spcBef>
                <a:spcPts val="0"/>
              </a:spcBef>
              <a:spcAft>
                <a:spcPts val="0"/>
              </a:spcAft>
            </a:pPr>
            <a:endParaRPr lang="sv-SE" sz="1800">
              <a:solidFill>
                <a:prstClr val="white"/>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2890851"/>
            <a:ext cx="51054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849" b="17567"/>
          <a:stretch/>
        </p:blipFill>
        <p:spPr bwMode="auto">
          <a:xfrm>
            <a:off x="-25639" y="82452"/>
            <a:ext cx="7851775" cy="555477"/>
          </a:xfrm>
          <a:prstGeom prst="rect">
            <a:avLst/>
          </a:prstGeom>
          <a:solidFill>
            <a:schemeClr val="bg1"/>
          </a:solidFill>
          <a:ln>
            <a:noFill/>
          </a:ln>
          <a:effectLst/>
        </p:spPr>
      </p:pic>
      <p:sp>
        <p:nvSpPr>
          <p:cNvPr id="10" name="Rektangel 9"/>
          <p:cNvSpPr/>
          <p:nvPr/>
        </p:nvSpPr>
        <p:spPr>
          <a:xfrm>
            <a:off x="95491" y="116636"/>
            <a:ext cx="7521226" cy="523220"/>
          </a:xfrm>
          <a:prstGeom prst="rect">
            <a:avLst/>
          </a:prstGeom>
          <a:solidFill>
            <a:schemeClr val="bg1"/>
          </a:solidFill>
        </p:spPr>
        <p:txBody>
          <a:bodyPr wrap="none">
            <a:spAutoFit/>
          </a:bodyPr>
          <a:lstStyle/>
          <a:p>
            <a:r>
              <a:rPr lang="en-GB" sz="2800" dirty="0">
                <a:latin typeface="Arial Black" panose="020B0A04020102020204" pitchFamily="34" charset="0"/>
              </a:rPr>
              <a:t>Dissemination of the CORDEX results</a:t>
            </a:r>
          </a:p>
        </p:txBody>
      </p:sp>
    </p:spTree>
    <p:extLst>
      <p:ext uri="{BB962C8B-B14F-4D97-AF65-F5344CB8AC3E}">
        <p14:creationId xmlns:p14="http://schemas.microsoft.com/office/powerpoint/2010/main" val="1008426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5B06E0D-1C5E-4CCB-B198-48722781AFC2}" type="datetimeFigureOut">
              <a:rPr lang="sv-SE" smtClean="0">
                <a:solidFill>
                  <a:prstClr val="black">
                    <a:tint val="75000"/>
                  </a:prstClr>
                </a:solidFill>
              </a:rPr>
              <a:pPr/>
              <a:t>2015-05-26</a:t>
            </a:fld>
            <a:endParaRPr lang="sv-SE">
              <a:solidFill>
                <a:prstClr val="black">
                  <a:tint val="75000"/>
                </a:prstClr>
              </a:solidFill>
            </a:endParaRPr>
          </a:p>
        </p:txBody>
      </p:sp>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49" y="116636"/>
            <a:ext cx="8460425" cy="675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 7"/>
          <p:cNvSpPr/>
          <p:nvPr/>
        </p:nvSpPr>
        <p:spPr>
          <a:xfrm>
            <a:off x="3113580" y="3494242"/>
            <a:ext cx="3024336" cy="5405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9" tIns="45670" rIns="91339" bIns="45670" rtlCol="0" anchor="ctr"/>
          <a:lstStyle/>
          <a:p>
            <a:pPr algn="ctr" defTabSz="913399" fontAlgn="auto">
              <a:spcBef>
                <a:spcPts val="0"/>
              </a:spcBef>
              <a:spcAft>
                <a:spcPts val="0"/>
              </a:spcAft>
            </a:pPr>
            <a:endParaRPr lang="sv-SE" sz="1800">
              <a:solidFill>
                <a:prstClr val="white"/>
              </a:solidFill>
            </a:endParaRPr>
          </a:p>
        </p:txBody>
      </p:sp>
      <p:sp>
        <p:nvSpPr>
          <p:cNvPr id="5" name="textruta 4"/>
          <p:cNvSpPr txBox="1"/>
          <p:nvPr/>
        </p:nvSpPr>
        <p:spPr>
          <a:xfrm>
            <a:off x="2791649" y="4401991"/>
            <a:ext cx="6041910" cy="646331"/>
          </a:xfrm>
          <a:prstGeom prst="rect">
            <a:avLst/>
          </a:prstGeom>
          <a:solidFill>
            <a:schemeClr val="bg1"/>
          </a:solidFill>
          <a:ln w="76200">
            <a:solidFill>
              <a:srgbClr val="FF0000"/>
            </a:solidFill>
          </a:ln>
        </p:spPr>
        <p:txBody>
          <a:bodyPr wrap="none" lIns="91339" tIns="45670" rIns="91339" bIns="45670" rtlCol="0">
            <a:spAutoFit/>
          </a:bodyPr>
          <a:lstStyle/>
          <a:p>
            <a:pPr defTabSz="913399" fontAlgn="auto">
              <a:spcBef>
                <a:spcPts val="0"/>
              </a:spcBef>
              <a:spcAft>
                <a:spcPts val="0"/>
              </a:spcAft>
            </a:pPr>
            <a:r>
              <a:rPr lang="sv-SE" sz="3600" dirty="0" err="1">
                <a:solidFill>
                  <a:prstClr val="black"/>
                </a:solidFill>
                <a:latin typeface="Calibri"/>
              </a:rPr>
              <a:t>Linking</a:t>
            </a:r>
            <a:r>
              <a:rPr lang="sv-SE" sz="3600" dirty="0">
                <a:solidFill>
                  <a:prstClr val="black"/>
                </a:solidFill>
                <a:latin typeface="Calibri"/>
              </a:rPr>
              <a:t> </a:t>
            </a:r>
            <a:r>
              <a:rPr lang="sv-SE" sz="3600" dirty="0" err="1">
                <a:solidFill>
                  <a:prstClr val="black"/>
                </a:solidFill>
                <a:latin typeface="Calibri"/>
              </a:rPr>
              <a:t>to</a:t>
            </a:r>
            <a:r>
              <a:rPr lang="sv-SE" sz="3600" dirty="0">
                <a:solidFill>
                  <a:prstClr val="black"/>
                </a:solidFill>
                <a:latin typeface="Calibri"/>
              </a:rPr>
              <a:t> the </a:t>
            </a:r>
            <a:r>
              <a:rPr lang="sv-SE" sz="3600" dirty="0" err="1">
                <a:solidFill>
                  <a:prstClr val="black"/>
                </a:solidFill>
                <a:latin typeface="Calibri"/>
              </a:rPr>
              <a:t>observed</a:t>
            </a:r>
            <a:r>
              <a:rPr lang="sv-SE" sz="3600" dirty="0">
                <a:solidFill>
                  <a:prstClr val="black"/>
                </a:solidFill>
                <a:latin typeface="Calibri"/>
              </a:rPr>
              <a:t> </a:t>
            </a:r>
            <a:r>
              <a:rPr lang="sv-SE" sz="3600" dirty="0" err="1">
                <a:solidFill>
                  <a:prstClr val="black"/>
                </a:solidFill>
                <a:latin typeface="Calibri"/>
              </a:rPr>
              <a:t>climate</a:t>
            </a:r>
            <a:endParaRPr lang="sv-SE" sz="3600" dirty="0">
              <a:solidFill>
                <a:prstClr val="black"/>
              </a:solidFill>
              <a:latin typeface="Calibri"/>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849" b="17567"/>
          <a:stretch/>
        </p:blipFill>
        <p:spPr bwMode="auto">
          <a:xfrm>
            <a:off x="-25639" y="82452"/>
            <a:ext cx="7851775" cy="555477"/>
          </a:xfrm>
          <a:prstGeom prst="rect">
            <a:avLst/>
          </a:prstGeom>
          <a:solidFill>
            <a:schemeClr val="bg1"/>
          </a:solidFill>
          <a:ln>
            <a:noFill/>
          </a:ln>
          <a:effectLst/>
        </p:spPr>
      </p:pic>
      <p:sp>
        <p:nvSpPr>
          <p:cNvPr id="10" name="Rektangel 9"/>
          <p:cNvSpPr/>
          <p:nvPr/>
        </p:nvSpPr>
        <p:spPr>
          <a:xfrm>
            <a:off x="95491" y="116636"/>
            <a:ext cx="7521226" cy="523220"/>
          </a:xfrm>
          <a:prstGeom prst="rect">
            <a:avLst/>
          </a:prstGeom>
          <a:solidFill>
            <a:schemeClr val="bg1"/>
          </a:solidFill>
        </p:spPr>
        <p:txBody>
          <a:bodyPr wrap="none">
            <a:spAutoFit/>
          </a:bodyPr>
          <a:lstStyle/>
          <a:p>
            <a:r>
              <a:rPr lang="en-GB" sz="2800" dirty="0">
                <a:latin typeface="Arial Black" panose="020B0A04020102020204" pitchFamily="34" charset="0"/>
              </a:rPr>
              <a:t>Dissemination of the CORDEX results</a:t>
            </a:r>
          </a:p>
        </p:txBody>
      </p:sp>
    </p:spTree>
    <p:extLst>
      <p:ext uri="{BB962C8B-B14F-4D97-AF65-F5344CB8AC3E}">
        <p14:creationId xmlns:p14="http://schemas.microsoft.com/office/powerpoint/2010/main" val="3603354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p:txBody>
          <a:bodyPr/>
          <a:lstStyle/>
          <a:p>
            <a:endParaRPr lang="en-GB"/>
          </a:p>
        </p:txBody>
      </p:sp>
      <p:sp>
        <p:nvSpPr>
          <p:cNvPr id="4" name="Platshållare för sidfot 3"/>
          <p:cNvSpPr>
            <a:spLocks noGrp="1"/>
          </p:cNvSpPr>
          <p:nvPr>
            <p:ph type="ftr" sz="quarter" idx="11"/>
          </p:nvPr>
        </p:nvSpPr>
        <p:spPr/>
        <p:txBody>
          <a:bodyPr/>
          <a:lstStyle/>
          <a:p>
            <a:endParaRPr lang="sv-S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981075"/>
            <a:ext cx="72771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206388" y="207976"/>
            <a:ext cx="6958013" cy="668337"/>
          </a:xfrm>
          <a:prstGeom prst="rect">
            <a:avLst/>
          </a:prstGeom>
          <a:noFill/>
          <a:ln>
            <a:noFill/>
          </a:ln>
        </p:spPr>
        <p:txBody>
          <a:bodyPr lIns="89899" tIns="44951" rIns="89899" bIns="44951" compatLnSpc="0">
            <a:spAutoFit/>
          </a:bodyPr>
          <a:lstStyle/>
          <a:p>
            <a:pPr hangingPunct="0">
              <a:defRPr/>
            </a:pPr>
            <a:r>
              <a:rPr lang="en-US" sz="3200" dirty="0" smtClean="0">
                <a:solidFill>
                  <a:srgbClr val="000000"/>
                </a:solidFill>
                <a:latin typeface="Arial Black" panose="020B0A04020102020204" pitchFamily="34" charset="0"/>
                <a:ea typeface="WenQuanYi Zen Hei" pitchFamily="2"/>
                <a:cs typeface="Lohit Devanagari" pitchFamily="2"/>
              </a:rPr>
              <a:t>Guidance (in Swedish)</a:t>
            </a:r>
            <a:endParaRPr lang="en-US" sz="3200" dirty="0">
              <a:solidFill>
                <a:srgbClr val="000000"/>
              </a:solidFill>
              <a:latin typeface="Arial Black" panose="020B0A04020102020204" pitchFamily="34" charset="0"/>
              <a:ea typeface="WenQuanYi Zen Hei" pitchFamily="2"/>
              <a:cs typeface="Lohit Devanagari" pitchFamily="2"/>
            </a:endParaRPr>
          </a:p>
        </p:txBody>
      </p:sp>
    </p:spTree>
    <p:extLst>
      <p:ext uri="{BB962C8B-B14F-4D97-AF65-F5344CB8AC3E}">
        <p14:creationId xmlns:p14="http://schemas.microsoft.com/office/powerpoint/2010/main" val="297554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504342" y="2468010"/>
            <a:ext cx="8386762" cy="1470025"/>
          </a:xfrm>
        </p:spPr>
        <p:txBody>
          <a:bodyPr/>
          <a:lstStyle/>
          <a:p>
            <a:pPr algn="ctr"/>
            <a:r>
              <a:rPr lang="en-US" dirty="0" smtClean="0"/>
              <a:t>Developing a new </a:t>
            </a:r>
            <a:br>
              <a:rPr lang="en-US" dirty="0" smtClean="0"/>
            </a:br>
            <a:r>
              <a:rPr lang="en-US" dirty="0" smtClean="0"/>
              <a:t>regional climate model</a:t>
            </a:r>
            <a:br>
              <a:rPr lang="en-US" dirty="0" smtClean="0"/>
            </a:br>
            <a:r>
              <a:rPr lang="sv-SE" sz="2600" dirty="0"/>
              <a:t/>
            </a:r>
            <a:br>
              <a:rPr lang="sv-SE" sz="2600" dirty="0"/>
            </a:br>
            <a:r>
              <a:rPr lang="sv-SE" sz="2600" dirty="0"/>
              <a:t/>
            </a:r>
            <a:br>
              <a:rPr lang="sv-SE" sz="2600" dirty="0"/>
            </a:br>
            <a:r>
              <a:rPr lang="sv-SE" sz="2600" dirty="0"/>
              <a:t/>
            </a:r>
            <a:br>
              <a:rPr lang="sv-SE" sz="2600" dirty="0"/>
            </a:br>
            <a:r>
              <a:rPr lang="sv-SE" sz="1600" dirty="0"/>
              <a:t/>
            </a:r>
            <a:br>
              <a:rPr lang="sv-SE" sz="1600" dirty="0"/>
            </a:br>
            <a:r>
              <a:rPr lang="sv-SE" sz="1600" dirty="0" smtClean="0"/>
              <a:t/>
            </a:r>
            <a:br>
              <a:rPr lang="sv-SE" sz="1600" dirty="0" smtClean="0"/>
            </a:br>
            <a:r>
              <a:rPr lang="sv-SE" sz="1600" dirty="0"/>
              <a:t/>
            </a:r>
            <a:br>
              <a:rPr lang="sv-SE" sz="1600" dirty="0"/>
            </a:br>
            <a:r>
              <a:rPr lang="sv-SE" sz="1600" dirty="0" smtClean="0"/>
              <a:t/>
            </a:r>
            <a:br>
              <a:rPr lang="sv-SE" sz="1600" dirty="0" smtClean="0"/>
            </a:br>
            <a:r>
              <a:rPr lang="sv-SE" sz="1600" dirty="0" smtClean="0"/>
              <a:t/>
            </a:r>
            <a:br>
              <a:rPr lang="sv-SE" sz="1600" dirty="0" smtClean="0"/>
            </a:br>
            <a:r>
              <a:rPr lang="sv-SE" sz="1600" dirty="0"/>
              <a:t/>
            </a:r>
            <a:br>
              <a:rPr lang="sv-SE" sz="1600" dirty="0"/>
            </a:br>
            <a:r>
              <a:rPr lang="sv-SE" sz="1600" dirty="0"/>
              <a:t/>
            </a:r>
            <a:br>
              <a:rPr lang="sv-SE" sz="1600" dirty="0"/>
            </a:br>
            <a:r>
              <a:rPr lang="sv-SE" sz="1600" dirty="0"/>
              <a:t/>
            </a:r>
            <a:br>
              <a:rPr lang="sv-SE" sz="1600" dirty="0"/>
            </a:br>
            <a:r>
              <a:rPr lang="sv-SE" sz="1600" dirty="0"/>
              <a:t/>
            </a:r>
            <a:br>
              <a:rPr lang="sv-SE" sz="1600" dirty="0"/>
            </a:br>
            <a:endParaRPr lang="sv-SE" sz="1600" dirty="0"/>
          </a:p>
        </p:txBody>
      </p:sp>
    </p:spTree>
    <p:extLst>
      <p:ext uri="{BB962C8B-B14F-4D97-AF65-F5344CB8AC3E}">
        <p14:creationId xmlns:p14="http://schemas.microsoft.com/office/powerpoint/2010/main" val="3996488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455399" y="-165240"/>
            <a:ext cx="7633799" cy="8172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a:t>The HARMONIE climate model</a:t>
            </a:r>
          </a:p>
        </p:txBody>
      </p:sp>
      <p:sp>
        <p:nvSpPr>
          <p:cNvPr id="3" name="Rectangle 3"/>
          <p:cNvSpPr txBox="1">
            <a:spLocks noGrp="1"/>
          </p:cNvSpPr>
          <p:nvPr>
            <p:ph type="body" idx="4294967295"/>
          </p:nvPr>
        </p:nvSpPr>
        <p:spPr>
          <a:xfrm>
            <a:off x="313200" y="1048319"/>
            <a:ext cx="8614800" cy="5770079"/>
          </a:xfrm>
          <a:prstGeom prst="rect">
            <a:avLst/>
          </a:prstGeom>
        </p:spPr>
        <p:txBody>
          <a:bodyPr lIns="91440" tIns="45720" rIns="91440" bIns="45720"/>
          <a:lstStyle>
            <a:defPPr marL="432000" lvl="0" indent="-324000" algn="l" hangingPunct="0">
              <a:spcBef>
                <a:spcPts val="0"/>
              </a:spcBef>
              <a:spcAft>
                <a:spcPts val="1417"/>
              </a:spcAft>
              <a:buSzPct val="45000"/>
              <a:buFont typeface="StarSymbol"/>
              <a:buNone/>
              <a:defRPr lang="sv-SE" sz="1600" b="0" i="0" u="none" strike="noStrike" kern="1200" spc="0">
                <a:ln>
                  <a:noFill/>
                </a:ln>
                <a:solidFill>
                  <a:srgbClr val="000000"/>
                </a:solidFill>
                <a:latin typeface="Arial"/>
                <a:ea typeface="WenQuanYi Zen Hei" pitchFamily="2"/>
                <a:cs typeface="Lohit Devanagari" pitchFamily="2"/>
              </a:defRPr>
            </a:defPPr>
            <a:lvl1pPr marL="432000" lvl="0" indent="-324000" algn="l" hangingPunct="0">
              <a:spcBef>
                <a:spcPts val="0"/>
              </a:spcBef>
              <a:spcAft>
                <a:spcPts val="1417"/>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1pPr>
            <a:lvl2pPr marL="864000" lvl="1" indent="-324000" algn="l" hangingPunct="0">
              <a:spcBef>
                <a:spcPts val="0"/>
              </a:spcBef>
              <a:spcAft>
                <a:spcPts val="1134"/>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2pPr>
            <a:lvl3pPr marL="1295999" lvl="2" indent="-288000" algn="l" hangingPunct="0">
              <a:spcBef>
                <a:spcPts val="0"/>
              </a:spcBef>
              <a:spcAft>
                <a:spcPts val="850"/>
              </a:spcAft>
              <a:buSzPct val="7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3pPr>
            <a:lvl4pPr marL="1728000" lvl="3" indent="-216000" algn="l" hangingPunct="0">
              <a:spcBef>
                <a:spcPts val="0"/>
              </a:spcBef>
              <a:spcAft>
                <a:spcPts val="567"/>
              </a:spcAft>
              <a:buSzPct val="45000"/>
              <a:buFont typeface="StarSymbol"/>
              <a:buChar char="●"/>
              <a:defRPr lang="sv-SE" sz="1600" b="0" i="0" u="none" strike="noStrike" kern="1200" spc="0">
                <a:ln>
                  <a:noFill/>
                </a:ln>
                <a:solidFill>
                  <a:srgbClr val="000000"/>
                </a:solidFill>
                <a:latin typeface="Arial"/>
                <a:ea typeface="WenQuanYi Zen Hei" pitchFamily="2"/>
                <a:cs typeface="Lohit Devanagari" pitchFamily="2"/>
              </a:defRPr>
            </a:lvl4pPr>
            <a:lvl5pPr marL="2160000" lvl="4" indent="-216000" algn="l" hangingPunct="0">
              <a:spcBef>
                <a:spcPts val="0"/>
              </a:spcBef>
              <a:spcAft>
                <a:spcPts val="283"/>
              </a:spcAft>
              <a:buSzPct val="7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5pPr>
            <a:lvl6pPr marL="2592000" lvl="5"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6pPr>
            <a:lvl7pPr marL="3024000" lvl="6"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7pPr>
            <a:lvl8pPr marL="3456000" lvl="7"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8pPr>
            <a:lvl9pPr marL="3887999" lvl="8" indent="-216000" algn="l" hangingPunct="0">
              <a:spcBef>
                <a:spcPts val="0"/>
              </a:spcBef>
              <a:spcAft>
                <a:spcPts val="283"/>
              </a:spcAft>
              <a:buSzPct val="45000"/>
              <a:buFont typeface="StarSymbol"/>
              <a:buChar char="●"/>
              <a:defRPr lang="sv-SE" sz="2000" b="0" i="0" u="none" strike="noStrike" kern="1200" spc="0">
                <a:ln>
                  <a:noFill/>
                </a:ln>
                <a:solidFill>
                  <a:srgbClr val="000000"/>
                </a:solidFill>
                <a:latin typeface="Arial"/>
                <a:ea typeface="WenQuanYi Zen Hei" pitchFamily="2"/>
                <a:cs typeface="Lohit Devanagari" pitchFamily="2"/>
              </a:defRPr>
            </a:lvl9pPr>
          </a:lstStyle>
          <a:p>
            <a:pPr marL="0" lvl="0" indent="0" hangingPunct="1">
              <a:lnSpc>
                <a:spcPct val="105000"/>
              </a:lnSpc>
              <a:spcBef>
                <a:spcPts val="91"/>
              </a:spcBef>
              <a:spcAft>
                <a:spcPts val="0"/>
              </a:spcAft>
              <a:buNone/>
            </a:pPr>
            <a:r>
              <a:rPr lang="en-GB" sz="1800" b="1" dirty="0">
                <a:latin typeface="Arial" pitchFamily="18"/>
              </a:rPr>
              <a:t>HARMONIE = </a:t>
            </a:r>
            <a:r>
              <a:rPr lang="en-GB" sz="1800" b="1" dirty="0" err="1">
                <a:latin typeface="Arial" pitchFamily="18"/>
              </a:rPr>
              <a:t>Hirlam</a:t>
            </a:r>
            <a:r>
              <a:rPr lang="en-GB" sz="1800" b="1" dirty="0">
                <a:latin typeface="Arial" pitchFamily="18"/>
              </a:rPr>
              <a:t> </a:t>
            </a:r>
            <a:r>
              <a:rPr lang="en-GB" sz="1800" b="1" dirty="0" err="1">
                <a:latin typeface="Arial" pitchFamily="18"/>
              </a:rPr>
              <a:t>Aladin</a:t>
            </a:r>
            <a:r>
              <a:rPr lang="en-GB" sz="1800" b="1" dirty="0">
                <a:latin typeface="Arial" pitchFamily="18"/>
              </a:rPr>
              <a:t> Regional </a:t>
            </a:r>
            <a:r>
              <a:rPr lang="en-GB" sz="1800" b="1" dirty="0" err="1">
                <a:latin typeface="Arial" pitchFamily="18"/>
              </a:rPr>
              <a:t>Mesoscale</a:t>
            </a:r>
            <a:r>
              <a:rPr lang="en-GB" sz="1800" b="1" dirty="0">
                <a:latin typeface="Arial" pitchFamily="18"/>
              </a:rPr>
              <a:t> Operational NWP In Europe</a:t>
            </a:r>
          </a:p>
          <a:p>
            <a:pPr marL="0" lvl="0" indent="0" hangingPunct="1">
              <a:lnSpc>
                <a:spcPct val="105000"/>
              </a:lnSpc>
              <a:spcBef>
                <a:spcPts val="91"/>
              </a:spcBef>
              <a:spcAft>
                <a:spcPts val="0"/>
              </a:spcAft>
              <a:buNone/>
            </a:pPr>
            <a:endParaRPr lang="en-GB" sz="1800" b="1" dirty="0">
              <a:latin typeface="Arial" pitchFamily="18"/>
            </a:endParaRPr>
          </a:p>
          <a:p>
            <a:pPr marL="0" lvl="0" indent="0" hangingPunct="1">
              <a:lnSpc>
                <a:spcPct val="105000"/>
              </a:lnSpc>
              <a:spcBef>
                <a:spcPts val="91"/>
              </a:spcBef>
              <a:spcAft>
                <a:spcPts val="0"/>
              </a:spcAft>
              <a:buNone/>
            </a:pPr>
            <a:r>
              <a:rPr lang="sv-SE" sz="1800" b="1" dirty="0" smtClean="0">
                <a:latin typeface="Arial" pitchFamily="18"/>
              </a:rPr>
              <a:t>IFS </a:t>
            </a:r>
            <a:r>
              <a:rPr lang="sv-SE" sz="1800" b="1" dirty="0" err="1" smtClean="0">
                <a:latin typeface="Arial" pitchFamily="18"/>
              </a:rPr>
              <a:t>dynamical</a:t>
            </a:r>
            <a:r>
              <a:rPr lang="sv-SE" sz="1800" b="1" dirty="0" smtClean="0">
                <a:latin typeface="Arial" pitchFamily="18"/>
              </a:rPr>
              <a:t> </a:t>
            </a:r>
            <a:r>
              <a:rPr lang="sv-SE" sz="1800" b="1" dirty="0" err="1" smtClean="0">
                <a:latin typeface="Arial" pitchFamily="18"/>
              </a:rPr>
              <a:t>core</a:t>
            </a:r>
            <a:r>
              <a:rPr lang="sv-SE" sz="1800" b="1" dirty="0" smtClean="0">
                <a:latin typeface="Arial" pitchFamily="18"/>
              </a:rPr>
              <a:t>. </a:t>
            </a:r>
            <a:r>
              <a:rPr lang="en-GB" sz="1800" b="1" dirty="0" smtClean="0">
                <a:latin typeface="Arial" pitchFamily="18"/>
              </a:rPr>
              <a:t>Here </a:t>
            </a:r>
            <a:r>
              <a:rPr lang="en-GB" sz="1800" b="1" dirty="0">
                <a:latin typeface="Arial" pitchFamily="18"/>
              </a:rPr>
              <a:t>applied in a hydrostatic version for climate applications in the ”grey-zone” with the ALARO physics</a:t>
            </a:r>
          </a:p>
          <a:p>
            <a:pPr marL="0" lvl="0" indent="0" hangingPunct="1">
              <a:lnSpc>
                <a:spcPct val="105000"/>
              </a:lnSpc>
              <a:spcBef>
                <a:spcPts val="91"/>
              </a:spcBef>
              <a:spcAft>
                <a:spcPts val="0"/>
              </a:spcAft>
              <a:buNone/>
            </a:pPr>
            <a:endParaRPr lang="en-GB" sz="1800" b="1" dirty="0">
              <a:latin typeface="Arial" pitchFamily="18"/>
            </a:endParaRPr>
          </a:p>
          <a:p>
            <a:pPr marL="0" lvl="0" indent="0" hangingPunct="1">
              <a:lnSpc>
                <a:spcPct val="105000"/>
              </a:lnSpc>
              <a:spcBef>
                <a:spcPts val="91"/>
              </a:spcBef>
              <a:spcAft>
                <a:spcPts val="0"/>
              </a:spcAft>
              <a:buNone/>
            </a:pPr>
            <a:r>
              <a:rPr lang="en-GB" sz="1800" b="1" dirty="0" smtClean="0">
                <a:latin typeface="Arial" pitchFamily="18"/>
              </a:rPr>
              <a:t>First long-term simulations </a:t>
            </a:r>
            <a:r>
              <a:rPr lang="en-GB" sz="1800" b="1" dirty="0">
                <a:latin typeface="Arial" pitchFamily="18"/>
              </a:rPr>
              <a:t>conducted at </a:t>
            </a:r>
            <a:r>
              <a:rPr lang="en-GB" sz="1800" b="1" dirty="0" smtClean="0">
                <a:latin typeface="Arial" pitchFamily="18"/>
              </a:rPr>
              <a:t>6.25 </a:t>
            </a:r>
            <a:r>
              <a:rPr lang="en-GB" sz="1800" b="1" dirty="0">
                <a:latin typeface="Arial" pitchFamily="18"/>
              </a:rPr>
              <a:t>and 15 km </a:t>
            </a:r>
            <a:r>
              <a:rPr lang="en-GB" sz="1800" b="1" dirty="0" smtClean="0">
                <a:latin typeface="Arial" pitchFamily="18"/>
              </a:rPr>
              <a:t>horizontal </a:t>
            </a:r>
            <a:r>
              <a:rPr lang="en-GB" sz="1800" b="1" dirty="0">
                <a:latin typeface="Arial" pitchFamily="18"/>
              </a:rPr>
              <a:t>resolution and 60 vertical levels for 1998-2007 with boundary conditions from ERA-Interim.</a:t>
            </a:r>
          </a:p>
          <a:p>
            <a:pPr marL="0" lvl="0" indent="0" hangingPunct="1">
              <a:lnSpc>
                <a:spcPct val="105000"/>
              </a:lnSpc>
              <a:spcBef>
                <a:spcPts val="91"/>
              </a:spcBef>
              <a:spcAft>
                <a:spcPts val="0"/>
              </a:spcAft>
              <a:buNone/>
            </a:pPr>
            <a:endParaRPr lang="en-GB" sz="1800" b="1" dirty="0">
              <a:latin typeface="Arial" pitchFamily="18"/>
            </a:endParaRPr>
          </a:p>
          <a:p>
            <a:pPr marL="0" lvl="0" indent="0" hangingPunct="1">
              <a:lnSpc>
                <a:spcPct val="105000"/>
              </a:lnSpc>
              <a:spcBef>
                <a:spcPts val="91"/>
              </a:spcBef>
              <a:spcAft>
                <a:spcPts val="0"/>
              </a:spcAft>
              <a:buNone/>
            </a:pPr>
            <a:r>
              <a:rPr lang="en-GB" sz="1800" b="1" dirty="0">
                <a:latin typeface="Arial" pitchFamily="18"/>
              </a:rPr>
              <a:t>Curvilinear grid with a conformal Lambert projection. 300x320 (15km) and 720x800 (6km) grid points. 360 (15km) and 180 (6km) s time step</a:t>
            </a:r>
          </a:p>
          <a:p>
            <a:pPr marL="0" lvl="0" indent="0" hangingPunct="1">
              <a:lnSpc>
                <a:spcPct val="105000"/>
              </a:lnSpc>
              <a:spcBef>
                <a:spcPts val="91"/>
              </a:spcBef>
              <a:spcAft>
                <a:spcPts val="0"/>
              </a:spcAft>
              <a:buNone/>
            </a:pPr>
            <a:endParaRPr lang="en-GB" sz="1800" b="1" dirty="0">
              <a:latin typeface="Arial" pitchFamily="18"/>
            </a:endParaRPr>
          </a:p>
          <a:p>
            <a:pPr marL="0" lvl="0" indent="0" hangingPunct="1">
              <a:lnSpc>
                <a:spcPct val="105000"/>
              </a:lnSpc>
              <a:spcBef>
                <a:spcPts val="91"/>
              </a:spcBef>
              <a:spcAft>
                <a:spcPts val="0"/>
              </a:spcAft>
              <a:buNone/>
            </a:pPr>
            <a:r>
              <a:rPr lang="en-GB" b="1" u="sng" dirty="0">
                <a:latin typeface="Arial" pitchFamily="18"/>
              </a:rPr>
              <a:t>Some features of the model:</a:t>
            </a:r>
          </a:p>
          <a:p>
            <a:pPr marL="0" lvl="0" indent="0" hangingPunct="1">
              <a:lnSpc>
                <a:spcPct val="105000"/>
              </a:lnSpc>
              <a:spcBef>
                <a:spcPts val="91"/>
              </a:spcBef>
              <a:spcAft>
                <a:spcPts val="0"/>
              </a:spcAft>
              <a:buNone/>
            </a:pPr>
            <a:r>
              <a:rPr lang="en-GB" b="1" dirty="0">
                <a:latin typeface="Arial" pitchFamily="18"/>
              </a:rPr>
              <a:t>Land surface scheme		SURFEX (Le </a:t>
            </a:r>
            <a:r>
              <a:rPr lang="en-GB" b="1" dirty="0" err="1">
                <a:latin typeface="Arial" pitchFamily="18"/>
              </a:rPr>
              <a:t>Moigne</a:t>
            </a:r>
            <a:r>
              <a:rPr lang="en-GB" b="1" dirty="0">
                <a:latin typeface="Arial" pitchFamily="18"/>
              </a:rPr>
              <a:t>, 2012)</a:t>
            </a:r>
          </a:p>
          <a:p>
            <a:pPr marL="0" lvl="0" indent="0" hangingPunct="1">
              <a:lnSpc>
                <a:spcPct val="105000"/>
              </a:lnSpc>
              <a:spcBef>
                <a:spcPts val="91"/>
              </a:spcBef>
              <a:spcAft>
                <a:spcPts val="0"/>
              </a:spcAft>
              <a:buNone/>
            </a:pPr>
            <a:r>
              <a:rPr lang="en-GB" b="1" dirty="0">
                <a:latin typeface="Arial" pitchFamily="18"/>
              </a:rPr>
              <a:t>Convection			</a:t>
            </a:r>
            <a:r>
              <a:rPr lang="en-GB" b="1" dirty="0" smtClean="0">
                <a:latin typeface="Arial" pitchFamily="18"/>
              </a:rPr>
              <a:t>3MT </a:t>
            </a:r>
            <a:r>
              <a:rPr lang="en-GB" b="1" dirty="0">
                <a:latin typeface="Arial" pitchFamily="18"/>
              </a:rPr>
              <a:t>(Gerard et al. 2009)</a:t>
            </a:r>
          </a:p>
          <a:p>
            <a:pPr marL="0" lvl="0" indent="0" hangingPunct="1">
              <a:lnSpc>
                <a:spcPct val="105000"/>
              </a:lnSpc>
              <a:spcBef>
                <a:spcPts val="91"/>
              </a:spcBef>
              <a:spcAft>
                <a:spcPts val="0"/>
              </a:spcAft>
              <a:buNone/>
            </a:pPr>
            <a:r>
              <a:rPr lang="en-GB" b="1" dirty="0">
                <a:latin typeface="Arial" pitchFamily="18"/>
              </a:rPr>
              <a:t>Radiation 			</a:t>
            </a:r>
            <a:r>
              <a:rPr lang="en-GB" b="1" dirty="0" smtClean="0">
                <a:latin typeface="Arial" pitchFamily="18"/>
              </a:rPr>
              <a:t>2-stream </a:t>
            </a:r>
            <a:r>
              <a:rPr lang="en-GB" b="1" dirty="0">
                <a:latin typeface="Arial" pitchFamily="18"/>
              </a:rPr>
              <a:t>scheme (Ritter and </a:t>
            </a:r>
            <a:r>
              <a:rPr lang="en-GB" b="1" dirty="0" err="1">
                <a:latin typeface="Arial" pitchFamily="18"/>
              </a:rPr>
              <a:t>Geleyn</a:t>
            </a:r>
            <a:r>
              <a:rPr lang="en-GB" b="1" dirty="0">
                <a:latin typeface="Arial" pitchFamily="18"/>
              </a:rPr>
              <a:t>, 1992)</a:t>
            </a:r>
          </a:p>
          <a:p>
            <a:pPr marL="0" lvl="0" indent="0" hangingPunct="1">
              <a:lnSpc>
                <a:spcPct val="105000"/>
              </a:lnSpc>
              <a:spcBef>
                <a:spcPts val="91"/>
              </a:spcBef>
              <a:spcAft>
                <a:spcPts val="0"/>
              </a:spcAft>
              <a:buNone/>
            </a:pPr>
            <a:r>
              <a:rPr lang="en-GB" b="1" dirty="0">
                <a:latin typeface="Arial" pitchFamily="18"/>
              </a:rPr>
              <a:t>Boundary conditions		Following Davies (1976) with 8-point relaxation </a:t>
            </a:r>
            <a:r>
              <a:rPr lang="en-GB" b="1" dirty="0" smtClean="0">
                <a:latin typeface="Arial" pitchFamily="18"/>
              </a:rPr>
              <a:t>				zone</a:t>
            </a:r>
            <a:endParaRPr lang="en-GB" b="1" dirty="0">
              <a:latin typeface="Arial" pitchFamily="18"/>
            </a:endParaRPr>
          </a:p>
          <a:p>
            <a:pPr marL="0" lvl="0" indent="0" hangingPunct="1">
              <a:lnSpc>
                <a:spcPct val="105000"/>
              </a:lnSpc>
              <a:spcBef>
                <a:spcPts val="91"/>
              </a:spcBef>
              <a:spcAft>
                <a:spcPts val="0"/>
              </a:spcAft>
              <a:buNone/>
            </a:pPr>
            <a:endParaRPr lang="en-GB" sz="1800" b="1" dirty="0">
              <a:latin typeface="Arial" pitchFamily="18"/>
            </a:endParaRPr>
          </a:p>
          <a:p>
            <a:pPr marL="0" lvl="0" indent="0" hangingPunct="1">
              <a:lnSpc>
                <a:spcPct val="105000"/>
              </a:lnSpc>
              <a:spcBef>
                <a:spcPts val="91"/>
              </a:spcBef>
              <a:spcAft>
                <a:spcPts val="0"/>
              </a:spcAft>
              <a:buNone/>
            </a:pPr>
            <a:endParaRPr lang="en-GB" sz="1800" b="1" dirty="0">
              <a:latin typeface="Arial" pitchFamily="18"/>
            </a:endParaRPr>
          </a:p>
          <a:p>
            <a:pPr marL="0" lvl="0" indent="0" hangingPunct="1">
              <a:lnSpc>
                <a:spcPct val="105000"/>
              </a:lnSpc>
              <a:spcAft>
                <a:spcPts val="0"/>
              </a:spcAft>
              <a:buNone/>
            </a:pPr>
            <a:endParaRPr lang="en-GB" sz="1800" b="1" dirty="0">
              <a:latin typeface="Arial" pitchFamily="18"/>
            </a:endParaRPr>
          </a:p>
          <a:p>
            <a:pPr marL="0" lvl="0" indent="0" hangingPunct="1">
              <a:lnSpc>
                <a:spcPct val="105000"/>
              </a:lnSpc>
              <a:spcAft>
                <a:spcPts val="0"/>
              </a:spcAft>
              <a:buNone/>
            </a:pPr>
            <a:endParaRPr lang="en-GB" sz="1400" b="1" dirty="0">
              <a:latin typeface="Arial" pitchFamily="18"/>
            </a:endParaRPr>
          </a:p>
        </p:txBody>
      </p:sp>
    </p:spTree>
    <p:extLst>
      <p:ext uri="{BB962C8B-B14F-4D97-AF65-F5344CB8AC3E}">
        <p14:creationId xmlns:p14="http://schemas.microsoft.com/office/powerpoint/2010/main" val="4077517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idx="4294967295"/>
          </p:nvPr>
        </p:nvSpPr>
        <p:spPr>
          <a:xfrm>
            <a:off x="383400" y="14760"/>
            <a:ext cx="7633799" cy="8172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dirty="0" smtClean="0"/>
              <a:t>General </a:t>
            </a:r>
            <a:r>
              <a:rPr lang="sv-SE" dirty="0"/>
              <a:t>features </a:t>
            </a:r>
            <a:r>
              <a:rPr lang="sv-SE" dirty="0" err="1"/>
              <a:t>of</a:t>
            </a:r>
            <a:r>
              <a:rPr lang="sv-SE" dirty="0"/>
              <a:t> the </a:t>
            </a:r>
            <a:r>
              <a:rPr lang="sv-SE" dirty="0" err="1"/>
              <a:t>Harmonie</a:t>
            </a:r>
            <a:r>
              <a:rPr lang="sv-SE" dirty="0"/>
              <a:t> </a:t>
            </a:r>
            <a:r>
              <a:rPr lang="sv-SE" dirty="0" err="1"/>
              <a:t>runs</a:t>
            </a:r>
            <a:endParaRPr lang="sv-SE" dirty="0"/>
          </a:p>
        </p:txBody>
      </p:sp>
      <p:pic>
        <p:nvPicPr>
          <p:cNvPr id="4" name="Bildobjekt 3"/>
          <p:cNvPicPr>
            <a:picLocks noChangeAspect="1"/>
          </p:cNvPicPr>
          <p:nvPr/>
        </p:nvPicPr>
        <p:blipFill>
          <a:blip r:embed="rId3">
            <a:lum/>
            <a:alphaModFix/>
          </a:blip>
          <a:srcRect/>
          <a:stretch>
            <a:fillRect/>
          </a:stretch>
        </p:blipFill>
        <p:spPr>
          <a:xfrm>
            <a:off x="-72000" y="1606680"/>
            <a:ext cx="8568000" cy="2173320"/>
          </a:xfrm>
          <a:prstGeom prst="rect">
            <a:avLst/>
          </a:prstGeom>
          <a:noFill/>
          <a:ln>
            <a:noFill/>
          </a:ln>
        </p:spPr>
      </p:pic>
      <p:pic>
        <p:nvPicPr>
          <p:cNvPr id="5" name="Bildobjekt 4"/>
          <p:cNvPicPr>
            <a:picLocks noChangeAspect="1"/>
          </p:cNvPicPr>
          <p:nvPr/>
        </p:nvPicPr>
        <p:blipFill>
          <a:blip r:embed="rId4">
            <a:lum/>
            <a:alphaModFix/>
          </a:blip>
          <a:srcRect t="5008" b="6283"/>
          <a:stretch>
            <a:fillRect/>
          </a:stretch>
        </p:blipFill>
        <p:spPr>
          <a:xfrm>
            <a:off x="8712000" y="1848960"/>
            <a:ext cx="432000" cy="1918440"/>
          </a:xfrm>
          <a:prstGeom prst="rect">
            <a:avLst/>
          </a:prstGeom>
          <a:noFill/>
          <a:ln>
            <a:noFill/>
          </a:ln>
        </p:spPr>
      </p:pic>
      <p:sp>
        <p:nvSpPr>
          <p:cNvPr id="6" name="textruta 5"/>
          <p:cNvSpPr txBox="1"/>
          <p:nvPr/>
        </p:nvSpPr>
        <p:spPr>
          <a:xfrm>
            <a:off x="1351080" y="1007999"/>
            <a:ext cx="7127279" cy="346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sv-SE" sz="1800" b="0" i="0" u="none" strike="noStrike" kern="1200">
                <a:ln>
                  <a:noFill/>
                </a:ln>
                <a:latin typeface="Liberation Sans" pitchFamily="18"/>
                <a:ea typeface="WenQuanYi Zen Hei" pitchFamily="2"/>
                <a:cs typeface="Lohit Devanagari" pitchFamily="2"/>
              </a:rPr>
              <a:t>Winter (DJF) performance for MSLP (upper) and precipitation (lower)</a:t>
            </a:r>
          </a:p>
        </p:txBody>
      </p:sp>
      <p:sp>
        <p:nvSpPr>
          <p:cNvPr id="7" name="textruta 6"/>
          <p:cNvSpPr txBox="1"/>
          <p:nvPr/>
        </p:nvSpPr>
        <p:spPr>
          <a:xfrm>
            <a:off x="3424638" y="6587300"/>
            <a:ext cx="2135562" cy="297346"/>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sv-SE" sz="1400" b="0" i="0" u="none" strike="noStrike" kern="1200" dirty="0">
                <a:ln>
                  <a:noFill/>
                </a:ln>
                <a:latin typeface="Liberation Sans" pitchFamily="18"/>
                <a:ea typeface="WenQuanYi Zen Hei" pitchFamily="2"/>
                <a:cs typeface="Lohit Devanagari" pitchFamily="2"/>
              </a:rPr>
              <a:t>Lindstedt et al. </a:t>
            </a:r>
            <a:r>
              <a:rPr lang="sv-SE" sz="1400" b="0" i="0" u="none" strike="noStrike" kern="1200" dirty="0" smtClean="0">
                <a:ln>
                  <a:noFill/>
                </a:ln>
                <a:latin typeface="Liberation Sans" pitchFamily="18"/>
                <a:ea typeface="WenQuanYi Zen Hei" pitchFamily="2"/>
                <a:cs typeface="Lohit Devanagari" pitchFamily="2"/>
              </a:rPr>
              <a:t>2015 </a:t>
            </a:r>
            <a:r>
              <a:rPr lang="sv-SE" sz="1400" b="0" i="0" u="none" strike="noStrike" kern="1200" dirty="0">
                <a:ln>
                  <a:noFill/>
                </a:ln>
                <a:latin typeface="Liberation Sans" pitchFamily="18"/>
                <a:ea typeface="WenQuanYi Zen Hei" pitchFamily="2"/>
                <a:cs typeface="Lohit Devanagari" pitchFamily="2"/>
              </a:rPr>
              <a:t>Tellus</a:t>
            </a:r>
          </a:p>
        </p:txBody>
      </p:sp>
      <p:pic>
        <p:nvPicPr>
          <p:cNvPr id="8" name="Bildobjekt 7"/>
          <p:cNvPicPr>
            <a:picLocks noChangeAspect="1"/>
          </p:cNvPicPr>
          <p:nvPr/>
        </p:nvPicPr>
        <p:blipFill>
          <a:blip r:embed="rId5">
            <a:lum/>
            <a:alphaModFix/>
          </a:blip>
          <a:srcRect l="25008"/>
          <a:stretch>
            <a:fillRect/>
          </a:stretch>
        </p:blipFill>
        <p:spPr>
          <a:xfrm>
            <a:off x="2556000" y="4010039"/>
            <a:ext cx="6008400" cy="2253960"/>
          </a:xfrm>
          <a:prstGeom prst="rect">
            <a:avLst/>
          </a:prstGeom>
          <a:noFill/>
          <a:ln>
            <a:noFill/>
          </a:ln>
        </p:spPr>
      </p:pic>
      <p:pic>
        <p:nvPicPr>
          <p:cNvPr id="9" name="Bildobjekt 8"/>
          <p:cNvPicPr>
            <a:picLocks noChangeAspect="1"/>
          </p:cNvPicPr>
          <p:nvPr/>
        </p:nvPicPr>
        <p:blipFill>
          <a:blip r:embed="rId6">
            <a:lum/>
            <a:alphaModFix/>
          </a:blip>
          <a:srcRect/>
          <a:stretch>
            <a:fillRect/>
          </a:stretch>
        </p:blipFill>
        <p:spPr>
          <a:xfrm>
            <a:off x="-72000" y="4072320"/>
            <a:ext cx="2304000" cy="2191680"/>
          </a:xfrm>
          <a:prstGeom prst="rect">
            <a:avLst/>
          </a:prstGeom>
          <a:noFill/>
          <a:ln>
            <a:noFill/>
          </a:ln>
        </p:spPr>
      </p:pic>
      <p:pic>
        <p:nvPicPr>
          <p:cNvPr id="10" name="Bildobjekt 9"/>
          <p:cNvPicPr>
            <a:picLocks noChangeAspect="1"/>
          </p:cNvPicPr>
          <p:nvPr/>
        </p:nvPicPr>
        <p:blipFill>
          <a:blip r:embed="rId7">
            <a:lum/>
            <a:alphaModFix/>
          </a:blip>
          <a:srcRect/>
          <a:stretch>
            <a:fillRect/>
          </a:stretch>
        </p:blipFill>
        <p:spPr>
          <a:xfrm>
            <a:off x="2304000" y="3888000"/>
            <a:ext cx="252360" cy="2763360"/>
          </a:xfrm>
          <a:prstGeom prst="rect">
            <a:avLst/>
          </a:prstGeom>
          <a:noFill/>
          <a:ln>
            <a:noFill/>
          </a:ln>
        </p:spPr>
      </p:pic>
      <p:pic>
        <p:nvPicPr>
          <p:cNvPr id="11" name="Bildobjekt 10"/>
          <p:cNvPicPr>
            <a:picLocks noChangeAspect="1"/>
          </p:cNvPicPr>
          <p:nvPr/>
        </p:nvPicPr>
        <p:blipFill>
          <a:blip r:embed="rId8">
            <a:lum/>
            <a:alphaModFix/>
          </a:blip>
          <a:srcRect/>
          <a:stretch>
            <a:fillRect/>
          </a:stretch>
        </p:blipFill>
        <p:spPr>
          <a:xfrm>
            <a:off x="8640000" y="4004639"/>
            <a:ext cx="376560" cy="2691360"/>
          </a:xfrm>
          <a:prstGeom prst="rect">
            <a:avLst/>
          </a:prstGeom>
          <a:noFill/>
          <a:ln>
            <a:noFill/>
          </a:ln>
        </p:spPr>
      </p:pic>
    </p:spTree>
    <p:extLst>
      <p:ext uri="{BB962C8B-B14F-4D97-AF65-F5344CB8AC3E}">
        <p14:creationId xmlns:p14="http://schemas.microsoft.com/office/powerpoint/2010/main" val="263476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1037" y="1272905"/>
            <a:ext cx="5909928" cy="497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ubrik 1"/>
          <p:cNvSpPr txBox="1">
            <a:spLocks/>
          </p:cNvSpPr>
          <p:nvPr/>
        </p:nvSpPr>
        <p:spPr bwMode="auto">
          <a:xfrm>
            <a:off x="327980" y="42470"/>
            <a:ext cx="7633799" cy="81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defPPr lvl="0">
              <a:buSzPct val="45000"/>
              <a:buFont typeface="StarSymbol"/>
              <a:buNone/>
              <a:defRPr/>
            </a:defPPr>
            <a:lvl1pPr lvl="0" algn="l" rtl="0" eaLnBrk="0" fontAlgn="base" hangingPunct="0">
              <a:spcBef>
                <a:spcPct val="0"/>
              </a:spcBef>
              <a:spcAft>
                <a:spcPct val="0"/>
              </a:spcAft>
              <a:buSzPct val="45000"/>
              <a:buFont typeface="StarSymbol"/>
              <a:buChar char="●"/>
              <a:defRPr sz="2600">
                <a:solidFill>
                  <a:schemeClr val="tx1"/>
                </a:solidFill>
                <a:latin typeface="+mj-lt"/>
                <a:ea typeface="+mj-ea"/>
                <a:cs typeface="+mj-cs"/>
              </a:defRPr>
            </a:lvl1pPr>
            <a:lvl2pPr lvl="1" algn="l" rtl="0" eaLnBrk="0" fontAlgn="base" hangingPunct="0">
              <a:spcBef>
                <a:spcPct val="0"/>
              </a:spcBef>
              <a:spcAft>
                <a:spcPct val="0"/>
              </a:spcAft>
              <a:buSzPct val="45000"/>
              <a:buFont typeface="StarSymbol"/>
              <a:buChar char="●"/>
              <a:defRPr sz="2600">
                <a:solidFill>
                  <a:schemeClr val="tx1"/>
                </a:solidFill>
                <a:latin typeface="Arial Black" pitchFamily="34" charset="0"/>
              </a:defRPr>
            </a:lvl2pPr>
            <a:lvl3pPr lvl="2" algn="l" rtl="0" eaLnBrk="0" fontAlgn="base" hangingPunct="0">
              <a:spcBef>
                <a:spcPct val="0"/>
              </a:spcBef>
              <a:spcAft>
                <a:spcPct val="0"/>
              </a:spcAft>
              <a:buSzPct val="45000"/>
              <a:buFont typeface="StarSymbol"/>
              <a:buChar char="●"/>
              <a:defRPr sz="2600">
                <a:solidFill>
                  <a:schemeClr val="tx1"/>
                </a:solidFill>
                <a:latin typeface="Arial Black" pitchFamily="34" charset="0"/>
              </a:defRPr>
            </a:lvl3pPr>
            <a:lvl4pPr lvl="3" algn="l" rtl="0" eaLnBrk="0" fontAlgn="base" hangingPunct="0">
              <a:spcBef>
                <a:spcPct val="0"/>
              </a:spcBef>
              <a:spcAft>
                <a:spcPct val="0"/>
              </a:spcAft>
              <a:buSzPct val="45000"/>
              <a:buFont typeface="StarSymbol"/>
              <a:buChar char="●"/>
              <a:defRPr sz="2600">
                <a:solidFill>
                  <a:schemeClr val="tx1"/>
                </a:solidFill>
                <a:latin typeface="Arial Black" pitchFamily="34" charset="0"/>
              </a:defRPr>
            </a:lvl4pPr>
            <a:lvl5pPr lvl="4" algn="l" rtl="0" eaLnBrk="0" fontAlgn="base" hangingPunct="0">
              <a:spcBef>
                <a:spcPct val="0"/>
              </a:spcBef>
              <a:spcAft>
                <a:spcPct val="0"/>
              </a:spcAft>
              <a:buSzPct val="45000"/>
              <a:buFont typeface="StarSymbol"/>
              <a:buChar char="●"/>
              <a:defRPr sz="2600">
                <a:solidFill>
                  <a:schemeClr val="tx1"/>
                </a:solidFill>
                <a:latin typeface="Arial Black" pitchFamily="34" charset="0"/>
              </a:defRPr>
            </a:lvl5pPr>
            <a:lvl6pPr marL="457200" lvl="5" algn="l" rtl="0" fontAlgn="base">
              <a:spcBef>
                <a:spcPct val="0"/>
              </a:spcBef>
              <a:spcAft>
                <a:spcPct val="0"/>
              </a:spcAft>
              <a:buSzPct val="45000"/>
              <a:buFont typeface="StarSymbol"/>
              <a:buChar char="●"/>
              <a:defRPr sz="3600">
                <a:solidFill>
                  <a:schemeClr val="tx2"/>
                </a:solidFill>
                <a:latin typeface="Arial Black" pitchFamily="34" charset="0"/>
              </a:defRPr>
            </a:lvl6pPr>
            <a:lvl7pPr marL="914400" lvl="6" algn="l" rtl="0" fontAlgn="base">
              <a:spcBef>
                <a:spcPct val="0"/>
              </a:spcBef>
              <a:spcAft>
                <a:spcPct val="0"/>
              </a:spcAft>
              <a:buSzPct val="45000"/>
              <a:buFont typeface="StarSymbol"/>
              <a:buChar char="●"/>
              <a:defRPr sz="3600">
                <a:solidFill>
                  <a:schemeClr val="tx2"/>
                </a:solidFill>
                <a:latin typeface="Arial Black" pitchFamily="34" charset="0"/>
              </a:defRPr>
            </a:lvl7pPr>
            <a:lvl8pPr marL="1371600" lvl="7" algn="l" rtl="0" fontAlgn="base">
              <a:spcBef>
                <a:spcPct val="0"/>
              </a:spcBef>
              <a:spcAft>
                <a:spcPct val="0"/>
              </a:spcAft>
              <a:buSzPct val="45000"/>
              <a:buFont typeface="StarSymbol"/>
              <a:buChar char="●"/>
              <a:defRPr sz="3600">
                <a:solidFill>
                  <a:schemeClr val="tx2"/>
                </a:solidFill>
                <a:latin typeface="Arial Black" pitchFamily="34" charset="0"/>
              </a:defRPr>
            </a:lvl8pPr>
            <a:lvl9pPr marL="1828800" lvl="8" algn="l" rtl="0" fontAlgn="base">
              <a:spcBef>
                <a:spcPct val="0"/>
              </a:spcBef>
              <a:spcAft>
                <a:spcPct val="0"/>
              </a:spcAft>
              <a:buSzPct val="45000"/>
              <a:buFont typeface="StarSymbol"/>
              <a:buChar char="●"/>
              <a:defRPr sz="3600">
                <a:solidFill>
                  <a:schemeClr val="tx2"/>
                </a:solidFill>
                <a:latin typeface="Arial Black" pitchFamily="34" charset="0"/>
              </a:defRPr>
            </a:lvl9pPr>
          </a:lstStyle>
          <a:p>
            <a:pPr>
              <a:buFont typeface="StarSymbol"/>
              <a:buNone/>
            </a:pPr>
            <a:r>
              <a:rPr lang="sv-SE" dirty="0" smtClean="0"/>
              <a:t>General features </a:t>
            </a:r>
            <a:r>
              <a:rPr lang="sv-SE" dirty="0" err="1" smtClean="0"/>
              <a:t>of</a:t>
            </a:r>
            <a:r>
              <a:rPr lang="sv-SE" dirty="0" smtClean="0"/>
              <a:t> the </a:t>
            </a:r>
            <a:r>
              <a:rPr lang="sv-SE" dirty="0" err="1" smtClean="0"/>
              <a:t>Harmonie</a:t>
            </a:r>
            <a:r>
              <a:rPr lang="sv-SE" dirty="0" smtClean="0"/>
              <a:t> </a:t>
            </a:r>
            <a:r>
              <a:rPr lang="sv-SE" dirty="0" err="1" smtClean="0"/>
              <a:t>runs</a:t>
            </a:r>
            <a:endParaRPr lang="sv-SE" dirty="0"/>
          </a:p>
        </p:txBody>
      </p:sp>
      <p:sp>
        <p:nvSpPr>
          <p:cNvPr id="5" name="textruta 4"/>
          <p:cNvSpPr txBox="1"/>
          <p:nvPr/>
        </p:nvSpPr>
        <p:spPr>
          <a:xfrm>
            <a:off x="120158" y="1314469"/>
            <a:ext cx="2775439" cy="1815882"/>
          </a:xfrm>
          <a:prstGeom prst="rect">
            <a:avLst/>
          </a:prstGeom>
          <a:noFill/>
        </p:spPr>
        <p:txBody>
          <a:bodyPr wrap="square" rtlCol="0">
            <a:spAutoFit/>
          </a:bodyPr>
          <a:lstStyle/>
          <a:p>
            <a:r>
              <a:rPr lang="sv-SE" dirty="0" smtClean="0"/>
              <a:t>Main </a:t>
            </a:r>
            <a:r>
              <a:rPr lang="sv-SE" dirty="0" err="1" smtClean="0"/>
              <a:t>errors</a:t>
            </a:r>
            <a:r>
              <a:rPr lang="sv-SE" dirty="0" smtClean="0"/>
              <a:t> and </a:t>
            </a:r>
            <a:r>
              <a:rPr lang="sv-SE" dirty="0" err="1" smtClean="0"/>
              <a:t>biases</a:t>
            </a:r>
            <a:r>
              <a:rPr lang="sv-SE" dirty="0" smtClean="0"/>
              <a:t>:</a:t>
            </a:r>
          </a:p>
          <a:p>
            <a:endParaRPr lang="sv-SE" dirty="0"/>
          </a:p>
          <a:p>
            <a:pPr marL="285750" indent="-285750">
              <a:buFont typeface="Arial" panose="020B0604020202020204" pitchFamily="34" charset="0"/>
              <a:buChar char="•"/>
            </a:pPr>
            <a:r>
              <a:rPr lang="sv-SE" dirty="0" err="1" smtClean="0"/>
              <a:t>Wintertime</a:t>
            </a:r>
            <a:r>
              <a:rPr lang="sv-SE" dirty="0" smtClean="0"/>
              <a:t> </a:t>
            </a:r>
            <a:r>
              <a:rPr lang="sv-SE" dirty="0" err="1" smtClean="0"/>
              <a:t>warm</a:t>
            </a:r>
            <a:r>
              <a:rPr lang="sv-SE" dirty="0" smtClean="0"/>
              <a:t> </a:t>
            </a:r>
            <a:r>
              <a:rPr lang="sv-SE" dirty="0" err="1" smtClean="0"/>
              <a:t>temperatures</a:t>
            </a:r>
            <a:r>
              <a:rPr lang="sv-SE" dirty="0" smtClean="0"/>
              <a:t> in the </a:t>
            </a:r>
            <a:r>
              <a:rPr lang="sv-SE" dirty="0" err="1" smtClean="0"/>
              <a:t>north</a:t>
            </a:r>
            <a:endParaRPr lang="sv-SE" dirty="0" smtClean="0"/>
          </a:p>
          <a:p>
            <a:pPr marL="285750" indent="-285750">
              <a:buFont typeface="Arial" panose="020B0604020202020204" pitchFamily="34" charset="0"/>
              <a:buChar char="•"/>
            </a:pPr>
            <a:r>
              <a:rPr lang="sv-SE" dirty="0" err="1" smtClean="0"/>
              <a:t>Overestimated</a:t>
            </a:r>
            <a:r>
              <a:rPr lang="sv-SE" dirty="0" smtClean="0"/>
              <a:t> </a:t>
            </a:r>
            <a:r>
              <a:rPr lang="sv-SE" dirty="0" err="1" smtClean="0"/>
              <a:t>cloud</a:t>
            </a:r>
            <a:r>
              <a:rPr lang="sv-SE" dirty="0" smtClean="0"/>
              <a:t> cover and </a:t>
            </a:r>
            <a:r>
              <a:rPr lang="sv-SE" dirty="0" err="1" smtClean="0"/>
              <a:t>precipitation</a:t>
            </a:r>
            <a:endParaRPr lang="sv-SE" dirty="0" smtClean="0"/>
          </a:p>
          <a:p>
            <a:endParaRPr lang="en-GB" dirty="0"/>
          </a:p>
        </p:txBody>
      </p:sp>
      <p:sp>
        <p:nvSpPr>
          <p:cNvPr id="9" name="textruta 8"/>
          <p:cNvSpPr txBox="1"/>
          <p:nvPr/>
        </p:nvSpPr>
        <p:spPr>
          <a:xfrm>
            <a:off x="120157" y="3746021"/>
            <a:ext cx="2775439" cy="3293209"/>
          </a:xfrm>
          <a:prstGeom prst="rect">
            <a:avLst/>
          </a:prstGeom>
          <a:noFill/>
        </p:spPr>
        <p:txBody>
          <a:bodyPr wrap="square" rtlCol="0">
            <a:spAutoFit/>
          </a:bodyPr>
          <a:lstStyle/>
          <a:p>
            <a:r>
              <a:rPr lang="sv-SE" dirty="0" err="1" smtClean="0"/>
              <a:t>Next</a:t>
            </a:r>
            <a:r>
              <a:rPr lang="sv-SE" dirty="0" smtClean="0"/>
              <a:t> version:</a:t>
            </a:r>
          </a:p>
          <a:p>
            <a:endParaRPr lang="sv-SE" dirty="0"/>
          </a:p>
          <a:p>
            <a:pPr marL="285750" indent="-285750">
              <a:buFont typeface="Arial" panose="020B0604020202020204" pitchFamily="34" charset="0"/>
              <a:buChar char="•"/>
            </a:pPr>
            <a:r>
              <a:rPr lang="sv-SE" dirty="0" err="1" smtClean="0"/>
              <a:t>Thermodynamic</a:t>
            </a:r>
            <a:r>
              <a:rPr lang="sv-SE" dirty="0" smtClean="0"/>
              <a:t> </a:t>
            </a:r>
            <a:r>
              <a:rPr lang="sv-SE" dirty="0" err="1" smtClean="0"/>
              <a:t>sea-ice</a:t>
            </a:r>
            <a:endParaRPr lang="sv-SE" dirty="0" smtClean="0"/>
          </a:p>
          <a:p>
            <a:pPr marL="285750" indent="-285750">
              <a:buFont typeface="Arial" panose="020B0604020202020204" pitchFamily="34" charset="0"/>
              <a:buChar char="•"/>
            </a:pPr>
            <a:r>
              <a:rPr lang="sv-SE" dirty="0" err="1" smtClean="0"/>
              <a:t>model</a:t>
            </a:r>
            <a:endParaRPr lang="sv-SE" dirty="0" smtClean="0"/>
          </a:p>
          <a:p>
            <a:pPr marL="285750" indent="-285750">
              <a:buFont typeface="Arial" panose="020B0604020202020204" pitchFamily="34" charset="0"/>
              <a:buChar char="•"/>
            </a:pPr>
            <a:r>
              <a:rPr lang="sv-SE" dirty="0" smtClean="0"/>
              <a:t>Lake </a:t>
            </a:r>
            <a:r>
              <a:rPr lang="sv-SE" dirty="0" err="1" smtClean="0"/>
              <a:t>model</a:t>
            </a:r>
            <a:r>
              <a:rPr lang="sv-SE" dirty="0" smtClean="0"/>
              <a:t> (Flake)</a:t>
            </a:r>
            <a:endParaRPr lang="sv-SE" dirty="0"/>
          </a:p>
          <a:p>
            <a:pPr marL="285750" indent="-285750">
              <a:buFont typeface="Arial" panose="020B0604020202020204" pitchFamily="34" charset="0"/>
              <a:buChar char="•"/>
            </a:pPr>
            <a:r>
              <a:rPr lang="sv-SE" dirty="0" err="1" smtClean="0"/>
              <a:t>Updated</a:t>
            </a:r>
            <a:r>
              <a:rPr lang="sv-SE" dirty="0" smtClean="0"/>
              <a:t> land </a:t>
            </a:r>
            <a:r>
              <a:rPr lang="sv-SE" dirty="0" err="1" smtClean="0"/>
              <a:t>surface</a:t>
            </a:r>
            <a:r>
              <a:rPr lang="sv-SE" dirty="0" smtClean="0"/>
              <a:t> (SURFEX7.3)</a:t>
            </a:r>
          </a:p>
          <a:p>
            <a:pPr marL="285750" indent="-285750">
              <a:buFont typeface="Arial" panose="020B0604020202020204" pitchFamily="34" charset="0"/>
              <a:buChar char="•"/>
            </a:pPr>
            <a:r>
              <a:rPr lang="sv-SE" dirty="0" err="1" smtClean="0"/>
              <a:t>Corrections</a:t>
            </a:r>
            <a:r>
              <a:rPr lang="sv-SE" dirty="0" smtClean="0"/>
              <a:t> </a:t>
            </a:r>
            <a:r>
              <a:rPr lang="sv-SE" dirty="0" err="1" smtClean="0"/>
              <a:t>snow</a:t>
            </a:r>
            <a:r>
              <a:rPr lang="sv-SE" dirty="0" smtClean="0"/>
              <a:t>/</a:t>
            </a:r>
            <a:r>
              <a:rPr lang="sv-SE" dirty="0" err="1" smtClean="0"/>
              <a:t>soil</a:t>
            </a:r>
            <a:endParaRPr lang="sv-SE" dirty="0" smtClean="0"/>
          </a:p>
          <a:p>
            <a:pPr marL="285750" indent="-285750">
              <a:buFont typeface="Arial" panose="020B0604020202020204" pitchFamily="34" charset="0"/>
              <a:buChar char="•"/>
            </a:pPr>
            <a:r>
              <a:rPr lang="sv-SE" dirty="0" err="1" smtClean="0"/>
              <a:t>Allowing</a:t>
            </a:r>
            <a:r>
              <a:rPr lang="sv-SE" dirty="0" smtClean="0"/>
              <a:t> for </a:t>
            </a:r>
            <a:r>
              <a:rPr lang="sv-SE" dirty="0" err="1" smtClean="0"/>
              <a:t>changing</a:t>
            </a:r>
            <a:r>
              <a:rPr lang="sv-SE" dirty="0" smtClean="0"/>
              <a:t> </a:t>
            </a:r>
            <a:r>
              <a:rPr lang="sv-SE" dirty="0" err="1" smtClean="0"/>
              <a:t>GHGs</a:t>
            </a:r>
            <a:r>
              <a:rPr lang="sv-SE" dirty="0" smtClean="0"/>
              <a:t> over </a:t>
            </a:r>
            <a:r>
              <a:rPr lang="sv-SE" dirty="0" err="1" smtClean="0"/>
              <a:t>time</a:t>
            </a:r>
            <a:r>
              <a:rPr lang="sv-SE" dirty="0" smtClean="0"/>
              <a:t> (new </a:t>
            </a:r>
            <a:r>
              <a:rPr lang="sv-SE" dirty="0" err="1" smtClean="0"/>
              <a:t>radiation</a:t>
            </a:r>
            <a:r>
              <a:rPr lang="sv-SE" dirty="0" smtClean="0"/>
              <a:t> </a:t>
            </a:r>
            <a:r>
              <a:rPr lang="sv-SE" dirty="0" err="1" smtClean="0"/>
              <a:t>scheme</a:t>
            </a:r>
            <a:r>
              <a:rPr lang="sv-SE" dirty="0" smtClean="0"/>
              <a:t> in ALARO – ACRANEB2)</a:t>
            </a:r>
          </a:p>
          <a:p>
            <a:endParaRPr lang="en-GB" dirty="0"/>
          </a:p>
        </p:txBody>
      </p:sp>
    </p:spTree>
    <p:extLst>
      <p:ext uri="{BB962C8B-B14F-4D97-AF65-F5344CB8AC3E}">
        <p14:creationId xmlns:p14="http://schemas.microsoft.com/office/powerpoint/2010/main" val="3100828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lum/>
            <a:alphaModFix/>
          </a:blip>
          <a:srcRect/>
          <a:stretch>
            <a:fillRect/>
          </a:stretch>
        </p:blipFill>
        <p:spPr>
          <a:xfrm>
            <a:off x="196560" y="2808000"/>
            <a:ext cx="5995440" cy="3888000"/>
          </a:xfrm>
          <a:prstGeom prst="rect">
            <a:avLst/>
          </a:prstGeom>
          <a:noFill/>
          <a:ln>
            <a:noFill/>
          </a:ln>
        </p:spPr>
      </p:pic>
      <p:sp>
        <p:nvSpPr>
          <p:cNvPr id="3" name="Rubrik 2"/>
          <p:cNvSpPr txBox="1">
            <a:spLocks noGrp="1"/>
          </p:cNvSpPr>
          <p:nvPr>
            <p:ph type="title" idx="4294967295"/>
          </p:nvPr>
        </p:nvSpPr>
        <p:spPr>
          <a:xfrm>
            <a:off x="322212" y="0"/>
            <a:ext cx="7968936" cy="8172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dirty="0" err="1" smtClean="0">
                <a:latin typeface="Arial Black" panose="020B0A04020102020204" pitchFamily="34" charset="0"/>
              </a:rPr>
              <a:t>Towards</a:t>
            </a:r>
            <a:r>
              <a:rPr lang="sv-SE" dirty="0" smtClean="0">
                <a:latin typeface="Arial Black" panose="020B0A04020102020204" pitchFamily="34" charset="0"/>
              </a:rPr>
              <a:t> </a:t>
            </a:r>
            <a:r>
              <a:rPr lang="sv-SE" dirty="0" err="1" smtClean="0">
                <a:latin typeface="Arial Black" panose="020B0A04020102020204" pitchFamily="34" charset="0"/>
              </a:rPr>
              <a:t>higher</a:t>
            </a:r>
            <a:r>
              <a:rPr lang="sv-SE" dirty="0" smtClean="0">
                <a:latin typeface="Arial Black" panose="020B0A04020102020204" pitchFamily="34" charset="0"/>
              </a:rPr>
              <a:t> </a:t>
            </a:r>
            <a:r>
              <a:rPr lang="sv-SE" dirty="0">
                <a:latin typeface="Arial Black" panose="020B0A04020102020204" pitchFamily="34" charset="0"/>
              </a:rPr>
              <a:t>resolution</a:t>
            </a:r>
          </a:p>
        </p:txBody>
      </p:sp>
      <p:pic>
        <p:nvPicPr>
          <p:cNvPr id="4" name="Bildobjekt 3"/>
          <p:cNvPicPr>
            <a:picLocks noGrp="1" noChangeAspect="1"/>
          </p:cNvPicPr>
          <p:nvPr>
            <p:ph type="pic" idx="4294967295"/>
          </p:nvPr>
        </p:nvPicPr>
        <p:blipFill>
          <a:blip r:embed="rId4">
            <a:lum/>
            <a:alphaModFix/>
          </a:blip>
          <a:srcRect/>
          <a:stretch>
            <a:fillRect/>
          </a:stretch>
        </p:blipFill>
        <p:spPr>
          <a:xfrm>
            <a:off x="-360" y="0"/>
            <a:ext cx="360" cy="360"/>
          </a:xfrm>
        </p:spPr>
      </p:pic>
      <p:sp>
        <p:nvSpPr>
          <p:cNvPr id="5" name="textruta 4"/>
          <p:cNvSpPr txBox="1"/>
          <p:nvPr/>
        </p:nvSpPr>
        <p:spPr>
          <a:xfrm>
            <a:off x="2630520" y="1221840"/>
            <a:ext cx="3173090" cy="1565322"/>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defRPr sz="2000"/>
            </a:pPr>
            <a:r>
              <a:rPr lang="sv-SE" sz="2000" dirty="0" smtClean="0">
                <a:solidFill>
                  <a:prstClr val="black"/>
                </a:solidFill>
                <a:latin typeface="Liberation Sans" pitchFamily="18"/>
                <a:ea typeface="WenQuanYi Zen Hei" pitchFamily="2"/>
                <a:cs typeface="Lohit Devanagari" pitchFamily="2"/>
              </a:rPr>
              <a:t>PRUDENCE (50km)</a:t>
            </a:r>
          </a:p>
          <a:p>
            <a:pPr fontAlgn="auto" hangingPunct="0">
              <a:spcBef>
                <a:spcPts val="0"/>
              </a:spcBef>
              <a:spcAft>
                <a:spcPts val="0"/>
              </a:spcAft>
              <a:defRPr sz="2000"/>
            </a:pPr>
            <a:r>
              <a:rPr lang="sv-SE" sz="2000" dirty="0" smtClean="0">
                <a:solidFill>
                  <a:srgbClr val="0000FF"/>
                </a:solidFill>
                <a:latin typeface="Liberation Sans" pitchFamily="18"/>
                <a:ea typeface="WenQuanYi Zen Hei" pitchFamily="2"/>
                <a:cs typeface="Lohit Devanagari" pitchFamily="2"/>
              </a:rPr>
              <a:t>ENSEMBLES (25km)</a:t>
            </a:r>
          </a:p>
          <a:p>
            <a:pPr fontAlgn="auto" hangingPunct="0">
              <a:spcBef>
                <a:spcPts val="0"/>
              </a:spcBef>
              <a:spcAft>
                <a:spcPts val="0"/>
              </a:spcAft>
              <a:defRPr sz="2000"/>
            </a:pPr>
            <a:r>
              <a:rPr lang="sv-SE" sz="2000" dirty="0" smtClean="0">
                <a:solidFill>
                  <a:srgbClr val="008000"/>
                </a:solidFill>
                <a:latin typeface="Liberation Sans" pitchFamily="18"/>
                <a:ea typeface="WenQuanYi Zen Hei" pitchFamily="2"/>
                <a:cs typeface="Lohit Devanagari" pitchFamily="2"/>
              </a:rPr>
              <a:t>EURO-CORDEX (12.5km)</a:t>
            </a:r>
          </a:p>
          <a:p>
            <a:pPr fontAlgn="auto" hangingPunct="0">
              <a:spcBef>
                <a:spcPts val="0"/>
              </a:spcBef>
              <a:spcAft>
                <a:spcPts val="0"/>
              </a:spcAft>
              <a:defRPr sz="2000"/>
            </a:pPr>
            <a:r>
              <a:rPr lang="sv-SE" sz="2000" dirty="0" smtClean="0">
                <a:solidFill>
                  <a:srgbClr val="FF00FF"/>
                </a:solidFill>
                <a:latin typeface="Liberation Sans" pitchFamily="18"/>
                <a:ea typeface="WenQuanYi Zen Hei" pitchFamily="2"/>
                <a:cs typeface="Lohit Devanagari" pitchFamily="2"/>
              </a:rPr>
              <a:t>Grey </a:t>
            </a:r>
            <a:r>
              <a:rPr lang="sv-SE" sz="2000" dirty="0" err="1" smtClean="0">
                <a:solidFill>
                  <a:srgbClr val="FF00FF"/>
                </a:solidFill>
                <a:latin typeface="Liberation Sans" pitchFamily="18"/>
                <a:ea typeface="WenQuanYi Zen Hei" pitchFamily="2"/>
                <a:cs typeface="Lohit Devanagari" pitchFamily="2"/>
              </a:rPr>
              <a:t>zone</a:t>
            </a:r>
            <a:r>
              <a:rPr lang="sv-SE" sz="2000" dirty="0" smtClean="0">
                <a:solidFill>
                  <a:srgbClr val="FF00FF"/>
                </a:solidFill>
                <a:latin typeface="Liberation Sans" pitchFamily="18"/>
                <a:ea typeface="WenQuanYi Zen Hei" pitchFamily="2"/>
                <a:cs typeface="Lohit Devanagari" pitchFamily="2"/>
              </a:rPr>
              <a:t> (6km</a:t>
            </a:r>
            <a:r>
              <a:rPr lang="sv-SE" sz="2000" dirty="0" smtClean="0">
                <a:solidFill>
                  <a:srgbClr val="FF00FF"/>
                </a:solidFill>
                <a:latin typeface="Liberation Sans" pitchFamily="18"/>
                <a:ea typeface="WenQuanYi Zen Hei" pitchFamily="2"/>
                <a:cs typeface="Lohit Devanagari" pitchFamily="2"/>
              </a:rPr>
              <a:t>)</a:t>
            </a:r>
          </a:p>
          <a:p>
            <a:pPr fontAlgn="auto" hangingPunct="0">
              <a:spcBef>
                <a:spcPts val="0"/>
              </a:spcBef>
              <a:spcAft>
                <a:spcPts val="0"/>
              </a:spcAft>
              <a:defRPr sz="2000"/>
            </a:pPr>
            <a:r>
              <a:rPr lang="sv-SE" sz="2000" dirty="0" err="1" smtClean="0">
                <a:solidFill>
                  <a:srgbClr val="FF0000"/>
                </a:solidFill>
                <a:latin typeface="Liberation Sans" pitchFamily="18"/>
                <a:ea typeface="WenQuanYi Zen Hei" pitchFamily="2"/>
                <a:cs typeface="Lohit Devanagari" pitchFamily="2"/>
              </a:rPr>
              <a:t>Convective</a:t>
            </a:r>
            <a:r>
              <a:rPr lang="sv-SE" sz="2000" dirty="0" smtClean="0">
                <a:solidFill>
                  <a:srgbClr val="FF0000"/>
                </a:solidFill>
                <a:latin typeface="Liberation Sans" pitchFamily="18"/>
                <a:ea typeface="WenQuanYi Zen Hei" pitchFamily="2"/>
                <a:cs typeface="Lohit Devanagari" pitchFamily="2"/>
              </a:rPr>
              <a:t> </a:t>
            </a:r>
            <a:r>
              <a:rPr lang="sv-SE" sz="2000" dirty="0" err="1" smtClean="0">
                <a:solidFill>
                  <a:srgbClr val="FF0000"/>
                </a:solidFill>
                <a:latin typeface="Liberation Sans" pitchFamily="18"/>
                <a:ea typeface="WenQuanYi Zen Hei" pitchFamily="2"/>
                <a:cs typeface="Lohit Devanagari" pitchFamily="2"/>
              </a:rPr>
              <a:t>permitting</a:t>
            </a:r>
            <a:r>
              <a:rPr lang="sv-SE" sz="2000" dirty="0" smtClean="0">
                <a:solidFill>
                  <a:srgbClr val="FF0000"/>
                </a:solidFill>
                <a:latin typeface="Liberation Sans" pitchFamily="18"/>
                <a:ea typeface="WenQuanYi Zen Hei" pitchFamily="2"/>
                <a:cs typeface="Lohit Devanagari" pitchFamily="2"/>
              </a:rPr>
              <a:t> (2km)</a:t>
            </a:r>
          </a:p>
        </p:txBody>
      </p:sp>
    </p:spTree>
    <p:extLst>
      <p:ext uri="{BB962C8B-B14F-4D97-AF65-F5344CB8AC3E}">
        <p14:creationId xmlns:p14="http://schemas.microsoft.com/office/powerpoint/2010/main" val="841420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lum/>
            <a:alphaModFix/>
          </a:blip>
          <a:srcRect/>
          <a:stretch>
            <a:fillRect/>
          </a:stretch>
        </p:blipFill>
        <p:spPr>
          <a:xfrm>
            <a:off x="196560" y="2808000"/>
            <a:ext cx="5995440" cy="3888000"/>
          </a:xfrm>
          <a:prstGeom prst="rect">
            <a:avLst/>
          </a:prstGeom>
          <a:noFill/>
          <a:ln>
            <a:noFill/>
          </a:ln>
        </p:spPr>
      </p:pic>
      <p:pic>
        <p:nvPicPr>
          <p:cNvPr id="4" name="Bildobjekt 3"/>
          <p:cNvPicPr>
            <a:picLocks noGrp="1" noChangeAspect="1"/>
          </p:cNvPicPr>
          <p:nvPr>
            <p:ph type="pic" idx="4294967295"/>
          </p:nvPr>
        </p:nvPicPr>
        <p:blipFill>
          <a:blip r:embed="rId4">
            <a:lum/>
            <a:alphaModFix/>
          </a:blip>
          <a:srcRect/>
          <a:stretch>
            <a:fillRect/>
          </a:stretch>
        </p:blipFill>
        <p:spPr>
          <a:xfrm>
            <a:off x="-360" y="0"/>
            <a:ext cx="360" cy="360"/>
          </a:xfrm>
        </p:spPr>
      </p:pic>
      <p:sp>
        <p:nvSpPr>
          <p:cNvPr id="5" name="textruta 4"/>
          <p:cNvSpPr txBox="1"/>
          <p:nvPr/>
        </p:nvSpPr>
        <p:spPr>
          <a:xfrm>
            <a:off x="2630520" y="1221840"/>
            <a:ext cx="3173090" cy="1565322"/>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defRPr sz="2000"/>
            </a:pPr>
            <a:r>
              <a:rPr lang="sv-SE" sz="2000" dirty="0" smtClean="0">
                <a:solidFill>
                  <a:prstClr val="black"/>
                </a:solidFill>
                <a:latin typeface="Liberation Sans" pitchFamily="18"/>
                <a:ea typeface="WenQuanYi Zen Hei" pitchFamily="2"/>
                <a:cs typeface="Lohit Devanagari" pitchFamily="2"/>
              </a:rPr>
              <a:t>PRUDENCE (50km)</a:t>
            </a:r>
          </a:p>
          <a:p>
            <a:pPr fontAlgn="auto" hangingPunct="0">
              <a:spcBef>
                <a:spcPts val="0"/>
              </a:spcBef>
              <a:spcAft>
                <a:spcPts val="0"/>
              </a:spcAft>
              <a:defRPr sz="2000"/>
            </a:pPr>
            <a:r>
              <a:rPr lang="sv-SE" sz="2000" dirty="0" smtClean="0">
                <a:solidFill>
                  <a:srgbClr val="0000FF"/>
                </a:solidFill>
                <a:latin typeface="Liberation Sans" pitchFamily="18"/>
                <a:ea typeface="WenQuanYi Zen Hei" pitchFamily="2"/>
                <a:cs typeface="Lohit Devanagari" pitchFamily="2"/>
              </a:rPr>
              <a:t>ENSEMBLES (25km)</a:t>
            </a:r>
          </a:p>
          <a:p>
            <a:pPr fontAlgn="auto" hangingPunct="0">
              <a:spcBef>
                <a:spcPts val="0"/>
              </a:spcBef>
              <a:spcAft>
                <a:spcPts val="0"/>
              </a:spcAft>
              <a:defRPr sz="2000"/>
            </a:pPr>
            <a:r>
              <a:rPr lang="sv-SE" sz="2000" dirty="0" smtClean="0">
                <a:solidFill>
                  <a:srgbClr val="008000"/>
                </a:solidFill>
                <a:latin typeface="Liberation Sans" pitchFamily="18"/>
                <a:ea typeface="WenQuanYi Zen Hei" pitchFamily="2"/>
                <a:cs typeface="Lohit Devanagari" pitchFamily="2"/>
              </a:rPr>
              <a:t>EURO-CORDEX (12.5km)</a:t>
            </a:r>
          </a:p>
          <a:p>
            <a:pPr fontAlgn="auto" hangingPunct="0">
              <a:spcBef>
                <a:spcPts val="0"/>
              </a:spcBef>
              <a:spcAft>
                <a:spcPts val="0"/>
              </a:spcAft>
              <a:defRPr sz="2000"/>
            </a:pPr>
            <a:r>
              <a:rPr lang="sv-SE" sz="2000" dirty="0" smtClean="0">
                <a:solidFill>
                  <a:srgbClr val="FF00FF"/>
                </a:solidFill>
                <a:latin typeface="Liberation Sans" pitchFamily="18"/>
                <a:ea typeface="WenQuanYi Zen Hei" pitchFamily="2"/>
                <a:cs typeface="Lohit Devanagari" pitchFamily="2"/>
              </a:rPr>
              <a:t>Grey </a:t>
            </a:r>
            <a:r>
              <a:rPr lang="sv-SE" sz="2000" dirty="0" err="1" smtClean="0">
                <a:solidFill>
                  <a:srgbClr val="FF00FF"/>
                </a:solidFill>
                <a:latin typeface="Liberation Sans" pitchFamily="18"/>
                <a:ea typeface="WenQuanYi Zen Hei" pitchFamily="2"/>
                <a:cs typeface="Lohit Devanagari" pitchFamily="2"/>
              </a:rPr>
              <a:t>zone</a:t>
            </a:r>
            <a:r>
              <a:rPr lang="sv-SE" sz="2000" dirty="0" smtClean="0">
                <a:solidFill>
                  <a:srgbClr val="FF00FF"/>
                </a:solidFill>
                <a:latin typeface="Liberation Sans" pitchFamily="18"/>
                <a:ea typeface="WenQuanYi Zen Hei" pitchFamily="2"/>
                <a:cs typeface="Lohit Devanagari" pitchFamily="2"/>
              </a:rPr>
              <a:t> (6km</a:t>
            </a:r>
            <a:r>
              <a:rPr lang="sv-SE" sz="2000" dirty="0" smtClean="0">
                <a:solidFill>
                  <a:srgbClr val="FF00FF"/>
                </a:solidFill>
                <a:latin typeface="Liberation Sans" pitchFamily="18"/>
                <a:ea typeface="WenQuanYi Zen Hei" pitchFamily="2"/>
                <a:cs typeface="Lohit Devanagari" pitchFamily="2"/>
              </a:rPr>
              <a:t>)</a:t>
            </a:r>
          </a:p>
          <a:p>
            <a:pPr fontAlgn="auto" hangingPunct="0">
              <a:spcBef>
                <a:spcPts val="0"/>
              </a:spcBef>
              <a:spcAft>
                <a:spcPts val="0"/>
              </a:spcAft>
              <a:defRPr sz="2000"/>
            </a:pPr>
            <a:r>
              <a:rPr lang="sv-SE" sz="2000" dirty="0" err="1" smtClean="0">
                <a:solidFill>
                  <a:srgbClr val="FF0000"/>
                </a:solidFill>
                <a:latin typeface="Liberation Sans" pitchFamily="18"/>
                <a:ea typeface="WenQuanYi Zen Hei" pitchFamily="2"/>
                <a:cs typeface="Lohit Devanagari" pitchFamily="2"/>
              </a:rPr>
              <a:t>Convective</a:t>
            </a:r>
            <a:r>
              <a:rPr lang="sv-SE" sz="2000" dirty="0" smtClean="0">
                <a:solidFill>
                  <a:srgbClr val="FF0000"/>
                </a:solidFill>
                <a:latin typeface="Liberation Sans" pitchFamily="18"/>
                <a:ea typeface="WenQuanYi Zen Hei" pitchFamily="2"/>
                <a:cs typeface="Lohit Devanagari" pitchFamily="2"/>
              </a:rPr>
              <a:t> </a:t>
            </a:r>
            <a:r>
              <a:rPr lang="sv-SE" sz="2000" dirty="0" err="1" smtClean="0">
                <a:solidFill>
                  <a:srgbClr val="FF0000"/>
                </a:solidFill>
                <a:latin typeface="Liberation Sans" pitchFamily="18"/>
                <a:ea typeface="WenQuanYi Zen Hei" pitchFamily="2"/>
                <a:cs typeface="Lohit Devanagari" pitchFamily="2"/>
              </a:rPr>
              <a:t>permitting</a:t>
            </a:r>
            <a:r>
              <a:rPr lang="sv-SE" sz="2000" dirty="0" smtClean="0">
                <a:solidFill>
                  <a:srgbClr val="FF0000"/>
                </a:solidFill>
                <a:latin typeface="Liberation Sans" pitchFamily="18"/>
                <a:ea typeface="WenQuanYi Zen Hei" pitchFamily="2"/>
                <a:cs typeface="Lohit Devanagari" pitchFamily="2"/>
              </a:rPr>
              <a:t> (2km)</a:t>
            </a:r>
          </a:p>
        </p:txBody>
      </p:sp>
      <p:pic>
        <p:nvPicPr>
          <p:cNvPr id="6" name="Bildobjekt 5"/>
          <p:cNvPicPr>
            <a:picLocks noChangeAspect="1"/>
          </p:cNvPicPr>
          <p:nvPr/>
        </p:nvPicPr>
        <p:blipFill>
          <a:blip r:embed="rId5">
            <a:lum/>
            <a:alphaModFix/>
          </a:blip>
          <a:srcRect/>
          <a:stretch>
            <a:fillRect/>
          </a:stretch>
        </p:blipFill>
        <p:spPr>
          <a:xfrm>
            <a:off x="6552000" y="2664000"/>
            <a:ext cx="2230919" cy="1944000"/>
          </a:xfrm>
          <a:prstGeom prst="rect">
            <a:avLst/>
          </a:prstGeom>
          <a:noFill/>
          <a:ln>
            <a:noFill/>
          </a:ln>
        </p:spPr>
      </p:pic>
      <p:pic>
        <p:nvPicPr>
          <p:cNvPr id="7" name="Bildobjekt 6"/>
          <p:cNvPicPr>
            <a:picLocks noChangeAspect="1"/>
          </p:cNvPicPr>
          <p:nvPr/>
        </p:nvPicPr>
        <p:blipFill>
          <a:blip r:embed="rId6">
            <a:lum/>
            <a:alphaModFix/>
          </a:blip>
          <a:srcRect/>
          <a:stretch>
            <a:fillRect/>
          </a:stretch>
        </p:blipFill>
        <p:spPr>
          <a:xfrm>
            <a:off x="6552000" y="4680000"/>
            <a:ext cx="2221560" cy="1944000"/>
          </a:xfrm>
          <a:prstGeom prst="rect">
            <a:avLst/>
          </a:prstGeom>
          <a:noFill/>
          <a:ln>
            <a:noFill/>
          </a:ln>
        </p:spPr>
      </p:pic>
      <p:sp>
        <p:nvSpPr>
          <p:cNvPr id="9" name="Rubrik 2"/>
          <p:cNvSpPr txBox="1">
            <a:spLocks/>
          </p:cNvSpPr>
          <p:nvPr/>
        </p:nvSpPr>
        <p:spPr>
          <a:xfrm>
            <a:off x="322212" y="0"/>
            <a:ext cx="7968936" cy="817200"/>
          </a:xfrm>
          <a:prstGeom prst="rect">
            <a:avLst/>
          </a:prstGeom>
          <a:noFill/>
          <a:ln>
            <a:noFill/>
          </a:ln>
        </p:spPr>
        <p:txBody>
          <a:bodyPr wrap="square" lIns="0" tIns="0" rIns="0" bIns="0" anchor="ctr"/>
          <a:lstStyle>
            <a:defPPr lvl="0">
              <a:buSzPct val="45000"/>
              <a:buFont typeface="StarSymbol"/>
              <a:buNone/>
              <a:defRPr/>
            </a:defPPr>
            <a:lvl1pPr lvl="0" algn="l" rtl="0" hangingPunct="0">
              <a:spcBef>
                <a:spcPts val="0"/>
              </a:spcBef>
              <a:spcAft>
                <a:spcPts val="0"/>
              </a:spcAft>
              <a:buSzPct val="45000"/>
              <a:buFont typeface="StarSymbol"/>
              <a:buChar char="●"/>
              <a:tabLst/>
              <a:defRPr lang="sv-SE" sz="2600" b="0" i="0" u="none" strike="noStrike" kern="1200" spc="0">
                <a:ln>
                  <a:noFill/>
                </a:ln>
                <a:solidFill>
                  <a:srgbClr val="000000"/>
                </a:solidFill>
                <a:latin typeface="Arial Black" pitchFamily="34"/>
                <a:ea typeface="WenQuanYi Zen Hei" pitchFamily="2"/>
                <a:cs typeface="Lohit Devanagari"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GB" smtClean="0">
                <a:latin typeface="Arial Black" panose="020B0A04020102020204" pitchFamily="34" charset="0"/>
              </a:rPr>
              <a:t>Towards higher resolution</a:t>
            </a:r>
            <a:endParaRPr lang="en-GB" dirty="0">
              <a:latin typeface="Arial Black" panose="020B0A04020102020204" pitchFamily="34" charset="0"/>
            </a:endParaRPr>
          </a:p>
        </p:txBody>
      </p:sp>
    </p:spTree>
    <p:extLst>
      <p:ext uri="{BB962C8B-B14F-4D97-AF65-F5344CB8AC3E}">
        <p14:creationId xmlns:p14="http://schemas.microsoft.com/office/powerpoint/2010/main" val="452467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1203643" y="2743835"/>
            <a:ext cx="6734175" cy="1470025"/>
          </a:xfrm>
        </p:spPr>
        <p:txBody>
          <a:bodyPr/>
          <a:lstStyle/>
          <a:p>
            <a:pPr algn="ctr"/>
            <a:r>
              <a:rPr lang="en-US" sz="3600" dirty="0" smtClean="0"/>
              <a:t>Global climate </a:t>
            </a:r>
            <a:r>
              <a:rPr lang="en-US" sz="3600" dirty="0" err="1" smtClean="0"/>
              <a:t>modelling</a:t>
            </a:r>
            <a:r>
              <a:rPr lang="en-US" sz="3600" dirty="0"/>
              <a:t/>
            </a:r>
            <a:br>
              <a:rPr lang="en-US" sz="3600" dirty="0"/>
            </a:br>
            <a:endParaRPr lang="sv-SE" sz="3600" dirty="0"/>
          </a:p>
        </p:txBody>
      </p:sp>
    </p:spTree>
    <p:extLst>
      <p:ext uri="{BB962C8B-B14F-4D97-AF65-F5344CB8AC3E}">
        <p14:creationId xmlns:p14="http://schemas.microsoft.com/office/powerpoint/2010/main" val="25948377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lum/>
            <a:alphaModFix/>
          </a:blip>
          <a:srcRect/>
          <a:stretch>
            <a:fillRect/>
          </a:stretch>
        </p:blipFill>
        <p:spPr>
          <a:xfrm>
            <a:off x="196560" y="2808000"/>
            <a:ext cx="5995440" cy="3888000"/>
          </a:xfrm>
          <a:prstGeom prst="rect">
            <a:avLst/>
          </a:prstGeom>
          <a:noFill/>
          <a:ln>
            <a:noFill/>
          </a:ln>
        </p:spPr>
      </p:pic>
      <p:pic>
        <p:nvPicPr>
          <p:cNvPr id="4" name="Bildobjekt 3"/>
          <p:cNvPicPr>
            <a:picLocks noGrp="1" noChangeAspect="1"/>
          </p:cNvPicPr>
          <p:nvPr>
            <p:ph type="pic" idx="4294967295"/>
          </p:nvPr>
        </p:nvPicPr>
        <p:blipFill>
          <a:blip r:embed="rId4">
            <a:lum/>
            <a:alphaModFix/>
          </a:blip>
          <a:srcRect/>
          <a:stretch>
            <a:fillRect/>
          </a:stretch>
        </p:blipFill>
        <p:spPr>
          <a:xfrm>
            <a:off x="-360" y="0"/>
            <a:ext cx="360" cy="360"/>
          </a:xfrm>
        </p:spPr>
      </p:pic>
      <p:sp>
        <p:nvSpPr>
          <p:cNvPr id="5" name="textruta 4"/>
          <p:cNvSpPr txBox="1"/>
          <p:nvPr/>
        </p:nvSpPr>
        <p:spPr>
          <a:xfrm>
            <a:off x="324000" y="864000"/>
            <a:ext cx="8008644" cy="1418165"/>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1800" dirty="0" err="1" smtClean="0">
                <a:solidFill>
                  <a:prstClr val="black"/>
                </a:solidFill>
                <a:latin typeface="Liberation Sans" pitchFamily="18"/>
                <a:ea typeface="WenQuanYi Zen Hei" pitchFamily="2"/>
                <a:cs typeface="Lohit Devanagari" pitchFamily="2"/>
              </a:rPr>
              <a:t>Highly</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dependent</a:t>
            </a:r>
            <a:r>
              <a:rPr lang="sv-SE" sz="1800" dirty="0" smtClean="0">
                <a:solidFill>
                  <a:prstClr val="black"/>
                </a:solidFill>
                <a:latin typeface="Liberation Sans" pitchFamily="18"/>
                <a:ea typeface="WenQuanYi Zen Hei" pitchFamily="2"/>
                <a:cs typeface="Lohit Devanagari" pitchFamily="2"/>
              </a:rPr>
              <a:t> on </a:t>
            </a:r>
            <a:r>
              <a:rPr lang="sv-SE" sz="1800" dirty="0" err="1" smtClean="0">
                <a:solidFill>
                  <a:prstClr val="black"/>
                </a:solidFill>
                <a:latin typeface="Liberation Sans" pitchFamily="18"/>
                <a:ea typeface="WenQuanYi Zen Hei" pitchFamily="2"/>
                <a:cs typeface="Lohit Devanagari" pitchFamily="2"/>
              </a:rPr>
              <a:t>availability</a:t>
            </a:r>
            <a:r>
              <a:rPr lang="sv-SE" sz="1800" dirty="0" smtClean="0">
                <a:solidFill>
                  <a:prstClr val="black"/>
                </a:solidFill>
                <a:latin typeface="Liberation Sans" pitchFamily="18"/>
                <a:ea typeface="WenQuanYi Zen Hei" pitchFamily="2"/>
                <a:cs typeface="Lohit Devanagari" pitchFamily="2"/>
              </a:rPr>
              <a:t> and </a:t>
            </a:r>
            <a:r>
              <a:rPr lang="sv-SE" sz="1800" dirty="0" err="1" smtClean="0">
                <a:solidFill>
                  <a:prstClr val="black"/>
                </a:solidFill>
                <a:latin typeface="Liberation Sans" pitchFamily="18"/>
                <a:ea typeface="WenQuanYi Zen Hei" pitchFamily="2"/>
                <a:cs typeface="Lohit Devanagari" pitchFamily="2"/>
              </a:rPr>
              <a:t>quality</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evaluation</a:t>
            </a:r>
            <a:r>
              <a:rPr lang="sv-SE" sz="1800" dirty="0" smtClean="0">
                <a:solidFill>
                  <a:prstClr val="black"/>
                </a:solidFill>
                <a:latin typeface="Liberation Sans" pitchFamily="18"/>
                <a:ea typeface="WenQuanYi Zen Hei" pitchFamily="2"/>
                <a:cs typeface="Lohit Devanagari" pitchFamily="2"/>
              </a:rPr>
              <a:t> data</a:t>
            </a:r>
          </a:p>
          <a:p>
            <a:pPr fontAlgn="auto" hangingPunct="0">
              <a:spcBef>
                <a:spcPts val="0"/>
              </a:spcBef>
              <a:spcAft>
                <a:spcPts val="0"/>
              </a:spcAft>
            </a:pP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In </a:t>
            </a:r>
            <a:r>
              <a:rPr lang="sv-SE" sz="1800" dirty="0" err="1" smtClean="0">
                <a:solidFill>
                  <a:prstClr val="black"/>
                </a:solidFill>
                <a:latin typeface="Liberation Sans" pitchFamily="18"/>
                <a:ea typeface="WenQuanYi Zen Hei" pitchFamily="2"/>
                <a:cs typeface="Lohit Devanagari" pitchFamily="2"/>
              </a:rPr>
              <a:t>Europe</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where</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relatively</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good</a:t>
            </a:r>
            <a:r>
              <a:rPr lang="sv-SE" sz="1800" dirty="0" smtClean="0">
                <a:solidFill>
                  <a:prstClr val="black"/>
                </a:solidFill>
                <a:latin typeface="Liberation Sans" pitchFamily="18"/>
                <a:ea typeface="WenQuanYi Zen Hei" pitchFamily="2"/>
                <a:cs typeface="Lohit Devanagari" pitchFamily="2"/>
              </a:rPr>
              <a:t> data </a:t>
            </a:r>
            <a:r>
              <a:rPr lang="sv-SE" sz="1800" dirty="0" err="1" smtClean="0">
                <a:solidFill>
                  <a:prstClr val="black"/>
                </a:solidFill>
                <a:latin typeface="Liberation Sans" pitchFamily="18"/>
                <a:ea typeface="WenQuanYi Zen Hei" pitchFamily="2"/>
                <a:cs typeface="Lohit Devanagari" pitchFamily="2"/>
              </a:rPr>
              <a:t>exists</a:t>
            </a:r>
            <a:r>
              <a:rPr lang="sv-SE" sz="1800" dirty="0" smtClean="0">
                <a:solidFill>
                  <a:prstClr val="black"/>
                </a:solidFill>
                <a:latin typeface="Liberation Sans" pitchFamily="18"/>
                <a:ea typeface="WenQuanYi Zen Hei" pitchFamily="2"/>
                <a:cs typeface="Lohit Devanagari" pitchFamily="2"/>
              </a:rPr>
              <a:t>, E-OBS </a:t>
            </a:r>
            <a:r>
              <a:rPr lang="sv-SE" sz="1800" dirty="0" err="1" smtClean="0">
                <a:solidFill>
                  <a:prstClr val="black"/>
                </a:solidFill>
                <a:latin typeface="Liberation Sans" pitchFamily="18"/>
                <a:ea typeface="WenQuanYi Zen Hei" pitchFamily="2"/>
                <a:cs typeface="Lohit Devanagari" pitchFamily="2"/>
              </a:rPr>
              <a:t>provides</a:t>
            </a:r>
            <a:r>
              <a:rPr lang="sv-SE" sz="1800" dirty="0" smtClean="0">
                <a:solidFill>
                  <a:prstClr val="black"/>
                </a:solidFill>
                <a:latin typeface="Liberation Sans" pitchFamily="18"/>
                <a:ea typeface="WenQuanYi Zen Hei" pitchFamily="2"/>
                <a:cs typeface="Lohit Devanagari" pitchFamily="2"/>
              </a:rPr>
              <a:t> the best </a:t>
            </a:r>
            <a:r>
              <a:rPr lang="sv-SE" sz="1800" dirty="0" err="1" smtClean="0">
                <a:solidFill>
                  <a:prstClr val="black"/>
                </a:solidFill>
                <a:latin typeface="Liberation Sans" pitchFamily="18"/>
                <a:ea typeface="WenQuanYi Zen Hei" pitchFamily="2"/>
                <a:cs typeface="Lohit Devanagari" pitchFamily="2"/>
              </a:rPr>
              <a:t>pan-European</a:t>
            </a: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data set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surface</a:t>
            </a:r>
            <a:r>
              <a:rPr lang="sv-SE" sz="1800" dirty="0" smtClean="0">
                <a:solidFill>
                  <a:prstClr val="black"/>
                </a:solidFill>
                <a:latin typeface="Liberation Sans" pitchFamily="18"/>
                <a:ea typeface="WenQuanYi Zen Hei" pitchFamily="2"/>
                <a:cs typeface="Lohit Devanagari" pitchFamily="2"/>
              </a:rPr>
              <a:t> data </a:t>
            </a:r>
            <a:r>
              <a:rPr lang="sv-SE" sz="1800" dirty="0" err="1" smtClean="0">
                <a:solidFill>
                  <a:prstClr val="black"/>
                </a:solidFill>
                <a:latin typeface="Liberation Sans" pitchFamily="18"/>
                <a:ea typeface="WenQuanYi Zen Hei" pitchFamily="2"/>
                <a:cs typeface="Lohit Devanagari" pitchFamily="2"/>
              </a:rPr>
              <a:t>with</a:t>
            </a:r>
            <a:r>
              <a:rPr lang="sv-SE" sz="1800" dirty="0" smtClean="0">
                <a:solidFill>
                  <a:prstClr val="black"/>
                </a:solidFill>
                <a:latin typeface="Liberation Sans" pitchFamily="18"/>
                <a:ea typeface="WenQuanYi Zen Hei" pitchFamily="2"/>
                <a:cs typeface="Lohit Devanagari" pitchFamily="2"/>
              </a:rPr>
              <a:t> </a:t>
            </a:r>
            <a:r>
              <a:rPr lang="sv-SE" sz="1800" dirty="0" smtClean="0">
                <a:solidFill>
                  <a:prstClr val="black"/>
                </a:solidFill>
                <a:latin typeface="Liberation Sans" pitchFamily="18"/>
                <a:ea typeface="WenQuanYi Zen Hei" pitchFamily="2"/>
                <a:cs typeface="Lohit Devanagari" pitchFamily="2"/>
              </a:rPr>
              <a:t>a temporal resolution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1 </a:t>
            </a:r>
            <a:r>
              <a:rPr lang="sv-SE" sz="1800" dirty="0" err="1" smtClean="0">
                <a:solidFill>
                  <a:prstClr val="black"/>
                </a:solidFill>
                <a:latin typeface="Liberation Sans" pitchFamily="18"/>
                <a:ea typeface="WenQuanYi Zen Hei" pitchFamily="2"/>
                <a:cs typeface="Lohit Devanagari" pitchFamily="2"/>
              </a:rPr>
              <a:t>day</a:t>
            </a:r>
            <a:r>
              <a:rPr lang="sv-SE" sz="1800" dirty="0" smtClean="0">
                <a:solidFill>
                  <a:prstClr val="black"/>
                </a:solidFill>
                <a:latin typeface="Liberation Sans" pitchFamily="18"/>
                <a:ea typeface="WenQuanYi Zen Hei" pitchFamily="2"/>
                <a:cs typeface="Lohit Devanagari" pitchFamily="2"/>
              </a:rPr>
              <a:t> and </a:t>
            </a: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a </a:t>
            </a:r>
            <a:r>
              <a:rPr lang="sv-SE" sz="1800" dirty="0" err="1" smtClean="0">
                <a:solidFill>
                  <a:prstClr val="black"/>
                </a:solidFill>
                <a:latin typeface="Liberation Sans" pitchFamily="18"/>
                <a:ea typeface="WenQuanYi Zen Hei" pitchFamily="2"/>
                <a:cs typeface="Lohit Devanagari" pitchFamily="2"/>
              </a:rPr>
              <a:t>horizontal</a:t>
            </a:r>
            <a:r>
              <a:rPr lang="sv-SE" sz="1800" dirty="0" smtClean="0">
                <a:solidFill>
                  <a:prstClr val="black"/>
                </a:solidFill>
                <a:latin typeface="Liberation Sans" pitchFamily="18"/>
                <a:ea typeface="WenQuanYi Zen Hei" pitchFamily="2"/>
                <a:cs typeface="Lohit Devanagari" pitchFamily="2"/>
              </a:rPr>
              <a:t> resolution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25 km</a:t>
            </a:r>
          </a:p>
        </p:txBody>
      </p:sp>
      <p:pic>
        <p:nvPicPr>
          <p:cNvPr id="6" name="Bildobjekt 5"/>
          <p:cNvPicPr>
            <a:picLocks noChangeAspect="1"/>
          </p:cNvPicPr>
          <p:nvPr/>
        </p:nvPicPr>
        <p:blipFill>
          <a:blip r:embed="rId5">
            <a:lum/>
            <a:alphaModFix/>
          </a:blip>
          <a:srcRect/>
          <a:stretch>
            <a:fillRect/>
          </a:stretch>
        </p:blipFill>
        <p:spPr>
          <a:xfrm>
            <a:off x="6552000" y="2664000"/>
            <a:ext cx="2230919" cy="1944000"/>
          </a:xfrm>
          <a:prstGeom prst="rect">
            <a:avLst/>
          </a:prstGeom>
          <a:noFill/>
          <a:ln>
            <a:noFill/>
          </a:ln>
        </p:spPr>
      </p:pic>
      <p:pic>
        <p:nvPicPr>
          <p:cNvPr id="7" name="Bildobjekt 6"/>
          <p:cNvPicPr>
            <a:picLocks noChangeAspect="1"/>
          </p:cNvPicPr>
          <p:nvPr/>
        </p:nvPicPr>
        <p:blipFill>
          <a:blip r:embed="rId6">
            <a:lum/>
            <a:alphaModFix/>
          </a:blip>
          <a:srcRect/>
          <a:stretch>
            <a:fillRect/>
          </a:stretch>
        </p:blipFill>
        <p:spPr>
          <a:xfrm>
            <a:off x="6552000" y="4680000"/>
            <a:ext cx="2221560" cy="1944000"/>
          </a:xfrm>
          <a:prstGeom prst="rect">
            <a:avLst/>
          </a:prstGeom>
          <a:noFill/>
          <a:ln>
            <a:noFill/>
          </a:ln>
        </p:spPr>
      </p:pic>
      <p:sp>
        <p:nvSpPr>
          <p:cNvPr id="8" name="Rak 7"/>
          <p:cNvSpPr/>
          <p:nvPr/>
        </p:nvSpPr>
        <p:spPr>
          <a:xfrm>
            <a:off x="415691" y="2208111"/>
            <a:ext cx="2900074" cy="0"/>
          </a:xfrm>
          <a:prstGeom prst="line">
            <a:avLst/>
          </a:prstGeom>
          <a:noFill/>
          <a:ln w="36000">
            <a:solidFill>
              <a:srgbClr val="2300DC"/>
            </a:solidFill>
            <a:custDash>
              <a:ds d="508000" sp="508000"/>
              <a:ds d="508000" sp="508000"/>
            </a:custDash>
          </a:ln>
        </p:spPr>
        <p:txBody>
          <a:bodyPr vert="horz" wrap="none" lIns="108000" tIns="63000" rIns="108000" bIns="63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0" name="Rubrik 2"/>
          <p:cNvSpPr txBox="1">
            <a:spLocks/>
          </p:cNvSpPr>
          <p:nvPr/>
        </p:nvSpPr>
        <p:spPr>
          <a:xfrm>
            <a:off x="322212" y="0"/>
            <a:ext cx="7968936" cy="817200"/>
          </a:xfrm>
          <a:prstGeom prst="rect">
            <a:avLst/>
          </a:prstGeom>
          <a:noFill/>
          <a:ln>
            <a:noFill/>
          </a:ln>
        </p:spPr>
        <p:txBody>
          <a:bodyPr wrap="square" lIns="0" tIns="0" rIns="0" bIns="0" anchor="ctr"/>
          <a:lstStyle>
            <a:defPPr lvl="0">
              <a:buSzPct val="45000"/>
              <a:buFont typeface="StarSymbol"/>
              <a:buNone/>
              <a:defRPr/>
            </a:defPPr>
            <a:lvl1pPr lvl="0" algn="l" rtl="0" hangingPunct="0">
              <a:spcBef>
                <a:spcPts val="0"/>
              </a:spcBef>
              <a:spcAft>
                <a:spcPts val="0"/>
              </a:spcAft>
              <a:buSzPct val="45000"/>
              <a:buFont typeface="StarSymbol"/>
              <a:buChar char="●"/>
              <a:tabLst/>
              <a:defRPr lang="sv-SE" sz="2600" b="0" i="0" u="none" strike="noStrike" kern="1200" spc="0">
                <a:ln>
                  <a:noFill/>
                </a:ln>
                <a:solidFill>
                  <a:srgbClr val="000000"/>
                </a:solidFill>
                <a:latin typeface="Arial Black" pitchFamily="34"/>
                <a:ea typeface="WenQuanYi Zen Hei" pitchFamily="2"/>
                <a:cs typeface="Lohit Devanagari"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GB" smtClean="0">
                <a:latin typeface="Arial Black" panose="020B0A04020102020204" pitchFamily="34" charset="0"/>
              </a:rPr>
              <a:t>Towards higher resolution</a:t>
            </a:r>
            <a:endParaRPr lang="en-GB" dirty="0">
              <a:latin typeface="Arial Black" panose="020B0A04020102020204" pitchFamily="34" charset="0"/>
            </a:endParaRPr>
          </a:p>
        </p:txBody>
      </p:sp>
    </p:spTree>
    <p:extLst>
      <p:ext uri="{BB962C8B-B14F-4D97-AF65-F5344CB8AC3E}">
        <p14:creationId xmlns:p14="http://schemas.microsoft.com/office/powerpoint/2010/main" val="1693149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lum/>
            <a:alphaModFix/>
          </a:blip>
          <a:srcRect/>
          <a:stretch>
            <a:fillRect/>
          </a:stretch>
        </p:blipFill>
        <p:spPr>
          <a:xfrm>
            <a:off x="196560" y="2808000"/>
            <a:ext cx="5995440" cy="3888000"/>
          </a:xfrm>
          <a:prstGeom prst="rect">
            <a:avLst/>
          </a:prstGeom>
          <a:noFill/>
          <a:ln>
            <a:noFill/>
          </a:ln>
        </p:spPr>
      </p:pic>
      <p:pic>
        <p:nvPicPr>
          <p:cNvPr id="4" name="Bildobjekt 3"/>
          <p:cNvPicPr>
            <a:picLocks noGrp="1" noChangeAspect="1"/>
          </p:cNvPicPr>
          <p:nvPr>
            <p:ph type="pic" idx="4294967295"/>
          </p:nvPr>
        </p:nvPicPr>
        <p:blipFill>
          <a:blip r:embed="rId4">
            <a:lum/>
            <a:alphaModFix/>
          </a:blip>
          <a:srcRect/>
          <a:stretch>
            <a:fillRect/>
          </a:stretch>
        </p:blipFill>
        <p:spPr>
          <a:xfrm>
            <a:off x="-360" y="0"/>
            <a:ext cx="360" cy="360"/>
          </a:xfrm>
        </p:spPr>
      </p:pic>
      <p:sp>
        <p:nvSpPr>
          <p:cNvPr id="5" name="textruta 4"/>
          <p:cNvSpPr txBox="1"/>
          <p:nvPr/>
        </p:nvSpPr>
        <p:spPr>
          <a:xfrm>
            <a:off x="324000" y="864000"/>
            <a:ext cx="8754840" cy="188208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1800" dirty="0" err="1" smtClean="0">
                <a:solidFill>
                  <a:prstClr val="black"/>
                </a:solidFill>
                <a:latin typeface="Liberation Sans" pitchFamily="18"/>
                <a:ea typeface="WenQuanYi Zen Hei" pitchFamily="2"/>
                <a:cs typeface="Lohit Devanagari" pitchFamily="2"/>
              </a:rPr>
              <a:t>Highly</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dependent</a:t>
            </a:r>
            <a:r>
              <a:rPr lang="sv-SE" sz="1800" dirty="0" smtClean="0">
                <a:solidFill>
                  <a:prstClr val="black"/>
                </a:solidFill>
                <a:latin typeface="Liberation Sans" pitchFamily="18"/>
                <a:ea typeface="WenQuanYi Zen Hei" pitchFamily="2"/>
                <a:cs typeface="Lohit Devanagari" pitchFamily="2"/>
              </a:rPr>
              <a:t> on </a:t>
            </a:r>
            <a:r>
              <a:rPr lang="sv-SE" sz="1800" dirty="0" err="1" smtClean="0">
                <a:solidFill>
                  <a:prstClr val="black"/>
                </a:solidFill>
                <a:latin typeface="Liberation Sans" pitchFamily="18"/>
                <a:ea typeface="WenQuanYi Zen Hei" pitchFamily="2"/>
                <a:cs typeface="Lohit Devanagari" pitchFamily="2"/>
              </a:rPr>
              <a:t>availability</a:t>
            </a:r>
            <a:r>
              <a:rPr lang="sv-SE" sz="1800" dirty="0" smtClean="0">
                <a:solidFill>
                  <a:prstClr val="black"/>
                </a:solidFill>
                <a:latin typeface="Liberation Sans" pitchFamily="18"/>
                <a:ea typeface="WenQuanYi Zen Hei" pitchFamily="2"/>
                <a:cs typeface="Lohit Devanagari" pitchFamily="2"/>
              </a:rPr>
              <a:t> and </a:t>
            </a:r>
            <a:r>
              <a:rPr lang="sv-SE" sz="1800" dirty="0" err="1" smtClean="0">
                <a:solidFill>
                  <a:prstClr val="black"/>
                </a:solidFill>
                <a:latin typeface="Liberation Sans" pitchFamily="18"/>
                <a:ea typeface="WenQuanYi Zen Hei" pitchFamily="2"/>
                <a:cs typeface="Lohit Devanagari" pitchFamily="2"/>
              </a:rPr>
              <a:t>quality</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evaluation</a:t>
            </a:r>
            <a:r>
              <a:rPr lang="sv-SE" sz="1800" dirty="0" smtClean="0">
                <a:solidFill>
                  <a:prstClr val="black"/>
                </a:solidFill>
                <a:latin typeface="Liberation Sans" pitchFamily="18"/>
                <a:ea typeface="WenQuanYi Zen Hei" pitchFamily="2"/>
                <a:cs typeface="Lohit Devanagari" pitchFamily="2"/>
              </a:rPr>
              <a:t> data</a:t>
            </a:r>
          </a:p>
          <a:p>
            <a:pPr fontAlgn="auto" hangingPunct="0">
              <a:spcBef>
                <a:spcPts val="0"/>
              </a:spcBef>
              <a:spcAft>
                <a:spcPts val="0"/>
              </a:spcAft>
            </a:pP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In </a:t>
            </a:r>
            <a:r>
              <a:rPr lang="sv-SE" sz="1800" dirty="0" err="1" smtClean="0">
                <a:solidFill>
                  <a:prstClr val="black"/>
                </a:solidFill>
                <a:latin typeface="Liberation Sans" pitchFamily="18"/>
                <a:ea typeface="WenQuanYi Zen Hei" pitchFamily="2"/>
                <a:cs typeface="Lohit Devanagari" pitchFamily="2"/>
              </a:rPr>
              <a:t>Europe</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where</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relatively</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good</a:t>
            </a:r>
            <a:r>
              <a:rPr lang="sv-SE" sz="1800" dirty="0" smtClean="0">
                <a:solidFill>
                  <a:prstClr val="black"/>
                </a:solidFill>
                <a:latin typeface="Liberation Sans" pitchFamily="18"/>
                <a:ea typeface="WenQuanYi Zen Hei" pitchFamily="2"/>
                <a:cs typeface="Lohit Devanagari" pitchFamily="2"/>
              </a:rPr>
              <a:t> data </a:t>
            </a:r>
            <a:r>
              <a:rPr lang="sv-SE" sz="1800" dirty="0" err="1" smtClean="0">
                <a:solidFill>
                  <a:prstClr val="black"/>
                </a:solidFill>
                <a:latin typeface="Liberation Sans" pitchFamily="18"/>
                <a:ea typeface="WenQuanYi Zen Hei" pitchFamily="2"/>
                <a:cs typeface="Lohit Devanagari" pitchFamily="2"/>
              </a:rPr>
              <a:t>exists</a:t>
            </a:r>
            <a:r>
              <a:rPr lang="sv-SE" sz="1800" dirty="0" smtClean="0">
                <a:solidFill>
                  <a:prstClr val="black"/>
                </a:solidFill>
                <a:latin typeface="Liberation Sans" pitchFamily="18"/>
                <a:ea typeface="WenQuanYi Zen Hei" pitchFamily="2"/>
                <a:cs typeface="Lohit Devanagari" pitchFamily="2"/>
              </a:rPr>
              <a:t>, E-OBS </a:t>
            </a:r>
            <a:r>
              <a:rPr lang="sv-SE" sz="1800" dirty="0" err="1" smtClean="0">
                <a:solidFill>
                  <a:prstClr val="black"/>
                </a:solidFill>
                <a:latin typeface="Liberation Sans" pitchFamily="18"/>
                <a:ea typeface="WenQuanYi Zen Hei" pitchFamily="2"/>
                <a:cs typeface="Lohit Devanagari" pitchFamily="2"/>
              </a:rPr>
              <a:t>provides</a:t>
            </a:r>
            <a:r>
              <a:rPr lang="sv-SE" sz="1800" dirty="0" smtClean="0">
                <a:solidFill>
                  <a:prstClr val="black"/>
                </a:solidFill>
                <a:latin typeface="Liberation Sans" pitchFamily="18"/>
                <a:ea typeface="WenQuanYi Zen Hei" pitchFamily="2"/>
                <a:cs typeface="Lohit Devanagari" pitchFamily="2"/>
              </a:rPr>
              <a:t> the best </a:t>
            </a:r>
            <a:r>
              <a:rPr lang="sv-SE" sz="1800" dirty="0" err="1" smtClean="0">
                <a:solidFill>
                  <a:prstClr val="black"/>
                </a:solidFill>
                <a:latin typeface="Liberation Sans" pitchFamily="18"/>
                <a:ea typeface="WenQuanYi Zen Hei" pitchFamily="2"/>
                <a:cs typeface="Lohit Devanagari" pitchFamily="2"/>
              </a:rPr>
              <a:t>pan-European</a:t>
            </a: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data set </a:t>
            </a:r>
            <a:r>
              <a:rPr lang="sv-SE" sz="1800" dirty="0" err="1" smtClean="0">
                <a:solidFill>
                  <a:prstClr val="black"/>
                </a:solidFill>
                <a:latin typeface="Liberation Sans" pitchFamily="18"/>
                <a:ea typeface="WenQuanYi Zen Hei" pitchFamily="2"/>
                <a:cs typeface="Lohit Devanagari" pitchFamily="2"/>
              </a:rPr>
              <a:t>with</a:t>
            </a:r>
            <a:r>
              <a:rPr lang="sv-SE" sz="1800" dirty="0" smtClean="0">
                <a:solidFill>
                  <a:prstClr val="black"/>
                </a:solidFill>
                <a:latin typeface="Liberation Sans" pitchFamily="18"/>
                <a:ea typeface="WenQuanYi Zen Hei" pitchFamily="2"/>
                <a:cs typeface="Lohit Devanagari" pitchFamily="2"/>
              </a:rPr>
              <a:t> a temporal resolution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1 </a:t>
            </a:r>
            <a:r>
              <a:rPr lang="sv-SE" sz="1800" dirty="0" err="1" smtClean="0">
                <a:solidFill>
                  <a:prstClr val="black"/>
                </a:solidFill>
                <a:latin typeface="Liberation Sans" pitchFamily="18"/>
                <a:ea typeface="WenQuanYi Zen Hei" pitchFamily="2"/>
                <a:cs typeface="Lohit Devanagari" pitchFamily="2"/>
              </a:rPr>
              <a:t>day</a:t>
            </a:r>
            <a:r>
              <a:rPr lang="sv-SE" sz="1800" dirty="0" smtClean="0">
                <a:solidFill>
                  <a:prstClr val="black"/>
                </a:solidFill>
                <a:latin typeface="Liberation Sans" pitchFamily="18"/>
                <a:ea typeface="WenQuanYi Zen Hei" pitchFamily="2"/>
                <a:cs typeface="Lohit Devanagari" pitchFamily="2"/>
              </a:rPr>
              <a:t> and a </a:t>
            </a:r>
            <a:r>
              <a:rPr lang="sv-SE" sz="1800" dirty="0" err="1" smtClean="0">
                <a:solidFill>
                  <a:prstClr val="black"/>
                </a:solidFill>
                <a:latin typeface="Liberation Sans" pitchFamily="18"/>
                <a:ea typeface="WenQuanYi Zen Hei" pitchFamily="2"/>
                <a:cs typeface="Lohit Devanagari" pitchFamily="2"/>
              </a:rPr>
              <a:t>horizontal</a:t>
            </a:r>
            <a:r>
              <a:rPr lang="sv-SE" sz="1800" dirty="0" smtClean="0">
                <a:solidFill>
                  <a:prstClr val="black"/>
                </a:solidFill>
                <a:latin typeface="Liberation Sans" pitchFamily="18"/>
                <a:ea typeface="WenQuanYi Zen Hei" pitchFamily="2"/>
                <a:cs typeface="Lohit Devanagari" pitchFamily="2"/>
              </a:rPr>
              <a:t> resolution </a:t>
            </a:r>
            <a:r>
              <a:rPr lang="sv-SE" sz="1800" dirty="0" err="1" smtClean="0">
                <a:solidFill>
                  <a:prstClr val="black"/>
                </a:solidFill>
                <a:latin typeface="Liberation Sans" pitchFamily="18"/>
                <a:ea typeface="WenQuanYi Zen Hei" pitchFamily="2"/>
                <a:cs typeface="Lohit Devanagari" pitchFamily="2"/>
              </a:rPr>
              <a:t>of</a:t>
            </a:r>
            <a:r>
              <a:rPr lang="sv-SE" sz="1800" dirty="0" smtClean="0">
                <a:solidFill>
                  <a:prstClr val="black"/>
                </a:solidFill>
                <a:latin typeface="Liberation Sans" pitchFamily="18"/>
                <a:ea typeface="WenQuanYi Zen Hei" pitchFamily="2"/>
                <a:cs typeface="Lohit Devanagari" pitchFamily="2"/>
              </a:rPr>
              <a:t> 25 km</a:t>
            </a:r>
          </a:p>
          <a:p>
            <a:pPr fontAlgn="auto" hangingPunct="0">
              <a:spcBef>
                <a:spcPts val="0"/>
              </a:spcBef>
              <a:spcAft>
                <a:spcPts val="0"/>
              </a:spcAft>
            </a:pP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In </a:t>
            </a:r>
            <a:r>
              <a:rPr lang="sv-SE" sz="1800" dirty="0" err="1" smtClean="0">
                <a:solidFill>
                  <a:prstClr val="black"/>
                </a:solidFill>
                <a:latin typeface="Liberation Sans" pitchFamily="18"/>
                <a:ea typeface="WenQuanYi Zen Hei" pitchFamily="2"/>
                <a:cs typeface="Lohit Devanagari" pitchFamily="2"/>
              </a:rPr>
              <a:t>this</a:t>
            </a:r>
            <a:r>
              <a:rPr lang="sv-SE" sz="1800" dirty="0" smtClean="0">
                <a:solidFill>
                  <a:prstClr val="black"/>
                </a:solidFill>
                <a:latin typeface="Liberation Sans" pitchFamily="18"/>
                <a:ea typeface="WenQuanYi Zen Hei" pitchFamily="2"/>
                <a:cs typeface="Lohit Devanagari" pitchFamily="2"/>
              </a:rPr>
              <a:t> Stockholm area 9 stations </a:t>
            </a:r>
            <a:r>
              <a:rPr lang="sv-SE" sz="1800" dirty="0" err="1" smtClean="0">
                <a:solidFill>
                  <a:prstClr val="black"/>
                </a:solidFill>
                <a:latin typeface="Liberation Sans" pitchFamily="18"/>
                <a:ea typeface="WenQuanYi Zen Hei" pitchFamily="2"/>
                <a:cs typeface="Lohit Devanagari" pitchFamily="2"/>
              </a:rPr>
              <a:t>representing</a:t>
            </a:r>
            <a:r>
              <a:rPr lang="sv-SE" sz="1800" dirty="0" smtClean="0">
                <a:solidFill>
                  <a:prstClr val="black"/>
                </a:solidFill>
                <a:latin typeface="Liberation Sans" pitchFamily="18"/>
                <a:ea typeface="WenQuanYi Zen Hei" pitchFamily="2"/>
                <a:cs typeface="Lohit Devanagari" pitchFamily="2"/>
              </a:rPr>
              <a:t> urban and rural sites – </a:t>
            </a:r>
            <a:r>
              <a:rPr lang="sv-SE" sz="1800" dirty="0" err="1" smtClean="0">
                <a:solidFill>
                  <a:prstClr val="black"/>
                </a:solidFill>
                <a:latin typeface="Liberation Sans" pitchFamily="18"/>
                <a:ea typeface="WenQuanYi Zen Hei" pitchFamily="2"/>
                <a:cs typeface="Lohit Devanagari" pitchFamily="2"/>
              </a:rPr>
              <a:t>how</a:t>
            </a:r>
            <a:endParaRPr lang="sv-SE" sz="1800" dirty="0" smtClean="0">
              <a:solidFill>
                <a:prstClr val="black"/>
              </a:solidFill>
              <a:latin typeface="Liberation Sans" pitchFamily="18"/>
              <a:ea typeface="WenQuanYi Zen Hei" pitchFamily="2"/>
              <a:cs typeface="Lohit Devanagari" pitchFamily="2"/>
            </a:endParaRPr>
          </a:p>
          <a:p>
            <a:pPr fontAlgn="auto" hangingPunct="0">
              <a:spcBef>
                <a:spcPts val="0"/>
              </a:spcBef>
              <a:spcAft>
                <a:spcPts val="0"/>
              </a:spcAft>
            </a:pPr>
            <a:r>
              <a:rPr lang="sv-SE" sz="1800" dirty="0" smtClean="0">
                <a:solidFill>
                  <a:prstClr val="black"/>
                </a:solidFill>
                <a:latin typeface="Liberation Sans" pitchFamily="18"/>
                <a:ea typeface="WenQuanYi Zen Hei" pitchFamily="2"/>
                <a:cs typeface="Lohit Devanagari" pitchFamily="2"/>
              </a:rPr>
              <a:t>representative </a:t>
            </a:r>
            <a:r>
              <a:rPr lang="sv-SE" sz="1800" dirty="0" err="1" smtClean="0">
                <a:solidFill>
                  <a:prstClr val="black"/>
                </a:solidFill>
                <a:latin typeface="Liberation Sans" pitchFamily="18"/>
                <a:ea typeface="WenQuanYi Zen Hei" pitchFamily="2"/>
                <a:cs typeface="Lohit Devanagari" pitchFamily="2"/>
              </a:rPr>
              <a:t>are</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these</a:t>
            </a:r>
            <a:r>
              <a:rPr lang="sv-SE" sz="1800" dirty="0" smtClean="0">
                <a:solidFill>
                  <a:prstClr val="black"/>
                </a:solidFill>
                <a:latin typeface="Liberation Sans" pitchFamily="18"/>
                <a:ea typeface="WenQuanYi Zen Hei" pitchFamily="2"/>
                <a:cs typeface="Lohit Devanagari" pitchFamily="2"/>
              </a:rPr>
              <a:t> for the </a:t>
            </a:r>
            <a:r>
              <a:rPr lang="sv-SE" sz="1800" dirty="0" err="1" smtClean="0">
                <a:solidFill>
                  <a:prstClr val="black"/>
                </a:solidFill>
                <a:latin typeface="Liberation Sans" pitchFamily="18"/>
                <a:ea typeface="WenQuanYi Zen Hei" pitchFamily="2"/>
                <a:cs typeface="Lohit Devanagari" pitchFamily="2"/>
              </a:rPr>
              <a:t>model</a:t>
            </a:r>
            <a:r>
              <a:rPr lang="sv-SE" sz="1800" dirty="0" smtClean="0">
                <a:solidFill>
                  <a:prstClr val="black"/>
                </a:solidFill>
                <a:latin typeface="Liberation Sans" pitchFamily="18"/>
                <a:ea typeface="WenQuanYi Zen Hei" pitchFamily="2"/>
                <a:cs typeface="Lohit Devanagari" pitchFamily="2"/>
              </a:rPr>
              <a:t> </a:t>
            </a:r>
            <a:r>
              <a:rPr lang="sv-SE" sz="1800" dirty="0" err="1" smtClean="0">
                <a:solidFill>
                  <a:prstClr val="black"/>
                </a:solidFill>
                <a:latin typeface="Liberation Sans" pitchFamily="18"/>
                <a:ea typeface="WenQuanYi Zen Hei" pitchFamily="2"/>
                <a:cs typeface="Lohit Devanagari" pitchFamily="2"/>
              </a:rPr>
              <a:t>grid</a:t>
            </a:r>
            <a:r>
              <a:rPr lang="sv-SE" sz="1800" dirty="0" smtClean="0">
                <a:solidFill>
                  <a:prstClr val="black"/>
                </a:solidFill>
                <a:latin typeface="Liberation Sans" pitchFamily="18"/>
                <a:ea typeface="WenQuanYi Zen Hei" pitchFamily="2"/>
                <a:cs typeface="Lohit Devanagari" pitchFamily="2"/>
              </a:rPr>
              <a:t> at different resolution?</a:t>
            </a:r>
          </a:p>
        </p:txBody>
      </p:sp>
      <p:pic>
        <p:nvPicPr>
          <p:cNvPr id="6" name="Bildobjekt 5"/>
          <p:cNvPicPr>
            <a:picLocks noChangeAspect="1"/>
          </p:cNvPicPr>
          <p:nvPr/>
        </p:nvPicPr>
        <p:blipFill>
          <a:blip r:embed="rId5">
            <a:lum/>
            <a:alphaModFix/>
          </a:blip>
          <a:srcRect/>
          <a:stretch>
            <a:fillRect/>
          </a:stretch>
        </p:blipFill>
        <p:spPr>
          <a:xfrm>
            <a:off x="6552000" y="2664000"/>
            <a:ext cx="2230919" cy="1944000"/>
          </a:xfrm>
          <a:prstGeom prst="rect">
            <a:avLst/>
          </a:prstGeom>
          <a:noFill/>
          <a:ln>
            <a:noFill/>
          </a:ln>
        </p:spPr>
      </p:pic>
      <p:pic>
        <p:nvPicPr>
          <p:cNvPr id="7" name="Bildobjekt 6"/>
          <p:cNvPicPr>
            <a:picLocks noChangeAspect="1"/>
          </p:cNvPicPr>
          <p:nvPr/>
        </p:nvPicPr>
        <p:blipFill>
          <a:blip r:embed="rId6">
            <a:lum/>
            <a:alphaModFix/>
          </a:blip>
          <a:srcRect/>
          <a:stretch>
            <a:fillRect/>
          </a:stretch>
        </p:blipFill>
        <p:spPr>
          <a:xfrm>
            <a:off x="6552000" y="4680000"/>
            <a:ext cx="2221560" cy="1944000"/>
          </a:xfrm>
          <a:prstGeom prst="rect">
            <a:avLst/>
          </a:prstGeom>
          <a:noFill/>
          <a:ln>
            <a:noFill/>
          </a:ln>
        </p:spPr>
      </p:pic>
      <p:sp>
        <p:nvSpPr>
          <p:cNvPr id="8" name="Frihandsfigur 7"/>
          <p:cNvSpPr/>
          <p:nvPr/>
        </p:nvSpPr>
        <p:spPr>
          <a:xfrm>
            <a:off x="4840200" y="388080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9" name="Frihandsfigur 8"/>
          <p:cNvSpPr/>
          <p:nvPr/>
        </p:nvSpPr>
        <p:spPr>
          <a:xfrm>
            <a:off x="3580200" y="568152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0" name="Frihandsfigur 9"/>
          <p:cNvSpPr/>
          <p:nvPr/>
        </p:nvSpPr>
        <p:spPr>
          <a:xfrm>
            <a:off x="2284200" y="420588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1" name="Frihandsfigur 10"/>
          <p:cNvSpPr/>
          <p:nvPr/>
        </p:nvSpPr>
        <p:spPr>
          <a:xfrm>
            <a:off x="3652200" y="3882239"/>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2" name="Frihandsfigur 11"/>
          <p:cNvSpPr/>
          <p:nvPr/>
        </p:nvSpPr>
        <p:spPr>
          <a:xfrm>
            <a:off x="3904200" y="427860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3" name="Frihandsfigur 12"/>
          <p:cNvSpPr/>
          <p:nvPr/>
        </p:nvSpPr>
        <p:spPr>
          <a:xfrm>
            <a:off x="4084200" y="406296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4" name="Frihandsfigur 13"/>
          <p:cNvSpPr/>
          <p:nvPr/>
        </p:nvSpPr>
        <p:spPr>
          <a:xfrm>
            <a:off x="5128200" y="557532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5" name="Frihandsfigur 14"/>
          <p:cNvSpPr/>
          <p:nvPr/>
        </p:nvSpPr>
        <p:spPr>
          <a:xfrm>
            <a:off x="4408200" y="431532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6" name="Frihandsfigur 15"/>
          <p:cNvSpPr/>
          <p:nvPr/>
        </p:nvSpPr>
        <p:spPr>
          <a:xfrm>
            <a:off x="4228200" y="4421160"/>
            <a:ext cx="503999" cy="505799"/>
          </a:xfrm>
          <a:custGeom>
            <a:avLst/>
            <a:gdLst>
              <a:gd name="f0" fmla="val w"/>
              <a:gd name="f1" fmla="val h"/>
              <a:gd name="f2" fmla="val 0"/>
              <a:gd name="f3" fmla="val 21600"/>
              <a:gd name="f4" fmla="val 10797"/>
              <a:gd name="f5" fmla="val 8278"/>
              <a:gd name="f6" fmla="val 8256"/>
              <a:gd name="f7" fmla="val 6722"/>
              <a:gd name="f8" fmla="val 13405"/>
              <a:gd name="f9" fmla="val 4198"/>
              <a:gd name="f10" fmla="val 16580"/>
              <a:gd name="f11" fmla="val 17401"/>
              <a:gd name="f12" fmla="val 14878"/>
              <a:gd name="f13" fmla="val 13321"/>
              <a:gd name="f14" fmla="*/ f0 1 21600"/>
              <a:gd name="f15" fmla="*/ f1 1 21600"/>
              <a:gd name="f16" fmla="*/ 6722 f14 1"/>
              <a:gd name="f17" fmla="*/ 14878 f14 1"/>
              <a:gd name="f18" fmla="*/ 15460 f15 1"/>
              <a:gd name="f19" fmla="*/ 8256 f15 1"/>
            </a:gdLst>
            <a:ahLst/>
            <a:cxnLst>
              <a:cxn ang="3cd4">
                <a:pos x="hc" y="t"/>
              </a:cxn>
              <a:cxn ang="0">
                <a:pos x="r" y="vc"/>
              </a:cxn>
              <a:cxn ang="cd4">
                <a:pos x="hc" y="b"/>
              </a:cxn>
              <a:cxn ang="cd2">
                <a:pos x="l" y="vc"/>
              </a:cxn>
            </a:cxnLst>
            <a:rect l="f16" t="f19" r="f17" b="f18"/>
            <a:pathLst>
              <a:path w="21600" h="21600">
                <a:moveTo>
                  <a:pt x="f4" y="f2"/>
                </a:moveTo>
                <a:lnTo>
                  <a:pt x="f5" y="f6"/>
                </a:lnTo>
                <a:lnTo>
                  <a:pt x="f2" y="f6"/>
                </a:lnTo>
                <a:lnTo>
                  <a:pt x="f7" y="f8"/>
                </a:lnTo>
                <a:lnTo>
                  <a:pt x="f9" y="f3"/>
                </a:lnTo>
                <a:lnTo>
                  <a:pt x="f4" y="f10"/>
                </a:lnTo>
                <a:lnTo>
                  <a:pt x="f11" y="f3"/>
                </a:lnTo>
                <a:lnTo>
                  <a:pt x="f12" y="f8"/>
                </a:lnTo>
                <a:lnTo>
                  <a:pt x="f3" y="f6"/>
                </a:lnTo>
                <a:lnTo>
                  <a:pt x="f13" y="f6"/>
                </a:lnTo>
                <a:lnTo>
                  <a:pt x="f4" y="f2"/>
                </a:lnTo>
                <a:close/>
              </a:path>
            </a:pathLst>
          </a:custGeom>
          <a:solidFill>
            <a:srgbClr val="FF0000"/>
          </a:solidFill>
          <a:ln w="0">
            <a:solidFill>
              <a:srgbClr val="808080"/>
            </a:solidFill>
            <a:prstDash val="solid"/>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7" name="Rak 16"/>
          <p:cNvSpPr/>
          <p:nvPr/>
        </p:nvSpPr>
        <p:spPr>
          <a:xfrm>
            <a:off x="5016381" y="1980000"/>
            <a:ext cx="2743200" cy="0"/>
          </a:xfrm>
          <a:prstGeom prst="line">
            <a:avLst/>
          </a:prstGeom>
          <a:noFill/>
          <a:ln w="36000">
            <a:solidFill>
              <a:srgbClr val="2300DC"/>
            </a:solidFill>
            <a:custDash>
              <a:ds d="508000" sp="508000"/>
              <a:ds d="508000" sp="508000"/>
            </a:custDash>
          </a:ln>
        </p:spPr>
        <p:txBody>
          <a:bodyPr vert="horz" wrap="none" lIns="108000" tIns="63000" rIns="108000" bIns="63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9" name="Rubrik 2"/>
          <p:cNvSpPr txBox="1">
            <a:spLocks/>
          </p:cNvSpPr>
          <p:nvPr/>
        </p:nvSpPr>
        <p:spPr>
          <a:xfrm>
            <a:off x="322212" y="0"/>
            <a:ext cx="7968936" cy="817200"/>
          </a:xfrm>
          <a:prstGeom prst="rect">
            <a:avLst/>
          </a:prstGeom>
          <a:noFill/>
          <a:ln>
            <a:noFill/>
          </a:ln>
        </p:spPr>
        <p:txBody>
          <a:bodyPr wrap="square" lIns="0" tIns="0" rIns="0" bIns="0" anchor="ctr"/>
          <a:lstStyle>
            <a:defPPr lvl="0">
              <a:buSzPct val="45000"/>
              <a:buFont typeface="StarSymbol"/>
              <a:buNone/>
              <a:defRPr/>
            </a:defPPr>
            <a:lvl1pPr lvl="0" algn="l" rtl="0" hangingPunct="0">
              <a:spcBef>
                <a:spcPts val="0"/>
              </a:spcBef>
              <a:spcAft>
                <a:spcPts val="0"/>
              </a:spcAft>
              <a:buSzPct val="45000"/>
              <a:buFont typeface="StarSymbol"/>
              <a:buChar char="●"/>
              <a:tabLst/>
              <a:defRPr lang="sv-SE" sz="2600" b="0" i="0" u="none" strike="noStrike" kern="1200" spc="0">
                <a:ln>
                  <a:noFill/>
                </a:ln>
                <a:solidFill>
                  <a:srgbClr val="000000"/>
                </a:solidFill>
                <a:latin typeface="Arial Black" pitchFamily="34"/>
                <a:ea typeface="WenQuanYi Zen Hei" pitchFamily="2"/>
                <a:cs typeface="Lohit Devanagari" pitchFamily="2"/>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GB" smtClean="0">
                <a:latin typeface="Arial Black" panose="020B0A04020102020204" pitchFamily="34" charset="0"/>
              </a:rPr>
              <a:t>Towards higher resolution</a:t>
            </a:r>
            <a:endParaRPr lang="en-GB" dirty="0">
              <a:latin typeface="Arial Black" panose="020B0A04020102020204" pitchFamily="34" charset="0"/>
            </a:endParaRPr>
          </a:p>
        </p:txBody>
      </p:sp>
    </p:spTree>
    <p:extLst>
      <p:ext uri="{BB962C8B-B14F-4D97-AF65-F5344CB8AC3E}">
        <p14:creationId xmlns:p14="http://schemas.microsoft.com/office/powerpoint/2010/main" val="1343353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06" y="1065933"/>
            <a:ext cx="8626163" cy="555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9"/>
          <p:cNvSpPr txBox="1">
            <a:spLocks noChangeArrowheads="1"/>
          </p:cNvSpPr>
          <p:nvPr/>
        </p:nvSpPr>
        <p:spPr bwMode="auto">
          <a:xfrm>
            <a:off x="324358" y="218694"/>
            <a:ext cx="73926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sv-SE" sz="2400" b="1" dirty="0" smtClean="0">
                <a:latin typeface="+mj-lt"/>
              </a:rPr>
              <a:t>A new </a:t>
            </a:r>
            <a:r>
              <a:rPr lang="sv-SE" sz="2400" b="1" dirty="0" err="1" smtClean="0">
                <a:latin typeface="+mj-lt"/>
              </a:rPr>
              <a:t>high</a:t>
            </a:r>
            <a:r>
              <a:rPr lang="sv-SE" sz="2400" b="1" dirty="0" smtClean="0">
                <a:latin typeface="+mj-lt"/>
              </a:rPr>
              <a:t>-resolution </a:t>
            </a:r>
            <a:r>
              <a:rPr lang="sv-SE" sz="2400" b="1" dirty="0" err="1" smtClean="0">
                <a:latin typeface="+mj-lt"/>
              </a:rPr>
              <a:t>reference</a:t>
            </a:r>
            <a:r>
              <a:rPr lang="sv-SE" sz="2400" b="1" dirty="0" smtClean="0">
                <a:latin typeface="+mj-lt"/>
              </a:rPr>
              <a:t> data set</a:t>
            </a:r>
            <a:endParaRPr lang="sv-SE" sz="2400" b="1" dirty="0">
              <a:latin typeface="+mj-lt"/>
            </a:endParaRPr>
          </a:p>
        </p:txBody>
      </p:sp>
      <p:sp>
        <p:nvSpPr>
          <p:cNvPr id="2" name="Rektangel 1"/>
          <p:cNvSpPr/>
          <p:nvPr/>
        </p:nvSpPr>
        <p:spPr>
          <a:xfrm>
            <a:off x="7079673" y="2202873"/>
            <a:ext cx="1920996" cy="1080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ruta 3"/>
          <p:cNvSpPr txBox="1"/>
          <p:nvPr/>
        </p:nvSpPr>
        <p:spPr>
          <a:xfrm>
            <a:off x="6545588" y="3406493"/>
            <a:ext cx="2523448" cy="338554"/>
          </a:xfrm>
          <a:prstGeom prst="rect">
            <a:avLst/>
          </a:prstGeom>
          <a:noFill/>
        </p:spPr>
        <p:txBody>
          <a:bodyPr wrap="none" rtlCol="0">
            <a:spAutoFit/>
          </a:bodyPr>
          <a:lstStyle/>
          <a:p>
            <a:r>
              <a:rPr lang="sv-SE" dirty="0" smtClean="0"/>
              <a:t>Dahlgren et al., </a:t>
            </a:r>
            <a:r>
              <a:rPr lang="sv-SE" dirty="0" err="1" smtClean="0"/>
              <a:t>submitted</a:t>
            </a:r>
            <a:endParaRPr lang="en-GB" dirty="0"/>
          </a:p>
        </p:txBody>
      </p:sp>
      <p:sp>
        <p:nvSpPr>
          <p:cNvPr id="6" name="textruta 5"/>
          <p:cNvSpPr txBox="1"/>
          <p:nvPr/>
        </p:nvSpPr>
        <p:spPr>
          <a:xfrm>
            <a:off x="6620552" y="6519446"/>
            <a:ext cx="2568332" cy="338554"/>
          </a:xfrm>
          <a:prstGeom prst="rect">
            <a:avLst/>
          </a:prstGeom>
          <a:noFill/>
        </p:spPr>
        <p:txBody>
          <a:bodyPr wrap="none" rtlCol="0">
            <a:spAutoFit/>
          </a:bodyPr>
          <a:lstStyle/>
          <a:p>
            <a:r>
              <a:rPr lang="sv-SE" dirty="0" smtClean="0"/>
              <a:t>Landelius et al., </a:t>
            </a:r>
            <a:r>
              <a:rPr lang="sv-SE" dirty="0" err="1" smtClean="0"/>
              <a:t>submitted</a:t>
            </a:r>
            <a:endParaRPr lang="en-GB" dirty="0"/>
          </a:p>
        </p:txBody>
      </p:sp>
    </p:spTree>
    <p:extLst>
      <p:ext uri="{BB962C8B-B14F-4D97-AF65-F5344CB8AC3E}">
        <p14:creationId xmlns:p14="http://schemas.microsoft.com/office/powerpoint/2010/main" val="28828767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idx="4294967295"/>
          </p:nvPr>
        </p:nvSpPr>
        <p:spPr>
          <a:xfrm>
            <a:off x="406480" y="0"/>
            <a:ext cx="7633799" cy="8172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dirty="0" err="1" smtClean="0">
                <a:latin typeface="Arial Black" panose="020B0A04020102020204" pitchFamily="34" charset="0"/>
              </a:rPr>
              <a:t>Validating</a:t>
            </a:r>
            <a:r>
              <a:rPr lang="sv-SE" dirty="0" smtClean="0">
                <a:latin typeface="Arial Black" panose="020B0A04020102020204" pitchFamily="34" charset="0"/>
              </a:rPr>
              <a:t> a </a:t>
            </a:r>
            <a:r>
              <a:rPr lang="sv-SE" dirty="0" err="1" smtClean="0">
                <a:latin typeface="Arial Black" panose="020B0A04020102020204" pitchFamily="34" charset="0"/>
              </a:rPr>
              <a:t>high</a:t>
            </a:r>
            <a:r>
              <a:rPr lang="sv-SE" dirty="0" smtClean="0">
                <a:latin typeface="Arial Black" panose="020B0A04020102020204" pitchFamily="34" charset="0"/>
              </a:rPr>
              <a:t>-resolution RCM</a:t>
            </a:r>
            <a:endParaRPr lang="sv-SE" dirty="0">
              <a:latin typeface="Arial Black" panose="020B0A04020102020204" pitchFamily="34" charset="0"/>
            </a:endParaRPr>
          </a:p>
        </p:txBody>
      </p:sp>
      <p:sp>
        <p:nvSpPr>
          <p:cNvPr id="3" name="Platshållare för innehåll 2"/>
          <p:cNvSpPr>
            <a:spLocks noGrp="1"/>
          </p:cNvSpPr>
          <p:nvPr>
            <p:ph idx="4294967295"/>
          </p:nvPr>
        </p:nvSpPr>
        <p:spPr/>
        <p:txBody>
          <a:bodyPr/>
          <a:lstStyle/>
          <a:p>
            <a:endParaRPr lang="en-GB" dirty="0"/>
          </a:p>
        </p:txBody>
      </p:sp>
      <p:pic>
        <p:nvPicPr>
          <p:cNvPr id="4" name="Bildobjekt 3"/>
          <p:cNvPicPr>
            <a:picLocks noChangeAspect="1"/>
          </p:cNvPicPr>
          <p:nvPr/>
        </p:nvPicPr>
        <p:blipFill>
          <a:blip r:embed="rId3">
            <a:lum/>
            <a:alphaModFix/>
          </a:blip>
          <a:srcRect/>
          <a:stretch>
            <a:fillRect/>
          </a:stretch>
        </p:blipFill>
        <p:spPr>
          <a:xfrm>
            <a:off x="1100379" y="3692879"/>
            <a:ext cx="5943240" cy="3057120"/>
          </a:xfrm>
          <a:prstGeom prst="rect">
            <a:avLst/>
          </a:prstGeom>
          <a:noFill/>
          <a:ln>
            <a:noFill/>
          </a:ln>
        </p:spPr>
      </p:pic>
      <p:pic>
        <p:nvPicPr>
          <p:cNvPr id="5" name="Bildobjekt 4"/>
          <p:cNvPicPr>
            <a:picLocks noChangeAspect="1"/>
          </p:cNvPicPr>
          <p:nvPr/>
        </p:nvPicPr>
        <p:blipFill>
          <a:blip r:embed="rId4">
            <a:lum/>
            <a:alphaModFix/>
          </a:blip>
          <a:srcRect/>
          <a:stretch>
            <a:fillRect/>
          </a:stretch>
        </p:blipFill>
        <p:spPr>
          <a:xfrm>
            <a:off x="1119458" y="988560"/>
            <a:ext cx="5924160" cy="2971440"/>
          </a:xfrm>
          <a:prstGeom prst="rect">
            <a:avLst/>
          </a:prstGeom>
          <a:noFill/>
          <a:ln>
            <a:noFill/>
          </a:ln>
        </p:spPr>
      </p:pic>
      <p:sp>
        <p:nvSpPr>
          <p:cNvPr id="6" name="textruta 5"/>
          <p:cNvSpPr txBox="1"/>
          <p:nvPr/>
        </p:nvSpPr>
        <p:spPr>
          <a:xfrm>
            <a:off x="131619" y="2376000"/>
            <a:ext cx="738359" cy="43020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2400" smtClean="0">
                <a:solidFill>
                  <a:prstClr val="black"/>
                </a:solidFill>
                <a:latin typeface="Liberation Sans" pitchFamily="18"/>
                <a:ea typeface="WenQuanYi Zen Hei" pitchFamily="2"/>
                <a:cs typeface="Lohit Devanagari" pitchFamily="2"/>
              </a:rPr>
              <a:t>DJF</a:t>
            </a:r>
          </a:p>
        </p:txBody>
      </p:sp>
      <p:sp>
        <p:nvSpPr>
          <p:cNvPr id="7" name="textruta 6"/>
          <p:cNvSpPr txBox="1"/>
          <p:nvPr/>
        </p:nvSpPr>
        <p:spPr>
          <a:xfrm>
            <a:off x="131979" y="5040360"/>
            <a:ext cx="688320" cy="43020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2400" smtClean="0">
                <a:solidFill>
                  <a:prstClr val="black"/>
                </a:solidFill>
                <a:latin typeface="Liberation Sans" pitchFamily="18"/>
                <a:ea typeface="WenQuanYi Zen Hei" pitchFamily="2"/>
                <a:cs typeface="Lohit Devanagari" pitchFamily="2"/>
              </a:rPr>
              <a:t>JJA</a:t>
            </a:r>
          </a:p>
        </p:txBody>
      </p:sp>
      <p:sp>
        <p:nvSpPr>
          <p:cNvPr id="8" name="textruta 7"/>
          <p:cNvSpPr txBox="1"/>
          <p:nvPr/>
        </p:nvSpPr>
        <p:spPr>
          <a:xfrm flipH="1">
            <a:off x="7043618" y="1119662"/>
            <a:ext cx="2088068" cy="5693866"/>
          </a:xfrm>
          <a:prstGeom prst="rect">
            <a:avLst/>
          </a:prstGeom>
          <a:noFill/>
        </p:spPr>
        <p:txBody>
          <a:bodyPr wrap="square" rtlCol="0">
            <a:spAutoFit/>
          </a:bodyPr>
          <a:lstStyle/>
          <a:p>
            <a:r>
              <a:rPr lang="sv-SE" dirty="0" smtClean="0">
                <a:solidFill>
                  <a:srgbClr val="000000"/>
                </a:solidFill>
              </a:rPr>
              <a:t>HARMONIE-</a:t>
            </a:r>
            <a:r>
              <a:rPr lang="sv-SE" dirty="0" err="1" smtClean="0">
                <a:solidFill>
                  <a:srgbClr val="000000"/>
                </a:solidFill>
              </a:rPr>
              <a:t>Climate</a:t>
            </a:r>
            <a:endParaRPr lang="sv-SE" dirty="0" smtClean="0">
              <a:solidFill>
                <a:srgbClr val="000000"/>
              </a:solidFill>
            </a:endParaRPr>
          </a:p>
          <a:p>
            <a:r>
              <a:rPr lang="sv-SE" dirty="0" smtClean="0">
                <a:solidFill>
                  <a:srgbClr val="000000"/>
                </a:solidFill>
              </a:rPr>
              <a:t>at 6 km </a:t>
            </a:r>
            <a:r>
              <a:rPr lang="sv-SE" dirty="0" err="1" smtClean="0">
                <a:solidFill>
                  <a:srgbClr val="000000"/>
                </a:solidFill>
              </a:rPr>
              <a:t>forced</a:t>
            </a:r>
            <a:r>
              <a:rPr lang="sv-SE" dirty="0" smtClean="0">
                <a:solidFill>
                  <a:srgbClr val="000000"/>
                </a:solidFill>
              </a:rPr>
              <a:t> by </a:t>
            </a:r>
          </a:p>
          <a:p>
            <a:r>
              <a:rPr lang="sv-SE" dirty="0" smtClean="0">
                <a:solidFill>
                  <a:srgbClr val="000000"/>
                </a:solidFill>
              </a:rPr>
              <a:t>ERA-Interim</a:t>
            </a: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r>
              <a:rPr lang="sv-SE" sz="1400" dirty="0" err="1" smtClean="0">
                <a:solidFill>
                  <a:srgbClr val="000000"/>
                </a:solidFill>
              </a:rPr>
              <a:t>Diurnal</a:t>
            </a:r>
            <a:r>
              <a:rPr lang="sv-SE" sz="1400" dirty="0" smtClean="0">
                <a:solidFill>
                  <a:srgbClr val="000000"/>
                </a:solidFill>
              </a:rPr>
              <a:t> </a:t>
            </a:r>
            <a:r>
              <a:rPr lang="sv-SE" sz="1400" dirty="0" err="1" smtClean="0">
                <a:solidFill>
                  <a:srgbClr val="000000"/>
                </a:solidFill>
              </a:rPr>
              <a:t>mean</a:t>
            </a:r>
            <a:r>
              <a:rPr lang="sv-SE" sz="1400" dirty="0" smtClean="0">
                <a:solidFill>
                  <a:srgbClr val="000000"/>
                </a:solidFill>
              </a:rPr>
              <a:t> T2m (˚C)</a:t>
            </a:r>
            <a:endParaRPr lang="sv-SE" sz="1400" dirty="0">
              <a:solidFill>
                <a:srgbClr val="000000"/>
              </a:solidFill>
            </a:endParaRPr>
          </a:p>
          <a:p>
            <a:endParaRPr lang="sv-SE" dirty="0" smtClean="0">
              <a:solidFill>
                <a:srgbClr val="000000"/>
              </a:solidFill>
            </a:endParaRPr>
          </a:p>
          <a:p>
            <a:r>
              <a:rPr lang="sv-SE" sz="1400" dirty="0" smtClean="0">
                <a:solidFill>
                  <a:srgbClr val="000000"/>
                </a:solidFill>
              </a:rPr>
              <a:t>Lindstedt et al. (2015)</a:t>
            </a:r>
            <a:endParaRPr lang="sv-SE" sz="1400" dirty="0">
              <a:solidFill>
                <a:srgbClr val="000000"/>
              </a:solidFill>
            </a:endParaRPr>
          </a:p>
        </p:txBody>
      </p:sp>
    </p:spTree>
    <p:extLst>
      <p:ext uri="{BB962C8B-B14F-4D97-AF65-F5344CB8AC3E}">
        <p14:creationId xmlns:p14="http://schemas.microsoft.com/office/powerpoint/2010/main" val="3396649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idx="4294967295"/>
          </p:nvPr>
        </p:nvSpPr>
        <p:spPr>
          <a:xfrm>
            <a:off x="406480" y="0"/>
            <a:ext cx="7633799" cy="8172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dirty="0" err="1" smtClean="0">
                <a:latin typeface="Arial Black" panose="020B0A04020102020204" pitchFamily="34" charset="0"/>
              </a:rPr>
              <a:t>Validating</a:t>
            </a:r>
            <a:r>
              <a:rPr lang="sv-SE" dirty="0" smtClean="0">
                <a:latin typeface="Arial Black" panose="020B0A04020102020204" pitchFamily="34" charset="0"/>
              </a:rPr>
              <a:t> a </a:t>
            </a:r>
            <a:r>
              <a:rPr lang="sv-SE" dirty="0" err="1" smtClean="0">
                <a:latin typeface="Arial Black" panose="020B0A04020102020204" pitchFamily="34" charset="0"/>
              </a:rPr>
              <a:t>high</a:t>
            </a:r>
            <a:r>
              <a:rPr lang="sv-SE" dirty="0" smtClean="0">
                <a:latin typeface="Arial Black" panose="020B0A04020102020204" pitchFamily="34" charset="0"/>
              </a:rPr>
              <a:t>-resolution RCM</a:t>
            </a:r>
            <a:endParaRPr lang="sv-SE" dirty="0">
              <a:latin typeface="Arial Black" panose="020B0A04020102020204" pitchFamily="34" charset="0"/>
            </a:endParaRPr>
          </a:p>
        </p:txBody>
      </p:sp>
      <p:sp>
        <p:nvSpPr>
          <p:cNvPr id="3" name="Platshållare för innehåll 2"/>
          <p:cNvSpPr>
            <a:spLocks noGrp="1"/>
          </p:cNvSpPr>
          <p:nvPr>
            <p:ph idx="4294967295"/>
          </p:nvPr>
        </p:nvSpPr>
        <p:spPr/>
        <p:txBody>
          <a:bodyPr/>
          <a:lstStyle/>
          <a:p>
            <a:endParaRPr lang="en-GB" dirty="0"/>
          </a:p>
        </p:txBody>
      </p:sp>
      <p:pic>
        <p:nvPicPr>
          <p:cNvPr id="4" name="Bildobjekt 3"/>
          <p:cNvPicPr>
            <a:picLocks noChangeAspect="1"/>
          </p:cNvPicPr>
          <p:nvPr/>
        </p:nvPicPr>
        <p:blipFill>
          <a:blip r:embed="rId3">
            <a:lum/>
            <a:alphaModFix/>
          </a:blip>
          <a:srcRect/>
          <a:stretch>
            <a:fillRect/>
          </a:stretch>
        </p:blipFill>
        <p:spPr>
          <a:xfrm>
            <a:off x="1100379" y="3692879"/>
            <a:ext cx="5943240" cy="3057120"/>
          </a:xfrm>
          <a:prstGeom prst="rect">
            <a:avLst/>
          </a:prstGeom>
          <a:noFill/>
          <a:ln>
            <a:noFill/>
          </a:ln>
        </p:spPr>
      </p:pic>
      <p:pic>
        <p:nvPicPr>
          <p:cNvPr id="5" name="Bildobjekt 4"/>
          <p:cNvPicPr>
            <a:picLocks noChangeAspect="1"/>
          </p:cNvPicPr>
          <p:nvPr/>
        </p:nvPicPr>
        <p:blipFill>
          <a:blip r:embed="rId4">
            <a:lum/>
            <a:alphaModFix/>
          </a:blip>
          <a:srcRect/>
          <a:stretch>
            <a:fillRect/>
          </a:stretch>
        </p:blipFill>
        <p:spPr>
          <a:xfrm>
            <a:off x="1119458" y="988560"/>
            <a:ext cx="5924160" cy="2971440"/>
          </a:xfrm>
          <a:prstGeom prst="rect">
            <a:avLst/>
          </a:prstGeom>
          <a:noFill/>
          <a:ln>
            <a:noFill/>
          </a:ln>
        </p:spPr>
      </p:pic>
      <p:sp>
        <p:nvSpPr>
          <p:cNvPr id="6" name="textruta 5"/>
          <p:cNvSpPr txBox="1"/>
          <p:nvPr/>
        </p:nvSpPr>
        <p:spPr>
          <a:xfrm>
            <a:off x="131619" y="2376000"/>
            <a:ext cx="738359" cy="43020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2400" smtClean="0">
                <a:solidFill>
                  <a:prstClr val="black"/>
                </a:solidFill>
                <a:latin typeface="Liberation Sans" pitchFamily="18"/>
                <a:ea typeface="WenQuanYi Zen Hei" pitchFamily="2"/>
                <a:cs typeface="Lohit Devanagari" pitchFamily="2"/>
              </a:rPr>
              <a:t>DJF</a:t>
            </a:r>
          </a:p>
        </p:txBody>
      </p:sp>
      <p:sp>
        <p:nvSpPr>
          <p:cNvPr id="7" name="textruta 6"/>
          <p:cNvSpPr txBox="1"/>
          <p:nvPr/>
        </p:nvSpPr>
        <p:spPr>
          <a:xfrm>
            <a:off x="131979" y="5040360"/>
            <a:ext cx="688320" cy="43020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2400" smtClean="0">
                <a:solidFill>
                  <a:prstClr val="black"/>
                </a:solidFill>
                <a:latin typeface="Liberation Sans" pitchFamily="18"/>
                <a:ea typeface="WenQuanYi Zen Hei" pitchFamily="2"/>
                <a:cs typeface="Lohit Devanagari" pitchFamily="2"/>
              </a:rPr>
              <a:t>JJA</a:t>
            </a:r>
          </a:p>
        </p:txBody>
      </p:sp>
      <p:sp>
        <p:nvSpPr>
          <p:cNvPr id="8" name="textruta 7"/>
          <p:cNvSpPr txBox="1"/>
          <p:nvPr/>
        </p:nvSpPr>
        <p:spPr>
          <a:xfrm flipH="1">
            <a:off x="7043618" y="1119662"/>
            <a:ext cx="2088068" cy="5693866"/>
          </a:xfrm>
          <a:prstGeom prst="rect">
            <a:avLst/>
          </a:prstGeom>
          <a:noFill/>
        </p:spPr>
        <p:txBody>
          <a:bodyPr wrap="square" rtlCol="0">
            <a:spAutoFit/>
          </a:bodyPr>
          <a:lstStyle/>
          <a:p>
            <a:r>
              <a:rPr lang="sv-SE" dirty="0" smtClean="0">
                <a:solidFill>
                  <a:srgbClr val="000000"/>
                </a:solidFill>
              </a:rPr>
              <a:t>HARMONIE-</a:t>
            </a:r>
            <a:r>
              <a:rPr lang="sv-SE" dirty="0" err="1" smtClean="0">
                <a:solidFill>
                  <a:srgbClr val="000000"/>
                </a:solidFill>
              </a:rPr>
              <a:t>Climate</a:t>
            </a:r>
            <a:endParaRPr lang="sv-SE" dirty="0" smtClean="0">
              <a:solidFill>
                <a:srgbClr val="000000"/>
              </a:solidFill>
            </a:endParaRPr>
          </a:p>
          <a:p>
            <a:r>
              <a:rPr lang="sv-SE" dirty="0" smtClean="0">
                <a:solidFill>
                  <a:srgbClr val="000000"/>
                </a:solidFill>
              </a:rPr>
              <a:t>at 6 km </a:t>
            </a:r>
            <a:r>
              <a:rPr lang="sv-SE" dirty="0" err="1" smtClean="0">
                <a:solidFill>
                  <a:srgbClr val="000000"/>
                </a:solidFill>
              </a:rPr>
              <a:t>forced</a:t>
            </a:r>
            <a:r>
              <a:rPr lang="sv-SE" dirty="0" smtClean="0">
                <a:solidFill>
                  <a:srgbClr val="000000"/>
                </a:solidFill>
              </a:rPr>
              <a:t> by </a:t>
            </a:r>
          </a:p>
          <a:p>
            <a:r>
              <a:rPr lang="sv-SE" dirty="0" smtClean="0">
                <a:solidFill>
                  <a:srgbClr val="000000"/>
                </a:solidFill>
              </a:rPr>
              <a:t>ERA-Interim</a:t>
            </a: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pPr lvl="0"/>
            <a:r>
              <a:rPr lang="sv-SE" sz="1400" dirty="0" err="1">
                <a:solidFill>
                  <a:srgbClr val="000000"/>
                </a:solidFill>
              </a:rPr>
              <a:t>Diurnal</a:t>
            </a:r>
            <a:r>
              <a:rPr lang="sv-SE" sz="1400" dirty="0">
                <a:solidFill>
                  <a:srgbClr val="000000"/>
                </a:solidFill>
              </a:rPr>
              <a:t> </a:t>
            </a:r>
            <a:r>
              <a:rPr lang="sv-SE" sz="1400" dirty="0" err="1">
                <a:solidFill>
                  <a:srgbClr val="000000"/>
                </a:solidFill>
              </a:rPr>
              <a:t>mean</a:t>
            </a:r>
            <a:r>
              <a:rPr lang="sv-SE" sz="1400" dirty="0">
                <a:solidFill>
                  <a:srgbClr val="000000"/>
                </a:solidFill>
              </a:rPr>
              <a:t> T2m (˚C)</a:t>
            </a:r>
          </a:p>
          <a:p>
            <a:endParaRPr lang="sv-SE" dirty="0" smtClean="0">
              <a:solidFill>
                <a:srgbClr val="000000"/>
              </a:solidFill>
            </a:endParaRPr>
          </a:p>
          <a:p>
            <a:r>
              <a:rPr lang="sv-SE" sz="1400" dirty="0" smtClean="0">
                <a:solidFill>
                  <a:srgbClr val="000000"/>
                </a:solidFill>
              </a:rPr>
              <a:t>Lindstedt et al. (2015)</a:t>
            </a:r>
            <a:endParaRPr lang="sv-SE" sz="1400" dirty="0">
              <a:solidFill>
                <a:srgbClr val="000000"/>
              </a:solidFill>
            </a:endParaRPr>
          </a:p>
        </p:txBody>
      </p:sp>
      <p:sp>
        <p:nvSpPr>
          <p:cNvPr id="9" name="Rak 8"/>
          <p:cNvSpPr/>
          <p:nvPr/>
        </p:nvSpPr>
        <p:spPr>
          <a:xfrm flipH="1">
            <a:off x="5872700" y="2440080"/>
            <a:ext cx="2213280" cy="29592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0" name="Rak 9"/>
          <p:cNvSpPr/>
          <p:nvPr/>
        </p:nvSpPr>
        <p:spPr>
          <a:xfrm flipH="1">
            <a:off x="4847780" y="2405520"/>
            <a:ext cx="3205440" cy="324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1" name="Rak 10"/>
          <p:cNvSpPr/>
          <p:nvPr/>
        </p:nvSpPr>
        <p:spPr>
          <a:xfrm flipH="1">
            <a:off x="4972700" y="2232000"/>
            <a:ext cx="302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2" name="Rak 11"/>
          <p:cNvSpPr/>
          <p:nvPr/>
        </p:nvSpPr>
        <p:spPr>
          <a:xfrm flipH="1" flipV="1">
            <a:off x="5548700" y="2015999"/>
            <a:ext cx="2341080" cy="190441"/>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3" name="textruta 12"/>
          <p:cNvSpPr txBox="1"/>
          <p:nvPr/>
        </p:nvSpPr>
        <p:spPr>
          <a:xfrm rot="5400000">
            <a:off x="7816881" y="2195460"/>
            <a:ext cx="927359" cy="40284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defRPr sz="2200"/>
            </a:pPr>
            <a:r>
              <a:rPr lang="sv-SE" sz="2200" smtClean="0">
                <a:solidFill>
                  <a:prstClr val="black"/>
                </a:solidFill>
                <a:latin typeface="Liberation Sans" pitchFamily="18"/>
                <a:ea typeface="WenQuanYi Zen Hei" pitchFamily="2"/>
                <a:cs typeface="Lohit Devanagari" pitchFamily="2"/>
              </a:rPr>
              <a:t>Lakes</a:t>
            </a:r>
          </a:p>
        </p:txBody>
      </p:sp>
      <p:sp>
        <p:nvSpPr>
          <p:cNvPr id="14" name="Rak 13"/>
          <p:cNvSpPr/>
          <p:nvPr/>
        </p:nvSpPr>
        <p:spPr>
          <a:xfrm flipH="1" flipV="1">
            <a:off x="6323060" y="1895039"/>
            <a:ext cx="1673640" cy="311401"/>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5" name="Rak 14"/>
          <p:cNvSpPr/>
          <p:nvPr/>
        </p:nvSpPr>
        <p:spPr>
          <a:xfrm flipH="1">
            <a:off x="5873060" y="5176080"/>
            <a:ext cx="2213280" cy="29592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6" name="Rak 15"/>
          <p:cNvSpPr/>
          <p:nvPr/>
        </p:nvSpPr>
        <p:spPr>
          <a:xfrm flipH="1">
            <a:off x="4848140" y="5141520"/>
            <a:ext cx="3205440" cy="3239"/>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7" name="Rak 16"/>
          <p:cNvSpPr/>
          <p:nvPr/>
        </p:nvSpPr>
        <p:spPr>
          <a:xfrm flipH="1">
            <a:off x="4973060" y="4968000"/>
            <a:ext cx="3024000" cy="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8" name="Rak 17"/>
          <p:cNvSpPr/>
          <p:nvPr/>
        </p:nvSpPr>
        <p:spPr>
          <a:xfrm flipH="1" flipV="1">
            <a:off x="5549060" y="4752000"/>
            <a:ext cx="2341080" cy="19044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9" name="Rak 18"/>
          <p:cNvSpPr/>
          <p:nvPr/>
        </p:nvSpPr>
        <p:spPr>
          <a:xfrm flipH="1" flipV="1">
            <a:off x="6323420" y="4631040"/>
            <a:ext cx="1673640" cy="3114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20" name="textruta 19"/>
          <p:cNvSpPr txBox="1"/>
          <p:nvPr/>
        </p:nvSpPr>
        <p:spPr>
          <a:xfrm rot="5400000">
            <a:off x="7817241" y="4823460"/>
            <a:ext cx="927359" cy="40284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defRPr sz="2200"/>
            </a:pPr>
            <a:r>
              <a:rPr lang="sv-SE" sz="2200" smtClean="0">
                <a:solidFill>
                  <a:prstClr val="black"/>
                </a:solidFill>
                <a:latin typeface="Liberation Sans" pitchFamily="18"/>
                <a:ea typeface="WenQuanYi Zen Hei" pitchFamily="2"/>
                <a:cs typeface="Lohit Devanagari" pitchFamily="2"/>
              </a:rPr>
              <a:t>Lakes</a:t>
            </a:r>
          </a:p>
        </p:txBody>
      </p:sp>
    </p:spTree>
    <p:extLst>
      <p:ext uri="{BB962C8B-B14F-4D97-AF65-F5344CB8AC3E}">
        <p14:creationId xmlns:p14="http://schemas.microsoft.com/office/powerpoint/2010/main" val="535654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noGrp="1"/>
          </p:cNvSpPr>
          <p:nvPr>
            <p:ph type="title" idx="4294967295"/>
          </p:nvPr>
        </p:nvSpPr>
        <p:spPr>
          <a:xfrm>
            <a:off x="406480" y="0"/>
            <a:ext cx="7633799" cy="81720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dirty="0" err="1" smtClean="0">
                <a:latin typeface="Arial Black" panose="020B0A04020102020204" pitchFamily="34" charset="0"/>
              </a:rPr>
              <a:t>Validating</a:t>
            </a:r>
            <a:r>
              <a:rPr lang="sv-SE" dirty="0" smtClean="0">
                <a:latin typeface="Arial Black" panose="020B0A04020102020204" pitchFamily="34" charset="0"/>
              </a:rPr>
              <a:t> a </a:t>
            </a:r>
            <a:r>
              <a:rPr lang="sv-SE" dirty="0" err="1" smtClean="0">
                <a:latin typeface="Arial Black" panose="020B0A04020102020204" pitchFamily="34" charset="0"/>
              </a:rPr>
              <a:t>high</a:t>
            </a:r>
            <a:r>
              <a:rPr lang="sv-SE" dirty="0" smtClean="0">
                <a:latin typeface="Arial Black" panose="020B0A04020102020204" pitchFamily="34" charset="0"/>
              </a:rPr>
              <a:t>-resolution RCM</a:t>
            </a:r>
            <a:endParaRPr lang="sv-SE" dirty="0">
              <a:latin typeface="Arial Black" panose="020B0A04020102020204" pitchFamily="34" charset="0"/>
            </a:endParaRPr>
          </a:p>
        </p:txBody>
      </p:sp>
      <p:sp>
        <p:nvSpPr>
          <p:cNvPr id="3" name="Platshållare för innehåll 2"/>
          <p:cNvSpPr>
            <a:spLocks noGrp="1"/>
          </p:cNvSpPr>
          <p:nvPr>
            <p:ph idx="4294967295"/>
          </p:nvPr>
        </p:nvSpPr>
        <p:spPr/>
        <p:txBody>
          <a:bodyPr/>
          <a:lstStyle/>
          <a:p>
            <a:endParaRPr lang="en-GB" dirty="0"/>
          </a:p>
        </p:txBody>
      </p:sp>
      <p:pic>
        <p:nvPicPr>
          <p:cNvPr id="4" name="Bildobjekt 3"/>
          <p:cNvPicPr>
            <a:picLocks noChangeAspect="1"/>
          </p:cNvPicPr>
          <p:nvPr/>
        </p:nvPicPr>
        <p:blipFill>
          <a:blip r:embed="rId3">
            <a:lum/>
            <a:alphaModFix/>
          </a:blip>
          <a:srcRect/>
          <a:stretch>
            <a:fillRect/>
          </a:stretch>
        </p:blipFill>
        <p:spPr>
          <a:xfrm>
            <a:off x="1100379" y="3692879"/>
            <a:ext cx="5943240" cy="3057120"/>
          </a:xfrm>
          <a:prstGeom prst="rect">
            <a:avLst/>
          </a:prstGeom>
          <a:noFill/>
          <a:ln>
            <a:noFill/>
          </a:ln>
        </p:spPr>
      </p:pic>
      <p:pic>
        <p:nvPicPr>
          <p:cNvPr id="5" name="Bildobjekt 4"/>
          <p:cNvPicPr>
            <a:picLocks noChangeAspect="1"/>
          </p:cNvPicPr>
          <p:nvPr/>
        </p:nvPicPr>
        <p:blipFill>
          <a:blip r:embed="rId4">
            <a:lum/>
            <a:alphaModFix/>
          </a:blip>
          <a:srcRect/>
          <a:stretch>
            <a:fillRect/>
          </a:stretch>
        </p:blipFill>
        <p:spPr>
          <a:xfrm>
            <a:off x="1119458" y="988560"/>
            <a:ext cx="5924160" cy="2971440"/>
          </a:xfrm>
          <a:prstGeom prst="rect">
            <a:avLst/>
          </a:prstGeom>
          <a:noFill/>
          <a:ln>
            <a:noFill/>
          </a:ln>
        </p:spPr>
      </p:pic>
      <p:sp>
        <p:nvSpPr>
          <p:cNvPr id="6" name="textruta 5"/>
          <p:cNvSpPr txBox="1"/>
          <p:nvPr/>
        </p:nvSpPr>
        <p:spPr>
          <a:xfrm>
            <a:off x="131619" y="2376000"/>
            <a:ext cx="738359" cy="43020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2400" smtClean="0">
                <a:solidFill>
                  <a:prstClr val="black"/>
                </a:solidFill>
                <a:latin typeface="Liberation Sans" pitchFamily="18"/>
                <a:ea typeface="WenQuanYi Zen Hei" pitchFamily="2"/>
                <a:cs typeface="Lohit Devanagari" pitchFamily="2"/>
              </a:rPr>
              <a:t>DJF</a:t>
            </a:r>
          </a:p>
        </p:txBody>
      </p:sp>
      <p:sp>
        <p:nvSpPr>
          <p:cNvPr id="7" name="textruta 6"/>
          <p:cNvSpPr txBox="1"/>
          <p:nvPr/>
        </p:nvSpPr>
        <p:spPr>
          <a:xfrm>
            <a:off x="131979" y="5040360"/>
            <a:ext cx="688320" cy="43020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pPr>
            <a:r>
              <a:rPr lang="sv-SE" sz="2400" smtClean="0">
                <a:solidFill>
                  <a:prstClr val="black"/>
                </a:solidFill>
                <a:latin typeface="Liberation Sans" pitchFamily="18"/>
                <a:ea typeface="WenQuanYi Zen Hei" pitchFamily="2"/>
                <a:cs typeface="Lohit Devanagari" pitchFamily="2"/>
              </a:rPr>
              <a:t>JJA</a:t>
            </a:r>
          </a:p>
        </p:txBody>
      </p:sp>
      <p:sp>
        <p:nvSpPr>
          <p:cNvPr id="8" name="textruta 7"/>
          <p:cNvSpPr txBox="1"/>
          <p:nvPr/>
        </p:nvSpPr>
        <p:spPr>
          <a:xfrm flipH="1">
            <a:off x="7043618" y="1119662"/>
            <a:ext cx="2088068" cy="5693866"/>
          </a:xfrm>
          <a:prstGeom prst="rect">
            <a:avLst/>
          </a:prstGeom>
          <a:noFill/>
        </p:spPr>
        <p:txBody>
          <a:bodyPr wrap="square" rtlCol="0">
            <a:spAutoFit/>
          </a:bodyPr>
          <a:lstStyle/>
          <a:p>
            <a:r>
              <a:rPr lang="sv-SE" dirty="0" smtClean="0">
                <a:solidFill>
                  <a:srgbClr val="000000"/>
                </a:solidFill>
              </a:rPr>
              <a:t>HARMONIE-</a:t>
            </a:r>
            <a:r>
              <a:rPr lang="sv-SE" dirty="0" err="1" smtClean="0">
                <a:solidFill>
                  <a:srgbClr val="000000"/>
                </a:solidFill>
              </a:rPr>
              <a:t>Climate</a:t>
            </a:r>
            <a:endParaRPr lang="sv-SE" dirty="0" smtClean="0">
              <a:solidFill>
                <a:srgbClr val="000000"/>
              </a:solidFill>
            </a:endParaRPr>
          </a:p>
          <a:p>
            <a:r>
              <a:rPr lang="sv-SE" dirty="0" smtClean="0">
                <a:solidFill>
                  <a:srgbClr val="000000"/>
                </a:solidFill>
              </a:rPr>
              <a:t>at 6 km </a:t>
            </a:r>
            <a:r>
              <a:rPr lang="sv-SE" dirty="0" err="1" smtClean="0">
                <a:solidFill>
                  <a:srgbClr val="000000"/>
                </a:solidFill>
              </a:rPr>
              <a:t>forced</a:t>
            </a:r>
            <a:r>
              <a:rPr lang="sv-SE" dirty="0" smtClean="0">
                <a:solidFill>
                  <a:srgbClr val="000000"/>
                </a:solidFill>
              </a:rPr>
              <a:t> by </a:t>
            </a:r>
          </a:p>
          <a:p>
            <a:r>
              <a:rPr lang="sv-SE" dirty="0" smtClean="0">
                <a:solidFill>
                  <a:srgbClr val="000000"/>
                </a:solidFill>
              </a:rPr>
              <a:t>ERA-Interim</a:t>
            </a: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endParaRPr lang="sv-SE" dirty="0" smtClean="0">
              <a:solidFill>
                <a:srgbClr val="000000"/>
              </a:solidFill>
            </a:endParaRPr>
          </a:p>
          <a:p>
            <a:endParaRPr lang="sv-SE" dirty="0">
              <a:solidFill>
                <a:srgbClr val="000000"/>
              </a:solidFill>
            </a:endParaRPr>
          </a:p>
          <a:p>
            <a:endParaRPr lang="sv-SE" dirty="0" smtClean="0">
              <a:solidFill>
                <a:srgbClr val="000000"/>
              </a:solidFill>
            </a:endParaRPr>
          </a:p>
          <a:p>
            <a:pPr lvl="0"/>
            <a:r>
              <a:rPr lang="sv-SE" sz="1400" dirty="0" err="1">
                <a:solidFill>
                  <a:srgbClr val="000000"/>
                </a:solidFill>
              </a:rPr>
              <a:t>Diurnal</a:t>
            </a:r>
            <a:r>
              <a:rPr lang="sv-SE" sz="1400" dirty="0">
                <a:solidFill>
                  <a:srgbClr val="000000"/>
                </a:solidFill>
              </a:rPr>
              <a:t> </a:t>
            </a:r>
            <a:r>
              <a:rPr lang="sv-SE" sz="1400" dirty="0" err="1">
                <a:solidFill>
                  <a:srgbClr val="000000"/>
                </a:solidFill>
              </a:rPr>
              <a:t>mean</a:t>
            </a:r>
            <a:r>
              <a:rPr lang="sv-SE" sz="1400" dirty="0">
                <a:solidFill>
                  <a:srgbClr val="000000"/>
                </a:solidFill>
              </a:rPr>
              <a:t> T2m (˚C)</a:t>
            </a:r>
          </a:p>
          <a:p>
            <a:endParaRPr lang="sv-SE" dirty="0" smtClean="0">
              <a:solidFill>
                <a:srgbClr val="000000"/>
              </a:solidFill>
            </a:endParaRPr>
          </a:p>
          <a:p>
            <a:r>
              <a:rPr lang="sv-SE" sz="1400" dirty="0" smtClean="0">
                <a:solidFill>
                  <a:srgbClr val="000000"/>
                </a:solidFill>
              </a:rPr>
              <a:t>Lindstedt et al. (2015)</a:t>
            </a:r>
            <a:endParaRPr lang="sv-SE" sz="1400" dirty="0">
              <a:solidFill>
                <a:srgbClr val="000000"/>
              </a:solidFill>
            </a:endParaRPr>
          </a:p>
        </p:txBody>
      </p:sp>
      <p:sp>
        <p:nvSpPr>
          <p:cNvPr id="9" name="textruta 8"/>
          <p:cNvSpPr txBox="1"/>
          <p:nvPr/>
        </p:nvSpPr>
        <p:spPr>
          <a:xfrm rot="5400000">
            <a:off x="6584343" y="3366986"/>
            <a:ext cx="3320279" cy="402840"/>
          </a:xfrm>
          <a:prstGeom prst="rect">
            <a:avLst/>
          </a:prstGeom>
          <a:noFill/>
          <a:ln>
            <a:noFill/>
          </a:ln>
        </p:spPr>
        <p:txBody>
          <a:bodyPr vert="horz" wrap="none" lIns="90000" tIns="45000" rIns="90000" bIns="45000" anchorCtr="0" compatLnSpc="0">
            <a:spAutoFit/>
          </a:bodyPr>
          <a:lstStyle/>
          <a:p>
            <a:pPr fontAlgn="auto" hangingPunct="0">
              <a:spcBef>
                <a:spcPts val="0"/>
              </a:spcBef>
              <a:spcAft>
                <a:spcPts val="0"/>
              </a:spcAft>
              <a:defRPr sz="2200"/>
            </a:pPr>
            <a:r>
              <a:rPr lang="sv-SE" sz="2200" smtClean="0">
                <a:solidFill>
                  <a:prstClr val="black"/>
                </a:solidFill>
                <a:latin typeface="Liberation Sans" pitchFamily="18"/>
                <a:ea typeface="WenQuanYi Zen Hei" pitchFamily="2"/>
                <a:cs typeface="Lohit Devanagari" pitchFamily="2"/>
              </a:rPr>
              <a:t>Mountain tops and ridges</a:t>
            </a:r>
          </a:p>
        </p:txBody>
      </p:sp>
      <p:sp>
        <p:nvSpPr>
          <p:cNvPr id="10" name="Rak 9"/>
          <p:cNvSpPr/>
          <p:nvPr/>
        </p:nvSpPr>
        <p:spPr>
          <a:xfrm flipH="1">
            <a:off x="6315062" y="2130385"/>
            <a:ext cx="1583640" cy="38161"/>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1" name="Rak 10"/>
          <p:cNvSpPr/>
          <p:nvPr/>
        </p:nvSpPr>
        <p:spPr>
          <a:xfrm flipH="1">
            <a:off x="5883062" y="2240546"/>
            <a:ext cx="2016000" cy="9360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2" name="Rak 11"/>
          <p:cNvSpPr/>
          <p:nvPr/>
        </p:nvSpPr>
        <p:spPr>
          <a:xfrm flipH="1">
            <a:off x="4731062" y="2168546"/>
            <a:ext cx="3168000" cy="791999"/>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3" name="Rak 12"/>
          <p:cNvSpPr/>
          <p:nvPr/>
        </p:nvSpPr>
        <p:spPr>
          <a:xfrm flipH="1">
            <a:off x="5235062" y="2168546"/>
            <a:ext cx="266400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4" name="Rak 13"/>
          <p:cNvSpPr/>
          <p:nvPr/>
        </p:nvSpPr>
        <p:spPr>
          <a:xfrm flipH="1">
            <a:off x="5883062" y="2168546"/>
            <a:ext cx="201600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5" name="Rak 14"/>
          <p:cNvSpPr/>
          <p:nvPr/>
        </p:nvSpPr>
        <p:spPr>
          <a:xfrm flipH="1">
            <a:off x="6315062" y="4866386"/>
            <a:ext cx="1583640" cy="3816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6" name="Rak 15"/>
          <p:cNvSpPr/>
          <p:nvPr/>
        </p:nvSpPr>
        <p:spPr>
          <a:xfrm flipH="1">
            <a:off x="5883062" y="4976546"/>
            <a:ext cx="2016000" cy="935999"/>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7" name="Rak 16"/>
          <p:cNvSpPr/>
          <p:nvPr/>
        </p:nvSpPr>
        <p:spPr>
          <a:xfrm flipH="1">
            <a:off x="4731062" y="4904546"/>
            <a:ext cx="3168000" cy="7920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8" name="Rak 17"/>
          <p:cNvSpPr/>
          <p:nvPr/>
        </p:nvSpPr>
        <p:spPr>
          <a:xfrm flipH="1">
            <a:off x="5235062" y="4904546"/>
            <a:ext cx="266400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
        <p:nvSpPr>
          <p:cNvPr id="19" name="Rak 18"/>
          <p:cNvSpPr/>
          <p:nvPr/>
        </p:nvSpPr>
        <p:spPr>
          <a:xfrm flipH="1">
            <a:off x="5883062" y="4904546"/>
            <a:ext cx="201600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fontAlgn="auto" hangingPunct="0">
              <a:spcBef>
                <a:spcPts val="0"/>
              </a:spcBef>
              <a:spcAft>
                <a:spcPts val="0"/>
              </a:spcAft>
            </a:pPr>
            <a:endParaRPr lang="sv-SE" sz="1800" smtClean="0">
              <a:solidFill>
                <a:prstClr val="black"/>
              </a:solidFill>
              <a:latin typeface="Liberation Sans" pitchFamily="18"/>
              <a:ea typeface="WenQuanYi Zen Hei" pitchFamily="2"/>
              <a:cs typeface="Lohit Devanagari" pitchFamily="2"/>
            </a:endParaRPr>
          </a:p>
        </p:txBody>
      </p:sp>
    </p:spTree>
    <p:extLst>
      <p:ext uri="{BB962C8B-B14F-4D97-AF65-F5344CB8AC3E}">
        <p14:creationId xmlns:p14="http://schemas.microsoft.com/office/powerpoint/2010/main" val="535654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6422" y="0"/>
            <a:ext cx="7634287" cy="817563"/>
          </a:xfrm>
        </p:spPr>
        <p:txBody>
          <a:bodyPr/>
          <a:lstStyle/>
          <a:p>
            <a:r>
              <a:rPr lang="sv-SE" dirty="0" err="1" smtClean="0"/>
              <a:t>Need</a:t>
            </a:r>
            <a:r>
              <a:rPr lang="sv-SE" dirty="0" smtClean="0"/>
              <a:t> for </a:t>
            </a:r>
            <a:r>
              <a:rPr lang="sv-SE" dirty="0" err="1" smtClean="0"/>
              <a:t>high</a:t>
            </a:r>
            <a:r>
              <a:rPr lang="sv-SE" dirty="0" smtClean="0"/>
              <a:t>-resolution observations: Focus on urban </a:t>
            </a:r>
            <a:r>
              <a:rPr lang="sv-SE" dirty="0" err="1" smtClean="0"/>
              <a:t>applications</a:t>
            </a:r>
            <a:endParaRPr lang="en-GB" dirty="0"/>
          </a:p>
        </p:txBody>
      </p:sp>
      <p:sp>
        <p:nvSpPr>
          <p:cNvPr id="3" name="Platshållare för innehåll 2"/>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748" y="4314934"/>
            <a:ext cx="3074049" cy="237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flipH="1">
            <a:off x="3671796" y="1129201"/>
            <a:ext cx="2088068" cy="1815882"/>
          </a:xfrm>
          <a:prstGeom prst="rect">
            <a:avLst/>
          </a:prstGeom>
          <a:noFill/>
        </p:spPr>
        <p:txBody>
          <a:bodyPr wrap="square" rtlCol="0">
            <a:spAutoFit/>
          </a:bodyPr>
          <a:lstStyle/>
          <a:p>
            <a:r>
              <a:rPr lang="sv-SE" dirty="0" smtClean="0">
                <a:solidFill>
                  <a:srgbClr val="000000"/>
                </a:solidFill>
              </a:rPr>
              <a:t>The </a:t>
            </a:r>
            <a:r>
              <a:rPr lang="sv-SE" dirty="0" err="1" smtClean="0">
                <a:solidFill>
                  <a:srgbClr val="000000"/>
                </a:solidFill>
              </a:rPr>
              <a:t>ground</a:t>
            </a:r>
            <a:r>
              <a:rPr lang="sv-SE" dirty="0" smtClean="0">
                <a:solidFill>
                  <a:srgbClr val="000000"/>
                </a:solidFill>
              </a:rPr>
              <a:t> </a:t>
            </a:r>
            <a:r>
              <a:rPr lang="sv-SE" dirty="0" err="1" smtClean="0">
                <a:solidFill>
                  <a:srgbClr val="000000"/>
                </a:solidFill>
              </a:rPr>
              <a:t>scheme</a:t>
            </a:r>
            <a:r>
              <a:rPr lang="sv-SE" dirty="0" smtClean="0">
                <a:solidFill>
                  <a:srgbClr val="000000"/>
                </a:solidFill>
              </a:rPr>
              <a:t> </a:t>
            </a:r>
            <a:r>
              <a:rPr lang="sv-SE" dirty="0" err="1" smtClean="0">
                <a:solidFill>
                  <a:srgbClr val="000000"/>
                </a:solidFill>
              </a:rPr>
              <a:t>includes</a:t>
            </a:r>
            <a:r>
              <a:rPr lang="sv-SE" dirty="0" smtClean="0">
                <a:solidFill>
                  <a:srgbClr val="000000"/>
                </a:solidFill>
              </a:rPr>
              <a:t> a </a:t>
            </a:r>
            <a:r>
              <a:rPr lang="sv-SE" dirty="0" err="1" smtClean="0">
                <a:solidFill>
                  <a:srgbClr val="000000"/>
                </a:solidFill>
              </a:rPr>
              <a:t>module</a:t>
            </a:r>
            <a:r>
              <a:rPr lang="sv-SE" dirty="0" smtClean="0">
                <a:solidFill>
                  <a:srgbClr val="000000"/>
                </a:solidFill>
              </a:rPr>
              <a:t> </a:t>
            </a:r>
            <a:r>
              <a:rPr lang="sv-SE" dirty="0" err="1" smtClean="0">
                <a:solidFill>
                  <a:srgbClr val="000000"/>
                </a:solidFill>
              </a:rPr>
              <a:t>that</a:t>
            </a:r>
            <a:r>
              <a:rPr lang="sv-SE" dirty="0" smtClean="0">
                <a:solidFill>
                  <a:srgbClr val="000000"/>
                </a:solidFill>
              </a:rPr>
              <a:t> </a:t>
            </a:r>
            <a:r>
              <a:rPr lang="sv-SE" dirty="0" err="1" smtClean="0">
                <a:solidFill>
                  <a:srgbClr val="000000"/>
                </a:solidFill>
              </a:rPr>
              <a:t>describes</a:t>
            </a:r>
            <a:r>
              <a:rPr lang="sv-SE" dirty="0" smtClean="0">
                <a:solidFill>
                  <a:srgbClr val="000000"/>
                </a:solidFill>
              </a:rPr>
              <a:t> </a:t>
            </a:r>
            <a:r>
              <a:rPr lang="sv-SE" dirty="0" err="1" smtClean="0">
                <a:solidFill>
                  <a:srgbClr val="000000"/>
                </a:solidFill>
              </a:rPr>
              <a:t>cities</a:t>
            </a:r>
            <a:r>
              <a:rPr lang="sv-SE" dirty="0" smtClean="0">
                <a:solidFill>
                  <a:srgbClr val="000000"/>
                </a:solidFill>
              </a:rPr>
              <a:t> </a:t>
            </a:r>
            <a:r>
              <a:rPr lang="sv-SE" dirty="0" err="1" smtClean="0">
                <a:solidFill>
                  <a:srgbClr val="000000"/>
                </a:solidFill>
              </a:rPr>
              <a:t>implying</a:t>
            </a:r>
            <a:r>
              <a:rPr lang="sv-SE" dirty="0" smtClean="0">
                <a:solidFill>
                  <a:srgbClr val="000000"/>
                </a:solidFill>
              </a:rPr>
              <a:t> </a:t>
            </a:r>
            <a:r>
              <a:rPr lang="sv-SE" dirty="0" err="1" smtClean="0">
                <a:solidFill>
                  <a:srgbClr val="000000"/>
                </a:solidFill>
              </a:rPr>
              <a:t>that</a:t>
            </a:r>
            <a:r>
              <a:rPr lang="sv-SE" dirty="0" smtClean="0">
                <a:solidFill>
                  <a:srgbClr val="000000"/>
                </a:solidFill>
              </a:rPr>
              <a:t> the </a:t>
            </a:r>
            <a:r>
              <a:rPr lang="sv-SE" dirty="0" err="1" smtClean="0">
                <a:solidFill>
                  <a:srgbClr val="000000"/>
                </a:solidFill>
              </a:rPr>
              <a:t>model</a:t>
            </a:r>
            <a:r>
              <a:rPr lang="sv-SE" dirty="0" smtClean="0">
                <a:solidFill>
                  <a:srgbClr val="000000"/>
                </a:solidFill>
              </a:rPr>
              <a:t> </a:t>
            </a:r>
            <a:r>
              <a:rPr lang="sv-SE" dirty="0" err="1" smtClean="0">
                <a:solidFill>
                  <a:srgbClr val="000000"/>
                </a:solidFill>
              </a:rPr>
              <a:t>can</a:t>
            </a:r>
            <a:r>
              <a:rPr lang="sv-SE" dirty="0" smtClean="0">
                <a:solidFill>
                  <a:srgbClr val="000000"/>
                </a:solidFill>
              </a:rPr>
              <a:t> </a:t>
            </a:r>
            <a:r>
              <a:rPr lang="sv-SE" dirty="0" err="1" smtClean="0">
                <a:solidFill>
                  <a:srgbClr val="000000"/>
                </a:solidFill>
              </a:rPr>
              <a:t>simulate</a:t>
            </a:r>
            <a:r>
              <a:rPr lang="sv-SE" dirty="0" smtClean="0">
                <a:solidFill>
                  <a:srgbClr val="000000"/>
                </a:solidFill>
              </a:rPr>
              <a:t> the </a:t>
            </a:r>
            <a:r>
              <a:rPr lang="sv-SE" dirty="0" err="1" smtClean="0">
                <a:solidFill>
                  <a:srgbClr val="000000"/>
                </a:solidFill>
              </a:rPr>
              <a:t>effect</a:t>
            </a:r>
            <a:r>
              <a:rPr lang="sv-SE" dirty="0" smtClean="0">
                <a:solidFill>
                  <a:srgbClr val="000000"/>
                </a:solidFill>
              </a:rPr>
              <a:t> </a:t>
            </a:r>
            <a:r>
              <a:rPr lang="sv-SE" dirty="0" err="1" smtClean="0">
                <a:solidFill>
                  <a:srgbClr val="000000"/>
                </a:solidFill>
              </a:rPr>
              <a:t>of</a:t>
            </a:r>
            <a:r>
              <a:rPr lang="sv-SE" dirty="0" smtClean="0">
                <a:solidFill>
                  <a:srgbClr val="000000"/>
                </a:solidFill>
              </a:rPr>
              <a:t> </a:t>
            </a:r>
            <a:r>
              <a:rPr lang="sv-SE" dirty="0" err="1" smtClean="0">
                <a:solidFill>
                  <a:srgbClr val="000000"/>
                </a:solidFill>
              </a:rPr>
              <a:t>cities</a:t>
            </a:r>
            <a:r>
              <a:rPr lang="sv-SE" dirty="0" smtClean="0">
                <a:solidFill>
                  <a:srgbClr val="000000"/>
                </a:solidFill>
              </a:rPr>
              <a:t> on </a:t>
            </a:r>
            <a:r>
              <a:rPr lang="sv-SE" dirty="0" err="1" smtClean="0">
                <a:solidFill>
                  <a:srgbClr val="000000"/>
                </a:solidFill>
              </a:rPr>
              <a:t>climate</a:t>
            </a:r>
            <a:endParaRPr lang="sv-SE" dirty="0">
              <a:solidFill>
                <a:srgbClr val="00000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13" y="1051428"/>
            <a:ext cx="3398197" cy="218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864" y="983061"/>
            <a:ext cx="2955421" cy="249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7"/>
          <p:cNvSpPr txBox="1"/>
          <p:nvPr/>
        </p:nvSpPr>
        <p:spPr>
          <a:xfrm flipH="1">
            <a:off x="3822744" y="3860845"/>
            <a:ext cx="4807083" cy="1077218"/>
          </a:xfrm>
          <a:prstGeom prst="rect">
            <a:avLst/>
          </a:prstGeom>
          <a:noFill/>
        </p:spPr>
        <p:txBody>
          <a:bodyPr wrap="square" rtlCol="0">
            <a:spAutoFit/>
          </a:bodyPr>
          <a:lstStyle/>
          <a:p>
            <a:r>
              <a:rPr lang="sv-SE" dirty="0" smtClean="0">
                <a:solidFill>
                  <a:srgbClr val="000000"/>
                </a:solidFill>
              </a:rPr>
              <a:t>Gives </a:t>
            </a:r>
            <a:r>
              <a:rPr lang="sv-SE" dirty="0" err="1" smtClean="0">
                <a:solidFill>
                  <a:srgbClr val="000000"/>
                </a:solidFill>
              </a:rPr>
              <a:t>differences</a:t>
            </a:r>
            <a:r>
              <a:rPr lang="sv-SE" dirty="0" smtClean="0">
                <a:solidFill>
                  <a:srgbClr val="000000"/>
                </a:solidFill>
              </a:rPr>
              <a:t> in </a:t>
            </a:r>
            <a:r>
              <a:rPr lang="sv-SE" dirty="0" err="1" smtClean="0">
                <a:solidFill>
                  <a:srgbClr val="000000"/>
                </a:solidFill>
              </a:rPr>
              <a:t>climate</a:t>
            </a:r>
            <a:r>
              <a:rPr lang="sv-SE" dirty="0" smtClean="0">
                <a:solidFill>
                  <a:srgbClr val="000000"/>
                </a:solidFill>
              </a:rPr>
              <a:t>:</a:t>
            </a:r>
          </a:p>
          <a:p>
            <a:r>
              <a:rPr lang="sv-SE" dirty="0" err="1" smtClean="0">
                <a:solidFill>
                  <a:srgbClr val="000000"/>
                </a:solidFill>
              </a:rPr>
              <a:t>Here</a:t>
            </a:r>
            <a:r>
              <a:rPr lang="sv-SE" dirty="0" smtClean="0">
                <a:solidFill>
                  <a:srgbClr val="000000"/>
                </a:solidFill>
              </a:rPr>
              <a:t> </a:t>
            </a:r>
            <a:r>
              <a:rPr lang="sv-SE" dirty="0" err="1" smtClean="0">
                <a:solidFill>
                  <a:srgbClr val="000000"/>
                </a:solidFill>
              </a:rPr>
              <a:t>illustrated</a:t>
            </a:r>
            <a:r>
              <a:rPr lang="sv-SE" dirty="0" smtClean="0">
                <a:solidFill>
                  <a:srgbClr val="000000"/>
                </a:solidFill>
              </a:rPr>
              <a:t> as </a:t>
            </a:r>
            <a:r>
              <a:rPr lang="sv-SE" dirty="0" err="1" smtClean="0">
                <a:solidFill>
                  <a:srgbClr val="000000"/>
                </a:solidFill>
              </a:rPr>
              <a:t>monthly</a:t>
            </a:r>
            <a:r>
              <a:rPr lang="sv-SE" dirty="0" smtClean="0">
                <a:solidFill>
                  <a:srgbClr val="000000"/>
                </a:solidFill>
              </a:rPr>
              <a:t> </a:t>
            </a:r>
            <a:r>
              <a:rPr lang="sv-SE" dirty="0" err="1" smtClean="0">
                <a:solidFill>
                  <a:srgbClr val="000000"/>
                </a:solidFill>
              </a:rPr>
              <a:t>mean</a:t>
            </a:r>
            <a:r>
              <a:rPr lang="sv-SE" dirty="0" smtClean="0">
                <a:solidFill>
                  <a:srgbClr val="000000"/>
                </a:solidFill>
              </a:rPr>
              <a:t> </a:t>
            </a:r>
            <a:r>
              <a:rPr lang="sv-SE" dirty="0" err="1" smtClean="0">
                <a:solidFill>
                  <a:srgbClr val="000000"/>
                </a:solidFill>
              </a:rPr>
              <a:t>temperature</a:t>
            </a:r>
            <a:r>
              <a:rPr lang="sv-SE" dirty="0" smtClean="0">
                <a:solidFill>
                  <a:srgbClr val="000000"/>
                </a:solidFill>
              </a:rPr>
              <a:t> for April and </a:t>
            </a:r>
            <a:r>
              <a:rPr lang="sv-SE" dirty="0" err="1" smtClean="0">
                <a:solidFill>
                  <a:srgbClr val="000000"/>
                </a:solidFill>
              </a:rPr>
              <a:t>differences</a:t>
            </a:r>
            <a:r>
              <a:rPr lang="sv-SE" dirty="0" smtClean="0">
                <a:solidFill>
                  <a:srgbClr val="000000"/>
                </a:solidFill>
              </a:rPr>
              <a:t> in </a:t>
            </a:r>
            <a:r>
              <a:rPr lang="sv-SE" dirty="0" err="1" smtClean="0">
                <a:solidFill>
                  <a:srgbClr val="000000"/>
                </a:solidFill>
              </a:rPr>
              <a:t>fluxes</a:t>
            </a:r>
            <a:r>
              <a:rPr lang="sv-SE" dirty="0" smtClean="0">
                <a:solidFill>
                  <a:srgbClr val="000000"/>
                </a:solidFill>
              </a:rPr>
              <a:t> </a:t>
            </a:r>
            <a:r>
              <a:rPr lang="sv-SE" dirty="0" err="1" smtClean="0">
                <a:solidFill>
                  <a:srgbClr val="000000"/>
                </a:solidFill>
              </a:rPr>
              <a:t>between</a:t>
            </a:r>
            <a:r>
              <a:rPr lang="sv-SE" dirty="0" smtClean="0">
                <a:solidFill>
                  <a:srgbClr val="000000"/>
                </a:solidFill>
              </a:rPr>
              <a:t> the </a:t>
            </a:r>
            <a:r>
              <a:rPr lang="sv-SE" dirty="0" err="1" smtClean="0">
                <a:solidFill>
                  <a:srgbClr val="000000"/>
                </a:solidFill>
              </a:rPr>
              <a:t>atmosphere</a:t>
            </a:r>
            <a:r>
              <a:rPr lang="sv-SE" dirty="0" smtClean="0">
                <a:solidFill>
                  <a:srgbClr val="000000"/>
                </a:solidFill>
              </a:rPr>
              <a:t> and the </a:t>
            </a:r>
            <a:r>
              <a:rPr lang="sv-SE" dirty="0" err="1" smtClean="0">
                <a:solidFill>
                  <a:srgbClr val="000000"/>
                </a:solidFill>
              </a:rPr>
              <a:t>ground</a:t>
            </a:r>
            <a:r>
              <a:rPr lang="sv-SE" dirty="0" smtClean="0">
                <a:solidFill>
                  <a:srgbClr val="000000"/>
                </a:solidFill>
              </a:rPr>
              <a:t>:</a:t>
            </a:r>
            <a:endParaRPr lang="sv-SE" dirty="0">
              <a:solidFill>
                <a:srgbClr val="000000"/>
              </a:solidFill>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350" y="4938063"/>
            <a:ext cx="3179349" cy="174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8753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lum/>
            <a:alphaModFix/>
          </a:blip>
          <a:srcRect/>
          <a:stretch>
            <a:fillRect/>
          </a:stretch>
        </p:blipFill>
        <p:spPr>
          <a:xfrm>
            <a:off x="68953" y="4037890"/>
            <a:ext cx="3984246" cy="2820110"/>
          </a:xfrm>
          <a:prstGeom prst="rect">
            <a:avLst/>
          </a:prstGeom>
          <a:noFill/>
          <a:ln>
            <a:noFill/>
          </a:ln>
        </p:spPr>
      </p:pic>
      <p:pic>
        <p:nvPicPr>
          <p:cNvPr id="7" name="Bildobjekt 6"/>
          <p:cNvPicPr>
            <a:picLocks noChangeAspect="1"/>
          </p:cNvPicPr>
          <p:nvPr/>
        </p:nvPicPr>
        <p:blipFill>
          <a:blip r:embed="rId3">
            <a:lum/>
            <a:alphaModFix/>
          </a:blip>
          <a:srcRect/>
          <a:stretch>
            <a:fillRect/>
          </a:stretch>
        </p:blipFill>
        <p:spPr>
          <a:xfrm>
            <a:off x="49028" y="1059272"/>
            <a:ext cx="3943196" cy="2965392"/>
          </a:xfrm>
          <a:prstGeom prst="rect">
            <a:avLst/>
          </a:prstGeom>
          <a:noFill/>
          <a:ln>
            <a:noFill/>
          </a:ln>
        </p:spPr>
      </p:pic>
      <p:sp>
        <p:nvSpPr>
          <p:cNvPr id="3" name="Platshållare för innehåll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854" y="2159031"/>
            <a:ext cx="4731848" cy="37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4550676" y="1326994"/>
            <a:ext cx="4200189" cy="830997"/>
          </a:xfrm>
          <a:prstGeom prst="rect">
            <a:avLst/>
          </a:prstGeom>
          <a:noFill/>
        </p:spPr>
        <p:txBody>
          <a:bodyPr wrap="none" rtlCol="0">
            <a:spAutoFit/>
          </a:bodyPr>
          <a:lstStyle/>
          <a:p>
            <a:pPr algn="ctr"/>
            <a:r>
              <a:rPr lang="sv-SE" dirty="0" smtClean="0">
                <a:solidFill>
                  <a:srgbClr val="000000"/>
                </a:solidFill>
              </a:rPr>
              <a:t>The diagram shows </a:t>
            </a:r>
            <a:r>
              <a:rPr lang="sv-SE" dirty="0" err="1" smtClean="0">
                <a:solidFill>
                  <a:srgbClr val="000000"/>
                </a:solidFill>
              </a:rPr>
              <a:t>improved</a:t>
            </a:r>
            <a:r>
              <a:rPr lang="sv-SE" dirty="0" smtClean="0">
                <a:solidFill>
                  <a:srgbClr val="000000"/>
                </a:solidFill>
              </a:rPr>
              <a:t> </a:t>
            </a:r>
            <a:r>
              <a:rPr lang="sv-SE" dirty="0" err="1" smtClean="0">
                <a:solidFill>
                  <a:srgbClr val="000000"/>
                </a:solidFill>
              </a:rPr>
              <a:t>agreement</a:t>
            </a:r>
            <a:r>
              <a:rPr lang="sv-SE" dirty="0" smtClean="0">
                <a:solidFill>
                  <a:srgbClr val="000000"/>
                </a:solidFill>
              </a:rPr>
              <a:t> </a:t>
            </a:r>
            <a:r>
              <a:rPr lang="sv-SE" dirty="0" err="1" smtClean="0">
                <a:solidFill>
                  <a:srgbClr val="000000"/>
                </a:solidFill>
              </a:rPr>
              <a:t>to</a:t>
            </a:r>
            <a:r>
              <a:rPr lang="sv-SE" dirty="0" smtClean="0">
                <a:solidFill>
                  <a:srgbClr val="000000"/>
                </a:solidFill>
              </a:rPr>
              <a:t> </a:t>
            </a:r>
          </a:p>
          <a:p>
            <a:pPr algn="ctr"/>
            <a:r>
              <a:rPr lang="sv-SE" dirty="0" smtClean="0">
                <a:solidFill>
                  <a:srgbClr val="000000"/>
                </a:solidFill>
              </a:rPr>
              <a:t>observations for </a:t>
            </a:r>
            <a:r>
              <a:rPr lang="sv-SE" dirty="0" err="1" smtClean="0">
                <a:solidFill>
                  <a:srgbClr val="000000"/>
                </a:solidFill>
              </a:rPr>
              <a:t>intense</a:t>
            </a:r>
            <a:r>
              <a:rPr lang="sv-SE" dirty="0" smtClean="0">
                <a:solidFill>
                  <a:srgbClr val="000000"/>
                </a:solidFill>
              </a:rPr>
              <a:t> </a:t>
            </a:r>
            <a:r>
              <a:rPr lang="sv-SE" dirty="0" err="1" smtClean="0">
                <a:solidFill>
                  <a:srgbClr val="000000"/>
                </a:solidFill>
              </a:rPr>
              <a:t>precipitation</a:t>
            </a:r>
            <a:r>
              <a:rPr lang="sv-SE" dirty="0" smtClean="0">
                <a:solidFill>
                  <a:srgbClr val="000000"/>
                </a:solidFill>
              </a:rPr>
              <a:t> in </a:t>
            </a:r>
          </a:p>
          <a:p>
            <a:pPr algn="ctr"/>
            <a:r>
              <a:rPr lang="sv-SE" dirty="0" err="1" smtClean="0">
                <a:solidFill>
                  <a:srgbClr val="000000"/>
                </a:solidFill>
              </a:rPr>
              <a:t>Switzerland</a:t>
            </a:r>
            <a:r>
              <a:rPr lang="sv-SE" dirty="0" smtClean="0">
                <a:solidFill>
                  <a:srgbClr val="000000"/>
                </a:solidFill>
              </a:rPr>
              <a:t> </a:t>
            </a:r>
            <a:r>
              <a:rPr lang="sv-SE" dirty="0" err="1" smtClean="0">
                <a:solidFill>
                  <a:srgbClr val="000000"/>
                </a:solidFill>
              </a:rPr>
              <a:t>with</a:t>
            </a:r>
            <a:r>
              <a:rPr lang="sv-SE" dirty="0" smtClean="0">
                <a:solidFill>
                  <a:srgbClr val="000000"/>
                </a:solidFill>
              </a:rPr>
              <a:t> </a:t>
            </a:r>
            <a:r>
              <a:rPr lang="sv-SE" dirty="0" err="1" smtClean="0">
                <a:solidFill>
                  <a:srgbClr val="000000"/>
                </a:solidFill>
              </a:rPr>
              <a:t>increasing</a:t>
            </a:r>
            <a:r>
              <a:rPr lang="sv-SE" dirty="0" smtClean="0">
                <a:solidFill>
                  <a:srgbClr val="000000"/>
                </a:solidFill>
              </a:rPr>
              <a:t> resolution</a:t>
            </a:r>
            <a:endParaRPr lang="en-GB" dirty="0">
              <a:solidFill>
                <a:srgbClr val="000000"/>
              </a:solidFill>
            </a:endParaRPr>
          </a:p>
        </p:txBody>
      </p:sp>
      <p:sp>
        <p:nvSpPr>
          <p:cNvPr id="8" name="textruta 7"/>
          <p:cNvSpPr txBox="1"/>
          <p:nvPr/>
        </p:nvSpPr>
        <p:spPr>
          <a:xfrm>
            <a:off x="456835" y="1162828"/>
            <a:ext cx="3276859" cy="584775"/>
          </a:xfrm>
          <a:prstGeom prst="rect">
            <a:avLst/>
          </a:prstGeom>
          <a:noFill/>
        </p:spPr>
        <p:txBody>
          <a:bodyPr wrap="none" rtlCol="0">
            <a:spAutoFit/>
          </a:bodyPr>
          <a:lstStyle/>
          <a:p>
            <a:pPr algn="ctr"/>
            <a:r>
              <a:rPr lang="sv-SE" dirty="0" err="1" smtClean="0">
                <a:solidFill>
                  <a:srgbClr val="000000"/>
                </a:solidFill>
              </a:rPr>
              <a:t>Precipitation</a:t>
            </a:r>
            <a:r>
              <a:rPr lang="sv-SE" dirty="0" smtClean="0">
                <a:solidFill>
                  <a:srgbClr val="000000"/>
                </a:solidFill>
              </a:rPr>
              <a:t> from a </a:t>
            </a:r>
            <a:r>
              <a:rPr lang="sv-SE" dirty="0" err="1" smtClean="0">
                <a:solidFill>
                  <a:srgbClr val="000000"/>
                </a:solidFill>
              </a:rPr>
              <a:t>weather</a:t>
            </a:r>
            <a:r>
              <a:rPr lang="sv-SE" dirty="0" smtClean="0">
                <a:solidFill>
                  <a:srgbClr val="000000"/>
                </a:solidFill>
              </a:rPr>
              <a:t> radar</a:t>
            </a:r>
          </a:p>
          <a:p>
            <a:pPr algn="ctr"/>
            <a:endParaRPr lang="sv-SE" dirty="0">
              <a:solidFill>
                <a:srgbClr val="000000"/>
              </a:solidFill>
            </a:endParaRPr>
          </a:p>
        </p:txBody>
      </p:sp>
      <p:sp>
        <p:nvSpPr>
          <p:cNvPr id="5" name="Rektangel 4"/>
          <p:cNvSpPr/>
          <p:nvPr/>
        </p:nvSpPr>
        <p:spPr>
          <a:xfrm>
            <a:off x="-51276" y="3828516"/>
            <a:ext cx="4211879" cy="408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9" name="textruta 8"/>
          <p:cNvSpPr txBox="1"/>
          <p:nvPr/>
        </p:nvSpPr>
        <p:spPr>
          <a:xfrm>
            <a:off x="386122" y="3944740"/>
            <a:ext cx="3288080" cy="584775"/>
          </a:xfrm>
          <a:prstGeom prst="rect">
            <a:avLst/>
          </a:prstGeom>
          <a:solidFill>
            <a:schemeClr val="bg1"/>
          </a:solidFill>
        </p:spPr>
        <p:txBody>
          <a:bodyPr wrap="none" rtlCol="0">
            <a:spAutoFit/>
          </a:bodyPr>
          <a:lstStyle/>
          <a:p>
            <a:pPr algn="ctr"/>
            <a:r>
              <a:rPr lang="sv-SE" dirty="0" err="1" smtClean="0">
                <a:solidFill>
                  <a:srgbClr val="000000"/>
                </a:solidFill>
              </a:rPr>
              <a:t>Forecast</a:t>
            </a:r>
            <a:r>
              <a:rPr lang="sv-SE" dirty="0" smtClean="0">
                <a:solidFill>
                  <a:srgbClr val="000000"/>
                </a:solidFill>
              </a:rPr>
              <a:t> from HARMONIE (NWP)</a:t>
            </a:r>
          </a:p>
          <a:p>
            <a:pPr algn="ctr"/>
            <a:r>
              <a:rPr lang="sv-SE" dirty="0" smtClean="0">
                <a:solidFill>
                  <a:srgbClr val="000000"/>
                </a:solidFill>
              </a:rPr>
              <a:t>(2.5 km resolution)</a:t>
            </a:r>
            <a:endParaRPr lang="sv-SE" dirty="0">
              <a:solidFill>
                <a:srgbClr val="000000"/>
              </a:solidFill>
            </a:endParaRPr>
          </a:p>
        </p:txBody>
      </p:sp>
      <p:sp>
        <p:nvSpPr>
          <p:cNvPr id="11" name="Rubrik 1"/>
          <p:cNvSpPr txBox="1">
            <a:spLocks/>
          </p:cNvSpPr>
          <p:nvPr/>
        </p:nvSpPr>
        <p:spPr bwMode="auto">
          <a:xfrm>
            <a:off x="384570" y="0"/>
            <a:ext cx="7634287"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chemeClr val="tx1"/>
                </a:solidFill>
                <a:latin typeface="+mj-lt"/>
                <a:ea typeface="+mj-ea"/>
                <a:cs typeface="+mj-cs"/>
              </a:defRPr>
            </a:lvl1pPr>
            <a:lvl2pPr algn="l" rtl="0" eaLnBrk="0" fontAlgn="base" hangingPunct="0">
              <a:spcBef>
                <a:spcPct val="0"/>
              </a:spcBef>
              <a:spcAft>
                <a:spcPct val="0"/>
              </a:spcAft>
              <a:defRPr sz="2600">
                <a:solidFill>
                  <a:schemeClr val="tx1"/>
                </a:solidFill>
                <a:latin typeface="Arial Black" pitchFamily="34" charset="0"/>
              </a:defRPr>
            </a:lvl2pPr>
            <a:lvl3pPr algn="l" rtl="0" eaLnBrk="0" fontAlgn="base" hangingPunct="0">
              <a:spcBef>
                <a:spcPct val="0"/>
              </a:spcBef>
              <a:spcAft>
                <a:spcPct val="0"/>
              </a:spcAft>
              <a:defRPr sz="2600">
                <a:solidFill>
                  <a:schemeClr val="tx1"/>
                </a:solidFill>
                <a:latin typeface="Arial Black" pitchFamily="34" charset="0"/>
              </a:defRPr>
            </a:lvl3pPr>
            <a:lvl4pPr algn="l" rtl="0" eaLnBrk="0" fontAlgn="base" hangingPunct="0">
              <a:spcBef>
                <a:spcPct val="0"/>
              </a:spcBef>
              <a:spcAft>
                <a:spcPct val="0"/>
              </a:spcAft>
              <a:defRPr sz="2600">
                <a:solidFill>
                  <a:schemeClr val="tx1"/>
                </a:solidFill>
                <a:latin typeface="Arial Black" pitchFamily="34" charset="0"/>
              </a:defRPr>
            </a:lvl4pPr>
            <a:lvl5pPr algn="l" rtl="0" eaLnBrk="0" fontAlgn="base" hangingPunct="0">
              <a:spcBef>
                <a:spcPct val="0"/>
              </a:spcBef>
              <a:spcAft>
                <a:spcPct val="0"/>
              </a:spcAft>
              <a:defRPr sz="2600">
                <a:solidFill>
                  <a:schemeClr val="tx1"/>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r>
              <a:rPr lang="sv-SE" dirty="0" err="1" smtClean="0"/>
              <a:t>Need</a:t>
            </a:r>
            <a:r>
              <a:rPr lang="sv-SE" dirty="0" smtClean="0"/>
              <a:t> for </a:t>
            </a:r>
            <a:r>
              <a:rPr lang="sv-SE" dirty="0" err="1" smtClean="0"/>
              <a:t>high</a:t>
            </a:r>
            <a:r>
              <a:rPr lang="sv-SE" dirty="0" smtClean="0"/>
              <a:t>-resolution observations: Focus on </a:t>
            </a:r>
            <a:r>
              <a:rPr lang="sv-SE" dirty="0" err="1" smtClean="0"/>
              <a:t>intense</a:t>
            </a:r>
            <a:r>
              <a:rPr lang="sv-SE" dirty="0" smtClean="0"/>
              <a:t> </a:t>
            </a:r>
            <a:r>
              <a:rPr lang="sv-SE" dirty="0" err="1" smtClean="0"/>
              <a:t>precipitation</a:t>
            </a:r>
            <a:endParaRPr lang="en-GB" dirty="0"/>
          </a:p>
        </p:txBody>
      </p:sp>
      <p:sp>
        <p:nvSpPr>
          <p:cNvPr id="13" name="textruta 12"/>
          <p:cNvSpPr txBox="1"/>
          <p:nvPr/>
        </p:nvSpPr>
        <p:spPr>
          <a:xfrm>
            <a:off x="5160626" y="5889158"/>
            <a:ext cx="2980304" cy="584775"/>
          </a:xfrm>
          <a:prstGeom prst="rect">
            <a:avLst/>
          </a:prstGeom>
          <a:noFill/>
        </p:spPr>
        <p:txBody>
          <a:bodyPr wrap="none" rtlCol="0">
            <a:spAutoFit/>
          </a:bodyPr>
          <a:lstStyle/>
          <a:p>
            <a:pPr algn="ctr"/>
            <a:r>
              <a:rPr lang="sv-SE" dirty="0" err="1" smtClean="0">
                <a:solidFill>
                  <a:srgbClr val="000000"/>
                </a:solidFill>
              </a:rPr>
              <a:t>Precipitation</a:t>
            </a:r>
            <a:r>
              <a:rPr lang="sv-SE" dirty="0" smtClean="0">
                <a:solidFill>
                  <a:srgbClr val="000000"/>
                </a:solidFill>
              </a:rPr>
              <a:t> </a:t>
            </a:r>
            <a:r>
              <a:rPr lang="sv-SE" dirty="0" err="1" smtClean="0">
                <a:solidFill>
                  <a:srgbClr val="000000"/>
                </a:solidFill>
              </a:rPr>
              <a:t>amount</a:t>
            </a:r>
            <a:r>
              <a:rPr lang="sv-SE" dirty="0" smtClean="0">
                <a:solidFill>
                  <a:srgbClr val="000000"/>
                </a:solidFill>
              </a:rPr>
              <a:t> (mm/</a:t>
            </a:r>
            <a:r>
              <a:rPr lang="sv-SE" dirty="0" err="1" smtClean="0">
                <a:solidFill>
                  <a:srgbClr val="000000"/>
                </a:solidFill>
              </a:rPr>
              <a:t>day</a:t>
            </a:r>
            <a:r>
              <a:rPr lang="sv-SE" dirty="0" smtClean="0">
                <a:solidFill>
                  <a:srgbClr val="000000"/>
                </a:solidFill>
              </a:rPr>
              <a:t>)</a:t>
            </a:r>
          </a:p>
          <a:p>
            <a:pPr algn="ctr"/>
            <a:endParaRPr lang="sv-SE" dirty="0">
              <a:solidFill>
                <a:srgbClr val="000000"/>
              </a:solidFill>
            </a:endParaRPr>
          </a:p>
        </p:txBody>
      </p:sp>
      <p:sp>
        <p:nvSpPr>
          <p:cNvPr id="14" name="textruta 13"/>
          <p:cNvSpPr txBox="1"/>
          <p:nvPr/>
        </p:nvSpPr>
        <p:spPr>
          <a:xfrm rot="16200000">
            <a:off x="3750951" y="3660687"/>
            <a:ext cx="1152881" cy="584775"/>
          </a:xfrm>
          <a:prstGeom prst="rect">
            <a:avLst/>
          </a:prstGeom>
          <a:noFill/>
        </p:spPr>
        <p:txBody>
          <a:bodyPr wrap="none" rtlCol="0">
            <a:spAutoFit/>
          </a:bodyPr>
          <a:lstStyle/>
          <a:p>
            <a:pPr algn="ctr"/>
            <a:r>
              <a:rPr lang="sv-SE" dirty="0" err="1" smtClean="0">
                <a:solidFill>
                  <a:srgbClr val="000000"/>
                </a:solidFill>
              </a:rPr>
              <a:t>Frequency</a:t>
            </a:r>
            <a:endParaRPr lang="sv-SE" dirty="0" smtClean="0">
              <a:solidFill>
                <a:srgbClr val="000000"/>
              </a:solidFill>
            </a:endParaRPr>
          </a:p>
          <a:p>
            <a:pPr algn="ctr"/>
            <a:endParaRPr lang="sv-SE" dirty="0">
              <a:solidFill>
                <a:srgbClr val="000000"/>
              </a:solidFill>
            </a:endParaRPr>
          </a:p>
        </p:txBody>
      </p:sp>
      <p:sp>
        <p:nvSpPr>
          <p:cNvPr id="15" name="Text Box 4"/>
          <p:cNvSpPr txBox="1">
            <a:spLocks noChangeArrowheads="1"/>
          </p:cNvSpPr>
          <p:nvPr/>
        </p:nvSpPr>
        <p:spPr bwMode="auto">
          <a:xfrm>
            <a:off x="99774" y="6542541"/>
            <a:ext cx="4318401"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400" b="1" dirty="0" smtClean="0">
                <a:latin typeface="+mn-lt"/>
                <a:ea typeface="ＭＳ Ｐゴシック" charset="0"/>
              </a:rPr>
              <a:t>Kjellström et al., GEWEX Newsletter (2014)</a:t>
            </a:r>
            <a:endParaRPr lang="en-GB" sz="1400" b="1" dirty="0">
              <a:latin typeface="+mn-lt"/>
              <a:ea typeface="ＭＳ Ｐゴシック" charset="0"/>
            </a:endParaRPr>
          </a:p>
        </p:txBody>
      </p:sp>
      <p:sp>
        <p:nvSpPr>
          <p:cNvPr id="16" name="Text Box 4"/>
          <p:cNvSpPr txBox="1">
            <a:spLocks noChangeArrowheads="1"/>
          </p:cNvSpPr>
          <p:nvPr/>
        </p:nvSpPr>
        <p:spPr bwMode="auto">
          <a:xfrm>
            <a:off x="5160626" y="6559998"/>
            <a:ext cx="4318401"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400" b="1" dirty="0" smtClean="0">
                <a:latin typeface="+mn-lt"/>
                <a:ea typeface="ＭＳ Ｐゴシック" charset="0"/>
              </a:rPr>
              <a:t>Lind et al., in preparation (2015)</a:t>
            </a:r>
            <a:endParaRPr lang="en-GB" sz="1400" b="1" dirty="0">
              <a:latin typeface="+mn-lt"/>
              <a:ea typeface="ＭＳ Ｐゴシック" charset="0"/>
            </a:endParaRPr>
          </a:p>
        </p:txBody>
      </p:sp>
    </p:spTree>
    <p:extLst>
      <p:ext uri="{BB962C8B-B14F-4D97-AF65-F5344CB8AC3E}">
        <p14:creationId xmlns:p14="http://schemas.microsoft.com/office/powerpoint/2010/main" val="1989919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Concluding</a:t>
            </a:r>
            <a:r>
              <a:rPr lang="sv-SE" dirty="0" smtClean="0"/>
              <a:t> </a:t>
            </a:r>
            <a:r>
              <a:rPr lang="sv-SE" dirty="0" err="1" smtClean="0"/>
              <a:t>remarks</a:t>
            </a:r>
            <a:endParaRPr lang="en-GB" dirty="0"/>
          </a:p>
        </p:txBody>
      </p:sp>
      <p:sp>
        <p:nvSpPr>
          <p:cNvPr id="3" name="Platshållare för innehåll 2"/>
          <p:cNvSpPr>
            <a:spLocks noGrp="1"/>
          </p:cNvSpPr>
          <p:nvPr>
            <p:ph idx="1"/>
          </p:nvPr>
        </p:nvSpPr>
        <p:spPr/>
        <p:txBody>
          <a:bodyPr/>
          <a:lstStyle/>
          <a:p>
            <a:endParaRPr lang="en-GB"/>
          </a:p>
        </p:txBody>
      </p:sp>
      <p:sp>
        <p:nvSpPr>
          <p:cNvPr id="4" name="textruta 3"/>
          <p:cNvSpPr txBox="1"/>
          <p:nvPr/>
        </p:nvSpPr>
        <p:spPr>
          <a:xfrm>
            <a:off x="470018" y="1264778"/>
            <a:ext cx="8075775" cy="5016758"/>
          </a:xfrm>
          <a:prstGeom prst="rect">
            <a:avLst/>
          </a:prstGeom>
          <a:noFill/>
        </p:spPr>
        <p:txBody>
          <a:bodyPr wrap="square" rtlCol="0">
            <a:spAutoFit/>
          </a:bodyPr>
          <a:lstStyle/>
          <a:p>
            <a:r>
              <a:rPr lang="sv-SE" sz="2000" dirty="0" err="1" smtClean="0"/>
              <a:t>High-quality</a:t>
            </a:r>
            <a:r>
              <a:rPr lang="sv-SE" sz="2000" dirty="0" smtClean="0"/>
              <a:t> </a:t>
            </a:r>
            <a:r>
              <a:rPr lang="sv-SE" sz="2000" dirty="0" err="1" smtClean="0"/>
              <a:t>observational</a:t>
            </a:r>
            <a:r>
              <a:rPr lang="sv-SE" sz="2000" dirty="0" smtClean="0"/>
              <a:t> data sets </a:t>
            </a:r>
            <a:r>
              <a:rPr lang="sv-SE" sz="2000" dirty="0" err="1" smtClean="0"/>
              <a:t>needed</a:t>
            </a:r>
            <a:r>
              <a:rPr lang="sv-SE" sz="2000" dirty="0" smtClean="0"/>
              <a:t> for </a:t>
            </a:r>
            <a:r>
              <a:rPr lang="sv-SE" sz="2000" dirty="0" err="1" smtClean="0"/>
              <a:t>model</a:t>
            </a:r>
            <a:r>
              <a:rPr lang="sv-SE" sz="2000" dirty="0" smtClean="0"/>
              <a:t> </a:t>
            </a:r>
            <a:r>
              <a:rPr lang="sv-SE" sz="2000" dirty="0" err="1" smtClean="0"/>
              <a:t>validation</a:t>
            </a:r>
            <a:r>
              <a:rPr lang="sv-SE" sz="2000" dirty="0" smtClean="0"/>
              <a:t>, </a:t>
            </a:r>
            <a:r>
              <a:rPr lang="sv-SE" sz="2000" dirty="0" err="1" smtClean="0"/>
              <a:t>detection</a:t>
            </a:r>
            <a:r>
              <a:rPr lang="sv-SE" sz="2000" dirty="0" smtClean="0"/>
              <a:t>/attribution studies and for </a:t>
            </a:r>
            <a:r>
              <a:rPr lang="sv-SE" sz="2000" dirty="0" err="1" smtClean="0"/>
              <a:t>monitoring</a:t>
            </a:r>
            <a:r>
              <a:rPr lang="sv-SE" sz="2000" dirty="0" smtClean="0"/>
              <a:t> </a:t>
            </a:r>
            <a:r>
              <a:rPr lang="sv-SE" sz="2000" dirty="0" err="1" smtClean="0"/>
              <a:t>of</a:t>
            </a:r>
            <a:r>
              <a:rPr lang="sv-SE" sz="2000" dirty="0" smtClean="0"/>
              <a:t> </a:t>
            </a:r>
            <a:r>
              <a:rPr lang="sv-SE" sz="2000" dirty="0" err="1" smtClean="0"/>
              <a:t>climate</a:t>
            </a:r>
            <a:r>
              <a:rPr lang="sv-SE" sz="2000" dirty="0" smtClean="0"/>
              <a:t> </a:t>
            </a:r>
            <a:r>
              <a:rPr lang="sv-SE" sz="2000" dirty="0" err="1" smtClean="0"/>
              <a:t>change</a:t>
            </a:r>
            <a:endParaRPr lang="sv-SE" sz="2000" dirty="0" smtClean="0"/>
          </a:p>
          <a:p>
            <a:endParaRPr lang="sv-SE" sz="2000" dirty="0"/>
          </a:p>
          <a:p>
            <a:r>
              <a:rPr lang="sv-SE" sz="2000" dirty="0" smtClean="0"/>
              <a:t>Earth-system </a:t>
            </a:r>
            <a:r>
              <a:rPr lang="sv-SE" sz="2000" dirty="0" err="1" smtClean="0"/>
              <a:t>models</a:t>
            </a:r>
            <a:r>
              <a:rPr lang="sv-SE" sz="2000" dirty="0" smtClean="0"/>
              <a:t> </a:t>
            </a:r>
            <a:r>
              <a:rPr lang="sv-SE" sz="2000" dirty="0" err="1" smtClean="0"/>
              <a:t>require</a:t>
            </a:r>
            <a:r>
              <a:rPr lang="sv-SE" sz="2000" dirty="0" smtClean="0"/>
              <a:t> new data sets – </a:t>
            </a:r>
            <a:r>
              <a:rPr lang="sv-SE" sz="2000" dirty="0" err="1" smtClean="0"/>
              <a:t>also</a:t>
            </a:r>
            <a:r>
              <a:rPr lang="sv-SE" sz="2000" dirty="0" smtClean="0"/>
              <a:t> on regional </a:t>
            </a:r>
            <a:r>
              <a:rPr lang="sv-SE" sz="2000" dirty="0" err="1" smtClean="0"/>
              <a:t>scales</a:t>
            </a:r>
            <a:endParaRPr lang="sv-SE" sz="2000" dirty="0" smtClean="0"/>
          </a:p>
          <a:p>
            <a:endParaRPr lang="sv-SE" sz="2000" dirty="0"/>
          </a:p>
          <a:p>
            <a:r>
              <a:rPr lang="sv-SE" sz="2000" dirty="0" err="1" smtClean="0"/>
              <a:t>Existing</a:t>
            </a:r>
            <a:r>
              <a:rPr lang="sv-SE" sz="2000" dirty="0" smtClean="0"/>
              <a:t> </a:t>
            </a:r>
            <a:r>
              <a:rPr lang="sv-SE" sz="2000" dirty="0" err="1" smtClean="0"/>
              <a:t>observational</a:t>
            </a:r>
            <a:r>
              <a:rPr lang="sv-SE" sz="2000" dirty="0" smtClean="0"/>
              <a:t> </a:t>
            </a:r>
            <a:r>
              <a:rPr lang="sv-SE" sz="2000" dirty="0" err="1" smtClean="0"/>
              <a:t>products</a:t>
            </a:r>
            <a:r>
              <a:rPr lang="sv-SE" sz="2000" dirty="0" smtClean="0"/>
              <a:t> </a:t>
            </a:r>
            <a:r>
              <a:rPr lang="sv-SE" sz="2000" dirty="0" err="1" smtClean="0"/>
              <a:t>somteimes</a:t>
            </a:r>
            <a:r>
              <a:rPr lang="sv-SE" sz="2000" dirty="0" smtClean="0"/>
              <a:t> </a:t>
            </a:r>
            <a:r>
              <a:rPr lang="sv-SE" sz="2000" dirty="0" err="1" smtClean="0"/>
              <a:t>differ</a:t>
            </a:r>
            <a:r>
              <a:rPr lang="sv-SE" sz="2000" dirty="0" smtClean="0"/>
              <a:t> </a:t>
            </a:r>
            <a:r>
              <a:rPr lang="sv-SE" sz="2000" dirty="0" err="1" smtClean="0"/>
              <a:t>considerably</a:t>
            </a:r>
            <a:endParaRPr lang="sv-SE" sz="2000" dirty="0" smtClean="0"/>
          </a:p>
          <a:p>
            <a:endParaRPr lang="sv-SE" sz="2000" dirty="0" smtClean="0"/>
          </a:p>
          <a:p>
            <a:r>
              <a:rPr lang="sv-SE" sz="2000" dirty="0" err="1" smtClean="0"/>
              <a:t>Climate</a:t>
            </a:r>
            <a:r>
              <a:rPr lang="sv-SE" sz="2000" dirty="0" smtClean="0"/>
              <a:t> </a:t>
            </a:r>
            <a:r>
              <a:rPr lang="sv-SE" sz="2000" dirty="0" err="1" smtClean="0"/>
              <a:t>models</a:t>
            </a:r>
            <a:r>
              <a:rPr lang="sv-SE" sz="2000" dirty="0" smtClean="0"/>
              <a:t> </a:t>
            </a:r>
            <a:r>
              <a:rPr lang="sv-SE" sz="2000" dirty="0" err="1" smtClean="0"/>
              <a:t>can</a:t>
            </a:r>
            <a:r>
              <a:rPr lang="sv-SE" sz="2000" dirty="0" smtClean="0"/>
              <a:t> </a:t>
            </a:r>
            <a:r>
              <a:rPr lang="sv-SE" sz="2000" dirty="0" err="1" smtClean="0"/>
              <a:t>to</a:t>
            </a:r>
            <a:r>
              <a:rPr lang="sv-SE" sz="2000" dirty="0" smtClean="0"/>
              <a:t> </a:t>
            </a:r>
            <a:r>
              <a:rPr lang="sv-SE" sz="2000" dirty="0" err="1" smtClean="0"/>
              <a:t>some</a:t>
            </a:r>
            <a:r>
              <a:rPr lang="sv-SE" sz="2000" dirty="0" smtClean="0"/>
              <a:t> </a:t>
            </a:r>
            <a:r>
              <a:rPr lang="sv-SE" sz="2000" dirty="0" err="1" smtClean="0"/>
              <a:t>extent</a:t>
            </a:r>
            <a:r>
              <a:rPr lang="sv-SE" sz="2000" dirty="0" smtClean="0"/>
              <a:t> be </a:t>
            </a:r>
            <a:r>
              <a:rPr lang="sv-SE" sz="2000" dirty="0" err="1" smtClean="0"/>
              <a:t>of</a:t>
            </a:r>
            <a:r>
              <a:rPr lang="sv-SE" sz="2000" dirty="0" smtClean="0"/>
              <a:t> </a:t>
            </a:r>
            <a:r>
              <a:rPr lang="sv-SE" sz="2000" dirty="0" err="1" smtClean="0"/>
              <a:t>use</a:t>
            </a:r>
            <a:r>
              <a:rPr lang="sv-SE" sz="2000" dirty="0" smtClean="0"/>
              <a:t> for </a:t>
            </a:r>
            <a:r>
              <a:rPr lang="sv-SE" sz="2000" dirty="0" err="1" smtClean="0"/>
              <a:t>quality-checking</a:t>
            </a:r>
            <a:r>
              <a:rPr lang="sv-SE" sz="2000" dirty="0" smtClean="0"/>
              <a:t> </a:t>
            </a:r>
            <a:r>
              <a:rPr lang="sv-SE" sz="2000" dirty="0" err="1" smtClean="0"/>
              <a:t>observational</a:t>
            </a:r>
            <a:r>
              <a:rPr lang="sv-SE" sz="2000" dirty="0" smtClean="0"/>
              <a:t> data</a:t>
            </a:r>
          </a:p>
          <a:p>
            <a:endParaRPr lang="sv-SE" sz="2000" dirty="0"/>
          </a:p>
          <a:p>
            <a:r>
              <a:rPr lang="sv-SE" sz="2000" dirty="0" err="1" smtClean="0"/>
              <a:t>Future</a:t>
            </a:r>
            <a:r>
              <a:rPr lang="sv-SE" sz="2000" dirty="0" smtClean="0"/>
              <a:t> </a:t>
            </a:r>
            <a:r>
              <a:rPr lang="sv-SE" sz="2000" dirty="0" err="1" smtClean="0"/>
              <a:t>very</a:t>
            </a:r>
            <a:r>
              <a:rPr lang="sv-SE" sz="2000" dirty="0" smtClean="0"/>
              <a:t> </a:t>
            </a:r>
            <a:r>
              <a:rPr lang="sv-SE" sz="2000" dirty="0" err="1" smtClean="0"/>
              <a:t>high</a:t>
            </a:r>
            <a:r>
              <a:rPr lang="sv-SE" sz="2000" dirty="0" smtClean="0"/>
              <a:t>-resolution regional </a:t>
            </a:r>
            <a:r>
              <a:rPr lang="sv-SE" sz="2000" dirty="0" err="1" smtClean="0"/>
              <a:t>climate</a:t>
            </a:r>
            <a:r>
              <a:rPr lang="sv-SE" sz="2000" dirty="0" smtClean="0"/>
              <a:t> </a:t>
            </a:r>
            <a:r>
              <a:rPr lang="sv-SE" sz="2000" dirty="0" err="1" smtClean="0"/>
              <a:t>models</a:t>
            </a:r>
            <a:r>
              <a:rPr lang="sv-SE" sz="2000" dirty="0" smtClean="0"/>
              <a:t> </a:t>
            </a:r>
            <a:r>
              <a:rPr lang="sv-SE" sz="2000" dirty="0" err="1" smtClean="0"/>
              <a:t>will</a:t>
            </a:r>
            <a:r>
              <a:rPr lang="sv-SE" sz="2000" dirty="0" smtClean="0"/>
              <a:t> </a:t>
            </a:r>
            <a:r>
              <a:rPr lang="sv-SE" sz="2000" dirty="0" err="1" smtClean="0"/>
              <a:t>increase</a:t>
            </a:r>
            <a:r>
              <a:rPr lang="sv-SE" sz="2000" dirty="0" smtClean="0"/>
              <a:t> </a:t>
            </a:r>
            <a:r>
              <a:rPr lang="sv-SE" sz="2000" dirty="0" err="1" smtClean="0"/>
              <a:t>demands</a:t>
            </a:r>
            <a:r>
              <a:rPr lang="sv-SE" sz="2000" dirty="0" smtClean="0"/>
              <a:t> for </a:t>
            </a:r>
            <a:r>
              <a:rPr lang="sv-SE" sz="2000" dirty="0" err="1" smtClean="0"/>
              <a:t>high</a:t>
            </a:r>
            <a:r>
              <a:rPr lang="sv-SE" sz="2000" dirty="0" smtClean="0"/>
              <a:t>-resolution </a:t>
            </a:r>
            <a:r>
              <a:rPr lang="sv-SE" sz="2000" dirty="0" err="1" smtClean="0"/>
              <a:t>observational</a:t>
            </a:r>
            <a:r>
              <a:rPr lang="sv-SE" sz="2000" dirty="0" smtClean="0"/>
              <a:t> data</a:t>
            </a:r>
          </a:p>
          <a:p>
            <a:endParaRPr lang="sv-SE" sz="2000" dirty="0"/>
          </a:p>
          <a:p>
            <a:endParaRPr lang="sv-SE" sz="2000" dirty="0" smtClean="0"/>
          </a:p>
          <a:p>
            <a:endParaRPr lang="sv-SE" sz="2000" dirty="0"/>
          </a:p>
          <a:p>
            <a:endParaRPr lang="en-GB" sz="2000" dirty="0"/>
          </a:p>
        </p:txBody>
      </p:sp>
    </p:spTree>
    <p:extLst>
      <p:ext uri="{BB962C8B-B14F-4D97-AF65-F5344CB8AC3E}">
        <p14:creationId xmlns:p14="http://schemas.microsoft.com/office/powerpoint/2010/main" val="4306755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316052" y="2862842"/>
            <a:ext cx="6739281" cy="646331"/>
          </a:xfrm>
          <a:prstGeom prst="rect">
            <a:avLst/>
          </a:prstGeom>
          <a:noFill/>
        </p:spPr>
        <p:txBody>
          <a:bodyPr wrap="none" rtlCol="0">
            <a:spAutoFit/>
          </a:bodyPr>
          <a:lstStyle/>
          <a:p>
            <a:r>
              <a:rPr lang="sv-SE" sz="3600" dirty="0" err="1" smtClean="0">
                <a:latin typeface="Arial Black" panose="020B0A04020102020204" pitchFamily="34" charset="0"/>
              </a:rPr>
              <a:t>Thanks</a:t>
            </a:r>
            <a:r>
              <a:rPr lang="sv-SE" sz="3600" dirty="0" smtClean="0">
                <a:latin typeface="Arial Black" panose="020B0A04020102020204" pitchFamily="34" charset="0"/>
              </a:rPr>
              <a:t> for </a:t>
            </a:r>
            <a:r>
              <a:rPr lang="sv-SE" sz="3600" dirty="0" err="1" smtClean="0">
                <a:latin typeface="Arial Black" panose="020B0A04020102020204" pitchFamily="34" charset="0"/>
              </a:rPr>
              <a:t>your</a:t>
            </a:r>
            <a:r>
              <a:rPr lang="sv-SE" sz="3600" dirty="0" smtClean="0">
                <a:latin typeface="Arial Black" panose="020B0A04020102020204" pitchFamily="34" charset="0"/>
              </a:rPr>
              <a:t> attention!</a:t>
            </a:r>
            <a:endParaRPr lang="en-GB" sz="3600" dirty="0">
              <a:latin typeface="Arial Black" panose="020B0A04020102020204" pitchFamily="34" charset="0"/>
            </a:endParaRPr>
          </a:p>
        </p:txBody>
      </p:sp>
    </p:spTree>
    <p:extLst>
      <p:ext uri="{BB962C8B-B14F-4D97-AF65-F5344CB8AC3E}">
        <p14:creationId xmlns:p14="http://schemas.microsoft.com/office/powerpoint/2010/main" val="2937314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64" y="1607996"/>
            <a:ext cx="81057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576413" y="1168478"/>
            <a:ext cx="7125669" cy="461665"/>
          </a:xfrm>
          <a:prstGeom prst="rect">
            <a:avLst/>
          </a:prstGeom>
          <a:noFill/>
        </p:spPr>
        <p:txBody>
          <a:bodyPr wrap="none" rtlCol="0">
            <a:spAutoFit/>
          </a:bodyPr>
          <a:lstStyle/>
          <a:p>
            <a:r>
              <a:rPr lang="sv-SE" sz="2400" b="1" dirty="0" smtClean="0">
                <a:solidFill>
                  <a:srgbClr val="67B72E">
                    <a:lumMod val="75000"/>
                  </a:srgbClr>
                </a:solidFill>
              </a:rPr>
              <a:t>New global Earth system </a:t>
            </a:r>
            <a:r>
              <a:rPr lang="sv-SE" sz="2400" b="1" dirty="0" err="1" smtClean="0">
                <a:solidFill>
                  <a:srgbClr val="67B72E">
                    <a:lumMod val="75000"/>
                  </a:srgbClr>
                </a:solidFill>
              </a:rPr>
              <a:t>model</a:t>
            </a:r>
            <a:r>
              <a:rPr lang="sv-SE" sz="2400" b="1" dirty="0" smtClean="0">
                <a:solidFill>
                  <a:srgbClr val="67B72E">
                    <a:lumMod val="75000"/>
                  </a:srgbClr>
                </a:solidFill>
              </a:rPr>
              <a:t> (EC-EARTH 3)</a:t>
            </a:r>
            <a:endParaRPr lang="sv-SE" sz="2400" b="1" dirty="0">
              <a:solidFill>
                <a:srgbClr val="67B72E">
                  <a:lumMod val="75000"/>
                </a:srgbClr>
              </a:solidFill>
            </a:endParaRPr>
          </a:p>
        </p:txBody>
      </p:sp>
      <p:sp>
        <p:nvSpPr>
          <p:cNvPr id="8" name="Rectangle 2"/>
          <p:cNvSpPr>
            <a:spLocks noChangeArrowheads="1"/>
          </p:cNvSpPr>
          <p:nvPr/>
        </p:nvSpPr>
        <p:spPr bwMode="auto">
          <a:xfrm>
            <a:off x="538841" y="-293895"/>
            <a:ext cx="5563313" cy="106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p>
            <a:pPr eaLnBrk="0" hangingPunct="0"/>
            <a:r>
              <a:rPr lang="sv-SE" sz="2600" dirty="0" smtClean="0">
                <a:solidFill>
                  <a:srgbClr val="000000"/>
                </a:solidFill>
                <a:latin typeface="Arial Black" pitchFamily="34" charset="0"/>
              </a:rPr>
              <a:t>Global Earth </a:t>
            </a:r>
            <a:r>
              <a:rPr lang="sv-SE" sz="2600" dirty="0" smtClean="0">
                <a:solidFill>
                  <a:srgbClr val="000000"/>
                </a:solidFill>
                <a:latin typeface="Arial Black" pitchFamily="34" charset="0"/>
              </a:rPr>
              <a:t>System </a:t>
            </a:r>
            <a:r>
              <a:rPr lang="sv-SE" sz="2600" dirty="0" err="1" smtClean="0">
                <a:solidFill>
                  <a:srgbClr val="000000"/>
                </a:solidFill>
                <a:latin typeface="Arial Black" pitchFamily="34" charset="0"/>
              </a:rPr>
              <a:t>Modeling</a:t>
            </a:r>
            <a:endParaRPr lang="sv-SE" sz="2800" dirty="0">
              <a:solidFill>
                <a:srgbClr val="000000"/>
              </a:solidFill>
              <a:latin typeface="Arial Black" pitchFamily="34" charset="0"/>
            </a:endParaRPr>
          </a:p>
        </p:txBody>
      </p:sp>
      <p:sp>
        <p:nvSpPr>
          <p:cNvPr id="2" name="textruta 1"/>
          <p:cNvSpPr txBox="1"/>
          <p:nvPr/>
        </p:nvSpPr>
        <p:spPr>
          <a:xfrm>
            <a:off x="571564" y="4779818"/>
            <a:ext cx="7994073" cy="1938992"/>
          </a:xfrm>
          <a:prstGeom prst="rect">
            <a:avLst/>
          </a:prstGeom>
          <a:noFill/>
        </p:spPr>
        <p:txBody>
          <a:bodyPr wrap="square" rtlCol="0">
            <a:spAutoFit/>
          </a:bodyPr>
          <a:lstStyle/>
          <a:p>
            <a:pPr marL="285750" indent="-285750">
              <a:buFont typeface="Wingdings" panose="05000000000000000000" pitchFamily="2" charset="2"/>
              <a:buChar char="Ø"/>
            </a:pPr>
            <a:r>
              <a:rPr lang="sv-SE" sz="2000" dirty="0" smtClean="0">
                <a:solidFill>
                  <a:srgbClr val="000000"/>
                </a:solidFill>
              </a:rPr>
              <a:t>New version EC-EARTH 3 </a:t>
            </a:r>
            <a:r>
              <a:rPr lang="sv-SE" sz="2000" dirty="0" err="1" smtClean="0">
                <a:solidFill>
                  <a:srgbClr val="000000"/>
                </a:solidFill>
              </a:rPr>
              <a:t>to</a:t>
            </a:r>
            <a:r>
              <a:rPr lang="sv-SE" sz="2000" dirty="0" smtClean="0">
                <a:solidFill>
                  <a:srgbClr val="000000"/>
                </a:solidFill>
              </a:rPr>
              <a:t> be </a:t>
            </a:r>
            <a:r>
              <a:rPr lang="sv-SE" sz="2000" dirty="0" err="1" smtClean="0">
                <a:solidFill>
                  <a:srgbClr val="000000"/>
                </a:solidFill>
              </a:rPr>
              <a:t>used</a:t>
            </a:r>
            <a:r>
              <a:rPr lang="sv-SE" sz="2000" dirty="0" smtClean="0">
                <a:solidFill>
                  <a:srgbClr val="000000"/>
                </a:solidFill>
              </a:rPr>
              <a:t> in CMIP6 </a:t>
            </a:r>
            <a:r>
              <a:rPr lang="sv-SE" sz="2000" dirty="0" err="1" smtClean="0">
                <a:solidFill>
                  <a:srgbClr val="000000"/>
                </a:solidFill>
              </a:rPr>
              <a:t>starting</a:t>
            </a:r>
            <a:r>
              <a:rPr lang="sv-SE" sz="2000" dirty="0" smtClean="0">
                <a:solidFill>
                  <a:srgbClr val="000000"/>
                </a:solidFill>
              </a:rPr>
              <a:t> in 2016</a:t>
            </a:r>
          </a:p>
          <a:p>
            <a:pPr marL="285750" indent="-285750">
              <a:buFont typeface="Wingdings" panose="05000000000000000000" pitchFamily="2" charset="2"/>
              <a:buChar char="Ø"/>
            </a:pPr>
            <a:endParaRPr lang="sv-SE" sz="2000" dirty="0" smtClean="0">
              <a:solidFill>
                <a:srgbClr val="000000"/>
              </a:solidFill>
            </a:endParaRPr>
          </a:p>
          <a:p>
            <a:pPr marL="285750" indent="-285750">
              <a:buFont typeface="Wingdings" panose="05000000000000000000" pitchFamily="2" charset="2"/>
              <a:buChar char="Ø"/>
            </a:pPr>
            <a:r>
              <a:rPr lang="sv-SE" sz="2000" dirty="0" smtClean="0">
                <a:solidFill>
                  <a:srgbClr val="000000"/>
                </a:solidFill>
              </a:rPr>
              <a:t>New </a:t>
            </a:r>
            <a:r>
              <a:rPr lang="sv-SE" sz="2000" dirty="0" err="1" smtClean="0">
                <a:solidFill>
                  <a:srgbClr val="000000"/>
                </a:solidFill>
              </a:rPr>
              <a:t>components</a:t>
            </a:r>
            <a:r>
              <a:rPr lang="sv-SE" sz="2000" dirty="0" smtClean="0">
                <a:solidFill>
                  <a:srgbClr val="000000"/>
                </a:solidFill>
              </a:rPr>
              <a:t> </a:t>
            </a:r>
            <a:r>
              <a:rPr lang="sv-SE" sz="2000" dirty="0" err="1" smtClean="0">
                <a:solidFill>
                  <a:srgbClr val="000000"/>
                </a:solidFill>
              </a:rPr>
              <a:t>of</a:t>
            </a:r>
            <a:r>
              <a:rPr lang="sv-SE" sz="2000" dirty="0" smtClean="0">
                <a:solidFill>
                  <a:srgbClr val="000000"/>
                </a:solidFill>
              </a:rPr>
              <a:t> the </a:t>
            </a:r>
            <a:r>
              <a:rPr lang="sv-SE" sz="2000" dirty="0" err="1" smtClean="0">
                <a:solidFill>
                  <a:srgbClr val="000000"/>
                </a:solidFill>
              </a:rPr>
              <a:t>climate</a:t>
            </a:r>
            <a:r>
              <a:rPr lang="sv-SE" sz="2000" dirty="0" smtClean="0">
                <a:solidFill>
                  <a:srgbClr val="000000"/>
                </a:solidFill>
              </a:rPr>
              <a:t> system </a:t>
            </a:r>
            <a:r>
              <a:rPr lang="sv-SE" sz="2000" dirty="0" err="1" smtClean="0">
                <a:solidFill>
                  <a:srgbClr val="000000"/>
                </a:solidFill>
              </a:rPr>
              <a:t>requires</a:t>
            </a:r>
            <a:r>
              <a:rPr lang="sv-SE" sz="2000" dirty="0" smtClean="0">
                <a:solidFill>
                  <a:srgbClr val="000000"/>
                </a:solidFill>
              </a:rPr>
              <a:t> new </a:t>
            </a:r>
            <a:r>
              <a:rPr lang="sv-SE" sz="2000" dirty="0" err="1" smtClean="0">
                <a:solidFill>
                  <a:srgbClr val="000000"/>
                </a:solidFill>
              </a:rPr>
              <a:t>observational</a:t>
            </a:r>
            <a:endParaRPr lang="sv-SE" sz="2000" dirty="0" smtClean="0">
              <a:solidFill>
                <a:srgbClr val="000000"/>
              </a:solidFill>
            </a:endParaRPr>
          </a:p>
          <a:p>
            <a:r>
              <a:rPr lang="sv-SE" sz="2000" dirty="0">
                <a:solidFill>
                  <a:srgbClr val="000000"/>
                </a:solidFill>
              </a:rPr>
              <a:t> </a:t>
            </a:r>
            <a:r>
              <a:rPr lang="sv-SE" sz="2000" dirty="0" smtClean="0">
                <a:solidFill>
                  <a:srgbClr val="000000"/>
                </a:solidFill>
              </a:rPr>
              <a:t>   data for </a:t>
            </a:r>
            <a:r>
              <a:rPr lang="sv-SE" sz="2000" dirty="0" err="1" smtClean="0">
                <a:solidFill>
                  <a:srgbClr val="000000"/>
                </a:solidFill>
              </a:rPr>
              <a:t>model</a:t>
            </a:r>
            <a:r>
              <a:rPr lang="sv-SE" sz="2000" dirty="0" smtClean="0">
                <a:solidFill>
                  <a:srgbClr val="000000"/>
                </a:solidFill>
              </a:rPr>
              <a:t> </a:t>
            </a:r>
            <a:r>
              <a:rPr lang="sv-SE" sz="2000" dirty="0" err="1" smtClean="0">
                <a:solidFill>
                  <a:srgbClr val="000000"/>
                </a:solidFill>
              </a:rPr>
              <a:t>validation</a:t>
            </a:r>
            <a:r>
              <a:rPr lang="sv-SE" sz="2000" dirty="0" smtClean="0">
                <a:solidFill>
                  <a:srgbClr val="000000"/>
                </a:solidFill>
              </a:rPr>
              <a:t> – SMHI </a:t>
            </a:r>
            <a:r>
              <a:rPr lang="sv-SE" sz="2000" dirty="0" err="1" smtClean="0">
                <a:solidFill>
                  <a:srgbClr val="000000"/>
                </a:solidFill>
              </a:rPr>
              <a:t>will</a:t>
            </a:r>
            <a:r>
              <a:rPr lang="sv-SE" sz="2000" dirty="0" smtClean="0">
                <a:solidFill>
                  <a:srgbClr val="000000"/>
                </a:solidFill>
              </a:rPr>
              <a:t> </a:t>
            </a:r>
            <a:r>
              <a:rPr lang="sv-SE" sz="2000" dirty="0" err="1" smtClean="0">
                <a:solidFill>
                  <a:srgbClr val="000000"/>
                </a:solidFill>
              </a:rPr>
              <a:t>contribute</a:t>
            </a:r>
            <a:r>
              <a:rPr lang="sv-SE" sz="2000" dirty="0" smtClean="0">
                <a:solidFill>
                  <a:srgbClr val="000000"/>
                </a:solidFill>
              </a:rPr>
              <a:t> </a:t>
            </a:r>
            <a:r>
              <a:rPr lang="sv-SE" sz="2000" dirty="0" err="1" smtClean="0">
                <a:solidFill>
                  <a:srgbClr val="000000"/>
                </a:solidFill>
              </a:rPr>
              <a:t>to</a:t>
            </a:r>
            <a:r>
              <a:rPr lang="sv-SE" sz="2000" dirty="0" smtClean="0">
                <a:solidFill>
                  <a:srgbClr val="000000"/>
                </a:solidFill>
              </a:rPr>
              <a:t> CMUG </a:t>
            </a:r>
            <a:r>
              <a:rPr lang="sv-SE" sz="2000" dirty="0" err="1" smtClean="0">
                <a:solidFill>
                  <a:srgbClr val="000000"/>
                </a:solidFill>
              </a:rPr>
              <a:t>with</a:t>
            </a:r>
            <a:r>
              <a:rPr lang="sv-SE" sz="2000" dirty="0" smtClean="0">
                <a:solidFill>
                  <a:srgbClr val="000000"/>
                </a:solidFill>
              </a:rPr>
              <a:t>     </a:t>
            </a:r>
          </a:p>
          <a:p>
            <a:r>
              <a:rPr lang="sv-SE" sz="2000" dirty="0">
                <a:solidFill>
                  <a:srgbClr val="000000"/>
                </a:solidFill>
              </a:rPr>
              <a:t> </a:t>
            </a:r>
            <a:r>
              <a:rPr lang="sv-SE" sz="2000" dirty="0" smtClean="0">
                <a:solidFill>
                  <a:srgbClr val="000000"/>
                </a:solidFill>
              </a:rPr>
              <a:t>   </a:t>
            </a:r>
            <a:r>
              <a:rPr lang="sv-SE" sz="2000" dirty="0" err="1" smtClean="0">
                <a:solidFill>
                  <a:srgbClr val="000000"/>
                </a:solidFill>
              </a:rPr>
              <a:t>work</a:t>
            </a:r>
            <a:r>
              <a:rPr lang="sv-SE" sz="2000" dirty="0" smtClean="0">
                <a:solidFill>
                  <a:srgbClr val="000000"/>
                </a:solidFill>
              </a:rPr>
              <a:t> on </a:t>
            </a:r>
            <a:r>
              <a:rPr lang="sv-SE" sz="2000" dirty="0" err="1" smtClean="0">
                <a:solidFill>
                  <a:srgbClr val="000000"/>
                </a:solidFill>
              </a:rPr>
              <a:t>clouds</a:t>
            </a:r>
            <a:r>
              <a:rPr lang="sv-SE" sz="2000" dirty="0" smtClean="0">
                <a:solidFill>
                  <a:srgbClr val="000000"/>
                </a:solidFill>
              </a:rPr>
              <a:t>, </a:t>
            </a:r>
            <a:r>
              <a:rPr lang="sv-SE" sz="2000" dirty="0" err="1" smtClean="0">
                <a:solidFill>
                  <a:srgbClr val="000000"/>
                </a:solidFill>
              </a:rPr>
              <a:t>soil</a:t>
            </a:r>
            <a:r>
              <a:rPr lang="sv-SE" sz="2000" dirty="0" smtClean="0">
                <a:solidFill>
                  <a:srgbClr val="000000"/>
                </a:solidFill>
              </a:rPr>
              <a:t> </a:t>
            </a:r>
            <a:r>
              <a:rPr lang="sv-SE" sz="2000" dirty="0" err="1" smtClean="0">
                <a:solidFill>
                  <a:srgbClr val="000000"/>
                </a:solidFill>
              </a:rPr>
              <a:t>moisture</a:t>
            </a:r>
            <a:r>
              <a:rPr lang="sv-SE" sz="2000" dirty="0" smtClean="0">
                <a:solidFill>
                  <a:srgbClr val="000000"/>
                </a:solidFill>
              </a:rPr>
              <a:t>, aerosols, </a:t>
            </a:r>
            <a:r>
              <a:rPr lang="sv-SE" sz="2000" dirty="0" err="1" smtClean="0">
                <a:solidFill>
                  <a:srgbClr val="000000"/>
                </a:solidFill>
              </a:rPr>
              <a:t>ozone</a:t>
            </a:r>
            <a:r>
              <a:rPr lang="sv-SE" sz="2000" dirty="0" smtClean="0">
                <a:solidFill>
                  <a:srgbClr val="000000"/>
                </a:solidFill>
              </a:rPr>
              <a:t>, </a:t>
            </a:r>
            <a:r>
              <a:rPr lang="sv-SE" sz="2000" dirty="0" err="1" smtClean="0">
                <a:solidFill>
                  <a:srgbClr val="000000"/>
                </a:solidFill>
              </a:rPr>
              <a:t>GHGs</a:t>
            </a:r>
            <a:r>
              <a:rPr lang="sv-SE" sz="2000" dirty="0" smtClean="0">
                <a:solidFill>
                  <a:srgbClr val="000000"/>
                </a:solidFill>
              </a:rPr>
              <a:t>, SSTs</a:t>
            </a:r>
          </a:p>
          <a:p>
            <a:endParaRPr lang="en-GB" sz="2000" dirty="0">
              <a:solidFill>
                <a:srgbClr val="000000"/>
              </a:solidFill>
            </a:endParaRPr>
          </a:p>
        </p:txBody>
      </p:sp>
      <p:sp>
        <p:nvSpPr>
          <p:cNvPr id="3" name="textruta 2"/>
          <p:cNvSpPr txBox="1"/>
          <p:nvPr/>
        </p:nvSpPr>
        <p:spPr>
          <a:xfrm>
            <a:off x="1073792" y="1840815"/>
            <a:ext cx="1737976" cy="461665"/>
          </a:xfrm>
          <a:prstGeom prst="rect">
            <a:avLst/>
          </a:prstGeom>
          <a:solidFill>
            <a:srgbClr val="FFCC99"/>
          </a:solidFill>
        </p:spPr>
        <p:txBody>
          <a:bodyPr wrap="none" rtlCol="0">
            <a:spAutoFit/>
          </a:bodyPr>
          <a:lstStyle/>
          <a:p>
            <a:r>
              <a:rPr lang="sv-SE" sz="1200" dirty="0" err="1" smtClean="0"/>
              <a:t>Atmospheric</a:t>
            </a:r>
            <a:r>
              <a:rPr lang="sv-SE" sz="1200" dirty="0" smtClean="0"/>
              <a:t> </a:t>
            </a:r>
            <a:r>
              <a:rPr lang="sv-SE" sz="1200" dirty="0" err="1" smtClean="0"/>
              <a:t>chemistry</a:t>
            </a:r>
            <a:endParaRPr lang="sv-SE" sz="1200" dirty="0" smtClean="0"/>
          </a:p>
          <a:p>
            <a:pPr algn="ctr"/>
            <a:r>
              <a:rPr lang="sv-SE" sz="1200" dirty="0" smtClean="0"/>
              <a:t>TM5</a:t>
            </a:r>
            <a:endParaRPr lang="en-GB" sz="1200" dirty="0"/>
          </a:p>
        </p:txBody>
      </p:sp>
      <p:sp>
        <p:nvSpPr>
          <p:cNvPr id="9" name="textruta 8"/>
          <p:cNvSpPr txBox="1"/>
          <p:nvPr/>
        </p:nvSpPr>
        <p:spPr>
          <a:xfrm>
            <a:off x="901451" y="2809782"/>
            <a:ext cx="2188420" cy="461665"/>
          </a:xfrm>
          <a:prstGeom prst="rect">
            <a:avLst/>
          </a:prstGeom>
          <a:solidFill>
            <a:srgbClr val="FFFF99"/>
          </a:solidFill>
        </p:spPr>
        <p:txBody>
          <a:bodyPr wrap="none" rtlCol="0">
            <a:spAutoFit/>
          </a:bodyPr>
          <a:lstStyle/>
          <a:p>
            <a:r>
              <a:rPr lang="sv-SE" sz="1200" dirty="0" err="1" smtClean="0"/>
              <a:t>Atmosphere</a:t>
            </a:r>
            <a:r>
              <a:rPr lang="sv-SE" sz="1200" dirty="0" smtClean="0"/>
              <a:t> and land </a:t>
            </a:r>
            <a:r>
              <a:rPr lang="sv-SE" sz="1200" dirty="0" err="1" smtClean="0"/>
              <a:t>surface</a:t>
            </a:r>
            <a:endParaRPr lang="sv-SE" sz="1200" dirty="0" smtClean="0"/>
          </a:p>
          <a:p>
            <a:pPr algn="ctr"/>
            <a:r>
              <a:rPr lang="sv-SE" sz="1200" dirty="0" smtClean="0"/>
              <a:t>IFS and H-</a:t>
            </a:r>
            <a:r>
              <a:rPr lang="sv-SE" sz="1200" dirty="0" err="1" smtClean="0"/>
              <a:t>Tessel</a:t>
            </a:r>
            <a:endParaRPr lang="en-GB" sz="1200" dirty="0"/>
          </a:p>
        </p:txBody>
      </p:sp>
      <p:sp>
        <p:nvSpPr>
          <p:cNvPr id="10" name="textruta 9"/>
          <p:cNvSpPr txBox="1"/>
          <p:nvPr/>
        </p:nvSpPr>
        <p:spPr>
          <a:xfrm>
            <a:off x="1116522" y="3796377"/>
            <a:ext cx="1649811" cy="461665"/>
          </a:xfrm>
          <a:prstGeom prst="rect">
            <a:avLst/>
          </a:prstGeom>
          <a:solidFill>
            <a:srgbClr val="B6DD87"/>
          </a:solidFill>
        </p:spPr>
        <p:txBody>
          <a:bodyPr wrap="none" rtlCol="0">
            <a:spAutoFit/>
          </a:bodyPr>
          <a:lstStyle/>
          <a:p>
            <a:r>
              <a:rPr lang="sv-SE" sz="1200" dirty="0" err="1" smtClean="0"/>
              <a:t>Dynamical</a:t>
            </a:r>
            <a:r>
              <a:rPr lang="sv-SE" sz="1200" dirty="0" smtClean="0"/>
              <a:t> vegetation</a:t>
            </a:r>
          </a:p>
          <a:p>
            <a:pPr algn="ctr"/>
            <a:r>
              <a:rPr lang="sv-SE" sz="1200" dirty="0" smtClean="0"/>
              <a:t>LPJ-GUESS</a:t>
            </a:r>
            <a:endParaRPr lang="en-GB" sz="1200" dirty="0"/>
          </a:p>
        </p:txBody>
      </p:sp>
      <p:sp>
        <p:nvSpPr>
          <p:cNvPr id="11" name="textruta 10"/>
          <p:cNvSpPr txBox="1"/>
          <p:nvPr/>
        </p:nvSpPr>
        <p:spPr>
          <a:xfrm>
            <a:off x="6899915" y="1840814"/>
            <a:ext cx="704039" cy="461665"/>
          </a:xfrm>
          <a:prstGeom prst="rect">
            <a:avLst/>
          </a:prstGeom>
          <a:solidFill>
            <a:schemeClr val="bg1"/>
          </a:solidFill>
        </p:spPr>
        <p:txBody>
          <a:bodyPr wrap="none" rtlCol="0">
            <a:spAutoFit/>
          </a:bodyPr>
          <a:lstStyle/>
          <a:p>
            <a:r>
              <a:rPr lang="sv-SE" sz="1200" dirty="0" smtClean="0"/>
              <a:t>Sea-</a:t>
            </a:r>
            <a:r>
              <a:rPr lang="sv-SE" sz="1200" dirty="0" err="1" smtClean="0"/>
              <a:t>ice</a:t>
            </a:r>
            <a:endParaRPr lang="sv-SE" sz="1200" dirty="0" smtClean="0"/>
          </a:p>
          <a:p>
            <a:pPr algn="ctr"/>
            <a:r>
              <a:rPr lang="sv-SE" sz="1200" dirty="0" smtClean="0"/>
              <a:t>LIM3</a:t>
            </a:r>
            <a:endParaRPr lang="en-GB" sz="1200" dirty="0"/>
          </a:p>
        </p:txBody>
      </p:sp>
      <p:sp>
        <p:nvSpPr>
          <p:cNvPr id="12" name="textruta 11"/>
          <p:cNvSpPr txBox="1"/>
          <p:nvPr/>
        </p:nvSpPr>
        <p:spPr>
          <a:xfrm>
            <a:off x="6908461" y="2820564"/>
            <a:ext cx="646332" cy="461665"/>
          </a:xfrm>
          <a:prstGeom prst="rect">
            <a:avLst/>
          </a:prstGeom>
          <a:solidFill>
            <a:schemeClr val="accent5">
              <a:lumMod val="90000"/>
            </a:schemeClr>
          </a:solidFill>
        </p:spPr>
        <p:txBody>
          <a:bodyPr wrap="none" rtlCol="0">
            <a:spAutoFit/>
          </a:bodyPr>
          <a:lstStyle/>
          <a:p>
            <a:r>
              <a:rPr lang="sv-SE" sz="1200" dirty="0" smtClean="0"/>
              <a:t>Ocean</a:t>
            </a:r>
          </a:p>
          <a:p>
            <a:pPr algn="ctr"/>
            <a:r>
              <a:rPr lang="sv-SE" sz="1200" dirty="0" smtClean="0"/>
              <a:t>NEMO</a:t>
            </a:r>
            <a:endParaRPr lang="en-GB" sz="1200" dirty="0"/>
          </a:p>
        </p:txBody>
      </p:sp>
      <p:sp>
        <p:nvSpPr>
          <p:cNvPr id="13" name="textruta 12"/>
          <p:cNvSpPr txBox="1"/>
          <p:nvPr/>
        </p:nvSpPr>
        <p:spPr>
          <a:xfrm>
            <a:off x="6506809" y="3796376"/>
            <a:ext cx="1795684" cy="461665"/>
          </a:xfrm>
          <a:prstGeom prst="rect">
            <a:avLst/>
          </a:prstGeom>
          <a:solidFill>
            <a:srgbClr val="3BC6D5"/>
          </a:solidFill>
        </p:spPr>
        <p:txBody>
          <a:bodyPr wrap="none" rtlCol="0">
            <a:spAutoFit/>
          </a:bodyPr>
          <a:lstStyle/>
          <a:p>
            <a:r>
              <a:rPr lang="sv-SE" sz="1200" dirty="0" smtClean="0"/>
              <a:t>Ocean </a:t>
            </a:r>
            <a:r>
              <a:rPr lang="sv-SE" sz="1200" dirty="0" err="1" smtClean="0"/>
              <a:t>biogeochemistry</a:t>
            </a:r>
            <a:endParaRPr lang="sv-SE" sz="1200" dirty="0" smtClean="0"/>
          </a:p>
          <a:p>
            <a:pPr algn="ctr"/>
            <a:r>
              <a:rPr lang="sv-SE" sz="1200" dirty="0" smtClean="0"/>
              <a:t>PISCES</a:t>
            </a:r>
            <a:endParaRPr lang="en-GB" sz="1200" dirty="0"/>
          </a:p>
        </p:txBody>
      </p:sp>
      <p:sp>
        <p:nvSpPr>
          <p:cNvPr id="14" name="textruta 13"/>
          <p:cNvSpPr txBox="1"/>
          <p:nvPr/>
        </p:nvSpPr>
        <p:spPr>
          <a:xfrm>
            <a:off x="4104115" y="2820564"/>
            <a:ext cx="1040671" cy="461665"/>
          </a:xfrm>
          <a:prstGeom prst="rect">
            <a:avLst/>
          </a:prstGeom>
          <a:solidFill>
            <a:srgbClr val="C7BFCF"/>
          </a:solidFill>
        </p:spPr>
        <p:txBody>
          <a:bodyPr wrap="none" rtlCol="0">
            <a:spAutoFit/>
          </a:bodyPr>
          <a:lstStyle/>
          <a:p>
            <a:pPr algn="ctr"/>
            <a:r>
              <a:rPr lang="sv-SE" sz="1200" dirty="0" err="1" smtClean="0"/>
              <a:t>Coupling</a:t>
            </a:r>
            <a:endParaRPr lang="sv-SE" sz="1200" dirty="0" smtClean="0"/>
          </a:p>
          <a:p>
            <a:pPr algn="ctr"/>
            <a:r>
              <a:rPr lang="sv-SE" sz="1200" dirty="0" smtClean="0"/>
              <a:t>OASIS-MCT</a:t>
            </a:r>
            <a:endParaRPr lang="en-GB" sz="1200" dirty="0"/>
          </a:p>
        </p:txBody>
      </p:sp>
    </p:spTree>
    <p:extLst>
      <p:ext uri="{BB962C8B-B14F-4D97-AF65-F5344CB8AC3E}">
        <p14:creationId xmlns:p14="http://schemas.microsoft.com/office/powerpoint/2010/main" val="1327093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1798707" y="297964"/>
            <a:ext cx="7743825"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l" defTabSz="457200">
              <a:buClr>
                <a:srgbClr val="CC00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sv-SE" sz="2000" b="1" dirty="0">
                <a:latin typeface="Arial Black" pitchFamily="34" charset="0"/>
              </a:rPr>
              <a:t>HARMONIE – </a:t>
            </a:r>
            <a:r>
              <a:rPr lang="sv-SE" sz="2000" b="1" dirty="0" err="1" smtClean="0">
                <a:latin typeface="Arial Black" pitchFamily="34" charset="0"/>
              </a:rPr>
              <a:t>catching</a:t>
            </a:r>
            <a:r>
              <a:rPr lang="sv-SE" sz="2000" b="1" dirty="0" smtClean="0">
                <a:latin typeface="Arial Black" pitchFamily="34" charset="0"/>
              </a:rPr>
              <a:t> extreme events</a:t>
            </a:r>
            <a:endParaRPr lang="sv-SE" sz="2000" b="1" dirty="0">
              <a:latin typeface="Arial Black"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025" y="1029220"/>
            <a:ext cx="7996843" cy="5249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387350" y="6353987"/>
            <a:ext cx="8422049" cy="369332"/>
          </a:xfrm>
          <a:prstGeom prst="rect">
            <a:avLst/>
          </a:prstGeom>
          <a:solidFill>
            <a:srgbClr val="FFFF66"/>
          </a:solidFill>
          <a:ln>
            <a:solidFill>
              <a:schemeClr val="accent1"/>
            </a:solidFill>
          </a:ln>
        </p:spPr>
        <p:txBody>
          <a:bodyPr wrap="none" rtlCol="0">
            <a:spAutoFit/>
          </a:bodyPr>
          <a:lstStyle/>
          <a:p>
            <a:r>
              <a:rPr lang="sv-SE" sz="1800" dirty="0" smtClean="0"/>
              <a:t>Maximum </a:t>
            </a:r>
            <a:r>
              <a:rPr lang="sv-SE" sz="1800" dirty="0" err="1" smtClean="0"/>
              <a:t>observed</a:t>
            </a:r>
            <a:r>
              <a:rPr lang="sv-SE" sz="1800" dirty="0" smtClean="0"/>
              <a:t> </a:t>
            </a:r>
            <a:r>
              <a:rPr lang="sv-SE" sz="1800" dirty="0" err="1" smtClean="0"/>
              <a:t>precipitation</a:t>
            </a:r>
            <a:r>
              <a:rPr lang="sv-SE" sz="1800" dirty="0" smtClean="0"/>
              <a:t> 200 mm/</a:t>
            </a:r>
            <a:r>
              <a:rPr lang="sv-SE" sz="1800" dirty="0" err="1" smtClean="0"/>
              <a:t>day</a:t>
            </a:r>
            <a:r>
              <a:rPr lang="sv-SE" sz="1800" dirty="0" smtClean="0"/>
              <a:t>, station in Western </a:t>
            </a:r>
            <a:r>
              <a:rPr lang="sv-SE" sz="1800" dirty="0" err="1" smtClean="0"/>
              <a:t>Crete</a:t>
            </a:r>
            <a:r>
              <a:rPr lang="sv-SE" sz="1800" dirty="0" smtClean="0"/>
              <a:t>, 17th </a:t>
            </a:r>
            <a:r>
              <a:rPr lang="sv-SE" sz="1800" dirty="0" err="1" smtClean="0"/>
              <a:t>Oct</a:t>
            </a:r>
            <a:endParaRPr lang="sv-SE" sz="1800"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72184" cy="998220"/>
          </a:xfrm>
          <a:prstGeom prst="rect">
            <a:avLst/>
          </a:prstGeom>
        </p:spPr>
      </p:pic>
    </p:spTree>
    <p:extLst>
      <p:ext uri="{BB962C8B-B14F-4D97-AF65-F5344CB8AC3E}">
        <p14:creationId xmlns:p14="http://schemas.microsoft.com/office/powerpoint/2010/main" val="55115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107640" y="2133000"/>
            <a:ext cx="8568720" cy="1079640"/>
          </a:xfrm>
          <a:prstGeom prst="rect">
            <a:avLst/>
          </a:prstGeom>
          <a:noFill/>
          <a:ln>
            <a:noFill/>
          </a:ln>
        </p:spPr>
        <p:txBody>
          <a:bodyPr lIns="0" tIns="0" rIns="0" bIns="0" anchor="b"/>
          <a:lstStyle/>
          <a:p>
            <a:pPr algn="ctr" fontAlgn="auto">
              <a:spcBef>
                <a:spcPts val="0"/>
              </a:spcBef>
              <a:spcAft>
                <a:spcPts val="0"/>
              </a:spcAft>
            </a:pPr>
            <a:r>
              <a:rPr lang="en-GB" sz="2800">
                <a:solidFill>
                  <a:srgbClr val="0000FF"/>
                </a:solidFill>
                <a:latin typeface="Arial Black"/>
              </a:rPr>
              <a:t>Examples of previous studies/papers done  at SMHI which are similar to what will be done with the ESA-CCI data </a:t>
            </a:r>
            <a:endParaRPr sz="1800">
              <a:solidFill>
                <a:prstClr val="black"/>
              </a:solidFill>
              <a:latin typeface="Arial"/>
            </a:endParaRPr>
          </a:p>
        </p:txBody>
      </p:sp>
    </p:spTree>
    <p:extLst>
      <p:ext uri="{BB962C8B-B14F-4D97-AF65-F5344CB8AC3E}">
        <p14:creationId xmlns:p14="http://schemas.microsoft.com/office/powerpoint/2010/main" val="21391526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496" y="188640"/>
            <a:ext cx="9053064" cy="648072"/>
          </a:xfrm>
        </p:spPr>
        <p:txBody>
          <a:bodyPr/>
          <a:lstStyle/>
          <a:p>
            <a:pPr algn="ctr"/>
            <a:r>
              <a:rPr lang="sv-SE" sz="2800" b="1" dirty="0" smtClean="0">
                <a:latin typeface="+mj-lt"/>
              </a:rPr>
              <a:t>EC-Earth (7 scenarios): </a:t>
            </a:r>
            <a:r>
              <a:rPr lang="sv-SE" sz="2800" b="1" dirty="0">
                <a:latin typeface="+mj-lt"/>
              </a:rPr>
              <a:t>Arctic </a:t>
            </a:r>
            <a:r>
              <a:rPr lang="sv-SE" sz="2800" b="1" dirty="0" err="1">
                <a:latin typeface="+mj-lt"/>
              </a:rPr>
              <a:t>ice</a:t>
            </a:r>
            <a:r>
              <a:rPr lang="sv-SE" sz="2800" b="1" dirty="0">
                <a:latin typeface="+mj-lt"/>
              </a:rPr>
              <a:t> </a:t>
            </a:r>
            <a:r>
              <a:rPr lang="sv-SE" sz="2800" b="1" dirty="0" err="1" smtClean="0">
                <a:latin typeface="+mj-lt"/>
              </a:rPr>
              <a:t>extent</a:t>
            </a:r>
            <a:r>
              <a:rPr lang="sv-SE" sz="2800" b="1" dirty="0" smtClean="0">
                <a:latin typeface="+mj-lt"/>
              </a:rPr>
              <a:t>/</a:t>
            </a:r>
            <a:r>
              <a:rPr lang="sv-SE" sz="2800" b="1" dirty="0" err="1" smtClean="0">
                <a:latin typeface="+mj-lt"/>
              </a:rPr>
              <a:t>albedo</a:t>
            </a:r>
            <a:r>
              <a:rPr lang="sv-SE" sz="2800" b="1" dirty="0" smtClean="0">
                <a:latin typeface="+mj-lt"/>
              </a:rPr>
              <a:t> </a:t>
            </a:r>
            <a:r>
              <a:rPr lang="sv-SE" sz="2800" b="1" dirty="0" err="1" smtClean="0">
                <a:latin typeface="+mj-lt"/>
              </a:rPr>
              <a:t>study</a:t>
            </a:r>
            <a:r>
              <a:rPr lang="sv-SE" sz="2800" b="1" dirty="0" smtClean="0">
                <a:latin typeface="+mj-lt"/>
              </a:rPr>
              <a:t/>
            </a:r>
            <a:br>
              <a:rPr lang="sv-SE" sz="2800" b="1" dirty="0" smtClean="0">
                <a:latin typeface="+mj-lt"/>
              </a:rPr>
            </a:br>
            <a:r>
              <a:rPr lang="sv-SE" sz="2000" b="1" dirty="0" err="1" smtClean="0">
                <a:solidFill>
                  <a:srgbClr val="0000FF"/>
                </a:solidFill>
                <a:latin typeface="+mj-lt"/>
              </a:rPr>
              <a:t>Rossby</a:t>
            </a:r>
            <a:r>
              <a:rPr lang="sv-SE" sz="2000" b="1" dirty="0" smtClean="0">
                <a:solidFill>
                  <a:srgbClr val="0000FF"/>
                </a:solidFill>
                <a:latin typeface="+mj-lt"/>
              </a:rPr>
              <a:t> Centre and </a:t>
            </a:r>
            <a:r>
              <a:rPr lang="sv-SE" sz="2000" b="1" dirty="0" err="1" smtClean="0">
                <a:solidFill>
                  <a:srgbClr val="0000FF"/>
                </a:solidFill>
                <a:latin typeface="+mj-lt"/>
              </a:rPr>
              <a:t>Remote</a:t>
            </a:r>
            <a:r>
              <a:rPr lang="sv-SE" sz="2000" b="1" dirty="0" smtClean="0">
                <a:solidFill>
                  <a:srgbClr val="0000FF"/>
                </a:solidFill>
                <a:latin typeface="+mj-lt"/>
              </a:rPr>
              <a:t> </a:t>
            </a:r>
            <a:r>
              <a:rPr lang="sv-SE" sz="2000" b="1" dirty="0" err="1" smtClean="0">
                <a:solidFill>
                  <a:srgbClr val="0000FF"/>
                </a:solidFill>
                <a:latin typeface="+mj-lt"/>
              </a:rPr>
              <a:t>sensing</a:t>
            </a:r>
            <a:r>
              <a:rPr lang="sv-SE" sz="2000" b="1" dirty="0" smtClean="0">
                <a:solidFill>
                  <a:srgbClr val="0000FF"/>
                </a:solidFill>
                <a:latin typeface="+mj-lt"/>
              </a:rPr>
              <a:t> </a:t>
            </a:r>
            <a:r>
              <a:rPr lang="sv-SE" sz="2000" b="1" dirty="0" err="1" smtClean="0">
                <a:solidFill>
                  <a:srgbClr val="0000FF"/>
                </a:solidFill>
                <a:latin typeface="+mj-lt"/>
              </a:rPr>
              <a:t>group</a:t>
            </a:r>
            <a:endParaRPr lang="sv-SE" sz="2000" b="1" dirty="0">
              <a:solidFill>
                <a:srgbClr val="0000FF"/>
              </a:solidFill>
              <a:latin typeface="+mj-lt"/>
            </a:endParaRPr>
          </a:p>
        </p:txBody>
      </p:sp>
      <p:pic>
        <p:nvPicPr>
          <p:cNvPr id="4" name="Picture 3" descr="\\winfs-proj\data\proj\rossby2\torben\SNSB\FIGURES_PUB\CMIP5_21mod_sic_sep_mean1982-2005.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08" r="64864" b="82462"/>
          <a:stretch/>
        </p:blipFill>
        <p:spPr bwMode="auto">
          <a:xfrm>
            <a:off x="534987" y="1310651"/>
            <a:ext cx="1727634" cy="18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winfs-proj\data\proj\rossby2\torben\SNSB\FIGURES_PUB\CMIP5_21mod_sic_sep_mean1982-2005.jpg"/>
          <p:cNvPicPr>
            <a:picLocks noChangeAspect="1" noChangeArrowheads="1"/>
          </p:cNvPicPr>
          <p:nvPr/>
        </p:nvPicPr>
        <p:blipFill rotWithShape="1">
          <a:blip r:embed="rId3">
            <a:extLst>
              <a:ext uri="{28A0092B-C50C-407E-A947-70E740481C1C}">
                <a14:useLocalDpi xmlns:a14="http://schemas.microsoft.com/office/drawing/2010/main" val="0"/>
              </a:ext>
            </a:extLst>
          </a:blip>
          <a:srcRect l="23153" t="33814" r="54255" b="50070"/>
          <a:stretch/>
        </p:blipFill>
        <p:spPr bwMode="auto">
          <a:xfrm>
            <a:off x="2262621" y="1454652"/>
            <a:ext cx="1755877" cy="172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winfs-proj\data\proj\rossby2\torben\SNSB\FIGURES_PUB\CMIP5_21mod_sic_sep_mean1982-2005.jpg"/>
          <p:cNvPicPr>
            <a:picLocks noChangeAspect="1" noChangeArrowheads="1"/>
          </p:cNvPicPr>
          <p:nvPr/>
        </p:nvPicPr>
        <p:blipFill rotWithShape="1">
          <a:blip r:embed="rId3">
            <a:extLst>
              <a:ext uri="{28A0092B-C50C-407E-A947-70E740481C1C}">
                <a14:useLocalDpi xmlns:a14="http://schemas.microsoft.com/office/drawing/2010/main" val="0"/>
              </a:ext>
            </a:extLst>
          </a:blip>
          <a:srcRect l="90838" t="22672" b="24421"/>
          <a:stretch/>
        </p:blipFill>
        <p:spPr bwMode="auto">
          <a:xfrm>
            <a:off x="4063648" y="1239353"/>
            <a:ext cx="270974" cy="21585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infs-proj\data\proj\rossby2\torben\SNSB\FIGURES_PUB\CMIP5_21mod_albicegt15sol_jja_mean1982-2005.jpg"/>
          <p:cNvPicPr>
            <a:picLocks noChangeAspect="1" noChangeArrowheads="1"/>
          </p:cNvPicPr>
          <p:nvPr/>
        </p:nvPicPr>
        <p:blipFill rotWithShape="1">
          <a:blip r:embed="rId4">
            <a:extLst>
              <a:ext uri="{28A0092B-C50C-407E-A947-70E740481C1C}">
                <a14:useLocalDpi xmlns:a14="http://schemas.microsoft.com/office/drawing/2010/main" val="0"/>
              </a:ext>
            </a:extLst>
          </a:blip>
          <a:srcRect l="12647" r="64842" b="82462"/>
          <a:stretch/>
        </p:blipFill>
        <p:spPr bwMode="auto">
          <a:xfrm>
            <a:off x="5069475" y="1310652"/>
            <a:ext cx="1781462" cy="18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infs-proj\data\proj\rossby2\torben\SNSB\FIGURES_PUB\CMIP5_21mod_albicegt15sol_jja_mean1982-2005.jpg"/>
          <p:cNvPicPr>
            <a:picLocks noChangeAspect="1" noChangeArrowheads="1"/>
          </p:cNvPicPr>
          <p:nvPr/>
        </p:nvPicPr>
        <p:blipFill rotWithShape="1">
          <a:blip r:embed="rId4">
            <a:extLst>
              <a:ext uri="{28A0092B-C50C-407E-A947-70E740481C1C}">
                <a14:useLocalDpi xmlns:a14="http://schemas.microsoft.com/office/drawing/2010/main" val="0"/>
              </a:ext>
            </a:extLst>
          </a:blip>
          <a:srcRect l="23176" t="33875" r="54988" b="49969"/>
          <a:stretch/>
        </p:blipFill>
        <p:spPr bwMode="auto">
          <a:xfrm>
            <a:off x="6922800" y="1440000"/>
            <a:ext cx="1749600" cy="174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infs-proj\data\proj\rossby2\torben\SNSB\FIGURES_PUB\CMIP5_21mod_albicegt15sol_jja_mean1982-2005.jpg"/>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22672" b="25058"/>
          <a:stretch/>
        </p:blipFill>
        <p:spPr bwMode="auto">
          <a:xfrm>
            <a:off x="8636000" y="1077436"/>
            <a:ext cx="387352" cy="24464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infs-proj\data\proj\rossby2\torben\ECEARTH\CMIP5\ARCTIC_PAPER\FIGURES\FIG_PAPER\FIG_LOWRES\ice_exten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92" r="2143" b="3719"/>
          <a:stretch/>
        </p:blipFill>
        <p:spPr bwMode="auto">
          <a:xfrm>
            <a:off x="23222" y="3330000"/>
            <a:ext cx="7141066" cy="352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240585" y="959996"/>
            <a:ext cx="4006225" cy="369332"/>
          </a:xfrm>
          <a:prstGeom prst="rect">
            <a:avLst/>
          </a:prstGeom>
          <a:noFill/>
        </p:spPr>
        <p:txBody>
          <a:bodyPr wrap="none" rtlCol="0">
            <a:spAutoFit/>
          </a:bodyPr>
          <a:lstStyle/>
          <a:p>
            <a:r>
              <a:rPr lang="sv-SE" dirty="0" smtClean="0"/>
              <a:t>Sep </a:t>
            </a:r>
            <a:r>
              <a:rPr lang="sv-SE" dirty="0" err="1" smtClean="0"/>
              <a:t>sea</a:t>
            </a:r>
            <a:r>
              <a:rPr lang="sv-SE" dirty="0" smtClean="0"/>
              <a:t> </a:t>
            </a:r>
            <a:r>
              <a:rPr lang="sv-SE" dirty="0" err="1" smtClean="0"/>
              <a:t>ice</a:t>
            </a:r>
            <a:r>
              <a:rPr lang="sv-SE" dirty="0" smtClean="0"/>
              <a:t> </a:t>
            </a:r>
            <a:r>
              <a:rPr lang="sv-SE" dirty="0" err="1" smtClean="0"/>
              <a:t>concentration</a:t>
            </a:r>
            <a:r>
              <a:rPr lang="sv-SE" dirty="0" smtClean="0"/>
              <a:t> 1982-2005</a:t>
            </a:r>
            <a:endParaRPr lang="sv-SE" dirty="0"/>
          </a:p>
        </p:txBody>
      </p:sp>
      <p:sp>
        <p:nvSpPr>
          <p:cNvPr id="12" name="textruta 11"/>
          <p:cNvSpPr txBox="1"/>
          <p:nvPr/>
        </p:nvSpPr>
        <p:spPr>
          <a:xfrm>
            <a:off x="5603546" y="941319"/>
            <a:ext cx="2839303" cy="369332"/>
          </a:xfrm>
          <a:prstGeom prst="rect">
            <a:avLst/>
          </a:prstGeom>
          <a:noFill/>
        </p:spPr>
        <p:txBody>
          <a:bodyPr wrap="none" rtlCol="0">
            <a:spAutoFit/>
          </a:bodyPr>
          <a:lstStyle/>
          <a:p>
            <a:r>
              <a:rPr lang="sv-SE" dirty="0" smtClean="0"/>
              <a:t>JJA </a:t>
            </a:r>
            <a:r>
              <a:rPr lang="sv-SE" dirty="0" err="1" smtClean="0"/>
              <a:t>ice</a:t>
            </a:r>
            <a:r>
              <a:rPr lang="sv-SE" dirty="0" smtClean="0"/>
              <a:t> </a:t>
            </a:r>
            <a:r>
              <a:rPr lang="sv-SE" dirty="0" err="1" smtClean="0"/>
              <a:t>albedo</a:t>
            </a:r>
            <a:r>
              <a:rPr lang="sv-SE" dirty="0" smtClean="0"/>
              <a:t> 1982-2005</a:t>
            </a:r>
            <a:endParaRPr lang="sv-SE" dirty="0"/>
          </a:p>
        </p:txBody>
      </p:sp>
      <p:sp>
        <p:nvSpPr>
          <p:cNvPr id="13" name="textruta 12"/>
          <p:cNvSpPr txBox="1"/>
          <p:nvPr/>
        </p:nvSpPr>
        <p:spPr>
          <a:xfrm>
            <a:off x="7452320" y="5805264"/>
            <a:ext cx="1569660" cy="276999"/>
          </a:xfrm>
          <a:prstGeom prst="rect">
            <a:avLst/>
          </a:prstGeom>
          <a:noFill/>
        </p:spPr>
        <p:txBody>
          <a:bodyPr wrap="none" rtlCol="0">
            <a:spAutoFit/>
          </a:bodyPr>
          <a:lstStyle/>
          <a:p>
            <a:r>
              <a:rPr lang="sv-SE" sz="1200" b="1" dirty="0" smtClean="0"/>
              <a:t>Koenigk et al. 2013</a:t>
            </a:r>
            <a:endParaRPr lang="sv-SE" sz="1200" b="1" dirty="0"/>
          </a:p>
        </p:txBody>
      </p:sp>
      <p:sp>
        <p:nvSpPr>
          <p:cNvPr id="14" name="textruta 13"/>
          <p:cNvSpPr txBox="1"/>
          <p:nvPr/>
        </p:nvSpPr>
        <p:spPr>
          <a:xfrm>
            <a:off x="7012770" y="3244468"/>
            <a:ext cx="1569660" cy="276999"/>
          </a:xfrm>
          <a:prstGeom prst="rect">
            <a:avLst/>
          </a:prstGeom>
          <a:noFill/>
        </p:spPr>
        <p:txBody>
          <a:bodyPr wrap="none" rtlCol="0">
            <a:spAutoFit/>
          </a:bodyPr>
          <a:lstStyle/>
          <a:p>
            <a:r>
              <a:rPr lang="sv-SE" sz="1200" b="1" dirty="0" smtClean="0"/>
              <a:t>Koenigk et al. 2014</a:t>
            </a:r>
            <a:endParaRPr lang="sv-SE" sz="1200" b="1" dirty="0"/>
          </a:p>
        </p:txBody>
      </p:sp>
      <p:sp>
        <p:nvSpPr>
          <p:cNvPr id="16" name="TextShape 7"/>
          <p:cNvSpPr txBox="1"/>
          <p:nvPr/>
        </p:nvSpPr>
        <p:spPr>
          <a:xfrm>
            <a:off x="7023197" y="4045484"/>
            <a:ext cx="2065363" cy="1903796"/>
          </a:xfrm>
          <a:prstGeom prst="rect">
            <a:avLst/>
          </a:prstGeom>
        </p:spPr>
        <p:txBody>
          <a:bodyPr wrap="none" lIns="90000" tIns="45000" rIns="90000" bIns="45000"/>
          <a:lstStyle/>
          <a:p>
            <a:pPr algn="r"/>
            <a:endParaRPr dirty="0"/>
          </a:p>
          <a:p>
            <a:pPr algn="r"/>
            <a:r>
              <a:rPr lang="en-US" dirty="0" smtClean="0"/>
              <a:t>Observed sea-ice</a:t>
            </a:r>
          </a:p>
          <a:p>
            <a:pPr algn="r"/>
            <a:r>
              <a:rPr lang="en-US" dirty="0" smtClean="0"/>
              <a:t>decline </a:t>
            </a:r>
            <a:r>
              <a:rPr lang="en-US" dirty="0"/>
              <a:t>(black dots) </a:t>
            </a:r>
            <a:endParaRPr dirty="0"/>
          </a:p>
          <a:p>
            <a:pPr algn="r"/>
            <a:r>
              <a:rPr lang="en-US" dirty="0"/>
              <a:t>f</a:t>
            </a:r>
            <a:r>
              <a:rPr lang="en-US" dirty="0" smtClean="0"/>
              <a:t>aster than all</a:t>
            </a:r>
            <a:endParaRPr lang="en-US" dirty="0"/>
          </a:p>
          <a:p>
            <a:pPr algn="r"/>
            <a:r>
              <a:rPr lang="en-US" dirty="0" smtClean="0"/>
              <a:t>EC-Earth scenarios</a:t>
            </a:r>
            <a:endParaRPr dirty="0"/>
          </a:p>
        </p:txBody>
      </p:sp>
      <p:sp>
        <p:nvSpPr>
          <p:cNvPr id="17" name="TextShape 7"/>
          <p:cNvSpPr txBox="1"/>
          <p:nvPr/>
        </p:nvSpPr>
        <p:spPr>
          <a:xfrm>
            <a:off x="4499992" y="3501008"/>
            <a:ext cx="2065363" cy="1903796"/>
          </a:xfrm>
          <a:prstGeom prst="rect">
            <a:avLst/>
          </a:prstGeom>
        </p:spPr>
        <p:txBody>
          <a:bodyPr wrap="none" lIns="90000" tIns="45000" rIns="90000" bIns="45000"/>
          <a:lstStyle/>
          <a:p>
            <a:pPr algn="r"/>
            <a:endParaRPr dirty="0"/>
          </a:p>
          <a:p>
            <a:r>
              <a:rPr lang="en-US" dirty="0" smtClean="0"/>
              <a:t>March</a:t>
            </a:r>
          </a:p>
          <a:p>
            <a:r>
              <a:rPr lang="en-US" dirty="0" smtClean="0"/>
              <a:t> (</a:t>
            </a:r>
            <a:endParaRPr dirty="0"/>
          </a:p>
          <a:p>
            <a:endParaRPr lang="en-US" dirty="0"/>
          </a:p>
          <a:p>
            <a:endParaRPr lang="en-US" dirty="0"/>
          </a:p>
          <a:p>
            <a:r>
              <a:rPr lang="en-US" dirty="0" smtClean="0"/>
              <a:t>September</a:t>
            </a:r>
            <a:endParaRPr dirty="0"/>
          </a:p>
        </p:txBody>
      </p:sp>
      <p:sp>
        <p:nvSpPr>
          <p:cNvPr id="18" name="textruta 17"/>
          <p:cNvSpPr txBox="1"/>
          <p:nvPr/>
        </p:nvSpPr>
        <p:spPr>
          <a:xfrm>
            <a:off x="5882660" y="1351801"/>
            <a:ext cx="893193" cy="276999"/>
          </a:xfrm>
          <a:prstGeom prst="rect">
            <a:avLst/>
          </a:prstGeom>
          <a:noFill/>
        </p:spPr>
        <p:txBody>
          <a:bodyPr wrap="none" rtlCol="0">
            <a:spAutoFit/>
          </a:bodyPr>
          <a:lstStyle/>
          <a:p>
            <a:r>
              <a:rPr lang="sv-SE" sz="1200" b="1" dirty="0" smtClean="0"/>
              <a:t>Observed</a:t>
            </a:r>
            <a:endParaRPr lang="sv-SE" sz="1200" b="1" dirty="0"/>
          </a:p>
        </p:txBody>
      </p:sp>
      <p:sp>
        <p:nvSpPr>
          <p:cNvPr id="19" name="textruta 18"/>
          <p:cNvSpPr txBox="1"/>
          <p:nvPr/>
        </p:nvSpPr>
        <p:spPr>
          <a:xfrm>
            <a:off x="1302543" y="1351801"/>
            <a:ext cx="893193" cy="276999"/>
          </a:xfrm>
          <a:prstGeom prst="rect">
            <a:avLst/>
          </a:prstGeom>
          <a:noFill/>
        </p:spPr>
        <p:txBody>
          <a:bodyPr wrap="none" rtlCol="0">
            <a:spAutoFit/>
          </a:bodyPr>
          <a:lstStyle/>
          <a:p>
            <a:r>
              <a:rPr lang="sv-SE" sz="1200" b="1" dirty="0" smtClean="0"/>
              <a:t>Observed</a:t>
            </a:r>
            <a:endParaRPr lang="sv-SE" sz="1200" b="1" dirty="0"/>
          </a:p>
        </p:txBody>
      </p:sp>
      <p:sp>
        <p:nvSpPr>
          <p:cNvPr id="22" name="textruta 21"/>
          <p:cNvSpPr txBox="1"/>
          <p:nvPr/>
        </p:nvSpPr>
        <p:spPr>
          <a:xfrm>
            <a:off x="2051720" y="5301208"/>
            <a:ext cx="2419252" cy="861774"/>
          </a:xfrm>
          <a:prstGeom prst="rect">
            <a:avLst/>
          </a:prstGeom>
          <a:noFill/>
        </p:spPr>
        <p:txBody>
          <a:bodyPr wrap="none" rtlCol="0">
            <a:spAutoFit/>
          </a:bodyPr>
          <a:lstStyle/>
          <a:p>
            <a:r>
              <a:rPr lang="sv-SE" sz="1000" b="1" dirty="0" smtClean="0"/>
              <a:t>  Medium CO2</a:t>
            </a:r>
          </a:p>
          <a:p>
            <a:r>
              <a:rPr lang="sv-SE" sz="1000" b="1" dirty="0" smtClean="0"/>
              <a:t>  </a:t>
            </a:r>
            <a:r>
              <a:rPr lang="sv-SE" sz="1000" b="1" dirty="0" err="1" smtClean="0"/>
              <a:t>High</a:t>
            </a:r>
            <a:r>
              <a:rPr lang="sv-SE" sz="1000" b="1" dirty="0" smtClean="0"/>
              <a:t> CO2</a:t>
            </a:r>
          </a:p>
          <a:p>
            <a:r>
              <a:rPr lang="sv-SE" sz="1000" b="1" dirty="0" smtClean="0"/>
              <a:t>  </a:t>
            </a:r>
            <a:r>
              <a:rPr lang="sv-SE" sz="1000" b="1" dirty="0" err="1" smtClean="0"/>
              <a:t>Low</a:t>
            </a:r>
            <a:r>
              <a:rPr lang="sv-SE" sz="1000" b="1" dirty="0" smtClean="0"/>
              <a:t> CO2</a:t>
            </a:r>
          </a:p>
          <a:p>
            <a:r>
              <a:rPr lang="sv-SE" sz="1000" b="1" dirty="0" smtClean="0"/>
              <a:t>         Simulations </a:t>
            </a:r>
            <a:r>
              <a:rPr lang="sv-SE" sz="1000" b="1" dirty="0" err="1" smtClean="0"/>
              <a:t>with</a:t>
            </a:r>
            <a:r>
              <a:rPr lang="sv-SE" sz="1000" b="1" dirty="0" smtClean="0"/>
              <a:t> </a:t>
            </a:r>
            <a:r>
              <a:rPr lang="sv-SE" sz="1000" b="1" dirty="0" err="1" smtClean="0"/>
              <a:t>observed</a:t>
            </a:r>
            <a:r>
              <a:rPr lang="sv-SE" sz="1000" b="1" dirty="0" smtClean="0"/>
              <a:t> CO2</a:t>
            </a:r>
          </a:p>
          <a:p>
            <a:r>
              <a:rPr lang="sv-SE" sz="1000" b="1" dirty="0" smtClean="0"/>
              <a:t>Sea-</a:t>
            </a:r>
            <a:r>
              <a:rPr lang="sv-SE" sz="1000" b="1" dirty="0" err="1" smtClean="0"/>
              <a:t>Ice</a:t>
            </a:r>
            <a:r>
              <a:rPr lang="sv-SE" sz="1000" b="1" dirty="0" smtClean="0"/>
              <a:t> Observations</a:t>
            </a:r>
            <a:endParaRPr lang="sv-SE" sz="1000" b="1" dirty="0"/>
          </a:p>
        </p:txBody>
      </p:sp>
    </p:spTree>
    <p:extLst>
      <p:ext uri="{BB962C8B-B14F-4D97-AF65-F5344CB8AC3E}">
        <p14:creationId xmlns:p14="http://schemas.microsoft.com/office/powerpoint/2010/main" val="3818972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Bildobjekt 244"/>
          <p:cNvPicPr/>
          <p:nvPr/>
        </p:nvPicPr>
        <p:blipFill>
          <a:blip r:embed="rId2"/>
          <a:stretch>
            <a:fillRect/>
          </a:stretch>
        </p:blipFill>
        <p:spPr>
          <a:xfrm>
            <a:off x="42120" y="819720"/>
            <a:ext cx="8714520" cy="4714200"/>
          </a:xfrm>
          <a:prstGeom prst="rect">
            <a:avLst/>
          </a:prstGeom>
          <a:ln>
            <a:noFill/>
          </a:ln>
        </p:spPr>
      </p:pic>
      <p:sp>
        <p:nvSpPr>
          <p:cNvPr id="303" name="CustomShape 1"/>
          <p:cNvSpPr/>
          <p:nvPr/>
        </p:nvSpPr>
        <p:spPr>
          <a:xfrm>
            <a:off x="182880" y="128160"/>
            <a:ext cx="8046360" cy="619560"/>
          </a:xfrm>
          <a:prstGeom prst="rect">
            <a:avLst/>
          </a:prstGeom>
          <a:noFill/>
          <a:ln>
            <a:noFill/>
          </a:ln>
        </p:spPr>
        <p:txBody>
          <a:bodyPr lIns="0" tIns="0" rIns="0" bIns="0" anchor="b"/>
          <a:lstStyle/>
          <a:p>
            <a:pPr fontAlgn="auto">
              <a:spcBef>
                <a:spcPts val="0"/>
              </a:spcBef>
              <a:spcAft>
                <a:spcPts val="0"/>
              </a:spcAft>
            </a:pPr>
            <a:r>
              <a:rPr lang="en-GB" sz="2600">
                <a:solidFill>
                  <a:srgbClr val="000000"/>
                </a:solidFill>
                <a:latin typeface="Arial Black"/>
              </a:rPr>
              <a:t>Can CMIP5 models show the decreasing trend in sea-ice albedo?</a:t>
            </a:r>
            <a:endParaRPr sz="1800">
              <a:solidFill>
                <a:prstClr val="black"/>
              </a:solidFill>
              <a:latin typeface="Arial"/>
            </a:endParaRPr>
          </a:p>
        </p:txBody>
      </p:sp>
      <p:sp>
        <p:nvSpPr>
          <p:cNvPr id="304" name="CustomShape 2"/>
          <p:cNvSpPr/>
          <p:nvPr/>
        </p:nvSpPr>
        <p:spPr>
          <a:xfrm>
            <a:off x="5330880" y="4523040"/>
            <a:ext cx="2217240" cy="488520"/>
          </a:xfrm>
          <a:prstGeom prst="rect">
            <a:avLst/>
          </a:prstGeom>
          <a:noFill/>
          <a:ln>
            <a:noFill/>
          </a:ln>
        </p:spPr>
        <p:txBody>
          <a:bodyPr lIns="0" tIns="0" rIns="0" bIns="0" anchor="b"/>
          <a:lstStyle/>
          <a:p>
            <a:pPr fontAlgn="auto">
              <a:spcBef>
                <a:spcPts val="0"/>
              </a:spcBef>
              <a:spcAft>
                <a:spcPts val="0"/>
              </a:spcAft>
            </a:pPr>
            <a:r>
              <a:rPr lang="en-GB" sz="1800">
                <a:solidFill>
                  <a:srgbClr val="000000"/>
                </a:solidFill>
                <a:latin typeface="Arial Black"/>
              </a:rPr>
              <a:t>Königk et al 2014</a:t>
            </a:r>
            <a:endParaRPr sz="1800">
              <a:solidFill>
                <a:prstClr val="black"/>
              </a:solidFill>
              <a:latin typeface="Arial"/>
            </a:endParaRPr>
          </a:p>
        </p:txBody>
      </p:sp>
      <p:sp>
        <p:nvSpPr>
          <p:cNvPr id="305" name="CustomShape 3"/>
          <p:cNvSpPr/>
          <p:nvPr/>
        </p:nvSpPr>
        <p:spPr>
          <a:xfrm>
            <a:off x="343800" y="5869440"/>
            <a:ext cx="8412840" cy="638280"/>
          </a:xfrm>
          <a:prstGeom prst="rect">
            <a:avLst/>
          </a:prstGeom>
          <a:noFill/>
          <a:ln w="28440">
            <a:solidFill>
              <a:srgbClr val="C00000"/>
            </a:solidFill>
            <a:round/>
          </a:ln>
        </p:spPr>
        <p:txBody>
          <a:bodyPr lIns="90000" tIns="45000" rIns="90000" bIns="45000"/>
          <a:lstStyle/>
          <a:p>
            <a:pPr fontAlgn="auto">
              <a:spcBef>
                <a:spcPts val="0"/>
              </a:spcBef>
              <a:spcAft>
                <a:spcPts val="0"/>
              </a:spcAft>
            </a:pPr>
            <a:r>
              <a:rPr lang="en-GB" sz="1800" b="1">
                <a:solidFill>
                  <a:srgbClr val="000000"/>
                </a:solidFill>
                <a:latin typeface="Arial"/>
              </a:rPr>
              <a:t>A similar study investigating trends and corrrelations between sea-ice and cloud changes in observations and CMIP5 models will be done at SMHI </a:t>
            </a:r>
            <a:endParaRPr sz="1800">
              <a:solidFill>
                <a:prstClr val="black"/>
              </a:solidFill>
              <a:latin typeface="Arial"/>
            </a:endParaRPr>
          </a:p>
        </p:txBody>
      </p:sp>
    </p:spTree>
    <p:extLst>
      <p:ext uri="{BB962C8B-B14F-4D97-AF65-F5344CB8AC3E}">
        <p14:creationId xmlns:p14="http://schemas.microsoft.com/office/powerpoint/2010/main" val="37888308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ustomShape 1"/>
          <p:cNvSpPr/>
          <p:nvPr/>
        </p:nvSpPr>
        <p:spPr>
          <a:xfrm>
            <a:off x="107640" y="764640"/>
            <a:ext cx="8712000" cy="816480"/>
          </a:xfrm>
          <a:prstGeom prst="rect">
            <a:avLst/>
          </a:prstGeom>
          <a:noFill/>
          <a:ln>
            <a:noFill/>
          </a:ln>
        </p:spPr>
        <p:txBody>
          <a:bodyPr lIns="0" tIns="0" rIns="0" bIns="0" anchor="b"/>
          <a:lstStyle/>
          <a:p>
            <a:pPr fontAlgn="auto">
              <a:spcBef>
                <a:spcPts val="0"/>
              </a:spcBef>
              <a:spcAft>
                <a:spcPts val="0"/>
              </a:spcAft>
            </a:pPr>
            <a:r>
              <a:rPr lang="en-GB" sz="2000">
                <a:solidFill>
                  <a:srgbClr val="000000"/>
                </a:solidFill>
                <a:latin typeface="Arial Black"/>
              </a:rPr>
              <a:t>GlobSnow satellite based snow water equivalent SWE calibration/evaluation:</a:t>
            </a:r>
            <a:endParaRPr sz="1800">
              <a:solidFill>
                <a:prstClr val="black"/>
              </a:solidFill>
              <a:latin typeface="Arial"/>
            </a:endParaRPr>
          </a:p>
        </p:txBody>
      </p:sp>
      <p:pic>
        <p:nvPicPr>
          <p:cNvPr id="307" name="Picture 3"/>
          <p:cNvPicPr/>
          <p:nvPr/>
        </p:nvPicPr>
        <p:blipFill>
          <a:blip r:embed="rId3"/>
          <a:stretch>
            <a:fillRect/>
          </a:stretch>
        </p:blipFill>
        <p:spPr>
          <a:xfrm>
            <a:off x="3868200" y="1508400"/>
            <a:ext cx="5023800" cy="4224600"/>
          </a:xfrm>
          <a:prstGeom prst="rect">
            <a:avLst/>
          </a:prstGeom>
          <a:ln>
            <a:noFill/>
          </a:ln>
        </p:spPr>
      </p:pic>
      <p:pic>
        <p:nvPicPr>
          <p:cNvPr id="308" name="Picture 2"/>
          <p:cNvPicPr/>
          <p:nvPr/>
        </p:nvPicPr>
        <p:blipFill>
          <a:blip r:embed="rId4"/>
          <a:stretch>
            <a:fillRect/>
          </a:stretch>
        </p:blipFill>
        <p:spPr>
          <a:xfrm>
            <a:off x="971640" y="4077000"/>
            <a:ext cx="2221560" cy="1572480"/>
          </a:xfrm>
          <a:prstGeom prst="rect">
            <a:avLst/>
          </a:prstGeom>
          <a:ln>
            <a:noFill/>
          </a:ln>
        </p:spPr>
      </p:pic>
      <p:sp>
        <p:nvSpPr>
          <p:cNvPr id="309" name="CustomShape 2"/>
          <p:cNvSpPr/>
          <p:nvPr/>
        </p:nvSpPr>
        <p:spPr>
          <a:xfrm>
            <a:off x="251640" y="2493000"/>
            <a:ext cx="3711960" cy="1338120"/>
          </a:xfrm>
          <a:prstGeom prst="rect">
            <a:avLst/>
          </a:prstGeom>
          <a:solidFill>
            <a:srgbClr val="3B9CDF"/>
          </a:solidFill>
          <a:ln>
            <a:noFill/>
          </a:ln>
        </p:spPr>
        <p:txBody>
          <a:bodyPr lIns="90000" tIns="45000" rIns="90000" bIns="45000"/>
          <a:lstStyle/>
          <a:p>
            <a:pPr algn="ctr" fontAlgn="auto">
              <a:spcBef>
                <a:spcPts val="0"/>
              </a:spcBef>
              <a:spcAft>
                <a:spcPts val="0"/>
              </a:spcAft>
            </a:pPr>
            <a:r>
              <a:rPr lang="en-GB" sz="1400" b="1">
                <a:solidFill>
                  <a:srgbClr val="000000"/>
                </a:solidFill>
                <a:latin typeface="Arial"/>
              </a:rPr>
              <a:t>Total Area: 23 x 106 km2</a:t>
            </a:r>
            <a:endParaRPr sz="1800">
              <a:solidFill>
                <a:prstClr val="black"/>
              </a:solidFill>
              <a:latin typeface="Arial"/>
            </a:endParaRPr>
          </a:p>
          <a:p>
            <a:pPr algn="ctr" fontAlgn="auto">
              <a:spcBef>
                <a:spcPts val="0"/>
              </a:spcBef>
              <a:spcAft>
                <a:spcPts val="0"/>
              </a:spcAft>
            </a:pPr>
            <a:r>
              <a:rPr lang="en-GB" sz="1400" b="1">
                <a:solidFill>
                  <a:srgbClr val="000000"/>
                </a:solidFill>
                <a:latin typeface="Arial"/>
              </a:rPr>
              <a:t>Number of subbasins: 30 777</a:t>
            </a:r>
            <a:endParaRPr sz="1800">
              <a:solidFill>
                <a:prstClr val="black"/>
              </a:solidFill>
              <a:latin typeface="Arial"/>
            </a:endParaRPr>
          </a:p>
          <a:p>
            <a:pPr algn="ctr" fontAlgn="auto">
              <a:spcBef>
                <a:spcPts val="0"/>
              </a:spcBef>
              <a:spcAft>
                <a:spcPts val="0"/>
              </a:spcAft>
            </a:pPr>
            <a:r>
              <a:rPr lang="en-GB" sz="1400" b="1">
                <a:solidFill>
                  <a:srgbClr val="000000"/>
                </a:solidFill>
                <a:latin typeface="Arial"/>
              </a:rPr>
              <a:t>Discharge to sea: 3300 outlets</a:t>
            </a:r>
            <a:endParaRPr sz="1800">
              <a:solidFill>
                <a:prstClr val="black"/>
              </a:solidFill>
              <a:latin typeface="Arial"/>
            </a:endParaRPr>
          </a:p>
          <a:p>
            <a:pPr algn="ctr" fontAlgn="auto">
              <a:spcBef>
                <a:spcPts val="0"/>
              </a:spcBef>
              <a:spcAft>
                <a:spcPts val="0"/>
              </a:spcAft>
            </a:pPr>
            <a:r>
              <a:rPr lang="en-GB" sz="1400" b="1">
                <a:solidFill>
                  <a:srgbClr val="000000"/>
                </a:solidFill>
                <a:latin typeface="Arial"/>
              </a:rPr>
              <a:t>Average area of subbasins: 756 km2</a:t>
            </a:r>
            <a:endParaRPr sz="1800">
              <a:solidFill>
                <a:prstClr val="black"/>
              </a:solidFill>
              <a:latin typeface="Arial"/>
            </a:endParaRPr>
          </a:p>
          <a:p>
            <a:pPr algn="ctr" fontAlgn="auto">
              <a:spcBef>
                <a:spcPts val="0"/>
              </a:spcBef>
              <a:spcAft>
                <a:spcPts val="0"/>
              </a:spcAft>
            </a:pPr>
            <a:r>
              <a:rPr lang="en-GB" sz="1400" b="1">
                <a:solidFill>
                  <a:srgbClr val="000000"/>
                </a:solidFill>
                <a:latin typeface="Arial"/>
              </a:rPr>
              <a:t>Number of  individ. lakes: 1800</a:t>
            </a:r>
            <a:endParaRPr sz="1800">
              <a:solidFill>
                <a:prstClr val="black"/>
              </a:solidFill>
              <a:latin typeface="Arial"/>
            </a:endParaRPr>
          </a:p>
        </p:txBody>
      </p:sp>
      <p:sp>
        <p:nvSpPr>
          <p:cNvPr id="310" name="CustomShape 3"/>
          <p:cNvSpPr/>
          <p:nvPr/>
        </p:nvSpPr>
        <p:spPr>
          <a:xfrm>
            <a:off x="273240" y="1649880"/>
            <a:ext cx="3506400" cy="338760"/>
          </a:xfrm>
          <a:prstGeom prst="rect">
            <a:avLst/>
          </a:prstGeom>
          <a:noFill/>
          <a:ln>
            <a:noFill/>
          </a:ln>
        </p:spPr>
        <p:txBody>
          <a:bodyPr wrap="none" lIns="90000" tIns="45000" rIns="90000" bIns="45000"/>
          <a:lstStyle/>
          <a:p>
            <a:pPr fontAlgn="auto">
              <a:spcBef>
                <a:spcPts val="0"/>
              </a:spcBef>
              <a:spcAft>
                <a:spcPts val="0"/>
              </a:spcAft>
            </a:pPr>
            <a:r>
              <a:rPr lang="en-GB" b="1">
                <a:solidFill>
                  <a:srgbClr val="000000"/>
                </a:solidFill>
                <a:latin typeface="Arial"/>
              </a:rPr>
              <a:t>Arctic HYPE (Multi-basin large scale </a:t>
            </a:r>
            <a:endParaRPr sz="1800">
              <a:solidFill>
                <a:prstClr val="black"/>
              </a:solidFill>
              <a:latin typeface="Arial"/>
            </a:endParaRPr>
          </a:p>
          <a:p>
            <a:pPr fontAlgn="auto">
              <a:spcBef>
                <a:spcPts val="0"/>
              </a:spcBef>
              <a:spcAft>
                <a:spcPts val="0"/>
              </a:spcAft>
            </a:pPr>
            <a:r>
              <a:rPr lang="en-GB" b="1">
                <a:solidFill>
                  <a:srgbClr val="000000"/>
                </a:solidFill>
                <a:latin typeface="Arial"/>
              </a:rPr>
              <a:t>hydrological modelling)</a:t>
            </a:r>
            <a:endParaRPr sz="1800">
              <a:solidFill>
                <a:prstClr val="black"/>
              </a:solidFill>
              <a:latin typeface="Arial"/>
            </a:endParaRPr>
          </a:p>
        </p:txBody>
      </p:sp>
      <p:sp>
        <p:nvSpPr>
          <p:cNvPr id="311" name="CustomShape 4"/>
          <p:cNvSpPr/>
          <p:nvPr/>
        </p:nvSpPr>
        <p:spPr>
          <a:xfrm>
            <a:off x="343800" y="5852160"/>
            <a:ext cx="8412840" cy="907560"/>
          </a:xfrm>
          <a:prstGeom prst="rect">
            <a:avLst/>
          </a:prstGeom>
          <a:noFill/>
          <a:ln w="28440">
            <a:solidFill>
              <a:srgbClr val="C00000"/>
            </a:solidFill>
            <a:round/>
          </a:ln>
        </p:spPr>
        <p:txBody>
          <a:bodyPr lIns="90000" tIns="45000" rIns="90000" bIns="45000"/>
          <a:lstStyle/>
          <a:p>
            <a:pPr fontAlgn="auto">
              <a:spcBef>
                <a:spcPts val="0"/>
              </a:spcBef>
              <a:spcAft>
                <a:spcPts val="0"/>
              </a:spcAft>
            </a:pPr>
            <a:r>
              <a:rPr lang="en-GB" sz="1800">
                <a:solidFill>
                  <a:srgbClr val="000000"/>
                </a:solidFill>
                <a:latin typeface="Arial"/>
              </a:rPr>
              <a:t>Glacier data will be cf. to corresponding data in Arctic-HYPE &amp; used in the model parameterization. Land cover will be cf. to changes in simulated river runoff. </a:t>
            </a:r>
            <a:endParaRPr sz="1800">
              <a:solidFill>
                <a:prstClr val="black"/>
              </a:solidFill>
              <a:latin typeface="Arial"/>
            </a:endParaRPr>
          </a:p>
          <a:p>
            <a:pPr fontAlgn="auto">
              <a:spcBef>
                <a:spcPts val="0"/>
              </a:spcBef>
              <a:spcAft>
                <a:spcPts val="0"/>
              </a:spcAft>
            </a:pPr>
            <a:r>
              <a:rPr lang="en-GB" sz="1800">
                <a:solidFill>
                  <a:srgbClr val="000000"/>
                </a:solidFill>
                <a:latin typeface="Arial"/>
              </a:rPr>
              <a:t>Sea level variations will be cf. to simulated and observed river runoff for CMUG</a:t>
            </a:r>
            <a:r>
              <a:rPr lang="en-GB" sz="1800" b="1">
                <a:solidFill>
                  <a:srgbClr val="000000"/>
                </a:solidFill>
                <a:latin typeface="Arial"/>
              </a:rPr>
              <a:t> </a:t>
            </a:r>
            <a:endParaRPr sz="1800">
              <a:solidFill>
                <a:prstClr val="black"/>
              </a:solidFill>
              <a:latin typeface="Arial"/>
            </a:endParaRPr>
          </a:p>
        </p:txBody>
      </p:sp>
      <p:sp>
        <p:nvSpPr>
          <p:cNvPr id="312" name="CustomShape 5"/>
          <p:cNvSpPr/>
          <p:nvPr/>
        </p:nvSpPr>
        <p:spPr>
          <a:xfrm>
            <a:off x="74880" y="-88560"/>
            <a:ext cx="7893000" cy="816480"/>
          </a:xfrm>
          <a:prstGeom prst="rect">
            <a:avLst/>
          </a:prstGeom>
          <a:noFill/>
          <a:ln>
            <a:noFill/>
          </a:ln>
        </p:spPr>
        <p:txBody>
          <a:bodyPr lIns="90000" tIns="45000" rIns="90000" bIns="45000"/>
          <a:lstStyle/>
          <a:p>
            <a:pPr fontAlgn="auto">
              <a:spcBef>
                <a:spcPts val="0"/>
              </a:spcBef>
              <a:spcAft>
                <a:spcPts val="0"/>
              </a:spcAft>
            </a:pPr>
            <a:r>
              <a:rPr lang="en-GB" sz="2600">
                <a:solidFill>
                  <a:srgbClr val="000000"/>
                </a:solidFill>
                <a:latin typeface="Arial Black"/>
              </a:rPr>
              <a:t>Arctic-HYPE model domain and example of evaluation of snow</a:t>
            </a:r>
            <a:endParaRPr sz="1800">
              <a:solidFill>
                <a:prstClr val="black"/>
              </a:solidFill>
              <a:latin typeface="Arial"/>
            </a:endParaRPr>
          </a:p>
        </p:txBody>
      </p:sp>
    </p:spTree>
    <p:extLst>
      <p:ext uri="{BB962C8B-B14F-4D97-AF65-F5344CB8AC3E}">
        <p14:creationId xmlns:p14="http://schemas.microsoft.com/office/powerpoint/2010/main" val="180782731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1105200" y="2011680"/>
            <a:ext cx="6653520" cy="1096920"/>
          </a:xfrm>
          <a:prstGeom prst="rect">
            <a:avLst/>
          </a:prstGeom>
          <a:noFill/>
          <a:ln>
            <a:noFill/>
          </a:ln>
        </p:spPr>
        <p:txBody>
          <a:bodyPr lIns="0" tIns="0" rIns="0" bIns="0" anchor="b"/>
          <a:lstStyle/>
          <a:p>
            <a:pPr algn="ctr" fontAlgn="auto">
              <a:spcBef>
                <a:spcPts val="0"/>
              </a:spcBef>
              <a:spcAft>
                <a:spcPts val="0"/>
              </a:spcAft>
            </a:pPr>
            <a:r>
              <a:rPr lang="en-GB" sz="2800">
                <a:solidFill>
                  <a:srgbClr val="0000FF"/>
                </a:solidFill>
                <a:latin typeface="Arial Black"/>
              </a:rPr>
              <a:t>ESA-CCI CMUG WPś at SMHI</a:t>
            </a:r>
            <a:endParaRPr sz="1800">
              <a:solidFill>
                <a:prstClr val="black"/>
              </a:solidFill>
              <a:latin typeface="Arial"/>
            </a:endParaRPr>
          </a:p>
        </p:txBody>
      </p:sp>
    </p:spTree>
    <p:extLst>
      <p:ext uri="{BB962C8B-B14F-4D97-AF65-F5344CB8AC3E}">
        <p14:creationId xmlns:p14="http://schemas.microsoft.com/office/powerpoint/2010/main" val="35406722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7632000" y="5616000"/>
            <a:ext cx="1439280" cy="1131480"/>
          </a:xfrm>
          <a:prstGeom prst="rect">
            <a:avLst/>
          </a:prstGeom>
          <a:solidFill>
            <a:srgbClr val="FFFF00"/>
          </a:solidFill>
          <a:ln w="72000">
            <a:solidFill>
              <a:srgbClr val="FF3333"/>
            </a:solidFill>
            <a:round/>
          </a:ln>
        </p:spPr>
        <p:txBody>
          <a:bodyPr wrap="none" lIns="126000" tIns="81000" rIns="126000" bIns="81000"/>
          <a:lstStyle/>
          <a:p>
            <a:pPr>
              <a:lnSpc>
                <a:spcPct val="100000"/>
              </a:lnSpc>
            </a:pPr>
            <a:r>
              <a:rPr lang="en-GB" sz="1400" b="1">
                <a:solidFill>
                  <a:srgbClr val="000000"/>
                </a:solidFill>
                <a:latin typeface="Arial Unicode MS"/>
              </a:rPr>
              <a:t>IC3 Spain</a:t>
            </a:r>
            <a:endParaRPr/>
          </a:p>
          <a:p>
            <a:pPr>
              <a:lnSpc>
                <a:spcPct val="100000"/>
              </a:lnSpc>
            </a:pPr>
            <a:r>
              <a:rPr lang="en-GB" sz="1400" b="1">
                <a:solidFill>
                  <a:srgbClr val="000000"/>
                </a:solidFill>
                <a:latin typeface="Arial Unicode MS"/>
              </a:rPr>
              <a:t>Omar, Virginie</a:t>
            </a:r>
            <a:endParaRPr/>
          </a:p>
        </p:txBody>
      </p:sp>
      <p:sp>
        <p:nvSpPr>
          <p:cNvPr id="197" name="CustomShape 2"/>
          <p:cNvSpPr/>
          <p:nvPr/>
        </p:nvSpPr>
        <p:spPr>
          <a:xfrm>
            <a:off x="5580000" y="5256000"/>
            <a:ext cx="2015280" cy="1510200"/>
          </a:xfrm>
          <a:prstGeom prst="rect">
            <a:avLst/>
          </a:prstGeom>
          <a:solidFill>
            <a:srgbClr val="FFFFFF"/>
          </a:solidFill>
          <a:ln w="72000">
            <a:solidFill>
              <a:srgbClr val="FF3333"/>
            </a:solidFill>
            <a:round/>
          </a:ln>
        </p:spPr>
        <p:txBody>
          <a:bodyPr wrap="none" lIns="126000" tIns="81000" rIns="126000" bIns="81000"/>
          <a:lstStyle/>
          <a:p>
            <a:pPr>
              <a:lnSpc>
                <a:spcPct val="100000"/>
              </a:lnSpc>
            </a:pPr>
            <a:r>
              <a:rPr lang="en-GB" sz="1400" b="1" dirty="0">
                <a:solidFill>
                  <a:srgbClr val="FFFF99"/>
                </a:solidFill>
                <a:latin typeface="Arial Unicode MS"/>
              </a:rPr>
              <a:t>	</a:t>
            </a:r>
            <a:endParaRPr dirty="0"/>
          </a:p>
          <a:p>
            <a:pPr>
              <a:lnSpc>
                <a:spcPct val="100000"/>
              </a:lnSpc>
            </a:pPr>
            <a:r>
              <a:rPr lang="en-GB" sz="1400" b="1" dirty="0">
                <a:solidFill>
                  <a:srgbClr val="FFFF99"/>
                </a:solidFill>
                <a:latin typeface="Arial Unicode MS"/>
              </a:rPr>
              <a:t> </a:t>
            </a:r>
            <a:r>
              <a:rPr lang="en-GB" sz="1400" b="1" dirty="0" smtClean="0">
                <a:solidFill>
                  <a:srgbClr val="FFFF99"/>
                </a:solidFill>
                <a:latin typeface="Arial Unicode MS"/>
              </a:rPr>
              <a:t>      </a:t>
            </a:r>
            <a:r>
              <a:rPr lang="en-GB" sz="1400" b="1" dirty="0" smtClean="0">
                <a:solidFill>
                  <a:srgbClr val="000000"/>
                </a:solidFill>
                <a:latin typeface="Arial Unicode MS"/>
              </a:rPr>
              <a:t>WP4.2 </a:t>
            </a:r>
            <a:r>
              <a:rPr lang="en-GB" sz="1400" b="1" dirty="0">
                <a:solidFill>
                  <a:srgbClr val="000000"/>
                </a:solidFill>
                <a:latin typeface="Arial Unicode MS"/>
              </a:rPr>
              <a:t>CCI4MIP</a:t>
            </a:r>
            <a:endParaRPr dirty="0"/>
          </a:p>
          <a:p>
            <a:pPr>
              <a:lnSpc>
                <a:spcPct val="100000"/>
              </a:lnSpc>
            </a:pPr>
            <a:r>
              <a:rPr lang="en-GB" sz="1400" b="1" dirty="0" smtClean="0">
                <a:solidFill>
                  <a:srgbClr val="000000"/>
                </a:solidFill>
                <a:latin typeface="Arial Unicode MS"/>
              </a:rPr>
              <a:t>       Torben</a:t>
            </a:r>
            <a:r>
              <a:rPr lang="en-GB" sz="1400" b="1" dirty="0">
                <a:solidFill>
                  <a:srgbClr val="000000"/>
                </a:solidFill>
                <a:latin typeface="Arial Unicode MS"/>
              </a:rPr>
              <a:t>, Klaus</a:t>
            </a:r>
            <a:endParaRPr dirty="0"/>
          </a:p>
          <a:p>
            <a:pPr>
              <a:lnSpc>
                <a:spcPct val="100000"/>
              </a:lnSpc>
            </a:pPr>
            <a:r>
              <a:rPr lang="en-GB" sz="1400" b="1" dirty="0" smtClean="0">
                <a:solidFill>
                  <a:srgbClr val="000000"/>
                </a:solidFill>
                <a:latin typeface="Arial Unicode MS"/>
              </a:rPr>
              <a:t>       Model</a:t>
            </a:r>
            <a:r>
              <a:rPr lang="en-GB" sz="1400" b="1" dirty="0">
                <a:solidFill>
                  <a:srgbClr val="000000"/>
                </a:solidFill>
                <a:latin typeface="Arial Unicode MS"/>
              </a:rPr>
              <a:t>: </a:t>
            </a:r>
            <a:r>
              <a:rPr lang="en-GB" sz="1400" b="1" dirty="0" err="1">
                <a:solidFill>
                  <a:srgbClr val="000000"/>
                </a:solidFill>
                <a:latin typeface="Arial Unicode MS"/>
              </a:rPr>
              <a:t>ECEarth</a:t>
            </a:r>
            <a:endParaRPr dirty="0"/>
          </a:p>
          <a:p>
            <a:pPr>
              <a:lnSpc>
                <a:spcPct val="100000"/>
              </a:lnSpc>
            </a:pPr>
            <a:r>
              <a:rPr lang="en-GB" sz="1400" b="1" dirty="0" smtClean="0">
                <a:solidFill>
                  <a:srgbClr val="000000"/>
                </a:solidFill>
                <a:latin typeface="Arial Unicode MS"/>
              </a:rPr>
              <a:t>       ECV's</a:t>
            </a:r>
            <a:r>
              <a:rPr lang="en-GB" sz="1400" b="1" dirty="0">
                <a:solidFill>
                  <a:srgbClr val="000000"/>
                </a:solidFill>
                <a:latin typeface="Arial Unicode MS"/>
              </a:rPr>
              <a:t>: SST&amp;SIC</a:t>
            </a:r>
            <a:endParaRPr dirty="0"/>
          </a:p>
        </p:txBody>
      </p:sp>
      <p:sp>
        <p:nvSpPr>
          <p:cNvPr id="198" name="CustomShape 3"/>
          <p:cNvSpPr/>
          <p:nvPr/>
        </p:nvSpPr>
        <p:spPr>
          <a:xfrm>
            <a:off x="504000" y="5184000"/>
            <a:ext cx="4663800" cy="970200"/>
          </a:xfrm>
          <a:prstGeom prst="rect">
            <a:avLst/>
          </a:prstGeom>
          <a:solidFill>
            <a:srgbClr val="FFFFFF"/>
          </a:solidFill>
          <a:ln w="72000">
            <a:solidFill>
              <a:srgbClr val="FF3333"/>
            </a:solidFill>
            <a:round/>
          </a:ln>
        </p:spPr>
        <p:txBody>
          <a:bodyPr wrap="none" lIns="126000" tIns="81000" rIns="126000" bIns="81000"/>
          <a:lstStyle/>
          <a:p>
            <a:pPr>
              <a:lnSpc>
                <a:spcPct val="100000"/>
              </a:lnSpc>
            </a:pPr>
            <a:r>
              <a:rPr lang="en-GB" sz="1400" b="1">
                <a:solidFill>
                  <a:srgbClr val="000000"/>
                </a:solidFill>
                <a:latin typeface="Arial Unicode MS"/>
              </a:rPr>
              <a:t>	WP3.4 Global climate variability </a:t>
            </a:r>
            <a:endParaRPr/>
          </a:p>
          <a:p>
            <a:pPr>
              <a:lnSpc>
                <a:spcPct val="100000"/>
              </a:lnSpc>
            </a:pPr>
            <a:r>
              <a:rPr lang="en-GB" sz="1400" b="1">
                <a:solidFill>
                  <a:srgbClr val="000000"/>
                </a:solidFill>
                <a:latin typeface="Arial Unicode MS"/>
              </a:rPr>
              <a:t>	Abhay, Ulrika, Klaus</a:t>
            </a:r>
            <a:endParaRPr/>
          </a:p>
          <a:p>
            <a:pPr>
              <a:lnSpc>
                <a:spcPct val="100000"/>
              </a:lnSpc>
            </a:pPr>
            <a:r>
              <a:rPr lang="en-GB" sz="1400" b="1">
                <a:solidFill>
                  <a:srgbClr val="000000"/>
                </a:solidFill>
                <a:latin typeface="Arial Unicode MS"/>
              </a:rPr>
              <a:t>	Models: CMIP, ECEarth </a:t>
            </a:r>
            <a:endParaRPr/>
          </a:p>
          <a:p>
            <a:pPr>
              <a:lnSpc>
                <a:spcPct val="100000"/>
              </a:lnSpc>
            </a:pPr>
            <a:r>
              <a:rPr lang="en-GB" sz="1400" b="1">
                <a:solidFill>
                  <a:srgbClr val="000000"/>
                </a:solidFill>
                <a:latin typeface="Arial Unicode MS"/>
              </a:rPr>
              <a:t>	ECV's: Aerosols, GHG. SM, SST, Clouds</a:t>
            </a:r>
            <a:endParaRPr/>
          </a:p>
        </p:txBody>
      </p:sp>
      <p:sp>
        <p:nvSpPr>
          <p:cNvPr id="199" name="Line 4"/>
          <p:cNvSpPr/>
          <p:nvPr/>
        </p:nvSpPr>
        <p:spPr>
          <a:xfrm flipH="1">
            <a:off x="137160" y="2664000"/>
            <a:ext cx="3664800" cy="329760"/>
          </a:xfrm>
          <a:prstGeom prst="line">
            <a:avLst/>
          </a:prstGeom>
          <a:ln w="36000">
            <a:solidFill>
              <a:srgbClr val="0066CC"/>
            </a:solidFill>
            <a:round/>
          </a:ln>
        </p:spPr>
      </p:sp>
      <p:sp>
        <p:nvSpPr>
          <p:cNvPr id="200" name="CustomShape 5"/>
          <p:cNvSpPr/>
          <p:nvPr/>
        </p:nvSpPr>
        <p:spPr>
          <a:xfrm>
            <a:off x="351353" y="-157320"/>
            <a:ext cx="6062400" cy="795240"/>
          </a:xfrm>
          <a:prstGeom prst="rect">
            <a:avLst/>
          </a:prstGeom>
          <a:noFill/>
          <a:ln>
            <a:noFill/>
          </a:ln>
        </p:spPr>
        <p:txBody>
          <a:bodyPr lIns="0" tIns="0" rIns="0" bIns="0" anchor="b"/>
          <a:lstStyle/>
          <a:p>
            <a:pPr>
              <a:lnSpc>
                <a:spcPct val="100000"/>
              </a:lnSpc>
            </a:pPr>
            <a:r>
              <a:rPr lang="en-GB" sz="2800" b="1" dirty="0">
                <a:solidFill>
                  <a:srgbClr val="000000"/>
                </a:solidFill>
                <a:latin typeface="Arial Black"/>
              </a:rPr>
              <a:t>SMHI &amp; </a:t>
            </a:r>
            <a:r>
              <a:rPr lang="en-GB" sz="2800" b="1" dirty="0">
                <a:solidFill>
                  <a:srgbClr val="FF3333"/>
                </a:solidFill>
                <a:latin typeface="Arial Black"/>
              </a:rPr>
              <a:t>ESA CMUG</a:t>
            </a:r>
            <a:endParaRPr dirty="0"/>
          </a:p>
        </p:txBody>
      </p:sp>
      <p:pic>
        <p:nvPicPr>
          <p:cNvPr id="201" name="Bildobjekt 4"/>
          <p:cNvPicPr/>
          <p:nvPr/>
        </p:nvPicPr>
        <p:blipFill>
          <a:blip r:embed="rId3"/>
          <a:stretch>
            <a:fillRect/>
          </a:stretch>
        </p:blipFill>
        <p:spPr>
          <a:xfrm>
            <a:off x="8357760" y="6206400"/>
            <a:ext cx="563040" cy="476640"/>
          </a:xfrm>
          <a:prstGeom prst="rect">
            <a:avLst/>
          </a:prstGeom>
          <a:ln>
            <a:noFill/>
          </a:ln>
        </p:spPr>
      </p:pic>
      <p:pic>
        <p:nvPicPr>
          <p:cNvPr id="202" name="Bildobjekt 12"/>
          <p:cNvPicPr/>
          <p:nvPr/>
        </p:nvPicPr>
        <p:blipFill>
          <a:blip r:embed="rId4"/>
          <a:stretch>
            <a:fillRect/>
          </a:stretch>
        </p:blipFill>
        <p:spPr>
          <a:xfrm>
            <a:off x="557280" y="5253840"/>
            <a:ext cx="429840" cy="548640"/>
          </a:xfrm>
          <a:prstGeom prst="rect">
            <a:avLst/>
          </a:prstGeom>
          <a:ln>
            <a:noFill/>
          </a:ln>
        </p:spPr>
      </p:pic>
      <p:sp>
        <p:nvSpPr>
          <p:cNvPr id="203" name="CustomShape 6"/>
          <p:cNvSpPr/>
          <p:nvPr/>
        </p:nvSpPr>
        <p:spPr>
          <a:xfrm>
            <a:off x="3543120" y="833760"/>
            <a:ext cx="2210400" cy="513720"/>
          </a:xfrm>
          <a:prstGeom prst="rect">
            <a:avLst/>
          </a:prstGeom>
          <a:solidFill>
            <a:srgbClr val="000000"/>
          </a:solidFill>
          <a:ln>
            <a:solidFill>
              <a:srgbClr val="000000"/>
            </a:solidFill>
          </a:ln>
        </p:spPr>
        <p:txBody>
          <a:bodyPr wrap="none" lIns="90000" tIns="45000" rIns="90000" bIns="45000"/>
          <a:lstStyle/>
          <a:p>
            <a:pPr>
              <a:lnSpc>
                <a:spcPct val="100000"/>
              </a:lnSpc>
            </a:pPr>
            <a:r>
              <a:rPr lang="en-GB" sz="1400" b="1">
                <a:solidFill>
                  <a:srgbClr val="FFFF99"/>
                </a:solidFill>
                <a:latin typeface="Arial Unicode MS"/>
              </a:rPr>
              <a:t>Director SMHI</a:t>
            </a:r>
            <a:endParaRPr/>
          </a:p>
          <a:p>
            <a:pPr>
              <a:lnSpc>
                <a:spcPct val="100000"/>
              </a:lnSpc>
            </a:pPr>
            <a:r>
              <a:rPr lang="en-GB" sz="1400" b="1">
                <a:solidFill>
                  <a:srgbClr val="FFFF99"/>
                </a:solidFill>
                <a:latin typeface="Arial Unicode MS"/>
              </a:rPr>
              <a:t>Rolf Brennerfelt</a:t>
            </a:r>
            <a:r>
              <a:rPr lang="en-GB" sz="1400" b="1">
                <a:solidFill>
                  <a:srgbClr val="000000"/>
                </a:solidFill>
                <a:latin typeface="Arial Unicode MS"/>
              </a:rPr>
              <a:t>t</a:t>
            </a:r>
            <a:endParaRPr/>
          </a:p>
        </p:txBody>
      </p:sp>
      <p:pic>
        <p:nvPicPr>
          <p:cNvPr id="204" name="Bildobjekt 203"/>
          <p:cNvPicPr/>
          <p:nvPr/>
        </p:nvPicPr>
        <p:blipFill>
          <a:blip r:embed="rId5"/>
          <a:stretch>
            <a:fillRect/>
          </a:stretch>
        </p:blipFill>
        <p:spPr>
          <a:xfrm>
            <a:off x="5327280" y="736200"/>
            <a:ext cx="462240" cy="696240"/>
          </a:xfrm>
          <a:prstGeom prst="rect">
            <a:avLst/>
          </a:prstGeom>
          <a:ln>
            <a:noFill/>
          </a:ln>
        </p:spPr>
      </p:pic>
      <p:sp>
        <p:nvSpPr>
          <p:cNvPr id="205" name="CustomShape 7"/>
          <p:cNvSpPr/>
          <p:nvPr/>
        </p:nvSpPr>
        <p:spPr>
          <a:xfrm>
            <a:off x="4176000" y="2993760"/>
            <a:ext cx="1582560" cy="513720"/>
          </a:xfrm>
          <a:prstGeom prst="rect">
            <a:avLst/>
          </a:prstGeom>
          <a:solidFill>
            <a:srgbClr val="0066CC"/>
          </a:solidFill>
          <a:ln>
            <a:solidFill>
              <a:srgbClr val="3465AF"/>
            </a:solidFill>
          </a:ln>
        </p:spPr>
        <p:txBody>
          <a:bodyPr wrap="none" lIns="90000" tIns="45000" rIns="90000" bIns="45000"/>
          <a:lstStyle/>
          <a:p>
            <a:pPr>
              <a:lnSpc>
                <a:spcPct val="100000"/>
              </a:lnSpc>
            </a:pPr>
            <a:r>
              <a:rPr lang="en-GB" sz="1400" b="1">
                <a:solidFill>
                  <a:srgbClr val="FFFF99"/>
                </a:solidFill>
                <a:latin typeface="Arial Unicode MS"/>
              </a:rPr>
              <a:t>Rossby Centre</a:t>
            </a:r>
            <a:endParaRPr/>
          </a:p>
          <a:p>
            <a:pPr>
              <a:lnSpc>
                <a:spcPct val="100000"/>
              </a:lnSpc>
            </a:pPr>
            <a:r>
              <a:rPr lang="en-GB" sz="1400" b="1">
                <a:solidFill>
                  <a:srgbClr val="FFFF99"/>
                </a:solidFill>
                <a:latin typeface="Arial Unicode MS"/>
              </a:rPr>
              <a:t>Erik Kjellström</a:t>
            </a:r>
            <a:endParaRPr/>
          </a:p>
        </p:txBody>
      </p:sp>
      <p:pic>
        <p:nvPicPr>
          <p:cNvPr id="206" name="Bildobjekt 205"/>
          <p:cNvPicPr/>
          <p:nvPr/>
        </p:nvPicPr>
        <p:blipFill>
          <a:blip r:embed="rId6"/>
          <a:stretch>
            <a:fillRect/>
          </a:stretch>
        </p:blipFill>
        <p:spPr>
          <a:xfrm>
            <a:off x="5660280" y="2958840"/>
            <a:ext cx="455040" cy="617040"/>
          </a:xfrm>
          <a:prstGeom prst="rect">
            <a:avLst/>
          </a:prstGeom>
          <a:ln>
            <a:noFill/>
          </a:ln>
        </p:spPr>
      </p:pic>
      <p:pic>
        <p:nvPicPr>
          <p:cNvPr id="207" name="Bildobjekt 12"/>
          <p:cNvPicPr/>
          <p:nvPr/>
        </p:nvPicPr>
        <p:blipFill>
          <a:blip r:embed="rId7"/>
          <a:stretch>
            <a:fillRect/>
          </a:stretch>
        </p:blipFill>
        <p:spPr>
          <a:xfrm>
            <a:off x="8084160" y="3687480"/>
            <a:ext cx="429840" cy="645840"/>
          </a:xfrm>
          <a:prstGeom prst="rect">
            <a:avLst/>
          </a:prstGeom>
          <a:ln>
            <a:noFill/>
          </a:ln>
        </p:spPr>
      </p:pic>
      <p:pic>
        <p:nvPicPr>
          <p:cNvPr id="208" name="Bildobjekt 8"/>
          <p:cNvPicPr/>
          <p:nvPr/>
        </p:nvPicPr>
        <p:blipFill>
          <a:blip r:embed="rId8"/>
          <a:stretch>
            <a:fillRect/>
          </a:stretch>
        </p:blipFill>
        <p:spPr>
          <a:xfrm>
            <a:off x="4739400" y="3578040"/>
            <a:ext cx="429840" cy="645840"/>
          </a:xfrm>
          <a:prstGeom prst="rect">
            <a:avLst/>
          </a:prstGeom>
          <a:ln>
            <a:noFill/>
          </a:ln>
        </p:spPr>
      </p:pic>
      <p:pic>
        <p:nvPicPr>
          <p:cNvPr id="209" name="Bildobjekt 7"/>
          <p:cNvPicPr/>
          <p:nvPr/>
        </p:nvPicPr>
        <p:blipFill>
          <a:blip r:embed="rId9"/>
          <a:stretch>
            <a:fillRect/>
          </a:stretch>
        </p:blipFill>
        <p:spPr>
          <a:xfrm>
            <a:off x="5154120" y="3574800"/>
            <a:ext cx="429840" cy="645840"/>
          </a:xfrm>
          <a:prstGeom prst="rect">
            <a:avLst/>
          </a:prstGeom>
          <a:ln>
            <a:noFill/>
          </a:ln>
        </p:spPr>
      </p:pic>
      <p:pic>
        <p:nvPicPr>
          <p:cNvPr id="210" name="Bildobjekt 4"/>
          <p:cNvPicPr/>
          <p:nvPr/>
        </p:nvPicPr>
        <p:blipFill>
          <a:blip r:embed="rId10"/>
          <a:stretch>
            <a:fillRect/>
          </a:stretch>
        </p:blipFill>
        <p:spPr>
          <a:xfrm>
            <a:off x="3204000" y="3564360"/>
            <a:ext cx="429840" cy="645840"/>
          </a:xfrm>
          <a:prstGeom prst="rect">
            <a:avLst/>
          </a:prstGeom>
          <a:ln>
            <a:noFill/>
          </a:ln>
        </p:spPr>
      </p:pic>
      <p:pic>
        <p:nvPicPr>
          <p:cNvPr id="211" name="Bildobjekt 14"/>
          <p:cNvPicPr/>
          <p:nvPr/>
        </p:nvPicPr>
        <p:blipFill>
          <a:blip r:embed="rId11"/>
          <a:stretch>
            <a:fillRect/>
          </a:stretch>
        </p:blipFill>
        <p:spPr>
          <a:xfrm>
            <a:off x="4285080" y="6264000"/>
            <a:ext cx="429840" cy="645840"/>
          </a:xfrm>
          <a:prstGeom prst="rect">
            <a:avLst/>
          </a:prstGeom>
          <a:ln>
            <a:noFill/>
          </a:ln>
        </p:spPr>
      </p:pic>
      <p:pic>
        <p:nvPicPr>
          <p:cNvPr id="212" name="Bildobjekt 11"/>
          <p:cNvPicPr/>
          <p:nvPr/>
        </p:nvPicPr>
        <p:blipFill>
          <a:blip r:embed="rId12"/>
          <a:stretch>
            <a:fillRect/>
          </a:stretch>
        </p:blipFill>
        <p:spPr>
          <a:xfrm>
            <a:off x="5616000" y="5328360"/>
            <a:ext cx="429840" cy="645840"/>
          </a:xfrm>
          <a:prstGeom prst="rect">
            <a:avLst/>
          </a:prstGeom>
          <a:ln>
            <a:noFill/>
          </a:ln>
        </p:spPr>
      </p:pic>
      <p:pic>
        <p:nvPicPr>
          <p:cNvPr id="213" name="Bildobjekt 212"/>
          <p:cNvPicPr/>
          <p:nvPr/>
        </p:nvPicPr>
        <p:blipFill>
          <a:blip r:embed="rId13"/>
          <a:stretch>
            <a:fillRect/>
          </a:stretch>
        </p:blipFill>
        <p:spPr>
          <a:xfrm>
            <a:off x="7865640" y="6225840"/>
            <a:ext cx="429840" cy="429840"/>
          </a:xfrm>
          <a:prstGeom prst="rect">
            <a:avLst/>
          </a:prstGeom>
          <a:ln>
            <a:noFill/>
          </a:ln>
        </p:spPr>
      </p:pic>
      <p:sp>
        <p:nvSpPr>
          <p:cNvPr id="214" name="CustomShape 8"/>
          <p:cNvSpPr/>
          <p:nvPr/>
        </p:nvSpPr>
        <p:spPr>
          <a:xfrm>
            <a:off x="7661520" y="2021760"/>
            <a:ext cx="1087200" cy="513720"/>
          </a:xfrm>
          <a:prstGeom prst="rect">
            <a:avLst/>
          </a:prstGeom>
          <a:solidFill>
            <a:srgbClr val="FFFFFF"/>
          </a:solidFill>
          <a:ln>
            <a:noFill/>
          </a:ln>
        </p:spPr>
        <p:txBody>
          <a:bodyPr wrap="none" lIns="90000" tIns="45000" rIns="90000" bIns="45000"/>
          <a:lstStyle/>
          <a:p>
            <a:pPr>
              <a:lnSpc>
                <a:spcPct val="100000"/>
              </a:lnSpc>
            </a:pPr>
            <a:r>
              <a:rPr lang="en-GB" sz="1400" b="1">
                <a:solidFill>
                  <a:srgbClr val="000000"/>
                </a:solidFill>
                <a:latin typeface="Arial Unicode MS"/>
              </a:rPr>
              <a:t>Esa</a:t>
            </a:r>
            <a:endParaRPr/>
          </a:p>
          <a:p>
            <a:pPr>
              <a:lnSpc>
                <a:spcPct val="100000"/>
              </a:lnSpc>
            </a:pPr>
            <a:r>
              <a:rPr lang="en-GB" sz="1400" b="1">
                <a:solidFill>
                  <a:srgbClr val="000000"/>
                </a:solidFill>
                <a:latin typeface="Arial Unicode MS"/>
              </a:rPr>
              <a:t>Falkenroth</a:t>
            </a:r>
            <a:endParaRPr/>
          </a:p>
        </p:txBody>
      </p:sp>
      <p:pic>
        <p:nvPicPr>
          <p:cNvPr id="215" name="Bildobjekt 214"/>
          <p:cNvPicPr/>
          <p:nvPr/>
        </p:nvPicPr>
        <p:blipFill>
          <a:blip r:embed="rId14"/>
          <a:stretch>
            <a:fillRect/>
          </a:stretch>
        </p:blipFill>
        <p:spPr>
          <a:xfrm>
            <a:off x="8640000" y="2095560"/>
            <a:ext cx="401040" cy="530640"/>
          </a:xfrm>
          <a:prstGeom prst="rect">
            <a:avLst/>
          </a:prstGeom>
          <a:ln>
            <a:noFill/>
          </a:ln>
        </p:spPr>
      </p:pic>
      <p:sp>
        <p:nvSpPr>
          <p:cNvPr id="216" name="CustomShape 9"/>
          <p:cNvSpPr/>
          <p:nvPr/>
        </p:nvSpPr>
        <p:spPr>
          <a:xfrm>
            <a:off x="3917520" y="2057760"/>
            <a:ext cx="780480" cy="513720"/>
          </a:xfrm>
          <a:prstGeom prst="rect">
            <a:avLst/>
          </a:prstGeom>
          <a:solidFill>
            <a:srgbClr val="FFFFFF"/>
          </a:solidFill>
          <a:ln>
            <a:noFill/>
          </a:ln>
        </p:spPr>
        <p:txBody>
          <a:bodyPr wrap="none" lIns="90000" tIns="45000" rIns="90000" bIns="45000"/>
          <a:lstStyle/>
          <a:p>
            <a:pPr>
              <a:lnSpc>
                <a:spcPct val="100000"/>
              </a:lnSpc>
            </a:pPr>
            <a:r>
              <a:rPr lang="en-GB" sz="1400" b="1">
                <a:solidFill>
                  <a:srgbClr val="000000"/>
                </a:solidFill>
                <a:latin typeface="Arial Unicode MS"/>
              </a:rPr>
              <a:t>Anneli</a:t>
            </a:r>
            <a:endParaRPr/>
          </a:p>
          <a:p>
            <a:pPr>
              <a:lnSpc>
                <a:spcPct val="100000"/>
              </a:lnSpc>
            </a:pPr>
            <a:r>
              <a:rPr lang="en-GB" sz="1400" b="1">
                <a:solidFill>
                  <a:srgbClr val="000000"/>
                </a:solidFill>
                <a:latin typeface="Arial Unicode MS"/>
              </a:rPr>
              <a:t>Arkler</a:t>
            </a:r>
            <a:endParaRPr/>
          </a:p>
        </p:txBody>
      </p:sp>
      <p:pic>
        <p:nvPicPr>
          <p:cNvPr id="217" name="Bildobjekt 216"/>
          <p:cNvPicPr/>
          <p:nvPr/>
        </p:nvPicPr>
        <p:blipFill>
          <a:blip r:embed="rId15"/>
          <a:stretch>
            <a:fillRect/>
          </a:stretch>
        </p:blipFill>
        <p:spPr>
          <a:xfrm>
            <a:off x="6297840" y="2073600"/>
            <a:ext cx="431280" cy="647280"/>
          </a:xfrm>
          <a:prstGeom prst="rect">
            <a:avLst/>
          </a:prstGeom>
          <a:ln>
            <a:noFill/>
          </a:ln>
        </p:spPr>
      </p:pic>
      <p:sp>
        <p:nvSpPr>
          <p:cNvPr id="218" name="CustomShape 10"/>
          <p:cNvSpPr/>
          <p:nvPr/>
        </p:nvSpPr>
        <p:spPr>
          <a:xfrm>
            <a:off x="1557000" y="2057760"/>
            <a:ext cx="822240" cy="513720"/>
          </a:xfrm>
          <a:prstGeom prst="rect">
            <a:avLst/>
          </a:prstGeom>
          <a:solidFill>
            <a:srgbClr val="FFFFFF"/>
          </a:solidFill>
          <a:ln>
            <a:noFill/>
          </a:ln>
        </p:spPr>
        <p:txBody>
          <a:bodyPr wrap="none" lIns="90000" tIns="45000" rIns="90000" bIns="45000"/>
          <a:lstStyle/>
          <a:p>
            <a:pPr>
              <a:lnSpc>
                <a:spcPct val="100000"/>
              </a:lnSpc>
            </a:pPr>
            <a:r>
              <a:rPr lang="en-GB" sz="1400" b="1">
                <a:solidFill>
                  <a:srgbClr val="000000"/>
                </a:solidFill>
                <a:latin typeface="Arial Unicode MS"/>
              </a:rPr>
              <a:t>Stefan</a:t>
            </a:r>
            <a:endParaRPr/>
          </a:p>
          <a:p>
            <a:pPr>
              <a:lnSpc>
                <a:spcPct val="100000"/>
              </a:lnSpc>
            </a:pPr>
            <a:r>
              <a:rPr lang="en-GB" sz="1400" b="1">
                <a:solidFill>
                  <a:srgbClr val="000000"/>
                </a:solidFill>
                <a:latin typeface="Arial Unicode MS"/>
              </a:rPr>
              <a:t>Nilsson</a:t>
            </a:r>
            <a:endParaRPr/>
          </a:p>
        </p:txBody>
      </p:sp>
      <p:pic>
        <p:nvPicPr>
          <p:cNvPr id="219" name="Bildobjekt 218"/>
          <p:cNvPicPr/>
          <p:nvPr/>
        </p:nvPicPr>
        <p:blipFill>
          <a:blip r:embed="rId16"/>
          <a:stretch>
            <a:fillRect/>
          </a:stretch>
        </p:blipFill>
        <p:spPr>
          <a:xfrm>
            <a:off x="2376000" y="2021760"/>
            <a:ext cx="431280" cy="650880"/>
          </a:xfrm>
          <a:prstGeom prst="rect">
            <a:avLst/>
          </a:prstGeom>
          <a:ln>
            <a:noFill/>
          </a:ln>
        </p:spPr>
      </p:pic>
      <p:sp>
        <p:nvSpPr>
          <p:cNvPr id="220" name="CustomShape 11"/>
          <p:cNvSpPr/>
          <p:nvPr/>
        </p:nvSpPr>
        <p:spPr>
          <a:xfrm>
            <a:off x="6696000" y="1536480"/>
            <a:ext cx="916200" cy="513000"/>
          </a:xfrm>
          <a:prstGeom prst="rect">
            <a:avLst/>
          </a:prstGeom>
          <a:solidFill>
            <a:srgbClr val="000000"/>
          </a:solidFill>
          <a:ln>
            <a:solidFill>
              <a:srgbClr val="000000"/>
            </a:solidFill>
          </a:ln>
        </p:spPr>
        <p:txBody>
          <a:bodyPr wrap="none" lIns="90000" tIns="45000" rIns="90000" bIns="45000"/>
          <a:lstStyle/>
          <a:p>
            <a:pPr algn="ctr">
              <a:lnSpc>
                <a:spcPct val="100000"/>
              </a:lnSpc>
            </a:pPr>
            <a:r>
              <a:rPr lang="en-GB" sz="1400" b="1">
                <a:solidFill>
                  <a:srgbClr val="FFFF99"/>
                </a:solidFill>
                <a:latin typeface="Arial Unicode MS"/>
              </a:rPr>
              <a:t>Personel</a:t>
            </a:r>
            <a:endParaRPr/>
          </a:p>
        </p:txBody>
      </p:sp>
      <p:sp>
        <p:nvSpPr>
          <p:cNvPr id="221" name="CustomShape 12"/>
          <p:cNvSpPr/>
          <p:nvPr/>
        </p:nvSpPr>
        <p:spPr>
          <a:xfrm>
            <a:off x="7776000" y="1548000"/>
            <a:ext cx="1240200" cy="513000"/>
          </a:xfrm>
          <a:prstGeom prst="rect">
            <a:avLst/>
          </a:prstGeom>
          <a:solidFill>
            <a:srgbClr val="000000"/>
          </a:solidFill>
          <a:ln>
            <a:solidFill>
              <a:srgbClr val="000000"/>
            </a:solidFill>
          </a:ln>
        </p:spPr>
        <p:txBody>
          <a:bodyPr wrap="none" lIns="90000" tIns="45000" rIns="90000" bIns="45000"/>
          <a:lstStyle/>
          <a:p>
            <a:pPr algn="ctr">
              <a:lnSpc>
                <a:spcPct val="100000"/>
              </a:lnSpc>
            </a:pPr>
            <a:r>
              <a:rPr lang="en-GB" sz="1400" b="1">
                <a:solidFill>
                  <a:srgbClr val="FFFF99"/>
                </a:solidFill>
                <a:latin typeface="Arial Unicode MS"/>
              </a:rPr>
              <a:t>IT</a:t>
            </a:r>
            <a:endParaRPr/>
          </a:p>
        </p:txBody>
      </p:sp>
      <p:sp>
        <p:nvSpPr>
          <p:cNvPr id="222" name="CustomShape 13"/>
          <p:cNvSpPr/>
          <p:nvPr/>
        </p:nvSpPr>
        <p:spPr>
          <a:xfrm>
            <a:off x="5400000" y="1536480"/>
            <a:ext cx="1119600" cy="513720"/>
          </a:xfrm>
          <a:prstGeom prst="rect">
            <a:avLst/>
          </a:prstGeom>
          <a:solidFill>
            <a:srgbClr val="000000"/>
          </a:solidFill>
          <a:ln>
            <a:solidFill>
              <a:srgbClr val="000000"/>
            </a:solidFill>
          </a:ln>
        </p:spPr>
        <p:txBody>
          <a:bodyPr wrap="none" lIns="90000" tIns="45000" rIns="90000" bIns="45000"/>
          <a:lstStyle/>
          <a:p>
            <a:pPr algn="ctr">
              <a:lnSpc>
                <a:spcPct val="100000"/>
              </a:lnSpc>
            </a:pPr>
            <a:r>
              <a:rPr lang="en-GB" sz="1400" b="1">
                <a:solidFill>
                  <a:srgbClr val="FFFF99"/>
                </a:solidFill>
                <a:latin typeface="Arial Unicode MS"/>
              </a:rPr>
              <a:t>Finance</a:t>
            </a:r>
            <a:endParaRPr/>
          </a:p>
        </p:txBody>
      </p:sp>
      <p:sp>
        <p:nvSpPr>
          <p:cNvPr id="223" name="CustomShape 14"/>
          <p:cNvSpPr/>
          <p:nvPr/>
        </p:nvSpPr>
        <p:spPr>
          <a:xfrm>
            <a:off x="52200" y="1553760"/>
            <a:ext cx="1299600" cy="513720"/>
          </a:xfrm>
          <a:prstGeom prst="rect">
            <a:avLst/>
          </a:prstGeom>
          <a:solidFill>
            <a:srgbClr val="000000"/>
          </a:solidFill>
          <a:ln>
            <a:solidFill>
              <a:srgbClr val="000000"/>
            </a:solidFill>
          </a:ln>
        </p:spPr>
        <p:txBody>
          <a:bodyPr wrap="none" lIns="90000" tIns="45000" rIns="90000" bIns="45000"/>
          <a:lstStyle/>
          <a:p>
            <a:pPr algn="ctr">
              <a:lnSpc>
                <a:spcPct val="100000"/>
              </a:lnSpc>
            </a:pPr>
            <a:r>
              <a:rPr lang="en-GB" sz="1400" b="1">
                <a:solidFill>
                  <a:srgbClr val="FFFF99"/>
                </a:solidFill>
                <a:latin typeface="Arial Unicode MS"/>
              </a:rPr>
              <a:t>Professional</a:t>
            </a:r>
            <a:endParaRPr/>
          </a:p>
          <a:p>
            <a:pPr algn="ctr">
              <a:lnSpc>
                <a:spcPct val="100000"/>
              </a:lnSpc>
            </a:pPr>
            <a:r>
              <a:rPr lang="en-GB" sz="1400" b="1">
                <a:solidFill>
                  <a:srgbClr val="FFFF99"/>
                </a:solidFill>
                <a:latin typeface="Arial Unicode MS"/>
              </a:rPr>
              <a:t>Services</a:t>
            </a:r>
            <a:endParaRPr/>
          </a:p>
        </p:txBody>
      </p:sp>
      <p:sp>
        <p:nvSpPr>
          <p:cNvPr id="224" name="CustomShape 15"/>
          <p:cNvSpPr/>
          <p:nvPr/>
        </p:nvSpPr>
        <p:spPr>
          <a:xfrm>
            <a:off x="1584000" y="1542240"/>
            <a:ext cx="1299600" cy="513720"/>
          </a:xfrm>
          <a:prstGeom prst="rect">
            <a:avLst/>
          </a:prstGeom>
          <a:solidFill>
            <a:srgbClr val="000000"/>
          </a:solidFill>
          <a:ln>
            <a:solidFill>
              <a:srgbClr val="000000"/>
            </a:solidFill>
          </a:ln>
        </p:spPr>
        <p:txBody>
          <a:bodyPr wrap="none" lIns="90000" tIns="45000" rIns="90000" bIns="45000"/>
          <a:lstStyle/>
          <a:p>
            <a:pPr algn="ctr">
              <a:lnSpc>
                <a:spcPct val="100000"/>
              </a:lnSpc>
            </a:pPr>
            <a:r>
              <a:rPr lang="en-GB" sz="1400" b="1">
                <a:solidFill>
                  <a:srgbClr val="FFFF99"/>
                </a:solidFill>
                <a:latin typeface="Arial Unicode MS"/>
              </a:rPr>
              <a:t>Core</a:t>
            </a:r>
            <a:endParaRPr/>
          </a:p>
          <a:p>
            <a:pPr algn="ctr">
              <a:lnSpc>
                <a:spcPct val="100000"/>
              </a:lnSpc>
            </a:pPr>
            <a:r>
              <a:rPr lang="en-GB" sz="1400" b="1">
                <a:solidFill>
                  <a:srgbClr val="FFFF99"/>
                </a:solidFill>
                <a:latin typeface="Arial Unicode MS"/>
              </a:rPr>
              <a:t>Services</a:t>
            </a:r>
            <a:endParaRPr/>
          </a:p>
        </p:txBody>
      </p:sp>
      <p:sp>
        <p:nvSpPr>
          <p:cNvPr id="225" name="CustomShape 16"/>
          <p:cNvSpPr/>
          <p:nvPr/>
        </p:nvSpPr>
        <p:spPr>
          <a:xfrm>
            <a:off x="2988000" y="2993760"/>
            <a:ext cx="1085760" cy="513720"/>
          </a:xfrm>
          <a:prstGeom prst="rect">
            <a:avLst/>
          </a:prstGeom>
          <a:solidFill>
            <a:srgbClr val="0066CC"/>
          </a:solidFill>
          <a:ln>
            <a:solidFill>
              <a:srgbClr val="3465AF"/>
            </a:solidFill>
          </a:ln>
        </p:spPr>
        <p:txBody>
          <a:bodyPr wrap="none" lIns="90000" tIns="45000" rIns="90000" bIns="45000"/>
          <a:lstStyle/>
          <a:p>
            <a:pPr>
              <a:lnSpc>
                <a:spcPct val="100000"/>
              </a:lnSpc>
            </a:pPr>
            <a:r>
              <a:rPr lang="en-GB" sz="1400" b="1">
                <a:solidFill>
                  <a:srgbClr val="FFFF99"/>
                </a:solidFill>
                <a:latin typeface="Arial Unicode MS"/>
              </a:rPr>
              <a:t>Meteorology</a:t>
            </a:r>
            <a:endParaRPr/>
          </a:p>
        </p:txBody>
      </p:sp>
      <p:sp>
        <p:nvSpPr>
          <p:cNvPr id="226" name="CustomShape 17"/>
          <p:cNvSpPr/>
          <p:nvPr/>
        </p:nvSpPr>
        <p:spPr>
          <a:xfrm>
            <a:off x="1836000" y="2993760"/>
            <a:ext cx="1049760" cy="513720"/>
          </a:xfrm>
          <a:prstGeom prst="rect">
            <a:avLst/>
          </a:prstGeom>
          <a:solidFill>
            <a:srgbClr val="0066CC"/>
          </a:solidFill>
          <a:ln>
            <a:solidFill>
              <a:srgbClr val="3465AF"/>
            </a:solidFill>
          </a:ln>
        </p:spPr>
        <p:txBody>
          <a:bodyPr wrap="none" lIns="90000" tIns="45000" rIns="90000" bIns="45000"/>
          <a:lstStyle/>
          <a:p>
            <a:pPr>
              <a:lnSpc>
                <a:spcPct val="100000"/>
              </a:lnSpc>
            </a:pPr>
            <a:r>
              <a:rPr lang="en-GB" sz="1400" b="1">
                <a:solidFill>
                  <a:srgbClr val="FFFF99"/>
                </a:solidFill>
                <a:latin typeface="Arial Unicode MS"/>
              </a:rPr>
              <a:t>Air Quality</a:t>
            </a:r>
            <a:endParaRPr/>
          </a:p>
        </p:txBody>
      </p:sp>
      <p:sp>
        <p:nvSpPr>
          <p:cNvPr id="227" name="CustomShape 18"/>
          <p:cNvSpPr/>
          <p:nvPr/>
        </p:nvSpPr>
        <p:spPr>
          <a:xfrm>
            <a:off x="65160" y="2957760"/>
            <a:ext cx="1594080" cy="713880"/>
          </a:xfrm>
          <a:prstGeom prst="rect">
            <a:avLst/>
          </a:prstGeom>
          <a:solidFill>
            <a:srgbClr val="0066CC"/>
          </a:solidFill>
          <a:ln>
            <a:solidFill>
              <a:srgbClr val="3465AF"/>
            </a:solidFill>
          </a:ln>
        </p:spPr>
        <p:txBody>
          <a:bodyPr wrap="none" lIns="90000" tIns="45000" rIns="90000" bIns="45000"/>
          <a:lstStyle/>
          <a:p>
            <a:pPr>
              <a:lnSpc>
                <a:spcPct val="100000"/>
              </a:lnSpc>
            </a:pPr>
            <a:r>
              <a:rPr lang="en-GB" sz="1400" b="1">
                <a:solidFill>
                  <a:srgbClr val="FFFF99"/>
                </a:solidFill>
                <a:latin typeface="Arial Unicode MS"/>
              </a:rPr>
              <a:t>Remote</a:t>
            </a:r>
            <a:endParaRPr/>
          </a:p>
          <a:p>
            <a:pPr>
              <a:lnSpc>
                <a:spcPct val="100000"/>
              </a:lnSpc>
            </a:pPr>
            <a:r>
              <a:rPr lang="en-GB" sz="1400" b="1">
                <a:solidFill>
                  <a:srgbClr val="FFFF99"/>
                </a:solidFill>
                <a:latin typeface="Arial Unicode MS"/>
              </a:rPr>
              <a:t>Sensing</a:t>
            </a:r>
            <a:endParaRPr/>
          </a:p>
          <a:p>
            <a:pPr>
              <a:lnSpc>
                <a:spcPct val="100000"/>
              </a:lnSpc>
            </a:pPr>
            <a:r>
              <a:rPr lang="en-GB" sz="1400" b="1">
                <a:solidFill>
                  <a:srgbClr val="FFFF99"/>
                </a:solidFill>
                <a:latin typeface="Arial Unicode MS"/>
              </a:rPr>
              <a:t>Anke Thoss</a:t>
            </a:r>
            <a:endParaRPr/>
          </a:p>
        </p:txBody>
      </p:sp>
      <p:sp>
        <p:nvSpPr>
          <p:cNvPr id="228" name="Line 19"/>
          <p:cNvSpPr/>
          <p:nvPr/>
        </p:nvSpPr>
        <p:spPr>
          <a:xfrm flipH="1">
            <a:off x="51480" y="1313640"/>
            <a:ext cx="3491640" cy="240120"/>
          </a:xfrm>
          <a:prstGeom prst="line">
            <a:avLst/>
          </a:prstGeom>
          <a:ln w="36000">
            <a:solidFill>
              <a:srgbClr val="000000"/>
            </a:solidFill>
            <a:round/>
          </a:ln>
        </p:spPr>
      </p:sp>
      <p:sp>
        <p:nvSpPr>
          <p:cNvPr id="229" name="Line 20"/>
          <p:cNvSpPr/>
          <p:nvPr/>
        </p:nvSpPr>
        <p:spPr>
          <a:xfrm>
            <a:off x="5755320" y="1350000"/>
            <a:ext cx="3262680" cy="198000"/>
          </a:xfrm>
          <a:prstGeom prst="line">
            <a:avLst/>
          </a:prstGeom>
          <a:ln w="36000">
            <a:solidFill>
              <a:srgbClr val="000000"/>
            </a:solidFill>
            <a:round/>
          </a:ln>
        </p:spPr>
      </p:sp>
      <p:sp>
        <p:nvSpPr>
          <p:cNvPr id="230" name="CustomShape 21"/>
          <p:cNvSpPr/>
          <p:nvPr/>
        </p:nvSpPr>
        <p:spPr>
          <a:xfrm>
            <a:off x="6254640" y="2993760"/>
            <a:ext cx="1422720" cy="513720"/>
          </a:xfrm>
          <a:prstGeom prst="rect">
            <a:avLst/>
          </a:prstGeom>
          <a:solidFill>
            <a:srgbClr val="0066CC"/>
          </a:solidFill>
          <a:ln>
            <a:solidFill>
              <a:srgbClr val="3465AF"/>
            </a:solidFill>
          </a:ln>
        </p:spPr>
        <p:txBody>
          <a:bodyPr wrap="none" lIns="90000" tIns="45000" rIns="90000" bIns="45000"/>
          <a:lstStyle/>
          <a:p>
            <a:pPr>
              <a:lnSpc>
                <a:spcPct val="100000"/>
              </a:lnSpc>
            </a:pPr>
            <a:r>
              <a:rPr lang="en-GB" sz="1400" b="1">
                <a:solidFill>
                  <a:srgbClr val="FFFF99"/>
                </a:solidFill>
                <a:latin typeface="Arial Unicode MS"/>
              </a:rPr>
              <a:t>Oceanography</a:t>
            </a:r>
            <a:endParaRPr/>
          </a:p>
        </p:txBody>
      </p:sp>
      <p:sp>
        <p:nvSpPr>
          <p:cNvPr id="231" name="CustomShape 22"/>
          <p:cNvSpPr/>
          <p:nvPr/>
        </p:nvSpPr>
        <p:spPr>
          <a:xfrm>
            <a:off x="7841160" y="2993760"/>
            <a:ext cx="1128600" cy="513720"/>
          </a:xfrm>
          <a:prstGeom prst="rect">
            <a:avLst/>
          </a:prstGeom>
          <a:solidFill>
            <a:srgbClr val="0066CC"/>
          </a:solidFill>
          <a:ln>
            <a:solidFill>
              <a:srgbClr val="3465AF"/>
            </a:solidFill>
          </a:ln>
        </p:spPr>
        <p:txBody>
          <a:bodyPr wrap="none" lIns="90000" tIns="45000" rIns="90000" bIns="45000"/>
          <a:lstStyle/>
          <a:p>
            <a:pPr>
              <a:lnSpc>
                <a:spcPct val="100000"/>
              </a:lnSpc>
            </a:pPr>
            <a:r>
              <a:rPr lang="en-GB" sz="1400" b="1">
                <a:solidFill>
                  <a:srgbClr val="FFFF99"/>
                </a:solidFill>
                <a:latin typeface="Arial Unicode MS"/>
              </a:rPr>
              <a:t>Hydrology</a:t>
            </a:r>
            <a:endParaRPr/>
          </a:p>
        </p:txBody>
      </p:sp>
      <p:sp>
        <p:nvSpPr>
          <p:cNvPr id="232" name="Line 23"/>
          <p:cNvSpPr/>
          <p:nvPr/>
        </p:nvSpPr>
        <p:spPr>
          <a:xfrm>
            <a:off x="3801960" y="2033280"/>
            <a:ext cx="0" cy="630720"/>
          </a:xfrm>
          <a:prstGeom prst="line">
            <a:avLst/>
          </a:prstGeom>
          <a:ln w="108000">
            <a:solidFill>
              <a:srgbClr val="0066CC"/>
            </a:solidFill>
            <a:round/>
          </a:ln>
        </p:spPr>
      </p:sp>
      <p:pic>
        <p:nvPicPr>
          <p:cNvPr id="233" name="Bildobjekt 232"/>
          <p:cNvPicPr/>
          <p:nvPr/>
        </p:nvPicPr>
        <p:blipFill>
          <a:blip r:embed="rId17"/>
          <a:stretch>
            <a:fillRect/>
          </a:stretch>
        </p:blipFill>
        <p:spPr>
          <a:xfrm>
            <a:off x="4590000" y="2000160"/>
            <a:ext cx="431280" cy="650880"/>
          </a:xfrm>
          <a:prstGeom prst="rect">
            <a:avLst/>
          </a:prstGeom>
          <a:ln>
            <a:noFill/>
          </a:ln>
        </p:spPr>
      </p:pic>
      <p:pic>
        <p:nvPicPr>
          <p:cNvPr id="234" name="Bildobjekt 13"/>
          <p:cNvPicPr/>
          <p:nvPr/>
        </p:nvPicPr>
        <p:blipFill>
          <a:blip r:embed="rId18"/>
          <a:stretch>
            <a:fillRect/>
          </a:stretch>
        </p:blipFill>
        <p:spPr>
          <a:xfrm>
            <a:off x="4680360" y="5237280"/>
            <a:ext cx="429840" cy="645840"/>
          </a:xfrm>
          <a:prstGeom prst="rect">
            <a:avLst/>
          </a:prstGeom>
          <a:ln>
            <a:noFill/>
          </a:ln>
        </p:spPr>
      </p:pic>
      <p:sp>
        <p:nvSpPr>
          <p:cNvPr id="235" name="CustomShape 24"/>
          <p:cNvSpPr/>
          <p:nvPr/>
        </p:nvSpPr>
        <p:spPr>
          <a:xfrm>
            <a:off x="3076200" y="1553760"/>
            <a:ext cx="1660320" cy="513720"/>
          </a:xfrm>
          <a:prstGeom prst="rect">
            <a:avLst/>
          </a:prstGeom>
          <a:solidFill>
            <a:srgbClr val="0066CC"/>
          </a:solidFill>
          <a:ln>
            <a:solidFill>
              <a:srgbClr val="0066CC"/>
            </a:solidFill>
          </a:ln>
        </p:spPr>
        <p:txBody>
          <a:bodyPr wrap="none" lIns="90000" tIns="45000" rIns="90000" bIns="45000"/>
          <a:lstStyle/>
          <a:p>
            <a:pPr algn="ctr">
              <a:lnSpc>
                <a:spcPct val="100000"/>
              </a:lnSpc>
            </a:pPr>
            <a:r>
              <a:rPr lang="en-GB" sz="1400" b="1">
                <a:solidFill>
                  <a:srgbClr val="FFFF99"/>
                </a:solidFill>
                <a:latin typeface="Arial Unicode MS"/>
              </a:rPr>
              <a:t>Research</a:t>
            </a:r>
            <a:endParaRPr/>
          </a:p>
          <a:p>
            <a:pPr algn="ctr">
              <a:lnSpc>
                <a:spcPct val="100000"/>
              </a:lnSpc>
            </a:pPr>
            <a:r>
              <a:rPr lang="en-GB" sz="1400" b="1">
                <a:solidFill>
                  <a:srgbClr val="FFFF99"/>
                </a:solidFill>
                <a:latin typeface="Arial Unicode MS"/>
              </a:rPr>
              <a:t>Pontus Matstoms</a:t>
            </a:r>
            <a:endParaRPr/>
          </a:p>
        </p:txBody>
      </p:sp>
      <p:pic>
        <p:nvPicPr>
          <p:cNvPr id="236" name="Bildobjekt 235"/>
          <p:cNvPicPr/>
          <p:nvPr/>
        </p:nvPicPr>
        <p:blipFill>
          <a:blip r:embed="rId19"/>
          <a:stretch>
            <a:fillRect/>
          </a:stretch>
        </p:blipFill>
        <p:spPr>
          <a:xfrm>
            <a:off x="4304160" y="3585600"/>
            <a:ext cx="463680" cy="618480"/>
          </a:xfrm>
          <a:prstGeom prst="rect">
            <a:avLst/>
          </a:prstGeom>
          <a:ln>
            <a:noFill/>
          </a:ln>
        </p:spPr>
      </p:pic>
      <p:pic>
        <p:nvPicPr>
          <p:cNvPr id="237" name="Bildobjekt 236"/>
          <p:cNvPicPr/>
          <p:nvPr/>
        </p:nvPicPr>
        <p:blipFill>
          <a:blip r:embed="rId20"/>
          <a:stretch>
            <a:fillRect/>
          </a:stretch>
        </p:blipFill>
        <p:spPr>
          <a:xfrm>
            <a:off x="5557680" y="3589920"/>
            <a:ext cx="429840" cy="645840"/>
          </a:xfrm>
          <a:prstGeom prst="rect">
            <a:avLst/>
          </a:prstGeom>
          <a:ln>
            <a:noFill/>
          </a:ln>
        </p:spPr>
      </p:pic>
      <p:pic>
        <p:nvPicPr>
          <p:cNvPr id="238" name="Bildobjekt 237"/>
          <p:cNvPicPr/>
          <p:nvPr/>
        </p:nvPicPr>
        <p:blipFill>
          <a:blip r:embed="rId21"/>
          <a:stretch>
            <a:fillRect/>
          </a:stretch>
        </p:blipFill>
        <p:spPr>
          <a:xfrm>
            <a:off x="8541720" y="3614400"/>
            <a:ext cx="462600" cy="696600"/>
          </a:xfrm>
          <a:prstGeom prst="rect">
            <a:avLst/>
          </a:prstGeom>
          <a:ln>
            <a:noFill/>
          </a:ln>
        </p:spPr>
      </p:pic>
      <p:pic>
        <p:nvPicPr>
          <p:cNvPr id="239" name="Bildobjekt 238"/>
          <p:cNvPicPr/>
          <p:nvPr/>
        </p:nvPicPr>
        <p:blipFill>
          <a:blip r:embed="rId22"/>
          <a:stretch>
            <a:fillRect/>
          </a:stretch>
        </p:blipFill>
        <p:spPr>
          <a:xfrm>
            <a:off x="4251240" y="5236200"/>
            <a:ext cx="430200" cy="646200"/>
          </a:xfrm>
          <a:prstGeom prst="rect">
            <a:avLst/>
          </a:prstGeom>
          <a:ln>
            <a:noFill/>
          </a:ln>
        </p:spPr>
      </p:pic>
      <p:pic>
        <p:nvPicPr>
          <p:cNvPr id="240" name="Bildobjekt 13"/>
          <p:cNvPicPr/>
          <p:nvPr/>
        </p:nvPicPr>
        <p:blipFill>
          <a:blip r:embed="rId18"/>
          <a:stretch>
            <a:fillRect/>
          </a:stretch>
        </p:blipFill>
        <p:spPr>
          <a:xfrm>
            <a:off x="5616720" y="6101640"/>
            <a:ext cx="429840" cy="645840"/>
          </a:xfrm>
          <a:prstGeom prst="rect">
            <a:avLst/>
          </a:prstGeom>
          <a:ln>
            <a:noFill/>
          </a:ln>
        </p:spPr>
      </p:pic>
      <p:pic>
        <p:nvPicPr>
          <p:cNvPr id="241" name="Bildobjekt 240"/>
          <p:cNvPicPr/>
          <p:nvPr/>
        </p:nvPicPr>
        <p:blipFill>
          <a:blip r:embed="rId22"/>
          <a:stretch>
            <a:fillRect/>
          </a:stretch>
        </p:blipFill>
        <p:spPr>
          <a:xfrm>
            <a:off x="4719240" y="6244200"/>
            <a:ext cx="430200" cy="646200"/>
          </a:xfrm>
          <a:prstGeom prst="rect">
            <a:avLst/>
          </a:prstGeom>
          <a:ln>
            <a:noFill/>
          </a:ln>
        </p:spPr>
      </p:pic>
      <p:sp>
        <p:nvSpPr>
          <p:cNvPr id="242" name="Line 25"/>
          <p:cNvSpPr/>
          <p:nvPr/>
        </p:nvSpPr>
        <p:spPr>
          <a:xfrm>
            <a:off x="3801960" y="2664000"/>
            <a:ext cx="5169600" cy="329760"/>
          </a:xfrm>
          <a:prstGeom prst="line">
            <a:avLst/>
          </a:prstGeom>
          <a:ln w="36000">
            <a:solidFill>
              <a:srgbClr val="0066CC"/>
            </a:solidFill>
            <a:round/>
          </a:ln>
        </p:spPr>
      </p:sp>
      <p:pic>
        <p:nvPicPr>
          <p:cNvPr id="243" name="Bildobjekt 242"/>
          <p:cNvPicPr/>
          <p:nvPr/>
        </p:nvPicPr>
        <p:blipFill>
          <a:blip r:embed="rId23"/>
          <a:stretch>
            <a:fillRect/>
          </a:stretch>
        </p:blipFill>
        <p:spPr>
          <a:xfrm>
            <a:off x="4712040" y="1515960"/>
            <a:ext cx="431280" cy="578880"/>
          </a:xfrm>
          <a:prstGeom prst="rect">
            <a:avLst/>
          </a:prstGeom>
          <a:ln>
            <a:noFill/>
          </a:ln>
        </p:spPr>
      </p:pic>
      <p:sp>
        <p:nvSpPr>
          <p:cNvPr id="244" name="CustomShape 26"/>
          <p:cNvSpPr/>
          <p:nvPr/>
        </p:nvSpPr>
        <p:spPr>
          <a:xfrm>
            <a:off x="1872000" y="6269760"/>
            <a:ext cx="3310200" cy="587160"/>
          </a:xfrm>
          <a:prstGeom prst="rect">
            <a:avLst/>
          </a:prstGeom>
          <a:noFill/>
          <a:ln w="72000">
            <a:solidFill>
              <a:srgbClr val="FF3333"/>
            </a:solidFill>
            <a:round/>
          </a:ln>
        </p:spPr>
        <p:txBody>
          <a:bodyPr wrap="none" lIns="126000" tIns="81000" rIns="126000" bIns="81000"/>
          <a:lstStyle/>
          <a:p>
            <a:pPr>
              <a:lnSpc>
                <a:spcPct val="100000"/>
              </a:lnSpc>
            </a:pPr>
            <a:r>
              <a:rPr lang="en-GB" sz="1400" b="1">
                <a:solidFill>
                  <a:srgbClr val="000000"/>
                </a:solidFill>
                <a:latin typeface="Arial Unicode MS"/>
              </a:rPr>
              <a:t>WP5.1 ESMvaltool</a:t>
            </a:r>
            <a:endParaRPr/>
          </a:p>
          <a:p>
            <a:pPr>
              <a:lnSpc>
                <a:spcPct val="100000"/>
              </a:lnSpc>
            </a:pPr>
            <a:r>
              <a:rPr lang="en-GB" sz="1400" b="1">
                <a:solidFill>
                  <a:srgbClr val="000000"/>
                </a:solidFill>
                <a:latin typeface="Arial Unicode MS"/>
              </a:rPr>
              <a:t>Martin, Ulrika</a:t>
            </a:r>
            <a:endParaRPr/>
          </a:p>
        </p:txBody>
      </p:sp>
      <p:sp>
        <p:nvSpPr>
          <p:cNvPr id="245" name="CustomShape 27"/>
          <p:cNvSpPr/>
          <p:nvPr/>
        </p:nvSpPr>
        <p:spPr>
          <a:xfrm>
            <a:off x="2484000" y="3544920"/>
            <a:ext cx="3683520" cy="1529280"/>
          </a:xfrm>
          <a:prstGeom prst="rect">
            <a:avLst/>
          </a:prstGeom>
          <a:noFill/>
          <a:ln w="72000">
            <a:solidFill>
              <a:srgbClr val="FF3333"/>
            </a:solidFill>
            <a:round/>
          </a:ln>
        </p:spPr>
        <p:txBody>
          <a:bodyPr wrap="none" lIns="126000" tIns="81000" rIns="126000" bIns="81000"/>
          <a:lstStyle/>
          <a:p>
            <a:pPr>
              <a:lnSpc>
                <a:spcPct val="100000"/>
              </a:lnSpc>
            </a:pPr>
            <a:endParaRPr dirty="0"/>
          </a:p>
          <a:p>
            <a:pPr>
              <a:lnSpc>
                <a:spcPct val="100000"/>
              </a:lnSpc>
            </a:pPr>
            <a:endParaRPr dirty="0"/>
          </a:p>
          <a:p>
            <a:pPr>
              <a:lnSpc>
                <a:spcPct val="100000"/>
              </a:lnSpc>
            </a:pPr>
            <a:r>
              <a:rPr lang="en-GB" sz="1400" b="1" dirty="0">
                <a:solidFill>
                  <a:srgbClr val="000000"/>
                </a:solidFill>
                <a:latin typeface="Arial Unicode MS"/>
              </a:rPr>
              <a:t>WP3.8 Regional climate variability</a:t>
            </a:r>
            <a:endParaRPr dirty="0"/>
          </a:p>
          <a:p>
            <a:pPr>
              <a:lnSpc>
                <a:spcPct val="100000"/>
              </a:lnSpc>
            </a:pPr>
            <a:r>
              <a:rPr lang="en-GB" sz="1400" b="1" dirty="0">
                <a:solidFill>
                  <a:srgbClr val="000000"/>
                </a:solidFill>
                <a:latin typeface="Arial Unicode MS"/>
              </a:rPr>
              <a:t>Patrick, Christer, </a:t>
            </a:r>
            <a:r>
              <a:rPr lang="en-GB" sz="1400" b="1" dirty="0" err="1">
                <a:solidFill>
                  <a:srgbClr val="000000"/>
                </a:solidFill>
                <a:latin typeface="Arial Unicode MS"/>
              </a:rPr>
              <a:t>Grisha</a:t>
            </a:r>
            <a:r>
              <a:rPr lang="en-GB" sz="1400" b="1" dirty="0">
                <a:solidFill>
                  <a:srgbClr val="000000"/>
                </a:solidFill>
                <a:latin typeface="Arial Unicode MS"/>
              </a:rPr>
              <a:t>, David, Petter</a:t>
            </a:r>
            <a:endParaRPr dirty="0"/>
          </a:p>
          <a:p>
            <a:pPr>
              <a:lnSpc>
                <a:spcPct val="100000"/>
              </a:lnSpc>
            </a:pPr>
            <a:r>
              <a:rPr lang="en-GB" sz="1400" b="1" dirty="0">
                <a:solidFill>
                  <a:srgbClr val="000000"/>
                </a:solidFill>
                <a:latin typeface="Arial Unicode MS"/>
              </a:rPr>
              <a:t>Models: CORDEX, RCA, H-CLIM</a:t>
            </a:r>
            <a:endParaRPr dirty="0"/>
          </a:p>
          <a:p>
            <a:pPr>
              <a:lnSpc>
                <a:spcPct val="100000"/>
              </a:lnSpc>
            </a:pPr>
            <a:r>
              <a:rPr lang="en-GB" sz="1400" b="1" dirty="0">
                <a:solidFill>
                  <a:srgbClr val="000000"/>
                </a:solidFill>
                <a:latin typeface="Arial Unicode MS"/>
              </a:rPr>
              <a:t>ECV's: Clouds, SM, SST</a:t>
            </a:r>
            <a:endParaRPr dirty="0"/>
          </a:p>
        </p:txBody>
      </p:sp>
      <p:sp>
        <p:nvSpPr>
          <p:cNvPr id="246" name="CustomShape 28"/>
          <p:cNvSpPr/>
          <p:nvPr/>
        </p:nvSpPr>
        <p:spPr>
          <a:xfrm>
            <a:off x="6452640" y="3569760"/>
            <a:ext cx="2637360" cy="1541160"/>
          </a:xfrm>
          <a:prstGeom prst="rect">
            <a:avLst/>
          </a:prstGeom>
          <a:noFill/>
          <a:ln w="72000">
            <a:solidFill>
              <a:srgbClr val="FF3333"/>
            </a:solidFill>
            <a:round/>
          </a:ln>
        </p:spPr>
        <p:txBody>
          <a:bodyPr wrap="none" lIns="126000" tIns="81000" rIns="126000" bIns="81000"/>
          <a:lstStyle/>
          <a:p>
            <a:pPr>
              <a:lnSpc>
                <a:spcPct val="100000"/>
              </a:lnSpc>
            </a:pPr>
            <a:endParaRPr/>
          </a:p>
          <a:p>
            <a:pPr>
              <a:lnSpc>
                <a:spcPct val="100000"/>
              </a:lnSpc>
            </a:pPr>
            <a:r>
              <a:rPr lang="en-GB" sz="1400" b="1">
                <a:solidFill>
                  <a:srgbClr val="000000"/>
                </a:solidFill>
                <a:latin typeface="Arial Unicode MS"/>
              </a:rPr>
              <a:t>WP3.9 Arctic </a:t>
            </a:r>
            <a:endParaRPr/>
          </a:p>
          <a:p>
            <a:pPr>
              <a:lnSpc>
                <a:spcPct val="100000"/>
              </a:lnSpc>
            </a:pPr>
            <a:r>
              <a:rPr lang="en-GB" sz="1400" b="1">
                <a:solidFill>
                  <a:srgbClr val="000000"/>
                </a:solidFill>
                <a:latin typeface="Arial Unicode MS"/>
              </a:rPr>
              <a:t>hydrology</a:t>
            </a:r>
            <a:endParaRPr/>
          </a:p>
          <a:p>
            <a:pPr>
              <a:lnSpc>
                <a:spcPct val="100000"/>
              </a:lnSpc>
            </a:pPr>
            <a:r>
              <a:rPr lang="en-GB" sz="1400" b="1">
                <a:solidFill>
                  <a:srgbClr val="000000"/>
                </a:solidFill>
                <a:latin typeface="Arial Unicode MS"/>
              </a:rPr>
              <a:t>David G, Kristina</a:t>
            </a:r>
            <a:endParaRPr/>
          </a:p>
          <a:p>
            <a:pPr>
              <a:lnSpc>
                <a:spcPct val="100000"/>
              </a:lnSpc>
            </a:pPr>
            <a:r>
              <a:rPr lang="en-GB" sz="1400" b="1">
                <a:solidFill>
                  <a:srgbClr val="000000"/>
                </a:solidFill>
                <a:latin typeface="Arial Unicode MS"/>
              </a:rPr>
              <a:t>Model: Arctic HYPE</a:t>
            </a:r>
            <a:endParaRPr/>
          </a:p>
          <a:p>
            <a:pPr>
              <a:lnSpc>
                <a:spcPct val="100000"/>
              </a:lnSpc>
            </a:pPr>
            <a:r>
              <a:rPr lang="en-GB" sz="1400" b="1">
                <a:solidFill>
                  <a:srgbClr val="000000"/>
                </a:solidFill>
                <a:latin typeface="Arial Unicode MS"/>
              </a:rPr>
              <a:t>ECV's Glacier, LC, SSH </a:t>
            </a:r>
            <a:endParaRPr/>
          </a:p>
        </p:txBody>
      </p:sp>
      <p:sp>
        <p:nvSpPr>
          <p:cNvPr id="247" name="CustomShape 29"/>
          <p:cNvSpPr/>
          <p:nvPr/>
        </p:nvSpPr>
        <p:spPr>
          <a:xfrm>
            <a:off x="5256000" y="2088360"/>
            <a:ext cx="1504080" cy="681480"/>
          </a:xfrm>
          <a:prstGeom prst="rect">
            <a:avLst/>
          </a:prstGeom>
          <a:noFill/>
          <a:ln w="72000">
            <a:solidFill>
              <a:srgbClr val="FF3333"/>
            </a:solidFill>
            <a:round/>
          </a:ln>
        </p:spPr>
        <p:txBody>
          <a:bodyPr wrap="none" lIns="126000" tIns="81000" rIns="126000" bIns="81000"/>
          <a:lstStyle/>
          <a:p>
            <a:pPr>
              <a:lnSpc>
                <a:spcPct val="100000"/>
              </a:lnSpc>
            </a:pPr>
            <a:r>
              <a:rPr lang="en-GB" sz="1400" b="1">
                <a:solidFill>
                  <a:srgbClr val="000000"/>
                </a:solidFill>
                <a:latin typeface="Arial Unicode MS"/>
              </a:rPr>
              <a:t>Madeleine</a:t>
            </a:r>
            <a:endParaRPr/>
          </a:p>
          <a:p>
            <a:pPr>
              <a:lnSpc>
                <a:spcPct val="100000"/>
              </a:lnSpc>
            </a:pPr>
            <a:r>
              <a:rPr lang="en-GB" sz="1400" b="1">
                <a:solidFill>
                  <a:srgbClr val="000000"/>
                </a:solidFill>
                <a:latin typeface="Arial Unicode MS"/>
              </a:rPr>
              <a:t>Benderyd</a:t>
            </a:r>
            <a:endParaRPr/>
          </a:p>
        </p:txBody>
      </p:sp>
      <p:pic>
        <p:nvPicPr>
          <p:cNvPr id="248" name="Bildobjekt 247"/>
          <p:cNvPicPr/>
          <p:nvPr/>
        </p:nvPicPr>
        <p:blipFill>
          <a:blip r:embed="rId24"/>
          <a:stretch>
            <a:fillRect/>
          </a:stretch>
        </p:blipFill>
        <p:spPr>
          <a:xfrm>
            <a:off x="1227600" y="2918160"/>
            <a:ext cx="431640" cy="647640"/>
          </a:xfrm>
          <a:prstGeom prst="rect">
            <a:avLst/>
          </a:prstGeom>
          <a:ln>
            <a:noFill/>
          </a:ln>
        </p:spPr>
      </p:pic>
    </p:spTree>
    <p:extLst>
      <p:ext uri="{BB962C8B-B14F-4D97-AF65-F5344CB8AC3E}">
        <p14:creationId xmlns:p14="http://schemas.microsoft.com/office/powerpoint/2010/main" val="308866068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185760" y="-27360"/>
            <a:ext cx="8568000" cy="1583280"/>
          </a:xfrm>
          <a:prstGeom prst="rect">
            <a:avLst/>
          </a:prstGeom>
          <a:noFill/>
          <a:ln>
            <a:noFill/>
          </a:ln>
        </p:spPr>
        <p:txBody>
          <a:bodyPr lIns="90000" tIns="45000" rIns="90000" bIns="45000"/>
          <a:lstStyle/>
          <a:p>
            <a:pPr fontAlgn="auto">
              <a:spcBef>
                <a:spcPts val="0"/>
              </a:spcBef>
              <a:spcAft>
                <a:spcPts val="0"/>
              </a:spcAft>
            </a:pPr>
            <a:r>
              <a:rPr lang="en-GB" sz="2000" b="1" dirty="0">
                <a:solidFill>
                  <a:srgbClr val="000000"/>
                </a:solidFill>
                <a:latin typeface="Arial"/>
              </a:rPr>
              <a:t>WP 3.8: Cross assessments of </a:t>
            </a:r>
            <a:r>
              <a:rPr lang="en-GB" sz="2000" b="1" dirty="0">
                <a:solidFill>
                  <a:srgbClr val="0000FF"/>
                </a:solidFill>
                <a:latin typeface="Arial"/>
              </a:rPr>
              <a:t>clouds, soil moisture</a:t>
            </a:r>
            <a:r>
              <a:rPr lang="en-GB" sz="2000" b="1" dirty="0">
                <a:solidFill>
                  <a:srgbClr val="000000"/>
                </a:solidFill>
                <a:latin typeface="Arial"/>
              </a:rPr>
              <a:t>, water vapour and radiation for regional climate </a:t>
            </a:r>
            <a:r>
              <a:rPr lang="en-GB" sz="2000" b="1" dirty="0" smtClean="0">
                <a:solidFill>
                  <a:srgbClr val="000000"/>
                </a:solidFill>
                <a:latin typeface="Arial"/>
              </a:rPr>
              <a:t>models</a:t>
            </a:r>
          </a:p>
          <a:p>
            <a:pPr fontAlgn="auto">
              <a:spcBef>
                <a:spcPts val="0"/>
              </a:spcBef>
              <a:spcAft>
                <a:spcPts val="0"/>
              </a:spcAft>
            </a:pPr>
            <a:endParaRPr sz="1800" dirty="0">
              <a:solidFill>
                <a:prstClr val="black"/>
              </a:solidFill>
              <a:latin typeface="Arial"/>
            </a:endParaRPr>
          </a:p>
          <a:p>
            <a:pPr fontAlgn="auto">
              <a:spcBef>
                <a:spcPts val="0"/>
              </a:spcBef>
              <a:spcAft>
                <a:spcPts val="0"/>
              </a:spcAft>
            </a:pPr>
            <a:r>
              <a:rPr lang="en-GB" sz="1400" dirty="0">
                <a:solidFill>
                  <a:srgbClr val="000000"/>
                </a:solidFill>
                <a:latin typeface="Arial"/>
              </a:rPr>
              <a:t>- </a:t>
            </a:r>
            <a:r>
              <a:rPr lang="en-GB" sz="1800" dirty="0">
                <a:solidFill>
                  <a:srgbClr val="000000"/>
                </a:solidFill>
                <a:latin typeface="Arial"/>
              </a:rPr>
              <a:t>Regional climate variability especially the South American monsoon system (SAMS), the West African monsoon (WAM)</a:t>
            </a:r>
            <a:r>
              <a:rPr lang="en-GB" sz="1800" b="1" dirty="0">
                <a:solidFill>
                  <a:srgbClr val="000000"/>
                </a:solidFill>
                <a:latin typeface="Arial"/>
              </a:rPr>
              <a:t> </a:t>
            </a:r>
            <a:endParaRPr sz="1800" dirty="0">
              <a:solidFill>
                <a:prstClr val="black"/>
              </a:solidFill>
              <a:latin typeface="Arial"/>
            </a:endParaRPr>
          </a:p>
          <a:p>
            <a:pPr fontAlgn="auto">
              <a:spcBef>
                <a:spcPts val="0"/>
              </a:spcBef>
              <a:spcAft>
                <a:spcPts val="0"/>
              </a:spcAft>
            </a:pPr>
            <a:endParaRPr sz="1800" dirty="0">
              <a:solidFill>
                <a:prstClr val="black"/>
              </a:solidFill>
              <a:latin typeface="Arial"/>
            </a:endParaRPr>
          </a:p>
          <a:p>
            <a:pPr fontAlgn="auto">
              <a:spcBef>
                <a:spcPts val="0"/>
              </a:spcBef>
              <a:spcAft>
                <a:spcPts val="0"/>
              </a:spcAft>
            </a:pPr>
            <a:endParaRPr sz="1800" dirty="0">
              <a:solidFill>
                <a:prstClr val="black"/>
              </a:solidFill>
              <a:latin typeface="Arial"/>
            </a:endParaRPr>
          </a:p>
          <a:p>
            <a:pPr fontAlgn="auto">
              <a:spcBef>
                <a:spcPts val="0"/>
              </a:spcBef>
              <a:spcAft>
                <a:spcPts val="0"/>
              </a:spcAft>
            </a:pPr>
            <a:endParaRPr sz="1800" dirty="0">
              <a:solidFill>
                <a:prstClr val="black"/>
              </a:solidFill>
              <a:latin typeface="Arial"/>
            </a:endParaRPr>
          </a:p>
        </p:txBody>
      </p:sp>
      <p:pic>
        <p:nvPicPr>
          <p:cNvPr id="337" name="Bildobjekt 4"/>
          <p:cNvPicPr/>
          <p:nvPr/>
        </p:nvPicPr>
        <p:blipFill>
          <a:blip r:embed="rId2"/>
          <a:stretch>
            <a:fillRect/>
          </a:stretch>
        </p:blipFill>
        <p:spPr>
          <a:xfrm>
            <a:off x="8455680" y="5762160"/>
            <a:ext cx="507960" cy="762480"/>
          </a:xfrm>
          <a:prstGeom prst="rect">
            <a:avLst/>
          </a:prstGeom>
          <a:ln>
            <a:noFill/>
          </a:ln>
        </p:spPr>
      </p:pic>
      <p:pic>
        <p:nvPicPr>
          <p:cNvPr id="338" name="Bildobjekt 7"/>
          <p:cNvPicPr/>
          <p:nvPr/>
        </p:nvPicPr>
        <p:blipFill>
          <a:blip r:embed="rId3"/>
          <a:stretch>
            <a:fillRect/>
          </a:stretch>
        </p:blipFill>
        <p:spPr>
          <a:xfrm>
            <a:off x="8388360" y="4394160"/>
            <a:ext cx="507960" cy="762480"/>
          </a:xfrm>
          <a:prstGeom prst="rect">
            <a:avLst/>
          </a:prstGeom>
          <a:ln>
            <a:noFill/>
          </a:ln>
        </p:spPr>
      </p:pic>
      <p:sp>
        <p:nvSpPr>
          <p:cNvPr id="339" name="CustomShape 2"/>
          <p:cNvSpPr/>
          <p:nvPr/>
        </p:nvSpPr>
        <p:spPr>
          <a:xfrm>
            <a:off x="35640" y="1196640"/>
            <a:ext cx="8568000" cy="6185880"/>
          </a:xfrm>
          <a:prstGeom prst="rect">
            <a:avLst/>
          </a:prstGeom>
          <a:noFill/>
          <a:ln>
            <a:noFill/>
          </a:ln>
        </p:spPr>
        <p:txBody>
          <a:bodyPr lIns="90000" tIns="45000" rIns="90000" bIns="45000"/>
          <a:lstStyle/>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CORDEX  existing simulations </a:t>
            </a:r>
            <a:r>
              <a:rPr lang="en-GB" sz="1800">
                <a:solidFill>
                  <a:srgbClr val="000000"/>
                </a:solidFill>
                <a:latin typeface="Arial"/>
              </a:rPr>
              <a:t>- </a:t>
            </a:r>
            <a:r>
              <a:rPr lang="en-GB" sz="1800" b="1">
                <a:solidFill>
                  <a:srgbClr val="000000"/>
                </a:solidFill>
                <a:latin typeface="Arial"/>
              </a:rPr>
              <a:t>Grigory</a:t>
            </a:r>
            <a:endParaRPr sz="1800">
              <a:solidFill>
                <a:prstClr val="black"/>
              </a:solidFill>
              <a:latin typeface="Arial"/>
            </a:endParaRPr>
          </a:p>
          <a:p>
            <a:pPr fontAlgn="auto">
              <a:spcBef>
                <a:spcPts val="0"/>
              </a:spcBef>
              <a:spcAft>
                <a:spcPts val="0"/>
              </a:spcAft>
            </a:pPr>
            <a:r>
              <a:rPr lang="en-GB" sz="1800">
                <a:solidFill>
                  <a:srgbClr val="FF0000"/>
                </a:solidFill>
                <a:latin typeface="Arial"/>
              </a:rPr>
              <a:t>RCA  sensitivity experiments @ 50 km and 12km </a:t>
            </a:r>
            <a:r>
              <a:rPr lang="en-GB" sz="1800">
                <a:solidFill>
                  <a:srgbClr val="000000"/>
                </a:solidFill>
                <a:latin typeface="Arial"/>
              </a:rPr>
              <a:t>- </a:t>
            </a:r>
            <a:r>
              <a:rPr lang="en-GB" sz="1800" b="1">
                <a:solidFill>
                  <a:srgbClr val="000000"/>
                </a:solidFill>
                <a:latin typeface="Arial"/>
              </a:rPr>
              <a:t>Patrick</a:t>
            </a:r>
            <a:endParaRPr sz="1800">
              <a:solidFill>
                <a:prstClr val="black"/>
              </a:solidFill>
              <a:latin typeface="Arial"/>
            </a:endParaRPr>
          </a:p>
          <a:p>
            <a:pPr fontAlgn="auto">
              <a:spcBef>
                <a:spcPts val="0"/>
              </a:spcBef>
              <a:spcAft>
                <a:spcPts val="0"/>
              </a:spcAft>
            </a:pPr>
            <a:r>
              <a:rPr lang="en-GB" sz="1800">
                <a:solidFill>
                  <a:srgbClr val="FF0000"/>
                </a:solidFill>
                <a:latin typeface="Arial"/>
              </a:rPr>
              <a:t>HCLIM: HARMONIE non-hydrostatic Climate model @ 15 and 5km </a:t>
            </a:r>
            <a:r>
              <a:rPr lang="en-GB" sz="1800">
                <a:solidFill>
                  <a:srgbClr val="000000"/>
                </a:solidFill>
                <a:latin typeface="Arial"/>
              </a:rPr>
              <a:t>– </a:t>
            </a:r>
            <a:r>
              <a:rPr lang="en-GB" sz="1800" b="1">
                <a:solidFill>
                  <a:srgbClr val="000000"/>
                </a:solidFill>
                <a:latin typeface="Arial"/>
              </a:rPr>
              <a:t>David L</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000000"/>
                </a:solidFill>
                <a:latin typeface="Arial"/>
              </a:rPr>
              <a:t>Other data: </a:t>
            </a:r>
            <a:r>
              <a:rPr lang="en-GB" sz="1800" b="1">
                <a:solidFill>
                  <a:srgbClr val="000000"/>
                </a:solidFill>
                <a:latin typeface="Arial"/>
              </a:rPr>
              <a:t>Radiation</a:t>
            </a:r>
            <a:r>
              <a:rPr lang="en-GB" sz="1800">
                <a:solidFill>
                  <a:srgbClr val="000000"/>
                </a:solidFill>
                <a:latin typeface="Arial"/>
              </a:rPr>
              <a:t>: CERES-EBAF, CM-SAF, </a:t>
            </a:r>
            <a:r>
              <a:rPr lang="en-GB" sz="1800" b="1">
                <a:solidFill>
                  <a:srgbClr val="000000"/>
                </a:solidFill>
                <a:latin typeface="Arial"/>
              </a:rPr>
              <a:t>Precipitation</a:t>
            </a:r>
            <a:r>
              <a:rPr lang="en-GB" sz="1800">
                <a:solidFill>
                  <a:srgbClr val="000000"/>
                </a:solidFill>
                <a:latin typeface="Arial"/>
              </a:rPr>
              <a:t>: GPCP, TRMM, </a:t>
            </a:r>
            <a:r>
              <a:rPr lang="en-GB" sz="1800" b="1">
                <a:solidFill>
                  <a:srgbClr val="000000"/>
                </a:solidFill>
                <a:latin typeface="Arial"/>
              </a:rPr>
              <a:t>Temp</a:t>
            </a:r>
            <a:r>
              <a:rPr lang="en-GB" sz="1800">
                <a:solidFill>
                  <a:srgbClr val="000000"/>
                </a:solidFill>
                <a:latin typeface="Arial"/>
              </a:rPr>
              <a:t>: HadISST&amp;CRU,</a:t>
            </a:r>
            <a:r>
              <a:rPr lang="en-GB" sz="1800" b="1">
                <a:solidFill>
                  <a:srgbClr val="000000"/>
                </a:solidFill>
                <a:latin typeface="Arial"/>
              </a:rPr>
              <a:t>Water vapour</a:t>
            </a:r>
            <a:r>
              <a:rPr lang="en-GB" sz="1800">
                <a:solidFill>
                  <a:srgbClr val="000000"/>
                </a:solidFill>
                <a:latin typeface="Arial"/>
              </a:rPr>
              <a:t> ATOVS, SSM/I and GPS, Reanalysis data</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How do the CORDEX regional climate models simulate cloudiness and soil moisture for the West African and South American regions?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Are observed soil moisture and extreme precipitation relationships captured by CORDEX/ HCLIM simulations at different horizontal resolutions?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Investigate local moisture related feedbacks which are important in the African and South American monsoon development. </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Identify key processes in regional climate models affecting the simulated WAM/SAMS that can lead to improvements in representation of the WAM/SAMS in climate simulations. (Metrics in WP O5.1)</a:t>
            </a:r>
            <a:endParaRPr sz="1800">
              <a:solidFill>
                <a:prstClr val="black"/>
              </a:solidFill>
              <a:latin typeface="Arial"/>
            </a:endParaRPr>
          </a:p>
        </p:txBody>
      </p:sp>
      <p:pic>
        <p:nvPicPr>
          <p:cNvPr id="340" name="Bildobjekt 8"/>
          <p:cNvPicPr/>
          <p:nvPr/>
        </p:nvPicPr>
        <p:blipFill>
          <a:blip r:embed="rId4"/>
          <a:stretch>
            <a:fillRect/>
          </a:stretch>
        </p:blipFill>
        <p:spPr>
          <a:xfrm>
            <a:off x="8383680" y="3361320"/>
            <a:ext cx="507960" cy="762480"/>
          </a:xfrm>
          <a:prstGeom prst="rect">
            <a:avLst/>
          </a:prstGeom>
          <a:ln>
            <a:noFill/>
          </a:ln>
        </p:spPr>
      </p:pic>
    </p:spTree>
    <p:extLst>
      <p:ext uri="{BB962C8B-B14F-4D97-AF65-F5344CB8AC3E}">
        <p14:creationId xmlns:p14="http://schemas.microsoft.com/office/powerpoint/2010/main" val="30760486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CustomShape 1"/>
          <p:cNvSpPr/>
          <p:nvPr/>
        </p:nvSpPr>
        <p:spPr>
          <a:xfrm>
            <a:off x="38880" y="-43920"/>
            <a:ext cx="8921520" cy="6208560"/>
          </a:xfrm>
          <a:prstGeom prst="rect">
            <a:avLst/>
          </a:prstGeom>
          <a:noFill/>
          <a:ln>
            <a:noFill/>
          </a:ln>
        </p:spPr>
        <p:txBody>
          <a:bodyPr lIns="90000" tIns="45000" rIns="90000" bIns="45000"/>
          <a:lstStyle/>
          <a:p>
            <a:pPr fontAlgn="auto">
              <a:spcBef>
                <a:spcPts val="0"/>
              </a:spcBef>
              <a:spcAft>
                <a:spcPts val="0"/>
              </a:spcAft>
            </a:pPr>
            <a:r>
              <a:rPr lang="en-GB" sz="2000" b="1">
                <a:solidFill>
                  <a:srgbClr val="000000"/>
                </a:solidFill>
                <a:latin typeface="Arial"/>
              </a:rPr>
              <a:t>WP3.9: Assessment of </a:t>
            </a:r>
            <a:r>
              <a:rPr lang="en-GB" sz="2000" b="1">
                <a:solidFill>
                  <a:srgbClr val="0000FF"/>
                </a:solidFill>
                <a:latin typeface="Arial"/>
              </a:rPr>
              <a:t>ESA CCI glacier, land cover and sea level data </a:t>
            </a:r>
            <a:r>
              <a:rPr lang="en-GB" sz="2000" b="1">
                <a:solidFill>
                  <a:srgbClr val="000000"/>
                </a:solidFill>
                <a:latin typeface="Arial"/>
              </a:rPr>
              <a:t>for hydrological modelling of the Arctic ocean drainage basin</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Arctic-HYPE </a:t>
            </a:r>
            <a:r>
              <a:rPr lang="en-GB" sz="1800">
                <a:solidFill>
                  <a:srgbClr val="000000"/>
                </a:solidFill>
                <a:latin typeface="Arial"/>
              </a:rPr>
              <a:t>– </a:t>
            </a:r>
            <a:r>
              <a:rPr lang="en-GB" sz="1800" b="1">
                <a:solidFill>
                  <a:srgbClr val="000000"/>
                </a:solidFill>
                <a:latin typeface="Arial"/>
              </a:rPr>
              <a:t>David Gustafsson</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000000"/>
                </a:solidFill>
                <a:latin typeface="Arial"/>
              </a:rPr>
              <a:t>ESA </a:t>
            </a:r>
            <a:r>
              <a:rPr lang="en-GB" sz="1800" b="1">
                <a:solidFill>
                  <a:srgbClr val="000000"/>
                </a:solidFill>
                <a:latin typeface="Arial"/>
              </a:rPr>
              <a:t>GlobSnow</a:t>
            </a:r>
            <a:r>
              <a:rPr lang="en-GB" sz="1800">
                <a:solidFill>
                  <a:srgbClr val="000000"/>
                </a:solidFill>
                <a:latin typeface="Arial"/>
              </a:rPr>
              <a:t> SWE and SE products, R-Arctic</a:t>
            </a:r>
            <a:r>
              <a:rPr lang="en-GB" sz="1800" b="1">
                <a:solidFill>
                  <a:srgbClr val="000000"/>
                </a:solidFill>
                <a:latin typeface="Arial"/>
              </a:rPr>
              <a:t> Net river discharge</a:t>
            </a:r>
            <a:r>
              <a:rPr lang="en-GB" sz="1800">
                <a:solidFill>
                  <a:srgbClr val="000000"/>
                </a:solidFill>
                <a:latin typeface="Arial"/>
              </a:rPr>
              <a:t> </a:t>
            </a:r>
            <a:endParaRPr sz="1800">
              <a:solidFill>
                <a:prstClr val="black"/>
              </a:solidFill>
              <a:latin typeface="Arial"/>
            </a:endParaRPr>
          </a:p>
          <a:p>
            <a:pPr fontAlgn="auto">
              <a:spcBef>
                <a:spcPts val="0"/>
              </a:spcBef>
              <a:spcAft>
                <a:spcPts val="0"/>
              </a:spcAft>
            </a:pPr>
            <a:r>
              <a:rPr lang="en-GB" sz="1800">
                <a:solidFill>
                  <a:srgbClr val="000000"/>
                </a:solidFill>
                <a:latin typeface="Arial"/>
              </a:rPr>
              <a:t>and </a:t>
            </a:r>
            <a:r>
              <a:rPr lang="en-GB" sz="1800" b="1">
                <a:solidFill>
                  <a:srgbClr val="000000"/>
                </a:solidFill>
                <a:latin typeface="Arial"/>
              </a:rPr>
              <a:t>river temperature</a:t>
            </a:r>
            <a:r>
              <a:rPr lang="en-GB" sz="1800">
                <a:solidFill>
                  <a:srgbClr val="000000"/>
                </a:solidFill>
                <a:latin typeface="Arial"/>
              </a:rPr>
              <a:t>, WGMS </a:t>
            </a:r>
            <a:r>
              <a:rPr lang="en-GB" sz="1800" b="1">
                <a:solidFill>
                  <a:srgbClr val="000000"/>
                </a:solidFill>
                <a:latin typeface="Arial"/>
              </a:rPr>
              <a:t>glacier mass balance</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0000FF"/>
                </a:solidFill>
                <a:latin typeface="Arial"/>
              </a:rPr>
              <a:t>Glacier data will be cf. to corresponding data in Arctic-HYPE &amp; used in the model parameterization. </a:t>
            </a:r>
            <a:endParaRPr sz="1800">
              <a:solidFill>
                <a:prstClr val="black"/>
              </a:solidFill>
              <a:latin typeface="Arial"/>
            </a:endParaRPr>
          </a:p>
          <a:p>
            <a:pPr fontAlgn="auto">
              <a:spcBef>
                <a:spcPts val="0"/>
              </a:spcBef>
              <a:spcAft>
                <a:spcPts val="0"/>
              </a:spcAft>
            </a:pPr>
            <a:r>
              <a:rPr lang="en-GB" sz="1800">
                <a:solidFill>
                  <a:srgbClr val="0000FF"/>
                </a:solidFill>
                <a:latin typeface="Arial"/>
              </a:rPr>
              <a:t>Land cover will be cf. to changes in simulated river runoff. </a:t>
            </a:r>
            <a:endParaRPr sz="1800">
              <a:solidFill>
                <a:prstClr val="black"/>
              </a:solidFill>
              <a:latin typeface="Arial"/>
            </a:endParaRPr>
          </a:p>
          <a:p>
            <a:pPr fontAlgn="auto">
              <a:spcBef>
                <a:spcPts val="0"/>
              </a:spcBef>
              <a:spcAft>
                <a:spcPts val="0"/>
              </a:spcAft>
            </a:pPr>
            <a:r>
              <a:rPr lang="en-GB" sz="1800">
                <a:solidFill>
                  <a:srgbClr val="0000FF"/>
                </a:solidFill>
                <a:latin typeface="Arial"/>
              </a:rPr>
              <a:t>Sea level variations will be cf. to simulated and observed river runoff.</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Can the CCI Glacier data improve hydrological modelling and the simulated river runoff to the Arctic Ocean?</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Is there a relation between changes in observed land cover and the simulated river runoff?</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Are the sea level and runoff observations correlated?</a:t>
            </a:r>
            <a:endParaRPr sz="1800">
              <a:solidFill>
                <a:prstClr val="black"/>
              </a:solidFill>
              <a:latin typeface="Arial"/>
            </a:endParaRPr>
          </a:p>
        </p:txBody>
      </p:sp>
      <p:pic>
        <p:nvPicPr>
          <p:cNvPr id="342" name="Bildobjekt 12"/>
          <p:cNvPicPr/>
          <p:nvPr/>
        </p:nvPicPr>
        <p:blipFill>
          <a:blip r:embed="rId2"/>
          <a:stretch>
            <a:fillRect/>
          </a:stretch>
        </p:blipFill>
        <p:spPr>
          <a:xfrm>
            <a:off x="7735680" y="1513800"/>
            <a:ext cx="507960" cy="762480"/>
          </a:xfrm>
          <a:prstGeom prst="rect">
            <a:avLst/>
          </a:prstGeom>
          <a:ln>
            <a:noFill/>
          </a:ln>
        </p:spPr>
      </p:pic>
    </p:spTree>
    <p:extLst>
      <p:ext uri="{BB962C8B-B14F-4D97-AF65-F5344CB8AC3E}">
        <p14:creationId xmlns:p14="http://schemas.microsoft.com/office/powerpoint/2010/main" val="40626228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25560" y="-41400"/>
            <a:ext cx="9060840" cy="6946920"/>
          </a:xfrm>
          <a:prstGeom prst="rect">
            <a:avLst/>
          </a:prstGeom>
          <a:noFill/>
          <a:ln>
            <a:noFill/>
          </a:ln>
        </p:spPr>
        <p:txBody>
          <a:bodyPr lIns="90000" tIns="45000" rIns="90000" bIns="45000"/>
          <a:lstStyle/>
          <a:p>
            <a:pPr fontAlgn="auto">
              <a:spcBef>
                <a:spcPts val="0"/>
              </a:spcBef>
              <a:spcAft>
                <a:spcPts val="0"/>
              </a:spcAft>
            </a:pPr>
            <a:r>
              <a:rPr lang="en-GB" sz="1800" b="1">
                <a:solidFill>
                  <a:srgbClr val="000000"/>
                </a:solidFill>
                <a:latin typeface="Arial"/>
              </a:rPr>
              <a:t>WPO3.4 Cross assessment of</a:t>
            </a:r>
            <a:r>
              <a:rPr lang="en-GB" sz="1800" b="1">
                <a:solidFill>
                  <a:srgbClr val="00AE00"/>
                </a:solidFill>
                <a:latin typeface="Arial"/>
              </a:rPr>
              <a:t> </a:t>
            </a:r>
            <a:r>
              <a:rPr lang="en-GB" sz="1800" b="1">
                <a:solidFill>
                  <a:srgbClr val="0000FF"/>
                </a:solidFill>
                <a:latin typeface="Arial"/>
              </a:rPr>
              <a:t>cloud, soil moisture,  aerosols, ozone, GHG, SST</a:t>
            </a:r>
            <a:r>
              <a:rPr lang="en-GB" sz="1800" b="1">
                <a:solidFill>
                  <a:srgbClr val="000000"/>
                </a:solidFill>
                <a:latin typeface="Arial"/>
              </a:rPr>
              <a:t>, water vapour and radiation global climate variability and trends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a:solidFill>
                  <a:srgbClr val="000000"/>
                </a:solidFill>
                <a:latin typeface="Arial"/>
              </a:rPr>
              <a:t>Ulrika Willén, Klaus Wyser, Abhay Devastahle, Grigory Nikulin, Torben Königk, Martin Evaldsson</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0000FF"/>
                </a:solidFill>
                <a:latin typeface="Arial"/>
              </a:rPr>
              <a:t>EC-Earth T159, T255 and T511</a:t>
            </a:r>
            <a:endParaRPr sz="1800">
              <a:solidFill>
                <a:prstClr val="black"/>
              </a:solidFill>
              <a:latin typeface="Arial"/>
            </a:endParaRPr>
          </a:p>
          <a:p>
            <a:pPr fontAlgn="auto">
              <a:spcBef>
                <a:spcPts val="0"/>
              </a:spcBef>
              <a:spcAft>
                <a:spcPts val="0"/>
              </a:spcAft>
            </a:pPr>
            <a:r>
              <a:rPr lang="en-GB" sz="1800">
                <a:solidFill>
                  <a:srgbClr val="0000FF"/>
                </a:solidFill>
                <a:latin typeface="Arial"/>
              </a:rPr>
              <a:t>CMIP5/CMIP6 models</a:t>
            </a:r>
            <a:endParaRPr sz="1800">
              <a:solidFill>
                <a:prstClr val="black"/>
              </a:solidFill>
              <a:latin typeface="Arial"/>
            </a:endParaRPr>
          </a:p>
          <a:p>
            <a:pPr fontAlgn="auto">
              <a:spcBef>
                <a:spcPts val="0"/>
              </a:spcBef>
              <a:spcAft>
                <a:spcPts val="0"/>
              </a:spcAft>
            </a:pPr>
            <a:r>
              <a:rPr lang="en-GB" sz="1800">
                <a:solidFill>
                  <a:srgbClr val="000000"/>
                </a:solidFill>
                <a:latin typeface="Arial"/>
              </a:rPr>
              <a:t>Benchmarking/ comparisons</a:t>
            </a:r>
            <a:endParaRPr sz="1800">
              <a:solidFill>
                <a:prstClr val="black"/>
              </a:solidFill>
              <a:latin typeface="Arial"/>
            </a:endParaRPr>
          </a:p>
          <a:p>
            <a:pPr fontAlgn="auto">
              <a:spcBef>
                <a:spcPts val="0"/>
              </a:spcBef>
              <a:spcAft>
                <a:spcPts val="0"/>
              </a:spcAft>
            </a:pPr>
            <a:r>
              <a:rPr lang="en-GB" sz="1800">
                <a:solidFill>
                  <a:srgbClr val="000000"/>
                </a:solidFill>
                <a:latin typeface="Arial"/>
              </a:rPr>
              <a:t>Process oriented evaluation studies, Statistical analysis </a:t>
            </a:r>
            <a:endParaRPr sz="1800">
              <a:solidFill>
                <a:prstClr val="black"/>
              </a:solidFill>
              <a:latin typeface="Arial"/>
            </a:endParaRPr>
          </a:p>
          <a:p>
            <a:pPr fontAlgn="auto">
              <a:spcBef>
                <a:spcPts val="0"/>
              </a:spcBef>
              <a:spcAft>
                <a:spcPts val="0"/>
              </a:spcAft>
            </a:pPr>
            <a:r>
              <a:rPr lang="en-GB" sz="1800">
                <a:solidFill>
                  <a:srgbClr val="000000"/>
                </a:solidFill>
                <a:latin typeface="Arial"/>
              </a:rPr>
              <a:t>Develop metrics </a:t>
            </a:r>
            <a:endParaRPr sz="1800">
              <a:solidFill>
                <a:prstClr val="black"/>
              </a:solidFill>
              <a:latin typeface="Arial"/>
            </a:endParaRPr>
          </a:p>
          <a:p>
            <a:pPr fontAlgn="auto">
              <a:spcBef>
                <a:spcPts val="0"/>
              </a:spcBef>
              <a:spcAft>
                <a:spcPts val="0"/>
              </a:spcAft>
            </a:pPr>
            <a:r>
              <a:rPr lang="en-GB" sz="1800">
                <a:solidFill>
                  <a:srgbClr val="000000"/>
                </a:solidFill>
                <a:latin typeface="Arial"/>
              </a:rPr>
              <a:t>Metrics used in this study that are not already part of ESMvaltool will be installed there.</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b="1">
                <a:solidFill>
                  <a:srgbClr val="FF0000"/>
                </a:solidFill>
                <a:latin typeface="Arial"/>
              </a:rPr>
              <a:t>Evaluate teleconnection (ENSO, IOD, NAO) patterns in observations using CCI ECVs and other ECVs, investigating known relationships such as between SST and rainfall and new ones derived from the observational data.</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b="1">
                <a:solidFill>
                  <a:srgbClr val="FF0000"/>
                </a:solidFill>
                <a:latin typeface="Arial"/>
              </a:rPr>
              <a:t>Evaluate occurrence and intensity of teleconnection patterns and relationships between ECVs in atmosphere only CMIP5 runs. </a:t>
            </a:r>
            <a:r>
              <a:rPr lang="en-GB" sz="1800" b="1">
                <a:solidFill>
                  <a:srgbClr val="000000"/>
                </a:solidFill>
                <a:latin typeface="Arial"/>
              </a:rPr>
              <a:t>(Produce metrics for ESMvaltool)</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b="1">
                <a:solidFill>
                  <a:srgbClr val="FF0000"/>
                </a:solidFill>
                <a:latin typeface="Arial"/>
              </a:rPr>
              <a:t>Investigate impact of using higher horizontal resolution on model teleconnection skills.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b="1">
                <a:solidFill>
                  <a:srgbClr val="FF0000"/>
                </a:solidFill>
                <a:latin typeface="Arial"/>
              </a:rPr>
              <a:t>Investigate impact of using ESA CCI surface boundary conditions (CCI4MIP runs in Task 4) on model teleconnection skills.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p:txBody>
      </p:sp>
      <p:pic>
        <p:nvPicPr>
          <p:cNvPr id="344" name="Bildobjekt 7"/>
          <p:cNvPicPr/>
          <p:nvPr/>
        </p:nvPicPr>
        <p:blipFill>
          <a:blip r:embed="rId2"/>
          <a:stretch>
            <a:fillRect/>
          </a:stretch>
        </p:blipFill>
        <p:spPr>
          <a:xfrm>
            <a:off x="4050360" y="1392480"/>
            <a:ext cx="507960" cy="762480"/>
          </a:xfrm>
          <a:prstGeom prst="rect">
            <a:avLst/>
          </a:prstGeom>
          <a:ln>
            <a:noFill/>
          </a:ln>
        </p:spPr>
      </p:pic>
      <p:pic>
        <p:nvPicPr>
          <p:cNvPr id="345" name="Bildobjekt 13"/>
          <p:cNvPicPr/>
          <p:nvPr/>
        </p:nvPicPr>
        <p:blipFill>
          <a:blip r:embed="rId3"/>
          <a:stretch>
            <a:fillRect/>
          </a:stretch>
        </p:blipFill>
        <p:spPr>
          <a:xfrm>
            <a:off x="4910760" y="1387080"/>
            <a:ext cx="507960" cy="762480"/>
          </a:xfrm>
          <a:prstGeom prst="rect">
            <a:avLst/>
          </a:prstGeom>
          <a:ln>
            <a:noFill/>
          </a:ln>
        </p:spPr>
      </p:pic>
      <p:pic>
        <p:nvPicPr>
          <p:cNvPr id="346" name="Bildobjekt 8"/>
          <p:cNvPicPr/>
          <p:nvPr/>
        </p:nvPicPr>
        <p:blipFill>
          <a:blip r:embed="rId4"/>
          <a:stretch>
            <a:fillRect/>
          </a:stretch>
        </p:blipFill>
        <p:spPr>
          <a:xfrm>
            <a:off x="6300360" y="1441800"/>
            <a:ext cx="507960" cy="762480"/>
          </a:xfrm>
          <a:prstGeom prst="rect">
            <a:avLst/>
          </a:prstGeom>
          <a:ln>
            <a:noFill/>
          </a:ln>
        </p:spPr>
      </p:pic>
      <p:pic>
        <p:nvPicPr>
          <p:cNvPr id="347" name="Bildobjekt 11"/>
          <p:cNvPicPr/>
          <p:nvPr/>
        </p:nvPicPr>
        <p:blipFill>
          <a:blip r:embed="rId5"/>
          <a:stretch>
            <a:fillRect/>
          </a:stretch>
        </p:blipFill>
        <p:spPr>
          <a:xfrm>
            <a:off x="7099920" y="1412640"/>
            <a:ext cx="507960" cy="762480"/>
          </a:xfrm>
          <a:prstGeom prst="rect">
            <a:avLst/>
          </a:prstGeom>
          <a:ln>
            <a:noFill/>
          </a:ln>
        </p:spPr>
      </p:pic>
      <p:pic>
        <p:nvPicPr>
          <p:cNvPr id="348" name="Bildobjekt 14"/>
          <p:cNvPicPr/>
          <p:nvPr/>
        </p:nvPicPr>
        <p:blipFill>
          <a:blip r:embed="rId6"/>
          <a:stretch>
            <a:fillRect/>
          </a:stretch>
        </p:blipFill>
        <p:spPr>
          <a:xfrm>
            <a:off x="7998840" y="1392480"/>
            <a:ext cx="507960" cy="762480"/>
          </a:xfrm>
          <a:prstGeom prst="rect">
            <a:avLst/>
          </a:prstGeom>
          <a:ln>
            <a:noFill/>
          </a:ln>
        </p:spPr>
      </p:pic>
      <p:pic>
        <p:nvPicPr>
          <p:cNvPr id="349" name="Bildobjekt 12"/>
          <p:cNvPicPr/>
          <p:nvPr/>
        </p:nvPicPr>
        <p:blipFill>
          <a:blip r:embed="rId7"/>
          <a:stretch>
            <a:fillRect/>
          </a:stretch>
        </p:blipFill>
        <p:spPr>
          <a:xfrm>
            <a:off x="5671440" y="1449000"/>
            <a:ext cx="481680" cy="611280"/>
          </a:xfrm>
          <a:prstGeom prst="rect">
            <a:avLst/>
          </a:prstGeom>
          <a:ln>
            <a:noFill/>
          </a:ln>
        </p:spPr>
      </p:pic>
    </p:spTree>
    <p:extLst>
      <p:ext uri="{BB962C8B-B14F-4D97-AF65-F5344CB8AC3E}">
        <p14:creationId xmlns:p14="http://schemas.microsoft.com/office/powerpoint/2010/main" val="3080152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868" y="-108424"/>
            <a:ext cx="7634287" cy="817563"/>
          </a:xfrm>
        </p:spPr>
        <p:txBody>
          <a:bodyPr/>
          <a:lstStyle/>
          <a:p>
            <a:r>
              <a:rPr lang="sv-SE" dirty="0" err="1" smtClean="0"/>
              <a:t>Validation</a:t>
            </a:r>
            <a:r>
              <a:rPr lang="sv-SE" dirty="0" smtClean="0"/>
              <a:t> </a:t>
            </a:r>
            <a:r>
              <a:rPr lang="sv-SE" dirty="0" err="1" smtClean="0"/>
              <a:t>of</a:t>
            </a:r>
            <a:r>
              <a:rPr lang="sv-SE" dirty="0" smtClean="0"/>
              <a:t> </a:t>
            </a:r>
            <a:r>
              <a:rPr lang="sv-SE" dirty="0" err="1" smtClean="0"/>
              <a:t>GCMs</a:t>
            </a:r>
            <a:endParaRPr lang="en-GB" dirty="0"/>
          </a:p>
        </p:txBody>
      </p:sp>
      <p:sp>
        <p:nvSpPr>
          <p:cNvPr id="3" name="Platshållare för innehåll 2"/>
          <p:cNvSpPr>
            <a:spLocks noGrp="1"/>
          </p:cNvSpPr>
          <p:nvPr>
            <p:ph idx="1"/>
          </p:nvPr>
        </p:nvSpPr>
        <p:spPr/>
        <p:txBody>
          <a:bodyPr/>
          <a:lstStyle/>
          <a:p>
            <a:endParaRPr lang="en-GB"/>
          </a:p>
        </p:txBody>
      </p:sp>
      <p:sp>
        <p:nvSpPr>
          <p:cNvPr id="4" name="textruta 3"/>
          <p:cNvSpPr txBox="1"/>
          <p:nvPr/>
        </p:nvSpPr>
        <p:spPr>
          <a:xfrm>
            <a:off x="307648" y="991311"/>
            <a:ext cx="8374877" cy="2554545"/>
          </a:xfrm>
          <a:prstGeom prst="rect">
            <a:avLst/>
          </a:prstGeom>
          <a:noFill/>
        </p:spPr>
        <p:txBody>
          <a:bodyPr wrap="square" rtlCol="0">
            <a:spAutoFit/>
          </a:bodyPr>
          <a:lstStyle/>
          <a:p>
            <a:r>
              <a:rPr lang="en-GB" b="1" dirty="0" smtClean="0"/>
              <a:t>IPCC, AR5 (2013):</a:t>
            </a:r>
          </a:p>
          <a:p>
            <a:endParaRPr lang="en-GB" b="1" dirty="0" smtClean="0"/>
          </a:p>
          <a:p>
            <a:r>
              <a:rPr lang="en-GB" dirty="0" smtClean="0"/>
              <a:t>“There </a:t>
            </a:r>
            <a:r>
              <a:rPr lang="en-GB" dirty="0"/>
              <a:t>is </a:t>
            </a:r>
            <a:r>
              <a:rPr lang="en-GB" i="1" dirty="0"/>
              <a:t>very high confidence </a:t>
            </a:r>
            <a:r>
              <a:rPr lang="en-GB" dirty="0"/>
              <a:t>that </a:t>
            </a:r>
            <a:r>
              <a:rPr lang="en-GB" dirty="0" smtClean="0"/>
              <a:t>climate </a:t>
            </a:r>
            <a:r>
              <a:rPr lang="en-GB" dirty="0"/>
              <a:t>models reproduce the observed large-scale patterns and multi-decadal trends in surface temperature, </a:t>
            </a:r>
            <a:r>
              <a:rPr lang="en-GB" dirty="0" smtClean="0"/>
              <a:t>especially </a:t>
            </a:r>
            <a:r>
              <a:rPr lang="en-GB" dirty="0"/>
              <a:t>since the mid-20th century. </a:t>
            </a:r>
            <a:endParaRPr lang="en-GB" dirty="0" smtClean="0"/>
          </a:p>
          <a:p>
            <a:endParaRPr lang="en-GB" dirty="0"/>
          </a:p>
          <a:p>
            <a:r>
              <a:rPr lang="en-GB" dirty="0" smtClean="0"/>
              <a:t>Confidence </a:t>
            </a:r>
            <a:r>
              <a:rPr lang="en-GB" dirty="0"/>
              <a:t>is lower on sub-continental and smaller spatial scales. </a:t>
            </a:r>
            <a:endParaRPr lang="en-GB" dirty="0" smtClean="0"/>
          </a:p>
          <a:p>
            <a:endParaRPr lang="en-GB" dirty="0"/>
          </a:p>
          <a:p>
            <a:r>
              <a:rPr lang="en-GB" dirty="0" smtClean="0"/>
              <a:t>Precipitation </a:t>
            </a:r>
            <a:r>
              <a:rPr lang="en-GB" dirty="0"/>
              <a:t>and sea ice cover are not simulated as well as surface temperature, but improvements have </a:t>
            </a:r>
            <a:r>
              <a:rPr lang="en-GB" dirty="0" smtClean="0"/>
              <a:t>occurred </a:t>
            </a:r>
            <a:r>
              <a:rPr lang="en-GB" dirty="0"/>
              <a:t>since the AR4</a:t>
            </a:r>
            <a:r>
              <a:rPr lang="en-GB" dirty="0" smtClean="0"/>
              <a:t>.” </a:t>
            </a:r>
            <a:endParaRPr lang="en-GB" dirty="0"/>
          </a:p>
        </p:txBody>
      </p:sp>
      <p:grpSp>
        <p:nvGrpSpPr>
          <p:cNvPr id="8" name="Grupp 7"/>
          <p:cNvGrpSpPr/>
          <p:nvPr/>
        </p:nvGrpSpPr>
        <p:grpSpPr>
          <a:xfrm>
            <a:off x="441965" y="3643865"/>
            <a:ext cx="8646595" cy="3214133"/>
            <a:chOff x="441965" y="3643865"/>
            <a:chExt cx="8646595" cy="3214133"/>
          </a:xfrm>
        </p:grpSpPr>
        <p:pic>
          <p:nvPicPr>
            <p:cNvPr id="5" name="Picture 2" descr="\\winfs-proj\data\proj\rossby2\torben\ECEARTH\CMIP5\ARCTIC_PAPER\FIGURES\FIG_PAPER\FIG_LOWRES\ice_exten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92" r="2143" b="3719"/>
            <a:stretch/>
          </p:blipFill>
          <p:spPr bwMode="auto">
            <a:xfrm>
              <a:off x="441965" y="3643865"/>
              <a:ext cx="6505765" cy="3214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Shape 7"/>
            <p:cNvSpPr txBox="1"/>
            <p:nvPr/>
          </p:nvSpPr>
          <p:spPr>
            <a:xfrm>
              <a:off x="7023197" y="4045484"/>
              <a:ext cx="2065363" cy="1903796"/>
            </a:xfrm>
            <a:prstGeom prst="rect">
              <a:avLst/>
            </a:prstGeom>
          </p:spPr>
          <p:txBody>
            <a:bodyPr wrap="none" lIns="90000" tIns="45000" rIns="90000" bIns="45000"/>
            <a:lstStyle/>
            <a:p>
              <a:pPr algn="r"/>
              <a:endParaRPr dirty="0"/>
            </a:p>
            <a:p>
              <a:pPr algn="r"/>
              <a:r>
                <a:rPr lang="en-US" dirty="0" smtClean="0"/>
                <a:t>Observed sea-ice</a:t>
              </a:r>
            </a:p>
            <a:p>
              <a:pPr algn="r"/>
              <a:r>
                <a:rPr lang="en-US" dirty="0" smtClean="0"/>
                <a:t>decline </a:t>
              </a:r>
              <a:r>
                <a:rPr lang="en-US" dirty="0"/>
                <a:t>(black dots) </a:t>
              </a:r>
              <a:endParaRPr dirty="0"/>
            </a:p>
            <a:p>
              <a:pPr algn="r"/>
              <a:r>
                <a:rPr lang="en-US" dirty="0"/>
                <a:t>f</a:t>
              </a:r>
              <a:r>
                <a:rPr lang="en-US" dirty="0" smtClean="0"/>
                <a:t>aster than all</a:t>
              </a:r>
              <a:endParaRPr lang="en-US" dirty="0"/>
            </a:p>
            <a:p>
              <a:pPr algn="r"/>
              <a:r>
                <a:rPr lang="en-US" dirty="0" smtClean="0"/>
                <a:t>EC-Earth </a:t>
              </a:r>
              <a:r>
                <a:rPr lang="en-US" dirty="0" smtClean="0"/>
                <a:t>simulations</a:t>
              </a:r>
              <a:endParaRPr dirty="0"/>
            </a:p>
          </p:txBody>
        </p:sp>
        <p:sp>
          <p:nvSpPr>
            <p:cNvPr id="7" name="textruta 6"/>
            <p:cNvSpPr txBox="1"/>
            <p:nvPr/>
          </p:nvSpPr>
          <p:spPr>
            <a:xfrm>
              <a:off x="7358317" y="6394923"/>
              <a:ext cx="1569660" cy="276999"/>
            </a:xfrm>
            <a:prstGeom prst="rect">
              <a:avLst/>
            </a:prstGeom>
            <a:noFill/>
          </p:spPr>
          <p:txBody>
            <a:bodyPr wrap="none" rtlCol="0">
              <a:spAutoFit/>
            </a:bodyPr>
            <a:lstStyle/>
            <a:p>
              <a:r>
                <a:rPr lang="sv-SE" sz="1200" b="1" dirty="0" smtClean="0"/>
                <a:t>Koenigk et al. 2013</a:t>
              </a:r>
              <a:endParaRPr lang="sv-SE" sz="1200" b="1" dirty="0"/>
            </a:p>
          </p:txBody>
        </p:sp>
      </p:grpSp>
      <p:sp>
        <p:nvSpPr>
          <p:cNvPr id="9" name="textruta 8"/>
          <p:cNvSpPr txBox="1"/>
          <p:nvPr/>
        </p:nvSpPr>
        <p:spPr>
          <a:xfrm>
            <a:off x="4630168" y="4098704"/>
            <a:ext cx="755335" cy="338554"/>
          </a:xfrm>
          <a:prstGeom prst="rect">
            <a:avLst/>
          </a:prstGeom>
          <a:noFill/>
        </p:spPr>
        <p:txBody>
          <a:bodyPr wrap="none" rtlCol="0">
            <a:spAutoFit/>
          </a:bodyPr>
          <a:lstStyle/>
          <a:p>
            <a:r>
              <a:rPr lang="sv-SE" dirty="0" err="1" smtClean="0"/>
              <a:t>March</a:t>
            </a:r>
            <a:endParaRPr lang="en-GB" dirty="0"/>
          </a:p>
        </p:txBody>
      </p:sp>
      <p:sp>
        <p:nvSpPr>
          <p:cNvPr id="10" name="textruta 9"/>
          <p:cNvSpPr txBox="1"/>
          <p:nvPr/>
        </p:nvSpPr>
        <p:spPr>
          <a:xfrm>
            <a:off x="2887055" y="4912377"/>
            <a:ext cx="1188146" cy="338554"/>
          </a:xfrm>
          <a:prstGeom prst="rect">
            <a:avLst/>
          </a:prstGeom>
          <a:noFill/>
        </p:spPr>
        <p:txBody>
          <a:bodyPr wrap="none" rtlCol="0">
            <a:spAutoFit/>
          </a:bodyPr>
          <a:lstStyle/>
          <a:p>
            <a:r>
              <a:rPr lang="sv-SE" dirty="0" smtClean="0"/>
              <a:t>September</a:t>
            </a:r>
            <a:endParaRPr lang="en-GB" dirty="0"/>
          </a:p>
        </p:txBody>
      </p:sp>
    </p:spTree>
    <p:extLst>
      <p:ext uri="{BB962C8B-B14F-4D97-AF65-F5344CB8AC3E}">
        <p14:creationId xmlns:p14="http://schemas.microsoft.com/office/powerpoint/2010/main" val="11745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Bildobjekt 4"/>
          <p:cNvPicPr/>
          <p:nvPr/>
        </p:nvPicPr>
        <p:blipFill>
          <a:blip r:embed="rId3"/>
          <a:stretch>
            <a:fillRect/>
          </a:stretch>
        </p:blipFill>
        <p:spPr>
          <a:xfrm>
            <a:off x="7748640" y="1145160"/>
            <a:ext cx="1791360" cy="1526400"/>
          </a:xfrm>
          <a:prstGeom prst="rect">
            <a:avLst/>
          </a:prstGeom>
          <a:ln>
            <a:noFill/>
          </a:ln>
        </p:spPr>
      </p:pic>
      <p:pic>
        <p:nvPicPr>
          <p:cNvPr id="351" name="Bildobjekt 7"/>
          <p:cNvPicPr/>
          <p:nvPr/>
        </p:nvPicPr>
        <p:blipFill>
          <a:blip r:embed="rId4"/>
          <a:stretch>
            <a:fillRect/>
          </a:stretch>
        </p:blipFill>
        <p:spPr>
          <a:xfrm>
            <a:off x="7184880" y="1124640"/>
            <a:ext cx="986760" cy="1480680"/>
          </a:xfrm>
          <a:prstGeom prst="rect">
            <a:avLst/>
          </a:prstGeom>
          <a:ln>
            <a:noFill/>
          </a:ln>
        </p:spPr>
      </p:pic>
      <p:pic>
        <p:nvPicPr>
          <p:cNvPr id="352" name="Bildobjekt 11"/>
          <p:cNvPicPr/>
          <p:nvPr/>
        </p:nvPicPr>
        <p:blipFill>
          <a:blip r:embed="rId5"/>
          <a:stretch>
            <a:fillRect/>
          </a:stretch>
        </p:blipFill>
        <p:spPr>
          <a:xfrm>
            <a:off x="6320880" y="1124640"/>
            <a:ext cx="986760" cy="1480680"/>
          </a:xfrm>
          <a:prstGeom prst="rect">
            <a:avLst/>
          </a:prstGeom>
          <a:ln>
            <a:noFill/>
          </a:ln>
        </p:spPr>
      </p:pic>
      <p:pic>
        <p:nvPicPr>
          <p:cNvPr id="353" name="Bildobjekt 13"/>
          <p:cNvPicPr/>
          <p:nvPr/>
        </p:nvPicPr>
        <p:blipFill>
          <a:blip r:embed="rId6"/>
          <a:stretch>
            <a:fillRect/>
          </a:stretch>
        </p:blipFill>
        <p:spPr>
          <a:xfrm>
            <a:off x="5456880" y="1155600"/>
            <a:ext cx="986760" cy="1480680"/>
          </a:xfrm>
          <a:prstGeom prst="rect">
            <a:avLst/>
          </a:prstGeom>
          <a:ln>
            <a:noFill/>
          </a:ln>
        </p:spPr>
      </p:pic>
      <p:sp>
        <p:nvSpPr>
          <p:cNvPr id="354" name="CustomShape 1"/>
          <p:cNvSpPr/>
          <p:nvPr/>
        </p:nvSpPr>
        <p:spPr>
          <a:xfrm>
            <a:off x="177120" y="3789000"/>
            <a:ext cx="8786520" cy="3167640"/>
          </a:xfrm>
          <a:prstGeom prst="rect">
            <a:avLst/>
          </a:prstGeom>
          <a:noFill/>
          <a:ln>
            <a:noFill/>
          </a:ln>
        </p:spPr>
        <p:txBody>
          <a:bodyPr lIns="90000" tIns="45000" rIns="90000" bIns="45000"/>
          <a:lstStyle/>
          <a:p>
            <a:pPr fontAlgn="auto">
              <a:spcBef>
                <a:spcPts val="0"/>
              </a:spcBef>
              <a:spcAft>
                <a:spcPts val="0"/>
              </a:spcAft>
            </a:pPr>
            <a:r>
              <a:rPr lang="en-GB" sz="1800">
                <a:solidFill>
                  <a:srgbClr val="FF0000"/>
                </a:solidFill>
                <a:latin typeface="Arial"/>
              </a:rPr>
              <a:t>What is the impact of CCI surface boundary fields on AMIP (atmosphere-standalone) global simulated  mean climate and  variability?</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What is the sensitivity of the impact of the CCI forcing on EC-Earth simulations at different horizontal resolutions?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How are the SST and SI best made consistent to be used for AMIP simulations?</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r>
              <a:rPr lang="en-GB" sz="1800">
                <a:solidFill>
                  <a:srgbClr val="FF0000"/>
                </a:solidFill>
                <a:latin typeface="Arial"/>
              </a:rPr>
              <a:t>How do the prediction scores vary whether one uses the CCI SST or the ERSSTv3b as reference data set? IC3</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p:txBody>
      </p:sp>
      <p:sp>
        <p:nvSpPr>
          <p:cNvPr id="355" name="CustomShape 2"/>
          <p:cNvSpPr/>
          <p:nvPr/>
        </p:nvSpPr>
        <p:spPr>
          <a:xfrm>
            <a:off x="5447880" y="2277000"/>
            <a:ext cx="923760" cy="515160"/>
          </a:xfrm>
          <a:prstGeom prst="rect">
            <a:avLst/>
          </a:prstGeom>
          <a:solidFill>
            <a:srgbClr val="FFFFFF"/>
          </a:solidFill>
          <a:ln>
            <a:noFill/>
          </a:ln>
        </p:spPr>
        <p:txBody>
          <a:bodyPr wrap="none" lIns="90000" tIns="45000" rIns="90000" bIns="45000"/>
          <a:lstStyle/>
          <a:p>
            <a:pPr fontAlgn="auto">
              <a:spcBef>
                <a:spcPts val="0"/>
              </a:spcBef>
              <a:spcAft>
                <a:spcPts val="0"/>
              </a:spcAft>
            </a:pPr>
            <a:r>
              <a:rPr lang="en-GB" sz="1400" b="1">
                <a:solidFill>
                  <a:srgbClr val="000000"/>
                </a:solidFill>
                <a:latin typeface="Arial Unicode MS"/>
              </a:rPr>
              <a:t>Klaus</a:t>
            </a:r>
            <a:endParaRPr sz="1800">
              <a:solidFill>
                <a:prstClr val="black"/>
              </a:solidFill>
              <a:latin typeface="Arial"/>
            </a:endParaRPr>
          </a:p>
          <a:p>
            <a:pPr fontAlgn="auto">
              <a:spcBef>
                <a:spcPts val="0"/>
              </a:spcBef>
              <a:spcAft>
                <a:spcPts val="0"/>
              </a:spcAft>
            </a:pPr>
            <a:r>
              <a:rPr lang="en-GB" sz="1400" b="1">
                <a:solidFill>
                  <a:srgbClr val="000000"/>
                </a:solidFill>
                <a:latin typeface="Arial Unicode MS"/>
              </a:rPr>
              <a:t>Wyser</a:t>
            </a:r>
            <a:endParaRPr sz="1800">
              <a:solidFill>
                <a:prstClr val="black"/>
              </a:solidFill>
              <a:latin typeface="Arial"/>
            </a:endParaRPr>
          </a:p>
        </p:txBody>
      </p:sp>
      <p:sp>
        <p:nvSpPr>
          <p:cNvPr id="356" name="CustomShape 3"/>
          <p:cNvSpPr/>
          <p:nvPr/>
        </p:nvSpPr>
        <p:spPr>
          <a:xfrm>
            <a:off x="6382080" y="2277000"/>
            <a:ext cx="925560" cy="515880"/>
          </a:xfrm>
          <a:prstGeom prst="rect">
            <a:avLst/>
          </a:prstGeom>
          <a:solidFill>
            <a:srgbClr val="FFFFFF"/>
          </a:solidFill>
          <a:ln>
            <a:noFill/>
          </a:ln>
        </p:spPr>
        <p:txBody>
          <a:bodyPr wrap="none" lIns="90000" tIns="45000" rIns="90000" bIns="45000"/>
          <a:lstStyle/>
          <a:p>
            <a:pPr fontAlgn="auto">
              <a:spcBef>
                <a:spcPts val="0"/>
              </a:spcBef>
              <a:spcAft>
                <a:spcPts val="0"/>
              </a:spcAft>
            </a:pPr>
            <a:r>
              <a:rPr lang="en-GB" sz="1400" b="1">
                <a:solidFill>
                  <a:srgbClr val="000000"/>
                </a:solidFill>
                <a:latin typeface="Arial Unicode MS"/>
              </a:rPr>
              <a:t>Torben </a:t>
            </a:r>
            <a:endParaRPr sz="1800">
              <a:solidFill>
                <a:prstClr val="black"/>
              </a:solidFill>
              <a:latin typeface="Arial"/>
            </a:endParaRPr>
          </a:p>
          <a:p>
            <a:pPr fontAlgn="auto">
              <a:spcBef>
                <a:spcPts val="0"/>
              </a:spcBef>
              <a:spcAft>
                <a:spcPts val="0"/>
              </a:spcAft>
            </a:pPr>
            <a:r>
              <a:rPr lang="en-GB" sz="1400" b="1">
                <a:solidFill>
                  <a:srgbClr val="000000"/>
                </a:solidFill>
                <a:latin typeface="Arial Unicode MS"/>
              </a:rPr>
              <a:t>Königk</a:t>
            </a:r>
            <a:endParaRPr sz="1800">
              <a:solidFill>
                <a:prstClr val="black"/>
              </a:solidFill>
              <a:latin typeface="Arial"/>
            </a:endParaRPr>
          </a:p>
        </p:txBody>
      </p:sp>
      <p:sp>
        <p:nvSpPr>
          <p:cNvPr id="357" name="CustomShape 4"/>
          <p:cNvSpPr/>
          <p:nvPr/>
        </p:nvSpPr>
        <p:spPr>
          <a:xfrm>
            <a:off x="7308360" y="2277000"/>
            <a:ext cx="819360" cy="515160"/>
          </a:xfrm>
          <a:prstGeom prst="rect">
            <a:avLst/>
          </a:prstGeom>
          <a:solidFill>
            <a:srgbClr val="FFFFFF"/>
          </a:solidFill>
          <a:ln>
            <a:noFill/>
          </a:ln>
        </p:spPr>
        <p:txBody>
          <a:bodyPr wrap="none" lIns="90000" tIns="45000" rIns="90000" bIns="45000"/>
          <a:lstStyle/>
          <a:p>
            <a:pPr fontAlgn="auto">
              <a:spcBef>
                <a:spcPts val="0"/>
              </a:spcBef>
              <a:spcAft>
                <a:spcPts val="0"/>
              </a:spcAft>
            </a:pPr>
            <a:r>
              <a:rPr lang="en-GB" sz="1400" b="1">
                <a:solidFill>
                  <a:srgbClr val="000000"/>
                </a:solidFill>
                <a:latin typeface="Arial Unicode MS"/>
              </a:rPr>
              <a:t>Ulrika</a:t>
            </a:r>
            <a:endParaRPr sz="1800">
              <a:solidFill>
                <a:prstClr val="black"/>
              </a:solidFill>
              <a:latin typeface="Arial"/>
            </a:endParaRPr>
          </a:p>
          <a:p>
            <a:pPr fontAlgn="auto">
              <a:spcBef>
                <a:spcPts val="0"/>
              </a:spcBef>
              <a:spcAft>
                <a:spcPts val="0"/>
              </a:spcAft>
            </a:pPr>
            <a:r>
              <a:rPr lang="en-GB" sz="1400" b="1">
                <a:solidFill>
                  <a:srgbClr val="000000"/>
                </a:solidFill>
                <a:latin typeface="Arial Unicode MS"/>
              </a:rPr>
              <a:t>Willén</a:t>
            </a:r>
            <a:endParaRPr sz="1800">
              <a:solidFill>
                <a:prstClr val="black"/>
              </a:solidFill>
              <a:latin typeface="Arial"/>
            </a:endParaRPr>
          </a:p>
        </p:txBody>
      </p:sp>
      <p:sp>
        <p:nvSpPr>
          <p:cNvPr id="358" name="CustomShape 5"/>
          <p:cNvSpPr/>
          <p:nvPr/>
        </p:nvSpPr>
        <p:spPr>
          <a:xfrm>
            <a:off x="8100360" y="2316240"/>
            <a:ext cx="1044720" cy="679680"/>
          </a:xfrm>
          <a:prstGeom prst="rect">
            <a:avLst/>
          </a:prstGeom>
          <a:solidFill>
            <a:srgbClr val="FFFFFF"/>
          </a:solidFill>
          <a:ln>
            <a:noFill/>
          </a:ln>
        </p:spPr>
        <p:txBody>
          <a:bodyPr wrap="none" lIns="90000" tIns="45000" rIns="90000" bIns="45000"/>
          <a:lstStyle/>
          <a:p>
            <a:pPr fontAlgn="auto">
              <a:spcBef>
                <a:spcPts val="0"/>
              </a:spcBef>
              <a:spcAft>
                <a:spcPts val="0"/>
              </a:spcAft>
            </a:pPr>
            <a:r>
              <a:rPr lang="en-GB" sz="1400" b="1">
                <a:solidFill>
                  <a:srgbClr val="000000"/>
                </a:solidFill>
                <a:latin typeface="Arial Unicode MS"/>
              </a:rPr>
              <a:t>Virginie</a:t>
            </a:r>
            <a:endParaRPr sz="1800">
              <a:solidFill>
                <a:prstClr val="black"/>
              </a:solidFill>
              <a:latin typeface="Arial"/>
            </a:endParaRPr>
          </a:p>
          <a:p>
            <a:pPr fontAlgn="auto">
              <a:spcBef>
                <a:spcPts val="0"/>
              </a:spcBef>
              <a:spcAft>
                <a:spcPts val="0"/>
              </a:spcAft>
            </a:pPr>
            <a:r>
              <a:rPr lang="en-GB" sz="1400" b="1">
                <a:solidFill>
                  <a:srgbClr val="000000"/>
                </a:solidFill>
                <a:latin typeface="Arial Unicode MS"/>
              </a:rPr>
              <a:t>Guermas </a:t>
            </a:r>
            <a:endParaRPr sz="1800">
              <a:solidFill>
                <a:prstClr val="black"/>
              </a:solidFill>
              <a:latin typeface="Arial"/>
            </a:endParaRPr>
          </a:p>
          <a:p>
            <a:pPr fontAlgn="auto">
              <a:spcBef>
                <a:spcPts val="0"/>
              </a:spcBef>
              <a:spcAft>
                <a:spcPts val="0"/>
              </a:spcAft>
            </a:pPr>
            <a:r>
              <a:rPr lang="en-GB" sz="1400" b="1">
                <a:solidFill>
                  <a:srgbClr val="000000"/>
                </a:solidFill>
                <a:latin typeface="Arial Unicode MS"/>
              </a:rPr>
              <a:t>IC3</a:t>
            </a:r>
            <a:endParaRPr sz="1800">
              <a:solidFill>
                <a:prstClr val="black"/>
              </a:solidFill>
              <a:latin typeface="Arial"/>
            </a:endParaRPr>
          </a:p>
        </p:txBody>
      </p:sp>
      <p:sp>
        <p:nvSpPr>
          <p:cNvPr id="359" name="CustomShape 6"/>
          <p:cNvSpPr/>
          <p:nvPr/>
        </p:nvSpPr>
        <p:spPr>
          <a:xfrm>
            <a:off x="61560" y="2988000"/>
            <a:ext cx="8398080" cy="728280"/>
          </a:xfrm>
          <a:prstGeom prst="rect">
            <a:avLst/>
          </a:prstGeom>
          <a:solidFill>
            <a:srgbClr val="FFFFFF"/>
          </a:solidFill>
          <a:ln>
            <a:noFill/>
          </a:ln>
        </p:spPr>
        <p:txBody>
          <a:bodyPr wrap="none" lIns="90000" tIns="45000" rIns="90000" bIns="45000"/>
          <a:lstStyle/>
          <a:p>
            <a:pPr fontAlgn="auto">
              <a:spcBef>
                <a:spcPts val="0"/>
              </a:spcBef>
              <a:spcAft>
                <a:spcPts val="0"/>
              </a:spcAft>
            </a:pPr>
            <a:r>
              <a:rPr lang="en-GB" b="1">
                <a:solidFill>
                  <a:srgbClr val="FF0000"/>
                </a:solidFill>
                <a:latin typeface="Arial"/>
              </a:rPr>
              <a:t>EC-Earth 128km-50km</a:t>
            </a:r>
            <a:r>
              <a:rPr lang="en-GB" b="1">
                <a:solidFill>
                  <a:srgbClr val="000000"/>
                </a:solidFill>
                <a:latin typeface="Arial"/>
              </a:rPr>
              <a:t>, T159, T255, T511, AMIP simulations with prescribed SST and Sea-Ice </a:t>
            </a:r>
            <a:endParaRPr sz="1800">
              <a:solidFill>
                <a:prstClr val="black"/>
              </a:solidFill>
              <a:latin typeface="Arial"/>
            </a:endParaRPr>
          </a:p>
          <a:p>
            <a:pPr fontAlgn="auto">
              <a:spcBef>
                <a:spcPts val="0"/>
              </a:spcBef>
              <a:spcAft>
                <a:spcPts val="0"/>
              </a:spcAft>
            </a:pPr>
            <a:r>
              <a:rPr lang="en-GB" b="1">
                <a:solidFill>
                  <a:srgbClr val="000000"/>
                </a:solidFill>
                <a:latin typeface="Arial"/>
              </a:rPr>
              <a:t>Seasonal (decadal) prediction runs using CCI SST and Sea-Ice as initial conditions </a:t>
            </a:r>
            <a:endParaRPr sz="1800">
              <a:solidFill>
                <a:prstClr val="black"/>
              </a:solidFill>
              <a:latin typeface="Arial"/>
            </a:endParaRPr>
          </a:p>
        </p:txBody>
      </p:sp>
      <p:sp>
        <p:nvSpPr>
          <p:cNvPr id="360" name="CustomShape 7"/>
          <p:cNvSpPr/>
          <p:nvPr/>
        </p:nvSpPr>
        <p:spPr>
          <a:xfrm>
            <a:off x="9016920" y="1155600"/>
            <a:ext cx="1459080" cy="1500480"/>
          </a:xfrm>
          <a:prstGeom prst="rect">
            <a:avLst/>
          </a:prstGeom>
          <a:solidFill>
            <a:srgbClr val="FFFFFF"/>
          </a:solidFill>
          <a:ln>
            <a:noFill/>
          </a:ln>
        </p:spPr>
      </p:sp>
      <p:sp>
        <p:nvSpPr>
          <p:cNvPr id="361" name="CustomShape 8"/>
          <p:cNvSpPr/>
          <p:nvPr/>
        </p:nvSpPr>
        <p:spPr>
          <a:xfrm>
            <a:off x="395640" y="206280"/>
            <a:ext cx="7560000" cy="619920"/>
          </a:xfrm>
          <a:prstGeom prst="rect">
            <a:avLst/>
          </a:prstGeom>
          <a:noFill/>
          <a:ln>
            <a:noFill/>
          </a:ln>
        </p:spPr>
        <p:txBody>
          <a:bodyPr lIns="90000" tIns="45000" rIns="90000" bIns="45000"/>
          <a:lstStyle/>
          <a:p>
            <a:pPr fontAlgn="auto">
              <a:spcBef>
                <a:spcPts val="0"/>
              </a:spcBef>
              <a:spcAft>
                <a:spcPts val="0"/>
              </a:spcAft>
            </a:pPr>
            <a:r>
              <a:rPr lang="en-GB" sz="2200" b="1">
                <a:solidFill>
                  <a:srgbClr val="000000"/>
                </a:solidFill>
                <a:latin typeface="Arial"/>
              </a:rPr>
              <a:t>WPO4.2 Exploiting CCI products in AMIP experiments  </a:t>
            </a:r>
            <a:endParaRPr sz="1800">
              <a:solidFill>
                <a:prstClr val="black"/>
              </a:solidFill>
              <a:latin typeface="Arial"/>
            </a:endParaRPr>
          </a:p>
        </p:txBody>
      </p:sp>
      <p:sp>
        <p:nvSpPr>
          <p:cNvPr id="362" name="CustomShape 9"/>
          <p:cNvSpPr/>
          <p:nvPr/>
        </p:nvSpPr>
        <p:spPr>
          <a:xfrm>
            <a:off x="107640" y="1196640"/>
            <a:ext cx="5184000" cy="1223280"/>
          </a:xfrm>
          <a:prstGeom prst="rect">
            <a:avLst/>
          </a:prstGeom>
          <a:noFill/>
          <a:ln>
            <a:noFill/>
          </a:ln>
        </p:spPr>
        <p:txBody>
          <a:bodyPr lIns="90000" tIns="45000" rIns="90000" bIns="45000"/>
          <a:lstStyle/>
          <a:p>
            <a:pPr fontAlgn="auto">
              <a:spcBef>
                <a:spcPts val="0"/>
              </a:spcBef>
              <a:spcAft>
                <a:spcPts val="0"/>
              </a:spcAft>
            </a:pPr>
            <a:r>
              <a:rPr lang="en-GB" sz="2000" b="1">
                <a:solidFill>
                  <a:srgbClr val="000000"/>
                </a:solidFill>
                <a:latin typeface="Arial"/>
              </a:rPr>
              <a:t>Assessing </a:t>
            </a:r>
            <a:r>
              <a:rPr lang="en-GB" sz="2000" b="1">
                <a:solidFill>
                  <a:srgbClr val="0000FF"/>
                </a:solidFill>
                <a:latin typeface="Arial"/>
              </a:rPr>
              <a:t>CCI SST and Sea-Ice data sets </a:t>
            </a:r>
            <a:endParaRPr sz="1800">
              <a:solidFill>
                <a:prstClr val="black"/>
              </a:solidFill>
              <a:latin typeface="Arial"/>
            </a:endParaRPr>
          </a:p>
          <a:p>
            <a:pPr fontAlgn="auto">
              <a:spcBef>
                <a:spcPts val="0"/>
              </a:spcBef>
              <a:spcAft>
                <a:spcPts val="0"/>
              </a:spcAft>
            </a:pPr>
            <a:r>
              <a:rPr lang="en-GB" sz="2000" b="1">
                <a:solidFill>
                  <a:srgbClr val="000000"/>
                </a:solidFill>
                <a:latin typeface="Arial"/>
              </a:rPr>
              <a:t>as boundary conditions in CMIP5-like atmosphere-only simulations – CCI4MIP</a:t>
            </a: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endParaRPr sz="1800">
              <a:solidFill>
                <a:prstClr val="black"/>
              </a:solidFill>
              <a:latin typeface="Arial"/>
            </a:endParaRPr>
          </a:p>
          <a:p>
            <a:pPr fontAlgn="auto">
              <a:spcBef>
                <a:spcPts val="0"/>
              </a:spcBef>
              <a:spcAft>
                <a:spcPts val="0"/>
              </a:spcAft>
            </a:pPr>
            <a:endParaRPr sz="1800">
              <a:solidFill>
                <a:prstClr val="black"/>
              </a:solidFill>
              <a:latin typeface="Arial"/>
            </a:endParaRPr>
          </a:p>
        </p:txBody>
      </p:sp>
    </p:spTree>
    <p:extLst>
      <p:ext uri="{BB962C8B-B14F-4D97-AF65-F5344CB8AC3E}">
        <p14:creationId xmlns:p14="http://schemas.microsoft.com/office/powerpoint/2010/main" val="36993320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pic>
        <p:nvPicPr>
          <p:cNvPr id="9219" name="Bildobjekt 4"/>
          <p:cNvPicPr>
            <a:picLocks noChangeAspect="1"/>
          </p:cNvPicPr>
          <p:nvPr/>
        </p:nvPicPr>
        <p:blipFill>
          <a:blip r:embed="rId3">
            <a:extLst>
              <a:ext uri="{28A0092B-C50C-407E-A947-70E740481C1C}">
                <a14:useLocalDpi xmlns:a14="http://schemas.microsoft.com/office/drawing/2010/main" val="0"/>
              </a:ext>
            </a:extLst>
          </a:blip>
          <a:srcRect l="9770" t="4439" r="69594" b="72699"/>
          <a:stretch>
            <a:fillRect/>
          </a:stretch>
        </p:blipFill>
        <p:spPr bwMode="auto">
          <a:xfrm>
            <a:off x="1044575" y="1476375"/>
            <a:ext cx="3671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Bildobjekt 6"/>
          <p:cNvPicPr>
            <a:picLocks noChangeAspect="1"/>
          </p:cNvPicPr>
          <p:nvPr/>
        </p:nvPicPr>
        <p:blipFill>
          <a:blip r:embed="rId3" cstate="print">
            <a:extLst>
              <a:ext uri="{28A0092B-C50C-407E-A947-70E740481C1C}">
                <a14:useLocalDpi xmlns:a14="http://schemas.microsoft.com/office/drawing/2010/main" val="0"/>
              </a:ext>
            </a:extLst>
          </a:blip>
          <a:srcRect l="693" t="4439" r="90520" b="47762"/>
          <a:stretch>
            <a:fillRect/>
          </a:stretch>
        </p:blipFill>
        <p:spPr bwMode="auto">
          <a:xfrm>
            <a:off x="82550" y="1368425"/>
            <a:ext cx="8890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Bildobjekt 7"/>
          <p:cNvPicPr>
            <a:picLocks noChangeAspect="1"/>
          </p:cNvPicPr>
          <p:nvPr/>
        </p:nvPicPr>
        <p:blipFill>
          <a:blip r:embed="rId3">
            <a:extLst>
              <a:ext uri="{28A0092B-C50C-407E-A947-70E740481C1C}">
                <a14:useLocalDpi xmlns:a14="http://schemas.microsoft.com/office/drawing/2010/main" val="0"/>
              </a:ext>
            </a:extLst>
          </a:blip>
          <a:srcRect l="53287" t="4439" r="24442" b="72699"/>
          <a:stretch>
            <a:fillRect/>
          </a:stretch>
        </p:blipFill>
        <p:spPr bwMode="auto">
          <a:xfrm>
            <a:off x="4859338" y="1476375"/>
            <a:ext cx="396398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ruta 9"/>
          <p:cNvSpPr txBox="1">
            <a:spLocks noChangeArrowheads="1"/>
          </p:cNvSpPr>
          <p:nvPr/>
        </p:nvSpPr>
        <p:spPr bwMode="auto">
          <a:xfrm>
            <a:off x="1049338" y="5805488"/>
            <a:ext cx="7626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r>
              <a:rPr lang="sv-SE" altLang="sv-SE" sz="2400">
                <a:solidFill>
                  <a:prstClr val="black"/>
                </a:solidFill>
                <a:latin typeface="Comic Sans MS" pitchFamily="66" charset="0"/>
              </a:rPr>
              <a:t>Large-scale circulation in RCA4 is close to that in the driving ERA-Interim</a:t>
            </a:r>
          </a:p>
        </p:txBody>
      </p:sp>
      <p:sp>
        <p:nvSpPr>
          <p:cNvPr id="9223" name="textruta 10"/>
          <p:cNvSpPr txBox="1">
            <a:spLocks noChangeArrowheads="1"/>
          </p:cNvSpPr>
          <p:nvPr/>
        </p:nvSpPr>
        <p:spPr bwMode="auto">
          <a:xfrm>
            <a:off x="0" y="64516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800">
                <a:solidFill>
                  <a:prstClr val="black"/>
                </a:solidFill>
                <a:latin typeface="Arial Black" pitchFamily="34" charset="0"/>
              </a:rPr>
              <a:t>MSLP</a:t>
            </a:r>
          </a:p>
        </p:txBody>
      </p:sp>
    </p:spTree>
    <p:extLst>
      <p:ext uri="{BB962C8B-B14F-4D97-AF65-F5344CB8AC3E}">
        <p14:creationId xmlns:p14="http://schemas.microsoft.com/office/powerpoint/2010/main" val="2205297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pic>
        <p:nvPicPr>
          <p:cNvPr id="10243" name="Bildobjekt 6"/>
          <p:cNvPicPr>
            <a:picLocks noChangeAspect="1"/>
          </p:cNvPicPr>
          <p:nvPr/>
        </p:nvPicPr>
        <p:blipFill>
          <a:blip r:embed="rId3" cstate="print">
            <a:extLst>
              <a:ext uri="{28A0092B-C50C-407E-A947-70E740481C1C}">
                <a14:useLocalDpi xmlns:a14="http://schemas.microsoft.com/office/drawing/2010/main" val="0"/>
              </a:ext>
            </a:extLst>
          </a:blip>
          <a:srcRect l="693" t="4439" r="90520" b="47762"/>
          <a:stretch>
            <a:fillRect/>
          </a:stretch>
        </p:blipFill>
        <p:spPr bwMode="auto">
          <a:xfrm>
            <a:off x="82550" y="1368425"/>
            <a:ext cx="8890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Bildobjekt 8"/>
          <p:cNvPicPr>
            <a:picLocks noChangeAspect="1"/>
          </p:cNvPicPr>
          <p:nvPr/>
        </p:nvPicPr>
        <p:blipFill>
          <a:blip r:embed="rId3">
            <a:extLst>
              <a:ext uri="{28A0092B-C50C-407E-A947-70E740481C1C}">
                <a14:useLocalDpi xmlns:a14="http://schemas.microsoft.com/office/drawing/2010/main" val="0"/>
              </a:ext>
            </a:extLst>
          </a:blip>
          <a:srcRect l="8134" t="71198" r="69595" b="5940"/>
          <a:stretch>
            <a:fillRect/>
          </a:stretch>
        </p:blipFill>
        <p:spPr bwMode="auto">
          <a:xfrm>
            <a:off x="4643438" y="1628775"/>
            <a:ext cx="39639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ruta 9"/>
          <p:cNvSpPr txBox="1">
            <a:spLocks noChangeArrowheads="1"/>
          </p:cNvSpPr>
          <p:nvPr/>
        </p:nvSpPr>
        <p:spPr bwMode="auto">
          <a:xfrm>
            <a:off x="1049338" y="5805488"/>
            <a:ext cx="7626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r>
              <a:rPr lang="sv-SE" altLang="sv-SE" sz="2400">
                <a:solidFill>
                  <a:prstClr val="black"/>
                </a:solidFill>
                <a:latin typeface="Comic Sans MS" pitchFamily="66" charset="0"/>
              </a:rPr>
              <a:t>Large-scale circulation in RCA4 driven by GCMs is different to that in ERA-Interim</a:t>
            </a:r>
          </a:p>
        </p:txBody>
      </p:sp>
      <p:pic>
        <p:nvPicPr>
          <p:cNvPr id="10246" name="Bildobjekt 4"/>
          <p:cNvPicPr>
            <a:picLocks noChangeAspect="1"/>
          </p:cNvPicPr>
          <p:nvPr/>
        </p:nvPicPr>
        <p:blipFill>
          <a:blip r:embed="rId3">
            <a:extLst>
              <a:ext uri="{28A0092B-C50C-407E-A947-70E740481C1C}">
                <a14:useLocalDpi xmlns:a14="http://schemas.microsoft.com/office/drawing/2010/main" val="0"/>
              </a:ext>
            </a:extLst>
          </a:blip>
          <a:srcRect l="9770" t="4439" r="69594" b="72699"/>
          <a:stretch>
            <a:fillRect/>
          </a:stretch>
        </p:blipFill>
        <p:spPr bwMode="auto">
          <a:xfrm>
            <a:off x="1044575" y="1476375"/>
            <a:ext cx="3671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ruta 10"/>
          <p:cNvSpPr txBox="1">
            <a:spLocks noChangeArrowheads="1"/>
          </p:cNvSpPr>
          <p:nvPr/>
        </p:nvSpPr>
        <p:spPr bwMode="auto">
          <a:xfrm>
            <a:off x="39688" y="64516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800">
                <a:solidFill>
                  <a:prstClr val="black"/>
                </a:solidFill>
                <a:latin typeface="Arial Black" pitchFamily="34" charset="0"/>
              </a:rPr>
              <a:t>MSLP</a:t>
            </a:r>
          </a:p>
        </p:txBody>
      </p:sp>
    </p:spTree>
    <p:extLst>
      <p:ext uri="{BB962C8B-B14F-4D97-AF65-F5344CB8AC3E}">
        <p14:creationId xmlns:p14="http://schemas.microsoft.com/office/powerpoint/2010/main" val="276754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pic>
        <p:nvPicPr>
          <p:cNvPr id="11267" name="Bildobjekt 6"/>
          <p:cNvPicPr>
            <a:picLocks noChangeAspect="1"/>
          </p:cNvPicPr>
          <p:nvPr/>
        </p:nvPicPr>
        <p:blipFill>
          <a:blip r:embed="rId3" cstate="print">
            <a:extLst>
              <a:ext uri="{28A0092B-C50C-407E-A947-70E740481C1C}">
                <a14:useLocalDpi xmlns:a14="http://schemas.microsoft.com/office/drawing/2010/main" val="0"/>
              </a:ext>
            </a:extLst>
          </a:blip>
          <a:srcRect l="693" t="4439" r="90520" b="47762"/>
          <a:stretch>
            <a:fillRect/>
          </a:stretch>
        </p:blipFill>
        <p:spPr bwMode="auto">
          <a:xfrm>
            <a:off x="82550" y="1368425"/>
            <a:ext cx="8890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Bildobjekt 8"/>
          <p:cNvPicPr>
            <a:picLocks noChangeAspect="1"/>
          </p:cNvPicPr>
          <p:nvPr/>
        </p:nvPicPr>
        <p:blipFill>
          <a:blip r:embed="rId3">
            <a:extLst>
              <a:ext uri="{28A0092B-C50C-407E-A947-70E740481C1C}">
                <a14:useLocalDpi xmlns:a14="http://schemas.microsoft.com/office/drawing/2010/main" val="0"/>
              </a:ext>
            </a:extLst>
          </a:blip>
          <a:srcRect l="8134" t="71198" r="69595" b="5940"/>
          <a:stretch>
            <a:fillRect/>
          </a:stretch>
        </p:blipFill>
        <p:spPr bwMode="auto">
          <a:xfrm>
            <a:off x="4643438" y="1628775"/>
            <a:ext cx="3963987"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ruta 9"/>
          <p:cNvSpPr txBox="1">
            <a:spLocks noChangeArrowheads="1"/>
          </p:cNvSpPr>
          <p:nvPr/>
        </p:nvSpPr>
        <p:spPr bwMode="auto">
          <a:xfrm>
            <a:off x="1878013" y="5795963"/>
            <a:ext cx="4602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r>
              <a:rPr lang="sv-SE" altLang="sv-SE" sz="2400">
                <a:solidFill>
                  <a:prstClr val="black"/>
                </a:solidFill>
                <a:latin typeface="Comic Sans MS" pitchFamily="66" charset="0"/>
              </a:rPr>
              <a:t>Biases originate from underlying GCMs</a:t>
            </a:r>
          </a:p>
        </p:txBody>
      </p:sp>
      <p:pic>
        <p:nvPicPr>
          <p:cNvPr id="11270" name="Bildobjekt 4"/>
          <p:cNvPicPr>
            <a:picLocks noChangeAspect="1"/>
          </p:cNvPicPr>
          <p:nvPr/>
        </p:nvPicPr>
        <p:blipFill>
          <a:blip r:embed="rId3">
            <a:extLst>
              <a:ext uri="{28A0092B-C50C-407E-A947-70E740481C1C}">
                <a14:useLocalDpi xmlns:a14="http://schemas.microsoft.com/office/drawing/2010/main" val="0"/>
              </a:ext>
            </a:extLst>
          </a:blip>
          <a:srcRect l="9770" t="4439" r="69594" b="72699"/>
          <a:stretch>
            <a:fillRect/>
          </a:stretch>
        </p:blipFill>
        <p:spPr bwMode="auto">
          <a:xfrm>
            <a:off x="1044575" y="1476375"/>
            <a:ext cx="3671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ruta 10"/>
          <p:cNvSpPr txBox="1">
            <a:spLocks noChangeArrowheads="1"/>
          </p:cNvSpPr>
          <p:nvPr/>
        </p:nvSpPr>
        <p:spPr bwMode="auto">
          <a:xfrm>
            <a:off x="39688" y="64516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800">
                <a:solidFill>
                  <a:prstClr val="black"/>
                </a:solidFill>
                <a:latin typeface="Arial Black" pitchFamily="34" charset="0"/>
              </a:rPr>
              <a:t>MSLP</a:t>
            </a:r>
          </a:p>
        </p:txBody>
      </p:sp>
      <p:pic>
        <p:nvPicPr>
          <p:cNvPr id="11272" name="Bildobjekt 7"/>
          <p:cNvPicPr>
            <a:picLocks noChangeAspect="1"/>
          </p:cNvPicPr>
          <p:nvPr/>
        </p:nvPicPr>
        <p:blipFill>
          <a:blip r:embed="rId3" cstate="print">
            <a:extLst>
              <a:ext uri="{28A0092B-C50C-407E-A947-70E740481C1C}">
                <a14:useLocalDpi xmlns:a14="http://schemas.microsoft.com/office/drawing/2010/main" val="0"/>
              </a:ext>
            </a:extLst>
          </a:blip>
          <a:srcRect l="30627" t="71198" r="46880" b="5940"/>
          <a:stretch>
            <a:fillRect/>
          </a:stretch>
        </p:blipFill>
        <p:spPr bwMode="auto">
          <a:xfrm>
            <a:off x="6470650" y="3935413"/>
            <a:ext cx="26733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441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sp>
        <p:nvSpPr>
          <p:cNvPr id="12291" name="textruta 9"/>
          <p:cNvSpPr txBox="1">
            <a:spLocks noChangeArrowheads="1"/>
          </p:cNvSpPr>
          <p:nvPr/>
        </p:nvSpPr>
        <p:spPr bwMode="auto">
          <a:xfrm>
            <a:off x="1085850" y="5949950"/>
            <a:ext cx="762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r>
              <a:rPr lang="sv-SE" altLang="sv-SE" sz="2400">
                <a:solidFill>
                  <a:prstClr val="black"/>
                </a:solidFill>
                <a:latin typeface="Comic Sans MS" pitchFamily="66" charset="0"/>
              </a:rPr>
              <a:t>Pronounced anomalies in RCA4 driven by GCMs </a:t>
            </a:r>
          </a:p>
          <a:p>
            <a:pPr algn="ctr" fontAlgn="auto">
              <a:spcBef>
                <a:spcPts val="0"/>
              </a:spcBef>
              <a:spcAft>
                <a:spcPts val="0"/>
              </a:spcAft>
            </a:pPr>
            <a:r>
              <a:rPr lang="sv-SE" altLang="sv-SE" sz="2400">
                <a:solidFill>
                  <a:prstClr val="black"/>
                </a:solidFill>
                <a:latin typeface="Comic Sans MS" pitchFamily="66" charset="0"/>
              </a:rPr>
              <a:t>over Europe</a:t>
            </a:r>
          </a:p>
        </p:txBody>
      </p:sp>
      <p:pic>
        <p:nvPicPr>
          <p:cNvPr id="12292" name="Bildobjekt 4"/>
          <p:cNvPicPr>
            <a:picLocks noChangeAspect="1"/>
          </p:cNvPicPr>
          <p:nvPr/>
        </p:nvPicPr>
        <p:blipFill>
          <a:blip r:embed="rId3" cstate="print">
            <a:extLst>
              <a:ext uri="{28A0092B-C50C-407E-A947-70E740481C1C}">
                <a14:useLocalDpi xmlns:a14="http://schemas.microsoft.com/office/drawing/2010/main" val="0"/>
              </a:ext>
            </a:extLst>
          </a:blip>
          <a:srcRect l="9770" t="4439" r="69594" b="72699"/>
          <a:stretch>
            <a:fillRect/>
          </a:stretch>
        </p:blipFill>
        <p:spPr bwMode="auto">
          <a:xfrm>
            <a:off x="276225" y="3789363"/>
            <a:ext cx="18351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ruta 10"/>
          <p:cNvSpPr txBox="1">
            <a:spLocks noChangeArrowheads="1"/>
          </p:cNvSpPr>
          <p:nvPr/>
        </p:nvSpPr>
        <p:spPr bwMode="auto">
          <a:xfrm>
            <a:off x="39688" y="64516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800">
                <a:solidFill>
                  <a:prstClr val="black"/>
                </a:solidFill>
                <a:latin typeface="Arial Black" pitchFamily="34" charset="0"/>
              </a:rPr>
              <a:t>MSLP</a:t>
            </a:r>
          </a:p>
        </p:txBody>
      </p:sp>
      <p:pic>
        <p:nvPicPr>
          <p:cNvPr id="12294" name="Bildobjekt 8"/>
          <p:cNvPicPr>
            <a:picLocks noChangeAspect="1"/>
          </p:cNvPicPr>
          <p:nvPr/>
        </p:nvPicPr>
        <p:blipFill>
          <a:blip r:embed="rId3" cstate="print">
            <a:extLst>
              <a:ext uri="{28A0092B-C50C-407E-A947-70E740481C1C}">
                <a14:useLocalDpi xmlns:a14="http://schemas.microsoft.com/office/drawing/2010/main" val="0"/>
              </a:ext>
            </a:extLst>
          </a:blip>
          <a:srcRect l="8134" t="71198" r="69595" b="5940"/>
          <a:stretch>
            <a:fillRect/>
          </a:stretch>
        </p:blipFill>
        <p:spPr bwMode="auto">
          <a:xfrm>
            <a:off x="130175" y="1125538"/>
            <a:ext cx="1981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ruta 1"/>
          <p:cNvSpPr txBox="1">
            <a:spLocks noChangeArrowheads="1"/>
          </p:cNvSpPr>
          <p:nvPr/>
        </p:nvSpPr>
        <p:spPr bwMode="auto">
          <a:xfrm>
            <a:off x="900113" y="2565400"/>
            <a:ext cx="5937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9600">
                <a:solidFill>
                  <a:prstClr val="black"/>
                </a:solidFill>
                <a:latin typeface="Arial" pitchFamily="34" charset="0"/>
              </a:rPr>
              <a:t>-</a:t>
            </a:r>
          </a:p>
        </p:txBody>
      </p:sp>
      <p:sp>
        <p:nvSpPr>
          <p:cNvPr id="12296" name="textruta 11"/>
          <p:cNvSpPr txBox="1">
            <a:spLocks noChangeArrowheads="1"/>
          </p:cNvSpPr>
          <p:nvPr/>
        </p:nvSpPr>
        <p:spPr bwMode="auto">
          <a:xfrm>
            <a:off x="2484438" y="2724150"/>
            <a:ext cx="9032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9600">
                <a:solidFill>
                  <a:prstClr val="black"/>
                </a:solidFill>
                <a:latin typeface="Arial" pitchFamily="34" charset="0"/>
              </a:rPr>
              <a:t>=</a:t>
            </a:r>
          </a:p>
        </p:txBody>
      </p:sp>
      <p:pic>
        <p:nvPicPr>
          <p:cNvPr id="12297" name="Bildobjekt 12"/>
          <p:cNvPicPr>
            <a:picLocks noChangeAspect="1"/>
          </p:cNvPicPr>
          <p:nvPr/>
        </p:nvPicPr>
        <p:blipFill>
          <a:blip r:embed="rId4">
            <a:extLst>
              <a:ext uri="{28A0092B-C50C-407E-A947-70E740481C1C}">
                <a14:useLocalDpi xmlns:a14="http://schemas.microsoft.com/office/drawing/2010/main" val="0"/>
              </a:ext>
            </a:extLst>
          </a:blip>
          <a:srcRect l="8691" t="70799" r="68970" b="7222"/>
          <a:stretch>
            <a:fillRect/>
          </a:stretch>
        </p:blipFill>
        <p:spPr bwMode="auto">
          <a:xfrm>
            <a:off x="3686175" y="1273175"/>
            <a:ext cx="39751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Bildobjekt 13"/>
          <p:cNvPicPr>
            <a:picLocks noChangeAspect="1"/>
          </p:cNvPicPr>
          <p:nvPr/>
        </p:nvPicPr>
        <p:blipFill>
          <a:blip r:embed="rId4" cstate="print">
            <a:extLst>
              <a:ext uri="{28A0092B-C50C-407E-A947-70E740481C1C}">
                <a14:useLocalDpi xmlns:a14="http://schemas.microsoft.com/office/drawing/2010/main" val="0"/>
              </a:ext>
            </a:extLst>
          </a:blip>
          <a:srcRect t="92410" r="47035" b="2361"/>
          <a:stretch>
            <a:fillRect/>
          </a:stretch>
        </p:blipFill>
        <p:spPr bwMode="auto">
          <a:xfrm>
            <a:off x="2201863" y="5330825"/>
            <a:ext cx="58991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511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sp>
        <p:nvSpPr>
          <p:cNvPr id="13315" name="textruta 9"/>
          <p:cNvSpPr txBox="1">
            <a:spLocks noChangeArrowheads="1"/>
          </p:cNvSpPr>
          <p:nvPr/>
        </p:nvSpPr>
        <p:spPr bwMode="auto">
          <a:xfrm>
            <a:off x="1085850" y="5949950"/>
            <a:ext cx="762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r>
              <a:rPr lang="sv-SE" altLang="sv-SE" sz="2400">
                <a:solidFill>
                  <a:prstClr val="black"/>
                </a:solidFill>
                <a:latin typeface="Comic Sans MS" pitchFamily="66" charset="0"/>
              </a:rPr>
              <a:t>Too strong and too weak westerlies over </a:t>
            </a:r>
          </a:p>
          <a:p>
            <a:pPr algn="ctr" fontAlgn="auto">
              <a:spcBef>
                <a:spcPts val="0"/>
              </a:spcBef>
              <a:spcAft>
                <a:spcPts val="0"/>
              </a:spcAft>
            </a:pPr>
            <a:r>
              <a:rPr lang="sv-SE" altLang="sv-SE" sz="2400">
                <a:solidFill>
                  <a:prstClr val="black"/>
                </a:solidFill>
                <a:latin typeface="Comic Sans MS" pitchFamily="66" charset="0"/>
              </a:rPr>
              <a:t>the North Atlantic</a:t>
            </a:r>
          </a:p>
        </p:txBody>
      </p:sp>
      <p:pic>
        <p:nvPicPr>
          <p:cNvPr id="13316" name="Bildobjekt 4"/>
          <p:cNvPicPr>
            <a:picLocks noChangeAspect="1"/>
          </p:cNvPicPr>
          <p:nvPr/>
        </p:nvPicPr>
        <p:blipFill>
          <a:blip r:embed="rId3" cstate="print">
            <a:extLst>
              <a:ext uri="{28A0092B-C50C-407E-A947-70E740481C1C}">
                <a14:useLocalDpi xmlns:a14="http://schemas.microsoft.com/office/drawing/2010/main" val="0"/>
              </a:ext>
            </a:extLst>
          </a:blip>
          <a:srcRect l="9770" t="4439" r="69594" b="72699"/>
          <a:stretch>
            <a:fillRect/>
          </a:stretch>
        </p:blipFill>
        <p:spPr bwMode="auto">
          <a:xfrm>
            <a:off x="276225" y="3789363"/>
            <a:ext cx="18351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ruta 10"/>
          <p:cNvSpPr txBox="1">
            <a:spLocks noChangeArrowheads="1"/>
          </p:cNvSpPr>
          <p:nvPr/>
        </p:nvSpPr>
        <p:spPr bwMode="auto">
          <a:xfrm>
            <a:off x="39688" y="64516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800">
                <a:solidFill>
                  <a:prstClr val="black"/>
                </a:solidFill>
                <a:latin typeface="Arial Black" pitchFamily="34" charset="0"/>
              </a:rPr>
              <a:t>MSLP</a:t>
            </a:r>
          </a:p>
        </p:txBody>
      </p:sp>
      <p:pic>
        <p:nvPicPr>
          <p:cNvPr id="13318" name="Bildobjekt 8"/>
          <p:cNvPicPr>
            <a:picLocks noChangeAspect="1"/>
          </p:cNvPicPr>
          <p:nvPr/>
        </p:nvPicPr>
        <p:blipFill>
          <a:blip r:embed="rId3" cstate="print">
            <a:extLst>
              <a:ext uri="{28A0092B-C50C-407E-A947-70E740481C1C}">
                <a14:useLocalDpi xmlns:a14="http://schemas.microsoft.com/office/drawing/2010/main" val="0"/>
              </a:ext>
            </a:extLst>
          </a:blip>
          <a:srcRect l="8134" t="71198" r="69595" b="5940"/>
          <a:stretch>
            <a:fillRect/>
          </a:stretch>
        </p:blipFill>
        <p:spPr bwMode="auto">
          <a:xfrm>
            <a:off x="130175" y="1125538"/>
            <a:ext cx="1981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ruta 1"/>
          <p:cNvSpPr txBox="1">
            <a:spLocks noChangeArrowheads="1"/>
          </p:cNvSpPr>
          <p:nvPr/>
        </p:nvSpPr>
        <p:spPr bwMode="auto">
          <a:xfrm>
            <a:off x="900113" y="2565400"/>
            <a:ext cx="5937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9600">
                <a:solidFill>
                  <a:prstClr val="black"/>
                </a:solidFill>
                <a:latin typeface="Arial" pitchFamily="34" charset="0"/>
              </a:rPr>
              <a:t>-</a:t>
            </a:r>
          </a:p>
        </p:txBody>
      </p:sp>
      <p:sp>
        <p:nvSpPr>
          <p:cNvPr id="13320" name="textruta 11"/>
          <p:cNvSpPr txBox="1">
            <a:spLocks noChangeArrowheads="1"/>
          </p:cNvSpPr>
          <p:nvPr/>
        </p:nvSpPr>
        <p:spPr bwMode="auto">
          <a:xfrm>
            <a:off x="2484438" y="2724150"/>
            <a:ext cx="9032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9600">
                <a:solidFill>
                  <a:prstClr val="black"/>
                </a:solidFill>
                <a:latin typeface="Arial" pitchFamily="34" charset="0"/>
              </a:rPr>
              <a:t>=</a:t>
            </a:r>
          </a:p>
        </p:txBody>
      </p:sp>
      <p:pic>
        <p:nvPicPr>
          <p:cNvPr id="13321" name="Bildobjekt 12"/>
          <p:cNvPicPr>
            <a:picLocks noChangeAspect="1"/>
          </p:cNvPicPr>
          <p:nvPr/>
        </p:nvPicPr>
        <p:blipFill>
          <a:blip r:embed="rId4">
            <a:extLst>
              <a:ext uri="{28A0092B-C50C-407E-A947-70E740481C1C}">
                <a14:useLocalDpi xmlns:a14="http://schemas.microsoft.com/office/drawing/2010/main" val="0"/>
              </a:ext>
            </a:extLst>
          </a:blip>
          <a:srcRect l="8691" t="70799" r="68970" b="7222"/>
          <a:stretch>
            <a:fillRect/>
          </a:stretch>
        </p:blipFill>
        <p:spPr bwMode="auto">
          <a:xfrm>
            <a:off x="3686175" y="1273175"/>
            <a:ext cx="39751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Bildobjekt 13"/>
          <p:cNvPicPr>
            <a:picLocks noChangeAspect="1"/>
          </p:cNvPicPr>
          <p:nvPr/>
        </p:nvPicPr>
        <p:blipFill>
          <a:blip r:embed="rId4" cstate="print">
            <a:extLst>
              <a:ext uri="{28A0092B-C50C-407E-A947-70E740481C1C}">
                <a14:useLocalDpi xmlns:a14="http://schemas.microsoft.com/office/drawing/2010/main" val="0"/>
              </a:ext>
            </a:extLst>
          </a:blip>
          <a:srcRect t="92410" r="47035" b="2361"/>
          <a:stretch>
            <a:fillRect/>
          </a:stretch>
        </p:blipFill>
        <p:spPr bwMode="auto">
          <a:xfrm>
            <a:off x="2201863" y="5330825"/>
            <a:ext cx="58991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ak pil 5"/>
          <p:cNvCxnSpPr/>
          <p:nvPr/>
        </p:nvCxnSpPr>
        <p:spPr>
          <a:xfrm>
            <a:off x="3995738" y="3933825"/>
            <a:ext cx="1155700" cy="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Rak pil 14"/>
          <p:cNvCxnSpPr/>
          <p:nvPr/>
        </p:nvCxnSpPr>
        <p:spPr>
          <a:xfrm flipH="1">
            <a:off x="3995738" y="2420938"/>
            <a:ext cx="1100137" cy="0"/>
          </a:xfrm>
          <a:prstGeom prst="straightConnector1">
            <a:avLst/>
          </a:prstGeom>
          <a:ln w="1016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3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sp>
        <p:nvSpPr>
          <p:cNvPr id="14339" name="textruta 9"/>
          <p:cNvSpPr txBox="1">
            <a:spLocks noChangeArrowheads="1"/>
          </p:cNvSpPr>
          <p:nvPr/>
        </p:nvSpPr>
        <p:spPr bwMode="auto">
          <a:xfrm>
            <a:off x="1085850" y="5949950"/>
            <a:ext cx="762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pPr>
            <a:r>
              <a:rPr lang="sv-SE" altLang="sv-SE" sz="2400">
                <a:solidFill>
                  <a:prstClr val="black"/>
                </a:solidFill>
                <a:latin typeface="Comic Sans MS" pitchFamily="66" charset="0"/>
              </a:rPr>
              <a:t>Too strong and too weak westerlies over </a:t>
            </a:r>
          </a:p>
          <a:p>
            <a:pPr algn="ctr" fontAlgn="auto">
              <a:spcBef>
                <a:spcPts val="0"/>
              </a:spcBef>
              <a:spcAft>
                <a:spcPts val="0"/>
              </a:spcAft>
            </a:pPr>
            <a:r>
              <a:rPr lang="sv-SE" altLang="sv-SE" sz="2400">
                <a:solidFill>
                  <a:prstClr val="black"/>
                </a:solidFill>
                <a:latin typeface="Comic Sans MS" pitchFamily="66" charset="0"/>
              </a:rPr>
              <a:t>the North Atlantic</a:t>
            </a:r>
          </a:p>
        </p:txBody>
      </p:sp>
      <p:pic>
        <p:nvPicPr>
          <p:cNvPr id="14340" name="Bildobjekt 4"/>
          <p:cNvPicPr>
            <a:picLocks noChangeAspect="1"/>
          </p:cNvPicPr>
          <p:nvPr/>
        </p:nvPicPr>
        <p:blipFill>
          <a:blip r:embed="rId3" cstate="print">
            <a:extLst>
              <a:ext uri="{28A0092B-C50C-407E-A947-70E740481C1C}">
                <a14:useLocalDpi xmlns:a14="http://schemas.microsoft.com/office/drawing/2010/main" val="0"/>
              </a:ext>
            </a:extLst>
          </a:blip>
          <a:srcRect l="9770" t="4439" r="69594" b="72699"/>
          <a:stretch>
            <a:fillRect/>
          </a:stretch>
        </p:blipFill>
        <p:spPr bwMode="auto">
          <a:xfrm>
            <a:off x="276225" y="3789363"/>
            <a:ext cx="18351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ruta 10"/>
          <p:cNvSpPr txBox="1">
            <a:spLocks noChangeArrowheads="1"/>
          </p:cNvSpPr>
          <p:nvPr/>
        </p:nvSpPr>
        <p:spPr bwMode="auto">
          <a:xfrm>
            <a:off x="39688" y="6451600"/>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800">
                <a:solidFill>
                  <a:prstClr val="black"/>
                </a:solidFill>
                <a:latin typeface="Arial Black" pitchFamily="34" charset="0"/>
              </a:rPr>
              <a:t>MSLP</a:t>
            </a:r>
          </a:p>
        </p:txBody>
      </p:sp>
      <p:pic>
        <p:nvPicPr>
          <p:cNvPr id="14342" name="Bildobjekt 8"/>
          <p:cNvPicPr>
            <a:picLocks noChangeAspect="1"/>
          </p:cNvPicPr>
          <p:nvPr/>
        </p:nvPicPr>
        <p:blipFill>
          <a:blip r:embed="rId3" cstate="print">
            <a:extLst>
              <a:ext uri="{28A0092B-C50C-407E-A947-70E740481C1C}">
                <a14:useLocalDpi xmlns:a14="http://schemas.microsoft.com/office/drawing/2010/main" val="0"/>
              </a:ext>
            </a:extLst>
          </a:blip>
          <a:srcRect l="8134" t="71198" r="69595" b="5940"/>
          <a:stretch>
            <a:fillRect/>
          </a:stretch>
        </p:blipFill>
        <p:spPr bwMode="auto">
          <a:xfrm>
            <a:off x="130175" y="1125538"/>
            <a:ext cx="1981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ruta 1"/>
          <p:cNvSpPr txBox="1">
            <a:spLocks noChangeArrowheads="1"/>
          </p:cNvSpPr>
          <p:nvPr/>
        </p:nvSpPr>
        <p:spPr bwMode="auto">
          <a:xfrm>
            <a:off x="900113" y="2565400"/>
            <a:ext cx="5937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9600">
                <a:solidFill>
                  <a:prstClr val="black"/>
                </a:solidFill>
                <a:latin typeface="Arial" pitchFamily="34" charset="0"/>
              </a:rPr>
              <a:t>-</a:t>
            </a:r>
          </a:p>
        </p:txBody>
      </p:sp>
      <p:sp>
        <p:nvSpPr>
          <p:cNvPr id="14344" name="textruta 11"/>
          <p:cNvSpPr txBox="1">
            <a:spLocks noChangeArrowheads="1"/>
          </p:cNvSpPr>
          <p:nvPr/>
        </p:nvSpPr>
        <p:spPr bwMode="auto">
          <a:xfrm>
            <a:off x="2484438" y="2724150"/>
            <a:ext cx="9032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9600">
                <a:solidFill>
                  <a:prstClr val="black"/>
                </a:solidFill>
                <a:latin typeface="Arial" pitchFamily="34" charset="0"/>
              </a:rPr>
              <a:t>=</a:t>
            </a:r>
          </a:p>
        </p:txBody>
      </p:sp>
      <p:pic>
        <p:nvPicPr>
          <p:cNvPr id="14345" name="Bildobjekt 12"/>
          <p:cNvPicPr>
            <a:picLocks noChangeAspect="1"/>
          </p:cNvPicPr>
          <p:nvPr/>
        </p:nvPicPr>
        <p:blipFill>
          <a:blip r:embed="rId4">
            <a:extLst>
              <a:ext uri="{28A0092B-C50C-407E-A947-70E740481C1C}">
                <a14:useLocalDpi xmlns:a14="http://schemas.microsoft.com/office/drawing/2010/main" val="0"/>
              </a:ext>
            </a:extLst>
          </a:blip>
          <a:srcRect l="8691" t="70799" r="68970" b="7222"/>
          <a:stretch>
            <a:fillRect/>
          </a:stretch>
        </p:blipFill>
        <p:spPr bwMode="auto">
          <a:xfrm>
            <a:off x="3686175" y="1273175"/>
            <a:ext cx="39751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Bildobjekt 13"/>
          <p:cNvPicPr>
            <a:picLocks noChangeAspect="1"/>
          </p:cNvPicPr>
          <p:nvPr/>
        </p:nvPicPr>
        <p:blipFill>
          <a:blip r:embed="rId4" cstate="print">
            <a:extLst>
              <a:ext uri="{28A0092B-C50C-407E-A947-70E740481C1C}">
                <a14:useLocalDpi xmlns:a14="http://schemas.microsoft.com/office/drawing/2010/main" val="0"/>
              </a:ext>
            </a:extLst>
          </a:blip>
          <a:srcRect t="92410" r="47035" b="2361"/>
          <a:stretch>
            <a:fillRect/>
          </a:stretch>
        </p:blipFill>
        <p:spPr bwMode="auto">
          <a:xfrm>
            <a:off x="2201863" y="5330825"/>
            <a:ext cx="58991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ihandsfigur 7"/>
          <p:cNvSpPr/>
          <p:nvPr/>
        </p:nvSpPr>
        <p:spPr>
          <a:xfrm>
            <a:off x="3911600" y="3098800"/>
            <a:ext cx="1422400" cy="68263"/>
          </a:xfrm>
          <a:custGeom>
            <a:avLst/>
            <a:gdLst>
              <a:gd name="connsiteX0" fmla="*/ 0 w 1422400"/>
              <a:gd name="connsiteY0" fmla="*/ 33867 h 67969"/>
              <a:gd name="connsiteX1" fmla="*/ 118533 w 1422400"/>
              <a:gd name="connsiteY1" fmla="*/ 16933 h 67969"/>
              <a:gd name="connsiteX2" fmla="*/ 203200 w 1422400"/>
              <a:gd name="connsiteY2" fmla="*/ 0 h 67969"/>
              <a:gd name="connsiteX3" fmla="*/ 457200 w 1422400"/>
              <a:gd name="connsiteY3" fmla="*/ 16933 h 67969"/>
              <a:gd name="connsiteX4" fmla="*/ 897467 w 1422400"/>
              <a:gd name="connsiteY4" fmla="*/ 50800 h 67969"/>
              <a:gd name="connsiteX5" fmla="*/ 1422400 w 1422400"/>
              <a:gd name="connsiteY5" fmla="*/ 67733 h 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0" h="67969">
                <a:moveTo>
                  <a:pt x="0" y="33867"/>
                </a:moveTo>
                <a:cubicBezTo>
                  <a:pt x="39511" y="28222"/>
                  <a:pt x="79164" y="23495"/>
                  <a:pt x="118533" y="16933"/>
                </a:cubicBezTo>
                <a:cubicBezTo>
                  <a:pt x="146923" y="12201"/>
                  <a:pt x="174419" y="0"/>
                  <a:pt x="203200" y="0"/>
                </a:cubicBezTo>
                <a:cubicBezTo>
                  <a:pt x="288055" y="0"/>
                  <a:pt x="372572" y="10741"/>
                  <a:pt x="457200" y="16933"/>
                </a:cubicBezTo>
                <a:lnTo>
                  <a:pt x="897467" y="50800"/>
                </a:lnTo>
                <a:cubicBezTo>
                  <a:pt x="1163873" y="71293"/>
                  <a:pt x="1189363" y="67733"/>
                  <a:pt x="1422400" y="67733"/>
                </a:cubicBezTo>
              </a:path>
            </a:pathLst>
          </a:custGeom>
          <a:noFill/>
          <a:ln w="1016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prstClr val="white"/>
              </a:solidFill>
            </a:endParaRPr>
          </a:p>
        </p:txBody>
      </p:sp>
      <p:cxnSp>
        <p:nvCxnSpPr>
          <p:cNvPr id="16" name="Rak pil 15"/>
          <p:cNvCxnSpPr/>
          <p:nvPr/>
        </p:nvCxnSpPr>
        <p:spPr>
          <a:xfrm>
            <a:off x="3995738" y="3933825"/>
            <a:ext cx="1155700" cy="0"/>
          </a:xfrm>
          <a:prstGeom prst="straightConnector1">
            <a:avLst/>
          </a:prstGeom>
          <a:ln w="1016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Rak pil 16"/>
          <p:cNvCxnSpPr/>
          <p:nvPr/>
        </p:nvCxnSpPr>
        <p:spPr>
          <a:xfrm flipH="1">
            <a:off x="3995738" y="2420938"/>
            <a:ext cx="1100137" cy="0"/>
          </a:xfrm>
          <a:prstGeom prst="straightConnector1">
            <a:avLst/>
          </a:prstGeom>
          <a:ln w="1016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04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objekt 1"/>
          <p:cNvPicPr>
            <a:picLocks noChangeAspect="1"/>
          </p:cNvPicPr>
          <p:nvPr/>
        </p:nvPicPr>
        <p:blipFill>
          <a:blip r:embed="rId2" cstate="print">
            <a:extLst>
              <a:ext uri="{28A0092B-C50C-407E-A947-70E740481C1C}">
                <a14:useLocalDpi xmlns:a14="http://schemas.microsoft.com/office/drawing/2010/main" val="0"/>
              </a:ext>
            </a:extLst>
          </a:blip>
          <a:srcRect t="5064" b="28835"/>
          <a:stretch>
            <a:fillRect/>
          </a:stretch>
        </p:blipFill>
        <p:spPr bwMode="auto">
          <a:xfrm>
            <a:off x="206375" y="965200"/>
            <a:ext cx="7921625"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Bildobjekt 3"/>
          <p:cNvPicPr>
            <a:picLocks noChangeAspect="1"/>
          </p:cNvPicPr>
          <p:nvPr/>
        </p:nvPicPr>
        <p:blipFill>
          <a:blip r:embed="rId2" cstate="print">
            <a:extLst>
              <a:ext uri="{28A0092B-C50C-407E-A947-70E740481C1C}">
                <a14:useLocalDpi xmlns:a14="http://schemas.microsoft.com/office/drawing/2010/main" val="0"/>
              </a:ext>
            </a:extLst>
          </a:blip>
          <a:srcRect l="8691" t="70799" r="68970" b="7222"/>
          <a:stretch>
            <a:fillRect/>
          </a:stretch>
        </p:blipFill>
        <p:spPr bwMode="auto">
          <a:xfrm>
            <a:off x="4386263" y="936625"/>
            <a:ext cx="1770062"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ruta 4"/>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Large-scale circulation (DJF)</a:t>
            </a:r>
          </a:p>
        </p:txBody>
      </p:sp>
      <p:sp>
        <p:nvSpPr>
          <p:cNvPr id="6" name="Frihandsfigur 5"/>
          <p:cNvSpPr>
            <a:spLocks noChangeAspect="1"/>
          </p:cNvSpPr>
          <p:nvPr/>
        </p:nvSpPr>
        <p:spPr>
          <a:xfrm>
            <a:off x="4403725" y="1746250"/>
            <a:ext cx="669925" cy="31750"/>
          </a:xfrm>
          <a:custGeom>
            <a:avLst/>
            <a:gdLst>
              <a:gd name="connsiteX0" fmla="*/ 0 w 1422400"/>
              <a:gd name="connsiteY0" fmla="*/ 33867 h 67969"/>
              <a:gd name="connsiteX1" fmla="*/ 118533 w 1422400"/>
              <a:gd name="connsiteY1" fmla="*/ 16933 h 67969"/>
              <a:gd name="connsiteX2" fmla="*/ 203200 w 1422400"/>
              <a:gd name="connsiteY2" fmla="*/ 0 h 67969"/>
              <a:gd name="connsiteX3" fmla="*/ 457200 w 1422400"/>
              <a:gd name="connsiteY3" fmla="*/ 16933 h 67969"/>
              <a:gd name="connsiteX4" fmla="*/ 897467 w 1422400"/>
              <a:gd name="connsiteY4" fmla="*/ 50800 h 67969"/>
              <a:gd name="connsiteX5" fmla="*/ 1422400 w 1422400"/>
              <a:gd name="connsiteY5" fmla="*/ 67733 h 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0" h="67969">
                <a:moveTo>
                  <a:pt x="0" y="33867"/>
                </a:moveTo>
                <a:cubicBezTo>
                  <a:pt x="39511" y="28222"/>
                  <a:pt x="79164" y="23495"/>
                  <a:pt x="118533" y="16933"/>
                </a:cubicBezTo>
                <a:cubicBezTo>
                  <a:pt x="146923" y="12201"/>
                  <a:pt x="174419" y="0"/>
                  <a:pt x="203200" y="0"/>
                </a:cubicBezTo>
                <a:cubicBezTo>
                  <a:pt x="288055" y="0"/>
                  <a:pt x="372572" y="10741"/>
                  <a:pt x="457200" y="16933"/>
                </a:cubicBezTo>
                <a:lnTo>
                  <a:pt x="897467" y="50800"/>
                </a:lnTo>
                <a:cubicBezTo>
                  <a:pt x="1163873" y="71293"/>
                  <a:pt x="1189363" y="67733"/>
                  <a:pt x="1422400" y="67733"/>
                </a:cubicBezTo>
              </a:path>
            </a:pathLst>
          </a:custGeom>
          <a:noFill/>
          <a:ln w="66675">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prstClr val="white"/>
              </a:solidFill>
            </a:endParaRPr>
          </a:p>
        </p:txBody>
      </p:sp>
      <p:sp>
        <p:nvSpPr>
          <p:cNvPr id="10" name="Frihandsfigur 9"/>
          <p:cNvSpPr/>
          <p:nvPr/>
        </p:nvSpPr>
        <p:spPr>
          <a:xfrm>
            <a:off x="6156325" y="1463675"/>
            <a:ext cx="701675" cy="120650"/>
          </a:xfrm>
          <a:custGeom>
            <a:avLst/>
            <a:gdLst>
              <a:gd name="connsiteX0" fmla="*/ 0 w 731520"/>
              <a:gd name="connsiteY0" fmla="*/ 0 h 121961"/>
              <a:gd name="connsiteX1" fmla="*/ 441960 w 731520"/>
              <a:gd name="connsiteY1" fmla="*/ 15240 h 121961"/>
              <a:gd name="connsiteX2" fmla="*/ 533400 w 731520"/>
              <a:gd name="connsiteY2" fmla="*/ 45720 h 121961"/>
              <a:gd name="connsiteX3" fmla="*/ 670560 w 731520"/>
              <a:gd name="connsiteY3" fmla="*/ 106680 h 121961"/>
              <a:gd name="connsiteX4" fmla="*/ 731520 w 731520"/>
              <a:gd name="connsiteY4" fmla="*/ 121920 h 12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121961">
                <a:moveTo>
                  <a:pt x="0" y="0"/>
                </a:moveTo>
                <a:cubicBezTo>
                  <a:pt x="147320" y="5080"/>
                  <a:pt x="295091" y="2651"/>
                  <a:pt x="441960" y="15240"/>
                </a:cubicBezTo>
                <a:cubicBezTo>
                  <a:pt x="473971" y="17984"/>
                  <a:pt x="533400" y="45720"/>
                  <a:pt x="533400" y="45720"/>
                </a:cubicBezTo>
                <a:cubicBezTo>
                  <a:pt x="605853" y="94022"/>
                  <a:pt x="561744" y="70408"/>
                  <a:pt x="670560" y="106680"/>
                </a:cubicBezTo>
                <a:cubicBezTo>
                  <a:pt x="721099" y="123526"/>
                  <a:pt x="700216" y="121920"/>
                  <a:pt x="731520" y="1219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11" name="Frihandsfigur 10"/>
          <p:cNvSpPr/>
          <p:nvPr/>
        </p:nvSpPr>
        <p:spPr>
          <a:xfrm>
            <a:off x="944563" y="3744913"/>
            <a:ext cx="735012" cy="49212"/>
          </a:xfrm>
          <a:custGeom>
            <a:avLst/>
            <a:gdLst>
              <a:gd name="connsiteX0" fmla="*/ 0 w 779980"/>
              <a:gd name="connsiteY0" fmla="*/ 0 h 45841"/>
              <a:gd name="connsiteX1" fmla="*/ 624840 w 779980"/>
              <a:gd name="connsiteY1" fmla="*/ 30480 h 45841"/>
              <a:gd name="connsiteX2" fmla="*/ 762000 w 779980"/>
              <a:gd name="connsiteY2" fmla="*/ 45720 h 45841"/>
            </a:gdLst>
            <a:ahLst/>
            <a:cxnLst>
              <a:cxn ang="0">
                <a:pos x="connsiteX0" y="connsiteY0"/>
              </a:cxn>
              <a:cxn ang="0">
                <a:pos x="connsiteX1" y="connsiteY1"/>
              </a:cxn>
              <a:cxn ang="0">
                <a:pos x="connsiteX2" y="connsiteY2"/>
              </a:cxn>
            </a:cxnLst>
            <a:rect l="l" t="t" r="r" b="b"/>
            <a:pathLst>
              <a:path w="779980" h="45841">
                <a:moveTo>
                  <a:pt x="0" y="0"/>
                </a:moveTo>
                <a:cubicBezTo>
                  <a:pt x="266190" y="53238"/>
                  <a:pt x="-24502" y="-441"/>
                  <a:pt x="624840" y="30480"/>
                </a:cubicBezTo>
                <a:cubicBezTo>
                  <a:pt x="997494" y="48225"/>
                  <a:pt x="554100" y="45720"/>
                  <a:pt x="762000" y="457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14" name="Frihandsfigur 13"/>
          <p:cNvSpPr/>
          <p:nvPr/>
        </p:nvSpPr>
        <p:spPr>
          <a:xfrm>
            <a:off x="2771775" y="3413125"/>
            <a:ext cx="534988" cy="107950"/>
          </a:xfrm>
          <a:custGeom>
            <a:avLst/>
            <a:gdLst>
              <a:gd name="connsiteX0" fmla="*/ 0 w 670560"/>
              <a:gd name="connsiteY0" fmla="*/ 0 h 106680"/>
              <a:gd name="connsiteX1" fmla="*/ 350520 w 670560"/>
              <a:gd name="connsiteY1" fmla="*/ 15240 h 106680"/>
              <a:gd name="connsiteX2" fmla="*/ 441960 w 670560"/>
              <a:gd name="connsiteY2" fmla="*/ 30480 h 106680"/>
              <a:gd name="connsiteX3" fmla="*/ 548640 w 670560"/>
              <a:gd name="connsiteY3" fmla="*/ 45720 h 106680"/>
              <a:gd name="connsiteX4" fmla="*/ 670560 w 670560"/>
              <a:gd name="connsiteY4" fmla="*/ 10668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106680">
                <a:moveTo>
                  <a:pt x="0" y="0"/>
                </a:moveTo>
                <a:cubicBezTo>
                  <a:pt x="116840" y="5080"/>
                  <a:pt x="233847" y="7194"/>
                  <a:pt x="350520" y="15240"/>
                </a:cubicBezTo>
                <a:cubicBezTo>
                  <a:pt x="381347" y="17366"/>
                  <a:pt x="411419" y="25781"/>
                  <a:pt x="441960" y="30480"/>
                </a:cubicBezTo>
                <a:cubicBezTo>
                  <a:pt x="477463" y="35942"/>
                  <a:pt x="513080" y="40640"/>
                  <a:pt x="548640" y="45720"/>
                </a:cubicBezTo>
                <a:cubicBezTo>
                  <a:pt x="653711" y="80744"/>
                  <a:pt x="617362" y="53482"/>
                  <a:pt x="670560" y="10668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15" name="Frihandsfigur 14"/>
          <p:cNvSpPr/>
          <p:nvPr/>
        </p:nvSpPr>
        <p:spPr>
          <a:xfrm>
            <a:off x="4392613" y="3413125"/>
            <a:ext cx="590550" cy="46038"/>
          </a:xfrm>
          <a:custGeom>
            <a:avLst/>
            <a:gdLst>
              <a:gd name="connsiteX0" fmla="*/ 0 w 624840"/>
              <a:gd name="connsiteY0" fmla="*/ 0 h 45720"/>
              <a:gd name="connsiteX1" fmla="*/ 502920 w 624840"/>
              <a:gd name="connsiteY1" fmla="*/ 15240 h 45720"/>
              <a:gd name="connsiteX2" fmla="*/ 579120 w 624840"/>
              <a:gd name="connsiteY2" fmla="*/ 30480 h 45720"/>
              <a:gd name="connsiteX3" fmla="*/ 624840 w 624840"/>
              <a:gd name="connsiteY3" fmla="*/ 45720 h 45720"/>
            </a:gdLst>
            <a:ahLst/>
            <a:cxnLst>
              <a:cxn ang="0">
                <a:pos x="connsiteX0" y="connsiteY0"/>
              </a:cxn>
              <a:cxn ang="0">
                <a:pos x="connsiteX1" y="connsiteY1"/>
              </a:cxn>
              <a:cxn ang="0">
                <a:pos x="connsiteX2" y="connsiteY2"/>
              </a:cxn>
              <a:cxn ang="0">
                <a:pos x="connsiteX3" y="connsiteY3"/>
              </a:cxn>
            </a:cxnLst>
            <a:rect l="l" t="t" r="r" b="b"/>
            <a:pathLst>
              <a:path w="624840" h="45720">
                <a:moveTo>
                  <a:pt x="0" y="0"/>
                </a:moveTo>
                <a:cubicBezTo>
                  <a:pt x="167640" y="5080"/>
                  <a:pt x="335435" y="6425"/>
                  <a:pt x="502920" y="15240"/>
                </a:cubicBezTo>
                <a:cubicBezTo>
                  <a:pt x="528787" y="16601"/>
                  <a:pt x="553990" y="24198"/>
                  <a:pt x="579120" y="30480"/>
                </a:cubicBezTo>
                <a:cubicBezTo>
                  <a:pt x="594705" y="34376"/>
                  <a:pt x="624840" y="45720"/>
                  <a:pt x="624840" y="457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18" name="Frihandsfigur 17"/>
          <p:cNvSpPr/>
          <p:nvPr/>
        </p:nvSpPr>
        <p:spPr>
          <a:xfrm>
            <a:off x="6156325" y="3992563"/>
            <a:ext cx="473075" cy="152400"/>
          </a:xfrm>
          <a:custGeom>
            <a:avLst/>
            <a:gdLst>
              <a:gd name="connsiteX0" fmla="*/ 0 w 518160"/>
              <a:gd name="connsiteY0" fmla="*/ 153357 h 153357"/>
              <a:gd name="connsiteX1" fmla="*/ 76200 w 518160"/>
              <a:gd name="connsiteY1" fmla="*/ 122877 h 153357"/>
              <a:gd name="connsiteX2" fmla="*/ 137160 w 518160"/>
              <a:gd name="connsiteY2" fmla="*/ 107637 h 153357"/>
              <a:gd name="connsiteX3" fmla="*/ 228600 w 518160"/>
              <a:gd name="connsiteY3" fmla="*/ 77157 h 153357"/>
              <a:gd name="connsiteX4" fmla="*/ 274320 w 518160"/>
              <a:gd name="connsiteY4" fmla="*/ 61917 h 153357"/>
              <a:gd name="connsiteX5" fmla="*/ 365760 w 518160"/>
              <a:gd name="connsiteY5" fmla="*/ 31437 h 153357"/>
              <a:gd name="connsiteX6" fmla="*/ 472440 w 518160"/>
              <a:gd name="connsiteY6" fmla="*/ 957 h 153357"/>
              <a:gd name="connsiteX7" fmla="*/ 518160 w 518160"/>
              <a:gd name="connsiteY7" fmla="*/ 957 h 1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 h="153357">
                <a:moveTo>
                  <a:pt x="0" y="153357"/>
                </a:moveTo>
                <a:cubicBezTo>
                  <a:pt x="25400" y="143197"/>
                  <a:pt x="50247" y="131528"/>
                  <a:pt x="76200" y="122877"/>
                </a:cubicBezTo>
                <a:cubicBezTo>
                  <a:pt x="96071" y="116253"/>
                  <a:pt x="117098" y="113656"/>
                  <a:pt x="137160" y="107637"/>
                </a:cubicBezTo>
                <a:cubicBezTo>
                  <a:pt x="167934" y="98405"/>
                  <a:pt x="198120" y="87317"/>
                  <a:pt x="228600" y="77157"/>
                </a:cubicBezTo>
                <a:lnTo>
                  <a:pt x="274320" y="61917"/>
                </a:lnTo>
                <a:lnTo>
                  <a:pt x="365760" y="31437"/>
                </a:lnTo>
                <a:cubicBezTo>
                  <a:pt x="398328" y="20581"/>
                  <a:pt x="438952" y="5741"/>
                  <a:pt x="472440" y="957"/>
                </a:cubicBezTo>
                <a:cubicBezTo>
                  <a:pt x="487527" y="-1198"/>
                  <a:pt x="502920" y="957"/>
                  <a:pt x="518160" y="957"/>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0" name="Frihandsfigur 19"/>
          <p:cNvSpPr/>
          <p:nvPr/>
        </p:nvSpPr>
        <p:spPr>
          <a:xfrm>
            <a:off x="944563" y="5165725"/>
            <a:ext cx="595312" cy="46038"/>
          </a:xfrm>
          <a:custGeom>
            <a:avLst/>
            <a:gdLst>
              <a:gd name="connsiteX0" fmla="*/ 0 w 594360"/>
              <a:gd name="connsiteY0" fmla="*/ 0 h 45720"/>
              <a:gd name="connsiteX1" fmla="*/ 502920 w 594360"/>
              <a:gd name="connsiteY1" fmla="*/ 15240 h 45720"/>
              <a:gd name="connsiteX2" fmla="*/ 594360 w 594360"/>
              <a:gd name="connsiteY2" fmla="*/ 45720 h 45720"/>
            </a:gdLst>
            <a:ahLst/>
            <a:cxnLst>
              <a:cxn ang="0">
                <a:pos x="connsiteX0" y="connsiteY0"/>
              </a:cxn>
              <a:cxn ang="0">
                <a:pos x="connsiteX1" y="connsiteY1"/>
              </a:cxn>
              <a:cxn ang="0">
                <a:pos x="connsiteX2" y="connsiteY2"/>
              </a:cxn>
            </a:cxnLst>
            <a:rect l="l" t="t" r="r" b="b"/>
            <a:pathLst>
              <a:path w="594360" h="45720">
                <a:moveTo>
                  <a:pt x="0" y="0"/>
                </a:moveTo>
                <a:cubicBezTo>
                  <a:pt x="167640" y="5080"/>
                  <a:pt x="335697" y="2377"/>
                  <a:pt x="502920" y="15240"/>
                </a:cubicBezTo>
                <a:cubicBezTo>
                  <a:pt x="534954" y="17704"/>
                  <a:pt x="594360" y="45720"/>
                  <a:pt x="594360" y="457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1" name="Frihandsfigur 20"/>
          <p:cNvSpPr/>
          <p:nvPr/>
        </p:nvSpPr>
        <p:spPr>
          <a:xfrm>
            <a:off x="2771775" y="5486400"/>
            <a:ext cx="520700" cy="46038"/>
          </a:xfrm>
          <a:custGeom>
            <a:avLst/>
            <a:gdLst>
              <a:gd name="connsiteX0" fmla="*/ 0 w 655320"/>
              <a:gd name="connsiteY0" fmla="*/ 30480 h 30485"/>
              <a:gd name="connsiteX1" fmla="*/ 76200 w 655320"/>
              <a:gd name="connsiteY1" fmla="*/ 0 h 30485"/>
              <a:gd name="connsiteX2" fmla="*/ 411480 w 655320"/>
              <a:gd name="connsiteY2" fmla="*/ 15240 h 30485"/>
              <a:gd name="connsiteX3" fmla="*/ 655320 w 655320"/>
              <a:gd name="connsiteY3" fmla="*/ 30480 h 30485"/>
            </a:gdLst>
            <a:ahLst/>
            <a:cxnLst>
              <a:cxn ang="0">
                <a:pos x="connsiteX0" y="connsiteY0"/>
              </a:cxn>
              <a:cxn ang="0">
                <a:pos x="connsiteX1" y="connsiteY1"/>
              </a:cxn>
              <a:cxn ang="0">
                <a:pos x="connsiteX2" y="connsiteY2"/>
              </a:cxn>
              <a:cxn ang="0">
                <a:pos x="connsiteX3" y="connsiteY3"/>
              </a:cxn>
            </a:cxnLst>
            <a:rect l="l" t="t" r="r" b="b"/>
            <a:pathLst>
              <a:path w="655320" h="30485">
                <a:moveTo>
                  <a:pt x="0" y="30480"/>
                </a:moveTo>
                <a:cubicBezTo>
                  <a:pt x="25400" y="20320"/>
                  <a:pt x="48862" y="1013"/>
                  <a:pt x="76200" y="0"/>
                </a:cubicBezTo>
                <a:lnTo>
                  <a:pt x="411480" y="15240"/>
                </a:lnTo>
                <a:cubicBezTo>
                  <a:pt x="698830" y="31204"/>
                  <a:pt x="544440" y="30480"/>
                  <a:pt x="655320" y="3048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2" name="Frihandsfigur 21"/>
          <p:cNvSpPr/>
          <p:nvPr/>
        </p:nvSpPr>
        <p:spPr>
          <a:xfrm>
            <a:off x="4373563" y="5486400"/>
            <a:ext cx="823912" cy="106363"/>
          </a:xfrm>
          <a:custGeom>
            <a:avLst/>
            <a:gdLst>
              <a:gd name="connsiteX0" fmla="*/ 0 w 822960"/>
              <a:gd name="connsiteY0" fmla="*/ 15240 h 106680"/>
              <a:gd name="connsiteX1" fmla="*/ 76200 w 822960"/>
              <a:gd name="connsiteY1" fmla="*/ 0 h 106680"/>
              <a:gd name="connsiteX2" fmla="*/ 579120 w 822960"/>
              <a:gd name="connsiteY2" fmla="*/ 30480 h 106680"/>
              <a:gd name="connsiteX3" fmla="*/ 655320 w 822960"/>
              <a:gd name="connsiteY3" fmla="*/ 45720 h 106680"/>
              <a:gd name="connsiteX4" fmla="*/ 746760 w 822960"/>
              <a:gd name="connsiteY4" fmla="*/ 76200 h 106680"/>
              <a:gd name="connsiteX5" fmla="*/ 807720 w 822960"/>
              <a:gd name="connsiteY5" fmla="*/ 91440 h 106680"/>
              <a:gd name="connsiteX6" fmla="*/ 822960 w 822960"/>
              <a:gd name="connsiteY6" fmla="*/ 10668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0" h="106680">
                <a:moveTo>
                  <a:pt x="0" y="15240"/>
                </a:moveTo>
                <a:cubicBezTo>
                  <a:pt x="25400" y="10160"/>
                  <a:pt x="50297" y="0"/>
                  <a:pt x="76200" y="0"/>
                </a:cubicBezTo>
                <a:cubicBezTo>
                  <a:pt x="283750" y="0"/>
                  <a:pt x="402625" y="1064"/>
                  <a:pt x="579120" y="30480"/>
                </a:cubicBezTo>
                <a:cubicBezTo>
                  <a:pt x="604671" y="34738"/>
                  <a:pt x="630330" y="38904"/>
                  <a:pt x="655320" y="45720"/>
                </a:cubicBezTo>
                <a:cubicBezTo>
                  <a:pt x="686317" y="54174"/>
                  <a:pt x="715591" y="68408"/>
                  <a:pt x="746760" y="76200"/>
                </a:cubicBezTo>
                <a:cubicBezTo>
                  <a:pt x="767080" y="81280"/>
                  <a:pt x="788273" y="83661"/>
                  <a:pt x="807720" y="91440"/>
                </a:cubicBezTo>
                <a:cubicBezTo>
                  <a:pt x="814390" y="94108"/>
                  <a:pt x="817880" y="101600"/>
                  <a:pt x="822960" y="10668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3" name="Frihandsfigur 22"/>
          <p:cNvSpPr/>
          <p:nvPr/>
        </p:nvSpPr>
        <p:spPr>
          <a:xfrm>
            <a:off x="6156325" y="5410200"/>
            <a:ext cx="731838" cy="46038"/>
          </a:xfrm>
          <a:custGeom>
            <a:avLst/>
            <a:gdLst>
              <a:gd name="connsiteX0" fmla="*/ 0 w 762000"/>
              <a:gd name="connsiteY0" fmla="*/ 0 h 91440"/>
              <a:gd name="connsiteX1" fmla="*/ 213360 w 762000"/>
              <a:gd name="connsiteY1" fmla="*/ 30480 h 91440"/>
              <a:gd name="connsiteX2" fmla="*/ 594360 w 762000"/>
              <a:gd name="connsiteY2" fmla="*/ 45720 h 91440"/>
              <a:gd name="connsiteX3" fmla="*/ 746760 w 762000"/>
              <a:gd name="connsiteY3" fmla="*/ 76200 h 91440"/>
              <a:gd name="connsiteX4" fmla="*/ 762000 w 762000"/>
              <a:gd name="connsiteY4" fmla="*/ 91440 h 9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91440">
                <a:moveTo>
                  <a:pt x="0" y="0"/>
                </a:moveTo>
                <a:cubicBezTo>
                  <a:pt x="61945" y="10324"/>
                  <a:pt x="153417" y="26847"/>
                  <a:pt x="213360" y="30480"/>
                </a:cubicBezTo>
                <a:cubicBezTo>
                  <a:pt x="340229" y="38169"/>
                  <a:pt x="467360" y="40640"/>
                  <a:pt x="594360" y="45720"/>
                </a:cubicBezTo>
                <a:cubicBezTo>
                  <a:pt x="620215" y="50029"/>
                  <a:pt x="714282" y="63209"/>
                  <a:pt x="746760" y="76200"/>
                </a:cubicBezTo>
                <a:cubicBezTo>
                  <a:pt x="753430" y="78868"/>
                  <a:pt x="756920" y="86360"/>
                  <a:pt x="762000" y="9144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pic>
        <p:nvPicPr>
          <p:cNvPr id="15375" name="Bildobjekt 2"/>
          <p:cNvPicPr>
            <a:picLocks noChangeAspect="1"/>
          </p:cNvPicPr>
          <p:nvPr/>
        </p:nvPicPr>
        <p:blipFill>
          <a:blip r:embed="rId2" cstate="print">
            <a:extLst>
              <a:ext uri="{28A0092B-C50C-407E-A947-70E740481C1C}">
                <a14:useLocalDpi xmlns:a14="http://schemas.microsoft.com/office/drawing/2010/main" val="0"/>
              </a:ext>
            </a:extLst>
          </a:blip>
          <a:srcRect t="93102" r="47035" b="2135"/>
          <a:stretch>
            <a:fillRect/>
          </a:stretch>
        </p:blipFill>
        <p:spPr bwMode="auto">
          <a:xfrm>
            <a:off x="1631950" y="6443663"/>
            <a:ext cx="4524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Bildobjekt 23"/>
          <p:cNvPicPr>
            <a:picLocks noChangeAspect="1"/>
          </p:cNvPicPr>
          <p:nvPr/>
        </p:nvPicPr>
        <p:blipFill>
          <a:blip r:embed="rId2" cstate="print">
            <a:extLst>
              <a:ext uri="{28A0092B-C50C-407E-A947-70E740481C1C}">
                <a14:useLocalDpi xmlns:a14="http://schemas.microsoft.com/office/drawing/2010/main" val="0"/>
              </a:ext>
            </a:extLst>
          </a:blip>
          <a:srcRect l="53183" t="5064" r="25459" b="73076"/>
          <a:stretch>
            <a:fillRect/>
          </a:stretch>
        </p:blipFill>
        <p:spPr bwMode="auto">
          <a:xfrm>
            <a:off x="2682875" y="965200"/>
            <a:ext cx="1690688"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872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06375" y="207963"/>
            <a:ext cx="6958013" cy="668337"/>
          </a:xfrm>
          <a:prstGeom prst="rect">
            <a:avLst/>
          </a:prstGeom>
          <a:noFill/>
          <a:ln>
            <a:noFill/>
          </a:ln>
        </p:spPr>
        <p:txBody>
          <a:bodyPr lIns="90000" tIns="45000" rIns="90000" bIns="45000" compatLnSpc="0">
            <a:spAutoFit/>
          </a:bodyPr>
          <a:lstStyle/>
          <a:p>
            <a:pPr fontAlgn="auto" hangingPunct="0">
              <a:spcBef>
                <a:spcPts val="0"/>
              </a:spcBef>
              <a:spcAft>
                <a:spcPts val="0"/>
              </a:spcAft>
              <a:defRPr/>
            </a:pPr>
            <a:r>
              <a:rPr lang="en-US" sz="3200" dirty="0">
                <a:solidFill>
                  <a:srgbClr val="000000"/>
                </a:solidFill>
                <a:latin typeface="Arial Black" panose="020B0A04020102020204" pitchFamily="34" charset="0"/>
                <a:ea typeface="WenQuanYi Zen Hei" pitchFamily="2"/>
                <a:cs typeface="Lohit Devanagari" pitchFamily="2"/>
              </a:rPr>
              <a:t>2m temperature (DJF)</a:t>
            </a:r>
          </a:p>
        </p:txBody>
      </p:sp>
      <p:pic>
        <p:nvPicPr>
          <p:cNvPr id="16387" name="Bildobjekt 2"/>
          <p:cNvPicPr>
            <a:picLocks noChangeAspect="1"/>
          </p:cNvPicPr>
          <p:nvPr/>
        </p:nvPicPr>
        <p:blipFill>
          <a:blip r:embed="rId2" cstate="print">
            <a:extLst>
              <a:ext uri="{28A0092B-C50C-407E-A947-70E740481C1C}">
                <a14:useLocalDpi xmlns:a14="http://schemas.microsoft.com/office/drawing/2010/main" val="0"/>
              </a:ext>
            </a:extLst>
          </a:blip>
          <a:srcRect t="4695" b="29221"/>
          <a:stretch>
            <a:fillRect/>
          </a:stretch>
        </p:blipFill>
        <p:spPr bwMode="auto">
          <a:xfrm>
            <a:off x="152400" y="908050"/>
            <a:ext cx="794861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Bildobjekt 3"/>
          <p:cNvPicPr>
            <a:picLocks noChangeAspect="1"/>
          </p:cNvPicPr>
          <p:nvPr/>
        </p:nvPicPr>
        <p:blipFill>
          <a:blip r:embed="rId2" cstate="print">
            <a:extLst>
              <a:ext uri="{28A0092B-C50C-407E-A947-70E740481C1C}">
                <a14:useLocalDpi xmlns:a14="http://schemas.microsoft.com/office/drawing/2010/main" val="0"/>
              </a:ext>
            </a:extLst>
          </a:blip>
          <a:srcRect l="9276" t="71211" r="68613" b="7481"/>
          <a:stretch>
            <a:fillRect/>
          </a:stretch>
        </p:blipFill>
        <p:spPr bwMode="auto">
          <a:xfrm>
            <a:off x="4398963" y="954088"/>
            <a:ext cx="175736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Bildobjekt 4"/>
          <p:cNvPicPr>
            <a:picLocks noChangeAspect="1"/>
          </p:cNvPicPr>
          <p:nvPr/>
        </p:nvPicPr>
        <p:blipFill>
          <a:blip r:embed="rId2" cstate="print">
            <a:extLst>
              <a:ext uri="{28A0092B-C50C-407E-A947-70E740481C1C}">
                <a14:useLocalDpi xmlns:a14="http://schemas.microsoft.com/office/drawing/2010/main" val="0"/>
              </a:ext>
            </a:extLst>
          </a:blip>
          <a:srcRect l="9276" t="92953" r="46815" b="2351"/>
          <a:stretch>
            <a:fillRect/>
          </a:stretch>
        </p:blipFill>
        <p:spPr bwMode="auto">
          <a:xfrm>
            <a:off x="2641600" y="6453188"/>
            <a:ext cx="3490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ihandsfigur 16"/>
          <p:cNvSpPr>
            <a:spLocks noChangeAspect="1"/>
          </p:cNvSpPr>
          <p:nvPr/>
        </p:nvSpPr>
        <p:spPr>
          <a:xfrm>
            <a:off x="4410075" y="1746250"/>
            <a:ext cx="669925" cy="31750"/>
          </a:xfrm>
          <a:custGeom>
            <a:avLst/>
            <a:gdLst>
              <a:gd name="connsiteX0" fmla="*/ 0 w 1422400"/>
              <a:gd name="connsiteY0" fmla="*/ 33867 h 67969"/>
              <a:gd name="connsiteX1" fmla="*/ 118533 w 1422400"/>
              <a:gd name="connsiteY1" fmla="*/ 16933 h 67969"/>
              <a:gd name="connsiteX2" fmla="*/ 203200 w 1422400"/>
              <a:gd name="connsiteY2" fmla="*/ 0 h 67969"/>
              <a:gd name="connsiteX3" fmla="*/ 457200 w 1422400"/>
              <a:gd name="connsiteY3" fmla="*/ 16933 h 67969"/>
              <a:gd name="connsiteX4" fmla="*/ 897467 w 1422400"/>
              <a:gd name="connsiteY4" fmla="*/ 50800 h 67969"/>
              <a:gd name="connsiteX5" fmla="*/ 1422400 w 1422400"/>
              <a:gd name="connsiteY5" fmla="*/ 67733 h 6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2400" h="67969">
                <a:moveTo>
                  <a:pt x="0" y="33867"/>
                </a:moveTo>
                <a:cubicBezTo>
                  <a:pt x="39511" y="28222"/>
                  <a:pt x="79164" y="23495"/>
                  <a:pt x="118533" y="16933"/>
                </a:cubicBezTo>
                <a:cubicBezTo>
                  <a:pt x="146923" y="12201"/>
                  <a:pt x="174419" y="0"/>
                  <a:pt x="203200" y="0"/>
                </a:cubicBezTo>
                <a:cubicBezTo>
                  <a:pt x="288055" y="0"/>
                  <a:pt x="372572" y="10741"/>
                  <a:pt x="457200" y="16933"/>
                </a:cubicBezTo>
                <a:lnTo>
                  <a:pt x="897467" y="50800"/>
                </a:lnTo>
                <a:cubicBezTo>
                  <a:pt x="1163873" y="71293"/>
                  <a:pt x="1189363" y="67733"/>
                  <a:pt x="1422400" y="67733"/>
                </a:cubicBezTo>
              </a:path>
            </a:pathLst>
          </a:custGeom>
          <a:noFill/>
          <a:ln w="66675">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prstClr val="white"/>
              </a:solidFill>
            </a:endParaRPr>
          </a:p>
        </p:txBody>
      </p:sp>
      <p:sp>
        <p:nvSpPr>
          <p:cNvPr id="19" name="Frihandsfigur 18"/>
          <p:cNvSpPr/>
          <p:nvPr/>
        </p:nvSpPr>
        <p:spPr>
          <a:xfrm>
            <a:off x="6156325" y="1463675"/>
            <a:ext cx="701675" cy="120650"/>
          </a:xfrm>
          <a:custGeom>
            <a:avLst/>
            <a:gdLst>
              <a:gd name="connsiteX0" fmla="*/ 0 w 731520"/>
              <a:gd name="connsiteY0" fmla="*/ 0 h 121961"/>
              <a:gd name="connsiteX1" fmla="*/ 441960 w 731520"/>
              <a:gd name="connsiteY1" fmla="*/ 15240 h 121961"/>
              <a:gd name="connsiteX2" fmla="*/ 533400 w 731520"/>
              <a:gd name="connsiteY2" fmla="*/ 45720 h 121961"/>
              <a:gd name="connsiteX3" fmla="*/ 670560 w 731520"/>
              <a:gd name="connsiteY3" fmla="*/ 106680 h 121961"/>
              <a:gd name="connsiteX4" fmla="*/ 731520 w 731520"/>
              <a:gd name="connsiteY4" fmla="*/ 121920 h 12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121961">
                <a:moveTo>
                  <a:pt x="0" y="0"/>
                </a:moveTo>
                <a:cubicBezTo>
                  <a:pt x="147320" y="5080"/>
                  <a:pt x="295091" y="2651"/>
                  <a:pt x="441960" y="15240"/>
                </a:cubicBezTo>
                <a:cubicBezTo>
                  <a:pt x="473971" y="17984"/>
                  <a:pt x="533400" y="45720"/>
                  <a:pt x="533400" y="45720"/>
                </a:cubicBezTo>
                <a:cubicBezTo>
                  <a:pt x="605853" y="94022"/>
                  <a:pt x="561744" y="70408"/>
                  <a:pt x="670560" y="106680"/>
                </a:cubicBezTo>
                <a:cubicBezTo>
                  <a:pt x="721099" y="123526"/>
                  <a:pt x="700216" y="121920"/>
                  <a:pt x="731520" y="1219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0" name="Frihandsfigur 19"/>
          <p:cNvSpPr/>
          <p:nvPr/>
        </p:nvSpPr>
        <p:spPr>
          <a:xfrm>
            <a:off x="944563" y="3744913"/>
            <a:ext cx="735012" cy="49212"/>
          </a:xfrm>
          <a:custGeom>
            <a:avLst/>
            <a:gdLst>
              <a:gd name="connsiteX0" fmla="*/ 0 w 779980"/>
              <a:gd name="connsiteY0" fmla="*/ 0 h 45841"/>
              <a:gd name="connsiteX1" fmla="*/ 624840 w 779980"/>
              <a:gd name="connsiteY1" fmla="*/ 30480 h 45841"/>
              <a:gd name="connsiteX2" fmla="*/ 762000 w 779980"/>
              <a:gd name="connsiteY2" fmla="*/ 45720 h 45841"/>
            </a:gdLst>
            <a:ahLst/>
            <a:cxnLst>
              <a:cxn ang="0">
                <a:pos x="connsiteX0" y="connsiteY0"/>
              </a:cxn>
              <a:cxn ang="0">
                <a:pos x="connsiteX1" y="connsiteY1"/>
              </a:cxn>
              <a:cxn ang="0">
                <a:pos x="connsiteX2" y="connsiteY2"/>
              </a:cxn>
            </a:cxnLst>
            <a:rect l="l" t="t" r="r" b="b"/>
            <a:pathLst>
              <a:path w="779980" h="45841">
                <a:moveTo>
                  <a:pt x="0" y="0"/>
                </a:moveTo>
                <a:cubicBezTo>
                  <a:pt x="266190" y="53238"/>
                  <a:pt x="-24502" y="-441"/>
                  <a:pt x="624840" y="30480"/>
                </a:cubicBezTo>
                <a:cubicBezTo>
                  <a:pt x="997494" y="48225"/>
                  <a:pt x="554100" y="45720"/>
                  <a:pt x="762000" y="457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1" name="Frihandsfigur 20"/>
          <p:cNvSpPr/>
          <p:nvPr/>
        </p:nvSpPr>
        <p:spPr>
          <a:xfrm>
            <a:off x="2700338" y="3413125"/>
            <a:ext cx="534987" cy="107950"/>
          </a:xfrm>
          <a:custGeom>
            <a:avLst/>
            <a:gdLst>
              <a:gd name="connsiteX0" fmla="*/ 0 w 670560"/>
              <a:gd name="connsiteY0" fmla="*/ 0 h 106680"/>
              <a:gd name="connsiteX1" fmla="*/ 350520 w 670560"/>
              <a:gd name="connsiteY1" fmla="*/ 15240 h 106680"/>
              <a:gd name="connsiteX2" fmla="*/ 441960 w 670560"/>
              <a:gd name="connsiteY2" fmla="*/ 30480 h 106680"/>
              <a:gd name="connsiteX3" fmla="*/ 548640 w 670560"/>
              <a:gd name="connsiteY3" fmla="*/ 45720 h 106680"/>
              <a:gd name="connsiteX4" fmla="*/ 670560 w 670560"/>
              <a:gd name="connsiteY4" fmla="*/ 10668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106680">
                <a:moveTo>
                  <a:pt x="0" y="0"/>
                </a:moveTo>
                <a:cubicBezTo>
                  <a:pt x="116840" y="5080"/>
                  <a:pt x="233847" y="7194"/>
                  <a:pt x="350520" y="15240"/>
                </a:cubicBezTo>
                <a:cubicBezTo>
                  <a:pt x="381347" y="17366"/>
                  <a:pt x="411419" y="25781"/>
                  <a:pt x="441960" y="30480"/>
                </a:cubicBezTo>
                <a:cubicBezTo>
                  <a:pt x="477463" y="35942"/>
                  <a:pt x="513080" y="40640"/>
                  <a:pt x="548640" y="45720"/>
                </a:cubicBezTo>
                <a:cubicBezTo>
                  <a:pt x="653711" y="80744"/>
                  <a:pt x="617362" y="53482"/>
                  <a:pt x="670560" y="10668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2" name="Frihandsfigur 21"/>
          <p:cNvSpPr/>
          <p:nvPr/>
        </p:nvSpPr>
        <p:spPr>
          <a:xfrm>
            <a:off x="4392613" y="3413125"/>
            <a:ext cx="590550" cy="46038"/>
          </a:xfrm>
          <a:custGeom>
            <a:avLst/>
            <a:gdLst>
              <a:gd name="connsiteX0" fmla="*/ 0 w 624840"/>
              <a:gd name="connsiteY0" fmla="*/ 0 h 45720"/>
              <a:gd name="connsiteX1" fmla="*/ 502920 w 624840"/>
              <a:gd name="connsiteY1" fmla="*/ 15240 h 45720"/>
              <a:gd name="connsiteX2" fmla="*/ 579120 w 624840"/>
              <a:gd name="connsiteY2" fmla="*/ 30480 h 45720"/>
              <a:gd name="connsiteX3" fmla="*/ 624840 w 624840"/>
              <a:gd name="connsiteY3" fmla="*/ 45720 h 45720"/>
            </a:gdLst>
            <a:ahLst/>
            <a:cxnLst>
              <a:cxn ang="0">
                <a:pos x="connsiteX0" y="connsiteY0"/>
              </a:cxn>
              <a:cxn ang="0">
                <a:pos x="connsiteX1" y="connsiteY1"/>
              </a:cxn>
              <a:cxn ang="0">
                <a:pos x="connsiteX2" y="connsiteY2"/>
              </a:cxn>
              <a:cxn ang="0">
                <a:pos x="connsiteX3" y="connsiteY3"/>
              </a:cxn>
            </a:cxnLst>
            <a:rect l="l" t="t" r="r" b="b"/>
            <a:pathLst>
              <a:path w="624840" h="45720">
                <a:moveTo>
                  <a:pt x="0" y="0"/>
                </a:moveTo>
                <a:cubicBezTo>
                  <a:pt x="167640" y="5080"/>
                  <a:pt x="335435" y="6425"/>
                  <a:pt x="502920" y="15240"/>
                </a:cubicBezTo>
                <a:cubicBezTo>
                  <a:pt x="528787" y="16601"/>
                  <a:pt x="553990" y="24198"/>
                  <a:pt x="579120" y="30480"/>
                </a:cubicBezTo>
                <a:cubicBezTo>
                  <a:pt x="594705" y="34376"/>
                  <a:pt x="624840" y="45720"/>
                  <a:pt x="624840" y="457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3" name="Frihandsfigur 22"/>
          <p:cNvSpPr/>
          <p:nvPr/>
        </p:nvSpPr>
        <p:spPr>
          <a:xfrm>
            <a:off x="6156325" y="3992563"/>
            <a:ext cx="473075" cy="152400"/>
          </a:xfrm>
          <a:custGeom>
            <a:avLst/>
            <a:gdLst>
              <a:gd name="connsiteX0" fmla="*/ 0 w 518160"/>
              <a:gd name="connsiteY0" fmla="*/ 153357 h 153357"/>
              <a:gd name="connsiteX1" fmla="*/ 76200 w 518160"/>
              <a:gd name="connsiteY1" fmla="*/ 122877 h 153357"/>
              <a:gd name="connsiteX2" fmla="*/ 137160 w 518160"/>
              <a:gd name="connsiteY2" fmla="*/ 107637 h 153357"/>
              <a:gd name="connsiteX3" fmla="*/ 228600 w 518160"/>
              <a:gd name="connsiteY3" fmla="*/ 77157 h 153357"/>
              <a:gd name="connsiteX4" fmla="*/ 274320 w 518160"/>
              <a:gd name="connsiteY4" fmla="*/ 61917 h 153357"/>
              <a:gd name="connsiteX5" fmla="*/ 365760 w 518160"/>
              <a:gd name="connsiteY5" fmla="*/ 31437 h 153357"/>
              <a:gd name="connsiteX6" fmla="*/ 472440 w 518160"/>
              <a:gd name="connsiteY6" fmla="*/ 957 h 153357"/>
              <a:gd name="connsiteX7" fmla="*/ 518160 w 518160"/>
              <a:gd name="connsiteY7" fmla="*/ 957 h 1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 h="153357">
                <a:moveTo>
                  <a:pt x="0" y="153357"/>
                </a:moveTo>
                <a:cubicBezTo>
                  <a:pt x="25400" y="143197"/>
                  <a:pt x="50247" y="131528"/>
                  <a:pt x="76200" y="122877"/>
                </a:cubicBezTo>
                <a:cubicBezTo>
                  <a:pt x="96071" y="116253"/>
                  <a:pt x="117098" y="113656"/>
                  <a:pt x="137160" y="107637"/>
                </a:cubicBezTo>
                <a:cubicBezTo>
                  <a:pt x="167934" y="98405"/>
                  <a:pt x="198120" y="87317"/>
                  <a:pt x="228600" y="77157"/>
                </a:cubicBezTo>
                <a:lnTo>
                  <a:pt x="274320" y="61917"/>
                </a:lnTo>
                <a:lnTo>
                  <a:pt x="365760" y="31437"/>
                </a:lnTo>
                <a:cubicBezTo>
                  <a:pt x="398328" y="20581"/>
                  <a:pt x="438952" y="5741"/>
                  <a:pt x="472440" y="957"/>
                </a:cubicBezTo>
                <a:cubicBezTo>
                  <a:pt x="487527" y="-1198"/>
                  <a:pt x="502920" y="957"/>
                  <a:pt x="518160" y="957"/>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4" name="Frihandsfigur 23"/>
          <p:cNvSpPr/>
          <p:nvPr/>
        </p:nvSpPr>
        <p:spPr>
          <a:xfrm>
            <a:off x="944563" y="5165725"/>
            <a:ext cx="595312" cy="46038"/>
          </a:xfrm>
          <a:custGeom>
            <a:avLst/>
            <a:gdLst>
              <a:gd name="connsiteX0" fmla="*/ 0 w 594360"/>
              <a:gd name="connsiteY0" fmla="*/ 0 h 45720"/>
              <a:gd name="connsiteX1" fmla="*/ 502920 w 594360"/>
              <a:gd name="connsiteY1" fmla="*/ 15240 h 45720"/>
              <a:gd name="connsiteX2" fmla="*/ 594360 w 594360"/>
              <a:gd name="connsiteY2" fmla="*/ 45720 h 45720"/>
            </a:gdLst>
            <a:ahLst/>
            <a:cxnLst>
              <a:cxn ang="0">
                <a:pos x="connsiteX0" y="connsiteY0"/>
              </a:cxn>
              <a:cxn ang="0">
                <a:pos x="connsiteX1" y="connsiteY1"/>
              </a:cxn>
              <a:cxn ang="0">
                <a:pos x="connsiteX2" y="connsiteY2"/>
              </a:cxn>
            </a:cxnLst>
            <a:rect l="l" t="t" r="r" b="b"/>
            <a:pathLst>
              <a:path w="594360" h="45720">
                <a:moveTo>
                  <a:pt x="0" y="0"/>
                </a:moveTo>
                <a:cubicBezTo>
                  <a:pt x="167640" y="5080"/>
                  <a:pt x="335697" y="2377"/>
                  <a:pt x="502920" y="15240"/>
                </a:cubicBezTo>
                <a:cubicBezTo>
                  <a:pt x="534954" y="17704"/>
                  <a:pt x="594360" y="45720"/>
                  <a:pt x="594360" y="4572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5" name="Frihandsfigur 24"/>
          <p:cNvSpPr/>
          <p:nvPr/>
        </p:nvSpPr>
        <p:spPr>
          <a:xfrm>
            <a:off x="2700338" y="5486400"/>
            <a:ext cx="519112" cy="46038"/>
          </a:xfrm>
          <a:custGeom>
            <a:avLst/>
            <a:gdLst>
              <a:gd name="connsiteX0" fmla="*/ 0 w 655320"/>
              <a:gd name="connsiteY0" fmla="*/ 30480 h 30485"/>
              <a:gd name="connsiteX1" fmla="*/ 76200 w 655320"/>
              <a:gd name="connsiteY1" fmla="*/ 0 h 30485"/>
              <a:gd name="connsiteX2" fmla="*/ 411480 w 655320"/>
              <a:gd name="connsiteY2" fmla="*/ 15240 h 30485"/>
              <a:gd name="connsiteX3" fmla="*/ 655320 w 655320"/>
              <a:gd name="connsiteY3" fmla="*/ 30480 h 30485"/>
            </a:gdLst>
            <a:ahLst/>
            <a:cxnLst>
              <a:cxn ang="0">
                <a:pos x="connsiteX0" y="connsiteY0"/>
              </a:cxn>
              <a:cxn ang="0">
                <a:pos x="connsiteX1" y="connsiteY1"/>
              </a:cxn>
              <a:cxn ang="0">
                <a:pos x="connsiteX2" y="connsiteY2"/>
              </a:cxn>
              <a:cxn ang="0">
                <a:pos x="connsiteX3" y="connsiteY3"/>
              </a:cxn>
            </a:cxnLst>
            <a:rect l="l" t="t" r="r" b="b"/>
            <a:pathLst>
              <a:path w="655320" h="30485">
                <a:moveTo>
                  <a:pt x="0" y="30480"/>
                </a:moveTo>
                <a:cubicBezTo>
                  <a:pt x="25400" y="20320"/>
                  <a:pt x="48862" y="1013"/>
                  <a:pt x="76200" y="0"/>
                </a:cubicBezTo>
                <a:lnTo>
                  <a:pt x="411480" y="15240"/>
                </a:lnTo>
                <a:cubicBezTo>
                  <a:pt x="698830" y="31204"/>
                  <a:pt x="544440" y="30480"/>
                  <a:pt x="655320" y="3048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6" name="Frihandsfigur 25"/>
          <p:cNvSpPr/>
          <p:nvPr/>
        </p:nvSpPr>
        <p:spPr>
          <a:xfrm>
            <a:off x="4373563" y="5486400"/>
            <a:ext cx="823912" cy="106363"/>
          </a:xfrm>
          <a:custGeom>
            <a:avLst/>
            <a:gdLst>
              <a:gd name="connsiteX0" fmla="*/ 0 w 822960"/>
              <a:gd name="connsiteY0" fmla="*/ 15240 h 106680"/>
              <a:gd name="connsiteX1" fmla="*/ 76200 w 822960"/>
              <a:gd name="connsiteY1" fmla="*/ 0 h 106680"/>
              <a:gd name="connsiteX2" fmla="*/ 579120 w 822960"/>
              <a:gd name="connsiteY2" fmla="*/ 30480 h 106680"/>
              <a:gd name="connsiteX3" fmla="*/ 655320 w 822960"/>
              <a:gd name="connsiteY3" fmla="*/ 45720 h 106680"/>
              <a:gd name="connsiteX4" fmla="*/ 746760 w 822960"/>
              <a:gd name="connsiteY4" fmla="*/ 76200 h 106680"/>
              <a:gd name="connsiteX5" fmla="*/ 807720 w 822960"/>
              <a:gd name="connsiteY5" fmla="*/ 91440 h 106680"/>
              <a:gd name="connsiteX6" fmla="*/ 822960 w 822960"/>
              <a:gd name="connsiteY6" fmla="*/ 10668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0" h="106680">
                <a:moveTo>
                  <a:pt x="0" y="15240"/>
                </a:moveTo>
                <a:cubicBezTo>
                  <a:pt x="25400" y="10160"/>
                  <a:pt x="50297" y="0"/>
                  <a:pt x="76200" y="0"/>
                </a:cubicBezTo>
                <a:cubicBezTo>
                  <a:pt x="283750" y="0"/>
                  <a:pt x="402625" y="1064"/>
                  <a:pt x="579120" y="30480"/>
                </a:cubicBezTo>
                <a:cubicBezTo>
                  <a:pt x="604671" y="34738"/>
                  <a:pt x="630330" y="38904"/>
                  <a:pt x="655320" y="45720"/>
                </a:cubicBezTo>
                <a:cubicBezTo>
                  <a:pt x="686317" y="54174"/>
                  <a:pt x="715591" y="68408"/>
                  <a:pt x="746760" y="76200"/>
                </a:cubicBezTo>
                <a:cubicBezTo>
                  <a:pt x="767080" y="81280"/>
                  <a:pt x="788273" y="83661"/>
                  <a:pt x="807720" y="91440"/>
                </a:cubicBezTo>
                <a:cubicBezTo>
                  <a:pt x="814390" y="94108"/>
                  <a:pt x="817880" y="101600"/>
                  <a:pt x="822960" y="10668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sp>
        <p:nvSpPr>
          <p:cNvPr id="27" name="Frihandsfigur 26"/>
          <p:cNvSpPr/>
          <p:nvPr/>
        </p:nvSpPr>
        <p:spPr>
          <a:xfrm>
            <a:off x="6156325" y="5410200"/>
            <a:ext cx="731838" cy="46038"/>
          </a:xfrm>
          <a:custGeom>
            <a:avLst/>
            <a:gdLst>
              <a:gd name="connsiteX0" fmla="*/ 0 w 762000"/>
              <a:gd name="connsiteY0" fmla="*/ 0 h 91440"/>
              <a:gd name="connsiteX1" fmla="*/ 213360 w 762000"/>
              <a:gd name="connsiteY1" fmla="*/ 30480 h 91440"/>
              <a:gd name="connsiteX2" fmla="*/ 594360 w 762000"/>
              <a:gd name="connsiteY2" fmla="*/ 45720 h 91440"/>
              <a:gd name="connsiteX3" fmla="*/ 746760 w 762000"/>
              <a:gd name="connsiteY3" fmla="*/ 76200 h 91440"/>
              <a:gd name="connsiteX4" fmla="*/ 762000 w 762000"/>
              <a:gd name="connsiteY4" fmla="*/ 91440 h 9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91440">
                <a:moveTo>
                  <a:pt x="0" y="0"/>
                </a:moveTo>
                <a:cubicBezTo>
                  <a:pt x="61945" y="10324"/>
                  <a:pt x="153417" y="26847"/>
                  <a:pt x="213360" y="30480"/>
                </a:cubicBezTo>
                <a:cubicBezTo>
                  <a:pt x="340229" y="38169"/>
                  <a:pt x="467360" y="40640"/>
                  <a:pt x="594360" y="45720"/>
                </a:cubicBezTo>
                <a:cubicBezTo>
                  <a:pt x="620215" y="50029"/>
                  <a:pt x="714282" y="63209"/>
                  <a:pt x="746760" y="76200"/>
                </a:cubicBezTo>
                <a:cubicBezTo>
                  <a:pt x="753430" y="78868"/>
                  <a:pt x="756920" y="86360"/>
                  <a:pt x="762000" y="91440"/>
                </a:cubicBezTo>
              </a:path>
            </a:pathLst>
          </a:custGeom>
          <a:solidFill>
            <a:srgbClr val="FE2EC8"/>
          </a:solidFill>
          <a:ln w="63500">
            <a:solidFill>
              <a:srgbClr val="FE2E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sz="1800">
              <a:solidFill>
                <a:srgbClr val="FE2EC8"/>
              </a:solidFill>
            </a:endParaRPr>
          </a:p>
        </p:txBody>
      </p:sp>
      <p:pic>
        <p:nvPicPr>
          <p:cNvPr id="16400" name="Bildobjekt 27"/>
          <p:cNvPicPr>
            <a:picLocks noChangeAspect="1"/>
          </p:cNvPicPr>
          <p:nvPr/>
        </p:nvPicPr>
        <p:blipFill>
          <a:blip r:embed="rId2" cstate="print">
            <a:extLst>
              <a:ext uri="{28A0092B-C50C-407E-A947-70E740481C1C}">
                <a14:useLocalDpi xmlns:a14="http://schemas.microsoft.com/office/drawing/2010/main" val="0"/>
              </a:ext>
            </a:extLst>
          </a:blip>
          <a:srcRect l="53497" t="4695" r="24837" b="73209"/>
          <a:stretch>
            <a:fillRect/>
          </a:stretch>
        </p:blipFill>
        <p:spPr bwMode="auto">
          <a:xfrm>
            <a:off x="2665413" y="908050"/>
            <a:ext cx="172085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textruta 28"/>
          <p:cNvSpPr txBox="1">
            <a:spLocks noChangeArrowheads="1"/>
          </p:cNvSpPr>
          <p:nvPr/>
        </p:nvSpPr>
        <p:spPr bwMode="auto">
          <a:xfrm>
            <a:off x="6046788" y="6477000"/>
            <a:ext cx="373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pPr>
            <a:r>
              <a:rPr lang="sv-SE" altLang="sv-SE" sz="1400" b="1">
                <a:solidFill>
                  <a:prstClr val="black"/>
                </a:solidFill>
                <a:latin typeface="Arial" pitchFamily="34" charset="0"/>
              </a:rPr>
              <a:t>˚C</a:t>
            </a:r>
          </a:p>
        </p:txBody>
      </p:sp>
    </p:spTree>
    <p:extLst>
      <p:ext uri="{BB962C8B-B14F-4D97-AF65-F5344CB8AC3E}">
        <p14:creationId xmlns:p14="http://schemas.microsoft.com/office/powerpoint/2010/main" val="247835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Bildobjekt 2"/>
          <p:cNvPicPr/>
          <p:nvPr/>
        </p:nvPicPr>
        <p:blipFill rotWithShape="1">
          <a:blip r:embed="rId2"/>
          <a:srcRect t="17217"/>
          <a:stretch/>
        </p:blipFill>
        <p:spPr>
          <a:xfrm>
            <a:off x="4356000" y="2387499"/>
            <a:ext cx="4914000" cy="1497254"/>
          </a:xfrm>
          <a:prstGeom prst="rect">
            <a:avLst/>
          </a:prstGeom>
          <a:ln>
            <a:noFill/>
          </a:ln>
        </p:spPr>
      </p:pic>
      <p:pic>
        <p:nvPicPr>
          <p:cNvPr id="285" name="Bildobjekt 1"/>
          <p:cNvPicPr/>
          <p:nvPr/>
        </p:nvPicPr>
        <p:blipFill rotWithShape="1">
          <a:blip r:embed="rId3"/>
          <a:srcRect t="8606"/>
          <a:stretch/>
        </p:blipFill>
        <p:spPr>
          <a:xfrm>
            <a:off x="4374360" y="3982340"/>
            <a:ext cx="4923360" cy="1235140"/>
          </a:xfrm>
          <a:prstGeom prst="rect">
            <a:avLst/>
          </a:prstGeom>
          <a:ln>
            <a:noFill/>
          </a:ln>
        </p:spPr>
      </p:pic>
      <p:pic>
        <p:nvPicPr>
          <p:cNvPr id="286" name="Picture 2"/>
          <p:cNvPicPr/>
          <p:nvPr/>
        </p:nvPicPr>
        <p:blipFill>
          <a:blip r:embed="rId4"/>
          <a:stretch>
            <a:fillRect/>
          </a:stretch>
        </p:blipFill>
        <p:spPr>
          <a:xfrm>
            <a:off x="6671880" y="3337200"/>
            <a:ext cx="2292480" cy="2055240"/>
          </a:xfrm>
          <a:prstGeom prst="rect">
            <a:avLst/>
          </a:prstGeom>
          <a:ln>
            <a:noFill/>
          </a:ln>
        </p:spPr>
      </p:pic>
      <p:sp>
        <p:nvSpPr>
          <p:cNvPr id="287" name="CustomShape 1"/>
          <p:cNvSpPr/>
          <p:nvPr/>
        </p:nvSpPr>
        <p:spPr>
          <a:xfrm>
            <a:off x="0" y="0"/>
            <a:ext cx="9142920" cy="456120"/>
          </a:xfrm>
          <a:prstGeom prst="rect">
            <a:avLst/>
          </a:prstGeom>
          <a:noFill/>
          <a:ln>
            <a:noFill/>
          </a:ln>
        </p:spPr>
      </p:sp>
      <p:sp>
        <p:nvSpPr>
          <p:cNvPr id="288" name="CustomShape 2"/>
          <p:cNvSpPr/>
          <p:nvPr/>
        </p:nvSpPr>
        <p:spPr>
          <a:xfrm>
            <a:off x="0" y="2266920"/>
            <a:ext cx="9142920" cy="456120"/>
          </a:xfrm>
          <a:prstGeom prst="rect">
            <a:avLst/>
          </a:prstGeom>
          <a:noFill/>
          <a:ln>
            <a:noFill/>
          </a:ln>
        </p:spPr>
      </p:sp>
      <p:sp>
        <p:nvSpPr>
          <p:cNvPr id="289" name="CustomShape 3"/>
          <p:cNvSpPr/>
          <p:nvPr/>
        </p:nvSpPr>
        <p:spPr>
          <a:xfrm>
            <a:off x="0" y="3143160"/>
            <a:ext cx="9142920" cy="456120"/>
          </a:xfrm>
          <a:prstGeom prst="rect">
            <a:avLst/>
          </a:prstGeom>
          <a:noFill/>
          <a:ln>
            <a:noFill/>
          </a:ln>
        </p:spPr>
      </p:sp>
      <p:sp>
        <p:nvSpPr>
          <p:cNvPr id="291" name="CustomShape 5"/>
          <p:cNvSpPr/>
          <p:nvPr/>
        </p:nvSpPr>
        <p:spPr>
          <a:xfrm>
            <a:off x="100080" y="2563560"/>
            <a:ext cx="4487040" cy="2377080"/>
          </a:xfrm>
          <a:prstGeom prst="rect">
            <a:avLst/>
          </a:prstGeom>
          <a:noFill/>
          <a:ln>
            <a:noFill/>
          </a:ln>
        </p:spPr>
        <p:txBody>
          <a:bodyPr wrap="none" lIns="0" tIns="0" rIns="0" bIns="0" anchor="ctr"/>
          <a:lstStyle/>
          <a:p>
            <a:pPr fontAlgn="auto">
              <a:spcBef>
                <a:spcPts val="0"/>
              </a:spcBef>
              <a:spcAft>
                <a:spcPts val="0"/>
              </a:spcAft>
            </a:pPr>
            <a:r>
              <a:rPr lang="en-GB" sz="2400" dirty="0">
                <a:solidFill>
                  <a:srgbClr val="0000FF"/>
                </a:solidFill>
                <a:latin typeface="Arial"/>
                <a:ea typeface="WenQuanYi Zen Hei"/>
              </a:rPr>
              <a:t>CLARA-A1 1982-2009, 50km</a:t>
            </a:r>
            <a:endParaRPr sz="1800" dirty="0">
              <a:solidFill>
                <a:prstClr val="black"/>
              </a:solidFill>
              <a:latin typeface="Arial"/>
            </a:endParaRPr>
          </a:p>
          <a:p>
            <a:pPr fontAlgn="auto">
              <a:spcBef>
                <a:spcPts val="0"/>
              </a:spcBef>
              <a:spcAft>
                <a:spcPts val="0"/>
              </a:spcAft>
            </a:pPr>
            <a:r>
              <a:rPr lang="en-GB" sz="1200" dirty="0">
                <a:solidFill>
                  <a:srgbClr val="0000FF"/>
                </a:solidFill>
                <a:latin typeface="Arial"/>
                <a:ea typeface="WenQuanYi Zen Hei"/>
              </a:rPr>
              <a:t>(CM SAF </a:t>
            </a:r>
            <a:r>
              <a:rPr lang="en-GB" sz="1200" dirty="0" err="1">
                <a:solidFill>
                  <a:srgbClr val="0000FF"/>
                </a:solidFill>
                <a:latin typeface="Arial"/>
                <a:ea typeface="WenQuanYi Zen Hei"/>
              </a:rPr>
              <a:t>cLoud</a:t>
            </a:r>
            <a:r>
              <a:rPr lang="en-GB" sz="1200" dirty="0">
                <a:solidFill>
                  <a:srgbClr val="0000FF"/>
                </a:solidFill>
                <a:latin typeface="Arial"/>
                <a:ea typeface="WenQuanYi Zen Hei"/>
              </a:rPr>
              <a:t>, Albedo and </a:t>
            </a:r>
            <a:r>
              <a:rPr lang="en-GB" sz="1200" dirty="0" err="1">
                <a:solidFill>
                  <a:srgbClr val="0000FF"/>
                </a:solidFill>
                <a:latin typeface="Arial"/>
                <a:ea typeface="WenQuanYi Zen Hei"/>
              </a:rPr>
              <a:t>RAdiation</a:t>
            </a:r>
            <a:r>
              <a:rPr lang="en-GB" sz="1200" dirty="0">
                <a:solidFill>
                  <a:srgbClr val="0000FF"/>
                </a:solidFill>
                <a:latin typeface="Arial"/>
                <a:ea typeface="WenQuanYi Zen Hei"/>
              </a:rPr>
              <a:t> dataset from </a:t>
            </a:r>
            <a:endParaRPr sz="1800" dirty="0">
              <a:solidFill>
                <a:prstClr val="black"/>
              </a:solidFill>
              <a:latin typeface="Arial"/>
            </a:endParaRPr>
          </a:p>
          <a:p>
            <a:pPr fontAlgn="auto">
              <a:spcBef>
                <a:spcPts val="0"/>
              </a:spcBef>
              <a:spcAft>
                <a:spcPts val="0"/>
              </a:spcAft>
            </a:pPr>
            <a:r>
              <a:rPr lang="en-GB" sz="1200" dirty="0">
                <a:solidFill>
                  <a:srgbClr val="0000FF"/>
                </a:solidFill>
                <a:latin typeface="Arial"/>
                <a:ea typeface="WenQuanYi Zen Hei"/>
              </a:rPr>
              <a:t>AVHRR data)</a:t>
            </a:r>
            <a:endParaRPr sz="1800" dirty="0">
              <a:solidFill>
                <a:prstClr val="black"/>
              </a:solidFill>
              <a:latin typeface="Arial"/>
            </a:endParaRPr>
          </a:p>
          <a:p>
            <a:pPr fontAlgn="auto">
              <a:spcBef>
                <a:spcPts val="0"/>
              </a:spcBef>
              <a:spcAft>
                <a:spcPts val="0"/>
              </a:spcAft>
            </a:pPr>
            <a:endParaRPr sz="1800" dirty="0">
              <a:solidFill>
                <a:prstClr val="black"/>
              </a:solidFill>
              <a:latin typeface="Arial"/>
            </a:endParaRPr>
          </a:p>
          <a:p>
            <a:pPr fontAlgn="auto">
              <a:spcBef>
                <a:spcPts val="0"/>
              </a:spcBef>
              <a:spcAft>
                <a:spcPts val="0"/>
              </a:spcAft>
            </a:pPr>
            <a:endParaRPr sz="1800" dirty="0">
              <a:solidFill>
                <a:prstClr val="black"/>
              </a:solidFill>
              <a:latin typeface="Arial"/>
            </a:endParaRPr>
          </a:p>
          <a:p>
            <a:pPr fontAlgn="auto">
              <a:spcBef>
                <a:spcPts val="0"/>
              </a:spcBef>
              <a:spcAft>
                <a:spcPts val="0"/>
              </a:spcAft>
            </a:pPr>
            <a:r>
              <a:rPr lang="en-GB" sz="2400" b="1" dirty="0">
                <a:solidFill>
                  <a:srgbClr val="FF0000"/>
                </a:solidFill>
                <a:latin typeface="Arial"/>
                <a:ea typeface="WenQuanYi Zen Hei"/>
              </a:rPr>
              <a:t>EC-Earth AMIP run </a:t>
            </a:r>
            <a:endParaRPr sz="1800" dirty="0">
              <a:solidFill>
                <a:prstClr val="black"/>
              </a:solidFill>
              <a:latin typeface="Arial"/>
            </a:endParaRPr>
          </a:p>
          <a:p>
            <a:pPr fontAlgn="auto">
              <a:spcBef>
                <a:spcPts val="0"/>
              </a:spcBef>
              <a:spcAft>
                <a:spcPts val="0"/>
              </a:spcAft>
            </a:pPr>
            <a:r>
              <a:rPr lang="en-GB" sz="2400" b="1" dirty="0">
                <a:solidFill>
                  <a:srgbClr val="FF0000"/>
                </a:solidFill>
                <a:latin typeface="Arial"/>
                <a:ea typeface="WenQuanYi Zen Hei"/>
              </a:rPr>
              <a:t>1982-2009, T159(125km)</a:t>
            </a:r>
            <a:endParaRPr sz="1800" dirty="0">
              <a:solidFill>
                <a:prstClr val="black"/>
              </a:solidFill>
              <a:latin typeface="Arial"/>
            </a:endParaRPr>
          </a:p>
        </p:txBody>
      </p:sp>
      <p:sp>
        <p:nvSpPr>
          <p:cNvPr id="292" name="CustomShape 6"/>
          <p:cNvSpPr/>
          <p:nvPr/>
        </p:nvSpPr>
        <p:spPr>
          <a:xfrm>
            <a:off x="55440" y="5761440"/>
            <a:ext cx="9052200" cy="891000"/>
          </a:xfrm>
          <a:prstGeom prst="rect">
            <a:avLst/>
          </a:prstGeom>
          <a:noFill/>
          <a:ln w="28440">
            <a:solidFill>
              <a:srgbClr val="C00000"/>
            </a:solidFill>
            <a:round/>
          </a:ln>
        </p:spPr>
        <p:txBody>
          <a:bodyPr lIns="90000" tIns="45000" rIns="90000" bIns="45000"/>
          <a:lstStyle/>
          <a:p>
            <a:pPr algn="ctr" fontAlgn="auto">
              <a:spcBef>
                <a:spcPts val="0"/>
              </a:spcBef>
              <a:spcAft>
                <a:spcPts val="0"/>
              </a:spcAft>
            </a:pPr>
            <a:r>
              <a:rPr lang="en-GB" sz="1800" b="1">
                <a:solidFill>
                  <a:srgbClr val="000000"/>
                </a:solidFill>
                <a:latin typeface="Arial"/>
              </a:rPr>
              <a:t>A similar study investigating variability and correlations between ESA-CCI  clouds, aerosols, SST, soil moisture, greenhouse gases, ozone and other observations and in CMIP5 models will be done for CMUG </a:t>
            </a:r>
            <a:endParaRPr sz="1800">
              <a:solidFill>
                <a:prstClr val="black"/>
              </a:solidFill>
              <a:latin typeface="Arial"/>
            </a:endParaRPr>
          </a:p>
        </p:txBody>
      </p:sp>
      <p:sp>
        <p:nvSpPr>
          <p:cNvPr id="293" name="CustomShape 7"/>
          <p:cNvSpPr/>
          <p:nvPr/>
        </p:nvSpPr>
        <p:spPr>
          <a:xfrm>
            <a:off x="175381" y="5121540"/>
            <a:ext cx="3657240" cy="541800"/>
          </a:xfrm>
          <a:prstGeom prst="rect">
            <a:avLst/>
          </a:prstGeom>
          <a:noFill/>
          <a:ln>
            <a:noFill/>
          </a:ln>
        </p:spPr>
        <p:txBody>
          <a:bodyPr lIns="0" tIns="0" rIns="0" bIns="0" anchor="b"/>
          <a:lstStyle/>
          <a:p>
            <a:pPr fontAlgn="auto">
              <a:spcBef>
                <a:spcPts val="0"/>
              </a:spcBef>
              <a:spcAft>
                <a:spcPts val="0"/>
              </a:spcAft>
            </a:pPr>
            <a:r>
              <a:rPr lang="en-GB" sz="1800" dirty="0">
                <a:solidFill>
                  <a:srgbClr val="000000"/>
                </a:solidFill>
                <a:latin typeface="Arial "/>
              </a:rPr>
              <a:t>Devasthale and Willén 2013</a:t>
            </a:r>
            <a:endParaRPr sz="1800" dirty="0">
              <a:solidFill>
                <a:prstClr val="black"/>
              </a:solidFill>
              <a:latin typeface="Arial"/>
            </a:endParaRPr>
          </a:p>
        </p:txBody>
      </p:sp>
      <p:sp>
        <p:nvSpPr>
          <p:cNvPr id="294" name="CustomShape 8"/>
          <p:cNvSpPr/>
          <p:nvPr/>
        </p:nvSpPr>
        <p:spPr>
          <a:xfrm>
            <a:off x="133560" y="181980"/>
            <a:ext cx="7684560" cy="548280"/>
          </a:xfrm>
          <a:prstGeom prst="rect">
            <a:avLst/>
          </a:prstGeom>
          <a:noFill/>
          <a:ln>
            <a:noFill/>
          </a:ln>
        </p:spPr>
        <p:txBody>
          <a:bodyPr wrap="none" lIns="90000" tIns="45000" rIns="90000" bIns="45000"/>
          <a:lstStyle/>
          <a:p>
            <a:pPr fontAlgn="auto">
              <a:spcBef>
                <a:spcPts val="0"/>
              </a:spcBef>
              <a:spcAft>
                <a:spcPts val="0"/>
              </a:spcAft>
            </a:pPr>
            <a:r>
              <a:rPr lang="en-GB" sz="2800" b="1" dirty="0" smtClean="0">
                <a:solidFill>
                  <a:srgbClr val="000000"/>
                </a:solidFill>
                <a:latin typeface="Arial Black" panose="020B0A04020102020204" pitchFamily="34" charset="0"/>
              </a:rPr>
              <a:t>Improving climate models</a:t>
            </a:r>
            <a:endParaRPr sz="2800" dirty="0">
              <a:solidFill>
                <a:prstClr val="black"/>
              </a:solidFill>
              <a:latin typeface="Arial Black" panose="020B0A04020102020204" pitchFamily="34" charset="0"/>
            </a:endParaRPr>
          </a:p>
        </p:txBody>
      </p:sp>
      <p:sp>
        <p:nvSpPr>
          <p:cNvPr id="295" name="CustomShape 9"/>
          <p:cNvSpPr/>
          <p:nvPr/>
        </p:nvSpPr>
        <p:spPr>
          <a:xfrm>
            <a:off x="6948360" y="1917000"/>
            <a:ext cx="2321640" cy="1439640"/>
          </a:xfrm>
          <a:prstGeom prst="rect">
            <a:avLst/>
          </a:prstGeom>
          <a:solidFill>
            <a:srgbClr val="FFFFFF"/>
          </a:solidFill>
          <a:ln>
            <a:noFill/>
          </a:ln>
        </p:spPr>
        <p:txBody>
          <a:bodyPr lIns="0" tIns="0" rIns="0" bIns="0" anchor="b"/>
          <a:lstStyle/>
          <a:p>
            <a:pPr fontAlgn="auto">
              <a:spcBef>
                <a:spcPts val="0"/>
              </a:spcBef>
              <a:spcAft>
                <a:spcPts val="0"/>
              </a:spcAft>
            </a:pPr>
            <a:r>
              <a:rPr lang="en-GB" sz="1800">
                <a:solidFill>
                  <a:srgbClr val="000000"/>
                </a:solidFill>
                <a:latin typeface="Arial "/>
              </a:rPr>
              <a:t>SST anomalies</a:t>
            </a:r>
            <a:endParaRPr sz="1800">
              <a:solidFill>
                <a:prstClr val="black"/>
              </a:solidFill>
              <a:latin typeface="Arial"/>
            </a:endParaRPr>
          </a:p>
        </p:txBody>
      </p:sp>
      <p:sp>
        <p:nvSpPr>
          <p:cNvPr id="296" name="CustomShape 10"/>
          <p:cNvSpPr/>
          <p:nvPr/>
        </p:nvSpPr>
        <p:spPr>
          <a:xfrm>
            <a:off x="6588360" y="4365000"/>
            <a:ext cx="2709720" cy="1027440"/>
          </a:xfrm>
          <a:prstGeom prst="rect">
            <a:avLst/>
          </a:prstGeom>
          <a:solidFill>
            <a:srgbClr val="FFFFFF"/>
          </a:solidFill>
          <a:ln w="25560">
            <a:solidFill>
              <a:srgbClr val="FFFFFF"/>
            </a:solidFill>
            <a:round/>
          </a:ln>
        </p:spPr>
      </p:sp>
      <p:sp>
        <p:nvSpPr>
          <p:cNvPr id="297" name="CustomShape 11"/>
          <p:cNvSpPr/>
          <p:nvPr/>
        </p:nvSpPr>
        <p:spPr>
          <a:xfrm>
            <a:off x="8964360" y="3213000"/>
            <a:ext cx="431640" cy="1223640"/>
          </a:xfrm>
          <a:prstGeom prst="rect">
            <a:avLst/>
          </a:prstGeom>
          <a:solidFill>
            <a:srgbClr val="FFFFFF"/>
          </a:solidFill>
          <a:ln w="25560">
            <a:solidFill>
              <a:srgbClr val="FFFFFF"/>
            </a:solidFill>
            <a:round/>
          </a:ln>
        </p:spPr>
      </p:sp>
      <p:pic>
        <p:nvPicPr>
          <p:cNvPr id="298" name="Bildobjekt 4"/>
          <p:cNvPicPr/>
          <p:nvPr/>
        </p:nvPicPr>
        <p:blipFill>
          <a:blip r:embed="rId5"/>
          <a:stretch>
            <a:fillRect/>
          </a:stretch>
        </p:blipFill>
        <p:spPr>
          <a:xfrm>
            <a:off x="3996000" y="5315040"/>
            <a:ext cx="3151800" cy="417960"/>
          </a:xfrm>
          <a:prstGeom prst="rect">
            <a:avLst/>
          </a:prstGeom>
          <a:ln>
            <a:noFill/>
          </a:ln>
        </p:spPr>
      </p:pic>
      <p:sp>
        <p:nvSpPr>
          <p:cNvPr id="17" name="textruta 16"/>
          <p:cNvSpPr txBox="1"/>
          <p:nvPr/>
        </p:nvSpPr>
        <p:spPr>
          <a:xfrm>
            <a:off x="307647" y="888761"/>
            <a:ext cx="8656713" cy="1200329"/>
          </a:xfrm>
          <a:prstGeom prst="rect">
            <a:avLst/>
          </a:prstGeom>
          <a:noFill/>
        </p:spPr>
        <p:txBody>
          <a:bodyPr wrap="square" rtlCol="0">
            <a:spAutoFit/>
          </a:bodyPr>
          <a:lstStyle/>
          <a:p>
            <a:r>
              <a:rPr lang="en-GB" sz="2000" b="1" dirty="0" smtClean="0"/>
              <a:t>AMIP-type experiments with prescribed SSTs and sea-ice conditions</a:t>
            </a:r>
          </a:p>
          <a:p>
            <a:r>
              <a:rPr lang="sv-SE" sz="2000" b="1" dirty="0" err="1" smtClean="0"/>
              <a:t>allows</a:t>
            </a:r>
            <a:r>
              <a:rPr lang="sv-SE" sz="2000" b="1" dirty="0" smtClean="0"/>
              <a:t> for </a:t>
            </a:r>
            <a:r>
              <a:rPr lang="sv-SE" sz="2000" b="1" dirty="0" err="1" smtClean="0"/>
              <a:t>more</a:t>
            </a:r>
            <a:r>
              <a:rPr lang="sv-SE" sz="2000" b="1" dirty="0" smtClean="0"/>
              <a:t> straight-forward </a:t>
            </a:r>
            <a:r>
              <a:rPr lang="sv-SE" sz="2000" b="1" dirty="0" err="1" smtClean="0"/>
              <a:t>comparison</a:t>
            </a:r>
            <a:r>
              <a:rPr lang="sv-SE" sz="2000" b="1" dirty="0" smtClean="0"/>
              <a:t> </a:t>
            </a:r>
            <a:r>
              <a:rPr lang="sv-SE" sz="2000" b="1" dirty="0" err="1" smtClean="0"/>
              <a:t>to</a:t>
            </a:r>
            <a:r>
              <a:rPr lang="sv-SE" sz="2000" b="1" dirty="0" smtClean="0"/>
              <a:t> observations</a:t>
            </a:r>
            <a:endParaRPr lang="en-GB" sz="2000" b="1" dirty="0" smtClean="0"/>
          </a:p>
          <a:p>
            <a:endParaRPr lang="en-GB" b="1" dirty="0" smtClean="0"/>
          </a:p>
          <a:p>
            <a:endParaRPr lang="en-GB" dirty="0"/>
          </a:p>
        </p:txBody>
      </p:sp>
      <p:sp>
        <p:nvSpPr>
          <p:cNvPr id="290" name="CustomShape 4"/>
          <p:cNvSpPr/>
          <p:nvPr/>
        </p:nvSpPr>
        <p:spPr>
          <a:xfrm>
            <a:off x="274680" y="1639800"/>
            <a:ext cx="9023040" cy="1083240"/>
          </a:xfrm>
          <a:prstGeom prst="rect">
            <a:avLst/>
          </a:prstGeom>
          <a:noFill/>
          <a:ln>
            <a:noFill/>
          </a:ln>
        </p:spPr>
        <p:txBody>
          <a:bodyPr wrap="none" lIns="0" tIns="0" rIns="0" bIns="0" anchor="ctr"/>
          <a:lstStyle/>
          <a:p>
            <a:pPr algn="ctr" fontAlgn="auto">
              <a:spcBef>
                <a:spcPts val="0"/>
              </a:spcBef>
              <a:spcAft>
                <a:spcPts val="0"/>
              </a:spcAft>
            </a:pPr>
            <a:r>
              <a:rPr lang="en-GB" sz="2000" b="1" dirty="0">
                <a:solidFill>
                  <a:srgbClr val="000000"/>
                </a:solidFill>
                <a:latin typeface="Arial"/>
                <a:ea typeface="WenQuanYi Zen Hei"/>
              </a:rPr>
              <a:t>Correlation El Nino Southern Ocean ENSO index &amp; </a:t>
            </a:r>
            <a:r>
              <a:rPr lang="en-GB" sz="2000" b="1" dirty="0" smtClean="0">
                <a:solidFill>
                  <a:srgbClr val="000000"/>
                </a:solidFill>
                <a:latin typeface="Arial"/>
                <a:ea typeface="WenQuanYi Zen Hei"/>
              </a:rPr>
              <a:t>Clouds</a:t>
            </a:r>
            <a:endParaRPr sz="1800" dirty="0">
              <a:solidFill>
                <a:prstClr val="black"/>
              </a:solidFill>
              <a:latin typeface="Arial"/>
            </a:endParaRPr>
          </a:p>
        </p:txBody>
      </p:sp>
    </p:spTree>
    <p:extLst>
      <p:ext uri="{BB962C8B-B14F-4D97-AF65-F5344CB8AC3E}">
        <p14:creationId xmlns:p14="http://schemas.microsoft.com/office/powerpoint/2010/main" val="25887542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Picture 2"/>
          <p:cNvPicPr/>
          <p:nvPr/>
        </p:nvPicPr>
        <p:blipFill>
          <a:blip r:embed="rId2"/>
          <a:stretch>
            <a:fillRect/>
          </a:stretch>
        </p:blipFill>
        <p:spPr>
          <a:xfrm>
            <a:off x="323640" y="901800"/>
            <a:ext cx="8568000" cy="5178240"/>
          </a:xfrm>
          <a:prstGeom prst="rect">
            <a:avLst/>
          </a:prstGeom>
          <a:ln>
            <a:noFill/>
          </a:ln>
        </p:spPr>
      </p:pic>
      <p:sp>
        <p:nvSpPr>
          <p:cNvPr id="300" name="CustomShape 1"/>
          <p:cNvSpPr/>
          <p:nvPr/>
        </p:nvSpPr>
        <p:spPr>
          <a:xfrm>
            <a:off x="539640" y="0"/>
            <a:ext cx="7633080" cy="619560"/>
          </a:xfrm>
          <a:prstGeom prst="rect">
            <a:avLst/>
          </a:prstGeom>
          <a:noFill/>
          <a:ln>
            <a:noFill/>
          </a:ln>
        </p:spPr>
        <p:txBody>
          <a:bodyPr lIns="0" tIns="0" rIns="0" bIns="0" anchor="b"/>
          <a:lstStyle/>
          <a:p>
            <a:pPr fontAlgn="auto">
              <a:spcBef>
                <a:spcPts val="0"/>
              </a:spcBef>
              <a:spcAft>
                <a:spcPts val="0"/>
              </a:spcAft>
            </a:pPr>
            <a:r>
              <a:rPr lang="en-GB" sz="2600" dirty="0" smtClean="0">
                <a:solidFill>
                  <a:srgbClr val="000000"/>
                </a:solidFill>
                <a:latin typeface="Arial Black"/>
              </a:rPr>
              <a:t>Decadal prediction with EC-Earth</a:t>
            </a:r>
            <a:endParaRPr sz="1800" dirty="0">
              <a:solidFill>
                <a:prstClr val="black"/>
              </a:solidFill>
              <a:latin typeface="Arial"/>
            </a:endParaRPr>
          </a:p>
        </p:txBody>
      </p:sp>
      <p:sp>
        <p:nvSpPr>
          <p:cNvPr id="301" name="CustomShape 2"/>
          <p:cNvSpPr/>
          <p:nvPr/>
        </p:nvSpPr>
        <p:spPr>
          <a:xfrm>
            <a:off x="323640" y="5941440"/>
            <a:ext cx="8728560" cy="638280"/>
          </a:xfrm>
          <a:prstGeom prst="rect">
            <a:avLst/>
          </a:prstGeom>
          <a:noFill/>
          <a:ln w="28440">
            <a:solidFill>
              <a:srgbClr val="C00000"/>
            </a:solidFill>
            <a:round/>
          </a:ln>
        </p:spPr>
        <p:txBody>
          <a:bodyPr lIns="90000" tIns="45000" rIns="90000" bIns="45000"/>
          <a:lstStyle/>
          <a:p>
            <a:pPr fontAlgn="auto">
              <a:spcBef>
                <a:spcPts val="0"/>
              </a:spcBef>
              <a:spcAft>
                <a:spcPts val="0"/>
              </a:spcAft>
            </a:pPr>
            <a:r>
              <a:rPr lang="en-GB" sz="1800" b="1">
                <a:solidFill>
                  <a:srgbClr val="000000"/>
                </a:solidFill>
                <a:latin typeface="Arial"/>
              </a:rPr>
              <a:t>We need a reliable and consistent observational data set for initialization </a:t>
            </a:r>
            <a:endParaRPr sz="1800">
              <a:solidFill>
                <a:prstClr val="black"/>
              </a:solidFill>
              <a:latin typeface="Arial"/>
            </a:endParaRPr>
          </a:p>
          <a:p>
            <a:pPr fontAlgn="auto">
              <a:spcBef>
                <a:spcPts val="0"/>
              </a:spcBef>
              <a:spcAft>
                <a:spcPts val="0"/>
              </a:spcAft>
            </a:pPr>
            <a:r>
              <a:rPr lang="en-GB" sz="1800" b="1">
                <a:solidFill>
                  <a:srgbClr val="000000"/>
                </a:solidFill>
                <a:latin typeface="Arial"/>
              </a:rPr>
              <a:t>of the ocean – sea ice system. ESA-CCI SST and Sea-Ice will be used in CMUG </a:t>
            </a:r>
            <a:endParaRPr sz="1800">
              <a:solidFill>
                <a:prstClr val="black"/>
              </a:solidFill>
              <a:latin typeface="Arial"/>
            </a:endParaRPr>
          </a:p>
        </p:txBody>
      </p:sp>
    </p:spTree>
    <p:extLst>
      <p:ext uri="{BB962C8B-B14F-4D97-AF65-F5344CB8AC3E}">
        <p14:creationId xmlns:p14="http://schemas.microsoft.com/office/powerpoint/2010/main" val="93530113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010400" y="649287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algn="r" defTabSz="449263">
              <a:buSzPct val="100000"/>
            </a:pPr>
            <a:fld id="{BC3883AC-8E6B-4650-848C-1216CE0CE92C}" type="slidenum">
              <a:rPr lang="en-US" sz="1200" smtClean="0">
                <a:solidFill>
                  <a:srgbClr val="898989"/>
                </a:solidFill>
                <a:latin typeface="Calibri" pitchFamily="32" charset="0"/>
                <a:ea typeface="ＭＳ Ｐゴシック" charset="-128"/>
              </a:rPr>
              <a:pPr algn="r" defTabSz="449263">
                <a:buSzPct val="100000"/>
              </a:pPr>
              <a:t>8</a:t>
            </a:fld>
            <a:endParaRPr lang="en-US" sz="1200" smtClean="0">
              <a:solidFill>
                <a:srgbClr val="898989"/>
              </a:solidFill>
              <a:latin typeface="Calibri" pitchFamily="32" charset="0"/>
              <a:ea typeface="ＭＳ Ｐゴシック" charset="-128"/>
            </a:endParaRPr>
          </a:p>
        </p:txBody>
      </p:sp>
      <p:sp>
        <p:nvSpPr>
          <p:cNvPr id="3074" name="Text Box 2"/>
          <p:cNvSpPr txBox="1">
            <a:spLocks noChangeArrowheads="1"/>
          </p:cNvSpPr>
          <p:nvPr/>
        </p:nvSpPr>
        <p:spPr bwMode="auto">
          <a:xfrm>
            <a:off x="0" y="0"/>
            <a:ext cx="9144000" cy="825500"/>
          </a:xfrm>
          <a:prstGeom prst="rect">
            <a:avLst/>
          </a:prstGeom>
          <a:gradFill rotWithShape="0">
            <a:gsLst>
              <a:gs pos="0">
                <a:srgbClr val="FFFFFF"/>
              </a:gs>
              <a:gs pos="100000">
                <a:srgbClr val="E5F5FF"/>
              </a:gs>
            </a:gsLst>
            <a:lin ang="5400000" scaled="1"/>
          </a:gra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algn="ctr" defTabSz="449263" eaLnBrk="0" hangingPunct="0">
              <a:spcBef>
                <a:spcPts val="1625"/>
              </a:spcBef>
              <a:buSzPct val="100000"/>
            </a:pPr>
            <a:r>
              <a:rPr lang="fr-FR" b="1" dirty="0" err="1" smtClean="0">
                <a:solidFill>
                  <a:srgbClr val="000066"/>
                </a:solidFill>
                <a:effectLst>
                  <a:outerShdw blurRad="38100" dist="38100" dir="2700000" algn="tl">
                    <a:srgbClr val="000000"/>
                  </a:outerShdw>
                </a:effectLst>
                <a:latin typeface="Arial" charset="0"/>
              </a:rPr>
              <a:t>Comparison</a:t>
            </a:r>
            <a:r>
              <a:rPr lang="fr-FR" b="1" dirty="0" smtClean="0">
                <a:solidFill>
                  <a:srgbClr val="000066"/>
                </a:solidFill>
                <a:effectLst>
                  <a:outerShdw blurRad="38100" dist="38100" dir="2700000" algn="tl">
                    <a:srgbClr val="000000"/>
                  </a:outerShdw>
                </a:effectLst>
                <a:latin typeface="Arial" charset="0"/>
              </a:rPr>
              <a:t> of CCI and GEWEX </a:t>
            </a:r>
            <a:r>
              <a:rPr lang="fr-FR" b="1" dirty="0" err="1" smtClean="0">
                <a:solidFill>
                  <a:srgbClr val="000066"/>
                </a:solidFill>
                <a:effectLst>
                  <a:outerShdw blurRad="38100" dist="38100" dir="2700000" algn="tl">
                    <a:srgbClr val="000000"/>
                  </a:outerShdw>
                </a:effectLst>
                <a:latin typeface="Arial" charset="0"/>
              </a:rPr>
              <a:t>cloud</a:t>
            </a:r>
            <a:r>
              <a:rPr lang="fr-FR" b="1" dirty="0" smtClean="0">
                <a:solidFill>
                  <a:srgbClr val="000066"/>
                </a:solidFill>
                <a:effectLst>
                  <a:outerShdw blurRad="38100" dist="38100" dir="2700000" algn="tl">
                    <a:srgbClr val="000000"/>
                  </a:outerShdw>
                </a:effectLst>
                <a:latin typeface="Arial" charset="0"/>
              </a:rPr>
              <a:t> data </a:t>
            </a:r>
            <a:r>
              <a:rPr lang="fr-FR" b="1" dirty="0" err="1" smtClean="0">
                <a:solidFill>
                  <a:srgbClr val="000066"/>
                </a:solidFill>
                <a:effectLst>
                  <a:outerShdw blurRad="38100" dist="38100" dir="2700000" algn="tl">
                    <a:srgbClr val="000000"/>
                  </a:outerShdw>
                </a:effectLst>
                <a:latin typeface="Arial" charset="0"/>
              </a:rPr>
              <a:t>with</a:t>
            </a:r>
            <a:r>
              <a:rPr lang="fr-FR" b="1" dirty="0" smtClean="0">
                <a:solidFill>
                  <a:srgbClr val="000066"/>
                </a:solidFill>
                <a:effectLst>
                  <a:outerShdw blurRad="38100" dist="38100" dir="2700000" algn="tl">
                    <a:srgbClr val="000000"/>
                  </a:outerShdw>
                </a:effectLst>
                <a:latin typeface="Arial" charset="0"/>
              </a:rPr>
              <a:t> EC-</a:t>
            </a:r>
            <a:r>
              <a:rPr lang="fr-FR" b="1" dirty="0" err="1" smtClean="0">
                <a:solidFill>
                  <a:srgbClr val="000066"/>
                </a:solidFill>
                <a:effectLst>
                  <a:outerShdw blurRad="38100" dist="38100" dir="2700000" algn="tl">
                    <a:srgbClr val="000000"/>
                  </a:outerShdw>
                </a:effectLst>
                <a:latin typeface="Arial" charset="0"/>
              </a:rPr>
              <a:t>Earth</a:t>
            </a:r>
            <a:r>
              <a:rPr lang="fr-FR" b="1" dirty="0" smtClean="0">
                <a:solidFill>
                  <a:srgbClr val="000066"/>
                </a:solidFill>
                <a:effectLst>
                  <a:outerShdw blurRad="38100" dist="38100" dir="2700000" algn="tl">
                    <a:srgbClr val="000000"/>
                  </a:outerShdw>
                </a:effectLst>
                <a:latin typeface="Arial" charset="0"/>
              </a:rPr>
              <a:t> and ERA-</a:t>
            </a:r>
            <a:r>
              <a:rPr lang="fr-FR" b="1" dirty="0" err="1" smtClean="0">
                <a:solidFill>
                  <a:srgbClr val="000066"/>
                </a:solidFill>
                <a:effectLst>
                  <a:outerShdw blurRad="38100" dist="38100" dir="2700000" algn="tl">
                    <a:srgbClr val="000000"/>
                  </a:outerShdw>
                </a:effectLst>
                <a:latin typeface="Arial" charset="0"/>
              </a:rPr>
              <a:t>Interim</a:t>
            </a:r>
            <a:r>
              <a:rPr lang="fr-FR" b="1" dirty="0" smtClean="0">
                <a:solidFill>
                  <a:srgbClr val="000066"/>
                </a:solidFill>
                <a:effectLst>
                  <a:outerShdw blurRad="38100" dist="38100" dir="2700000" algn="tl">
                    <a:srgbClr val="000000"/>
                  </a:outerShdw>
                </a:effectLst>
                <a:latin typeface="Arial" charset="0"/>
              </a:rPr>
              <a:t> </a:t>
            </a:r>
            <a:r>
              <a:rPr lang="fr-FR" b="1" dirty="0" err="1" smtClean="0">
                <a:solidFill>
                  <a:srgbClr val="000066"/>
                </a:solidFill>
                <a:effectLst>
                  <a:outerShdw blurRad="38100" dist="38100" dir="2700000" algn="tl">
                    <a:srgbClr val="000000"/>
                  </a:outerShdw>
                </a:effectLst>
                <a:latin typeface="Arial" charset="0"/>
              </a:rPr>
              <a:t>from</a:t>
            </a:r>
            <a:r>
              <a:rPr lang="fr-FR" b="1" dirty="0" smtClean="0">
                <a:solidFill>
                  <a:srgbClr val="000066"/>
                </a:solidFill>
                <a:effectLst>
                  <a:outerShdw blurRad="38100" dist="38100" dir="2700000" algn="tl">
                    <a:srgbClr val="000000"/>
                  </a:outerShdw>
                </a:effectLst>
                <a:latin typeface="Arial" charset="0"/>
              </a:rPr>
              <a:t> Cloud-CCI CRG</a:t>
            </a:r>
          </a:p>
        </p:txBody>
      </p:sp>
      <p:sp>
        <p:nvSpPr>
          <p:cNvPr id="3075" name="Text Box 3"/>
          <p:cNvSpPr txBox="1">
            <a:spLocks noChangeArrowheads="1"/>
          </p:cNvSpPr>
          <p:nvPr/>
        </p:nvSpPr>
        <p:spPr bwMode="auto">
          <a:xfrm>
            <a:off x="430213" y="5554663"/>
            <a:ext cx="7246937" cy="398462"/>
          </a:xfrm>
          <a:prstGeom prst="rect">
            <a:avLst/>
          </a:prstGeom>
          <a:solidFill>
            <a:srgbClr val="FFFF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eaLnBrk="0" hangingPunct="0">
              <a:spcBef>
                <a:spcPts val="500"/>
              </a:spcBef>
              <a:buSzPct val="100000"/>
            </a:pPr>
            <a:r>
              <a:rPr lang="fr-FR" sz="2000" b="1" smtClean="0">
                <a:solidFill>
                  <a:srgbClr val="000066"/>
                </a:solidFill>
                <a:latin typeface="Arial" charset="0"/>
              </a:rPr>
              <a:t>Using several datasets as reference -&gt; uncertainty in data</a:t>
            </a:r>
          </a:p>
        </p:txBody>
      </p:sp>
      <p:grpSp>
        <p:nvGrpSpPr>
          <p:cNvPr id="3076" name="Group 4"/>
          <p:cNvGrpSpPr>
            <a:grpSpLocks/>
          </p:cNvGrpSpPr>
          <p:nvPr/>
        </p:nvGrpSpPr>
        <p:grpSpPr bwMode="auto">
          <a:xfrm>
            <a:off x="-396875" y="1339850"/>
            <a:ext cx="4635500" cy="2709863"/>
            <a:chOff x="-250" y="844"/>
            <a:chExt cx="2920" cy="1707"/>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 y="844"/>
              <a:ext cx="2624" cy="17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Text Box 6"/>
            <p:cNvSpPr txBox="1">
              <a:spLocks noChangeArrowheads="1"/>
            </p:cNvSpPr>
            <p:nvPr/>
          </p:nvSpPr>
          <p:spPr bwMode="auto">
            <a:xfrm>
              <a:off x="-250" y="1129"/>
              <a:ext cx="350" cy="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eaLnBrk="0" hangingPunct="0">
                <a:spcBef>
                  <a:spcPts val="1500"/>
                </a:spcBef>
                <a:buSzPct val="100000"/>
              </a:pPr>
              <a:r>
                <a:rPr lang="en-US" smtClean="0">
                  <a:latin typeface="Arial" charset="0"/>
                </a:rPr>
                <a:t>LWP</a:t>
              </a:r>
            </a:p>
          </p:txBody>
        </p:sp>
      </p:grpSp>
      <p:grpSp>
        <p:nvGrpSpPr>
          <p:cNvPr id="3079" name="Group 7"/>
          <p:cNvGrpSpPr>
            <a:grpSpLocks/>
          </p:cNvGrpSpPr>
          <p:nvPr/>
        </p:nvGrpSpPr>
        <p:grpSpPr bwMode="auto">
          <a:xfrm>
            <a:off x="4284663" y="1449388"/>
            <a:ext cx="4670425" cy="2701925"/>
            <a:chOff x="2699" y="913"/>
            <a:chExt cx="2942" cy="1702"/>
          </a:xfrm>
        </p:grpSpPr>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 y="913"/>
              <a:ext cx="2647" cy="1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1" name="Text Box 9"/>
            <p:cNvSpPr txBox="1">
              <a:spLocks noChangeArrowheads="1"/>
            </p:cNvSpPr>
            <p:nvPr/>
          </p:nvSpPr>
          <p:spPr bwMode="auto">
            <a:xfrm>
              <a:off x="2699" y="1281"/>
              <a:ext cx="348" cy="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eaLnBrk="0" hangingPunct="0">
                <a:spcBef>
                  <a:spcPts val="1500"/>
                </a:spcBef>
                <a:buSzPct val="100000"/>
              </a:pPr>
              <a:r>
                <a:rPr lang="en-US" smtClean="0">
                  <a:latin typeface="Arial" charset="0"/>
                </a:rPr>
                <a:t>IWP'</a:t>
              </a:r>
            </a:p>
          </p:txBody>
        </p:sp>
      </p:grpSp>
      <p:sp>
        <p:nvSpPr>
          <p:cNvPr id="3082" name="Text Box 10"/>
          <p:cNvSpPr txBox="1">
            <a:spLocks noChangeArrowheads="1"/>
          </p:cNvSpPr>
          <p:nvPr/>
        </p:nvSpPr>
        <p:spPr bwMode="auto">
          <a:xfrm>
            <a:off x="358775" y="5949950"/>
            <a:ext cx="7677150" cy="398463"/>
          </a:xfrm>
          <a:prstGeom prst="rect">
            <a:avLst/>
          </a:prstGeom>
          <a:solidFill>
            <a:srgbClr val="FFFF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eaLnBrk="0" hangingPunct="0">
              <a:spcBef>
                <a:spcPts val="1250"/>
              </a:spcBef>
              <a:buSzPct val="100000"/>
            </a:pPr>
            <a:r>
              <a:rPr lang="fr-FR" sz="2000" smtClean="0">
                <a:solidFill>
                  <a:srgbClr val="000066"/>
                </a:solidFill>
                <a:latin typeface="Arial" charset="0"/>
              </a:rPr>
              <a:t> </a:t>
            </a:r>
            <a:r>
              <a:rPr lang="fr-FR" sz="2000" b="1" smtClean="0">
                <a:solidFill>
                  <a:srgbClr val="000066"/>
                </a:solidFill>
                <a:latin typeface="Arial" charset="0"/>
              </a:rPr>
              <a:t>CCI inluding uncertainties helpful...</a:t>
            </a:r>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4248150"/>
            <a:ext cx="1296987" cy="75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963" y="4294188"/>
            <a:ext cx="2151062" cy="327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5"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5625" y="4257675"/>
            <a:ext cx="2484438" cy="36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6" name="Text Box 14"/>
          <p:cNvSpPr txBox="1">
            <a:spLocks noChangeArrowheads="1"/>
          </p:cNvSpPr>
          <p:nvPr/>
        </p:nvSpPr>
        <p:spPr bwMode="auto">
          <a:xfrm>
            <a:off x="936625" y="1071563"/>
            <a:ext cx="46799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a:buSzPct val="100000"/>
            </a:pPr>
            <a:r>
              <a:rPr lang="en-GB" sz="1600" b="1" smtClean="0">
                <a:latin typeface="Arial" charset="0"/>
              </a:rPr>
              <a:t>Liquid Water Path (g/m2)               January</a:t>
            </a:r>
            <a:r>
              <a:rPr lang="en-GB" sz="1200" b="1" smtClean="0">
                <a:latin typeface="Arial" charset="0"/>
              </a:rPr>
              <a:t>          </a:t>
            </a:r>
          </a:p>
        </p:txBody>
      </p:sp>
      <p:sp>
        <p:nvSpPr>
          <p:cNvPr id="3087" name="Text Box 15"/>
          <p:cNvSpPr txBox="1">
            <a:spLocks noChangeArrowheads="1"/>
          </p:cNvSpPr>
          <p:nvPr/>
        </p:nvSpPr>
        <p:spPr bwMode="auto">
          <a:xfrm>
            <a:off x="4344988" y="1812925"/>
            <a:ext cx="407987" cy="106680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a:buSzPct val="100000"/>
            </a:pPr>
            <a:r>
              <a:rPr lang="en-GB" sz="1200" b="1" smtClean="0">
                <a:latin typeface="Arial" charset="0"/>
              </a:rPr>
              <a:t> </a:t>
            </a:r>
          </a:p>
        </p:txBody>
      </p:sp>
      <p:sp>
        <p:nvSpPr>
          <p:cNvPr id="3088" name="Text Box 16"/>
          <p:cNvSpPr txBox="1">
            <a:spLocks noChangeArrowheads="1"/>
          </p:cNvSpPr>
          <p:nvPr/>
        </p:nvSpPr>
        <p:spPr bwMode="auto">
          <a:xfrm>
            <a:off x="5749925" y="1093788"/>
            <a:ext cx="274637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itchFamily="16" charset="0"/>
                <a:ea typeface="WenQuanYi Zen Hei" charset="0"/>
                <a:cs typeface="WenQuanYi Zen Hei" charset="0"/>
              </a:defRPr>
            </a:lvl9pPr>
          </a:lstStyle>
          <a:p>
            <a:pPr defTabSz="449263">
              <a:buSzPct val="100000"/>
            </a:pPr>
            <a:r>
              <a:rPr lang="en-GB" sz="1600" b="1" smtClean="0">
                <a:latin typeface="Arial" charset="0"/>
              </a:rPr>
              <a:t>Ice  Water Path (g/m2</a:t>
            </a:r>
            <a:r>
              <a:rPr lang="en-GB" sz="1200" b="1" smtClean="0">
                <a:latin typeface="Arial" charset="0"/>
              </a:rPr>
              <a:t>) </a:t>
            </a:r>
          </a:p>
        </p:txBody>
      </p:sp>
      <p:sp>
        <p:nvSpPr>
          <p:cNvPr id="18" name="Text Box 4"/>
          <p:cNvSpPr txBox="1">
            <a:spLocks noChangeArrowheads="1"/>
          </p:cNvSpPr>
          <p:nvPr/>
        </p:nvSpPr>
        <p:spPr bwMode="auto">
          <a:xfrm>
            <a:off x="7010400" y="6508910"/>
            <a:ext cx="3370262"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b="1" dirty="0" smtClean="0">
                <a:latin typeface="+mn-lt"/>
                <a:ea typeface="ＭＳ Ｐゴシック" charset="0"/>
              </a:rPr>
              <a:t>From</a:t>
            </a:r>
            <a:r>
              <a:rPr lang="en-GB" b="1" dirty="0" smtClean="0">
                <a:latin typeface="+mn-lt"/>
                <a:ea typeface="ＭＳ Ｐゴシック" charset="0"/>
              </a:rPr>
              <a:t> Ulrika Willén</a:t>
            </a:r>
            <a:endParaRPr lang="en-GB" b="1" dirty="0">
              <a:latin typeface="+mn-lt"/>
              <a:ea typeface="ＭＳ Ｐゴシック" charset="0"/>
            </a:endParaRPr>
          </a:p>
        </p:txBody>
      </p:sp>
    </p:spTree>
    <p:extLst>
      <p:ext uri="{BB962C8B-B14F-4D97-AF65-F5344CB8AC3E}">
        <p14:creationId xmlns:p14="http://schemas.microsoft.com/office/powerpoint/2010/main" val="42685755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1183323" y="2896235"/>
            <a:ext cx="6734175" cy="1470025"/>
          </a:xfrm>
        </p:spPr>
        <p:txBody>
          <a:bodyPr/>
          <a:lstStyle/>
          <a:p>
            <a:pPr algn="ctr"/>
            <a:r>
              <a:rPr lang="en-US" sz="3600" dirty="0" smtClean="0"/>
              <a:t>Regional climate </a:t>
            </a:r>
            <a:r>
              <a:rPr lang="en-US" sz="3600" dirty="0" err="1" smtClean="0"/>
              <a:t>modelling</a:t>
            </a:r>
            <a:r>
              <a:rPr lang="en-US" sz="3600" dirty="0" smtClean="0"/>
              <a:t/>
            </a:r>
            <a:br>
              <a:rPr lang="en-US" sz="3600" dirty="0" smtClean="0"/>
            </a:br>
            <a:r>
              <a:rPr lang="en-US" sz="3600" dirty="0"/>
              <a:t/>
            </a:r>
            <a:br>
              <a:rPr lang="en-US" sz="3600" dirty="0"/>
            </a:br>
            <a:endParaRPr lang="sv-SE" sz="3600" dirty="0"/>
          </a:p>
        </p:txBody>
      </p:sp>
    </p:spTree>
    <p:extLst>
      <p:ext uri="{BB962C8B-B14F-4D97-AF65-F5344CB8AC3E}">
        <p14:creationId xmlns:p14="http://schemas.microsoft.com/office/powerpoint/2010/main" val="2155659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SMHI - Vit">
  <a:themeElements>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fontScheme name="SMHI - Vi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Vit 2">
        <a:dk1>
          <a:srgbClr val="000000"/>
        </a:dk1>
        <a:lt1>
          <a:srgbClr val="FFFFFF"/>
        </a:lt1>
        <a:dk2>
          <a:srgbClr val="C4E1F5"/>
        </a:dk2>
        <a:lt2>
          <a:srgbClr val="B1D7F2"/>
        </a:lt2>
        <a:accent1>
          <a:srgbClr val="3B9CDF"/>
        </a:accent1>
        <a:accent2>
          <a:srgbClr val="62B0E5"/>
        </a:accent2>
        <a:accent3>
          <a:srgbClr val="FFFFFF"/>
        </a:accent3>
        <a:accent4>
          <a:srgbClr val="000000"/>
        </a:accent4>
        <a:accent5>
          <a:srgbClr val="AFCBEC"/>
        </a:accent5>
        <a:accent6>
          <a:srgbClr val="589FCF"/>
        </a:accent6>
        <a:hlink>
          <a:srgbClr val="76BAE9"/>
        </a:hlink>
        <a:folHlink>
          <a:srgbClr val="89C4EC"/>
        </a:folHlink>
      </a:clrScheme>
      <a:clrMap bg1="lt1" tx1="dk1" bg2="lt2" tx2="dk2" accent1="accent1" accent2="accent2" accent3="accent3" accent4="accent4" accent5="accent5" accent6="accent6" hlink="hlink" folHlink="folHlink"/>
    </a:extraClrScheme>
    <a:extraClrScheme>
      <a:clrScheme name="SMHI - Vit 3">
        <a:dk1>
          <a:srgbClr val="000000"/>
        </a:dk1>
        <a:lt1>
          <a:srgbClr val="FFFFFF"/>
        </a:lt1>
        <a:dk2>
          <a:srgbClr val="D4EFC2"/>
        </a:dk2>
        <a:lt2>
          <a:srgbClr val="C7EAAE"/>
        </a:lt2>
        <a:accent1>
          <a:srgbClr val="72CA34"/>
        </a:accent1>
        <a:accent2>
          <a:srgbClr val="8ED55D"/>
        </a:accent2>
        <a:accent3>
          <a:srgbClr val="FFFFFF"/>
        </a:accent3>
        <a:accent4>
          <a:srgbClr val="000000"/>
        </a:accent4>
        <a:accent5>
          <a:srgbClr val="BCE1AE"/>
        </a:accent5>
        <a:accent6>
          <a:srgbClr val="80C153"/>
        </a:accent6>
        <a:hlink>
          <a:srgbClr val="9DDA71"/>
        </a:hlink>
        <a:folHlink>
          <a:srgbClr val="AADF85"/>
        </a:folHlink>
      </a:clrScheme>
      <a:clrMap bg1="lt1" tx1="dk1" bg2="lt2" tx2="dk2" accent1="accent1" accent2="accent2" accent3="accent3" accent4="accent4" accent5="accent5" accent6="accent6" hlink="hlink" folHlink="folHlink"/>
    </a:extraClrScheme>
    <a:extraClrScheme>
      <a:clrScheme name="SMHI - Vit 4">
        <a:dk1>
          <a:srgbClr val="000000"/>
        </a:dk1>
        <a:lt1>
          <a:srgbClr val="FFFFFF"/>
        </a:lt1>
        <a:dk2>
          <a:srgbClr val="FEF9BA"/>
        </a:dk2>
        <a:lt2>
          <a:srgbClr val="FEF7A4"/>
        </a:lt2>
        <a:accent1>
          <a:srgbClr val="FDEB1B"/>
        </a:accent1>
        <a:accent2>
          <a:srgbClr val="FDEF49"/>
        </a:accent2>
        <a:accent3>
          <a:srgbClr val="FFFFFF"/>
        </a:accent3>
        <a:accent4>
          <a:srgbClr val="000000"/>
        </a:accent4>
        <a:accent5>
          <a:srgbClr val="FEF3AB"/>
        </a:accent5>
        <a:accent6>
          <a:srgbClr val="E5D941"/>
        </a:accent6>
        <a:hlink>
          <a:srgbClr val="FEF160"/>
        </a:hlink>
        <a:folHlink>
          <a:srgbClr val="FEF376"/>
        </a:folHlink>
      </a:clrScheme>
      <a:clrMap bg1="lt1" tx1="dk1" bg2="lt2" tx2="dk2" accent1="accent1" accent2="accent2" accent3="accent3" accent4="accent4" accent5="accent5" accent6="accent6" hlink="hlink" folHlink="folHlink"/>
    </a:extraClrScheme>
    <a:extraClrScheme>
      <a:clrScheme name="SMHI - Vit 5">
        <a:dk1>
          <a:srgbClr val="000000"/>
        </a:dk1>
        <a:lt1>
          <a:srgbClr val="FFFFFF"/>
        </a:lt1>
        <a:dk2>
          <a:srgbClr val="FAC2C5"/>
        </a:dk2>
        <a:lt2>
          <a:srgbClr val="F8AEB2"/>
        </a:lt2>
        <a:accent1>
          <a:srgbClr val="EE343F"/>
        </a:accent1>
        <a:accent2>
          <a:srgbClr val="F15D65"/>
        </a:accent2>
        <a:accent3>
          <a:srgbClr val="FFFFFF"/>
        </a:accent3>
        <a:accent4>
          <a:srgbClr val="000000"/>
        </a:accent4>
        <a:accent5>
          <a:srgbClr val="F5AEAF"/>
        </a:accent5>
        <a:accent6>
          <a:srgbClr val="DA535B"/>
        </a:accent6>
        <a:hlink>
          <a:srgbClr val="F37179"/>
        </a:hlink>
        <a:folHlink>
          <a:srgbClr val="F5858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andard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HI - Svart">
  <a:themeElements>
    <a:clrScheme name="SMHI - Svar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fontScheme name="SMHI - Svar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HI - Svar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Svar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Svart 2">
        <a:dk1>
          <a:srgbClr val="000000"/>
        </a:dk1>
        <a:lt1>
          <a:srgbClr val="FFFFFF"/>
        </a:lt1>
        <a:dk2>
          <a:srgbClr val="C4E1F5"/>
        </a:dk2>
        <a:lt2>
          <a:srgbClr val="B1D7F2"/>
        </a:lt2>
        <a:accent1>
          <a:srgbClr val="3B9CDF"/>
        </a:accent1>
        <a:accent2>
          <a:srgbClr val="62B0E5"/>
        </a:accent2>
        <a:accent3>
          <a:srgbClr val="FFFFFF"/>
        </a:accent3>
        <a:accent4>
          <a:srgbClr val="000000"/>
        </a:accent4>
        <a:accent5>
          <a:srgbClr val="AFCBEC"/>
        </a:accent5>
        <a:accent6>
          <a:srgbClr val="589FCF"/>
        </a:accent6>
        <a:hlink>
          <a:srgbClr val="76BAE9"/>
        </a:hlink>
        <a:folHlink>
          <a:srgbClr val="89C4EC"/>
        </a:folHlink>
      </a:clrScheme>
      <a:clrMap bg1="lt1" tx1="dk1" bg2="lt2" tx2="dk2" accent1="accent1" accent2="accent2" accent3="accent3" accent4="accent4" accent5="accent5" accent6="accent6" hlink="hlink" folHlink="folHlink"/>
    </a:extraClrScheme>
    <a:extraClrScheme>
      <a:clrScheme name="SMHI - Svart 3">
        <a:dk1>
          <a:srgbClr val="000000"/>
        </a:dk1>
        <a:lt1>
          <a:srgbClr val="FFFFFF"/>
        </a:lt1>
        <a:dk2>
          <a:srgbClr val="D4EFC2"/>
        </a:dk2>
        <a:lt2>
          <a:srgbClr val="C7EAAE"/>
        </a:lt2>
        <a:accent1>
          <a:srgbClr val="72CA34"/>
        </a:accent1>
        <a:accent2>
          <a:srgbClr val="8ED55D"/>
        </a:accent2>
        <a:accent3>
          <a:srgbClr val="FFFFFF"/>
        </a:accent3>
        <a:accent4>
          <a:srgbClr val="000000"/>
        </a:accent4>
        <a:accent5>
          <a:srgbClr val="BCE1AE"/>
        </a:accent5>
        <a:accent6>
          <a:srgbClr val="80C153"/>
        </a:accent6>
        <a:hlink>
          <a:srgbClr val="9DDA71"/>
        </a:hlink>
        <a:folHlink>
          <a:srgbClr val="AADF85"/>
        </a:folHlink>
      </a:clrScheme>
      <a:clrMap bg1="lt1" tx1="dk1" bg2="lt2" tx2="dk2" accent1="accent1" accent2="accent2" accent3="accent3" accent4="accent4" accent5="accent5" accent6="accent6" hlink="hlink" folHlink="folHlink"/>
    </a:extraClrScheme>
    <a:extraClrScheme>
      <a:clrScheme name="SMHI - Svart 4">
        <a:dk1>
          <a:srgbClr val="000000"/>
        </a:dk1>
        <a:lt1>
          <a:srgbClr val="FFFFFF"/>
        </a:lt1>
        <a:dk2>
          <a:srgbClr val="FEF9BA"/>
        </a:dk2>
        <a:lt2>
          <a:srgbClr val="FEF7A4"/>
        </a:lt2>
        <a:accent1>
          <a:srgbClr val="FDEB1B"/>
        </a:accent1>
        <a:accent2>
          <a:srgbClr val="FDEF49"/>
        </a:accent2>
        <a:accent3>
          <a:srgbClr val="FFFFFF"/>
        </a:accent3>
        <a:accent4>
          <a:srgbClr val="000000"/>
        </a:accent4>
        <a:accent5>
          <a:srgbClr val="FEF3AB"/>
        </a:accent5>
        <a:accent6>
          <a:srgbClr val="E5D941"/>
        </a:accent6>
        <a:hlink>
          <a:srgbClr val="FEF160"/>
        </a:hlink>
        <a:folHlink>
          <a:srgbClr val="FEF376"/>
        </a:folHlink>
      </a:clrScheme>
      <a:clrMap bg1="lt1" tx1="dk1" bg2="lt2" tx2="dk2" accent1="accent1" accent2="accent2" accent3="accent3" accent4="accent4" accent5="accent5" accent6="accent6" hlink="hlink" folHlink="folHlink"/>
    </a:extraClrScheme>
    <a:extraClrScheme>
      <a:clrScheme name="SMHI - Svart 5">
        <a:dk1>
          <a:srgbClr val="000000"/>
        </a:dk1>
        <a:lt1>
          <a:srgbClr val="FFFFFF"/>
        </a:lt1>
        <a:dk2>
          <a:srgbClr val="FAC2C5"/>
        </a:dk2>
        <a:lt2>
          <a:srgbClr val="F8AEB2"/>
        </a:lt2>
        <a:accent1>
          <a:srgbClr val="EE343F"/>
        </a:accent1>
        <a:accent2>
          <a:srgbClr val="F15D65"/>
        </a:accent2>
        <a:accent3>
          <a:srgbClr val="FFFFFF"/>
        </a:accent3>
        <a:accent4>
          <a:srgbClr val="000000"/>
        </a:accent4>
        <a:accent5>
          <a:srgbClr val="F5AEAF"/>
        </a:accent5>
        <a:accent6>
          <a:srgbClr val="DA535B"/>
        </a:accent6>
        <a:hlink>
          <a:srgbClr val="F37179"/>
        </a:hlink>
        <a:folHlink>
          <a:srgbClr val="F585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tema">
      <a:majorFont>
        <a:latin typeface="Arial"/>
        <a:ea typeface="WenQuanYi Zen Hei"/>
        <a:cs typeface="WenQuanYi Zen Hei"/>
      </a:majorFont>
      <a:minorFont>
        <a:latin typeface="Arial"/>
        <a:ea typeface="WenQuanYi Zen Hei"/>
        <a:cs typeface="WenQuanYi Zen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t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28582</TotalTime>
  <Words>2691</Words>
  <Application>Microsoft Office PowerPoint</Application>
  <PresentationFormat>Bildspel på skärmen (4:3)</PresentationFormat>
  <Paragraphs>588</Paragraphs>
  <Slides>58</Slides>
  <Notes>26</Notes>
  <HiddenSlides>0</HiddenSlides>
  <MMClips>0</MMClips>
  <ScaleCrop>false</ScaleCrop>
  <HeadingPairs>
    <vt:vector size="6" baseType="variant">
      <vt:variant>
        <vt:lpstr>Tema</vt:lpstr>
      </vt:variant>
      <vt:variant>
        <vt:i4>10</vt:i4>
      </vt:variant>
      <vt:variant>
        <vt:lpstr>Serverprogram för OLE-inbäddning</vt:lpstr>
      </vt:variant>
      <vt:variant>
        <vt:i4>1</vt:i4>
      </vt:variant>
      <vt:variant>
        <vt:lpstr>Bildrubriker</vt:lpstr>
      </vt:variant>
      <vt:variant>
        <vt:i4>58</vt:i4>
      </vt:variant>
    </vt:vector>
  </HeadingPairs>
  <TitlesOfParts>
    <vt:vector size="69" baseType="lpstr">
      <vt:lpstr>SMHI - Vit</vt:lpstr>
      <vt:lpstr>SMHI - Svart</vt:lpstr>
      <vt:lpstr>Office-tema</vt:lpstr>
      <vt:lpstr>Office Theme</vt:lpstr>
      <vt:lpstr>1_Office-tema</vt:lpstr>
      <vt:lpstr>1_Office Theme</vt:lpstr>
      <vt:lpstr>2_Office Theme</vt:lpstr>
      <vt:lpstr>3_Office Theme</vt:lpstr>
      <vt:lpstr>Standard</vt:lpstr>
      <vt:lpstr>Standard 1</vt:lpstr>
      <vt:lpstr>Plot</vt:lpstr>
      <vt:lpstr>Climate models and their applications at SMHI:  GCMs, RCMs and observations       Erik Kjellström  CCI-CMUG Integration meeting, SMHI, Norrköping, 26 May 2015  </vt:lpstr>
      <vt:lpstr>PowerPoint-presentation</vt:lpstr>
      <vt:lpstr>Global climate modelling </vt:lpstr>
      <vt:lpstr>PowerPoint-presentation</vt:lpstr>
      <vt:lpstr>Validation of GCMs</vt:lpstr>
      <vt:lpstr>PowerPoint-presentation</vt:lpstr>
      <vt:lpstr>PowerPoint-presentation</vt:lpstr>
      <vt:lpstr>PowerPoint-presentation</vt:lpstr>
      <vt:lpstr>Regional climate modelling  </vt:lpstr>
      <vt:lpstr>The coordinated regional downscaling experiment (CORDEX)</vt:lpstr>
      <vt:lpstr>CORDEX domains</vt:lpstr>
      <vt:lpstr>PowerPoint-presentation</vt:lpstr>
      <vt:lpstr>PowerPoint-presentation</vt:lpstr>
      <vt:lpstr>PowerPoint-presentation</vt:lpstr>
      <vt:lpstr>PowerPoint-presentation</vt:lpstr>
      <vt:lpstr>Models can help identifying problems with observations</vt:lpstr>
      <vt:lpstr>CORDEX results as input to Swedish climate services       </vt:lpstr>
      <vt:lpstr>PowerPoint-presentation</vt:lpstr>
      <vt:lpstr>PowerPoint-presentation</vt:lpstr>
      <vt:lpstr>PowerPoint-presentation</vt:lpstr>
      <vt:lpstr>PowerPoint-presentation</vt:lpstr>
      <vt:lpstr>PowerPoint-presentation</vt:lpstr>
      <vt:lpstr>PowerPoint-presentation</vt:lpstr>
      <vt:lpstr>Developing a new  regional climate model             </vt:lpstr>
      <vt:lpstr>The HARMONIE climate model</vt:lpstr>
      <vt:lpstr>General features of the Harmonie runs</vt:lpstr>
      <vt:lpstr>PowerPoint-presentation</vt:lpstr>
      <vt:lpstr>Towards higher resolution</vt:lpstr>
      <vt:lpstr>PowerPoint-presentation</vt:lpstr>
      <vt:lpstr>PowerPoint-presentation</vt:lpstr>
      <vt:lpstr>PowerPoint-presentation</vt:lpstr>
      <vt:lpstr>PowerPoint-presentation</vt:lpstr>
      <vt:lpstr>Validating a high-resolution RCM</vt:lpstr>
      <vt:lpstr>Validating a high-resolution RCM</vt:lpstr>
      <vt:lpstr>Validating a high-resolution RCM</vt:lpstr>
      <vt:lpstr>Need for high-resolution observations: Focus on urban applications</vt:lpstr>
      <vt:lpstr>PowerPoint-presentation</vt:lpstr>
      <vt:lpstr>Concluding remarks</vt:lpstr>
      <vt:lpstr>PowerPoint-presentation</vt:lpstr>
      <vt:lpstr>PowerPoint-presentation</vt:lpstr>
      <vt:lpstr>PowerPoint-presentation</vt:lpstr>
      <vt:lpstr>EC-Earth (7 scenarios): Arctic ice extent/albedo study Rossby Centre and Remote sensing group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Kjellström Erik</dc:creator>
  <cp:lastModifiedBy>Kjellström Erik</cp:lastModifiedBy>
  <cp:revision>265</cp:revision>
  <cp:lastPrinted>2011-11-16T08:39:51Z</cp:lastPrinted>
  <dcterms:created xsi:type="dcterms:W3CDTF">2009-02-14T17:41:52Z</dcterms:created>
  <dcterms:modified xsi:type="dcterms:W3CDTF">2015-05-26T10:47:12Z</dcterms:modified>
</cp:coreProperties>
</file>