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87" r:id="rId2"/>
    <p:sldId id="290" r:id="rId3"/>
    <p:sldId id="297" r:id="rId4"/>
    <p:sldId id="289" r:id="rId5"/>
    <p:sldId id="298" r:id="rId6"/>
    <p:sldId id="299" r:id="rId7"/>
    <p:sldId id="292" r:id="rId8"/>
    <p:sldId id="293" r:id="rId9"/>
    <p:sldId id="291" r:id="rId10"/>
    <p:sldId id="305" r:id="rId11"/>
    <p:sldId id="301" r:id="rId12"/>
    <p:sldId id="318" r:id="rId13"/>
    <p:sldId id="308" r:id="rId14"/>
    <p:sldId id="309" r:id="rId15"/>
    <p:sldId id="310" r:id="rId16"/>
    <p:sldId id="317" r:id="rId17"/>
    <p:sldId id="322" r:id="rId18"/>
    <p:sldId id="323" r:id="rId19"/>
    <p:sldId id="324" r:id="rId20"/>
    <p:sldId id="326" r:id="rId21"/>
    <p:sldId id="325" r:id="rId22"/>
    <p:sldId id="327" r:id="rId23"/>
    <p:sldId id="328" r:id="rId24"/>
    <p:sldId id="329" r:id="rId25"/>
    <p:sldId id="331" r:id="rId26"/>
    <p:sldId id="333" r:id="rId27"/>
    <p:sldId id="334" r:id="rId28"/>
    <p:sldId id="335" r:id="rId29"/>
    <p:sldId id="336" r:id="rId30"/>
    <p:sldId id="337" r:id="rId31"/>
    <p:sldId id="338" r:id="rId32"/>
    <p:sldId id="339" r:id="rId33"/>
    <p:sldId id="300" r:id="rId34"/>
    <p:sldId id="315" r:id="rId35"/>
    <p:sldId id="316" r:id="rId36"/>
    <p:sldId id="319" r:id="rId37"/>
    <p:sldId id="320" r:id="rId38"/>
    <p:sldId id="321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264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psvr2\users4$\aam\Documents\QA4ECV\Survey%20responses\Survey%20responses-collated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psvr2\users4$\aam\Documents\QA4ECV\Survey%20responses\Survey%20responses_%20atmosphere%20and%20land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psvr2\users4$\aam\Documents\QA4ECV\Survey%20responses\Survey%20responses-collated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psvr2\users4$\aam\Documents\QA4ECV\Survey%20responses\Survey%20responses-collated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'Quality information- flags'!$B$6</c:f>
              <c:strCache>
                <c:ptCount val="1"/>
                <c:pt idx="0">
                  <c:v>Yes</c:v>
                </c:pt>
              </c:strCache>
            </c:strRef>
          </c:tx>
          <c:invertIfNegative val="0"/>
          <c:cat>
            <c:strRef>
              <c:f>'Quality information- flags'!$C$5:$E$5</c:f>
              <c:strCache>
                <c:ptCount val="3"/>
                <c:pt idx="0">
                  <c:v>Albedo</c:v>
                </c:pt>
                <c:pt idx="1">
                  <c:v>fAPAR</c:v>
                </c:pt>
                <c:pt idx="2">
                  <c:v>LAI</c:v>
                </c:pt>
              </c:strCache>
            </c:strRef>
          </c:cat>
          <c:val>
            <c:numRef>
              <c:f>'Quality information- flags'!$C$6:$E$6</c:f>
              <c:numCache>
                <c:formatCode>General</c:formatCode>
                <c:ptCount val="3"/>
                <c:pt idx="0">
                  <c:v>8.0</c:v>
                </c:pt>
                <c:pt idx="1">
                  <c:v>6.0</c:v>
                </c:pt>
                <c:pt idx="2">
                  <c:v>15.0</c:v>
                </c:pt>
              </c:numCache>
            </c:numRef>
          </c:val>
        </c:ser>
        <c:ser>
          <c:idx val="1"/>
          <c:order val="1"/>
          <c:tx>
            <c:strRef>
              <c:f>'Quality information- flags'!$B$7</c:f>
              <c:strCache>
                <c:ptCount val="1"/>
                <c:pt idx="0">
                  <c:v>No</c:v>
                </c:pt>
              </c:strCache>
            </c:strRef>
          </c:tx>
          <c:invertIfNegative val="0"/>
          <c:cat>
            <c:strRef>
              <c:f>'Quality information- flags'!$C$5:$E$5</c:f>
              <c:strCache>
                <c:ptCount val="3"/>
                <c:pt idx="0">
                  <c:v>Albedo</c:v>
                </c:pt>
                <c:pt idx="1">
                  <c:v>fAPAR</c:v>
                </c:pt>
                <c:pt idx="2">
                  <c:v>LAI</c:v>
                </c:pt>
              </c:strCache>
            </c:strRef>
          </c:cat>
          <c:val>
            <c:numRef>
              <c:f>'Quality information- flags'!$C$7:$E$7</c:f>
              <c:numCache>
                <c:formatCode>General</c:formatCode>
                <c:ptCount val="3"/>
                <c:pt idx="0">
                  <c:v>5.0</c:v>
                </c:pt>
                <c:pt idx="1">
                  <c:v>7.0</c:v>
                </c:pt>
                <c:pt idx="2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943820824"/>
        <c:axId val="1943272600"/>
        <c:axId val="0"/>
      </c:bar3DChart>
      <c:catAx>
        <c:axId val="19438208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943272600"/>
        <c:crosses val="autoZero"/>
        <c:auto val="1"/>
        <c:lblAlgn val="ctr"/>
        <c:lblOffset val="100"/>
        <c:noMultiLvlLbl val="0"/>
      </c:catAx>
      <c:valAx>
        <c:axId val="194327260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94382082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'Quality information- flags'!$A$3</c:f>
              <c:strCache>
                <c:ptCount val="1"/>
                <c:pt idx="0">
                  <c:v>Yes</c:v>
                </c:pt>
              </c:strCache>
            </c:strRef>
          </c:tx>
          <c:invertIfNegative val="0"/>
          <c:cat>
            <c:strRef>
              <c:f>'Quality information- flags'!$B$2:$D$2</c:f>
              <c:strCache>
                <c:ptCount val="3"/>
                <c:pt idx="0">
                  <c:v>Amounts of nitrogen dioxide (NO2)</c:v>
                </c:pt>
                <c:pt idx="1">
                  <c:v>Amounts of carbon monoxide (CO)</c:v>
                </c:pt>
                <c:pt idx="2">
                  <c:v>Amounts of formaldehyde (HCHO)</c:v>
                </c:pt>
              </c:strCache>
            </c:strRef>
          </c:cat>
          <c:val>
            <c:numRef>
              <c:f>'Quality information- flags'!$B$3:$D$3</c:f>
              <c:numCache>
                <c:formatCode>General</c:formatCode>
                <c:ptCount val="3"/>
                <c:pt idx="0">
                  <c:v>9.0</c:v>
                </c:pt>
                <c:pt idx="1">
                  <c:v>7.0</c:v>
                </c:pt>
                <c:pt idx="2">
                  <c:v>0.0</c:v>
                </c:pt>
              </c:numCache>
            </c:numRef>
          </c:val>
        </c:ser>
        <c:ser>
          <c:idx val="1"/>
          <c:order val="1"/>
          <c:tx>
            <c:strRef>
              <c:f>'Quality information- flags'!$A$4</c:f>
              <c:strCache>
                <c:ptCount val="1"/>
                <c:pt idx="0">
                  <c:v>No</c:v>
                </c:pt>
              </c:strCache>
            </c:strRef>
          </c:tx>
          <c:invertIfNegative val="0"/>
          <c:cat>
            <c:strRef>
              <c:f>'Quality information- flags'!$B$2:$D$2</c:f>
              <c:strCache>
                <c:ptCount val="3"/>
                <c:pt idx="0">
                  <c:v>Amounts of nitrogen dioxide (NO2)</c:v>
                </c:pt>
                <c:pt idx="1">
                  <c:v>Amounts of carbon monoxide (CO)</c:v>
                </c:pt>
                <c:pt idx="2">
                  <c:v>Amounts of formaldehyde (HCHO)</c:v>
                </c:pt>
              </c:strCache>
            </c:strRef>
          </c:cat>
          <c:val>
            <c:numRef>
              <c:f>'Quality information- flags'!$B$4:$D$4</c:f>
              <c:numCache>
                <c:formatCode>General</c:formatCode>
                <c:ptCount val="3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941445864"/>
        <c:axId val="1943878808"/>
        <c:axId val="0"/>
      </c:bar3DChart>
      <c:catAx>
        <c:axId val="19414458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943878808"/>
        <c:crosses val="autoZero"/>
        <c:auto val="1"/>
        <c:lblAlgn val="ctr"/>
        <c:lblOffset val="100"/>
        <c:noMultiLvlLbl val="0"/>
      </c:catAx>
      <c:valAx>
        <c:axId val="194387880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94144586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38515467701736"/>
          <c:y val="0.00154260637706922"/>
          <c:w val="0.535928352074516"/>
          <c:h val="0.813491000999889"/>
        </c:manualLayout>
      </c:layout>
      <c:pie3DChart>
        <c:varyColors val="1"/>
        <c:ser>
          <c:idx val="0"/>
          <c:order val="0"/>
          <c:dPt>
            <c:idx val="1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2"/>
            <c:bubble3D val="0"/>
            <c:spPr>
              <a:solidFill>
                <a:schemeClr val="accent2"/>
              </a:solidFill>
            </c:spPr>
          </c:dPt>
          <c:dPt>
            <c:idx val="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4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5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cat>
            <c:strRef>
              <c:f>Traceability!$A$3:$A$8</c:f>
              <c:strCache>
                <c:ptCount val="6"/>
                <c:pt idx="0">
                  <c:v>Yes-Land</c:v>
                </c:pt>
                <c:pt idx="1">
                  <c:v>Yes-Atmosphere</c:v>
                </c:pt>
                <c:pt idx="2">
                  <c:v>No-Land</c:v>
                </c:pt>
                <c:pt idx="3">
                  <c:v>No-Atmosphere</c:v>
                </c:pt>
                <c:pt idx="4">
                  <c:v>Don't know-Land</c:v>
                </c:pt>
                <c:pt idx="5">
                  <c:v>Don’t know- Atmosphere</c:v>
                </c:pt>
              </c:strCache>
            </c:strRef>
          </c:cat>
          <c:val>
            <c:numRef>
              <c:f>Traceability!$B$3:$B$8</c:f>
              <c:numCache>
                <c:formatCode>General</c:formatCode>
                <c:ptCount val="6"/>
                <c:pt idx="0">
                  <c:v>31.0</c:v>
                </c:pt>
                <c:pt idx="1">
                  <c:v>11.0</c:v>
                </c:pt>
                <c:pt idx="2">
                  <c:v>67.0</c:v>
                </c:pt>
                <c:pt idx="3">
                  <c:v>12.0</c:v>
                </c:pt>
                <c:pt idx="4">
                  <c:v>18.0</c:v>
                </c:pt>
                <c:pt idx="5">
                  <c:v>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0.130681213369112"/>
          <c:y val="0.661421548399384"/>
          <c:w val="0.730566663648019"/>
          <c:h val="0.23464654720904"/>
        </c:manualLayout>
      </c:layout>
      <c:overlay val="0"/>
      <c:txPr>
        <a:bodyPr/>
        <a:lstStyle/>
        <a:p>
          <a:pPr>
            <a:defRPr lang="en-US" sz="1600"/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Validation!$B$6</c:f>
              <c:strCache>
                <c:ptCount val="1"/>
                <c:pt idx="0">
                  <c:v>Yes</c:v>
                </c:pt>
              </c:strCache>
            </c:strRef>
          </c:tx>
          <c:invertIfNegative val="0"/>
          <c:cat>
            <c:strRef>
              <c:f>Validation!$C$5:$E$5</c:f>
              <c:strCache>
                <c:ptCount val="3"/>
                <c:pt idx="0">
                  <c:v>Albedo</c:v>
                </c:pt>
                <c:pt idx="1">
                  <c:v>fAPAR</c:v>
                </c:pt>
                <c:pt idx="2">
                  <c:v>LAI</c:v>
                </c:pt>
              </c:strCache>
            </c:strRef>
          </c:cat>
          <c:val>
            <c:numRef>
              <c:f>Validation!$C$6:$E$6</c:f>
              <c:numCache>
                <c:formatCode>General</c:formatCode>
                <c:ptCount val="3"/>
                <c:pt idx="0">
                  <c:v>7.0</c:v>
                </c:pt>
                <c:pt idx="1">
                  <c:v>8.0</c:v>
                </c:pt>
                <c:pt idx="2">
                  <c:v>9.0</c:v>
                </c:pt>
              </c:numCache>
            </c:numRef>
          </c:val>
        </c:ser>
        <c:ser>
          <c:idx val="1"/>
          <c:order val="1"/>
          <c:tx>
            <c:strRef>
              <c:f>Validation!$B$7</c:f>
              <c:strCache>
                <c:ptCount val="1"/>
                <c:pt idx="0">
                  <c:v>No</c:v>
                </c:pt>
              </c:strCache>
            </c:strRef>
          </c:tx>
          <c:invertIfNegative val="0"/>
          <c:cat>
            <c:strRef>
              <c:f>Validation!$C$5:$E$5</c:f>
              <c:strCache>
                <c:ptCount val="3"/>
                <c:pt idx="0">
                  <c:v>Albedo</c:v>
                </c:pt>
                <c:pt idx="1">
                  <c:v>fAPAR</c:v>
                </c:pt>
                <c:pt idx="2">
                  <c:v>LAI</c:v>
                </c:pt>
              </c:strCache>
            </c:strRef>
          </c:cat>
          <c:val>
            <c:numRef>
              <c:f>Validation!$C$7:$E$7</c:f>
              <c:numCache>
                <c:formatCode>General</c:formatCode>
                <c:ptCount val="3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</c:numCache>
            </c:numRef>
          </c:val>
        </c:ser>
        <c:ser>
          <c:idx val="2"/>
          <c:order val="2"/>
          <c:tx>
            <c:strRef>
              <c:f>Validation!$B$8</c:f>
              <c:strCache>
                <c:ptCount val="1"/>
                <c:pt idx="0">
                  <c:v>Don't know</c:v>
                </c:pt>
              </c:strCache>
            </c:strRef>
          </c:tx>
          <c:invertIfNegative val="0"/>
          <c:cat>
            <c:strRef>
              <c:f>Validation!$C$5:$E$5</c:f>
              <c:strCache>
                <c:ptCount val="3"/>
                <c:pt idx="0">
                  <c:v>Albedo</c:v>
                </c:pt>
                <c:pt idx="1">
                  <c:v>fAPAR</c:v>
                </c:pt>
                <c:pt idx="2">
                  <c:v>LAI</c:v>
                </c:pt>
              </c:strCache>
            </c:strRef>
          </c:cat>
          <c:val>
            <c:numRef>
              <c:f>Validation!$C$8:$E$8</c:f>
              <c:numCache>
                <c:formatCode>General</c:formatCode>
                <c:ptCount val="3"/>
                <c:pt idx="0">
                  <c:v>5.0</c:v>
                </c:pt>
                <c:pt idx="1">
                  <c:v>3.0</c:v>
                </c:pt>
                <c:pt idx="2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910387720"/>
        <c:axId val="1898383256"/>
        <c:axId val="0"/>
      </c:bar3DChart>
      <c:catAx>
        <c:axId val="19103877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898383256"/>
        <c:crosses val="autoZero"/>
        <c:auto val="1"/>
        <c:lblAlgn val="ctr"/>
        <c:lblOffset val="100"/>
        <c:noMultiLvlLbl val="0"/>
      </c:catAx>
      <c:valAx>
        <c:axId val="189838325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91038772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Validation!$A$7</c:f>
              <c:strCache>
                <c:ptCount val="1"/>
                <c:pt idx="0">
                  <c:v>Yes</c:v>
                </c:pt>
              </c:strCache>
            </c:strRef>
          </c:tx>
          <c:invertIfNegative val="0"/>
          <c:cat>
            <c:strRef>
              <c:f>Validation!$B$6:$D$6</c:f>
              <c:strCache>
                <c:ptCount val="3"/>
                <c:pt idx="0">
                  <c:v>Amounts of nitrogen dioxide (NO2)</c:v>
                </c:pt>
                <c:pt idx="1">
                  <c:v>Amounts of carbon monoxide (CO)</c:v>
                </c:pt>
                <c:pt idx="2">
                  <c:v>Amounts of formaldehyde (HCHO)</c:v>
                </c:pt>
              </c:strCache>
            </c:strRef>
          </c:cat>
          <c:val>
            <c:numRef>
              <c:f>Validation!$B$7:$D$7</c:f>
              <c:numCache>
                <c:formatCode>General</c:formatCode>
                <c:ptCount val="3"/>
                <c:pt idx="0">
                  <c:v>6.0</c:v>
                </c:pt>
                <c:pt idx="1">
                  <c:v>6.0</c:v>
                </c:pt>
                <c:pt idx="2">
                  <c:v>0.0</c:v>
                </c:pt>
              </c:numCache>
            </c:numRef>
          </c:val>
        </c:ser>
        <c:ser>
          <c:idx val="1"/>
          <c:order val="1"/>
          <c:tx>
            <c:strRef>
              <c:f>Validation!$A$8</c:f>
              <c:strCache>
                <c:ptCount val="1"/>
                <c:pt idx="0">
                  <c:v>No</c:v>
                </c:pt>
              </c:strCache>
            </c:strRef>
          </c:tx>
          <c:invertIfNegative val="0"/>
          <c:cat>
            <c:strRef>
              <c:f>Validation!$B$6:$D$6</c:f>
              <c:strCache>
                <c:ptCount val="3"/>
                <c:pt idx="0">
                  <c:v>Amounts of nitrogen dioxide (NO2)</c:v>
                </c:pt>
                <c:pt idx="1">
                  <c:v>Amounts of carbon monoxide (CO)</c:v>
                </c:pt>
                <c:pt idx="2">
                  <c:v>Amounts of formaldehyde (HCHO)</c:v>
                </c:pt>
              </c:strCache>
            </c:strRef>
          </c:cat>
          <c:val>
            <c:numRef>
              <c:f>Validation!$B$8:$D$8</c:f>
              <c:numCache>
                <c:formatCode>General</c:formatCode>
                <c:ptCount val="3"/>
                <c:pt idx="0">
                  <c:v>1.0</c:v>
                </c:pt>
                <c:pt idx="1">
                  <c:v>0.0</c:v>
                </c:pt>
                <c:pt idx="2">
                  <c:v>0.0</c:v>
                </c:pt>
              </c:numCache>
            </c:numRef>
          </c:val>
        </c:ser>
        <c:ser>
          <c:idx val="2"/>
          <c:order val="2"/>
          <c:tx>
            <c:strRef>
              <c:f>Validation!$A$9</c:f>
              <c:strCache>
                <c:ptCount val="1"/>
                <c:pt idx="0">
                  <c:v>Don't know</c:v>
                </c:pt>
              </c:strCache>
            </c:strRef>
          </c:tx>
          <c:invertIfNegative val="0"/>
          <c:cat>
            <c:strRef>
              <c:f>Validation!$B$6:$D$6</c:f>
              <c:strCache>
                <c:ptCount val="3"/>
                <c:pt idx="0">
                  <c:v>Amounts of nitrogen dioxide (NO2)</c:v>
                </c:pt>
                <c:pt idx="1">
                  <c:v>Amounts of carbon monoxide (CO)</c:v>
                </c:pt>
                <c:pt idx="2">
                  <c:v>Amounts of formaldehyde (HCHO)</c:v>
                </c:pt>
              </c:strCache>
            </c:strRef>
          </c:cat>
          <c:val>
            <c:numRef>
              <c:f>Validation!$B$9:$D$9</c:f>
              <c:numCache>
                <c:formatCode>General</c:formatCode>
                <c:ptCount val="3"/>
                <c:pt idx="0">
                  <c:v>1.0</c:v>
                </c:pt>
                <c:pt idx="1">
                  <c:v>1.0</c:v>
                </c:pt>
                <c:pt idx="2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906442328"/>
        <c:axId val="1947235848"/>
        <c:axId val="0"/>
      </c:bar3DChart>
      <c:catAx>
        <c:axId val="19064423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947235848"/>
        <c:crosses val="autoZero"/>
        <c:auto val="1"/>
        <c:lblAlgn val="ctr"/>
        <c:lblOffset val="100"/>
        <c:noMultiLvlLbl val="0"/>
      </c:catAx>
      <c:valAx>
        <c:axId val="194723584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90644232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'Quality information-uncertainty'!$B$7</c:f>
              <c:strCache>
                <c:ptCount val="1"/>
                <c:pt idx="0">
                  <c:v>Yes</c:v>
                </c:pt>
              </c:strCache>
            </c:strRef>
          </c:tx>
          <c:invertIfNegative val="0"/>
          <c:cat>
            <c:strRef>
              <c:f>'Quality information-uncertainty'!$C$6:$E$6</c:f>
              <c:strCache>
                <c:ptCount val="3"/>
                <c:pt idx="0">
                  <c:v>Albedo</c:v>
                </c:pt>
                <c:pt idx="1">
                  <c:v>fAPAR</c:v>
                </c:pt>
                <c:pt idx="2">
                  <c:v>LAI</c:v>
                </c:pt>
              </c:strCache>
            </c:strRef>
          </c:cat>
          <c:val>
            <c:numRef>
              <c:f>'Quality information-uncertainty'!$C$7:$E$7</c:f>
              <c:numCache>
                <c:formatCode>General</c:formatCode>
                <c:ptCount val="3"/>
                <c:pt idx="0">
                  <c:v>5.0</c:v>
                </c:pt>
                <c:pt idx="1">
                  <c:v>2.0</c:v>
                </c:pt>
                <c:pt idx="2">
                  <c:v>6.0</c:v>
                </c:pt>
              </c:numCache>
            </c:numRef>
          </c:val>
        </c:ser>
        <c:ser>
          <c:idx val="1"/>
          <c:order val="1"/>
          <c:tx>
            <c:strRef>
              <c:f>'Quality information-uncertainty'!$B$8</c:f>
              <c:strCache>
                <c:ptCount val="1"/>
                <c:pt idx="0">
                  <c:v>No</c:v>
                </c:pt>
              </c:strCache>
            </c:strRef>
          </c:tx>
          <c:invertIfNegative val="0"/>
          <c:cat>
            <c:strRef>
              <c:f>'Quality information-uncertainty'!$C$6:$E$6</c:f>
              <c:strCache>
                <c:ptCount val="3"/>
                <c:pt idx="0">
                  <c:v>Albedo</c:v>
                </c:pt>
                <c:pt idx="1">
                  <c:v>fAPAR</c:v>
                </c:pt>
                <c:pt idx="2">
                  <c:v>LAI</c:v>
                </c:pt>
              </c:strCache>
            </c:strRef>
          </c:cat>
          <c:val>
            <c:numRef>
              <c:f>'Quality information-uncertainty'!$C$8:$E$8</c:f>
              <c:numCache>
                <c:formatCode>General</c:formatCode>
                <c:ptCount val="3"/>
                <c:pt idx="0">
                  <c:v>8.0</c:v>
                </c:pt>
                <c:pt idx="1">
                  <c:v>11.0</c:v>
                </c:pt>
                <c:pt idx="2">
                  <c:v>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952015384"/>
        <c:axId val="1950796104"/>
        <c:axId val="0"/>
      </c:bar3DChart>
      <c:catAx>
        <c:axId val="19520153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950796104"/>
        <c:crosses val="autoZero"/>
        <c:auto val="1"/>
        <c:lblAlgn val="ctr"/>
        <c:lblOffset val="100"/>
        <c:noMultiLvlLbl val="0"/>
      </c:catAx>
      <c:valAx>
        <c:axId val="195079610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95201538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'Quality information-uncertainty'!$A$3</c:f>
              <c:strCache>
                <c:ptCount val="1"/>
                <c:pt idx="0">
                  <c:v>Yes</c:v>
                </c:pt>
              </c:strCache>
            </c:strRef>
          </c:tx>
          <c:invertIfNegative val="0"/>
          <c:cat>
            <c:strRef>
              <c:f>'Quality information-uncertainty'!$B$2:$D$2</c:f>
              <c:strCache>
                <c:ptCount val="3"/>
                <c:pt idx="0">
                  <c:v>Amounts of nitrogen dioxide (NO2)</c:v>
                </c:pt>
                <c:pt idx="1">
                  <c:v>Amounts of carbon monoxide (CO)</c:v>
                </c:pt>
                <c:pt idx="2">
                  <c:v>Amounts of formaldehyde (HCHO)</c:v>
                </c:pt>
              </c:strCache>
            </c:strRef>
          </c:cat>
          <c:val>
            <c:numRef>
              <c:f>'Quality information-uncertainty'!$B$3:$D$3</c:f>
              <c:numCache>
                <c:formatCode>General</c:formatCode>
                <c:ptCount val="3"/>
                <c:pt idx="0">
                  <c:v>8.0</c:v>
                </c:pt>
                <c:pt idx="1">
                  <c:v>7.0</c:v>
                </c:pt>
                <c:pt idx="2">
                  <c:v>0.0</c:v>
                </c:pt>
              </c:numCache>
            </c:numRef>
          </c:val>
        </c:ser>
        <c:ser>
          <c:idx val="1"/>
          <c:order val="1"/>
          <c:tx>
            <c:strRef>
              <c:f>'Quality information-uncertainty'!$A$4</c:f>
              <c:strCache>
                <c:ptCount val="1"/>
                <c:pt idx="0">
                  <c:v>No</c:v>
                </c:pt>
              </c:strCache>
            </c:strRef>
          </c:tx>
          <c:invertIfNegative val="0"/>
          <c:cat>
            <c:strRef>
              <c:f>'Quality information-uncertainty'!$B$2:$D$2</c:f>
              <c:strCache>
                <c:ptCount val="3"/>
                <c:pt idx="0">
                  <c:v>Amounts of nitrogen dioxide (NO2)</c:v>
                </c:pt>
                <c:pt idx="1">
                  <c:v>Amounts of carbon monoxide (CO)</c:v>
                </c:pt>
                <c:pt idx="2">
                  <c:v>Amounts of formaldehyde (HCHO)</c:v>
                </c:pt>
              </c:strCache>
            </c:strRef>
          </c:cat>
          <c:val>
            <c:numRef>
              <c:f>'Quality information-uncertainty'!$B$4:$D$4</c:f>
              <c:numCache>
                <c:formatCode>General</c:formatCode>
                <c:ptCount val="3"/>
                <c:pt idx="0">
                  <c:v>1.0</c:v>
                </c:pt>
                <c:pt idx="1">
                  <c:v>0.0</c:v>
                </c:pt>
                <c:pt idx="2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947269560"/>
        <c:axId val="1950669992"/>
        <c:axId val="0"/>
      </c:bar3DChart>
      <c:catAx>
        <c:axId val="19472695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950669992"/>
        <c:crosses val="autoZero"/>
        <c:auto val="1"/>
        <c:lblAlgn val="ctr"/>
        <c:lblOffset val="100"/>
        <c:noMultiLvlLbl val="0"/>
      </c:catAx>
      <c:valAx>
        <c:axId val="195066999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94726956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92E61D-6D6A-4E35-B4C1-9C55ADAEC467}" type="doc">
      <dgm:prSet loTypeId="urn:microsoft.com/office/officeart/2005/8/layout/radial6" loCatId="relationship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04FE1486-C422-41A9-9D74-DEF02C405CBE}">
      <dgm:prSet phldrT="[Text]" custT="1"/>
      <dgm:spPr/>
      <dgm:t>
        <a:bodyPr/>
        <a:lstStyle/>
        <a:p>
          <a:r>
            <a:rPr lang="en-GB" sz="2400" b="1" dirty="0" smtClean="0"/>
            <a:t>Quality assurance</a:t>
          </a:r>
          <a:endParaRPr lang="en-GB" sz="2400" b="1" dirty="0"/>
        </a:p>
      </dgm:t>
    </dgm:pt>
    <dgm:pt modelId="{64ED453A-614E-4655-AF8F-86C8712D40CB}" type="parTrans" cxnId="{70EE5867-76A5-4C68-958A-D77EAD0F2D12}">
      <dgm:prSet/>
      <dgm:spPr/>
      <dgm:t>
        <a:bodyPr/>
        <a:lstStyle/>
        <a:p>
          <a:endParaRPr lang="en-GB" sz="1400" b="1"/>
        </a:p>
      </dgm:t>
    </dgm:pt>
    <dgm:pt modelId="{3B732EA3-658F-41BC-A5E2-A5629578A349}" type="sibTrans" cxnId="{70EE5867-76A5-4C68-958A-D77EAD0F2D12}">
      <dgm:prSet/>
      <dgm:spPr/>
      <dgm:t>
        <a:bodyPr/>
        <a:lstStyle/>
        <a:p>
          <a:endParaRPr lang="en-GB" sz="1400" b="1"/>
        </a:p>
      </dgm:t>
    </dgm:pt>
    <dgm:pt modelId="{6D8FA83C-AE5E-4D58-9279-1CC59BF15DEA}">
      <dgm:prSet phldrT="[Text]" custT="1"/>
      <dgm:spPr/>
      <dgm:t>
        <a:bodyPr/>
        <a:lstStyle/>
        <a:p>
          <a:r>
            <a:rPr lang="en-GB" sz="1400" b="1" dirty="0" smtClean="0"/>
            <a:t>Traceability</a:t>
          </a:r>
          <a:endParaRPr lang="en-GB" sz="1400" b="1" dirty="0"/>
        </a:p>
      </dgm:t>
    </dgm:pt>
    <dgm:pt modelId="{AA173CCB-EE8E-4B71-B4E8-2C702A4A58AE}" type="parTrans" cxnId="{FE6F1C68-E2EC-46A6-81E7-32E15BC953E5}">
      <dgm:prSet/>
      <dgm:spPr/>
      <dgm:t>
        <a:bodyPr/>
        <a:lstStyle/>
        <a:p>
          <a:endParaRPr lang="en-GB" sz="1400" b="1"/>
        </a:p>
      </dgm:t>
    </dgm:pt>
    <dgm:pt modelId="{5947F24C-7671-43D7-AB5C-B5371449159C}" type="sibTrans" cxnId="{FE6F1C68-E2EC-46A6-81E7-32E15BC953E5}">
      <dgm:prSet/>
      <dgm:spPr/>
      <dgm:t>
        <a:bodyPr/>
        <a:lstStyle/>
        <a:p>
          <a:endParaRPr lang="en-GB" sz="1400" b="1"/>
        </a:p>
      </dgm:t>
    </dgm:pt>
    <dgm:pt modelId="{2241219A-D906-4CBE-BE9B-C7B145E4A976}">
      <dgm:prSet phldrT="[Text]" custT="1"/>
      <dgm:spPr/>
      <dgm:t>
        <a:bodyPr/>
        <a:lstStyle/>
        <a:p>
          <a:r>
            <a:rPr lang="en-GB" sz="1400" b="1" dirty="0" smtClean="0"/>
            <a:t>Uncertainty</a:t>
          </a:r>
          <a:endParaRPr lang="en-GB" sz="1400" b="1" dirty="0"/>
        </a:p>
      </dgm:t>
    </dgm:pt>
    <dgm:pt modelId="{B9E7C0C7-A814-4867-85FE-430C8888447B}" type="parTrans" cxnId="{6A6781BE-29A8-4465-8C4C-DD98F7C0F33C}">
      <dgm:prSet/>
      <dgm:spPr/>
      <dgm:t>
        <a:bodyPr/>
        <a:lstStyle/>
        <a:p>
          <a:endParaRPr lang="en-GB" sz="1400" b="1"/>
        </a:p>
      </dgm:t>
    </dgm:pt>
    <dgm:pt modelId="{7118336E-F7CF-4D58-A40F-7946EEA302EC}" type="sibTrans" cxnId="{6A6781BE-29A8-4465-8C4C-DD98F7C0F33C}">
      <dgm:prSet/>
      <dgm:spPr/>
      <dgm:t>
        <a:bodyPr/>
        <a:lstStyle/>
        <a:p>
          <a:endParaRPr lang="en-GB" sz="1400" b="1"/>
        </a:p>
      </dgm:t>
    </dgm:pt>
    <dgm:pt modelId="{7C605DAF-C1D4-4FE1-A1B8-39743A8D8866}">
      <dgm:prSet phldrT="[Text]" custT="1"/>
      <dgm:spPr/>
      <dgm:t>
        <a:bodyPr/>
        <a:lstStyle/>
        <a:p>
          <a:r>
            <a:rPr lang="en-GB" sz="1400" b="1" dirty="0" smtClean="0"/>
            <a:t>Quality flags</a:t>
          </a:r>
          <a:endParaRPr lang="en-GB" sz="1400" b="1" dirty="0"/>
        </a:p>
      </dgm:t>
    </dgm:pt>
    <dgm:pt modelId="{0B57EC53-5455-445F-97C5-15C0FDD11F31}" type="parTrans" cxnId="{3EB887F2-9FE7-43FD-B8E1-79E2069321C7}">
      <dgm:prSet/>
      <dgm:spPr/>
      <dgm:t>
        <a:bodyPr/>
        <a:lstStyle/>
        <a:p>
          <a:endParaRPr lang="en-GB" sz="1400" b="1"/>
        </a:p>
      </dgm:t>
    </dgm:pt>
    <dgm:pt modelId="{6D6281FD-38FA-403D-A92B-C00F0403AC85}" type="sibTrans" cxnId="{3EB887F2-9FE7-43FD-B8E1-79E2069321C7}">
      <dgm:prSet/>
      <dgm:spPr/>
      <dgm:t>
        <a:bodyPr/>
        <a:lstStyle/>
        <a:p>
          <a:endParaRPr lang="en-GB" sz="1400" b="1"/>
        </a:p>
      </dgm:t>
    </dgm:pt>
    <dgm:pt modelId="{62A67C80-9ACF-4E59-AE1D-561E78FB7CF3}">
      <dgm:prSet phldrT="[Text]" custT="1"/>
      <dgm:spPr/>
      <dgm:t>
        <a:bodyPr/>
        <a:lstStyle/>
        <a:p>
          <a:r>
            <a:rPr lang="en-GB" sz="1400" b="1" dirty="0" smtClean="0"/>
            <a:t>Validation</a:t>
          </a:r>
          <a:endParaRPr lang="en-GB" sz="1400" b="1" dirty="0"/>
        </a:p>
      </dgm:t>
    </dgm:pt>
    <dgm:pt modelId="{75BEE281-AE0A-4EEF-B0B6-01DFF2C619C0}" type="parTrans" cxnId="{5F287485-7BF3-431D-9151-F32B846F8469}">
      <dgm:prSet/>
      <dgm:spPr/>
      <dgm:t>
        <a:bodyPr/>
        <a:lstStyle/>
        <a:p>
          <a:endParaRPr lang="en-GB" sz="1400" b="1"/>
        </a:p>
      </dgm:t>
    </dgm:pt>
    <dgm:pt modelId="{DAFAE50D-5512-4359-BFB8-1917F5E84FD7}" type="sibTrans" cxnId="{5F287485-7BF3-431D-9151-F32B846F8469}">
      <dgm:prSet/>
      <dgm:spPr/>
      <dgm:t>
        <a:bodyPr/>
        <a:lstStyle/>
        <a:p>
          <a:endParaRPr lang="en-GB" sz="1400" b="1"/>
        </a:p>
      </dgm:t>
    </dgm:pt>
    <dgm:pt modelId="{C6B02CA8-34E6-4BF7-B8E2-031595F113BD}" type="pres">
      <dgm:prSet presAssocID="{6192E61D-6D6A-4E35-B4C1-9C55ADAEC46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7CE296A-50A6-4C0D-8F8B-7DEA0ACDF1F6}" type="pres">
      <dgm:prSet presAssocID="{04FE1486-C422-41A9-9D74-DEF02C405CBE}" presName="centerShape" presStyleLbl="node0" presStyleIdx="0" presStyleCnt="1"/>
      <dgm:spPr/>
      <dgm:t>
        <a:bodyPr/>
        <a:lstStyle/>
        <a:p>
          <a:endParaRPr lang="en-GB"/>
        </a:p>
      </dgm:t>
    </dgm:pt>
    <dgm:pt modelId="{B42E9DD9-CF33-46D1-B6C4-58A2E80980A6}" type="pres">
      <dgm:prSet presAssocID="{6D8FA83C-AE5E-4D58-9279-1CC59BF15DE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24844FB-B46C-41DD-91CF-EFAAC2711E17}" type="pres">
      <dgm:prSet presAssocID="{6D8FA83C-AE5E-4D58-9279-1CC59BF15DEA}" presName="dummy" presStyleCnt="0"/>
      <dgm:spPr/>
    </dgm:pt>
    <dgm:pt modelId="{11D6AF19-DA86-438D-BF8D-44BDF00DF473}" type="pres">
      <dgm:prSet presAssocID="{5947F24C-7671-43D7-AB5C-B5371449159C}" presName="sibTrans" presStyleLbl="sibTrans2D1" presStyleIdx="0" presStyleCnt="4"/>
      <dgm:spPr/>
      <dgm:t>
        <a:bodyPr/>
        <a:lstStyle/>
        <a:p>
          <a:endParaRPr lang="en-GB"/>
        </a:p>
      </dgm:t>
    </dgm:pt>
    <dgm:pt modelId="{5AA7A101-7BA4-4F2D-81EB-45BB9BDDAE40}" type="pres">
      <dgm:prSet presAssocID="{2241219A-D906-4CBE-BE9B-C7B145E4A97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5455F2C-32B2-41E8-9415-C8B11D00260F}" type="pres">
      <dgm:prSet presAssocID="{2241219A-D906-4CBE-BE9B-C7B145E4A976}" presName="dummy" presStyleCnt="0"/>
      <dgm:spPr/>
    </dgm:pt>
    <dgm:pt modelId="{5415A4A2-3F22-4A8B-99F4-BA9E5AAFDA86}" type="pres">
      <dgm:prSet presAssocID="{7118336E-F7CF-4D58-A40F-7946EEA302EC}" presName="sibTrans" presStyleLbl="sibTrans2D1" presStyleIdx="1" presStyleCnt="4"/>
      <dgm:spPr/>
      <dgm:t>
        <a:bodyPr/>
        <a:lstStyle/>
        <a:p>
          <a:endParaRPr lang="en-GB"/>
        </a:p>
      </dgm:t>
    </dgm:pt>
    <dgm:pt modelId="{5EDFAA9D-D756-4ED6-8208-55D9D153B67F}" type="pres">
      <dgm:prSet presAssocID="{7C605DAF-C1D4-4FE1-A1B8-39743A8D886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2F949FB-48CB-4E21-A0D2-57AB704CCC04}" type="pres">
      <dgm:prSet presAssocID="{7C605DAF-C1D4-4FE1-A1B8-39743A8D8866}" presName="dummy" presStyleCnt="0"/>
      <dgm:spPr/>
    </dgm:pt>
    <dgm:pt modelId="{D425FD6B-B238-4208-B95B-8B68D743B33F}" type="pres">
      <dgm:prSet presAssocID="{6D6281FD-38FA-403D-A92B-C00F0403AC85}" presName="sibTrans" presStyleLbl="sibTrans2D1" presStyleIdx="2" presStyleCnt="4"/>
      <dgm:spPr/>
      <dgm:t>
        <a:bodyPr/>
        <a:lstStyle/>
        <a:p>
          <a:endParaRPr lang="en-GB"/>
        </a:p>
      </dgm:t>
    </dgm:pt>
    <dgm:pt modelId="{CCD23DD9-D571-41CA-8B68-E0A7DB1C130A}" type="pres">
      <dgm:prSet presAssocID="{62A67C80-9ACF-4E59-AE1D-561E78FB7CF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093B557-03F5-4578-803A-7CFA8EB03705}" type="pres">
      <dgm:prSet presAssocID="{62A67C80-9ACF-4E59-AE1D-561E78FB7CF3}" presName="dummy" presStyleCnt="0"/>
      <dgm:spPr/>
    </dgm:pt>
    <dgm:pt modelId="{07830361-B934-4AC2-9E16-0A07223469EA}" type="pres">
      <dgm:prSet presAssocID="{DAFAE50D-5512-4359-BFB8-1917F5E84FD7}" presName="sibTrans" presStyleLbl="sibTrans2D1" presStyleIdx="3" presStyleCnt="4"/>
      <dgm:spPr/>
      <dgm:t>
        <a:bodyPr/>
        <a:lstStyle/>
        <a:p>
          <a:endParaRPr lang="en-GB"/>
        </a:p>
      </dgm:t>
    </dgm:pt>
  </dgm:ptLst>
  <dgm:cxnLst>
    <dgm:cxn modelId="{06A01D19-E777-6340-97F2-E99097C2A4B1}" type="presOf" srcId="{7118336E-F7CF-4D58-A40F-7946EEA302EC}" destId="{5415A4A2-3F22-4A8B-99F4-BA9E5AAFDA86}" srcOrd="0" destOrd="0" presId="urn:microsoft.com/office/officeart/2005/8/layout/radial6"/>
    <dgm:cxn modelId="{74BFD0ED-E794-B74D-BA57-5E739BBD7A50}" type="presOf" srcId="{5947F24C-7671-43D7-AB5C-B5371449159C}" destId="{11D6AF19-DA86-438D-BF8D-44BDF00DF473}" srcOrd="0" destOrd="0" presId="urn:microsoft.com/office/officeart/2005/8/layout/radial6"/>
    <dgm:cxn modelId="{FE6F1C68-E2EC-46A6-81E7-32E15BC953E5}" srcId="{04FE1486-C422-41A9-9D74-DEF02C405CBE}" destId="{6D8FA83C-AE5E-4D58-9279-1CC59BF15DEA}" srcOrd="0" destOrd="0" parTransId="{AA173CCB-EE8E-4B71-B4E8-2C702A4A58AE}" sibTransId="{5947F24C-7671-43D7-AB5C-B5371449159C}"/>
    <dgm:cxn modelId="{582018A1-AFB0-1540-9F9C-5FA91DC21686}" type="presOf" srcId="{04FE1486-C422-41A9-9D74-DEF02C405CBE}" destId="{07CE296A-50A6-4C0D-8F8B-7DEA0ACDF1F6}" srcOrd="0" destOrd="0" presId="urn:microsoft.com/office/officeart/2005/8/layout/radial6"/>
    <dgm:cxn modelId="{6A6781BE-29A8-4465-8C4C-DD98F7C0F33C}" srcId="{04FE1486-C422-41A9-9D74-DEF02C405CBE}" destId="{2241219A-D906-4CBE-BE9B-C7B145E4A976}" srcOrd="1" destOrd="0" parTransId="{B9E7C0C7-A814-4867-85FE-430C8888447B}" sibTransId="{7118336E-F7CF-4D58-A40F-7946EEA302EC}"/>
    <dgm:cxn modelId="{F018B080-EFAE-DB4A-9491-227DAC8751A6}" type="presOf" srcId="{7C605DAF-C1D4-4FE1-A1B8-39743A8D8866}" destId="{5EDFAA9D-D756-4ED6-8208-55D9D153B67F}" srcOrd="0" destOrd="0" presId="urn:microsoft.com/office/officeart/2005/8/layout/radial6"/>
    <dgm:cxn modelId="{8AF30753-415E-2C47-8903-DEA8EACC1C1B}" type="presOf" srcId="{6D8FA83C-AE5E-4D58-9279-1CC59BF15DEA}" destId="{B42E9DD9-CF33-46D1-B6C4-58A2E80980A6}" srcOrd="0" destOrd="0" presId="urn:microsoft.com/office/officeart/2005/8/layout/radial6"/>
    <dgm:cxn modelId="{3AED227C-3216-1543-AAA4-E9777ED34CE3}" type="presOf" srcId="{DAFAE50D-5512-4359-BFB8-1917F5E84FD7}" destId="{07830361-B934-4AC2-9E16-0A07223469EA}" srcOrd="0" destOrd="0" presId="urn:microsoft.com/office/officeart/2005/8/layout/radial6"/>
    <dgm:cxn modelId="{70EE5867-76A5-4C68-958A-D77EAD0F2D12}" srcId="{6192E61D-6D6A-4E35-B4C1-9C55ADAEC467}" destId="{04FE1486-C422-41A9-9D74-DEF02C405CBE}" srcOrd="0" destOrd="0" parTransId="{64ED453A-614E-4655-AF8F-86C8712D40CB}" sibTransId="{3B732EA3-658F-41BC-A5E2-A5629578A349}"/>
    <dgm:cxn modelId="{FB547D11-339C-254B-9341-7387EF9075EF}" type="presOf" srcId="{2241219A-D906-4CBE-BE9B-C7B145E4A976}" destId="{5AA7A101-7BA4-4F2D-81EB-45BB9BDDAE40}" srcOrd="0" destOrd="0" presId="urn:microsoft.com/office/officeart/2005/8/layout/radial6"/>
    <dgm:cxn modelId="{5F287485-7BF3-431D-9151-F32B846F8469}" srcId="{04FE1486-C422-41A9-9D74-DEF02C405CBE}" destId="{62A67C80-9ACF-4E59-AE1D-561E78FB7CF3}" srcOrd="3" destOrd="0" parTransId="{75BEE281-AE0A-4EEF-B0B6-01DFF2C619C0}" sibTransId="{DAFAE50D-5512-4359-BFB8-1917F5E84FD7}"/>
    <dgm:cxn modelId="{8901C50F-CD7C-374F-B295-EC256468E5B0}" type="presOf" srcId="{62A67C80-9ACF-4E59-AE1D-561E78FB7CF3}" destId="{CCD23DD9-D571-41CA-8B68-E0A7DB1C130A}" srcOrd="0" destOrd="0" presId="urn:microsoft.com/office/officeart/2005/8/layout/radial6"/>
    <dgm:cxn modelId="{28404D25-793E-1A4F-9869-E8AD8E36BCAE}" type="presOf" srcId="{6192E61D-6D6A-4E35-B4C1-9C55ADAEC467}" destId="{C6B02CA8-34E6-4BF7-B8E2-031595F113BD}" srcOrd="0" destOrd="0" presId="urn:microsoft.com/office/officeart/2005/8/layout/radial6"/>
    <dgm:cxn modelId="{D6160A2E-4B3E-0E48-A0FA-C3455BBDE693}" type="presOf" srcId="{6D6281FD-38FA-403D-A92B-C00F0403AC85}" destId="{D425FD6B-B238-4208-B95B-8B68D743B33F}" srcOrd="0" destOrd="0" presId="urn:microsoft.com/office/officeart/2005/8/layout/radial6"/>
    <dgm:cxn modelId="{3EB887F2-9FE7-43FD-B8E1-79E2069321C7}" srcId="{04FE1486-C422-41A9-9D74-DEF02C405CBE}" destId="{7C605DAF-C1D4-4FE1-A1B8-39743A8D8866}" srcOrd="2" destOrd="0" parTransId="{0B57EC53-5455-445F-97C5-15C0FDD11F31}" sibTransId="{6D6281FD-38FA-403D-A92B-C00F0403AC85}"/>
    <dgm:cxn modelId="{39175BF6-D17F-9246-82DA-DF94AA069666}" type="presParOf" srcId="{C6B02CA8-34E6-4BF7-B8E2-031595F113BD}" destId="{07CE296A-50A6-4C0D-8F8B-7DEA0ACDF1F6}" srcOrd="0" destOrd="0" presId="urn:microsoft.com/office/officeart/2005/8/layout/radial6"/>
    <dgm:cxn modelId="{4BBA3E70-3AA1-5B4B-ACBE-FFA31FEE97A8}" type="presParOf" srcId="{C6B02CA8-34E6-4BF7-B8E2-031595F113BD}" destId="{B42E9DD9-CF33-46D1-B6C4-58A2E80980A6}" srcOrd="1" destOrd="0" presId="urn:microsoft.com/office/officeart/2005/8/layout/radial6"/>
    <dgm:cxn modelId="{F00E3FD8-D6C7-8F40-9164-2BFD5653C547}" type="presParOf" srcId="{C6B02CA8-34E6-4BF7-B8E2-031595F113BD}" destId="{124844FB-B46C-41DD-91CF-EFAAC2711E17}" srcOrd="2" destOrd="0" presId="urn:microsoft.com/office/officeart/2005/8/layout/radial6"/>
    <dgm:cxn modelId="{F55114C1-D098-D34F-93D8-B282B3F555F6}" type="presParOf" srcId="{C6B02CA8-34E6-4BF7-B8E2-031595F113BD}" destId="{11D6AF19-DA86-438D-BF8D-44BDF00DF473}" srcOrd="3" destOrd="0" presId="urn:microsoft.com/office/officeart/2005/8/layout/radial6"/>
    <dgm:cxn modelId="{D6F704D1-9A03-CC44-9FB3-02027092FBA6}" type="presParOf" srcId="{C6B02CA8-34E6-4BF7-B8E2-031595F113BD}" destId="{5AA7A101-7BA4-4F2D-81EB-45BB9BDDAE40}" srcOrd="4" destOrd="0" presId="urn:microsoft.com/office/officeart/2005/8/layout/radial6"/>
    <dgm:cxn modelId="{5A531179-7F9C-8E42-855F-C87C8E5A2726}" type="presParOf" srcId="{C6B02CA8-34E6-4BF7-B8E2-031595F113BD}" destId="{E5455F2C-32B2-41E8-9415-C8B11D00260F}" srcOrd="5" destOrd="0" presId="urn:microsoft.com/office/officeart/2005/8/layout/radial6"/>
    <dgm:cxn modelId="{6FEE0C20-2D41-0E40-8B6F-3C28254BD4C5}" type="presParOf" srcId="{C6B02CA8-34E6-4BF7-B8E2-031595F113BD}" destId="{5415A4A2-3F22-4A8B-99F4-BA9E5AAFDA86}" srcOrd="6" destOrd="0" presId="urn:microsoft.com/office/officeart/2005/8/layout/radial6"/>
    <dgm:cxn modelId="{0EF31921-7FC7-1047-85E8-77D37FCCFEA2}" type="presParOf" srcId="{C6B02CA8-34E6-4BF7-B8E2-031595F113BD}" destId="{5EDFAA9D-D756-4ED6-8208-55D9D153B67F}" srcOrd="7" destOrd="0" presId="urn:microsoft.com/office/officeart/2005/8/layout/radial6"/>
    <dgm:cxn modelId="{5907D167-45D8-114D-AE57-F96F96F3D633}" type="presParOf" srcId="{C6B02CA8-34E6-4BF7-B8E2-031595F113BD}" destId="{52F949FB-48CB-4E21-A0D2-57AB704CCC04}" srcOrd="8" destOrd="0" presId="urn:microsoft.com/office/officeart/2005/8/layout/radial6"/>
    <dgm:cxn modelId="{50C62258-7B93-FA40-8527-5DDCF0EF40F9}" type="presParOf" srcId="{C6B02CA8-34E6-4BF7-B8E2-031595F113BD}" destId="{D425FD6B-B238-4208-B95B-8B68D743B33F}" srcOrd="9" destOrd="0" presId="urn:microsoft.com/office/officeart/2005/8/layout/radial6"/>
    <dgm:cxn modelId="{DF99328C-0A84-B247-B5B0-8AF5745BA435}" type="presParOf" srcId="{C6B02CA8-34E6-4BF7-B8E2-031595F113BD}" destId="{CCD23DD9-D571-41CA-8B68-E0A7DB1C130A}" srcOrd="10" destOrd="0" presId="urn:microsoft.com/office/officeart/2005/8/layout/radial6"/>
    <dgm:cxn modelId="{43310A89-464C-694E-AC6A-D0F295089285}" type="presParOf" srcId="{C6B02CA8-34E6-4BF7-B8E2-031595F113BD}" destId="{B093B557-03F5-4578-803A-7CFA8EB03705}" srcOrd="11" destOrd="0" presId="urn:microsoft.com/office/officeart/2005/8/layout/radial6"/>
    <dgm:cxn modelId="{62270066-AB63-AA48-AC35-B4715E7E94FB}" type="presParOf" srcId="{C6B02CA8-34E6-4BF7-B8E2-031595F113BD}" destId="{07830361-B934-4AC2-9E16-0A07223469EA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30361-B934-4AC2-9E16-0A07223469EA}">
      <dsp:nvSpPr>
        <dsp:cNvPr id="0" name=""/>
        <dsp:cNvSpPr/>
      </dsp:nvSpPr>
      <dsp:spPr>
        <a:xfrm>
          <a:off x="1542720" y="606616"/>
          <a:ext cx="4043351" cy="4043351"/>
        </a:xfrm>
        <a:prstGeom prst="blockArc">
          <a:avLst>
            <a:gd name="adj1" fmla="val 10800000"/>
            <a:gd name="adj2" fmla="val 16200000"/>
            <a:gd name="adj3" fmla="val 4643"/>
          </a:avLst>
        </a:prstGeom>
        <a:solidFill>
          <a:schemeClr val="accent4">
            <a:hueOff val="-4464771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25FD6B-B238-4208-B95B-8B68D743B33F}">
      <dsp:nvSpPr>
        <dsp:cNvPr id="0" name=""/>
        <dsp:cNvSpPr/>
      </dsp:nvSpPr>
      <dsp:spPr>
        <a:xfrm>
          <a:off x="1542720" y="606616"/>
          <a:ext cx="4043351" cy="4043351"/>
        </a:xfrm>
        <a:prstGeom prst="blockArc">
          <a:avLst>
            <a:gd name="adj1" fmla="val 5400000"/>
            <a:gd name="adj2" fmla="val 10800000"/>
            <a:gd name="adj3" fmla="val 4643"/>
          </a:avLst>
        </a:prstGeom>
        <a:solidFill>
          <a:schemeClr val="accent4">
            <a:hueOff val="-2976514"/>
            <a:satOff val="17933"/>
            <a:lumOff val="143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15A4A2-3F22-4A8B-99F4-BA9E5AAFDA86}">
      <dsp:nvSpPr>
        <dsp:cNvPr id="0" name=""/>
        <dsp:cNvSpPr/>
      </dsp:nvSpPr>
      <dsp:spPr>
        <a:xfrm>
          <a:off x="1542720" y="606616"/>
          <a:ext cx="4043351" cy="4043351"/>
        </a:xfrm>
        <a:prstGeom prst="blockArc">
          <a:avLst>
            <a:gd name="adj1" fmla="val 0"/>
            <a:gd name="adj2" fmla="val 5400000"/>
            <a:gd name="adj3" fmla="val 4643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D6AF19-DA86-438D-BF8D-44BDF00DF473}">
      <dsp:nvSpPr>
        <dsp:cNvPr id="0" name=""/>
        <dsp:cNvSpPr/>
      </dsp:nvSpPr>
      <dsp:spPr>
        <a:xfrm>
          <a:off x="1542720" y="606616"/>
          <a:ext cx="4043351" cy="4043351"/>
        </a:xfrm>
        <a:prstGeom prst="blockArc">
          <a:avLst>
            <a:gd name="adj1" fmla="val 16200000"/>
            <a:gd name="adj2" fmla="val 0"/>
            <a:gd name="adj3" fmla="val 464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CE296A-50A6-4C0D-8F8B-7DEA0ACDF1F6}">
      <dsp:nvSpPr>
        <dsp:cNvPr id="0" name=""/>
        <dsp:cNvSpPr/>
      </dsp:nvSpPr>
      <dsp:spPr>
        <a:xfrm>
          <a:off x="2633267" y="1697163"/>
          <a:ext cx="1862257" cy="186225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>Quality assurance</a:t>
          </a:r>
          <a:endParaRPr lang="en-GB" sz="2400" b="1" kern="1200" dirty="0"/>
        </a:p>
      </dsp:txBody>
      <dsp:txXfrm>
        <a:off x="2905988" y="1969884"/>
        <a:ext cx="1316815" cy="1316815"/>
      </dsp:txXfrm>
    </dsp:sp>
    <dsp:sp modelId="{B42E9DD9-CF33-46D1-B6C4-58A2E80980A6}">
      <dsp:nvSpPr>
        <dsp:cNvPr id="0" name=""/>
        <dsp:cNvSpPr/>
      </dsp:nvSpPr>
      <dsp:spPr>
        <a:xfrm>
          <a:off x="2912605" y="1754"/>
          <a:ext cx="1303580" cy="130358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Traceability</a:t>
          </a:r>
          <a:endParaRPr lang="en-GB" sz="1400" b="1" kern="1200" dirty="0"/>
        </a:p>
      </dsp:txBody>
      <dsp:txXfrm>
        <a:off x="3103510" y="192659"/>
        <a:ext cx="921770" cy="921770"/>
      </dsp:txXfrm>
    </dsp:sp>
    <dsp:sp modelId="{5AA7A101-7BA4-4F2D-81EB-45BB9BDDAE40}">
      <dsp:nvSpPr>
        <dsp:cNvPr id="0" name=""/>
        <dsp:cNvSpPr/>
      </dsp:nvSpPr>
      <dsp:spPr>
        <a:xfrm>
          <a:off x="4887352" y="1976501"/>
          <a:ext cx="1303580" cy="1303580"/>
        </a:xfrm>
        <a:prstGeom prst="ellipse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Uncertainty</a:t>
          </a:r>
          <a:endParaRPr lang="en-GB" sz="1400" b="1" kern="1200" dirty="0"/>
        </a:p>
      </dsp:txBody>
      <dsp:txXfrm>
        <a:off x="5078257" y="2167406"/>
        <a:ext cx="921770" cy="921770"/>
      </dsp:txXfrm>
    </dsp:sp>
    <dsp:sp modelId="{5EDFAA9D-D756-4ED6-8208-55D9D153B67F}">
      <dsp:nvSpPr>
        <dsp:cNvPr id="0" name=""/>
        <dsp:cNvSpPr/>
      </dsp:nvSpPr>
      <dsp:spPr>
        <a:xfrm>
          <a:off x="2912605" y="3951248"/>
          <a:ext cx="1303580" cy="1303580"/>
        </a:xfrm>
        <a:prstGeom prst="ellipse">
          <a:avLst/>
        </a:prstGeom>
        <a:gradFill rotWithShape="0">
          <a:gsLst>
            <a:gs pos="0">
              <a:schemeClr val="accent4">
                <a:hueOff val="-2976514"/>
                <a:satOff val="17933"/>
                <a:lumOff val="143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2976514"/>
                <a:satOff val="17933"/>
                <a:lumOff val="143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Quality flags</a:t>
          </a:r>
          <a:endParaRPr lang="en-GB" sz="1400" b="1" kern="1200" dirty="0"/>
        </a:p>
      </dsp:txBody>
      <dsp:txXfrm>
        <a:off x="3103510" y="4142153"/>
        <a:ext cx="921770" cy="921770"/>
      </dsp:txXfrm>
    </dsp:sp>
    <dsp:sp modelId="{CCD23DD9-D571-41CA-8B68-E0A7DB1C130A}">
      <dsp:nvSpPr>
        <dsp:cNvPr id="0" name=""/>
        <dsp:cNvSpPr/>
      </dsp:nvSpPr>
      <dsp:spPr>
        <a:xfrm>
          <a:off x="937858" y="1976501"/>
          <a:ext cx="1303580" cy="1303580"/>
        </a:xfrm>
        <a:prstGeom prst="ellipse">
          <a:avLst/>
        </a:prstGeom>
        <a:gradFill rotWithShape="0">
          <a:gsLst>
            <a:gs pos="0">
              <a:schemeClr val="accent4">
                <a:hueOff val="-4464771"/>
                <a:satOff val="26899"/>
                <a:lumOff val="215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4464771"/>
                <a:satOff val="26899"/>
                <a:lumOff val="215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Validation</a:t>
          </a:r>
          <a:endParaRPr lang="en-GB" sz="1400" b="1" kern="1200" dirty="0"/>
        </a:p>
      </dsp:txBody>
      <dsp:txXfrm>
        <a:off x="1128763" y="2167406"/>
        <a:ext cx="921770" cy="9217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D388EF-4D05-0841-BEAC-A5B56C7FA77F}" type="datetimeFigureOut">
              <a:rPr lang="en-US" smtClean="0"/>
              <a:t>01-06-14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A69120-1483-E449-99EF-77276D419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38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</a:t>
            </a:r>
            <a:r>
              <a:rPr lang="en-US" baseline="0" dirty="0" smtClean="0"/>
              <a:t> to the kick-off meeting for FP7 project QA4ECV.</a:t>
            </a:r>
          </a:p>
          <a:p>
            <a:r>
              <a:rPr lang="en-US" baseline="0" dirty="0" smtClean="0"/>
              <a:t>We have seen Virginia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69120-1483-E449-99EF-77276D419F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04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973367-77B0-784E-A207-5B122EA5C170}" type="slidenum">
              <a:rPr lang="nl-NL">
                <a:solidFill>
                  <a:prstClr val="black"/>
                </a:solidFill>
                <a:latin typeface="Calibri"/>
              </a:rPr>
              <a:pPr>
                <a:defRPr/>
              </a:pPr>
              <a:t>21</a:t>
            </a:fld>
            <a:endParaRPr lang="nl-NL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 smtClean="0"/>
              <a:t>they will all need their own specific inputs and potentially support to implement but this is all intended to be available.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 smtClean="0"/>
              <a:t>(although the methods may need to have minor adaptation to suit other than optical domains. 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 smtClean="0"/>
              <a:t>as opposed to the principle on how to ensure in-situ data is QA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69120-1483-E449-99EF-77276D419F8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24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Survey looked at four areas</a:t>
            </a:r>
            <a:r>
              <a:rPr lang="en-GB" baseline="0" dirty="0" smtClean="0"/>
              <a:t> of quality assurance</a:t>
            </a:r>
          </a:p>
          <a:p>
            <a:r>
              <a:rPr lang="en-GB" baseline="0" dirty="0" smtClean="0"/>
              <a:t>Quality flags- happiness of the data, does your product have them, are they good enough, what would you like provided?</a:t>
            </a:r>
          </a:p>
          <a:p>
            <a:r>
              <a:rPr lang="en-GB" dirty="0" err="1" smtClean="0"/>
              <a:t>Tracability</a:t>
            </a:r>
            <a:r>
              <a:rPr lang="en-GB" dirty="0" smtClean="0"/>
              <a:t>- do you</a:t>
            </a:r>
            <a:r>
              <a:rPr lang="en-GB" baseline="0" dirty="0" smtClean="0"/>
              <a:t> known the processing chain of you data? Is the information easily accessible? Would it be useful if you could obtain it?</a:t>
            </a:r>
          </a:p>
          <a:p>
            <a:r>
              <a:rPr lang="en-GB" baseline="0" dirty="0" smtClean="0"/>
              <a:t>Validation- testing by independent means</a:t>
            </a:r>
          </a:p>
          <a:p>
            <a:r>
              <a:rPr lang="en-GB" baseline="0" dirty="0" smtClean="0"/>
              <a:t>Uncertainty- are there uncertainty values, are they easily </a:t>
            </a:r>
            <a:r>
              <a:rPr lang="en-GB" baseline="0" dirty="0" err="1" smtClean="0"/>
              <a:t>accesible</a:t>
            </a:r>
            <a:r>
              <a:rPr lang="en-GB" baseline="0" dirty="0" smtClean="0"/>
              <a:t>,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AADB-796E-4319-A76D-760EDF3D0335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209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Applications include model evaluation, trend analysis, variability analysis, inverse </a:t>
            </a:r>
            <a:r>
              <a:rPr lang="en-US" dirty="0" err="1" smtClean="0"/>
              <a:t>modelling</a:t>
            </a:r>
            <a:r>
              <a:rPr lang="en-US" dirty="0" smtClean="0"/>
              <a:t>, emission monitoring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3A2CFC-EB2B-E34A-B187-D107C7321C77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NPL has a strong connection with the project leads for the ESA CCIs on Sea Surface Temperature (SST) and Ocean </a:t>
            </a:r>
            <a:r>
              <a:rPr lang="en-US" dirty="0" err="1" smtClean="0"/>
              <a:t>Colour</a:t>
            </a:r>
            <a:r>
              <a:rPr lang="en-US" dirty="0" smtClean="0"/>
              <a:t> (OC)</a:t>
            </a:r>
            <a:r>
              <a:rPr lang="nl-NL" dirty="0" smtClean="0"/>
              <a:t> </a:t>
            </a:r>
          </a:p>
          <a:p>
            <a:pPr>
              <a:defRPr/>
            </a:pPr>
            <a:r>
              <a:rPr lang="en-US" dirty="0" smtClean="0"/>
              <a:t>Initial discussions have already begun with ESA’s Climate office to look at how they might recommend the interaction of QA4ECV with the phase 2 of CCI.</a:t>
            </a:r>
          </a:p>
          <a:p>
            <a:pPr>
              <a:defRPr/>
            </a:pPr>
            <a:r>
              <a:rPr lang="en-US" dirty="0" smtClean="0"/>
              <a:t>We can start a dialogue with all the CCI projects now and encourage inclusion of options to aid engagement with QA4ECV within their projects.</a:t>
            </a:r>
            <a:r>
              <a:rPr lang="nl-NL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7C0DF4-5AD3-5C4D-B0C5-29196CEF1803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NPL has a strong connection with the project leads for the ESA CCIs on Sea Surface Temperature (SST) and Ocean </a:t>
            </a:r>
            <a:r>
              <a:rPr lang="en-US" dirty="0" err="1" smtClean="0"/>
              <a:t>Colour</a:t>
            </a:r>
            <a:r>
              <a:rPr lang="en-US" dirty="0" smtClean="0"/>
              <a:t> (OC)</a:t>
            </a:r>
            <a:r>
              <a:rPr lang="nl-NL" dirty="0" smtClean="0"/>
              <a:t> </a:t>
            </a:r>
          </a:p>
          <a:p>
            <a:pPr>
              <a:defRPr/>
            </a:pPr>
            <a:r>
              <a:rPr lang="en-US" dirty="0" smtClean="0"/>
              <a:t>Initial discussions have already begun with ESA’s Climate office to look at how they might recommend the interaction of QA4ECV with the phase 2 of CCI.</a:t>
            </a:r>
          </a:p>
          <a:p>
            <a:pPr>
              <a:defRPr/>
            </a:pPr>
            <a:r>
              <a:rPr lang="en-US" dirty="0" smtClean="0"/>
              <a:t>We can start a dialogue with all the CCI projects now and encourage inclusion of options to aid engagement with QA4ECV within their projects.</a:t>
            </a:r>
            <a:r>
              <a:rPr lang="nl-NL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7C0DF4-5AD3-5C4D-B0C5-29196CEF1803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Users = scientists, public and commercial customers</a:t>
            </a:r>
          </a:p>
          <a:p>
            <a:pPr>
              <a:defRPr/>
            </a:pPr>
            <a:r>
              <a:rPr lang="en-US" dirty="0" smtClean="0"/>
              <a:t>Some records are suitable for one particular application, but not for others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1FDC14-1530-B54A-827E-6A39677A4F67}" type="slidenum">
              <a:rPr lang="nl-NL" smtClean="0"/>
              <a:pPr>
                <a:defRPr/>
              </a:pPr>
              <a:t>38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</a:t>
            </a:r>
            <a:r>
              <a:rPr lang="en-US" baseline="0" dirty="0" smtClean="0"/>
              <a:t> to the kick-off meeting for FP7 project QA4ECV.</a:t>
            </a:r>
          </a:p>
          <a:p>
            <a:r>
              <a:rPr lang="en-US" baseline="0" dirty="0" smtClean="0"/>
              <a:t>We have seen Virginia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69120-1483-E449-99EF-77276D419F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04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Users = scientists, public and commercial customers</a:t>
            </a:r>
          </a:p>
          <a:p>
            <a:pPr>
              <a:defRPr/>
            </a:pPr>
            <a:r>
              <a:rPr lang="en-US" dirty="0" smtClean="0"/>
              <a:t>Some records are suitable for one particular application, but not for others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69120-1483-E449-99EF-77276D419F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04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Users = scientists, public and commercial customers</a:t>
            </a:r>
          </a:p>
          <a:p>
            <a:pPr>
              <a:defRPr/>
            </a:pPr>
            <a:r>
              <a:rPr lang="en-US" dirty="0" smtClean="0"/>
              <a:t>Some records are suitable for one particular application, but not for others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69120-1483-E449-99EF-77276D419F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04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Users = scientists, public and commercial customers</a:t>
            </a:r>
          </a:p>
          <a:p>
            <a:pPr>
              <a:defRPr/>
            </a:pPr>
            <a:r>
              <a:rPr lang="en-US" dirty="0" smtClean="0"/>
              <a:t>Some records are suitable for one particular application, but not for others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594E3-B92F-154F-9692-2BA92B1F8BCD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Users = scientists, public and commercial customers</a:t>
            </a:r>
          </a:p>
          <a:p>
            <a:pPr>
              <a:defRPr/>
            </a:pPr>
            <a:r>
              <a:rPr lang="en-US" dirty="0" smtClean="0"/>
              <a:t>Some records are suitable for one particular application, but not for others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69120-1483-E449-99EF-77276D419F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04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LAI, FAPAR: VEGETATION, MISR, MERIS, GOES, METEOSAT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53B376-6C38-0444-B036-2D1C8C50F878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 smtClean="0"/>
              <a:t>they will all need their own specific inputs and potentially support to implement but this is all intended to be available.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 smtClean="0"/>
              <a:t>(although the methods may need to have minor adaptation to suit other than optical domains. 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 smtClean="0"/>
              <a:t>as opposed to the principle on how to ensure in-situ data is QA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69120-1483-E449-99EF-77276D419F8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24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Nice picture: but how valid? Did clouds change? Instrument degradation?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A9D1A-A84A-9648-ACB9-3929D6E32356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7EDC-C820-904D-8000-0FD2BA18D740}" type="datetimeFigureOut">
              <a:rPr lang="en-US" smtClean="0"/>
              <a:t>01-06-14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13FA0-593B-E74B-9BB3-AEEE293F9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24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7EDC-C820-904D-8000-0FD2BA18D740}" type="datetimeFigureOut">
              <a:rPr lang="en-US" smtClean="0"/>
              <a:t>01-06-14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13FA0-593B-E74B-9BB3-AEEE293F9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30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7EDC-C820-904D-8000-0FD2BA18D740}" type="datetimeFigureOut">
              <a:rPr lang="en-US" smtClean="0"/>
              <a:t>01-06-14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13FA0-593B-E74B-9BB3-AEEE293F9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97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7EDC-C820-904D-8000-0FD2BA18D740}" type="datetimeFigureOut">
              <a:rPr lang="en-US" smtClean="0"/>
              <a:t>01-06-14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13FA0-593B-E74B-9BB3-AEEE293F9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89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7EDC-C820-904D-8000-0FD2BA18D740}" type="datetimeFigureOut">
              <a:rPr lang="en-US" smtClean="0"/>
              <a:t>01-06-14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13FA0-593B-E74B-9BB3-AEEE293F9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6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7EDC-C820-904D-8000-0FD2BA18D740}" type="datetimeFigureOut">
              <a:rPr lang="en-US" smtClean="0"/>
              <a:t>01-06-14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13FA0-593B-E74B-9BB3-AEEE293F9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71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7EDC-C820-904D-8000-0FD2BA18D740}" type="datetimeFigureOut">
              <a:rPr lang="en-US" smtClean="0"/>
              <a:t>01-06-14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13FA0-593B-E74B-9BB3-AEEE293F9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36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7EDC-C820-904D-8000-0FD2BA18D740}" type="datetimeFigureOut">
              <a:rPr lang="en-US" smtClean="0"/>
              <a:t>01-06-14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13FA0-593B-E74B-9BB3-AEEE293F9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69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7EDC-C820-904D-8000-0FD2BA18D740}" type="datetimeFigureOut">
              <a:rPr lang="en-US" smtClean="0"/>
              <a:t>01-06-14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13FA0-593B-E74B-9BB3-AEEE293F9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00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7EDC-C820-904D-8000-0FD2BA18D740}" type="datetimeFigureOut">
              <a:rPr lang="en-US" smtClean="0"/>
              <a:t>01-06-14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13FA0-593B-E74B-9BB3-AEEE293F9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62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7EDC-C820-904D-8000-0FD2BA18D740}" type="datetimeFigureOut">
              <a:rPr lang="en-US" smtClean="0"/>
              <a:t>01-06-14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13FA0-593B-E74B-9BB3-AEEE293F9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8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67EDC-C820-904D-8000-0FD2BA18D740}" type="datetimeFigureOut">
              <a:rPr lang="en-US" smtClean="0"/>
              <a:t>01-06-14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13FA0-593B-E74B-9BB3-AEEE293F9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2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Relationship Id="rId3" Type="http://schemas.openxmlformats.org/officeDocument/2006/relationships/chart" Target="../charts/chart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20" Type="http://schemas.openxmlformats.org/officeDocument/2006/relationships/hyperlink" Target="mailto:boersma@knmi.nl" TargetMode="External"/><Relationship Id="rId21" Type="http://schemas.openxmlformats.org/officeDocument/2006/relationships/hyperlink" Target="mailto:j.muller@ucl.ac.uk" TargetMode="External"/><Relationship Id="rId22" Type="http://schemas.openxmlformats.org/officeDocument/2006/relationships/image" Target="../media/image2.png"/><Relationship Id="rId10" Type="http://schemas.openxmlformats.org/officeDocument/2006/relationships/image" Target="../media/image11.jpe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Relationship Id="rId3" Type="http://schemas.openxmlformats.org/officeDocument/2006/relationships/chart" Target="../charts/char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3.emf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20" Type="http://schemas.openxmlformats.org/officeDocument/2006/relationships/image" Target="../media/image20.png"/><Relationship Id="rId21" Type="http://schemas.openxmlformats.org/officeDocument/2006/relationships/image" Target="../media/image2.png"/><Relationship Id="rId10" Type="http://schemas.openxmlformats.org/officeDocument/2006/relationships/image" Target="../media/image10.jpeg"/><Relationship Id="rId11" Type="http://schemas.openxmlformats.org/officeDocument/2006/relationships/image" Target="../media/image11.jpe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318" y="0"/>
            <a:ext cx="6588031" cy="66294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419600" y="1652885"/>
            <a:ext cx="3187700" cy="584200"/>
            <a:chOff x="3162300" y="1562100"/>
            <a:chExt cx="3187700" cy="584200"/>
          </a:xfrm>
        </p:grpSpPr>
        <p:sp>
          <p:nvSpPr>
            <p:cNvPr id="3" name="TextBox 2"/>
            <p:cNvSpPr txBox="1"/>
            <p:nvPr/>
          </p:nvSpPr>
          <p:spPr>
            <a:xfrm>
              <a:off x="3606800" y="1684635"/>
              <a:ext cx="2743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n>
                    <a:solidFill>
                      <a:srgbClr val="008000"/>
                    </a:solidFill>
                  </a:ln>
                  <a:solidFill>
                    <a:schemeClr val="bg1"/>
                  </a:solidFill>
                </a:rPr>
                <a:t>Quality Assurance</a:t>
              </a:r>
              <a:endParaRPr lang="en-US" sz="2400" b="1" dirty="0">
                <a:ln>
                  <a:solidFill>
                    <a:srgbClr val="008000"/>
                  </a:solidFill>
                </a:ln>
                <a:solidFill>
                  <a:schemeClr val="bg1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 flipV="1">
              <a:off x="3162300" y="1562100"/>
              <a:ext cx="431800" cy="38288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998427" y="2806700"/>
            <a:ext cx="2737715" cy="2443563"/>
            <a:chOff x="2844800" y="2806700"/>
            <a:chExt cx="2737715" cy="2443563"/>
          </a:xfrm>
        </p:grpSpPr>
        <p:sp>
          <p:nvSpPr>
            <p:cNvPr id="10" name="TextBox 9"/>
            <p:cNvSpPr txBox="1"/>
            <p:nvPr/>
          </p:nvSpPr>
          <p:spPr>
            <a:xfrm rot="20267530">
              <a:off x="3000668" y="4542377"/>
              <a:ext cx="2581847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8000"/>
                  </a:solidFill>
                </a:rPr>
                <a:t>Measurement of</a:t>
              </a:r>
            </a:p>
            <a:p>
              <a:r>
                <a:rPr lang="en-US" sz="2000" b="1" dirty="0" smtClean="0">
                  <a:solidFill>
                    <a:srgbClr val="008000"/>
                  </a:solidFill>
                </a:rPr>
                <a:t>Land climate variables</a:t>
              </a:r>
              <a:endParaRPr lang="en-US" sz="2000" b="1" dirty="0">
                <a:solidFill>
                  <a:srgbClr val="008000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 flipV="1">
              <a:off x="2844800" y="2806700"/>
              <a:ext cx="762000" cy="2057400"/>
            </a:xfrm>
            <a:prstGeom prst="line">
              <a:avLst/>
            </a:prstGeom>
            <a:ln w="381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3998427" y="2345035"/>
            <a:ext cx="3833922" cy="923330"/>
            <a:chOff x="2804627" y="2184400"/>
            <a:chExt cx="3833922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745465" y="2184400"/>
              <a:ext cx="1893084" cy="92333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Measurement of </a:t>
              </a:r>
            </a:p>
            <a:p>
              <a:r>
                <a:rPr lang="en-US" b="1" dirty="0" smtClean="0">
                  <a:solidFill>
                    <a:srgbClr val="0000FF"/>
                  </a:solidFill>
                </a:rPr>
                <a:t>Atmosphere climate variables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H="1" flipV="1">
              <a:off x="2804627" y="2184400"/>
              <a:ext cx="1940838" cy="26670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4" descr="http://www.greensofgloucestershire.com/media/catalog/product/cache/1/image/9df78eab33525d08d6e5fb8d27136e95/e/e/ee-lgflag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5870" y="6117362"/>
            <a:ext cx="896163" cy="597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3909" y="6422144"/>
            <a:ext cx="7225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 smtClean="0">
                <a:solidFill>
                  <a:schemeClr val="bg1">
                    <a:lumMod val="50000"/>
                  </a:schemeClr>
                </a:solidFill>
              </a:rPr>
              <a:t>Folkert Boersma -  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CCI  CMUG Fourth Integration Meeting, Exeter, 3 June 2014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7432768" y="4396432"/>
            <a:ext cx="271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rgbClr val="0000FF"/>
                </a:solidFill>
              </a:rPr>
              <a:t>www.qa4ecv.eu</a:t>
            </a:r>
            <a:endParaRPr lang="en-US" sz="2400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413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66700" y="241300"/>
            <a:ext cx="858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3 Land ECVs and 3 Atmosphere precursors</a:t>
            </a:r>
            <a:endParaRPr lang="en-US" sz="3200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524000"/>
            <a:ext cx="4419600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Land ECVs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Spectral albedo, LAI &amp; FAPAR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Surface and vegetation state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Indicators for land use change, biosphere activity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Measured since 1980s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Evaluate carbon cycle &amp; water cycle in climate models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5200" y="1524000"/>
            <a:ext cx="4343400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66FF"/>
                </a:solidFill>
                <a:latin typeface="Arial" charset="0"/>
                <a:ea typeface="ＭＳ Ｐゴシック" charset="0"/>
                <a:cs typeface="ＭＳ Ｐゴシック" charset="0"/>
              </a:rPr>
              <a:t>Atmosphere ECVs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NO</a:t>
            </a:r>
            <a:r>
              <a:rPr lang="en-US" sz="2400" b="1" baseline="-25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, HCHO &amp; CO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Air pollutants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Drive ozone and aerosol formation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Measured since 1995/2000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Evaluate atm. chemistry modules in climate models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Provide info on effectiveness of policies, trends in fires etc.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5791200"/>
            <a:ext cx="86106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>
                    <a:lumMod val="5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ECV sets do exist to some extent, but they are not necessarily coherent and not quality assured.</a:t>
            </a:r>
          </a:p>
        </p:txBody>
      </p:sp>
    </p:spTree>
    <p:extLst>
      <p:ext uri="{BB962C8B-B14F-4D97-AF65-F5344CB8AC3E}">
        <p14:creationId xmlns:p14="http://schemas.microsoft.com/office/powerpoint/2010/main" val="56879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QA4ECV_partB_20130624-Fig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17" r="-4917"/>
          <a:stretch>
            <a:fillRect/>
          </a:stretch>
        </p:blipFill>
        <p:spPr>
          <a:xfrm>
            <a:off x="228600" y="1066800"/>
            <a:ext cx="8867530" cy="4876800"/>
          </a:xfrm>
        </p:spPr>
      </p:pic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5410200" y="1382712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FF"/>
                </a:solidFill>
              </a:rPr>
              <a:t>Objective 2</a:t>
            </a: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2438400" y="3810000"/>
            <a:ext cx="160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FF"/>
                </a:solidFill>
              </a:rPr>
              <a:t>Objective 3</a:t>
            </a: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2286000" y="5192712"/>
            <a:ext cx="160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FF"/>
                </a:solidFill>
              </a:rPr>
              <a:t>Objective 4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7239000" y="21336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FF"/>
                </a:solidFill>
              </a:rPr>
              <a:t>Objective 1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66700" y="241300"/>
            <a:ext cx="858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Work flow of QA4ECV</a:t>
            </a:r>
            <a:endParaRPr lang="en-US" sz="3200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4240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28" y="1556792"/>
            <a:ext cx="9144000" cy="4813995"/>
          </a:xfrm>
        </p:spPr>
        <p:txBody>
          <a:bodyPr>
            <a:normAutofit fontScale="85000" lnSpcReduction="20000"/>
          </a:bodyPr>
          <a:lstStyle/>
          <a:p>
            <a:r>
              <a:rPr lang="en-GB" sz="2400" b="1" dirty="0" smtClean="0"/>
              <a:t>Visualisation of status of end to end traceability of process chain enabling robust consistent propagation of uncertainties</a:t>
            </a:r>
          </a:p>
          <a:p>
            <a:pPr lvl="1"/>
            <a:r>
              <a:rPr lang="en-GB" sz="2000" b="1" dirty="0" smtClean="0">
                <a:solidFill>
                  <a:schemeClr val="tx2"/>
                </a:solidFill>
              </a:rPr>
              <a:t>Detailed examples for 6 ECV case studies </a:t>
            </a:r>
            <a:r>
              <a:rPr lang="en-GB" sz="2000" b="1" dirty="0" smtClean="0">
                <a:solidFill>
                  <a:schemeClr val="tx2"/>
                </a:solidFill>
              </a:rPr>
              <a:t>+ top</a:t>
            </a:r>
            <a:r>
              <a:rPr lang="en-GB" sz="2000" b="1" dirty="0" smtClean="0">
                <a:solidFill>
                  <a:schemeClr val="tx2"/>
                </a:solidFill>
              </a:rPr>
              <a:t>-level for other CCI ECV’s </a:t>
            </a:r>
          </a:p>
          <a:p>
            <a:pPr lvl="1"/>
            <a:endParaRPr lang="en-GB" sz="900" b="1" dirty="0" smtClean="0">
              <a:solidFill>
                <a:schemeClr val="tx2"/>
              </a:solidFill>
            </a:endParaRPr>
          </a:p>
          <a:p>
            <a:r>
              <a:rPr lang="en-GB" sz="2400" b="1" dirty="0" smtClean="0"/>
              <a:t>Harmonisation (bias removal) of sensor-sensor TOA Level 1 data</a:t>
            </a:r>
          </a:p>
          <a:p>
            <a:endParaRPr lang="en-GB" sz="900" b="1" dirty="0" smtClean="0"/>
          </a:p>
          <a:p>
            <a:r>
              <a:rPr lang="en-GB" sz="2400" b="1" dirty="0" smtClean="0"/>
              <a:t>Prototype a top-level (Copernicus) QA framework to facilitate user confidence in data and information (‘metrological traceability’) </a:t>
            </a:r>
          </a:p>
          <a:p>
            <a:pPr lvl="1"/>
            <a:r>
              <a:rPr lang="en-GB" sz="2000" b="1" dirty="0" smtClean="0">
                <a:solidFill>
                  <a:schemeClr val="tx2"/>
                </a:solidFill>
              </a:rPr>
              <a:t>Means for data providers, including in-situ validation, to  evidence QA of data &amp; algorithms reducing duplication of effort of ECV service providers</a:t>
            </a:r>
          </a:p>
          <a:p>
            <a:pPr lvl="2"/>
            <a:r>
              <a:rPr lang="en-GB" sz="2000" b="1" dirty="0" smtClean="0">
                <a:solidFill>
                  <a:schemeClr val="tx2"/>
                </a:solidFill>
              </a:rPr>
              <a:t>Evaluate potential of ‘certification’ process  (not ISO but community specific)</a:t>
            </a:r>
          </a:p>
          <a:p>
            <a:pPr lvl="1"/>
            <a:r>
              <a:rPr lang="en-GB" sz="2000" b="1" dirty="0" smtClean="0">
                <a:solidFill>
                  <a:schemeClr val="tx2"/>
                </a:solidFill>
              </a:rPr>
              <a:t>Support for ‘Self’ and ‘external’ audit of traceability and QA</a:t>
            </a:r>
          </a:p>
          <a:p>
            <a:pPr lvl="1"/>
            <a:r>
              <a:rPr lang="en-GB" sz="2000" b="1" dirty="0" smtClean="0">
                <a:solidFill>
                  <a:schemeClr val="tx2"/>
                </a:solidFill>
              </a:rPr>
              <a:t>Identification and means to deliver common  ‘international  reference standards’</a:t>
            </a:r>
          </a:p>
          <a:p>
            <a:pPr lvl="1"/>
            <a:r>
              <a:rPr lang="en-GB" sz="2000" b="1" dirty="0" smtClean="0">
                <a:solidFill>
                  <a:schemeClr val="tx2"/>
                </a:solidFill>
              </a:rPr>
              <a:t>Guidance, templates, case studies, on uncertainty evaluation, comparisons…</a:t>
            </a:r>
          </a:p>
          <a:p>
            <a:pPr lvl="1"/>
            <a:endParaRPr lang="en-GB" sz="900" b="1" dirty="0" smtClean="0">
              <a:solidFill>
                <a:schemeClr val="tx2"/>
              </a:solidFill>
            </a:endParaRPr>
          </a:p>
          <a:p>
            <a:r>
              <a:rPr lang="en-GB" sz="2400" b="1" dirty="0" smtClean="0"/>
              <a:t>Generalise key principles (e.g. QA4EO) but recognise and demonstrate different implementation methods for different ECV services</a:t>
            </a:r>
          </a:p>
          <a:p>
            <a:pPr lvl="3"/>
            <a:r>
              <a:rPr lang="en-GB" sz="1900" b="1" dirty="0" smtClean="0">
                <a:solidFill>
                  <a:schemeClr val="tx2"/>
                </a:solidFill>
              </a:rPr>
              <a:t>Means for customers to assess ‘fitness for purpose’ (input to maturity matrix)</a:t>
            </a:r>
          </a:p>
          <a:p>
            <a:pPr lvl="3"/>
            <a:r>
              <a:rPr lang="en-GB" sz="1900" b="1" dirty="0" smtClean="0">
                <a:solidFill>
                  <a:schemeClr val="tx2"/>
                </a:solidFill>
              </a:rPr>
              <a:t>Web based interfaces to provide full accessibility of QA information</a:t>
            </a:r>
            <a:endParaRPr lang="en-GB" sz="1900" b="1" dirty="0">
              <a:solidFill>
                <a:schemeClr val="tx2"/>
              </a:solidFill>
            </a:endParaRPr>
          </a:p>
        </p:txBody>
      </p:sp>
      <p:sp>
        <p:nvSpPr>
          <p:cNvPr id="4" name="Line 16"/>
          <p:cNvSpPr>
            <a:spLocks noChangeShapeType="1"/>
          </p:cNvSpPr>
          <p:nvPr/>
        </p:nvSpPr>
        <p:spPr bwMode="auto">
          <a:xfrm>
            <a:off x="251520" y="1412776"/>
            <a:ext cx="8380412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AT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66700" y="241300"/>
            <a:ext cx="85852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QA framework and tools: based on best practices to facilitate harmonization, evaluation and demonstration of ‘traceability’</a:t>
            </a:r>
            <a:endParaRPr lang="en-US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1568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49" y="1137444"/>
            <a:ext cx="7045964" cy="314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4453880"/>
            <a:ext cx="88501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Variety of service specific QA implementation routes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Embedded National Metrology Institute to ensure SI traceability</a:t>
            </a:r>
          </a:p>
          <a:p>
            <a:r>
              <a:rPr lang="en-GB" sz="2400" dirty="0"/>
              <a:t> </a:t>
            </a:r>
            <a:r>
              <a:rPr lang="en-GB" sz="2400" dirty="0" smtClean="0"/>
              <a:t>     of input data, validation data and delivered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Forum to share best practise and provide guidance on uncertainties and documenting </a:t>
            </a:r>
            <a:r>
              <a:rPr lang="en-GB" sz="2400" dirty="0" smtClean="0"/>
              <a:t>evidence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‘One</a:t>
            </a:r>
            <a:r>
              <a:rPr lang="en-GB" sz="2400" dirty="0" smtClean="0"/>
              <a:t>-stop-shop’ for ECV QA information/</a:t>
            </a:r>
            <a:r>
              <a:rPr lang="en-GB" sz="2400" dirty="0" err="1" smtClean="0"/>
              <a:t>stds</a:t>
            </a:r>
            <a:endParaRPr lang="en-GB" sz="2400" dirty="0"/>
          </a:p>
        </p:txBody>
      </p:sp>
      <p:sp>
        <p:nvSpPr>
          <p:cNvPr id="7" name="Line 16"/>
          <p:cNvSpPr>
            <a:spLocks noChangeShapeType="1"/>
          </p:cNvSpPr>
          <p:nvPr/>
        </p:nvSpPr>
        <p:spPr bwMode="auto">
          <a:xfrm>
            <a:off x="440060" y="1124744"/>
            <a:ext cx="8380412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AT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6700" y="60226"/>
            <a:ext cx="8585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Outline of prototype QA Service to support Copernicus / ESA CCI</a:t>
            </a:r>
            <a:endParaRPr lang="en-US" sz="3200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5733" y="1962150"/>
            <a:ext cx="901446" cy="666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954" y="1689100"/>
            <a:ext cx="882078" cy="3017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135732" y="1689100"/>
            <a:ext cx="876300" cy="952500"/>
          </a:xfrm>
          <a:prstGeom prst="rect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Nigel-fox-TRUTH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954" y="2844800"/>
            <a:ext cx="874350" cy="952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160879" y="2844800"/>
            <a:ext cx="876300" cy="952500"/>
          </a:xfrm>
          <a:prstGeom prst="rect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65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885410"/>
            <a:ext cx="8748464" cy="19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016" y="2852936"/>
            <a:ext cx="889838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2"/>
                </a:solidFill>
              </a:rPr>
              <a:t>Tools </a:t>
            </a:r>
            <a:r>
              <a:rPr lang="en-GB" sz="2400" b="1" dirty="0" smtClean="0">
                <a:solidFill>
                  <a:schemeClr val="tx2"/>
                </a:solidFill>
              </a:rPr>
              <a:t>/ </a:t>
            </a:r>
            <a:r>
              <a:rPr lang="en-GB" sz="2400" b="1" dirty="0" smtClean="0">
                <a:solidFill>
                  <a:schemeClr val="tx2"/>
                </a:solidFill>
              </a:rPr>
              <a:t>support </a:t>
            </a:r>
            <a:r>
              <a:rPr lang="en-GB" sz="2400" b="1" dirty="0" smtClean="0">
                <a:solidFill>
                  <a:schemeClr val="tx2"/>
                </a:solidFill>
              </a:rPr>
              <a:t>to create web based diagrams showing end to end traceability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Layers of detail (top level through to </a:t>
            </a:r>
            <a:r>
              <a:rPr lang="en-GB" sz="2400" dirty="0" smtClean="0"/>
              <a:t>detail </a:t>
            </a:r>
            <a:r>
              <a:rPr lang="en-GB" sz="2400" dirty="0" smtClean="0"/>
              <a:t>in a single process)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Status of metrological </a:t>
            </a:r>
            <a:r>
              <a:rPr lang="en-GB" sz="2400" dirty="0" smtClean="0"/>
              <a:t>traceability: </a:t>
            </a:r>
            <a:r>
              <a:rPr lang="en-GB" sz="2400" dirty="0" smtClean="0"/>
              <a:t>strong, medium, weak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Type of reference standards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Embedded links of documentary evidence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Underpinning equations to propagate </a:t>
            </a:r>
            <a:r>
              <a:rPr lang="en-GB" sz="2400" dirty="0" smtClean="0"/>
              <a:t>uncertainty</a:t>
            </a:r>
            <a:endParaRPr lang="en-GB" sz="2000" dirty="0" smtClean="0"/>
          </a:p>
        </p:txBody>
      </p:sp>
      <p:sp>
        <p:nvSpPr>
          <p:cNvPr id="6" name="Line 16"/>
          <p:cNvSpPr>
            <a:spLocks noChangeShapeType="1"/>
          </p:cNvSpPr>
          <p:nvPr/>
        </p:nvSpPr>
        <p:spPr bwMode="auto">
          <a:xfrm>
            <a:off x="439738" y="764704"/>
            <a:ext cx="8380412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AT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662" y="849127"/>
            <a:ext cx="1403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solidFill>
                  <a:srgbClr val="FF0000"/>
                </a:solidFill>
              </a:rPr>
              <a:t>e.g</a:t>
            </a:r>
            <a:r>
              <a:rPr lang="en-GB" sz="2000" b="1" dirty="0" smtClean="0">
                <a:solidFill>
                  <a:srgbClr val="FF0000"/>
                </a:solidFill>
              </a:rPr>
              <a:t> for SST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6700" y="180504"/>
            <a:ext cx="858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Top-level tool: visualization of traceability</a:t>
            </a:r>
            <a:endParaRPr lang="en-US" sz="3200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3799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2078" r="16234"/>
          <a:stretch/>
        </p:blipFill>
        <p:spPr bwMode="auto">
          <a:xfrm>
            <a:off x="1232034" y="784274"/>
            <a:ext cx="6076270" cy="6012476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Line 16"/>
          <p:cNvSpPr>
            <a:spLocks noChangeShapeType="1"/>
          </p:cNvSpPr>
          <p:nvPr/>
        </p:nvSpPr>
        <p:spPr bwMode="auto">
          <a:xfrm>
            <a:off x="439738" y="692696"/>
            <a:ext cx="8380412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/>
            <a:endParaRPr lang="de-AT" sz="180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39852" y="2186280"/>
            <a:ext cx="3816424" cy="369332"/>
            <a:chOff x="4572000" y="2555612"/>
            <a:chExt cx="3816424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4572000" y="2555612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fr-BE" sz="1800" dirty="0" smtClean="0">
                  <a:solidFill>
                    <a:srgbClr val="1F497D"/>
                  </a:solidFill>
                  <a:latin typeface="Calibri"/>
                  <a:ea typeface="ＭＳ Ｐゴシック" charset="0"/>
                  <a:cs typeface="ＭＳ Ｐゴシック" charset="0"/>
                </a:rPr>
                <a:t>http://cdop.aeronomie.be</a:t>
              </a:r>
              <a:endParaRPr lang="en-GB" sz="1800" dirty="0">
                <a:solidFill>
                  <a:srgbClr val="1F497D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148064" y="2555612"/>
              <a:ext cx="2664296" cy="36933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66700" y="108496"/>
            <a:ext cx="858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End-to-end validation of the retrieval chain</a:t>
            </a:r>
            <a:endParaRPr lang="en-US" sz="3200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0266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66700" y="241300"/>
            <a:ext cx="858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Use of Quality Assurance system </a:t>
            </a:r>
            <a:endParaRPr lang="en-US" sz="3200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700" y="876638"/>
            <a:ext cx="8585200" cy="563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General usage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How </a:t>
            </a:r>
            <a:r>
              <a:rPr lang="en-US" sz="2400" dirty="0"/>
              <a:t>to document ECV to demonstrate QA in </a:t>
            </a:r>
            <a:r>
              <a:rPr lang="en-US" sz="2400" dirty="0" smtClean="0"/>
              <a:t>consistent manner </a:t>
            </a:r>
            <a:r>
              <a:rPr lang="en-US" sz="2400" dirty="0"/>
              <a:t>will all be useable by any </a:t>
            </a:r>
            <a:r>
              <a:rPr lang="en-US" sz="2400" dirty="0" smtClean="0"/>
              <a:t>ECV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M</a:t>
            </a:r>
            <a:r>
              <a:rPr lang="en-US" sz="2400" dirty="0" smtClean="0"/>
              <a:t>ethods </a:t>
            </a:r>
            <a:r>
              <a:rPr lang="en-US" sz="2400" dirty="0"/>
              <a:t>and processes to bias correct/</a:t>
            </a:r>
            <a:r>
              <a:rPr lang="en-US" sz="2400" dirty="0" err="1"/>
              <a:t>harmonise</a:t>
            </a:r>
            <a:r>
              <a:rPr lang="en-US" sz="2400" dirty="0"/>
              <a:t> L1 sat </a:t>
            </a:r>
            <a:r>
              <a:rPr lang="en-US" sz="2400" dirty="0" smtClean="0"/>
              <a:t>data will </a:t>
            </a:r>
            <a:r>
              <a:rPr lang="en-US" sz="2400" dirty="0"/>
              <a:t>be useable by </a:t>
            </a:r>
            <a:r>
              <a:rPr lang="en-US" sz="2400" dirty="0" smtClean="0"/>
              <a:t>all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The </a:t>
            </a:r>
            <a:r>
              <a:rPr lang="en-US" sz="2400" dirty="0"/>
              <a:t>framework and methods </a:t>
            </a:r>
            <a:r>
              <a:rPr lang="en-US" sz="2400" dirty="0" smtClean="0"/>
              <a:t>can </a:t>
            </a:r>
            <a:r>
              <a:rPr lang="en-US" sz="2400" dirty="0"/>
              <a:t>be used </a:t>
            </a:r>
            <a:r>
              <a:rPr lang="en-US" sz="2400" dirty="0" smtClean="0"/>
              <a:t>with minor adaptation </a:t>
            </a:r>
            <a:r>
              <a:rPr lang="en-US" sz="2400" dirty="0"/>
              <a:t>of </a:t>
            </a:r>
            <a:r>
              <a:rPr lang="en-US" sz="2400" dirty="0" smtClean="0"/>
              <a:t>details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R</a:t>
            </a:r>
            <a:r>
              <a:rPr lang="en-US" sz="2400" dirty="0" smtClean="0"/>
              <a:t>eference standards </a:t>
            </a:r>
            <a:r>
              <a:rPr lang="en-US" sz="2400" dirty="0"/>
              <a:t>that can be used to support all ECVs and how they can be </a:t>
            </a:r>
            <a:r>
              <a:rPr lang="en-US" sz="2400" dirty="0" smtClean="0"/>
              <a:t>made 'traceable</a:t>
            </a:r>
            <a:r>
              <a:rPr lang="en-US" sz="2400" dirty="0"/>
              <a:t>'.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b="1" dirty="0" smtClean="0"/>
              <a:t>Prospective</a:t>
            </a:r>
            <a:endParaRPr lang="en-US" sz="2400" b="1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a </a:t>
            </a:r>
            <a:r>
              <a:rPr lang="en-US" sz="2400" dirty="0"/>
              <a:t>Copernicus </a:t>
            </a:r>
            <a:r>
              <a:rPr lang="en-US" sz="2400" dirty="0" smtClean="0"/>
              <a:t>service (</a:t>
            </a:r>
            <a:r>
              <a:rPr lang="en-US" sz="2400" dirty="0"/>
              <a:t>prototype at end of project) </a:t>
            </a:r>
            <a:r>
              <a:rPr lang="en-US" sz="2400" dirty="0" smtClean="0"/>
              <a:t>is to </a:t>
            </a:r>
            <a:r>
              <a:rPr lang="en-US" sz="2400" dirty="0"/>
              <a:t>provide support and review to </a:t>
            </a:r>
            <a:r>
              <a:rPr lang="en-US" sz="2400" dirty="0" smtClean="0"/>
              <a:t>data providers </a:t>
            </a:r>
            <a:r>
              <a:rPr lang="en-US" sz="2400" dirty="0"/>
              <a:t>(to help them deliver </a:t>
            </a:r>
            <a:r>
              <a:rPr lang="en-US" sz="2400" dirty="0" smtClean="0"/>
              <a:t>QA)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Also service </a:t>
            </a:r>
            <a:r>
              <a:rPr lang="en-US" sz="2400" dirty="0"/>
              <a:t>to enable users to </a:t>
            </a:r>
            <a:r>
              <a:rPr lang="en-US" sz="2400" dirty="0" smtClean="0"/>
              <a:t> </a:t>
            </a:r>
            <a:r>
              <a:rPr lang="en-US" sz="2400" dirty="0"/>
              <a:t>independently 'audit' </a:t>
            </a:r>
            <a:r>
              <a:rPr lang="en-US" sz="2400" dirty="0" smtClean="0"/>
              <a:t>data providers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6318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520" y="993676"/>
            <a:ext cx="86741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It is our ambition to:</a:t>
            </a:r>
          </a:p>
          <a:p>
            <a:endParaRPr lang="en-US" sz="2400" dirty="0"/>
          </a:p>
          <a:p>
            <a:endParaRPr lang="en-US" sz="24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266700" y="1451124"/>
            <a:ext cx="88773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Produce ECVs </a:t>
            </a:r>
            <a:r>
              <a:rPr lang="en-US" sz="2400" dirty="0"/>
              <a:t>b</a:t>
            </a:r>
            <a:r>
              <a:rPr lang="en-US" sz="2400" dirty="0" smtClean="0"/>
              <a:t>ased on the community’s </a:t>
            </a:r>
            <a:r>
              <a:rPr lang="en-US" sz="2400" u="sng" dirty="0" smtClean="0"/>
              <a:t>best practices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‘State-of-science’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Step-by-step analysis of all </a:t>
            </a:r>
            <a:r>
              <a:rPr lang="en-US" sz="2400" dirty="0" smtClean="0"/>
              <a:t>components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Per-pixel uncertainty estimate</a:t>
            </a:r>
            <a:endParaRPr lang="en-US" sz="24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323528" y="3068960"/>
            <a:ext cx="4483100" cy="461665"/>
            <a:chOff x="355600" y="2752991"/>
            <a:chExt cx="4483100" cy="461665"/>
          </a:xfrm>
        </p:grpSpPr>
        <p:sp>
          <p:nvSpPr>
            <p:cNvPr id="9" name="TextBox 8"/>
            <p:cNvSpPr txBox="1"/>
            <p:nvPr/>
          </p:nvSpPr>
          <p:spPr>
            <a:xfrm>
              <a:off x="355600" y="2752991"/>
              <a:ext cx="4483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FF"/>
                  </a:solidFill>
                </a:rPr>
                <a:t>Example for Atmosphere case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10" name="Frame 9"/>
            <p:cNvSpPr/>
            <p:nvPr/>
          </p:nvSpPr>
          <p:spPr>
            <a:xfrm>
              <a:off x="355600" y="2752991"/>
              <a:ext cx="4038600" cy="461665"/>
            </a:xfrm>
            <a:prstGeom prst="fram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31640" y="3573016"/>
            <a:ext cx="6264696" cy="2542021"/>
            <a:chOff x="482269" y="3241710"/>
            <a:chExt cx="7887031" cy="3108297"/>
          </a:xfrm>
        </p:grpSpPr>
        <p:grpSp>
          <p:nvGrpSpPr>
            <p:cNvPr id="12" name="Group 8"/>
            <p:cNvGrpSpPr>
              <a:grpSpLocks/>
            </p:cNvGrpSpPr>
            <p:nvPr/>
          </p:nvGrpSpPr>
          <p:grpSpPr bwMode="auto">
            <a:xfrm>
              <a:off x="482269" y="3329435"/>
              <a:ext cx="3022932" cy="3020572"/>
              <a:chOff x="384" y="102"/>
              <a:chExt cx="1840" cy="2064"/>
            </a:xfrm>
          </p:grpSpPr>
          <p:pic>
            <p:nvPicPr>
              <p:cNvPr id="15" name="Picture 9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102"/>
                <a:ext cx="1840" cy="20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Text Box 10"/>
              <p:cNvSpPr txBox="1">
                <a:spLocks noChangeArrowheads="1"/>
              </p:cNvSpPr>
              <p:nvPr/>
            </p:nvSpPr>
            <p:spPr bwMode="auto">
              <a:xfrm>
                <a:off x="720" y="288"/>
                <a:ext cx="480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endParaRPr lang="en-GB" sz="2800"/>
              </a:p>
            </p:txBody>
          </p:sp>
        </p:grpSp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00" y="3241710"/>
              <a:ext cx="3067050" cy="1247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4025900" y="4465637"/>
              <a:ext cx="4343400" cy="822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i="1" dirty="0">
                  <a:solidFill>
                    <a:srgbClr val="FF0000"/>
                  </a:solidFill>
                </a:rPr>
                <a:t>N</a:t>
              </a:r>
              <a:r>
                <a:rPr lang="en-US" sz="2400" i="1" baseline="-25000" dirty="0">
                  <a:solidFill>
                    <a:srgbClr val="FF0000"/>
                  </a:solidFill>
                </a:rPr>
                <a:t>s</a:t>
              </a:r>
              <a:r>
                <a:rPr lang="en-US" sz="2400" i="1" dirty="0">
                  <a:solidFill>
                    <a:srgbClr val="FF0000"/>
                  </a:solidFill>
                </a:rPr>
                <a:t>, </a:t>
              </a:r>
              <a:r>
                <a:rPr lang="en-US" sz="2400" i="1" dirty="0" err="1">
                  <a:solidFill>
                    <a:srgbClr val="FF0000"/>
                  </a:solidFill>
                </a:rPr>
                <a:t>N</a:t>
              </a:r>
              <a:r>
                <a:rPr lang="en-US" sz="2400" i="1" baseline="-25000" dirty="0" err="1">
                  <a:solidFill>
                    <a:srgbClr val="FF0000"/>
                  </a:solidFill>
                </a:rPr>
                <a:t>s,st</a:t>
              </a:r>
              <a:r>
                <a:rPr lang="en-US" sz="2400" i="1" dirty="0">
                  <a:solidFill>
                    <a:srgbClr val="FF0000"/>
                  </a:solidFill>
                </a:rPr>
                <a:t>, </a:t>
              </a:r>
              <a:r>
                <a:rPr lang="en-US" sz="2400" i="1" dirty="0" err="1">
                  <a:solidFill>
                    <a:srgbClr val="FF0000"/>
                  </a:solidFill>
                </a:rPr>
                <a:t>M</a:t>
              </a:r>
              <a:r>
                <a:rPr lang="en-US" sz="2400" i="1" baseline="-25000" dirty="0" err="1">
                  <a:solidFill>
                    <a:srgbClr val="FF0000"/>
                  </a:solidFill>
                </a:rPr>
                <a:t>tr</a:t>
              </a:r>
              <a:r>
                <a:rPr lang="en-US" sz="2400" dirty="0">
                  <a:solidFill>
                    <a:srgbClr val="FF0000"/>
                  </a:solidFill>
                </a:rPr>
                <a:t> are all error sources</a:t>
              </a:r>
            </a:p>
          </p:txBody>
        </p: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66700" y="241300"/>
            <a:ext cx="858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Multi-decadal ECV generation</a:t>
            </a:r>
            <a:endParaRPr lang="en-US" sz="3200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1575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i="1" smtClean="0">
                <a:solidFill>
                  <a:schemeClr val="bg1">
                    <a:lumMod val="50000"/>
                  </a:schemeClr>
                </a:solidFill>
              </a:rPr>
              <a:t>5. WP4 </a:t>
            </a:r>
            <a:r>
              <a:rPr lang="en-GB" i="1" smtClean="0">
                <a:solidFill>
                  <a:schemeClr val="bg1">
                    <a:lumMod val="50000"/>
                  </a:schemeClr>
                </a:solidFill>
              </a:rPr>
              <a:t>Harmonised ECV retrievals &amp; records</a:t>
            </a:r>
            <a:r>
              <a:rPr lang="nl-NL" i="1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i="1" smtClean="0">
                <a:solidFill>
                  <a:schemeClr val="bg1">
                    <a:lumMod val="50000"/>
                  </a:schemeClr>
                </a:solidFill>
              </a:rPr>
              <a:t>– </a:t>
            </a:r>
          </a:p>
          <a:p>
            <a:pPr algn="r"/>
            <a:r>
              <a:rPr lang="en-US" i="1" smtClean="0">
                <a:solidFill>
                  <a:schemeClr val="bg1">
                    <a:lumMod val="50000"/>
                  </a:schemeClr>
                </a:solidFill>
              </a:rPr>
              <a:t>QA4ECV Kick-off meeting, 6-7 February 2014, De Bilt 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9144000" cy="3134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03" y="4437111"/>
            <a:ext cx="5878347" cy="24175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28202"/>
            <a:ext cx="6588224" cy="24297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60232" y="5661248"/>
            <a:ext cx="473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6699"/>
                </a:solidFill>
              </a:rPr>
              <a:t>A. Richter, IUP Bremen</a:t>
            </a:r>
            <a:endParaRPr lang="en-US" i="1" dirty="0">
              <a:solidFill>
                <a:srgbClr val="FF6699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66700" y="241300"/>
            <a:ext cx="8585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Multi-decadal Atmosphere precursors</a:t>
            </a:r>
          </a:p>
          <a:p>
            <a:pPr algn="l" eaLnBrk="1" hangingPunct="1"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</a:t>
            </a:r>
            <a:r>
              <a:rPr lang="en-US" sz="3200" b="1" baseline="-250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</a:t>
            </a:r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 HCHO from UV/Vis sensors</a:t>
            </a:r>
            <a:endParaRPr lang="en-US" sz="3200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2556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Figure 1 6 Maps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809625"/>
            <a:ext cx="749617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1473200" y="3968750"/>
            <a:ext cx="1276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2008/2005</a:t>
            </a:r>
          </a:p>
        </p:txBody>
      </p:sp>
      <p:sp>
        <p:nvSpPr>
          <p:cNvPr id="31747" name="TextBox 7"/>
          <p:cNvSpPr txBox="1">
            <a:spLocks noChangeArrowheads="1"/>
          </p:cNvSpPr>
          <p:nvPr/>
        </p:nvSpPr>
        <p:spPr bwMode="auto">
          <a:xfrm>
            <a:off x="4038600" y="3935413"/>
            <a:ext cx="1276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2009/2005</a:t>
            </a:r>
          </a:p>
        </p:txBody>
      </p:sp>
      <p:sp>
        <p:nvSpPr>
          <p:cNvPr id="31748" name="TextBox 8"/>
          <p:cNvSpPr txBox="1">
            <a:spLocks noChangeArrowheads="1"/>
          </p:cNvSpPr>
          <p:nvPr/>
        </p:nvSpPr>
        <p:spPr bwMode="auto">
          <a:xfrm>
            <a:off x="6426200" y="3935413"/>
            <a:ext cx="1276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2010/2005</a:t>
            </a:r>
          </a:p>
        </p:txBody>
      </p:sp>
      <p:sp>
        <p:nvSpPr>
          <p:cNvPr id="31749" name="TextBox 9"/>
          <p:cNvSpPr txBox="1">
            <a:spLocks noChangeArrowheads="1"/>
          </p:cNvSpPr>
          <p:nvPr/>
        </p:nvSpPr>
        <p:spPr bwMode="auto">
          <a:xfrm>
            <a:off x="1822450" y="684213"/>
            <a:ext cx="698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2005</a:t>
            </a:r>
          </a:p>
        </p:txBody>
      </p:sp>
      <p:sp>
        <p:nvSpPr>
          <p:cNvPr id="31750" name="TextBox 10"/>
          <p:cNvSpPr txBox="1">
            <a:spLocks noChangeArrowheads="1"/>
          </p:cNvSpPr>
          <p:nvPr/>
        </p:nvSpPr>
        <p:spPr bwMode="auto">
          <a:xfrm>
            <a:off x="4038600" y="663575"/>
            <a:ext cx="1276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2006/2005</a:t>
            </a:r>
          </a:p>
        </p:txBody>
      </p:sp>
      <p:sp>
        <p:nvSpPr>
          <p:cNvPr id="31751" name="TextBox 11"/>
          <p:cNvSpPr txBox="1">
            <a:spLocks noChangeArrowheads="1"/>
          </p:cNvSpPr>
          <p:nvPr/>
        </p:nvSpPr>
        <p:spPr bwMode="auto">
          <a:xfrm>
            <a:off x="6426200" y="681038"/>
            <a:ext cx="1276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2007/2005</a:t>
            </a: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72600" cy="990600"/>
          </a:xfrm>
        </p:spPr>
        <p:txBody>
          <a:bodyPr/>
          <a:lstStyle/>
          <a:p>
            <a:pPr algn="l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 Policy control with OMI NO</a:t>
            </a:r>
            <a:r>
              <a:rPr lang="en-US" sz="28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retrievals over Europe</a:t>
            </a:r>
            <a:endParaRPr lang="en-US" sz="2800" b="1" dirty="0">
              <a:solidFill>
                <a:srgbClr val="7575D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3581400" y="762000"/>
            <a:ext cx="5791200" cy="3200400"/>
            <a:chOff x="3581400" y="762000"/>
            <a:chExt cx="5791200" cy="3200400"/>
          </a:xfrm>
        </p:grpSpPr>
        <p:sp>
          <p:nvSpPr>
            <p:cNvPr id="31765" name="Rectangle 5"/>
            <p:cNvSpPr>
              <a:spLocks noChangeArrowheads="1"/>
            </p:cNvSpPr>
            <p:nvPr/>
          </p:nvSpPr>
          <p:spPr bwMode="auto">
            <a:xfrm>
              <a:off x="3581400" y="762000"/>
              <a:ext cx="5791200" cy="320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pic>
          <p:nvPicPr>
            <p:cNvPr id="31766" name="Picture 27" descr="Europe Fit Example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1219200"/>
              <a:ext cx="5230543" cy="2251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3124200" y="914400"/>
            <a:ext cx="6248400" cy="1876425"/>
            <a:chOff x="3124200" y="914400"/>
            <a:chExt cx="6248400" cy="1876209"/>
          </a:xfrm>
        </p:grpSpPr>
        <p:sp>
          <p:nvSpPr>
            <p:cNvPr id="30" name="Left Bracket 29"/>
            <p:cNvSpPr/>
            <p:nvPr/>
          </p:nvSpPr>
          <p:spPr>
            <a:xfrm rot="5880000">
              <a:off x="5387983" y="838099"/>
              <a:ext cx="114287" cy="1901825"/>
            </a:xfrm>
            <a:prstGeom prst="leftBracket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008000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31" name="Left Bracket 30"/>
            <p:cNvSpPr/>
            <p:nvPr/>
          </p:nvSpPr>
          <p:spPr>
            <a:xfrm rot="6420000">
              <a:off x="8033554" y="2300874"/>
              <a:ext cx="157144" cy="822325"/>
            </a:xfrm>
            <a:prstGeom prst="leftBracket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31762" name="TextBox 6"/>
            <p:cNvSpPr txBox="1">
              <a:spLocks noChangeArrowheads="1"/>
            </p:cNvSpPr>
            <p:nvPr/>
          </p:nvSpPr>
          <p:spPr bwMode="auto">
            <a:xfrm>
              <a:off x="3124200" y="914400"/>
              <a:ext cx="624840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200">
                  <a:solidFill>
                    <a:srgbClr val="008000"/>
                  </a:solidFill>
                </a:rPr>
                <a:t>Continuous reduction (2004-2010): -2% to -5% </a:t>
              </a:r>
            </a:p>
          </p:txBody>
        </p:sp>
        <p:cxnSp>
          <p:nvCxnSpPr>
            <p:cNvPr id="33" name="Straight Arrow Connector 32"/>
            <p:cNvCxnSpPr>
              <a:stCxn id="30" idx="1"/>
            </p:cNvCxnSpPr>
            <p:nvPr/>
          </p:nvCxnSpPr>
          <p:spPr bwMode="auto">
            <a:xfrm flipV="1">
              <a:off x="5453063" y="1295356"/>
              <a:ext cx="33337" cy="43651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V="1">
              <a:off x="8153400" y="1371547"/>
              <a:ext cx="0" cy="119842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3276600" y="2411413"/>
            <a:ext cx="6096000" cy="1454150"/>
            <a:chOff x="3276600" y="2412085"/>
            <a:chExt cx="6096000" cy="1453872"/>
          </a:xfrm>
        </p:grpSpPr>
        <p:sp>
          <p:nvSpPr>
            <p:cNvPr id="36" name="Right Bracket 35"/>
            <p:cNvSpPr/>
            <p:nvPr/>
          </p:nvSpPr>
          <p:spPr>
            <a:xfrm rot="6960000">
              <a:off x="6872299" y="1826286"/>
              <a:ext cx="130150" cy="1301750"/>
            </a:xfrm>
            <a:prstGeom prst="rightBracke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31758" name="Content Placeholder 2"/>
            <p:cNvSpPr txBox="1">
              <a:spLocks/>
            </p:cNvSpPr>
            <p:nvPr/>
          </p:nvSpPr>
          <p:spPr bwMode="auto">
            <a:xfrm>
              <a:off x="3276600" y="3505200"/>
              <a:ext cx="6096000" cy="36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2200">
                  <a:solidFill>
                    <a:srgbClr val="FF0000"/>
                  </a:solidFill>
                  <a:cs typeface="Arial" charset="0"/>
                </a:rPr>
                <a:t>Recession Change (2008-2009): -15% to -30%</a:t>
              </a:r>
            </a:p>
          </p:txBody>
        </p:sp>
        <p:cxnSp>
          <p:nvCxnSpPr>
            <p:cNvPr id="39" name="Straight Arrow Connector 38"/>
            <p:cNvCxnSpPr/>
            <p:nvPr/>
          </p:nvCxnSpPr>
          <p:spPr bwMode="auto">
            <a:xfrm>
              <a:off x="6858000" y="2591438"/>
              <a:ext cx="0" cy="99041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1756" name="TextBox 7"/>
          <p:cNvSpPr txBox="1">
            <a:spLocks noChangeArrowheads="1"/>
          </p:cNvSpPr>
          <p:nvPr/>
        </p:nvSpPr>
        <p:spPr bwMode="auto">
          <a:xfrm rot="-5400000">
            <a:off x="-2388393" y="3652043"/>
            <a:ext cx="6000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FF00FF"/>
                </a:solidFill>
              </a:rPr>
              <a:t>Castellanos and Boersma, Sci. Rep., 2012</a:t>
            </a:r>
            <a:endParaRPr lang="en-US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37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927099"/>
            <a:ext cx="8686800" cy="5047159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6700" y="241300"/>
            <a:ext cx="858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Inspired by CCI logo’s</a:t>
            </a:r>
            <a:endParaRPr lang="en-US" sz="3200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517" y="2603500"/>
            <a:ext cx="1624131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39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S:\SATELLITE\AURA\OMI\L2\Scientific\HCHO\v13\Global_product_003\maps\w32\VCDv14_MapsSeason\OMIH2CO_America_2006_2006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899" y="1309708"/>
            <a:ext cx="5754167" cy="431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228600" y="1371600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en-US">
                <a:solidFill>
                  <a:prstClr val="white"/>
                </a:solidFill>
                <a:latin typeface="Calibri"/>
              </a:rPr>
              <a:t>LOW OZONE CONDITIONS</a:t>
            </a:r>
            <a:endParaRPr lang="nl-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438" name="Text Box 14"/>
          <p:cNvSpPr txBox="1">
            <a:spLocks noChangeArrowheads="1"/>
          </p:cNvSpPr>
          <p:nvPr/>
        </p:nvSpPr>
        <p:spPr bwMode="auto">
          <a:xfrm>
            <a:off x="609600" y="2799060"/>
            <a:ext cx="20510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CO from fires</a:t>
            </a:r>
            <a:endParaRPr lang="nl-NL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440" name="Line 16"/>
          <p:cNvSpPr>
            <a:spLocks noChangeShapeType="1"/>
          </p:cNvSpPr>
          <p:nvPr/>
        </p:nvSpPr>
        <p:spPr bwMode="auto">
          <a:xfrm flipH="1">
            <a:off x="6248400" y="1371600"/>
            <a:ext cx="22860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441" name="Text Box 17"/>
          <p:cNvSpPr txBox="1">
            <a:spLocks noChangeArrowheads="1"/>
          </p:cNvSpPr>
          <p:nvPr/>
        </p:nvSpPr>
        <p:spPr bwMode="auto">
          <a:xfrm>
            <a:off x="4800600" y="914400"/>
            <a:ext cx="4343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Formaldehyde signature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from vegetation</a:t>
            </a:r>
            <a:endParaRPr lang="nl-NL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442" name="Oval 18"/>
          <p:cNvSpPr>
            <a:spLocks noChangeArrowheads="1"/>
          </p:cNvSpPr>
          <p:nvPr/>
        </p:nvSpPr>
        <p:spPr bwMode="auto">
          <a:xfrm>
            <a:off x="5702300" y="2914650"/>
            <a:ext cx="2133600" cy="12192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443" name="Text Box 19"/>
          <p:cNvSpPr txBox="1">
            <a:spLocks noChangeArrowheads="1"/>
          </p:cNvSpPr>
          <p:nvPr/>
        </p:nvSpPr>
        <p:spPr bwMode="auto">
          <a:xfrm>
            <a:off x="6248400" y="6289675"/>
            <a:ext cx="2667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en-US" sz="2000" i="1" dirty="0" smtClean="0">
                <a:solidFill>
                  <a:srgbClr val="FF33CC"/>
                </a:solidFill>
                <a:latin typeface="Calibri"/>
              </a:rPr>
              <a:t>De </a:t>
            </a:r>
            <a:r>
              <a:rPr lang="en-US" sz="2000" i="1" dirty="0" err="1" smtClean="0">
                <a:solidFill>
                  <a:srgbClr val="FF33CC"/>
                </a:solidFill>
                <a:latin typeface="Calibri"/>
              </a:rPr>
              <a:t>Smedt</a:t>
            </a:r>
            <a:r>
              <a:rPr lang="en-US" sz="2000" i="1" dirty="0" smtClean="0">
                <a:solidFill>
                  <a:srgbClr val="FF33CC"/>
                </a:solidFill>
                <a:latin typeface="Calibri"/>
              </a:rPr>
              <a:t>, BIRA</a:t>
            </a:r>
            <a:endParaRPr lang="nl-NL" sz="2000" i="1" dirty="0">
              <a:solidFill>
                <a:srgbClr val="FF33CC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2405" y="127000"/>
            <a:ext cx="876759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 smtClean="0">
                <a:solidFill>
                  <a:prstClr val="black"/>
                </a:solidFill>
                <a:latin typeface="Helvetica"/>
                <a:cs typeface="Helvetica"/>
              </a:rPr>
              <a:t>Formaldehyde </a:t>
            </a:r>
            <a:r>
              <a:rPr lang="en-US" sz="3200" b="1" dirty="0" smtClean="0">
                <a:solidFill>
                  <a:prstClr val="black"/>
                </a:solidFill>
                <a:latin typeface="Helvetica"/>
                <a:cs typeface="Helvetica"/>
              </a:rPr>
              <a:t>and CO from </a:t>
            </a:r>
            <a:r>
              <a:rPr lang="en-US" sz="3200" b="1" dirty="0" smtClean="0">
                <a:solidFill>
                  <a:prstClr val="black"/>
                </a:solidFill>
                <a:latin typeface="Helvetica"/>
                <a:cs typeface="Helvetica"/>
              </a:rPr>
              <a:t>space</a:t>
            </a:r>
            <a:endParaRPr lang="en-US" sz="32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05300" y="52578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x10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16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molec.cm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-2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 -  JJA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Imag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60725"/>
            <a:ext cx="3367899" cy="359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22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3718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405" y="127000"/>
            <a:ext cx="876759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3200" b="1" dirty="0" smtClean="0">
                <a:solidFill>
                  <a:prstClr val="black"/>
                </a:solidFill>
                <a:latin typeface="Helvetica"/>
                <a:cs typeface="Helvetica"/>
              </a:rPr>
              <a:t>Atmosphere precursors</a:t>
            </a:r>
            <a:endParaRPr lang="en-US" sz="32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2" name="Curved Right Arrow 1"/>
          <p:cNvSpPr/>
          <p:nvPr/>
        </p:nvSpPr>
        <p:spPr>
          <a:xfrm>
            <a:off x="3356118" y="2781300"/>
            <a:ext cx="491982" cy="1181100"/>
          </a:xfrm>
          <a:prstGeom prst="curvedRightArrow">
            <a:avLst>
              <a:gd name="adj1" fmla="val 0"/>
              <a:gd name="adj2" fmla="val 26582"/>
              <a:gd name="adj3" fmla="val 25000"/>
            </a:avLst>
          </a:prstGeom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7800" y="3187700"/>
            <a:ext cx="63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 smtClean="0">
                <a:solidFill>
                  <a:prstClr val="black"/>
                </a:solidFill>
                <a:latin typeface="Helvetica"/>
                <a:cs typeface="Helvetica"/>
              </a:rPr>
              <a:t>CO</a:t>
            </a:r>
            <a:endParaRPr lang="en-US" sz="24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4200" y="3771900"/>
            <a:ext cx="1841500" cy="16129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4200" y="3771900"/>
            <a:ext cx="1993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smtClean="0">
                <a:solidFill>
                  <a:prstClr val="black"/>
                </a:solidFill>
                <a:latin typeface="Helvetica"/>
                <a:cs typeface="Helvetica"/>
              </a:rPr>
              <a:t>CO &amp; VOC emissions (HCHO precursor)</a:t>
            </a:r>
          </a:p>
          <a:p>
            <a:pPr defTabSz="457200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501900" y="3649366"/>
            <a:ext cx="457200" cy="922634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572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 descr="Screen Shot 2012-10-19 at 09.39.3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8316" b="-78316"/>
          <a:stretch>
            <a:fillRect/>
          </a:stretch>
        </p:blipFill>
        <p:spPr>
          <a:xfrm>
            <a:off x="971600" y="4869160"/>
            <a:ext cx="5211688" cy="2813389"/>
          </a:xfrm>
        </p:spPr>
      </p:pic>
      <p:grpSp>
        <p:nvGrpSpPr>
          <p:cNvPr id="11" name="Group 10"/>
          <p:cNvGrpSpPr/>
          <p:nvPr/>
        </p:nvGrpSpPr>
        <p:grpSpPr>
          <a:xfrm>
            <a:off x="11140" y="1572480"/>
            <a:ext cx="9132860" cy="3205440"/>
            <a:chOff x="11140" y="1321920"/>
            <a:chExt cx="9132860" cy="32054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40" y="1321920"/>
              <a:ext cx="4181996" cy="320544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2656" y="1321920"/>
              <a:ext cx="1788672" cy="149472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1328" y="1321920"/>
              <a:ext cx="1788673" cy="149472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55262" y="1468800"/>
              <a:ext cx="1488738" cy="124407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93136" y="2946260"/>
              <a:ext cx="1740845" cy="14341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48975" y="2946259"/>
              <a:ext cx="1752386" cy="144363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01360" y="3058580"/>
              <a:ext cx="1442639" cy="118846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285109" y="4898880"/>
            <a:ext cx="2903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CLARA/SAL</a:t>
            </a:r>
            <a:r>
              <a:rPr lang="en-GB" dirty="0"/>
              <a:t> </a:t>
            </a:r>
            <a:r>
              <a:rPr lang="en-GB" dirty="0" smtClean="0"/>
              <a:t>Plot </a:t>
            </a:r>
            <a:r>
              <a:rPr lang="en-GB" dirty="0"/>
              <a:t>- Courtesy </a:t>
            </a:r>
            <a:r>
              <a:rPr lang="en-GB" dirty="0" smtClean="0"/>
              <a:t>of </a:t>
            </a:r>
          </a:p>
          <a:p>
            <a:r>
              <a:rPr lang="en-GB" dirty="0" smtClean="0"/>
              <a:t>Alexander Loew, MPI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302551" y="4898880"/>
            <a:ext cx="139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GlobAlbedo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338397" y="4898880"/>
            <a:ext cx="94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MODIS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8001253" y="489888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MISR</a:t>
            </a:r>
            <a:endParaRPr lang="en-GB" dirty="0"/>
          </a:p>
        </p:txBody>
      </p:sp>
      <p:sp>
        <p:nvSpPr>
          <p:cNvPr id="16" name="Flèche vers le haut 9"/>
          <p:cNvSpPr>
            <a:spLocks noChangeArrowheads="1"/>
          </p:cNvSpPr>
          <p:nvPr/>
        </p:nvSpPr>
        <p:spPr bwMode="auto">
          <a:xfrm>
            <a:off x="1918648" y="4570267"/>
            <a:ext cx="217487" cy="328613"/>
          </a:xfrm>
          <a:prstGeom prst="upArrow">
            <a:avLst>
              <a:gd name="adj1" fmla="val 50000"/>
              <a:gd name="adj2" fmla="val 49645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987824" y="5229200"/>
            <a:ext cx="6156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3366"/>
                </a:solidFill>
              </a:rPr>
              <a:t>What we need is the fusion of different sensor radiances </a:t>
            </a:r>
            <a:r>
              <a:rPr lang="en-GB" sz="2000" b="1" dirty="0" smtClean="0">
                <a:solidFill>
                  <a:srgbClr val="FF3366"/>
                </a:solidFill>
              </a:rPr>
              <a:t>to provide </a:t>
            </a:r>
            <a:r>
              <a:rPr lang="en-GB" sz="2000" b="1" dirty="0" smtClean="0">
                <a:solidFill>
                  <a:srgbClr val="FF3366"/>
                </a:solidFill>
              </a:rPr>
              <a:t>a consistent albedo output.</a:t>
            </a:r>
            <a:endParaRPr lang="en-GB" sz="2000" b="1" dirty="0">
              <a:solidFill>
                <a:srgbClr val="FF3366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66700" y="241300"/>
            <a:ext cx="88773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Spectral + broadband albedo (1982 - )</a:t>
            </a:r>
          </a:p>
          <a:p>
            <a:pPr algn="l" eaLnBrk="1" hangingPunct="1"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LAI, FAPAR derived from there</a:t>
            </a:r>
            <a:endParaRPr lang="en-US" sz="3200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0" name="Picture 19" descr="JPM-portrait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9473" y="144705"/>
            <a:ext cx="1174526" cy="142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34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Autofit/>
          </a:bodyPr>
          <a:lstStyle/>
          <a:p>
            <a:pPr algn="l"/>
            <a:r>
              <a:rPr lang="en-GB" sz="2800" b="1" dirty="0" smtClean="0">
                <a:solidFill>
                  <a:srgbClr val="0000FF"/>
                </a:solidFill>
              </a:rPr>
              <a:t>Example of harmonisation : GlobAlbedo (broadband) </a:t>
            </a:r>
            <a:br>
              <a:rPr lang="en-GB" sz="2800" b="1" dirty="0" smtClean="0">
                <a:solidFill>
                  <a:srgbClr val="0000FF"/>
                </a:solidFill>
              </a:rPr>
            </a:br>
            <a:r>
              <a:rPr lang="en-GB" sz="2800" b="1" dirty="0" smtClean="0">
                <a:solidFill>
                  <a:srgbClr val="0000FF"/>
                </a:solidFill>
              </a:rPr>
              <a:t>Fusion of multiple EO sensors using an optimal </a:t>
            </a:r>
            <a:r>
              <a:rPr lang="en-GB" sz="2800" b="1" dirty="0" smtClean="0">
                <a:solidFill>
                  <a:srgbClr val="0000FF"/>
                </a:solidFill>
              </a:rPr>
              <a:t>estimation framework</a:t>
            </a:r>
            <a:endParaRPr lang="en-GB" sz="28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1656184" cy="4525963"/>
          </a:xfrm>
        </p:spPr>
        <p:txBody>
          <a:bodyPr>
            <a:normAutofit/>
          </a:bodyPr>
          <a:lstStyle/>
          <a:p>
            <a:r>
              <a:rPr lang="en-GB" sz="1600" dirty="0" smtClean="0"/>
              <a:t>Per pixel uncertainty</a:t>
            </a:r>
          </a:p>
          <a:p>
            <a:r>
              <a:rPr lang="en-GB" sz="1600" dirty="0" smtClean="0"/>
              <a:t>BBDR consistency between different sensors</a:t>
            </a:r>
          </a:p>
          <a:p>
            <a:r>
              <a:rPr lang="en-GB" sz="1600" dirty="0" err="1" smtClean="0"/>
              <a:t>Fapar</a:t>
            </a:r>
            <a:r>
              <a:rPr lang="en-GB" sz="1600" dirty="0" smtClean="0"/>
              <a:t>/LAI derived from albedos</a:t>
            </a:r>
          </a:p>
          <a:p>
            <a:r>
              <a:rPr lang="en-GB" sz="1600" dirty="0" smtClean="0"/>
              <a:t>QA4ECV will fuse more sensors including GEO to obtain more BRF samples</a:t>
            </a:r>
            <a:endParaRPr lang="en-GB" sz="1600" dirty="0"/>
          </a:p>
        </p:txBody>
      </p:sp>
      <p:pic>
        <p:nvPicPr>
          <p:cNvPr id="5" name="Picture 4" descr="GlobAlbedo-flowchart-det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104" y="1445096"/>
            <a:ext cx="3533775" cy="4648200"/>
          </a:xfrm>
          <a:prstGeom prst="rect">
            <a:avLst/>
          </a:prstGeom>
        </p:spPr>
      </p:pic>
      <p:pic>
        <p:nvPicPr>
          <p:cNvPr id="6" name="Picture 5" descr="GlobAlbedo-flowchart-over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419696"/>
            <a:ext cx="35687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27984" y="3070701"/>
            <a:ext cx="841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MODIS</a:t>
            </a:r>
          </a:p>
          <a:p>
            <a:r>
              <a:rPr lang="en-GB" dirty="0" smtClean="0"/>
              <a:t>Prior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988324" y="1979548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MERIS, VGT</a:t>
            </a:r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923928" y="2564904"/>
            <a:ext cx="15121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36096" y="1484784"/>
            <a:ext cx="3528392" cy="452431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         BC                            SU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             FUB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999213" y="3851756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UCL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666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66700" y="241300"/>
            <a:ext cx="858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Atmosphere benefits from Land efforts</a:t>
            </a:r>
            <a:endParaRPr lang="en-US" sz="3200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700" y="876638"/>
            <a:ext cx="85852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Surface albedo is a key input parameter in NO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 and HCHO AMFs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Improved spectral (BRDF) albedo leads to better knowledge of the a priori state vector in Atmosphere ECV retrievals</a:t>
            </a:r>
          </a:p>
        </p:txBody>
      </p:sp>
      <p:pic>
        <p:nvPicPr>
          <p:cNvPr id="4" name="Content Placeholder 9" descr="Popp_etal-MERIS_vs_GOME_LER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99" b="-11899"/>
          <a:stretch>
            <a:fillRect/>
          </a:stretch>
        </p:blipFill>
        <p:spPr>
          <a:xfrm>
            <a:off x="266700" y="1809554"/>
            <a:ext cx="8585200" cy="4514832"/>
          </a:xfrm>
        </p:spPr>
      </p:pic>
      <p:sp>
        <p:nvSpPr>
          <p:cNvPr id="2" name="Rectangle 1"/>
          <p:cNvSpPr/>
          <p:nvPr/>
        </p:nvSpPr>
        <p:spPr>
          <a:xfrm>
            <a:off x="355600" y="6001220"/>
            <a:ext cx="8496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GB" dirty="0">
                <a:latin typeface="Tahoma"/>
                <a:ea typeface="ＭＳ Ｐゴシック"/>
              </a:rPr>
              <a:t>1º x 1º GOME-LER at 758nm </a:t>
            </a:r>
            <a:r>
              <a:rPr lang="en-GB" dirty="0" err="1">
                <a:latin typeface="Tahoma"/>
                <a:ea typeface="ＭＳ Ｐゴシック"/>
              </a:rPr>
              <a:t>cf</a:t>
            </a:r>
            <a:r>
              <a:rPr lang="en-GB" dirty="0">
                <a:latin typeface="Tahoma"/>
                <a:ea typeface="ＭＳ Ｐゴシック"/>
              </a:rPr>
              <a:t> 0.25º x 0.25º MERIS </a:t>
            </a:r>
            <a:r>
              <a:rPr lang="en-GB" dirty="0" err="1">
                <a:latin typeface="Tahoma"/>
                <a:ea typeface="ＭＳ Ｐゴシック"/>
              </a:rPr>
              <a:t>AlbedoMap</a:t>
            </a:r>
            <a:r>
              <a:rPr lang="en-GB" dirty="0">
                <a:latin typeface="Tahoma"/>
                <a:ea typeface="ＭＳ Ｐゴシック"/>
              </a:rPr>
              <a:t> (Muller et al., IGARSS07) for July 2006 showing SCIAMACHY pixels superimposed</a:t>
            </a:r>
          </a:p>
        </p:txBody>
      </p:sp>
    </p:spTree>
    <p:extLst>
      <p:ext uri="{BB962C8B-B14F-4D97-AF65-F5344CB8AC3E}">
        <p14:creationId xmlns:p14="http://schemas.microsoft.com/office/powerpoint/2010/main" val="1629670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46381" y="1338858"/>
            <a:ext cx="8229600" cy="4525963"/>
          </a:xfrm>
          <a:prstGeom prst="rect">
            <a:avLst/>
          </a:prstGeom>
        </p:spPr>
        <p:txBody>
          <a:bodyPr vert="horz" lIns="91424" tIns="45711" rIns="91424" bIns="45711" rtlCol="0">
            <a:normAutofit/>
          </a:bodyPr>
          <a:lstStyle>
            <a:lvl1pPr marL="342838" indent="-34283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14" indent="-28569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90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07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24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39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56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71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88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User requirements of quality assurance for atmosphere and land satellite data products</a:t>
            </a:r>
          </a:p>
          <a:p>
            <a:r>
              <a:rPr lang="en-GB" sz="2400" dirty="0"/>
              <a:t>L</a:t>
            </a:r>
            <a:r>
              <a:rPr lang="en-GB" sz="2400" dirty="0" smtClean="0"/>
              <a:t>ink sent to </a:t>
            </a:r>
            <a:r>
              <a:rPr lang="en-GB" sz="2400" dirty="0"/>
              <a:t>&gt;10,000 people- ~2% response </a:t>
            </a:r>
            <a:r>
              <a:rPr lang="en-GB" sz="2400" dirty="0" smtClean="0"/>
              <a:t>rate</a:t>
            </a:r>
          </a:p>
          <a:p>
            <a:pPr marL="0" indent="0">
              <a:buNone/>
            </a:pPr>
            <a:r>
              <a:rPr lang="en-GB" sz="4400" b="1" dirty="0" smtClean="0">
                <a:solidFill>
                  <a:schemeClr val="tx2"/>
                </a:solidFill>
              </a:rPr>
              <a:t>	www.qa4ecv.eu</a:t>
            </a:r>
            <a:r>
              <a:rPr lang="en-GB" sz="4400" b="1" dirty="0" smtClean="0">
                <a:solidFill>
                  <a:schemeClr val="tx2"/>
                </a:solidFill>
              </a:rPr>
              <a:t>/survey </a:t>
            </a:r>
          </a:p>
          <a:p>
            <a:endParaRPr lang="en-GB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6700" y="241300"/>
            <a:ext cx="8585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QA4ECV user requirements survey: preliminary results</a:t>
            </a:r>
            <a:endParaRPr lang="en-US" sz="3200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27" r="1555" b="5985"/>
          <a:stretch/>
        </p:blipFill>
        <p:spPr bwMode="auto">
          <a:xfrm>
            <a:off x="346381" y="3378200"/>
            <a:ext cx="7597661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401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8473758"/>
              </p:ext>
            </p:extLst>
          </p:nvPr>
        </p:nvGraphicFramePr>
        <p:xfrm>
          <a:off x="2195736" y="1448780"/>
          <a:ext cx="7128792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362269" y="1916832"/>
            <a:ext cx="4335085" cy="2160240"/>
          </a:xfrm>
          <a:prstGeom prst="rect">
            <a:avLst/>
          </a:prstGeom>
        </p:spPr>
        <p:txBody>
          <a:bodyPr vert="horz" lIns="91424" tIns="45711" rIns="91424" bIns="45711" rtlCol="0">
            <a:normAutofit/>
          </a:bodyPr>
          <a:lstStyle>
            <a:lvl1pPr marL="342838" indent="-34283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14" indent="-28569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90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07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24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39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56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71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88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Focused on four aspects of quality assurance: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QA4ECV user requirements survey: preliminary results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2221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b="1" dirty="0" smtClean="0"/>
              <a:t>Quality flags</a:t>
            </a:r>
            <a:endParaRPr lang="en-GB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Do the products you use contain quality flags?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483869746"/>
              </p:ext>
            </p:extLst>
          </p:nvPr>
        </p:nvGraphicFramePr>
        <p:xfrm>
          <a:off x="323528" y="2132856"/>
          <a:ext cx="4104456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31640" y="6410999"/>
            <a:ext cx="15481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Land products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400092" y="6413298"/>
            <a:ext cx="223224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Atmosphere products</a:t>
            </a:r>
            <a:endParaRPr lang="en-GB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4932099"/>
              </p:ext>
            </p:extLst>
          </p:nvPr>
        </p:nvGraphicFramePr>
        <p:xfrm>
          <a:off x="4427984" y="2204864"/>
          <a:ext cx="4500466" cy="4208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Subtitle 2"/>
          <p:cNvSpPr txBox="1">
            <a:spLocks/>
          </p:cNvSpPr>
          <p:nvPr/>
        </p:nvSpPr>
        <p:spPr>
          <a:xfrm>
            <a:off x="5687616" y="0"/>
            <a:ext cx="3456384" cy="548680"/>
          </a:xfrm>
          <a:prstGeom prst="rect">
            <a:avLst/>
          </a:prstGeom>
        </p:spPr>
        <p:txBody>
          <a:bodyPr vert="horz" lIns="91424" tIns="45711" rIns="91424" bIns="45711" rtlCol="0">
            <a:noAutofit/>
          </a:bodyPr>
          <a:lstStyle>
            <a:lvl1pPr marL="342838" indent="-34283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14" indent="-28569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90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07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24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39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56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71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88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800" dirty="0" smtClean="0"/>
              <a:t>http://www.qa4ecv.eu/survey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434894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2449507"/>
              </p:ext>
            </p:extLst>
          </p:nvPr>
        </p:nvGraphicFramePr>
        <p:xfrm>
          <a:off x="2814294" y="1988840"/>
          <a:ext cx="6294210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72008" y="1412776"/>
            <a:ext cx="9036496" cy="3168352"/>
          </a:xfrm>
          <a:prstGeom prst="rect">
            <a:avLst/>
          </a:prstGeom>
        </p:spPr>
        <p:txBody>
          <a:bodyPr vert="horz" lIns="91424" tIns="45711" rIns="91424" bIns="45711" rtlCol="0" anchor="ctr">
            <a:noAutofit/>
          </a:bodyPr>
          <a:lstStyle>
            <a:lvl1pPr algn="ctr" defTabSz="914233" rtl="0" eaLnBrk="1" latinLnBrk="0" hangingPunct="1">
              <a:spcBef>
                <a:spcPct val="0"/>
              </a:spcBef>
              <a:buNone/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 smtClean="0"/>
              <a:t>90% of users say that it is important/very important to known the processing chain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200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 smtClean="0"/>
              <a:t>Is </a:t>
            </a:r>
            <a:r>
              <a:rPr lang="en-GB" sz="3200" dirty="0"/>
              <a:t>the processing </a:t>
            </a:r>
            <a:endParaRPr lang="en-GB" sz="3200" dirty="0" smtClean="0"/>
          </a:p>
          <a:p>
            <a:pPr algn="l"/>
            <a:r>
              <a:rPr lang="en-GB" sz="3200" dirty="0"/>
              <a:t> </a:t>
            </a:r>
            <a:r>
              <a:rPr lang="en-GB" sz="3200" dirty="0" smtClean="0"/>
              <a:t>    chain </a:t>
            </a:r>
            <a:r>
              <a:rPr lang="en-GB" sz="3200" dirty="0"/>
              <a:t>information </a:t>
            </a:r>
            <a:endParaRPr lang="en-GB" sz="3200" dirty="0" smtClean="0"/>
          </a:p>
          <a:p>
            <a:pPr algn="l"/>
            <a:r>
              <a:rPr lang="en-GB" sz="3200" dirty="0" smtClean="0"/>
              <a:t>     easily </a:t>
            </a:r>
            <a:r>
              <a:rPr lang="en-GB" sz="3200" dirty="0"/>
              <a:t>accessible?</a:t>
            </a:r>
            <a:endParaRPr lang="en-GB" sz="32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5130" y="5229200"/>
            <a:ext cx="8869358" cy="1879409"/>
          </a:xfrm>
          <a:prstGeom prst="rect">
            <a:avLst/>
          </a:prstGeom>
        </p:spPr>
        <p:txBody>
          <a:bodyPr vert="horz" lIns="91424" tIns="45711" rIns="91424" bIns="45711" rtlCol="0" anchor="ctr">
            <a:normAutofit/>
          </a:bodyPr>
          <a:lstStyle>
            <a:lvl1pPr algn="ctr" defTabSz="914233" rtl="0" eaLnBrk="1" latinLnBrk="0" hangingPunct="1">
              <a:spcBef>
                <a:spcPct val="0"/>
              </a:spcBef>
              <a:buNone/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200" dirty="0" smtClean="0"/>
              <a:t>95% of users would use the data if it were accessible</a:t>
            </a:r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2999"/>
          </a:xfrm>
        </p:spPr>
        <p:txBody>
          <a:bodyPr>
            <a:normAutofit/>
          </a:bodyPr>
          <a:lstStyle/>
          <a:p>
            <a:pPr algn="l"/>
            <a:r>
              <a:rPr lang="en-GB" b="1" dirty="0" smtClean="0"/>
              <a:t>Traceability</a:t>
            </a:r>
            <a:endParaRPr lang="en-GB" b="1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687616" y="0"/>
            <a:ext cx="3456384" cy="548680"/>
          </a:xfrm>
          <a:prstGeom prst="rect">
            <a:avLst/>
          </a:prstGeom>
        </p:spPr>
        <p:txBody>
          <a:bodyPr vert="horz" lIns="91424" tIns="45711" rIns="91424" bIns="45711" rtlCol="0">
            <a:noAutofit/>
          </a:bodyPr>
          <a:lstStyle>
            <a:lvl1pPr marL="342838" indent="-34283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14" indent="-28569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90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07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24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39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56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71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88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800" dirty="0" smtClean="0"/>
              <a:t>http://www.qa4ecv.eu/survey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013299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4" grpId="0" build="p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648094447"/>
              </p:ext>
            </p:extLst>
          </p:nvPr>
        </p:nvGraphicFramePr>
        <p:xfrm>
          <a:off x="179511" y="2204864"/>
          <a:ext cx="4392489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79512" y="1196752"/>
            <a:ext cx="8964488" cy="1142999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 smtClean="0"/>
              <a:t>Are the products you use validated?</a:t>
            </a:r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547664" y="6300395"/>
            <a:ext cx="15481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Land products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508104" y="6316932"/>
            <a:ext cx="23762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Atmosphere products</a:t>
            </a:r>
            <a:endParaRPr lang="en-GB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2893309"/>
              </p:ext>
            </p:extLst>
          </p:nvPr>
        </p:nvGraphicFramePr>
        <p:xfrm>
          <a:off x="4410236" y="2126372"/>
          <a:ext cx="4571999" cy="4217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5"/>
          <p:cNvSpPr txBox="1">
            <a:spLocks/>
          </p:cNvSpPr>
          <p:nvPr/>
        </p:nvSpPr>
        <p:spPr>
          <a:xfrm>
            <a:off x="457201" y="274638"/>
            <a:ext cx="8229600" cy="1142999"/>
          </a:xfrm>
          <a:prstGeom prst="rect">
            <a:avLst/>
          </a:prstGeom>
        </p:spPr>
        <p:txBody>
          <a:bodyPr vert="horz" lIns="91424" tIns="45711" rIns="91424" bIns="45711" rtlCol="0" anchor="ctr">
            <a:normAutofit/>
          </a:bodyPr>
          <a:lstStyle>
            <a:lvl1pPr algn="ctr" defTabSz="914233" rtl="0" eaLnBrk="1" latinLnBrk="0" hangingPunct="1">
              <a:spcBef>
                <a:spcPct val="0"/>
              </a:spcBef>
              <a:buNone/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b="1" dirty="0" smtClean="0"/>
              <a:t>Validation</a:t>
            </a:r>
            <a:endParaRPr lang="en-GB" b="1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5687616" y="0"/>
            <a:ext cx="3456384" cy="548680"/>
          </a:xfrm>
          <a:prstGeom prst="rect">
            <a:avLst/>
          </a:prstGeom>
        </p:spPr>
        <p:txBody>
          <a:bodyPr vert="horz" lIns="91424" tIns="45711" rIns="91424" bIns="45711" rtlCol="0">
            <a:noAutofit/>
          </a:bodyPr>
          <a:lstStyle>
            <a:lvl1pPr marL="342838" indent="-34283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14" indent="-28569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90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07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24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39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56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71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88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800" dirty="0" smtClean="0"/>
              <a:t>http://www.qa4ecv.eu/survey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001001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ogo_sm_blk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1" y="44624"/>
            <a:ext cx="1731943" cy="512338"/>
          </a:xfrm>
          <a:prstGeom prst="rect">
            <a:avLst/>
          </a:prstGeom>
        </p:spPr>
      </p:pic>
      <p:pic>
        <p:nvPicPr>
          <p:cNvPr id="17" name="Picture 16" descr="NPL CCM Logo Black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372" y="548680"/>
            <a:ext cx="2357835" cy="508167"/>
          </a:xfrm>
          <a:prstGeom prst="rect">
            <a:avLst/>
          </a:prstGeom>
        </p:spPr>
      </p:pic>
      <p:pic>
        <p:nvPicPr>
          <p:cNvPr id="18" name="Picture 17" descr="BC-GmbH-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1052736"/>
            <a:ext cx="959572" cy="504056"/>
          </a:xfrm>
          <a:prstGeom prst="rect">
            <a:avLst/>
          </a:prstGeom>
        </p:spPr>
      </p:pic>
      <p:pic>
        <p:nvPicPr>
          <p:cNvPr id="19" name="Picture 18" descr="JRC-Ispra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124744"/>
            <a:ext cx="2582580" cy="454679"/>
          </a:xfrm>
          <a:prstGeom prst="rect">
            <a:avLst/>
          </a:prstGeom>
        </p:spPr>
      </p:pic>
      <p:pic>
        <p:nvPicPr>
          <p:cNvPr id="20" name="Picture 19" descr="FastOpt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9" y="1628800"/>
            <a:ext cx="1440837" cy="403136"/>
          </a:xfrm>
          <a:prstGeom prst="rect">
            <a:avLst/>
          </a:prstGeom>
        </p:spPr>
      </p:pic>
      <p:pic>
        <p:nvPicPr>
          <p:cNvPr id="21" name="Picture 20" descr="LOGO_RAYFERENCE_V4_BLEU_SUR_BLANC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628800"/>
            <a:ext cx="2092067" cy="389661"/>
          </a:xfrm>
          <a:prstGeom prst="rect">
            <a:avLst/>
          </a:prstGeom>
        </p:spPr>
      </p:pic>
      <p:pic>
        <p:nvPicPr>
          <p:cNvPr id="22" name="Picture 21" descr="CGI_Logo_color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5" y="1628800"/>
            <a:ext cx="792088" cy="365579"/>
          </a:xfrm>
          <a:prstGeom prst="rect">
            <a:avLst/>
          </a:prstGeom>
        </p:spPr>
      </p:pic>
      <p:pic>
        <p:nvPicPr>
          <p:cNvPr id="23" name="Picture 22" descr="logo_knmi_ienm_engels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621" y="44624"/>
            <a:ext cx="1978883" cy="534443"/>
          </a:xfrm>
          <a:prstGeom prst="rect">
            <a:avLst/>
          </a:prstGeom>
        </p:spPr>
      </p:pic>
      <p:pic>
        <p:nvPicPr>
          <p:cNvPr id="24" name="Picture 23" descr="Uni-Logo_Web_RGB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620688"/>
            <a:ext cx="1584176" cy="2760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620688"/>
            <a:ext cx="1187624" cy="3920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971" y="548680"/>
            <a:ext cx="1019197" cy="5347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052736"/>
            <a:ext cx="1960804" cy="53476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1052736"/>
            <a:ext cx="683568" cy="58686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908720"/>
            <a:ext cx="457194" cy="432048"/>
          </a:xfrm>
          <a:prstGeom prst="rect">
            <a:avLst/>
          </a:prstGeom>
        </p:spPr>
      </p:pic>
      <p:pic>
        <p:nvPicPr>
          <p:cNvPr id="30" name="Picture 29" descr="BIRA.pn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888" y="836712"/>
            <a:ext cx="1008112" cy="4829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797" y="1358836"/>
            <a:ext cx="1829203" cy="48598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628800"/>
            <a:ext cx="2411760" cy="395823"/>
          </a:xfrm>
          <a:prstGeom prst="rect">
            <a:avLst/>
          </a:prstGeom>
        </p:spPr>
      </p:pic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544193" y="0"/>
            <a:ext cx="858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Involved partners</a:t>
            </a:r>
            <a:endParaRPr lang="en-US" sz="3200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8" name="TextBox 14"/>
          <p:cNvSpPr txBox="1">
            <a:spLocks noChangeArrowheads="1"/>
          </p:cNvSpPr>
          <p:nvPr/>
        </p:nvSpPr>
        <p:spPr bwMode="auto">
          <a:xfrm>
            <a:off x="-35496" y="2626518"/>
            <a:ext cx="9179496" cy="538163"/>
          </a:xfrm>
          <a:prstGeom prst="rect">
            <a:avLst/>
          </a:prstGeom>
          <a:solidFill>
            <a:srgbClr val="00009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900" b="1" dirty="0">
                <a:solidFill>
                  <a:schemeClr val="bg1"/>
                </a:solidFill>
                <a:latin typeface="Helvetica" charset="0"/>
                <a:cs typeface="Helvetica" charset="0"/>
              </a:rPr>
              <a:t>Quality Assurance for Essential Climate Variables</a:t>
            </a:r>
          </a:p>
        </p:txBody>
      </p:sp>
      <p:sp>
        <p:nvSpPr>
          <p:cNvPr id="39" name="TextBox 15"/>
          <p:cNvSpPr txBox="1">
            <a:spLocks noChangeArrowheads="1"/>
          </p:cNvSpPr>
          <p:nvPr/>
        </p:nvSpPr>
        <p:spPr bwMode="auto">
          <a:xfrm>
            <a:off x="1371600" y="3505200"/>
            <a:ext cx="3124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K. </a:t>
            </a:r>
            <a:r>
              <a:rPr lang="en-US" b="1" dirty="0" err="1">
                <a:solidFill>
                  <a:srgbClr val="000000"/>
                </a:solidFill>
              </a:rPr>
              <a:t>Folkert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Boersma</a:t>
            </a:r>
            <a:r>
              <a:rPr lang="en-US" b="1" dirty="0">
                <a:solidFill>
                  <a:srgbClr val="000000"/>
                </a:solidFill>
              </a:rPr>
              <a:t> (</a:t>
            </a:r>
            <a:r>
              <a:rPr lang="en-US" b="1" dirty="0">
                <a:solidFill>
                  <a:srgbClr val="0000FF"/>
                </a:solidFill>
                <a:hlinkClick r:id="rId20"/>
              </a:rPr>
              <a:t>boersma@knmi.nl</a:t>
            </a:r>
            <a:r>
              <a:rPr lang="en-US" b="1" dirty="0" smtClean="0">
                <a:solidFill>
                  <a:srgbClr val="000000"/>
                </a:solidFill>
              </a:rPr>
              <a:t>)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Co-</a:t>
            </a:r>
            <a:r>
              <a:rPr lang="en-US" b="1" dirty="0" err="1" smtClean="0">
                <a:solidFill>
                  <a:srgbClr val="000000"/>
                </a:solidFill>
              </a:rPr>
              <a:t>ordinator</a:t>
            </a:r>
            <a:endParaRPr lang="en-US" b="1" dirty="0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(Precursor GHG)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0" name="TextBox 15"/>
          <p:cNvSpPr txBox="1">
            <a:spLocks noChangeArrowheads="1"/>
          </p:cNvSpPr>
          <p:nvPr/>
        </p:nvSpPr>
        <p:spPr bwMode="auto">
          <a:xfrm>
            <a:off x="4953000" y="3581400"/>
            <a:ext cx="3124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u="sng" dirty="0" smtClean="0">
                <a:solidFill>
                  <a:srgbClr val="000000"/>
                </a:solidFill>
              </a:rPr>
              <a:t>Jan-Peter Muller </a:t>
            </a:r>
            <a:r>
              <a:rPr lang="en-US" b="1" dirty="0" smtClean="0">
                <a:solidFill>
                  <a:srgbClr val="000000"/>
                </a:solidFill>
              </a:rPr>
              <a:t>(</a:t>
            </a:r>
            <a:r>
              <a:rPr lang="en-US" b="1" dirty="0" smtClean="0">
                <a:solidFill>
                  <a:srgbClr val="000000"/>
                </a:solidFill>
                <a:hlinkClick r:id="rId21"/>
              </a:rPr>
              <a:t>j.muller@ucl.ac.uk</a:t>
            </a:r>
            <a:r>
              <a:rPr lang="en-US" b="1" dirty="0" smtClean="0">
                <a:solidFill>
                  <a:srgbClr val="000000"/>
                </a:solidFill>
              </a:rPr>
              <a:t>) Deputy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Co-</a:t>
            </a:r>
            <a:r>
              <a:rPr lang="en-US" b="1" dirty="0" err="1" smtClean="0">
                <a:solidFill>
                  <a:srgbClr val="000000"/>
                </a:solidFill>
              </a:rPr>
              <a:t>ordinator</a:t>
            </a:r>
            <a:r>
              <a:rPr lang="en-US" b="1" dirty="0" smtClean="0">
                <a:solidFill>
                  <a:srgbClr val="000000"/>
                </a:solidFill>
              </a:rPr>
              <a:t> (Land)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23528" y="5373216"/>
            <a:ext cx="86868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>
                    <a:lumMod val="5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FP7-SPACE-2013-1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>
                    <a:lumMod val="5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Project No. </a:t>
            </a:r>
            <a:r>
              <a:rPr lang="en-US" sz="2400" dirty="0" smtClean="0">
                <a:solidFill>
                  <a:srgbClr val="FFFFFF">
                    <a:lumMod val="5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607405</a:t>
            </a:r>
            <a:endParaRPr lang="en-US" sz="2400" dirty="0">
              <a:solidFill>
                <a:srgbClr val="FFFFFF">
                  <a:lumMod val="5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2" name="Picture 14" descr="http://www.greensofgloucestershire.com/media/catalog/product/cache/1/image/9df78eab33525d08d6e5fb8d27136e95/e/e/ee-lgflag.gif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5870" y="6117362"/>
            <a:ext cx="896163" cy="597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430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268760"/>
            <a:ext cx="8964488" cy="1142999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Do the products you use include uncertainty </a:t>
            </a:r>
            <a:r>
              <a:rPr lang="en-GB" sz="3200" dirty="0" smtClean="0"/>
              <a:t>values/statement </a:t>
            </a:r>
            <a:r>
              <a:rPr lang="en-GB" sz="3200" dirty="0"/>
              <a:t>of </a:t>
            </a:r>
            <a:r>
              <a:rPr lang="en-GB" sz="3200" dirty="0" smtClean="0"/>
              <a:t>confidence?</a:t>
            </a:r>
            <a:endParaRPr lang="en-GB" sz="32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955881002"/>
              </p:ext>
            </p:extLst>
          </p:nvPr>
        </p:nvGraphicFramePr>
        <p:xfrm>
          <a:off x="179512" y="2348880"/>
          <a:ext cx="4248472" cy="3717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5946478"/>
              </p:ext>
            </p:extLst>
          </p:nvPr>
        </p:nvGraphicFramePr>
        <p:xfrm>
          <a:off x="4427984" y="2348880"/>
          <a:ext cx="446449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47664" y="6300395"/>
            <a:ext cx="15481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Land products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076056" y="6300395"/>
            <a:ext cx="280831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Atmosphere products</a:t>
            </a:r>
            <a:endParaRPr lang="en-GB" dirty="0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57201" y="274638"/>
            <a:ext cx="8229600" cy="1142999"/>
          </a:xfrm>
          <a:prstGeom prst="rect">
            <a:avLst/>
          </a:prstGeom>
        </p:spPr>
        <p:txBody>
          <a:bodyPr vert="horz" lIns="91424" tIns="45711" rIns="91424" bIns="45711" rtlCol="0" anchor="ctr">
            <a:normAutofit/>
          </a:bodyPr>
          <a:lstStyle>
            <a:lvl1pPr algn="ctr" defTabSz="914233" rtl="0" eaLnBrk="1" latinLnBrk="0" hangingPunct="1">
              <a:spcBef>
                <a:spcPct val="0"/>
              </a:spcBef>
              <a:buNone/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b="1" dirty="0" smtClean="0"/>
              <a:t>Uncertainty</a:t>
            </a:r>
            <a:endParaRPr lang="en-GB" b="1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687616" y="0"/>
            <a:ext cx="3456384" cy="548680"/>
          </a:xfrm>
          <a:prstGeom prst="rect">
            <a:avLst/>
          </a:prstGeom>
        </p:spPr>
        <p:txBody>
          <a:bodyPr vert="horz" lIns="91424" tIns="45711" rIns="91424" bIns="45711" rtlCol="0">
            <a:noAutofit/>
          </a:bodyPr>
          <a:lstStyle>
            <a:lvl1pPr marL="342838" indent="-34283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14" indent="-28569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90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07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24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39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56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71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88" indent="-228558" algn="l" defTabSz="91423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800" dirty="0" smtClean="0"/>
              <a:t>http://www.qa4ecv.eu/survey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043542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841524"/>
            <a:ext cx="8928992" cy="4525963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If quality </a:t>
            </a:r>
            <a:r>
              <a:rPr lang="en-GB" dirty="0"/>
              <a:t>assurance information is </a:t>
            </a:r>
            <a:r>
              <a:rPr lang="en-GB" dirty="0" smtClean="0"/>
              <a:t>readily available </a:t>
            </a:r>
            <a:r>
              <a:rPr lang="en-GB" dirty="0"/>
              <a:t>it </a:t>
            </a:r>
            <a:r>
              <a:rPr lang="en-GB" dirty="0" smtClean="0"/>
              <a:t>would be useful.</a:t>
            </a:r>
          </a:p>
          <a:p>
            <a:r>
              <a:rPr lang="en-GB" dirty="0" smtClean="0"/>
              <a:t>Uncertainty and traceability information are the least readily accessible quality assurance components.</a:t>
            </a:r>
          </a:p>
          <a:p>
            <a:r>
              <a:rPr lang="en-GB" dirty="0" smtClean="0"/>
              <a:t>Although quality flags are contained in many products these are often insufficient for the application.</a:t>
            </a:r>
          </a:p>
          <a:p>
            <a:r>
              <a:rPr lang="en-GB" dirty="0" smtClean="0"/>
              <a:t>Quality assurance in atmospheric products appears better than for land products</a:t>
            </a:r>
            <a:endParaRPr lang="en-GB" dirty="0"/>
          </a:p>
          <a:p>
            <a:endParaRPr lang="en-GB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66700" y="241300"/>
            <a:ext cx="858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Preliminary conclusions from user survey</a:t>
            </a:r>
            <a:endParaRPr lang="en-US" sz="3200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9900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124" y="914400"/>
            <a:ext cx="5803900" cy="580390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6700" y="241300"/>
            <a:ext cx="88773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Possible conclusion from supplier survey</a:t>
            </a:r>
            <a:endParaRPr lang="en-US" sz="3200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0663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66700" y="241300"/>
            <a:ext cx="858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Detailed objectives of QA4ECV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" y="914400"/>
            <a:ext cx="861060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1. Rigorous QA methodologies for satellite ECV products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FFFFFF">
                    <a:lumMod val="5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QA framework applicable to many ECVs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FFFFFF">
                    <a:lumMod val="5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SW tools for ‘do-it-yourself’ QA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FFFFFF">
                    <a:lumMod val="5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SI standards as in QA4EO (through NPL)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2590800"/>
            <a:ext cx="88392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2. Multi-decadal satellite-derived global ECV records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FFFFFF">
                    <a:lumMod val="5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3 Terrestrial and 3 Atmospheric ECVs w/ global coverage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FFFFFF">
                    <a:lumMod val="5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Not yet covered by ESA or EUMETSAT activities; 20-30 </a:t>
            </a:r>
            <a:r>
              <a:rPr lang="en-US" sz="2400" dirty="0" err="1">
                <a:solidFill>
                  <a:srgbClr val="FFFFFF">
                    <a:lumMod val="5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yr</a:t>
            </a:r>
            <a:endParaRPr lang="en-US" sz="2400" dirty="0">
              <a:solidFill>
                <a:srgbClr val="FFFFFF">
                  <a:lumMod val="5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3962400"/>
            <a:ext cx="88392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3. Traceable QA applied to ECV retrievals </a:t>
            </a:r>
            <a:r>
              <a:rPr lang="en-US" sz="2400" u="sng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and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products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FFFFFF">
                    <a:lumMod val="5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QA4ECV approach applied to independent reference data, ECV retrievals, and final products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" y="5410200"/>
            <a:ext cx="88392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4. Information on quality and fit-for-purpose nature of datasets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FFFFFF">
                    <a:lumMod val="5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QA Office to audit ECV records against GCOS, WMO crit.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FFFFFF">
                    <a:lumMod val="5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Assess impact of ECV records for applications</a:t>
            </a:r>
          </a:p>
        </p:txBody>
      </p:sp>
    </p:spTree>
    <p:extLst>
      <p:ext uri="{BB962C8B-B14F-4D97-AF65-F5344CB8AC3E}">
        <p14:creationId xmlns:p14="http://schemas.microsoft.com/office/powerpoint/2010/main" val="750241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724942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Validation and User </a:t>
            </a:r>
            <a:r>
              <a:rPr lang="fr-BE" dirty="0" err="1" smtClean="0"/>
              <a:t>Requirements</a:t>
            </a:r>
            <a:endParaRPr lang="en-GB" dirty="0"/>
          </a:p>
        </p:txBody>
      </p:sp>
      <p:sp>
        <p:nvSpPr>
          <p:cNvPr id="4" name="Line 16"/>
          <p:cNvSpPr>
            <a:spLocks noChangeShapeType="1"/>
          </p:cNvSpPr>
          <p:nvPr/>
        </p:nvSpPr>
        <p:spPr bwMode="auto">
          <a:xfrm>
            <a:off x="439738" y="764704"/>
            <a:ext cx="8380412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/>
            <a:endParaRPr lang="de-AT" sz="180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2838089"/>
              </p:ext>
            </p:extLst>
          </p:nvPr>
        </p:nvGraphicFramePr>
        <p:xfrm>
          <a:off x="360464" y="908720"/>
          <a:ext cx="8388000" cy="33342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4000"/>
                <a:gridCol w="396000"/>
                <a:gridCol w="396000"/>
                <a:gridCol w="396000"/>
                <a:gridCol w="396000"/>
                <a:gridCol w="396000"/>
                <a:gridCol w="396000"/>
                <a:gridCol w="396000"/>
                <a:gridCol w="396000"/>
                <a:gridCol w="396000"/>
                <a:gridCol w="720000"/>
                <a:gridCol w="720000"/>
                <a:gridCol w="720000"/>
                <a:gridCol w="504000"/>
                <a:gridCol w="432000"/>
                <a:gridCol w="468000"/>
                <a:gridCol w="396000"/>
              </a:tblGrid>
              <a:tr h="300007">
                <a:tc rowSpan="3"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HARMOZ L2</a:t>
                      </a:r>
                      <a:endParaRPr lang="en-GB" sz="1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Total uncertainty</a:t>
                      </a:r>
                      <a:endParaRPr lang="en-GB" sz="16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Stability</a:t>
                      </a:r>
                      <a:endParaRPr lang="en-GB" sz="16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Ex-ante </a:t>
                      </a:r>
                      <a:r>
                        <a:rPr lang="en-GB" sz="1200" smtClean="0"/>
                        <a:t>rnd </a:t>
                      </a:r>
                      <a:r>
                        <a:rPr lang="en-GB" sz="1200" dirty="0" smtClean="0"/>
                        <a:t>error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Consistency representation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00007">
                <a:tc vMerge="1"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UTLS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LS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MA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UTLS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LS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MA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00007">
                <a:tc vMerge="1"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cap="small" baseline="0" dirty="0" smtClean="0">
                          <a:solidFill>
                            <a:schemeClr val="bg1"/>
                          </a:solidFill>
                        </a:rPr>
                        <a:t>Trop</a:t>
                      </a:r>
                      <a:endParaRPr lang="en-GB" sz="800" b="1" cap="small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cap="small" baseline="0" dirty="0" smtClean="0">
                          <a:solidFill>
                            <a:schemeClr val="bg1"/>
                          </a:solidFill>
                        </a:rPr>
                        <a:t>Mid</a:t>
                      </a:r>
                      <a:endParaRPr lang="en-GB" sz="800" b="1" cap="small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cap="small" baseline="0" dirty="0" smtClean="0">
                          <a:solidFill>
                            <a:schemeClr val="bg1"/>
                          </a:solidFill>
                        </a:rPr>
                        <a:t>Pol</a:t>
                      </a:r>
                      <a:endParaRPr lang="en-GB" sz="800" b="1" cap="small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cap="small" baseline="0" dirty="0" smtClean="0">
                          <a:solidFill>
                            <a:schemeClr val="bg1"/>
                          </a:solidFill>
                        </a:rPr>
                        <a:t>Trop</a:t>
                      </a:r>
                      <a:endParaRPr lang="en-GB" sz="800" b="1" cap="small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cap="small" baseline="0" dirty="0" smtClean="0">
                          <a:solidFill>
                            <a:schemeClr val="bg1"/>
                          </a:solidFill>
                        </a:rPr>
                        <a:t>Mid</a:t>
                      </a:r>
                      <a:endParaRPr lang="en-GB" sz="800" b="1" cap="small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cap="small" baseline="0" dirty="0" smtClean="0">
                          <a:solidFill>
                            <a:schemeClr val="bg1"/>
                          </a:solidFill>
                        </a:rPr>
                        <a:t>Pol</a:t>
                      </a:r>
                      <a:endParaRPr lang="en-GB" sz="800" b="1" cap="small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cap="small" baseline="0" dirty="0" smtClean="0">
                          <a:solidFill>
                            <a:schemeClr val="bg1"/>
                          </a:solidFill>
                        </a:rPr>
                        <a:t>Trop</a:t>
                      </a:r>
                      <a:endParaRPr lang="en-GB" sz="800" b="1" cap="small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cap="small" baseline="0" dirty="0" smtClean="0">
                          <a:solidFill>
                            <a:schemeClr val="bg1"/>
                          </a:solidFill>
                        </a:rPr>
                        <a:t>Mid</a:t>
                      </a:r>
                      <a:endParaRPr lang="en-GB" sz="800" b="1" cap="small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cap="small" baseline="0" dirty="0" smtClean="0">
                          <a:solidFill>
                            <a:schemeClr val="bg1"/>
                          </a:solidFill>
                        </a:rPr>
                        <a:t>Pol</a:t>
                      </a:r>
                      <a:endParaRPr lang="en-GB" sz="800" b="1" cap="small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cap="small" baseline="0" dirty="0" smtClean="0">
                          <a:solidFill>
                            <a:schemeClr val="bg1"/>
                          </a:solidFill>
                        </a:rPr>
                        <a:t>Network</a:t>
                      </a:r>
                      <a:endParaRPr lang="en-GB" sz="1000" b="1" cap="small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cap="small" baseline="0" dirty="0" smtClean="0">
                          <a:solidFill>
                            <a:schemeClr val="bg1"/>
                          </a:solidFill>
                        </a:rPr>
                        <a:t>Network</a:t>
                      </a:r>
                      <a:endParaRPr lang="en-GB" sz="1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cap="small" baseline="0" dirty="0" smtClean="0">
                          <a:solidFill>
                            <a:schemeClr val="bg1"/>
                          </a:solidFill>
                        </a:rPr>
                        <a:t>Network</a:t>
                      </a:r>
                      <a:endParaRPr lang="en-GB" sz="1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 smtClean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kern="1200" cap="small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Bias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 b="1" kern="1200" cap="small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Comp. spread</a:t>
                      </a:r>
                      <a:endParaRPr lang="en-GB" sz="800" b="1" kern="1200" cap="small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 b="1" kern="1200" cap="small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Drift</a:t>
                      </a:r>
                      <a:endParaRPr lang="en-GB" sz="800" b="1" kern="1200" cap="small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272734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User</a:t>
                      </a:r>
                      <a:r>
                        <a:rPr lang="en-GB" sz="1400" baseline="0" dirty="0" smtClean="0"/>
                        <a:t> req.</a:t>
                      </a:r>
                      <a:endParaRPr lang="en-GB" sz="14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–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bg1"/>
                          </a:solidFill>
                        </a:rPr>
                        <a:t>8–15%</a:t>
                      </a:r>
                      <a:endParaRPr lang="en-GB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bg1"/>
                          </a:solidFill>
                        </a:rPr>
                        <a:t>–</a:t>
                      </a:r>
                      <a:endParaRPr lang="en-GB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bg1"/>
                          </a:solidFill>
                        </a:rPr>
                        <a:t>1–3% / </a:t>
                      </a:r>
                      <a:r>
                        <a:rPr lang="en-GB" sz="1400" b="0" baseline="0" dirty="0" smtClean="0">
                          <a:solidFill>
                            <a:schemeClr val="bg1"/>
                          </a:solidFill>
                        </a:rPr>
                        <a:t>decade</a:t>
                      </a:r>
                      <a:endParaRPr lang="en-GB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–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–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00007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GOMOS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&lt; 30 hPa</a:t>
                      </a:r>
                      <a:endParaRPr lang="en-GB" sz="8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&lt; 50 hPa</a:t>
                      </a:r>
                      <a:endParaRPr lang="en-GB" sz="8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 smtClean="0"/>
                        <a:t>high</a:t>
                      </a:r>
                      <a:r>
                        <a:rPr lang="en-GB" sz="800" baseline="0" dirty="0" smtClean="0"/>
                        <a:t> S</a:t>
                      </a:r>
                      <a:endParaRPr lang="en-GB" sz="800" dirty="0" smtClean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high S</a:t>
                      </a:r>
                      <a:endParaRPr lang="en-GB" sz="8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&lt; 30 hPa</a:t>
                      </a:r>
                      <a:endParaRPr lang="en-GB" sz="12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bg1"/>
                          </a:solidFill>
                        </a:rPr>
                        <a:t>low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&lt; 50 hPa</a:t>
                      </a:r>
                      <a:endParaRPr lang="en-GB" sz="8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</a:tr>
              <a:tr h="300007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MIPAS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&lt; 50 hPa</a:t>
                      </a:r>
                      <a:endParaRPr lang="en-GB" sz="8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&lt; 80 hPa</a:t>
                      </a:r>
                      <a:endParaRPr lang="en-GB" sz="8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high S</a:t>
                      </a:r>
                      <a:endParaRPr lang="en-GB" sz="8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bg1"/>
                          </a:solidFill>
                        </a:rPr>
                        <a:t>low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Trop.</a:t>
                      </a:r>
                      <a:r>
                        <a:rPr lang="en-GB" sz="800" baseline="0" dirty="0" smtClean="0"/>
                        <a:t> UTLS</a:t>
                      </a:r>
                      <a:endParaRPr lang="en-GB" sz="8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smtClean="0"/>
                        <a:t>&lt; 50 hPa</a:t>
                      </a:r>
                      <a:endParaRPr lang="en-GB" sz="8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</a:tr>
              <a:tr h="371561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SCIA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&lt; 50 hPa</a:t>
                      </a:r>
                      <a:endParaRPr lang="en-GB" sz="8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&lt; 70 hPa</a:t>
                      </a:r>
                      <a:endParaRPr lang="en-GB" sz="8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high</a:t>
                      </a:r>
                      <a:r>
                        <a:rPr lang="en-GB" sz="800" baseline="0" dirty="0" smtClean="0"/>
                        <a:t> S</a:t>
                      </a:r>
                      <a:endParaRPr lang="en-GB" sz="8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4–10</a:t>
                      </a:r>
                      <a:r>
                        <a:rPr lang="en-GB" sz="1100" baseline="0" dirty="0" smtClean="0"/>
                        <a:t> </a:t>
                      </a:r>
                      <a:r>
                        <a:rPr lang="en-GB" sz="1100" dirty="0" smtClean="0"/>
                        <a:t>hPa</a:t>
                      </a:r>
                      <a:endParaRPr lang="en-GB" sz="11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bg1"/>
                          </a:solidFill>
                        </a:rPr>
                        <a:t>high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Trop.</a:t>
                      </a:r>
                      <a:r>
                        <a:rPr lang="en-GB" sz="800" baseline="0" dirty="0" smtClean="0"/>
                        <a:t> UTLS</a:t>
                      </a:r>
                      <a:endParaRPr lang="en-GB" sz="8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smtClean="0"/>
                        <a:t>&lt; 50 hPa</a:t>
                      </a:r>
                      <a:endParaRPr lang="en-GB" sz="8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</a:tr>
              <a:tr h="300007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OSIRIS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&lt; 50 hPa</a:t>
                      </a:r>
                      <a:endParaRPr lang="en-GB" sz="8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&lt; 70 hPa</a:t>
                      </a:r>
                      <a:endParaRPr lang="en-GB" sz="8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 smtClean="0"/>
                        <a:t>high</a:t>
                      </a:r>
                      <a:r>
                        <a:rPr lang="en-GB" sz="800" baseline="0" dirty="0" smtClean="0"/>
                        <a:t> S</a:t>
                      </a:r>
                      <a:endParaRPr lang="en-GB" sz="800" dirty="0" smtClean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&gt; 4 hPa</a:t>
                      </a:r>
                      <a:endParaRPr lang="en-GB" sz="12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bg1"/>
                          </a:solidFill>
                        </a:rPr>
                        <a:t>low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Trop.</a:t>
                      </a:r>
                      <a:r>
                        <a:rPr lang="en-GB" sz="800" baseline="0" dirty="0" smtClean="0"/>
                        <a:t> UTLS</a:t>
                      </a:r>
                      <a:endParaRPr lang="en-GB" sz="8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smtClean="0"/>
                        <a:t>&lt; 50 hPa</a:t>
                      </a:r>
                      <a:endParaRPr lang="en-GB" sz="8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</a:tr>
              <a:tr h="300007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SMR</a:t>
                      </a:r>
                      <a:endParaRPr lang="en-GB" sz="14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data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GB" sz="1100" dirty="0" smtClean="0">
                          <a:solidFill>
                            <a:schemeClr val="bg1"/>
                          </a:solidFill>
                        </a:rPr>
                        <a:t>single profile noise &gt; 20%</a:t>
                      </a:r>
                      <a:endParaRPr lang="en-GB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no data</a:t>
                      </a:r>
                      <a:endParaRPr lang="en-GB" sz="1200" dirty="0"/>
                    </a:p>
                  </a:txBody>
                  <a:tcPr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&gt; 8 hPa</a:t>
                      </a:r>
                      <a:endParaRPr lang="en-GB" sz="12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smtClean="0"/>
                        <a:t>&lt; 50 hPa</a:t>
                      </a:r>
                      <a:endParaRPr lang="en-GB" sz="8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</a:tr>
              <a:tr h="300007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ACE-FTS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–</a:t>
                      </a:r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–</a:t>
                      </a:r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&lt; 80 hPa</a:t>
                      </a:r>
                      <a:endParaRPr lang="en-GB" sz="8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high S</a:t>
                      </a:r>
                      <a:endParaRPr lang="en-GB" sz="8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–</a:t>
                      </a:r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bg1"/>
                          </a:solidFill>
                        </a:rPr>
                        <a:t>low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&lt; 50 hPa</a:t>
                      </a:r>
                      <a:endParaRPr lang="en-GB" sz="8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560034"/>
              </p:ext>
            </p:extLst>
          </p:nvPr>
        </p:nvGraphicFramePr>
        <p:xfrm>
          <a:off x="645669" y="4509120"/>
          <a:ext cx="7814763" cy="9143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0000"/>
                <a:gridCol w="1044921"/>
                <a:gridCol w="1440000"/>
                <a:gridCol w="1044921"/>
                <a:gridCol w="1440000"/>
                <a:gridCol w="1044921"/>
              </a:tblGrid>
              <a:tr h="183526">
                <a:tc rowSpan="3">
                  <a:txBody>
                    <a:bodyPr/>
                    <a:lstStyle/>
                    <a:p>
                      <a:pPr algn="r"/>
                      <a:r>
                        <a:rPr lang="en-GB" sz="1400" b="1" dirty="0" smtClean="0"/>
                        <a:t>Compliant with user requirements?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YES</a:t>
                      </a:r>
                      <a:endParaRPr lang="en-GB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 smtClean="0"/>
                        <a:t>UTLS</a:t>
                      </a:r>
                      <a:endParaRPr lang="en-GB" sz="14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TP ± 3km</a:t>
                      </a:r>
                      <a:endParaRPr lang="en-GB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cap="small" baseline="0" dirty="0" smtClean="0"/>
                        <a:t>Tropics</a:t>
                      </a:r>
                      <a:endParaRPr lang="en-GB" sz="1400" b="1" cap="small" baseline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0–30°</a:t>
                      </a:r>
                      <a:endParaRPr lang="en-GB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352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PARTIAL</a:t>
                      </a:r>
                      <a:endParaRPr lang="en-GB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 smtClean="0"/>
                        <a:t>LS</a:t>
                      </a:r>
                      <a:endParaRPr lang="en-GB" sz="14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TP – 25km</a:t>
                      </a:r>
                      <a:endParaRPr lang="en-GB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cap="small" baseline="0" dirty="0" smtClean="0"/>
                        <a:t>Mid</a:t>
                      </a:r>
                      <a:endParaRPr lang="en-GB" sz="1400" b="1" cap="small" baseline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30–60°</a:t>
                      </a:r>
                      <a:endParaRPr lang="en-GB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87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NO</a:t>
                      </a:r>
                      <a:endParaRPr lang="en-GB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 smtClean="0"/>
                        <a:t>MA</a:t>
                      </a:r>
                      <a:endParaRPr lang="en-GB" sz="14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&gt; 25km</a:t>
                      </a:r>
                      <a:endParaRPr lang="en-GB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cap="small" baseline="0" dirty="0" smtClean="0"/>
                        <a:t>Polar</a:t>
                      </a:r>
                      <a:endParaRPr lang="en-GB" sz="1400" b="1" cap="small" baseline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60–90°</a:t>
                      </a:r>
                      <a:endParaRPr lang="en-GB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899592" y="5220499"/>
            <a:ext cx="3647709" cy="512757"/>
            <a:chOff x="503693" y="4581128"/>
            <a:chExt cx="3647709" cy="512757"/>
          </a:xfrm>
        </p:grpSpPr>
        <p:pic>
          <p:nvPicPr>
            <p:cNvPr id="8" name="Picture 7" descr="ozone_CCI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693" y="4581128"/>
              <a:ext cx="483817" cy="483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913464" y="4816886"/>
              <a:ext cx="32379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fr-BE" sz="1200" b="1" dirty="0" err="1" smtClean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Courtesy</a:t>
              </a:r>
              <a:r>
                <a:rPr lang="fr-BE" sz="1200" b="1" dirty="0" smtClean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 D. Hubert, ESA </a:t>
              </a:r>
              <a:r>
                <a:rPr lang="fr-BE" sz="1200" b="1" dirty="0" err="1" smtClean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Ozone_cci</a:t>
              </a:r>
              <a:r>
                <a:rPr lang="fr-BE" sz="1200" b="1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 Final </a:t>
              </a:r>
              <a:r>
                <a:rPr lang="fr-BE" sz="1200" b="1" dirty="0" err="1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Review</a:t>
              </a:r>
              <a:endParaRPr lang="en-GB" sz="1200" b="1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4084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724942"/>
          </a:xfrm>
        </p:spPr>
        <p:txBody>
          <a:bodyPr>
            <a:normAutofit fontScale="90000"/>
          </a:bodyPr>
          <a:lstStyle/>
          <a:p>
            <a:r>
              <a:rPr lang="fr-BE" dirty="0"/>
              <a:t>Validation and User </a:t>
            </a:r>
            <a:r>
              <a:rPr lang="fr-BE" dirty="0" err="1"/>
              <a:t>Requirements</a:t>
            </a:r>
            <a:endParaRPr lang="en-GB" dirty="0"/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>
            <a:off x="439738" y="764704"/>
            <a:ext cx="8380412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/>
            <a:endParaRPr lang="de-AT" sz="180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920728"/>
              </p:ext>
            </p:extLst>
          </p:nvPr>
        </p:nvGraphicFramePr>
        <p:xfrm>
          <a:off x="463746" y="704851"/>
          <a:ext cx="8140702" cy="57835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1100"/>
                <a:gridCol w="469900"/>
                <a:gridCol w="866140"/>
                <a:gridCol w="2811781"/>
                <a:gridCol w="2811781"/>
              </a:tblGrid>
              <a:tr h="571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r>
                        <a:rPr lang="en-GB" sz="1100" dirty="0" smtClean="0">
                          <a:effectLst/>
                        </a:rPr>
                        <a:t>NADIR L2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Part </a:t>
                      </a:r>
                      <a:r>
                        <a:rPr lang="nl-BE" sz="1000" b="1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atmos</a:t>
                      </a:r>
                      <a:r>
                        <a:rPr lang="nl-BE" sz="1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endParaRPr lang="nl-BE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smtClean="0">
                          <a:effectLst/>
                        </a:rPr>
                        <a:t>URD / PVP</a:t>
                      </a:r>
                      <a:endParaRPr lang="nl-BE" sz="10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 smtClean="0">
                          <a:effectLst/>
                        </a:rPr>
                        <a:t>GOME (1997)</a:t>
                      </a:r>
                      <a:endParaRPr lang="nl-BE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 smtClean="0">
                          <a:effectLst/>
                        </a:rPr>
                        <a:t>GOME-2 (2007-2008)</a:t>
                      </a:r>
                      <a:endParaRPr lang="nl-BE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</a:tr>
              <a:tr h="61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Filtering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~ 3 %</a:t>
                      </a:r>
                      <a:endParaRPr lang="nl-B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~ 10 %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Geographical sampling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SAA and mid-Asia missing</a:t>
                      </a:r>
                      <a:endParaRPr lang="nl-B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SAA missing</a:t>
                      </a:r>
                      <a:endParaRPr lang="nl-B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</a:tr>
              <a:tr h="599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DFS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5 to 5.5</a:t>
                      </a:r>
                      <a:endParaRPr lang="nl-B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5 to 6</a:t>
                      </a:r>
                      <a:endParaRPr lang="nl-B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</a:tr>
              <a:tr h="43941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Vertical resolution (resolving length estimate)</a:t>
                      </a:r>
                      <a:endParaRPr lang="nl-B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</a:rPr>
                        <a:t>TS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6 km to TS-col.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solidFill>
                            <a:schemeClr val="bg1"/>
                          </a:solidFill>
                          <a:effectLst/>
                        </a:rPr>
                        <a:t>&gt; </a:t>
                      </a:r>
                      <a:r>
                        <a:rPr lang="en-GB" sz="1000" dirty="0">
                          <a:solidFill>
                            <a:schemeClr val="bg1"/>
                          </a:solidFill>
                          <a:effectLst/>
                        </a:rPr>
                        <a:t>50 </a:t>
                      </a:r>
                      <a:r>
                        <a:rPr lang="en-GB" sz="1000" dirty="0" smtClean="0">
                          <a:solidFill>
                            <a:schemeClr val="bg1"/>
                          </a:solidFill>
                          <a:effectLst/>
                        </a:rPr>
                        <a:t>km</a:t>
                      </a:r>
                      <a:endParaRPr lang="nl-BE" sz="1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441" marR="45441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solidFill>
                            <a:schemeClr val="bg1"/>
                          </a:solidFill>
                          <a:effectLst/>
                        </a:rPr>
                        <a:t>&gt; </a:t>
                      </a:r>
                      <a:r>
                        <a:rPr lang="en-GB" sz="1000" dirty="0">
                          <a:solidFill>
                            <a:schemeClr val="bg1"/>
                          </a:solidFill>
                          <a:effectLst/>
                        </a:rPr>
                        <a:t>50 </a:t>
                      </a:r>
                      <a:r>
                        <a:rPr lang="en-GB" sz="1000" dirty="0" smtClean="0">
                          <a:solidFill>
                            <a:schemeClr val="bg1"/>
                          </a:solidFill>
                          <a:effectLst/>
                        </a:rPr>
                        <a:t>km</a:t>
                      </a:r>
                      <a:endParaRPr lang="nl-BE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>
                    <a:solidFill>
                      <a:srgbClr val="C00000"/>
                    </a:solidFill>
                  </a:tcPr>
                </a:tc>
              </a:tr>
              <a:tr h="7321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UT/LS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>
                          <a:effectLst/>
                        </a:rPr>
                        <a:t>3 to 6 km</a:t>
                      </a:r>
                      <a:endParaRPr lang="nl-BE" sz="1000" dirty="0" smtClean="0">
                        <a:effectLst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>
                          <a:solidFill>
                            <a:schemeClr val="bg1"/>
                          </a:solidFill>
                          <a:effectLst/>
                        </a:rPr>
                        <a:t>10 to 20 km</a:t>
                      </a:r>
                      <a:endParaRPr lang="nl-BE" sz="1000" dirty="0" smtClean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441" marR="45441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>
                          <a:solidFill>
                            <a:schemeClr val="bg1"/>
                          </a:solidFill>
                          <a:effectLst/>
                        </a:rPr>
                        <a:t>10 to 20 km</a:t>
                      </a:r>
                      <a:endParaRPr lang="nl-BE" sz="1000" dirty="0" smtClean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441" marR="45441" marT="0" marB="0">
                    <a:solidFill>
                      <a:srgbClr val="C00000"/>
                    </a:solidFill>
                  </a:tcPr>
                </a:tc>
              </a:tr>
              <a:tr h="6438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>
                          <a:effectLst/>
                        </a:rPr>
                        <a:t>3 to 10 km</a:t>
                      </a:r>
                      <a:endParaRPr lang="nl-BE" sz="10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>
                          <a:solidFill>
                            <a:schemeClr val="bg1"/>
                          </a:solidFill>
                          <a:effectLst/>
                        </a:rPr>
                        <a:t>&gt; 50 km</a:t>
                      </a:r>
                      <a:endParaRPr lang="nl-BE" sz="10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441" marR="45441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>
                          <a:solidFill>
                            <a:schemeClr val="bg1"/>
                          </a:solidFill>
                          <a:effectLst/>
                        </a:rPr>
                        <a:t>&gt; 50 km</a:t>
                      </a:r>
                      <a:endParaRPr lang="nl-BE" sz="10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441" marR="45441" marT="0" marB="0">
                    <a:solidFill>
                      <a:srgbClr val="C00000"/>
                    </a:solidFill>
                  </a:tcPr>
                </a:tc>
              </a:tr>
              <a:tr h="0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Height registration offset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</a:rPr>
                        <a:t>TS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5 </a:t>
                      </a:r>
                      <a:r>
                        <a:rPr lang="en-GB" sz="1000" dirty="0">
                          <a:effectLst/>
                        </a:rPr>
                        <a:t>to 20 km (SZA dep</a:t>
                      </a:r>
                      <a:r>
                        <a:rPr lang="en-GB" sz="1000" dirty="0" smtClean="0">
                          <a:effectLst/>
                        </a:rPr>
                        <a:t>.)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5 </a:t>
                      </a:r>
                      <a:r>
                        <a:rPr lang="en-GB" sz="1000" dirty="0">
                          <a:effectLst/>
                        </a:rPr>
                        <a:t>to 20 km (SZA dep</a:t>
                      </a:r>
                      <a:r>
                        <a:rPr lang="en-GB" sz="1000" dirty="0" smtClean="0">
                          <a:effectLst/>
                        </a:rPr>
                        <a:t>.)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</a:tr>
              <a:tr h="6959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UT/LS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negligible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negligible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</a:tr>
              <a:tr h="6883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>
                          <a:effectLst/>
                        </a:rPr>
                        <a:t>-10 to -30 km</a:t>
                      </a:r>
                      <a:endParaRPr lang="nl-BE" sz="10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>
                          <a:effectLst/>
                        </a:rPr>
                        <a:t>-10 to -30 km</a:t>
                      </a:r>
                      <a:endParaRPr lang="nl-BE" sz="10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</a:tr>
              <a:tr h="75689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Accuracy (bias)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</a:rPr>
                        <a:t>TS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-</a:t>
                      </a:r>
                      <a:r>
                        <a:rPr lang="en-GB" sz="1000" dirty="0">
                          <a:effectLst/>
                        </a:rPr>
                        <a:t>10 to -30 % (-5 DU</a:t>
                      </a:r>
                      <a:r>
                        <a:rPr lang="en-GB" sz="1000" dirty="0" smtClean="0">
                          <a:effectLst/>
                        </a:rPr>
                        <a:t>)</a:t>
                      </a:r>
                      <a:endParaRPr lang="nl-BE" sz="1000" dirty="0">
                        <a:effectLst/>
                      </a:endParaRPr>
                    </a:p>
                  </a:txBody>
                  <a:tcPr marL="45441" marR="45441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7 </a:t>
                      </a:r>
                      <a:r>
                        <a:rPr lang="en-GB" sz="1000" dirty="0">
                          <a:effectLst/>
                        </a:rPr>
                        <a:t>to 8 % (1 </a:t>
                      </a:r>
                      <a:r>
                        <a:rPr lang="en-GB" sz="1000" dirty="0" smtClean="0">
                          <a:effectLst/>
                        </a:rPr>
                        <a:t>DU)</a:t>
                      </a:r>
                      <a:endParaRPr lang="nl-BE" sz="1000" dirty="0">
                        <a:effectLst/>
                      </a:endParaRPr>
                    </a:p>
                  </a:txBody>
                  <a:tcPr marL="45441" marR="45441" marT="0" marB="0">
                    <a:solidFill>
                      <a:srgbClr val="F79646"/>
                    </a:solidFill>
                  </a:tcPr>
                </a:tc>
              </a:tr>
              <a:tr h="8210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UT/LS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>
                          <a:effectLst/>
                        </a:rPr>
                        <a:t>-5 to 15 % (-2 to 5 DU)</a:t>
                      </a:r>
                      <a:endParaRPr lang="nl-BE" sz="1000" dirty="0" smtClean="0">
                        <a:effectLst/>
                      </a:endParaRPr>
                    </a:p>
                  </a:txBody>
                  <a:tcPr marL="45441" marR="45441" marT="0" marB="0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>
                          <a:effectLst/>
                        </a:rPr>
                        <a:t>1 to 4 % (1 DU)</a:t>
                      </a:r>
                      <a:endParaRPr lang="nl-BE" sz="1000" dirty="0" smtClean="0">
                        <a:effectLst/>
                      </a:endParaRPr>
                    </a:p>
                  </a:txBody>
                  <a:tcPr marL="45441" marR="45441" marT="0" marB="0">
                    <a:solidFill>
                      <a:schemeClr val="accent3"/>
                    </a:solidFill>
                  </a:tcPr>
                </a:tc>
              </a:tr>
              <a:tr h="5848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>
                          <a:effectLst/>
                        </a:rPr>
                        <a:t>-15 to 0 % (-3 to 0 DU)</a:t>
                      </a:r>
                      <a:endParaRPr lang="nl-BE" sz="10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441" marR="45441" marT="0" marB="0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>
                          <a:effectLst/>
                        </a:rPr>
                        <a:t>-15 to 0 % (-3 to 0 DU)</a:t>
                      </a:r>
                      <a:endParaRPr lang="nl-BE" sz="10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441" marR="45441" marT="0" marB="0">
                    <a:solidFill>
                      <a:srgbClr val="F79646"/>
                    </a:solidFill>
                  </a:tcPr>
                </a:tc>
              </a:tr>
              <a:tr h="1567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Temporal dependence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Hardly any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Increased bias around and below TP for northern hemisphere winter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</a:tr>
              <a:tr h="170049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Meridian dependence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60-90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Negative </a:t>
                      </a:r>
                      <a:r>
                        <a:rPr lang="en-GB" sz="1000" dirty="0">
                          <a:effectLst/>
                        </a:rPr>
                        <a:t>bias around and below TP, small positive around ozone </a:t>
                      </a:r>
                      <a:r>
                        <a:rPr lang="en-GB" sz="1000" dirty="0" smtClean="0">
                          <a:effectLst/>
                        </a:rPr>
                        <a:t>maximum</a:t>
                      </a:r>
                      <a:endParaRPr lang="nl-BE" sz="1000" dirty="0">
                        <a:effectLst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Negative </a:t>
                      </a:r>
                      <a:r>
                        <a:rPr lang="en-GB" sz="1000" dirty="0">
                          <a:effectLst/>
                        </a:rPr>
                        <a:t>bias around and below TP, positive around ozone </a:t>
                      </a:r>
                      <a:r>
                        <a:rPr lang="en-GB" sz="1000" dirty="0" smtClean="0">
                          <a:effectLst/>
                        </a:rPr>
                        <a:t>maximum</a:t>
                      </a:r>
                      <a:endParaRPr lang="nl-BE" sz="1000" dirty="0">
                        <a:effectLst/>
                      </a:endParaRPr>
                    </a:p>
                  </a:txBody>
                  <a:tcPr marL="45441" marR="45441" marT="0" marB="0"/>
                </a:tc>
              </a:tr>
              <a:tr h="766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30-60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>
                          <a:effectLst/>
                        </a:rPr>
                        <a:t>Negative bias below TP</a:t>
                      </a:r>
                      <a:endParaRPr lang="nl-BE" sz="1000" dirty="0" smtClean="0">
                        <a:effectLst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>
                          <a:effectLst/>
                        </a:rPr>
                        <a:t>Negative bias below TP</a:t>
                      </a:r>
                      <a:endParaRPr lang="nl-BE" sz="1000" dirty="0" smtClean="0">
                        <a:effectLst/>
                      </a:endParaRPr>
                    </a:p>
                  </a:txBody>
                  <a:tcPr marL="45441" marR="45441" marT="0" marB="0"/>
                </a:tc>
              </a:tr>
              <a:tr h="18255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0-30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>
                          <a:effectLst/>
                        </a:rPr>
                        <a:t>Increased bias below TP</a:t>
                      </a:r>
                      <a:endParaRPr lang="nl-BE" sz="10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Increased bias below TP, related to bias for small SCD values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</a:tr>
              <a:tr h="43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SCD dependence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Relation with meridian dependence less clear</a:t>
                      </a:r>
                      <a:endParaRPr lang="nl-B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Clearly related to meridian dependence</a:t>
                      </a:r>
                      <a:endParaRPr lang="nl-B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</a:tr>
              <a:tr h="807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CF dependence</a:t>
                      </a:r>
                      <a:endParaRPr lang="nl-B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Slightly decreasing (more negative) bias with CF</a:t>
                      </a:r>
                      <a:endParaRPr lang="nl-B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Slightly decreasing (more negative) bias with CF</a:t>
                      </a:r>
                      <a:endParaRPr lang="nl-B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</a:tr>
              <a:tr h="72385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Comparison spread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</a:rPr>
                        <a:t>TS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solidFill>
                            <a:schemeClr val="bg1"/>
                          </a:solidFill>
                          <a:effectLst/>
                        </a:rPr>
                        <a:t>10 </a:t>
                      </a:r>
                      <a:r>
                        <a:rPr lang="en-GB" sz="1000" dirty="0">
                          <a:solidFill>
                            <a:schemeClr val="bg1"/>
                          </a:solidFill>
                          <a:effectLst/>
                        </a:rPr>
                        <a:t>to 15 % (2 to 5 DU</a:t>
                      </a:r>
                      <a:r>
                        <a:rPr lang="en-GB" sz="1000" dirty="0" smtClean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nl-BE" sz="1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441" marR="45441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solidFill>
                            <a:schemeClr val="bg1"/>
                          </a:solidFill>
                          <a:effectLst/>
                        </a:rPr>
                        <a:t>30 </a:t>
                      </a:r>
                      <a:r>
                        <a:rPr lang="en-GB" sz="1000" dirty="0">
                          <a:solidFill>
                            <a:schemeClr val="bg1"/>
                          </a:solidFill>
                          <a:effectLst/>
                        </a:rPr>
                        <a:t>to 35 % (4 to 5 DU</a:t>
                      </a:r>
                      <a:r>
                        <a:rPr lang="en-GB" sz="1000" dirty="0" smtClean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nl-BE" sz="1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441" marR="45441" marT="0" marB="0">
                    <a:solidFill>
                      <a:srgbClr val="C00000"/>
                    </a:solidFill>
                  </a:tcPr>
                </a:tc>
              </a:tr>
              <a:tr h="8641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UT/LS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>
                          <a:effectLst/>
                        </a:rPr>
                        <a:t>5 % (3 DU)</a:t>
                      </a:r>
                      <a:endParaRPr lang="nl-BE" sz="1000" dirty="0" smtClean="0">
                        <a:effectLst/>
                      </a:endParaRPr>
                    </a:p>
                  </a:txBody>
                  <a:tcPr marL="45441" marR="45441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>
                          <a:effectLst/>
                        </a:rPr>
                        <a:t>5 % (3 DU)</a:t>
                      </a:r>
                      <a:endParaRPr lang="nl-BE" sz="1000" dirty="0" smtClean="0">
                        <a:effectLst/>
                      </a:endParaRPr>
                    </a:p>
                  </a:txBody>
                  <a:tcPr marL="45441" marR="45441" marT="0" marB="0">
                    <a:solidFill>
                      <a:schemeClr val="accent3"/>
                    </a:solidFill>
                  </a:tcPr>
                </a:tc>
              </a:tr>
              <a:tr h="12773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>
                          <a:effectLst/>
                        </a:rPr>
                        <a:t>5 to 10 % (0 to 3 DU)</a:t>
                      </a:r>
                      <a:endParaRPr lang="nl-BE" sz="10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441" marR="45441" marT="0" marB="0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>
                          <a:effectLst/>
                        </a:rPr>
                        <a:t>5 to 10 % (0 to 3 DU)</a:t>
                      </a:r>
                      <a:endParaRPr lang="nl-BE" sz="10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441" marR="45441" marT="0" marB="0">
                    <a:solidFill>
                      <a:srgbClr val="F79646"/>
                    </a:solidFill>
                  </a:tcPr>
                </a:tc>
              </a:tr>
              <a:tr h="127738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Satellite random uncertainty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</a:rPr>
                        <a:t>TS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solidFill>
                            <a:schemeClr val="bg1"/>
                          </a:solidFill>
                          <a:effectLst/>
                        </a:rPr>
                        <a:t>10 </a:t>
                      </a:r>
                      <a:r>
                        <a:rPr lang="en-GB" sz="1000" dirty="0">
                          <a:solidFill>
                            <a:schemeClr val="bg1"/>
                          </a:solidFill>
                          <a:effectLst/>
                        </a:rPr>
                        <a:t>to 40 </a:t>
                      </a:r>
                      <a:r>
                        <a:rPr lang="en-GB" sz="1000" dirty="0" smtClean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nl-BE" sz="1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441" marR="45441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solidFill>
                            <a:schemeClr val="bg1"/>
                          </a:solidFill>
                          <a:effectLst/>
                        </a:rPr>
                        <a:t>10 </a:t>
                      </a:r>
                      <a:r>
                        <a:rPr lang="en-GB" sz="1000" dirty="0">
                          <a:solidFill>
                            <a:schemeClr val="bg1"/>
                          </a:solidFill>
                          <a:effectLst/>
                        </a:rPr>
                        <a:t>to 30 </a:t>
                      </a:r>
                      <a:r>
                        <a:rPr lang="en-GB" sz="1000" dirty="0" smtClean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nl-BE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>
                    <a:solidFill>
                      <a:srgbClr val="C00000"/>
                    </a:solidFill>
                  </a:tcPr>
                </a:tc>
              </a:tr>
              <a:tr h="740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UT/LS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~5%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~5%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>
                    <a:solidFill>
                      <a:schemeClr val="accent3"/>
                    </a:solidFill>
                  </a:tcPr>
                </a:tc>
              </a:tr>
              <a:tr h="884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>
                          <a:effectLst/>
                        </a:rPr>
                        <a:t>3 to 5 %</a:t>
                      </a:r>
                      <a:endParaRPr lang="nl-BE" sz="10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441" marR="45441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>
                          <a:effectLst/>
                        </a:rPr>
                        <a:t>3 to 5 %</a:t>
                      </a:r>
                      <a:endParaRPr lang="nl-BE" sz="10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441" marR="45441" marT="0" marB="0">
                    <a:solidFill>
                      <a:schemeClr val="accent3"/>
                    </a:solidFill>
                  </a:tcPr>
                </a:tc>
              </a:tr>
              <a:tr h="95356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Total uncertainty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</a:rPr>
                        <a:t>TS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10%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solidFill>
                            <a:schemeClr val="bg1"/>
                          </a:solidFill>
                          <a:effectLst/>
                        </a:rPr>
                        <a:t>14 </a:t>
                      </a:r>
                      <a:r>
                        <a:rPr lang="en-GB" sz="1000" dirty="0">
                          <a:solidFill>
                            <a:schemeClr val="bg1"/>
                          </a:solidFill>
                          <a:effectLst/>
                        </a:rPr>
                        <a:t>to 50 </a:t>
                      </a:r>
                      <a:r>
                        <a:rPr lang="en-GB" sz="1000" dirty="0" smtClean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nl-BE" sz="1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441" marR="45441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solidFill>
                            <a:schemeClr val="bg1"/>
                          </a:solidFill>
                          <a:effectLst/>
                        </a:rPr>
                        <a:t>12 </a:t>
                      </a:r>
                      <a:r>
                        <a:rPr lang="en-GB" sz="1000" dirty="0">
                          <a:solidFill>
                            <a:schemeClr val="bg1"/>
                          </a:solidFill>
                          <a:effectLst/>
                        </a:rPr>
                        <a:t>to 36 </a:t>
                      </a:r>
                      <a:r>
                        <a:rPr lang="en-GB" sz="1000" dirty="0" smtClean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nl-BE" sz="1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441" marR="45441" marT="0" marB="0">
                    <a:solidFill>
                      <a:srgbClr val="C00000"/>
                    </a:solidFill>
                  </a:tcPr>
                </a:tc>
              </a:tr>
              <a:tr h="8652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UT/LS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8%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7 to 16 %</a:t>
                      </a:r>
                      <a:endParaRPr lang="nl-BE" sz="1000" dirty="0" smtClean="0">
                        <a:effectLst/>
                      </a:endParaRPr>
                    </a:p>
                  </a:txBody>
                  <a:tcPr marL="45441" marR="45441" marT="0" marB="0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>
                          <a:effectLst/>
                        </a:rPr>
                        <a:t>5 to 7 %</a:t>
                      </a:r>
                      <a:endParaRPr lang="nl-BE" sz="1000" dirty="0" smtClean="0">
                        <a:effectLst/>
                      </a:endParaRPr>
                    </a:p>
                  </a:txBody>
                  <a:tcPr marL="45441" marR="45441" marT="0" marB="0">
                    <a:solidFill>
                      <a:schemeClr val="accent3"/>
                    </a:solidFill>
                  </a:tcPr>
                </a:tc>
              </a:tr>
              <a:tr h="12773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8%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41" marR="45441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>
                          <a:effectLst/>
                        </a:rPr>
                        <a:t>3 to 18 %</a:t>
                      </a:r>
                      <a:endParaRPr lang="nl-BE" sz="10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441" marR="45441" marT="0" marB="0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>
                          <a:effectLst/>
                        </a:rPr>
                        <a:t>3 to 18 %</a:t>
                      </a:r>
                      <a:endParaRPr lang="nl-BE" sz="10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441" marR="45441" marT="0" marB="0">
                    <a:solidFill>
                      <a:srgbClr val="F79646"/>
                    </a:solidFill>
                  </a:tcPr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1043608" y="6309320"/>
            <a:ext cx="3745684" cy="512757"/>
            <a:chOff x="503693" y="4581128"/>
            <a:chExt cx="3745684" cy="512757"/>
          </a:xfrm>
        </p:grpSpPr>
        <p:pic>
          <p:nvPicPr>
            <p:cNvPr id="8" name="Picture 7" descr="ozone_CCI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693" y="4581128"/>
              <a:ext cx="483817" cy="483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913464" y="4816886"/>
              <a:ext cx="33359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fr-BE" sz="1200" b="1" dirty="0" err="1" smtClean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Courtesy</a:t>
              </a:r>
              <a:r>
                <a:rPr lang="fr-BE" sz="1200" b="1" dirty="0" smtClean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 A. </a:t>
              </a:r>
              <a:r>
                <a:rPr lang="fr-BE" sz="1200" b="1" dirty="0" err="1" smtClean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Keppens</a:t>
              </a:r>
              <a:r>
                <a:rPr lang="fr-BE" sz="1200" b="1" dirty="0" smtClean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, ESA </a:t>
              </a:r>
              <a:r>
                <a:rPr lang="fr-BE" sz="1200" b="1" dirty="0" err="1" smtClean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Ozone_cci</a:t>
              </a:r>
              <a:r>
                <a:rPr lang="fr-BE" sz="1200" b="1" dirty="0" smtClean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 Final </a:t>
              </a:r>
              <a:r>
                <a:rPr lang="fr-BE" sz="1200" b="1" dirty="0" err="1" smtClean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Review</a:t>
              </a:r>
              <a:endParaRPr lang="en-GB" sz="1200" b="1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3306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66700" y="241300"/>
            <a:ext cx="858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How will QA4ECV reach its objectives?</a:t>
            </a:r>
          </a:p>
        </p:txBody>
      </p:sp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304800" y="9144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Step 1:</a:t>
            </a: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Develop a Quality Assurance System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66700" y="1498600"/>
            <a:ext cx="9512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Use of QA tools and methods for any ECV?</a:t>
            </a: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QA tools and methods useful for Copernicus Climate Service?  </a:t>
            </a:r>
            <a:endParaRPr lang="en-US" i="1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3251200"/>
            <a:ext cx="85471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Demo of best practices in QA4ECV useful to Copernicus Services</a:t>
            </a:r>
          </a:p>
          <a:p>
            <a:endParaRPr lang="en-US" dirty="0" smtClean="0"/>
          </a:p>
          <a:p>
            <a:r>
              <a:rPr lang="en-US" dirty="0"/>
              <a:t>The top-level tools developed: traceability assessment &amp; </a:t>
            </a:r>
            <a:r>
              <a:rPr lang="en-US" dirty="0" err="1"/>
              <a:t>visualisation</a:t>
            </a:r>
            <a:endParaRPr lang="en-US" dirty="0"/>
          </a:p>
          <a:p>
            <a:r>
              <a:rPr lang="en-US" dirty="0"/>
              <a:t>(uncertainty propagation), templates for evaluating and presenting</a:t>
            </a:r>
          </a:p>
          <a:p>
            <a:r>
              <a:rPr lang="en-US" dirty="0"/>
              <a:t>uncertainty, best </a:t>
            </a:r>
            <a:r>
              <a:rPr lang="en-US" dirty="0" err="1"/>
              <a:t>practise</a:t>
            </a:r>
            <a:r>
              <a:rPr lang="en-US" dirty="0"/>
              <a:t> on QA of validation data (comparisons how to</a:t>
            </a:r>
          </a:p>
          <a:p>
            <a:r>
              <a:rPr lang="en-US" dirty="0"/>
              <a:t>run/</a:t>
            </a:r>
            <a:r>
              <a:rPr lang="en-US" dirty="0" err="1"/>
              <a:t>analyse</a:t>
            </a:r>
            <a:r>
              <a:rPr lang="en-US" dirty="0"/>
              <a:t> </a:t>
            </a:r>
            <a:r>
              <a:rPr lang="en-US" dirty="0" err="1"/>
              <a:t>etc</a:t>
            </a:r>
            <a:r>
              <a:rPr lang="en-US" dirty="0"/>
              <a:t>) .  How to document ECV to demonstrate QA in consistent</a:t>
            </a:r>
          </a:p>
          <a:p>
            <a:r>
              <a:rPr lang="en-US" dirty="0"/>
              <a:t>manner will all be useable by any ECV, they will all need their own</a:t>
            </a:r>
          </a:p>
          <a:p>
            <a:r>
              <a:rPr lang="en-US" dirty="0"/>
              <a:t>specific inputs and potentially support to implement but this is all</a:t>
            </a:r>
          </a:p>
          <a:p>
            <a:r>
              <a:rPr lang="en-US" dirty="0"/>
              <a:t>intended to be available.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515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66700" y="241300"/>
            <a:ext cx="858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How will QA4ECV reach its objectives?</a:t>
            </a:r>
          </a:p>
        </p:txBody>
      </p:sp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304800" y="9144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Step 1:</a:t>
            </a: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Develop a Quality Assurance System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66700" y="1498600"/>
            <a:ext cx="9512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Use of QA tools and methods for any ECV?</a:t>
            </a: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QA tools and methods useful for Copernicus Climate Service?  </a:t>
            </a:r>
            <a:endParaRPr lang="en-US" i="1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3251200"/>
            <a:ext cx="85471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Demo of best practices in QA4ECV useful to Copernicus Services</a:t>
            </a:r>
          </a:p>
          <a:p>
            <a:endParaRPr lang="en-US" dirty="0" smtClean="0"/>
          </a:p>
          <a:p>
            <a:r>
              <a:rPr lang="en-US" dirty="0"/>
              <a:t>The top-level tools developed: traceability assessment &amp; </a:t>
            </a:r>
            <a:r>
              <a:rPr lang="en-US" dirty="0" err="1"/>
              <a:t>visualisation</a:t>
            </a:r>
            <a:endParaRPr lang="en-US" dirty="0"/>
          </a:p>
          <a:p>
            <a:r>
              <a:rPr lang="en-US" dirty="0"/>
              <a:t>(uncertainty propagation), templates for evaluating and presenting</a:t>
            </a:r>
          </a:p>
          <a:p>
            <a:r>
              <a:rPr lang="en-US" dirty="0"/>
              <a:t>uncertainty, best </a:t>
            </a:r>
            <a:r>
              <a:rPr lang="en-US" dirty="0" err="1"/>
              <a:t>practise</a:t>
            </a:r>
            <a:r>
              <a:rPr lang="en-US" dirty="0"/>
              <a:t> on QA of validation data (comparisons how to</a:t>
            </a:r>
          </a:p>
          <a:p>
            <a:r>
              <a:rPr lang="en-US" dirty="0"/>
              <a:t>run/</a:t>
            </a:r>
            <a:r>
              <a:rPr lang="en-US" dirty="0" err="1"/>
              <a:t>analyse</a:t>
            </a:r>
            <a:r>
              <a:rPr lang="en-US" dirty="0"/>
              <a:t> </a:t>
            </a:r>
            <a:r>
              <a:rPr lang="en-US" dirty="0" err="1"/>
              <a:t>etc</a:t>
            </a:r>
            <a:r>
              <a:rPr lang="en-US" dirty="0"/>
              <a:t>) .  How to document ECV to demonstrate QA in consistent</a:t>
            </a:r>
          </a:p>
          <a:p>
            <a:r>
              <a:rPr lang="en-US" dirty="0"/>
              <a:t>manner will all be useable by any ECV, they will all need their own</a:t>
            </a:r>
          </a:p>
          <a:p>
            <a:r>
              <a:rPr lang="en-US" dirty="0"/>
              <a:t>specific inputs and potentially support to implement but this is all</a:t>
            </a:r>
          </a:p>
          <a:p>
            <a:r>
              <a:rPr lang="en-US" dirty="0"/>
              <a:t>intended to be available.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515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66700" y="241300"/>
            <a:ext cx="858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Maturity Matrix</a:t>
            </a:r>
          </a:p>
        </p:txBody>
      </p:sp>
      <p:pic>
        <p:nvPicPr>
          <p:cNvPr id="9318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1100"/>
            <a:ext cx="9585325" cy="566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204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 noChangeArrowheads="1"/>
          </p:cNvPicPr>
          <p:nvPr/>
        </p:nvPicPr>
        <p:blipFill rotWithShape="1">
          <a:blip r:embed="rId3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t="36137" r="11329" b="18131"/>
          <a:stretch/>
        </p:blipFill>
        <p:spPr bwMode="auto">
          <a:xfrm>
            <a:off x="-30372" y="2336800"/>
            <a:ext cx="9394122" cy="449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logo_sm_blk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1" y="44624"/>
            <a:ext cx="1731943" cy="512338"/>
          </a:xfrm>
          <a:prstGeom prst="rect">
            <a:avLst/>
          </a:prstGeom>
        </p:spPr>
      </p:pic>
      <p:pic>
        <p:nvPicPr>
          <p:cNvPr id="17" name="Picture 16" descr="NPL CCM Logo Black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372" y="548680"/>
            <a:ext cx="2357835" cy="508167"/>
          </a:xfrm>
          <a:prstGeom prst="rect">
            <a:avLst/>
          </a:prstGeom>
        </p:spPr>
      </p:pic>
      <p:pic>
        <p:nvPicPr>
          <p:cNvPr id="18" name="Picture 17" descr="BC-GmbH-Logo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1052736"/>
            <a:ext cx="959572" cy="504056"/>
          </a:xfrm>
          <a:prstGeom prst="rect">
            <a:avLst/>
          </a:prstGeom>
        </p:spPr>
      </p:pic>
      <p:pic>
        <p:nvPicPr>
          <p:cNvPr id="19" name="Picture 18" descr="JRC-Ispra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124744"/>
            <a:ext cx="2582580" cy="454679"/>
          </a:xfrm>
          <a:prstGeom prst="rect">
            <a:avLst/>
          </a:prstGeom>
        </p:spPr>
      </p:pic>
      <p:pic>
        <p:nvPicPr>
          <p:cNvPr id="20" name="Picture 19" descr="FastOpt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9" y="1628800"/>
            <a:ext cx="1440837" cy="403136"/>
          </a:xfrm>
          <a:prstGeom prst="rect">
            <a:avLst/>
          </a:prstGeom>
        </p:spPr>
      </p:pic>
      <p:pic>
        <p:nvPicPr>
          <p:cNvPr id="21" name="Picture 20" descr="LOGO_RAYFERENCE_V4_BLEU_SUR_BLANC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628800"/>
            <a:ext cx="2092067" cy="389661"/>
          </a:xfrm>
          <a:prstGeom prst="rect">
            <a:avLst/>
          </a:prstGeom>
        </p:spPr>
      </p:pic>
      <p:pic>
        <p:nvPicPr>
          <p:cNvPr id="22" name="Picture 21" descr="CGI_Logo_color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5" y="1628800"/>
            <a:ext cx="792088" cy="365579"/>
          </a:xfrm>
          <a:prstGeom prst="rect">
            <a:avLst/>
          </a:prstGeom>
        </p:spPr>
      </p:pic>
      <p:pic>
        <p:nvPicPr>
          <p:cNvPr id="23" name="Picture 22" descr="logo_knmi_ienm_engels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621" y="44624"/>
            <a:ext cx="1978883" cy="534443"/>
          </a:xfrm>
          <a:prstGeom prst="rect">
            <a:avLst/>
          </a:prstGeom>
        </p:spPr>
      </p:pic>
      <p:pic>
        <p:nvPicPr>
          <p:cNvPr id="24" name="Picture 23" descr="Uni-Logo_Web_RGB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620688"/>
            <a:ext cx="1584176" cy="2760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620688"/>
            <a:ext cx="1187624" cy="3920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971" y="548680"/>
            <a:ext cx="1019197" cy="5347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052736"/>
            <a:ext cx="1960804" cy="53476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1052736"/>
            <a:ext cx="683568" cy="58686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908720"/>
            <a:ext cx="457194" cy="432048"/>
          </a:xfrm>
          <a:prstGeom prst="rect">
            <a:avLst/>
          </a:prstGeom>
        </p:spPr>
      </p:pic>
      <p:pic>
        <p:nvPicPr>
          <p:cNvPr id="30" name="Picture 29" descr="BIRA.png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888" y="836712"/>
            <a:ext cx="1008112" cy="4829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797" y="1358836"/>
            <a:ext cx="1829203" cy="48598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628800"/>
            <a:ext cx="2411760" cy="395823"/>
          </a:xfrm>
          <a:prstGeom prst="rect">
            <a:avLst/>
          </a:prstGeom>
        </p:spPr>
      </p:pic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544193" y="0"/>
            <a:ext cx="858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Involved partners</a:t>
            </a:r>
            <a:endParaRPr lang="en-US" sz="3200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7664" y="2336800"/>
            <a:ext cx="409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Land experts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65843" y="2349500"/>
            <a:ext cx="409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Atmosphere experts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6443" y="3437424"/>
            <a:ext cx="8547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QA4ECV is a partnership of: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European scientists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data providers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developers </a:t>
            </a:r>
            <a:r>
              <a:rPr lang="en-US" sz="2400" dirty="0"/>
              <a:t>of </a:t>
            </a:r>
            <a:r>
              <a:rPr lang="en-US" sz="2400" dirty="0" smtClean="0"/>
              <a:t>future climate services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national standards institute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i</a:t>
            </a:r>
            <a:r>
              <a:rPr lang="en-US" sz="2400" dirty="0" smtClean="0"/>
              <a:t>nternational </a:t>
            </a:r>
            <a:r>
              <a:rPr lang="en-US" sz="2400" dirty="0" err="1" smtClean="0"/>
              <a:t>organisations</a:t>
            </a:r>
            <a:endParaRPr 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5645571" y="3415794"/>
            <a:ext cx="8547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17 partners </a:t>
            </a:r>
          </a:p>
          <a:p>
            <a:r>
              <a:rPr lang="en-US" sz="2400" b="1" dirty="0" smtClean="0"/>
              <a:t>6 European countries</a:t>
            </a:r>
          </a:p>
          <a:p>
            <a:r>
              <a:rPr lang="en-US" sz="2400" dirty="0" smtClean="0"/>
              <a:t>UK: 			3</a:t>
            </a:r>
          </a:p>
          <a:p>
            <a:r>
              <a:rPr lang="en-US" sz="2400" dirty="0" smtClean="0"/>
              <a:t>Netherlands: 	3</a:t>
            </a:r>
          </a:p>
          <a:p>
            <a:r>
              <a:rPr lang="en-US" sz="2400" dirty="0" smtClean="0"/>
              <a:t>Belgium: 		3</a:t>
            </a:r>
          </a:p>
          <a:p>
            <a:r>
              <a:rPr lang="en-US" sz="2400" dirty="0" smtClean="0"/>
              <a:t>Germany: 		4</a:t>
            </a:r>
          </a:p>
          <a:p>
            <a:r>
              <a:rPr lang="en-US" sz="2400" dirty="0" smtClean="0"/>
              <a:t>Spain: 			1</a:t>
            </a:r>
          </a:p>
          <a:p>
            <a:r>
              <a:rPr lang="en-US" sz="2400" dirty="0" smtClean="0"/>
              <a:t>Greece: 		1</a:t>
            </a:r>
          </a:p>
          <a:p>
            <a:r>
              <a:rPr lang="en-US" sz="2400" dirty="0" smtClean="0"/>
              <a:t>International:	2</a:t>
            </a:r>
          </a:p>
        </p:txBody>
      </p:sp>
      <p:pic>
        <p:nvPicPr>
          <p:cNvPr id="38" name="Picture 14" descr="http://www.greensofgloucestershire.com/media/catalog/product/cache/1/image/9df78eab33525d08d6e5fb8d27136e95/e/e/ee-lgflag.gif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5870" y="6117362"/>
            <a:ext cx="896163" cy="597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578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52128"/>
          </a:xfrm>
        </p:spPr>
        <p:txBody>
          <a:bodyPr>
            <a:normAutofit fontScale="90000"/>
          </a:bodyPr>
          <a:lstStyle/>
          <a:p>
            <a:pPr algn="l"/>
            <a:r>
              <a:rPr lang="en-GB" sz="2800" b="1" dirty="0" smtClean="0">
                <a:solidFill>
                  <a:srgbClr val="008000"/>
                </a:solidFill>
              </a:rPr>
              <a:t>For </a:t>
            </a:r>
            <a:r>
              <a:rPr lang="en-GB" sz="2800" b="1" dirty="0" smtClean="0">
                <a:solidFill>
                  <a:srgbClr val="008000"/>
                </a:solidFill>
              </a:rPr>
              <a:t>Land</a:t>
            </a:r>
            <a:r>
              <a:rPr lang="en-GB" sz="2800" dirty="0" smtClean="0"/>
              <a:t>: data providers often use different instruments 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dirty="0" smtClean="0"/>
              <a:t>and </a:t>
            </a:r>
            <a:r>
              <a:rPr lang="en-GB" sz="2800" dirty="0" smtClean="0"/>
              <a:t>different algorithms to produce the same parameter</a:t>
            </a:r>
            <a:br>
              <a:rPr lang="en-GB" sz="2800" dirty="0" smtClean="0"/>
            </a:br>
            <a:r>
              <a:rPr lang="en-GB" sz="2800" dirty="0" smtClean="0"/>
              <a:t>Case: </a:t>
            </a:r>
            <a:r>
              <a:rPr lang="en-GB" sz="2800" b="1" dirty="0" smtClean="0"/>
              <a:t>Albedo for a single location</a:t>
            </a:r>
            <a:endParaRPr lang="en-GB" sz="2800" b="1" dirty="0"/>
          </a:p>
        </p:txBody>
      </p:sp>
      <p:pic>
        <p:nvPicPr>
          <p:cNvPr id="4" name="Content Placeholder 3" descr="HU_Bug_BSA_final_repor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-14940" r="-14940"/>
          <a:stretch>
            <a:fillRect/>
          </a:stretch>
        </p:blipFill>
        <p:spPr bwMode="auto">
          <a:xfrm>
            <a:off x="251520" y="1268760"/>
            <a:ext cx="9001000" cy="4950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31640" y="6165304"/>
            <a:ext cx="5838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8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N.B. All EO albedos agree with each other BUT disagree with </a:t>
            </a:r>
          </a:p>
          <a:p>
            <a:pPr defTabSz="914400"/>
            <a:r>
              <a:rPr lang="en-GB" sz="18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tower measurements. This is unusual but not uncommon</a:t>
            </a:r>
            <a:endParaRPr lang="en-GB" sz="1800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000" y="127000"/>
            <a:ext cx="1012700" cy="1019059"/>
          </a:xfrm>
          <a:prstGeom prst="rect">
            <a:avLst/>
          </a:prstGeom>
        </p:spPr>
      </p:pic>
      <p:pic>
        <p:nvPicPr>
          <p:cNvPr id="7" name="Picture 14" descr="http://www.greensofgloucestershire.com/media/catalog/product/cache/1/image/9df78eab33525d08d6e5fb8d27136e95/e/e/ee-lgflag.g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5870" y="6117362"/>
            <a:ext cx="896163" cy="597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549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1800"/>
            <a:ext cx="9144000" cy="45661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405" y="6411472"/>
            <a:ext cx="8889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5. WP4 </a:t>
            </a:r>
            <a:r>
              <a:rPr lang="en-GB" sz="1600" i="1" dirty="0">
                <a:solidFill>
                  <a:schemeClr val="bg1">
                    <a:lumMod val="50000"/>
                  </a:schemeClr>
                </a:solidFill>
              </a:rPr>
              <a:t>Harmonised ECV retrievals &amp; records</a:t>
            </a:r>
            <a:r>
              <a:rPr lang="nl-NL" sz="16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– QA4ECV 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Kick-off meeting, 6-7 February 2014, De </a:t>
            </a:r>
            <a:r>
              <a:rPr lang="en-US" sz="1600" i="1" dirty="0" err="1" smtClean="0">
                <a:solidFill>
                  <a:schemeClr val="bg1">
                    <a:lumMod val="50000"/>
                  </a:schemeClr>
                </a:solidFill>
              </a:rPr>
              <a:t>Bilt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000" y="127000"/>
            <a:ext cx="1012700" cy="10190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5900" y="368876"/>
            <a:ext cx="86741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For Atmosphere</a:t>
            </a:r>
          </a:p>
          <a:p>
            <a:r>
              <a:rPr lang="en-US" sz="2400" dirty="0" smtClean="0"/>
              <a:t>Data </a:t>
            </a:r>
            <a:r>
              <a:rPr lang="en-US" sz="2400" dirty="0" smtClean="0"/>
              <a:t>providers use same instrument but different algorithms</a:t>
            </a:r>
          </a:p>
          <a:p>
            <a:r>
              <a:rPr lang="en-US" sz="2400" dirty="0" smtClean="0"/>
              <a:t>Case: </a:t>
            </a:r>
            <a:r>
              <a:rPr lang="en-US" sz="2400" b="1" dirty="0" smtClean="0"/>
              <a:t>NO</a:t>
            </a:r>
            <a:r>
              <a:rPr lang="en-US" sz="2400" b="1" baseline="-25000" dirty="0" smtClean="0"/>
              <a:t>2</a:t>
            </a:r>
            <a:endParaRPr lang="en-US" sz="2400" b="1" baseline="-25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435100" y="1838220"/>
            <a:ext cx="5829300" cy="3930942"/>
            <a:chOff x="1435100" y="1838220"/>
            <a:chExt cx="5829300" cy="3930942"/>
          </a:xfrm>
        </p:grpSpPr>
        <p:grpSp>
          <p:nvGrpSpPr>
            <p:cNvPr id="6" name="Group 5"/>
            <p:cNvGrpSpPr/>
            <p:nvPr/>
          </p:nvGrpSpPr>
          <p:grpSpPr>
            <a:xfrm>
              <a:off x="1435100" y="1838220"/>
              <a:ext cx="5829300" cy="3930942"/>
              <a:chOff x="1435100" y="1838220"/>
              <a:chExt cx="5829300" cy="393094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8333" b="47301"/>
              <a:stretch/>
            </p:blipFill>
            <p:spPr bwMode="auto">
              <a:xfrm>
                <a:off x="1435100" y="1838220"/>
                <a:ext cx="5829300" cy="3930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Frame 1"/>
              <p:cNvSpPr/>
              <p:nvPr/>
            </p:nvSpPr>
            <p:spPr>
              <a:xfrm>
                <a:off x="1435100" y="1838220"/>
                <a:ext cx="5829300" cy="3930942"/>
              </a:xfrm>
              <a:prstGeom prst="frame">
                <a:avLst>
                  <a:gd name="adj1" fmla="val 1192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359400" y="53086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 smtClean="0">
                  <a:solidFill>
                    <a:srgbClr val="FF6699"/>
                  </a:solidFill>
                </a:rPr>
                <a:t>Huan</a:t>
              </a:r>
              <a:r>
                <a:rPr lang="en-US" i="1" dirty="0" smtClean="0">
                  <a:solidFill>
                    <a:srgbClr val="FF6699"/>
                  </a:solidFill>
                </a:rPr>
                <a:t> Yu, BIRA</a:t>
              </a:r>
              <a:endParaRPr lang="en-US" i="1" dirty="0">
                <a:solidFill>
                  <a:srgbClr val="FF66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1204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2405" y="6411472"/>
            <a:ext cx="8889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Review of the project objectives </a:t>
            </a:r>
            <a:r>
              <a:rPr lang="nl-NL" sz="1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– QA4ECV 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Kick-off meeting, 6-7 February 2014, De </a:t>
            </a:r>
            <a:r>
              <a:rPr lang="en-US" sz="1600" i="1" dirty="0" err="1" smtClean="0">
                <a:solidFill>
                  <a:schemeClr val="bg1">
                    <a:lumMod val="50000"/>
                  </a:schemeClr>
                </a:solidFill>
              </a:rPr>
              <a:t>Bilt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000" y="127000"/>
            <a:ext cx="1012700" cy="10190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1606"/>
            <a:ext cx="9144000" cy="285369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04800" y="3670301"/>
            <a:ext cx="8470900" cy="1850429"/>
            <a:chOff x="304800" y="3670301"/>
            <a:chExt cx="8470900" cy="1850429"/>
          </a:xfrm>
        </p:grpSpPr>
        <p:sp>
          <p:nvSpPr>
            <p:cNvPr id="12" name="TextBox 11"/>
            <p:cNvSpPr txBox="1"/>
            <p:nvPr/>
          </p:nvSpPr>
          <p:spPr>
            <a:xfrm>
              <a:off x="406400" y="5059065"/>
              <a:ext cx="8369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This is where QA4ECV comes in</a:t>
              </a:r>
              <a:endParaRPr lang="en-US" sz="2400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2806700" y="3670301"/>
              <a:ext cx="0" cy="1388764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rame 17"/>
            <p:cNvSpPr/>
            <p:nvPr/>
          </p:nvSpPr>
          <p:spPr>
            <a:xfrm>
              <a:off x="304800" y="5059065"/>
              <a:ext cx="4368800" cy="461665"/>
            </a:xfrm>
            <a:prstGeom prst="fram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66700" y="241300"/>
            <a:ext cx="858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User perspective</a:t>
            </a:r>
            <a:endParaRPr lang="en-US" sz="3200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9587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4"/>
          <p:cNvSpPr txBox="1">
            <a:spLocks noChangeArrowheads="1"/>
          </p:cNvSpPr>
          <p:nvPr/>
        </p:nvSpPr>
        <p:spPr bwMode="auto">
          <a:xfrm>
            <a:off x="152400" y="1143000"/>
            <a:ext cx="4419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/>
              <a:t>Users need clear info on validity of EO/climate data sets</a:t>
            </a:r>
          </a:p>
        </p:txBody>
      </p:sp>
      <p:sp>
        <p:nvSpPr>
          <p:cNvPr id="21507" name="Rectangle 7"/>
          <p:cNvSpPr>
            <a:spLocks noChangeArrowheads="1"/>
          </p:cNvSpPr>
          <p:nvPr/>
        </p:nvSpPr>
        <p:spPr bwMode="auto">
          <a:xfrm>
            <a:off x="4724400" y="1143000"/>
            <a:ext cx="487709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dirty="0"/>
              <a:t>Unique records available, but need info on </a:t>
            </a:r>
            <a:r>
              <a:rPr lang="en-US" sz="2400" dirty="0">
                <a:solidFill>
                  <a:srgbClr val="008000"/>
                </a:solidFill>
              </a:rPr>
              <a:t>strength</a:t>
            </a:r>
            <a:r>
              <a:rPr lang="en-US" sz="2400" dirty="0"/>
              <a:t>/</a:t>
            </a:r>
            <a:r>
              <a:rPr lang="en-US" sz="2400" dirty="0">
                <a:solidFill>
                  <a:srgbClr val="FF0000"/>
                </a:solidFill>
              </a:rPr>
              <a:t>weakness</a:t>
            </a:r>
          </a:p>
        </p:txBody>
      </p:sp>
      <p:cxnSp>
        <p:nvCxnSpPr>
          <p:cNvPr id="12" name="Straight Arrow Connector 11"/>
          <p:cNvCxnSpPr>
            <a:stCxn id="21507" idx="2"/>
          </p:cNvCxnSpPr>
          <p:nvPr/>
        </p:nvCxnSpPr>
        <p:spPr bwMode="auto">
          <a:xfrm flipH="1">
            <a:off x="4800892" y="1973263"/>
            <a:ext cx="2362054" cy="153193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509" name="TextBox 12"/>
          <p:cNvSpPr txBox="1">
            <a:spLocks noChangeArrowheads="1"/>
          </p:cNvSpPr>
          <p:nvPr/>
        </p:nvSpPr>
        <p:spPr bwMode="auto">
          <a:xfrm rot="-1958174">
            <a:off x="4940811" y="2453920"/>
            <a:ext cx="3200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Need guidance</a:t>
            </a:r>
          </a:p>
        </p:txBody>
      </p:sp>
      <p:cxnSp>
        <p:nvCxnSpPr>
          <p:cNvPr id="15" name="Straight Arrow Connector 14"/>
          <p:cNvCxnSpPr>
            <a:stCxn id="21506" idx="2"/>
          </p:cNvCxnSpPr>
          <p:nvPr/>
        </p:nvCxnSpPr>
        <p:spPr bwMode="auto">
          <a:xfrm>
            <a:off x="2362200" y="1973263"/>
            <a:ext cx="2057400" cy="160813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511" name="TextBox 15"/>
          <p:cNvSpPr txBox="1">
            <a:spLocks noChangeArrowheads="1"/>
          </p:cNvSpPr>
          <p:nvPr/>
        </p:nvSpPr>
        <p:spPr bwMode="auto">
          <a:xfrm rot="2292411">
            <a:off x="1676400" y="2810474"/>
            <a:ext cx="3200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Need objective system</a:t>
            </a:r>
          </a:p>
        </p:txBody>
      </p:sp>
      <p:sp>
        <p:nvSpPr>
          <p:cNvPr id="19" name="Frame 18"/>
          <p:cNvSpPr/>
          <p:nvPr/>
        </p:nvSpPr>
        <p:spPr bwMode="auto">
          <a:xfrm>
            <a:off x="152400" y="1143000"/>
            <a:ext cx="4419600" cy="838200"/>
          </a:xfrm>
          <a:prstGeom prst="frame">
            <a:avLst>
              <a:gd name="adj1" fmla="val 4924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1" name="Frame 20"/>
          <p:cNvSpPr/>
          <p:nvPr/>
        </p:nvSpPr>
        <p:spPr bwMode="auto">
          <a:xfrm>
            <a:off x="4724400" y="1143000"/>
            <a:ext cx="4419600" cy="838200"/>
          </a:xfrm>
          <a:prstGeom prst="frame">
            <a:avLst>
              <a:gd name="adj1" fmla="val 4925"/>
            </a:avLst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895600" y="3657600"/>
            <a:ext cx="6096000" cy="1752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1515" name="TextBox 24"/>
          <p:cNvSpPr txBox="1">
            <a:spLocks noChangeArrowheads="1"/>
          </p:cNvSpPr>
          <p:nvPr/>
        </p:nvSpPr>
        <p:spPr bwMode="auto">
          <a:xfrm>
            <a:off x="3276600" y="3733800"/>
            <a:ext cx="541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Quality Assurance System</a:t>
            </a:r>
          </a:p>
        </p:txBody>
      </p:sp>
      <p:sp>
        <p:nvSpPr>
          <p:cNvPr id="21516" name="TextBox 25"/>
          <p:cNvSpPr txBox="1">
            <a:spLocks noChangeArrowheads="1"/>
          </p:cNvSpPr>
          <p:nvPr/>
        </p:nvSpPr>
        <p:spPr bwMode="auto">
          <a:xfrm>
            <a:off x="2971800" y="4191000"/>
            <a:ext cx="5943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sz="1800"/>
              <a:t>Provides traceable quality info on EO/climate data</a:t>
            </a:r>
          </a:p>
          <a:p>
            <a:pPr algn="l" eaLnBrk="1" hangingPunct="1">
              <a:buFontTx/>
              <a:buChar char="•"/>
            </a:pPr>
            <a:r>
              <a:rPr lang="en-US" sz="1800"/>
              <a:t>Tied to international standards</a:t>
            </a:r>
          </a:p>
          <a:p>
            <a:pPr algn="l" eaLnBrk="1" hangingPunct="1">
              <a:buFontTx/>
              <a:buChar char="•"/>
            </a:pPr>
            <a:r>
              <a:rPr lang="en-US" sz="1800"/>
              <a:t>QA tools to support user community in tracing quality</a:t>
            </a:r>
          </a:p>
          <a:p>
            <a:pPr algn="l" eaLnBrk="1" hangingPunct="1">
              <a:buFontTx/>
              <a:buChar char="•"/>
            </a:pPr>
            <a:r>
              <a:rPr lang="en-US" sz="1800"/>
              <a:t>Multi-decadal records for atmosphere/terrestrial ECVs</a:t>
            </a:r>
          </a:p>
        </p:txBody>
      </p:sp>
      <p:sp>
        <p:nvSpPr>
          <p:cNvPr id="27" name="Frame 26"/>
          <p:cNvSpPr/>
          <p:nvPr/>
        </p:nvSpPr>
        <p:spPr bwMode="auto">
          <a:xfrm>
            <a:off x="3505200" y="5867400"/>
            <a:ext cx="5029200" cy="838200"/>
          </a:xfrm>
          <a:prstGeom prst="frame">
            <a:avLst>
              <a:gd name="adj1" fmla="val 4924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1518" name="TextBox 27"/>
          <p:cNvSpPr txBox="1">
            <a:spLocks noChangeArrowheads="1"/>
          </p:cNvSpPr>
          <p:nvPr/>
        </p:nvSpPr>
        <p:spPr bwMode="auto">
          <a:xfrm>
            <a:off x="3505200" y="586740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/>
              <a:t>There is a need for quality-assured long-term climate data records</a:t>
            </a:r>
          </a:p>
        </p:txBody>
      </p:sp>
      <p:cxnSp>
        <p:nvCxnSpPr>
          <p:cNvPr id="30" name="Straight Arrow Connector 29"/>
          <p:cNvCxnSpPr/>
          <p:nvPr/>
        </p:nvCxnSpPr>
        <p:spPr bwMode="auto">
          <a:xfrm flipV="1">
            <a:off x="6019800" y="5410200"/>
            <a:ext cx="0" cy="457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7848600" y="3048000"/>
            <a:ext cx="1295400" cy="1752600"/>
            <a:chOff x="7848600" y="4724400"/>
            <a:chExt cx="1295400" cy="1752600"/>
          </a:xfrm>
        </p:grpSpPr>
        <p:cxnSp>
          <p:nvCxnSpPr>
            <p:cNvPr id="35" name="Straight Arrow Connector 34"/>
            <p:cNvCxnSpPr/>
            <p:nvPr/>
          </p:nvCxnSpPr>
          <p:spPr bwMode="auto">
            <a:xfrm flipV="1">
              <a:off x="8610600" y="5105400"/>
              <a:ext cx="0" cy="1371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549" name="TextBox 35"/>
            <p:cNvSpPr txBox="1">
              <a:spLocks noChangeArrowheads="1"/>
            </p:cNvSpPr>
            <p:nvPr/>
          </p:nvSpPr>
          <p:spPr bwMode="auto">
            <a:xfrm>
              <a:off x="7848600" y="4724400"/>
              <a:ext cx="1295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u="sng">
                  <a:solidFill>
                    <a:srgbClr val="0000FF"/>
                  </a:solidFill>
                </a:rPr>
                <a:t>web portal</a:t>
              </a:r>
            </a:p>
          </p:txBody>
        </p:sp>
      </p:grpSp>
      <p:graphicFrame>
        <p:nvGraphicFramePr>
          <p:cNvPr id="41" name="Table 40"/>
          <p:cNvGraphicFramePr>
            <a:graphicFrameLocks noGrp="1"/>
          </p:cNvGraphicFramePr>
          <p:nvPr/>
        </p:nvGraphicFramePr>
        <p:xfrm>
          <a:off x="152400" y="4876800"/>
          <a:ext cx="2667000" cy="187483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62000"/>
                <a:gridCol w="990600"/>
                <a:gridCol w="914400"/>
              </a:tblGrid>
              <a:tr h="42679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Maturity</a:t>
                      </a:r>
                      <a:endParaRPr lang="en-US" sz="11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Software readiness</a:t>
                      </a:r>
                      <a:endParaRPr lang="en-US" sz="11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Validation</a:t>
                      </a:r>
                      <a:endParaRPr lang="en-US" sz="1100" dirty="0"/>
                    </a:p>
                  </a:txBody>
                  <a:tcPr marT="45728" marB="45728"/>
                </a:tc>
              </a:tr>
              <a:tr h="42679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Under</a:t>
                      </a:r>
                      <a:r>
                        <a:rPr lang="en-US" sz="1100" baseline="0" dirty="0" smtClean="0"/>
                        <a:t> development</a:t>
                      </a:r>
                      <a:endParaRPr lang="en-US" sz="11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…</a:t>
                      </a:r>
                      <a:endParaRPr lang="en-US" sz="1100" dirty="0"/>
                    </a:p>
                  </a:txBody>
                  <a:tcPr marT="45728" marB="45728"/>
                </a:tc>
              </a:tr>
              <a:tr h="42679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Minor changes</a:t>
                      </a:r>
                      <a:endParaRPr lang="en-US" sz="11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…</a:t>
                      </a:r>
                      <a:endParaRPr lang="en-US" sz="1100" dirty="0"/>
                    </a:p>
                  </a:txBody>
                  <a:tcPr marT="45728" marB="45728"/>
                </a:tc>
              </a:tr>
              <a:tr h="594461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…</a:t>
                      </a:r>
                      <a:endParaRPr lang="en-US" sz="11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Continuous cross-checking</a:t>
                      </a:r>
                      <a:endParaRPr lang="en-US" sz="1100" dirty="0"/>
                    </a:p>
                  </a:txBody>
                  <a:tcPr marT="45728" marB="45728"/>
                </a:tc>
              </a:tr>
            </a:tbl>
          </a:graphicData>
        </a:graphic>
      </p:graphicFrame>
      <p:grpSp>
        <p:nvGrpSpPr>
          <p:cNvPr id="60" name="Group 59"/>
          <p:cNvGrpSpPr>
            <a:grpSpLocks/>
          </p:cNvGrpSpPr>
          <p:nvPr/>
        </p:nvGrpSpPr>
        <p:grpSpPr bwMode="auto">
          <a:xfrm>
            <a:off x="152400" y="2819400"/>
            <a:ext cx="2514600" cy="2046288"/>
            <a:chOff x="152400" y="2819400"/>
            <a:chExt cx="2514600" cy="2045732"/>
          </a:xfrm>
        </p:grpSpPr>
        <p:sp>
          <p:nvSpPr>
            <p:cNvPr id="21544" name="TextBox 41"/>
            <p:cNvSpPr txBox="1">
              <a:spLocks noChangeArrowheads="1"/>
            </p:cNvSpPr>
            <p:nvPr/>
          </p:nvSpPr>
          <p:spPr bwMode="auto">
            <a:xfrm>
              <a:off x="152400" y="4495800"/>
              <a:ext cx="2514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800"/>
            </a:p>
          </p:txBody>
        </p:sp>
        <p:grpSp>
          <p:nvGrpSpPr>
            <p:cNvPr id="21545" name="Group 58"/>
            <p:cNvGrpSpPr>
              <a:grpSpLocks/>
            </p:cNvGrpSpPr>
            <p:nvPr/>
          </p:nvGrpSpPr>
          <p:grpSpPr bwMode="auto">
            <a:xfrm>
              <a:off x="381000" y="2819400"/>
              <a:ext cx="1854403" cy="1981200"/>
              <a:chOff x="381000" y="2819400"/>
              <a:chExt cx="1854403" cy="1981200"/>
            </a:xfrm>
          </p:grpSpPr>
          <p:pic>
            <p:nvPicPr>
              <p:cNvPr id="21546" name="Picture 37" descr="media_xl_741839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" y="2819400"/>
                <a:ext cx="1854403" cy="9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4" name="Straight Connector 43"/>
              <p:cNvCxnSpPr/>
              <p:nvPr/>
            </p:nvCxnSpPr>
            <p:spPr bwMode="auto">
              <a:xfrm>
                <a:off x="1295400" y="3885910"/>
                <a:ext cx="0" cy="91415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66700" y="241300"/>
            <a:ext cx="858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Why QA4ECV is necessary</a:t>
            </a:r>
            <a:endParaRPr lang="en-US" sz="3200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1547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29200"/>
            <a:ext cx="3690938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8975725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405" y="6411472"/>
            <a:ext cx="8889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QA4ECV Kick-off meeting, 6-7 February 2014, De </a:t>
            </a:r>
            <a:r>
              <a:rPr lang="en-US" sz="1600" i="1" dirty="0" err="1" smtClean="0">
                <a:solidFill>
                  <a:schemeClr val="bg1">
                    <a:lumMod val="50000"/>
                  </a:schemeClr>
                </a:solidFill>
              </a:rPr>
              <a:t>Bilt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25"/>
          <p:cNvSpPr txBox="1">
            <a:spLocks noChangeArrowheads="1"/>
          </p:cNvSpPr>
          <p:nvPr/>
        </p:nvSpPr>
        <p:spPr bwMode="auto">
          <a:xfrm>
            <a:off x="381000" y="990600"/>
            <a:ext cx="8534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en-US" dirty="0"/>
              <a:t>QA4ECV will show how trustable assessments of satellite data quality can </a:t>
            </a:r>
            <a:r>
              <a:rPr lang="en-US" u="sng" dirty="0"/>
              <a:t>facilitate users</a:t>
            </a:r>
            <a:r>
              <a:rPr lang="en-US" dirty="0"/>
              <a:t> in </a:t>
            </a:r>
            <a:r>
              <a:rPr lang="en-US" u="sng" dirty="0"/>
              <a:t>judging fitness-for-purpose</a:t>
            </a:r>
            <a:r>
              <a:rPr lang="en-US" dirty="0"/>
              <a:t> of the ECV Climate Data Record.</a:t>
            </a:r>
          </a:p>
          <a:p>
            <a:pPr algn="l" eaLnBrk="1" hangingPunct="1">
              <a:buFont typeface="Arial" charset="0"/>
              <a:buChar char="•"/>
            </a:pPr>
            <a:endParaRPr lang="en-US" dirty="0"/>
          </a:p>
          <a:p>
            <a:pPr algn="l" eaLnBrk="1" hangingPunct="1">
              <a:buFont typeface="Arial" charset="0"/>
              <a:buChar char="•"/>
            </a:pPr>
            <a:r>
              <a:rPr lang="en-US" dirty="0"/>
              <a:t>QA4ECV will </a:t>
            </a:r>
            <a:r>
              <a:rPr lang="en-US" u="sng" dirty="0"/>
              <a:t>provide quality assured long-term Climate Data Records</a:t>
            </a:r>
            <a:r>
              <a:rPr lang="en-US" dirty="0"/>
              <a:t> of several ECVs relevant for policy and climate change assessments.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6700" y="241300"/>
            <a:ext cx="858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QA4ECV project objectives</a:t>
            </a:r>
            <a:endParaRPr lang="en-US" sz="3200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5005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2739</TotalTime>
  <Words>3026</Words>
  <Application>Microsoft Macintosh PowerPoint</Application>
  <PresentationFormat>On-screen Show (4:3)</PresentationFormat>
  <Paragraphs>541</Paragraphs>
  <Slides>38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For Land: data providers often use different instruments  and different algorithms to produce the same parameter Case: Albedo for a single location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Policy control with OMI NO2 retrievals over Europe</vt:lpstr>
      <vt:lpstr>PowerPoint Presentation</vt:lpstr>
      <vt:lpstr>PowerPoint Presentation</vt:lpstr>
      <vt:lpstr>PowerPoint Presentation</vt:lpstr>
      <vt:lpstr>Example of harmonisation : GlobAlbedo (broadband)  Fusion of multiple EO sensors using an optimal estimation framework</vt:lpstr>
      <vt:lpstr>PowerPoint Presentation</vt:lpstr>
      <vt:lpstr>PowerPoint Presentation</vt:lpstr>
      <vt:lpstr>QA4ECV user requirements survey: preliminary results</vt:lpstr>
      <vt:lpstr>Quality flags</vt:lpstr>
      <vt:lpstr>Traceability</vt:lpstr>
      <vt:lpstr>Are the products you use validated?</vt:lpstr>
      <vt:lpstr>Do the products you use include uncertainty values/statement of confidence?</vt:lpstr>
      <vt:lpstr>PowerPoint Presentation</vt:lpstr>
      <vt:lpstr>PowerPoint Presentation</vt:lpstr>
      <vt:lpstr>PowerPoint Presentation</vt:lpstr>
      <vt:lpstr>Validation and User Requirements</vt:lpstr>
      <vt:lpstr>Validation and User Requirements</vt:lpstr>
      <vt:lpstr>PowerPoint Presentation</vt:lpstr>
      <vt:lpstr>PowerPoint Presentation</vt:lpstr>
      <vt:lpstr>PowerPoint Presentation</vt:lpstr>
    </vt:vector>
  </TitlesOfParts>
  <Manager/>
  <Company>TU Eindhoven / KNMI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Folkert Boersma</dc:creator>
  <cp:keywords/>
  <dc:description/>
  <cp:lastModifiedBy>Folkert Boersma</cp:lastModifiedBy>
  <cp:revision>85</cp:revision>
  <dcterms:created xsi:type="dcterms:W3CDTF">2014-01-24T10:01:23Z</dcterms:created>
  <dcterms:modified xsi:type="dcterms:W3CDTF">2014-06-02T21:04:48Z</dcterms:modified>
  <cp:category/>
</cp:coreProperties>
</file>