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58" r:id="rId2"/>
  </p:sldMasterIdLst>
  <p:notesMasterIdLst>
    <p:notesMasterId r:id="rId19"/>
  </p:notesMasterIdLst>
  <p:sldIdLst>
    <p:sldId id="299" r:id="rId3"/>
    <p:sldId id="284" r:id="rId4"/>
    <p:sldId id="258" r:id="rId5"/>
    <p:sldId id="285" r:id="rId6"/>
    <p:sldId id="287" r:id="rId7"/>
    <p:sldId id="282" r:id="rId8"/>
    <p:sldId id="295" r:id="rId9"/>
    <p:sldId id="296" r:id="rId10"/>
    <p:sldId id="298" r:id="rId11"/>
    <p:sldId id="301" r:id="rId12"/>
    <p:sldId id="297" r:id="rId13"/>
    <p:sldId id="300" r:id="rId14"/>
    <p:sldId id="302" r:id="rId15"/>
    <p:sldId id="303" r:id="rId16"/>
    <p:sldId id="304" r:id="rId17"/>
    <p:sldId id="30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34"/>
    <a:srgbClr val="FFA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606" autoAdjust="0"/>
  </p:normalViewPr>
  <p:slideViewPr>
    <p:cSldViewPr snapToGrid="0" snapToObjects="1">
      <p:cViewPr>
        <p:scale>
          <a:sx n="105" d="100"/>
          <a:sy n="105" d="100"/>
        </p:scale>
        <p:origin x="-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583D-17E8-9142-B286-B6744A2E398F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2F94-71E7-0546-9E09-21678B8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data was only available for </a:t>
            </a:r>
            <a:r>
              <a:rPr lang="en-US" smtClean="0"/>
              <a:t>datasets</a:t>
            </a:r>
            <a:r>
              <a:rPr lang="en-US" baseline="0" smtClean="0"/>
              <a:t> available </a:t>
            </a:r>
            <a:r>
              <a:rPr lang="en-US" smtClean="0"/>
              <a:t>from </a:t>
            </a:r>
            <a:r>
              <a:rPr lang="en-US" dirty="0" smtClean="0"/>
              <a:t>the JPL and GSFC data nodes on the ESGF</a:t>
            </a:r>
            <a:r>
              <a:rPr lang="en-US" baseline="0" dirty="0" smtClean="0"/>
              <a:t> at the time this chart was produced.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B2F94-71E7-0546-9E09-21678B819C4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21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3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eatball b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2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32727" y="6477000"/>
            <a:ext cx="1311275" cy="4572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1400">
                <a:solidFill>
                  <a:srgbClr val="000090"/>
                </a:solidFill>
                <a:latin typeface="Arial" pitchFamily="-109" charset="0"/>
              </a:defRPr>
            </a:lvl1pPr>
          </a:lstStyle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0"/>
                <a:cs typeface="ＭＳ Ｐゴシック" charset="0"/>
              </a:rPr>
              <a:t>Greene - </a:t>
            </a:r>
            <a:fld id="{81D9512A-51A8-1D41-B8C3-FA7061DA9EDD}" type="slidenum">
              <a:rPr lang="en-US" smtClean="0"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13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atball b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2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1" charset="-128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89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7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61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899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6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34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274638"/>
            <a:ext cx="6610374" cy="472785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105231"/>
            <a:ext cx="8768443" cy="552448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2400"/>
            </a:lvl1pPr>
            <a:lvl2pPr marL="512763" indent="-284163">
              <a:buFont typeface="Arial" panose="020B0604020202020204" pitchFamily="34" charset="0"/>
              <a:buChar char="•"/>
              <a:defRPr sz="2000">
                <a:solidFill>
                  <a:srgbClr val="2E6CB8"/>
                </a:solidFill>
              </a:defRPr>
            </a:lvl2pPr>
            <a:lvl3pPr marL="684213" indent="0">
              <a:buFontTx/>
              <a:buNone/>
              <a:defRPr sz="1600" i="1">
                <a:solidFill>
                  <a:schemeClr val="accent6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987367" y="6629711"/>
            <a:ext cx="3156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obs4MIPs-CMIP6 Planning Meeting Apr 29 – May 1, 2014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17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34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4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087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15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66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3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7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4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6/1/2014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3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7" descr="NASA Logo (Meatball).tif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9" y="82414"/>
            <a:ext cx="877585" cy="72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50" y="34032"/>
            <a:ext cx="850275" cy="8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45714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45714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45714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4571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45714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45714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6/1/2014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6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rthsystemcog.org/projects/obs4mip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67356" y="540783"/>
            <a:ext cx="72070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>
                <a:solidFill>
                  <a:srgbClr val="000090"/>
                </a:solidFill>
              </a:rPr>
              <a:t>Datasets for evaluating climate models and their projections: Obs4MIPs</a:t>
            </a:r>
            <a:endParaRPr lang="en-US" sz="3200" dirty="0" smtClean="0">
              <a:solidFill>
                <a:srgbClr val="000090"/>
              </a:solidFill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904417" y="3964624"/>
            <a:ext cx="7150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Robert Ferraro</a:t>
            </a:r>
          </a:p>
          <a:p>
            <a:pPr algn="ctr"/>
            <a:r>
              <a:rPr lang="en-US" sz="2000" i="1" dirty="0" smtClean="0">
                <a:solidFill>
                  <a:srgbClr val="000090"/>
                </a:solidFill>
                <a:latin typeface="GoudyOldStyleT-Regular" charset="0"/>
              </a:rPr>
              <a:t>Jet Propulsion Laboratory</a:t>
            </a:r>
          </a:p>
          <a:p>
            <a:pPr algn="ctr"/>
            <a:endParaRPr lang="en-US" sz="2000" i="1" dirty="0">
              <a:solidFill>
                <a:srgbClr val="000090"/>
              </a:solidFill>
              <a:latin typeface="GoudyOldStyleT-Regular" charset="0"/>
            </a:endParaRPr>
          </a:p>
          <a:p>
            <a:pPr algn="ctr"/>
            <a:r>
              <a:rPr lang="en-US" sz="2000" i="1" dirty="0" smtClean="0">
                <a:solidFill>
                  <a:srgbClr val="000090"/>
                </a:solidFill>
                <a:latin typeface="GoudyOldStyleT-Regular" charset="0"/>
              </a:rPr>
              <a:t>Presented at the</a:t>
            </a:r>
          </a:p>
          <a:p>
            <a:pPr algn="ctr"/>
            <a:r>
              <a:rPr lang="en-US" sz="2000" i="1" dirty="0">
                <a:solidFill>
                  <a:srgbClr val="000090"/>
                </a:solidFill>
                <a:latin typeface="GoudyOldStyleT-Regular" charset="0"/>
              </a:rPr>
              <a:t>CCI CMUG Fourth Integration Meeting</a:t>
            </a:r>
          </a:p>
          <a:p>
            <a:pPr algn="ctr"/>
            <a:r>
              <a:rPr lang="en-US" sz="2000" i="1" dirty="0">
                <a:solidFill>
                  <a:srgbClr val="000090"/>
                </a:solidFill>
                <a:latin typeface="GoudyOldStyleT-Regular" charset="0"/>
              </a:rPr>
              <a:t>Met Office, Exeter, </a:t>
            </a:r>
            <a:r>
              <a:rPr lang="en-US" sz="2000" i="1" dirty="0" smtClean="0">
                <a:solidFill>
                  <a:srgbClr val="000090"/>
                </a:solidFill>
                <a:latin typeface="GoudyOldStyleT-Regular" charset="0"/>
              </a:rPr>
              <a:t>2-3 </a:t>
            </a:r>
            <a:r>
              <a:rPr lang="en-US" sz="2000" i="1" dirty="0">
                <a:solidFill>
                  <a:srgbClr val="000090"/>
                </a:solidFill>
                <a:latin typeface="GoudyOldStyleT-Regular" charset="0"/>
              </a:rPr>
              <a:t>June 2014</a:t>
            </a:r>
            <a:endParaRPr lang="en-US" sz="2000" i="1" dirty="0">
              <a:solidFill>
                <a:srgbClr val="000090"/>
              </a:solidFill>
              <a:latin typeface="GoudyOldStyleT-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059" y="1859767"/>
            <a:ext cx="1828800" cy="182880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43" y="1859767"/>
            <a:ext cx="1828800" cy="182880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7" name="Left-Right Arrow 6"/>
          <p:cNvSpPr/>
          <p:nvPr/>
        </p:nvSpPr>
        <p:spPr bwMode="auto">
          <a:xfrm>
            <a:off x="3681237" y="2537294"/>
            <a:ext cx="1651000" cy="331788"/>
          </a:xfrm>
          <a:prstGeom prst="leftRightArrow">
            <a:avLst/>
          </a:prstGeom>
          <a:solidFill>
            <a:srgbClr val="8EB4E3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9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3022" y="2869082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bs4MIPs</a:t>
            </a:r>
            <a:endParaRPr lang="en-US" dirty="0"/>
          </a:p>
        </p:txBody>
      </p:sp>
      <p:pic>
        <p:nvPicPr>
          <p:cNvPr id="21" name="Picture 7" descr="NASA Logo (Meatball)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1364"/>
            <a:ext cx="904417" cy="7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831847" y="6194390"/>
            <a:ext cx="274149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Jet Propulsion Laboratory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California Institute of Technology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99" y="6099488"/>
            <a:ext cx="2401901" cy="720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59" y="6086340"/>
            <a:ext cx="766340" cy="7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414" y="274638"/>
            <a:ext cx="6610374" cy="472785"/>
          </a:xfrm>
        </p:spPr>
        <p:txBody>
          <a:bodyPr/>
          <a:lstStyle/>
          <a:p>
            <a:r>
              <a:rPr lang="en-US" dirty="0" smtClean="0"/>
              <a:t>WDAC Obs4MIPs Task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Constituted under the auspices of the WCRP Data Advisory Council (WDAC)</a:t>
            </a:r>
          </a:p>
          <a:p>
            <a:r>
              <a:rPr lang="en-US" dirty="0" smtClean="0"/>
              <a:t>Established </a:t>
            </a:r>
            <a:r>
              <a:rPr lang="en-US" dirty="0"/>
              <a:t>to “internationalize” NASA &amp; DOE initiatives (obs4MIPS, ana4MIPS, etc.)</a:t>
            </a:r>
          </a:p>
          <a:p>
            <a:r>
              <a:rPr lang="en-US" dirty="0"/>
              <a:t>Potential contributions from within and outside WCRP</a:t>
            </a:r>
          </a:p>
          <a:p>
            <a:r>
              <a:rPr lang="en-US" dirty="0"/>
              <a:t>Users: from weather to climate, global to regional</a:t>
            </a:r>
          </a:p>
          <a:p>
            <a:r>
              <a:rPr lang="en-US" dirty="0"/>
              <a:t>Challenge for obs4MIPs (and ESGF in general): adding flexibility beyond the “global climate model/data” initial </a:t>
            </a:r>
            <a:r>
              <a:rPr lang="en-US" dirty="0" smtClean="0"/>
              <a:t>standard</a:t>
            </a:r>
          </a:p>
          <a:p>
            <a:endParaRPr lang="en-US" dirty="0"/>
          </a:p>
          <a:p>
            <a:r>
              <a:rPr lang="en-US" dirty="0" smtClean="0"/>
              <a:t>Challenge for the Task Team – sort through the competing interests in the future direction of obs4MIPs, and provide guidance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1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904417" y="370399"/>
            <a:ext cx="7150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obs4MIPs - CMIP6 Planning </a:t>
            </a:r>
            <a:r>
              <a:rPr lang="en-US" sz="2000" dirty="0" smtClean="0"/>
              <a:t>Meeting</a:t>
            </a:r>
          </a:p>
          <a:p>
            <a:pPr algn="ctr"/>
            <a:r>
              <a:rPr lang="en-US" sz="2000" dirty="0" smtClean="0"/>
              <a:t>April </a:t>
            </a:r>
            <a:r>
              <a:rPr lang="en-US" sz="2000" dirty="0"/>
              <a:t>29 - May 1, 2014</a:t>
            </a:r>
          </a:p>
          <a:p>
            <a:pPr algn="ctr"/>
            <a:r>
              <a:rPr lang="en-US" sz="2000" dirty="0"/>
              <a:t>NASA Headquarters, 300 E Street SW, Washington, DC</a:t>
            </a:r>
            <a:endParaRPr lang="en-US" sz="2000" i="1" dirty="0">
              <a:solidFill>
                <a:srgbClr val="000090"/>
              </a:solidFill>
              <a:latin typeface="GoudyOldStyleT-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059" y="1859767"/>
            <a:ext cx="1828800" cy="182880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43" y="1859767"/>
            <a:ext cx="1828800" cy="182880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7" name="Left-Right Arrow 6"/>
          <p:cNvSpPr/>
          <p:nvPr/>
        </p:nvSpPr>
        <p:spPr bwMode="auto">
          <a:xfrm>
            <a:off x="3681237" y="2537294"/>
            <a:ext cx="1651000" cy="331788"/>
          </a:xfrm>
          <a:prstGeom prst="leftRightArrow">
            <a:avLst/>
          </a:prstGeom>
          <a:solidFill>
            <a:srgbClr val="8EB4E3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9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 flipV="1">
            <a:off x="1568601" y="5960370"/>
            <a:ext cx="6019800" cy="50800"/>
            <a:chOff x="816" y="945"/>
            <a:chExt cx="4272" cy="15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816" y="945"/>
              <a:ext cx="427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816" y="960"/>
              <a:ext cx="427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63022" y="2869082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bs4MIPs</a:t>
            </a:r>
            <a:endParaRPr lang="en-US" dirty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 flipV="1">
            <a:off x="1568601" y="4085840"/>
            <a:ext cx="6019800" cy="50800"/>
            <a:chOff x="816" y="945"/>
            <a:chExt cx="4272" cy="15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816" y="945"/>
              <a:ext cx="4272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816" y="960"/>
              <a:ext cx="427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" name="Picture 7" descr="NASA Logo (Meatball)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1364"/>
            <a:ext cx="904417" cy="7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831847" y="6194390"/>
            <a:ext cx="274149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Jet Propulsion Laboratory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California Institute of Technology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99" y="6099488"/>
            <a:ext cx="2401901" cy="720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59" y="6086340"/>
            <a:ext cx="766340" cy="771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1625" y="4386820"/>
            <a:ext cx="664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Meeting Organizers</a:t>
            </a:r>
          </a:p>
          <a:p>
            <a:r>
              <a:rPr lang="en-US" dirty="0" smtClean="0"/>
              <a:t>Robert Ferraro, Duane </a:t>
            </a:r>
            <a:r>
              <a:rPr lang="en-US" dirty="0"/>
              <a:t>Waliser – NASA Jet Propulsion Laboratory</a:t>
            </a:r>
          </a:p>
          <a:p>
            <a:r>
              <a:rPr lang="en-US" dirty="0"/>
              <a:t>Peter </a:t>
            </a:r>
            <a:r>
              <a:rPr lang="en-US" dirty="0" smtClean="0"/>
              <a:t>Gleckler, Karl </a:t>
            </a:r>
            <a:r>
              <a:rPr lang="en-US" dirty="0"/>
              <a:t>Taylor – Lawrence Livermore National Laboratory</a:t>
            </a:r>
          </a:p>
          <a:p>
            <a:r>
              <a:rPr lang="en-US" dirty="0"/>
              <a:t>Veronika Eyring – German Aerospace Center</a:t>
            </a:r>
          </a:p>
        </p:txBody>
      </p:sp>
    </p:spTree>
    <p:extLst>
      <p:ext uri="{BB962C8B-B14F-4D97-AF65-F5344CB8AC3E}">
        <p14:creationId xmlns:p14="http://schemas.microsoft.com/office/powerpoint/2010/main" val="40960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452" y="310852"/>
            <a:ext cx="6610374" cy="472785"/>
          </a:xfrm>
        </p:spPr>
        <p:txBody>
          <a:bodyPr/>
          <a:lstStyle/>
          <a:p>
            <a:r>
              <a:rPr lang="en-US" dirty="0"/>
              <a:t>Obs4MIPs – CMIP6 Planning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271" y="1186713"/>
            <a:ext cx="8768443" cy="5524480"/>
          </a:xfrm>
        </p:spPr>
        <p:txBody>
          <a:bodyPr/>
          <a:lstStyle/>
          <a:p>
            <a:r>
              <a:rPr lang="en-US" dirty="0" smtClean="0"/>
              <a:t>An opportune moment to consider how to coordinate osb4MIPs with the CMIP6 planning activities</a:t>
            </a:r>
          </a:p>
          <a:p>
            <a:r>
              <a:rPr lang="en-US" dirty="0" smtClean="0"/>
              <a:t>Over 90 experts in modeling or data products invited – 60 attended</a:t>
            </a:r>
          </a:p>
          <a:p>
            <a:r>
              <a:rPr lang="en-US" dirty="0" smtClean="0"/>
              <a:t>Meeting objectives:</a:t>
            </a:r>
          </a:p>
          <a:p>
            <a:pPr lvl="1"/>
            <a:r>
              <a:rPr lang="en-US" dirty="0"/>
              <a:t>What’s working well so far?</a:t>
            </a:r>
          </a:p>
          <a:p>
            <a:pPr lvl="1"/>
            <a:r>
              <a:rPr lang="en-US" dirty="0"/>
              <a:t>What’s not working?</a:t>
            </a:r>
          </a:p>
          <a:p>
            <a:pPr lvl="1"/>
            <a:r>
              <a:rPr lang="en-US" dirty="0"/>
              <a:t>What’s missing (or can be done better)?</a:t>
            </a:r>
          </a:p>
          <a:p>
            <a:r>
              <a:rPr lang="en-US" dirty="0" smtClean="0"/>
              <a:t>Sessions covered the major elements of Earth System Models</a:t>
            </a:r>
          </a:p>
          <a:p>
            <a:pPr lvl="1"/>
            <a:r>
              <a:rPr lang="en-US" dirty="0"/>
              <a:t>Atmospheric Composition &amp; Radiation</a:t>
            </a:r>
          </a:p>
          <a:p>
            <a:pPr lvl="1"/>
            <a:r>
              <a:rPr lang="en-US" dirty="0"/>
              <a:t>Atmospheric Physics</a:t>
            </a:r>
          </a:p>
          <a:p>
            <a:pPr lvl="1"/>
            <a:r>
              <a:rPr lang="en-US" dirty="0"/>
              <a:t>Terrestrial Water &amp; Energy Exchange, Land Cover/Use</a:t>
            </a:r>
          </a:p>
          <a:p>
            <a:pPr lvl="1"/>
            <a:r>
              <a:rPr lang="en-US" dirty="0"/>
              <a:t>Carbon Cycle</a:t>
            </a:r>
          </a:p>
          <a:p>
            <a:pPr lvl="1"/>
            <a:r>
              <a:rPr lang="en-US" dirty="0"/>
              <a:t>Oceanography &amp; Cryosphere</a:t>
            </a:r>
          </a:p>
          <a:p>
            <a:pPr lvl="1"/>
            <a:r>
              <a:rPr lang="en-US" dirty="0" smtClean="0"/>
              <a:t>Special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452" y="310852"/>
            <a:ext cx="6610374" cy="472785"/>
          </a:xfrm>
        </p:spPr>
        <p:txBody>
          <a:bodyPr/>
          <a:lstStyle/>
          <a:p>
            <a:r>
              <a:rPr lang="en-US" dirty="0"/>
              <a:t>Obs4MIPs – CMIP6 Planning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271" y="1186713"/>
            <a:ext cx="8768443" cy="5524480"/>
          </a:xfrm>
        </p:spPr>
        <p:txBody>
          <a:bodyPr/>
          <a:lstStyle/>
          <a:p>
            <a:r>
              <a:rPr lang="en-US" dirty="0" smtClean="0"/>
              <a:t>Report to be published on the obs4MIPs </a:t>
            </a:r>
            <a:r>
              <a:rPr lang="en-US" dirty="0" err="1" smtClean="0"/>
              <a:t>CoG</a:t>
            </a:r>
            <a:r>
              <a:rPr lang="en-US" dirty="0" smtClean="0"/>
              <a:t> site (soon ..)</a:t>
            </a:r>
          </a:p>
          <a:p>
            <a:r>
              <a:rPr lang="en-US" dirty="0" smtClean="0"/>
              <a:t>Major findings –</a:t>
            </a:r>
          </a:p>
          <a:p>
            <a:pPr lvl="1"/>
            <a:r>
              <a:rPr lang="en-US" dirty="0" smtClean="0"/>
              <a:t>Expand </a:t>
            </a:r>
            <a:r>
              <a:rPr lang="en-US" dirty="0"/>
              <a:t>the inventory </a:t>
            </a:r>
            <a:endParaRPr lang="en-US" dirty="0" smtClean="0"/>
          </a:p>
          <a:p>
            <a:pPr lvl="1"/>
            <a:r>
              <a:rPr lang="en-US" dirty="0" smtClean="0"/>
              <a:t>Include </a:t>
            </a:r>
            <a:r>
              <a:rPr lang="en-US" dirty="0"/>
              <a:t>higher frequency datasets, and higher frequency model output. </a:t>
            </a:r>
            <a:endParaRPr lang="en-US" dirty="0" smtClean="0"/>
          </a:p>
          <a:p>
            <a:pPr lvl="1"/>
            <a:r>
              <a:rPr lang="en-US" dirty="0" smtClean="0"/>
              <a:t>Reliable </a:t>
            </a:r>
            <a:r>
              <a:rPr lang="en-US" dirty="0"/>
              <a:t>and defendable error </a:t>
            </a:r>
            <a:r>
              <a:rPr lang="en-US" dirty="0" smtClean="0"/>
              <a:t>characterization/estimation of observations</a:t>
            </a:r>
            <a:endParaRPr lang="en-US" dirty="0"/>
          </a:p>
          <a:p>
            <a:pPr lvl="1"/>
            <a:r>
              <a:rPr lang="en-US" dirty="0" smtClean="0"/>
              <a:t>Include </a:t>
            </a:r>
            <a:r>
              <a:rPr lang="en-US" dirty="0"/>
              <a:t>datasets in support of off-line simulators (aka observation proxies). </a:t>
            </a:r>
            <a:endParaRPr lang="en-US" dirty="0" smtClean="0"/>
          </a:p>
          <a:p>
            <a:pPr lvl="1"/>
            <a:r>
              <a:rPr lang="en-US" dirty="0" smtClean="0"/>
              <a:t>Reanalysis </a:t>
            </a:r>
            <a:r>
              <a:rPr lang="en-US" dirty="0"/>
              <a:t>serves many useful purposes, but reanalysis fields should not be used when observations are available.  Inclusion of reanalysis fields in obs4MIPs should be done with considerable care and forethought.</a:t>
            </a:r>
          </a:p>
          <a:p>
            <a:pPr lvl="1"/>
            <a:r>
              <a:rPr lang="en-US" dirty="0" smtClean="0"/>
              <a:t>Collocated </a:t>
            </a:r>
            <a:r>
              <a:rPr lang="en-US" dirty="0"/>
              <a:t>observations are particularly valuable for diagnosing certain processes.  Consideration should be given to arranging for collocated datasets, including sparser in situ data, of known value to specific evaluations.</a:t>
            </a:r>
          </a:p>
          <a:p>
            <a:pPr lvl="1"/>
            <a:r>
              <a:rPr lang="en-US" dirty="0" smtClean="0"/>
              <a:t>Precise </a:t>
            </a:r>
            <a:r>
              <a:rPr lang="en-US" dirty="0"/>
              <a:t>definitions of data </a:t>
            </a:r>
            <a:r>
              <a:rPr lang="en-US" dirty="0" smtClean="0"/>
              <a:t>products, including </a:t>
            </a:r>
            <a:r>
              <a:rPr lang="en-US" dirty="0"/>
              <a:t>biases, and precise definitions of the model output variables are required.  </a:t>
            </a:r>
          </a:p>
        </p:txBody>
      </p:sp>
    </p:spTree>
    <p:extLst>
      <p:ext uri="{BB962C8B-B14F-4D97-AF65-F5344CB8AC3E}">
        <p14:creationId xmlns:p14="http://schemas.microsoft.com/office/powerpoint/2010/main" val="142865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452" y="310852"/>
            <a:ext cx="6610374" cy="472785"/>
          </a:xfrm>
        </p:spPr>
        <p:txBody>
          <a:bodyPr/>
          <a:lstStyle/>
          <a:p>
            <a:r>
              <a:rPr lang="en-US" dirty="0"/>
              <a:t>Obs4MIPs – CMIP6 Planning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271" y="1186713"/>
            <a:ext cx="8768443" cy="5524480"/>
          </a:xfrm>
        </p:spPr>
        <p:txBody>
          <a:bodyPr/>
          <a:lstStyle/>
          <a:p>
            <a:r>
              <a:rPr lang="en-US" dirty="0" smtClean="0"/>
              <a:t>Additional Recommendations (not consensus) – </a:t>
            </a:r>
          </a:p>
          <a:p>
            <a:pPr lvl="1"/>
            <a:r>
              <a:rPr lang="en-US" dirty="0" smtClean="0"/>
              <a:t>Relax </a:t>
            </a:r>
            <a:r>
              <a:rPr lang="en-US" dirty="0"/>
              <a:t>the “model-equivalent” criteria for inclusion in obs4MIPs. </a:t>
            </a:r>
            <a:endParaRPr lang="en-US" dirty="0" smtClean="0"/>
          </a:p>
          <a:p>
            <a:pPr lvl="1"/>
            <a:r>
              <a:rPr lang="en-US" dirty="0" smtClean="0"/>
              <a:t>Requiring </a:t>
            </a:r>
            <a:r>
              <a:rPr lang="en-US" dirty="0"/>
              <a:t>averaging kernels for the retrieval observations. </a:t>
            </a:r>
            <a:endParaRPr lang="en-US" dirty="0" smtClean="0"/>
          </a:p>
          <a:p>
            <a:pPr lvl="1"/>
            <a:r>
              <a:rPr lang="en-US" dirty="0" smtClean="0"/>
              <a:t>Evolve </a:t>
            </a:r>
            <a:r>
              <a:rPr lang="en-US" dirty="0"/>
              <a:t>to address process diagnostics and model development, in addition to evaluation. </a:t>
            </a:r>
            <a:endParaRPr lang="en-US" dirty="0" smtClean="0"/>
          </a:p>
          <a:p>
            <a:pPr lvl="1"/>
            <a:r>
              <a:rPr lang="en-US" dirty="0" smtClean="0"/>
              <a:t>Sparse </a:t>
            </a:r>
            <a:r>
              <a:rPr lang="en-US" dirty="0"/>
              <a:t>In-Situ datasets – where to start, how far to go?  </a:t>
            </a:r>
          </a:p>
          <a:p>
            <a:pPr lvl="1"/>
            <a:r>
              <a:rPr lang="en-US" dirty="0" smtClean="0"/>
              <a:t>Inclusion </a:t>
            </a:r>
            <a:r>
              <a:rPr lang="en-US" dirty="0"/>
              <a:t>of more Satellite Simulators (aka Observation Proxies) in the CMIP experiments. </a:t>
            </a:r>
            <a:endParaRPr lang="en-US" dirty="0" smtClean="0"/>
          </a:p>
          <a:p>
            <a:pPr lvl="1"/>
            <a:r>
              <a:rPr lang="en-US" dirty="0" smtClean="0"/>
              <a:t>No gatekeeping …  Just format enforcement ….</a:t>
            </a:r>
          </a:p>
        </p:txBody>
      </p:sp>
    </p:spTree>
    <p:extLst>
      <p:ext uri="{BB962C8B-B14F-4D97-AF65-F5344CB8AC3E}">
        <p14:creationId xmlns:p14="http://schemas.microsoft.com/office/powerpoint/2010/main" val="288327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452" y="310852"/>
            <a:ext cx="6610374" cy="472785"/>
          </a:xfrm>
        </p:spPr>
        <p:txBody>
          <a:bodyPr/>
          <a:lstStyle/>
          <a:p>
            <a:r>
              <a:rPr lang="en-US" dirty="0"/>
              <a:t>Obs4MIPs – CMIP6 Planning Meeting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09419"/>
              </p:ext>
            </p:extLst>
          </p:nvPr>
        </p:nvGraphicFramePr>
        <p:xfrm>
          <a:off x="457200" y="1265221"/>
          <a:ext cx="8001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066800"/>
                <a:gridCol w="1257300"/>
                <a:gridCol w="1333500"/>
                <a:gridCol w="1333500"/>
                <a:gridCol w="1333500"/>
              </a:tblGrid>
              <a:tr h="114300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Alignment</a:t>
                      </a:r>
                      <a:r>
                        <a:rPr lang="en-US" b="1" baseline="0" dirty="0" smtClean="0"/>
                        <a:t> with CMIP Model Output</a:t>
                      </a:r>
                    </a:p>
                    <a:p>
                      <a:pPr algn="ctr"/>
                      <a:r>
                        <a:rPr lang="en-US" b="1" baseline="0" dirty="0" smtClean="0"/>
                        <a:t>(&amp; Used for Evaluation)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Requirement / No obvious near-term use for Evaluation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Indirect or via complex processing steps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Alignment</a:t>
                      </a:r>
                      <a:r>
                        <a:rPr lang="en-US" sz="1600" baseline="0" dirty="0" smtClean="0"/>
                        <a:t> via simulator or operational operator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Alignment</a:t>
                      </a:r>
                      <a:r>
                        <a:rPr lang="en-US" sz="1600" baseline="0" dirty="0" smtClean="0"/>
                        <a:t> via simple steps e.g. ratio, column average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Strict Alignment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32159"/>
              </p:ext>
            </p:extLst>
          </p:nvPr>
        </p:nvGraphicFramePr>
        <p:xfrm>
          <a:off x="457200" y="3384488"/>
          <a:ext cx="807720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990600"/>
                <a:gridCol w="5334000"/>
              </a:tblGrid>
              <a:tr h="487680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Evidence for Data Quality?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Significant</a:t>
                      </a:r>
                      <a:r>
                        <a:rPr lang="en-US" baseline="0" dirty="0" smtClean="0"/>
                        <a:t> &lt;-&gt; No Influence from models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Demonstrated via robust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cal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val</a:t>
                      </a:r>
                      <a:r>
                        <a:rPr lang="en-US" sz="1800" baseline="0" dirty="0" smtClean="0"/>
                        <a:t> activity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Subjective &lt;-&gt;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Objective</a:t>
                      </a:r>
                      <a:r>
                        <a:rPr lang="en-US" baseline="0" dirty="0" smtClean="0"/>
                        <a:t> error estimates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&lt;-&gt; Small error/uncertainties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Demonstrated via N? </a:t>
                      </a:r>
                      <a:r>
                        <a:rPr lang="en-US" sz="1800" baseline="0" dirty="0" smtClean="0"/>
                        <a:t>uses in p</a:t>
                      </a:r>
                      <a:r>
                        <a:rPr lang="en-US" sz="1800" dirty="0" smtClean="0"/>
                        <a:t>eer-reviewed</a:t>
                      </a:r>
                      <a:r>
                        <a:rPr lang="en-US" sz="1800" baseline="0" dirty="0" smtClean="0"/>
                        <a:t> literature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5838" y="5949986"/>
            <a:ext cx="530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WDAC Task Team to be charged with sorting this out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4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5489" y="274638"/>
            <a:ext cx="6610374" cy="47278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Obs4MIPs is evolving under the guidance of the WDAC Task Team</a:t>
            </a:r>
          </a:p>
          <a:p>
            <a:r>
              <a:rPr lang="en-US" dirty="0" smtClean="0"/>
              <a:t>Looking forward to adding CCI datasets as they become available</a:t>
            </a:r>
          </a:p>
          <a:p>
            <a:r>
              <a:rPr lang="en-US" dirty="0" smtClean="0"/>
              <a:t>Many issues to sort out going forward …</a:t>
            </a:r>
          </a:p>
          <a:p>
            <a:endParaRPr lang="en-US" dirty="0"/>
          </a:p>
          <a:p>
            <a:r>
              <a:rPr lang="en-US" dirty="0" smtClean="0"/>
              <a:t>Find obs4MIPs at its new digs …</a:t>
            </a:r>
          </a:p>
          <a:p>
            <a:pPr algn="ctr"/>
            <a:r>
              <a:rPr lang="en-US" dirty="0">
                <a:hlinkClick r:id="rId2"/>
              </a:rPr>
              <a:t>https://www.earthsystemcog.org/projects/obs4mips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Google </a:t>
            </a:r>
            <a:r>
              <a:rPr lang="en-US" smtClean="0"/>
              <a:t>“obs4MIPs”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2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 idx="4294967295"/>
          </p:nvPr>
        </p:nvSpPr>
        <p:spPr>
          <a:xfrm>
            <a:off x="1270002" y="0"/>
            <a:ext cx="6700762" cy="10112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  <a:latin typeface="+mn-lt"/>
              </a:rPr>
              <a:t>Initial Sentiments Behind obs4MIPS</a:t>
            </a:r>
            <a:br>
              <a:rPr lang="en-US" sz="2800" dirty="0" smtClean="0">
                <a:solidFill>
                  <a:srgbClr val="000090"/>
                </a:solidFill>
                <a:latin typeface="+mn-lt"/>
              </a:rPr>
            </a:br>
            <a:r>
              <a:rPr lang="en-US" sz="2400" i="1" dirty="0" smtClean="0">
                <a:latin typeface="+mn-lt"/>
              </a:rPr>
              <a:t>Under-Exploited Observations for Model Evaluation</a:t>
            </a:r>
            <a:endParaRPr lang="en-US" sz="2400" i="1" u="sng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717524"/>
            <a:ext cx="9144000" cy="2898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900" tIns="44450" rIns="88900" bIns="4445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None/>
              <a:defRPr/>
            </a:pPr>
            <a:r>
              <a:rPr lang="en-US" sz="2000" b="0" kern="0" dirty="0">
                <a:solidFill>
                  <a:srgbClr val="0033CC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2025045"/>
            <a:ext cx="3662362" cy="6270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2671158"/>
            <a:ext cx="1939925" cy="1482725"/>
          </a:xfrm>
          <a:prstGeom prst="rect">
            <a:avLst/>
          </a:prstGeom>
          <a:noFill/>
          <a:ln w="28575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538" y="2879120"/>
            <a:ext cx="1943100" cy="1395413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157238" y="4384070"/>
            <a:ext cx="41123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 to bring as much observational scrutiny as possible to the </a:t>
            </a:r>
            <a:r>
              <a:rPr lang="en-US" sz="200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CMIP/</a:t>
            </a:r>
            <a:r>
              <a:rPr lang="en-US" sz="2000" b="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IPCC </a:t>
            </a:r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process? 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960938" y="4411058"/>
            <a:ext cx="365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 to best utilize the wealth of </a:t>
            </a:r>
            <a:r>
              <a:rPr lang="en-US" sz="2000" b="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satellite observations </a:t>
            </a:r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the </a:t>
            </a:r>
            <a:r>
              <a:rPr lang="en-US" sz="2000" b="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CMIP/IPCC </a:t>
            </a:r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process?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388" y="2028296"/>
            <a:ext cx="1862137" cy="1385887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7" name="Picture 14" descr="nrdc_earth_smal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3201383"/>
            <a:ext cx="1695450" cy="1152525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8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475" y="3163283"/>
            <a:ext cx="1647825" cy="1103312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9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2174270"/>
            <a:ext cx="1836738" cy="933450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2" name="Left Arrow 1"/>
          <p:cNvSpPr/>
          <p:nvPr/>
        </p:nvSpPr>
        <p:spPr>
          <a:xfrm>
            <a:off x="4124374" y="3121034"/>
            <a:ext cx="960461" cy="555951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2" y="1268487"/>
            <a:ext cx="3589244" cy="3162298"/>
          </a:xfrm>
          <a:prstGeom prst="rect">
            <a:avLst/>
          </a:prstGeom>
          <a:ln w="19050" cmpd="sng">
            <a:solidFill>
              <a:srgbClr val="00009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052" y="1774588"/>
            <a:ext cx="2804881" cy="22387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573232" y="0"/>
            <a:ext cx="7975600" cy="8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0" dirty="0">
                <a:solidFill>
                  <a:srgbClr val="35359B"/>
                </a:solidFill>
                <a:latin typeface="+mn-lt"/>
              </a:rPr>
              <a:t>Model and Observation Overlap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Where to Start? For </a:t>
            </a:r>
            <a:r>
              <a:rPr lang="en-US" sz="2000" b="0" dirty="0">
                <a:solidFill>
                  <a:prstClr val="black"/>
                </a:solidFill>
                <a:latin typeface="+mn-lt"/>
              </a:rPr>
              <a:t>what quantities are </a:t>
            </a:r>
            <a:r>
              <a:rPr lang="en-US" sz="2000" b="0" dirty="0" smtClean="0">
                <a:solidFill>
                  <a:prstClr val="black"/>
                </a:solidFill>
                <a:latin typeface="+mn-lt"/>
              </a:rPr>
              <a:t>comparisons </a:t>
            </a:r>
            <a:r>
              <a:rPr lang="en-US" sz="2000" b="0" dirty="0">
                <a:solidFill>
                  <a:prstClr val="black"/>
                </a:solidFill>
                <a:latin typeface="+mn-lt"/>
              </a:rPr>
              <a:t>viable?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1435100"/>
            <a:ext cx="3784600" cy="2838450"/>
          </a:xfrm>
          <a:prstGeom prst="rect">
            <a:avLst/>
          </a:prstGeom>
          <a:ln w="19050" cmpd="sng">
            <a:solidFill>
              <a:srgbClr val="000090"/>
            </a:solidFill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77936" y="4351340"/>
            <a:ext cx="4469694" cy="23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Example</a:t>
            </a:r>
            <a:r>
              <a:rPr lang="en-US" sz="1800" b="0" dirty="0" smtClean="0">
                <a:solidFill>
                  <a:prstClr val="black"/>
                </a:solidFill>
              </a:rPr>
              <a:t>: NASA – Current Missions </a:t>
            </a:r>
            <a:r>
              <a:rPr lang="en-US" sz="1800" b="0" dirty="0">
                <a:solidFill>
                  <a:prstClr val="black"/>
                </a:solidFill>
              </a:rPr>
              <a:t>~14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Total Missions Flown ~ 60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Many with multiple instruments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Most with multiple products (e.g. 10-100s)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Many cases with the same products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 dirty="0">
                <a:solidFill>
                  <a:prstClr val="black"/>
                </a:solidFill>
              </a:rPr>
              <a:t>Over 1000 satellite-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 dirty="0">
                <a:solidFill>
                  <a:prstClr val="black"/>
                </a:solidFill>
              </a:rPr>
              <a:t>derived quantities</a:t>
            </a: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944730" y="4635502"/>
            <a:ext cx="2819066" cy="233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prstClr val="black"/>
                </a:solidFill>
              </a:rPr>
              <a:t>~120 ocean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prstClr val="black"/>
                </a:solidFill>
              </a:rPr>
              <a:t>~60 land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prstClr val="black"/>
                </a:solidFill>
              </a:rPr>
              <a:t>~90 atmos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prstClr val="black"/>
                </a:solidFill>
              </a:rPr>
              <a:t>~50 cryosphere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0">
              <a:solidFill>
                <a:prstClr val="black"/>
              </a:solidFill>
            </a:endParaRP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>
                <a:solidFill>
                  <a:prstClr val="black"/>
                </a:solidFill>
              </a:rPr>
              <a:t>Over 300 Variables in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>
                <a:solidFill>
                  <a:prstClr val="black"/>
                </a:solidFill>
              </a:rPr>
              <a:t>(monthly) CMIP Database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pic>
        <p:nvPicPr>
          <p:cNvPr id="40966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226" y="3340826"/>
            <a:ext cx="3136900" cy="1231900"/>
          </a:xfrm>
          <a:prstGeom prst="rect">
            <a:avLst/>
          </a:prstGeom>
          <a:noFill/>
          <a:ln w="19050" cmpd="sng">
            <a:solidFill>
              <a:srgbClr val="3535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2436815" y="3546550"/>
            <a:ext cx="1552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5359B"/>
                </a:solidFill>
                <a:latin typeface="Arial" charset="0"/>
                <a:ea typeface="ＭＳ Ｐゴシック" charset="0"/>
                <a:cs typeface="ＭＳ Ｐゴシック" charset="0"/>
              </a:rPr>
              <a:t>Taylor et al. 2008</a:t>
            </a:r>
          </a:p>
        </p:txBody>
      </p:sp>
      <p:sp>
        <p:nvSpPr>
          <p:cNvPr id="34" name="Left-Right Arrow 33"/>
          <p:cNvSpPr/>
          <p:nvPr/>
        </p:nvSpPr>
        <p:spPr>
          <a:xfrm>
            <a:off x="3949700" y="6134102"/>
            <a:ext cx="1778000" cy="3683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535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3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7989" y="1595487"/>
            <a:ext cx="5242298" cy="4186976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Use the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CMIP5 simulation protocol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(Taylor et al. 2009) as guideline for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selecting observations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Observations to be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formatted the same as CMIP Model output</a:t>
            </a:r>
            <a:r>
              <a:rPr lang="en-US" sz="2000" dirty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(e.g.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NetCDF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files, CF Convention)</a:t>
            </a:r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Include a </a:t>
            </a:r>
            <a:r>
              <a:rPr lang="en-US" sz="20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echnical Note for each variable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describing observation and use for model evaluation (at graduate student level).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Hosted side by side </a:t>
            </a:r>
            <a:r>
              <a:rPr lang="en-US" sz="2000" b="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on the ESGF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with CMIP model output.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09103" y="-11096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rPr>
              <a:t>obs4MIPs: The 4 Commandments</a:t>
            </a:r>
            <a:endParaRPr lang="en-US" sz="3200" i="1" kern="0" dirty="0" smtClean="0">
              <a:solidFill>
                <a:srgbClr val="00009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771112" y="1184967"/>
            <a:ext cx="3284329" cy="1778365"/>
            <a:chOff x="4986211" y="4113526"/>
            <a:chExt cx="4011160" cy="2515950"/>
          </a:xfrm>
        </p:grpSpPr>
        <p:sp>
          <p:nvSpPr>
            <p:cNvPr id="9" name="Oval 8"/>
            <p:cNvSpPr/>
            <p:nvPr/>
          </p:nvSpPr>
          <p:spPr>
            <a:xfrm>
              <a:off x="4986211" y="4492632"/>
              <a:ext cx="1714796" cy="120185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189378" y="4546786"/>
              <a:ext cx="1273453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 Output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04314" y="4729836"/>
              <a:ext cx="2893057" cy="1899640"/>
            </a:xfrm>
            <a:prstGeom prst="ellipse">
              <a:avLst/>
            </a:prstGeom>
            <a:solidFill>
              <a:schemeClr val="accent5">
                <a:lumMod val="75000"/>
                <a:alpha val="28000"/>
              </a:schemeClr>
            </a:solidFill>
            <a:ln>
              <a:solidFill>
                <a:schemeClr val="accent1">
                  <a:shade val="95000"/>
                  <a:satMod val="105000"/>
                  <a:alpha val="3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6760094" y="5069300"/>
              <a:ext cx="1486225" cy="10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Satellite Retrieval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Variables</a:t>
              </a: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640672" y="4113526"/>
              <a:ext cx="2356699" cy="52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Target Quantities</a:t>
              </a:r>
            </a:p>
          </p:txBody>
        </p:sp>
        <p:cxnSp>
          <p:nvCxnSpPr>
            <p:cNvPr id="14" name="Curved Connector 13"/>
            <p:cNvCxnSpPr/>
            <p:nvPr/>
          </p:nvCxnSpPr>
          <p:spPr>
            <a:xfrm rot="5400000">
              <a:off x="6345525" y="4621236"/>
              <a:ext cx="726847" cy="49223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6372132" y="3557210"/>
            <a:ext cx="2565466" cy="3162034"/>
            <a:chOff x="289188" y="3783923"/>
            <a:chExt cx="2565846" cy="316188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539450" y="3783923"/>
              <a:ext cx="1005036" cy="603222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588213" y="3915184"/>
              <a:ext cx="916261" cy="31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Modelers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761019" y="3811104"/>
              <a:ext cx="1006624" cy="603222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702209" y="3859482"/>
              <a:ext cx="1152825" cy="52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Observation</a:t>
              </a:r>
              <a:endParaRPr lang="en-US" sz="1400" dirty="0">
                <a:solidFill>
                  <a:srgbClr val="000000"/>
                </a:solidFill>
                <a:latin typeface="Arial" pitchFamily="-65" charset="0"/>
                <a:ea typeface="ＭＳ Ｐゴシック" charset="0"/>
                <a:cs typeface="ＭＳ Ｐゴシック" charset="0"/>
              </a:endParaRP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Experts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17822" y="4402533"/>
              <a:ext cx="2173611" cy="15953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1083056" y="4893048"/>
              <a:ext cx="1120941" cy="5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Analysis</a:t>
              </a:r>
            </a:p>
            <a:p>
              <a:pPr algn="ctr"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289188" y="6299507"/>
              <a:ext cx="1489180" cy="64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Initial</a:t>
              </a:r>
              <a:r>
                <a:rPr lang="en-US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 Target </a:t>
              </a:r>
            </a:p>
            <a:p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90"/>
                  </a:solidFill>
                  <a:latin typeface="Arial" pitchFamily="-65" charset="0"/>
                  <a:ea typeface="ＭＳ Ｐゴシック" charset="0"/>
                  <a:cs typeface="ＭＳ Ｐゴシック" charset="0"/>
                </a:rPr>
                <a:t>Community</a:t>
              </a:r>
              <a:endParaRPr lang="en-US" dirty="0">
                <a:solidFill>
                  <a:srgbClr val="000090"/>
                </a:solidFill>
                <a:latin typeface="Arial" pitchFamily="-65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3" name="Curved Connector 22"/>
            <p:cNvCxnSpPr/>
            <p:nvPr/>
          </p:nvCxnSpPr>
          <p:spPr>
            <a:xfrm rot="5400000" flipH="1" flipV="1">
              <a:off x="791748" y="6011359"/>
              <a:ext cx="427018" cy="301670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Left Brace 1"/>
          <p:cNvSpPr/>
          <p:nvPr/>
        </p:nvSpPr>
        <p:spPr>
          <a:xfrm flipH="1">
            <a:off x="5370287" y="1452934"/>
            <a:ext cx="231491" cy="1365256"/>
          </a:xfrm>
          <a:prstGeom prst="leftBrac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flipH="1">
            <a:off x="5370287" y="3205238"/>
            <a:ext cx="372446" cy="3132667"/>
          </a:xfrm>
          <a:prstGeom prst="leftBrac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221619" y="-7938"/>
            <a:ext cx="64647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obs4MIPs “</a:t>
            </a:r>
            <a:r>
              <a:rPr lang="en-US" sz="3200" kern="0" dirty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Technical </a:t>
            </a:r>
            <a:r>
              <a:rPr lang="en-US" sz="3200" kern="0" dirty="0" smtClean="0">
                <a:solidFill>
                  <a:srgbClr val="000090"/>
                </a:solidFill>
                <a:latin typeface="Calibri"/>
                <a:ea typeface="ＭＳ Ｐゴシック" charset="-128"/>
                <a:cs typeface="ＭＳ Ｐゴシック" charset="-128"/>
              </a:rPr>
              <a:t>Note”</a:t>
            </a:r>
            <a:endParaRPr lang="en-US" sz="3200" kern="0" dirty="0">
              <a:solidFill>
                <a:srgbClr val="00009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9692" y="1335087"/>
            <a:ext cx="7565293" cy="552291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Times" charset="0"/>
              <a:buNone/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Content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Intent of the Document</a:t>
            </a:r>
            <a:endParaRPr lang="en-US" sz="28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Data Field Description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Data Origin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Validation and Uncertainty Estimate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Considerations for use in Model Evaluation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Instrument Overview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Revision History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POC</a:t>
            </a:r>
          </a:p>
          <a:p>
            <a:pPr>
              <a:spcBef>
                <a:spcPct val="20000"/>
              </a:spcBef>
              <a:buFont typeface="Times" charset="0"/>
              <a:buNone/>
              <a:defRPr/>
            </a:pPr>
            <a:endParaRPr lang="en-US" sz="2800" dirty="0" smtClean="0">
              <a:solidFill>
                <a:srgbClr val="00009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390952" y="149471"/>
            <a:ext cx="621695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Evolution and Status of obs4MIPs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174585"/>
            <a:ext cx="922866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Wingdings" charset="2"/>
              <a:buChar char="ü"/>
            </a:pPr>
            <a:r>
              <a:rPr lang="en-US" sz="3200" dirty="0" smtClean="0"/>
              <a:t> Pilot Phase - CMIP5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Initial protocols – variables, sources &amp; documentation</a:t>
            </a:r>
            <a:endParaRPr lang="en-US" sz="2000" i="1" dirty="0"/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Compatibility with CMIP file formats and ESGF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PCMDI Science &amp; GSFC IT Workshops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/>
              <a:t>Identified and provided ~ 15 variables</a:t>
            </a:r>
            <a:endParaRPr lang="en-US" sz="2400" i="1" dirty="0" smtClean="0"/>
          </a:p>
          <a:p>
            <a:pPr marL="457200" indent="-457200">
              <a:buSzPct val="150000"/>
              <a:buFont typeface="Wingdings" charset="2"/>
              <a:buChar char="ü"/>
            </a:pPr>
            <a:r>
              <a:rPr lang="en-US" sz="3200" dirty="0" smtClean="0"/>
              <a:t> Expanding the Pilot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Additional data types, sources, variables (e.g., CFMIP, CMUG, CEOS, reanalysis)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Reconsidering the initial guidelines/boundaries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Some partial oversight &amp; governance: NASA+ Working Group </a:t>
            </a:r>
            <a:endParaRPr lang="en-US" sz="2400" i="1" dirty="0"/>
          </a:p>
          <a:p>
            <a:pPr marL="514350" indent="-514350">
              <a:buFont typeface="Wingdings" charset="2"/>
              <a:buChar char="q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Planning Ahead – CMIP6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Identify additional data sources / remaining variable gap across Earth System 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Judicious/expanded model output considerations, including satellite simulators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Increasing community input on objectives and on implementation contributions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Broadening awareness &amp;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governance: 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WDAC obs4MIPs Task Team</a:t>
            </a:r>
          </a:p>
        </p:txBody>
      </p:sp>
    </p:spTree>
    <p:extLst>
      <p:ext uri="{BB962C8B-B14F-4D97-AF65-F5344CB8AC3E}">
        <p14:creationId xmlns:p14="http://schemas.microsoft.com/office/powerpoint/2010/main" val="11074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611211" y="171409"/>
            <a:ext cx="79756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0" dirty="0" smtClean="0">
                <a:solidFill>
                  <a:srgbClr val="35359B"/>
                </a:solidFill>
                <a:latin typeface="+mn-lt"/>
              </a:rPr>
              <a:t>obs4MIPs: Current Set of Observations</a:t>
            </a:r>
            <a:endParaRPr lang="en-US" sz="3200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088" y="1114073"/>
            <a:ext cx="7763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https://www.earthsystemcog.org/projects/obs4mips/satellite_products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65126"/>
              </p:ext>
            </p:extLst>
          </p:nvPr>
        </p:nvGraphicFramePr>
        <p:xfrm>
          <a:off x="407406" y="1600199"/>
          <a:ext cx="8410670" cy="5161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602"/>
                <a:gridCol w="1086379"/>
                <a:gridCol w="1051333"/>
                <a:gridCol w="1857356"/>
              </a:tblGrid>
              <a:tr h="217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CMIP Protocol Variables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9" marR="4789" marT="47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Data Source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9" marR="4789" marT="47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Time Period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9" marR="4789" marT="47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Comments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89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u="none" strike="noStrike">
                          <a:effectLst/>
                        </a:rPr>
                        <a:t>ta, hus - Atm Temp, Specific Humidity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AIRS (≥ 300 hPa)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9/02 – 5/11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AIRS +MLS needed to cover all required pressure levels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326679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u="none" strike="noStrike">
                          <a:effectLst/>
                        </a:rPr>
                        <a:t>ta, hus - Atm Temp, Specific Humidity</a:t>
                      </a:r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MLS ( &lt; 300 hPa)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8/04 - 12/10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 x 5 degrees Lat-Lon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AIRS +MLS needed to cover all required pressure levels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108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tos</a:t>
                      </a:r>
                      <a:r>
                        <a:rPr lang="en-US" sz="800" u="none" strike="noStrike" dirty="0">
                          <a:effectLst/>
                        </a:rPr>
                        <a:t> - Sea Surface Temperature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AMSR-E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6/02 - 12/10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rlut, rlutcs, rsdt, rsut, rsutcs - TOA outgoing LW &amp; SW Radiation, Incident SW Radiation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CERES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3/00 - 6/11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326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rlds, rldscs, rlus, rsds, rsdscs, rsus, rsuscs - Surface down- and upwelling LW &amp; SW Radiation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CERES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3/00 - 2/10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Some isolated inconsistent data values.  An update is in progress.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108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clt – Total Cloud Fraction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MODIS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3/00 - 9/11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zos  - Sea Surface Height Above Geoid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TOPEX/JASON series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10/92 - 12/10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AVISO Product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326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pr - Precip flux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TRMM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1/98 - 10/12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.25 x 2.5 degree, 50 N - 50 S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Monthly Ave &amp; 3 Hourly snapshots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pr - Precip flux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GPCP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1Oct96 - 30Jul11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Daily Ave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108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pr - Precip flux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GPCP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01/79 - 7/11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2.5 x 2.5 degree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sfcWind, uas, vas - near surface winds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QuikSCAT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8/99 –10/09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Oceans only, excluding sea ice regions.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fpar - Fract Abs Photo Active Radiation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MODIS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2/00 - 12/09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.5 x .5 degree, Not a CMIP5 variable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108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lai - Leaf Area Index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MODIS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2/00 - 12/09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.5 x .5 degree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tro3 – Mole Fract of Ozone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TES (standard pressure levels)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7/05 - 12/09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 x 2.5 degree Lat-Lon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Some unresolved issues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326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od550aer - AOD 550 nm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MISR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3/00 - 12/12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Over Land only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some isolated inconsistent data values.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326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od550aer - AOD 550 nm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MODIS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3/00 - 12/12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Over Ocean only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some isolated inconsistent data values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ua, va - near surface winds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ECMWF Reanalysis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1/79 - 3/13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.75 x .75 degrees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217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tos - Sea Surface Temperature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ARC SST 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(ATSR, AATSR)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1/97 - 12/11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108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clisccp ; albisccp ; cltisccp ; cttisccp ; pctisccp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ISCCP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7/83 - 6/08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326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cfad2Lidarsr532 ; cfad2Lidarsr532 ; cfadLidarsr532 ; clrcalipso ; uncalipso ; clcalipso ; clccalipso ; clhcalipso ; cllcalipso ; clmcalipso ; cltcalipso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CALIPSO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6/06 - 12/10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mon &amp; day/night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108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parasolRefl ; parasolRefl ; sza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PARASOL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3/05 - 12/08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mon &amp; 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  <a:tr h="108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overpasses ; missingdatafraction ; cfadDbze94 ; cltcloudsat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CloudSat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6/06 - 10/12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104" marR="4789" marT="478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 bwMode="auto">
          <a:xfrm>
            <a:off x="3261432" y="3035264"/>
            <a:ext cx="6926999" cy="3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(NASA datasets only)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3455" y="6200137"/>
            <a:ext cx="565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* “Unique” counts unique user ID downloads of a complete dataset, not individual files.  Repeat downloads of the same dataset by the same user were counted only once.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231" y="1011556"/>
            <a:ext cx="3994728" cy="646331"/>
          </a:xfrm>
          <a:prstGeom prst="rect">
            <a:avLst/>
          </a:prstGeom>
          <a:solidFill>
            <a:srgbClr val="B9CDE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119 unique* users from 16 countries</a:t>
            </a:r>
          </a:p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641 dataset downloads in 2012-13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0056" y="87825"/>
            <a:ext cx="46913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srgbClr val="000090"/>
                </a:solidFill>
                <a:latin typeface="Calibri"/>
              </a:rPr>
              <a:t>obs4MIPs: Access Statistics</a:t>
            </a:r>
            <a:endParaRPr lang="en-US" sz="3200" dirty="0">
              <a:solidFill>
                <a:srgbClr val="000090"/>
              </a:solidFill>
              <a:latin typeface="Calibri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" y="1682077"/>
            <a:ext cx="9058879" cy="445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3194" y="2296599"/>
            <a:ext cx="1592680" cy="369332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As of Nov 2013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238" y="524220"/>
            <a:ext cx="224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(NASA Datasets </a:t>
            </a:r>
            <a:r>
              <a:rPr lang="en-US" dirty="0" smtClean="0"/>
              <a:t>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73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41715" y="141704"/>
            <a:ext cx="5672666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Evolution and Plans of obs4MIPs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029442"/>
            <a:ext cx="9228667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Wingdings" charset="2"/>
              <a:buChar char="ü"/>
            </a:pPr>
            <a:r>
              <a:rPr lang="en-US" sz="2800" dirty="0" smtClean="0">
                <a:solidFill>
                  <a:srgbClr val="BFBFBF"/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Pilot Phase - CMIP5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Initial protocols – variables, sources &amp; documentation</a:t>
            </a:r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Compatibility with CMIP file formats and ESGF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PCMDI Science &amp; GSFC IT Workshops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Identified and provided ~ 15 variables</a:t>
            </a:r>
            <a:endParaRPr lang="en-US" sz="2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50000"/>
              <a:buFont typeface="Wingdings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Expanding the Pilot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Additional data types, sources, variables (e.g., CFMIP, CMUG, CEOS, reanalysis)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Reconsidering the initial guidelines/boundaries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Some partial oversight &amp; governance: NASA+ Working Group </a:t>
            </a:r>
            <a:endParaRPr lang="en-US" sz="2400" i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Wingdings" charset="2"/>
              <a:buChar char="q"/>
            </a:pPr>
            <a:r>
              <a:rPr lang="en-US" sz="2800" dirty="0" smtClean="0"/>
              <a:t>Present: Planning Ahead – CMIP6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Identify additional data sources / remaining variable gap across Earth System 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Judicious/expanded model output considerations, including satellite simulators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Increasing community input on objectives and on implementation contributions</a:t>
            </a: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Broadening awareness &amp; </a:t>
            </a:r>
            <a:r>
              <a:rPr lang="en-US" sz="2000" i="1" dirty="0"/>
              <a:t>governance: </a:t>
            </a:r>
            <a:r>
              <a:rPr lang="en-US" sz="2000" i="1" dirty="0" smtClean="0"/>
              <a:t>WDAC obs4MIPs Task Team</a:t>
            </a:r>
          </a:p>
          <a:p>
            <a:pPr marL="514350" lvl="0" indent="-514350">
              <a:buFont typeface="Wingdings" charset="2"/>
              <a:buChar char="q"/>
            </a:pPr>
            <a:r>
              <a:rPr lang="en-US" sz="2800" dirty="0" smtClean="0">
                <a:solidFill>
                  <a:prstClr val="black"/>
                </a:solidFill>
              </a:rPr>
              <a:t>Future</a:t>
            </a:r>
            <a:endParaRPr lang="en-US" sz="2800" dirty="0">
              <a:solidFill>
                <a:prstClr val="black"/>
              </a:solidFill>
            </a:endParaRPr>
          </a:p>
          <a:p>
            <a:pPr marL="801688" indent="-342900">
              <a:buFont typeface="Arial"/>
              <a:buChar char="•"/>
              <a:tabLst>
                <a:tab pos="458788" algn="l"/>
              </a:tabLst>
            </a:pPr>
            <a:r>
              <a:rPr lang="en-US" sz="2000" i="1" dirty="0" smtClean="0"/>
              <a:t>More synergistic feedbacks between model development/improvements and new mission/observation definitions and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10938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1641</Words>
  <Application>Microsoft Office PowerPoint</Application>
  <PresentationFormat>On-screen Show (4:3)</PresentationFormat>
  <Paragraphs>279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6_Office Theme</vt:lpstr>
      <vt:lpstr>7_Office Theme</vt:lpstr>
      <vt:lpstr>PowerPoint Presentation</vt:lpstr>
      <vt:lpstr>Initial Sentiments Behind obs4MIPS Under-Exploited Observations for Model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WDAC Obs4MIPs Task Team</vt:lpstr>
      <vt:lpstr>PowerPoint Presentation</vt:lpstr>
      <vt:lpstr>Obs4MIPs – CMIP6 Planning Meeting</vt:lpstr>
      <vt:lpstr>Obs4MIPs – CMIP6 Planning Meeting</vt:lpstr>
      <vt:lpstr>Obs4MIPs – CMIP6 Planning Meeting</vt:lpstr>
      <vt:lpstr>Obs4MIPs – CMIP6 Planning Meeting</vt:lpstr>
      <vt:lpstr>Conclusion</vt:lpstr>
    </vt:vector>
  </TitlesOfParts>
  <Company>TH-CUBED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Duane Waliser</dc:creator>
  <cp:lastModifiedBy>Robert Ferraro</cp:lastModifiedBy>
  <cp:revision>95</cp:revision>
  <dcterms:created xsi:type="dcterms:W3CDTF">2011-10-19T05:02:32Z</dcterms:created>
  <dcterms:modified xsi:type="dcterms:W3CDTF">2014-06-02T06:24:51Z</dcterms:modified>
</cp:coreProperties>
</file>