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8" r:id="rId2"/>
    <p:sldId id="287" r:id="rId3"/>
    <p:sldId id="335" r:id="rId4"/>
    <p:sldId id="317" r:id="rId5"/>
    <p:sldId id="318" r:id="rId6"/>
    <p:sldId id="319" r:id="rId7"/>
    <p:sldId id="320" r:id="rId8"/>
    <p:sldId id="342" r:id="rId9"/>
    <p:sldId id="324" r:id="rId10"/>
    <p:sldId id="325" r:id="rId11"/>
    <p:sldId id="328" r:id="rId12"/>
    <p:sldId id="331" r:id="rId13"/>
    <p:sldId id="330" r:id="rId14"/>
    <p:sldId id="334" r:id="rId15"/>
    <p:sldId id="338" r:id="rId16"/>
    <p:sldId id="310" r:id="rId17"/>
    <p:sldId id="340" r:id="rId18"/>
    <p:sldId id="337" r:id="rId19"/>
    <p:sldId id="339" r:id="rId20"/>
  </p:sldIdLst>
  <p:sldSz cx="9144000" cy="6858000" type="screen4x3"/>
  <p:notesSz cx="6794500" cy="9906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295383"/>
    <a:srgbClr val="F4792C"/>
    <a:srgbClr val="17375E"/>
    <a:srgbClr val="3926C2"/>
    <a:srgbClr val="0066FF"/>
    <a:srgbClr val="FF0000"/>
    <a:srgbClr val="59595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5282" autoAdjust="0"/>
    <p:restoredTop sz="94444" autoAdjust="0"/>
  </p:normalViewPr>
  <p:slideViewPr>
    <p:cSldViewPr>
      <p:cViewPr varScale="1">
        <p:scale>
          <a:sx n="63" d="100"/>
          <a:sy n="63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645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DCC7CC-81BA-49A3-A604-72F7D4444D4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232880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BB0EDE2-93F3-4C58-9E16-EAE4D3883F73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2829705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F99AD8-C704-48D0-B3FC-B4B3B8AA63CC}" type="slidenum">
              <a:rPr lang="nb-NO"/>
              <a:pPr/>
              <a:t>1</a:t>
            </a:fld>
            <a:endParaRPr lang="nb-NO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432195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0EDE2-93F3-4C58-9E16-EAE4D3883F73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081077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DCF4971-F8CB-4290-AC64-C2673047DE14}" type="slidenum">
              <a:rPr lang="nb-NO" smtClean="0"/>
              <a:pPr/>
              <a:t>6</a:t>
            </a:fld>
            <a:endParaRPr lang="nb-NO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651088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0EDE2-93F3-4C58-9E16-EAE4D3883F73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38704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76475"/>
            <a:ext cx="9144000" cy="2520950"/>
          </a:xfrm>
        </p:spPr>
        <p:txBody>
          <a:bodyPr/>
          <a:lstStyle>
            <a:lvl1pPr algn="ctr">
              <a:defRPr sz="4400" b="0">
                <a:solidFill>
                  <a:srgbClr val="17375E"/>
                </a:solidFill>
              </a:defRPr>
            </a:lvl1pPr>
          </a:lstStyle>
          <a:p>
            <a:endParaRPr lang="nn-NO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fld id="{DF9B19FB-FA2B-4A1C-9736-77BA9CEC0648}" type="datetime1">
              <a:rPr lang="nb-NO"/>
              <a:pPr/>
              <a:t>02.06.2014</a:t>
            </a:fld>
            <a:endParaRPr lang="nb-NO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pic>
        <p:nvPicPr>
          <p:cNvPr id="3079" name="Bilde 3" descr="NVELogoPos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5877272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>
          <a:xfrm>
            <a:off x="2411413" y="6308725"/>
            <a:ext cx="4321175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E749E2-8ABF-4D1E-8B88-EDDE085BFD80}" type="slidenum">
              <a:rPr lang="nb-NO"/>
              <a:pPr/>
              <a:t>‹#›</a:t>
            </a:fld>
            <a:endParaRPr lang="nb-NO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2"/>
          </p:nvPr>
        </p:nvSpPr>
        <p:spPr>
          <a:xfrm>
            <a:off x="7812088" y="5876925"/>
            <a:ext cx="1008062" cy="6223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BD6B808B-ED4B-4C0B-B359-8A1860D1750D}" type="datetime1">
              <a:rPr lang="nb-NO"/>
              <a:pPr/>
              <a:t>02.06.2014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5459412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5459412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>
          <a:xfrm>
            <a:off x="2411413" y="6308725"/>
            <a:ext cx="4321175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C29705-3A44-476B-A240-FA0291B045CC}" type="slidenum">
              <a:rPr lang="nb-NO"/>
              <a:pPr/>
              <a:t>‹#›</a:t>
            </a:fld>
            <a:endParaRPr lang="nb-NO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2"/>
          </p:nvPr>
        </p:nvSpPr>
        <p:spPr>
          <a:xfrm>
            <a:off x="7812088" y="5876925"/>
            <a:ext cx="1008062" cy="6223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BD6B808B-ED4B-4C0B-B359-8A1860D1750D}" type="datetime1">
              <a:rPr lang="nb-NO"/>
              <a:pPr/>
              <a:t>02.06.2014</a:t>
            </a:fld>
            <a:endParaRPr lang="nb-N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tel, tekst og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9725" y="260350"/>
            <a:ext cx="84963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323850" y="1600200"/>
            <a:ext cx="4171950" cy="40608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71950" cy="195421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3"/>
          </p:nvPr>
        </p:nvSpPr>
        <p:spPr>
          <a:xfrm>
            <a:off x="4648200" y="3706813"/>
            <a:ext cx="4171950" cy="19542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32138" y="6597650"/>
            <a:ext cx="28956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>
          <a:xfrm>
            <a:off x="2411413" y="6308725"/>
            <a:ext cx="4321175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8D6DB6-236A-4642-8CBC-FE2E8ED4AE25}" type="slidenum">
              <a:rPr lang="nb-NO"/>
              <a:pPr/>
              <a:t>‹#›</a:t>
            </a:fld>
            <a:endParaRPr lang="nb-NO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2"/>
          </p:nvPr>
        </p:nvSpPr>
        <p:spPr>
          <a:xfrm>
            <a:off x="7812088" y="5876925"/>
            <a:ext cx="1008062" cy="6223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BD6B808B-ED4B-4C0B-B359-8A1860D1750D}" type="datetime1">
              <a:rPr lang="nb-NO"/>
              <a:pPr/>
              <a:t>02.06.2014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23850" y="1600200"/>
            <a:ext cx="4171950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1950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>
          <a:xfrm>
            <a:off x="2411413" y="6308725"/>
            <a:ext cx="4321175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0"/>
          </p:nvPr>
        </p:nvSpPr>
        <p:spPr>
          <a:xfrm>
            <a:off x="2411413" y="6308725"/>
            <a:ext cx="4321175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BD3AC9-987A-47F5-90EF-9B24DC92D7B4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411413" y="6308725"/>
            <a:ext cx="4321175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57D91E-A4E0-4E3A-9F3C-85399028BE42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10"/>
          </p:nvPr>
        </p:nvSpPr>
        <p:spPr>
          <a:xfrm>
            <a:off x="2411413" y="6308725"/>
            <a:ext cx="4321175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A4A371-5EE0-47D6-89DD-37719589107B}" type="slidenum">
              <a:rPr lang="nb-NO"/>
              <a:pPr/>
              <a:t>‹#›</a:t>
            </a:fld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2"/>
          </p:nvPr>
        </p:nvSpPr>
        <p:spPr>
          <a:xfrm>
            <a:off x="7812088" y="5876925"/>
            <a:ext cx="1008062" cy="6223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BD6B808B-ED4B-4C0B-B359-8A1860D1750D}" type="datetime1">
              <a:rPr lang="nb-NO"/>
              <a:pPr/>
              <a:t>02.06.2014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>
          <a:xfrm>
            <a:off x="2411413" y="6308725"/>
            <a:ext cx="4321175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36E27F-EDA5-4FF7-9684-F896402BFFE7}" type="slidenum">
              <a:rPr lang="nb-NO"/>
              <a:pPr/>
              <a:t>‹#›</a:t>
            </a:fld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2"/>
          </p:nvPr>
        </p:nvSpPr>
        <p:spPr>
          <a:xfrm>
            <a:off x="7812088" y="5876925"/>
            <a:ext cx="1008062" cy="6223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BD6B808B-ED4B-4C0B-B359-8A1860D1750D}" type="datetime1">
              <a:rPr lang="nb-NO"/>
              <a:pPr/>
              <a:t>02.06.2014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>
          <a:xfrm>
            <a:off x="2411413" y="6308725"/>
            <a:ext cx="4321175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D51CE9-7B8E-4BE4-8A05-AB9EF383A067}" type="slidenum">
              <a:rPr lang="nb-NO"/>
              <a:pPr/>
              <a:t>‹#›</a:t>
            </a:fld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2"/>
          </p:nvPr>
        </p:nvSpPr>
        <p:spPr>
          <a:xfrm>
            <a:off x="7812088" y="5876925"/>
            <a:ext cx="1008062" cy="6223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nb-NO"/>
          </a:p>
          <a:p>
            <a:fld id="{BD6B808B-ED4B-4C0B-B359-8A1860D1750D}" type="datetime1">
              <a:rPr lang="nb-NO"/>
              <a:pPr/>
              <a:t>02.06.2014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74638"/>
            <a:ext cx="849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n-NO" smtClean="0"/>
              <a:t>Klikk for å redigere tittelstil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600200"/>
            <a:ext cx="84963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n-NO" smtClean="0"/>
              <a:t>Klikk for å redigere tekststiler i malen</a:t>
            </a:r>
          </a:p>
          <a:p>
            <a:pPr lvl="1"/>
            <a:r>
              <a:rPr lang="nn-NO" smtClean="0"/>
              <a:t>Andre nivå</a:t>
            </a:r>
          </a:p>
          <a:p>
            <a:pPr lvl="2"/>
            <a:r>
              <a:rPr lang="nn-NO" smtClean="0"/>
              <a:t>Tredje nivå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5300663"/>
            <a:ext cx="476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2651A364-B70A-49F5-8CD1-9576548E4CB9}" type="slidenum">
              <a:rPr lang="nb-NO"/>
              <a:pPr/>
              <a:t>‹#›</a:t>
            </a:fld>
            <a:endParaRPr lang="nb-NO"/>
          </a:p>
        </p:txBody>
      </p:sp>
      <p:pic>
        <p:nvPicPr>
          <p:cNvPr id="1032" name="Bilde 5" descr="NVELogoPos.eps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5463" y="5918200"/>
            <a:ext cx="517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4792C"/>
        </a:buClr>
        <a:buSzPct val="85000"/>
        <a:buFont typeface="Arial Unicode MS" pitchFamily="34" charset="-128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295383"/>
        </a:buClr>
        <a:buSzPct val="80000"/>
        <a:buFont typeface="Helvetica" pitchFamily="34" charset="0"/>
        <a:buChar char="■"/>
        <a:defRPr sz="2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hyperlink" Target="http://glacier.nve.no/viewer/CI/en/cc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92088" y="404664"/>
            <a:ext cx="7668344" cy="1512168"/>
          </a:xfrm>
        </p:spPr>
        <p:txBody>
          <a:bodyPr/>
          <a:lstStyle/>
          <a:p>
            <a:r>
              <a:rPr lang="nb-NO" sz="4000" b="1" dirty="0" smtClean="0"/>
              <a:t>Glaciers</a:t>
            </a:r>
            <a:endParaRPr lang="nb-NO" sz="4000" b="1" i="1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31640" y="5013176"/>
            <a:ext cx="6400800" cy="10080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>
              <a:buFont typeface="Arial Unicode MS" pitchFamily="34" charset="-128"/>
              <a:buNone/>
            </a:pPr>
            <a:r>
              <a:rPr lang="nb-NO" sz="2000" dirty="0">
                <a:latin typeface="Helvetica" pitchFamily="34" charset="0"/>
              </a:rPr>
              <a:t>Liss M. </a:t>
            </a:r>
            <a:r>
              <a:rPr lang="nb-NO" sz="2000" dirty="0" smtClean="0">
                <a:latin typeface="Helvetica" pitchFamily="34" charset="0"/>
              </a:rPr>
              <a:t>Andreassen</a:t>
            </a:r>
            <a:br>
              <a:rPr lang="nb-NO" sz="2000" dirty="0" smtClean="0">
                <a:latin typeface="Helvetica" pitchFamily="34" charset="0"/>
              </a:rPr>
            </a:br>
            <a:endParaRPr lang="nb-NO" sz="2000" dirty="0" smtClean="0">
              <a:latin typeface="Helvetica" pitchFamily="34" charset="0"/>
            </a:endParaRPr>
          </a:p>
          <a:p>
            <a:pPr marL="0" indent="0" algn="ctr">
              <a:buFont typeface="Arial Unicode MS" pitchFamily="34" charset="-128"/>
              <a:buNone/>
            </a:pPr>
            <a:r>
              <a:rPr lang="nb-NO" sz="1800" b="1" i="1" dirty="0" err="1" smtClean="0">
                <a:latin typeface="Helvetica" pitchFamily="34" charset="0"/>
              </a:rPr>
              <a:t>Section</a:t>
            </a:r>
            <a:r>
              <a:rPr lang="nb-NO" sz="1800" b="1" i="1" dirty="0" smtClean="0">
                <a:latin typeface="Helvetica" pitchFamily="34" charset="0"/>
              </a:rPr>
              <a:t> for </a:t>
            </a:r>
            <a:r>
              <a:rPr lang="nb-NO" sz="1800" b="1" i="1" dirty="0" err="1" smtClean="0">
                <a:latin typeface="Helvetica" pitchFamily="34" charset="0"/>
              </a:rPr>
              <a:t>glaciers</a:t>
            </a:r>
            <a:r>
              <a:rPr lang="nb-NO" sz="1800" b="1" i="1" dirty="0" smtClean="0">
                <a:latin typeface="Helvetica" pitchFamily="34" charset="0"/>
              </a:rPr>
              <a:t>, </a:t>
            </a:r>
            <a:r>
              <a:rPr lang="nb-NO" sz="1800" b="1" i="1" dirty="0" err="1" smtClean="0">
                <a:latin typeface="Helvetica" pitchFamily="34" charset="0"/>
              </a:rPr>
              <a:t>snow</a:t>
            </a:r>
            <a:r>
              <a:rPr lang="nb-NO" sz="1800" b="1" i="1" dirty="0" smtClean="0">
                <a:latin typeface="Helvetica" pitchFamily="34" charset="0"/>
              </a:rPr>
              <a:t> and </a:t>
            </a:r>
            <a:r>
              <a:rPr lang="nb-NO" sz="1800" b="1" i="1" dirty="0" err="1" smtClean="0">
                <a:latin typeface="Helvetica" pitchFamily="34" charset="0"/>
              </a:rPr>
              <a:t>ice</a:t>
            </a:r>
            <a:endParaRPr lang="nb-NO" sz="1800" b="1" i="1" dirty="0" smtClean="0">
              <a:latin typeface="Helvetica" pitchFamily="34" charset="0"/>
            </a:endParaRPr>
          </a:p>
          <a:p>
            <a:pPr marL="0" indent="0" algn="ctr">
              <a:buFont typeface="Arial Unicode MS" pitchFamily="34" charset="-128"/>
              <a:buNone/>
            </a:pPr>
            <a:r>
              <a:rPr lang="nb-NO" sz="1800" dirty="0" err="1" smtClean="0">
                <a:latin typeface="Helvetica" pitchFamily="34" charset="0"/>
              </a:rPr>
              <a:t>Norwegian</a:t>
            </a:r>
            <a:r>
              <a:rPr lang="nb-NO" sz="1800" dirty="0" smtClean="0">
                <a:latin typeface="Helvetica" pitchFamily="34" charset="0"/>
              </a:rPr>
              <a:t> Water Resources and Energy </a:t>
            </a:r>
            <a:r>
              <a:rPr lang="nb-NO" sz="1800" dirty="0" err="1" smtClean="0">
                <a:latin typeface="Helvetica" pitchFamily="34" charset="0"/>
              </a:rPr>
              <a:t>Directorate</a:t>
            </a:r>
            <a:r>
              <a:rPr lang="nb-NO" sz="1800" dirty="0" smtClean="0">
                <a:latin typeface="Helvetica" pitchFamily="34" charset="0"/>
              </a:rPr>
              <a:t> </a:t>
            </a:r>
          </a:p>
          <a:p>
            <a:pPr marL="0" indent="0" algn="ctr">
              <a:buFont typeface="Arial Unicode MS" pitchFamily="34" charset="-128"/>
              <a:buNone/>
            </a:pPr>
            <a:r>
              <a:rPr lang="nb-NO" sz="1800" dirty="0" smtClean="0">
                <a:latin typeface="Helvetica" pitchFamily="34" charset="0"/>
              </a:rPr>
              <a:t>lma@nve.no</a:t>
            </a:r>
          </a:p>
        </p:txBody>
      </p:sp>
      <p:pic>
        <p:nvPicPr>
          <p:cNvPr id="9" name="Bilde 8" descr="2011-08_stor_lma 045 (Large).jpg"/>
          <p:cNvPicPr>
            <a:picLocks noChangeAspect="1"/>
          </p:cNvPicPr>
          <p:nvPr/>
        </p:nvPicPr>
        <p:blipFill>
          <a:blip r:embed="rId3" cstate="print"/>
          <a:srcRect t="39500" r="1564" b="22438"/>
          <a:stretch>
            <a:fillRect/>
          </a:stretch>
        </p:blipFill>
        <p:spPr>
          <a:xfrm>
            <a:off x="971600" y="1916832"/>
            <a:ext cx="7697407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147" y="579084"/>
            <a:ext cx="4201341" cy="328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dirty="0" err="1" smtClean="0"/>
              <a:t>CryoClim</a:t>
            </a:r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 err="1" smtClean="0"/>
              <a:t>applications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323850" y="1600201"/>
            <a:ext cx="4248150" cy="1036712"/>
          </a:xfrm>
        </p:spPr>
        <p:txBody>
          <a:bodyPr/>
          <a:lstStyle/>
          <a:p>
            <a:r>
              <a:rPr lang="nb-NO" sz="2000" dirty="0" err="1" smtClean="0"/>
              <a:t>Climate</a:t>
            </a:r>
            <a:r>
              <a:rPr lang="nb-NO" sz="2000" dirty="0" smtClean="0"/>
              <a:t> </a:t>
            </a:r>
            <a:r>
              <a:rPr lang="nb-NO" sz="2000" dirty="0" err="1" smtClean="0"/>
              <a:t>indicators</a:t>
            </a:r>
            <a:endParaRPr lang="nb-NO" sz="2000" dirty="0" smtClean="0"/>
          </a:p>
          <a:p>
            <a:r>
              <a:rPr lang="nb-NO" sz="2000" dirty="0" smtClean="0"/>
              <a:t>Glacier </a:t>
            </a:r>
            <a:r>
              <a:rPr lang="nb-NO" sz="2000" dirty="0" err="1" smtClean="0"/>
              <a:t>periodic</a:t>
            </a:r>
            <a:r>
              <a:rPr lang="nb-NO" sz="2000" dirty="0" smtClean="0"/>
              <a:t> </a:t>
            </a:r>
            <a:r>
              <a:rPr lang="nb-NO" sz="2000" dirty="0" err="1" smtClean="0"/>
              <a:t>photos</a:t>
            </a:r>
            <a:endParaRPr lang="nb-NO" sz="2000" dirty="0" smtClean="0"/>
          </a:p>
          <a:p>
            <a:r>
              <a:rPr lang="nb-NO" sz="2000" dirty="0" smtClean="0"/>
              <a:t>Glacier lake </a:t>
            </a:r>
            <a:r>
              <a:rPr lang="nb-NO" sz="2000" dirty="0" err="1" smtClean="0"/>
              <a:t>outburst</a:t>
            </a:r>
            <a:r>
              <a:rPr lang="nb-NO" sz="2000" dirty="0" smtClean="0"/>
              <a:t> </a:t>
            </a:r>
            <a:r>
              <a:rPr lang="nb-NO" sz="2000" dirty="0" err="1" smtClean="0"/>
              <a:t>floods</a:t>
            </a:r>
            <a:endParaRPr lang="nb-NO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861048"/>
            <a:ext cx="487113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ktangel 7"/>
          <p:cNvSpPr/>
          <p:nvPr/>
        </p:nvSpPr>
        <p:spPr>
          <a:xfrm>
            <a:off x="611560" y="2782669"/>
            <a:ext cx="3960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b="1" dirty="0" smtClean="0">
                <a:solidFill>
                  <a:srgbClr val="002060"/>
                </a:solidFill>
                <a:hlinkClick r:id="rId4"/>
              </a:rPr>
              <a:t>http://glacier.nve.no/viewer/CI/en/cc</a:t>
            </a:r>
          </a:p>
          <a:p>
            <a:r>
              <a:rPr lang="nb-NO" sz="1200" b="1" dirty="0" smtClean="0">
                <a:solidFill>
                  <a:srgbClr val="002060"/>
                </a:solidFill>
                <a:hlinkClick r:id="rId4"/>
              </a:rPr>
              <a:t>http://glacier.nve.no/viewer/GPP/en/cc</a:t>
            </a:r>
          </a:p>
          <a:p>
            <a:r>
              <a:rPr lang="nb-NO" sz="1200" b="1" dirty="0" smtClean="0">
                <a:solidFill>
                  <a:srgbClr val="002060"/>
                </a:solidFill>
                <a:hlinkClick r:id="rId4"/>
              </a:rPr>
              <a:t>http://glacier.nve.no/viewer/GLOF/en/cc</a:t>
            </a:r>
            <a:endParaRPr lang="nb-NO" sz="1200" b="1" dirty="0" smtClean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780928"/>
            <a:ext cx="427050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5656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6632"/>
            <a:ext cx="8182916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535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2913" y="404664"/>
            <a:ext cx="8243887" cy="738386"/>
          </a:xfrm>
        </p:spPr>
        <p:txBody>
          <a:bodyPr/>
          <a:lstStyle/>
          <a:p>
            <a:r>
              <a:rPr lang="nb-NO" dirty="0" err="1" smtClean="0"/>
              <a:t>Example</a:t>
            </a:r>
            <a:r>
              <a:rPr lang="nb-NO" dirty="0" smtClean="0"/>
              <a:t> 1: Area &amp; </a:t>
            </a:r>
            <a:r>
              <a:rPr lang="nb-NO" dirty="0" err="1"/>
              <a:t>length</a:t>
            </a:r>
            <a:r>
              <a:rPr lang="nb-NO" dirty="0"/>
              <a:t> </a:t>
            </a:r>
            <a:r>
              <a:rPr lang="nb-NO" dirty="0" err="1" smtClean="0"/>
              <a:t>changes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68761"/>
            <a:ext cx="8363272" cy="266429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 smtClean="0"/>
              <a:t>Considerable interest from hydropower companies: Present extent and changes, future changes. Outlines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Change assessments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1800" i="1" dirty="0" err="1" smtClean="0"/>
              <a:t>Andreassen</a:t>
            </a:r>
            <a:r>
              <a:rPr lang="en-US" sz="1800" i="1" dirty="0" smtClean="0"/>
              <a:t> et al 2008, Paul and </a:t>
            </a:r>
            <a:r>
              <a:rPr lang="en-US" sz="1800" i="1" dirty="0" err="1" smtClean="0"/>
              <a:t>Andreassen</a:t>
            </a:r>
            <a:r>
              <a:rPr lang="en-US" sz="1800" i="1" dirty="0" smtClean="0"/>
              <a:t>, 2009, Paul et al., 2011, </a:t>
            </a:r>
            <a:r>
              <a:rPr lang="en-US" sz="1800" i="1" dirty="0" err="1" smtClean="0"/>
              <a:t>Andreassen</a:t>
            </a:r>
            <a:r>
              <a:rPr lang="en-US" sz="1800" i="1" dirty="0" smtClean="0"/>
              <a:t> et al, 2012; 2014; </a:t>
            </a:r>
            <a:r>
              <a:rPr lang="en-US" sz="1800" i="1" dirty="0" err="1" smtClean="0"/>
              <a:t>Winsvold</a:t>
            </a:r>
            <a:r>
              <a:rPr lang="en-US" sz="1800" i="1" dirty="0" smtClean="0"/>
              <a:t> et al. </a:t>
            </a:r>
            <a:r>
              <a:rPr lang="en-US" sz="1800" i="1" dirty="0" err="1" smtClean="0"/>
              <a:t>subm</a:t>
            </a:r>
            <a:endParaRPr lang="en-US" sz="1800" i="1" dirty="0" smtClean="0"/>
          </a:p>
          <a:p>
            <a:pPr>
              <a:spcAft>
                <a:spcPts val="600"/>
              </a:spcAft>
            </a:pPr>
            <a:endParaRPr lang="nb-NO" sz="1800" dirty="0" smtClean="0"/>
          </a:p>
          <a:p>
            <a:endParaRPr lang="nb-NO" sz="18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7571" t="3629" r="4105" b="6740"/>
          <a:stretch>
            <a:fillRect/>
          </a:stretch>
        </p:blipFill>
        <p:spPr bwMode="auto">
          <a:xfrm>
            <a:off x="755576" y="2996952"/>
            <a:ext cx="25202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 t="4255" r="-1229"/>
          <a:stretch>
            <a:fillRect/>
          </a:stretch>
        </p:blipFill>
        <p:spPr bwMode="auto">
          <a:xfrm>
            <a:off x="3275856" y="2996952"/>
            <a:ext cx="17115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Sylinder 9"/>
          <p:cNvSpPr txBox="1"/>
          <p:nvPr/>
        </p:nvSpPr>
        <p:spPr>
          <a:xfrm>
            <a:off x="1187624" y="6021288"/>
            <a:ext cx="2088232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 err="1" smtClean="0"/>
              <a:t>Length</a:t>
            </a:r>
            <a:r>
              <a:rPr lang="nb-NO" sz="1200" i="1" dirty="0" smtClean="0"/>
              <a:t> </a:t>
            </a:r>
            <a:r>
              <a:rPr lang="nb-NO" sz="1200" i="1" dirty="0" err="1" smtClean="0"/>
              <a:t>determination</a:t>
            </a:r>
            <a:endParaRPr lang="nb-NO" sz="1200" i="1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3779404" y="6106319"/>
            <a:ext cx="1368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 err="1" smtClean="0"/>
              <a:t>Length</a:t>
            </a:r>
            <a:r>
              <a:rPr lang="nb-NO" sz="1200" i="1" dirty="0" smtClean="0"/>
              <a:t> </a:t>
            </a:r>
            <a:r>
              <a:rPr lang="nb-NO" sz="1200" i="1" dirty="0" err="1" smtClean="0"/>
              <a:t>change</a:t>
            </a:r>
            <a:endParaRPr lang="nb-NO" sz="1200" i="1" dirty="0"/>
          </a:p>
        </p:txBody>
      </p:sp>
      <p:sp>
        <p:nvSpPr>
          <p:cNvPr id="12" name="Rektangel 11"/>
          <p:cNvSpPr/>
          <p:nvPr/>
        </p:nvSpPr>
        <p:spPr>
          <a:xfrm>
            <a:off x="1115616" y="6381328"/>
            <a:ext cx="32313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i="1" dirty="0" err="1" smtClean="0"/>
              <a:t>Winsvold</a:t>
            </a:r>
            <a:r>
              <a:rPr lang="nb-NO" sz="1200" i="1" dirty="0" smtClean="0"/>
              <a:t>, Andreassen &amp; </a:t>
            </a:r>
            <a:r>
              <a:rPr lang="nb-NO" sz="1200" i="1" dirty="0" err="1" smtClean="0"/>
              <a:t>Kienholz</a:t>
            </a:r>
            <a:r>
              <a:rPr lang="nb-NO" sz="1200" i="1" dirty="0" smtClean="0"/>
              <a:t> </a:t>
            </a:r>
            <a:r>
              <a:rPr lang="nb-NO" sz="1200" i="1" dirty="0" err="1" smtClean="0"/>
              <a:t>submitted</a:t>
            </a:r>
            <a:r>
              <a:rPr lang="nb-NO" sz="1200" i="1" dirty="0" smtClean="0"/>
              <a:t>.</a:t>
            </a:r>
            <a:endParaRPr lang="nb-NO" dirty="0"/>
          </a:p>
        </p:txBody>
      </p:sp>
      <p:pic>
        <p:nvPicPr>
          <p:cNvPr id="14" name="Bilde 13" descr="4_25_hardangerjokulen_landsat_543_03_73_61_ly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068960"/>
            <a:ext cx="3531108" cy="3022092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5796136" y="6165304"/>
            <a:ext cx="302433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 smtClean="0"/>
              <a:t>Area </a:t>
            </a:r>
            <a:r>
              <a:rPr lang="nb-NO" sz="1200" i="1" dirty="0" err="1" smtClean="0"/>
              <a:t>change</a:t>
            </a:r>
            <a:r>
              <a:rPr lang="nb-NO" sz="1200" i="1" dirty="0" smtClean="0"/>
              <a:t> Hardangerjøkulen</a:t>
            </a:r>
            <a:endParaRPr lang="nb-NO" sz="1200" i="1" dirty="0"/>
          </a:p>
        </p:txBody>
      </p:sp>
    </p:spTree>
    <p:extLst>
      <p:ext uri="{BB962C8B-B14F-4D97-AF65-F5344CB8AC3E}">
        <p14:creationId xmlns:p14="http://schemas.microsoft.com/office/powerpoint/2010/main" xmlns="" val="106175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064896" cy="1069086"/>
          </a:xfrm>
        </p:spPr>
        <p:txBody>
          <a:bodyPr/>
          <a:lstStyle/>
          <a:p>
            <a:pPr algn="l"/>
            <a:r>
              <a:rPr lang="nb-NO" dirty="0" err="1" smtClean="0"/>
              <a:t>Example</a:t>
            </a:r>
            <a:r>
              <a:rPr lang="nb-NO" dirty="0" smtClean="0"/>
              <a:t> 2. Little </a:t>
            </a:r>
            <a:r>
              <a:rPr lang="nb-NO" dirty="0" err="1" smtClean="0"/>
              <a:t>ice</a:t>
            </a:r>
            <a:r>
              <a:rPr lang="nb-NO" dirty="0" smtClean="0"/>
              <a:t> age </a:t>
            </a:r>
            <a:r>
              <a:rPr lang="nb-NO" dirty="0" err="1" smtClean="0"/>
              <a:t>mapping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512" y="1124744"/>
            <a:ext cx="8964488" cy="1368152"/>
          </a:xfrm>
        </p:spPr>
        <p:txBody>
          <a:bodyPr/>
          <a:lstStyle/>
          <a:p>
            <a:r>
              <a:rPr lang="en-US" sz="2000" dirty="0" smtClean="0"/>
              <a:t>Satellite imagery can be an efficient tool for mapping of maximum LIA extents of glaciers on a regional scale</a:t>
            </a:r>
            <a:br>
              <a:rPr lang="en-US" sz="2000" dirty="0" smtClean="0"/>
            </a:br>
            <a:r>
              <a:rPr lang="en-US" sz="800" dirty="0" smtClean="0"/>
              <a:t>  </a:t>
            </a:r>
            <a:endParaRPr lang="en-US" sz="2000" dirty="0" smtClean="0"/>
          </a:p>
          <a:p>
            <a:r>
              <a:rPr lang="en-US" sz="2000" dirty="0" smtClean="0"/>
              <a:t>A </a:t>
            </a:r>
            <a:r>
              <a:rPr lang="en-US" sz="2000" dirty="0" err="1" smtClean="0"/>
              <a:t>Landsat</a:t>
            </a:r>
            <a:r>
              <a:rPr lang="en-US" sz="2000" dirty="0" smtClean="0"/>
              <a:t> image from 2003 were used to map LIA maximum extent (~1750) -&gt; area and length shrank by 35% and 34% from LIA to 2003</a:t>
            </a:r>
            <a:endParaRPr lang="nb-NO" sz="2000" dirty="0" smtClean="0"/>
          </a:p>
          <a:p>
            <a:endParaRPr lang="nb-NO" dirty="0" smtClean="0"/>
          </a:p>
        </p:txBody>
      </p:sp>
      <p:pic>
        <p:nvPicPr>
          <p:cNvPr id="17" name="Bilde 16" descr="4_26_jotun_lia_2003_breatlas_ur.png"/>
          <p:cNvPicPr>
            <a:picLocks noChangeAspect="1"/>
          </p:cNvPicPr>
          <p:nvPr/>
        </p:nvPicPr>
        <p:blipFill>
          <a:blip r:embed="rId2" cstate="print"/>
          <a:srcRect l="1457" t="3745"/>
          <a:stretch>
            <a:fillRect/>
          </a:stretch>
        </p:blipFill>
        <p:spPr>
          <a:xfrm>
            <a:off x="2195736" y="2780928"/>
            <a:ext cx="4871623" cy="37010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758136"/>
            <a:ext cx="5265812" cy="376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Sylinder 8"/>
          <p:cNvSpPr txBox="1"/>
          <p:nvPr/>
        </p:nvSpPr>
        <p:spPr>
          <a:xfrm>
            <a:off x="5148064" y="6525344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 smtClean="0"/>
              <a:t>Baumann, </a:t>
            </a:r>
            <a:r>
              <a:rPr lang="nb-NO" sz="1200" i="1" dirty="0" err="1" smtClean="0"/>
              <a:t>Winkler</a:t>
            </a:r>
            <a:r>
              <a:rPr lang="nb-NO" sz="1200" i="1" dirty="0" smtClean="0"/>
              <a:t> &amp; Andreassen, TC, 2009</a:t>
            </a:r>
            <a:endParaRPr lang="nb-NO" sz="1200" i="1" dirty="0"/>
          </a:p>
        </p:txBody>
      </p:sp>
    </p:spTree>
    <p:extLst>
      <p:ext uri="{BB962C8B-B14F-4D97-AF65-F5344CB8AC3E}">
        <p14:creationId xmlns:p14="http://schemas.microsoft.com/office/powerpoint/2010/main" xmlns="" val="201785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3816424" cy="1440160"/>
          </a:xfrm>
        </p:spPr>
        <p:txBody>
          <a:bodyPr/>
          <a:lstStyle/>
          <a:p>
            <a:pPr algn="l"/>
            <a:r>
              <a:rPr lang="nb-NO" dirty="0" err="1" smtClean="0"/>
              <a:t>Example</a:t>
            </a:r>
            <a:r>
              <a:rPr lang="nb-NO" dirty="0" smtClean="0"/>
              <a:t> 3: </a:t>
            </a:r>
            <a:br>
              <a:rPr lang="nb-NO" dirty="0" smtClean="0"/>
            </a:br>
            <a:r>
              <a:rPr lang="nb-NO" dirty="0" err="1" smtClean="0"/>
              <a:t>Ice</a:t>
            </a:r>
            <a:r>
              <a:rPr lang="nb-NO" dirty="0" smtClean="0"/>
              <a:t> </a:t>
            </a:r>
            <a:r>
              <a:rPr lang="nb-NO" dirty="0" err="1" smtClean="0"/>
              <a:t>volume</a:t>
            </a:r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 err="1" smtClean="0"/>
              <a:t>modelling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1520" y="1700808"/>
            <a:ext cx="4824536" cy="2520280"/>
          </a:xfrm>
        </p:spPr>
        <p:txBody>
          <a:bodyPr/>
          <a:lstStyle/>
          <a:p>
            <a:r>
              <a:rPr lang="en-US" sz="1800" dirty="0" smtClean="0"/>
              <a:t>Use distributed model (Huss and </a:t>
            </a:r>
            <a:r>
              <a:rPr lang="en-US" sz="1800" dirty="0" err="1" smtClean="0"/>
              <a:t>Farinotti</a:t>
            </a:r>
            <a:r>
              <a:rPr lang="en-US" sz="1800" dirty="0" smtClean="0"/>
              <a:t>, 2012)</a:t>
            </a:r>
          </a:p>
          <a:p>
            <a:r>
              <a:rPr lang="en-US" sz="1800" dirty="0" smtClean="0"/>
              <a:t>Calibrated with ice thickness data for Norway</a:t>
            </a:r>
          </a:p>
          <a:p>
            <a:r>
              <a:rPr lang="en-US" sz="1800" dirty="0" smtClean="0"/>
              <a:t>Input data: glacier outlines (inventory data 1999-2006) &amp; national elevation model</a:t>
            </a:r>
            <a:endParaRPr lang="nb-NO" dirty="0" smtClean="0"/>
          </a:p>
        </p:txBody>
      </p:sp>
      <p:sp>
        <p:nvSpPr>
          <p:cNvPr id="22" name="TekstSylinder 21"/>
          <p:cNvSpPr txBox="1"/>
          <p:nvPr/>
        </p:nvSpPr>
        <p:spPr>
          <a:xfrm>
            <a:off x="1331640" y="6237312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 err="1" smtClean="0"/>
              <a:t>Ice</a:t>
            </a:r>
            <a:r>
              <a:rPr lang="nb-NO" sz="1200" i="1" dirty="0" smtClean="0"/>
              <a:t> </a:t>
            </a:r>
            <a:r>
              <a:rPr lang="nb-NO" sz="1200" i="1" dirty="0" err="1" smtClean="0"/>
              <a:t>thickness</a:t>
            </a:r>
            <a:r>
              <a:rPr lang="nb-NO" sz="1200" i="1" dirty="0" smtClean="0"/>
              <a:t> data in </a:t>
            </a:r>
            <a:r>
              <a:rPr lang="nb-NO" sz="1200" i="1" dirty="0" err="1" smtClean="0"/>
              <a:t>Norway</a:t>
            </a:r>
            <a:endParaRPr lang="nb-NO" sz="1200" i="1" dirty="0"/>
          </a:p>
        </p:txBody>
      </p:sp>
      <p:pic>
        <p:nvPicPr>
          <p:cNvPr id="9" name="Plassholder for innhold 5" descr="fig3_distributed_div-complex_egu.jpg"/>
          <p:cNvPicPr>
            <a:picLocks noChangeAspect="1"/>
          </p:cNvPicPr>
          <p:nvPr/>
        </p:nvPicPr>
        <p:blipFill>
          <a:blip r:embed="rId2" cstate="print"/>
          <a:srcRect l="3129" t="977" r="4557" b="6209"/>
          <a:stretch>
            <a:fillRect/>
          </a:stretch>
        </p:blipFill>
        <p:spPr bwMode="auto">
          <a:xfrm>
            <a:off x="4946105" y="332656"/>
            <a:ext cx="4197895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Bilde 11" descr="oversikt_breer_m_maalinger_ny.png"/>
          <p:cNvPicPr>
            <a:picLocks noChangeAspect="1"/>
          </p:cNvPicPr>
          <p:nvPr/>
        </p:nvPicPr>
        <p:blipFill>
          <a:blip r:embed="rId3" cstate="print"/>
          <a:srcRect t="9727" r="-5322" b="9214"/>
          <a:stretch>
            <a:fillRect/>
          </a:stretch>
        </p:blipFill>
        <p:spPr>
          <a:xfrm>
            <a:off x="323528" y="3789040"/>
            <a:ext cx="4504821" cy="2448272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5796136" y="623731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 smtClean="0"/>
              <a:t>Andreassen, </a:t>
            </a:r>
            <a:r>
              <a:rPr lang="nb-NO" sz="1200" i="1" dirty="0" err="1" smtClean="0"/>
              <a:t>Huss</a:t>
            </a:r>
            <a:r>
              <a:rPr lang="nb-NO" sz="1200" i="1" dirty="0" smtClean="0"/>
              <a:t>, </a:t>
            </a:r>
            <a:r>
              <a:rPr lang="nb-NO" sz="1200" i="1" dirty="0" err="1" smtClean="0"/>
              <a:t>Melvold</a:t>
            </a:r>
            <a:r>
              <a:rPr lang="nb-NO" sz="1200" i="1" dirty="0" smtClean="0"/>
              <a:t>, </a:t>
            </a:r>
            <a:r>
              <a:rPr lang="nb-NO" sz="1200" i="1" dirty="0" err="1" smtClean="0"/>
              <a:t>Elvehøy</a:t>
            </a:r>
            <a:r>
              <a:rPr lang="nb-NO" sz="1200" i="1" dirty="0" smtClean="0"/>
              <a:t>, </a:t>
            </a:r>
            <a:r>
              <a:rPr lang="nb-NO" sz="1200" i="1" dirty="0" err="1" smtClean="0"/>
              <a:t>Winsvold</a:t>
            </a:r>
            <a:r>
              <a:rPr lang="nb-NO" sz="1200" i="1" dirty="0" smtClean="0"/>
              <a:t> in prep. </a:t>
            </a:r>
            <a:endParaRPr lang="nb-NO" sz="1200" i="1" dirty="0"/>
          </a:p>
        </p:txBody>
      </p:sp>
    </p:spTree>
    <p:extLst>
      <p:ext uri="{BB962C8B-B14F-4D97-AF65-F5344CB8AC3E}">
        <p14:creationId xmlns:p14="http://schemas.microsoft.com/office/powerpoint/2010/main" xmlns="" val="56730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512" y="332704"/>
            <a:ext cx="3384376" cy="720032"/>
          </a:xfrm>
        </p:spPr>
        <p:txBody>
          <a:bodyPr/>
          <a:lstStyle/>
          <a:p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800" dirty="0" smtClean="0"/>
              <a:t>Glacier </a:t>
            </a:r>
            <a:r>
              <a:rPr lang="nb-NO" sz="2800" dirty="0" err="1" smtClean="0"/>
              <a:t>velocity</a:t>
            </a:r>
            <a:r>
              <a:rPr lang="nb-NO" sz="2800" dirty="0" smtClean="0"/>
              <a:t> &amp; </a:t>
            </a:r>
            <a:r>
              <a:rPr lang="nb-NO" sz="2800" dirty="0" err="1" smtClean="0"/>
              <a:t>ice</a:t>
            </a:r>
            <a:r>
              <a:rPr lang="nb-NO" sz="2800" dirty="0" smtClean="0"/>
              <a:t> </a:t>
            </a:r>
            <a:r>
              <a:rPr lang="nb-NO" sz="2800" dirty="0" err="1" smtClean="0"/>
              <a:t>divides</a:t>
            </a:r>
            <a:r>
              <a:rPr lang="nb-NO" sz="2800" dirty="0" smtClean="0"/>
              <a:t/>
            </a:r>
            <a:br>
              <a:rPr lang="nb-NO" sz="2800" dirty="0" smtClean="0"/>
            </a:br>
            <a:endParaRPr lang="nb-NO" sz="2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3132138" y="6597650"/>
            <a:ext cx="2895600" cy="260350"/>
          </a:xfrm>
          <a:prstGeom prst="rect">
            <a:avLst/>
          </a:prstGeom>
        </p:spPr>
        <p:txBody>
          <a:bodyPr/>
          <a:lstStyle/>
          <a:p>
            <a:fld id="{3E97971C-2FE7-4FD3-B01F-4B5E83D933F8}" type="slidenum">
              <a:rPr lang="en-GB" noProof="0" smtClean="0"/>
              <a:pPr/>
              <a:t>15</a:t>
            </a:fld>
            <a:endParaRPr lang="en-GB" noProof="0" dirty="0"/>
          </a:p>
        </p:txBody>
      </p:sp>
      <p:pic>
        <p:nvPicPr>
          <p:cNvPr id="6" name="Picture 11" descr="M:\pc\Desktop\20001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7567" y="44624"/>
            <a:ext cx="5364088" cy="402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kaeaeb\Desktop\engabree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593" y="3140968"/>
            <a:ext cx="5927017" cy="370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278092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 err="1" smtClean="0"/>
              <a:t>Engabreen</a:t>
            </a:r>
            <a:r>
              <a:rPr lang="nb-NO" dirty="0" smtClean="0"/>
              <a:t> / </a:t>
            </a:r>
            <a:r>
              <a:rPr lang="nb-NO" i="1" dirty="0" smtClean="0"/>
              <a:t>Radarsat-2</a:t>
            </a:r>
            <a:endParaRPr lang="nb-NO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459680" y="4190068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 err="1" smtClean="0"/>
              <a:t>Batura</a:t>
            </a:r>
            <a:r>
              <a:rPr lang="nb-NO" i="1" dirty="0" smtClean="0"/>
              <a:t> Glacier / </a:t>
            </a:r>
            <a:r>
              <a:rPr lang="nb-NO" i="1" dirty="0" err="1" smtClean="0"/>
              <a:t>Landsat</a:t>
            </a:r>
            <a:endParaRPr lang="nb-NO" i="1" dirty="0"/>
          </a:p>
        </p:txBody>
      </p:sp>
      <p:sp>
        <p:nvSpPr>
          <p:cNvPr id="10" name="Plassholder for innhold 2"/>
          <p:cNvSpPr>
            <a:spLocks noGrp="1"/>
          </p:cNvSpPr>
          <p:nvPr>
            <p:ph idx="1"/>
          </p:nvPr>
        </p:nvSpPr>
        <p:spPr>
          <a:xfrm>
            <a:off x="251520" y="1628800"/>
            <a:ext cx="3312368" cy="936104"/>
          </a:xfrm>
        </p:spPr>
        <p:txBody>
          <a:bodyPr/>
          <a:lstStyle/>
          <a:p>
            <a:r>
              <a:rPr lang="nb-NO" dirty="0" err="1" smtClean="0"/>
              <a:t>important</a:t>
            </a:r>
            <a:r>
              <a:rPr lang="nb-NO" dirty="0" smtClean="0"/>
              <a:t> (</a:t>
            </a:r>
            <a:r>
              <a:rPr lang="nb-NO" dirty="0" err="1" smtClean="0"/>
              <a:t>climate</a:t>
            </a:r>
            <a:r>
              <a:rPr lang="nb-NO" dirty="0" smtClean="0"/>
              <a:t>, </a:t>
            </a:r>
            <a:r>
              <a:rPr lang="nb-NO" dirty="0" err="1" smtClean="0"/>
              <a:t>surges</a:t>
            </a:r>
            <a:r>
              <a:rPr lang="nb-NO" dirty="0" smtClean="0"/>
              <a:t>, </a:t>
            </a:r>
            <a:r>
              <a:rPr lang="nb-NO" dirty="0" err="1" smtClean="0"/>
              <a:t>hazards</a:t>
            </a:r>
            <a:r>
              <a:rPr lang="nb-NO" dirty="0" smtClean="0"/>
              <a:t>)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6497122" y="6093296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 err="1" smtClean="0"/>
              <a:t>Courtesy</a:t>
            </a:r>
            <a:r>
              <a:rPr lang="nb-NO" i="1" dirty="0" smtClean="0"/>
              <a:t>:</a:t>
            </a:r>
            <a:br>
              <a:rPr lang="nb-NO" i="1" dirty="0" smtClean="0"/>
            </a:br>
            <a:r>
              <a:rPr lang="nb-NO" i="1" dirty="0" smtClean="0"/>
              <a:t>Andreas </a:t>
            </a:r>
            <a:r>
              <a:rPr lang="nb-NO" i="1" dirty="0" err="1" smtClean="0"/>
              <a:t>Kääb</a:t>
            </a:r>
            <a:r>
              <a:rPr lang="nb-NO" i="1" dirty="0" smtClean="0"/>
              <a:t>, UiO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xmlns="" val="57144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Future</a:t>
            </a:r>
            <a:r>
              <a:rPr lang="nb-NO" dirty="0" smtClean="0"/>
              <a:t> glacier survey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23850" y="1311374"/>
            <a:ext cx="4171950" cy="4133850"/>
          </a:xfrm>
        </p:spPr>
        <p:txBody>
          <a:bodyPr/>
          <a:lstStyle/>
          <a:p>
            <a:pPr>
              <a:buClr>
                <a:schemeClr val="accent6"/>
              </a:buClr>
            </a:pPr>
            <a:r>
              <a:rPr lang="nb-NO" sz="2000" dirty="0" smtClean="0"/>
              <a:t>Optical </a:t>
            </a:r>
            <a:r>
              <a:rPr lang="nb-NO" sz="2000" dirty="0" err="1" smtClean="0"/>
              <a:t>satelites</a:t>
            </a:r>
            <a:endParaRPr lang="nb-NO" sz="2000" dirty="0" smtClean="0"/>
          </a:p>
          <a:p>
            <a:pPr lvl="1"/>
            <a:r>
              <a:rPr lang="nb-NO" sz="2000" dirty="0" smtClean="0"/>
              <a:t>Sentinel-2	</a:t>
            </a:r>
            <a:r>
              <a:rPr lang="nb-NO" sz="2000" i="1" dirty="0" smtClean="0"/>
              <a:t>(2015)</a:t>
            </a:r>
          </a:p>
          <a:p>
            <a:pPr lvl="1">
              <a:buClr>
                <a:schemeClr val="accent6"/>
              </a:buClr>
            </a:pPr>
            <a:r>
              <a:rPr lang="en-US" sz="2000" dirty="0" smtClean="0"/>
              <a:t>Landsat 8 	</a:t>
            </a:r>
            <a:r>
              <a:rPr lang="nb-NO" sz="2000" i="1" dirty="0" smtClean="0"/>
              <a:t>(2013)</a:t>
            </a:r>
            <a:endParaRPr lang="nb-NO" sz="2000" dirty="0" smtClean="0"/>
          </a:p>
          <a:p>
            <a:pPr>
              <a:buClr>
                <a:schemeClr val="accent6"/>
              </a:buClr>
            </a:pPr>
            <a:r>
              <a:rPr lang="nb-NO" sz="2000" dirty="0" err="1" smtClean="0"/>
              <a:t>Improved</a:t>
            </a:r>
            <a:r>
              <a:rPr lang="nb-NO" sz="2000" dirty="0" smtClean="0"/>
              <a:t> spatial, temporal and </a:t>
            </a:r>
            <a:r>
              <a:rPr lang="nb-NO" sz="2000" dirty="0" err="1" smtClean="0"/>
              <a:t>radiomeric</a:t>
            </a:r>
            <a:r>
              <a:rPr lang="nb-NO" sz="2000" dirty="0" smtClean="0"/>
              <a:t> </a:t>
            </a:r>
            <a:r>
              <a:rPr lang="nb-NO" sz="2000" dirty="0" err="1" smtClean="0"/>
              <a:t>resolution</a:t>
            </a:r>
            <a:endParaRPr lang="nb-NO" sz="2000" dirty="0" smtClean="0"/>
          </a:p>
          <a:p>
            <a:pPr>
              <a:buClr>
                <a:schemeClr val="accent6"/>
              </a:buClr>
            </a:pPr>
            <a:r>
              <a:rPr lang="en-US" sz="2000" dirty="0"/>
              <a:t>Glacier outlines: repeat surveys </a:t>
            </a:r>
            <a:br>
              <a:rPr lang="en-US" sz="2000" dirty="0"/>
            </a:br>
            <a:r>
              <a:rPr lang="en-US" sz="2000" dirty="0" smtClean="0"/>
              <a:t>-&gt; Change </a:t>
            </a:r>
            <a:r>
              <a:rPr lang="en-US" sz="2000" dirty="0"/>
              <a:t>assessment</a:t>
            </a:r>
          </a:p>
          <a:p>
            <a:pPr>
              <a:buClr>
                <a:schemeClr val="accent6"/>
              </a:buClr>
            </a:pPr>
            <a:r>
              <a:rPr lang="en-US" sz="2000" dirty="0"/>
              <a:t>Glacier lakes: focusing on GLOF sites </a:t>
            </a:r>
            <a:br>
              <a:rPr lang="en-US" sz="2000" dirty="0"/>
            </a:br>
            <a:r>
              <a:rPr lang="en-US" sz="2000" dirty="0" smtClean="0"/>
              <a:t>-&gt; Monitor </a:t>
            </a:r>
            <a:r>
              <a:rPr lang="en-US" sz="2000" dirty="0"/>
              <a:t>development of lakes</a:t>
            </a:r>
          </a:p>
          <a:p>
            <a:pPr>
              <a:buClr>
                <a:schemeClr val="accent6"/>
              </a:buClr>
            </a:pPr>
            <a:r>
              <a:rPr lang="en-US" sz="2000" dirty="0"/>
              <a:t>End-of-season snow line:</a:t>
            </a:r>
            <a:br>
              <a:rPr lang="en-US" sz="2000" dirty="0"/>
            </a:br>
            <a:r>
              <a:rPr lang="en-US" sz="2000" dirty="0"/>
              <a:t> -&gt; 	Mass </a:t>
            </a:r>
            <a:r>
              <a:rPr lang="en-US" sz="2000" dirty="0" smtClean="0"/>
              <a:t>balance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(if annual imagery</a:t>
            </a:r>
            <a:r>
              <a:rPr lang="en-US" sz="2000" dirty="0" smtClean="0"/>
              <a:t>)</a:t>
            </a:r>
            <a:endParaRPr lang="en-US" sz="2000" dirty="0"/>
          </a:p>
          <a:p>
            <a:pPr>
              <a:buClr>
                <a:schemeClr val="accent6"/>
              </a:buClr>
            </a:pPr>
            <a:r>
              <a:rPr lang="en-US" sz="2000" dirty="0"/>
              <a:t>Ice </a:t>
            </a:r>
            <a:r>
              <a:rPr lang="en-US" sz="2000" dirty="0" smtClean="0"/>
              <a:t>velocity &amp; ice divides ++</a:t>
            </a:r>
            <a:endParaRPr lang="nb-NO" sz="2000" dirty="0"/>
          </a:p>
        </p:txBody>
      </p:sp>
      <p:pic>
        <p:nvPicPr>
          <p:cNvPr id="5" name="Plassholder for innhold 4" descr="ldcm_spacecraft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52120" y="2780928"/>
            <a:ext cx="3158576" cy="1451441"/>
          </a:xfrm>
        </p:spPr>
      </p:pic>
      <p:pic>
        <p:nvPicPr>
          <p:cNvPr id="6" name="Bilde 5" descr="sentinel-2_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5000" y="513065"/>
            <a:ext cx="3158576" cy="2139935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7380312" y="5486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 smtClean="0">
                <a:solidFill>
                  <a:schemeClr val="bg1"/>
                </a:solidFill>
              </a:rPr>
              <a:t>Sentinel-2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7524328" y="27809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 err="1" smtClean="0">
                <a:solidFill>
                  <a:schemeClr val="bg1"/>
                </a:solidFill>
              </a:rPr>
              <a:t>Landsat</a:t>
            </a:r>
            <a:r>
              <a:rPr lang="nb-NO" dirty="0" smtClean="0">
                <a:solidFill>
                  <a:schemeClr val="bg1"/>
                </a:solidFill>
              </a:rPr>
              <a:t> 8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5" cstate="print"/>
          <a:srcRect t="15843" r="-108"/>
          <a:stretch/>
        </p:blipFill>
        <p:spPr>
          <a:xfrm>
            <a:off x="5652120" y="4437112"/>
            <a:ext cx="3163464" cy="1846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9725" y="332358"/>
            <a:ext cx="8496300" cy="1143000"/>
          </a:xfrm>
        </p:spPr>
        <p:txBody>
          <a:bodyPr/>
          <a:lstStyle/>
          <a:p>
            <a:r>
              <a:rPr lang="nb-NO" dirty="0" err="1" smtClean="0"/>
              <a:t>Mapping</a:t>
            </a:r>
            <a:r>
              <a:rPr lang="nb-NO" dirty="0" smtClean="0"/>
              <a:t> </a:t>
            </a:r>
            <a:r>
              <a:rPr lang="nb-NO" dirty="0" err="1" smtClean="0"/>
              <a:t>end-of-season</a:t>
            </a:r>
            <a:r>
              <a:rPr lang="nb-NO" dirty="0" smtClean="0"/>
              <a:t> </a:t>
            </a:r>
            <a:r>
              <a:rPr lang="nb-NO" dirty="0" err="1" smtClean="0"/>
              <a:t>snowline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1520" y="1628800"/>
            <a:ext cx="4320480" cy="4065240"/>
          </a:xfrm>
        </p:spPr>
        <p:txBody>
          <a:bodyPr/>
          <a:lstStyle/>
          <a:p>
            <a:r>
              <a:rPr lang="en-GB" sz="2000" dirty="0" smtClean="0"/>
              <a:t>End-of-season </a:t>
            </a:r>
            <a:r>
              <a:rPr lang="en-GB" sz="2000" smtClean="0"/>
              <a:t>snowline ‘=‘ </a:t>
            </a:r>
            <a:r>
              <a:rPr lang="en-GB" sz="2000" dirty="0" smtClean="0"/>
              <a:t>equilibrium line altitude (ELA)</a:t>
            </a:r>
          </a:p>
          <a:p>
            <a:endParaRPr lang="en-GB" sz="2000" dirty="0" smtClean="0"/>
          </a:p>
          <a:p>
            <a:r>
              <a:rPr lang="en-GB" sz="2000" dirty="0" smtClean="0"/>
              <a:t>Annual series -&gt; mass balance estimate of unmeasured glaciers</a:t>
            </a:r>
          </a:p>
          <a:p>
            <a:endParaRPr lang="en-GB" sz="2000" dirty="0" smtClean="0"/>
          </a:p>
          <a:p>
            <a:r>
              <a:rPr lang="en-GB" sz="2000" dirty="0" smtClean="0"/>
              <a:t>So far: lack of imagery to provide such a product (clouds, frequency)</a:t>
            </a:r>
          </a:p>
          <a:p>
            <a:endParaRPr lang="en-GB" sz="2000" dirty="0" smtClean="0"/>
          </a:p>
          <a:p>
            <a:r>
              <a:rPr lang="en-GB" sz="2000" dirty="0" smtClean="0"/>
              <a:t>Future: Both optical (L-8, S-2) and radar (S-1) can be used</a:t>
            </a:r>
          </a:p>
        </p:txBody>
      </p:sp>
      <p:pic>
        <p:nvPicPr>
          <p:cNvPr id="5" name="Bilde 4" descr="hardangerj_klassifisert_snø_og_fir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916832"/>
            <a:ext cx="3968075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Conclusions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5760318" cy="4565104"/>
          </a:xfrm>
        </p:spPr>
        <p:txBody>
          <a:bodyPr/>
          <a:lstStyle/>
          <a:p>
            <a:r>
              <a:rPr lang="nb-NO" sz="2000" dirty="0" smtClean="0"/>
              <a:t>Glacier </a:t>
            </a:r>
            <a:r>
              <a:rPr lang="nb-NO" sz="2000" dirty="0" err="1" smtClean="0"/>
              <a:t>satellite</a:t>
            </a:r>
            <a:r>
              <a:rPr lang="nb-NO" sz="2000" dirty="0" smtClean="0"/>
              <a:t> </a:t>
            </a:r>
            <a:r>
              <a:rPr lang="nb-NO" sz="2000" dirty="0" err="1" smtClean="0"/>
              <a:t>derived</a:t>
            </a:r>
            <a:r>
              <a:rPr lang="nb-NO" sz="2000" dirty="0" smtClean="0"/>
              <a:t> </a:t>
            </a:r>
            <a:r>
              <a:rPr lang="nb-NO" sz="2000" dirty="0" err="1" smtClean="0"/>
              <a:t>products</a:t>
            </a:r>
            <a:r>
              <a:rPr lang="nb-NO" sz="2000" dirty="0" smtClean="0"/>
              <a:t> </a:t>
            </a:r>
            <a:br>
              <a:rPr lang="nb-NO" sz="2000" dirty="0" smtClean="0"/>
            </a:br>
            <a:r>
              <a:rPr lang="nb-NO" sz="2000" dirty="0" err="1" smtClean="0"/>
              <a:t>valuable</a:t>
            </a:r>
            <a:r>
              <a:rPr lang="nb-NO" sz="2000" dirty="0" smtClean="0"/>
              <a:t> for </a:t>
            </a:r>
            <a:r>
              <a:rPr lang="nb-NO" sz="2000" b="1" dirty="0" err="1" smtClean="0"/>
              <a:t>local</a:t>
            </a:r>
            <a:r>
              <a:rPr lang="nb-NO" sz="2000" b="1" dirty="0" smtClean="0"/>
              <a:t>, regional</a:t>
            </a:r>
            <a:r>
              <a:rPr lang="nb-NO" sz="2000" dirty="0" smtClean="0"/>
              <a:t>, </a:t>
            </a:r>
            <a:br>
              <a:rPr lang="nb-NO" sz="2000" dirty="0" smtClean="0"/>
            </a:br>
            <a:r>
              <a:rPr lang="nb-NO" sz="2000" b="1" dirty="0" err="1" smtClean="0"/>
              <a:t>national</a:t>
            </a:r>
            <a:r>
              <a:rPr lang="nb-NO" sz="2000" dirty="0" smtClean="0"/>
              <a:t> and </a:t>
            </a:r>
            <a:r>
              <a:rPr lang="nb-NO" sz="2000" b="1" dirty="0" smtClean="0"/>
              <a:t>global</a:t>
            </a:r>
            <a:r>
              <a:rPr lang="nb-NO" sz="2000" dirty="0" smtClean="0"/>
              <a:t> </a:t>
            </a:r>
            <a:r>
              <a:rPr lang="nb-NO" sz="2000" dirty="0" err="1" smtClean="0"/>
              <a:t>scales</a:t>
            </a:r>
            <a:r>
              <a:rPr lang="nb-NO" sz="2000" smtClean="0"/>
              <a:t>:</a:t>
            </a:r>
            <a:br>
              <a:rPr lang="nb-NO" sz="2000" smtClean="0"/>
            </a:br>
            <a:endParaRPr lang="nb-NO" sz="2000" dirty="0" smtClean="0"/>
          </a:p>
          <a:p>
            <a:pPr lvl="1"/>
            <a:r>
              <a:rPr lang="nb-NO" sz="2000" dirty="0" err="1" smtClean="0"/>
              <a:t>Inventories</a:t>
            </a:r>
            <a:r>
              <a:rPr lang="nb-NO" sz="2000" dirty="0" smtClean="0"/>
              <a:t> </a:t>
            </a:r>
            <a:r>
              <a:rPr lang="nb-NO" sz="2000" dirty="0" err="1" smtClean="0"/>
              <a:t>of</a:t>
            </a:r>
            <a:r>
              <a:rPr lang="nb-NO" sz="2000" dirty="0" smtClean="0"/>
              <a:t> land </a:t>
            </a:r>
            <a:r>
              <a:rPr lang="nb-NO" sz="2000" dirty="0" err="1" smtClean="0"/>
              <a:t>ice</a:t>
            </a:r>
            <a:endParaRPr lang="nb-NO" sz="2000" dirty="0" smtClean="0"/>
          </a:p>
          <a:p>
            <a:pPr lvl="1"/>
            <a:r>
              <a:rPr lang="nb-NO" sz="2000" dirty="0" smtClean="0"/>
              <a:t>Glacier </a:t>
            </a:r>
            <a:r>
              <a:rPr lang="nb-NO" sz="2000" dirty="0" err="1" smtClean="0"/>
              <a:t>changes</a:t>
            </a:r>
            <a:r>
              <a:rPr lang="nb-NO" sz="2000" dirty="0" smtClean="0"/>
              <a:t> (area, </a:t>
            </a:r>
            <a:r>
              <a:rPr lang="nb-NO" sz="2000" dirty="0" err="1" smtClean="0"/>
              <a:t>length</a:t>
            </a:r>
            <a:r>
              <a:rPr lang="nb-NO" sz="2000" dirty="0" smtClean="0"/>
              <a:t>)</a:t>
            </a:r>
          </a:p>
          <a:p>
            <a:pPr lvl="1"/>
            <a:r>
              <a:rPr lang="nb-NO" sz="2000" dirty="0" err="1" smtClean="0"/>
              <a:t>Ice</a:t>
            </a:r>
            <a:r>
              <a:rPr lang="nb-NO" sz="2000" dirty="0" smtClean="0"/>
              <a:t> </a:t>
            </a:r>
            <a:r>
              <a:rPr lang="nb-NO" sz="2000" dirty="0" err="1" smtClean="0"/>
              <a:t>thickness</a:t>
            </a:r>
            <a:r>
              <a:rPr lang="nb-NO" sz="2000" dirty="0" smtClean="0"/>
              <a:t> </a:t>
            </a:r>
            <a:r>
              <a:rPr lang="nb-NO" sz="2000" dirty="0" err="1" smtClean="0"/>
              <a:t>modelling</a:t>
            </a:r>
            <a:endParaRPr lang="nb-NO" sz="2000" dirty="0" smtClean="0"/>
          </a:p>
          <a:p>
            <a:pPr lvl="1"/>
            <a:r>
              <a:rPr lang="nb-NO" sz="2000" dirty="0" smtClean="0"/>
              <a:t>Glacier lake </a:t>
            </a:r>
            <a:r>
              <a:rPr lang="nb-NO" sz="2000" dirty="0" err="1" smtClean="0"/>
              <a:t>detection</a:t>
            </a:r>
            <a:r>
              <a:rPr lang="nb-NO" sz="2000" dirty="0" smtClean="0"/>
              <a:t> / surveys</a:t>
            </a:r>
          </a:p>
          <a:p>
            <a:pPr lvl="1"/>
            <a:r>
              <a:rPr lang="nb-NO" sz="2000" dirty="0" err="1" smtClean="0"/>
              <a:t>Ice</a:t>
            </a:r>
            <a:r>
              <a:rPr lang="nb-NO" sz="2000" dirty="0" smtClean="0"/>
              <a:t> </a:t>
            </a:r>
            <a:r>
              <a:rPr lang="nb-NO" sz="2000" dirty="0" err="1" smtClean="0"/>
              <a:t>dynamics</a:t>
            </a:r>
            <a:r>
              <a:rPr lang="nb-NO" sz="2000" dirty="0" smtClean="0"/>
              <a:t> / </a:t>
            </a:r>
            <a:r>
              <a:rPr lang="nb-NO" sz="2000" dirty="0" err="1" smtClean="0"/>
              <a:t>ice</a:t>
            </a:r>
            <a:r>
              <a:rPr lang="nb-NO" sz="2000" dirty="0" smtClean="0"/>
              <a:t> </a:t>
            </a:r>
            <a:r>
              <a:rPr lang="nb-NO" sz="2000" dirty="0" err="1" smtClean="0"/>
              <a:t>divides</a:t>
            </a:r>
            <a:endParaRPr lang="nb-NO" sz="2000" dirty="0" smtClean="0"/>
          </a:p>
          <a:p>
            <a:pPr lvl="1"/>
            <a:endParaRPr lang="nb-NO" sz="2000" dirty="0" smtClean="0"/>
          </a:p>
          <a:p>
            <a:r>
              <a:rPr lang="nb-NO" sz="2000" dirty="0" smtClean="0"/>
              <a:t>Collaboration </a:t>
            </a:r>
            <a:r>
              <a:rPr lang="nb-NO" sz="2000" dirty="0" err="1" smtClean="0"/>
              <a:t>with</a:t>
            </a:r>
            <a:r>
              <a:rPr lang="nb-NO" sz="2000" dirty="0" smtClean="0"/>
              <a:t> Frank Paul &amp; </a:t>
            </a:r>
            <a:br>
              <a:rPr lang="nb-NO" sz="2000" dirty="0" smtClean="0"/>
            </a:br>
            <a:r>
              <a:rPr lang="nb-NO" sz="2000" dirty="0" err="1" smtClean="0"/>
              <a:t>Glaciers_cci</a:t>
            </a:r>
            <a:r>
              <a:rPr lang="nb-NO" sz="2000" dirty="0" smtClean="0"/>
              <a:t> (</a:t>
            </a:r>
            <a:r>
              <a:rPr lang="nb-NO" sz="2000" b="1" dirty="0" err="1" smtClean="0"/>
              <a:t>state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of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the</a:t>
            </a:r>
            <a:r>
              <a:rPr lang="nb-NO" sz="2000" b="1" dirty="0" smtClean="0"/>
              <a:t> art</a:t>
            </a:r>
            <a:r>
              <a:rPr lang="nb-NO" sz="2000" dirty="0" smtClean="0"/>
              <a:t>) </a:t>
            </a:r>
            <a:br>
              <a:rPr lang="nb-NO" sz="2000" dirty="0" smtClean="0"/>
            </a:br>
            <a:r>
              <a:rPr lang="nb-NO" sz="2000" dirty="0" err="1" smtClean="0"/>
              <a:t>very</a:t>
            </a:r>
            <a:r>
              <a:rPr lang="nb-NO" sz="2000" dirty="0" smtClean="0"/>
              <a:t> </a:t>
            </a:r>
            <a:r>
              <a:rPr lang="nb-NO" sz="2000" dirty="0" err="1" smtClean="0"/>
              <a:t>useful</a:t>
            </a:r>
            <a:r>
              <a:rPr lang="nb-NO" sz="2000" dirty="0" smtClean="0"/>
              <a:t> for </a:t>
            </a:r>
            <a:r>
              <a:rPr lang="nb-NO" sz="2000" dirty="0" err="1" smtClean="0"/>
              <a:t>NVE’s</a:t>
            </a:r>
            <a:r>
              <a:rPr lang="nb-NO" sz="2000" dirty="0" smtClean="0"/>
              <a:t> </a:t>
            </a:r>
            <a:r>
              <a:rPr lang="nb-NO" sz="2000" dirty="0" err="1" smtClean="0"/>
              <a:t>work</a:t>
            </a:r>
            <a:endParaRPr lang="nb-NO" sz="2000" dirty="0"/>
          </a:p>
        </p:txBody>
      </p:sp>
      <p:pic>
        <p:nvPicPr>
          <p:cNvPr id="5" name="Plassholder for innhold 4" descr="div_lma 17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5819" t="2645" r="23599"/>
          <a:stretch>
            <a:fillRect/>
          </a:stretch>
        </p:blipFill>
        <p:spPr>
          <a:xfrm>
            <a:off x="5724128" y="1196752"/>
            <a:ext cx="3193095" cy="460930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88640"/>
            <a:ext cx="2643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IMG_6936_raek (Larg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6663" y="332656"/>
            <a:ext cx="7884877" cy="5256584"/>
          </a:xfrm>
        </p:spPr>
      </p:pic>
      <p:sp>
        <p:nvSpPr>
          <p:cNvPr id="5" name="TekstSylinder 4"/>
          <p:cNvSpPr txBox="1"/>
          <p:nvPr/>
        </p:nvSpPr>
        <p:spPr>
          <a:xfrm>
            <a:off x="5436096" y="5661248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i="1" dirty="0" smtClean="0"/>
              <a:t>Photo: Ragnar Ekker</a:t>
            </a:r>
            <a:endParaRPr lang="nb-NO" sz="1200" i="1" dirty="0"/>
          </a:p>
        </p:txBody>
      </p:sp>
      <p:sp>
        <p:nvSpPr>
          <p:cNvPr id="6" name="Tittel 1"/>
          <p:cNvSpPr txBox="1">
            <a:spLocks/>
          </p:cNvSpPr>
          <p:nvPr/>
        </p:nvSpPr>
        <p:spPr bwMode="auto">
          <a:xfrm>
            <a:off x="2123728" y="5949280"/>
            <a:ext cx="6192687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3600" kern="0" dirty="0" err="1" smtClean="0">
                <a:solidFill>
                  <a:srgbClr val="6497A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Thank</a:t>
            </a:r>
            <a:r>
              <a:rPr lang="nb-NO" sz="3600" kern="0" dirty="0" smtClean="0">
                <a:solidFill>
                  <a:srgbClr val="6497A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3600" kern="0" dirty="0" err="1" smtClean="0">
                <a:solidFill>
                  <a:srgbClr val="6497A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you</a:t>
            </a:r>
            <a:r>
              <a:rPr lang="nb-NO" sz="3600" kern="0" dirty="0" smtClean="0">
                <a:solidFill>
                  <a:srgbClr val="6497A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for </a:t>
            </a:r>
            <a:r>
              <a:rPr lang="nb-NO" sz="3600" kern="0" dirty="0" err="1" smtClean="0">
                <a:solidFill>
                  <a:srgbClr val="6497A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the</a:t>
            </a:r>
            <a:r>
              <a:rPr lang="nb-NO" sz="3600" kern="0" dirty="0" smtClean="0">
                <a:solidFill>
                  <a:srgbClr val="6497A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3600" kern="0" dirty="0" err="1" smtClean="0">
                <a:solidFill>
                  <a:srgbClr val="6497A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attention</a:t>
            </a:r>
            <a:endParaRPr kumimoji="0" lang="nb-NO" sz="3600" i="0" u="none" strike="noStrike" kern="0" cap="none" spc="0" normalizeH="0" baseline="0" noProof="0" dirty="0">
              <a:ln>
                <a:noFill/>
              </a:ln>
              <a:solidFill>
                <a:srgbClr val="6497AE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Glaciers in Norway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changing</a:t>
            </a:r>
            <a:r>
              <a:rPr lang="nb-NO" dirty="0" smtClean="0"/>
              <a:t> </a:t>
            </a:r>
            <a:r>
              <a:rPr lang="nb-NO" dirty="0" err="1" smtClean="0"/>
              <a:t>too</a:t>
            </a:r>
            <a:endParaRPr lang="nb-NO" dirty="0"/>
          </a:p>
        </p:txBody>
      </p:sp>
      <p:pic>
        <p:nvPicPr>
          <p:cNvPr id="13" name="Plassholder for innhold 12" descr="1890-1900-Svartisen-Libraryofcongress-ukjent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132856"/>
            <a:ext cx="4253220" cy="3096344"/>
          </a:xfrm>
        </p:spPr>
      </p:pic>
      <p:pic>
        <p:nvPicPr>
          <p:cNvPr id="14" name="Plassholder for innhold 13" descr="2011-08-24_Engabreen1-84_ha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100237"/>
            <a:ext cx="4171950" cy="3128963"/>
          </a:xfrm>
        </p:spPr>
      </p:pic>
      <p:sp>
        <p:nvSpPr>
          <p:cNvPr id="15" name="TekstSylinder 14"/>
          <p:cNvSpPr txBox="1"/>
          <p:nvPr/>
        </p:nvSpPr>
        <p:spPr>
          <a:xfrm>
            <a:off x="1691680" y="5373217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 smtClean="0">
                <a:latin typeface="+mn-lt"/>
                <a:cs typeface="Calibri" pitchFamily="34" charset="0"/>
              </a:rPr>
              <a:t>~1900: </a:t>
            </a:r>
            <a:r>
              <a:rPr lang="nb-NO" sz="1200" dirty="0" err="1" smtClean="0">
                <a:latin typeface="+mn-lt"/>
                <a:cs typeface="Calibri" pitchFamily="34" charset="0"/>
              </a:rPr>
              <a:t>Library</a:t>
            </a:r>
            <a:r>
              <a:rPr lang="nb-NO" sz="1200" dirty="0" smtClean="0">
                <a:latin typeface="+mn-lt"/>
                <a:cs typeface="Calibri" pitchFamily="34" charset="0"/>
              </a:rPr>
              <a:t> </a:t>
            </a:r>
            <a:r>
              <a:rPr lang="nb-NO" sz="1200" dirty="0" err="1" smtClean="0">
                <a:latin typeface="+mn-lt"/>
                <a:cs typeface="Calibri" pitchFamily="34" charset="0"/>
              </a:rPr>
              <a:t>of</a:t>
            </a:r>
            <a:r>
              <a:rPr lang="nb-NO" sz="1200" dirty="0" smtClean="0">
                <a:latin typeface="+mn-lt"/>
                <a:cs typeface="Calibri" pitchFamily="34" charset="0"/>
              </a:rPr>
              <a:t> </a:t>
            </a:r>
            <a:r>
              <a:rPr lang="nb-NO" sz="1200" dirty="0" err="1" smtClean="0">
                <a:latin typeface="+mn-lt"/>
                <a:cs typeface="Calibri" pitchFamily="34" charset="0"/>
              </a:rPr>
              <a:t>congress</a:t>
            </a:r>
            <a:endParaRPr lang="nb-NO" sz="1200" dirty="0">
              <a:latin typeface="+mn-lt"/>
              <a:cs typeface="Calibri" pitchFamily="34" charset="0"/>
            </a:endParaRPr>
          </a:p>
        </p:txBody>
      </p:sp>
      <p:sp>
        <p:nvSpPr>
          <p:cNvPr id="16" name="TekstSylinder 15"/>
          <p:cNvSpPr txBox="1"/>
          <p:nvPr/>
        </p:nvSpPr>
        <p:spPr>
          <a:xfrm>
            <a:off x="5940152" y="5373216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 smtClean="0">
                <a:latin typeface="+mn-lt"/>
                <a:cs typeface="Calibri" pitchFamily="34" charset="0"/>
              </a:rPr>
              <a:t>2011: Hallgeir Elvehøy</a:t>
            </a:r>
            <a:endParaRPr lang="nb-NO" sz="1200" dirty="0">
              <a:latin typeface="+mn-lt"/>
              <a:cs typeface="Calibri" pitchFamily="34" charset="0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251520" y="5373216"/>
            <a:ext cx="122413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err="1" smtClean="0">
                <a:latin typeface="+mn-lt"/>
                <a:cs typeface="Calibri" pitchFamily="34" charset="0"/>
              </a:rPr>
              <a:t>Engabreen</a:t>
            </a:r>
            <a:endParaRPr lang="nb-NO" sz="1200" b="1" dirty="0">
              <a:latin typeface="+mn-lt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n-NO" dirty="0"/>
              <a:t>About NVE</a:t>
            </a:r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0"/>
            <a:ext cx="6120680" cy="2592288"/>
          </a:xfrm>
        </p:spPr>
        <p:txBody>
          <a:bodyPr/>
          <a:lstStyle/>
          <a:p>
            <a:r>
              <a:rPr lang="en-GB" altLang="nn-NO" sz="2000" dirty="0"/>
              <a:t>NVE is a </a:t>
            </a:r>
            <a:r>
              <a:rPr lang="en-GB" altLang="nn-NO" sz="2000" b="1" dirty="0"/>
              <a:t>directorate</a:t>
            </a:r>
            <a:r>
              <a:rPr lang="en-GB" altLang="nn-NO" sz="2000" dirty="0"/>
              <a:t> under the Ministry of Petroleum and Energy with </a:t>
            </a:r>
            <a:r>
              <a:rPr lang="en-GB" altLang="nn-NO" sz="2000" b="1" dirty="0"/>
              <a:t>responsibility for the management of the nation’s water and energy </a:t>
            </a:r>
            <a:r>
              <a:rPr lang="en-GB" altLang="nn-NO" sz="2000" b="1" dirty="0" smtClean="0"/>
              <a:t>resources</a:t>
            </a:r>
            <a:endParaRPr lang="en-GB" altLang="nn-NO" sz="2000" dirty="0"/>
          </a:p>
          <a:p>
            <a:r>
              <a:rPr lang="en-GB" altLang="nn-NO" sz="2000" dirty="0"/>
              <a:t>NVE </a:t>
            </a:r>
            <a:r>
              <a:rPr lang="en-GB" altLang="nn-NO" sz="2000" dirty="0" smtClean="0"/>
              <a:t>central in </a:t>
            </a:r>
            <a:r>
              <a:rPr lang="en-GB" altLang="nn-NO" sz="2000" dirty="0"/>
              <a:t>flood and accident control planning and </a:t>
            </a:r>
            <a:r>
              <a:rPr lang="en-GB" altLang="nn-NO" sz="2000" dirty="0" smtClean="0"/>
              <a:t>responsible </a:t>
            </a:r>
            <a:r>
              <a:rPr lang="en-GB" altLang="nn-NO" sz="2000" dirty="0"/>
              <a:t>for maintaining the national power </a:t>
            </a:r>
            <a:r>
              <a:rPr lang="en-GB" altLang="nn-NO" sz="2000" dirty="0" smtClean="0"/>
              <a:t>supply</a:t>
            </a:r>
          </a:p>
          <a:p>
            <a:r>
              <a:rPr lang="en-GB" altLang="nn-NO" sz="2000" dirty="0" smtClean="0"/>
              <a:t>National flood warning services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95536" y="3933056"/>
            <a:ext cx="828092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n-NO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Research &amp; Development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251520" y="4653136"/>
            <a:ext cx="871296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4792C"/>
              </a:buClr>
              <a:buSzPct val="85000"/>
              <a:buFont typeface="Arial Unicode MS" pitchFamily="34" charset="-128"/>
              <a:buChar char="■"/>
              <a:tabLst/>
              <a:defRPr/>
            </a:pPr>
            <a:r>
              <a:rPr kumimoji="0" lang="en-GB" altLang="nn-NO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Ensure that NVE is a major R&amp;D force in </a:t>
            </a:r>
            <a:br>
              <a:rPr kumimoji="0" lang="en-GB" altLang="nn-NO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altLang="nn-NO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energy and water resource sector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4792C"/>
              </a:buClr>
              <a:buSzPct val="85000"/>
              <a:buFont typeface="Arial Unicode MS" pitchFamily="34" charset="-128"/>
              <a:buChar char="■"/>
              <a:tabLst/>
              <a:defRPr/>
            </a:pPr>
            <a:r>
              <a:rPr kumimoji="0" lang="en-GB" altLang="nn-NO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Hydrology Department carries out research within field of expertise</a:t>
            </a:r>
          </a:p>
          <a:p>
            <a:pPr marL="1257300" lvl="2" indent="-342900">
              <a:spcBef>
                <a:spcPct val="20000"/>
              </a:spcBef>
              <a:buClr>
                <a:srgbClr val="F4792C"/>
              </a:buClr>
              <a:buSzPct val="85000"/>
              <a:buFont typeface="Arial Unicode MS" pitchFamily="34" charset="-128"/>
              <a:buChar char="■"/>
            </a:pPr>
            <a:r>
              <a:rPr lang="en-GB" altLang="nn-NO" sz="2000" kern="0" dirty="0" smtClean="0">
                <a:latin typeface="+mn-lt"/>
              </a:rPr>
              <a:t>Section for </a:t>
            </a:r>
            <a:r>
              <a:rPr lang="en-GB" altLang="nn-NO" sz="2000" b="1" kern="0" dirty="0" smtClean="0">
                <a:latin typeface="+mn-lt"/>
              </a:rPr>
              <a:t>glaciers, snow and ice </a:t>
            </a:r>
            <a:r>
              <a:rPr lang="en-GB" altLang="nn-NO" sz="2000" kern="0" dirty="0" smtClean="0">
                <a:latin typeface="+mn-lt"/>
              </a:rPr>
              <a:t>responsible for snow avalanche forecasting, snow, ice &amp; glacier monitoring +++</a:t>
            </a:r>
            <a:endParaRPr kumimoji="0" lang="en-GB" altLang="nn-NO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564904"/>
            <a:ext cx="2374776" cy="2374776"/>
          </a:xfrm>
          <a:prstGeom prst="rect">
            <a:avLst/>
          </a:prstGeom>
          <a:noFill/>
        </p:spPr>
      </p:pic>
      <p:pic>
        <p:nvPicPr>
          <p:cNvPr id="9" name="Plassholder for innhold 3" descr="_mj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56176" y="404664"/>
            <a:ext cx="2352261" cy="176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kstSylinder 9"/>
          <p:cNvSpPr txBox="1"/>
          <p:nvPr/>
        </p:nvSpPr>
        <p:spPr>
          <a:xfrm>
            <a:off x="6156176" y="2204864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i="1" dirty="0" err="1" smtClean="0">
                <a:latin typeface="Calibri" pitchFamily="34" charset="0"/>
                <a:cs typeface="Calibri" pitchFamily="34" charset="0"/>
              </a:rPr>
              <a:t>Rundvassbreen</a:t>
            </a:r>
            <a:r>
              <a:rPr lang="nb-NO" sz="1000" i="1" dirty="0" smtClean="0">
                <a:latin typeface="Calibri" pitchFamily="34" charset="0"/>
                <a:cs typeface="Calibri" pitchFamily="34" charset="0"/>
              </a:rPr>
              <a:t>. Photo: M. Jackson</a:t>
            </a:r>
            <a:endParaRPr lang="nb-NO" sz="10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6156176" y="4941168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000" i="1" dirty="0" err="1" smtClean="0">
                <a:latin typeface="Calibri" pitchFamily="34" charset="0"/>
                <a:cs typeface="Calibri" pitchFamily="34" charset="0"/>
              </a:rPr>
              <a:t>Figure</a:t>
            </a:r>
            <a:r>
              <a:rPr lang="nb-NO" sz="1000" i="1" dirty="0" smtClean="0">
                <a:latin typeface="Calibri" pitchFamily="34" charset="0"/>
                <a:cs typeface="Calibri" pitchFamily="34" charset="0"/>
              </a:rPr>
              <a:t>: NVE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3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3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43887" cy="810394"/>
          </a:xfrm>
        </p:spPr>
        <p:txBody>
          <a:bodyPr/>
          <a:lstStyle/>
          <a:p>
            <a:pPr algn="l"/>
            <a:r>
              <a:rPr lang="nb-NO" sz="4000" dirty="0" smtClean="0"/>
              <a:t>Glaciers in </a:t>
            </a:r>
            <a:r>
              <a:rPr lang="nb-NO" sz="4000" dirty="0" err="1" smtClean="0"/>
              <a:t>mainland</a:t>
            </a:r>
            <a:r>
              <a:rPr lang="nb-NO" sz="4000" dirty="0" smtClean="0"/>
              <a:t> </a:t>
            </a:r>
            <a:r>
              <a:rPr lang="nb-NO" sz="4000" dirty="0" err="1" smtClean="0"/>
              <a:t>Norway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96752"/>
            <a:ext cx="4402832" cy="4456113"/>
          </a:xfrm>
        </p:spPr>
        <p:txBody>
          <a:bodyPr/>
          <a:lstStyle/>
          <a:p>
            <a:pPr>
              <a:buNone/>
            </a:pPr>
            <a:r>
              <a:rPr lang="nb-NO" sz="2000" b="1" dirty="0" err="1" smtClean="0"/>
              <a:t>Motivation</a:t>
            </a:r>
            <a:endParaRPr lang="nb-NO" sz="2000" b="1" dirty="0" smtClean="0"/>
          </a:p>
          <a:p>
            <a:r>
              <a:rPr lang="nb-NO" sz="2000" dirty="0" smtClean="0"/>
              <a:t>Glaciers have </a:t>
            </a:r>
            <a:r>
              <a:rPr lang="nb-NO" sz="2000" dirty="0" err="1" smtClean="0"/>
              <a:t>importance</a:t>
            </a:r>
            <a:r>
              <a:rPr lang="nb-NO" sz="2000" dirty="0" smtClean="0"/>
              <a:t> for </a:t>
            </a:r>
            <a:r>
              <a:rPr lang="nb-NO" sz="2000" dirty="0" err="1" smtClean="0"/>
              <a:t>hydropower</a:t>
            </a:r>
            <a:r>
              <a:rPr lang="nb-NO" sz="2000" dirty="0" smtClean="0"/>
              <a:t> and </a:t>
            </a:r>
            <a:r>
              <a:rPr lang="nb-NO" sz="2000" dirty="0" err="1" smtClean="0"/>
              <a:t>tourism</a:t>
            </a:r>
            <a:endParaRPr lang="nb-NO" sz="2000" dirty="0" smtClean="0"/>
          </a:p>
          <a:p>
            <a:r>
              <a:rPr lang="nb-NO" sz="2000" dirty="0" smtClean="0"/>
              <a:t>Glaciers </a:t>
            </a:r>
            <a:r>
              <a:rPr lang="nb-NO" sz="2000" dirty="0" err="1" smtClean="0"/>
              <a:t>are</a:t>
            </a:r>
            <a:r>
              <a:rPr lang="nb-NO" sz="2000" dirty="0" smtClean="0"/>
              <a:t> sensitive </a:t>
            </a:r>
            <a:r>
              <a:rPr lang="nb-NO" sz="2000" dirty="0" err="1" smtClean="0"/>
              <a:t>climate</a:t>
            </a:r>
            <a:r>
              <a:rPr lang="nb-NO" sz="2000" dirty="0" smtClean="0"/>
              <a:t> </a:t>
            </a:r>
            <a:r>
              <a:rPr lang="nb-NO" sz="2000" dirty="0" err="1" smtClean="0"/>
              <a:t>indicators</a:t>
            </a:r>
            <a:r>
              <a:rPr lang="nb-NO" sz="2000" dirty="0" smtClean="0"/>
              <a:t> </a:t>
            </a:r>
            <a:r>
              <a:rPr lang="nb-NO" sz="1400" i="1" dirty="0" smtClean="0"/>
              <a:t>(IPCC, 2007; 2013)</a:t>
            </a:r>
          </a:p>
          <a:p>
            <a:r>
              <a:rPr lang="nb-NO" sz="2000" dirty="0" smtClean="0"/>
              <a:t>Glaciers </a:t>
            </a:r>
            <a:r>
              <a:rPr lang="nb-NO" sz="2000" dirty="0" err="1" smtClean="0"/>
              <a:t>can</a:t>
            </a:r>
            <a:r>
              <a:rPr lang="nb-NO" sz="2000" dirty="0" smtClean="0"/>
              <a:t> be </a:t>
            </a:r>
            <a:r>
              <a:rPr lang="nb-NO" sz="2000" dirty="0" err="1" smtClean="0"/>
              <a:t>dangerous</a:t>
            </a:r>
            <a:r>
              <a:rPr lang="nb-NO" sz="2000" dirty="0" smtClean="0"/>
              <a:t>: </a:t>
            </a:r>
            <a:r>
              <a:rPr lang="nb-NO" sz="2000" dirty="0" err="1" smtClean="0"/>
              <a:t>outburst</a:t>
            </a:r>
            <a:r>
              <a:rPr lang="nb-NO" sz="2000" dirty="0" smtClean="0"/>
              <a:t> </a:t>
            </a:r>
            <a:r>
              <a:rPr lang="nb-NO" sz="2000" dirty="0" err="1" smtClean="0"/>
              <a:t>floods</a:t>
            </a:r>
            <a:r>
              <a:rPr lang="nb-NO" sz="2000" dirty="0" smtClean="0"/>
              <a:t> &amp; </a:t>
            </a:r>
            <a:r>
              <a:rPr lang="nb-NO" sz="2000" dirty="0" err="1" smtClean="0"/>
              <a:t>ice</a:t>
            </a:r>
            <a:r>
              <a:rPr lang="nb-NO" sz="2000" dirty="0" smtClean="0"/>
              <a:t> falls</a:t>
            </a:r>
          </a:p>
          <a:p>
            <a:pPr>
              <a:buNone/>
            </a:pPr>
            <a:r>
              <a:rPr lang="nb-NO" sz="2000" b="1" dirty="0" smtClean="0"/>
              <a:t>Facts</a:t>
            </a:r>
          </a:p>
          <a:p>
            <a:r>
              <a:rPr lang="nb-NO" sz="2000" dirty="0" smtClean="0"/>
              <a:t>Glacier cover 0.7% </a:t>
            </a:r>
            <a:r>
              <a:rPr lang="nb-NO" sz="2000" dirty="0" err="1" smtClean="0"/>
              <a:t>of</a:t>
            </a:r>
            <a:r>
              <a:rPr lang="nb-NO" sz="2000" dirty="0" smtClean="0"/>
              <a:t> land area, 2692 ± 81 km</a:t>
            </a:r>
            <a:r>
              <a:rPr lang="nb-NO" sz="2000" baseline="30000" dirty="0" smtClean="0"/>
              <a:t>2</a:t>
            </a:r>
            <a:r>
              <a:rPr lang="nb-NO" sz="2000" dirty="0" smtClean="0"/>
              <a:t> </a:t>
            </a:r>
            <a:br>
              <a:rPr lang="nb-NO" sz="2000" dirty="0" smtClean="0"/>
            </a:br>
            <a:r>
              <a:rPr lang="nb-NO" sz="1200" i="1" dirty="0" smtClean="0"/>
              <a:t>(Andreassen &amp; Winsvold, 2012, </a:t>
            </a:r>
            <a:r>
              <a:rPr lang="nb-NO" sz="1200" i="1" dirty="0" err="1" smtClean="0"/>
              <a:t>CryoClim</a:t>
            </a:r>
            <a:r>
              <a:rPr lang="nb-NO" sz="1200" i="1" dirty="0" smtClean="0"/>
              <a:t>)</a:t>
            </a:r>
            <a:endParaRPr lang="nb-NO" sz="1200" dirty="0" smtClean="0"/>
          </a:p>
          <a:p>
            <a:r>
              <a:rPr lang="nb-NO" sz="2000" dirty="0" smtClean="0"/>
              <a:t>Total </a:t>
            </a:r>
            <a:r>
              <a:rPr lang="nb-NO" sz="2000" dirty="0" err="1" smtClean="0"/>
              <a:t>of</a:t>
            </a:r>
            <a:r>
              <a:rPr lang="nb-NO" sz="2000" dirty="0" smtClean="0"/>
              <a:t> 2534 (3143) </a:t>
            </a:r>
            <a:r>
              <a:rPr lang="nb-NO" sz="2000" dirty="0" err="1" smtClean="0"/>
              <a:t>glaciers</a:t>
            </a:r>
            <a:endParaRPr lang="nb-NO" sz="1400" i="1" dirty="0" smtClean="0"/>
          </a:p>
          <a:p>
            <a:r>
              <a:rPr lang="nb-NO" sz="2000" dirty="0" smtClean="0"/>
              <a:t>Glacier types: </a:t>
            </a:r>
            <a:r>
              <a:rPr lang="nb-NO" sz="2000" dirty="0" err="1" smtClean="0"/>
              <a:t>small</a:t>
            </a:r>
            <a:r>
              <a:rPr lang="nb-NO" sz="2000" dirty="0" smtClean="0"/>
              <a:t> </a:t>
            </a:r>
            <a:r>
              <a:rPr lang="nb-NO" sz="2000" dirty="0" err="1" smtClean="0"/>
              <a:t>ice</a:t>
            </a:r>
            <a:r>
              <a:rPr lang="nb-NO" sz="2000" dirty="0" smtClean="0"/>
              <a:t> </a:t>
            </a:r>
            <a:r>
              <a:rPr lang="nb-NO" sz="2000" dirty="0" err="1" smtClean="0"/>
              <a:t>patches</a:t>
            </a:r>
            <a:r>
              <a:rPr lang="nb-NO" sz="2000" dirty="0" smtClean="0"/>
              <a:t> &gt;&gt; large </a:t>
            </a:r>
            <a:r>
              <a:rPr lang="nb-NO" sz="2000" dirty="0" err="1" smtClean="0"/>
              <a:t>ice</a:t>
            </a:r>
            <a:r>
              <a:rPr lang="nb-NO" sz="2000" dirty="0" smtClean="0"/>
              <a:t> </a:t>
            </a:r>
            <a:r>
              <a:rPr lang="nb-NO" sz="2000" dirty="0" err="1" smtClean="0"/>
              <a:t>caps</a:t>
            </a:r>
            <a:endParaRPr lang="nb-NO" sz="2000" dirty="0" smtClean="0"/>
          </a:p>
          <a:p>
            <a:endParaRPr lang="nb-NO" sz="2000" dirty="0" smtClean="0"/>
          </a:p>
          <a:p>
            <a:endParaRPr lang="nb-NO" sz="2000" i="1" dirty="0" smtClean="0"/>
          </a:p>
          <a:p>
            <a:endParaRPr lang="nb-NO" sz="2000" i="1" dirty="0"/>
          </a:p>
        </p:txBody>
      </p:sp>
      <p:pic>
        <p:nvPicPr>
          <p:cNvPr id="7" name="Bilde 6" descr="gltype_glacierette2011-08_02_juvf_lma 016.jpg"/>
          <p:cNvPicPr>
            <a:picLocks noChangeAspect="1"/>
          </p:cNvPicPr>
          <p:nvPr/>
        </p:nvPicPr>
        <p:blipFill>
          <a:blip r:embed="rId2" cstate="print"/>
          <a:srcRect l="4187" t="39500" r="12200" b="23750"/>
          <a:stretch>
            <a:fillRect/>
          </a:stretch>
        </p:blipFill>
        <p:spPr>
          <a:xfrm>
            <a:off x="5292080" y="1268760"/>
            <a:ext cx="3713555" cy="1224136"/>
          </a:xfrm>
          <a:prstGeom prst="rect">
            <a:avLst/>
          </a:prstGeom>
        </p:spPr>
      </p:pic>
      <p:pic>
        <p:nvPicPr>
          <p:cNvPr id="8" name="Bilde 7" descr="inair280910_17IMG_0995 (Large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996952"/>
            <a:ext cx="3707904" cy="2471936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5220072" y="5445224"/>
            <a:ext cx="4104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i="1" dirty="0" err="1" smtClean="0">
                <a:latin typeface="Calibri" pitchFamily="34" charset="0"/>
                <a:cs typeface="Calibri" pitchFamily="34" charset="0"/>
              </a:rPr>
              <a:t>Ice</a:t>
            </a:r>
            <a:r>
              <a:rPr lang="nb-NO" sz="10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b-NO" sz="1000" i="1" dirty="0" err="1" smtClean="0">
                <a:latin typeface="Calibri" pitchFamily="34" charset="0"/>
                <a:cs typeface="Calibri" pitchFamily="34" charset="0"/>
              </a:rPr>
              <a:t>cap</a:t>
            </a:r>
            <a:r>
              <a:rPr lang="nb-NO" sz="1000" i="1" dirty="0" smtClean="0">
                <a:latin typeface="Calibri" pitchFamily="34" charset="0"/>
                <a:cs typeface="Calibri" pitchFamily="34" charset="0"/>
              </a:rPr>
              <a:t> Hardangerjøkulen. Photo: </a:t>
            </a:r>
            <a:r>
              <a:rPr lang="nb-NO" sz="1000" i="1" dirty="0" err="1" smtClean="0">
                <a:latin typeface="Calibri" pitchFamily="34" charset="0"/>
                <a:cs typeface="Calibri" pitchFamily="34" charset="0"/>
              </a:rPr>
              <a:t>Bjorstad/Flatmo</a:t>
            </a:r>
            <a:endParaRPr lang="nb-NO" sz="10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5292080" y="2503929"/>
            <a:ext cx="4104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i="1" dirty="0" err="1" smtClean="0">
                <a:latin typeface="Calibri" pitchFamily="34" charset="0"/>
                <a:cs typeface="Calibri" pitchFamily="34" charset="0"/>
              </a:rPr>
              <a:t>Ice</a:t>
            </a:r>
            <a:r>
              <a:rPr lang="nb-NO" sz="10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b-NO" sz="1000" i="1" dirty="0" err="1" smtClean="0">
                <a:latin typeface="Calibri" pitchFamily="34" charset="0"/>
                <a:cs typeface="Calibri" pitchFamily="34" charset="0"/>
              </a:rPr>
              <a:t>patch</a:t>
            </a:r>
            <a:r>
              <a:rPr lang="nb-NO" sz="10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b-NO" sz="1000" i="1" dirty="0" err="1" smtClean="0">
                <a:latin typeface="Calibri" pitchFamily="34" charset="0"/>
                <a:cs typeface="Calibri" pitchFamily="34" charset="0"/>
              </a:rPr>
              <a:t>Juvfonne</a:t>
            </a:r>
            <a:r>
              <a:rPr lang="nb-NO" sz="1000" i="1" dirty="0" smtClean="0">
                <a:latin typeface="Calibri" pitchFamily="34" charset="0"/>
                <a:cs typeface="Calibri" pitchFamily="34" charset="0"/>
              </a:rPr>
              <a:t>. Photo: L.M. Andreassen</a:t>
            </a:r>
            <a:endParaRPr lang="nb-NO" sz="10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/>
        </p:nvSpPr>
        <p:spPr>
          <a:xfrm>
            <a:off x="2627784" y="6165304"/>
            <a:ext cx="3888432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43887" cy="738386"/>
          </a:xfrm>
        </p:spPr>
        <p:txBody>
          <a:bodyPr/>
          <a:lstStyle/>
          <a:p>
            <a:pPr algn="l"/>
            <a:r>
              <a:rPr lang="nb-NO" dirty="0" smtClean="0"/>
              <a:t>Glacier </a:t>
            </a:r>
            <a:r>
              <a:rPr lang="nb-NO" dirty="0" err="1" smtClean="0"/>
              <a:t>monitoring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1052737"/>
            <a:ext cx="5688632" cy="1512168"/>
          </a:xfrm>
        </p:spPr>
        <p:txBody>
          <a:bodyPr/>
          <a:lstStyle/>
          <a:p>
            <a:r>
              <a:rPr lang="nb-NO" sz="2000" dirty="0" err="1" smtClean="0"/>
              <a:t>mass</a:t>
            </a:r>
            <a:r>
              <a:rPr lang="nb-NO" sz="2000" dirty="0" smtClean="0"/>
              <a:t> </a:t>
            </a:r>
            <a:r>
              <a:rPr lang="nb-NO" sz="2000" dirty="0" err="1" smtClean="0"/>
              <a:t>balance</a:t>
            </a:r>
            <a:r>
              <a:rPr lang="nb-NO" sz="2000" dirty="0" smtClean="0"/>
              <a:t> (</a:t>
            </a:r>
            <a:r>
              <a:rPr lang="nb-NO" sz="2000" dirty="0" err="1" smtClean="0"/>
              <a:t>since</a:t>
            </a:r>
            <a:r>
              <a:rPr lang="nb-NO" sz="2000" dirty="0" smtClean="0"/>
              <a:t> 1949) </a:t>
            </a:r>
          </a:p>
          <a:p>
            <a:r>
              <a:rPr lang="nb-NO" sz="2000" dirty="0" err="1" smtClean="0"/>
              <a:t>length</a:t>
            </a:r>
            <a:r>
              <a:rPr lang="nb-NO" sz="2000" dirty="0" smtClean="0"/>
              <a:t> </a:t>
            </a:r>
            <a:r>
              <a:rPr lang="nb-NO" sz="2000" dirty="0" err="1" smtClean="0"/>
              <a:t>change</a:t>
            </a:r>
            <a:r>
              <a:rPr lang="nb-NO" sz="2000" dirty="0" smtClean="0"/>
              <a:t> (</a:t>
            </a:r>
            <a:r>
              <a:rPr lang="nb-NO" sz="2000" dirty="0" err="1" smtClean="0"/>
              <a:t>since</a:t>
            </a:r>
            <a:r>
              <a:rPr lang="nb-NO" sz="2000" dirty="0" smtClean="0"/>
              <a:t> 1899)</a:t>
            </a:r>
          </a:p>
          <a:p>
            <a:r>
              <a:rPr lang="nb-NO" sz="2000" dirty="0" err="1" smtClean="0"/>
              <a:t>map</a:t>
            </a:r>
            <a:r>
              <a:rPr lang="nb-NO" sz="2000" dirty="0" smtClean="0"/>
              <a:t> surveys </a:t>
            </a:r>
            <a:r>
              <a:rPr lang="nb-NO" sz="2000" dirty="0" err="1" smtClean="0"/>
              <a:t>of</a:t>
            </a:r>
            <a:r>
              <a:rPr lang="nb-NO" sz="2000" dirty="0" smtClean="0"/>
              <a:t> </a:t>
            </a:r>
            <a:r>
              <a:rPr lang="nb-NO" sz="2000" dirty="0" err="1" smtClean="0"/>
              <a:t>selected</a:t>
            </a:r>
            <a:r>
              <a:rPr lang="nb-NO" sz="2000" dirty="0" smtClean="0"/>
              <a:t> </a:t>
            </a:r>
            <a:r>
              <a:rPr lang="nb-NO" sz="2000" dirty="0" err="1" smtClean="0"/>
              <a:t>glaciers</a:t>
            </a:r>
            <a:endParaRPr lang="nb-NO" sz="2000" dirty="0" smtClean="0"/>
          </a:p>
          <a:p>
            <a:r>
              <a:rPr lang="nb-NO" sz="2000" dirty="0" err="1" smtClean="0"/>
              <a:t>special</a:t>
            </a:r>
            <a:r>
              <a:rPr lang="nb-NO" sz="2000" dirty="0" smtClean="0"/>
              <a:t> </a:t>
            </a:r>
            <a:r>
              <a:rPr lang="nb-NO" sz="2000" dirty="0" err="1" smtClean="0"/>
              <a:t>investigations</a:t>
            </a:r>
            <a:r>
              <a:rPr lang="nb-NO" sz="2000" dirty="0" smtClean="0"/>
              <a:t> </a:t>
            </a:r>
            <a:br>
              <a:rPr lang="nb-NO" sz="2000" dirty="0" smtClean="0"/>
            </a:br>
            <a:r>
              <a:rPr lang="nb-NO" sz="2000" dirty="0" smtClean="0"/>
              <a:t>(</a:t>
            </a:r>
            <a:r>
              <a:rPr lang="nb-NO" sz="2000" dirty="0" err="1" smtClean="0"/>
              <a:t>ice</a:t>
            </a:r>
            <a:r>
              <a:rPr lang="nb-NO" sz="2000" dirty="0" smtClean="0"/>
              <a:t> </a:t>
            </a:r>
            <a:r>
              <a:rPr lang="nb-NO" sz="2000" dirty="0" err="1" smtClean="0"/>
              <a:t>velocity</a:t>
            </a:r>
            <a:r>
              <a:rPr lang="nb-NO" sz="2000" dirty="0" smtClean="0"/>
              <a:t>, </a:t>
            </a:r>
            <a:r>
              <a:rPr lang="nb-NO" sz="2000" dirty="0" err="1" smtClean="0"/>
              <a:t>thickness</a:t>
            </a:r>
            <a:r>
              <a:rPr lang="nb-NO" sz="2000" dirty="0" smtClean="0"/>
              <a:t>, </a:t>
            </a:r>
            <a:r>
              <a:rPr lang="nb-NO" sz="2000" dirty="0" err="1" smtClean="0"/>
              <a:t>hydrology</a:t>
            </a:r>
            <a:r>
              <a:rPr lang="nb-NO" sz="2000" dirty="0" smtClean="0"/>
              <a:t> </a:t>
            </a:r>
            <a:r>
              <a:rPr lang="nb-NO" sz="2000" dirty="0" err="1" smtClean="0"/>
              <a:t>etc</a:t>
            </a:r>
            <a:r>
              <a:rPr lang="nb-NO" sz="2000" dirty="0" smtClean="0"/>
              <a:t>)</a:t>
            </a:r>
          </a:p>
          <a:p>
            <a:pPr>
              <a:buNone/>
            </a:pPr>
            <a:endParaRPr lang="nb-NO" sz="2000" dirty="0" smtClean="0"/>
          </a:p>
          <a:p>
            <a:endParaRPr lang="nb-NO" sz="2000" dirty="0" smtClean="0"/>
          </a:p>
          <a:p>
            <a:pPr>
              <a:buNone/>
            </a:pPr>
            <a:endParaRPr lang="nb-NO" sz="2000" dirty="0" smtClean="0"/>
          </a:p>
          <a:p>
            <a:endParaRPr lang="nb-NO" dirty="0"/>
          </a:p>
        </p:txBody>
      </p:sp>
      <p:pic>
        <p:nvPicPr>
          <p:cNvPr id="5" name="Bilde 4" descr="2011-09-14_hell_lma 020_stake26 (Medium).jpg"/>
          <p:cNvPicPr>
            <a:picLocks noChangeAspect="1"/>
          </p:cNvPicPr>
          <p:nvPr/>
        </p:nvPicPr>
        <p:blipFill>
          <a:blip r:embed="rId3" cstate="print"/>
          <a:srcRect l="2887" t="6496" r="10496"/>
          <a:stretch>
            <a:fillRect/>
          </a:stretch>
        </p:blipFill>
        <p:spPr>
          <a:xfrm>
            <a:off x="6660232" y="382922"/>
            <a:ext cx="2016224" cy="2902062"/>
          </a:xfrm>
          <a:prstGeom prst="rect">
            <a:avLst/>
          </a:prstGeom>
        </p:spPr>
      </p:pic>
      <p:sp>
        <p:nvSpPr>
          <p:cNvPr id="9" name="Plassholder for innhold 2"/>
          <p:cNvSpPr txBox="1">
            <a:spLocks/>
          </p:cNvSpPr>
          <p:nvPr/>
        </p:nvSpPr>
        <p:spPr bwMode="auto">
          <a:xfrm>
            <a:off x="393254" y="4077072"/>
            <a:ext cx="6266978" cy="27809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 dirty="0" smtClean="0">
              <a:ln>
                <a:noFill/>
              </a:ln>
              <a:solidFill>
                <a:srgbClr val="0077B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b-NO" sz="2000" b="0" i="0" u="none" strike="noStrike" kern="0" cap="none" spc="0" normalizeH="0" baseline="0" noProof="0" dirty="0" smtClean="0">
              <a:ln>
                <a:noFill/>
              </a:ln>
              <a:solidFill>
                <a:srgbClr val="0077B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 dirty="0" smtClean="0">
              <a:ln>
                <a:noFill/>
              </a:ln>
              <a:solidFill>
                <a:srgbClr val="0077B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b-NO" sz="3200" b="0" i="0" u="none" strike="noStrike" kern="0" cap="none" spc="0" normalizeH="0" baseline="0" noProof="0" dirty="0">
              <a:ln>
                <a:noFill/>
              </a:ln>
              <a:solidFill>
                <a:srgbClr val="0077B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Bilde 10" descr="atlas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5668" y="3573016"/>
            <a:ext cx="2042512" cy="2924944"/>
          </a:xfrm>
          <a:prstGeom prst="rect">
            <a:avLst/>
          </a:prstGeom>
        </p:spPr>
      </p:pic>
      <p:sp>
        <p:nvSpPr>
          <p:cNvPr id="10" name="Tittel 1"/>
          <p:cNvSpPr txBox="1">
            <a:spLocks/>
          </p:cNvSpPr>
          <p:nvPr/>
        </p:nvSpPr>
        <p:spPr bwMode="auto">
          <a:xfrm>
            <a:off x="269731" y="2996952"/>
            <a:ext cx="8243887" cy="73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nb-NO" kern="0" dirty="0" smtClean="0"/>
              <a:t>Glacier </a:t>
            </a:r>
            <a:r>
              <a:rPr lang="nb-NO" kern="0" dirty="0" err="1" smtClean="0"/>
              <a:t>inventories</a:t>
            </a:r>
            <a:endParaRPr lang="nb-NO" kern="0" dirty="0"/>
          </a:p>
        </p:txBody>
      </p:sp>
      <p:sp>
        <p:nvSpPr>
          <p:cNvPr id="12" name="Plassholder for innhold 2"/>
          <p:cNvSpPr txBox="1">
            <a:spLocks/>
          </p:cNvSpPr>
          <p:nvPr/>
        </p:nvSpPr>
        <p:spPr bwMode="auto">
          <a:xfrm>
            <a:off x="323528" y="3717032"/>
            <a:ext cx="57606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F4792C"/>
              </a:buClr>
              <a:buSzPct val="85000"/>
              <a:buFont typeface="Arial Unicode MS" pitchFamily="34" charset="-128"/>
              <a:buChar char="■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295383"/>
              </a:buClr>
              <a:buSzPct val="80000"/>
              <a:buFont typeface="Helvetica" pitchFamily="34" charset="0"/>
              <a:buChar char="■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Inventories </a:t>
            </a:r>
            <a:r>
              <a:rPr lang="en-US" sz="2000" kern="0" dirty="0"/>
              <a:t>South </a:t>
            </a:r>
            <a:r>
              <a:rPr lang="en-US" sz="2000" kern="0" dirty="0" smtClean="0"/>
              <a:t>(1969</a:t>
            </a:r>
            <a:r>
              <a:rPr lang="en-US" sz="2000" kern="0" dirty="0"/>
              <a:t>, 1988) </a:t>
            </a:r>
            <a:r>
              <a:rPr lang="en-US" sz="2000" kern="0" dirty="0" smtClean="0"/>
              <a:t>North </a:t>
            </a:r>
            <a:r>
              <a:rPr lang="en-US" sz="2000" kern="0" dirty="0"/>
              <a:t>(1973) </a:t>
            </a:r>
          </a:p>
          <a:p>
            <a:r>
              <a:rPr lang="en-US" sz="2000" kern="0" dirty="0"/>
              <a:t>Data tables exist digitally, but not outlines.</a:t>
            </a:r>
          </a:p>
          <a:p>
            <a:pPr marL="0" indent="0">
              <a:buNone/>
            </a:pPr>
            <a:r>
              <a:rPr lang="en-US" sz="2000" kern="0" dirty="0" smtClean="0"/>
              <a:t>-&gt; </a:t>
            </a:r>
            <a:r>
              <a:rPr lang="en-US" sz="2000" b="1" kern="0" dirty="0" smtClean="0"/>
              <a:t>Need </a:t>
            </a:r>
            <a:r>
              <a:rPr lang="en-US" sz="2000" b="1" kern="0" dirty="0"/>
              <a:t>of a new updated digital inventory</a:t>
            </a:r>
          </a:p>
          <a:p>
            <a:r>
              <a:rPr lang="en-US" sz="2000" kern="0" dirty="0"/>
              <a:t>Updated survey of </a:t>
            </a:r>
            <a:r>
              <a:rPr lang="en-US" sz="2000" kern="0" dirty="0" smtClean="0"/>
              <a:t>glaciers (GLIMS)</a:t>
            </a:r>
            <a:endParaRPr lang="en-US" sz="2000" kern="0" dirty="0"/>
          </a:p>
          <a:p>
            <a:r>
              <a:rPr lang="en-US" sz="2000" kern="0" dirty="0" smtClean="0"/>
              <a:t>Change assessments (area and length)</a:t>
            </a:r>
            <a:endParaRPr lang="en-US" sz="2000" kern="0" dirty="0"/>
          </a:p>
          <a:p>
            <a:r>
              <a:rPr lang="en-US" sz="2000" kern="0" dirty="0"/>
              <a:t>Map glacier </a:t>
            </a:r>
            <a:r>
              <a:rPr lang="en-US" sz="2000" kern="0" dirty="0" smtClean="0"/>
              <a:t>lakes -&gt; possible GLOF sites</a:t>
            </a:r>
          </a:p>
          <a:p>
            <a:r>
              <a:rPr lang="en-US" sz="2000" kern="0" dirty="0" smtClean="0"/>
              <a:t>Baseline for </a:t>
            </a:r>
            <a:r>
              <a:rPr lang="en-US" sz="2000" kern="0" dirty="0" err="1" smtClean="0"/>
              <a:t>modelling</a:t>
            </a:r>
            <a:r>
              <a:rPr lang="en-US" sz="2000" kern="0" dirty="0" smtClean="0"/>
              <a:t> &amp; access future changes</a:t>
            </a:r>
            <a:endParaRPr lang="nb-NO" sz="2000" kern="0" dirty="0" smtClean="0"/>
          </a:p>
        </p:txBody>
      </p:sp>
      <p:pic>
        <p:nvPicPr>
          <p:cNvPr id="14" name="Bilde 13" descr="glims_logo_smoot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5373216"/>
            <a:ext cx="1210914" cy="1124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5" descr="Folgefonna_products"/>
          <p:cNvPicPr>
            <a:picLocks noChangeAspect="1" noChangeArrowheads="1"/>
          </p:cNvPicPr>
          <p:nvPr/>
        </p:nvPicPr>
        <p:blipFill>
          <a:blip r:embed="rId3" cstate="print"/>
          <a:srcRect l="2496" t="2199"/>
          <a:stretch>
            <a:fillRect/>
          </a:stretch>
        </p:blipFill>
        <p:spPr bwMode="auto">
          <a:xfrm>
            <a:off x="5020121" y="1556792"/>
            <a:ext cx="4016375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404812"/>
            <a:ext cx="8748712" cy="1007963"/>
          </a:xfrm>
        </p:spPr>
        <p:txBody>
          <a:bodyPr/>
          <a:lstStyle/>
          <a:p>
            <a:pPr algn="l" eaLnBrk="1" hangingPunct="1">
              <a:defRPr/>
            </a:pPr>
            <a:r>
              <a:rPr lang="nb-NO" sz="4000" dirty="0" smtClean="0"/>
              <a:t>Glacier </a:t>
            </a:r>
            <a:r>
              <a:rPr lang="nb-NO" sz="4000" dirty="0" err="1" smtClean="0"/>
              <a:t>products</a:t>
            </a:r>
            <a:endParaRPr lang="nb-NO" sz="4000" dirty="0" smtClean="0"/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577974"/>
            <a:ext cx="5472286" cy="5280026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nb-NO" sz="2000" dirty="0" smtClean="0"/>
              <a:t>Glacier Area </a:t>
            </a:r>
            <a:r>
              <a:rPr lang="nb-NO" sz="2000" dirty="0" err="1" smtClean="0"/>
              <a:t>Outline</a:t>
            </a:r>
            <a:r>
              <a:rPr lang="nb-NO" sz="2000" dirty="0" smtClean="0"/>
              <a:t>  - </a:t>
            </a:r>
            <a:r>
              <a:rPr lang="nb-NO" sz="2000" b="1" dirty="0" smtClean="0"/>
              <a:t>GAO</a:t>
            </a:r>
            <a:r>
              <a:rPr lang="nb-NO" sz="2000" dirty="0" smtClean="0"/>
              <a:t>  </a:t>
            </a:r>
            <a:br>
              <a:rPr lang="nb-NO" sz="2000" dirty="0" smtClean="0"/>
            </a:b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b-NO" sz="2000" dirty="0" err="1" smtClean="0">
                <a:solidFill>
                  <a:schemeClr val="bg1">
                    <a:lumMod val="50000"/>
                  </a:schemeClr>
                </a:solidFill>
              </a:rPr>
              <a:t>wms</a:t>
            </a: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nb-NO" sz="2000" dirty="0" err="1" smtClean="0">
                <a:solidFill>
                  <a:schemeClr val="bg1">
                    <a:lumMod val="50000"/>
                  </a:schemeClr>
                </a:solidFill>
              </a:rPr>
              <a:t>shape</a:t>
            </a: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, 3 (4) data </a:t>
            </a:r>
            <a:r>
              <a:rPr lang="nb-NO" sz="2000" dirty="0" err="1" smtClean="0">
                <a:solidFill>
                  <a:schemeClr val="bg1">
                    <a:lumMod val="50000"/>
                  </a:schemeClr>
                </a:solidFill>
              </a:rPr>
              <a:t>sets</a:t>
            </a: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nb-NO" sz="2000" dirty="0" smtClean="0"/>
              <a:t>Glacier Lake </a:t>
            </a:r>
            <a:r>
              <a:rPr lang="nb-NO" sz="2000" dirty="0" err="1" smtClean="0"/>
              <a:t>Outline</a:t>
            </a:r>
            <a:r>
              <a:rPr lang="nb-NO" sz="2000" dirty="0" smtClean="0"/>
              <a:t> – </a:t>
            </a:r>
            <a:r>
              <a:rPr lang="nb-NO" sz="2000" b="1" dirty="0" smtClean="0"/>
              <a:t>GLO </a:t>
            </a:r>
            <a:br>
              <a:rPr lang="nb-NO" sz="2000" b="1" dirty="0" smtClean="0"/>
            </a:b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b-NO" sz="2000" dirty="0" err="1" smtClean="0">
                <a:solidFill>
                  <a:schemeClr val="bg1">
                    <a:lumMod val="50000"/>
                  </a:schemeClr>
                </a:solidFill>
              </a:rPr>
              <a:t>wms</a:t>
            </a: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nb-NO" sz="2000" dirty="0" err="1" smtClean="0">
                <a:solidFill>
                  <a:schemeClr val="bg1">
                    <a:lumMod val="50000"/>
                  </a:schemeClr>
                </a:solidFill>
              </a:rPr>
              <a:t>shape</a:t>
            </a: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, 2 data </a:t>
            </a:r>
            <a:r>
              <a:rPr lang="nb-NO" sz="2000" dirty="0" err="1" smtClean="0">
                <a:solidFill>
                  <a:schemeClr val="bg1">
                    <a:lumMod val="50000"/>
                  </a:schemeClr>
                </a:solidFill>
              </a:rPr>
              <a:t>sets</a:t>
            </a: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nb-NO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nb-NO" sz="2000" dirty="0" smtClean="0"/>
              <a:t>Glacier Lake </a:t>
            </a:r>
            <a:r>
              <a:rPr lang="nb-NO" sz="2000" dirty="0" err="1" smtClean="0"/>
              <a:t>Outburst</a:t>
            </a:r>
            <a:r>
              <a:rPr lang="nb-NO" sz="2000" dirty="0" smtClean="0"/>
              <a:t> Flood - </a:t>
            </a:r>
            <a:r>
              <a:rPr lang="nb-NO" sz="2000" b="1" dirty="0" smtClean="0"/>
              <a:t>GLOF</a:t>
            </a:r>
            <a:r>
              <a:rPr lang="nb-NO" sz="2000" dirty="0" smtClean="0"/>
              <a:t> </a:t>
            </a:r>
            <a:br>
              <a:rPr lang="nb-NO" sz="2000" dirty="0" smtClean="0"/>
            </a:b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b-NO" sz="2000" dirty="0" err="1" smtClean="0">
                <a:solidFill>
                  <a:schemeClr val="bg1">
                    <a:lumMod val="50000"/>
                  </a:schemeClr>
                </a:solidFill>
              </a:rPr>
              <a:t>wms</a:t>
            </a: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nb-NO" sz="2000" dirty="0" err="1" smtClean="0">
                <a:solidFill>
                  <a:schemeClr val="bg1">
                    <a:lumMod val="50000"/>
                  </a:schemeClr>
                </a:solidFill>
              </a:rPr>
              <a:t>points</a:t>
            </a: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nb-NO" sz="2000" u="sng" dirty="0" smtClean="0">
                <a:solidFill>
                  <a:schemeClr val="accent2">
                    <a:lumMod val="50000"/>
                  </a:schemeClr>
                </a:solidFill>
              </a:rPr>
              <a:t>web </a:t>
            </a:r>
            <a:r>
              <a:rPr lang="nb-NO" sz="2000" u="sng" dirty="0" err="1" smtClean="0">
                <a:solidFill>
                  <a:schemeClr val="accent2">
                    <a:lumMod val="50000"/>
                  </a:schemeClr>
                </a:solidFill>
              </a:rPr>
              <a:t>application</a:t>
            </a: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2000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sz="2000" b="1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Climate Indicator products –</a:t>
            </a:r>
            <a:r>
              <a:rPr lang="en-US" sz="2000" b="1" dirty="0" smtClean="0"/>
              <a:t> CI</a:t>
            </a:r>
          </a:p>
          <a:p>
            <a:pPr>
              <a:lnSpc>
                <a:spcPct val="80000"/>
              </a:lnSpc>
              <a:buNone/>
            </a:pPr>
            <a:r>
              <a:rPr lang="nb-NO" sz="2000" b="1" dirty="0" smtClean="0">
                <a:solidFill>
                  <a:schemeClr val="bg1">
                    <a:lumMod val="50000"/>
                  </a:schemeClr>
                </a:solidFill>
              </a:rPr>
              <a:t>	 </a:t>
            </a: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b-NO" sz="2000" u="sng" dirty="0" smtClean="0">
                <a:solidFill>
                  <a:schemeClr val="accent2">
                    <a:lumMod val="50000"/>
                  </a:schemeClr>
                </a:solidFill>
              </a:rPr>
              <a:t>web </a:t>
            </a:r>
            <a:r>
              <a:rPr lang="nb-NO" sz="2000" u="sng" dirty="0" err="1" smtClean="0">
                <a:solidFill>
                  <a:schemeClr val="accent2">
                    <a:lumMod val="50000"/>
                  </a:schemeClr>
                </a:solidFill>
              </a:rPr>
              <a:t>application</a:t>
            </a:r>
            <a:r>
              <a:rPr lang="nb-NO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2000" b="1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Surface mass balance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Glacier length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Glacier area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1400" dirty="0" smtClean="0"/>
          </a:p>
          <a:p>
            <a:pPr lvl="1">
              <a:lnSpc>
                <a:spcPct val="80000"/>
              </a:lnSpc>
              <a:buFontTx/>
              <a:buNone/>
            </a:pPr>
            <a:endParaRPr lang="en-US" sz="1400" dirty="0" smtClean="0"/>
          </a:p>
          <a:p>
            <a:pPr lvl="1">
              <a:lnSpc>
                <a:spcPct val="80000"/>
              </a:lnSpc>
            </a:pPr>
            <a:endParaRPr lang="en-US" sz="1400" dirty="0" smtClean="0"/>
          </a:p>
          <a:p>
            <a:pPr lvl="2">
              <a:lnSpc>
                <a:spcPct val="80000"/>
              </a:lnSpc>
            </a:pPr>
            <a:endParaRPr lang="en-US" sz="1000" dirty="0" smtClean="0"/>
          </a:p>
          <a:p>
            <a:pPr lvl="2">
              <a:lnSpc>
                <a:spcPct val="80000"/>
              </a:lnSpc>
            </a:pPr>
            <a:endParaRPr lang="nb-NO" sz="1000" b="1" dirty="0" smtClean="0"/>
          </a:p>
          <a:p>
            <a:pPr lvl="1">
              <a:lnSpc>
                <a:spcPct val="80000"/>
              </a:lnSpc>
            </a:pPr>
            <a:endParaRPr lang="nb-NO" sz="1400" b="1" dirty="0" smtClean="0"/>
          </a:p>
          <a:p>
            <a:pPr lvl="1">
              <a:lnSpc>
                <a:spcPct val="80000"/>
              </a:lnSpc>
            </a:pPr>
            <a:endParaRPr lang="nb-NO" sz="1400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76672"/>
            <a:ext cx="2643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Sylinder 5"/>
          <p:cNvSpPr txBox="1"/>
          <p:nvPr/>
        </p:nvSpPr>
        <p:spPr>
          <a:xfrm>
            <a:off x="6516216" y="6309320"/>
            <a:ext cx="129614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 smtClean="0"/>
              <a:t>Folgefonna</a:t>
            </a:r>
            <a:endParaRPr lang="nb-NO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43887" cy="652934"/>
          </a:xfrm>
        </p:spPr>
        <p:txBody>
          <a:bodyPr/>
          <a:lstStyle/>
          <a:p>
            <a:r>
              <a:rPr lang="nb-NO" sz="3600" dirty="0" smtClean="0"/>
              <a:t>GAO and GLO time series </a:t>
            </a:r>
            <a:r>
              <a:rPr lang="nb-NO" sz="3600" dirty="0" err="1" smtClean="0"/>
              <a:t>Norway</a:t>
            </a:r>
            <a:endParaRPr lang="nb-NO" sz="36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3347864" y="972017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1950-</a:t>
            </a:r>
          </a:p>
          <a:p>
            <a:r>
              <a:rPr lang="nb-NO" sz="1600" dirty="0" smtClean="0"/>
              <a:t>1985</a:t>
            </a:r>
            <a:endParaRPr lang="nb-NO" sz="1600" dirty="0"/>
          </a:p>
        </p:txBody>
      </p:sp>
      <p:sp>
        <p:nvSpPr>
          <p:cNvPr id="8" name="TekstSylinder 7"/>
          <p:cNvSpPr txBox="1"/>
          <p:nvPr/>
        </p:nvSpPr>
        <p:spPr>
          <a:xfrm>
            <a:off x="5076056" y="980728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1988-</a:t>
            </a:r>
            <a:br>
              <a:rPr lang="nb-NO" sz="1600" dirty="0" smtClean="0"/>
            </a:br>
            <a:r>
              <a:rPr lang="nb-NO" sz="1600" dirty="0" smtClean="0"/>
              <a:t>1997</a:t>
            </a:r>
            <a:endParaRPr lang="nb-NO" sz="1600" dirty="0"/>
          </a:p>
        </p:txBody>
      </p:sp>
      <p:sp>
        <p:nvSpPr>
          <p:cNvPr id="9" name="TekstSylinder 8"/>
          <p:cNvSpPr txBox="1"/>
          <p:nvPr/>
        </p:nvSpPr>
        <p:spPr>
          <a:xfrm>
            <a:off x="6444208" y="980728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1999-2006</a:t>
            </a:r>
            <a:endParaRPr lang="nb-NO" sz="1600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7" b="6798"/>
          <a:stretch>
            <a:fillRect/>
          </a:stretch>
        </p:blipFill>
        <p:spPr bwMode="auto">
          <a:xfrm>
            <a:off x="1619672" y="1640502"/>
            <a:ext cx="6624736" cy="394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K:\projects\svali\solveihw\GlacierAreaChangeAssessment\Statistics\Area\R\histogram_antall_aar_n5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22" r="3146"/>
          <a:stretch/>
        </p:blipFill>
        <p:spPr bwMode="auto">
          <a:xfrm>
            <a:off x="179512" y="1268760"/>
            <a:ext cx="2699792" cy="17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Jøkulhlaups</a:t>
            </a:r>
            <a:r>
              <a:rPr lang="nb-NO" dirty="0" smtClean="0"/>
              <a:t>, </a:t>
            </a:r>
            <a:r>
              <a:rPr lang="nb-NO" dirty="0" err="1" smtClean="0"/>
              <a:t>outburst</a:t>
            </a:r>
            <a:r>
              <a:rPr lang="nb-NO" dirty="0" smtClean="0"/>
              <a:t> </a:t>
            </a:r>
            <a:r>
              <a:rPr lang="nb-NO" dirty="0" err="1" smtClean="0"/>
              <a:t>floods</a:t>
            </a:r>
            <a:r>
              <a:rPr lang="nb-NO" dirty="0" smtClean="0"/>
              <a:t> (GLOF)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850" y="1600200"/>
            <a:ext cx="3816102" cy="4133850"/>
          </a:xfrm>
        </p:spPr>
        <p:txBody>
          <a:bodyPr/>
          <a:lstStyle/>
          <a:p>
            <a:r>
              <a:rPr lang="nb-NO" dirty="0" err="1" smtClean="0"/>
              <a:t>Jøkulhlaups</a:t>
            </a:r>
            <a:r>
              <a:rPr lang="nb-NO" dirty="0" smtClean="0"/>
              <a:t> from 12 </a:t>
            </a:r>
            <a:r>
              <a:rPr lang="nb-NO" dirty="0" err="1" smtClean="0"/>
              <a:t>different</a:t>
            </a:r>
            <a:r>
              <a:rPr lang="nb-NO" dirty="0" smtClean="0"/>
              <a:t> </a:t>
            </a:r>
            <a:r>
              <a:rPr lang="nb-NO" dirty="0" err="1" smtClean="0"/>
              <a:t>glaciers</a:t>
            </a:r>
            <a:r>
              <a:rPr lang="nb-NO" dirty="0" smtClean="0"/>
              <a:t> in </a:t>
            </a:r>
            <a:r>
              <a:rPr lang="nb-NO" dirty="0" err="1" smtClean="0"/>
              <a:t>Norway</a:t>
            </a:r>
            <a:endParaRPr lang="nb-NO" dirty="0" smtClean="0"/>
          </a:p>
          <a:p>
            <a:r>
              <a:rPr lang="nb-NO" dirty="0" smtClean="0"/>
              <a:t>12 </a:t>
            </a:r>
            <a:r>
              <a:rPr lang="nb-NO" dirty="0" err="1" smtClean="0"/>
              <a:t>known</a:t>
            </a:r>
            <a:r>
              <a:rPr lang="nb-NO" dirty="0" smtClean="0"/>
              <a:t> </a:t>
            </a:r>
            <a:r>
              <a:rPr lang="nb-NO" dirty="0" err="1" smtClean="0"/>
              <a:t>fatalities</a:t>
            </a:r>
            <a:r>
              <a:rPr lang="nb-NO" dirty="0" smtClean="0"/>
              <a:t> from </a:t>
            </a:r>
            <a:r>
              <a:rPr lang="nb-NO" dirty="0" err="1" smtClean="0"/>
              <a:t>Jøkulhlaups</a:t>
            </a:r>
            <a:endParaRPr lang="nb-NO" dirty="0" smtClean="0"/>
          </a:p>
          <a:p>
            <a:r>
              <a:rPr lang="nb-NO" dirty="0" smtClean="0"/>
              <a:t>First </a:t>
            </a:r>
            <a:r>
              <a:rPr lang="nb-NO" dirty="0" err="1" smtClean="0"/>
              <a:t>known</a:t>
            </a:r>
            <a:r>
              <a:rPr lang="nb-NO" dirty="0" smtClean="0"/>
              <a:t> </a:t>
            </a:r>
            <a:r>
              <a:rPr lang="nb-NO" dirty="0" err="1" smtClean="0"/>
              <a:t>incident</a:t>
            </a:r>
            <a:r>
              <a:rPr lang="nb-NO" dirty="0" smtClean="0"/>
              <a:t> in 1736 from Demmevatn (</a:t>
            </a:r>
            <a:r>
              <a:rPr lang="nb-NO" dirty="0" err="1" smtClean="0"/>
              <a:t>glacier-dammed</a:t>
            </a:r>
            <a:r>
              <a:rPr lang="nb-NO" dirty="0" smtClean="0"/>
              <a:t> lake), Hardangerjøkulen</a:t>
            </a:r>
          </a:p>
          <a:p>
            <a:r>
              <a:rPr lang="nb-NO" dirty="0" smtClean="0"/>
              <a:t>-&gt; monitor lakes &amp; </a:t>
            </a:r>
            <a:r>
              <a:rPr lang="nb-NO" dirty="0" err="1" smtClean="0"/>
              <a:t>their</a:t>
            </a:r>
            <a:r>
              <a:rPr lang="nb-NO" dirty="0" smtClean="0"/>
              <a:t> 	</a:t>
            </a:r>
            <a:r>
              <a:rPr lang="nb-NO" dirty="0" err="1" smtClean="0"/>
              <a:t>changes</a:t>
            </a:r>
            <a:r>
              <a:rPr lang="nb-NO" dirty="0" smtClean="0"/>
              <a:t> &amp; </a:t>
            </a:r>
            <a:r>
              <a:rPr lang="nb-NO" dirty="0" err="1" smtClean="0"/>
              <a:t>detect</a:t>
            </a:r>
            <a:r>
              <a:rPr lang="nb-NO" dirty="0" smtClean="0"/>
              <a:t> 	</a:t>
            </a:r>
            <a:r>
              <a:rPr lang="nb-NO" dirty="0" err="1" smtClean="0"/>
              <a:t>possible</a:t>
            </a:r>
            <a:r>
              <a:rPr lang="nb-NO" dirty="0" smtClean="0"/>
              <a:t> </a:t>
            </a:r>
            <a:r>
              <a:rPr lang="nb-NO" dirty="0" err="1" smtClean="0"/>
              <a:t>new</a:t>
            </a:r>
            <a:r>
              <a:rPr lang="nb-NO" dirty="0" smtClean="0"/>
              <a:t> </a:t>
            </a:r>
            <a:r>
              <a:rPr lang="nb-NO" dirty="0" err="1" smtClean="0"/>
              <a:t>sites</a:t>
            </a:r>
            <a:endParaRPr lang="nb-NO" dirty="0"/>
          </a:p>
        </p:txBody>
      </p:sp>
      <p:pic>
        <p:nvPicPr>
          <p:cNvPr id="5" name="Bilde 4" descr="fig1_1_IMG_3881_hjema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268760"/>
            <a:ext cx="3312368" cy="2484276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5292080" y="3758843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i="1" dirty="0" err="1" smtClean="0"/>
              <a:t>Blåmannsisen</a:t>
            </a:r>
            <a:r>
              <a:rPr lang="nb-NO" sz="1000" i="1" dirty="0" smtClean="0"/>
              <a:t>. Photo: Hans M. </a:t>
            </a:r>
            <a:r>
              <a:rPr lang="nb-NO" sz="1000" i="1" dirty="0" err="1" smtClean="0"/>
              <a:t>Hjemaas</a:t>
            </a:r>
            <a:endParaRPr lang="nb-NO" sz="1000" i="1" dirty="0"/>
          </a:p>
        </p:txBody>
      </p:sp>
      <p:sp>
        <p:nvSpPr>
          <p:cNvPr id="7" name="TekstSylinder 6"/>
          <p:cNvSpPr txBox="1"/>
          <p:nvPr/>
        </p:nvSpPr>
        <p:spPr>
          <a:xfrm>
            <a:off x="5364088" y="6495147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i="1" dirty="0" err="1" smtClean="0"/>
              <a:t>Koppangsbreen</a:t>
            </a:r>
            <a:r>
              <a:rPr lang="nb-NO" sz="1000" i="1" dirty="0" smtClean="0"/>
              <a:t>. Photo: Siw Hege Isaksen</a:t>
            </a:r>
            <a:endParaRPr lang="nb-NO" sz="1000" i="1" dirty="0"/>
          </a:p>
        </p:txBody>
      </p:sp>
      <p:pic>
        <p:nvPicPr>
          <p:cNvPr id="8" name="Bilde 7" descr="2013-09-15_Koppangsbreen_sh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005064"/>
            <a:ext cx="3312368" cy="2484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3850" y="333375"/>
            <a:ext cx="7993063" cy="7921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nb-NO" sz="32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Glacier </a:t>
            </a:r>
            <a:r>
              <a:rPr lang="nb-NO" sz="32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lake </a:t>
            </a:r>
            <a:r>
              <a:rPr lang="nb-NO" sz="3200" b="1" kern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outlines</a:t>
            </a:r>
            <a:r>
              <a:rPr lang="nb-NO" sz="32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nb-NO" sz="32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nb-NO" sz="32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&amp; </a:t>
            </a:r>
            <a:r>
              <a:rPr lang="nb-NO" sz="3200" b="1" kern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GLOFs</a:t>
            </a:r>
            <a:endParaRPr lang="nb-NO" sz="3200" b="1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Plassholder for tekst 2"/>
          <p:cNvSpPr txBox="1">
            <a:spLocks/>
          </p:cNvSpPr>
          <p:nvPr/>
        </p:nvSpPr>
        <p:spPr>
          <a:xfrm>
            <a:off x="323850" y="1484784"/>
            <a:ext cx="4320158" cy="4248472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4792C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0077BE"/>
                </a:solidFill>
                <a:latin typeface="+mn-lt"/>
              </a:rPr>
              <a:t>Glacier lakes: </a:t>
            </a:r>
            <a:r>
              <a:rPr lang="en-US" sz="2000" dirty="0" smtClean="0"/>
              <a:t>defined as water bodies that intersected or within 50 m of GAO</a:t>
            </a:r>
            <a:br>
              <a:rPr lang="en-US" sz="2000" dirty="0" smtClean="0"/>
            </a:br>
            <a:endParaRPr lang="en-US" sz="2000" dirty="0" smtClean="0"/>
          </a:p>
          <a:p>
            <a:pPr marL="342900" indent="-342900" eaLnBrk="0" hangingPunct="0">
              <a:spcBef>
                <a:spcPct val="20000"/>
              </a:spcBef>
              <a:buClr>
                <a:srgbClr val="F4792C"/>
              </a:buClr>
              <a:buFont typeface="Wingdings" pitchFamily="2" charset="2"/>
              <a:buChar char="§"/>
              <a:defRPr/>
            </a:pPr>
            <a:r>
              <a:rPr lang="en-US" sz="2000" dirty="0" smtClean="0"/>
              <a:t>GLO 1999-2006: NDWI </a:t>
            </a:r>
            <a:br>
              <a:rPr lang="en-US" sz="2000" dirty="0" smtClean="0"/>
            </a:br>
            <a:r>
              <a:rPr lang="en-US" i="1" dirty="0" smtClean="0"/>
              <a:t>(Normalized Difference Water Index)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marL="342900" indent="-342900" eaLnBrk="0" hangingPunct="0">
              <a:spcBef>
                <a:spcPct val="20000"/>
              </a:spcBef>
              <a:buClr>
                <a:srgbClr val="F4792C"/>
              </a:buClr>
              <a:buFont typeface="Wingdings" pitchFamily="2" charset="2"/>
              <a:buChar char="§"/>
              <a:defRPr/>
            </a:pPr>
            <a:r>
              <a:rPr lang="en-US" sz="2000" dirty="0" smtClean="0"/>
              <a:t>GLO 1988-1997: man. digitization </a:t>
            </a:r>
            <a:r>
              <a:rPr lang="en-US" i="1" dirty="0" smtClean="0"/>
              <a:t>(Only locations where glacier lakes were detected in GLO 1999-2006)</a:t>
            </a:r>
            <a:br>
              <a:rPr lang="en-US" i="1" dirty="0" smtClean="0"/>
            </a:br>
            <a:endParaRPr lang="en-US" i="1" dirty="0" smtClean="0"/>
          </a:p>
          <a:p>
            <a:pPr marL="342900" indent="-342900" eaLnBrk="0" hangingPunct="0">
              <a:spcBef>
                <a:spcPct val="20000"/>
              </a:spcBef>
              <a:buClr>
                <a:srgbClr val="F4792C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latin typeface="+mn-lt"/>
              </a:rPr>
              <a:t>Point layer of observed GLOFs</a:t>
            </a:r>
            <a:endParaRPr lang="en-US" sz="2000" kern="0" dirty="0">
              <a:latin typeface="+mn-lt"/>
            </a:endParaRPr>
          </a:p>
        </p:txBody>
      </p:sp>
      <p:pic>
        <p:nvPicPr>
          <p:cNvPr id="8" name="Picture 11" descr="Glof_figur"/>
          <p:cNvPicPr>
            <a:picLocks noChangeAspect="1" noChangeArrowheads="1"/>
          </p:cNvPicPr>
          <p:nvPr/>
        </p:nvPicPr>
        <p:blipFill>
          <a:blip r:embed="rId2" cstate="print"/>
          <a:srcRect t="899" b="38652"/>
          <a:stretch>
            <a:fillRect/>
          </a:stretch>
        </p:blipFill>
        <p:spPr>
          <a:xfrm>
            <a:off x="4606925" y="3140968"/>
            <a:ext cx="4537075" cy="3470275"/>
          </a:xfrm>
          <a:prstGeom prst="rect">
            <a:avLst/>
          </a:prstGeom>
          <a:noFill/>
          <a:ln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121150" cy="2660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 cstate="print"/>
          <a:srcRect l="53321" t="-9625"/>
          <a:stretch>
            <a:fillRect/>
          </a:stretch>
        </p:blipFill>
        <p:spPr>
          <a:xfrm>
            <a:off x="7164288" y="260648"/>
            <a:ext cx="1296887" cy="820167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y NVE tom">
  <a:themeElements>
    <a:clrScheme name="Ny NVE 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y NVE 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y NVE t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 NVE to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 NVE to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 NVE to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 NVE to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 NVE to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 NVE to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Ny NVE tom</Template>
  <TotalTime>3323</TotalTime>
  <Words>560</Words>
  <Application>Microsoft Office PowerPoint</Application>
  <PresentationFormat>On-screen Show (4:3)</PresentationFormat>
  <Paragraphs>145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Ny NVE tom</vt:lpstr>
      <vt:lpstr>Glaciers</vt:lpstr>
      <vt:lpstr>Glaciers in Norway are changing too</vt:lpstr>
      <vt:lpstr>About NVE</vt:lpstr>
      <vt:lpstr>Glaciers in mainland Norway</vt:lpstr>
      <vt:lpstr>Glacier monitoring</vt:lpstr>
      <vt:lpstr>Glacier products</vt:lpstr>
      <vt:lpstr>GAO and GLO time series Norway</vt:lpstr>
      <vt:lpstr>Jøkulhlaups, outburst floods (GLOF)</vt:lpstr>
      <vt:lpstr>Slide 9</vt:lpstr>
      <vt:lpstr>CryoClim  applications</vt:lpstr>
      <vt:lpstr>Slide 11</vt:lpstr>
      <vt:lpstr>Example 1: Area &amp; length changes </vt:lpstr>
      <vt:lpstr>Example 2. Little ice age mapping</vt:lpstr>
      <vt:lpstr>Example 3:  Ice volume  modelling</vt:lpstr>
      <vt:lpstr> Glacier velocity &amp; ice divides </vt:lpstr>
      <vt:lpstr>Future glacier survey</vt:lpstr>
      <vt:lpstr>Mapping end-of-season snowline</vt:lpstr>
      <vt:lpstr>Conclusions</vt:lpstr>
      <vt:lpstr>Slide 19</vt:lpstr>
    </vt:vector>
  </TitlesOfParts>
  <Company>Norges vassdrags- og energidirektorat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Endring av breer i Lyngen</dc:title>
  <dc:creator>lma</dc:creator>
  <cp:lastModifiedBy>Admin</cp:lastModifiedBy>
  <cp:revision>328</cp:revision>
  <dcterms:created xsi:type="dcterms:W3CDTF">2011-03-03T17:11:24Z</dcterms:created>
  <dcterms:modified xsi:type="dcterms:W3CDTF">2014-06-02T08:13:25Z</dcterms:modified>
</cp:coreProperties>
</file>