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1"/>
  </p:notesMasterIdLst>
  <p:sldIdLst>
    <p:sldId id="256" r:id="rId2"/>
    <p:sldId id="296" r:id="rId3"/>
    <p:sldId id="288" r:id="rId4"/>
    <p:sldId id="293" r:id="rId5"/>
    <p:sldId id="316" r:id="rId6"/>
    <p:sldId id="301" r:id="rId7"/>
    <p:sldId id="357" r:id="rId8"/>
    <p:sldId id="356" r:id="rId9"/>
    <p:sldId id="358" r:id="rId10"/>
    <p:sldId id="362" r:id="rId11"/>
    <p:sldId id="363" r:id="rId12"/>
    <p:sldId id="370" r:id="rId13"/>
    <p:sldId id="368" r:id="rId14"/>
    <p:sldId id="369" r:id="rId15"/>
    <p:sldId id="371" r:id="rId16"/>
    <p:sldId id="365" r:id="rId17"/>
    <p:sldId id="351" r:id="rId18"/>
    <p:sldId id="353" r:id="rId19"/>
    <p:sldId id="354" r:id="rId20"/>
    <p:sldId id="355" r:id="rId21"/>
    <p:sldId id="340" r:id="rId22"/>
    <p:sldId id="367" r:id="rId23"/>
    <p:sldId id="373" r:id="rId24"/>
    <p:sldId id="341" r:id="rId25"/>
    <p:sldId id="343" r:id="rId26"/>
    <p:sldId id="344" r:id="rId27"/>
    <p:sldId id="274" r:id="rId28"/>
    <p:sldId id="277" r:id="rId29"/>
    <p:sldId id="275" r:id="rId30"/>
    <p:sldId id="265" r:id="rId31"/>
    <p:sldId id="268" r:id="rId32"/>
    <p:sldId id="319" r:id="rId33"/>
    <p:sldId id="320" r:id="rId34"/>
    <p:sldId id="323" r:id="rId35"/>
    <p:sldId id="322" r:id="rId36"/>
    <p:sldId id="326" r:id="rId37"/>
    <p:sldId id="318" r:id="rId38"/>
    <p:sldId id="271" r:id="rId39"/>
    <p:sldId id="31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914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38EA1-CFD9-4249-8E5A-09C0E2529E28}" type="datetimeFigureOut">
              <a:rPr lang="de-DE" smtClean="0"/>
              <a:pPr/>
              <a:t>01.06.2014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F8438-D3F2-425E-9769-C9978F2314D9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35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75" tIns="45238" rIns="90475" bIns="45238" numCol="1" anchor="t" anchorCtr="0" compatLnSpc="1">
            <a:prstTxWarp prst="textNoShape">
              <a:avLst/>
            </a:prstTxWarp>
          </a:bodyPr>
          <a:lstStyle/>
          <a:p>
            <a:r>
              <a:rPr lang="en-GB" altLang="fr-FR" smtClean="0"/>
              <a:t>A land cover class has to be assigned to each object </a:t>
            </a:r>
            <a:endParaRPr lang="fr-BE" altLang="fr-FR" smtClean="0"/>
          </a:p>
        </p:txBody>
      </p:sp>
      <p:sp>
        <p:nvSpPr>
          <p:cNvPr id="108548" name="Espace réservé du numéro de diapositive 3"/>
          <p:cNvSpPr txBox="1">
            <a:spLocks noGrp="1"/>
          </p:cNvSpPr>
          <p:nvPr/>
        </p:nvSpPr>
        <p:spPr bwMode="auto">
          <a:xfrm>
            <a:off x="3883934" y="8685331"/>
            <a:ext cx="297244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5" tIns="45238" rIns="90475" bIns="45238" anchor="b"/>
          <a:lstStyle>
            <a:lvl1pPr defTabSz="90328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0328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0328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0328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03288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/>
            <a:fld id="{90F74F7C-F6FE-4252-804F-9D201A45D749}" type="slidenum">
              <a:rPr lang="fr-FR" altLang="fr-FR" sz="1200"/>
              <a:pPr algn="r" eaLnBrk="1" hangingPunct="1"/>
              <a:t>9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fr-FR" smtClean="0"/>
              <a:t>Aggregation LAT/LON</a:t>
            </a:r>
          </a:p>
          <a:p>
            <a:endParaRPr lang="de-DE" altLang="fr-FR" smtClean="0"/>
          </a:p>
          <a:p>
            <a:r>
              <a:rPr lang="de-DE" altLang="fr-FR" smtClean="0"/>
              <a:t>PFT conversion : user defined conversion table</a:t>
            </a:r>
          </a:p>
          <a:p>
            <a:endParaRPr lang="de-DE" altLang="fr-FR" smtClean="0"/>
          </a:p>
        </p:txBody>
      </p:sp>
      <p:sp>
        <p:nvSpPr>
          <p:cNvPr id="583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C83A96-5CB2-494C-A9AB-DB531C283134}" type="slidenum">
              <a:rPr lang="de-DE" altLang="fr-FR" smtClean="0"/>
              <a:pPr eaLnBrk="1" hangingPunct="1">
                <a:spcBef>
                  <a:spcPct val="0"/>
                </a:spcBef>
              </a:pPr>
              <a:t>10</a:t>
            </a:fld>
            <a:endParaRPr lang="de-DE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 smtClean="0"/>
          </a:p>
          <a:p>
            <a:endParaRPr lang="fr-BE" altLang="fr-FR" smtClean="0"/>
          </a:p>
          <a:p>
            <a:pPr eaLnBrk="1" hangingPunct="1">
              <a:buFontTx/>
              <a:buChar char="-"/>
            </a:pPr>
            <a:r>
              <a:rPr lang="en-US" altLang="fr-FR" smtClean="0"/>
              <a:t>Same climate forcing for offline simulations (WATCH WFDEI 1979-2009), transient atmospheric CO</a:t>
            </a:r>
            <a:r>
              <a:rPr lang="en-US" altLang="fr-FR" baseline="-25000" smtClean="0"/>
              <a:t>2</a:t>
            </a:r>
          </a:p>
          <a:p>
            <a:pPr eaLnBrk="1" hangingPunct="1">
              <a:buFontTx/>
              <a:buChar char="-"/>
            </a:pPr>
            <a:r>
              <a:rPr lang="en-US" altLang="fr-FR" smtClean="0"/>
              <a:t>LC_CCI Epoch (2010) – defined climate zones from Peel et al. 2007… (</a:t>
            </a:r>
            <a:r>
              <a:rPr lang="en-US" altLang="fr-FR" i="1" smtClean="0"/>
              <a:t>next slide</a:t>
            </a:r>
            <a:r>
              <a:rPr lang="en-US" altLang="fr-FR" smtClean="0"/>
              <a:t>)</a:t>
            </a:r>
          </a:p>
          <a:p>
            <a:pPr eaLnBrk="1" hangingPunct="1">
              <a:buFontTx/>
              <a:buChar char="-"/>
            </a:pPr>
            <a:r>
              <a:rPr lang="en-US" altLang="fr-FR" smtClean="0"/>
              <a:t>3000 year spin-up recycling years 1979-1988 with 280 ppm CO</a:t>
            </a:r>
            <a:r>
              <a:rPr lang="en-US" altLang="fr-FR" baseline="-25000" smtClean="0"/>
              <a:t>2</a:t>
            </a:r>
            <a:r>
              <a:rPr lang="en-US" altLang="fr-FR" smtClean="0"/>
              <a:t>. Transient run from 1860 with observed CO</a:t>
            </a:r>
            <a:r>
              <a:rPr lang="en-US" altLang="fr-FR" baseline="-25000" smtClean="0"/>
              <a:t>2</a:t>
            </a:r>
          </a:p>
          <a:p>
            <a:pPr eaLnBrk="1" hangingPunct="1">
              <a:buFontTx/>
              <a:buChar char="-"/>
            </a:pPr>
            <a:r>
              <a:rPr lang="en-US" altLang="fr-FR" smtClean="0"/>
              <a:t>No land cover change or harvest or fire fluxes</a:t>
            </a:r>
          </a:p>
          <a:p>
            <a:endParaRPr lang="fr-BE" altLang="fr-FR" smtClean="0"/>
          </a:p>
          <a:p>
            <a:endParaRPr lang="fr-BE" altLang="fr-FR" smtClean="0"/>
          </a:p>
          <a:p>
            <a:endParaRPr lang="fr-BE" altLang="fr-FR" smtClean="0"/>
          </a:p>
          <a:p>
            <a:r>
              <a:rPr lang="fr-BE" altLang="fr-FR" smtClean="0"/>
              <a:t>Joint climate modeling experiments running on ORCHIDEE, JS BACH, JULES :</a:t>
            </a:r>
          </a:p>
          <a:p>
            <a:r>
              <a:rPr lang="fr-BE" altLang="fr-FR" smtClean="0"/>
              <a:t>   - impact of LC_CCI on PFT distribution maps </a:t>
            </a:r>
          </a:p>
          <a:p>
            <a:r>
              <a:rPr lang="fr-BE" altLang="fr-FR" smtClean="0"/>
              <a:t>   - offline simulation using same climate forcing with and without LC_CCI</a:t>
            </a:r>
          </a:p>
          <a:p>
            <a:r>
              <a:rPr lang="fr-BE" altLang="fr-FR" smtClean="0"/>
              <a:t>   - simulation using GCM coupled with land surface model with(out) LC_CCI</a:t>
            </a:r>
          </a:p>
          <a:p>
            <a:r>
              <a:rPr lang="fr-BE" altLang="fr-FR" smtClean="0"/>
              <a:t>   - simulation in prognostic dynamic vegetation model coupled to land surface</a:t>
            </a:r>
          </a:p>
          <a:p>
            <a:endParaRPr lang="fr-BE" altLang="fr-FR" smtClean="0"/>
          </a:p>
        </p:txBody>
      </p:sp>
      <p:sp>
        <p:nvSpPr>
          <p:cNvPr id="593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1907F4-B459-4BA4-8798-1D3314E93634}" type="slidenum">
              <a:rPr lang="fr-FR" altLang="fr-FR" smtClean="0"/>
              <a:pPr eaLnBrk="1" hangingPunct="1">
                <a:spcBef>
                  <a:spcPct val="0"/>
                </a:spcBef>
              </a:pPr>
              <a:t>11</a:t>
            </a:fld>
            <a:endParaRPr lang="fr-FR" alt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slide shows the data volume</a:t>
            </a:r>
            <a:r>
              <a:rPr lang="en-GB" baseline="0" dirty="0" smtClean="0"/>
              <a:t> and expected processing times for one year of S2 data over Africa in comparison with MERIS full mission.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F8438-D3F2-425E-9769-C9978F2314D9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81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138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250825" y="1484313"/>
            <a:ext cx="8569325" cy="511333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0546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23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0020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>
            <a:spLocks noChangeArrowheads="1"/>
          </p:cNvSpPr>
          <p:nvPr userDrawn="1"/>
        </p:nvSpPr>
        <p:spPr bwMode="auto">
          <a:xfrm>
            <a:off x="6311173" y="6627168"/>
            <a:ext cx="283282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fr-BE" altLang="fr-FR" sz="900" dirty="0" smtClean="0">
                <a:solidFill>
                  <a:srgbClr val="7F7F7F"/>
                </a:solidFill>
              </a:rPr>
              <a:t>ESA </a:t>
            </a:r>
            <a:r>
              <a:rPr lang="fr-BE" altLang="fr-FR" sz="900" dirty="0" err="1" smtClean="0">
                <a:solidFill>
                  <a:srgbClr val="7F7F7F"/>
                </a:solidFill>
              </a:rPr>
              <a:t>Climate</a:t>
            </a:r>
            <a:r>
              <a:rPr lang="fr-BE" altLang="fr-FR" sz="900" dirty="0" smtClean="0">
                <a:solidFill>
                  <a:srgbClr val="7F7F7F"/>
                </a:solidFill>
              </a:rPr>
              <a:t> Change Initiative – Land </a:t>
            </a:r>
            <a:r>
              <a:rPr lang="fr-BE" altLang="fr-FR" sz="900" dirty="0" err="1" smtClean="0">
                <a:solidFill>
                  <a:srgbClr val="7F7F7F"/>
                </a:solidFill>
              </a:rPr>
              <a:t>Cover</a:t>
            </a:r>
            <a:r>
              <a:rPr lang="fr-BE" altLang="fr-FR" sz="900" dirty="0" smtClean="0">
                <a:solidFill>
                  <a:srgbClr val="7F7F7F"/>
                </a:solidFill>
              </a:rPr>
              <a:t> </a:t>
            </a:r>
            <a:r>
              <a:rPr lang="fr-BE" altLang="fr-FR" sz="900" dirty="0" err="1" smtClean="0">
                <a:solidFill>
                  <a:srgbClr val="7F7F7F"/>
                </a:solidFill>
              </a:rPr>
              <a:t>project</a:t>
            </a:r>
            <a:endParaRPr lang="fr-BE" altLang="fr-FR" sz="900" dirty="0" smtClean="0">
              <a:solidFill>
                <a:srgbClr val="7F7F7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444625"/>
            <a:ext cx="8582025" cy="5153025"/>
          </a:xfrm>
          <a:prstGeom prst="rect">
            <a:avLst/>
          </a:prstGeom>
        </p:spPr>
        <p:txBody>
          <a:bodyPr/>
          <a:lstStyle>
            <a:lvl1pPr>
              <a:buClr>
                <a:srgbClr val="002060"/>
              </a:buClr>
              <a:defRPr/>
            </a:lvl1pPr>
            <a:lvl2pPr>
              <a:buClr>
                <a:srgbClr val="002060"/>
              </a:buClr>
              <a:defRPr/>
            </a:lvl2pPr>
            <a:lvl3pPr>
              <a:buClr>
                <a:srgbClr val="002060"/>
              </a:buClr>
              <a:defRPr/>
            </a:lvl3pPr>
            <a:lvl4pPr>
              <a:buClr>
                <a:srgbClr val="002060"/>
              </a:buClr>
              <a:defRPr/>
            </a:lvl4pPr>
            <a:lvl5pPr>
              <a:buClr>
                <a:srgbClr val="00206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8010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8CA54F-4E92-436F-8D6D-8F514C84A57C}" type="datetimeFigureOut">
              <a:rPr lang="en-GB" smtClean="0"/>
              <a:pPr/>
              <a:t>01/06/2014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7B6B39-A510-4CF7-8655-3A23DF422CAB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67544" y="312886"/>
            <a:ext cx="7039694" cy="35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9" name="Picture 22" descr="logo geomatics uc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6381328"/>
            <a:ext cx="433166" cy="40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726"/>
          <a:stretch>
            <a:fillRect/>
          </a:stretch>
        </p:blipFill>
        <p:spPr bwMode="auto">
          <a:xfrm>
            <a:off x="7308304" y="6381328"/>
            <a:ext cx="576064" cy="42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landcover_CCI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6120444"/>
            <a:ext cx="681425" cy="73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/>
          <p:cNvSpPr txBox="1"/>
          <p:nvPr userDrawn="1"/>
        </p:nvSpPr>
        <p:spPr>
          <a:xfrm>
            <a:off x="2699792" y="6567155"/>
            <a:ext cx="35429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i="1" dirty="0" smtClean="0"/>
              <a:t>Sentinel-2 for Science </a:t>
            </a:r>
            <a:r>
              <a:rPr lang="fr-BE" sz="1000" i="1" baseline="0" dirty="0" smtClean="0"/>
              <a:t>Workshop -  ESA Frascati, 20-22  May 2014 </a:t>
            </a:r>
            <a:endParaRPr lang="fr-BE" sz="1000" i="1" dirty="0"/>
          </a:p>
        </p:txBody>
      </p:sp>
    </p:spTree>
    <p:extLst>
      <p:ext uri="{BB962C8B-B14F-4D97-AF65-F5344CB8AC3E}">
        <p14:creationId xmlns:p14="http://schemas.microsoft.com/office/powerpoint/2010/main" val="411605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6"/>
          <p:cNvSpPr>
            <a:spLocks noChangeArrowheads="1"/>
          </p:cNvSpPr>
          <p:nvPr userDrawn="1"/>
        </p:nvSpPr>
        <p:spPr bwMode="auto">
          <a:xfrm>
            <a:off x="0" y="0"/>
            <a:ext cx="9144000" cy="1181100"/>
          </a:xfrm>
          <a:prstGeom prst="rect">
            <a:avLst/>
          </a:prstGeom>
          <a:solidFill>
            <a:srgbClr val="94968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BE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7" name="Picture 30" descr="landcover_CCI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45438" y="-38100"/>
            <a:ext cx="113982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350" y="1444625"/>
            <a:ext cx="85820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1029" name="Text Box 6"/>
          <p:cNvSpPr txBox="1">
            <a:spLocks noChangeArrowheads="1"/>
          </p:cNvSpPr>
          <p:nvPr userDrawn="1"/>
        </p:nvSpPr>
        <p:spPr bwMode="auto">
          <a:xfrm>
            <a:off x="4326702" y="6611779"/>
            <a:ext cx="4817298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i="1" dirty="0" smtClean="0">
                <a:solidFill>
                  <a:srgbClr val="747678"/>
                </a:solidFill>
                <a:cs typeface="Arial" charset="0"/>
              </a:rPr>
              <a:t>Land Cover CCI  – CMUG Integration Meeting  |  Exeter, UK | 2-4 June 2014</a:t>
            </a:r>
          </a:p>
        </p:txBody>
      </p:sp>
      <p:pic>
        <p:nvPicPr>
          <p:cNvPr id="1030" name="Picture 11" descr="ESA_logo_white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950" y="68263"/>
            <a:ext cx="133508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88913"/>
            <a:ext cx="627221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16096" y="6478746"/>
            <a:ext cx="1099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86318B-BC80-49B4-930D-8C09882F9738}" type="slidenum">
              <a:rPr lang="en-US" smtClean="0">
                <a:solidFill>
                  <a:srgbClr val="000000">
                    <a:tint val="75000"/>
                  </a:srgbClr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dirty="0">
              <a:solidFill>
                <a:srgbClr val="000000">
                  <a:tint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93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tx1"/>
        </a:buClr>
        <a:buSzPct val="120000"/>
        <a:buChar char="•"/>
        <a:defRPr sz="2000" b="0">
          <a:solidFill>
            <a:srgbClr val="00338D"/>
          </a:solidFill>
          <a:latin typeface="+mn-lt"/>
          <a:ea typeface="+mn-ea"/>
          <a:cs typeface="+mn-cs"/>
        </a:defRPr>
      </a:lvl1pPr>
      <a:lvl2pPr marL="867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SzPct val="120000"/>
        <a:buChar char="•"/>
        <a:defRPr sz="2000">
          <a:solidFill>
            <a:srgbClr val="00338D"/>
          </a:solidFill>
          <a:latin typeface="+mn-lt"/>
        </a:defRPr>
      </a:lvl2pPr>
      <a:lvl3pPr marL="11052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Verdana" pitchFamily="34" charset="0"/>
        <a:buChar char="–"/>
        <a:defRPr sz="1600">
          <a:solidFill>
            <a:srgbClr val="00338D"/>
          </a:solidFill>
          <a:latin typeface="+mn-lt"/>
        </a:defRPr>
      </a:lvl3pPr>
      <a:lvl4pPr marL="14652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rgbClr val="00338D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image" Target="../media/image6.wmf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80791" y="5373216"/>
            <a:ext cx="67687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Picture 12" descr="landcover_C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135" y="4035202"/>
            <a:ext cx="1152128" cy="109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8" descr="_UN_EN_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439" y="4365104"/>
            <a:ext cx="1286953" cy="2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Logo_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229200"/>
            <a:ext cx="720080" cy="75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logo geomatics uc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145768"/>
            <a:ext cx="844975" cy="78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MPIM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8138" y="5445224"/>
            <a:ext cx="155799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2799" y="4509120"/>
            <a:ext cx="1444622" cy="59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726"/>
          <a:stretch>
            <a:fillRect/>
          </a:stretch>
        </p:blipFill>
        <p:spPr bwMode="auto">
          <a:xfrm>
            <a:off x="5301270" y="4149080"/>
            <a:ext cx="1176967" cy="87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3" descr="Description :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52799" y="4005064"/>
            <a:ext cx="1450765" cy="25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99" y="5373216"/>
            <a:ext cx="1085094" cy="75091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t="10010" r="13235" b="15646"/>
          <a:stretch/>
        </p:blipFill>
        <p:spPr>
          <a:xfrm>
            <a:off x="2915817" y="5229199"/>
            <a:ext cx="694716" cy="92334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39" y="4869160"/>
            <a:ext cx="459488" cy="44178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>
            <a:clrChange>
              <a:clrFrom>
                <a:srgbClr val="CDFD2F"/>
              </a:clrFrom>
              <a:clrTo>
                <a:srgbClr val="CDFD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31" y="5589240"/>
            <a:ext cx="1208937" cy="33909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141277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cap="small" dirty="0" smtClean="0"/>
              <a:t>Land </a:t>
            </a:r>
            <a:r>
              <a:rPr lang="fr-BE" sz="2800" b="1" cap="small" dirty="0" err="1" smtClean="0"/>
              <a:t>Cover</a:t>
            </a:r>
            <a:r>
              <a:rPr lang="fr-BE" sz="2800" b="1" cap="small" dirty="0" smtClean="0"/>
              <a:t> CCI</a:t>
            </a:r>
          </a:p>
          <a:p>
            <a:pPr algn="ctr"/>
            <a:endParaRPr lang="fr-BE" sz="1400" b="1" cap="small" dirty="0" smtClean="0"/>
          </a:p>
          <a:p>
            <a:pPr algn="ctr"/>
            <a:r>
              <a:rPr lang="fr-BE" sz="2800" b="1" cap="small" dirty="0" smtClean="0"/>
              <a:t> Phase 1 </a:t>
            </a:r>
            <a:r>
              <a:rPr lang="fr-BE" sz="2800" b="1" cap="small" dirty="0" err="1" smtClean="0"/>
              <a:t>Results</a:t>
            </a:r>
            <a:r>
              <a:rPr lang="fr-BE" sz="2800" b="1" cap="small" dirty="0" smtClean="0"/>
              <a:t> &amp; Phase 2 Plans</a:t>
            </a:r>
            <a:endParaRPr lang="fr-BE" sz="2800" b="1" cap="small" dirty="0"/>
          </a:p>
        </p:txBody>
      </p:sp>
      <p:sp>
        <p:nvSpPr>
          <p:cNvPr id="16" name="Rectangle 15"/>
          <p:cNvSpPr/>
          <p:nvPr/>
        </p:nvSpPr>
        <p:spPr>
          <a:xfrm>
            <a:off x="319064" y="2852936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Defourny P</a:t>
            </a:r>
            <a:r>
              <a:rPr lang="en-GB" sz="1400" b="1" dirty="0" smtClean="0"/>
              <a:t>., </a:t>
            </a:r>
            <a:r>
              <a:rPr lang="en-GB" sz="1400" b="1" dirty="0"/>
              <a:t>Hartley A., </a:t>
            </a:r>
            <a:r>
              <a:rPr lang="en-GB" sz="1400" b="1" dirty="0" err="1"/>
              <a:t>Brockmann</a:t>
            </a:r>
            <a:r>
              <a:rPr lang="en-GB" sz="1400" b="1" dirty="0"/>
              <a:t> C., 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Achard</a:t>
            </a:r>
            <a:r>
              <a:rPr lang="en-GB" sz="1400" b="1" dirty="0" smtClean="0"/>
              <a:t> </a:t>
            </a:r>
            <a:r>
              <a:rPr lang="en-GB" sz="1400" b="1" dirty="0"/>
              <a:t>F</a:t>
            </a:r>
            <a:r>
              <a:rPr lang="en-GB" sz="1400" b="1" dirty="0" smtClean="0"/>
              <a:t>., </a:t>
            </a:r>
            <a:r>
              <a:rPr lang="en-GB" sz="1400" b="1" dirty="0"/>
              <a:t>Boettcher M</a:t>
            </a:r>
            <a:r>
              <a:rPr lang="en-GB" sz="1400" b="1" dirty="0" smtClean="0"/>
              <a:t>., </a:t>
            </a:r>
            <a:r>
              <a:rPr lang="en-GB" sz="1400" b="1" dirty="0"/>
              <a:t>Bontemps S</a:t>
            </a:r>
            <a:r>
              <a:rPr lang="en-GB" sz="1400" b="1" dirty="0" smtClean="0"/>
              <a:t>., </a:t>
            </a:r>
            <a:r>
              <a:rPr lang="en-GB" sz="1400" b="1" dirty="0" err="1" smtClean="0"/>
              <a:t>Gamba</a:t>
            </a:r>
            <a:r>
              <a:rPr lang="en-GB" sz="1400" b="1" dirty="0" smtClean="0"/>
              <a:t> </a:t>
            </a:r>
            <a:r>
              <a:rPr lang="en-GB" sz="1400" b="1" dirty="0"/>
              <a:t>P</a:t>
            </a:r>
            <a:r>
              <a:rPr lang="en-GB" sz="1400" b="1" dirty="0" smtClean="0"/>
              <a:t>., </a:t>
            </a:r>
            <a:r>
              <a:rPr lang="en-GB" sz="1400" b="1" dirty="0" err="1"/>
              <a:t>Hagemann</a:t>
            </a:r>
            <a:r>
              <a:rPr lang="en-GB" sz="1400" b="1" dirty="0"/>
              <a:t> S</a:t>
            </a:r>
            <a:r>
              <a:rPr lang="en-GB" sz="1400" b="1" dirty="0" smtClean="0"/>
              <a:t>., </a:t>
            </a:r>
            <a:r>
              <a:rPr lang="en-GB" sz="1400" b="1" dirty="0" err="1" smtClean="0"/>
              <a:t>Khlystova</a:t>
            </a:r>
            <a:r>
              <a:rPr lang="en-GB" sz="1400" b="1" dirty="0" smtClean="0"/>
              <a:t> </a:t>
            </a:r>
            <a:r>
              <a:rPr lang="en-GB" sz="1400" b="1" dirty="0"/>
              <a:t>I</a:t>
            </a:r>
            <a:r>
              <a:rPr lang="en-GB" sz="1400" b="1" dirty="0" smtClean="0"/>
              <a:t>., </a:t>
            </a:r>
            <a:r>
              <a:rPr lang="en-GB" sz="1400" b="1" dirty="0" err="1"/>
              <a:t>Kirches</a:t>
            </a:r>
            <a:r>
              <a:rPr lang="en-GB" sz="1400" b="1" dirty="0"/>
              <a:t> G</a:t>
            </a:r>
            <a:r>
              <a:rPr lang="en-GB" sz="1400" b="1" dirty="0" smtClean="0"/>
              <a:t>., </a:t>
            </a:r>
            <a:r>
              <a:rPr lang="en-GB" sz="1400" b="1" dirty="0" err="1"/>
              <a:t>Lamarche</a:t>
            </a:r>
            <a:r>
              <a:rPr lang="en-GB" sz="1400" b="1" dirty="0"/>
              <a:t> C</a:t>
            </a:r>
            <a:r>
              <a:rPr lang="en-GB" sz="1400" b="1" dirty="0" smtClean="0"/>
              <a:t>., </a:t>
            </a:r>
            <a:r>
              <a:rPr lang="en-GB" sz="1400" b="1" dirty="0" err="1"/>
              <a:t>Lisini</a:t>
            </a:r>
            <a:r>
              <a:rPr lang="en-GB" sz="1400" b="1" dirty="0"/>
              <a:t> G</a:t>
            </a:r>
            <a:r>
              <a:rPr lang="en-GB" sz="1400" b="1" dirty="0" smtClean="0"/>
              <a:t>., </a:t>
            </a:r>
            <a:r>
              <a:rPr lang="en-GB" sz="1400" b="1" dirty="0" err="1"/>
              <a:t>MacBean</a:t>
            </a:r>
            <a:r>
              <a:rPr lang="en-GB" sz="1400" b="1" dirty="0"/>
              <a:t> N. </a:t>
            </a:r>
            <a:r>
              <a:rPr lang="en-GB" sz="1400" b="1" dirty="0" smtClean="0"/>
              <a:t>, </a:t>
            </a:r>
            <a:r>
              <a:rPr lang="en-GB" sz="1400" b="1" dirty="0" err="1"/>
              <a:t>Mayaux</a:t>
            </a:r>
            <a:r>
              <a:rPr lang="en-GB" sz="1400" b="1" dirty="0"/>
              <a:t> P</a:t>
            </a:r>
            <a:r>
              <a:rPr lang="en-GB" sz="1400" b="1" dirty="0" smtClean="0"/>
              <a:t>., </a:t>
            </a:r>
            <a:r>
              <a:rPr lang="en-GB" sz="1400" b="1" dirty="0" err="1"/>
              <a:t>Pathe</a:t>
            </a:r>
            <a:r>
              <a:rPr lang="en-GB" sz="1400" b="1" dirty="0"/>
              <a:t> C</a:t>
            </a:r>
            <a:r>
              <a:rPr lang="en-GB" sz="1400" b="1" dirty="0" smtClean="0"/>
              <a:t>., </a:t>
            </a:r>
            <a:r>
              <a:rPr lang="en-GB" sz="1400" b="1" dirty="0" err="1"/>
              <a:t>Peylin</a:t>
            </a:r>
            <a:r>
              <a:rPr lang="en-GB" sz="1400" b="1" dirty="0"/>
              <a:t> P</a:t>
            </a:r>
            <a:r>
              <a:rPr lang="en-GB" sz="1400" b="1" dirty="0" smtClean="0"/>
              <a:t>., </a:t>
            </a:r>
            <a:r>
              <a:rPr lang="en-GB" sz="1400" b="1" dirty="0" err="1"/>
              <a:t>Poulter</a:t>
            </a:r>
            <a:r>
              <a:rPr lang="en-GB" sz="1400" b="1" dirty="0"/>
              <a:t> B</a:t>
            </a:r>
            <a:r>
              <a:rPr lang="en-GB" sz="1400" b="1" dirty="0" smtClean="0"/>
              <a:t>., </a:t>
            </a:r>
            <a:r>
              <a:rPr lang="en-GB" sz="1400" b="1" dirty="0" err="1"/>
              <a:t>Radoux</a:t>
            </a:r>
            <a:r>
              <a:rPr lang="en-GB" sz="1400" b="1" dirty="0"/>
              <a:t> J</a:t>
            </a:r>
            <a:r>
              <a:rPr lang="en-GB" sz="1400" b="1" dirty="0" smtClean="0"/>
              <a:t>., </a:t>
            </a:r>
            <a:r>
              <a:rPr lang="en-GB" sz="1400" b="1" dirty="0"/>
              <a:t>Riedel T</a:t>
            </a:r>
            <a:r>
              <a:rPr lang="en-GB" sz="1400" b="1" dirty="0" smtClean="0"/>
              <a:t>., </a:t>
            </a:r>
            <a:r>
              <a:rPr lang="en-GB" sz="1400" b="1" dirty="0"/>
              <a:t>Santoro </a:t>
            </a:r>
            <a:r>
              <a:rPr lang="en-GB" sz="1400" b="1" dirty="0" smtClean="0"/>
              <a:t>M., </a:t>
            </a:r>
            <a:r>
              <a:rPr lang="en-GB" sz="1400" b="1" dirty="0" err="1"/>
              <a:t>Schmullius</a:t>
            </a:r>
            <a:r>
              <a:rPr lang="en-GB" sz="1400" b="1" dirty="0"/>
              <a:t> C</a:t>
            </a:r>
            <a:r>
              <a:rPr lang="en-GB" sz="1400" b="1" dirty="0" smtClean="0"/>
              <a:t>., </a:t>
            </a:r>
            <a:r>
              <a:rPr lang="en-GB" sz="1400" b="1" dirty="0"/>
              <a:t>Van </a:t>
            </a:r>
            <a:r>
              <a:rPr lang="en-GB" sz="1400" b="1" dirty="0" err="1"/>
              <a:t>Bogaert</a:t>
            </a:r>
            <a:r>
              <a:rPr lang="en-GB" sz="1400" b="1" dirty="0"/>
              <a:t> E</a:t>
            </a:r>
            <a:r>
              <a:rPr lang="en-GB" sz="1400" b="1" dirty="0" smtClean="0"/>
              <a:t>., </a:t>
            </a:r>
            <a:r>
              <a:rPr lang="en-GB" sz="1400" b="1" dirty="0" err="1"/>
              <a:t>Verhegghen</a:t>
            </a:r>
            <a:r>
              <a:rPr lang="en-GB" sz="1400" b="1" dirty="0"/>
              <a:t>, A</a:t>
            </a:r>
            <a:r>
              <a:rPr lang="en-GB" sz="1400" b="1" dirty="0" smtClean="0"/>
              <a:t>., </a:t>
            </a:r>
            <a:r>
              <a:rPr lang="en-GB" sz="1400" b="1" dirty="0" err="1"/>
              <a:t>Wegmüller</a:t>
            </a:r>
            <a:r>
              <a:rPr lang="en-GB" sz="1400" b="1" dirty="0"/>
              <a:t> </a:t>
            </a:r>
            <a:r>
              <a:rPr lang="en-GB" sz="1400" b="1" dirty="0" smtClean="0"/>
              <a:t>U., </a:t>
            </a:r>
            <a:r>
              <a:rPr lang="en-GB" sz="1400" b="1" dirty="0" err="1"/>
              <a:t>Zuehlke</a:t>
            </a:r>
            <a:r>
              <a:rPr lang="en-GB" sz="1400" b="1" dirty="0"/>
              <a:t> M</a:t>
            </a:r>
            <a:r>
              <a:rPr lang="en-GB" sz="1400" b="1" dirty="0" smtClean="0"/>
              <a:t>., </a:t>
            </a:r>
            <a:r>
              <a:rPr lang="en-GB" sz="1400" b="1" dirty="0" err="1" smtClean="0"/>
              <a:t>Ramoino</a:t>
            </a:r>
            <a:r>
              <a:rPr lang="en-GB" sz="1400" b="1" dirty="0" smtClean="0"/>
              <a:t> F., </a:t>
            </a:r>
            <a:r>
              <a:rPr lang="en-GB" sz="1400" b="1" dirty="0"/>
              <a:t>Seifert </a:t>
            </a:r>
            <a:r>
              <a:rPr lang="en-GB" sz="1400" b="1" dirty="0" smtClean="0"/>
              <a:t>F-M., </a:t>
            </a:r>
            <a:r>
              <a:rPr lang="en-GB" sz="1400" b="1" dirty="0" err="1"/>
              <a:t>Arino</a:t>
            </a:r>
            <a:r>
              <a:rPr lang="en-GB" sz="1400" b="1" dirty="0"/>
              <a:t> </a:t>
            </a:r>
            <a:r>
              <a:rPr lang="en-GB" sz="1400" b="1" dirty="0" smtClean="0"/>
              <a:t>O.</a:t>
            </a:r>
            <a:endParaRPr lang="fr-BE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-387361" y="5013176"/>
            <a:ext cx="45719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2195736" y="188640"/>
            <a:ext cx="5588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b="1" dirty="0" smtClean="0">
                <a:solidFill>
                  <a:schemeClr val="bg1"/>
                </a:solidFill>
              </a:rPr>
              <a:t>CCI CMUG 4th </a:t>
            </a:r>
            <a:r>
              <a:rPr lang="fr-BE" sz="2000" b="1" dirty="0" err="1" smtClean="0">
                <a:solidFill>
                  <a:schemeClr val="bg1"/>
                </a:solidFill>
              </a:rPr>
              <a:t>Integration</a:t>
            </a:r>
            <a:r>
              <a:rPr lang="fr-BE" sz="2000" b="1" dirty="0" smtClean="0">
                <a:solidFill>
                  <a:schemeClr val="bg1"/>
                </a:solidFill>
              </a:rPr>
              <a:t> Meeting </a:t>
            </a:r>
          </a:p>
          <a:p>
            <a:r>
              <a:rPr lang="fr-BE" sz="2000" b="1" dirty="0">
                <a:solidFill>
                  <a:schemeClr val="bg1"/>
                </a:solidFill>
              </a:rPr>
              <a:t>	</a:t>
            </a:r>
            <a:r>
              <a:rPr lang="fr-BE" sz="2000" b="1" dirty="0" smtClean="0">
                <a:solidFill>
                  <a:schemeClr val="bg1"/>
                </a:solidFill>
              </a:rPr>
              <a:t>Exeter, </a:t>
            </a:r>
            <a:r>
              <a:rPr lang="fr-BE" sz="2000" b="1" dirty="0" err="1" smtClean="0">
                <a:solidFill>
                  <a:schemeClr val="bg1"/>
                </a:solidFill>
              </a:rPr>
              <a:t>June</a:t>
            </a:r>
            <a:r>
              <a:rPr lang="fr-BE" sz="2000" b="1" dirty="0" smtClean="0">
                <a:solidFill>
                  <a:schemeClr val="bg1"/>
                </a:solidFill>
              </a:rPr>
              <a:t> 2014</a:t>
            </a:r>
            <a:endParaRPr lang="fr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>
          <a:xfrm>
            <a:off x="971550" y="879475"/>
            <a:ext cx="8172450" cy="900113"/>
          </a:xfrm>
        </p:spPr>
        <p:txBody>
          <a:bodyPr/>
          <a:lstStyle/>
          <a:p>
            <a:r>
              <a:rPr lang="en-US" altLang="fr-FR" sz="1800" b="0" smtClean="0">
                <a:solidFill>
                  <a:schemeClr val="tx1"/>
                </a:solidFill>
              </a:rPr>
              <a:t/>
            </a:r>
            <a:br>
              <a:rPr lang="en-US" altLang="fr-FR" sz="1800" b="0" smtClean="0">
                <a:solidFill>
                  <a:schemeClr val="tx1"/>
                </a:solidFill>
              </a:rPr>
            </a:br>
            <a:r>
              <a:rPr lang="en-US" altLang="fr-FR" sz="1800" b="0" smtClean="0">
                <a:solidFill>
                  <a:schemeClr val="tx1"/>
                </a:solidFill>
              </a:rPr>
              <a:t> Plant Functional Type maps</a:t>
            </a:r>
            <a:endParaRPr lang="fr-BE" altLang="fr-FR" sz="1800" b="0" smtClean="0">
              <a:solidFill>
                <a:schemeClr val="tx1"/>
              </a:solidFill>
            </a:endParaRPr>
          </a:p>
        </p:txBody>
      </p:sp>
      <p:pic>
        <p:nvPicPr>
          <p:cNvPr id="11" name="Grafik 12" descr="MC365_FR_2008_2012_N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2263"/>
            <a:ext cx="9145588" cy="457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2" name="Grafik 7" descr="aggregated_lc_pf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273675"/>
            <a:ext cx="3059112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 bwMode="auto">
          <a:xfrm>
            <a:off x="301625" y="825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fr-BE" sz="3200" kern="0" dirty="0" smtClean="0"/>
              <a:t>Land </a:t>
            </a:r>
            <a:r>
              <a:rPr lang="fr-BE" sz="3200" kern="0" dirty="0" err="1" smtClean="0"/>
              <a:t>cover</a:t>
            </a:r>
            <a:r>
              <a:rPr lang="fr-BE" sz="3200" kern="0" dirty="0" smtClean="0"/>
              <a:t> </a:t>
            </a:r>
            <a:r>
              <a:rPr lang="fr-BE" sz="3200" kern="0" dirty="0" err="1" smtClean="0"/>
              <a:t>aggregation</a:t>
            </a:r>
            <a:r>
              <a:rPr lang="fr-BE" sz="3200" kern="0" dirty="0" smtClean="0"/>
              <a:t> </a:t>
            </a:r>
            <a:r>
              <a:rPr lang="fr-BE" sz="3200" kern="0" dirty="0" err="1" smtClean="0"/>
              <a:t>tool</a:t>
            </a:r>
            <a:r>
              <a:rPr lang="fr-BE" sz="3200" kern="0" dirty="0" smtClean="0"/>
              <a:t> </a:t>
            </a:r>
            <a:endParaRPr lang="fr-BE" sz="3200" kern="0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3014" name="Rectangle 14"/>
          <p:cNvSpPr>
            <a:spLocks noChangeArrowheads="1"/>
          </p:cNvSpPr>
          <p:nvPr/>
        </p:nvSpPr>
        <p:spPr bwMode="auto">
          <a:xfrm>
            <a:off x="0" y="1166813"/>
            <a:ext cx="210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fr-FR" sz="1800" b="0">
                <a:solidFill>
                  <a:schemeClr val="tx1"/>
                </a:solidFill>
                <a:ea typeface="Microsoft YaHei" pitchFamily="34" charset="-122"/>
              </a:rPr>
              <a:t>LC_CCI Products </a:t>
            </a:r>
            <a:endParaRPr lang="fr-BE" altLang="fr-FR" sz="1800" b="0">
              <a:solidFill>
                <a:schemeClr val="tx1"/>
              </a:solidFill>
            </a:endParaRPr>
          </a:p>
        </p:txBody>
      </p:sp>
      <p:sp>
        <p:nvSpPr>
          <p:cNvPr id="43015" name="Rectangle 1"/>
          <p:cNvSpPr>
            <a:spLocks noChangeArrowheads="1"/>
          </p:cNvSpPr>
          <p:nvPr/>
        </p:nvSpPr>
        <p:spPr bwMode="auto">
          <a:xfrm>
            <a:off x="171450" y="5322888"/>
            <a:ext cx="2779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fr-FR" sz="1800" b="0">
                <a:solidFill>
                  <a:schemeClr val="tx1"/>
                </a:solidFill>
              </a:rPr>
              <a:t>Tree broadleaf evergreen</a:t>
            </a:r>
            <a:endParaRPr lang="fr-BE" altLang="fr-FR" sz="1800" b="0">
              <a:solidFill>
                <a:schemeClr val="tx1"/>
              </a:solidFill>
            </a:endParaRPr>
          </a:p>
        </p:txBody>
      </p:sp>
      <p:sp>
        <p:nvSpPr>
          <p:cNvPr id="43016" name="Rectangle 2"/>
          <p:cNvSpPr>
            <a:spLocks noChangeArrowheads="1"/>
          </p:cNvSpPr>
          <p:nvPr/>
        </p:nvSpPr>
        <p:spPr bwMode="auto">
          <a:xfrm>
            <a:off x="238125" y="5630863"/>
            <a:ext cx="263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fr-FR" sz="1800" b="0">
                <a:solidFill>
                  <a:schemeClr val="tx1"/>
                </a:solidFill>
              </a:rPr>
              <a:t>at 9,8 km for 2003-2007</a:t>
            </a:r>
            <a:endParaRPr lang="fr-BE" altLang="fr-FR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1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640960" cy="1143000"/>
          </a:xfrm>
        </p:spPr>
        <p:txBody>
          <a:bodyPr/>
          <a:lstStyle/>
          <a:p>
            <a:pPr>
              <a:defRPr/>
            </a:pPr>
            <a:r>
              <a:rPr lang="fr-BE" sz="3000" b="1" dirty="0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LC_CCI </a:t>
            </a:r>
            <a:r>
              <a:rPr lang="fr-BE" sz="3000" b="1" dirty="0" err="1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a</a:t>
            </a:r>
            <a:r>
              <a:rPr lang="fr-BE" sz="3000" b="1" dirty="0" err="1" smtClean="0"/>
              <a:t>ssessment</a:t>
            </a:r>
            <a:r>
              <a:rPr lang="fr-BE" sz="3000" b="1" dirty="0" smtClean="0"/>
              <a:t> </a:t>
            </a:r>
            <a:r>
              <a:rPr lang="fr-BE" sz="3000" b="1" dirty="0" err="1" smtClean="0"/>
              <a:t>using</a:t>
            </a:r>
            <a:r>
              <a:rPr lang="fr-BE" sz="3000" b="1" dirty="0" smtClean="0"/>
              <a:t> 3 </a:t>
            </a:r>
            <a:r>
              <a:rPr lang="fr-BE" sz="3000" b="1" dirty="0" err="1" smtClean="0"/>
              <a:t>climate</a:t>
            </a:r>
            <a:r>
              <a:rPr lang="fr-BE" sz="3000" b="1" dirty="0" smtClean="0"/>
              <a:t> </a:t>
            </a:r>
            <a:r>
              <a:rPr lang="fr-BE" sz="3000" b="1" dirty="0" err="1" smtClean="0"/>
              <a:t>models</a:t>
            </a:r>
            <a:endParaRPr lang="fr-BE" sz="3000" b="1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4035" name="ZoneTexte 4"/>
          <p:cNvSpPr txBox="1">
            <a:spLocks noChangeArrowheads="1"/>
          </p:cNvSpPr>
          <p:nvPr/>
        </p:nvSpPr>
        <p:spPr bwMode="auto">
          <a:xfrm>
            <a:off x="82550" y="1354138"/>
            <a:ext cx="110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fr-BE" altLang="fr-FR" sz="2000" b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fr-FR" sz="2000" b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4403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1189038"/>
            <a:ext cx="40465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665163" y="3538538"/>
          <a:ext cx="7926390" cy="3006725"/>
        </p:xfrm>
        <a:graphic>
          <a:graphicData uri="http://schemas.openxmlformats.org/drawingml/2006/table">
            <a:tbl>
              <a:tblPr/>
              <a:tblGrid>
                <a:gridCol w="1321065"/>
                <a:gridCol w="1321065"/>
                <a:gridCol w="1321065"/>
                <a:gridCol w="1321065"/>
                <a:gridCol w="1321065"/>
                <a:gridCol w="1321065"/>
              </a:tblGrid>
              <a:tr h="4458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Modeling Team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Offline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Online coupled with GCM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Original land cover</a:t>
                      </a:r>
                    </a:p>
                  </a:txBody>
                  <a:tcPr marL="91444" marR="91444" marT="45738" marB="45738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LC_CCI land cover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Dynamic vegetation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Original land cover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LC_CCI land cover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40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LSCE-ORCHIDEE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40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MOHC-JULES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(CRU-NCEP)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40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MPI-JSBACH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Zapf Dingbats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CRU-NCEP)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Zapf Dingbats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CRU-NCEP)</a:t>
                      </a: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✗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Zapf Dingbats" charset="0"/>
                          <a:sym typeface="Zapf Dingbats" charset="0"/>
                        </a:rPr>
                        <a:t>✔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4" marR="91444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4080" name="ZoneTexte 8"/>
          <p:cNvSpPr txBox="1">
            <a:spLocks noChangeArrowheads="1"/>
          </p:cNvSpPr>
          <p:nvPr/>
        </p:nvSpPr>
        <p:spPr bwMode="auto">
          <a:xfrm>
            <a:off x="534988" y="1436688"/>
            <a:ext cx="38115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fr-FR" sz="2000" b="0">
                <a:solidFill>
                  <a:schemeClr val="tx1"/>
                </a:solidFill>
              </a:rPr>
              <a:t>Impact on PFT map distribution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fr-FR" sz="2000" b="0">
                <a:solidFill>
                  <a:schemeClr val="tx1"/>
                </a:solidFill>
              </a:rPr>
              <a:t>w.r. to the default one for each model</a:t>
            </a:r>
          </a:p>
        </p:txBody>
      </p:sp>
    </p:spTree>
    <p:extLst>
      <p:ext uri="{BB962C8B-B14F-4D97-AF65-F5344CB8AC3E}">
        <p14:creationId xmlns:p14="http://schemas.microsoft.com/office/powerpoint/2010/main" val="280357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2" t="14442" r="20443" b="17841"/>
          <a:stretch/>
        </p:blipFill>
        <p:spPr bwMode="auto">
          <a:xfrm>
            <a:off x="107504" y="1081577"/>
            <a:ext cx="8769927" cy="580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 bwMode="auto">
          <a:xfrm>
            <a:off x="-252536" y="260648"/>
            <a:ext cx="86409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sz="3000" b="1" kern="0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LC_CCI a</a:t>
            </a:r>
            <a:r>
              <a:rPr lang="fr-BE" sz="3000" b="1" kern="0" smtClean="0"/>
              <a:t>ssessment using 3 climate models</a:t>
            </a:r>
            <a:endParaRPr lang="fr-BE" sz="3000" b="1" kern="0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6488668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err="1" smtClean="0"/>
              <a:t>Poulter</a:t>
            </a:r>
            <a:r>
              <a:rPr lang="fr-BE" sz="1200" i="1" dirty="0" smtClean="0"/>
              <a:t> B., GV2M - 2014</a:t>
            </a:r>
            <a:endParaRPr lang="fr-BE" sz="1200" i="1" dirty="0"/>
          </a:p>
        </p:txBody>
      </p:sp>
    </p:spTree>
    <p:extLst>
      <p:ext uri="{BB962C8B-B14F-4D97-AF65-F5344CB8AC3E}">
        <p14:creationId xmlns:p14="http://schemas.microsoft.com/office/powerpoint/2010/main" val="1014717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3" t="17870" r="20003" b="15060"/>
          <a:stretch/>
        </p:blipFill>
        <p:spPr bwMode="auto">
          <a:xfrm>
            <a:off x="179512" y="1268760"/>
            <a:ext cx="8756073" cy="57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640960" cy="1143000"/>
          </a:xfrm>
        </p:spPr>
        <p:txBody>
          <a:bodyPr/>
          <a:lstStyle/>
          <a:p>
            <a:pPr>
              <a:defRPr/>
            </a:pPr>
            <a:r>
              <a:rPr lang="fr-BE" sz="3000" b="1" dirty="0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LC_CCI </a:t>
            </a:r>
            <a:r>
              <a:rPr lang="fr-BE" sz="3000" b="1" dirty="0" err="1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a</a:t>
            </a:r>
            <a:r>
              <a:rPr lang="fr-BE" sz="3000" b="1" dirty="0" err="1" smtClean="0"/>
              <a:t>ssessment</a:t>
            </a:r>
            <a:r>
              <a:rPr lang="fr-BE" sz="3000" b="1" dirty="0" smtClean="0"/>
              <a:t> </a:t>
            </a:r>
            <a:r>
              <a:rPr lang="fr-BE" sz="3000" b="1" dirty="0" err="1" smtClean="0"/>
              <a:t>using</a:t>
            </a:r>
            <a:r>
              <a:rPr lang="fr-BE" sz="3000" b="1" dirty="0" smtClean="0"/>
              <a:t> 3 </a:t>
            </a:r>
            <a:r>
              <a:rPr lang="fr-BE" sz="3000" b="1" dirty="0" err="1" smtClean="0"/>
              <a:t>climate</a:t>
            </a:r>
            <a:r>
              <a:rPr lang="fr-BE" sz="3000" b="1" dirty="0" smtClean="0"/>
              <a:t> </a:t>
            </a:r>
            <a:r>
              <a:rPr lang="fr-BE" sz="3000" b="1" dirty="0" err="1" smtClean="0"/>
              <a:t>models</a:t>
            </a:r>
            <a:endParaRPr lang="fr-BE" sz="3000" b="1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97096" y="6309320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err="1" smtClean="0"/>
              <a:t>Poulter</a:t>
            </a:r>
            <a:r>
              <a:rPr lang="fr-BE" sz="1200" i="1" dirty="0" smtClean="0"/>
              <a:t> B., GV2M - 2014</a:t>
            </a:r>
            <a:endParaRPr lang="fr-BE" sz="1200" i="1" dirty="0"/>
          </a:p>
        </p:txBody>
      </p:sp>
    </p:spTree>
    <p:extLst>
      <p:ext uri="{BB962C8B-B14F-4D97-AF65-F5344CB8AC3E}">
        <p14:creationId xmlns:p14="http://schemas.microsoft.com/office/powerpoint/2010/main" val="836514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15412" r="19129" b="8732"/>
          <a:stretch/>
        </p:blipFill>
        <p:spPr bwMode="auto">
          <a:xfrm>
            <a:off x="395536" y="1084135"/>
            <a:ext cx="8064896" cy="577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51520" y="6488668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err="1" smtClean="0"/>
              <a:t>Poulter</a:t>
            </a:r>
            <a:r>
              <a:rPr lang="fr-BE" sz="1200" i="1" dirty="0" smtClean="0"/>
              <a:t> B., GV2M - 2014</a:t>
            </a:r>
            <a:endParaRPr lang="fr-BE" sz="1200" i="1" dirty="0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-252536" y="260648"/>
            <a:ext cx="86409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sz="3000" b="1" kern="0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LC_CCI a</a:t>
            </a:r>
            <a:r>
              <a:rPr lang="fr-BE" sz="3000" b="1" kern="0" smtClean="0"/>
              <a:t>ssessment using 3 climate models</a:t>
            </a:r>
            <a:endParaRPr lang="fr-BE" sz="3000" b="1" kern="0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9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5443" r="21002" b="13930"/>
          <a:stretch/>
        </p:blipFill>
        <p:spPr bwMode="auto">
          <a:xfrm>
            <a:off x="377458" y="1108876"/>
            <a:ext cx="8298998" cy="574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t="10010" r="13235" b="15646"/>
          <a:stretch/>
        </p:blipFill>
        <p:spPr>
          <a:xfrm>
            <a:off x="323528" y="692696"/>
            <a:ext cx="694716" cy="92334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899592" y="332656"/>
            <a:ext cx="713645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BE" kern="0" dirty="0" smtClean="0"/>
              <a:t>LC_CCI </a:t>
            </a:r>
            <a:r>
              <a:rPr lang="fr-BE" kern="0" dirty="0" err="1" smtClean="0"/>
              <a:t>assessment</a:t>
            </a:r>
            <a:r>
              <a:rPr lang="fr-BE" kern="0" dirty="0" smtClean="0"/>
              <a:t> </a:t>
            </a:r>
            <a:r>
              <a:rPr lang="fr-BE" kern="0" dirty="0" err="1" smtClean="0"/>
              <a:t>using</a:t>
            </a:r>
            <a:r>
              <a:rPr lang="fr-BE" kern="0" dirty="0" smtClean="0"/>
              <a:t> </a:t>
            </a:r>
            <a:r>
              <a:rPr lang="fr-BE" kern="0" dirty="0" err="1" smtClean="0"/>
              <a:t>Orchidee</a:t>
            </a:r>
            <a:endParaRPr lang="fr-BE" kern="0" dirty="0"/>
          </a:p>
        </p:txBody>
      </p:sp>
    </p:spTree>
    <p:extLst>
      <p:ext uri="{BB962C8B-B14F-4D97-AF65-F5344CB8AC3E}">
        <p14:creationId xmlns:p14="http://schemas.microsoft.com/office/powerpoint/2010/main" val="3633333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136457" cy="862012"/>
          </a:xfrm>
        </p:spPr>
        <p:txBody>
          <a:bodyPr/>
          <a:lstStyle/>
          <a:p>
            <a:r>
              <a:rPr lang="fr-BE" dirty="0" smtClean="0"/>
              <a:t>LC_CCI </a:t>
            </a:r>
            <a:r>
              <a:rPr lang="fr-BE" dirty="0" err="1" smtClean="0"/>
              <a:t>assessment</a:t>
            </a:r>
            <a:r>
              <a:rPr lang="fr-BE" dirty="0" smtClean="0"/>
              <a:t> </a:t>
            </a:r>
            <a:r>
              <a:rPr lang="fr-BE" dirty="0" err="1" smtClean="0"/>
              <a:t>using</a:t>
            </a:r>
            <a:r>
              <a:rPr lang="fr-BE" dirty="0" smtClean="0"/>
              <a:t> </a:t>
            </a:r>
            <a:r>
              <a:rPr lang="fr-BE" dirty="0" err="1" smtClean="0"/>
              <a:t>Orchidee</a:t>
            </a:r>
            <a:endParaRPr lang="fr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0" t="13665" r="19588" b="9567"/>
          <a:stretch/>
        </p:blipFill>
        <p:spPr bwMode="auto">
          <a:xfrm>
            <a:off x="395536" y="1088846"/>
            <a:ext cx="7773176" cy="576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t="10010" r="13235" b="15646"/>
          <a:stretch/>
        </p:blipFill>
        <p:spPr>
          <a:xfrm>
            <a:off x="179512" y="692696"/>
            <a:ext cx="694716" cy="9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67744" y="476672"/>
            <a:ext cx="48245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chemeClr val="bg1"/>
                </a:solidFill>
              </a:rPr>
              <a:t>MPI-M </a:t>
            </a:r>
            <a:r>
              <a:rPr lang="de-DE" altLang="de-DE" sz="3600" dirty="0" smtClean="0">
                <a:solidFill>
                  <a:schemeClr val="bg1"/>
                </a:solidFill>
              </a:rPr>
              <a:t>Assessment</a:t>
            </a:r>
            <a:endParaRPr lang="de-DE" altLang="de-DE" sz="3600" dirty="0">
              <a:solidFill>
                <a:schemeClr val="bg1"/>
              </a:solidFill>
            </a:endParaRPr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976" y="1898977"/>
            <a:ext cx="8839200" cy="49752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altLang="de-DE" sz="2200" dirty="0" smtClean="0">
                <a:solidFill>
                  <a:srgbClr val="002060"/>
                </a:solidFill>
                <a:latin typeface="Arial" pitchFamily="34" charset="0"/>
              </a:rPr>
              <a:t>Largest changes in water and energy fluxes over h</a:t>
            </a:r>
            <a:r>
              <a:rPr lang="en-GB" altLang="de-DE" sz="2200" dirty="0" err="1" smtClean="0">
                <a:solidFill>
                  <a:srgbClr val="002060"/>
                </a:solidFill>
                <a:latin typeface="Arial" pitchFamily="34" charset="0"/>
              </a:rPr>
              <a:t>igh</a:t>
            </a:r>
            <a:r>
              <a:rPr lang="en-GB" altLang="de-DE" sz="2200" dirty="0" smtClean="0">
                <a:solidFill>
                  <a:srgbClr val="002060"/>
                </a:solidFill>
                <a:latin typeface="Arial" pitchFamily="34" charset="0"/>
              </a:rPr>
              <a:t> northern latitudes and West Africa, Sahel, Congo</a:t>
            </a:r>
            <a:endParaRPr lang="en-US" altLang="de-DE" sz="2200" dirty="0" smtClean="0">
              <a:solidFill>
                <a:srgbClr val="002060"/>
              </a:solidFill>
              <a:latin typeface="Arial" pitchFamily="34" charset="0"/>
            </a:endParaRP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GB" altLang="de-DE" sz="2200" dirty="0" smtClean="0">
                <a:solidFill>
                  <a:srgbClr val="002060"/>
                </a:solidFill>
                <a:latin typeface="Arial" pitchFamily="34" charset="0"/>
              </a:rPr>
              <a:t>Improved representation of 2m air temperature and surface albedo in some regions</a:t>
            </a: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GB" altLang="de-DE" sz="2200" dirty="0" smtClean="0">
                <a:solidFill>
                  <a:srgbClr val="002060"/>
                </a:solidFill>
                <a:latin typeface="Arial" pitchFamily="34" charset="0"/>
              </a:rPr>
              <a:t>A general improved behaviour of JSBACH with CCI data is difficult to quantify due to data uncertainty, small changes, and model biases (tropical ET).</a:t>
            </a: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GB" altLang="de-DE" sz="2200" dirty="0" smtClean="0">
                <a:solidFill>
                  <a:srgbClr val="002060"/>
                </a:solidFill>
                <a:latin typeface="Arial" pitchFamily="34" charset="0"/>
              </a:rPr>
              <a:t>For Amazon and Congo, the albedo is increasing from the earliest epoch 2000 to the latest in 2010 </a:t>
            </a:r>
          </a:p>
          <a:p>
            <a:pPr marL="0" indent="0" eaLnBrk="1" hangingPunct="1">
              <a:lnSpc>
                <a:spcPct val="120000"/>
              </a:lnSpc>
              <a:buClr>
                <a:schemeClr val="accent1"/>
              </a:buClr>
              <a:buNone/>
            </a:pPr>
            <a:r>
              <a:rPr lang="en-GB" altLang="de-DE" sz="2200" dirty="0">
                <a:solidFill>
                  <a:srgbClr val="002060"/>
                </a:solidFill>
                <a:latin typeface="Arial" pitchFamily="34" charset="0"/>
                <a:sym typeface="Wingdings" pitchFamily="2" charset="2"/>
              </a:rPr>
              <a:t>	</a:t>
            </a:r>
            <a:r>
              <a:rPr lang="en-GB" altLang="de-DE" sz="2200" dirty="0" smtClean="0">
                <a:solidFill>
                  <a:srgbClr val="002060"/>
                </a:solidFill>
                <a:latin typeface="Arial" pitchFamily="34" charset="0"/>
                <a:sym typeface="Wingdings" pitchFamily="2" charset="2"/>
              </a:rPr>
              <a:t> </a:t>
            </a:r>
            <a:r>
              <a:rPr lang="en-GB" altLang="de-DE" sz="2200" dirty="0" smtClean="0">
                <a:solidFill>
                  <a:srgbClr val="002060"/>
                </a:solidFill>
                <a:latin typeface="Arial" pitchFamily="34" charset="0"/>
              </a:rPr>
              <a:t>indication of large-scale deforestation of tropical rainforest</a:t>
            </a: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v"/>
            </a:pPr>
            <a:endParaRPr lang="en-GB" altLang="de-DE" sz="2200" dirty="0" smtClean="0">
              <a:solidFill>
                <a:srgbClr val="002060"/>
              </a:solidFill>
              <a:latin typeface="Arial" pitchFamily="34" charset="0"/>
            </a:endParaRP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v"/>
            </a:pPr>
            <a:endParaRPr lang="en-US" altLang="de-DE" sz="2200" dirty="0" smtClean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4" name="Picture 23" descr="MPIM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181765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4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6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25415" y="1340768"/>
            <a:ext cx="8892480" cy="5113337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GB" altLang="de-DE" sz="2400" dirty="0" smtClean="0">
                <a:solidFill>
                  <a:srgbClr val="002060"/>
                </a:solidFill>
                <a:latin typeface="Arial" pitchFamily="34" charset="0"/>
              </a:rPr>
              <a:t>Changes induced by the LC_CCI data lower than expected</a:t>
            </a: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GB" altLang="de-DE" sz="2400" dirty="0" smtClean="0">
                <a:solidFill>
                  <a:srgbClr val="002060"/>
                </a:solidFill>
                <a:latin typeface="Arial" pitchFamily="34" charset="0"/>
              </a:rPr>
              <a:t>Models: PFT distribution based on the CCI data, but with PFT specific parameters (1) and background data (2) from standard setup that are inconsistent to the LC_CCI data</a:t>
            </a:r>
            <a:r>
              <a:rPr lang="en-GB" altLang="de-DE" dirty="0" smtClean="0">
                <a:solidFill>
                  <a:srgbClr val="002060"/>
                </a:solidFill>
                <a:latin typeface="Arial" pitchFamily="34" charset="0"/>
              </a:rPr>
              <a:t>.</a:t>
            </a:r>
          </a:p>
          <a:p>
            <a:pPr marL="800100" lvl="1" indent="-342900"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altLang="de-DE" dirty="0" smtClean="0">
                <a:solidFill>
                  <a:srgbClr val="002060"/>
                </a:solidFill>
                <a:latin typeface="Arial" pitchFamily="34" charset="0"/>
              </a:rPr>
              <a:t>1) e.g. min. and max. LAI and vegetation ratio, vegetation roughness 	 length, </a:t>
            </a:r>
            <a:r>
              <a:rPr lang="en-GB" altLang="de-DE" dirty="0" err="1" smtClean="0">
                <a:solidFill>
                  <a:srgbClr val="002060"/>
                </a:solidFill>
                <a:latin typeface="Arial" pitchFamily="34" charset="0"/>
              </a:rPr>
              <a:t>vgt</a:t>
            </a:r>
            <a:r>
              <a:rPr lang="en-GB" altLang="de-DE" dirty="0" smtClean="0">
                <a:solidFill>
                  <a:srgbClr val="002060"/>
                </a:solidFill>
                <a:latin typeface="Arial" pitchFamily="34" charset="0"/>
              </a:rPr>
              <a:t> height, forest ratio, stomata conductance parameters, etc. </a:t>
            </a:r>
          </a:p>
          <a:p>
            <a:pPr marL="800100" lvl="1" indent="-342900" eaLnBrk="1" hangingPunct="1">
              <a:lnSpc>
                <a:spcPct val="12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altLang="de-DE" dirty="0" smtClean="0">
                <a:solidFill>
                  <a:srgbClr val="002060"/>
                </a:solidFill>
                <a:latin typeface="Arial" pitchFamily="34" charset="0"/>
              </a:rPr>
              <a:t>2) e.g. soil water holding capacity and background albedo for bare soil   </a:t>
            </a:r>
          </a:p>
          <a:p>
            <a:pPr marL="457200" lvl="1" indent="0" eaLnBrk="1" hangingPunct="1">
              <a:lnSpc>
                <a:spcPct val="120000"/>
              </a:lnSpc>
              <a:buClr>
                <a:schemeClr val="accent1"/>
              </a:buClr>
              <a:buNone/>
            </a:pPr>
            <a:r>
              <a:rPr lang="en-GB" altLang="de-DE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GB" altLang="de-DE" dirty="0" smtClean="0">
                <a:solidFill>
                  <a:srgbClr val="002060"/>
                </a:solidFill>
                <a:latin typeface="Arial" pitchFamily="34" charset="0"/>
              </a:rPr>
              <a:t>      and vegetated parts of a </a:t>
            </a:r>
            <a:r>
              <a:rPr lang="en-GB" altLang="de-DE" dirty="0" err="1" smtClean="0">
                <a:solidFill>
                  <a:srgbClr val="002060"/>
                </a:solidFill>
                <a:latin typeface="Arial" pitchFamily="34" charset="0"/>
              </a:rPr>
              <a:t>gridbox</a:t>
            </a:r>
            <a:r>
              <a:rPr lang="en-GB" altLang="de-DE" dirty="0" smtClean="0">
                <a:solidFill>
                  <a:srgbClr val="002060"/>
                </a:solidFill>
                <a:latin typeface="Arial" pitchFamily="34" charset="0"/>
              </a:rPr>
              <a:t>. </a:t>
            </a:r>
          </a:p>
          <a:p>
            <a:pPr marL="457200" lvl="1" indent="0" eaLnBrk="1" hangingPunct="1">
              <a:lnSpc>
                <a:spcPct val="120000"/>
              </a:lnSpc>
              <a:buClr>
                <a:schemeClr val="accent1"/>
              </a:buClr>
              <a:buNone/>
            </a:pPr>
            <a:endParaRPr lang="en-GB" altLang="de-DE" sz="1200" dirty="0" smtClean="0">
              <a:solidFill>
                <a:srgbClr val="002060"/>
              </a:solidFill>
              <a:latin typeface="Arial" pitchFamily="34" charset="0"/>
            </a:endParaRP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Font typeface="Symbol" pitchFamily="18" charset="2"/>
              <a:buChar char="Þ"/>
            </a:pPr>
            <a:r>
              <a:rPr lang="en-GB" altLang="de-DE" sz="2400" b="1" dirty="0" smtClean="0">
                <a:solidFill>
                  <a:srgbClr val="002060"/>
                </a:solidFill>
                <a:latin typeface="Arial" pitchFamily="34" charset="0"/>
              </a:rPr>
              <a:t> Implementation of fully consistent changes of land cover </a:t>
            </a:r>
          </a:p>
          <a:p>
            <a:pPr marL="0" indent="0" eaLnBrk="1" hangingPunct="1">
              <a:lnSpc>
                <a:spcPct val="120000"/>
              </a:lnSpc>
              <a:buClr>
                <a:schemeClr val="accent1"/>
              </a:buClr>
              <a:buNone/>
            </a:pPr>
            <a:r>
              <a:rPr lang="en-GB" altLang="de-DE" sz="2400" b="1" dirty="0" smtClean="0">
                <a:solidFill>
                  <a:srgbClr val="002060"/>
                </a:solidFill>
                <a:latin typeface="Arial" pitchFamily="34" charset="0"/>
              </a:rPr>
              <a:t>     (i.e. PFT distributions) and these LC characteristics    </a:t>
            </a:r>
          </a:p>
          <a:p>
            <a:pPr marL="0" indent="0" eaLnBrk="1" hangingPunct="1">
              <a:lnSpc>
                <a:spcPct val="120000"/>
              </a:lnSpc>
              <a:buClr>
                <a:schemeClr val="accent1"/>
              </a:buClr>
              <a:buNone/>
            </a:pPr>
            <a:r>
              <a:rPr lang="en-GB" altLang="de-DE" sz="2400" b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GB" altLang="de-DE" sz="2400" b="1" dirty="0" smtClean="0">
                <a:solidFill>
                  <a:srgbClr val="002060"/>
                </a:solidFill>
                <a:latin typeface="Arial" pitchFamily="34" charset="0"/>
              </a:rPr>
              <a:t>    would lead to a larger impact of LC_CCI data.</a:t>
            </a:r>
            <a:endParaRPr lang="en-US" altLang="de-DE" sz="2400" b="1" dirty="0" smtClean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5" name="Picture 23" descr="MPIM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181765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67744" y="476672"/>
            <a:ext cx="48245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chemeClr val="bg1"/>
                </a:solidFill>
              </a:rPr>
              <a:t>MPI-M </a:t>
            </a:r>
            <a:r>
              <a:rPr lang="de-DE" altLang="de-DE" sz="3600" dirty="0" smtClean="0">
                <a:solidFill>
                  <a:schemeClr val="bg1"/>
                </a:solidFill>
              </a:rPr>
              <a:t>Assessment</a:t>
            </a:r>
            <a:endParaRPr lang="de-DE" alt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5"/>
          <p:cNvGrpSpPr>
            <a:grpSpLocks/>
          </p:cNvGrpSpPr>
          <p:nvPr/>
        </p:nvGrpSpPr>
        <p:grpSpPr bwMode="auto">
          <a:xfrm>
            <a:off x="6221413" y="1196752"/>
            <a:ext cx="2922587" cy="5438775"/>
            <a:chOff x="1711643" y="1264285"/>
            <a:chExt cx="1912503" cy="4329430"/>
          </a:xfrm>
        </p:grpSpPr>
        <p:pic>
          <p:nvPicPr>
            <p:cNvPr id="52231" name="Picture 3" descr="Points_Tr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803"/>
            <a:stretch>
              <a:fillRect/>
            </a:stretch>
          </p:blipFill>
          <p:spPr bwMode="auto">
            <a:xfrm>
              <a:off x="1711643" y="1264285"/>
              <a:ext cx="1784698" cy="4329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Picture 4" descr="Points_Tr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21" r="16145"/>
            <a:stretch>
              <a:fillRect/>
            </a:stretch>
          </p:blipFill>
          <p:spPr bwMode="auto">
            <a:xfrm>
              <a:off x="3496341" y="1264285"/>
              <a:ext cx="127805" cy="4329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27" name="Title 1"/>
          <p:cNvSpPr>
            <a:spLocks noGrp="1"/>
          </p:cNvSpPr>
          <p:nvPr>
            <p:ph type="title" idx="4294967295"/>
          </p:nvPr>
        </p:nvSpPr>
        <p:spPr>
          <a:xfrm>
            <a:off x="1043608" y="332656"/>
            <a:ext cx="6272212" cy="862012"/>
          </a:xfrm>
        </p:spPr>
        <p:txBody>
          <a:bodyPr/>
          <a:lstStyle/>
          <a:p>
            <a:pPr eaLnBrk="1" hangingPunct="1"/>
            <a:r>
              <a:rPr lang="en-GB" altLang="fr-FR" dirty="0" smtClean="0"/>
              <a:t>Increased bare soil fraction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41623" y="1412776"/>
            <a:ext cx="6773863" cy="51212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sz="2200" dirty="0" smtClean="0"/>
              <a:t>Leads to: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sz="2200" dirty="0" smtClean="0"/>
              <a:t>increased albedo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sz="2200" dirty="0" smtClean="0"/>
              <a:t>reduced sensible heat flux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sz="2200" dirty="0" smtClean="0"/>
              <a:t>Located in: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sz="2200" dirty="0" smtClean="0"/>
              <a:t>Northern high latitudes </a:t>
            </a:r>
            <a:r>
              <a:rPr lang="en-GB" sz="1800" dirty="0" smtClean="0"/>
              <a:t>(e.g. N Russia)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sz="2200" dirty="0" smtClean="0"/>
              <a:t>Arid areas </a:t>
            </a:r>
            <a:r>
              <a:rPr lang="en-GB" sz="1800" dirty="0" smtClean="0"/>
              <a:t>(Sahel, central Asia, central Australia)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sz="2200" dirty="0" smtClean="0"/>
              <a:t>Coincides with: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sz="2200" dirty="0" smtClean="0"/>
              <a:t>Reduced extreme temperatures </a:t>
            </a:r>
            <a:r>
              <a:rPr lang="en-GB" dirty="0" smtClean="0"/>
              <a:t>(improvement)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sz="2200" dirty="0" smtClean="0"/>
              <a:t>Reduced extreme precipitation in some </a:t>
            </a:r>
          </a:p>
          <a:p>
            <a:pPr marL="448500" lvl="1" indent="0" eaLnBrk="1" fontAlgn="auto" hangingPunct="1">
              <a:spcAft>
                <a:spcPts val="0"/>
              </a:spcAft>
              <a:buNone/>
              <a:defRPr/>
            </a:pPr>
            <a:r>
              <a:rPr lang="en-GB" sz="2200" dirty="0"/>
              <a:t> </a:t>
            </a:r>
            <a:r>
              <a:rPr lang="en-GB" sz="2200" dirty="0" smtClean="0"/>
              <a:t>    cases </a:t>
            </a:r>
            <a:r>
              <a:rPr lang="en-GB" dirty="0" smtClean="0"/>
              <a:t>(some improvement)</a:t>
            </a:r>
            <a:endParaRPr lang="en-GB" dirty="0"/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6453188" y="6381328"/>
            <a:ext cx="2690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400" dirty="0">
                <a:solidFill>
                  <a:srgbClr val="000000"/>
                </a:solidFill>
              </a:rPr>
              <a:t>Example point located in the Sahel</a:t>
            </a:r>
          </a:p>
        </p:txBody>
      </p:sp>
      <p:pic>
        <p:nvPicPr>
          <p:cNvPr id="52230" name="Picture 21" descr="Logo_ma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60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Espace réservé du contenu 2"/>
          <p:cNvSpPr>
            <a:spLocks noGrp="1"/>
          </p:cNvSpPr>
          <p:nvPr>
            <p:ph idx="4294967295"/>
          </p:nvPr>
        </p:nvSpPr>
        <p:spPr>
          <a:xfrm>
            <a:off x="-73025" y="1196975"/>
            <a:ext cx="9217025" cy="4525963"/>
          </a:xfrm>
          <a:prstGeom prst="rect">
            <a:avLst/>
          </a:prstGeo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000" b="0" i="1" dirty="0" smtClean="0">
                <a:solidFill>
                  <a:srgbClr val="002060"/>
                </a:solidFill>
              </a:rPr>
              <a:t>	Land cover can not be the (observed) physical and biological cover on 	the terrestrial surface </a:t>
            </a:r>
            <a:r>
              <a:rPr lang="en-US" altLang="en-US" sz="1100" b="0" i="1" dirty="0" smtClean="0">
                <a:solidFill>
                  <a:srgbClr val="002060"/>
                </a:solidFill>
              </a:rPr>
              <a:t>(LCCS 2005; GTOS ECV 2009) </a:t>
            </a:r>
            <a:r>
              <a:rPr lang="en-US" altLang="en-US" sz="2000" b="0" i="1" dirty="0" smtClean="0">
                <a:solidFill>
                  <a:srgbClr val="002060"/>
                </a:solidFill>
              </a:rPr>
              <a:t>...       </a:t>
            </a:r>
          </a:p>
          <a:p>
            <a:pPr marL="0" indent="0">
              <a:buFontTx/>
              <a:buNone/>
            </a:pPr>
            <a:r>
              <a:rPr lang="en-US" altLang="en-US" sz="2000" i="1" dirty="0">
                <a:solidFill>
                  <a:srgbClr val="002060"/>
                </a:solidFill>
              </a:rPr>
              <a:t>	</a:t>
            </a:r>
            <a:r>
              <a:rPr lang="en-US" altLang="en-US" sz="2000" b="0" i="1" dirty="0" smtClean="0">
                <a:solidFill>
                  <a:srgbClr val="002060"/>
                </a:solidFill>
              </a:rPr>
              <a:t> and remains stable and consistent over time </a:t>
            </a:r>
            <a:r>
              <a:rPr lang="en-US" altLang="en-US" sz="1400" b="0" i="1" dirty="0" smtClean="0">
                <a:solidFill>
                  <a:srgbClr val="002060"/>
                </a:solidFill>
              </a:rPr>
              <a:t>(as requested by climate modelers)</a:t>
            </a:r>
          </a:p>
          <a:p>
            <a:pPr marL="0" indent="0">
              <a:buFontTx/>
              <a:buNone/>
            </a:pPr>
            <a:endParaRPr lang="en-US" altLang="en-US" sz="1400" b="0" i="1" dirty="0" smtClean="0">
              <a:solidFill>
                <a:srgbClr val="002060"/>
              </a:solidFill>
            </a:endParaRPr>
          </a:p>
          <a:p>
            <a:pPr marL="0" indent="0"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</a:rPr>
              <a:t>Mapping land cover </a:t>
            </a:r>
            <a:r>
              <a:rPr lang="en-US" altLang="en-US" b="1" dirty="0" smtClean="0">
                <a:solidFill>
                  <a:srgbClr val="FF0000"/>
                </a:solidFill>
              </a:rPr>
              <a:t>state</a:t>
            </a:r>
            <a:r>
              <a:rPr lang="en-US" altLang="en-US" b="1" dirty="0" smtClean="0">
                <a:solidFill>
                  <a:srgbClr val="002060"/>
                </a:solidFill>
              </a:rPr>
              <a:t> and </a:t>
            </a:r>
            <a:r>
              <a:rPr lang="en-US" altLang="en-US" b="1" dirty="0" smtClean="0">
                <a:solidFill>
                  <a:srgbClr val="00B050"/>
                </a:solidFill>
              </a:rPr>
              <a:t>3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>
                <a:solidFill>
                  <a:srgbClr val="002060"/>
                </a:solidFill>
              </a:rPr>
              <a:t>land cover </a:t>
            </a:r>
            <a:r>
              <a:rPr lang="en-US" altLang="en-US" b="1" dirty="0" smtClean="0">
                <a:solidFill>
                  <a:srgbClr val="00B050"/>
                </a:solidFill>
              </a:rPr>
              <a:t>conditions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95536" y="548680"/>
            <a:ext cx="7038975" cy="357187"/>
          </a:xfrm>
        </p:spPr>
        <p:txBody>
          <a:bodyPr/>
          <a:lstStyle/>
          <a:p>
            <a:pPr>
              <a:defRPr/>
            </a:pPr>
            <a:r>
              <a:rPr lang="fr-BE" sz="3600" dirty="0" err="1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Revisited</a:t>
            </a:r>
            <a:r>
              <a:rPr lang="fr-BE" sz="3600" dirty="0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fr-BE" sz="3600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land </a:t>
            </a:r>
            <a:r>
              <a:rPr lang="fr-BE" sz="3600" dirty="0" err="1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cover</a:t>
            </a:r>
            <a:r>
              <a:rPr lang="fr-BE" sz="3600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 concept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3"/>
          <a:stretch>
            <a:fillRect/>
          </a:stretch>
        </p:blipFill>
        <p:spPr bwMode="auto">
          <a:xfrm>
            <a:off x="6551613" y="3598863"/>
            <a:ext cx="2592387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r="52223"/>
          <a:stretch>
            <a:fillRect/>
          </a:stretch>
        </p:blipFill>
        <p:spPr bwMode="auto">
          <a:xfrm>
            <a:off x="4176713" y="3717925"/>
            <a:ext cx="25558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15"/>
          <p:cNvSpPr txBox="1">
            <a:spLocks noChangeArrowheads="1"/>
          </p:cNvSpPr>
          <p:nvPr/>
        </p:nvSpPr>
        <p:spPr bwMode="auto">
          <a:xfrm>
            <a:off x="6846888" y="5446713"/>
            <a:ext cx="25701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</a:pPr>
            <a:r>
              <a:rPr lang="fr-BE" altLang="en-US" sz="1400">
                <a:solidFill>
                  <a:srgbClr val="000000"/>
                </a:solidFill>
              </a:rPr>
              <a:t> </a:t>
            </a:r>
            <a:r>
              <a:rPr lang="fr-BE" altLang="en-US" sz="1600">
                <a:solidFill>
                  <a:srgbClr val="000000"/>
                </a:solidFill>
              </a:rPr>
              <a:t>Snow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</a:pPr>
            <a:r>
              <a:rPr lang="fr-BE" altLang="en-US" sz="1400">
                <a:solidFill>
                  <a:srgbClr val="000000"/>
                </a:solidFill>
              </a:rPr>
              <a:t> </a:t>
            </a:r>
            <a:r>
              <a:rPr lang="fr-BE" altLang="en-US" sz="1600">
                <a:solidFill>
                  <a:srgbClr val="000000"/>
                </a:solidFill>
              </a:rPr>
              <a:t>Burnt Areas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BE" altLang="en-US" sz="1400" b="0" i="1">
                <a:solidFill>
                  <a:srgbClr val="000000"/>
                </a:solidFill>
              </a:rPr>
              <a:t>Occurrence Probability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fr-BE" altLang="en-US" sz="500" b="0">
              <a:solidFill>
                <a:srgbClr val="000000"/>
              </a:solidFill>
            </a:endParaRPr>
          </a:p>
        </p:txBody>
      </p:sp>
      <p:sp>
        <p:nvSpPr>
          <p:cNvPr id="24583" name="TextBox 14"/>
          <p:cNvSpPr txBox="1">
            <a:spLocks noChangeArrowheads="1"/>
          </p:cNvSpPr>
          <p:nvPr/>
        </p:nvSpPr>
        <p:spPr bwMode="auto">
          <a:xfrm>
            <a:off x="4473575" y="5456238"/>
            <a:ext cx="2520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</a:pPr>
            <a:r>
              <a:rPr lang="fr-BE" altLang="en-US" sz="1600" b="0">
                <a:solidFill>
                  <a:srgbClr val="000000"/>
                </a:solidFill>
              </a:rPr>
              <a:t> </a:t>
            </a:r>
            <a:r>
              <a:rPr lang="fr-BE" altLang="en-US" sz="1600">
                <a:solidFill>
                  <a:srgbClr val="000000"/>
                </a:solidFill>
              </a:rPr>
              <a:t>NDVI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fr-BE" altLang="en-US" sz="1400" b="0" i="1">
                <a:solidFill>
                  <a:srgbClr val="000000"/>
                </a:solidFill>
              </a:rPr>
              <a:t>Average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fr-BE" altLang="en-US" sz="1400" b="0" i="1">
                <a:solidFill>
                  <a:srgbClr val="000000"/>
                </a:solidFill>
              </a:rPr>
              <a:t>Inter-annual variability</a:t>
            </a:r>
          </a:p>
        </p:txBody>
      </p:sp>
      <p:pic>
        <p:nvPicPr>
          <p:cNvPr id="24584" name="Imag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609975"/>
            <a:ext cx="351313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808038" y="6098059"/>
            <a:ext cx="7261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285750" indent="-28575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defTabSz="449263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LC consistency over time </a:t>
            </a:r>
            <a:r>
              <a:rPr lang="en-US" altLang="en-US">
                <a:solidFill>
                  <a:srgbClr val="000000"/>
                </a:solidFill>
              </a:rPr>
              <a:t>and </a:t>
            </a:r>
            <a:r>
              <a:rPr lang="en-US" altLang="en-US">
                <a:solidFill>
                  <a:srgbClr val="00B050"/>
                </a:solidFill>
              </a:rPr>
              <a:t>across conditions</a:t>
            </a:r>
          </a:p>
        </p:txBody>
      </p:sp>
      <p:sp>
        <p:nvSpPr>
          <p:cNvPr id="16" name="Croix 15"/>
          <p:cNvSpPr/>
          <p:nvPr/>
        </p:nvSpPr>
        <p:spPr>
          <a:xfrm>
            <a:off x="271463" y="6093296"/>
            <a:ext cx="509587" cy="450850"/>
          </a:xfrm>
          <a:prstGeom prst="plus">
            <a:avLst>
              <a:gd name="adj" fmla="val 39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b="1"/>
          </a:p>
        </p:txBody>
      </p:sp>
      <p:sp>
        <p:nvSpPr>
          <p:cNvPr id="3" name="Croix 2"/>
          <p:cNvSpPr/>
          <p:nvPr/>
        </p:nvSpPr>
        <p:spPr>
          <a:xfrm>
            <a:off x="3681413" y="4251325"/>
            <a:ext cx="511175" cy="450850"/>
          </a:xfrm>
          <a:prstGeom prst="plus">
            <a:avLst>
              <a:gd name="adj" fmla="val 39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66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2" name="Group 13"/>
          <p:cNvGrpSpPr>
            <a:grpSpLocks/>
          </p:cNvGrpSpPr>
          <p:nvPr/>
        </p:nvGrpSpPr>
        <p:grpSpPr bwMode="auto">
          <a:xfrm>
            <a:off x="7092280" y="1196752"/>
            <a:ext cx="2051720" cy="5422007"/>
            <a:chOff x="6041559" y="1240788"/>
            <a:chExt cx="1543226" cy="5134652"/>
          </a:xfrm>
        </p:grpSpPr>
        <p:pic>
          <p:nvPicPr>
            <p:cNvPr id="53258" name="Picture 3" descr="Points_Nhe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814"/>
            <a:stretch>
              <a:fillRect/>
            </a:stretch>
          </p:blipFill>
          <p:spPr bwMode="auto">
            <a:xfrm>
              <a:off x="6041559" y="1240789"/>
              <a:ext cx="415806" cy="513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9" name="Picture 4" descr="Points_Nhe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8" r="29008"/>
            <a:stretch>
              <a:fillRect/>
            </a:stretch>
          </p:blipFill>
          <p:spPr bwMode="auto">
            <a:xfrm>
              <a:off x="6457365" y="1240788"/>
              <a:ext cx="901936" cy="513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0" name="Picture 5" descr="Points_Nhe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4" r="15845"/>
            <a:stretch>
              <a:fillRect/>
            </a:stretch>
          </p:blipFill>
          <p:spPr bwMode="auto">
            <a:xfrm>
              <a:off x="7359301" y="1240788"/>
              <a:ext cx="225484" cy="513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056784" cy="8620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Changes between vegetated surface types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5993" y="1484784"/>
            <a:ext cx="8569325" cy="51133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West Africa: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C3 grass and BL tree to C4 grass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Increase in GPP, decrease in veg carbon, increase in ET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Coincides with earlier monsoon peak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GB" dirty="0" smtClean="0"/>
              <a:t>Northern Russia: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C3 grass to NL tree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Reduced surface albedo during winter</a:t>
            </a:r>
            <a:endParaRPr lang="en-GB" dirty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Increased latent and sensible heat in spring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GB" dirty="0" smtClean="0"/>
              <a:t>Coincides with increased extreme temperatures in spring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GB" dirty="0" smtClean="0"/>
          </a:p>
        </p:txBody>
      </p:sp>
      <p:grpSp>
        <p:nvGrpSpPr>
          <p:cNvPr id="53253" name="Group 12"/>
          <p:cNvGrpSpPr>
            <a:grpSpLocks/>
          </p:cNvGrpSpPr>
          <p:nvPr/>
        </p:nvGrpSpPr>
        <p:grpSpPr bwMode="auto">
          <a:xfrm>
            <a:off x="6372200" y="5373216"/>
            <a:ext cx="1289050" cy="768350"/>
            <a:chOff x="7584783" y="3401633"/>
            <a:chExt cx="1289348" cy="768337"/>
          </a:xfrm>
        </p:grpSpPr>
        <p:pic>
          <p:nvPicPr>
            <p:cNvPr id="53256" name="Picture 7" descr="Points_Nhe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51" t="60518" r="4073" b="27995"/>
            <a:stretch>
              <a:fillRect/>
            </a:stretch>
          </p:blipFill>
          <p:spPr bwMode="auto">
            <a:xfrm>
              <a:off x="7584784" y="3580135"/>
              <a:ext cx="958305" cy="58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7" name="Picture 8" descr="Points_Nhe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55" t="25305" b="71217"/>
            <a:stretch>
              <a:fillRect/>
            </a:stretch>
          </p:blipFill>
          <p:spPr bwMode="auto">
            <a:xfrm>
              <a:off x="7584783" y="3401633"/>
              <a:ext cx="1289348" cy="17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4" name="TextBox 14"/>
          <p:cNvSpPr txBox="1">
            <a:spLocks noChangeArrowheads="1"/>
          </p:cNvSpPr>
          <p:nvPr/>
        </p:nvSpPr>
        <p:spPr bwMode="auto">
          <a:xfrm>
            <a:off x="5436096" y="6381328"/>
            <a:ext cx="34544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400" dirty="0">
                <a:solidFill>
                  <a:srgbClr val="000000"/>
                </a:solidFill>
              </a:rPr>
              <a:t>Example point located in the Northern Russia</a:t>
            </a:r>
          </a:p>
        </p:txBody>
      </p:sp>
      <p:pic>
        <p:nvPicPr>
          <p:cNvPr id="53255" name="Picture 21" descr="Logo_ma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7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13373" r="18182" b="15044"/>
          <a:stretch/>
        </p:blipFill>
        <p:spPr bwMode="auto">
          <a:xfrm>
            <a:off x="251520" y="1124744"/>
            <a:ext cx="8449249" cy="544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640763" cy="1143000"/>
          </a:xfrm>
        </p:spPr>
        <p:txBody>
          <a:bodyPr/>
          <a:lstStyle/>
          <a:p>
            <a:pPr>
              <a:defRPr/>
            </a:pPr>
            <a:r>
              <a:rPr lang="fr-BE" sz="3000" b="1" dirty="0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LC_CCI </a:t>
            </a:r>
            <a:r>
              <a:rPr lang="fr-BE" sz="3000" b="1" dirty="0" err="1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a</a:t>
            </a:r>
            <a:r>
              <a:rPr lang="fr-BE" sz="3000" b="1" dirty="0" err="1" smtClean="0"/>
              <a:t>ssessment</a:t>
            </a:r>
            <a:r>
              <a:rPr lang="fr-BE" sz="3000" b="1" dirty="0" smtClean="0"/>
              <a:t> </a:t>
            </a:r>
            <a:r>
              <a:rPr lang="fr-BE" sz="3000" b="1" dirty="0" err="1" smtClean="0"/>
              <a:t>using</a:t>
            </a:r>
            <a:r>
              <a:rPr lang="fr-BE" sz="3000" b="1" dirty="0" smtClean="0"/>
              <a:t> 3 </a:t>
            </a:r>
            <a:r>
              <a:rPr lang="fr-BE" sz="3000" b="1" dirty="0" err="1" smtClean="0"/>
              <a:t>climate</a:t>
            </a:r>
            <a:r>
              <a:rPr lang="fr-BE" sz="3000" b="1" dirty="0" smtClean="0"/>
              <a:t> </a:t>
            </a:r>
            <a:r>
              <a:rPr lang="fr-BE" sz="3000" b="1" dirty="0" err="1" smtClean="0"/>
              <a:t>models</a:t>
            </a:r>
            <a:endParaRPr lang="fr-BE" sz="3000" b="1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6488668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err="1" smtClean="0"/>
              <a:t>Poulter</a:t>
            </a:r>
            <a:r>
              <a:rPr lang="fr-BE" sz="1200" i="1" dirty="0" smtClean="0"/>
              <a:t> B., GV2M - 2014</a:t>
            </a:r>
            <a:endParaRPr lang="fr-BE" sz="1200" i="1" dirty="0"/>
          </a:p>
        </p:txBody>
      </p:sp>
    </p:spTree>
    <p:extLst>
      <p:ext uri="{BB962C8B-B14F-4D97-AF65-F5344CB8AC3E}">
        <p14:creationId xmlns:p14="http://schemas.microsoft.com/office/powerpoint/2010/main" val="328340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idx="4294967295"/>
          </p:nvPr>
        </p:nvSpPr>
        <p:spPr>
          <a:xfrm>
            <a:off x="-252536" y="260648"/>
            <a:ext cx="8640763" cy="1143000"/>
          </a:xfrm>
        </p:spPr>
        <p:txBody>
          <a:bodyPr/>
          <a:lstStyle/>
          <a:p>
            <a:pPr>
              <a:defRPr/>
            </a:pPr>
            <a:r>
              <a:rPr lang="fr-BE" sz="3000" b="1" dirty="0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LC_CCI </a:t>
            </a:r>
            <a:r>
              <a:rPr lang="fr-BE" sz="3000" b="1" dirty="0" err="1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a</a:t>
            </a:r>
            <a:r>
              <a:rPr lang="fr-BE" sz="3000" b="1" dirty="0" err="1" smtClean="0"/>
              <a:t>ssessment</a:t>
            </a:r>
            <a:r>
              <a:rPr lang="fr-BE" sz="3000" b="1" dirty="0" smtClean="0"/>
              <a:t> </a:t>
            </a:r>
            <a:r>
              <a:rPr lang="fr-BE" sz="3000" b="1" dirty="0" err="1" smtClean="0"/>
              <a:t>using</a:t>
            </a:r>
            <a:r>
              <a:rPr lang="fr-BE" sz="3000" b="1" dirty="0" smtClean="0"/>
              <a:t> 3 </a:t>
            </a:r>
            <a:r>
              <a:rPr lang="fr-BE" sz="3000" b="1" dirty="0" err="1" smtClean="0"/>
              <a:t>climate</a:t>
            </a:r>
            <a:r>
              <a:rPr lang="fr-BE" sz="3000" b="1" dirty="0" smtClean="0"/>
              <a:t> </a:t>
            </a:r>
            <a:r>
              <a:rPr lang="fr-BE" sz="3000" b="1" dirty="0" err="1" smtClean="0"/>
              <a:t>models</a:t>
            </a:r>
            <a:endParaRPr lang="fr-BE" sz="3000" b="1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6488668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 err="1" smtClean="0"/>
              <a:t>Poulter</a:t>
            </a:r>
            <a:r>
              <a:rPr lang="fr-BE" sz="1200" i="1" dirty="0" smtClean="0"/>
              <a:t> B., GV2M - 2014</a:t>
            </a:r>
            <a:endParaRPr lang="fr-BE" sz="1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14707" r="20000" b="23395"/>
          <a:stretch/>
        </p:blipFill>
        <p:spPr bwMode="auto">
          <a:xfrm>
            <a:off x="166254" y="1196752"/>
            <a:ext cx="8977746" cy="530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0" y="446521"/>
            <a:ext cx="9070975" cy="6408712"/>
            <a:chOff x="73025" y="116632"/>
            <a:chExt cx="9070975" cy="6408712"/>
          </a:xfrm>
        </p:grpSpPr>
        <p:sp>
          <p:nvSpPr>
            <p:cNvPr id="2" name="Rectangle 1"/>
            <p:cNvSpPr/>
            <p:nvPr/>
          </p:nvSpPr>
          <p:spPr>
            <a:xfrm>
              <a:off x="73025" y="116632"/>
              <a:ext cx="9070975" cy="640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50" name="Text Box 2"/>
            <p:cNvSpPr txBox="1">
              <a:spLocks noChangeArrowheads="1"/>
            </p:cNvSpPr>
            <p:nvPr/>
          </p:nvSpPr>
          <p:spPr bwMode="auto">
            <a:xfrm>
              <a:off x="73025" y="6199188"/>
              <a:ext cx="9036050" cy="25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1000" b="1"/>
                <a:t>WP 6000</a:t>
              </a:r>
              <a:r>
                <a:rPr lang="fr-BE" sz="1000"/>
                <a:t> (Task 6) Project management</a:t>
              </a:r>
              <a:endParaRPr lang="en-US" sz="1000"/>
            </a:p>
          </p:txBody>
        </p:sp>
        <p:cxnSp>
          <p:nvCxnSpPr>
            <p:cNvPr id="2051" name="AutoShape 20"/>
            <p:cNvCxnSpPr>
              <a:cxnSpLocks noChangeShapeType="1"/>
              <a:stCxn id="2125" idx="0"/>
              <a:endCxn id="2077" idx="1"/>
            </p:cNvCxnSpPr>
            <p:nvPr/>
          </p:nvCxnSpPr>
          <p:spPr bwMode="auto">
            <a:xfrm rot="5400000" flipH="1" flipV="1">
              <a:off x="4233263" y="1042389"/>
              <a:ext cx="1710937" cy="274637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2" name="AutoShape 21"/>
            <p:cNvCxnSpPr>
              <a:cxnSpLocks noChangeShapeType="1"/>
              <a:stCxn id="2125" idx="0"/>
              <a:endCxn id="2058" idx="1"/>
            </p:cNvCxnSpPr>
            <p:nvPr/>
          </p:nvCxnSpPr>
          <p:spPr bwMode="auto">
            <a:xfrm rot="5400000" flipH="1" flipV="1">
              <a:off x="4393010" y="1208486"/>
              <a:ext cx="1385093" cy="268287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3" name="Text Box 27"/>
            <p:cNvSpPr txBox="1">
              <a:spLocks noChangeArrowheads="1"/>
            </p:cNvSpPr>
            <p:nvPr/>
          </p:nvSpPr>
          <p:spPr bwMode="auto">
            <a:xfrm>
              <a:off x="360363" y="828000"/>
              <a:ext cx="3233737" cy="1846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9900"/>
                  </a:solidFill>
                </a:rPr>
                <a:t>5301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CC00CC"/>
                  </a:solidFill>
                </a:rPr>
                <a:t>5302</a:t>
              </a:r>
              <a:r>
                <a:rPr lang="fr-BE" sz="600" b="1" dirty="0"/>
                <a:t> </a:t>
              </a:r>
              <a:r>
                <a:rPr lang="fr-BE" sz="600" dirty="0" err="1"/>
                <a:t>Error</a:t>
              </a:r>
              <a:r>
                <a:rPr lang="fr-BE" sz="600" dirty="0"/>
                <a:t> </a:t>
              </a:r>
              <a:r>
                <a:rPr lang="fr-BE" sz="600" dirty="0" err="1"/>
                <a:t>characterization</a:t>
              </a:r>
              <a:r>
                <a:rPr lang="fr-BE" sz="600" dirty="0"/>
                <a:t> and </a:t>
              </a:r>
              <a:r>
                <a:rPr lang="fr-BE" sz="600" dirty="0" err="1" smtClean="0"/>
                <a:t>analysis</a:t>
              </a:r>
              <a:r>
                <a:rPr lang="fr-BE" sz="600" dirty="0" smtClean="0"/>
                <a:t> (</a:t>
              </a:r>
              <a:r>
                <a:rPr lang="fr-BE" sz="600" dirty="0" err="1" smtClean="0"/>
                <a:t>using</a:t>
              </a:r>
              <a:r>
                <a:rPr lang="fr-BE" sz="600" dirty="0" smtClean="0"/>
                <a:t> </a:t>
              </a:r>
              <a:r>
                <a:rPr lang="fr-BE" sz="600" dirty="0" smtClean="0">
                  <a:solidFill>
                    <a:srgbClr val="00B050"/>
                  </a:solidFill>
                </a:rPr>
                <a:t>cycle 1</a:t>
              </a:r>
              <a:r>
                <a:rPr lang="fr-BE" sz="600" dirty="0" smtClean="0"/>
                <a:t> / </a:t>
              </a:r>
              <a:r>
                <a:rPr lang="fr-BE" sz="600" dirty="0" smtClean="0">
                  <a:solidFill>
                    <a:srgbClr val="CC00CC"/>
                  </a:solidFill>
                </a:rPr>
                <a:t>cycle 2 </a:t>
              </a:r>
              <a:r>
                <a:rPr lang="fr-BE" sz="600" dirty="0" err="1" smtClean="0"/>
                <a:t>products</a:t>
              </a:r>
              <a:r>
                <a:rPr lang="fr-BE" sz="600" dirty="0" smtClean="0"/>
                <a:t>)</a:t>
              </a:r>
              <a:endParaRPr lang="en-US" sz="600" dirty="0"/>
            </a:p>
          </p:txBody>
        </p:sp>
        <p:cxnSp>
          <p:nvCxnSpPr>
            <p:cNvPr id="2054" name="AutoShape 28"/>
            <p:cNvCxnSpPr>
              <a:cxnSpLocks noChangeShapeType="1"/>
              <a:stCxn id="2128" idx="1"/>
              <a:endCxn id="2053" idx="1"/>
            </p:cNvCxnSpPr>
            <p:nvPr/>
          </p:nvCxnSpPr>
          <p:spPr bwMode="auto">
            <a:xfrm rot="10800000">
              <a:off x="360364" y="920333"/>
              <a:ext cx="479519" cy="1876624"/>
            </a:xfrm>
            <a:prstGeom prst="bentConnector3">
              <a:avLst>
                <a:gd name="adj1" fmla="val 1476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5" name="AutoShape 31"/>
            <p:cNvCxnSpPr>
              <a:cxnSpLocks noChangeShapeType="1"/>
              <a:stCxn id="2128" idx="1"/>
              <a:endCxn id="2075" idx="1"/>
            </p:cNvCxnSpPr>
            <p:nvPr/>
          </p:nvCxnSpPr>
          <p:spPr bwMode="auto">
            <a:xfrm rot="10800000">
              <a:off x="360364" y="1136333"/>
              <a:ext cx="479519" cy="1660624"/>
            </a:xfrm>
            <a:prstGeom prst="bentConnector3">
              <a:avLst>
                <a:gd name="adj1" fmla="val 1476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6" name="AutoShape 32"/>
            <p:cNvCxnSpPr>
              <a:cxnSpLocks noChangeShapeType="1"/>
              <a:stCxn id="2128" idx="1"/>
              <a:endCxn id="2083" idx="1"/>
            </p:cNvCxnSpPr>
            <p:nvPr/>
          </p:nvCxnSpPr>
          <p:spPr bwMode="auto">
            <a:xfrm rot="10800000">
              <a:off x="360364" y="380333"/>
              <a:ext cx="479519" cy="2416624"/>
            </a:xfrm>
            <a:prstGeom prst="bentConnector3">
              <a:avLst>
                <a:gd name="adj1" fmla="val 1476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7" name="AutoShape 33"/>
            <p:cNvCxnSpPr>
              <a:cxnSpLocks noChangeShapeType="1"/>
              <a:stCxn id="2128" idx="1"/>
              <a:endCxn id="2074" idx="1"/>
            </p:cNvCxnSpPr>
            <p:nvPr/>
          </p:nvCxnSpPr>
          <p:spPr bwMode="auto">
            <a:xfrm rot="10800000">
              <a:off x="360364" y="1402875"/>
              <a:ext cx="479519" cy="1394082"/>
            </a:xfrm>
            <a:prstGeom prst="bentConnector3">
              <a:avLst>
                <a:gd name="adj1" fmla="val 1476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8" name="Text Box 34"/>
            <p:cNvSpPr txBox="1">
              <a:spLocks noChangeArrowheads="1"/>
            </p:cNvSpPr>
            <p:nvPr/>
          </p:nvSpPr>
          <p:spPr bwMode="auto">
            <a:xfrm>
              <a:off x="5219700" y="511175"/>
              <a:ext cx="2160588" cy="277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70C0"/>
                  </a:solidFill>
                </a:rPr>
                <a:t>1201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00B050"/>
                  </a:solidFill>
                </a:rPr>
                <a:t>1202</a:t>
              </a:r>
              <a:r>
                <a:rPr lang="fr-BE" sz="600" b="1" dirty="0"/>
                <a:t> </a:t>
              </a:r>
              <a:r>
                <a:rPr lang="fr-BE" sz="600" dirty="0" err="1"/>
                <a:t>Products</a:t>
              </a:r>
              <a:r>
                <a:rPr lang="fr-BE" sz="600" dirty="0"/>
                <a:t> </a:t>
              </a:r>
              <a:r>
                <a:rPr lang="fr-BE" sz="600" dirty="0" err="1"/>
                <a:t>specification</a:t>
              </a:r>
              <a:r>
                <a:rPr lang="fr-BE" sz="600" dirty="0"/>
                <a:t> </a:t>
              </a:r>
            </a:p>
            <a:p>
              <a:pPr algn="ctr" eaLnBrk="1" hangingPunct="1"/>
              <a:r>
                <a:rPr lang="fr-BE" sz="600" dirty="0"/>
                <a:t>(</a:t>
              </a:r>
              <a:r>
                <a:rPr lang="fr-BE" sz="600" dirty="0" err="1"/>
                <a:t>from</a:t>
              </a:r>
              <a:r>
                <a:rPr lang="fr-BE" sz="600" dirty="0"/>
                <a:t> </a:t>
              </a:r>
              <a:r>
                <a:rPr lang="fr-BE" sz="600" dirty="0">
                  <a:solidFill>
                    <a:srgbClr val="0070C0"/>
                  </a:solidFill>
                </a:rPr>
                <a:t>URD v1</a:t>
              </a:r>
              <a:r>
                <a:rPr lang="fr-BE" sz="600" dirty="0"/>
                <a:t> / </a:t>
              </a:r>
              <a:r>
                <a:rPr lang="fr-BE" sz="600" dirty="0">
                  <a:solidFill>
                    <a:srgbClr val="00B050"/>
                  </a:solidFill>
                </a:rPr>
                <a:t>URD v2</a:t>
              </a:r>
              <a:r>
                <a:rPr lang="fr-BE" sz="600" dirty="0"/>
                <a:t>)</a:t>
              </a:r>
              <a:endParaRPr lang="en-US" sz="600" dirty="0"/>
            </a:p>
          </p:txBody>
        </p:sp>
        <p:sp>
          <p:nvSpPr>
            <p:cNvPr id="2059" name="Text Box 35"/>
            <p:cNvSpPr txBox="1">
              <a:spLocks noChangeArrowheads="1"/>
            </p:cNvSpPr>
            <p:nvPr/>
          </p:nvSpPr>
          <p:spPr bwMode="auto">
            <a:xfrm>
              <a:off x="5226050" y="1190625"/>
              <a:ext cx="2160588" cy="276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1401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00B050"/>
                  </a:solidFill>
                </a:rPr>
                <a:t>1402</a:t>
              </a:r>
              <a:r>
                <a:rPr lang="fr-BE" sz="600" b="1"/>
                <a:t> </a:t>
              </a:r>
              <a:r>
                <a:rPr lang="fr-BE" sz="600"/>
                <a:t>Comprehensive error characterization </a:t>
              </a:r>
            </a:p>
            <a:p>
              <a:pPr algn="ctr" eaLnBrk="1" hangingPunct="1"/>
              <a:r>
                <a:rPr lang="fr-BE" sz="600"/>
                <a:t>(for products described in </a:t>
              </a:r>
              <a:r>
                <a:rPr lang="fr-BE" sz="600">
                  <a:solidFill>
                    <a:srgbClr val="0070C0"/>
                  </a:solidFill>
                </a:rPr>
                <a:t>PSDv1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00B050"/>
                  </a:solidFill>
                </a:rPr>
                <a:t>PSDv2</a:t>
              </a:r>
              <a:r>
                <a:rPr lang="fr-BE" sz="600"/>
                <a:t>)</a:t>
              </a:r>
              <a:endParaRPr lang="en-US" sz="600"/>
            </a:p>
          </p:txBody>
        </p:sp>
        <p:sp>
          <p:nvSpPr>
            <p:cNvPr id="2060" name="Text Box 36"/>
            <p:cNvSpPr txBox="1">
              <a:spLocks noChangeArrowheads="1"/>
            </p:cNvSpPr>
            <p:nvPr/>
          </p:nvSpPr>
          <p:spPr bwMode="auto">
            <a:xfrm>
              <a:off x="5226050" y="871538"/>
              <a:ext cx="2160588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1301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00B050"/>
                  </a:solidFill>
                </a:rPr>
                <a:t>1302</a:t>
              </a:r>
              <a:r>
                <a:rPr lang="fr-BE" sz="600" b="1"/>
                <a:t> </a:t>
              </a:r>
              <a:r>
                <a:rPr lang="fr-BE" sz="600"/>
                <a:t>Data access requirement </a:t>
              </a:r>
            </a:p>
            <a:p>
              <a:pPr algn="ctr" eaLnBrk="1" hangingPunct="1"/>
              <a:r>
                <a:rPr lang="fr-BE" sz="600"/>
                <a:t>(from </a:t>
              </a:r>
              <a:r>
                <a:rPr lang="fr-BE" sz="600">
                  <a:solidFill>
                    <a:srgbClr val="0070C0"/>
                  </a:solidFill>
                </a:rPr>
                <a:t>URDv1 &amp; PSDv1</a:t>
              </a:r>
              <a:r>
                <a:rPr lang="fr-BE" sz="600"/>
                <a:t> /  </a:t>
              </a:r>
              <a:r>
                <a:rPr lang="fr-BE" sz="600">
                  <a:solidFill>
                    <a:srgbClr val="00B050"/>
                  </a:solidFill>
                </a:rPr>
                <a:t>URDv2 &amp; PSDv2</a:t>
              </a:r>
              <a:r>
                <a:rPr lang="fr-BE" sz="600"/>
                <a:t>)</a:t>
              </a:r>
              <a:endParaRPr lang="en-US" sz="600"/>
            </a:p>
          </p:txBody>
        </p:sp>
        <p:cxnSp>
          <p:nvCxnSpPr>
            <p:cNvPr id="2061" name="AutoShape 37"/>
            <p:cNvCxnSpPr>
              <a:cxnSpLocks noChangeShapeType="1"/>
              <a:stCxn id="2125" idx="0"/>
              <a:endCxn id="2059" idx="1"/>
            </p:cNvCxnSpPr>
            <p:nvPr/>
          </p:nvCxnSpPr>
          <p:spPr bwMode="auto">
            <a:xfrm rot="5400000" flipH="1" flipV="1">
              <a:off x="4735513" y="1544639"/>
              <a:ext cx="706437" cy="274637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2" name="AutoShape 38"/>
            <p:cNvCxnSpPr>
              <a:cxnSpLocks noChangeShapeType="1"/>
              <a:stCxn id="2125" idx="0"/>
              <a:endCxn id="2060" idx="1"/>
            </p:cNvCxnSpPr>
            <p:nvPr/>
          </p:nvCxnSpPr>
          <p:spPr bwMode="auto">
            <a:xfrm rot="5400000" flipH="1" flipV="1">
              <a:off x="4578350" y="1387476"/>
              <a:ext cx="1020762" cy="274637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66" name="Text Box 55"/>
            <p:cNvSpPr txBox="1">
              <a:spLocks noChangeArrowheads="1"/>
            </p:cNvSpPr>
            <p:nvPr/>
          </p:nvSpPr>
          <p:spPr bwMode="auto">
            <a:xfrm>
              <a:off x="4867275" y="4652963"/>
              <a:ext cx="1936750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3101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00B050"/>
                  </a:solidFill>
                </a:rPr>
                <a:t>3102</a:t>
              </a:r>
              <a:r>
                <a:rPr lang="fr-BE" sz="600" b="1"/>
                <a:t> </a:t>
              </a:r>
              <a:r>
                <a:rPr lang="fr-BE" sz="600"/>
                <a:t>System specification</a:t>
              </a:r>
            </a:p>
            <a:p>
              <a:pPr algn="ctr" eaLnBrk="1" hangingPunct="1"/>
              <a:r>
                <a:rPr lang="fr-BE" sz="600"/>
                <a:t>(</a:t>
              </a:r>
              <a:r>
                <a:rPr lang="fr-BE" sz="600">
                  <a:solidFill>
                    <a:srgbClr val="0070C0"/>
                  </a:solidFill>
                </a:rPr>
                <a:t>cycle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00B050"/>
                  </a:solidFill>
                </a:rPr>
                <a:t>cycle 2</a:t>
              </a:r>
              <a:r>
                <a:rPr lang="fr-BE" sz="600"/>
                <a:t>)</a:t>
              </a:r>
              <a:endParaRPr lang="en-US" sz="600"/>
            </a:p>
          </p:txBody>
        </p:sp>
        <p:sp>
          <p:nvSpPr>
            <p:cNvPr id="2067" name="Text Box 56"/>
            <p:cNvSpPr txBox="1">
              <a:spLocks noChangeArrowheads="1"/>
            </p:cNvSpPr>
            <p:nvPr/>
          </p:nvSpPr>
          <p:spPr bwMode="auto">
            <a:xfrm>
              <a:off x="4865688" y="4976813"/>
              <a:ext cx="1936750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3201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00B050"/>
                  </a:solidFill>
                </a:rPr>
                <a:t>3202</a:t>
              </a:r>
              <a:r>
                <a:rPr lang="fr-BE" sz="600" b="1"/>
                <a:t> </a:t>
              </a:r>
              <a:r>
                <a:rPr lang="fr-BE" sz="600"/>
                <a:t>Production system development</a:t>
              </a:r>
            </a:p>
            <a:p>
              <a:pPr algn="ctr" eaLnBrk="1" hangingPunct="1"/>
              <a:r>
                <a:rPr lang="fr-BE" sz="600"/>
                <a:t>(</a:t>
              </a:r>
              <a:r>
                <a:rPr lang="fr-BE" sz="600">
                  <a:solidFill>
                    <a:srgbClr val="0070C0"/>
                  </a:solidFill>
                </a:rPr>
                <a:t>cycle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00B050"/>
                  </a:solidFill>
                </a:rPr>
                <a:t>cycle 2</a:t>
              </a:r>
              <a:r>
                <a:rPr lang="fr-BE" sz="600"/>
                <a:t>)</a:t>
              </a:r>
              <a:endParaRPr lang="en-US" sz="600"/>
            </a:p>
          </p:txBody>
        </p:sp>
        <p:sp>
          <p:nvSpPr>
            <p:cNvPr id="2068" name="Text Box 58"/>
            <p:cNvSpPr txBox="1">
              <a:spLocks noChangeArrowheads="1"/>
            </p:cNvSpPr>
            <p:nvPr/>
          </p:nvSpPr>
          <p:spPr bwMode="auto">
            <a:xfrm>
              <a:off x="4859338" y="5624513"/>
              <a:ext cx="1936750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3401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00B050"/>
                  </a:solidFill>
                </a:rPr>
                <a:t>3402</a:t>
              </a:r>
              <a:r>
                <a:rPr lang="fr-BE" sz="600" b="1"/>
                <a:t> </a:t>
              </a:r>
              <a:r>
                <a:rPr lang="fr-BE" sz="600"/>
                <a:t>System assessment</a:t>
              </a:r>
            </a:p>
            <a:p>
              <a:pPr algn="ctr" eaLnBrk="1" hangingPunct="1"/>
              <a:r>
                <a:rPr lang="fr-BE" sz="600"/>
                <a:t>(</a:t>
              </a:r>
              <a:r>
                <a:rPr lang="fr-BE" sz="600">
                  <a:solidFill>
                    <a:srgbClr val="0070C0"/>
                  </a:solidFill>
                </a:rPr>
                <a:t>cycle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00B050"/>
                  </a:solidFill>
                </a:rPr>
                <a:t>cycle 2</a:t>
              </a:r>
              <a:r>
                <a:rPr lang="fr-BE" sz="600"/>
                <a:t>)</a:t>
              </a:r>
              <a:endParaRPr lang="en-US" sz="600"/>
            </a:p>
          </p:txBody>
        </p:sp>
        <p:cxnSp>
          <p:nvCxnSpPr>
            <p:cNvPr id="2070" name="AutoShape 62"/>
            <p:cNvCxnSpPr>
              <a:cxnSpLocks noChangeShapeType="1"/>
              <a:stCxn id="2127" idx="2"/>
              <a:endCxn id="2066" idx="1"/>
            </p:cNvCxnSpPr>
            <p:nvPr/>
          </p:nvCxnSpPr>
          <p:spPr bwMode="auto">
            <a:xfrm rot="16200000" flipH="1">
              <a:off x="4535517" y="4464080"/>
              <a:ext cx="469840" cy="193675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1" name="AutoShape 63"/>
            <p:cNvCxnSpPr>
              <a:cxnSpLocks noChangeShapeType="1"/>
              <a:stCxn id="2127" idx="2"/>
              <a:endCxn id="2067" idx="1"/>
            </p:cNvCxnSpPr>
            <p:nvPr/>
          </p:nvCxnSpPr>
          <p:spPr bwMode="auto">
            <a:xfrm rot="16200000" flipH="1">
              <a:off x="4372799" y="4626799"/>
              <a:ext cx="793690" cy="192088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2" name="AutoShape 64"/>
            <p:cNvCxnSpPr>
              <a:cxnSpLocks noChangeShapeType="1"/>
              <a:stCxn id="2127" idx="2"/>
              <a:endCxn id="2080" idx="1"/>
            </p:cNvCxnSpPr>
            <p:nvPr/>
          </p:nvCxnSpPr>
          <p:spPr bwMode="auto">
            <a:xfrm rot="16200000" flipH="1">
              <a:off x="4215636" y="4783961"/>
              <a:ext cx="1117540" cy="201613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3" name="AutoShape 65"/>
            <p:cNvCxnSpPr>
              <a:cxnSpLocks noChangeShapeType="1"/>
              <a:stCxn id="2127" idx="2"/>
              <a:endCxn id="2068" idx="1"/>
            </p:cNvCxnSpPr>
            <p:nvPr/>
          </p:nvCxnSpPr>
          <p:spPr bwMode="auto">
            <a:xfrm rot="16200000" flipH="1">
              <a:off x="4045774" y="4953824"/>
              <a:ext cx="1441390" cy="185738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74" name="Text Box 86"/>
            <p:cNvSpPr txBox="1">
              <a:spLocks noChangeArrowheads="1"/>
            </p:cNvSpPr>
            <p:nvPr/>
          </p:nvSpPr>
          <p:spPr bwMode="auto">
            <a:xfrm>
              <a:off x="360363" y="1260000"/>
              <a:ext cx="2414587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5501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009900"/>
                  </a:solidFill>
                </a:rPr>
                <a:t>5502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CC00CC"/>
                  </a:solidFill>
                </a:rPr>
                <a:t>5503</a:t>
              </a:r>
              <a:r>
                <a:rPr lang="fr-BE" sz="600" b="1"/>
                <a:t> </a:t>
              </a:r>
              <a:r>
                <a:rPr lang="fr-BE" sz="600"/>
                <a:t>Products assessment for climate needs with LSCE models (using </a:t>
              </a:r>
              <a:r>
                <a:rPr lang="fr-BE" sz="600">
                  <a:solidFill>
                    <a:srgbClr val="0070C0"/>
                  </a:solidFill>
                </a:rPr>
                <a:t>phase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00B050"/>
                  </a:solidFill>
                </a:rPr>
                <a:t>cycle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CC00CC"/>
                  </a:solidFill>
                </a:rPr>
                <a:t>cycle 2</a:t>
              </a:r>
              <a:r>
                <a:rPr lang="fr-BE" sz="600"/>
                <a:t> products)</a:t>
              </a:r>
              <a:endParaRPr lang="en-US" sz="600"/>
            </a:p>
          </p:txBody>
        </p:sp>
        <p:sp>
          <p:nvSpPr>
            <p:cNvPr id="2075" name="Text Box 87"/>
            <p:cNvSpPr txBox="1">
              <a:spLocks noChangeArrowheads="1"/>
            </p:cNvSpPr>
            <p:nvPr/>
          </p:nvSpPr>
          <p:spPr bwMode="auto">
            <a:xfrm>
              <a:off x="360363" y="1044000"/>
              <a:ext cx="3255962" cy="1846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9900"/>
                  </a:solidFill>
                </a:rPr>
                <a:t>5401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CC00CC"/>
                  </a:solidFill>
                </a:rPr>
                <a:t>5402</a:t>
              </a:r>
              <a:r>
                <a:rPr lang="fr-BE" sz="600" b="1" dirty="0"/>
                <a:t> </a:t>
              </a:r>
              <a:r>
                <a:rPr lang="fr-BE" sz="600" dirty="0" err="1"/>
                <a:t>Products</a:t>
              </a:r>
              <a:r>
                <a:rPr lang="fr-BE" sz="600" dirty="0"/>
                <a:t> </a:t>
              </a:r>
              <a:r>
                <a:rPr lang="fr-BE" sz="600" dirty="0" err="1"/>
                <a:t>consistency</a:t>
              </a:r>
              <a:r>
                <a:rPr lang="fr-BE" sz="600" dirty="0"/>
                <a:t> </a:t>
              </a:r>
              <a:r>
                <a:rPr lang="fr-BE" sz="600" dirty="0" err="1" smtClean="0"/>
                <a:t>assessment</a:t>
              </a:r>
              <a:r>
                <a:rPr lang="fr-BE" sz="600" dirty="0" smtClean="0"/>
                <a:t> (</a:t>
              </a:r>
              <a:r>
                <a:rPr lang="fr-BE" sz="600" dirty="0" err="1" smtClean="0"/>
                <a:t>using</a:t>
              </a:r>
              <a:r>
                <a:rPr lang="fr-BE" sz="600" dirty="0" smtClean="0"/>
                <a:t> </a:t>
              </a:r>
              <a:r>
                <a:rPr lang="fr-BE" sz="600" dirty="0" smtClean="0">
                  <a:solidFill>
                    <a:srgbClr val="00B050"/>
                  </a:solidFill>
                </a:rPr>
                <a:t>cycle 1</a:t>
              </a:r>
              <a:r>
                <a:rPr lang="fr-BE" sz="600" dirty="0" smtClean="0"/>
                <a:t> / </a:t>
              </a:r>
              <a:r>
                <a:rPr lang="fr-BE" sz="600" dirty="0" smtClean="0">
                  <a:solidFill>
                    <a:srgbClr val="CC00CC"/>
                  </a:solidFill>
                </a:rPr>
                <a:t>cycle 2</a:t>
              </a:r>
              <a:r>
                <a:rPr lang="fr-BE" sz="600" dirty="0" smtClean="0"/>
                <a:t> </a:t>
              </a:r>
              <a:r>
                <a:rPr lang="fr-BE" sz="600" dirty="0" err="1" smtClean="0"/>
                <a:t>products</a:t>
              </a:r>
              <a:r>
                <a:rPr lang="fr-BE" sz="600" dirty="0" smtClean="0"/>
                <a:t>)</a:t>
              </a:r>
              <a:endParaRPr lang="en-US" sz="600" dirty="0"/>
            </a:p>
          </p:txBody>
        </p:sp>
        <p:sp>
          <p:nvSpPr>
            <p:cNvPr id="2077" name="Text Box 8"/>
            <p:cNvSpPr txBox="1">
              <a:spLocks noChangeArrowheads="1"/>
            </p:cNvSpPr>
            <p:nvPr/>
          </p:nvSpPr>
          <p:spPr bwMode="auto">
            <a:xfrm>
              <a:off x="5226050" y="185738"/>
              <a:ext cx="2160588" cy="2769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70C0"/>
                  </a:solidFill>
                </a:rPr>
                <a:t>1101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00B050"/>
                  </a:solidFill>
                </a:rPr>
                <a:t>1102</a:t>
              </a:r>
              <a:r>
                <a:rPr lang="fr-BE" sz="600" b="1" dirty="0"/>
                <a:t> </a:t>
              </a:r>
              <a:r>
                <a:rPr lang="fr-BE" sz="600" dirty="0" err="1"/>
                <a:t>Requirements</a:t>
              </a:r>
              <a:r>
                <a:rPr lang="fr-BE" sz="600" dirty="0"/>
                <a:t> collection </a:t>
              </a:r>
            </a:p>
            <a:p>
              <a:pPr algn="ctr" eaLnBrk="1" hangingPunct="1"/>
              <a:r>
                <a:rPr lang="fr-BE" sz="600" dirty="0" smtClean="0"/>
                <a:t>(</a:t>
              </a:r>
              <a:r>
                <a:rPr lang="fr-BE" sz="600" dirty="0" err="1" smtClean="0"/>
                <a:t>from</a:t>
              </a:r>
              <a:r>
                <a:rPr lang="fr-BE" sz="600" dirty="0" smtClean="0">
                  <a:solidFill>
                    <a:srgbClr val="0070C0"/>
                  </a:solidFill>
                </a:rPr>
                <a:t>  Phase I </a:t>
              </a:r>
              <a:r>
                <a:rPr lang="fr-BE" sz="600" dirty="0" err="1" smtClean="0">
                  <a:solidFill>
                    <a:srgbClr val="0070C0"/>
                  </a:solidFill>
                </a:rPr>
                <a:t>experience</a:t>
              </a:r>
              <a:r>
                <a:rPr lang="fr-BE" sz="600" dirty="0" smtClean="0">
                  <a:solidFill>
                    <a:srgbClr val="0070C0"/>
                  </a:solidFill>
                </a:rPr>
                <a:t> </a:t>
              </a:r>
              <a:r>
                <a:rPr lang="fr-BE" sz="600" dirty="0" smtClean="0"/>
                <a:t>/ </a:t>
              </a:r>
              <a:r>
                <a:rPr lang="fr-BE" sz="600" dirty="0" err="1" smtClean="0"/>
                <a:t>from</a:t>
              </a:r>
              <a:r>
                <a:rPr lang="fr-BE" sz="600" dirty="0" smtClean="0"/>
                <a:t> </a:t>
              </a:r>
              <a:r>
                <a:rPr lang="fr-BE" sz="600" dirty="0" smtClean="0">
                  <a:solidFill>
                    <a:srgbClr val="00B050"/>
                  </a:solidFill>
                </a:rPr>
                <a:t>cycle 1 </a:t>
              </a:r>
              <a:r>
                <a:rPr lang="fr-BE" sz="600" dirty="0" err="1" smtClean="0">
                  <a:solidFill>
                    <a:srgbClr val="00B050"/>
                  </a:solidFill>
                </a:rPr>
                <a:t>products</a:t>
              </a:r>
              <a:r>
                <a:rPr lang="fr-BE" sz="600" dirty="0" smtClean="0"/>
                <a:t>)</a:t>
              </a:r>
              <a:endParaRPr lang="en-US" sz="600" dirty="0"/>
            </a:p>
          </p:txBody>
        </p:sp>
        <p:sp>
          <p:nvSpPr>
            <p:cNvPr id="2079" name="Text Box 57"/>
            <p:cNvSpPr txBox="1">
              <a:spLocks noChangeArrowheads="1"/>
            </p:cNvSpPr>
            <p:nvPr/>
          </p:nvSpPr>
          <p:spPr bwMode="auto">
            <a:xfrm>
              <a:off x="4859338" y="5948363"/>
              <a:ext cx="1936750" cy="193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CC00CC"/>
                  </a:solidFill>
                </a:rPr>
                <a:t>3500</a:t>
              </a:r>
              <a:r>
                <a:rPr lang="fr-BE" sz="600" b="1">
                  <a:solidFill>
                    <a:srgbClr val="FF0000"/>
                  </a:solidFill>
                </a:rPr>
                <a:t> </a:t>
              </a:r>
              <a:r>
                <a:rPr lang="fr-BE" sz="600"/>
                <a:t>Long-term system evolution</a:t>
              </a:r>
              <a:endParaRPr lang="en-US" sz="600"/>
            </a:p>
          </p:txBody>
        </p:sp>
        <p:sp>
          <p:nvSpPr>
            <p:cNvPr id="2080" name="Text Box 58"/>
            <p:cNvSpPr txBox="1">
              <a:spLocks noChangeArrowheads="1"/>
            </p:cNvSpPr>
            <p:nvPr/>
          </p:nvSpPr>
          <p:spPr bwMode="auto">
            <a:xfrm>
              <a:off x="4875213" y="5300663"/>
              <a:ext cx="1936750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3301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00B050"/>
                  </a:solidFill>
                </a:rPr>
                <a:t>3302</a:t>
              </a:r>
              <a:r>
                <a:rPr lang="fr-BE" sz="600" b="1"/>
                <a:t> </a:t>
              </a:r>
              <a:r>
                <a:rPr lang="en-US" sz="600"/>
                <a:t>User services, interfaces, and tools</a:t>
              </a:r>
            </a:p>
            <a:p>
              <a:pPr algn="ctr" eaLnBrk="1" hangingPunct="1"/>
              <a:r>
                <a:rPr lang="fr-BE" sz="600"/>
                <a:t>(</a:t>
              </a:r>
              <a:r>
                <a:rPr lang="fr-BE" sz="600">
                  <a:solidFill>
                    <a:srgbClr val="0070C0"/>
                  </a:solidFill>
                </a:rPr>
                <a:t>cycle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00B050"/>
                  </a:solidFill>
                </a:rPr>
                <a:t>cycle 2</a:t>
              </a:r>
              <a:r>
                <a:rPr lang="fr-BE" sz="600"/>
                <a:t>)</a:t>
              </a:r>
              <a:endParaRPr lang="en-US" sz="600">
                <a:solidFill>
                  <a:srgbClr val="CC00CC"/>
                </a:solidFill>
              </a:endParaRPr>
            </a:p>
          </p:txBody>
        </p:sp>
        <p:sp>
          <p:nvSpPr>
            <p:cNvPr id="2083" name="Text Box 71"/>
            <p:cNvSpPr txBox="1">
              <a:spLocks noChangeArrowheads="1"/>
            </p:cNvSpPr>
            <p:nvPr/>
          </p:nvSpPr>
          <p:spPr bwMode="auto">
            <a:xfrm>
              <a:off x="360363" y="288000"/>
              <a:ext cx="3233737" cy="1846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9900"/>
                  </a:solidFill>
                </a:rPr>
                <a:t>5101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CC00CC"/>
                  </a:solidFill>
                </a:rPr>
                <a:t>5102</a:t>
              </a:r>
              <a:r>
                <a:rPr lang="fr-BE" sz="600" b="1" dirty="0">
                  <a:solidFill>
                    <a:srgbClr val="33CC33"/>
                  </a:solidFill>
                </a:rPr>
                <a:t> </a:t>
              </a:r>
              <a:r>
                <a:rPr lang="fr-BE" sz="600" dirty="0" err="1" smtClean="0"/>
                <a:t>Products</a:t>
              </a:r>
              <a:r>
                <a:rPr lang="fr-BE" sz="600" dirty="0" smtClean="0"/>
                <a:t> validation (</a:t>
              </a:r>
              <a:r>
                <a:rPr lang="fr-BE" sz="600" dirty="0" err="1" smtClean="0"/>
                <a:t>using</a:t>
              </a:r>
              <a:r>
                <a:rPr lang="fr-BE" sz="600" dirty="0" smtClean="0"/>
                <a:t> </a:t>
              </a:r>
              <a:r>
                <a:rPr lang="fr-BE" sz="600" dirty="0" smtClean="0">
                  <a:solidFill>
                    <a:srgbClr val="00B050"/>
                  </a:solidFill>
                </a:rPr>
                <a:t>cycle 1</a:t>
              </a:r>
              <a:r>
                <a:rPr lang="fr-BE" sz="600" dirty="0" smtClean="0"/>
                <a:t> / </a:t>
              </a:r>
              <a:r>
                <a:rPr lang="fr-BE" sz="600" dirty="0" smtClean="0">
                  <a:solidFill>
                    <a:srgbClr val="CC00CC"/>
                  </a:solidFill>
                </a:rPr>
                <a:t>cycle 2</a:t>
              </a:r>
              <a:r>
                <a:rPr lang="fr-BE" sz="600" dirty="0" smtClean="0"/>
                <a:t> </a:t>
              </a:r>
              <a:r>
                <a:rPr lang="fr-BE" sz="600" dirty="0" err="1" smtClean="0"/>
                <a:t>products</a:t>
              </a:r>
              <a:r>
                <a:rPr lang="fr-BE" sz="600" dirty="0" smtClean="0"/>
                <a:t>)</a:t>
              </a:r>
              <a:endParaRPr lang="en-US" sz="600" dirty="0"/>
            </a:p>
          </p:txBody>
        </p:sp>
        <p:sp>
          <p:nvSpPr>
            <p:cNvPr id="2085" name="ZoneTexte 3182"/>
            <p:cNvSpPr txBox="1">
              <a:spLocks noChangeArrowheads="1"/>
            </p:cNvSpPr>
            <p:nvPr/>
          </p:nvSpPr>
          <p:spPr bwMode="auto">
            <a:xfrm>
              <a:off x="3178644" y="2817813"/>
              <a:ext cx="20040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800" dirty="0" err="1">
                  <a:solidFill>
                    <a:srgbClr val="0070C0"/>
                  </a:solidFill>
                </a:rPr>
                <a:t>Year</a:t>
              </a:r>
              <a:r>
                <a:rPr lang="fr-BE" sz="800" dirty="0">
                  <a:solidFill>
                    <a:srgbClr val="0070C0"/>
                  </a:solidFill>
                </a:rPr>
                <a:t> 1 (= Full Cycle 1)</a:t>
              </a:r>
            </a:p>
            <a:p>
              <a:pPr algn="ctr" eaLnBrk="1" hangingPunct="1"/>
              <a:r>
                <a:rPr lang="fr-BE" sz="800" dirty="0" err="1">
                  <a:solidFill>
                    <a:srgbClr val="00B050"/>
                  </a:solidFill>
                </a:rPr>
                <a:t>Year</a:t>
              </a:r>
              <a:r>
                <a:rPr lang="fr-BE" sz="800" dirty="0">
                  <a:solidFill>
                    <a:srgbClr val="00B050"/>
                  </a:solidFill>
                </a:rPr>
                <a:t> 2 (= Full Cycle 2)</a:t>
              </a:r>
            </a:p>
            <a:p>
              <a:pPr algn="ctr" eaLnBrk="1" hangingPunct="1"/>
              <a:r>
                <a:rPr lang="fr-BE" sz="800" dirty="0" err="1">
                  <a:solidFill>
                    <a:srgbClr val="CC00CC"/>
                  </a:solidFill>
                </a:rPr>
                <a:t>Year</a:t>
              </a:r>
              <a:r>
                <a:rPr lang="fr-BE" sz="800" dirty="0">
                  <a:solidFill>
                    <a:srgbClr val="CC00CC"/>
                  </a:solidFill>
                </a:rPr>
                <a:t> 3 (</a:t>
              </a:r>
              <a:r>
                <a:rPr lang="fr-BE" sz="800" dirty="0" err="1">
                  <a:solidFill>
                    <a:srgbClr val="CC00CC"/>
                  </a:solidFill>
                </a:rPr>
                <a:t>Prototyping</a:t>
              </a:r>
              <a:r>
                <a:rPr lang="fr-BE" sz="800" dirty="0">
                  <a:solidFill>
                    <a:srgbClr val="CC00CC"/>
                  </a:solidFill>
                </a:rPr>
                <a:t> or production effort</a:t>
              </a:r>
              <a:r>
                <a:rPr lang="fr-BE" sz="800" dirty="0" smtClean="0">
                  <a:solidFill>
                    <a:srgbClr val="CC00CC"/>
                  </a:solidFill>
                </a:rPr>
                <a:t>)</a:t>
              </a:r>
              <a:endParaRPr lang="fr-BE" sz="800" dirty="0">
                <a:solidFill>
                  <a:srgbClr val="CC00CC"/>
                </a:solidFill>
              </a:endParaRPr>
            </a:p>
          </p:txBody>
        </p:sp>
        <p:sp>
          <p:nvSpPr>
            <p:cNvPr id="2086" name="Text Box 10"/>
            <p:cNvSpPr txBox="1">
              <a:spLocks noChangeArrowheads="1"/>
            </p:cNvSpPr>
            <p:nvPr/>
          </p:nvSpPr>
          <p:spPr bwMode="auto">
            <a:xfrm>
              <a:off x="7067550" y="1700213"/>
              <a:ext cx="1897063" cy="5539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70C0"/>
                  </a:solidFill>
                </a:rPr>
                <a:t>2101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00B050"/>
                  </a:solidFill>
                </a:rPr>
                <a:t>2102</a:t>
              </a:r>
              <a:r>
                <a:rPr lang="fr-BE" sz="600" b="1" dirty="0">
                  <a:solidFill>
                    <a:srgbClr val="000000"/>
                  </a:solidFill>
                </a:rPr>
                <a:t>/</a:t>
              </a:r>
              <a:r>
                <a:rPr lang="fr-BE" sz="600" b="1" dirty="0">
                  <a:solidFill>
                    <a:srgbClr val="CC00CC"/>
                  </a:solidFill>
                </a:rPr>
                <a:t>2103</a:t>
              </a:r>
              <a:r>
                <a:rPr lang="fr-BE" sz="600" dirty="0"/>
                <a:t> </a:t>
              </a:r>
              <a:r>
                <a:rPr lang="fr-BE" sz="600" dirty="0" err="1"/>
                <a:t>Pre-processing</a:t>
              </a:r>
              <a:r>
                <a:rPr lang="fr-BE" sz="600" dirty="0"/>
                <a:t> </a:t>
              </a:r>
              <a:r>
                <a:rPr lang="fr-BE" sz="600" dirty="0" err="1"/>
                <a:t>algorithms</a:t>
              </a:r>
              <a:r>
                <a:rPr lang="fr-BE" sz="600" dirty="0"/>
                <a:t> </a:t>
              </a:r>
              <a:r>
                <a:rPr lang="fr-BE" sz="600" dirty="0" err="1"/>
                <a:t>development</a:t>
              </a:r>
              <a:endParaRPr lang="fr-BE" sz="600" i="1" dirty="0"/>
            </a:p>
            <a:p>
              <a:pPr algn="ctr" eaLnBrk="1" hangingPunct="1"/>
              <a:r>
                <a:rPr lang="fr-BE" sz="600" dirty="0" smtClean="0"/>
                <a:t>(for </a:t>
              </a:r>
              <a:r>
                <a:rPr lang="fr-BE" sz="600" dirty="0" smtClean="0">
                  <a:solidFill>
                    <a:srgbClr val="0070C0"/>
                  </a:solidFill>
                </a:rPr>
                <a:t>MERIS FR and RR, </a:t>
              </a:r>
              <a:r>
                <a:rPr lang="fr-BE" sz="600" dirty="0">
                  <a:solidFill>
                    <a:srgbClr val="0070C0"/>
                  </a:solidFill>
                </a:rPr>
                <a:t>Spot-VGT P, MODIS</a:t>
              </a:r>
              <a:r>
                <a:rPr lang="fr-BE" sz="600" dirty="0" smtClean="0">
                  <a:solidFill>
                    <a:srgbClr val="0070C0"/>
                  </a:solidFill>
                </a:rPr>
                <a:t>,, </a:t>
              </a:r>
              <a:r>
                <a:rPr lang="fr-BE" sz="600" dirty="0">
                  <a:solidFill>
                    <a:srgbClr val="0070C0"/>
                  </a:solidFill>
                </a:rPr>
                <a:t>AVHRR</a:t>
              </a:r>
              <a:r>
                <a:rPr lang="fr-BE" sz="600" dirty="0"/>
                <a:t> </a:t>
              </a:r>
              <a:r>
                <a:rPr lang="fr-BE" sz="600" dirty="0" smtClean="0"/>
                <a:t>/</a:t>
              </a:r>
              <a:r>
                <a:rPr lang="fr-BE" sz="600" dirty="0" smtClean="0">
                  <a:solidFill>
                    <a:srgbClr val="00B050"/>
                  </a:solidFill>
                </a:rPr>
                <a:t> </a:t>
              </a:r>
              <a:r>
                <a:rPr lang="fr-BE" sz="600" dirty="0">
                  <a:solidFill>
                    <a:srgbClr val="00B050"/>
                  </a:solidFill>
                </a:rPr>
                <a:t>AVHRR, </a:t>
              </a:r>
              <a:r>
                <a:rPr lang="fr-BE" sz="600" dirty="0" smtClean="0">
                  <a:solidFill>
                    <a:srgbClr val="00B050"/>
                  </a:solidFill>
                </a:rPr>
                <a:t>MODIS (VIIRS), PROBA-V, Sentinel-1 and -3</a:t>
              </a:r>
              <a:r>
                <a:rPr lang="fr-BE" sz="600" dirty="0" smtClean="0">
                  <a:solidFill>
                    <a:schemeClr val="tx2"/>
                  </a:solidFill>
                </a:rPr>
                <a:t> </a:t>
              </a:r>
              <a:r>
                <a:rPr lang="fr-BE" sz="600" dirty="0">
                  <a:solidFill>
                    <a:schemeClr val="tx2"/>
                  </a:solidFill>
                </a:rPr>
                <a:t>/ </a:t>
              </a:r>
              <a:r>
                <a:rPr lang="fr-BE" sz="600" dirty="0">
                  <a:solidFill>
                    <a:srgbClr val="CC00CC"/>
                  </a:solidFill>
                </a:rPr>
                <a:t>Sentinel-1,-2,-3, </a:t>
              </a:r>
              <a:r>
                <a:rPr lang="fr-BE" sz="600" dirty="0" err="1">
                  <a:solidFill>
                    <a:srgbClr val="CC00CC"/>
                  </a:solidFill>
                </a:rPr>
                <a:t>Landsat</a:t>
              </a:r>
              <a:r>
                <a:rPr lang="fr-BE" sz="600" dirty="0">
                  <a:solidFill>
                    <a:srgbClr val="CC00CC"/>
                  </a:solidFill>
                </a:rPr>
                <a:t> 8</a:t>
              </a:r>
              <a:r>
                <a:rPr lang="fr-BE" sz="600" dirty="0"/>
                <a:t>)</a:t>
              </a:r>
              <a:endParaRPr lang="en-US" sz="600" dirty="0"/>
            </a:p>
          </p:txBody>
        </p:sp>
        <p:sp>
          <p:nvSpPr>
            <p:cNvPr id="168" name="Text Box 11"/>
            <p:cNvSpPr txBox="1">
              <a:spLocks noChangeArrowheads="1"/>
            </p:cNvSpPr>
            <p:nvPr/>
          </p:nvSpPr>
          <p:spPr bwMode="auto">
            <a:xfrm>
              <a:off x="7070725" y="2420938"/>
              <a:ext cx="1893888" cy="5539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70C0"/>
                  </a:solidFill>
                </a:rPr>
                <a:t>2201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00B050"/>
                  </a:solidFill>
                </a:rPr>
                <a:t>2202</a:t>
              </a:r>
              <a:r>
                <a:rPr lang="fr-BE" sz="600" b="1" dirty="0">
                  <a:solidFill>
                    <a:schemeClr val="accent4"/>
                  </a:solidFill>
                </a:rPr>
                <a:t>/</a:t>
              </a:r>
              <a:r>
                <a:rPr lang="fr-BE" sz="600" b="1" dirty="0">
                  <a:solidFill>
                    <a:srgbClr val="CC00CC"/>
                  </a:solidFill>
                </a:rPr>
                <a:t>2203</a:t>
              </a:r>
              <a:r>
                <a:rPr lang="fr-BE" sz="600" b="1" dirty="0"/>
                <a:t> </a:t>
              </a:r>
              <a:r>
                <a:rPr lang="fr-BE" sz="600" dirty="0"/>
                <a:t>Classification</a:t>
              </a:r>
              <a:r>
                <a:rPr lang="fr-BE" sz="600" b="1" dirty="0"/>
                <a:t> </a:t>
              </a:r>
              <a:r>
                <a:rPr lang="fr-BE" sz="600" dirty="0" err="1"/>
                <a:t>algorithms</a:t>
              </a:r>
              <a:r>
                <a:rPr lang="fr-BE" sz="600" dirty="0"/>
                <a:t> </a:t>
              </a:r>
              <a:r>
                <a:rPr lang="fr-BE" sz="600" dirty="0" err="1"/>
                <a:t>development</a:t>
              </a:r>
              <a:endParaRPr lang="fr-BE" sz="600" i="1" dirty="0"/>
            </a:p>
            <a:p>
              <a:pPr algn="ctr">
                <a:defRPr/>
              </a:pPr>
              <a:r>
                <a:rPr lang="fr-BE" sz="600" dirty="0"/>
                <a:t>(</a:t>
              </a:r>
              <a:r>
                <a:rPr lang="fr-BE" sz="600" dirty="0" err="1"/>
                <a:t>from</a:t>
              </a:r>
              <a:r>
                <a:rPr lang="fr-BE" sz="600" dirty="0"/>
                <a:t> </a:t>
              </a:r>
              <a:r>
                <a:rPr lang="fr-BE" sz="600" dirty="0">
                  <a:solidFill>
                    <a:srgbClr val="0070C0"/>
                  </a:solidFill>
                </a:rPr>
                <a:t>MERIS, Spot-VGT P, MODIS, SAR, AVHRR, GIMMS</a:t>
              </a:r>
              <a:r>
                <a:rPr lang="fr-BE" sz="600" dirty="0"/>
                <a:t> / </a:t>
              </a:r>
              <a:r>
                <a:rPr lang="fr-BE" sz="600" dirty="0">
                  <a:solidFill>
                    <a:srgbClr val="00B050"/>
                  </a:solidFill>
                </a:rPr>
                <a:t>GIMMS, MODIS, AVHRR, </a:t>
              </a:r>
              <a:r>
                <a:rPr lang="fr-BE" sz="600" dirty="0" err="1">
                  <a:solidFill>
                    <a:srgbClr val="00B050"/>
                  </a:solidFill>
                </a:rPr>
                <a:t>Proba</a:t>
              </a:r>
              <a:r>
                <a:rPr lang="fr-BE" sz="600" dirty="0">
                  <a:solidFill>
                    <a:srgbClr val="00B050"/>
                  </a:solidFill>
                </a:rPr>
                <a:t> V, Sentinel-1</a:t>
              </a:r>
              <a:r>
                <a:rPr lang="fr-BE" sz="600" dirty="0">
                  <a:solidFill>
                    <a:srgbClr val="FFC000"/>
                  </a:solidFill>
                </a:rPr>
                <a:t> </a:t>
              </a:r>
              <a:r>
                <a:rPr lang="fr-BE" sz="600" dirty="0">
                  <a:solidFill>
                    <a:schemeClr val="tx2"/>
                  </a:solidFill>
                </a:rPr>
                <a:t>/ </a:t>
              </a:r>
              <a:r>
                <a:rPr lang="fr-BE" sz="600" dirty="0">
                  <a:solidFill>
                    <a:srgbClr val="CC00CC"/>
                  </a:solidFill>
                </a:rPr>
                <a:t>Sentinel-1,-2,-3, </a:t>
              </a:r>
              <a:r>
                <a:rPr lang="fr-BE" sz="600" dirty="0" err="1">
                  <a:solidFill>
                    <a:srgbClr val="CC00CC"/>
                  </a:solidFill>
                </a:rPr>
                <a:t>Landsat</a:t>
              </a:r>
              <a:r>
                <a:rPr lang="fr-BE" sz="600" dirty="0">
                  <a:solidFill>
                    <a:srgbClr val="CC00CC"/>
                  </a:solidFill>
                </a:rPr>
                <a:t> 8</a:t>
              </a:r>
              <a:r>
                <a:rPr lang="fr-BE" sz="600" dirty="0" smtClean="0"/>
                <a:t>)</a:t>
              </a:r>
              <a:endParaRPr lang="en-US" sz="600" dirty="0"/>
            </a:p>
          </p:txBody>
        </p:sp>
        <p:sp>
          <p:nvSpPr>
            <p:cNvPr id="2088" name="Text Box 72"/>
            <p:cNvSpPr txBox="1">
              <a:spLocks noChangeArrowheads="1"/>
            </p:cNvSpPr>
            <p:nvPr/>
          </p:nvSpPr>
          <p:spPr bwMode="auto">
            <a:xfrm>
              <a:off x="7081838" y="4351338"/>
              <a:ext cx="1882775" cy="276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2500</a:t>
              </a:r>
              <a:r>
                <a:rPr lang="fr-BE" sz="600" b="1"/>
                <a:t> </a:t>
              </a:r>
              <a:r>
                <a:rPr lang="fr-BE" sz="600"/>
                <a:t>Development of a permanent validation database concept</a:t>
              </a:r>
              <a:endParaRPr lang="en-US" sz="600"/>
            </a:p>
          </p:txBody>
        </p:sp>
        <p:sp>
          <p:nvSpPr>
            <p:cNvPr id="2090" name="Text Box 10"/>
            <p:cNvSpPr txBox="1">
              <a:spLocks noChangeArrowheads="1"/>
            </p:cNvSpPr>
            <p:nvPr/>
          </p:nvSpPr>
          <p:spPr bwMode="auto">
            <a:xfrm>
              <a:off x="7081838" y="3146425"/>
              <a:ext cx="1882775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 smtClean="0">
                  <a:solidFill>
                    <a:srgbClr val="0070C0"/>
                  </a:solidFill>
                </a:rPr>
                <a:t>2301</a:t>
              </a:r>
              <a:r>
                <a:rPr lang="fr-BE" sz="600" b="1" dirty="0" smtClean="0"/>
                <a:t>/</a:t>
              </a:r>
              <a:r>
                <a:rPr lang="fr-BE" sz="600" b="1" dirty="0" smtClean="0">
                  <a:solidFill>
                    <a:srgbClr val="00B050"/>
                  </a:solidFill>
                </a:rPr>
                <a:t>2302</a:t>
              </a:r>
              <a:r>
                <a:rPr lang="fr-BE" sz="600" b="1" dirty="0" smtClean="0">
                  <a:solidFill>
                    <a:srgbClr val="CC00CC"/>
                  </a:solidFill>
                </a:rPr>
                <a:t> </a:t>
              </a:r>
              <a:r>
                <a:rPr lang="fr-BE" sz="600" dirty="0" smtClean="0"/>
                <a:t>LC </a:t>
              </a:r>
              <a:r>
                <a:rPr lang="fr-BE" sz="600" dirty="0"/>
                <a:t>condition </a:t>
              </a:r>
              <a:r>
                <a:rPr lang="fr-BE" sz="600" dirty="0" err="1"/>
                <a:t>generation</a:t>
              </a:r>
              <a:r>
                <a:rPr lang="fr-BE" sz="600" dirty="0"/>
                <a:t> </a:t>
              </a:r>
              <a:r>
                <a:rPr lang="fr-BE" sz="600" dirty="0" err="1"/>
                <a:t>algorithm</a:t>
              </a:r>
              <a:r>
                <a:rPr lang="fr-BE" sz="600" dirty="0"/>
                <a:t> </a:t>
              </a:r>
              <a:r>
                <a:rPr lang="fr-BE" sz="600" dirty="0" err="1"/>
                <a:t>development</a:t>
              </a:r>
              <a:endParaRPr lang="fr-BE" sz="600" dirty="0"/>
            </a:p>
            <a:p>
              <a:pPr algn="ctr" eaLnBrk="1" hangingPunct="1"/>
              <a:r>
                <a:rPr lang="fr-BE" sz="600" dirty="0"/>
                <a:t>(</a:t>
              </a:r>
              <a:r>
                <a:rPr lang="fr-BE" sz="600" dirty="0">
                  <a:solidFill>
                    <a:srgbClr val="0070C0"/>
                  </a:solidFill>
                </a:rPr>
                <a:t>NDVI, </a:t>
              </a:r>
              <a:r>
                <a:rPr lang="fr-BE" sz="600" dirty="0" err="1">
                  <a:solidFill>
                    <a:srgbClr val="0070C0"/>
                  </a:solidFill>
                </a:rPr>
                <a:t>snow</a:t>
              </a:r>
              <a:r>
                <a:rPr lang="fr-BE" sz="600" dirty="0">
                  <a:solidFill>
                    <a:srgbClr val="0070C0"/>
                  </a:solidFill>
                </a:rPr>
                <a:t>, </a:t>
              </a:r>
              <a:r>
                <a:rPr lang="fr-BE" sz="600" dirty="0" err="1">
                  <a:solidFill>
                    <a:srgbClr val="0070C0"/>
                  </a:solidFill>
                </a:rPr>
                <a:t>fire</a:t>
              </a:r>
              <a:r>
                <a:rPr lang="fr-BE" sz="600" dirty="0">
                  <a:solidFill>
                    <a:srgbClr val="0070C0"/>
                  </a:solidFill>
                </a:rPr>
                <a:t>, </a:t>
              </a:r>
              <a:r>
                <a:rPr lang="fr-BE" sz="600" dirty="0" smtClean="0">
                  <a:solidFill>
                    <a:srgbClr val="0070C0"/>
                  </a:solidFill>
                </a:rPr>
                <a:t>water, Evapotranspiration  </a:t>
              </a:r>
              <a:r>
                <a:rPr lang="fr-BE" sz="600" dirty="0"/>
                <a:t>/ </a:t>
              </a:r>
              <a:r>
                <a:rPr lang="fr-BE" sz="600" dirty="0">
                  <a:solidFill>
                    <a:srgbClr val="00B050"/>
                  </a:solidFill>
                </a:rPr>
                <a:t>LAI, </a:t>
              </a:r>
              <a:r>
                <a:rPr lang="fr-BE" sz="600" dirty="0" err="1">
                  <a:solidFill>
                    <a:srgbClr val="00B050"/>
                  </a:solidFill>
                </a:rPr>
                <a:t>albedo</a:t>
              </a:r>
              <a:r>
                <a:rPr lang="fr-BE" sz="600" dirty="0"/>
                <a:t>)</a:t>
              </a:r>
              <a:endParaRPr lang="en-US" sz="600" dirty="0"/>
            </a:p>
          </p:txBody>
        </p:sp>
        <p:sp>
          <p:nvSpPr>
            <p:cNvPr id="2091" name="Text Box 12"/>
            <p:cNvSpPr txBox="1">
              <a:spLocks noChangeArrowheads="1"/>
            </p:cNvSpPr>
            <p:nvPr/>
          </p:nvSpPr>
          <p:spPr bwMode="auto">
            <a:xfrm>
              <a:off x="7081838" y="3870325"/>
              <a:ext cx="1882775" cy="276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CC00CC"/>
                  </a:solidFill>
                </a:rPr>
                <a:t>2400</a:t>
              </a:r>
              <a:r>
                <a:rPr lang="fr-BE" sz="600" dirty="0">
                  <a:solidFill>
                    <a:srgbClr val="0070C0"/>
                  </a:solidFill>
                </a:rPr>
                <a:t> </a:t>
              </a:r>
              <a:r>
                <a:rPr lang="fr-BE" sz="600" dirty="0"/>
                <a:t>Land </a:t>
              </a:r>
              <a:r>
                <a:rPr lang="fr-BE" sz="600" dirty="0" err="1"/>
                <a:t>cover</a:t>
              </a:r>
              <a:r>
                <a:rPr lang="fr-BE" sz="600" dirty="0"/>
                <a:t> change </a:t>
              </a:r>
              <a:r>
                <a:rPr lang="fr-BE" sz="600" dirty="0" err="1"/>
                <a:t>from</a:t>
              </a:r>
              <a:r>
                <a:rPr lang="fr-BE" sz="600" dirty="0"/>
                <a:t> high spatial </a:t>
              </a:r>
              <a:r>
                <a:rPr lang="fr-BE" sz="600" dirty="0" err="1"/>
                <a:t>resolution</a:t>
              </a:r>
              <a:r>
                <a:rPr lang="fr-BE" sz="600" dirty="0"/>
                <a:t> data (Sentinel-2, </a:t>
              </a:r>
              <a:r>
                <a:rPr lang="fr-BE" sz="600" dirty="0" err="1"/>
                <a:t>Landsat</a:t>
              </a:r>
              <a:r>
                <a:rPr lang="fr-BE" sz="600" dirty="0"/>
                <a:t> 8)</a:t>
              </a:r>
              <a:endParaRPr lang="en-US" sz="600" dirty="0"/>
            </a:p>
          </p:txBody>
        </p:sp>
        <p:cxnSp>
          <p:nvCxnSpPr>
            <p:cNvPr id="2096" name="AutoShape 64"/>
            <p:cNvCxnSpPr>
              <a:cxnSpLocks noChangeShapeType="1"/>
              <a:stCxn id="2127" idx="2"/>
              <a:endCxn id="2079" idx="1"/>
            </p:cNvCxnSpPr>
            <p:nvPr/>
          </p:nvCxnSpPr>
          <p:spPr bwMode="auto">
            <a:xfrm rot="16200000" flipH="1">
              <a:off x="3906868" y="5092730"/>
              <a:ext cx="1719203" cy="185738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97" name="Text Box 71"/>
            <p:cNvSpPr txBox="1">
              <a:spLocks noChangeArrowheads="1"/>
            </p:cNvSpPr>
            <p:nvPr/>
          </p:nvSpPr>
          <p:spPr bwMode="auto">
            <a:xfrm>
              <a:off x="360363" y="504000"/>
              <a:ext cx="3233737" cy="2769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</a:t>
              </a:r>
              <a:r>
                <a:rPr lang="fr-BE" sz="600" b="1" dirty="0">
                  <a:solidFill>
                    <a:srgbClr val="009900"/>
                  </a:solidFill>
                </a:rPr>
                <a:t> 5201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CC00CC"/>
                  </a:solidFill>
                </a:rPr>
                <a:t>5202</a:t>
              </a:r>
              <a:r>
                <a:rPr lang="fr-BE" sz="600" b="1" dirty="0"/>
                <a:t> </a:t>
              </a:r>
              <a:r>
                <a:rPr lang="fr-BE" sz="600" dirty="0"/>
                <a:t>ECV </a:t>
              </a:r>
              <a:r>
                <a:rPr lang="fr-BE" sz="600" dirty="0" err="1"/>
                <a:t>acceptance</a:t>
              </a:r>
              <a:r>
                <a:rPr lang="fr-BE" sz="600" dirty="0"/>
                <a:t> </a:t>
              </a:r>
              <a:r>
                <a:rPr lang="fr-BE" sz="600" dirty="0" err="1"/>
                <a:t>process</a:t>
              </a:r>
              <a:r>
                <a:rPr lang="fr-BE" sz="600" dirty="0"/>
                <a:t> and </a:t>
              </a:r>
              <a:r>
                <a:rPr lang="fr-BE" sz="600" dirty="0" smtClean="0"/>
                <a:t>inter-</a:t>
              </a:r>
              <a:r>
                <a:rPr lang="fr-BE" sz="600" dirty="0" err="1" smtClean="0"/>
                <a:t>comparison</a:t>
              </a:r>
              <a:r>
                <a:rPr lang="fr-BE" sz="600" dirty="0" smtClean="0"/>
                <a:t> </a:t>
              </a:r>
            </a:p>
            <a:p>
              <a:pPr algn="ctr" eaLnBrk="1" hangingPunct="1"/>
              <a:r>
                <a:rPr lang="fr-BE" sz="600" dirty="0" smtClean="0"/>
                <a:t>(</a:t>
              </a:r>
              <a:r>
                <a:rPr lang="fr-BE" sz="600" dirty="0" err="1" smtClean="0"/>
                <a:t>using</a:t>
              </a:r>
              <a:r>
                <a:rPr lang="fr-BE" sz="600" dirty="0" smtClean="0"/>
                <a:t> </a:t>
              </a:r>
              <a:r>
                <a:rPr lang="fr-BE" sz="600" dirty="0" smtClean="0">
                  <a:solidFill>
                    <a:srgbClr val="00B050"/>
                  </a:solidFill>
                </a:rPr>
                <a:t>cycle 1</a:t>
              </a:r>
              <a:r>
                <a:rPr lang="fr-BE" sz="600" dirty="0" smtClean="0"/>
                <a:t> / </a:t>
              </a:r>
              <a:r>
                <a:rPr lang="fr-BE" sz="600" dirty="0" smtClean="0">
                  <a:solidFill>
                    <a:srgbClr val="CC00CC"/>
                  </a:solidFill>
                </a:rPr>
                <a:t>cycle 2</a:t>
              </a:r>
              <a:r>
                <a:rPr lang="fr-BE" sz="600" dirty="0" smtClean="0"/>
                <a:t> </a:t>
              </a:r>
              <a:r>
                <a:rPr lang="fr-BE" sz="600" dirty="0" err="1" smtClean="0"/>
                <a:t>products</a:t>
              </a:r>
              <a:r>
                <a:rPr lang="fr-BE" sz="600" dirty="0" smtClean="0"/>
                <a:t>)</a:t>
              </a:r>
              <a:endParaRPr lang="en-US" sz="600" dirty="0"/>
            </a:p>
          </p:txBody>
        </p:sp>
        <p:sp>
          <p:nvSpPr>
            <p:cNvPr id="2100" name="Text Box 86"/>
            <p:cNvSpPr txBox="1">
              <a:spLocks noChangeArrowheads="1"/>
            </p:cNvSpPr>
            <p:nvPr/>
          </p:nvSpPr>
          <p:spPr bwMode="auto">
            <a:xfrm>
              <a:off x="360363" y="1584000"/>
              <a:ext cx="2414587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5601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009900"/>
                  </a:solidFill>
                </a:rPr>
                <a:t>5602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CC00CC"/>
                  </a:solidFill>
                </a:rPr>
                <a:t>5603</a:t>
              </a:r>
              <a:r>
                <a:rPr lang="fr-BE" sz="600" b="1"/>
                <a:t> </a:t>
              </a:r>
              <a:r>
                <a:rPr lang="fr-BE" sz="600"/>
                <a:t>Products assessment for climate needs with MOHC models (using </a:t>
              </a:r>
              <a:r>
                <a:rPr lang="fr-BE" sz="600">
                  <a:solidFill>
                    <a:srgbClr val="0070C0"/>
                  </a:solidFill>
                </a:rPr>
                <a:t>phase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00B050"/>
                  </a:solidFill>
                </a:rPr>
                <a:t>cycle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CC00CC"/>
                  </a:solidFill>
                </a:rPr>
                <a:t>cycle 2</a:t>
              </a:r>
              <a:r>
                <a:rPr lang="fr-BE" sz="600"/>
                <a:t> products)</a:t>
              </a:r>
              <a:endParaRPr lang="en-US" sz="600"/>
            </a:p>
          </p:txBody>
        </p:sp>
        <p:sp>
          <p:nvSpPr>
            <p:cNvPr id="2101" name="Text Box 86"/>
            <p:cNvSpPr txBox="1">
              <a:spLocks noChangeArrowheads="1"/>
            </p:cNvSpPr>
            <p:nvPr/>
          </p:nvSpPr>
          <p:spPr bwMode="auto">
            <a:xfrm>
              <a:off x="360363" y="1908000"/>
              <a:ext cx="2414587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70C0"/>
                  </a:solidFill>
                </a:rPr>
                <a:t>5701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009900"/>
                  </a:solidFill>
                </a:rPr>
                <a:t>5702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CC00CC"/>
                  </a:solidFill>
                </a:rPr>
                <a:t>5703</a:t>
              </a:r>
              <a:r>
                <a:rPr lang="fr-BE" sz="600" dirty="0"/>
                <a:t>Products </a:t>
              </a:r>
              <a:r>
                <a:rPr lang="fr-BE" sz="600" dirty="0" err="1"/>
                <a:t>assessment</a:t>
              </a:r>
              <a:r>
                <a:rPr lang="fr-BE" sz="600" dirty="0"/>
                <a:t> for </a:t>
              </a:r>
              <a:r>
                <a:rPr lang="fr-BE" sz="600" dirty="0" err="1"/>
                <a:t>climate</a:t>
              </a:r>
              <a:r>
                <a:rPr lang="fr-BE" sz="600" dirty="0"/>
                <a:t> </a:t>
              </a:r>
              <a:r>
                <a:rPr lang="fr-BE" sz="600" dirty="0" err="1"/>
                <a:t>needs</a:t>
              </a:r>
              <a:r>
                <a:rPr lang="fr-BE" sz="600" dirty="0"/>
                <a:t> </a:t>
              </a:r>
              <a:r>
                <a:rPr lang="fr-BE" sz="600" dirty="0" err="1"/>
                <a:t>with</a:t>
              </a:r>
              <a:r>
                <a:rPr lang="fr-BE" sz="600" dirty="0"/>
                <a:t>   MPI-M </a:t>
              </a:r>
              <a:r>
                <a:rPr lang="fr-BE" sz="600" dirty="0" err="1"/>
                <a:t>models</a:t>
              </a:r>
              <a:r>
                <a:rPr lang="fr-BE" sz="600" dirty="0"/>
                <a:t> (</a:t>
              </a:r>
              <a:r>
                <a:rPr lang="fr-BE" sz="600" dirty="0" err="1"/>
                <a:t>using</a:t>
              </a:r>
              <a:r>
                <a:rPr lang="fr-BE" sz="600" dirty="0"/>
                <a:t> </a:t>
              </a:r>
              <a:r>
                <a:rPr lang="fr-BE" sz="600" dirty="0">
                  <a:solidFill>
                    <a:srgbClr val="0070C0"/>
                  </a:solidFill>
                </a:rPr>
                <a:t>phase 1</a:t>
              </a:r>
              <a:r>
                <a:rPr lang="fr-BE" sz="600" dirty="0"/>
                <a:t> / </a:t>
              </a:r>
              <a:r>
                <a:rPr lang="fr-BE" sz="600" dirty="0">
                  <a:solidFill>
                    <a:srgbClr val="00B050"/>
                  </a:solidFill>
                </a:rPr>
                <a:t>cycle 1</a:t>
              </a:r>
              <a:r>
                <a:rPr lang="fr-BE" sz="600" dirty="0"/>
                <a:t> / </a:t>
              </a:r>
              <a:r>
                <a:rPr lang="fr-BE" sz="600" dirty="0">
                  <a:solidFill>
                    <a:srgbClr val="CC00CC"/>
                  </a:solidFill>
                </a:rPr>
                <a:t>cycle 2</a:t>
              </a:r>
              <a:r>
                <a:rPr lang="fr-BE" sz="600" dirty="0"/>
                <a:t> </a:t>
              </a:r>
              <a:r>
                <a:rPr lang="fr-BE" sz="600" dirty="0" err="1"/>
                <a:t>products</a:t>
              </a:r>
              <a:r>
                <a:rPr lang="fr-BE" sz="600" dirty="0"/>
                <a:t>)</a:t>
              </a:r>
              <a:endParaRPr lang="en-US" sz="600" dirty="0"/>
            </a:p>
          </p:txBody>
        </p:sp>
        <p:sp>
          <p:nvSpPr>
            <p:cNvPr id="2105" name="Text Box 66"/>
            <p:cNvSpPr txBox="1">
              <a:spLocks noChangeArrowheads="1"/>
            </p:cNvSpPr>
            <p:nvPr/>
          </p:nvSpPr>
          <p:spPr bwMode="auto">
            <a:xfrm>
              <a:off x="449263" y="5032375"/>
              <a:ext cx="2952750" cy="369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70C0"/>
                  </a:solidFill>
                </a:rPr>
                <a:t>4201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00B050"/>
                  </a:solidFill>
                </a:rPr>
                <a:t>4202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CC00CC"/>
                  </a:solidFill>
                </a:rPr>
                <a:t>4203</a:t>
              </a:r>
              <a:r>
                <a:rPr lang="fr-BE" sz="600" b="1" dirty="0"/>
                <a:t> </a:t>
              </a:r>
              <a:r>
                <a:rPr lang="fr-BE" sz="600" dirty="0" err="1"/>
                <a:t>Generation</a:t>
              </a:r>
              <a:r>
                <a:rPr lang="fr-BE" sz="600" dirty="0"/>
                <a:t> of global LC </a:t>
              </a:r>
              <a:r>
                <a:rPr lang="fr-BE" sz="600" dirty="0" err="1" smtClean="0"/>
                <a:t>products</a:t>
              </a:r>
              <a:endParaRPr lang="fr-BE" sz="600" dirty="0"/>
            </a:p>
            <a:p>
              <a:pPr algn="ctr" eaLnBrk="1" hangingPunct="1"/>
              <a:r>
                <a:rPr lang="fr-BE" sz="600" dirty="0"/>
                <a:t>(</a:t>
              </a:r>
              <a:r>
                <a:rPr lang="fr-BE" sz="600" dirty="0">
                  <a:solidFill>
                    <a:srgbClr val="0070C0"/>
                  </a:solidFill>
                </a:rPr>
                <a:t>1990, 2000, 2005, 2010 </a:t>
              </a:r>
              <a:r>
                <a:rPr lang="fr-BE" sz="600" dirty="0" err="1" smtClean="0">
                  <a:solidFill>
                    <a:srgbClr val="0070C0"/>
                  </a:solidFill>
                </a:rPr>
                <a:t>epochs</a:t>
              </a:r>
              <a:r>
                <a:rPr lang="fr-BE" sz="600" dirty="0" smtClean="0">
                  <a:solidFill>
                    <a:srgbClr val="0070C0"/>
                  </a:solidFill>
                </a:rPr>
                <a:t>, SAR-</a:t>
              </a:r>
              <a:r>
                <a:rPr lang="fr-BE" sz="600" dirty="0" err="1" smtClean="0">
                  <a:solidFill>
                    <a:srgbClr val="0070C0"/>
                  </a:solidFill>
                </a:rPr>
                <a:t>based</a:t>
              </a:r>
              <a:r>
                <a:rPr lang="fr-BE" sz="600" dirty="0" smtClean="0">
                  <a:solidFill>
                    <a:srgbClr val="0070C0"/>
                  </a:solidFill>
                </a:rPr>
                <a:t> WB </a:t>
              </a:r>
              <a:r>
                <a:rPr lang="fr-BE" sz="600" dirty="0" err="1" smtClean="0">
                  <a:solidFill>
                    <a:srgbClr val="0070C0"/>
                  </a:solidFill>
                </a:rPr>
                <a:t>product</a:t>
              </a:r>
              <a:r>
                <a:rPr lang="fr-BE" sz="600" dirty="0" smtClean="0">
                  <a:solidFill>
                    <a:srgbClr val="0070C0"/>
                  </a:solidFill>
                </a:rPr>
                <a:t> </a:t>
              </a:r>
              <a:r>
                <a:rPr lang="fr-BE" sz="600" dirty="0"/>
                <a:t>/  </a:t>
              </a:r>
              <a:r>
                <a:rPr lang="fr-BE" sz="600" dirty="0">
                  <a:solidFill>
                    <a:srgbClr val="00B050"/>
                  </a:solidFill>
                </a:rPr>
                <a:t>cycle 1 + 2015 </a:t>
              </a:r>
              <a:r>
                <a:rPr lang="fr-BE" sz="600" dirty="0" err="1">
                  <a:solidFill>
                    <a:srgbClr val="00B050"/>
                  </a:solidFill>
                </a:rPr>
                <a:t>epochs</a:t>
              </a:r>
              <a:r>
                <a:rPr lang="fr-BE" sz="600" dirty="0">
                  <a:solidFill>
                    <a:srgbClr val="00B050"/>
                  </a:solidFill>
                </a:rPr>
                <a:t> </a:t>
              </a:r>
              <a:r>
                <a:rPr lang="fr-BE" sz="600" dirty="0"/>
                <a:t>/</a:t>
              </a:r>
              <a:r>
                <a:rPr lang="fr-BE" sz="600" dirty="0">
                  <a:solidFill>
                    <a:srgbClr val="00B050"/>
                  </a:solidFill>
                </a:rPr>
                <a:t> </a:t>
              </a:r>
              <a:r>
                <a:rPr lang="fr-BE" sz="600" dirty="0">
                  <a:solidFill>
                    <a:srgbClr val="CC00CC"/>
                  </a:solidFill>
                </a:rPr>
                <a:t>Update of 2015 </a:t>
              </a:r>
              <a:r>
                <a:rPr lang="fr-BE" sz="600" dirty="0" err="1">
                  <a:solidFill>
                    <a:srgbClr val="CC00CC"/>
                  </a:solidFill>
                </a:rPr>
                <a:t>epoch</a:t>
              </a:r>
              <a:r>
                <a:rPr lang="fr-BE" sz="600" dirty="0">
                  <a:solidFill>
                    <a:srgbClr val="CC00CC"/>
                  </a:solidFill>
                </a:rPr>
                <a:t> </a:t>
              </a:r>
              <a:r>
                <a:rPr lang="fr-BE" sz="600" dirty="0" err="1">
                  <a:solidFill>
                    <a:srgbClr val="CC00CC"/>
                  </a:solidFill>
                </a:rPr>
                <a:t>based</a:t>
              </a:r>
              <a:r>
                <a:rPr lang="fr-BE" sz="600" dirty="0">
                  <a:solidFill>
                    <a:srgbClr val="CC00CC"/>
                  </a:solidFill>
                </a:rPr>
                <a:t> on Sentinel-3</a:t>
              </a:r>
              <a:r>
                <a:rPr lang="fr-BE" sz="600" dirty="0"/>
                <a:t>)</a:t>
              </a:r>
              <a:endParaRPr lang="en-US" sz="600" dirty="0"/>
            </a:p>
          </p:txBody>
        </p:sp>
        <p:sp>
          <p:nvSpPr>
            <p:cNvPr id="2106" name="Text Box 67"/>
            <p:cNvSpPr txBox="1">
              <a:spLocks noChangeArrowheads="1"/>
            </p:cNvSpPr>
            <p:nvPr/>
          </p:nvSpPr>
          <p:spPr bwMode="auto">
            <a:xfrm>
              <a:off x="449263" y="5765800"/>
              <a:ext cx="2952750" cy="184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70C0"/>
                  </a:solidFill>
                </a:rPr>
                <a:t>4400</a:t>
              </a:r>
              <a:r>
                <a:rPr lang="fr-BE" sz="600" b="1" dirty="0"/>
                <a:t> </a:t>
              </a:r>
              <a:r>
                <a:rPr lang="fr-BE" sz="600" dirty="0"/>
                <a:t>Validation </a:t>
              </a:r>
              <a:r>
                <a:rPr lang="fr-BE" sz="600" dirty="0" err="1"/>
                <a:t>dataset</a:t>
              </a:r>
              <a:r>
                <a:rPr lang="fr-BE" sz="600" dirty="0"/>
                <a:t> collection + </a:t>
              </a:r>
              <a:r>
                <a:rPr lang="fr-BE" sz="600" dirty="0" err="1"/>
                <a:t>tool</a:t>
              </a:r>
              <a:r>
                <a:rPr lang="fr-BE" sz="600" dirty="0"/>
                <a:t> maintenance</a:t>
              </a:r>
              <a:endParaRPr lang="en-US" sz="600" dirty="0"/>
            </a:p>
          </p:txBody>
        </p:sp>
        <p:cxnSp>
          <p:nvCxnSpPr>
            <p:cNvPr id="2107" name="AutoShape 74"/>
            <p:cNvCxnSpPr>
              <a:cxnSpLocks noChangeShapeType="1"/>
              <a:stCxn id="2129" idx="1"/>
              <a:endCxn id="2105" idx="1"/>
            </p:cNvCxnSpPr>
            <p:nvPr/>
          </p:nvCxnSpPr>
          <p:spPr bwMode="auto">
            <a:xfrm rot="10800000" flipV="1">
              <a:off x="449263" y="3802093"/>
              <a:ext cx="739794" cy="1415226"/>
            </a:xfrm>
            <a:prstGeom prst="bentConnector3">
              <a:avLst>
                <a:gd name="adj1" fmla="val 1309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08" name="AutoShape 75"/>
            <p:cNvCxnSpPr>
              <a:cxnSpLocks noChangeShapeType="1"/>
              <a:stCxn id="2129" idx="1"/>
              <a:endCxn id="2113" idx="1"/>
            </p:cNvCxnSpPr>
            <p:nvPr/>
          </p:nvCxnSpPr>
          <p:spPr bwMode="auto">
            <a:xfrm rot="10800000" flipV="1">
              <a:off x="449263" y="3802092"/>
              <a:ext cx="739794" cy="993745"/>
            </a:xfrm>
            <a:prstGeom prst="bentConnector3">
              <a:avLst>
                <a:gd name="adj1" fmla="val 1309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09" name="AutoShape 76"/>
            <p:cNvCxnSpPr>
              <a:cxnSpLocks noChangeShapeType="1"/>
              <a:stCxn id="2129" idx="1"/>
              <a:endCxn id="2115" idx="1"/>
            </p:cNvCxnSpPr>
            <p:nvPr/>
          </p:nvCxnSpPr>
          <p:spPr bwMode="auto">
            <a:xfrm rot="10800000" flipV="1">
              <a:off x="449263" y="3802092"/>
              <a:ext cx="739794" cy="1787495"/>
            </a:xfrm>
            <a:prstGeom prst="bentConnector3">
              <a:avLst>
                <a:gd name="adj1" fmla="val 1309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0" name="AutoShape 79"/>
            <p:cNvCxnSpPr>
              <a:cxnSpLocks noChangeShapeType="1"/>
              <a:stCxn id="2129" idx="1"/>
              <a:endCxn id="2106" idx="1"/>
            </p:cNvCxnSpPr>
            <p:nvPr/>
          </p:nvCxnSpPr>
          <p:spPr bwMode="auto">
            <a:xfrm rot="10800000" flipV="1">
              <a:off x="449263" y="3802093"/>
              <a:ext cx="739794" cy="2055782"/>
            </a:xfrm>
            <a:prstGeom prst="bentConnector3">
              <a:avLst>
                <a:gd name="adj1" fmla="val 1309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13" name="Text Box 101"/>
            <p:cNvSpPr txBox="1">
              <a:spLocks noChangeArrowheads="1"/>
            </p:cNvSpPr>
            <p:nvPr/>
          </p:nvSpPr>
          <p:spPr bwMode="auto">
            <a:xfrm>
              <a:off x="449263" y="4606925"/>
              <a:ext cx="2952750" cy="377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70C0"/>
                  </a:solidFill>
                </a:rPr>
                <a:t>4101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00B050"/>
                  </a:solidFill>
                </a:rPr>
                <a:t>4102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CC00CC"/>
                  </a:solidFill>
                </a:rPr>
                <a:t>4103</a:t>
              </a:r>
              <a:r>
                <a:rPr lang="fr-BE" sz="600" b="1" dirty="0"/>
                <a:t> </a:t>
              </a:r>
              <a:r>
                <a:rPr lang="fr-BE" sz="600" dirty="0" err="1"/>
                <a:t>Generation</a:t>
              </a:r>
              <a:r>
                <a:rPr lang="fr-BE" sz="600" dirty="0"/>
                <a:t> of SR and SAR time </a:t>
              </a:r>
              <a:r>
                <a:rPr lang="fr-BE" sz="600" dirty="0" err="1"/>
                <a:t>series</a:t>
              </a:r>
              <a:r>
                <a:rPr lang="fr-BE" sz="600" dirty="0"/>
                <a:t> </a:t>
              </a:r>
            </a:p>
            <a:p>
              <a:pPr algn="ctr" eaLnBrk="1" hangingPunct="1"/>
              <a:r>
                <a:rPr lang="fr-BE" sz="600" dirty="0"/>
                <a:t>(</a:t>
              </a:r>
              <a:r>
                <a:rPr lang="fr-BE" sz="600" dirty="0" smtClean="0">
                  <a:solidFill>
                    <a:srgbClr val="0070C0"/>
                  </a:solidFill>
                </a:rPr>
                <a:t>MERIS FR and RR, SPOT-VGT, </a:t>
              </a:r>
              <a:r>
                <a:rPr lang="fr-BE" sz="600" dirty="0">
                  <a:solidFill>
                    <a:srgbClr val="0070C0"/>
                  </a:solidFill>
                </a:rPr>
                <a:t>MODIS, AVHRR</a:t>
              </a:r>
              <a:r>
                <a:rPr lang="fr-BE" sz="600" dirty="0"/>
                <a:t> / </a:t>
              </a:r>
              <a:r>
                <a:rPr lang="fr-BE" sz="600" dirty="0">
                  <a:solidFill>
                    <a:srgbClr val="00B050"/>
                  </a:solidFill>
                </a:rPr>
                <a:t>cycle 1 + </a:t>
              </a:r>
              <a:r>
                <a:rPr lang="fr-BE" sz="600" dirty="0" smtClean="0">
                  <a:solidFill>
                    <a:srgbClr val="00B050"/>
                  </a:solidFill>
                </a:rPr>
                <a:t>PROBA-V</a:t>
              </a:r>
              <a:r>
                <a:rPr lang="fr-BE" sz="600" dirty="0">
                  <a:solidFill>
                    <a:srgbClr val="00B050"/>
                  </a:solidFill>
                </a:rPr>
                <a:t>, </a:t>
              </a:r>
              <a:r>
                <a:rPr lang="fr-BE" sz="600" dirty="0" smtClean="0">
                  <a:solidFill>
                    <a:srgbClr val="00B050"/>
                  </a:solidFill>
                </a:rPr>
                <a:t>MODIS (VIIRS) </a:t>
              </a:r>
              <a:r>
                <a:rPr lang="fr-BE" sz="600" dirty="0"/>
                <a:t>/ </a:t>
              </a:r>
              <a:r>
                <a:rPr lang="fr-BE" sz="600" dirty="0">
                  <a:solidFill>
                    <a:srgbClr val="CC00CC"/>
                  </a:solidFill>
                </a:rPr>
                <a:t>Sentinel-3 time </a:t>
              </a:r>
              <a:r>
                <a:rPr lang="fr-BE" sz="600" dirty="0" err="1">
                  <a:solidFill>
                    <a:srgbClr val="CC00CC"/>
                  </a:solidFill>
                </a:rPr>
                <a:t>series</a:t>
              </a:r>
              <a:r>
                <a:rPr lang="fr-BE" sz="600" dirty="0"/>
                <a:t>)</a:t>
              </a:r>
              <a:endParaRPr lang="en-US" sz="600" dirty="0"/>
            </a:p>
          </p:txBody>
        </p:sp>
        <p:sp>
          <p:nvSpPr>
            <p:cNvPr id="2115" name="Text Box 66"/>
            <p:cNvSpPr txBox="1">
              <a:spLocks noChangeArrowheads="1"/>
            </p:cNvSpPr>
            <p:nvPr/>
          </p:nvSpPr>
          <p:spPr bwMode="auto">
            <a:xfrm>
              <a:off x="449263" y="5446713"/>
              <a:ext cx="2952750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 dirty="0"/>
                <a:t>WP </a:t>
              </a:r>
              <a:r>
                <a:rPr lang="fr-BE" sz="600" b="1" dirty="0">
                  <a:solidFill>
                    <a:srgbClr val="0070C0"/>
                  </a:solidFill>
                </a:rPr>
                <a:t>4301</a:t>
              </a:r>
              <a:r>
                <a:rPr lang="fr-BE" sz="600" b="1" dirty="0"/>
                <a:t>/</a:t>
              </a:r>
              <a:r>
                <a:rPr lang="fr-BE" sz="600" b="1" dirty="0">
                  <a:solidFill>
                    <a:srgbClr val="00B050"/>
                  </a:solidFill>
                </a:rPr>
                <a:t>4302</a:t>
              </a:r>
              <a:r>
                <a:rPr lang="fr-BE" sz="600" b="1" dirty="0"/>
                <a:t> </a:t>
              </a:r>
              <a:r>
                <a:rPr lang="fr-BE" sz="600" dirty="0" err="1"/>
                <a:t>Generation</a:t>
              </a:r>
              <a:r>
                <a:rPr lang="fr-BE" sz="600" dirty="0"/>
                <a:t> of LC condition </a:t>
              </a:r>
              <a:r>
                <a:rPr lang="fr-BE" sz="600" dirty="0" err="1"/>
                <a:t>products</a:t>
              </a:r>
              <a:r>
                <a:rPr lang="fr-BE" sz="600" dirty="0"/>
                <a:t> </a:t>
              </a:r>
            </a:p>
            <a:p>
              <a:pPr algn="ctr" eaLnBrk="1" hangingPunct="1"/>
              <a:r>
                <a:rPr lang="fr-BE" sz="600" dirty="0"/>
                <a:t>(</a:t>
              </a:r>
              <a:r>
                <a:rPr lang="fr-BE" sz="600" dirty="0">
                  <a:solidFill>
                    <a:srgbClr val="0070C0"/>
                  </a:solidFill>
                </a:rPr>
                <a:t>NDVI, </a:t>
              </a:r>
              <a:r>
                <a:rPr lang="fr-BE" sz="600" dirty="0" err="1">
                  <a:solidFill>
                    <a:srgbClr val="0070C0"/>
                  </a:solidFill>
                </a:rPr>
                <a:t>snow</a:t>
              </a:r>
              <a:r>
                <a:rPr lang="fr-BE" sz="600" dirty="0">
                  <a:solidFill>
                    <a:srgbClr val="0070C0"/>
                  </a:solidFill>
                </a:rPr>
                <a:t>, </a:t>
              </a:r>
              <a:r>
                <a:rPr lang="fr-BE" sz="600" dirty="0" err="1">
                  <a:solidFill>
                    <a:srgbClr val="0070C0"/>
                  </a:solidFill>
                </a:rPr>
                <a:t>fire</a:t>
              </a:r>
              <a:r>
                <a:rPr lang="fr-BE" sz="600" dirty="0">
                  <a:solidFill>
                    <a:srgbClr val="0070C0"/>
                  </a:solidFill>
                </a:rPr>
                <a:t>, water </a:t>
              </a:r>
              <a:r>
                <a:rPr lang="fr-BE" sz="600" dirty="0"/>
                <a:t>/ </a:t>
              </a:r>
              <a:r>
                <a:rPr lang="fr-BE" sz="600" dirty="0">
                  <a:solidFill>
                    <a:srgbClr val="00B050"/>
                  </a:solidFill>
                </a:rPr>
                <a:t>cycle 1 + LAI, </a:t>
              </a:r>
              <a:r>
                <a:rPr lang="fr-BE" sz="600" dirty="0" err="1">
                  <a:solidFill>
                    <a:srgbClr val="00B050"/>
                  </a:solidFill>
                </a:rPr>
                <a:t>albedo</a:t>
              </a:r>
              <a:r>
                <a:rPr lang="fr-BE" sz="600" dirty="0">
                  <a:solidFill>
                    <a:srgbClr val="00B050"/>
                  </a:solidFill>
                </a:rPr>
                <a:t> </a:t>
              </a:r>
              <a:r>
                <a:rPr lang="fr-BE" sz="600" dirty="0"/>
                <a:t>) </a:t>
              </a:r>
              <a:endParaRPr lang="en-US" sz="600" dirty="0"/>
            </a:p>
          </p:txBody>
        </p:sp>
        <p:cxnSp>
          <p:nvCxnSpPr>
            <p:cNvPr id="2116" name="AutoShape 28"/>
            <p:cNvCxnSpPr>
              <a:cxnSpLocks noChangeShapeType="1"/>
              <a:stCxn id="2128" idx="1"/>
              <a:endCxn id="2097" idx="1"/>
            </p:cNvCxnSpPr>
            <p:nvPr/>
          </p:nvCxnSpPr>
          <p:spPr bwMode="auto">
            <a:xfrm rot="10800000">
              <a:off x="360364" y="642501"/>
              <a:ext cx="479519" cy="2154457"/>
            </a:xfrm>
            <a:prstGeom prst="bentConnector3">
              <a:avLst>
                <a:gd name="adj1" fmla="val 1476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7" name="AutoShape 28"/>
            <p:cNvCxnSpPr>
              <a:cxnSpLocks noChangeShapeType="1"/>
              <a:stCxn id="2128" idx="1"/>
              <a:endCxn id="2100" idx="1"/>
            </p:cNvCxnSpPr>
            <p:nvPr/>
          </p:nvCxnSpPr>
          <p:spPr bwMode="auto">
            <a:xfrm rot="10800000">
              <a:off x="360364" y="1726875"/>
              <a:ext cx="479519" cy="1070082"/>
            </a:xfrm>
            <a:prstGeom prst="bentConnector3">
              <a:avLst>
                <a:gd name="adj1" fmla="val 1476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8" name="AutoShape 28"/>
            <p:cNvCxnSpPr>
              <a:cxnSpLocks noChangeShapeType="1"/>
              <a:stCxn id="2128" idx="1"/>
              <a:endCxn id="2101" idx="1"/>
            </p:cNvCxnSpPr>
            <p:nvPr/>
          </p:nvCxnSpPr>
          <p:spPr bwMode="auto">
            <a:xfrm rot="10800000">
              <a:off x="360364" y="2050875"/>
              <a:ext cx="479519" cy="746082"/>
            </a:xfrm>
            <a:prstGeom prst="bentConnector3">
              <a:avLst>
                <a:gd name="adj1" fmla="val 1476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9" name="AutoShape 38"/>
            <p:cNvCxnSpPr>
              <a:cxnSpLocks noChangeShapeType="1"/>
              <a:stCxn id="2126" idx="3"/>
              <a:endCxn id="2086" idx="1"/>
            </p:cNvCxnSpPr>
            <p:nvPr/>
          </p:nvCxnSpPr>
          <p:spPr bwMode="auto">
            <a:xfrm flipV="1">
              <a:off x="6769923" y="1977212"/>
              <a:ext cx="297627" cy="112955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0" name="AutoShape 38"/>
            <p:cNvCxnSpPr>
              <a:cxnSpLocks noChangeShapeType="1"/>
              <a:stCxn id="2126" idx="3"/>
              <a:endCxn id="168" idx="1"/>
            </p:cNvCxnSpPr>
            <p:nvPr/>
          </p:nvCxnSpPr>
          <p:spPr bwMode="auto">
            <a:xfrm flipV="1">
              <a:off x="6769923" y="2697937"/>
              <a:ext cx="300802" cy="40883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1" name="AutoShape 38"/>
            <p:cNvCxnSpPr>
              <a:cxnSpLocks noChangeShapeType="1"/>
              <a:stCxn id="2126" idx="3"/>
              <a:endCxn id="2090" idx="1"/>
            </p:cNvCxnSpPr>
            <p:nvPr/>
          </p:nvCxnSpPr>
          <p:spPr bwMode="auto">
            <a:xfrm>
              <a:off x="6769923" y="3106768"/>
              <a:ext cx="311915" cy="27049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2" name="AutoShape 38"/>
            <p:cNvCxnSpPr>
              <a:cxnSpLocks noChangeShapeType="1"/>
              <a:stCxn id="2126" idx="3"/>
              <a:endCxn id="2091" idx="1"/>
            </p:cNvCxnSpPr>
            <p:nvPr/>
          </p:nvCxnSpPr>
          <p:spPr bwMode="auto">
            <a:xfrm>
              <a:off x="6769923" y="3106768"/>
              <a:ext cx="311915" cy="90167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3" name="AutoShape 38"/>
            <p:cNvCxnSpPr>
              <a:cxnSpLocks noChangeShapeType="1"/>
              <a:stCxn id="2126" idx="3"/>
              <a:endCxn id="2088" idx="1"/>
            </p:cNvCxnSpPr>
            <p:nvPr/>
          </p:nvCxnSpPr>
          <p:spPr bwMode="auto">
            <a:xfrm>
              <a:off x="6769923" y="3106768"/>
              <a:ext cx="311915" cy="1382683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124" name="Groupe 171"/>
            <p:cNvGrpSpPr>
              <a:grpSpLocks/>
            </p:cNvGrpSpPr>
            <p:nvPr/>
          </p:nvGrpSpPr>
          <p:grpSpPr bwMode="auto">
            <a:xfrm>
              <a:off x="2671763" y="2238375"/>
              <a:ext cx="3340100" cy="1951038"/>
              <a:chOff x="2671883" y="2238218"/>
              <a:chExt cx="3340278" cy="1950954"/>
            </a:xfrm>
          </p:grpSpPr>
          <p:sp>
            <p:nvSpPr>
              <p:cNvPr id="166" name="Ellipse 165"/>
              <p:cNvSpPr/>
              <p:nvPr/>
            </p:nvSpPr>
            <p:spPr>
              <a:xfrm>
                <a:off x="2671883" y="2238218"/>
                <a:ext cx="3340278" cy="19509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BE"/>
              </a:p>
            </p:txBody>
          </p:sp>
          <p:cxnSp>
            <p:nvCxnSpPr>
              <p:cNvPr id="170" name="Connecteur droit avec flèche 169"/>
              <p:cNvCxnSpPr/>
              <p:nvPr/>
            </p:nvCxnSpPr>
            <p:spPr>
              <a:xfrm rot="-6300000">
                <a:off x="3616495" y="2281074"/>
                <a:ext cx="0" cy="10795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avec flèche 286"/>
              <p:cNvCxnSpPr/>
              <p:nvPr/>
            </p:nvCxnSpPr>
            <p:spPr>
              <a:xfrm rot="-3360000">
                <a:off x="5672418" y="2568399"/>
                <a:ext cx="0" cy="10795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Connecteur droit avec flèche 287"/>
              <p:cNvCxnSpPr/>
              <p:nvPr/>
            </p:nvCxnSpPr>
            <p:spPr>
              <a:xfrm rot="3060000">
                <a:off x="5724015" y="3701031"/>
                <a:ext cx="0" cy="109543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Connecteur droit avec flèche 288"/>
              <p:cNvCxnSpPr/>
              <p:nvPr/>
            </p:nvCxnSpPr>
            <p:spPr>
              <a:xfrm rot="6600000">
                <a:off x="3594269" y="4032011"/>
                <a:ext cx="0" cy="10795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avec flèche 289"/>
              <p:cNvCxnSpPr/>
              <p:nvPr/>
            </p:nvCxnSpPr>
            <p:spPr>
              <a:xfrm rot="10800000">
                <a:off x="2678233" y="3139879"/>
                <a:ext cx="0" cy="10794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25" name="Text Box 3"/>
            <p:cNvSpPr txBox="1">
              <a:spLocks noChangeArrowheads="1"/>
            </p:cNvSpPr>
            <p:nvPr/>
          </p:nvSpPr>
          <p:spPr bwMode="auto">
            <a:xfrm>
              <a:off x="4020709" y="2035175"/>
              <a:ext cx="1861408" cy="40011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1000" b="1" dirty="0"/>
                <a:t>WP 1000 (</a:t>
              </a:r>
              <a:r>
                <a:rPr lang="fr-BE" sz="1000" b="1" dirty="0" err="1"/>
                <a:t>Task</a:t>
              </a:r>
              <a:r>
                <a:rPr lang="fr-BE" sz="1000" b="1" dirty="0"/>
                <a:t> 1)</a:t>
              </a:r>
            </a:p>
            <a:p>
              <a:pPr algn="ctr" eaLnBrk="1" hangingPunct="1"/>
              <a:r>
                <a:rPr lang="fr-BE" sz="1000" b="1" dirty="0" err="1"/>
                <a:t>Requirements</a:t>
              </a:r>
              <a:r>
                <a:rPr lang="fr-BE" sz="1000" b="1" dirty="0"/>
                <a:t> management</a:t>
              </a:r>
              <a:endParaRPr lang="en-US" sz="1000" b="1" dirty="0"/>
            </a:p>
          </p:txBody>
        </p:sp>
        <p:sp>
          <p:nvSpPr>
            <p:cNvPr id="2126" name="Text Box 4"/>
            <p:cNvSpPr txBox="1">
              <a:spLocks noChangeArrowheads="1"/>
            </p:cNvSpPr>
            <p:nvPr/>
          </p:nvSpPr>
          <p:spPr bwMode="auto">
            <a:xfrm>
              <a:off x="5155378" y="2906713"/>
              <a:ext cx="1614545" cy="40011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1000" b="1"/>
                <a:t>WP 2000 (Task 2) </a:t>
              </a:r>
            </a:p>
            <a:p>
              <a:pPr algn="ctr" eaLnBrk="1" hangingPunct="1"/>
              <a:r>
                <a:rPr lang="fr-BE" sz="1000" b="1"/>
                <a:t>Algorithm development</a:t>
              </a:r>
              <a:endParaRPr lang="en-US" sz="1000" b="1"/>
            </a:p>
          </p:txBody>
        </p:sp>
        <p:sp>
          <p:nvSpPr>
            <p:cNvPr id="2127" name="Text Box 5"/>
            <p:cNvSpPr txBox="1">
              <a:spLocks noChangeArrowheads="1"/>
            </p:cNvSpPr>
            <p:nvPr/>
          </p:nvSpPr>
          <p:spPr bwMode="auto">
            <a:xfrm>
              <a:off x="4052276" y="3925888"/>
              <a:ext cx="1242648" cy="40011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1000" b="1"/>
                <a:t>WP 3000 (Task 3)</a:t>
              </a:r>
            </a:p>
            <a:p>
              <a:pPr algn="ctr" eaLnBrk="1" hangingPunct="1"/>
              <a:r>
                <a:rPr lang="fr-BE" sz="1000" b="1"/>
                <a:t>System evolution</a:t>
              </a:r>
              <a:endParaRPr lang="en-US" sz="1000" b="1"/>
            </a:p>
          </p:txBody>
        </p:sp>
        <p:sp>
          <p:nvSpPr>
            <p:cNvPr id="2128" name="Text Box 7"/>
            <p:cNvSpPr txBox="1">
              <a:spLocks noChangeArrowheads="1"/>
            </p:cNvSpPr>
            <p:nvPr/>
          </p:nvSpPr>
          <p:spPr bwMode="auto">
            <a:xfrm>
              <a:off x="839882" y="2596902"/>
              <a:ext cx="2738250" cy="40011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1000" b="1"/>
                <a:t>WP 5000 (Task 5) </a:t>
              </a:r>
            </a:p>
            <a:p>
              <a:pPr algn="ctr" eaLnBrk="1" hangingPunct="1"/>
              <a:r>
                <a:rPr lang="fr-BE" sz="1000" b="1"/>
                <a:t>Products validation and user assessment </a:t>
              </a:r>
            </a:p>
          </p:txBody>
        </p:sp>
        <p:sp>
          <p:nvSpPr>
            <p:cNvPr id="2129" name="Text Box 6"/>
            <p:cNvSpPr txBox="1">
              <a:spLocks noChangeArrowheads="1"/>
            </p:cNvSpPr>
            <p:nvPr/>
          </p:nvSpPr>
          <p:spPr bwMode="auto">
            <a:xfrm>
              <a:off x="1189057" y="3602038"/>
              <a:ext cx="2097049" cy="40011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1000" b="1"/>
                <a:t>WP 4000 (Task 4) </a:t>
              </a:r>
            </a:p>
            <a:p>
              <a:pPr algn="ctr" eaLnBrk="1" hangingPunct="1"/>
              <a:r>
                <a:rPr lang="fr-BE" sz="1000" b="1"/>
                <a:t>Operational product generation</a:t>
              </a:r>
              <a:endParaRPr lang="en-US" sz="1000" b="1"/>
            </a:p>
          </p:txBody>
        </p:sp>
        <p:sp>
          <p:nvSpPr>
            <p:cNvPr id="2130" name="Text Box 86"/>
            <p:cNvSpPr txBox="1">
              <a:spLocks noChangeArrowheads="1"/>
            </p:cNvSpPr>
            <p:nvPr/>
          </p:nvSpPr>
          <p:spPr bwMode="auto">
            <a:xfrm>
              <a:off x="368300" y="2232000"/>
              <a:ext cx="2414588" cy="276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sz="600" b="1"/>
                <a:t>WP </a:t>
              </a:r>
              <a:r>
                <a:rPr lang="fr-BE" sz="600" b="1">
                  <a:solidFill>
                    <a:srgbClr val="0070C0"/>
                  </a:solidFill>
                </a:rPr>
                <a:t>5801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009900"/>
                  </a:solidFill>
                </a:rPr>
                <a:t>5802</a:t>
              </a:r>
              <a:r>
                <a:rPr lang="fr-BE" sz="600" b="1"/>
                <a:t>/</a:t>
              </a:r>
              <a:r>
                <a:rPr lang="fr-BE" sz="600" b="1">
                  <a:solidFill>
                    <a:srgbClr val="CC00CC"/>
                  </a:solidFill>
                </a:rPr>
                <a:t>5803</a:t>
              </a:r>
              <a:r>
                <a:rPr lang="fr-BE" sz="600"/>
                <a:t> </a:t>
              </a:r>
              <a:r>
                <a:rPr lang="en-US" sz="600"/>
                <a:t>Inter-comparison of climate modellers’ product assessment</a:t>
              </a:r>
              <a:r>
                <a:rPr lang="fr-BE" sz="600"/>
                <a:t> (using </a:t>
              </a:r>
              <a:r>
                <a:rPr lang="fr-BE" sz="600">
                  <a:solidFill>
                    <a:srgbClr val="0070C0"/>
                  </a:solidFill>
                </a:rPr>
                <a:t>phase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00B050"/>
                  </a:solidFill>
                </a:rPr>
                <a:t>cycle 1</a:t>
              </a:r>
              <a:r>
                <a:rPr lang="fr-BE" sz="600"/>
                <a:t> / </a:t>
              </a:r>
              <a:r>
                <a:rPr lang="fr-BE" sz="600">
                  <a:solidFill>
                    <a:srgbClr val="CC00CC"/>
                  </a:solidFill>
                </a:rPr>
                <a:t>cycle 2</a:t>
              </a:r>
              <a:r>
                <a:rPr lang="fr-BE" sz="600"/>
                <a:t> products)</a:t>
              </a:r>
              <a:endParaRPr lang="en-US" sz="600"/>
            </a:p>
          </p:txBody>
        </p:sp>
        <p:cxnSp>
          <p:nvCxnSpPr>
            <p:cNvPr id="90" name="AutoShape 28"/>
            <p:cNvCxnSpPr>
              <a:cxnSpLocks noChangeShapeType="1"/>
              <a:stCxn id="2128" idx="1"/>
              <a:endCxn id="2130" idx="1"/>
            </p:cNvCxnSpPr>
            <p:nvPr/>
          </p:nvCxnSpPr>
          <p:spPr bwMode="auto">
            <a:xfrm rot="10800000">
              <a:off x="368300" y="2370113"/>
              <a:ext cx="471582" cy="426844"/>
            </a:xfrm>
            <a:prstGeom prst="bentConnector3">
              <a:avLst>
                <a:gd name="adj1" fmla="val 14847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ZoneTexte 3"/>
          <p:cNvSpPr txBox="1"/>
          <p:nvPr/>
        </p:nvSpPr>
        <p:spPr>
          <a:xfrm>
            <a:off x="1763688" y="15007"/>
            <a:ext cx="560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/>
                </a:solidFill>
              </a:rPr>
              <a:t>LC_CCI Phase 2 – 2,5 </a:t>
            </a:r>
            <a:r>
              <a:rPr lang="fr-BE" sz="2400" b="1" dirty="0" err="1" smtClean="0">
                <a:solidFill>
                  <a:schemeClr val="bg1"/>
                </a:solidFill>
              </a:rPr>
              <a:t>iterative</a:t>
            </a:r>
            <a:r>
              <a:rPr lang="fr-BE" sz="2400" b="1" dirty="0" smtClean="0">
                <a:solidFill>
                  <a:schemeClr val="bg1"/>
                </a:solidFill>
              </a:rPr>
              <a:t> cycles</a:t>
            </a:r>
            <a:endParaRPr lang="fr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609600" y="188913"/>
            <a:ext cx="7513638" cy="862012"/>
          </a:xfrm>
        </p:spPr>
        <p:txBody>
          <a:bodyPr/>
          <a:lstStyle/>
          <a:p>
            <a:r>
              <a:rPr lang="fr-BE" altLang="fr-FR" b="1" dirty="0" smtClean="0"/>
              <a:t>Phase 2 objectives</a:t>
            </a:r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107504" y="1444625"/>
            <a:ext cx="9036496" cy="5224463"/>
          </a:xfrm>
        </p:spPr>
        <p:txBody>
          <a:bodyPr/>
          <a:lstStyle/>
          <a:p>
            <a:r>
              <a:rPr lang="en-GB" altLang="fr-FR" sz="2400" dirty="0" smtClean="0"/>
              <a:t>Consolidate and extend </a:t>
            </a:r>
            <a:r>
              <a:rPr lang="en-GB" altLang="fr-FR" sz="2400" dirty="0" smtClean="0"/>
              <a:t>long-term (1980 ? - 1990 – 2015)  </a:t>
            </a:r>
            <a:r>
              <a:rPr lang="en-GB" altLang="fr-FR" sz="2400" dirty="0" smtClean="0"/>
              <a:t>consistent, global land surface </a:t>
            </a:r>
            <a:r>
              <a:rPr lang="en-GB" altLang="fr-FR" sz="2400" dirty="0" smtClean="0"/>
              <a:t>data </a:t>
            </a:r>
            <a:r>
              <a:rPr lang="en-GB" altLang="fr-FR" sz="2400" dirty="0" smtClean="0"/>
              <a:t>exploiting the full range of available EO datasets</a:t>
            </a:r>
            <a:endParaRPr lang="fr-BE" altLang="fr-FR" sz="2400" dirty="0" smtClean="0"/>
          </a:p>
          <a:p>
            <a:r>
              <a:rPr lang="en-GB" altLang="fr-FR" sz="2400" dirty="0" smtClean="0"/>
              <a:t>Specific objectives: </a:t>
            </a:r>
            <a:endParaRPr lang="fr-BE" altLang="fr-FR" sz="2400" dirty="0" smtClean="0"/>
          </a:p>
          <a:p>
            <a:pPr lvl="1"/>
            <a:r>
              <a:rPr lang="en-GB" altLang="fr-FR" dirty="0" smtClean="0"/>
              <a:t>Improvement / extensions of the Phase I outcomes in terms of products, systems and validation</a:t>
            </a:r>
            <a:endParaRPr lang="fr-BE" altLang="fr-FR" dirty="0" smtClean="0"/>
          </a:p>
          <a:p>
            <a:pPr lvl="1"/>
            <a:r>
              <a:rPr lang="en-GB" altLang="fr-FR" dirty="0" smtClean="0"/>
              <a:t>Extension of climate modelling assessment and cross-analysis</a:t>
            </a:r>
            <a:endParaRPr lang="fr-BE" altLang="fr-FR" dirty="0" smtClean="0"/>
          </a:p>
          <a:p>
            <a:pPr lvl="1"/>
            <a:r>
              <a:rPr lang="en-GB" altLang="fr-FR" dirty="0" smtClean="0"/>
              <a:t>Building a cross-ECV consistency</a:t>
            </a:r>
          </a:p>
          <a:p>
            <a:r>
              <a:rPr lang="en-GB" altLang="fr-FR" sz="2400" dirty="0" smtClean="0"/>
              <a:t>Rely on continuous interactions with </a:t>
            </a:r>
            <a:r>
              <a:rPr lang="en-GB" altLang="fr-FR" sz="2400" dirty="0" smtClean="0"/>
              <a:t>Climate </a:t>
            </a:r>
            <a:r>
              <a:rPr lang="en-GB" altLang="fr-FR" sz="2400" dirty="0" err="1" smtClean="0"/>
              <a:t>Modeling</a:t>
            </a:r>
            <a:r>
              <a:rPr lang="en-GB" altLang="fr-FR" sz="2400" dirty="0" smtClean="0"/>
              <a:t> Groups</a:t>
            </a:r>
            <a:endParaRPr lang="en-GB" altLang="fr-FR" sz="2400" dirty="0" smtClean="0"/>
          </a:p>
          <a:p>
            <a:r>
              <a:rPr lang="fr-BE" altLang="fr-FR" sz="2400" dirty="0" err="1" smtClean="0"/>
              <a:t>Develop</a:t>
            </a:r>
            <a:r>
              <a:rPr lang="fr-BE" altLang="fr-FR" sz="2400" dirty="0" smtClean="0"/>
              <a:t> more interactions </a:t>
            </a:r>
            <a:r>
              <a:rPr lang="fr-BE" altLang="fr-FR" sz="2400" dirty="0" err="1" smtClean="0"/>
              <a:t>with</a:t>
            </a:r>
            <a:r>
              <a:rPr lang="fr-BE" altLang="fr-FR" sz="2400" dirty="0" smtClean="0"/>
              <a:t> </a:t>
            </a:r>
            <a:r>
              <a:rPr lang="fr-BE" altLang="fr-FR" sz="2400" dirty="0" err="1" smtClean="0"/>
              <a:t>other</a:t>
            </a:r>
            <a:r>
              <a:rPr lang="fr-BE" altLang="fr-FR" sz="2400" dirty="0" smtClean="0"/>
              <a:t> CCI teams </a:t>
            </a:r>
          </a:p>
          <a:p>
            <a:endParaRPr lang="fr-BE" alt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48452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633413" y="188913"/>
            <a:ext cx="7513637" cy="862012"/>
          </a:xfrm>
        </p:spPr>
        <p:txBody>
          <a:bodyPr/>
          <a:lstStyle/>
          <a:p>
            <a:r>
              <a:rPr lang="fr-BE" altLang="fr-FR" smtClean="0"/>
              <a:t>Increased involvement </a:t>
            </a:r>
            <a:br>
              <a:rPr lang="fr-BE" altLang="fr-FR" smtClean="0"/>
            </a:br>
            <a:r>
              <a:rPr lang="fr-BE" altLang="fr-FR" smtClean="0"/>
              <a:t>of climate research group</a:t>
            </a:r>
          </a:p>
        </p:txBody>
      </p:sp>
      <p:sp>
        <p:nvSpPr>
          <p:cNvPr id="13315" name="Espace réservé du contenu 2"/>
          <p:cNvSpPr>
            <a:spLocks noGrp="1"/>
          </p:cNvSpPr>
          <p:nvPr>
            <p:ph idx="1"/>
          </p:nvPr>
        </p:nvSpPr>
        <p:spPr>
          <a:xfrm>
            <a:off x="98425" y="1306513"/>
            <a:ext cx="9045575" cy="4170362"/>
          </a:xfrm>
        </p:spPr>
        <p:txBody>
          <a:bodyPr/>
          <a:lstStyle/>
          <a:p>
            <a:r>
              <a:rPr lang="fr-BE" altLang="fr-FR" sz="2400" dirty="0" smtClean="0"/>
              <a:t>CRG </a:t>
            </a:r>
            <a:r>
              <a:rPr lang="fr-BE" altLang="fr-FR" sz="2400" dirty="0" err="1" smtClean="0"/>
              <a:t>involved</a:t>
            </a:r>
            <a:r>
              <a:rPr lang="fr-BE" altLang="fr-FR" sz="2400" dirty="0" smtClean="0"/>
              <a:t> </a:t>
            </a:r>
            <a:r>
              <a:rPr lang="fr-BE" altLang="fr-FR" sz="2400" dirty="0" err="1" smtClean="0"/>
              <a:t>since</a:t>
            </a:r>
            <a:r>
              <a:rPr lang="fr-BE" altLang="fr-FR" sz="2400" dirty="0" smtClean="0"/>
              <a:t> the </a:t>
            </a:r>
            <a:r>
              <a:rPr lang="fr-BE" altLang="fr-FR" sz="2400" dirty="0" err="1" smtClean="0"/>
              <a:t>very</a:t>
            </a:r>
            <a:r>
              <a:rPr lang="fr-BE" altLang="fr-FR" sz="2400" dirty="0" smtClean="0"/>
              <a:t> </a:t>
            </a:r>
            <a:r>
              <a:rPr lang="fr-BE" altLang="fr-FR" sz="2400" dirty="0" err="1" smtClean="0"/>
              <a:t>beginning</a:t>
            </a:r>
            <a:r>
              <a:rPr lang="fr-BE" altLang="fr-FR" sz="2400" dirty="0" smtClean="0"/>
              <a:t> of the </a:t>
            </a:r>
            <a:r>
              <a:rPr lang="fr-BE" altLang="fr-FR" sz="2400" dirty="0" err="1" smtClean="0"/>
              <a:t>project</a:t>
            </a:r>
            <a:endParaRPr lang="fr-BE" altLang="fr-FR" sz="2400" dirty="0" smtClean="0"/>
          </a:p>
          <a:p>
            <a:r>
              <a:rPr lang="en-US" altLang="fr-FR" sz="2400" dirty="0" smtClean="0"/>
              <a:t>Further discussion (Climate-Climate &amp; Climate-EO) and development of cross-walking procedure</a:t>
            </a:r>
          </a:p>
          <a:p>
            <a:r>
              <a:rPr lang="en-US" altLang="fr-FR" sz="2400" dirty="0" smtClean="0"/>
              <a:t>Further improvement of the impact assessment of new CCI-LC maps (and uncertainty) with all models (Phase 1)</a:t>
            </a:r>
          </a:p>
          <a:p>
            <a:r>
              <a:rPr lang="en-US" altLang="fr-FR" sz="2400" dirty="0" smtClean="0"/>
              <a:t>Models optimization w.r.t. new CCI-LC maps</a:t>
            </a:r>
          </a:p>
          <a:p>
            <a:r>
              <a:rPr lang="en-US" altLang="fr-FR" sz="2400" dirty="0" smtClean="0"/>
              <a:t>Focus on coherence with other products (fire, albedo, etc.)</a:t>
            </a:r>
          </a:p>
          <a:p>
            <a:r>
              <a:rPr lang="en-US" altLang="fr-FR" sz="2400" dirty="0" smtClean="0"/>
              <a:t>Use of CCI-LC condition products for dynamic component</a:t>
            </a:r>
          </a:p>
          <a:p>
            <a:endParaRPr lang="en-US" altLang="fr-FR" sz="2400" dirty="0" smtClean="0"/>
          </a:p>
          <a:p>
            <a:endParaRPr lang="fr-BE" alt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3859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smtClean="0"/>
              <a:t>Cross-ECV consistency</a:t>
            </a:r>
          </a:p>
        </p:txBody>
      </p:sp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>
          <a:xfrm>
            <a:off x="98425" y="1306513"/>
            <a:ext cx="9045575" cy="5416550"/>
          </a:xfrm>
        </p:spPr>
        <p:txBody>
          <a:bodyPr/>
          <a:lstStyle/>
          <a:p>
            <a:r>
              <a:rPr lang="fr-BE" altLang="fr-FR" sz="2400" dirty="0" err="1" smtClean="0"/>
              <a:t>Assess</a:t>
            </a:r>
            <a:r>
              <a:rPr lang="fr-BE" altLang="fr-FR" sz="2400" dirty="0" smtClean="0"/>
              <a:t> the </a:t>
            </a:r>
            <a:r>
              <a:rPr lang="fr-BE" altLang="fr-FR" sz="2400" dirty="0" err="1" smtClean="0"/>
              <a:t>consistency</a:t>
            </a:r>
            <a:r>
              <a:rPr lang="fr-BE" altLang="fr-FR" sz="2400" dirty="0" smtClean="0"/>
              <a:t> </a:t>
            </a:r>
            <a:r>
              <a:rPr lang="fr-BE" altLang="fr-FR" sz="2400" dirty="0" err="1" smtClean="0"/>
              <a:t>between</a:t>
            </a:r>
            <a:r>
              <a:rPr lang="fr-BE" altLang="fr-FR" sz="2400" dirty="0" smtClean="0"/>
              <a:t> </a:t>
            </a:r>
            <a:r>
              <a:rPr lang="fr-BE" altLang="fr-FR" sz="2400" dirty="0" err="1" smtClean="0"/>
              <a:t>terrestrial</a:t>
            </a:r>
            <a:r>
              <a:rPr lang="fr-BE" altLang="fr-FR" sz="2400" dirty="0" smtClean="0"/>
              <a:t> variables </a:t>
            </a:r>
            <a:r>
              <a:rPr lang="fr-BE" altLang="fr-FR" sz="2400" dirty="0" err="1" smtClean="0"/>
              <a:t>through</a:t>
            </a:r>
            <a:r>
              <a:rPr lang="fr-BE" altLang="fr-FR" sz="2400" dirty="0" smtClean="0"/>
              <a:t> the LC condition </a:t>
            </a:r>
            <a:r>
              <a:rPr lang="fr-BE" altLang="fr-FR" sz="2400" dirty="0" err="1" smtClean="0"/>
              <a:t>products</a:t>
            </a:r>
            <a:r>
              <a:rPr lang="fr-BE" altLang="fr-FR" sz="2400" dirty="0" smtClean="0"/>
              <a:t> (LC, NDVI, </a:t>
            </a:r>
            <a:r>
              <a:rPr lang="fr-BE" altLang="fr-FR" sz="2400" dirty="0" err="1" smtClean="0"/>
              <a:t>fire</a:t>
            </a:r>
            <a:r>
              <a:rPr lang="fr-BE" altLang="fr-FR" sz="2400" dirty="0" smtClean="0"/>
              <a:t>, </a:t>
            </a:r>
            <a:r>
              <a:rPr lang="fr-BE" altLang="fr-FR" sz="2400" dirty="0" err="1" smtClean="0"/>
              <a:t>snow</a:t>
            </a:r>
            <a:r>
              <a:rPr lang="fr-BE" altLang="fr-FR" sz="2400" dirty="0" smtClean="0"/>
              <a:t>, water, </a:t>
            </a:r>
            <a:r>
              <a:rPr lang="fr-BE" altLang="fr-FR" sz="2400" dirty="0" err="1" smtClean="0"/>
              <a:t>albedo</a:t>
            </a:r>
            <a:r>
              <a:rPr lang="fr-BE" altLang="fr-FR" sz="2400" dirty="0" smtClean="0"/>
              <a:t> ,LAI or </a:t>
            </a:r>
            <a:r>
              <a:rPr lang="fr-BE" altLang="fr-FR" sz="2400" dirty="0" err="1" smtClean="0"/>
              <a:t>fAPAR</a:t>
            </a:r>
            <a:r>
              <a:rPr lang="fr-BE" altLang="fr-FR" sz="2400" dirty="0" smtClean="0"/>
              <a:t>)</a:t>
            </a:r>
          </a:p>
          <a:p>
            <a:r>
              <a:rPr lang="fr-BE" altLang="fr-FR" sz="2400" dirty="0" err="1" smtClean="0"/>
              <a:t>Between</a:t>
            </a:r>
            <a:r>
              <a:rPr lang="fr-BE" altLang="fr-FR" sz="2400" dirty="0" smtClean="0"/>
              <a:t> CCI components</a:t>
            </a:r>
          </a:p>
          <a:p>
            <a:pPr lvl="1"/>
            <a:r>
              <a:rPr lang="fr-BE" altLang="fr-FR" dirty="0" smtClean="0"/>
              <a:t>CCI Glaciers </a:t>
            </a:r>
            <a:r>
              <a:rPr lang="fr-BE" altLang="fr-FR" dirty="0" err="1" smtClean="0"/>
              <a:t>already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included</a:t>
            </a:r>
            <a:r>
              <a:rPr lang="fr-BE" altLang="fr-FR" dirty="0" smtClean="0"/>
              <a:t> in Phase 1 </a:t>
            </a:r>
            <a:r>
              <a:rPr lang="fr-BE" altLang="fr-FR" dirty="0" err="1" smtClean="0"/>
              <a:t>products</a:t>
            </a:r>
            <a:endParaRPr lang="fr-BE" altLang="fr-FR" dirty="0" smtClean="0"/>
          </a:p>
          <a:p>
            <a:pPr lvl="1"/>
            <a:r>
              <a:rPr lang="fr-BE" altLang="fr-FR" dirty="0" smtClean="0"/>
              <a:t>Use of CCI </a:t>
            </a:r>
            <a:r>
              <a:rPr lang="fr-BE" altLang="fr-FR" dirty="0" err="1" smtClean="0"/>
              <a:t>Fire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products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is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planned</a:t>
            </a:r>
            <a:r>
              <a:rPr lang="fr-BE" altLang="fr-FR" dirty="0" smtClean="0"/>
              <a:t> in Phase 2</a:t>
            </a:r>
          </a:p>
          <a:p>
            <a:pPr lvl="1"/>
            <a:r>
              <a:rPr lang="fr-BE" altLang="fr-FR" dirty="0" smtClean="0"/>
              <a:t>Use of CCI </a:t>
            </a:r>
            <a:r>
              <a:rPr lang="fr-BE" altLang="fr-FR" dirty="0" err="1" smtClean="0"/>
              <a:t>Ice-sheet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could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be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investigated</a:t>
            </a:r>
            <a:r>
              <a:rPr lang="fr-BE" altLang="fr-FR" dirty="0" smtClean="0"/>
              <a:t> in Phase 2</a:t>
            </a:r>
          </a:p>
          <a:p>
            <a:pPr lvl="1"/>
            <a:r>
              <a:rPr lang="fr-BE" altLang="fr-FR" dirty="0" smtClean="0"/>
              <a:t>Global WB </a:t>
            </a:r>
            <a:r>
              <a:rPr lang="fr-BE" altLang="fr-FR" dirty="0" err="1" smtClean="0"/>
              <a:t>product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submitted</a:t>
            </a:r>
            <a:r>
              <a:rPr lang="fr-BE" altLang="fr-FR" dirty="0" smtClean="0"/>
              <a:t> to </a:t>
            </a:r>
            <a:r>
              <a:rPr lang="fr-BE" altLang="fr-FR" dirty="0" err="1" smtClean="0"/>
              <a:t>other</a:t>
            </a:r>
            <a:r>
              <a:rPr lang="fr-BE" altLang="fr-FR" dirty="0" smtClean="0"/>
              <a:t> CCI teams for </a:t>
            </a:r>
            <a:r>
              <a:rPr lang="fr-BE" altLang="fr-FR" dirty="0" err="1" smtClean="0"/>
              <a:t>visual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assessment</a:t>
            </a:r>
            <a:r>
              <a:rPr lang="fr-BE" altLang="fr-FR" dirty="0" smtClean="0"/>
              <a:t> as a candidate for a </a:t>
            </a:r>
            <a:r>
              <a:rPr lang="fr-BE" altLang="fr-FR" dirty="0" err="1" smtClean="0"/>
              <a:t>common</a:t>
            </a:r>
            <a:r>
              <a:rPr lang="fr-BE" altLang="fr-FR" dirty="0" smtClean="0"/>
              <a:t> Land-Water </a:t>
            </a:r>
            <a:r>
              <a:rPr lang="fr-BE" altLang="fr-FR" dirty="0" err="1" smtClean="0"/>
              <a:t>mask</a:t>
            </a:r>
            <a:endParaRPr lang="fr-BE" altLang="fr-FR" dirty="0" smtClean="0"/>
          </a:p>
          <a:p>
            <a:pPr lvl="1"/>
            <a:r>
              <a:rPr lang="fr-BE" altLang="fr-FR" dirty="0" smtClean="0"/>
              <a:t>Cross-</a:t>
            </a:r>
            <a:r>
              <a:rPr lang="fr-BE" altLang="fr-FR" dirty="0" err="1" smtClean="0"/>
              <a:t>activity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with</a:t>
            </a:r>
            <a:r>
              <a:rPr lang="fr-BE" altLang="fr-FR" dirty="0" smtClean="0"/>
              <a:t> CCI </a:t>
            </a:r>
            <a:r>
              <a:rPr lang="fr-BE" altLang="fr-FR" dirty="0" err="1" smtClean="0"/>
              <a:t>Soil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Moisture</a:t>
            </a:r>
            <a:r>
              <a:rPr lang="fr-BE" altLang="fr-FR" dirty="0" smtClean="0"/>
              <a:t> </a:t>
            </a:r>
          </a:p>
          <a:p>
            <a:pPr lvl="1"/>
            <a:r>
              <a:rPr lang="fr-BE" altLang="fr-FR" dirty="0" smtClean="0"/>
              <a:t>Sharing (user, visualisation, etc.) </a:t>
            </a:r>
            <a:r>
              <a:rPr lang="fr-BE" altLang="fr-FR" dirty="0" err="1" smtClean="0"/>
              <a:t>tools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between</a:t>
            </a:r>
            <a:r>
              <a:rPr lang="fr-BE" altLang="fr-FR" dirty="0" smtClean="0"/>
              <a:t> </a:t>
            </a:r>
            <a:r>
              <a:rPr lang="fr-BE" altLang="fr-FR" dirty="0" err="1" smtClean="0"/>
              <a:t>projects</a:t>
            </a:r>
            <a:endParaRPr lang="fr-BE" altLang="fr-FR" dirty="0" smtClean="0"/>
          </a:p>
          <a:p>
            <a:endParaRPr lang="fr-BE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56029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7" t="44781" r="6821" b="23285"/>
          <a:stretch>
            <a:fillRect/>
          </a:stretch>
        </p:blipFill>
        <p:spPr bwMode="auto">
          <a:xfrm>
            <a:off x="568325" y="2117254"/>
            <a:ext cx="8531225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re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7513637" cy="862012"/>
          </a:xfrm>
        </p:spPr>
        <p:txBody>
          <a:bodyPr/>
          <a:lstStyle/>
          <a:p>
            <a:r>
              <a:rPr lang="fr-BE" altLang="fr-FR" sz="2800" b="1" dirty="0" smtClean="0"/>
              <a:t>LC_CCI Phase II EO data input</a:t>
            </a:r>
          </a:p>
        </p:txBody>
      </p:sp>
      <p:sp>
        <p:nvSpPr>
          <p:cNvPr id="3" name="Rectangle 2"/>
          <p:cNvSpPr/>
          <p:nvPr/>
        </p:nvSpPr>
        <p:spPr>
          <a:xfrm>
            <a:off x="4100357" y="2938576"/>
            <a:ext cx="1299412" cy="375385"/>
          </a:xfrm>
          <a:prstGeom prst="rect">
            <a:avLst/>
          </a:prstGeom>
          <a:solidFill>
            <a:srgbClr val="FFFFFF">
              <a:alpha val="30000"/>
            </a:srgbClr>
          </a:solidFill>
          <a:ln w="50800">
            <a:solidFill>
              <a:srgbClr val="C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600" b="1" dirty="0">
                <a:solidFill>
                  <a:srgbClr val="C00000"/>
                </a:solidFill>
              </a:rPr>
              <a:t>2000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8007" y="3716604"/>
            <a:ext cx="1281762" cy="375385"/>
          </a:xfrm>
          <a:prstGeom prst="rect">
            <a:avLst/>
          </a:prstGeom>
          <a:solidFill>
            <a:srgbClr val="FFFFFF">
              <a:alpha val="30000"/>
            </a:srgbClr>
          </a:solidFill>
          <a:ln w="50800">
            <a:solidFill>
              <a:srgbClr val="C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600" b="1" dirty="0">
                <a:solidFill>
                  <a:srgbClr val="C00000"/>
                </a:solidFill>
              </a:rPr>
              <a:t>2000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99769" y="2563192"/>
            <a:ext cx="1299410" cy="1507945"/>
          </a:xfrm>
          <a:prstGeom prst="rect">
            <a:avLst/>
          </a:prstGeom>
          <a:solidFill>
            <a:srgbClr val="FFFFFF">
              <a:alpha val="50000"/>
            </a:srgbClr>
          </a:solidFill>
          <a:ln w="50800">
            <a:solidFill>
              <a:srgbClr val="C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600" b="1" dirty="0">
                <a:solidFill>
                  <a:srgbClr val="C00000"/>
                </a:solidFill>
              </a:rPr>
              <a:t>2005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97543" y="2561593"/>
            <a:ext cx="1229663" cy="1511146"/>
          </a:xfrm>
          <a:prstGeom prst="rect">
            <a:avLst/>
          </a:prstGeom>
          <a:solidFill>
            <a:srgbClr val="FFFFFF">
              <a:alpha val="30000"/>
            </a:srgbClr>
          </a:solidFill>
          <a:ln w="50800">
            <a:solidFill>
              <a:srgbClr val="C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600" b="1" dirty="0">
                <a:solidFill>
                  <a:srgbClr val="C00000"/>
                </a:solidFill>
              </a:rPr>
              <a:t>2010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32343" y="3516094"/>
            <a:ext cx="1038402" cy="972151"/>
          </a:xfrm>
          <a:prstGeom prst="rect">
            <a:avLst/>
          </a:prstGeom>
          <a:solidFill>
            <a:srgbClr val="FFFFFF">
              <a:alpha val="30000"/>
            </a:srgbClr>
          </a:solidFill>
          <a:ln w="50800">
            <a:solidFill>
              <a:srgbClr val="C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600" b="1" dirty="0">
                <a:solidFill>
                  <a:srgbClr val="C00000"/>
                </a:solidFill>
              </a:rPr>
              <a:t>2015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69945" y="2948203"/>
            <a:ext cx="1809550" cy="567892"/>
          </a:xfrm>
          <a:prstGeom prst="rect">
            <a:avLst/>
          </a:prstGeom>
          <a:solidFill>
            <a:srgbClr val="FFFFFF">
              <a:alpha val="30000"/>
            </a:srgbClr>
          </a:solidFill>
          <a:ln w="50800">
            <a:solidFill>
              <a:srgbClr val="C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600" b="1" dirty="0">
                <a:solidFill>
                  <a:srgbClr val="C00000"/>
                </a:solidFill>
              </a:rPr>
              <a:t>1990s</a:t>
            </a:r>
            <a:r>
              <a:rPr lang="fr-BE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fr-B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09912" y="4488245"/>
            <a:ext cx="2022431" cy="195711"/>
          </a:xfrm>
          <a:prstGeom prst="rect">
            <a:avLst/>
          </a:prstGeom>
          <a:noFill/>
          <a:ln w="50800">
            <a:solidFill>
              <a:srgbClr val="C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600" b="1" dirty="0">
                <a:solidFill>
                  <a:srgbClr val="C00000"/>
                </a:solidFill>
              </a:rPr>
              <a:t>WB </a:t>
            </a:r>
            <a:r>
              <a:rPr lang="fr-BE" sz="1600" b="1" dirty="0" err="1">
                <a:solidFill>
                  <a:srgbClr val="C00000"/>
                </a:solidFill>
              </a:rPr>
              <a:t>product</a:t>
            </a:r>
            <a:endParaRPr lang="fr-BE" sz="1600" b="1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85410" y="4683955"/>
            <a:ext cx="756460" cy="567892"/>
          </a:xfrm>
          <a:prstGeom prst="rect">
            <a:avLst/>
          </a:prstGeom>
          <a:solidFill>
            <a:srgbClr val="FFFFFF">
              <a:alpha val="30000"/>
            </a:srgbClr>
          </a:solidFill>
          <a:ln w="50800">
            <a:solidFill>
              <a:srgbClr val="C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600" b="1" dirty="0" err="1">
                <a:solidFill>
                  <a:srgbClr val="C00000"/>
                </a:solidFill>
              </a:rPr>
              <a:t>Proto-type</a:t>
            </a:r>
            <a:endParaRPr lang="fr-BE" sz="1600" b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16200000">
            <a:off x="-685006" y="3246760"/>
            <a:ext cx="19161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sz="1600" b="1" dirty="0">
                <a:solidFill>
                  <a:srgbClr val="C00000"/>
                </a:solidFill>
                <a:latin typeface="+mn-lt"/>
                <a:cs typeface="+mn-cs"/>
              </a:rPr>
              <a:t>SR time </a:t>
            </a:r>
            <a:r>
              <a:rPr lang="fr-BE" sz="1600" b="1" dirty="0" err="1">
                <a:solidFill>
                  <a:srgbClr val="C00000"/>
                </a:solidFill>
                <a:latin typeface="+mn-lt"/>
                <a:cs typeface="+mn-cs"/>
              </a:rPr>
              <a:t>series</a:t>
            </a:r>
            <a:r>
              <a:rPr lang="fr-BE" sz="1600" b="1" dirty="0">
                <a:solidFill>
                  <a:srgbClr val="C00000"/>
                </a:solidFill>
                <a:latin typeface="+mn-lt"/>
                <a:cs typeface="+mn-cs"/>
              </a:rPr>
              <a:t> + LC </a:t>
            </a:r>
            <a:r>
              <a:rPr lang="fr-BE" sz="1600" b="1" dirty="0" err="1">
                <a:solidFill>
                  <a:srgbClr val="C00000"/>
                </a:solidFill>
                <a:latin typeface="+mn-lt"/>
                <a:cs typeface="+mn-cs"/>
              </a:rPr>
              <a:t>maps</a:t>
            </a:r>
            <a:endParaRPr lang="fr-BE" sz="16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-535" y="1412776"/>
            <a:ext cx="9185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b="1" dirty="0" smtClean="0"/>
              <a:t>7 </a:t>
            </a:r>
            <a:r>
              <a:rPr lang="fr-BE" sz="2200" b="1" dirty="0" err="1" smtClean="0"/>
              <a:t>different</a:t>
            </a:r>
            <a:r>
              <a:rPr lang="fr-BE" sz="2200" b="1" dirty="0" smtClean="0"/>
              <a:t> instruments </a:t>
            </a:r>
            <a:r>
              <a:rPr lang="fr-BE" sz="2200" b="1" dirty="0" err="1" smtClean="0"/>
              <a:t>including</a:t>
            </a:r>
            <a:r>
              <a:rPr lang="fr-BE" sz="2200" b="1" dirty="0" smtClean="0"/>
              <a:t> Sentinel-1, 2 and 3, and PROBA-V</a:t>
            </a:r>
            <a:endParaRPr lang="fr-BE" sz="2200" b="1" dirty="0"/>
          </a:p>
        </p:txBody>
      </p:sp>
      <p:sp>
        <p:nvSpPr>
          <p:cNvPr id="4" name="Ellipse 3"/>
          <p:cNvSpPr/>
          <p:nvPr/>
        </p:nvSpPr>
        <p:spPr>
          <a:xfrm>
            <a:off x="539552" y="3501008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/>
          <p:cNvSpPr/>
          <p:nvPr/>
        </p:nvSpPr>
        <p:spPr>
          <a:xfrm>
            <a:off x="539552" y="486916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381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07029524"/>
              </p:ext>
            </p:extLst>
          </p:nvPr>
        </p:nvGraphicFramePr>
        <p:xfrm>
          <a:off x="708025" y="1196975"/>
          <a:ext cx="8435976" cy="4824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992"/>
                <a:gridCol w="2811992"/>
                <a:gridCol w="2811992"/>
              </a:tblGrid>
              <a:tr h="72974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fr-B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fr-B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Threshold</a:t>
                      </a: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requirement</a:t>
                      </a:r>
                      <a:endParaRPr kumimoji="0" lang="fr-B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Target </a:t>
                      </a:r>
                      <a:r>
                        <a:rPr kumimoji="0" lang="fr-BE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requirement</a:t>
                      </a:r>
                      <a:endParaRPr kumimoji="0" lang="fr-B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</a:tr>
              <a:tr h="58774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Temporal </a:t>
                      </a:r>
                      <a:r>
                        <a:rPr kumimoji="0" lang="fr-B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sampling</a:t>
                      </a:r>
                      <a:endParaRPr kumimoji="0" lang="fr-B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Best/stable </a:t>
                      </a:r>
                      <a:r>
                        <a:rPr kumimoji="0" lang="fr-B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map</a:t>
                      </a: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and </a:t>
                      </a:r>
                      <a:r>
                        <a:rPr kumimoji="0" lang="fr-B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regular</a:t>
                      </a: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updates</a:t>
                      </a:r>
                    </a:p>
                  </a:txBody>
                  <a:tcPr marL="63144" marR="63144" marT="158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Monthly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data on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vegetation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dynamics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and change</a:t>
                      </a:r>
                    </a:p>
                  </a:txBody>
                  <a:tcPr marL="63144" marR="63144" marT="15873" marB="0" anchor="ctr" horzOverflow="overflow"/>
                </a:tc>
              </a:tr>
              <a:tr h="4643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Temporal </a:t>
                      </a:r>
                      <a:r>
                        <a:rPr kumimoji="0" lang="fr-B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extent</a:t>
                      </a:r>
                      <a:endParaRPr kumimoji="0" lang="fr-B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1-2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years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,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most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recent</a:t>
                      </a:r>
                      <a:endParaRPr kumimoji="0" lang="fr-B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1990 (or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earlier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)-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present</a:t>
                      </a:r>
                      <a:endParaRPr kumimoji="0" lang="fr-B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</a:tr>
              <a:tr h="4643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Horizontal </a:t>
                      </a:r>
                      <a:r>
                        <a:rPr kumimoji="0" lang="fr-B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resolution</a:t>
                      </a:r>
                      <a:endParaRPr kumimoji="0" lang="fr-B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1000 m</a:t>
                      </a:r>
                    </a:p>
                  </a:txBody>
                  <a:tcPr marL="63144" marR="63144" marT="158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30 m</a:t>
                      </a:r>
                    </a:p>
                  </a:txBody>
                  <a:tcPr marL="63144" marR="63144" marT="15873" marB="0" anchor="ctr" horzOverflow="overflow"/>
                </a:tc>
              </a:tr>
              <a:tr h="58774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Precision</a:t>
                      </a:r>
                      <a:endParaRPr kumimoji="0" lang="fr-B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Thematic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land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cover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detail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to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meet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modelling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needs</a:t>
                      </a:r>
                      <a:endParaRPr kumimoji="0" lang="fr-B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Thematic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land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cover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detail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to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meet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future model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needs</a:t>
                      </a:r>
                      <a:endParaRPr kumimoji="0" lang="fr-B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</a:tr>
              <a:tr h="58774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Accuracy</a:t>
                      </a:r>
                      <a:endParaRPr kumimoji="0" lang="fr-B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Higher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accuracy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than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existing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datasets</a:t>
                      </a:r>
                      <a:endParaRPr kumimoji="0" lang="fr-B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Errors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of  5-10% per class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or as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overall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accuracy</a:t>
                      </a:r>
                      <a:endParaRPr kumimoji="0" lang="fr-B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</a:tr>
              <a:tr h="69094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Stability</a:t>
                      </a:r>
                      <a:endParaRPr kumimoji="0" lang="fr-B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Higher</a:t>
                      </a: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stability</a:t>
                      </a: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than</a:t>
                      </a: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existing</a:t>
                      </a: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datasets</a:t>
                      </a:r>
                      <a:endParaRPr kumimoji="0" lang="fr-B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Errors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of 5-10% per class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or as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overall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accuracy</a:t>
                      </a:r>
                      <a:endParaRPr kumimoji="0" lang="fr-B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</a:tr>
              <a:tr h="7117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Error</a:t>
                      </a: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Characteristics</a:t>
                      </a:r>
                      <a:endParaRPr kumimoji="0" lang="fr-B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Independent one-time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accuracy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assessment</a:t>
                      </a:r>
                      <a:endParaRPr kumimoji="0" lang="fr-B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-122"/>
                      </a:endParaRPr>
                    </a:p>
                  </a:txBody>
                  <a:tcPr marL="63144" marR="63144" marT="158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Operational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and </a:t>
                      </a:r>
                      <a:r>
                        <a:rPr kumimoji="0" lang="fr-BE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independent</a:t>
                      </a:r>
                      <a:r>
                        <a:rPr kumimoji="0" lang="fr-B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multi-date validation</a:t>
                      </a:r>
                    </a:p>
                  </a:txBody>
                  <a:tcPr marL="63144" marR="63144" marT="15873" marB="0" anchor="ctr" horzOverflow="overflow"/>
                </a:tc>
              </a:tr>
            </a:tbl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67544" y="260648"/>
            <a:ext cx="773906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/>
          <a:p>
            <a:pPr algn="ctr" defTabSz="449263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fr-BE" sz="3200" b="1" dirty="0" smtClean="0">
                <a:solidFill>
                  <a:srgbClr val="FFFFFF"/>
                </a:solidFill>
                <a:latin typeface="+mn-lt"/>
              </a:rPr>
              <a:t>Phase 1 </a:t>
            </a:r>
            <a:r>
              <a:rPr lang="fr-BE" sz="3200" b="1" dirty="0" err="1" smtClean="0">
                <a:solidFill>
                  <a:srgbClr val="FFFFFF"/>
                </a:solidFill>
                <a:latin typeface="+mn-lt"/>
              </a:rPr>
              <a:t>Users</a:t>
            </a:r>
            <a:r>
              <a:rPr lang="fr-BE" sz="3200" b="1" dirty="0" smtClean="0">
                <a:solidFill>
                  <a:srgbClr val="FFFFFF"/>
                </a:solidFill>
                <a:latin typeface="+mn-lt"/>
              </a:rPr>
              <a:t> Consultation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1560" y="6165304"/>
            <a:ext cx="859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 smtClean="0">
                <a:solidFill>
                  <a:srgbClr val="002060"/>
                </a:solidFill>
              </a:rPr>
              <a:t>HR LC </a:t>
            </a:r>
            <a:r>
              <a:rPr lang="fr-BE" b="1" dirty="0" err="1" smtClean="0">
                <a:solidFill>
                  <a:srgbClr val="002060"/>
                </a:solidFill>
              </a:rPr>
              <a:t>map</a:t>
            </a:r>
            <a:r>
              <a:rPr lang="fr-BE" b="1" dirty="0" smtClean="0">
                <a:solidFill>
                  <a:srgbClr val="002060"/>
                </a:solidFill>
              </a:rPr>
              <a:t> relevant for Impact </a:t>
            </a:r>
            <a:r>
              <a:rPr lang="fr-BE" b="1" dirty="0" err="1" smtClean="0">
                <a:solidFill>
                  <a:srgbClr val="002060"/>
                </a:solidFill>
              </a:rPr>
              <a:t>Assessment</a:t>
            </a:r>
            <a:r>
              <a:rPr lang="fr-BE" b="1" dirty="0" smtClean="0">
                <a:solidFill>
                  <a:srgbClr val="002060"/>
                </a:solidFill>
              </a:rPr>
              <a:t> Model and mitigation </a:t>
            </a:r>
            <a:r>
              <a:rPr lang="fr-BE" b="1" dirty="0" err="1" smtClean="0">
                <a:solidFill>
                  <a:srgbClr val="002060"/>
                </a:solidFill>
              </a:rPr>
              <a:t>strategy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7308304" y="2996952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356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272212" cy="862012"/>
          </a:xfrm>
        </p:spPr>
        <p:txBody>
          <a:bodyPr/>
          <a:lstStyle/>
          <a:p>
            <a:r>
              <a:rPr lang="fr-BE" sz="2800" dirty="0" smtClean="0"/>
              <a:t>Sentinel-2 data time </a:t>
            </a:r>
            <a:r>
              <a:rPr lang="fr-BE" sz="2800" dirty="0" err="1" smtClean="0"/>
              <a:t>series</a:t>
            </a:r>
            <a:r>
              <a:rPr lang="fr-BE" sz="2800" dirty="0" smtClean="0"/>
              <a:t> for 10 m LC continental </a:t>
            </a:r>
            <a:r>
              <a:rPr lang="fr-BE" sz="2800" dirty="0" err="1" smtClean="0"/>
              <a:t>scale</a:t>
            </a:r>
            <a:r>
              <a:rPr lang="fr-BE" sz="2800" dirty="0" smtClean="0"/>
              <a:t> </a:t>
            </a:r>
            <a:r>
              <a:rPr lang="fr-BE" sz="2800" dirty="0" err="1" smtClean="0"/>
              <a:t>mapping</a:t>
            </a:r>
            <a:r>
              <a:rPr lang="fr-BE" sz="2800" dirty="0" smtClean="0"/>
              <a:t> (</a:t>
            </a:r>
            <a:r>
              <a:rPr lang="fr-BE" sz="2800" dirty="0" err="1" smtClean="0"/>
              <a:t>Africa</a:t>
            </a:r>
            <a:r>
              <a:rPr lang="fr-BE" sz="2800" dirty="0" smtClean="0"/>
              <a:t>)</a:t>
            </a:r>
            <a:endParaRPr lang="fr-BE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5" t="23470" r="28362" b="41046"/>
          <a:stretch/>
        </p:blipFill>
        <p:spPr bwMode="auto">
          <a:xfrm>
            <a:off x="-252536" y="1700808"/>
            <a:ext cx="416892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6530708"/>
            <a:ext cx="2286000" cy="3120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lnSpc>
                <a:spcPct val="119000"/>
              </a:lnSpc>
              <a:spcBef>
                <a:spcPct val="20000"/>
              </a:spcBef>
              <a:buClr>
                <a:srgbClr val="000000"/>
              </a:buClr>
              <a:buSzPct val="120000"/>
            </a:pPr>
            <a:r>
              <a:rPr lang="fr-BE" sz="1200" kern="0" dirty="0">
                <a:solidFill>
                  <a:srgbClr val="00338D"/>
                </a:solidFill>
                <a:latin typeface="Arial"/>
              </a:rPr>
              <a:t>(</a:t>
            </a:r>
            <a:r>
              <a:rPr lang="fr-BE" sz="1200" kern="0" dirty="0" err="1">
                <a:solidFill>
                  <a:srgbClr val="00338D"/>
                </a:solidFill>
                <a:latin typeface="Arial"/>
              </a:rPr>
              <a:t>Pekel</a:t>
            </a:r>
            <a:r>
              <a:rPr lang="fr-BE" sz="1200" kern="0" dirty="0">
                <a:solidFill>
                  <a:srgbClr val="00338D"/>
                </a:solidFill>
                <a:latin typeface="Arial"/>
              </a:rPr>
              <a:t> et al. </a:t>
            </a:r>
            <a:r>
              <a:rPr lang="fr-BE" sz="1200" kern="0" dirty="0" smtClean="0">
                <a:solidFill>
                  <a:srgbClr val="00338D"/>
                </a:solidFill>
                <a:latin typeface="Arial"/>
              </a:rPr>
              <a:t>, </a:t>
            </a:r>
            <a:r>
              <a:rPr lang="fr-BE" sz="1200" kern="0" dirty="0">
                <a:solidFill>
                  <a:srgbClr val="00338D"/>
                </a:solidFill>
                <a:latin typeface="Arial"/>
              </a:rPr>
              <a:t>RSE 2014)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8" t="62295" r="29649" b="30505"/>
          <a:stretch/>
        </p:blipFill>
        <p:spPr bwMode="auto">
          <a:xfrm>
            <a:off x="179512" y="5661249"/>
            <a:ext cx="3793398" cy="55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022" y="1124744"/>
            <a:ext cx="3668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Cloud free obs. </a:t>
            </a:r>
            <a:r>
              <a:rPr lang="fr-BE" b="1" dirty="0" err="1" smtClean="0"/>
              <a:t>with</a:t>
            </a:r>
            <a:r>
              <a:rPr lang="fr-BE" b="1" dirty="0" smtClean="0"/>
              <a:t> 2 </a:t>
            </a:r>
            <a:r>
              <a:rPr lang="fr-BE" b="1" dirty="0" err="1" smtClean="0"/>
              <a:t>overpass</a:t>
            </a:r>
            <a:r>
              <a:rPr lang="fr-BE" b="1" dirty="0" smtClean="0"/>
              <a:t> /</a:t>
            </a:r>
            <a:r>
              <a:rPr lang="fr-BE" b="1" dirty="0" err="1" smtClean="0"/>
              <a:t>day</a:t>
            </a:r>
            <a:endParaRPr lang="fr-BE" b="1" dirty="0" smtClean="0"/>
          </a:p>
          <a:p>
            <a:r>
              <a:rPr lang="fr-BE" b="1" dirty="0" smtClean="0"/>
              <a:t>MODIS on Aqua and Terra</a:t>
            </a:r>
            <a:endParaRPr lang="fr-BE" b="1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079" b="2388"/>
          <a:stretch/>
        </p:blipFill>
        <p:spPr bwMode="auto">
          <a:xfrm>
            <a:off x="3688486" y="1628800"/>
            <a:ext cx="546401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1"/>
          <p:cNvSpPr/>
          <p:nvPr/>
        </p:nvSpPr>
        <p:spPr>
          <a:xfrm>
            <a:off x="4067944" y="1124744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  Sentinel 2</a:t>
            </a:r>
            <a:r>
              <a:rPr lang="de-DE" sz="2000" b="1" dirty="0" smtClean="0"/>
              <a:t> - </a:t>
            </a:r>
            <a:r>
              <a:rPr lang="en-US" sz="2000" b="1" dirty="0" smtClean="0"/>
              <a:t>annual </a:t>
            </a:r>
            <a:r>
              <a:rPr lang="en-US" sz="2000" b="1" dirty="0"/>
              <a:t>coverage </a:t>
            </a:r>
            <a:r>
              <a:rPr lang="en-US" sz="2000" b="1" dirty="0" smtClean="0"/>
              <a:t>with </a:t>
            </a:r>
            <a:r>
              <a:rPr lang="en-US" sz="2000" b="1" dirty="0"/>
              <a:t>2 </a:t>
            </a:r>
            <a:r>
              <a:rPr lang="en-US" sz="2000" b="1" dirty="0" smtClean="0"/>
              <a:t>sat.</a:t>
            </a:r>
            <a:endParaRPr lang="de-DE" sz="16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7" t="64703" r="1714" b="29728"/>
          <a:stretch/>
        </p:blipFill>
        <p:spPr bwMode="auto">
          <a:xfrm>
            <a:off x="179512" y="6165304"/>
            <a:ext cx="3822768" cy="42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1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>
          <a:xfrm>
            <a:off x="3524" y="-546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r-BE" sz="3600" dirty="0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Consistent land </a:t>
            </a:r>
            <a:r>
              <a:rPr lang="fr-BE" sz="3600" dirty="0" err="1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cover</a:t>
            </a:r>
            <a:r>
              <a:rPr lang="fr-BE" sz="3600" dirty="0" smtClean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fr-BE" sz="3600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state </a:t>
            </a:r>
            <a:r>
              <a:rPr lang="fr-BE" sz="3600" dirty="0" err="1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products</a:t>
            </a:r>
            <a:endParaRPr lang="fr-BE" sz="3600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5" t="17326" r="4762" b="11485"/>
          <a:stretch>
            <a:fillRect/>
          </a:stretch>
        </p:blipFill>
        <p:spPr bwMode="auto">
          <a:xfrm>
            <a:off x="0" y="1174750"/>
            <a:ext cx="539908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t="17326" r="4762" b="11485"/>
          <a:stretch>
            <a:fillRect/>
          </a:stretch>
        </p:blipFill>
        <p:spPr bwMode="auto">
          <a:xfrm>
            <a:off x="942975" y="2012950"/>
            <a:ext cx="5399088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t="17131" r="4874" b="11093"/>
          <a:stretch>
            <a:fillRect/>
          </a:stretch>
        </p:blipFill>
        <p:spPr bwMode="auto">
          <a:xfrm>
            <a:off x="1970088" y="3008313"/>
            <a:ext cx="7173912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7448550" y="2968625"/>
            <a:ext cx="1703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en-US" sz="1000">
                <a:solidFill>
                  <a:schemeClr val="bg1"/>
                </a:solidFill>
              </a:rPr>
              <a:t>CCI LC map - 2010 epoch</a:t>
            </a:r>
            <a:endParaRPr lang="en-US" altLang="en-US" sz="1000">
              <a:solidFill>
                <a:schemeClr val="bg1"/>
              </a:solidFill>
            </a:endParaRP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4654550" y="2009775"/>
            <a:ext cx="1703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en-US" sz="1000">
                <a:solidFill>
                  <a:schemeClr val="bg1"/>
                </a:solidFill>
              </a:rPr>
              <a:t>CCI LC map - 2005 epoch</a:t>
            </a:r>
            <a:endParaRPr lang="en-US" altLang="en-US" sz="1000">
              <a:solidFill>
                <a:schemeClr val="bg1"/>
              </a:solidFill>
            </a:endParaRP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3708400" y="1173163"/>
            <a:ext cx="1703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en-US" sz="1000">
                <a:solidFill>
                  <a:schemeClr val="bg1"/>
                </a:solidFill>
              </a:rPr>
              <a:t>CCI LC map - 2000 epoch</a:t>
            </a:r>
            <a:endParaRPr lang="en-US" altLang="en-US" sz="1000">
              <a:solidFill>
                <a:schemeClr val="bg1"/>
              </a:solidFill>
            </a:endParaRPr>
          </a:p>
        </p:txBody>
      </p:sp>
      <p:pic>
        <p:nvPicPr>
          <p:cNvPr id="16393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8" t="22771" r="33517" b="11687"/>
          <a:stretch>
            <a:fillRect/>
          </a:stretch>
        </p:blipFill>
        <p:spPr bwMode="auto">
          <a:xfrm>
            <a:off x="0" y="4443413"/>
            <a:ext cx="269716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4" name="ZoneTexte 10"/>
          <p:cNvSpPr txBox="1">
            <a:spLocks noChangeArrowheads="1"/>
          </p:cNvSpPr>
          <p:nvPr/>
        </p:nvSpPr>
        <p:spPr bwMode="auto">
          <a:xfrm>
            <a:off x="6318250" y="6453188"/>
            <a:ext cx="2252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en-US" sz="1400" b="0">
                <a:solidFill>
                  <a:srgbClr val="002060"/>
                </a:solidFill>
                <a:latin typeface="Calibri" pitchFamily="34" charset="0"/>
              </a:rPr>
              <a:t>+ quality flags and metadata</a:t>
            </a:r>
          </a:p>
        </p:txBody>
      </p:sp>
      <p:sp>
        <p:nvSpPr>
          <p:cNvPr id="16395" name="Rectangle 1"/>
          <p:cNvSpPr>
            <a:spLocks noChangeArrowheads="1"/>
          </p:cNvSpPr>
          <p:nvPr/>
        </p:nvSpPr>
        <p:spPr bwMode="auto">
          <a:xfrm>
            <a:off x="6107048" y="1320800"/>
            <a:ext cx="20442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fr-FR" sz="1800" b="0" dirty="0">
                <a:solidFill>
                  <a:schemeClr val="tx1"/>
                </a:solidFill>
                <a:ea typeface="Microsoft YaHei" pitchFamily="34" charset="-122"/>
              </a:rPr>
              <a:t>LC_CCI </a:t>
            </a:r>
            <a:r>
              <a:rPr lang="fr-BE" altLang="fr-FR" sz="1800" b="0" dirty="0" err="1">
                <a:solidFill>
                  <a:schemeClr val="tx1"/>
                </a:solidFill>
                <a:ea typeface="Microsoft YaHei" pitchFamily="34" charset="-122"/>
              </a:rPr>
              <a:t>Products</a:t>
            </a:r>
            <a:r>
              <a:rPr lang="fr-BE" altLang="fr-FR" sz="1800" b="0" dirty="0">
                <a:solidFill>
                  <a:schemeClr val="tx1"/>
                </a:solidFill>
                <a:ea typeface="Microsoft YaHei" pitchFamily="34" charset="-122"/>
              </a:rPr>
              <a:t> </a:t>
            </a:r>
            <a:endParaRPr lang="fr-BE" altLang="fr-FR" sz="1800" b="0" dirty="0" smtClean="0">
              <a:solidFill>
                <a:schemeClr val="tx1"/>
              </a:solidFill>
              <a:ea typeface="Microsoft YaHei" pitchFamily="34" charset="-122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fr-FR" sz="1800" b="0" dirty="0">
                <a:solidFill>
                  <a:schemeClr val="tx1"/>
                </a:solidFill>
                <a:ea typeface="Microsoft YaHei" pitchFamily="34" charset="-122"/>
              </a:rPr>
              <a:t>a</a:t>
            </a:r>
            <a:r>
              <a:rPr lang="fr-BE" altLang="fr-FR" sz="1800" b="0" dirty="0" smtClean="0">
                <a:solidFill>
                  <a:schemeClr val="tx1"/>
                </a:solidFill>
                <a:ea typeface="Microsoft YaHei" pitchFamily="34" charset="-122"/>
              </a:rPr>
              <a:t>ccessible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fr-FR" sz="1800" b="0" dirty="0" smtClean="0">
                <a:solidFill>
                  <a:schemeClr val="tx1"/>
                </a:solidFill>
                <a:ea typeface="Microsoft YaHei" pitchFamily="34" charset="-122"/>
              </a:rPr>
              <a:t>on line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fr-BE" altLang="fr-FR" sz="1800" b="0" dirty="0">
              <a:solidFill>
                <a:schemeClr val="tx1"/>
              </a:solidFill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4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Sentinel-2 for Africa in LC-CCI Phase II</a:t>
            </a:r>
            <a:endParaRPr lang="de-DE" sz="3200" dirty="0"/>
          </a:p>
        </p:txBody>
      </p:sp>
      <p:grpSp>
        <p:nvGrpSpPr>
          <p:cNvPr id="4" name="Gruppieren 12"/>
          <p:cNvGrpSpPr/>
          <p:nvPr/>
        </p:nvGrpSpPr>
        <p:grpSpPr>
          <a:xfrm>
            <a:off x="1691680" y="1988843"/>
            <a:ext cx="2160240" cy="947375"/>
            <a:chOff x="1115616" y="1858489"/>
            <a:chExt cx="1248421" cy="651556"/>
          </a:xfrm>
        </p:grpSpPr>
        <p:sp>
          <p:nvSpPr>
            <p:cNvPr id="14" name="Ellipse 13"/>
            <p:cNvSpPr/>
            <p:nvPr/>
          </p:nvSpPr>
          <p:spPr>
            <a:xfrm>
              <a:off x="1115616" y="2260663"/>
              <a:ext cx="1248421" cy="249382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1115616" y="1983181"/>
              <a:ext cx="1248421" cy="41365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GB" sz="1600" b="1" dirty="0" smtClean="0">
                  <a:solidFill>
                    <a:schemeClr val="tx1"/>
                  </a:solidFill>
                </a:rPr>
                <a:t>10 years, global</a:t>
              </a:r>
            </a:p>
            <a:p>
              <a:pPr algn="ctr"/>
              <a:r>
                <a:rPr lang="en-GB" sz="2000" b="1" dirty="0" smtClean="0">
                  <a:solidFill>
                    <a:schemeClr val="tx1"/>
                  </a:solidFill>
                </a:rPr>
                <a:t>~ 160 TB</a:t>
              </a:r>
              <a:endParaRPr lang="de-DE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1115616" y="1858489"/>
              <a:ext cx="1248421" cy="249382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i="1" dirty="0" smtClean="0">
                  <a:solidFill>
                    <a:schemeClr val="tx1"/>
                  </a:solidFill>
                </a:rPr>
                <a:t>MERIS L1B</a:t>
              </a:r>
              <a:endParaRPr lang="de-DE" sz="16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59667" y="2276872"/>
            <a:ext cx="1581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MERIS</a:t>
            </a:r>
            <a:br>
              <a:rPr lang="en-GB" b="1" dirty="0" smtClean="0"/>
            </a:br>
            <a:r>
              <a:rPr lang="en-GB" b="1" dirty="0" smtClean="0"/>
              <a:t>pre-processing</a:t>
            </a:r>
          </a:p>
        </p:txBody>
      </p:sp>
      <p:grpSp>
        <p:nvGrpSpPr>
          <p:cNvPr id="46" name="Gruppieren 12"/>
          <p:cNvGrpSpPr/>
          <p:nvPr/>
        </p:nvGrpSpPr>
        <p:grpSpPr>
          <a:xfrm>
            <a:off x="5580112" y="1916832"/>
            <a:ext cx="1728192" cy="936098"/>
            <a:chOff x="1115616" y="1858492"/>
            <a:chExt cx="1248421" cy="651554"/>
          </a:xfrm>
        </p:grpSpPr>
        <p:sp>
          <p:nvSpPr>
            <p:cNvPr id="47" name="Ellipse 46"/>
            <p:cNvSpPr/>
            <p:nvPr/>
          </p:nvSpPr>
          <p:spPr>
            <a:xfrm>
              <a:off x="1115616" y="2260664"/>
              <a:ext cx="1248421" cy="249382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48" name="Rechteck 47"/>
            <p:cNvSpPr/>
            <p:nvPr/>
          </p:nvSpPr>
          <p:spPr>
            <a:xfrm>
              <a:off x="1115616" y="1983181"/>
              <a:ext cx="1248421" cy="413650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Ins="36000" rtlCol="0" anchor="ctr"/>
            <a:lstStyle/>
            <a:p>
              <a:pPr algn="ctr"/>
              <a:endParaRPr lang="en-GB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GB" sz="1600" b="1" dirty="0" smtClean="0">
                  <a:solidFill>
                    <a:schemeClr val="tx1"/>
                  </a:solidFill>
                </a:rPr>
                <a:t>10 years, global</a:t>
              </a:r>
            </a:p>
            <a:p>
              <a:pPr algn="ctr"/>
              <a:r>
                <a:rPr lang="en-GB" sz="1600" b="1" dirty="0" smtClean="0">
                  <a:solidFill>
                    <a:schemeClr val="tx1"/>
                  </a:solidFill>
                </a:rPr>
                <a:t>~</a:t>
              </a:r>
              <a:r>
                <a:rPr lang="en-GB" b="1" dirty="0" smtClean="0">
                  <a:solidFill>
                    <a:schemeClr val="tx1"/>
                  </a:solidFill>
                </a:rPr>
                <a:t>36 TB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1115616" y="1858492"/>
              <a:ext cx="1248421" cy="249382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Ins="36000" rtlCol="0" anchor="ctr"/>
            <a:lstStyle/>
            <a:p>
              <a:pPr algn="ctr"/>
              <a:r>
                <a:rPr lang="en-GB" sz="1600" b="1" i="1" dirty="0" smtClean="0">
                  <a:solidFill>
                    <a:schemeClr val="tx1"/>
                  </a:solidFill>
                </a:rPr>
                <a:t>SR 7-day comp.</a:t>
              </a:r>
              <a:endParaRPr lang="de-DE" sz="1600" b="1" i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Gerade Verbindung mit Pfeil 50"/>
          <p:cNvCxnSpPr/>
          <p:nvPr/>
        </p:nvCxnSpPr>
        <p:spPr>
          <a:xfrm>
            <a:off x="4211960" y="2420888"/>
            <a:ext cx="10801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e Legende 51"/>
          <p:cNvSpPr/>
          <p:nvPr/>
        </p:nvSpPr>
        <p:spPr>
          <a:xfrm>
            <a:off x="3563888" y="1268760"/>
            <a:ext cx="4032448" cy="612648"/>
          </a:xfrm>
          <a:prstGeom prst="wedgeEllipseCallout">
            <a:avLst>
              <a:gd name="adj1" fmla="val -20410"/>
              <a:gd name="adj2" fmla="val 123559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36000" rtlCol="0" anchor="ctr"/>
          <a:lstStyle/>
          <a:p>
            <a:pPr algn="ctr"/>
            <a:r>
              <a:rPr lang="en-GB" sz="1200" b="1" dirty="0" smtClean="0">
                <a:solidFill>
                  <a:schemeClr val="tx1"/>
                </a:solidFill>
              </a:rPr>
              <a:t>~ 2 months processing time</a:t>
            </a:r>
          </a:p>
          <a:p>
            <a:pPr algn="ctr"/>
            <a:r>
              <a:rPr lang="en-GB" sz="1200" b="1" dirty="0" smtClean="0">
                <a:solidFill>
                  <a:schemeClr val="tx1"/>
                </a:solidFill>
              </a:rPr>
              <a:t>on a 72 nodes/300 cores Calvalus cluster</a:t>
            </a:r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62" name="Ovale Legende 61"/>
          <p:cNvSpPr/>
          <p:nvPr/>
        </p:nvSpPr>
        <p:spPr>
          <a:xfrm>
            <a:off x="3563888" y="3057686"/>
            <a:ext cx="4104456" cy="659346"/>
          </a:xfrm>
          <a:prstGeom prst="wedgeEllipseCallout">
            <a:avLst>
              <a:gd name="adj1" fmla="val -20410"/>
              <a:gd name="adj2" fmla="val 123559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36000" rtlCol="0" anchor="ctr"/>
          <a:lstStyle/>
          <a:p>
            <a:pPr algn="ctr"/>
            <a:r>
              <a:rPr lang="en-GB" sz="1200" b="1" dirty="0" smtClean="0">
                <a:solidFill>
                  <a:schemeClr val="tx1"/>
                </a:solidFill>
              </a:rPr>
              <a:t>expected ~3 months processing time</a:t>
            </a:r>
          </a:p>
          <a:p>
            <a:pPr algn="ctr"/>
            <a:r>
              <a:rPr lang="en-GB" sz="1200" b="1" dirty="0" smtClean="0">
                <a:solidFill>
                  <a:schemeClr val="tx1"/>
                </a:solidFill>
              </a:rPr>
              <a:t>(more complex adjacency corr., terrain corr.)</a:t>
            </a:r>
            <a:endParaRPr lang="de-DE" sz="1200" b="1" dirty="0">
              <a:solidFill>
                <a:schemeClr val="tx1"/>
              </a:solidFill>
            </a:endParaRPr>
          </a:p>
        </p:txBody>
      </p:sp>
      <p:grpSp>
        <p:nvGrpSpPr>
          <p:cNvPr id="68" name="Gruppieren 67"/>
          <p:cNvGrpSpPr/>
          <p:nvPr/>
        </p:nvGrpSpPr>
        <p:grpSpPr>
          <a:xfrm>
            <a:off x="109772" y="3777769"/>
            <a:ext cx="3814156" cy="947375"/>
            <a:chOff x="109772" y="3777769"/>
            <a:chExt cx="3814156" cy="947375"/>
          </a:xfrm>
        </p:grpSpPr>
        <p:grpSp>
          <p:nvGrpSpPr>
            <p:cNvPr id="53" name="Gruppieren 12"/>
            <p:cNvGrpSpPr/>
            <p:nvPr/>
          </p:nvGrpSpPr>
          <p:grpSpPr>
            <a:xfrm>
              <a:off x="1619672" y="3777769"/>
              <a:ext cx="2304256" cy="947375"/>
              <a:chOff x="1115616" y="1858489"/>
              <a:chExt cx="1248421" cy="651556"/>
            </a:xfrm>
          </p:grpSpPr>
          <p:sp>
            <p:nvSpPr>
              <p:cNvPr id="54" name="Ellipse 53"/>
              <p:cNvSpPr/>
              <p:nvPr/>
            </p:nvSpPr>
            <p:spPr>
              <a:xfrm>
                <a:off x="1115616" y="2260663"/>
                <a:ext cx="1248421" cy="249382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/>
              </a:p>
            </p:txBody>
          </p:sp>
          <p:sp>
            <p:nvSpPr>
              <p:cNvPr id="55" name="Rechteck 54"/>
              <p:cNvSpPr/>
              <p:nvPr/>
            </p:nvSpPr>
            <p:spPr>
              <a:xfrm>
                <a:off x="1115616" y="1983181"/>
                <a:ext cx="1248421" cy="413650"/>
              </a:xfrm>
              <a:prstGeom prst="rect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GB" sz="1600" b="1" dirty="0" smtClean="0">
                    <a:solidFill>
                      <a:schemeClr val="tx1"/>
                    </a:solidFill>
                  </a:rPr>
                  <a:t>1 year, Africa</a:t>
                </a:r>
              </a:p>
              <a:p>
                <a:pPr algn="ctr"/>
                <a:r>
                  <a:rPr lang="en-GB" sz="2000" b="1" dirty="0" smtClean="0">
                    <a:solidFill>
                      <a:schemeClr val="tx1"/>
                    </a:solidFill>
                  </a:rPr>
                  <a:t>~165 TB</a:t>
                </a:r>
                <a:endParaRPr lang="de-DE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1115616" y="1858489"/>
                <a:ext cx="1248421" cy="249382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i="1" dirty="0" smtClean="0">
                    <a:solidFill>
                      <a:schemeClr val="tx1"/>
                    </a:solidFill>
                  </a:rPr>
                  <a:t>S2 MSI L1</a:t>
                </a:r>
                <a:endParaRPr lang="de-DE" sz="1600" b="1" i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Textfeld 62"/>
            <p:cNvSpPr txBox="1"/>
            <p:nvPr/>
          </p:nvSpPr>
          <p:spPr>
            <a:xfrm>
              <a:off x="109772" y="3933056"/>
              <a:ext cx="16658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Sentinel 2</a:t>
              </a:r>
            </a:p>
            <a:p>
              <a:r>
                <a:rPr lang="en-GB" sz="1600" b="1" dirty="0" smtClean="0"/>
                <a:t>pre-processing</a:t>
              </a:r>
            </a:p>
          </p:txBody>
        </p:sp>
      </p:grpSp>
      <p:sp>
        <p:nvSpPr>
          <p:cNvPr id="64" name="Ovale Legende 63"/>
          <p:cNvSpPr/>
          <p:nvPr/>
        </p:nvSpPr>
        <p:spPr>
          <a:xfrm>
            <a:off x="7236296" y="2456312"/>
            <a:ext cx="1907704" cy="828672"/>
          </a:xfrm>
          <a:prstGeom prst="wedgeEllipseCallout">
            <a:avLst>
              <a:gd name="adj1" fmla="val -53570"/>
              <a:gd name="adj2" fmla="val -38165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36000"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300m, 15 </a:t>
            </a:r>
            <a:r>
              <a:rPr lang="en-GB" sz="1400" dirty="0" err="1" smtClean="0">
                <a:solidFill>
                  <a:schemeClr val="tx1"/>
                </a:solidFill>
              </a:rPr>
              <a:t>bands+error</a:t>
            </a:r>
            <a:endParaRPr lang="en-GB" sz="1400" dirty="0" smtClean="0">
              <a:solidFill>
                <a:schemeClr val="tx1"/>
              </a:solidFill>
            </a:endParaRPr>
          </a:p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60-100 GB/composite</a:t>
            </a:r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67" name="Gruppieren 66"/>
          <p:cNvGrpSpPr/>
          <p:nvPr/>
        </p:nvGrpSpPr>
        <p:grpSpPr>
          <a:xfrm>
            <a:off x="4211960" y="3789040"/>
            <a:ext cx="4932040" cy="1296144"/>
            <a:chOff x="4211960" y="3789040"/>
            <a:chExt cx="4824536" cy="1152128"/>
          </a:xfrm>
        </p:grpSpPr>
        <p:grpSp>
          <p:nvGrpSpPr>
            <p:cNvPr id="57" name="Gruppieren 12"/>
            <p:cNvGrpSpPr/>
            <p:nvPr/>
          </p:nvGrpSpPr>
          <p:grpSpPr>
            <a:xfrm>
              <a:off x="5508104" y="3789040"/>
              <a:ext cx="1728192" cy="864096"/>
              <a:chOff x="1115616" y="1858489"/>
              <a:chExt cx="1248421" cy="651557"/>
            </a:xfrm>
          </p:grpSpPr>
          <p:sp>
            <p:nvSpPr>
              <p:cNvPr id="58" name="Ellipse 57"/>
              <p:cNvSpPr/>
              <p:nvPr/>
            </p:nvSpPr>
            <p:spPr>
              <a:xfrm>
                <a:off x="1115616" y="2260664"/>
                <a:ext cx="1248421" cy="249382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b="1" i="1"/>
              </a:p>
            </p:txBody>
          </p:sp>
          <p:sp>
            <p:nvSpPr>
              <p:cNvPr id="59" name="Rechteck 58"/>
              <p:cNvSpPr/>
              <p:nvPr/>
            </p:nvSpPr>
            <p:spPr>
              <a:xfrm>
                <a:off x="1115616" y="1983181"/>
                <a:ext cx="1248421" cy="413650"/>
              </a:xfrm>
              <a:prstGeom prst="rect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i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GB" sz="1600" b="1" i="1" dirty="0" smtClean="0">
                    <a:solidFill>
                      <a:schemeClr val="tx1"/>
                    </a:solidFill>
                  </a:rPr>
                  <a:t>1 year, Africa</a:t>
                </a:r>
              </a:p>
              <a:p>
                <a:pPr algn="ctr"/>
                <a:r>
                  <a:rPr lang="en-GB" b="1" i="1" dirty="0" smtClean="0">
                    <a:solidFill>
                      <a:schemeClr val="tx1"/>
                    </a:solidFill>
                  </a:rPr>
                  <a:t>~72 TB</a:t>
                </a:r>
                <a:endParaRPr lang="de-DE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1115616" y="1858489"/>
                <a:ext cx="1248421" cy="249382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6000" rIns="36000" rtlCol="0" anchor="ctr"/>
              <a:lstStyle/>
              <a:p>
                <a:pPr algn="ctr"/>
                <a:r>
                  <a:rPr lang="en-GB" sz="1600" b="1" i="1" dirty="0" smtClean="0">
                    <a:solidFill>
                      <a:schemeClr val="tx1"/>
                    </a:solidFill>
                  </a:rPr>
                  <a:t>SR 15-day comp.</a:t>
                </a:r>
                <a:endParaRPr lang="de-DE" sz="1600" b="1" i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1" name="Gerade Verbindung mit Pfeil 60"/>
            <p:cNvCxnSpPr/>
            <p:nvPr/>
          </p:nvCxnSpPr>
          <p:spPr>
            <a:xfrm>
              <a:off x="4211960" y="4209814"/>
              <a:ext cx="10801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e Legende 64"/>
            <p:cNvSpPr/>
            <p:nvPr/>
          </p:nvSpPr>
          <p:spPr>
            <a:xfrm>
              <a:off x="7308304" y="4149080"/>
              <a:ext cx="1728192" cy="792088"/>
            </a:xfrm>
            <a:prstGeom prst="wedgeEllipseCallout">
              <a:avLst>
                <a:gd name="adj1" fmla="val -48760"/>
                <a:gd name="adj2" fmla="val -37242"/>
              </a:avLst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rIns="36000" rtlCol="0" anchor="ctr"/>
            <a:lstStyle/>
            <a:p>
              <a:pPr algn="ctr"/>
              <a:r>
                <a:rPr lang="en-GB" sz="1100" i="1" dirty="0" smtClean="0">
                  <a:solidFill>
                    <a:schemeClr val="tx1"/>
                  </a:solidFill>
                </a:rPr>
                <a:t>10-20 m, 13 </a:t>
              </a:r>
              <a:r>
                <a:rPr lang="en-GB" sz="1100" i="1" dirty="0" err="1" smtClean="0">
                  <a:solidFill>
                    <a:schemeClr val="tx1"/>
                  </a:solidFill>
                </a:rPr>
                <a:t>bands+e</a:t>
              </a:r>
              <a:r>
                <a:rPr lang="en-GB" sz="1100" i="1" dirty="0" smtClean="0">
                  <a:solidFill>
                    <a:schemeClr val="tx1"/>
                  </a:solidFill>
                </a:rPr>
                <a:t>.</a:t>
              </a:r>
            </a:p>
            <a:p>
              <a:pPr algn="ctr"/>
              <a:r>
                <a:rPr lang="en-GB" sz="1100" i="1" dirty="0" smtClean="0">
                  <a:solidFill>
                    <a:schemeClr val="tx1"/>
                  </a:solidFill>
                </a:rPr>
                <a:t>3-4 TB/composite</a:t>
              </a:r>
              <a:endParaRPr lang="de-DE" sz="110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Ovale Legende 65"/>
          <p:cNvSpPr/>
          <p:nvPr/>
        </p:nvSpPr>
        <p:spPr>
          <a:xfrm>
            <a:off x="2483768" y="4869160"/>
            <a:ext cx="3960440" cy="1512168"/>
          </a:xfrm>
          <a:prstGeom prst="wedgeEllipseCallout">
            <a:avLst>
              <a:gd name="adj1" fmla="val -44604"/>
              <a:gd name="adj2" fmla="val -56867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36000" rtlCol="0" anchor="ctr"/>
          <a:lstStyle/>
          <a:p>
            <a:pPr algn="ctr"/>
            <a:r>
              <a:rPr lang="en-GB" sz="1400" i="1" dirty="0" smtClean="0">
                <a:solidFill>
                  <a:schemeClr val="tx1"/>
                </a:solidFill>
              </a:rPr>
              <a:t>Assumptions:</a:t>
            </a:r>
          </a:p>
          <a:p>
            <a:pPr algn="ctr"/>
            <a:r>
              <a:rPr lang="en-GB" sz="1400" i="1" dirty="0" smtClean="0">
                <a:solidFill>
                  <a:schemeClr val="tx1"/>
                </a:solidFill>
              </a:rPr>
              <a:t>~750 TB L1 / platform / year</a:t>
            </a:r>
          </a:p>
          <a:p>
            <a:pPr algn="ctr"/>
            <a:r>
              <a:rPr lang="en-GB" sz="1400" i="1" dirty="0" smtClean="0">
                <a:solidFill>
                  <a:schemeClr val="tx1"/>
                </a:solidFill>
              </a:rPr>
              <a:t>S2A data available in 2016</a:t>
            </a:r>
          </a:p>
          <a:p>
            <a:pPr algn="ctr"/>
            <a:r>
              <a:rPr lang="en-GB" sz="1400" i="1" dirty="0" smtClean="0">
                <a:solidFill>
                  <a:schemeClr val="tx1"/>
                </a:solidFill>
              </a:rPr>
              <a:t>Africa is ~22% of the global land surface</a:t>
            </a:r>
          </a:p>
          <a:p>
            <a:pPr algn="ctr"/>
            <a:r>
              <a:rPr lang="en-GB" sz="1400" i="1" dirty="0" smtClean="0">
                <a:solidFill>
                  <a:schemeClr val="tx1"/>
                </a:solidFill>
              </a:rPr>
              <a:t>Acquisition strategy proportional to area</a:t>
            </a:r>
          </a:p>
          <a:p>
            <a:pPr algn="ctr"/>
            <a:endParaRPr lang="en-GB" sz="1400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2" grpId="0" animBg="1"/>
      <p:bldP spid="64" grpId="0" animBg="1"/>
      <p:bldP spid="6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-108520" y="548680"/>
            <a:ext cx="8066088" cy="523875"/>
          </a:xfrm>
        </p:spPr>
        <p:txBody>
          <a:bodyPr/>
          <a:lstStyle/>
          <a:p>
            <a:r>
              <a:rPr lang="fr-BE" sz="2800" dirty="0" smtClean="0"/>
              <a:t>100 m PROBA-V </a:t>
            </a:r>
            <a:r>
              <a:rPr lang="fr-BE" sz="2800" dirty="0" err="1" smtClean="0"/>
              <a:t>imagery</a:t>
            </a:r>
            <a:r>
              <a:rPr lang="fr-BE" sz="2800" dirty="0" smtClean="0"/>
              <a:t> for LC </a:t>
            </a:r>
            <a:r>
              <a:rPr lang="fr-BE" sz="2800" dirty="0" err="1" smtClean="0"/>
              <a:t>mapping</a:t>
            </a:r>
            <a:r>
              <a:rPr lang="fr-BE" sz="2800" dirty="0" smtClean="0"/>
              <a:t> </a:t>
            </a:r>
            <a:endParaRPr lang="fr-BE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0" t="7172" r="275" b="5472"/>
          <a:stretch/>
        </p:blipFill>
        <p:spPr bwMode="auto">
          <a:xfrm>
            <a:off x="-324544" y="1124744"/>
            <a:ext cx="948368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51520" y="5661248"/>
            <a:ext cx="507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100-m </a:t>
            </a:r>
            <a:r>
              <a:rPr lang="fr-BE" sz="2000" b="1" dirty="0" err="1" smtClean="0"/>
              <a:t>daily</a:t>
            </a:r>
            <a:r>
              <a:rPr lang="fr-BE" sz="2000" b="1" dirty="0" smtClean="0"/>
              <a:t> global observation – 10 May 2014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25442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t="7880" r="1820" b="5316"/>
          <a:stretch/>
        </p:blipFill>
        <p:spPr bwMode="auto">
          <a:xfrm>
            <a:off x="18773" y="1196752"/>
            <a:ext cx="894790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26043" y="548680"/>
            <a:ext cx="7038975" cy="357187"/>
          </a:xfrm>
        </p:spPr>
        <p:txBody>
          <a:bodyPr/>
          <a:lstStyle/>
          <a:p>
            <a:r>
              <a:rPr lang="fr-BE" sz="2800" dirty="0" smtClean="0"/>
              <a:t>1st global 100 m PROBA-V </a:t>
            </a:r>
            <a:r>
              <a:rPr lang="fr-BE" sz="2800" dirty="0" err="1" smtClean="0"/>
              <a:t>mosaic</a:t>
            </a:r>
            <a:endParaRPr lang="fr-BE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5661248"/>
            <a:ext cx="5688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/>
              <a:t>100-m 7-d global composite – 1st </a:t>
            </a:r>
            <a:r>
              <a:rPr lang="fr-BE" sz="2000" b="1" dirty="0" err="1" smtClean="0"/>
              <a:t>week</a:t>
            </a:r>
            <a:r>
              <a:rPr lang="fr-BE" sz="2000" b="1" dirty="0" smtClean="0"/>
              <a:t> of May 2014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31470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-819472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4499992" y="4293096"/>
            <a:ext cx="4104456" cy="24482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467544" y="476672"/>
            <a:ext cx="401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>
                <a:solidFill>
                  <a:schemeClr val="bg1"/>
                </a:solidFill>
              </a:rPr>
              <a:t>MODIS MC7 250  m </a:t>
            </a:r>
            <a:endParaRPr lang="fr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7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1179512"/>
            <a:ext cx="152400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476672"/>
            <a:ext cx="389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smtClean="0">
                <a:solidFill>
                  <a:schemeClr val="bg1"/>
                </a:solidFill>
              </a:rPr>
              <a:t>MERIS MC7 300  m </a:t>
            </a:r>
            <a:endParaRPr lang="fr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8804" y="-1395536"/>
            <a:ext cx="15873763" cy="89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476672"/>
            <a:ext cx="420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err="1" smtClean="0">
                <a:solidFill>
                  <a:schemeClr val="bg1"/>
                </a:solidFill>
              </a:rPr>
              <a:t>Proba</a:t>
            </a:r>
            <a:r>
              <a:rPr lang="fr-BE" sz="3600" b="1" dirty="0" smtClean="0">
                <a:solidFill>
                  <a:schemeClr val="bg1"/>
                </a:solidFill>
              </a:rPr>
              <a:t>-V MC7 333  m </a:t>
            </a:r>
            <a:endParaRPr lang="fr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509" y="-1323528"/>
            <a:ext cx="15745749" cy="885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476672"/>
            <a:ext cx="4141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err="1" smtClean="0">
                <a:solidFill>
                  <a:schemeClr val="bg1"/>
                </a:solidFill>
              </a:rPr>
              <a:t>Proba</a:t>
            </a:r>
            <a:r>
              <a:rPr lang="fr-BE" sz="3600" b="1" dirty="0" smtClean="0">
                <a:solidFill>
                  <a:schemeClr val="bg1"/>
                </a:solidFill>
              </a:rPr>
              <a:t>-V </a:t>
            </a:r>
            <a:r>
              <a:rPr lang="fr-BE" sz="3600" b="1" dirty="0" err="1" smtClean="0">
                <a:solidFill>
                  <a:schemeClr val="bg1"/>
                </a:solidFill>
              </a:rPr>
              <a:t>daily</a:t>
            </a:r>
            <a:r>
              <a:rPr lang="fr-BE" sz="3600" b="1" dirty="0" smtClean="0">
                <a:solidFill>
                  <a:schemeClr val="bg1"/>
                </a:solidFill>
              </a:rPr>
              <a:t> 333 m </a:t>
            </a:r>
            <a:endParaRPr lang="fr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4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754" y="-1467544"/>
            <a:ext cx="16001778" cy="9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7544" y="476672"/>
            <a:ext cx="4101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err="1" smtClean="0">
                <a:solidFill>
                  <a:schemeClr val="bg1"/>
                </a:solidFill>
              </a:rPr>
              <a:t>Proba</a:t>
            </a:r>
            <a:r>
              <a:rPr lang="fr-BE" sz="3600" b="1" dirty="0" smtClean="0">
                <a:solidFill>
                  <a:schemeClr val="bg1"/>
                </a:solidFill>
              </a:rPr>
              <a:t>-V MC7 100 m </a:t>
            </a:r>
            <a:endParaRPr lang="fr-B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 r="12095" b="4969"/>
          <a:stretch/>
        </p:blipFill>
        <p:spPr bwMode="auto">
          <a:xfrm>
            <a:off x="-1116632" y="1050015"/>
            <a:ext cx="5858502" cy="583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520" y="476672"/>
            <a:ext cx="7038975" cy="357187"/>
          </a:xfrm>
        </p:spPr>
        <p:txBody>
          <a:bodyPr/>
          <a:lstStyle/>
          <a:p>
            <a:r>
              <a:rPr lang="fr-BE" sz="3200" dirty="0" smtClean="0"/>
              <a:t>PROBA-V 333 m versus 100 m</a:t>
            </a:r>
            <a:endParaRPr lang="fr-BE" sz="3200" dirty="0"/>
          </a:p>
        </p:txBody>
      </p:sp>
      <p:sp>
        <p:nvSpPr>
          <p:cNvPr id="4" name="AutoShape 2" descr="Images&#10;            intégrées 2"/>
          <p:cNvSpPr>
            <a:spLocks noChangeAspect="1" noChangeArrowheads="1"/>
          </p:cNvSpPr>
          <p:nvPr/>
        </p:nvSpPr>
        <p:spPr bwMode="auto">
          <a:xfrm>
            <a:off x="155575" y="-2514600"/>
            <a:ext cx="48577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62738"/>
            <a:ext cx="5364088" cy="57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2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altLang="fr-FR" smtClean="0"/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altLang="fr-FR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" y="0"/>
            <a:ext cx="9243958" cy="698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7544" y="188640"/>
            <a:ext cx="5716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b="1" dirty="0" err="1" smtClean="0">
                <a:solidFill>
                  <a:srgbClr val="FFC000"/>
                </a:solidFill>
              </a:rPr>
              <a:t>Thank</a:t>
            </a:r>
            <a:r>
              <a:rPr lang="fr-BE" sz="4400" b="1" dirty="0" smtClean="0">
                <a:solidFill>
                  <a:srgbClr val="FFC000"/>
                </a:solidFill>
              </a:rPr>
              <a:t> </a:t>
            </a:r>
            <a:r>
              <a:rPr lang="fr-BE" sz="4400" b="1" dirty="0" err="1" smtClean="0">
                <a:solidFill>
                  <a:srgbClr val="FFC000"/>
                </a:solidFill>
              </a:rPr>
              <a:t>you</a:t>
            </a:r>
            <a:r>
              <a:rPr lang="fr-BE" sz="4400" b="1" dirty="0" smtClean="0">
                <a:solidFill>
                  <a:srgbClr val="FFC000"/>
                </a:solidFill>
              </a:rPr>
              <a:t> for attention</a:t>
            </a:r>
            <a:endParaRPr lang="fr-BE" sz="4400" b="1" dirty="0">
              <a:solidFill>
                <a:srgbClr val="FFC000"/>
              </a:solidFill>
            </a:endParaRPr>
          </a:p>
        </p:txBody>
      </p:sp>
      <p:pic>
        <p:nvPicPr>
          <p:cNvPr id="6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81" r="4694" b="2188"/>
          <a:stretch>
            <a:fillRect/>
          </a:stretch>
        </p:blipFill>
        <p:spPr bwMode="auto">
          <a:xfrm>
            <a:off x="4499992" y="1052736"/>
            <a:ext cx="4433276" cy="287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 txBox="1">
            <a:spLocks noChangeArrowheads="1"/>
          </p:cNvSpPr>
          <p:nvPr/>
        </p:nvSpPr>
        <p:spPr>
          <a:xfrm>
            <a:off x="884238" y="188913"/>
            <a:ext cx="7513637" cy="8620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sz="3200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2010 </a:t>
            </a:r>
            <a:r>
              <a:rPr lang="fr-BE" sz="3200" dirty="0" err="1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Epoch</a:t>
            </a:r>
            <a:r>
              <a:rPr lang="fr-BE" sz="3200" dirty="0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 – South </a:t>
            </a:r>
            <a:r>
              <a:rPr lang="fr-BE" sz="3200" dirty="0" err="1">
                <a:solidFill>
                  <a:srgbClr val="FFFFFF"/>
                </a:solidFill>
                <a:latin typeface="+mn-lt"/>
                <a:ea typeface="+mn-ea"/>
                <a:cs typeface="Arial" pitchFamily="34" charset="0"/>
              </a:rPr>
              <a:t>Africa</a:t>
            </a:r>
            <a:endParaRPr lang="en-US" sz="3200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0" t="8679" r="2209" b="8687"/>
          <a:stretch>
            <a:fillRect/>
          </a:stretch>
        </p:blipFill>
        <p:spPr bwMode="auto">
          <a:xfrm>
            <a:off x="3741738" y="1897063"/>
            <a:ext cx="53022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ZoneTexte 5"/>
          <p:cNvSpPr txBox="1">
            <a:spLocks noChangeArrowheads="1"/>
          </p:cNvSpPr>
          <p:nvPr/>
        </p:nvSpPr>
        <p:spPr bwMode="auto">
          <a:xfrm>
            <a:off x="7361238" y="5599113"/>
            <a:ext cx="1279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en-US" sz="1400">
                <a:solidFill>
                  <a:schemeClr val="tx1"/>
                </a:solidFill>
              </a:rPr>
              <a:t>CCI LC 2010 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10243" r="5174" b="10509"/>
          <a:stretch>
            <a:fillRect/>
          </a:stretch>
        </p:blipFill>
        <p:spPr bwMode="auto">
          <a:xfrm>
            <a:off x="251520" y="1880543"/>
            <a:ext cx="34544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10243" r="5174" b="10509"/>
          <a:stretch>
            <a:fillRect/>
          </a:stretch>
        </p:blipFill>
        <p:spPr bwMode="auto">
          <a:xfrm>
            <a:off x="251520" y="4149080"/>
            <a:ext cx="34544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0" y="2366963"/>
            <a:ext cx="936625" cy="79216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978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1196752"/>
            <a:ext cx="495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rgbClr val="0070C0"/>
                </a:solidFill>
              </a:rPr>
              <a:t>http://</a:t>
            </a:r>
            <a:r>
              <a:rPr lang="fr-BE" b="1" dirty="0" smtClean="0">
                <a:solidFill>
                  <a:srgbClr val="0070C0"/>
                </a:solidFill>
              </a:rPr>
              <a:t>maps.elie.ucl.ac.be/CCI/viewer/index.html</a:t>
            </a:r>
            <a:endParaRPr lang="fr-BE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7332" r="861" b="4759"/>
          <a:stretch/>
        </p:blipFill>
        <p:spPr bwMode="auto">
          <a:xfrm>
            <a:off x="-63384" y="1556792"/>
            <a:ext cx="920738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043608" y="260648"/>
            <a:ext cx="8229600" cy="8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sz="2800" dirty="0" smtClean="0"/>
              <a:t>LC_CCI maps accessible on-line </a:t>
            </a:r>
          </a:p>
          <a:p>
            <a:r>
              <a:rPr lang="en-GB" altLang="en-US" sz="2800" dirty="0" smtClean="0"/>
              <a:t>with 3 associated consistent conditions </a:t>
            </a:r>
          </a:p>
        </p:txBody>
      </p:sp>
    </p:spTree>
    <p:extLst>
      <p:ext uri="{BB962C8B-B14F-4D97-AF65-F5344CB8AC3E}">
        <p14:creationId xmlns:p14="http://schemas.microsoft.com/office/powerpoint/2010/main" val="15888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0" y="404664"/>
            <a:ext cx="8229600" cy="863601"/>
          </a:xfrm>
        </p:spPr>
        <p:txBody>
          <a:bodyPr/>
          <a:lstStyle/>
          <a:p>
            <a:r>
              <a:rPr lang="en-GB" altLang="en-US" sz="2800" dirty="0" smtClean="0"/>
              <a:t>Consistency between the dynamic components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932363" y="4341019"/>
            <a:ext cx="305593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0" y="4114006"/>
            <a:ext cx="30353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355306"/>
            <a:ext cx="23780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ZoneTexte 14"/>
          <p:cNvSpPr txBox="1">
            <a:spLocks noChangeArrowheads="1"/>
          </p:cNvSpPr>
          <p:nvPr/>
        </p:nvSpPr>
        <p:spPr bwMode="auto">
          <a:xfrm>
            <a:off x="251520" y="1484784"/>
            <a:ext cx="4679950" cy="12114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en-US" b="0" dirty="0" smtClean="0">
                <a:solidFill>
                  <a:schemeClr val="tx1"/>
                </a:solidFill>
                <a:latin typeface="Calibri" pitchFamily="34" charset="0"/>
              </a:rPr>
              <a:t>7-day </a:t>
            </a:r>
            <a:r>
              <a:rPr lang="fr-BE" altLang="en-US" b="0" dirty="0" err="1" smtClean="0">
                <a:solidFill>
                  <a:schemeClr val="tx1"/>
                </a:solidFill>
                <a:latin typeface="Calibri" pitchFamily="34" charset="0"/>
              </a:rPr>
              <a:t>resolution</a:t>
            </a:r>
            <a:r>
              <a:rPr lang="fr-BE" altLang="en-US" b="0" dirty="0" smtClean="0">
                <a:solidFill>
                  <a:schemeClr val="tx1"/>
                </a:solidFill>
                <a:latin typeface="Calibri" pitchFamily="34" charset="0"/>
              </a:rPr>
              <a:t> for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en-US" b="0" dirty="0" smtClean="0">
                <a:solidFill>
                  <a:schemeClr val="tx1"/>
                </a:solidFill>
                <a:latin typeface="Calibri" pitchFamily="34" charset="0"/>
              </a:rPr>
              <a:t>‘</a:t>
            </a:r>
            <a:r>
              <a:rPr lang="fr-BE" altLang="en-US" b="0" dirty="0" err="1" smtClean="0">
                <a:solidFill>
                  <a:schemeClr val="tx1"/>
                </a:solidFill>
                <a:latin typeface="Calibri" pitchFamily="34" charset="0"/>
              </a:rPr>
              <a:t>climatological</a:t>
            </a:r>
            <a:r>
              <a:rPr lang="fr-BE" altLang="en-US" b="0" dirty="0" smtClean="0">
                <a:solidFill>
                  <a:schemeClr val="tx1"/>
                </a:solidFill>
                <a:latin typeface="Calibri" pitchFamily="34" charset="0"/>
              </a:rPr>
              <a:t>’ data set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en-US" sz="1800" b="0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fr-BE" altLang="en-US" sz="1800" b="0" dirty="0" err="1" smtClean="0">
                <a:solidFill>
                  <a:schemeClr val="tx1"/>
                </a:solidFill>
                <a:latin typeface="Calibri" pitchFamily="34" charset="0"/>
              </a:rPr>
              <a:t>from</a:t>
            </a:r>
            <a:r>
              <a:rPr lang="fr-BE" altLang="en-US" sz="1800" b="0" dirty="0" smtClean="0">
                <a:solidFill>
                  <a:schemeClr val="tx1"/>
                </a:solidFill>
                <a:latin typeface="Calibri" pitchFamily="34" charset="0"/>
              </a:rPr>
              <a:t> 12 </a:t>
            </a:r>
            <a:r>
              <a:rPr lang="fr-BE" altLang="en-US" sz="1800" b="0" dirty="0" err="1" smtClean="0">
                <a:solidFill>
                  <a:schemeClr val="tx1"/>
                </a:solidFill>
                <a:latin typeface="Calibri" pitchFamily="34" charset="0"/>
              </a:rPr>
              <a:t>years</a:t>
            </a:r>
            <a:r>
              <a:rPr lang="fr-BE" altLang="en-US" sz="1800" b="0" dirty="0" smtClean="0">
                <a:solidFill>
                  <a:schemeClr val="tx1"/>
                </a:solidFill>
                <a:latin typeface="Calibri" pitchFamily="34" charset="0"/>
              </a:rPr>
              <a:t> of  data)</a:t>
            </a:r>
            <a:endParaRPr lang="en-GB" altLang="en-US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Double flèche horizontale 2"/>
          <p:cNvSpPr/>
          <p:nvPr/>
        </p:nvSpPr>
        <p:spPr>
          <a:xfrm rot="19262450">
            <a:off x="2831278" y="3171607"/>
            <a:ext cx="1873250" cy="393700"/>
          </a:xfrm>
          <a:prstGeom prst="left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Double flèche horizontale 15"/>
          <p:cNvSpPr/>
          <p:nvPr/>
        </p:nvSpPr>
        <p:spPr>
          <a:xfrm>
            <a:off x="3057525" y="4845844"/>
            <a:ext cx="1189038" cy="288925"/>
          </a:xfrm>
          <a:prstGeom prst="left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Double flèche horizontale 16"/>
          <p:cNvSpPr/>
          <p:nvPr/>
        </p:nvSpPr>
        <p:spPr>
          <a:xfrm rot="16200000">
            <a:off x="6002338" y="3680619"/>
            <a:ext cx="649287" cy="268287"/>
          </a:xfrm>
          <a:prstGeom prst="leftRigh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970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716463" y="1124744"/>
            <a:ext cx="287972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6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468313" y="-26988"/>
            <a:ext cx="8229600" cy="863601"/>
          </a:xfrm>
        </p:spPr>
        <p:txBody>
          <a:bodyPr/>
          <a:lstStyle/>
          <a:p>
            <a:r>
              <a:rPr lang="en-GB" altLang="en-US" dirty="0" smtClean="0"/>
              <a:t>Dynamic snow cover</a:t>
            </a:r>
          </a:p>
        </p:txBody>
      </p:sp>
      <p:sp>
        <p:nvSpPr>
          <p:cNvPr id="27651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endParaRPr lang="en-GB" altLang="fr-FR" smtClean="0"/>
          </a:p>
        </p:txBody>
      </p:sp>
      <p:pic>
        <p:nvPicPr>
          <p:cNvPr id="27652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6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314325" y="1381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r-BE" altLang="fr-FR" sz="3200" dirty="0" smtClean="0"/>
              <a:t>Global </a:t>
            </a:r>
            <a:r>
              <a:rPr lang="fr-BE" altLang="fr-FR" sz="3200" dirty="0"/>
              <a:t>300 m Land-Water </a:t>
            </a:r>
            <a:r>
              <a:rPr lang="fr-BE" altLang="fr-FR" sz="3200" dirty="0" err="1"/>
              <a:t>mask</a:t>
            </a:r>
            <a:endParaRPr lang="fr-BE" sz="3200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3555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47863"/>
            <a:ext cx="82804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logo_2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6337300"/>
            <a:ext cx="24114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0" y="122555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00338D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SzPct val="80000"/>
              <a:buChar char="•"/>
              <a:defRPr sz="2400" b="1">
                <a:solidFill>
                  <a:srgbClr val="00338D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2000">
                <a:solidFill>
                  <a:srgbClr val="00338D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rgbClr val="00338D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400">
                <a:solidFill>
                  <a:srgbClr val="00338D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fr-FR" sz="1800" b="0">
                <a:solidFill>
                  <a:schemeClr val="tx1"/>
                </a:solidFill>
                <a:ea typeface="Microsoft YaHei" pitchFamily="34" charset="-122"/>
              </a:rPr>
              <a:t>LC_CCI Products </a:t>
            </a:r>
          </a:p>
        </p:txBody>
      </p:sp>
    </p:spTree>
    <p:extLst>
      <p:ext uri="{BB962C8B-B14F-4D97-AF65-F5344CB8AC3E}">
        <p14:creationId xmlns:p14="http://schemas.microsoft.com/office/powerpoint/2010/main" val="28202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514350" indent="-514350">
              <a:buClr>
                <a:srgbClr val="002060"/>
              </a:buClr>
              <a:buFontTx/>
              <a:buNone/>
            </a:pPr>
            <a:r>
              <a:rPr lang="en-GB" altLang="fr-FR" dirty="0" smtClean="0"/>
              <a:t>	</a:t>
            </a:r>
            <a:endParaRPr lang="fr-BE" altLang="fr-FR" dirty="0" smtClean="0"/>
          </a:p>
          <a:p>
            <a:pPr marL="514350" indent="-514350">
              <a:buClr>
                <a:srgbClr val="002060"/>
              </a:buClr>
            </a:pPr>
            <a:endParaRPr lang="fr-BE" altLang="fr-FR" dirty="0" smtClean="0"/>
          </a:p>
        </p:txBody>
      </p:sp>
      <p:pic>
        <p:nvPicPr>
          <p:cNvPr id="33796" name="Picture 2" descr="VTUG_04_Paint-C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20813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47667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sz="3600" b="1" kern="0" dirty="0" smtClean="0"/>
              <a:t>On-line Land </a:t>
            </a:r>
            <a:r>
              <a:rPr lang="fr-BE" sz="3600" b="1" kern="0" dirty="0" err="1" smtClean="0"/>
              <a:t>Cover</a:t>
            </a:r>
            <a:r>
              <a:rPr lang="fr-BE" sz="3600" b="1" kern="0" dirty="0" smtClean="0"/>
              <a:t> validation system</a:t>
            </a:r>
            <a:endParaRPr lang="fr-BE" sz="3600" b="1" kern="0" dirty="0">
              <a:solidFill>
                <a:srgbClr val="FFFFFF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" name="Picture 6" descr="samples_tot_cy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301208"/>
            <a:ext cx="3039530" cy="134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2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Default Design">
  <a:themeElements>
    <a:clrScheme name="5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1990</Words>
  <Application>Microsoft Office PowerPoint</Application>
  <PresentationFormat>Affichage à l'écran (4:3)</PresentationFormat>
  <Paragraphs>324</Paragraphs>
  <Slides>39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5_Default Design</vt:lpstr>
      <vt:lpstr>Présentation PowerPoint</vt:lpstr>
      <vt:lpstr>Revisited land cover concept</vt:lpstr>
      <vt:lpstr>Consistent land cover state products</vt:lpstr>
      <vt:lpstr>Présentation PowerPoint</vt:lpstr>
      <vt:lpstr>Présentation PowerPoint</vt:lpstr>
      <vt:lpstr>Consistency between the dynamic components</vt:lpstr>
      <vt:lpstr>Dynamic snow cover</vt:lpstr>
      <vt:lpstr>Global 300 m Land-Water mask</vt:lpstr>
      <vt:lpstr>Présentation PowerPoint</vt:lpstr>
      <vt:lpstr>  Plant Functional Type maps</vt:lpstr>
      <vt:lpstr>LC_CCI assessment using 3 climate models</vt:lpstr>
      <vt:lpstr>Présentation PowerPoint</vt:lpstr>
      <vt:lpstr>LC_CCI assessment using 3 climate models</vt:lpstr>
      <vt:lpstr>Présentation PowerPoint</vt:lpstr>
      <vt:lpstr>Présentation PowerPoint</vt:lpstr>
      <vt:lpstr>LC_CCI assessment using Orchidee</vt:lpstr>
      <vt:lpstr>Présentation PowerPoint</vt:lpstr>
      <vt:lpstr>Présentation PowerPoint</vt:lpstr>
      <vt:lpstr>Increased bare soil fraction</vt:lpstr>
      <vt:lpstr>Changes between vegetated surface types</vt:lpstr>
      <vt:lpstr>LC_CCI assessment using 3 climate models</vt:lpstr>
      <vt:lpstr>LC_CCI assessment using 3 climate models</vt:lpstr>
      <vt:lpstr>Présentation PowerPoint</vt:lpstr>
      <vt:lpstr>Phase 2 objectives</vt:lpstr>
      <vt:lpstr>Increased involvement  of climate research group</vt:lpstr>
      <vt:lpstr>Cross-ECV consistency</vt:lpstr>
      <vt:lpstr>LC_CCI Phase II EO data input</vt:lpstr>
      <vt:lpstr>Présentation PowerPoint</vt:lpstr>
      <vt:lpstr>Sentinel-2 data time series for 10 m LC continental scale mapping (Africa)</vt:lpstr>
      <vt:lpstr>Sentinel-2 for Africa in LC-CCI Phase II</vt:lpstr>
      <vt:lpstr>100 m PROBA-V imagery for LC mapping </vt:lpstr>
      <vt:lpstr>1st global 100 m PROBA-V mosaic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PROBA-V 333 m versus 100 m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hfsdafhasdkjh</dc:creator>
  <cp:lastModifiedBy>SIWS</cp:lastModifiedBy>
  <cp:revision>65</cp:revision>
  <dcterms:created xsi:type="dcterms:W3CDTF">2014-05-09T07:57:35Z</dcterms:created>
  <dcterms:modified xsi:type="dcterms:W3CDTF">2014-06-01T18:50:14Z</dcterms:modified>
</cp:coreProperties>
</file>