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20"/>
  </p:notesMasterIdLst>
  <p:handoutMasterIdLst>
    <p:handoutMasterId r:id="rId21"/>
  </p:handoutMasterIdLst>
  <p:sldIdLst>
    <p:sldId id="261" r:id="rId2"/>
    <p:sldId id="481" r:id="rId3"/>
    <p:sldId id="482" r:id="rId4"/>
    <p:sldId id="515" r:id="rId5"/>
    <p:sldId id="465" r:id="rId6"/>
    <p:sldId id="517" r:id="rId7"/>
    <p:sldId id="485" r:id="rId8"/>
    <p:sldId id="499" r:id="rId9"/>
    <p:sldId id="486" r:id="rId10"/>
    <p:sldId id="516" r:id="rId11"/>
    <p:sldId id="493" r:id="rId12"/>
    <p:sldId id="494" r:id="rId13"/>
    <p:sldId id="495" r:id="rId14"/>
    <p:sldId id="520" r:id="rId15"/>
    <p:sldId id="513" r:id="rId16"/>
    <p:sldId id="514" r:id="rId17"/>
    <p:sldId id="502" r:id="rId18"/>
    <p:sldId id="492" r:id="rId1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EEFFFF"/>
    <a:srgbClr val="7DFFFF"/>
    <a:srgbClr val="E5FFFF"/>
    <a:srgbClr val="33CCCC"/>
    <a:srgbClr val="777777"/>
    <a:srgbClr val="FF66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2" autoAdjust="0"/>
    <p:restoredTop sz="90850" autoAdjust="0"/>
  </p:normalViewPr>
  <p:slideViewPr>
    <p:cSldViewPr snapToGrid="0">
      <p:cViewPr varScale="1">
        <p:scale>
          <a:sx n="123" d="100"/>
          <a:sy n="12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777" y="0"/>
            <a:ext cx="4161810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72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777" y="6948472"/>
            <a:ext cx="4161810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8BC5C-0AE1-E945-BFDF-B697621E9A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179">
              <a:defRPr sz="1200"/>
            </a:lvl1pPr>
          </a:lstStyle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390" y="0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179">
              <a:defRPr sz="1200"/>
            </a:lvl1pPr>
          </a:lstStyle>
          <a:p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799" y="3475044"/>
            <a:ext cx="7681605" cy="32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72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179">
              <a:defRPr sz="1200"/>
            </a:lvl1pPr>
          </a:lstStyle>
          <a:p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390" y="6948472"/>
            <a:ext cx="4160198" cy="3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179">
              <a:defRPr sz="1200"/>
            </a:lvl1pPr>
          </a:lstStyle>
          <a:p>
            <a:fld id="{66E70A2C-DFF9-DD45-B589-8F37881CB9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485DD-2E45-194F-80D0-ADD6573A2948}" type="slidenum">
              <a:rPr lang="en-US"/>
              <a:pPr/>
              <a:t>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7638" y="6947941"/>
            <a:ext cx="4161390" cy="3660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733" tIns="47367" rIns="94733" bIns="47367">
            <a:prstTxWarp prst="textNoShape">
              <a:avLst/>
            </a:prstTxWarp>
          </a:bodyPr>
          <a:lstStyle/>
          <a:p>
            <a:fld id="{DBDA78BF-B305-ED48-8489-17636D42247F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7038" y="541338"/>
            <a:ext cx="3686175" cy="2765425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679" y="3487712"/>
            <a:ext cx="7107411" cy="330658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80" tIns="46589" rIns="93180" bIns="46589"/>
          <a:lstStyle/>
          <a:p>
            <a:pPr eaLnBrk="1" hangingPunct="1"/>
            <a:r>
              <a:rPr lang="en-US">
                <a:latin typeface="Times" charset="0"/>
                <a:ea typeface="ＭＳ Ｐゴシック" charset="-128"/>
                <a:cs typeface="ＭＳ Ｐゴシック" charset="-128"/>
              </a:rPr>
              <a:t>Fairly well explained on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7638" y="6947941"/>
            <a:ext cx="4161390" cy="3660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733" tIns="47367" rIns="94733" bIns="47367">
            <a:prstTxWarp prst="textNoShape">
              <a:avLst/>
            </a:prstTxWarp>
          </a:bodyPr>
          <a:lstStyle/>
          <a:p>
            <a:fld id="{D525F00C-F113-3C46-B22C-B330A171CC44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42925"/>
            <a:ext cx="3684588" cy="2763838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679" y="3486463"/>
            <a:ext cx="7109585" cy="33065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Left Panel – cloud ice water path (IWP) from 16 IPCC contributions to AR4.  Note – color bar: 1-2 orders of magnitude uncertainty.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Upper right – total IWP estimated from </a:t>
            </a:r>
            <a:r>
              <a:rPr lang="en-US" dirty="0" err="1">
                <a:latin typeface="Times" charset="0"/>
                <a:ea typeface="ＭＳ Ｐゴシック" charset="-128"/>
                <a:cs typeface="ＭＳ Ｐゴシック" charset="-128"/>
              </a:rPr>
              <a:t>cloudsat</a:t>
            </a:r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 – this includes “clouds” and falling hydrometeors such as snow and </a:t>
            </a:r>
            <a:r>
              <a:rPr lang="en-US" dirty="0" err="1">
                <a:latin typeface="Times" charset="0"/>
                <a:ea typeface="ＭＳ Ｐゴシック" charset="-128"/>
                <a:cs typeface="ＭＳ Ｐゴシック" charset="-128"/>
              </a:rPr>
              <a:t>graupel</a:t>
            </a:r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 and thus cannot be directly compared to the left side.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Lower right – IWP filtered in an attempt to just illustrate the IWP that is associated with the clouds.  This can be used to help constrain IPCC AR5 model development (e.g., GISS, GFDL).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Waliser et al. (2009) – </a:t>
            </a:r>
            <a:r>
              <a:rPr lang="en-US" dirty="0" err="1">
                <a:latin typeface="Times" charset="0"/>
                <a:ea typeface="ＭＳ Ｐゴシック" charset="-128"/>
                <a:cs typeface="ＭＳ Ｐゴシック" charset="-128"/>
              </a:rPr>
              <a:t>cloudsat</a:t>
            </a:r>
            <a:r>
              <a:rPr lang="en-US" dirty="0">
                <a:latin typeface="Times" charset="0"/>
                <a:ea typeface="ＭＳ Ｐゴシック" charset="-128"/>
                <a:cs typeface="ＭＳ Ｐゴシック" charset="-128"/>
              </a:rPr>
              <a:t> special issue.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D9C87-006B-6040-B89A-FE83FD278410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D9C87-006B-6040-B89A-FE83FD278410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D9C87-006B-6040-B89A-FE83FD278410}" type="slidenum">
              <a:rPr lang="en-US"/>
              <a:pPr/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eatball 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8"/>
          <p:cNvGraphicFramePr>
            <a:graphicFrameLocks/>
          </p:cNvGraphicFramePr>
          <p:nvPr/>
        </p:nvGraphicFramePr>
        <p:xfrm>
          <a:off x="7772400" y="381000"/>
          <a:ext cx="1112838" cy="455613"/>
        </p:xfrm>
        <a:graphic>
          <a:graphicData uri="http://schemas.openxmlformats.org/presentationml/2006/ole">
            <p:oleObj spid="_x0000_s468994" name="Bitmap Image" r:id="rId4" imgW="3333333" imgH="1542857" progId="Paint.Picture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32725" y="6477000"/>
            <a:ext cx="1311275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90"/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r>
              <a:rPr lang="en-US"/>
              <a:t>Greene - </a:t>
            </a:r>
            <a:fld id="{81D9512A-51A8-1D41-B8C3-FA7061DA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atball 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/>
          <p:cNvGraphicFramePr>
            <a:graphicFrameLocks/>
          </p:cNvGraphicFramePr>
          <p:nvPr/>
        </p:nvGraphicFramePr>
        <p:xfrm>
          <a:off x="7772400" y="381000"/>
          <a:ext cx="1112838" cy="455613"/>
        </p:xfrm>
        <a:graphic>
          <a:graphicData uri="http://schemas.openxmlformats.org/presentationml/2006/ole">
            <p:oleObj spid="_x0000_s470018" name="Bitmap Image" r:id="rId4" imgW="3333333" imgH="1542857" progId="Paint.Picture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Arial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E51E9-5E01-C343-A892-373BFFE05B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8A5C-D36C-184B-B290-EE2134884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eatball bes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52400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8"/>
          <p:cNvGraphicFramePr>
            <a:graphicFrameLocks/>
          </p:cNvGraphicFramePr>
          <p:nvPr userDrawn="1"/>
        </p:nvGraphicFramePr>
        <p:xfrm>
          <a:off x="8031162" y="21344"/>
          <a:ext cx="1112838" cy="455613"/>
        </p:xfrm>
        <a:graphic>
          <a:graphicData uri="http://schemas.openxmlformats.org/presentationml/2006/ole">
            <p:oleObj spid="_x0000_s456706" name="Bitmap Image" r:id="rId17" imgW="3333333" imgH="1542857" progId="Paint.Picture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467815" y="324610"/>
            <a:ext cx="887413" cy="577850"/>
            <a:chOff x="96" y="3908"/>
            <a:chExt cx="559" cy="364"/>
          </a:xfrm>
        </p:grpSpPr>
        <p:sp>
          <p:nvSpPr>
            <p:cNvPr id="10" name="Oval 8" descr="earth4482"/>
            <p:cNvSpPr>
              <a:spLocks noChangeAspect="1" noChangeArrowheads="1"/>
            </p:cNvSpPr>
            <p:nvPr/>
          </p:nvSpPr>
          <p:spPr bwMode="auto">
            <a:xfrm>
              <a:off x="96" y="3908"/>
              <a:ext cx="363" cy="364"/>
            </a:xfrm>
            <a:prstGeom prst="ellipse">
              <a:avLst/>
            </a:prstGeom>
            <a:blipFill dpi="0" rotWithShape="0">
              <a:blip r:embed="rId18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spect="1" noChangeArrowheads="1"/>
            </p:cNvSpPr>
            <p:nvPr/>
          </p:nvSpPr>
          <p:spPr bwMode="auto">
            <a:xfrm>
              <a:off x="179" y="4027"/>
              <a:ext cx="476" cy="134"/>
            </a:xfrm>
            <a:prstGeom prst="rect">
              <a:avLst/>
            </a:prstGeom>
            <a:gradFill rotWithShape="1">
              <a:gsLst>
                <a:gs pos="0">
                  <a:srgbClr val="F7FF5F"/>
                </a:gs>
                <a:gs pos="100000">
                  <a:srgbClr val="F7FF5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 dirty="0" smtClean="0">
                  <a:latin typeface="Book Antiqua" pitchFamily="-65" charset="0"/>
                </a:rPr>
                <a:t>PCMDI</a:t>
              </a:r>
              <a:endParaRPr lang="en-US" sz="1400" b="1" dirty="0">
                <a:latin typeface="Book Antiqua" pitchFamily="-65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odt.jpl.nasa.gov/wiki/display/CLIMATE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wmf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32802" y="18510"/>
            <a:ext cx="6799349" cy="1171254"/>
          </a:xfrm>
          <a:solidFill>
            <a:schemeClr val="bg1">
              <a:alpha val="0"/>
            </a:schemeClr>
          </a:solidFill>
        </p:spPr>
        <p:txBody>
          <a:bodyPr wrap="square"/>
          <a:lstStyle/>
          <a:p>
            <a:r>
              <a:rPr lang="en-US" sz="2400" b="1" dirty="0" smtClean="0"/>
              <a:t>Facilitating the Use of Satellite Observations for Evaluating CMIP5/IPCC Simulations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9220" y="2114877"/>
            <a:ext cx="700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1715230"/>
            <a:ext cx="9144000" cy="48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“Confronting Models with Observations”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altLang="ja-JP" kern="0" dirty="0" smtClean="0">
              <a:solidFill>
                <a:srgbClr val="000000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Robert Ferraro,</a:t>
            </a:r>
            <a:r>
              <a:rPr kumimoji="0" lang="pt-PT" altLang="ja-JP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pt-PT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D</a:t>
            </a:r>
            <a:r>
              <a:rPr lang="pt-PT" altLang="ja-JP" kern="0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uane</a:t>
            </a:r>
            <a:r>
              <a:rPr kumimoji="0" lang="pt-PT" altLang="ja-JP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Waliser</a:t>
            </a:r>
            <a:r>
              <a:rPr lang="pt-PT" altLang="ja-JP" kern="0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, </a:t>
            </a:r>
            <a:r>
              <a:rPr kumimoji="0" lang="pt-PT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Joao Teixeira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ＭＳ Ｐゴシック" charset="-128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Jet Propulsion Laboratory, California Institute of Technology, Pasadena, CA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Peter Gleckler, Karl Taylor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Program on Climate Modeling Diagnostics and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Intercomparison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(PCMDI), Livermore, CA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 smtClean="0">
              <a:solidFill>
                <a:srgbClr val="000000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  <a:p>
            <a:pPr marL="457200" lvl="0" indent="-457200" algn="ctr">
              <a:spcBef>
                <a:spcPts val="0"/>
              </a:spcBef>
              <a:defRPr/>
            </a:pPr>
            <a:r>
              <a:rPr lang="en-GB" sz="1600" b="1" dirty="0" smtClean="0">
                <a:latin typeface="+mn-lt"/>
              </a:rPr>
              <a:t>First Interaction meeting of the Climate Modelling User Group</a:t>
            </a:r>
            <a:endParaRPr lang="en-GB" sz="1600" dirty="0" smtClean="0">
              <a:latin typeface="+mn-lt"/>
            </a:endParaRPr>
          </a:p>
          <a:p>
            <a:pPr marL="457200" lvl="0" indent="-457200" algn="ctr">
              <a:spcBef>
                <a:spcPts val="0"/>
              </a:spcBef>
              <a:defRPr/>
            </a:pPr>
            <a:r>
              <a:rPr lang="en-GB" sz="1600" b="1" dirty="0" smtClean="0">
                <a:latin typeface="+mn-lt"/>
              </a:rPr>
              <a:t>ECMWF</a:t>
            </a:r>
          </a:p>
          <a:p>
            <a:pPr marL="457200" lvl="0" indent="-457200" algn="ctr">
              <a:spcBef>
                <a:spcPts val="0"/>
              </a:spcBef>
              <a:defRPr/>
            </a:pPr>
            <a:r>
              <a:rPr lang="en-GB" sz="1600" b="1" dirty="0" smtClean="0">
                <a:latin typeface="+mn-lt"/>
              </a:rPr>
              <a:t> Reading, UK</a:t>
            </a:r>
          </a:p>
          <a:p>
            <a:pPr marL="457200" lvl="0" indent="-457200" algn="ctr">
              <a:spcBef>
                <a:spcPts val="0"/>
              </a:spcBef>
              <a:defRPr/>
            </a:pPr>
            <a:r>
              <a:rPr lang="en-GB" sz="1600" b="1" dirty="0" smtClean="0">
                <a:latin typeface="+mn-lt"/>
              </a:rPr>
              <a:t>March 14 - 16</a:t>
            </a:r>
            <a:r>
              <a:rPr lang="en-GB" sz="1600" dirty="0" smtClean="0">
                <a:latin typeface="+mn-lt"/>
              </a:rPr>
              <a:t> </a:t>
            </a:r>
          </a:p>
          <a:p>
            <a:pPr marL="457200" lvl="0" indent="-457200" algn="ctr">
              <a:spcBef>
                <a:spcPts val="0"/>
              </a:spcBef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lvl="0" indent="-457200" algn="ctr">
              <a:spcBef>
                <a:spcPts val="0"/>
              </a:spcBef>
              <a:defRPr/>
            </a:pPr>
            <a:endParaRPr lang="en-GB" sz="1600" kern="0" dirty="0" smtClean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lvl="0" indent="-457200" algn="ctr">
              <a:spcBef>
                <a:spcPts val="0"/>
              </a:spcBef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lvl="0" indent="-457200" algn="ctr">
              <a:spcBef>
                <a:spcPts val="0"/>
              </a:spcBef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Copyright 2011 California Institute of Technology.  All rights reserved.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047404" y="352425"/>
            <a:ext cx="6184669" cy="457200"/>
          </a:xfrm>
        </p:spPr>
        <p:txBody>
          <a:bodyPr/>
          <a:lstStyle/>
          <a:p>
            <a:r>
              <a:rPr lang="en-US" sz="2800" dirty="0" smtClean="0"/>
              <a:t>NASA Recommended Datasets for CMIP5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0" y="2227386"/>
            <a:ext cx="1496045" cy="1912813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r>
              <a:rPr lang="en-US" sz="1800" b="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Match up of available NASA  datasets to PCMDI priority list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EBEB86-3515-448C-99F3-E752B8A05EA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069180"/>
            <a:ext cx="7349302" cy="57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319277" y="0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Satellite Observations for CMIP5 Simulations</a:t>
            </a:r>
            <a:b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400" kern="0" dirty="0" smtClean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“</a:t>
            </a:r>
            <a:r>
              <a:rPr lang="en-US" sz="2400" kern="0" dirty="0" smtClean="0">
                <a:solidFill>
                  <a:srgbClr val="000090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rPr>
              <a:t>Technical Note”</a:t>
            </a:r>
            <a:endParaRPr lang="en-US" sz="2400" kern="0" dirty="0">
              <a:solidFill>
                <a:srgbClr val="00009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9692" y="1003300"/>
            <a:ext cx="7565293" cy="55229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Target audience is modeling community members who have little experience with NASA datasets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Intent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the Document/POC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lang="en-US" sz="20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Field Description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Origin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lang="en-US" sz="20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Validation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and Uncertainty Estimate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Considerations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Model – Observation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Intercomparison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lang="en-US" sz="20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Instrument Overview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lang="en-US" sz="20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Revision History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endParaRPr lang="en-US" sz="2000" baseline="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Guidance documents (and project related stuff) posted at </a:t>
            </a:r>
            <a:b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        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http://oodt.jpl.nasa.gov/wiki/display/CLIMATE</a:t>
            </a:r>
            <a:endParaRPr lang="en-US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endParaRPr lang="en-US" sz="1400" baseline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5600" y="3640667"/>
            <a:ext cx="338667" cy="143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2533" y="3979334"/>
            <a:ext cx="338667" cy="143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319277" y="0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Satellite Observations for CMIP5 Simulations</a:t>
            </a:r>
            <a:b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400" kern="0" dirty="0" smtClean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Example Technical Note – AIRS</a:t>
            </a:r>
            <a:endParaRPr lang="en-US" sz="2400" kern="0" dirty="0">
              <a:solidFill>
                <a:srgbClr val="00009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216" y="1149596"/>
            <a:ext cx="421261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66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0" y="1172308"/>
            <a:ext cx="4249003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319277" y="0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Satellite Observations for CMIP5 Simulations</a:t>
            </a:r>
            <a:b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400" kern="0" dirty="0" smtClean="0">
                <a:solidFill>
                  <a:srgbClr val="000090"/>
                </a:solidFill>
                <a:ea typeface="ＭＳ Ｐゴシック" pitchFamily="-107" charset="-128"/>
                <a:cs typeface="ＭＳ Ｐゴシック" pitchFamily="-107" charset="-128"/>
              </a:rPr>
              <a:t> Example Technical Note – AIRS</a:t>
            </a:r>
            <a:endParaRPr lang="en-US" sz="2400" kern="0" dirty="0">
              <a:solidFill>
                <a:srgbClr val="00009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70" y="1152769"/>
            <a:ext cx="4263145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65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898" y="1164004"/>
            <a:ext cx="4227968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319277" y="0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Satellite Observations for CMIP5 Simulations</a:t>
            </a:r>
            <a:b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400" kern="0" dirty="0" smtClean="0">
                <a:solidFill>
                  <a:srgbClr val="000090"/>
                </a:solidFill>
                <a:ea typeface="ＭＳ Ｐゴシック" pitchFamily="-107" charset="-128"/>
                <a:cs typeface="ＭＳ Ｐゴシック" pitchFamily="-107" charset="-128"/>
              </a:rPr>
              <a:t> Example Technical Note – AIRS</a:t>
            </a:r>
            <a:endParaRPr lang="en-US" sz="2400" kern="0" dirty="0">
              <a:solidFill>
                <a:srgbClr val="00009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99" y="1224573"/>
            <a:ext cx="4241969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7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267" y="1227625"/>
            <a:ext cx="4234956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 descr="slice_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82675"/>
            <a:ext cx="621982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lide_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1206500"/>
            <a:ext cx="6316662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lide_3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1409700"/>
            <a:ext cx="630872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lide_4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900" y="1676400"/>
            <a:ext cx="622458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1272848" y="0"/>
            <a:ext cx="6309904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Satellite Observations for CMIP5 Simulations</a:t>
            </a:r>
            <a:br>
              <a:rPr lang="en-US" sz="2400" kern="0" dirty="0">
                <a:solidFill>
                  <a:srgbClr val="00009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400" kern="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rPr>
              <a:t>ESG-JPL </a:t>
            </a:r>
            <a:r>
              <a:rPr lang="en-US" sz="2400" kern="0" dirty="0" smtClean="0">
                <a:solidFill>
                  <a:srgbClr val="000090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rPr>
              <a:t>Gateway : Side by Side Archive</a:t>
            </a:r>
            <a:endParaRPr lang="en-US" sz="2400" kern="0" dirty="0">
              <a:solidFill>
                <a:srgbClr val="00009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/>
          <p:cNvSpPr txBox="1">
            <a:spLocks noChangeArrowheads="1"/>
          </p:cNvSpPr>
          <p:nvPr/>
        </p:nvSpPr>
        <p:spPr bwMode="auto">
          <a:xfrm>
            <a:off x="727453" y="0"/>
            <a:ext cx="7404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IPCC </a:t>
            </a:r>
            <a:r>
              <a:rPr lang="en-US" sz="2400" b="1" dirty="0" smtClean="0">
                <a:solidFill>
                  <a:srgbClr val="000090"/>
                </a:solidFill>
              </a:rPr>
              <a:t>AR5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New </a:t>
            </a:r>
            <a:r>
              <a:rPr lang="en-US" sz="2400" b="1" dirty="0">
                <a:solidFill>
                  <a:srgbClr val="000090"/>
                </a:solidFill>
              </a:rPr>
              <a:t>Emphases, </a:t>
            </a:r>
            <a:r>
              <a:rPr lang="en-US" sz="2400" b="1" dirty="0" smtClean="0">
                <a:solidFill>
                  <a:srgbClr val="000090"/>
                </a:solidFill>
              </a:rPr>
              <a:t>Opportunities, &amp; Needs</a:t>
            </a:r>
            <a:endParaRPr lang="en-US" sz="2400" b="1" u="sng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0118" y="1839616"/>
            <a:ext cx="8305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Model Scoring against Observations:  </a:t>
            </a:r>
          </a:p>
          <a:p>
            <a:r>
              <a:rPr lang="en-US" sz="2000" dirty="0" smtClean="0"/>
              <a:t>     “one model – one vote” to weighting of projections based on metrics.</a:t>
            </a:r>
          </a:p>
          <a:p>
            <a:r>
              <a:rPr lang="en-US" sz="2000" dirty="0" smtClean="0"/>
              <a:t>       (e.g. WGCM/WGNE Metrics Panel)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Earth System Modeling (e.g. Coupled Carbon-Climate models):</a:t>
            </a:r>
          </a:p>
          <a:p>
            <a:r>
              <a:rPr lang="en-US" sz="2000" dirty="0" smtClean="0"/>
              <a:t>      added complexity, more degrees of freedom, greater need for    </a:t>
            </a:r>
          </a:p>
          <a:p>
            <a:r>
              <a:rPr lang="en-US" sz="2000" dirty="0" smtClean="0"/>
              <a:t>          observational constraints (e.g.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carbon).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Decadal Predictions:</a:t>
            </a:r>
          </a:p>
          <a:p>
            <a:pPr marL="635000" indent="-228600">
              <a:buFont typeface="Arial"/>
              <a:buChar char="•"/>
            </a:pPr>
            <a:r>
              <a:rPr lang="en-US" sz="2000" dirty="0" smtClean="0"/>
              <a:t>more directly related to societal decisions and investment needs</a:t>
            </a:r>
          </a:p>
          <a:p>
            <a:pPr marL="635000" indent="-228600">
              <a:buFont typeface="Arial"/>
              <a:buChar char="•"/>
            </a:pPr>
            <a:r>
              <a:rPr lang="en-US" sz="2000" dirty="0" smtClean="0"/>
              <a:t>typically augmented with regional models that provide downscaling with added processes/realism.</a:t>
            </a:r>
          </a:p>
          <a:p>
            <a:pPr marL="635000" indent="-228600">
              <a:buFont typeface="Arial"/>
              <a:buChar char="•"/>
            </a:pPr>
            <a:r>
              <a:rPr lang="en-US" sz="2000" dirty="0" smtClean="0"/>
              <a:t>such models need observational scrutiny too.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/>
          <p:cNvSpPr txBox="1">
            <a:spLocks noChangeArrowheads="1"/>
          </p:cNvSpPr>
          <p:nvPr/>
        </p:nvSpPr>
        <p:spPr bwMode="auto">
          <a:xfrm>
            <a:off x="764442" y="119694"/>
            <a:ext cx="7404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IPCC </a:t>
            </a:r>
            <a:r>
              <a:rPr lang="en-US" sz="2000" b="1" dirty="0" smtClean="0">
                <a:solidFill>
                  <a:srgbClr val="000090"/>
                </a:solidFill>
              </a:rPr>
              <a:t>AR5 - </a:t>
            </a:r>
            <a:r>
              <a:rPr lang="en-US" sz="2000" b="1" dirty="0">
                <a:solidFill>
                  <a:srgbClr val="000090"/>
                </a:solidFill>
              </a:rPr>
              <a:t>New Emphases, </a:t>
            </a:r>
            <a:r>
              <a:rPr lang="en-US" sz="2000" b="1" dirty="0" smtClean="0">
                <a:solidFill>
                  <a:srgbClr val="000090"/>
                </a:solidFill>
              </a:rPr>
              <a:t>Opportunities, &amp; Needs</a:t>
            </a:r>
            <a:r>
              <a:rPr lang="en-US" sz="2000" b="1" dirty="0">
                <a:solidFill>
                  <a:srgbClr val="000090"/>
                </a:solidFill>
              </a:rPr>
              <a:t>: </a:t>
            </a:r>
            <a:r>
              <a:rPr lang="en-US" b="1" u="sng" dirty="0">
                <a:solidFill>
                  <a:srgbClr val="000090"/>
                </a:solidFill>
              </a:rPr>
              <a:t>Model “Scoring” Based on Measures of Model </a:t>
            </a:r>
            <a:r>
              <a:rPr lang="en-US" b="1" u="sng" dirty="0" smtClean="0">
                <a:solidFill>
                  <a:srgbClr val="000090"/>
                </a:solidFill>
              </a:rPr>
              <a:t>Quality</a:t>
            </a:r>
            <a:endParaRPr lang="en-US" b="1" u="sng" dirty="0">
              <a:solidFill>
                <a:srgbClr val="000090"/>
              </a:solidFill>
            </a:endParaRPr>
          </a:p>
        </p:txBody>
      </p:sp>
      <p:sp>
        <p:nvSpPr>
          <p:cNvPr id="19463" name="TextBox 47"/>
          <p:cNvSpPr txBox="1">
            <a:spLocks noChangeArrowheads="1"/>
          </p:cNvSpPr>
          <p:nvPr/>
        </p:nvSpPr>
        <p:spPr bwMode="auto">
          <a:xfrm>
            <a:off x="0" y="6186521"/>
            <a:ext cx="9144000" cy="646331"/>
          </a:xfrm>
          <a:prstGeom prst="rect">
            <a:avLst/>
          </a:prstGeom>
          <a:solidFill>
            <a:srgbClr val="FF0000">
              <a:alpha val="2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 dirty="0" smtClean="0"/>
              <a:t>New </a:t>
            </a:r>
            <a:r>
              <a:rPr lang="en-US" i="1" dirty="0" smtClean="0"/>
              <a:t>WGCM &amp; WGEN Metrics Subpanel: </a:t>
            </a:r>
            <a:r>
              <a:rPr lang="en-US" sz="1800" b="0" i="1" dirty="0" smtClean="0"/>
              <a:t>Use </a:t>
            </a:r>
            <a:r>
              <a:rPr lang="en-US" sz="1800" b="0" i="1" dirty="0"/>
              <a:t>observation-based “metrics” to assess model</a:t>
            </a:r>
            <a:r>
              <a:rPr lang="en-US" sz="1800" b="0" i="1" dirty="0" smtClean="0"/>
              <a:t> representations of past </a:t>
            </a:r>
            <a:r>
              <a:rPr lang="en-US" sz="1800" b="0" i="1" dirty="0"/>
              <a:t>climate -&gt; use to weight models’ climate projections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-34732" r="-12630"/>
          <a:stretch>
            <a:fillRect/>
          </a:stretch>
        </p:blipFill>
        <p:spPr bwMode="auto">
          <a:xfrm>
            <a:off x="97312" y="1144407"/>
            <a:ext cx="8408987" cy="4953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 rot="10800000">
            <a:off x="2470624" y="5132207"/>
            <a:ext cx="514350" cy="655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tIns="0" bIns="0"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1200">
                <a:latin typeface="Arial" pitchFamily="27" charset="0"/>
              </a:rPr>
              <a:t>Mean  </a:t>
            </a:r>
            <a:r>
              <a:rPr lang="en-US" sz="800">
                <a:latin typeface="Arial" pitchFamily="27" charset="0"/>
              </a:rPr>
              <a:t> </a:t>
            </a:r>
            <a:r>
              <a:rPr lang="en-US" sz="1200">
                <a:latin typeface="Arial" pitchFamily="27" charset="0"/>
              </a:rPr>
              <a:t>Median  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7237" y="1294031"/>
            <a:ext cx="1828800" cy="394044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Latent heat flux at surface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Sensible heat flux at surface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Surface temperature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Reflected SW radiation (clear sky)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Reflected SW radiation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Outgoing LW radiation (clear sky)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Outgoing LW radiation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Total cloud cover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Precipitation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Total column water vapor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Sea-level pressure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 err="1">
                <a:latin typeface="Arial" pitchFamily="27" charset="0"/>
              </a:rPr>
              <a:t>Meridional</a:t>
            </a:r>
            <a:r>
              <a:rPr lang="en-US" sz="810" dirty="0">
                <a:latin typeface="Arial" pitchFamily="27" charset="0"/>
              </a:rPr>
              <a:t> wind stress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Zonal wind stress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 err="1">
                <a:latin typeface="Arial" pitchFamily="27" charset="0"/>
              </a:rPr>
              <a:t>Meridional</a:t>
            </a:r>
            <a:r>
              <a:rPr lang="en-US" sz="810" dirty="0">
                <a:latin typeface="Arial" pitchFamily="27" charset="0"/>
              </a:rPr>
              <a:t> wind at surface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Zonal wind at surface</a:t>
            </a: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Specific humidity at 400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Specific humidity at 850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 err="1">
                <a:latin typeface="Arial" pitchFamily="27" charset="0"/>
              </a:rPr>
              <a:t>Meridional</a:t>
            </a:r>
            <a:r>
              <a:rPr lang="en-US" sz="810" dirty="0">
                <a:latin typeface="Arial" pitchFamily="27" charset="0"/>
              </a:rPr>
              <a:t> wind at 200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Zonal wind at 200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Temperature at 200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 err="1">
                <a:latin typeface="Arial" pitchFamily="27" charset="0"/>
              </a:rPr>
              <a:t>Geopotential</a:t>
            </a:r>
            <a:r>
              <a:rPr lang="en-US" sz="810" dirty="0">
                <a:latin typeface="Arial" pitchFamily="27" charset="0"/>
              </a:rPr>
              <a:t> height at 500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 err="1">
                <a:latin typeface="Arial" pitchFamily="27" charset="0"/>
              </a:rPr>
              <a:t>Meridional</a:t>
            </a:r>
            <a:r>
              <a:rPr lang="en-US" sz="810" dirty="0">
                <a:latin typeface="Arial" pitchFamily="27" charset="0"/>
              </a:rPr>
              <a:t> wind at 850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Zonal wind at 850 </a:t>
            </a:r>
            <a:r>
              <a:rPr lang="en-US" sz="810" dirty="0" err="1">
                <a:latin typeface="Arial" pitchFamily="27" charset="0"/>
              </a:rPr>
              <a:t>mb</a:t>
            </a:r>
            <a:endParaRPr lang="en-US" sz="810" dirty="0">
              <a:latin typeface="Arial" pitchFamily="27" charset="0"/>
            </a:endParaRPr>
          </a:p>
          <a:p>
            <a:pPr algn="r">
              <a:lnSpc>
                <a:spcPct val="79000"/>
              </a:lnSpc>
              <a:spcBef>
                <a:spcPct val="50000"/>
              </a:spcBef>
            </a:pPr>
            <a:r>
              <a:rPr lang="en-US" sz="810" dirty="0">
                <a:latin typeface="Arial" pitchFamily="27" charset="0"/>
              </a:rPr>
              <a:t>Temperature at 850 </a:t>
            </a:r>
            <a:r>
              <a:rPr lang="en-US" sz="810" dirty="0" err="1">
                <a:latin typeface="Arial" pitchFamily="27" charset="0"/>
              </a:rPr>
              <a:t>mb</a:t>
            </a:r>
            <a:r>
              <a:rPr lang="en-US" sz="810" dirty="0">
                <a:latin typeface="Arial" pitchFamily="27" charset="0"/>
              </a:rPr>
              <a:t> 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44249" y="1182507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27" charset="0"/>
              </a:rPr>
              <a:t>“Worst”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334724" y="4954407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27" charset="0"/>
              </a:rPr>
              <a:t>“Best”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6200000">
            <a:off x="-1454469" y="3099412"/>
            <a:ext cx="3733800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27" charset="0"/>
              </a:rPr>
              <a:t>Climate variable</a:t>
            </a:r>
          </a:p>
        </p:txBody>
      </p:sp>
      <p:sp>
        <p:nvSpPr>
          <p:cNvPr id="18" name="AutoShape 15"/>
          <p:cNvSpPr>
            <a:spLocks/>
          </p:cNvSpPr>
          <p:nvPr/>
        </p:nvSpPr>
        <p:spPr bwMode="auto">
          <a:xfrm>
            <a:off x="595787" y="1387294"/>
            <a:ext cx="152400" cy="3733800"/>
          </a:xfrm>
          <a:prstGeom prst="leftBrace">
            <a:avLst>
              <a:gd name="adj1" fmla="val 204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2199" y="513379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0" descr="T04900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2062" y="5135382"/>
            <a:ext cx="1682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1" descr="south_korea-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6399" y="5135382"/>
            <a:ext cx="153988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2" descr="T04890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1199" y="5127444"/>
            <a:ext cx="177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3" descr="T04898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5224" y="5133794"/>
            <a:ext cx="158750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4" descr="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5687" y="5124269"/>
            <a:ext cx="169862" cy="322263"/>
          </a:xfrm>
          <a:prstGeom prst="rect">
            <a:avLst/>
          </a:prstGeom>
          <a:noFill/>
        </p:spPr>
      </p:pic>
      <p:pic>
        <p:nvPicPr>
          <p:cNvPr id="25" name="Picture 25" descr="norwa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9887" y="5129032"/>
            <a:ext cx="17145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6" descr="d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8324" y="5130619"/>
            <a:ext cx="1682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7" descr="ch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39149" y="5130619"/>
            <a:ext cx="174625" cy="314325"/>
          </a:xfrm>
          <a:prstGeom prst="rect">
            <a:avLst/>
          </a:prstGeom>
          <a:noFill/>
        </p:spPr>
      </p:pic>
      <p:pic>
        <p:nvPicPr>
          <p:cNvPr id="28" name="Picture 29" descr="rs-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0124" y="5133794"/>
            <a:ext cx="153988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30" descr="T04900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924" y="5135382"/>
            <a:ext cx="1555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33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987" y="513379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35" descr="T049096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25012" y="5125857"/>
            <a:ext cx="168275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36" descr="T049096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10662" y="5135382"/>
            <a:ext cx="168275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Picture 37" descr="T049096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39212" y="5135382"/>
            <a:ext cx="168275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Picture 38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699" y="512744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" name="Picture 39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1487" y="512744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" name="Picture 40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0037" y="512744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" name="Picture 41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3487" y="512744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42" descr="T04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937" y="5127444"/>
            <a:ext cx="165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43" descr="T04898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2174" y="5127444"/>
            <a:ext cx="158750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44" descr="T04890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6099" y="5127444"/>
            <a:ext cx="1587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2911949" y="5444944"/>
            <a:ext cx="3771900" cy="463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235799" y="5851344"/>
            <a:ext cx="16510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6"/>
          <p:cNvSpPr>
            <a:spLocks/>
          </p:cNvSpPr>
          <p:nvPr/>
        </p:nvSpPr>
        <p:spPr bwMode="auto">
          <a:xfrm rot="16200000">
            <a:off x="4639149" y="3825694"/>
            <a:ext cx="228600" cy="3581400"/>
          </a:xfrm>
          <a:prstGeom prst="leftBrace">
            <a:avLst>
              <a:gd name="adj1" fmla="val 130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6879962" y="5354311"/>
            <a:ext cx="1968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124A91"/>
              </a:buClr>
              <a:buFont typeface="Wingdings" pitchFamily="27" charset="2"/>
              <a:buNone/>
            </a:pPr>
            <a:r>
              <a:rPr lang="en-US" sz="1600" dirty="0">
                <a:solidFill>
                  <a:srgbClr val="FF0000"/>
                </a:solidFill>
                <a:latin typeface="Arial Narrow" pitchFamily="27" charset="0"/>
              </a:rPr>
              <a:t>Gleckler, </a:t>
            </a:r>
            <a:r>
              <a:rPr lang="en-US" sz="1600" dirty="0" smtClean="0">
                <a:solidFill>
                  <a:srgbClr val="FF0000"/>
                </a:solidFill>
                <a:latin typeface="Arial Narrow" pitchFamily="27" charset="0"/>
              </a:rPr>
              <a:t>P. et al. (</a:t>
            </a:r>
            <a:r>
              <a:rPr lang="en-US" sz="1600" dirty="0">
                <a:solidFill>
                  <a:srgbClr val="FF0000"/>
                </a:solidFill>
                <a:latin typeface="Arial Narrow" pitchFamily="27" charset="0"/>
              </a:rPr>
              <a:t>2008) 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2410299" y="5727922"/>
            <a:ext cx="4724400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27" charset="0"/>
              </a:rPr>
              <a:t>Model used in IPCC Fourth Assessment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7610949" y="3062107"/>
            <a:ext cx="1149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27" charset="0"/>
              </a:rPr>
              <a:t>Median</a:t>
            </a:r>
          </a:p>
        </p:txBody>
      </p:sp>
      <p:pic>
        <p:nvPicPr>
          <p:cNvPr id="48" name="Picture 5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4449" y="1325382"/>
            <a:ext cx="40925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TextBox 22"/>
          <p:cNvSpPr txBox="1">
            <a:spLocks noChangeArrowheads="1"/>
          </p:cNvSpPr>
          <p:nvPr/>
        </p:nvSpPr>
        <p:spPr bwMode="auto">
          <a:xfrm>
            <a:off x="3670020" y="902546"/>
            <a:ext cx="287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CMIP3 GCM Performance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0" y="1113191"/>
            <a:ext cx="9144000" cy="414848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Pilot Project to establish 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a NASA-wide capability for the climate modeling community to support model-to-data </a:t>
            </a:r>
            <a:r>
              <a:rPr lang="en-US" sz="20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intercomparison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.  This involves IT, satellite retrieval, data set, modeling and science expertise.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Longer Term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Provide a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science “bridge” between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models 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and satellite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observations to facilitate model improvement and reduce projection uncertainty.  This is also a focus of the new JPL Center for Climate Science.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Ultimately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Utilize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feedback/community collaboration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to develop 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future climate-critical satellite missions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.  The modeling community has yet to be galvanized to provide feedback to the satellite-development community.</a:t>
            </a:r>
          </a:p>
          <a:p>
            <a:endParaRPr lang="en-US" sz="20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This project is on course to deliver </a:t>
            </a:r>
            <a:r>
              <a:rPr lang="en-US" sz="2000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NASA </a:t>
            </a:r>
            <a:r>
              <a:rPr lang="en-US" sz="2000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satellite data sets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by the end of May </a:t>
            </a:r>
            <a:r>
              <a:rPr lang="en-US" sz="2000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 evaluation of CMIP5 climate model archive and impact the IPCC AR5.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35630" y="-8630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Satellite Observations for Climate Modeling</a:t>
            </a:r>
            <a:b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/>
          </p:cNvGraphicFramePr>
          <p:nvPr/>
        </p:nvGraphicFramePr>
        <p:xfrm>
          <a:off x="230188" y="1117600"/>
          <a:ext cx="2741612" cy="2101850"/>
        </p:xfrm>
        <a:graphic>
          <a:graphicData uri="http://schemas.openxmlformats.org/presentationml/2006/ole">
            <p:oleObj spid="_x0000_s404482" name="Worksheet" r:id="rId4" imgW="8558784" imgH="4760976" progId="Excel.Sheet.8">
              <p:embed/>
            </p:oleObj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83512" y="0"/>
            <a:ext cx="8127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kumimoji="1" lang="en-US" altLang="zh-TW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MOTIVATION: Examples </a:t>
            </a:r>
            <a:r>
              <a:rPr kumimoji="1" lang="en-US" altLang="zh-TW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of Where Satellite Data Have </a:t>
            </a:r>
          </a:p>
          <a:p>
            <a:pPr algn="ctr" eaLnBrk="1" hangingPunct="1">
              <a:defRPr/>
            </a:pPr>
            <a:r>
              <a:rPr kumimoji="1" lang="en-US" altLang="zh-TW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Helped and Where They Have Been Missing</a:t>
            </a:r>
          </a:p>
        </p:txBody>
      </p:sp>
      <p:graphicFrame>
        <p:nvGraphicFramePr>
          <p:cNvPr id="20483" name="Object 3"/>
          <p:cNvGraphicFramePr>
            <a:graphicFrameLocks/>
          </p:cNvGraphicFramePr>
          <p:nvPr/>
        </p:nvGraphicFramePr>
        <p:xfrm>
          <a:off x="3278188" y="1108075"/>
          <a:ext cx="2741612" cy="2101850"/>
        </p:xfrm>
        <a:graphic>
          <a:graphicData uri="http://schemas.openxmlformats.org/presentationml/2006/ole">
            <p:oleObj spid="_x0000_s404483" name="Worksheet" r:id="rId5" imgW="8574024" imgH="4776216" progId="Excel.Sheet.8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/>
          </p:cNvGraphicFramePr>
          <p:nvPr/>
        </p:nvGraphicFramePr>
        <p:xfrm>
          <a:off x="6402388" y="1117600"/>
          <a:ext cx="2741612" cy="2101850"/>
        </p:xfrm>
        <a:graphic>
          <a:graphicData uri="http://schemas.openxmlformats.org/presentationml/2006/ole">
            <p:oleObj spid="_x0000_s404484" name="Worksheet" r:id="rId6" imgW="8558784" imgH="4760976" progId="Excel.Sheet.8">
              <p:embed/>
            </p:oleObj>
          </a:graphicData>
        </a:graphic>
      </p:graphicFrame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784830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1" lang="en-US" sz="1500" dirty="0">
                <a:latin typeface="Copperplate Gothic Light" charset="0"/>
                <a:ea typeface="新細明體" pitchFamily="48" charset="-128"/>
                <a:cs typeface="新細明體" pitchFamily="48" charset="-128"/>
              </a:rPr>
              <a:t>NASA/NOAA/DOD have produced observations of Precipitation (e.g., TRMM-NASA), Column Water Vapor (e.g. SSM/I - DOD), and Cloud Frequency (ISCCP-NASA/NOAA) that have led to RELATIVELY good model-model and model-</a:t>
            </a:r>
            <a:r>
              <a:rPr kumimoji="1" lang="en-US" sz="1500" dirty="0" err="1">
                <a:latin typeface="Copperplate Gothic Light" charset="0"/>
                <a:ea typeface="新細明體" pitchFamily="48" charset="-128"/>
                <a:cs typeface="新細明體" pitchFamily="48" charset="-128"/>
              </a:rPr>
              <a:t>obs</a:t>
            </a:r>
            <a:r>
              <a:rPr kumimoji="1" lang="en-US" sz="1500" dirty="0">
                <a:latin typeface="Copperplate Gothic Light" charset="0"/>
                <a:ea typeface="新細明體" pitchFamily="48" charset="-128"/>
                <a:cs typeface="新細明體" pitchFamily="48" charset="-128"/>
              </a:rPr>
              <a:t> (not shown) agreement.</a:t>
            </a:r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611188" y="1193800"/>
            <a:ext cx="21336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611188" y="1284288"/>
            <a:ext cx="2895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IPCC Models: Global Average Precipitation</a:t>
            </a:r>
          </a:p>
        </p:txBody>
      </p:sp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3582988" y="1193800"/>
            <a:ext cx="2133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6783388" y="1193800"/>
            <a:ext cx="2057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2" name="Text Box 21"/>
          <p:cNvSpPr txBox="1">
            <a:spLocks noChangeArrowheads="1"/>
          </p:cNvSpPr>
          <p:nvPr/>
        </p:nvSpPr>
        <p:spPr bwMode="auto">
          <a:xfrm>
            <a:off x="6783388" y="1270000"/>
            <a:ext cx="320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IPCC Models: Global Average Cloud Fraction</a:t>
            </a:r>
          </a:p>
        </p:txBody>
      </p: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3430588" y="1270000"/>
            <a:ext cx="320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IPCC Models: Global Average Precipitable Water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15925" y="4191000"/>
            <a:ext cx="8415338" cy="2463800"/>
            <a:chOff x="415925" y="4191000"/>
            <a:chExt cx="8415338" cy="2463800"/>
          </a:xfrm>
        </p:grpSpPr>
        <p:grpSp>
          <p:nvGrpSpPr>
            <p:cNvPr id="3" name="Group 162"/>
            <p:cNvGrpSpPr>
              <a:grpSpLocks/>
            </p:cNvGrpSpPr>
            <p:nvPr/>
          </p:nvGrpSpPr>
          <p:grpSpPr bwMode="auto">
            <a:xfrm>
              <a:off x="415925" y="4191000"/>
              <a:ext cx="8415338" cy="2463800"/>
              <a:chOff x="246" y="2320"/>
              <a:chExt cx="5301" cy="1920"/>
            </a:xfrm>
          </p:grpSpPr>
          <p:graphicFrame>
            <p:nvGraphicFramePr>
              <p:cNvPr id="20485" name="Object 5"/>
              <p:cNvGraphicFramePr>
                <a:graphicFrameLocks/>
              </p:cNvGraphicFramePr>
              <p:nvPr/>
            </p:nvGraphicFramePr>
            <p:xfrm>
              <a:off x="246" y="2320"/>
              <a:ext cx="2648" cy="1920"/>
            </p:xfrm>
            <a:graphic>
              <a:graphicData uri="http://schemas.openxmlformats.org/presentationml/2006/ole">
                <p:oleObj spid="_x0000_s404485" name="Worksheet" r:id="rId7" imgW="8574024" imgH="4776216" progId="Excel.Sheet.8">
                  <p:embed/>
                </p:oleObj>
              </a:graphicData>
            </a:graphic>
          </p:graphicFrame>
          <p:sp>
            <p:nvSpPr>
              <p:cNvPr id="20497" name="Line 10"/>
              <p:cNvSpPr>
                <a:spLocks noChangeShapeType="1"/>
              </p:cNvSpPr>
              <p:nvPr/>
            </p:nvSpPr>
            <p:spPr bwMode="auto">
              <a:xfrm flipH="1">
                <a:off x="1066" y="2807"/>
                <a:ext cx="31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8" name="Line 11"/>
              <p:cNvSpPr>
                <a:spLocks noChangeShapeType="1"/>
              </p:cNvSpPr>
              <p:nvPr/>
            </p:nvSpPr>
            <p:spPr bwMode="auto">
              <a:xfrm flipV="1">
                <a:off x="814" y="3155"/>
                <a:ext cx="63" cy="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9" name="Rectangle 12"/>
              <p:cNvSpPr>
                <a:spLocks noChangeArrowheads="1"/>
              </p:cNvSpPr>
              <p:nvPr/>
            </p:nvSpPr>
            <p:spPr bwMode="auto">
              <a:xfrm>
                <a:off x="498" y="2946"/>
                <a:ext cx="10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Times New Roman" charset="0"/>
                    <a:ea typeface="新細明體" pitchFamily="48" charset="-128"/>
                    <a:cs typeface="新細明體" pitchFamily="48" charset="-128"/>
                  </a:rPr>
                  <a:t>Factor of ~20</a:t>
                </a:r>
              </a:p>
            </p:txBody>
          </p:sp>
          <p:sp>
            <p:nvSpPr>
              <p:cNvPr id="20500" name="Line 13"/>
              <p:cNvSpPr>
                <a:spLocks noChangeShapeType="1"/>
              </p:cNvSpPr>
              <p:nvPr/>
            </p:nvSpPr>
            <p:spPr bwMode="auto">
              <a:xfrm flipV="1">
                <a:off x="1823" y="3225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1" name="Rectangle 14"/>
              <p:cNvSpPr>
                <a:spLocks noChangeArrowheads="1"/>
              </p:cNvSpPr>
              <p:nvPr/>
            </p:nvSpPr>
            <p:spPr bwMode="auto">
              <a:xfrm>
                <a:off x="1634" y="3016"/>
                <a:ext cx="75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Times New Roman" charset="0"/>
                    <a:ea typeface="新細明體" pitchFamily="48" charset="-128"/>
                    <a:cs typeface="新細明體" pitchFamily="48" charset="-128"/>
                  </a:rPr>
                  <a:t>Factor of ~6</a:t>
                </a:r>
              </a:p>
            </p:txBody>
          </p:sp>
          <p:sp>
            <p:nvSpPr>
              <p:cNvPr id="20502" name="Line 15"/>
              <p:cNvSpPr>
                <a:spLocks noChangeShapeType="1"/>
              </p:cNvSpPr>
              <p:nvPr/>
            </p:nvSpPr>
            <p:spPr bwMode="auto">
              <a:xfrm flipV="1">
                <a:off x="1949" y="3225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3" name="Rectangle 16"/>
              <p:cNvSpPr>
                <a:spLocks noChangeArrowheads="1"/>
              </p:cNvSpPr>
              <p:nvPr/>
            </p:nvSpPr>
            <p:spPr bwMode="auto">
              <a:xfrm>
                <a:off x="2982" y="2408"/>
                <a:ext cx="2565" cy="1607"/>
              </a:xfrm>
              <a:prstGeom prst="rect">
                <a:avLst/>
              </a:prstGeom>
              <a:solidFill>
                <a:srgbClr val="FFFFFF">
                  <a:alpha val="7607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kumimoji="1" lang="en-US" sz="1600" u="sng" dirty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BUT look at Cloud Ice –</a:t>
                </a:r>
              </a:p>
              <a:p>
                <a:pPr algn="ctr" eaLnBrk="1" hangingPunct="1"/>
                <a:r>
                  <a:rPr kumimoji="1" lang="en-US" sz="1600" u="sng" dirty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 No Robust Satellite Measurements (Until Very Recently).  This leads to poor model-model agreement and thus implicitly model-</a:t>
                </a:r>
                <a:r>
                  <a:rPr kumimoji="1" lang="en-US" sz="1600" u="sng" dirty="0" err="1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obs</a:t>
                </a:r>
                <a:r>
                  <a:rPr kumimoji="1" lang="en-US" sz="1600" u="sng" dirty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 agreement</a:t>
                </a:r>
                <a:r>
                  <a:rPr kumimoji="1" lang="en-US" sz="1600" u="sng" dirty="0" smtClean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.</a:t>
                </a:r>
                <a:br>
                  <a:rPr kumimoji="1" lang="en-US" sz="1600" u="sng" dirty="0" smtClean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</a:br>
                <a:r>
                  <a:rPr kumimoji="1" lang="en-US" sz="1600" u="sng" dirty="0" smtClean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&amp;</a:t>
                </a:r>
              </a:p>
              <a:p>
                <a:pPr algn="ctr" eaLnBrk="1" hangingPunct="1"/>
                <a:r>
                  <a:rPr kumimoji="1" lang="en-US" sz="1600" b="1" u="sng" dirty="0" smtClean="0">
                    <a:latin typeface="Copperplate Gothic Light" charset="0"/>
                    <a:ea typeface="新細明體" pitchFamily="48" charset="-128"/>
                    <a:cs typeface="新細明體" pitchFamily="48" charset="-128"/>
                  </a:rPr>
                  <a:t>uncertainty in climate projections</a:t>
                </a:r>
              </a:p>
            </p:txBody>
          </p:sp>
          <p:sp>
            <p:nvSpPr>
              <p:cNvPr id="20504" name="Rectangle 24"/>
              <p:cNvSpPr>
                <a:spLocks noChangeArrowheads="1"/>
              </p:cNvSpPr>
              <p:nvPr/>
            </p:nvSpPr>
            <p:spPr bwMode="auto">
              <a:xfrm>
                <a:off x="582" y="2368"/>
                <a:ext cx="2112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505" name="Text Box 23"/>
              <p:cNvSpPr txBox="1">
                <a:spLocks noChangeArrowheads="1"/>
              </p:cNvSpPr>
              <p:nvPr/>
            </p:nvSpPr>
            <p:spPr bwMode="auto">
              <a:xfrm>
                <a:off x="384" y="2397"/>
                <a:ext cx="292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charset="0"/>
                    <a:ea typeface="ＭＳ Ｐゴシック" charset="-128"/>
                    <a:cs typeface="ＭＳ Ｐゴシック" charset="-128"/>
                  </a:rPr>
                  <a:t>IPCC Models: Global Average Ice Water Path</a:t>
                </a:r>
              </a:p>
            </p:txBody>
          </p:sp>
        </p:grpSp>
        <p:sp>
          <p:nvSpPr>
            <p:cNvPr id="20496" name="TextBox 11"/>
            <p:cNvSpPr txBox="1">
              <a:spLocks noChangeArrowheads="1"/>
            </p:cNvSpPr>
            <p:nvPr/>
          </p:nvSpPr>
          <p:spPr bwMode="auto">
            <a:xfrm>
              <a:off x="1600423" y="6306091"/>
              <a:ext cx="1854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latin typeface="Times" charset="0"/>
                  <a:ea typeface="ＭＳ Ｐゴシック" charset="-128"/>
                  <a:cs typeface="ＭＳ Ｐゴシック" charset="-128"/>
                </a:rPr>
                <a:t>Waliser et al. (2009)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0" y="5596116"/>
            <a:ext cx="5979895" cy="1261884"/>
          </a:xfrm>
          <a:prstGeom prst="rect">
            <a:avLst/>
          </a:prstGeom>
          <a:solidFill>
            <a:srgbClr val="FFFFFF">
              <a:alpha val="85881"/>
            </a:srgb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kumimoji="1" lang="en-US" sz="1600" dirty="0">
                <a:solidFill>
                  <a:srgbClr val="331D96"/>
                </a:solidFill>
                <a:latin typeface="Copperplate Gothic Light" charset="0"/>
                <a:ea typeface="新細明體" charset="-128"/>
                <a:cs typeface="新細明體" charset="-128"/>
              </a:rPr>
              <a:t>Mean </a:t>
            </a:r>
            <a:r>
              <a:rPr kumimoji="1" lang="en-US" sz="1600" i="1" u="sng" dirty="0">
                <a:solidFill>
                  <a:srgbClr val="331D96"/>
                </a:solidFill>
                <a:latin typeface="Copperplate Gothic Light" charset="0"/>
                <a:ea typeface="新細明體" charset="-128"/>
                <a:cs typeface="新細明體" charset="-128"/>
              </a:rPr>
              <a:t>Cloud</a:t>
            </a:r>
            <a:r>
              <a:rPr kumimoji="1" lang="en-US" sz="1600" i="1" dirty="0">
                <a:solidFill>
                  <a:srgbClr val="331D96"/>
                </a:solidFill>
                <a:latin typeface="Copperplate Gothic Light" charset="0"/>
                <a:ea typeface="新細明體" charset="-128"/>
                <a:cs typeface="新細明體" charset="-128"/>
              </a:rPr>
              <a:t>  </a:t>
            </a:r>
            <a:r>
              <a:rPr kumimoji="1" lang="en-US" sz="1600" dirty="0">
                <a:solidFill>
                  <a:srgbClr val="331D96"/>
                </a:solidFill>
                <a:latin typeface="Copperplate Gothic Light" charset="0"/>
                <a:ea typeface="新細明體" charset="-128"/>
                <a:cs typeface="新細明體" charset="-128"/>
              </a:rPr>
              <a:t>IWP from 16 IPCC Contributions of 20th Century Climate : Color scale ~ log10:</a:t>
            </a:r>
            <a:r>
              <a:rPr kumimoji="1" lang="en-US" sz="1600" dirty="0" smtClean="0">
                <a:solidFill>
                  <a:srgbClr val="331D96"/>
                </a:solidFill>
                <a:latin typeface="Copperplate Gothic Light" charset="0"/>
                <a:ea typeface="新細明體" charset="-128"/>
                <a:cs typeface="新細明體" charset="-128"/>
              </a:rPr>
              <a:t> </a:t>
            </a:r>
          </a:p>
          <a:p>
            <a:pPr algn="ctr" eaLnBrk="1" hangingPunct="1">
              <a:defRPr/>
            </a:pPr>
            <a:endParaRPr kumimoji="1" lang="en-US" sz="1600" dirty="0" smtClean="0">
              <a:solidFill>
                <a:srgbClr val="331D96"/>
              </a:solidFill>
              <a:latin typeface="Copperplate Gothic Light" charset="0"/>
              <a:ea typeface="新細明體" charset="-128"/>
              <a:cs typeface="新細明體" charset="-128"/>
            </a:endParaRPr>
          </a:p>
          <a:p>
            <a:pPr algn="ctr" eaLnBrk="1" hangingPunct="1">
              <a:defRPr/>
            </a:pPr>
            <a:r>
              <a:rPr kumimoji="1" lang="en-US" sz="1400" b="1" u="sng" dirty="0" smtClean="0">
                <a:solidFill>
                  <a:srgbClr val="000000"/>
                </a:solidFill>
                <a:latin typeface="Copperplate Gothic Light" charset="0"/>
                <a:ea typeface="新細明體" charset="-128"/>
                <a:cs typeface="新細明體" charset="-128"/>
              </a:rPr>
              <a:t>We need to use our observations to reduce this uncertainty.</a:t>
            </a:r>
            <a:endParaRPr kumimoji="1" lang="en-US" sz="1400" b="1" u="sng" dirty="0">
              <a:solidFill>
                <a:srgbClr val="000000"/>
              </a:solidFill>
              <a:latin typeface="Copperplate Gothic Light" charset="0"/>
              <a:ea typeface="新細明體" charset="-128"/>
              <a:cs typeface="新細明體" charset="-128"/>
            </a:endParaRPr>
          </a:p>
        </p:txBody>
      </p:sp>
      <p:pic>
        <p:nvPicPr>
          <p:cNvPr id="18436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349375"/>
            <a:ext cx="5553075" cy="40655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81700" y="1130300"/>
            <a:ext cx="2870200" cy="5321300"/>
            <a:chOff x="5981700" y="1130300"/>
            <a:chExt cx="2870200" cy="5321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6950" y="4554538"/>
              <a:ext cx="2728913" cy="1490662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2663" y="1590675"/>
              <a:ext cx="2733675" cy="1490663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2188" y="6126163"/>
              <a:ext cx="2735262" cy="325437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5981700" y="1130300"/>
              <a:ext cx="2781300" cy="338138"/>
            </a:xfrm>
            <a:prstGeom prst="rect">
              <a:avLst/>
            </a:prstGeom>
            <a:solidFill>
              <a:srgbClr val="FFFFFF">
                <a:alpha val="76077"/>
              </a:srgbClr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sz="1600" u="sng">
                  <a:solidFill>
                    <a:srgbClr val="331D96"/>
                  </a:solidFill>
                  <a:latin typeface="Copperplate Gothic Light" charset="0"/>
                  <a:ea typeface="新細明體" charset="-128"/>
                  <a:cs typeface="新細明體" charset="-128"/>
                </a:rPr>
                <a:t>CloudSat Total IWP</a:t>
              </a:r>
              <a:endParaRPr kumimoji="1" lang="en-US" sz="1600">
                <a:solidFill>
                  <a:srgbClr val="0000FF"/>
                </a:solidFill>
                <a:latin typeface="Copperplate Gothic Light" charset="0"/>
                <a:ea typeface="新細明體" charset="-128"/>
                <a:cs typeface="新細明體" charset="-128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045200" y="3200400"/>
              <a:ext cx="2806700" cy="1246188"/>
            </a:xfrm>
            <a:prstGeom prst="rect">
              <a:avLst/>
            </a:prstGeom>
            <a:solidFill>
              <a:srgbClr val="FFFFFF">
                <a:alpha val="76077"/>
              </a:srgbClr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sz="1500" u="sng" dirty="0" err="1">
                  <a:solidFill>
                    <a:srgbClr val="331D96"/>
                  </a:solidFill>
                  <a:latin typeface="Copperplate Gothic Light" charset="0"/>
                  <a:ea typeface="新細明體" charset="-128"/>
                  <a:cs typeface="新細明體" charset="-128"/>
                </a:rPr>
                <a:t>CloudSat</a:t>
              </a:r>
              <a:r>
                <a:rPr kumimoji="1" lang="en-US" sz="1500" u="sng" dirty="0">
                  <a:solidFill>
                    <a:srgbClr val="331D96"/>
                  </a:solidFill>
                  <a:latin typeface="Copperplate Gothic Light" charset="0"/>
                  <a:ea typeface="新細明體" charset="-128"/>
                  <a:cs typeface="新細明體" charset="-128"/>
                </a:rPr>
                <a:t> IWP Conditionally Filtered to better Approximate/Validate GCM-modeled Cloud IWP</a:t>
              </a:r>
              <a:endParaRPr kumimoji="1" lang="en-US" sz="1500" dirty="0">
                <a:solidFill>
                  <a:srgbClr val="0000FF"/>
                </a:solidFill>
                <a:latin typeface="Copperplate Gothic Light" charset="0"/>
                <a:ea typeface="新細明體" charset="-128"/>
                <a:cs typeface="新細明體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44336" y="6550223"/>
            <a:ext cx="1664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Waliser et al. 2009</a:t>
            </a:r>
            <a:endParaRPr lang="en-US" sz="14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8892" y="0"/>
            <a:ext cx="8127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kumimoji="1" lang="en-US" altLang="zh-TW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MOTIVATION: Examples </a:t>
            </a:r>
            <a:r>
              <a:rPr kumimoji="1" lang="en-US" altLang="zh-TW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of Where Satellite Data Have </a:t>
            </a:r>
          </a:p>
          <a:p>
            <a:pPr algn="ctr" eaLnBrk="1" hangingPunct="1">
              <a:defRPr/>
            </a:pPr>
            <a:r>
              <a:rPr kumimoji="1" lang="en-US" altLang="zh-TW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 charset="0"/>
                <a:ea typeface="新細明體" charset="-128"/>
                <a:cs typeface="新細明體" charset="-128"/>
              </a:rPr>
              <a:t>Helped and Where They Have Been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380013" y="285315"/>
            <a:ext cx="7915655" cy="1011238"/>
          </a:xfrm>
          <a:noFill/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NASA and CMIP/IPCC: Better Linkage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endParaRPr lang="en-US" sz="2800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71588"/>
            <a:ext cx="9144000" cy="3344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900" tIns="44450" rIns="88900" bIns="4445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None/>
              <a:defRPr/>
            </a:pPr>
            <a:r>
              <a:rPr lang="en-US" sz="2000" b="0" kern="0" dirty="0">
                <a:solidFill>
                  <a:srgbClr val="0033CC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758950"/>
            <a:ext cx="3662362" cy="627063"/>
          </a:xfrm>
          <a:prstGeom prst="rect">
            <a:avLst/>
          </a:prstGeom>
          <a:noFill/>
          <a:ln w="9525">
            <a:solidFill>
              <a:srgbClr val="FFF30F"/>
            </a:solidFill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2405063"/>
            <a:ext cx="1939925" cy="1482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4538" y="2613025"/>
            <a:ext cx="1943100" cy="13954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84163" y="4117975"/>
            <a:ext cx="365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bring as much observational scrutiny as possible to the IPCC process? 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960938" y="4144963"/>
            <a:ext cx="365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best utilize the wealth of NASA Earth observations for the IPCC process?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7388" y="1862138"/>
            <a:ext cx="1862137" cy="1385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7" name="Picture 14" descr="nrdc_earth_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2463" y="2935288"/>
            <a:ext cx="1695450" cy="11525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8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4475" y="2897188"/>
            <a:ext cx="1647825" cy="11033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9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6700" y="1908175"/>
            <a:ext cx="1836738" cy="9334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90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1466850"/>
            <a:ext cx="708025" cy="6048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Left-Right Arrow 17"/>
          <p:cNvSpPr/>
          <p:nvPr/>
        </p:nvSpPr>
        <p:spPr>
          <a:xfrm>
            <a:off x="4081463" y="2943225"/>
            <a:ext cx="1143000" cy="434975"/>
          </a:xfrm>
          <a:prstGeom prst="leftRightArrow">
            <a:avLst/>
          </a:prstGeom>
          <a:solidFill>
            <a:srgbClr val="24F7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41" y="36987"/>
            <a:ext cx="8229600" cy="1143000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Modelers, PCMDI, JPL/NASA, Community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Who does what?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54" y="1064745"/>
            <a:ext cx="17373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 Simulations &amp; Projections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(HUGE job; focus on model development – not analysis or observations)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4638" y="1064745"/>
            <a:ext cx="173736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output archived in a uniform fashion to facilitate access and analysis.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(Far from trivial – see below)</a:t>
            </a:r>
          </a:p>
        </p:txBody>
      </p:sp>
      <p:graphicFrame>
        <p:nvGraphicFramePr>
          <p:cNvPr id="487426" name="Object 3"/>
          <p:cNvGraphicFramePr>
            <a:graphicFrameLocks noChangeAspect="1"/>
          </p:cNvGraphicFramePr>
          <p:nvPr/>
        </p:nvGraphicFramePr>
        <p:xfrm>
          <a:off x="228140" y="4169255"/>
          <a:ext cx="3699706" cy="2597167"/>
        </p:xfrm>
        <a:graphic>
          <a:graphicData uri="http://schemas.openxmlformats.org/presentationml/2006/ole">
            <p:oleObj spid="_x0000_s487426" name="Worksheet" r:id="rId3" imgW="7000875" imgH="4914900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64622" y="1064745"/>
            <a:ext cx="1737360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Sophisticated development and application of model diagnostics for evaluation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(Observations needed here, but which ones?)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4606" y="1064745"/>
            <a:ext cx="173736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and deliver/archive observations in form useful for model analysis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(Requires model,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obs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IT expertise)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589" y="1064745"/>
            <a:ext cx="173736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 global observations relevant to climate change research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(Focus on hardware, retrievals, delivery)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953783"/>
            <a:ext cx="9094679" cy="2921971"/>
            <a:chOff x="49320" y="929125"/>
            <a:chExt cx="9094679" cy="2921971"/>
          </a:xfrm>
        </p:grpSpPr>
        <p:sp>
          <p:nvSpPr>
            <p:cNvPr id="13" name="Rounded Rectangle 12"/>
            <p:cNvSpPr/>
            <p:nvPr/>
          </p:nvSpPr>
          <p:spPr>
            <a:xfrm>
              <a:off x="1911101" y="973989"/>
              <a:ext cx="3550949" cy="2870493"/>
            </a:xfrm>
            <a:prstGeom prst="roundRect">
              <a:avLst/>
            </a:prstGeom>
            <a:solidFill>
              <a:srgbClr val="FF6600">
                <a:alpha val="1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60820" y="929125"/>
              <a:ext cx="1783179" cy="2921971"/>
            </a:xfrm>
            <a:prstGeom prst="roundRect">
              <a:avLst/>
            </a:prstGeom>
            <a:solidFill>
              <a:srgbClr val="3366FF">
                <a:alpha val="1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9146920">
              <a:off x="2904141" y="2703289"/>
              <a:ext cx="15069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6600"/>
                  </a:solidFill>
                </a:rPr>
                <a:t>PCMDI</a:t>
              </a:r>
              <a:endParaRPr lang="en-US" sz="3200" dirty="0">
                <a:solidFill>
                  <a:srgbClr val="FF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9146920">
              <a:off x="7573861" y="2362889"/>
              <a:ext cx="13003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90"/>
                  </a:solidFill>
                </a:rPr>
                <a:t>NASA</a:t>
              </a:r>
            </a:p>
            <a:p>
              <a:r>
                <a:rPr lang="en-US" sz="3200" dirty="0" smtClean="0">
                  <a:solidFill>
                    <a:srgbClr val="000090"/>
                  </a:solidFill>
                </a:rPr>
                <a:t>&amp; JPL</a:t>
              </a:r>
              <a:endParaRPr lang="en-US" sz="3200" dirty="0">
                <a:solidFill>
                  <a:srgbClr val="00009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9320" y="1089403"/>
              <a:ext cx="1726155" cy="2564012"/>
            </a:xfrm>
            <a:prstGeom prst="roundRect">
              <a:avLst/>
            </a:prstGeom>
            <a:solidFill>
              <a:srgbClr val="008000">
                <a:alpha val="1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9146920">
              <a:off x="91630" y="2338140"/>
              <a:ext cx="16418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Modeling</a:t>
              </a:r>
            </a:p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Centers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146920">
              <a:off x="5679617" y="2576934"/>
              <a:ext cx="12262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Weak</a:t>
              </a:r>
            </a:p>
            <a:p>
              <a:pPr algn="ctr"/>
              <a:r>
                <a:rPr lang="en-US" sz="3200" dirty="0" smtClean="0"/>
                <a:t>Link</a:t>
              </a:r>
              <a:endParaRPr lang="en-US" sz="3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8799" y="3880993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Enormous Model Output/Complexity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67034" y="3850601"/>
            <a:ext cx="5076966" cy="3007399"/>
            <a:chOff x="4067034" y="3850601"/>
            <a:chExt cx="5076966" cy="3007399"/>
          </a:xfrm>
        </p:grpSpPr>
        <p:grpSp>
          <p:nvGrpSpPr>
            <p:cNvPr id="32" name="Group 31"/>
            <p:cNvGrpSpPr/>
            <p:nvPr/>
          </p:nvGrpSpPr>
          <p:grpSpPr>
            <a:xfrm>
              <a:off x="4067034" y="3850601"/>
              <a:ext cx="5076966" cy="2924849"/>
              <a:chOff x="4067034" y="3850601"/>
              <a:chExt cx="5076966" cy="2924849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00613" y="4357688"/>
                <a:ext cx="3551237" cy="2417762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067034" y="3850601"/>
                <a:ext cx="5076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To quantify and reduce uncertainty, this chain has to work. </a:t>
                </a:r>
                <a:endParaRPr lang="en-US" dirty="0"/>
              </a:p>
            </p:txBody>
          </p:sp>
        </p:grp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 rot="16200000">
              <a:off x="6913594" y="5411105"/>
              <a:ext cx="266295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 dirty="0"/>
                <a:t>Waliser et al. 2009, Climatic Change, Submitted.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AB548D-7588-437B-AC55-60B0C70D006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608" y="188913"/>
            <a:ext cx="7192962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What to do about the weak link?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613" y="1216025"/>
            <a:ext cx="8732837" cy="5453716"/>
          </a:xfrm>
        </p:spPr>
        <p:txBody>
          <a:bodyPr/>
          <a:lstStyle/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Taylor et al (2009) have defined the protocol for the CMIP5 simulations that will be used for the next IPCC Assessment Report, AR5.</a:t>
            </a: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protocol defines the scope of simulations that will be undertaken by the participating modeling groups.</a:t>
            </a: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several of the prescribed retrospective simulations (</a:t>
            </a:r>
            <a:r>
              <a:rPr lang="en-US" sz="2000" b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decadal </a:t>
            </a:r>
            <a:r>
              <a:rPr lang="en-US" sz="2000" b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hindcasts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AMIP and 20th Century coupled simulations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observational data sets can be used to evaluate and diagnose the simulation outputs.</a:t>
            </a: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 algn="l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However, to date, the pertinent observational data sets to perform these particular evaluations have not been optimally identified and coordinated to readily enable their use in the context of CMIP5.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Observations may match model </a:t>
            </a: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variables</a:t>
            </a:r>
            <a:b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usually differ in file format, metadata standard, and may have subtle characteristics that are not obvious to the </a:t>
            </a: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non-expert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Observational Scientists make datasets for process studies – not for model evaluation</a:t>
            </a:r>
            <a:endParaRPr lang="en-US" sz="2000" b="0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0820"/>
            <a:ext cx="9144000" cy="3136041"/>
          </a:xfrm>
          <a:noFill/>
        </p:spPr>
        <p:txBody>
          <a:bodyPr/>
          <a:lstStyle/>
          <a:p>
            <a:pPr marL="112713" indent="-112713" algn="l">
              <a:lnSpc>
                <a:spcPct val="90000"/>
              </a:lnSpc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To provide the community of researchers that will access and evaluate the CMIP5 model results access to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analogous sets 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(in terms periods, variables, temporal/spatial frequency, dissemination) of satellite data.</a:t>
            </a:r>
          </a:p>
          <a:p>
            <a:pPr marL="112713" indent="-112713" algn="l">
              <a:lnSpc>
                <a:spcPct val="90000"/>
              </a:lnSpc>
            </a:pPr>
            <a:endParaRPr lang="en-US" sz="2000" b="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112713" indent="-112713" algn="l">
              <a:lnSpc>
                <a:spcPct val="90000"/>
              </a:lnSpc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To be carried out in close coordination with the corresponding CMIP5 modeling entities and activities – in this case PCMDI and WGCM.</a:t>
            </a:r>
          </a:p>
          <a:p>
            <a:pPr marL="112713" indent="-112713" algn="l">
              <a:lnSpc>
                <a:spcPct val="90000"/>
              </a:lnSpc>
            </a:pPr>
            <a:endParaRPr lang="en-US" sz="2000" b="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112713" indent="-112713" algn="l">
              <a:lnSpc>
                <a:spcPct val="90000"/>
              </a:lnSpc>
              <a:buFontTx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To directly engage the observational (e.g. mission and instrument) science teams to facilitate production of the corresponding data sets and documentation.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01609" y="3973513"/>
            <a:ext cx="2633663" cy="2884487"/>
            <a:chOff x="289188" y="3785025"/>
            <a:chExt cx="2634054" cy="2884352"/>
          </a:xfrm>
        </p:grpSpPr>
        <p:sp>
          <p:nvSpPr>
            <p:cNvPr id="8" name="Oval 7"/>
            <p:cNvSpPr/>
            <p:nvPr/>
          </p:nvSpPr>
          <p:spPr>
            <a:xfrm>
              <a:off x="516235" y="3785025"/>
              <a:ext cx="1005036" cy="6032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7" name="TextBox 8"/>
            <p:cNvSpPr txBox="1">
              <a:spLocks noChangeArrowheads="1"/>
            </p:cNvSpPr>
            <p:nvPr/>
          </p:nvSpPr>
          <p:spPr bwMode="auto">
            <a:xfrm>
              <a:off x="565802" y="3923346"/>
              <a:ext cx="9284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Modelers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761019" y="3812011"/>
              <a:ext cx="1006624" cy="6032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9" name="TextBox 10"/>
            <p:cNvSpPr txBox="1">
              <a:spLocks noChangeArrowheads="1"/>
            </p:cNvSpPr>
            <p:nvPr/>
          </p:nvSpPr>
          <p:spPr bwMode="auto">
            <a:xfrm>
              <a:off x="1862380" y="3861971"/>
              <a:ext cx="8258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Satellite 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Experts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7822" y="4402533"/>
              <a:ext cx="2173611" cy="159536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41" name="TextBox 12"/>
            <p:cNvSpPr txBox="1">
              <a:spLocks noChangeArrowheads="1"/>
            </p:cNvSpPr>
            <p:nvPr/>
          </p:nvSpPr>
          <p:spPr bwMode="auto">
            <a:xfrm>
              <a:off x="1082831" y="4893109"/>
              <a:ext cx="11208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Analysis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Community</a:t>
              </a:r>
            </a:p>
          </p:txBody>
        </p:sp>
        <p:sp>
          <p:nvSpPr>
            <p:cNvPr id="26642" name="TextBox 13"/>
            <p:cNvSpPr txBox="1">
              <a:spLocks noChangeArrowheads="1"/>
            </p:cNvSpPr>
            <p:nvPr/>
          </p:nvSpPr>
          <p:spPr bwMode="auto">
            <a:xfrm>
              <a:off x="289188" y="6300045"/>
              <a:ext cx="2634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Main Target Community</a:t>
              </a:r>
            </a:p>
          </p:txBody>
        </p:sp>
        <p:cxnSp>
          <p:nvCxnSpPr>
            <p:cNvPr id="17" name="Curved Connector 16"/>
            <p:cNvCxnSpPr/>
            <p:nvPr/>
          </p:nvCxnSpPr>
          <p:spPr>
            <a:xfrm rot="5400000" flipH="1" flipV="1">
              <a:off x="791748" y="6011359"/>
              <a:ext cx="427018" cy="30167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89663" y="4264865"/>
            <a:ext cx="5091112" cy="2465388"/>
            <a:chOff x="3823831" y="4113526"/>
            <a:chExt cx="5092225" cy="2464615"/>
          </a:xfrm>
        </p:grpSpPr>
        <p:sp>
          <p:nvSpPr>
            <p:cNvPr id="18" name="Oval 17"/>
            <p:cNvSpPr/>
            <p:nvPr/>
          </p:nvSpPr>
          <p:spPr>
            <a:xfrm>
              <a:off x="3823831" y="4138918"/>
              <a:ext cx="2877179" cy="1821879"/>
            </a:xfrm>
            <a:prstGeom prst="ellipse">
              <a:avLst/>
            </a:prstGeom>
            <a:solidFill>
              <a:srgbClr val="800000">
                <a:alpha val="3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18"/>
            <p:cNvSpPr txBox="1">
              <a:spLocks noChangeArrowheads="1"/>
            </p:cNvSpPr>
            <p:nvPr/>
          </p:nvSpPr>
          <p:spPr bwMode="auto">
            <a:xfrm>
              <a:off x="4520346" y="4704488"/>
              <a:ext cx="12747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Model Output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Variables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022999" y="4678499"/>
              <a:ext cx="2893057" cy="1899642"/>
            </a:xfrm>
            <a:prstGeom prst="ellipse">
              <a:avLst/>
            </a:prstGeom>
            <a:solidFill>
              <a:srgbClr val="0949FF">
                <a:alpha val="28000"/>
              </a:srgbClr>
            </a:solidFill>
            <a:ln>
              <a:solidFill>
                <a:schemeClr val="accent1">
                  <a:shade val="95000"/>
                  <a:satMod val="105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3" name="TextBox 22"/>
            <p:cNvSpPr txBox="1">
              <a:spLocks noChangeArrowheads="1"/>
            </p:cNvSpPr>
            <p:nvPr/>
          </p:nvSpPr>
          <p:spPr bwMode="auto">
            <a:xfrm>
              <a:off x="6509202" y="5405043"/>
              <a:ext cx="19327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Satellite Retrieval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Variables</a:t>
              </a:r>
            </a:p>
          </p:txBody>
        </p:sp>
        <p:sp>
          <p:nvSpPr>
            <p:cNvPr id="26634" name="TextBox 23"/>
            <p:cNvSpPr txBox="1">
              <a:spLocks noChangeArrowheads="1"/>
            </p:cNvSpPr>
            <p:nvPr/>
          </p:nvSpPr>
          <p:spPr bwMode="auto">
            <a:xfrm>
              <a:off x="6640271" y="4113526"/>
              <a:ext cx="192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Target Quantities</a:t>
              </a:r>
            </a:p>
          </p:txBody>
        </p:sp>
        <p:cxnSp>
          <p:nvCxnSpPr>
            <p:cNvPr id="25" name="Curved Connector 24"/>
            <p:cNvCxnSpPr/>
            <p:nvPr/>
          </p:nvCxnSpPr>
          <p:spPr>
            <a:xfrm rot="5400000">
              <a:off x="6345526" y="4621236"/>
              <a:ext cx="726847" cy="492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2"/>
          <p:cNvSpPr txBox="1">
            <a:spLocks/>
          </p:cNvSpPr>
          <p:nvPr/>
        </p:nvSpPr>
        <p:spPr bwMode="auto">
          <a:xfrm>
            <a:off x="407880" y="-11096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Satellite Observations for CMIP5 Simulations</a:t>
            </a:r>
            <a:b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Some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Basic </a:t>
            </a:r>
            <a:r>
              <a:rPr lang="en-US" sz="2400" b="1" kern="0" dirty="0" smtClean="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rPr>
              <a:t>Tenets of </a:t>
            </a:r>
            <a:r>
              <a:rPr lang="en-US" sz="2400" b="1" kern="0" dirty="0" smtClean="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rPr>
              <a:t>this Activity</a:t>
            </a:r>
            <a:endParaRPr kumimoji="0" lang="en-US" sz="2400" b="1" i="0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/>
          <p:cNvSpPr txBox="1">
            <a:spLocks noChangeArrowheads="1"/>
          </p:cNvSpPr>
          <p:nvPr/>
        </p:nvSpPr>
        <p:spPr bwMode="auto">
          <a:xfrm>
            <a:off x="431539" y="45720"/>
            <a:ext cx="766325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IPCC </a:t>
            </a:r>
            <a:r>
              <a:rPr lang="en-US" sz="2400" b="1" dirty="0" smtClean="0">
                <a:solidFill>
                  <a:srgbClr val="000090"/>
                </a:solidFill>
              </a:rPr>
              <a:t>AR5 – Making Better Use of Observations</a:t>
            </a:r>
          </a:p>
          <a:p>
            <a:pPr algn="ctr"/>
            <a:r>
              <a:rPr lang="en-US" sz="2000" b="1" u="sng" dirty="0" smtClean="0">
                <a:solidFill>
                  <a:srgbClr val="000090"/>
                </a:solidFill>
              </a:rPr>
              <a:t>Characterizing and Reducing Uncertainties</a:t>
            </a:r>
          </a:p>
          <a:p>
            <a:pPr algn="ctr"/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9460" name="TextBox 26"/>
          <p:cNvSpPr txBox="1">
            <a:spLocks noChangeArrowheads="1"/>
          </p:cNvSpPr>
          <p:nvPr/>
        </p:nvSpPr>
        <p:spPr bwMode="auto">
          <a:xfrm>
            <a:off x="304800" y="1079500"/>
            <a:ext cx="8529195" cy="3323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 indent="-114300">
              <a:spcBef>
                <a:spcPts val="1200"/>
              </a:spcBef>
              <a:buFont typeface="Arial"/>
              <a:buChar char="•"/>
            </a:pPr>
            <a:r>
              <a:rPr lang="en-US" sz="2000" b="0" dirty="0" smtClean="0"/>
              <a:t>JPL/NASA  is </a:t>
            </a:r>
            <a:r>
              <a:rPr lang="en-US" sz="2000" b="0" dirty="0"/>
              <a:t>leading an effort with</a:t>
            </a:r>
            <a:r>
              <a:rPr lang="en-US" sz="2000" b="0" dirty="0" smtClean="0"/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PCMDI/DOE </a:t>
            </a:r>
            <a:r>
              <a:rPr lang="en-US" sz="2000" b="0" dirty="0" smtClean="0"/>
              <a:t>to identify and deliver </a:t>
            </a:r>
            <a:r>
              <a:rPr lang="en-US" sz="2000" b="0" dirty="0"/>
              <a:t>a</a:t>
            </a:r>
            <a:r>
              <a:rPr lang="en-US" sz="2000" b="0" dirty="0" smtClean="0"/>
              <a:t> number o</a:t>
            </a:r>
            <a:r>
              <a:rPr lang="en-US" sz="2000" dirty="0" smtClean="0"/>
              <a:t>f </a:t>
            </a:r>
            <a:r>
              <a:rPr lang="en-US" sz="2000" b="0" dirty="0" smtClean="0"/>
              <a:t>NASA </a:t>
            </a:r>
            <a:r>
              <a:rPr lang="en-US" sz="2000" b="0" dirty="0"/>
              <a:t>satellite </a:t>
            </a:r>
            <a:r>
              <a:rPr lang="en-US" sz="2000" b="0" dirty="0" smtClean="0"/>
              <a:t>datasets </a:t>
            </a:r>
            <a:r>
              <a:rPr lang="en-US" sz="2000" b="0" u="sng" dirty="0"/>
              <a:t>tailored</a:t>
            </a:r>
            <a:r>
              <a:rPr lang="en-US" sz="2000" b="0" dirty="0"/>
              <a:t> for IPCC model-data comparison</a:t>
            </a:r>
            <a:r>
              <a:rPr lang="en-US" sz="2000" b="0" dirty="0" smtClean="0"/>
              <a:t>.  </a:t>
            </a:r>
            <a:endParaRPr lang="en-US" sz="2000" dirty="0" smtClean="0"/>
          </a:p>
          <a:p>
            <a:pPr marL="114300" indent="-1143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Community </a:t>
            </a:r>
            <a:r>
              <a:rPr lang="en-US" sz="2000" dirty="0" smtClean="0"/>
              <a:t>to have simultaneous access to model output and satellite observations similarly formatted to </a:t>
            </a:r>
            <a:r>
              <a:rPr lang="en-US" sz="2000" dirty="0" smtClean="0">
                <a:solidFill>
                  <a:srgbClr val="FF0000"/>
                </a:solidFill>
              </a:rPr>
              <a:t>facilitate model evaluation</a:t>
            </a:r>
            <a:r>
              <a:rPr lang="en-US" sz="2000" dirty="0" smtClean="0"/>
              <a:t>.  </a:t>
            </a:r>
          </a:p>
          <a:p>
            <a:pPr marL="114300" indent="-1143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Use observation-based “</a:t>
            </a:r>
            <a:r>
              <a:rPr lang="en-US" sz="2000" dirty="0" smtClean="0">
                <a:solidFill>
                  <a:srgbClr val="FF0000"/>
                </a:solidFill>
              </a:rPr>
              <a:t>metrics</a:t>
            </a:r>
            <a:r>
              <a:rPr lang="en-US" sz="2000" dirty="0" smtClean="0"/>
              <a:t>” to assess model capabilities of representing past climate -&gt; use to </a:t>
            </a:r>
            <a:r>
              <a:rPr lang="en-US" sz="2000" dirty="0" smtClean="0">
                <a:solidFill>
                  <a:srgbClr val="FF0000"/>
                </a:solidFill>
              </a:rPr>
              <a:t>weight models’ climate projections</a:t>
            </a:r>
            <a:r>
              <a:rPr lang="en-US" sz="2000" dirty="0" smtClean="0"/>
              <a:t>.</a:t>
            </a:r>
          </a:p>
          <a:p>
            <a:pPr marL="114300" indent="-1143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Need by Spring/Summer 2011 for model evaluations and timely submission of research articles –&gt; </a:t>
            </a:r>
            <a:r>
              <a:rPr lang="en-US" sz="2000" dirty="0" smtClean="0">
                <a:solidFill>
                  <a:srgbClr val="FF0000"/>
                </a:solidFill>
              </a:rPr>
              <a:t>IPCC AR5 to be published in 2013</a:t>
            </a:r>
            <a:r>
              <a:rPr lang="en-US" sz="2000" dirty="0" smtClean="0"/>
              <a:t>.</a:t>
            </a:r>
          </a:p>
        </p:txBody>
      </p:sp>
      <p:pic>
        <p:nvPicPr>
          <p:cNvPr id="19464" name="Picture 3" descr="ESG-CDX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413" y="4932072"/>
            <a:ext cx="2309812" cy="15176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6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4858" y="4929691"/>
            <a:ext cx="2230437" cy="15224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467" name="TextBox 23"/>
          <p:cNvSpPr txBox="1">
            <a:spLocks noChangeArrowheads="1"/>
          </p:cNvSpPr>
          <p:nvPr/>
        </p:nvSpPr>
        <p:spPr bwMode="auto">
          <a:xfrm>
            <a:off x="5209503" y="4497891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Science + Observations +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45" y="4462162"/>
            <a:ext cx="9043284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NASA funded JPL </a:t>
            </a:r>
            <a:r>
              <a:rPr lang="en-US" dirty="0" smtClean="0"/>
              <a:t>pilot project to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   </a:t>
            </a:r>
            <a:r>
              <a:rPr lang="en-US" dirty="0" smtClean="0"/>
              <a:t>identify </a:t>
            </a:r>
            <a:r>
              <a:rPr lang="en-US" dirty="0" smtClean="0"/>
              <a:t>&amp; deliver </a:t>
            </a:r>
            <a:r>
              <a:rPr lang="en-US" dirty="0" smtClean="0"/>
              <a:t>selected satellite </a:t>
            </a:r>
            <a:r>
              <a:rPr lang="en-US" dirty="0" smtClean="0"/>
              <a:t>data.     </a:t>
            </a:r>
          </a:p>
          <a:p>
            <a:pPr>
              <a:buFont typeface="Arial"/>
              <a:buChar char="•"/>
            </a:pPr>
            <a:r>
              <a:rPr lang="en-US" dirty="0" smtClean="0"/>
              <a:t>JPL led organization of two workshops</a:t>
            </a:r>
          </a:p>
          <a:p>
            <a:r>
              <a:rPr lang="en-US" dirty="0" smtClean="0"/>
              <a:t>     1) Mission/Science -&gt; Data Sets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   2) Mission/IT -&gt; Infrastructure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Hoping for future </a:t>
            </a:r>
            <a:r>
              <a:rPr lang="en-US" dirty="0" smtClean="0">
                <a:solidFill>
                  <a:srgbClr val="FF0000"/>
                </a:solidFill>
              </a:rPr>
              <a:t>NASA Program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25" y="1161195"/>
            <a:ext cx="8842375" cy="5547175"/>
          </a:xfrm>
          <a:noFill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CMIP5 simulation protocol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(Taylor et al. 2009) as guideline for deciding which observations to stage in parallel to model simulations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Target is monthly averaged (CMON, AMON) products on 1 x 1 degree grid</a:t>
            </a:r>
            <a:r>
              <a:rPr lang="en-US" sz="1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with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community to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identify data sets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[e.g., AIRS, MLS, TES, QuikSCAT,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CloudSat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Topex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/Jason, CERES, TRMM, AMSR-E, TRMM]</a:t>
            </a:r>
          </a:p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with observational teams to produce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4-5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page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echnical Note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describing strengths/weaknesses, uncertainties, dos/don’ts regarding interpretations comparisons with models. 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(at graduate student level)</a:t>
            </a:r>
          </a:p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 satellite observations into CMIP5 compliant format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(to the greatest extent possible – should look like model output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 new products, but reformatted existing products, with perhaps some interpolation</a:t>
            </a:r>
            <a:endParaRPr lang="en-US" sz="18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a strategy for accessing them that has close parallels to the model data archive (e.g. ESG).</a:t>
            </a:r>
          </a:p>
          <a:p>
            <a:pPr marL="457200" indent="-457200" algn="l">
              <a:lnSpc>
                <a:spcPct val="80000"/>
              </a:lnSpc>
              <a:spcBef>
                <a:spcPts val="2376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Advertise availability of observations for use in CMIP5 analysis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96910" y="-11096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Satellite Observations for CMIP5 Simulations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i="1" kern="0" dirty="0" smtClean="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rPr>
              <a:t>Main Tasks for CMIP5</a:t>
            </a:r>
            <a:endParaRPr kumimoji="0" lang="en-US" sz="2400" i="1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28928</TotalTime>
  <Words>1602</Words>
  <Application>Microsoft Office PowerPoint</Application>
  <PresentationFormat>On-screen Show (4:3)</PresentationFormat>
  <Paragraphs>198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Bitmap Image</vt:lpstr>
      <vt:lpstr>Worksheet</vt:lpstr>
      <vt:lpstr>Facilitating the Use of Satellite Observations for Evaluating CMIP5/IPCC Simulations</vt:lpstr>
      <vt:lpstr>Slide 2</vt:lpstr>
      <vt:lpstr>Slide 3</vt:lpstr>
      <vt:lpstr>NASA and CMIP/IPCC: Better Linkage </vt:lpstr>
      <vt:lpstr>Modelers, PCMDI, JPL/NASA, Community Who does what?</vt:lpstr>
      <vt:lpstr>What to do about the weak link?</vt:lpstr>
      <vt:lpstr>Slide 7</vt:lpstr>
      <vt:lpstr>Slide 8</vt:lpstr>
      <vt:lpstr>Slide 9</vt:lpstr>
      <vt:lpstr>NASA Recommended Datasets for CMIP5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LLNL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items inspired by the IPCC exercise</dc:title>
  <dc:creator>Karl Taylor</dc:creator>
  <cp:lastModifiedBy>Ferraro, Robert D</cp:lastModifiedBy>
  <cp:revision>826</cp:revision>
  <dcterms:created xsi:type="dcterms:W3CDTF">2011-01-27T04:36:06Z</dcterms:created>
  <dcterms:modified xsi:type="dcterms:W3CDTF">2011-03-14T21:53:08Z</dcterms:modified>
</cp:coreProperties>
</file>