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6"/>
  </p:notesMasterIdLst>
  <p:sldIdLst>
    <p:sldId id="256" r:id="rId5"/>
    <p:sldId id="258" r:id="rId6"/>
    <p:sldId id="259" r:id="rId7"/>
    <p:sldId id="284" r:id="rId8"/>
    <p:sldId id="261" r:id="rId9"/>
    <p:sldId id="263" r:id="rId10"/>
    <p:sldId id="265" r:id="rId11"/>
    <p:sldId id="266" r:id="rId12"/>
    <p:sldId id="267" r:id="rId13"/>
    <p:sldId id="268" r:id="rId14"/>
    <p:sldId id="278" r:id="rId15"/>
    <p:sldId id="262" r:id="rId16"/>
    <p:sldId id="274" r:id="rId17"/>
    <p:sldId id="286" r:id="rId18"/>
    <p:sldId id="285" r:id="rId19"/>
    <p:sldId id="282" r:id="rId20"/>
    <p:sldId id="288" r:id="rId21"/>
    <p:sldId id="277" r:id="rId22"/>
    <p:sldId id="279" r:id="rId23"/>
    <p:sldId id="281" r:id="rId24"/>
    <p:sldId id="280" r:id="rId25"/>
  </p:sldIdLst>
  <p:sldSz cx="9906000" cy="6858000" type="A4"/>
  <p:notesSz cx="6805613" cy="99441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CC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8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35A2C5A3-2F16-4BC8-A793-D7C24ED6B31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5A49A53-911B-44FE-867D-09DF6CE93D2C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40CE5E2-7B3D-4CEF-9CF1-86D6CBA34732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10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ts val="538"/>
              </a:spcBef>
            </a:pPr>
            <a:r>
              <a:rPr lang="fr-BE" sz="2000" i="1" smtClean="0">
                <a:latin typeface="Arial" pitchFamily="34" charset="0"/>
                <a:ea typeface="Microsoft YaHei" pitchFamily="34" charset="-122"/>
              </a:rPr>
              <a:t>Note – not all LC condition item applied to each land surface feature</a:t>
            </a:r>
          </a:p>
          <a:p>
            <a:pPr eaLnBrk="1">
              <a:spcBef>
                <a:spcPts val="538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A28539C7-8C96-4031-BA34-BFB2BA3DED85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64A52A0-837B-4C5F-95E7-59B16ED0113E}" type="slidenum">
              <a:rPr lang="en-US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616DD08-DF0F-4826-80BD-BA334D7248ED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12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A9DBFE0-7EF0-4F73-B717-667BE4D85EC3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869B93-A8E5-404E-9A89-84A12D7B8CA0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13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C0AE0D8-0471-4C15-8917-8153BE0FC491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5B128C3-E0E9-4B9E-A141-994CED6AEE12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14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>
              <a:latin typeface="Times New Roman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CDB7C70-ED92-4530-AD8E-21BB05AF3003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15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0601730-F9BC-48B7-AFD9-8623D4E617F7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16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A3BD55C-84AE-4DBF-BB10-643D9F8A8731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9DF35E6-F579-4B69-BCFE-6D87C2EE25E7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18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55650"/>
            <a:ext cx="5386387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3537" cy="447516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96C2230-DB55-4D21-A2E2-FE621AE59393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19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06E43F7-98C5-44B8-9626-305F2D1F81D7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55C37FB-A935-4B15-8138-EC5897602BAD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EFE639A-C4E1-4D75-96BB-9ECD2C69A08C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20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1546298-1ADF-496B-BD51-600E2B3CDE22}" type="slidenum">
              <a:rPr lang="fr-FR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21</a:t>
            </a:fld>
            <a:endParaRPr lang="fr-F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8FF784A-0F70-400E-98DD-D09A603AE3F8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3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r>
              <a:rPr lang="fr-BE" sz="2000" smtClean="0">
                <a:latin typeface="Arial" pitchFamily="34" charset="0"/>
                <a:ea typeface="Microsoft YaHei" pitchFamily="34" charset="-122"/>
              </a:rPr>
              <a:t>100 pages document by Wageningen Univ.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21373E9-2DD5-4F2A-8A3E-97BAB8722109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smtClean="0">
                <a:latin typeface="Times New Roman" pitchFamily="18" charset="0"/>
              </a:rPr>
              <a:t>Look at the current use, resolution required to improve current modesl and resolution in new model (5y)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B8268D8-CD5C-47FF-8991-F8D2C2AF5B85}" type="slidenum">
              <a:rPr lang="fr-FR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4</a:t>
            </a:fld>
            <a:endParaRPr lang="fr-FR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E2B7736-2DBF-41E9-80F6-A6D2F9A2611D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5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ts val="538"/>
              </a:spcBef>
            </a:pPr>
            <a:r>
              <a:rPr lang="fr-BE" smtClean="0">
                <a:latin typeface="Arial" pitchFamily="34" charset="0"/>
                <a:ea typeface="Microsoft YaHei" pitchFamily="34" charset="-122"/>
              </a:rPr>
              <a:t>=&gt; initialization/boundary conditions of climate models</a:t>
            </a:r>
          </a:p>
          <a:p>
            <a:pPr eaLnBrk="1">
              <a:spcBef>
                <a:spcPts val="538"/>
              </a:spcBef>
            </a:pPr>
            <a:endParaRPr lang="fr-BE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05C0D77-34A1-42EB-ADE3-D2C518A61B17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5846066-3644-4029-BCFC-7A5348CAC7F3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6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DBA7B01-6DAA-4E63-9A74-DD2C85DC29F6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6242217-B9A4-4040-8786-CCC51D9CFCCB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7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A65E299-8FBA-46B8-B096-8F24FF5E1555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049ED8E-F0A8-41EC-8C27-82E480A167C8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8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D292A9E-E47A-423C-9972-418C8F36CBA0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D8AB1D3-4360-41C6-AAEC-A2D94B454EB2}" type="slidenum">
              <a:rPr lang="fr-BE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9</a:t>
            </a:fld>
            <a:endParaRPr lang="fr-BE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BE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332A68F-C76B-43E2-AAED-43771F9B232B}" type="slidenum">
              <a:rPr lang="fr-BE" sz="1400">
                <a:solidFill>
                  <a:srgbClr val="000000"/>
                </a:solidFill>
                <a:latin typeface="Verdana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fr-BE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604963"/>
            <a:ext cx="222726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4963"/>
            <a:ext cx="653415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3050"/>
            <a:ext cx="222726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415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516063"/>
            <a:ext cx="8405813" cy="4894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516063"/>
            <a:ext cx="4125913" cy="4894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516063"/>
            <a:ext cx="4127500" cy="4894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1516063"/>
            <a:ext cx="8405813" cy="4894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4225" y="138113"/>
            <a:ext cx="2100263" cy="6272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138113"/>
            <a:ext cx="6153150" cy="62722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604963"/>
            <a:ext cx="222726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4963"/>
            <a:ext cx="653415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rgbClr val="9A9B9C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>
              <a:latin typeface="Arial" charset="0"/>
              <a:ea typeface="Microsoft YaHei" charset="-122"/>
              <a:cs typeface="+mn-cs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58225" y="-38100"/>
            <a:ext cx="1235075" cy="1235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14850" y="6611938"/>
            <a:ext cx="5113338" cy="244475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r-BE" sz="1000" b="1" dirty="0" err="1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Land_Cover_CCI</a:t>
            </a:r>
            <a:r>
              <a:rPr lang="fr-BE" sz="1000" b="1" dirty="0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 –  CMUG </a:t>
            </a:r>
            <a:r>
              <a:rPr lang="fr-BE" sz="1000" b="1" dirty="0" err="1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Co-location</a:t>
            </a:r>
            <a:r>
              <a:rPr lang="fr-BE" sz="1000" b="1" dirty="0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 Meeting, Reading,  March 2011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6525" y="80963"/>
            <a:ext cx="1182688" cy="4254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8D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rgbClr val="9A9B9C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>
              <a:latin typeface="Arial" charset="0"/>
              <a:ea typeface="Microsoft YaHei" charset="-122"/>
              <a:cs typeface="+mn-cs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8225" y="-38100"/>
            <a:ext cx="1235075" cy="1235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525" y="80963"/>
            <a:ext cx="1182688" cy="4254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38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14850" y="6611938"/>
            <a:ext cx="5113338" cy="244475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r-BE" sz="1000" b="1" dirty="0" err="1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Land_Cover_CCI</a:t>
            </a:r>
            <a:r>
              <a:rPr lang="fr-BE" sz="1000" b="1" dirty="0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 –  CMUG </a:t>
            </a:r>
            <a:r>
              <a:rPr lang="fr-BE" sz="1000" b="1" dirty="0" err="1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Co-location</a:t>
            </a:r>
            <a:r>
              <a:rPr lang="fr-BE" sz="1000" b="1" dirty="0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 Meeting, Reading,  March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8D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rgbClr val="9A9B9C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>
              <a:latin typeface="Arial" charset="0"/>
              <a:ea typeface="Microsoft YaHei" charset="-122"/>
              <a:cs typeface="+mn-cs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8225" y="-38100"/>
            <a:ext cx="1235075" cy="1235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525" y="80963"/>
            <a:ext cx="1182688" cy="4254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138113"/>
            <a:ext cx="8137525" cy="8604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texte-titreClick to edit Master title style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14850" y="6611938"/>
            <a:ext cx="5113338" cy="244475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r-BE" sz="1000" b="1" dirty="0" err="1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Land_Cover_CCI</a:t>
            </a:r>
            <a:r>
              <a:rPr lang="fr-BE" sz="1000" b="1" dirty="0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 –  CMUG </a:t>
            </a:r>
            <a:r>
              <a:rPr lang="fr-BE" sz="1000" b="1" dirty="0" err="1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Co-location</a:t>
            </a:r>
            <a:r>
              <a:rPr lang="fr-BE" sz="1000" b="1" dirty="0">
                <a:solidFill>
                  <a:srgbClr val="002060"/>
                </a:solidFill>
                <a:latin typeface="Verdana" pitchFamily="32" charset="0"/>
                <a:ea typeface="Microsoft YaHei" charset="-122"/>
                <a:cs typeface="+mn-cs"/>
              </a:rPr>
              <a:t> Meeting, Reading,  March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Verdan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8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8D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rgbClr val="9A9B9C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>
              <a:latin typeface="Arial" charset="0"/>
              <a:ea typeface="Microsoft YaHei" charset="-122"/>
              <a:cs typeface="+mn-cs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07425" y="-38100"/>
            <a:ext cx="1235075" cy="1235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23950" y="2749550"/>
            <a:ext cx="7246938" cy="12779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0" rIns="9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texte-titreCLICK TO EDIT </a:t>
            </a:r>
            <a:br>
              <a:rPr lang="en-GB" smtClean="0"/>
            </a:br>
            <a:r>
              <a:rPr lang="en-GB" smtClean="0"/>
              <a:t>MASTER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Verdana" pitchFamily="32" charset="0"/>
          <a:ea typeface="Microsoft YaHei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Verdana" pitchFamily="32" charset="0"/>
          <a:ea typeface="Microsoft YaHei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Verdana" pitchFamily="32" charset="0"/>
          <a:ea typeface="Microsoft YaHei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Verdana" pitchFamily="32" charset="0"/>
          <a:ea typeface="Microsoft YaHei" charset="-122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Verdana" pitchFamily="32" charset="0"/>
          <a:ea typeface="Microsoft YaHei" charset="-122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Verdana" pitchFamily="32" charset="0"/>
          <a:ea typeface="Microsoft YaHei" charset="-122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Verdana" pitchFamily="32" charset="0"/>
          <a:ea typeface="Microsoft YaHei" charset="-122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Verdan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1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338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338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338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8D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1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1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1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1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8D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3" y="1312863"/>
            <a:ext cx="4562475" cy="45624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3292475"/>
            <a:ext cx="2160587" cy="315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488" y="4797425"/>
            <a:ext cx="2232025" cy="18780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113" y="5645150"/>
            <a:ext cx="1111250" cy="5429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7825" y="4054475"/>
            <a:ext cx="908050" cy="8763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788" y="1674813"/>
            <a:ext cx="1282700" cy="10985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2338" y="3006725"/>
            <a:ext cx="2251075" cy="635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838" y="4248150"/>
            <a:ext cx="2425700" cy="1038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16825" y="1231900"/>
            <a:ext cx="1608138" cy="1595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2951163" y="249238"/>
            <a:ext cx="3670300" cy="7000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lIns="90000" tIns="45000" rIns="90000" bIns="45000" anchor="ctr">
            <a:spAutoFit/>
          </a:bodyPr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BE" sz="4000" b="1">
                <a:solidFill>
                  <a:srgbClr val="000000"/>
                </a:solidFill>
                <a:latin typeface="Calibri" pitchFamily="34" charset="0"/>
              </a:rPr>
              <a:t>Land Cover_CCI  </a:t>
            </a: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3598863" y="5805488"/>
            <a:ext cx="250666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2060"/>
                </a:solidFill>
              </a:rPr>
              <a:t>Pierre Defourny et al.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2060"/>
                </a:solidFill>
              </a:rPr>
              <a:t>Univ.cath. de Louvain</a:t>
            </a:r>
            <a:endParaRPr lang="fr-B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 rot="6540000">
            <a:off x="5950744" y="2388394"/>
            <a:ext cx="777875" cy="369887"/>
          </a:xfrm>
          <a:prstGeom prst="rightArrow">
            <a:avLst>
              <a:gd name="adj1" fmla="val 50000"/>
              <a:gd name="adj2" fmla="val 52575"/>
            </a:avLst>
          </a:prstGeom>
          <a:noFill/>
          <a:ln w="2556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74700" y="1377950"/>
            <a:ext cx="8969375" cy="5167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i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338D"/>
                </a:solidFill>
              </a:rPr>
              <a:t>Mapping</a:t>
            </a:r>
            <a:r>
              <a:rPr lang="en-US" sz="2400" b="1" dirty="0">
                <a:solidFill>
                  <a:srgbClr val="FF0000"/>
                </a:solidFill>
              </a:rPr>
              <a:t> land cover state </a:t>
            </a:r>
            <a:r>
              <a:rPr lang="en-US" sz="2400" b="1" dirty="0">
                <a:solidFill>
                  <a:srgbClr val="00338D"/>
                </a:solidFill>
              </a:rPr>
              <a:t> and </a:t>
            </a:r>
            <a:r>
              <a:rPr lang="en-US" sz="2400" b="1" dirty="0">
                <a:solidFill>
                  <a:srgbClr val="00B050"/>
                </a:solidFill>
              </a:rPr>
              <a:t>land cover condition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338D"/>
                </a:solidFill>
              </a:rPr>
              <a:t>Consistency </a:t>
            </a:r>
            <a:r>
              <a:rPr lang="en-US" sz="2400" b="1" dirty="0" smtClean="0">
                <a:solidFill>
                  <a:srgbClr val="00338D"/>
                </a:solidFill>
              </a:rPr>
              <a:t>between </a:t>
            </a:r>
            <a:r>
              <a:rPr lang="en-US" sz="2400" b="1" dirty="0">
                <a:solidFill>
                  <a:srgbClr val="00338D"/>
                </a:solidFill>
              </a:rPr>
              <a:t>land cover state and condition 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B050"/>
                </a:solidFill>
              </a:rPr>
              <a:t>	to be verified by cross-checking and with LST dataset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B050"/>
                </a:solidFill>
              </a:rPr>
              <a:t> 		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338D"/>
                </a:solidFill>
              </a:rPr>
              <a:t>	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338D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0025" y="2859088"/>
            <a:ext cx="9937750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 sz="2000">
                <a:solidFill>
                  <a:srgbClr val="00B050"/>
                </a:solidFill>
                <a:latin typeface="Verdana" pitchFamily="34" charset="0"/>
              </a:rPr>
              <a:t>set of annual time series </a:t>
            </a:r>
            <a:r>
              <a:rPr lang="fr-BE" sz="2000">
                <a:solidFill>
                  <a:srgbClr val="000000"/>
                </a:solidFill>
                <a:latin typeface="Verdana" pitchFamily="34" charset="0"/>
              </a:rPr>
              <a:t>describing the land surface status along the year</a:t>
            </a:r>
            <a:r>
              <a:rPr lang="fr-BE">
                <a:solidFill>
                  <a:srgbClr val="000000"/>
                </a:solidFill>
                <a:latin typeface="Verdana" pitchFamily="34" charset="0"/>
              </a:rPr>
              <a:t>: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fr-BE" b="1">
                <a:solidFill>
                  <a:srgbClr val="000000"/>
                </a:solidFill>
                <a:latin typeface="Verdana" pitchFamily="34" charset="0"/>
              </a:rPr>
              <a:t>green vegetation phenology </a:t>
            </a:r>
            <a:r>
              <a:rPr lang="fr-BE" sz="1600">
                <a:solidFill>
                  <a:srgbClr val="000000"/>
                </a:solidFill>
                <a:latin typeface="Verdana" pitchFamily="34" charset="0"/>
              </a:rPr>
              <a:t>(NDVI, other VI ?)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fr-BE" b="1">
                <a:solidFill>
                  <a:srgbClr val="000000"/>
                </a:solidFill>
                <a:latin typeface="Verdana" pitchFamily="34" charset="0"/>
              </a:rPr>
              <a:t>snow occurrence </a:t>
            </a:r>
            <a:r>
              <a:rPr lang="fr-BE" sz="1600">
                <a:solidFill>
                  <a:srgbClr val="000000"/>
                </a:solidFill>
                <a:latin typeface="Verdana" pitchFamily="34" charset="0"/>
              </a:rPr>
              <a:t>(duration, starting date)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fr-BE" b="1">
                <a:solidFill>
                  <a:srgbClr val="000000"/>
                </a:solidFill>
                <a:latin typeface="Verdana" pitchFamily="34" charset="0"/>
              </a:rPr>
              <a:t>inland water presence </a:t>
            </a:r>
            <a:r>
              <a:rPr lang="fr-BE" sz="1600">
                <a:solidFill>
                  <a:srgbClr val="000000"/>
                </a:solidFill>
                <a:latin typeface="Verdana" pitchFamily="34" charset="0"/>
              </a:rPr>
              <a:t>(flooding, irrigation timing)</a:t>
            </a:r>
          </a:p>
          <a:p>
            <a:pPr>
              <a:buClr>
                <a:srgbClr val="000000"/>
              </a:buClr>
              <a:buSzPct val="45000"/>
              <a:buFont typeface="StarSymbol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 b="1">
                <a:solidFill>
                  <a:srgbClr val="000000"/>
                </a:solidFill>
                <a:latin typeface="Verdana" pitchFamily="34" charset="0"/>
              </a:rPr>
              <a:t>  fire occurrence </a:t>
            </a:r>
            <a:r>
              <a:rPr lang="fr-BE" sz="1600">
                <a:solidFill>
                  <a:srgbClr val="000000"/>
                </a:solidFill>
                <a:latin typeface="Verdana" pitchFamily="34" charset="0"/>
              </a:rPr>
              <a:t>(and burnt areas - tbc)</a:t>
            </a:r>
          </a:p>
          <a:p>
            <a:pPr>
              <a:buClr>
                <a:srgbClr val="000000"/>
              </a:buClr>
              <a:buSzPct val="45000"/>
              <a:buFont typeface="StarSymbol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fr-BE" i="1">
                <a:solidFill>
                  <a:srgbClr val="000000"/>
                </a:solidFill>
                <a:latin typeface="Verdana" pitchFamily="34" charset="0"/>
              </a:rPr>
              <a:t>albedo </a:t>
            </a:r>
            <a:r>
              <a:rPr lang="fr-BE" sz="1600" i="1">
                <a:solidFill>
                  <a:srgbClr val="000000"/>
                </a:solidFill>
                <a:latin typeface="Verdana" pitchFamily="34" charset="0"/>
              </a:rPr>
              <a:t>(whenever available)</a:t>
            </a:r>
          </a:p>
          <a:p>
            <a:pPr>
              <a:buClr>
                <a:srgbClr val="000000"/>
              </a:buClr>
              <a:buSzPct val="45000"/>
              <a:buFont typeface="StarSymbol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 sz="16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 sz="1600" i="1">
                <a:solidFill>
                  <a:srgbClr val="000000"/>
                </a:solidFill>
                <a:latin typeface="Verdana" pitchFamily="34" charset="0"/>
              </a:rPr>
              <a:t> LAI (whenever available)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BE" sz="1600" i="1">
              <a:solidFill>
                <a:srgbClr val="000000"/>
              </a:solidFill>
              <a:latin typeface="Verdana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 sz="1600" i="1">
                <a:solidFill>
                  <a:srgbClr val="00B050"/>
                </a:solidFill>
                <a:latin typeface="Verdana" pitchFamily="34" charset="0"/>
              </a:rPr>
              <a:t>+</a:t>
            </a:r>
            <a:r>
              <a:rPr lang="fr-BE" sz="16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>
                <a:solidFill>
                  <a:srgbClr val="00B050"/>
                </a:solidFill>
                <a:latin typeface="Verdana" pitchFamily="34" charset="0"/>
              </a:rPr>
              <a:t>associated inter-annual variance for each land cover condition item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BE" i="1">
              <a:solidFill>
                <a:srgbClr val="00B050"/>
              </a:solidFill>
              <a:latin typeface="Verdana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BE" i="1">
              <a:solidFill>
                <a:srgbClr val="00B050"/>
              </a:solidFill>
              <a:latin typeface="Verdana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B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8785225" cy="862013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pitchFamily="34" charset="0"/>
              </a:rPr>
              <a:t>Product Specification : land cover condition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 r="49841"/>
          <a:stretch>
            <a:fillRect/>
          </a:stretch>
        </p:blipFill>
        <p:spPr bwMode="auto">
          <a:xfrm>
            <a:off x="5854700" y="3860800"/>
            <a:ext cx="3201988" cy="21780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51317" t="3670"/>
          <a:stretch>
            <a:fillRect/>
          </a:stretch>
        </p:blipFill>
        <p:spPr bwMode="auto">
          <a:xfrm>
            <a:off x="5781675" y="1989138"/>
            <a:ext cx="3240088" cy="218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5364" name="Picture 7" descr="grillpond"/>
          <p:cNvPicPr>
            <a:picLocks noChangeAspect="1" noChangeArrowheads="1"/>
          </p:cNvPicPr>
          <p:nvPr/>
        </p:nvPicPr>
        <p:blipFill>
          <a:blip r:embed="rId4" cstate="print"/>
          <a:srcRect r="19431" b="19563"/>
          <a:stretch>
            <a:fillRect/>
          </a:stretch>
        </p:blipFill>
        <p:spPr bwMode="auto">
          <a:xfrm>
            <a:off x="166688" y="2947988"/>
            <a:ext cx="14541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5" cstate="print"/>
          <a:srcRect l="4678" t="15506" r="49228" b="56284"/>
          <a:stretch>
            <a:fillRect/>
          </a:stretch>
        </p:blipFill>
        <p:spPr bwMode="auto">
          <a:xfrm>
            <a:off x="2506663" y="2767013"/>
            <a:ext cx="11350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393700" y="1412875"/>
            <a:ext cx="2581275" cy="4349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2400"/>
              <a:t>Land Cover State</a:t>
            </a: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4573588" y="1449388"/>
            <a:ext cx="3167062" cy="4349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2400"/>
              <a:t>Land Cover Condition</a:t>
            </a: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4529138" y="2122488"/>
            <a:ext cx="9509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fr-BE" sz="1600"/>
              <a:t> </a:t>
            </a:r>
            <a:r>
              <a:rPr lang="fr-BE" sz="1600" b="1"/>
              <a:t>NDVI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fr-BE" sz="1600"/>
              <a:t> </a:t>
            </a:r>
            <a:r>
              <a:rPr lang="fr-BE" sz="1600" i="1"/>
              <a:t>Albedo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fr-BE" sz="1600" i="1"/>
              <a:t> LAI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4462463" y="4044950"/>
            <a:ext cx="14795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400" i="1"/>
              <a:t>Occurrence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400" i="1"/>
              <a:t>Probability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 sz="50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fr-BE" sz="1600" b="1"/>
              <a:t> Snow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fr-BE" sz="1600" b="1"/>
              <a:t> Water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fr-BE" sz="1600" b="1"/>
              <a:t> Active Fire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fr-BE" sz="1600" b="1"/>
              <a:t> Burnt Areas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 l="4678" t="44238" r="49228" b="26820"/>
          <a:stretch>
            <a:fillRect/>
          </a:stretch>
        </p:blipFill>
        <p:spPr bwMode="auto">
          <a:xfrm>
            <a:off x="2508250" y="1885950"/>
            <a:ext cx="1135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24"/>
          <p:cNvSpPr txBox="1">
            <a:spLocks noChangeArrowheads="1"/>
          </p:cNvSpPr>
          <p:nvPr/>
        </p:nvSpPr>
        <p:spPr bwMode="auto">
          <a:xfrm>
            <a:off x="1784350" y="5805488"/>
            <a:ext cx="296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fr-BE" sz="140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fr-BE" sz="1400"/>
              <a:t>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122363" y="3228975"/>
            <a:ext cx="1354137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683000" y="2557463"/>
            <a:ext cx="762000" cy="349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19175" y="2222500"/>
            <a:ext cx="1411288" cy="1400175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17925" y="2178050"/>
            <a:ext cx="715963" cy="241300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6" name="TextBox 39"/>
          <p:cNvSpPr txBox="1">
            <a:spLocks noChangeArrowheads="1"/>
          </p:cNvSpPr>
          <p:nvPr/>
        </p:nvSpPr>
        <p:spPr bwMode="auto">
          <a:xfrm>
            <a:off x="2587625" y="3257550"/>
            <a:ext cx="7985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100"/>
              <a:t>per pixel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635250" y="2414588"/>
            <a:ext cx="901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100"/>
              <a:t>per object</a:t>
            </a: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2001838" y="3495675"/>
            <a:ext cx="660400" cy="625475"/>
            <a:chOff x="567" y="757"/>
            <a:chExt cx="1339" cy="713"/>
          </a:xfrm>
        </p:grpSpPr>
        <p:pic>
          <p:nvPicPr>
            <p:cNvPr id="15390" name="Picture 19" descr="Locust area Cloud clou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" y="757"/>
              <a:ext cx="10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1" name="Picture 20" descr="Locust area Cloud clou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5" y="786"/>
              <a:ext cx="10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Picture 21" descr="Locust area Cloud clou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" y="822"/>
              <a:ext cx="10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3" name="Picture 22" descr="Locust area Cloud clou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" y="867"/>
              <a:ext cx="10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4" name="Picture 23" descr="Locust area Cloud clou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6" y="913"/>
              <a:ext cx="10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Picture 24" descr="Locust area Cloud clou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" y="958"/>
              <a:ext cx="10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6" name="Picture 25" descr="Locust area Cloud clou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" y="1003"/>
              <a:ext cx="10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7" name="Picture 26" descr="Locust area Cloud clou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2" y="1049"/>
              <a:ext cx="10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Rectangle 54"/>
          <p:cNvSpPr/>
          <p:nvPr/>
        </p:nvSpPr>
        <p:spPr>
          <a:xfrm>
            <a:off x="984250" y="3762375"/>
            <a:ext cx="68263" cy="68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/>
          </a:p>
        </p:txBody>
      </p:sp>
      <p:sp>
        <p:nvSpPr>
          <p:cNvPr id="56" name="Freeform 55"/>
          <p:cNvSpPr/>
          <p:nvPr/>
        </p:nvSpPr>
        <p:spPr>
          <a:xfrm>
            <a:off x="266700" y="3241675"/>
            <a:ext cx="1354138" cy="1144588"/>
          </a:xfrm>
          <a:custGeom>
            <a:avLst/>
            <a:gdLst>
              <a:gd name="connsiteX0" fmla="*/ 1284790 w 1354238"/>
              <a:gd name="connsiteY0" fmla="*/ 11575 h 1145894"/>
              <a:gd name="connsiteX1" fmla="*/ 1157468 w 1354238"/>
              <a:gd name="connsiteY1" fmla="*/ 11575 h 1145894"/>
              <a:gd name="connsiteX2" fmla="*/ 532435 w 1354238"/>
              <a:gd name="connsiteY2" fmla="*/ 335666 h 1145894"/>
              <a:gd name="connsiteX3" fmla="*/ 23149 w 1354238"/>
              <a:gd name="connsiteY3" fmla="*/ 590309 h 1145894"/>
              <a:gd name="connsiteX4" fmla="*/ 0 w 1354238"/>
              <a:gd name="connsiteY4" fmla="*/ 879676 h 1145894"/>
              <a:gd name="connsiteX5" fmla="*/ 127321 w 1354238"/>
              <a:gd name="connsiteY5" fmla="*/ 1018573 h 1145894"/>
              <a:gd name="connsiteX6" fmla="*/ 312516 w 1354238"/>
              <a:gd name="connsiteY6" fmla="*/ 1064871 h 1145894"/>
              <a:gd name="connsiteX7" fmla="*/ 347240 w 1354238"/>
              <a:gd name="connsiteY7" fmla="*/ 1145894 h 1145894"/>
              <a:gd name="connsiteX8" fmla="*/ 717630 w 1354238"/>
              <a:gd name="connsiteY8" fmla="*/ 1134319 h 1145894"/>
              <a:gd name="connsiteX9" fmla="*/ 763929 w 1354238"/>
              <a:gd name="connsiteY9" fmla="*/ 1041722 h 1145894"/>
              <a:gd name="connsiteX10" fmla="*/ 949124 w 1354238"/>
              <a:gd name="connsiteY10" fmla="*/ 1018573 h 1145894"/>
              <a:gd name="connsiteX11" fmla="*/ 972273 w 1354238"/>
              <a:gd name="connsiteY11" fmla="*/ 1088021 h 1145894"/>
              <a:gd name="connsiteX12" fmla="*/ 960698 w 1354238"/>
              <a:gd name="connsiteY12" fmla="*/ 1134319 h 1145894"/>
              <a:gd name="connsiteX13" fmla="*/ 1342663 w 1354238"/>
              <a:gd name="connsiteY13" fmla="*/ 1134319 h 1145894"/>
              <a:gd name="connsiteX14" fmla="*/ 1354238 w 1354238"/>
              <a:gd name="connsiteY14" fmla="*/ 0 h 1145894"/>
              <a:gd name="connsiteX15" fmla="*/ 1284790 w 1354238"/>
              <a:gd name="connsiteY15" fmla="*/ 11575 h 114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4238" h="1145894">
                <a:moveTo>
                  <a:pt x="1284790" y="11575"/>
                </a:moveTo>
                <a:lnTo>
                  <a:pt x="1157468" y="11575"/>
                </a:lnTo>
                <a:lnTo>
                  <a:pt x="532435" y="335666"/>
                </a:lnTo>
                <a:lnTo>
                  <a:pt x="23149" y="590309"/>
                </a:lnTo>
                <a:lnTo>
                  <a:pt x="0" y="879676"/>
                </a:lnTo>
                <a:lnTo>
                  <a:pt x="127321" y="1018573"/>
                </a:lnTo>
                <a:lnTo>
                  <a:pt x="312516" y="1064871"/>
                </a:lnTo>
                <a:lnTo>
                  <a:pt x="347240" y="1145894"/>
                </a:lnTo>
                <a:lnTo>
                  <a:pt x="717630" y="1134319"/>
                </a:lnTo>
                <a:lnTo>
                  <a:pt x="763929" y="1041722"/>
                </a:lnTo>
                <a:lnTo>
                  <a:pt x="949124" y="1018573"/>
                </a:lnTo>
                <a:lnTo>
                  <a:pt x="972273" y="1088021"/>
                </a:lnTo>
                <a:lnTo>
                  <a:pt x="960698" y="1134319"/>
                </a:lnTo>
                <a:lnTo>
                  <a:pt x="1342663" y="1134319"/>
                </a:lnTo>
                <a:lnTo>
                  <a:pt x="1354238" y="0"/>
                </a:lnTo>
                <a:lnTo>
                  <a:pt x="1284790" y="1157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112838" y="3844925"/>
            <a:ext cx="3170237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2" name="Rectangle 59"/>
          <p:cNvSpPr>
            <a:spLocks noChangeArrowheads="1"/>
          </p:cNvSpPr>
          <p:nvPr/>
        </p:nvSpPr>
        <p:spPr bwMode="auto">
          <a:xfrm>
            <a:off x="2322513" y="4795838"/>
            <a:ext cx="12557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100">
                <a:solidFill>
                  <a:srgbClr val="0098DB"/>
                </a:solidFill>
              </a:rPr>
              <a:t>Detection algo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100">
                <a:solidFill>
                  <a:srgbClr val="0098DB"/>
                </a:solidFill>
              </a:rPr>
              <a:t>  or products</a:t>
            </a:r>
          </a:p>
        </p:txBody>
      </p:sp>
      <p:sp>
        <p:nvSpPr>
          <p:cNvPr id="61" name="Flowchart: Collate 60"/>
          <p:cNvSpPr/>
          <p:nvPr/>
        </p:nvSpPr>
        <p:spPr>
          <a:xfrm>
            <a:off x="2940050" y="4224338"/>
            <a:ext cx="104775" cy="59055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15384" name="TextBox 62"/>
          <p:cNvSpPr txBox="1">
            <a:spLocks noChangeArrowheads="1"/>
          </p:cNvSpPr>
          <p:nvPr/>
        </p:nvSpPr>
        <p:spPr bwMode="auto">
          <a:xfrm>
            <a:off x="236538" y="4508500"/>
            <a:ext cx="20208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600"/>
              <a:t>Map </a:t>
            </a:r>
            <a:r>
              <a:rPr lang="fr-BE" sz="1400"/>
              <a:t>combining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400"/>
              <a:t>the classifiers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400"/>
              <a:t>(or feature charact.)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1400"/>
              <a:t>in LC state class 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031875" y="4017963"/>
            <a:ext cx="3319463" cy="750887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3"/>
          <p:cNvGrpSpPr/>
          <p:nvPr/>
        </p:nvGrpSpPr>
        <p:grpSpPr>
          <a:xfrm>
            <a:off x="7185248" y="1866310"/>
            <a:ext cx="1824162" cy="626586"/>
            <a:chOff x="7329264" y="1916832"/>
            <a:chExt cx="1824162" cy="626586"/>
          </a:xfrm>
          <a:noFill/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545288" y="1916832"/>
              <a:ext cx="1296987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BE" sz="1600" dirty="0" err="1">
                  <a:latin typeface="Arial" charset="0"/>
                  <a:ea typeface="Microsoft YaHei" charset="-122"/>
                  <a:cs typeface="+mn-cs"/>
                </a:rPr>
                <a:t>annual</a:t>
              </a:r>
              <a:endParaRPr lang="fr-BE" sz="1600" dirty="0">
                <a:latin typeface="Arial" charset="0"/>
                <a:ea typeface="Microsoft YaHei" charset="-122"/>
                <a:cs typeface="+mn-cs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7545288" y="2204864"/>
              <a:ext cx="1608138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BE" sz="1600" dirty="0">
                  <a:solidFill>
                    <a:srgbClr val="FF0000"/>
                  </a:solidFill>
                  <a:latin typeface="Arial" charset="0"/>
                  <a:ea typeface="Microsoft YaHei" charset="-122"/>
                  <a:cs typeface="+mn-cs"/>
                </a:rPr>
                <a:t>inter-</a:t>
              </a:r>
              <a:r>
                <a:rPr lang="fr-BE" sz="1600" dirty="0" err="1">
                  <a:solidFill>
                    <a:srgbClr val="FF0000"/>
                  </a:solidFill>
                  <a:latin typeface="Arial" charset="0"/>
                  <a:ea typeface="Microsoft YaHei" charset="-122"/>
                  <a:cs typeface="+mn-cs"/>
                </a:rPr>
                <a:t>annual</a:t>
              </a:r>
              <a:endParaRPr lang="fr-BE" sz="1600" dirty="0">
                <a:solidFill>
                  <a:srgbClr val="FF0000"/>
                </a:solidFill>
                <a:latin typeface="Arial" charset="0"/>
                <a:ea typeface="Microsoft YaHei" charset="-122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329264" y="1916832"/>
              <a:ext cx="216024" cy="21602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BE">
                <a:latin typeface="Arial" charset="0"/>
                <a:ea typeface="Microsoft YaHei" charset="-122"/>
                <a:cs typeface="+mn-cs"/>
              </a:endParaRPr>
            </a:p>
          </p:txBody>
        </p:sp>
      </p:grpSp>
      <p:sp>
        <p:nvSpPr>
          <p:cNvPr id="15387" name="TextBox 38"/>
          <p:cNvSpPr txBox="1">
            <a:spLocks noChangeArrowheads="1"/>
          </p:cNvSpPr>
          <p:nvPr/>
        </p:nvSpPr>
        <p:spPr bwMode="auto">
          <a:xfrm>
            <a:off x="1712913" y="6021388"/>
            <a:ext cx="5464175" cy="4349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2400"/>
              <a:t>+ Uncertainty information at class level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273050" y="476250"/>
            <a:ext cx="8137525" cy="8604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320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Land Cover CCI Product Specification</a:t>
            </a:r>
            <a:endParaRPr lang="fr-BE" sz="3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-15875" y="549275"/>
            <a:ext cx="10729913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>
                <a:solidFill>
                  <a:srgbClr val="FFFFFF"/>
                </a:solidFill>
              </a:rPr>
              <a:t>Matching the GCOS – CMUG – CCI  requirements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73050" y="5013325"/>
            <a:ext cx="9361488" cy="1198875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BE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Land </a:t>
            </a:r>
            <a:r>
              <a:rPr lang="fr-BE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Cover</a:t>
            </a:r>
            <a:r>
              <a:rPr lang="fr-BE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CCI </a:t>
            </a:r>
            <a:r>
              <a:rPr lang="fr-BE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product</a:t>
            </a:r>
            <a:r>
              <a:rPr lang="fr-BE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: 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consistent land </a:t>
            </a:r>
            <a:r>
              <a:rPr lang="fr-BE" b="1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cover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on the long </a:t>
            </a:r>
            <a:r>
              <a:rPr lang="fr-BE" b="1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term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</a:t>
            </a:r>
            <a:r>
              <a:rPr lang="fr-BE" b="1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with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	</a:t>
            </a:r>
            <a:r>
              <a:rPr lang="fr-BE" b="1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some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intra-</a:t>
            </a:r>
            <a:r>
              <a:rPr lang="fr-BE" b="1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annual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</a:t>
            </a:r>
            <a:r>
              <a:rPr lang="fr-BE" b="1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dynamic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information</a:t>
            </a:r>
            <a:r>
              <a:rPr lang="fr-BE" sz="1400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         change </a:t>
            </a:r>
            <a:r>
              <a:rPr lang="fr-BE" b="1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only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for major hot spot areas</a:t>
            </a:r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, and 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Verdana" pitchFamily="32" charset="0"/>
              <a:ea typeface="Microsoft YaHei" charset="-122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BE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internal</a:t>
            </a:r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</a:t>
            </a:r>
            <a:r>
              <a:rPr lang="fr-BE" b="1" dirty="0" err="1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consistency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</a:t>
            </a:r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focus in model surface </a:t>
            </a:r>
            <a:r>
              <a:rPr lang="fr-BE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parameters</a:t>
            </a:r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  <a:latin typeface="Verdana" pitchFamily="32" charset="0"/>
                <a:ea typeface="Microsoft YaHei" charset="-122"/>
                <a:cs typeface="+mn-cs"/>
              </a:rPr>
              <a:t> perspective</a:t>
            </a:r>
            <a:endParaRPr lang="fr-BE" b="1" dirty="0">
              <a:solidFill>
                <a:schemeClr val="accent6">
                  <a:lumMod val="50000"/>
                </a:schemeClr>
              </a:solidFill>
              <a:latin typeface="Verdana" pitchFamily="32" charset="0"/>
              <a:ea typeface="Microsoft YaHei" charset="-122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1557338"/>
            <a:ext cx="9906000" cy="3321050"/>
            <a:chOff x="0" y="1557338"/>
            <a:chExt cx="9906000" cy="332105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1557338"/>
              <a:ext cx="9906000" cy="3321050"/>
              <a:chOff x="0" y="1557338"/>
              <a:chExt cx="9906000" cy="332105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1557338"/>
                <a:ext cx="9906000" cy="3321050"/>
                <a:chOff x="0" y="1557338"/>
                <a:chExt cx="9906000" cy="3321050"/>
              </a:xfrm>
            </p:grpSpPr>
            <p:grpSp>
              <p:nvGrpSpPr>
                <p:cNvPr id="16388" name="Group 9"/>
                <p:cNvGrpSpPr>
                  <a:grpSpLocks/>
                </p:cNvGrpSpPr>
                <p:nvPr/>
              </p:nvGrpSpPr>
              <p:grpSpPr bwMode="auto">
                <a:xfrm>
                  <a:off x="0" y="1557338"/>
                  <a:ext cx="9906000" cy="3321050"/>
                  <a:chOff x="0" y="1556792"/>
                  <a:chExt cx="9906000" cy="3322060"/>
                </a:xfrm>
              </p:grpSpPr>
              <p:pic>
                <p:nvPicPr>
                  <p:cNvPr id="163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53545"/>
                  <a:stretch>
                    <a:fillRect/>
                  </a:stretch>
                </p:blipFill>
                <p:spPr bwMode="auto">
                  <a:xfrm>
                    <a:off x="0" y="1556792"/>
                    <a:ext cx="5747428" cy="3322060"/>
                  </a:xfrm>
                  <a:prstGeom prst="rect">
                    <a:avLst/>
                  </a:prstGeom>
                  <a:noFill/>
                  <a:ln w="936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39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2960" y="2852936"/>
                    <a:ext cx="1008112" cy="79375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51300" rIns="90000" bIns="45000"/>
                  <a:lstStyle/>
                  <a:p>
                    <a:pPr algn="ctr">
                      <a:lnSpc>
                        <a:spcPct val="95000"/>
                      </a:lnSpc>
                      <a:spcBef>
                        <a:spcPts val="250"/>
                      </a:spcBef>
                      <a:spcAft>
                        <a:spcPts val="25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>
                        <a:tab pos="723900" algn="l"/>
                      </a:tabLst>
                    </a:pPr>
                    <a:r>
                      <a:rPr lang="fr-BE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fr-BE" sz="1200" dirty="0">
                        <a:solidFill>
                          <a:srgbClr val="000000"/>
                        </a:solidFill>
                        <a:cs typeface="Times New Roman" pitchFamily="18" charset="0"/>
                      </a:rPr>
                      <a:t>Best stable </a:t>
                    </a:r>
                    <a:r>
                      <a:rPr lang="fr-BE" sz="1200" dirty="0" err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map</a:t>
                    </a:r>
                    <a:endParaRPr lang="fr-BE" sz="1200" dirty="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</p:txBody>
              </p:sp>
              <p:pic>
                <p:nvPicPr>
                  <p:cNvPr id="1639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5186"/>
                  <a:stretch>
                    <a:fillRect/>
                  </a:stretch>
                </p:blipFill>
                <p:spPr bwMode="auto">
                  <a:xfrm>
                    <a:off x="5598732" y="1556792"/>
                    <a:ext cx="4307268" cy="3322060"/>
                  </a:xfrm>
                  <a:prstGeom prst="rect">
                    <a:avLst/>
                  </a:prstGeom>
                  <a:noFill/>
                  <a:ln w="936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39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8744" y="4005064"/>
                    <a:ext cx="504056" cy="43204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51300" rIns="90000" bIns="45000"/>
                  <a:lstStyle/>
                  <a:p>
                    <a:pPr>
                      <a:lnSpc>
                        <a:spcPct val="95000"/>
                      </a:lnSpc>
                      <a:spcBef>
                        <a:spcPts val="250"/>
                      </a:spcBef>
                      <a:spcAft>
                        <a:spcPts val="25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>
                        <a:tab pos="723900" algn="l"/>
                      </a:tabLst>
                    </a:pPr>
                    <a:r>
                      <a:rPr lang="fr-BE" sz="1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300m - 1km</a:t>
                    </a:r>
                  </a:p>
                </p:txBody>
              </p:sp>
              <p:sp>
                <p:nvSpPr>
                  <p:cNvPr id="1639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7256" y="2996952"/>
                    <a:ext cx="432048" cy="43204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51300" rIns="90000" bIns="45000"/>
                  <a:lstStyle/>
                  <a:p>
                    <a:pPr>
                      <a:lnSpc>
                        <a:spcPct val="95000"/>
                      </a:lnSpc>
                      <a:spcBef>
                        <a:spcPts val="250"/>
                      </a:spcBef>
                      <a:spcAft>
                        <a:spcPts val="25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>
                        <a:tab pos="723900" algn="l"/>
                      </a:tabLst>
                    </a:pPr>
                    <a:r>
                      <a:rPr lang="fr-BE" sz="1000" dirty="0">
                        <a:solidFill>
                          <a:srgbClr val="000000"/>
                        </a:solidFill>
                        <a:cs typeface="Times New Roman" pitchFamily="18" charset="0"/>
                      </a:rPr>
                      <a:t>8</a:t>
                    </a:r>
                    <a:r>
                      <a:rPr lang="fr-BE" sz="1000" dirty="0" smtClean="0">
                        <a:solidFill>
                          <a:srgbClr val="000000"/>
                        </a:solidFill>
                        <a:cs typeface="Times New Roman" pitchFamily="18" charset="0"/>
                      </a:rPr>
                      <a:t>0</a:t>
                    </a:r>
                    <a:r>
                      <a:rPr lang="fr-BE" sz="900" dirty="0">
                        <a:solidFill>
                          <a:srgbClr val="000000"/>
                        </a:solidFill>
                        <a:cs typeface="Times New Roman" pitchFamily="18" charset="0"/>
                      </a:rPr>
                      <a:t>%</a:t>
                    </a:r>
                    <a:endParaRPr lang="fr-BE" sz="1000" dirty="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38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329488" y="3933825"/>
                  <a:ext cx="287337" cy="50323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51300" rIns="90000" bIns="45000"/>
                <a:lstStyle/>
                <a:p>
                  <a:pPr>
                    <a:lnSpc>
                      <a:spcPct val="95000"/>
                    </a:lnSpc>
                    <a:spcBef>
                      <a:spcPts val="250"/>
                    </a:spcBef>
                    <a:spcAft>
                      <a:spcPts val="25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</a:tabLst>
                  </a:pPr>
                  <a:endParaRPr lang="fr-BE" sz="100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>
                    <a:lnSpc>
                      <a:spcPct val="95000"/>
                    </a:lnSpc>
                    <a:spcBef>
                      <a:spcPts val="250"/>
                    </a:spcBef>
                    <a:spcAft>
                      <a:spcPts val="25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</a:tabLst>
                  </a:pPr>
                  <a:r>
                    <a:rPr lang="fr-BE" sz="1000">
                      <a:solidFill>
                        <a:srgbClr val="000000"/>
                      </a:solidFill>
                      <a:cs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1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33320" y="2996952"/>
                  <a:ext cx="576064" cy="512417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51300" rIns="90000" bIns="45000"/>
                <a:lstStyle/>
                <a:p>
                  <a:pPr>
                    <a:lnSpc>
                      <a:spcPct val="95000"/>
                    </a:lnSpc>
                    <a:spcBef>
                      <a:spcPts val="250"/>
                    </a:spcBef>
                    <a:spcAft>
                      <a:spcPts val="25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</a:tabLst>
                  </a:pPr>
                  <a:r>
                    <a:rPr lang="fr-BE" sz="10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&gt;85</a:t>
                  </a:r>
                  <a:r>
                    <a:rPr lang="fr-BE" sz="9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%</a:t>
                  </a:r>
                  <a:endParaRPr lang="fr-BE" sz="1000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345488" y="2852936"/>
                  <a:ext cx="432048" cy="512417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51300" rIns="90000" bIns="45000"/>
                <a:lstStyle/>
                <a:p>
                  <a:pPr>
                    <a:lnSpc>
                      <a:spcPct val="95000"/>
                    </a:lnSpc>
                    <a:spcBef>
                      <a:spcPts val="250"/>
                    </a:spcBef>
                    <a:spcAft>
                      <a:spcPts val="25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</a:tabLst>
                  </a:pPr>
                  <a:r>
                    <a:rPr lang="fr-BE" sz="10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 80</a:t>
                  </a:r>
                  <a:r>
                    <a:rPr lang="fr-BE" sz="8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%-</a:t>
                  </a:r>
                  <a:r>
                    <a:rPr lang="fr-BE" sz="10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   85</a:t>
                  </a:r>
                  <a:r>
                    <a:rPr lang="fr-BE" sz="9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%</a:t>
                  </a:r>
                  <a:endParaRPr lang="fr-BE" sz="1000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625408" y="2996952"/>
                  <a:ext cx="576064" cy="512417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51300" rIns="90000" bIns="45000"/>
                <a:lstStyle/>
                <a:p>
                  <a:pPr>
                    <a:lnSpc>
                      <a:spcPct val="95000"/>
                    </a:lnSpc>
                    <a:spcBef>
                      <a:spcPts val="250"/>
                    </a:spcBef>
                    <a:spcAft>
                      <a:spcPts val="25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</a:tabLst>
                  </a:pPr>
                  <a:r>
                    <a:rPr lang="fr-BE" sz="10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&gt;90</a:t>
                  </a:r>
                  <a:r>
                    <a:rPr lang="fr-BE" sz="900" dirty="0">
                      <a:solidFill>
                        <a:srgbClr val="000000"/>
                      </a:solidFill>
                      <a:cs typeface="Times New Roman" pitchFamily="18" charset="0"/>
                    </a:rPr>
                    <a:t>%</a:t>
                  </a:r>
                  <a:endParaRPr lang="fr-BE" sz="1000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905328" y="3861048"/>
                  <a:ext cx="576064" cy="207639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000" tIns="51300" rIns="90000" bIns="45000"/>
                <a:lstStyle/>
                <a:p>
                  <a:pPr>
                    <a:lnSpc>
                      <a:spcPct val="95000"/>
                    </a:lnSpc>
                    <a:spcBef>
                      <a:spcPts val="250"/>
                    </a:spcBef>
                    <a:spcAft>
                      <a:spcPts val="25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</a:tabLst>
                  </a:pPr>
                  <a:r>
                    <a:rPr lang="fr-BE" sz="10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&gt;95</a:t>
                  </a:r>
                  <a:r>
                    <a:rPr lang="fr-BE" sz="900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%</a:t>
                  </a:r>
                  <a:endParaRPr lang="fr-BE" sz="1000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6537176" y="2852936"/>
                <a:ext cx="576064" cy="512417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51300" rIns="90000" bIns="45000"/>
              <a:lstStyle/>
              <a:p>
                <a:pPr>
                  <a:lnSpc>
                    <a:spcPct val="95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fr-BE" sz="1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90</a:t>
                </a:r>
                <a:r>
                  <a:rPr lang="fr-BE" sz="900" dirty="0" smtClean="0">
                    <a:solidFill>
                      <a:srgbClr val="000000"/>
                    </a:solidFill>
                    <a:cs typeface="Times New Roman" pitchFamily="18" charset="0"/>
                  </a:rPr>
                  <a:t>% -</a:t>
                </a:r>
              </a:p>
              <a:p>
                <a:pPr>
                  <a:lnSpc>
                    <a:spcPct val="95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fr-BE" sz="1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95 </a:t>
                </a:r>
                <a:r>
                  <a:rPr lang="fr-BE" sz="900" dirty="0" smtClean="0">
                    <a:solidFill>
                      <a:srgbClr val="000000"/>
                    </a:solidFill>
                    <a:cs typeface="Times New Roman" pitchFamily="18" charset="0"/>
                  </a:rPr>
                  <a:t>%</a:t>
                </a:r>
                <a:endParaRPr lang="fr-BE" sz="10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5817096" y="3861048"/>
                <a:ext cx="576064" cy="20763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51300" rIns="90000" bIns="45000"/>
              <a:lstStyle/>
              <a:p>
                <a:pPr>
                  <a:lnSpc>
                    <a:spcPct val="95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fr-BE" sz="1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&gt;95</a:t>
                </a:r>
                <a:r>
                  <a:rPr lang="fr-BE" sz="900" dirty="0" smtClean="0">
                    <a:solidFill>
                      <a:srgbClr val="000000"/>
                    </a:solidFill>
                    <a:cs typeface="Times New Roman" pitchFamily="18" charset="0"/>
                  </a:rPr>
                  <a:t>%</a:t>
                </a:r>
                <a:endParaRPr lang="fr-BE" sz="10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5817096" y="2564904"/>
                <a:ext cx="576064" cy="20763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51300" rIns="90000" bIns="45000"/>
              <a:lstStyle/>
              <a:p>
                <a:pPr>
                  <a:lnSpc>
                    <a:spcPct val="95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fr-BE" sz="1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&gt;85</a:t>
                </a:r>
                <a:r>
                  <a:rPr lang="fr-BE" sz="900" dirty="0" smtClean="0">
                    <a:solidFill>
                      <a:srgbClr val="000000"/>
                    </a:solidFill>
                    <a:cs typeface="Times New Roman" pitchFamily="18" charset="0"/>
                  </a:rPr>
                  <a:t>%</a:t>
                </a:r>
                <a:endParaRPr lang="fr-BE" sz="10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9345488" y="4149080"/>
              <a:ext cx="432048" cy="5124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lIns="90000" tIns="51300" rIns="90000" bIns="45000"/>
            <a:lstStyle/>
            <a:p>
              <a:pPr>
                <a:lnSpc>
                  <a:spcPct val="95000"/>
                </a:lnSpc>
                <a:spcBef>
                  <a:spcPts val="25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</a:tabLst>
              </a:pPr>
              <a:r>
                <a:rPr lang="fr-BE" sz="1000" dirty="0" smtClean="0">
                  <a:solidFill>
                    <a:srgbClr val="000000"/>
                  </a:solidFill>
                  <a:cs typeface="Times New Roman" pitchFamily="18" charset="0"/>
                </a:rPr>
                <a:t>-</a:t>
              </a:r>
              <a:endParaRPr lang="fr-BE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8675" y="1516063"/>
            <a:ext cx="8407400" cy="4895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 2" pitchFamily="18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>
                <a:solidFill>
                  <a:srgbClr val="00338D"/>
                </a:solidFill>
              </a:rPr>
              <a:t>10-day surface reflectance time series for 2 different periods based on MERIS FR and MERIS RR  and associated metadata</a:t>
            </a:r>
          </a:p>
          <a:p>
            <a:pPr marL="1227138" lvl="1" indent="-4175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NotesSoft-Bold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338D"/>
                </a:solidFill>
              </a:rPr>
              <a:t>from 2003 to 2007 (and possibly the 5-y average around 2005) </a:t>
            </a:r>
          </a:p>
          <a:p>
            <a:pPr marL="1227138" lvl="1" indent="-4175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NotesSoft-Bold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338D"/>
                </a:solidFill>
              </a:rPr>
              <a:t>from 2008 to 2012 (and possibly the 5-y average around 2010)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b="1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 2" pitchFamily="18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>
                <a:solidFill>
                  <a:srgbClr val="00338D"/>
                </a:solidFill>
              </a:rPr>
              <a:t>Global land cover databases for 3 different periods with an overall accuracy &gt; 80 % and a temporal stability of 80-85%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b="1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b="1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b="1">
              <a:solidFill>
                <a:srgbClr val="00338D"/>
              </a:solidFill>
            </a:endParaRP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1065213" y="4508500"/>
          <a:ext cx="8455025" cy="1631950"/>
        </p:xfrm>
        <a:graphic>
          <a:graphicData uri="http://schemas.openxmlformats.org/drawingml/2006/table">
            <a:tbl>
              <a:tblPr/>
              <a:tblGrid>
                <a:gridCol w="2671762"/>
                <a:gridCol w="1876425"/>
                <a:gridCol w="39068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CCI Land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Cover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product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68400" marR="68400" marT="1008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Reference period</a:t>
                      </a:r>
                    </a:p>
                  </a:txBody>
                  <a:tcPr marL="68400" marR="68400" marT="1008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Source </a:t>
                      </a:r>
                    </a:p>
                  </a:txBody>
                  <a:tcPr marL="68400" marR="68400" marT="1008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Land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Cover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2000</a:t>
                      </a:r>
                    </a:p>
                  </a:txBody>
                  <a:tcPr marL="68400" marR="68400" marT="1008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1998-2002</a:t>
                      </a:r>
                    </a:p>
                  </a:txBody>
                  <a:tcPr marL="68400" marR="68400" marT="1008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SPOT- VEGETATION daily images</a:t>
                      </a:r>
                    </a:p>
                  </a:txBody>
                  <a:tcPr marL="68400" marR="68400" marT="1008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Land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Cover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2005</a:t>
                      </a:r>
                    </a:p>
                  </a:txBody>
                  <a:tcPr marL="68400" marR="68400" marT="1008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2003-2007</a:t>
                      </a:r>
                    </a:p>
                  </a:txBody>
                  <a:tcPr marL="68400" marR="68400" marT="1008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Envisat MERIS (FR &amp; RR) daily images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SPOT VEGETATION daily images</a:t>
                      </a:r>
                    </a:p>
                  </a:txBody>
                  <a:tcPr marL="68400" marR="68400" marT="1008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Land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Cover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2010</a:t>
                      </a:r>
                    </a:p>
                  </a:txBody>
                  <a:tcPr marL="68400" marR="68400" marT="1008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2008-2012</a:t>
                      </a:r>
                    </a:p>
                  </a:txBody>
                  <a:tcPr marL="68400" marR="68400" marT="1008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Envisat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MERIS (FR &amp; RR)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daily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images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SPOT VEGETATION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daily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images</a:t>
                      </a:r>
                    </a:p>
                  </a:txBody>
                  <a:tcPr marL="68400" marR="68400" marT="1008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33" name="Title 1"/>
          <p:cNvSpPr>
            <a:spLocks noGrp="1"/>
          </p:cNvSpPr>
          <p:nvPr>
            <p:ph type="title"/>
          </p:nvPr>
        </p:nvSpPr>
        <p:spPr>
          <a:xfrm>
            <a:off x="273050" y="476250"/>
            <a:ext cx="8137525" cy="860425"/>
          </a:xfrm>
        </p:spPr>
        <p:txBody>
          <a:bodyPr/>
          <a:lstStyle/>
          <a:p>
            <a:pPr eaLnBrk="1"/>
            <a:r>
              <a:rPr lang="fr-BE" sz="3200" smtClean="0">
                <a:solidFill>
                  <a:schemeClr val="bg1"/>
                </a:solidFill>
              </a:rPr>
              <a:t>Land Cover CCI Product Specification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0388" y="1125538"/>
          <a:ext cx="8424935" cy="5372896"/>
        </p:xfrm>
        <a:graphic>
          <a:graphicData uri="http://schemas.openxmlformats.org/drawingml/2006/table">
            <a:tbl>
              <a:tblPr/>
              <a:tblGrid>
                <a:gridCol w="3109165"/>
                <a:gridCol w="1483326"/>
                <a:gridCol w="3832444"/>
              </a:tblGrid>
              <a:tr h="252256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Satellite data</a:t>
                      </a:r>
                      <a:endParaRPr lang="fr-BE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Source</a:t>
                      </a:r>
                      <a:endParaRPr lang="fr-BE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Technical specifications</a:t>
                      </a:r>
                      <a:endParaRPr lang="fr-BE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404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ENVISAT MERIS FRS_1P</a:t>
                      </a:r>
                      <a:endParaRPr lang="fr-BE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ESA</a:t>
                      </a:r>
                      <a:endParaRPr lang="fr-BE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300-m resolution full swath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15 spectral bands in visible and near infrared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Global coverage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Output of 3rd re-processing required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From 2003 on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404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ENVISAT MERIS RR_1P</a:t>
                      </a:r>
                      <a:endParaRPr lang="fr-BE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ESA</a:t>
                      </a:r>
                      <a:endParaRPr lang="fr-BE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1.2-km resolution full swath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spectral bands in visible and near infrared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Global coverage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Output of 3</a:t>
                      </a:r>
                      <a:r>
                        <a:rPr lang="en-GB" sz="11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rd</a:t>
                      </a: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re-processing required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From 2001 on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5145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SPOT-VGT (S1 or P products)</a:t>
                      </a:r>
                      <a:endParaRPr lang="fr-BE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CNES (VITO)</a:t>
                      </a:r>
                      <a:endParaRPr lang="fr-BE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1-km spatial resolution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 spectral bands (blue, red, NIR and SWIR)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Daily synthesis (for S1 products)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Global coverage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</a:t>
                      </a:r>
                      <a:r>
                        <a:rPr lang="en-GB" sz="11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nd</a:t>
                      </a: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re-processed version required </a:t>
                      </a:r>
                      <a:r>
                        <a:rPr lang="en-GB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(the </a:t>
                      </a: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VGT2 drift)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97155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From 1998 on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404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fr-BE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Envisat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ASAR ASA_WSM_1P</a:t>
                      </a: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fr-BE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ESA</a:t>
                      </a: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75-m spatial resolution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 swath products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 band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Global coverage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From 2002 on </a:t>
                      </a:r>
                      <a:endParaRPr lang="fr-B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404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fr-FR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MODIS global surface </a:t>
                      </a:r>
                      <a:r>
                        <a:rPr lang="fr-FR" sz="14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reflectance</a:t>
                      </a:r>
                      <a:r>
                        <a:rPr lang="fr-FR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400" i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daily</a:t>
                      </a:r>
                      <a:r>
                        <a:rPr lang="fr-FR" sz="14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400" i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products</a:t>
                      </a:r>
                      <a:r>
                        <a:rPr lang="fr-FR" sz="1400" i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4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250m</a:t>
                      </a:r>
                      <a:endParaRPr lang="fr-BE" sz="1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fr-BE" sz="14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NASA</a:t>
                      </a: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Daily images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spectral bands (red, NIR)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da-DK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MOD09GQ for TERRA and MYD09GQ for AQUA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Global coverage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05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Collection 5 </a:t>
                      </a:r>
                      <a:r>
                        <a:rPr lang="en-GB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required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404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MODIS global surface reflectance daily products</a:t>
                      </a:r>
                      <a:endParaRPr lang="fr-BE" sz="1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500m and 1km</a:t>
                      </a:r>
                      <a:endParaRPr lang="fr-BE" sz="1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fr-BE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NASA</a:t>
                      </a: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Daily images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spectral bands (visible to SWIR)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da-DK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MOD09GA for TERRA and MYD09GA for AQUA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Global coverage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05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Collection 5 </a:t>
                      </a:r>
                      <a:r>
                        <a:rPr lang="en-GB" sz="105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required</a:t>
                      </a:r>
                      <a:endParaRPr lang="fr-BE" sz="105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583" marR="4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47650" y="476250"/>
            <a:ext cx="9232900" cy="862013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pitchFamily="34" charset="0"/>
              </a:rPr>
              <a:t>Product Specification : satellite data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828675" y="1516063"/>
            <a:ext cx="8661400" cy="4894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fr-BE" sz="2400" b="0" dirty="0" err="1" smtClean="0"/>
              <a:t>Flexibility</a:t>
            </a:r>
            <a:r>
              <a:rPr lang="fr-BE" sz="2400" b="0" dirty="0" smtClean="0"/>
              <a:t> and </a:t>
            </a:r>
            <a:r>
              <a:rPr lang="fr-BE" sz="2400" b="0" dirty="0" err="1" smtClean="0"/>
              <a:t>very</a:t>
            </a:r>
            <a:r>
              <a:rPr lang="fr-BE" sz="2400" b="0" dirty="0" smtClean="0"/>
              <a:t> large data volume </a:t>
            </a:r>
            <a:r>
              <a:rPr lang="fr-BE" sz="2400" b="0" dirty="0" err="1" smtClean="0"/>
              <a:t>handling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thanks</a:t>
            </a:r>
            <a:r>
              <a:rPr lang="fr-BE" sz="2400" b="0" dirty="0" smtClean="0"/>
              <a:t> to a</a:t>
            </a:r>
          </a:p>
          <a:p>
            <a:pPr eaLnBrk="1"/>
            <a:r>
              <a:rPr lang="fr-BE" sz="2400" b="0" dirty="0" smtClean="0"/>
              <a:t>web-</a:t>
            </a:r>
            <a:r>
              <a:rPr lang="fr-BE" sz="2400" b="0" dirty="0" err="1" smtClean="0"/>
              <a:t>based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tool</a:t>
            </a:r>
            <a:r>
              <a:rPr lang="fr-BE" sz="2400" b="0" dirty="0" smtClean="0"/>
              <a:t> and interface to </a:t>
            </a:r>
            <a:r>
              <a:rPr lang="fr-BE" sz="2400" b="0" dirty="0" err="1" smtClean="0"/>
              <a:t>be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developed</a:t>
            </a:r>
            <a:r>
              <a:rPr lang="fr-BE" sz="2400" b="0" dirty="0" smtClean="0"/>
              <a:t>  by BC for:</a:t>
            </a:r>
          </a:p>
          <a:p>
            <a:pPr eaLnBrk="1"/>
            <a:r>
              <a:rPr lang="fr-BE" sz="2000" b="0" dirty="0" smtClean="0"/>
              <a:t>	- </a:t>
            </a:r>
            <a:r>
              <a:rPr lang="fr-BE" sz="2000" b="0" dirty="0" err="1" smtClean="0"/>
              <a:t>subset</a:t>
            </a:r>
            <a:r>
              <a:rPr lang="fr-BE" sz="2000" b="0" dirty="0" smtClean="0"/>
              <a:t> of the </a:t>
            </a:r>
            <a:r>
              <a:rPr lang="fr-BE" sz="2000" b="0" dirty="0" err="1" smtClean="0"/>
              <a:t>products</a:t>
            </a:r>
            <a:endParaRPr lang="fr-BE" sz="2000" b="0" dirty="0" smtClean="0"/>
          </a:p>
          <a:p>
            <a:pPr eaLnBrk="1"/>
            <a:r>
              <a:rPr lang="fr-BE" sz="2000" b="0" dirty="0" smtClean="0"/>
              <a:t>	- </a:t>
            </a:r>
            <a:r>
              <a:rPr lang="fr-BE" sz="2000" b="0" dirty="0" err="1" smtClean="0"/>
              <a:t>geographic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region</a:t>
            </a:r>
            <a:r>
              <a:rPr lang="fr-BE" sz="2000" b="0" dirty="0" smtClean="0"/>
              <a:t> of </a:t>
            </a:r>
            <a:r>
              <a:rPr lang="fr-BE" sz="2000" b="0" dirty="0" err="1" smtClean="0"/>
              <a:t>interest</a:t>
            </a:r>
            <a:endParaRPr lang="fr-BE" sz="2000" b="0" dirty="0" smtClean="0"/>
          </a:p>
          <a:p>
            <a:pPr eaLnBrk="1"/>
            <a:r>
              <a:rPr lang="fr-BE" sz="2000" b="0" dirty="0" smtClean="0"/>
              <a:t>	- </a:t>
            </a:r>
            <a:r>
              <a:rPr lang="fr-BE" sz="2000" b="0" dirty="0" err="1" smtClean="0"/>
              <a:t>cartographic</a:t>
            </a:r>
            <a:r>
              <a:rPr lang="fr-BE" sz="2000" b="0" dirty="0" smtClean="0"/>
              <a:t> projection</a:t>
            </a:r>
          </a:p>
          <a:p>
            <a:pPr eaLnBrk="1"/>
            <a:r>
              <a:rPr lang="fr-BE" sz="2000" b="0" dirty="0" smtClean="0"/>
              <a:t>	- format (</a:t>
            </a:r>
            <a:r>
              <a:rPr lang="fr-BE" sz="2000" b="0" dirty="0" err="1" smtClean="0"/>
              <a:t>NetCDF</a:t>
            </a:r>
            <a:r>
              <a:rPr lang="fr-BE" sz="2000" b="0" dirty="0" smtClean="0"/>
              <a:t>, HDF, </a:t>
            </a:r>
            <a:r>
              <a:rPr lang="fr-BE" sz="2000" b="0" dirty="0" err="1" smtClean="0"/>
              <a:t>Geotiff</a:t>
            </a:r>
            <a:r>
              <a:rPr lang="fr-BE" sz="2000" b="0" dirty="0" smtClean="0"/>
              <a:t>)</a:t>
            </a:r>
          </a:p>
          <a:p>
            <a:pPr eaLnBrk="1"/>
            <a:endParaRPr lang="fr-BE" sz="2000" b="0" dirty="0" smtClean="0"/>
          </a:p>
          <a:p>
            <a:pPr eaLnBrk="1"/>
            <a:r>
              <a:rPr lang="fr-BE" sz="2400" b="0" dirty="0" err="1" smtClean="0"/>
              <a:t>Where</a:t>
            </a:r>
            <a:r>
              <a:rPr lang="fr-BE" sz="2400" b="0" dirty="0" smtClean="0"/>
              <a:t> to host </a:t>
            </a:r>
            <a:r>
              <a:rPr lang="fr-BE" sz="2400" b="0" dirty="0" err="1" smtClean="0"/>
              <a:t>such</a:t>
            </a:r>
            <a:r>
              <a:rPr lang="fr-BE" sz="2400" b="0" dirty="0" smtClean="0"/>
              <a:t> large data archive to serve the </a:t>
            </a:r>
            <a:r>
              <a:rPr lang="fr-BE" sz="2400" b="0" dirty="0" err="1" smtClean="0"/>
              <a:t>users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communities</a:t>
            </a:r>
            <a:r>
              <a:rPr lang="fr-BE" sz="2400" b="0" dirty="0" smtClean="0"/>
              <a:t> ? CMUG initiative ?</a:t>
            </a:r>
          </a:p>
          <a:p>
            <a:pPr eaLnBrk="1"/>
            <a:endParaRPr lang="fr-BE" sz="2000" b="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47650" y="476250"/>
            <a:ext cx="9232900" cy="8620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kern="0" dirty="0">
                <a:solidFill>
                  <a:srgbClr val="FFFFFF"/>
                </a:solidFill>
                <a:latin typeface="Arial" charset="0"/>
                <a:ea typeface="+mj-ea"/>
                <a:cs typeface="+mj-cs"/>
              </a:rPr>
              <a:t>Product Specification : dissemination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amples_tot_c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3573463"/>
            <a:ext cx="45450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776288" y="481013"/>
            <a:ext cx="8137525" cy="860425"/>
          </a:xfrm>
        </p:spPr>
        <p:txBody>
          <a:bodyPr rIns="132080"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Uncertainty Characterisation</a:t>
            </a: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200025" y="1341438"/>
            <a:ext cx="9505950" cy="4895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 2" pitchFamily="18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dirty="0">
                <a:solidFill>
                  <a:srgbClr val="00338D"/>
                </a:solidFill>
              </a:rPr>
              <a:t>2 main sources:</a:t>
            </a:r>
          </a:p>
          <a:p>
            <a:pPr marL="1085850" lvl="1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 2" pitchFamily="18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338D"/>
                </a:solidFill>
              </a:rPr>
              <a:t>quality control output, variables and flags from pre-processing (level 2 and 3) and classification chains (level 4)</a:t>
            </a:r>
          </a:p>
          <a:p>
            <a:pPr marL="1085850" lvl="1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 2" pitchFamily="18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338D"/>
                </a:solidFill>
              </a:rPr>
              <a:t>3 validation processes including stability analysis (see PVP)</a:t>
            </a:r>
          </a:p>
          <a:p>
            <a:pPr marL="342900" indent="-341313" hangingPunct="0">
              <a:lnSpc>
                <a:spcPct val="11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338D"/>
              </a:solidFill>
            </a:endParaRPr>
          </a:p>
        </p:txBody>
      </p:sp>
      <p:pic>
        <p:nvPicPr>
          <p:cNvPr id="20485" name="Picture 1" descr="Figure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9175" y="3213100"/>
            <a:ext cx="72802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" y="5324475"/>
            <a:ext cx="18732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7" name="Straight Arrow Connector 7"/>
          <p:cNvCxnSpPr>
            <a:cxnSpLocks noChangeShapeType="1"/>
          </p:cNvCxnSpPr>
          <p:nvPr/>
        </p:nvCxnSpPr>
        <p:spPr bwMode="auto">
          <a:xfrm rot="5400000">
            <a:off x="812800" y="4689475"/>
            <a:ext cx="64770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0354" name="Picture 2" descr="Fig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130682"/>
            <a:ext cx="7704856" cy="63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333375"/>
            <a:ext cx="8139113" cy="862013"/>
          </a:xfrm>
        </p:spPr>
        <p:txBody>
          <a:bodyPr lIns="0" tIns="0" rIns="0" bIns="0" anchor="ctr"/>
          <a:lstStyle/>
          <a:p>
            <a:pPr eaLnBrk="1"/>
            <a:r>
              <a:rPr lang="fr-BE" dirty="0" err="1" smtClean="0">
                <a:solidFill>
                  <a:schemeClr val="bg1"/>
                </a:solidFill>
              </a:rPr>
              <a:t>Uncertainty</a:t>
            </a:r>
            <a:r>
              <a:rPr lang="fr-BE" dirty="0" smtClean="0">
                <a:solidFill>
                  <a:schemeClr val="bg1"/>
                </a:solidFill>
              </a:rPr>
              <a:t> use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849313" y="549275"/>
            <a:ext cx="82073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1313" hangingPunct="0">
              <a:lnSpc>
                <a:spcPct val="11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 2" pitchFamily="18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00338D"/>
                </a:solidFill>
              </a:rPr>
              <a:t>Uncertainty information to be used in the classification algorithms 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 2" pitchFamily="18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00338D"/>
                </a:solidFill>
              </a:rPr>
              <a:t>Uncertainty related to reference information taken into account for the accuracy assessment 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 2" pitchFamily="18" charset="2"/>
              <a:buChar char="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00338D"/>
                </a:solidFill>
              </a:rPr>
              <a:t>Land cover error interpretation for PFT mapping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28664" y="3284984"/>
          <a:ext cx="5497267" cy="3528392"/>
        </p:xfrm>
        <a:graphic>
          <a:graphicData uri="http://schemas.openxmlformats.org/drawingml/2006/table">
            <a:tbl>
              <a:tblPr/>
              <a:tblGrid>
                <a:gridCol w="190205"/>
                <a:gridCol w="1954828"/>
                <a:gridCol w="278162"/>
                <a:gridCol w="277062"/>
                <a:gridCol w="277062"/>
                <a:gridCol w="277062"/>
                <a:gridCol w="275963"/>
                <a:gridCol w="275963"/>
                <a:gridCol w="275963"/>
                <a:gridCol w="275963"/>
                <a:gridCol w="275963"/>
                <a:gridCol w="275963"/>
                <a:gridCol w="275963"/>
                <a:gridCol w="311145"/>
              </a:tblGrid>
              <a:tr h="49054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fr-B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5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6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7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8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9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11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12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366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fr-B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Generalized Land Cover Legend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Evergreen Needleleaf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Evergreen Broadleaf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Deciduous Needleleaf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Deciduous Broadleaf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Mixed / Other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Shrubs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Herbaceous Vegetation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Cultivated and Managed Veg.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Urban / Built-up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Snow and Ice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Barren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Open Water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784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Evergreen Needleleaf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Evergreen Broadleaf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87.1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Deciduous Needleleaf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74.5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75.8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Deciduous Broadleaf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67.6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78.0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85.4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5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Mixed / Other Trees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70.7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73.5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89.7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89.9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6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Shrubs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54.2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59.1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78.1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80.0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78.6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7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Herbaceous Vegetation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45.0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50.6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70.5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71.5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72.7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89.7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8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Cultivated and Managed Veg.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52.5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61.5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75.3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82.9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80.0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92.3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87.4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9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Urban / Built-up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34.2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33.2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53.1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48.3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55.3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58.9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65.9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55.4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Snow and Ice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21.7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15.6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39.4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32.4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42.1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50.6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58.2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45.6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69.1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11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Barren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36.6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30.5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54.3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47.3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57.0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65.5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73.1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60.5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78.5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85.1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27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>
                          <a:latin typeface="Times"/>
                          <a:ea typeface="Times New Roman"/>
                          <a:cs typeface="Times New Roman"/>
                        </a:rPr>
                        <a:t>12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b="1" i="1">
                          <a:latin typeface="Times"/>
                          <a:ea typeface="Times New Roman"/>
                          <a:cs typeface="Times New Roman"/>
                        </a:rPr>
                        <a:t>Open Water</a:t>
                      </a:r>
                      <a:endParaRPr lang="fr-BE" sz="1000" b="1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30.6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24.0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48.2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40.6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50.1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57.7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dirty="0">
                          <a:latin typeface="Times"/>
                          <a:ea typeface="Times New Roman"/>
                          <a:cs typeface="Times New Roman"/>
                        </a:rPr>
                        <a:t>65.1</a:t>
                      </a:r>
                      <a:endParaRPr lang="fr-BE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53.1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75.6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88.9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89.7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208088" y="3500438"/>
            <a:ext cx="2808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1313" hangingPunct="0">
              <a:spcBef>
                <a:spcPts val="563"/>
              </a:spcBef>
              <a:buClr>
                <a:srgbClr val="000066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 smtClean="0"/>
              <a:t>	dissimilarity </a:t>
            </a:r>
            <a:r>
              <a:rPr lang="en-US" i="1" dirty="0"/>
              <a:t>matrix for  9 model </a:t>
            </a:r>
            <a:r>
              <a:rPr lang="en-US" i="1" dirty="0" err="1"/>
              <a:t>paramaters</a:t>
            </a:r>
            <a:endParaRPr lang="en-US" sz="24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31825" y="476250"/>
            <a:ext cx="8137525" cy="860425"/>
          </a:xfrm>
        </p:spPr>
        <p:txBody>
          <a:bodyPr/>
          <a:lstStyle/>
          <a:p>
            <a:pPr eaLnBrk="1"/>
            <a:r>
              <a:rPr lang="en-US" smtClean="0">
                <a:solidFill>
                  <a:schemeClr val="bg1"/>
                </a:solidFill>
              </a:rPr>
              <a:t>Integrated perspective of ECVs</a:t>
            </a:r>
            <a:endParaRPr lang="fr-BE" smtClean="0">
              <a:solidFill>
                <a:schemeClr val="bg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488950" y="1557338"/>
            <a:ext cx="9077325" cy="4894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buFont typeface="Arial" pitchFamily="34" charset="0"/>
              <a:buChar char="•"/>
            </a:pPr>
            <a:r>
              <a:rPr lang="fr-BE" sz="2400" b="0" smtClean="0"/>
              <a:t>Partly embendded in the Land Cover product specification through the land cover condition</a:t>
            </a:r>
          </a:p>
          <a:p>
            <a:pPr eaLnBrk="1">
              <a:buFont typeface="Arial" pitchFamily="34" charset="0"/>
              <a:buChar char="•"/>
            </a:pPr>
            <a:r>
              <a:rPr lang="fr-BE" sz="2400" b="0" smtClean="0"/>
              <a:t>Spatial consistency between Ocean/Land ECVs: </a:t>
            </a:r>
          </a:p>
          <a:p>
            <a:pPr eaLnBrk="1"/>
            <a:r>
              <a:rPr lang="fr-BE" sz="2000" b="0" smtClean="0"/>
              <a:t>			</a:t>
            </a:r>
            <a:r>
              <a:rPr lang="fr-BE" sz="2400" b="0" smtClean="0"/>
              <a:t>for a global land / sea mask</a:t>
            </a:r>
          </a:p>
          <a:p>
            <a:pPr eaLnBrk="1">
              <a:buFont typeface="Arial" pitchFamily="34" charset="0"/>
              <a:buChar char="•"/>
            </a:pPr>
            <a:endParaRPr lang="fr-BE" sz="600" b="0" smtClean="0"/>
          </a:p>
          <a:p>
            <a:pPr eaLnBrk="1">
              <a:buFont typeface="Arial" pitchFamily="34" charset="0"/>
              <a:buChar char="•"/>
            </a:pPr>
            <a:r>
              <a:rPr lang="fr-BE" sz="2400" b="0" smtClean="0"/>
              <a:t>Benefit from other ECVs: </a:t>
            </a:r>
            <a:endParaRPr lang="en-US" sz="2000" b="0" smtClean="0"/>
          </a:p>
          <a:p>
            <a:pPr eaLnBrk="1"/>
            <a:r>
              <a:rPr lang="en-US" sz="2000" b="0" smtClean="0"/>
              <a:t>           </a:t>
            </a:r>
            <a:r>
              <a:rPr lang="en-US" sz="2000" smtClean="0"/>
              <a:t>AEROSOL : </a:t>
            </a:r>
            <a:r>
              <a:rPr lang="en-US" sz="2000" b="0" smtClean="0"/>
              <a:t>participation to progress meeting for info exchange</a:t>
            </a:r>
          </a:p>
          <a:p>
            <a:pPr eaLnBrk="1"/>
            <a:r>
              <a:rPr lang="en-US" sz="2000" b="0" smtClean="0"/>
              <a:t>		    </a:t>
            </a:r>
            <a:r>
              <a:rPr lang="en-US" sz="2000" smtClean="0"/>
              <a:t>CLOUDS : </a:t>
            </a:r>
            <a:r>
              <a:rPr lang="en-US" sz="2000" b="0" smtClean="0"/>
              <a:t>in support of cloud screening at pixel level (level 2)</a:t>
            </a:r>
          </a:p>
          <a:p>
            <a:pPr eaLnBrk="1"/>
            <a:r>
              <a:rPr lang="en-US" sz="2000" b="0" smtClean="0"/>
              <a:t>           </a:t>
            </a:r>
            <a:r>
              <a:rPr lang="en-US" sz="2000" smtClean="0"/>
              <a:t>GLACIERS : </a:t>
            </a:r>
            <a:r>
              <a:rPr lang="en-US" sz="2000" b="0" smtClean="0"/>
              <a:t>still to be investigated – possible input for LC product</a:t>
            </a:r>
            <a:endParaRPr lang="fr-BE" sz="2000" b="0" smtClean="0"/>
          </a:p>
          <a:p>
            <a:pPr eaLnBrk="1">
              <a:buFont typeface="Arial" pitchFamily="34" charset="0"/>
              <a:buChar char="•"/>
            </a:pPr>
            <a:r>
              <a:rPr lang="en-US" sz="2400" b="0" smtClean="0"/>
              <a:t>Spatio-temporal consistency with </a:t>
            </a:r>
            <a:r>
              <a:rPr lang="en-US" sz="2400" smtClean="0"/>
              <a:t>FIRE </a:t>
            </a:r>
            <a:r>
              <a:rPr lang="en-US" sz="2400" b="0" smtClean="0"/>
              <a:t>ECV</a:t>
            </a:r>
          </a:p>
          <a:p>
            <a:pPr lvl="1" eaLnBrk="1"/>
            <a:endParaRPr lang="fr-B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0863"/>
            <a:ext cx="8878888" cy="717550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smtClean="0">
                <a:solidFill>
                  <a:srgbClr val="FFFFFF"/>
                </a:solidFill>
              </a:rPr>
              <a:t>Land Cover: 3 main uses in climate com.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60363" y="1328738"/>
            <a:ext cx="9296400" cy="5413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533400" indent="-531813" hangingPunct="0">
              <a:spcBef>
                <a:spcPts val="1200"/>
              </a:spcBef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338D"/>
                </a:solidFill>
              </a:rPr>
              <a:t>	Users requirements analysis considered the diversity of LC applications by climate modeling communities</a:t>
            </a:r>
          </a:p>
          <a:p>
            <a:pPr marL="1265238" lvl="1" indent="-455613" hangingPunct="0">
              <a:spcBef>
                <a:spcPts val="1200"/>
              </a:spcBef>
              <a:buClr>
                <a:srgbClr val="000066"/>
              </a:buClr>
              <a:buSzPct val="45000"/>
              <a:buFont typeface="StarSymbol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338D"/>
                </a:solidFill>
              </a:rPr>
              <a:t>As proxy for a suite of land surface parameters</a:t>
            </a:r>
            <a:r>
              <a:rPr lang="en-US" sz="2400" dirty="0">
                <a:solidFill>
                  <a:srgbClr val="00338D"/>
                </a:solidFill>
              </a:rPr>
              <a:t> that are assigned based on PFTs</a:t>
            </a:r>
          </a:p>
          <a:p>
            <a:pPr marL="1265238" lvl="1" indent="-455613" hangingPunct="0">
              <a:spcBef>
                <a:spcPts val="1200"/>
              </a:spcBef>
              <a:buClr>
                <a:srgbClr val="000066"/>
              </a:buClr>
              <a:buSzPct val="45000"/>
              <a:buFont typeface="StarSymbol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338D"/>
                </a:solidFill>
              </a:rPr>
              <a:t>As proxy for human activities </a:t>
            </a:r>
            <a:r>
              <a:rPr lang="en-US" sz="2400" dirty="0">
                <a:solidFill>
                  <a:srgbClr val="00338D"/>
                </a:solidFill>
              </a:rPr>
              <a:t>in terms natural versus </a:t>
            </a:r>
            <a:r>
              <a:rPr lang="en-US" sz="2400" dirty="0" smtClean="0">
                <a:solidFill>
                  <a:srgbClr val="00338D"/>
                </a:solidFill>
              </a:rPr>
              <a:t>anthropogenic, </a:t>
            </a:r>
            <a:r>
              <a:rPr lang="en-US" sz="2400" dirty="0">
                <a:solidFill>
                  <a:srgbClr val="00338D"/>
                </a:solidFill>
              </a:rPr>
              <a:t>i.e. land use affecting land cover (land cover change as driver of climate change)</a:t>
            </a:r>
          </a:p>
          <a:p>
            <a:pPr marL="1265238" lvl="1" indent="-455613" hangingPunct="0">
              <a:spcBef>
                <a:spcPts val="1200"/>
              </a:spcBef>
              <a:buClr>
                <a:srgbClr val="000066"/>
              </a:buClr>
              <a:buSzPct val="45000"/>
              <a:buFont typeface="StarSymbol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solidFill>
                  <a:srgbClr val="00338D"/>
                </a:solidFill>
              </a:rPr>
              <a:t>As datasets for validation of model outcomes</a:t>
            </a:r>
            <a:r>
              <a:rPr lang="en-US" sz="2400" dirty="0">
                <a:solidFill>
                  <a:srgbClr val="00338D"/>
                </a:solidFill>
              </a:rPr>
              <a:t> (i.e. time series) or to study feedback effects (land cover change as consequence of climate change)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31825" y="476250"/>
            <a:ext cx="8137525" cy="860425"/>
          </a:xfrm>
        </p:spPr>
        <p:txBody>
          <a:bodyPr/>
          <a:lstStyle/>
          <a:p>
            <a:pPr eaLnBrk="1"/>
            <a:r>
              <a:rPr lang="en-US" smtClean="0">
                <a:solidFill>
                  <a:schemeClr val="bg1"/>
                </a:solidFill>
              </a:rPr>
              <a:t>Need for ECMWF data</a:t>
            </a:r>
            <a:endParaRPr lang="fr-BE" smtClean="0">
              <a:solidFill>
                <a:schemeClr val="bg1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828675" y="1516063"/>
            <a:ext cx="8877300" cy="4894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buFont typeface="Arial" pitchFamily="34" charset="0"/>
              <a:buChar char="•"/>
            </a:pPr>
            <a:r>
              <a:rPr lang="fr-BE" sz="2400" b="0" smtClean="0"/>
              <a:t>Total Ozone Content for 1998 to 2012</a:t>
            </a:r>
            <a:endParaRPr lang="en-US" sz="2400" b="0" smtClean="0"/>
          </a:p>
          <a:p>
            <a:pPr eaLnBrk="1"/>
            <a:endParaRPr lang="fr-BE" sz="2400" b="0" smtClean="0"/>
          </a:p>
          <a:p>
            <a:pPr eaLnBrk="1"/>
            <a:r>
              <a:rPr lang="fr-BE" sz="2400" b="0" smtClean="0"/>
              <a:t>			for atmospheric correction to retrieve surface reflectance</a:t>
            </a:r>
          </a:p>
          <a:p>
            <a:pPr lvl="1" eaLnBrk="1"/>
            <a:endParaRPr lang="fr-B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742950" y="6248400"/>
            <a:ext cx="427513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/>
              <a:t>33rd ISRSE Symposium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/>
              <a:t>May 4-8, 2009 (Stresa – Italy)</a:t>
            </a:r>
            <a:endParaRPr lang="de-DE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072063" y="6235700"/>
            <a:ext cx="1168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445FACD-669E-4660-85DB-678B6BE793DF}" type="slidenum">
              <a:rPr lang="de-DE"/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de-DE"/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-2009775" y="0"/>
            <a:ext cx="13498513" cy="6858000"/>
            <a:chOff x="-2010270" y="0"/>
            <a:chExt cx="13498563" cy="6858000"/>
          </a:xfrm>
        </p:grpSpPr>
        <p:pic>
          <p:nvPicPr>
            <p:cNvPr id="24582" name="Picture 8" descr="poster_globcover_V2_080902"/>
            <p:cNvPicPr>
              <a:picLocks noChangeAspect="1" noChangeArrowheads="1"/>
            </p:cNvPicPr>
            <p:nvPr/>
          </p:nvPicPr>
          <p:blipFill>
            <a:blip r:embed="rId3" cstate="print"/>
            <a:srcRect l="4930" t="16652" r="5078" b="13481"/>
            <a:stretch>
              <a:fillRect/>
            </a:stretch>
          </p:blipFill>
          <p:spPr bwMode="auto">
            <a:xfrm>
              <a:off x="-2008962" y="0"/>
              <a:ext cx="1349725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Rectangle 9"/>
            <p:cNvSpPr>
              <a:spLocks noChangeArrowheads="1"/>
            </p:cNvSpPr>
            <p:nvPr/>
          </p:nvSpPr>
          <p:spPr bwMode="auto">
            <a:xfrm>
              <a:off x="-2010270" y="3794312"/>
              <a:ext cx="3249135" cy="30636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BE"/>
            </a:p>
          </p:txBody>
        </p:sp>
        <p:sp>
          <p:nvSpPr>
            <p:cNvPr id="24584" name="Rectangle 10"/>
            <p:cNvSpPr>
              <a:spLocks noChangeArrowheads="1"/>
            </p:cNvSpPr>
            <p:nvPr/>
          </p:nvSpPr>
          <p:spPr bwMode="auto">
            <a:xfrm>
              <a:off x="1826556" y="6076200"/>
              <a:ext cx="9528183" cy="7651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BE"/>
            </a:p>
          </p:txBody>
        </p:sp>
      </p:grp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1681163" y="5395913"/>
            <a:ext cx="9291637" cy="8937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4000">
                <a:solidFill>
                  <a:schemeClr val="bg1"/>
                </a:solidFill>
              </a:rPr>
              <a:t>Thank you for attention </a:t>
            </a:r>
            <a:endParaRPr lang="fr-B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/>
          <p:cNvSpPr>
            <a:spLocks noChangeArrowheads="1"/>
          </p:cNvSpPr>
          <p:nvPr/>
        </p:nvSpPr>
        <p:spPr bwMode="auto">
          <a:xfrm>
            <a:off x="560388" y="1989138"/>
            <a:ext cx="6630987" cy="4176712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fr-BE" sz="24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fr-BE" sz="24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fr-BE" sz="24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fr-BE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fr-B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2043113" y="3141663"/>
            <a:ext cx="4367212" cy="2432050"/>
          </a:xfrm>
          <a:prstGeom prst="ellipse">
            <a:avLst/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18000" tIns="18000" rIns="18000" bIns="18000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BE" sz="2400">
                <a:solidFill>
                  <a:srgbClr val="000000"/>
                </a:solidFill>
                <a:latin typeface="Calibri" pitchFamily="34" charset="0"/>
              </a:rPr>
              <a:t>Climate User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BE" sz="2400">
                <a:solidFill>
                  <a:srgbClr val="000000"/>
                </a:solidFill>
                <a:latin typeface="Calibri" pitchFamily="34" charset="0"/>
              </a:rPr>
              <a:t>Community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BE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BE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BE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BE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BE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B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776288" y="3357563"/>
            <a:ext cx="2184400" cy="13319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BE" sz="1600" b="1">
                <a:solidFill>
                  <a:srgbClr val="000000"/>
                </a:solidFill>
                <a:latin typeface="Calibri" pitchFamily="34" charset="0"/>
              </a:rPr>
              <a:t>Broad assessment of ESA GLOBCOVER Users</a:t>
            </a:r>
            <a:endParaRPr lang="fr-BE" sz="1400" b="1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BE" sz="2400" b="1">
                <a:solidFill>
                  <a:srgbClr val="000000"/>
                </a:solidFill>
                <a:latin typeface="Calibri" pitchFamily="34" charset="0"/>
              </a:rPr>
              <a:t>4,6 %</a:t>
            </a:r>
            <a:r>
              <a:rPr lang="fr-BE" b="1">
                <a:solidFill>
                  <a:srgbClr val="000000"/>
                </a:solidFill>
                <a:latin typeface="Calibri" pitchFamily="34" charset="0"/>
              </a:rPr>
              <a:t> (372/8000)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3008313" y="4292600"/>
            <a:ext cx="1716087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fr-BE" sz="1600" b="1">
                <a:solidFill>
                  <a:srgbClr val="000000"/>
                </a:solidFill>
                <a:latin typeface="Calibri" pitchFamily="34" charset="0"/>
              </a:rPr>
              <a:t>Associated user survey</a:t>
            </a:r>
            <a:endParaRPr lang="fr-BE" sz="1400" b="1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fr-BE" sz="2400" b="1">
                <a:solidFill>
                  <a:srgbClr val="000000"/>
                </a:solidFill>
                <a:latin typeface="Calibri" pitchFamily="34" charset="0"/>
              </a:rPr>
              <a:t>17,6%</a:t>
            </a:r>
            <a:r>
              <a:rPr lang="fr-BE" b="1">
                <a:solidFill>
                  <a:srgbClr val="000000"/>
                </a:solidFill>
                <a:latin typeface="Calibri" pitchFamily="34" charset="0"/>
              </a:rPr>
              <a:t> (15/85)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4927600" y="4005263"/>
            <a:ext cx="1247775" cy="9382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fr-BE" sz="1600" b="1">
                <a:solidFill>
                  <a:srgbClr val="000000"/>
                </a:solidFill>
                <a:latin typeface="Calibri" pitchFamily="34" charset="0"/>
              </a:rPr>
              <a:t>Key user surveys:</a:t>
            </a:r>
            <a:r>
              <a:rPr lang="fr-BE" sz="14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fr-BE" sz="1600" b="1">
                <a:solidFill>
                  <a:srgbClr val="000000"/>
                </a:solidFill>
                <a:latin typeface="Calibri" pitchFamily="34" charset="0"/>
              </a:rPr>
              <a:t>MPI-M, LSCE, MOHC 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2744788" y="5086350"/>
            <a:ext cx="2651125" cy="431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BE" sz="1600" b="1">
                <a:solidFill>
                  <a:srgbClr val="000000"/>
                </a:solidFill>
                <a:latin typeface="Calibri" pitchFamily="34" charset="0"/>
              </a:rPr>
              <a:t>Scientific literature review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273050" y="260350"/>
            <a:ext cx="8383588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BE" sz="3600">
                <a:solidFill>
                  <a:srgbClr val="FFFFFF"/>
                </a:solidFill>
                <a:latin typeface="Verdana" pitchFamily="34" charset="0"/>
              </a:rPr>
              <a:t>Users Consultation Mechanisms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806450" y="1439863"/>
            <a:ext cx="4413250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8" rIns="0" bIns="0"/>
          <a:lstStyle/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>
                <a:solidFill>
                  <a:srgbClr val="00338D"/>
                </a:solidFill>
              </a:rPr>
              <a:t>4 levels of users surveys</a:t>
            </a:r>
          </a:p>
        </p:txBody>
      </p:sp>
      <p:pic>
        <p:nvPicPr>
          <p:cNvPr id="7178" name="Picture 18" descr="_UN_E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63" y="1484313"/>
            <a:ext cx="3146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72" t="18329" r="23930" b="23305"/>
          <a:stretch>
            <a:fillRect/>
          </a:stretch>
        </p:blipFill>
        <p:spPr bwMode="auto">
          <a:xfrm>
            <a:off x="6248400" y="4365625"/>
            <a:ext cx="34321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280" t="30884" r="6442" b="38109"/>
          <a:stretch>
            <a:fillRect/>
          </a:stretch>
        </p:blipFill>
        <p:spPr bwMode="auto">
          <a:xfrm>
            <a:off x="8482013" y="4365625"/>
            <a:ext cx="14239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7246938" y="4149725"/>
            <a:ext cx="2659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338D"/>
                </a:solidFill>
              </a:rPr>
              <a:t>Global users distribution</a:t>
            </a:r>
            <a:endParaRPr lang="fr-BE"/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1639888" y="2276475"/>
            <a:ext cx="4953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BE" sz="2400">
                <a:solidFill>
                  <a:srgbClr val="000000"/>
                </a:solidFill>
                <a:latin typeface="Calibri" pitchFamily="34" charset="0"/>
              </a:rPr>
              <a:t>Land Cover Data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BE" sz="2400">
                <a:solidFill>
                  <a:srgbClr val="000000"/>
                </a:solidFill>
                <a:latin typeface="Calibri" pitchFamily="34" charset="0"/>
              </a:rPr>
              <a:t>User Community</a:t>
            </a:r>
            <a:endParaRPr lang="fr-B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-160338" y="260350"/>
            <a:ext cx="85693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bg1"/>
                </a:solidFill>
              </a:rPr>
              <a:t>Output example :spatial resolution requirements </a:t>
            </a:r>
          </a:p>
        </p:txBody>
      </p:sp>
      <p:pic>
        <p:nvPicPr>
          <p:cNvPr id="9219" name="Picture 1670"/>
          <p:cNvPicPr>
            <a:picLocks noChangeAspect="1" noChangeArrowheads="1"/>
          </p:cNvPicPr>
          <p:nvPr/>
        </p:nvPicPr>
        <p:blipFill>
          <a:blip r:embed="rId3" cstate="print"/>
          <a:srcRect l="568" t="11418"/>
          <a:stretch>
            <a:fillRect/>
          </a:stretch>
        </p:blipFill>
        <p:spPr bwMode="auto">
          <a:xfrm>
            <a:off x="0" y="1700213"/>
            <a:ext cx="99377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671"/>
          <p:cNvPicPr>
            <a:picLocks noChangeAspect="1" noChangeArrowheads="1"/>
          </p:cNvPicPr>
          <p:nvPr/>
        </p:nvPicPr>
        <p:blipFill>
          <a:blip r:embed="rId4" cstate="print"/>
          <a:srcRect l="584" t="10852"/>
          <a:stretch>
            <a:fillRect/>
          </a:stretch>
        </p:blipFill>
        <p:spPr bwMode="auto">
          <a:xfrm>
            <a:off x="0" y="4221163"/>
            <a:ext cx="9945688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3944938" y="177323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Median</a:t>
            </a: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4016375" y="4292600"/>
            <a:ext cx="124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Minimum</a:t>
            </a:r>
          </a:p>
        </p:txBody>
      </p:sp>
      <p:pic>
        <p:nvPicPr>
          <p:cNvPr id="9223" name="Picture 1671"/>
          <p:cNvPicPr>
            <a:picLocks noChangeAspect="1" noChangeArrowheads="1"/>
          </p:cNvPicPr>
          <p:nvPr/>
        </p:nvPicPr>
        <p:blipFill>
          <a:blip r:embed="rId4" cstate="print"/>
          <a:srcRect l="7542" t="-316" r="6802" b="86751"/>
          <a:stretch>
            <a:fillRect/>
          </a:stretch>
        </p:blipFill>
        <p:spPr bwMode="auto">
          <a:xfrm>
            <a:off x="38100" y="1196975"/>
            <a:ext cx="98679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60388" y="1196975"/>
            <a:ext cx="9345612" cy="4895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>
                <a:solidFill>
                  <a:srgbClr val="00338D"/>
                </a:solidFill>
              </a:rPr>
              <a:t>UR1 – </a:t>
            </a:r>
            <a:r>
              <a:rPr lang="en-US" b="1" dirty="0">
                <a:solidFill>
                  <a:srgbClr val="FF0000"/>
                </a:solidFill>
              </a:rPr>
              <a:t>Need for long term consistency of land cover and for a dynamic component                                             </a:t>
            </a:r>
            <a:endParaRPr lang="en-US" sz="1100" b="1" dirty="0">
              <a:solidFill>
                <a:srgbClr val="00338D"/>
              </a:solidFill>
            </a:endParaRP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>
                <a:solidFill>
                  <a:srgbClr val="00338D"/>
                </a:solidFill>
              </a:rPr>
              <a:t>UR2 - </a:t>
            </a:r>
            <a:r>
              <a:rPr lang="en-US" b="1" dirty="0">
                <a:solidFill>
                  <a:srgbClr val="FF0000"/>
                </a:solidFill>
              </a:rPr>
              <a:t>Consistency</a:t>
            </a:r>
            <a:r>
              <a:rPr lang="en-US" b="1" dirty="0">
                <a:solidFill>
                  <a:srgbClr val="00338D"/>
                </a:solidFill>
              </a:rPr>
              <a:t> among the different surface parameters of model is often more important than accuracy of individual datasets</a:t>
            </a: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>
                <a:solidFill>
                  <a:srgbClr val="00338D"/>
                </a:solidFill>
              </a:rPr>
              <a:t>UR3 - </a:t>
            </a:r>
            <a:r>
              <a:rPr lang="en-US" b="1" dirty="0">
                <a:solidFill>
                  <a:srgbClr val="00338D"/>
                </a:solidFill>
              </a:rPr>
              <a:t>Providing information on </a:t>
            </a:r>
            <a:r>
              <a:rPr lang="en-US" b="1" dirty="0">
                <a:solidFill>
                  <a:srgbClr val="FF0000"/>
                </a:solidFill>
              </a:rPr>
              <a:t>natural</a:t>
            </a:r>
            <a:r>
              <a:rPr lang="en-US" b="1" dirty="0">
                <a:solidFill>
                  <a:srgbClr val="00338D"/>
                </a:solidFill>
              </a:rPr>
              <a:t> versus </a:t>
            </a:r>
            <a:r>
              <a:rPr lang="en-US" b="1" dirty="0">
                <a:solidFill>
                  <a:srgbClr val="FF0000"/>
                </a:solidFill>
              </a:rPr>
              <a:t>anthropogenic</a:t>
            </a:r>
            <a:r>
              <a:rPr lang="en-US" b="1" dirty="0">
                <a:solidFill>
                  <a:srgbClr val="00338D"/>
                </a:solidFill>
              </a:rPr>
              <a:t> vegetation and track land use and anthropogenic land cover change</a:t>
            </a: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>
                <a:solidFill>
                  <a:srgbClr val="00338D"/>
                </a:solidFill>
              </a:rPr>
              <a:t>UR4 - </a:t>
            </a:r>
            <a:r>
              <a:rPr lang="en-US" b="1" dirty="0">
                <a:solidFill>
                  <a:srgbClr val="00338D"/>
                </a:solidFill>
              </a:rPr>
              <a:t>Land cover products should provide </a:t>
            </a:r>
            <a:r>
              <a:rPr lang="en-US" b="1" dirty="0">
                <a:solidFill>
                  <a:srgbClr val="FF0000"/>
                </a:solidFill>
              </a:rPr>
              <a:t>flexibility</a:t>
            </a:r>
            <a:r>
              <a:rPr lang="en-US" b="1" dirty="0">
                <a:solidFill>
                  <a:srgbClr val="00338D"/>
                </a:solidFill>
              </a:rPr>
              <a:t> to serve different scales and purposes both in terms of spatial and temporal resolution;</a:t>
            </a: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>
                <a:solidFill>
                  <a:srgbClr val="00338D"/>
                </a:solidFill>
              </a:rPr>
              <a:t>UR5 - </a:t>
            </a:r>
            <a:r>
              <a:rPr lang="en-US" b="1" dirty="0">
                <a:solidFill>
                  <a:srgbClr val="FF0000"/>
                </a:solidFill>
              </a:rPr>
              <a:t>Variable importance of different LC class accuracies </a:t>
            </a:r>
            <a:r>
              <a:rPr lang="en-US" b="1" dirty="0">
                <a:solidFill>
                  <a:srgbClr val="00338D"/>
                </a:solidFill>
              </a:rPr>
              <a:t>depending on relationship with the ‘climatically’ relevant surface parameters </a:t>
            </a: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>
                <a:solidFill>
                  <a:srgbClr val="00338D"/>
                </a:solidFill>
              </a:rPr>
              <a:t>UR6 - </a:t>
            </a:r>
            <a:r>
              <a:rPr lang="en-US" b="1" dirty="0">
                <a:solidFill>
                  <a:srgbClr val="00338D"/>
                </a:solidFill>
              </a:rPr>
              <a:t>Further requirements for temporal resolution </a:t>
            </a:r>
            <a:r>
              <a:rPr lang="en-US" b="1" dirty="0" smtClean="0">
                <a:solidFill>
                  <a:srgbClr val="00338D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monthly and </a:t>
            </a:r>
            <a:r>
              <a:rPr lang="en-US" b="1" dirty="0" smtClean="0">
                <a:solidFill>
                  <a:srgbClr val="00338D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inter-annual </a:t>
            </a:r>
            <a:r>
              <a:rPr lang="en-US" b="1" dirty="0">
                <a:solidFill>
                  <a:srgbClr val="FF0000"/>
                </a:solidFill>
              </a:rPr>
              <a:t>	dynamic </a:t>
            </a:r>
            <a:r>
              <a:rPr lang="en-US" b="1" dirty="0">
                <a:solidFill>
                  <a:srgbClr val="00338D"/>
                </a:solidFill>
              </a:rPr>
              <a:t>but also for periods beyond the remote sensing era</a:t>
            </a: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>
                <a:solidFill>
                  <a:srgbClr val="00338D"/>
                </a:solidFill>
              </a:rPr>
              <a:t>UR7 - </a:t>
            </a:r>
            <a:r>
              <a:rPr lang="en-US" b="1" dirty="0">
                <a:solidFill>
                  <a:srgbClr val="00338D"/>
                </a:solidFill>
              </a:rPr>
              <a:t>UN </a:t>
            </a:r>
            <a:r>
              <a:rPr lang="en-US" b="1" dirty="0">
                <a:solidFill>
                  <a:srgbClr val="FF0000"/>
                </a:solidFill>
              </a:rPr>
              <a:t>LCCS classifiers </a:t>
            </a:r>
            <a:r>
              <a:rPr lang="en-US" b="1" dirty="0">
                <a:solidFill>
                  <a:srgbClr val="00338D"/>
                </a:solidFill>
              </a:rPr>
              <a:t>suitable and compatible with  PFT concepts</a:t>
            </a: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>
                <a:solidFill>
                  <a:srgbClr val="00338D"/>
                </a:solidFill>
              </a:rPr>
              <a:t>UR 8 - </a:t>
            </a:r>
            <a:r>
              <a:rPr lang="en-US" b="1" dirty="0">
                <a:solidFill>
                  <a:srgbClr val="00338D"/>
                </a:solidFill>
              </a:rPr>
              <a:t>Quality of land cover products need to be transparent by using </a:t>
            </a:r>
            <a:r>
              <a:rPr lang="en-US" b="1" dirty="0">
                <a:solidFill>
                  <a:srgbClr val="FF0000"/>
                </a:solidFill>
              </a:rPr>
              <a:t>quality flags </a:t>
            </a:r>
            <a:r>
              <a:rPr lang="en-US" b="1" dirty="0">
                <a:solidFill>
                  <a:srgbClr val="00338D"/>
                </a:solidFill>
              </a:rPr>
              <a:t>and controls</a:t>
            </a: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b="1" dirty="0">
              <a:solidFill>
                <a:srgbClr val="00338D"/>
              </a:solidFill>
            </a:endParaRPr>
          </a:p>
          <a:p>
            <a:pPr marL="342900" indent="-341313" hangingPunct="0">
              <a:spcBef>
                <a:spcPts val="563"/>
              </a:spcBef>
              <a:spcAft>
                <a:spcPts val="12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1600" b="1" dirty="0">
              <a:solidFill>
                <a:srgbClr val="00338D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404813"/>
            <a:ext cx="8139113" cy="862012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pitchFamily="34" charset="0"/>
              </a:rPr>
              <a:t>Users Requirements Survey findings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8388" y="138113"/>
            <a:ext cx="8139112" cy="862012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mtClean="0"/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1352550" y="260350"/>
          <a:ext cx="7195467" cy="6368845"/>
        </p:xfrm>
        <a:graphic>
          <a:graphicData uri="http://schemas.openxmlformats.org/drawingml/2006/table">
            <a:tbl>
              <a:tblPr/>
              <a:tblGrid>
                <a:gridCol w="2386699"/>
                <a:gridCol w="2388114"/>
                <a:gridCol w="2420654"/>
              </a:tblGrid>
              <a:tr h="445884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Threshold</a:t>
                      </a: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fr-B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requirement</a:t>
                      </a:r>
                      <a:endParaRPr kumimoji="0" lang="fr-B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Target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requirement</a:t>
                      </a:r>
                      <a:endParaRPr kumimoji="0" lang="fr-B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229669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Coverage and sampling</a:t>
                      </a:r>
                    </a:p>
                  </a:txBody>
                  <a:tcPr marL="68400" marR="68400" marT="15876" marB="0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66209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Geographic</a:t>
                      </a: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Coverage</a:t>
                      </a: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Global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Global with regional and local specific products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209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Temporal </a:t>
                      </a: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sampling</a:t>
                      </a: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Best/stable map and regular updates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Monthly data on vegetation dynamics and change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58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Temporal </a:t>
                      </a: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extent</a:t>
                      </a: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1-2 years, most recent</a:t>
                      </a: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1990 (or earlier)-present</a:t>
                      </a: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Resolution</a:t>
                      </a: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29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Horizontal </a:t>
                      </a: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Resolution</a:t>
                      </a: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1000 m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30 m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Error/Uncertainty</a:t>
                      </a: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8783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Precision</a:t>
                      </a: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Thematic land cover detail sufficient to meet current modelling user needs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Thematic land cover detail sufficient to meet future model needs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209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Accuracy</a:t>
                      </a: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Higher accuracy than existing datasets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Errors of 5-10% either per class or as overall accuracy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209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Stability</a:t>
                      </a: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Higher stability than existing datasets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Errors of 5-10% either per class or as overall accuracy</a:t>
                      </a:r>
                    </a:p>
                  </a:txBody>
                  <a:tcPr marL="68400" marR="68400" marT="15876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209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Error</a:t>
                      </a: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Characteristics</a:t>
                      </a:r>
                      <a:endParaRPr kumimoji="0" lang="fr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Independent one-time accuracy assessment</a:t>
                      </a: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Operational</a:t>
                      </a: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and </a:t>
                      </a:r>
                      <a:r>
                        <a:rPr kumimoji="0" lang="fr-B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independent</a:t>
                      </a: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multi-date validation</a:t>
                      </a:r>
                    </a:p>
                  </a:txBody>
                  <a:tcPr marL="68400" marR="68400" marT="15876" marB="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3988" y="44450"/>
            <a:ext cx="8139112" cy="862013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pitchFamily="34" charset="0"/>
              </a:rPr>
              <a:t>Land Cover CCI : </a:t>
            </a:r>
            <a:r>
              <a:rPr lang="en-US" smtClean="0">
                <a:solidFill>
                  <a:srgbClr val="FFFFFF"/>
                </a:solidFill>
                <a:latin typeface="Arial" pitchFamily="34" charset="0"/>
              </a:rPr>
              <a:t>an opportunity </a:t>
            </a:r>
            <a:br>
              <a:rPr lang="en-US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mtClean="0">
                <a:solidFill>
                  <a:srgbClr val="FFFFFF"/>
                </a:solidFill>
                <a:latin typeface="Arial" pitchFamily="34" charset="0"/>
              </a:rPr>
              <a:t>to revisit the land cover concept </a:t>
            </a:r>
            <a:endParaRPr lang="en-US" sz="3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717550" y="1238250"/>
            <a:ext cx="9188450" cy="5167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>
                <a:solidFill>
                  <a:srgbClr val="00338D"/>
                </a:solidFill>
              </a:rPr>
              <a:t>Rationale</a:t>
            </a:r>
          </a:p>
          <a:p>
            <a:pPr marL="342900" indent="-341313" hangingPunct="0">
              <a:buClr>
                <a:srgbClr val="000066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00338D"/>
                </a:solidFill>
              </a:rPr>
              <a:t>Land cover can not be the (observed) physical and biological cover on the terrestrial surface </a:t>
            </a:r>
            <a:r>
              <a:rPr lang="en-US" sz="1400" dirty="0">
                <a:solidFill>
                  <a:srgbClr val="00338D"/>
                </a:solidFill>
              </a:rPr>
              <a:t>(LCCS, 2005; GTOS ECV, 2009)</a:t>
            </a:r>
            <a:r>
              <a:rPr lang="en-US" sz="3200" dirty="0">
                <a:solidFill>
                  <a:srgbClr val="00338D"/>
                </a:solidFill>
              </a:rPr>
              <a:t>, </a:t>
            </a:r>
            <a:endParaRPr lang="en-US" sz="2800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00338D"/>
                </a:solidFill>
              </a:rPr>
              <a:t>     	      ….and remains stable and consistent over time				                                      				  </a:t>
            </a:r>
            <a:r>
              <a:rPr lang="en-US" sz="1400" dirty="0">
                <a:solidFill>
                  <a:srgbClr val="00338D"/>
                </a:solidFill>
              </a:rPr>
              <a:t>(as requested by users and by climate </a:t>
            </a:r>
            <a:r>
              <a:rPr lang="en-US" sz="1400" dirty="0" err="1">
                <a:solidFill>
                  <a:srgbClr val="00338D"/>
                </a:solidFill>
              </a:rPr>
              <a:t>modellers</a:t>
            </a:r>
            <a:r>
              <a:rPr lang="en-US" sz="1600" dirty="0">
                <a:solidFill>
                  <a:srgbClr val="00338D"/>
                </a:solidFill>
              </a:rPr>
              <a:t>)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00338D"/>
                </a:solidFill>
              </a:rPr>
              <a:t>LC is organized along a continuum of temporal and spatial scales.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0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00338D"/>
                </a:solidFill>
              </a:rPr>
              <a:t>A given LC is defined by a characteristic scale </a:t>
            </a:r>
            <a:r>
              <a:rPr lang="en-US" sz="2000" b="1" dirty="0" smtClean="0">
                <a:solidFill>
                  <a:srgbClr val="00338D"/>
                </a:solidFill>
              </a:rPr>
              <a:t>of </a:t>
            </a:r>
            <a:r>
              <a:rPr lang="en-US" sz="2000" b="1" dirty="0">
                <a:solidFill>
                  <a:srgbClr val="00338D"/>
                </a:solidFill>
              </a:rPr>
              <a:t>observation and </a:t>
            </a:r>
            <a:r>
              <a:rPr lang="en-US" sz="2000" b="1" dirty="0" smtClean="0">
                <a:solidFill>
                  <a:srgbClr val="00338D"/>
                </a:solidFill>
              </a:rPr>
              <a:t>a time </a:t>
            </a:r>
            <a:r>
              <a:rPr lang="en-US" sz="2000" b="1" dirty="0">
                <a:solidFill>
                  <a:srgbClr val="00338D"/>
                </a:solidFill>
              </a:rPr>
              <a:t>period of observation. 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9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00338D"/>
                </a:solidFill>
              </a:rPr>
              <a:t>LC CCI relies on satellite remote sensing, the only data source regularly available providing global coverage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00338D"/>
                </a:solidFill>
              </a:rPr>
              <a:t>	</a:t>
            </a:r>
            <a:r>
              <a:rPr lang="en-US" sz="2000" dirty="0">
                <a:solidFill>
                  <a:srgbClr val="00338D"/>
                </a:solidFill>
              </a:rPr>
              <a:t>=&gt;</a:t>
            </a:r>
            <a:r>
              <a:rPr lang="en-US" sz="2000" b="1" dirty="0">
                <a:solidFill>
                  <a:srgbClr val="00338D"/>
                </a:solidFill>
              </a:rPr>
              <a:t> a set of ‘instantaneous’ EO are interpreted in ‘stable’ LC classes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dirty="0">
              <a:solidFill>
                <a:srgbClr val="00338D"/>
              </a:solidFill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dirty="0">
              <a:solidFill>
                <a:srgbClr val="00338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 rot="6540000">
            <a:off x="2494213" y="2666474"/>
            <a:ext cx="1317171" cy="460347"/>
          </a:xfrm>
          <a:prstGeom prst="rightArrow">
            <a:avLst>
              <a:gd name="adj1" fmla="val 50000"/>
              <a:gd name="adj2" fmla="val 52575"/>
            </a:avLst>
          </a:prstGeom>
          <a:noFill/>
          <a:ln w="255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4488" y="479425"/>
            <a:ext cx="8139112" cy="862013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pitchFamily="34" charset="0"/>
              </a:rPr>
              <a:t>Land Cover CCI Product Specification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74700" y="1377950"/>
            <a:ext cx="8969375" cy="5167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b="1" i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>
                <a:solidFill>
                  <a:srgbClr val="00338D"/>
                </a:solidFill>
                <a:latin typeface="Arial" charset="0"/>
                <a:ea typeface="Microsoft YaHei" charset="-122"/>
                <a:cs typeface="+mn-cs"/>
              </a:rPr>
              <a:t>	Mapping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Microsoft YaHei" charset="-122"/>
                <a:cs typeface="+mn-cs"/>
              </a:rPr>
              <a:t> land cover state </a:t>
            </a:r>
            <a:r>
              <a:rPr lang="en-US" sz="2400" b="1" dirty="0">
                <a:solidFill>
                  <a:srgbClr val="00338D"/>
                </a:solidFill>
                <a:latin typeface="Arial" charset="0"/>
                <a:ea typeface="Microsoft YaHei" charset="-122"/>
                <a:cs typeface="+mn-cs"/>
              </a:rPr>
              <a:t> and </a:t>
            </a:r>
            <a:r>
              <a:rPr lang="en-US" sz="2400" b="1" dirty="0">
                <a:solidFill>
                  <a:srgbClr val="00B050"/>
                </a:solidFill>
                <a:latin typeface="Arial" charset="0"/>
                <a:ea typeface="Microsoft YaHei" charset="-122"/>
                <a:cs typeface="+mn-cs"/>
              </a:rPr>
              <a:t>land cover condition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Microsoft YaHei" charset="-122"/>
                <a:cs typeface="+mn-cs"/>
              </a:rPr>
              <a:t> 		</a:t>
            </a:r>
            <a:r>
              <a:rPr lang="en-US" sz="2400" b="1" dirty="0">
                <a:solidFill>
                  <a:srgbClr val="00338D"/>
                </a:solidFill>
                <a:latin typeface="Arial" charset="0"/>
                <a:ea typeface="Microsoft YaHei" charset="-122"/>
                <a:cs typeface="+mn-cs"/>
              </a:rPr>
              <a:t>through the use of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land surface feature 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2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  <a:p>
            <a:pPr marL="458787" indent="-457200" hangingPunct="0">
              <a:lnSpc>
                <a:spcPct val="110000"/>
              </a:lnSpc>
              <a:spcBef>
                <a:spcPts val="563"/>
              </a:spcBef>
              <a:buClr>
                <a:srgbClr val="000066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>
                <a:solidFill>
                  <a:srgbClr val="00338D"/>
                </a:solidFill>
                <a:latin typeface="Arial" charset="0"/>
                <a:ea typeface="Microsoft YaHei" charset="-122"/>
                <a:cs typeface="+mn-cs"/>
              </a:rPr>
              <a:t>The 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  <a:ea typeface="Microsoft YaHei" charset="-122"/>
                <a:cs typeface="+mn-cs"/>
              </a:rPr>
              <a:t>land cover change </a:t>
            </a:r>
            <a:r>
              <a:rPr lang="en-US" sz="2400" b="1" dirty="0">
                <a:solidFill>
                  <a:srgbClr val="00338D"/>
                </a:solidFill>
                <a:latin typeface="Arial" charset="0"/>
                <a:ea typeface="Microsoft YaHei" charset="-122"/>
                <a:cs typeface="+mn-cs"/>
              </a:rPr>
              <a:t>corresponds to a ‘permanent’ modification of the land cover state </a:t>
            </a:r>
            <a:r>
              <a:rPr lang="en-US" sz="1400" b="1" dirty="0">
                <a:solidFill>
                  <a:srgbClr val="00338D"/>
                </a:solidFill>
                <a:latin typeface="Arial" charset="0"/>
                <a:ea typeface="Microsoft YaHei" charset="-122"/>
                <a:cs typeface="+mn-cs"/>
              </a:rPr>
              <a:t>(not systematically mapped by CCI)</a:t>
            </a:r>
            <a:r>
              <a:rPr lang="en-US" sz="2400" b="1" dirty="0">
                <a:solidFill>
                  <a:srgbClr val="00338D"/>
                </a:solidFill>
                <a:latin typeface="Arial" charset="0"/>
                <a:ea typeface="Microsoft YaHei" charset="-122"/>
                <a:cs typeface="+mn-cs"/>
              </a:rPr>
              <a:t>   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>
                <a:solidFill>
                  <a:srgbClr val="00338D"/>
                </a:solidFill>
                <a:latin typeface="Arial" charset="0"/>
                <a:ea typeface="Microsoft YaHei" charset="-122"/>
                <a:cs typeface="+mn-cs"/>
              </a:rPr>
              <a:t>	</a:t>
            </a:r>
          </a:p>
          <a:p>
            <a:pPr marL="342900" indent="-341313" hangingPunct="0">
              <a:lnSpc>
                <a:spcPct val="110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b="1" dirty="0">
              <a:solidFill>
                <a:srgbClr val="00338D"/>
              </a:solidFill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054100" y="3501008"/>
            <a:ext cx="8769045" cy="178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a </a:t>
            </a:r>
            <a:r>
              <a:rPr lang="fr-BE" sz="2000" dirty="0">
                <a:solidFill>
                  <a:srgbClr val="FF0000"/>
                </a:solidFill>
                <a:latin typeface="Verdana" pitchFamily="34" charset="0"/>
              </a:rPr>
              <a:t>stable ensemble of land surface </a:t>
            </a:r>
            <a:r>
              <a:rPr lang="fr-BE" sz="2000" dirty="0" err="1">
                <a:solidFill>
                  <a:srgbClr val="FF0000"/>
                </a:solidFill>
                <a:latin typeface="Verdana" pitchFamily="34" charset="0"/>
              </a:rPr>
              <a:t>features</a:t>
            </a:r>
            <a:r>
              <a:rPr lang="fr-BE" sz="20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latin typeface="Verdana" pitchFamily="34" charset="0"/>
              </a:rPr>
              <a:t>described</a:t>
            </a: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 by: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fr-BE" b="1" dirty="0" err="1">
                <a:solidFill>
                  <a:srgbClr val="000000"/>
                </a:solidFill>
                <a:latin typeface="Verdana" pitchFamily="34" charset="0"/>
              </a:rPr>
              <a:t>feature</a:t>
            </a:r>
            <a:r>
              <a:rPr lang="fr-BE" b="1" dirty="0">
                <a:solidFill>
                  <a:srgbClr val="000000"/>
                </a:solidFill>
                <a:latin typeface="Verdana" pitchFamily="34" charset="0"/>
              </a:rPr>
              <a:t> type</a:t>
            </a: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tree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shrub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, water,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built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-up areas, permanent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snow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, etc.)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fr-BE" b="1" dirty="0" err="1">
                <a:solidFill>
                  <a:srgbClr val="000000"/>
                </a:solidFill>
                <a:latin typeface="Verdana" pitchFamily="34" charset="0"/>
              </a:rPr>
              <a:t>feature</a:t>
            </a:r>
            <a:r>
              <a:rPr lang="fr-BE" b="1" dirty="0">
                <a:solidFill>
                  <a:srgbClr val="000000"/>
                </a:solidFill>
                <a:latin typeface="Verdana" pitchFamily="34" charset="0"/>
              </a:rPr>
              <a:t> structure 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veg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.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height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veg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.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density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, building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density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, etc.)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fr-BE" b="1" dirty="0" err="1">
                <a:solidFill>
                  <a:srgbClr val="000000"/>
                </a:solidFill>
                <a:latin typeface="Verdana" pitchFamily="34" charset="0"/>
              </a:rPr>
              <a:t>feature</a:t>
            </a:r>
            <a:r>
              <a:rPr lang="fr-BE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 b="1" dirty="0" err="1" smtClean="0">
                <a:solidFill>
                  <a:srgbClr val="000000"/>
                </a:solidFill>
                <a:latin typeface="Verdana" pitchFamily="34" charset="0"/>
              </a:rPr>
              <a:t>homogeneity</a:t>
            </a:r>
            <a:r>
              <a:rPr lang="fr-BE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 sz="16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fr-BE" sz="1600" dirty="0" err="1" smtClean="0">
                <a:solidFill>
                  <a:srgbClr val="000000"/>
                </a:solidFill>
                <a:latin typeface="Verdana" pitchFamily="34" charset="0"/>
              </a:rPr>
              <a:t>mosaic</a:t>
            </a:r>
            <a:r>
              <a:rPr lang="fr-BE" sz="1600" dirty="0" smtClean="0">
                <a:solidFill>
                  <a:srgbClr val="000000"/>
                </a:solidFill>
                <a:latin typeface="Verdana" pitchFamily="34" charset="0"/>
              </a:rPr>
              <a:t>/patterns 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different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features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  as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urban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fabric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fr-BE" b="1" dirty="0" err="1">
                <a:solidFill>
                  <a:srgbClr val="000000"/>
                </a:solidFill>
                <a:latin typeface="Verdana" pitchFamily="34" charset="0"/>
              </a:rPr>
              <a:t>feature</a:t>
            </a: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 b="1" dirty="0">
                <a:solidFill>
                  <a:srgbClr val="000000"/>
                </a:solidFill>
                <a:latin typeface="Verdana" pitchFamily="34" charset="0"/>
              </a:rPr>
              <a:t>nature</a:t>
            </a:r>
            <a:r>
              <a:rPr lang="fr-BE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level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 of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artificiality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, C3/C4 plant, </a:t>
            </a:r>
            <a:r>
              <a:rPr lang="fr-BE" sz="1600" dirty="0" err="1">
                <a:solidFill>
                  <a:srgbClr val="000000"/>
                </a:solidFill>
                <a:latin typeface="Verdana" pitchFamily="34" charset="0"/>
              </a:rPr>
              <a:t>etc</a:t>
            </a:r>
            <a:r>
              <a:rPr lang="fr-BE" sz="1600" dirty="0">
                <a:solidFill>
                  <a:srgbClr val="000000"/>
                </a:solidFill>
                <a:latin typeface="Verdana" pitchFamily="34" charset="0"/>
              </a:rPr>
              <a:t>).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BE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8675" y="1516063"/>
            <a:ext cx="8407400" cy="4895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613"/>
            <a:ext cx="7388225" cy="6092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404813"/>
            <a:ext cx="8139113" cy="862012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pitchFamily="34" charset="0"/>
              </a:rPr>
              <a:t>Product Specification : land cover state 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6608763" y="1268413"/>
            <a:ext cx="302418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00338D"/>
                </a:solidFill>
              </a:rPr>
              <a:t>Land cover state based on UN LCCS classifiers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00338D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00338D"/>
                </a:solidFill>
              </a:rPr>
              <a:t>Easy to translate </a:t>
            </a:r>
            <a:r>
              <a:rPr lang="en-US" b="1" dirty="0">
                <a:solidFill>
                  <a:srgbClr val="00338D"/>
                </a:solidFill>
              </a:rPr>
              <a:t>in Plant Functional Types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00338D"/>
              </a:solidFill>
            </a:endParaRP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400925" y="2924175"/>
          <a:ext cx="2408490" cy="2194560"/>
        </p:xfrm>
        <a:graphic>
          <a:graphicData uri="http://schemas.openxmlformats.org/drawingml/2006/table">
            <a:tbl>
              <a:tblPr/>
              <a:tblGrid>
                <a:gridCol w="608290"/>
                <a:gridCol w="180020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latin typeface="Times"/>
                          <a:ea typeface="Times New Roman"/>
                          <a:cs typeface="Times New Roman"/>
                        </a:rPr>
                        <a:t>Class</a:t>
                      </a:r>
                      <a:endParaRPr lang="fr-BE" sz="14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 smtClean="0">
                          <a:latin typeface="Times"/>
                          <a:ea typeface="Times New Roman"/>
                          <a:cs typeface="Times New Roman"/>
                        </a:rPr>
                        <a:t>PFT Description</a:t>
                      </a:r>
                      <a:endParaRPr lang="fr-BE" sz="14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Broadleaved, evergreen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Broadleaved, deciduous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Needleleaved, evergreen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Needleleaved, deciduous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5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Shrubs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6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Grassland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7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Cropland, irrigated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8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Cropland, non-irrigated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9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Wetland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Barren land or sparse vegetation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11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Urban 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12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Water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>
                          <a:latin typeface="Times"/>
                          <a:ea typeface="Times New Roman"/>
                          <a:cs typeface="Times New Roman"/>
                        </a:rPr>
                        <a:t>13</a:t>
                      </a:r>
                      <a:endParaRPr lang="fr-BE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000" dirty="0">
                          <a:latin typeface="Times"/>
                          <a:ea typeface="Times New Roman"/>
                          <a:cs typeface="Times New Roman"/>
                        </a:rPr>
                        <a:t>Snow &amp; Ice</a:t>
                      </a:r>
                      <a:endParaRPr lang="fr-BE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1402</Words>
  <Application>Microsoft Office PowerPoint</Application>
  <PresentationFormat>A4 Paper (210x297 mm)</PresentationFormat>
  <Paragraphs>473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Slide 1</vt:lpstr>
      <vt:lpstr>Land Cover: 3 main uses in climate com.</vt:lpstr>
      <vt:lpstr>Slide 3</vt:lpstr>
      <vt:lpstr>Slide 4</vt:lpstr>
      <vt:lpstr>Users Requirements Survey findings</vt:lpstr>
      <vt:lpstr>Slide 6</vt:lpstr>
      <vt:lpstr>Land Cover CCI : an opportunity  to revisit the land cover concept </vt:lpstr>
      <vt:lpstr>Land Cover CCI Product Specification </vt:lpstr>
      <vt:lpstr>Product Specification : land cover state </vt:lpstr>
      <vt:lpstr>Product Specification : land cover condition</vt:lpstr>
      <vt:lpstr>Slide 11</vt:lpstr>
      <vt:lpstr>Slide 12</vt:lpstr>
      <vt:lpstr>Land Cover CCI Product Specification</vt:lpstr>
      <vt:lpstr>Product Specification : satellite data sources</vt:lpstr>
      <vt:lpstr>Slide 15</vt:lpstr>
      <vt:lpstr>Uncertainty Characterisation</vt:lpstr>
      <vt:lpstr>Slide 17</vt:lpstr>
      <vt:lpstr>Uncertainty use</vt:lpstr>
      <vt:lpstr>Integrated perspective of ECVs</vt:lpstr>
      <vt:lpstr>Need for ECMWF data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Pierre</dc:creator>
  <cp:lastModifiedBy>Pierre Defourny</cp:lastModifiedBy>
  <cp:revision>76</cp:revision>
  <cp:lastPrinted>1601-01-01T00:00:00Z</cp:lastPrinted>
  <dcterms:created xsi:type="dcterms:W3CDTF">1601-01-01T00:00:00Z</dcterms:created>
  <dcterms:modified xsi:type="dcterms:W3CDTF">2011-03-15T12:30:29Z</dcterms:modified>
</cp:coreProperties>
</file>