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54" r:id="rId1"/>
  </p:sldMasterIdLst>
  <p:notesMasterIdLst>
    <p:notesMasterId r:id="rId25"/>
  </p:notesMasterIdLst>
  <p:handoutMasterIdLst>
    <p:handoutMasterId r:id="rId26"/>
  </p:handoutMasterIdLst>
  <p:sldIdLst>
    <p:sldId id="484" r:id="rId2"/>
    <p:sldId id="536" r:id="rId3"/>
    <p:sldId id="537" r:id="rId4"/>
    <p:sldId id="538" r:id="rId5"/>
    <p:sldId id="539" r:id="rId6"/>
    <p:sldId id="507" r:id="rId7"/>
    <p:sldId id="529" r:id="rId8"/>
    <p:sldId id="540" r:id="rId9"/>
    <p:sldId id="534" r:id="rId10"/>
    <p:sldId id="543" r:id="rId11"/>
    <p:sldId id="542" r:id="rId12"/>
    <p:sldId id="544" r:id="rId13"/>
    <p:sldId id="545" r:id="rId14"/>
    <p:sldId id="546" r:id="rId15"/>
    <p:sldId id="547" r:id="rId16"/>
    <p:sldId id="548" r:id="rId17"/>
    <p:sldId id="553" r:id="rId18"/>
    <p:sldId id="552" r:id="rId19"/>
    <p:sldId id="549" r:id="rId20"/>
    <p:sldId id="554" r:id="rId21"/>
    <p:sldId id="555" r:id="rId22"/>
    <p:sldId id="551" r:id="rId23"/>
    <p:sldId id="556" r:id="rId24"/>
  </p:sldIdLst>
  <p:sldSz cx="9906000" cy="6858000" type="A4"/>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8D"/>
    <a:srgbClr val="CCFFFF"/>
    <a:srgbClr val="FDE3F6"/>
    <a:srgbClr val="0098DB"/>
    <a:srgbClr val="00549F"/>
    <a:srgbClr val="FDC82F"/>
    <a:srgbClr val="D0103A"/>
    <a:srgbClr val="008542"/>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4" autoAdjust="0"/>
    <p:restoredTop sz="94660"/>
  </p:normalViewPr>
  <p:slideViewPr>
    <p:cSldViewPr snapToGrid="0">
      <p:cViewPr varScale="1">
        <p:scale>
          <a:sx n="69" d="100"/>
          <a:sy n="69" d="100"/>
        </p:scale>
        <p:origin x="-276"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46135" cy="496015"/>
          </a:xfrm>
          <a:prstGeom prst="rect">
            <a:avLst/>
          </a:prstGeom>
          <a:noFill/>
          <a:ln w="9525">
            <a:noFill/>
            <a:miter lim="800000"/>
            <a:headEnd/>
            <a:tailEnd/>
          </a:ln>
        </p:spPr>
        <p:txBody>
          <a:bodyPr vert="horz" wrap="square" lIns="91535" tIns="45767" rIns="91535" bIns="45767" numCol="1" anchor="t" anchorCtr="0" compatLnSpc="1">
            <a:prstTxWarp prst="textNoShape">
              <a:avLst/>
            </a:prstTxWarp>
          </a:bodyPr>
          <a:lstStyle>
            <a:lvl1pPr defTabSz="914522">
              <a:defRPr sz="1200">
                <a:latin typeface="Arial" charset="0"/>
              </a:defRPr>
            </a:lvl1pPr>
          </a:lstStyle>
          <a:p>
            <a:endParaRPr lang="it-IT"/>
          </a:p>
        </p:txBody>
      </p:sp>
      <p:sp>
        <p:nvSpPr>
          <p:cNvPr id="628739" name="Rectangle 3"/>
          <p:cNvSpPr>
            <a:spLocks noGrp="1" noChangeArrowheads="1"/>
          </p:cNvSpPr>
          <p:nvPr>
            <p:ph type="dt" sz="quarter" idx="1"/>
          </p:nvPr>
        </p:nvSpPr>
        <p:spPr bwMode="auto">
          <a:xfrm>
            <a:off x="3849955" y="0"/>
            <a:ext cx="2946135" cy="496015"/>
          </a:xfrm>
          <a:prstGeom prst="rect">
            <a:avLst/>
          </a:prstGeom>
          <a:noFill/>
          <a:ln w="9525">
            <a:noFill/>
            <a:miter lim="800000"/>
            <a:headEnd/>
            <a:tailEnd/>
          </a:ln>
        </p:spPr>
        <p:txBody>
          <a:bodyPr vert="horz" wrap="square" lIns="91535" tIns="45767" rIns="91535" bIns="45767" numCol="1" anchor="t" anchorCtr="0" compatLnSpc="1">
            <a:prstTxWarp prst="textNoShape">
              <a:avLst/>
            </a:prstTxWarp>
          </a:bodyPr>
          <a:lstStyle>
            <a:lvl1pPr algn="r" defTabSz="914522">
              <a:defRPr sz="1200">
                <a:latin typeface="Arial" charset="0"/>
              </a:defRPr>
            </a:lvl1pPr>
          </a:lstStyle>
          <a:p>
            <a:endParaRPr lang="it-IT"/>
          </a:p>
        </p:txBody>
      </p:sp>
      <p:sp>
        <p:nvSpPr>
          <p:cNvPr id="628740" name="Rectangle 4"/>
          <p:cNvSpPr>
            <a:spLocks noGrp="1" noChangeArrowheads="1"/>
          </p:cNvSpPr>
          <p:nvPr>
            <p:ph type="ftr" sz="quarter" idx="2"/>
          </p:nvPr>
        </p:nvSpPr>
        <p:spPr bwMode="auto">
          <a:xfrm>
            <a:off x="0" y="9429039"/>
            <a:ext cx="2946135" cy="496015"/>
          </a:xfrm>
          <a:prstGeom prst="rect">
            <a:avLst/>
          </a:prstGeom>
          <a:noFill/>
          <a:ln w="9525">
            <a:noFill/>
            <a:miter lim="800000"/>
            <a:headEnd/>
            <a:tailEnd/>
          </a:ln>
        </p:spPr>
        <p:txBody>
          <a:bodyPr vert="horz" wrap="square" lIns="91535" tIns="45767" rIns="91535" bIns="45767" numCol="1" anchor="b" anchorCtr="0" compatLnSpc="1">
            <a:prstTxWarp prst="textNoShape">
              <a:avLst/>
            </a:prstTxWarp>
          </a:bodyPr>
          <a:lstStyle>
            <a:lvl1pPr defTabSz="914522">
              <a:defRPr sz="1200">
                <a:latin typeface="Arial" charset="0"/>
              </a:defRPr>
            </a:lvl1pPr>
          </a:lstStyle>
          <a:p>
            <a:endParaRPr lang="it-IT"/>
          </a:p>
        </p:txBody>
      </p:sp>
      <p:sp>
        <p:nvSpPr>
          <p:cNvPr id="628741" name="Rectangle 5"/>
          <p:cNvSpPr>
            <a:spLocks noGrp="1" noChangeArrowheads="1"/>
          </p:cNvSpPr>
          <p:nvPr>
            <p:ph type="sldNum" sz="quarter" idx="3"/>
          </p:nvPr>
        </p:nvSpPr>
        <p:spPr bwMode="auto">
          <a:xfrm>
            <a:off x="3849955" y="9429039"/>
            <a:ext cx="2946135" cy="496015"/>
          </a:xfrm>
          <a:prstGeom prst="rect">
            <a:avLst/>
          </a:prstGeom>
          <a:noFill/>
          <a:ln w="9525">
            <a:noFill/>
            <a:miter lim="800000"/>
            <a:headEnd/>
            <a:tailEnd/>
          </a:ln>
        </p:spPr>
        <p:txBody>
          <a:bodyPr vert="horz" wrap="square" lIns="91535" tIns="45767" rIns="91535" bIns="45767" numCol="1" anchor="b" anchorCtr="0" compatLnSpc="1">
            <a:prstTxWarp prst="textNoShape">
              <a:avLst/>
            </a:prstTxWarp>
          </a:bodyPr>
          <a:lstStyle>
            <a:lvl1pPr algn="r" defTabSz="914522">
              <a:defRPr sz="1200">
                <a:latin typeface="Arial" charset="0"/>
              </a:defRPr>
            </a:lvl1pPr>
          </a:lstStyle>
          <a:p>
            <a:fld id="{3B323AA3-7E86-49BB-9725-1E4B07414E83}"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19179" cy="516616"/>
          </a:xfrm>
          <a:prstGeom prst="rect">
            <a:avLst/>
          </a:prstGeom>
          <a:noFill/>
          <a:ln w="9525">
            <a:noFill/>
            <a:miter lim="800000"/>
            <a:headEnd/>
            <a:tailEnd/>
          </a:ln>
          <a:effectLst/>
        </p:spPr>
        <p:txBody>
          <a:bodyPr vert="horz" wrap="square" lIns="88208" tIns="44104" rIns="88208" bIns="44104" numCol="1" anchor="t" anchorCtr="0" compatLnSpc="1">
            <a:prstTxWarp prst="textNoShape">
              <a:avLst/>
            </a:prstTxWarp>
          </a:bodyPr>
          <a:lstStyle>
            <a:lvl1pPr defTabSz="882823">
              <a:defRPr sz="1200"/>
            </a:lvl1pPr>
          </a:lstStyle>
          <a:p>
            <a:endParaRPr lang="en-US"/>
          </a:p>
        </p:txBody>
      </p:sp>
      <p:sp>
        <p:nvSpPr>
          <p:cNvPr id="58371" name="Rectangle 3"/>
          <p:cNvSpPr>
            <a:spLocks noGrp="1" noChangeArrowheads="1"/>
          </p:cNvSpPr>
          <p:nvPr>
            <p:ph type="dt" idx="1"/>
          </p:nvPr>
        </p:nvSpPr>
        <p:spPr bwMode="auto">
          <a:xfrm>
            <a:off x="3867397" y="1"/>
            <a:ext cx="2917593" cy="516616"/>
          </a:xfrm>
          <a:prstGeom prst="rect">
            <a:avLst/>
          </a:prstGeom>
          <a:noFill/>
          <a:ln w="9525">
            <a:noFill/>
            <a:miter lim="800000"/>
            <a:headEnd/>
            <a:tailEnd/>
          </a:ln>
          <a:effectLst/>
        </p:spPr>
        <p:txBody>
          <a:bodyPr vert="horz" wrap="square" lIns="88208" tIns="44104" rIns="88208" bIns="44104" numCol="1" anchor="t" anchorCtr="0" compatLnSpc="1">
            <a:prstTxWarp prst="textNoShape">
              <a:avLst/>
            </a:prstTxWarp>
          </a:bodyPr>
          <a:lstStyle>
            <a:lvl1pPr algn="r" defTabSz="882823">
              <a:defRPr sz="1200"/>
            </a:lvl1pPr>
          </a:lstStyle>
          <a:p>
            <a:fld id="{133E4C13-2E33-430A-90ED-4117EE0F8CA5}" type="datetimeFigureOut">
              <a:rPr lang="en-US"/>
              <a:pPr/>
              <a:t>3/14/2011</a:t>
            </a:fld>
            <a:endParaRPr lang="en-US"/>
          </a:p>
        </p:txBody>
      </p:sp>
      <p:sp>
        <p:nvSpPr>
          <p:cNvPr id="58372" name="Rectangle 4"/>
          <p:cNvSpPr>
            <a:spLocks noGrp="1" noRot="1" noChangeAspect="1" noChangeArrowheads="1" noTextEdit="1"/>
          </p:cNvSpPr>
          <p:nvPr>
            <p:ph type="sldImg" idx="2"/>
          </p:nvPr>
        </p:nvSpPr>
        <p:spPr bwMode="auto">
          <a:xfrm>
            <a:off x="760413" y="738188"/>
            <a:ext cx="5338762" cy="369570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875278" y="4730367"/>
            <a:ext cx="5034434" cy="4434025"/>
          </a:xfrm>
          <a:prstGeom prst="rect">
            <a:avLst/>
          </a:prstGeom>
          <a:noFill/>
          <a:ln w="9525">
            <a:noFill/>
            <a:miter lim="800000"/>
            <a:headEnd/>
            <a:tailEnd/>
          </a:ln>
          <a:effectLst/>
        </p:spPr>
        <p:txBody>
          <a:bodyPr vert="horz" wrap="square" lIns="88208" tIns="44104" rIns="88208" bIns="441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4" name="Rectangle 6"/>
          <p:cNvSpPr>
            <a:spLocks noGrp="1" noChangeArrowheads="1"/>
          </p:cNvSpPr>
          <p:nvPr>
            <p:ph type="ftr" sz="quarter" idx="4"/>
          </p:nvPr>
        </p:nvSpPr>
        <p:spPr bwMode="auto">
          <a:xfrm>
            <a:off x="0" y="9460733"/>
            <a:ext cx="2919179" cy="442135"/>
          </a:xfrm>
          <a:prstGeom prst="rect">
            <a:avLst/>
          </a:prstGeom>
          <a:noFill/>
          <a:ln w="9525">
            <a:noFill/>
            <a:miter lim="800000"/>
            <a:headEnd/>
            <a:tailEnd/>
          </a:ln>
          <a:effectLst/>
        </p:spPr>
        <p:txBody>
          <a:bodyPr vert="horz" wrap="square" lIns="88208" tIns="44104" rIns="88208" bIns="44104" numCol="1" anchor="b" anchorCtr="0" compatLnSpc="1">
            <a:prstTxWarp prst="textNoShape">
              <a:avLst/>
            </a:prstTxWarp>
          </a:bodyPr>
          <a:lstStyle>
            <a:lvl1pPr defTabSz="882823">
              <a:defRPr sz="1200"/>
            </a:lvl1pPr>
          </a:lstStyle>
          <a:p>
            <a:endParaRPr lang="en-US"/>
          </a:p>
        </p:txBody>
      </p:sp>
      <p:sp>
        <p:nvSpPr>
          <p:cNvPr id="58375" name="Rectangle 7"/>
          <p:cNvSpPr>
            <a:spLocks noGrp="1" noChangeArrowheads="1"/>
          </p:cNvSpPr>
          <p:nvPr>
            <p:ph type="sldNum" sz="quarter" idx="5"/>
          </p:nvPr>
        </p:nvSpPr>
        <p:spPr bwMode="auto">
          <a:xfrm>
            <a:off x="3867397" y="9460733"/>
            <a:ext cx="2917593" cy="442135"/>
          </a:xfrm>
          <a:prstGeom prst="rect">
            <a:avLst/>
          </a:prstGeom>
          <a:noFill/>
          <a:ln w="9525">
            <a:noFill/>
            <a:miter lim="800000"/>
            <a:headEnd/>
            <a:tailEnd/>
          </a:ln>
          <a:effectLst/>
        </p:spPr>
        <p:txBody>
          <a:bodyPr vert="horz" wrap="square" lIns="88208" tIns="44104" rIns="88208" bIns="44104" numCol="1" anchor="b" anchorCtr="0" compatLnSpc="1">
            <a:prstTxWarp prst="textNoShape">
              <a:avLst/>
            </a:prstTxWarp>
          </a:bodyPr>
          <a:lstStyle>
            <a:lvl1pPr algn="r" defTabSz="882823">
              <a:defRPr sz="1200"/>
            </a:lvl1pPr>
          </a:lstStyle>
          <a:p>
            <a:fld id="{A786D011-E8F0-4D28-A3E1-6A23A132FCB2}"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665E6-A225-46E2-B967-43BBFBA3F19A}" type="slidenum">
              <a:rPr lang="fr-FR"/>
              <a:pPr/>
              <a:t>6</a:t>
            </a:fld>
            <a:endParaRPr lang="fr-F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06358" y="4715154"/>
            <a:ext cx="4984962" cy="4466987"/>
          </a:xfrm>
        </p:spPr>
        <p:txBody>
          <a:bodyP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786D011-E8F0-4D28-A3E1-6A23A132FCB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Espace réservé du pied de page 4"/>
          <p:cNvSpPr>
            <a:spLocks noGrp="1"/>
          </p:cNvSpPr>
          <p:nvPr>
            <p:ph type="ftr" sz="quarter" idx="3"/>
          </p:nvPr>
        </p:nvSpPr>
        <p:spPr>
          <a:xfrm>
            <a:off x="2007276" y="6265018"/>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92" name="Rectangle 20"/>
          <p:cNvSpPr>
            <a:spLocks noChangeArrowheads="1"/>
          </p:cNvSpPr>
          <p:nvPr userDrawn="1"/>
        </p:nvSpPr>
        <p:spPr bwMode="auto">
          <a:xfrm>
            <a:off x="0" y="0"/>
            <a:ext cx="9906000" cy="1168400"/>
          </a:xfrm>
          <a:prstGeom prst="rect">
            <a:avLst/>
          </a:prstGeom>
          <a:solidFill>
            <a:schemeClr val="folHlink"/>
          </a:solidFill>
          <a:ln w="9525">
            <a:noFill/>
            <a:miter lim="800000"/>
            <a:headEnd/>
            <a:tailEnd/>
          </a:ln>
          <a:effectLst/>
        </p:spPr>
        <p:txBody>
          <a:bodyPr wrap="none" anchor="ctr"/>
          <a:lstStyle/>
          <a:p>
            <a:endParaRPr lang="fr-FR"/>
          </a:p>
        </p:txBody>
      </p:sp>
      <p:sp>
        <p:nvSpPr>
          <p:cNvPr id="3095" name="Rectangle 6"/>
          <p:cNvSpPr>
            <a:spLocks noGrp="1" noChangeArrowheads="1"/>
          </p:cNvSpPr>
          <p:nvPr>
            <p:ph type="title"/>
          </p:nvPr>
        </p:nvSpPr>
        <p:spPr bwMode="auto">
          <a:xfrm>
            <a:off x="344488" y="150813"/>
            <a:ext cx="8139112" cy="862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Click to edit Master title style</a:t>
            </a:r>
          </a:p>
        </p:txBody>
      </p:sp>
      <p:pic>
        <p:nvPicPr>
          <p:cNvPr id="3105" name="Picture 33" descr="sealevel_CCI"/>
          <p:cNvPicPr>
            <a:picLocks noChangeAspect="1" noChangeArrowheads="1"/>
          </p:cNvPicPr>
          <p:nvPr userDrawn="1"/>
        </p:nvPicPr>
        <p:blipFill>
          <a:blip r:embed="rId3" cstate="print"/>
          <a:srcRect/>
          <a:stretch>
            <a:fillRect/>
          </a:stretch>
        </p:blipFill>
        <p:spPr bwMode="auto">
          <a:xfrm>
            <a:off x="8645525" y="-38100"/>
            <a:ext cx="1235075" cy="1235075"/>
          </a:xfrm>
          <a:prstGeom prst="rect">
            <a:avLst/>
          </a:prstGeom>
          <a:noFill/>
        </p:spPr>
      </p:pic>
      <p:sp>
        <p:nvSpPr>
          <p:cNvPr id="6" name="Espace réservé du pied de page 4"/>
          <p:cNvSpPr>
            <a:spLocks noGrp="1"/>
          </p:cNvSpPr>
          <p:nvPr>
            <p:ph type="ftr" sz="quarter" idx="3"/>
          </p:nvPr>
        </p:nvSpPr>
        <p:spPr>
          <a:xfrm>
            <a:off x="2007276" y="6265018"/>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Tree>
  </p:cSld>
  <p:clrMap bg1="lt1" tx1="dk1" bg2="lt2" tx2="dk2" accent1="accent1" accent2="accent2" accent3="accent3" accent4="accent4" accent5="accent5" accent6="accent6" hlink="hlink" folHlink="folHlink"/>
  <p:sldLayoutIdLst>
    <p:sldLayoutId id="2147483903" r:id="rId1"/>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bg1"/>
          </a:solidFill>
          <a:latin typeface="Arial" charset="0"/>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b="1">
          <a:solidFill>
            <a:schemeClr val="bg1"/>
          </a:solidFill>
          <a:latin typeface="Verdana" pitchFamily="34" charset="0"/>
        </a:defRPr>
      </a:lvl6pPr>
      <a:lvl7pPr marL="914400" algn="l" rtl="0" fontAlgn="base">
        <a:spcBef>
          <a:spcPct val="0"/>
        </a:spcBef>
        <a:spcAft>
          <a:spcPct val="0"/>
        </a:spcAft>
        <a:defRPr b="1">
          <a:solidFill>
            <a:schemeClr val="bg1"/>
          </a:solidFill>
          <a:latin typeface="Verdana" pitchFamily="34" charset="0"/>
        </a:defRPr>
      </a:lvl7pPr>
      <a:lvl8pPr marL="1371600" algn="l" rtl="0" fontAlgn="base">
        <a:spcBef>
          <a:spcPct val="0"/>
        </a:spcBef>
        <a:spcAft>
          <a:spcPct val="0"/>
        </a:spcAft>
        <a:defRPr b="1">
          <a:solidFill>
            <a:schemeClr val="bg1"/>
          </a:solidFill>
          <a:latin typeface="Verdana" pitchFamily="34" charset="0"/>
        </a:defRPr>
      </a:lvl8pPr>
      <a:lvl9pPr marL="1828800" algn="l" rtl="0" fontAlgn="base">
        <a:spcBef>
          <a:spcPct val="0"/>
        </a:spcBef>
        <a:spcAft>
          <a:spcPct val="0"/>
        </a:spcAft>
        <a:defRPr b="1">
          <a:solidFill>
            <a:schemeClr val="bg1"/>
          </a:solidFill>
          <a:latin typeface="Verdana" pitchFamily="34" charset="0"/>
        </a:defRPr>
      </a:lvl9pPr>
    </p:titleStyle>
    <p:bodyStyle>
      <a:lvl1pPr marL="342900" indent="-342900" algn="l" rtl="0" eaLnBrk="0" fontAlgn="base" hangingPunct="0">
        <a:lnSpc>
          <a:spcPct val="110000"/>
        </a:lnSpc>
        <a:spcBef>
          <a:spcPct val="20000"/>
        </a:spcBef>
        <a:spcAft>
          <a:spcPct val="0"/>
        </a:spcAft>
        <a:buClr>
          <a:srgbClr val="000066"/>
        </a:buClr>
        <a:buChar char="•"/>
        <a:defRPr sz="2800" b="1">
          <a:solidFill>
            <a:srgbClr val="00338D"/>
          </a:solidFill>
          <a:latin typeface="Arial" charset="0"/>
          <a:ea typeface="+mn-ea"/>
          <a:cs typeface="+mn-cs"/>
        </a:defRPr>
      </a:lvl1pPr>
      <a:lvl2pPr marL="1227138"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Arial" charset="0"/>
        </a:defRPr>
      </a:lvl2pPr>
      <a:lvl3pPr marL="1825625"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Arial" charset="0"/>
        </a:defRPr>
      </a:lvl3pPr>
      <a:lvl4pPr marL="2424113"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Arial" charset="0"/>
        </a:defRPr>
      </a:lvl4pPr>
      <a:lvl5pPr marL="3022600"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Arial" charset="0"/>
        </a:defRPr>
      </a:lvl5pPr>
      <a:lvl6pPr marL="34798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6pPr>
      <a:lvl7pPr marL="39370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7pPr>
      <a:lvl8pPr marL="43942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8pPr>
      <a:lvl9pPr marL="48514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esa.int/esaCP/index.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ftp://ftp.esa-sealevel-cci.org/" TargetMode="External"/><Relationship Id="rId2" Type="http://schemas.openxmlformats.org/officeDocument/2006/relationships/hyperlink" Target="http://www.esa-sealevel-cci.or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2"/>
          <p:cNvSpPr>
            <a:spLocks noGrp="1" noChangeArrowheads="1"/>
          </p:cNvSpPr>
          <p:nvPr>
            <p:ph type="subTitle" idx="4294967295"/>
          </p:nvPr>
        </p:nvSpPr>
        <p:spPr>
          <a:xfrm>
            <a:off x="128732" y="258618"/>
            <a:ext cx="9477375" cy="707737"/>
          </a:xfrm>
          <a:prstGeom prst="rect">
            <a:avLst/>
          </a:prstGeom>
        </p:spPr>
        <p:txBody>
          <a:bodyPr/>
          <a:lstStyle/>
          <a:p>
            <a:pPr marL="0" indent="0" algn="ctr" eaLnBrk="1" hangingPunct="1">
              <a:lnSpc>
                <a:spcPct val="85000"/>
              </a:lnSpc>
              <a:buFont typeface="Arial" charset="0"/>
              <a:buNone/>
            </a:pPr>
            <a:r>
              <a:rPr lang="en-US" sz="2800" dirty="0" smtClean="0">
                <a:solidFill>
                  <a:schemeClr val="accent3"/>
                </a:solidFill>
                <a:latin typeface="Arial" charset="0"/>
              </a:rPr>
              <a:t>ESA Climate Change Initiative</a:t>
            </a:r>
            <a:endParaRPr lang="en-US" sz="3200" dirty="0" smtClean="0">
              <a:solidFill>
                <a:srgbClr val="00338D"/>
              </a:solidFill>
              <a:latin typeface="Arial" charset="0"/>
            </a:endParaRPr>
          </a:p>
          <a:p>
            <a:pPr marL="0" indent="0" algn="ctr" eaLnBrk="1" hangingPunct="1">
              <a:lnSpc>
                <a:spcPct val="85000"/>
              </a:lnSpc>
              <a:buFont typeface="Arial" charset="0"/>
              <a:buNone/>
            </a:pPr>
            <a:endParaRPr lang="en-US" sz="2400" dirty="0" smtClean="0">
              <a:solidFill>
                <a:srgbClr val="00338D"/>
              </a:solidFill>
              <a:latin typeface="Arial" charset="0"/>
            </a:endParaRPr>
          </a:p>
          <a:p>
            <a:pPr marL="0" indent="0" algn="ctr" eaLnBrk="1" hangingPunct="1">
              <a:lnSpc>
                <a:spcPct val="85000"/>
              </a:lnSpc>
              <a:buFont typeface="Arial" charset="0"/>
              <a:buNone/>
            </a:pPr>
            <a:endParaRPr lang="en-US" sz="2400" dirty="0" smtClean="0">
              <a:solidFill>
                <a:srgbClr val="00338D"/>
              </a:solidFill>
              <a:latin typeface="Arial" charset="0"/>
            </a:endParaRPr>
          </a:p>
          <a:p>
            <a:pPr marL="0" indent="0" algn="ctr" eaLnBrk="1" hangingPunct="1">
              <a:lnSpc>
                <a:spcPct val="85000"/>
              </a:lnSpc>
              <a:buFont typeface="Arial" charset="0"/>
              <a:buNone/>
            </a:pPr>
            <a:endParaRPr lang="en-US" sz="2400" dirty="0" smtClean="0">
              <a:solidFill>
                <a:srgbClr val="00338D"/>
              </a:solidFill>
              <a:latin typeface="Arial" charset="0"/>
            </a:endParaRPr>
          </a:p>
          <a:p>
            <a:pPr marL="0" indent="0" algn="ctr" eaLnBrk="1" hangingPunct="1">
              <a:lnSpc>
                <a:spcPct val="85000"/>
              </a:lnSpc>
              <a:buFont typeface="Arial" charset="0"/>
              <a:buNone/>
            </a:pPr>
            <a:endParaRPr lang="en-US" sz="2400" dirty="0" smtClean="0">
              <a:solidFill>
                <a:srgbClr val="00338D"/>
              </a:solidFill>
              <a:latin typeface="Arial" charset="0"/>
            </a:endParaRPr>
          </a:p>
          <a:p>
            <a:pPr marL="0" indent="0" algn="ctr" eaLnBrk="1" hangingPunct="1">
              <a:lnSpc>
                <a:spcPct val="85000"/>
              </a:lnSpc>
              <a:buFont typeface="Arial" charset="0"/>
              <a:buNone/>
            </a:pPr>
            <a:endParaRPr lang="en-US" sz="2400" dirty="0" smtClean="0">
              <a:solidFill>
                <a:srgbClr val="00338D"/>
              </a:solidFill>
              <a:latin typeface="Arial" charset="0"/>
            </a:endParaRPr>
          </a:p>
          <a:p>
            <a:pPr marL="0" indent="0" algn="ctr" eaLnBrk="1" hangingPunct="1">
              <a:lnSpc>
                <a:spcPct val="85000"/>
              </a:lnSpc>
              <a:buFont typeface="Arial" charset="0"/>
              <a:buNone/>
            </a:pPr>
            <a:endParaRPr lang="en-US" sz="2400" dirty="0" smtClean="0">
              <a:solidFill>
                <a:srgbClr val="00338D"/>
              </a:solidFill>
              <a:latin typeface="Arial" charset="0"/>
            </a:endParaRPr>
          </a:p>
          <a:p>
            <a:pPr marL="0" indent="0" algn="ctr" eaLnBrk="1" hangingPunct="1">
              <a:lnSpc>
                <a:spcPct val="85000"/>
              </a:lnSpc>
              <a:buFont typeface="Arial" charset="0"/>
              <a:buNone/>
            </a:pPr>
            <a:endParaRPr lang="en-US" sz="2400" dirty="0" smtClean="0">
              <a:solidFill>
                <a:srgbClr val="00338D"/>
              </a:solidFill>
              <a:latin typeface="Arial" charset="0"/>
            </a:endParaRPr>
          </a:p>
        </p:txBody>
      </p:sp>
      <p:pic>
        <p:nvPicPr>
          <p:cNvPr id="5" name="Image 4" descr="Bandeau logos partners.png"/>
          <p:cNvPicPr/>
          <p:nvPr/>
        </p:nvPicPr>
        <p:blipFill>
          <a:blip r:embed="rId3" cstate="print"/>
          <a:stretch>
            <a:fillRect/>
          </a:stretch>
        </p:blipFill>
        <p:spPr>
          <a:xfrm>
            <a:off x="3375884" y="4972707"/>
            <a:ext cx="4286279" cy="952458"/>
          </a:xfrm>
          <a:prstGeom prst="rect">
            <a:avLst/>
          </a:prstGeom>
        </p:spPr>
      </p:pic>
      <p:pic>
        <p:nvPicPr>
          <p:cNvPr id="6" name="Image 5" descr="logo CLS_08.png"/>
          <p:cNvPicPr/>
          <p:nvPr/>
        </p:nvPicPr>
        <p:blipFill>
          <a:blip r:embed="rId4" cstate="print"/>
          <a:stretch>
            <a:fillRect/>
          </a:stretch>
        </p:blipFill>
        <p:spPr>
          <a:xfrm>
            <a:off x="2529017" y="5160177"/>
            <a:ext cx="714380" cy="571504"/>
          </a:xfrm>
          <a:prstGeom prst="rect">
            <a:avLst/>
          </a:prstGeom>
        </p:spPr>
      </p:pic>
      <p:pic>
        <p:nvPicPr>
          <p:cNvPr id="7" name="Picture 25" descr="ESA-2">
            <a:hlinkClick r:id="rId5"/>
          </p:cNvPr>
          <p:cNvPicPr>
            <a:picLocks noChangeAspect="1" noChangeArrowheads="1"/>
          </p:cNvPicPr>
          <p:nvPr/>
        </p:nvPicPr>
        <p:blipFill>
          <a:blip r:embed="rId6" cstate="print"/>
          <a:srcRect/>
          <a:stretch>
            <a:fillRect/>
          </a:stretch>
        </p:blipFill>
        <p:spPr bwMode="auto">
          <a:xfrm>
            <a:off x="115454" y="143163"/>
            <a:ext cx="1676400" cy="912524"/>
          </a:xfrm>
          <a:prstGeom prst="rect">
            <a:avLst/>
          </a:prstGeom>
          <a:noFill/>
        </p:spPr>
      </p:pic>
      <p:sp>
        <p:nvSpPr>
          <p:cNvPr id="8" name="Rectangle 12"/>
          <p:cNvSpPr txBox="1">
            <a:spLocks noChangeArrowheads="1"/>
          </p:cNvSpPr>
          <p:nvPr/>
        </p:nvSpPr>
        <p:spPr>
          <a:xfrm>
            <a:off x="166831" y="2593110"/>
            <a:ext cx="9477375" cy="576118"/>
          </a:xfrm>
          <a:prstGeom prst="rect">
            <a:avLst/>
          </a:prstGeom>
        </p:spPr>
        <p:txBody>
          <a:bodyPr/>
          <a:lstStyle/>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3200" b="1" i="0" u="none" strike="noStrike" kern="0" cap="none" spc="0" normalizeH="0" baseline="0" noProof="0" dirty="0" smtClean="0">
                <a:ln>
                  <a:noFill/>
                </a:ln>
                <a:solidFill>
                  <a:srgbClr val="00338D"/>
                </a:solidFill>
                <a:effectLst/>
                <a:uLnTx/>
                <a:uFillTx/>
                <a:latin typeface="Arial" charset="0"/>
                <a:ea typeface="+mn-ea"/>
                <a:cs typeface="+mn-cs"/>
              </a:rPr>
              <a:t>Sea-level-CCI project</a:t>
            </a: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r>
              <a:rPr lang="en-US" sz="1600" b="1" kern="0" noProof="0" dirty="0" err="1" smtClean="0">
                <a:solidFill>
                  <a:srgbClr val="00338D"/>
                </a:solidFill>
                <a:latin typeface="Arial" charset="0"/>
              </a:rPr>
              <a:t>A.Cazenave</a:t>
            </a:r>
            <a:r>
              <a:rPr lang="en-US" sz="1600" b="1" kern="0" dirty="0" smtClean="0">
                <a:solidFill>
                  <a:srgbClr val="00338D"/>
                </a:solidFill>
                <a:latin typeface="Arial" charset="0"/>
              </a:rPr>
              <a:t> (Science Leader), </a:t>
            </a:r>
            <a:r>
              <a:rPr lang="en-US" sz="1600" b="1" kern="0" dirty="0" err="1" smtClean="0">
                <a:solidFill>
                  <a:srgbClr val="00338D"/>
                </a:solidFill>
                <a:latin typeface="Arial" charset="0"/>
              </a:rPr>
              <a:t>G.Larnicol</a:t>
            </a:r>
            <a:r>
              <a:rPr lang="en-US" sz="1600" b="1" kern="0" dirty="0" smtClean="0">
                <a:solidFill>
                  <a:srgbClr val="00338D"/>
                </a:solidFill>
                <a:latin typeface="Arial" charset="0"/>
              </a:rPr>
              <a:t> /</a:t>
            </a:r>
            <a:r>
              <a:rPr lang="en-US" sz="1600" b="1" kern="0" dirty="0" err="1" smtClean="0">
                <a:solidFill>
                  <a:srgbClr val="00338D"/>
                </a:solidFill>
                <a:latin typeface="Arial" charset="0"/>
              </a:rPr>
              <a:t>Y.Faugere</a:t>
            </a:r>
            <a:r>
              <a:rPr lang="en-US" sz="1600" b="1" kern="0" dirty="0" smtClean="0">
                <a:solidFill>
                  <a:srgbClr val="00338D"/>
                </a:solidFill>
                <a:latin typeface="Arial" charset="0"/>
              </a:rPr>
              <a:t>(Project Leader), </a:t>
            </a: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r>
              <a:rPr lang="en-US" sz="1600" b="1" u="sng" kern="0" dirty="0" err="1" smtClean="0">
                <a:solidFill>
                  <a:srgbClr val="00338D"/>
                </a:solidFill>
                <a:latin typeface="Arial" charset="0"/>
              </a:rPr>
              <a:t>M.Ablain</a:t>
            </a:r>
            <a:r>
              <a:rPr lang="en-US" sz="1600" b="1" kern="0" dirty="0" smtClean="0">
                <a:solidFill>
                  <a:srgbClr val="00338D"/>
                </a:solidFill>
                <a:latin typeface="Arial" charset="0"/>
              </a:rPr>
              <a:t> (EO),</a:t>
            </a:r>
            <a:r>
              <a:rPr lang="en-US" sz="1600" b="1" kern="0" dirty="0" err="1" smtClean="0">
                <a:solidFill>
                  <a:srgbClr val="00338D"/>
                </a:solidFill>
                <a:latin typeface="Arial" charset="0"/>
              </a:rPr>
              <a:t>J.Dorandeu</a:t>
            </a:r>
            <a:r>
              <a:rPr lang="en-US" sz="1600" b="1" kern="0" dirty="0" smtClean="0">
                <a:solidFill>
                  <a:srgbClr val="00338D"/>
                </a:solidFill>
                <a:latin typeface="Arial" charset="0"/>
              </a:rPr>
              <a:t> (CLS), </a:t>
            </a:r>
            <a:r>
              <a:rPr lang="en-US" sz="1600" b="1" kern="0" dirty="0" err="1" smtClean="0">
                <a:solidFill>
                  <a:srgbClr val="00338D"/>
                </a:solidFill>
                <a:latin typeface="Arial" charset="0"/>
              </a:rPr>
              <a:t>M.Balamaseda</a:t>
            </a:r>
            <a:r>
              <a:rPr lang="en-US" sz="1600" b="1" kern="0" dirty="0" smtClean="0">
                <a:solidFill>
                  <a:srgbClr val="00338D"/>
                </a:solidFill>
                <a:latin typeface="Arial" charset="0"/>
              </a:rPr>
              <a:t> (ECMWF) </a:t>
            </a:r>
            <a:endParaRPr kumimoji="0" lang="en-US" sz="16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16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9" name="Espace réservé du pied de page 4"/>
          <p:cNvSpPr>
            <a:spLocks noGrp="1"/>
          </p:cNvSpPr>
          <p:nvPr>
            <p:ph type="ftr" sz="quarter" idx="3"/>
          </p:nvPr>
        </p:nvSpPr>
        <p:spPr>
          <a:xfrm>
            <a:off x="2007276" y="6368928"/>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2) Description of PSD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4"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5" name="Rectangle 4"/>
          <p:cNvSpPr/>
          <p:nvPr/>
        </p:nvSpPr>
        <p:spPr>
          <a:xfrm>
            <a:off x="228600" y="2323789"/>
            <a:ext cx="9092045"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kern="0" dirty="0" smtClean="0">
                <a:solidFill>
                  <a:srgbClr val="00338D"/>
                </a:solidFill>
                <a:latin typeface="Arial" charset="0"/>
              </a:rPr>
              <a:t>FCDR product </a:t>
            </a:r>
          </a:p>
          <a:p>
            <a:pPr algn="ctr"/>
            <a:endParaRPr lang="en-US" kern="0" dirty="0" smtClean="0">
              <a:solidFill>
                <a:srgbClr val="00338D"/>
              </a:solidFill>
              <a:latin typeface="Arial" charset="0"/>
            </a:endParaRPr>
          </a:p>
          <a:p>
            <a:pPr>
              <a:buFont typeface="Arial" pitchFamily="34" charset="0"/>
              <a:buChar char="•"/>
            </a:pPr>
            <a:r>
              <a:rPr lang="en-US" kern="0" dirty="0" smtClean="0">
                <a:solidFill>
                  <a:srgbClr val="00338D"/>
                </a:solidFill>
                <a:latin typeface="Arial" charset="0"/>
              </a:rPr>
              <a:t> It is a mono-mission product generated from altimeter level-2. </a:t>
            </a:r>
          </a:p>
          <a:p>
            <a:endParaRPr lang="en-US" kern="0" dirty="0" smtClean="0">
              <a:solidFill>
                <a:srgbClr val="00338D"/>
              </a:solidFill>
              <a:latin typeface="Arial" charset="0"/>
            </a:endParaRPr>
          </a:p>
          <a:p>
            <a:pPr>
              <a:buFont typeface="Arial" pitchFamily="34" charset="0"/>
              <a:buChar char="•"/>
            </a:pPr>
            <a:r>
              <a:rPr lang="en-US" kern="0" dirty="0" smtClean="0">
                <a:solidFill>
                  <a:srgbClr val="00338D"/>
                </a:solidFill>
                <a:latin typeface="Arial" charset="0"/>
              </a:rPr>
              <a:t> It contains:</a:t>
            </a:r>
          </a:p>
          <a:p>
            <a:pPr>
              <a:buFont typeface="Symbol" pitchFamily="18" charset="2"/>
              <a:buChar char="Þ"/>
            </a:pPr>
            <a:r>
              <a:rPr lang="en-US" kern="0" dirty="0" smtClean="0">
                <a:solidFill>
                  <a:srgbClr val="00338D"/>
                </a:solidFill>
                <a:latin typeface="Arial" charset="0"/>
              </a:rPr>
              <a:t>the along-track sea level height (SSH) over ocean</a:t>
            </a:r>
          </a:p>
          <a:p>
            <a:pPr>
              <a:buFont typeface="Symbol" pitchFamily="18" charset="2"/>
              <a:buChar char="Þ"/>
            </a:pPr>
            <a:r>
              <a:rPr lang="en-US" kern="0" dirty="0" smtClean="0">
                <a:solidFill>
                  <a:srgbClr val="00338D"/>
                </a:solidFill>
                <a:latin typeface="Arial" charset="0"/>
              </a:rPr>
              <a:t> a quality control indicator to remove spurious measurements</a:t>
            </a:r>
          </a:p>
          <a:p>
            <a:pPr>
              <a:buFont typeface="Symbol" pitchFamily="18" charset="2"/>
              <a:buChar char="Þ"/>
            </a:pPr>
            <a:r>
              <a:rPr lang="en-US" kern="0" dirty="0" smtClean="0">
                <a:solidFill>
                  <a:srgbClr val="00338D"/>
                </a:solidFill>
                <a:latin typeface="Arial" charset="0"/>
              </a:rPr>
              <a:t> the altimeter standards applied in the SSH calculation as the geophysical corrections, the mean sea surface, etc... </a:t>
            </a:r>
          </a:p>
          <a:p>
            <a:pPr>
              <a:buFont typeface="Symbol" pitchFamily="18" charset="2"/>
              <a:buChar char="Þ"/>
            </a:pPr>
            <a:r>
              <a:rPr lang="en-US" kern="0" dirty="0" smtClean="0">
                <a:solidFill>
                  <a:srgbClr val="00338D"/>
                </a:solidFill>
                <a:latin typeface="Arial" charset="0"/>
              </a:rPr>
              <a:t> information derived from multi-mission cross-calibration in order to remove the global SSH bias and to homogenize long spatial scale errors</a:t>
            </a:r>
          </a:p>
          <a:p>
            <a:pPr>
              <a:buFont typeface="Symbol" pitchFamily="18" charset="2"/>
              <a:buChar char="Þ"/>
            </a:pPr>
            <a:endParaRPr lang="en-US" kern="0" dirty="0" smtClean="0">
              <a:solidFill>
                <a:srgbClr val="00338D"/>
              </a:solidFill>
              <a:latin typeface="Arial" charset="0"/>
            </a:endParaRPr>
          </a:p>
          <a:p>
            <a:pPr>
              <a:buFont typeface="Arial" pitchFamily="34" charset="0"/>
              <a:buChar char="•"/>
            </a:pPr>
            <a:r>
              <a:rPr lang="en-US" kern="0" dirty="0" smtClean="0">
                <a:solidFill>
                  <a:srgbClr val="00338D"/>
                </a:solidFill>
                <a:latin typeface="Arial" charset="0"/>
              </a:rPr>
              <a:t> Data will be produced along the tracks of the different altimeters, with a resolution of 1Hz corresponding to a ground distance close to 6km.</a:t>
            </a:r>
          </a:p>
        </p:txBody>
      </p:sp>
      <p:sp>
        <p:nvSpPr>
          <p:cNvPr id="6" name="Rectangle 5"/>
          <p:cNvSpPr/>
          <p:nvPr/>
        </p:nvSpPr>
        <p:spPr>
          <a:xfrm>
            <a:off x="199298" y="1357457"/>
            <a:ext cx="9554060" cy="1200329"/>
          </a:xfrm>
          <a:prstGeom prst="rect">
            <a:avLst/>
          </a:prstGeom>
        </p:spPr>
        <p:txBody>
          <a:bodyPr wrap="square">
            <a:spAutoFit/>
          </a:bodyPr>
          <a:lstStyle/>
          <a:p>
            <a:pPr>
              <a:buFont typeface="Arial" pitchFamily="34" charset="0"/>
              <a:buChar char="•"/>
            </a:pPr>
            <a:r>
              <a:rPr lang="en-US" kern="0" dirty="0" smtClean="0">
                <a:solidFill>
                  <a:srgbClr val="00338D"/>
                </a:solidFill>
                <a:latin typeface="Arial" charset="0"/>
              </a:rPr>
              <a:t> 2 products have been specified: </a:t>
            </a:r>
          </a:p>
          <a:p>
            <a:pPr lvl="1">
              <a:buFontTx/>
              <a:buChar char="-"/>
            </a:pPr>
            <a:r>
              <a:rPr lang="en-US" kern="0" dirty="0" smtClean="0">
                <a:solidFill>
                  <a:srgbClr val="00338D"/>
                </a:solidFill>
                <a:latin typeface="Arial" charset="0"/>
              </a:rPr>
              <a:t> FCDR products: Fundamental Climate Data Records</a:t>
            </a:r>
          </a:p>
          <a:p>
            <a:pPr lvl="1">
              <a:buFontTx/>
              <a:buChar char="-"/>
            </a:pPr>
            <a:r>
              <a:rPr lang="en-US" kern="0" dirty="0" smtClean="0">
                <a:solidFill>
                  <a:srgbClr val="00338D"/>
                </a:solidFill>
                <a:latin typeface="Arial" charset="0"/>
              </a:rPr>
              <a:t> ECV products: Essential Variable Climate</a:t>
            </a:r>
          </a:p>
          <a:p>
            <a:pPr>
              <a:buFont typeface="Arial" pitchFamily="34" charset="0"/>
              <a:buChar char="•"/>
            </a:pPr>
            <a:endParaRPr lang="en-US" kern="0" dirty="0" smtClean="0">
              <a:solidFill>
                <a:srgbClr val="00338D"/>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2) Description of PSD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4"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5" name="Rectangle 4"/>
          <p:cNvSpPr/>
          <p:nvPr/>
        </p:nvSpPr>
        <p:spPr>
          <a:xfrm>
            <a:off x="228599" y="1575643"/>
            <a:ext cx="9092045" cy="480131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kern="0" dirty="0" smtClean="0">
                <a:solidFill>
                  <a:srgbClr val="00338D"/>
                </a:solidFill>
                <a:latin typeface="Arial" charset="0"/>
              </a:rPr>
              <a:t>ECV product</a:t>
            </a:r>
          </a:p>
          <a:p>
            <a:pPr algn="ctr"/>
            <a:endParaRPr lang="en-US" kern="0" dirty="0" smtClean="0">
              <a:solidFill>
                <a:srgbClr val="00338D"/>
              </a:solidFill>
              <a:latin typeface="Arial" charset="0"/>
            </a:endParaRPr>
          </a:p>
          <a:p>
            <a:pPr>
              <a:buFont typeface="Arial" pitchFamily="34" charset="0"/>
              <a:buChar char="•"/>
            </a:pPr>
            <a:r>
              <a:rPr lang="en-US" kern="0" dirty="0" smtClean="0">
                <a:solidFill>
                  <a:srgbClr val="00338D"/>
                </a:solidFill>
                <a:latin typeface="Arial" charset="0"/>
              </a:rPr>
              <a:t> The sea Level ECV products are composed of 3 categories:</a:t>
            </a:r>
          </a:p>
          <a:p>
            <a:endParaRPr lang="en-US" kern="0" dirty="0" smtClean="0">
              <a:solidFill>
                <a:srgbClr val="00338D"/>
              </a:solidFill>
              <a:latin typeface="Arial" charset="0"/>
            </a:endParaRPr>
          </a:p>
          <a:p>
            <a:pPr>
              <a:buFont typeface="Symbol" pitchFamily="18" charset="2"/>
              <a:buChar char="Þ"/>
            </a:pPr>
            <a:r>
              <a:rPr lang="en-US" kern="0" dirty="0" smtClean="0">
                <a:solidFill>
                  <a:srgbClr val="00338D"/>
                </a:solidFill>
                <a:latin typeface="Arial" charset="0"/>
              </a:rPr>
              <a:t>Time data series of sea level anomaly (SLA): correspond to the global and regional time data series:</a:t>
            </a:r>
          </a:p>
          <a:p>
            <a:pPr lvl="1">
              <a:buFontTx/>
              <a:buChar char="-"/>
            </a:pPr>
            <a:r>
              <a:rPr lang="en-US" kern="0" dirty="0" smtClean="0">
                <a:solidFill>
                  <a:srgbClr val="00338D"/>
                </a:solidFill>
                <a:latin typeface="Arial" charset="0"/>
              </a:rPr>
              <a:t> Global MSL: 1-dimension vector of monthly averaged</a:t>
            </a:r>
            <a:r>
              <a:rPr lang="en-US" kern="0" dirty="0" smtClean="0">
                <a:solidFill>
                  <a:srgbClr val="FF0000"/>
                </a:solidFill>
                <a:latin typeface="Arial" charset="0"/>
              </a:rPr>
              <a:t> </a:t>
            </a:r>
            <a:r>
              <a:rPr lang="en-US" kern="0" dirty="0" smtClean="0">
                <a:solidFill>
                  <a:srgbClr val="00338D"/>
                </a:solidFill>
                <a:latin typeface="Arial" charset="0"/>
              </a:rPr>
              <a:t>SLA </a:t>
            </a:r>
          </a:p>
          <a:p>
            <a:pPr lvl="1">
              <a:buFontTx/>
              <a:buChar char="-"/>
            </a:pPr>
            <a:r>
              <a:rPr lang="en-US" kern="0" dirty="0" smtClean="0">
                <a:solidFill>
                  <a:srgbClr val="00338D"/>
                </a:solidFill>
                <a:latin typeface="Arial" charset="0"/>
              </a:rPr>
              <a:t> Regional MSL: 2-dimension grids of monthly SLA grids calculated after merging all the altimetric mission together.</a:t>
            </a:r>
          </a:p>
          <a:p>
            <a:endParaRPr lang="en-US" kern="0" dirty="0" smtClean="0">
              <a:solidFill>
                <a:srgbClr val="00338D"/>
              </a:solidFill>
              <a:latin typeface="Arial" charset="0"/>
            </a:endParaRPr>
          </a:p>
          <a:p>
            <a:pPr>
              <a:buFont typeface="Symbol" pitchFamily="18" charset="2"/>
              <a:buChar char="Þ"/>
            </a:pPr>
            <a:r>
              <a:rPr lang="en-US" kern="0" dirty="0" smtClean="0">
                <a:solidFill>
                  <a:srgbClr val="00338D"/>
                </a:solidFill>
                <a:latin typeface="Arial" charset="0"/>
              </a:rPr>
              <a:t> Ocean indicators:  correspond to statistic information estimated over all the altimeter period from the SLA time data series. Several indicators are provided as  the trend of the global and the regional MSL, the amplitude and phase of the main periodic signals (annual, semi-annual)</a:t>
            </a:r>
          </a:p>
          <a:p>
            <a:endParaRPr lang="en-US" kern="0" dirty="0" smtClean="0">
              <a:solidFill>
                <a:srgbClr val="00338D"/>
              </a:solidFill>
              <a:latin typeface="Arial" charset="0"/>
            </a:endParaRPr>
          </a:p>
          <a:p>
            <a:pPr>
              <a:buFont typeface="Symbol" pitchFamily="18" charset="2"/>
              <a:buChar char="Þ"/>
            </a:pPr>
            <a:r>
              <a:rPr lang="en-US" kern="0" dirty="0" smtClean="0">
                <a:solidFill>
                  <a:srgbClr val="00338D"/>
                </a:solidFill>
                <a:latin typeface="Arial" charset="0"/>
              </a:rPr>
              <a:t>Errors of oceanic indicators: correspond to the errors of the oceanic indicators (error on the global MSL trend for instance).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2) Description of PSD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4" name="Rectangle 3"/>
          <p:cNvSpPr/>
          <p:nvPr/>
        </p:nvSpPr>
        <p:spPr>
          <a:xfrm>
            <a:off x="178517" y="1201596"/>
            <a:ext cx="9554060" cy="3139321"/>
          </a:xfrm>
          <a:prstGeom prst="rect">
            <a:avLst/>
          </a:prstGeom>
        </p:spPr>
        <p:txBody>
          <a:bodyPr wrap="square">
            <a:spAutoFit/>
          </a:bodyPr>
          <a:lstStyle/>
          <a:p>
            <a:pPr lvl="1"/>
            <a:endParaRPr lang="en-US" kern="0" dirty="0" smtClean="0">
              <a:solidFill>
                <a:srgbClr val="00338D"/>
              </a:solidFill>
              <a:latin typeface="Arial" charset="0"/>
            </a:endParaRPr>
          </a:p>
          <a:p>
            <a:pPr>
              <a:buFont typeface="Arial" pitchFamily="34" charset="0"/>
              <a:buChar char="•"/>
            </a:pPr>
            <a:r>
              <a:rPr lang="en-US" kern="0" dirty="0" smtClean="0">
                <a:solidFill>
                  <a:srgbClr val="00338D"/>
                </a:solidFill>
                <a:latin typeface="Arial" charset="0"/>
              </a:rPr>
              <a:t> FCDR and ECV products are stored using the </a:t>
            </a:r>
            <a:r>
              <a:rPr lang="en-US" kern="0" dirty="0" err="1" smtClean="0">
                <a:solidFill>
                  <a:srgbClr val="00338D"/>
                </a:solidFill>
                <a:latin typeface="Arial" charset="0"/>
              </a:rPr>
              <a:t>NetCDF</a:t>
            </a:r>
            <a:r>
              <a:rPr lang="en-US" kern="0" dirty="0" smtClean="0">
                <a:solidFill>
                  <a:srgbClr val="00338D"/>
                </a:solidFill>
                <a:latin typeface="Arial" charset="0"/>
              </a:rPr>
              <a:t> (Network Common Data Form) using CF (Climate and Forecast) Metadata convention. </a:t>
            </a:r>
          </a:p>
          <a:p>
            <a:pPr>
              <a:buFont typeface="Arial" pitchFamily="34" charset="0"/>
              <a:buChar char="•"/>
            </a:pPr>
            <a:endParaRPr lang="en-US" kern="0" dirty="0" smtClean="0">
              <a:solidFill>
                <a:srgbClr val="00338D"/>
              </a:solidFill>
              <a:latin typeface="Arial" charset="0"/>
            </a:endParaRPr>
          </a:p>
          <a:p>
            <a:pPr>
              <a:buFont typeface="Arial" pitchFamily="34" charset="0"/>
              <a:buChar char="•"/>
            </a:pPr>
            <a:r>
              <a:rPr lang="en-US" kern="0" dirty="0" smtClean="0">
                <a:solidFill>
                  <a:srgbClr val="00338D"/>
                </a:solidFill>
                <a:latin typeface="Arial" charset="0"/>
              </a:rPr>
              <a:t> 2 versions will be generated :</a:t>
            </a:r>
          </a:p>
          <a:p>
            <a:pPr lvl="1">
              <a:buFontTx/>
              <a:buChar char="-"/>
            </a:pPr>
            <a:r>
              <a:rPr lang="en-US" kern="0" dirty="0" smtClean="0">
                <a:solidFill>
                  <a:srgbClr val="00338D"/>
                </a:solidFill>
                <a:latin typeface="Arial" charset="0"/>
              </a:rPr>
              <a:t>V0: it is the sea level products produced using the existing standards algorithms, it corresponds to the state of the art at the beginning of the project. </a:t>
            </a:r>
          </a:p>
          <a:p>
            <a:pPr lvl="1">
              <a:buFontTx/>
              <a:buChar char="-"/>
            </a:pPr>
            <a:r>
              <a:rPr lang="en-US" kern="0" dirty="0" smtClean="0">
                <a:solidFill>
                  <a:srgbClr val="00338D"/>
                </a:solidFill>
                <a:latin typeface="Arial" charset="0"/>
              </a:rPr>
              <a:t> V1: it is the new sea level products, produced using the algorithms selected in the first phase of the project.</a:t>
            </a:r>
          </a:p>
          <a:p>
            <a:pPr>
              <a:buFont typeface="Symbol" pitchFamily="18" charset="2"/>
              <a:buChar char="Þ"/>
            </a:pPr>
            <a:endParaRPr lang="en-US" kern="0" dirty="0" smtClean="0">
              <a:solidFill>
                <a:srgbClr val="00338D"/>
              </a:solidFill>
              <a:latin typeface="Arial" charset="0"/>
            </a:endParaRPr>
          </a:p>
          <a:p>
            <a:pPr>
              <a:buFont typeface="Symbol" pitchFamily="18" charset="2"/>
              <a:buChar char="Þ"/>
            </a:pPr>
            <a:r>
              <a:rPr lang="en-US" dirty="0" smtClean="0"/>
              <a:t> </a:t>
            </a:r>
            <a:r>
              <a:rPr lang="en-US" kern="0" dirty="0" smtClean="0">
                <a:solidFill>
                  <a:srgbClr val="00338D"/>
                </a:solidFill>
                <a:latin typeface="Arial" charset="0"/>
              </a:rPr>
              <a:t>Both versions will allow us to </a:t>
            </a:r>
            <a:r>
              <a:rPr lang="en-US" kern="0" dirty="0" smtClean="0">
                <a:solidFill>
                  <a:srgbClr val="002060"/>
                </a:solidFill>
                <a:latin typeface="Arial" charset="0"/>
              </a:rPr>
              <a:t>estimate the improvements brought by new algorithms</a:t>
            </a:r>
            <a:endParaRPr lang="en-US" strike="sngStrike" kern="0" dirty="0" smtClean="0">
              <a:solidFill>
                <a:srgbClr val="002060"/>
              </a:solidFill>
              <a:latin typeface="Arial" charset="0"/>
            </a:endParaRPr>
          </a:p>
        </p:txBody>
      </p:sp>
      <p:sp>
        <p:nvSpPr>
          <p:cNvPr id="9"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5" name="Rectangle 4"/>
          <p:cNvSpPr/>
          <p:nvPr/>
        </p:nvSpPr>
        <p:spPr>
          <a:xfrm>
            <a:off x="218209" y="4355001"/>
            <a:ext cx="9270042"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1"/>
            <a:endParaRPr lang="en-US" kern="0" dirty="0" smtClean="0">
              <a:solidFill>
                <a:srgbClr val="00338D"/>
              </a:solidFill>
              <a:latin typeface="Arial" charset="0"/>
            </a:endParaRPr>
          </a:p>
          <a:p>
            <a:pPr>
              <a:buFont typeface="Arial" pitchFamily="34" charset="0"/>
              <a:buChar char="•"/>
            </a:pPr>
            <a:r>
              <a:rPr lang="en-US" kern="0" dirty="0" smtClean="0">
                <a:solidFill>
                  <a:srgbClr val="00338D"/>
                </a:solidFill>
                <a:latin typeface="Arial" charset="0"/>
              </a:rPr>
              <a:t>  Sea-Level CCI Product specifications meet the needs of sea-level Climate research group for regional and global MSL applications: long-term stability, time data series of 2-dimension grids,…</a:t>
            </a:r>
          </a:p>
          <a:p>
            <a:pPr>
              <a:buFont typeface="Arial" pitchFamily="34" charset="0"/>
              <a:buChar char="•"/>
            </a:pPr>
            <a:endParaRPr lang="en-US" kern="0" dirty="0" smtClean="0">
              <a:solidFill>
                <a:srgbClr val="00338D"/>
              </a:solidFill>
              <a:latin typeface="Arial" charset="0"/>
            </a:endParaRPr>
          </a:p>
          <a:p>
            <a:pPr>
              <a:buFont typeface="Arial" pitchFamily="34" charset="0"/>
              <a:buChar char="•"/>
            </a:pPr>
            <a:r>
              <a:rPr lang="en-US" kern="0" dirty="0" smtClean="0">
                <a:solidFill>
                  <a:srgbClr val="00338D"/>
                </a:solidFill>
                <a:latin typeface="Arial" charset="0"/>
              </a:rPr>
              <a:t> Could other products than specific CCI products be of interest for climate studies? For instance </a:t>
            </a:r>
            <a:r>
              <a:rPr lang="en-US" kern="0" dirty="0" err="1" smtClean="0">
                <a:solidFill>
                  <a:srgbClr val="00338D"/>
                </a:solidFill>
                <a:latin typeface="Arial" charset="0"/>
              </a:rPr>
              <a:t>mesoscale</a:t>
            </a:r>
            <a:r>
              <a:rPr lang="en-US" kern="0" dirty="0" smtClean="0">
                <a:solidFill>
                  <a:srgbClr val="00338D"/>
                </a:solidFill>
                <a:latin typeface="Arial" charset="0"/>
              </a:rPr>
              <a:t> or ocean circulation products, Absolute Dynamic Topography (ADT). </a:t>
            </a:r>
            <a:r>
              <a:rPr lang="en-US" kern="0" smtClean="0">
                <a:solidFill>
                  <a:srgbClr val="00338D"/>
                </a:solidFill>
                <a:latin typeface="Arial" charset="0"/>
              </a:rPr>
              <a:t>With which </a:t>
            </a:r>
            <a:r>
              <a:rPr lang="en-US" kern="0" dirty="0" smtClean="0">
                <a:solidFill>
                  <a:srgbClr val="00338D"/>
                </a:solidFill>
                <a:latin typeface="Arial" charset="0"/>
              </a:rPr>
              <a:t>requirements?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128732" y="258618"/>
            <a:ext cx="9477375" cy="707737"/>
          </a:xfrm>
          <a:prstGeom prst="rect">
            <a:avLst/>
          </a:prstGeom>
        </p:spPr>
        <p:txBody>
          <a:bodyPr/>
          <a:lstStyle/>
          <a:p>
            <a:pPr>
              <a:lnSpc>
                <a:spcPct val="85000"/>
              </a:lnSpc>
              <a:spcBef>
                <a:spcPct val="20000"/>
              </a:spcBef>
              <a:buClr>
                <a:srgbClr val="000066"/>
              </a:buClr>
            </a:pPr>
            <a:r>
              <a:rPr lang="en-US" sz="2800" b="1" kern="0" dirty="0" smtClean="0">
                <a:solidFill>
                  <a:schemeClr val="accent3"/>
                </a:solidFill>
                <a:latin typeface="Arial" charset="0"/>
              </a:rPr>
              <a:t>3</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 Description of PVP</a:t>
            </a:r>
            <a:r>
              <a:rPr lang="en-US" sz="2800" b="1" kern="0" dirty="0" smtClean="0">
                <a:solidFill>
                  <a:schemeClr val="accent3"/>
                </a:solidFill>
                <a:latin typeface="Arial" charset="0"/>
              </a:rPr>
              <a:t>: focus on uncertainties </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3" name="Rectangle 1"/>
          <p:cNvSpPr>
            <a:spLocks noChangeArrowheads="1"/>
          </p:cNvSpPr>
          <p:nvPr/>
        </p:nvSpPr>
        <p:spPr bwMode="auto">
          <a:xfrm>
            <a:off x="172414" y="1532882"/>
            <a:ext cx="926817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dirty="0" smtClean="0">
                <a:solidFill>
                  <a:srgbClr val="00338D"/>
                </a:solidFill>
                <a:latin typeface="Arial" pitchFamily="34" charset="0"/>
                <a:ea typeface="Times New Roman" pitchFamily="18" charset="0"/>
                <a:cs typeface="Arial" pitchFamily="34" charset="0"/>
              </a:rPr>
              <a:t>Va</a:t>
            </a:r>
            <a:r>
              <a:rPr kumimoji="0" lang="en-GB" sz="1800"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lidation diagnoses</a:t>
            </a:r>
            <a:r>
              <a:rPr kumimoji="0" lang="en-GB" sz="1800" b="0" i="0" u="none" strike="noStrike" cap="none" normalizeH="0" dirty="0" smtClean="0">
                <a:ln>
                  <a:noFill/>
                </a:ln>
                <a:solidFill>
                  <a:srgbClr val="00338D"/>
                </a:solidFill>
                <a:effectLst/>
                <a:latin typeface="Arial" pitchFamily="34" charset="0"/>
                <a:ea typeface="Times New Roman" pitchFamily="18" charset="0"/>
                <a:cs typeface="Arial" pitchFamily="34" charset="0"/>
              </a:rPr>
              <a:t> </a:t>
            </a:r>
            <a:r>
              <a:rPr kumimoji="0" lang="en-GB" sz="1800"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are </a:t>
            </a:r>
            <a:r>
              <a:rPr kumimoji="0" lang="en-GB" sz="1800"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defined in order to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338D"/>
              </a:solidFill>
              <a:effectLst/>
              <a:latin typeface="Arial" pitchFamily="34" charset="0"/>
              <a:cs typeface="Arial" pitchFamily="34" charset="0"/>
            </a:endParaRPr>
          </a:p>
          <a:p>
            <a:pPr lvl="1" algn="just" eaLnBrk="0" hangingPunct="0">
              <a:buFontTx/>
              <a:buChar char="•"/>
            </a:pPr>
            <a:r>
              <a:rPr kumimoji="0" lang="en-GB" sz="1800"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 To assess the impact of the new algorithms on the round-robin procedure and finally to select the best ones to calculate the altimeter sea surface height</a:t>
            </a:r>
          </a:p>
          <a:p>
            <a:pPr lvl="1" algn="just" eaLnBrk="0" hangingPunct="0"/>
            <a:endParaRPr lang="en-GB" sz="1800" dirty="0">
              <a:solidFill>
                <a:srgbClr val="00338D"/>
              </a:solidFill>
              <a:latin typeface="Arial" pitchFamily="34" charset="0"/>
              <a:ea typeface="Times New Roman" pitchFamily="18" charset="0"/>
              <a:cs typeface="Arial" pitchFamily="34" charset="0"/>
            </a:endParaRPr>
          </a:p>
          <a:p>
            <a:pPr lvl="1" algn="just" eaLnBrk="0" hangingPunct="0">
              <a:buFontTx/>
              <a:buChar char="•"/>
            </a:pPr>
            <a:r>
              <a:rPr kumimoji="0" lang="en-GB" sz="1800"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To assess the final FCDR and ECV products generated during the project</a:t>
            </a:r>
          </a:p>
          <a:p>
            <a:pPr lvl="1" algn="just" eaLnBrk="0" hangingPunct="0"/>
            <a:endParaRPr kumimoji="0" lang="en-GB" sz="1800"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endParaRPr>
          </a:p>
        </p:txBody>
      </p:sp>
      <p:sp>
        <p:nvSpPr>
          <p:cNvPr id="4" name="Rectangle 3"/>
          <p:cNvSpPr/>
          <p:nvPr/>
        </p:nvSpPr>
        <p:spPr>
          <a:xfrm>
            <a:off x="259773" y="3833872"/>
            <a:ext cx="9060872"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eaLnBrk="0" hangingPunct="0"/>
            <a:r>
              <a:rPr lang="en-GB" sz="1600" dirty="0">
                <a:solidFill>
                  <a:srgbClr val="00338D"/>
                </a:solidFill>
                <a:latin typeface="Arial" pitchFamily="34" charset="0"/>
                <a:ea typeface="Times New Roman" pitchFamily="18" charset="0"/>
                <a:cs typeface="Arial" pitchFamily="34" charset="0"/>
              </a:rPr>
              <a:t>A main principle of validation phases including round-robin and final validation is to use a common set of validation </a:t>
            </a:r>
            <a:r>
              <a:rPr lang="en-GB" sz="1600" dirty="0" smtClean="0">
                <a:solidFill>
                  <a:srgbClr val="00338D"/>
                </a:solidFill>
                <a:latin typeface="Arial" pitchFamily="34" charset="0"/>
                <a:ea typeface="Times New Roman" pitchFamily="18" charset="0"/>
                <a:cs typeface="Arial" pitchFamily="34" charset="0"/>
              </a:rPr>
              <a:t>diagnoses </a:t>
            </a:r>
            <a:r>
              <a:rPr lang="en-GB" sz="1600" dirty="0">
                <a:solidFill>
                  <a:srgbClr val="00338D"/>
                </a:solidFill>
                <a:latin typeface="Arial" pitchFamily="34" charset="0"/>
                <a:ea typeface="Times New Roman" pitchFamily="18" charset="0"/>
                <a:cs typeface="Arial" pitchFamily="34" charset="0"/>
              </a:rPr>
              <a:t>for all the algorithms or products (FCDRs and ECVS) which will be developed in the project. This strong principle allows us to </a:t>
            </a:r>
            <a:r>
              <a:rPr lang="en-GB" sz="1600" dirty="0" smtClean="0">
                <a:solidFill>
                  <a:srgbClr val="00338D"/>
                </a:solidFill>
                <a:latin typeface="Arial" pitchFamily="34" charset="0"/>
                <a:ea typeface="Times New Roman" pitchFamily="18" charset="0"/>
                <a:cs typeface="Arial" pitchFamily="34" charset="0"/>
              </a:rPr>
              <a:t>estimate the </a:t>
            </a:r>
            <a:r>
              <a:rPr lang="en-GB" sz="1600" dirty="0">
                <a:solidFill>
                  <a:srgbClr val="00338D"/>
                </a:solidFill>
                <a:latin typeface="Arial" pitchFamily="34" charset="0"/>
                <a:ea typeface="Times New Roman" pitchFamily="18" charset="0"/>
                <a:cs typeface="Arial" pitchFamily="34" charset="0"/>
              </a:rPr>
              <a:t>impact of different </a:t>
            </a:r>
            <a:r>
              <a:rPr lang="en-GB" sz="1600" dirty="0" smtClean="0">
                <a:solidFill>
                  <a:srgbClr val="00338D"/>
                </a:solidFill>
                <a:latin typeface="Arial" pitchFamily="34" charset="0"/>
                <a:ea typeface="Times New Roman" pitchFamily="18" charset="0"/>
                <a:cs typeface="Arial" pitchFamily="34" charset="0"/>
              </a:rPr>
              <a:t>algorithms with </a:t>
            </a:r>
            <a:r>
              <a:rPr lang="en-GB" sz="1600" dirty="0">
                <a:solidFill>
                  <a:srgbClr val="00338D"/>
                </a:solidFill>
                <a:latin typeface="Arial" pitchFamily="34" charset="0"/>
                <a:ea typeface="Times New Roman" pitchFamily="18" charset="0"/>
                <a:cs typeface="Arial" pitchFamily="34" charset="0"/>
              </a:rPr>
              <a:t>comparable statistics. </a:t>
            </a:r>
            <a:endParaRPr lang="en-GB" sz="1600" dirty="0" smtClean="0">
              <a:solidFill>
                <a:srgbClr val="00338D"/>
              </a:solidFill>
              <a:latin typeface="Arial" pitchFamily="34" charset="0"/>
              <a:ea typeface="Times New Roman" pitchFamily="18" charset="0"/>
              <a:cs typeface="Arial" pitchFamily="34" charset="0"/>
            </a:endParaRPr>
          </a:p>
          <a:p>
            <a:pPr lvl="0" algn="just" eaLnBrk="0" hangingPunct="0"/>
            <a:endParaRPr lang="en-GB" sz="1600" dirty="0" smtClean="0">
              <a:solidFill>
                <a:srgbClr val="00338D"/>
              </a:solidFill>
              <a:latin typeface="Arial" pitchFamily="34" charset="0"/>
              <a:ea typeface="Times New Roman" pitchFamily="18" charset="0"/>
              <a:cs typeface="Arial" pitchFamily="34" charset="0"/>
            </a:endParaRPr>
          </a:p>
          <a:p>
            <a:pPr lvl="0" algn="just" eaLnBrk="0" hangingPunct="0">
              <a:buFont typeface="Symbol" pitchFamily="18" charset="2"/>
              <a:buChar char="Þ"/>
            </a:pPr>
            <a:r>
              <a:rPr lang="en-GB" sz="1600" b="1" dirty="0" smtClean="0">
                <a:solidFill>
                  <a:srgbClr val="FF0000"/>
                </a:solidFill>
                <a:latin typeface="Arial" pitchFamily="34" charset="0"/>
                <a:ea typeface="Times New Roman" pitchFamily="18" charset="0"/>
                <a:cs typeface="Arial" pitchFamily="34" charset="0"/>
              </a:rPr>
              <a:t>This </a:t>
            </a:r>
            <a:r>
              <a:rPr lang="en-GB" sz="1600" b="1" dirty="0">
                <a:solidFill>
                  <a:srgbClr val="FF0000"/>
                </a:solidFill>
                <a:latin typeface="Arial" pitchFamily="34" charset="0"/>
                <a:ea typeface="Times New Roman" pitchFamily="18" charset="0"/>
                <a:cs typeface="Arial" pitchFamily="34" charset="0"/>
              </a:rPr>
              <a:t>will be also a rigorous approach to characterize the sea-level altimetry </a:t>
            </a:r>
            <a:r>
              <a:rPr lang="en-GB" sz="1600" b="1" dirty="0" smtClean="0">
                <a:solidFill>
                  <a:srgbClr val="FF0000"/>
                </a:solidFill>
                <a:latin typeface="Arial" pitchFamily="34" charset="0"/>
                <a:ea typeface="Times New Roman" pitchFamily="18" charset="0"/>
                <a:cs typeface="Arial" pitchFamily="34" charset="0"/>
              </a:rPr>
              <a:t>errors.</a:t>
            </a:r>
          </a:p>
          <a:p>
            <a:pPr lvl="0" algn="just" eaLnBrk="0" hangingPunct="0"/>
            <a:endParaRPr lang="en-GB" sz="1600" dirty="0">
              <a:solidFill>
                <a:srgbClr val="00338D"/>
              </a:solidFill>
              <a:latin typeface="Arial" pitchFamily="34" charset="0"/>
              <a:cs typeface="Arial" pitchFamily="34" charset="0"/>
            </a:endParaRPr>
          </a:p>
        </p:txBody>
      </p:sp>
      <p:sp>
        <p:nvSpPr>
          <p:cNvPr id="5"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3" name="Rectangle 12"/>
          <p:cNvSpPr txBox="1">
            <a:spLocks noChangeArrowheads="1"/>
          </p:cNvSpPr>
          <p:nvPr/>
        </p:nvSpPr>
        <p:spPr>
          <a:xfrm>
            <a:off x="128732" y="258618"/>
            <a:ext cx="9477375" cy="707737"/>
          </a:xfrm>
          <a:prstGeom prst="rect">
            <a:avLst/>
          </a:prstGeom>
        </p:spPr>
        <p:txBody>
          <a:bodyPr/>
          <a:lstStyle/>
          <a:p>
            <a:pPr>
              <a:lnSpc>
                <a:spcPct val="85000"/>
              </a:lnSpc>
              <a:spcBef>
                <a:spcPct val="20000"/>
              </a:spcBef>
              <a:buClr>
                <a:srgbClr val="000066"/>
              </a:buClr>
            </a:pPr>
            <a:r>
              <a:rPr lang="en-US" sz="2800" b="1" kern="0" dirty="0" smtClean="0">
                <a:solidFill>
                  <a:schemeClr val="accent3"/>
                </a:solidFill>
                <a:latin typeface="Arial" charset="0"/>
              </a:rPr>
              <a:t>3</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 Description of PVP</a:t>
            </a:r>
            <a:r>
              <a:rPr lang="en-US" sz="2800" b="1" kern="0" dirty="0" smtClean="0">
                <a:solidFill>
                  <a:schemeClr val="accent3"/>
                </a:solidFill>
                <a:latin typeface="Arial" charset="0"/>
              </a:rPr>
              <a:t>: focus on uncertainties </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graphicFrame>
        <p:nvGraphicFramePr>
          <p:cNvPr id="4" name="Tableau 3"/>
          <p:cNvGraphicFramePr>
            <a:graphicFrameLocks noGrp="1"/>
          </p:cNvGraphicFramePr>
          <p:nvPr/>
        </p:nvGraphicFramePr>
        <p:xfrm>
          <a:off x="214489" y="2187222"/>
          <a:ext cx="9448803" cy="3931920"/>
        </p:xfrm>
        <a:graphic>
          <a:graphicData uri="http://schemas.openxmlformats.org/drawingml/2006/table">
            <a:tbl>
              <a:tblPr firstRow="1" bandRow="1">
                <a:tableStyleId>{5C22544A-7EE6-4342-B048-85BDC9FD1C3A}</a:tableStyleId>
              </a:tblPr>
              <a:tblGrid>
                <a:gridCol w="2833512"/>
                <a:gridCol w="5204177"/>
                <a:gridCol w="1411114"/>
              </a:tblGrid>
              <a:tr h="370840">
                <a:tc>
                  <a:txBody>
                    <a:bodyPr/>
                    <a:lstStyle/>
                    <a:p>
                      <a:r>
                        <a:rPr lang="fr-FR" dirty="0" smtClean="0"/>
                        <a:t>Type</a:t>
                      </a:r>
                      <a:endParaRPr lang="fr-FR" dirty="0"/>
                    </a:p>
                  </a:txBody>
                  <a:tcPr/>
                </a:tc>
                <a:tc>
                  <a:txBody>
                    <a:bodyPr/>
                    <a:lstStyle/>
                    <a:p>
                      <a:r>
                        <a:rPr lang="fr-FR" dirty="0" smtClean="0"/>
                        <a:t>Objective</a:t>
                      </a:r>
                      <a:endParaRPr lang="fr-FR" dirty="0"/>
                    </a:p>
                  </a:txBody>
                  <a:tcPr/>
                </a:tc>
                <a:tc>
                  <a:txBody>
                    <a:bodyPr/>
                    <a:lstStyle/>
                    <a:p>
                      <a:r>
                        <a:rPr lang="fr-FR" dirty="0" err="1" smtClean="0"/>
                        <a:t>Altimetry</a:t>
                      </a:r>
                      <a:r>
                        <a:rPr lang="fr-FR" dirty="0" smtClean="0"/>
                        <a:t> </a:t>
                      </a:r>
                      <a:r>
                        <a:rPr lang="fr-FR" dirty="0" err="1" smtClean="0"/>
                        <a:t>level</a:t>
                      </a:r>
                      <a:endParaRPr lang="fr-FR" dirty="0"/>
                    </a:p>
                  </a:txBody>
                  <a:tcPr/>
                </a:tc>
              </a:tr>
              <a:tr h="1236698">
                <a:tc>
                  <a:txBody>
                    <a:bodyPr/>
                    <a:lstStyle/>
                    <a:p>
                      <a:r>
                        <a:rPr lang="en-GB" sz="1800" i="1" dirty="0" smtClean="0">
                          <a:latin typeface="Arial" pitchFamily="34" charset="0"/>
                          <a:cs typeface="Arial" pitchFamily="34" charset="0"/>
                        </a:rPr>
                        <a:t>Global internal analyses</a:t>
                      </a:r>
                      <a:endParaRPr lang="fr-FR" dirty="0">
                        <a:latin typeface="Arial" pitchFamily="34" charset="0"/>
                        <a:cs typeface="Arial" pitchFamily="34" charset="0"/>
                      </a:endParaRPr>
                    </a:p>
                  </a:txBody>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GB" sz="1800" dirty="0" smtClean="0">
                          <a:latin typeface="Arial" pitchFamily="34" charset="0"/>
                          <a:cs typeface="Arial" pitchFamily="34" charset="0"/>
                        </a:rPr>
                        <a:t>Ensure the internal consistency of new proposed algorithms compared to standard or reference and </a:t>
                      </a:r>
                      <a:r>
                        <a:rPr lang="en-GB" sz="1800" dirty="0" smtClean="0">
                          <a:solidFill>
                            <a:schemeClr val="tx1"/>
                          </a:solidFill>
                          <a:latin typeface="Arial" pitchFamily="34" charset="0"/>
                          <a:cs typeface="Arial" pitchFamily="34" charset="0"/>
                        </a:rPr>
                        <a:t>evaluate the global improvement in system </a:t>
                      </a:r>
                      <a:r>
                        <a:rPr lang="en-GB" sz="1800" dirty="0" smtClean="0">
                          <a:solidFill>
                            <a:schemeClr val="tx1"/>
                          </a:solidFill>
                          <a:latin typeface="Arial" pitchFamily="34" charset="0"/>
                          <a:cs typeface="Arial" pitchFamily="34" charset="0"/>
                        </a:rPr>
                        <a:t>performances.</a:t>
                      </a:r>
                      <a:endParaRPr lang="en-GB" sz="1800" dirty="0" smtClean="0">
                        <a:solidFill>
                          <a:schemeClr val="tx1"/>
                        </a:solidFill>
                        <a:latin typeface="Arial" pitchFamily="34" charset="0"/>
                        <a:cs typeface="Arial" pitchFamily="34" charset="0"/>
                      </a:endParaRPr>
                    </a:p>
                    <a:p>
                      <a:endParaRPr lang="fr-FR" dirty="0">
                        <a:latin typeface="Arial" pitchFamily="34" charset="0"/>
                        <a:cs typeface="Arial" pitchFamily="34" charset="0"/>
                      </a:endParaRPr>
                    </a:p>
                  </a:txBody>
                  <a:tcPr/>
                </a:tc>
                <a:tc>
                  <a:txBody>
                    <a:bodyPr/>
                    <a:lstStyle/>
                    <a:p>
                      <a:r>
                        <a:rPr lang="fr-FR" dirty="0" smtClean="0">
                          <a:latin typeface="Arial" pitchFamily="34" charset="0"/>
                          <a:cs typeface="Arial" pitchFamily="34" charset="0"/>
                        </a:rPr>
                        <a:t>L1 &amp; L2</a:t>
                      </a:r>
                    </a:p>
                    <a:p>
                      <a:r>
                        <a:rPr lang="fr-FR" dirty="0" smtClean="0">
                          <a:latin typeface="Arial" pitchFamily="34" charset="0"/>
                          <a:cs typeface="Arial" pitchFamily="34" charset="0"/>
                        </a:rPr>
                        <a:t>L3</a:t>
                      </a:r>
                      <a:r>
                        <a:rPr lang="fr-FR" baseline="0" dirty="0" smtClean="0">
                          <a:latin typeface="Arial" pitchFamily="34" charset="0"/>
                          <a:cs typeface="Arial" pitchFamily="34" charset="0"/>
                        </a:rPr>
                        <a:t> &amp; L4</a:t>
                      </a:r>
                      <a:endParaRPr lang="fr-FR" dirty="0">
                        <a:latin typeface="Arial" pitchFamily="34" charset="0"/>
                        <a:cs typeface="Arial" pitchFamily="34" charset="0"/>
                      </a:endParaRPr>
                    </a:p>
                  </a:txBody>
                  <a:tcPr/>
                </a:tc>
              </a:tr>
              <a:tr h="370840">
                <a:tc>
                  <a:txBody>
                    <a:bodyPr/>
                    <a:lstStyle/>
                    <a:p>
                      <a:r>
                        <a:rPr lang="en-GB" sz="1800" i="1" kern="1200" dirty="0" smtClean="0">
                          <a:solidFill>
                            <a:schemeClr val="dk1"/>
                          </a:solidFill>
                          <a:latin typeface="Arial" pitchFamily="34" charset="0"/>
                          <a:ea typeface="+mn-ea"/>
                          <a:cs typeface="Arial" pitchFamily="34" charset="0"/>
                        </a:rPr>
                        <a:t>Global multi-mission comparisons</a:t>
                      </a:r>
                      <a:endParaRPr lang="fr-FR" dirty="0">
                        <a:latin typeface="Arial" pitchFamily="34" charset="0"/>
                        <a:cs typeface="Arial" pitchFamily="34" charset="0"/>
                      </a:endParaRPr>
                    </a:p>
                  </a:txBody>
                  <a:tcPr/>
                </a:tc>
                <a:tc>
                  <a:txBody>
                    <a:bodyPr/>
                    <a:lstStyle/>
                    <a:p>
                      <a:r>
                        <a:rPr lang="en-GB" sz="1800" dirty="0" smtClean="0">
                          <a:solidFill>
                            <a:schemeClr val="tx1"/>
                          </a:solidFill>
                          <a:latin typeface="Arial" pitchFamily="34" charset="0"/>
                          <a:cs typeface="Arial" pitchFamily="34" charset="0"/>
                        </a:rPr>
                        <a:t>Estimate improvements in sea-level consistency between different altimetry missions using the new algorithms</a:t>
                      </a:r>
                      <a:endParaRPr lang="fr-FR" dirty="0">
                        <a:solidFill>
                          <a:schemeClr val="tx1"/>
                        </a:solidFill>
                        <a:latin typeface="Arial" pitchFamily="34" charset="0"/>
                        <a:cs typeface="Arial" pitchFamily="34" charset="0"/>
                      </a:endParaRPr>
                    </a:p>
                  </a:txBody>
                  <a:tcPr/>
                </a:tc>
                <a:tc>
                  <a:txBody>
                    <a:bodyPr/>
                    <a:lstStyle/>
                    <a:p>
                      <a:r>
                        <a:rPr lang="fr-FR" dirty="0" smtClean="0">
                          <a:latin typeface="Arial" pitchFamily="34" charset="0"/>
                          <a:cs typeface="Arial" pitchFamily="34" charset="0"/>
                        </a:rPr>
                        <a:t>L1 &amp; L2</a:t>
                      </a:r>
                      <a:endParaRPr lang="fr-FR" dirty="0">
                        <a:latin typeface="Arial" pitchFamily="34" charset="0"/>
                        <a:cs typeface="Arial" pitchFamily="34" charset="0"/>
                      </a:endParaRPr>
                    </a:p>
                  </a:txBody>
                  <a:tcPr/>
                </a:tc>
              </a:tr>
              <a:tr h="370840">
                <a:tc>
                  <a:txBody>
                    <a:bodyPr/>
                    <a:lstStyle/>
                    <a:p>
                      <a:r>
                        <a:rPr lang="en-GB" sz="1800" i="1" dirty="0" smtClean="0">
                          <a:latin typeface="Arial" pitchFamily="34" charset="0"/>
                          <a:cs typeface="Arial" pitchFamily="34" charset="0"/>
                        </a:rPr>
                        <a:t>Global altimetry and In-situ data comparison</a:t>
                      </a:r>
                      <a:endParaRPr lang="fr-FR" dirty="0">
                        <a:latin typeface="Arial" pitchFamily="34" charset="0"/>
                        <a:cs typeface="Arial" pitchFamily="34" charset="0"/>
                      </a:endParaRPr>
                    </a:p>
                  </a:txBody>
                  <a:tcPr/>
                </a:tc>
                <a:tc>
                  <a:txBody>
                    <a:bodyPr/>
                    <a:lstStyle/>
                    <a:p>
                      <a:r>
                        <a:rPr lang="en-GB" sz="1800" dirty="0" smtClean="0">
                          <a:latin typeface="Arial" pitchFamily="34" charset="0"/>
                          <a:cs typeface="Arial" pitchFamily="34" charset="0"/>
                        </a:rPr>
                        <a:t>use independent data to measure the impact of new algorithms on the sea-level calculation derived from altimetry missions. </a:t>
                      </a:r>
                      <a:endParaRPr lang="fr-FR" dirty="0">
                        <a:latin typeface="Arial" pitchFamily="34" charset="0"/>
                        <a:cs typeface="Arial" pitchFamily="34" charset="0"/>
                      </a:endParaRPr>
                    </a:p>
                  </a:txBody>
                  <a:tcPr/>
                </a:tc>
                <a:tc>
                  <a:txBody>
                    <a:bodyPr/>
                    <a:lstStyle/>
                    <a:p>
                      <a:r>
                        <a:rPr lang="fr-FR" dirty="0" smtClean="0">
                          <a:latin typeface="Arial" pitchFamily="34" charset="0"/>
                          <a:cs typeface="Arial" pitchFamily="34" charset="0"/>
                        </a:rPr>
                        <a:t>L1 &amp; L2</a:t>
                      </a:r>
                    </a:p>
                    <a:p>
                      <a:r>
                        <a:rPr lang="fr-FR" dirty="0" smtClean="0">
                          <a:latin typeface="Arial" pitchFamily="34" charset="0"/>
                          <a:cs typeface="Arial" pitchFamily="34" charset="0"/>
                        </a:rPr>
                        <a:t>L3</a:t>
                      </a:r>
                      <a:r>
                        <a:rPr lang="fr-FR" baseline="0" dirty="0" smtClean="0">
                          <a:latin typeface="Arial" pitchFamily="34" charset="0"/>
                          <a:cs typeface="Arial" pitchFamily="34" charset="0"/>
                        </a:rPr>
                        <a:t> &amp; L4</a:t>
                      </a:r>
                      <a:endParaRPr lang="fr-FR" dirty="0" smtClean="0">
                        <a:latin typeface="Arial" pitchFamily="34" charset="0"/>
                        <a:cs typeface="Arial" pitchFamily="34" charset="0"/>
                      </a:endParaRPr>
                    </a:p>
                    <a:p>
                      <a:endParaRPr lang="fr-FR" dirty="0">
                        <a:latin typeface="Arial" pitchFamily="34" charset="0"/>
                        <a:cs typeface="Arial" pitchFamily="34" charset="0"/>
                      </a:endParaRPr>
                    </a:p>
                  </a:txBody>
                  <a:tcPr/>
                </a:tc>
              </a:tr>
            </a:tbl>
          </a:graphicData>
        </a:graphic>
      </p:graphicFrame>
      <p:sp>
        <p:nvSpPr>
          <p:cNvPr id="5" name="Rectangle 4"/>
          <p:cNvSpPr/>
          <p:nvPr/>
        </p:nvSpPr>
        <p:spPr>
          <a:xfrm>
            <a:off x="286455" y="1367459"/>
            <a:ext cx="9151055" cy="646331"/>
          </a:xfrm>
          <a:prstGeom prst="rect">
            <a:avLst/>
          </a:prstGeom>
        </p:spPr>
        <p:txBody>
          <a:bodyPr wrap="square">
            <a:spAutoFit/>
          </a:bodyPr>
          <a:lstStyle/>
          <a:p>
            <a:pPr algn="just">
              <a:buFont typeface="Arial" pitchFamily="34" charset="0"/>
              <a:buChar char="•"/>
            </a:pPr>
            <a:r>
              <a:rPr lang="en-GB" sz="1600" dirty="0" smtClean="0"/>
              <a:t> </a:t>
            </a:r>
            <a:r>
              <a:rPr lang="en-GB" sz="1800" dirty="0" smtClean="0">
                <a:solidFill>
                  <a:srgbClr val="00338D"/>
                </a:solidFill>
                <a:latin typeface="Arial" pitchFamily="34" charset="0"/>
                <a:cs typeface="Arial" pitchFamily="34" charset="0"/>
              </a:rPr>
              <a:t>The </a:t>
            </a:r>
            <a:r>
              <a:rPr lang="en-GB" sz="1800" dirty="0">
                <a:solidFill>
                  <a:srgbClr val="00338D"/>
                </a:solidFill>
                <a:latin typeface="Arial" pitchFamily="34" charset="0"/>
                <a:cs typeface="Arial" pitchFamily="34" charset="0"/>
              </a:rPr>
              <a:t>validation </a:t>
            </a:r>
            <a:r>
              <a:rPr lang="en-GB" sz="1800" dirty="0" smtClean="0">
                <a:solidFill>
                  <a:srgbClr val="00338D"/>
                </a:solidFill>
                <a:latin typeface="Arial" pitchFamily="34" charset="0"/>
                <a:cs typeface="Arial" pitchFamily="34" charset="0"/>
              </a:rPr>
              <a:t>diagnoses are of differen</a:t>
            </a:r>
            <a:r>
              <a:rPr lang="en-GB" dirty="0" smtClean="0">
                <a:solidFill>
                  <a:srgbClr val="00338D"/>
                </a:solidFill>
                <a:latin typeface="Arial" pitchFamily="34" charset="0"/>
                <a:cs typeface="Arial" pitchFamily="34" charset="0"/>
              </a:rPr>
              <a:t>t </a:t>
            </a:r>
            <a:r>
              <a:rPr lang="en-GB" sz="1800" dirty="0" smtClean="0">
                <a:solidFill>
                  <a:srgbClr val="00338D"/>
                </a:solidFill>
                <a:latin typeface="Arial" pitchFamily="34" charset="0"/>
                <a:cs typeface="Arial" pitchFamily="34" charset="0"/>
              </a:rPr>
              <a:t>types </a:t>
            </a:r>
            <a:r>
              <a:rPr lang="en-GB" sz="1800" dirty="0">
                <a:solidFill>
                  <a:srgbClr val="00338D"/>
                </a:solidFill>
                <a:latin typeface="Arial" pitchFamily="34" charset="0"/>
                <a:cs typeface="Arial" pitchFamily="34" charset="0"/>
              </a:rPr>
              <a:t>which allow us to check altimetry data with complementary </a:t>
            </a:r>
            <a:r>
              <a:rPr lang="en-GB" sz="1800" dirty="0" smtClean="0">
                <a:solidFill>
                  <a:srgbClr val="00338D"/>
                </a:solidFill>
                <a:latin typeface="Arial" pitchFamily="34" charset="0"/>
                <a:cs typeface="Arial" pitchFamily="34" charset="0"/>
              </a:rPr>
              <a:t>objectives:</a:t>
            </a:r>
            <a:endParaRPr lang="fr-FR" sz="1800" dirty="0">
              <a:solidFill>
                <a:srgbClr val="00338D"/>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graphicFrame>
        <p:nvGraphicFramePr>
          <p:cNvPr id="3" name="Tableau 2"/>
          <p:cNvGraphicFramePr>
            <a:graphicFrameLocks noGrp="1"/>
          </p:cNvGraphicFramePr>
          <p:nvPr/>
        </p:nvGraphicFramePr>
        <p:xfrm>
          <a:off x="215388" y="1933273"/>
          <a:ext cx="9268177" cy="4486770"/>
        </p:xfrm>
        <a:graphic>
          <a:graphicData uri="http://schemas.openxmlformats.org/drawingml/2006/table">
            <a:tbl>
              <a:tblPr firstRow="1" bandRow="1">
                <a:tableStyleId>{5C22544A-7EE6-4342-B048-85BDC9FD1C3A}</a:tableStyleId>
              </a:tblPr>
              <a:tblGrid>
                <a:gridCol w="2901244"/>
                <a:gridCol w="6366933"/>
              </a:tblGrid>
              <a:tr h="357858">
                <a:tc>
                  <a:txBody>
                    <a:bodyPr/>
                    <a:lstStyle/>
                    <a:p>
                      <a:r>
                        <a:rPr lang="fr-FR" sz="1600" dirty="0" smtClean="0"/>
                        <a:t>Input data</a:t>
                      </a:r>
                      <a:endParaRPr lang="fr-FR" sz="1600" dirty="0"/>
                    </a:p>
                  </a:txBody>
                  <a:tcPr/>
                </a:tc>
                <a:tc>
                  <a:txBody>
                    <a:bodyPr/>
                    <a:lstStyle/>
                    <a:p>
                      <a:r>
                        <a:rPr lang="fr-FR" sz="1600" dirty="0" smtClean="0"/>
                        <a:t>Description</a:t>
                      </a:r>
                      <a:endParaRPr lang="fr-FR" sz="1600" dirty="0"/>
                    </a:p>
                  </a:txBody>
                  <a:tcPr/>
                </a:tc>
              </a:tr>
              <a:tr h="862472">
                <a:tc>
                  <a:txBody>
                    <a:bodyPr/>
                    <a:lstStyle/>
                    <a:p>
                      <a:r>
                        <a:rPr lang="en-US" sz="1600" b="0" kern="1200" dirty="0" smtClean="0">
                          <a:solidFill>
                            <a:schemeClr val="dk1"/>
                          </a:solidFill>
                          <a:latin typeface="Arial" pitchFamily="34" charset="0"/>
                          <a:ea typeface="+mn-ea"/>
                          <a:cs typeface="Arial" pitchFamily="34" charset="0"/>
                        </a:rPr>
                        <a:t>Along-track altimetric components</a:t>
                      </a:r>
                      <a:endParaRPr lang="fr-FR" sz="1600" b="0" dirty="0">
                        <a:latin typeface="Arial" pitchFamily="34" charset="0"/>
                        <a:cs typeface="Arial" pitchFamily="34" charset="0"/>
                      </a:endParaRPr>
                    </a:p>
                  </a:txBody>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Arial" pitchFamily="34" charset="0"/>
                          <a:ea typeface="+mn-ea"/>
                          <a:cs typeface="Arial" pitchFamily="34" charset="0"/>
                        </a:rPr>
                        <a:t>Values of the altimetric corrections or altimetric parameters or orbit calculation along the satellite 1 Hz ground </a:t>
                      </a:r>
                      <a:r>
                        <a:rPr lang="en-US" sz="1600" b="0" kern="1200" dirty="0" smtClean="0">
                          <a:solidFill>
                            <a:schemeClr val="dk1"/>
                          </a:solidFill>
                          <a:latin typeface="Arial" pitchFamily="34" charset="0"/>
                          <a:ea typeface="+mn-ea"/>
                          <a:cs typeface="Arial" pitchFamily="34" charset="0"/>
                        </a:rPr>
                        <a:t>track</a:t>
                      </a:r>
                      <a:endParaRPr lang="en-GB" sz="1600" b="0" dirty="0" smtClean="0">
                        <a:latin typeface="Arial" pitchFamily="34" charset="0"/>
                        <a:cs typeface="Arial" pitchFamily="34" charset="0"/>
                      </a:endParaRPr>
                    </a:p>
                  </a:txBody>
                  <a:tcPr/>
                </a:tc>
              </a:tr>
              <a:tr h="370840">
                <a:tc>
                  <a:txBody>
                    <a:bodyPr/>
                    <a:lstStyle/>
                    <a:p>
                      <a:r>
                        <a:rPr lang="en-US" sz="1600" b="0" kern="1200" dirty="0" smtClean="0">
                          <a:solidFill>
                            <a:schemeClr val="dk1"/>
                          </a:solidFill>
                          <a:latin typeface="Arial" pitchFamily="34" charset="0"/>
                          <a:ea typeface="+mn-ea"/>
                          <a:cs typeface="Arial" pitchFamily="34" charset="0"/>
                        </a:rPr>
                        <a:t>Along-track Sea Level Anomaly (SLA)</a:t>
                      </a:r>
                      <a:endParaRPr lang="fr-FR" sz="1600" b="0" dirty="0">
                        <a:latin typeface="Arial" pitchFamily="34" charset="0"/>
                        <a:cs typeface="Arial" pitchFamily="34" charset="0"/>
                      </a:endParaRPr>
                    </a:p>
                  </a:txBody>
                  <a:tcPr/>
                </a:tc>
                <a:tc>
                  <a:txBody>
                    <a:bodyPr/>
                    <a:lstStyle/>
                    <a:p>
                      <a:r>
                        <a:rPr lang="en-US" sz="1600" b="0" kern="1200" dirty="0" smtClean="0">
                          <a:solidFill>
                            <a:schemeClr val="dk1"/>
                          </a:solidFill>
                          <a:latin typeface="Arial" pitchFamily="34" charset="0"/>
                          <a:ea typeface="+mn-ea"/>
                          <a:cs typeface="Arial" pitchFamily="34" charset="0"/>
                        </a:rPr>
                        <a:t>Sea level anomalies along the ground track of the satellite at 1 </a:t>
                      </a:r>
                      <a:r>
                        <a:rPr lang="en-US" sz="1600" b="0" kern="1200" dirty="0" smtClean="0">
                          <a:solidFill>
                            <a:schemeClr val="dk1"/>
                          </a:solidFill>
                          <a:latin typeface="Arial" pitchFamily="34" charset="0"/>
                          <a:ea typeface="+mn-ea"/>
                          <a:cs typeface="Arial" pitchFamily="34" charset="0"/>
                        </a:rPr>
                        <a:t>Hz</a:t>
                      </a:r>
                      <a:endParaRPr lang="fr-FR" sz="1600" b="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latin typeface="Arial" pitchFamily="34" charset="0"/>
                          <a:cs typeface="Arial" pitchFamily="34" charset="0"/>
                        </a:rPr>
                        <a:t>Along </a:t>
                      </a:r>
                      <a:r>
                        <a:rPr lang="fr-FR" sz="1600" b="0" dirty="0" err="1" smtClean="0">
                          <a:latin typeface="Arial" pitchFamily="34" charset="0"/>
                          <a:cs typeface="Arial" pitchFamily="34" charset="0"/>
                        </a:rPr>
                        <a:t>theoretical</a:t>
                      </a:r>
                      <a:r>
                        <a:rPr lang="fr-FR" sz="1600" b="0" dirty="0" smtClean="0">
                          <a:latin typeface="Arial" pitchFamily="34" charset="0"/>
                          <a:cs typeface="Arial" pitchFamily="34" charset="0"/>
                        </a:rPr>
                        <a:t> track SLA</a:t>
                      </a:r>
                      <a:endParaRPr lang="fr-FR" sz="1600" b="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Arial" pitchFamily="34" charset="0"/>
                          <a:cs typeface="Arial" pitchFamily="34" charset="0"/>
                        </a:rPr>
                        <a:t>SLA along the theoretical ground track of the satellite at 1 </a:t>
                      </a:r>
                      <a:r>
                        <a:rPr lang="en-US" sz="1600" b="0" dirty="0" smtClean="0">
                          <a:latin typeface="Arial" pitchFamily="34" charset="0"/>
                          <a:cs typeface="Arial" pitchFamily="34" charset="0"/>
                        </a:rPr>
                        <a:t>Hz. </a:t>
                      </a:r>
                      <a:r>
                        <a:rPr lang="en-US" sz="1600" b="0" dirty="0" smtClean="0">
                          <a:solidFill>
                            <a:schemeClr val="tx1"/>
                          </a:solidFill>
                          <a:latin typeface="Arial" pitchFamily="34" charset="0"/>
                          <a:cs typeface="Arial" pitchFamily="34" charset="0"/>
                        </a:rPr>
                        <a:t>Allows repeat-track analysis</a:t>
                      </a:r>
                      <a:endParaRPr lang="fr-FR" sz="1600" b="0" dirty="0">
                        <a:solidFill>
                          <a:schemeClr val="tx1"/>
                        </a:solidFill>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Arial" pitchFamily="34" charset="0"/>
                          <a:cs typeface="Arial" pitchFamily="34" charset="0"/>
                        </a:rPr>
                        <a:t>SLA</a:t>
                      </a:r>
                      <a:r>
                        <a:rPr lang="en-US" sz="1600" b="0" baseline="0" dirty="0" smtClean="0">
                          <a:latin typeface="Arial" pitchFamily="34" charset="0"/>
                          <a:cs typeface="Arial" pitchFamily="34" charset="0"/>
                        </a:rPr>
                        <a:t> </a:t>
                      </a:r>
                      <a:r>
                        <a:rPr lang="en-US" sz="1600" b="0" dirty="0" smtClean="0">
                          <a:latin typeface="Arial" pitchFamily="34" charset="0"/>
                          <a:cs typeface="Arial" pitchFamily="34" charset="0"/>
                        </a:rPr>
                        <a:t>maps combined from several missions</a:t>
                      </a:r>
                      <a:endParaRPr lang="fr-FR" sz="1600" b="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Arial" pitchFamily="34" charset="0"/>
                          <a:cs typeface="Arial" pitchFamily="34" charset="0"/>
                        </a:rPr>
                        <a:t>SLA grids are derived from along-track SLA combining and interpolating in time and space several altimetric missions.</a:t>
                      </a:r>
                      <a:endParaRPr lang="fr-FR" sz="1600" b="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latin typeface="Arial" pitchFamily="34" charset="0"/>
                          <a:cs typeface="Arial" pitchFamily="34" charset="0"/>
                        </a:rPr>
                        <a:t>SSH </a:t>
                      </a:r>
                      <a:r>
                        <a:rPr lang="fr-FR" sz="1600" b="0" dirty="0" err="1" smtClean="0">
                          <a:latin typeface="Arial" pitchFamily="34" charset="0"/>
                          <a:cs typeface="Arial" pitchFamily="34" charset="0"/>
                        </a:rPr>
                        <a:t>Crossovers</a:t>
                      </a:r>
                      <a:endParaRPr lang="fr-FR" sz="1600" b="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Arial" pitchFamily="34" charset="0"/>
                          <a:cs typeface="Arial" pitchFamily="34" charset="0"/>
                        </a:rPr>
                        <a:t>SSH differences between ascending and descending passes for time differences lower than 10 days</a:t>
                      </a:r>
                      <a:endParaRPr lang="fr-FR" sz="1600" b="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latin typeface="Arial" pitchFamily="34" charset="0"/>
                          <a:cs typeface="Arial" pitchFamily="34" charset="0"/>
                        </a:rPr>
                        <a:t>Tide gauges</a:t>
                      </a:r>
                      <a:endParaRPr lang="fr-FR" sz="1600" b="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pitchFamily="34" charset="0"/>
                          <a:cs typeface="Arial" pitchFamily="34" charset="0"/>
                        </a:rPr>
                        <a:t>Measurements from global tide gauges networks (GLOSS/</a:t>
                      </a:r>
                      <a:r>
                        <a:rPr lang="en-US" sz="1600" b="0" dirty="0" err="1" smtClean="0">
                          <a:solidFill>
                            <a:schemeClr val="tx1"/>
                          </a:solidFill>
                          <a:latin typeface="Arial" pitchFamily="34" charset="0"/>
                          <a:cs typeface="Arial" pitchFamily="34" charset="0"/>
                        </a:rPr>
                        <a:t>Clivar</a:t>
                      </a:r>
                      <a:r>
                        <a:rPr lang="en-US" sz="1600" b="0" dirty="0" smtClean="0">
                          <a:solidFill>
                            <a:schemeClr val="tx1"/>
                          </a:solidFill>
                          <a:latin typeface="Arial" pitchFamily="34" charset="0"/>
                          <a:cs typeface="Arial" pitchFamily="34" charset="0"/>
                        </a:rPr>
                        <a:t>, PMSL) covering all the altimetric period</a:t>
                      </a:r>
                      <a:endParaRPr lang="fr-FR" sz="1600" b="0" dirty="0">
                        <a:solidFill>
                          <a:schemeClr val="tx1"/>
                        </a:solidFill>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err="1" smtClean="0">
                          <a:latin typeface="Arial" pitchFamily="34" charset="0"/>
                          <a:cs typeface="Arial" pitchFamily="34" charset="0"/>
                        </a:rPr>
                        <a:t>Temp</a:t>
                      </a:r>
                      <a:r>
                        <a:rPr lang="fr-FR" sz="1600" b="0" dirty="0" smtClean="0">
                          <a:latin typeface="Arial" pitchFamily="34" charset="0"/>
                          <a:cs typeface="Arial" pitchFamily="34" charset="0"/>
                        </a:rPr>
                        <a:t>/</a:t>
                      </a:r>
                      <a:r>
                        <a:rPr lang="fr-FR" sz="1600" b="0" dirty="0" err="1" smtClean="0">
                          <a:latin typeface="Arial" pitchFamily="34" charset="0"/>
                          <a:cs typeface="Arial" pitchFamily="34" charset="0"/>
                        </a:rPr>
                        <a:t>Salinity</a:t>
                      </a:r>
                      <a:r>
                        <a:rPr lang="fr-FR" sz="1600" b="0" dirty="0" smtClean="0">
                          <a:latin typeface="Arial" pitchFamily="34" charset="0"/>
                          <a:cs typeface="Arial" pitchFamily="34" charset="0"/>
                        </a:rPr>
                        <a:t> profiles</a:t>
                      </a:r>
                      <a:endParaRPr lang="fr-FR" sz="1600" b="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Arial" pitchFamily="34" charset="0"/>
                          <a:ea typeface="+mn-ea"/>
                          <a:cs typeface="Arial" pitchFamily="34" charset="0"/>
                        </a:rPr>
                        <a:t>Data from the ARGO</a:t>
                      </a:r>
                      <a:r>
                        <a:rPr lang="en-US" sz="1600" kern="1200" baseline="0" dirty="0" smtClean="0">
                          <a:solidFill>
                            <a:schemeClr val="tx1"/>
                          </a:solidFill>
                          <a:latin typeface="Arial" pitchFamily="34" charset="0"/>
                          <a:ea typeface="+mn-ea"/>
                          <a:cs typeface="Arial" pitchFamily="34" charset="0"/>
                        </a:rPr>
                        <a:t> </a:t>
                      </a:r>
                      <a:r>
                        <a:rPr lang="en-US" sz="1600" kern="1200" dirty="0" smtClean="0">
                          <a:solidFill>
                            <a:schemeClr val="tx1"/>
                          </a:solidFill>
                          <a:latin typeface="Arial" pitchFamily="34" charset="0"/>
                          <a:ea typeface="+mn-ea"/>
                          <a:cs typeface="Arial" pitchFamily="34" charset="0"/>
                        </a:rPr>
                        <a:t>Global network</a:t>
                      </a:r>
                      <a:endParaRPr lang="fr-FR" sz="1600" kern="1200" dirty="0" smtClean="0">
                        <a:solidFill>
                          <a:schemeClr val="tx1"/>
                        </a:solidFill>
                        <a:latin typeface="Arial" pitchFamily="34" charset="0"/>
                        <a:ea typeface="+mn-ea"/>
                        <a:cs typeface="Arial" pitchFamily="34" charset="0"/>
                      </a:endParaRPr>
                    </a:p>
                  </a:txBody>
                  <a:tcPr/>
                </a:tc>
              </a:tr>
            </a:tbl>
          </a:graphicData>
        </a:graphic>
      </p:graphicFrame>
      <p:sp>
        <p:nvSpPr>
          <p:cNvPr id="4" name="Rectangle 3"/>
          <p:cNvSpPr/>
          <p:nvPr/>
        </p:nvSpPr>
        <p:spPr>
          <a:xfrm>
            <a:off x="252588" y="1288436"/>
            <a:ext cx="9421990" cy="646331"/>
          </a:xfrm>
          <a:prstGeom prst="rect">
            <a:avLst/>
          </a:prstGeom>
        </p:spPr>
        <p:txBody>
          <a:bodyPr wrap="square">
            <a:spAutoFit/>
          </a:bodyPr>
          <a:lstStyle/>
          <a:p>
            <a:pPr algn="just">
              <a:buFont typeface="Arial" pitchFamily="34" charset="0"/>
              <a:buChar char="•"/>
            </a:pPr>
            <a:r>
              <a:rPr lang="en-GB" sz="1600" dirty="0" smtClean="0"/>
              <a:t> </a:t>
            </a:r>
            <a:r>
              <a:rPr lang="en-GB" dirty="0" smtClean="0">
                <a:solidFill>
                  <a:srgbClr val="00338D"/>
                </a:solidFill>
                <a:latin typeface="Arial" pitchFamily="34" charset="0"/>
                <a:cs typeface="Arial" pitchFamily="34" charset="0"/>
              </a:rPr>
              <a:t>Inside </a:t>
            </a:r>
            <a:r>
              <a:rPr lang="en-GB" dirty="0">
                <a:solidFill>
                  <a:srgbClr val="00338D"/>
                </a:solidFill>
                <a:latin typeface="Arial" pitchFamily="34" charset="0"/>
                <a:cs typeface="Arial" pitchFamily="34" charset="0"/>
              </a:rPr>
              <a:t>a validation diagnostic type, they are different diagnostic</a:t>
            </a:r>
            <a:r>
              <a:rPr lang="en-GB" strike="sngStrike" dirty="0">
                <a:solidFill>
                  <a:srgbClr val="FF0000"/>
                </a:solidFill>
                <a:latin typeface="Arial" pitchFamily="34" charset="0"/>
                <a:cs typeface="Arial" pitchFamily="34" charset="0"/>
              </a:rPr>
              <a:t>s</a:t>
            </a:r>
            <a:r>
              <a:rPr lang="en-GB" dirty="0">
                <a:solidFill>
                  <a:srgbClr val="00338D"/>
                </a:solidFill>
                <a:latin typeface="Arial" pitchFamily="34" charset="0"/>
                <a:cs typeface="Arial" pitchFamily="34" charset="0"/>
              </a:rPr>
              <a:t> </a:t>
            </a:r>
            <a:r>
              <a:rPr lang="en-GB" dirty="0" smtClean="0">
                <a:solidFill>
                  <a:srgbClr val="00338D"/>
                </a:solidFill>
                <a:latin typeface="Arial" pitchFamily="34" charset="0"/>
                <a:cs typeface="Arial" pitchFamily="34" charset="0"/>
              </a:rPr>
              <a:t>group</a:t>
            </a:r>
            <a:r>
              <a:rPr lang="en-GB" dirty="0" smtClean="0">
                <a:solidFill>
                  <a:srgbClr val="FF0000"/>
                </a:solidFill>
                <a:latin typeface="Arial" pitchFamily="34" charset="0"/>
                <a:cs typeface="Arial" pitchFamily="34" charset="0"/>
              </a:rPr>
              <a:t>s</a:t>
            </a:r>
            <a:r>
              <a:rPr lang="en-GB" dirty="0" smtClean="0">
                <a:solidFill>
                  <a:srgbClr val="00338D"/>
                </a:solidFill>
                <a:latin typeface="Arial" pitchFamily="34" charset="0"/>
                <a:cs typeface="Arial" pitchFamily="34" charset="0"/>
              </a:rPr>
              <a:t> </a:t>
            </a:r>
            <a:r>
              <a:rPr lang="en-GB" dirty="0">
                <a:solidFill>
                  <a:srgbClr val="00338D"/>
                </a:solidFill>
                <a:latin typeface="Arial" pitchFamily="34" charset="0"/>
                <a:cs typeface="Arial" pitchFamily="34" charset="0"/>
              </a:rPr>
              <a:t>based on the same input </a:t>
            </a:r>
            <a:r>
              <a:rPr lang="en-GB" dirty="0" smtClean="0">
                <a:solidFill>
                  <a:srgbClr val="00338D"/>
                </a:solidFill>
                <a:latin typeface="Arial" pitchFamily="34" charset="0"/>
                <a:cs typeface="Arial" pitchFamily="34" charset="0"/>
              </a:rPr>
              <a:t>data derived </a:t>
            </a:r>
            <a:r>
              <a:rPr lang="en-GB" dirty="0">
                <a:solidFill>
                  <a:srgbClr val="00338D"/>
                </a:solidFill>
                <a:latin typeface="Arial" pitchFamily="34" charset="0"/>
                <a:cs typeface="Arial" pitchFamily="34" charset="0"/>
              </a:rPr>
              <a:t>from altimetry measurements or </a:t>
            </a:r>
            <a:r>
              <a:rPr lang="en-GB" dirty="0" smtClean="0">
                <a:solidFill>
                  <a:srgbClr val="00338D"/>
                </a:solidFill>
                <a:latin typeface="Arial" pitchFamily="34" charset="0"/>
                <a:cs typeface="Arial" pitchFamily="34" charset="0"/>
              </a:rPr>
              <a:t>from external </a:t>
            </a:r>
            <a:r>
              <a:rPr lang="en-GB" dirty="0">
                <a:solidFill>
                  <a:srgbClr val="00338D"/>
                </a:solidFill>
                <a:latin typeface="Arial" pitchFamily="34" charset="0"/>
                <a:cs typeface="Arial" pitchFamily="34" charset="0"/>
              </a:rPr>
              <a:t>data used:</a:t>
            </a:r>
            <a:endParaRPr lang="fr-FR" dirty="0">
              <a:solidFill>
                <a:srgbClr val="00338D"/>
              </a:solidFill>
              <a:latin typeface="Arial" pitchFamily="34" charset="0"/>
              <a:cs typeface="Arial" pitchFamily="34" charset="0"/>
            </a:endParaRPr>
          </a:p>
        </p:txBody>
      </p:sp>
      <p:sp>
        <p:nvSpPr>
          <p:cNvPr id="5" name="Rectangle 12"/>
          <p:cNvSpPr txBox="1">
            <a:spLocks noChangeArrowheads="1"/>
          </p:cNvSpPr>
          <p:nvPr/>
        </p:nvSpPr>
        <p:spPr>
          <a:xfrm>
            <a:off x="128732" y="258618"/>
            <a:ext cx="9477375" cy="707737"/>
          </a:xfrm>
          <a:prstGeom prst="rect">
            <a:avLst/>
          </a:prstGeom>
        </p:spPr>
        <p:txBody>
          <a:bodyPr/>
          <a:lstStyle/>
          <a:p>
            <a:pPr>
              <a:lnSpc>
                <a:spcPct val="85000"/>
              </a:lnSpc>
              <a:spcBef>
                <a:spcPct val="20000"/>
              </a:spcBef>
              <a:buClr>
                <a:srgbClr val="000066"/>
              </a:buClr>
            </a:pPr>
            <a:r>
              <a:rPr lang="en-US" sz="2800" b="1" kern="0" dirty="0" smtClean="0">
                <a:solidFill>
                  <a:schemeClr val="accent3"/>
                </a:solidFill>
                <a:latin typeface="Arial" charset="0"/>
              </a:rPr>
              <a:t>3</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 Description of PVP</a:t>
            </a:r>
            <a:r>
              <a:rPr lang="en-US" sz="2800" b="1" kern="0" dirty="0" smtClean="0">
                <a:solidFill>
                  <a:schemeClr val="accent3"/>
                </a:solidFill>
                <a:latin typeface="Arial" charset="0"/>
              </a:rPr>
              <a:t>: focus on uncertainties </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graphicFrame>
        <p:nvGraphicFramePr>
          <p:cNvPr id="3" name="Tableau 2"/>
          <p:cNvGraphicFramePr>
            <a:graphicFrameLocks noGrp="1"/>
          </p:cNvGraphicFramePr>
          <p:nvPr/>
        </p:nvGraphicFramePr>
        <p:xfrm>
          <a:off x="3804357" y="767645"/>
          <a:ext cx="5943599" cy="5944059"/>
        </p:xfrm>
        <a:graphic>
          <a:graphicData uri="http://schemas.openxmlformats.org/drawingml/2006/table">
            <a:tbl>
              <a:tblPr/>
              <a:tblGrid>
                <a:gridCol w="762444"/>
                <a:gridCol w="5181155"/>
              </a:tblGrid>
              <a:tr h="203200">
                <a:tc>
                  <a:txBody>
                    <a:bodyPr/>
                    <a:lstStyle/>
                    <a:p>
                      <a:pPr marL="0" marR="0" algn="just">
                        <a:spcBef>
                          <a:spcPts val="0"/>
                        </a:spcBef>
                        <a:spcAft>
                          <a:spcPts val="600"/>
                        </a:spcAft>
                      </a:pPr>
                      <a:r>
                        <a:rPr lang="en-US" sz="1400" dirty="0" smtClean="0">
                          <a:latin typeface="Trebuchet MS"/>
                          <a:ea typeface="Times New Roman"/>
                          <a:cs typeface="Times New Roman"/>
                        </a:rPr>
                        <a:t>Number</a:t>
                      </a:r>
                      <a:endParaRPr lang="fr-FR" sz="14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spcBef>
                          <a:spcPts val="0"/>
                        </a:spcBef>
                        <a:spcAft>
                          <a:spcPts val="600"/>
                        </a:spcAft>
                      </a:pPr>
                      <a:r>
                        <a:rPr lang="en-US" sz="1400" dirty="0">
                          <a:latin typeface="Trebuchet MS"/>
                          <a:ea typeface="Times New Roman"/>
                          <a:cs typeface="Times New Roman"/>
                        </a:rPr>
                        <a:t>Diagnostics name</a:t>
                      </a:r>
                      <a:endParaRPr lang="fr-FR" sz="14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5337">
                <a:tc>
                  <a:txBody>
                    <a:bodyPr/>
                    <a:lstStyle/>
                    <a:p>
                      <a:pPr marL="0" marR="0" algn="ctr">
                        <a:spcBef>
                          <a:spcPts val="0"/>
                        </a:spcBef>
                        <a:spcAft>
                          <a:spcPts val="0"/>
                        </a:spcAft>
                      </a:pPr>
                      <a:r>
                        <a:rPr lang="fr-FR" sz="1200" b="1" u="sng" dirty="0">
                          <a:solidFill>
                            <a:srgbClr val="FF0000"/>
                          </a:solidFill>
                          <a:latin typeface="Calibri"/>
                          <a:ea typeface="Times New Roman"/>
                          <a:cs typeface="Times New Roman"/>
                          <a:hlinkClick r:id=""/>
                        </a:rPr>
                        <a:t>A01</a:t>
                      </a:r>
                      <a:endParaRPr lang="fr-FR" sz="1200" dirty="0">
                        <a:solidFill>
                          <a:srgbClr val="FF0000"/>
                        </a:solidFill>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differences between both altimetric components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Map of differences between both altimetric components over all the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33944">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A03</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evolution of altimetric component differences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A04</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SSH crossovers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A05</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between temporal evolution of SSH crossovers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A06</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Map of SSH crossovers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A07</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a:latin typeface="Trebuchet MS"/>
                          <a:ea typeface="Times New Roman"/>
                          <a:cs typeface="Times New Roman"/>
                        </a:rPr>
                        <a:t>Differences between maps of SSH crossovers</a:t>
                      </a:r>
                      <a:endParaRPr lang="fr-FR" sz="120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A08</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SLA</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A09</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of SLA temporal evolution</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A10</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a:latin typeface="Trebuchet MS"/>
                          <a:ea typeface="Times New Roman"/>
                          <a:cs typeface="Times New Roman"/>
                        </a:rPr>
                        <a:t>Map of SLA over all the period</a:t>
                      </a:r>
                      <a:endParaRPr lang="fr-FR" sz="120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A11</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between maps of SLA</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SLA evolution</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A13</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SLA differences versus coastal distances between 0 and 300 km</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B01</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a:latin typeface="Trebuchet MS"/>
                          <a:ea typeface="Times New Roman"/>
                          <a:cs typeface="Times New Roman"/>
                        </a:rPr>
                        <a:t>Temporal evolution of SLA for 2 missions over the same period</a:t>
                      </a:r>
                      <a:endParaRPr lang="fr-FR" sz="120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a:solidFill>
                            <a:srgbClr val="0000FF"/>
                          </a:solidFill>
                          <a:latin typeface="Calibri"/>
                          <a:ea typeface="Times New Roman"/>
                          <a:cs typeface="Times New Roman"/>
                          <a:hlinkClick r:id=""/>
                        </a:rPr>
                        <a:t>B02</a:t>
                      </a:r>
                      <a:endParaRPr lang="fr-FR" sz="120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between maps of SLA for 2 missions over the same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C01</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SSH differences between tide gauges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of temporal evolution of SSH differences between tide gauges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C03</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evolution of SSH differences between tide gauges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C04</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 of histograms between tide gauges and altimeter SSH differences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C05</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SSH differences between T/S profiles and altimetry data over all the altimetry period: global, north/south, east/west</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C06</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of temporal evolution of SSH differences between T/S profiles and altimetry data over all the altimetry period	</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C07</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evolution SSH differences between T/S profiles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4" name="Rectangle 1"/>
          <p:cNvSpPr>
            <a:spLocks noChangeArrowheads="1"/>
          </p:cNvSpPr>
          <p:nvPr/>
        </p:nvSpPr>
        <p:spPr bwMode="auto">
          <a:xfrm>
            <a:off x="88900" y="2348560"/>
            <a:ext cx="3499556" cy="206210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548DD4"/>
                </a:solidFill>
                <a:effectLst/>
                <a:latin typeface="+mn-lt"/>
                <a:ea typeface="Times New Roman" pitchFamily="18" charset="0"/>
                <a:cs typeface="Times New Roman" pitchFamily="18" charset="0"/>
              </a:rPr>
              <a:t>T</a:t>
            </a:r>
            <a:r>
              <a:rPr kumimoji="0" lang="en-GB" sz="1600" b="1" i="1" u="none" strike="noStrike" cap="none" normalizeH="0" baseline="0" dirty="0" smtClean="0">
                <a:ln>
                  <a:noFill/>
                </a:ln>
                <a:solidFill>
                  <a:srgbClr val="548DD4"/>
                </a:solidFill>
                <a:effectLst/>
                <a:latin typeface="+mn-lt"/>
                <a:ea typeface="Times New Roman" pitchFamily="18" charset="0"/>
                <a:cs typeface="Times New Roman" pitchFamily="18" charset="0"/>
              </a:rPr>
              <a:t>he basic principle of validation </a:t>
            </a:r>
            <a:r>
              <a:rPr kumimoji="0" lang="en-GB" sz="1600" b="1" i="1" u="none" strike="noStrike" cap="none" normalizeH="0" baseline="0" dirty="0" smtClean="0">
                <a:ln>
                  <a:noFill/>
                </a:ln>
                <a:solidFill>
                  <a:schemeClr val="accent5">
                    <a:lumMod val="75000"/>
                  </a:schemeClr>
                </a:solidFill>
                <a:effectLst/>
                <a:latin typeface="+mn-lt"/>
                <a:ea typeface="Times New Roman" pitchFamily="18" charset="0"/>
                <a:cs typeface="Times New Roman" pitchFamily="18" charset="0"/>
              </a:rPr>
              <a:t>diagnosis is to compare the new algorithms with the reference ones.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600" b="1" i="1" dirty="0">
              <a:solidFill>
                <a:schemeClr val="accent5">
                  <a:lumMod val="75000"/>
                </a:schemeClr>
              </a:solidFill>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1" i="1" u="none" strike="noStrike" cap="none" normalizeH="0" baseline="0" dirty="0" smtClean="0">
                <a:ln>
                  <a:noFill/>
                </a:ln>
                <a:solidFill>
                  <a:schemeClr val="accent5">
                    <a:lumMod val="75000"/>
                  </a:schemeClr>
                </a:solidFill>
                <a:effectLst/>
                <a:latin typeface="+mn-lt"/>
                <a:ea typeface="Times New Roman" pitchFamily="18" charset="0"/>
                <a:cs typeface="Times New Roman" pitchFamily="18" charset="0"/>
              </a:rPr>
              <a:t>The reference </a:t>
            </a:r>
            <a:r>
              <a:rPr kumimoji="0" lang="en-GB" sz="1600" b="1" i="1" u="none" strike="noStrike" cap="none" normalizeH="0" baseline="0" dirty="0" smtClean="0">
                <a:ln>
                  <a:noFill/>
                </a:ln>
                <a:solidFill>
                  <a:schemeClr val="accent5">
                    <a:lumMod val="75000"/>
                  </a:schemeClr>
                </a:solidFill>
                <a:effectLst/>
                <a:latin typeface="+mn-lt"/>
                <a:ea typeface="Times New Roman" pitchFamily="18" charset="0"/>
                <a:cs typeface="Times New Roman" pitchFamily="18" charset="0"/>
              </a:rPr>
              <a:t>algorithms </a:t>
            </a:r>
            <a:r>
              <a:rPr kumimoji="0" lang="en-GB" sz="1600" b="1" i="1" u="none" strike="noStrike" cap="none" normalizeH="0" baseline="0" dirty="0" smtClean="0">
                <a:ln>
                  <a:noFill/>
                </a:ln>
                <a:solidFill>
                  <a:schemeClr val="accent5">
                    <a:lumMod val="75000"/>
                  </a:schemeClr>
                </a:solidFill>
                <a:effectLst/>
                <a:latin typeface="+mn-lt"/>
                <a:ea typeface="Times New Roman" pitchFamily="18" charset="0"/>
                <a:cs typeface="Times New Roman" pitchFamily="18" charset="0"/>
              </a:rPr>
              <a:t>are the state of the art at </a:t>
            </a:r>
            <a:r>
              <a:rPr kumimoji="0" lang="en-GB" sz="1600" b="1" i="1" u="none" strike="noStrike" cap="none" normalizeH="0" baseline="0" dirty="0" smtClean="0">
                <a:ln>
                  <a:noFill/>
                </a:ln>
                <a:solidFill>
                  <a:srgbClr val="548DD4"/>
                </a:solidFill>
                <a:effectLst/>
                <a:latin typeface="+mn-lt"/>
                <a:ea typeface="Times New Roman" pitchFamily="18" charset="0"/>
                <a:cs typeface="Times New Roman" pitchFamily="18" charset="0"/>
              </a:rPr>
              <a:t>the beginning of the project.</a:t>
            </a:r>
            <a:endParaRPr kumimoji="0" lang="en-GB" sz="1600" b="0" i="0" u="none" strike="noStrike" cap="none" normalizeH="0" baseline="0" dirty="0" smtClean="0">
              <a:ln>
                <a:noFill/>
              </a:ln>
              <a:solidFill>
                <a:schemeClr val="tx1"/>
              </a:solidFill>
              <a:effectLst/>
              <a:latin typeface="+mn-lt"/>
            </a:endParaRPr>
          </a:p>
        </p:txBody>
      </p:sp>
      <p:sp>
        <p:nvSpPr>
          <p:cNvPr id="7" name="Rectangle 12"/>
          <p:cNvSpPr txBox="1">
            <a:spLocks noChangeArrowheads="1"/>
          </p:cNvSpPr>
          <p:nvPr/>
        </p:nvSpPr>
        <p:spPr>
          <a:xfrm>
            <a:off x="128732" y="258618"/>
            <a:ext cx="9477375" cy="707737"/>
          </a:xfrm>
          <a:prstGeom prst="rect">
            <a:avLst/>
          </a:prstGeom>
        </p:spPr>
        <p:txBody>
          <a:bodyPr/>
          <a:lstStyle/>
          <a:p>
            <a:pPr>
              <a:lnSpc>
                <a:spcPct val="85000"/>
              </a:lnSpc>
              <a:spcBef>
                <a:spcPct val="20000"/>
              </a:spcBef>
              <a:buClr>
                <a:srgbClr val="000066"/>
              </a:buClr>
            </a:pPr>
            <a:r>
              <a:rPr lang="en-US" sz="2800" b="1" kern="0" dirty="0" smtClean="0">
                <a:solidFill>
                  <a:schemeClr val="accent3"/>
                </a:solidFill>
                <a:latin typeface="Arial" charset="0"/>
              </a:rPr>
              <a:t>3</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 Description of PVP</a:t>
            </a:r>
            <a:r>
              <a:rPr lang="en-US" sz="2800" b="1" kern="0" dirty="0" smtClean="0">
                <a:solidFill>
                  <a:schemeClr val="accent3"/>
                </a:solidFill>
                <a:latin typeface="Arial" charset="0"/>
              </a:rPr>
              <a:t>: focus on uncertainties </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graphicFrame>
        <p:nvGraphicFramePr>
          <p:cNvPr id="3" name="Tableau 2"/>
          <p:cNvGraphicFramePr>
            <a:graphicFrameLocks noGrp="1"/>
          </p:cNvGraphicFramePr>
          <p:nvPr/>
        </p:nvGraphicFramePr>
        <p:xfrm>
          <a:off x="3804357" y="767645"/>
          <a:ext cx="5943599" cy="5944059"/>
        </p:xfrm>
        <a:graphic>
          <a:graphicData uri="http://schemas.openxmlformats.org/drawingml/2006/table">
            <a:tbl>
              <a:tblPr/>
              <a:tblGrid>
                <a:gridCol w="762444"/>
                <a:gridCol w="5181155"/>
              </a:tblGrid>
              <a:tr h="203200">
                <a:tc>
                  <a:txBody>
                    <a:bodyPr/>
                    <a:lstStyle/>
                    <a:p>
                      <a:pPr marL="0" marR="0" algn="just">
                        <a:spcBef>
                          <a:spcPts val="0"/>
                        </a:spcBef>
                        <a:spcAft>
                          <a:spcPts val="600"/>
                        </a:spcAft>
                      </a:pPr>
                      <a:r>
                        <a:rPr lang="en-US" sz="1400" dirty="0" smtClean="0">
                          <a:latin typeface="Trebuchet MS"/>
                          <a:ea typeface="Times New Roman"/>
                          <a:cs typeface="Times New Roman"/>
                        </a:rPr>
                        <a:t>Number</a:t>
                      </a:r>
                      <a:endParaRPr lang="fr-FR" sz="14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spcBef>
                          <a:spcPts val="0"/>
                        </a:spcBef>
                        <a:spcAft>
                          <a:spcPts val="600"/>
                        </a:spcAft>
                      </a:pPr>
                      <a:r>
                        <a:rPr lang="en-US" sz="1400" dirty="0">
                          <a:latin typeface="Trebuchet MS"/>
                          <a:ea typeface="Times New Roman"/>
                          <a:cs typeface="Times New Roman"/>
                        </a:rPr>
                        <a:t>Diagnostics name</a:t>
                      </a:r>
                      <a:endParaRPr lang="fr-FR" sz="14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5337">
                <a:tc>
                  <a:txBody>
                    <a:bodyPr/>
                    <a:lstStyle/>
                    <a:p>
                      <a:pPr marL="0" marR="0" algn="ctr">
                        <a:spcBef>
                          <a:spcPts val="0"/>
                        </a:spcBef>
                        <a:spcAft>
                          <a:spcPts val="0"/>
                        </a:spcAft>
                      </a:pPr>
                      <a:r>
                        <a:rPr lang="fr-FR" sz="1200" b="1" u="sng" dirty="0">
                          <a:solidFill>
                            <a:srgbClr val="FF0000"/>
                          </a:solidFill>
                          <a:latin typeface="Calibri"/>
                          <a:ea typeface="Times New Roman"/>
                          <a:cs typeface="Times New Roman"/>
                          <a:hlinkClick r:id=""/>
                        </a:rPr>
                        <a:t>A01</a:t>
                      </a:r>
                      <a:endParaRPr lang="fr-FR" sz="1200" dirty="0">
                        <a:solidFill>
                          <a:srgbClr val="FF0000"/>
                        </a:solidFill>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differences between both altimetric components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Map of differences between both altimetric components over all the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33944">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A03</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evolution of altimetric component differences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A04</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SSH crossovers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A05</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between temporal evolution of SSH crossovers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A06</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Map of SSH crossovers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A07</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a:latin typeface="Trebuchet MS"/>
                          <a:ea typeface="Times New Roman"/>
                          <a:cs typeface="Times New Roman"/>
                        </a:rPr>
                        <a:t>Differences between maps of SSH crossovers</a:t>
                      </a:r>
                      <a:endParaRPr lang="fr-FR" sz="120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A08</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SLA</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A09</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of SLA temporal evolution</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A10</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a:latin typeface="Trebuchet MS"/>
                          <a:ea typeface="Times New Roman"/>
                          <a:cs typeface="Times New Roman"/>
                        </a:rPr>
                        <a:t>Map of SLA over all the period</a:t>
                      </a:r>
                      <a:endParaRPr lang="fr-FR" sz="120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A11</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between maps of SLA</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SLA evolution</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A13</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SLA differences versus coastal distances between 0 and 300 km</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B01</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a:latin typeface="Trebuchet MS"/>
                          <a:ea typeface="Times New Roman"/>
                          <a:cs typeface="Times New Roman"/>
                        </a:rPr>
                        <a:t>Temporal evolution of SLA for 2 missions over the same period</a:t>
                      </a:r>
                      <a:endParaRPr lang="fr-FR" sz="120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B02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between maps of SLA for 2 missions over the same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C01</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SSH differences between tide gauges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of temporal evolution of SSH differences between tide gauges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C03</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evolution of SSH differences between tide gauges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C04</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 of histograms between tide gauges and altimeter SSH differences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C05</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SSH differences between T/S profiles and altimetry data over all the altimetry period: global, north/south, east/west</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C06</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of temporal evolution of SSH differences between T/S profiles and altimetry data over all the altimetry period	</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C07</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evolution SSH differences between T/S profiles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7" name="Rectangle 12"/>
          <p:cNvSpPr txBox="1">
            <a:spLocks noChangeArrowheads="1"/>
          </p:cNvSpPr>
          <p:nvPr/>
        </p:nvSpPr>
        <p:spPr>
          <a:xfrm>
            <a:off x="128732" y="258618"/>
            <a:ext cx="9477375" cy="707737"/>
          </a:xfrm>
          <a:prstGeom prst="rect">
            <a:avLst/>
          </a:prstGeom>
        </p:spPr>
        <p:txBody>
          <a:bodyPr/>
          <a:lstStyle/>
          <a:p>
            <a:pPr>
              <a:lnSpc>
                <a:spcPct val="85000"/>
              </a:lnSpc>
              <a:spcBef>
                <a:spcPct val="20000"/>
              </a:spcBef>
              <a:buClr>
                <a:srgbClr val="000066"/>
              </a:buClr>
            </a:pPr>
            <a:r>
              <a:rPr lang="en-US" sz="2800" b="1" kern="0" dirty="0" smtClean="0">
                <a:solidFill>
                  <a:schemeClr val="accent3"/>
                </a:solidFill>
                <a:latin typeface="Arial" charset="0"/>
              </a:rPr>
              <a:t>3</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 Description of PVP</a:t>
            </a:r>
            <a:r>
              <a:rPr lang="en-US" sz="2800" b="1" kern="0" dirty="0" smtClean="0">
                <a:solidFill>
                  <a:schemeClr val="accent3"/>
                </a:solidFill>
                <a:latin typeface="Arial" charset="0"/>
              </a:rPr>
              <a:t>: focus on uncertainties </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6" name="Rectangle 1"/>
          <p:cNvSpPr>
            <a:spLocks noChangeArrowheads="1"/>
          </p:cNvSpPr>
          <p:nvPr/>
        </p:nvSpPr>
        <p:spPr bwMode="auto">
          <a:xfrm>
            <a:off x="142147" y="2511977"/>
            <a:ext cx="3499556" cy="206210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548DD4"/>
                </a:solidFill>
                <a:effectLst/>
                <a:latin typeface="+mn-lt"/>
                <a:ea typeface="Times New Roman" pitchFamily="18" charset="0"/>
                <a:cs typeface="Times New Roman" pitchFamily="18" charset="0"/>
              </a:rPr>
              <a:t>T</a:t>
            </a:r>
            <a:r>
              <a:rPr kumimoji="0" lang="en-GB" sz="1600" b="1" i="1" u="none" strike="noStrike" cap="none" normalizeH="0" baseline="0" dirty="0" smtClean="0">
                <a:ln>
                  <a:noFill/>
                </a:ln>
                <a:solidFill>
                  <a:srgbClr val="548DD4"/>
                </a:solidFill>
                <a:effectLst/>
                <a:latin typeface="+mn-lt"/>
                <a:ea typeface="Times New Roman" pitchFamily="18" charset="0"/>
                <a:cs typeface="Times New Roman" pitchFamily="18" charset="0"/>
              </a:rPr>
              <a:t>he basic </a:t>
            </a:r>
            <a:r>
              <a:rPr kumimoji="0" lang="en-GB" sz="1600" b="1" i="1" u="none" strike="noStrike" cap="none" normalizeH="0" baseline="0" dirty="0" smtClean="0">
                <a:ln>
                  <a:noFill/>
                </a:ln>
                <a:solidFill>
                  <a:schemeClr val="accent5">
                    <a:lumMod val="75000"/>
                  </a:schemeClr>
                </a:solidFill>
                <a:effectLst/>
                <a:latin typeface="+mn-lt"/>
                <a:ea typeface="Times New Roman" pitchFamily="18" charset="0"/>
                <a:cs typeface="Times New Roman" pitchFamily="18" charset="0"/>
              </a:rPr>
              <a:t>principle of validation diagnosis is to compare the new algorithms with the reference ones.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600" b="1" i="1" dirty="0">
              <a:solidFill>
                <a:schemeClr val="accent5">
                  <a:lumMod val="75000"/>
                </a:schemeClr>
              </a:solidFill>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1" i="1" u="none" strike="noStrike" cap="none" normalizeH="0" baseline="0" dirty="0" smtClean="0">
                <a:ln>
                  <a:noFill/>
                </a:ln>
                <a:solidFill>
                  <a:schemeClr val="accent5">
                    <a:lumMod val="75000"/>
                  </a:schemeClr>
                </a:solidFill>
                <a:effectLst/>
                <a:latin typeface="+mn-lt"/>
                <a:ea typeface="Times New Roman" pitchFamily="18" charset="0"/>
                <a:cs typeface="Times New Roman" pitchFamily="18" charset="0"/>
              </a:rPr>
              <a:t>The reference </a:t>
            </a:r>
            <a:r>
              <a:rPr kumimoji="0" lang="en-GB" sz="1600" b="1" i="1" u="none" strike="noStrike" cap="none" normalizeH="0" baseline="0" dirty="0" smtClean="0">
                <a:ln>
                  <a:noFill/>
                </a:ln>
                <a:solidFill>
                  <a:schemeClr val="accent5">
                    <a:lumMod val="75000"/>
                  </a:schemeClr>
                </a:solidFill>
                <a:effectLst/>
                <a:latin typeface="+mn-lt"/>
                <a:ea typeface="Times New Roman" pitchFamily="18" charset="0"/>
                <a:cs typeface="Times New Roman" pitchFamily="18" charset="0"/>
              </a:rPr>
              <a:t>algorithms </a:t>
            </a:r>
            <a:r>
              <a:rPr kumimoji="0" lang="en-GB" sz="1600" b="1" i="1" u="none" strike="noStrike" cap="none" normalizeH="0" baseline="0" dirty="0" smtClean="0">
                <a:ln>
                  <a:noFill/>
                </a:ln>
                <a:solidFill>
                  <a:schemeClr val="accent5">
                    <a:lumMod val="75000"/>
                  </a:schemeClr>
                </a:solidFill>
                <a:effectLst/>
                <a:latin typeface="+mn-lt"/>
                <a:ea typeface="Times New Roman" pitchFamily="18" charset="0"/>
                <a:cs typeface="Times New Roman" pitchFamily="18" charset="0"/>
              </a:rPr>
              <a:t>are the state of the art </a:t>
            </a:r>
            <a:r>
              <a:rPr kumimoji="0" lang="en-GB" sz="1600" b="1" i="1" u="none" strike="noStrike" cap="none" normalizeH="0" baseline="0" dirty="0" smtClean="0">
                <a:ln>
                  <a:noFill/>
                </a:ln>
                <a:solidFill>
                  <a:srgbClr val="548DD4"/>
                </a:solidFill>
                <a:effectLst/>
                <a:latin typeface="+mn-lt"/>
                <a:ea typeface="Times New Roman" pitchFamily="18" charset="0"/>
                <a:cs typeface="Times New Roman" pitchFamily="18" charset="0"/>
              </a:rPr>
              <a:t>at the beginning of the project.</a:t>
            </a:r>
            <a:endParaRPr kumimoji="0" lang="en-GB" sz="16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graphicFrame>
        <p:nvGraphicFramePr>
          <p:cNvPr id="3" name="Tableau 2"/>
          <p:cNvGraphicFramePr>
            <a:graphicFrameLocks noGrp="1"/>
          </p:cNvGraphicFramePr>
          <p:nvPr/>
        </p:nvGraphicFramePr>
        <p:xfrm>
          <a:off x="3804357" y="767645"/>
          <a:ext cx="5943599" cy="5944059"/>
        </p:xfrm>
        <a:graphic>
          <a:graphicData uri="http://schemas.openxmlformats.org/drawingml/2006/table">
            <a:tbl>
              <a:tblPr/>
              <a:tblGrid>
                <a:gridCol w="762444"/>
                <a:gridCol w="5181155"/>
              </a:tblGrid>
              <a:tr h="203200">
                <a:tc>
                  <a:txBody>
                    <a:bodyPr/>
                    <a:lstStyle/>
                    <a:p>
                      <a:pPr marL="0" marR="0" algn="just">
                        <a:spcBef>
                          <a:spcPts val="0"/>
                        </a:spcBef>
                        <a:spcAft>
                          <a:spcPts val="600"/>
                        </a:spcAft>
                      </a:pPr>
                      <a:r>
                        <a:rPr lang="en-US" sz="1400" dirty="0" smtClean="0">
                          <a:latin typeface="Trebuchet MS"/>
                          <a:ea typeface="Times New Roman"/>
                          <a:cs typeface="Times New Roman"/>
                        </a:rPr>
                        <a:t>Number</a:t>
                      </a:r>
                      <a:endParaRPr lang="fr-FR" sz="14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spcBef>
                          <a:spcPts val="0"/>
                        </a:spcBef>
                        <a:spcAft>
                          <a:spcPts val="600"/>
                        </a:spcAft>
                      </a:pPr>
                      <a:r>
                        <a:rPr lang="en-US" sz="1400" dirty="0">
                          <a:latin typeface="Trebuchet MS"/>
                          <a:ea typeface="Times New Roman"/>
                          <a:cs typeface="Times New Roman"/>
                        </a:rPr>
                        <a:t>Diagnostics name</a:t>
                      </a:r>
                      <a:endParaRPr lang="fr-FR" sz="14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5337">
                <a:tc>
                  <a:txBody>
                    <a:bodyPr/>
                    <a:lstStyle/>
                    <a:p>
                      <a:pPr marL="0" marR="0" algn="ctr">
                        <a:spcBef>
                          <a:spcPts val="0"/>
                        </a:spcBef>
                        <a:spcAft>
                          <a:spcPts val="0"/>
                        </a:spcAft>
                      </a:pPr>
                      <a:r>
                        <a:rPr lang="fr-FR" sz="1200" b="1" u="sng" dirty="0">
                          <a:solidFill>
                            <a:srgbClr val="FF0000"/>
                          </a:solidFill>
                          <a:latin typeface="Calibri"/>
                          <a:ea typeface="Times New Roman"/>
                          <a:cs typeface="Times New Roman"/>
                          <a:hlinkClick r:id=""/>
                        </a:rPr>
                        <a:t>A01</a:t>
                      </a:r>
                      <a:endParaRPr lang="fr-FR" sz="1200" dirty="0">
                        <a:solidFill>
                          <a:srgbClr val="FF0000"/>
                        </a:solidFill>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differences between both altimetric components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Map of differences between both altimetric components over all the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33944">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A03</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evolution of altimetric component differences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A04</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SSH crossovers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A05</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between temporal evolution of SSH crossovers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A06</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Map of SSH crossovers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A07</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a:latin typeface="Trebuchet MS"/>
                          <a:ea typeface="Times New Roman"/>
                          <a:cs typeface="Times New Roman"/>
                        </a:rPr>
                        <a:t>Differences between maps of SSH crossovers</a:t>
                      </a:r>
                      <a:endParaRPr lang="fr-FR" sz="120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A08</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SLA</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A09</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of SLA temporal evolution</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A10</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a:latin typeface="Trebuchet MS"/>
                          <a:ea typeface="Times New Roman"/>
                          <a:cs typeface="Times New Roman"/>
                        </a:rPr>
                        <a:t>Map of SLA over all the period</a:t>
                      </a:r>
                      <a:endParaRPr lang="fr-FR" sz="120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A11</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between maps of SLA</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SLA evolution</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A13</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SLA differences versus coastal distances between 0 and 300 km</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B01</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a:latin typeface="Trebuchet MS"/>
                          <a:ea typeface="Times New Roman"/>
                          <a:cs typeface="Times New Roman"/>
                        </a:rPr>
                        <a:t>Temporal evolution of SLA for 2 missions over the same period</a:t>
                      </a:r>
                      <a:endParaRPr lang="fr-FR" sz="120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B02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between maps of SLA for 2 missions over the same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C01</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SSH differences between tide gauges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C02</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of temporal evolution of SSH differences between tide gauges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C03</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evolution of SSH differences between tide gauges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85337">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C04</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 of histograms between tide gauges and altimeter SSH differences</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C05</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Temporal evolution of SSH differences between T/S profiles and altimetry data over all the altimetry period: global, north/south, east/west</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C06</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Differences of temporal evolution of SSH differences between T/S profiles and altimetry data over all the altimetry period	</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0673">
                <a:tc>
                  <a:txBody>
                    <a:bodyPr/>
                    <a:lstStyle/>
                    <a:p>
                      <a:pPr marL="0" marR="0" algn="ctr">
                        <a:spcBef>
                          <a:spcPts val="0"/>
                        </a:spcBef>
                        <a:spcAft>
                          <a:spcPts val="0"/>
                        </a:spcAft>
                      </a:pPr>
                      <a:r>
                        <a:rPr lang="fr-FR" sz="1200" b="1" u="sng" dirty="0">
                          <a:solidFill>
                            <a:srgbClr val="0000FF"/>
                          </a:solidFill>
                          <a:latin typeface="Calibri"/>
                          <a:ea typeface="Times New Roman"/>
                          <a:cs typeface="Times New Roman"/>
                          <a:hlinkClick r:id=""/>
                        </a:rPr>
                        <a:t>C07</a:t>
                      </a:r>
                      <a:endParaRPr lang="fr-FR" sz="1200" dirty="0">
                        <a:latin typeface="Trebuchet MS"/>
                        <a:ea typeface="Times New Roman"/>
                        <a:cs typeface="Times New Roman"/>
                      </a:endParaRPr>
                    </a:p>
                  </a:txBody>
                  <a:tcPr marL="66040" marR="66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just">
                        <a:spcBef>
                          <a:spcPts val="0"/>
                        </a:spcBef>
                        <a:spcAft>
                          <a:spcPts val="600"/>
                        </a:spcAft>
                      </a:pPr>
                      <a:r>
                        <a:rPr lang="en-US" sz="1200" dirty="0">
                          <a:latin typeface="Trebuchet MS"/>
                          <a:ea typeface="Times New Roman"/>
                          <a:cs typeface="Times New Roman"/>
                        </a:rPr>
                        <a:t>Periodogram derived from temporal evolution SSH differences between T/S profiles and altimetry data over all the altimetry period</a:t>
                      </a:r>
                      <a:endParaRPr lang="fr-FR" sz="1200" dirty="0">
                        <a:latin typeface="Trebuchet MS"/>
                        <a:ea typeface="Times New Roman"/>
                        <a:cs typeface="Times New Roman"/>
                      </a:endParaRPr>
                    </a:p>
                  </a:txBody>
                  <a:tcPr marL="66040" marR="66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4" name="Rectangle 1"/>
          <p:cNvSpPr>
            <a:spLocks noChangeArrowheads="1"/>
          </p:cNvSpPr>
          <p:nvPr/>
        </p:nvSpPr>
        <p:spPr bwMode="auto">
          <a:xfrm>
            <a:off x="88900" y="2348560"/>
            <a:ext cx="3499556" cy="206210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548DD4"/>
                </a:solidFill>
                <a:effectLst/>
                <a:latin typeface="+mn-lt"/>
                <a:ea typeface="Times New Roman" pitchFamily="18" charset="0"/>
                <a:cs typeface="Times New Roman" pitchFamily="18" charset="0"/>
              </a:rPr>
              <a:t>T</a:t>
            </a:r>
            <a:r>
              <a:rPr kumimoji="0" lang="en-GB" sz="1600" b="1" i="1" u="none" strike="noStrike" cap="none" normalizeH="0" baseline="0" dirty="0" smtClean="0">
                <a:ln>
                  <a:noFill/>
                </a:ln>
                <a:solidFill>
                  <a:srgbClr val="548DD4"/>
                </a:solidFill>
                <a:effectLst/>
                <a:latin typeface="+mn-lt"/>
                <a:ea typeface="Times New Roman" pitchFamily="18" charset="0"/>
                <a:cs typeface="Times New Roman" pitchFamily="18" charset="0"/>
              </a:rPr>
              <a:t>he basic principle of validation diagnostic is to compare the new algorithms with the reference ones.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600" b="1" i="1" dirty="0">
              <a:solidFill>
                <a:srgbClr val="548DD4"/>
              </a:solidFill>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1" i="1" u="none" strike="noStrike" cap="none" normalizeH="0" baseline="0" dirty="0" smtClean="0">
                <a:ln>
                  <a:noFill/>
                </a:ln>
                <a:solidFill>
                  <a:srgbClr val="548DD4"/>
                </a:solidFill>
                <a:effectLst/>
                <a:latin typeface="+mn-lt"/>
                <a:ea typeface="Times New Roman" pitchFamily="18" charset="0"/>
                <a:cs typeface="Times New Roman" pitchFamily="18" charset="0"/>
              </a:rPr>
              <a:t>The reference algorithms or are the state of the art at the beginning of the project.</a:t>
            </a:r>
            <a:endParaRPr kumimoji="0" lang="en-GB" sz="1600" b="0" i="0" u="none" strike="noStrike" cap="none" normalizeH="0" baseline="0" dirty="0" smtClean="0">
              <a:ln>
                <a:noFill/>
              </a:ln>
              <a:solidFill>
                <a:schemeClr val="tx1"/>
              </a:solidFill>
              <a:effectLst/>
              <a:latin typeface="+mn-lt"/>
            </a:endParaRPr>
          </a:p>
        </p:txBody>
      </p:sp>
      <p:sp>
        <p:nvSpPr>
          <p:cNvPr id="7" name="Rectangle 12"/>
          <p:cNvSpPr txBox="1">
            <a:spLocks noChangeArrowheads="1"/>
          </p:cNvSpPr>
          <p:nvPr/>
        </p:nvSpPr>
        <p:spPr>
          <a:xfrm>
            <a:off x="128732" y="258618"/>
            <a:ext cx="9477375" cy="707737"/>
          </a:xfrm>
          <a:prstGeom prst="rect">
            <a:avLst/>
          </a:prstGeom>
        </p:spPr>
        <p:txBody>
          <a:bodyPr/>
          <a:lstStyle/>
          <a:p>
            <a:pPr>
              <a:lnSpc>
                <a:spcPct val="85000"/>
              </a:lnSpc>
              <a:spcBef>
                <a:spcPct val="20000"/>
              </a:spcBef>
              <a:buClr>
                <a:srgbClr val="000066"/>
              </a:buClr>
            </a:pPr>
            <a:r>
              <a:rPr lang="en-US" sz="2800" b="1" kern="0" dirty="0" smtClean="0">
                <a:solidFill>
                  <a:schemeClr val="accent3"/>
                </a:solidFill>
                <a:latin typeface="Arial" charset="0"/>
              </a:rPr>
              <a:t>3</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 Description of PVP</a:t>
            </a:r>
            <a:r>
              <a:rPr lang="en-US" sz="2800" b="1" kern="0" dirty="0" smtClean="0">
                <a:solidFill>
                  <a:schemeClr val="accent3"/>
                </a:solidFill>
                <a:latin typeface="Arial" charset="0"/>
              </a:rPr>
              <a:t>: focus on uncertainties </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pic>
        <p:nvPicPr>
          <p:cNvPr id="6" name="Image 5" descr="DiagnosticFile_B02.png"/>
          <p:cNvPicPr>
            <a:picLocks noChangeAspect="1"/>
          </p:cNvPicPr>
          <p:nvPr/>
        </p:nvPicPr>
        <p:blipFill>
          <a:blip r:embed="rId2" cstate="print"/>
          <a:stretch>
            <a:fillRect/>
          </a:stretch>
        </p:blipFill>
        <p:spPr>
          <a:xfrm>
            <a:off x="1955687" y="0"/>
            <a:ext cx="4913974"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3" name="Rectangle 12"/>
          <p:cNvSpPr txBox="1">
            <a:spLocks noChangeArrowheads="1"/>
          </p:cNvSpPr>
          <p:nvPr/>
        </p:nvSpPr>
        <p:spPr>
          <a:xfrm>
            <a:off x="128732" y="258618"/>
            <a:ext cx="9477375" cy="707737"/>
          </a:xfrm>
          <a:prstGeom prst="rect">
            <a:avLst/>
          </a:prstGeom>
        </p:spPr>
        <p:txBody>
          <a:bodyPr/>
          <a:lstStyle/>
          <a:p>
            <a:pPr>
              <a:lnSpc>
                <a:spcPct val="85000"/>
              </a:lnSpc>
              <a:spcBef>
                <a:spcPct val="20000"/>
              </a:spcBef>
              <a:buClr>
                <a:srgbClr val="000066"/>
              </a:buClr>
            </a:pPr>
            <a:r>
              <a:rPr lang="en-US" sz="2800" b="1" kern="0" dirty="0" smtClean="0">
                <a:solidFill>
                  <a:schemeClr val="accent3"/>
                </a:solidFill>
                <a:latin typeface="Arial" charset="0"/>
              </a:rPr>
              <a:t>3</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 Description of PVP</a:t>
            </a:r>
            <a:r>
              <a:rPr lang="en-US" sz="2800" b="1" kern="0" dirty="0" smtClean="0">
                <a:solidFill>
                  <a:schemeClr val="accent3"/>
                </a:solidFill>
                <a:latin typeface="Arial" charset="0"/>
              </a:rPr>
              <a:t>: focus on uncertainties </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4" name="Rectangle 1"/>
          <p:cNvSpPr>
            <a:spLocks noChangeArrowheads="1"/>
          </p:cNvSpPr>
          <p:nvPr/>
        </p:nvSpPr>
        <p:spPr bwMode="auto">
          <a:xfrm>
            <a:off x="187036" y="1158019"/>
            <a:ext cx="943494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338D"/>
              </a:solidFill>
              <a:effectLst/>
              <a:latin typeface="Arial" pitchFamily="34" charset="0"/>
              <a:cs typeface="Arial" pitchFamily="34" charset="0"/>
            </a:endParaRPr>
          </a:p>
          <a:p>
            <a:pPr algn="just" eaLnBrk="0" hangingPunct="0">
              <a:buFontTx/>
              <a:buChar char="•"/>
            </a:pPr>
            <a:r>
              <a:rPr kumimoji="0" lang="en-GB"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 All these </a:t>
            </a:r>
            <a:r>
              <a:rPr kumimoji="0" lang="en-GB"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validation diagnoses lead</a:t>
            </a:r>
            <a:r>
              <a:rPr kumimoji="0" lang="en-GB" b="0" i="0" u="none" strike="noStrike" cap="none" normalizeH="0" dirty="0" smtClean="0">
                <a:ln>
                  <a:noFill/>
                </a:ln>
                <a:solidFill>
                  <a:schemeClr val="accent1">
                    <a:lumMod val="50000"/>
                  </a:schemeClr>
                </a:solidFill>
                <a:effectLst/>
                <a:latin typeface="Arial" pitchFamily="34" charset="0"/>
                <a:ea typeface="Times New Roman" pitchFamily="18" charset="0"/>
                <a:cs typeface="Arial" pitchFamily="34" charset="0"/>
              </a:rPr>
              <a:t> to </a:t>
            </a:r>
            <a:r>
              <a:rPr kumimoji="0" lang="en-GB" b="0" i="0" u="none" strike="noStrike" cap="none" normalizeH="0" dirty="0" smtClean="0">
                <a:ln>
                  <a:noFill/>
                </a:ln>
                <a:solidFill>
                  <a:schemeClr val="accent1">
                    <a:lumMod val="50000"/>
                  </a:schemeClr>
                </a:solidFill>
                <a:effectLst/>
                <a:latin typeface="Arial" pitchFamily="34" charset="0"/>
                <a:ea typeface="Times New Roman" pitchFamily="18" charset="0"/>
                <a:cs typeface="Arial" pitchFamily="34" charset="0"/>
              </a:rPr>
              <a:t>the </a:t>
            </a:r>
            <a:r>
              <a:rPr kumimoji="0" lang="en-GB" b="0" i="0" u="none" strike="noStrike" cap="none" normalizeH="0" dirty="0" smtClean="0">
                <a:ln>
                  <a:noFill/>
                </a:ln>
                <a:solidFill>
                  <a:schemeClr val="accent1">
                    <a:lumMod val="50000"/>
                  </a:schemeClr>
                </a:solidFill>
                <a:effectLst/>
                <a:latin typeface="Arial" pitchFamily="34" charset="0"/>
                <a:ea typeface="Times New Roman" pitchFamily="18" charset="0"/>
                <a:cs typeface="Arial" pitchFamily="34" charset="0"/>
              </a:rPr>
              <a:t>uncertainties </a:t>
            </a:r>
            <a:r>
              <a:rPr kumimoji="0" lang="en-GB" b="0" i="0" u="none" cap="none" normalizeH="0" dirty="0" smtClean="0">
                <a:ln>
                  <a:noFill/>
                </a:ln>
                <a:solidFill>
                  <a:schemeClr val="accent1">
                    <a:lumMod val="50000"/>
                  </a:schemeClr>
                </a:solidFill>
                <a:effectLst/>
                <a:latin typeface="Arial" pitchFamily="34" charset="0"/>
                <a:ea typeface="Times New Roman" pitchFamily="18" charset="0"/>
                <a:cs typeface="Arial" pitchFamily="34" charset="0"/>
              </a:rPr>
              <a:t>in </a:t>
            </a:r>
            <a:r>
              <a:rPr kumimoji="0" lang="en-GB" b="0" i="0" u="none" cap="none" normalizeH="0" dirty="0" smtClean="0">
                <a:ln>
                  <a:noFill/>
                </a:ln>
                <a:solidFill>
                  <a:schemeClr val="accent1">
                    <a:lumMod val="50000"/>
                  </a:schemeClr>
                </a:solidFill>
                <a:effectLst/>
                <a:latin typeface="Arial" pitchFamily="34" charset="0"/>
                <a:ea typeface="Times New Roman" pitchFamily="18" charset="0"/>
                <a:cs typeface="Arial" pitchFamily="34" charset="0"/>
              </a:rPr>
              <a:t>the</a:t>
            </a:r>
            <a:r>
              <a:rPr kumimoji="0" lang="en-GB" b="0" i="0" u="none" strike="sngStrike" cap="none" normalizeH="0" dirty="0" smtClean="0">
                <a:ln>
                  <a:noFill/>
                </a:ln>
                <a:solidFill>
                  <a:schemeClr val="accent1">
                    <a:lumMod val="50000"/>
                  </a:schemeClr>
                </a:solidFill>
                <a:effectLst/>
                <a:latin typeface="Arial" pitchFamily="34" charset="0"/>
                <a:ea typeface="Times New Roman" pitchFamily="18" charset="0"/>
                <a:cs typeface="Arial" pitchFamily="34" charset="0"/>
              </a:rPr>
              <a:t> </a:t>
            </a:r>
            <a:r>
              <a:rPr kumimoji="0" lang="en-GB" b="0" i="0" u="none" strike="noStrike" cap="none" normalizeH="0" dirty="0" smtClean="0">
                <a:ln>
                  <a:noFill/>
                </a:ln>
                <a:solidFill>
                  <a:schemeClr val="accent1">
                    <a:lumMod val="50000"/>
                  </a:schemeClr>
                </a:solidFill>
                <a:effectLst/>
                <a:latin typeface="Arial" pitchFamily="34" charset="0"/>
                <a:ea typeface="Times New Roman" pitchFamily="18" charset="0"/>
                <a:cs typeface="Arial" pitchFamily="34" charset="0"/>
              </a:rPr>
              <a:t>sea-level estimation at different temporal and spatial scales, and for each application in agreement with the URD:</a:t>
            </a:r>
          </a:p>
          <a:p>
            <a:pPr algn="just" eaLnBrk="0" hangingPunct="0"/>
            <a:endParaRPr kumimoji="0" lang="en-GB"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endParaRPr>
          </a:p>
          <a:p>
            <a:pPr lvl="1" algn="just" eaLnBrk="0" hangingPunct="0"/>
            <a:endParaRPr lang="en-GB" sz="1800" dirty="0">
              <a:solidFill>
                <a:srgbClr val="00338D"/>
              </a:solidFill>
              <a:latin typeface="Arial" pitchFamily="34" charset="0"/>
              <a:ea typeface="Times New Roman" pitchFamily="18" charset="0"/>
              <a:cs typeface="Arial" pitchFamily="34" charset="0"/>
            </a:endParaRPr>
          </a:p>
        </p:txBody>
      </p:sp>
      <p:graphicFrame>
        <p:nvGraphicFramePr>
          <p:cNvPr id="5" name="Tableau 4"/>
          <p:cNvGraphicFramePr>
            <a:graphicFrameLocks noGrp="1"/>
          </p:cNvGraphicFramePr>
          <p:nvPr/>
        </p:nvGraphicFramePr>
        <p:xfrm>
          <a:off x="238993" y="2358738"/>
          <a:ext cx="8915400" cy="2567516"/>
        </p:xfrm>
        <a:graphic>
          <a:graphicData uri="http://schemas.openxmlformats.org/drawingml/2006/table">
            <a:tbl>
              <a:tblPr/>
              <a:tblGrid>
                <a:gridCol w="1114798"/>
                <a:gridCol w="1929738"/>
                <a:gridCol w="2213266"/>
                <a:gridCol w="3657598"/>
              </a:tblGrid>
              <a:tr h="775564">
                <a:tc gridSpan="2">
                  <a:txBody>
                    <a:bodyPr/>
                    <a:lstStyle/>
                    <a:p>
                      <a:pPr algn="ctr">
                        <a:spcAft>
                          <a:spcPts val="600"/>
                        </a:spcAft>
                      </a:pPr>
                      <a:r>
                        <a:rPr lang="en-GB" sz="1200" b="1" dirty="0" smtClean="0">
                          <a:latin typeface="Arial" pitchFamily="34" charset="0"/>
                          <a:ea typeface="Times New Roman"/>
                          <a:cs typeface="Arial" pitchFamily="34" charset="0"/>
                        </a:rPr>
                        <a:t>Application</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fr-FR"/>
                    </a:p>
                  </a:txBody>
                  <a:tcPr/>
                </a:tc>
                <a:tc>
                  <a:txBody>
                    <a:bodyPr/>
                    <a:lstStyle/>
                    <a:p>
                      <a:pPr algn="ctr">
                        <a:spcAft>
                          <a:spcPts val="600"/>
                        </a:spcAft>
                      </a:pPr>
                      <a:r>
                        <a:rPr lang="en-GB" sz="1200" b="1" dirty="0">
                          <a:latin typeface="Arial" pitchFamily="34" charset="0"/>
                          <a:ea typeface="Times New Roman"/>
                          <a:cs typeface="Arial" pitchFamily="34" charset="0"/>
                        </a:rPr>
                        <a:t>Global </a:t>
                      </a:r>
                      <a:r>
                        <a:rPr lang="en-GB" sz="1200" b="1" dirty="0" smtClean="0">
                          <a:latin typeface="Arial" pitchFamily="34" charset="0"/>
                          <a:ea typeface="Times New Roman"/>
                          <a:cs typeface="Arial" pitchFamily="34" charset="0"/>
                        </a:rPr>
                        <a:t>Mean Sea</a:t>
                      </a:r>
                      <a:r>
                        <a:rPr lang="en-GB" sz="1200" b="1" baseline="0" dirty="0" smtClean="0">
                          <a:latin typeface="Arial" pitchFamily="34" charset="0"/>
                          <a:ea typeface="Times New Roman"/>
                          <a:cs typeface="Arial" pitchFamily="34" charset="0"/>
                        </a:rPr>
                        <a:t> Level</a:t>
                      </a:r>
                    </a:p>
                    <a:p>
                      <a:pPr algn="ctr">
                        <a:spcAft>
                          <a:spcPts val="600"/>
                        </a:spcAft>
                      </a:pPr>
                      <a:r>
                        <a:rPr lang="en-GB" sz="1200" b="1" baseline="0" dirty="0" smtClean="0">
                          <a:latin typeface="Arial" pitchFamily="34" charset="0"/>
                          <a:ea typeface="Times New Roman"/>
                          <a:cs typeface="Arial" pitchFamily="34" charset="0"/>
                        </a:rPr>
                        <a:t>(requirements)</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latin typeface="Arial" pitchFamily="34" charset="0"/>
                          <a:ea typeface="Times New Roman"/>
                          <a:cs typeface="Arial" pitchFamily="34" charset="0"/>
                        </a:rPr>
                        <a:t>Global Mean Sea</a:t>
                      </a:r>
                      <a:r>
                        <a:rPr lang="en-GB" sz="1200" b="1" baseline="0" dirty="0" smtClean="0">
                          <a:latin typeface="Arial" pitchFamily="34" charset="0"/>
                          <a:ea typeface="Times New Roman"/>
                          <a:cs typeface="Arial" pitchFamily="34" charset="0"/>
                        </a:rPr>
                        <a:t> Level </a:t>
                      </a:r>
                      <a:r>
                        <a:rPr lang="fr-FR" sz="1200" b="1" dirty="0" err="1" smtClean="0">
                          <a:latin typeface="Arial" pitchFamily="34" charset="0"/>
                          <a:cs typeface="Arial" pitchFamily="34" charset="0"/>
                        </a:rPr>
                        <a:t>Errors</a:t>
                      </a:r>
                      <a:r>
                        <a:rPr lang="fr-FR" sz="1200" b="1" dirty="0" smtClean="0">
                          <a:latin typeface="Arial" pitchFamily="34" charset="0"/>
                          <a:cs typeface="Arial" pitchFamily="34" charset="0"/>
                        </a:rPr>
                        <a:t> </a:t>
                      </a:r>
                    </a:p>
                    <a:p>
                      <a:pPr algn="ctr"/>
                      <a:r>
                        <a:rPr lang="fr-FR" sz="1200" b="1" dirty="0" smtClean="0">
                          <a:latin typeface="Arial" pitchFamily="34" charset="0"/>
                          <a:cs typeface="Arial" pitchFamily="34" charset="0"/>
                        </a:rPr>
                        <a:t>(</a:t>
                      </a:r>
                      <a:r>
                        <a:rPr lang="fr-FR" sz="1200" b="1" dirty="0" err="1" smtClean="0">
                          <a:latin typeface="Arial" pitchFamily="34" charset="0"/>
                          <a:cs typeface="Arial" pitchFamily="34" charset="0"/>
                        </a:rPr>
                        <a:t>current</a:t>
                      </a:r>
                      <a:r>
                        <a:rPr lang="fr-FR" sz="1200" b="1" dirty="0" smtClean="0">
                          <a:latin typeface="Arial" pitchFamily="34" charset="0"/>
                          <a:cs typeface="Arial" pitchFamily="34" charset="0"/>
                        </a:rPr>
                        <a:t> </a:t>
                      </a:r>
                      <a:r>
                        <a:rPr lang="fr-FR" sz="1200" b="1" dirty="0" err="1" smtClean="0">
                          <a:latin typeface="Arial" pitchFamily="34" charset="0"/>
                          <a:cs typeface="Arial" pitchFamily="34" charset="0"/>
                        </a:rPr>
                        <a:t>status</a:t>
                      </a:r>
                      <a:r>
                        <a:rPr lang="fr-FR" sz="1200" b="1" dirty="0" smtClean="0">
                          <a:latin typeface="Arial" pitchFamily="34" charset="0"/>
                          <a:cs typeface="Arial" pitchFamily="34" charset="0"/>
                        </a:rPr>
                        <a:t>)</a:t>
                      </a: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37498">
                <a:tc gridSpan="2">
                  <a:txBody>
                    <a:bodyPr/>
                    <a:lstStyle/>
                    <a:p>
                      <a:pPr algn="ctr">
                        <a:spcAft>
                          <a:spcPts val="600"/>
                        </a:spcAft>
                      </a:pPr>
                      <a:r>
                        <a:rPr lang="en-GB" sz="1200" b="1" dirty="0">
                          <a:latin typeface="Arial" pitchFamily="34" charset="0"/>
                          <a:ea typeface="Times New Roman"/>
                          <a:cs typeface="Arial" pitchFamily="34" charset="0"/>
                        </a:rPr>
                        <a:t>Stability</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fr-FR"/>
                    </a:p>
                  </a:txBody>
                  <a:tcPr/>
                </a:tc>
                <a:tc>
                  <a:txBody>
                    <a:bodyPr/>
                    <a:lstStyle/>
                    <a:p>
                      <a:pPr algn="ctr">
                        <a:spcAft>
                          <a:spcPts val="600"/>
                        </a:spcAft>
                      </a:pPr>
                      <a:r>
                        <a:rPr lang="en-GB" sz="1200" b="1" dirty="0" smtClean="0">
                          <a:latin typeface="Arial" pitchFamily="34" charset="0"/>
                          <a:ea typeface="Times New Roman"/>
                          <a:cs typeface="Arial" pitchFamily="34" charset="0"/>
                        </a:rPr>
                        <a:t>0,3 mm/yr</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600"/>
                        </a:spcAft>
                      </a:pPr>
                      <a:r>
                        <a:rPr lang="fr-FR" sz="1200" b="1" baseline="0" dirty="0" smtClean="0">
                          <a:latin typeface="Arial" pitchFamily="34" charset="0"/>
                          <a:ea typeface="Times New Roman"/>
                          <a:cs typeface="Arial" pitchFamily="34" charset="0"/>
                        </a:rPr>
                        <a:t>0.6 mm/</a:t>
                      </a:r>
                      <a:r>
                        <a:rPr lang="fr-FR" sz="1200" b="1" baseline="0" dirty="0" err="1" smtClean="0">
                          <a:latin typeface="Arial" pitchFamily="34" charset="0"/>
                          <a:ea typeface="Times New Roman"/>
                          <a:cs typeface="Arial" pitchFamily="34" charset="0"/>
                        </a:rPr>
                        <a:t>yr</a:t>
                      </a:r>
                      <a:r>
                        <a:rPr lang="fr-FR" sz="1200" b="1" baseline="0" dirty="0" smtClean="0">
                          <a:latin typeface="Arial" pitchFamily="34" charset="0"/>
                          <a:ea typeface="Times New Roman"/>
                          <a:cs typeface="Arial" pitchFamily="34" charset="0"/>
                        </a:rPr>
                        <a:t> in a confidence </a:t>
                      </a:r>
                      <a:r>
                        <a:rPr lang="fr-FR" sz="1200" b="1" baseline="0" dirty="0" err="1" smtClean="0">
                          <a:latin typeface="Arial" pitchFamily="34" charset="0"/>
                          <a:ea typeface="Times New Roman"/>
                          <a:cs typeface="Arial" pitchFamily="34" charset="0"/>
                        </a:rPr>
                        <a:t>interval</a:t>
                      </a:r>
                      <a:r>
                        <a:rPr lang="fr-FR" sz="1200" b="1" baseline="0" dirty="0" smtClean="0">
                          <a:latin typeface="Arial" pitchFamily="34" charset="0"/>
                          <a:ea typeface="Times New Roman"/>
                          <a:cs typeface="Arial" pitchFamily="34" charset="0"/>
                        </a:rPr>
                        <a:t> of 90%</a:t>
                      </a:r>
                    </a:p>
                    <a:p>
                      <a:pPr algn="ctr">
                        <a:spcAft>
                          <a:spcPts val="600"/>
                        </a:spcAft>
                      </a:pPr>
                      <a:r>
                        <a:rPr lang="fr-FR" sz="1200" b="1" baseline="0" dirty="0" smtClean="0">
                          <a:latin typeface="Arial" pitchFamily="34" charset="0"/>
                          <a:ea typeface="Times New Roman"/>
                          <a:cs typeface="Arial" pitchFamily="34" charset="0"/>
                        </a:rPr>
                        <a:t>(Ablain et al, 2009)</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37498">
                <a:tc rowSpan="3">
                  <a:txBody>
                    <a:bodyPr/>
                    <a:lstStyle/>
                    <a:p>
                      <a:pPr algn="ctr">
                        <a:spcAft>
                          <a:spcPts val="600"/>
                        </a:spcAft>
                      </a:pPr>
                      <a:r>
                        <a:rPr lang="en-GB" sz="1200" b="1" dirty="0">
                          <a:latin typeface="Arial" pitchFamily="34" charset="0"/>
                          <a:ea typeface="Times New Roman"/>
                          <a:cs typeface="Arial" pitchFamily="34" charset="0"/>
                        </a:rPr>
                        <a:t>Precision</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600"/>
                        </a:spcAft>
                      </a:pPr>
                      <a:r>
                        <a:rPr lang="fr-FR" sz="1200" b="1" baseline="0" dirty="0" smtClean="0">
                          <a:latin typeface="Arial" pitchFamily="34" charset="0"/>
                          <a:ea typeface="Times New Roman"/>
                          <a:cs typeface="Arial" pitchFamily="34" charset="0"/>
                        </a:rPr>
                        <a:t>over 1 </a:t>
                      </a:r>
                      <a:r>
                        <a:rPr lang="fr-FR" sz="1200" b="1" baseline="0" dirty="0" err="1" smtClean="0">
                          <a:latin typeface="Arial" pitchFamily="34" charset="0"/>
                          <a:ea typeface="Times New Roman"/>
                          <a:cs typeface="Arial" pitchFamily="34" charset="0"/>
                        </a:rPr>
                        <a:t>month</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600"/>
                        </a:spcAft>
                      </a:pPr>
                      <a:r>
                        <a:rPr lang="en-GB" sz="1200" b="1" dirty="0">
                          <a:latin typeface="Arial" pitchFamily="34" charset="0"/>
                          <a:ea typeface="Times New Roman"/>
                          <a:cs typeface="Arial" pitchFamily="34" charset="0"/>
                        </a:rPr>
                        <a:t>1 </a:t>
                      </a:r>
                      <a:r>
                        <a:rPr lang="en-GB" sz="1200" b="1" dirty="0" smtClean="0">
                          <a:latin typeface="Arial" pitchFamily="34" charset="0"/>
                          <a:ea typeface="Times New Roman"/>
                          <a:cs typeface="Arial" pitchFamily="34" charset="0"/>
                        </a:rPr>
                        <a:t>mm</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fr-FR" sz="1200" b="1" dirty="0" smtClean="0">
                          <a:latin typeface="Arial" pitchFamily="34" charset="0"/>
                          <a:ea typeface="Times New Roman"/>
                          <a:cs typeface="Arial" pitchFamily="34" charset="0"/>
                        </a:rPr>
                        <a:t>&lt; 4 mm</a:t>
                      </a:r>
                      <a:endParaRPr lang="fr-FR" sz="1200" b="1" dirty="0" smtClean="0">
                        <a:latin typeface="Arial" pitchFamily="34" charset="0"/>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37498">
                <a:tc vMerge="1">
                  <a:txBody>
                    <a:bodyPr/>
                    <a:lstStyle/>
                    <a:p>
                      <a:endParaRPr lang="fr-FR"/>
                    </a:p>
                  </a:txBody>
                  <a:tcPr/>
                </a:tc>
                <a:tc>
                  <a:txBody>
                    <a:bodyPr/>
                    <a:lstStyle/>
                    <a:p>
                      <a:pPr algn="ctr">
                        <a:spcAft>
                          <a:spcPts val="600"/>
                        </a:spcAft>
                      </a:pPr>
                      <a:r>
                        <a:rPr lang="fr-FR" sz="1200" b="1" dirty="0" smtClean="0">
                          <a:latin typeface="Arial" pitchFamily="34" charset="0"/>
                          <a:ea typeface="Times New Roman"/>
                          <a:cs typeface="Arial" pitchFamily="34" charset="0"/>
                        </a:rPr>
                        <a:t>over</a:t>
                      </a:r>
                      <a:r>
                        <a:rPr lang="fr-FR" sz="1200" b="1" baseline="0" dirty="0" smtClean="0">
                          <a:latin typeface="Arial" pitchFamily="34" charset="0"/>
                          <a:ea typeface="Times New Roman"/>
                          <a:cs typeface="Arial" pitchFamily="34" charset="0"/>
                        </a:rPr>
                        <a:t> 1 </a:t>
                      </a:r>
                      <a:r>
                        <a:rPr lang="fr-FR" sz="1200" b="1" baseline="0" dirty="0" err="1" smtClean="0">
                          <a:latin typeface="Arial" pitchFamily="34" charset="0"/>
                          <a:ea typeface="Times New Roman"/>
                          <a:cs typeface="Arial" pitchFamily="34" charset="0"/>
                        </a:rPr>
                        <a:t>year</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600"/>
                        </a:spcAft>
                      </a:pPr>
                      <a:r>
                        <a:rPr lang="en-GB" sz="1200" b="1" dirty="0" smtClean="0">
                          <a:latin typeface="Arial" pitchFamily="34" charset="0"/>
                          <a:ea typeface="Times New Roman"/>
                          <a:cs typeface="Arial" pitchFamily="34" charset="0"/>
                        </a:rPr>
                        <a:t>0,5 mm</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600"/>
                        </a:spcAft>
                      </a:pPr>
                      <a:r>
                        <a:rPr lang="en-GB" sz="1200" b="1" dirty="0" smtClean="0">
                          <a:latin typeface="Arial" pitchFamily="34" charset="0"/>
                          <a:ea typeface="Times New Roman"/>
                          <a:cs typeface="Arial" pitchFamily="34" charset="0"/>
                        </a:rPr>
                        <a:t>&lt;  2 mm</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37498">
                <a:tc vMerge="1">
                  <a:txBody>
                    <a:bodyPr/>
                    <a:lstStyle/>
                    <a:p>
                      <a:endParaRPr lang="fr-FR"/>
                    </a:p>
                  </a:txBody>
                  <a:tcPr/>
                </a:tc>
                <a:tc>
                  <a:txBody>
                    <a:bodyPr/>
                    <a:lstStyle/>
                    <a:p>
                      <a:pPr algn="ctr">
                        <a:spcAft>
                          <a:spcPts val="600"/>
                        </a:spcAft>
                      </a:pPr>
                      <a:r>
                        <a:rPr lang="fr-FR" sz="1200" b="1" dirty="0" smtClean="0">
                          <a:latin typeface="Arial" pitchFamily="34" charset="0"/>
                          <a:ea typeface="Times New Roman"/>
                          <a:cs typeface="Arial" pitchFamily="34" charset="0"/>
                        </a:rPr>
                        <a:t>over </a:t>
                      </a:r>
                      <a:r>
                        <a:rPr lang="fr-FR" sz="1200" b="1" dirty="0" err="1" smtClean="0">
                          <a:latin typeface="Arial" pitchFamily="34" charset="0"/>
                          <a:ea typeface="Times New Roman"/>
                          <a:cs typeface="Arial" pitchFamily="34" charset="0"/>
                        </a:rPr>
                        <a:t>interannual</a:t>
                      </a:r>
                      <a:r>
                        <a:rPr lang="fr-FR" sz="1200" b="1" dirty="0" smtClean="0">
                          <a:latin typeface="Arial" pitchFamily="34" charset="0"/>
                          <a:ea typeface="Times New Roman"/>
                          <a:cs typeface="Arial" pitchFamily="34" charset="0"/>
                        </a:rPr>
                        <a:t> </a:t>
                      </a:r>
                      <a:r>
                        <a:rPr lang="fr-FR" sz="1200" b="1" dirty="0" err="1" smtClean="0">
                          <a:latin typeface="Arial" pitchFamily="34" charset="0"/>
                          <a:ea typeface="Times New Roman"/>
                          <a:cs typeface="Arial" pitchFamily="34" charset="0"/>
                        </a:rPr>
                        <a:t>period</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600"/>
                        </a:spcAft>
                      </a:pPr>
                      <a:r>
                        <a:rPr lang="en-US" sz="1200" b="1" dirty="0" smtClean="0">
                          <a:latin typeface="Arial" pitchFamily="34" charset="0"/>
                          <a:ea typeface="Times New Roman"/>
                          <a:cs typeface="Arial" pitchFamily="34" charset="0"/>
                        </a:rPr>
                        <a:t>0,5 mm</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600"/>
                        </a:spcAft>
                      </a:pPr>
                      <a:r>
                        <a:rPr lang="en-GB" sz="1200" b="1" dirty="0" smtClean="0">
                          <a:latin typeface="Arial" pitchFamily="34" charset="0"/>
                          <a:ea typeface="Times New Roman"/>
                          <a:cs typeface="Arial" pitchFamily="34" charset="0"/>
                        </a:rPr>
                        <a:t>&lt;</a:t>
                      </a:r>
                      <a:r>
                        <a:rPr lang="en-GB" sz="1200" b="1" baseline="0" dirty="0" smtClean="0">
                          <a:latin typeface="Arial" pitchFamily="34" charset="0"/>
                          <a:ea typeface="Times New Roman"/>
                          <a:cs typeface="Arial" pitchFamily="34" charset="0"/>
                        </a:rPr>
                        <a:t> 2 mm</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37498">
                <a:tc gridSpan="2">
                  <a:txBody>
                    <a:bodyPr/>
                    <a:lstStyle/>
                    <a:p>
                      <a:pPr algn="ctr">
                        <a:spcAft>
                          <a:spcPts val="600"/>
                        </a:spcAft>
                      </a:pPr>
                      <a:r>
                        <a:rPr lang="en-GB" sz="1200" b="1" dirty="0">
                          <a:latin typeface="Arial" pitchFamily="34" charset="0"/>
                          <a:ea typeface="Times New Roman"/>
                          <a:cs typeface="Arial" pitchFamily="34" charset="0"/>
                        </a:rPr>
                        <a:t>Accuracy</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fr-FR"/>
                    </a:p>
                  </a:txBody>
                  <a:tcPr/>
                </a:tc>
                <a:tc>
                  <a:txBody>
                    <a:bodyPr/>
                    <a:lstStyle/>
                    <a:p>
                      <a:pPr algn="ctr">
                        <a:spcAft>
                          <a:spcPts val="600"/>
                        </a:spcAft>
                      </a:pPr>
                      <a:r>
                        <a:rPr lang="en-GB" sz="1200" b="1" dirty="0" smtClean="0">
                          <a:latin typeface="Arial" pitchFamily="34" charset="0"/>
                          <a:ea typeface="Times New Roman"/>
                          <a:cs typeface="Arial" pitchFamily="34" charset="0"/>
                        </a:rPr>
                        <a:t>-</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600"/>
                        </a:spcAft>
                      </a:pPr>
                      <a:r>
                        <a:rPr lang="en-GB" sz="1200" b="1" dirty="0" smtClean="0">
                          <a:latin typeface="Arial" pitchFamily="34" charset="0"/>
                          <a:ea typeface="Times New Roman"/>
                          <a:cs typeface="Arial" pitchFamily="34" charset="0"/>
                        </a:rPr>
                        <a:t>-</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6" name="Rectangle 1"/>
          <p:cNvSpPr>
            <a:spLocks noChangeArrowheads="1"/>
          </p:cNvSpPr>
          <p:nvPr/>
        </p:nvSpPr>
        <p:spPr bwMode="auto">
          <a:xfrm>
            <a:off x="187037" y="5107735"/>
            <a:ext cx="9434945" cy="120032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338D"/>
              </a:solidFill>
              <a:effectLst/>
              <a:latin typeface="Arial" pitchFamily="34" charset="0"/>
              <a:cs typeface="Arial" pitchFamily="34" charset="0"/>
            </a:endParaRPr>
          </a:p>
          <a:p>
            <a:pPr algn="just" eaLnBrk="0" hangingPunct="0">
              <a:buFontTx/>
              <a:buChar char="•"/>
            </a:pPr>
            <a:r>
              <a:rPr kumimoji="0" lang="en-GB"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 As specified in PSD, we will </a:t>
            </a:r>
            <a:r>
              <a:rPr kumimoji="0" lang="en-GB"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provide this information </a:t>
            </a:r>
            <a:r>
              <a:rPr kumimoji="0" lang="en-GB"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in</a:t>
            </a:r>
            <a:r>
              <a:rPr kumimoji="0" lang="en-GB" b="0" i="0" u="none" strike="noStrike" cap="none" normalizeH="0" dirty="0" smtClean="0">
                <a:ln>
                  <a:noFill/>
                </a:ln>
                <a:solidFill>
                  <a:srgbClr val="00338D"/>
                </a:solidFill>
                <a:effectLst/>
                <a:latin typeface="Arial" pitchFamily="34" charset="0"/>
                <a:ea typeface="Times New Roman" pitchFamily="18" charset="0"/>
                <a:cs typeface="Arial" pitchFamily="34" charset="0"/>
              </a:rPr>
              <a:t> the ECV products for global and regional mean sea level.</a:t>
            </a:r>
            <a:endParaRPr kumimoji="0" lang="en-GB" b="0" i="0" u="none" strike="noStrike" cap="none" normalizeH="0" baseline="0" dirty="0" smtClean="0">
              <a:ln>
                <a:noFill/>
              </a:ln>
              <a:solidFill>
                <a:srgbClr val="00338D"/>
              </a:solidFill>
              <a:effectLst/>
              <a:latin typeface="Arial" pitchFamily="34" charset="0"/>
              <a:ea typeface="Times New Roman" pitchFamily="18" charset="0"/>
              <a:cs typeface="Arial" pitchFamily="34" charset="0"/>
            </a:endParaRPr>
          </a:p>
          <a:p>
            <a:pPr lvl="1" algn="just" eaLnBrk="0" hangingPunct="0"/>
            <a:endParaRPr lang="en-GB" sz="1800" dirty="0">
              <a:solidFill>
                <a:srgbClr val="00338D"/>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a:xfrm>
            <a:off x="0" y="1574800"/>
            <a:ext cx="9477375" cy="4212935"/>
          </a:xfrm>
          <a:prstGeom prst="rect">
            <a:avLst/>
          </a:prstGeom>
        </p:spPr>
        <p:txBody>
          <a:bodyPr/>
          <a:lstStyle/>
          <a:p>
            <a:pPr marL="0" marR="0" lvl="0" indent="0" defTabSz="914400" rtl="0" eaLnBrk="1" fontAlgn="base" latinLnBrk="0" hangingPunct="1">
              <a:lnSpc>
                <a:spcPct val="150000"/>
              </a:lnSpc>
              <a:spcBef>
                <a:spcPct val="20000"/>
              </a:spcBef>
              <a:spcAft>
                <a:spcPct val="0"/>
              </a:spcAft>
              <a:buClr>
                <a:srgbClr val="000066"/>
              </a:buClr>
              <a:buSzTx/>
              <a:buFont typeface="Arial" charset="0"/>
              <a:buNone/>
              <a:tabLst/>
              <a:defRPr/>
            </a:pPr>
            <a:r>
              <a:rPr kumimoji="0" lang="en-US" sz="3200" b="1" i="0" u="none" strike="noStrike" kern="0" cap="none" spc="0" normalizeH="0" baseline="0" noProof="0" dirty="0" smtClean="0">
                <a:ln>
                  <a:noFill/>
                </a:ln>
                <a:solidFill>
                  <a:srgbClr val="00338D"/>
                </a:solidFill>
                <a:effectLst/>
                <a:uLnTx/>
                <a:uFillTx/>
                <a:latin typeface="Arial" charset="0"/>
                <a:ea typeface="+mn-ea"/>
                <a:cs typeface="+mn-cs"/>
              </a:rPr>
              <a:t> </a:t>
            </a:r>
            <a:r>
              <a:rPr kumimoji="0" lang="en-US" sz="2000" i="0" u="none" strike="noStrike" kern="0" cap="none" spc="0" normalizeH="0" baseline="0" noProof="0" dirty="0" smtClean="0">
                <a:ln>
                  <a:noFill/>
                </a:ln>
                <a:solidFill>
                  <a:srgbClr val="00338D"/>
                </a:solidFill>
                <a:effectLst/>
                <a:uLnTx/>
                <a:uFillTx/>
                <a:latin typeface="Arial" charset="0"/>
                <a:ea typeface="+mn-ea"/>
                <a:cs typeface="+mn-cs"/>
              </a:rPr>
              <a:t>Objectives:</a:t>
            </a:r>
          </a:p>
          <a:p>
            <a:pPr marL="457200" marR="0" lvl="0" indent="-457200" defTabSz="914400" rtl="0" eaLnBrk="1" fontAlgn="base" latinLnBrk="0" hangingPunct="1">
              <a:lnSpc>
                <a:spcPct val="150000"/>
              </a:lnSpc>
              <a:spcBef>
                <a:spcPct val="20000"/>
              </a:spcBef>
              <a:spcAft>
                <a:spcPct val="0"/>
              </a:spcAft>
              <a:buClr>
                <a:srgbClr val="000066"/>
              </a:buClr>
              <a:buSzTx/>
              <a:buFont typeface="Arial" charset="0"/>
              <a:buAutoNum type="arabicParenR"/>
              <a:tabLst/>
              <a:defRPr/>
            </a:pPr>
            <a:r>
              <a:rPr lang="en-US" sz="2000" kern="0" dirty="0" smtClean="0">
                <a:solidFill>
                  <a:srgbClr val="00338D"/>
                </a:solidFill>
                <a:latin typeface="Arial" charset="0"/>
              </a:rPr>
              <a:t>Description of user requirements (URD): consistency with GCOS and CMUG requirements</a:t>
            </a:r>
          </a:p>
          <a:p>
            <a:pPr marL="457200" marR="0" lvl="0" indent="-457200" defTabSz="914400" rtl="0" eaLnBrk="1" fontAlgn="base" latinLnBrk="0" hangingPunct="1">
              <a:lnSpc>
                <a:spcPct val="150000"/>
              </a:lnSpc>
              <a:spcBef>
                <a:spcPct val="20000"/>
              </a:spcBef>
              <a:spcAft>
                <a:spcPct val="0"/>
              </a:spcAft>
              <a:buClr>
                <a:srgbClr val="000066"/>
              </a:buClr>
              <a:buSzTx/>
              <a:buFont typeface="Arial" charset="0"/>
              <a:buAutoNum type="arabicParenR"/>
              <a:tabLst/>
              <a:defRPr/>
            </a:pPr>
            <a:r>
              <a:rPr kumimoji="0" lang="en-US" sz="2000" i="0" u="none" strike="noStrike" kern="0" cap="none" spc="0" normalizeH="0" baseline="0" noProof="0" dirty="0" smtClean="0">
                <a:ln>
                  <a:noFill/>
                </a:ln>
                <a:solidFill>
                  <a:srgbClr val="00338D"/>
                </a:solidFill>
                <a:effectLst/>
                <a:uLnTx/>
                <a:uFillTx/>
                <a:latin typeface="Arial" charset="0"/>
                <a:ea typeface="+mn-ea"/>
                <a:cs typeface="+mn-cs"/>
              </a:rPr>
              <a:t>Description of product</a:t>
            </a:r>
            <a:r>
              <a:rPr kumimoji="0" lang="en-US" sz="2000" i="0" u="none" strike="noStrike" kern="0" cap="none" spc="0" normalizeH="0" noProof="0" dirty="0" smtClean="0">
                <a:ln>
                  <a:noFill/>
                </a:ln>
                <a:solidFill>
                  <a:srgbClr val="00338D"/>
                </a:solidFill>
                <a:effectLst/>
                <a:uLnTx/>
                <a:uFillTx/>
                <a:latin typeface="Arial" charset="0"/>
                <a:ea typeface="+mn-ea"/>
                <a:cs typeface="+mn-cs"/>
              </a:rPr>
              <a:t> specifications (PSD) for FCDR and ECV</a:t>
            </a:r>
            <a:endParaRPr lang="en-US" sz="2000" kern="0" dirty="0" smtClean="0">
              <a:solidFill>
                <a:srgbClr val="00338D"/>
              </a:solidFill>
              <a:latin typeface="Arial" charset="0"/>
            </a:endParaRPr>
          </a:p>
          <a:p>
            <a:pPr marL="457200" lvl="0" indent="-457200">
              <a:lnSpc>
                <a:spcPct val="150000"/>
              </a:lnSpc>
              <a:spcBef>
                <a:spcPct val="20000"/>
              </a:spcBef>
              <a:buClr>
                <a:srgbClr val="000066"/>
              </a:buClr>
              <a:buFont typeface="Arial" charset="0"/>
              <a:buAutoNum type="arabicParenR"/>
              <a:defRPr/>
            </a:pPr>
            <a:r>
              <a:rPr lang="en-US" sz="2000" kern="0" dirty="0" smtClean="0">
                <a:solidFill>
                  <a:srgbClr val="00338D"/>
                </a:solidFill>
                <a:latin typeface="Arial" charset="0"/>
              </a:rPr>
              <a:t>Description of validation strategy (PVP) : focus on uncertainties </a:t>
            </a:r>
            <a:endParaRPr kumimoji="0" lang="en-US" sz="2000" i="0" u="none" strike="noStrike" kern="0" cap="none" spc="0" normalizeH="0" noProof="0" dirty="0" smtClean="0">
              <a:ln>
                <a:noFill/>
              </a:ln>
              <a:solidFill>
                <a:srgbClr val="00338D"/>
              </a:solidFill>
              <a:effectLst/>
              <a:uLnTx/>
              <a:uFillTx/>
              <a:latin typeface="Arial" charset="0"/>
              <a:ea typeface="+mn-ea"/>
              <a:cs typeface="+mn-cs"/>
            </a:endParaRPr>
          </a:p>
          <a:p>
            <a:pPr marL="457200" marR="0" lvl="0" indent="-457200" defTabSz="914400" rtl="0" eaLnBrk="1" fontAlgn="base" latinLnBrk="0" hangingPunct="1">
              <a:lnSpc>
                <a:spcPct val="150000"/>
              </a:lnSpc>
              <a:spcBef>
                <a:spcPct val="20000"/>
              </a:spcBef>
              <a:spcAft>
                <a:spcPct val="0"/>
              </a:spcAft>
              <a:buClr>
                <a:srgbClr val="000066"/>
              </a:buClr>
              <a:buSzTx/>
              <a:buFont typeface="Arial" charset="0"/>
              <a:buAutoNum type="arabicParenR"/>
              <a:tabLst/>
              <a:defRPr/>
            </a:pPr>
            <a:r>
              <a:rPr lang="en-US" sz="2000" kern="0" baseline="0" dirty="0" smtClean="0">
                <a:solidFill>
                  <a:srgbClr val="00338D"/>
                </a:solidFill>
                <a:latin typeface="Arial" charset="0"/>
              </a:rPr>
              <a:t>Description of</a:t>
            </a:r>
            <a:r>
              <a:rPr lang="en-US" sz="2000" kern="0" dirty="0" smtClean="0">
                <a:solidFill>
                  <a:srgbClr val="00338D"/>
                </a:solidFill>
                <a:latin typeface="Arial" charset="0"/>
              </a:rPr>
              <a:t> ECMWF data used (DARD) </a:t>
            </a:r>
          </a:p>
          <a:p>
            <a:pPr marL="457200" lvl="0" indent="-457200">
              <a:lnSpc>
                <a:spcPct val="150000"/>
              </a:lnSpc>
              <a:spcBef>
                <a:spcPct val="20000"/>
              </a:spcBef>
              <a:buClr>
                <a:srgbClr val="000066"/>
              </a:buClr>
              <a:buFont typeface="Arial" charset="0"/>
              <a:buAutoNum type="arabicParenR"/>
              <a:defRPr/>
            </a:pPr>
            <a:r>
              <a:rPr lang="en-US" sz="2000" kern="0" dirty="0" smtClean="0">
                <a:solidFill>
                  <a:srgbClr val="00338D"/>
                </a:solidFill>
                <a:latin typeface="Arial" charset="0"/>
              </a:rPr>
              <a:t>Integrated perspective for consistency between the ECVs</a:t>
            </a:r>
          </a:p>
          <a:p>
            <a:pPr marL="0" marR="0" lvl="0" indent="0" defTabSz="914400" rtl="0" eaLnBrk="1" fontAlgn="base" latinLnBrk="0" hangingPunct="1">
              <a:lnSpc>
                <a:spcPct val="150000"/>
              </a:lnSpc>
              <a:spcBef>
                <a:spcPct val="20000"/>
              </a:spcBef>
              <a:spcAft>
                <a:spcPct val="0"/>
              </a:spcAft>
              <a:buClr>
                <a:srgbClr val="000066"/>
              </a:buClr>
              <a:buSzTx/>
              <a:buFont typeface="Arial" charset="0"/>
              <a:buNone/>
              <a:tabLst/>
              <a:defRPr/>
            </a:pPr>
            <a:endParaRPr kumimoji="0" lang="en-US" sz="2000"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4" name="Espace réservé du pied de page 4"/>
          <p:cNvSpPr>
            <a:spLocks noGrp="1"/>
          </p:cNvSpPr>
          <p:nvPr>
            <p:ph type="ftr" sz="quarter" idx="3"/>
          </p:nvPr>
        </p:nvSpPr>
        <p:spPr>
          <a:xfrm>
            <a:off x="2007276" y="6368928"/>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6" name="Rectangle 12"/>
          <p:cNvSpPr txBox="1">
            <a:spLocks noChangeArrowheads="1"/>
          </p:cNvSpPr>
          <p:nvPr/>
        </p:nvSpPr>
        <p:spPr>
          <a:xfrm>
            <a:off x="128732" y="258618"/>
            <a:ext cx="9477375" cy="707737"/>
          </a:xfrm>
          <a:prstGeom prst="rect">
            <a:avLst/>
          </a:prstGeom>
        </p:spPr>
        <p:txBody>
          <a:bodyPr/>
          <a:lstStyle/>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Overview</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128732" y="258618"/>
            <a:ext cx="9477375" cy="707737"/>
          </a:xfrm>
          <a:prstGeom prst="rect">
            <a:avLst/>
          </a:prstGeom>
        </p:spPr>
        <p:txBody>
          <a:bodyPr/>
          <a:lstStyle/>
          <a:p>
            <a:pPr>
              <a:lnSpc>
                <a:spcPct val="85000"/>
              </a:lnSpc>
              <a:spcBef>
                <a:spcPct val="20000"/>
              </a:spcBef>
              <a:buClr>
                <a:srgbClr val="000066"/>
              </a:buClr>
            </a:pPr>
            <a:r>
              <a:rPr lang="en-US" sz="2800" b="1" kern="0" dirty="0" smtClean="0">
                <a:solidFill>
                  <a:schemeClr val="accent3"/>
                </a:solidFill>
                <a:latin typeface="Arial" charset="0"/>
              </a:rPr>
              <a:t>3</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 Description of PVP</a:t>
            </a:r>
            <a:r>
              <a:rPr lang="en-US" sz="2800" b="1" kern="0" dirty="0" smtClean="0">
                <a:solidFill>
                  <a:schemeClr val="accent3"/>
                </a:solidFill>
                <a:latin typeface="Arial" charset="0"/>
              </a:rPr>
              <a:t>: focus on uncertainties </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3"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pic>
        <p:nvPicPr>
          <p:cNvPr id="18434" name="Image 24" descr="Pentes_MSL_Global"/>
          <p:cNvPicPr>
            <a:picLocks noChangeAspect="1" noChangeArrowheads="1"/>
          </p:cNvPicPr>
          <p:nvPr/>
        </p:nvPicPr>
        <p:blipFill>
          <a:blip r:embed="rId2" cstate="print"/>
          <a:srcRect/>
          <a:stretch>
            <a:fillRect/>
          </a:stretch>
        </p:blipFill>
        <p:spPr bwMode="auto">
          <a:xfrm>
            <a:off x="198150" y="3233057"/>
            <a:ext cx="4323620" cy="2849008"/>
          </a:xfrm>
          <a:prstGeom prst="rect">
            <a:avLst/>
          </a:prstGeom>
          <a:noFill/>
        </p:spPr>
      </p:pic>
      <p:pic>
        <p:nvPicPr>
          <p:cNvPr id="18433" name="Image 25" descr="Grille_MSL_TPJ1_Error_IB"/>
          <p:cNvPicPr>
            <a:picLocks noChangeAspect="1" noChangeArrowheads="1"/>
          </p:cNvPicPr>
          <p:nvPr/>
        </p:nvPicPr>
        <p:blipFill>
          <a:blip r:embed="rId3" cstate="print"/>
          <a:srcRect/>
          <a:stretch>
            <a:fillRect/>
          </a:stretch>
        </p:blipFill>
        <p:spPr bwMode="auto">
          <a:xfrm>
            <a:off x="5054090" y="3194994"/>
            <a:ext cx="4302072" cy="2927183"/>
          </a:xfrm>
          <a:prstGeom prst="rect">
            <a:avLst/>
          </a:prstGeom>
          <a:noFill/>
        </p:spPr>
      </p:pic>
      <p:sp>
        <p:nvSpPr>
          <p:cNvPr id="18437" name="Rectangle 5"/>
          <p:cNvSpPr>
            <a:spLocks noChangeArrowheads="1"/>
          </p:cNvSpPr>
          <p:nvPr/>
        </p:nvSpPr>
        <p:spPr bwMode="auto">
          <a:xfrm>
            <a:off x="318978" y="1461720"/>
            <a:ext cx="873996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Example: </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Þ"/>
              <a:tabLst/>
            </a:pPr>
            <a:r>
              <a:rPr kumimoji="0" lang="en-GB" i="0" u="none" strike="noStrike" cap="none" normalizeH="0" baseline="0" dirty="0" smtClean="0">
                <a:ln>
                  <a:noFill/>
                </a:ln>
                <a:solidFill>
                  <a:srgbClr val="00338D"/>
                </a:solidFill>
                <a:effectLst/>
                <a:latin typeface="Arial" pitchFamily="34" charset="0"/>
                <a:ea typeface="Times New Roman" pitchFamily="18" charset="0"/>
                <a:cs typeface="Arial" pitchFamily="34" charset="0"/>
              </a:rPr>
              <a:t>The local MSL trends calculated over the 1993 - 2009 </a:t>
            </a:r>
            <a:r>
              <a:rPr kumimoji="0" lang="en-GB"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period are plotted on the left map and the associated formal error on the right map</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Þ"/>
              <a:tabLst/>
            </a:pPr>
            <a:r>
              <a:rPr lang="en-GB" dirty="0" smtClean="0">
                <a:solidFill>
                  <a:schemeClr val="accent1">
                    <a:lumMod val="50000"/>
                  </a:schemeClr>
                </a:solidFill>
                <a:latin typeface="Arial" pitchFamily="34" charset="0"/>
                <a:ea typeface="Times New Roman" pitchFamily="18" charset="0"/>
                <a:cs typeface="Arial" pitchFamily="34" charset="0"/>
              </a:rPr>
              <a:t> This information will be provided in the sea-level-ECV</a:t>
            </a:r>
            <a:endParaRPr kumimoji="0" lang="en-GB"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i="0" u="none" strike="noStrike" cap="none" normalizeH="0" baseline="0" dirty="0" smtClean="0">
              <a:ln>
                <a:noFill/>
              </a:ln>
              <a:solidFill>
                <a:srgbClr val="00338D"/>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4" name="Rectangle 12"/>
          <p:cNvSpPr txBox="1">
            <a:spLocks noChangeArrowheads="1"/>
          </p:cNvSpPr>
          <p:nvPr/>
        </p:nvSpPr>
        <p:spPr>
          <a:xfrm>
            <a:off x="128732" y="258618"/>
            <a:ext cx="9477375" cy="707737"/>
          </a:xfrm>
          <a:prstGeom prst="rect">
            <a:avLst/>
          </a:prstGeom>
        </p:spPr>
        <p:txBody>
          <a:bodyPr/>
          <a:lstStyle/>
          <a:p>
            <a:pPr>
              <a:lnSpc>
                <a:spcPct val="85000"/>
              </a:lnSpc>
              <a:spcBef>
                <a:spcPct val="20000"/>
              </a:spcBef>
              <a:buClr>
                <a:srgbClr val="000066"/>
              </a:buClr>
            </a:pPr>
            <a:r>
              <a:rPr lang="en-US" sz="2800" b="1" kern="0" dirty="0" smtClean="0">
                <a:solidFill>
                  <a:schemeClr val="accent3"/>
                </a:solidFill>
                <a:latin typeface="Arial" charset="0"/>
              </a:rPr>
              <a:t>4</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 </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DARD: Description </a:t>
            </a: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of ECMWF</a:t>
            </a:r>
            <a:r>
              <a:rPr kumimoji="0" lang="en-US" sz="2800" b="1" i="0" u="none" strike="noStrike" kern="0" cap="none" spc="0" normalizeH="0" noProof="0" dirty="0" smtClean="0">
                <a:ln>
                  <a:noFill/>
                </a:ln>
                <a:solidFill>
                  <a:schemeClr val="accent3"/>
                </a:solidFill>
                <a:effectLst/>
                <a:uLnTx/>
                <a:uFillTx/>
                <a:latin typeface="Arial" charset="0"/>
                <a:ea typeface="+mn-ea"/>
                <a:cs typeface="+mn-cs"/>
              </a:rPr>
              <a:t> data </a:t>
            </a:r>
            <a:r>
              <a:rPr kumimoji="0" lang="en-US" sz="2800" b="1" i="0" u="none" strike="noStrike" kern="0" cap="none" spc="0" normalizeH="0" noProof="0" dirty="0" smtClean="0">
                <a:ln>
                  <a:noFill/>
                </a:ln>
                <a:solidFill>
                  <a:schemeClr val="accent3"/>
                </a:solidFill>
                <a:effectLst/>
                <a:uLnTx/>
                <a:uFillTx/>
                <a:latin typeface="Arial" charset="0"/>
                <a:ea typeface="+mn-ea"/>
                <a:cs typeface="+mn-cs"/>
              </a:rPr>
              <a:t>used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8" name="Rectangle 7"/>
          <p:cNvSpPr/>
          <p:nvPr/>
        </p:nvSpPr>
        <p:spPr>
          <a:xfrm>
            <a:off x="199021" y="1478605"/>
            <a:ext cx="9275556" cy="4801314"/>
          </a:xfrm>
          <a:prstGeom prst="rect">
            <a:avLst/>
          </a:prstGeom>
        </p:spPr>
        <p:txBody>
          <a:bodyPr wrap="square">
            <a:spAutoFit/>
          </a:bodyPr>
          <a:lstStyle/>
          <a:p>
            <a:pPr>
              <a:buFont typeface="Arial" pitchFamily="34" charset="0"/>
              <a:buChar char="•"/>
            </a:pPr>
            <a:r>
              <a:rPr lang="fr-FR" dirty="0" smtClean="0">
                <a:solidFill>
                  <a:srgbClr val="00338D"/>
                </a:solidFill>
                <a:latin typeface="Arial" pitchFamily="34" charset="0"/>
                <a:cs typeface="Arial" pitchFamily="34" charset="0"/>
              </a:rPr>
              <a:t> </a:t>
            </a:r>
            <a:r>
              <a:rPr lang="en-US" dirty="0" smtClean="0">
                <a:solidFill>
                  <a:srgbClr val="00338D"/>
                </a:solidFill>
                <a:latin typeface="Arial" pitchFamily="34" charset="0"/>
                <a:cs typeface="Arial" pitchFamily="34" charset="0"/>
              </a:rPr>
              <a:t>For the sea-level-CCI project, we need to use the ERA INTERIM </a:t>
            </a:r>
            <a:r>
              <a:rPr lang="en-US" dirty="0" err="1" smtClean="0">
                <a:solidFill>
                  <a:srgbClr val="00338D"/>
                </a:solidFill>
                <a:latin typeface="Arial" pitchFamily="34" charset="0"/>
                <a:cs typeface="Arial" pitchFamily="34" charset="0"/>
              </a:rPr>
              <a:t>Meteo</a:t>
            </a:r>
            <a:r>
              <a:rPr lang="en-US" dirty="0" smtClean="0">
                <a:solidFill>
                  <a:srgbClr val="00338D"/>
                </a:solidFill>
                <a:latin typeface="Arial" pitchFamily="34" charset="0"/>
                <a:cs typeface="Arial" pitchFamily="34" charset="0"/>
              </a:rPr>
              <a:t> fields to improve the wet </a:t>
            </a:r>
            <a:r>
              <a:rPr lang="en-US" dirty="0" smtClean="0">
                <a:solidFill>
                  <a:schemeClr val="accent1">
                    <a:lumMod val="50000"/>
                  </a:schemeClr>
                </a:solidFill>
                <a:latin typeface="Arial" pitchFamily="34" charset="0"/>
                <a:cs typeface="Arial" pitchFamily="34" charset="0"/>
              </a:rPr>
              <a:t>and dry troposphere, and inverse barometer corrections:</a:t>
            </a:r>
          </a:p>
          <a:p>
            <a:pPr lvl="0">
              <a:buFont typeface="Symbol" pitchFamily="18" charset="2"/>
              <a:buChar char="Þ"/>
            </a:pPr>
            <a:r>
              <a:rPr lang="en-US" dirty="0" smtClean="0">
                <a:solidFill>
                  <a:schemeClr val="accent1">
                    <a:lumMod val="50000"/>
                  </a:schemeClr>
                </a:solidFill>
                <a:latin typeface="Arial" pitchFamily="34" charset="0"/>
                <a:cs typeface="Arial" pitchFamily="34" charset="0"/>
              </a:rPr>
              <a:t>model Levels: 3D-Specific humidity, 3D-Temperature, Logarithm of surface pressure</a:t>
            </a:r>
          </a:p>
          <a:p>
            <a:pPr lvl="0">
              <a:buFont typeface="Symbol" pitchFamily="18" charset="2"/>
              <a:buChar char="Þ"/>
            </a:pPr>
            <a:r>
              <a:rPr lang="en-US" dirty="0" smtClean="0">
                <a:solidFill>
                  <a:schemeClr val="accent1">
                    <a:lumMod val="50000"/>
                  </a:schemeClr>
                </a:solidFill>
                <a:latin typeface="Arial" pitchFamily="34" charset="0"/>
                <a:cs typeface="Arial" pitchFamily="34" charset="0"/>
              </a:rPr>
              <a:t>Surface: 2m temperature, </a:t>
            </a:r>
            <a:r>
              <a:rPr lang="en-US" dirty="0" smtClean="0">
                <a:solidFill>
                  <a:srgbClr val="00338D"/>
                </a:solidFill>
                <a:latin typeface="Arial" pitchFamily="34" charset="0"/>
                <a:cs typeface="Arial" pitchFamily="34" charset="0"/>
              </a:rPr>
              <a:t>2m dew point, Mean Sea Level Pressure, 10m winds (U</a:t>
            </a:r>
          </a:p>
          <a:p>
            <a:pPr lvl="0">
              <a:buFont typeface="Symbol" pitchFamily="18" charset="2"/>
              <a:buChar char="Þ"/>
            </a:pPr>
            <a:r>
              <a:rPr lang="en-US" dirty="0" smtClean="0">
                <a:solidFill>
                  <a:srgbClr val="00338D"/>
                </a:solidFill>
                <a:latin typeface="Arial" pitchFamily="34" charset="0"/>
                <a:cs typeface="Arial" pitchFamily="34" charset="0"/>
              </a:rPr>
              <a:t>Static files: Model topography grid, </a:t>
            </a:r>
            <a:r>
              <a:rPr lang="en-US" dirty="0" err="1" smtClean="0">
                <a:solidFill>
                  <a:srgbClr val="00338D"/>
                </a:solidFill>
                <a:latin typeface="Arial" pitchFamily="34" charset="0"/>
                <a:cs typeface="Arial" pitchFamily="34" charset="0"/>
              </a:rPr>
              <a:t>Geopotential</a:t>
            </a:r>
            <a:r>
              <a:rPr lang="en-US" dirty="0" smtClean="0">
                <a:solidFill>
                  <a:srgbClr val="00338D"/>
                </a:solidFill>
                <a:latin typeface="Arial" pitchFamily="34" charset="0"/>
                <a:cs typeface="Arial" pitchFamily="34" charset="0"/>
              </a:rPr>
              <a:t>, Land sea mask</a:t>
            </a:r>
          </a:p>
          <a:p>
            <a:pPr lvl="0">
              <a:buFont typeface="Symbol" pitchFamily="18" charset="2"/>
              <a:buChar char="Þ"/>
            </a:pPr>
            <a:endParaRPr lang="en-US" dirty="0" smtClean="0">
              <a:solidFill>
                <a:srgbClr val="00338D"/>
              </a:solidFill>
              <a:latin typeface="Arial" pitchFamily="34" charset="0"/>
              <a:cs typeface="Arial" pitchFamily="34" charset="0"/>
            </a:endParaRPr>
          </a:p>
          <a:p>
            <a:pPr>
              <a:buFont typeface="Arial" pitchFamily="34" charset="0"/>
              <a:buChar char="•"/>
            </a:pPr>
            <a:r>
              <a:rPr lang="en-US" dirty="0" smtClean="0">
                <a:solidFill>
                  <a:srgbClr val="00338D"/>
                </a:solidFill>
                <a:latin typeface="Arial" pitchFamily="34" charset="0"/>
                <a:cs typeface="Arial" pitchFamily="34" charset="0"/>
              </a:rPr>
              <a:t> We need also additional fields to improve the Sea-State bias model: Sea surface temperature, Sea-ice cover, wind stress for u and v, Mean wave direction, Mean wave period, Significant wave height</a:t>
            </a:r>
          </a:p>
          <a:p>
            <a:pPr>
              <a:buFont typeface="Arial" pitchFamily="34" charset="0"/>
              <a:buChar char="•"/>
            </a:pPr>
            <a:endParaRPr lang="en-US" dirty="0" smtClean="0">
              <a:solidFill>
                <a:srgbClr val="00338D"/>
              </a:solidFill>
              <a:latin typeface="Arial" pitchFamily="34" charset="0"/>
              <a:cs typeface="Arial" pitchFamily="34" charset="0"/>
            </a:endParaRPr>
          </a:p>
          <a:p>
            <a:pPr>
              <a:buFont typeface="Arial" pitchFamily="34" charset="0"/>
              <a:buChar char="•"/>
            </a:pPr>
            <a:r>
              <a:rPr lang="en-US" dirty="0" smtClean="0">
                <a:solidFill>
                  <a:srgbClr val="00338D"/>
                </a:solidFill>
                <a:latin typeface="Arial" pitchFamily="34" charset="0"/>
                <a:cs typeface="Arial" pitchFamily="34" charset="0"/>
              </a:rPr>
              <a:t> Period: 01/07/1991 to 31/12/2010</a:t>
            </a:r>
          </a:p>
          <a:p>
            <a:pPr lvl="0">
              <a:buFont typeface="Symbol" pitchFamily="18" charset="2"/>
              <a:buChar char="Þ"/>
            </a:pPr>
            <a:r>
              <a:rPr lang="en-US" dirty="0" smtClean="0">
                <a:solidFill>
                  <a:srgbClr val="00338D"/>
                </a:solidFill>
                <a:latin typeface="Arial" pitchFamily="34" charset="0"/>
                <a:cs typeface="Arial" pitchFamily="34" charset="0"/>
              </a:rPr>
              <a:t> For wet and dry troposphere, and inverse barometer </a:t>
            </a:r>
            <a:r>
              <a:rPr lang="en-US" dirty="0" smtClean="0">
                <a:solidFill>
                  <a:schemeClr val="accent1">
                    <a:lumMod val="50000"/>
                  </a:schemeClr>
                </a:solidFill>
                <a:latin typeface="Arial" pitchFamily="34" charset="0"/>
                <a:cs typeface="Arial" pitchFamily="34" charset="0"/>
              </a:rPr>
              <a:t>corrections: data were delivered </a:t>
            </a:r>
            <a:r>
              <a:rPr lang="en-US" dirty="0" smtClean="0">
                <a:solidFill>
                  <a:srgbClr val="00338D"/>
                </a:solidFill>
                <a:latin typeface="Arial" pitchFamily="34" charset="0"/>
                <a:cs typeface="Arial" pitchFamily="34" charset="0"/>
              </a:rPr>
              <a:t>until 31/12/2009 as part as the Reaper Project (reprocessing of ERS missions, ESA), therefore only last year is required</a:t>
            </a:r>
          </a:p>
          <a:p>
            <a:pPr lvl="0">
              <a:buFont typeface="Symbol" pitchFamily="18" charset="2"/>
              <a:buChar char="Þ"/>
            </a:pPr>
            <a:r>
              <a:rPr lang="en-US" dirty="0" smtClean="0">
                <a:solidFill>
                  <a:srgbClr val="00338D"/>
                </a:solidFill>
                <a:latin typeface="Arial" pitchFamily="34" charset="0"/>
                <a:cs typeface="Arial" pitchFamily="34" charset="0"/>
              </a:rPr>
              <a:t> For additional fields: all the period is required</a:t>
            </a:r>
            <a:r>
              <a:rPr lang="en-US" dirty="0" smtClean="0">
                <a:solidFill>
                  <a:srgbClr val="00338D"/>
                </a:solidFill>
                <a:latin typeface="Arial" pitchFamily="34" charset="0"/>
                <a:cs typeface="Arial" pitchFamily="34" charset="0"/>
              </a:rPr>
              <a:t>.</a:t>
            </a:r>
          </a:p>
          <a:p>
            <a:pPr lvl="0">
              <a:buFont typeface="Symbol" pitchFamily="18" charset="2"/>
              <a:buChar char="Þ"/>
            </a:pPr>
            <a:endParaRPr lang="en-US" dirty="0" smtClean="0">
              <a:solidFill>
                <a:srgbClr val="00338D"/>
              </a:solidFill>
              <a:latin typeface="Arial" pitchFamily="34" charset="0"/>
              <a:cs typeface="Arial" pitchFamily="34" charset="0"/>
            </a:endParaRPr>
          </a:p>
          <a:p>
            <a:pPr lvl="0" algn="ctr"/>
            <a:r>
              <a:rPr lang="en-US" dirty="0" smtClean="0">
                <a:solidFill>
                  <a:srgbClr val="FF0000"/>
                </a:solidFill>
                <a:latin typeface="Arial" pitchFamily="34" charset="0"/>
                <a:cs typeface="Arial" pitchFamily="34" charset="0"/>
              </a:rPr>
              <a:t>We need in </a:t>
            </a:r>
            <a:r>
              <a:rPr lang="en-US" dirty="0" err="1" smtClean="0">
                <a:solidFill>
                  <a:srgbClr val="FF0000"/>
                </a:solidFill>
                <a:latin typeface="Arial" pitchFamily="34" charset="0"/>
                <a:cs typeface="Arial" pitchFamily="34" charset="0"/>
              </a:rPr>
              <a:t>urgence</a:t>
            </a:r>
            <a:r>
              <a:rPr lang="en-US" dirty="0" smtClean="0">
                <a:solidFill>
                  <a:srgbClr val="FF0000"/>
                </a:solidFill>
                <a:latin typeface="Arial" pitchFamily="34" charset="0"/>
                <a:cs typeface="Arial" pitchFamily="34" charset="0"/>
              </a:rPr>
              <a:t> of ECMWF data</a:t>
            </a:r>
            <a:r>
              <a:rPr lang="en-US" dirty="0" smtClean="0">
                <a:solidFill>
                  <a:srgbClr val="00338D"/>
                </a:solidFill>
                <a:latin typeface="Arial" pitchFamily="34" charset="0"/>
                <a:cs typeface="Arial" pitchFamily="34" charset="0"/>
              </a:rPr>
              <a:t> </a:t>
            </a:r>
            <a:endParaRPr lang="en-US" dirty="0" smtClean="0">
              <a:solidFill>
                <a:srgbClr val="00338D"/>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4" name="Rectangle 12"/>
          <p:cNvSpPr txBox="1">
            <a:spLocks noChangeArrowheads="1"/>
          </p:cNvSpPr>
          <p:nvPr/>
        </p:nvSpPr>
        <p:spPr>
          <a:xfrm>
            <a:off x="0" y="227445"/>
            <a:ext cx="9477375" cy="707737"/>
          </a:xfrm>
          <a:prstGeom prst="rect">
            <a:avLst/>
          </a:prstGeom>
        </p:spPr>
        <p:txBody>
          <a:bodyPr/>
          <a:lstStyle/>
          <a:p>
            <a:pPr>
              <a:lnSpc>
                <a:spcPct val="85000"/>
              </a:lnSpc>
              <a:spcBef>
                <a:spcPct val="20000"/>
              </a:spcBef>
              <a:buClr>
                <a:srgbClr val="000066"/>
              </a:buClr>
            </a:pPr>
            <a:r>
              <a:rPr lang="en-US" sz="2400" b="1" kern="0" dirty="0" smtClean="0">
                <a:solidFill>
                  <a:schemeClr val="accent3"/>
                </a:solidFill>
                <a:latin typeface="Arial" charset="0"/>
              </a:rPr>
              <a:t>5)</a:t>
            </a:r>
            <a:r>
              <a:rPr lang="en-US" sz="2800" b="1" kern="0" dirty="0" smtClean="0">
                <a:solidFill>
                  <a:schemeClr val="accent3"/>
                </a:solidFill>
                <a:latin typeface="Arial" charset="0"/>
              </a:rPr>
              <a:t> </a:t>
            </a:r>
            <a:r>
              <a:rPr lang="en-US" sz="2400" b="1" kern="0" dirty="0" smtClean="0">
                <a:solidFill>
                  <a:schemeClr val="accent3"/>
                </a:solidFill>
                <a:latin typeface="Arial" charset="0"/>
              </a:rPr>
              <a:t>Integrated perspective for consistency between the ECVs</a:t>
            </a:r>
          </a:p>
          <a:p>
            <a:pPr>
              <a:lnSpc>
                <a:spcPct val="85000"/>
              </a:lnSpc>
              <a:spcBef>
                <a:spcPct val="20000"/>
              </a:spcBef>
              <a:buClr>
                <a:srgbClr val="000066"/>
              </a:buClr>
            </a:pP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6" name="Rectangle 5"/>
          <p:cNvSpPr/>
          <p:nvPr/>
        </p:nvSpPr>
        <p:spPr>
          <a:xfrm>
            <a:off x="346363" y="1440286"/>
            <a:ext cx="9192492" cy="4801314"/>
          </a:xfrm>
          <a:prstGeom prst="rect">
            <a:avLst/>
          </a:prstGeom>
        </p:spPr>
        <p:txBody>
          <a:bodyPr wrap="square">
            <a:spAutoFit/>
          </a:bodyPr>
          <a:lstStyle/>
          <a:p>
            <a:pPr>
              <a:buFont typeface="Arial" pitchFamily="34" charset="0"/>
              <a:buChar char="•"/>
            </a:pPr>
            <a:r>
              <a:rPr lang="fr-FR" dirty="0" smtClean="0">
                <a:solidFill>
                  <a:schemeClr val="accent1">
                    <a:lumMod val="50000"/>
                  </a:schemeClr>
                </a:solidFill>
                <a:latin typeface="Arial" pitchFamily="34" charset="0"/>
                <a:cs typeface="Arial" pitchFamily="34" charset="0"/>
              </a:rPr>
              <a:t> </a:t>
            </a:r>
            <a:r>
              <a:rPr lang="en-US" dirty="0" smtClean="0">
                <a:solidFill>
                  <a:schemeClr val="accent1">
                    <a:lumMod val="50000"/>
                  </a:schemeClr>
                </a:solidFill>
                <a:latin typeface="Arial" pitchFamily="34" charset="0"/>
                <a:cs typeface="Arial" pitchFamily="34" charset="0"/>
              </a:rPr>
              <a:t>Round Robin / Validation: </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 validation diagnoses have been clearly formalized: validation diagnoses are available for all the CCI participants (see PVP)</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 iteration with others ECVs is necessary to improve/homogenize our diagnoses </a:t>
            </a:r>
          </a:p>
          <a:p>
            <a:r>
              <a:rPr lang="en-US" dirty="0" smtClean="0">
                <a:solidFill>
                  <a:schemeClr val="accent1">
                    <a:lumMod val="50000"/>
                  </a:schemeClr>
                </a:solidFill>
                <a:latin typeface="Arial" pitchFamily="34" charset="0"/>
                <a:cs typeface="Arial" pitchFamily="34" charset="0"/>
              </a:rPr>
              <a:t> </a:t>
            </a:r>
          </a:p>
          <a:p>
            <a:pPr>
              <a:buFont typeface="Arial" pitchFamily="34" charset="0"/>
              <a:buChar char="•"/>
            </a:pPr>
            <a:r>
              <a:rPr lang="en-US" dirty="0" smtClean="0">
                <a:solidFill>
                  <a:schemeClr val="accent1">
                    <a:lumMod val="50000"/>
                  </a:schemeClr>
                </a:solidFill>
                <a:latin typeface="Arial" pitchFamily="34" charset="0"/>
                <a:cs typeface="Arial" pitchFamily="34" charset="0"/>
              </a:rPr>
              <a:t> Uncertainty Characterization:</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 The approach to determine sea-level uncertainties is based on validation diagnoses </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 Uncertainties will be provided in ECV products</a:t>
            </a:r>
          </a:p>
          <a:p>
            <a:endParaRPr lang="en-US" dirty="0" smtClean="0">
              <a:solidFill>
                <a:schemeClr val="accent1">
                  <a:lumMod val="50000"/>
                </a:schemeClr>
              </a:solidFill>
              <a:latin typeface="Arial" pitchFamily="34" charset="0"/>
              <a:cs typeface="Arial" pitchFamily="34" charset="0"/>
            </a:endParaRPr>
          </a:p>
          <a:p>
            <a:pPr>
              <a:buFont typeface="Arial" pitchFamily="34" charset="0"/>
              <a:buChar char="•"/>
            </a:pPr>
            <a:r>
              <a:rPr lang="en-US" dirty="0" smtClean="0">
                <a:solidFill>
                  <a:schemeClr val="accent1">
                    <a:lumMod val="50000"/>
                  </a:schemeClr>
                </a:solidFill>
                <a:latin typeface="Arial" pitchFamily="34" charset="0"/>
                <a:cs typeface="Arial" pitchFamily="34" charset="0"/>
              </a:rPr>
              <a:t> Data standards and formats: </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All </a:t>
            </a:r>
            <a:r>
              <a:rPr lang="en-US" dirty="0" smtClean="0">
                <a:solidFill>
                  <a:schemeClr val="accent1">
                    <a:lumMod val="50000"/>
                  </a:schemeClr>
                </a:solidFill>
                <a:latin typeface="Arial" pitchFamily="34" charset="0"/>
                <a:cs typeface="Arial" pitchFamily="34" charset="0"/>
              </a:rPr>
              <a:t>products </a:t>
            </a:r>
            <a:r>
              <a:rPr lang="en-US" dirty="0" smtClean="0">
                <a:solidFill>
                  <a:schemeClr val="accent1">
                    <a:lumMod val="50000"/>
                  </a:schemeClr>
                </a:solidFill>
                <a:latin typeface="Arial" pitchFamily="34" charset="0"/>
                <a:cs typeface="Arial" pitchFamily="34" charset="0"/>
              </a:rPr>
              <a:t>will be generated in </a:t>
            </a:r>
            <a:r>
              <a:rPr lang="en-US" dirty="0" err="1" smtClean="0">
                <a:solidFill>
                  <a:schemeClr val="accent1">
                    <a:lumMod val="50000"/>
                  </a:schemeClr>
                </a:solidFill>
                <a:latin typeface="Arial" pitchFamily="34" charset="0"/>
                <a:cs typeface="Arial" pitchFamily="34" charset="0"/>
              </a:rPr>
              <a:t>NetCDF</a:t>
            </a:r>
            <a:r>
              <a:rPr lang="en-US" dirty="0" smtClean="0">
                <a:solidFill>
                  <a:schemeClr val="accent1">
                    <a:lumMod val="50000"/>
                  </a:schemeClr>
                </a:solidFill>
                <a:latin typeface="Arial" pitchFamily="34" charset="0"/>
                <a:cs typeface="Arial" pitchFamily="34" charset="0"/>
              </a:rPr>
              <a:t>-CF</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 Synergy with other projects has also to be developed (MyOcean, METAFOR, …)</a:t>
            </a:r>
          </a:p>
          <a:p>
            <a:endParaRPr lang="en-US" dirty="0" smtClean="0">
              <a:solidFill>
                <a:schemeClr val="accent1">
                  <a:lumMod val="50000"/>
                </a:schemeClr>
              </a:solidFill>
              <a:latin typeface="Arial" pitchFamily="34" charset="0"/>
              <a:cs typeface="Arial" pitchFamily="34" charset="0"/>
            </a:endParaRPr>
          </a:p>
          <a:p>
            <a:pPr>
              <a:buFont typeface="Arial" pitchFamily="34" charset="0"/>
              <a:buChar char="•"/>
            </a:pPr>
            <a:r>
              <a:rPr lang="en-US" dirty="0" smtClean="0">
                <a:solidFill>
                  <a:schemeClr val="accent1">
                    <a:lumMod val="50000"/>
                  </a:schemeClr>
                </a:solidFill>
                <a:latin typeface="Arial" pitchFamily="34" charset="0"/>
                <a:cs typeface="Arial" pitchFamily="34" charset="0"/>
              </a:rPr>
              <a:t> Web sites and data access guidelines:</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sea-level-CCI web site is on-line: </a:t>
            </a:r>
            <a:r>
              <a:rPr lang="en-US" dirty="0" smtClean="0">
                <a:solidFill>
                  <a:schemeClr val="accent1">
                    <a:lumMod val="50000"/>
                  </a:schemeClr>
                </a:solidFill>
                <a:latin typeface="Arial" pitchFamily="34" charset="0"/>
                <a:cs typeface="Arial" pitchFamily="34" charset="0"/>
                <a:hlinkClick r:id="rId2"/>
              </a:rPr>
              <a:t>http://www.esa-sealevel-cci.org/</a:t>
            </a:r>
            <a:endParaRPr lang="en-US" dirty="0" smtClean="0">
              <a:solidFill>
                <a:schemeClr val="accent1">
                  <a:lumMod val="50000"/>
                </a:schemeClr>
              </a:solidFill>
              <a:latin typeface="Arial" pitchFamily="34" charset="0"/>
              <a:cs typeface="Arial" pitchFamily="34" charset="0"/>
            </a:endParaRPr>
          </a:p>
          <a:p>
            <a:pPr>
              <a:buFont typeface="Symbol" pitchFamily="18" charset="2"/>
              <a:buChar char="Þ"/>
            </a:pPr>
            <a:r>
              <a:rPr lang="en-US" dirty="0" smtClean="0">
                <a:solidFill>
                  <a:schemeClr val="accent1">
                    <a:lumMod val="50000"/>
                  </a:schemeClr>
                </a:solidFill>
                <a:latin typeface="Arial" pitchFamily="34" charset="0"/>
                <a:cs typeface="Arial" pitchFamily="34" charset="0"/>
              </a:rPr>
              <a:t> a dedicated ftp site has been created to share all the documents, the altimetry database and the RRDP : </a:t>
            </a:r>
            <a:r>
              <a:rPr lang="en-US" dirty="0" smtClean="0">
                <a:solidFill>
                  <a:schemeClr val="accent1">
                    <a:lumMod val="50000"/>
                  </a:schemeClr>
                </a:solidFill>
                <a:latin typeface="Arial" pitchFamily="34" charset="0"/>
                <a:cs typeface="Arial" pitchFamily="34" charset="0"/>
                <a:hlinkClick r:id="rId3"/>
              </a:rPr>
              <a:t>ftp://ftp.esa-sealevel-cci.org/</a:t>
            </a:r>
            <a:endParaRPr lang="en-US" dirty="0" smtClean="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07276" y="637931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4" name="Rectangle 12"/>
          <p:cNvSpPr txBox="1">
            <a:spLocks noChangeArrowheads="1"/>
          </p:cNvSpPr>
          <p:nvPr/>
        </p:nvSpPr>
        <p:spPr>
          <a:xfrm>
            <a:off x="0" y="227445"/>
            <a:ext cx="9477375" cy="707737"/>
          </a:xfrm>
          <a:prstGeom prst="rect">
            <a:avLst/>
          </a:prstGeom>
        </p:spPr>
        <p:txBody>
          <a:bodyPr/>
          <a:lstStyle/>
          <a:p>
            <a:pPr>
              <a:lnSpc>
                <a:spcPct val="85000"/>
              </a:lnSpc>
              <a:spcBef>
                <a:spcPct val="20000"/>
              </a:spcBef>
              <a:buClr>
                <a:srgbClr val="000066"/>
              </a:buClr>
            </a:pPr>
            <a:r>
              <a:rPr lang="en-US" sz="2400" b="1" kern="0" dirty="0" smtClean="0">
                <a:solidFill>
                  <a:schemeClr val="accent3"/>
                </a:solidFill>
                <a:latin typeface="Arial" charset="0"/>
              </a:rPr>
              <a:t>5)</a:t>
            </a:r>
            <a:r>
              <a:rPr lang="en-US" sz="2800" b="1" kern="0" dirty="0" smtClean="0">
                <a:solidFill>
                  <a:schemeClr val="accent3"/>
                </a:solidFill>
                <a:latin typeface="Arial" charset="0"/>
              </a:rPr>
              <a:t> </a:t>
            </a:r>
            <a:r>
              <a:rPr lang="en-US" sz="2400" b="1" kern="0" dirty="0" smtClean="0">
                <a:solidFill>
                  <a:schemeClr val="accent3"/>
                </a:solidFill>
                <a:latin typeface="Arial" charset="0"/>
              </a:rPr>
              <a:t>Integrated perspective for consistency between the ECVs</a:t>
            </a:r>
          </a:p>
          <a:p>
            <a:pPr>
              <a:lnSpc>
                <a:spcPct val="85000"/>
              </a:lnSpc>
              <a:spcBef>
                <a:spcPct val="20000"/>
              </a:spcBef>
              <a:buClr>
                <a:srgbClr val="000066"/>
              </a:buClr>
            </a:pP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6" name="Rectangle 5"/>
          <p:cNvSpPr/>
          <p:nvPr/>
        </p:nvSpPr>
        <p:spPr>
          <a:xfrm>
            <a:off x="346363" y="1440286"/>
            <a:ext cx="9192492" cy="3139321"/>
          </a:xfrm>
          <a:prstGeom prst="rect">
            <a:avLst/>
          </a:prstGeom>
        </p:spPr>
        <p:txBody>
          <a:bodyPr wrap="square">
            <a:spAutoFit/>
          </a:bodyPr>
          <a:lstStyle/>
          <a:p>
            <a:endParaRPr lang="fr-FR" dirty="0" smtClean="0">
              <a:solidFill>
                <a:srgbClr val="00338D"/>
              </a:solidFill>
              <a:latin typeface="Arial" pitchFamily="34" charset="0"/>
              <a:cs typeface="Arial" pitchFamily="34" charset="0"/>
            </a:endParaRPr>
          </a:p>
          <a:p>
            <a:pPr>
              <a:buFont typeface="Arial" pitchFamily="34" charset="0"/>
              <a:buChar char="•"/>
            </a:pPr>
            <a:r>
              <a:rPr lang="fr-FR" dirty="0" smtClean="0">
                <a:solidFill>
                  <a:srgbClr val="00338D"/>
                </a:solidFill>
                <a:latin typeface="Arial" pitchFamily="34" charset="0"/>
                <a:cs typeface="Arial" pitchFamily="34" charset="0"/>
              </a:rPr>
              <a:t> </a:t>
            </a:r>
            <a:r>
              <a:rPr lang="en-US" dirty="0" smtClean="0">
                <a:solidFill>
                  <a:schemeClr val="accent1">
                    <a:lumMod val="50000"/>
                  </a:schemeClr>
                </a:solidFill>
                <a:latin typeface="Arial" pitchFamily="34" charset="0"/>
                <a:cs typeface="Arial" pitchFamily="34" charset="0"/>
              </a:rPr>
              <a:t>Interactions with other ECVs:</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 sea-level ECV dependency on other ECVs is weak</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  Interaction with SST project could be developed in terms of validation diagnoses (PVP), and product specification (PSD) because the problematic is similar </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 More interactions could be </a:t>
            </a:r>
            <a:r>
              <a:rPr lang="en-US" dirty="0" smtClean="0">
                <a:solidFill>
                  <a:schemeClr val="accent1">
                    <a:lumMod val="50000"/>
                  </a:schemeClr>
                </a:solidFill>
                <a:latin typeface="Arial" pitchFamily="34" charset="0"/>
                <a:cs typeface="Arial" pitchFamily="34" charset="0"/>
              </a:rPr>
              <a:t>developed with </a:t>
            </a:r>
            <a:r>
              <a:rPr lang="en-US" dirty="0" smtClean="0">
                <a:solidFill>
                  <a:schemeClr val="accent1">
                    <a:lumMod val="50000"/>
                  </a:schemeClr>
                </a:solidFill>
                <a:latin typeface="Arial" pitchFamily="34" charset="0"/>
                <a:cs typeface="Arial" pitchFamily="34" charset="0"/>
              </a:rPr>
              <a:t>sea-ice ECV but this project is not started</a:t>
            </a:r>
          </a:p>
          <a:p>
            <a:pPr>
              <a:buFont typeface="Symbol" pitchFamily="18" charset="2"/>
              <a:buChar char="Þ"/>
            </a:pPr>
            <a:r>
              <a:rPr lang="en-US" dirty="0" smtClean="0">
                <a:solidFill>
                  <a:schemeClr val="accent1">
                    <a:lumMod val="50000"/>
                  </a:schemeClr>
                </a:solidFill>
                <a:latin typeface="Arial" pitchFamily="34" charset="0"/>
                <a:cs typeface="Arial" pitchFamily="34" charset="0"/>
              </a:rPr>
              <a:t> Though not planned in the first phase of the CCI project, interaction with others ECVs as water vapor and  sea state will be very useful for sea-level ECV </a:t>
            </a:r>
          </a:p>
          <a:p>
            <a:pPr>
              <a:buFont typeface="Symbol" pitchFamily="18" charset="2"/>
              <a:buChar char="Þ"/>
            </a:pPr>
            <a:endParaRPr lang="en-US" dirty="0" smtClean="0">
              <a:solidFill>
                <a:srgbClr val="00338D"/>
              </a:solidFill>
              <a:latin typeface="Arial" pitchFamily="34" charset="0"/>
              <a:cs typeface="Arial" pitchFamily="34" charset="0"/>
            </a:endParaRPr>
          </a:p>
          <a:p>
            <a:endParaRPr lang="fr-FR" dirty="0" smtClean="0">
              <a:solidFill>
                <a:srgbClr val="00338D"/>
              </a:solidFill>
              <a:latin typeface="Arial" pitchFamily="34" charset="0"/>
              <a:cs typeface="Arial" pitchFamily="34" charset="0"/>
            </a:endParaRPr>
          </a:p>
          <a:p>
            <a:endParaRPr lang="fr-FR" dirty="0">
              <a:solidFill>
                <a:srgbClr val="00338D"/>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a:xfrm>
            <a:off x="155864" y="2073564"/>
            <a:ext cx="9750136" cy="3444009"/>
          </a:xfrm>
          <a:prstGeom prst="rect">
            <a:avLst/>
          </a:prstGeom>
        </p:spPr>
        <p:txBody>
          <a:bodyPr/>
          <a:lstStyle/>
          <a:p>
            <a:pPr>
              <a:lnSpc>
                <a:spcPct val="150000"/>
              </a:lnSpc>
              <a:spcBef>
                <a:spcPct val="20000"/>
              </a:spcBef>
              <a:buClr>
                <a:srgbClr val="000066"/>
              </a:buClr>
              <a:buFont typeface="Arial" pitchFamily="34" charset="0"/>
              <a:buChar char="•"/>
            </a:pPr>
            <a:r>
              <a:rPr lang="en-US" sz="2000" kern="0" dirty="0" smtClean="0">
                <a:solidFill>
                  <a:srgbClr val="00338D"/>
                </a:solidFill>
                <a:latin typeface="Arial" charset="0"/>
              </a:rPr>
              <a:t> To perform the sea-level URD, requirements have been analyzed in details from:</a:t>
            </a:r>
          </a:p>
          <a:p>
            <a:pPr>
              <a:spcBef>
                <a:spcPct val="20000"/>
              </a:spcBef>
              <a:buClr>
                <a:srgbClr val="000066"/>
              </a:buClr>
              <a:buFont typeface="Symbol"/>
              <a:buChar char="Þ"/>
            </a:pPr>
            <a:r>
              <a:rPr lang="en-US" sz="2000" kern="0" dirty="0" smtClean="0">
                <a:solidFill>
                  <a:srgbClr val="00338D"/>
                </a:solidFill>
                <a:latin typeface="Arial" charset="0"/>
              </a:rPr>
              <a:t>Global Climate Observing System (GCOS)</a:t>
            </a:r>
          </a:p>
          <a:p>
            <a:pPr>
              <a:spcBef>
                <a:spcPct val="20000"/>
              </a:spcBef>
              <a:buClr>
                <a:srgbClr val="000066"/>
              </a:buClr>
              <a:buFont typeface="Symbol"/>
              <a:buChar char="Þ"/>
            </a:pPr>
            <a:r>
              <a:rPr lang="en-US" sz="2000" kern="0" dirty="0" smtClean="0">
                <a:solidFill>
                  <a:srgbClr val="00338D"/>
                </a:solidFill>
                <a:latin typeface="Arial" charset="0"/>
              </a:rPr>
              <a:t> World Climate Research Program (WCRP)</a:t>
            </a:r>
          </a:p>
          <a:p>
            <a:pPr>
              <a:spcBef>
                <a:spcPct val="20000"/>
              </a:spcBef>
              <a:buClr>
                <a:srgbClr val="000066"/>
              </a:buClr>
              <a:buFont typeface="Symbol"/>
              <a:buChar char="Þ"/>
            </a:pPr>
            <a:r>
              <a:rPr lang="en-US" sz="2000" kern="0" dirty="0" smtClean="0">
                <a:solidFill>
                  <a:srgbClr val="00338D"/>
                </a:solidFill>
                <a:latin typeface="Arial" charset="0"/>
              </a:rPr>
              <a:t> Global Ocean Observing System (GOOS)</a:t>
            </a:r>
          </a:p>
          <a:p>
            <a:pPr>
              <a:spcBef>
                <a:spcPct val="20000"/>
              </a:spcBef>
              <a:buClr>
                <a:srgbClr val="000066"/>
              </a:buClr>
              <a:buFont typeface="Symbol"/>
              <a:buChar char="Þ"/>
            </a:pPr>
            <a:r>
              <a:rPr lang="en-US" sz="2000" kern="0" dirty="0" smtClean="0">
                <a:solidFill>
                  <a:srgbClr val="00338D"/>
                </a:solidFill>
                <a:latin typeface="Arial" charset="0"/>
              </a:rPr>
              <a:t> Climate </a:t>
            </a:r>
            <a:r>
              <a:rPr lang="en-US" sz="2000" kern="0" dirty="0" err="1" smtClean="0">
                <a:solidFill>
                  <a:srgbClr val="00338D"/>
                </a:solidFill>
                <a:latin typeface="Arial" charset="0"/>
              </a:rPr>
              <a:t>Modelling</a:t>
            </a:r>
            <a:r>
              <a:rPr lang="en-US" sz="2000" kern="0" dirty="0" smtClean="0">
                <a:solidFill>
                  <a:srgbClr val="00338D"/>
                </a:solidFill>
                <a:latin typeface="Arial" charset="0"/>
              </a:rPr>
              <a:t> User Group (CMUG)</a:t>
            </a:r>
          </a:p>
          <a:p>
            <a:pPr>
              <a:spcBef>
                <a:spcPct val="20000"/>
              </a:spcBef>
              <a:buClr>
                <a:srgbClr val="000066"/>
              </a:buClr>
            </a:pPr>
            <a:endParaRPr lang="en-US" sz="2000" kern="0" dirty="0" smtClean="0">
              <a:solidFill>
                <a:srgbClr val="00338D"/>
              </a:solidFill>
              <a:latin typeface="Arial" charset="0"/>
            </a:endParaRPr>
          </a:p>
          <a:p>
            <a:pPr>
              <a:spcBef>
                <a:spcPct val="20000"/>
              </a:spcBef>
              <a:buClr>
                <a:srgbClr val="000066"/>
              </a:buClr>
              <a:buFont typeface="Arial" pitchFamily="34" charset="0"/>
              <a:buChar char="•"/>
            </a:pPr>
            <a:r>
              <a:rPr lang="en-US" sz="2000" kern="0" dirty="0" smtClean="0">
                <a:solidFill>
                  <a:srgbClr val="00338D"/>
                </a:solidFill>
                <a:latin typeface="Arial" charset="0"/>
              </a:rPr>
              <a:t>  Analysis of requirements coming from altimetry community and the climate research group have been also performed thanks to a questionnaire</a:t>
            </a:r>
            <a:endParaRPr kumimoji="0" lang="en-US" sz="2000"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4" name="Espace réservé du pied de page 4"/>
          <p:cNvSpPr>
            <a:spLocks noGrp="1"/>
          </p:cNvSpPr>
          <p:nvPr>
            <p:ph type="ftr" sz="quarter" idx="3"/>
          </p:nvPr>
        </p:nvSpPr>
        <p:spPr>
          <a:xfrm>
            <a:off x="2007276" y="6381750"/>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5"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1) Description of URD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3"/>
          </p:nvPr>
        </p:nvSpPr>
        <p:spPr>
          <a:xfrm>
            <a:off x="2007276" y="6381750"/>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5"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1) Description of URD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graphicFrame>
        <p:nvGraphicFramePr>
          <p:cNvPr id="13" name="Tableau 12"/>
          <p:cNvGraphicFramePr>
            <a:graphicFrameLocks noGrp="1"/>
          </p:cNvGraphicFramePr>
          <p:nvPr/>
        </p:nvGraphicFramePr>
        <p:xfrm>
          <a:off x="1172182" y="2019297"/>
          <a:ext cx="7234063" cy="1503220"/>
        </p:xfrm>
        <a:graphic>
          <a:graphicData uri="http://schemas.openxmlformats.org/drawingml/2006/table">
            <a:tbl>
              <a:tblPr/>
              <a:tblGrid>
                <a:gridCol w="3172458"/>
                <a:gridCol w="4061605"/>
              </a:tblGrid>
              <a:tr h="300644">
                <a:tc gridSpan="2">
                  <a:txBody>
                    <a:bodyPr/>
                    <a:lstStyle/>
                    <a:p>
                      <a:pPr marL="0" marR="0" algn="ctr">
                        <a:spcBef>
                          <a:spcPts val="0"/>
                        </a:spcBef>
                        <a:spcAft>
                          <a:spcPts val="600"/>
                        </a:spcAft>
                      </a:pPr>
                      <a:r>
                        <a:rPr lang="en-GB" sz="1400" b="1" dirty="0" smtClean="0">
                          <a:latin typeface="Trebuchet MS"/>
                          <a:ea typeface="Times New Roman"/>
                          <a:cs typeface="Times New Roman"/>
                        </a:rPr>
                        <a:t>GCOS TARGET REQUIREMENTS described</a:t>
                      </a:r>
                      <a:r>
                        <a:rPr lang="en-GB" sz="1400" b="1" baseline="0" dirty="0" smtClean="0">
                          <a:latin typeface="Trebuchet MS"/>
                          <a:ea typeface="Times New Roman"/>
                          <a:cs typeface="Times New Roman"/>
                        </a:rPr>
                        <a:t> in2006 report</a:t>
                      </a:r>
                      <a:endParaRPr lang="fr-FR" sz="1400" dirty="0">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00644">
                <a:tc>
                  <a:txBody>
                    <a:bodyPr/>
                    <a:lstStyle/>
                    <a:p>
                      <a:pPr marL="0" marR="0" algn="just">
                        <a:spcBef>
                          <a:spcPts val="0"/>
                        </a:spcBef>
                        <a:spcAft>
                          <a:spcPts val="600"/>
                        </a:spcAft>
                      </a:pPr>
                      <a:r>
                        <a:rPr lang="en-GB" sz="1400" dirty="0">
                          <a:latin typeface="Trebuchet MS"/>
                          <a:ea typeface="Times New Roman"/>
                          <a:cs typeface="Times New Roman"/>
                        </a:rPr>
                        <a:t>ACCURACY</a:t>
                      </a:r>
                      <a:endParaRPr lang="fr-FR" sz="1400" dirty="0">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GB" sz="1400" dirty="0">
                          <a:latin typeface="Trebuchet MS"/>
                          <a:ea typeface="Times New Roman"/>
                          <a:cs typeface="Times New Roman"/>
                        </a:rPr>
                        <a:t>1 cm</a:t>
                      </a:r>
                      <a:endParaRPr lang="fr-FR" sz="1400" dirty="0">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44">
                <a:tc>
                  <a:txBody>
                    <a:bodyPr/>
                    <a:lstStyle/>
                    <a:p>
                      <a:pPr marL="0" marR="0" algn="just">
                        <a:spcBef>
                          <a:spcPts val="0"/>
                        </a:spcBef>
                        <a:spcAft>
                          <a:spcPts val="600"/>
                        </a:spcAft>
                      </a:pPr>
                      <a:r>
                        <a:rPr lang="en-GB" sz="1400" dirty="0">
                          <a:latin typeface="Trebuchet MS"/>
                          <a:ea typeface="Times New Roman"/>
                          <a:cs typeface="Times New Roman"/>
                        </a:rPr>
                        <a:t>SPATIAL RESOLUTION</a:t>
                      </a:r>
                      <a:endParaRPr lang="fr-FR" sz="1400" dirty="0">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GB" sz="1400" dirty="0">
                          <a:latin typeface="Trebuchet MS"/>
                          <a:ea typeface="Times New Roman"/>
                          <a:cs typeface="Times New Roman"/>
                        </a:rPr>
                        <a:t>25 km horizontal resolution</a:t>
                      </a:r>
                      <a:endParaRPr lang="fr-FR" sz="1400" dirty="0">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44">
                <a:tc>
                  <a:txBody>
                    <a:bodyPr/>
                    <a:lstStyle/>
                    <a:p>
                      <a:pPr marL="0" marR="0" algn="just">
                        <a:spcBef>
                          <a:spcPts val="0"/>
                        </a:spcBef>
                        <a:spcAft>
                          <a:spcPts val="600"/>
                        </a:spcAft>
                      </a:pPr>
                      <a:r>
                        <a:rPr lang="en-GB" sz="1400" dirty="0">
                          <a:latin typeface="Trebuchet MS"/>
                          <a:ea typeface="Times New Roman"/>
                          <a:cs typeface="Times New Roman"/>
                        </a:rPr>
                        <a:t>TEMPORAL RESOLUTION</a:t>
                      </a:r>
                      <a:endParaRPr lang="fr-FR" sz="1400" dirty="0">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GB" sz="1400" dirty="0">
                          <a:latin typeface="Trebuchet MS"/>
                          <a:ea typeface="Times New Roman"/>
                          <a:cs typeface="Times New Roman"/>
                        </a:rPr>
                        <a:t>Daily observing cycle</a:t>
                      </a:r>
                      <a:endParaRPr lang="fr-FR" sz="1400" dirty="0">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44">
                <a:tc>
                  <a:txBody>
                    <a:bodyPr/>
                    <a:lstStyle/>
                    <a:p>
                      <a:pPr marL="0" marR="0" algn="just">
                        <a:spcBef>
                          <a:spcPts val="0"/>
                        </a:spcBef>
                        <a:spcAft>
                          <a:spcPts val="600"/>
                        </a:spcAft>
                      </a:pPr>
                      <a:r>
                        <a:rPr lang="en-GB" sz="1400" dirty="0">
                          <a:latin typeface="Trebuchet MS"/>
                          <a:ea typeface="Times New Roman"/>
                          <a:cs typeface="Times New Roman"/>
                        </a:rPr>
                        <a:t>STABILITY</a:t>
                      </a:r>
                      <a:endParaRPr lang="fr-FR" sz="1400" dirty="0">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GB" sz="1400" dirty="0">
                          <a:latin typeface="Trebuchet MS"/>
                          <a:ea typeface="Times New Roman"/>
                          <a:cs typeface="Times New Roman"/>
                        </a:rPr>
                        <a:t>0.5 mm/decade</a:t>
                      </a:r>
                      <a:endParaRPr lang="fr-FR" sz="1400" dirty="0">
                        <a:latin typeface="Trebuchet M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13"/>
          <p:cNvSpPr/>
          <p:nvPr/>
        </p:nvSpPr>
        <p:spPr>
          <a:xfrm>
            <a:off x="128154" y="1349771"/>
            <a:ext cx="4953000" cy="369332"/>
          </a:xfrm>
          <a:prstGeom prst="rect">
            <a:avLst/>
          </a:prstGeom>
        </p:spPr>
        <p:txBody>
          <a:bodyPr>
            <a:spAutoFit/>
          </a:bodyPr>
          <a:lstStyle/>
          <a:p>
            <a:pPr>
              <a:buFont typeface="Arial" pitchFamily="34" charset="0"/>
              <a:buChar char="•"/>
            </a:pPr>
            <a:r>
              <a:rPr lang="en-US" kern="0" dirty="0" smtClean="0">
                <a:solidFill>
                  <a:srgbClr val="00338D"/>
                </a:solidFill>
                <a:latin typeface="Arial" charset="0"/>
              </a:rPr>
              <a:t> Analysis of GCOS requirements for sea-level: </a:t>
            </a:r>
            <a:endParaRPr lang="fr-FR" dirty="0"/>
          </a:p>
        </p:txBody>
      </p:sp>
      <p:sp>
        <p:nvSpPr>
          <p:cNvPr id="15" name="Rectangle 14"/>
          <p:cNvSpPr/>
          <p:nvPr/>
        </p:nvSpPr>
        <p:spPr>
          <a:xfrm>
            <a:off x="228598" y="4089508"/>
            <a:ext cx="9216737" cy="1477328"/>
          </a:xfrm>
          <a:prstGeom prst="rect">
            <a:avLst/>
          </a:prstGeom>
        </p:spPr>
        <p:txBody>
          <a:bodyPr wrap="square">
            <a:spAutoFit/>
          </a:bodyPr>
          <a:lstStyle/>
          <a:p>
            <a:pPr>
              <a:buFont typeface="Arial" pitchFamily="34" charset="0"/>
              <a:buChar char="•"/>
            </a:pPr>
            <a:r>
              <a:rPr lang="en-US" kern="0" dirty="0" smtClean="0">
                <a:solidFill>
                  <a:srgbClr val="00338D"/>
                </a:solidFill>
                <a:latin typeface="Arial" charset="0"/>
              </a:rPr>
              <a:t> These requirements will be extremely hard to satisfy for existing altimetry missions and for the future missions in the coming decade: </a:t>
            </a:r>
          </a:p>
          <a:p>
            <a:r>
              <a:rPr lang="en-US" kern="0" dirty="0" smtClean="0">
                <a:solidFill>
                  <a:srgbClr val="00338D"/>
                </a:solidFill>
                <a:latin typeface="Arial" charset="0"/>
              </a:rPr>
              <a:t>=&gt; Currently, the stability is 6 mm/decade  </a:t>
            </a:r>
            <a:endParaRPr lang="en-US" kern="0" dirty="0" smtClean="0">
              <a:solidFill>
                <a:srgbClr val="FF0000"/>
              </a:solidFill>
              <a:latin typeface="Arial" charset="0"/>
            </a:endParaRPr>
          </a:p>
          <a:p>
            <a:pPr>
              <a:buFont typeface="Arial" pitchFamily="34" charset="0"/>
              <a:buChar char="•"/>
            </a:pPr>
            <a:r>
              <a:rPr lang="en-US" kern="0" dirty="0" smtClean="0">
                <a:solidFill>
                  <a:srgbClr val="00338D"/>
                </a:solidFill>
                <a:latin typeface="Arial" charset="0"/>
              </a:rPr>
              <a:t> Issue of global coverage in area covered by ice is very challenging</a:t>
            </a:r>
          </a:p>
          <a:p>
            <a:pPr>
              <a:buFont typeface="Symbol" pitchFamily="18" charset="2"/>
              <a:buChar char="Þ"/>
            </a:pPr>
            <a:endParaRPr lang="fr-FR" dirty="0"/>
          </a:p>
        </p:txBody>
      </p:sp>
      <p:sp>
        <p:nvSpPr>
          <p:cNvPr id="17" name="Rectangle 16"/>
          <p:cNvSpPr/>
          <p:nvPr/>
        </p:nvSpPr>
        <p:spPr>
          <a:xfrm>
            <a:off x="263235" y="5485352"/>
            <a:ext cx="9268692" cy="646331"/>
          </a:xfrm>
          <a:prstGeom prst="rect">
            <a:avLst/>
          </a:prstGeom>
        </p:spPr>
        <p:txBody>
          <a:bodyPr wrap="square">
            <a:spAutoFit/>
          </a:bodyPr>
          <a:lstStyle/>
          <a:p>
            <a:pPr>
              <a:buFont typeface="Symbol" pitchFamily="18" charset="2"/>
              <a:buChar char="Þ"/>
            </a:pPr>
            <a:r>
              <a:rPr lang="en-US" kern="0" dirty="0" smtClean="0">
                <a:solidFill>
                  <a:srgbClr val="00338D"/>
                </a:solidFill>
                <a:latin typeface="Arial" charset="0"/>
              </a:rPr>
              <a:t>Therefore, we pointed out that the GCOS requirements have been to refined</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3"/>
          </p:nvPr>
        </p:nvSpPr>
        <p:spPr>
          <a:xfrm>
            <a:off x="2007276" y="6381750"/>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
        <p:nvSpPr>
          <p:cNvPr id="5"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1) Description of URD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graphicFrame>
        <p:nvGraphicFramePr>
          <p:cNvPr id="9" name="Tableau 8"/>
          <p:cNvGraphicFramePr>
            <a:graphicFrameLocks noGrp="1"/>
          </p:cNvGraphicFramePr>
          <p:nvPr/>
        </p:nvGraphicFramePr>
        <p:xfrm>
          <a:off x="5329867" y="1403501"/>
          <a:ext cx="4207539" cy="5029196"/>
        </p:xfrm>
        <a:graphic>
          <a:graphicData uri="http://schemas.openxmlformats.org/drawingml/2006/table">
            <a:tbl>
              <a:tblPr firstRow="1" bandRow="1">
                <a:tableStyleId>{5C22544A-7EE6-4342-B048-85BDC9FD1C3A}</a:tableStyleId>
              </a:tblPr>
              <a:tblGrid>
                <a:gridCol w="947842"/>
                <a:gridCol w="1122553"/>
                <a:gridCol w="1029683"/>
                <a:gridCol w="1107461"/>
              </a:tblGrid>
              <a:tr h="5597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000" b="0" dirty="0" err="1" smtClean="0">
                          <a:solidFill>
                            <a:schemeClr val="tx1">
                              <a:lumMod val="95000"/>
                              <a:lumOff val="5000"/>
                            </a:schemeClr>
                          </a:solidFill>
                        </a:rPr>
                        <a:t>Requirement</a:t>
                      </a:r>
                      <a:r>
                        <a:rPr lang="fr-FR" sz="1000" b="0" baseline="0" dirty="0" smtClean="0">
                          <a:solidFill>
                            <a:schemeClr val="tx1">
                              <a:lumMod val="95000"/>
                              <a:lumOff val="5000"/>
                            </a:schemeClr>
                          </a:solidFill>
                        </a:rPr>
                        <a:t> </a:t>
                      </a:r>
                      <a:r>
                        <a:rPr lang="fr-FR" sz="1000" b="0" baseline="0" dirty="0" err="1" smtClean="0">
                          <a:solidFill>
                            <a:schemeClr val="tx1">
                              <a:lumMod val="95000"/>
                              <a:lumOff val="5000"/>
                            </a:schemeClr>
                          </a:solidFill>
                        </a:rPr>
                        <a:t>from</a:t>
                      </a:r>
                      <a:r>
                        <a:rPr lang="fr-FR" sz="1000" b="0" baseline="0" dirty="0" smtClean="0">
                          <a:solidFill>
                            <a:schemeClr val="tx1">
                              <a:lumMod val="95000"/>
                              <a:lumOff val="5000"/>
                            </a:schemeClr>
                          </a:solidFill>
                        </a:rPr>
                        <a:t> GCOS</a:t>
                      </a:r>
                      <a:endParaRPr lang="fr-FR" sz="1000" b="0" dirty="0" smtClean="0">
                        <a:solidFill>
                          <a:schemeClr val="tx1">
                            <a:lumMod val="95000"/>
                            <a:lumOff val="5000"/>
                          </a:schemeClr>
                        </a:solidFill>
                      </a:endParaRPr>
                    </a:p>
                  </a:txBody>
                  <a:tcPr marL="0" marR="0" anchor="ctr">
                    <a:solidFill>
                      <a:schemeClr val="bg2">
                        <a:lumMod val="40000"/>
                        <a:lumOff val="60000"/>
                      </a:schemeClr>
                    </a:solidFill>
                  </a:tcPr>
                </a:tc>
                <a:tc>
                  <a:txBody>
                    <a:bodyPr/>
                    <a:lstStyle/>
                    <a:p>
                      <a:r>
                        <a:rPr lang="fr-FR" sz="1000" b="0" dirty="0" err="1" smtClean="0">
                          <a:solidFill>
                            <a:schemeClr val="tx1">
                              <a:lumMod val="95000"/>
                              <a:lumOff val="5000"/>
                            </a:schemeClr>
                          </a:solidFill>
                        </a:rPr>
                        <a:t>Parameter</a:t>
                      </a:r>
                      <a:r>
                        <a:rPr lang="fr-FR" sz="1000" b="0" baseline="0" dirty="0" smtClean="0">
                          <a:solidFill>
                            <a:schemeClr val="tx1">
                              <a:lumMod val="95000"/>
                              <a:lumOff val="5000"/>
                            </a:schemeClr>
                          </a:solidFill>
                        </a:rPr>
                        <a:t> </a:t>
                      </a:r>
                      <a:r>
                        <a:rPr lang="fr-FR" sz="1000" b="0" baseline="0" dirty="0" err="1" smtClean="0">
                          <a:solidFill>
                            <a:schemeClr val="tx1">
                              <a:lumMod val="95000"/>
                              <a:lumOff val="5000"/>
                            </a:schemeClr>
                          </a:solidFill>
                        </a:rPr>
                        <a:t>name</a:t>
                      </a:r>
                      <a:endParaRPr lang="fr-FR" sz="1000" b="0" dirty="0">
                        <a:solidFill>
                          <a:schemeClr val="tx1">
                            <a:lumMod val="95000"/>
                            <a:lumOff val="5000"/>
                          </a:schemeClr>
                        </a:solidFill>
                      </a:endParaRPr>
                    </a:p>
                  </a:txBody>
                  <a:tcPr anchor="ctr">
                    <a:solidFill>
                      <a:schemeClr val="bg2">
                        <a:lumMod val="40000"/>
                        <a:lumOff val="60000"/>
                      </a:schemeClr>
                    </a:solidFill>
                  </a:tcPr>
                </a:tc>
                <a:tc>
                  <a:txBody>
                    <a:bodyPr/>
                    <a:lstStyle/>
                    <a:p>
                      <a:r>
                        <a:rPr lang="fr-FR" sz="1000" b="0" dirty="0" err="1" smtClean="0">
                          <a:solidFill>
                            <a:schemeClr val="tx1">
                              <a:lumMod val="95000"/>
                              <a:lumOff val="5000"/>
                            </a:schemeClr>
                          </a:solidFill>
                        </a:rPr>
                        <a:t>Coastal</a:t>
                      </a:r>
                      <a:r>
                        <a:rPr lang="fr-FR" sz="1000" b="0" dirty="0" smtClean="0">
                          <a:solidFill>
                            <a:schemeClr val="tx1">
                              <a:lumMod val="95000"/>
                              <a:lumOff val="5000"/>
                            </a:schemeClr>
                          </a:solidFill>
                        </a:rPr>
                        <a:t> </a:t>
                      </a:r>
                      <a:r>
                        <a:rPr lang="fr-FR" sz="1000" b="0" dirty="0" err="1" smtClean="0">
                          <a:solidFill>
                            <a:schemeClr val="tx1">
                              <a:lumMod val="95000"/>
                              <a:lumOff val="5000"/>
                            </a:schemeClr>
                          </a:solidFill>
                        </a:rPr>
                        <a:t>sea</a:t>
                      </a:r>
                      <a:r>
                        <a:rPr lang="fr-FR" sz="1000" b="0" baseline="0" dirty="0" smtClean="0">
                          <a:solidFill>
                            <a:schemeClr val="tx1">
                              <a:lumMod val="95000"/>
                              <a:lumOff val="5000"/>
                            </a:schemeClr>
                          </a:solidFill>
                        </a:rPr>
                        <a:t> </a:t>
                      </a:r>
                      <a:r>
                        <a:rPr lang="fr-FR" sz="1000" b="0" baseline="0" dirty="0" err="1" smtClean="0">
                          <a:solidFill>
                            <a:schemeClr val="tx1">
                              <a:lumMod val="95000"/>
                              <a:lumOff val="5000"/>
                            </a:schemeClr>
                          </a:solidFill>
                        </a:rPr>
                        <a:t>level</a:t>
                      </a:r>
                      <a:r>
                        <a:rPr lang="fr-FR" sz="1000" b="0" baseline="0" dirty="0" smtClean="0">
                          <a:solidFill>
                            <a:schemeClr val="tx1">
                              <a:lumMod val="95000"/>
                              <a:lumOff val="5000"/>
                            </a:schemeClr>
                          </a:solidFill>
                        </a:rPr>
                        <a:t> change</a:t>
                      </a:r>
                      <a:endParaRPr lang="fr-FR" sz="1000" b="0" dirty="0">
                        <a:solidFill>
                          <a:schemeClr val="tx1">
                            <a:lumMod val="95000"/>
                            <a:lumOff val="5000"/>
                          </a:schemeClr>
                        </a:solidFill>
                      </a:endParaRPr>
                    </a:p>
                  </a:txBody>
                  <a:tcPr anchor="ctr">
                    <a:solidFill>
                      <a:schemeClr val="bg1"/>
                    </a:solidFill>
                  </a:tcPr>
                </a:tc>
                <a:tc>
                  <a:txBody>
                    <a:bodyPr/>
                    <a:lstStyle/>
                    <a:p>
                      <a:r>
                        <a:rPr lang="fr-FR" sz="1000" b="0" dirty="0" err="1" smtClean="0">
                          <a:solidFill>
                            <a:schemeClr val="tx1">
                              <a:lumMod val="95000"/>
                              <a:lumOff val="5000"/>
                            </a:schemeClr>
                          </a:solidFill>
                        </a:rPr>
                        <a:t>Ocean</a:t>
                      </a:r>
                      <a:r>
                        <a:rPr lang="fr-FR" sz="1000" b="0" dirty="0" smtClean="0">
                          <a:solidFill>
                            <a:schemeClr val="tx1">
                              <a:lumMod val="95000"/>
                              <a:lumOff val="5000"/>
                            </a:schemeClr>
                          </a:solidFill>
                        </a:rPr>
                        <a:t> </a:t>
                      </a:r>
                      <a:r>
                        <a:rPr lang="fr-FR" sz="1000" b="0" dirty="0" err="1" smtClean="0">
                          <a:solidFill>
                            <a:schemeClr val="tx1">
                              <a:lumMod val="95000"/>
                              <a:lumOff val="5000"/>
                            </a:schemeClr>
                          </a:solidFill>
                        </a:rPr>
                        <a:t>dynamic</a:t>
                      </a:r>
                      <a:r>
                        <a:rPr lang="fr-FR" sz="1000" b="0" baseline="0" dirty="0" smtClean="0">
                          <a:solidFill>
                            <a:schemeClr val="tx1">
                              <a:lumMod val="95000"/>
                              <a:lumOff val="5000"/>
                            </a:schemeClr>
                          </a:solidFill>
                        </a:rPr>
                        <a:t> </a:t>
                      </a:r>
                      <a:r>
                        <a:rPr lang="fr-FR" sz="1000" b="0" baseline="0" dirty="0" err="1" smtClean="0">
                          <a:solidFill>
                            <a:schemeClr val="tx1">
                              <a:lumMod val="95000"/>
                              <a:lumOff val="5000"/>
                            </a:schemeClr>
                          </a:solidFill>
                        </a:rPr>
                        <a:t>topography</a:t>
                      </a:r>
                      <a:endParaRPr lang="fr-FR" sz="1000" b="0" dirty="0">
                        <a:solidFill>
                          <a:schemeClr val="tx1">
                            <a:lumMod val="95000"/>
                            <a:lumOff val="5000"/>
                          </a:schemeClr>
                        </a:solidFill>
                      </a:endParaRPr>
                    </a:p>
                  </a:txBody>
                  <a:tcPr anchor="ctr">
                    <a:solidFill>
                      <a:schemeClr val="bg1"/>
                    </a:solidFill>
                  </a:tcPr>
                </a:tc>
              </a:tr>
              <a:tr h="25119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Horizontal </a:t>
                      </a:r>
                      <a:r>
                        <a:rPr lang="fr-FR" sz="1000" dirty="0" err="1" smtClean="0"/>
                        <a:t>resolution</a:t>
                      </a:r>
                      <a:endParaRPr lang="fr-FR" sz="1000" dirty="0" smtClean="0"/>
                    </a:p>
                    <a:p>
                      <a:endParaRPr lang="fr-FR" sz="1000" dirty="0"/>
                    </a:p>
                  </a:txBody>
                  <a:tcPr marT="3600" marB="360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Goal</a:t>
                      </a:r>
                    </a:p>
                  </a:txBody>
                  <a:tcPr marT="3600" marB="3600" anchor="ctr">
                    <a:solidFill>
                      <a:schemeClr val="bg2">
                        <a:lumMod val="40000"/>
                        <a:lumOff val="60000"/>
                      </a:schemeClr>
                    </a:solidFill>
                  </a:tcPr>
                </a:tc>
                <a:tc>
                  <a:txBody>
                    <a:bodyPr/>
                    <a:lstStyle/>
                    <a:p>
                      <a:r>
                        <a:rPr lang="fr-FR" sz="1000" dirty="0" smtClean="0"/>
                        <a:t>25 km</a:t>
                      </a:r>
                      <a:endParaRPr lang="fr-FR" sz="1000" dirty="0"/>
                    </a:p>
                  </a:txBody>
                  <a:tcPr marT="3600" marB="3600" anchor="ctr">
                    <a:solidFill>
                      <a:schemeClr val="accent1">
                        <a:lumMod val="20000"/>
                        <a:lumOff val="80000"/>
                      </a:schemeClr>
                    </a:solidFill>
                  </a:tcPr>
                </a:tc>
                <a:tc>
                  <a:txBody>
                    <a:bodyPr/>
                    <a:lstStyle/>
                    <a:p>
                      <a:r>
                        <a:rPr lang="fr-FR" sz="1000" dirty="0" smtClean="0"/>
                        <a:t>25 km</a:t>
                      </a:r>
                      <a:endParaRPr lang="fr-FR" sz="1000" dirty="0"/>
                    </a:p>
                  </a:txBody>
                  <a:tcPr marT="3600" marB="3600" anchor="ctr">
                    <a:solidFill>
                      <a:schemeClr val="accent1">
                        <a:lumMod val="20000"/>
                        <a:lumOff val="80000"/>
                      </a:schemeClr>
                    </a:solidFill>
                  </a:tcPr>
                </a:tc>
              </a:tr>
              <a:tr h="324481">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Breakthrough</a:t>
                      </a:r>
                      <a:endParaRPr lang="fr-FR" sz="1000" dirty="0" smtClean="0"/>
                    </a:p>
                  </a:txBody>
                  <a:tcPr marT="3600" marB="3600" anchor="ctr">
                    <a:solidFill>
                      <a:schemeClr val="bg2">
                        <a:lumMod val="40000"/>
                        <a:lumOff val="60000"/>
                      </a:schemeClr>
                    </a:solidFill>
                  </a:tcPr>
                </a:tc>
                <a:tc>
                  <a:txBody>
                    <a:bodyPr/>
                    <a:lstStyle/>
                    <a:p>
                      <a:r>
                        <a:rPr lang="fr-FR" sz="1000" dirty="0" smtClean="0"/>
                        <a:t>100 km</a:t>
                      </a:r>
                      <a:endParaRPr lang="fr-FR" sz="1000" dirty="0"/>
                    </a:p>
                  </a:txBody>
                  <a:tcPr marT="3600" marB="3600" anchor="ctr">
                    <a:solidFill>
                      <a:schemeClr val="accent1">
                        <a:lumMod val="20000"/>
                        <a:lumOff val="80000"/>
                      </a:schemeClr>
                    </a:solidFill>
                  </a:tcPr>
                </a:tc>
                <a:tc>
                  <a:txBody>
                    <a:bodyPr/>
                    <a:lstStyle/>
                    <a:p>
                      <a:r>
                        <a:rPr lang="fr-FR" sz="1000" dirty="0" smtClean="0"/>
                        <a:t>50 km</a:t>
                      </a:r>
                      <a:endParaRPr lang="fr-FR" sz="1000" dirty="0"/>
                    </a:p>
                  </a:txBody>
                  <a:tcPr marT="3600" marB="3600" anchor="ctr">
                    <a:solidFill>
                      <a:schemeClr val="accent1">
                        <a:lumMod val="20000"/>
                        <a:lumOff val="80000"/>
                      </a:schemeClr>
                    </a:solidFill>
                  </a:tcPr>
                </a:tc>
              </a:tr>
              <a:tr h="324481">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Threshold</a:t>
                      </a:r>
                      <a:endParaRPr lang="fr-FR" sz="1000" dirty="0" smtClean="0"/>
                    </a:p>
                  </a:txBody>
                  <a:tcPr marT="3600" marB="3600" anchor="ctr">
                    <a:solidFill>
                      <a:schemeClr val="bg2">
                        <a:lumMod val="40000"/>
                        <a:lumOff val="60000"/>
                      </a:schemeClr>
                    </a:solidFill>
                  </a:tcPr>
                </a:tc>
                <a:tc>
                  <a:txBody>
                    <a:bodyPr/>
                    <a:lstStyle/>
                    <a:p>
                      <a:r>
                        <a:rPr lang="fr-FR" sz="1000" dirty="0" smtClean="0"/>
                        <a:t>1000 km</a:t>
                      </a:r>
                      <a:endParaRPr lang="fr-FR" sz="1000" dirty="0"/>
                    </a:p>
                  </a:txBody>
                  <a:tcPr marT="3600" marB="3600" anchor="ctr">
                    <a:solidFill>
                      <a:schemeClr val="accent1">
                        <a:lumMod val="20000"/>
                        <a:lumOff val="80000"/>
                      </a:schemeClr>
                    </a:solidFill>
                  </a:tcPr>
                </a:tc>
                <a:tc>
                  <a:txBody>
                    <a:bodyPr/>
                    <a:lstStyle/>
                    <a:p>
                      <a:r>
                        <a:rPr lang="fr-FR" sz="1000" dirty="0" smtClean="0"/>
                        <a:t>250</a:t>
                      </a:r>
                      <a:r>
                        <a:rPr lang="fr-FR" sz="1000" baseline="0" dirty="0" smtClean="0"/>
                        <a:t> km</a:t>
                      </a:r>
                      <a:endParaRPr lang="fr-FR" sz="1000" dirty="0"/>
                    </a:p>
                  </a:txBody>
                  <a:tcPr marT="3600" marB="3600" anchor="ctr">
                    <a:solidFill>
                      <a:schemeClr val="accent1">
                        <a:lumMod val="20000"/>
                        <a:lumOff val="80000"/>
                      </a:schemeClr>
                    </a:solidFill>
                  </a:tcPr>
                </a:tc>
              </a:tr>
              <a:tr h="32448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Observing</a:t>
                      </a:r>
                      <a:r>
                        <a:rPr lang="fr-FR" sz="1000" dirty="0" smtClean="0"/>
                        <a:t> Cycle</a:t>
                      </a:r>
                    </a:p>
                    <a:p>
                      <a:endParaRPr lang="fr-FR" sz="1000" dirty="0"/>
                    </a:p>
                  </a:txBody>
                  <a:tcPr marT="3600" marB="3600" anchor="ctr">
                    <a:solidFill>
                      <a:srgbClr val="FDE3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Goal</a:t>
                      </a:r>
                    </a:p>
                  </a:txBody>
                  <a:tcPr marT="3600" marB="3600" anchor="ctr">
                    <a:solidFill>
                      <a:schemeClr val="bg2">
                        <a:lumMod val="40000"/>
                        <a:lumOff val="60000"/>
                      </a:schemeClr>
                    </a:solidFill>
                  </a:tcPr>
                </a:tc>
                <a:tc>
                  <a:txBody>
                    <a:bodyPr/>
                    <a:lstStyle/>
                    <a:p>
                      <a:r>
                        <a:rPr lang="fr-FR" sz="1000" dirty="0" smtClean="0"/>
                        <a:t>24 h</a:t>
                      </a:r>
                      <a:endParaRPr lang="fr-FR" sz="1000" dirty="0"/>
                    </a:p>
                  </a:txBody>
                  <a:tcPr marT="3600" marB="3600" anchor="ctr">
                    <a:solidFill>
                      <a:srgbClr val="FDE3F6"/>
                    </a:solidFill>
                  </a:tcPr>
                </a:tc>
                <a:tc>
                  <a:txBody>
                    <a:bodyPr/>
                    <a:lstStyle/>
                    <a:p>
                      <a:r>
                        <a:rPr lang="fr-FR" sz="1000" dirty="0" smtClean="0"/>
                        <a:t>1 </a:t>
                      </a:r>
                      <a:r>
                        <a:rPr lang="fr-FR" sz="1000" dirty="0" err="1" smtClean="0"/>
                        <a:t>day</a:t>
                      </a:r>
                      <a:endParaRPr lang="fr-FR" sz="1000" dirty="0"/>
                    </a:p>
                  </a:txBody>
                  <a:tcPr marT="3600" marB="3600" anchor="ctr">
                    <a:solidFill>
                      <a:srgbClr val="FDE3F6"/>
                    </a:solidFill>
                  </a:tcPr>
                </a:tc>
              </a:tr>
              <a:tr h="324481">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Breakthrough</a:t>
                      </a:r>
                      <a:endParaRPr lang="fr-FR" sz="1000" dirty="0" smtClean="0"/>
                    </a:p>
                  </a:txBody>
                  <a:tcPr marT="3600" marB="3600" anchor="ctr">
                    <a:solidFill>
                      <a:schemeClr val="bg2">
                        <a:lumMod val="40000"/>
                        <a:lumOff val="60000"/>
                      </a:schemeClr>
                    </a:solidFill>
                  </a:tcPr>
                </a:tc>
                <a:tc>
                  <a:txBody>
                    <a:bodyPr/>
                    <a:lstStyle/>
                    <a:p>
                      <a:r>
                        <a:rPr lang="fr-FR" sz="1000" dirty="0" smtClean="0"/>
                        <a:t>50 h</a:t>
                      </a:r>
                      <a:endParaRPr lang="fr-FR" sz="1000" dirty="0"/>
                    </a:p>
                  </a:txBody>
                  <a:tcPr marT="3600" marB="3600" anchor="ctr">
                    <a:solidFill>
                      <a:srgbClr val="FDE3F6"/>
                    </a:solidFill>
                  </a:tcPr>
                </a:tc>
                <a:tc>
                  <a:txBody>
                    <a:bodyPr/>
                    <a:lstStyle/>
                    <a:p>
                      <a:r>
                        <a:rPr lang="fr-FR" sz="1000" dirty="0" smtClean="0"/>
                        <a:t>3 </a:t>
                      </a:r>
                      <a:r>
                        <a:rPr lang="fr-FR" sz="1000" dirty="0" err="1" smtClean="0"/>
                        <a:t>days</a:t>
                      </a:r>
                      <a:endParaRPr lang="fr-FR" sz="1000" dirty="0"/>
                    </a:p>
                  </a:txBody>
                  <a:tcPr marT="3600" marB="3600" anchor="ctr">
                    <a:solidFill>
                      <a:srgbClr val="FDE3F6"/>
                    </a:solidFill>
                  </a:tcPr>
                </a:tc>
              </a:tr>
              <a:tr h="324481">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Threshold</a:t>
                      </a:r>
                      <a:endParaRPr lang="fr-FR" sz="1000" dirty="0" smtClean="0"/>
                    </a:p>
                  </a:txBody>
                  <a:tcPr marT="3600" marB="3600" anchor="ctr">
                    <a:solidFill>
                      <a:schemeClr val="bg2">
                        <a:lumMod val="40000"/>
                        <a:lumOff val="60000"/>
                      </a:schemeClr>
                    </a:solidFill>
                  </a:tcPr>
                </a:tc>
                <a:tc>
                  <a:txBody>
                    <a:bodyPr/>
                    <a:lstStyle/>
                    <a:p>
                      <a:r>
                        <a:rPr lang="fr-FR" sz="1000" dirty="0" smtClean="0"/>
                        <a:t>240 h</a:t>
                      </a:r>
                      <a:endParaRPr lang="fr-FR" sz="1000" dirty="0"/>
                    </a:p>
                  </a:txBody>
                  <a:tcPr marT="3600" marB="3600" anchor="ctr">
                    <a:solidFill>
                      <a:srgbClr val="FDE3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30 </a:t>
                      </a:r>
                      <a:r>
                        <a:rPr lang="fr-FR" sz="1000" dirty="0" err="1" smtClean="0"/>
                        <a:t>days</a:t>
                      </a:r>
                      <a:endParaRPr lang="fr-FR" sz="1000" dirty="0" smtClean="0"/>
                    </a:p>
                    <a:p>
                      <a:endParaRPr lang="fr-FR" sz="1000" dirty="0"/>
                    </a:p>
                  </a:txBody>
                  <a:tcPr marT="3600" marB="3600" anchor="ctr">
                    <a:solidFill>
                      <a:srgbClr val="FDE3F6"/>
                    </a:solidFill>
                  </a:tcPr>
                </a:tc>
              </a:tr>
              <a:tr h="32448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Delay of</a:t>
                      </a:r>
                      <a:r>
                        <a:rPr lang="fr-FR" sz="1000" baseline="0" dirty="0" smtClean="0"/>
                        <a:t> </a:t>
                      </a:r>
                      <a:r>
                        <a:rPr lang="fr-FR" sz="1000" baseline="0" dirty="0" err="1" smtClean="0"/>
                        <a:t>availibity</a:t>
                      </a:r>
                      <a:endParaRPr lang="fr-FR" sz="1000" dirty="0" smtClean="0"/>
                    </a:p>
                    <a:p>
                      <a:endParaRPr lang="fr-FR" sz="1000" dirty="0"/>
                    </a:p>
                  </a:txBody>
                  <a:tcPr marT="3600" marB="3600" anchor="c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Goal</a:t>
                      </a:r>
                    </a:p>
                  </a:txBody>
                  <a:tcPr marT="3600" marB="3600" anchor="ctr">
                    <a:solidFill>
                      <a:schemeClr val="bg2">
                        <a:lumMod val="40000"/>
                        <a:lumOff val="60000"/>
                      </a:schemeClr>
                    </a:solidFill>
                  </a:tcPr>
                </a:tc>
                <a:tc>
                  <a:txBody>
                    <a:bodyPr/>
                    <a:lstStyle/>
                    <a:p>
                      <a:r>
                        <a:rPr lang="fr-FR" sz="1000" dirty="0" smtClean="0"/>
                        <a:t>1 h</a:t>
                      </a:r>
                      <a:endParaRPr lang="fr-FR" sz="1000" dirty="0"/>
                    </a:p>
                  </a:txBody>
                  <a:tcPr marT="3600" marB="3600" anchor="ctr">
                    <a:solidFill>
                      <a:srgbClr val="FFFF00"/>
                    </a:solidFill>
                  </a:tcPr>
                </a:tc>
                <a:tc>
                  <a:txBody>
                    <a:bodyPr/>
                    <a:lstStyle/>
                    <a:p>
                      <a:r>
                        <a:rPr lang="fr-FR" sz="1000" dirty="0" smtClean="0"/>
                        <a:t>0.125 </a:t>
                      </a:r>
                      <a:r>
                        <a:rPr lang="fr-FR" sz="1000" dirty="0" err="1" smtClean="0"/>
                        <a:t>day</a:t>
                      </a:r>
                      <a:endParaRPr lang="fr-FR" sz="1000" dirty="0"/>
                    </a:p>
                  </a:txBody>
                  <a:tcPr marT="3600" marB="3600" anchor="ctr">
                    <a:solidFill>
                      <a:srgbClr val="FFFF00"/>
                    </a:solidFill>
                  </a:tcPr>
                </a:tc>
              </a:tr>
              <a:tr h="324481">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Breakthrough</a:t>
                      </a:r>
                      <a:endParaRPr lang="fr-FR" sz="1000" dirty="0" smtClean="0"/>
                    </a:p>
                  </a:txBody>
                  <a:tcPr marT="3600" marB="3600" anchor="ctr">
                    <a:solidFill>
                      <a:schemeClr val="bg2">
                        <a:lumMod val="40000"/>
                        <a:lumOff val="60000"/>
                      </a:schemeClr>
                    </a:solidFill>
                  </a:tcPr>
                </a:tc>
                <a:tc>
                  <a:txBody>
                    <a:bodyPr/>
                    <a:lstStyle/>
                    <a:p>
                      <a:r>
                        <a:rPr lang="fr-FR" sz="1000" dirty="0" smtClean="0"/>
                        <a:t>3</a:t>
                      </a:r>
                      <a:r>
                        <a:rPr lang="fr-FR" sz="1000" baseline="0" dirty="0" smtClean="0"/>
                        <a:t> h</a:t>
                      </a:r>
                      <a:endParaRPr lang="fr-FR" sz="1000" dirty="0"/>
                    </a:p>
                  </a:txBody>
                  <a:tcPr marT="3600" marB="3600" anchor="ctr">
                    <a:solidFill>
                      <a:srgbClr val="FFFF00"/>
                    </a:solidFill>
                  </a:tcPr>
                </a:tc>
                <a:tc>
                  <a:txBody>
                    <a:bodyPr/>
                    <a:lstStyle/>
                    <a:p>
                      <a:r>
                        <a:rPr lang="fr-FR" sz="1000" dirty="0" smtClean="0"/>
                        <a:t>0.25 </a:t>
                      </a:r>
                      <a:r>
                        <a:rPr lang="fr-FR" sz="1000" dirty="0" err="1" smtClean="0"/>
                        <a:t>day</a:t>
                      </a:r>
                      <a:endParaRPr lang="fr-FR" sz="1000" dirty="0"/>
                    </a:p>
                  </a:txBody>
                  <a:tcPr marT="3600" marB="3600" anchor="ctr">
                    <a:solidFill>
                      <a:srgbClr val="FFFF00"/>
                    </a:solidFill>
                  </a:tcPr>
                </a:tc>
              </a:tr>
              <a:tr h="324481">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Threshold</a:t>
                      </a:r>
                      <a:endParaRPr lang="fr-FR" sz="1000" dirty="0" smtClean="0"/>
                    </a:p>
                  </a:txBody>
                  <a:tcPr marT="3600" marB="3600" anchor="ctr">
                    <a:solidFill>
                      <a:schemeClr val="bg2">
                        <a:lumMod val="40000"/>
                        <a:lumOff val="60000"/>
                      </a:schemeClr>
                    </a:solidFill>
                  </a:tcPr>
                </a:tc>
                <a:tc>
                  <a:txBody>
                    <a:bodyPr/>
                    <a:lstStyle/>
                    <a:p>
                      <a:r>
                        <a:rPr lang="fr-FR" sz="1000" dirty="0" smtClean="0"/>
                        <a:t>24 h</a:t>
                      </a:r>
                      <a:endParaRPr lang="fr-FR" sz="1000" dirty="0"/>
                    </a:p>
                  </a:txBody>
                  <a:tcPr marT="3600" marB="3600" anchor="ctr">
                    <a:solidFill>
                      <a:srgbClr val="FFFF00"/>
                    </a:solidFill>
                  </a:tcPr>
                </a:tc>
                <a:tc>
                  <a:txBody>
                    <a:bodyPr/>
                    <a:lstStyle/>
                    <a:p>
                      <a:r>
                        <a:rPr lang="fr-FR" sz="1000" dirty="0" smtClean="0"/>
                        <a:t>1 </a:t>
                      </a:r>
                      <a:r>
                        <a:rPr lang="fr-FR" sz="1000" dirty="0" err="1" smtClean="0"/>
                        <a:t>day</a:t>
                      </a:r>
                      <a:endParaRPr lang="fr-FR" sz="1000" dirty="0"/>
                    </a:p>
                  </a:txBody>
                  <a:tcPr marT="3600" marB="3600" anchor="ctr">
                    <a:solidFill>
                      <a:srgbClr val="FFFF00"/>
                    </a:solidFill>
                  </a:tcPr>
                </a:tc>
              </a:tr>
              <a:tr h="32448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Accuracy</a:t>
                      </a:r>
                      <a:endParaRPr lang="fr-FR" sz="1000" dirty="0" smtClean="0"/>
                    </a:p>
                    <a:p>
                      <a:endParaRPr lang="fr-FR" sz="1000" dirty="0"/>
                    </a:p>
                  </a:txBody>
                  <a:tcPr marT="3600" marB="3600"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Goal</a:t>
                      </a:r>
                    </a:p>
                  </a:txBody>
                  <a:tcPr marT="3600" marB="3600" anchor="ctr">
                    <a:solidFill>
                      <a:schemeClr val="bg2">
                        <a:lumMod val="40000"/>
                        <a:lumOff val="60000"/>
                      </a:schemeClr>
                    </a:solidFill>
                  </a:tcPr>
                </a:tc>
                <a:tc>
                  <a:txBody>
                    <a:bodyPr/>
                    <a:lstStyle/>
                    <a:p>
                      <a:r>
                        <a:rPr lang="fr-FR" sz="1000" dirty="0" smtClean="0"/>
                        <a:t>1 cm</a:t>
                      </a:r>
                      <a:endParaRPr lang="fr-FR" sz="1000" dirty="0"/>
                    </a:p>
                  </a:txBody>
                  <a:tcPr marT="3600" marB="3600" anchor="ctr">
                    <a:solidFill>
                      <a:schemeClr val="accent1">
                        <a:lumMod val="40000"/>
                        <a:lumOff val="60000"/>
                      </a:schemeClr>
                    </a:solidFill>
                  </a:tcPr>
                </a:tc>
                <a:tc>
                  <a:txBody>
                    <a:bodyPr/>
                    <a:lstStyle/>
                    <a:p>
                      <a:r>
                        <a:rPr lang="fr-FR" sz="1000" dirty="0" smtClean="0"/>
                        <a:t>1 cm</a:t>
                      </a:r>
                      <a:endParaRPr lang="fr-FR" sz="1000" dirty="0"/>
                    </a:p>
                  </a:txBody>
                  <a:tcPr marT="3600" marB="3600" anchor="ctr">
                    <a:solidFill>
                      <a:schemeClr val="accent1">
                        <a:lumMod val="40000"/>
                        <a:lumOff val="60000"/>
                      </a:schemeClr>
                    </a:solidFill>
                  </a:tcPr>
                </a:tc>
              </a:tr>
              <a:tr h="324481">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Breakthrough</a:t>
                      </a:r>
                      <a:endParaRPr lang="fr-FR" sz="1000" dirty="0" smtClean="0"/>
                    </a:p>
                  </a:txBody>
                  <a:tcPr marT="3600" marB="3600" anchor="ctr">
                    <a:solidFill>
                      <a:schemeClr val="bg2">
                        <a:lumMod val="40000"/>
                        <a:lumOff val="60000"/>
                      </a:schemeClr>
                    </a:solidFill>
                  </a:tcPr>
                </a:tc>
                <a:tc>
                  <a:txBody>
                    <a:bodyPr/>
                    <a:lstStyle/>
                    <a:p>
                      <a:r>
                        <a:rPr lang="fr-FR" sz="1000" dirty="0" smtClean="0"/>
                        <a:t>2 cm</a:t>
                      </a:r>
                      <a:endParaRPr lang="fr-FR" sz="1000" dirty="0"/>
                    </a:p>
                  </a:txBody>
                  <a:tcPr marT="3600" marB="3600" anchor="ctr">
                    <a:solidFill>
                      <a:schemeClr val="accent1">
                        <a:lumMod val="40000"/>
                        <a:lumOff val="60000"/>
                      </a:schemeClr>
                    </a:solidFill>
                  </a:tcPr>
                </a:tc>
                <a:tc>
                  <a:txBody>
                    <a:bodyPr/>
                    <a:lstStyle/>
                    <a:p>
                      <a:r>
                        <a:rPr lang="fr-FR" sz="1000" dirty="0" smtClean="0"/>
                        <a:t>15</a:t>
                      </a:r>
                      <a:r>
                        <a:rPr lang="fr-FR" sz="1000" baseline="0" dirty="0" smtClean="0"/>
                        <a:t> cm</a:t>
                      </a:r>
                      <a:endParaRPr lang="fr-FR" sz="1000" dirty="0"/>
                    </a:p>
                  </a:txBody>
                  <a:tcPr marT="3600" marB="3600" anchor="ctr">
                    <a:solidFill>
                      <a:schemeClr val="accent1">
                        <a:lumMod val="40000"/>
                        <a:lumOff val="60000"/>
                      </a:schemeClr>
                    </a:solidFill>
                  </a:tcPr>
                </a:tc>
              </a:tr>
              <a:tr h="324481">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err="1" smtClean="0"/>
                        <a:t>Threshold</a:t>
                      </a:r>
                      <a:endParaRPr lang="fr-FR" sz="1000" dirty="0" smtClean="0"/>
                    </a:p>
                  </a:txBody>
                  <a:tcPr marT="3600" marB="3600" anchor="ctr">
                    <a:solidFill>
                      <a:schemeClr val="bg2">
                        <a:lumMod val="40000"/>
                        <a:lumOff val="60000"/>
                      </a:schemeClr>
                    </a:solidFill>
                  </a:tcPr>
                </a:tc>
                <a:tc>
                  <a:txBody>
                    <a:bodyPr/>
                    <a:lstStyle/>
                    <a:p>
                      <a:r>
                        <a:rPr lang="fr-FR" sz="1000" dirty="0" smtClean="0"/>
                        <a:t>10 cm</a:t>
                      </a:r>
                      <a:endParaRPr lang="fr-FR" sz="1000" dirty="0"/>
                    </a:p>
                  </a:txBody>
                  <a:tcPr marT="3600" marB="3600" anchor="ctr">
                    <a:solidFill>
                      <a:schemeClr val="accent1">
                        <a:lumMod val="40000"/>
                        <a:lumOff val="60000"/>
                      </a:schemeClr>
                    </a:solidFill>
                  </a:tcPr>
                </a:tc>
                <a:tc>
                  <a:txBody>
                    <a:bodyPr/>
                    <a:lstStyle/>
                    <a:p>
                      <a:r>
                        <a:rPr lang="fr-FR" sz="1000" dirty="0" smtClean="0"/>
                        <a:t>5 cm</a:t>
                      </a:r>
                      <a:endParaRPr lang="fr-FR" sz="1000" dirty="0"/>
                    </a:p>
                  </a:txBody>
                  <a:tcPr marT="3600" marB="3600" anchor="ctr">
                    <a:solidFill>
                      <a:schemeClr val="accent1">
                        <a:lumMod val="40000"/>
                        <a:lumOff val="60000"/>
                      </a:schemeClr>
                    </a:solidFill>
                  </a:tcPr>
                </a:tc>
              </a:tr>
              <a:tr h="324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Confidence</a:t>
                      </a:r>
                    </a:p>
                  </a:txBody>
                  <a:tcPr marT="3600" marB="3600" anchor="ctr">
                    <a:solidFill>
                      <a:schemeClr val="bg2">
                        <a:lumMod val="40000"/>
                        <a:lumOff val="60000"/>
                      </a:schemeClr>
                    </a:solidFill>
                  </a:tcPr>
                </a:tc>
                <a:tc>
                  <a:txBody>
                    <a:bodyPr/>
                    <a:lstStyle/>
                    <a:p>
                      <a:r>
                        <a:rPr lang="fr-FR" sz="1000" dirty="0" smtClean="0"/>
                        <a:t>CF_NAME</a:t>
                      </a:r>
                      <a:endParaRPr lang="fr-FR" sz="1000" dirty="0"/>
                    </a:p>
                  </a:txBody>
                  <a:tcPr marT="3600" marB="3600" anchor="ctr">
                    <a:solidFill>
                      <a:schemeClr val="bg2">
                        <a:lumMod val="40000"/>
                        <a:lumOff val="60000"/>
                      </a:schemeClr>
                    </a:solidFill>
                  </a:tcPr>
                </a:tc>
                <a:tc>
                  <a:txBody>
                    <a:bodyPr/>
                    <a:lstStyle/>
                    <a:p>
                      <a:r>
                        <a:rPr lang="fr-FR" sz="1000" dirty="0" err="1" smtClean="0"/>
                        <a:t>Reasonable</a:t>
                      </a:r>
                      <a:endParaRPr lang="fr-FR" sz="1000" dirty="0"/>
                    </a:p>
                  </a:txBody>
                  <a:tcPr marT="3600" marB="3600" anchor="ctr">
                    <a:solidFill>
                      <a:schemeClr val="bg1"/>
                    </a:solidFill>
                  </a:tcPr>
                </a:tc>
                <a:tc>
                  <a:txBody>
                    <a:bodyPr/>
                    <a:lstStyle/>
                    <a:p>
                      <a:r>
                        <a:rPr lang="fr-FR" sz="1000" dirty="0" err="1" smtClean="0"/>
                        <a:t>Firm</a:t>
                      </a:r>
                      <a:endParaRPr lang="fr-FR" sz="1000" dirty="0"/>
                    </a:p>
                  </a:txBody>
                  <a:tcPr marT="3600" marB="3600" anchor="ctr">
                    <a:solidFill>
                      <a:schemeClr val="bg1"/>
                    </a:solidFill>
                  </a:tcPr>
                </a:tc>
              </a:tr>
              <a:tr h="324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Application</a:t>
                      </a:r>
                    </a:p>
                  </a:txBody>
                  <a:tcPr marT="3600" marB="3600" anchor="ctr">
                    <a:solidFill>
                      <a:schemeClr val="accent1">
                        <a:lumMod val="40000"/>
                        <a:lumOff val="60000"/>
                      </a:schemeClr>
                    </a:solidFill>
                  </a:tcPr>
                </a:tc>
                <a:tc>
                  <a:txBody>
                    <a:bodyPr/>
                    <a:lstStyle/>
                    <a:p>
                      <a:r>
                        <a:rPr lang="fr-FR" sz="1000" dirty="0" smtClean="0"/>
                        <a:t>Use</a:t>
                      </a:r>
                      <a:endParaRPr lang="fr-FR" sz="1000" dirty="0"/>
                    </a:p>
                  </a:txBody>
                  <a:tcPr marT="3600" marB="3600" anchor="ctr">
                    <a:solidFill>
                      <a:schemeClr val="bg2">
                        <a:lumMod val="40000"/>
                        <a:lumOff val="60000"/>
                      </a:schemeClr>
                    </a:solidFill>
                  </a:tcPr>
                </a:tc>
                <a:tc>
                  <a:txBody>
                    <a:bodyPr/>
                    <a:lstStyle/>
                    <a:p>
                      <a:r>
                        <a:rPr lang="fr-FR" sz="1000" dirty="0" smtClean="0"/>
                        <a:t>OOPC</a:t>
                      </a:r>
                      <a:endParaRPr lang="fr-FR" sz="1000" dirty="0"/>
                    </a:p>
                  </a:txBody>
                  <a:tcPr marT="3600" marB="3600" anchor="ctr">
                    <a:solidFill>
                      <a:schemeClr val="accent1">
                        <a:lumMod val="40000"/>
                        <a:lumOff val="60000"/>
                      </a:schemeClr>
                    </a:solidFill>
                  </a:tcPr>
                </a:tc>
                <a:tc>
                  <a:txBody>
                    <a:bodyPr/>
                    <a:lstStyle/>
                    <a:p>
                      <a:r>
                        <a:rPr lang="fr-FR" sz="1000" dirty="0" smtClean="0"/>
                        <a:t>OOPC</a:t>
                      </a:r>
                      <a:endParaRPr lang="fr-FR" sz="1000" dirty="0"/>
                    </a:p>
                  </a:txBody>
                  <a:tcPr marT="3600" marB="3600" anchor="ctr">
                    <a:solidFill>
                      <a:schemeClr val="accent1">
                        <a:lumMod val="40000"/>
                        <a:lumOff val="60000"/>
                      </a:schemeClr>
                    </a:solidFill>
                  </a:tcPr>
                </a:tc>
              </a:tr>
            </a:tbl>
          </a:graphicData>
        </a:graphic>
      </p:graphicFrame>
      <p:sp>
        <p:nvSpPr>
          <p:cNvPr id="10" name="Rectangle 9"/>
          <p:cNvSpPr/>
          <p:nvPr/>
        </p:nvSpPr>
        <p:spPr>
          <a:xfrm>
            <a:off x="128154" y="1349771"/>
            <a:ext cx="4953000" cy="3970318"/>
          </a:xfrm>
          <a:prstGeom prst="rect">
            <a:avLst/>
          </a:prstGeom>
        </p:spPr>
        <p:txBody>
          <a:bodyPr>
            <a:spAutoFit/>
          </a:bodyPr>
          <a:lstStyle/>
          <a:p>
            <a:r>
              <a:rPr lang="en-US" kern="0" dirty="0" smtClean="0">
                <a:solidFill>
                  <a:srgbClr val="00338D"/>
                </a:solidFill>
                <a:latin typeface="Arial" charset="0"/>
              </a:rPr>
              <a:t>Analysis of GCOS requirements for sea-level:</a:t>
            </a:r>
          </a:p>
          <a:p>
            <a:pPr>
              <a:buFont typeface="Arial" pitchFamily="34" charset="0"/>
              <a:buChar char="•"/>
            </a:pPr>
            <a:endParaRPr lang="en-US" kern="0" dirty="0" smtClean="0">
              <a:solidFill>
                <a:srgbClr val="00338D"/>
              </a:solidFill>
              <a:latin typeface="Arial" charset="0"/>
            </a:endParaRPr>
          </a:p>
          <a:p>
            <a:pPr>
              <a:spcBef>
                <a:spcPct val="20000"/>
              </a:spcBef>
              <a:buClr>
                <a:srgbClr val="000066"/>
              </a:buClr>
              <a:buFont typeface="Arial" pitchFamily="34" charset="0"/>
              <a:buChar char="•"/>
            </a:pPr>
            <a:r>
              <a:rPr lang="en-US" kern="0" dirty="0" smtClean="0">
                <a:solidFill>
                  <a:srgbClr val="00338D"/>
                </a:solidFill>
                <a:latin typeface="Arial" charset="0"/>
              </a:rPr>
              <a:t> Requirements are also expressed in terms of 5 criteria: quantity, horizontal resolution, observing cycle, delay of availability, accuracy</a:t>
            </a:r>
          </a:p>
          <a:p>
            <a:pPr>
              <a:spcBef>
                <a:spcPct val="20000"/>
              </a:spcBef>
              <a:buClr>
                <a:srgbClr val="000066"/>
              </a:buClr>
              <a:buFont typeface="Arial" pitchFamily="34" charset="0"/>
              <a:buChar char="•"/>
            </a:pPr>
            <a:endParaRPr lang="en-US" kern="0" dirty="0" smtClean="0">
              <a:solidFill>
                <a:srgbClr val="00338D"/>
              </a:solidFill>
              <a:latin typeface="Arial" charset="0"/>
            </a:endParaRPr>
          </a:p>
          <a:p>
            <a:pPr>
              <a:spcBef>
                <a:spcPct val="20000"/>
              </a:spcBef>
              <a:buClr>
                <a:srgbClr val="000066"/>
              </a:buClr>
              <a:buFont typeface="Arial" pitchFamily="34" charset="0"/>
              <a:buChar char="•"/>
            </a:pPr>
            <a:r>
              <a:rPr lang="en-US" kern="0" dirty="0" smtClean="0">
                <a:solidFill>
                  <a:srgbClr val="00338D"/>
                </a:solidFill>
                <a:latin typeface="Arial" charset="0"/>
              </a:rPr>
              <a:t> Requirements are also defined by  type of applications: Coastal sea level change and Ocean dynamic topography</a:t>
            </a:r>
          </a:p>
          <a:p>
            <a:pPr>
              <a:spcBef>
                <a:spcPct val="20000"/>
              </a:spcBef>
              <a:buClr>
                <a:srgbClr val="000066"/>
              </a:buClr>
              <a:buFont typeface="Symbol" pitchFamily="18" charset="2"/>
              <a:buChar char="Þ"/>
            </a:pPr>
            <a:r>
              <a:rPr lang="en-US" kern="0" dirty="0" smtClean="0">
                <a:solidFill>
                  <a:srgbClr val="00338D"/>
                </a:solidFill>
                <a:latin typeface="Arial" charset="0"/>
              </a:rPr>
              <a:t> do not really cover the needs for climate application</a:t>
            </a:r>
          </a:p>
          <a:p>
            <a:pPr>
              <a:spcBef>
                <a:spcPct val="20000"/>
              </a:spcBef>
              <a:buClr>
                <a:srgbClr val="000066"/>
              </a:buClr>
            </a:pPr>
            <a:endParaRPr lang="en-US" kern="0" dirty="0" smtClean="0">
              <a:solidFill>
                <a:srgbClr val="00338D"/>
              </a:solidFill>
              <a:latin typeface="Arial" charset="0"/>
            </a:endParaRP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818622" y="5661025"/>
            <a:ext cx="8191368" cy="666750"/>
          </a:xfrm>
          <a:prstGeom prst="rect">
            <a:avLst/>
          </a:prstGeom>
          <a:noFill/>
          <a:ln w="19050">
            <a:noFill/>
            <a:miter lim="800000"/>
            <a:headEnd/>
            <a:tailEnd/>
          </a:ln>
          <a:effectLst/>
        </p:spPr>
        <p:txBody>
          <a:bodyPr anchor="ctr"/>
          <a:lstStyle/>
          <a:p>
            <a:pPr algn="ctr"/>
            <a:endParaRPr lang="fr-FR" altLang="fr-FR" sz="1400">
              <a:solidFill>
                <a:schemeClr val="tx2"/>
              </a:solidFill>
              <a:latin typeface="Verdana" pitchFamily="34" charset="0"/>
            </a:endParaRPr>
          </a:p>
        </p:txBody>
      </p:sp>
      <p:pic>
        <p:nvPicPr>
          <p:cNvPr id="11" name="Picture 10" descr="Screen shot 2011-01-18 at 11.15.05 AM.png"/>
          <p:cNvPicPr>
            <a:picLocks noChangeAspect="1"/>
          </p:cNvPicPr>
          <p:nvPr/>
        </p:nvPicPr>
        <p:blipFill>
          <a:blip r:embed="rId3" cstate="print"/>
          <a:stretch>
            <a:fillRect/>
          </a:stretch>
        </p:blipFill>
        <p:spPr>
          <a:xfrm>
            <a:off x="997525" y="2306941"/>
            <a:ext cx="7600373" cy="4104250"/>
          </a:xfrm>
          <a:prstGeom prst="rect">
            <a:avLst/>
          </a:prstGeom>
        </p:spPr>
      </p:pic>
      <p:sp>
        <p:nvSpPr>
          <p:cNvPr id="6"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1) Description of URD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7" name="Rectangle 6"/>
          <p:cNvSpPr/>
          <p:nvPr/>
        </p:nvSpPr>
        <p:spPr>
          <a:xfrm>
            <a:off x="185363" y="1353188"/>
            <a:ext cx="6298519" cy="646331"/>
          </a:xfrm>
          <a:prstGeom prst="rect">
            <a:avLst/>
          </a:prstGeom>
        </p:spPr>
        <p:txBody>
          <a:bodyPr wrap="none">
            <a:spAutoFit/>
          </a:bodyPr>
          <a:lstStyle/>
          <a:p>
            <a:pPr>
              <a:buFont typeface="Arial" pitchFamily="34" charset="0"/>
              <a:buChar char="•"/>
            </a:pPr>
            <a:r>
              <a:rPr lang="en-US" kern="0" dirty="0" smtClean="0">
                <a:solidFill>
                  <a:srgbClr val="00338D"/>
                </a:solidFill>
                <a:latin typeface="Arial" charset="0"/>
              </a:rPr>
              <a:t> Analysis of CMUG requirements for sea-level:</a:t>
            </a:r>
          </a:p>
          <a:p>
            <a:pPr>
              <a:buFont typeface="Symbol" pitchFamily="18" charset="2"/>
              <a:buChar char="Þ"/>
            </a:pPr>
            <a:r>
              <a:rPr lang="en-US" kern="0" dirty="0" smtClean="0">
                <a:solidFill>
                  <a:srgbClr val="00338D"/>
                </a:solidFill>
                <a:latin typeface="Arial" charset="0"/>
              </a:rPr>
              <a:t> More precise since applications areas have been defined</a:t>
            </a:r>
          </a:p>
        </p:txBody>
      </p:sp>
      <p:sp>
        <p:nvSpPr>
          <p:cNvPr id="10" name="Espace réservé du pied de page 4"/>
          <p:cNvSpPr>
            <a:spLocks noGrp="1"/>
          </p:cNvSpPr>
          <p:nvPr>
            <p:ph type="ftr" sz="quarter" idx="3"/>
          </p:nvPr>
        </p:nvSpPr>
        <p:spPr>
          <a:xfrm>
            <a:off x="1996885" y="6381750"/>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49154"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7"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1) Description of URD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8" name="Rectangle 7"/>
          <p:cNvSpPr/>
          <p:nvPr/>
        </p:nvSpPr>
        <p:spPr>
          <a:xfrm>
            <a:off x="185363" y="1353188"/>
            <a:ext cx="9554060" cy="646331"/>
          </a:xfrm>
          <a:prstGeom prst="rect">
            <a:avLst/>
          </a:prstGeom>
        </p:spPr>
        <p:txBody>
          <a:bodyPr wrap="square">
            <a:spAutoFit/>
          </a:bodyPr>
          <a:lstStyle/>
          <a:p>
            <a:pPr>
              <a:buFont typeface="Arial" pitchFamily="34" charset="0"/>
              <a:buChar char="•"/>
            </a:pPr>
            <a:r>
              <a:rPr lang="en-US" kern="0" dirty="0" smtClean="0">
                <a:solidFill>
                  <a:srgbClr val="00338D"/>
                </a:solidFill>
                <a:latin typeface="Arial" charset="0"/>
              </a:rPr>
              <a:t> We have tried to define the requirements taking into account several temporal and spatial scales  in order to fulfill more accurately the requirements by application areas </a:t>
            </a:r>
          </a:p>
        </p:txBody>
      </p:sp>
      <p:sp>
        <p:nvSpPr>
          <p:cNvPr id="13" name="Rectangle 12"/>
          <p:cNvSpPr/>
          <p:nvPr/>
        </p:nvSpPr>
        <p:spPr>
          <a:xfrm>
            <a:off x="146957" y="2122772"/>
            <a:ext cx="8894617" cy="3693319"/>
          </a:xfrm>
          <a:prstGeom prst="rect">
            <a:avLst/>
          </a:prstGeom>
        </p:spPr>
        <p:txBody>
          <a:bodyPr wrap="square">
            <a:spAutoFit/>
          </a:bodyPr>
          <a:lstStyle/>
          <a:p>
            <a:endParaRPr lang="en-GB" dirty="0" smtClean="0"/>
          </a:p>
          <a:p>
            <a:pPr>
              <a:buFont typeface="Arial" pitchFamily="34" charset="0"/>
              <a:buChar char="•"/>
            </a:pPr>
            <a:r>
              <a:rPr lang="en-GB" dirty="0" smtClean="0">
                <a:solidFill>
                  <a:srgbClr val="00338D"/>
                </a:solidFill>
                <a:latin typeface="Arial" pitchFamily="34" charset="0"/>
                <a:cs typeface="Arial" pitchFamily="34" charset="0"/>
              </a:rPr>
              <a:t> 2 kinds of ocean surface topography signal</a:t>
            </a:r>
            <a:r>
              <a:rPr lang="en-GB" dirty="0" smtClean="0">
                <a:solidFill>
                  <a:srgbClr val="FF0000"/>
                </a:solidFill>
                <a:latin typeface="Arial" pitchFamily="34" charset="0"/>
                <a:cs typeface="Arial" pitchFamily="34" charset="0"/>
              </a:rPr>
              <a:t> </a:t>
            </a:r>
            <a:r>
              <a:rPr lang="en-GB" dirty="0" smtClean="0">
                <a:solidFill>
                  <a:srgbClr val="00338D"/>
                </a:solidFill>
                <a:latin typeface="Arial" pitchFamily="34" charset="0"/>
                <a:cs typeface="Arial" pitchFamily="34" charset="0"/>
              </a:rPr>
              <a:t>have been identified: 	</a:t>
            </a:r>
          </a:p>
          <a:p>
            <a:pPr>
              <a:buFont typeface="Symbol" pitchFamily="18" charset="2"/>
              <a:buChar char="Þ"/>
            </a:pPr>
            <a:r>
              <a:rPr lang="en-GB" b="1" dirty="0" smtClean="0">
                <a:solidFill>
                  <a:srgbClr val="00338D"/>
                </a:solidFill>
                <a:latin typeface="Arial" pitchFamily="34" charset="0"/>
                <a:cs typeface="Arial" pitchFamily="34" charset="0"/>
              </a:rPr>
              <a:t> </a:t>
            </a:r>
            <a:r>
              <a:rPr lang="en-GB" dirty="0" smtClean="0">
                <a:solidFill>
                  <a:srgbClr val="00338D"/>
                </a:solidFill>
                <a:latin typeface="Arial" pitchFamily="34" charset="0"/>
                <a:cs typeface="Arial" pitchFamily="34" charset="0"/>
              </a:rPr>
              <a:t>Global Mean Sea level</a:t>
            </a:r>
          </a:p>
          <a:p>
            <a:pPr>
              <a:buFont typeface="Symbol" pitchFamily="18" charset="2"/>
              <a:buChar char="Þ"/>
            </a:pPr>
            <a:r>
              <a:rPr lang="en-GB" dirty="0" smtClean="0">
                <a:solidFill>
                  <a:srgbClr val="00338D"/>
                </a:solidFill>
                <a:latin typeface="Arial" pitchFamily="34" charset="0"/>
                <a:cs typeface="Arial" pitchFamily="34" charset="0"/>
              </a:rPr>
              <a:t> Regional Mean Sea Level</a:t>
            </a:r>
          </a:p>
          <a:p>
            <a:endParaRPr lang="en-GB" dirty="0" smtClean="0">
              <a:solidFill>
                <a:srgbClr val="00338D"/>
              </a:solidFill>
              <a:latin typeface="Arial" pitchFamily="34" charset="0"/>
              <a:cs typeface="Arial" pitchFamily="34" charset="0"/>
            </a:endParaRPr>
          </a:p>
          <a:p>
            <a:pPr>
              <a:buFont typeface="Arial" pitchFamily="34" charset="0"/>
              <a:buChar char="•"/>
            </a:pPr>
            <a:r>
              <a:rPr lang="en-GB" dirty="0" smtClean="0">
                <a:solidFill>
                  <a:srgbClr val="00338D"/>
                </a:solidFill>
                <a:latin typeface="Arial" pitchFamily="34" charset="0"/>
                <a:cs typeface="Arial" pitchFamily="34" charset="0"/>
              </a:rPr>
              <a:t> For each of these categories, User requirements have been proposed.</a:t>
            </a:r>
          </a:p>
          <a:p>
            <a:pPr>
              <a:buFont typeface="Arial" pitchFamily="34" charset="0"/>
              <a:buChar char="•"/>
            </a:pPr>
            <a:endParaRPr lang="en-GB" dirty="0" smtClean="0">
              <a:solidFill>
                <a:srgbClr val="00338D"/>
              </a:solidFill>
              <a:latin typeface="Arial" pitchFamily="34" charset="0"/>
              <a:cs typeface="Arial" pitchFamily="34" charset="0"/>
            </a:endParaRPr>
          </a:p>
          <a:p>
            <a:pPr>
              <a:buFont typeface="Arial" pitchFamily="34" charset="0"/>
              <a:buChar char="•"/>
            </a:pPr>
            <a:r>
              <a:rPr lang="en-GB" dirty="0" smtClean="0">
                <a:solidFill>
                  <a:srgbClr val="00338D"/>
                </a:solidFill>
                <a:latin typeface="Arial" pitchFamily="34" charset="0"/>
                <a:cs typeface="Arial" pitchFamily="34" charset="0"/>
              </a:rPr>
              <a:t> The current status of the ocean surface topography is also proposed.</a:t>
            </a:r>
          </a:p>
          <a:p>
            <a:pPr>
              <a:buFont typeface="Arial" pitchFamily="34" charset="0"/>
              <a:buChar char="•"/>
            </a:pPr>
            <a:endParaRPr lang="en-GB" dirty="0" smtClean="0">
              <a:solidFill>
                <a:srgbClr val="00338D"/>
              </a:solidFill>
              <a:latin typeface="Arial" pitchFamily="34" charset="0"/>
              <a:cs typeface="Arial" pitchFamily="34" charset="0"/>
            </a:endParaRPr>
          </a:p>
          <a:p>
            <a:pPr>
              <a:buFont typeface="Arial" pitchFamily="34" charset="0"/>
              <a:buChar char="•"/>
            </a:pPr>
            <a:r>
              <a:rPr lang="en-GB" dirty="0" smtClean="0">
                <a:solidFill>
                  <a:srgbClr val="00338D"/>
                </a:solidFill>
                <a:latin typeface="Arial" pitchFamily="34" charset="0"/>
                <a:cs typeface="Arial" pitchFamily="34" charset="0"/>
              </a:rPr>
              <a:t> We also tried to follow the recommendations of the </a:t>
            </a:r>
            <a:r>
              <a:rPr lang="en-GB" dirty="0" err="1" smtClean="0">
                <a:solidFill>
                  <a:srgbClr val="00338D"/>
                </a:solidFill>
                <a:latin typeface="Arial" pitchFamily="34" charset="0"/>
                <a:cs typeface="Arial" pitchFamily="34" charset="0"/>
              </a:rPr>
              <a:t>colocation</a:t>
            </a:r>
            <a:r>
              <a:rPr lang="en-GB" dirty="0" smtClean="0">
                <a:solidFill>
                  <a:srgbClr val="00338D"/>
                </a:solidFill>
                <a:latin typeface="Arial" pitchFamily="34" charset="0"/>
                <a:cs typeface="Arial" pitchFamily="34" charset="0"/>
              </a:rPr>
              <a:t> meeting to identify requirements in term of stability, precision and accuracy</a:t>
            </a:r>
          </a:p>
          <a:p>
            <a:endParaRPr lang="en-GB" dirty="0" smtClean="0">
              <a:solidFill>
                <a:srgbClr val="00338D"/>
              </a:solidFill>
              <a:latin typeface="Arial" pitchFamily="34" charset="0"/>
              <a:cs typeface="Arial" pitchFamily="34" charset="0"/>
            </a:endParaRPr>
          </a:p>
          <a:p>
            <a:r>
              <a:rPr lang="en-GB" dirty="0" smtClean="0">
                <a:solidFill>
                  <a:srgbClr val="00338D"/>
                </a:solidFill>
                <a:latin typeface="Arial" pitchFamily="34" charset="0"/>
                <a:cs typeface="Arial" pitchFamily="34" charset="0"/>
              </a:rPr>
              <a:t> </a:t>
            </a:r>
            <a:endParaRPr lang="fr-FR" dirty="0">
              <a:solidFill>
                <a:srgbClr val="00338D"/>
              </a:solidFill>
              <a:latin typeface="Arial" pitchFamily="34" charset="0"/>
              <a:cs typeface="Arial" pitchFamily="34" charset="0"/>
            </a:endParaRPr>
          </a:p>
        </p:txBody>
      </p:sp>
      <p:sp>
        <p:nvSpPr>
          <p:cNvPr id="14" name="Espace réservé du pied de page 4"/>
          <p:cNvSpPr>
            <a:spLocks noGrp="1"/>
          </p:cNvSpPr>
          <p:nvPr>
            <p:ph type="ftr" sz="quarter" idx="3"/>
          </p:nvPr>
        </p:nvSpPr>
        <p:spPr>
          <a:xfrm>
            <a:off x="2007276" y="6368928"/>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49154"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7"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1) Description of URD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graphicFrame>
        <p:nvGraphicFramePr>
          <p:cNvPr id="10" name="Tableau 9"/>
          <p:cNvGraphicFramePr>
            <a:graphicFrameLocks noGrp="1"/>
          </p:cNvGraphicFramePr>
          <p:nvPr/>
        </p:nvGraphicFramePr>
        <p:xfrm>
          <a:off x="541777" y="2519191"/>
          <a:ext cx="8676168" cy="2956560"/>
        </p:xfrm>
        <a:graphic>
          <a:graphicData uri="http://schemas.openxmlformats.org/drawingml/2006/table">
            <a:tbl>
              <a:tblPr firstRow="1" bandRow="1">
                <a:tableStyleId>{8A107856-5554-42FB-B03E-39F5DBC370BA}</a:tableStyleId>
              </a:tblPr>
              <a:tblGrid>
                <a:gridCol w="2892056"/>
                <a:gridCol w="1360521"/>
                <a:gridCol w="4423591"/>
              </a:tblGrid>
              <a:tr h="31196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Global mean sea level</a:t>
                      </a:r>
                      <a:endParaRPr kumimoji="0" lang="fr-FR" sz="1400" b="0" i="0" u="none" strike="noStrike" cap="none" normalizeH="0" baseline="0" dirty="0" smtClean="0">
                        <a:ln>
                          <a:noFill/>
                        </a:ln>
                        <a:solidFill>
                          <a:schemeClr val="tx1"/>
                        </a:solidFill>
                        <a:effectLst/>
                        <a:latin typeface="Arial" pitchFamily="34" charset="0"/>
                      </a:endParaRPr>
                    </a:p>
                  </a:txBody>
                  <a:tcPr anchor="ctr">
                    <a:solidFill>
                      <a:schemeClr val="accent5">
                        <a:lumMod val="60000"/>
                        <a:lumOff val="40000"/>
                      </a:schemeClr>
                    </a:solidFill>
                  </a:tcPr>
                </a:tc>
                <a:tc>
                  <a:txBody>
                    <a:bodyPr/>
                    <a:lstStyle/>
                    <a:p>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Accuracy</a:t>
                      </a:r>
                      <a:endParaRPr lang="fr-FR" dirty="0"/>
                    </a:p>
                  </a:txBody>
                  <a:tcPr anchor="ctr">
                    <a:solidFill>
                      <a:schemeClr val="accent5">
                        <a:lumMod val="60000"/>
                        <a:lumOff val="40000"/>
                      </a:schemeClr>
                    </a:solidFill>
                  </a:tcPr>
                </a:tc>
                <a:tc>
                  <a:txBody>
                    <a:bodyPr/>
                    <a:lstStyle/>
                    <a:p>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2-4 mm over an orbital cycle</a:t>
                      </a:r>
                      <a:endParaRPr lang="fr-FR" dirty="0"/>
                    </a:p>
                  </a:txBody>
                  <a:tcPr anchor="ctr">
                    <a:solidFill>
                      <a:schemeClr val="accent5">
                        <a:lumMod val="60000"/>
                        <a:lumOff val="40000"/>
                      </a:schemeClr>
                    </a:solidFill>
                  </a:tcPr>
                </a:tc>
              </a:tr>
              <a:tr h="311967">
                <a:tc vMerge="1">
                  <a:txBody>
                    <a:bodyPr/>
                    <a:lstStyle/>
                    <a:p>
                      <a:endParaRPr lang="fr-FR" dirty="0"/>
                    </a:p>
                  </a:txBody>
                  <a:tcPr/>
                </a:tc>
                <a:tc>
                  <a:txBody>
                    <a:bodyPr/>
                    <a:lstStyle/>
                    <a:p>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Stability</a:t>
                      </a:r>
                      <a:endParaRPr lang="fr-FR" dirty="0"/>
                    </a:p>
                  </a:txBody>
                  <a:tcPr anchor="ctr">
                    <a:solidFill>
                      <a:schemeClr val="accent5">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Long-term drift precision : &lt; 0.3 mm/yr </a:t>
                      </a:r>
                    </a:p>
                    <a:p>
                      <a:pPr marL="0" marR="0" lvl="1" indent="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Annual  time scale : &lt;0.5 mm over 12 months</a:t>
                      </a:r>
                    </a:p>
                  </a:txBody>
                  <a:tcPr anchor="ctr">
                    <a:solidFill>
                      <a:schemeClr val="accent5">
                        <a:lumMod val="60000"/>
                        <a:lumOff val="40000"/>
                      </a:schemeClr>
                    </a:solidFill>
                  </a:tcPr>
                </a:tc>
              </a:tr>
              <a:tr h="31196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Regional sea level</a:t>
                      </a:r>
                      <a:endParaRPr kumimoji="0" lang="fr-FR" sz="1400" b="0" i="0" u="none" strike="noStrike" cap="none" normalizeH="0" baseline="0" dirty="0" smtClean="0">
                        <a:ln>
                          <a:noFill/>
                        </a:ln>
                        <a:solidFill>
                          <a:schemeClr val="tx1"/>
                        </a:solidFill>
                        <a:effectLst/>
                        <a:latin typeface="Arial" pitchFamily="34" charset="0"/>
                      </a:endParaRPr>
                    </a:p>
                  </a:txBody>
                  <a:tcPr anchor="ctr">
                    <a:solidFill>
                      <a:srgbClr val="CCFFFF"/>
                    </a:solidFill>
                  </a:tcPr>
                </a:tc>
                <a:tc>
                  <a:txBody>
                    <a:bodyPr/>
                    <a:lstStyle/>
                    <a:p>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Spatial resolution </a:t>
                      </a:r>
                      <a:endParaRPr lang="fr-FR" dirty="0"/>
                    </a:p>
                  </a:txBody>
                  <a:tcPr anchor="ctr">
                    <a:solidFill>
                      <a:srgbClr val="CCFFFF"/>
                    </a:solidFill>
                  </a:tcPr>
                </a:tc>
                <a:tc>
                  <a:txBody>
                    <a:bodyPr/>
                    <a:lstStyle/>
                    <a:p>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25-50 km</a:t>
                      </a:r>
                      <a:endParaRPr lang="fr-FR" dirty="0"/>
                    </a:p>
                  </a:txBody>
                  <a:tcPr anchor="ctr">
                    <a:solidFill>
                      <a:srgbClr val="CCFFFF"/>
                    </a:solidFill>
                  </a:tcPr>
                </a:tc>
              </a:tr>
              <a:tr h="311967">
                <a:tc vMerge="1">
                  <a:txBody>
                    <a:bodyPr/>
                    <a:lstStyle/>
                    <a:p>
                      <a:endParaRPr lang="fr-FR" dirty="0"/>
                    </a:p>
                  </a:txBody>
                  <a:tcPr/>
                </a:tc>
                <a:tc>
                  <a:txBody>
                    <a:bodyPr/>
                    <a:lstStyle/>
                    <a:p>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Temporal resolution </a:t>
                      </a:r>
                      <a:endParaRPr lang="fr-FR" dirty="0"/>
                    </a:p>
                  </a:txBody>
                  <a:tcPr anchor="ctr">
                    <a:solidFill>
                      <a:srgbClr val="CCFFFF"/>
                    </a:solidFill>
                  </a:tcPr>
                </a:tc>
                <a:tc>
                  <a:txBody>
                    <a:bodyPr/>
                    <a:lstStyle/>
                    <a:p>
                      <a:r>
                        <a:rPr lang="fr-FR" dirty="0" err="1" smtClean="0">
                          <a:latin typeface="Arial" pitchFamily="34" charset="0"/>
                          <a:cs typeface="Arial" pitchFamily="34" charset="0"/>
                        </a:rPr>
                        <a:t>weekly</a:t>
                      </a:r>
                      <a:endParaRPr lang="fr-FR" dirty="0">
                        <a:latin typeface="Arial" pitchFamily="34" charset="0"/>
                        <a:cs typeface="Arial" pitchFamily="34" charset="0"/>
                      </a:endParaRPr>
                    </a:p>
                  </a:txBody>
                  <a:tcPr anchor="ctr">
                    <a:solidFill>
                      <a:srgbClr val="CCFFFF"/>
                    </a:solidFill>
                  </a:tcPr>
                </a:tc>
              </a:tr>
              <a:tr h="311967">
                <a:tc vMerge="1">
                  <a:txBody>
                    <a:bodyPr/>
                    <a:lstStyle/>
                    <a:p>
                      <a:endParaRPr lang="fr-FR" dirty="0"/>
                    </a:p>
                  </a:txBody>
                  <a:tcPr/>
                </a:tc>
                <a:tc>
                  <a:txBody>
                    <a:bodyPr/>
                    <a:lstStyle/>
                    <a:p>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Precision</a:t>
                      </a:r>
                      <a:endParaRPr lang="fr-FR" dirty="0"/>
                    </a:p>
                  </a:txBody>
                  <a:tcPr anchor="ctr">
                    <a:solidFill>
                      <a:srgbClr val="CC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cs typeface="Arial" pitchFamily="34" charset="0"/>
                        </a:rPr>
                        <a:t>1 cm (</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over a grid mesh of 50-100 km)</a:t>
                      </a:r>
                      <a:endParaRPr lang="fr-FR" dirty="0" smtClean="0">
                        <a:latin typeface="Arial" pitchFamily="34" charset="0"/>
                        <a:cs typeface="Arial" pitchFamily="34" charset="0"/>
                      </a:endParaRPr>
                    </a:p>
                  </a:txBody>
                  <a:tcPr anchor="ctr">
                    <a:solidFill>
                      <a:srgbClr val="CCFFFF"/>
                    </a:solidFill>
                  </a:tcPr>
                </a:tc>
              </a:tr>
              <a:tr h="311967">
                <a:tc vMerge="1">
                  <a:txBody>
                    <a:bodyPr/>
                    <a:lstStyle/>
                    <a:p>
                      <a:endParaRPr lang="fr-FR" dirty="0"/>
                    </a:p>
                  </a:txBody>
                  <a:tcPr/>
                </a:tc>
                <a:tc>
                  <a:txBody>
                    <a:bodyPr/>
                    <a:lstStyle/>
                    <a:p>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Stability </a:t>
                      </a:r>
                      <a:endParaRPr lang="fr-FR" dirty="0"/>
                    </a:p>
                  </a:txBody>
                  <a:tcPr anchor="ctr">
                    <a:solidFill>
                      <a:srgbClr val="CCFFFF"/>
                    </a:solidFill>
                  </a:tcPr>
                </a:tc>
                <a:tc>
                  <a:txBody>
                    <a:bodyPr/>
                    <a:lstStyle/>
                    <a:p>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&lt;1mm/yr  for a grid mesh of 50-100 km </a:t>
                      </a:r>
                      <a:endParaRPr lang="fr-FR" dirty="0"/>
                    </a:p>
                  </a:txBody>
                  <a:tcPr anchor="ctr">
                    <a:solidFill>
                      <a:srgbClr val="CCFFFF"/>
                    </a:solidFill>
                  </a:tcPr>
                </a:tc>
              </a:tr>
            </a:tbl>
          </a:graphicData>
        </a:graphic>
      </p:graphicFrame>
      <p:sp>
        <p:nvSpPr>
          <p:cNvPr id="11" name="Rectangle 10"/>
          <p:cNvSpPr/>
          <p:nvPr/>
        </p:nvSpPr>
        <p:spPr>
          <a:xfrm>
            <a:off x="199298" y="1565275"/>
            <a:ext cx="9554060" cy="646331"/>
          </a:xfrm>
          <a:prstGeom prst="rect">
            <a:avLst/>
          </a:prstGeom>
        </p:spPr>
        <p:txBody>
          <a:bodyPr wrap="square">
            <a:spAutoFit/>
          </a:bodyPr>
          <a:lstStyle/>
          <a:p>
            <a:pPr>
              <a:buFont typeface="Arial" pitchFamily="34" charset="0"/>
              <a:buChar char="•"/>
            </a:pPr>
            <a:r>
              <a:rPr lang="en-US" kern="0" dirty="0" smtClean="0">
                <a:solidFill>
                  <a:srgbClr val="00338D"/>
                </a:solidFill>
                <a:latin typeface="Arial" charset="0"/>
              </a:rPr>
              <a:t> A. </a:t>
            </a:r>
            <a:r>
              <a:rPr lang="en-US" kern="0" dirty="0" err="1" smtClean="0">
                <a:solidFill>
                  <a:srgbClr val="00338D"/>
                </a:solidFill>
                <a:latin typeface="Arial" charset="0"/>
              </a:rPr>
              <a:t>Cazenave</a:t>
            </a:r>
            <a:r>
              <a:rPr lang="en-US" kern="0" dirty="0" smtClean="0">
                <a:solidFill>
                  <a:srgbClr val="00338D"/>
                </a:solidFill>
                <a:latin typeface="Arial" charset="0"/>
              </a:rPr>
              <a:t> proposed new requirements to the last GCOS steering meeting (Geneva, 2011)  in agreement with those described in the URD</a:t>
            </a:r>
          </a:p>
        </p:txBody>
      </p:sp>
      <p:sp>
        <p:nvSpPr>
          <p:cNvPr id="14" name="Espace réservé du pied de page 4"/>
          <p:cNvSpPr>
            <a:spLocks noGrp="1"/>
          </p:cNvSpPr>
          <p:nvPr>
            <p:ph type="ftr" sz="quarter" idx="3"/>
          </p:nvPr>
        </p:nvSpPr>
        <p:spPr>
          <a:xfrm>
            <a:off x="1996885" y="6371359"/>
            <a:ext cx="6254750" cy="476250"/>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415638" y="3238502"/>
          <a:ext cx="8915400" cy="3138050"/>
        </p:xfrm>
        <a:graphic>
          <a:graphicData uri="http://schemas.openxmlformats.org/drawingml/2006/table">
            <a:tbl>
              <a:tblPr/>
              <a:tblGrid>
                <a:gridCol w="1114798"/>
                <a:gridCol w="1929738"/>
                <a:gridCol w="2213266"/>
                <a:gridCol w="3657598"/>
              </a:tblGrid>
              <a:tr h="775564">
                <a:tc gridSpan="2">
                  <a:txBody>
                    <a:bodyPr/>
                    <a:lstStyle/>
                    <a:p>
                      <a:pPr algn="ctr">
                        <a:spcAft>
                          <a:spcPts val="600"/>
                        </a:spcAft>
                      </a:pP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fr-FR"/>
                    </a:p>
                  </a:txBody>
                  <a:tcPr/>
                </a:tc>
                <a:tc>
                  <a:txBody>
                    <a:bodyPr/>
                    <a:lstStyle/>
                    <a:p>
                      <a:pPr algn="ctr">
                        <a:spcAft>
                          <a:spcPts val="600"/>
                        </a:spcAft>
                      </a:pPr>
                      <a:r>
                        <a:rPr lang="en-GB" sz="1200" b="1" dirty="0">
                          <a:latin typeface="Arial" pitchFamily="34" charset="0"/>
                          <a:ea typeface="Times New Roman"/>
                          <a:cs typeface="Arial" pitchFamily="34" charset="0"/>
                        </a:rPr>
                        <a:t>Global </a:t>
                      </a:r>
                      <a:r>
                        <a:rPr lang="en-GB" sz="1200" b="1" dirty="0" smtClean="0">
                          <a:latin typeface="Arial" pitchFamily="34" charset="0"/>
                          <a:ea typeface="Times New Roman"/>
                          <a:cs typeface="Arial" pitchFamily="34" charset="0"/>
                        </a:rPr>
                        <a:t>Mean Sea</a:t>
                      </a:r>
                      <a:r>
                        <a:rPr lang="en-GB" sz="1200" b="1" baseline="0" dirty="0" smtClean="0">
                          <a:latin typeface="Arial" pitchFamily="34" charset="0"/>
                          <a:ea typeface="Times New Roman"/>
                          <a:cs typeface="Arial" pitchFamily="34" charset="0"/>
                        </a:rPr>
                        <a:t> Level</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lang="fr-FR" sz="1200" b="1" dirty="0" err="1" smtClean="0">
                          <a:latin typeface="Arial" pitchFamily="34" charset="0"/>
                          <a:cs typeface="Arial" pitchFamily="34" charset="0"/>
                        </a:rPr>
                        <a:t>Regional</a:t>
                      </a:r>
                      <a:r>
                        <a:rPr lang="fr-FR" sz="1200" b="1" dirty="0" smtClean="0">
                          <a:latin typeface="Arial" pitchFamily="34" charset="0"/>
                          <a:cs typeface="Arial" pitchFamily="34" charset="0"/>
                        </a:rPr>
                        <a:t> </a:t>
                      </a:r>
                      <a:r>
                        <a:rPr lang="fr-FR" sz="1200" b="1" dirty="0" err="1" smtClean="0">
                          <a:latin typeface="Arial" pitchFamily="34" charset="0"/>
                          <a:cs typeface="Arial" pitchFamily="34" charset="0"/>
                        </a:rPr>
                        <a:t>mean</a:t>
                      </a:r>
                      <a:r>
                        <a:rPr lang="fr-FR" sz="1200" b="1" dirty="0" smtClean="0">
                          <a:latin typeface="Arial" pitchFamily="34" charset="0"/>
                          <a:cs typeface="Arial" pitchFamily="34" charset="0"/>
                        </a:rPr>
                        <a:t> </a:t>
                      </a:r>
                      <a:r>
                        <a:rPr lang="fr-FR" sz="1200" b="1" dirty="0" err="1" smtClean="0">
                          <a:latin typeface="Arial" pitchFamily="34" charset="0"/>
                          <a:cs typeface="Arial" pitchFamily="34" charset="0"/>
                        </a:rPr>
                        <a:t>sea</a:t>
                      </a:r>
                      <a:r>
                        <a:rPr lang="fr-FR" sz="1200" b="1" dirty="0" smtClean="0">
                          <a:latin typeface="Arial" pitchFamily="34" charset="0"/>
                          <a:cs typeface="Arial" pitchFamily="34" charset="0"/>
                        </a:rPr>
                        <a:t> </a:t>
                      </a:r>
                      <a:r>
                        <a:rPr lang="fr-FR" sz="1200" b="1" dirty="0" err="1" smtClean="0">
                          <a:latin typeface="Arial" pitchFamily="34" charset="0"/>
                          <a:cs typeface="Arial" pitchFamily="34" charset="0"/>
                        </a:rPr>
                        <a:t>level</a:t>
                      </a:r>
                      <a:r>
                        <a:rPr lang="fr-FR" sz="1200" b="1" dirty="0" smtClean="0">
                          <a:latin typeface="Arial" pitchFamily="34" charset="0"/>
                          <a:cs typeface="Arial" pitchFamily="34" charset="0"/>
                        </a:rPr>
                        <a:t> </a:t>
                      </a: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37498">
                <a:tc gridSpan="2">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GB" sz="1200" b="1" dirty="0" smtClean="0">
                          <a:latin typeface="Arial" pitchFamily="34" charset="0"/>
                          <a:ea typeface="Times New Roman"/>
                          <a:cs typeface="Arial" pitchFamily="34" charset="0"/>
                        </a:rPr>
                        <a:t>Spatial resolution</a:t>
                      </a:r>
                      <a:endParaRPr lang="fr-FR" sz="1200" b="1" dirty="0" smtClean="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fr-FR"/>
                    </a:p>
                  </a:txBody>
                  <a:tcPr/>
                </a:tc>
                <a:tc>
                  <a:txBody>
                    <a:bodyPr/>
                    <a:lstStyle/>
                    <a:p>
                      <a:pPr algn="ctr">
                        <a:spcAft>
                          <a:spcPts val="600"/>
                        </a:spcAft>
                      </a:pPr>
                      <a:r>
                        <a:rPr lang="fr-FR" sz="1200" b="1" dirty="0" smtClean="0">
                          <a:latin typeface="Arial" pitchFamily="34" charset="0"/>
                          <a:ea typeface="Times New Roman"/>
                          <a:cs typeface="Arial" pitchFamily="34" charset="0"/>
                        </a:rPr>
                        <a:t>-</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lang="fr-FR" sz="1200" b="1" dirty="0" smtClean="0">
                          <a:latin typeface="Arial" pitchFamily="34" charset="0"/>
                          <a:cs typeface="Arial" pitchFamily="34" charset="0"/>
                        </a:rPr>
                        <a:t>25-50 km</a:t>
                      </a: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37498">
                <a:tc gridSpan="2">
                  <a:txBody>
                    <a:bodyPr/>
                    <a:lstStyle/>
                    <a:p>
                      <a:pPr algn="ctr">
                        <a:spcAft>
                          <a:spcPts val="600"/>
                        </a:spcAft>
                      </a:pPr>
                      <a:r>
                        <a:rPr lang="en-GB" sz="1200" b="1" dirty="0">
                          <a:latin typeface="Arial" pitchFamily="34" charset="0"/>
                          <a:ea typeface="Times New Roman"/>
                          <a:cs typeface="Arial" pitchFamily="34" charset="0"/>
                        </a:rPr>
                        <a:t>Temporal resolution</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fr-FR"/>
                    </a:p>
                  </a:txBody>
                  <a:tcPr/>
                </a:tc>
                <a:tc>
                  <a:txBody>
                    <a:bodyPr/>
                    <a:lstStyle/>
                    <a:p>
                      <a:pPr algn="ctr">
                        <a:spcAft>
                          <a:spcPts val="600"/>
                        </a:spcAft>
                      </a:pPr>
                      <a:r>
                        <a:rPr lang="en-GB" sz="1200" b="1" dirty="0" smtClean="0">
                          <a:latin typeface="Arial" pitchFamily="34" charset="0"/>
                          <a:ea typeface="Times New Roman"/>
                          <a:cs typeface="Arial" pitchFamily="34" charset="0"/>
                        </a:rPr>
                        <a:t>1 </a:t>
                      </a:r>
                      <a:r>
                        <a:rPr lang="en-GB" sz="1200" b="1" dirty="0">
                          <a:latin typeface="Arial" pitchFamily="34" charset="0"/>
                          <a:ea typeface="Times New Roman"/>
                          <a:cs typeface="Arial" pitchFamily="34" charset="0"/>
                        </a:rPr>
                        <a:t>month</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lang="fr-FR" sz="1200" b="1" dirty="0" smtClean="0">
                          <a:latin typeface="Arial" pitchFamily="34" charset="0"/>
                          <a:cs typeface="Arial" pitchFamily="34" charset="0"/>
                        </a:rPr>
                        <a:t>1 </a:t>
                      </a:r>
                      <a:r>
                        <a:rPr lang="fr-FR" sz="1200" b="1" dirty="0" err="1" smtClean="0">
                          <a:latin typeface="Arial" pitchFamily="34" charset="0"/>
                          <a:cs typeface="Arial" pitchFamily="34" charset="0"/>
                        </a:rPr>
                        <a:t>month</a:t>
                      </a:r>
                      <a:endParaRPr lang="fr-FR" sz="1200" b="1" dirty="0" smtClean="0">
                        <a:latin typeface="Arial" pitchFamily="34" charset="0"/>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37498">
                <a:tc gridSpan="2">
                  <a:txBody>
                    <a:bodyPr/>
                    <a:lstStyle/>
                    <a:p>
                      <a:pPr algn="ctr">
                        <a:spcAft>
                          <a:spcPts val="600"/>
                        </a:spcAft>
                      </a:pPr>
                      <a:r>
                        <a:rPr lang="en-GB" sz="1200" b="1" dirty="0">
                          <a:latin typeface="Arial" pitchFamily="34" charset="0"/>
                          <a:ea typeface="Times New Roman"/>
                          <a:cs typeface="Arial" pitchFamily="34" charset="0"/>
                        </a:rPr>
                        <a:t>Stability</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fr-FR"/>
                    </a:p>
                  </a:txBody>
                  <a:tcPr/>
                </a:tc>
                <a:tc>
                  <a:txBody>
                    <a:bodyPr/>
                    <a:lstStyle/>
                    <a:p>
                      <a:pPr algn="ctr">
                        <a:spcAft>
                          <a:spcPts val="600"/>
                        </a:spcAft>
                      </a:pPr>
                      <a:r>
                        <a:rPr lang="en-GB" sz="1200" b="1" dirty="0" smtClean="0">
                          <a:latin typeface="Arial" pitchFamily="34" charset="0"/>
                          <a:ea typeface="Times New Roman"/>
                          <a:cs typeface="Arial" pitchFamily="34" charset="0"/>
                        </a:rPr>
                        <a:t>0,3 mm/yr</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600"/>
                        </a:spcAft>
                      </a:pPr>
                      <a:r>
                        <a:rPr lang="en-GB" sz="1200" b="1" baseline="0" dirty="0" smtClean="0">
                          <a:latin typeface="Arial" pitchFamily="34" charset="0"/>
                          <a:ea typeface="Times New Roman"/>
                          <a:cs typeface="Arial" pitchFamily="34" charset="0"/>
                        </a:rPr>
                        <a:t>1 </a:t>
                      </a:r>
                      <a:r>
                        <a:rPr lang="en-GB" sz="1200" b="1" dirty="0" smtClean="0">
                          <a:latin typeface="Arial" pitchFamily="34" charset="0"/>
                          <a:ea typeface="Times New Roman"/>
                          <a:cs typeface="Arial" pitchFamily="34" charset="0"/>
                        </a:rPr>
                        <a:t>mm/yr </a:t>
                      </a:r>
                      <a:r>
                        <a:rPr lang="fr-FR" sz="1200" b="1" dirty="0" smtClean="0">
                          <a:latin typeface="Arial" pitchFamily="34" charset="0"/>
                          <a:cs typeface="Arial" pitchFamily="34" charset="0"/>
                        </a:rPr>
                        <a:t>(</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over a grid mesh of 50 km)</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37498">
                <a:tc rowSpan="3">
                  <a:txBody>
                    <a:bodyPr/>
                    <a:lstStyle/>
                    <a:p>
                      <a:pPr algn="ctr">
                        <a:spcAft>
                          <a:spcPts val="600"/>
                        </a:spcAft>
                      </a:pPr>
                      <a:r>
                        <a:rPr lang="en-GB" sz="1200" b="1" dirty="0">
                          <a:latin typeface="Arial" pitchFamily="34" charset="0"/>
                          <a:ea typeface="Times New Roman"/>
                          <a:cs typeface="Arial" pitchFamily="34" charset="0"/>
                        </a:rPr>
                        <a:t>Precision</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600"/>
                        </a:spcAft>
                      </a:pPr>
                      <a:r>
                        <a:rPr lang="fr-FR" sz="1200" b="1" baseline="0" dirty="0" smtClean="0">
                          <a:latin typeface="Arial" pitchFamily="34" charset="0"/>
                          <a:ea typeface="Times New Roman"/>
                          <a:cs typeface="Arial" pitchFamily="34" charset="0"/>
                        </a:rPr>
                        <a:t>over 1 </a:t>
                      </a:r>
                      <a:r>
                        <a:rPr lang="fr-FR" sz="1200" b="1" baseline="0" dirty="0" err="1" smtClean="0">
                          <a:latin typeface="Arial" pitchFamily="34" charset="0"/>
                          <a:ea typeface="Times New Roman"/>
                          <a:cs typeface="Arial" pitchFamily="34" charset="0"/>
                        </a:rPr>
                        <a:t>month</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600"/>
                        </a:spcAft>
                      </a:pPr>
                      <a:r>
                        <a:rPr lang="en-GB" sz="1200" b="1" dirty="0">
                          <a:latin typeface="Arial" pitchFamily="34" charset="0"/>
                          <a:ea typeface="Times New Roman"/>
                          <a:cs typeface="Arial" pitchFamily="34" charset="0"/>
                        </a:rPr>
                        <a:t>1 </a:t>
                      </a:r>
                      <a:r>
                        <a:rPr lang="en-GB" sz="1200" b="1" dirty="0" smtClean="0">
                          <a:latin typeface="Arial" pitchFamily="34" charset="0"/>
                          <a:ea typeface="Times New Roman"/>
                          <a:cs typeface="Arial" pitchFamily="34" charset="0"/>
                        </a:rPr>
                        <a:t>mm</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GB" sz="1200" b="1" dirty="0" smtClean="0">
                          <a:latin typeface="Arial" pitchFamily="34" charset="0"/>
                          <a:ea typeface="Times New Roman"/>
                          <a:cs typeface="Arial" pitchFamily="34" charset="0"/>
                        </a:rPr>
                        <a:t>1 cm </a:t>
                      </a:r>
                      <a:r>
                        <a:rPr lang="fr-FR" sz="1200" b="1" dirty="0" smtClean="0">
                          <a:latin typeface="Arial" pitchFamily="34" charset="0"/>
                          <a:cs typeface="Arial" pitchFamily="34" charset="0"/>
                        </a:rPr>
                        <a:t>(</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over a grid mesh of 50 km)</a:t>
                      </a:r>
                      <a:endParaRPr lang="fr-FR" sz="1200" b="1" dirty="0" smtClean="0">
                        <a:latin typeface="Arial" pitchFamily="34" charset="0"/>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37498">
                <a:tc vMerge="1">
                  <a:txBody>
                    <a:bodyPr/>
                    <a:lstStyle/>
                    <a:p>
                      <a:endParaRPr lang="fr-FR"/>
                    </a:p>
                  </a:txBody>
                  <a:tcPr/>
                </a:tc>
                <a:tc>
                  <a:txBody>
                    <a:bodyPr/>
                    <a:lstStyle/>
                    <a:p>
                      <a:pPr algn="ctr">
                        <a:spcAft>
                          <a:spcPts val="600"/>
                        </a:spcAft>
                      </a:pPr>
                      <a:r>
                        <a:rPr lang="fr-FR" sz="1200" b="1" dirty="0" smtClean="0">
                          <a:latin typeface="Arial" pitchFamily="34" charset="0"/>
                          <a:ea typeface="Times New Roman"/>
                          <a:cs typeface="Arial" pitchFamily="34" charset="0"/>
                        </a:rPr>
                        <a:t>over</a:t>
                      </a:r>
                      <a:r>
                        <a:rPr lang="fr-FR" sz="1200" b="1" baseline="0" dirty="0" smtClean="0">
                          <a:latin typeface="Arial" pitchFamily="34" charset="0"/>
                          <a:ea typeface="Times New Roman"/>
                          <a:cs typeface="Arial" pitchFamily="34" charset="0"/>
                        </a:rPr>
                        <a:t> 1 </a:t>
                      </a:r>
                      <a:r>
                        <a:rPr lang="fr-FR" sz="1200" b="1" baseline="0" dirty="0" err="1" smtClean="0">
                          <a:latin typeface="Arial" pitchFamily="34" charset="0"/>
                          <a:ea typeface="Times New Roman"/>
                          <a:cs typeface="Arial" pitchFamily="34" charset="0"/>
                        </a:rPr>
                        <a:t>year</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600"/>
                        </a:spcAft>
                      </a:pPr>
                      <a:r>
                        <a:rPr lang="en-GB" sz="1200" b="1" dirty="0" smtClean="0">
                          <a:latin typeface="Arial" pitchFamily="34" charset="0"/>
                          <a:ea typeface="Times New Roman"/>
                          <a:cs typeface="Arial" pitchFamily="34" charset="0"/>
                        </a:rPr>
                        <a:t>0,5 mm</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600"/>
                        </a:spcAft>
                      </a:pPr>
                      <a:r>
                        <a:rPr lang="en-GB" sz="1200" b="1" dirty="0" smtClean="0">
                          <a:latin typeface="Arial" pitchFamily="34" charset="0"/>
                          <a:ea typeface="Times New Roman"/>
                          <a:cs typeface="Arial" pitchFamily="34" charset="0"/>
                        </a:rPr>
                        <a:t>?</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37498">
                <a:tc vMerge="1">
                  <a:txBody>
                    <a:bodyPr/>
                    <a:lstStyle/>
                    <a:p>
                      <a:endParaRPr lang="fr-FR"/>
                    </a:p>
                  </a:txBody>
                  <a:tcPr/>
                </a:tc>
                <a:tc>
                  <a:txBody>
                    <a:bodyPr/>
                    <a:lstStyle/>
                    <a:p>
                      <a:pPr algn="ctr">
                        <a:spcAft>
                          <a:spcPts val="600"/>
                        </a:spcAft>
                      </a:pPr>
                      <a:r>
                        <a:rPr lang="fr-FR" sz="1200" b="1" dirty="0" smtClean="0">
                          <a:latin typeface="Arial" pitchFamily="34" charset="0"/>
                          <a:ea typeface="Times New Roman"/>
                          <a:cs typeface="Arial" pitchFamily="34" charset="0"/>
                        </a:rPr>
                        <a:t>over </a:t>
                      </a:r>
                      <a:r>
                        <a:rPr lang="fr-FR" sz="1200" b="1" dirty="0" err="1" smtClean="0">
                          <a:latin typeface="Arial" pitchFamily="34" charset="0"/>
                          <a:ea typeface="Times New Roman"/>
                          <a:cs typeface="Arial" pitchFamily="34" charset="0"/>
                        </a:rPr>
                        <a:t>interannual</a:t>
                      </a:r>
                      <a:r>
                        <a:rPr lang="fr-FR" sz="1200" b="1" dirty="0" smtClean="0">
                          <a:latin typeface="Arial" pitchFamily="34" charset="0"/>
                          <a:ea typeface="Times New Roman"/>
                          <a:cs typeface="Arial" pitchFamily="34" charset="0"/>
                        </a:rPr>
                        <a:t> </a:t>
                      </a:r>
                      <a:r>
                        <a:rPr lang="fr-FR" sz="1200" b="1" dirty="0" err="1" smtClean="0">
                          <a:latin typeface="Arial" pitchFamily="34" charset="0"/>
                          <a:ea typeface="Times New Roman"/>
                          <a:cs typeface="Arial" pitchFamily="34" charset="0"/>
                        </a:rPr>
                        <a:t>period</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600"/>
                        </a:spcAft>
                      </a:pPr>
                      <a:r>
                        <a:rPr lang="en-US" sz="1200" b="1" dirty="0" smtClean="0">
                          <a:latin typeface="Arial" pitchFamily="34" charset="0"/>
                          <a:ea typeface="Times New Roman"/>
                          <a:cs typeface="Arial" pitchFamily="34" charset="0"/>
                        </a:rPr>
                        <a:t>0,5 mm</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600"/>
                        </a:spcAft>
                      </a:pPr>
                      <a:r>
                        <a:rPr lang="en-GB" sz="1200" b="1" dirty="0" smtClean="0">
                          <a:latin typeface="Arial" pitchFamily="34" charset="0"/>
                          <a:ea typeface="Times New Roman"/>
                          <a:cs typeface="Arial" pitchFamily="34" charset="0"/>
                        </a:rPr>
                        <a:t>?</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37498">
                <a:tc gridSpan="2">
                  <a:txBody>
                    <a:bodyPr/>
                    <a:lstStyle/>
                    <a:p>
                      <a:pPr algn="ctr">
                        <a:spcAft>
                          <a:spcPts val="600"/>
                        </a:spcAft>
                      </a:pPr>
                      <a:r>
                        <a:rPr lang="en-GB" sz="1200" b="1" dirty="0">
                          <a:latin typeface="Arial" pitchFamily="34" charset="0"/>
                          <a:ea typeface="Times New Roman"/>
                          <a:cs typeface="Arial" pitchFamily="34" charset="0"/>
                        </a:rPr>
                        <a:t>Accuracy</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fr-FR"/>
                    </a:p>
                  </a:txBody>
                  <a:tcPr/>
                </a:tc>
                <a:tc>
                  <a:txBody>
                    <a:bodyPr/>
                    <a:lstStyle/>
                    <a:p>
                      <a:pPr algn="ctr">
                        <a:spcAft>
                          <a:spcPts val="600"/>
                        </a:spcAft>
                      </a:pPr>
                      <a:r>
                        <a:rPr lang="en-GB" sz="1200" b="1" dirty="0" smtClean="0">
                          <a:latin typeface="Arial" pitchFamily="34" charset="0"/>
                          <a:ea typeface="Times New Roman"/>
                          <a:cs typeface="Arial" pitchFamily="34" charset="0"/>
                        </a:rPr>
                        <a:t>-</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600"/>
                        </a:spcAft>
                      </a:pPr>
                      <a:r>
                        <a:rPr lang="en-GB" sz="1200" b="1" dirty="0" smtClean="0">
                          <a:latin typeface="Arial" pitchFamily="34" charset="0"/>
                          <a:ea typeface="Times New Roman"/>
                          <a:cs typeface="Arial" pitchFamily="34" charset="0"/>
                        </a:rPr>
                        <a:t>-</a:t>
                      </a:r>
                      <a:endParaRPr lang="fr-FR" sz="1200" b="1" dirty="0">
                        <a:latin typeface="Arial" pitchFamily="34" charset="0"/>
                        <a:ea typeface="Times New Roman"/>
                        <a:cs typeface="Arial" pitchFamily="34" charset="0"/>
                      </a:endParaRPr>
                    </a:p>
                  </a:txBody>
                  <a:tcPr marL="65808" marR="65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49153" name="Rectangle 1"/>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49154"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a:xfrm>
            <a:off x="41564" y="1156566"/>
            <a:ext cx="9554060" cy="2031325"/>
          </a:xfrm>
          <a:prstGeom prst="rect">
            <a:avLst/>
          </a:prstGeom>
        </p:spPr>
        <p:txBody>
          <a:bodyPr wrap="square">
            <a:spAutoFit/>
          </a:bodyPr>
          <a:lstStyle/>
          <a:p>
            <a:pPr>
              <a:buFont typeface="Arial" pitchFamily="34" charset="0"/>
              <a:buChar char="•"/>
            </a:pPr>
            <a:r>
              <a:rPr lang="en-US" kern="0" dirty="0" smtClean="0">
                <a:solidFill>
                  <a:srgbClr val="00338D"/>
                </a:solidFill>
                <a:latin typeface="Arial" charset="0"/>
              </a:rPr>
              <a:t> At the moment, the CCI URD and GCOS requirements are the same</a:t>
            </a:r>
          </a:p>
          <a:p>
            <a:pPr>
              <a:buFont typeface="Arial" pitchFamily="34" charset="0"/>
              <a:buChar char="•"/>
            </a:pPr>
            <a:endParaRPr lang="en-US" kern="0" dirty="0" smtClean="0">
              <a:solidFill>
                <a:srgbClr val="00338D"/>
              </a:solidFill>
              <a:latin typeface="Arial" charset="0"/>
            </a:endParaRPr>
          </a:p>
          <a:p>
            <a:pPr>
              <a:buFont typeface="Arial" pitchFamily="34" charset="0"/>
              <a:buChar char="•"/>
            </a:pPr>
            <a:r>
              <a:rPr lang="en-US" kern="0" dirty="0" smtClean="0">
                <a:solidFill>
                  <a:srgbClr val="00338D"/>
                </a:solidFill>
                <a:latin typeface="Arial" charset="0"/>
              </a:rPr>
              <a:t> We are still working on them in order to propose a revisited version further in the project</a:t>
            </a:r>
          </a:p>
          <a:p>
            <a:pPr>
              <a:buFont typeface="Symbol" pitchFamily="18" charset="2"/>
              <a:buChar char="Þ"/>
            </a:pPr>
            <a:r>
              <a:rPr lang="en-US" kern="0" dirty="0" smtClean="0">
                <a:solidFill>
                  <a:srgbClr val="00338D"/>
                </a:solidFill>
                <a:latin typeface="Arial" charset="0"/>
              </a:rPr>
              <a:t> to formalize better the spatial and temporal scales </a:t>
            </a:r>
          </a:p>
          <a:p>
            <a:pPr>
              <a:buFont typeface="Symbol" pitchFamily="18" charset="2"/>
              <a:buChar char="Þ"/>
            </a:pPr>
            <a:r>
              <a:rPr lang="en-US" kern="0" dirty="0" smtClean="0">
                <a:solidFill>
                  <a:srgbClr val="00338D"/>
                </a:solidFill>
                <a:latin typeface="Arial" charset="0"/>
              </a:rPr>
              <a:t> to refine the requirements: precision, accuracy</a:t>
            </a:r>
          </a:p>
          <a:p>
            <a:pPr>
              <a:buFont typeface="Symbol" pitchFamily="18" charset="2"/>
              <a:buChar char="Þ"/>
            </a:pPr>
            <a:r>
              <a:rPr lang="en-US" kern="0" dirty="0" smtClean="0">
                <a:solidFill>
                  <a:srgbClr val="00338D"/>
                </a:solidFill>
                <a:latin typeface="Arial" charset="0"/>
              </a:rPr>
              <a:t> to add others applications</a:t>
            </a:r>
            <a:r>
              <a:rPr lang="en-US" kern="0" dirty="0" smtClean="0">
                <a:solidFill>
                  <a:srgbClr val="FF0000"/>
                </a:solidFill>
                <a:latin typeface="Arial" charset="0"/>
              </a:rPr>
              <a:t> </a:t>
            </a:r>
            <a:r>
              <a:rPr lang="en-US" kern="0" dirty="0" smtClean="0">
                <a:solidFill>
                  <a:srgbClr val="00338D"/>
                </a:solidFill>
                <a:latin typeface="Arial" charset="0"/>
              </a:rPr>
              <a:t>which could also impact the climate as the </a:t>
            </a:r>
            <a:r>
              <a:rPr lang="en-US" kern="0" dirty="0" err="1" smtClean="0">
                <a:solidFill>
                  <a:srgbClr val="00338D"/>
                </a:solidFill>
                <a:latin typeface="Arial" charset="0"/>
              </a:rPr>
              <a:t>mesoscale</a:t>
            </a:r>
            <a:r>
              <a:rPr lang="en-US" kern="0" dirty="0" smtClean="0">
                <a:solidFill>
                  <a:srgbClr val="00338D"/>
                </a:solidFill>
                <a:latin typeface="Arial" charset="0"/>
              </a:rPr>
              <a:t> or the ocean circulation</a:t>
            </a:r>
          </a:p>
        </p:txBody>
      </p:sp>
      <p:sp>
        <p:nvSpPr>
          <p:cNvPr id="16" name="Rectangle 12"/>
          <p:cNvSpPr txBox="1">
            <a:spLocks noChangeArrowheads="1"/>
          </p:cNvSpPr>
          <p:nvPr/>
        </p:nvSpPr>
        <p:spPr>
          <a:xfrm>
            <a:off x="128732" y="258618"/>
            <a:ext cx="9477375" cy="707737"/>
          </a:xfrm>
          <a:prstGeom prst="rect">
            <a:avLst/>
          </a:prstGeom>
        </p:spPr>
        <p:txBody>
          <a:bodyPr/>
          <a:lstStyle/>
          <a:p>
            <a:pPr marL="0" marR="0" lvl="0" indent="0" defTabSz="914400" rtl="0" eaLnBrk="1" fontAlgn="base" latinLnBrk="0" hangingPunct="1">
              <a:lnSpc>
                <a:spcPct val="85000"/>
              </a:lnSpc>
              <a:spcBef>
                <a:spcPct val="20000"/>
              </a:spcBef>
              <a:spcAft>
                <a:spcPct val="0"/>
              </a:spcAft>
              <a:buClr>
                <a:srgbClr val="000066"/>
              </a:buClr>
              <a:buSzTx/>
              <a:buFont typeface="Arial" charset="0"/>
              <a:buNone/>
              <a:tabLst/>
              <a:defRPr/>
            </a:pPr>
            <a:r>
              <a:rPr kumimoji="0" lang="en-US" sz="2800" b="1" i="0" u="none" strike="noStrike" kern="0" cap="none" spc="0" normalizeH="0" baseline="0" noProof="0" dirty="0" smtClean="0">
                <a:ln>
                  <a:noFill/>
                </a:ln>
                <a:solidFill>
                  <a:schemeClr val="accent3"/>
                </a:solidFill>
                <a:effectLst/>
                <a:uLnTx/>
                <a:uFillTx/>
                <a:latin typeface="Arial" charset="0"/>
                <a:ea typeface="+mn-ea"/>
                <a:cs typeface="+mn-cs"/>
              </a:rPr>
              <a:t>1) Description of URD</a:t>
            </a:r>
            <a:endParaRPr kumimoji="0" lang="en-US" sz="32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a:p>
            <a:pPr marL="0" marR="0" lvl="0" indent="0" algn="ctr" defTabSz="914400" rtl="0" eaLnBrk="1" fontAlgn="base" latinLnBrk="0" hangingPunct="1">
              <a:lnSpc>
                <a:spcPct val="85000"/>
              </a:lnSpc>
              <a:spcBef>
                <a:spcPct val="20000"/>
              </a:spcBef>
              <a:spcAft>
                <a:spcPct val="0"/>
              </a:spcAft>
              <a:buClr>
                <a:srgbClr val="000066"/>
              </a:buClr>
              <a:buSzTx/>
              <a:buFont typeface="Arial" charset="0"/>
              <a:buNone/>
              <a:tabLst/>
              <a:defRPr/>
            </a:pPr>
            <a:endParaRPr kumimoji="0" lang="en-US" sz="2400" b="1" i="0" u="none" strike="noStrike" kern="0" cap="none" spc="0" normalizeH="0" baseline="0" noProof="0" dirty="0" smtClean="0">
              <a:ln>
                <a:noFill/>
              </a:ln>
              <a:solidFill>
                <a:srgbClr val="00338D"/>
              </a:solidFill>
              <a:effectLst/>
              <a:uLnTx/>
              <a:uFillTx/>
              <a:latin typeface="Arial" charset="0"/>
              <a:ea typeface="+mn-ea"/>
              <a:cs typeface="+mn-cs"/>
            </a:endParaRPr>
          </a:p>
        </p:txBody>
      </p:sp>
      <p:sp>
        <p:nvSpPr>
          <p:cNvPr id="17" name="Espace réservé du pied de page 4"/>
          <p:cNvSpPr>
            <a:spLocks noGrp="1"/>
          </p:cNvSpPr>
          <p:nvPr>
            <p:ph type="ftr" sz="quarter" idx="3"/>
          </p:nvPr>
        </p:nvSpPr>
        <p:spPr>
          <a:xfrm>
            <a:off x="2038449" y="6444096"/>
            <a:ext cx="6254750" cy="413904"/>
          </a:xfrm>
          <a:prstGeom prst="rect">
            <a:avLst/>
          </a:prstGeom>
        </p:spPr>
        <p:txBody>
          <a:bodyPr/>
          <a:lstStyle>
            <a:lvl1pPr>
              <a:defRPr/>
            </a:lvl1pPr>
          </a:lstStyle>
          <a:p>
            <a:r>
              <a:rPr lang="en-US" dirty="0" smtClean="0">
                <a:solidFill>
                  <a:srgbClr val="00338D"/>
                </a:solidFill>
                <a:latin typeface="Arial" charset="0"/>
              </a:rPr>
              <a:t>  </a:t>
            </a:r>
            <a:r>
              <a:rPr lang="en-US" sz="1400" dirty="0" smtClean="0">
                <a:solidFill>
                  <a:srgbClr val="00338D"/>
                </a:solidFill>
                <a:latin typeface="Arial" charset="0"/>
              </a:rPr>
              <a:t>CCI project interaction meeting – ECMWF, Reading, UK – March 2011</a:t>
            </a:r>
          </a:p>
          <a:p>
            <a:endParaRPr lang="fr-FR" dirty="0" smtClean="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Custom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Custom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Custom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Custom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Custom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9322</TotalTime>
  <Words>3356</Words>
  <Application>Microsoft Office PowerPoint</Application>
  <PresentationFormat>Format A4 (210 x 297 mm)</PresentationFormat>
  <Paragraphs>624</Paragraphs>
  <Slides>23</Slides>
  <Notes>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2_Custom Design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Company>IconMedialab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creator/>
  <cp:lastModifiedBy>mablain</cp:lastModifiedBy>
  <cp:revision>586</cp:revision>
  <cp:lastPrinted>2008-08-26T16:26:23Z</cp:lastPrinted>
  <dcterms:created xsi:type="dcterms:W3CDTF">2011-01-18T09:37:25Z</dcterms:created>
  <dcterms:modified xsi:type="dcterms:W3CDTF">2011-03-14T11:45:34Z</dcterms:modified>
</cp:coreProperties>
</file>