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2" r:id="rId5"/>
  </p:sldMasterIdLst>
  <p:notesMasterIdLst>
    <p:notesMasterId r:id="rId18"/>
  </p:notesMasterIdLst>
  <p:sldIdLst>
    <p:sldId id="261" r:id="rId6"/>
    <p:sldId id="279" r:id="rId7"/>
    <p:sldId id="311" r:id="rId8"/>
    <p:sldId id="312" r:id="rId9"/>
    <p:sldId id="310" r:id="rId10"/>
    <p:sldId id="306" r:id="rId11"/>
    <p:sldId id="308" r:id="rId12"/>
    <p:sldId id="284" r:id="rId13"/>
    <p:sldId id="285" r:id="rId14"/>
    <p:sldId id="290" r:id="rId15"/>
    <p:sldId id="291" r:id="rId16"/>
    <p:sldId id="315" r:id="rId17"/>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E2A5B3-7A8F-B354-28CA-4DEDBC042BFE}" name="Amy Doherty" initials="AD" userId="S::amy.doherty@metoffice.gov.uk::3461987b-880c-48d0-8065-f0172c5f722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17DC6"/>
    <a:srgbClr val="0098DB"/>
    <a:srgbClr val="1061A4"/>
    <a:srgbClr val="0935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5403FD-140C-4D3C-A178-C44EB022933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7698C7F3-F0A1-4397-AB5D-CEB004CD39CB}">
      <dgm:prSet/>
      <dgm:spPr/>
      <dgm:t>
        <a:bodyPr/>
        <a:lstStyle/>
        <a:p>
          <a:r>
            <a:rPr lang="en-GB" dirty="0"/>
            <a:t>Science studies to assess quality and impact of CCI data</a:t>
          </a:r>
        </a:p>
      </dgm:t>
    </dgm:pt>
    <dgm:pt modelId="{67B6EBA9-A3BA-4FBF-ADC0-71EEB50B0880}" type="parTrans" cxnId="{757BBC3E-779B-48DB-85F7-1034A1D73953}">
      <dgm:prSet/>
      <dgm:spPr/>
      <dgm:t>
        <a:bodyPr/>
        <a:lstStyle/>
        <a:p>
          <a:endParaRPr lang="en-GB"/>
        </a:p>
      </dgm:t>
    </dgm:pt>
    <dgm:pt modelId="{4DA53C9D-8B6B-492E-A68C-1A45F5ACC13A}" type="sibTrans" cxnId="{757BBC3E-779B-48DB-85F7-1034A1D73953}">
      <dgm:prSet/>
      <dgm:spPr/>
      <dgm:t>
        <a:bodyPr/>
        <a:lstStyle/>
        <a:p>
          <a:endParaRPr lang="en-GB"/>
        </a:p>
      </dgm:t>
    </dgm:pt>
    <dgm:pt modelId="{AB6B40D9-97EA-42D0-BE02-E688C4EAF8A8}">
      <dgm:prSet/>
      <dgm:spPr/>
      <dgm:t>
        <a:bodyPr/>
        <a:lstStyle/>
        <a:p>
          <a:r>
            <a:rPr lang="en-GB"/>
            <a:t>Engage with climate science community</a:t>
          </a:r>
        </a:p>
      </dgm:t>
    </dgm:pt>
    <dgm:pt modelId="{F7D204BB-EA25-4146-AA91-CFFFE98FC55F}" type="parTrans" cxnId="{EA56DC4A-B8E4-4009-ACB5-F0F550A3C400}">
      <dgm:prSet/>
      <dgm:spPr/>
      <dgm:t>
        <a:bodyPr/>
        <a:lstStyle/>
        <a:p>
          <a:endParaRPr lang="en-GB"/>
        </a:p>
      </dgm:t>
    </dgm:pt>
    <dgm:pt modelId="{DAC2B47B-FA95-4C86-A48B-2B3BDF3C3EE2}" type="sibTrans" cxnId="{EA56DC4A-B8E4-4009-ACB5-F0F550A3C400}">
      <dgm:prSet/>
      <dgm:spPr/>
      <dgm:t>
        <a:bodyPr/>
        <a:lstStyle/>
        <a:p>
          <a:endParaRPr lang="en-GB"/>
        </a:p>
      </dgm:t>
    </dgm:pt>
    <dgm:pt modelId="{E0C83A0E-8AA7-41B7-98E6-763ABAF684B1}">
      <dgm:prSet/>
      <dgm:spPr/>
      <dgm:t>
        <a:bodyPr/>
        <a:lstStyle/>
        <a:p>
          <a:r>
            <a:rPr lang="en-GB"/>
            <a:t>Integration across the CCI programme</a:t>
          </a:r>
        </a:p>
      </dgm:t>
    </dgm:pt>
    <dgm:pt modelId="{A4F5EDD3-69D1-4A9F-BFD0-3652B3780E31}" type="parTrans" cxnId="{9F549AA8-C2E4-497D-8685-7BED8F2E1464}">
      <dgm:prSet/>
      <dgm:spPr/>
      <dgm:t>
        <a:bodyPr/>
        <a:lstStyle/>
        <a:p>
          <a:endParaRPr lang="en-GB"/>
        </a:p>
      </dgm:t>
    </dgm:pt>
    <dgm:pt modelId="{8087CF13-AA10-412F-8497-037D453FAC01}" type="sibTrans" cxnId="{9F549AA8-C2E4-497D-8685-7BED8F2E1464}">
      <dgm:prSet/>
      <dgm:spPr/>
      <dgm:t>
        <a:bodyPr/>
        <a:lstStyle/>
        <a:p>
          <a:endParaRPr lang="en-GB"/>
        </a:p>
      </dgm:t>
    </dgm:pt>
    <dgm:pt modelId="{0ED36948-AE21-4FE1-A1FB-6B9873F4AD51}">
      <dgm:prSet/>
      <dgm:spPr/>
      <dgm:t>
        <a:bodyPr/>
        <a:lstStyle/>
        <a:p>
          <a:r>
            <a:rPr lang="en-GB"/>
            <a:t>CCI ECV dataset user requirements</a:t>
          </a:r>
        </a:p>
      </dgm:t>
    </dgm:pt>
    <dgm:pt modelId="{66C595EF-6A6B-49FB-8F0F-3BFD790285E8}" type="parTrans" cxnId="{E7DD554D-EDBC-4C63-8C6F-CACABDA14697}">
      <dgm:prSet/>
      <dgm:spPr/>
      <dgm:t>
        <a:bodyPr/>
        <a:lstStyle/>
        <a:p>
          <a:endParaRPr lang="en-GB"/>
        </a:p>
      </dgm:t>
    </dgm:pt>
    <dgm:pt modelId="{2F9ADAD0-E22E-4E90-A18C-7B37409E3B68}" type="sibTrans" cxnId="{E7DD554D-EDBC-4C63-8C6F-CACABDA14697}">
      <dgm:prSet/>
      <dgm:spPr/>
      <dgm:t>
        <a:bodyPr/>
        <a:lstStyle/>
        <a:p>
          <a:endParaRPr lang="en-GB"/>
        </a:p>
      </dgm:t>
    </dgm:pt>
    <dgm:pt modelId="{B244E0DB-5D2A-44FC-9FF0-192EAC502879}">
      <dgm:prSet/>
      <dgm:spPr/>
      <dgm:t>
        <a:bodyPr/>
        <a:lstStyle/>
        <a:p>
          <a:r>
            <a:rPr lang="en-GB"/>
            <a:t>Advance ECV uncertainty characterisation</a:t>
          </a:r>
        </a:p>
      </dgm:t>
    </dgm:pt>
    <dgm:pt modelId="{88BBF959-FFFB-40DD-A4DE-1DC13A59BF52}" type="parTrans" cxnId="{5DE91305-9121-445C-BDFD-5AC91142B1DA}">
      <dgm:prSet/>
      <dgm:spPr/>
      <dgm:t>
        <a:bodyPr/>
        <a:lstStyle/>
        <a:p>
          <a:endParaRPr lang="en-GB"/>
        </a:p>
      </dgm:t>
    </dgm:pt>
    <dgm:pt modelId="{18C3D590-504C-4CF9-A21B-21E86FF3A7AD}" type="sibTrans" cxnId="{5DE91305-9121-445C-BDFD-5AC91142B1DA}">
      <dgm:prSet/>
      <dgm:spPr/>
      <dgm:t>
        <a:bodyPr/>
        <a:lstStyle/>
        <a:p>
          <a:endParaRPr lang="en-GB"/>
        </a:p>
      </dgm:t>
    </dgm:pt>
    <dgm:pt modelId="{DB2AFEA6-5100-422C-ADD2-EAED7326EB1D}">
      <dgm:prSet/>
      <dgm:spPr/>
      <dgm:t>
        <a:bodyPr/>
        <a:lstStyle/>
        <a:p>
          <a:r>
            <a:rPr lang="en-GB"/>
            <a:t>Build links with the climate modelling community</a:t>
          </a:r>
        </a:p>
      </dgm:t>
    </dgm:pt>
    <dgm:pt modelId="{96B48B69-63E2-40FA-9A53-B4459F896C79}" type="parTrans" cxnId="{F7575829-AAE9-4988-B2BC-E4CEEF2FCD07}">
      <dgm:prSet/>
      <dgm:spPr/>
      <dgm:t>
        <a:bodyPr/>
        <a:lstStyle/>
        <a:p>
          <a:endParaRPr lang="en-GB"/>
        </a:p>
      </dgm:t>
    </dgm:pt>
    <dgm:pt modelId="{A16DC55B-6E3D-4E8C-9E31-9534009C7F08}" type="sibTrans" cxnId="{F7575829-AAE9-4988-B2BC-E4CEEF2FCD07}">
      <dgm:prSet/>
      <dgm:spPr/>
      <dgm:t>
        <a:bodyPr/>
        <a:lstStyle/>
        <a:p>
          <a:endParaRPr lang="en-GB"/>
        </a:p>
      </dgm:t>
    </dgm:pt>
    <dgm:pt modelId="{A87C98FF-257A-4B17-B855-BB0481DC5375}">
      <dgm:prSet/>
      <dgm:spPr/>
      <dgm:t>
        <a:bodyPr/>
        <a:lstStyle/>
        <a:p>
          <a:r>
            <a:rPr lang="en-GB"/>
            <a:t>Promote CCI data use in climate models</a:t>
          </a:r>
        </a:p>
      </dgm:t>
    </dgm:pt>
    <dgm:pt modelId="{B210D771-ED10-451E-9F2A-D6BE1C965167}" type="parTrans" cxnId="{20BA237C-2827-42E7-B834-7A445377AD4D}">
      <dgm:prSet/>
      <dgm:spPr/>
      <dgm:t>
        <a:bodyPr/>
        <a:lstStyle/>
        <a:p>
          <a:endParaRPr lang="en-GB"/>
        </a:p>
      </dgm:t>
    </dgm:pt>
    <dgm:pt modelId="{1A0317D6-0692-4C25-85B2-3CC81A1491A9}" type="sibTrans" cxnId="{20BA237C-2827-42E7-B834-7A445377AD4D}">
      <dgm:prSet/>
      <dgm:spPr/>
      <dgm:t>
        <a:bodyPr/>
        <a:lstStyle/>
        <a:p>
          <a:endParaRPr lang="en-GB"/>
        </a:p>
      </dgm:t>
    </dgm:pt>
    <dgm:pt modelId="{69A6AEC8-9246-4CA1-8D19-18A0592C26B4}">
      <dgm:prSet/>
      <dgm:spPr/>
      <dgm:t>
        <a:bodyPr/>
        <a:lstStyle/>
        <a:p>
          <a:r>
            <a:rPr lang="en-GB" dirty="0"/>
            <a:t>Support model evaluation with CCI data</a:t>
          </a:r>
        </a:p>
      </dgm:t>
    </dgm:pt>
    <dgm:pt modelId="{AA11FB67-B725-4BBA-B07C-66012DA391CE}" type="parTrans" cxnId="{636B90B6-3FAB-4E88-BB4A-5D1616BF0ABB}">
      <dgm:prSet/>
      <dgm:spPr/>
      <dgm:t>
        <a:bodyPr/>
        <a:lstStyle/>
        <a:p>
          <a:endParaRPr lang="en-GB"/>
        </a:p>
      </dgm:t>
    </dgm:pt>
    <dgm:pt modelId="{D6F26CFB-C308-4505-9FDB-B5E0FD44E176}" type="sibTrans" cxnId="{636B90B6-3FAB-4E88-BB4A-5D1616BF0ABB}">
      <dgm:prSet/>
      <dgm:spPr/>
      <dgm:t>
        <a:bodyPr/>
        <a:lstStyle/>
        <a:p>
          <a:endParaRPr lang="en-GB"/>
        </a:p>
      </dgm:t>
    </dgm:pt>
    <dgm:pt modelId="{6C43BB13-7873-456B-BCAB-DF279D78B98B}">
      <dgm:prSet/>
      <dgm:spPr/>
      <dgm:t>
        <a:bodyPr/>
        <a:lstStyle/>
        <a:p>
          <a:r>
            <a:rPr lang="en-GB" dirty="0"/>
            <a:t>Provide feedback to CCI teams</a:t>
          </a:r>
        </a:p>
      </dgm:t>
    </dgm:pt>
    <dgm:pt modelId="{4C52DBF2-BDB1-4007-8714-DE4306E1264B}" type="parTrans" cxnId="{5823180D-C42F-4E83-90CA-9F6EDB2F90AD}">
      <dgm:prSet/>
      <dgm:spPr/>
      <dgm:t>
        <a:bodyPr/>
        <a:lstStyle/>
        <a:p>
          <a:endParaRPr lang="en-GB"/>
        </a:p>
      </dgm:t>
    </dgm:pt>
    <dgm:pt modelId="{015158B9-3ABD-4C4A-AC18-2E01B68A4CA2}" type="sibTrans" cxnId="{5823180D-C42F-4E83-90CA-9F6EDB2F90AD}">
      <dgm:prSet/>
      <dgm:spPr/>
      <dgm:t>
        <a:bodyPr/>
        <a:lstStyle/>
        <a:p>
          <a:endParaRPr lang="en-GB"/>
        </a:p>
      </dgm:t>
    </dgm:pt>
    <dgm:pt modelId="{A0E7400B-F5EF-4CD4-93DA-2A4E122850A4}">
      <dgm:prSet/>
      <dgm:spPr/>
      <dgm:t>
        <a:bodyPr/>
        <a:lstStyle/>
        <a:p>
          <a:r>
            <a:rPr lang="en-GB" dirty="0"/>
            <a:t>Improve access to ECV datasets through tools and databases</a:t>
          </a:r>
        </a:p>
      </dgm:t>
    </dgm:pt>
    <dgm:pt modelId="{85D8458D-2FA0-4EF7-846F-A8DB8D19203F}" type="parTrans" cxnId="{A98EB3A5-4050-49A3-ACA6-6E6B31EADB63}">
      <dgm:prSet/>
      <dgm:spPr/>
      <dgm:t>
        <a:bodyPr/>
        <a:lstStyle/>
        <a:p>
          <a:endParaRPr lang="en-GB"/>
        </a:p>
      </dgm:t>
    </dgm:pt>
    <dgm:pt modelId="{2E3B2F13-D9EC-40A0-8CAF-F41BA458927F}" type="sibTrans" cxnId="{A98EB3A5-4050-49A3-ACA6-6E6B31EADB63}">
      <dgm:prSet/>
      <dgm:spPr/>
      <dgm:t>
        <a:bodyPr/>
        <a:lstStyle/>
        <a:p>
          <a:endParaRPr lang="en-GB"/>
        </a:p>
      </dgm:t>
    </dgm:pt>
    <dgm:pt modelId="{B973C002-72E0-4DFA-893D-6C13D0E5A0E3}">
      <dgm:prSet/>
      <dgm:spPr/>
      <dgm:t>
        <a:bodyPr/>
        <a:lstStyle/>
        <a:p>
          <a:r>
            <a:rPr lang="en-GB" dirty="0"/>
            <a:t>Publish scientific papers</a:t>
          </a:r>
        </a:p>
      </dgm:t>
    </dgm:pt>
    <dgm:pt modelId="{CEC3D39C-3563-4DA5-A1BE-CA3D698B9652}" type="parTrans" cxnId="{B0E4C012-C0BA-4380-8465-5CEA12377D71}">
      <dgm:prSet/>
      <dgm:spPr/>
      <dgm:t>
        <a:bodyPr/>
        <a:lstStyle/>
        <a:p>
          <a:endParaRPr lang="en-GB"/>
        </a:p>
      </dgm:t>
    </dgm:pt>
    <dgm:pt modelId="{585C6AF4-57DE-49D0-BC61-4EC30E891C53}" type="sibTrans" cxnId="{B0E4C012-C0BA-4380-8465-5CEA12377D71}">
      <dgm:prSet/>
      <dgm:spPr/>
      <dgm:t>
        <a:bodyPr/>
        <a:lstStyle/>
        <a:p>
          <a:endParaRPr lang="en-GB"/>
        </a:p>
      </dgm:t>
    </dgm:pt>
    <dgm:pt modelId="{66DA38D5-A95A-4316-9196-67472EF1D486}">
      <dgm:prSet/>
      <dgm:spPr/>
      <dgm:t>
        <a:bodyPr/>
        <a:lstStyle/>
        <a:p>
          <a:r>
            <a:rPr lang="en-GB" dirty="0"/>
            <a:t>Gap analysis</a:t>
          </a:r>
        </a:p>
      </dgm:t>
    </dgm:pt>
    <dgm:pt modelId="{272553A5-24B4-4D49-ADBD-5A8D6B52567C}" type="parTrans" cxnId="{1C163F77-96B6-44BB-9BC6-EC7CCCED370B}">
      <dgm:prSet/>
      <dgm:spPr/>
      <dgm:t>
        <a:bodyPr/>
        <a:lstStyle/>
        <a:p>
          <a:endParaRPr lang="en-GB"/>
        </a:p>
      </dgm:t>
    </dgm:pt>
    <dgm:pt modelId="{EA9F6DED-A41C-4E5A-9B90-3833FE5CF19F}" type="sibTrans" cxnId="{1C163F77-96B6-44BB-9BC6-EC7CCCED370B}">
      <dgm:prSet/>
      <dgm:spPr/>
      <dgm:t>
        <a:bodyPr/>
        <a:lstStyle/>
        <a:p>
          <a:endParaRPr lang="en-GB"/>
        </a:p>
      </dgm:t>
    </dgm:pt>
    <dgm:pt modelId="{8CA17647-783A-4D69-B61F-1F280B8DE7F6}" type="pres">
      <dgm:prSet presAssocID="{295403FD-140C-4D3C-A178-C44EB022933D}" presName="diagram" presStyleCnt="0">
        <dgm:presLayoutVars>
          <dgm:dir/>
          <dgm:resizeHandles val="exact"/>
        </dgm:presLayoutVars>
      </dgm:prSet>
      <dgm:spPr/>
    </dgm:pt>
    <dgm:pt modelId="{D8752C1A-DA87-4155-903A-5F2A24FB39A9}" type="pres">
      <dgm:prSet presAssocID="{7698C7F3-F0A1-4397-AB5D-CEB004CD39CB}" presName="node" presStyleLbl="node1" presStyleIdx="0" presStyleCnt="12">
        <dgm:presLayoutVars>
          <dgm:bulletEnabled val="1"/>
        </dgm:presLayoutVars>
      </dgm:prSet>
      <dgm:spPr/>
    </dgm:pt>
    <dgm:pt modelId="{F76977AD-DF17-4B6C-BDC9-D1D9EDF62F7F}" type="pres">
      <dgm:prSet presAssocID="{4DA53C9D-8B6B-492E-A68C-1A45F5ACC13A}" presName="sibTrans" presStyleCnt="0"/>
      <dgm:spPr/>
    </dgm:pt>
    <dgm:pt modelId="{81CE8586-7D5E-4808-96FA-A518A0E4BE81}" type="pres">
      <dgm:prSet presAssocID="{AB6B40D9-97EA-42D0-BE02-E688C4EAF8A8}" presName="node" presStyleLbl="node1" presStyleIdx="1" presStyleCnt="12">
        <dgm:presLayoutVars>
          <dgm:bulletEnabled val="1"/>
        </dgm:presLayoutVars>
      </dgm:prSet>
      <dgm:spPr/>
    </dgm:pt>
    <dgm:pt modelId="{BECF931E-C7B1-4746-934C-803FECCAE26D}" type="pres">
      <dgm:prSet presAssocID="{DAC2B47B-FA95-4C86-A48B-2B3BDF3C3EE2}" presName="sibTrans" presStyleCnt="0"/>
      <dgm:spPr/>
    </dgm:pt>
    <dgm:pt modelId="{A2FB26E1-6ED2-459D-827A-07B055CECC80}" type="pres">
      <dgm:prSet presAssocID="{E0C83A0E-8AA7-41B7-98E6-763ABAF684B1}" presName="node" presStyleLbl="node1" presStyleIdx="2" presStyleCnt="12">
        <dgm:presLayoutVars>
          <dgm:bulletEnabled val="1"/>
        </dgm:presLayoutVars>
      </dgm:prSet>
      <dgm:spPr/>
    </dgm:pt>
    <dgm:pt modelId="{29F3F774-7F4E-473F-B3BF-94835C52232C}" type="pres">
      <dgm:prSet presAssocID="{8087CF13-AA10-412F-8497-037D453FAC01}" presName="sibTrans" presStyleCnt="0"/>
      <dgm:spPr/>
    </dgm:pt>
    <dgm:pt modelId="{45AF172E-049C-4826-B279-BED74B15B4B2}" type="pres">
      <dgm:prSet presAssocID="{0ED36948-AE21-4FE1-A1FB-6B9873F4AD51}" presName="node" presStyleLbl="node1" presStyleIdx="3" presStyleCnt="12">
        <dgm:presLayoutVars>
          <dgm:bulletEnabled val="1"/>
        </dgm:presLayoutVars>
      </dgm:prSet>
      <dgm:spPr/>
    </dgm:pt>
    <dgm:pt modelId="{2D3022F6-CAA2-499F-9C6E-4F2A54CEF284}" type="pres">
      <dgm:prSet presAssocID="{2F9ADAD0-E22E-4E90-A18C-7B37409E3B68}" presName="sibTrans" presStyleCnt="0"/>
      <dgm:spPr/>
    </dgm:pt>
    <dgm:pt modelId="{D0BE30CD-8791-428D-B821-5C788E7C9846}" type="pres">
      <dgm:prSet presAssocID="{B244E0DB-5D2A-44FC-9FF0-192EAC502879}" presName="node" presStyleLbl="node1" presStyleIdx="4" presStyleCnt="12">
        <dgm:presLayoutVars>
          <dgm:bulletEnabled val="1"/>
        </dgm:presLayoutVars>
      </dgm:prSet>
      <dgm:spPr/>
    </dgm:pt>
    <dgm:pt modelId="{39BECF48-0273-4804-B4FF-E4FAE4B496E0}" type="pres">
      <dgm:prSet presAssocID="{18C3D590-504C-4CF9-A21B-21E86FF3A7AD}" presName="sibTrans" presStyleCnt="0"/>
      <dgm:spPr/>
    </dgm:pt>
    <dgm:pt modelId="{D989DB8C-A720-4144-96F6-2E658D009F29}" type="pres">
      <dgm:prSet presAssocID="{DB2AFEA6-5100-422C-ADD2-EAED7326EB1D}" presName="node" presStyleLbl="node1" presStyleIdx="5" presStyleCnt="12">
        <dgm:presLayoutVars>
          <dgm:bulletEnabled val="1"/>
        </dgm:presLayoutVars>
      </dgm:prSet>
      <dgm:spPr/>
    </dgm:pt>
    <dgm:pt modelId="{D752B872-AA00-4D95-A844-4FE4DB926ADD}" type="pres">
      <dgm:prSet presAssocID="{A16DC55B-6E3D-4E8C-9E31-9534009C7F08}" presName="sibTrans" presStyleCnt="0"/>
      <dgm:spPr/>
    </dgm:pt>
    <dgm:pt modelId="{C4E390DE-9A19-4179-9285-F60244595267}" type="pres">
      <dgm:prSet presAssocID="{A87C98FF-257A-4B17-B855-BB0481DC5375}" presName="node" presStyleLbl="node1" presStyleIdx="6" presStyleCnt="12">
        <dgm:presLayoutVars>
          <dgm:bulletEnabled val="1"/>
        </dgm:presLayoutVars>
      </dgm:prSet>
      <dgm:spPr/>
    </dgm:pt>
    <dgm:pt modelId="{7E14D00C-3A8B-4AE3-B148-7A274FE5AF43}" type="pres">
      <dgm:prSet presAssocID="{1A0317D6-0692-4C25-85B2-3CC81A1491A9}" presName="sibTrans" presStyleCnt="0"/>
      <dgm:spPr/>
    </dgm:pt>
    <dgm:pt modelId="{94951054-7E19-473F-8578-50A0B425811C}" type="pres">
      <dgm:prSet presAssocID="{69A6AEC8-9246-4CA1-8D19-18A0592C26B4}" presName="node" presStyleLbl="node1" presStyleIdx="7" presStyleCnt="12">
        <dgm:presLayoutVars>
          <dgm:bulletEnabled val="1"/>
        </dgm:presLayoutVars>
      </dgm:prSet>
      <dgm:spPr/>
    </dgm:pt>
    <dgm:pt modelId="{18546FD3-50D6-45E0-9209-CA16623E964E}" type="pres">
      <dgm:prSet presAssocID="{D6F26CFB-C308-4505-9FDB-B5E0FD44E176}" presName="sibTrans" presStyleCnt="0"/>
      <dgm:spPr/>
    </dgm:pt>
    <dgm:pt modelId="{8BB2620F-2622-4BDF-9AB3-143139D79015}" type="pres">
      <dgm:prSet presAssocID="{6C43BB13-7873-456B-BCAB-DF279D78B98B}" presName="node" presStyleLbl="node1" presStyleIdx="8" presStyleCnt="12">
        <dgm:presLayoutVars>
          <dgm:bulletEnabled val="1"/>
        </dgm:presLayoutVars>
      </dgm:prSet>
      <dgm:spPr/>
    </dgm:pt>
    <dgm:pt modelId="{598911B7-3CF5-44D7-B4D6-57993C0AB345}" type="pres">
      <dgm:prSet presAssocID="{015158B9-3ABD-4C4A-AC18-2E01B68A4CA2}" presName="sibTrans" presStyleCnt="0"/>
      <dgm:spPr/>
    </dgm:pt>
    <dgm:pt modelId="{A5AE888C-39CE-4BF6-9C24-61A977FE92BD}" type="pres">
      <dgm:prSet presAssocID="{A0E7400B-F5EF-4CD4-93DA-2A4E122850A4}" presName="node" presStyleLbl="node1" presStyleIdx="9" presStyleCnt="12">
        <dgm:presLayoutVars>
          <dgm:bulletEnabled val="1"/>
        </dgm:presLayoutVars>
      </dgm:prSet>
      <dgm:spPr/>
    </dgm:pt>
    <dgm:pt modelId="{F9EDCC3D-48ED-40D7-8E8A-BE64F0FB7C81}" type="pres">
      <dgm:prSet presAssocID="{2E3B2F13-D9EC-40A0-8CAF-F41BA458927F}" presName="sibTrans" presStyleCnt="0"/>
      <dgm:spPr/>
    </dgm:pt>
    <dgm:pt modelId="{B79C831F-EBA8-46AD-BE32-E0568CBD057F}" type="pres">
      <dgm:prSet presAssocID="{B973C002-72E0-4DFA-893D-6C13D0E5A0E3}" presName="node" presStyleLbl="node1" presStyleIdx="10" presStyleCnt="12">
        <dgm:presLayoutVars>
          <dgm:bulletEnabled val="1"/>
        </dgm:presLayoutVars>
      </dgm:prSet>
      <dgm:spPr/>
    </dgm:pt>
    <dgm:pt modelId="{793F98E2-4201-4C6B-BBFA-D7757D04EF7D}" type="pres">
      <dgm:prSet presAssocID="{585C6AF4-57DE-49D0-BC61-4EC30E891C53}" presName="sibTrans" presStyleCnt="0"/>
      <dgm:spPr/>
    </dgm:pt>
    <dgm:pt modelId="{DBFD90EC-CF08-452D-B5C9-C3ECD456AA62}" type="pres">
      <dgm:prSet presAssocID="{66DA38D5-A95A-4316-9196-67472EF1D486}" presName="node" presStyleLbl="node1" presStyleIdx="11" presStyleCnt="12">
        <dgm:presLayoutVars>
          <dgm:bulletEnabled val="1"/>
        </dgm:presLayoutVars>
      </dgm:prSet>
      <dgm:spPr/>
    </dgm:pt>
  </dgm:ptLst>
  <dgm:cxnLst>
    <dgm:cxn modelId="{5DE91305-9121-445C-BDFD-5AC91142B1DA}" srcId="{295403FD-140C-4D3C-A178-C44EB022933D}" destId="{B244E0DB-5D2A-44FC-9FF0-192EAC502879}" srcOrd="4" destOrd="0" parTransId="{88BBF959-FFFB-40DD-A4DE-1DC13A59BF52}" sibTransId="{18C3D590-504C-4CF9-A21B-21E86FF3A7AD}"/>
    <dgm:cxn modelId="{5823180D-C42F-4E83-90CA-9F6EDB2F90AD}" srcId="{295403FD-140C-4D3C-A178-C44EB022933D}" destId="{6C43BB13-7873-456B-BCAB-DF279D78B98B}" srcOrd="8" destOrd="0" parTransId="{4C52DBF2-BDB1-4007-8714-DE4306E1264B}" sibTransId="{015158B9-3ABD-4C4A-AC18-2E01B68A4CA2}"/>
    <dgm:cxn modelId="{B0E4C012-C0BA-4380-8465-5CEA12377D71}" srcId="{295403FD-140C-4D3C-A178-C44EB022933D}" destId="{B973C002-72E0-4DFA-893D-6C13D0E5A0E3}" srcOrd="10" destOrd="0" parTransId="{CEC3D39C-3563-4DA5-A1BE-CA3D698B9652}" sibTransId="{585C6AF4-57DE-49D0-BC61-4EC30E891C53}"/>
    <dgm:cxn modelId="{1D8FD427-C159-4BCB-A6C4-5926EADB196E}" type="presOf" srcId="{7698C7F3-F0A1-4397-AB5D-CEB004CD39CB}" destId="{D8752C1A-DA87-4155-903A-5F2A24FB39A9}" srcOrd="0" destOrd="0" presId="urn:microsoft.com/office/officeart/2005/8/layout/default"/>
    <dgm:cxn modelId="{F7575829-AAE9-4988-B2BC-E4CEEF2FCD07}" srcId="{295403FD-140C-4D3C-A178-C44EB022933D}" destId="{DB2AFEA6-5100-422C-ADD2-EAED7326EB1D}" srcOrd="5" destOrd="0" parTransId="{96B48B69-63E2-40FA-9A53-B4459F896C79}" sibTransId="{A16DC55B-6E3D-4E8C-9E31-9534009C7F08}"/>
    <dgm:cxn modelId="{1B803232-43A0-4871-9200-CFB91F1F0ECE}" type="presOf" srcId="{B973C002-72E0-4DFA-893D-6C13D0E5A0E3}" destId="{B79C831F-EBA8-46AD-BE32-E0568CBD057F}" srcOrd="0" destOrd="0" presId="urn:microsoft.com/office/officeart/2005/8/layout/default"/>
    <dgm:cxn modelId="{757BBC3E-779B-48DB-85F7-1034A1D73953}" srcId="{295403FD-140C-4D3C-A178-C44EB022933D}" destId="{7698C7F3-F0A1-4397-AB5D-CEB004CD39CB}" srcOrd="0" destOrd="0" parTransId="{67B6EBA9-A3BA-4FBF-ADC0-71EEB50B0880}" sibTransId="{4DA53C9D-8B6B-492E-A68C-1A45F5ACC13A}"/>
    <dgm:cxn modelId="{4C9FC043-BAC1-4B57-A4A1-5E1F07269F0F}" type="presOf" srcId="{295403FD-140C-4D3C-A178-C44EB022933D}" destId="{8CA17647-783A-4D69-B61F-1F280B8DE7F6}" srcOrd="0" destOrd="0" presId="urn:microsoft.com/office/officeart/2005/8/layout/default"/>
    <dgm:cxn modelId="{B7B59B6A-DA65-4020-B789-1F1F68408992}" type="presOf" srcId="{A0E7400B-F5EF-4CD4-93DA-2A4E122850A4}" destId="{A5AE888C-39CE-4BF6-9C24-61A977FE92BD}" srcOrd="0" destOrd="0" presId="urn:microsoft.com/office/officeart/2005/8/layout/default"/>
    <dgm:cxn modelId="{EA56DC4A-B8E4-4009-ACB5-F0F550A3C400}" srcId="{295403FD-140C-4D3C-A178-C44EB022933D}" destId="{AB6B40D9-97EA-42D0-BE02-E688C4EAF8A8}" srcOrd="1" destOrd="0" parTransId="{F7D204BB-EA25-4146-AA91-CFFFE98FC55F}" sibTransId="{DAC2B47B-FA95-4C86-A48B-2B3BDF3C3EE2}"/>
    <dgm:cxn modelId="{E7DD554D-EDBC-4C63-8C6F-CACABDA14697}" srcId="{295403FD-140C-4D3C-A178-C44EB022933D}" destId="{0ED36948-AE21-4FE1-A1FB-6B9873F4AD51}" srcOrd="3" destOrd="0" parTransId="{66C595EF-6A6B-49FB-8F0F-3BFD790285E8}" sibTransId="{2F9ADAD0-E22E-4E90-A18C-7B37409E3B68}"/>
    <dgm:cxn modelId="{9746EB54-A8B4-4953-A2BC-627F13D13724}" type="presOf" srcId="{B244E0DB-5D2A-44FC-9FF0-192EAC502879}" destId="{D0BE30CD-8791-428D-B821-5C788E7C9846}" srcOrd="0" destOrd="0" presId="urn:microsoft.com/office/officeart/2005/8/layout/default"/>
    <dgm:cxn modelId="{1C163F77-96B6-44BB-9BC6-EC7CCCED370B}" srcId="{295403FD-140C-4D3C-A178-C44EB022933D}" destId="{66DA38D5-A95A-4316-9196-67472EF1D486}" srcOrd="11" destOrd="0" parTransId="{272553A5-24B4-4D49-ADBD-5A8D6B52567C}" sibTransId="{EA9F6DED-A41C-4E5A-9B90-3833FE5CF19F}"/>
    <dgm:cxn modelId="{5443355A-8796-4F66-B345-39AC691F7C08}" type="presOf" srcId="{E0C83A0E-8AA7-41B7-98E6-763ABAF684B1}" destId="{A2FB26E1-6ED2-459D-827A-07B055CECC80}" srcOrd="0" destOrd="0" presId="urn:microsoft.com/office/officeart/2005/8/layout/default"/>
    <dgm:cxn modelId="{20BA237C-2827-42E7-B834-7A445377AD4D}" srcId="{295403FD-140C-4D3C-A178-C44EB022933D}" destId="{A87C98FF-257A-4B17-B855-BB0481DC5375}" srcOrd="6" destOrd="0" parTransId="{B210D771-ED10-451E-9F2A-D6BE1C965167}" sibTransId="{1A0317D6-0692-4C25-85B2-3CC81A1491A9}"/>
    <dgm:cxn modelId="{E0246793-3119-49F0-8EEA-91005B081382}" type="presOf" srcId="{66DA38D5-A95A-4316-9196-67472EF1D486}" destId="{DBFD90EC-CF08-452D-B5C9-C3ECD456AA62}" srcOrd="0" destOrd="0" presId="urn:microsoft.com/office/officeart/2005/8/layout/default"/>
    <dgm:cxn modelId="{F0E67594-3E4F-4FEF-BD9C-91D46362CB29}" type="presOf" srcId="{0ED36948-AE21-4FE1-A1FB-6B9873F4AD51}" destId="{45AF172E-049C-4826-B279-BED74B15B4B2}" srcOrd="0" destOrd="0" presId="urn:microsoft.com/office/officeart/2005/8/layout/default"/>
    <dgm:cxn modelId="{EC24C398-95CE-421E-9B6F-9DA04885FA3F}" type="presOf" srcId="{69A6AEC8-9246-4CA1-8D19-18A0592C26B4}" destId="{94951054-7E19-473F-8578-50A0B425811C}" srcOrd="0" destOrd="0" presId="urn:microsoft.com/office/officeart/2005/8/layout/default"/>
    <dgm:cxn modelId="{A98EB3A5-4050-49A3-ACA6-6E6B31EADB63}" srcId="{295403FD-140C-4D3C-A178-C44EB022933D}" destId="{A0E7400B-F5EF-4CD4-93DA-2A4E122850A4}" srcOrd="9" destOrd="0" parTransId="{85D8458D-2FA0-4EF7-846F-A8DB8D19203F}" sibTransId="{2E3B2F13-D9EC-40A0-8CAF-F41BA458927F}"/>
    <dgm:cxn modelId="{E00495A7-FCCC-4874-9A60-9C7E3212077A}" type="presOf" srcId="{DB2AFEA6-5100-422C-ADD2-EAED7326EB1D}" destId="{D989DB8C-A720-4144-96F6-2E658D009F29}" srcOrd="0" destOrd="0" presId="urn:microsoft.com/office/officeart/2005/8/layout/default"/>
    <dgm:cxn modelId="{9F549AA8-C2E4-497D-8685-7BED8F2E1464}" srcId="{295403FD-140C-4D3C-A178-C44EB022933D}" destId="{E0C83A0E-8AA7-41B7-98E6-763ABAF684B1}" srcOrd="2" destOrd="0" parTransId="{A4F5EDD3-69D1-4A9F-BFD0-3652B3780E31}" sibTransId="{8087CF13-AA10-412F-8497-037D453FAC01}"/>
    <dgm:cxn modelId="{636B90B6-3FAB-4E88-BB4A-5D1616BF0ABB}" srcId="{295403FD-140C-4D3C-A178-C44EB022933D}" destId="{69A6AEC8-9246-4CA1-8D19-18A0592C26B4}" srcOrd="7" destOrd="0" parTransId="{AA11FB67-B725-4BBA-B07C-66012DA391CE}" sibTransId="{D6F26CFB-C308-4505-9FDB-B5E0FD44E176}"/>
    <dgm:cxn modelId="{0B508DC9-29C0-44C4-AF66-1F883DCB9898}" type="presOf" srcId="{A87C98FF-257A-4B17-B855-BB0481DC5375}" destId="{C4E390DE-9A19-4179-9285-F60244595267}" srcOrd="0" destOrd="0" presId="urn:microsoft.com/office/officeart/2005/8/layout/default"/>
    <dgm:cxn modelId="{9EFAE4D4-C9EF-4547-9914-A02833B19642}" type="presOf" srcId="{AB6B40D9-97EA-42D0-BE02-E688C4EAF8A8}" destId="{81CE8586-7D5E-4808-96FA-A518A0E4BE81}" srcOrd="0" destOrd="0" presId="urn:microsoft.com/office/officeart/2005/8/layout/default"/>
    <dgm:cxn modelId="{CE7D17E3-3B02-4564-BF0F-F5270DE4050D}" type="presOf" srcId="{6C43BB13-7873-456B-BCAB-DF279D78B98B}" destId="{8BB2620F-2622-4BDF-9AB3-143139D79015}" srcOrd="0" destOrd="0" presId="urn:microsoft.com/office/officeart/2005/8/layout/default"/>
    <dgm:cxn modelId="{CB72F21B-EB12-4008-B3CB-F6C699164FAE}" type="presParOf" srcId="{8CA17647-783A-4D69-B61F-1F280B8DE7F6}" destId="{D8752C1A-DA87-4155-903A-5F2A24FB39A9}" srcOrd="0" destOrd="0" presId="urn:microsoft.com/office/officeart/2005/8/layout/default"/>
    <dgm:cxn modelId="{73F764F4-04D4-4235-8759-5F00882C4BD3}" type="presParOf" srcId="{8CA17647-783A-4D69-B61F-1F280B8DE7F6}" destId="{F76977AD-DF17-4B6C-BDC9-D1D9EDF62F7F}" srcOrd="1" destOrd="0" presId="urn:microsoft.com/office/officeart/2005/8/layout/default"/>
    <dgm:cxn modelId="{5C09F7EF-2877-4A67-99C7-2D681DF149E9}" type="presParOf" srcId="{8CA17647-783A-4D69-B61F-1F280B8DE7F6}" destId="{81CE8586-7D5E-4808-96FA-A518A0E4BE81}" srcOrd="2" destOrd="0" presId="urn:microsoft.com/office/officeart/2005/8/layout/default"/>
    <dgm:cxn modelId="{43C0FE53-348E-4F00-BB75-9F7CE3812413}" type="presParOf" srcId="{8CA17647-783A-4D69-B61F-1F280B8DE7F6}" destId="{BECF931E-C7B1-4746-934C-803FECCAE26D}" srcOrd="3" destOrd="0" presId="urn:microsoft.com/office/officeart/2005/8/layout/default"/>
    <dgm:cxn modelId="{22DA4F6C-5164-407F-B7D3-FC770A3BAA31}" type="presParOf" srcId="{8CA17647-783A-4D69-B61F-1F280B8DE7F6}" destId="{A2FB26E1-6ED2-459D-827A-07B055CECC80}" srcOrd="4" destOrd="0" presId="urn:microsoft.com/office/officeart/2005/8/layout/default"/>
    <dgm:cxn modelId="{B353928A-3551-409D-9A6E-E8CA34AAA279}" type="presParOf" srcId="{8CA17647-783A-4D69-B61F-1F280B8DE7F6}" destId="{29F3F774-7F4E-473F-B3BF-94835C52232C}" srcOrd="5" destOrd="0" presId="urn:microsoft.com/office/officeart/2005/8/layout/default"/>
    <dgm:cxn modelId="{FBC94CF2-E8D6-495E-921A-052EF07A19B9}" type="presParOf" srcId="{8CA17647-783A-4D69-B61F-1F280B8DE7F6}" destId="{45AF172E-049C-4826-B279-BED74B15B4B2}" srcOrd="6" destOrd="0" presId="urn:microsoft.com/office/officeart/2005/8/layout/default"/>
    <dgm:cxn modelId="{73117544-8E7A-4718-8206-E856D1C38FC7}" type="presParOf" srcId="{8CA17647-783A-4D69-B61F-1F280B8DE7F6}" destId="{2D3022F6-CAA2-499F-9C6E-4F2A54CEF284}" srcOrd="7" destOrd="0" presId="urn:microsoft.com/office/officeart/2005/8/layout/default"/>
    <dgm:cxn modelId="{58C03A58-D7FC-4E06-9405-6C48BC9F1F56}" type="presParOf" srcId="{8CA17647-783A-4D69-B61F-1F280B8DE7F6}" destId="{D0BE30CD-8791-428D-B821-5C788E7C9846}" srcOrd="8" destOrd="0" presId="urn:microsoft.com/office/officeart/2005/8/layout/default"/>
    <dgm:cxn modelId="{704CF35B-3DB9-4944-97D3-00A096BDCB1B}" type="presParOf" srcId="{8CA17647-783A-4D69-B61F-1F280B8DE7F6}" destId="{39BECF48-0273-4804-B4FF-E4FAE4B496E0}" srcOrd="9" destOrd="0" presId="urn:microsoft.com/office/officeart/2005/8/layout/default"/>
    <dgm:cxn modelId="{AD5C9F4A-B80F-4246-82B2-C5ABEBE236F0}" type="presParOf" srcId="{8CA17647-783A-4D69-B61F-1F280B8DE7F6}" destId="{D989DB8C-A720-4144-96F6-2E658D009F29}" srcOrd="10" destOrd="0" presId="urn:microsoft.com/office/officeart/2005/8/layout/default"/>
    <dgm:cxn modelId="{0F81446E-9DEB-4F9A-A8FD-F35DA4F3E716}" type="presParOf" srcId="{8CA17647-783A-4D69-B61F-1F280B8DE7F6}" destId="{D752B872-AA00-4D95-A844-4FE4DB926ADD}" srcOrd="11" destOrd="0" presId="urn:microsoft.com/office/officeart/2005/8/layout/default"/>
    <dgm:cxn modelId="{34C52938-F182-4C10-8DC7-08078321ACB9}" type="presParOf" srcId="{8CA17647-783A-4D69-B61F-1F280B8DE7F6}" destId="{C4E390DE-9A19-4179-9285-F60244595267}" srcOrd="12" destOrd="0" presId="urn:microsoft.com/office/officeart/2005/8/layout/default"/>
    <dgm:cxn modelId="{53FBB1B1-F610-4F69-802B-CC3A1AD9219D}" type="presParOf" srcId="{8CA17647-783A-4D69-B61F-1F280B8DE7F6}" destId="{7E14D00C-3A8B-4AE3-B148-7A274FE5AF43}" srcOrd="13" destOrd="0" presId="urn:microsoft.com/office/officeart/2005/8/layout/default"/>
    <dgm:cxn modelId="{C18214C2-5807-467F-84D4-3EF1CD8AC426}" type="presParOf" srcId="{8CA17647-783A-4D69-B61F-1F280B8DE7F6}" destId="{94951054-7E19-473F-8578-50A0B425811C}" srcOrd="14" destOrd="0" presId="urn:microsoft.com/office/officeart/2005/8/layout/default"/>
    <dgm:cxn modelId="{338B10E3-5D7E-4A12-B02A-E58FCD37DD00}" type="presParOf" srcId="{8CA17647-783A-4D69-B61F-1F280B8DE7F6}" destId="{18546FD3-50D6-45E0-9209-CA16623E964E}" srcOrd="15" destOrd="0" presId="urn:microsoft.com/office/officeart/2005/8/layout/default"/>
    <dgm:cxn modelId="{6D503F42-395F-40F6-8076-DCD9D6C17DDC}" type="presParOf" srcId="{8CA17647-783A-4D69-B61F-1F280B8DE7F6}" destId="{8BB2620F-2622-4BDF-9AB3-143139D79015}" srcOrd="16" destOrd="0" presId="urn:microsoft.com/office/officeart/2005/8/layout/default"/>
    <dgm:cxn modelId="{FAE78811-5199-49CE-97B8-52CD68BEF33F}" type="presParOf" srcId="{8CA17647-783A-4D69-B61F-1F280B8DE7F6}" destId="{598911B7-3CF5-44D7-B4D6-57993C0AB345}" srcOrd="17" destOrd="0" presId="urn:microsoft.com/office/officeart/2005/8/layout/default"/>
    <dgm:cxn modelId="{C835DE1A-01CE-4475-9FEE-A213BBAE1FDC}" type="presParOf" srcId="{8CA17647-783A-4D69-B61F-1F280B8DE7F6}" destId="{A5AE888C-39CE-4BF6-9C24-61A977FE92BD}" srcOrd="18" destOrd="0" presId="urn:microsoft.com/office/officeart/2005/8/layout/default"/>
    <dgm:cxn modelId="{A6BCC15E-3103-4250-8E07-9E8077541472}" type="presParOf" srcId="{8CA17647-783A-4D69-B61F-1F280B8DE7F6}" destId="{F9EDCC3D-48ED-40D7-8E8A-BE64F0FB7C81}" srcOrd="19" destOrd="0" presId="urn:microsoft.com/office/officeart/2005/8/layout/default"/>
    <dgm:cxn modelId="{DFB03601-834A-47DE-BB99-845D8AFB05B8}" type="presParOf" srcId="{8CA17647-783A-4D69-B61F-1F280B8DE7F6}" destId="{B79C831F-EBA8-46AD-BE32-E0568CBD057F}" srcOrd="20" destOrd="0" presId="urn:microsoft.com/office/officeart/2005/8/layout/default"/>
    <dgm:cxn modelId="{74B64F40-A1D3-42B3-8A6F-B92E348A63DA}" type="presParOf" srcId="{8CA17647-783A-4D69-B61F-1F280B8DE7F6}" destId="{793F98E2-4201-4C6B-BBFA-D7757D04EF7D}" srcOrd="21" destOrd="0" presId="urn:microsoft.com/office/officeart/2005/8/layout/default"/>
    <dgm:cxn modelId="{18914F11-E459-412D-8B9C-8437AB900C88}" type="presParOf" srcId="{8CA17647-783A-4D69-B61F-1F280B8DE7F6}" destId="{DBFD90EC-CF08-452D-B5C9-C3ECD456AA62}" srcOrd="22"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52C1A-DA87-4155-903A-5F2A24FB39A9}">
      <dsp:nvSpPr>
        <dsp:cNvPr id="0" name=""/>
        <dsp:cNvSpPr/>
      </dsp:nvSpPr>
      <dsp:spPr>
        <a:xfrm>
          <a:off x="2718" y="424924"/>
          <a:ext cx="2156560" cy="12939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Science studies to assess quality and impact of CCI data</a:t>
          </a:r>
        </a:p>
      </dsp:txBody>
      <dsp:txXfrm>
        <a:off x="2718" y="424924"/>
        <a:ext cx="2156560" cy="1293936"/>
      </dsp:txXfrm>
    </dsp:sp>
    <dsp:sp modelId="{81CE8586-7D5E-4808-96FA-A518A0E4BE81}">
      <dsp:nvSpPr>
        <dsp:cNvPr id="0" name=""/>
        <dsp:cNvSpPr/>
      </dsp:nvSpPr>
      <dsp:spPr>
        <a:xfrm>
          <a:off x="2374935" y="424924"/>
          <a:ext cx="2156560" cy="12939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Engage with climate science community</a:t>
          </a:r>
        </a:p>
      </dsp:txBody>
      <dsp:txXfrm>
        <a:off x="2374935" y="424924"/>
        <a:ext cx="2156560" cy="1293936"/>
      </dsp:txXfrm>
    </dsp:sp>
    <dsp:sp modelId="{A2FB26E1-6ED2-459D-827A-07B055CECC80}">
      <dsp:nvSpPr>
        <dsp:cNvPr id="0" name=""/>
        <dsp:cNvSpPr/>
      </dsp:nvSpPr>
      <dsp:spPr>
        <a:xfrm>
          <a:off x="4747152" y="424924"/>
          <a:ext cx="2156560" cy="12939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Integration across the CCI programme</a:t>
          </a:r>
        </a:p>
      </dsp:txBody>
      <dsp:txXfrm>
        <a:off x="4747152" y="424924"/>
        <a:ext cx="2156560" cy="1293936"/>
      </dsp:txXfrm>
    </dsp:sp>
    <dsp:sp modelId="{45AF172E-049C-4826-B279-BED74B15B4B2}">
      <dsp:nvSpPr>
        <dsp:cNvPr id="0" name=""/>
        <dsp:cNvSpPr/>
      </dsp:nvSpPr>
      <dsp:spPr>
        <a:xfrm>
          <a:off x="7119368" y="424924"/>
          <a:ext cx="2156560" cy="12939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CCI ECV dataset user requirements</a:t>
          </a:r>
        </a:p>
      </dsp:txBody>
      <dsp:txXfrm>
        <a:off x="7119368" y="424924"/>
        <a:ext cx="2156560" cy="1293936"/>
      </dsp:txXfrm>
    </dsp:sp>
    <dsp:sp modelId="{D0BE30CD-8791-428D-B821-5C788E7C9846}">
      <dsp:nvSpPr>
        <dsp:cNvPr id="0" name=""/>
        <dsp:cNvSpPr/>
      </dsp:nvSpPr>
      <dsp:spPr>
        <a:xfrm>
          <a:off x="2718" y="1934516"/>
          <a:ext cx="2156560" cy="12939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Advance ECV uncertainty characterisation</a:t>
          </a:r>
        </a:p>
      </dsp:txBody>
      <dsp:txXfrm>
        <a:off x="2718" y="1934516"/>
        <a:ext cx="2156560" cy="1293936"/>
      </dsp:txXfrm>
    </dsp:sp>
    <dsp:sp modelId="{D989DB8C-A720-4144-96F6-2E658D009F29}">
      <dsp:nvSpPr>
        <dsp:cNvPr id="0" name=""/>
        <dsp:cNvSpPr/>
      </dsp:nvSpPr>
      <dsp:spPr>
        <a:xfrm>
          <a:off x="2374935" y="1934516"/>
          <a:ext cx="2156560" cy="12939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Build links with the climate modelling community</a:t>
          </a:r>
        </a:p>
      </dsp:txBody>
      <dsp:txXfrm>
        <a:off x="2374935" y="1934516"/>
        <a:ext cx="2156560" cy="1293936"/>
      </dsp:txXfrm>
    </dsp:sp>
    <dsp:sp modelId="{C4E390DE-9A19-4179-9285-F60244595267}">
      <dsp:nvSpPr>
        <dsp:cNvPr id="0" name=""/>
        <dsp:cNvSpPr/>
      </dsp:nvSpPr>
      <dsp:spPr>
        <a:xfrm>
          <a:off x="4747152" y="1934516"/>
          <a:ext cx="2156560" cy="12939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Promote CCI data use in climate models</a:t>
          </a:r>
        </a:p>
      </dsp:txBody>
      <dsp:txXfrm>
        <a:off x="4747152" y="1934516"/>
        <a:ext cx="2156560" cy="1293936"/>
      </dsp:txXfrm>
    </dsp:sp>
    <dsp:sp modelId="{94951054-7E19-473F-8578-50A0B425811C}">
      <dsp:nvSpPr>
        <dsp:cNvPr id="0" name=""/>
        <dsp:cNvSpPr/>
      </dsp:nvSpPr>
      <dsp:spPr>
        <a:xfrm>
          <a:off x="7119368" y="1934516"/>
          <a:ext cx="2156560" cy="12939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Support model evaluation with CCI data</a:t>
          </a:r>
        </a:p>
      </dsp:txBody>
      <dsp:txXfrm>
        <a:off x="7119368" y="1934516"/>
        <a:ext cx="2156560" cy="1293936"/>
      </dsp:txXfrm>
    </dsp:sp>
    <dsp:sp modelId="{8BB2620F-2622-4BDF-9AB3-143139D79015}">
      <dsp:nvSpPr>
        <dsp:cNvPr id="0" name=""/>
        <dsp:cNvSpPr/>
      </dsp:nvSpPr>
      <dsp:spPr>
        <a:xfrm>
          <a:off x="2718" y="3444109"/>
          <a:ext cx="2156560" cy="12939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Provide feedback to CCI teams</a:t>
          </a:r>
        </a:p>
      </dsp:txBody>
      <dsp:txXfrm>
        <a:off x="2718" y="3444109"/>
        <a:ext cx="2156560" cy="1293936"/>
      </dsp:txXfrm>
    </dsp:sp>
    <dsp:sp modelId="{A5AE888C-39CE-4BF6-9C24-61A977FE92BD}">
      <dsp:nvSpPr>
        <dsp:cNvPr id="0" name=""/>
        <dsp:cNvSpPr/>
      </dsp:nvSpPr>
      <dsp:spPr>
        <a:xfrm>
          <a:off x="2374935" y="3444109"/>
          <a:ext cx="2156560" cy="12939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Improve access to ECV datasets through tools and databases</a:t>
          </a:r>
        </a:p>
      </dsp:txBody>
      <dsp:txXfrm>
        <a:off x="2374935" y="3444109"/>
        <a:ext cx="2156560" cy="1293936"/>
      </dsp:txXfrm>
    </dsp:sp>
    <dsp:sp modelId="{B79C831F-EBA8-46AD-BE32-E0568CBD057F}">
      <dsp:nvSpPr>
        <dsp:cNvPr id="0" name=""/>
        <dsp:cNvSpPr/>
      </dsp:nvSpPr>
      <dsp:spPr>
        <a:xfrm>
          <a:off x="4747152" y="3444109"/>
          <a:ext cx="2156560" cy="12939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Publish scientific papers</a:t>
          </a:r>
        </a:p>
      </dsp:txBody>
      <dsp:txXfrm>
        <a:off x="4747152" y="3444109"/>
        <a:ext cx="2156560" cy="1293936"/>
      </dsp:txXfrm>
    </dsp:sp>
    <dsp:sp modelId="{DBFD90EC-CF08-452D-B5C9-C3ECD456AA62}">
      <dsp:nvSpPr>
        <dsp:cNvPr id="0" name=""/>
        <dsp:cNvSpPr/>
      </dsp:nvSpPr>
      <dsp:spPr>
        <a:xfrm>
          <a:off x="7119368" y="3444109"/>
          <a:ext cx="2156560" cy="12939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Gap analysis</a:t>
          </a:r>
        </a:p>
      </dsp:txBody>
      <dsp:txXfrm>
        <a:off x="7119368" y="3444109"/>
        <a:ext cx="2156560" cy="129393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A5A633-B808-48F6-9970-E070442D3910}" type="datetimeFigureOut">
              <a:rPr lang="en-GB" smtClean="0"/>
              <a:t>05/10/2025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1A67D-888B-4678-A897-B475DB5A0E94}" type="slidenum">
              <a:rPr lang="en-GB" smtClean="0"/>
              <a:t>‹#›</a:t>
            </a:fld>
            <a:endParaRPr lang="en-GB"/>
          </a:p>
        </p:txBody>
      </p:sp>
    </p:spTree>
    <p:extLst>
      <p:ext uri="{BB962C8B-B14F-4D97-AF65-F5344CB8AC3E}">
        <p14:creationId xmlns:p14="http://schemas.microsoft.com/office/powerpoint/2010/main" val="2193005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 quick intro</a:t>
            </a:r>
          </a:p>
        </p:txBody>
      </p:sp>
      <p:sp>
        <p:nvSpPr>
          <p:cNvPr id="4" name="Slide Number Placeholder 3"/>
          <p:cNvSpPr>
            <a:spLocks noGrp="1"/>
          </p:cNvSpPr>
          <p:nvPr>
            <p:ph type="sldNum" sz="quarter" idx="5"/>
          </p:nvPr>
        </p:nvSpPr>
        <p:spPr/>
        <p:txBody>
          <a:bodyPr/>
          <a:lstStyle/>
          <a:p>
            <a:fld id="{F511A67D-888B-4678-A897-B475DB5A0E94}" type="slidenum">
              <a:rPr lang="en-GB" smtClean="0"/>
              <a:t>1</a:t>
            </a:fld>
            <a:endParaRPr lang="en-GB"/>
          </a:p>
        </p:txBody>
      </p:sp>
    </p:spTree>
    <p:extLst>
      <p:ext uri="{BB962C8B-B14F-4D97-AF65-F5344CB8AC3E}">
        <p14:creationId xmlns:p14="http://schemas.microsoft.com/office/powerpoint/2010/main" val="4135873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Improving models through inspection of </a:t>
            </a:r>
            <a:r>
              <a:rPr lang="en-GB" dirty="0" err="1"/>
              <a:t>obs</a:t>
            </a:r>
            <a:r>
              <a:rPr lang="en-GB" dirty="0"/>
              <a:t>: identified relationship between SCF and PFT which can be adapted into model tuning also identified areas where model overestimates </a:t>
            </a:r>
            <a:r>
              <a:rPr lang="en-GB" dirty="0" err="1"/>
              <a:t>scf</a:t>
            </a:r>
            <a:r>
              <a:rPr lang="en-GB" dirty="0"/>
              <a:t> and has the snow melt process happening too early</a:t>
            </a:r>
          </a:p>
        </p:txBody>
      </p:sp>
      <p:sp>
        <p:nvSpPr>
          <p:cNvPr id="4" name="Slide Number Placeholder 3"/>
          <p:cNvSpPr>
            <a:spLocks noGrp="1"/>
          </p:cNvSpPr>
          <p:nvPr>
            <p:ph type="sldNum" sz="quarter" idx="5"/>
          </p:nvPr>
        </p:nvSpPr>
        <p:spPr/>
        <p:txBody>
          <a:bodyPr/>
          <a:lstStyle/>
          <a:p>
            <a:fld id="{F511A67D-888B-4678-A897-B475DB5A0E94}" type="slidenum">
              <a:rPr lang="en-GB" smtClean="0"/>
              <a:t>11</a:t>
            </a:fld>
            <a:endParaRPr lang="en-GB"/>
          </a:p>
        </p:txBody>
      </p:sp>
    </p:spTree>
    <p:extLst>
      <p:ext uri="{BB962C8B-B14F-4D97-AF65-F5344CB8AC3E}">
        <p14:creationId xmlns:p14="http://schemas.microsoft.com/office/powerpoint/2010/main" val="2668720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CCI has expanded area of operation – still a series of discrete projects</a:t>
            </a:r>
          </a:p>
          <a:p>
            <a:r>
              <a:rPr lang="en-GB" dirty="0"/>
              <a:t>Not just modelling – big picture view – identify connections. Connections between projects and outside CCI.</a:t>
            </a:r>
          </a:p>
          <a:p>
            <a:r>
              <a:rPr lang="en-GB" dirty="0"/>
              <a:t>Still do studies? Yes. More strategic about it. Rather than letting each partner choose. BE more proactive in the design phase.</a:t>
            </a:r>
          </a:p>
          <a:p>
            <a:r>
              <a:rPr lang="en-GB" dirty="0"/>
              <a:t>Include CRG reps in the consortium</a:t>
            </a:r>
          </a:p>
          <a:p>
            <a:r>
              <a:rPr lang="en-GB" dirty="0"/>
              <a:t>Start out with a plan to evolve the next project with inception phase – 6 months to a year interacting with existing and potential new partners.</a:t>
            </a:r>
          </a:p>
          <a:p>
            <a:r>
              <a:rPr lang="en-GB" dirty="0"/>
              <a:t>Is anyone else actually doing those? Or is there a gap?</a:t>
            </a:r>
          </a:p>
          <a:p>
            <a:r>
              <a:rPr lang="en-GB" dirty="0"/>
              <a:t>Is this something that needs a function that tries to take a broad view? Bringing things together and identifying gaps.</a:t>
            </a:r>
          </a:p>
          <a:p>
            <a:r>
              <a:rPr lang="en-GB" dirty="0"/>
              <a:t>Build on the CMUG experience so far and the partners knowledge of CCI activities</a:t>
            </a:r>
          </a:p>
          <a:p>
            <a:endParaRPr lang="en-GB" dirty="0"/>
          </a:p>
        </p:txBody>
      </p:sp>
      <p:sp>
        <p:nvSpPr>
          <p:cNvPr id="4" name="Slide Number Placeholder 3"/>
          <p:cNvSpPr>
            <a:spLocks noGrp="1"/>
          </p:cNvSpPr>
          <p:nvPr>
            <p:ph type="sldNum" sz="quarter" idx="5"/>
          </p:nvPr>
        </p:nvSpPr>
        <p:spPr/>
        <p:txBody>
          <a:bodyPr/>
          <a:lstStyle/>
          <a:p>
            <a:fld id="{F511A67D-888B-4678-A897-B475DB5A0E94}" type="slidenum">
              <a:rPr lang="en-GB" smtClean="0"/>
              <a:t>12</a:t>
            </a:fld>
            <a:endParaRPr lang="en-GB"/>
          </a:p>
        </p:txBody>
      </p:sp>
    </p:spTree>
    <p:extLst>
      <p:ext uri="{BB962C8B-B14F-4D97-AF65-F5344CB8AC3E}">
        <p14:creationId xmlns:p14="http://schemas.microsoft.com/office/powerpoint/2010/main" val="2460639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Partners – climate modelling expertise from across Europe</a:t>
            </a:r>
          </a:p>
        </p:txBody>
      </p:sp>
      <p:sp>
        <p:nvSpPr>
          <p:cNvPr id="4" name="Slide Number Placeholder 3"/>
          <p:cNvSpPr>
            <a:spLocks noGrp="1"/>
          </p:cNvSpPr>
          <p:nvPr>
            <p:ph type="sldNum" sz="quarter" idx="5"/>
          </p:nvPr>
        </p:nvSpPr>
        <p:spPr/>
        <p:txBody>
          <a:bodyPr/>
          <a:lstStyle/>
          <a:p>
            <a:fld id="{F511A67D-888B-4678-A897-B475DB5A0E94}" type="slidenum">
              <a:rPr lang="en-GB" smtClean="0"/>
              <a:t>2</a:t>
            </a:fld>
            <a:endParaRPr lang="en-GB"/>
          </a:p>
        </p:txBody>
      </p:sp>
    </p:spTree>
    <p:extLst>
      <p:ext uri="{BB962C8B-B14F-4D97-AF65-F5344CB8AC3E}">
        <p14:creationId xmlns:p14="http://schemas.microsoft.com/office/powerpoint/2010/main" val="2399570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Longer talk through each</a:t>
            </a:r>
          </a:p>
        </p:txBody>
      </p:sp>
      <p:sp>
        <p:nvSpPr>
          <p:cNvPr id="4" name="Slide Number Placeholder 3"/>
          <p:cNvSpPr>
            <a:spLocks noGrp="1"/>
          </p:cNvSpPr>
          <p:nvPr>
            <p:ph type="sldNum" sz="quarter" idx="5"/>
          </p:nvPr>
        </p:nvSpPr>
        <p:spPr/>
        <p:txBody>
          <a:bodyPr/>
          <a:lstStyle/>
          <a:p>
            <a:fld id="{F511A67D-888B-4678-A897-B475DB5A0E94}" type="slidenum">
              <a:rPr lang="en-GB" smtClean="0"/>
              <a:t>3</a:t>
            </a:fld>
            <a:endParaRPr lang="en-GB"/>
          </a:p>
        </p:txBody>
      </p:sp>
    </p:spTree>
    <p:extLst>
      <p:ext uri="{BB962C8B-B14F-4D97-AF65-F5344CB8AC3E}">
        <p14:creationId xmlns:p14="http://schemas.microsoft.com/office/powerpoint/2010/main" val="830208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we interact with:</a:t>
            </a:r>
          </a:p>
          <a:p>
            <a:pPr marL="285750" indent="-285750">
              <a:buFont typeface="Arial" panose="020B0604020202020204" pitchFamily="34" charset="0"/>
              <a:buChar char="•"/>
            </a:pPr>
            <a:r>
              <a:rPr lang="en-GB" dirty="0"/>
              <a:t>CCI ECV Projects</a:t>
            </a:r>
          </a:p>
          <a:p>
            <a:pPr marL="285750" indent="-285750">
              <a:buFont typeface="Arial" panose="020B0604020202020204" pitchFamily="34" charset="0"/>
              <a:buChar char="•"/>
            </a:pPr>
            <a:r>
              <a:rPr lang="en-GB" dirty="0"/>
              <a:t>EO bodies</a:t>
            </a:r>
          </a:p>
          <a:p>
            <a:pPr marL="285750" indent="-285750">
              <a:buFont typeface="Arial" panose="020B0604020202020204" pitchFamily="34" charset="0"/>
              <a:buChar char="•"/>
            </a:pPr>
            <a:r>
              <a:rPr lang="en-GB" dirty="0"/>
              <a:t>Tools</a:t>
            </a:r>
          </a:p>
          <a:p>
            <a:pPr marL="285750" indent="-285750">
              <a:buFont typeface="Arial" panose="020B0604020202020204" pitchFamily="34" charset="0"/>
              <a:buChar char="•"/>
            </a:pPr>
            <a:r>
              <a:rPr lang="en-GB" dirty="0"/>
              <a:t>Climate modelling – NMHS, CMIP, CORDEX</a:t>
            </a:r>
          </a:p>
          <a:p>
            <a:pPr marL="285750" indent="-285750">
              <a:buFont typeface="Arial" panose="020B0604020202020204" pitchFamily="34" charset="0"/>
              <a:buChar char="•"/>
            </a:pPr>
            <a:r>
              <a:rPr lang="en-GB" dirty="0"/>
              <a:t>Climate monitoring</a:t>
            </a:r>
          </a:p>
          <a:p>
            <a:endParaRPr lang="en-GB" dirty="0"/>
          </a:p>
          <a:p>
            <a:r>
              <a:rPr lang="en-GB" dirty="0"/>
              <a:t>These fall under : studies, comms, tools</a:t>
            </a:r>
          </a:p>
        </p:txBody>
      </p:sp>
      <p:sp>
        <p:nvSpPr>
          <p:cNvPr id="4" name="Slide Number Placeholder 3"/>
          <p:cNvSpPr>
            <a:spLocks noGrp="1"/>
          </p:cNvSpPr>
          <p:nvPr>
            <p:ph type="sldNum" sz="quarter" idx="5"/>
          </p:nvPr>
        </p:nvSpPr>
        <p:spPr/>
        <p:txBody>
          <a:bodyPr/>
          <a:lstStyle/>
          <a:p>
            <a:fld id="{F511A67D-888B-4678-A897-B475DB5A0E94}" type="slidenum">
              <a:rPr lang="en-GB" smtClean="0"/>
              <a:t>4</a:t>
            </a:fld>
            <a:endParaRPr lang="en-GB"/>
          </a:p>
        </p:txBody>
      </p:sp>
    </p:spTree>
    <p:extLst>
      <p:ext uri="{BB962C8B-B14F-4D97-AF65-F5344CB8AC3E}">
        <p14:creationId xmlns:p14="http://schemas.microsoft.com/office/powerpoint/2010/main" val="1551050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Flick past</a:t>
            </a:r>
          </a:p>
        </p:txBody>
      </p:sp>
      <p:sp>
        <p:nvSpPr>
          <p:cNvPr id="4" name="Slide Number Placeholder 3"/>
          <p:cNvSpPr>
            <a:spLocks noGrp="1"/>
          </p:cNvSpPr>
          <p:nvPr>
            <p:ph type="sldNum" sz="quarter" idx="5"/>
          </p:nvPr>
        </p:nvSpPr>
        <p:spPr/>
        <p:txBody>
          <a:bodyPr/>
          <a:lstStyle/>
          <a:p>
            <a:fld id="{F511A67D-888B-4678-A897-B475DB5A0E94}" type="slidenum">
              <a:rPr lang="en-GB" smtClean="0"/>
              <a:t>5</a:t>
            </a:fld>
            <a:endParaRPr lang="en-GB"/>
          </a:p>
        </p:txBody>
      </p:sp>
    </p:spTree>
    <p:extLst>
      <p:ext uri="{BB962C8B-B14F-4D97-AF65-F5344CB8AC3E}">
        <p14:creationId xmlns:p14="http://schemas.microsoft.com/office/powerpoint/2010/main" val="1033214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Real summary of each – Kirsti Friday morning</a:t>
            </a:r>
          </a:p>
        </p:txBody>
      </p:sp>
      <p:sp>
        <p:nvSpPr>
          <p:cNvPr id="4" name="Slide Number Placeholder 3"/>
          <p:cNvSpPr>
            <a:spLocks noGrp="1"/>
          </p:cNvSpPr>
          <p:nvPr>
            <p:ph type="sldNum" sz="quarter" idx="5"/>
          </p:nvPr>
        </p:nvSpPr>
        <p:spPr/>
        <p:txBody>
          <a:bodyPr/>
          <a:lstStyle/>
          <a:p>
            <a:fld id="{F511A67D-888B-4678-A897-B475DB5A0E94}" type="slidenum">
              <a:rPr lang="en-GB" smtClean="0"/>
              <a:t>6</a:t>
            </a:fld>
            <a:endParaRPr lang="en-GB"/>
          </a:p>
        </p:txBody>
      </p:sp>
    </p:spTree>
    <p:extLst>
      <p:ext uri="{BB962C8B-B14F-4D97-AF65-F5344CB8AC3E}">
        <p14:creationId xmlns:p14="http://schemas.microsoft.com/office/powerpoint/2010/main" val="463220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CCI data into Obs4MIPs – CMUG has supported this process in past, also recommendations for future dev of obs4MIPs</a:t>
            </a:r>
          </a:p>
        </p:txBody>
      </p:sp>
      <p:sp>
        <p:nvSpPr>
          <p:cNvPr id="4" name="Slide Number Placeholder 3"/>
          <p:cNvSpPr>
            <a:spLocks noGrp="1"/>
          </p:cNvSpPr>
          <p:nvPr>
            <p:ph type="sldNum" sz="quarter" idx="5"/>
          </p:nvPr>
        </p:nvSpPr>
        <p:spPr/>
        <p:txBody>
          <a:bodyPr/>
          <a:lstStyle/>
          <a:p>
            <a:fld id="{F511A67D-888B-4678-A897-B475DB5A0E94}" type="slidenum">
              <a:rPr lang="en-GB" smtClean="0"/>
              <a:t>8</a:t>
            </a:fld>
            <a:endParaRPr lang="en-GB"/>
          </a:p>
        </p:txBody>
      </p:sp>
    </p:spTree>
    <p:extLst>
      <p:ext uri="{BB962C8B-B14F-4D97-AF65-F5344CB8AC3E}">
        <p14:creationId xmlns:p14="http://schemas.microsoft.com/office/powerpoint/2010/main" val="2561257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CMUG adds diagnostics and metrics for CCI datasets into </a:t>
            </a:r>
            <a:r>
              <a:rPr lang="en-GB" dirty="0" err="1"/>
              <a:t>ESMValTool</a:t>
            </a:r>
            <a:r>
              <a:rPr lang="en-GB" dirty="0"/>
              <a:t> to make them easier for modellers to use. Also trying to improve and facilitate use of uncertainties supplied by CCI projects through </a:t>
            </a:r>
            <a:r>
              <a:rPr lang="en-GB" dirty="0" err="1"/>
              <a:t>ESMValTool</a:t>
            </a:r>
            <a:r>
              <a:rPr lang="en-GB" dirty="0"/>
              <a:t> – treatment of uncertainties needs work</a:t>
            </a:r>
          </a:p>
        </p:txBody>
      </p:sp>
      <p:sp>
        <p:nvSpPr>
          <p:cNvPr id="4" name="Slide Number Placeholder 3"/>
          <p:cNvSpPr>
            <a:spLocks noGrp="1"/>
          </p:cNvSpPr>
          <p:nvPr>
            <p:ph type="sldNum" sz="quarter" idx="5"/>
          </p:nvPr>
        </p:nvSpPr>
        <p:spPr/>
        <p:txBody>
          <a:bodyPr/>
          <a:lstStyle/>
          <a:p>
            <a:fld id="{F511A67D-888B-4678-A897-B475DB5A0E94}" type="slidenum">
              <a:rPr lang="en-GB" smtClean="0"/>
              <a:t>9</a:t>
            </a:fld>
            <a:endParaRPr lang="en-GB"/>
          </a:p>
        </p:txBody>
      </p:sp>
    </p:spTree>
    <p:extLst>
      <p:ext uri="{BB962C8B-B14F-4D97-AF65-F5344CB8AC3E}">
        <p14:creationId xmlns:p14="http://schemas.microsoft.com/office/powerpoint/2010/main" val="1902618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Showed ECV data can improve DA: Godzilla dust event case study. BSC model did not represent this well, Jeronimo showed assimilating CCI AOD dataset improved representation, he also investigated use of different uncertainty models with the AODs and showed this is really important for data assimilation.</a:t>
            </a:r>
          </a:p>
        </p:txBody>
      </p:sp>
      <p:sp>
        <p:nvSpPr>
          <p:cNvPr id="4" name="Slide Number Placeholder 3"/>
          <p:cNvSpPr>
            <a:spLocks noGrp="1"/>
          </p:cNvSpPr>
          <p:nvPr>
            <p:ph type="sldNum" sz="quarter" idx="5"/>
          </p:nvPr>
        </p:nvSpPr>
        <p:spPr/>
        <p:txBody>
          <a:bodyPr/>
          <a:lstStyle/>
          <a:p>
            <a:fld id="{F511A67D-888B-4678-A897-B475DB5A0E94}" type="slidenum">
              <a:rPr lang="en-GB" smtClean="0"/>
              <a:t>10</a:t>
            </a:fld>
            <a:endParaRPr lang="en-GB"/>
          </a:p>
        </p:txBody>
      </p:sp>
    </p:spTree>
    <p:extLst>
      <p:ext uri="{BB962C8B-B14F-4D97-AF65-F5344CB8AC3E}">
        <p14:creationId xmlns:p14="http://schemas.microsoft.com/office/powerpoint/2010/main" val="26346106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27.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28.jpeg"/><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9.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4" descr="CCI_ppt_edits_cmu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7"/>
          <p:cNvSpPr txBox="1">
            <a:spLocks noChangeArrowheads="1"/>
          </p:cNvSpPr>
          <p:nvPr/>
        </p:nvSpPr>
        <p:spPr bwMode="auto">
          <a:xfrm>
            <a:off x="842433" y="6430435"/>
            <a:ext cx="6688667"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spcBef>
                <a:spcPct val="50000"/>
              </a:spcBef>
              <a:defRPr/>
            </a:pPr>
            <a:endParaRPr lang="en-US" sz="1067"/>
          </a:p>
        </p:txBody>
      </p:sp>
      <p:pic>
        <p:nvPicPr>
          <p:cNvPr id="6" name="Picture 37"/>
          <p:cNvPicPr>
            <a:picLocks noChangeAspect="1"/>
          </p:cNvPicPr>
          <p:nvPr/>
        </p:nvPicPr>
        <p:blipFill>
          <a:blip r:embed="rId3" cstate="print">
            <a:extLst>
              <a:ext uri="{28A0092B-C50C-407E-A947-70E740481C1C}">
                <a14:useLocalDpi xmlns:a14="http://schemas.microsoft.com/office/drawing/2010/main" val="0"/>
              </a:ext>
            </a:extLst>
          </a:blip>
          <a:srcRect t="-2" b="28613"/>
          <a:stretch>
            <a:fillRect/>
          </a:stretch>
        </p:blipFill>
        <p:spPr bwMode="auto">
          <a:xfrm>
            <a:off x="10384367" y="207436"/>
            <a:ext cx="1612900" cy="62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8"/>
          <p:cNvSpPr txBox="1">
            <a:spLocks noChangeArrowheads="1"/>
          </p:cNvSpPr>
          <p:nvPr/>
        </p:nvSpPr>
        <p:spPr bwMode="auto">
          <a:xfrm>
            <a:off x="218017" y="6125206"/>
            <a:ext cx="6688667"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spcBef>
                <a:spcPct val="50000"/>
              </a:spcBef>
              <a:defRPr/>
            </a:pPr>
            <a:r>
              <a:rPr lang="en-US" sz="1067">
                <a:solidFill>
                  <a:srgbClr val="D9D9D9"/>
                </a:solidFill>
              </a:rPr>
              <a:t>ESA UNCLASSIFIED - For Official Use</a:t>
            </a:r>
          </a:p>
        </p:txBody>
      </p:sp>
      <p:pic>
        <p:nvPicPr>
          <p:cNvPr id="8" name="Picture 65"/>
          <p:cNvPicPr>
            <a:picLocks noChangeAspect="1"/>
          </p:cNvPicPr>
          <p:nvPr/>
        </p:nvPicPr>
        <p:blipFill>
          <a:blip r:embed="rId4">
            <a:extLst>
              <a:ext uri="{28A0092B-C50C-407E-A947-70E740481C1C}">
                <a14:useLocalDpi xmlns:a14="http://schemas.microsoft.com/office/drawing/2010/main" val="0"/>
              </a:ext>
            </a:extLst>
          </a:blip>
          <a:srcRect t="83098" b="-5313"/>
          <a:stretch>
            <a:fillRect/>
          </a:stretch>
        </p:blipFill>
        <p:spPr bwMode="auto">
          <a:xfrm>
            <a:off x="10386486" y="6532036"/>
            <a:ext cx="1593849" cy="19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222253" y="6385984"/>
            <a:ext cx="11764433"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0" name="Group 67"/>
          <p:cNvGrpSpPr>
            <a:grpSpLocks/>
          </p:cNvGrpSpPr>
          <p:nvPr/>
        </p:nvGrpSpPr>
        <p:grpSpPr bwMode="auto">
          <a:xfrm>
            <a:off x="230717" y="6544735"/>
            <a:ext cx="9101667" cy="148167"/>
            <a:chOff x="172269" y="6621494"/>
            <a:chExt cx="6826666" cy="111519"/>
          </a:xfrm>
        </p:grpSpPr>
        <p:pic>
          <p:nvPicPr>
            <p:cNvPr id="11" name="Picture 68" descr="at.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226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9" descr="be.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79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0" descr="ca.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35029" y="6621494"/>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1" descr="ch.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75566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2" descr="cz.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153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3" descr="de.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130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4" descr="dk.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0976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5" descr="ee.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288298"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6" descr="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1971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7" descr="fi.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57195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8" descr="fr.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84931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9" descr="gr.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40783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80" descr="hu.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68519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1" descr="ie.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96255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82" descr="it.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23991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3" descr="lu.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3518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4" descr="nl.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379962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5" descr="no.png"/>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408338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6" descr="pl.png"/>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43594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7" descr="pt.png"/>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463930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8" descr="ro.png"/>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4920460"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9" descr="se.png"/>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547580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90" descr="uk.png"/>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603053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91" descr="si.png"/>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6435327" y="6623401"/>
              <a:ext cx="163385" cy="1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819148" y="3886201"/>
            <a:ext cx="10598400" cy="485774"/>
          </a:xfrm>
        </p:spPr>
        <p:txBody>
          <a:bodyPr>
            <a:spAutoFit/>
          </a:bodyPr>
          <a:lstStyle>
            <a:lvl1pPr marL="0" indent="0">
              <a:buFont typeface="Verdana" pitchFamily="34" charset="0"/>
              <a:buNone/>
              <a:defRPr sz="2400">
                <a:solidFill>
                  <a:schemeClr val="bg1"/>
                </a:solidFill>
              </a:defRPr>
            </a:lvl1pPr>
          </a:lstStyle>
          <a:p>
            <a:pPr lvl="0"/>
            <a:r>
              <a:rPr lang="en-US" noProof="0"/>
              <a:t>Click to edit Master subtitle style</a:t>
            </a:r>
            <a:endParaRPr lang="en-GB" noProof="0"/>
          </a:p>
        </p:txBody>
      </p:sp>
      <p:sp>
        <p:nvSpPr>
          <p:cNvPr id="56325" name="Rectangle 6"/>
          <p:cNvSpPr>
            <a:spLocks noGrp="1" noChangeArrowheads="1"/>
          </p:cNvSpPr>
          <p:nvPr>
            <p:ph type="ctrTitle"/>
          </p:nvPr>
        </p:nvSpPr>
        <p:spPr>
          <a:xfrm>
            <a:off x="783169" y="2490151"/>
            <a:ext cx="10596033" cy="748988"/>
          </a:xfrm>
          <a:prstGeom prst="rect">
            <a:avLst/>
          </a:prstGeom>
        </p:spPr>
        <p:txBody>
          <a:bodyPr/>
          <a:lstStyle>
            <a:lvl1pPr>
              <a:defRPr sz="4267">
                <a:solidFill>
                  <a:srgbClr val="FFFFFF"/>
                </a:solidFill>
              </a:defRPr>
            </a:lvl1pPr>
          </a:lstStyle>
          <a:p>
            <a:pPr lvl="0"/>
            <a:r>
              <a:rPr lang="en-US" noProof="0"/>
              <a:t>Click to edit Master title style</a:t>
            </a:r>
            <a:endParaRPr lang="en-GB" noProof="0"/>
          </a:p>
        </p:txBody>
      </p:sp>
    </p:spTree>
    <p:extLst>
      <p:ext uri="{BB962C8B-B14F-4D97-AF65-F5344CB8AC3E}">
        <p14:creationId xmlns:p14="http://schemas.microsoft.com/office/powerpoint/2010/main" val="655280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40D60A-3D1D-4BC1-B126-441441B3F366}" type="slidenum">
              <a:rPr lang="en-GB" smtClean="0"/>
              <a:t>‹#›</a:t>
            </a:fld>
            <a:endParaRPr lang="en-GB"/>
          </a:p>
        </p:txBody>
      </p:sp>
    </p:spTree>
    <p:extLst>
      <p:ext uri="{BB962C8B-B14F-4D97-AF65-F5344CB8AC3E}">
        <p14:creationId xmlns:p14="http://schemas.microsoft.com/office/powerpoint/2010/main" val="497941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40D60A-3D1D-4BC1-B126-441441B3F366}" type="slidenum">
              <a:rPr lang="en-GB" smtClean="0"/>
              <a:t>‹#›</a:t>
            </a:fld>
            <a:endParaRPr lang="en-GB"/>
          </a:p>
        </p:txBody>
      </p:sp>
    </p:spTree>
    <p:extLst>
      <p:ext uri="{BB962C8B-B14F-4D97-AF65-F5344CB8AC3E}">
        <p14:creationId xmlns:p14="http://schemas.microsoft.com/office/powerpoint/2010/main" val="1633338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40D60A-3D1D-4BC1-B126-441441B3F366}" type="slidenum">
              <a:rPr lang="en-GB" smtClean="0"/>
              <a:t>‹#›</a:t>
            </a:fld>
            <a:endParaRPr lang="en-GB"/>
          </a:p>
        </p:txBody>
      </p:sp>
    </p:spTree>
    <p:extLst>
      <p:ext uri="{BB962C8B-B14F-4D97-AF65-F5344CB8AC3E}">
        <p14:creationId xmlns:p14="http://schemas.microsoft.com/office/powerpoint/2010/main" val="372413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40D60A-3D1D-4BC1-B126-441441B3F366}" type="slidenum">
              <a:rPr lang="en-GB" smtClean="0"/>
              <a:t>‹#›</a:t>
            </a:fld>
            <a:endParaRPr lang="en-GB"/>
          </a:p>
        </p:txBody>
      </p:sp>
    </p:spTree>
    <p:extLst>
      <p:ext uri="{BB962C8B-B14F-4D97-AF65-F5344CB8AC3E}">
        <p14:creationId xmlns:p14="http://schemas.microsoft.com/office/powerpoint/2010/main" val="1964408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40D60A-3D1D-4BC1-B126-441441B3F366}" type="slidenum">
              <a:rPr lang="en-GB" smtClean="0"/>
              <a:t>‹#›</a:t>
            </a:fld>
            <a:endParaRPr lang="en-GB"/>
          </a:p>
        </p:txBody>
      </p:sp>
    </p:spTree>
    <p:extLst>
      <p:ext uri="{BB962C8B-B14F-4D97-AF65-F5344CB8AC3E}">
        <p14:creationId xmlns:p14="http://schemas.microsoft.com/office/powerpoint/2010/main" val="2669062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40D60A-3D1D-4BC1-B126-441441B3F366}" type="slidenum">
              <a:rPr lang="en-GB" smtClean="0"/>
              <a:t>‹#›</a:t>
            </a:fld>
            <a:endParaRPr lang="en-GB"/>
          </a:p>
        </p:txBody>
      </p:sp>
    </p:spTree>
    <p:extLst>
      <p:ext uri="{BB962C8B-B14F-4D97-AF65-F5344CB8AC3E}">
        <p14:creationId xmlns:p14="http://schemas.microsoft.com/office/powerpoint/2010/main" val="1614279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40D60A-3D1D-4BC1-B126-441441B3F366}" type="slidenum">
              <a:rPr lang="en-GB" smtClean="0"/>
              <a:t>‹#›</a:t>
            </a:fld>
            <a:endParaRPr lang="en-GB"/>
          </a:p>
        </p:txBody>
      </p:sp>
    </p:spTree>
    <p:extLst>
      <p:ext uri="{BB962C8B-B14F-4D97-AF65-F5344CB8AC3E}">
        <p14:creationId xmlns:p14="http://schemas.microsoft.com/office/powerpoint/2010/main" val="3012228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40D60A-3D1D-4BC1-B126-441441B3F366}" type="slidenum">
              <a:rPr lang="en-GB" smtClean="0"/>
              <a:t>‹#›</a:t>
            </a:fld>
            <a:endParaRPr lang="en-GB"/>
          </a:p>
        </p:txBody>
      </p:sp>
    </p:spTree>
    <p:extLst>
      <p:ext uri="{BB962C8B-B14F-4D97-AF65-F5344CB8AC3E}">
        <p14:creationId xmlns:p14="http://schemas.microsoft.com/office/powerpoint/2010/main" val="932573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40D60A-3D1D-4BC1-B126-441441B3F366}" type="slidenum">
              <a:rPr lang="en-GB" smtClean="0"/>
              <a:t>‹#›</a:t>
            </a:fld>
            <a:endParaRPr lang="en-GB"/>
          </a:p>
        </p:txBody>
      </p:sp>
    </p:spTree>
    <p:extLst>
      <p:ext uri="{BB962C8B-B14F-4D97-AF65-F5344CB8AC3E}">
        <p14:creationId xmlns:p14="http://schemas.microsoft.com/office/powerpoint/2010/main" val="3443817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40D60A-3D1D-4BC1-B126-441441B3F366}" type="slidenum">
              <a:rPr lang="en-GB" smtClean="0"/>
              <a:t>‹#›</a:t>
            </a:fld>
            <a:endParaRPr lang="en-GB"/>
          </a:p>
        </p:txBody>
      </p:sp>
    </p:spTree>
    <p:extLst>
      <p:ext uri="{BB962C8B-B14F-4D97-AF65-F5344CB8AC3E}">
        <p14:creationId xmlns:p14="http://schemas.microsoft.com/office/powerpoint/2010/main" val="3992814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lvl1pPr marL="0">
              <a:defRPr baseline="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noProof="0"/>
          </a:p>
        </p:txBody>
      </p:sp>
    </p:spTree>
    <p:extLst>
      <p:ext uri="{BB962C8B-B14F-4D97-AF65-F5344CB8AC3E}">
        <p14:creationId xmlns:p14="http://schemas.microsoft.com/office/powerpoint/2010/main" val="1637041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40D60A-3D1D-4BC1-B126-441441B3F366}" type="slidenum">
              <a:rPr lang="en-GB" smtClean="0"/>
              <a:t>‹#›</a:t>
            </a:fld>
            <a:endParaRPr lang="en-GB"/>
          </a:p>
        </p:txBody>
      </p:sp>
    </p:spTree>
    <p:extLst>
      <p:ext uri="{BB962C8B-B14F-4D97-AF65-F5344CB8AC3E}">
        <p14:creationId xmlns:p14="http://schemas.microsoft.com/office/powerpoint/2010/main" val="170496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6000" y="3296485"/>
            <a:ext cx="10385400" cy="1764585"/>
          </a:xfrm>
        </p:spPr>
        <p:txBody>
          <a:bodyPr anchor="t"/>
          <a:lstStyle>
            <a:lvl1pPr algn="l">
              <a:defRPr sz="5333" b="0" cap="all">
                <a:solidFill>
                  <a:srgbClr val="0098DB"/>
                </a:solidFill>
              </a:defRPr>
            </a:lvl1pPr>
          </a:lstStyle>
          <a:p>
            <a:r>
              <a:rPr lang="en-US" noProof="0"/>
              <a:t>Click to edit Master title style</a:t>
            </a:r>
            <a:endParaRPr lang="en-GB" noProof="0"/>
          </a:p>
        </p:txBody>
      </p:sp>
      <p:sp>
        <p:nvSpPr>
          <p:cNvPr id="3" name="Text Placeholder 2"/>
          <p:cNvSpPr>
            <a:spLocks noGrp="1"/>
          </p:cNvSpPr>
          <p:nvPr>
            <p:ph type="body" idx="1"/>
          </p:nvPr>
        </p:nvSpPr>
        <p:spPr>
          <a:xfrm>
            <a:off x="816000" y="1796296"/>
            <a:ext cx="10385400" cy="1500187"/>
          </a:xfrm>
        </p:spPr>
        <p:txBody>
          <a:bodyPr anchor="b"/>
          <a:lstStyle>
            <a:lvl1pPr marL="0" indent="0">
              <a:buNone/>
              <a:defRPr sz="2667"/>
            </a:lvl1pPr>
            <a:lvl2pPr marL="609570" indent="0">
              <a:buNone/>
              <a:defRPr sz="2400"/>
            </a:lvl2pPr>
            <a:lvl3pPr marL="1219140" indent="0">
              <a:buNone/>
              <a:defRPr sz="2133"/>
            </a:lvl3pPr>
            <a:lvl4pPr marL="1828709" indent="0">
              <a:buNone/>
              <a:defRPr sz="1867"/>
            </a:lvl4pPr>
            <a:lvl5pPr marL="2438278" indent="0">
              <a:buNone/>
              <a:defRPr sz="1867"/>
            </a:lvl5pPr>
            <a:lvl6pPr marL="3047848" indent="0">
              <a:buNone/>
              <a:defRPr sz="1867"/>
            </a:lvl6pPr>
            <a:lvl7pPr marL="3657418" indent="0">
              <a:buNone/>
              <a:defRPr sz="1867"/>
            </a:lvl7pPr>
            <a:lvl8pPr marL="4266987" indent="0">
              <a:buNone/>
              <a:defRPr sz="1867"/>
            </a:lvl8pPr>
            <a:lvl9pPr marL="4876557" indent="0">
              <a:buNone/>
              <a:defRPr sz="1867"/>
            </a:lvl9pPr>
          </a:lstStyle>
          <a:p>
            <a:pPr lvl="0"/>
            <a:r>
              <a:rPr lang="en-US" noProof="0"/>
              <a:t>Edit Master text styles</a:t>
            </a:r>
          </a:p>
        </p:txBody>
      </p:sp>
    </p:spTree>
    <p:extLst>
      <p:ext uri="{BB962C8B-B14F-4D97-AF65-F5344CB8AC3E}">
        <p14:creationId xmlns:p14="http://schemas.microsoft.com/office/powerpoint/2010/main" val="950051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821268" y="1673225"/>
            <a:ext cx="5185835" cy="4318000"/>
          </a:xfrm>
        </p:spPr>
        <p:txBody>
          <a:bodyPr/>
          <a:lstStyle>
            <a:lvl1pPr>
              <a:defRPr sz="16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6210297" y="1673225"/>
            <a:ext cx="5184000" cy="4318000"/>
          </a:xfrm>
        </p:spPr>
        <p:txBody>
          <a:bodyPr/>
          <a:lstStyle>
            <a:lvl1pPr>
              <a:defRPr sz="16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976563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5497" y="1666800"/>
            <a:ext cx="5193600" cy="496800"/>
          </a:xfrm>
        </p:spPr>
        <p:txBody>
          <a:bodyPr anchor="b"/>
          <a:lstStyle>
            <a:lvl1pPr marL="0" indent="0">
              <a:buNone/>
              <a:defRPr sz="2133"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noProof="0"/>
              <a:t>Edit Master text styles</a:t>
            </a:r>
          </a:p>
        </p:txBody>
      </p:sp>
      <p:sp>
        <p:nvSpPr>
          <p:cNvPr id="5" name="Text Placeholder 4"/>
          <p:cNvSpPr>
            <a:spLocks noGrp="1"/>
          </p:cNvSpPr>
          <p:nvPr>
            <p:ph type="body" sz="quarter" idx="3"/>
          </p:nvPr>
        </p:nvSpPr>
        <p:spPr>
          <a:xfrm>
            <a:off x="6193368" y="1666875"/>
            <a:ext cx="5195221" cy="495324"/>
          </a:xfrm>
        </p:spPr>
        <p:txBody>
          <a:bodyPr anchor="b"/>
          <a:lstStyle>
            <a:lvl1pPr marL="0" indent="0">
              <a:buNone/>
              <a:defRPr sz="2133"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noProof="0"/>
              <a:t>Edit Master text styles</a:t>
            </a:r>
          </a:p>
        </p:txBody>
      </p:sp>
      <p:sp>
        <p:nvSpPr>
          <p:cNvPr id="6" name="Content Placeholder 5"/>
          <p:cNvSpPr>
            <a:spLocks noGrp="1"/>
          </p:cNvSpPr>
          <p:nvPr>
            <p:ph sz="quarter" idx="4"/>
          </p:nvPr>
        </p:nvSpPr>
        <p:spPr>
          <a:xfrm>
            <a:off x="6193368" y="2174878"/>
            <a:ext cx="5198533" cy="3816351"/>
          </a:xfrm>
        </p:spPr>
        <p:txBody>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Content Placeholder 5"/>
          <p:cNvSpPr>
            <a:spLocks noGrp="1"/>
          </p:cNvSpPr>
          <p:nvPr>
            <p:ph sz="quarter" idx="10"/>
          </p:nvPr>
        </p:nvSpPr>
        <p:spPr>
          <a:xfrm>
            <a:off x="825600" y="2174403"/>
            <a:ext cx="5198533" cy="3816351"/>
          </a:xfrm>
        </p:spPr>
        <p:txBody>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Title 1"/>
          <p:cNvSpPr>
            <a:spLocks noGrp="1"/>
          </p:cNvSpPr>
          <p:nvPr>
            <p:ph type="title"/>
          </p:nvPr>
        </p:nvSpPr>
        <p:spPr>
          <a:xfrm>
            <a:off x="190783" y="214289"/>
            <a:ext cx="9566461" cy="543675"/>
          </a:xfrm>
        </p:spPr>
        <p:txBody>
          <a:bodyPr/>
          <a:lstStyle/>
          <a:p>
            <a:r>
              <a:rPr lang="en-US" noProof="0"/>
              <a:t>Click to edit Master title style</a:t>
            </a:r>
            <a:endParaRPr lang="en-GB" noProof="0"/>
          </a:p>
        </p:txBody>
      </p:sp>
    </p:spTree>
    <p:extLst>
      <p:ext uri="{BB962C8B-B14F-4D97-AF65-F5344CB8AC3E}">
        <p14:creationId xmlns:p14="http://schemas.microsoft.com/office/powerpoint/2010/main" val="2885471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90783" y="214289"/>
            <a:ext cx="9566461" cy="543675"/>
          </a:xfrm>
          <a:prstGeom prst="rect">
            <a:avLst/>
          </a:prstGeom>
          <a:noFill/>
          <a:ln>
            <a:noFill/>
          </a:ln>
        </p:spPr>
        <p:txBody>
          <a:bodyPr/>
          <a:lstStyle>
            <a:lvl1pPr>
              <a:defRPr lang="en-GB" sz="2933" b="0" dirty="0" smtClean="0">
                <a:solidFill>
                  <a:srgbClr val="0070C0"/>
                </a:solidFill>
                <a:latin typeface="Verdana"/>
                <a:ea typeface="+mj-ea"/>
                <a:cs typeface="Verdana"/>
              </a:defRPr>
            </a:lvl1pPr>
          </a:lstStyle>
          <a:p>
            <a:pPr lvl="0"/>
            <a:r>
              <a:rPr lang="en-US"/>
              <a:t>Click to edit Master title style</a:t>
            </a:r>
            <a:endParaRPr lang="en-GB"/>
          </a:p>
        </p:txBody>
      </p:sp>
    </p:spTree>
    <p:extLst>
      <p:ext uri="{BB962C8B-B14F-4D97-AF65-F5344CB8AC3E}">
        <p14:creationId xmlns:p14="http://schemas.microsoft.com/office/powerpoint/2010/main" val="1018274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3224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9" y="1666878"/>
            <a:ext cx="6625167" cy="4324351"/>
          </a:xfrm>
        </p:spPr>
        <p:txBody>
          <a:bodyPr/>
          <a:lstStyle>
            <a:lvl1pPr>
              <a:defRPr sz="1867"/>
            </a:lvl1pPr>
            <a:lvl2pPr>
              <a:defRPr sz="1867"/>
            </a:lvl2pPr>
            <a:lvl3pPr>
              <a:defRPr sz="1867"/>
            </a:lvl3pPr>
            <a:lvl4pPr>
              <a:defRPr sz="1867"/>
            </a:lvl4pPr>
            <a:lvl5pPr>
              <a:defRPr sz="1867"/>
            </a:lvl5pPr>
            <a:lvl6pPr>
              <a:defRPr sz="2667"/>
            </a:lvl6pPr>
            <a:lvl7pPr>
              <a:defRPr sz="2667"/>
            </a:lvl7pPr>
            <a:lvl8pPr>
              <a:defRPr sz="2667"/>
            </a:lvl8pPr>
            <a:lvl9pPr>
              <a:defRPr sz="2667"/>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Text Placeholder 3"/>
          <p:cNvSpPr>
            <a:spLocks noGrp="1"/>
          </p:cNvSpPr>
          <p:nvPr>
            <p:ph type="body" sz="half" idx="2"/>
          </p:nvPr>
        </p:nvSpPr>
        <p:spPr>
          <a:xfrm>
            <a:off x="825500" y="1666803"/>
            <a:ext cx="3795184" cy="4324351"/>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noProof="0"/>
              <a:t>Edit Master text styles</a:t>
            </a:r>
          </a:p>
        </p:txBody>
      </p:sp>
      <p:sp>
        <p:nvSpPr>
          <p:cNvPr id="5" name="Title 1"/>
          <p:cNvSpPr>
            <a:spLocks noGrp="1"/>
          </p:cNvSpPr>
          <p:nvPr>
            <p:ph type="title"/>
          </p:nvPr>
        </p:nvSpPr>
        <p:spPr>
          <a:xfrm>
            <a:off x="190783" y="214289"/>
            <a:ext cx="9566461" cy="543675"/>
          </a:xfrm>
        </p:spPr>
        <p:txBody>
          <a:bodyPr/>
          <a:lstStyle/>
          <a:p>
            <a:r>
              <a:rPr lang="en-US" noProof="0"/>
              <a:t>Click to edit Master title style</a:t>
            </a:r>
            <a:endParaRPr lang="en-GB" noProof="0"/>
          </a:p>
        </p:txBody>
      </p:sp>
    </p:spTree>
    <p:extLst>
      <p:ext uri="{BB962C8B-B14F-4D97-AF65-F5344CB8AC3E}">
        <p14:creationId xmlns:p14="http://schemas.microsoft.com/office/powerpoint/2010/main" val="83506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6000" y="4997211"/>
            <a:ext cx="7910400" cy="379656"/>
          </a:xfrm>
        </p:spPr>
        <p:txBody>
          <a:bodyPr anchor="b"/>
          <a:lstStyle>
            <a:lvl1pPr algn="l">
              <a:defRPr sz="1867" b="1"/>
            </a:lvl1pPr>
          </a:lstStyle>
          <a:p>
            <a:r>
              <a:rPr lang="en-US" noProof="0"/>
              <a:t>Click to edit Master title style</a:t>
            </a:r>
            <a:endParaRPr lang="en-GB" noProof="0"/>
          </a:p>
        </p:txBody>
      </p:sp>
      <p:sp>
        <p:nvSpPr>
          <p:cNvPr id="3" name="Picture Placeholder 2"/>
          <p:cNvSpPr>
            <a:spLocks noGrp="1"/>
          </p:cNvSpPr>
          <p:nvPr>
            <p:ph type="pic" idx="1"/>
          </p:nvPr>
        </p:nvSpPr>
        <p:spPr>
          <a:xfrm>
            <a:off x="2135716" y="1666876"/>
            <a:ext cx="7909984" cy="3390901"/>
          </a:xfrm>
        </p:spPr>
        <p:txBody>
          <a:bodyPr/>
          <a:lstStyle>
            <a:lvl1pPr marL="0" indent="0">
              <a:buNone/>
              <a:defRPr sz="18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136000" y="5372103"/>
            <a:ext cx="7910400" cy="619127"/>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noProof="0"/>
              <a:t>Edit Master text styles</a:t>
            </a:r>
          </a:p>
        </p:txBody>
      </p:sp>
    </p:spTree>
    <p:extLst>
      <p:ext uri="{BB962C8B-B14F-4D97-AF65-F5344CB8AC3E}">
        <p14:creationId xmlns:p14="http://schemas.microsoft.com/office/powerpoint/2010/main" val="175108772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image" Target="../media/image3.png"/><Relationship Id="rId18" Type="http://schemas.openxmlformats.org/officeDocument/2006/relationships/image" Target="../media/image8.png"/><Relationship Id="rId26" Type="http://schemas.openxmlformats.org/officeDocument/2006/relationships/image" Target="../media/image16.png"/><Relationship Id="rId21" Type="http://schemas.openxmlformats.org/officeDocument/2006/relationships/image" Target="../media/image11.png"/><Relationship Id="rId34" Type="http://schemas.openxmlformats.org/officeDocument/2006/relationships/image" Target="../media/image24.png"/><Relationship Id="rId7" Type="http://schemas.openxmlformats.org/officeDocument/2006/relationships/slideLayout" Target="../slideLayouts/slideLayout7.xml"/><Relationship Id="rId12" Type="http://schemas.openxmlformats.org/officeDocument/2006/relationships/image" Target="../media/image2.jpeg"/><Relationship Id="rId17" Type="http://schemas.openxmlformats.org/officeDocument/2006/relationships/image" Target="../media/image7.png"/><Relationship Id="rId25" Type="http://schemas.openxmlformats.org/officeDocument/2006/relationships/image" Target="../media/image15.png"/><Relationship Id="rId33" Type="http://schemas.openxmlformats.org/officeDocument/2006/relationships/image" Target="../media/image23.png"/><Relationship Id="rId2" Type="http://schemas.openxmlformats.org/officeDocument/2006/relationships/slideLayout" Target="../slideLayouts/slideLayout2.xml"/><Relationship Id="rId16" Type="http://schemas.openxmlformats.org/officeDocument/2006/relationships/image" Target="../media/image6.png"/><Relationship Id="rId20" Type="http://schemas.openxmlformats.org/officeDocument/2006/relationships/image" Target="../media/image10.png"/><Relationship Id="rId29"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24" Type="http://schemas.openxmlformats.org/officeDocument/2006/relationships/image" Target="../media/image14.png"/><Relationship Id="rId32" Type="http://schemas.openxmlformats.org/officeDocument/2006/relationships/image" Target="../media/image22.png"/><Relationship Id="rId37" Type="http://schemas.openxmlformats.org/officeDocument/2006/relationships/image" Target="../media/image27.png"/><Relationship Id="rId5" Type="http://schemas.openxmlformats.org/officeDocument/2006/relationships/slideLayout" Target="../slideLayouts/slideLayout5.xml"/><Relationship Id="rId15" Type="http://schemas.openxmlformats.org/officeDocument/2006/relationships/image" Target="../media/image5.png"/><Relationship Id="rId23" Type="http://schemas.openxmlformats.org/officeDocument/2006/relationships/image" Target="../media/image13.png"/><Relationship Id="rId28" Type="http://schemas.openxmlformats.org/officeDocument/2006/relationships/image" Target="../media/image18.png"/><Relationship Id="rId36" Type="http://schemas.openxmlformats.org/officeDocument/2006/relationships/image" Target="../media/image26.png"/><Relationship Id="rId10" Type="http://schemas.openxmlformats.org/officeDocument/2006/relationships/theme" Target="../theme/theme1.xml"/><Relationship Id="rId19" Type="http://schemas.openxmlformats.org/officeDocument/2006/relationships/image" Target="../media/image9.png"/><Relationship Id="rId31" Type="http://schemas.openxmlformats.org/officeDocument/2006/relationships/image" Target="../media/image2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 Id="rId22" Type="http://schemas.openxmlformats.org/officeDocument/2006/relationships/image" Target="../media/image12.png"/><Relationship Id="rId27" Type="http://schemas.openxmlformats.org/officeDocument/2006/relationships/image" Target="../media/image17.png"/><Relationship Id="rId30" Type="http://schemas.openxmlformats.org/officeDocument/2006/relationships/image" Target="../media/image20.png"/><Relationship Id="rId35" Type="http://schemas.openxmlformats.org/officeDocument/2006/relationships/image" Target="../media/image25.png"/><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CCI_ppt_edits_cmug2.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2"/>
            <a:ext cx="12192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body" idx="1"/>
          </p:nvPr>
        </p:nvSpPr>
        <p:spPr bwMode="auto">
          <a:xfrm>
            <a:off x="230720" y="1056220"/>
            <a:ext cx="11662833" cy="509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Text Box DG"/>
          <p:cNvSpPr txBox="1">
            <a:spLocks noChangeArrowheads="1"/>
          </p:cNvSpPr>
          <p:nvPr/>
        </p:nvSpPr>
        <p:spPr bwMode="auto">
          <a:xfrm>
            <a:off x="770468" y="446619"/>
            <a:ext cx="6688667"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spcBef>
                <a:spcPct val="50000"/>
              </a:spcBef>
              <a:defRPr/>
            </a:pPr>
            <a:endParaRPr lang="en-US" sz="1067"/>
          </a:p>
        </p:txBody>
      </p:sp>
      <p:sp>
        <p:nvSpPr>
          <p:cNvPr id="1029" name="Rectangle 6"/>
          <p:cNvSpPr>
            <a:spLocks noGrp="1" noChangeArrowheads="1"/>
          </p:cNvSpPr>
          <p:nvPr>
            <p:ph type="title"/>
          </p:nvPr>
        </p:nvSpPr>
        <p:spPr bwMode="auto">
          <a:xfrm>
            <a:off x="1032936" y="226641"/>
            <a:ext cx="9275233" cy="54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a:t>Click to edit Master title style</a:t>
            </a:r>
            <a:endParaRPr lang="en-GB" altLang="en-US"/>
          </a:p>
        </p:txBody>
      </p:sp>
      <p:pic>
        <p:nvPicPr>
          <p:cNvPr id="1030" name="Picture 11" descr="PPT_Footer.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6369052"/>
            <a:ext cx="12192000" cy="48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38"/>
          <p:cNvSpPr txBox="1">
            <a:spLocks noChangeArrowheads="1"/>
          </p:cNvSpPr>
          <p:nvPr/>
        </p:nvSpPr>
        <p:spPr bwMode="auto">
          <a:xfrm>
            <a:off x="220133" y="6100235"/>
            <a:ext cx="6688667"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spcBef>
                <a:spcPct val="50000"/>
              </a:spcBef>
              <a:defRPr/>
            </a:pPr>
            <a:r>
              <a:rPr lang="en-US" sz="1067">
                <a:solidFill>
                  <a:srgbClr val="404040"/>
                </a:solidFill>
              </a:rPr>
              <a:t>Climate Modelling User Group</a:t>
            </a:r>
          </a:p>
        </p:txBody>
      </p:sp>
      <p:sp>
        <p:nvSpPr>
          <p:cNvPr id="1032" name="Text Box 34"/>
          <p:cNvSpPr txBox="1">
            <a:spLocks noChangeAspect="1" noChangeArrowheads="1"/>
          </p:cNvSpPr>
          <p:nvPr/>
        </p:nvSpPr>
        <p:spPr bwMode="auto">
          <a:xfrm>
            <a:off x="5965052" y="6106586"/>
            <a:ext cx="6028267" cy="1968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r" eaLnBrk="1" hangingPunct="1">
              <a:spcBef>
                <a:spcPct val="50000"/>
              </a:spcBef>
            </a:pPr>
            <a:r>
              <a:rPr lang="en-GB" altLang="en-US" sz="1067" noProof="1">
                <a:solidFill>
                  <a:schemeClr val="bg2"/>
                </a:solidFill>
              </a:rPr>
              <a:t>CMUG | 1-10-2018 | Slide  </a:t>
            </a:r>
            <a:fld id="{52AB8474-ED92-413E-8575-36E5F8D3A884}" type="slidenum">
              <a:rPr altLang="en-US" sz="1067" noProof="1">
                <a:solidFill>
                  <a:schemeClr val="bg2"/>
                </a:solidFill>
              </a:rPr>
              <a:pPr algn="r" eaLnBrk="1" hangingPunct="1">
                <a:spcBef>
                  <a:spcPct val="50000"/>
                </a:spcBef>
              </a:pPr>
              <a:t>‹#›</a:t>
            </a:fld>
            <a:endParaRPr lang="en-GB" altLang="en-US" sz="1067" noProof="1">
              <a:solidFill>
                <a:schemeClr val="bg2"/>
              </a:solidFill>
            </a:endParaRPr>
          </a:p>
        </p:txBody>
      </p:sp>
      <p:grpSp>
        <p:nvGrpSpPr>
          <p:cNvPr id="1033" name="Group 39"/>
          <p:cNvGrpSpPr>
            <a:grpSpLocks/>
          </p:cNvGrpSpPr>
          <p:nvPr/>
        </p:nvGrpSpPr>
        <p:grpSpPr bwMode="auto">
          <a:xfrm>
            <a:off x="230717" y="6544735"/>
            <a:ext cx="9101667" cy="148167"/>
            <a:chOff x="172269" y="6621494"/>
            <a:chExt cx="6826666" cy="111519"/>
          </a:xfrm>
        </p:grpSpPr>
        <p:pic>
          <p:nvPicPr>
            <p:cNvPr id="1035" name="Picture 40" descr="at.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7226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41" descr="be.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079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42" descr="ca.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835029" y="6621494"/>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43" descr="ch.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75566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44" descr="cz.pn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3153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45" descr="de.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130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46" descr="dk.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00976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47" descr="ee.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288298"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48" descr="es.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1971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49" descr="fi.png"/>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157195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50" descr="fr.png"/>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184931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51" descr="gr.png"/>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240783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52" descr="hu.png"/>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268519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53" descr="ie.png"/>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96255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54" descr="it.png"/>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323991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55" descr="lu.png"/>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3518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56" descr="nl.png"/>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379962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57" descr="no.png"/>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408338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58" descr="pl.png"/>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43594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59" descr="pt.png"/>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463930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60" descr="ro.png"/>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4920460"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61" descr="se.png"/>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547580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62" descr="uk.png"/>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603053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63" descr="si.png"/>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6435327" y="6623401"/>
              <a:ext cx="163385" cy="1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4" name="Picture 34"/>
          <p:cNvPicPr>
            <a:picLocks noChangeAspect="1"/>
          </p:cNvPicPr>
          <p:nvPr/>
        </p:nvPicPr>
        <p:blipFill>
          <a:blip r:embed="rId37" cstate="print">
            <a:extLst>
              <a:ext uri="{28A0092B-C50C-407E-A947-70E740481C1C}">
                <a14:useLocalDpi xmlns:a14="http://schemas.microsoft.com/office/drawing/2010/main" val="0"/>
              </a:ext>
            </a:extLst>
          </a:blip>
          <a:srcRect t="-2" b="28613"/>
          <a:stretch>
            <a:fillRect/>
          </a:stretch>
        </p:blipFill>
        <p:spPr bwMode="auto">
          <a:xfrm>
            <a:off x="10384367" y="207436"/>
            <a:ext cx="1612900" cy="62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87943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sldNum="0" hdr="0" ftr="0" dt="0"/>
  <p:txStyles>
    <p:titleStyle>
      <a:lvl1pPr algn="l" rtl="0" eaLnBrk="1" fontAlgn="base" hangingPunct="1">
        <a:spcBef>
          <a:spcPct val="0"/>
        </a:spcBef>
        <a:spcAft>
          <a:spcPct val="0"/>
        </a:spcAft>
        <a:defRPr lang="en-GB" sz="2933" dirty="0">
          <a:solidFill>
            <a:srgbClr val="FFFFFF"/>
          </a:solidFill>
          <a:latin typeface="Verdana"/>
          <a:ea typeface="MS PGothic" panose="020B0600070205080204" pitchFamily="34" charset="-128"/>
          <a:cs typeface="Verdana"/>
        </a:defRPr>
      </a:lvl1pPr>
      <a:lvl2pPr algn="l" rtl="0" eaLnBrk="1" fontAlgn="base" hangingPunct="1">
        <a:spcBef>
          <a:spcPct val="0"/>
        </a:spcBef>
        <a:spcAft>
          <a:spcPct val="0"/>
        </a:spcAft>
        <a:defRPr sz="2933">
          <a:solidFill>
            <a:srgbClr val="FFFFFF"/>
          </a:solidFill>
          <a:latin typeface="Verdana" pitchFamily="34" charset="0"/>
          <a:ea typeface="MS PGothic" panose="020B0600070205080204" pitchFamily="34" charset="-128"/>
        </a:defRPr>
      </a:lvl2pPr>
      <a:lvl3pPr algn="l" rtl="0" eaLnBrk="1" fontAlgn="base" hangingPunct="1">
        <a:spcBef>
          <a:spcPct val="0"/>
        </a:spcBef>
        <a:spcAft>
          <a:spcPct val="0"/>
        </a:spcAft>
        <a:defRPr sz="2933">
          <a:solidFill>
            <a:srgbClr val="FFFFFF"/>
          </a:solidFill>
          <a:latin typeface="Verdana" pitchFamily="34" charset="0"/>
          <a:ea typeface="MS PGothic" panose="020B0600070205080204" pitchFamily="34" charset="-128"/>
        </a:defRPr>
      </a:lvl3pPr>
      <a:lvl4pPr algn="l" rtl="0" eaLnBrk="1" fontAlgn="base" hangingPunct="1">
        <a:spcBef>
          <a:spcPct val="0"/>
        </a:spcBef>
        <a:spcAft>
          <a:spcPct val="0"/>
        </a:spcAft>
        <a:defRPr sz="2933">
          <a:solidFill>
            <a:srgbClr val="FFFFFF"/>
          </a:solidFill>
          <a:latin typeface="Verdana" pitchFamily="34" charset="0"/>
          <a:ea typeface="MS PGothic" panose="020B0600070205080204" pitchFamily="34" charset="-128"/>
        </a:defRPr>
      </a:lvl4pPr>
      <a:lvl5pPr algn="l" rtl="0" eaLnBrk="1" fontAlgn="base" hangingPunct="1">
        <a:spcBef>
          <a:spcPct val="0"/>
        </a:spcBef>
        <a:spcAft>
          <a:spcPct val="0"/>
        </a:spcAft>
        <a:defRPr sz="2933">
          <a:solidFill>
            <a:srgbClr val="FFFFFF"/>
          </a:solidFill>
          <a:latin typeface="Verdana" pitchFamily="34" charset="0"/>
          <a:ea typeface="MS PGothic" panose="020B0600070205080204" pitchFamily="34" charset="-128"/>
        </a:defRPr>
      </a:lvl5pPr>
      <a:lvl6pPr marL="609570" algn="l" rtl="0" eaLnBrk="1" fontAlgn="base" hangingPunct="1">
        <a:spcBef>
          <a:spcPct val="0"/>
        </a:spcBef>
        <a:spcAft>
          <a:spcPct val="0"/>
        </a:spcAft>
        <a:defRPr sz="2933" b="1">
          <a:solidFill>
            <a:schemeClr val="bg1"/>
          </a:solidFill>
          <a:latin typeface="Verdana" pitchFamily="34" charset="0"/>
        </a:defRPr>
      </a:lvl6pPr>
      <a:lvl7pPr marL="1219140" algn="l" rtl="0" eaLnBrk="1" fontAlgn="base" hangingPunct="1">
        <a:spcBef>
          <a:spcPct val="0"/>
        </a:spcBef>
        <a:spcAft>
          <a:spcPct val="0"/>
        </a:spcAft>
        <a:defRPr sz="2933" b="1">
          <a:solidFill>
            <a:schemeClr val="bg1"/>
          </a:solidFill>
          <a:latin typeface="Verdana" pitchFamily="34" charset="0"/>
        </a:defRPr>
      </a:lvl7pPr>
      <a:lvl8pPr marL="1828709" algn="l" rtl="0" eaLnBrk="1" fontAlgn="base" hangingPunct="1">
        <a:spcBef>
          <a:spcPct val="0"/>
        </a:spcBef>
        <a:spcAft>
          <a:spcPct val="0"/>
        </a:spcAft>
        <a:defRPr sz="2933" b="1">
          <a:solidFill>
            <a:schemeClr val="bg1"/>
          </a:solidFill>
          <a:latin typeface="Verdana" pitchFamily="34" charset="0"/>
        </a:defRPr>
      </a:lvl8pPr>
      <a:lvl9pPr marL="2438278" algn="l" rtl="0" eaLnBrk="1" fontAlgn="base" hangingPunct="1">
        <a:spcBef>
          <a:spcPct val="0"/>
        </a:spcBef>
        <a:spcAft>
          <a:spcPct val="0"/>
        </a:spcAft>
        <a:defRPr sz="2933" b="1">
          <a:solidFill>
            <a:schemeClr val="bg1"/>
          </a:solidFill>
          <a:latin typeface="Verdana" pitchFamily="34" charset="0"/>
        </a:defRPr>
      </a:lvl9pPr>
    </p:titleStyle>
    <p:bodyStyle>
      <a:lvl1pPr marL="457178" indent="-914354" algn="l" rtl="0" eaLnBrk="1" fontAlgn="base" hangingPunct="1">
        <a:lnSpc>
          <a:spcPct val="119000"/>
        </a:lnSpc>
        <a:spcBef>
          <a:spcPct val="20000"/>
        </a:spcBef>
        <a:spcAft>
          <a:spcPct val="0"/>
        </a:spcAft>
        <a:buClr>
          <a:schemeClr val="accent1"/>
        </a:buClr>
        <a:defRPr lang="en-GB" sz="2133" dirty="0">
          <a:solidFill>
            <a:schemeClr val="bg2"/>
          </a:solidFill>
          <a:latin typeface="Verdana"/>
          <a:ea typeface="MS PGothic" panose="020B0600070205080204" pitchFamily="34" charset="-128"/>
          <a:cs typeface="Verdana"/>
        </a:defRPr>
      </a:lvl1pPr>
      <a:lvl2pPr marL="1079446" indent="-469876" algn="l" rtl="0" eaLnBrk="1" fontAlgn="base" hangingPunct="1">
        <a:lnSpc>
          <a:spcPct val="119000"/>
        </a:lnSpc>
        <a:spcBef>
          <a:spcPct val="20000"/>
        </a:spcBef>
        <a:spcAft>
          <a:spcPct val="0"/>
        </a:spcAft>
        <a:buClr>
          <a:schemeClr val="accent1"/>
        </a:buClr>
        <a:buFont typeface="Verdana" panose="020B0604030504040204" pitchFamily="34" charset="0"/>
        <a:defRPr lang="en-GB" sz="2133" dirty="0">
          <a:solidFill>
            <a:schemeClr val="bg2"/>
          </a:solidFill>
          <a:latin typeface="Verdana"/>
          <a:ea typeface="MS PGothic" panose="020B0600070205080204" pitchFamily="34" charset="-128"/>
          <a:cs typeface="Verdana"/>
        </a:defRPr>
      </a:lvl2pPr>
      <a:lvl3pPr marL="1875273" indent="-656134" algn="l" rtl="0" eaLnBrk="1" fontAlgn="base" hangingPunct="1">
        <a:lnSpc>
          <a:spcPct val="119000"/>
        </a:lnSpc>
        <a:spcBef>
          <a:spcPct val="20000"/>
        </a:spcBef>
        <a:spcAft>
          <a:spcPct val="0"/>
        </a:spcAft>
        <a:buClr>
          <a:schemeClr val="accent1"/>
        </a:buClr>
        <a:buFont typeface="Verdana" panose="020B0604030504040204" pitchFamily="34" charset="0"/>
        <a:defRPr lang="en-GB" sz="2133" dirty="0">
          <a:solidFill>
            <a:schemeClr val="bg2"/>
          </a:solidFill>
          <a:latin typeface="Verdana"/>
          <a:ea typeface="MS PGothic" panose="020B0600070205080204" pitchFamily="34" charset="-128"/>
          <a:cs typeface="Verdana"/>
        </a:defRPr>
      </a:lvl3pPr>
      <a:lvl4pPr marL="2673217" indent="-844510" algn="l" rtl="0" eaLnBrk="1" fontAlgn="base" hangingPunct="1">
        <a:lnSpc>
          <a:spcPct val="119000"/>
        </a:lnSpc>
        <a:spcBef>
          <a:spcPct val="20000"/>
        </a:spcBef>
        <a:spcAft>
          <a:spcPct val="0"/>
        </a:spcAft>
        <a:buClr>
          <a:schemeClr val="accent1"/>
        </a:buClr>
        <a:buFont typeface="Verdana" panose="020B0604030504040204" pitchFamily="34" charset="0"/>
        <a:defRPr lang="en-GB" sz="2133" dirty="0">
          <a:solidFill>
            <a:schemeClr val="bg2"/>
          </a:solidFill>
          <a:latin typeface="Verdana"/>
          <a:ea typeface="MS PGothic" panose="020B0600070205080204" pitchFamily="34" charset="-128"/>
          <a:cs typeface="Verdana"/>
        </a:defRPr>
      </a:lvl4pPr>
      <a:lvl5pPr marL="3469044" indent="-1030766" algn="l" rtl="0" eaLnBrk="1" fontAlgn="base" hangingPunct="1">
        <a:lnSpc>
          <a:spcPct val="119000"/>
        </a:lnSpc>
        <a:spcBef>
          <a:spcPct val="20000"/>
        </a:spcBef>
        <a:spcAft>
          <a:spcPct val="0"/>
        </a:spcAft>
        <a:buClr>
          <a:schemeClr val="accent1"/>
        </a:buClr>
        <a:buFont typeface="Verdana" panose="020B0604030504040204" pitchFamily="34" charset="0"/>
        <a:defRPr lang="en-GB" sz="2133" dirty="0">
          <a:solidFill>
            <a:schemeClr val="bg2"/>
          </a:solidFill>
          <a:latin typeface="Verdana"/>
          <a:ea typeface="MS PGothic" panose="020B0600070205080204" pitchFamily="34" charset="-128"/>
          <a:cs typeface="Verdana"/>
        </a:defRPr>
      </a:lvl5pPr>
      <a:lvl6pPr marL="4639501" indent="-558773" algn="l" rtl="0" eaLnBrk="1" fontAlgn="base" hangingPunct="1">
        <a:lnSpc>
          <a:spcPct val="119000"/>
        </a:lnSpc>
        <a:spcBef>
          <a:spcPct val="20000"/>
        </a:spcBef>
        <a:spcAft>
          <a:spcPct val="0"/>
        </a:spcAft>
        <a:buClr>
          <a:schemeClr val="accent1"/>
        </a:buClr>
        <a:buFont typeface="Verdana" pitchFamily="34" charset="0"/>
        <a:buChar char="–"/>
        <a:defRPr sz="2133">
          <a:solidFill>
            <a:schemeClr val="bg2"/>
          </a:solidFill>
          <a:latin typeface="+mn-lt"/>
        </a:defRPr>
      </a:lvl6pPr>
      <a:lvl7pPr marL="5249071" indent="-558773" algn="l" rtl="0" eaLnBrk="1" fontAlgn="base" hangingPunct="1">
        <a:lnSpc>
          <a:spcPct val="119000"/>
        </a:lnSpc>
        <a:spcBef>
          <a:spcPct val="20000"/>
        </a:spcBef>
        <a:spcAft>
          <a:spcPct val="0"/>
        </a:spcAft>
        <a:buClr>
          <a:schemeClr val="accent1"/>
        </a:buClr>
        <a:buFont typeface="Verdana" pitchFamily="34" charset="0"/>
        <a:buChar char="–"/>
        <a:defRPr sz="2133">
          <a:solidFill>
            <a:schemeClr val="bg2"/>
          </a:solidFill>
          <a:latin typeface="+mn-lt"/>
        </a:defRPr>
      </a:lvl7pPr>
      <a:lvl8pPr marL="5858640" indent="-558773" algn="l" rtl="0" eaLnBrk="1" fontAlgn="base" hangingPunct="1">
        <a:lnSpc>
          <a:spcPct val="119000"/>
        </a:lnSpc>
        <a:spcBef>
          <a:spcPct val="20000"/>
        </a:spcBef>
        <a:spcAft>
          <a:spcPct val="0"/>
        </a:spcAft>
        <a:buClr>
          <a:schemeClr val="accent1"/>
        </a:buClr>
        <a:buFont typeface="Verdana" pitchFamily="34" charset="0"/>
        <a:buChar char="–"/>
        <a:defRPr sz="2133">
          <a:solidFill>
            <a:schemeClr val="bg2"/>
          </a:solidFill>
          <a:latin typeface="+mn-lt"/>
        </a:defRPr>
      </a:lvl8pPr>
      <a:lvl9pPr marL="6468210" indent="-558773" algn="l" rtl="0" eaLnBrk="1" fontAlgn="base" hangingPunct="1">
        <a:lnSpc>
          <a:spcPct val="119000"/>
        </a:lnSpc>
        <a:spcBef>
          <a:spcPct val="20000"/>
        </a:spcBef>
        <a:spcAft>
          <a:spcPct val="0"/>
        </a:spcAft>
        <a:buClr>
          <a:schemeClr val="accent1"/>
        </a:buClr>
        <a:buFont typeface="Verdana" pitchFamily="34" charset="0"/>
        <a:buChar char="–"/>
        <a:defRPr sz="2133">
          <a:solidFill>
            <a:schemeClr val="bg2"/>
          </a:solidFill>
          <a:latin typeface="+mn-lt"/>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40D60A-3D1D-4BC1-B126-441441B3F366}" type="slidenum">
              <a:rPr lang="en-GB" smtClean="0"/>
              <a:t>‹#›</a:t>
            </a:fld>
            <a:endParaRPr lang="en-GB"/>
          </a:p>
        </p:txBody>
      </p:sp>
    </p:spTree>
    <p:extLst>
      <p:ext uri="{BB962C8B-B14F-4D97-AF65-F5344CB8AC3E}">
        <p14:creationId xmlns:p14="http://schemas.microsoft.com/office/powerpoint/2010/main" val="75923676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66.png"/><Relationship Id="rId3" Type="http://schemas.openxmlformats.org/officeDocument/2006/relationships/image" Target="../media/image30.png"/><Relationship Id="rId7" Type="http://schemas.openxmlformats.org/officeDocument/2006/relationships/image" Target="../media/image63.png"/><Relationship Id="rId12" Type="http://schemas.openxmlformats.org/officeDocument/2006/relationships/image" Target="../media/image33.sv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62.svg"/><Relationship Id="rId11" Type="http://schemas.openxmlformats.org/officeDocument/2006/relationships/image" Target="../media/image32.png"/><Relationship Id="rId5" Type="http://schemas.openxmlformats.org/officeDocument/2006/relationships/image" Target="../media/image61.png"/><Relationship Id="rId10" Type="http://schemas.openxmlformats.org/officeDocument/2006/relationships/image" Target="../media/image48.svg"/><Relationship Id="rId4" Type="http://schemas.openxmlformats.org/officeDocument/2006/relationships/image" Target="../media/image31.png"/><Relationship Id="rId9" Type="http://schemas.openxmlformats.org/officeDocument/2006/relationships/image" Target="../media/image47.png"/><Relationship Id="rId14" Type="http://schemas.openxmlformats.org/officeDocument/2006/relationships/image" Target="../media/image67.png"/></Relationships>
</file>

<file path=ppt/slides/_rels/slide11.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68.png"/><Relationship Id="rId3" Type="http://schemas.openxmlformats.org/officeDocument/2006/relationships/image" Target="../media/image30.png"/><Relationship Id="rId7" Type="http://schemas.openxmlformats.org/officeDocument/2006/relationships/image" Target="../media/image63.png"/><Relationship Id="rId12" Type="http://schemas.openxmlformats.org/officeDocument/2006/relationships/image" Target="../media/image33.sv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62.svg"/><Relationship Id="rId11" Type="http://schemas.openxmlformats.org/officeDocument/2006/relationships/image" Target="../media/image32.png"/><Relationship Id="rId5" Type="http://schemas.openxmlformats.org/officeDocument/2006/relationships/image" Target="../media/image61.png"/><Relationship Id="rId10" Type="http://schemas.openxmlformats.org/officeDocument/2006/relationships/image" Target="../media/image48.svg"/><Relationship Id="rId4" Type="http://schemas.openxmlformats.org/officeDocument/2006/relationships/image" Target="../media/image31.png"/><Relationship Id="rId9" Type="http://schemas.openxmlformats.org/officeDocument/2006/relationships/image" Target="../media/image47.png"/></Relationships>
</file>

<file path=ppt/slides/_rels/slide12.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30.png"/><Relationship Id="rId7" Type="http://schemas.openxmlformats.org/officeDocument/2006/relationships/image" Target="../media/image63.png"/><Relationship Id="rId12" Type="http://schemas.openxmlformats.org/officeDocument/2006/relationships/image" Target="../media/image33.sv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62.svg"/><Relationship Id="rId11" Type="http://schemas.openxmlformats.org/officeDocument/2006/relationships/image" Target="../media/image32.png"/><Relationship Id="rId5" Type="http://schemas.openxmlformats.org/officeDocument/2006/relationships/image" Target="../media/image61.png"/><Relationship Id="rId10" Type="http://schemas.openxmlformats.org/officeDocument/2006/relationships/image" Target="../media/image48.svg"/><Relationship Id="rId4" Type="http://schemas.openxmlformats.org/officeDocument/2006/relationships/image" Target="../media/image31.png"/><Relationship Id="rId9" Type="http://schemas.openxmlformats.org/officeDocument/2006/relationships/image" Target="../media/image47.png"/></Relationships>
</file>

<file path=ppt/slides/_rels/slide2.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30.png"/><Relationship Id="rId7" Type="http://schemas.openxmlformats.org/officeDocument/2006/relationships/hyperlink" Target="http://www.smhi.se/en" TargetMode="External"/><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notesSlide" Target="../notesSlides/notesSlide2.xml"/><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11.xml"/><Relationship Id="rId6" Type="http://schemas.openxmlformats.org/officeDocument/2006/relationships/image" Target="../media/image33.svg"/><Relationship Id="rId11" Type="http://schemas.openxmlformats.org/officeDocument/2006/relationships/image" Target="../media/image37.png"/><Relationship Id="rId5" Type="http://schemas.openxmlformats.org/officeDocument/2006/relationships/image" Target="../media/image32.png"/><Relationship Id="rId15" Type="http://schemas.openxmlformats.org/officeDocument/2006/relationships/image" Target="../media/image41.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1.png"/><Relationship Id="rId9" Type="http://schemas.openxmlformats.org/officeDocument/2006/relationships/image" Target="../media/image35.png"/><Relationship Id="rId14" Type="http://schemas.openxmlformats.org/officeDocument/2006/relationships/image" Target="../media/image40.png"/></Relationships>
</file>

<file path=ppt/slides/_rels/slide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31.png"/><Relationship Id="rId9" Type="http://schemas.openxmlformats.org/officeDocument/2006/relationships/image" Target="../media/image49.pn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30.png"/><Relationship Id="rId7" Type="http://schemas.openxmlformats.org/officeDocument/2006/relationships/image" Target="../media/image49.png"/><Relationship Id="rId12"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48.svg"/><Relationship Id="rId11" Type="http://schemas.openxmlformats.org/officeDocument/2006/relationships/diagramColors" Target="../diagrams/colors1.xml"/><Relationship Id="rId5" Type="http://schemas.openxmlformats.org/officeDocument/2006/relationships/image" Target="../media/image47.png"/><Relationship Id="rId10" Type="http://schemas.openxmlformats.org/officeDocument/2006/relationships/diagramQuickStyle" Target="../diagrams/quickStyle1.xml"/><Relationship Id="rId4" Type="http://schemas.openxmlformats.org/officeDocument/2006/relationships/image" Target="../media/image31.png"/><Relationship Id="rId9"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53.jpeg"/><Relationship Id="rId18" Type="http://schemas.openxmlformats.org/officeDocument/2006/relationships/image" Target="../media/image58.png"/><Relationship Id="rId3" Type="http://schemas.openxmlformats.org/officeDocument/2006/relationships/image" Target="../media/image30.png"/><Relationship Id="rId7" Type="http://schemas.openxmlformats.org/officeDocument/2006/relationships/image" Target="../media/image32.png"/><Relationship Id="rId12" Type="http://schemas.openxmlformats.org/officeDocument/2006/relationships/image" Target="../media/image52.jpeg"/><Relationship Id="rId17" Type="http://schemas.openxmlformats.org/officeDocument/2006/relationships/image" Target="../media/image57.jpeg"/><Relationship Id="rId2" Type="http://schemas.openxmlformats.org/officeDocument/2006/relationships/notesSlide" Target="../notesSlides/notesSlide5.xml"/><Relationship Id="rId16" Type="http://schemas.openxmlformats.org/officeDocument/2006/relationships/image" Target="../media/image56.jpeg"/><Relationship Id="rId1" Type="http://schemas.openxmlformats.org/officeDocument/2006/relationships/slideLayout" Target="../slideLayouts/slideLayout11.xml"/><Relationship Id="rId6" Type="http://schemas.openxmlformats.org/officeDocument/2006/relationships/image" Target="../media/image48.svg"/><Relationship Id="rId11" Type="http://schemas.openxmlformats.org/officeDocument/2006/relationships/image" Target="../media/image51.jpeg"/><Relationship Id="rId5" Type="http://schemas.openxmlformats.org/officeDocument/2006/relationships/image" Target="../media/image47.png"/><Relationship Id="rId15" Type="http://schemas.openxmlformats.org/officeDocument/2006/relationships/image" Target="../media/image55.png"/><Relationship Id="rId10" Type="http://schemas.openxmlformats.org/officeDocument/2006/relationships/image" Target="../media/image50.jpeg"/><Relationship Id="rId4" Type="http://schemas.openxmlformats.org/officeDocument/2006/relationships/image" Target="../media/image31.png"/><Relationship Id="rId9" Type="http://schemas.openxmlformats.org/officeDocument/2006/relationships/image" Target="../media/image49.png"/><Relationship Id="rId14" Type="http://schemas.openxmlformats.org/officeDocument/2006/relationships/image" Target="../media/image54.png"/></Relationships>
</file>

<file path=ppt/slides/_rels/slide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climate.esa.int/en/observations-and-modelling/cmug/" TargetMode="External"/><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48.svg"/><Relationship Id="rId11" Type="http://schemas.openxmlformats.org/officeDocument/2006/relationships/image" Target="../media/image60.png"/><Relationship Id="rId5" Type="http://schemas.openxmlformats.org/officeDocument/2006/relationships/image" Target="../media/image47.png"/><Relationship Id="rId10" Type="http://schemas.openxmlformats.org/officeDocument/2006/relationships/image" Target="../media/image59.png"/><Relationship Id="rId4" Type="http://schemas.openxmlformats.org/officeDocument/2006/relationships/image" Target="../media/image31.png"/><Relationship Id="rId9" Type="http://schemas.openxmlformats.org/officeDocument/2006/relationships/hyperlink" Target="https://www.wcrp-esmo.org/projects-and-panels/obs4mips"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hyperlink" Target="https://esmvaltool.org/" TargetMode="External"/><Relationship Id="rId3" Type="http://schemas.openxmlformats.org/officeDocument/2006/relationships/image" Target="../media/image30.png"/><Relationship Id="rId7" Type="http://schemas.openxmlformats.org/officeDocument/2006/relationships/image" Target="../media/image63.png"/><Relationship Id="rId12" Type="http://schemas.openxmlformats.org/officeDocument/2006/relationships/image" Target="../media/image33.sv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62.svg"/><Relationship Id="rId11" Type="http://schemas.openxmlformats.org/officeDocument/2006/relationships/image" Target="../media/image32.png"/><Relationship Id="rId5" Type="http://schemas.openxmlformats.org/officeDocument/2006/relationships/image" Target="../media/image61.png"/><Relationship Id="rId10" Type="http://schemas.openxmlformats.org/officeDocument/2006/relationships/image" Target="../media/image48.svg"/><Relationship Id="rId4" Type="http://schemas.openxmlformats.org/officeDocument/2006/relationships/image" Target="../media/image31.png"/><Relationship Id="rId9" Type="http://schemas.openxmlformats.org/officeDocument/2006/relationships/image" Target="../media/image47.png"/><Relationship Id="rId14" Type="http://schemas.openxmlformats.org/officeDocument/2006/relationships/image" Target="../media/image6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24"/>
          <p:cNvSpPr txBox="1">
            <a:spLocks noChangeArrowheads="1"/>
          </p:cNvSpPr>
          <p:nvPr/>
        </p:nvSpPr>
        <p:spPr bwMode="auto">
          <a:xfrm>
            <a:off x="2588246" y="2103264"/>
            <a:ext cx="7015508" cy="3477875"/>
          </a:xfrm>
          <a:prstGeom prst="rect">
            <a:avLst/>
          </a:prstGeom>
          <a:solidFill>
            <a:srgbClr val="1061A4">
              <a:alpha val="60000"/>
            </a:srgbClr>
          </a:solidFill>
          <a:ln>
            <a:solidFill>
              <a:schemeClr val="accent1">
                <a:lumMod val="75000"/>
              </a:schemeClr>
            </a:solidFill>
          </a:ln>
          <a:effectLst/>
        </p:spPr>
        <p:txBody>
          <a:bodyPr wrap="square">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defTabSz="1219140" eaLnBrk="1" fontAlgn="base" hangingPunct="1">
              <a:spcBef>
                <a:spcPct val="0"/>
              </a:spcBef>
              <a:spcAft>
                <a:spcPct val="0"/>
              </a:spcAft>
            </a:pPr>
            <a:r>
              <a:rPr lang="en-GB" altLang="en-US" sz="4400">
                <a:solidFill>
                  <a:srgbClr val="FFFFF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Climate Modelling User Group – Current and Future work</a:t>
            </a:r>
          </a:p>
          <a:p>
            <a:pPr algn="ctr" defTabSz="1219140" eaLnBrk="1" fontAlgn="base" hangingPunct="1">
              <a:spcBef>
                <a:spcPct val="0"/>
              </a:spcBef>
              <a:spcAft>
                <a:spcPct val="0"/>
              </a:spcAft>
            </a:pPr>
            <a:endParaRPr lang="en-GB" altLang="en-US" sz="3200">
              <a:solidFill>
                <a:srgbClr val="FFFFF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defTabSz="1219140" eaLnBrk="1" fontAlgn="base" hangingPunct="1">
              <a:spcBef>
                <a:spcPct val="0"/>
              </a:spcBef>
              <a:spcAft>
                <a:spcPct val="0"/>
              </a:spcAft>
            </a:pPr>
            <a:r>
              <a:rPr lang="en-GB" altLang="en-US" sz="2800">
                <a:solidFill>
                  <a:srgbClr val="FFFFF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Amy Doherty</a:t>
            </a:r>
          </a:p>
          <a:p>
            <a:pPr algn="ctr" defTabSz="1219140" eaLnBrk="1" fontAlgn="base" hangingPunct="1">
              <a:spcBef>
                <a:spcPct val="0"/>
              </a:spcBef>
              <a:spcAft>
                <a:spcPct val="0"/>
              </a:spcAft>
            </a:pPr>
            <a:r>
              <a:rPr lang="en-GB" altLang="en-US" sz="2800">
                <a:solidFill>
                  <a:srgbClr val="FFFFF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25 July 2025</a:t>
            </a:r>
            <a:endParaRPr lang="en-GB" altLang="en-US">
              <a:solidFill>
                <a:srgbClr val="FFFFF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9360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F1A52D-C204-4CB5-889B-77E896B60D9B}"/>
              </a:ext>
            </a:extLst>
          </p:cNvPr>
          <p:cNvPicPr>
            <a:picLocks noChangeAspect="1"/>
          </p:cNvPicPr>
          <p:nvPr/>
        </p:nvPicPr>
        <p:blipFill>
          <a:blip r:embed="rId3"/>
          <a:stretch>
            <a:fillRect/>
          </a:stretch>
        </p:blipFill>
        <p:spPr>
          <a:xfrm>
            <a:off x="0" y="6309437"/>
            <a:ext cx="12192000" cy="548563"/>
          </a:xfrm>
          <a:prstGeom prst="rect">
            <a:avLst/>
          </a:prstGeom>
        </p:spPr>
      </p:pic>
      <p:pic>
        <p:nvPicPr>
          <p:cNvPr id="10" name="Picture 9">
            <a:extLst>
              <a:ext uri="{FF2B5EF4-FFF2-40B4-BE49-F238E27FC236}">
                <a16:creationId xmlns:a16="http://schemas.microsoft.com/office/drawing/2014/main" id="{D3D042A2-6A45-415D-A7CF-5DFCA4B4D017}"/>
              </a:ext>
            </a:extLst>
          </p:cNvPr>
          <p:cNvPicPr>
            <a:picLocks noChangeAspect="1"/>
          </p:cNvPicPr>
          <p:nvPr/>
        </p:nvPicPr>
        <p:blipFill>
          <a:blip r:embed="rId4"/>
          <a:stretch>
            <a:fillRect/>
          </a:stretch>
        </p:blipFill>
        <p:spPr>
          <a:xfrm>
            <a:off x="0" y="-7480"/>
            <a:ext cx="12192000" cy="957447"/>
          </a:xfrm>
          <a:prstGeom prst="rect">
            <a:avLst/>
          </a:prstGeom>
        </p:spPr>
      </p:pic>
      <p:sp>
        <p:nvSpPr>
          <p:cNvPr id="11" name="Title 1">
            <a:extLst>
              <a:ext uri="{FF2B5EF4-FFF2-40B4-BE49-F238E27FC236}">
                <a16:creationId xmlns:a16="http://schemas.microsoft.com/office/drawing/2014/main" id="{1D40A1B9-4D4D-43A8-B05A-FA8561257E8B}"/>
              </a:ext>
            </a:extLst>
          </p:cNvPr>
          <p:cNvSpPr txBox="1">
            <a:spLocks/>
          </p:cNvSpPr>
          <p:nvPr/>
        </p:nvSpPr>
        <p:spPr bwMode="auto">
          <a:xfrm>
            <a:off x="1056282" y="-36589"/>
            <a:ext cx="837346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dirty="0">
                <a:solidFill>
                  <a:srgbClr val="FFFFFF"/>
                </a:solidFill>
                <a:latin typeface="Verdana"/>
                <a:ea typeface="MS PGothic" panose="020B0600070205080204" pitchFamily="34" charset="-128"/>
                <a:cs typeface="Verdana"/>
              </a:defRPr>
            </a:lvl1pPr>
            <a:lvl2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2pPr>
            <a:lvl3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3pPr>
            <a:lvl4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4pPr>
            <a:lvl5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pPr defTabSz="914377">
              <a:defRPr/>
            </a:pPr>
            <a:r>
              <a:rPr lang="en-GB" sz="3200" kern="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CMUG – Cloud and Aerosol Analysis Study</a:t>
            </a:r>
          </a:p>
          <a:p>
            <a:pPr defTabSz="914377">
              <a:defRPr/>
            </a:pPr>
            <a:r>
              <a:rPr lang="en-GB" sz="2800" kern="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Jeronimo Escribano (BSC)</a:t>
            </a:r>
          </a:p>
        </p:txBody>
      </p:sp>
      <p:pic>
        <p:nvPicPr>
          <p:cNvPr id="16" name="Graphic 15" descr="Meeting with solid fill">
            <a:extLst>
              <a:ext uri="{FF2B5EF4-FFF2-40B4-BE49-F238E27FC236}">
                <a16:creationId xmlns:a16="http://schemas.microsoft.com/office/drawing/2014/main" id="{432731C2-EBDC-049A-F35D-10DF4565D0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08179" y="5306952"/>
            <a:ext cx="914400" cy="914400"/>
          </a:xfrm>
          <a:prstGeom prst="rect">
            <a:avLst/>
          </a:prstGeom>
        </p:spPr>
      </p:pic>
      <p:pic>
        <p:nvPicPr>
          <p:cNvPr id="18" name="Graphic 17" descr="Checklist with solid fill">
            <a:extLst>
              <a:ext uri="{FF2B5EF4-FFF2-40B4-BE49-F238E27FC236}">
                <a16:creationId xmlns:a16="http://schemas.microsoft.com/office/drawing/2014/main" id="{DFA0454C-37EC-8580-556D-9D51A8EC8CD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08179" y="4092078"/>
            <a:ext cx="914400" cy="914400"/>
          </a:xfrm>
          <a:prstGeom prst="rect">
            <a:avLst/>
          </a:prstGeom>
        </p:spPr>
      </p:pic>
      <p:pic>
        <p:nvPicPr>
          <p:cNvPr id="20" name="Graphic 19" descr="Hourglass Full outline">
            <a:extLst>
              <a:ext uri="{FF2B5EF4-FFF2-40B4-BE49-F238E27FC236}">
                <a16:creationId xmlns:a16="http://schemas.microsoft.com/office/drawing/2014/main" id="{4AEFF12D-AB7D-96D6-C0BF-6259573CA78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08179" y="1235326"/>
            <a:ext cx="914400" cy="914400"/>
          </a:xfrm>
          <a:prstGeom prst="rect">
            <a:avLst/>
          </a:prstGeom>
        </p:spPr>
      </p:pic>
      <p:pic>
        <p:nvPicPr>
          <p:cNvPr id="26" name="Graphic 25" descr="Internet with solid fill">
            <a:extLst>
              <a:ext uri="{FF2B5EF4-FFF2-40B4-BE49-F238E27FC236}">
                <a16:creationId xmlns:a16="http://schemas.microsoft.com/office/drawing/2014/main" id="{ED2B61C3-A38C-CE8B-B726-7F3099CA59E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08179" y="2783096"/>
            <a:ext cx="914400" cy="914400"/>
          </a:xfrm>
          <a:prstGeom prst="rect">
            <a:avLst/>
          </a:prstGeom>
        </p:spPr>
      </p:pic>
      <p:cxnSp>
        <p:nvCxnSpPr>
          <p:cNvPr id="28" name="Straight Connector 27">
            <a:extLst>
              <a:ext uri="{FF2B5EF4-FFF2-40B4-BE49-F238E27FC236}">
                <a16:creationId xmlns:a16="http://schemas.microsoft.com/office/drawing/2014/main" id="{25B82A72-1F39-7FA4-D892-39B22E041BDA}"/>
              </a:ext>
            </a:extLst>
          </p:cNvPr>
          <p:cNvCxnSpPr/>
          <p:nvPr/>
        </p:nvCxnSpPr>
        <p:spPr>
          <a:xfrm>
            <a:off x="0" y="939801"/>
            <a:ext cx="1220531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CAF6517-42CD-5C92-3E54-050C41718FC9}"/>
              </a:ext>
            </a:extLst>
          </p:cNvPr>
          <p:cNvSpPr txBox="1"/>
          <p:nvPr/>
        </p:nvSpPr>
        <p:spPr>
          <a:xfrm>
            <a:off x="200026" y="1020067"/>
            <a:ext cx="11915774" cy="1200329"/>
          </a:xfrm>
          <a:prstGeom prst="rect">
            <a:avLst/>
          </a:prstGeom>
          <a:solidFill>
            <a:srgbClr val="017DC6"/>
          </a:solidFill>
          <a:ln>
            <a:solidFill>
              <a:srgbClr val="0098DB"/>
            </a:solidFill>
          </a:ln>
        </p:spPr>
        <p:txBody>
          <a:bodyPr wrap="square" rtlCol="0">
            <a:spAutoFit/>
          </a:bodyPr>
          <a:lstStyle/>
          <a:p>
            <a:r>
              <a:rPr lang="en-GB" dirty="0">
                <a:solidFill>
                  <a:schemeClr val="bg1"/>
                </a:solidFill>
                <a:ea typeface="+mn-lt"/>
                <a:cs typeface="+mn-lt"/>
              </a:rPr>
              <a:t>During the Godzilla dust event in June 2020 the BSC MONARCH model underestimated the Atlantic dust plume heading towards the Caribbean. The event was analysed again in this study, assimilating the CCI SLSTR aerosol optical depth (AOD) from SU algorithm v1.14 product. The first experiment used a linear model of uncertainties and the second used the uncertainties provided with the CCI product. </a:t>
            </a:r>
            <a:endParaRPr lang="en-GB" sz="1400" b="0" i="0" dirty="0">
              <a:solidFill>
                <a:srgbClr val="FFFFFF"/>
              </a:solidFill>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8D68A66-E987-F85B-242E-C7F47A18C26D}"/>
              </a:ext>
            </a:extLst>
          </p:cNvPr>
          <p:cNvSpPr txBox="1"/>
          <p:nvPr/>
        </p:nvSpPr>
        <p:spPr>
          <a:xfrm>
            <a:off x="4552949" y="2363432"/>
            <a:ext cx="7363109" cy="3816429"/>
          </a:xfrm>
          <a:prstGeom prst="rect">
            <a:avLst/>
          </a:prstGeom>
          <a:solidFill>
            <a:srgbClr val="0098DB"/>
          </a:solidFill>
        </p:spPr>
        <p:txBody>
          <a:bodyPr wrap="square" rtlCol="0">
            <a:spAutoFit/>
          </a:bodyPr>
          <a:lstStyle/>
          <a:p>
            <a:pPr algn="just"/>
            <a:endParaRPr lang="en-GB" sz="1400" b="1" dirty="0">
              <a:solidFill>
                <a:schemeClr val="bg1"/>
              </a:solidFill>
              <a:latin typeface="Arial" panose="020B0604020202020204" pitchFamily="34" charset="0"/>
              <a:cs typeface="Arial" panose="020B0604020202020204" pitchFamily="34" charset="0"/>
            </a:endParaRPr>
          </a:p>
          <a:p>
            <a:pPr algn="just"/>
            <a:endParaRPr lang="en-GB" sz="1200" b="0" i="0" dirty="0">
              <a:solidFill>
                <a:srgbClr val="FFFFFF"/>
              </a:solidFill>
              <a:effectLst/>
              <a:latin typeface="Arial" panose="020B0604020202020204" pitchFamily="34" charset="0"/>
              <a:cs typeface="Arial" panose="020B0604020202020204" pitchFamily="34" charset="0"/>
            </a:endParaRPr>
          </a:p>
          <a:p>
            <a:pPr algn="just"/>
            <a:endParaRPr lang="en-GB" sz="1200" dirty="0">
              <a:solidFill>
                <a:srgbClr val="FFFFFF"/>
              </a:solidFill>
              <a:latin typeface="Arial" panose="020B0604020202020204" pitchFamily="34" charset="0"/>
              <a:cs typeface="Arial" panose="020B0604020202020204" pitchFamily="34" charset="0"/>
            </a:endParaRPr>
          </a:p>
          <a:p>
            <a:pPr algn="just"/>
            <a:endParaRPr lang="en-GB" sz="1200" dirty="0">
              <a:solidFill>
                <a:srgbClr val="FFFFFF"/>
              </a:solidFill>
              <a:latin typeface="Arial" panose="020B0604020202020204" pitchFamily="34" charset="0"/>
              <a:cs typeface="Arial" panose="020B0604020202020204" pitchFamily="34" charset="0"/>
            </a:endParaRPr>
          </a:p>
          <a:p>
            <a:pPr algn="just"/>
            <a:endParaRPr lang="en-GB" sz="1200" dirty="0">
              <a:solidFill>
                <a:srgbClr val="FFFFFF"/>
              </a:solidFill>
              <a:latin typeface="Arial" panose="020B0604020202020204" pitchFamily="34" charset="0"/>
              <a:cs typeface="Arial" panose="020B0604020202020204" pitchFamily="34" charset="0"/>
            </a:endParaRPr>
          </a:p>
          <a:p>
            <a:pPr algn="just"/>
            <a:endParaRPr lang="en-GB" sz="1200" dirty="0">
              <a:solidFill>
                <a:srgbClr val="FFFFFF"/>
              </a:solidFill>
              <a:latin typeface="Arial" panose="020B0604020202020204" pitchFamily="34" charset="0"/>
              <a:cs typeface="Arial" panose="020B0604020202020204" pitchFamily="34" charset="0"/>
            </a:endParaRPr>
          </a:p>
          <a:p>
            <a:pPr algn="just"/>
            <a:endParaRPr lang="en-GB" sz="1200" dirty="0">
              <a:solidFill>
                <a:srgbClr val="FFFFFF"/>
              </a:solidFill>
              <a:latin typeface="Arial" panose="020B0604020202020204" pitchFamily="34" charset="0"/>
              <a:cs typeface="Arial" panose="020B0604020202020204" pitchFamily="34" charset="0"/>
            </a:endParaRPr>
          </a:p>
          <a:p>
            <a:pPr algn="just"/>
            <a:endParaRPr lang="en-GB" sz="1200" dirty="0">
              <a:solidFill>
                <a:srgbClr val="FFFFFF"/>
              </a:solidFill>
              <a:latin typeface="Arial" panose="020B0604020202020204" pitchFamily="34" charset="0"/>
              <a:cs typeface="Arial" panose="020B0604020202020204" pitchFamily="34" charset="0"/>
            </a:endParaRPr>
          </a:p>
          <a:p>
            <a:pPr algn="just"/>
            <a:endParaRPr lang="en-GB" sz="1200" dirty="0">
              <a:solidFill>
                <a:srgbClr val="FFFFFF"/>
              </a:solidFill>
              <a:latin typeface="Arial" panose="020B0604020202020204" pitchFamily="34" charset="0"/>
              <a:cs typeface="Arial" panose="020B0604020202020204" pitchFamily="34" charset="0"/>
            </a:endParaRPr>
          </a:p>
          <a:p>
            <a:pPr algn="just"/>
            <a:endParaRPr lang="en-GB" sz="1200" dirty="0">
              <a:solidFill>
                <a:srgbClr val="FFFFFF"/>
              </a:solidFill>
              <a:latin typeface="Arial" panose="020B0604020202020204" pitchFamily="34" charset="0"/>
              <a:cs typeface="Arial" panose="020B0604020202020204" pitchFamily="34" charset="0"/>
            </a:endParaRPr>
          </a:p>
          <a:p>
            <a:pPr algn="just"/>
            <a:endParaRPr lang="en-GB" sz="1200" dirty="0">
              <a:solidFill>
                <a:srgbClr val="FFFFFF"/>
              </a:solidFill>
              <a:latin typeface="Arial" panose="020B0604020202020204" pitchFamily="34" charset="0"/>
              <a:cs typeface="Arial" panose="020B0604020202020204" pitchFamily="34" charset="0"/>
            </a:endParaRPr>
          </a:p>
          <a:p>
            <a:pPr algn="just"/>
            <a:endParaRPr lang="en-GB" sz="1200" dirty="0">
              <a:solidFill>
                <a:srgbClr val="FFFFFF"/>
              </a:solidFill>
              <a:latin typeface="Arial" panose="020B0604020202020204" pitchFamily="34" charset="0"/>
              <a:cs typeface="Arial" panose="020B0604020202020204" pitchFamily="34" charset="0"/>
            </a:endParaRPr>
          </a:p>
          <a:p>
            <a:pPr algn="just"/>
            <a:endParaRPr lang="en-GB" sz="1600" dirty="0">
              <a:ea typeface="Calibri"/>
              <a:cs typeface="Calibri"/>
            </a:endParaRPr>
          </a:p>
          <a:p>
            <a:pPr algn="just"/>
            <a:endParaRPr lang="en-GB" sz="1600" b="1" i="0" dirty="0">
              <a:solidFill>
                <a:srgbClr val="FFFFFF"/>
              </a:solidFill>
              <a:effectLst/>
              <a:latin typeface="Arial" panose="020B0604020202020204" pitchFamily="34" charset="0"/>
              <a:cs typeface="Arial" panose="020B0604020202020204" pitchFamily="34" charset="0"/>
            </a:endParaRPr>
          </a:p>
          <a:p>
            <a:pPr algn="just"/>
            <a:endParaRPr lang="en-GB" sz="1600" b="1" dirty="0">
              <a:solidFill>
                <a:srgbClr val="FFFFFF"/>
              </a:solidFill>
              <a:latin typeface="Arial" panose="020B0604020202020204" pitchFamily="34" charset="0"/>
              <a:cs typeface="Arial" panose="020B0604020202020204" pitchFamily="34" charset="0"/>
            </a:endParaRPr>
          </a:p>
          <a:p>
            <a:pPr algn="just"/>
            <a:endParaRPr lang="en-GB" sz="1600" b="1" i="0" dirty="0">
              <a:solidFill>
                <a:srgbClr val="FFFFFF"/>
              </a:solidFill>
              <a:effectLst/>
              <a:latin typeface="Arial" panose="020B0604020202020204" pitchFamily="34" charset="0"/>
              <a:cs typeface="Arial" panose="020B0604020202020204" pitchFamily="34" charset="0"/>
            </a:endParaRPr>
          </a:p>
          <a:p>
            <a:pPr algn="just"/>
            <a:endParaRPr lang="en-GB" sz="1600" b="1" dirty="0">
              <a:solidFill>
                <a:srgbClr val="FFFFFF"/>
              </a:solidFill>
              <a:latin typeface="Arial" panose="020B0604020202020204" pitchFamily="34" charset="0"/>
              <a:cs typeface="Arial" panose="020B0604020202020204" pitchFamily="34" charset="0"/>
            </a:endParaRPr>
          </a:p>
          <a:p>
            <a:pPr algn="just"/>
            <a:endParaRPr lang="en-GB" sz="1600" b="1" i="0" dirty="0">
              <a:solidFill>
                <a:srgbClr val="FFFFFF"/>
              </a:solidFill>
              <a:effectLst/>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F8DC6624-C349-6DB0-119C-31F13B7DFEDB}"/>
              </a:ext>
            </a:extLst>
          </p:cNvPr>
          <p:cNvSpPr txBox="1"/>
          <p:nvPr/>
        </p:nvSpPr>
        <p:spPr>
          <a:xfrm>
            <a:off x="191825" y="2372090"/>
            <a:ext cx="4222499" cy="3877985"/>
          </a:xfrm>
          <a:prstGeom prst="rect">
            <a:avLst/>
          </a:prstGeom>
          <a:solidFill>
            <a:srgbClr val="0098DB"/>
          </a:solidFill>
        </p:spPr>
        <p:txBody>
          <a:bodyPr wrap="square" rtlCol="0">
            <a:spAutoFit/>
          </a:bodyPr>
          <a:lstStyle/>
          <a:p>
            <a:pPr algn="just"/>
            <a:r>
              <a:rPr lang="en-GB" b="1" dirty="0">
                <a:solidFill>
                  <a:schemeClr val="bg1"/>
                </a:solidFill>
                <a:latin typeface="Arial" panose="020B0604020202020204" pitchFamily="34" charset="0"/>
                <a:cs typeface="Arial" panose="020B0604020202020204" pitchFamily="34" charset="0"/>
              </a:rPr>
              <a:t>Improved agreement between model and independent observations when CCI AOD is assimilated </a:t>
            </a:r>
          </a:p>
          <a:p>
            <a:pPr algn="just"/>
            <a:endParaRPr lang="en-GB" b="1" dirty="0">
              <a:solidFill>
                <a:schemeClr val="bg1"/>
              </a:solidFill>
              <a:latin typeface="Arial" panose="020B0604020202020204" pitchFamily="34" charset="0"/>
              <a:ea typeface="+mn-lt"/>
              <a:cs typeface="Arial" panose="020B0604020202020204" pitchFamily="34" charset="0"/>
            </a:endParaRPr>
          </a:p>
          <a:p>
            <a:pPr algn="just"/>
            <a:r>
              <a:rPr lang="en-GB" b="1" dirty="0">
                <a:solidFill>
                  <a:schemeClr val="bg1"/>
                </a:solidFill>
                <a:latin typeface="Arial" panose="020B0604020202020204" pitchFamily="34" charset="0"/>
                <a:ea typeface="+mn-lt"/>
                <a:cs typeface="Arial" panose="020B0604020202020204" pitchFamily="34" charset="0"/>
              </a:rPr>
              <a:t>Pixel wise uncertainties supplied by CCI perform better than linear model uncertainties – larger increments and finer spatial structure</a:t>
            </a:r>
          </a:p>
          <a:p>
            <a:pPr algn="just"/>
            <a:endParaRPr lang="en-GB" b="1" dirty="0">
              <a:solidFill>
                <a:schemeClr val="bg1"/>
              </a:solidFill>
              <a:latin typeface="Arial" panose="020B0604020202020204" pitchFamily="34" charset="0"/>
              <a:ea typeface="+mn-lt"/>
              <a:cs typeface="Arial" panose="020B0604020202020204" pitchFamily="34" charset="0"/>
            </a:endParaRPr>
          </a:p>
          <a:p>
            <a:pPr algn="just"/>
            <a:r>
              <a:rPr lang="en-GB" b="1" dirty="0">
                <a:solidFill>
                  <a:schemeClr val="bg1"/>
                </a:solidFill>
                <a:latin typeface="Arial" panose="020B0604020202020204" pitchFamily="34" charset="0"/>
                <a:ea typeface="+mn-lt"/>
                <a:cs typeface="Arial" panose="020B0604020202020204" pitchFamily="34" charset="0"/>
              </a:rPr>
              <a:t>Forecast and analysis skill may be improved if uncertainties over the ocean are inflated by 2-4 times</a:t>
            </a:r>
          </a:p>
          <a:p>
            <a:pPr algn="just"/>
            <a:endParaRPr lang="en-GB" sz="1000" b="1" dirty="0">
              <a:solidFill>
                <a:schemeClr val="bg1"/>
              </a:solidFill>
              <a:latin typeface="Arial" panose="020B0604020202020204" pitchFamily="34" charset="0"/>
              <a:ea typeface="+mn-lt"/>
              <a:cs typeface="Arial" panose="020B0604020202020204" pitchFamily="34" charset="0"/>
            </a:endParaRPr>
          </a:p>
          <a:p>
            <a:pPr algn="just"/>
            <a:endParaRPr lang="en-GB" sz="1000" b="1" i="0" dirty="0">
              <a:solidFill>
                <a:schemeClr val="bg1"/>
              </a:solidFill>
              <a:effectLst/>
              <a:latin typeface="Arial" panose="020B0604020202020204" pitchFamily="34" charset="0"/>
              <a:ea typeface="+mn-lt"/>
              <a:cs typeface="Arial" panose="020B0604020202020204" pitchFamily="34" charset="0"/>
            </a:endParaRPr>
          </a:p>
          <a:p>
            <a:pPr algn="just"/>
            <a:endParaRPr lang="en-GB" sz="1000" b="0" i="0" dirty="0">
              <a:solidFill>
                <a:srgbClr val="FFFFFF"/>
              </a:solidFill>
              <a:effectLst/>
              <a:latin typeface="Arial" panose="020B0604020202020204" pitchFamily="34" charset="0"/>
              <a:cs typeface="Arial" panose="020B0604020202020204" pitchFamily="34" charset="0"/>
            </a:endParaRPr>
          </a:p>
        </p:txBody>
      </p:sp>
      <p:pic>
        <p:nvPicPr>
          <p:cNvPr id="34" name="Picture 33">
            <a:extLst>
              <a:ext uri="{FF2B5EF4-FFF2-40B4-BE49-F238E27FC236}">
                <a16:creationId xmlns:a16="http://schemas.microsoft.com/office/drawing/2014/main" id="{6DD6B214-39FE-3B43-8873-880C6C5A235B}"/>
              </a:ext>
            </a:extLst>
          </p:cNvPr>
          <p:cNvPicPr>
            <a:picLocks noChangeAspect="1"/>
          </p:cNvPicPr>
          <p:nvPr/>
        </p:nvPicPr>
        <p:blipFill>
          <a:blip r:embed="rId13"/>
          <a:srcRect b="34135"/>
          <a:stretch/>
        </p:blipFill>
        <p:spPr>
          <a:xfrm>
            <a:off x="4605036" y="2421756"/>
            <a:ext cx="7218728" cy="2288514"/>
          </a:xfrm>
          <a:prstGeom prst="rect">
            <a:avLst/>
          </a:prstGeom>
        </p:spPr>
      </p:pic>
      <p:sp>
        <p:nvSpPr>
          <p:cNvPr id="39" name="Oval 38">
            <a:extLst>
              <a:ext uri="{FF2B5EF4-FFF2-40B4-BE49-F238E27FC236}">
                <a16:creationId xmlns:a16="http://schemas.microsoft.com/office/drawing/2014/main" id="{ADA79880-94D6-44F9-0E74-9D08204BDADD}"/>
              </a:ext>
            </a:extLst>
          </p:cNvPr>
          <p:cNvSpPr/>
          <p:nvPr/>
        </p:nvSpPr>
        <p:spPr>
          <a:xfrm>
            <a:off x="7193606" y="4828100"/>
            <a:ext cx="1868287" cy="589831"/>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300" dirty="0"/>
              <a:t>Pixelwise AOD uncertainties</a:t>
            </a:r>
          </a:p>
        </p:txBody>
      </p:sp>
      <p:sp>
        <p:nvSpPr>
          <p:cNvPr id="40" name="Oval 39">
            <a:extLst>
              <a:ext uri="{FF2B5EF4-FFF2-40B4-BE49-F238E27FC236}">
                <a16:creationId xmlns:a16="http://schemas.microsoft.com/office/drawing/2014/main" id="{3602EBEB-EE0C-5F34-448D-D1D8EE554AE1}"/>
              </a:ext>
            </a:extLst>
          </p:cNvPr>
          <p:cNvSpPr/>
          <p:nvPr/>
        </p:nvSpPr>
        <p:spPr>
          <a:xfrm>
            <a:off x="5771916" y="5306952"/>
            <a:ext cx="1772860" cy="845269"/>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200" dirty="0"/>
              <a:t>AOD assimilated with linear uncertainties</a:t>
            </a:r>
          </a:p>
        </p:txBody>
      </p:sp>
      <p:sp>
        <p:nvSpPr>
          <p:cNvPr id="41" name="Oval 40">
            <a:extLst>
              <a:ext uri="{FF2B5EF4-FFF2-40B4-BE49-F238E27FC236}">
                <a16:creationId xmlns:a16="http://schemas.microsoft.com/office/drawing/2014/main" id="{09D97AEE-2FF3-9BDC-EDCC-68383D97FF58}"/>
              </a:ext>
            </a:extLst>
          </p:cNvPr>
          <p:cNvSpPr/>
          <p:nvPr/>
        </p:nvSpPr>
        <p:spPr>
          <a:xfrm>
            <a:off x="4768941" y="4808024"/>
            <a:ext cx="1521075" cy="58983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400" dirty="0"/>
              <a:t>No Assimilation</a:t>
            </a:r>
          </a:p>
        </p:txBody>
      </p:sp>
      <p:sp>
        <p:nvSpPr>
          <p:cNvPr id="42" name="Oval 41">
            <a:extLst>
              <a:ext uri="{FF2B5EF4-FFF2-40B4-BE49-F238E27FC236}">
                <a16:creationId xmlns:a16="http://schemas.microsoft.com/office/drawing/2014/main" id="{AE045DF0-376B-AE20-A3C0-48AA946FE4EE}"/>
              </a:ext>
            </a:extLst>
          </p:cNvPr>
          <p:cNvSpPr/>
          <p:nvPr/>
        </p:nvSpPr>
        <p:spPr>
          <a:xfrm>
            <a:off x="8448366" y="5374461"/>
            <a:ext cx="1673475" cy="791765"/>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500" dirty="0"/>
              <a:t>SLSTR AOD observations</a:t>
            </a:r>
          </a:p>
        </p:txBody>
      </p:sp>
      <p:sp>
        <p:nvSpPr>
          <p:cNvPr id="43" name="Oval 42">
            <a:extLst>
              <a:ext uri="{FF2B5EF4-FFF2-40B4-BE49-F238E27FC236}">
                <a16:creationId xmlns:a16="http://schemas.microsoft.com/office/drawing/2014/main" id="{B10C806D-3A3F-7887-EA31-0550A189E26A}"/>
              </a:ext>
            </a:extLst>
          </p:cNvPr>
          <p:cNvSpPr/>
          <p:nvPr/>
        </p:nvSpPr>
        <p:spPr>
          <a:xfrm>
            <a:off x="9801225" y="4809308"/>
            <a:ext cx="1979541" cy="791765"/>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dirty="0"/>
              <a:t>SLSTR Dust observations</a:t>
            </a:r>
            <a:endParaRPr lang="en-GB" sz="1500" dirty="0"/>
          </a:p>
        </p:txBody>
      </p:sp>
      <p:sp>
        <p:nvSpPr>
          <p:cNvPr id="46" name="Arrow: Down 45">
            <a:extLst>
              <a:ext uri="{FF2B5EF4-FFF2-40B4-BE49-F238E27FC236}">
                <a16:creationId xmlns:a16="http://schemas.microsoft.com/office/drawing/2014/main" id="{C431599C-87FC-5EC8-108D-B7BAA288DD73}"/>
              </a:ext>
            </a:extLst>
          </p:cNvPr>
          <p:cNvSpPr/>
          <p:nvPr/>
        </p:nvSpPr>
        <p:spPr>
          <a:xfrm flipV="1">
            <a:off x="5372100" y="4631433"/>
            <a:ext cx="323850" cy="254142"/>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7" name="Picture 46">
            <a:extLst>
              <a:ext uri="{FF2B5EF4-FFF2-40B4-BE49-F238E27FC236}">
                <a16:creationId xmlns:a16="http://schemas.microsoft.com/office/drawing/2014/main" id="{E3353005-1EBD-9295-A434-79EFD1332AD9}"/>
              </a:ext>
            </a:extLst>
          </p:cNvPr>
          <p:cNvPicPr>
            <a:picLocks noChangeAspect="1"/>
          </p:cNvPicPr>
          <p:nvPr/>
        </p:nvPicPr>
        <p:blipFill>
          <a:blip r:embed="rId14"/>
          <a:stretch>
            <a:fillRect/>
          </a:stretch>
        </p:blipFill>
        <p:spPr>
          <a:xfrm>
            <a:off x="6599977" y="4597564"/>
            <a:ext cx="359695" cy="835495"/>
          </a:xfrm>
          <a:prstGeom prst="rect">
            <a:avLst/>
          </a:prstGeom>
        </p:spPr>
      </p:pic>
      <p:sp>
        <p:nvSpPr>
          <p:cNvPr id="48" name="Arrow: Down 47">
            <a:extLst>
              <a:ext uri="{FF2B5EF4-FFF2-40B4-BE49-F238E27FC236}">
                <a16:creationId xmlns:a16="http://schemas.microsoft.com/office/drawing/2014/main" id="{4558E241-E114-9331-5613-46DD6005FB96}"/>
              </a:ext>
            </a:extLst>
          </p:cNvPr>
          <p:cNvSpPr/>
          <p:nvPr/>
        </p:nvSpPr>
        <p:spPr>
          <a:xfrm flipV="1">
            <a:off x="7960094" y="4611436"/>
            <a:ext cx="323850" cy="254142"/>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Arrow: Down 48">
            <a:extLst>
              <a:ext uri="{FF2B5EF4-FFF2-40B4-BE49-F238E27FC236}">
                <a16:creationId xmlns:a16="http://schemas.microsoft.com/office/drawing/2014/main" id="{9134FB05-756C-4EF1-C143-9C081DB9E0CB}"/>
              </a:ext>
            </a:extLst>
          </p:cNvPr>
          <p:cNvSpPr/>
          <p:nvPr/>
        </p:nvSpPr>
        <p:spPr>
          <a:xfrm flipV="1">
            <a:off x="10648280" y="4579642"/>
            <a:ext cx="323850" cy="254142"/>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0" name="Picture 49">
            <a:extLst>
              <a:ext uri="{FF2B5EF4-FFF2-40B4-BE49-F238E27FC236}">
                <a16:creationId xmlns:a16="http://schemas.microsoft.com/office/drawing/2014/main" id="{7D462BDA-3FA4-9D81-739A-3CB978EE90C0}"/>
              </a:ext>
            </a:extLst>
          </p:cNvPr>
          <p:cNvPicPr>
            <a:picLocks noChangeAspect="1"/>
          </p:cNvPicPr>
          <p:nvPr/>
        </p:nvPicPr>
        <p:blipFill>
          <a:blip r:embed="rId14"/>
          <a:stretch>
            <a:fillRect/>
          </a:stretch>
        </p:blipFill>
        <p:spPr>
          <a:xfrm>
            <a:off x="9210701" y="4675386"/>
            <a:ext cx="359695" cy="835495"/>
          </a:xfrm>
          <a:prstGeom prst="rect">
            <a:avLst/>
          </a:prstGeom>
        </p:spPr>
      </p:pic>
    </p:spTree>
    <p:extLst>
      <p:ext uri="{BB962C8B-B14F-4D97-AF65-F5344CB8AC3E}">
        <p14:creationId xmlns:p14="http://schemas.microsoft.com/office/powerpoint/2010/main" val="3280786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F1A52D-C204-4CB5-889B-77E896B60D9B}"/>
              </a:ext>
            </a:extLst>
          </p:cNvPr>
          <p:cNvPicPr>
            <a:picLocks noChangeAspect="1"/>
          </p:cNvPicPr>
          <p:nvPr/>
        </p:nvPicPr>
        <p:blipFill>
          <a:blip r:embed="rId3"/>
          <a:stretch>
            <a:fillRect/>
          </a:stretch>
        </p:blipFill>
        <p:spPr>
          <a:xfrm>
            <a:off x="0" y="6309437"/>
            <a:ext cx="12192000" cy="548563"/>
          </a:xfrm>
          <a:prstGeom prst="rect">
            <a:avLst/>
          </a:prstGeom>
        </p:spPr>
      </p:pic>
      <p:pic>
        <p:nvPicPr>
          <p:cNvPr id="10" name="Picture 9">
            <a:extLst>
              <a:ext uri="{FF2B5EF4-FFF2-40B4-BE49-F238E27FC236}">
                <a16:creationId xmlns:a16="http://schemas.microsoft.com/office/drawing/2014/main" id="{D3D042A2-6A45-415D-A7CF-5DFCA4B4D017}"/>
              </a:ext>
            </a:extLst>
          </p:cNvPr>
          <p:cNvPicPr>
            <a:picLocks noChangeAspect="1"/>
          </p:cNvPicPr>
          <p:nvPr/>
        </p:nvPicPr>
        <p:blipFill>
          <a:blip r:embed="rId4"/>
          <a:stretch>
            <a:fillRect/>
          </a:stretch>
        </p:blipFill>
        <p:spPr>
          <a:xfrm>
            <a:off x="0" y="-7480"/>
            <a:ext cx="12192000" cy="957447"/>
          </a:xfrm>
          <a:prstGeom prst="rect">
            <a:avLst/>
          </a:prstGeom>
        </p:spPr>
      </p:pic>
      <p:sp>
        <p:nvSpPr>
          <p:cNvPr id="11" name="Title 1">
            <a:extLst>
              <a:ext uri="{FF2B5EF4-FFF2-40B4-BE49-F238E27FC236}">
                <a16:creationId xmlns:a16="http://schemas.microsoft.com/office/drawing/2014/main" id="{1D40A1B9-4D4D-43A8-B05A-FA8561257E8B}"/>
              </a:ext>
            </a:extLst>
          </p:cNvPr>
          <p:cNvSpPr txBox="1">
            <a:spLocks/>
          </p:cNvSpPr>
          <p:nvPr/>
        </p:nvSpPr>
        <p:spPr bwMode="auto">
          <a:xfrm>
            <a:off x="1114425" y="24967"/>
            <a:ext cx="919162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dirty="0">
                <a:solidFill>
                  <a:srgbClr val="FFFFFF"/>
                </a:solidFill>
                <a:latin typeface="Verdana"/>
                <a:ea typeface="MS PGothic" panose="020B0600070205080204" pitchFamily="34" charset="-128"/>
                <a:cs typeface="Verdana"/>
              </a:defRPr>
            </a:lvl1pPr>
            <a:lvl2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2pPr>
            <a:lvl3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3pPr>
            <a:lvl4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4pPr>
            <a:lvl5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pPr defTabSz="914377">
              <a:defRPr/>
            </a:pPr>
            <a:r>
              <a:rPr lang="en-GB" sz="2600" kern="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CMUG: Snow Dynamics Impacts on Temperate/High Latitude Climate 	</a:t>
            </a:r>
            <a:r>
              <a:rPr lang="en-GB" sz="2000" kern="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Amelie </a:t>
            </a:r>
            <a:r>
              <a:rPr lang="en-GB" sz="2000" kern="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Cuynet</a:t>
            </a:r>
            <a:r>
              <a:rPr lang="en-GB" sz="2000" kern="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Catherine Ottle, Philippe Peylin, IPSL</a:t>
            </a:r>
          </a:p>
        </p:txBody>
      </p:sp>
      <p:pic>
        <p:nvPicPr>
          <p:cNvPr id="16" name="Graphic 15" descr="Meeting with solid fill">
            <a:extLst>
              <a:ext uri="{FF2B5EF4-FFF2-40B4-BE49-F238E27FC236}">
                <a16:creationId xmlns:a16="http://schemas.microsoft.com/office/drawing/2014/main" id="{432731C2-EBDC-049A-F35D-10DF4565D0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08179" y="5306952"/>
            <a:ext cx="914400" cy="914400"/>
          </a:xfrm>
          <a:prstGeom prst="rect">
            <a:avLst/>
          </a:prstGeom>
        </p:spPr>
      </p:pic>
      <p:pic>
        <p:nvPicPr>
          <p:cNvPr id="18" name="Graphic 17" descr="Checklist with solid fill">
            <a:extLst>
              <a:ext uri="{FF2B5EF4-FFF2-40B4-BE49-F238E27FC236}">
                <a16:creationId xmlns:a16="http://schemas.microsoft.com/office/drawing/2014/main" id="{DFA0454C-37EC-8580-556D-9D51A8EC8CD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08179" y="4092078"/>
            <a:ext cx="914400" cy="914400"/>
          </a:xfrm>
          <a:prstGeom prst="rect">
            <a:avLst/>
          </a:prstGeom>
        </p:spPr>
      </p:pic>
      <p:pic>
        <p:nvPicPr>
          <p:cNvPr id="20" name="Graphic 19" descr="Hourglass Full outline">
            <a:extLst>
              <a:ext uri="{FF2B5EF4-FFF2-40B4-BE49-F238E27FC236}">
                <a16:creationId xmlns:a16="http://schemas.microsoft.com/office/drawing/2014/main" id="{4AEFF12D-AB7D-96D6-C0BF-6259573CA78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08179" y="1235326"/>
            <a:ext cx="914400" cy="914400"/>
          </a:xfrm>
          <a:prstGeom prst="rect">
            <a:avLst/>
          </a:prstGeom>
        </p:spPr>
      </p:pic>
      <p:pic>
        <p:nvPicPr>
          <p:cNvPr id="26" name="Graphic 25" descr="Internet with solid fill">
            <a:extLst>
              <a:ext uri="{FF2B5EF4-FFF2-40B4-BE49-F238E27FC236}">
                <a16:creationId xmlns:a16="http://schemas.microsoft.com/office/drawing/2014/main" id="{ED2B61C3-A38C-CE8B-B726-7F3099CA59E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08179" y="2783096"/>
            <a:ext cx="914400" cy="914400"/>
          </a:xfrm>
          <a:prstGeom prst="rect">
            <a:avLst/>
          </a:prstGeom>
        </p:spPr>
      </p:pic>
      <p:cxnSp>
        <p:nvCxnSpPr>
          <p:cNvPr id="28" name="Straight Connector 27">
            <a:extLst>
              <a:ext uri="{FF2B5EF4-FFF2-40B4-BE49-F238E27FC236}">
                <a16:creationId xmlns:a16="http://schemas.microsoft.com/office/drawing/2014/main" id="{25B82A72-1F39-7FA4-D892-39B22E041BDA}"/>
              </a:ext>
            </a:extLst>
          </p:cNvPr>
          <p:cNvCxnSpPr/>
          <p:nvPr/>
        </p:nvCxnSpPr>
        <p:spPr>
          <a:xfrm>
            <a:off x="0" y="939801"/>
            <a:ext cx="1220531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B7AF07F-ADB6-97E8-74AB-DF3005CD9B30}"/>
              </a:ext>
            </a:extLst>
          </p:cNvPr>
          <p:cNvSpPr txBox="1"/>
          <p:nvPr/>
        </p:nvSpPr>
        <p:spPr>
          <a:xfrm>
            <a:off x="54187" y="1038052"/>
            <a:ext cx="2634584" cy="5632311"/>
          </a:xfrm>
          <a:prstGeom prst="rect">
            <a:avLst/>
          </a:prstGeom>
          <a:noFill/>
        </p:spPr>
        <p:txBody>
          <a:bodyPr wrap="square">
            <a:spAutoFit/>
          </a:bodyPr>
          <a:lstStyle/>
          <a:p>
            <a:r>
              <a:rPr lang="en-GB" sz="2000" i="1" u="sng" dirty="0">
                <a:ea typeface="+mn-lt"/>
                <a:cs typeface="+mn-lt"/>
              </a:rPr>
              <a:t>Analysis of the observation products: impact of the vegetation on snow behaviour </a:t>
            </a:r>
          </a:p>
          <a:p>
            <a:pPr marL="342900" indent="-342900">
              <a:buFontTx/>
              <a:buChar char="-"/>
            </a:pPr>
            <a:r>
              <a:rPr lang="en-GB" sz="2000" dirty="0">
                <a:ea typeface="+mn-lt"/>
                <a:cs typeface="+mn-lt"/>
              </a:rPr>
              <a:t>snow behaviour is strongly influenced by plant functional type (PFT)</a:t>
            </a:r>
          </a:p>
          <a:p>
            <a:pPr marL="342900" indent="-342900">
              <a:buFontTx/>
              <a:buChar char="-"/>
            </a:pPr>
            <a:r>
              <a:rPr lang="en-GB" sz="2000" dirty="0">
                <a:ea typeface="+mn-lt"/>
                <a:cs typeface="+mn-lt"/>
              </a:rPr>
              <a:t>snow coverage varies with vegetation type</a:t>
            </a:r>
          </a:p>
          <a:p>
            <a:pPr marL="342900" indent="-342900">
              <a:buFontTx/>
              <a:buChar char="-"/>
            </a:pPr>
            <a:r>
              <a:rPr lang="en-GB" sz="2000" dirty="0">
                <a:ea typeface="+mn-lt"/>
                <a:cs typeface="+mn-lt"/>
              </a:rPr>
              <a:t>Snow Cover Fraction (SCF) and albedo model parameters should be adapted for each PFT. </a:t>
            </a:r>
          </a:p>
        </p:txBody>
      </p:sp>
      <p:pic>
        <p:nvPicPr>
          <p:cNvPr id="23" name="Picture 22">
            <a:extLst>
              <a:ext uri="{FF2B5EF4-FFF2-40B4-BE49-F238E27FC236}">
                <a16:creationId xmlns:a16="http://schemas.microsoft.com/office/drawing/2014/main" id="{AD45A187-FCCF-FF05-8476-2C0BEC49E419}"/>
              </a:ext>
            </a:extLst>
          </p:cNvPr>
          <p:cNvPicPr>
            <a:picLocks noChangeAspect="1"/>
          </p:cNvPicPr>
          <p:nvPr/>
        </p:nvPicPr>
        <p:blipFill>
          <a:blip r:embed="rId13"/>
          <a:srcRect l="7190" t="9410" r="3977"/>
          <a:stretch/>
        </p:blipFill>
        <p:spPr>
          <a:xfrm>
            <a:off x="5534457" y="885918"/>
            <a:ext cx="6670862" cy="4644024"/>
          </a:xfrm>
          <a:prstGeom prst="rect">
            <a:avLst/>
          </a:prstGeom>
        </p:spPr>
      </p:pic>
      <p:sp>
        <p:nvSpPr>
          <p:cNvPr id="24" name="TextBox 23">
            <a:extLst>
              <a:ext uri="{FF2B5EF4-FFF2-40B4-BE49-F238E27FC236}">
                <a16:creationId xmlns:a16="http://schemas.microsoft.com/office/drawing/2014/main" id="{66B8AC25-4115-0AE8-4266-2379B9AB983C}"/>
              </a:ext>
            </a:extLst>
          </p:cNvPr>
          <p:cNvSpPr txBox="1"/>
          <p:nvPr/>
        </p:nvSpPr>
        <p:spPr>
          <a:xfrm>
            <a:off x="5692987" y="5447018"/>
            <a:ext cx="6499013" cy="1200329"/>
          </a:xfrm>
          <a:prstGeom prst="rect">
            <a:avLst/>
          </a:prstGeom>
          <a:noFill/>
        </p:spPr>
        <p:txBody>
          <a:bodyPr wrap="square" rtlCol="0">
            <a:spAutoFit/>
          </a:bodyPr>
          <a:lstStyle/>
          <a:p>
            <a:r>
              <a:rPr lang="en-GB" sz="1800" dirty="0">
                <a:ea typeface="Calibri"/>
                <a:cs typeface="Calibri"/>
              </a:rPr>
              <a:t>Snow cover </a:t>
            </a:r>
            <a:r>
              <a:rPr lang="en-GB" dirty="0">
                <a:ea typeface="Calibri"/>
                <a:cs typeface="Calibri"/>
              </a:rPr>
              <a:t>fraction (SCF) </a:t>
            </a:r>
            <a:r>
              <a:rPr lang="en-GB" sz="1800" dirty="0">
                <a:ea typeface="Calibri"/>
                <a:cs typeface="Calibri"/>
              </a:rPr>
              <a:t>monthly differences [%] between Model [ORCHIDEE v4] and Observations [Snow CCI - 2011-2019]. The regions in grey correspond to pixels where data were unavailable </a:t>
            </a:r>
          </a:p>
          <a:p>
            <a:endParaRPr lang="en-GB" dirty="0"/>
          </a:p>
        </p:txBody>
      </p:sp>
      <p:sp>
        <p:nvSpPr>
          <p:cNvPr id="22" name="TextBox 21">
            <a:extLst>
              <a:ext uri="{FF2B5EF4-FFF2-40B4-BE49-F238E27FC236}">
                <a16:creationId xmlns:a16="http://schemas.microsoft.com/office/drawing/2014/main" id="{2BDB12D2-1C85-825A-3626-D30E3ECF4324}"/>
              </a:ext>
            </a:extLst>
          </p:cNvPr>
          <p:cNvSpPr txBox="1"/>
          <p:nvPr/>
        </p:nvSpPr>
        <p:spPr>
          <a:xfrm>
            <a:off x="2688771" y="1038052"/>
            <a:ext cx="2950029" cy="5601533"/>
          </a:xfrm>
          <a:prstGeom prst="rect">
            <a:avLst/>
          </a:prstGeom>
          <a:noFill/>
        </p:spPr>
        <p:txBody>
          <a:bodyPr wrap="square" rtlCol="0">
            <a:spAutoFit/>
          </a:bodyPr>
          <a:lstStyle/>
          <a:p>
            <a:r>
              <a:rPr lang="en-GB" sz="2000" i="1" u="sng" dirty="0">
                <a:ea typeface="+mn-lt"/>
                <a:cs typeface="+mn-lt"/>
              </a:rPr>
              <a:t>Comparison of CCI Snow products with ORCHIDEE simulation outputs </a:t>
            </a:r>
          </a:p>
          <a:p>
            <a:endParaRPr lang="en-GB" sz="2000" i="1" u="sng" dirty="0">
              <a:ea typeface="+mn-lt"/>
              <a:cs typeface="+mn-lt"/>
            </a:endParaRPr>
          </a:p>
          <a:p>
            <a:r>
              <a:rPr lang="en-GB" sz="2000" dirty="0">
                <a:ea typeface="+mn-lt"/>
                <a:cs typeface="+mn-lt"/>
              </a:rPr>
              <a:t>ORCHIDEE v4 without optimised snow compared with </a:t>
            </a:r>
            <a:r>
              <a:rPr lang="en-GB" sz="2000" dirty="0" err="1">
                <a:ea typeface="+mn-lt"/>
                <a:cs typeface="+mn-lt"/>
              </a:rPr>
              <a:t>obs</a:t>
            </a:r>
            <a:r>
              <a:rPr lang="en-GB" sz="2000" dirty="0">
                <a:ea typeface="+mn-lt"/>
                <a:cs typeface="+mn-lt"/>
              </a:rPr>
              <a:t> (CCI Snow and MODIS albedo products)</a:t>
            </a:r>
          </a:p>
          <a:p>
            <a:r>
              <a:rPr lang="en-GB" sz="2000" dirty="0">
                <a:ea typeface="+mn-lt"/>
                <a:cs typeface="+mn-lt"/>
              </a:rPr>
              <a:t>Above 30°N the model SCF is </a:t>
            </a:r>
          </a:p>
          <a:p>
            <a:pPr marL="457200" indent="-457200">
              <a:buAutoNum type="arabicParenR"/>
            </a:pPr>
            <a:r>
              <a:rPr lang="en-GB" sz="2000" dirty="0">
                <a:ea typeface="+mn-lt"/>
                <a:cs typeface="+mn-lt"/>
              </a:rPr>
              <a:t>overestimated in areas with year-round snow and</a:t>
            </a:r>
          </a:p>
          <a:p>
            <a:pPr marL="457200" indent="-457200">
              <a:buAutoNum type="arabicParenR"/>
            </a:pPr>
            <a:r>
              <a:rPr lang="en-GB" sz="2000" dirty="0">
                <a:ea typeface="+mn-lt"/>
                <a:cs typeface="+mn-lt"/>
              </a:rPr>
              <a:t>underestimated in May due to early onset of snow melt in the simulation. </a:t>
            </a:r>
            <a:endParaRPr lang="en-GB" sz="2000" dirty="0">
              <a:solidFill>
                <a:srgbClr val="FFFFFF"/>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697580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CF039-92D5-5B81-C2BF-D7E6A57236D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20DA707-9CB0-6E2A-33F0-F8E879F630AB}"/>
              </a:ext>
            </a:extLst>
          </p:cNvPr>
          <p:cNvPicPr>
            <a:picLocks noChangeAspect="1"/>
          </p:cNvPicPr>
          <p:nvPr/>
        </p:nvPicPr>
        <p:blipFill>
          <a:blip r:embed="rId3"/>
          <a:stretch>
            <a:fillRect/>
          </a:stretch>
        </p:blipFill>
        <p:spPr>
          <a:xfrm>
            <a:off x="0" y="6309437"/>
            <a:ext cx="12192000" cy="548563"/>
          </a:xfrm>
          <a:prstGeom prst="rect">
            <a:avLst/>
          </a:prstGeom>
        </p:spPr>
      </p:pic>
      <p:pic>
        <p:nvPicPr>
          <p:cNvPr id="10" name="Picture 9">
            <a:extLst>
              <a:ext uri="{FF2B5EF4-FFF2-40B4-BE49-F238E27FC236}">
                <a16:creationId xmlns:a16="http://schemas.microsoft.com/office/drawing/2014/main" id="{5679A35C-EDB9-6282-08DD-AE2989E9DF6C}"/>
              </a:ext>
            </a:extLst>
          </p:cNvPr>
          <p:cNvPicPr>
            <a:picLocks noChangeAspect="1"/>
          </p:cNvPicPr>
          <p:nvPr/>
        </p:nvPicPr>
        <p:blipFill>
          <a:blip r:embed="rId4"/>
          <a:stretch>
            <a:fillRect/>
          </a:stretch>
        </p:blipFill>
        <p:spPr>
          <a:xfrm>
            <a:off x="0" y="-7480"/>
            <a:ext cx="12192000" cy="957447"/>
          </a:xfrm>
          <a:prstGeom prst="rect">
            <a:avLst/>
          </a:prstGeom>
        </p:spPr>
      </p:pic>
      <p:sp>
        <p:nvSpPr>
          <p:cNvPr id="11" name="Title 1">
            <a:extLst>
              <a:ext uri="{FF2B5EF4-FFF2-40B4-BE49-F238E27FC236}">
                <a16:creationId xmlns:a16="http://schemas.microsoft.com/office/drawing/2014/main" id="{12C1D619-9F70-E8A5-43A8-3BE8810C5849}"/>
              </a:ext>
            </a:extLst>
          </p:cNvPr>
          <p:cNvSpPr txBox="1">
            <a:spLocks/>
          </p:cNvSpPr>
          <p:nvPr/>
        </p:nvSpPr>
        <p:spPr bwMode="auto">
          <a:xfrm>
            <a:off x="1056282" y="178855"/>
            <a:ext cx="83734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dirty="0">
                <a:solidFill>
                  <a:srgbClr val="FFFFFF"/>
                </a:solidFill>
                <a:latin typeface="Verdana"/>
                <a:ea typeface="MS PGothic" panose="020B0600070205080204" pitchFamily="34" charset="-128"/>
                <a:cs typeface="Verdana"/>
              </a:defRPr>
            </a:lvl1pPr>
            <a:lvl2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2pPr>
            <a:lvl3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3pPr>
            <a:lvl4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4pPr>
            <a:lvl5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pPr defTabSz="914377">
              <a:defRPr/>
            </a:pPr>
            <a:r>
              <a:rPr lang="en-GB" sz="3200" kern="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CMUG – What should the future look like?</a:t>
            </a:r>
            <a:endParaRPr lang="en-GB" sz="2800" kern="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6" name="Graphic 15" descr="Meeting with solid fill">
            <a:extLst>
              <a:ext uri="{FF2B5EF4-FFF2-40B4-BE49-F238E27FC236}">
                <a16:creationId xmlns:a16="http://schemas.microsoft.com/office/drawing/2014/main" id="{F7DDA5D3-3F40-8FA1-54C4-C3B83DDAD9A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08179" y="5306952"/>
            <a:ext cx="914400" cy="914400"/>
          </a:xfrm>
          <a:prstGeom prst="rect">
            <a:avLst/>
          </a:prstGeom>
        </p:spPr>
      </p:pic>
      <p:pic>
        <p:nvPicPr>
          <p:cNvPr id="18" name="Graphic 17" descr="Checklist with solid fill">
            <a:extLst>
              <a:ext uri="{FF2B5EF4-FFF2-40B4-BE49-F238E27FC236}">
                <a16:creationId xmlns:a16="http://schemas.microsoft.com/office/drawing/2014/main" id="{BE911D88-4572-DB9B-70DD-D00739F7D1F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08179" y="4092078"/>
            <a:ext cx="914400" cy="914400"/>
          </a:xfrm>
          <a:prstGeom prst="rect">
            <a:avLst/>
          </a:prstGeom>
        </p:spPr>
      </p:pic>
      <p:pic>
        <p:nvPicPr>
          <p:cNvPr id="20" name="Graphic 19" descr="Hourglass Full outline">
            <a:extLst>
              <a:ext uri="{FF2B5EF4-FFF2-40B4-BE49-F238E27FC236}">
                <a16:creationId xmlns:a16="http://schemas.microsoft.com/office/drawing/2014/main" id="{D746877F-B314-378C-64C6-8324E20D4BE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08179" y="1235326"/>
            <a:ext cx="914400" cy="914400"/>
          </a:xfrm>
          <a:prstGeom prst="rect">
            <a:avLst/>
          </a:prstGeom>
        </p:spPr>
      </p:pic>
      <p:pic>
        <p:nvPicPr>
          <p:cNvPr id="26" name="Graphic 25" descr="Internet with solid fill">
            <a:extLst>
              <a:ext uri="{FF2B5EF4-FFF2-40B4-BE49-F238E27FC236}">
                <a16:creationId xmlns:a16="http://schemas.microsoft.com/office/drawing/2014/main" id="{0339DF43-A70D-2107-E15A-87ED552CD3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08179" y="2783096"/>
            <a:ext cx="914400" cy="914400"/>
          </a:xfrm>
          <a:prstGeom prst="rect">
            <a:avLst/>
          </a:prstGeom>
        </p:spPr>
      </p:pic>
      <p:cxnSp>
        <p:nvCxnSpPr>
          <p:cNvPr id="28" name="Straight Connector 27">
            <a:extLst>
              <a:ext uri="{FF2B5EF4-FFF2-40B4-BE49-F238E27FC236}">
                <a16:creationId xmlns:a16="http://schemas.microsoft.com/office/drawing/2014/main" id="{4F20325B-FF45-27C1-D5E3-106CAF0434FD}"/>
              </a:ext>
            </a:extLst>
          </p:cNvPr>
          <p:cNvCxnSpPr/>
          <p:nvPr/>
        </p:nvCxnSpPr>
        <p:spPr>
          <a:xfrm>
            <a:off x="0" y="939801"/>
            <a:ext cx="1220531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E482877-3306-EBF1-4A1D-9DFDEDCD410B}"/>
              </a:ext>
            </a:extLst>
          </p:cNvPr>
          <p:cNvSpPr txBox="1"/>
          <p:nvPr/>
        </p:nvSpPr>
        <p:spPr>
          <a:xfrm>
            <a:off x="159486" y="1042188"/>
            <a:ext cx="5446655" cy="1015663"/>
          </a:xfrm>
          <a:prstGeom prst="rect">
            <a:avLst/>
          </a:prstGeom>
          <a:solidFill>
            <a:srgbClr val="017DC6"/>
          </a:solidFill>
        </p:spPr>
        <p:txBody>
          <a:bodyPr wrap="square" rtlCol="0">
            <a:spAutoFit/>
          </a:bodyPr>
          <a:lstStyle/>
          <a:p>
            <a:pPr marL="342900" indent="-342900" algn="just">
              <a:buFontTx/>
              <a:buChar char="-"/>
            </a:pPr>
            <a:r>
              <a:rPr lang="en-GB" sz="2000" dirty="0">
                <a:solidFill>
                  <a:schemeClr val="bg1"/>
                </a:solidFill>
                <a:latin typeface="Arial" panose="020B0604020202020204" pitchFamily="34" charset="0"/>
                <a:cs typeface="Arial" panose="020B0604020202020204" pitchFamily="34" charset="0"/>
              </a:rPr>
              <a:t>More CCI projects, less need for CMUG?</a:t>
            </a:r>
          </a:p>
          <a:p>
            <a:pPr lvl="1" algn="just"/>
            <a:r>
              <a:rPr lang="en-GB" sz="2000" b="0" i="0" dirty="0">
                <a:solidFill>
                  <a:schemeClr val="bg1"/>
                </a:solidFill>
                <a:effectLst/>
                <a:latin typeface="Arial" panose="020B0604020202020204" pitchFamily="34" charset="0"/>
                <a:cs typeface="Arial" panose="020B0604020202020204" pitchFamily="34" charset="0"/>
              </a:rPr>
              <a:t>	</a:t>
            </a:r>
            <a:r>
              <a:rPr lang="en-GB" sz="2000" b="1" i="0" dirty="0">
                <a:solidFill>
                  <a:schemeClr val="bg1"/>
                </a:solidFill>
                <a:effectLst/>
                <a:latin typeface="Arial" panose="020B0604020202020204" pitchFamily="34" charset="0"/>
                <a:cs typeface="Arial" panose="020B0604020202020204" pitchFamily="34" charset="0"/>
              </a:rPr>
              <a:t>OR</a:t>
            </a:r>
          </a:p>
          <a:p>
            <a:pPr marL="342900" indent="-342900" algn="just">
              <a:buFontTx/>
              <a:buChar char="-"/>
            </a:pPr>
            <a:r>
              <a:rPr lang="en-GB" sz="2000" b="0" i="0" dirty="0">
                <a:solidFill>
                  <a:schemeClr val="bg1"/>
                </a:solidFill>
                <a:effectLst/>
                <a:latin typeface="Arial" panose="020B0604020202020204" pitchFamily="34" charset="0"/>
                <a:cs typeface="Arial" panose="020B0604020202020204" pitchFamily="34" charset="0"/>
              </a:rPr>
              <a:t>More CCI projects, more need for CMUG?</a:t>
            </a:r>
          </a:p>
        </p:txBody>
      </p:sp>
      <p:sp>
        <p:nvSpPr>
          <p:cNvPr id="6" name="TextBox 5">
            <a:extLst>
              <a:ext uri="{FF2B5EF4-FFF2-40B4-BE49-F238E27FC236}">
                <a16:creationId xmlns:a16="http://schemas.microsoft.com/office/drawing/2014/main" id="{63EC4C2C-B00B-1C44-D1D8-CCE4C775E7D5}"/>
              </a:ext>
            </a:extLst>
          </p:cNvPr>
          <p:cNvSpPr txBox="1"/>
          <p:nvPr/>
        </p:nvSpPr>
        <p:spPr>
          <a:xfrm>
            <a:off x="369421" y="3265452"/>
            <a:ext cx="6123214" cy="369332"/>
          </a:xfrm>
          <a:prstGeom prst="rect">
            <a:avLst/>
          </a:prstGeom>
          <a:noFill/>
        </p:spPr>
        <p:txBody>
          <a:bodyPr wrap="square">
            <a:spAutoFit/>
          </a:bodyPr>
          <a:lstStyle/>
          <a:p>
            <a:pPr marL="342900" indent="-342900" algn="just">
              <a:buFontTx/>
              <a:buChar char="-"/>
            </a:pPr>
            <a:r>
              <a:rPr lang="en-GB" sz="1800" dirty="0">
                <a:solidFill>
                  <a:schemeClr val="bg1"/>
                </a:solidFill>
                <a:latin typeface="Arial" panose="020B0604020202020204" pitchFamily="34" charset="0"/>
                <a:cs typeface="Arial" panose="020B0604020202020204" pitchFamily="34" charset="0"/>
              </a:rPr>
              <a:t>More CCI projects, less need for CMUG?</a:t>
            </a:r>
          </a:p>
        </p:txBody>
      </p:sp>
      <p:sp>
        <p:nvSpPr>
          <p:cNvPr id="7" name="TextBox 6">
            <a:extLst>
              <a:ext uri="{FF2B5EF4-FFF2-40B4-BE49-F238E27FC236}">
                <a16:creationId xmlns:a16="http://schemas.microsoft.com/office/drawing/2014/main" id="{83688358-6642-EDBA-05DD-A99AA4FD6101}"/>
              </a:ext>
            </a:extLst>
          </p:cNvPr>
          <p:cNvSpPr txBox="1"/>
          <p:nvPr/>
        </p:nvSpPr>
        <p:spPr>
          <a:xfrm>
            <a:off x="159485" y="4612397"/>
            <a:ext cx="5446655" cy="1754326"/>
          </a:xfrm>
          <a:prstGeom prst="rect">
            <a:avLst/>
          </a:prstGeom>
          <a:solidFill>
            <a:srgbClr val="017DC6"/>
          </a:solid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CMUG strengths</a:t>
            </a:r>
          </a:p>
          <a:p>
            <a:pPr marL="342900" indent="-342900">
              <a:buFontTx/>
              <a:buChar char="-"/>
            </a:pPr>
            <a:r>
              <a:rPr lang="en-GB" dirty="0">
                <a:solidFill>
                  <a:schemeClr val="bg1"/>
                </a:solidFill>
                <a:latin typeface="Arial" panose="020B0604020202020204" pitchFamily="34" charset="0"/>
                <a:cs typeface="Arial" panose="020B0604020202020204" pitchFamily="34" charset="0"/>
              </a:rPr>
              <a:t>Broad view</a:t>
            </a:r>
          </a:p>
          <a:p>
            <a:pPr marL="342900" indent="-342900">
              <a:buFontTx/>
              <a:buChar char="-"/>
            </a:pPr>
            <a:r>
              <a:rPr lang="en-GB" dirty="0">
                <a:solidFill>
                  <a:schemeClr val="bg1"/>
                </a:solidFill>
                <a:latin typeface="Arial" panose="020B0604020202020204" pitchFamily="34" charset="0"/>
                <a:cs typeface="Arial" panose="020B0604020202020204" pitchFamily="34" charset="0"/>
              </a:rPr>
              <a:t>Connections between projects</a:t>
            </a:r>
          </a:p>
          <a:p>
            <a:pPr marL="342900" indent="-342900">
              <a:buFontTx/>
              <a:buChar char="-"/>
            </a:pPr>
            <a:r>
              <a:rPr lang="en-GB" dirty="0">
                <a:solidFill>
                  <a:schemeClr val="bg1"/>
                </a:solidFill>
                <a:latin typeface="Arial" panose="020B0604020202020204" pitchFamily="34" charset="0"/>
                <a:cs typeface="Arial" panose="020B0604020202020204" pitchFamily="34" charset="0"/>
              </a:rPr>
              <a:t>Connections with external activities</a:t>
            </a:r>
          </a:p>
          <a:p>
            <a:pPr marL="342900" indent="-342900">
              <a:buFontTx/>
              <a:buChar char="-"/>
            </a:pPr>
            <a:r>
              <a:rPr lang="en-GB" dirty="0">
                <a:solidFill>
                  <a:schemeClr val="bg1"/>
                </a:solidFill>
                <a:latin typeface="Arial" panose="020B0604020202020204" pitchFamily="34" charset="0"/>
                <a:cs typeface="Arial" panose="020B0604020202020204" pitchFamily="34" charset="0"/>
              </a:rPr>
              <a:t>Bringing together </a:t>
            </a:r>
          </a:p>
          <a:p>
            <a:pPr marL="342900" indent="-342900">
              <a:buFontTx/>
              <a:buChar char="-"/>
            </a:pPr>
            <a:r>
              <a:rPr lang="en-GB" dirty="0">
                <a:solidFill>
                  <a:schemeClr val="bg1"/>
                </a:solidFill>
                <a:latin typeface="Arial" panose="020B0604020202020204" pitchFamily="34" charset="0"/>
                <a:cs typeface="Arial" panose="020B0604020202020204" pitchFamily="34" charset="0"/>
              </a:rPr>
              <a:t>Identifying gaps.</a:t>
            </a:r>
            <a:endParaRPr lang="en-GB" dirty="0"/>
          </a:p>
        </p:txBody>
      </p:sp>
      <p:sp>
        <p:nvSpPr>
          <p:cNvPr id="8" name="TextBox 7">
            <a:extLst>
              <a:ext uri="{FF2B5EF4-FFF2-40B4-BE49-F238E27FC236}">
                <a16:creationId xmlns:a16="http://schemas.microsoft.com/office/drawing/2014/main" id="{F3EF30BA-9569-EE7F-A5F0-19AB8EF89756}"/>
              </a:ext>
            </a:extLst>
          </p:cNvPr>
          <p:cNvSpPr txBox="1"/>
          <p:nvPr/>
        </p:nvSpPr>
        <p:spPr>
          <a:xfrm>
            <a:off x="159486" y="2184108"/>
            <a:ext cx="5446655" cy="2308324"/>
          </a:xfrm>
          <a:prstGeom prst="rect">
            <a:avLst/>
          </a:prstGeom>
          <a:solidFill>
            <a:srgbClr val="017DC6"/>
          </a:solidFill>
        </p:spPr>
        <p:txBody>
          <a:bodyPr wrap="square" rtlCol="0">
            <a:spAutoFit/>
          </a:bodyPr>
          <a:lstStyle/>
          <a:p>
            <a:pPr marL="342900" indent="-342900" algn="just">
              <a:buFontTx/>
              <a:buChar char="-"/>
            </a:pPr>
            <a:r>
              <a:rPr lang="en-GB" dirty="0">
                <a:solidFill>
                  <a:schemeClr val="bg1"/>
                </a:solidFill>
                <a:latin typeface="Arial" panose="020B0604020202020204" pitchFamily="34" charset="0"/>
                <a:cs typeface="Arial" panose="020B0604020202020204" pitchFamily="34" charset="0"/>
              </a:rPr>
              <a:t>Cross-ECV projects (6)</a:t>
            </a:r>
          </a:p>
          <a:p>
            <a:pPr marL="342900" indent="-342900" algn="just">
              <a:buFontTx/>
              <a:buChar char="-"/>
            </a:pPr>
            <a:r>
              <a:rPr lang="en-GB" dirty="0">
                <a:solidFill>
                  <a:schemeClr val="bg1"/>
                </a:solidFill>
                <a:latin typeface="Arial" panose="020B0604020202020204" pitchFamily="34" charset="0"/>
                <a:cs typeface="Arial" panose="020B0604020202020204" pitchFamily="34" charset="0"/>
              </a:rPr>
              <a:t>Interfacing </a:t>
            </a:r>
            <a:r>
              <a:rPr lang="en-GB" dirty="0" err="1">
                <a:solidFill>
                  <a:schemeClr val="bg1"/>
                </a:solidFill>
                <a:latin typeface="Arial" panose="020B0604020202020204" pitchFamily="34" charset="0"/>
                <a:cs typeface="Arial" panose="020B0604020202020204" pitchFamily="34" charset="0"/>
              </a:rPr>
              <a:t>Obs</a:t>
            </a:r>
            <a:r>
              <a:rPr lang="en-GB" dirty="0">
                <a:solidFill>
                  <a:schemeClr val="bg1"/>
                </a:solidFill>
                <a:latin typeface="Arial" panose="020B0604020202020204" pitchFamily="34" charset="0"/>
                <a:cs typeface="Arial" panose="020B0604020202020204" pitchFamily="34" charset="0"/>
              </a:rPr>
              <a:t>/Modelling projects (5)</a:t>
            </a:r>
          </a:p>
          <a:p>
            <a:pPr marL="342900" indent="-342900" algn="just">
              <a:buFontTx/>
              <a:buChar char="-"/>
            </a:pPr>
            <a:r>
              <a:rPr lang="en-GB" dirty="0">
                <a:solidFill>
                  <a:schemeClr val="bg1"/>
                </a:solidFill>
                <a:latin typeface="Arial" panose="020B0604020202020204" pitchFamily="34" charset="0"/>
                <a:cs typeface="Arial" panose="020B0604020202020204" pitchFamily="34" charset="0"/>
              </a:rPr>
              <a:t>Biodiversity studies</a:t>
            </a:r>
          </a:p>
          <a:p>
            <a:pPr marL="342900" indent="-342900" algn="just">
              <a:buFontTx/>
              <a:buChar char="-"/>
            </a:pPr>
            <a:r>
              <a:rPr lang="en-GB" dirty="0">
                <a:solidFill>
                  <a:schemeClr val="bg1"/>
                </a:solidFill>
                <a:latin typeface="Arial" panose="020B0604020202020204" pitchFamily="34" charset="0"/>
                <a:cs typeface="Arial" panose="020B0604020202020204" pitchFamily="34" charset="0"/>
              </a:rPr>
              <a:t>Climate change and Cities</a:t>
            </a:r>
            <a:endParaRPr lang="en-GB" b="0" i="0" dirty="0">
              <a:solidFill>
                <a:schemeClr val="bg1"/>
              </a:solidFill>
              <a:effectLst/>
              <a:latin typeface="Arial" panose="020B0604020202020204" pitchFamily="34" charset="0"/>
              <a:cs typeface="Arial" panose="020B0604020202020204" pitchFamily="34" charset="0"/>
            </a:endParaRPr>
          </a:p>
          <a:p>
            <a:pPr marL="342900" indent="-342900" algn="just">
              <a:buFontTx/>
              <a:buChar char="-"/>
            </a:pPr>
            <a:r>
              <a:rPr lang="en-GB" dirty="0">
                <a:solidFill>
                  <a:schemeClr val="bg1"/>
                </a:solidFill>
                <a:latin typeface="Arial" panose="020B0604020202020204" pitchFamily="34" charset="0"/>
                <a:cs typeface="Arial" panose="020B0604020202020204" pitchFamily="34" charset="0"/>
              </a:rPr>
              <a:t>Climate change and Health</a:t>
            </a:r>
            <a:endParaRPr lang="en-GB" b="0" i="0" dirty="0">
              <a:solidFill>
                <a:schemeClr val="bg1"/>
              </a:solidFill>
              <a:effectLst/>
              <a:latin typeface="Arial" panose="020B0604020202020204" pitchFamily="34" charset="0"/>
              <a:cs typeface="Arial" panose="020B0604020202020204" pitchFamily="34" charset="0"/>
            </a:endParaRPr>
          </a:p>
          <a:p>
            <a:pPr marL="342900" indent="-342900" algn="just">
              <a:buFontTx/>
              <a:buChar char="-"/>
            </a:pPr>
            <a:r>
              <a:rPr lang="en-GB" dirty="0">
                <a:solidFill>
                  <a:schemeClr val="bg1"/>
                </a:solidFill>
                <a:latin typeface="Arial" panose="020B0604020202020204" pitchFamily="34" charset="0"/>
                <a:cs typeface="Arial" panose="020B0604020202020204" pitchFamily="34" charset="0"/>
              </a:rPr>
              <a:t>Supporting the Paris Agreement (3)</a:t>
            </a:r>
          </a:p>
          <a:p>
            <a:pPr marL="342900" indent="-342900" algn="just">
              <a:buFontTx/>
              <a:buChar char="-"/>
            </a:pPr>
            <a:r>
              <a:rPr lang="en-GB" b="0" i="0" dirty="0">
                <a:solidFill>
                  <a:schemeClr val="bg1"/>
                </a:solidFill>
                <a:effectLst/>
                <a:latin typeface="Arial" panose="020B0604020202020204" pitchFamily="34" charset="0"/>
                <a:cs typeface="Arial" panose="020B0604020202020204" pitchFamily="34" charset="0"/>
              </a:rPr>
              <a:t>CMIP forcings (2)</a:t>
            </a:r>
          </a:p>
          <a:p>
            <a:pPr marL="342900" indent="-342900" algn="just">
              <a:buFontTx/>
              <a:buChar char="-"/>
            </a:pPr>
            <a:r>
              <a:rPr lang="en-GB" b="0" i="0" dirty="0">
                <a:solidFill>
                  <a:schemeClr val="bg1"/>
                </a:solidFill>
                <a:effectLst/>
                <a:latin typeface="Arial" panose="020B0604020202020204" pitchFamily="34" charset="0"/>
                <a:cs typeface="Arial" panose="020B0604020202020204" pitchFamily="34" charset="0"/>
              </a:rPr>
              <a:t>Tipping Elements projects (6)</a:t>
            </a:r>
          </a:p>
        </p:txBody>
      </p:sp>
      <p:sp>
        <p:nvSpPr>
          <p:cNvPr id="9" name="TextBox 8">
            <a:extLst>
              <a:ext uri="{FF2B5EF4-FFF2-40B4-BE49-F238E27FC236}">
                <a16:creationId xmlns:a16="http://schemas.microsoft.com/office/drawing/2014/main" id="{0F214FC7-2317-8432-3769-D7F6E0C4B1EF}"/>
              </a:ext>
            </a:extLst>
          </p:cNvPr>
          <p:cNvSpPr txBox="1"/>
          <p:nvPr/>
        </p:nvSpPr>
        <p:spPr>
          <a:xfrm>
            <a:off x="6102659" y="1042188"/>
            <a:ext cx="5446655" cy="5324535"/>
          </a:xfrm>
          <a:prstGeom prst="rect">
            <a:avLst/>
          </a:prstGeom>
          <a:solidFill>
            <a:srgbClr val="017DC6"/>
          </a:solidFill>
        </p:spPr>
        <p:txBody>
          <a:bodyPr wrap="square" rtlCol="0">
            <a:spAutoFit/>
          </a:bodyPr>
          <a:lstStyle/>
          <a:p>
            <a:pPr algn="just"/>
            <a:r>
              <a:rPr lang="en-GB" sz="2000" dirty="0">
                <a:solidFill>
                  <a:schemeClr val="bg1"/>
                </a:solidFill>
                <a:latin typeface="Arial" panose="020B0604020202020204" pitchFamily="34" charset="0"/>
                <a:cs typeface="Arial" panose="020B0604020202020204" pitchFamily="34" charset="0"/>
              </a:rPr>
              <a:t>Way forward</a:t>
            </a:r>
            <a:r>
              <a:rPr lang="en-GB" sz="2000" b="0" i="0" dirty="0">
                <a:solidFill>
                  <a:schemeClr val="bg1"/>
                </a:solidFill>
                <a:effectLst/>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Build on CMUG experience and CMUG partners deep familiarity with CCI</a:t>
            </a:r>
          </a:p>
          <a:p>
            <a:pPr marL="342900" indent="-342900" algn="just">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CMUG Science studies continue</a:t>
            </a:r>
          </a:p>
          <a:p>
            <a:pPr marL="800100" lvl="1" indent="-342900" algn="just">
              <a:buFont typeface="Arial" panose="020B0604020202020204" pitchFamily="34" charset="0"/>
              <a:buChar char="•"/>
            </a:pPr>
            <a:r>
              <a:rPr lang="en-GB" sz="2000" b="0" i="0" dirty="0">
                <a:solidFill>
                  <a:schemeClr val="bg1"/>
                </a:solidFill>
                <a:effectLst/>
                <a:latin typeface="Arial" panose="020B0604020202020204" pitchFamily="34" charset="0"/>
                <a:cs typeface="Arial" panose="020B0604020202020204" pitchFamily="34" charset="0"/>
              </a:rPr>
              <a:t>Strategically chosen to fill gaps in other CCI activities</a:t>
            </a:r>
          </a:p>
          <a:p>
            <a:pPr marL="800100" lvl="1" indent="-342900" algn="just">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Reach out to modelling centres with relevant expertise</a:t>
            </a:r>
            <a:endParaRPr lang="en-GB" sz="2000" b="0" i="0" dirty="0">
              <a:solidFill>
                <a:schemeClr val="bg1"/>
              </a:solidFill>
              <a:effectLst/>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Include CCI CRG reps in CMUG consortium</a:t>
            </a:r>
          </a:p>
          <a:p>
            <a:pPr marL="342900" indent="-342900" algn="just">
              <a:buFont typeface="Arial" panose="020B0604020202020204" pitchFamily="34" charset="0"/>
              <a:buChar char="•"/>
            </a:pPr>
            <a:r>
              <a:rPr lang="en-GB" sz="2000" b="0" i="0" dirty="0">
                <a:solidFill>
                  <a:schemeClr val="bg1"/>
                </a:solidFill>
                <a:effectLst/>
                <a:latin typeface="Arial" panose="020B0604020202020204" pitchFamily="34" charset="0"/>
                <a:cs typeface="Arial" panose="020B0604020202020204" pitchFamily="34" charset="0"/>
              </a:rPr>
              <a:t>Include external partner organisations (CMIP, CORDEX) in design phase</a:t>
            </a:r>
          </a:p>
          <a:p>
            <a:pPr marL="342900" indent="-342900" algn="just">
              <a:buFont typeface="Arial" panose="020B0604020202020204" pitchFamily="34" charset="0"/>
              <a:buChar char="•"/>
            </a:pPr>
            <a:endParaRPr lang="en-GB" sz="2000" b="0" i="0" dirty="0">
              <a:solidFill>
                <a:schemeClr val="bg1"/>
              </a:solidFill>
              <a:effectLst/>
              <a:latin typeface="Arial" panose="020B0604020202020204" pitchFamily="34" charset="0"/>
              <a:cs typeface="Arial" panose="020B0604020202020204" pitchFamily="34" charset="0"/>
            </a:endParaRPr>
          </a:p>
          <a:p>
            <a:r>
              <a:rPr lang="en-GB" sz="2000" dirty="0">
                <a:solidFill>
                  <a:schemeClr val="bg1"/>
                </a:solidFill>
              </a:rPr>
              <a:t>“Inception Phase”: 6 months to a year interacting with existing and potential new partners, identifying the current gaps in CCI activities and designing a work plan.</a:t>
            </a:r>
            <a:endParaRPr lang="en-GB" sz="20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5277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F1A52D-C204-4CB5-889B-77E896B60D9B}"/>
              </a:ext>
            </a:extLst>
          </p:cNvPr>
          <p:cNvPicPr>
            <a:picLocks noChangeAspect="1"/>
          </p:cNvPicPr>
          <p:nvPr/>
        </p:nvPicPr>
        <p:blipFill>
          <a:blip r:embed="rId3"/>
          <a:stretch>
            <a:fillRect/>
          </a:stretch>
        </p:blipFill>
        <p:spPr>
          <a:xfrm>
            <a:off x="0" y="6309437"/>
            <a:ext cx="12192000" cy="548563"/>
          </a:xfrm>
          <a:prstGeom prst="rect">
            <a:avLst/>
          </a:prstGeom>
        </p:spPr>
      </p:pic>
      <p:pic>
        <p:nvPicPr>
          <p:cNvPr id="10" name="Picture 9">
            <a:extLst>
              <a:ext uri="{FF2B5EF4-FFF2-40B4-BE49-F238E27FC236}">
                <a16:creationId xmlns:a16="http://schemas.microsoft.com/office/drawing/2014/main" id="{D3D042A2-6A45-415D-A7CF-5DFCA4B4D017}"/>
              </a:ext>
            </a:extLst>
          </p:cNvPr>
          <p:cNvPicPr>
            <a:picLocks noChangeAspect="1"/>
          </p:cNvPicPr>
          <p:nvPr/>
        </p:nvPicPr>
        <p:blipFill>
          <a:blip r:embed="rId4"/>
          <a:stretch>
            <a:fillRect/>
          </a:stretch>
        </p:blipFill>
        <p:spPr>
          <a:xfrm>
            <a:off x="0" y="-7480"/>
            <a:ext cx="12192000" cy="957447"/>
          </a:xfrm>
          <a:prstGeom prst="rect">
            <a:avLst/>
          </a:prstGeom>
        </p:spPr>
      </p:pic>
      <p:sp>
        <p:nvSpPr>
          <p:cNvPr id="11" name="Title 1">
            <a:extLst>
              <a:ext uri="{FF2B5EF4-FFF2-40B4-BE49-F238E27FC236}">
                <a16:creationId xmlns:a16="http://schemas.microsoft.com/office/drawing/2014/main" id="{1D40A1B9-4D4D-43A8-B05A-FA8561257E8B}"/>
              </a:ext>
            </a:extLst>
          </p:cNvPr>
          <p:cNvSpPr txBox="1">
            <a:spLocks/>
          </p:cNvSpPr>
          <p:nvPr/>
        </p:nvSpPr>
        <p:spPr bwMode="auto">
          <a:xfrm>
            <a:off x="1056282" y="178855"/>
            <a:ext cx="83734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dirty="0">
                <a:solidFill>
                  <a:srgbClr val="FFFFFF"/>
                </a:solidFill>
                <a:latin typeface="Verdana"/>
                <a:ea typeface="MS PGothic" panose="020B0600070205080204" pitchFamily="34" charset="-128"/>
                <a:cs typeface="Verdana"/>
              </a:defRPr>
            </a:lvl1pPr>
            <a:lvl2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2pPr>
            <a:lvl3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3pPr>
            <a:lvl4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4pPr>
            <a:lvl5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pPr defTabSz="914377">
              <a:defRPr/>
            </a:pPr>
            <a:r>
              <a:rPr lang="en-GB" sz="3200" kern="0">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CMUG?</a:t>
            </a:r>
            <a:endParaRPr lang="en-GB" sz="2800" ker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6" name="Graphic 25" descr="Internet with solid fill">
            <a:extLst>
              <a:ext uri="{FF2B5EF4-FFF2-40B4-BE49-F238E27FC236}">
                <a16:creationId xmlns:a16="http://schemas.microsoft.com/office/drawing/2014/main" id="{ED2B61C3-A38C-CE8B-B726-7F3099CA59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08179" y="2783096"/>
            <a:ext cx="914400" cy="914400"/>
          </a:xfrm>
          <a:prstGeom prst="rect">
            <a:avLst/>
          </a:prstGeom>
        </p:spPr>
      </p:pic>
      <p:cxnSp>
        <p:nvCxnSpPr>
          <p:cNvPr id="28" name="Straight Connector 27">
            <a:extLst>
              <a:ext uri="{FF2B5EF4-FFF2-40B4-BE49-F238E27FC236}">
                <a16:creationId xmlns:a16="http://schemas.microsoft.com/office/drawing/2014/main" id="{25B82A72-1F39-7FA4-D892-39B22E041BDA}"/>
              </a:ext>
            </a:extLst>
          </p:cNvPr>
          <p:cNvCxnSpPr/>
          <p:nvPr/>
        </p:nvCxnSpPr>
        <p:spPr>
          <a:xfrm>
            <a:off x="0" y="939801"/>
            <a:ext cx="1220531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EF18A2A-A7BC-8A3A-9D49-778B45707FBF}"/>
              </a:ext>
            </a:extLst>
          </p:cNvPr>
          <p:cNvSpPr txBox="1"/>
          <p:nvPr/>
        </p:nvSpPr>
        <p:spPr>
          <a:xfrm>
            <a:off x="1138062" y="1071877"/>
            <a:ext cx="9404307" cy="1508105"/>
          </a:xfrm>
          <a:prstGeom prst="rect">
            <a:avLst/>
          </a:prstGeom>
          <a:solidFill>
            <a:srgbClr val="017DC6"/>
          </a:solidFill>
        </p:spPr>
        <p:txBody>
          <a:bodyPr wrap="square" rtlCol="0">
            <a:spAutoFit/>
          </a:bodyPr>
          <a:lstStyle/>
          <a:p>
            <a:pPr algn="just"/>
            <a:endParaRPr lang="en-GB">
              <a:solidFill>
                <a:schemeClr val="bg1"/>
              </a:solidFill>
              <a:latin typeface="Arial" panose="020B0604020202020204" pitchFamily="34" charset="0"/>
              <a:cs typeface="Arial" panose="020B0604020202020204" pitchFamily="34" charset="0"/>
            </a:endParaRPr>
          </a:p>
          <a:p>
            <a:pPr algn="ctr"/>
            <a:r>
              <a:rPr lang="en-GB" sz="2800">
                <a:solidFill>
                  <a:schemeClr val="bg1"/>
                </a:solidFill>
                <a:latin typeface="Arial" panose="020B0604020202020204" pitchFamily="34" charset="0"/>
                <a:cs typeface="Arial" panose="020B0604020202020204" pitchFamily="34" charset="0"/>
              </a:rPr>
              <a:t>The Climate Modelling User Group: a project in ESA’s Climate Change Initiative</a:t>
            </a:r>
            <a:endParaRPr lang="en-GB">
              <a:solidFill>
                <a:schemeClr val="bg1"/>
              </a:solidFill>
              <a:latin typeface="Arial" panose="020B0604020202020204" pitchFamily="34" charset="0"/>
              <a:cs typeface="Arial" panose="020B0604020202020204" pitchFamily="34" charset="0"/>
            </a:endParaRPr>
          </a:p>
          <a:p>
            <a:pPr algn="just"/>
            <a:endParaRPr lang="en-GB">
              <a:solidFill>
                <a:schemeClr val="bg1"/>
              </a:solidFill>
              <a:latin typeface="Arial" panose="020B0604020202020204" pitchFamily="34" charset="0"/>
              <a:cs typeface="Arial" panose="020B0604020202020204" pitchFamily="34" charset="0"/>
            </a:endParaRPr>
          </a:p>
        </p:txBody>
      </p:sp>
      <p:pic>
        <p:nvPicPr>
          <p:cNvPr id="1032" name="Picture 8">
            <a:hlinkClick r:id="rId7"/>
            <a:extLst>
              <a:ext uri="{FF2B5EF4-FFF2-40B4-BE49-F238E27FC236}">
                <a16:creationId xmlns:a16="http://schemas.microsoft.com/office/drawing/2014/main" id="{822EB557-0191-B9C8-C92D-D72BCACBCE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3478" y="5371628"/>
            <a:ext cx="1071360" cy="45396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ue square with a triangle on it&#10;&#10;Description automatically generated">
            <a:extLst>
              <a:ext uri="{FF2B5EF4-FFF2-40B4-BE49-F238E27FC236}">
                <a16:creationId xmlns:a16="http://schemas.microsoft.com/office/drawing/2014/main" id="{070961D4-F164-38AD-C01A-FD8CD3F85D8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11446" y="5193684"/>
            <a:ext cx="1852992" cy="795812"/>
          </a:xfrm>
          <a:prstGeom prst="rect">
            <a:avLst/>
          </a:prstGeom>
        </p:spPr>
      </p:pic>
      <p:pic>
        <p:nvPicPr>
          <p:cNvPr id="6" name="Picture 5">
            <a:extLst>
              <a:ext uri="{FF2B5EF4-FFF2-40B4-BE49-F238E27FC236}">
                <a16:creationId xmlns:a16="http://schemas.microsoft.com/office/drawing/2014/main" id="{E20820EA-C7B5-91C9-E0FF-1BB90CBE231A}"/>
              </a:ext>
            </a:extLst>
          </p:cNvPr>
          <p:cNvPicPr>
            <a:picLocks noChangeAspect="1"/>
          </p:cNvPicPr>
          <p:nvPr/>
        </p:nvPicPr>
        <p:blipFill>
          <a:blip r:embed="rId10"/>
          <a:stretch>
            <a:fillRect/>
          </a:stretch>
        </p:blipFill>
        <p:spPr>
          <a:xfrm>
            <a:off x="8729304" y="3170866"/>
            <a:ext cx="1820236" cy="637083"/>
          </a:xfrm>
          <a:prstGeom prst="rect">
            <a:avLst/>
          </a:prstGeom>
        </p:spPr>
      </p:pic>
      <p:pic>
        <p:nvPicPr>
          <p:cNvPr id="7" name="Picture 6">
            <a:extLst>
              <a:ext uri="{FF2B5EF4-FFF2-40B4-BE49-F238E27FC236}">
                <a16:creationId xmlns:a16="http://schemas.microsoft.com/office/drawing/2014/main" id="{07D222AA-761B-C78C-5D96-73F44792582B}"/>
              </a:ext>
            </a:extLst>
          </p:cNvPr>
          <p:cNvPicPr>
            <a:picLocks noChangeAspect="1"/>
          </p:cNvPicPr>
          <p:nvPr/>
        </p:nvPicPr>
        <p:blipFill rotWithShape="1">
          <a:blip r:embed="rId11"/>
          <a:srcRect l="6521" t="33160" r="7887" b="35643"/>
          <a:stretch/>
        </p:blipFill>
        <p:spPr>
          <a:xfrm>
            <a:off x="4444105" y="5271932"/>
            <a:ext cx="1396110" cy="508871"/>
          </a:xfrm>
          <a:prstGeom prst="rect">
            <a:avLst/>
          </a:prstGeom>
        </p:spPr>
      </p:pic>
      <p:pic>
        <p:nvPicPr>
          <p:cNvPr id="8" name="Picture 7">
            <a:extLst>
              <a:ext uri="{FF2B5EF4-FFF2-40B4-BE49-F238E27FC236}">
                <a16:creationId xmlns:a16="http://schemas.microsoft.com/office/drawing/2014/main" id="{7F57D58F-C6E8-F715-6632-E8EE2CF79079}"/>
              </a:ext>
            </a:extLst>
          </p:cNvPr>
          <p:cNvPicPr>
            <a:picLocks noChangeAspect="1"/>
          </p:cNvPicPr>
          <p:nvPr/>
        </p:nvPicPr>
        <p:blipFill>
          <a:blip r:embed="rId12"/>
          <a:stretch>
            <a:fillRect/>
          </a:stretch>
        </p:blipFill>
        <p:spPr>
          <a:xfrm>
            <a:off x="9534929" y="4238408"/>
            <a:ext cx="2085657" cy="559944"/>
          </a:xfrm>
          <a:prstGeom prst="rect">
            <a:avLst/>
          </a:prstGeom>
        </p:spPr>
      </p:pic>
      <p:pic>
        <p:nvPicPr>
          <p:cNvPr id="9" name="Picture 8">
            <a:extLst>
              <a:ext uri="{FF2B5EF4-FFF2-40B4-BE49-F238E27FC236}">
                <a16:creationId xmlns:a16="http://schemas.microsoft.com/office/drawing/2014/main" id="{123245D5-FBF0-102B-2A12-3074FB435927}"/>
              </a:ext>
            </a:extLst>
          </p:cNvPr>
          <p:cNvPicPr>
            <a:picLocks noChangeAspect="1"/>
          </p:cNvPicPr>
          <p:nvPr/>
        </p:nvPicPr>
        <p:blipFill>
          <a:blip r:embed="rId13"/>
          <a:stretch>
            <a:fillRect/>
          </a:stretch>
        </p:blipFill>
        <p:spPr>
          <a:xfrm>
            <a:off x="4884643" y="3909927"/>
            <a:ext cx="787523" cy="756452"/>
          </a:xfrm>
          <a:prstGeom prst="rect">
            <a:avLst/>
          </a:prstGeom>
        </p:spPr>
      </p:pic>
      <p:pic>
        <p:nvPicPr>
          <p:cNvPr id="12" name="Picture 11">
            <a:extLst>
              <a:ext uri="{FF2B5EF4-FFF2-40B4-BE49-F238E27FC236}">
                <a16:creationId xmlns:a16="http://schemas.microsoft.com/office/drawing/2014/main" id="{CAAD8B56-AF9A-72AD-979D-DD898BFA9B2D}"/>
              </a:ext>
            </a:extLst>
          </p:cNvPr>
          <p:cNvPicPr>
            <a:picLocks noChangeAspect="1"/>
          </p:cNvPicPr>
          <p:nvPr/>
        </p:nvPicPr>
        <p:blipFill>
          <a:blip r:embed="rId14"/>
          <a:stretch>
            <a:fillRect/>
          </a:stretch>
        </p:blipFill>
        <p:spPr>
          <a:xfrm>
            <a:off x="2382526" y="4450981"/>
            <a:ext cx="1846476" cy="376077"/>
          </a:xfrm>
          <a:prstGeom prst="rect">
            <a:avLst/>
          </a:prstGeom>
        </p:spPr>
      </p:pic>
      <p:pic>
        <p:nvPicPr>
          <p:cNvPr id="13" name="Picture 12">
            <a:extLst>
              <a:ext uri="{FF2B5EF4-FFF2-40B4-BE49-F238E27FC236}">
                <a16:creationId xmlns:a16="http://schemas.microsoft.com/office/drawing/2014/main" id="{8FA4697C-C68F-57AE-C236-5049C48FDC3F}"/>
              </a:ext>
            </a:extLst>
          </p:cNvPr>
          <p:cNvPicPr>
            <a:picLocks noChangeAspect="1"/>
          </p:cNvPicPr>
          <p:nvPr/>
        </p:nvPicPr>
        <p:blipFill>
          <a:blip r:embed="rId15"/>
          <a:stretch>
            <a:fillRect/>
          </a:stretch>
        </p:blipFill>
        <p:spPr>
          <a:xfrm>
            <a:off x="918956" y="4883590"/>
            <a:ext cx="776684" cy="776684"/>
          </a:xfrm>
          <a:prstGeom prst="rect">
            <a:avLst/>
          </a:prstGeom>
        </p:spPr>
      </p:pic>
      <p:pic>
        <p:nvPicPr>
          <p:cNvPr id="14" name="Picture 13">
            <a:extLst>
              <a:ext uri="{FF2B5EF4-FFF2-40B4-BE49-F238E27FC236}">
                <a16:creationId xmlns:a16="http://schemas.microsoft.com/office/drawing/2014/main" id="{4B098E20-080B-C8EE-E2D9-A64BBC2F0A05}"/>
              </a:ext>
            </a:extLst>
          </p:cNvPr>
          <p:cNvPicPr>
            <a:picLocks noChangeAspect="1"/>
          </p:cNvPicPr>
          <p:nvPr/>
        </p:nvPicPr>
        <p:blipFill>
          <a:blip r:embed="rId16"/>
          <a:stretch>
            <a:fillRect/>
          </a:stretch>
        </p:blipFill>
        <p:spPr>
          <a:xfrm>
            <a:off x="6465254" y="3984975"/>
            <a:ext cx="2016154" cy="608065"/>
          </a:xfrm>
          <a:prstGeom prst="rect">
            <a:avLst/>
          </a:prstGeom>
        </p:spPr>
      </p:pic>
      <p:pic>
        <p:nvPicPr>
          <p:cNvPr id="15" name="Picture 14">
            <a:extLst>
              <a:ext uri="{FF2B5EF4-FFF2-40B4-BE49-F238E27FC236}">
                <a16:creationId xmlns:a16="http://schemas.microsoft.com/office/drawing/2014/main" id="{9CDDA2C3-E818-5BF8-C4F1-BF34C1FD56E9}"/>
              </a:ext>
            </a:extLst>
          </p:cNvPr>
          <p:cNvPicPr>
            <a:picLocks noChangeAspect="1"/>
          </p:cNvPicPr>
          <p:nvPr/>
        </p:nvPicPr>
        <p:blipFill>
          <a:blip r:embed="rId17"/>
          <a:stretch>
            <a:fillRect/>
          </a:stretch>
        </p:blipFill>
        <p:spPr>
          <a:xfrm>
            <a:off x="5860071" y="3262295"/>
            <a:ext cx="2085657" cy="519098"/>
          </a:xfrm>
          <a:prstGeom prst="rect">
            <a:avLst/>
          </a:prstGeom>
        </p:spPr>
      </p:pic>
      <p:pic>
        <p:nvPicPr>
          <p:cNvPr id="16" name="Picture 15">
            <a:extLst>
              <a:ext uri="{FF2B5EF4-FFF2-40B4-BE49-F238E27FC236}">
                <a16:creationId xmlns:a16="http://schemas.microsoft.com/office/drawing/2014/main" id="{6A44E5D1-6F65-6BDC-1ECB-B24272FBBEA9}"/>
              </a:ext>
            </a:extLst>
          </p:cNvPr>
          <p:cNvPicPr>
            <a:picLocks noChangeAspect="1"/>
          </p:cNvPicPr>
          <p:nvPr/>
        </p:nvPicPr>
        <p:blipFill rotWithShape="1">
          <a:blip r:embed="rId18"/>
          <a:srcRect l="22778" t="40989" r="22096" b="40118"/>
          <a:stretch/>
        </p:blipFill>
        <p:spPr>
          <a:xfrm>
            <a:off x="171897" y="3915843"/>
            <a:ext cx="2341581" cy="421295"/>
          </a:xfrm>
          <a:prstGeom prst="rect">
            <a:avLst/>
          </a:prstGeom>
        </p:spPr>
      </p:pic>
      <p:pic>
        <p:nvPicPr>
          <p:cNvPr id="19" name="Picture 18">
            <a:extLst>
              <a:ext uri="{FF2B5EF4-FFF2-40B4-BE49-F238E27FC236}">
                <a16:creationId xmlns:a16="http://schemas.microsoft.com/office/drawing/2014/main" id="{9847789C-AB80-5E25-60C6-D796F114A207}"/>
              </a:ext>
            </a:extLst>
          </p:cNvPr>
          <p:cNvPicPr>
            <a:picLocks noChangeAspect="1"/>
          </p:cNvPicPr>
          <p:nvPr/>
        </p:nvPicPr>
        <p:blipFill rotWithShape="1">
          <a:blip r:embed="rId19"/>
          <a:srcRect l="11283" t="31803" r="11111" b="31678"/>
          <a:stretch/>
        </p:blipFill>
        <p:spPr>
          <a:xfrm>
            <a:off x="2782072" y="3256707"/>
            <a:ext cx="1980335" cy="524963"/>
          </a:xfrm>
          <a:prstGeom prst="rect">
            <a:avLst/>
          </a:prstGeom>
        </p:spPr>
      </p:pic>
      <p:pic>
        <p:nvPicPr>
          <p:cNvPr id="21" name="Picture 20">
            <a:extLst>
              <a:ext uri="{FF2B5EF4-FFF2-40B4-BE49-F238E27FC236}">
                <a16:creationId xmlns:a16="http://schemas.microsoft.com/office/drawing/2014/main" id="{5C93BB7A-0BA0-DEE7-A0C0-76EFFCE24B9F}"/>
              </a:ext>
            </a:extLst>
          </p:cNvPr>
          <p:cNvPicPr>
            <a:picLocks noChangeAspect="1"/>
          </p:cNvPicPr>
          <p:nvPr/>
        </p:nvPicPr>
        <p:blipFill>
          <a:blip r:embed="rId20"/>
          <a:stretch>
            <a:fillRect/>
          </a:stretch>
        </p:blipFill>
        <p:spPr>
          <a:xfrm>
            <a:off x="8686177" y="5330071"/>
            <a:ext cx="2471109" cy="637083"/>
          </a:xfrm>
          <a:prstGeom prst="rect">
            <a:avLst/>
          </a:prstGeom>
        </p:spPr>
      </p:pic>
    </p:spTree>
    <p:extLst>
      <p:ext uri="{BB962C8B-B14F-4D97-AF65-F5344CB8AC3E}">
        <p14:creationId xmlns:p14="http://schemas.microsoft.com/office/powerpoint/2010/main" val="2419623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8B868-90F0-B359-7CAA-3A5FCF38D1B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9FAEBC6-BAF4-ECE2-FDA1-BF97D4980238}"/>
              </a:ext>
            </a:extLst>
          </p:cNvPr>
          <p:cNvPicPr>
            <a:picLocks noChangeAspect="1"/>
          </p:cNvPicPr>
          <p:nvPr/>
        </p:nvPicPr>
        <p:blipFill>
          <a:blip r:embed="rId3"/>
          <a:stretch>
            <a:fillRect/>
          </a:stretch>
        </p:blipFill>
        <p:spPr>
          <a:xfrm>
            <a:off x="0" y="6309437"/>
            <a:ext cx="12192000" cy="548563"/>
          </a:xfrm>
          <a:prstGeom prst="rect">
            <a:avLst/>
          </a:prstGeom>
        </p:spPr>
      </p:pic>
      <p:pic>
        <p:nvPicPr>
          <p:cNvPr id="10" name="Picture 9">
            <a:extLst>
              <a:ext uri="{FF2B5EF4-FFF2-40B4-BE49-F238E27FC236}">
                <a16:creationId xmlns:a16="http://schemas.microsoft.com/office/drawing/2014/main" id="{2DF3855B-63B8-AAA1-4307-76A6F892D4A8}"/>
              </a:ext>
            </a:extLst>
          </p:cNvPr>
          <p:cNvPicPr>
            <a:picLocks noChangeAspect="1"/>
          </p:cNvPicPr>
          <p:nvPr/>
        </p:nvPicPr>
        <p:blipFill>
          <a:blip r:embed="rId4"/>
          <a:stretch>
            <a:fillRect/>
          </a:stretch>
        </p:blipFill>
        <p:spPr>
          <a:xfrm>
            <a:off x="0" y="-7480"/>
            <a:ext cx="12192000" cy="957447"/>
          </a:xfrm>
          <a:prstGeom prst="rect">
            <a:avLst/>
          </a:prstGeom>
        </p:spPr>
      </p:pic>
      <p:sp>
        <p:nvSpPr>
          <p:cNvPr id="11" name="Title 1">
            <a:extLst>
              <a:ext uri="{FF2B5EF4-FFF2-40B4-BE49-F238E27FC236}">
                <a16:creationId xmlns:a16="http://schemas.microsoft.com/office/drawing/2014/main" id="{C1BE3D14-64DA-BAA4-E374-7F274BD9ACF2}"/>
              </a:ext>
            </a:extLst>
          </p:cNvPr>
          <p:cNvSpPr txBox="1">
            <a:spLocks/>
          </p:cNvSpPr>
          <p:nvPr/>
        </p:nvSpPr>
        <p:spPr bwMode="auto">
          <a:xfrm>
            <a:off x="1056282" y="178855"/>
            <a:ext cx="83734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dirty="0">
                <a:solidFill>
                  <a:srgbClr val="FFFFFF"/>
                </a:solidFill>
                <a:latin typeface="Verdana"/>
                <a:ea typeface="MS PGothic" panose="020B0600070205080204" pitchFamily="34" charset="-128"/>
                <a:cs typeface="Verdana"/>
              </a:defRPr>
            </a:lvl1pPr>
            <a:lvl2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2pPr>
            <a:lvl3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3pPr>
            <a:lvl4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4pPr>
            <a:lvl5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pPr defTabSz="914377">
              <a:defRPr/>
            </a:pPr>
            <a:r>
              <a:rPr lang="en-GB" sz="3200" kern="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CMUG Aims</a:t>
            </a:r>
            <a:endParaRPr lang="en-GB" sz="2800" kern="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0" name="Graphic 19" descr="Hourglass Full outline">
            <a:extLst>
              <a:ext uri="{FF2B5EF4-FFF2-40B4-BE49-F238E27FC236}">
                <a16:creationId xmlns:a16="http://schemas.microsoft.com/office/drawing/2014/main" id="{3693EB38-BE05-C904-7001-8522A14C36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08179" y="1235326"/>
            <a:ext cx="914400" cy="914400"/>
          </a:xfrm>
          <a:prstGeom prst="rect">
            <a:avLst/>
          </a:prstGeom>
        </p:spPr>
      </p:pic>
      <p:pic>
        <p:nvPicPr>
          <p:cNvPr id="26" name="Graphic 25" descr="Internet with solid fill">
            <a:extLst>
              <a:ext uri="{FF2B5EF4-FFF2-40B4-BE49-F238E27FC236}">
                <a16:creationId xmlns:a16="http://schemas.microsoft.com/office/drawing/2014/main" id="{480D3A3A-4064-DDF2-3902-F875B604FB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08179" y="2783096"/>
            <a:ext cx="914400" cy="914400"/>
          </a:xfrm>
          <a:prstGeom prst="rect">
            <a:avLst/>
          </a:prstGeom>
        </p:spPr>
      </p:pic>
      <p:cxnSp>
        <p:nvCxnSpPr>
          <p:cNvPr id="28" name="Straight Connector 27">
            <a:extLst>
              <a:ext uri="{FF2B5EF4-FFF2-40B4-BE49-F238E27FC236}">
                <a16:creationId xmlns:a16="http://schemas.microsoft.com/office/drawing/2014/main" id="{E3FB3110-0D82-B896-E612-BDDF3B7E8AB0}"/>
              </a:ext>
            </a:extLst>
          </p:cNvPr>
          <p:cNvCxnSpPr/>
          <p:nvPr/>
        </p:nvCxnSpPr>
        <p:spPr>
          <a:xfrm>
            <a:off x="0" y="939801"/>
            <a:ext cx="1220531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AFCA9CE-2609-BE0B-A593-A68CB3F322B8}"/>
              </a:ext>
            </a:extLst>
          </p:cNvPr>
          <p:cNvPicPr>
            <a:picLocks noChangeAspect="1"/>
          </p:cNvPicPr>
          <p:nvPr/>
        </p:nvPicPr>
        <p:blipFill>
          <a:blip r:embed="rId9"/>
          <a:stretch>
            <a:fillRect/>
          </a:stretch>
        </p:blipFill>
        <p:spPr>
          <a:xfrm>
            <a:off x="1056282" y="1123299"/>
            <a:ext cx="9278649" cy="5203697"/>
          </a:xfrm>
          <a:prstGeom prst="rect">
            <a:avLst/>
          </a:prstGeom>
        </p:spPr>
      </p:pic>
      <p:sp>
        <p:nvSpPr>
          <p:cNvPr id="30" name="Rectangle: Rounded Corners 29">
            <a:extLst>
              <a:ext uri="{FF2B5EF4-FFF2-40B4-BE49-F238E27FC236}">
                <a16:creationId xmlns:a16="http://schemas.microsoft.com/office/drawing/2014/main" id="{97D7FAE0-937E-A73F-8A6E-3A4B6C7EB44A}"/>
              </a:ext>
            </a:extLst>
          </p:cNvPr>
          <p:cNvSpPr/>
          <p:nvPr/>
        </p:nvSpPr>
        <p:spPr bwMode="auto">
          <a:xfrm>
            <a:off x="1427255" y="1844035"/>
            <a:ext cx="8689200" cy="1108434"/>
          </a:xfrm>
          <a:prstGeom prst="roundRect">
            <a:avLst/>
          </a:prstGeom>
          <a:solidFill>
            <a:srgbClr val="8FD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a:ln>
                  <a:noFill/>
                </a:ln>
                <a:effectLst/>
                <a:latin typeface="Arial" charset="0"/>
              </a:rPr>
              <a:t>1. Support integration within the CCI programme</a:t>
            </a:r>
          </a:p>
        </p:txBody>
      </p:sp>
      <p:sp>
        <p:nvSpPr>
          <p:cNvPr id="31" name="Rectangle: Rounded Corners 30">
            <a:extLst>
              <a:ext uri="{FF2B5EF4-FFF2-40B4-BE49-F238E27FC236}">
                <a16:creationId xmlns:a16="http://schemas.microsoft.com/office/drawing/2014/main" id="{3DD55381-9DEB-3474-A83F-5709EDF22E82}"/>
              </a:ext>
            </a:extLst>
          </p:cNvPr>
          <p:cNvSpPr/>
          <p:nvPr/>
        </p:nvSpPr>
        <p:spPr bwMode="auto">
          <a:xfrm>
            <a:off x="1427254" y="3104233"/>
            <a:ext cx="8689199" cy="1024569"/>
          </a:xfrm>
          <a:prstGeom prst="roundRect">
            <a:avLst/>
          </a:prstGeom>
          <a:solidFill>
            <a:srgbClr val="8FD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a:ln>
                  <a:noFill/>
                </a:ln>
                <a:solidFill>
                  <a:schemeClr val="tx1"/>
                </a:solidFill>
                <a:effectLst/>
                <a:latin typeface="Arial" charset="0"/>
              </a:rPr>
              <a:t>2. Foster exploitation of satellite-derived ECVs</a:t>
            </a:r>
          </a:p>
        </p:txBody>
      </p:sp>
      <p:sp>
        <p:nvSpPr>
          <p:cNvPr id="32" name="Rectangle: Rounded Corners 31">
            <a:extLst>
              <a:ext uri="{FF2B5EF4-FFF2-40B4-BE49-F238E27FC236}">
                <a16:creationId xmlns:a16="http://schemas.microsoft.com/office/drawing/2014/main" id="{5C26B6B9-4ADD-194A-438D-30B3EE1255F6}"/>
              </a:ext>
            </a:extLst>
          </p:cNvPr>
          <p:cNvSpPr/>
          <p:nvPr/>
        </p:nvSpPr>
        <p:spPr bwMode="auto">
          <a:xfrm>
            <a:off x="1414630" y="4339111"/>
            <a:ext cx="8701830" cy="1024569"/>
          </a:xfrm>
          <a:prstGeom prst="roundRect">
            <a:avLst/>
          </a:prstGeom>
          <a:solidFill>
            <a:srgbClr val="8FD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a:ln>
                  <a:noFill/>
                </a:ln>
                <a:solidFill>
                  <a:schemeClr val="tx1"/>
                </a:solidFill>
                <a:effectLst/>
                <a:latin typeface="Arial" charset="0"/>
              </a:rPr>
              <a:t>3. Assess quality and impact of CCI ECVs</a:t>
            </a:r>
          </a:p>
        </p:txBody>
      </p:sp>
    </p:spTree>
    <p:extLst>
      <p:ext uri="{BB962C8B-B14F-4D97-AF65-F5344CB8AC3E}">
        <p14:creationId xmlns:p14="http://schemas.microsoft.com/office/powerpoint/2010/main" val="3112691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86166-545C-1737-0DBE-E74821D60A9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912AE3A-715C-0412-00CF-DC0293A8A3E5}"/>
              </a:ext>
            </a:extLst>
          </p:cNvPr>
          <p:cNvPicPr>
            <a:picLocks noChangeAspect="1"/>
          </p:cNvPicPr>
          <p:nvPr/>
        </p:nvPicPr>
        <p:blipFill>
          <a:blip r:embed="rId3"/>
          <a:stretch>
            <a:fillRect/>
          </a:stretch>
        </p:blipFill>
        <p:spPr>
          <a:xfrm>
            <a:off x="0" y="6309437"/>
            <a:ext cx="12192000" cy="548563"/>
          </a:xfrm>
          <a:prstGeom prst="rect">
            <a:avLst/>
          </a:prstGeom>
        </p:spPr>
      </p:pic>
      <p:pic>
        <p:nvPicPr>
          <p:cNvPr id="10" name="Picture 9">
            <a:extLst>
              <a:ext uri="{FF2B5EF4-FFF2-40B4-BE49-F238E27FC236}">
                <a16:creationId xmlns:a16="http://schemas.microsoft.com/office/drawing/2014/main" id="{C28AA937-39C4-7E41-20B8-B4ABD6140C16}"/>
              </a:ext>
            </a:extLst>
          </p:cNvPr>
          <p:cNvPicPr>
            <a:picLocks noChangeAspect="1"/>
          </p:cNvPicPr>
          <p:nvPr/>
        </p:nvPicPr>
        <p:blipFill>
          <a:blip r:embed="rId4"/>
          <a:stretch>
            <a:fillRect/>
          </a:stretch>
        </p:blipFill>
        <p:spPr>
          <a:xfrm>
            <a:off x="0" y="-7480"/>
            <a:ext cx="12192000" cy="957447"/>
          </a:xfrm>
          <a:prstGeom prst="rect">
            <a:avLst/>
          </a:prstGeom>
        </p:spPr>
      </p:pic>
      <p:sp>
        <p:nvSpPr>
          <p:cNvPr id="11" name="Title 1">
            <a:extLst>
              <a:ext uri="{FF2B5EF4-FFF2-40B4-BE49-F238E27FC236}">
                <a16:creationId xmlns:a16="http://schemas.microsoft.com/office/drawing/2014/main" id="{08FBEFCF-8CD2-72A8-2118-A7E02A9BA174}"/>
              </a:ext>
            </a:extLst>
          </p:cNvPr>
          <p:cNvSpPr txBox="1">
            <a:spLocks/>
          </p:cNvSpPr>
          <p:nvPr/>
        </p:nvSpPr>
        <p:spPr bwMode="auto">
          <a:xfrm>
            <a:off x="1056282" y="178855"/>
            <a:ext cx="83734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dirty="0">
                <a:solidFill>
                  <a:srgbClr val="FFFFFF"/>
                </a:solidFill>
                <a:latin typeface="Verdana"/>
                <a:ea typeface="MS PGothic" panose="020B0600070205080204" pitchFamily="34" charset="-128"/>
                <a:cs typeface="Verdana"/>
              </a:defRPr>
            </a:lvl1pPr>
            <a:lvl2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2pPr>
            <a:lvl3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3pPr>
            <a:lvl4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4pPr>
            <a:lvl5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pPr defTabSz="914377">
              <a:defRPr/>
            </a:pPr>
            <a:r>
              <a:rPr lang="en-GB" sz="3200" kern="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CMUG Activities</a:t>
            </a:r>
            <a:endParaRPr lang="en-GB" sz="2800" kern="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0" name="Graphic 19" descr="Hourglass Full outline">
            <a:extLst>
              <a:ext uri="{FF2B5EF4-FFF2-40B4-BE49-F238E27FC236}">
                <a16:creationId xmlns:a16="http://schemas.microsoft.com/office/drawing/2014/main" id="{F6AF8B14-2F37-E29C-99EF-FBCE5F9B0D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08179" y="1235326"/>
            <a:ext cx="914400" cy="914400"/>
          </a:xfrm>
          <a:prstGeom prst="rect">
            <a:avLst/>
          </a:prstGeom>
        </p:spPr>
      </p:pic>
      <p:cxnSp>
        <p:nvCxnSpPr>
          <p:cNvPr id="28" name="Straight Connector 27">
            <a:extLst>
              <a:ext uri="{FF2B5EF4-FFF2-40B4-BE49-F238E27FC236}">
                <a16:creationId xmlns:a16="http://schemas.microsoft.com/office/drawing/2014/main" id="{B4CE0462-1CDE-5788-4EAB-6598DF7E89CF}"/>
              </a:ext>
            </a:extLst>
          </p:cNvPr>
          <p:cNvCxnSpPr/>
          <p:nvPr/>
        </p:nvCxnSpPr>
        <p:spPr>
          <a:xfrm>
            <a:off x="0" y="939801"/>
            <a:ext cx="1220531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descr="A blue square with white lines&#10;&#10;AI-generated content may be incorrect.">
            <a:extLst>
              <a:ext uri="{FF2B5EF4-FFF2-40B4-BE49-F238E27FC236}">
                <a16:creationId xmlns:a16="http://schemas.microsoft.com/office/drawing/2014/main" id="{A740626A-97AC-EC04-DFFC-0DF810549825}"/>
              </a:ext>
            </a:extLst>
          </p:cNvPr>
          <p:cNvPicPr>
            <a:picLocks noChangeAspect="1"/>
          </p:cNvPicPr>
          <p:nvPr/>
        </p:nvPicPr>
        <p:blipFill>
          <a:blip r:embed="rId7"/>
          <a:stretch>
            <a:fillRect/>
          </a:stretch>
        </p:blipFill>
        <p:spPr>
          <a:xfrm>
            <a:off x="1056282" y="1123299"/>
            <a:ext cx="9278649" cy="5203697"/>
          </a:xfrm>
          <a:prstGeom prst="rect">
            <a:avLst/>
          </a:prstGeom>
        </p:spPr>
      </p:pic>
      <p:graphicFrame>
        <p:nvGraphicFramePr>
          <p:cNvPr id="6" name="Diagram 5">
            <a:extLst>
              <a:ext uri="{FF2B5EF4-FFF2-40B4-BE49-F238E27FC236}">
                <a16:creationId xmlns:a16="http://schemas.microsoft.com/office/drawing/2014/main" id="{46933CBA-1980-8FCC-1ECC-B02CDC148287}"/>
              </a:ext>
            </a:extLst>
          </p:cNvPr>
          <p:cNvGraphicFramePr/>
          <p:nvPr>
            <p:extLst>
              <p:ext uri="{D42A27DB-BD31-4B8C-83A1-F6EECF244321}">
                <p14:modId xmlns:p14="http://schemas.microsoft.com/office/powerpoint/2010/main" val="453611063"/>
              </p:ext>
            </p:extLst>
          </p:nvPr>
        </p:nvGraphicFramePr>
        <p:xfrm>
          <a:off x="1227734" y="1155353"/>
          <a:ext cx="9278648" cy="51629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03537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546A7-72FA-7216-5647-FAC61D4F0AF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81C47EE-60E6-442E-1CE4-96AABB280258}"/>
              </a:ext>
            </a:extLst>
          </p:cNvPr>
          <p:cNvPicPr>
            <a:picLocks noChangeAspect="1"/>
          </p:cNvPicPr>
          <p:nvPr/>
        </p:nvPicPr>
        <p:blipFill>
          <a:blip r:embed="rId3"/>
          <a:stretch>
            <a:fillRect/>
          </a:stretch>
        </p:blipFill>
        <p:spPr>
          <a:xfrm>
            <a:off x="0" y="6309437"/>
            <a:ext cx="12192000" cy="548563"/>
          </a:xfrm>
          <a:prstGeom prst="rect">
            <a:avLst/>
          </a:prstGeom>
        </p:spPr>
      </p:pic>
      <p:pic>
        <p:nvPicPr>
          <p:cNvPr id="10" name="Picture 9">
            <a:extLst>
              <a:ext uri="{FF2B5EF4-FFF2-40B4-BE49-F238E27FC236}">
                <a16:creationId xmlns:a16="http://schemas.microsoft.com/office/drawing/2014/main" id="{487913FC-14B6-E533-FB03-87BA95DF3F30}"/>
              </a:ext>
            </a:extLst>
          </p:cNvPr>
          <p:cNvPicPr>
            <a:picLocks noChangeAspect="1"/>
          </p:cNvPicPr>
          <p:nvPr/>
        </p:nvPicPr>
        <p:blipFill>
          <a:blip r:embed="rId4"/>
          <a:stretch>
            <a:fillRect/>
          </a:stretch>
        </p:blipFill>
        <p:spPr>
          <a:xfrm>
            <a:off x="0" y="-7480"/>
            <a:ext cx="12192000" cy="957447"/>
          </a:xfrm>
          <a:prstGeom prst="rect">
            <a:avLst/>
          </a:prstGeom>
        </p:spPr>
      </p:pic>
      <p:sp>
        <p:nvSpPr>
          <p:cNvPr id="11" name="Title 1">
            <a:extLst>
              <a:ext uri="{FF2B5EF4-FFF2-40B4-BE49-F238E27FC236}">
                <a16:creationId xmlns:a16="http://schemas.microsoft.com/office/drawing/2014/main" id="{ADB90134-B19B-876C-E702-8DFE5AFD3468}"/>
              </a:ext>
            </a:extLst>
          </p:cNvPr>
          <p:cNvSpPr txBox="1">
            <a:spLocks/>
          </p:cNvSpPr>
          <p:nvPr/>
        </p:nvSpPr>
        <p:spPr bwMode="auto">
          <a:xfrm>
            <a:off x="1056282" y="178855"/>
            <a:ext cx="83734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dirty="0">
                <a:solidFill>
                  <a:srgbClr val="FFFFFF"/>
                </a:solidFill>
                <a:latin typeface="Verdana"/>
                <a:ea typeface="MS PGothic" panose="020B0600070205080204" pitchFamily="34" charset="-128"/>
                <a:cs typeface="Verdana"/>
              </a:defRPr>
            </a:lvl1pPr>
            <a:lvl2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2pPr>
            <a:lvl3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3pPr>
            <a:lvl4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4pPr>
            <a:lvl5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pPr defTabSz="914377">
              <a:defRPr/>
            </a:pPr>
            <a:r>
              <a:rPr lang="en-GB" sz="3200" kern="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CMUG – Scientific Studies</a:t>
            </a:r>
            <a:endParaRPr lang="en-GB" sz="2800" kern="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0" name="Graphic 19" descr="Hourglass Full outline">
            <a:extLst>
              <a:ext uri="{FF2B5EF4-FFF2-40B4-BE49-F238E27FC236}">
                <a16:creationId xmlns:a16="http://schemas.microsoft.com/office/drawing/2014/main" id="{9C557922-EDAA-42E3-7F69-EFB63D995D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08179" y="1235326"/>
            <a:ext cx="914400" cy="914400"/>
          </a:xfrm>
          <a:prstGeom prst="rect">
            <a:avLst/>
          </a:prstGeom>
        </p:spPr>
      </p:pic>
      <p:pic>
        <p:nvPicPr>
          <p:cNvPr id="26" name="Graphic 25" descr="Internet with solid fill">
            <a:extLst>
              <a:ext uri="{FF2B5EF4-FFF2-40B4-BE49-F238E27FC236}">
                <a16:creationId xmlns:a16="http://schemas.microsoft.com/office/drawing/2014/main" id="{E592CA8F-949E-4D46-FBAC-F69D3DB1FC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08179" y="2783096"/>
            <a:ext cx="914400" cy="914400"/>
          </a:xfrm>
          <a:prstGeom prst="rect">
            <a:avLst/>
          </a:prstGeom>
        </p:spPr>
      </p:pic>
      <p:cxnSp>
        <p:nvCxnSpPr>
          <p:cNvPr id="28" name="Straight Connector 27">
            <a:extLst>
              <a:ext uri="{FF2B5EF4-FFF2-40B4-BE49-F238E27FC236}">
                <a16:creationId xmlns:a16="http://schemas.microsoft.com/office/drawing/2014/main" id="{22ACEDC7-3964-189E-C5DE-5ED390E62FB8}"/>
              </a:ext>
            </a:extLst>
          </p:cNvPr>
          <p:cNvCxnSpPr/>
          <p:nvPr/>
        </p:nvCxnSpPr>
        <p:spPr>
          <a:xfrm>
            <a:off x="0" y="939801"/>
            <a:ext cx="1220531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3EDA6ED-522A-2DAB-E179-2709C133795A}"/>
              </a:ext>
            </a:extLst>
          </p:cNvPr>
          <p:cNvPicPr>
            <a:picLocks noChangeAspect="1"/>
          </p:cNvPicPr>
          <p:nvPr/>
        </p:nvPicPr>
        <p:blipFill>
          <a:blip r:embed="rId9"/>
          <a:stretch>
            <a:fillRect/>
          </a:stretch>
        </p:blipFill>
        <p:spPr>
          <a:xfrm>
            <a:off x="1056282" y="1123299"/>
            <a:ext cx="9278649" cy="5203697"/>
          </a:xfrm>
          <a:prstGeom prst="rect">
            <a:avLst/>
          </a:prstGeom>
        </p:spPr>
      </p:pic>
      <p:pic>
        <p:nvPicPr>
          <p:cNvPr id="4" name="Picture 2">
            <a:extLst>
              <a:ext uri="{FF2B5EF4-FFF2-40B4-BE49-F238E27FC236}">
                <a16:creationId xmlns:a16="http://schemas.microsoft.com/office/drawing/2014/main" id="{76214CC1-855F-C81F-3D6D-CE0C6CFD9239}"/>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6285"/>
          <a:stretch/>
        </p:blipFill>
        <p:spPr bwMode="auto">
          <a:xfrm>
            <a:off x="1463284" y="1415149"/>
            <a:ext cx="781452" cy="73280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C4035B13-0760-E0DE-62F6-A040BB1E3EB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63282" y="2339235"/>
            <a:ext cx="781454" cy="67841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FC9794C-8708-8567-7F06-2E3B6F47E25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24933" y="3206643"/>
            <a:ext cx="819803" cy="72235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8">
            <a:extLst>
              <a:ext uri="{FF2B5EF4-FFF2-40B4-BE49-F238E27FC236}">
                <a16:creationId xmlns:a16="http://schemas.microsoft.com/office/drawing/2014/main" id="{CE91568B-C29A-9B4C-F19A-5BE94337F22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63282" y="4161415"/>
            <a:ext cx="783975" cy="67841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367CEBB-3467-673C-5E7E-A25828DBE29A}"/>
              </a:ext>
            </a:extLst>
          </p:cNvPr>
          <p:cNvPicPr>
            <a:picLocks noChangeAspect="1"/>
          </p:cNvPicPr>
          <p:nvPr/>
        </p:nvPicPr>
        <p:blipFill>
          <a:blip r:embed="rId14"/>
          <a:stretch>
            <a:fillRect/>
          </a:stretch>
        </p:blipFill>
        <p:spPr>
          <a:xfrm>
            <a:off x="1463283" y="5109679"/>
            <a:ext cx="786669" cy="722356"/>
          </a:xfrm>
          <a:prstGeom prst="rect">
            <a:avLst/>
          </a:prstGeom>
          <a:ln>
            <a:noFill/>
          </a:ln>
        </p:spPr>
      </p:pic>
      <p:sp>
        <p:nvSpPr>
          <p:cNvPr id="13" name="TextBox 12">
            <a:extLst>
              <a:ext uri="{FF2B5EF4-FFF2-40B4-BE49-F238E27FC236}">
                <a16:creationId xmlns:a16="http://schemas.microsoft.com/office/drawing/2014/main" id="{4635C647-DD86-3CF9-A4F5-A308726960D2}"/>
              </a:ext>
            </a:extLst>
          </p:cNvPr>
          <p:cNvSpPr txBox="1"/>
          <p:nvPr/>
        </p:nvSpPr>
        <p:spPr>
          <a:xfrm>
            <a:off x="2270688" y="2347493"/>
            <a:ext cx="3141080" cy="646331"/>
          </a:xfrm>
          <a:prstGeom prst="rect">
            <a:avLst/>
          </a:prstGeom>
          <a:solidFill>
            <a:srgbClr val="0098DB"/>
          </a:solidFill>
          <a:ln>
            <a:noFill/>
          </a:ln>
        </p:spPr>
        <p:txBody>
          <a:bodyPr wrap="square" rtlCol="0">
            <a:spAutoFit/>
          </a:bodyPr>
          <a:lstStyle/>
          <a:p>
            <a:pPr lvl="0"/>
            <a:r>
              <a:rPr lang="en-GB" b="1" dirty="0">
                <a:solidFill>
                  <a:schemeClr val="bg1"/>
                </a:solidFill>
                <a:latin typeface="Arial" panose="020B0604020202020204" pitchFamily="34" charset="0"/>
                <a:cs typeface="Arial" panose="020B0604020202020204" pitchFamily="34" charset="0"/>
              </a:rPr>
              <a:t>WP5.2 Vegetation Phenology</a:t>
            </a:r>
          </a:p>
        </p:txBody>
      </p:sp>
      <p:sp>
        <p:nvSpPr>
          <p:cNvPr id="14" name="TextBox 13">
            <a:extLst>
              <a:ext uri="{FF2B5EF4-FFF2-40B4-BE49-F238E27FC236}">
                <a16:creationId xmlns:a16="http://schemas.microsoft.com/office/drawing/2014/main" id="{F4034550-BD91-A30A-7883-8194B3228F01}"/>
              </a:ext>
            </a:extLst>
          </p:cNvPr>
          <p:cNvSpPr txBox="1"/>
          <p:nvPr/>
        </p:nvSpPr>
        <p:spPr>
          <a:xfrm>
            <a:off x="2244736" y="3206116"/>
            <a:ext cx="3141080" cy="723275"/>
          </a:xfrm>
          <a:prstGeom prst="rect">
            <a:avLst/>
          </a:prstGeom>
          <a:solidFill>
            <a:srgbClr val="0098DB"/>
          </a:solidFill>
          <a:ln>
            <a:noFill/>
          </a:ln>
        </p:spPr>
        <p:txBody>
          <a:bodyPr wrap="square" rtlCol="0">
            <a:spAutoFit/>
          </a:bodyPr>
          <a:lstStyle/>
          <a:p>
            <a:pPr lvl="0"/>
            <a:r>
              <a:rPr lang="en-GB" b="1" dirty="0">
                <a:solidFill>
                  <a:schemeClr val="bg1"/>
                </a:solidFill>
                <a:latin typeface="Arial" panose="020B0604020202020204" pitchFamily="34" charset="0"/>
                <a:cs typeface="Arial" panose="020B0604020202020204" pitchFamily="34" charset="0"/>
              </a:rPr>
              <a:t>WP5.3 Land Cover</a:t>
            </a:r>
          </a:p>
          <a:p>
            <a:pPr lvl="0"/>
            <a:endParaRPr lang="en-GB" b="1" dirty="0">
              <a:solidFill>
                <a:schemeClr val="bg1"/>
              </a:solidFill>
              <a:latin typeface="Arial" panose="020B0604020202020204" pitchFamily="34" charset="0"/>
              <a:cs typeface="Arial" panose="020B0604020202020204" pitchFamily="34" charset="0"/>
            </a:endParaRPr>
          </a:p>
          <a:p>
            <a:pPr lvl="0"/>
            <a:endParaRPr lang="en-GB" sz="500" b="1"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EA960F2F-291C-8DDB-742A-01995F7EAB54}"/>
              </a:ext>
            </a:extLst>
          </p:cNvPr>
          <p:cNvSpPr txBox="1"/>
          <p:nvPr/>
        </p:nvSpPr>
        <p:spPr>
          <a:xfrm>
            <a:off x="2244736" y="4161364"/>
            <a:ext cx="3167032" cy="646331"/>
          </a:xfrm>
          <a:prstGeom prst="rect">
            <a:avLst/>
          </a:prstGeom>
          <a:solidFill>
            <a:srgbClr val="0098DB"/>
          </a:solidFill>
          <a:ln>
            <a:noFill/>
          </a:ln>
        </p:spPr>
        <p:txBody>
          <a:bodyPr wrap="square" rtlCol="0">
            <a:spAutoFit/>
          </a:bodyPr>
          <a:lstStyle/>
          <a:p>
            <a:pPr lvl="0"/>
            <a:r>
              <a:rPr lang="en-GB" b="1" dirty="0">
                <a:solidFill>
                  <a:schemeClr val="bg1"/>
                </a:solidFill>
                <a:latin typeface="Arial" panose="020B0604020202020204" pitchFamily="34" charset="0"/>
                <a:cs typeface="Arial" panose="020B0604020202020204" pitchFamily="34" charset="0"/>
              </a:rPr>
              <a:t>WP5.4 Ocean Biogeochemistry</a:t>
            </a:r>
          </a:p>
        </p:txBody>
      </p:sp>
      <p:sp>
        <p:nvSpPr>
          <p:cNvPr id="18" name="TextBox 17">
            <a:extLst>
              <a:ext uri="{FF2B5EF4-FFF2-40B4-BE49-F238E27FC236}">
                <a16:creationId xmlns:a16="http://schemas.microsoft.com/office/drawing/2014/main" id="{02A0E7AC-154D-1D98-A1FE-C74161C9028D}"/>
              </a:ext>
            </a:extLst>
          </p:cNvPr>
          <p:cNvSpPr txBox="1"/>
          <p:nvPr/>
        </p:nvSpPr>
        <p:spPr>
          <a:xfrm>
            <a:off x="2244736" y="5109678"/>
            <a:ext cx="3167032" cy="723275"/>
          </a:xfrm>
          <a:prstGeom prst="rect">
            <a:avLst/>
          </a:prstGeom>
          <a:solidFill>
            <a:srgbClr val="0098DB"/>
          </a:solidFill>
          <a:ln>
            <a:noFill/>
          </a:ln>
        </p:spPr>
        <p:txBody>
          <a:bodyPr wrap="square" rtlCol="0">
            <a:spAutoFit/>
          </a:bodyPr>
          <a:lstStyle/>
          <a:p>
            <a:pPr lvl="0"/>
            <a:r>
              <a:rPr lang="en-GB" b="1" dirty="0">
                <a:solidFill>
                  <a:schemeClr val="bg1"/>
                </a:solidFill>
                <a:latin typeface="Arial" panose="020B0604020202020204" pitchFamily="34" charset="0"/>
                <a:cs typeface="Arial" panose="020B0604020202020204" pitchFamily="34" charset="0"/>
              </a:rPr>
              <a:t>WP5.5 Clouds and Aerosols</a:t>
            </a:r>
          </a:p>
          <a:p>
            <a:pPr lvl="0"/>
            <a:endParaRPr lang="en-GB" sz="500" b="1"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F8A0A4F2-D2EE-5E91-1746-79E0E33CE407}"/>
              </a:ext>
            </a:extLst>
          </p:cNvPr>
          <p:cNvSpPr txBox="1"/>
          <p:nvPr/>
        </p:nvSpPr>
        <p:spPr>
          <a:xfrm>
            <a:off x="5822473" y="1466602"/>
            <a:ext cx="4124791" cy="646331"/>
          </a:xfrm>
          <a:prstGeom prst="rect">
            <a:avLst/>
          </a:prstGeom>
          <a:noFill/>
          <a:ln w="19050">
            <a:solidFill>
              <a:schemeClr val="accent1"/>
            </a:solidFill>
          </a:ln>
        </p:spPr>
        <p:txBody>
          <a:bodyPr wrap="square" rtlCol="0">
            <a:spAutoFit/>
          </a:bodyPr>
          <a:lstStyle/>
          <a:p>
            <a:r>
              <a:rPr lang="en-GB" b="1" dirty="0">
                <a:solidFill>
                  <a:schemeClr val="bg1"/>
                </a:solidFill>
                <a:latin typeface="Arial" panose="020B0604020202020204" pitchFamily="34" charset="0"/>
                <a:cs typeface="Arial" panose="020B0604020202020204" pitchFamily="34" charset="0"/>
              </a:rPr>
              <a:t>LPS Sessions: </a:t>
            </a:r>
            <a:r>
              <a:rPr lang="en-GB" sz="1800" dirty="0">
                <a:latin typeface="Arial" panose="020B0604020202020204" pitchFamily="34" charset="0"/>
                <a:cs typeface="Arial" panose="020B0604020202020204" pitchFamily="34" charset="0"/>
              </a:rPr>
              <a:t>A.01.04, A.01.06, A.05.04, A.05.06, A.07.01</a:t>
            </a:r>
            <a:endParaRPr lang="en-GB" b="1" dirty="0">
              <a:solidFill>
                <a:schemeClr val="bg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BF8CB9A2-3750-536F-C72E-98819C87A25D}"/>
              </a:ext>
            </a:extLst>
          </p:cNvPr>
          <p:cNvPicPr>
            <a:picLocks noChangeAspect="1"/>
          </p:cNvPicPr>
          <p:nvPr/>
        </p:nvPicPr>
        <p:blipFill>
          <a:blip r:embed="rId15"/>
          <a:stretch>
            <a:fillRect/>
          </a:stretch>
        </p:blipFill>
        <p:spPr>
          <a:xfrm>
            <a:off x="5727023" y="2286674"/>
            <a:ext cx="773263" cy="678415"/>
          </a:xfrm>
          <a:prstGeom prst="rect">
            <a:avLst/>
          </a:prstGeom>
          <a:ln>
            <a:noFill/>
          </a:ln>
        </p:spPr>
      </p:pic>
      <p:pic>
        <p:nvPicPr>
          <p:cNvPr id="19" name="Picture 2">
            <a:extLst>
              <a:ext uri="{FF2B5EF4-FFF2-40B4-BE49-F238E27FC236}">
                <a16:creationId xmlns:a16="http://schemas.microsoft.com/office/drawing/2014/main" id="{98184DCC-8514-8809-EE3C-262B1FCC5EB1}"/>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772738" y="3206117"/>
            <a:ext cx="750200" cy="64633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6A8BEBDF-60DB-BCC0-406A-A13FDD42D37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773307" y="4161364"/>
            <a:ext cx="748782" cy="64633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57D99A77-B7B5-7DED-1783-5FC03256DAB9}"/>
              </a:ext>
            </a:extLst>
          </p:cNvPr>
          <p:cNvSpPr txBox="1"/>
          <p:nvPr/>
        </p:nvSpPr>
        <p:spPr>
          <a:xfrm>
            <a:off x="6509430" y="2279522"/>
            <a:ext cx="3437834" cy="723275"/>
          </a:xfrm>
          <a:prstGeom prst="rect">
            <a:avLst/>
          </a:prstGeom>
          <a:solidFill>
            <a:srgbClr val="0098DB"/>
          </a:solidFill>
          <a:ln>
            <a:noFill/>
          </a:ln>
        </p:spPr>
        <p:txBody>
          <a:bodyPr wrap="square" rtlCol="0">
            <a:spAutoFit/>
          </a:bodyPr>
          <a:lstStyle/>
          <a:p>
            <a:pPr lvl="0"/>
            <a:r>
              <a:rPr lang="en-GB" b="1" dirty="0">
                <a:solidFill>
                  <a:schemeClr val="bg1"/>
                </a:solidFill>
                <a:latin typeface="Arial" panose="020B0604020202020204" pitchFamily="34" charset="0"/>
                <a:cs typeface="Arial" panose="020B0604020202020204" pitchFamily="34" charset="0"/>
              </a:rPr>
              <a:t>WP5.6 Snow Dynamics</a:t>
            </a:r>
          </a:p>
          <a:p>
            <a:pPr lvl="0"/>
            <a:endParaRPr lang="en-GB" b="1" dirty="0">
              <a:solidFill>
                <a:schemeClr val="bg1"/>
              </a:solidFill>
              <a:latin typeface="Arial" panose="020B0604020202020204" pitchFamily="34" charset="0"/>
              <a:cs typeface="Arial" panose="020B0604020202020204" pitchFamily="34" charset="0"/>
            </a:endParaRPr>
          </a:p>
          <a:p>
            <a:pPr lvl="0"/>
            <a:endParaRPr lang="en-GB" sz="500" b="1" dirty="0">
              <a:solidFill>
                <a:schemeClr val="bg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A23A571B-D08F-2EE6-3F21-6A1B40C0E594}"/>
              </a:ext>
            </a:extLst>
          </p:cNvPr>
          <p:cNvSpPr txBox="1"/>
          <p:nvPr/>
        </p:nvSpPr>
        <p:spPr>
          <a:xfrm>
            <a:off x="6500046" y="3202280"/>
            <a:ext cx="3447218" cy="646331"/>
          </a:xfrm>
          <a:prstGeom prst="rect">
            <a:avLst/>
          </a:prstGeom>
          <a:solidFill>
            <a:srgbClr val="0098DB"/>
          </a:solidFill>
          <a:ln>
            <a:noFill/>
          </a:ln>
        </p:spPr>
        <p:txBody>
          <a:bodyPr wrap="square" rtlCol="0">
            <a:spAutoFit/>
          </a:bodyPr>
          <a:lstStyle/>
          <a:p>
            <a:pPr lvl="0"/>
            <a:r>
              <a:rPr lang="en-GB" b="1" dirty="0">
                <a:solidFill>
                  <a:schemeClr val="bg1"/>
                </a:solidFill>
                <a:latin typeface="Arial" panose="020B0604020202020204" pitchFamily="34" charset="0"/>
                <a:cs typeface="Arial" panose="020B0604020202020204" pitchFamily="34" charset="0"/>
              </a:rPr>
              <a:t>WP5.7 Ice Sheets</a:t>
            </a:r>
          </a:p>
          <a:p>
            <a:pPr lvl="0"/>
            <a:endParaRPr lang="en-GB" b="1" dirty="0">
              <a:solidFill>
                <a:schemeClr val="bg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5EB56EAA-7803-2942-D03A-2BA5D82020C4}"/>
              </a:ext>
            </a:extLst>
          </p:cNvPr>
          <p:cNvSpPr txBox="1"/>
          <p:nvPr/>
        </p:nvSpPr>
        <p:spPr>
          <a:xfrm>
            <a:off x="6541059" y="4150478"/>
            <a:ext cx="3395572" cy="723275"/>
          </a:xfrm>
          <a:prstGeom prst="rect">
            <a:avLst/>
          </a:prstGeom>
          <a:solidFill>
            <a:srgbClr val="0098DB"/>
          </a:solidFill>
          <a:ln>
            <a:noFill/>
          </a:ln>
        </p:spPr>
        <p:txBody>
          <a:bodyPr wrap="square" rtlCol="0">
            <a:spAutoFit/>
          </a:bodyPr>
          <a:lstStyle/>
          <a:p>
            <a:pPr lvl="0"/>
            <a:r>
              <a:rPr lang="en-GB" b="1" dirty="0">
                <a:solidFill>
                  <a:schemeClr val="bg1"/>
                </a:solidFill>
                <a:latin typeface="Arial" panose="020B0604020202020204" pitchFamily="34" charset="0"/>
                <a:cs typeface="Arial" panose="020B0604020202020204" pitchFamily="34" charset="0"/>
              </a:rPr>
              <a:t>WP5.8 Machine Learning for Wetland Methane Emissions</a:t>
            </a:r>
          </a:p>
          <a:p>
            <a:pPr lvl="0"/>
            <a:endParaRPr lang="en-GB" sz="500" b="1" dirty="0">
              <a:solidFill>
                <a:schemeClr val="bg1"/>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B94B26D-92F7-75E5-BFF1-804A9268AEAC}"/>
              </a:ext>
            </a:extLst>
          </p:cNvPr>
          <p:cNvSpPr txBox="1"/>
          <p:nvPr/>
        </p:nvSpPr>
        <p:spPr>
          <a:xfrm>
            <a:off x="6541059" y="5146471"/>
            <a:ext cx="3395572" cy="646331"/>
          </a:xfrm>
          <a:prstGeom prst="rect">
            <a:avLst/>
          </a:prstGeom>
          <a:solidFill>
            <a:srgbClr val="0098DB"/>
          </a:solidFill>
          <a:ln>
            <a:noFill/>
          </a:ln>
        </p:spPr>
        <p:txBody>
          <a:bodyPr wrap="square" rtlCol="0">
            <a:spAutoFit/>
          </a:bodyPr>
          <a:lstStyle/>
          <a:p>
            <a:pPr lvl="0"/>
            <a:r>
              <a:rPr lang="en-GB" b="1" dirty="0">
                <a:solidFill>
                  <a:schemeClr val="bg1"/>
                </a:solidFill>
                <a:latin typeface="Arial" panose="020B0604020202020204" pitchFamily="34" charset="0"/>
                <a:cs typeface="Arial" panose="020B0604020202020204" pitchFamily="34" charset="0"/>
              </a:rPr>
              <a:t>WP5.9 Vegetation and Hydrometeorology</a:t>
            </a:r>
          </a:p>
        </p:txBody>
      </p:sp>
      <p:pic>
        <p:nvPicPr>
          <p:cNvPr id="31" name="Picture 30">
            <a:extLst>
              <a:ext uri="{FF2B5EF4-FFF2-40B4-BE49-F238E27FC236}">
                <a16:creationId xmlns:a16="http://schemas.microsoft.com/office/drawing/2014/main" id="{2DA70A80-51DC-6E10-B6A2-A556C92DE5CA}"/>
              </a:ext>
            </a:extLst>
          </p:cNvPr>
          <p:cNvPicPr>
            <a:picLocks noChangeAspect="1"/>
          </p:cNvPicPr>
          <p:nvPr/>
        </p:nvPicPr>
        <p:blipFill>
          <a:blip r:embed="rId18"/>
          <a:stretch>
            <a:fillRect/>
          </a:stretch>
        </p:blipFill>
        <p:spPr>
          <a:xfrm>
            <a:off x="5722760" y="5127239"/>
            <a:ext cx="786670" cy="711749"/>
          </a:xfrm>
          <a:prstGeom prst="rect">
            <a:avLst/>
          </a:prstGeom>
        </p:spPr>
      </p:pic>
      <p:sp>
        <p:nvSpPr>
          <p:cNvPr id="2" name="TextBox 1">
            <a:extLst>
              <a:ext uri="{FF2B5EF4-FFF2-40B4-BE49-F238E27FC236}">
                <a16:creationId xmlns:a16="http://schemas.microsoft.com/office/drawing/2014/main" id="{698A1C68-ABB5-8885-CED6-B70C246D25E1}"/>
              </a:ext>
            </a:extLst>
          </p:cNvPr>
          <p:cNvSpPr txBox="1"/>
          <p:nvPr/>
        </p:nvSpPr>
        <p:spPr>
          <a:xfrm>
            <a:off x="2244736" y="1442723"/>
            <a:ext cx="3141080" cy="646331"/>
          </a:xfrm>
          <a:prstGeom prst="rect">
            <a:avLst/>
          </a:prstGeom>
          <a:solidFill>
            <a:srgbClr val="0098DB"/>
          </a:solidFill>
          <a:ln>
            <a:noFill/>
          </a:ln>
        </p:spPr>
        <p:txBody>
          <a:bodyPr wrap="square" rtlCol="0">
            <a:spAutoFit/>
          </a:bodyPr>
          <a:lstStyle/>
          <a:p>
            <a:pPr lvl="0"/>
            <a:r>
              <a:rPr lang="en-GB" b="1" dirty="0">
                <a:solidFill>
                  <a:schemeClr val="bg1"/>
                </a:solidFill>
                <a:latin typeface="Arial" panose="020B0604020202020204" pitchFamily="34" charset="0"/>
                <a:cs typeface="Arial" panose="020B0604020202020204" pitchFamily="34" charset="0"/>
              </a:rPr>
              <a:t>WP5.1 Machine Learning for Process Understanding</a:t>
            </a:r>
          </a:p>
        </p:txBody>
      </p:sp>
    </p:spTree>
    <p:extLst>
      <p:ext uri="{BB962C8B-B14F-4D97-AF65-F5344CB8AC3E}">
        <p14:creationId xmlns:p14="http://schemas.microsoft.com/office/powerpoint/2010/main" val="3566678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44A32-FF28-4DC3-89D0-C41B50E9C61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2461C6E-E494-02E9-B9DF-B5C6FED4175A}"/>
              </a:ext>
            </a:extLst>
          </p:cNvPr>
          <p:cNvPicPr>
            <a:picLocks noChangeAspect="1"/>
          </p:cNvPicPr>
          <p:nvPr/>
        </p:nvPicPr>
        <p:blipFill>
          <a:blip r:embed="rId3"/>
          <a:stretch>
            <a:fillRect/>
          </a:stretch>
        </p:blipFill>
        <p:spPr>
          <a:xfrm>
            <a:off x="0" y="6309437"/>
            <a:ext cx="12192000" cy="548563"/>
          </a:xfrm>
          <a:prstGeom prst="rect">
            <a:avLst/>
          </a:prstGeom>
        </p:spPr>
      </p:pic>
      <p:pic>
        <p:nvPicPr>
          <p:cNvPr id="10" name="Picture 9">
            <a:extLst>
              <a:ext uri="{FF2B5EF4-FFF2-40B4-BE49-F238E27FC236}">
                <a16:creationId xmlns:a16="http://schemas.microsoft.com/office/drawing/2014/main" id="{3D908049-3B5C-120D-6F70-4375EF1FBDE0}"/>
              </a:ext>
            </a:extLst>
          </p:cNvPr>
          <p:cNvPicPr>
            <a:picLocks noChangeAspect="1"/>
          </p:cNvPicPr>
          <p:nvPr/>
        </p:nvPicPr>
        <p:blipFill>
          <a:blip r:embed="rId4"/>
          <a:stretch>
            <a:fillRect/>
          </a:stretch>
        </p:blipFill>
        <p:spPr>
          <a:xfrm>
            <a:off x="0" y="-7480"/>
            <a:ext cx="12192000" cy="957447"/>
          </a:xfrm>
          <a:prstGeom prst="rect">
            <a:avLst/>
          </a:prstGeom>
        </p:spPr>
      </p:pic>
      <p:sp>
        <p:nvSpPr>
          <p:cNvPr id="11" name="Title 1">
            <a:extLst>
              <a:ext uri="{FF2B5EF4-FFF2-40B4-BE49-F238E27FC236}">
                <a16:creationId xmlns:a16="http://schemas.microsoft.com/office/drawing/2014/main" id="{C8BF8B83-DE67-CA1D-DB22-246C456CD94B}"/>
              </a:ext>
            </a:extLst>
          </p:cNvPr>
          <p:cNvSpPr txBox="1">
            <a:spLocks/>
          </p:cNvSpPr>
          <p:nvPr/>
        </p:nvSpPr>
        <p:spPr bwMode="auto">
          <a:xfrm>
            <a:off x="1056282" y="178855"/>
            <a:ext cx="83734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dirty="0">
                <a:solidFill>
                  <a:srgbClr val="FFFFFF"/>
                </a:solidFill>
                <a:latin typeface="Verdana"/>
                <a:ea typeface="MS PGothic" panose="020B0600070205080204" pitchFamily="34" charset="-128"/>
                <a:cs typeface="Verdana"/>
              </a:defRPr>
            </a:lvl1pPr>
            <a:lvl2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2pPr>
            <a:lvl3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3pPr>
            <a:lvl4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4pPr>
            <a:lvl5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pPr defTabSz="914377">
              <a:defRPr/>
            </a:pPr>
            <a:r>
              <a:rPr lang="en-GB" sz="3200" kern="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CMUG – Studies</a:t>
            </a:r>
            <a:endParaRPr lang="en-GB" sz="2800" kern="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0" name="Graphic 19" descr="Hourglass Full outline">
            <a:extLst>
              <a:ext uri="{FF2B5EF4-FFF2-40B4-BE49-F238E27FC236}">
                <a16:creationId xmlns:a16="http://schemas.microsoft.com/office/drawing/2014/main" id="{0F8837EE-16C9-F929-90CA-A9CCAA5A66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08179" y="1235326"/>
            <a:ext cx="914400" cy="914400"/>
          </a:xfrm>
          <a:prstGeom prst="rect">
            <a:avLst/>
          </a:prstGeom>
        </p:spPr>
      </p:pic>
      <p:pic>
        <p:nvPicPr>
          <p:cNvPr id="26" name="Graphic 25" descr="Internet with solid fill">
            <a:extLst>
              <a:ext uri="{FF2B5EF4-FFF2-40B4-BE49-F238E27FC236}">
                <a16:creationId xmlns:a16="http://schemas.microsoft.com/office/drawing/2014/main" id="{88FAD9D5-5A9E-49D8-70A4-931B45BAE50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08179" y="2783096"/>
            <a:ext cx="914400" cy="914400"/>
          </a:xfrm>
          <a:prstGeom prst="rect">
            <a:avLst/>
          </a:prstGeom>
        </p:spPr>
      </p:pic>
      <p:cxnSp>
        <p:nvCxnSpPr>
          <p:cNvPr id="28" name="Straight Connector 27">
            <a:extLst>
              <a:ext uri="{FF2B5EF4-FFF2-40B4-BE49-F238E27FC236}">
                <a16:creationId xmlns:a16="http://schemas.microsoft.com/office/drawing/2014/main" id="{E0623661-C4FD-FE87-1F48-D46EC3755A89}"/>
              </a:ext>
            </a:extLst>
          </p:cNvPr>
          <p:cNvCxnSpPr/>
          <p:nvPr/>
        </p:nvCxnSpPr>
        <p:spPr>
          <a:xfrm>
            <a:off x="0" y="939801"/>
            <a:ext cx="1220531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7B2870-28AC-EBD1-4F29-B24B0F26B9E4}"/>
              </a:ext>
            </a:extLst>
          </p:cNvPr>
          <p:cNvSpPr txBox="1"/>
          <p:nvPr/>
        </p:nvSpPr>
        <p:spPr>
          <a:xfrm>
            <a:off x="195685" y="866387"/>
            <a:ext cx="11526168" cy="5509200"/>
          </a:xfrm>
          <a:prstGeom prst="rect">
            <a:avLst/>
          </a:prstGeom>
          <a:solidFill>
            <a:srgbClr val="017DC6"/>
          </a:solidFill>
        </p:spPr>
        <p:txBody>
          <a:bodyPr wrap="square" rtlCol="0">
            <a:spAutoFit/>
          </a:bodyPr>
          <a:lstStyle/>
          <a:p>
            <a:pPr marL="285750" indent="-285750" algn="just">
              <a:buFontTx/>
              <a:buChar char="-"/>
            </a:pPr>
            <a:r>
              <a:rPr lang="en-GB" sz="1600" dirty="0">
                <a:solidFill>
                  <a:schemeClr val="bg1"/>
                </a:solidFill>
                <a:latin typeface="Arial" panose="020B0604020202020204" pitchFamily="34" charset="0"/>
                <a:cs typeface="Arial" panose="020B0604020202020204" pitchFamily="34" charset="0"/>
              </a:rPr>
              <a:t>Machine learning to advance climate model evaluation and process understanding – </a:t>
            </a:r>
            <a:r>
              <a:rPr lang="en-GB" sz="1600" b="1" dirty="0">
                <a:solidFill>
                  <a:schemeClr val="bg1"/>
                </a:solidFill>
                <a:latin typeface="Arial" panose="020B0604020202020204" pitchFamily="34" charset="0"/>
                <a:cs typeface="Arial" panose="020B0604020202020204" pitchFamily="34" charset="0"/>
              </a:rPr>
              <a:t>Lisa Bock, DLR (A.05.04)</a:t>
            </a:r>
          </a:p>
          <a:p>
            <a:pPr marL="285750" indent="-285750" algn="just">
              <a:buFontTx/>
              <a:buChar char="-"/>
            </a:pPr>
            <a:endParaRPr lang="en-GB" sz="1600" dirty="0">
              <a:solidFill>
                <a:schemeClr val="bg1"/>
              </a:solidFill>
              <a:latin typeface="Arial" panose="020B0604020202020204" pitchFamily="34" charset="0"/>
              <a:cs typeface="Arial" panose="020B0604020202020204" pitchFamily="34" charset="0"/>
            </a:endParaRPr>
          </a:p>
          <a:p>
            <a:pPr marL="285750" indent="-285750" algn="just">
              <a:buFontTx/>
              <a:buChar char="-"/>
            </a:pPr>
            <a:r>
              <a:rPr lang="en-GB" sz="1600" dirty="0">
                <a:solidFill>
                  <a:schemeClr val="bg1"/>
                </a:solidFill>
                <a:latin typeface="Arial" panose="020B0604020202020204" pitchFamily="34" charset="0"/>
                <a:cs typeface="Arial" panose="020B0604020202020204" pitchFamily="34" charset="0"/>
              </a:rPr>
              <a:t>Impacts and evaluation of vegetation phenology changes on observed and modelled land-atmosphere processes – </a:t>
            </a:r>
            <a:r>
              <a:rPr lang="en-GB" sz="1600" b="1" dirty="0">
                <a:solidFill>
                  <a:schemeClr val="bg1"/>
                </a:solidFill>
                <a:latin typeface="Arial" panose="020B0604020202020204" pitchFamily="34" charset="0"/>
                <a:cs typeface="Arial" panose="020B0604020202020204" pitchFamily="34" charset="0"/>
              </a:rPr>
              <a:t>Daniele Peano, CMCC</a:t>
            </a:r>
          </a:p>
          <a:p>
            <a:pPr marL="285750" indent="-285750" algn="just">
              <a:buFontTx/>
              <a:buChar char="-"/>
            </a:pPr>
            <a:endParaRPr lang="en-GB" sz="1600" dirty="0">
              <a:solidFill>
                <a:schemeClr val="bg1"/>
              </a:solidFill>
              <a:latin typeface="Arial" panose="020B0604020202020204" pitchFamily="34" charset="0"/>
              <a:cs typeface="Arial" panose="020B0604020202020204" pitchFamily="34" charset="0"/>
            </a:endParaRPr>
          </a:p>
          <a:p>
            <a:pPr marL="285750" indent="-285750" algn="just">
              <a:buFontTx/>
              <a:buChar char="-"/>
            </a:pPr>
            <a:r>
              <a:rPr lang="en-GB" sz="1600" dirty="0">
                <a:solidFill>
                  <a:schemeClr val="bg1"/>
                </a:solidFill>
                <a:latin typeface="Arial" panose="020B0604020202020204" pitchFamily="34" charset="0"/>
                <a:cs typeface="Arial" panose="020B0604020202020204" pitchFamily="34" charset="0"/>
              </a:rPr>
              <a:t>Impact of integrating CCI LC data in the ISBA land surface model – </a:t>
            </a:r>
            <a:r>
              <a:rPr lang="en-GB" sz="1600" b="1" dirty="0">
                <a:solidFill>
                  <a:schemeClr val="bg1"/>
                </a:solidFill>
                <a:latin typeface="Arial" panose="020B0604020202020204" pitchFamily="34" charset="0"/>
                <a:cs typeface="Arial" panose="020B0604020202020204" pitchFamily="34" charset="0"/>
              </a:rPr>
              <a:t>Jean-Christophe </a:t>
            </a:r>
            <a:r>
              <a:rPr lang="en-GB" sz="1600" b="1" dirty="0" err="1">
                <a:solidFill>
                  <a:schemeClr val="bg1"/>
                </a:solidFill>
                <a:latin typeface="Arial" panose="020B0604020202020204" pitchFamily="34" charset="0"/>
                <a:cs typeface="Arial" panose="020B0604020202020204" pitchFamily="34" charset="0"/>
              </a:rPr>
              <a:t>Calvet</a:t>
            </a:r>
            <a:r>
              <a:rPr lang="en-GB" sz="1600" b="1" dirty="0">
                <a:solidFill>
                  <a:schemeClr val="bg1"/>
                </a:solidFill>
                <a:latin typeface="Arial" panose="020B0604020202020204" pitchFamily="34" charset="0"/>
                <a:cs typeface="Arial" panose="020B0604020202020204" pitchFamily="34" charset="0"/>
              </a:rPr>
              <a:t>, </a:t>
            </a:r>
            <a:r>
              <a:rPr lang="en-GB" sz="1600" b="1" dirty="0" err="1">
                <a:solidFill>
                  <a:schemeClr val="bg1"/>
                </a:solidFill>
                <a:latin typeface="Arial" panose="020B0604020202020204" pitchFamily="34" charset="0"/>
                <a:cs typeface="Arial" panose="020B0604020202020204" pitchFamily="34" charset="0"/>
              </a:rPr>
              <a:t>Météo</a:t>
            </a:r>
            <a:r>
              <a:rPr lang="en-GB" sz="1600" b="1" dirty="0">
                <a:solidFill>
                  <a:schemeClr val="bg1"/>
                </a:solidFill>
                <a:latin typeface="Arial" panose="020B0604020202020204" pitchFamily="34" charset="0"/>
                <a:cs typeface="Arial" panose="020B0604020202020204" pitchFamily="34" charset="0"/>
              </a:rPr>
              <a:t> France (A.07.01)</a:t>
            </a:r>
          </a:p>
          <a:p>
            <a:pPr marL="285750" indent="-285750" algn="just">
              <a:buFontTx/>
              <a:buChar char="-"/>
            </a:pPr>
            <a:endParaRPr lang="en-GB" sz="1600" dirty="0">
              <a:solidFill>
                <a:schemeClr val="bg1"/>
              </a:solidFill>
              <a:latin typeface="Arial" panose="020B0604020202020204" pitchFamily="34" charset="0"/>
              <a:cs typeface="Arial" panose="020B0604020202020204" pitchFamily="34" charset="0"/>
            </a:endParaRPr>
          </a:p>
          <a:p>
            <a:pPr marL="285750" indent="-285750" algn="just">
              <a:buFontTx/>
              <a:buChar char="-"/>
            </a:pPr>
            <a:r>
              <a:rPr lang="en-GB" sz="1600" dirty="0">
                <a:solidFill>
                  <a:schemeClr val="bg1"/>
                </a:solidFill>
                <a:latin typeface="Arial" panose="020B0604020202020204" pitchFamily="34" charset="0"/>
                <a:cs typeface="Arial" panose="020B0604020202020204" pitchFamily="34" charset="0"/>
              </a:rPr>
              <a:t>Seasonal predictability of ocean biogeochemistry and potential benefits of ESA CCI data assimilation – </a:t>
            </a:r>
            <a:r>
              <a:rPr lang="en-GB" sz="1600" b="1" dirty="0">
                <a:solidFill>
                  <a:schemeClr val="bg1"/>
                </a:solidFill>
                <a:latin typeface="Arial" panose="020B0604020202020204" pitchFamily="34" charset="0"/>
                <a:cs typeface="Arial" panose="020B0604020202020204" pitchFamily="34" charset="0"/>
              </a:rPr>
              <a:t>David Ford, Met Office</a:t>
            </a:r>
          </a:p>
          <a:p>
            <a:pPr marL="285750" indent="-285750" algn="just">
              <a:buFontTx/>
              <a:buChar char="-"/>
            </a:pPr>
            <a:endParaRPr lang="en-GB" sz="1600" dirty="0">
              <a:solidFill>
                <a:schemeClr val="bg1"/>
              </a:solidFill>
              <a:latin typeface="Arial" panose="020B0604020202020204" pitchFamily="34" charset="0"/>
              <a:cs typeface="Arial" panose="020B0604020202020204" pitchFamily="34" charset="0"/>
            </a:endParaRPr>
          </a:p>
          <a:p>
            <a:pPr marL="285750" indent="-285750" algn="just">
              <a:buFontTx/>
              <a:buChar char="-"/>
            </a:pPr>
            <a:r>
              <a:rPr lang="en-GB" sz="1600" dirty="0">
                <a:solidFill>
                  <a:schemeClr val="bg1"/>
                </a:solidFill>
                <a:latin typeface="Arial" panose="020B0604020202020204" pitchFamily="34" charset="0"/>
                <a:cs typeface="Arial" panose="020B0604020202020204" pitchFamily="34" charset="0"/>
              </a:rPr>
              <a:t>Cloud and aerosol analysis study, </a:t>
            </a:r>
            <a:r>
              <a:rPr lang="en-GB" sz="1600" b="1" dirty="0">
                <a:solidFill>
                  <a:schemeClr val="bg1"/>
                </a:solidFill>
                <a:latin typeface="Arial" panose="020B0604020202020204" pitchFamily="34" charset="0"/>
                <a:cs typeface="Arial" panose="020B0604020202020204" pitchFamily="34" charset="0"/>
              </a:rPr>
              <a:t>Jeronimo Escribano, BSC / Kirsti Salonen, ECMWF</a:t>
            </a:r>
          </a:p>
          <a:p>
            <a:pPr marL="285750" indent="-285750" algn="just">
              <a:buFontTx/>
              <a:buChar char="-"/>
            </a:pPr>
            <a:endParaRPr lang="en-GB" sz="1600" dirty="0">
              <a:solidFill>
                <a:schemeClr val="bg1"/>
              </a:solidFill>
              <a:latin typeface="Arial" panose="020B0604020202020204" pitchFamily="34" charset="0"/>
              <a:cs typeface="Arial" panose="020B0604020202020204" pitchFamily="34" charset="0"/>
            </a:endParaRPr>
          </a:p>
          <a:p>
            <a:pPr marL="285750" indent="-285750" algn="just">
              <a:buFontTx/>
              <a:buChar char="-"/>
            </a:pPr>
            <a:r>
              <a:rPr lang="en-GB" sz="1600" dirty="0">
                <a:solidFill>
                  <a:schemeClr val="bg1"/>
                </a:solidFill>
                <a:latin typeface="Arial" panose="020B0604020202020204" pitchFamily="34" charset="0"/>
                <a:cs typeface="Arial" panose="020B0604020202020204" pitchFamily="34" charset="0"/>
              </a:rPr>
              <a:t>Snow dynamics impacts on temperate/high latitude climate – </a:t>
            </a:r>
            <a:r>
              <a:rPr lang="en-GB" sz="1600" b="1" dirty="0">
                <a:solidFill>
                  <a:schemeClr val="bg1"/>
                </a:solidFill>
                <a:latin typeface="Arial" panose="020B0604020202020204" pitchFamily="34" charset="0"/>
                <a:cs typeface="Arial" panose="020B0604020202020204" pitchFamily="34" charset="0"/>
              </a:rPr>
              <a:t>Amelie </a:t>
            </a:r>
            <a:r>
              <a:rPr lang="en-GB" sz="1600" b="1" dirty="0" err="1">
                <a:solidFill>
                  <a:schemeClr val="bg1"/>
                </a:solidFill>
                <a:latin typeface="Arial" panose="020B0604020202020204" pitchFamily="34" charset="0"/>
                <a:cs typeface="Arial" panose="020B0604020202020204" pitchFamily="34" charset="0"/>
              </a:rPr>
              <a:t>Cuynet</a:t>
            </a:r>
            <a:r>
              <a:rPr lang="en-GB" sz="1600" b="1" dirty="0">
                <a:solidFill>
                  <a:schemeClr val="bg1"/>
                </a:solidFill>
                <a:latin typeface="Arial" panose="020B0604020202020204" pitchFamily="34" charset="0"/>
                <a:cs typeface="Arial" panose="020B0604020202020204" pitchFamily="34" charset="0"/>
              </a:rPr>
              <a:t>, IPSL</a:t>
            </a:r>
          </a:p>
          <a:p>
            <a:pPr marL="285750" indent="-285750" algn="just">
              <a:buFontTx/>
              <a:buChar char="-"/>
            </a:pPr>
            <a:endParaRPr lang="en-GB" sz="1600" dirty="0">
              <a:solidFill>
                <a:schemeClr val="bg1"/>
              </a:solidFill>
              <a:latin typeface="Arial" panose="020B0604020202020204" pitchFamily="34" charset="0"/>
              <a:cs typeface="Arial" panose="020B0604020202020204" pitchFamily="34" charset="0"/>
            </a:endParaRPr>
          </a:p>
          <a:p>
            <a:pPr marL="285750" indent="-285750" algn="just">
              <a:buFontTx/>
              <a:buChar char="-"/>
            </a:pPr>
            <a:r>
              <a:rPr lang="en-GB" sz="1600" dirty="0">
                <a:solidFill>
                  <a:schemeClr val="bg1"/>
                </a:solidFill>
                <a:latin typeface="Arial" panose="020B0604020202020204" pitchFamily="34" charset="0"/>
                <a:cs typeface="Arial" panose="020B0604020202020204" pitchFamily="34" charset="0"/>
              </a:rPr>
              <a:t>Atmospheric drivers and feedback processes affecting the Greenland and Antarctic ice-sheets in observations and regional models – </a:t>
            </a:r>
            <a:r>
              <a:rPr lang="en-GB" sz="1600" b="1" dirty="0">
                <a:solidFill>
                  <a:schemeClr val="bg1"/>
                </a:solidFill>
                <a:latin typeface="Arial" panose="020B0604020202020204" pitchFamily="34" charset="0"/>
                <a:cs typeface="Arial" panose="020B0604020202020204" pitchFamily="34" charset="0"/>
              </a:rPr>
              <a:t>Ulrika Willen, SMHI</a:t>
            </a:r>
          </a:p>
          <a:p>
            <a:pPr marL="285750" indent="-285750" algn="just">
              <a:buFontTx/>
              <a:buChar char="-"/>
            </a:pPr>
            <a:endParaRPr lang="en-GB" sz="1600" dirty="0">
              <a:solidFill>
                <a:schemeClr val="bg1"/>
              </a:solidFill>
              <a:latin typeface="Arial" panose="020B0604020202020204" pitchFamily="34" charset="0"/>
              <a:cs typeface="Arial" panose="020B0604020202020204" pitchFamily="34" charset="0"/>
            </a:endParaRPr>
          </a:p>
          <a:p>
            <a:pPr marL="285750" indent="-285750" algn="just">
              <a:buFontTx/>
              <a:buChar char="-"/>
            </a:pPr>
            <a:r>
              <a:rPr lang="en-GB" sz="1600" dirty="0">
                <a:solidFill>
                  <a:schemeClr val="bg1"/>
                </a:solidFill>
                <a:latin typeface="Arial" panose="020B0604020202020204" pitchFamily="34" charset="0"/>
                <a:cs typeface="Arial" panose="020B0604020202020204" pitchFamily="34" charset="0"/>
              </a:rPr>
              <a:t>Using machine learning to evaluate and understand our capability to model tropical wetland methane emissions – </a:t>
            </a:r>
            <a:r>
              <a:rPr lang="en-GB" sz="1600" b="1" dirty="0">
                <a:solidFill>
                  <a:schemeClr val="bg1"/>
                </a:solidFill>
                <a:latin typeface="Arial" panose="020B0604020202020204" pitchFamily="34" charset="0"/>
                <a:cs typeface="Arial" panose="020B0604020202020204" pitchFamily="34" charset="0"/>
              </a:rPr>
              <a:t>Rob Parker, U. Leicester/NCEO (D.01.04)</a:t>
            </a:r>
          </a:p>
          <a:p>
            <a:pPr marL="285750" indent="-285750" algn="just">
              <a:buFontTx/>
              <a:buChar char="-"/>
            </a:pPr>
            <a:endParaRPr lang="en-GB" sz="1600" dirty="0">
              <a:solidFill>
                <a:schemeClr val="bg1"/>
              </a:solidFill>
              <a:latin typeface="Arial" panose="020B0604020202020204" pitchFamily="34" charset="0"/>
              <a:cs typeface="Arial" panose="020B0604020202020204" pitchFamily="34" charset="0"/>
            </a:endParaRPr>
          </a:p>
          <a:p>
            <a:pPr marL="285750" indent="-285750" algn="just">
              <a:buFontTx/>
              <a:buChar char="-"/>
            </a:pPr>
            <a:r>
              <a:rPr lang="en-GB" sz="1600" dirty="0">
                <a:solidFill>
                  <a:schemeClr val="bg1"/>
                </a:solidFill>
                <a:latin typeface="Arial" panose="020B0604020202020204" pitchFamily="34" charset="0"/>
                <a:cs typeface="Arial" panose="020B0604020202020204" pitchFamily="34" charset="0"/>
              </a:rPr>
              <a:t>Assessment and evaluation of the role of vegetation on hydrometeorological processes in CMIP models – </a:t>
            </a:r>
            <a:r>
              <a:rPr lang="en-GB" sz="1600" b="1" dirty="0">
                <a:solidFill>
                  <a:schemeClr val="bg1"/>
                </a:solidFill>
                <a:latin typeface="Arial" panose="020B0604020202020204" pitchFamily="34" charset="0"/>
                <a:cs typeface="Arial" panose="020B0604020202020204" pitchFamily="34" charset="0"/>
              </a:rPr>
              <a:t>Daniele Peano, CMCC</a:t>
            </a:r>
          </a:p>
        </p:txBody>
      </p:sp>
    </p:spTree>
    <p:extLst>
      <p:ext uri="{BB962C8B-B14F-4D97-AF65-F5344CB8AC3E}">
        <p14:creationId xmlns:p14="http://schemas.microsoft.com/office/powerpoint/2010/main" val="2750180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C866F-8ECE-2D24-F612-FB2406CFEDF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BA6C571-3035-8F65-BC51-0FA0DEA79B8A}"/>
              </a:ext>
            </a:extLst>
          </p:cNvPr>
          <p:cNvSpPr txBox="1"/>
          <p:nvPr/>
        </p:nvSpPr>
        <p:spPr>
          <a:xfrm>
            <a:off x="311765" y="921676"/>
            <a:ext cx="11581787" cy="5816977"/>
          </a:xfrm>
          <a:prstGeom prst="rect">
            <a:avLst/>
          </a:prstGeom>
          <a:solidFill>
            <a:srgbClr val="017DC6"/>
          </a:solidFill>
        </p:spPr>
        <p:txBody>
          <a:bodyPr wrap="square" rtlCol="0">
            <a:spAutoFit/>
          </a:bodyPr>
          <a:lstStyle/>
          <a:p>
            <a:pPr marL="285750" indent="-285750" algn="just">
              <a:buFontTx/>
              <a:buChar char="-"/>
            </a:pPr>
            <a:r>
              <a:rPr lang="en-GB" sz="3000" dirty="0">
                <a:solidFill>
                  <a:schemeClr val="bg1"/>
                </a:solidFill>
                <a:latin typeface="Arial" panose="020B0604020202020204" pitchFamily="34" charset="0"/>
                <a:cs typeface="Arial" panose="020B0604020202020204" pitchFamily="34" charset="0"/>
              </a:rPr>
              <a:t>CCI contributions to </a:t>
            </a:r>
            <a:r>
              <a:rPr lang="en-GB" sz="3000" dirty="0" err="1">
                <a:solidFill>
                  <a:schemeClr val="bg1"/>
                </a:solidFill>
                <a:latin typeface="Arial" panose="020B0604020202020204" pitchFamily="34" charset="0"/>
                <a:cs typeface="Arial" panose="020B0604020202020204" pitchFamily="34" charset="0"/>
              </a:rPr>
              <a:t>ESMValTool</a:t>
            </a:r>
            <a:r>
              <a:rPr lang="en-GB" sz="3000" dirty="0">
                <a:solidFill>
                  <a:schemeClr val="bg1"/>
                </a:solidFill>
                <a:latin typeface="Arial" panose="020B0604020202020204" pitchFamily="34" charset="0"/>
                <a:cs typeface="Arial" panose="020B0604020202020204" pitchFamily="34" charset="0"/>
              </a:rPr>
              <a:t> </a:t>
            </a:r>
          </a:p>
          <a:p>
            <a:pPr algn="just"/>
            <a:r>
              <a:rPr lang="en-GB" sz="3000" dirty="0">
                <a:solidFill>
                  <a:schemeClr val="bg1"/>
                </a:solidFill>
                <a:latin typeface="Arial" panose="020B0604020202020204" pitchFamily="34" charset="0"/>
                <a:cs typeface="Arial" panose="020B0604020202020204" pitchFamily="34" charset="0"/>
              </a:rPr>
              <a:t>	</a:t>
            </a:r>
            <a:r>
              <a:rPr lang="en-GB" sz="2500" dirty="0">
                <a:solidFill>
                  <a:schemeClr val="bg1"/>
                </a:solidFill>
                <a:latin typeface="Arial" panose="020B0604020202020204" pitchFamily="34" charset="0"/>
                <a:cs typeface="Arial" panose="020B0604020202020204" pitchFamily="34" charset="0"/>
              </a:rPr>
              <a:t>– Axel Lauer, DLR</a:t>
            </a:r>
            <a:r>
              <a:rPr lang="en-GB" sz="3000" dirty="0">
                <a:solidFill>
                  <a:schemeClr val="bg1"/>
                </a:solidFill>
                <a:latin typeface="Arial" panose="020B0604020202020204" pitchFamily="34" charset="0"/>
                <a:cs typeface="Arial" panose="020B0604020202020204" pitchFamily="34" charset="0"/>
              </a:rPr>
              <a:t> (A.05.04)</a:t>
            </a:r>
          </a:p>
          <a:p>
            <a:pPr algn="just"/>
            <a:endParaRPr lang="en-GB" sz="1000" dirty="0">
              <a:solidFill>
                <a:schemeClr val="bg1"/>
              </a:solidFill>
              <a:latin typeface="Arial" panose="020B0604020202020204" pitchFamily="34" charset="0"/>
              <a:cs typeface="Arial" panose="020B0604020202020204" pitchFamily="34" charset="0"/>
            </a:endParaRPr>
          </a:p>
          <a:p>
            <a:pPr marL="285750" indent="-285750" algn="just">
              <a:buFontTx/>
              <a:buChar char="-"/>
            </a:pPr>
            <a:r>
              <a:rPr lang="en-GB" sz="3000" dirty="0">
                <a:solidFill>
                  <a:schemeClr val="bg1"/>
                </a:solidFill>
                <a:latin typeface="Arial" panose="020B0604020202020204" pitchFamily="34" charset="0"/>
                <a:cs typeface="Arial" panose="020B0604020202020204" pitchFamily="34" charset="0"/>
              </a:rPr>
              <a:t>Climate community requirements collection and analysis</a:t>
            </a:r>
          </a:p>
          <a:p>
            <a:pPr marL="285750" indent="-285750" algn="just">
              <a:buFontTx/>
              <a:buChar char="-"/>
            </a:pPr>
            <a:endParaRPr lang="en-GB" sz="1000" dirty="0">
              <a:solidFill>
                <a:schemeClr val="bg1"/>
              </a:solidFill>
              <a:latin typeface="Arial" panose="020B0604020202020204" pitchFamily="34" charset="0"/>
              <a:cs typeface="Arial" panose="020B0604020202020204" pitchFamily="34" charset="0"/>
            </a:endParaRPr>
          </a:p>
          <a:p>
            <a:pPr marL="285750" indent="-285750" algn="just">
              <a:buFontTx/>
              <a:buChar char="-"/>
            </a:pPr>
            <a:r>
              <a:rPr lang="en-GB" sz="3000" dirty="0">
                <a:solidFill>
                  <a:schemeClr val="bg1"/>
                </a:solidFill>
                <a:latin typeface="Arial" panose="020B0604020202020204" pitchFamily="34" charset="0"/>
                <a:cs typeface="Arial" panose="020B0604020202020204" pitchFamily="34" charset="0"/>
              </a:rPr>
              <a:t>Foresight Report – Richard Jones, Met Office (A.05.02)</a:t>
            </a:r>
          </a:p>
          <a:p>
            <a:pPr marL="285750" indent="-285750" algn="just">
              <a:buFontTx/>
              <a:buChar char="-"/>
            </a:pPr>
            <a:endParaRPr lang="en-GB" sz="1000" dirty="0">
              <a:solidFill>
                <a:schemeClr val="bg1"/>
              </a:solidFill>
              <a:latin typeface="Arial" panose="020B0604020202020204" pitchFamily="34" charset="0"/>
              <a:cs typeface="Arial" panose="020B0604020202020204" pitchFamily="34" charset="0"/>
            </a:endParaRPr>
          </a:p>
          <a:p>
            <a:pPr marL="285750" indent="-285750" algn="just">
              <a:buFontTx/>
              <a:buChar char="-"/>
            </a:pPr>
            <a:r>
              <a:rPr lang="en-GB" sz="3000" dirty="0">
                <a:solidFill>
                  <a:schemeClr val="bg1"/>
                </a:solidFill>
                <a:latin typeface="Arial" panose="020B0604020202020204" pitchFamily="34" charset="0"/>
                <a:cs typeface="Arial" panose="020B0604020202020204" pitchFamily="34" charset="0"/>
              </a:rPr>
              <a:t>CMUG support to the future evolution of obs4MIPs </a:t>
            </a:r>
          </a:p>
          <a:p>
            <a:pPr algn="just"/>
            <a:r>
              <a:rPr lang="en-GB" sz="3000" dirty="0">
                <a:solidFill>
                  <a:schemeClr val="bg1"/>
                </a:solidFill>
                <a:latin typeface="Arial" panose="020B0604020202020204" pitchFamily="34" charset="0"/>
                <a:cs typeface="Arial" panose="020B0604020202020204" pitchFamily="34" charset="0"/>
              </a:rPr>
              <a:t>	</a:t>
            </a:r>
            <a:r>
              <a:rPr lang="en-GB" sz="2500" dirty="0">
                <a:solidFill>
                  <a:schemeClr val="bg1"/>
                </a:solidFill>
                <a:latin typeface="Arial" panose="020B0604020202020204" pitchFamily="34" charset="0"/>
                <a:cs typeface="Arial" panose="020B0604020202020204" pitchFamily="34" charset="0"/>
              </a:rPr>
              <a:t>– Alison Waterfall, CEDA / Claire Bulgin, U. Reading</a:t>
            </a:r>
          </a:p>
          <a:p>
            <a:pPr algn="just"/>
            <a:endParaRPr lang="en-GB" sz="1000" dirty="0">
              <a:solidFill>
                <a:schemeClr val="bg1"/>
              </a:solidFill>
              <a:latin typeface="Arial" panose="020B0604020202020204" pitchFamily="34" charset="0"/>
              <a:cs typeface="Arial" panose="020B0604020202020204" pitchFamily="34" charset="0"/>
            </a:endParaRPr>
          </a:p>
          <a:p>
            <a:pPr marL="285750" indent="-285750" algn="just">
              <a:buFontTx/>
              <a:buChar char="-"/>
            </a:pPr>
            <a:r>
              <a:rPr lang="en-GB" sz="3000" dirty="0">
                <a:solidFill>
                  <a:schemeClr val="bg1"/>
                </a:solidFill>
                <a:latin typeface="Arial" panose="020B0604020202020204" pitchFamily="34" charset="0"/>
                <a:cs typeface="Arial" panose="020B0604020202020204" pitchFamily="34" charset="0"/>
              </a:rPr>
              <a:t>Communications and outreach </a:t>
            </a:r>
            <a:r>
              <a:rPr lang="en-GB" sz="2500" dirty="0">
                <a:solidFill>
                  <a:schemeClr val="bg1"/>
                </a:solidFill>
                <a:latin typeface="Arial" panose="020B0604020202020204" pitchFamily="34" charset="0"/>
                <a:cs typeface="Arial" panose="020B0604020202020204" pitchFamily="34" charset="0"/>
              </a:rPr>
              <a:t>– Hannah Findley, Met Office</a:t>
            </a:r>
          </a:p>
          <a:p>
            <a:pPr marL="742950" lvl="1" indent="-285750" algn="just">
              <a:buFontTx/>
              <a:buChar char="-"/>
            </a:pPr>
            <a:r>
              <a:rPr lang="en-GB" sz="3000" dirty="0">
                <a:solidFill>
                  <a:schemeClr val="bg1"/>
                </a:solidFill>
                <a:latin typeface="Arial" panose="020B0604020202020204" pitchFamily="34" charset="0"/>
                <a:cs typeface="Arial" panose="020B0604020202020204" pitchFamily="34" charset="0"/>
              </a:rPr>
              <a:t>Newsletter</a:t>
            </a:r>
          </a:p>
          <a:p>
            <a:pPr marL="742950" lvl="1" indent="-285750" algn="just">
              <a:buFontTx/>
              <a:buChar char="-"/>
            </a:pPr>
            <a:r>
              <a:rPr lang="en-GB" sz="3000" dirty="0">
                <a:solidFill>
                  <a:schemeClr val="bg1"/>
                </a:solidFill>
                <a:latin typeface="Arial" panose="020B0604020202020204" pitchFamily="34" charset="0"/>
                <a:cs typeface="Arial" panose="020B0604020202020204" pitchFamily="34" charset="0"/>
              </a:rPr>
              <a:t>Climate Science Working Group</a:t>
            </a:r>
          </a:p>
          <a:p>
            <a:pPr marL="742950" lvl="1" indent="-285750" algn="just">
              <a:buFontTx/>
              <a:buChar char="-"/>
            </a:pPr>
            <a:r>
              <a:rPr lang="en-GB" sz="3000" dirty="0">
                <a:solidFill>
                  <a:schemeClr val="bg1"/>
                </a:solidFill>
                <a:latin typeface="Arial" panose="020B0604020202020204" pitchFamily="34" charset="0"/>
                <a:cs typeface="Arial" panose="020B0604020202020204" pitchFamily="34" charset="0"/>
              </a:rPr>
              <a:t>Website: </a:t>
            </a:r>
            <a:r>
              <a:rPr lang="en-GB" sz="3200" dirty="0">
                <a:solidFill>
                  <a:srgbClr val="FF0000"/>
                </a:solidFill>
                <a:hlinkClick r:id="rId2">
                  <a:extLst>
                    <a:ext uri="{A12FA001-AC4F-418D-AE19-62706E023703}">
                      <ahyp:hlinkClr xmlns:ahyp="http://schemas.microsoft.com/office/drawing/2018/hyperlinkcolor" val="tx"/>
                    </a:ext>
                  </a:extLst>
                </a:hlinkClick>
              </a:rPr>
              <a:t>Climate Modelling User Group (CMUG)</a:t>
            </a:r>
            <a:r>
              <a:rPr lang="en-GB" sz="3000" dirty="0">
                <a:solidFill>
                  <a:schemeClr val="bg1"/>
                </a:solidFill>
                <a:latin typeface="Arial" panose="020B0604020202020204" pitchFamily="34" charset="0"/>
                <a:cs typeface="Arial" panose="020B0604020202020204" pitchFamily="34" charset="0"/>
              </a:rPr>
              <a:t> </a:t>
            </a:r>
          </a:p>
          <a:p>
            <a:pPr marL="742950" lvl="1" indent="-285750" algn="just">
              <a:buFontTx/>
              <a:buChar char="-"/>
            </a:pPr>
            <a:endParaRPr lang="en-GB" sz="300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51CB3E9-8FCD-090F-B06D-DBDD957365E7}"/>
              </a:ext>
            </a:extLst>
          </p:cNvPr>
          <p:cNvPicPr>
            <a:picLocks noChangeAspect="1"/>
          </p:cNvPicPr>
          <p:nvPr/>
        </p:nvPicPr>
        <p:blipFill>
          <a:blip r:embed="rId3"/>
          <a:stretch>
            <a:fillRect/>
          </a:stretch>
        </p:blipFill>
        <p:spPr>
          <a:xfrm>
            <a:off x="0" y="6309437"/>
            <a:ext cx="12192000" cy="548563"/>
          </a:xfrm>
          <a:prstGeom prst="rect">
            <a:avLst/>
          </a:prstGeom>
        </p:spPr>
      </p:pic>
      <p:pic>
        <p:nvPicPr>
          <p:cNvPr id="10" name="Picture 9">
            <a:extLst>
              <a:ext uri="{FF2B5EF4-FFF2-40B4-BE49-F238E27FC236}">
                <a16:creationId xmlns:a16="http://schemas.microsoft.com/office/drawing/2014/main" id="{BE49E81F-0442-1278-CADB-377DB9C22A77}"/>
              </a:ext>
            </a:extLst>
          </p:cNvPr>
          <p:cNvPicPr>
            <a:picLocks noChangeAspect="1"/>
          </p:cNvPicPr>
          <p:nvPr/>
        </p:nvPicPr>
        <p:blipFill>
          <a:blip r:embed="rId4"/>
          <a:stretch>
            <a:fillRect/>
          </a:stretch>
        </p:blipFill>
        <p:spPr>
          <a:xfrm>
            <a:off x="0" y="-7480"/>
            <a:ext cx="12192000" cy="957447"/>
          </a:xfrm>
          <a:prstGeom prst="rect">
            <a:avLst/>
          </a:prstGeom>
        </p:spPr>
      </p:pic>
      <p:sp>
        <p:nvSpPr>
          <p:cNvPr id="11" name="Title 1">
            <a:extLst>
              <a:ext uri="{FF2B5EF4-FFF2-40B4-BE49-F238E27FC236}">
                <a16:creationId xmlns:a16="http://schemas.microsoft.com/office/drawing/2014/main" id="{ED009F33-74D3-0DFB-6601-6EDFD62EC07A}"/>
              </a:ext>
            </a:extLst>
          </p:cNvPr>
          <p:cNvSpPr txBox="1">
            <a:spLocks/>
          </p:cNvSpPr>
          <p:nvPr/>
        </p:nvSpPr>
        <p:spPr bwMode="auto">
          <a:xfrm>
            <a:off x="1056282" y="178855"/>
            <a:ext cx="83734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dirty="0">
                <a:solidFill>
                  <a:srgbClr val="FFFFFF"/>
                </a:solidFill>
                <a:latin typeface="Verdana"/>
                <a:ea typeface="MS PGothic" panose="020B0600070205080204" pitchFamily="34" charset="-128"/>
                <a:cs typeface="Verdana"/>
              </a:defRPr>
            </a:lvl1pPr>
            <a:lvl2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2pPr>
            <a:lvl3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3pPr>
            <a:lvl4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4pPr>
            <a:lvl5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pPr defTabSz="914377">
              <a:defRPr/>
            </a:pPr>
            <a:r>
              <a:rPr lang="en-GB" sz="3200" kern="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CMUG – Other activities</a:t>
            </a:r>
            <a:endParaRPr lang="en-GB" sz="2800" kern="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28" name="Straight Connector 27">
            <a:extLst>
              <a:ext uri="{FF2B5EF4-FFF2-40B4-BE49-F238E27FC236}">
                <a16:creationId xmlns:a16="http://schemas.microsoft.com/office/drawing/2014/main" id="{544C4C1B-33A0-7095-5FF9-071128490200}"/>
              </a:ext>
            </a:extLst>
          </p:cNvPr>
          <p:cNvCxnSpPr/>
          <p:nvPr/>
        </p:nvCxnSpPr>
        <p:spPr>
          <a:xfrm>
            <a:off x="0" y="939801"/>
            <a:ext cx="1220531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1638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FBB555A-2D67-3221-1173-9BC84D2CA94B}"/>
              </a:ext>
            </a:extLst>
          </p:cNvPr>
          <p:cNvSpPr txBox="1"/>
          <p:nvPr/>
        </p:nvSpPr>
        <p:spPr>
          <a:xfrm>
            <a:off x="7036965" y="3606332"/>
            <a:ext cx="4858624" cy="2800767"/>
          </a:xfrm>
          <a:prstGeom prst="rect">
            <a:avLst/>
          </a:prstGeom>
          <a:solidFill>
            <a:srgbClr val="017DC6"/>
          </a:solidFill>
        </p:spPr>
        <p:txBody>
          <a:bodyPr wrap="square" rtlCol="0">
            <a:spAutoFit/>
          </a:bodyPr>
          <a:lstStyle/>
          <a:p>
            <a:pPr algn="just"/>
            <a:endParaRPr lang="en-GB" sz="1600" dirty="0">
              <a:solidFill>
                <a:schemeClr val="bg1"/>
              </a:solidFill>
              <a:latin typeface="Arial" panose="020B0604020202020204" pitchFamily="34" charset="0"/>
              <a:cs typeface="Arial" panose="020B0604020202020204" pitchFamily="34" charset="0"/>
            </a:endParaRPr>
          </a:p>
          <a:p>
            <a:pPr algn="just"/>
            <a:endParaRPr lang="en-GB" sz="1600" dirty="0">
              <a:solidFill>
                <a:schemeClr val="bg1"/>
              </a:solidFill>
              <a:latin typeface="Arial" panose="020B0604020202020204" pitchFamily="34" charset="0"/>
              <a:cs typeface="Arial" panose="020B0604020202020204" pitchFamily="34" charset="0"/>
            </a:endParaRPr>
          </a:p>
          <a:p>
            <a:pPr algn="just"/>
            <a:endParaRPr lang="en-GB" sz="1600" dirty="0">
              <a:solidFill>
                <a:schemeClr val="bg1"/>
              </a:solidFill>
              <a:latin typeface="Arial" panose="020B0604020202020204" pitchFamily="34" charset="0"/>
              <a:cs typeface="Arial" panose="020B0604020202020204" pitchFamily="34" charset="0"/>
            </a:endParaRPr>
          </a:p>
          <a:p>
            <a:pPr algn="just"/>
            <a:endParaRPr lang="en-GB" sz="1600" dirty="0">
              <a:solidFill>
                <a:schemeClr val="bg1"/>
              </a:solidFill>
              <a:latin typeface="Arial" panose="020B0604020202020204" pitchFamily="34" charset="0"/>
              <a:cs typeface="Arial" panose="020B0604020202020204" pitchFamily="34" charset="0"/>
            </a:endParaRPr>
          </a:p>
          <a:p>
            <a:pPr algn="just"/>
            <a:endParaRPr lang="en-GB" sz="1600" dirty="0">
              <a:solidFill>
                <a:schemeClr val="bg1"/>
              </a:solidFill>
              <a:latin typeface="Arial" panose="020B0604020202020204" pitchFamily="34" charset="0"/>
              <a:cs typeface="Arial" panose="020B0604020202020204" pitchFamily="34" charset="0"/>
            </a:endParaRPr>
          </a:p>
          <a:p>
            <a:pPr algn="just"/>
            <a:endParaRPr lang="en-GB" sz="1600" dirty="0">
              <a:solidFill>
                <a:schemeClr val="bg1"/>
              </a:solidFill>
              <a:latin typeface="Arial" panose="020B0604020202020204" pitchFamily="34" charset="0"/>
              <a:cs typeface="Arial" panose="020B0604020202020204" pitchFamily="34" charset="0"/>
            </a:endParaRPr>
          </a:p>
          <a:p>
            <a:pPr algn="just"/>
            <a:endParaRPr lang="en-GB" sz="1600" dirty="0">
              <a:solidFill>
                <a:schemeClr val="bg1"/>
              </a:solidFill>
              <a:latin typeface="Arial" panose="020B0604020202020204" pitchFamily="34" charset="0"/>
              <a:cs typeface="Arial" panose="020B0604020202020204" pitchFamily="34" charset="0"/>
            </a:endParaRPr>
          </a:p>
          <a:p>
            <a:pPr algn="just"/>
            <a:endParaRPr lang="en-GB" sz="1600" dirty="0">
              <a:solidFill>
                <a:schemeClr val="bg1"/>
              </a:solidFill>
              <a:latin typeface="Arial" panose="020B0604020202020204" pitchFamily="34" charset="0"/>
              <a:cs typeface="Arial" panose="020B0604020202020204" pitchFamily="34" charset="0"/>
            </a:endParaRPr>
          </a:p>
          <a:p>
            <a:pPr algn="just"/>
            <a:endParaRPr lang="en-GB" sz="1600" dirty="0">
              <a:solidFill>
                <a:schemeClr val="bg1"/>
              </a:solidFill>
              <a:latin typeface="Arial" panose="020B0604020202020204" pitchFamily="34" charset="0"/>
              <a:cs typeface="Arial" panose="020B0604020202020204" pitchFamily="34" charset="0"/>
            </a:endParaRPr>
          </a:p>
          <a:p>
            <a:pPr algn="just"/>
            <a:endParaRPr lang="en-GB" sz="1600" dirty="0">
              <a:solidFill>
                <a:schemeClr val="bg1"/>
              </a:solidFill>
              <a:latin typeface="Arial" panose="020B0604020202020204" pitchFamily="34" charset="0"/>
              <a:cs typeface="Arial" panose="020B0604020202020204" pitchFamily="34" charset="0"/>
            </a:endParaRPr>
          </a:p>
          <a:p>
            <a:pPr algn="just"/>
            <a:endParaRPr lang="en-GB" sz="160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3F1A52D-C204-4CB5-889B-77E896B60D9B}"/>
              </a:ext>
            </a:extLst>
          </p:cNvPr>
          <p:cNvPicPr>
            <a:picLocks noChangeAspect="1"/>
          </p:cNvPicPr>
          <p:nvPr/>
        </p:nvPicPr>
        <p:blipFill>
          <a:blip r:embed="rId3"/>
          <a:stretch>
            <a:fillRect/>
          </a:stretch>
        </p:blipFill>
        <p:spPr>
          <a:xfrm>
            <a:off x="0" y="6309437"/>
            <a:ext cx="12192000" cy="548563"/>
          </a:xfrm>
          <a:prstGeom prst="rect">
            <a:avLst/>
          </a:prstGeom>
        </p:spPr>
      </p:pic>
      <p:pic>
        <p:nvPicPr>
          <p:cNvPr id="10" name="Picture 9">
            <a:extLst>
              <a:ext uri="{FF2B5EF4-FFF2-40B4-BE49-F238E27FC236}">
                <a16:creationId xmlns:a16="http://schemas.microsoft.com/office/drawing/2014/main" id="{D3D042A2-6A45-415D-A7CF-5DFCA4B4D017}"/>
              </a:ext>
            </a:extLst>
          </p:cNvPr>
          <p:cNvPicPr>
            <a:picLocks noChangeAspect="1"/>
          </p:cNvPicPr>
          <p:nvPr/>
        </p:nvPicPr>
        <p:blipFill>
          <a:blip r:embed="rId4"/>
          <a:stretch>
            <a:fillRect/>
          </a:stretch>
        </p:blipFill>
        <p:spPr>
          <a:xfrm>
            <a:off x="0" y="-7480"/>
            <a:ext cx="12192000" cy="957447"/>
          </a:xfrm>
          <a:prstGeom prst="rect">
            <a:avLst/>
          </a:prstGeom>
        </p:spPr>
      </p:pic>
      <p:sp>
        <p:nvSpPr>
          <p:cNvPr id="11" name="Title 1">
            <a:extLst>
              <a:ext uri="{FF2B5EF4-FFF2-40B4-BE49-F238E27FC236}">
                <a16:creationId xmlns:a16="http://schemas.microsoft.com/office/drawing/2014/main" id="{1D40A1B9-4D4D-43A8-B05A-FA8561257E8B}"/>
              </a:ext>
            </a:extLst>
          </p:cNvPr>
          <p:cNvSpPr txBox="1">
            <a:spLocks/>
          </p:cNvSpPr>
          <p:nvPr/>
        </p:nvSpPr>
        <p:spPr bwMode="auto">
          <a:xfrm>
            <a:off x="1056282" y="178855"/>
            <a:ext cx="83734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dirty="0">
                <a:solidFill>
                  <a:srgbClr val="FFFFFF"/>
                </a:solidFill>
                <a:latin typeface="Verdana"/>
                <a:ea typeface="MS PGothic" panose="020B0600070205080204" pitchFamily="34" charset="-128"/>
                <a:cs typeface="Verdana"/>
              </a:defRPr>
            </a:lvl1pPr>
            <a:lvl2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2pPr>
            <a:lvl3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3pPr>
            <a:lvl4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4pPr>
            <a:lvl5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pPr defTabSz="914377">
              <a:defRPr/>
            </a:pPr>
            <a:r>
              <a:rPr lang="en-GB" sz="3200" kern="0">
                <a:effectLst>
                  <a:outerShdw blurRad="38100" dist="38100" dir="2700000" algn="tl">
                    <a:srgbClr val="000000">
                      <a:alpha val="43137"/>
                    </a:srgbClr>
                  </a:outerShdw>
                </a:effectLst>
                <a:latin typeface="Arial" panose="020B0604020202020204" pitchFamily="34" charset="0"/>
                <a:cs typeface="Arial" panose="020B0604020202020204" pitchFamily="34" charset="0"/>
              </a:rPr>
              <a:t>CMUG – Future Evolution of Obs4MIPs</a:t>
            </a:r>
            <a:endParaRPr lang="en-GB" sz="2800" ker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0" name="Graphic 19" descr="Hourglass Full outline">
            <a:extLst>
              <a:ext uri="{FF2B5EF4-FFF2-40B4-BE49-F238E27FC236}">
                <a16:creationId xmlns:a16="http://schemas.microsoft.com/office/drawing/2014/main" id="{4AEFF12D-AB7D-96D6-C0BF-6259573CA7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08179" y="1235326"/>
            <a:ext cx="914400" cy="914400"/>
          </a:xfrm>
          <a:prstGeom prst="rect">
            <a:avLst/>
          </a:prstGeom>
        </p:spPr>
      </p:pic>
      <p:pic>
        <p:nvPicPr>
          <p:cNvPr id="26" name="Graphic 25" descr="Internet with solid fill">
            <a:extLst>
              <a:ext uri="{FF2B5EF4-FFF2-40B4-BE49-F238E27FC236}">
                <a16:creationId xmlns:a16="http://schemas.microsoft.com/office/drawing/2014/main" id="{ED2B61C3-A38C-CE8B-B726-7F3099CA59E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08179" y="2783096"/>
            <a:ext cx="914400" cy="914400"/>
          </a:xfrm>
          <a:prstGeom prst="rect">
            <a:avLst/>
          </a:prstGeom>
        </p:spPr>
      </p:pic>
      <p:cxnSp>
        <p:nvCxnSpPr>
          <p:cNvPr id="28" name="Straight Connector 27">
            <a:extLst>
              <a:ext uri="{FF2B5EF4-FFF2-40B4-BE49-F238E27FC236}">
                <a16:creationId xmlns:a16="http://schemas.microsoft.com/office/drawing/2014/main" id="{25B82A72-1F39-7FA4-D892-39B22E041BDA}"/>
              </a:ext>
            </a:extLst>
          </p:cNvPr>
          <p:cNvCxnSpPr/>
          <p:nvPr/>
        </p:nvCxnSpPr>
        <p:spPr>
          <a:xfrm>
            <a:off x="0" y="939801"/>
            <a:ext cx="1220531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EF18A2A-A7BC-8A3A-9D49-778B45707FBF}"/>
              </a:ext>
            </a:extLst>
          </p:cNvPr>
          <p:cNvSpPr txBox="1"/>
          <p:nvPr/>
        </p:nvSpPr>
        <p:spPr>
          <a:xfrm>
            <a:off x="296411" y="966091"/>
            <a:ext cx="11599178" cy="2554545"/>
          </a:xfrm>
          <a:prstGeom prst="rect">
            <a:avLst/>
          </a:prstGeom>
          <a:solidFill>
            <a:srgbClr val="017DC6"/>
          </a:solidFill>
        </p:spPr>
        <p:txBody>
          <a:bodyPr wrap="square" rtlCol="0">
            <a:spAutoFit/>
          </a:bodyPr>
          <a:lstStyle/>
          <a:p>
            <a:pPr algn="just"/>
            <a:r>
              <a:rPr lang="en-GB" dirty="0">
                <a:solidFill>
                  <a:schemeClr val="bg1"/>
                </a:solidFill>
                <a:latin typeface="Arial" panose="020B0604020202020204" pitchFamily="34" charset="0"/>
                <a:cs typeface="Arial" panose="020B0604020202020204" pitchFamily="34" charset="0"/>
              </a:rPr>
              <a:t>Obs4MIPs (Observations for Model Intercomparisons Project) datasets:</a:t>
            </a:r>
          </a:p>
          <a:p>
            <a:pPr marL="285750" indent="-285750" algn="just">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Formatted according to the Coupled Model Intercomparison Project (CMIP) model output requirements </a:t>
            </a:r>
          </a:p>
          <a:p>
            <a:pPr marL="285750" indent="-285750" algn="just">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Available on the Earth System Grid Federation (ESGF) </a:t>
            </a:r>
          </a:p>
          <a:p>
            <a:pPr marL="285750" indent="-285750" algn="just">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Documented in a standard format</a:t>
            </a:r>
          </a:p>
          <a:p>
            <a:pPr marL="285750" indent="-285750" algn="just">
              <a:buFont typeface="Arial" panose="020B0604020202020204" pitchFamily="34" charset="0"/>
              <a:buChar char="•"/>
            </a:pPr>
            <a:endParaRPr lang="en-GB" sz="500" dirty="0">
              <a:solidFill>
                <a:schemeClr val="bg1"/>
              </a:solidFill>
              <a:latin typeface="Arial" panose="020B0604020202020204" pitchFamily="34" charset="0"/>
              <a:cs typeface="Arial" panose="020B0604020202020204" pitchFamily="34" charset="0"/>
            </a:endParaRPr>
          </a:p>
          <a:p>
            <a:pPr algn="just"/>
            <a:endParaRPr lang="en-GB" sz="500" dirty="0">
              <a:solidFill>
                <a:schemeClr val="bg1"/>
              </a:solidFill>
              <a:latin typeface="Arial" panose="020B0604020202020204" pitchFamily="34" charset="0"/>
              <a:cs typeface="Arial" panose="020B0604020202020204" pitchFamily="34" charset="0"/>
            </a:endParaRPr>
          </a:p>
          <a:p>
            <a:pPr algn="just"/>
            <a:endParaRPr lang="en-GB" sz="500" dirty="0">
              <a:solidFill>
                <a:schemeClr val="bg1"/>
              </a:solidFill>
              <a:latin typeface="Arial" panose="020B0604020202020204" pitchFamily="34" charset="0"/>
              <a:cs typeface="Arial" panose="020B0604020202020204" pitchFamily="34" charset="0"/>
            </a:endParaRPr>
          </a:p>
          <a:p>
            <a:pPr algn="just"/>
            <a:r>
              <a:rPr lang="en-GB" dirty="0">
                <a:solidFill>
                  <a:schemeClr val="bg1"/>
                </a:solidFill>
                <a:latin typeface="Arial" panose="020B0604020202020204" pitchFamily="34" charset="0"/>
                <a:cs typeface="Arial" panose="020B0604020202020204" pitchFamily="34" charset="0"/>
              </a:rPr>
              <a:t>Obs4MIPs underpins model evaluation in CMIP and beyond, contributing to assessment and improvement of Earth System Models (ESMs). </a:t>
            </a:r>
          </a:p>
          <a:p>
            <a:pPr algn="just"/>
            <a:endParaRPr lang="en-GB" sz="500"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CCI ECV projects contribute selected ECV data sets of interest to the CMIP community, with CMUG assistance </a:t>
            </a:r>
            <a:r>
              <a:rPr kumimoji="0" lang="en-GB" altLang="en-US" sz="1400" b="0" i="0" u="none" strike="noStrike" cap="none" normalizeH="0" baseline="0" dirty="0">
                <a:ln>
                  <a:noFill/>
                </a:ln>
                <a:solidFill>
                  <a:schemeClr val="bg1"/>
                </a:solidFill>
                <a:effectLst/>
                <a:latin typeface="Plus Jakarta Sans"/>
                <a:ea typeface="Aptos" panose="020B0004020202020204" pitchFamily="34" charset="0"/>
                <a:cs typeface="Aptos" panose="020B0004020202020204" pitchFamily="34" charset="0"/>
                <a:hlinkClick r:id="rId9">
                  <a:extLst>
                    <a:ext uri="{A12FA001-AC4F-418D-AE19-62706E023703}">
                      <ahyp:hlinkClr xmlns:ahyp="http://schemas.microsoft.com/office/drawing/2018/hyperlinkcolor" val="tx"/>
                    </a:ext>
                  </a:extLst>
                </a:hlinkClick>
              </a:rPr>
              <a:t>https://www.wcrp-esmo.org/projects-and-panels/obs4mips</a:t>
            </a:r>
            <a:endParaRPr kumimoji="0" lang="en-GB" altLang="en-US" sz="2400" b="0" i="0" u="none" strike="noStrike" cap="none" normalizeH="0" baseline="0" dirty="0">
              <a:ln>
                <a:noFill/>
              </a:ln>
              <a:solidFill>
                <a:schemeClr val="bg1"/>
              </a:solidFill>
              <a:effectLst/>
              <a:latin typeface="Arial" panose="020B0604020202020204" pitchFamily="34" charset="0"/>
            </a:endParaRPr>
          </a:p>
        </p:txBody>
      </p:sp>
      <p:pic>
        <p:nvPicPr>
          <p:cNvPr id="3" name="Picture 2">
            <a:extLst>
              <a:ext uri="{FF2B5EF4-FFF2-40B4-BE49-F238E27FC236}">
                <a16:creationId xmlns:a16="http://schemas.microsoft.com/office/drawing/2014/main" id="{4E26209C-16FE-043B-4923-9082DF69AB34}"/>
              </a:ext>
            </a:extLst>
          </p:cNvPr>
          <p:cNvPicPr>
            <a:picLocks noChangeAspect="1"/>
          </p:cNvPicPr>
          <p:nvPr/>
        </p:nvPicPr>
        <p:blipFill>
          <a:blip r:embed="rId10"/>
          <a:stretch>
            <a:fillRect/>
          </a:stretch>
        </p:blipFill>
        <p:spPr>
          <a:xfrm>
            <a:off x="7333649" y="3551743"/>
            <a:ext cx="4031730" cy="2668819"/>
          </a:xfrm>
          <a:prstGeom prst="rect">
            <a:avLst/>
          </a:prstGeom>
        </p:spPr>
      </p:pic>
      <p:sp>
        <p:nvSpPr>
          <p:cNvPr id="4" name="TextBox 3">
            <a:extLst>
              <a:ext uri="{FF2B5EF4-FFF2-40B4-BE49-F238E27FC236}">
                <a16:creationId xmlns:a16="http://schemas.microsoft.com/office/drawing/2014/main" id="{A3C71115-A32E-3420-2953-41B25647F50C}"/>
              </a:ext>
            </a:extLst>
          </p:cNvPr>
          <p:cNvSpPr txBox="1"/>
          <p:nvPr/>
        </p:nvSpPr>
        <p:spPr>
          <a:xfrm>
            <a:off x="296411" y="3601003"/>
            <a:ext cx="6667544" cy="2708434"/>
          </a:xfrm>
          <a:prstGeom prst="rect">
            <a:avLst/>
          </a:prstGeom>
          <a:solidFill>
            <a:srgbClr val="017DC6"/>
          </a:solidFill>
        </p:spPr>
        <p:txBody>
          <a:bodyPr wrap="square" rtlCol="0">
            <a:spAutoFit/>
          </a:bodyPr>
          <a:lstStyle/>
          <a:p>
            <a:pPr algn="just"/>
            <a:r>
              <a:rPr lang="en-GB" sz="1600" dirty="0">
                <a:solidFill>
                  <a:schemeClr val="bg1"/>
                </a:solidFill>
                <a:latin typeface="Arial" panose="020B0604020202020204" pitchFamily="34" charset="0"/>
                <a:cs typeface="Arial" panose="020B0604020202020204" pitchFamily="34" charset="0"/>
              </a:rPr>
              <a:t>CMUG has produced a report providing recommendations on the future evolution of obs4MIPs. This included:</a:t>
            </a:r>
            <a:endParaRPr lang="en-GB" sz="500" dirty="0">
              <a:solidFill>
                <a:schemeClr val="bg1"/>
              </a:solidFill>
              <a:latin typeface="Arial" panose="020B0604020202020204" pitchFamily="34" charset="0"/>
              <a:cs typeface="Arial" panose="020B0604020202020204" pitchFamily="34" charset="0"/>
            </a:endParaRPr>
          </a:p>
          <a:p>
            <a:pPr algn="just"/>
            <a:r>
              <a:rPr lang="en-GB" sz="500" dirty="0">
                <a:solidFill>
                  <a:schemeClr val="bg1"/>
                </a:solidFill>
                <a:latin typeface="Arial" panose="020B0604020202020204" pitchFamily="34" charset="0"/>
                <a:cs typeface="Arial" panose="020B0604020202020204" pitchFamily="34" charset="0"/>
              </a:rPr>
              <a:t> </a:t>
            </a:r>
          </a:p>
          <a:p>
            <a:pPr marL="285750" indent="-285750" algn="just">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Results from interviews with 37 users of obs4MIPs</a:t>
            </a:r>
          </a:p>
          <a:p>
            <a:pPr marL="285750" indent="-285750" algn="just">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A gap analysis of the current obs4MIPs datasets, identifying missing variables and out of data versions</a:t>
            </a:r>
          </a:p>
          <a:p>
            <a:pPr marL="285750" indent="-285750" algn="just">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An in-depth examination of the importance and relevance of recent developments in the understanding of observational error sources to the provision of obs4MIPs data</a:t>
            </a:r>
          </a:p>
          <a:p>
            <a:pPr marL="285750" indent="-285750" algn="just">
              <a:buFont typeface="Arial" panose="020B0604020202020204" pitchFamily="34" charset="0"/>
              <a:buChar char="•"/>
            </a:pPr>
            <a:endParaRPr lang="en-GB" sz="500" dirty="0">
              <a:solidFill>
                <a:schemeClr val="bg1"/>
              </a:solidFill>
              <a:latin typeface="Arial" panose="020B0604020202020204" pitchFamily="34" charset="0"/>
              <a:cs typeface="Arial" panose="020B0604020202020204" pitchFamily="34" charset="0"/>
            </a:endParaRPr>
          </a:p>
          <a:p>
            <a:pPr algn="just"/>
            <a:r>
              <a:rPr lang="en-GB" sz="1600" dirty="0"/>
              <a:t>https://climate.esa.int/media/documents/CMUG_FutureEvolutionofObs4MIPs_D5.7f_v1.2_ieS8qqu.pdf</a:t>
            </a:r>
            <a:endParaRPr lang="en-GB" sz="16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F3FEAFD-FF42-5271-44C8-AC332075913C}"/>
              </a:ext>
            </a:extLst>
          </p:cNvPr>
          <p:cNvPicPr>
            <a:picLocks noChangeAspect="1"/>
          </p:cNvPicPr>
          <p:nvPr/>
        </p:nvPicPr>
        <p:blipFill>
          <a:blip r:embed="rId11"/>
          <a:stretch>
            <a:fillRect/>
          </a:stretch>
        </p:blipFill>
        <p:spPr>
          <a:xfrm>
            <a:off x="9466277" y="4010209"/>
            <a:ext cx="1448613" cy="641313"/>
          </a:xfrm>
          <a:prstGeom prst="rect">
            <a:avLst/>
          </a:prstGeom>
        </p:spPr>
      </p:pic>
    </p:spTree>
    <p:extLst>
      <p:ext uri="{BB962C8B-B14F-4D97-AF65-F5344CB8AC3E}">
        <p14:creationId xmlns:p14="http://schemas.microsoft.com/office/powerpoint/2010/main" val="350500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F1A52D-C204-4CB5-889B-77E896B60D9B}"/>
              </a:ext>
            </a:extLst>
          </p:cNvPr>
          <p:cNvPicPr>
            <a:picLocks noChangeAspect="1"/>
          </p:cNvPicPr>
          <p:nvPr/>
        </p:nvPicPr>
        <p:blipFill>
          <a:blip r:embed="rId3"/>
          <a:stretch>
            <a:fillRect/>
          </a:stretch>
        </p:blipFill>
        <p:spPr>
          <a:xfrm>
            <a:off x="0" y="6309437"/>
            <a:ext cx="12192000" cy="548563"/>
          </a:xfrm>
          <a:prstGeom prst="rect">
            <a:avLst/>
          </a:prstGeom>
        </p:spPr>
      </p:pic>
      <p:pic>
        <p:nvPicPr>
          <p:cNvPr id="10" name="Picture 9">
            <a:extLst>
              <a:ext uri="{FF2B5EF4-FFF2-40B4-BE49-F238E27FC236}">
                <a16:creationId xmlns:a16="http://schemas.microsoft.com/office/drawing/2014/main" id="{D3D042A2-6A45-415D-A7CF-5DFCA4B4D017}"/>
              </a:ext>
            </a:extLst>
          </p:cNvPr>
          <p:cNvPicPr>
            <a:picLocks noChangeAspect="1"/>
          </p:cNvPicPr>
          <p:nvPr/>
        </p:nvPicPr>
        <p:blipFill>
          <a:blip r:embed="rId4"/>
          <a:stretch>
            <a:fillRect/>
          </a:stretch>
        </p:blipFill>
        <p:spPr>
          <a:xfrm>
            <a:off x="0" y="-7480"/>
            <a:ext cx="12192000" cy="957447"/>
          </a:xfrm>
          <a:prstGeom prst="rect">
            <a:avLst/>
          </a:prstGeom>
        </p:spPr>
      </p:pic>
      <p:sp>
        <p:nvSpPr>
          <p:cNvPr id="11" name="Title 1">
            <a:extLst>
              <a:ext uri="{FF2B5EF4-FFF2-40B4-BE49-F238E27FC236}">
                <a16:creationId xmlns:a16="http://schemas.microsoft.com/office/drawing/2014/main" id="{1D40A1B9-4D4D-43A8-B05A-FA8561257E8B}"/>
              </a:ext>
            </a:extLst>
          </p:cNvPr>
          <p:cNvSpPr txBox="1">
            <a:spLocks/>
          </p:cNvSpPr>
          <p:nvPr/>
        </p:nvSpPr>
        <p:spPr bwMode="auto">
          <a:xfrm>
            <a:off x="1056282" y="178855"/>
            <a:ext cx="83734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dirty="0">
                <a:solidFill>
                  <a:srgbClr val="FFFFFF"/>
                </a:solidFill>
                <a:latin typeface="Verdana"/>
                <a:ea typeface="MS PGothic" panose="020B0600070205080204" pitchFamily="34" charset="-128"/>
                <a:cs typeface="Verdana"/>
              </a:defRPr>
            </a:lvl1pPr>
            <a:lvl2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2pPr>
            <a:lvl3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3pPr>
            <a:lvl4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4pPr>
            <a:lvl5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pPr defTabSz="914377">
              <a:defRPr/>
            </a:pPr>
            <a:r>
              <a:rPr lang="en-GB" sz="3200" kern="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CMUG – </a:t>
            </a:r>
            <a:r>
              <a:rPr lang="en-GB" sz="3200" kern="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ESMValTool</a:t>
            </a:r>
            <a:r>
              <a:rPr lang="en-GB" sz="3200" kern="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development</a:t>
            </a:r>
            <a:endParaRPr lang="en-GB" sz="2800" kern="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6" name="Graphic 15" descr="Meeting with solid fill">
            <a:extLst>
              <a:ext uri="{FF2B5EF4-FFF2-40B4-BE49-F238E27FC236}">
                <a16:creationId xmlns:a16="http://schemas.microsoft.com/office/drawing/2014/main" id="{432731C2-EBDC-049A-F35D-10DF4565D0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08179" y="5306952"/>
            <a:ext cx="914400" cy="914400"/>
          </a:xfrm>
          <a:prstGeom prst="rect">
            <a:avLst/>
          </a:prstGeom>
        </p:spPr>
      </p:pic>
      <p:pic>
        <p:nvPicPr>
          <p:cNvPr id="18" name="Graphic 17" descr="Checklist with solid fill">
            <a:extLst>
              <a:ext uri="{FF2B5EF4-FFF2-40B4-BE49-F238E27FC236}">
                <a16:creationId xmlns:a16="http://schemas.microsoft.com/office/drawing/2014/main" id="{DFA0454C-37EC-8580-556D-9D51A8EC8CD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08179" y="4092078"/>
            <a:ext cx="914400" cy="914400"/>
          </a:xfrm>
          <a:prstGeom prst="rect">
            <a:avLst/>
          </a:prstGeom>
        </p:spPr>
      </p:pic>
      <p:pic>
        <p:nvPicPr>
          <p:cNvPr id="20" name="Graphic 19" descr="Hourglass Full outline">
            <a:extLst>
              <a:ext uri="{FF2B5EF4-FFF2-40B4-BE49-F238E27FC236}">
                <a16:creationId xmlns:a16="http://schemas.microsoft.com/office/drawing/2014/main" id="{4AEFF12D-AB7D-96D6-C0BF-6259573CA78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08179" y="1235326"/>
            <a:ext cx="914400" cy="914400"/>
          </a:xfrm>
          <a:prstGeom prst="rect">
            <a:avLst/>
          </a:prstGeom>
        </p:spPr>
      </p:pic>
      <p:pic>
        <p:nvPicPr>
          <p:cNvPr id="26" name="Graphic 25" descr="Internet with solid fill">
            <a:extLst>
              <a:ext uri="{FF2B5EF4-FFF2-40B4-BE49-F238E27FC236}">
                <a16:creationId xmlns:a16="http://schemas.microsoft.com/office/drawing/2014/main" id="{ED2B61C3-A38C-CE8B-B726-7F3099CA59E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08179" y="2783096"/>
            <a:ext cx="914400" cy="914400"/>
          </a:xfrm>
          <a:prstGeom prst="rect">
            <a:avLst/>
          </a:prstGeom>
        </p:spPr>
      </p:pic>
      <p:cxnSp>
        <p:nvCxnSpPr>
          <p:cNvPr id="28" name="Straight Connector 27">
            <a:extLst>
              <a:ext uri="{FF2B5EF4-FFF2-40B4-BE49-F238E27FC236}">
                <a16:creationId xmlns:a16="http://schemas.microsoft.com/office/drawing/2014/main" id="{25B82A72-1F39-7FA4-D892-39B22E041BDA}"/>
              </a:ext>
            </a:extLst>
          </p:cNvPr>
          <p:cNvCxnSpPr/>
          <p:nvPr/>
        </p:nvCxnSpPr>
        <p:spPr>
          <a:xfrm>
            <a:off x="0" y="939801"/>
            <a:ext cx="1220531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EF18A2A-A7BC-8A3A-9D49-778B45707FBF}"/>
              </a:ext>
            </a:extLst>
          </p:cNvPr>
          <p:cNvSpPr txBox="1"/>
          <p:nvPr/>
        </p:nvSpPr>
        <p:spPr>
          <a:xfrm>
            <a:off x="159488" y="1216338"/>
            <a:ext cx="11887199" cy="5016758"/>
          </a:xfrm>
          <a:prstGeom prst="rect">
            <a:avLst/>
          </a:prstGeom>
          <a:solidFill>
            <a:srgbClr val="017DC6"/>
          </a:solidFill>
        </p:spPr>
        <p:txBody>
          <a:bodyPr wrap="square" rtlCol="0">
            <a:spAutoFit/>
          </a:bodyPr>
          <a:lstStyle/>
          <a:p>
            <a:pPr algn="just"/>
            <a:r>
              <a:rPr lang="en-GB" sz="2000" b="0" i="0" dirty="0">
                <a:solidFill>
                  <a:srgbClr val="FFFFFF"/>
                </a:solidFill>
                <a:effectLst/>
                <a:latin typeface="Arial" panose="020B0604020202020204" pitchFamily="34" charset="0"/>
                <a:cs typeface="Arial" panose="020B0604020202020204" pitchFamily="34" charset="0"/>
              </a:rPr>
              <a:t>The Earth System Model Evaluation Tool </a:t>
            </a:r>
            <a:endParaRPr lang="en-GB" sz="2000" dirty="0">
              <a:solidFill>
                <a:srgbClr val="FFFFFF"/>
              </a:solidFill>
              <a:latin typeface="Arial" panose="020B0604020202020204" pitchFamily="34" charset="0"/>
              <a:cs typeface="Arial" panose="020B0604020202020204" pitchFamily="34" charset="0"/>
            </a:endParaRPr>
          </a:p>
          <a:p>
            <a:pPr marL="285750" indent="-285750" algn="just">
              <a:buFontTx/>
              <a:buChar char="-"/>
            </a:pPr>
            <a:r>
              <a:rPr lang="en-GB" sz="2000" b="0" i="0" dirty="0">
                <a:solidFill>
                  <a:srgbClr val="FFFFFF"/>
                </a:solidFill>
                <a:effectLst/>
                <a:latin typeface="Arial" panose="020B0604020202020204" pitchFamily="34" charset="0"/>
                <a:cs typeface="Arial" panose="020B0604020202020204" pitchFamily="34" charset="0"/>
              </a:rPr>
              <a:t>open-source </a:t>
            </a:r>
          </a:p>
          <a:p>
            <a:pPr marL="285750" indent="-285750" algn="just">
              <a:buFontTx/>
              <a:buChar char="-"/>
            </a:pPr>
            <a:r>
              <a:rPr lang="en-GB" sz="2000" b="0" i="0" dirty="0">
                <a:solidFill>
                  <a:srgbClr val="FFFFFF"/>
                </a:solidFill>
                <a:effectLst/>
                <a:latin typeface="Arial" panose="020B0604020202020204" pitchFamily="34" charset="0"/>
                <a:cs typeface="Arial" panose="020B0604020202020204" pitchFamily="34" charset="0"/>
              </a:rPr>
              <a:t>community-developed </a:t>
            </a:r>
          </a:p>
          <a:p>
            <a:pPr marL="285750" indent="-285750" algn="just">
              <a:buFontTx/>
              <a:buChar char="-"/>
            </a:pPr>
            <a:r>
              <a:rPr lang="en-GB" sz="2000" b="0" i="0" dirty="0">
                <a:solidFill>
                  <a:srgbClr val="FFFFFF"/>
                </a:solidFill>
                <a:effectLst/>
                <a:latin typeface="Arial" panose="020B0604020202020204" pitchFamily="34" charset="0"/>
                <a:cs typeface="Arial" panose="020B0604020202020204" pitchFamily="34" charset="0"/>
              </a:rPr>
              <a:t>diagnostics and performance metrics </a:t>
            </a:r>
          </a:p>
          <a:p>
            <a:pPr marL="285750" indent="-285750" algn="just">
              <a:buFontTx/>
              <a:buChar char="-"/>
            </a:pPr>
            <a:r>
              <a:rPr lang="en-GB" sz="2000" b="0" i="0" dirty="0">
                <a:solidFill>
                  <a:srgbClr val="FFFFFF"/>
                </a:solidFill>
                <a:effectLst/>
                <a:latin typeface="Arial" panose="020B0604020202020204" pitchFamily="34" charset="0"/>
                <a:cs typeface="Arial" panose="020B0604020202020204" pitchFamily="34" charset="0"/>
              </a:rPr>
              <a:t>evaluation and analysis of Earth System Models (ESMs)</a:t>
            </a:r>
          </a:p>
          <a:p>
            <a:pPr marL="285750" indent="-285750" algn="just">
              <a:buFontTx/>
              <a:buChar char="-"/>
            </a:pPr>
            <a:r>
              <a:rPr lang="en-GB" sz="2000" b="0" i="0" dirty="0">
                <a:solidFill>
                  <a:srgbClr val="FFFFFF"/>
                </a:solidFill>
                <a:effectLst/>
                <a:latin typeface="Arial" panose="020B0604020202020204" pitchFamily="34" charset="0"/>
                <a:cs typeface="Arial" panose="020B0604020202020204" pitchFamily="34" charset="0"/>
              </a:rPr>
              <a:t>Tailored analysis of ESM components</a:t>
            </a:r>
          </a:p>
          <a:p>
            <a:pPr marL="285750" indent="-285750" algn="just">
              <a:buFontTx/>
              <a:buChar char="-"/>
            </a:pPr>
            <a:r>
              <a:rPr lang="en-GB" sz="2000" b="0" i="0" dirty="0">
                <a:solidFill>
                  <a:srgbClr val="FFFFFF"/>
                </a:solidFill>
                <a:effectLst/>
                <a:latin typeface="Arial" panose="020B0604020202020204" pitchFamily="34" charset="0"/>
                <a:cs typeface="Arial" panose="020B0604020202020204" pitchFamily="34" charset="0"/>
              </a:rPr>
              <a:t>well-documented </a:t>
            </a:r>
          </a:p>
          <a:p>
            <a:pPr marL="285750" indent="-285750" algn="just">
              <a:buFontTx/>
              <a:buChar char="-"/>
            </a:pPr>
            <a:r>
              <a:rPr lang="en-GB" sz="2000" b="0" i="0" dirty="0">
                <a:solidFill>
                  <a:srgbClr val="FFFFFF"/>
                </a:solidFill>
                <a:effectLst/>
                <a:latin typeface="Arial" panose="020B0604020202020204" pitchFamily="34" charset="0"/>
                <a:cs typeface="Arial" panose="020B0604020202020204" pitchFamily="34" charset="0"/>
              </a:rPr>
              <a:t>source code </a:t>
            </a:r>
          </a:p>
          <a:p>
            <a:pPr marL="285750" indent="-285750" algn="just">
              <a:buFontTx/>
              <a:buChar char="-"/>
            </a:pPr>
            <a:r>
              <a:rPr lang="en-GB" sz="2000" b="0" i="0" dirty="0">
                <a:solidFill>
                  <a:srgbClr val="FFFFFF"/>
                </a:solidFill>
                <a:effectLst/>
                <a:latin typeface="Arial" panose="020B0604020202020204" pitchFamily="34" charset="0"/>
                <a:cs typeface="Arial" panose="020B0604020202020204" pitchFamily="34" charset="0"/>
              </a:rPr>
              <a:t>scientific background</a:t>
            </a:r>
          </a:p>
          <a:p>
            <a:pPr algn="just"/>
            <a:endParaRPr lang="en-GB" sz="2000" dirty="0">
              <a:solidFill>
                <a:srgbClr val="FFFFFF"/>
              </a:solidFill>
              <a:latin typeface="Arial" panose="020B0604020202020204" pitchFamily="34" charset="0"/>
              <a:cs typeface="Arial" panose="020B0604020202020204" pitchFamily="34" charset="0"/>
            </a:endParaRPr>
          </a:p>
          <a:p>
            <a:pPr algn="just"/>
            <a:r>
              <a:rPr lang="en-GB" sz="2000" b="0" i="0" dirty="0">
                <a:solidFill>
                  <a:schemeClr val="bg1"/>
                </a:solidFill>
                <a:effectLst/>
                <a:latin typeface="Arial" panose="020B0604020202020204" pitchFamily="34" charset="0"/>
                <a:cs typeface="Arial" panose="020B0604020202020204" pitchFamily="34" charset="0"/>
              </a:rPr>
              <a:t>CMUG supports </a:t>
            </a:r>
            <a:r>
              <a:rPr lang="en-GB" sz="2000" b="0" i="0" dirty="0" err="1">
                <a:solidFill>
                  <a:schemeClr val="bg1"/>
                </a:solidFill>
                <a:effectLst/>
                <a:latin typeface="Arial" panose="020B0604020202020204" pitchFamily="34" charset="0"/>
                <a:cs typeface="Arial" panose="020B0604020202020204" pitchFamily="34" charset="0"/>
              </a:rPr>
              <a:t>ESMValTool</a:t>
            </a:r>
            <a:r>
              <a:rPr lang="en-GB" sz="2000" b="0" i="0" dirty="0">
                <a:solidFill>
                  <a:schemeClr val="bg1"/>
                </a:solidFill>
                <a:effectLst/>
                <a:latin typeface="Arial" panose="020B0604020202020204" pitchFamily="34" charset="0"/>
                <a:cs typeface="Arial" panose="020B0604020202020204" pitchFamily="34" charset="0"/>
              </a:rPr>
              <a:t> by adding diagnostics and </a:t>
            </a:r>
            <a:r>
              <a:rPr lang="en-GB" sz="2000" dirty="0">
                <a:solidFill>
                  <a:schemeClr val="bg1"/>
                </a:solidFill>
                <a:latin typeface="Arial" panose="020B0604020202020204" pitchFamily="34" charset="0"/>
                <a:cs typeface="Arial" panose="020B0604020202020204" pitchFamily="34" charset="0"/>
              </a:rPr>
              <a:t>performance metrics using ESA CCI datasets, enabling tailored </a:t>
            </a:r>
            <a:r>
              <a:rPr lang="en-GB" sz="2000" b="0" i="0" dirty="0">
                <a:solidFill>
                  <a:schemeClr val="bg1"/>
                </a:solidFill>
                <a:effectLst/>
                <a:latin typeface="Arial" panose="020B0604020202020204" pitchFamily="34" charset="0"/>
                <a:cs typeface="Arial" panose="020B0604020202020204" pitchFamily="34" charset="0"/>
              </a:rPr>
              <a:t>evaluation of models</a:t>
            </a:r>
          </a:p>
          <a:p>
            <a:pPr algn="just"/>
            <a:r>
              <a:rPr lang="en-GB" sz="2000" b="0" i="0" u="none" strike="noStrike" dirty="0">
                <a:solidFill>
                  <a:schemeClr val="bg1"/>
                </a:solidFill>
                <a:effectLst/>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https://esmvaltool.org/</a:t>
            </a:r>
            <a:endParaRPr lang="en-GB" sz="2000" b="0" i="0" u="none" strike="noStrike" dirty="0">
              <a:solidFill>
                <a:schemeClr val="bg1"/>
              </a:solidFill>
              <a:effectLst/>
              <a:latin typeface="Arial" panose="020B0604020202020204" pitchFamily="34" charset="0"/>
              <a:cs typeface="Arial" panose="020B0604020202020204" pitchFamily="34" charset="0"/>
            </a:endParaRPr>
          </a:p>
          <a:p>
            <a:pPr algn="just"/>
            <a:endParaRPr lang="en-GB" sz="2000" b="0" i="0" dirty="0">
              <a:solidFill>
                <a:schemeClr val="bg1"/>
              </a:solidFill>
              <a:effectLst/>
              <a:latin typeface="Arial" panose="020B0604020202020204" pitchFamily="34" charset="0"/>
              <a:cs typeface="Arial" panose="020B0604020202020204" pitchFamily="34" charset="0"/>
            </a:endParaRPr>
          </a:p>
          <a:p>
            <a:pPr algn="just"/>
            <a:r>
              <a:rPr kumimoji="0" lang="en-GB" sz="2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Recent advances by CMUG include a prototype approach for </a:t>
            </a:r>
            <a:r>
              <a:rPr kumimoji="0" lang="en-GB" sz="2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utlising</a:t>
            </a:r>
            <a:r>
              <a:rPr kumimoji="0" lang="en-GB" sz="2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observational uncertainty and enhancing the range of earth system processes that can be evaluated in models.</a:t>
            </a:r>
            <a:endParaRPr lang="en-GB" sz="2000" b="0" i="0" dirty="0">
              <a:solidFill>
                <a:schemeClr val="bg1"/>
              </a:solidFill>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521FFDA-1098-1244-7533-06B43FEE00CE}"/>
              </a:ext>
            </a:extLst>
          </p:cNvPr>
          <p:cNvPicPr>
            <a:picLocks noChangeAspect="1"/>
          </p:cNvPicPr>
          <p:nvPr/>
        </p:nvPicPr>
        <p:blipFill>
          <a:blip r:embed="rId14"/>
          <a:stretch>
            <a:fillRect/>
          </a:stretch>
        </p:blipFill>
        <p:spPr>
          <a:xfrm>
            <a:off x="7357016" y="1429883"/>
            <a:ext cx="4465563" cy="1276872"/>
          </a:xfrm>
          <a:prstGeom prst="rect">
            <a:avLst/>
          </a:prstGeom>
        </p:spPr>
      </p:pic>
    </p:spTree>
    <p:extLst>
      <p:ext uri="{BB962C8B-B14F-4D97-AF65-F5344CB8AC3E}">
        <p14:creationId xmlns:p14="http://schemas.microsoft.com/office/powerpoint/2010/main" val="2535734348"/>
      </p:ext>
    </p:extLst>
  </p:cSld>
  <p:clrMapOvr>
    <a:masterClrMapping/>
  </p:clrMapOvr>
</p:sld>
</file>

<file path=ppt/theme/theme1.xml><?xml version="1.0" encoding="utf-8"?>
<a:theme xmlns:a="http://schemas.openxmlformats.org/drawingml/2006/main" name="1_ESA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 Presentation 16-9.potx" id="{625F8AEC-1CDE-415D-B0E3-F5C995E29248}" vid="{7620660D-6BA5-4224-AA6E-849C46B07D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ListForm</Display>
  <Edit>ListForm</Edit>
  <New>ListForm</New>
</FormTemplates>
</file>

<file path=customXml/item3.xml><?xml version="1.0" encoding="utf-8"?>
<ct:contentTypeSchema xmlns:ct="http://schemas.microsoft.com/office/2006/metadata/contentType" xmlns:ma="http://schemas.microsoft.com/office/2006/metadata/properties/metaAttributes" ct:_="" ma:_="" ma:contentTypeName="Folder" ma:contentTypeID="0x01200074ECA997A812C74BAA81AFF03B94B1D7" ma:contentTypeVersion="0" ma:contentTypeDescription="Create a new folder." ma:contentTypeScope="" ma:versionID="4a62a995081991c07aa41034ca14b55a">
  <xsd:schema xmlns:xsd="http://www.w3.org/2001/XMLSchema" xmlns:xs="http://www.w3.org/2001/XMLSchema" xmlns:p="http://schemas.microsoft.com/office/2006/metadata/properties" xmlns:ns1="http://schemas.microsoft.com/sharepoint/v3" targetNamespace="http://schemas.microsoft.com/office/2006/metadata/properties" ma:root="true" ma:fieldsID="16c1f134535a5987f8506c273f35564e" ns1:_="">
    <xsd:import namespace="http://schemas.microsoft.com/sharepoint/v3"/>
    <xsd:element name="properties">
      <xsd:complexType>
        <xsd:sequence>
          <xsd:element name="documentManagement">
            <xsd:complexType>
              <xsd:all>
                <xsd:element ref="ns1:ItemChildCount" minOccurs="0"/>
                <xsd:element ref="ns1:FolderChild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temChildCount" ma:index="3" nillable="true" ma:displayName="Item Child Count" ma:hidden="true" ma:list="Docs" ma:internalName="ItemChildCount" ma:readOnly="true" ma:showField="ItemChildCount">
      <xsd:simpleType>
        <xsd:restriction base="dms:Lookup"/>
      </xsd:simpleType>
    </xsd:element>
    <xsd:element name="FolderChildCount" ma:index="4" nillable="true" ma:displayName="Folder Child Count" ma:hidden="true" ma:list="Docs" ma:internalName="FolderChildCount" ma:readOnly="true" ma:showField="FolderChildCount">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23125A-7DE4-4C31-9337-87262112D540}">
  <ds:schemaRefs>
    <ds:schemaRef ds:uri="http://purl.org/dc/terms/"/>
    <ds:schemaRef ds:uri="http://purl.org/dc/elements/1.1/"/>
    <ds:schemaRef ds:uri="http://purl.org/dc/dcmitype/"/>
    <ds:schemaRef ds:uri="http://schemas.microsoft.com/sharepoint/v3"/>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7DF2C973-A9F3-4958-B47F-D5E3716CB4A5}">
  <ds:schemaRefs>
    <ds:schemaRef ds:uri="http://schemas.microsoft.com/sharepoint/v3/contenttype/forms"/>
  </ds:schemaRefs>
</ds:datastoreItem>
</file>

<file path=customXml/itemProps3.xml><?xml version="1.0" encoding="utf-8"?>
<ds:datastoreItem xmlns:ds="http://schemas.openxmlformats.org/officeDocument/2006/customXml" ds:itemID="{77447428-BEAB-41A2-AF6C-086E42B28452}">
  <ds:schemaRefs>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17f18161-20d7-4746-87fd-50fe3e3b6619}" enabled="0" method="" siteId="{17f18161-20d7-4746-87fd-50fe3e3b6619}" removed="1"/>
</clbl:labelList>
</file>

<file path=docProps/app.xml><?xml version="1.0" encoding="utf-8"?>
<Properties xmlns="http://schemas.openxmlformats.org/officeDocument/2006/extended-properties" xmlns:vt="http://schemas.openxmlformats.org/officeDocument/2006/docPropsVTypes">
  <Template>office theme</Template>
  <TotalTime>2115</TotalTime>
  <Words>1558</Words>
  <Application>Microsoft Office PowerPoint</Application>
  <PresentationFormat>Widescreen</PresentationFormat>
  <Paragraphs>216</Paragraphs>
  <Slides>12</Slides>
  <Notes>11</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1_ESA Presentation 16-9</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Doherty</dc:creator>
  <cp:lastModifiedBy>Amy Doherty</cp:lastModifiedBy>
  <cp:revision>5</cp:revision>
  <dcterms:created xsi:type="dcterms:W3CDTF">2023-09-22T11:06:37Z</dcterms:created>
  <dcterms:modified xsi:type="dcterms:W3CDTF">2025-10-05T11:08:09Z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0x01200074ECA997A812C74BAA81AFF03B94B1D7</vt:lpwstr>
  </property>
</Properties>
</file>