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3.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705" r:id="rId3"/>
    <p:sldMasterId id="2147483720" r:id="rId4"/>
  </p:sldMasterIdLst>
  <p:notesMasterIdLst>
    <p:notesMasterId r:id="rId32"/>
  </p:notesMasterIdLst>
  <p:handoutMasterIdLst>
    <p:handoutMasterId r:id="rId33"/>
  </p:handoutMasterIdLst>
  <p:sldIdLst>
    <p:sldId id="2190" r:id="rId5"/>
    <p:sldId id="2191" r:id="rId6"/>
    <p:sldId id="2192" r:id="rId7"/>
    <p:sldId id="2221" r:id="rId8"/>
    <p:sldId id="2224" r:id="rId9"/>
    <p:sldId id="2225" r:id="rId10"/>
    <p:sldId id="2228" r:id="rId11"/>
    <p:sldId id="2193" r:id="rId12"/>
    <p:sldId id="2194" r:id="rId13"/>
    <p:sldId id="2198" r:id="rId14"/>
    <p:sldId id="2230" r:id="rId15"/>
    <p:sldId id="2226" r:id="rId16"/>
    <p:sldId id="2196" r:id="rId17"/>
    <p:sldId id="2229" r:id="rId18"/>
    <p:sldId id="2201" r:id="rId19"/>
    <p:sldId id="2210" r:id="rId20"/>
    <p:sldId id="2212" r:id="rId21"/>
    <p:sldId id="2213" r:id="rId22"/>
    <p:sldId id="2219" r:id="rId23"/>
    <p:sldId id="2220" r:id="rId24"/>
    <p:sldId id="2215" r:id="rId25"/>
    <p:sldId id="2214" r:id="rId26"/>
    <p:sldId id="2202" r:id="rId27"/>
    <p:sldId id="2204" r:id="rId28"/>
    <p:sldId id="2203" r:id="rId29"/>
    <p:sldId id="2227" r:id="rId30"/>
    <p:sldId id="2218" r:id="rId31"/>
  </p:sldIdLst>
  <p:sldSz cx="12192000" cy="6858000"/>
  <p:notesSz cx="6400800" cy="86868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4" d="100"/>
          <a:sy n="104" d="100"/>
        </p:scale>
        <p:origin x="756"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4.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5.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barChart>
        <c:barDir val="bar"/>
        <c:grouping val="stacked"/>
        <c:varyColors val="0"/>
        <c:ser>
          <c:idx val="0"/>
          <c:order val="0"/>
          <c:tx>
            <c:v>Série1</c:v>
          </c:tx>
          <c:spPr>
            <a:noFill/>
            <a:ln>
              <a:noFill/>
            </a:ln>
          </c:spPr>
          <c:invertIfNegative val="0"/>
          <c:cat>
            <c:strLit>
              <c:ptCount val="7"/>
              <c:pt idx="0">
                <c:v>Phytoplankton Biomass and Diversity</c:v>
              </c:pt>
              <c:pt idx="1">
                <c:v>Ocean Colour</c:v>
              </c:pt>
              <c:pt idx="2">
                <c:v>Sea Level</c:v>
              </c:pt>
              <c:pt idx="3">
                <c:v>Sea State</c:v>
              </c:pt>
              <c:pt idx="4">
                <c:v>Sea Ice</c:v>
              </c:pt>
              <c:pt idx="5">
                <c:v>Sea Surface Salinity</c:v>
              </c:pt>
              <c:pt idx="6">
                <c:v>Sea Surface Temperature</c:v>
              </c:pt>
            </c:strLit>
          </c:cat>
          <c:val>
            <c:numLit>
              <c:formatCode>General</c:formatCode>
              <c:ptCount val="7"/>
              <c:pt idx="0">
                <c:v>25.684931506849313</c:v>
              </c:pt>
              <c:pt idx="1">
                <c:v>25.684931506849313</c:v>
              </c:pt>
              <c:pt idx="2">
                <c:v>19.594520547945205</c:v>
              </c:pt>
              <c:pt idx="3">
                <c:v>16.010958904109589</c:v>
              </c:pt>
              <c:pt idx="4">
                <c:v>0.9452054794520548</c:v>
              </c:pt>
              <c:pt idx="5">
                <c:v>38.027397260273972</c:v>
              </c:pt>
              <c:pt idx="6">
                <c:v>9.6493150684931503</c:v>
              </c:pt>
            </c:numLit>
          </c:val>
          <c:extLst>
            <c:ext xmlns:c16="http://schemas.microsoft.com/office/drawing/2014/chart" uri="{C3380CC4-5D6E-409C-BE32-E72D297353CC}">
              <c16:uniqueId val="{00000000-A61F-4EC3-8E88-79181F7446C2}"/>
            </c:ext>
          </c:extLst>
        </c:ser>
        <c:ser>
          <c:idx val="1"/>
          <c:order val="1"/>
          <c:tx>
            <c:v>Série2</c:v>
          </c:tx>
          <c:spPr>
            <a:solidFill>
              <a:srgbClr val="07BEB8"/>
            </a:solidFill>
            <a:ln>
              <a:noFill/>
            </a:ln>
          </c:spPr>
          <c:invertIfNegative val="0"/>
          <c:dPt>
            <c:idx val="0"/>
            <c:invertIfNegative val="0"/>
            <c:bubble3D val="0"/>
            <c:spPr>
              <a:solidFill>
                <a:srgbClr val="BFBFBF"/>
              </a:solidFill>
              <a:ln>
                <a:noFill/>
              </a:ln>
            </c:spPr>
            <c:extLst>
              <c:ext xmlns:c16="http://schemas.microsoft.com/office/drawing/2014/chart" uri="{C3380CC4-5D6E-409C-BE32-E72D297353CC}">
                <c16:uniqueId val="{00000002-A61F-4EC3-8E88-79181F7446C2}"/>
              </c:ext>
            </c:extLst>
          </c:dPt>
          <c:cat>
            <c:strLit>
              <c:ptCount val="7"/>
              <c:pt idx="0">
                <c:v>Phytoplankton Biomass and Diversity</c:v>
              </c:pt>
              <c:pt idx="1">
                <c:v>Ocean Colour</c:v>
              </c:pt>
              <c:pt idx="2">
                <c:v>Sea Level</c:v>
              </c:pt>
              <c:pt idx="3">
                <c:v>Sea State</c:v>
              </c:pt>
              <c:pt idx="4">
                <c:v>Sea Ice</c:v>
              </c:pt>
              <c:pt idx="5">
                <c:v>Sea Surface Salinity</c:v>
              </c:pt>
              <c:pt idx="6">
                <c:v>Sea Surface Temperature</c:v>
              </c:pt>
            </c:strLit>
          </c:cat>
          <c:val>
            <c:numLit>
              <c:formatCode>General</c:formatCode>
              <c:ptCount val="7"/>
              <c:pt idx="0">
                <c:v>27.775342465753425</c:v>
              </c:pt>
              <c:pt idx="1">
                <c:v>27.775342465753425</c:v>
              </c:pt>
              <c:pt idx="2">
                <c:v>28.435616438356163</c:v>
              </c:pt>
              <c:pt idx="3">
                <c:v>33.539726027397258</c:v>
              </c:pt>
              <c:pt idx="4">
                <c:v>48.087671232876716</c:v>
              </c:pt>
              <c:pt idx="5">
                <c:v>14.005479452054795</c:v>
              </c:pt>
              <c:pt idx="6">
                <c:v>42.38356164383562</c:v>
              </c:pt>
            </c:numLit>
          </c:val>
          <c:extLst>
            <c:ext xmlns:c16="http://schemas.microsoft.com/office/drawing/2014/chart" uri="{C3380CC4-5D6E-409C-BE32-E72D297353CC}">
              <c16:uniqueId val="{00000001-A61F-4EC3-8E88-79181F7446C2}"/>
            </c:ext>
          </c:extLst>
        </c:ser>
        <c:ser>
          <c:idx val="2"/>
          <c:order val="2"/>
          <c:tx>
            <c:v>Série3</c:v>
          </c:tx>
          <c:spPr>
            <a:noFill/>
            <a:ln>
              <a:noFill/>
            </a:ln>
          </c:spPr>
          <c:invertIfNegative val="0"/>
          <c:cat>
            <c:strLit>
              <c:ptCount val="7"/>
              <c:pt idx="0">
                <c:v>Phytoplankton Biomass and Diversity</c:v>
              </c:pt>
              <c:pt idx="1">
                <c:v>Ocean Colour</c:v>
              </c:pt>
              <c:pt idx="2">
                <c:v>Sea Level</c:v>
              </c:pt>
              <c:pt idx="3">
                <c:v>Sea State</c:v>
              </c:pt>
              <c:pt idx="4">
                <c:v>Sea Ice</c:v>
              </c:pt>
              <c:pt idx="5">
                <c:v>Sea Surface Salinity</c:v>
              </c:pt>
              <c:pt idx="6">
                <c:v>Sea Surface Temperature</c:v>
              </c:pt>
            </c:strLit>
          </c:cat>
          <c:val>
            <c:numLit>
              <c:formatCode>General</c:formatCode>
              <c:ptCount val="7"/>
              <c:pt idx="0">
                <c:v>0.57534246575342463</c:v>
              </c:pt>
              <c:pt idx="1">
                <c:v>0.57534246575342463</c:v>
              </c:pt>
              <c:pt idx="2">
                <c:v>6.0054794520547947</c:v>
              </c:pt>
              <c:pt idx="3">
                <c:v>4.484931506849315</c:v>
              </c:pt>
              <c:pt idx="4">
                <c:v>5.0027397260273974</c:v>
              </c:pt>
              <c:pt idx="5">
                <c:v>2.0027397260273974</c:v>
              </c:pt>
              <c:pt idx="6">
                <c:v>2.0027397260273974</c:v>
              </c:pt>
            </c:numLit>
          </c:val>
          <c:extLst>
            <c:ext xmlns:c16="http://schemas.microsoft.com/office/drawing/2014/chart" uri="{C3380CC4-5D6E-409C-BE32-E72D297353CC}">
              <c16:uniqueId val="{00000003-A61F-4EC3-8E88-79181F7446C2}"/>
            </c:ext>
          </c:extLst>
        </c:ser>
        <c:dLbls>
          <c:showLegendKey val="0"/>
          <c:showVal val="0"/>
          <c:showCatName val="0"/>
          <c:showSerName val="0"/>
          <c:showPercent val="0"/>
          <c:showBubbleSize val="0"/>
        </c:dLbls>
        <c:gapWidth val="0"/>
        <c:overlap val="75"/>
        <c:axId val="384767440"/>
        <c:axId val="384767080"/>
      </c:barChart>
      <c:valAx>
        <c:axId val="384767080"/>
        <c:scaling>
          <c:orientation val="minMax"/>
        </c:scaling>
        <c:delete val="1"/>
        <c:axPos val="b"/>
        <c:majorGridlines>
          <c:spPr>
            <a:ln w="9528" cap="flat">
              <a:solidFill>
                <a:srgbClr val="E0E0E0"/>
              </a:solidFill>
              <a:prstDash val="solid"/>
              <a:round/>
            </a:ln>
          </c:spPr>
        </c:majorGridlines>
        <c:numFmt formatCode="0.0" sourceLinked="0"/>
        <c:majorTickMark val="none"/>
        <c:minorTickMark val="none"/>
        <c:tickLblPos val="nextTo"/>
        <c:crossAx val="384767440"/>
        <c:crosses val="autoZero"/>
        <c:crossBetween val="between"/>
      </c:valAx>
      <c:catAx>
        <c:axId val="384767440"/>
        <c:scaling>
          <c:orientation val="minMax"/>
        </c:scaling>
        <c:delete val="0"/>
        <c:axPos val="l"/>
        <c:numFmt formatCode="General" sourceLinked="0"/>
        <c:majorTickMark val="none"/>
        <c:minorTickMark val="none"/>
        <c:tickLblPos val="nextTo"/>
        <c:spPr>
          <a:noFill/>
          <a:ln w="9528" cap="flat">
            <a:solidFill>
              <a:srgbClr val="E0E0E0"/>
            </a:solidFill>
            <a:prstDash val="solid"/>
            <a:round/>
          </a:ln>
        </c:spPr>
        <c:txPr>
          <a:bodyPr lIns="0" tIns="0" rIns="0" bIns="0"/>
          <a:lstStyle/>
          <a:p>
            <a:pPr marL="0" marR="0" indent="0" defTabSz="914400" fontAlgn="auto" hangingPunct="1">
              <a:lnSpc>
                <a:spcPct val="100000"/>
              </a:lnSpc>
              <a:spcBef>
                <a:spcPts val="0"/>
              </a:spcBef>
              <a:spcAft>
                <a:spcPts val="0"/>
              </a:spcAft>
              <a:tabLst/>
              <a:defRPr sz="1800" b="0" i="0" u="none" strike="noStrike" kern="1200" baseline="0">
                <a:solidFill>
                  <a:srgbClr val="000000"/>
                </a:solidFill>
                <a:latin typeface="Arial Nova" pitchFamily="34"/>
              </a:defRPr>
            </a:pPr>
            <a:endParaRPr lang="en-US"/>
          </a:p>
        </c:txPr>
        <c:crossAx val="384767080"/>
        <c:crosses val="autoZero"/>
        <c:auto val="1"/>
        <c:lblAlgn val="ctr"/>
        <c:lblOffset val="100"/>
        <c:noMultiLvlLbl val="0"/>
      </c:catAx>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fr-FR" sz="1200" b="0" i="0" u="none" strike="noStrike" kern="1200" baseline="0">
          <a:solidFill>
            <a:srgbClr val="000000"/>
          </a:solidFill>
          <a:latin typeface="Arial Nova" pitchFamily="34"/>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pieChart>
        <c:varyColors val="1"/>
        <c:ser>
          <c:idx val="0"/>
          <c:order val="0"/>
          <c:tx>
            <c:v>Dissolved Organic Carbon</c:v>
          </c:tx>
          <c:dPt>
            <c:idx val="0"/>
            <c:bubble3D val="0"/>
            <c:spPr>
              <a:solidFill>
                <a:srgbClr val="0D7648"/>
              </a:solidFill>
              <a:ln w="19046">
                <a:solidFill>
                  <a:srgbClr val="FFFFFF"/>
                </a:solidFill>
                <a:prstDash val="solid"/>
              </a:ln>
            </c:spPr>
            <c:extLst>
              <c:ext xmlns:c16="http://schemas.microsoft.com/office/drawing/2014/chart" uri="{C3380CC4-5D6E-409C-BE32-E72D297353CC}">
                <c16:uniqueId val="{00000001-3973-453E-A716-6D450176E60F}"/>
              </c:ext>
            </c:extLst>
          </c:dPt>
          <c:dPt>
            <c:idx val="1"/>
            <c:bubble3D val="0"/>
            <c:spPr>
              <a:solidFill>
                <a:srgbClr val="6FB96A"/>
              </a:solidFill>
              <a:ln w="19046">
                <a:solidFill>
                  <a:srgbClr val="FFFFFF"/>
                </a:solidFill>
                <a:prstDash val="solid"/>
              </a:ln>
            </c:spPr>
            <c:extLst>
              <c:ext xmlns:c16="http://schemas.microsoft.com/office/drawing/2014/chart" uri="{C3380CC4-5D6E-409C-BE32-E72D297353CC}">
                <c16:uniqueId val="{00000002-3973-453E-A716-6D450176E60F}"/>
              </c:ext>
            </c:extLst>
          </c:dPt>
          <c:cat>
            <c:strLit>
              <c:ptCount val="2"/>
              <c:pt idx="0">
                <c:v>Labile</c:v>
              </c:pt>
              <c:pt idx="1">
                <c:v>Refractive</c:v>
              </c:pt>
            </c:strLit>
          </c:cat>
          <c:val>
            <c:numLit>
              <c:formatCode>General</c:formatCode>
              <c:ptCount val="2"/>
              <c:pt idx="0">
                <c:v>14.8</c:v>
              </c:pt>
              <c:pt idx="1">
                <c:v>642</c:v>
              </c:pt>
            </c:numLit>
          </c:val>
          <c:extLst>
            <c:ext xmlns:c16="http://schemas.microsoft.com/office/drawing/2014/chart" uri="{C3380CC4-5D6E-409C-BE32-E72D297353CC}">
              <c16:uniqueId val="{00000000-3973-453E-A716-6D450176E60F}"/>
            </c:ext>
          </c:extLst>
        </c:ser>
        <c:dLbls>
          <c:showLegendKey val="0"/>
          <c:showVal val="0"/>
          <c:showCatName val="0"/>
          <c:showSerName val="0"/>
          <c:showPercent val="0"/>
          <c:showBubbleSize val="0"/>
          <c:showLeaderLines val="1"/>
        </c:dLbls>
        <c:firstSliceAng val="36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fr-FR" sz="1197" b="0" i="0" u="none" strike="noStrike" kern="1200" baseline="0">
          <a:solidFill>
            <a:srgbClr val="333333"/>
          </a:solidFill>
          <a:latin typeface="Arial"/>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pieChart>
        <c:varyColors val="1"/>
        <c:ser>
          <c:idx val="0"/>
          <c:order val="0"/>
          <c:tx>
            <c:v>Particulate Organic Carbon</c:v>
          </c:tx>
          <c:dPt>
            <c:idx val="0"/>
            <c:bubble3D val="0"/>
            <c:spPr>
              <a:solidFill>
                <a:srgbClr val="2E76D6"/>
              </a:solidFill>
              <a:ln w="19046">
                <a:solidFill>
                  <a:srgbClr val="FFFFFF"/>
                </a:solidFill>
                <a:prstDash val="solid"/>
              </a:ln>
            </c:spPr>
            <c:extLst>
              <c:ext xmlns:c16="http://schemas.microsoft.com/office/drawing/2014/chart" uri="{C3380CC4-5D6E-409C-BE32-E72D297353CC}">
                <c16:uniqueId val="{00000001-D5A5-4637-91E3-31BCBF990130}"/>
              </c:ext>
            </c:extLst>
          </c:dPt>
          <c:dPt>
            <c:idx val="1"/>
            <c:bubble3D val="0"/>
            <c:spPr>
              <a:solidFill>
                <a:srgbClr val="002060"/>
              </a:solidFill>
              <a:ln w="19046">
                <a:solidFill>
                  <a:srgbClr val="FFFFFF"/>
                </a:solidFill>
                <a:prstDash val="solid"/>
              </a:ln>
            </c:spPr>
            <c:extLst>
              <c:ext xmlns:c16="http://schemas.microsoft.com/office/drawing/2014/chart" uri="{C3380CC4-5D6E-409C-BE32-E72D297353CC}">
                <c16:uniqueId val="{00000002-D5A5-4637-91E3-31BCBF990130}"/>
              </c:ext>
            </c:extLst>
          </c:dPt>
          <c:cat>
            <c:strLit>
              <c:ptCount val="2"/>
              <c:pt idx="0">
                <c:v>Phytoplankton</c:v>
              </c:pt>
              <c:pt idx="1">
                <c:v>Zooplankton, Bacteria &amp; Detritus</c:v>
              </c:pt>
            </c:strLit>
          </c:cat>
          <c:val>
            <c:numLit>
              <c:formatCode>General</c:formatCode>
              <c:ptCount val="2"/>
              <c:pt idx="0">
                <c:v>0.22</c:v>
              </c:pt>
              <c:pt idx="1">
                <c:v>0.95</c:v>
              </c:pt>
            </c:numLit>
          </c:val>
          <c:extLst>
            <c:ext xmlns:c16="http://schemas.microsoft.com/office/drawing/2014/chart" uri="{C3380CC4-5D6E-409C-BE32-E72D297353CC}">
              <c16:uniqueId val="{00000000-D5A5-4637-91E3-31BCBF990130}"/>
            </c:ext>
          </c:extLst>
        </c:ser>
        <c:dLbls>
          <c:showLegendKey val="0"/>
          <c:showVal val="0"/>
          <c:showCatName val="0"/>
          <c:showSerName val="0"/>
          <c:showPercent val="0"/>
          <c:showBubbleSize val="0"/>
          <c:showLeaderLines val="1"/>
        </c:dLbls>
        <c:firstSliceAng val="36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fr-FR" sz="1197" b="0" i="0" u="none" strike="noStrike" kern="1200" baseline="0">
          <a:solidFill>
            <a:srgbClr val="333333"/>
          </a:solidFill>
          <a:latin typeface="Arial"/>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pieChart>
        <c:varyColors val="1"/>
        <c:ser>
          <c:idx val="0"/>
          <c:order val="0"/>
          <c:tx>
            <c:v>Phytoplankton Carbon</c:v>
          </c:tx>
          <c:dPt>
            <c:idx val="0"/>
            <c:bubble3D val="0"/>
            <c:spPr>
              <a:solidFill>
                <a:srgbClr val="A8C6EE"/>
              </a:solidFill>
              <a:ln w="19046">
                <a:solidFill>
                  <a:srgbClr val="FFFFFF"/>
                </a:solidFill>
                <a:prstDash val="solid"/>
              </a:ln>
            </c:spPr>
            <c:extLst>
              <c:ext xmlns:c16="http://schemas.microsoft.com/office/drawing/2014/chart" uri="{C3380CC4-5D6E-409C-BE32-E72D297353CC}">
                <c16:uniqueId val="{00000001-6546-4A11-AB73-AED06D7553DD}"/>
              </c:ext>
            </c:extLst>
          </c:dPt>
          <c:dPt>
            <c:idx val="1"/>
            <c:bubble3D val="0"/>
            <c:spPr>
              <a:solidFill>
                <a:srgbClr val="78A7E4"/>
              </a:solidFill>
              <a:ln w="19046">
                <a:solidFill>
                  <a:srgbClr val="FFFFFF"/>
                </a:solidFill>
                <a:prstDash val="solid"/>
              </a:ln>
            </c:spPr>
            <c:extLst>
              <c:ext xmlns:c16="http://schemas.microsoft.com/office/drawing/2014/chart" uri="{C3380CC4-5D6E-409C-BE32-E72D297353CC}">
                <c16:uniqueId val="{00000002-6546-4A11-AB73-AED06D7553DD}"/>
              </c:ext>
            </c:extLst>
          </c:dPt>
          <c:dPt>
            <c:idx val="2"/>
            <c:bubble3D val="0"/>
            <c:spPr>
              <a:solidFill>
                <a:srgbClr val="D5E4F7"/>
              </a:solidFill>
              <a:ln w="19046">
                <a:solidFill>
                  <a:srgbClr val="FFFFFF"/>
                </a:solidFill>
                <a:prstDash val="solid"/>
              </a:ln>
            </c:spPr>
            <c:extLst>
              <c:ext xmlns:c16="http://schemas.microsoft.com/office/drawing/2014/chart" uri="{C3380CC4-5D6E-409C-BE32-E72D297353CC}">
                <c16:uniqueId val="{00000003-6546-4A11-AB73-AED06D7553DD}"/>
              </c:ext>
            </c:extLst>
          </c:dPt>
          <c:cat>
            <c:strLit>
              <c:ptCount val="3"/>
              <c:pt idx="0">
                <c:v>Pico</c:v>
              </c:pt>
              <c:pt idx="1">
                <c:v>Nano</c:v>
              </c:pt>
              <c:pt idx="2">
                <c:v>Micro</c:v>
              </c:pt>
            </c:strLit>
          </c:cat>
          <c:val>
            <c:numLit>
              <c:formatCode>General</c:formatCode>
              <c:ptCount val="3"/>
              <c:pt idx="0">
                <c:v>59</c:v>
              </c:pt>
              <c:pt idx="1">
                <c:v>27</c:v>
              </c:pt>
              <c:pt idx="2">
                <c:v>14</c:v>
              </c:pt>
            </c:numLit>
          </c:val>
          <c:extLst>
            <c:ext xmlns:c16="http://schemas.microsoft.com/office/drawing/2014/chart" uri="{C3380CC4-5D6E-409C-BE32-E72D297353CC}">
              <c16:uniqueId val="{00000000-6546-4A11-AB73-AED06D7553DD}"/>
            </c:ext>
          </c:extLst>
        </c:ser>
        <c:dLbls>
          <c:showLegendKey val="0"/>
          <c:showVal val="0"/>
          <c:showCatName val="0"/>
          <c:showSerName val="0"/>
          <c:showPercent val="0"/>
          <c:showBubbleSize val="0"/>
          <c:showLeaderLines val="1"/>
        </c:dLbls>
        <c:firstSliceAng val="36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fr-FR" sz="1197" b="0" i="0" u="none" strike="noStrike" kern="1200" baseline="0">
          <a:solidFill>
            <a:srgbClr val="333333"/>
          </a:solidFill>
          <a:latin typeface="Arial"/>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pieChart>
        <c:varyColors val="1"/>
        <c:ser>
          <c:idx val="0"/>
          <c:order val="0"/>
          <c:tx>
            <c:v>Primary production</c:v>
          </c:tx>
          <c:dPt>
            <c:idx val="0"/>
            <c:bubble3D val="0"/>
            <c:spPr>
              <a:solidFill>
                <a:srgbClr val="0A4D52"/>
              </a:solidFill>
              <a:ln w="19046">
                <a:solidFill>
                  <a:srgbClr val="FFFFFF"/>
                </a:solidFill>
                <a:prstDash val="solid"/>
              </a:ln>
            </c:spPr>
            <c:extLst>
              <c:ext xmlns:c16="http://schemas.microsoft.com/office/drawing/2014/chart" uri="{C3380CC4-5D6E-409C-BE32-E72D297353CC}">
                <c16:uniqueId val="{00000001-3C34-4A69-891E-09F9362DAD84}"/>
              </c:ext>
            </c:extLst>
          </c:dPt>
          <c:dPt>
            <c:idx val="1"/>
            <c:bubble3D val="0"/>
            <c:spPr>
              <a:solidFill>
                <a:srgbClr val="0E7B76"/>
              </a:solidFill>
              <a:ln w="19046">
                <a:solidFill>
                  <a:srgbClr val="FFFFFF"/>
                </a:solidFill>
                <a:prstDash val="solid"/>
              </a:ln>
            </c:spPr>
            <c:extLst>
              <c:ext xmlns:c16="http://schemas.microsoft.com/office/drawing/2014/chart" uri="{C3380CC4-5D6E-409C-BE32-E72D297353CC}">
                <c16:uniqueId val="{00000002-3C34-4A69-891E-09F9362DAD84}"/>
              </c:ext>
            </c:extLst>
          </c:dPt>
          <c:cat>
            <c:strLit>
              <c:ptCount val="2"/>
              <c:pt idx="0">
                <c:v>Below mixed layer in euphotic zone</c:v>
              </c:pt>
              <c:pt idx="1">
                <c:v>Mixed layer</c:v>
              </c:pt>
            </c:strLit>
          </c:cat>
          <c:val>
            <c:numLit>
              <c:formatCode>General</c:formatCode>
              <c:ptCount val="2"/>
              <c:pt idx="0">
                <c:v>26.700000000000003</c:v>
              </c:pt>
              <c:pt idx="1">
                <c:v>24</c:v>
              </c:pt>
            </c:numLit>
          </c:val>
          <c:extLst>
            <c:ext xmlns:c16="http://schemas.microsoft.com/office/drawing/2014/chart" uri="{C3380CC4-5D6E-409C-BE32-E72D297353CC}">
              <c16:uniqueId val="{00000000-3C34-4A69-891E-09F9362DAD84}"/>
            </c:ext>
          </c:extLst>
        </c:ser>
        <c:dLbls>
          <c:showLegendKey val="0"/>
          <c:showVal val="0"/>
          <c:showCatName val="0"/>
          <c:showSerName val="0"/>
          <c:showPercent val="0"/>
          <c:showBubbleSize val="0"/>
          <c:showLeaderLines val="1"/>
        </c:dLbls>
        <c:firstSliceAng val="36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fr-FR" sz="1197" b="0" i="0" u="none" strike="noStrike" kern="1200" baseline="0">
          <a:solidFill>
            <a:srgbClr val="333333"/>
          </a:solidFill>
          <a:latin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pieChart>
        <c:varyColors val="1"/>
        <c:ser>
          <c:idx val="0"/>
          <c:order val="0"/>
          <c:tx>
            <c:v>Particulate Inorganic Carbon</c:v>
          </c:tx>
          <c:dPt>
            <c:idx val="0"/>
            <c:bubble3D val="0"/>
            <c:spPr>
              <a:solidFill>
                <a:srgbClr val="87CFD7"/>
              </a:solidFill>
              <a:ln w="19046">
                <a:solidFill>
                  <a:srgbClr val="FFFFFF"/>
                </a:solidFill>
                <a:prstDash val="solid"/>
              </a:ln>
            </c:spPr>
            <c:extLst>
              <c:ext xmlns:c16="http://schemas.microsoft.com/office/drawing/2014/chart" uri="{C3380CC4-5D6E-409C-BE32-E72D297353CC}">
                <c16:uniqueId val="{00000001-CDDC-4A8C-89DA-8819B8AD2CFA}"/>
              </c:ext>
            </c:extLst>
          </c:dPt>
          <c:cat>
            <c:strLit>
              <c:ptCount val="1"/>
              <c:pt idx="0">
                <c:v>Mixed layer</c:v>
              </c:pt>
            </c:strLit>
          </c:cat>
          <c:val>
            <c:numLit>
              <c:formatCode>General</c:formatCode>
              <c:ptCount val="1"/>
              <c:pt idx="0">
                <c:v>0.03</c:v>
              </c:pt>
            </c:numLit>
          </c:val>
          <c:extLst>
            <c:ext xmlns:c16="http://schemas.microsoft.com/office/drawing/2014/chart" uri="{C3380CC4-5D6E-409C-BE32-E72D297353CC}">
              <c16:uniqueId val="{00000000-CDDC-4A8C-89DA-8819B8AD2CFA}"/>
            </c:ext>
          </c:extLst>
        </c:ser>
        <c:dLbls>
          <c:showLegendKey val="0"/>
          <c:showVal val="0"/>
          <c:showCatName val="0"/>
          <c:showSerName val="0"/>
          <c:showPercent val="0"/>
          <c:showBubbleSize val="0"/>
          <c:showLeaderLines val="1"/>
        </c:dLbls>
        <c:firstSliceAng val="36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fr-FR" sz="1197" b="0" i="0" u="none" strike="noStrike" kern="1200" baseline="0">
          <a:solidFill>
            <a:srgbClr val="333333"/>
          </a:solidFill>
          <a:latin typeface="Arial"/>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c:style val="2"/>
  <c:chart>
    <c:autoTitleDeleted val="1"/>
    <c:plotArea>
      <c:layout/>
      <c:pieChart>
        <c:varyColors val="1"/>
        <c:ser>
          <c:idx val="0"/>
          <c:order val="0"/>
          <c:tx>
            <c:v>Export Production</c:v>
          </c:tx>
          <c:dPt>
            <c:idx val="0"/>
            <c:bubble3D val="0"/>
            <c:spPr>
              <a:solidFill>
                <a:srgbClr val="DADA36"/>
              </a:solidFill>
              <a:ln w="19046">
                <a:solidFill>
                  <a:srgbClr val="FFFFFF"/>
                </a:solidFill>
                <a:prstDash val="solid"/>
              </a:ln>
            </c:spPr>
            <c:extLst>
              <c:ext xmlns:c16="http://schemas.microsoft.com/office/drawing/2014/chart" uri="{C3380CC4-5D6E-409C-BE32-E72D297353CC}">
                <c16:uniqueId val="{00000001-D9A0-463C-A9DF-955E4F755EE0}"/>
              </c:ext>
            </c:extLst>
          </c:dPt>
          <c:cat>
            <c:strLit>
              <c:ptCount val="1"/>
              <c:pt idx="0">
                <c:v>Euphotic Zone</c:v>
              </c:pt>
            </c:strLit>
          </c:cat>
          <c:val>
            <c:numLit>
              <c:formatCode>General</c:formatCode>
              <c:ptCount val="1"/>
              <c:pt idx="0">
                <c:v>8</c:v>
              </c:pt>
            </c:numLit>
          </c:val>
          <c:extLst>
            <c:ext xmlns:c16="http://schemas.microsoft.com/office/drawing/2014/chart" uri="{C3380CC4-5D6E-409C-BE32-E72D297353CC}">
              <c16:uniqueId val="{00000000-D9A0-463C-A9DF-955E4F755EE0}"/>
            </c:ext>
          </c:extLst>
        </c:ser>
        <c:dLbls>
          <c:showLegendKey val="0"/>
          <c:showVal val="0"/>
          <c:showCatName val="0"/>
          <c:showSerName val="0"/>
          <c:showPercent val="0"/>
          <c:showBubbleSize val="0"/>
          <c:showLeaderLines val="1"/>
        </c:dLbls>
        <c:firstSliceAng val="360"/>
      </c:pieChart>
      <c:spPr>
        <a:noFill/>
        <a:ln>
          <a:noFill/>
        </a:ln>
      </c:spPr>
    </c:plotArea>
    <c:plotVisOnly val="1"/>
    <c:dispBlanksAs val="gap"/>
    <c:showDLblsOverMax val="0"/>
  </c:chart>
  <c:spPr>
    <a:noFill/>
    <a:ln>
      <a:noFill/>
    </a:ln>
  </c:spPr>
  <c:txPr>
    <a:bodyPr lIns="0" tIns="0" rIns="0" bIns="0"/>
    <a:lstStyle/>
    <a:p>
      <a:pPr marL="0" marR="0" indent="0" defTabSz="914400" fontAlgn="auto" hangingPunct="1">
        <a:lnSpc>
          <a:spcPct val="100000"/>
        </a:lnSpc>
        <a:spcBef>
          <a:spcPts val="0"/>
        </a:spcBef>
        <a:spcAft>
          <a:spcPts val="0"/>
        </a:spcAft>
        <a:tabLst/>
        <a:defRPr lang="fr-FR" sz="1197" b="0" i="0" u="none" strike="noStrike" kern="1200" baseline="0">
          <a:solidFill>
            <a:srgbClr val="333333"/>
          </a:solidFill>
          <a:latin typeface="Arial"/>
        </a:defRPr>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24E1EB-C071-7269-1C4F-989534EE8025}"/>
              </a:ext>
            </a:extLst>
          </p:cNvPr>
          <p:cNvSpPr txBox="1">
            <a:spLocks noGrp="1"/>
          </p:cNvSpPr>
          <p:nvPr>
            <p:ph type="hdr" sz="quarter"/>
          </p:nvPr>
        </p:nvSpPr>
        <p:spPr>
          <a:xfrm>
            <a:off x="0" y="0"/>
            <a:ext cx="2773366" cy="434970"/>
          </a:xfrm>
          <a:prstGeom prst="rect">
            <a:avLst/>
          </a:prstGeom>
          <a:noFill/>
          <a:ln>
            <a:noFill/>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Arial" pitchFamily="34"/>
              <a:ea typeface="ＭＳ Ｐゴシック" pitchFamily="34"/>
            </a:endParaRPr>
          </a:p>
        </p:txBody>
      </p:sp>
      <p:sp>
        <p:nvSpPr>
          <p:cNvPr id="3" name="Date Placeholder 2">
            <a:extLst>
              <a:ext uri="{FF2B5EF4-FFF2-40B4-BE49-F238E27FC236}">
                <a16:creationId xmlns:a16="http://schemas.microsoft.com/office/drawing/2014/main" id="{BE4DD508-E493-3F73-B19E-CD225467A67B}"/>
              </a:ext>
            </a:extLst>
          </p:cNvPr>
          <p:cNvSpPr txBox="1">
            <a:spLocks noGrp="1"/>
          </p:cNvSpPr>
          <p:nvPr>
            <p:ph type="dt" sz="quarter" idx="1"/>
          </p:nvPr>
        </p:nvSpPr>
        <p:spPr>
          <a:xfrm>
            <a:off x="3625852" y="0"/>
            <a:ext cx="2773366" cy="434970"/>
          </a:xfrm>
          <a:prstGeom prst="rect">
            <a:avLst/>
          </a:prstGeom>
          <a:noFill/>
          <a:ln>
            <a:noFill/>
          </a:ln>
        </p:spPr>
        <p:txBody>
          <a:bodyPr vert="horz" wrap="square" lIns="91440" tIns="45720" rIns="91440" bIns="45720" anchor="t"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6BAB8CA-BD58-4A1D-9266-54520A103C27}" type="datetime1">
              <a:rPr lang="en-GB" sz="1200" b="0" i="0" u="none" strike="noStrike" kern="1200" cap="none" spc="0" baseline="0">
                <a:solidFill>
                  <a:srgbClr val="000000"/>
                </a:solidFill>
                <a:uFillTx/>
                <a:latin typeface="Arial" pitchFamily="34"/>
                <a:ea typeface="ＭＳ Ｐゴシック" pitchFamily="34"/>
              </a:rPr>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t>17/06/2025</a:t>
            </a:fld>
            <a:endParaRPr lang="en-GB" sz="1200" b="0" i="0" u="none" strike="noStrike" kern="1200" cap="none" spc="0" baseline="0">
              <a:solidFill>
                <a:srgbClr val="000000"/>
              </a:solidFill>
              <a:uFillTx/>
              <a:latin typeface="Arial" pitchFamily="34"/>
              <a:ea typeface="ＭＳ Ｐゴシック" pitchFamily="34"/>
            </a:endParaRPr>
          </a:p>
        </p:txBody>
      </p:sp>
      <p:sp>
        <p:nvSpPr>
          <p:cNvPr id="4" name="Footer Placeholder 3">
            <a:extLst>
              <a:ext uri="{FF2B5EF4-FFF2-40B4-BE49-F238E27FC236}">
                <a16:creationId xmlns:a16="http://schemas.microsoft.com/office/drawing/2014/main" id="{8099ABC3-9C24-DF06-49E2-49FBA88329FE}"/>
              </a:ext>
            </a:extLst>
          </p:cNvPr>
          <p:cNvSpPr txBox="1">
            <a:spLocks noGrp="1"/>
          </p:cNvSpPr>
          <p:nvPr>
            <p:ph type="ftr" sz="quarter" idx="2"/>
          </p:nvPr>
        </p:nvSpPr>
        <p:spPr>
          <a:xfrm>
            <a:off x="0" y="8251829"/>
            <a:ext cx="2773366" cy="434970"/>
          </a:xfrm>
          <a:prstGeom prst="rect">
            <a:avLst/>
          </a:prstGeom>
          <a:noFill/>
          <a:ln>
            <a:noFill/>
          </a:ln>
        </p:spPr>
        <p:txBody>
          <a:bodyPr vert="horz" wrap="square" lIns="91440" tIns="45720" rIns="91440" bIns="45720" anchor="b"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1200" b="0" i="0" u="none" strike="noStrike" kern="1200" cap="none" spc="0" baseline="0">
              <a:solidFill>
                <a:srgbClr val="000000"/>
              </a:solidFill>
              <a:uFillTx/>
              <a:latin typeface="Arial" pitchFamily="34"/>
              <a:ea typeface="ＭＳ Ｐゴシック" pitchFamily="34"/>
            </a:endParaRPr>
          </a:p>
        </p:txBody>
      </p:sp>
      <p:sp>
        <p:nvSpPr>
          <p:cNvPr id="5" name="Slide Number Placeholder 4">
            <a:extLst>
              <a:ext uri="{FF2B5EF4-FFF2-40B4-BE49-F238E27FC236}">
                <a16:creationId xmlns:a16="http://schemas.microsoft.com/office/drawing/2014/main" id="{5FB8B267-53A1-A1DF-1E7F-205EE563A1BC}"/>
              </a:ext>
            </a:extLst>
          </p:cNvPr>
          <p:cNvSpPr txBox="1">
            <a:spLocks noGrp="1"/>
          </p:cNvSpPr>
          <p:nvPr>
            <p:ph type="sldNum" sz="quarter" idx="3"/>
          </p:nvPr>
        </p:nvSpPr>
        <p:spPr>
          <a:xfrm>
            <a:off x="3625852" y="8251829"/>
            <a:ext cx="2773366" cy="434970"/>
          </a:xfrm>
          <a:prstGeom prst="rect">
            <a:avLst/>
          </a:prstGeom>
          <a:noFill/>
          <a:ln>
            <a:noFill/>
          </a:ln>
        </p:spPr>
        <p:txBody>
          <a:bodyPr vert="horz" wrap="square" lIns="91440" tIns="45720" rIns="91440" bIns="45720" anchor="b" anchorCtr="0" compatLnSpc="1">
            <a:no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7E363AB-10D7-44D6-B640-4DAEBAF35D8E}" type="slidenum">
              <a:t>‹#›</a:t>
            </a:fld>
            <a:endParaRPr lang="en-GB" sz="1200" b="0" i="0" u="none" strike="noStrike" kern="1200" cap="none" spc="0" baseline="0">
              <a:solidFill>
                <a:srgbClr val="000000"/>
              </a:solidFill>
              <a:uFillTx/>
              <a:latin typeface="Arial" pitchFamily="34"/>
              <a:ea typeface="ＭＳ Ｐゴシック" pitchFamily="34"/>
            </a:endParaRPr>
          </a:p>
        </p:txBody>
      </p:sp>
    </p:spTree>
    <p:extLst>
      <p:ext uri="{BB962C8B-B14F-4D97-AF65-F5344CB8AC3E}">
        <p14:creationId xmlns:p14="http://schemas.microsoft.com/office/powerpoint/2010/main" val="7040178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CF4B76EC-6208-DD94-AE49-E2FB9FDB97C0}"/>
              </a:ext>
            </a:extLst>
          </p:cNvPr>
          <p:cNvSpPr txBox="1">
            <a:spLocks noGrp="1"/>
          </p:cNvSpPr>
          <p:nvPr>
            <p:ph type="hdr" sz="quarter"/>
          </p:nvPr>
        </p:nvSpPr>
        <p:spPr>
          <a:xfrm>
            <a:off x="0" y="0"/>
            <a:ext cx="2773366" cy="434970"/>
          </a:xfrm>
          <a:prstGeom prst="rect">
            <a:avLst/>
          </a:prstGeom>
          <a:noFill/>
          <a:ln>
            <a:noFill/>
          </a:ln>
        </p:spPr>
        <p:txBody>
          <a:bodyPr vert="horz" wrap="square" lIns="86200" tIns="43104" rIns="86200" bIns="43104" anchor="t" anchorCtr="0" compatLnSpc="1">
            <a:noAutofit/>
          </a:bodyPr>
          <a:lstStyle>
            <a:lvl1pPr marL="0" marR="0" lvl="0" indent="0" algn="l" defTabSz="862014" rtl="0" fontAlgn="auto" hangingPunct="0">
              <a:lnSpc>
                <a:spcPct val="100000"/>
              </a:lnSpc>
              <a:spcBef>
                <a:spcPts val="0"/>
              </a:spcBef>
              <a:spcAft>
                <a:spcPts val="0"/>
              </a:spcAft>
              <a:buNone/>
              <a:tabLst/>
              <a:defRPr lang="en-GB" sz="1100" b="0" i="0" u="none" strike="noStrike" kern="1200" cap="none" spc="0" baseline="0">
                <a:solidFill>
                  <a:srgbClr val="000000"/>
                </a:solidFill>
                <a:uFillTx/>
                <a:latin typeface="Arial" pitchFamily="34"/>
                <a:ea typeface="ＭＳ Ｐゴシック" pitchFamily="34"/>
              </a:defRPr>
            </a:lvl1pPr>
          </a:lstStyle>
          <a:p>
            <a:pPr lvl="0"/>
            <a:endParaRPr lang="en-GB"/>
          </a:p>
        </p:txBody>
      </p:sp>
      <p:sp>
        <p:nvSpPr>
          <p:cNvPr id="3" name="Rectangle 3">
            <a:extLst>
              <a:ext uri="{FF2B5EF4-FFF2-40B4-BE49-F238E27FC236}">
                <a16:creationId xmlns:a16="http://schemas.microsoft.com/office/drawing/2014/main" id="{2E58E2AD-D6CE-531E-8279-C8F07C936999}"/>
              </a:ext>
            </a:extLst>
          </p:cNvPr>
          <p:cNvSpPr txBox="1">
            <a:spLocks noGrp="1"/>
          </p:cNvSpPr>
          <p:nvPr>
            <p:ph type="dt" idx="1"/>
          </p:nvPr>
        </p:nvSpPr>
        <p:spPr>
          <a:xfrm>
            <a:off x="3627433" y="0"/>
            <a:ext cx="2773366" cy="434970"/>
          </a:xfrm>
          <a:prstGeom prst="rect">
            <a:avLst/>
          </a:prstGeom>
          <a:noFill/>
          <a:ln>
            <a:noFill/>
          </a:ln>
        </p:spPr>
        <p:txBody>
          <a:bodyPr vert="horz" wrap="square" lIns="86200" tIns="43104" rIns="86200" bIns="43104" anchor="t" anchorCtr="0" compatLnSpc="1">
            <a:noAutofit/>
          </a:bodyPr>
          <a:lstStyle>
            <a:lvl1pPr marL="0" marR="0" lvl="0" indent="0" algn="r" defTabSz="862014" rtl="0" fontAlgn="auto" hangingPunct="0">
              <a:lnSpc>
                <a:spcPct val="100000"/>
              </a:lnSpc>
              <a:spcBef>
                <a:spcPts val="0"/>
              </a:spcBef>
              <a:spcAft>
                <a:spcPts val="0"/>
              </a:spcAft>
              <a:buNone/>
              <a:tabLst/>
              <a:defRPr lang="en-GB" sz="1100" b="0" i="0" u="none" strike="noStrike" kern="1200" cap="none" spc="0" baseline="0">
                <a:solidFill>
                  <a:srgbClr val="000000"/>
                </a:solidFill>
                <a:uFillTx/>
                <a:latin typeface="Arial" pitchFamily="34"/>
                <a:ea typeface="ＭＳ Ｐゴシック" pitchFamily="34"/>
              </a:defRPr>
            </a:lvl1pPr>
          </a:lstStyle>
          <a:p>
            <a:pPr lvl="0"/>
            <a:endParaRPr lang="en-GB"/>
          </a:p>
        </p:txBody>
      </p:sp>
      <p:sp>
        <p:nvSpPr>
          <p:cNvPr id="4" name="Rectangle 4">
            <a:extLst>
              <a:ext uri="{FF2B5EF4-FFF2-40B4-BE49-F238E27FC236}">
                <a16:creationId xmlns:a16="http://schemas.microsoft.com/office/drawing/2014/main" id="{621EBF64-2957-6084-9F05-D9C58E86EFEF}"/>
              </a:ext>
            </a:extLst>
          </p:cNvPr>
          <p:cNvSpPr>
            <a:spLocks noGrp="1" noRot="1" noChangeAspect="1"/>
          </p:cNvSpPr>
          <p:nvPr>
            <p:ph type="sldImg" idx="2"/>
          </p:nvPr>
        </p:nvSpPr>
        <p:spPr>
          <a:xfrm>
            <a:off x="304796" y="650879"/>
            <a:ext cx="5791196" cy="3257550"/>
          </a:xfrm>
          <a:prstGeom prst="rect">
            <a:avLst/>
          </a:prstGeom>
          <a:noFill/>
          <a:ln w="9528">
            <a:solidFill>
              <a:srgbClr val="000000"/>
            </a:solidFill>
            <a:prstDash val="solid"/>
            <a:miter/>
          </a:ln>
        </p:spPr>
      </p:sp>
      <p:sp>
        <p:nvSpPr>
          <p:cNvPr id="5" name="Rectangle 5">
            <a:extLst>
              <a:ext uri="{FF2B5EF4-FFF2-40B4-BE49-F238E27FC236}">
                <a16:creationId xmlns:a16="http://schemas.microsoft.com/office/drawing/2014/main" id="{CD1C3ADD-8870-AE02-4075-695E64275259}"/>
              </a:ext>
            </a:extLst>
          </p:cNvPr>
          <p:cNvSpPr txBox="1">
            <a:spLocks noGrp="1"/>
          </p:cNvSpPr>
          <p:nvPr>
            <p:ph type="body" sz="quarter" idx="3"/>
          </p:nvPr>
        </p:nvSpPr>
        <p:spPr>
          <a:xfrm>
            <a:off x="854077" y="4125909"/>
            <a:ext cx="4692645" cy="3910010"/>
          </a:xfrm>
          <a:prstGeom prst="rect">
            <a:avLst/>
          </a:prstGeom>
          <a:noFill/>
          <a:ln>
            <a:noFill/>
          </a:ln>
        </p:spPr>
        <p:txBody>
          <a:bodyPr vert="horz" wrap="square" lIns="86200" tIns="43104" rIns="86200" bIns="43104" anchor="t" anchorCtr="0" compatLnSpc="1">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6" name="Rectangle 6">
            <a:extLst>
              <a:ext uri="{FF2B5EF4-FFF2-40B4-BE49-F238E27FC236}">
                <a16:creationId xmlns:a16="http://schemas.microsoft.com/office/drawing/2014/main" id="{D06A11B2-5808-60A1-86AA-A7B3AC3AB792}"/>
              </a:ext>
            </a:extLst>
          </p:cNvPr>
          <p:cNvSpPr txBox="1">
            <a:spLocks noGrp="1"/>
          </p:cNvSpPr>
          <p:nvPr>
            <p:ph type="ftr" sz="quarter" idx="4"/>
          </p:nvPr>
        </p:nvSpPr>
        <p:spPr>
          <a:xfrm>
            <a:off x="0" y="8251829"/>
            <a:ext cx="2773366" cy="434970"/>
          </a:xfrm>
          <a:prstGeom prst="rect">
            <a:avLst/>
          </a:prstGeom>
          <a:noFill/>
          <a:ln>
            <a:noFill/>
          </a:ln>
        </p:spPr>
        <p:txBody>
          <a:bodyPr vert="horz" wrap="square" lIns="86200" tIns="43104" rIns="86200" bIns="43104" anchor="b" anchorCtr="0" compatLnSpc="1">
            <a:noAutofit/>
          </a:bodyPr>
          <a:lstStyle>
            <a:lvl1pPr marL="0" marR="0" lvl="0" indent="0" algn="l" defTabSz="862014" rtl="0" fontAlgn="auto" hangingPunct="0">
              <a:lnSpc>
                <a:spcPct val="100000"/>
              </a:lnSpc>
              <a:spcBef>
                <a:spcPts val="0"/>
              </a:spcBef>
              <a:spcAft>
                <a:spcPts val="0"/>
              </a:spcAft>
              <a:buNone/>
              <a:tabLst/>
              <a:defRPr lang="en-GB" sz="1100" b="0" i="0" u="none" strike="noStrike" kern="1200" cap="none" spc="0" baseline="0">
                <a:solidFill>
                  <a:srgbClr val="000000"/>
                </a:solidFill>
                <a:uFillTx/>
                <a:latin typeface="Arial" pitchFamily="34"/>
                <a:ea typeface="ＭＳ Ｐゴシック" pitchFamily="34"/>
              </a:defRPr>
            </a:lvl1pPr>
          </a:lstStyle>
          <a:p>
            <a:pPr lvl="0"/>
            <a:endParaRPr lang="en-GB"/>
          </a:p>
        </p:txBody>
      </p:sp>
      <p:sp>
        <p:nvSpPr>
          <p:cNvPr id="7" name="Rectangle 7">
            <a:extLst>
              <a:ext uri="{FF2B5EF4-FFF2-40B4-BE49-F238E27FC236}">
                <a16:creationId xmlns:a16="http://schemas.microsoft.com/office/drawing/2014/main" id="{40E44CF7-CFF8-56AE-5E20-FEF3E867246C}"/>
              </a:ext>
            </a:extLst>
          </p:cNvPr>
          <p:cNvSpPr txBox="1">
            <a:spLocks noGrp="1"/>
          </p:cNvSpPr>
          <p:nvPr>
            <p:ph type="sldNum" sz="quarter" idx="5"/>
          </p:nvPr>
        </p:nvSpPr>
        <p:spPr>
          <a:xfrm>
            <a:off x="3627433" y="8251829"/>
            <a:ext cx="2773366" cy="434970"/>
          </a:xfrm>
          <a:prstGeom prst="rect">
            <a:avLst/>
          </a:prstGeom>
          <a:noFill/>
          <a:ln>
            <a:noFill/>
          </a:ln>
        </p:spPr>
        <p:txBody>
          <a:bodyPr vert="horz" wrap="square" lIns="86200" tIns="43104" rIns="86200" bIns="43104" anchor="b" anchorCtr="0" compatLnSpc="1">
            <a:noAutofit/>
          </a:bodyPr>
          <a:lstStyle>
            <a:lvl1pPr marL="0" marR="0" lvl="0" indent="0" algn="r" defTabSz="862014" rtl="0" fontAlgn="auto" hangingPunct="0">
              <a:lnSpc>
                <a:spcPct val="100000"/>
              </a:lnSpc>
              <a:spcBef>
                <a:spcPts val="0"/>
              </a:spcBef>
              <a:spcAft>
                <a:spcPts val="0"/>
              </a:spcAft>
              <a:buNone/>
              <a:tabLst/>
              <a:defRPr lang="en-GB" sz="1100" b="0" i="0" u="none" strike="noStrike" kern="1200" cap="none" spc="0" baseline="0">
                <a:solidFill>
                  <a:srgbClr val="000000"/>
                </a:solidFill>
                <a:uFillTx/>
                <a:latin typeface="Arial" pitchFamily="34"/>
                <a:ea typeface="ＭＳ Ｐゴシック" pitchFamily="34"/>
              </a:defRPr>
            </a:lvl1pPr>
          </a:lstStyle>
          <a:p>
            <a:pPr lvl="0"/>
            <a:fld id="{938CCE51-48E8-4885-B78A-D361EAAD2336}" type="slidenum">
              <a:t>‹#›</a:t>
            </a:fld>
            <a:endParaRPr lang="en-GB"/>
          </a:p>
        </p:txBody>
      </p:sp>
    </p:spTree>
    <p:extLst>
      <p:ext uri="{BB962C8B-B14F-4D97-AF65-F5344CB8AC3E}">
        <p14:creationId xmlns:p14="http://schemas.microsoft.com/office/powerpoint/2010/main" val="2418399685"/>
      </p:ext>
    </p:extLst>
  </p:cSld>
  <p:clrMap bg1="lt1" tx1="dk1" bg2="lt2" tx2="dk2" accent1="accent1" accent2="accent2" accent3="accent3" accent4="accent4" accent5="accent5" accent6="accent6" hlink="hlink" folHlink="folHlink"/>
  <p:notesStyle>
    <a:lvl1pPr marL="0" marR="0" lvl="0" indent="0" algn="l" defTabSz="914400" rtl="0" fontAlgn="auto" hangingPunct="1">
      <a:lnSpc>
        <a:spcPct val="100000"/>
      </a:lnSpc>
      <a:spcBef>
        <a:spcPts val="400"/>
      </a:spcBef>
      <a:spcAft>
        <a:spcPts val="0"/>
      </a:spcAft>
      <a:buNone/>
      <a:tabLst/>
      <a:defRPr lang="en-GB" sz="1200" b="0" i="0" u="none" strike="noStrike" kern="1200" cap="none" spc="0" baseline="0">
        <a:solidFill>
          <a:srgbClr val="000000"/>
        </a:solidFill>
        <a:uFillTx/>
        <a:latin typeface="Arial" pitchFamily="34"/>
        <a:ea typeface="ＭＳ Ｐゴシック" pitchFamily="34"/>
      </a:defRPr>
    </a:lvl1pPr>
    <a:lvl2pPr marL="457200" marR="0" lvl="1" indent="0" algn="l" defTabSz="914400" rtl="0" fontAlgn="auto" hangingPunct="1">
      <a:lnSpc>
        <a:spcPct val="100000"/>
      </a:lnSpc>
      <a:spcBef>
        <a:spcPts val="400"/>
      </a:spcBef>
      <a:spcAft>
        <a:spcPts val="0"/>
      </a:spcAft>
      <a:buNone/>
      <a:tabLst/>
      <a:defRPr lang="en-GB" sz="1200" b="0" i="0" u="none" strike="noStrike" kern="1200" cap="none" spc="0" baseline="0">
        <a:solidFill>
          <a:srgbClr val="000000"/>
        </a:solidFill>
        <a:uFillTx/>
        <a:latin typeface="Arial" pitchFamily="34"/>
        <a:ea typeface="ＭＳ Ｐゴシック" pitchFamily="34"/>
      </a:defRPr>
    </a:lvl2pPr>
    <a:lvl3pPr marL="914400" marR="0" lvl="2" indent="0" algn="l" defTabSz="914400" rtl="0" fontAlgn="auto" hangingPunct="1">
      <a:lnSpc>
        <a:spcPct val="100000"/>
      </a:lnSpc>
      <a:spcBef>
        <a:spcPts val="400"/>
      </a:spcBef>
      <a:spcAft>
        <a:spcPts val="0"/>
      </a:spcAft>
      <a:buNone/>
      <a:tabLst/>
      <a:defRPr lang="en-GB" sz="1200" b="0" i="0" u="none" strike="noStrike" kern="1200" cap="none" spc="0" baseline="0">
        <a:solidFill>
          <a:srgbClr val="000000"/>
        </a:solidFill>
        <a:uFillTx/>
        <a:latin typeface="Arial" pitchFamily="34"/>
        <a:ea typeface="ＭＳ Ｐゴシック" pitchFamily="34"/>
      </a:defRPr>
    </a:lvl3pPr>
    <a:lvl4pPr marL="1371600" marR="0" lvl="3" indent="0" algn="l" defTabSz="914400" rtl="0" fontAlgn="auto" hangingPunct="1">
      <a:lnSpc>
        <a:spcPct val="100000"/>
      </a:lnSpc>
      <a:spcBef>
        <a:spcPts val="400"/>
      </a:spcBef>
      <a:spcAft>
        <a:spcPts val="0"/>
      </a:spcAft>
      <a:buNone/>
      <a:tabLst/>
      <a:defRPr lang="en-GB" sz="1200" b="0" i="0" u="none" strike="noStrike" kern="1200" cap="none" spc="0" baseline="0">
        <a:solidFill>
          <a:srgbClr val="000000"/>
        </a:solidFill>
        <a:uFillTx/>
        <a:latin typeface="Arial" pitchFamily="34"/>
        <a:ea typeface="ＭＳ Ｐゴシック" pitchFamily="34"/>
      </a:defRPr>
    </a:lvl4pPr>
    <a:lvl5pPr marL="1828800" marR="0" lvl="4" indent="0" algn="l" defTabSz="914400" rtl="0" fontAlgn="auto" hangingPunct="1">
      <a:lnSpc>
        <a:spcPct val="100000"/>
      </a:lnSpc>
      <a:spcBef>
        <a:spcPts val="400"/>
      </a:spcBef>
      <a:spcAft>
        <a:spcPts val="0"/>
      </a:spcAft>
      <a:buNone/>
      <a:tabLst/>
      <a:defRPr lang="en-GB" sz="1200" b="0" i="0" u="none" strike="noStrike" kern="1200" cap="none" spc="0" baseline="0">
        <a:solidFill>
          <a:srgbClr val="000000"/>
        </a:solidFill>
        <a:uFillTx/>
        <a:latin typeface="Arial" pitchFamily="34"/>
        <a:ea typeface="ＭＳ Ｐゴシック" pitchFamily="34"/>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70C037-D26D-0AAA-4CAA-52C7C8798DFD}"/>
              </a:ext>
            </a:extLst>
          </p:cNvPr>
          <p:cNvSpPr>
            <a:spLocks noGrp="1" noRot="1" noChangeAspect="1"/>
          </p:cNvSpPr>
          <p:nvPr>
            <p:ph type="sldImg"/>
          </p:nvPr>
        </p:nvSpPr>
        <p:spPr>
          <a:xfrm>
            <a:off x="304800" y="650875"/>
            <a:ext cx="5791200" cy="3257550"/>
          </a:xfrm>
        </p:spPr>
      </p:sp>
      <p:sp>
        <p:nvSpPr>
          <p:cNvPr id="3" name="Notes Placeholder 2">
            <a:extLst>
              <a:ext uri="{FF2B5EF4-FFF2-40B4-BE49-F238E27FC236}">
                <a16:creationId xmlns:a16="http://schemas.microsoft.com/office/drawing/2014/main" id="{2B484CAB-9AA5-8751-7DDE-DC3D54D9D9C3}"/>
              </a:ext>
            </a:extLst>
          </p:cNvPr>
          <p:cNvSpPr txBox="1">
            <a:spLocks noGrp="1"/>
          </p:cNvSpPr>
          <p:nvPr>
            <p:ph type="body" sz="quarter" idx="1"/>
          </p:nvPr>
        </p:nvSpPr>
        <p:spPr/>
        <p:txBody>
          <a:bodyPr/>
          <a:lstStyle/>
          <a:p>
            <a:pPr lvl="0"/>
            <a:r>
              <a:rPr lang="en-GB"/>
              <a:t>Primary production by phytoplankton is known to contribute some 50 Pg C per year, comparable to net primary production by terrestrial organisms. To place this value in the context of climate change, this is about 5 times the magnitude of global anthropogenic emissions of carbon in the form of carbon dioxide into the atmosphere, which stands now at 10 Pg C per year, about double the value of what it was half a century ago. </a:t>
            </a:r>
          </a:p>
        </p:txBody>
      </p:sp>
      <p:sp>
        <p:nvSpPr>
          <p:cNvPr id="4" name="Slide Number Placeholder 3">
            <a:extLst>
              <a:ext uri="{FF2B5EF4-FFF2-40B4-BE49-F238E27FC236}">
                <a16:creationId xmlns:a16="http://schemas.microsoft.com/office/drawing/2014/main" id="{CE668CDC-EE85-BEB7-9AF1-2CBA89F0D26E}"/>
              </a:ext>
            </a:extLst>
          </p:cNvPr>
          <p:cNvSpPr txBox="1">
            <a:spLocks noGrp="1"/>
          </p:cNvSpPr>
          <p:nvPr>
            <p:ph type="sldNum" sz="quarter" idx="8"/>
          </p:nvPr>
        </p:nvSpPr>
        <p:spPr/>
        <p:txBody>
          <a:bodyPr/>
          <a:lstStyle/>
          <a:p>
            <a:pPr lvl="0"/>
            <a:fld id="{BA5B0A97-D8E5-44FA-9E2D-53EF434E419C}" type="slidenum">
              <a:t>2</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81536B-F12B-2069-ADCE-125C6A5FB3F6}"/>
              </a:ext>
            </a:extLst>
          </p:cNvPr>
          <p:cNvSpPr>
            <a:spLocks noGrp="1" noRot="1" noChangeAspect="1"/>
          </p:cNvSpPr>
          <p:nvPr>
            <p:ph type="sldImg"/>
          </p:nvPr>
        </p:nvSpPr>
        <p:spPr>
          <a:xfrm>
            <a:off x="304800" y="650875"/>
            <a:ext cx="5791200" cy="3257550"/>
          </a:xfrm>
        </p:spPr>
      </p:sp>
      <p:sp>
        <p:nvSpPr>
          <p:cNvPr id="3" name="Notes Placeholder 2">
            <a:extLst>
              <a:ext uri="{FF2B5EF4-FFF2-40B4-BE49-F238E27FC236}">
                <a16:creationId xmlns:a16="http://schemas.microsoft.com/office/drawing/2014/main" id="{E62D4760-E4E6-DB7F-1B79-E513BA034D87}"/>
              </a:ext>
            </a:extLst>
          </p:cNvPr>
          <p:cNvSpPr txBox="1">
            <a:spLocks noGrp="1"/>
          </p:cNvSpPr>
          <p:nvPr>
            <p:ph type="body" sz="quarter" idx="1"/>
          </p:nvPr>
        </p:nvSpPr>
        <p:spPr/>
        <p:txBody>
          <a:bodyPr/>
          <a:lstStyle/>
          <a:p>
            <a:endParaRPr lang="en-GB"/>
          </a:p>
        </p:txBody>
      </p:sp>
      <p:sp>
        <p:nvSpPr>
          <p:cNvPr id="4" name="Slide Number Placeholder 3">
            <a:extLst>
              <a:ext uri="{FF2B5EF4-FFF2-40B4-BE49-F238E27FC236}">
                <a16:creationId xmlns:a16="http://schemas.microsoft.com/office/drawing/2014/main" id="{1C5812E1-64F2-ADEF-33C7-6BD586D65AF0}"/>
              </a:ext>
            </a:extLst>
          </p:cNvPr>
          <p:cNvSpPr txBox="1">
            <a:spLocks noGrp="1"/>
          </p:cNvSpPr>
          <p:nvPr>
            <p:ph type="sldNum" sz="quarter" idx="8"/>
          </p:nvPr>
        </p:nvSpPr>
        <p:spPr/>
        <p:txBody>
          <a:bodyPr/>
          <a:lstStyle/>
          <a:p>
            <a:pPr lvl="0"/>
            <a:fld id="{B218541E-B859-42DE-A37A-D172FAD99E5B}" type="slidenum">
              <a:t>4</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A49C31-B2F7-96A2-5FCE-54F51B785E1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F99FA55-92B3-483F-6F17-73AAAD558569}"/>
              </a:ext>
            </a:extLst>
          </p:cNvPr>
          <p:cNvSpPr txBox="1">
            <a:spLocks noGrp="1"/>
          </p:cNvSpPr>
          <p:nvPr>
            <p:ph type="body" sz="quarter" idx="1"/>
          </p:nvPr>
        </p:nvSpPr>
        <p:spPr/>
        <p:txBody>
          <a:bodyPr/>
          <a:lstStyle/>
          <a:p>
            <a:pPr lvl="0"/>
            <a:r>
              <a:rPr lang="en-GB">
                <a:latin typeface="Arial Nova" pitchFamily="34"/>
              </a:rPr>
              <a:t>The scientific benefits of this R&amp;D programme are expressed through +2,000 peer-reviewed publications (as of January 2024); data product and processing system uptake by operational climate services and modellers; and contribution to new insights cited in the IPCC assessment reports</a:t>
            </a:r>
          </a:p>
          <a:p>
            <a:pPr lvl="0"/>
            <a:endParaRPr lang="en-GB"/>
          </a:p>
        </p:txBody>
      </p:sp>
      <p:sp>
        <p:nvSpPr>
          <p:cNvPr id="4" name="Slide Number Placeholder 3">
            <a:extLst>
              <a:ext uri="{FF2B5EF4-FFF2-40B4-BE49-F238E27FC236}">
                <a16:creationId xmlns:a16="http://schemas.microsoft.com/office/drawing/2014/main" id="{B07FDCF7-C2EF-EB81-8F2F-0E4999AD7A11}"/>
              </a:ext>
            </a:extLst>
          </p:cNvPr>
          <p:cNvSpPr txBox="1">
            <a:spLocks noGrp="1"/>
          </p:cNvSpPr>
          <p:nvPr>
            <p:ph type="sldNum" sz="quarter" idx="8"/>
          </p:nvPr>
        </p:nvSpPr>
        <p:spPr/>
        <p:txBody>
          <a:bodyPr/>
          <a:lstStyle/>
          <a:p>
            <a:pPr lvl="0"/>
            <a:fld id="{33273952-CDFC-4953-AB99-D028B21F3961}" type="slidenum">
              <a:t>5</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E2A64D3-33CF-E388-001F-3112383A91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E850DEC-8905-E288-5649-ED3445E606C1}"/>
              </a:ext>
            </a:extLst>
          </p:cNvPr>
          <p:cNvSpPr txBox="1">
            <a:spLocks noGrp="1"/>
          </p:cNvSpPr>
          <p:nvPr>
            <p:ph type="body" sz="quarter" idx="1"/>
          </p:nvPr>
        </p:nvSpPr>
        <p:spPr/>
        <p:txBody>
          <a:bodyPr/>
          <a:lstStyle/>
          <a:p>
            <a:pPr lvl="0" algn="r"/>
            <a:endParaRPr lang="en-GB">
              <a:solidFill>
                <a:srgbClr val="333333"/>
              </a:solidFill>
              <a:latin typeface="-apple-system"/>
            </a:endParaRPr>
          </a:p>
          <a:p>
            <a:pPr lvl="0" algn="r"/>
            <a:endParaRPr lang="en-GB">
              <a:solidFill>
                <a:srgbClr val="333333"/>
              </a:solidFill>
              <a:latin typeface="-apple-system"/>
            </a:endParaRPr>
          </a:p>
          <a:p>
            <a:pPr lvl="0"/>
            <a:r>
              <a:rPr lang="en-GB">
                <a:solidFill>
                  <a:srgbClr val="333333"/>
                </a:solidFill>
                <a:latin typeface="-apple-system"/>
              </a:rPr>
              <a:t>Quantifying the acceleration of multidecadal global sea surface warming driven by Earth's energy imbalance</a:t>
            </a:r>
          </a:p>
          <a:p>
            <a:pPr lvl="0"/>
            <a:r>
              <a:rPr lang="en-GB">
                <a:solidFill>
                  <a:srgbClr val="333333"/>
                </a:solidFill>
                <a:latin typeface="-apple-system"/>
              </a:rPr>
              <a:t>ABSTRACT</a:t>
            </a:r>
          </a:p>
          <a:p>
            <a:pPr lvl="0"/>
            <a:r>
              <a:rPr lang="en-GB" b="1">
                <a:solidFill>
                  <a:srgbClr val="333333"/>
                </a:solidFill>
                <a:latin typeface="-apple-system"/>
              </a:rPr>
              <a:t>DOI</a:t>
            </a:r>
            <a:r>
              <a:rPr lang="en-GB">
                <a:solidFill>
                  <a:srgbClr val="333333"/>
                </a:solidFill>
                <a:latin typeface="-apple-system"/>
              </a:rPr>
              <a:t> 10.1088/1748-9326/adaa8a</a:t>
            </a:r>
          </a:p>
          <a:p>
            <a:pPr lvl="0"/>
            <a:endParaRPr lang="en-GB">
              <a:solidFill>
                <a:srgbClr val="333333"/>
              </a:solidFill>
              <a:latin typeface="-apple-system"/>
            </a:endParaRPr>
          </a:p>
          <a:p>
            <a:pPr lvl="0"/>
            <a:r>
              <a:rPr lang="en-GB">
                <a:solidFill>
                  <a:srgbClr val="333333"/>
                </a:solidFill>
                <a:latin typeface="-apple-system"/>
              </a:rPr>
              <a:t>Global mean sea surface temperature (GMSST) is a fundamental diagnostic of ongoing climate change, yet there is incomplete understanding of multi-decadal changes in warming rate and year-to-year variability. </a:t>
            </a:r>
          </a:p>
          <a:p>
            <a:pPr lvl="0"/>
            <a:endParaRPr lang="en-GB">
              <a:solidFill>
                <a:srgbClr val="333333"/>
              </a:solidFill>
              <a:latin typeface="-apple-system"/>
            </a:endParaRPr>
          </a:p>
          <a:p>
            <a:pPr lvl="0"/>
            <a:r>
              <a:rPr lang="en-GB">
                <a:solidFill>
                  <a:srgbClr val="333333"/>
                </a:solidFill>
                <a:latin typeface="-apple-system"/>
              </a:rPr>
              <a:t>Exploiting satellite observations since 1985 and a statistical model incorporating drivers of variability and change, we identify an increasing rate of rise in GMSST. </a:t>
            </a:r>
            <a:r>
              <a:rPr lang="en-GB" b="1">
                <a:solidFill>
                  <a:srgbClr val="333333"/>
                </a:solidFill>
                <a:latin typeface="-apple-system"/>
              </a:rPr>
              <a:t>This accelerating ocean surface warming is physically linked to an upward trend in Earth's energy imbalance (EEI)</a:t>
            </a:r>
            <a:r>
              <a:rPr lang="en-GB">
                <a:solidFill>
                  <a:srgbClr val="333333"/>
                </a:solidFill>
                <a:latin typeface="-apple-system"/>
              </a:rPr>
              <a:t>. We quantify that GMSST has increased by 0.54 ± 0.07 K for each GJ m</a:t>
            </a:r>
            <a:r>
              <a:rPr lang="en-GB" baseline="30000">
                <a:solidFill>
                  <a:srgbClr val="333333"/>
                </a:solidFill>
                <a:latin typeface="-apple-system"/>
              </a:rPr>
              <a:t>–2</a:t>
            </a:r>
            <a:r>
              <a:rPr lang="en-GB">
                <a:solidFill>
                  <a:srgbClr val="333333"/>
                </a:solidFill>
                <a:latin typeface="-apple-system"/>
              </a:rPr>
              <a:t> of accumulated energy, equivalent to 0.17 ± 0.02 K decade</a:t>
            </a:r>
            <a:r>
              <a:rPr lang="en-GB" baseline="30000">
                <a:solidFill>
                  <a:srgbClr val="333333"/>
                </a:solidFill>
                <a:latin typeface="-apple-system"/>
              </a:rPr>
              <a:t>‒1</a:t>
            </a:r>
            <a:r>
              <a:rPr lang="en-GB">
                <a:solidFill>
                  <a:srgbClr val="333333"/>
                </a:solidFill>
                <a:latin typeface="-apple-system"/>
              </a:rPr>
              <a:t> (W m</a:t>
            </a:r>
            <a:r>
              <a:rPr lang="en-GB" baseline="30000">
                <a:solidFill>
                  <a:srgbClr val="333333"/>
                </a:solidFill>
                <a:latin typeface="-apple-system"/>
              </a:rPr>
              <a:t>‒2</a:t>
            </a:r>
            <a:r>
              <a:rPr lang="en-GB">
                <a:solidFill>
                  <a:srgbClr val="333333"/>
                </a:solidFill>
                <a:latin typeface="-apple-system"/>
              </a:rPr>
              <a:t>)</a:t>
            </a:r>
            <a:r>
              <a:rPr lang="en-GB" baseline="30000">
                <a:solidFill>
                  <a:srgbClr val="333333"/>
                </a:solidFill>
                <a:latin typeface="-apple-system"/>
              </a:rPr>
              <a:t>‒1</a:t>
            </a:r>
            <a:r>
              <a:rPr lang="en-GB">
                <a:solidFill>
                  <a:srgbClr val="333333"/>
                </a:solidFill>
                <a:latin typeface="-apple-system"/>
              </a:rPr>
              <a:t>. Using the statistical model to isolate the trend from interannual variability, the underlying rate of change of GMSST rises in proportion with Earth's energy accumulation from 0.06 K decade</a:t>
            </a:r>
            <a:r>
              <a:rPr lang="en-GB" baseline="30000">
                <a:solidFill>
                  <a:srgbClr val="333333"/>
                </a:solidFill>
                <a:latin typeface="-apple-system"/>
              </a:rPr>
              <a:t>–1</a:t>
            </a:r>
            <a:r>
              <a:rPr lang="en-GB">
                <a:solidFill>
                  <a:srgbClr val="333333"/>
                </a:solidFill>
                <a:latin typeface="-apple-system"/>
              </a:rPr>
              <a:t> during 1985–89 to 0.27 K decade</a:t>
            </a:r>
            <a:r>
              <a:rPr lang="en-GB" baseline="30000">
                <a:solidFill>
                  <a:srgbClr val="333333"/>
                </a:solidFill>
                <a:latin typeface="-apple-system"/>
              </a:rPr>
              <a:t>–1</a:t>
            </a:r>
            <a:r>
              <a:rPr lang="en-GB">
                <a:solidFill>
                  <a:srgbClr val="333333"/>
                </a:solidFill>
                <a:latin typeface="-apple-system"/>
              </a:rPr>
              <a:t> for 2019–23. While variability associated with the El Niño Southern Oscillation triggered the exceptionally high GMSSTs of 2023 and early 2024, 44% (90% confidence interval: 35%–52%) of the +0.22 K difference in GMSST between the peak of the 2023/24 event and that of the 2015/16 event is unexplained unless the acceleration of the GMSST trend is accounted for. Applying indicative future scenarios of EEI based on recent trends, GMSST increases are likely to be faster than would be expected from linear extrapolation of the past four decades. Our results provide observational evidence that the GMSST increase inferred over the past 40 years will likely be exceeded within the next 20 years.</a:t>
            </a:r>
          </a:p>
          <a:p>
            <a:pPr lvl="0"/>
            <a:endParaRPr lang="en-GB">
              <a:solidFill>
                <a:srgbClr val="333333"/>
              </a:solidFill>
              <a:latin typeface="-apple-system"/>
            </a:endParaRPr>
          </a:p>
          <a:p>
            <a:pPr lvl="0"/>
            <a:r>
              <a:rPr lang="en-GB">
                <a:solidFill>
                  <a:srgbClr val="333333"/>
                </a:solidFill>
                <a:latin typeface="-apple-system"/>
              </a:rPr>
              <a:t>Policy makers and wider society should be aware that the rate of global warming over recent decades is a poor guide to the faster change that is likely over the decades to come, underscoring the urgency of deep reductions in fossil-fuel burning.</a:t>
            </a:r>
          </a:p>
          <a:p>
            <a:pPr lvl="0"/>
            <a:endParaRPr lang="en-GB">
              <a:solidFill>
                <a:srgbClr val="333333"/>
              </a:solidFill>
              <a:latin typeface="-apple-system"/>
            </a:endParaRPr>
          </a:p>
          <a:p>
            <a:pPr lvl="0"/>
            <a:r>
              <a:rPr lang="en-GB">
                <a:solidFill>
                  <a:srgbClr val="44546A"/>
                </a:solidFill>
                <a:latin typeface="Cambria" pitchFamily="18"/>
                <a:cs typeface="Times New Roman" pitchFamily="18"/>
              </a:rPr>
              <a:t>“Given the acceleration in ocean warming, extrapolations of past observations alone may underestimate the rate of future temperature increases. Ongoing monitoring and continuous data improvements are needed to ensure that climate models accurately reflect evolving climate dynamics”, explains Professor Merchant.</a:t>
            </a:r>
          </a:p>
          <a:p>
            <a:pPr lvl="0"/>
            <a:endParaRPr lang="en-GB">
              <a:solidFill>
                <a:srgbClr val="333333"/>
              </a:solidFill>
              <a:latin typeface="-apple-system"/>
            </a:endParaRPr>
          </a:p>
          <a:p>
            <a:pPr lvl="0"/>
            <a:endParaRPr lang="en-GB">
              <a:solidFill>
                <a:srgbClr val="333333"/>
              </a:solidFill>
              <a:latin typeface="-apple-system"/>
            </a:endParaRPr>
          </a:p>
          <a:p>
            <a:pPr lvl="0"/>
            <a:endParaRPr lang="en-GB"/>
          </a:p>
          <a:p>
            <a:pPr lvl="0"/>
            <a:r>
              <a:rPr lang="en-GB"/>
              <a:t>GMSST derived from ESA Climate Change Initiative SST record derived uses data from satellite including </a:t>
            </a:r>
            <a:r>
              <a:rPr lang="en-GB" sz="1100">
                <a:latin typeface="Verdana" pitchFamily="34"/>
                <a:ea typeface="Calibri" pitchFamily="34"/>
                <a:cs typeface="Arial" pitchFamily="34"/>
              </a:rPr>
              <a:t>ERS-1 -2  Envisat, Copernicus Sentinel-3.</a:t>
            </a:r>
            <a:endParaRPr lang="en-US"/>
          </a:p>
          <a:p>
            <a:pPr lvl="0"/>
            <a:endParaRPr lang="en-GB"/>
          </a:p>
        </p:txBody>
      </p:sp>
      <p:sp>
        <p:nvSpPr>
          <p:cNvPr id="4" name="Slide Number Placeholder 3">
            <a:extLst>
              <a:ext uri="{FF2B5EF4-FFF2-40B4-BE49-F238E27FC236}">
                <a16:creationId xmlns:a16="http://schemas.microsoft.com/office/drawing/2014/main" id="{0098ACEC-173F-20AB-1A30-B70E49160386}"/>
              </a:ext>
            </a:extLst>
          </p:cNvPr>
          <p:cNvSpPr txBox="1">
            <a:spLocks noGrp="1"/>
          </p:cNvSpPr>
          <p:nvPr>
            <p:ph type="sldNum" sz="quarter" idx="8"/>
          </p:nvPr>
        </p:nvSpPr>
        <p:spPr/>
        <p:txBody>
          <a:bodyPr/>
          <a:lstStyle/>
          <a:p>
            <a:pPr lvl="0"/>
            <a:fld id="{8A0D6E53-2E23-4163-A801-5088F1D73698}" type="slidenum">
              <a:t>8</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5F3E50D-92EE-53FF-DA8E-4025476E2F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0DA0CD5-AA96-423D-9D0F-75E9AE9F9B96}"/>
              </a:ext>
            </a:extLst>
          </p:cNvPr>
          <p:cNvSpPr txBox="1">
            <a:spLocks noGrp="1"/>
          </p:cNvSpPr>
          <p:nvPr>
            <p:ph type="body" sz="quarter" idx="1"/>
          </p:nvPr>
        </p:nvSpPr>
        <p:spPr/>
        <p:txBody>
          <a:bodyPr/>
          <a:lstStyle/>
          <a:p>
            <a:pPr lvl="0"/>
            <a:r>
              <a:rPr lang="en-GB" b="1">
                <a:solidFill>
                  <a:srgbClr val="003247"/>
                </a:solidFill>
              </a:rPr>
              <a:t>ESA’s Climate Change Initiative provides satellite observations to monitor El Niño and La Niña in a changing global climate. </a:t>
            </a:r>
          </a:p>
          <a:p>
            <a:pPr lvl="0"/>
            <a:endParaRPr lang="en-GB">
              <a:solidFill>
                <a:srgbClr val="003247"/>
              </a:solidFill>
            </a:endParaRPr>
          </a:p>
          <a:p>
            <a:pPr lvl="0"/>
            <a:r>
              <a:rPr lang="en-GB">
                <a:solidFill>
                  <a:srgbClr val="003247"/>
                </a:solidFill>
              </a:rPr>
              <a:t>The effects of periodic climate disturbances reverberate around the world, influencing global temperature and exacerbating regional floods and drought severity.</a:t>
            </a:r>
          </a:p>
          <a:p>
            <a:pPr lvl="0"/>
            <a:endParaRPr lang="en-GB">
              <a:solidFill>
                <a:srgbClr val="003247"/>
              </a:solidFill>
            </a:endParaRPr>
          </a:p>
          <a:p>
            <a:pPr lvl="0"/>
            <a:r>
              <a:rPr lang="en-GB">
                <a:solidFill>
                  <a:srgbClr val="003247"/>
                </a:solidFill>
              </a:rPr>
              <a:t>Climate models have historically used </a:t>
            </a:r>
            <a:r>
              <a:rPr lang="en-GB" b="1">
                <a:solidFill>
                  <a:srgbClr val="003247"/>
                </a:solidFill>
              </a:rPr>
              <a:t>ESA CCI sea surface temperature </a:t>
            </a:r>
            <a:r>
              <a:rPr lang="en-GB">
                <a:solidFill>
                  <a:srgbClr val="003247"/>
                </a:solidFill>
              </a:rPr>
              <a:t>to simulate the development of El Niño. </a:t>
            </a:r>
          </a:p>
          <a:p>
            <a:pPr lvl="0"/>
            <a:endParaRPr lang="en-GB">
              <a:solidFill>
                <a:srgbClr val="003247"/>
              </a:solidFill>
            </a:endParaRPr>
          </a:p>
          <a:p>
            <a:pPr lvl="0"/>
            <a:r>
              <a:rPr lang="en-GB">
                <a:solidFill>
                  <a:srgbClr val="003247"/>
                </a:solidFill>
              </a:rPr>
              <a:t> Incorporating </a:t>
            </a:r>
            <a:r>
              <a:rPr lang="en-GB" b="1">
                <a:solidFill>
                  <a:srgbClr val="003247"/>
                </a:solidFill>
              </a:rPr>
              <a:t>ESA CCI  sea surface salinity data</a:t>
            </a:r>
            <a:r>
              <a:rPr lang="en-GB">
                <a:solidFill>
                  <a:srgbClr val="003247"/>
                </a:solidFill>
              </a:rPr>
              <a:t>, however, further improves the prediction of the timing, duration, and intensity of El Niño events.</a:t>
            </a:r>
          </a:p>
          <a:p>
            <a:pPr lvl="0"/>
            <a:endParaRPr lang="en-US"/>
          </a:p>
          <a:p>
            <a:pPr lvl="0"/>
            <a:endParaRPr lang="en-GB"/>
          </a:p>
        </p:txBody>
      </p:sp>
      <p:sp>
        <p:nvSpPr>
          <p:cNvPr id="4" name="Slide Number Placeholder 3">
            <a:extLst>
              <a:ext uri="{FF2B5EF4-FFF2-40B4-BE49-F238E27FC236}">
                <a16:creationId xmlns:a16="http://schemas.microsoft.com/office/drawing/2014/main" id="{6CB5E13B-45EA-6243-138E-9A4344823E50}"/>
              </a:ext>
            </a:extLst>
          </p:cNvPr>
          <p:cNvSpPr txBox="1">
            <a:spLocks noGrp="1"/>
          </p:cNvSpPr>
          <p:nvPr>
            <p:ph type="sldNum" sz="quarter" idx="8"/>
          </p:nvPr>
        </p:nvSpPr>
        <p:spPr/>
        <p:txBody>
          <a:bodyPr/>
          <a:lstStyle/>
          <a:p>
            <a:pPr lvl="0"/>
            <a:fld id="{3D594F3D-508E-4F51-AA5E-BB4727CA7D73}" type="slidenum">
              <a:t>9</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F380CD-2D14-D5DA-BE8A-DB547C6BB15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69A9AE3-4397-1829-CA4E-DB30D01AFF42}"/>
              </a:ext>
            </a:extLst>
          </p:cNvPr>
          <p:cNvSpPr txBox="1">
            <a:spLocks noGrp="1"/>
          </p:cNvSpPr>
          <p:nvPr>
            <p:ph type="body" sz="quarter" idx="1"/>
          </p:nvPr>
        </p:nvSpPr>
        <p:spPr/>
        <p:txBody>
          <a:bodyPr/>
          <a:lstStyle/>
          <a:p>
            <a:pPr lvl="0"/>
            <a:r>
              <a:rPr lang="en-GB"/>
              <a:t>Ice: the ice sheets that cover Greenland and Antarctica hold about 99% of Earth’s freshwater, with the potential to raise sea level dramatically. 21% due to melting of mountain glaciers, 16% due to Greenland Icesheet and 8% due to Antarctic icesheet.</a:t>
            </a:r>
          </a:p>
          <a:p>
            <a:pPr lvl="0"/>
            <a:r>
              <a:rPr lang="en-GB"/>
              <a:t>Thermal expansion: As the ocean warms in response to climate change, seawater expands and, as a result, sea level rises.</a:t>
            </a:r>
          </a:p>
          <a:p>
            <a:pPr lvl="0"/>
            <a:endParaRPr lang="en-GB"/>
          </a:p>
          <a:p>
            <a:pPr lvl="0"/>
            <a:endParaRPr lang="en-GB"/>
          </a:p>
          <a:p>
            <a:pPr lvl="0"/>
            <a:r>
              <a:rPr lang="en-GB">
                <a:solidFill>
                  <a:srgbClr val="1F1F1F"/>
                </a:solidFill>
                <a:latin typeface="ElsevierGulliver"/>
              </a:rPr>
              <a:t>Sea level rise is one of the most threatening consequences of current global warming for the populations living in low lying coastal zones.</a:t>
            </a:r>
          </a:p>
          <a:p>
            <a:pPr lvl="0"/>
            <a:endParaRPr lang="en-GB">
              <a:solidFill>
                <a:srgbClr val="1F1F1F"/>
              </a:solidFill>
              <a:latin typeface="ElsevierGulliver"/>
            </a:endParaRPr>
          </a:p>
          <a:p>
            <a:pPr lvl="0"/>
            <a:r>
              <a:rPr lang="en-GB">
                <a:solidFill>
                  <a:srgbClr val="1F1F1F"/>
                </a:solidFill>
                <a:latin typeface="ElsevierGulliver"/>
              </a:rPr>
              <a:t>Vertical land motions also contribute to relative sea level change at the coast. </a:t>
            </a:r>
          </a:p>
          <a:p>
            <a:pPr lvl="0"/>
            <a:endParaRPr lang="en-GB">
              <a:solidFill>
                <a:srgbClr val="1F1F1F"/>
              </a:solidFill>
              <a:latin typeface="ElsevierGulliver"/>
            </a:endParaRPr>
          </a:p>
          <a:p>
            <a:pPr lvl="0"/>
            <a:r>
              <a:rPr lang="en-GB">
                <a:solidFill>
                  <a:srgbClr val="1F1F1F"/>
                </a:solidFill>
                <a:latin typeface="ElsevierGulliver"/>
              </a:rPr>
              <a:t>Reseachers inc. the ESA CCI SLR team and using the ESA CCI SLR data record </a:t>
            </a:r>
            <a:r>
              <a:rPr lang="en-GB">
                <a:solidFill>
                  <a:srgbClr val="222222"/>
                </a:solidFill>
                <a:latin typeface="Harding"/>
              </a:rPr>
              <a:t>quantified </a:t>
            </a:r>
            <a:r>
              <a:rPr lang="en-GB" b="1">
                <a:solidFill>
                  <a:srgbClr val="222222"/>
                </a:solidFill>
                <a:latin typeface="Harding"/>
              </a:rPr>
              <a:t>global-mean relative sea-level rise to be 2.6 mm yr</a:t>
            </a:r>
            <a:r>
              <a:rPr lang="en-GB" b="1" baseline="30000">
                <a:solidFill>
                  <a:srgbClr val="222222"/>
                </a:solidFill>
                <a:latin typeface="Harding"/>
              </a:rPr>
              <a:t>−1</a:t>
            </a:r>
            <a:r>
              <a:rPr lang="en-GB" b="1">
                <a:solidFill>
                  <a:srgbClr val="222222"/>
                </a:solidFill>
                <a:latin typeface="Harding"/>
              </a:rPr>
              <a:t> </a:t>
            </a:r>
            <a:r>
              <a:rPr lang="en-GB">
                <a:solidFill>
                  <a:srgbClr val="222222"/>
                </a:solidFill>
                <a:latin typeface="Harding"/>
              </a:rPr>
              <a:t>(at the time of the publication 2021) over the past two decades. </a:t>
            </a:r>
            <a:endParaRPr lang="en-GB">
              <a:solidFill>
                <a:srgbClr val="1F1F1F"/>
              </a:solidFill>
              <a:latin typeface="ElsevierGulliver"/>
            </a:endParaRPr>
          </a:p>
          <a:p>
            <a:pPr lvl="0"/>
            <a:endParaRPr lang="en-GB">
              <a:solidFill>
                <a:srgbClr val="222222"/>
              </a:solidFill>
              <a:latin typeface="Harding"/>
            </a:endParaRPr>
          </a:p>
          <a:p>
            <a:pPr lvl="0"/>
            <a:r>
              <a:rPr lang="en-GB">
                <a:solidFill>
                  <a:srgbClr val="222222"/>
                </a:solidFill>
                <a:latin typeface="Harding"/>
              </a:rPr>
              <a:t>BUT</a:t>
            </a:r>
          </a:p>
          <a:p>
            <a:pPr lvl="0"/>
            <a:r>
              <a:rPr lang="en-GB">
                <a:solidFill>
                  <a:srgbClr val="222222"/>
                </a:solidFill>
                <a:latin typeface="Harding"/>
              </a:rPr>
              <a:t>Coastal inhabitants, which are preferentially located in subsiding locations (due to many cities being locate in deltas for example), experience an average </a:t>
            </a:r>
            <a:r>
              <a:rPr lang="en-GB" b="1">
                <a:solidFill>
                  <a:srgbClr val="222222"/>
                </a:solidFill>
                <a:latin typeface="Harding"/>
              </a:rPr>
              <a:t>relative sea-level rise up to four time</a:t>
            </a:r>
            <a:r>
              <a:rPr lang="en-GB">
                <a:solidFill>
                  <a:srgbClr val="222222"/>
                </a:solidFill>
                <a:latin typeface="Harding"/>
              </a:rPr>
              <a:t>s faster at 7.8 to 9.9 mm yr</a:t>
            </a:r>
            <a:r>
              <a:rPr lang="en-GB" baseline="30000">
                <a:solidFill>
                  <a:srgbClr val="222222"/>
                </a:solidFill>
                <a:latin typeface="Harding"/>
              </a:rPr>
              <a:t>−1</a:t>
            </a:r>
            <a:endParaRPr lang="en-GB">
              <a:solidFill>
                <a:srgbClr val="222222"/>
              </a:solidFill>
              <a:latin typeface="Harding"/>
            </a:endParaRPr>
          </a:p>
          <a:p>
            <a:pPr lvl="0"/>
            <a:endParaRPr lang="en-GB">
              <a:solidFill>
                <a:srgbClr val="222222"/>
              </a:solidFill>
              <a:latin typeface="Harding"/>
            </a:endParaRPr>
          </a:p>
          <a:p>
            <a:pPr lvl="0"/>
            <a:r>
              <a:rPr lang="en-GB">
                <a:solidFill>
                  <a:srgbClr val="222222"/>
                </a:solidFill>
                <a:latin typeface="Harding"/>
              </a:rPr>
              <a:t>The impacts and adaptation needs are much higher than reported global sea-level rise measurements suggest. </a:t>
            </a:r>
          </a:p>
          <a:p>
            <a:pPr lvl="0"/>
            <a:r>
              <a:rPr lang="en-GB">
                <a:solidFill>
                  <a:srgbClr val="222222"/>
                </a:solidFill>
                <a:latin typeface="Harding"/>
              </a:rPr>
              <a:t>Human-induced subsidence in and surrounding coastal cities can be rapidly reduced with appropriate policy for groundwater utilization and drainage. Such policy would offer substantial and rapid benefits to reduce growth of coastal flood exposure due to relative sea-level rise.</a:t>
            </a:r>
            <a:endParaRPr lang="en-GB">
              <a:solidFill>
                <a:srgbClr val="1F1F1F"/>
              </a:solidFill>
              <a:latin typeface="ElsevierGulliver"/>
            </a:endParaRPr>
          </a:p>
          <a:p>
            <a:pPr lvl="0"/>
            <a:endParaRPr lang="en-GB">
              <a:solidFill>
                <a:srgbClr val="1F1F1F"/>
              </a:solidFill>
              <a:latin typeface="ElsevierGulliver"/>
            </a:endParaRPr>
          </a:p>
          <a:p>
            <a:pPr lvl="0"/>
            <a:endParaRPr lang="en-GB"/>
          </a:p>
        </p:txBody>
      </p:sp>
      <p:sp>
        <p:nvSpPr>
          <p:cNvPr id="4" name="Slide Number Placeholder 3">
            <a:extLst>
              <a:ext uri="{FF2B5EF4-FFF2-40B4-BE49-F238E27FC236}">
                <a16:creationId xmlns:a16="http://schemas.microsoft.com/office/drawing/2014/main" id="{FAE61E68-C169-CB01-14D8-23359C939B28}"/>
              </a:ext>
            </a:extLst>
          </p:cNvPr>
          <p:cNvSpPr txBox="1">
            <a:spLocks noGrp="1"/>
          </p:cNvSpPr>
          <p:nvPr>
            <p:ph type="sldNum" sz="quarter" idx="8"/>
          </p:nvPr>
        </p:nvSpPr>
        <p:spPr/>
        <p:txBody>
          <a:bodyPr/>
          <a:lstStyle/>
          <a:p>
            <a:pPr lvl="0"/>
            <a:fld id="{892DC54E-F4D5-4621-A9FF-49571F87A781}" type="slidenum">
              <a:t>11</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48FCEA-F6BF-B6AC-592D-BAEF872DE79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145439-541A-F80C-C542-5886FBE59D8E}"/>
              </a:ext>
            </a:extLst>
          </p:cNvPr>
          <p:cNvSpPr txBox="1">
            <a:spLocks noGrp="1"/>
          </p:cNvSpPr>
          <p:nvPr>
            <p:ph type="body" sz="quarter" idx="1"/>
          </p:nvPr>
        </p:nvSpPr>
        <p:spPr/>
        <p:txBody>
          <a:bodyPr/>
          <a:lstStyle/>
          <a:p>
            <a:pPr lvl="0">
              <a:spcBef>
                <a:spcPts val="600"/>
              </a:spcBef>
            </a:pPr>
            <a:r>
              <a:rPr lang="en-GB" sz="1800">
                <a:latin typeface="STIX-Regular"/>
              </a:rPr>
              <a:t>The optical properties of phytoplankton are such that the colour of water changes from blue to green with increasing concentrations of phytoplankton. CDOM and detrital material tend to impart colours to the water that range from a deep yellow to orange (often described as the colour of black tea), and suspended sediments yield muddy brown, blackish or turquoise coloured waters, depending on the type of sediment present.</a:t>
            </a:r>
            <a:endParaRPr lang="en-GB"/>
          </a:p>
        </p:txBody>
      </p:sp>
      <p:sp>
        <p:nvSpPr>
          <p:cNvPr id="4" name="Slide Number Placeholder 3">
            <a:extLst>
              <a:ext uri="{FF2B5EF4-FFF2-40B4-BE49-F238E27FC236}">
                <a16:creationId xmlns:a16="http://schemas.microsoft.com/office/drawing/2014/main" id="{B4A8DA57-DBAB-73E4-2964-7B9C84307DAD}"/>
              </a:ext>
            </a:extLst>
          </p:cNvPr>
          <p:cNvSpPr txBox="1">
            <a:spLocks noGrp="1"/>
          </p:cNvSpPr>
          <p:nvPr>
            <p:ph type="sldNum" sz="quarter" idx="8"/>
          </p:nvPr>
        </p:nvSpPr>
        <p:spPr/>
        <p:txBody>
          <a:bodyPr/>
          <a:lstStyle/>
          <a:p>
            <a:pPr lvl="0"/>
            <a:fld id="{2E2017ED-09BD-4E6D-A71B-1998208DF60D}" type="slidenum">
              <a:t>13</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2.png"/><Relationship Id="rId4" Type="http://schemas.openxmlformats.org/officeDocument/2006/relationships/image" Target="../media/image10.svg"/><Relationship Id="rId9" Type="http://schemas.openxmlformats.org/officeDocument/2006/relationships/image" Target="../media/image15.jpeg"/></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2.png"/><Relationship Id="rId4" Type="http://schemas.openxmlformats.org/officeDocument/2006/relationships/image" Target="../media/image10.svg"/><Relationship Id="rId9" Type="http://schemas.openxmlformats.org/officeDocument/2006/relationships/image" Target="../media/image15.jpeg"/></Relationships>
</file>

<file path=ppt/slideLayouts/_rels/slideLayout16.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2.png"/><Relationship Id="rId4" Type="http://schemas.openxmlformats.org/officeDocument/2006/relationships/image" Target="../media/image10.svg"/><Relationship Id="rId9" Type="http://schemas.openxmlformats.org/officeDocument/2006/relationships/image" Target="../media/image15.jpe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2.png"/><Relationship Id="rId4" Type="http://schemas.openxmlformats.org/officeDocument/2006/relationships/image" Target="../media/image10.svg"/><Relationship Id="rId9" Type="http://schemas.openxmlformats.org/officeDocument/2006/relationships/image" Target="../media/image15.jpe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2.png"/><Relationship Id="rId4" Type="http://schemas.openxmlformats.org/officeDocument/2006/relationships/image" Target="../media/image10.svg"/><Relationship Id="rId9" Type="http://schemas.openxmlformats.org/officeDocument/2006/relationships/image" Target="../media/image15.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1.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19.png"/><Relationship Id="rId4" Type="http://schemas.openxmlformats.org/officeDocument/2006/relationships/image" Target="../media/image10.svg"/><Relationship Id="rId9" Type="http://schemas.openxmlformats.org/officeDocument/2006/relationships/image" Target="../media/image15.jpe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svg"/><Relationship Id="rId9" Type="http://schemas.openxmlformats.org/officeDocument/2006/relationships/image" Target="../media/image15.jpeg"/></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svg"/><Relationship Id="rId9" Type="http://schemas.openxmlformats.org/officeDocument/2006/relationships/image" Target="../media/image15.jpeg"/></Relationships>
</file>

<file path=ppt/slideLayouts/_rels/slideLayout4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svg"/><Relationship Id="rId9" Type="http://schemas.openxmlformats.org/officeDocument/2006/relationships/image" Target="../media/image15.jpe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8.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49.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svg"/><Relationship Id="rId9" Type="http://schemas.openxmlformats.org/officeDocument/2006/relationships/image" Target="../media/image15.jpe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svg"/><Relationship Id="rId9" Type="http://schemas.openxmlformats.org/officeDocument/2006/relationships/image" Target="../media/image15.jpeg"/></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7.jpeg"/><Relationship Id="rId1" Type="http://schemas.openxmlformats.org/officeDocument/2006/relationships/slideMaster" Target="../slideMasters/slideMaster2.xml"/><Relationship Id="rId6" Type="http://schemas.openxmlformats.org/officeDocument/2006/relationships/image" Target="../media/image12.svg"/><Relationship Id="rId5" Type="http://schemas.openxmlformats.org/officeDocument/2006/relationships/image" Target="../media/image11.png"/><Relationship Id="rId10" Type="http://schemas.openxmlformats.org/officeDocument/2006/relationships/image" Target="../media/image7.png"/><Relationship Id="rId4" Type="http://schemas.openxmlformats.org/officeDocument/2006/relationships/image" Target="../media/image10.svg"/><Relationship Id="rId9" Type="http://schemas.openxmlformats.org/officeDocument/2006/relationships/image" Target="../media/image15.jpe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8.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6.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eg"/><Relationship Id="rId1" Type="http://schemas.openxmlformats.org/officeDocument/2006/relationships/slideMaster" Target="../slideMasters/slideMaster2.xml"/><Relationship Id="rId4" Type="http://schemas.openxmlformats.org/officeDocument/2006/relationships/image" Target="../media/image7.png"/></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image" Target="../media/image23.png"/></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Master" Target="../slideMasters/slideMaster3.xml"/><Relationship Id="rId4" Type="http://schemas.openxmlformats.org/officeDocument/2006/relationships/image" Target="../media/image7.png"/></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jpeg"/><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29.png"/><Relationship Id="rId4" Type="http://schemas.openxmlformats.org/officeDocument/2006/relationships/image" Target="../media/image28.jpe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5.png"/><Relationship Id="rId1" Type="http://schemas.openxmlformats.org/officeDocument/2006/relationships/slideMaster" Target="../slideMasters/slideMaster4.xml"/><Relationship Id="rId4" Type="http://schemas.openxmlformats.org/officeDocument/2006/relationships/image" Target="../media/image7.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pn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7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2.png"/><Relationship Id="rId1" Type="http://schemas.openxmlformats.org/officeDocument/2006/relationships/slideMaster" Target="../slideMasters/slideMaster4.xml"/><Relationship Id="rId6" Type="http://schemas.openxmlformats.org/officeDocument/2006/relationships/image" Target="../media/image37.svg"/><Relationship Id="rId5" Type="http://schemas.openxmlformats.org/officeDocument/2006/relationships/image" Target="../media/image36.png"/><Relationship Id="rId10" Type="http://schemas.openxmlformats.org/officeDocument/2006/relationships/image" Target="../media/image41.svg"/><Relationship Id="rId4" Type="http://schemas.openxmlformats.org/officeDocument/2006/relationships/image" Target="../media/image35.svg"/><Relationship Id="rId9" Type="http://schemas.openxmlformats.org/officeDocument/2006/relationships/image" Target="../media/image40.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4.xml"/><Relationship Id="rId6" Type="http://schemas.openxmlformats.org/officeDocument/2006/relationships/image" Target="../media/image2.png"/><Relationship Id="rId5" Type="http://schemas.openxmlformats.org/officeDocument/2006/relationships/image" Target="../media/image45.jpeg"/><Relationship Id="rId4" Type="http://schemas.openxmlformats.org/officeDocument/2006/relationships/image" Target="../media/image44.png"/></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png"/><Relationship Id="rId1" Type="http://schemas.openxmlformats.org/officeDocument/2006/relationships/slideMaster" Target="../slideMasters/slideMaster4.xml"/><Relationship Id="rId4" Type="http://schemas.openxmlformats.org/officeDocument/2006/relationships/image" Target="../media/image49.png"/></Relationships>
</file>

<file path=ppt/slideLayouts/_rels/slideLayout79.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4.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pn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text">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E17CBB05-0B6C-D04F-6B70-8F7745E95D48}"/>
              </a:ext>
            </a:extLst>
          </p:cNvPr>
          <p:cNvSpPr txBox="1">
            <a:spLocks noGrp="1"/>
          </p:cNvSpPr>
          <p:nvPr>
            <p:ph type="ctrTitle"/>
          </p:nvPr>
        </p:nvSpPr>
        <p:spPr>
          <a:xfrm>
            <a:off x="767410" y="3335100"/>
            <a:ext cx="10465161" cy="1462052"/>
          </a:xfrm>
        </p:spPr>
        <p:txBody>
          <a:bodyPr/>
          <a:lstStyle>
            <a:lvl1pPr>
              <a:defRPr sz="3600">
                <a:ea typeface="Red Hat Display Black" pitchFamily="2"/>
                <a:cs typeface="Arial" pitchFamily="34"/>
              </a:defRPr>
            </a:lvl1pPr>
          </a:lstStyle>
          <a:p>
            <a:pPr lvl="0"/>
            <a:r>
              <a:rPr lang="en-US"/>
              <a:t>Click to edit Master title style</a:t>
            </a:r>
            <a:endParaRPr lang="en-GB"/>
          </a:p>
        </p:txBody>
      </p:sp>
      <p:sp>
        <p:nvSpPr>
          <p:cNvPr id="3" name="Rectangle 4">
            <a:extLst>
              <a:ext uri="{FF2B5EF4-FFF2-40B4-BE49-F238E27FC236}">
                <a16:creationId xmlns:a16="http://schemas.microsoft.com/office/drawing/2014/main" id="{421F8EFF-2A5E-D71D-8E3C-89F7E4BFD4E2}"/>
              </a:ext>
            </a:extLst>
          </p:cNvPr>
          <p:cNvSpPr txBox="1">
            <a:spLocks noGrp="1"/>
          </p:cNvSpPr>
          <p:nvPr>
            <p:ph type="subTitle" idx="1"/>
          </p:nvPr>
        </p:nvSpPr>
        <p:spPr>
          <a:xfrm>
            <a:off x="767410" y="2996955"/>
            <a:ext cx="10465161" cy="338154"/>
          </a:xfrm>
        </p:spPr>
        <p:txBody>
          <a:bodyPr/>
          <a:lstStyle>
            <a:lvl1pPr>
              <a:spcBef>
                <a:spcPts val="400"/>
              </a:spcBef>
              <a:defRPr sz="1600" b="1">
                <a:solidFill>
                  <a:srgbClr val="027C85"/>
                </a:solidFill>
                <a:latin typeface="Arial Black" pitchFamily="34"/>
                <a:ea typeface="Red Hat Display Black" pitchFamily="2"/>
              </a:defRPr>
            </a:lvl1pPr>
          </a:lstStyle>
          <a:p>
            <a:pPr lvl="0"/>
            <a:r>
              <a:rPr lang="en-US"/>
              <a:t>CLICK TO EDIT MASTER SUBTITLE STYLE</a:t>
            </a:r>
            <a:endParaRPr lang="en-GB"/>
          </a:p>
        </p:txBody>
      </p:sp>
      <p:pic>
        <p:nvPicPr>
          <p:cNvPr id="4" name="Picture 2">
            <a:extLst>
              <a:ext uri="{FF2B5EF4-FFF2-40B4-BE49-F238E27FC236}">
                <a16:creationId xmlns:a16="http://schemas.microsoft.com/office/drawing/2014/main" id="{DE34D72F-00D1-20E5-827F-E52B71FA6D7F}"/>
              </a:ext>
            </a:extLst>
          </p:cNvPr>
          <p:cNvPicPr>
            <a:picLocks noMove="1" noResize="1"/>
          </p:cNvPicPr>
          <p:nvPr/>
        </p:nvPicPr>
        <p:blipFill>
          <a:blip r:embed="rId2">
            <a:extLst>
              <a:ext uri="{28A0092B-C50C-407E-A947-70E740481C1C}">
                <a14:useLocalDpi xmlns:a14="http://schemas.microsoft.com/office/drawing/2010/main" val="0"/>
              </a:ext>
            </a:extLst>
          </a:blip>
          <a:srcRect/>
          <a:stretch>
            <a:fillRect/>
          </a:stretch>
        </p:blipFill>
        <p:spPr>
          <a:xfrm>
            <a:off x="0" y="2075"/>
            <a:ext cx="12191996" cy="1618488"/>
          </a:xfrm>
          <a:prstGeom prst="rect">
            <a:avLst/>
          </a:prstGeom>
          <a:noFill/>
          <a:ln cap="flat">
            <a:noFill/>
          </a:ln>
        </p:spPr>
      </p:pic>
    </p:spTree>
    <p:extLst>
      <p:ext uri="{BB962C8B-B14F-4D97-AF65-F5344CB8AC3E}">
        <p14:creationId xmlns:p14="http://schemas.microsoft.com/office/powerpoint/2010/main" val="3300719456"/>
      </p:ext>
    </p:extLst>
  </p:cSld>
  <p:clrMapOvr>
    <a:masterClrMapping/>
  </p:clrMapOvr>
  <p:transition spd="med">
    <p:fade/>
  </p:transition>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Main content 50/50">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BC957DF7-E7FB-DDF4-7DDF-743DE02A3C0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
        <p:nvSpPr>
          <p:cNvPr id="3" name="Title 1">
            <a:extLst>
              <a:ext uri="{FF2B5EF4-FFF2-40B4-BE49-F238E27FC236}">
                <a16:creationId xmlns:a16="http://schemas.microsoft.com/office/drawing/2014/main" id="{2CB3B546-2B65-F976-6C5F-53860F8B550F}"/>
              </a:ext>
            </a:extLst>
          </p:cNvPr>
          <p:cNvSpPr txBox="1">
            <a:spLocks noGrp="1"/>
          </p:cNvSpPr>
          <p:nvPr>
            <p:ph type="title"/>
          </p:nvPr>
        </p:nvSpPr>
        <p:spPr>
          <a:xfrm>
            <a:off x="286426" y="1310289"/>
            <a:ext cx="11498205" cy="605122"/>
          </a:xfrm>
        </p:spPr>
        <p:txBody>
          <a:bodyPr/>
          <a:lstStyle>
            <a:lvl1pPr>
              <a:defRPr b="0">
                <a:ea typeface="Red Hat Display Black" pitchFamily="2"/>
                <a:cs typeface="Arial" pitchFamily="34"/>
              </a:defRPr>
            </a:lvl1pPr>
          </a:lstStyle>
          <a:p>
            <a:pPr lvl="0"/>
            <a:r>
              <a:rPr lang="en-US"/>
              <a:t>Click to edit Master title style</a:t>
            </a:r>
            <a:endParaRPr lang="en-GB"/>
          </a:p>
        </p:txBody>
      </p:sp>
      <p:sp>
        <p:nvSpPr>
          <p:cNvPr id="4" name="Content Placeholder 2">
            <a:extLst>
              <a:ext uri="{FF2B5EF4-FFF2-40B4-BE49-F238E27FC236}">
                <a16:creationId xmlns:a16="http://schemas.microsoft.com/office/drawing/2014/main" id="{2649A7FB-C91E-13DD-1654-09EF24910A52}"/>
              </a:ext>
            </a:extLst>
          </p:cNvPr>
          <p:cNvSpPr txBox="1">
            <a:spLocks noGrp="1"/>
          </p:cNvSpPr>
          <p:nvPr>
            <p:ph idx="4294967295"/>
          </p:nvPr>
        </p:nvSpPr>
        <p:spPr>
          <a:xfrm>
            <a:off x="286426" y="2105369"/>
            <a:ext cx="5473534" cy="452595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Content Placeholder 3">
            <a:extLst>
              <a:ext uri="{FF2B5EF4-FFF2-40B4-BE49-F238E27FC236}">
                <a16:creationId xmlns:a16="http://schemas.microsoft.com/office/drawing/2014/main" id="{C07CBA6B-4205-4410-C311-18F56179E2C5}"/>
              </a:ext>
            </a:extLst>
          </p:cNvPr>
          <p:cNvSpPr txBox="1">
            <a:spLocks noGrp="1"/>
          </p:cNvSpPr>
          <p:nvPr>
            <p:ph idx="4294967295"/>
          </p:nvPr>
        </p:nvSpPr>
        <p:spPr>
          <a:xfrm>
            <a:off x="6311097" y="2105369"/>
            <a:ext cx="5473534" cy="452595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Rectangle 4">
            <a:extLst>
              <a:ext uri="{FF2B5EF4-FFF2-40B4-BE49-F238E27FC236}">
                <a16:creationId xmlns:a16="http://schemas.microsoft.com/office/drawing/2014/main" id="{85859BD3-9D08-FCB7-34D1-F83D4294FA76}"/>
              </a:ext>
            </a:extLst>
          </p:cNvPr>
          <p:cNvSpPr txBox="1">
            <a:spLocks noGrp="1"/>
          </p:cNvSpPr>
          <p:nvPr>
            <p:ph type="subTitle" idx="4294967295"/>
          </p:nvPr>
        </p:nvSpPr>
        <p:spPr>
          <a:xfrm>
            <a:off x="286426" y="972144"/>
            <a:ext cx="11498205" cy="338154"/>
          </a:xfrm>
        </p:spPr>
        <p:txBody>
          <a:bodyPr/>
          <a:lstStyle>
            <a:lvl1pPr>
              <a:spcBef>
                <a:spcPts val="400"/>
              </a:spcBef>
              <a:defRPr sz="1600" b="1">
                <a:solidFill>
                  <a:srgbClr val="016676"/>
                </a:solidFill>
                <a:latin typeface="Arial Black" pitchFamily="34"/>
                <a:ea typeface="Red Hat Display Black" pitchFamily="2"/>
                <a:cs typeface="Red Hat Display Black" pitchFamily="2"/>
              </a:defRPr>
            </a:lvl1pPr>
          </a:lstStyle>
          <a:p>
            <a:pPr lvl="0"/>
            <a:r>
              <a:rPr lang="en-US"/>
              <a:t>CLICK TO EDIT MASTER SUBTITLE STYLE</a:t>
            </a:r>
            <a:endParaRPr lang="en-GB"/>
          </a:p>
        </p:txBody>
      </p:sp>
    </p:spTree>
    <p:extLst>
      <p:ext uri="{BB962C8B-B14F-4D97-AF65-F5344CB8AC3E}">
        <p14:creationId xmlns:p14="http://schemas.microsoft.com/office/powerpoint/2010/main" val="2641276294"/>
      </p:ext>
    </p:extLst>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Main content 30/30/30">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A9540F79-4A02-09C3-77B3-A92125B5BB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
        <p:nvSpPr>
          <p:cNvPr id="3" name="Title 1">
            <a:extLst>
              <a:ext uri="{FF2B5EF4-FFF2-40B4-BE49-F238E27FC236}">
                <a16:creationId xmlns:a16="http://schemas.microsoft.com/office/drawing/2014/main" id="{69EDD8D3-F276-1BD0-0701-77232B40A670}"/>
              </a:ext>
            </a:extLst>
          </p:cNvPr>
          <p:cNvSpPr txBox="1">
            <a:spLocks noGrp="1"/>
          </p:cNvSpPr>
          <p:nvPr>
            <p:ph type="title"/>
          </p:nvPr>
        </p:nvSpPr>
        <p:spPr>
          <a:xfrm>
            <a:off x="286426" y="1310289"/>
            <a:ext cx="11498205" cy="605122"/>
          </a:xfrm>
        </p:spPr>
        <p:txBody>
          <a:bodyPr/>
          <a:lstStyle>
            <a:lvl1pPr>
              <a:defRPr>
                <a:ea typeface="Red Hat Display Black" pitchFamily="2"/>
                <a:cs typeface="Arial" pitchFamily="34"/>
              </a:defRPr>
            </a:lvl1pPr>
          </a:lstStyle>
          <a:p>
            <a:pPr lvl="0"/>
            <a:r>
              <a:rPr lang="en-US"/>
              <a:t>Click to edit Master title style</a:t>
            </a:r>
            <a:endParaRPr lang="en-GB"/>
          </a:p>
        </p:txBody>
      </p:sp>
      <p:sp>
        <p:nvSpPr>
          <p:cNvPr id="4" name="Content Placeholder 2">
            <a:extLst>
              <a:ext uri="{FF2B5EF4-FFF2-40B4-BE49-F238E27FC236}">
                <a16:creationId xmlns:a16="http://schemas.microsoft.com/office/drawing/2014/main" id="{D7955C13-6321-A3AF-41F0-23857D2688B6}"/>
              </a:ext>
            </a:extLst>
          </p:cNvPr>
          <p:cNvSpPr txBox="1">
            <a:spLocks noGrp="1"/>
          </p:cNvSpPr>
          <p:nvPr>
            <p:ph idx="4294967295"/>
          </p:nvPr>
        </p:nvSpPr>
        <p:spPr>
          <a:xfrm>
            <a:off x="286426" y="2105369"/>
            <a:ext cx="3604007" cy="452595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6E33EE98-8788-5D29-22B7-61B8308AD2C8}"/>
              </a:ext>
            </a:extLst>
          </p:cNvPr>
          <p:cNvSpPr txBox="1">
            <a:spLocks noGrp="1"/>
          </p:cNvSpPr>
          <p:nvPr>
            <p:ph type="subTitle" idx="4294967295"/>
          </p:nvPr>
        </p:nvSpPr>
        <p:spPr>
          <a:xfrm>
            <a:off x="286426" y="972144"/>
            <a:ext cx="11498205" cy="338154"/>
          </a:xfrm>
        </p:spPr>
        <p:txBody>
          <a:bodyPr/>
          <a:lstStyle>
            <a:lvl1pPr>
              <a:spcBef>
                <a:spcPts val="400"/>
              </a:spcBef>
              <a:defRPr sz="1600" b="1">
                <a:solidFill>
                  <a:srgbClr val="016676"/>
                </a:solidFill>
                <a:latin typeface="Arial Black" pitchFamily="34"/>
                <a:ea typeface="Red Hat Display Black" pitchFamily="2"/>
                <a:cs typeface="Red Hat Display Black" pitchFamily="2"/>
              </a:defRPr>
            </a:lvl1pPr>
          </a:lstStyle>
          <a:p>
            <a:pPr lvl="0"/>
            <a:r>
              <a:rPr lang="en-US"/>
              <a:t>CLICK TO EDIT MASTER SUBTITLE STYLE</a:t>
            </a:r>
            <a:endParaRPr lang="en-GB"/>
          </a:p>
        </p:txBody>
      </p:sp>
      <p:sp>
        <p:nvSpPr>
          <p:cNvPr id="6" name="Content Placeholder 2">
            <a:extLst>
              <a:ext uri="{FF2B5EF4-FFF2-40B4-BE49-F238E27FC236}">
                <a16:creationId xmlns:a16="http://schemas.microsoft.com/office/drawing/2014/main" id="{31B446DD-64B7-477D-0925-FC1E47E52BCA}"/>
              </a:ext>
            </a:extLst>
          </p:cNvPr>
          <p:cNvSpPr txBox="1">
            <a:spLocks noGrp="1"/>
          </p:cNvSpPr>
          <p:nvPr>
            <p:ph idx="4294967295"/>
          </p:nvPr>
        </p:nvSpPr>
        <p:spPr>
          <a:xfrm>
            <a:off x="4233525" y="2105369"/>
            <a:ext cx="3604007" cy="452595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Content Placeholder 2">
            <a:extLst>
              <a:ext uri="{FF2B5EF4-FFF2-40B4-BE49-F238E27FC236}">
                <a16:creationId xmlns:a16="http://schemas.microsoft.com/office/drawing/2014/main" id="{6D089165-94A2-4352-9084-9663297D77A7}"/>
              </a:ext>
            </a:extLst>
          </p:cNvPr>
          <p:cNvSpPr txBox="1">
            <a:spLocks noGrp="1"/>
          </p:cNvSpPr>
          <p:nvPr>
            <p:ph idx="4294967295"/>
          </p:nvPr>
        </p:nvSpPr>
        <p:spPr>
          <a:xfrm>
            <a:off x="8180624" y="2071500"/>
            <a:ext cx="3604007" cy="452595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771478481"/>
      </p:ext>
    </p:extLst>
  </p:cSld>
  <p:clrMapOvr>
    <a:masterClrMapping/>
  </p:clrMapOvr>
  <p:transition spd="med">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White space">
    <p:spTree>
      <p:nvGrpSpPr>
        <p:cNvPr id="1" name=""/>
        <p:cNvGrpSpPr/>
        <p:nvPr/>
      </p:nvGrpSpPr>
      <p:grpSpPr>
        <a:xfrm>
          <a:off x="0" y="0"/>
          <a:ext cx="0" cy="0"/>
          <a:chOff x="0" y="0"/>
          <a:chExt cx="0" cy="0"/>
        </a:xfrm>
      </p:grpSpPr>
      <p:pic>
        <p:nvPicPr>
          <p:cNvPr id="2" name="Picture 1" descr="A black and white sign with white text&#10;&#10;AI-generated content may be incorrect.">
            <a:extLst>
              <a:ext uri="{FF2B5EF4-FFF2-40B4-BE49-F238E27FC236}">
                <a16:creationId xmlns:a16="http://schemas.microsoft.com/office/drawing/2014/main" id="{6F3612C1-29A1-15E9-1F94-92D6435CE5F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71" y="165213"/>
            <a:ext cx="1769309" cy="331744"/>
          </a:xfrm>
          <a:prstGeom prst="rect">
            <a:avLst/>
          </a:prstGeom>
          <a:noFill/>
          <a:ln cap="flat">
            <a:noFill/>
          </a:ln>
        </p:spPr>
      </p:pic>
      <p:pic>
        <p:nvPicPr>
          <p:cNvPr id="3" name="Picture 5">
            <a:extLst>
              <a:ext uri="{FF2B5EF4-FFF2-40B4-BE49-F238E27FC236}">
                <a16:creationId xmlns:a16="http://schemas.microsoft.com/office/drawing/2014/main" id="{A0182F0E-15DC-9F6F-5CBD-8E10DA32057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4062378982"/>
      </p:ext>
    </p:extLst>
  </p:cSld>
  <p:clrMapOvr>
    <a:masterClrMapping/>
  </p:clrMapOvr>
  <p:transition spd="med">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2" name="Picture 2" descr="A close-up of water surface&#10;&#10;AI-generated content may be incorrect.">
            <a:extLst>
              <a:ext uri="{FF2B5EF4-FFF2-40B4-BE49-F238E27FC236}">
                <a16:creationId xmlns:a16="http://schemas.microsoft.com/office/drawing/2014/main" id="{E8AE7F1D-7280-F7C6-6458-5F81212403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1996" cy="6858000"/>
          </a:xfrm>
          <a:prstGeom prst="rect">
            <a:avLst/>
          </a:prstGeom>
          <a:noFill/>
          <a:ln cap="flat">
            <a:noFill/>
          </a:ln>
        </p:spPr>
      </p:pic>
      <p:pic>
        <p:nvPicPr>
          <p:cNvPr id="3" name="Picture 4">
            <a:extLst>
              <a:ext uri="{FF2B5EF4-FFF2-40B4-BE49-F238E27FC236}">
                <a16:creationId xmlns:a16="http://schemas.microsoft.com/office/drawing/2014/main" id="{2B22FC3C-62DD-70E4-9BF0-8D395BF9AD6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2486834077"/>
      </p:ext>
    </p:extLst>
  </p:cSld>
  <p:clrMapOvr>
    <a:masterClrMapping/>
  </p:clrMapOvr>
  <p:transition spd="med">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Get in touch option 1">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F7567A65-B7B8-C22D-3FEB-99A2589947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D0F806FC-7509-EB57-F554-5CE26654BCEF}"/>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Get In Touch</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B61EFBE9-29CA-B67A-F4C7-417344A84606}"/>
              </a:ext>
            </a:extLst>
          </p:cNvPr>
          <p:cNvSpPr txBox="1"/>
          <p:nvPr/>
        </p:nvSpPr>
        <p:spPr>
          <a:xfrm>
            <a:off x="947985" y="3037417"/>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sp>
        <p:nvSpPr>
          <p:cNvPr id="5" name="Input Your email">
            <a:extLst>
              <a:ext uri="{FF2B5EF4-FFF2-40B4-BE49-F238E27FC236}">
                <a16:creationId xmlns:a16="http://schemas.microsoft.com/office/drawing/2014/main" id="{CA30B1FD-DF2F-343E-9A1C-9A102B584779}"/>
              </a:ext>
            </a:extLst>
          </p:cNvPr>
          <p:cNvSpPr/>
          <p:nvPr/>
        </p:nvSpPr>
        <p:spPr>
          <a:xfrm>
            <a:off x="1590004" y="5215847"/>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forinfo@pml.ac.uk</a:t>
            </a:r>
          </a:p>
        </p:txBody>
      </p:sp>
      <p:sp>
        <p:nvSpPr>
          <p:cNvPr id="6" name="Input Your COMPLETE ADDRESS HERE">
            <a:extLst>
              <a:ext uri="{FF2B5EF4-FFF2-40B4-BE49-F238E27FC236}">
                <a16:creationId xmlns:a16="http://schemas.microsoft.com/office/drawing/2014/main" id="{3FF44FB2-9BD0-0E6F-401A-9925CC5142B9}"/>
              </a:ext>
            </a:extLst>
          </p:cNvPr>
          <p:cNvSpPr/>
          <p:nvPr/>
        </p:nvSpPr>
        <p:spPr>
          <a:xfrm>
            <a:off x="1590159" y="3758906"/>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Pml.ac.uk</a:t>
            </a:r>
          </a:p>
        </p:txBody>
      </p:sp>
      <p:sp>
        <p:nvSpPr>
          <p:cNvPr id="7" name="Input Your phone">
            <a:extLst>
              <a:ext uri="{FF2B5EF4-FFF2-40B4-BE49-F238E27FC236}">
                <a16:creationId xmlns:a16="http://schemas.microsoft.com/office/drawing/2014/main" id="{74330627-DBED-4974-66D8-CF3D2AC1F995}"/>
              </a:ext>
            </a:extLst>
          </p:cNvPr>
          <p:cNvSpPr/>
          <p:nvPr/>
        </p:nvSpPr>
        <p:spPr>
          <a:xfrm>
            <a:off x="1590004" y="4478612"/>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GB" sz="1250" b="1" i="0" u="none" strike="noStrike" kern="0" cap="all" spc="63" baseline="0">
                <a:solidFill>
                  <a:srgbClr val="454546"/>
                </a:solidFill>
                <a:uFillTx/>
                <a:latin typeface="Arial"/>
              </a:rPr>
              <a:t>+44 (0)1752 633 100</a:t>
            </a:r>
          </a:p>
        </p:txBody>
      </p:sp>
      <p:pic>
        <p:nvPicPr>
          <p:cNvPr id="8" name="Graphic 13">
            <a:extLst>
              <a:ext uri="{FF2B5EF4-FFF2-40B4-BE49-F238E27FC236}">
                <a16:creationId xmlns:a16="http://schemas.microsoft.com/office/drawing/2014/main" id="{A9B23259-24D4-4ECA-4232-551412D1C7D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9856" y="5215847"/>
            <a:ext cx="264270" cy="264270"/>
          </a:xfrm>
          <a:prstGeom prst="rect">
            <a:avLst/>
          </a:prstGeom>
          <a:noFill/>
          <a:ln cap="flat">
            <a:noFill/>
          </a:ln>
        </p:spPr>
      </p:pic>
      <p:pic>
        <p:nvPicPr>
          <p:cNvPr id="9" name="Graphic 14">
            <a:extLst>
              <a:ext uri="{FF2B5EF4-FFF2-40B4-BE49-F238E27FC236}">
                <a16:creationId xmlns:a16="http://schemas.microsoft.com/office/drawing/2014/main" id="{900A0564-1B07-1733-A5AF-BC615AE1CAE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3771" y="3774652"/>
            <a:ext cx="264270" cy="264270"/>
          </a:xfrm>
          <a:prstGeom prst="rect">
            <a:avLst/>
          </a:prstGeom>
          <a:noFill/>
          <a:ln cap="flat">
            <a:noFill/>
          </a:ln>
        </p:spPr>
      </p:pic>
      <p:pic>
        <p:nvPicPr>
          <p:cNvPr id="10" name="Graphic 15">
            <a:extLst>
              <a:ext uri="{FF2B5EF4-FFF2-40B4-BE49-F238E27FC236}">
                <a16:creationId xmlns:a16="http://schemas.microsoft.com/office/drawing/2014/main" id="{FF37462C-B78E-7EC0-19BF-87E0768176B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3771" y="4478612"/>
            <a:ext cx="264270" cy="264270"/>
          </a:xfrm>
          <a:prstGeom prst="rect">
            <a:avLst/>
          </a:prstGeom>
          <a:noFill/>
          <a:ln cap="flat">
            <a:noFill/>
          </a:ln>
        </p:spPr>
      </p:pic>
      <p:pic>
        <p:nvPicPr>
          <p:cNvPr id="11" name="Picture 17" descr="A qr code on a white background&#10;&#10;AI-generated content may be incorrect.">
            <a:extLst>
              <a:ext uri="{FF2B5EF4-FFF2-40B4-BE49-F238E27FC236}">
                <a16:creationId xmlns:a16="http://schemas.microsoft.com/office/drawing/2014/main" id="{A964B504-0356-2F4E-F732-13CF0D11E04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28575" cap="flat">
            <a:solidFill>
              <a:srgbClr val="07BEB8"/>
            </a:solidFill>
            <a:prstDash val="solid"/>
            <a:round/>
          </a:ln>
        </p:spPr>
      </p:pic>
      <p:sp>
        <p:nvSpPr>
          <p:cNvPr id="12" name="Awesome template">
            <a:extLst>
              <a:ext uri="{FF2B5EF4-FFF2-40B4-BE49-F238E27FC236}">
                <a16:creationId xmlns:a16="http://schemas.microsoft.com/office/drawing/2014/main" id="{BA3D7CC7-4605-A037-E7A8-E7FB7ECBD5F4}"/>
              </a:ext>
            </a:extLst>
          </p:cNvPr>
          <p:cNvSpPr txBox="1"/>
          <p:nvPr/>
        </p:nvSpPr>
        <p:spPr>
          <a:xfrm>
            <a:off x="6744074" y="5661251"/>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0" i="0" u="none" strike="noStrike" kern="0" cap="none" spc="63" baseline="0">
                <a:solidFill>
                  <a:srgbClr val="016676"/>
                </a:solidFill>
                <a:uFillTx/>
                <a:latin typeface="Arial"/>
              </a:rPr>
              <a:t>Scan to view our website</a:t>
            </a:r>
          </a:p>
        </p:txBody>
      </p:sp>
      <p:pic>
        <p:nvPicPr>
          <p:cNvPr id="13" name="Picture 1">
            <a:extLst>
              <a:ext uri="{FF2B5EF4-FFF2-40B4-BE49-F238E27FC236}">
                <a16:creationId xmlns:a16="http://schemas.microsoft.com/office/drawing/2014/main" id="{B54AD93F-A38A-9769-117D-1CDB0B097F0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83636152"/>
      </p:ext>
    </p:extLst>
  </p:cSld>
  <p:clrMapOvr>
    <a:masterClrMapping/>
  </p:clrMapOvr>
  <p:transition spd="med">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Get in touch option 2">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CB997F13-6B53-8BF7-009D-CD41097631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795C9B7C-12A0-83F1-9AA3-22E53F6FE7AD}"/>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Get In Touch</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662EE9CE-5065-C3D6-96C9-E313081AE6B1}"/>
              </a:ext>
            </a:extLst>
          </p:cNvPr>
          <p:cNvSpPr txBox="1"/>
          <p:nvPr/>
        </p:nvSpPr>
        <p:spPr>
          <a:xfrm>
            <a:off x="947985" y="3037417"/>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sp>
        <p:nvSpPr>
          <p:cNvPr id="5" name="Input Your email">
            <a:extLst>
              <a:ext uri="{FF2B5EF4-FFF2-40B4-BE49-F238E27FC236}">
                <a16:creationId xmlns:a16="http://schemas.microsoft.com/office/drawing/2014/main" id="{77917740-A2E3-C142-B18A-F825DEDA61F5}"/>
              </a:ext>
            </a:extLst>
          </p:cNvPr>
          <p:cNvSpPr/>
          <p:nvPr/>
        </p:nvSpPr>
        <p:spPr>
          <a:xfrm>
            <a:off x="1590004" y="5215847"/>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forinfo@pml.ac.uk</a:t>
            </a:r>
          </a:p>
        </p:txBody>
      </p:sp>
      <p:sp>
        <p:nvSpPr>
          <p:cNvPr id="6" name="Input Your COMPLETE ADDRESS HERE">
            <a:extLst>
              <a:ext uri="{FF2B5EF4-FFF2-40B4-BE49-F238E27FC236}">
                <a16:creationId xmlns:a16="http://schemas.microsoft.com/office/drawing/2014/main" id="{29C7283A-6588-33E1-750E-B3AA7F153BF2}"/>
              </a:ext>
            </a:extLst>
          </p:cNvPr>
          <p:cNvSpPr/>
          <p:nvPr/>
        </p:nvSpPr>
        <p:spPr>
          <a:xfrm>
            <a:off x="1590159" y="3758906"/>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Pml.ac.uk</a:t>
            </a:r>
          </a:p>
        </p:txBody>
      </p:sp>
      <p:sp>
        <p:nvSpPr>
          <p:cNvPr id="7" name="Input Your phone">
            <a:extLst>
              <a:ext uri="{FF2B5EF4-FFF2-40B4-BE49-F238E27FC236}">
                <a16:creationId xmlns:a16="http://schemas.microsoft.com/office/drawing/2014/main" id="{52247AB9-DE4C-37B1-8A08-067FB697AEA6}"/>
              </a:ext>
            </a:extLst>
          </p:cNvPr>
          <p:cNvSpPr/>
          <p:nvPr/>
        </p:nvSpPr>
        <p:spPr>
          <a:xfrm>
            <a:off x="1590004" y="4478612"/>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GB" sz="1250" b="1" i="0" u="none" strike="noStrike" kern="0" cap="all" spc="63" baseline="0">
                <a:solidFill>
                  <a:srgbClr val="454546"/>
                </a:solidFill>
                <a:uFillTx/>
                <a:latin typeface="Arial"/>
              </a:rPr>
              <a:t>+44 (0)1752 633 100</a:t>
            </a:r>
          </a:p>
        </p:txBody>
      </p:sp>
      <p:pic>
        <p:nvPicPr>
          <p:cNvPr id="8" name="Graphic 13">
            <a:extLst>
              <a:ext uri="{FF2B5EF4-FFF2-40B4-BE49-F238E27FC236}">
                <a16:creationId xmlns:a16="http://schemas.microsoft.com/office/drawing/2014/main" id="{3E3C3867-C319-4147-44EF-465771D4DDF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9856" y="5215847"/>
            <a:ext cx="264270" cy="264270"/>
          </a:xfrm>
          <a:prstGeom prst="rect">
            <a:avLst/>
          </a:prstGeom>
          <a:noFill/>
          <a:ln cap="flat">
            <a:noFill/>
          </a:ln>
        </p:spPr>
      </p:pic>
      <p:pic>
        <p:nvPicPr>
          <p:cNvPr id="9" name="Graphic 14">
            <a:extLst>
              <a:ext uri="{FF2B5EF4-FFF2-40B4-BE49-F238E27FC236}">
                <a16:creationId xmlns:a16="http://schemas.microsoft.com/office/drawing/2014/main" id="{8817198E-89E0-23A5-862C-695A87B44E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3771" y="3774652"/>
            <a:ext cx="264270" cy="264270"/>
          </a:xfrm>
          <a:prstGeom prst="rect">
            <a:avLst/>
          </a:prstGeom>
          <a:noFill/>
          <a:ln cap="flat">
            <a:noFill/>
          </a:ln>
        </p:spPr>
      </p:pic>
      <p:pic>
        <p:nvPicPr>
          <p:cNvPr id="10" name="Graphic 15">
            <a:extLst>
              <a:ext uri="{FF2B5EF4-FFF2-40B4-BE49-F238E27FC236}">
                <a16:creationId xmlns:a16="http://schemas.microsoft.com/office/drawing/2014/main" id="{6C795D5F-9D3E-57FE-B55A-7FDA18F21B0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3771" y="4478612"/>
            <a:ext cx="264270" cy="264270"/>
          </a:xfrm>
          <a:prstGeom prst="rect">
            <a:avLst/>
          </a:prstGeom>
          <a:noFill/>
          <a:ln cap="flat">
            <a:noFill/>
          </a:ln>
        </p:spPr>
      </p:pic>
      <p:pic>
        <p:nvPicPr>
          <p:cNvPr id="11" name="Picture 17" descr="A qr code on a white background&#10;&#10;AI-generated content may be incorrect.">
            <a:extLst>
              <a:ext uri="{FF2B5EF4-FFF2-40B4-BE49-F238E27FC236}">
                <a16:creationId xmlns:a16="http://schemas.microsoft.com/office/drawing/2014/main" id="{9F893FA3-B651-FCB8-EEAE-96F562C8E84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28575" cap="flat">
            <a:solidFill>
              <a:srgbClr val="07BEB8"/>
            </a:solidFill>
            <a:prstDash val="solid"/>
            <a:round/>
          </a:ln>
        </p:spPr>
      </p:pic>
      <p:sp>
        <p:nvSpPr>
          <p:cNvPr id="12" name="Awesome template">
            <a:extLst>
              <a:ext uri="{FF2B5EF4-FFF2-40B4-BE49-F238E27FC236}">
                <a16:creationId xmlns:a16="http://schemas.microsoft.com/office/drawing/2014/main" id="{E0B8D1DD-BC05-F082-3AF6-CD566C99067A}"/>
              </a:ext>
            </a:extLst>
          </p:cNvPr>
          <p:cNvSpPr txBox="1"/>
          <p:nvPr/>
        </p:nvSpPr>
        <p:spPr>
          <a:xfrm>
            <a:off x="6744074" y="5661251"/>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0" i="0" u="none" strike="noStrike" kern="0" cap="none" spc="63" baseline="0">
                <a:solidFill>
                  <a:srgbClr val="016676"/>
                </a:solidFill>
                <a:uFillTx/>
                <a:latin typeface="Arial"/>
              </a:rPr>
              <a:t>Scan to view our website</a:t>
            </a:r>
          </a:p>
        </p:txBody>
      </p:sp>
      <p:pic>
        <p:nvPicPr>
          <p:cNvPr id="13" name="Picture 1">
            <a:extLst>
              <a:ext uri="{FF2B5EF4-FFF2-40B4-BE49-F238E27FC236}">
                <a16:creationId xmlns:a16="http://schemas.microsoft.com/office/drawing/2014/main" id="{AB7D9995-940A-A929-374C-FED458A02B2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806912137"/>
      </p:ext>
    </p:extLst>
  </p:cSld>
  <p:clrMapOvr>
    <a:masterClrMapping/>
  </p:clrMapOvr>
  <p:transition spd="med">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Get in touch option 3">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01B8D382-62A6-70F0-1B3E-20FA7028F29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flipH="1">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49BB9CB8-BEED-6826-F5C9-E7C3C1A545A6}"/>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Get In Touch</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CBAF49C4-843B-9256-4FCA-9C6B450D4AF9}"/>
              </a:ext>
            </a:extLst>
          </p:cNvPr>
          <p:cNvSpPr txBox="1"/>
          <p:nvPr/>
        </p:nvSpPr>
        <p:spPr>
          <a:xfrm>
            <a:off x="947985" y="3037417"/>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sp>
        <p:nvSpPr>
          <p:cNvPr id="5" name="Input Your email">
            <a:extLst>
              <a:ext uri="{FF2B5EF4-FFF2-40B4-BE49-F238E27FC236}">
                <a16:creationId xmlns:a16="http://schemas.microsoft.com/office/drawing/2014/main" id="{B5C36DC5-A5CD-8521-3B95-4F981137D004}"/>
              </a:ext>
            </a:extLst>
          </p:cNvPr>
          <p:cNvSpPr/>
          <p:nvPr/>
        </p:nvSpPr>
        <p:spPr>
          <a:xfrm>
            <a:off x="1590004" y="5215847"/>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forinfo@pml.ac.uk</a:t>
            </a:r>
          </a:p>
        </p:txBody>
      </p:sp>
      <p:sp>
        <p:nvSpPr>
          <p:cNvPr id="6" name="Input Your COMPLETE ADDRESS HERE">
            <a:extLst>
              <a:ext uri="{FF2B5EF4-FFF2-40B4-BE49-F238E27FC236}">
                <a16:creationId xmlns:a16="http://schemas.microsoft.com/office/drawing/2014/main" id="{97FB6FC9-CEF1-56F7-423B-F629D058A807}"/>
              </a:ext>
            </a:extLst>
          </p:cNvPr>
          <p:cNvSpPr/>
          <p:nvPr/>
        </p:nvSpPr>
        <p:spPr>
          <a:xfrm>
            <a:off x="1590159" y="3758906"/>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Pml.ac.uk</a:t>
            </a:r>
          </a:p>
        </p:txBody>
      </p:sp>
      <p:sp>
        <p:nvSpPr>
          <p:cNvPr id="7" name="Input Your phone">
            <a:extLst>
              <a:ext uri="{FF2B5EF4-FFF2-40B4-BE49-F238E27FC236}">
                <a16:creationId xmlns:a16="http://schemas.microsoft.com/office/drawing/2014/main" id="{739F7BEC-D1D5-9BF6-BFAF-EE43111E7C84}"/>
              </a:ext>
            </a:extLst>
          </p:cNvPr>
          <p:cNvSpPr/>
          <p:nvPr/>
        </p:nvSpPr>
        <p:spPr>
          <a:xfrm>
            <a:off x="1590004" y="4478612"/>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GB" sz="1250" b="1" i="0" u="none" strike="noStrike" kern="0" cap="all" spc="63" baseline="0">
                <a:solidFill>
                  <a:srgbClr val="454546"/>
                </a:solidFill>
                <a:uFillTx/>
                <a:latin typeface="Arial"/>
              </a:rPr>
              <a:t>+44 (0)1752 633 100</a:t>
            </a:r>
          </a:p>
        </p:txBody>
      </p:sp>
      <p:pic>
        <p:nvPicPr>
          <p:cNvPr id="8" name="Graphic 13">
            <a:extLst>
              <a:ext uri="{FF2B5EF4-FFF2-40B4-BE49-F238E27FC236}">
                <a16:creationId xmlns:a16="http://schemas.microsoft.com/office/drawing/2014/main" id="{A9A32EB2-351E-D3EE-5F77-8F113E29C3F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9856" y="5215847"/>
            <a:ext cx="264270" cy="264270"/>
          </a:xfrm>
          <a:prstGeom prst="rect">
            <a:avLst/>
          </a:prstGeom>
          <a:noFill/>
          <a:ln cap="flat">
            <a:noFill/>
          </a:ln>
        </p:spPr>
      </p:pic>
      <p:pic>
        <p:nvPicPr>
          <p:cNvPr id="9" name="Graphic 14">
            <a:extLst>
              <a:ext uri="{FF2B5EF4-FFF2-40B4-BE49-F238E27FC236}">
                <a16:creationId xmlns:a16="http://schemas.microsoft.com/office/drawing/2014/main" id="{640E673C-A0B4-5CB4-B84B-96E23C53C1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3771" y="3774652"/>
            <a:ext cx="264270" cy="264270"/>
          </a:xfrm>
          <a:prstGeom prst="rect">
            <a:avLst/>
          </a:prstGeom>
          <a:noFill/>
          <a:ln cap="flat">
            <a:noFill/>
          </a:ln>
        </p:spPr>
      </p:pic>
      <p:pic>
        <p:nvPicPr>
          <p:cNvPr id="10" name="Graphic 15">
            <a:extLst>
              <a:ext uri="{FF2B5EF4-FFF2-40B4-BE49-F238E27FC236}">
                <a16:creationId xmlns:a16="http://schemas.microsoft.com/office/drawing/2014/main" id="{A0B5E49C-7469-3EE7-0C7F-E46CF4D75FA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3771" y="4478612"/>
            <a:ext cx="264270" cy="264270"/>
          </a:xfrm>
          <a:prstGeom prst="rect">
            <a:avLst/>
          </a:prstGeom>
          <a:noFill/>
          <a:ln cap="flat">
            <a:noFill/>
          </a:ln>
        </p:spPr>
      </p:pic>
      <p:pic>
        <p:nvPicPr>
          <p:cNvPr id="11" name="Picture 17" descr="A qr code on a white background&#10;&#10;AI-generated content may be incorrect.">
            <a:extLst>
              <a:ext uri="{FF2B5EF4-FFF2-40B4-BE49-F238E27FC236}">
                <a16:creationId xmlns:a16="http://schemas.microsoft.com/office/drawing/2014/main" id="{D1F2D5CD-E5FE-ABAF-2570-DF5FF30145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28575" cap="flat">
            <a:solidFill>
              <a:srgbClr val="07BEB8"/>
            </a:solidFill>
            <a:prstDash val="solid"/>
            <a:round/>
          </a:ln>
        </p:spPr>
      </p:pic>
      <p:sp>
        <p:nvSpPr>
          <p:cNvPr id="12" name="Awesome template">
            <a:extLst>
              <a:ext uri="{FF2B5EF4-FFF2-40B4-BE49-F238E27FC236}">
                <a16:creationId xmlns:a16="http://schemas.microsoft.com/office/drawing/2014/main" id="{5066FF8E-4B02-FFC4-710A-6DDD06114ABB}"/>
              </a:ext>
            </a:extLst>
          </p:cNvPr>
          <p:cNvSpPr txBox="1"/>
          <p:nvPr/>
        </p:nvSpPr>
        <p:spPr>
          <a:xfrm>
            <a:off x="6744074" y="5661251"/>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0" i="0" u="none" strike="noStrike" kern="0" cap="none" spc="63" baseline="0">
                <a:solidFill>
                  <a:srgbClr val="016676"/>
                </a:solidFill>
                <a:uFillTx/>
                <a:latin typeface="Arial"/>
              </a:rPr>
              <a:t>Scan to view our website</a:t>
            </a:r>
          </a:p>
        </p:txBody>
      </p:sp>
      <p:pic>
        <p:nvPicPr>
          <p:cNvPr id="13" name="Picture 1">
            <a:extLst>
              <a:ext uri="{FF2B5EF4-FFF2-40B4-BE49-F238E27FC236}">
                <a16:creationId xmlns:a16="http://schemas.microsoft.com/office/drawing/2014/main" id="{59450712-C6B7-1E2A-8B40-F959AED58A3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3623966315"/>
      </p:ext>
    </p:extLst>
  </p:cSld>
  <p:clrMapOvr>
    <a:masterClrMapping/>
  </p:clrMapOvr>
  <p:transition spd="med">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Get in touch editable option 1">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8BD686BB-966F-9A77-7B92-CA339C2BF2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A15E752C-6B3F-B5D0-259E-EC4C2D4D0D22}"/>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Get In Touch</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542E6B87-6F88-51E7-EB5C-798C0EE1EDBC}"/>
              </a:ext>
            </a:extLst>
          </p:cNvPr>
          <p:cNvSpPr txBox="1"/>
          <p:nvPr/>
        </p:nvSpPr>
        <p:spPr>
          <a:xfrm>
            <a:off x="957824" y="2768629"/>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pic>
        <p:nvPicPr>
          <p:cNvPr id="5" name="Picture 17" descr="A qr code on a white background&#10;&#10;AI-generated content may be incorrect.">
            <a:extLst>
              <a:ext uri="{FF2B5EF4-FFF2-40B4-BE49-F238E27FC236}">
                <a16:creationId xmlns:a16="http://schemas.microsoft.com/office/drawing/2014/main" id="{D1E80140-00CE-77CA-24E6-6555F6909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28575" cap="flat">
            <a:solidFill>
              <a:srgbClr val="07BEB8"/>
            </a:solidFill>
            <a:prstDash val="solid"/>
            <a:round/>
          </a:ln>
        </p:spPr>
      </p:pic>
      <p:sp>
        <p:nvSpPr>
          <p:cNvPr id="6" name="Awesome template">
            <a:extLst>
              <a:ext uri="{FF2B5EF4-FFF2-40B4-BE49-F238E27FC236}">
                <a16:creationId xmlns:a16="http://schemas.microsoft.com/office/drawing/2014/main" id="{CD9BBA56-B6F4-FC3F-C93F-602DB4058E71}"/>
              </a:ext>
            </a:extLst>
          </p:cNvPr>
          <p:cNvSpPr txBox="1"/>
          <p:nvPr/>
        </p:nvSpPr>
        <p:spPr>
          <a:xfrm>
            <a:off x="6744074" y="5661251"/>
            <a:ext cx="3174997" cy="294884"/>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63" baseline="0">
                <a:solidFill>
                  <a:srgbClr val="016676"/>
                </a:solidFill>
                <a:uFillTx/>
                <a:latin typeface="Arial"/>
              </a:rPr>
              <a:t>Scan to view our website</a:t>
            </a:r>
          </a:p>
        </p:txBody>
      </p:sp>
      <p:sp>
        <p:nvSpPr>
          <p:cNvPr id="7" name="Content Placeholder 2">
            <a:extLst>
              <a:ext uri="{FF2B5EF4-FFF2-40B4-BE49-F238E27FC236}">
                <a16:creationId xmlns:a16="http://schemas.microsoft.com/office/drawing/2014/main" id="{6857A010-BCA6-47E7-CB2C-41AA3FDE669A}"/>
              </a:ext>
            </a:extLst>
          </p:cNvPr>
          <p:cNvSpPr txBox="1">
            <a:spLocks noGrp="1"/>
          </p:cNvSpPr>
          <p:nvPr>
            <p:ph idx="4294967295"/>
          </p:nvPr>
        </p:nvSpPr>
        <p:spPr>
          <a:xfrm>
            <a:off x="957824" y="3262551"/>
            <a:ext cx="3792309" cy="3047210"/>
          </a:xfrm>
        </p:spPr>
        <p:txBody>
          <a:bodyPr/>
          <a:lstStyle>
            <a:lvl1pPr>
              <a:spcBef>
                <a:spcPts val="300"/>
              </a:spcBef>
              <a:defRPr sz="1400" b="1"/>
            </a:lvl1pPr>
          </a:lstStyle>
          <a:p>
            <a:pPr lvl="0"/>
            <a:r>
              <a:rPr lang="en-US"/>
              <a:t>CLICK TO EDIT MASTER TEXT STYLES</a:t>
            </a:r>
          </a:p>
        </p:txBody>
      </p:sp>
      <p:pic>
        <p:nvPicPr>
          <p:cNvPr id="8" name="Picture 3">
            <a:extLst>
              <a:ext uri="{FF2B5EF4-FFF2-40B4-BE49-F238E27FC236}">
                <a16:creationId xmlns:a16="http://schemas.microsoft.com/office/drawing/2014/main" id="{2B7BBE23-7EE3-0D7D-A23C-30B2E5E2402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2726458589"/>
      </p:ext>
    </p:extLst>
  </p:cSld>
  <p:clrMapOvr>
    <a:masterClrMapping/>
  </p:clrMapOvr>
  <p:transition spd="med">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Get in touch editable option 2">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DA442460-40CD-1706-387F-7F78719512E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502F5C96-1D76-D42D-1FA1-9473D7DEF072}"/>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Get In Touch</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66BB1640-0B32-3407-1B9A-FF18F5AB4310}"/>
              </a:ext>
            </a:extLst>
          </p:cNvPr>
          <p:cNvSpPr txBox="1"/>
          <p:nvPr/>
        </p:nvSpPr>
        <p:spPr>
          <a:xfrm>
            <a:off x="957824" y="2768629"/>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pic>
        <p:nvPicPr>
          <p:cNvPr id="5" name="Picture 17" descr="A qr code on a white background&#10;&#10;AI-generated content may be incorrect.">
            <a:extLst>
              <a:ext uri="{FF2B5EF4-FFF2-40B4-BE49-F238E27FC236}">
                <a16:creationId xmlns:a16="http://schemas.microsoft.com/office/drawing/2014/main" id="{44D8C256-6863-B3BA-0F54-68453CB1A2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28575" cap="flat">
            <a:solidFill>
              <a:srgbClr val="07BEB8"/>
            </a:solidFill>
            <a:prstDash val="solid"/>
            <a:round/>
          </a:ln>
        </p:spPr>
      </p:pic>
      <p:sp>
        <p:nvSpPr>
          <p:cNvPr id="6" name="Awesome template">
            <a:extLst>
              <a:ext uri="{FF2B5EF4-FFF2-40B4-BE49-F238E27FC236}">
                <a16:creationId xmlns:a16="http://schemas.microsoft.com/office/drawing/2014/main" id="{B621EF63-DE08-4944-29D6-BD14442649B8}"/>
              </a:ext>
            </a:extLst>
          </p:cNvPr>
          <p:cNvSpPr txBox="1"/>
          <p:nvPr/>
        </p:nvSpPr>
        <p:spPr>
          <a:xfrm>
            <a:off x="6744074" y="5661251"/>
            <a:ext cx="3174997" cy="294884"/>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63" baseline="0">
                <a:solidFill>
                  <a:srgbClr val="016676"/>
                </a:solidFill>
                <a:uFillTx/>
                <a:latin typeface="Arial"/>
              </a:rPr>
              <a:t>Scan to view our website</a:t>
            </a:r>
          </a:p>
        </p:txBody>
      </p:sp>
      <p:sp>
        <p:nvSpPr>
          <p:cNvPr id="7" name="Content Placeholder 2">
            <a:extLst>
              <a:ext uri="{FF2B5EF4-FFF2-40B4-BE49-F238E27FC236}">
                <a16:creationId xmlns:a16="http://schemas.microsoft.com/office/drawing/2014/main" id="{5071EBD5-FCBD-1829-6EF0-748BF0A614BC}"/>
              </a:ext>
            </a:extLst>
          </p:cNvPr>
          <p:cNvSpPr txBox="1">
            <a:spLocks noGrp="1"/>
          </p:cNvSpPr>
          <p:nvPr>
            <p:ph idx="4294967295"/>
          </p:nvPr>
        </p:nvSpPr>
        <p:spPr>
          <a:xfrm>
            <a:off x="957824" y="3262551"/>
            <a:ext cx="3792309" cy="3047210"/>
          </a:xfrm>
        </p:spPr>
        <p:txBody>
          <a:bodyPr/>
          <a:lstStyle>
            <a:lvl1pPr>
              <a:spcBef>
                <a:spcPts val="300"/>
              </a:spcBef>
              <a:defRPr sz="1400" b="1"/>
            </a:lvl1pPr>
          </a:lstStyle>
          <a:p>
            <a:pPr lvl="0"/>
            <a:r>
              <a:rPr lang="en-US"/>
              <a:t>CLICK TO EDIT MASTER TEXT STYLES</a:t>
            </a:r>
          </a:p>
        </p:txBody>
      </p:sp>
      <p:pic>
        <p:nvPicPr>
          <p:cNvPr id="8" name="Picture 1">
            <a:extLst>
              <a:ext uri="{FF2B5EF4-FFF2-40B4-BE49-F238E27FC236}">
                <a16:creationId xmlns:a16="http://schemas.microsoft.com/office/drawing/2014/main" id="{F0651B36-B9F5-E369-5928-61C95AE1413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2839265113"/>
      </p:ext>
    </p:extLst>
  </p:cSld>
  <p:clrMapOvr>
    <a:masterClrMapping/>
  </p:clrMapOvr>
  <p:transition spd="med">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Get in touch editable option 3">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CC414CE9-0D62-972F-AE9F-F99AEA339F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flipH="1">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044D3CEB-A674-D228-04D4-69CAAAB30FCD}"/>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Get In Touch</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72E62596-FCEE-50B3-A85A-21F501B16874}"/>
              </a:ext>
            </a:extLst>
          </p:cNvPr>
          <p:cNvSpPr txBox="1"/>
          <p:nvPr/>
        </p:nvSpPr>
        <p:spPr>
          <a:xfrm>
            <a:off x="957824" y="2768629"/>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pic>
        <p:nvPicPr>
          <p:cNvPr id="5" name="Picture 17" descr="A qr code on a white background&#10;&#10;AI-generated content may be incorrect.">
            <a:extLst>
              <a:ext uri="{FF2B5EF4-FFF2-40B4-BE49-F238E27FC236}">
                <a16:creationId xmlns:a16="http://schemas.microsoft.com/office/drawing/2014/main" id="{B17394A0-4EDA-C40C-886B-2155E5B101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28575" cap="flat">
            <a:solidFill>
              <a:srgbClr val="07BEB8"/>
            </a:solidFill>
            <a:prstDash val="solid"/>
            <a:round/>
          </a:ln>
        </p:spPr>
      </p:pic>
      <p:sp>
        <p:nvSpPr>
          <p:cNvPr id="6" name="Awesome template">
            <a:extLst>
              <a:ext uri="{FF2B5EF4-FFF2-40B4-BE49-F238E27FC236}">
                <a16:creationId xmlns:a16="http://schemas.microsoft.com/office/drawing/2014/main" id="{64EE7B0F-1C62-D4B2-6A7D-7CC132CB8191}"/>
              </a:ext>
            </a:extLst>
          </p:cNvPr>
          <p:cNvSpPr txBox="1"/>
          <p:nvPr/>
        </p:nvSpPr>
        <p:spPr>
          <a:xfrm>
            <a:off x="6744074" y="5661251"/>
            <a:ext cx="3174997" cy="294884"/>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63" baseline="0">
                <a:solidFill>
                  <a:srgbClr val="016676"/>
                </a:solidFill>
                <a:uFillTx/>
                <a:latin typeface="Arial"/>
              </a:rPr>
              <a:t>Scan to view our website</a:t>
            </a:r>
          </a:p>
        </p:txBody>
      </p:sp>
      <p:sp>
        <p:nvSpPr>
          <p:cNvPr id="7" name="Content Placeholder 2">
            <a:extLst>
              <a:ext uri="{FF2B5EF4-FFF2-40B4-BE49-F238E27FC236}">
                <a16:creationId xmlns:a16="http://schemas.microsoft.com/office/drawing/2014/main" id="{E946611B-7F62-9E69-BCAE-7C5F12815BF2}"/>
              </a:ext>
            </a:extLst>
          </p:cNvPr>
          <p:cNvSpPr txBox="1">
            <a:spLocks noGrp="1"/>
          </p:cNvSpPr>
          <p:nvPr>
            <p:ph idx="4294967295"/>
          </p:nvPr>
        </p:nvSpPr>
        <p:spPr>
          <a:xfrm>
            <a:off x="957824" y="3262551"/>
            <a:ext cx="3792309" cy="3047210"/>
          </a:xfrm>
        </p:spPr>
        <p:txBody>
          <a:bodyPr/>
          <a:lstStyle>
            <a:lvl1pPr>
              <a:spcBef>
                <a:spcPts val="300"/>
              </a:spcBef>
              <a:defRPr sz="1400" b="1"/>
            </a:lvl1pPr>
          </a:lstStyle>
          <a:p>
            <a:pPr lvl="0"/>
            <a:r>
              <a:rPr lang="en-US"/>
              <a:t>CLICK TO EDIT MASTER TEXT STYLES</a:t>
            </a:r>
          </a:p>
        </p:txBody>
      </p:sp>
      <p:pic>
        <p:nvPicPr>
          <p:cNvPr id="8" name="Picture 2">
            <a:extLst>
              <a:ext uri="{FF2B5EF4-FFF2-40B4-BE49-F238E27FC236}">
                <a16:creationId xmlns:a16="http://schemas.microsoft.com/office/drawing/2014/main" id="{9170CB09-8527-5589-8043-798CEA2679D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3203301868"/>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Title slide text and imag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7D95FABC-FD97-C636-F61A-4928E78EDBD8}"/>
              </a:ext>
            </a:extLst>
          </p:cNvPr>
          <p:cNvSpPr txBox="1">
            <a:spLocks noGrp="1"/>
          </p:cNvSpPr>
          <p:nvPr>
            <p:ph type="title"/>
          </p:nvPr>
        </p:nvSpPr>
        <p:spPr>
          <a:xfrm>
            <a:off x="767410" y="3335100"/>
            <a:ext cx="5688427" cy="1462052"/>
          </a:xfrm>
        </p:spPr>
        <p:txBody>
          <a:bodyPr/>
          <a:lstStyle>
            <a:lvl1pPr>
              <a:defRPr sz="3600">
                <a:ea typeface="Red Hat Display Black" pitchFamily="2"/>
                <a:cs typeface="Arial" pitchFamily="34"/>
              </a:defRPr>
            </a:lvl1pPr>
          </a:lstStyle>
          <a:p>
            <a:pPr lvl="0"/>
            <a:r>
              <a:rPr lang="en-US"/>
              <a:t>Click to edit Master title style</a:t>
            </a:r>
            <a:endParaRPr lang="en-GB"/>
          </a:p>
        </p:txBody>
      </p:sp>
      <p:sp>
        <p:nvSpPr>
          <p:cNvPr id="3" name="Rectangle 4">
            <a:extLst>
              <a:ext uri="{FF2B5EF4-FFF2-40B4-BE49-F238E27FC236}">
                <a16:creationId xmlns:a16="http://schemas.microsoft.com/office/drawing/2014/main" id="{CEDAF48B-C7CA-4B60-E62C-A0663BD28535}"/>
              </a:ext>
            </a:extLst>
          </p:cNvPr>
          <p:cNvSpPr txBox="1">
            <a:spLocks noGrp="1"/>
          </p:cNvSpPr>
          <p:nvPr>
            <p:ph type="subTitle" idx="4294967295"/>
          </p:nvPr>
        </p:nvSpPr>
        <p:spPr>
          <a:xfrm>
            <a:off x="767410" y="2996955"/>
            <a:ext cx="5688427" cy="338154"/>
          </a:xfrm>
        </p:spPr>
        <p:txBody>
          <a:bodyPr/>
          <a:lstStyle>
            <a:lvl1pPr>
              <a:spcBef>
                <a:spcPts val="400"/>
              </a:spcBef>
              <a:defRPr sz="1600" b="1">
                <a:solidFill>
                  <a:srgbClr val="016676"/>
                </a:solidFill>
                <a:latin typeface="Arial Black" pitchFamily="34"/>
                <a:ea typeface="Red Hat Display Black" pitchFamily="2"/>
              </a:defRPr>
            </a:lvl1pPr>
          </a:lstStyle>
          <a:p>
            <a:pPr lvl="0"/>
            <a:r>
              <a:rPr lang="en-US"/>
              <a:t>CLICK TO EDIT MASTER SUBTITLE STYLE</a:t>
            </a:r>
            <a:endParaRPr lang="en-GB"/>
          </a:p>
        </p:txBody>
      </p:sp>
      <p:sp>
        <p:nvSpPr>
          <p:cNvPr id="4" name="Picture Placeholder 3">
            <a:extLst>
              <a:ext uri="{FF2B5EF4-FFF2-40B4-BE49-F238E27FC236}">
                <a16:creationId xmlns:a16="http://schemas.microsoft.com/office/drawing/2014/main" id="{8501F865-CAE4-6E72-3349-9B07BD5D953E}"/>
              </a:ext>
            </a:extLst>
          </p:cNvPr>
          <p:cNvSpPr txBox="1">
            <a:spLocks noGrp="1"/>
          </p:cNvSpPr>
          <p:nvPr>
            <p:ph type="pic" idx="4294967295"/>
          </p:nvPr>
        </p:nvSpPr>
        <p:spPr>
          <a:xfrm>
            <a:off x="7070195" y="2645304"/>
            <a:ext cx="4427533" cy="2930523"/>
          </a:xfrm>
        </p:spPr>
        <p:txBody>
          <a:bodyPr/>
          <a:lstStyle>
            <a:lvl1pPr>
              <a:defRPr/>
            </a:lvl1pPr>
          </a:lstStyle>
          <a:p>
            <a:pPr lvl="0"/>
            <a:r>
              <a:rPr lang="en-US"/>
              <a:t>Click icon to add picture</a:t>
            </a:r>
            <a:endParaRPr lang="en-GB"/>
          </a:p>
        </p:txBody>
      </p:sp>
      <p:pic>
        <p:nvPicPr>
          <p:cNvPr id="5" name="Picture 1">
            <a:extLst>
              <a:ext uri="{FF2B5EF4-FFF2-40B4-BE49-F238E27FC236}">
                <a16:creationId xmlns:a16="http://schemas.microsoft.com/office/drawing/2014/main" id="{5D95EDB5-9E71-45E4-3215-CEA81A96776D}"/>
              </a:ext>
            </a:extLst>
          </p:cNvPr>
          <p:cNvPicPr>
            <a:picLocks noMove="1" noResize="1"/>
          </p:cNvPicPr>
          <p:nvPr/>
        </p:nvPicPr>
        <p:blipFill>
          <a:blip r:embed="rId2">
            <a:extLst>
              <a:ext uri="{28A0092B-C50C-407E-A947-70E740481C1C}">
                <a14:useLocalDpi xmlns:a14="http://schemas.microsoft.com/office/drawing/2010/main" val="0"/>
              </a:ext>
            </a:extLst>
          </a:blip>
          <a:srcRect/>
          <a:stretch>
            <a:fillRect/>
          </a:stretch>
        </p:blipFill>
        <p:spPr>
          <a:xfrm>
            <a:off x="0" y="2075"/>
            <a:ext cx="12191996" cy="1618488"/>
          </a:xfrm>
          <a:prstGeom prst="rect">
            <a:avLst/>
          </a:prstGeom>
          <a:noFill/>
          <a:ln cap="flat">
            <a:noFill/>
          </a:ln>
        </p:spPr>
      </p:pic>
    </p:spTree>
    <p:extLst>
      <p:ext uri="{BB962C8B-B14F-4D97-AF65-F5344CB8AC3E}">
        <p14:creationId xmlns:p14="http://schemas.microsoft.com/office/powerpoint/2010/main" val="3371136171"/>
      </p:ext>
    </p:extLst>
  </p:cSld>
  <p:clrMapOvr>
    <a:masterClrMapping/>
  </p:clrMapOvr>
  <p:transition spd="med">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hank you option 1">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FC99B9CB-88C0-E7B8-7EC3-1B0B81E7CFE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0D825BB5-0FEB-A904-14D0-A5A7906B1F8D}"/>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Thank You</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6948FB1B-C486-2909-49F3-836FD7463625}"/>
              </a:ext>
            </a:extLst>
          </p:cNvPr>
          <p:cNvSpPr txBox="1"/>
          <p:nvPr/>
        </p:nvSpPr>
        <p:spPr>
          <a:xfrm>
            <a:off x="947985" y="3037417"/>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sp>
        <p:nvSpPr>
          <p:cNvPr id="5" name="Input Your email">
            <a:extLst>
              <a:ext uri="{FF2B5EF4-FFF2-40B4-BE49-F238E27FC236}">
                <a16:creationId xmlns:a16="http://schemas.microsoft.com/office/drawing/2014/main" id="{669F52FD-E159-C86E-1C5E-0D07A80A037D}"/>
              </a:ext>
            </a:extLst>
          </p:cNvPr>
          <p:cNvSpPr/>
          <p:nvPr/>
        </p:nvSpPr>
        <p:spPr>
          <a:xfrm>
            <a:off x="1590004" y="5215847"/>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forinfo@pml.ac.uk</a:t>
            </a:r>
          </a:p>
        </p:txBody>
      </p:sp>
      <p:sp>
        <p:nvSpPr>
          <p:cNvPr id="6" name="Input Your COMPLETE ADDRESS HERE">
            <a:extLst>
              <a:ext uri="{FF2B5EF4-FFF2-40B4-BE49-F238E27FC236}">
                <a16:creationId xmlns:a16="http://schemas.microsoft.com/office/drawing/2014/main" id="{97BFCF2A-65CA-1DDE-1B4B-C6072B972ECC}"/>
              </a:ext>
            </a:extLst>
          </p:cNvPr>
          <p:cNvSpPr/>
          <p:nvPr/>
        </p:nvSpPr>
        <p:spPr>
          <a:xfrm>
            <a:off x="1590159" y="3758906"/>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Pml.ac.uk</a:t>
            </a:r>
          </a:p>
        </p:txBody>
      </p:sp>
      <p:sp>
        <p:nvSpPr>
          <p:cNvPr id="7" name="Input Your phone">
            <a:extLst>
              <a:ext uri="{FF2B5EF4-FFF2-40B4-BE49-F238E27FC236}">
                <a16:creationId xmlns:a16="http://schemas.microsoft.com/office/drawing/2014/main" id="{A6EC5425-1F2C-2E2A-7B0A-8E067B3DE6CF}"/>
              </a:ext>
            </a:extLst>
          </p:cNvPr>
          <p:cNvSpPr/>
          <p:nvPr/>
        </p:nvSpPr>
        <p:spPr>
          <a:xfrm>
            <a:off x="1590004" y="4478612"/>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GB" sz="1250" b="1" i="0" u="none" strike="noStrike" kern="0" cap="all" spc="63" baseline="0">
                <a:solidFill>
                  <a:srgbClr val="454546"/>
                </a:solidFill>
                <a:uFillTx/>
                <a:latin typeface="Arial"/>
              </a:rPr>
              <a:t>+44 (0)1752 633 100</a:t>
            </a:r>
          </a:p>
        </p:txBody>
      </p:sp>
      <p:pic>
        <p:nvPicPr>
          <p:cNvPr id="8" name="Graphic 13">
            <a:extLst>
              <a:ext uri="{FF2B5EF4-FFF2-40B4-BE49-F238E27FC236}">
                <a16:creationId xmlns:a16="http://schemas.microsoft.com/office/drawing/2014/main" id="{CEACBE70-3614-9958-2E14-4472EC0D28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9856" y="5215847"/>
            <a:ext cx="264270" cy="264270"/>
          </a:xfrm>
          <a:prstGeom prst="rect">
            <a:avLst/>
          </a:prstGeom>
          <a:noFill/>
          <a:ln cap="flat">
            <a:noFill/>
          </a:ln>
        </p:spPr>
      </p:pic>
      <p:pic>
        <p:nvPicPr>
          <p:cNvPr id="9" name="Graphic 14">
            <a:extLst>
              <a:ext uri="{FF2B5EF4-FFF2-40B4-BE49-F238E27FC236}">
                <a16:creationId xmlns:a16="http://schemas.microsoft.com/office/drawing/2014/main" id="{66C4B43A-A744-14A8-1813-AA9089C6120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3771" y="3774652"/>
            <a:ext cx="264270" cy="264270"/>
          </a:xfrm>
          <a:prstGeom prst="rect">
            <a:avLst/>
          </a:prstGeom>
          <a:noFill/>
          <a:ln cap="flat">
            <a:noFill/>
          </a:ln>
        </p:spPr>
      </p:pic>
      <p:pic>
        <p:nvPicPr>
          <p:cNvPr id="10" name="Graphic 15">
            <a:extLst>
              <a:ext uri="{FF2B5EF4-FFF2-40B4-BE49-F238E27FC236}">
                <a16:creationId xmlns:a16="http://schemas.microsoft.com/office/drawing/2014/main" id="{65FA0683-4DAA-D49E-125B-C8107255745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3771" y="4478612"/>
            <a:ext cx="264270" cy="264270"/>
          </a:xfrm>
          <a:prstGeom prst="rect">
            <a:avLst/>
          </a:prstGeom>
          <a:noFill/>
          <a:ln cap="flat">
            <a:noFill/>
          </a:ln>
        </p:spPr>
      </p:pic>
      <p:pic>
        <p:nvPicPr>
          <p:cNvPr id="11" name="Picture 17" descr="A qr code on a white background&#10;&#10;AI-generated content may be incorrect.">
            <a:extLst>
              <a:ext uri="{FF2B5EF4-FFF2-40B4-BE49-F238E27FC236}">
                <a16:creationId xmlns:a16="http://schemas.microsoft.com/office/drawing/2014/main" id="{1E37613F-C388-91A5-5BEB-29ECF240933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38103" cap="flat">
            <a:solidFill>
              <a:srgbClr val="07BEB8"/>
            </a:solidFill>
            <a:prstDash val="solid"/>
            <a:round/>
          </a:ln>
        </p:spPr>
      </p:pic>
      <p:sp>
        <p:nvSpPr>
          <p:cNvPr id="12" name="Awesome template">
            <a:extLst>
              <a:ext uri="{FF2B5EF4-FFF2-40B4-BE49-F238E27FC236}">
                <a16:creationId xmlns:a16="http://schemas.microsoft.com/office/drawing/2014/main" id="{3963EF31-62C5-D3EC-8158-BD3FE2AD6069}"/>
              </a:ext>
            </a:extLst>
          </p:cNvPr>
          <p:cNvSpPr txBox="1"/>
          <p:nvPr/>
        </p:nvSpPr>
        <p:spPr>
          <a:xfrm>
            <a:off x="6744074" y="5661251"/>
            <a:ext cx="3174997" cy="294884"/>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63" baseline="0">
                <a:solidFill>
                  <a:srgbClr val="016676"/>
                </a:solidFill>
                <a:uFillTx/>
                <a:latin typeface="Arial"/>
              </a:rPr>
              <a:t>Scan to view our website</a:t>
            </a:r>
          </a:p>
        </p:txBody>
      </p:sp>
      <p:pic>
        <p:nvPicPr>
          <p:cNvPr id="13" name="Picture 3">
            <a:extLst>
              <a:ext uri="{FF2B5EF4-FFF2-40B4-BE49-F238E27FC236}">
                <a16:creationId xmlns:a16="http://schemas.microsoft.com/office/drawing/2014/main" id="{4B2FAA1C-523F-7251-B369-5799DEE1AE57}"/>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4016157146"/>
      </p:ext>
    </p:extLst>
  </p:cSld>
  <p:clrMapOvr>
    <a:masterClrMapping/>
  </p:clrMapOvr>
  <p:transition spd="med">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hank you option 2">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038CE3C6-7969-5473-4ADA-6BA39DCA7A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57350" y="1721952"/>
            <a:ext cx="5010244" cy="3758165"/>
          </a:xfrm>
          <a:prstGeom prst="rect">
            <a:avLst/>
          </a:prstGeom>
          <a:noFill/>
          <a:ln w="38103" cap="flat">
            <a:solidFill>
              <a:srgbClr val="07BEB8"/>
            </a:solidFill>
            <a:prstDash val="solid"/>
            <a:miter/>
          </a:ln>
        </p:spPr>
      </p:pic>
      <p:sp>
        <p:nvSpPr>
          <p:cNvPr id="3" name="Let’s get in touch with us">
            <a:extLst>
              <a:ext uri="{FF2B5EF4-FFF2-40B4-BE49-F238E27FC236}">
                <a16:creationId xmlns:a16="http://schemas.microsoft.com/office/drawing/2014/main" id="{8D4BEC74-35DE-9BCE-CD3E-A6EDB5BCBDD9}"/>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Thank You</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8EDDDF2D-089B-004B-656C-DBCD87F81060}"/>
              </a:ext>
            </a:extLst>
          </p:cNvPr>
          <p:cNvSpPr txBox="1"/>
          <p:nvPr/>
        </p:nvSpPr>
        <p:spPr>
          <a:xfrm>
            <a:off x="947985" y="3037417"/>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sp>
        <p:nvSpPr>
          <p:cNvPr id="5" name="Input Your email">
            <a:extLst>
              <a:ext uri="{FF2B5EF4-FFF2-40B4-BE49-F238E27FC236}">
                <a16:creationId xmlns:a16="http://schemas.microsoft.com/office/drawing/2014/main" id="{91F7D99D-B7F5-DE7F-A42F-4F57785BCFC5}"/>
              </a:ext>
            </a:extLst>
          </p:cNvPr>
          <p:cNvSpPr/>
          <p:nvPr/>
        </p:nvSpPr>
        <p:spPr>
          <a:xfrm>
            <a:off x="1590004" y="5215847"/>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forinfo@pml.ac.uk</a:t>
            </a:r>
          </a:p>
        </p:txBody>
      </p:sp>
      <p:sp>
        <p:nvSpPr>
          <p:cNvPr id="6" name="Input Your COMPLETE ADDRESS HERE">
            <a:extLst>
              <a:ext uri="{FF2B5EF4-FFF2-40B4-BE49-F238E27FC236}">
                <a16:creationId xmlns:a16="http://schemas.microsoft.com/office/drawing/2014/main" id="{7799D4A5-DF00-2BC6-C22C-9747F534CA26}"/>
              </a:ext>
            </a:extLst>
          </p:cNvPr>
          <p:cNvSpPr/>
          <p:nvPr/>
        </p:nvSpPr>
        <p:spPr>
          <a:xfrm>
            <a:off x="1590159" y="3758906"/>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Pml.ac.uk</a:t>
            </a:r>
          </a:p>
        </p:txBody>
      </p:sp>
      <p:sp>
        <p:nvSpPr>
          <p:cNvPr id="7" name="Input Your phone">
            <a:extLst>
              <a:ext uri="{FF2B5EF4-FFF2-40B4-BE49-F238E27FC236}">
                <a16:creationId xmlns:a16="http://schemas.microsoft.com/office/drawing/2014/main" id="{464AA85D-13D7-4BD2-E85D-06FA1C646707}"/>
              </a:ext>
            </a:extLst>
          </p:cNvPr>
          <p:cNvSpPr/>
          <p:nvPr/>
        </p:nvSpPr>
        <p:spPr>
          <a:xfrm>
            <a:off x="1590004" y="4478612"/>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GB" sz="1250" b="1" i="0" u="none" strike="noStrike" kern="0" cap="all" spc="63" baseline="0">
                <a:solidFill>
                  <a:srgbClr val="454546"/>
                </a:solidFill>
                <a:uFillTx/>
                <a:latin typeface="Arial"/>
              </a:rPr>
              <a:t>+44 (0)1752 633 100</a:t>
            </a:r>
          </a:p>
        </p:txBody>
      </p:sp>
      <p:pic>
        <p:nvPicPr>
          <p:cNvPr id="8" name="Graphic 13">
            <a:extLst>
              <a:ext uri="{FF2B5EF4-FFF2-40B4-BE49-F238E27FC236}">
                <a16:creationId xmlns:a16="http://schemas.microsoft.com/office/drawing/2014/main" id="{34C0D2E8-DE55-56D0-CCAB-FB01FB8D10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9856" y="5215847"/>
            <a:ext cx="264270" cy="264270"/>
          </a:xfrm>
          <a:prstGeom prst="rect">
            <a:avLst/>
          </a:prstGeom>
          <a:noFill/>
          <a:ln cap="flat">
            <a:noFill/>
          </a:ln>
        </p:spPr>
      </p:pic>
      <p:pic>
        <p:nvPicPr>
          <p:cNvPr id="9" name="Graphic 14">
            <a:extLst>
              <a:ext uri="{FF2B5EF4-FFF2-40B4-BE49-F238E27FC236}">
                <a16:creationId xmlns:a16="http://schemas.microsoft.com/office/drawing/2014/main" id="{025264BE-4EAA-4814-D816-C3C10C82F7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3771" y="3774652"/>
            <a:ext cx="264270" cy="264270"/>
          </a:xfrm>
          <a:prstGeom prst="rect">
            <a:avLst/>
          </a:prstGeom>
          <a:noFill/>
          <a:ln cap="flat">
            <a:noFill/>
          </a:ln>
        </p:spPr>
      </p:pic>
      <p:pic>
        <p:nvPicPr>
          <p:cNvPr id="10" name="Graphic 15">
            <a:extLst>
              <a:ext uri="{FF2B5EF4-FFF2-40B4-BE49-F238E27FC236}">
                <a16:creationId xmlns:a16="http://schemas.microsoft.com/office/drawing/2014/main" id="{4095940F-9C6B-4EB6-9F86-33F02E42396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3771" y="4478612"/>
            <a:ext cx="264270" cy="264270"/>
          </a:xfrm>
          <a:prstGeom prst="rect">
            <a:avLst/>
          </a:prstGeom>
          <a:noFill/>
          <a:ln cap="flat">
            <a:noFill/>
          </a:ln>
        </p:spPr>
      </p:pic>
      <p:pic>
        <p:nvPicPr>
          <p:cNvPr id="11" name="Picture 17" descr="A qr code on a white background&#10;&#10;AI-generated content may be incorrect.">
            <a:extLst>
              <a:ext uri="{FF2B5EF4-FFF2-40B4-BE49-F238E27FC236}">
                <a16:creationId xmlns:a16="http://schemas.microsoft.com/office/drawing/2014/main" id="{DB747B00-D2AE-4846-90C9-FF20D28B92D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38103" cap="flat">
            <a:solidFill>
              <a:srgbClr val="07BEB8"/>
            </a:solidFill>
            <a:prstDash val="solid"/>
            <a:round/>
          </a:ln>
        </p:spPr>
      </p:pic>
      <p:sp>
        <p:nvSpPr>
          <p:cNvPr id="12" name="Awesome template">
            <a:extLst>
              <a:ext uri="{FF2B5EF4-FFF2-40B4-BE49-F238E27FC236}">
                <a16:creationId xmlns:a16="http://schemas.microsoft.com/office/drawing/2014/main" id="{843CE204-12AA-983F-40A3-6493ADFB2E22}"/>
              </a:ext>
            </a:extLst>
          </p:cNvPr>
          <p:cNvSpPr txBox="1"/>
          <p:nvPr/>
        </p:nvSpPr>
        <p:spPr>
          <a:xfrm>
            <a:off x="6744074" y="5661251"/>
            <a:ext cx="3174997" cy="294884"/>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63" baseline="0">
                <a:solidFill>
                  <a:srgbClr val="016676"/>
                </a:solidFill>
                <a:uFillTx/>
                <a:latin typeface="Arial"/>
              </a:rPr>
              <a:t>Scan to view our website</a:t>
            </a:r>
          </a:p>
        </p:txBody>
      </p:sp>
      <p:pic>
        <p:nvPicPr>
          <p:cNvPr id="13" name="Picture 1">
            <a:extLst>
              <a:ext uri="{FF2B5EF4-FFF2-40B4-BE49-F238E27FC236}">
                <a16:creationId xmlns:a16="http://schemas.microsoft.com/office/drawing/2014/main" id="{BF2C7ACA-E103-03C9-D32C-4FD3B83E8FD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5317304"/>
      </p:ext>
    </p:extLst>
  </p:cSld>
  <p:clrMapOvr>
    <a:masterClrMapping/>
  </p:clrMapOvr>
  <p:transition spd="med">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hank you option 3">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1ADC53B0-578C-D503-E872-CE54B7B9052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flipH="1">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0D7FCB80-101C-4063-151F-FE065F7C7301}"/>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Thank You</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833FAC2D-9A54-9551-AF69-6D34E016C65E}"/>
              </a:ext>
            </a:extLst>
          </p:cNvPr>
          <p:cNvSpPr txBox="1"/>
          <p:nvPr/>
        </p:nvSpPr>
        <p:spPr>
          <a:xfrm>
            <a:off x="947985" y="3037417"/>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sp>
        <p:nvSpPr>
          <p:cNvPr id="5" name="Input Your email">
            <a:extLst>
              <a:ext uri="{FF2B5EF4-FFF2-40B4-BE49-F238E27FC236}">
                <a16:creationId xmlns:a16="http://schemas.microsoft.com/office/drawing/2014/main" id="{1E736B69-E1E5-1127-A9FA-8389466007D2}"/>
              </a:ext>
            </a:extLst>
          </p:cNvPr>
          <p:cNvSpPr/>
          <p:nvPr/>
        </p:nvSpPr>
        <p:spPr>
          <a:xfrm>
            <a:off x="1590004" y="5215847"/>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forinfo@pml.ac.uk</a:t>
            </a:r>
          </a:p>
        </p:txBody>
      </p:sp>
      <p:sp>
        <p:nvSpPr>
          <p:cNvPr id="6" name="Input Your COMPLETE ADDRESS HERE">
            <a:extLst>
              <a:ext uri="{FF2B5EF4-FFF2-40B4-BE49-F238E27FC236}">
                <a16:creationId xmlns:a16="http://schemas.microsoft.com/office/drawing/2014/main" id="{430F0BF9-475C-7CD1-EA05-67FA45C67D55}"/>
              </a:ext>
            </a:extLst>
          </p:cNvPr>
          <p:cNvSpPr/>
          <p:nvPr/>
        </p:nvSpPr>
        <p:spPr>
          <a:xfrm>
            <a:off x="1590159" y="3758906"/>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Pml.ac.uk</a:t>
            </a:r>
          </a:p>
        </p:txBody>
      </p:sp>
      <p:sp>
        <p:nvSpPr>
          <p:cNvPr id="7" name="Input Your phone">
            <a:extLst>
              <a:ext uri="{FF2B5EF4-FFF2-40B4-BE49-F238E27FC236}">
                <a16:creationId xmlns:a16="http://schemas.microsoft.com/office/drawing/2014/main" id="{F30A7D74-5B7D-1D4B-750A-CAEE943A88EC}"/>
              </a:ext>
            </a:extLst>
          </p:cNvPr>
          <p:cNvSpPr/>
          <p:nvPr/>
        </p:nvSpPr>
        <p:spPr>
          <a:xfrm>
            <a:off x="1590004" y="4478612"/>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GB" sz="1250" b="1" i="0" u="none" strike="noStrike" kern="0" cap="all" spc="63" baseline="0">
                <a:solidFill>
                  <a:srgbClr val="454546"/>
                </a:solidFill>
                <a:uFillTx/>
                <a:latin typeface="Arial"/>
              </a:rPr>
              <a:t>+44 (0)1752 633 100</a:t>
            </a:r>
          </a:p>
        </p:txBody>
      </p:sp>
      <p:pic>
        <p:nvPicPr>
          <p:cNvPr id="8" name="Graphic 13">
            <a:extLst>
              <a:ext uri="{FF2B5EF4-FFF2-40B4-BE49-F238E27FC236}">
                <a16:creationId xmlns:a16="http://schemas.microsoft.com/office/drawing/2014/main" id="{DFFE3D01-829A-B8C9-4139-7340544CC74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9856" y="5215847"/>
            <a:ext cx="264270" cy="264270"/>
          </a:xfrm>
          <a:prstGeom prst="rect">
            <a:avLst/>
          </a:prstGeom>
          <a:noFill/>
          <a:ln cap="flat">
            <a:noFill/>
          </a:ln>
        </p:spPr>
      </p:pic>
      <p:pic>
        <p:nvPicPr>
          <p:cNvPr id="9" name="Graphic 14">
            <a:extLst>
              <a:ext uri="{FF2B5EF4-FFF2-40B4-BE49-F238E27FC236}">
                <a16:creationId xmlns:a16="http://schemas.microsoft.com/office/drawing/2014/main" id="{4E8BFD31-24D3-B323-AF22-CDDADA9AAD1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3771" y="3774652"/>
            <a:ext cx="264270" cy="264270"/>
          </a:xfrm>
          <a:prstGeom prst="rect">
            <a:avLst/>
          </a:prstGeom>
          <a:noFill/>
          <a:ln cap="flat">
            <a:noFill/>
          </a:ln>
        </p:spPr>
      </p:pic>
      <p:pic>
        <p:nvPicPr>
          <p:cNvPr id="10" name="Graphic 15">
            <a:extLst>
              <a:ext uri="{FF2B5EF4-FFF2-40B4-BE49-F238E27FC236}">
                <a16:creationId xmlns:a16="http://schemas.microsoft.com/office/drawing/2014/main" id="{76C51C08-866E-1345-6F62-FAAB67B337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3771" y="4478612"/>
            <a:ext cx="264270" cy="264270"/>
          </a:xfrm>
          <a:prstGeom prst="rect">
            <a:avLst/>
          </a:prstGeom>
          <a:noFill/>
          <a:ln cap="flat">
            <a:noFill/>
          </a:ln>
        </p:spPr>
      </p:pic>
      <p:pic>
        <p:nvPicPr>
          <p:cNvPr id="11" name="Picture 17" descr="A qr code on a white background&#10;&#10;AI-generated content may be incorrect.">
            <a:extLst>
              <a:ext uri="{FF2B5EF4-FFF2-40B4-BE49-F238E27FC236}">
                <a16:creationId xmlns:a16="http://schemas.microsoft.com/office/drawing/2014/main" id="{54AE5804-0325-135F-780F-A8A25A49A31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38103" cap="flat">
            <a:solidFill>
              <a:srgbClr val="07BEB8"/>
            </a:solidFill>
            <a:prstDash val="solid"/>
            <a:round/>
          </a:ln>
        </p:spPr>
      </p:pic>
      <p:sp>
        <p:nvSpPr>
          <p:cNvPr id="12" name="Awesome template">
            <a:extLst>
              <a:ext uri="{FF2B5EF4-FFF2-40B4-BE49-F238E27FC236}">
                <a16:creationId xmlns:a16="http://schemas.microsoft.com/office/drawing/2014/main" id="{F0B99634-57DF-8492-30C2-8EAD36A9053F}"/>
              </a:ext>
            </a:extLst>
          </p:cNvPr>
          <p:cNvSpPr txBox="1"/>
          <p:nvPr/>
        </p:nvSpPr>
        <p:spPr>
          <a:xfrm>
            <a:off x="6744074" y="5661251"/>
            <a:ext cx="3174997" cy="294884"/>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63" baseline="0">
                <a:solidFill>
                  <a:srgbClr val="016676"/>
                </a:solidFill>
                <a:uFillTx/>
                <a:latin typeface="Arial"/>
              </a:rPr>
              <a:t>Scan to view our website</a:t>
            </a:r>
          </a:p>
        </p:txBody>
      </p:sp>
      <p:pic>
        <p:nvPicPr>
          <p:cNvPr id="13" name="Picture 3">
            <a:extLst>
              <a:ext uri="{FF2B5EF4-FFF2-40B4-BE49-F238E27FC236}">
                <a16:creationId xmlns:a16="http://schemas.microsoft.com/office/drawing/2014/main" id="{BBE84C04-19C0-1E3C-D6B7-7B37855D97AB}"/>
              </a:ext>
            </a:extLst>
          </p:cNvPr>
          <p:cNvPicPr>
            <a:picLocks noMove="1" noResize="1"/>
          </p:cNvPicPr>
          <p:nvPr/>
        </p:nvPicPr>
        <p:blipFill>
          <a:blip r:embed="rId10">
            <a:extLst>
              <a:ext uri="{28A0092B-C50C-407E-A947-70E740481C1C}">
                <a14:useLocalDpi xmlns:a14="http://schemas.microsoft.com/office/drawing/2010/main" val="0"/>
              </a:ext>
            </a:extLst>
          </a:blip>
          <a:srcRect/>
          <a:stretch>
            <a:fillRect/>
          </a:stretch>
        </p:blipFill>
        <p:spPr>
          <a:xfrm>
            <a:off x="0" y="0"/>
            <a:ext cx="12191969" cy="789620"/>
          </a:xfrm>
          <a:prstGeom prst="rect">
            <a:avLst/>
          </a:prstGeom>
          <a:noFill/>
          <a:ln cap="flat">
            <a:noFill/>
          </a:ln>
        </p:spPr>
      </p:pic>
    </p:spTree>
    <p:extLst>
      <p:ext uri="{BB962C8B-B14F-4D97-AF65-F5344CB8AC3E}">
        <p14:creationId xmlns:p14="http://schemas.microsoft.com/office/powerpoint/2010/main" val="1840068124"/>
      </p:ext>
    </p:extLst>
  </p:cSld>
  <p:clrMapOvr>
    <a:masterClrMapping/>
  </p:clrMapOvr>
  <p:transition spd="med">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ank you editable option 1">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9F08F846-66A1-7562-B9F0-873FA366E48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B11408E6-B7F0-AA9F-2480-2F5B0C78FA69}"/>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Thank You</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E42B7A2B-457C-76CB-2332-A9642355F51B}"/>
              </a:ext>
            </a:extLst>
          </p:cNvPr>
          <p:cNvSpPr txBox="1"/>
          <p:nvPr/>
        </p:nvSpPr>
        <p:spPr>
          <a:xfrm>
            <a:off x="957824" y="2768629"/>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pic>
        <p:nvPicPr>
          <p:cNvPr id="5" name="Picture 17" descr="A qr code on a white background&#10;&#10;AI-generated content may be incorrect.">
            <a:extLst>
              <a:ext uri="{FF2B5EF4-FFF2-40B4-BE49-F238E27FC236}">
                <a16:creationId xmlns:a16="http://schemas.microsoft.com/office/drawing/2014/main" id="{4CBCAA7F-E8A3-2136-3F24-D5B31F3B76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28575" cap="flat">
            <a:solidFill>
              <a:srgbClr val="07BEB8"/>
            </a:solidFill>
            <a:prstDash val="solid"/>
            <a:round/>
          </a:ln>
        </p:spPr>
      </p:pic>
      <p:sp>
        <p:nvSpPr>
          <p:cNvPr id="6" name="Awesome template">
            <a:extLst>
              <a:ext uri="{FF2B5EF4-FFF2-40B4-BE49-F238E27FC236}">
                <a16:creationId xmlns:a16="http://schemas.microsoft.com/office/drawing/2014/main" id="{A4C9CFC4-4E5C-F2DF-97B0-E022CE3074B8}"/>
              </a:ext>
            </a:extLst>
          </p:cNvPr>
          <p:cNvSpPr txBox="1"/>
          <p:nvPr/>
        </p:nvSpPr>
        <p:spPr>
          <a:xfrm>
            <a:off x="6744074" y="5661251"/>
            <a:ext cx="3174997" cy="294884"/>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63" baseline="0">
                <a:solidFill>
                  <a:srgbClr val="016676"/>
                </a:solidFill>
                <a:uFillTx/>
                <a:latin typeface="Arial"/>
              </a:rPr>
              <a:t>Scan to view our website</a:t>
            </a:r>
          </a:p>
        </p:txBody>
      </p:sp>
      <p:sp>
        <p:nvSpPr>
          <p:cNvPr id="7" name="Content Placeholder 2">
            <a:extLst>
              <a:ext uri="{FF2B5EF4-FFF2-40B4-BE49-F238E27FC236}">
                <a16:creationId xmlns:a16="http://schemas.microsoft.com/office/drawing/2014/main" id="{7F702252-4D3F-B75D-8BCC-DC4AE430EFAC}"/>
              </a:ext>
            </a:extLst>
          </p:cNvPr>
          <p:cNvSpPr txBox="1">
            <a:spLocks noGrp="1"/>
          </p:cNvSpPr>
          <p:nvPr>
            <p:ph idx="4294967295"/>
          </p:nvPr>
        </p:nvSpPr>
        <p:spPr>
          <a:xfrm>
            <a:off x="957824" y="3262551"/>
            <a:ext cx="3792309" cy="3047210"/>
          </a:xfrm>
        </p:spPr>
        <p:txBody>
          <a:bodyPr/>
          <a:lstStyle>
            <a:lvl1pPr>
              <a:spcBef>
                <a:spcPts val="300"/>
              </a:spcBef>
              <a:defRPr sz="1400" b="1"/>
            </a:lvl1pPr>
          </a:lstStyle>
          <a:p>
            <a:pPr lvl="0"/>
            <a:r>
              <a:rPr lang="en-US"/>
              <a:t>CLICK TO EDIT MASTER TEXT STYLES</a:t>
            </a:r>
          </a:p>
        </p:txBody>
      </p:sp>
      <p:pic>
        <p:nvPicPr>
          <p:cNvPr id="8" name="Picture 1">
            <a:extLst>
              <a:ext uri="{FF2B5EF4-FFF2-40B4-BE49-F238E27FC236}">
                <a16:creationId xmlns:a16="http://schemas.microsoft.com/office/drawing/2014/main" id="{1EEA5D75-FAC4-0D00-D3DE-D7FBC2A68CA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4194100565"/>
      </p:ext>
    </p:extLst>
  </p:cSld>
  <p:clrMapOvr>
    <a:masterClrMapping/>
  </p:clrMapOvr>
  <p:transition spd="med">
    <p:fade/>
  </p:transition>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hank you editable option 2">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3924DB9D-58DA-4789-C8FE-2406211F385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57350" y="1721952"/>
            <a:ext cx="5010244" cy="3758165"/>
          </a:xfrm>
          <a:prstGeom prst="rect">
            <a:avLst/>
          </a:prstGeom>
          <a:noFill/>
          <a:ln w="38103" cap="flat">
            <a:solidFill>
              <a:srgbClr val="07BEB8"/>
            </a:solidFill>
            <a:prstDash val="solid"/>
            <a:miter/>
          </a:ln>
        </p:spPr>
      </p:pic>
      <p:sp>
        <p:nvSpPr>
          <p:cNvPr id="3" name="Let’s get in touch with us">
            <a:extLst>
              <a:ext uri="{FF2B5EF4-FFF2-40B4-BE49-F238E27FC236}">
                <a16:creationId xmlns:a16="http://schemas.microsoft.com/office/drawing/2014/main" id="{04A91DB1-89DD-9760-4EB6-40EFD1150411}"/>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Thank You</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275C2528-5291-C047-8424-E5DD542C7A5F}"/>
              </a:ext>
            </a:extLst>
          </p:cNvPr>
          <p:cNvSpPr txBox="1"/>
          <p:nvPr/>
        </p:nvSpPr>
        <p:spPr>
          <a:xfrm>
            <a:off x="957824" y="2768629"/>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pic>
        <p:nvPicPr>
          <p:cNvPr id="5" name="Picture 17" descr="A qr code on a white background&#10;&#10;AI-generated content may be incorrect.">
            <a:extLst>
              <a:ext uri="{FF2B5EF4-FFF2-40B4-BE49-F238E27FC236}">
                <a16:creationId xmlns:a16="http://schemas.microsoft.com/office/drawing/2014/main" id="{93D58182-0BDB-C4D8-ABD2-4D44575491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28575" cap="flat">
            <a:solidFill>
              <a:srgbClr val="07BEB8"/>
            </a:solidFill>
            <a:prstDash val="solid"/>
            <a:round/>
          </a:ln>
        </p:spPr>
      </p:pic>
      <p:sp>
        <p:nvSpPr>
          <p:cNvPr id="6" name="Awesome template">
            <a:extLst>
              <a:ext uri="{FF2B5EF4-FFF2-40B4-BE49-F238E27FC236}">
                <a16:creationId xmlns:a16="http://schemas.microsoft.com/office/drawing/2014/main" id="{58799C26-A0A8-8B1B-78D4-FCDBE69A966B}"/>
              </a:ext>
            </a:extLst>
          </p:cNvPr>
          <p:cNvSpPr txBox="1"/>
          <p:nvPr/>
        </p:nvSpPr>
        <p:spPr>
          <a:xfrm>
            <a:off x="6744074" y="5661251"/>
            <a:ext cx="3174997" cy="294884"/>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63" baseline="0">
                <a:solidFill>
                  <a:srgbClr val="016676"/>
                </a:solidFill>
                <a:uFillTx/>
                <a:latin typeface="Arial"/>
              </a:rPr>
              <a:t>Scan to view our website</a:t>
            </a:r>
          </a:p>
        </p:txBody>
      </p:sp>
      <p:sp>
        <p:nvSpPr>
          <p:cNvPr id="7" name="Content Placeholder 2">
            <a:extLst>
              <a:ext uri="{FF2B5EF4-FFF2-40B4-BE49-F238E27FC236}">
                <a16:creationId xmlns:a16="http://schemas.microsoft.com/office/drawing/2014/main" id="{EC40CCAA-D8E0-8791-BC3E-69CD871B7136}"/>
              </a:ext>
            </a:extLst>
          </p:cNvPr>
          <p:cNvSpPr txBox="1">
            <a:spLocks noGrp="1"/>
          </p:cNvSpPr>
          <p:nvPr>
            <p:ph idx="4294967295"/>
          </p:nvPr>
        </p:nvSpPr>
        <p:spPr>
          <a:xfrm>
            <a:off x="957824" y="3262551"/>
            <a:ext cx="3792309" cy="3047210"/>
          </a:xfrm>
        </p:spPr>
        <p:txBody>
          <a:bodyPr/>
          <a:lstStyle>
            <a:lvl1pPr>
              <a:spcBef>
                <a:spcPts val="300"/>
              </a:spcBef>
              <a:defRPr sz="1400" b="1"/>
            </a:lvl1pPr>
          </a:lstStyle>
          <a:p>
            <a:pPr lvl="0"/>
            <a:r>
              <a:rPr lang="en-US"/>
              <a:t>CLICK TO EDIT MASTER TEXT STYLES</a:t>
            </a:r>
          </a:p>
        </p:txBody>
      </p:sp>
      <p:pic>
        <p:nvPicPr>
          <p:cNvPr id="8" name="Picture 1">
            <a:extLst>
              <a:ext uri="{FF2B5EF4-FFF2-40B4-BE49-F238E27FC236}">
                <a16:creationId xmlns:a16="http://schemas.microsoft.com/office/drawing/2014/main" id="{DEA6E851-2AA4-A65F-07A2-7D824291EAE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452364850"/>
      </p:ext>
    </p:extLst>
  </p:cSld>
  <p:clrMapOvr>
    <a:masterClrMapping/>
  </p:clrMapOvr>
  <p:transition spd="med">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hank you editable option 3">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A3717C73-42F3-D1DA-E6E4-5DA05D4B350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flipH="1">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52646B04-B668-D495-8A78-56DE5A331839}"/>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Thank You</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E4528A67-95D4-8C45-43DA-14AE37FD53F2}"/>
              </a:ext>
            </a:extLst>
          </p:cNvPr>
          <p:cNvSpPr txBox="1"/>
          <p:nvPr/>
        </p:nvSpPr>
        <p:spPr>
          <a:xfrm>
            <a:off x="957824" y="2768629"/>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pic>
        <p:nvPicPr>
          <p:cNvPr id="5" name="Picture 17" descr="A qr code on a white background&#10;&#10;AI-generated content may be incorrect.">
            <a:extLst>
              <a:ext uri="{FF2B5EF4-FFF2-40B4-BE49-F238E27FC236}">
                <a16:creationId xmlns:a16="http://schemas.microsoft.com/office/drawing/2014/main" id="{C24D54C0-7E4E-49EC-B9A5-3446FBEC01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28575" cap="flat">
            <a:solidFill>
              <a:srgbClr val="07BEB8"/>
            </a:solidFill>
            <a:prstDash val="solid"/>
            <a:round/>
          </a:ln>
        </p:spPr>
      </p:pic>
      <p:sp>
        <p:nvSpPr>
          <p:cNvPr id="6" name="Awesome template">
            <a:extLst>
              <a:ext uri="{FF2B5EF4-FFF2-40B4-BE49-F238E27FC236}">
                <a16:creationId xmlns:a16="http://schemas.microsoft.com/office/drawing/2014/main" id="{3999DB32-2F36-424E-3DAC-8CD2087BB36B}"/>
              </a:ext>
            </a:extLst>
          </p:cNvPr>
          <p:cNvSpPr txBox="1"/>
          <p:nvPr/>
        </p:nvSpPr>
        <p:spPr>
          <a:xfrm>
            <a:off x="6744074" y="5661251"/>
            <a:ext cx="3174997" cy="294884"/>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63" baseline="0">
                <a:solidFill>
                  <a:srgbClr val="016676"/>
                </a:solidFill>
                <a:uFillTx/>
                <a:latin typeface="Arial"/>
              </a:rPr>
              <a:t>Scan to view our website</a:t>
            </a:r>
          </a:p>
        </p:txBody>
      </p:sp>
      <p:sp>
        <p:nvSpPr>
          <p:cNvPr id="7" name="Content Placeholder 2">
            <a:extLst>
              <a:ext uri="{FF2B5EF4-FFF2-40B4-BE49-F238E27FC236}">
                <a16:creationId xmlns:a16="http://schemas.microsoft.com/office/drawing/2014/main" id="{7DA3F2C5-101F-00E8-F954-0477E5A6AF23}"/>
              </a:ext>
            </a:extLst>
          </p:cNvPr>
          <p:cNvSpPr txBox="1">
            <a:spLocks noGrp="1"/>
          </p:cNvSpPr>
          <p:nvPr>
            <p:ph idx="4294967295"/>
          </p:nvPr>
        </p:nvSpPr>
        <p:spPr>
          <a:xfrm>
            <a:off x="957824" y="3262551"/>
            <a:ext cx="3792309" cy="3047210"/>
          </a:xfrm>
        </p:spPr>
        <p:txBody>
          <a:bodyPr/>
          <a:lstStyle>
            <a:lvl1pPr>
              <a:spcBef>
                <a:spcPts val="300"/>
              </a:spcBef>
              <a:defRPr sz="1400" b="1"/>
            </a:lvl1pPr>
          </a:lstStyle>
          <a:p>
            <a:pPr lvl="0"/>
            <a:r>
              <a:rPr lang="en-US"/>
              <a:t>CLICK TO EDIT MASTER TEXT STYLES</a:t>
            </a:r>
          </a:p>
        </p:txBody>
      </p:sp>
      <p:pic>
        <p:nvPicPr>
          <p:cNvPr id="8" name="Picture 2">
            <a:extLst>
              <a:ext uri="{FF2B5EF4-FFF2-40B4-BE49-F238E27FC236}">
                <a16:creationId xmlns:a16="http://schemas.microsoft.com/office/drawing/2014/main" id="{A9B56269-FFF5-5DB2-15C5-B2A3AFDC238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1405215617"/>
      </p:ext>
    </p:extLst>
  </p:cSld>
  <p:clrMapOvr>
    <a:masterClrMapping/>
  </p:clrMapOvr>
  <p:transition spd="med">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7227836"/>
      </p:ext>
    </p:extLst>
  </p:cSld>
  <p:clrMapOvr>
    <a:masterClrMapping/>
  </p:clrMapOvr>
  <p:transition spd="med">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itle" preserve="1">
  <p:cSld name="Title slide text">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1CE37BA0-2735-3B63-65ED-DCC76B95A6DF}"/>
              </a:ext>
            </a:extLst>
          </p:cNvPr>
          <p:cNvSpPr txBox="1">
            <a:spLocks noGrp="1"/>
          </p:cNvSpPr>
          <p:nvPr>
            <p:ph type="ctrTitle"/>
          </p:nvPr>
        </p:nvSpPr>
        <p:spPr>
          <a:xfrm>
            <a:off x="767410" y="3335100"/>
            <a:ext cx="10465161" cy="1462052"/>
          </a:xfrm>
        </p:spPr>
        <p:txBody>
          <a:bodyPr/>
          <a:lstStyle>
            <a:lvl1pPr>
              <a:defRPr sz="3600">
                <a:ea typeface="Red Hat Display Black" pitchFamily="2"/>
                <a:cs typeface="Arial" pitchFamily="34"/>
              </a:defRPr>
            </a:lvl1pPr>
          </a:lstStyle>
          <a:p>
            <a:pPr lvl="0"/>
            <a:r>
              <a:rPr lang="en-US"/>
              <a:t>Click to edit Master title style</a:t>
            </a:r>
            <a:endParaRPr lang="en-GB"/>
          </a:p>
        </p:txBody>
      </p:sp>
      <p:sp>
        <p:nvSpPr>
          <p:cNvPr id="3" name="Rectangle 4">
            <a:extLst>
              <a:ext uri="{FF2B5EF4-FFF2-40B4-BE49-F238E27FC236}">
                <a16:creationId xmlns:a16="http://schemas.microsoft.com/office/drawing/2014/main" id="{0D6CF162-AE50-6236-E0F9-9D702E084F8B}"/>
              </a:ext>
            </a:extLst>
          </p:cNvPr>
          <p:cNvSpPr txBox="1">
            <a:spLocks noGrp="1"/>
          </p:cNvSpPr>
          <p:nvPr>
            <p:ph type="subTitle" idx="1"/>
          </p:nvPr>
        </p:nvSpPr>
        <p:spPr>
          <a:xfrm>
            <a:off x="767410" y="2996955"/>
            <a:ext cx="10465161" cy="338154"/>
          </a:xfrm>
        </p:spPr>
        <p:txBody>
          <a:bodyPr/>
          <a:lstStyle>
            <a:lvl1pPr>
              <a:spcBef>
                <a:spcPts val="400"/>
              </a:spcBef>
              <a:defRPr sz="1600" b="1">
                <a:solidFill>
                  <a:srgbClr val="027C85"/>
                </a:solidFill>
                <a:latin typeface="Arial Black" pitchFamily="34"/>
                <a:ea typeface="Red Hat Display Black" pitchFamily="2"/>
              </a:defRPr>
            </a:lvl1pPr>
          </a:lstStyle>
          <a:p>
            <a:pPr lvl="0"/>
            <a:r>
              <a:rPr lang="en-US"/>
              <a:t>CLICK TO EDIT MASTER SUBTITLE STYLE</a:t>
            </a:r>
            <a:endParaRPr lang="en-GB"/>
          </a:p>
        </p:txBody>
      </p:sp>
      <p:pic>
        <p:nvPicPr>
          <p:cNvPr id="4" name="Picture 2">
            <a:extLst>
              <a:ext uri="{FF2B5EF4-FFF2-40B4-BE49-F238E27FC236}">
                <a16:creationId xmlns:a16="http://schemas.microsoft.com/office/drawing/2014/main" id="{AE9786CA-8492-35DA-EE22-DFB5C0EB63C0}"/>
              </a:ext>
            </a:extLst>
          </p:cNvPr>
          <p:cNvPicPr>
            <a:picLocks noMove="1" noResize="1"/>
          </p:cNvPicPr>
          <p:nvPr/>
        </p:nvPicPr>
        <p:blipFill>
          <a:blip r:embed="rId2">
            <a:extLst>
              <a:ext uri="{28A0092B-C50C-407E-A947-70E740481C1C}">
                <a14:useLocalDpi xmlns:a14="http://schemas.microsoft.com/office/drawing/2010/main" val="0"/>
              </a:ext>
            </a:extLst>
          </a:blip>
          <a:srcRect/>
          <a:stretch>
            <a:fillRect/>
          </a:stretch>
        </p:blipFill>
        <p:spPr>
          <a:xfrm>
            <a:off x="0" y="2075"/>
            <a:ext cx="12191987" cy="1618488"/>
          </a:xfrm>
          <a:prstGeom prst="rect">
            <a:avLst/>
          </a:prstGeom>
          <a:noFill/>
          <a:ln cap="flat">
            <a:noFill/>
          </a:ln>
        </p:spPr>
      </p:pic>
    </p:spTree>
    <p:extLst>
      <p:ext uri="{BB962C8B-B14F-4D97-AF65-F5344CB8AC3E}">
        <p14:creationId xmlns:p14="http://schemas.microsoft.com/office/powerpoint/2010/main" val="3551769047"/>
      </p:ext>
    </p:extLst>
  </p:cSld>
  <p:clrMapOvr>
    <a:masterClrMapping/>
  </p:clrMapOvr>
  <p:transition spd="med">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Title slide text and image">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C99C34F-B9A9-7101-6818-7E4C0D704500}"/>
              </a:ext>
            </a:extLst>
          </p:cNvPr>
          <p:cNvSpPr txBox="1">
            <a:spLocks noGrp="1"/>
          </p:cNvSpPr>
          <p:nvPr>
            <p:ph type="title"/>
          </p:nvPr>
        </p:nvSpPr>
        <p:spPr>
          <a:xfrm>
            <a:off x="767410" y="3335100"/>
            <a:ext cx="5688427" cy="1462052"/>
          </a:xfrm>
        </p:spPr>
        <p:txBody>
          <a:bodyPr/>
          <a:lstStyle>
            <a:lvl1pPr>
              <a:defRPr sz="3600">
                <a:ea typeface="Red Hat Display Black" pitchFamily="2"/>
                <a:cs typeface="Arial" pitchFamily="34"/>
              </a:defRPr>
            </a:lvl1pPr>
          </a:lstStyle>
          <a:p>
            <a:pPr lvl="0"/>
            <a:r>
              <a:rPr lang="en-US"/>
              <a:t>Click to edit Master title style</a:t>
            </a:r>
            <a:endParaRPr lang="en-GB"/>
          </a:p>
        </p:txBody>
      </p:sp>
      <p:sp>
        <p:nvSpPr>
          <p:cNvPr id="3" name="Rectangle 4">
            <a:extLst>
              <a:ext uri="{FF2B5EF4-FFF2-40B4-BE49-F238E27FC236}">
                <a16:creationId xmlns:a16="http://schemas.microsoft.com/office/drawing/2014/main" id="{D567CACE-22FD-91BB-DD49-BED01BA939F6}"/>
              </a:ext>
            </a:extLst>
          </p:cNvPr>
          <p:cNvSpPr txBox="1">
            <a:spLocks noGrp="1"/>
          </p:cNvSpPr>
          <p:nvPr>
            <p:ph type="subTitle" idx="4294967295"/>
          </p:nvPr>
        </p:nvSpPr>
        <p:spPr>
          <a:xfrm>
            <a:off x="767410" y="2996955"/>
            <a:ext cx="5688427" cy="338154"/>
          </a:xfrm>
        </p:spPr>
        <p:txBody>
          <a:bodyPr/>
          <a:lstStyle>
            <a:lvl1pPr>
              <a:spcBef>
                <a:spcPts val="400"/>
              </a:spcBef>
              <a:defRPr sz="1600" b="1">
                <a:solidFill>
                  <a:srgbClr val="016676"/>
                </a:solidFill>
                <a:latin typeface="Arial Black" pitchFamily="34"/>
                <a:ea typeface="Red Hat Display Black" pitchFamily="2"/>
              </a:defRPr>
            </a:lvl1pPr>
          </a:lstStyle>
          <a:p>
            <a:pPr lvl="0"/>
            <a:r>
              <a:rPr lang="en-US"/>
              <a:t>CLICK TO EDIT MASTER SUBTITLE STYLE</a:t>
            </a:r>
            <a:endParaRPr lang="en-GB"/>
          </a:p>
        </p:txBody>
      </p:sp>
      <p:sp>
        <p:nvSpPr>
          <p:cNvPr id="4" name="Picture Placeholder 3">
            <a:extLst>
              <a:ext uri="{FF2B5EF4-FFF2-40B4-BE49-F238E27FC236}">
                <a16:creationId xmlns:a16="http://schemas.microsoft.com/office/drawing/2014/main" id="{8F1897C3-329B-7800-AE80-538A11EC139C}"/>
              </a:ext>
            </a:extLst>
          </p:cNvPr>
          <p:cNvSpPr txBox="1">
            <a:spLocks noGrp="1"/>
          </p:cNvSpPr>
          <p:nvPr>
            <p:ph type="pic" idx="4294967295"/>
          </p:nvPr>
        </p:nvSpPr>
        <p:spPr>
          <a:xfrm>
            <a:off x="7070195" y="2645304"/>
            <a:ext cx="4427533" cy="2930523"/>
          </a:xfrm>
        </p:spPr>
        <p:txBody>
          <a:bodyPr/>
          <a:lstStyle>
            <a:lvl1pPr>
              <a:defRPr lang="en-GB"/>
            </a:lvl1pPr>
          </a:lstStyle>
          <a:p>
            <a:pPr lvl="0"/>
            <a:endParaRPr lang="en-GB"/>
          </a:p>
        </p:txBody>
      </p:sp>
      <p:pic>
        <p:nvPicPr>
          <p:cNvPr id="5" name="Picture 2">
            <a:extLst>
              <a:ext uri="{FF2B5EF4-FFF2-40B4-BE49-F238E27FC236}">
                <a16:creationId xmlns:a16="http://schemas.microsoft.com/office/drawing/2014/main" id="{4825E9E4-8BDD-E22E-716D-FF4488B33BC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2075"/>
            <a:ext cx="12191987" cy="1618488"/>
          </a:xfrm>
          <a:prstGeom prst="rect">
            <a:avLst/>
          </a:prstGeom>
          <a:noFill/>
          <a:ln cap="flat">
            <a:noFill/>
          </a:ln>
        </p:spPr>
      </p:pic>
    </p:spTree>
    <p:extLst>
      <p:ext uri="{BB962C8B-B14F-4D97-AF65-F5344CB8AC3E}">
        <p14:creationId xmlns:p14="http://schemas.microsoft.com/office/powerpoint/2010/main" val="3895587960"/>
      </p:ext>
    </p:extLst>
  </p:cSld>
  <p:clrMapOvr>
    <a:masterClrMapping/>
  </p:clrMapOvr>
  <p:transition spd="med">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1_Title slide 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EA92F6-FDBC-40D7-B565-FABE6FF5DB1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2075"/>
            <a:ext cx="12191987" cy="1618488"/>
          </a:xfrm>
          <a:prstGeom prst="rect">
            <a:avLst/>
          </a:prstGeom>
          <a:noFill/>
          <a:ln cap="flat">
            <a:noFill/>
          </a:ln>
        </p:spPr>
      </p:pic>
    </p:spTree>
    <p:extLst>
      <p:ext uri="{BB962C8B-B14F-4D97-AF65-F5344CB8AC3E}">
        <p14:creationId xmlns:p14="http://schemas.microsoft.com/office/powerpoint/2010/main" val="400395768"/>
      </p:ext>
    </p:extLst>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1_Title slide blank">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35B1642-8C88-1592-E338-CDE48DD697A8}"/>
              </a:ext>
            </a:extLst>
          </p:cNvPr>
          <p:cNvPicPr>
            <a:picLocks noMove="1" noResize="1"/>
          </p:cNvPicPr>
          <p:nvPr/>
        </p:nvPicPr>
        <p:blipFill>
          <a:blip r:embed="rId2">
            <a:extLst>
              <a:ext uri="{28A0092B-C50C-407E-A947-70E740481C1C}">
                <a14:useLocalDpi xmlns:a14="http://schemas.microsoft.com/office/drawing/2010/main" val="0"/>
              </a:ext>
            </a:extLst>
          </a:blip>
          <a:srcRect/>
          <a:stretch>
            <a:fillRect/>
          </a:stretch>
        </p:blipFill>
        <p:spPr>
          <a:xfrm>
            <a:off x="0" y="2075"/>
            <a:ext cx="12191996" cy="1618488"/>
          </a:xfrm>
          <a:prstGeom prst="rect">
            <a:avLst/>
          </a:prstGeom>
          <a:noFill/>
          <a:ln cap="flat">
            <a:noFill/>
          </a:ln>
        </p:spPr>
      </p:pic>
    </p:spTree>
    <p:extLst>
      <p:ext uri="{BB962C8B-B14F-4D97-AF65-F5344CB8AC3E}">
        <p14:creationId xmlns:p14="http://schemas.microsoft.com/office/powerpoint/2010/main" val="3495681381"/>
      </p:ext>
    </p:extLst>
  </p:cSld>
  <p:clrMapOvr>
    <a:masterClrMapping/>
  </p:clrMapOvr>
  <p:transition spd="med">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 preserve="1">
  <p:cSld name="2_Title slide text">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49D9993E-3E58-D188-C6F8-59A797E218C3}"/>
              </a:ext>
            </a:extLst>
          </p:cNvPr>
          <p:cNvSpPr txBox="1">
            <a:spLocks noGrp="1"/>
          </p:cNvSpPr>
          <p:nvPr>
            <p:ph type="ctrTitle"/>
          </p:nvPr>
        </p:nvSpPr>
        <p:spPr>
          <a:xfrm>
            <a:off x="767410" y="3335100"/>
            <a:ext cx="10465161" cy="1462052"/>
          </a:xfrm>
        </p:spPr>
        <p:txBody>
          <a:bodyPr/>
          <a:lstStyle>
            <a:lvl1pPr>
              <a:defRPr sz="3600">
                <a:ea typeface="Red Hat Display Black" pitchFamily="2"/>
                <a:cs typeface="Arial" pitchFamily="34"/>
              </a:defRPr>
            </a:lvl1pPr>
          </a:lstStyle>
          <a:p>
            <a:pPr lvl="0"/>
            <a:r>
              <a:rPr lang="en-US"/>
              <a:t>Click to edit Master title style</a:t>
            </a:r>
            <a:endParaRPr lang="en-GB"/>
          </a:p>
        </p:txBody>
      </p:sp>
      <p:sp>
        <p:nvSpPr>
          <p:cNvPr id="3" name="Rectangle 4">
            <a:extLst>
              <a:ext uri="{FF2B5EF4-FFF2-40B4-BE49-F238E27FC236}">
                <a16:creationId xmlns:a16="http://schemas.microsoft.com/office/drawing/2014/main" id="{0DD572C5-BB8C-2FF6-C51A-D5742E23AF85}"/>
              </a:ext>
            </a:extLst>
          </p:cNvPr>
          <p:cNvSpPr txBox="1">
            <a:spLocks noGrp="1"/>
          </p:cNvSpPr>
          <p:nvPr>
            <p:ph type="subTitle" idx="1"/>
          </p:nvPr>
        </p:nvSpPr>
        <p:spPr>
          <a:xfrm>
            <a:off x="767410" y="2996955"/>
            <a:ext cx="10465161" cy="338154"/>
          </a:xfrm>
        </p:spPr>
        <p:txBody>
          <a:bodyPr/>
          <a:lstStyle>
            <a:lvl1pPr>
              <a:spcBef>
                <a:spcPts val="400"/>
              </a:spcBef>
              <a:defRPr sz="1600" b="1">
                <a:solidFill>
                  <a:srgbClr val="027C85"/>
                </a:solidFill>
                <a:latin typeface="Arial Black" pitchFamily="34"/>
                <a:ea typeface="Red Hat Display Black" pitchFamily="2"/>
              </a:defRPr>
            </a:lvl1pPr>
          </a:lstStyle>
          <a:p>
            <a:pPr lvl="0"/>
            <a:r>
              <a:rPr lang="en-US"/>
              <a:t>CLICK TO EDIT MASTER SUBTITLE STYLE</a:t>
            </a:r>
            <a:endParaRPr lang="en-GB"/>
          </a:p>
        </p:txBody>
      </p:sp>
      <p:pic>
        <p:nvPicPr>
          <p:cNvPr id="4" name="Picture 2">
            <a:extLst>
              <a:ext uri="{FF2B5EF4-FFF2-40B4-BE49-F238E27FC236}">
                <a16:creationId xmlns:a16="http://schemas.microsoft.com/office/drawing/2014/main" id="{480B217D-99EB-3C54-4469-3F009FAA7238}"/>
              </a:ext>
            </a:extLst>
          </p:cNvPr>
          <p:cNvPicPr>
            <a:picLocks noMove="1" noResize="1"/>
          </p:cNvPicPr>
          <p:nvPr/>
        </p:nvPicPr>
        <p:blipFill>
          <a:blip r:embed="rId2">
            <a:extLst>
              <a:ext uri="{28A0092B-C50C-407E-A947-70E740481C1C}">
                <a14:useLocalDpi xmlns:a14="http://schemas.microsoft.com/office/drawing/2010/main" val="0"/>
              </a:ext>
            </a:extLst>
          </a:blip>
          <a:srcRect/>
          <a:stretch>
            <a:fillRect/>
          </a:stretch>
        </p:blipFill>
        <p:spPr>
          <a:xfrm>
            <a:off x="0" y="2075"/>
            <a:ext cx="12191987" cy="1618488"/>
          </a:xfrm>
          <a:prstGeom prst="rect">
            <a:avLst/>
          </a:prstGeom>
          <a:noFill/>
          <a:ln cap="flat">
            <a:noFill/>
          </a:ln>
        </p:spPr>
      </p:pic>
    </p:spTree>
    <p:extLst>
      <p:ext uri="{BB962C8B-B14F-4D97-AF65-F5344CB8AC3E}">
        <p14:creationId xmlns:p14="http://schemas.microsoft.com/office/powerpoint/2010/main" val="3782900475"/>
      </p:ext>
    </p:extLst>
  </p:cSld>
  <p:clrMapOvr>
    <a:masterClrMapping/>
  </p:clrMapOvr>
  <p:transition spd="med">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3_Title slide blank">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E2AC7D80-5E9E-3996-B00D-32FCA2A797D8}"/>
              </a:ext>
            </a:extLst>
          </p:cNvPr>
          <p:cNvPicPr>
            <a:picLocks noMove="1" noResize="1"/>
          </p:cNvPicPr>
          <p:nvPr/>
        </p:nvPicPr>
        <p:blipFill>
          <a:blip r:embed="rId2">
            <a:extLst>
              <a:ext uri="{28A0092B-C50C-407E-A947-70E740481C1C}">
                <a14:useLocalDpi xmlns:a14="http://schemas.microsoft.com/office/drawing/2010/main" val="0"/>
              </a:ext>
            </a:extLst>
          </a:blip>
          <a:srcRect/>
          <a:stretch>
            <a:fillRect/>
          </a:stretch>
        </p:blipFill>
        <p:spPr>
          <a:xfrm>
            <a:off x="0" y="2075"/>
            <a:ext cx="12191987" cy="1618488"/>
          </a:xfrm>
          <a:prstGeom prst="rect">
            <a:avLst/>
          </a:prstGeom>
          <a:noFill/>
          <a:ln cap="flat">
            <a:noFill/>
          </a:ln>
        </p:spPr>
      </p:pic>
    </p:spTree>
    <p:extLst>
      <p:ext uri="{BB962C8B-B14F-4D97-AF65-F5344CB8AC3E}">
        <p14:creationId xmlns:p14="http://schemas.microsoft.com/office/powerpoint/2010/main" val="3819664604"/>
      </p:ext>
    </p:extLst>
  </p:cSld>
  <p:clrMapOvr>
    <a:masterClrMapping/>
  </p:clrMapOvr>
  <p:transition spd="med">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Speaker Introduction">
    <p:spTree>
      <p:nvGrpSpPr>
        <p:cNvPr id="1" name=""/>
        <p:cNvGrpSpPr/>
        <p:nvPr/>
      </p:nvGrpSpPr>
      <p:grpSpPr>
        <a:xfrm>
          <a:off x="0" y="0"/>
          <a:ext cx="0" cy="0"/>
          <a:chOff x="0" y="0"/>
          <a:chExt cx="0" cy="0"/>
        </a:xfrm>
      </p:grpSpPr>
      <p:sp>
        <p:nvSpPr>
          <p:cNvPr id="2" name="Text Placeholder 13">
            <a:extLst>
              <a:ext uri="{FF2B5EF4-FFF2-40B4-BE49-F238E27FC236}">
                <a16:creationId xmlns:a16="http://schemas.microsoft.com/office/drawing/2014/main" id="{0350A5FF-95B7-CEF6-E60F-CA9841494EC2}"/>
              </a:ext>
            </a:extLst>
          </p:cNvPr>
          <p:cNvSpPr txBox="1">
            <a:spLocks noGrp="1"/>
          </p:cNvSpPr>
          <p:nvPr>
            <p:ph type="body" idx="4294967295"/>
          </p:nvPr>
        </p:nvSpPr>
        <p:spPr>
          <a:xfrm>
            <a:off x="773417" y="1587169"/>
            <a:ext cx="6464295" cy="906463"/>
          </a:xfrm>
        </p:spPr>
        <p:txBody>
          <a:bodyPr anchor="ctr"/>
          <a:lstStyle>
            <a:lvl1pPr>
              <a:spcBef>
                <a:spcPts val="700"/>
              </a:spcBef>
              <a:defRPr sz="2800" b="1">
                <a:solidFill>
                  <a:srgbClr val="00334E"/>
                </a:solidFill>
                <a:latin typeface="Arial"/>
                <a:ea typeface="Red Hat Display Black" pitchFamily="2"/>
                <a:cs typeface="Red Hat Display Black" pitchFamily="2"/>
              </a:defRPr>
            </a:lvl1pPr>
          </a:lstStyle>
          <a:p>
            <a:pPr lvl="0"/>
            <a:r>
              <a:rPr lang="en-US"/>
              <a:t>Click to edit Master text styles</a:t>
            </a:r>
          </a:p>
        </p:txBody>
      </p:sp>
      <p:sp>
        <p:nvSpPr>
          <p:cNvPr id="3" name="Text Placeholder 20">
            <a:extLst>
              <a:ext uri="{FF2B5EF4-FFF2-40B4-BE49-F238E27FC236}">
                <a16:creationId xmlns:a16="http://schemas.microsoft.com/office/drawing/2014/main" id="{C4C2FDF6-DF40-23DA-8DF0-07886D690814}"/>
              </a:ext>
            </a:extLst>
          </p:cNvPr>
          <p:cNvSpPr txBox="1">
            <a:spLocks noGrp="1"/>
          </p:cNvSpPr>
          <p:nvPr>
            <p:ph type="body" idx="4294967295"/>
          </p:nvPr>
        </p:nvSpPr>
        <p:spPr>
          <a:xfrm>
            <a:off x="772860" y="2592388"/>
            <a:ext cx="5419785" cy="313108"/>
          </a:xfrm>
        </p:spPr>
        <p:txBody>
          <a:bodyPr/>
          <a:lstStyle>
            <a:lvl1pPr>
              <a:spcBef>
                <a:spcPts val="400"/>
              </a:spcBef>
              <a:defRPr sz="1600">
                <a:solidFill>
                  <a:srgbClr val="016676"/>
                </a:solidFill>
              </a:defRPr>
            </a:lvl1pPr>
          </a:lstStyle>
          <a:p>
            <a:pPr lvl="0"/>
            <a:r>
              <a:rPr lang="en-US"/>
              <a:t>Scientist's Role</a:t>
            </a:r>
            <a:endParaRPr lang="en-GB"/>
          </a:p>
        </p:txBody>
      </p:sp>
      <p:sp>
        <p:nvSpPr>
          <p:cNvPr id="4" name="Text Placeholder 20">
            <a:extLst>
              <a:ext uri="{FF2B5EF4-FFF2-40B4-BE49-F238E27FC236}">
                <a16:creationId xmlns:a16="http://schemas.microsoft.com/office/drawing/2014/main" id="{6096DBEB-7B44-EF6C-A0F8-4545058D3440}"/>
              </a:ext>
            </a:extLst>
          </p:cNvPr>
          <p:cNvSpPr txBox="1">
            <a:spLocks noGrp="1"/>
          </p:cNvSpPr>
          <p:nvPr>
            <p:ph type="body" idx="4294967295"/>
          </p:nvPr>
        </p:nvSpPr>
        <p:spPr>
          <a:xfrm>
            <a:off x="8110846" y="4644612"/>
            <a:ext cx="3307741" cy="313108"/>
          </a:xfrm>
        </p:spPr>
        <p:txBody>
          <a:bodyPr/>
          <a:lstStyle>
            <a:lvl1pPr>
              <a:spcBef>
                <a:spcPts val="300"/>
              </a:spcBef>
              <a:defRPr sz="1400">
                <a:solidFill>
                  <a:srgbClr val="016676"/>
                </a:solidFill>
                <a:latin typeface="Arial"/>
              </a:defRPr>
            </a:lvl1pPr>
          </a:lstStyle>
          <a:p>
            <a:pPr lvl="0"/>
            <a:r>
              <a:rPr lang="en-US"/>
              <a:t>CTA Here</a:t>
            </a:r>
            <a:endParaRPr lang="en-GB"/>
          </a:p>
        </p:txBody>
      </p:sp>
      <p:sp>
        <p:nvSpPr>
          <p:cNvPr id="5" name="Picture Placeholder 28">
            <a:extLst>
              <a:ext uri="{FF2B5EF4-FFF2-40B4-BE49-F238E27FC236}">
                <a16:creationId xmlns:a16="http://schemas.microsoft.com/office/drawing/2014/main" id="{8D338DC8-93B1-3B36-A132-ED39025BCD85}"/>
              </a:ext>
            </a:extLst>
          </p:cNvPr>
          <p:cNvSpPr txBox="1">
            <a:spLocks noGrp="1"/>
          </p:cNvSpPr>
          <p:nvPr>
            <p:ph type="pic" idx="4294967295"/>
          </p:nvPr>
        </p:nvSpPr>
        <p:spPr>
          <a:xfrm>
            <a:off x="6377053" y="3702378"/>
            <a:ext cx="1611255" cy="1568452"/>
          </a:xfrm>
        </p:spPr>
        <p:txBody>
          <a:bodyPr/>
          <a:lstStyle>
            <a:lvl1pPr>
              <a:defRPr/>
            </a:lvl1pPr>
          </a:lstStyle>
          <a:p>
            <a:pPr lvl="0"/>
            <a:r>
              <a:rPr lang="en-US"/>
              <a:t>QR Code here</a:t>
            </a:r>
            <a:endParaRPr lang="en-GB"/>
          </a:p>
        </p:txBody>
      </p:sp>
      <p:sp>
        <p:nvSpPr>
          <p:cNvPr id="6" name="Text Placeholder 20">
            <a:extLst>
              <a:ext uri="{FF2B5EF4-FFF2-40B4-BE49-F238E27FC236}">
                <a16:creationId xmlns:a16="http://schemas.microsoft.com/office/drawing/2014/main" id="{DF193054-E187-A3DD-D051-76E1A847703E}"/>
              </a:ext>
            </a:extLst>
          </p:cNvPr>
          <p:cNvSpPr txBox="1">
            <a:spLocks noGrp="1"/>
          </p:cNvSpPr>
          <p:nvPr>
            <p:ph type="body" idx="4294967295"/>
          </p:nvPr>
        </p:nvSpPr>
        <p:spPr>
          <a:xfrm>
            <a:off x="772860" y="3227429"/>
            <a:ext cx="5419785" cy="1417082"/>
          </a:xfrm>
        </p:spPr>
        <p:txBody>
          <a:bodyPr/>
          <a:lstStyle>
            <a:lvl1pPr>
              <a:spcBef>
                <a:spcPts val="400"/>
              </a:spcBef>
              <a:defRPr sz="1600">
                <a:latin typeface="Arial"/>
              </a:defRPr>
            </a:lvl1pPr>
          </a:lstStyle>
          <a:p>
            <a:pPr lvl="0"/>
            <a:r>
              <a:rPr lang="en-US"/>
              <a:t>About paragraph</a:t>
            </a:r>
            <a:endParaRPr lang="en-GB"/>
          </a:p>
        </p:txBody>
      </p:sp>
      <p:sp>
        <p:nvSpPr>
          <p:cNvPr id="7" name="Text Placeholder 20">
            <a:extLst>
              <a:ext uri="{FF2B5EF4-FFF2-40B4-BE49-F238E27FC236}">
                <a16:creationId xmlns:a16="http://schemas.microsoft.com/office/drawing/2014/main" id="{13726868-5FC6-74DD-27C1-82B9ED64862A}"/>
              </a:ext>
            </a:extLst>
          </p:cNvPr>
          <p:cNvSpPr txBox="1">
            <a:spLocks noGrp="1"/>
          </p:cNvSpPr>
          <p:nvPr>
            <p:ph type="body" idx="4294967295"/>
          </p:nvPr>
        </p:nvSpPr>
        <p:spPr>
          <a:xfrm>
            <a:off x="772860" y="4818577"/>
            <a:ext cx="5419785" cy="452253"/>
          </a:xfrm>
        </p:spPr>
        <p:txBody>
          <a:bodyPr/>
          <a:lstStyle>
            <a:lvl1pPr>
              <a:spcBef>
                <a:spcPts val="300"/>
              </a:spcBef>
              <a:defRPr sz="1400" b="1">
                <a:latin typeface="Arial"/>
              </a:defRPr>
            </a:lvl1pPr>
            <a:lvl2pPr marL="0" lvl="0">
              <a:spcBef>
                <a:spcPts val="300"/>
              </a:spcBef>
              <a:defRPr lang="en-GB" sz="1400" b="1">
                <a:latin typeface="Arial"/>
              </a:defRPr>
            </a:lvl2pPr>
          </a:lstStyle>
          <a:p>
            <a:pPr lvl="0"/>
            <a:r>
              <a:rPr lang="en-US"/>
              <a:t>Social Media Links</a:t>
            </a:r>
          </a:p>
          <a:p>
            <a:pPr lvl="0"/>
            <a:endParaRPr lang="en-GB"/>
          </a:p>
        </p:txBody>
      </p:sp>
      <p:sp>
        <p:nvSpPr>
          <p:cNvPr id="8" name="Picture Placeholder 33">
            <a:extLst>
              <a:ext uri="{FF2B5EF4-FFF2-40B4-BE49-F238E27FC236}">
                <a16:creationId xmlns:a16="http://schemas.microsoft.com/office/drawing/2014/main" id="{D941B71B-6CB4-653B-0D80-90F57DF32510}"/>
              </a:ext>
            </a:extLst>
          </p:cNvPr>
          <p:cNvSpPr txBox="1">
            <a:spLocks noGrp="1"/>
          </p:cNvSpPr>
          <p:nvPr>
            <p:ph type="pic" idx="4294967295"/>
          </p:nvPr>
        </p:nvSpPr>
        <p:spPr>
          <a:xfrm>
            <a:off x="7457773" y="1604918"/>
            <a:ext cx="3960815" cy="2932115"/>
          </a:xfrm>
        </p:spPr>
        <p:txBody>
          <a:bodyPr/>
          <a:lstStyle>
            <a:lvl1pPr>
              <a:defRPr lang="en-GB"/>
            </a:lvl1pPr>
          </a:lstStyle>
          <a:p>
            <a:pPr lvl="0"/>
            <a:endParaRPr lang="en-GB"/>
          </a:p>
        </p:txBody>
      </p:sp>
      <p:pic>
        <p:nvPicPr>
          <p:cNvPr id="9" name="Picture 1">
            <a:extLst>
              <a:ext uri="{FF2B5EF4-FFF2-40B4-BE49-F238E27FC236}">
                <a16:creationId xmlns:a16="http://schemas.microsoft.com/office/drawing/2014/main" id="{361B0BAA-9BF2-F7B7-1E58-F0F56493DD4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1998933312"/>
      </p:ext>
    </p:extLst>
  </p:cSld>
  <p:clrMapOvr>
    <a:masterClrMapping/>
  </p:clrMapOvr>
  <p:transition spd="med">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p:cSld name="2_Speaker Introduction">
    <p:spTree>
      <p:nvGrpSpPr>
        <p:cNvPr id="1" name=""/>
        <p:cNvGrpSpPr/>
        <p:nvPr/>
      </p:nvGrpSpPr>
      <p:grpSpPr>
        <a:xfrm>
          <a:off x="0" y="0"/>
          <a:ext cx="0" cy="0"/>
          <a:chOff x="0" y="0"/>
          <a:chExt cx="0" cy="0"/>
        </a:xfrm>
      </p:grpSpPr>
      <p:sp>
        <p:nvSpPr>
          <p:cNvPr id="2" name="Picture Placeholder 33">
            <a:extLst>
              <a:ext uri="{FF2B5EF4-FFF2-40B4-BE49-F238E27FC236}">
                <a16:creationId xmlns:a16="http://schemas.microsoft.com/office/drawing/2014/main" id="{89F41433-1B92-45C9-1C7E-51DEB64076BF}"/>
              </a:ext>
            </a:extLst>
          </p:cNvPr>
          <p:cNvSpPr txBox="1">
            <a:spLocks noGrp="1"/>
          </p:cNvSpPr>
          <p:nvPr>
            <p:ph type="pic" idx="4294967295"/>
          </p:nvPr>
        </p:nvSpPr>
        <p:spPr>
          <a:xfrm>
            <a:off x="8193974" y="1587169"/>
            <a:ext cx="2842823" cy="3385090"/>
          </a:xfrm>
        </p:spPr>
        <p:txBody>
          <a:bodyPr/>
          <a:lstStyle>
            <a:lvl1pPr>
              <a:defRPr lang="en-GB"/>
            </a:lvl1pPr>
          </a:lstStyle>
          <a:p>
            <a:pPr lvl="0"/>
            <a:endParaRPr lang="en-GB"/>
          </a:p>
        </p:txBody>
      </p:sp>
      <p:sp>
        <p:nvSpPr>
          <p:cNvPr id="3" name="Text Placeholder 20">
            <a:extLst>
              <a:ext uri="{FF2B5EF4-FFF2-40B4-BE49-F238E27FC236}">
                <a16:creationId xmlns:a16="http://schemas.microsoft.com/office/drawing/2014/main" id="{A8BC6E4B-5A37-BC4E-D8CC-2BA4AACCE7B9}"/>
              </a:ext>
            </a:extLst>
          </p:cNvPr>
          <p:cNvSpPr txBox="1">
            <a:spLocks noGrp="1"/>
          </p:cNvSpPr>
          <p:nvPr>
            <p:ph type="body" idx="4294967295"/>
          </p:nvPr>
        </p:nvSpPr>
        <p:spPr>
          <a:xfrm>
            <a:off x="8734010" y="5088370"/>
            <a:ext cx="2346505" cy="364927"/>
          </a:xfrm>
        </p:spPr>
        <p:txBody>
          <a:bodyPr/>
          <a:lstStyle>
            <a:lvl1pPr>
              <a:spcBef>
                <a:spcPts val="300"/>
              </a:spcBef>
              <a:defRPr sz="1200">
                <a:solidFill>
                  <a:srgbClr val="016676"/>
                </a:solidFill>
                <a:latin typeface="Arial"/>
              </a:defRPr>
            </a:lvl1pPr>
          </a:lstStyle>
          <a:p>
            <a:pPr lvl="0"/>
            <a:r>
              <a:rPr lang="en-US"/>
              <a:t>CTA Here</a:t>
            </a:r>
            <a:endParaRPr lang="en-GB"/>
          </a:p>
        </p:txBody>
      </p:sp>
      <p:sp>
        <p:nvSpPr>
          <p:cNvPr id="4" name="Picture Placeholder 28">
            <a:extLst>
              <a:ext uri="{FF2B5EF4-FFF2-40B4-BE49-F238E27FC236}">
                <a16:creationId xmlns:a16="http://schemas.microsoft.com/office/drawing/2014/main" id="{B7E64524-4AFD-1E69-E6E7-02ADF5E0B7BC}"/>
              </a:ext>
            </a:extLst>
          </p:cNvPr>
          <p:cNvSpPr txBox="1">
            <a:spLocks noGrp="1"/>
          </p:cNvSpPr>
          <p:nvPr>
            <p:ph type="pic" idx="4294967295"/>
          </p:nvPr>
        </p:nvSpPr>
        <p:spPr>
          <a:xfrm>
            <a:off x="7414805" y="4393262"/>
            <a:ext cx="1177527" cy="1158005"/>
          </a:xfrm>
        </p:spPr>
        <p:txBody>
          <a:bodyPr/>
          <a:lstStyle>
            <a:lvl1pPr>
              <a:defRPr/>
            </a:lvl1pPr>
          </a:lstStyle>
          <a:p>
            <a:pPr lvl="0"/>
            <a:r>
              <a:rPr lang="en-US"/>
              <a:t>QR Code here</a:t>
            </a:r>
            <a:endParaRPr lang="en-GB"/>
          </a:p>
        </p:txBody>
      </p:sp>
      <p:sp>
        <p:nvSpPr>
          <p:cNvPr id="5" name="Text Placeholder 13">
            <a:extLst>
              <a:ext uri="{FF2B5EF4-FFF2-40B4-BE49-F238E27FC236}">
                <a16:creationId xmlns:a16="http://schemas.microsoft.com/office/drawing/2014/main" id="{F399A170-D810-E001-79A4-D20DCC592127}"/>
              </a:ext>
            </a:extLst>
          </p:cNvPr>
          <p:cNvSpPr txBox="1">
            <a:spLocks noGrp="1"/>
          </p:cNvSpPr>
          <p:nvPr>
            <p:ph type="body" idx="4294967295"/>
          </p:nvPr>
        </p:nvSpPr>
        <p:spPr>
          <a:xfrm>
            <a:off x="773417" y="1587169"/>
            <a:ext cx="6151369" cy="906463"/>
          </a:xfrm>
        </p:spPr>
        <p:txBody>
          <a:bodyPr anchor="ctr"/>
          <a:lstStyle>
            <a:lvl1pPr>
              <a:spcBef>
                <a:spcPts val="700"/>
              </a:spcBef>
              <a:defRPr sz="2800" b="1">
                <a:solidFill>
                  <a:srgbClr val="00334E"/>
                </a:solidFill>
                <a:latin typeface="Arial"/>
                <a:ea typeface="Red Hat Display Black" pitchFamily="2"/>
                <a:cs typeface="Red Hat Display Black" pitchFamily="2"/>
              </a:defRPr>
            </a:lvl1pPr>
          </a:lstStyle>
          <a:p>
            <a:pPr lvl="0"/>
            <a:r>
              <a:rPr lang="en-US"/>
              <a:t>Click to edit Master text styles</a:t>
            </a:r>
          </a:p>
        </p:txBody>
      </p:sp>
      <p:sp>
        <p:nvSpPr>
          <p:cNvPr id="6" name="Text Placeholder 20">
            <a:extLst>
              <a:ext uri="{FF2B5EF4-FFF2-40B4-BE49-F238E27FC236}">
                <a16:creationId xmlns:a16="http://schemas.microsoft.com/office/drawing/2014/main" id="{8781D272-42AD-94D5-71E2-752B301A5632}"/>
              </a:ext>
            </a:extLst>
          </p:cNvPr>
          <p:cNvSpPr txBox="1">
            <a:spLocks noGrp="1"/>
          </p:cNvSpPr>
          <p:nvPr>
            <p:ph type="body" idx="4294967295"/>
          </p:nvPr>
        </p:nvSpPr>
        <p:spPr>
          <a:xfrm>
            <a:off x="772860" y="2592388"/>
            <a:ext cx="6151927" cy="313108"/>
          </a:xfrm>
        </p:spPr>
        <p:txBody>
          <a:bodyPr/>
          <a:lstStyle>
            <a:lvl1pPr>
              <a:spcBef>
                <a:spcPts val="400"/>
              </a:spcBef>
              <a:defRPr sz="1600">
                <a:solidFill>
                  <a:srgbClr val="016676"/>
                </a:solidFill>
              </a:defRPr>
            </a:lvl1pPr>
          </a:lstStyle>
          <a:p>
            <a:pPr lvl="0"/>
            <a:r>
              <a:rPr lang="en-US"/>
              <a:t>Scientist's Role</a:t>
            </a:r>
            <a:endParaRPr lang="en-GB"/>
          </a:p>
        </p:txBody>
      </p:sp>
      <p:sp>
        <p:nvSpPr>
          <p:cNvPr id="7" name="Text Placeholder 20">
            <a:extLst>
              <a:ext uri="{FF2B5EF4-FFF2-40B4-BE49-F238E27FC236}">
                <a16:creationId xmlns:a16="http://schemas.microsoft.com/office/drawing/2014/main" id="{68ED844A-C01D-CAE2-A598-6C92D63D03A2}"/>
              </a:ext>
            </a:extLst>
          </p:cNvPr>
          <p:cNvSpPr txBox="1">
            <a:spLocks noGrp="1"/>
          </p:cNvSpPr>
          <p:nvPr>
            <p:ph type="body" idx="4294967295"/>
          </p:nvPr>
        </p:nvSpPr>
        <p:spPr>
          <a:xfrm>
            <a:off x="772860" y="3227429"/>
            <a:ext cx="6151927" cy="1417082"/>
          </a:xfrm>
        </p:spPr>
        <p:txBody>
          <a:bodyPr/>
          <a:lstStyle>
            <a:lvl1pPr>
              <a:spcBef>
                <a:spcPts val="400"/>
              </a:spcBef>
              <a:defRPr sz="1600">
                <a:latin typeface="Arial"/>
              </a:defRPr>
            </a:lvl1pPr>
          </a:lstStyle>
          <a:p>
            <a:pPr lvl="0"/>
            <a:r>
              <a:rPr lang="en-US"/>
              <a:t>About paragraph</a:t>
            </a:r>
            <a:endParaRPr lang="en-GB"/>
          </a:p>
        </p:txBody>
      </p:sp>
      <p:sp>
        <p:nvSpPr>
          <p:cNvPr id="8" name="Text Placeholder 20">
            <a:extLst>
              <a:ext uri="{FF2B5EF4-FFF2-40B4-BE49-F238E27FC236}">
                <a16:creationId xmlns:a16="http://schemas.microsoft.com/office/drawing/2014/main" id="{A9365782-8AF6-252A-7FB9-12FA057902E5}"/>
              </a:ext>
            </a:extLst>
          </p:cNvPr>
          <p:cNvSpPr txBox="1">
            <a:spLocks noGrp="1"/>
          </p:cNvSpPr>
          <p:nvPr>
            <p:ph type="body" idx="4294967295"/>
          </p:nvPr>
        </p:nvSpPr>
        <p:spPr>
          <a:xfrm>
            <a:off x="772850" y="4818577"/>
            <a:ext cx="6151927" cy="452253"/>
          </a:xfrm>
        </p:spPr>
        <p:txBody>
          <a:bodyPr/>
          <a:lstStyle>
            <a:lvl1pPr>
              <a:spcBef>
                <a:spcPts val="300"/>
              </a:spcBef>
              <a:defRPr sz="1400" b="1">
                <a:latin typeface="Arial"/>
              </a:defRPr>
            </a:lvl1pPr>
            <a:lvl2pPr marL="0" lvl="0">
              <a:spcBef>
                <a:spcPts val="300"/>
              </a:spcBef>
              <a:defRPr lang="en-GB" sz="1400" b="1">
                <a:latin typeface="Arial"/>
              </a:defRPr>
            </a:lvl2pPr>
          </a:lstStyle>
          <a:p>
            <a:pPr lvl="0"/>
            <a:r>
              <a:rPr lang="en-US"/>
              <a:t>Social Media Links</a:t>
            </a:r>
          </a:p>
          <a:p>
            <a:pPr lvl="0"/>
            <a:endParaRPr lang="en-GB"/>
          </a:p>
        </p:txBody>
      </p:sp>
      <p:pic>
        <p:nvPicPr>
          <p:cNvPr id="9" name="Picture 5">
            <a:extLst>
              <a:ext uri="{FF2B5EF4-FFF2-40B4-BE49-F238E27FC236}">
                <a16:creationId xmlns:a16="http://schemas.microsoft.com/office/drawing/2014/main" id="{E35B847E-3017-42B8-3C61-2687AC1972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3609371300"/>
      </p:ext>
    </p:extLst>
  </p:cSld>
  <p:clrMapOvr>
    <a:masterClrMapping/>
  </p:clrMapOvr>
  <p:transition spd="med">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3_Speaker Introduction">
    <p:spTree>
      <p:nvGrpSpPr>
        <p:cNvPr id="1" name=""/>
        <p:cNvGrpSpPr/>
        <p:nvPr/>
      </p:nvGrpSpPr>
      <p:grpSpPr>
        <a:xfrm>
          <a:off x="0" y="0"/>
          <a:ext cx="0" cy="0"/>
          <a:chOff x="0" y="0"/>
          <a:chExt cx="0" cy="0"/>
        </a:xfrm>
      </p:grpSpPr>
      <p:sp>
        <p:nvSpPr>
          <p:cNvPr id="2" name="Picture Placeholder 33">
            <a:extLst>
              <a:ext uri="{FF2B5EF4-FFF2-40B4-BE49-F238E27FC236}">
                <a16:creationId xmlns:a16="http://schemas.microsoft.com/office/drawing/2014/main" id="{F128EC04-A7B8-4D1E-C3A5-E5C2C03F723C}"/>
              </a:ext>
            </a:extLst>
          </p:cNvPr>
          <p:cNvSpPr txBox="1">
            <a:spLocks noGrp="1"/>
          </p:cNvSpPr>
          <p:nvPr>
            <p:ph type="pic" idx="4294967295"/>
          </p:nvPr>
        </p:nvSpPr>
        <p:spPr>
          <a:xfrm>
            <a:off x="7746668" y="1587169"/>
            <a:ext cx="3139043" cy="3683660"/>
          </a:xfrm>
        </p:spPr>
        <p:txBody>
          <a:bodyPr/>
          <a:lstStyle>
            <a:lvl1pPr>
              <a:defRPr lang="en-GB"/>
            </a:lvl1pPr>
          </a:lstStyle>
          <a:p>
            <a:pPr lvl="0"/>
            <a:endParaRPr lang="en-GB"/>
          </a:p>
        </p:txBody>
      </p:sp>
      <p:sp>
        <p:nvSpPr>
          <p:cNvPr id="3" name="Text Placeholder 13">
            <a:extLst>
              <a:ext uri="{FF2B5EF4-FFF2-40B4-BE49-F238E27FC236}">
                <a16:creationId xmlns:a16="http://schemas.microsoft.com/office/drawing/2014/main" id="{2D06571F-5A67-77B8-EC61-F38C1D3ACAC6}"/>
              </a:ext>
            </a:extLst>
          </p:cNvPr>
          <p:cNvSpPr txBox="1">
            <a:spLocks noGrp="1"/>
          </p:cNvSpPr>
          <p:nvPr>
            <p:ph type="body" idx="4294967295"/>
          </p:nvPr>
        </p:nvSpPr>
        <p:spPr>
          <a:xfrm>
            <a:off x="773417" y="1587169"/>
            <a:ext cx="6151369" cy="906463"/>
          </a:xfrm>
        </p:spPr>
        <p:txBody>
          <a:bodyPr anchor="ctr"/>
          <a:lstStyle>
            <a:lvl1pPr>
              <a:spcBef>
                <a:spcPts val="700"/>
              </a:spcBef>
              <a:defRPr sz="2800" b="1">
                <a:solidFill>
                  <a:srgbClr val="00334E"/>
                </a:solidFill>
                <a:latin typeface="Arial"/>
                <a:ea typeface="Red Hat Display Black" pitchFamily="2"/>
                <a:cs typeface="Red Hat Display Black" pitchFamily="2"/>
              </a:defRPr>
            </a:lvl1pPr>
          </a:lstStyle>
          <a:p>
            <a:pPr lvl="0"/>
            <a:r>
              <a:rPr lang="en-US"/>
              <a:t>Click to edit Master text styles</a:t>
            </a:r>
          </a:p>
        </p:txBody>
      </p:sp>
      <p:sp>
        <p:nvSpPr>
          <p:cNvPr id="4" name="Text Placeholder 20">
            <a:extLst>
              <a:ext uri="{FF2B5EF4-FFF2-40B4-BE49-F238E27FC236}">
                <a16:creationId xmlns:a16="http://schemas.microsoft.com/office/drawing/2014/main" id="{2C016EAD-C209-6858-660F-C1A24E4D5779}"/>
              </a:ext>
            </a:extLst>
          </p:cNvPr>
          <p:cNvSpPr txBox="1">
            <a:spLocks noGrp="1"/>
          </p:cNvSpPr>
          <p:nvPr>
            <p:ph type="body" idx="4294967295"/>
          </p:nvPr>
        </p:nvSpPr>
        <p:spPr>
          <a:xfrm>
            <a:off x="772860" y="2592388"/>
            <a:ext cx="6151927" cy="313108"/>
          </a:xfrm>
        </p:spPr>
        <p:txBody>
          <a:bodyPr/>
          <a:lstStyle>
            <a:lvl1pPr>
              <a:spcBef>
                <a:spcPts val="400"/>
              </a:spcBef>
              <a:defRPr sz="1600">
                <a:solidFill>
                  <a:srgbClr val="016676"/>
                </a:solidFill>
              </a:defRPr>
            </a:lvl1pPr>
          </a:lstStyle>
          <a:p>
            <a:pPr lvl="0"/>
            <a:r>
              <a:rPr lang="en-US"/>
              <a:t>Scientist's Role</a:t>
            </a:r>
            <a:endParaRPr lang="en-GB"/>
          </a:p>
        </p:txBody>
      </p:sp>
      <p:sp>
        <p:nvSpPr>
          <p:cNvPr id="5" name="Text Placeholder 20">
            <a:extLst>
              <a:ext uri="{FF2B5EF4-FFF2-40B4-BE49-F238E27FC236}">
                <a16:creationId xmlns:a16="http://schemas.microsoft.com/office/drawing/2014/main" id="{9381710E-CD71-1166-E0A9-FF08FEC5D575}"/>
              </a:ext>
            </a:extLst>
          </p:cNvPr>
          <p:cNvSpPr txBox="1">
            <a:spLocks noGrp="1"/>
          </p:cNvSpPr>
          <p:nvPr>
            <p:ph type="body" idx="4294967295"/>
          </p:nvPr>
        </p:nvSpPr>
        <p:spPr>
          <a:xfrm>
            <a:off x="772860" y="3227429"/>
            <a:ext cx="6151927" cy="1417082"/>
          </a:xfrm>
        </p:spPr>
        <p:txBody>
          <a:bodyPr/>
          <a:lstStyle>
            <a:lvl1pPr>
              <a:spcBef>
                <a:spcPts val="400"/>
              </a:spcBef>
              <a:defRPr sz="1600">
                <a:latin typeface="Arial"/>
              </a:defRPr>
            </a:lvl1pPr>
          </a:lstStyle>
          <a:p>
            <a:pPr lvl="0"/>
            <a:r>
              <a:rPr lang="en-US"/>
              <a:t>About paragraph</a:t>
            </a:r>
            <a:endParaRPr lang="en-GB"/>
          </a:p>
        </p:txBody>
      </p:sp>
      <p:sp>
        <p:nvSpPr>
          <p:cNvPr id="6" name="Text Placeholder 20">
            <a:extLst>
              <a:ext uri="{FF2B5EF4-FFF2-40B4-BE49-F238E27FC236}">
                <a16:creationId xmlns:a16="http://schemas.microsoft.com/office/drawing/2014/main" id="{22AC919D-CF04-CCA8-6361-875F8B774DB8}"/>
              </a:ext>
            </a:extLst>
          </p:cNvPr>
          <p:cNvSpPr txBox="1">
            <a:spLocks noGrp="1"/>
          </p:cNvSpPr>
          <p:nvPr>
            <p:ph type="body" idx="4294967295"/>
          </p:nvPr>
        </p:nvSpPr>
        <p:spPr>
          <a:xfrm>
            <a:off x="772850" y="4818577"/>
            <a:ext cx="6151927" cy="452253"/>
          </a:xfrm>
        </p:spPr>
        <p:txBody>
          <a:bodyPr/>
          <a:lstStyle>
            <a:lvl1pPr>
              <a:spcBef>
                <a:spcPts val="300"/>
              </a:spcBef>
              <a:defRPr sz="1400" b="1">
                <a:latin typeface="Arial"/>
              </a:defRPr>
            </a:lvl1pPr>
            <a:lvl2pPr marL="0" lvl="0">
              <a:spcBef>
                <a:spcPts val="300"/>
              </a:spcBef>
              <a:defRPr lang="en-GB" sz="1400" b="1">
                <a:latin typeface="Arial"/>
              </a:defRPr>
            </a:lvl2pPr>
          </a:lstStyle>
          <a:p>
            <a:pPr lvl="0"/>
            <a:r>
              <a:rPr lang="en-US"/>
              <a:t>Social Media Links</a:t>
            </a:r>
          </a:p>
          <a:p>
            <a:pPr lvl="0"/>
            <a:endParaRPr lang="en-GB"/>
          </a:p>
        </p:txBody>
      </p:sp>
      <p:pic>
        <p:nvPicPr>
          <p:cNvPr id="7" name="Picture 6">
            <a:extLst>
              <a:ext uri="{FF2B5EF4-FFF2-40B4-BE49-F238E27FC236}">
                <a16:creationId xmlns:a16="http://schemas.microsoft.com/office/drawing/2014/main" id="{2D85B2A4-2685-7982-979E-C420A096E04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2321746312"/>
      </p:ext>
    </p:extLst>
  </p:cSld>
  <p:clrMapOvr>
    <a:masterClrMapping/>
  </p:clrMapOvr>
  <p:transition spd="med">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p:cSld name="Main content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BBB82-54AF-4F60-3911-2B60690457F2}"/>
              </a:ext>
            </a:extLst>
          </p:cNvPr>
          <p:cNvSpPr txBox="1">
            <a:spLocks noGrp="1"/>
          </p:cNvSpPr>
          <p:nvPr>
            <p:ph type="title"/>
          </p:nvPr>
        </p:nvSpPr>
        <p:spPr>
          <a:xfrm>
            <a:off x="334432" y="1462893"/>
            <a:ext cx="11234172" cy="538261"/>
          </a:xfrm>
        </p:spPr>
        <p:txBody>
          <a:bodyPr/>
          <a:lstStyle>
            <a:lvl1pPr>
              <a:defRPr sz="2600">
                <a:ea typeface="Red Hat Display ExtraBold" pitchFamily="2"/>
                <a:cs typeface="Arial" pitchFamily="34"/>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F85BE23F-D3B1-AC94-72A0-B5EA152DB1C0}"/>
              </a:ext>
            </a:extLst>
          </p:cNvPr>
          <p:cNvSpPr txBox="1">
            <a:spLocks noGrp="1"/>
          </p:cNvSpPr>
          <p:nvPr>
            <p:ph idx="4294967295"/>
          </p:nvPr>
        </p:nvSpPr>
        <p:spPr>
          <a:xfrm>
            <a:off x="334432" y="2399230"/>
            <a:ext cx="11234172" cy="3990139"/>
          </a:xfrm>
        </p:spPr>
        <p:txBody>
          <a:bodyPr/>
          <a:lstStyle>
            <a:lvl1pPr>
              <a:spcBef>
                <a:spcPts val="500"/>
              </a:spcBef>
              <a:defRPr sz="2000"/>
            </a:lvl1pPr>
            <a:lvl2pPr>
              <a:spcBef>
                <a:spcPts val="400"/>
              </a:spcBef>
              <a:defRPr sz="1800"/>
            </a:lvl2pPr>
            <a:lvl3pPr>
              <a:spcBef>
                <a:spcPts val="400"/>
              </a:spcBef>
              <a:defRPr sz="1600"/>
            </a:lvl3pPr>
            <a:lvl4pPr>
              <a:defRPr sz="1500"/>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896BDBD-229E-6DBB-CE23-A5921B402D0E}"/>
              </a:ext>
            </a:extLst>
          </p:cNvPr>
          <p:cNvSpPr txBox="1">
            <a:spLocks noGrp="1"/>
          </p:cNvSpPr>
          <p:nvPr>
            <p:ph type="subTitle" idx="4294967295"/>
          </p:nvPr>
        </p:nvSpPr>
        <p:spPr>
          <a:xfrm>
            <a:off x="334432" y="1124739"/>
            <a:ext cx="11234172" cy="338154"/>
          </a:xfrm>
        </p:spPr>
        <p:txBody>
          <a:bodyPr/>
          <a:lstStyle>
            <a:lvl1pPr>
              <a:spcBef>
                <a:spcPts val="400"/>
              </a:spcBef>
              <a:defRPr sz="1600" b="1">
                <a:solidFill>
                  <a:srgbClr val="016676"/>
                </a:solidFill>
                <a:latin typeface="Arial Black" pitchFamily="34"/>
                <a:ea typeface="Red Hat Display Black" pitchFamily="2"/>
                <a:cs typeface="Red Hat Display Black" pitchFamily="2"/>
              </a:defRPr>
            </a:lvl1pPr>
          </a:lstStyle>
          <a:p>
            <a:pPr lvl="0"/>
            <a:r>
              <a:rPr lang="en-US"/>
              <a:t>CLICK TO EDIT MASTER SUBTITLE STYLE</a:t>
            </a:r>
            <a:endParaRPr lang="en-GB"/>
          </a:p>
        </p:txBody>
      </p:sp>
      <p:pic>
        <p:nvPicPr>
          <p:cNvPr id="5" name="Picture 3">
            <a:extLst>
              <a:ext uri="{FF2B5EF4-FFF2-40B4-BE49-F238E27FC236}">
                <a16:creationId xmlns:a16="http://schemas.microsoft.com/office/drawing/2014/main" id="{90E9B031-FD99-15C1-371A-6AC146CE0B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2844516677"/>
      </p:ext>
    </p:extLst>
  </p:cSld>
  <p:clrMapOvr>
    <a:masterClrMapping/>
  </p:clrMapOvr>
  <p:transition spd="med">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Half and Hal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524D02-550A-2076-19B3-9B50ADFF78B9}"/>
              </a:ext>
            </a:extLst>
          </p:cNvPr>
          <p:cNvSpPr txBox="1">
            <a:spLocks noGrp="1"/>
          </p:cNvSpPr>
          <p:nvPr>
            <p:ph type="title"/>
          </p:nvPr>
        </p:nvSpPr>
        <p:spPr>
          <a:xfrm>
            <a:off x="334432" y="1462893"/>
            <a:ext cx="5761570" cy="538261"/>
          </a:xfrm>
        </p:spPr>
        <p:txBody>
          <a:bodyPr/>
          <a:lstStyle>
            <a:lvl1pPr>
              <a:defRPr sz="2600">
                <a:ea typeface="Red Hat Display ExtraBold" pitchFamily="2"/>
                <a:cs typeface="Arial" pitchFamily="34"/>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A5CC0C5A-C0D7-4FB0-FF10-4C40AC7E532C}"/>
              </a:ext>
            </a:extLst>
          </p:cNvPr>
          <p:cNvSpPr txBox="1">
            <a:spLocks noGrp="1"/>
          </p:cNvSpPr>
          <p:nvPr>
            <p:ph idx="4294967295"/>
          </p:nvPr>
        </p:nvSpPr>
        <p:spPr>
          <a:xfrm>
            <a:off x="334432" y="2399230"/>
            <a:ext cx="5761570" cy="3990139"/>
          </a:xfrm>
        </p:spPr>
        <p:txBody>
          <a:bodyPr/>
          <a:lstStyle>
            <a:lvl1pPr>
              <a:spcBef>
                <a:spcPts val="500"/>
              </a:spcBef>
              <a:defRPr sz="2000"/>
            </a:lvl1pPr>
            <a:lvl2pPr>
              <a:spcBef>
                <a:spcPts val="400"/>
              </a:spcBef>
              <a:defRPr sz="1800"/>
            </a:lvl2pPr>
            <a:lvl3pPr>
              <a:spcBef>
                <a:spcPts val="400"/>
              </a:spcBef>
              <a:defRPr sz="1600"/>
            </a:lvl3pPr>
            <a:lvl4pPr>
              <a:defRPr sz="1500"/>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EA41ECC4-2A81-A074-3F2C-D2623EEFA178}"/>
              </a:ext>
            </a:extLst>
          </p:cNvPr>
          <p:cNvSpPr txBox="1">
            <a:spLocks noGrp="1"/>
          </p:cNvSpPr>
          <p:nvPr>
            <p:ph type="subTitle" idx="4294967295"/>
          </p:nvPr>
        </p:nvSpPr>
        <p:spPr>
          <a:xfrm>
            <a:off x="334432" y="1124739"/>
            <a:ext cx="5761570" cy="338154"/>
          </a:xfrm>
        </p:spPr>
        <p:txBody>
          <a:bodyPr/>
          <a:lstStyle>
            <a:lvl1pPr>
              <a:spcBef>
                <a:spcPts val="400"/>
              </a:spcBef>
              <a:defRPr sz="1600" b="1">
                <a:solidFill>
                  <a:srgbClr val="016676"/>
                </a:solidFill>
                <a:latin typeface="Arial Black" pitchFamily="34"/>
                <a:ea typeface="Red Hat Display Black" pitchFamily="2"/>
                <a:cs typeface="Red Hat Display Black" pitchFamily="2"/>
              </a:defRPr>
            </a:lvl1pPr>
          </a:lstStyle>
          <a:p>
            <a:pPr lvl="0"/>
            <a:r>
              <a:rPr lang="en-US"/>
              <a:t>CLICK TO EDIT MASTER SUBTITLE STYLE</a:t>
            </a:r>
            <a:endParaRPr lang="en-GB"/>
          </a:p>
        </p:txBody>
      </p:sp>
      <p:sp>
        <p:nvSpPr>
          <p:cNvPr id="5" name="Picture Placeholder 5">
            <a:extLst>
              <a:ext uri="{FF2B5EF4-FFF2-40B4-BE49-F238E27FC236}">
                <a16:creationId xmlns:a16="http://schemas.microsoft.com/office/drawing/2014/main" id="{A5244879-216D-209D-3CBB-5EB0003C09CA}"/>
              </a:ext>
            </a:extLst>
          </p:cNvPr>
          <p:cNvSpPr txBox="1">
            <a:spLocks noGrp="1"/>
          </p:cNvSpPr>
          <p:nvPr>
            <p:ph type="pic" idx="4294967295"/>
          </p:nvPr>
        </p:nvSpPr>
        <p:spPr>
          <a:xfrm>
            <a:off x="6503990" y="1125534"/>
            <a:ext cx="5353053" cy="5264145"/>
          </a:xfrm>
        </p:spPr>
        <p:txBody>
          <a:bodyPr/>
          <a:lstStyle>
            <a:lvl1pPr>
              <a:defRPr lang="en-GB"/>
            </a:lvl1pPr>
          </a:lstStyle>
          <a:p>
            <a:pPr lvl="0"/>
            <a:endParaRPr lang="en-GB"/>
          </a:p>
        </p:txBody>
      </p:sp>
      <p:pic>
        <p:nvPicPr>
          <p:cNvPr id="6" name="Picture 3">
            <a:extLst>
              <a:ext uri="{FF2B5EF4-FFF2-40B4-BE49-F238E27FC236}">
                <a16:creationId xmlns:a16="http://schemas.microsoft.com/office/drawing/2014/main" id="{594D946B-1E79-C97D-F4FA-147813C7767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2023789996"/>
      </p:ext>
    </p:extLst>
  </p:cSld>
  <p:clrMapOvr>
    <a:masterClrMapping/>
  </p:clrMapOvr>
  <p:transition spd="med">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Main content 50/5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B03C26-C4D7-1FB5-ADC8-E753D6B56915}"/>
              </a:ext>
            </a:extLst>
          </p:cNvPr>
          <p:cNvSpPr txBox="1">
            <a:spLocks noGrp="1"/>
          </p:cNvSpPr>
          <p:nvPr>
            <p:ph type="title"/>
          </p:nvPr>
        </p:nvSpPr>
        <p:spPr>
          <a:xfrm>
            <a:off x="286426" y="1310289"/>
            <a:ext cx="11498205" cy="605122"/>
          </a:xfrm>
        </p:spPr>
        <p:txBody>
          <a:bodyPr/>
          <a:lstStyle>
            <a:lvl1pPr>
              <a:defRPr b="0">
                <a:ea typeface="Red Hat Display Black" pitchFamily="2"/>
                <a:cs typeface="Arial" pitchFamily="34"/>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FCEF8E04-0E1B-D014-574A-9BBA4064BB7B}"/>
              </a:ext>
            </a:extLst>
          </p:cNvPr>
          <p:cNvSpPr txBox="1">
            <a:spLocks noGrp="1"/>
          </p:cNvSpPr>
          <p:nvPr>
            <p:ph idx="4294967295"/>
          </p:nvPr>
        </p:nvSpPr>
        <p:spPr>
          <a:xfrm>
            <a:off x="286426" y="2105369"/>
            <a:ext cx="5473534" cy="452595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F087E57E-5D55-FCD8-CA70-B20E1D093EAC}"/>
              </a:ext>
            </a:extLst>
          </p:cNvPr>
          <p:cNvSpPr txBox="1">
            <a:spLocks noGrp="1"/>
          </p:cNvSpPr>
          <p:nvPr>
            <p:ph idx="4294967295"/>
          </p:nvPr>
        </p:nvSpPr>
        <p:spPr>
          <a:xfrm>
            <a:off x="6311097" y="2105369"/>
            <a:ext cx="5473534" cy="452595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8E0FA8B3-3506-4355-F5A4-BF7EDA080423}"/>
              </a:ext>
            </a:extLst>
          </p:cNvPr>
          <p:cNvSpPr txBox="1">
            <a:spLocks noGrp="1"/>
          </p:cNvSpPr>
          <p:nvPr>
            <p:ph type="subTitle" idx="4294967295"/>
          </p:nvPr>
        </p:nvSpPr>
        <p:spPr>
          <a:xfrm>
            <a:off x="286426" y="972144"/>
            <a:ext cx="11498205" cy="338154"/>
          </a:xfrm>
        </p:spPr>
        <p:txBody>
          <a:bodyPr/>
          <a:lstStyle>
            <a:lvl1pPr>
              <a:spcBef>
                <a:spcPts val="400"/>
              </a:spcBef>
              <a:defRPr sz="1600" b="1">
                <a:solidFill>
                  <a:srgbClr val="016676"/>
                </a:solidFill>
                <a:latin typeface="Arial Black" pitchFamily="34"/>
                <a:ea typeface="Red Hat Display Black" pitchFamily="2"/>
                <a:cs typeface="Red Hat Display Black" pitchFamily="2"/>
              </a:defRPr>
            </a:lvl1pPr>
          </a:lstStyle>
          <a:p>
            <a:pPr lvl="0"/>
            <a:r>
              <a:rPr lang="en-US"/>
              <a:t>CLICK TO EDIT MASTER SUBTITLE STYLE</a:t>
            </a:r>
            <a:endParaRPr lang="en-GB"/>
          </a:p>
        </p:txBody>
      </p:sp>
      <p:pic>
        <p:nvPicPr>
          <p:cNvPr id="6" name="Picture 4">
            <a:extLst>
              <a:ext uri="{FF2B5EF4-FFF2-40B4-BE49-F238E27FC236}">
                <a16:creationId xmlns:a16="http://schemas.microsoft.com/office/drawing/2014/main" id="{07F157A1-4330-1EFF-4320-40BDF910A1D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217201131"/>
      </p:ext>
    </p:extLst>
  </p:cSld>
  <p:clrMapOvr>
    <a:masterClrMapping/>
  </p:clrMapOvr>
  <p:transition spd="med">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1_Main content 30/30/3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D0B8F5-7246-5ABE-AD4B-BFD4A061D389}"/>
              </a:ext>
            </a:extLst>
          </p:cNvPr>
          <p:cNvSpPr txBox="1">
            <a:spLocks noGrp="1"/>
          </p:cNvSpPr>
          <p:nvPr>
            <p:ph type="title"/>
          </p:nvPr>
        </p:nvSpPr>
        <p:spPr>
          <a:xfrm>
            <a:off x="286426" y="1310289"/>
            <a:ext cx="11498205" cy="605122"/>
          </a:xfrm>
        </p:spPr>
        <p:txBody>
          <a:bodyPr/>
          <a:lstStyle>
            <a:lvl1pPr>
              <a:defRPr>
                <a:ea typeface="Red Hat Display Black" pitchFamily="2"/>
                <a:cs typeface="Arial" pitchFamily="34"/>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08A2A647-95A8-887E-05C8-359FC0DB59C0}"/>
              </a:ext>
            </a:extLst>
          </p:cNvPr>
          <p:cNvSpPr txBox="1">
            <a:spLocks noGrp="1"/>
          </p:cNvSpPr>
          <p:nvPr>
            <p:ph idx="4294967295"/>
          </p:nvPr>
        </p:nvSpPr>
        <p:spPr>
          <a:xfrm>
            <a:off x="286426" y="2105369"/>
            <a:ext cx="3604007" cy="452595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06DEE0C2-83A7-D2AF-FDC1-FD1968C760E1}"/>
              </a:ext>
            </a:extLst>
          </p:cNvPr>
          <p:cNvSpPr txBox="1">
            <a:spLocks noGrp="1"/>
          </p:cNvSpPr>
          <p:nvPr>
            <p:ph type="subTitle" idx="4294967295"/>
          </p:nvPr>
        </p:nvSpPr>
        <p:spPr>
          <a:xfrm>
            <a:off x="286426" y="972144"/>
            <a:ext cx="11498205" cy="338154"/>
          </a:xfrm>
        </p:spPr>
        <p:txBody>
          <a:bodyPr/>
          <a:lstStyle>
            <a:lvl1pPr>
              <a:spcBef>
                <a:spcPts val="400"/>
              </a:spcBef>
              <a:defRPr sz="1600" b="1">
                <a:solidFill>
                  <a:srgbClr val="016676"/>
                </a:solidFill>
                <a:latin typeface="Arial Black" pitchFamily="34"/>
                <a:ea typeface="Red Hat Display Black" pitchFamily="2"/>
                <a:cs typeface="Red Hat Display Black" pitchFamily="2"/>
              </a:defRPr>
            </a:lvl1pPr>
          </a:lstStyle>
          <a:p>
            <a:pPr lvl="0"/>
            <a:r>
              <a:rPr lang="en-US"/>
              <a:t>CLICK TO EDIT MASTER SUBTITLE STYLE</a:t>
            </a:r>
            <a:endParaRPr lang="en-GB"/>
          </a:p>
        </p:txBody>
      </p:sp>
      <p:sp>
        <p:nvSpPr>
          <p:cNvPr id="5" name="Content Placeholder 2">
            <a:extLst>
              <a:ext uri="{FF2B5EF4-FFF2-40B4-BE49-F238E27FC236}">
                <a16:creationId xmlns:a16="http://schemas.microsoft.com/office/drawing/2014/main" id="{7D1DDA42-E1BC-6C51-8CB2-D5F7B0E688AE}"/>
              </a:ext>
            </a:extLst>
          </p:cNvPr>
          <p:cNvSpPr txBox="1">
            <a:spLocks noGrp="1"/>
          </p:cNvSpPr>
          <p:nvPr>
            <p:ph idx="4294967295"/>
          </p:nvPr>
        </p:nvSpPr>
        <p:spPr>
          <a:xfrm>
            <a:off x="4233525" y="2105369"/>
            <a:ext cx="3604007" cy="452595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2">
            <a:extLst>
              <a:ext uri="{FF2B5EF4-FFF2-40B4-BE49-F238E27FC236}">
                <a16:creationId xmlns:a16="http://schemas.microsoft.com/office/drawing/2014/main" id="{D6EF1349-BBFF-EA3A-44E7-068CC72CBFE8}"/>
              </a:ext>
            </a:extLst>
          </p:cNvPr>
          <p:cNvSpPr txBox="1">
            <a:spLocks noGrp="1"/>
          </p:cNvSpPr>
          <p:nvPr>
            <p:ph idx="4294967295"/>
          </p:nvPr>
        </p:nvSpPr>
        <p:spPr>
          <a:xfrm>
            <a:off x="8180624" y="2071500"/>
            <a:ext cx="3604007" cy="4525959"/>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7" name="Picture 6">
            <a:extLst>
              <a:ext uri="{FF2B5EF4-FFF2-40B4-BE49-F238E27FC236}">
                <a16:creationId xmlns:a16="http://schemas.microsoft.com/office/drawing/2014/main" id="{B6FB1851-CDD2-8689-5588-924C6F1BBB3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2085451962"/>
      </p:ext>
    </p:extLst>
  </p:cSld>
  <p:clrMapOvr>
    <a:masterClrMapping/>
  </p:clrMapOvr>
  <p:transition spd="med">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p:cSld name="White space">
    <p:spTree>
      <p:nvGrpSpPr>
        <p:cNvPr id="1" name=""/>
        <p:cNvGrpSpPr/>
        <p:nvPr/>
      </p:nvGrpSpPr>
      <p:grpSpPr>
        <a:xfrm>
          <a:off x="0" y="0"/>
          <a:ext cx="0" cy="0"/>
          <a:chOff x="0" y="0"/>
          <a:chExt cx="0" cy="0"/>
        </a:xfrm>
      </p:grpSpPr>
      <p:pic>
        <p:nvPicPr>
          <p:cNvPr id="2" name="Picture 1" descr="A black and white sign with white text&#10;&#10;AI-generated content may be incorrect.">
            <a:extLst>
              <a:ext uri="{FF2B5EF4-FFF2-40B4-BE49-F238E27FC236}">
                <a16:creationId xmlns:a16="http://schemas.microsoft.com/office/drawing/2014/main" id="{50DBCDEC-FE1B-6F71-E4BA-5B78EBA9BE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71" y="165213"/>
            <a:ext cx="1769309" cy="331744"/>
          </a:xfrm>
          <a:prstGeom prst="rect">
            <a:avLst/>
          </a:prstGeom>
          <a:noFill/>
          <a:ln cap="flat">
            <a:noFill/>
          </a:ln>
        </p:spPr>
      </p:pic>
      <p:pic>
        <p:nvPicPr>
          <p:cNvPr id="3" name="Picture 5">
            <a:extLst>
              <a:ext uri="{FF2B5EF4-FFF2-40B4-BE49-F238E27FC236}">
                <a16:creationId xmlns:a16="http://schemas.microsoft.com/office/drawing/2014/main" id="{34A2DC5E-D932-13E2-7951-670246C740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3735989065"/>
      </p:ext>
    </p:extLst>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itle" preserve="1">
  <p:cSld name="Header blank">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336CEF7F-E767-D916-53AB-120F2857ABAA}"/>
              </a:ext>
            </a:extLst>
          </p:cNvPr>
          <p:cNvSpPr txBox="1">
            <a:spLocks noGrp="1"/>
          </p:cNvSpPr>
          <p:nvPr>
            <p:ph type="ctrTitle"/>
          </p:nvPr>
        </p:nvSpPr>
        <p:spPr>
          <a:xfrm>
            <a:off x="767410" y="2550097"/>
            <a:ext cx="10465161" cy="1462052"/>
          </a:xfrm>
        </p:spPr>
        <p:txBody>
          <a:bodyPr/>
          <a:lstStyle>
            <a:lvl1pPr>
              <a:defRPr sz="3600">
                <a:ea typeface="Red Hat Display Black" pitchFamily="2"/>
                <a:cs typeface="Arial" pitchFamily="34"/>
              </a:defRPr>
            </a:lvl1pPr>
          </a:lstStyle>
          <a:p>
            <a:pPr lvl="0"/>
            <a:r>
              <a:rPr lang="en-US"/>
              <a:t>Click to edit Master title style</a:t>
            </a:r>
            <a:endParaRPr lang="en-GB"/>
          </a:p>
        </p:txBody>
      </p:sp>
      <p:sp>
        <p:nvSpPr>
          <p:cNvPr id="3" name="Rectangle 4">
            <a:extLst>
              <a:ext uri="{FF2B5EF4-FFF2-40B4-BE49-F238E27FC236}">
                <a16:creationId xmlns:a16="http://schemas.microsoft.com/office/drawing/2014/main" id="{F9CF7914-8D9E-B88C-7B34-F104F17C7EA6}"/>
              </a:ext>
            </a:extLst>
          </p:cNvPr>
          <p:cNvSpPr txBox="1">
            <a:spLocks noGrp="1"/>
          </p:cNvSpPr>
          <p:nvPr>
            <p:ph type="subTitle" idx="1"/>
          </p:nvPr>
        </p:nvSpPr>
        <p:spPr>
          <a:xfrm>
            <a:off x="767410" y="2211951"/>
            <a:ext cx="10465161" cy="338154"/>
          </a:xfrm>
        </p:spPr>
        <p:txBody>
          <a:bodyPr/>
          <a:lstStyle>
            <a:lvl1pPr>
              <a:spcBef>
                <a:spcPts val="400"/>
              </a:spcBef>
              <a:defRPr sz="1600" b="1">
                <a:solidFill>
                  <a:srgbClr val="016676"/>
                </a:solidFill>
                <a:latin typeface="Arial Black" pitchFamily="34"/>
                <a:ea typeface="Red Hat Display Black" pitchFamily="2"/>
              </a:defRPr>
            </a:lvl1pPr>
          </a:lstStyle>
          <a:p>
            <a:pPr lvl="0"/>
            <a:r>
              <a:rPr lang="en-US"/>
              <a:t>CLICK TO EDIT MASTER SUBTITLE STYLE</a:t>
            </a:r>
            <a:endParaRPr lang="en-GB"/>
          </a:p>
        </p:txBody>
      </p:sp>
      <p:pic>
        <p:nvPicPr>
          <p:cNvPr id="4" name="Picture 2">
            <a:extLst>
              <a:ext uri="{FF2B5EF4-FFF2-40B4-BE49-F238E27FC236}">
                <a16:creationId xmlns:a16="http://schemas.microsoft.com/office/drawing/2014/main" id="{79BCBB4F-7D00-6993-91BA-AF45C363C89A}"/>
              </a:ext>
            </a:extLst>
          </p:cNvPr>
          <p:cNvPicPr>
            <a:picLocks noMove="1" noResize="1"/>
          </p:cNvPicPr>
          <p:nvPr/>
        </p:nvPicPr>
        <p:blipFill>
          <a:blip r:embed="rId2">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3370504214"/>
      </p:ext>
    </p:extLst>
  </p:cSld>
  <p:clrMapOvr>
    <a:masterClrMapping/>
  </p:clrMapOvr>
  <p:transition spd="med">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1_Main content blank">
    <p:spTree>
      <p:nvGrpSpPr>
        <p:cNvPr id="1" name=""/>
        <p:cNvGrpSpPr/>
        <p:nvPr/>
      </p:nvGrpSpPr>
      <p:grpSpPr>
        <a:xfrm>
          <a:off x="0" y="0"/>
          <a:ext cx="0" cy="0"/>
          <a:chOff x="0" y="0"/>
          <a:chExt cx="0" cy="0"/>
        </a:xfrm>
      </p:grpSpPr>
      <p:pic>
        <p:nvPicPr>
          <p:cNvPr id="2" name="Picture 3">
            <a:extLst>
              <a:ext uri="{FF2B5EF4-FFF2-40B4-BE49-F238E27FC236}">
                <a16:creationId xmlns:a16="http://schemas.microsoft.com/office/drawing/2014/main" id="{FBCCE49E-0E86-FDF3-5781-B88A0352ADE1}"/>
              </a:ext>
            </a:extLst>
          </p:cNvPr>
          <p:cNvPicPr>
            <a:picLocks noMove="1" noResize="1"/>
          </p:cNvPicPr>
          <p:nvPr/>
        </p:nvPicPr>
        <p:blipFill>
          <a:blip r:embed="rId2">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
        <p:nvSpPr>
          <p:cNvPr id="3" name="Title 1">
            <a:extLst>
              <a:ext uri="{FF2B5EF4-FFF2-40B4-BE49-F238E27FC236}">
                <a16:creationId xmlns:a16="http://schemas.microsoft.com/office/drawing/2014/main" id="{A1812412-4C87-E87B-2C5B-AB3C95EB0808}"/>
              </a:ext>
            </a:extLst>
          </p:cNvPr>
          <p:cNvSpPr txBox="1">
            <a:spLocks noGrp="1"/>
          </p:cNvSpPr>
          <p:nvPr>
            <p:ph type="title"/>
          </p:nvPr>
        </p:nvSpPr>
        <p:spPr>
          <a:xfrm>
            <a:off x="334432" y="1207712"/>
            <a:ext cx="11234172" cy="538261"/>
          </a:xfrm>
        </p:spPr>
        <p:txBody>
          <a:bodyPr/>
          <a:lstStyle>
            <a:lvl1pPr>
              <a:defRPr sz="2600">
                <a:ea typeface="Red Hat Display ExtraBold" pitchFamily="2"/>
                <a:cs typeface="Arial" pitchFamily="34"/>
              </a:defRPr>
            </a:lvl1pPr>
          </a:lstStyle>
          <a:p>
            <a:pPr lvl="0"/>
            <a:r>
              <a:rPr lang="en-US"/>
              <a:t>Click to edit Master title style</a:t>
            </a:r>
            <a:endParaRPr lang="en-GB"/>
          </a:p>
        </p:txBody>
      </p:sp>
      <p:sp>
        <p:nvSpPr>
          <p:cNvPr id="4" name="Content Placeholder 2">
            <a:extLst>
              <a:ext uri="{FF2B5EF4-FFF2-40B4-BE49-F238E27FC236}">
                <a16:creationId xmlns:a16="http://schemas.microsoft.com/office/drawing/2014/main" id="{9FF1667E-D62B-FD30-B66C-3FCF1C27339D}"/>
              </a:ext>
            </a:extLst>
          </p:cNvPr>
          <p:cNvSpPr txBox="1">
            <a:spLocks noGrp="1"/>
          </p:cNvSpPr>
          <p:nvPr>
            <p:ph idx="4294967295"/>
          </p:nvPr>
        </p:nvSpPr>
        <p:spPr>
          <a:xfrm>
            <a:off x="334432" y="2006394"/>
            <a:ext cx="11234172" cy="4382975"/>
          </a:xfrm>
        </p:spPr>
        <p:txBody>
          <a:bodyPr/>
          <a:lstStyle>
            <a:lvl1pPr>
              <a:spcBef>
                <a:spcPts val="500"/>
              </a:spcBef>
              <a:defRPr sz="2000"/>
            </a:lvl1pPr>
            <a:lvl2pPr>
              <a:spcBef>
                <a:spcPts val="400"/>
              </a:spcBef>
              <a:defRPr sz="1800"/>
            </a:lvl2pPr>
            <a:lvl3pPr>
              <a:spcBef>
                <a:spcPts val="400"/>
              </a:spcBef>
              <a:defRPr sz="1600"/>
            </a:lvl3pPr>
            <a:lvl4pPr>
              <a:defRPr sz="1500"/>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a:extLst>
              <a:ext uri="{FF2B5EF4-FFF2-40B4-BE49-F238E27FC236}">
                <a16:creationId xmlns:a16="http://schemas.microsoft.com/office/drawing/2014/main" id="{372276D1-4BD1-9A9D-E1A9-E7BD10963E56}"/>
              </a:ext>
            </a:extLst>
          </p:cNvPr>
          <p:cNvSpPr txBox="1">
            <a:spLocks noGrp="1"/>
          </p:cNvSpPr>
          <p:nvPr>
            <p:ph type="subTitle" idx="4294967295"/>
          </p:nvPr>
        </p:nvSpPr>
        <p:spPr>
          <a:xfrm>
            <a:off x="334432" y="869557"/>
            <a:ext cx="11234172" cy="338154"/>
          </a:xfrm>
        </p:spPr>
        <p:txBody>
          <a:bodyPr/>
          <a:lstStyle>
            <a:lvl1pPr>
              <a:spcBef>
                <a:spcPts val="400"/>
              </a:spcBef>
              <a:defRPr sz="1600" b="1">
                <a:solidFill>
                  <a:srgbClr val="016676"/>
                </a:solidFill>
                <a:latin typeface="Arial Black" pitchFamily="34"/>
                <a:ea typeface="Red Hat Display Black" pitchFamily="2"/>
                <a:cs typeface="Red Hat Display Black" pitchFamily="2"/>
              </a:defRPr>
            </a:lvl1pPr>
          </a:lstStyle>
          <a:p>
            <a:pPr lvl="0"/>
            <a:r>
              <a:rPr lang="en-US"/>
              <a:t>CLICK TO EDIT MASTER SUBTITLE STYLE</a:t>
            </a:r>
            <a:endParaRPr lang="en-GB"/>
          </a:p>
        </p:txBody>
      </p:sp>
    </p:spTree>
    <p:extLst>
      <p:ext uri="{BB962C8B-B14F-4D97-AF65-F5344CB8AC3E}">
        <p14:creationId xmlns:p14="http://schemas.microsoft.com/office/powerpoint/2010/main" val="1327953951"/>
      </p:ext>
    </p:extLst>
  </p:cSld>
  <p:clrMapOvr>
    <a:masterClrMapping/>
  </p:clrMapOvr>
  <p:transition spd="med">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preserve="1">
  <p:cSld name="1_White space">
    <p:spTree>
      <p:nvGrpSpPr>
        <p:cNvPr id="1" name=""/>
        <p:cNvGrpSpPr/>
        <p:nvPr/>
      </p:nvGrpSpPr>
      <p:grpSpPr>
        <a:xfrm>
          <a:off x="0" y="0"/>
          <a:ext cx="0" cy="0"/>
          <a:chOff x="0" y="0"/>
          <a:chExt cx="0" cy="0"/>
        </a:xfrm>
      </p:grpSpPr>
      <p:pic>
        <p:nvPicPr>
          <p:cNvPr id="2" name="Picture 1" descr="A black and white sign with white text&#10;&#10;AI-generated content may be incorrect.">
            <a:extLst>
              <a:ext uri="{FF2B5EF4-FFF2-40B4-BE49-F238E27FC236}">
                <a16:creationId xmlns:a16="http://schemas.microsoft.com/office/drawing/2014/main" id="{D99CC4A8-582E-A5B9-36AC-67C696A641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71" y="165213"/>
            <a:ext cx="1769309" cy="331744"/>
          </a:xfrm>
          <a:prstGeom prst="rect">
            <a:avLst/>
          </a:prstGeom>
          <a:noFill/>
          <a:ln cap="flat">
            <a:noFill/>
          </a:ln>
        </p:spPr>
      </p:pic>
      <p:pic>
        <p:nvPicPr>
          <p:cNvPr id="3" name="Picture 5">
            <a:extLst>
              <a:ext uri="{FF2B5EF4-FFF2-40B4-BE49-F238E27FC236}">
                <a16:creationId xmlns:a16="http://schemas.microsoft.com/office/drawing/2014/main" id="{D9DB5699-79F5-8D57-7455-BDB30E19A24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2500587557"/>
      </p:ext>
    </p:extLst>
  </p:cSld>
  <p:clrMapOvr>
    <a:masterClrMapping/>
  </p:clrMapOvr>
  <p:transition spd="med">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preserve="1">
  <p:cSld name="1_Wave Background">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EB89492-F26D-7ECD-9785-C36FB2C2B462}"/>
              </a:ext>
            </a:extLst>
          </p:cNvPr>
          <p:cNvSpPr>
            <a:spLocks noMove="1" noResize="1"/>
          </p:cNvSpPr>
          <p:nvPr/>
        </p:nvSpPr>
        <p:spPr>
          <a:xfrm>
            <a:off x="0" y="0"/>
            <a:ext cx="12191996" cy="6858000"/>
          </a:xfrm>
          <a:prstGeom prst="rect">
            <a:avLst/>
          </a:prstGeom>
          <a:solidFill>
            <a:srgbClr val="88D4C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3" name="Rectangle 3">
            <a:extLst>
              <a:ext uri="{FF2B5EF4-FFF2-40B4-BE49-F238E27FC236}">
                <a16:creationId xmlns:a16="http://schemas.microsoft.com/office/drawing/2014/main" id="{95A8515B-9AD3-16D2-4A30-878D0B35091A}"/>
              </a:ext>
            </a:extLst>
          </p:cNvPr>
          <p:cNvSpPr txBox="1">
            <a:spLocks noGrp="1"/>
          </p:cNvSpPr>
          <p:nvPr>
            <p:ph type="title"/>
          </p:nvPr>
        </p:nvSpPr>
        <p:spPr>
          <a:xfrm>
            <a:off x="863422" y="1792745"/>
            <a:ext cx="10465161" cy="3282696"/>
          </a:xfrm>
        </p:spPr>
        <p:txBody>
          <a:bodyPr anchor="t"/>
          <a:lstStyle>
            <a:lvl1pPr>
              <a:defRPr sz="3200">
                <a:latin typeface="Arial Black" pitchFamily="34"/>
                <a:ea typeface="Red Hat Display Black" pitchFamily="2"/>
                <a:cs typeface="Red Hat Display Black" pitchFamily="2"/>
              </a:defRPr>
            </a:lvl1pPr>
          </a:lstStyle>
          <a:p>
            <a:pPr lvl="0"/>
            <a:r>
              <a:rPr lang="en-US"/>
              <a:t>Big explanation title screen</a:t>
            </a:r>
            <a:endParaRPr lang="en-GB"/>
          </a:p>
        </p:txBody>
      </p:sp>
      <p:pic>
        <p:nvPicPr>
          <p:cNvPr id="4" name="Picture 1" descr="A black and white sign with white text&#10;&#10;AI-generated content may be incorrect.">
            <a:extLst>
              <a:ext uri="{FF2B5EF4-FFF2-40B4-BE49-F238E27FC236}">
                <a16:creationId xmlns:a16="http://schemas.microsoft.com/office/drawing/2014/main" id="{76C87E76-0FDF-C61A-E4B3-652E45BE26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71" y="165213"/>
            <a:ext cx="1769309" cy="331744"/>
          </a:xfrm>
          <a:prstGeom prst="rect">
            <a:avLst/>
          </a:prstGeom>
          <a:noFill/>
          <a:ln cap="flat">
            <a:noFill/>
          </a:ln>
        </p:spPr>
      </p:pic>
      <p:pic>
        <p:nvPicPr>
          <p:cNvPr id="5" name="Picture 3" descr="A close-up of water surface&#10;&#10;AI-generated content may be incorrect.">
            <a:extLst>
              <a:ext uri="{FF2B5EF4-FFF2-40B4-BE49-F238E27FC236}">
                <a16:creationId xmlns:a16="http://schemas.microsoft.com/office/drawing/2014/main" id="{7DD0FCE8-5978-F96D-0650-CFF283FEF8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2191996" cy="6858000"/>
          </a:xfrm>
          <a:prstGeom prst="rect">
            <a:avLst/>
          </a:prstGeom>
          <a:noFill/>
          <a:ln cap="flat">
            <a:noFill/>
          </a:ln>
        </p:spPr>
      </p:pic>
      <p:pic>
        <p:nvPicPr>
          <p:cNvPr id="6" name="Picture 5">
            <a:extLst>
              <a:ext uri="{FF2B5EF4-FFF2-40B4-BE49-F238E27FC236}">
                <a16:creationId xmlns:a16="http://schemas.microsoft.com/office/drawing/2014/main" id="{4E6F6613-01DD-014D-D902-2D3493F1D47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600720568"/>
      </p:ext>
    </p:extLst>
  </p:cSld>
  <p:clrMapOvr>
    <a:masterClrMapping/>
  </p:clrMapOvr>
  <p:transition spd="med">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Get in touch option 1">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4BEBF9CD-2EA0-F521-2D1B-4D2F85E69C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71BF2D53-9C59-D27F-B193-45495ADDB495}"/>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Get In Touch</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99D33775-E234-5A9E-3D2E-0CD70E45BEE9}"/>
              </a:ext>
            </a:extLst>
          </p:cNvPr>
          <p:cNvSpPr txBox="1"/>
          <p:nvPr/>
        </p:nvSpPr>
        <p:spPr>
          <a:xfrm>
            <a:off x="947985" y="3037417"/>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sp>
        <p:nvSpPr>
          <p:cNvPr id="5" name="Input Your email">
            <a:extLst>
              <a:ext uri="{FF2B5EF4-FFF2-40B4-BE49-F238E27FC236}">
                <a16:creationId xmlns:a16="http://schemas.microsoft.com/office/drawing/2014/main" id="{78C48910-5031-B9B4-5D93-6484AA5CFDA9}"/>
              </a:ext>
            </a:extLst>
          </p:cNvPr>
          <p:cNvSpPr/>
          <p:nvPr/>
        </p:nvSpPr>
        <p:spPr>
          <a:xfrm>
            <a:off x="1590004" y="5215847"/>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forinfo@pml.ac.uk</a:t>
            </a:r>
          </a:p>
        </p:txBody>
      </p:sp>
      <p:sp>
        <p:nvSpPr>
          <p:cNvPr id="6" name="Input Your COMPLETE ADDRESS HERE">
            <a:extLst>
              <a:ext uri="{FF2B5EF4-FFF2-40B4-BE49-F238E27FC236}">
                <a16:creationId xmlns:a16="http://schemas.microsoft.com/office/drawing/2014/main" id="{6626B547-916C-3B31-6E7B-10CA0E4BF357}"/>
              </a:ext>
            </a:extLst>
          </p:cNvPr>
          <p:cNvSpPr/>
          <p:nvPr/>
        </p:nvSpPr>
        <p:spPr>
          <a:xfrm>
            <a:off x="1590159" y="3758906"/>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Pml.ac.uk</a:t>
            </a:r>
          </a:p>
        </p:txBody>
      </p:sp>
      <p:sp>
        <p:nvSpPr>
          <p:cNvPr id="7" name="Input Your phone">
            <a:extLst>
              <a:ext uri="{FF2B5EF4-FFF2-40B4-BE49-F238E27FC236}">
                <a16:creationId xmlns:a16="http://schemas.microsoft.com/office/drawing/2014/main" id="{08276273-B0FE-05A3-87AC-01B7F51B7148}"/>
              </a:ext>
            </a:extLst>
          </p:cNvPr>
          <p:cNvSpPr/>
          <p:nvPr/>
        </p:nvSpPr>
        <p:spPr>
          <a:xfrm>
            <a:off x="1590004" y="4478612"/>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GB" sz="1250" b="1" i="0" u="none" strike="noStrike" kern="0" cap="all" spc="63" baseline="0">
                <a:solidFill>
                  <a:srgbClr val="454546"/>
                </a:solidFill>
                <a:uFillTx/>
                <a:latin typeface="Arial"/>
              </a:rPr>
              <a:t>+44 (0)1752 633 100</a:t>
            </a:r>
          </a:p>
        </p:txBody>
      </p:sp>
      <p:pic>
        <p:nvPicPr>
          <p:cNvPr id="8" name="Graphic 13">
            <a:extLst>
              <a:ext uri="{FF2B5EF4-FFF2-40B4-BE49-F238E27FC236}">
                <a16:creationId xmlns:a16="http://schemas.microsoft.com/office/drawing/2014/main" id="{689E7F8E-D1E0-3BFC-2DA4-C89F20B78AA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9856" y="5215847"/>
            <a:ext cx="264270" cy="264270"/>
          </a:xfrm>
          <a:prstGeom prst="rect">
            <a:avLst/>
          </a:prstGeom>
          <a:noFill/>
          <a:ln cap="flat">
            <a:noFill/>
          </a:ln>
        </p:spPr>
      </p:pic>
      <p:pic>
        <p:nvPicPr>
          <p:cNvPr id="9" name="Graphic 14">
            <a:extLst>
              <a:ext uri="{FF2B5EF4-FFF2-40B4-BE49-F238E27FC236}">
                <a16:creationId xmlns:a16="http://schemas.microsoft.com/office/drawing/2014/main" id="{A6344657-66E6-D8E5-2019-C1D891E13A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3771" y="3774652"/>
            <a:ext cx="264270" cy="264270"/>
          </a:xfrm>
          <a:prstGeom prst="rect">
            <a:avLst/>
          </a:prstGeom>
          <a:noFill/>
          <a:ln cap="flat">
            <a:noFill/>
          </a:ln>
        </p:spPr>
      </p:pic>
      <p:pic>
        <p:nvPicPr>
          <p:cNvPr id="10" name="Graphic 15">
            <a:extLst>
              <a:ext uri="{FF2B5EF4-FFF2-40B4-BE49-F238E27FC236}">
                <a16:creationId xmlns:a16="http://schemas.microsoft.com/office/drawing/2014/main" id="{4786B0FA-3D90-9ABD-103A-BBEFCFC302E6}"/>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3771" y="4478612"/>
            <a:ext cx="264270" cy="264270"/>
          </a:xfrm>
          <a:prstGeom prst="rect">
            <a:avLst/>
          </a:prstGeom>
          <a:noFill/>
          <a:ln cap="flat">
            <a:noFill/>
          </a:ln>
        </p:spPr>
      </p:pic>
      <p:pic>
        <p:nvPicPr>
          <p:cNvPr id="11" name="Picture 17" descr="A qr code on a white background&#10;&#10;AI-generated content may be incorrect.">
            <a:extLst>
              <a:ext uri="{FF2B5EF4-FFF2-40B4-BE49-F238E27FC236}">
                <a16:creationId xmlns:a16="http://schemas.microsoft.com/office/drawing/2014/main" id="{85DC84EE-E28A-EFFD-405C-1EACA81442B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28575" cap="flat">
            <a:solidFill>
              <a:srgbClr val="07BEB8"/>
            </a:solidFill>
            <a:prstDash val="solid"/>
            <a:round/>
          </a:ln>
        </p:spPr>
      </p:pic>
      <p:sp>
        <p:nvSpPr>
          <p:cNvPr id="12" name="Awesome template">
            <a:extLst>
              <a:ext uri="{FF2B5EF4-FFF2-40B4-BE49-F238E27FC236}">
                <a16:creationId xmlns:a16="http://schemas.microsoft.com/office/drawing/2014/main" id="{A520848B-B8B4-A1B3-7E67-C1ABCD7304BC}"/>
              </a:ext>
            </a:extLst>
          </p:cNvPr>
          <p:cNvSpPr txBox="1"/>
          <p:nvPr/>
        </p:nvSpPr>
        <p:spPr>
          <a:xfrm>
            <a:off x="6744074" y="5661251"/>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0" i="0" u="none" strike="noStrike" kern="0" cap="none" spc="63" baseline="0">
                <a:solidFill>
                  <a:srgbClr val="016676"/>
                </a:solidFill>
                <a:uFillTx/>
                <a:latin typeface="Arial"/>
              </a:rPr>
              <a:t>Scan to view our website</a:t>
            </a:r>
          </a:p>
        </p:txBody>
      </p:sp>
      <p:pic>
        <p:nvPicPr>
          <p:cNvPr id="13" name="Picture 2">
            <a:extLst>
              <a:ext uri="{FF2B5EF4-FFF2-40B4-BE49-F238E27FC236}">
                <a16:creationId xmlns:a16="http://schemas.microsoft.com/office/drawing/2014/main" id="{E6625C38-AC28-6D6B-EF89-9438CDFCF0C1}"/>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240170326"/>
      </p:ext>
    </p:extLst>
  </p:cSld>
  <p:clrMapOvr>
    <a:masterClrMapping/>
  </p:clrMapOvr>
  <p:transition spd="med">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Get in touch option 2">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D5AC1163-77FE-98A9-7783-64CA31301A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CF1EFD8F-2162-1C96-941E-BAEC0B3C4A0A}"/>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Get In Touch</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B0B5F41C-1E55-6132-D564-D28E1A900CE1}"/>
              </a:ext>
            </a:extLst>
          </p:cNvPr>
          <p:cNvSpPr txBox="1"/>
          <p:nvPr/>
        </p:nvSpPr>
        <p:spPr>
          <a:xfrm>
            <a:off x="947985" y="3037417"/>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sp>
        <p:nvSpPr>
          <p:cNvPr id="5" name="Input Your email">
            <a:extLst>
              <a:ext uri="{FF2B5EF4-FFF2-40B4-BE49-F238E27FC236}">
                <a16:creationId xmlns:a16="http://schemas.microsoft.com/office/drawing/2014/main" id="{769A5737-B5BF-E596-1FAF-99E7FDC2EE5A}"/>
              </a:ext>
            </a:extLst>
          </p:cNvPr>
          <p:cNvSpPr/>
          <p:nvPr/>
        </p:nvSpPr>
        <p:spPr>
          <a:xfrm>
            <a:off x="1590004" y="5215847"/>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forinfo@pml.ac.uk</a:t>
            </a:r>
          </a:p>
        </p:txBody>
      </p:sp>
      <p:sp>
        <p:nvSpPr>
          <p:cNvPr id="6" name="Input Your COMPLETE ADDRESS HERE">
            <a:extLst>
              <a:ext uri="{FF2B5EF4-FFF2-40B4-BE49-F238E27FC236}">
                <a16:creationId xmlns:a16="http://schemas.microsoft.com/office/drawing/2014/main" id="{C2B50114-7936-5F91-6F4E-EAFB8CA0DA79}"/>
              </a:ext>
            </a:extLst>
          </p:cNvPr>
          <p:cNvSpPr/>
          <p:nvPr/>
        </p:nvSpPr>
        <p:spPr>
          <a:xfrm>
            <a:off x="1590159" y="3758906"/>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Pml.ac.uk</a:t>
            </a:r>
          </a:p>
        </p:txBody>
      </p:sp>
      <p:sp>
        <p:nvSpPr>
          <p:cNvPr id="7" name="Input Your phone">
            <a:extLst>
              <a:ext uri="{FF2B5EF4-FFF2-40B4-BE49-F238E27FC236}">
                <a16:creationId xmlns:a16="http://schemas.microsoft.com/office/drawing/2014/main" id="{421F4C83-3052-3130-219C-9C7934A37345}"/>
              </a:ext>
            </a:extLst>
          </p:cNvPr>
          <p:cNvSpPr/>
          <p:nvPr/>
        </p:nvSpPr>
        <p:spPr>
          <a:xfrm>
            <a:off x="1590004" y="4478612"/>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GB" sz="1250" b="1" i="0" u="none" strike="noStrike" kern="0" cap="all" spc="63" baseline="0">
                <a:solidFill>
                  <a:srgbClr val="454546"/>
                </a:solidFill>
                <a:uFillTx/>
                <a:latin typeface="Arial"/>
              </a:rPr>
              <a:t>+44 (0)1752 633 100</a:t>
            </a:r>
          </a:p>
        </p:txBody>
      </p:sp>
      <p:pic>
        <p:nvPicPr>
          <p:cNvPr id="8" name="Graphic 13">
            <a:extLst>
              <a:ext uri="{FF2B5EF4-FFF2-40B4-BE49-F238E27FC236}">
                <a16:creationId xmlns:a16="http://schemas.microsoft.com/office/drawing/2014/main" id="{5D27E815-38B0-C819-45EB-91E5AE1CA3F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9856" y="5215847"/>
            <a:ext cx="264270" cy="264270"/>
          </a:xfrm>
          <a:prstGeom prst="rect">
            <a:avLst/>
          </a:prstGeom>
          <a:noFill/>
          <a:ln cap="flat">
            <a:noFill/>
          </a:ln>
        </p:spPr>
      </p:pic>
      <p:pic>
        <p:nvPicPr>
          <p:cNvPr id="9" name="Graphic 14">
            <a:extLst>
              <a:ext uri="{FF2B5EF4-FFF2-40B4-BE49-F238E27FC236}">
                <a16:creationId xmlns:a16="http://schemas.microsoft.com/office/drawing/2014/main" id="{445A43C5-D616-126D-8574-E144DA84191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3771" y="3774652"/>
            <a:ext cx="264270" cy="264270"/>
          </a:xfrm>
          <a:prstGeom prst="rect">
            <a:avLst/>
          </a:prstGeom>
          <a:noFill/>
          <a:ln cap="flat">
            <a:noFill/>
          </a:ln>
        </p:spPr>
      </p:pic>
      <p:pic>
        <p:nvPicPr>
          <p:cNvPr id="10" name="Graphic 15">
            <a:extLst>
              <a:ext uri="{FF2B5EF4-FFF2-40B4-BE49-F238E27FC236}">
                <a16:creationId xmlns:a16="http://schemas.microsoft.com/office/drawing/2014/main" id="{E9B4B6C9-50EA-60C9-33D1-58354EB00C7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3771" y="4478612"/>
            <a:ext cx="264270" cy="264270"/>
          </a:xfrm>
          <a:prstGeom prst="rect">
            <a:avLst/>
          </a:prstGeom>
          <a:noFill/>
          <a:ln cap="flat">
            <a:noFill/>
          </a:ln>
        </p:spPr>
      </p:pic>
      <p:pic>
        <p:nvPicPr>
          <p:cNvPr id="11" name="Picture 17" descr="A qr code on a white background&#10;&#10;AI-generated content may be incorrect.">
            <a:extLst>
              <a:ext uri="{FF2B5EF4-FFF2-40B4-BE49-F238E27FC236}">
                <a16:creationId xmlns:a16="http://schemas.microsoft.com/office/drawing/2014/main" id="{E9159B47-5034-C5CF-9D8C-AE49D8C6C60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28575" cap="flat">
            <a:solidFill>
              <a:srgbClr val="07BEB8"/>
            </a:solidFill>
            <a:prstDash val="solid"/>
            <a:round/>
          </a:ln>
        </p:spPr>
      </p:pic>
      <p:sp>
        <p:nvSpPr>
          <p:cNvPr id="12" name="Awesome template">
            <a:extLst>
              <a:ext uri="{FF2B5EF4-FFF2-40B4-BE49-F238E27FC236}">
                <a16:creationId xmlns:a16="http://schemas.microsoft.com/office/drawing/2014/main" id="{52BB82F3-BD8C-6B60-8C09-974BA62A1E53}"/>
              </a:ext>
            </a:extLst>
          </p:cNvPr>
          <p:cNvSpPr txBox="1"/>
          <p:nvPr/>
        </p:nvSpPr>
        <p:spPr>
          <a:xfrm>
            <a:off x="6744074" y="5661251"/>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0" i="0" u="none" strike="noStrike" kern="0" cap="none" spc="63" baseline="0">
                <a:solidFill>
                  <a:srgbClr val="016676"/>
                </a:solidFill>
                <a:uFillTx/>
                <a:latin typeface="Arial"/>
              </a:rPr>
              <a:t>Scan to view our website</a:t>
            </a:r>
          </a:p>
        </p:txBody>
      </p:sp>
      <p:pic>
        <p:nvPicPr>
          <p:cNvPr id="13" name="Picture 2">
            <a:extLst>
              <a:ext uri="{FF2B5EF4-FFF2-40B4-BE49-F238E27FC236}">
                <a16:creationId xmlns:a16="http://schemas.microsoft.com/office/drawing/2014/main" id="{252A5440-0B27-DC21-4AAA-76AC4CD9E6E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2606038417"/>
      </p:ext>
    </p:extLst>
  </p:cSld>
  <p:clrMapOvr>
    <a:masterClrMapping/>
  </p:clrMapOvr>
  <p:transition spd="med">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Get in touch option 3">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85F34587-545A-81E2-0420-BE0CBA32DAD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flipH="1">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072E83AC-FFA8-8291-B783-956BF81FD3A1}"/>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Get In Touch</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B57CAD29-8CC4-396D-A17A-C75F574133E2}"/>
              </a:ext>
            </a:extLst>
          </p:cNvPr>
          <p:cNvSpPr txBox="1"/>
          <p:nvPr/>
        </p:nvSpPr>
        <p:spPr>
          <a:xfrm>
            <a:off x="947985" y="3037417"/>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sp>
        <p:nvSpPr>
          <p:cNvPr id="5" name="Input Your email">
            <a:extLst>
              <a:ext uri="{FF2B5EF4-FFF2-40B4-BE49-F238E27FC236}">
                <a16:creationId xmlns:a16="http://schemas.microsoft.com/office/drawing/2014/main" id="{88C87B95-503C-369F-13BA-39669618B859}"/>
              </a:ext>
            </a:extLst>
          </p:cNvPr>
          <p:cNvSpPr/>
          <p:nvPr/>
        </p:nvSpPr>
        <p:spPr>
          <a:xfrm>
            <a:off x="1590004" y="5215847"/>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forinfo@pml.ac.uk</a:t>
            </a:r>
          </a:p>
        </p:txBody>
      </p:sp>
      <p:sp>
        <p:nvSpPr>
          <p:cNvPr id="6" name="Input Your COMPLETE ADDRESS HERE">
            <a:extLst>
              <a:ext uri="{FF2B5EF4-FFF2-40B4-BE49-F238E27FC236}">
                <a16:creationId xmlns:a16="http://schemas.microsoft.com/office/drawing/2014/main" id="{393F4C7C-78E0-DA3C-BD10-28D4D792C284}"/>
              </a:ext>
            </a:extLst>
          </p:cNvPr>
          <p:cNvSpPr/>
          <p:nvPr/>
        </p:nvSpPr>
        <p:spPr>
          <a:xfrm>
            <a:off x="1590159" y="3758906"/>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Pml.ac.uk</a:t>
            </a:r>
          </a:p>
        </p:txBody>
      </p:sp>
      <p:sp>
        <p:nvSpPr>
          <p:cNvPr id="7" name="Input Your phone">
            <a:extLst>
              <a:ext uri="{FF2B5EF4-FFF2-40B4-BE49-F238E27FC236}">
                <a16:creationId xmlns:a16="http://schemas.microsoft.com/office/drawing/2014/main" id="{B9CDB65F-596E-95AB-575A-DDC346454F34}"/>
              </a:ext>
            </a:extLst>
          </p:cNvPr>
          <p:cNvSpPr/>
          <p:nvPr/>
        </p:nvSpPr>
        <p:spPr>
          <a:xfrm>
            <a:off x="1590004" y="4478612"/>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GB" sz="1250" b="1" i="0" u="none" strike="noStrike" kern="0" cap="all" spc="63" baseline="0">
                <a:solidFill>
                  <a:srgbClr val="454546"/>
                </a:solidFill>
                <a:uFillTx/>
                <a:latin typeface="Arial"/>
              </a:rPr>
              <a:t>+44 (0)1752 633 100</a:t>
            </a:r>
          </a:p>
        </p:txBody>
      </p:sp>
      <p:pic>
        <p:nvPicPr>
          <p:cNvPr id="8" name="Graphic 13">
            <a:extLst>
              <a:ext uri="{FF2B5EF4-FFF2-40B4-BE49-F238E27FC236}">
                <a16:creationId xmlns:a16="http://schemas.microsoft.com/office/drawing/2014/main" id="{24341738-0712-4D84-6EBB-824AC70B8B7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9856" y="5215847"/>
            <a:ext cx="264270" cy="264270"/>
          </a:xfrm>
          <a:prstGeom prst="rect">
            <a:avLst/>
          </a:prstGeom>
          <a:noFill/>
          <a:ln cap="flat">
            <a:noFill/>
          </a:ln>
        </p:spPr>
      </p:pic>
      <p:pic>
        <p:nvPicPr>
          <p:cNvPr id="9" name="Graphic 14">
            <a:extLst>
              <a:ext uri="{FF2B5EF4-FFF2-40B4-BE49-F238E27FC236}">
                <a16:creationId xmlns:a16="http://schemas.microsoft.com/office/drawing/2014/main" id="{31FA4A66-F203-B1EB-224B-A1670DC4BFA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3771" y="3774652"/>
            <a:ext cx="264270" cy="264270"/>
          </a:xfrm>
          <a:prstGeom prst="rect">
            <a:avLst/>
          </a:prstGeom>
          <a:noFill/>
          <a:ln cap="flat">
            <a:noFill/>
          </a:ln>
        </p:spPr>
      </p:pic>
      <p:pic>
        <p:nvPicPr>
          <p:cNvPr id="10" name="Graphic 15">
            <a:extLst>
              <a:ext uri="{FF2B5EF4-FFF2-40B4-BE49-F238E27FC236}">
                <a16:creationId xmlns:a16="http://schemas.microsoft.com/office/drawing/2014/main" id="{167D8C5F-CCCE-AC77-5979-D099667DDD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3771" y="4478612"/>
            <a:ext cx="264270" cy="264270"/>
          </a:xfrm>
          <a:prstGeom prst="rect">
            <a:avLst/>
          </a:prstGeom>
          <a:noFill/>
          <a:ln cap="flat">
            <a:noFill/>
          </a:ln>
        </p:spPr>
      </p:pic>
      <p:pic>
        <p:nvPicPr>
          <p:cNvPr id="11" name="Picture 17" descr="A qr code on a white background&#10;&#10;AI-generated content may be incorrect.">
            <a:extLst>
              <a:ext uri="{FF2B5EF4-FFF2-40B4-BE49-F238E27FC236}">
                <a16:creationId xmlns:a16="http://schemas.microsoft.com/office/drawing/2014/main" id="{21BA8BDC-6742-1B4B-B18B-98957EFC069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28575" cap="flat">
            <a:solidFill>
              <a:srgbClr val="07BEB8"/>
            </a:solidFill>
            <a:prstDash val="solid"/>
            <a:round/>
          </a:ln>
        </p:spPr>
      </p:pic>
      <p:sp>
        <p:nvSpPr>
          <p:cNvPr id="12" name="Awesome template">
            <a:extLst>
              <a:ext uri="{FF2B5EF4-FFF2-40B4-BE49-F238E27FC236}">
                <a16:creationId xmlns:a16="http://schemas.microsoft.com/office/drawing/2014/main" id="{52CF46A8-EBA7-1734-1E62-06A8A23A0A66}"/>
              </a:ext>
            </a:extLst>
          </p:cNvPr>
          <p:cNvSpPr txBox="1"/>
          <p:nvPr/>
        </p:nvSpPr>
        <p:spPr>
          <a:xfrm>
            <a:off x="6744074" y="5661251"/>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0" i="0" u="none" strike="noStrike" kern="0" cap="none" spc="63" baseline="0">
                <a:solidFill>
                  <a:srgbClr val="016676"/>
                </a:solidFill>
                <a:uFillTx/>
                <a:latin typeface="Arial"/>
              </a:rPr>
              <a:t>Scan to view our website</a:t>
            </a:r>
          </a:p>
        </p:txBody>
      </p:sp>
      <p:pic>
        <p:nvPicPr>
          <p:cNvPr id="13" name="Picture 2">
            <a:extLst>
              <a:ext uri="{FF2B5EF4-FFF2-40B4-BE49-F238E27FC236}">
                <a16:creationId xmlns:a16="http://schemas.microsoft.com/office/drawing/2014/main" id="{3C505E9B-53AB-F563-18FF-85ED3C431A6E}"/>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924893319"/>
      </p:ext>
    </p:extLst>
  </p:cSld>
  <p:clrMapOvr>
    <a:masterClrMapping/>
  </p:clrMapOvr>
  <p:transition spd="med">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p:cSld name="Get in touch editable option 1">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874AE0F8-0287-61F9-DAB5-49A557414A2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B11E4ABB-3F56-EEEC-668E-85AC63703A57}"/>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Get In Touch</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2B2B5B21-993B-422E-050C-A3C14AE65DCB}"/>
              </a:ext>
            </a:extLst>
          </p:cNvPr>
          <p:cNvSpPr txBox="1"/>
          <p:nvPr/>
        </p:nvSpPr>
        <p:spPr>
          <a:xfrm>
            <a:off x="957824" y="2768629"/>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pic>
        <p:nvPicPr>
          <p:cNvPr id="5" name="Picture 17" descr="A qr code on a white background&#10;&#10;AI-generated content may be incorrect.">
            <a:extLst>
              <a:ext uri="{FF2B5EF4-FFF2-40B4-BE49-F238E27FC236}">
                <a16:creationId xmlns:a16="http://schemas.microsoft.com/office/drawing/2014/main" id="{CE048605-26FA-38FF-5ADB-52A847BEEF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28575" cap="flat">
            <a:solidFill>
              <a:srgbClr val="07BEB8"/>
            </a:solidFill>
            <a:prstDash val="solid"/>
            <a:round/>
          </a:ln>
        </p:spPr>
      </p:pic>
      <p:sp>
        <p:nvSpPr>
          <p:cNvPr id="6" name="Awesome template">
            <a:extLst>
              <a:ext uri="{FF2B5EF4-FFF2-40B4-BE49-F238E27FC236}">
                <a16:creationId xmlns:a16="http://schemas.microsoft.com/office/drawing/2014/main" id="{79614272-999A-B3CA-BC02-099FFC827E5F}"/>
              </a:ext>
            </a:extLst>
          </p:cNvPr>
          <p:cNvSpPr txBox="1"/>
          <p:nvPr/>
        </p:nvSpPr>
        <p:spPr>
          <a:xfrm>
            <a:off x="6744074" y="5661251"/>
            <a:ext cx="3174997" cy="294884"/>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63" baseline="0">
                <a:solidFill>
                  <a:srgbClr val="016676"/>
                </a:solidFill>
                <a:uFillTx/>
                <a:latin typeface="Arial"/>
              </a:rPr>
              <a:t>Scan to view our website</a:t>
            </a:r>
          </a:p>
        </p:txBody>
      </p:sp>
      <p:sp>
        <p:nvSpPr>
          <p:cNvPr id="7" name="Content Placeholder 2">
            <a:extLst>
              <a:ext uri="{FF2B5EF4-FFF2-40B4-BE49-F238E27FC236}">
                <a16:creationId xmlns:a16="http://schemas.microsoft.com/office/drawing/2014/main" id="{7669EC58-A229-FB0C-AE3A-8DE6E6996D9F}"/>
              </a:ext>
            </a:extLst>
          </p:cNvPr>
          <p:cNvSpPr txBox="1">
            <a:spLocks noGrp="1"/>
          </p:cNvSpPr>
          <p:nvPr>
            <p:ph idx="4294967295"/>
          </p:nvPr>
        </p:nvSpPr>
        <p:spPr>
          <a:xfrm>
            <a:off x="957824" y="3262551"/>
            <a:ext cx="3792309" cy="3047210"/>
          </a:xfrm>
        </p:spPr>
        <p:txBody>
          <a:bodyPr/>
          <a:lstStyle>
            <a:lvl1pPr>
              <a:spcBef>
                <a:spcPts val="300"/>
              </a:spcBef>
              <a:defRPr sz="1400" b="1"/>
            </a:lvl1pPr>
          </a:lstStyle>
          <a:p>
            <a:pPr lvl="0"/>
            <a:r>
              <a:rPr lang="en-US"/>
              <a:t>CLICK TO EDIT MASTER TEXT STYLES</a:t>
            </a:r>
          </a:p>
        </p:txBody>
      </p:sp>
      <p:pic>
        <p:nvPicPr>
          <p:cNvPr id="8" name="Picture 2">
            <a:extLst>
              <a:ext uri="{FF2B5EF4-FFF2-40B4-BE49-F238E27FC236}">
                <a16:creationId xmlns:a16="http://schemas.microsoft.com/office/drawing/2014/main" id="{29015626-DD22-42F2-C496-BDA22452DAE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3037638409"/>
      </p:ext>
    </p:extLst>
  </p:cSld>
  <p:clrMapOvr>
    <a:masterClrMapping/>
  </p:clrMapOvr>
  <p:transition spd="med">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p:cSld name="Get in touch editable option 2">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7105A5CC-31C8-D23D-F7B4-80B7E81914E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78C98E60-6B37-0897-92FE-2DC9E228DC97}"/>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Get In Touch</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4315448B-870C-7BAA-4F21-4B09A068299D}"/>
              </a:ext>
            </a:extLst>
          </p:cNvPr>
          <p:cNvSpPr txBox="1"/>
          <p:nvPr/>
        </p:nvSpPr>
        <p:spPr>
          <a:xfrm>
            <a:off x="957824" y="2768629"/>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pic>
        <p:nvPicPr>
          <p:cNvPr id="5" name="Picture 17" descr="A qr code on a white background&#10;&#10;AI-generated content may be incorrect.">
            <a:extLst>
              <a:ext uri="{FF2B5EF4-FFF2-40B4-BE49-F238E27FC236}">
                <a16:creationId xmlns:a16="http://schemas.microsoft.com/office/drawing/2014/main" id="{0CE00BED-0C76-F979-D9F3-7811FFB277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28575" cap="flat">
            <a:solidFill>
              <a:srgbClr val="07BEB8"/>
            </a:solidFill>
            <a:prstDash val="solid"/>
            <a:round/>
          </a:ln>
        </p:spPr>
      </p:pic>
      <p:sp>
        <p:nvSpPr>
          <p:cNvPr id="6" name="Awesome template">
            <a:extLst>
              <a:ext uri="{FF2B5EF4-FFF2-40B4-BE49-F238E27FC236}">
                <a16:creationId xmlns:a16="http://schemas.microsoft.com/office/drawing/2014/main" id="{66AC2D26-7463-18EF-01D8-D49B5EA60861}"/>
              </a:ext>
            </a:extLst>
          </p:cNvPr>
          <p:cNvSpPr txBox="1"/>
          <p:nvPr/>
        </p:nvSpPr>
        <p:spPr>
          <a:xfrm>
            <a:off x="6744074" y="5661251"/>
            <a:ext cx="3174997" cy="294884"/>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63" baseline="0">
                <a:solidFill>
                  <a:srgbClr val="016676"/>
                </a:solidFill>
                <a:uFillTx/>
                <a:latin typeface="Arial"/>
              </a:rPr>
              <a:t>Scan to view our website</a:t>
            </a:r>
          </a:p>
        </p:txBody>
      </p:sp>
      <p:sp>
        <p:nvSpPr>
          <p:cNvPr id="7" name="Content Placeholder 2">
            <a:extLst>
              <a:ext uri="{FF2B5EF4-FFF2-40B4-BE49-F238E27FC236}">
                <a16:creationId xmlns:a16="http://schemas.microsoft.com/office/drawing/2014/main" id="{735042AC-9CC4-0CF0-AC8A-1E1CC485F7F3}"/>
              </a:ext>
            </a:extLst>
          </p:cNvPr>
          <p:cNvSpPr txBox="1">
            <a:spLocks noGrp="1"/>
          </p:cNvSpPr>
          <p:nvPr>
            <p:ph idx="4294967295"/>
          </p:nvPr>
        </p:nvSpPr>
        <p:spPr>
          <a:xfrm>
            <a:off x="957824" y="3262551"/>
            <a:ext cx="3792309" cy="3047210"/>
          </a:xfrm>
        </p:spPr>
        <p:txBody>
          <a:bodyPr/>
          <a:lstStyle>
            <a:lvl1pPr>
              <a:spcBef>
                <a:spcPts val="300"/>
              </a:spcBef>
              <a:defRPr sz="1400" b="1"/>
            </a:lvl1pPr>
          </a:lstStyle>
          <a:p>
            <a:pPr lvl="0"/>
            <a:r>
              <a:rPr lang="en-US"/>
              <a:t>CLICK TO EDIT MASTER TEXT STYLES</a:t>
            </a:r>
          </a:p>
        </p:txBody>
      </p:sp>
      <p:pic>
        <p:nvPicPr>
          <p:cNvPr id="8" name="Picture 2">
            <a:extLst>
              <a:ext uri="{FF2B5EF4-FFF2-40B4-BE49-F238E27FC236}">
                <a16:creationId xmlns:a16="http://schemas.microsoft.com/office/drawing/2014/main" id="{55B488D6-24A7-F407-0F9B-A553071F14B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2169821759"/>
      </p:ext>
    </p:extLst>
  </p:cSld>
  <p:clrMapOvr>
    <a:masterClrMapping/>
  </p:clrMapOvr>
  <p:transition spd="med">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p:cSld name="Get in touch editable option 3">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3ECDE6C3-2029-437B-4018-634F9130F94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flipH="1">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184CCD8D-F0C3-8809-1BE4-2FA10B4A748B}"/>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Get In Touch</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67668FD0-E58D-52F3-E01A-093445450883}"/>
              </a:ext>
            </a:extLst>
          </p:cNvPr>
          <p:cNvSpPr txBox="1"/>
          <p:nvPr/>
        </p:nvSpPr>
        <p:spPr>
          <a:xfrm>
            <a:off x="957824" y="2768629"/>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pic>
        <p:nvPicPr>
          <p:cNvPr id="5" name="Picture 17" descr="A qr code on a white background&#10;&#10;AI-generated content may be incorrect.">
            <a:extLst>
              <a:ext uri="{FF2B5EF4-FFF2-40B4-BE49-F238E27FC236}">
                <a16:creationId xmlns:a16="http://schemas.microsoft.com/office/drawing/2014/main" id="{EF560D92-36A6-B90F-886C-A931BBEAE3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28575" cap="flat">
            <a:solidFill>
              <a:srgbClr val="07BEB8"/>
            </a:solidFill>
            <a:prstDash val="solid"/>
            <a:round/>
          </a:ln>
        </p:spPr>
      </p:pic>
      <p:sp>
        <p:nvSpPr>
          <p:cNvPr id="6" name="Awesome template">
            <a:extLst>
              <a:ext uri="{FF2B5EF4-FFF2-40B4-BE49-F238E27FC236}">
                <a16:creationId xmlns:a16="http://schemas.microsoft.com/office/drawing/2014/main" id="{325D3E09-A1C3-4F0A-BCF4-C0B9747CC95A}"/>
              </a:ext>
            </a:extLst>
          </p:cNvPr>
          <p:cNvSpPr txBox="1"/>
          <p:nvPr/>
        </p:nvSpPr>
        <p:spPr>
          <a:xfrm>
            <a:off x="6744074" y="5661251"/>
            <a:ext cx="3174997" cy="294884"/>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63" baseline="0">
                <a:solidFill>
                  <a:srgbClr val="016676"/>
                </a:solidFill>
                <a:uFillTx/>
                <a:latin typeface="Arial"/>
              </a:rPr>
              <a:t>Scan to view our website</a:t>
            </a:r>
          </a:p>
        </p:txBody>
      </p:sp>
      <p:sp>
        <p:nvSpPr>
          <p:cNvPr id="7" name="Content Placeholder 2">
            <a:extLst>
              <a:ext uri="{FF2B5EF4-FFF2-40B4-BE49-F238E27FC236}">
                <a16:creationId xmlns:a16="http://schemas.microsoft.com/office/drawing/2014/main" id="{F7EB4216-76EF-61B3-DD75-D080D3813141}"/>
              </a:ext>
            </a:extLst>
          </p:cNvPr>
          <p:cNvSpPr txBox="1">
            <a:spLocks noGrp="1"/>
          </p:cNvSpPr>
          <p:nvPr>
            <p:ph idx="4294967295"/>
          </p:nvPr>
        </p:nvSpPr>
        <p:spPr>
          <a:xfrm>
            <a:off x="957824" y="3262551"/>
            <a:ext cx="3792309" cy="3047210"/>
          </a:xfrm>
        </p:spPr>
        <p:txBody>
          <a:bodyPr/>
          <a:lstStyle>
            <a:lvl1pPr>
              <a:spcBef>
                <a:spcPts val="300"/>
              </a:spcBef>
              <a:defRPr sz="1400" b="1"/>
            </a:lvl1pPr>
          </a:lstStyle>
          <a:p>
            <a:pPr lvl="0"/>
            <a:r>
              <a:rPr lang="en-US"/>
              <a:t>CLICK TO EDIT MASTER TEXT STYLES</a:t>
            </a:r>
          </a:p>
        </p:txBody>
      </p:sp>
      <p:pic>
        <p:nvPicPr>
          <p:cNvPr id="8" name="Picture 3">
            <a:extLst>
              <a:ext uri="{FF2B5EF4-FFF2-40B4-BE49-F238E27FC236}">
                <a16:creationId xmlns:a16="http://schemas.microsoft.com/office/drawing/2014/main" id="{86893A4D-1584-F952-81EC-8DFD617739A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2180883051"/>
      </p:ext>
    </p:extLst>
  </p:cSld>
  <p:clrMapOvr>
    <a:masterClrMapping/>
  </p:clrMapOvr>
  <p:transition spd="med">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hank you option 1">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A28578B9-6B0C-860D-DE00-1F872DF7450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FCB22288-8EE0-1422-025F-634F5BAACA6F}"/>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Thank You</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F68AE50C-09FB-F1D5-4296-1A48EC29B20A}"/>
              </a:ext>
            </a:extLst>
          </p:cNvPr>
          <p:cNvSpPr txBox="1"/>
          <p:nvPr/>
        </p:nvSpPr>
        <p:spPr>
          <a:xfrm>
            <a:off x="947985" y="3037417"/>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sp>
        <p:nvSpPr>
          <p:cNvPr id="5" name="Input Your email">
            <a:extLst>
              <a:ext uri="{FF2B5EF4-FFF2-40B4-BE49-F238E27FC236}">
                <a16:creationId xmlns:a16="http://schemas.microsoft.com/office/drawing/2014/main" id="{7DC6072F-60AD-4FB7-8D24-5D9E27588B49}"/>
              </a:ext>
            </a:extLst>
          </p:cNvPr>
          <p:cNvSpPr/>
          <p:nvPr/>
        </p:nvSpPr>
        <p:spPr>
          <a:xfrm>
            <a:off x="1590004" y="5215847"/>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forinfo@pml.ac.uk</a:t>
            </a:r>
          </a:p>
        </p:txBody>
      </p:sp>
      <p:sp>
        <p:nvSpPr>
          <p:cNvPr id="6" name="Input Your COMPLETE ADDRESS HERE">
            <a:extLst>
              <a:ext uri="{FF2B5EF4-FFF2-40B4-BE49-F238E27FC236}">
                <a16:creationId xmlns:a16="http://schemas.microsoft.com/office/drawing/2014/main" id="{FC6AB9E5-0D8C-CA7A-E6A9-E61A4A5734A6}"/>
              </a:ext>
            </a:extLst>
          </p:cNvPr>
          <p:cNvSpPr/>
          <p:nvPr/>
        </p:nvSpPr>
        <p:spPr>
          <a:xfrm>
            <a:off x="1590159" y="3758906"/>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Pml.ac.uk</a:t>
            </a:r>
          </a:p>
        </p:txBody>
      </p:sp>
      <p:sp>
        <p:nvSpPr>
          <p:cNvPr id="7" name="Input Your phone">
            <a:extLst>
              <a:ext uri="{FF2B5EF4-FFF2-40B4-BE49-F238E27FC236}">
                <a16:creationId xmlns:a16="http://schemas.microsoft.com/office/drawing/2014/main" id="{3D89DF0C-3B8F-A2A2-7ACE-1E257130F727}"/>
              </a:ext>
            </a:extLst>
          </p:cNvPr>
          <p:cNvSpPr/>
          <p:nvPr/>
        </p:nvSpPr>
        <p:spPr>
          <a:xfrm>
            <a:off x="1590004" y="4478612"/>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GB" sz="1250" b="1" i="0" u="none" strike="noStrike" kern="0" cap="all" spc="63" baseline="0">
                <a:solidFill>
                  <a:srgbClr val="454546"/>
                </a:solidFill>
                <a:uFillTx/>
                <a:latin typeface="Arial"/>
              </a:rPr>
              <a:t>+44 (0)1752 633 100</a:t>
            </a:r>
          </a:p>
        </p:txBody>
      </p:sp>
      <p:pic>
        <p:nvPicPr>
          <p:cNvPr id="8" name="Graphic 13">
            <a:extLst>
              <a:ext uri="{FF2B5EF4-FFF2-40B4-BE49-F238E27FC236}">
                <a16:creationId xmlns:a16="http://schemas.microsoft.com/office/drawing/2014/main" id="{714E35CC-1090-9B60-DB82-364EB9784D7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9856" y="5215847"/>
            <a:ext cx="264270" cy="264270"/>
          </a:xfrm>
          <a:prstGeom prst="rect">
            <a:avLst/>
          </a:prstGeom>
          <a:noFill/>
          <a:ln cap="flat">
            <a:noFill/>
          </a:ln>
        </p:spPr>
      </p:pic>
      <p:pic>
        <p:nvPicPr>
          <p:cNvPr id="9" name="Graphic 14">
            <a:extLst>
              <a:ext uri="{FF2B5EF4-FFF2-40B4-BE49-F238E27FC236}">
                <a16:creationId xmlns:a16="http://schemas.microsoft.com/office/drawing/2014/main" id="{3C1F9FC2-9BC5-6309-8D17-1873A576542A}"/>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3771" y="3774652"/>
            <a:ext cx="264270" cy="264270"/>
          </a:xfrm>
          <a:prstGeom prst="rect">
            <a:avLst/>
          </a:prstGeom>
          <a:noFill/>
          <a:ln cap="flat">
            <a:noFill/>
          </a:ln>
        </p:spPr>
      </p:pic>
      <p:pic>
        <p:nvPicPr>
          <p:cNvPr id="10" name="Graphic 15">
            <a:extLst>
              <a:ext uri="{FF2B5EF4-FFF2-40B4-BE49-F238E27FC236}">
                <a16:creationId xmlns:a16="http://schemas.microsoft.com/office/drawing/2014/main" id="{C8EAABD5-27DD-08CF-C2F0-9777DA34A7C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3771" y="4478612"/>
            <a:ext cx="264270" cy="264270"/>
          </a:xfrm>
          <a:prstGeom prst="rect">
            <a:avLst/>
          </a:prstGeom>
          <a:noFill/>
          <a:ln cap="flat">
            <a:noFill/>
          </a:ln>
        </p:spPr>
      </p:pic>
      <p:pic>
        <p:nvPicPr>
          <p:cNvPr id="11" name="Picture 17" descr="A qr code on a white background&#10;&#10;AI-generated content may be incorrect.">
            <a:extLst>
              <a:ext uri="{FF2B5EF4-FFF2-40B4-BE49-F238E27FC236}">
                <a16:creationId xmlns:a16="http://schemas.microsoft.com/office/drawing/2014/main" id="{3790ABE2-81AD-660E-2C30-7F080A47179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38103" cap="flat">
            <a:solidFill>
              <a:srgbClr val="07BEB8"/>
            </a:solidFill>
            <a:prstDash val="solid"/>
            <a:round/>
          </a:ln>
        </p:spPr>
      </p:pic>
      <p:sp>
        <p:nvSpPr>
          <p:cNvPr id="12" name="Awesome template">
            <a:extLst>
              <a:ext uri="{FF2B5EF4-FFF2-40B4-BE49-F238E27FC236}">
                <a16:creationId xmlns:a16="http://schemas.microsoft.com/office/drawing/2014/main" id="{AA40D39E-2AD4-E6D0-3ECA-622AB783EE7E}"/>
              </a:ext>
            </a:extLst>
          </p:cNvPr>
          <p:cNvSpPr txBox="1"/>
          <p:nvPr/>
        </p:nvSpPr>
        <p:spPr>
          <a:xfrm>
            <a:off x="6744074" y="5661251"/>
            <a:ext cx="3174997" cy="294884"/>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63" baseline="0">
                <a:solidFill>
                  <a:srgbClr val="016676"/>
                </a:solidFill>
                <a:uFillTx/>
                <a:latin typeface="Arial"/>
              </a:rPr>
              <a:t>Scan to view our website</a:t>
            </a:r>
          </a:p>
        </p:txBody>
      </p:sp>
      <p:pic>
        <p:nvPicPr>
          <p:cNvPr id="13" name="Picture 1">
            <a:extLst>
              <a:ext uri="{FF2B5EF4-FFF2-40B4-BE49-F238E27FC236}">
                <a16:creationId xmlns:a16="http://schemas.microsoft.com/office/drawing/2014/main" id="{C62C01F6-0291-86D5-0268-3E34125C0BAC}"/>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347066407"/>
      </p:ext>
    </p:extLst>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itle" preserve="1">
  <p:cSld name="1_Header and footer">
    <p:bg>
      <p:bgPr>
        <a:solidFill>
          <a:srgbClr val="00334E"/>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D99C03A1-CF1E-8815-AE53-D128A75B0622}"/>
              </a:ext>
            </a:extLst>
          </p:cNvPr>
          <p:cNvSpPr txBox="1">
            <a:spLocks noGrp="1"/>
          </p:cNvSpPr>
          <p:nvPr>
            <p:ph type="ctrTitle"/>
          </p:nvPr>
        </p:nvSpPr>
        <p:spPr>
          <a:xfrm>
            <a:off x="767410" y="2550097"/>
            <a:ext cx="10465161" cy="1462052"/>
          </a:xfrm>
        </p:spPr>
        <p:txBody>
          <a:bodyPr/>
          <a:lstStyle>
            <a:lvl1pPr>
              <a:defRPr sz="3600">
                <a:solidFill>
                  <a:srgbClr val="FFFFFF"/>
                </a:solidFill>
                <a:ea typeface="Red Hat Display Black" pitchFamily="2"/>
                <a:cs typeface="Arial" pitchFamily="34"/>
              </a:defRPr>
            </a:lvl1pPr>
          </a:lstStyle>
          <a:p>
            <a:pPr lvl="0"/>
            <a:r>
              <a:rPr lang="en-US"/>
              <a:t>Click to edit Master title style</a:t>
            </a:r>
            <a:endParaRPr lang="en-GB"/>
          </a:p>
        </p:txBody>
      </p:sp>
      <p:sp>
        <p:nvSpPr>
          <p:cNvPr id="3" name="Rectangle 4">
            <a:extLst>
              <a:ext uri="{FF2B5EF4-FFF2-40B4-BE49-F238E27FC236}">
                <a16:creationId xmlns:a16="http://schemas.microsoft.com/office/drawing/2014/main" id="{873957BC-DC22-0D47-354A-ECF1C642AA09}"/>
              </a:ext>
            </a:extLst>
          </p:cNvPr>
          <p:cNvSpPr txBox="1">
            <a:spLocks noGrp="1"/>
          </p:cNvSpPr>
          <p:nvPr>
            <p:ph type="subTitle" idx="1"/>
          </p:nvPr>
        </p:nvSpPr>
        <p:spPr>
          <a:xfrm>
            <a:off x="767410" y="2211951"/>
            <a:ext cx="10465161" cy="338154"/>
          </a:xfrm>
        </p:spPr>
        <p:txBody>
          <a:bodyPr/>
          <a:lstStyle>
            <a:lvl1pPr>
              <a:spcBef>
                <a:spcPts val="400"/>
              </a:spcBef>
              <a:defRPr sz="1600" b="1">
                <a:solidFill>
                  <a:srgbClr val="07BEB8"/>
                </a:solidFill>
                <a:latin typeface="Arial Black" pitchFamily="34"/>
                <a:ea typeface="Red Hat Display Black" pitchFamily="2"/>
              </a:defRPr>
            </a:lvl1pPr>
          </a:lstStyle>
          <a:p>
            <a:pPr lvl="0"/>
            <a:r>
              <a:rPr lang="en-US"/>
              <a:t>CLICK TO EDIT MASTER SUBTITLE STYLE</a:t>
            </a:r>
            <a:endParaRPr lang="en-GB"/>
          </a:p>
        </p:txBody>
      </p:sp>
      <p:pic>
        <p:nvPicPr>
          <p:cNvPr id="4" name="Picture 1">
            <a:extLst>
              <a:ext uri="{FF2B5EF4-FFF2-40B4-BE49-F238E27FC236}">
                <a16:creationId xmlns:a16="http://schemas.microsoft.com/office/drawing/2014/main" id="{1F83D767-FDAC-656F-FAB4-D4D28AF29B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9" y="0"/>
            <a:ext cx="12191987" cy="761996"/>
          </a:xfrm>
          <a:prstGeom prst="rect">
            <a:avLst/>
          </a:prstGeom>
          <a:noFill/>
          <a:ln cap="flat">
            <a:noFill/>
          </a:ln>
        </p:spPr>
      </p:pic>
    </p:spTree>
    <p:extLst>
      <p:ext uri="{BB962C8B-B14F-4D97-AF65-F5344CB8AC3E}">
        <p14:creationId xmlns:p14="http://schemas.microsoft.com/office/powerpoint/2010/main" val="782194860"/>
      </p:ext>
    </p:extLst>
  </p:cSld>
  <p:clrMapOvr>
    <a:masterClrMapping/>
  </p:clrMapOvr>
  <p:transition spd="med">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hank you option 2">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30FF0539-3170-704C-ABC5-4DE132E1EFC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57350" y="1721952"/>
            <a:ext cx="5010244" cy="3758165"/>
          </a:xfrm>
          <a:prstGeom prst="rect">
            <a:avLst/>
          </a:prstGeom>
          <a:noFill/>
          <a:ln w="38103" cap="flat">
            <a:solidFill>
              <a:srgbClr val="07BEB8"/>
            </a:solidFill>
            <a:prstDash val="solid"/>
            <a:miter/>
          </a:ln>
        </p:spPr>
      </p:pic>
      <p:sp>
        <p:nvSpPr>
          <p:cNvPr id="3" name="Let’s get in touch with us">
            <a:extLst>
              <a:ext uri="{FF2B5EF4-FFF2-40B4-BE49-F238E27FC236}">
                <a16:creationId xmlns:a16="http://schemas.microsoft.com/office/drawing/2014/main" id="{49B11C6B-5A94-1A19-46DD-142C17680E82}"/>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Thank You</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5514ECCF-161C-AEB0-8FCD-A36F84084135}"/>
              </a:ext>
            </a:extLst>
          </p:cNvPr>
          <p:cNvSpPr txBox="1"/>
          <p:nvPr/>
        </p:nvSpPr>
        <p:spPr>
          <a:xfrm>
            <a:off x="947985" y="3037417"/>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sp>
        <p:nvSpPr>
          <p:cNvPr id="5" name="Input Your email">
            <a:extLst>
              <a:ext uri="{FF2B5EF4-FFF2-40B4-BE49-F238E27FC236}">
                <a16:creationId xmlns:a16="http://schemas.microsoft.com/office/drawing/2014/main" id="{727D2298-77BE-E978-E771-0363679FCDBC}"/>
              </a:ext>
            </a:extLst>
          </p:cNvPr>
          <p:cNvSpPr/>
          <p:nvPr/>
        </p:nvSpPr>
        <p:spPr>
          <a:xfrm>
            <a:off x="1590004" y="5215847"/>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forinfo@pml.ac.uk</a:t>
            </a:r>
          </a:p>
        </p:txBody>
      </p:sp>
      <p:sp>
        <p:nvSpPr>
          <p:cNvPr id="6" name="Input Your COMPLETE ADDRESS HERE">
            <a:extLst>
              <a:ext uri="{FF2B5EF4-FFF2-40B4-BE49-F238E27FC236}">
                <a16:creationId xmlns:a16="http://schemas.microsoft.com/office/drawing/2014/main" id="{1490A29C-C31D-E127-D114-50122AB5AC9A}"/>
              </a:ext>
            </a:extLst>
          </p:cNvPr>
          <p:cNvSpPr/>
          <p:nvPr/>
        </p:nvSpPr>
        <p:spPr>
          <a:xfrm>
            <a:off x="1590159" y="3758906"/>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Pml.ac.uk</a:t>
            </a:r>
          </a:p>
        </p:txBody>
      </p:sp>
      <p:sp>
        <p:nvSpPr>
          <p:cNvPr id="7" name="Input Your phone">
            <a:extLst>
              <a:ext uri="{FF2B5EF4-FFF2-40B4-BE49-F238E27FC236}">
                <a16:creationId xmlns:a16="http://schemas.microsoft.com/office/drawing/2014/main" id="{8DA6B502-4794-EBA3-B236-3504846E78CF}"/>
              </a:ext>
            </a:extLst>
          </p:cNvPr>
          <p:cNvSpPr/>
          <p:nvPr/>
        </p:nvSpPr>
        <p:spPr>
          <a:xfrm>
            <a:off x="1590004" y="4478612"/>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GB" sz="1250" b="1" i="0" u="none" strike="noStrike" kern="0" cap="all" spc="63" baseline="0">
                <a:solidFill>
                  <a:srgbClr val="454546"/>
                </a:solidFill>
                <a:uFillTx/>
                <a:latin typeface="Arial"/>
              </a:rPr>
              <a:t>+44 (0)1752 633 100</a:t>
            </a:r>
          </a:p>
        </p:txBody>
      </p:sp>
      <p:pic>
        <p:nvPicPr>
          <p:cNvPr id="8" name="Graphic 13">
            <a:extLst>
              <a:ext uri="{FF2B5EF4-FFF2-40B4-BE49-F238E27FC236}">
                <a16:creationId xmlns:a16="http://schemas.microsoft.com/office/drawing/2014/main" id="{2B8A8109-9732-EE5B-526F-2C1B14E5A8E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9856" y="5215847"/>
            <a:ext cx="264270" cy="264270"/>
          </a:xfrm>
          <a:prstGeom prst="rect">
            <a:avLst/>
          </a:prstGeom>
          <a:noFill/>
          <a:ln cap="flat">
            <a:noFill/>
          </a:ln>
        </p:spPr>
      </p:pic>
      <p:pic>
        <p:nvPicPr>
          <p:cNvPr id="9" name="Graphic 14">
            <a:extLst>
              <a:ext uri="{FF2B5EF4-FFF2-40B4-BE49-F238E27FC236}">
                <a16:creationId xmlns:a16="http://schemas.microsoft.com/office/drawing/2014/main" id="{9AF06F8D-3488-D881-79F1-FED1D8B32D1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3771" y="3774652"/>
            <a:ext cx="264270" cy="264270"/>
          </a:xfrm>
          <a:prstGeom prst="rect">
            <a:avLst/>
          </a:prstGeom>
          <a:noFill/>
          <a:ln cap="flat">
            <a:noFill/>
          </a:ln>
        </p:spPr>
      </p:pic>
      <p:pic>
        <p:nvPicPr>
          <p:cNvPr id="10" name="Graphic 15">
            <a:extLst>
              <a:ext uri="{FF2B5EF4-FFF2-40B4-BE49-F238E27FC236}">
                <a16:creationId xmlns:a16="http://schemas.microsoft.com/office/drawing/2014/main" id="{FCB97C0A-5758-5CF2-D514-9DED4E70BA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3771" y="4478612"/>
            <a:ext cx="264270" cy="264270"/>
          </a:xfrm>
          <a:prstGeom prst="rect">
            <a:avLst/>
          </a:prstGeom>
          <a:noFill/>
          <a:ln cap="flat">
            <a:noFill/>
          </a:ln>
        </p:spPr>
      </p:pic>
      <p:pic>
        <p:nvPicPr>
          <p:cNvPr id="11" name="Picture 17" descr="A qr code on a white background&#10;&#10;AI-generated content may be incorrect.">
            <a:extLst>
              <a:ext uri="{FF2B5EF4-FFF2-40B4-BE49-F238E27FC236}">
                <a16:creationId xmlns:a16="http://schemas.microsoft.com/office/drawing/2014/main" id="{8149D4AA-54CD-1390-437B-1A90C75BB1C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38103" cap="flat">
            <a:solidFill>
              <a:srgbClr val="07BEB8"/>
            </a:solidFill>
            <a:prstDash val="solid"/>
            <a:round/>
          </a:ln>
        </p:spPr>
      </p:pic>
      <p:sp>
        <p:nvSpPr>
          <p:cNvPr id="12" name="Awesome template">
            <a:extLst>
              <a:ext uri="{FF2B5EF4-FFF2-40B4-BE49-F238E27FC236}">
                <a16:creationId xmlns:a16="http://schemas.microsoft.com/office/drawing/2014/main" id="{C2119944-CAD6-E6FE-3356-C9EE60336BBE}"/>
              </a:ext>
            </a:extLst>
          </p:cNvPr>
          <p:cNvSpPr txBox="1"/>
          <p:nvPr/>
        </p:nvSpPr>
        <p:spPr>
          <a:xfrm>
            <a:off x="6744074" y="5661251"/>
            <a:ext cx="3174997" cy="294884"/>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63" baseline="0">
                <a:solidFill>
                  <a:srgbClr val="016676"/>
                </a:solidFill>
                <a:uFillTx/>
                <a:latin typeface="Arial"/>
              </a:rPr>
              <a:t>Scan to view our website</a:t>
            </a:r>
          </a:p>
        </p:txBody>
      </p:sp>
      <p:pic>
        <p:nvPicPr>
          <p:cNvPr id="13" name="Picture 3">
            <a:extLst>
              <a:ext uri="{FF2B5EF4-FFF2-40B4-BE49-F238E27FC236}">
                <a16:creationId xmlns:a16="http://schemas.microsoft.com/office/drawing/2014/main" id="{0105F80A-2C4A-797B-9AC1-B23E76C8B59F}"/>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1018452354"/>
      </p:ext>
    </p:extLst>
  </p:cSld>
  <p:clrMapOvr>
    <a:masterClrMapping/>
  </p:clrMapOvr>
  <p:transition spd="med">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hank you option 3">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AD475950-2E1A-6BE9-A134-13420E095F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flipH="1">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6188A380-2E8D-AC56-5CE6-51E3CFF6AB65}"/>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Thank You</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EEEA637B-D7B1-78A6-1BD8-8B82B439F75C}"/>
              </a:ext>
            </a:extLst>
          </p:cNvPr>
          <p:cNvSpPr txBox="1"/>
          <p:nvPr/>
        </p:nvSpPr>
        <p:spPr>
          <a:xfrm>
            <a:off x="947985" y="3037417"/>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sp>
        <p:nvSpPr>
          <p:cNvPr id="5" name="Input Your email">
            <a:extLst>
              <a:ext uri="{FF2B5EF4-FFF2-40B4-BE49-F238E27FC236}">
                <a16:creationId xmlns:a16="http://schemas.microsoft.com/office/drawing/2014/main" id="{BCF02CB0-7F07-F98A-BB5C-613BAEDA39AB}"/>
              </a:ext>
            </a:extLst>
          </p:cNvPr>
          <p:cNvSpPr/>
          <p:nvPr/>
        </p:nvSpPr>
        <p:spPr>
          <a:xfrm>
            <a:off x="1590004" y="5215847"/>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forinfo@pml.ac.uk</a:t>
            </a:r>
          </a:p>
        </p:txBody>
      </p:sp>
      <p:sp>
        <p:nvSpPr>
          <p:cNvPr id="6" name="Input Your COMPLETE ADDRESS HERE">
            <a:extLst>
              <a:ext uri="{FF2B5EF4-FFF2-40B4-BE49-F238E27FC236}">
                <a16:creationId xmlns:a16="http://schemas.microsoft.com/office/drawing/2014/main" id="{B09D50E7-F8E5-A6C0-9C3C-E1561B87DD9E}"/>
              </a:ext>
            </a:extLst>
          </p:cNvPr>
          <p:cNvSpPr/>
          <p:nvPr/>
        </p:nvSpPr>
        <p:spPr>
          <a:xfrm>
            <a:off x="1590159" y="3758906"/>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250" b="1" i="0" u="none" strike="noStrike" kern="0" cap="all" spc="63" baseline="0">
                <a:solidFill>
                  <a:srgbClr val="454546"/>
                </a:solidFill>
                <a:uFillTx/>
                <a:latin typeface="Arial"/>
              </a:rPr>
              <a:t>Pml.ac.uk</a:t>
            </a:r>
          </a:p>
        </p:txBody>
      </p:sp>
      <p:sp>
        <p:nvSpPr>
          <p:cNvPr id="7" name="Input Your phone">
            <a:extLst>
              <a:ext uri="{FF2B5EF4-FFF2-40B4-BE49-F238E27FC236}">
                <a16:creationId xmlns:a16="http://schemas.microsoft.com/office/drawing/2014/main" id="{6CB6DE1B-733F-41B2-91AE-965203B5BE61}"/>
              </a:ext>
            </a:extLst>
          </p:cNvPr>
          <p:cNvSpPr/>
          <p:nvPr/>
        </p:nvSpPr>
        <p:spPr>
          <a:xfrm>
            <a:off x="1590004" y="4478612"/>
            <a:ext cx="2317190" cy="268723"/>
          </a:xfrm>
          <a:custGeom>
            <a:avLst/>
            <a:gdLst>
              <a:gd name="f0" fmla="val 10800000"/>
              <a:gd name="f1" fmla="val 5400000"/>
              <a:gd name="f2" fmla="val 180"/>
              <a:gd name="f3" fmla="val w"/>
              <a:gd name="f4" fmla="val h"/>
              <a:gd name="f5" fmla="val 0"/>
              <a:gd name="f6" fmla="val 2317187"/>
              <a:gd name="f7" fmla="val 268728"/>
              <a:gd name="f8" fmla="+- 0 0 -90"/>
              <a:gd name="f9" fmla="+- 0 0 -180"/>
              <a:gd name="f10" fmla="+- 0 0 -270"/>
              <a:gd name="f11" fmla="+- 0 0 -360"/>
              <a:gd name="f12" fmla="*/ f3 1 2317187"/>
              <a:gd name="f13" fmla="*/ f4 1 268728"/>
              <a:gd name="f14" fmla="val f5"/>
              <a:gd name="f15" fmla="val f6"/>
              <a:gd name="f16" fmla="val f7"/>
              <a:gd name="f17" fmla="*/ f8 f0 1"/>
              <a:gd name="f18" fmla="*/ f9 f0 1"/>
              <a:gd name="f19" fmla="*/ f10 f0 1"/>
              <a:gd name="f20" fmla="*/ f11 f0 1"/>
              <a:gd name="f21" fmla="+- f16 0 f14"/>
              <a:gd name="f22" fmla="+- f15 0 f14"/>
              <a:gd name="f23" fmla="*/ f17 1 f2"/>
              <a:gd name="f24" fmla="*/ f18 1 f2"/>
              <a:gd name="f25" fmla="*/ f19 1 f2"/>
              <a:gd name="f26" fmla="*/ f20 1 f2"/>
              <a:gd name="f27" fmla="*/ f22 1 2317187"/>
              <a:gd name="f28" fmla="*/ f21 1 268728"/>
              <a:gd name="f29" fmla="+- f23 0 f1"/>
              <a:gd name="f30" fmla="+- f24 0 f1"/>
              <a:gd name="f31" fmla="+- f25 0 f1"/>
              <a:gd name="f32" fmla="+- f26 0 f1"/>
              <a:gd name="f33" fmla="*/ 1158594 1 f27"/>
              <a:gd name="f34" fmla="*/ 134364 1 f28"/>
              <a:gd name="f35" fmla="*/ 0 1 f27"/>
              <a:gd name="f36" fmla="*/ 2317187 1 f27"/>
              <a:gd name="f37" fmla="*/ 0 1 f28"/>
              <a:gd name="f38" fmla="*/ 268728 1 f28"/>
              <a:gd name="f39" fmla="*/ f35 f12 1"/>
              <a:gd name="f40" fmla="*/ f36 f12 1"/>
              <a:gd name="f41" fmla="*/ f38 f13 1"/>
              <a:gd name="f42" fmla="*/ f37 f13 1"/>
              <a:gd name="f43" fmla="*/ f33 f12 1"/>
              <a:gd name="f44" fmla="*/ f34 f13 1"/>
            </a:gdLst>
            <a:ahLst/>
            <a:cxnLst>
              <a:cxn ang="3cd4">
                <a:pos x="hc" y="t"/>
              </a:cxn>
              <a:cxn ang="0">
                <a:pos x="r" y="vc"/>
              </a:cxn>
              <a:cxn ang="cd4">
                <a:pos x="hc" y="b"/>
              </a:cxn>
              <a:cxn ang="cd2">
                <a:pos x="l" y="vc"/>
              </a:cxn>
              <a:cxn ang="f29">
                <a:pos x="f43" y="f44"/>
              </a:cxn>
              <a:cxn ang="f30">
                <a:pos x="f43" y="f44"/>
              </a:cxn>
              <a:cxn ang="f31">
                <a:pos x="f43" y="f44"/>
              </a:cxn>
              <a:cxn ang="f32">
                <a:pos x="f43" y="f44"/>
              </a:cxn>
            </a:cxnLst>
            <a:rect l="f39" t="f42" r="f40" b="f41"/>
            <a:pathLst>
              <a:path w="2317187" h="268728">
                <a:moveTo>
                  <a:pt x="f5" y="f5"/>
                </a:moveTo>
                <a:lnTo>
                  <a:pt x="f6" y="f5"/>
                </a:lnTo>
                <a:lnTo>
                  <a:pt x="f6" y="f5"/>
                </a:lnTo>
                <a:lnTo>
                  <a:pt x="f5" y="f5"/>
                </a:lnTo>
                <a:close/>
              </a:path>
            </a:pathLst>
          </a:custGeom>
          <a:noFill/>
          <a:ln cap="flat">
            <a:noFill/>
            <a:prstDash val="solid"/>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GB" sz="1250" b="1" i="0" u="none" strike="noStrike" kern="0" cap="all" spc="63" baseline="0">
                <a:solidFill>
                  <a:srgbClr val="454546"/>
                </a:solidFill>
                <a:uFillTx/>
                <a:latin typeface="Arial"/>
              </a:rPr>
              <a:t>+44 (0)1752 633 100</a:t>
            </a:r>
          </a:p>
        </p:txBody>
      </p:sp>
      <p:pic>
        <p:nvPicPr>
          <p:cNvPr id="8" name="Graphic 13">
            <a:extLst>
              <a:ext uri="{FF2B5EF4-FFF2-40B4-BE49-F238E27FC236}">
                <a16:creationId xmlns:a16="http://schemas.microsoft.com/office/drawing/2014/main" id="{521FD295-7F32-49AE-E8DB-70298E7E0E3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9856" y="5215847"/>
            <a:ext cx="264270" cy="264270"/>
          </a:xfrm>
          <a:prstGeom prst="rect">
            <a:avLst/>
          </a:prstGeom>
          <a:noFill/>
          <a:ln cap="flat">
            <a:noFill/>
          </a:ln>
        </p:spPr>
      </p:pic>
      <p:pic>
        <p:nvPicPr>
          <p:cNvPr id="9" name="Graphic 14">
            <a:extLst>
              <a:ext uri="{FF2B5EF4-FFF2-40B4-BE49-F238E27FC236}">
                <a16:creationId xmlns:a16="http://schemas.microsoft.com/office/drawing/2014/main" id="{86398A51-517C-F0CF-57EC-82F053E462D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73771" y="3774652"/>
            <a:ext cx="264270" cy="264270"/>
          </a:xfrm>
          <a:prstGeom prst="rect">
            <a:avLst/>
          </a:prstGeom>
          <a:noFill/>
          <a:ln cap="flat">
            <a:noFill/>
          </a:ln>
        </p:spPr>
      </p:pic>
      <p:pic>
        <p:nvPicPr>
          <p:cNvPr id="10" name="Graphic 15">
            <a:extLst>
              <a:ext uri="{FF2B5EF4-FFF2-40B4-BE49-F238E27FC236}">
                <a16:creationId xmlns:a16="http://schemas.microsoft.com/office/drawing/2014/main" id="{0B40DB74-3819-E18C-F2F1-66CFE483AA9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73771" y="4478612"/>
            <a:ext cx="264270" cy="264270"/>
          </a:xfrm>
          <a:prstGeom prst="rect">
            <a:avLst/>
          </a:prstGeom>
          <a:noFill/>
          <a:ln cap="flat">
            <a:noFill/>
          </a:ln>
        </p:spPr>
      </p:pic>
      <p:pic>
        <p:nvPicPr>
          <p:cNvPr id="11" name="Picture 17" descr="A qr code on a white background&#10;&#10;AI-generated content may be incorrect.">
            <a:extLst>
              <a:ext uri="{FF2B5EF4-FFF2-40B4-BE49-F238E27FC236}">
                <a16:creationId xmlns:a16="http://schemas.microsoft.com/office/drawing/2014/main" id="{919B1EA5-70A5-DA7B-B2EA-9DBB1E2E48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38103" cap="flat">
            <a:solidFill>
              <a:srgbClr val="07BEB8"/>
            </a:solidFill>
            <a:prstDash val="solid"/>
            <a:round/>
          </a:ln>
        </p:spPr>
      </p:pic>
      <p:sp>
        <p:nvSpPr>
          <p:cNvPr id="12" name="Awesome template">
            <a:extLst>
              <a:ext uri="{FF2B5EF4-FFF2-40B4-BE49-F238E27FC236}">
                <a16:creationId xmlns:a16="http://schemas.microsoft.com/office/drawing/2014/main" id="{F9DD0BB6-B422-EF1C-C5BD-561C1F002046}"/>
              </a:ext>
            </a:extLst>
          </p:cNvPr>
          <p:cNvSpPr txBox="1"/>
          <p:nvPr/>
        </p:nvSpPr>
        <p:spPr>
          <a:xfrm>
            <a:off x="6744074" y="5661251"/>
            <a:ext cx="3174997" cy="294884"/>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63" baseline="0">
                <a:solidFill>
                  <a:srgbClr val="016676"/>
                </a:solidFill>
                <a:uFillTx/>
                <a:latin typeface="Arial"/>
              </a:rPr>
              <a:t>Scan to view our website</a:t>
            </a:r>
          </a:p>
        </p:txBody>
      </p:sp>
      <p:pic>
        <p:nvPicPr>
          <p:cNvPr id="13" name="Picture 2">
            <a:extLst>
              <a:ext uri="{FF2B5EF4-FFF2-40B4-BE49-F238E27FC236}">
                <a16:creationId xmlns:a16="http://schemas.microsoft.com/office/drawing/2014/main" id="{5616C1C0-07EB-AF70-EFFD-07C51671F0C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1449547106"/>
      </p:ext>
    </p:extLst>
  </p:cSld>
  <p:clrMapOvr>
    <a:masterClrMapping/>
  </p:clrMapOvr>
  <p:transition spd="med">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Thank you editable option 1">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FD19FD82-ED65-EDF2-8BE7-99E9A126C3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6776BA7D-1EEE-052F-55BA-1BEDA4A7FB5B}"/>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Thank You</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AC819DBA-F5BC-83A7-4C9A-333E2F4B9AA3}"/>
              </a:ext>
            </a:extLst>
          </p:cNvPr>
          <p:cNvSpPr txBox="1"/>
          <p:nvPr/>
        </p:nvSpPr>
        <p:spPr>
          <a:xfrm>
            <a:off x="957824" y="2768629"/>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pic>
        <p:nvPicPr>
          <p:cNvPr id="5" name="Picture 17" descr="A qr code on a white background&#10;&#10;AI-generated content may be incorrect.">
            <a:extLst>
              <a:ext uri="{FF2B5EF4-FFF2-40B4-BE49-F238E27FC236}">
                <a16:creationId xmlns:a16="http://schemas.microsoft.com/office/drawing/2014/main" id="{790E0CB4-5DE1-55E0-B74D-D18CAEDB66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28575" cap="flat">
            <a:solidFill>
              <a:srgbClr val="07BEB8"/>
            </a:solidFill>
            <a:prstDash val="solid"/>
            <a:round/>
          </a:ln>
        </p:spPr>
      </p:pic>
      <p:sp>
        <p:nvSpPr>
          <p:cNvPr id="6" name="Awesome template">
            <a:extLst>
              <a:ext uri="{FF2B5EF4-FFF2-40B4-BE49-F238E27FC236}">
                <a16:creationId xmlns:a16="http://schemas.microsoft.com/office/drawing/2014/main" id="{28548FA0-6A2C-F50C-F79A-1B5AB4AFE7ED}"/>
              </a:ext>
            </a:extLst>
          </p:cNvPr>
          <p:cNvSpPr txBox="1"/>
          <p:nvPr/>
        </p:nvSpPr>
        <p:spPr>
          <a:xfrm>
            <a:off x="6744074" y="5661251"/>
            <a:ext cx="3174997" cy="294884"/>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63" baseline="0">
                <a:solidFill>
                  <a:srgbClr val="016676"/>
                </a:solidFill>
                <a:uFillTx/>
                <a:latin typeface="Arial"/>
              </a:rPr>
              <a:t>Scan to view our website</a:t>
            </a:r>
          </a:p>
        </p:txBody>
      </p:sp>
      <p:sp>
        <p:nvSpPr>
          <p:cNvPr id="7" name="Content Placeholder 2">
            <a:extLst>
              <a:ext uri="{FF2B5EF4-FFF2-40B4-BE49-F238E27FC236}">
                <a16:creationId xmlns:a16="http://schemas.microsoft.com/office/drawing/2014/main" id="{D48C1CE7-A6E8-FBBE-F627-E044C6697877}"/>
              </a:ext>
            </a:extLst>
          </p:cNvPr>
          <p:cNvSpPr txBox="1">
            <a:spLocks noGrp="1"/>
          </p:cNvSpPr>
          <p:nvPr>
            <p:ph idx="4294967295"/>
          </p:nvPr>
        </p:nvSpPr>
        <p:spPr>
          <a:xfrm>
            <a:off x="957824" y="3262551"/>
            <a:ext cx="3792309" cy="3047210"/>
          </a:xfrm>
        </p:spPr>
        <p:txBody>
          <a:bodyPr/>
          <a:lstStyle>
            <a:lvl1pPr>
              <a:spcBef>
                <a:spcPts val="300"/>
              </a:spcBef>
              <a:defRPr sz="1400" b="1"/>
            </a:lvl1pPr>
          </a:lstStyle>
          <a:p>
            <a:pPr lvl="0"/>
            <a:r>
              <a:rPr lang="en-US"/>
              <a:t>CLICK TO EDIT MASTER TEXT STYLES</a:t>
            </a:r>
          </a:p>
        </p:txBody>
      </p:sp>
      <p:pic>
        <p:nvPicPr>
          <p:cNvPr id="8" name="Picture 2">
            <a:extLst>
              <a:ext uri="{FF2B5EF4-FFF2-40B4-BE49-F238E27FC236}">
                <a16:creationId xmlns:a16="http://schemas.microsoft.com/office/drawing/2014/main" id="{34FF3FCA-E3C3-EBFA-1DFC-2D8F8DF312E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295840234"/>
      </p:ext>
    </p:extLst>
  </p:cSld>
  <p:clrMapOvr>
    <a:masterClrMapping/>
  </p:clrMapOvr>
  <p:transition spd="med">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Thank you editable option 2">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ACE6A617-6265-ACAD-0081-3607426E08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157350" y="1721952"/>
            <a:ext cx="5010244" cy="3758165"/>
          </a:xfrm>
          <a:prstGeom prst="rect">
            <a:avLst/>
          </a:prstGeom>
          <a:noFill/>
          <a:ln w="38103" cap="flat">
            <a:solidFill>
              <a:srgbClr val="07BEB8"/>
            </a:solidFill>
            <a:prstDash val="solid"/>
            <a:miter/>
          </a:ln>
        </p:spPr>
      </p:pic>
      <p:sp>
        <p:nvSpPr>
          <p:cNvPr id="3" name="Let’s get in touch with us">
            <a:extLst>
              <a:ext uri="{FF2B5EF4-FFF2-40B4-BE49-F238E27FC236}">
                <a16:creationId xmlns:a16="http://schemas.microsoft.com/office/drawing/2014/main" id="{9C76FE4A-D62B-EC23-6524-CE2269810BC1}"/>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Thank You</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A51F1540-4886-DC32-700E-3314DFA252F9}"/>
              </a:ext>
            </a:extLst>
          </p:cNvPr>
          <p:cNvSpPr txBox="1"/>
          <p:nvPr/>
        </p:nvSpPr>
        <p:spPr>
          <a:xfrm>
            <a:off x="957824" y="2768629"/>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pic>
        <p:nvPicPr>
          <p:cNvPr id="5" name="Picture 17" descr="A qr code on a white background&#10;&#10;AI-generated content may be incorrect.">
            <a:extLst>
              <a:ext uri="{FF2B5EF4-FFF2-40B4-BE49-F238E27FC236}">
                <a16:creationId xmlns:a16="http://schemas.microsoft.com/office/drawing/2014/main" id="{CC5C4213-2A1C-463D-8EF1-9DD96F101D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28575" cap="flat">
            <a:solidFill>
              <a:srgbClr val="07BEB8"/>
            </a:solidFill>
            <a:prstDash val="solid"/>
            <a:round/>
          </a:ln>
        </p:spPr>
      </p:pic>
      <p:sp>
        <p:nvSpPr>
          <p:cNvPr id="6" name="Awesome template">
            <a:extLst>
              <a:ext uri="{FF2B5EF4-FFF2-40B4-BE49-F238E27FC236}">
                <a16:creationId xmlns:a16="http://schemas.microsoft.com/office/drawing/2014/main" id="{6BEBC882-6F3B-EEE6-4581-E32301DC6790}"/>
              </a:ext>
            </a:extLst>
          </p:cNvPr>
          <p:cNvSpPr txBox="1"/>
          <p:nvPr/>
        </p:nvSpPr>
        <p:spPr>
          <a:xfrm>
            <a:off x="6744074" y="5661251"/>
            <a:ext cx="3174997" cy="294884"/>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63" baseline="0">
                <a:solidFill>
                  <a:srgbClr val="016676"/>
                </a:solidFill>
                <a:uFillTx/>
                <a:latin typeface="Arial"/>
              </a:rPr>
              <a:t>Scan to view our website</a:t>
            </a:r>
          </a:p>
        </p:txBody>
      </p:sp>
      <p:sp>
        <p:nvSpPr>
          <p:cNvPr id="7" name="Content Placeholder 2">
            <a:extLst>
              <a:ext uri="{FF2B5EF4-FFF2-40B4-BE49-F238E27FC236}">
                <a16:creationId xmlns:a16="http://schemas.microsoft.com/office/drawing/2014/main" id="{DDA43537-D5CA-AF68-82B1-E42F757823D5}"/>
              </a:ext>
            </a:extLst>
          </p:cNvPr>
          <p:cNvSpPr txBox="1">
            <a:spLocks noGrp="1"/>
          </p:cNvSpPr>
          <p:nvPr>
            <p:ph idx="4294967295"/>
          </p:nvPr>
        </p:nvSpPr>
        <p:spPr>
          <a:xfrm>
            <a:off x="957824" y="3262551"/>
            <a:ext cx="3792309" cy="3047210"/>
          </a:xfrm>
        </p:spPr>
        <p:txBody>
          <a:bodyPr/>
          <a:lstStyle>
            <a:lvl1pPr>
              <a:spcBef>
                <a:spcPts val="300"/>
              </a:spcBef>
              <a:defRPr sz="1400" b="1"/>
            </a:lvl1pPr>
          </a:lstStyle>
          <a:p>
            <a:pPr lvl="0"/>
            <a:r>
              <a:rPr lang="en-US"/>
              <a:t>CLICK TO EDIT MASTER TEXT STYLES</a:t>
            </a:r>
          </a:p>
        </p:txBody>
      </p:sp>
      <p:pic>
        <p:nvPicPr>
          <p:cNvPr id="8" name="Picture 3">
            <a:extLst>
              <a:ext uri="{FF2B5EF4-FFF2-40B4-BE49-F238E27FC236}">
                <a16:creationId xmlns:a16="http://schemas.microsoft.com/office/drawing/2014/main" id="{3B3CCD56-D5B2-D458-0626-E409CD9B8F7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2061431185"/>
      </p:ext>
    </p:extLst>
  </p:cSld>
  <p:clrMapOvr>
    <a:masterClrMapping/>
  </p:clrMapOvr>
  <p:transition spd="med">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Thank you editable option 3">
    <p:spTree>
      <p:nvGrpSpPr>
        <p:cNvPr id="1" name=""/>
        <p:cNvGrpSpPr/>
        <p:nvPr/>
      </p:nvGrpSpPr>
      <p:grpSpPr>
        <a:xfrm>
          <a:off x="0" y="0"/>
          <a:ext cx="0" cy="0"/>
          <a:chOff x="0" y="0"/>
          <a:chExt cx="0" cy="0"/>
        </a:xfrm>
      </p:grpSpPr>
      <p:pic>
        <p:nvPicPr>
          <p:cNvPr id="2" name="Image">
            <a:extLst>
              <a:ext uri="{FF2B5EF4-FFF2-40B4-BE49-F238E27FC236}">
                <a16:creationId xmlns:a16="http://schemas.microsoft.com/office/drawing/2014/main" id="{07BC756A-21C0-7AF3-C7E9-C8FC09EF697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flipH="1">
            <a:off x="6157350" y="1721952"/>
            <a:ext cx="5010244" cy="3758165"/>
          </a:xfrm>
          <a:prstGeom prst="rect">
            <a:avLst/>
          </a:prstGeom>
          <a:noFill/>
          <a:ln w="28575" cap="flat">
            <a:solidFill>
              <a:srgbClr val="07BEB8"/>
            </a:solidFill>
            <a:prstDash val="solid"/>
            <a:miter/>
          </a:ln>
        </p:spPr>
      </p:pic>
      <p:sp>
        <p:nvSpPr>
          <p:cNvPr id="3" name="Let’s get in touch with us">
            <a:extLst>
              <a:ext uri="{FF2B5EF4-FFF2-40B4-BE49-F238E27FC236}">
                <a16:creationId xmlns:a16="http://schemas.microsoft.com/office/drawing/2014/main" id="{69FC2557-755E-8BD5-9D92-F6AAE641317B}"/>
              </a:ext>
            </a:extLst>
          </p:cNvPr>
          <p:cNvSpPr txBox="1"/>
          <p:nvPr/>
        </p:nvSpPr>
        <p:spPr>
          <a:xfrm>
            <a:off x="927731" y="1868951"/>
            <a:ext cx="4012999" cy="67454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90000"/>
              </a:lnSpc>
              <a:spcBef>
                <a:spcPts val="0"/>
              </a:spcBef>
              <a:spcAft>
                <a:spcPts val="0"/>
              </a:spcAft>
              <a:buNone/>
              <a:tabLst/>
              <a:defRPr sz="9000" b="0" i="0" u="none" strike="noStrike" kern="0" cap="none" spc="0" baseline="0">
                <a:solidFill>
                  <a:srgbClr val="000000"/>
                </a:solidFill>
                <a:uFillTx/>
                <a:latin typeface="Arial"/>
              </a:defRPr>
            </a:pPr>
            <a:r>
              <a:rPr lang="en-US" sz="4500" b="1" i="0" u="none" strike="noStrike" kern="0" cap="none" spc="0" baseline="0">
                <a:solidFill>
                  <a:srgbClr val="454546"/>
                </a:solidFill>
                <a:uFillTx/>
                <a:latin typeface="Arial" pitchFamily="34"/>
              </a:rPr>
              <a:t>Thank You</a:t>
            </a:r>
            <a:endParaRPr lang="en-US" sz="4500" b="1" i="0" u="none" strike="noStrike" kern="0" cap="none" spc="0" baseline="0">
              <a:solidFill>
                <a:srgbClr val="D5D5D5"/>
              </a:solidFill>
              <a:uFillTx/>
              <a:latin typeface="Arial" pitchFamily="34"/>
            </a:endParaRPr>
          </a:p>
        </p:txBody>
      </p:sp>
      <p:sp>
        <p:nvSpPr>
          <p:cNvPr id="4" name="Awesome template">
            <a:extLst>
              <a:ext uri="{FF2B5EF4-FFF2-40B4-BE49-F238E27FC236}">
                <a16:creationId xmlns:a16="http://schemas.microsoft.com/office/drawing/2014/main" id="{966DFA4C-A419-A6BF-4F85-11CDA4AD5B6E}"/>
              </a:ext>
            </a:extLst>
          </p:cNvPr>
          <p:cNvSpPr txBox="1"/>
          <p:nvPr/>
        </p:nvSpPr>
        <p:spPr>
          <a:xfrm>
            <a:off x="957824" y="2768629"/>
            <a:ext cx="3174997" cy="319573"/>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600" b="1" i="0" u="none" strike="noStrike" kern="0" cap="none" spc="63" baseline="0">
                <a:solidFill>
                  <a:srgbClr val="016676"/>
                </a:solidFill>
                <a:uFillTx/>
                <a:latin typeface="Arial" pitchFamily="34"/>
              </a:rPr>
              <a:t>Plymouth Marine Laboratory</a:t>
            </a:r>
          </a:p>
        </p:txBody>
      </p:sp>
      <p:pic>
        <p:nvPicPr>
          <p:cNvPr id="5" name="Picture 17" descr="A qr code on a white background&#10;&#10;AI-generated content may be incorrect.">
            <a:extLst>
              <a:ext uri="{FF2B5EF4-FFF2-40B4-BE49-F238E27FC236}">
                <a16:creationId xmlns:a16="http://schemas.microsoft.com/office/drawing/2014/main" id="{40685FC0-4F6E-FB59-6086-B8ADDEC716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489" y="4509116"/>
            <a:ext cx="1505422" cy="1505422"/>
          </a:xfrm>
          <a:prstGeom prst="rect">
            <a:avLst/>
          </a:prstGeom>
          <a:noFill/>
          <a:ln w="28575" cap="flat">
            <a:solidFill>
              <a:srgbClr val="07BEB8"/>
            </a:solidFill>
            <a:prstDash val="solid"/>
            <a:round/>
          </a:ln>
        </p:spPr>
      </p:pic>
      <p:sp>
        <p:nvSpPr>
          <p:cNvPr id="6" name="Awesome template">
            <a:extLst>
              <a:ext uri="{FF2B5EF4-FFF2-40B4-BE49-F238E27FC236}">
                <a16:creationId xmlns:a16="http://schemas.microsoft.com/office/drawing/2014/main" id="{A17418D7-D124-5354-3B0C-E328B81B2B56}"/>
              </a:ext>
            </a:extLst>
          </p:cNvPr>
          <p:cNvSpPr txBox="1"/>
          <p:nvPr/>
        </p:nvSpPr>
        <p:spPr>
          <a:xfrm>
            <a:off x="6744074" y="5661251"/>
            <a:ext cx="3174997" cy="294884"/>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63" baseline="0">
                <a:solidFill>
                  <a:srgbClr val="016676"/>
                </a:solidFill>
                <a:uFillTx/>
                <a:latin typeface="Arial"/>
              </a:rPr>
              <a:t>Scan to view our website</a:t>
            </a:r>
          </a:p>
        </p:txBody>
      </p:sp>
      <p:sp>
        <p:nvSpPr>
          <p:cNvPr id="7" name="Content Placeholder 2">
            <a:extLst>
              <a:ext uri="{FF2B5EF4-FFF2-40B4-BE49-F238E27FC236}">
                <a16:creationId xmlns:a16="http://schemas.microsoft.com/office/drawing/2014/main" id="{249C0AB2-135A-B088-10DD-D9669C69A487}"/>
              </a:ext>
            </a:extLst>
          </p:cNvPr>
          <p:cNvSpPr txBox="1">
            <a:spLocks noGrp="1"/>
          </p:cNvSpPr>
          <p:nvPr>
            <p:ph idx="4294967295"/>
          </p:nvPr>
        </p:nvSpPr>
        <p:spPr>
          <a:xfrm>
            <a:off x="957824" y="3262551"/>
            <a:ext cx="3792309" cy="3047210"/>
          </a:xfrm>
        </p:spPr>
        <p:txBody>
          <a:bodyPr/>
          <a:lstStyle>
            <a:lvl1pPr>
              <a:spcBef>
                <a:spcPts val="300"/>
              </a:spcBef>
              <a:defRPr sz="1400" b="1"/>
            </a:lvl1pPr>
          </a:lstStyle>
          <a:p>
            <a:pPr lvl="0"/>
            <a:r>
              <a:rPr lang="en-US"/>
              <a:t>CLICK TO EDIT MASTER TEXT STYLES</a:t>
            </a:r>
          </a:p>
        </p:txBody>
      </p:sp>
      <p:pic>
        <p:nvPicPr>
          <p:cNvPr id="8" name="Picture 3">
            <a:extLst>
              <a:ext uri="{FF2B5EF4-FFF2-40B4-BE49-F238E27FC236}">
                <a16:creationId xmlns:a16="http://schemas.microsoft.com/office/drawing/2014/main" id="{0A13010A-1100-44F5-18F6-69777D1BF3F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0" y="0"/>
            <a:ext cx="12191987" cy="1078992"/>
          </a:xfrm>
          <a:prstGeom prst="rect">
            <a:avLst/>
          </a:prstGeom>
          <a:noFill/>
          <a:ln cap="flat">
            <a:noFill/>
          </a:ln>
        </p:spPr>
      </p:pic>
    </p:spTree>
    <p:extLst>
      <p:ext uri="{BB962C8B-B14F-4D97-AF65-F5344CB8AC3E}">
        <p14:creationId xmlns:p14="http://schemas.microsoft.com/office/powerpoint/2010/main" val="3236980210"/>
      </p:ext>
    </p:extLst>
  </p:cSld>
  <p:clrMapOvr>
    <a:masterClrMapping/>
  </p:clrMapOvr>
  <p:transition spd="med">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2760622"/>
      </p:ext>
    </p:extLst>
  </p:cSld>
  <p:clrMapOvr>
    <a:masterClrMapping/>
  </p:clrMapOvr>
  <p:transition spd="med">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p:cSld name="9_Gradient Title Sl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0268399-DF87-1A7A-EC82-38394BAABD90}"/>
              </a:ext>
            </a:extLst>
          </p:cNvPr>
          <p:cNvSpPr>
            <a:spLocks noMove="1" noResize="1"/>
          </p:cNvSpPr>
          <p:nvPr/>
        </p:nvSpPr>
        <p:spPr>
          <a:xfrm>
            <a:off x="0" y="0"/>
            <a:ext cx="12191996" cy="6858000"/>
          </a:xfrm>
          <a:prstGeom prst="rect">
            <a:avLst/>
          </a:prstGeom>
          <a:gradFill>
            <a:gsLst>
              <a:gs pos="0">
                <a:srgbClr val="07BEB8"/>
              </a:gs>
              <a:gs pos="100000">
                <a:srgbClr val="016676"/>
              </a:gs>
            </a:gsLst>
            <a:lin ang="5400000"/>
          </a:gradFill>
          <a:ln cap="flat">
            <a:noFill/>
            <a:prstDash val="soli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pic>
        <p:nvPicPr>
          <p:cNvPr id="3" name="Picture 1" descr="A black and white sign with white text&#10;&#10;AI-generated content may be incorrect.">
            <a:extLst>
              <a:ext uri="{FF2B5EF4-FFF2-40B4-BE49-F238E27FC236}">
                <a16:creationId xmlns:a16="http://schemas.microsoft.com/office/drawing/2014/main" id="{F109C71F-B485-FAAD-7EBE-613ED690D9F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71" y="165213"/>
            <a:ext cx="1769309" cy="331744"/>
          </a:xfrm>
          <a:prstGeom prst="rect">
            <a:avLst/>
          </a:prstGeom>
          <a:noFill/>
          <a:ln cap="flat">
            <a:noFill/>
          </a:ln>
        </p:spPr>
      </p:pic>
    </p:spTree>
    <p:extLst>
      <p:ext uri="{BB962C8B-B14F-4D97-AF65-F5344CB8AC3E}">
        <p14:creationId xmlns:p14="http://schemas.microsoft.com/office/powerpoint/2010/main" val="1889495509"/>
      </p:ext>
    </p:extLst>
  </p:cSld>
  <p:clrMapOvr>
    <a:masterClrMapping/>
  </p:clrMapOvr>
  <p:transition spd="med">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16_Gradient Title Slide">
    <p:spTree>
      <p:nvGrpSpPr>
        <p:cNvPr id="1" name=""/>
        <p:cNvGrpSpPr/>
        <p:nvPr/>
      </p:nvGrpSpPr>
      <p:grpSpPr>
        <a:xfrm>
          <a:off x="0" y="0"/>
          <a:ext cx="0" cy="0"/>
          <a:chOff x="0" y="0"/>
          <a:chExt cx="0" cy="0"/>
        </a:xfrm>
      </p:grpSpPr>
      <p:pic>
        <p:nvPicPr>
          <p:cNvPr id="2" name="SD-720-WCO-intro">
            <a:extLst>
              <a:ext uri="{FF2B5EF4-FFF2-40B4-BE49-F238E27FC236}">
                <a16:creationId xmlns:a16="http://schemas.microsoft.com/office/drawing/2014/main" id="{D1DD5D55-AD43-5EAB-AED8-9EF7384F142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1996" cy="6858000"/>
          </a:xfrm>
          <a:prstGeom prst="rect">
            <a:avLst/>
          </a:prstGeom>
          <a:noFill/>
          <a:ln cap="flat">
            <a:noFill/>
          </a:ln>
          <a:effectLst>
            <a:outerShdw dir="16200000" algn="tl">
              <a:srgbClr val="000000">
                <a:alpha val="70000"/>
              </a:srgbClr>
            </a:outerShdw>
          </a:effectLst>
        </p:spPr>
      </p:pic>
      <p:sp>
        <p:nvSpPr>
          <p:cNvPr id="3" name="Rectangle 2">
            <a:extLst>
              <a:ext uri="{FF2B5EF4-FFF2-40B4-BE49-F238E27FC236}">
                <a16:creationId xmlns:a16="http://schemas.microsoft.com/office/drawing/2014/main" id="{6B55E301-7ACE-0F98-6AE9-5E6BB0AB3C76}"/>
              </a:ext>
            </a:extLst>
          </p:cNvPr>
          <p:cNvSpPr/>
          <p:nvPr/>
        </p:nvSpPr>
        <p:spPr>
          <a:xfrm>
            <a:off x="0" y="0"/>
            <a:ext cx="12191996" cy="6858000"/>
          </a:xfrm>
          <a:prstGeom prst="rect">
            <a:avLst/>
          </a:prstGeom>
          <a:solidFill>
            <a:srgbClr val="016676">
              <a:alpha val="55000"/>
            </a:srgbClr>
          </a:solidFill>
          <a:ln w="9528" cap="flat">
            <a:solidFill>
              <a:srgbClr val="333333"/>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pic>
        <p:nvPicPr>
          <p:cNvPr id="4" name="Picture 1" descr="A black and white sign with white text&#10;&#10;AI-generated content may be incorrect.">
            <a:extLst>
              <a:ext uri="{FF2B5EF4-FFF2-40B4-BE49-F238E27FC236}">
                <a16:creationId xmlns:a16="http://schemas.microsoft.com/office/drawing/2014/main" id="{4E6EF6E4-7A15-FCB3-8B4F-3A61685397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6371" y="165213"/>
            <a:ext cx="1769309" cy="331744"/>
          </a:xfrm>
          <a:prstGeom prst="rect">
            <a:avLst/>
          </a:prstGeom>
          <a:noFill/>
          <a:ln cap="flat">
            <a:noFill/>
          </a:ln>
        </p:spPr>
      </p:pic>
    </p:spTree>
    <p:extLst>
      <p:ext uri="{BB962C8B-B14F-4D97-AF65-F5344CB8AC3E}">
        <p14:creationId xmlns:p14="http://schemas.microsoft.com/office/powerpoint/2010/main" val="336297805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8309"/>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endCondLst>
                    <p:cond evt="onNext" delay="0">
                      <p:tgtEl>
                        <p:sldTgt/>
                      </p:tgtEl>
                    </p:cond>
                    <p:cond evt="onPrev" delay="0">
                      <p:tgtEl>
                        <p:sldTgt/>
                      </p:tgtEl>
                    </p:cond>
                  </p:endCondLst>
                </p:cTn>
                <p:tgtEl>
                  <p:spTgt spid="2"/>
                </p:tgtEl>
              </p:cMediaNode>
            </p:video>
            <p:seq concurrent="1" nextAc="seek">
              <p:cTn id="8" dur="indefinite" nodeType="interactiveSeq">
                <p:stCondLst>
                  <p:cond evt="onClick" delay="0">
                    <p:tgtEl>
                      <p:spTgt spid="2"/>
                    </p:tgtEl>
                  </p:cond>
                </p:stCondLst>
                <p:childTnLst>
                  <p:par>
                    <p:cTn id="9" fill="hold">
                      <p:stCondLst>
                        <p:cond evt="onBegin" delay="0">
                          <p:tn val="8"/>
                        </p:cond>
                      </p:stCondLst>
                      <p:childTnLst>
                        <p:par>
                          <p:cTn id="10" fill="hold">
                            <p:stCondLst>
                              <p:cond delay="0"/>
                            </p:stCondLst>
                            <p:childTnLst>
                              <p:par>
                                <p:cTn id="11" presetID="2" presetClass="mediacall" presetSubtype="0" fill="hold" nodeType="clickEffect">
                                  <p:stCondLst>
                                    <p:cond delay="0"/>
                                  </p:stCondLst>
                                  <p:childTnLst>
                                    <p:cmd type="call" cmd="togglePause">
                                      <p:cBhvr>
                                        <p:cTn id="12"/>
                                        <p:tgtEl>
                                          <p:spTgt spid="2"/>
                                        </p:tgtEl>
                                      </p:cBhvr>
                                    </p:cmd>
                                  </p:childTnLst>
                                </p:cTn>
                              </p:par>
                            </p:childTnLst>
                          </p:cTn>
                        </p:par>
                      </p:childTnLst>
                    </p:cTn>
                  </p:par>
                </p:childTnLst>
              </p:cTn>
              <p:nextCondLst>
                <p:cond evt="onClick" delay="0">
                  <p:tgtEl>
                    <p:spTgt spid="2"/>
                  </p:tgtEl>
                </p:cond>
              </p:nextCondLst>
            </p:seq>
          </p:childTnLst>
        </p:cTn>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p:cSld name="7_Gradient Title Slide">
    <p:bg>
      <p:bgPr>
        <a:gradFill>
          <a:gsLst>
            <a:gs pos="0">
              <a:srgbClr val="016676"/>
            </a:gs>
            <a:gs pos="100000">
              <a:srgbClr val="07BEB8"/>
            </a:gs>
          </a:gsLst>
          <a:lin ang="5400000"/>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51D07255-722A-4683-6E9B-BAD8EBAF3229}"/>
              </a:ext>
            </a:extLst>
          </p:cNvPr>
          <p:cNvSpPr/>
          <p:nvPr/>
        </p:nvSpPr>
        <p:spPr>
          <a:xfrm>
            <a:off x="650888" y="1316571"/>
            <a:ext cx="10415701" cy="455083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334E"/>
          </a:solidFill>
          <a:ln w="28575" cap="flat">
            <a:solidFill>
              <a:srgbClr val="07BEB8"/>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Aptos"/>
            </a:endParaRPr>
          </a:p>
        </p:txBody>
      </p:sp>
      <p:sp>
        <p:nvSpPr>
          <p:cNvPr id="3" name="Title 1">
            <a:extLst>
              <a:ext uri="{FF2B5EF4-FFF2-40B4-BE49-F238E27FC236}">
                <a16:creationId xmlns:a16="http://schemas.microsoft.com/office/drawing/2014/main" id="{21C7AEFB-A535-10E2-7348-86D2B72A932C}"/>
              </a:ext>
            </a:extLst>
          </p:cNvPr>
          <p:cNvSpPr txBox="1">
            <a:spLocks noGrp="1"/>
          </p:cNvSpPr>
          <p:nvPr>
            <p:ph type="title"/>
          </p:nvPr>
        </p:nvSpPr>
        <p:spPr>
          <a:xfrm>
            <a:off x="975262" y="2537469"/>
            <a:ext cx="9578559" cy="2597718"/>
          </a:xfrm>
        </p:spPr>
        <p:txBody>
          <a:bodyPr/>
          <a:lstStyle>
            <a:lvl1pPr>
              <a:defRPr>
                <a:solidFill>
                  <a:srgbClr val="FFFFFF"/>
                </a:solidFill>
                <a:latin typeface="Arial" pitchFamily="34"/>
                <a:ea typeface="Red Hat Display Black" pitchFamily="2"/>
                <a:cs typeface="Arial" pitchFamily="34"/>
              </a:defRPr>
            </a:lvl1pPr>
          </a:lstStyle>
          <a:p>
            <a:pPr lvl="0"/>
            <a:r>
              <a:rPr lang="en-US"/>
              <a:t>Click to edit Master title style</a:t>
            </a:r>
            <a:endParaRPr lang="en-GB"/>
          </a:p>
        </p:txBody>
      </p:sp>
      <p:sp>
        <p:nvSpPr>
          <p:cNvPr id="4" name="Rectangle 4">
            <a:extLst>
              <a:ext uri="{FF2B5EF4-FFF2-40B4-BE49-F238E27FC236}">
                <a16:creationId xmlns:a16="http://schemas.microsoft.com/office/drawing/2014/main" id="{592A5353-E9B2-3EA5-1577-70691829E8D4}"/>
              </a:ext>
            </a:extLst>
          </p:cNvPr>
          <p:cNvSpPr txBox="1">
            <a:spLocks noGrp="1"/>
          </p:cNvSpPr>
          <p:nvPr>
            <p:ph type="subTitle" idx="4294967295"/>
          </p:nvPr>
        </p:nvSpPr>
        <p:spPr>
          <a:xfrm>
            <a:off x="975262" y="2002764"/>
            <a:ext cx="9578559" cy="534704"/>
          </a:xfrm>
        </p:spPr>
        <p:txBody>
          <a:bodyPr/>
          <a:lstStyle>
            <a:lvl1pPr marL="0" indent="0">
              <a:buNone/>
              <a:defRPr sz="1600" b="1">
                <a:solidFill>
                  <a:srgbClr val="07BEB8"/>
                </a:solidFill>
                <a:latin typeface="Arial Black" pitchFamily="34"/>
                <a:ea typeface="Red Hat Display Black" pitchFamily="2"/>
                <a:cs typeface="Red Hat Display Black" pitchFamily="2"/>
              </a:defRPr>
            </a:lvl1pPr>
          </a:lstStyle>
          <a:p>
            <a:pPr lvl="0"/>
            <a:r>
              <a:rPr lang="en-US"/>
              <a:t>CLICK TO EDIT MASTER SUBTITLE STYLE</a:t>
            </a:r>
            <a:endParaRPr lang="en-GB"/>
          </a:p>
        </p:txBody>
      </p:sp>
      <p:pic>
        <p:nvPicPr>
          <p:cNvPr id="5" name="Picture 2" descr="A black and white sign with white text&#10;&#10;AI-generated content may be incorrect.">
            <a:extLst>
              <a:ext uri="{FF2B5EF4-FFF2-40B4-BE49-F238E27FC236}">
                <a16:creationId xmlns:a16="http://schemas.microsoft.com/office/drawing/2014/main" id="{D5BACA01-DEC1-F04F-BC6E-35C7405BFA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71" y="165213"/>
            <a:ext cx="1769309" cy="331744"/>
          </a:xfrm>
          <a:prstGeom prst="rect">
            <a:avLst/>
          </a:prstGeom>
          <a:noFill/>
          <a:ln cap="flat">
            <a:noFill/>
          </a:ln>
        </p:spPr>
      </p:pic>
    </p:spTree>
    <p:extLst>
      <p:ext uri="{BB962C8B-B14F-4D97-AF65-F5344CB8AC3E}">
        <p14:creationId xmlns:p14="http://schemas.microsoft.com/office/powerpoint/2010/main" val="308155283"/>
      </p:ext>
    </p:extLst>
  </p:cSld>
  <p:clrMapOvr>
    <a:masterClrMapping/>
  </p:clrMapOvr>
  <p:transition spd="med">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1_PML Intro Title Slide">
    <p:bg>
      <p:bgPr>
        <a:gradFill>
          <a:gsLst>
            <a:gs pos="0">
              <a:srgbClr val="016676"/>
            </a:gs>
            <a:gs pos="100000">
              <a:srgbClr val="07BEB8"/>
            </a:gs>
          </a:gsLst>
          <a:lin ang="5400000"/>
        </a:gradFill>
        <a:effectLst/>
      </p:bgPr>
    </p:bg>
    <p:spTree>
      <p:nvGrpSpPr>
        <p:cNvPr id="1" name=""/>
        <p:cNvGrpSpPr/>
        <p:nvPr/>
      </p:nvGrpSpPr>
      <p:grpSpPr>
        <a:xfrm>
          <a:off x="0" y="0"/>
          <a:ext cx="0" cy="0"/>
          <a:chOff x="0" y="0"/>
          <a:chExt cx="0" cy="0"/>
        </a:xfrm>
      </p:grpSpPr>
      <p:pic>
        <p:nvPicPr>
          <p:cNvPr id="2" name="Picture 3" descr="A black and white sign with white text&#10;&#10;AI-generated content may be incorrect.">
            <a:extLst>
              <a:ext uri="{FF2B5EF4-FFF2-40B4-BE49-F238E27FC236}">
                <a16:creationId xmlns:a16="http://schemas.microsoft.com/office/drawing/2014/main" id="{A15AA0CA-718E-6412-B5C2-0BE82EC135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4836" y="555196"/>
            <a:ext cx="3168350" cy="594067"/>
          </a:xfrm>
          <a:prstGeom prst="rect">
            <a:avLst/>
          </a:prstGeom>
          <a:noFill/>
          <a:ln cap="flat">
            <a:noFill/>
          </a:ln>
        </p:spPr>
      </p:pic>
      <p:sp>
        <p:nvSpPr>
          <p:cNvPr id="3" name="Rectangle: Rounded Corners 4">
            <a:extLst>
              <a:ext uri="{FF2B5EF4-FFF2-40B4-BE49-F238E27FC236}">
                <a16:creationId xmlns:a16="http://schemas.microsoft.com/office/drawing/2014/main" id="{B33D71F9-39A9-9390-D840-CB037949D27A}"/>
              </a:ext>
            </a:extLst>
          </p:cNvPr>
          <p:cNvSpPr/>
          <p:nvPr/>
        </p:nvSpPr>
        <p:spPr>
          <a:xfrm>
            <a:off x="624836" y="2223180"/>
            <a:ext cx="6558287" cy="315654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334E"/>
          </a:solidFill>
          <a:ln w="28575" cap="flat">
            <a:solidFill>
              <a:srgbClr val="07BEB8"/>
            </a:solidFill>
            <a:prstDash val="solid"/>
            <a:miter/>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Aptos"/>
            </a:endParaRPr>
          </a:p>
        </p:txBody>
      </p:sp>
      <p:sp>
        <p:nvSpPr>
          <p:cNvPr id="4" name="Picture Placeholder 9">
            <a:extLst>
              <a:ext uri="{FF2B5EF4-FFF2-40B4-BE49-F238E27FC236}">
                <a16:creationId xmlns:a16="http://schemas.microsoft.com/office/drawing/2014/main" id="{E149F139-216C-6FD0-1838-4FFC81E91DC0}"/>
              </a:ext>
            </a:extLst>
          </p:cNvPr>
          <p:cNvSpPr txBox="1">
            <a:spLocks noGrp="1"/>
          </p:cNvSpPr>
          <p:nvPr>
            <p:ph type="pic" idx="4294967295"/>
          </p:nvPr>
        </p:nvSpPr>
        <p:spPr>
          <a:xfrm>
            <a:off x="6324603" y="1316041"/>
            <a:ext cx="5414967" cy="4868859"/>
          </a:xfrm>
        </p:spPr>
        <p:txBody>
          <a:bodyPr/>
          <a:lstStyle>
            <a:lvl1pPr>
              <a:defRPr lang="en-GB"/>
            </a:lvl1pPr>
          </a:lstStyle>
          <a:p>
            <a:pPr lvl="0"/>
            <a:endParaRPr lang="en-GB"/>
          </a:p>
        </p:txBody>
      </p:sp>
      <p:sp>
        <p:nvSpPr>
          <p:cNvPr id="5" name="Title 1">
            <a:extLst>
              <a:ext uri="{FF2B5EF4-FFF2-40B4-BE49-F238E27FC236}">
                <a16:creationId xmlns:a16="http://schemas.microsoft.com/office/drawing/2014/main" id="{AD87E9CB-A96C-0DF3-A931-219967473DEE}"/>
              </a:ext>
            </a:extLst>
          </p:cNvPr>
          <p:cNvSpPr txBox="1">
            <a:spLocks noGrp="1"/>
          </p:cNvSpPr>
          <p:nvPr>
            <p:ph type="title"/>
          </p:nvPr>
        </p:nvSpPr>
        <p:spPr>
          <a:xfrm>
            <a:off x="870627" y="3064648"/>
            <a:ext cx="5926409" cy="1642820"/>
          </a:xfrm>
        </p:spPr>
        <p:txBody>
          <a:bodyPr>
            <a:noAutofit/>
          </a:bodyPr>
          <a:lstStyle>
            <a:lvl1pPr>
              <a:defRPr sz="3600">
                <a:solidFill>
                  <a:srgbClr val="FFFFFF"/>
                </a:solidFill>
                <a:latin typeface="Arial" pitchFamily="34"/>
                <a:ea typeface="Red Hat Display Black" pitchFamily="2"/>
                <a:cs typeface="Arial" pitchFamily="34"/>
              </a:defRPr>
            </a:lvl1pPr>
          </a:lstStyle>
          <a:p>
            <a:pPr lvl="0"/>
            <a:r>
              <a:rPr lang="en-US"/>
              <a:t>Click to edit Master title style</a:t>
            </a:r>
            <a:endParaRPr lang="en-GB"/>
          </a:p>
        </p:txBody>
      </p:sp>
      <p:sp>
        <p:nvSpPr>
          <p:cNvPr id="6" name="Rectangle 4">
            <a:extLst>
              <a:ext uri="{FF2B5EF4-FFF2-40B4-BE49-F238E27FC236}">
                <a16:creationId xmlns:a16="http://schemas.microsoft.com/office/drawing/2014/main" id="{1184CC7A-2A8F-540C-7FB4-0205CA8CF07D}"/>
              </a:ext>
            </a:extLst>
          </p:cNvPr>
          <p:cNvSpPr txBox="1">
            <a:spLocks noGrp="1"/>
          </p:cNvSpPr>
          <p:nvPr>
            <p:ph type="subTitle" idx="4294967295"/>
          </p:nvPr>
        </p:nvSpPr>
        <p:spPr>
          <a:xfrm>
            <a:off x="870627" y="2726493"/>
            <a:ext cx="5926409" cy="338154"/>
          </a:xfrm>
        </p:spPr>
        <p:txBody>
          <a:bodyPr/>
          <a:lstStyle>
            <a:lvl1pPr marL="0" indent="0">
              <a:buNone/>
              <a:defRPr sz="1600" b="1">
                <a:solidFill>
                  <a:srgbClr val="07BEB8"/>
                </a:solidFill>
                <a:latin typeface="Arial Black" pitchFamily="34"/>
                <a:ea typeface="Red Hat Display Black" pitchFamily="2"/>
                <a:cs typeface="Red Hat Display Black" pitchFamily="2"/>
              </a:defRPr>
            </a:lvl1pPr>
          </a:lstStyle>
          <a:p>
            <a:pPr lvl="0"/>
            <a:r>
              <a:rPr lang="en-US"/>
              <a:t>CLICK TO EDIT MASTER SUBTITLE STYLE</a:t>
            </a:r>
            <a:endParaRPr lang="en-GB"/>
          </a:p>
        </p:txBody>
      </p:sp>
    </p:spTree>
    <p:extLst>
      <p:ext uri="{BB962C8B-B14F-4D97-AF65-F5344CB8AC3E}">
        <p14:creationId xmlns:p14="http://schemas.microsoft.com/office/powerpoint/2010/main" val="2557483722"/>
      </p:ext>
    </p:extLst>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2_Speaker Introduction">
    <p:spTree>
      <p:nvGrpSpPr>
        <p:cNvPr id="1" name=""/>
        <p:cNvGrpSpPr/>
        <p:nvPr/>
      </p:nvGrpSpPr>
      <p:grpSpPr>
        <a:xfrm>
          <a:off x="0" y="0"/>
          <a:ext cx="0" cy="0"/>
          <a:chOff x="0" y="0"/>
          <a:chExt cx="0" cy="0"/>
        </a:xfrm>
      </p:grpSpPr>
      <p:sp>
        <p:nvSpPr>
          <p:cNvPr id="2" name="Picture Placeholder 33">
            <a:extLst>
              <a:ext uri="{FF2B5EF4-FFF2-40B4-BE49-F238E27FC236}">
                <a16:creationId xmlns:a16="http://schemas.microsoft.com/office/drawing/2014/main" id="{84B31E90-A0CF-E526-98C1-43CFEEFD9C8B}"/>
              </a:ext>
            </a:extLst>
          </p:cNvPr>
          <p:cNvSpPr txBox="1">
            <a:spLocks noGrp="1"/>
          </p:cNvSpPr>
          <p:nvPr>
            <p:ph type="pic" idx="4294967295"/>
          </p:nvPr>
        </p:nvSpPr>
        <p:spPr>
          <a:xfrm>
            <a:off x="8193974" y="1587169"/>
            <a:ext cx="2842823" cy="3385090"/>
          </a:xfrm>
        </p:spPr>
        <p:txBody>
          <a:bodyPr/>
          <a:lstStyle>
            <a:lvl1pPr>
              <a:defRPr/>
            </a:lvl1pPr>
          </a:lstStyle>
          <a:p>
            <a:pPr lvl="0"/>
            <a:r>
              <a:rPr lang="en-US"/>
              <a:t>Click icon to add picture</a:t>
            </a:r>
            <a:endParaRPr lang="en-GB"/>
          </a:p>
        </p:txBody>
      </p:sp>
      <p:sp>
        <p:nvSpPr>
          <p:cNvPr id="3" name="Text Placeholder 20">
            <a:extLst>
              <a:ext uri="{FF2B5EF4-FFF2-40B4-BE49-F238E27FC236}">
                <a16:creationId xmlns:a16="http://schemas.microsoft.com/office/drawing/2014/main" id="{B3B012F4-9BE7-9CAA-A72F-A4DB0C9D5536}"/>
              </a:ext>
            </a:extLst>
          </p:cNvPr>
          <p:cNvSpPr txBox="1">
            <a:spLocks noGrp="1"/>
          </p:cNvSpPr>
          <p:nvPr>
            <p:ph type="body" idx="4294967295"/>
          </p:nvPr>
        </p:nvSpPr>
        <p:spPr>
          <a:xfrm>
            <a:off x="8734010" y="5088370"/>
            <a:ext cx="2346505" cy="364927"/>
          </a:xfrm>
        </p:spPr>
        <p:txBody>
          <a:bodyPr/>
          <a:lstStyle>
            <a:lvl1pPr>
              <a:spcBef>
                <a:spcPts val="300"/>
              </a:spcBef>
              <a:defRPr sz="1200">
                <a:solidFill>
                  <a:srgbClr val="016676"/>
                </a:solidFill>
                <a:latin typeface="Arial"/>
              </a:defRPr>
            </a:lvl1pPr>
          </a:lstStyle>
          <a:p>
            <a:pPr lvl="0"/>
            <a:r>
              <a:rPr lang="en-US"/>
              <a:t>CTA Here</a:t>
            </a:r>
            <a:endParaRPr lang="en-GB"/>
          </a:p>
        </p:txBody>
      </p:sp>
      <p:sp>
        <p:nvSpPr>
          <p:cNvPr id="4" name="Picture Placeholder 28">
            <a:extLst>
              <a:ext uri="{FF2B5EF4-FFF2-40B4-BE49-F238E27FC236}">
                <a16:creationId xmlns:a16="http://schemas.microsoft.com/office/drawing/2014/main" id="{9F911417-0CA7-5079-00A3-7557A55BF67E}"/>
              </a:ext>
            </a:extLst>
          </p:cNvPr>
          <p:cNvSpPr txBox="1">
            <a:spLocks noGrp="1"/>
          </p:cNvSpPr>
          <p:nvPr>
            <p:ph type="pic" idx="4294967295"/>
          </p:nvPr>
        </p:nvSpPr>
        <p:spPr>
          <a:xfrm>
            <a:off x="7414805" y="4393262"/>
            <a:ext cx="1177527" cy="1158005"/>
          </a:xfrm>
        </p:spPr>
        <p:txBody>
          <a:bodyPr/>
          <a:lstStyle>
            <a:lvl1pPr>
              <a:defRPr/>
            </a:lvl1pPr>
          </a:lstStyle>
          <a:p>
            <a:pPr lvl="0"/>
            <a:r>
              <a:rPr lang="en-US"/>
              <a:t>QR Code here</a:t>
            </a:r>
            <a:endParaRPr lang="en-GB"/>
          </a:p>
        </p:txBody>
      </p:sp>
      <p:sp>
        <p:nvSpPr>
          <p:cNvPr id="5" name="Text Placeholder 13">
            <a:extLst>
              <a:ext uri="{FF2B5EF4-FFF2-40B4-BE49-F238E27FC236}">
                <a16:creationId xmlns:a16="http://schemas.microsoft.com/office/drawing/2014/main" id="{24C540E4-FD5D-899B-33CF-22441E3D1512}"/>
              </a:ext>
            </a:extLst>
          </p:cNvPr>
          <p:cNvSpPr txBox="1">
            <a:spLocks noGrp="1"/>
          </p:cNvSpPr>
          <p:nvPr>
            <p:ph type="body" idx="4294967295"/>
          </p:nvPr>
        </p:nvSpPr>
        <p:spPr>
          <a:xfrm>
            <a:off x="773417" y="1587169"/>
            <a:ext cx="6151369" cy="906463"/>
          </a:xfrm>
        </p:spPr>
        <p:txBody>
          <a:bodyPr anchor="ctr"/>
          <a:lstStyle>
            <a:lvl1pPr>
              <a:spcBef>
                <a:spcPts val="700"/>
              </a:spcBef>
              <a:defRPr sz="2800" b="1">
                <a:solidFill>
                  <a:srgbClr val="00334E"/>
                </a:solidFill>
                <a:latin typeface="Arial"/>
                <a:ea typeface="Red Hat Display Black" pitchFamily="2"/>
                <a:cs typeface="Red Hat Display Black" pitchFamily="2"/>
              </a:defRPr>
            </a:lvl1pPr>
          </a:lstStyle>
          <a:p>
            <a:pPr lvl="0"/>
            <a:r>
              <a:rPr lang="en-US"/>
              <a:t>Click to edit Master text styles</a:t>
            </a:r>
          </a:p>
        </p:txBody>
      </p:sp>
      <p:sp>
        <p:nvSpPr>
          <p:cNvPr id="6" name="Text Placeholder 20">
            <a:extLst>
              <a:ext uri="{FF2B5EF4-FFF2-40B4-BE49-F238E27FC236}">
                <a16:creationId xmlns:a16="http://schemas.microsoft.com/office/drawing/2014/main" id="{04470375-1D22-5E4E-8391-371AEE2E10D5}"/>
              </a:ext>
            </a:extLst>
          </p:cNvPr>
          <p:cNvSpPr txBox="1">
            <a:spLocks noGrp="1"/>
          </p:cNvSpPr>
          <p:nvPr>
            <p:ph type="body" idx="4294967295"/>
          </p:nvPr>
        </p:nvSpPr>
        <p:spPr>
          <a:xfrm>
            <a:off x="772860" y="2592388"/>
            <a:ext cx="6151927" cy="313108"/>
          </a:xfrm>
        </p:spPr>
        <p:txBody>
          <a:bodyPr/>
          <a:lstStyle>
            <a:lvl1pPr>
              <a:spcBef>
                <a:spcPts val="400"/>
              </a:spcBef>
              <a:defRPr sz="1600">
                <a:solidFill>
                  <a:srgbClr val="016676"/>
                </a:solidFill>
              </a:defRPr>
            </a:lvl1pPr>
          </a:lstStyle>
          <a:p>
            <a:pPr lvl="0"/>
            <a:r>
              <a:rPr lang="en-US"/>
              <a:t>Scientist's Role</a:t>
            </a:r>
            <a:endParaRPr lang="en-GB"/>
          </a:p>
        </p:txBody>
      </p:sp>
      <p:sp>
        <p:nvSpPr>
          <p:cNvPr id="7" name="Text Placeholder 20">
            <a:extLst>
              <a:ext uri="{FF2B5EF4-FFF2-40B4-BE49-F238E27FC236}">
                <a16:creationId xmlns:a16="http://schemas.microsoft.com/office/drawing/2014/main" id="{2358952F-C51C-2ADA-5E30-66C8107DDBF9}"/>
              </a:ext>
            </a:extLst>
          </p:cNvPr>
          <p:cNvSpPr txBox="1">
            <a:spLocks noGrp="1"/>
          </p:cNvSpPr>
          <p:nvPr>
            <p:ph type="body" idx="4294967295"/>
          </p:nvPr>
        </p:nvSpPr>
        <p:spPr>
          <a:xfrm>
            <a:off x="772860" y="3227429"/>
            <a:ext cx="6151927" cy="1417082"/>
          </a:xfrm>
        </p:spPr>
        <p:txBody>
          <a:bodyPr/>
          <a:lstStyle>
            <a:lvl1pPr>
              <a:spcBef>
                <a:spcPts val="400"/>
              </a:spcBef>
              <a:defRPr sz="1600">
                <a:latin typeface="Arial"/>
              </a:defRPr>
            </a:lvl1pPr>
          </a:lstStyle>
          <a:p>
            <a:pPr lvl="0"/>
            <a:r>
              <a:rPr lang="en-US"/>
              <a:t>About paragraph</a:t>
            </a:r>
            <a:endParaRPr lang="en-GB"/>
          </a:p>
        </p:txBody>
      </p:sp>
      <p:sp>
        <p:nvSpPr>
          <p:cNvPr id="8" name="Text Placeholder 20">
            <a:extLst>
              <a:ext uri="{FF2B5EF4-FFF2-40B4-BE49-F238E27FC236}">
                <a16:creationId xmlns:a16="http://schemas.microsoft.com/office/drawing/2014/main" id="{242D44FE-1E6A-B0CA-483B-89CE3CC3CAA5}"/>
              </a:ext>
            </a:extLst>
          </p:cNvPr>
          <p:cNvSpPr txBox="1">
            <a:spLocks noGrp="1"/>
          </p:cNvSpPr>
          <p:nvPr>
            <p:ph type="body" idx="4294967295"/>
          </p:nvPr>
        </p:nvSpPr>
        <p:spPr>
          <a:xfrm>
            <a:off x="772850" y="4818577"/>
            <a:ext cx="6151927" cy="452253"/>
          </a:xfrm>
        </p:spPr>
        <p:txBody>
          <a:bodyPr/>
          <a:lstStyle>
            <a:lvl1pPr>
              <a:spcBef>
                <a:spcPts val="300"/>
              </a:spcBef>
              <a:defRPr sz="1400" b="1">
                <a:latin typeface="Arial"/>
              </a:defRPr>
            </a:lvl1pPr>
            <a:lvl2pPr marL="0" lvl="0">
              <a:spcBef>
                <a:spcPts val="300"/>
              </a:spcBef>
              <a:defRPr lang="en-GB" sz="1400" b="1">
                <a:latin typeface="Arial"/>
              </a:defRPr>
            </a:lvl2pPr>
          </a:lstStyle>
          <a:p>
            <a:pPr lvl="0"/>
            <a:r>
              <a:rPr lang="en-US"/>
              <a:t>Social Media Links</a:t>
            </a:r>
          </a:p>
          <a:p>
            <a:pPr lvl="0"/>
            <a:endParaRPr lang="en-GB"/>
          </a:p>
        </p:txBody>
      </p:sp>
      <p:pic>
        <p:nvPicPr>
          <p:cNvPr id="9" name="Picture 6">
            <a:extLst>
              <a:ext uri="{FF2B5EF4-FFF2-40B4-BE49-F238E27FC236}">
                <a16:creationId xmlns:a16="http://schemas.microsoft.com/office/drawing/2014/main" id="{0AB8E3D2-5476-5EB8-48D8-9186DE178DE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3415121711"/>
      </p:ext>
    </p:extLst>
  </p:cSld>
  <p:clrMapOvr>
    <a:masterClrMapping/>
  </p:clrMapOvr>
  <p:transition spd="med">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x" preserve="1">
  <p:cSld name="49_Master">
    <p:bg>
      <p:bgPr>
        <a:gradFill>
          <a:gsLst>
            <a:gs pos="0">
              <a:srgbClr val="016676"/>
            </a:gs>
            <a:gs pos="100000">
              <a:srgbClr val="07BEB8"/>
            </a:gs>
          </a:gsLst>
          <a:lin ang="5400000"/>
        </a:gradFill>
        <a:effectLst/>
      </p:bgPr>
    </p:bg>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6201C6D8-899A-3BFB-4DD1-40FC109A2CA0}"/>
              </a:ext>
            </a:extLst>
          </p:cNvPr>
          <p:cNvSpPr txBox="1">
            <a:spLocks noGrp="1"/>
          </p:cNvSpPr>
          <p:nvPr>
            <p:ph type="body" idx="1"/>
          </p:nvPr>
        </p:nvSpPr>
        <p:spPr>
          <a:xfrm>
            <a:off x="6637108" y="1711756"/>
            <a:ext cx="4869948" cy="3805476"/>
          </a:xfrm>
          <a:solidFill>
            <a:srgbClr val="00334E"/>
          </a:solidFill>
          <a:ln w="19046" cap="flat">
            <a:solidFill>
              <a:srgbClr val="07BEB8"/>
            </a:solidFill>
            <a:prstDash val="solid"/>
            <a:miter/>
          </a:ln>
        </p:spPr>
        <p:txBody>
          <a:bodyPr anchor="ctr" anchorCtr="1">
            <a:noAutofit/>
          </a:bodyPr>
          <a:lstStyle>
            <a:lvl1pPr marL="0" indent="0" algn="ctr">
              <a:lnSpc>
                <a:spcPct val="100000"/>
              </a:lnSpc>
              <a:buNone/>
              <a:defRPr sz="3200">
                <a:solidFill>
                  <a:srgbClr val="FFFFFF"/>
                </a:solidFill>
                <a:latin typeface="Helvetica Neue Medium"/>
                <a:ea typeface="Helvetica Neue Medium"/>
                <a:cs typeface="Helvetica Neue Medium"/>
              </a:defRPr>
            </a:lvl1pPr>
          </a:lstStyle>
          <a:p>
            <a:pPr lvl="0"/>
            <a:r>
              <a:rPr lang="en-US"/>
              <a:t>Click to edit Master text styles</a:t>
            </a:r>
          </a:p>
        </p:txBody>
      </p:sp>
      <p:sp>
        <p:nvSpPr>
          <p:cNvPr id="3" name="Insert Picture Here 2018 Darker.png">
            <a:extLst>
              <a:ext uri="{FF2B5EF4-FFF2-40B4-BE49-F238E27FC236}">
                <a16:creationId xmlns:a16="http://schemas.microsoft.com/office/drawing/2014/main" id="{75D581D5-FCD2-517B-1BB9-BE5C086AD98A}"/>
              </a:ext>
            </a:extLst>
          </p:cNvPr>
          <p:cNvSpPr txBox="1">
            <a:spLocks noGrp="1"/>
          </p:cNvSpPr>
          <p:nvPr>
            <p:ph type="pic" idx="4294967295"/>
          </p:nvPr>
        </p:nvSpPr>
        <p:spPr>
          <a:xfrm>
            <a:off x="582463" y="1340766"/>
            <a:ext cx="8356061" cy="4726917"/>
          </a:xfrm>
        </p:spPr>
        <p:txBody>
          <a:bodyPr>
            <a:noAutofit/>
          </a:bodyPr>
          <a:lstStyle>
            <a:lvl1pPr>
              <a:defRPr lang="en-GB"/>
            </a:lvl1pPr>
          </a:lstStyle>
          <a:p>
            <a:pPr lvl="0"/>
            <a:r>
              <a:rPr lang="en-GB"/>
              <a:t>Click icon to add picture</a:t>
            </a:r>
          </a:p>
        </p:txBody>
      </p:sp>
      <p:pic>
        <p:nvPicPr>
          <p:cNvPr id="4" name="Picture 1" descr="A black and white sign with white text&#10;&#10;AI-generated content may be incorrect.">
            <a:extLst>
              <a:ext uri="{FF2B5EF4-FFF2-40B4-BE49-F238E27FC236}">
                <a16:creationId xmlns:a16="http://schemas.microsoft.com/office/drawing/2014/main" id="{69156346-16AF-498A-F1AD-A75D418DB78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71" y="165213"/>
            <a:ext cx="1769309" cy="331744"/>
          </a:xfrm>
          <a:prstGeom prst="rect">
            <a:avLst/>
          </a:prstGeom>
          <a:noFill/>
          <a:ln cap="flat">
            <a:noFill/>
          </a:ln>
        </p:spPr>
      </p:pic>
    </p:spTree>
    <p:extLst>
      <p:ext uri="{BB962C8B-B14F-4D97-AF65-F5344CB8AC3E}">
        <p14:creationId xmlns:p14="http://schemas.microsoft.com/office/powerpoint/2010/main" val="3348228331"/>
      </p:ext>
    </p:extLst>
  </p:cSld>
  <p:clrMapOvr>
    <a:masterClrMapping/>
  </p:clrMapOvr>
  <p:transition spd="med">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x" preserve="1">
  <p:cSld name="50_Master">
    <p:bg>
      <p:bgPr>
        <a:gradFill>
          <a:gsLst>
            <a:gs pos="0">
              <a:srgbClr val="016676"/>
            </a:gs>
            <a:gs pos="100000">
              <a:srgbClr val="07BEB8"/>
            </a:gs>
          </a:gsLst>
          <a:lin ang="5400000"/>
        </a:gradFill>
        <a:effectLst/>
      </p:bgPr>
    </p:bg>
    <p:spTree>
      <p:nvGrpSpPr>
        <p:cNvPr id="1" name=""/>
        <p:cNvGrpSpPr/>
        <p:nvPr/>
      </p:nvGrpSpPr>
      <p:grpSpPr>
        <a:xfrm>
          <a:off x="0" y="0"/>
          <a:ext cx="0" cy="0"/>
          <a:chOff x="0" y="0"/>
          <a:chExt cx="0" cy="0"/>
        </a:xfrm>
      </p:grpSpPr>
      <p:sp>
        <p:nvSpPr>
          <p:cNvPr id="2" name="Insert Picture Here 2018 Darker.png">
            <a:extLst>
              <a:ext uri="{FF2B5EF4-FFF2-40B4-BE49-F238E27FC236}">
                <a16:creationId xmlns:a16="http://schemas.microsoft.com/office/drawing/2014/main" id="{72CAA0DC-7CB3-A6E0-B2C4-6BD09C8FFB2D}"/>
              </a:ext>
            </a:extLst>
          </p:cNvPr>
          <p:cNvSpPr txBox="1">
            <a:spLocks noGrp="1"/>
          </p:cNvSpPr>
          <p:nvPr>
            <p:ph type="pic" idx="4294967295"/>
          </p:nvPr>
        </p:nvSpPr>
        <p:spPr>
          <a:xfrm>
            <a:off x="3068808" y="1217477"/>
            <a:ext cx="8356061" cy="4726917"/>
          </a:xfrm>
        </p:spPr>
        <p:txBody>
          <a:bodyPr>
            <a:noAutofit/>
          </a:bodyPr>
          <a:lstStyle>
            <a:lvl1pPr>
              <a:defRPr lang="en-GB"/>
            </a:lvl1pPr>
          </a:lstStyle>
          <a:p>
            <a:pPr lvl="0"/>
            <a:r>
              <a:rPr lang="en-GB"/>
              <a:t>Click icon to add picture</a:t>
            </a:r>
          </a:p>
        </p:txBody>
      </p:sp>
      <p:sp>
        <p:nvSpPr>
          <p:cNvPr id="3" name="Rounded Rectangle">
            <a:extLst>
              <a:ext uri="{FF2B5EF4-FFF2-40B4-BE49-F238E27FC236}">
                <a16:creationId xmlns:a16="http://schemas.microsoft.com/office/drawing/2014/main" id="{AD820A39-4FA9-74A7-5EA8-59E166AE862D}"/>
              </a:ext>
            </a:extLst>
          </p:cNvPr>
          <p:cNvSpPr txBox="1">
            <a:spLocks noGrp="1"/>
          </p:cNvSpPr>
          <p:nvPr>
            <p:ph type="body" idx="1"/>
          </p:nvPr>
        </p:nvSpPr>
        <p:spPr>
          <a:xfrm>
            <a:off x="633825" y="1835045"/>
            <a:ext cx="4869948" cy="3805476"/>
          </a:xfrm>
          <a:solidFill>
            <a:srgbClr val="00334E"/>
          </a:solidFill>
          <a:ln w="19046" cap="flat">
            <a:solidFill>
              <a:srgbClr val="07BEB8"/>
            </a:solidFill>
            <a:prstDash val="solid"/>
            <a:miter/>
          </a:ln>
        </p:spPr>
        <p:txBody>
          <a:bodyPr anchor="ctr" anchorCtr="1">
            <a:noAutofit/>
          </a:bodyPr>
          <a:lstStyle>
            <a:lvl1pPr marL="0" indent="0" algn="ctr">
              <a:lnSpc>
                <a:spcPct val="100000"/>
              </a:lnSpc>
              <a:buNone/>
              <a:defRPr sz="3200">
                <a:solidFill>
                  <a:srgbClr val="FFFFFF"/>
                </a:solidFill>
                <a:latin typeface="Helvetica Neue Medium"/>
                <a:ea typeface="Helvetica Neue Medium"/>
                <a:cs typeface="Helvetica Neue Medium"/>
              </a:defRPr>
            </a:lvl1pPr>
          </a:lstStyle>
          <a:p>
            <a:pPr lvl="0"/>
            <a:r>
              <a:rPr lang="en-US"/>
              <a:t>Click to edit Master text styles</a:t>
            </a:r>
          </a:p>
        </p:txBody>
      </p:sp>
      <p:pic>
        <p:nvPicPr>
          <p:cNvPr id="4" name="Picture 1" descr="A black and white sign with white text&#10;&#10;AI-generated content may be incorrect.">
            <a:extLst>
              <a:ext uri="{FF2B5EF4-FFF2-40B4-BE49-F238E27FC236}">
                <a16:creationId xmlns:a16="http://schemas.microsoft.com/office/drawing/2014/main" id="{65F3D383-816B-F297-21B6-8DCF726C2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28" y="165213"/>
            <a:ext cx="1769309" cy="331744"/>
          </a:xfrm>
          <a:prstGeom prst="rect">
            <a:avLst/>
          </a:prstGeom>
          <a:noFill/>
          <a:ln cap="flat">
            <a:noFill/>
          </a:ln>
        </p:spPr>
      </p:pic>
    </p:spTree>
    <p:extLst>
      <p:ext uri="{BB962C8B-B14F-4D97-AF65-F5344CB8AC3E}">
        <p14:creationId xmlns:p14="http://schemas.microsoft.com/office/powerpoint/2010/main" val="3192634603"/>
      </p:ext>
    </p:extLst>
  </p:cSld>
  <p:clrMapOvr>
    <a:masterClrMapping/>
  </p:clrMapOvr>
  <p:transition spd="med">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type="title" preserve="1">
  <p:cSld name="5_Gradient Title Sl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3AA3823-24C0-2FEA-ED75-36DCAF3D29D0}"/>
              </a:ext>
            </a:extLst>
          </p:cNvPr>
          <p:cNvSpPr>
            <a:spLocks noMove="1" noResize="1"/>
          </p:cNvSpPr>
          <p:nvPr/>
        </p:nvSpPr>
        <p:spPr>
          <a:xfrm>
            <a:off x="0" y="0"/>
            <a:ext cx="12191996" cy="6858000"/>
          </a:xfrm>
          <a:prstGeom prst="rect">
            <a:avLst/>
          </a:prstGeom>
          <a:solidFill>
            <a:srgbClr val="00334E"/>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3" name="Rectangle 3">
            <a:extLst>
              <a:ext uri="{FF2B5EF4-FFF2-40B4-BE49-F238E27FC236}">
                <a16:creationId xmlns:a16="http://schemas.microsoft.com/office/drawing/2014/main" id="{F2F8C722-3A41-D264-D2F6-EB8681A443DA}"/>
              </a:ext>
            </a:extLst>
          </p:cNvPr>
          <p:cNvSpPr txBox="1">
            <a:spLocks noGrp="1"/>
          </p:cNvSpPr>
          <p:nvPr>
            <p:ph type="ctrTitle"/>
          </p:nvPr>
        </p:nvSpPr>
        <p:spPr>
          <a:xfrm>
            <a:off x="545668" y="2034704"/>
            <a:ext cx="10465161" cy="792089"/>
          </a:xfrm>
        </p:spPr>
        <p:txBody>
          <a:bodyPr anchor="t"/>
          <a:lstStyle>
            <a:lvl1pPr>
              <a:defRPr sz="3200">
                <a:solidFill>
                  <a:srgbClr val="FFFFFF"/>
                </a:solidFill>
                <a:latin typeface="Arial" pitchFamily="34"/>
                <a:ea typeface="Red Hat Display Black" pitchFamily="2"/>
                <a:cs typeface="Arial" pitchFamily="34"/>
              </a:defRPr>
            </a:lvl1pPr>
          </a:lstStyle>
          <a:p>
            <a:pPr lvl="0"/>
            <a:r>
              <a:rPr lang="en-US"/>
              <a:t>Big explanation title screen</a:t>
            </a:r>
            <a:endParaRPr lang="en-GB"/>
          </a:p>
        </p:txBody>
      </p:sp>
      <p:sp>
        <p:nvSpPr>
          <p:cNvPr id="4" name="Rectangle 4">
            <a:extLst>
              <a:ext uri="{FF2B5EF4-FFF2-40B4-BE49-F238E27FC236}">
                <a16:creationId xmlns:a16="http://schemas.microsoft.com/office/drawing/2014/main" id="{119F3600-83F0-9405-6F99-CCF6FBC54411}"/>
              </a:ext>
            </a:extLst>
          </p:cNvPr>
          <p:cNvSpPr txBox="1">
            <a:spLocks noGrp="1"/>
          </p:cNvSpPr>
          <p:nvPr>
            <p:ph type="subTitle" idx="1"/>
          </p:nvPr>
        </p:nvSpPr>
        <p:spPr>
          <a:xfrm>
            <a:off x="545668" y="1464649"/>
            <a:ext cx="10465161" cy="549088"/>
          </a:xfrm>
        </p:spPr>
        <p:txBody>
          <a:bodyPr/>
          <a:lstStyle>
            <a:lvl1pPr marL="0" indent="0">
              <a:buNone/>
              <a:defRPr sz="1600" b="1">
                <a:solidFill>
                  <a:srgbClr val="07BEB8"/>
                </a:solidFill>
                <a:latin typeface="Arial Black" pitchFamily="34"/>
                <a:ea typeface="Red Hat Display ExtraBold" pitchFamily="2"/>
                <a:cs typeface="Arial" pitchFamily="34"/>
              </a:defRPr>
            </a:lvl1pPr>
          </a:lstStyle>
          <a:p>
            <a:pPr lvl="0"/>
            <a:r>
              <a:rPr lang="en-US"/>
              <a:t>CLICK TO EDIT MASTER SUBTITLE STYLE</a:t>
            </a:r>
            <a:endParaRPr lang="en-GB"/>
          </a:p>
        </p:txBody>
      </p:sp>
      <p:pic>
        <p:nvPicPr>
          <p:cNvPr id="5" name="Picture 1" descr="A black and white sign with white text&#10;&#10;AI-generated content may be incorrect.">
            <a:extLst>
              <a:ext uri="{FF2B5EF4-FFF2-40B4-BE49-F238E27FC236}">
                <a16:creationId xmlns:a16="http://schemas.microsoft.com/office/drawing/2014/main" id="{F4DE5694-C87E-FEFE-B016-B931D71D45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71" y="165213"/>
            <a:ext cx="1769309" cy="331744"/>
          </a:xfrm>
          <a:prstGeom prst="rect">
            <a:avLst/>
          </a:prstGeom>
          <a:noFill/>
          <a:ln cap="flat">
            <a:noFill/>
          </a:ln>
        </p:spPr>
      </p:pic>
    </p:spTree>
    <p:extLst>
      <p:ext uri="{BB962C8B-B14F-4D97-AF65-F5344CB8AC3E}">
        <p14:creationId xmlns:p14="http://schemas.microsoft.com/office/powerpoint/2010/main" val="1604829180"/>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showMasterSp="0" preserve="1">
  <p:cSld name="11_Gradient Title Sl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1D0F2CFD-76F0-1FAD-7884-4C264F58732F}"/>
              </a:ext>
            </a:extLst>
          </p:cNvPr>
          <p:cNvSpPr>
            <a:spLocks noMove="1" noResize="1"/>
          </p:cNvSpPr>
          <p:nvPr/>
        </p:nvSpPr>
        <p:spPr>
          <a:xfrm>
            <a:off x="0" y="0"/>
            <a:ext cx="12191996" cy="6858000"/>
          </a:xfrm>
          <a:prstGeom prst="rect">
            <a:avLst/>
          </a:prstGeom>
          <a:solidFill>
            <a:srgbClr val="00334E"/>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3" name="Rectangle 3">
            <a:extLst>
              <a:ext uri="{FF2B5EF4-FFF2-40B4-BE49-F238E27FC236}">
                <a16:creationId xmlns:a16="http://schemas.microsoft.com/office/drawing/2014/main" id="{137A42E6-B801-6D3D-A3CC-0AF900578DC6}"/>
              </a:ext>
            </a:extLst>
          </p:cNvPr>
          <p:cNvSpPr txBox="1">
            <a:spLocks noGrp="1"/>
          </p:cNvSpPr>
          <p:nvPr>
            <p:ph type="title"/>
          </p:nvPr>
        </p:nvSpPr>
        <p:spPr>
          <a:xfrm>
            <a:off x="863422" y="1792745"/>
            <a:ext cx="10465161" cy="3282696"/>
          </a:xfrm>
        </p:spPr>
        <p:txBody>
          <a:bodyPr anchor="t"/>
          <a:lstStyle>
            <a:lvl1pPr>
              <a:defRPr sz="3200">
                <a:solidFill>
                  <a:srgbClr val="FFFFFF"/>
                </a:solidFill>
                <a:latin typeface="Arial Black" pitchFamily="34"/>
                <a:ea typeface="Red Hat Display Black" pitchFamily="2"/>
                <a:cs typeface="Red Hat Display Black" pitchFamily="2"/>
              </a:defRPr>
            </a:lvl1pPr>
          </a:lstStyle>
          <a:p>
            <a:pPr lvl="0"/>
            <a:r>
              <a:rPr lang="en-US"/>
              <a:t>Big explanation title screen</a:t>
            </a:r>
            <a:endParaRPr lang="en-GB"/>
          </a:p>
        </p:txBody>
      </p:sp>
      <p:pic>
        <p:nvPicPr>
          <p:cNvPr id="4" name="Picture 5" descr="A black and white sign with white text&#10;&#10;AI-generated content may be incorrect.">
            <a:extLst>
              <a:ext uri="{FF2B5EF4-FFF2-40B4-BE49-F238E27FC236}">
                <a16:creationId xmlns:a16="http://schemas.microsoft.com/office/drawing/2014/main" id="{A32F4A43-50E6-0967-CC6E-4A140F9C5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28" y="165213"/>
            <a:ext cx="1769309" cy="331744"/>
          </a:xfrm>
          <a:prstGeom prst="rect">
            <a:avLst/>
          </a:prstGeom>
          <a:noFill/>
          <a:ln cap="flat">
            <a:noFill/>
          </a:ln>
        </p:spPr>
      </p:pic>
    </p:spTree>
    <p:extLst>
      <p:ext uri="{BB962C8B-B14F-4D97-AF65-F5344CB8AC3E}">
        <p14:creationId xmlns:p14="http://schemas.microsoft.com/office/powerpoint/2010/main" val="3669549006"/>
      </p:ext>
    </p:extLst>
  </p:cSld>
  <p:clrMapOvr>
    <a:masterClrMapping/>
  </p:clrMapOvr>
  <p:transition spd="med">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showMasterSp="0" preserve="1">
  <p:cSld name="15_Gradient Title Slide">
    <p:bg>
      <p:bgPr>
        <a:solidFill>
          <a:srgbClr val="016676"/>
        </a:solidFill>
        <a:effectLst/>
      </p:bgPr>
    </p:b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697740DE-D69A-82A6-9287-D42A0891F5BF}"/>
              </a:ext>
            </a:extLst>
          </p:cNvPr>
          <p:cNvSpPr>
            <a:spLocks noMove="1" noResize="1"/>
          </p:cNvSpPr>
          <p:nvPr/>
        </p:nvSpPr>
        <p:spPr>
          <a:xfrm>
            <a:off x="0" y="0"/>
            <a:ext cx="12191996" cy="6858000"/>
          </a:xfrm>
          <a:prstGeom prst="rect">
            <a:avLst/>
          </a:prstGeom>
          <a:solidFill>
            <a:srgbClr val="016676"/>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3" name="Rectangle 3">
            <a:extLst>
              <a:ext uri="{FF2B5EF4-FFF2-40B4-BE49-F238E27FC236}">
                <a16:creationId xmlns:a16="http://schemas.microsoft.com/office/drawing/2014/main" id="{7C9802DF-ECDB-44D2-97AB-B840535BBA34}"/>
              </a:ext>
            </a:extLst>
          </p:cNvPr>
          <p:cNvSpPr txBox="1">
            <a:spLocks noGrp="1"/>
          </p:cNvSpPr>
          <p:nvPr>
            <p:ph type="title"/>
          </p:nvPr>
        </p:nvSpPr>
        <p:spPr>
          <a:xfrm>
            <a:off x="863422" y="1792745"/>
            <a:ext cx="10465161" cy="3282696"/>
          </a:xfrm>
        </p:spPr>
        <p:txBody>
          <a:bodyPr anchor="t"/>
          <a:lstStyle>
            <a:lvl1pPr>
              <a:defRPr sz="3200">
                <a:solidFill>
                  <a:srgbClr val="FFFFFF"/>
                </a:solidFill>
                <a:latin typeface="Arial Black" pitchFamily="34"/>
                <a:ea typeface="Red Hat Display Black" pitchFamily="2"/>
                <a:cs typeface="Red Hat Display Black" pitchFamily="2"/>
              </a:defRPr>
            </a:lvl1pPr>
          </a:lstStyle>
          <a:p>
            <a:pPr lvl="0"/>
            <a:r>
              <a:rPr lang="en-US"/>
              <a:t>Big explanation title screen</a:t>
            </a:r>
            <a:endParaRPr lang="en-GB"/>
          </a:p>
        </p:txBody>
      </p:sp>
      <p:pic>
        <p:nvPicPr>
          <p:cNvPr id="4" name="Picture 3" descr="A black and white sign with white text&#10;&#10;AI-generated content may be incorrect.">
            <a:extLst>
              <a:ext uri="{FF2B5EF4-FFF2-40B4-BE49-F238E27FC236}">
                <a16:creationId xmlns:a16="http://schemas.microsoft.com/office/drawing/2014/main" id="{806F3B1B-B51A-E9EF-72CA-FF8DE16AA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28" y="165213"/>
            <a:ext cx="1769309" cy="331744"/>
          </a:xfrm>
          <a:prstGeom prst="rect">
            <a:avLst/>
          </a:prstGeom>
          <a:noFill/>
          <a:ln cap="flat">
            <a:noFill/>
          </a:ln>
        </p:spPr>
      </p:pic>
    </p:spTree>
    <p:extLst>
      <p:ext uri="{BB962C8B-B14F-4D97-AF65-F5344CB8AC3E}">
        <p14:creationId xmlns:p14="http://schemas.microsoft.com/office/powerpoint/2010/main" val="1985359859"/>
      </p:ext>
    </p:extLst>
  </p:cSld>
  <p:clrMapOvr>
    <a:masterClrMapping/>
  </p:clrMapOvr>
  <p:transition spd="med">
    <p:fad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showMasterSp="0" preserve="1">
  <p:cSld name="17_Gradient Title Slide">
    <p:bg>
      <p:bgPr>
        <a:solidFill>
          <a:srgbClr val="88D4C1"/>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C9B44525-7C12-88F1-679B-64A31F98B464}"/>
              </a:ext>
            </a:extLst>
          </p:cNvPr>
          <p:cNvSpPr txBox="1">
            <a:spLocks noGrp="1"/>
          </p:cNvSpPr>
          <p:nvPr>
            <p:ph type="title"/>
          </p:nvPr>
        </p:nvSpPr>
        <p:spPr>
          <a:xfrm>
            <a:off x="863422" y="1792745"/>
            <a:ext cx="10465161" cy="3282696"/>
          </a:xfrm>
        </p:spPr>
        <p:txBody>
          <a:bodyPr anchor="t"/>
          <a:lstStyle>
            <a:lvl1pPr>
              <a:defRPr sz="3200">
                <a:solidFill>
                  <a:srgbClr val="00334E"/>
                </a:solidFill>
                <a:latin typeface="Arial Black" pitchFamily="34"/>
                <a:ea typeface="Red Hat Display Black" pitchFamily="2"/>
                <a:cs typeface="Red Hat Display Black" pitchFamily="2"/>
              </a:defRPr>
            </a:lvl1pPr>
          </a:lstStyle>
          <a:p>
            <a:pPr lvl="0"/>
            <a:r>
              <a:rPr lang="en-US"/>
              <a:t>Big explanation title screen</a:t>
            </a:r>
            <a:endParaRPr lang="en-GB"/>
          </a:p>
        </p:txBody>
      </p:sp>
      <p:pic>
        <p:nvPicPr>
          <p:cNvPr id="3" name="Picture 3" descr="A black and white sign with white text&#10;&#10;AI-generated content may be incorrect.">
            <a:extLst>
              <a:ext uri="{FF2B5EF4-FFF2-40B4-BE49-F238E27FC236}">
                <a16:creationId xmlns:a16="http://schemas.microsoft.com/office/drawing/2014/main" id="{4561817F-76D3-2831-FED1-849253DF5A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9928" y="165213"/>
            <a:ext cx="1769309" cy="331744"/>
          </a:xfrm>
          <a:prstGeom prst="rect">
            <a:avLst/>
          </a:prstGeom>
          <a:noFill/>
          <a:ln cap="flat">
            <a:noFill/>
          </a:ln>
        </p:spPr>
      </p:pic>
    </p:spTree>
    <p:extLst>
      <p:ext uri="{BB962C8B-B14F-4D97-AF65-F5344CB8AC3E}">
        <p14:creationId xmlns:p14="http://schemas.microsoft.com/office/powerpoint/2010/main" val="1261866025"/>
      </p:ext>
    </p:extLst>
  </p:cSld>
  <p:clrMapOvr>
    <a:masterClrMapping/>
  </p:clrMapOvr>
  <p:transition spd="med">
    <p:fad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preserve="1">
  <p:cSld name="14_Gradient Title Sl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2621B4FF-16FF-375C-0EB3-3C0A033E0AB2}"/>
              </a:ext>
            </a:extLst>
          </p:cNvPr>
          <p:cNvSpPr>
            <a:spLocks noMove="1" noResize="1"/>
          </p:cNvSpPr>
          <p:nvPr/>
        </p:nvSpPr>
        <p:spPr>
          <a:xfrm>
            <a:off x="0" y="0"/>
            <a:ext cx="12191996" cy="6858000"/>
          </a:xfrm>
          <a:prstGeom prst="rect">
            <a:avLst/>
          </a:prstGeom>
          <a:solidFill>
            <a:srgbClr val="F28C8C"/>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3" name="Rectangle 3">
            <a:extLst>
              <a:ext uri="{FF2B5EF4-FFF2-40B4-BE49-F238E27FC236}">
                <a16:creationId xmlns:a16="http://schemas.microsoft.com/office/drawing/2014/main" id="{B0BEBFA8-BBE0-3389-C372-2CF45CB68E54}"/>
              </a:ext>
            </a:extLst>
          </p:cNvPr>
          <p:cNvSpPr txBox="1">
            <a:spLocks noGrp="1"/>
          </p:cNvSpPr>
          <p:nvPr>
            <p:ph type="title"/>
          </p:nvPr>
        </p:nvSpPr>
        <p:spPr>
          <a:xfrm>
            <a:off x="863422" y="1792745"/>
            <a:ext cx="10465161" cy="3282696"/>
          </a:xfrm>
        </p:spPr>
        <p:txBody>
          <a:bodyPr anchor="t"/>
          <a:lstStyle>
            <a:lvl1pPr>
              <a:defRPr sz="3200">
                <a:solidFill>
                  <a:srgbClr val="00334E"/>
                </a:solidFill>
                <a:latin typeface="Arial Black" pitchFamily="34"/>
                <a:ea typeface="Red Hat Display Black" pitchFamily="2"/>
                <a:cs typeface="Red Hat Display Black" pitchFamily="2"/>
              </a:defRPr>
            </a:lvl1pPr>
          </a:lstStyle>
          <a:p>
            <a:pPr lvl="0"/>
            <a:r>
              <a:rPr lang="en-US"/>
              <a:t>Big explanation title screen</a:t>
            </a:r>
            <a:endParaRPr lang="en-GB"/>
          </a:p>
        </p:txBody>
      </p:sp>
      <p:pic>
        <p:nvPicPr>
          <p:cNvPr id="4" name="Picture 1" descr="A black and white sign with white text&#10;&#10;AI-generated content may be incorrect.">
            <a:extLst>
              <a:ext uri="{FF2B5EF4-FFF2-40B4-BE49-F238E27FC236}">
                <a16:creationId xmlns:a16="http://schemas.microsoft.com/office/drawing/2014/main" id="{8681DA30-EB0C-F2E1-5F7E-DE161B86EC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71" y="165213"/>
            <a:ext cx="1769309" cy="331744"/>
          </a:xfrm>
          <a:prstGeom prst="rect">
            <a:avLst/>
          </a:prstGeom>
          <a:noFill/>
          <a:ln cap="flat">
            <a:noFill/>
          </a:ln>
        </p:spPr>
      </p:pic>
    </p:spTree>
    <p:extLst>
      <p:ext uri="{BB962C8B-B14F-4D97-AF65-F5344CB8AC3E}">
        <p14:creationId xmlns:p14="http://schemas.microsoft.com/office/powerpoint/2010/main" val="771096649"/>
      </p:ext>
    </p:extLst>
  </p:cSld>
  <p:clrMapOvr>
    <a:masterClrMapping/>
  </p:clrMapOvr>
  <p:transition spd="med">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preserve="1">
  <p:cSld name="12_Gradient Title Sl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CF05C2C8-4004-4BA7-EADE-FAAF362C7C10}"/>
              </a:ext>
            </a:extLst>
          </p:cNvPr>
          <p:cNvSpPr>
            <a:spLocks noMove="1" noResize="1"/>
          </p:cNvSpPr>
          <p:nvPr/>
        </p:nvSpPr>
        <p:spPr>
          <a:xfrm>
            <a:off x="0" y="0"/>
            <a:ext cx="12191996" cy="6858000"/>
          </a:xfrm>
          <a:prstGeom prst="rect">
            <a:avLst/>
          </a:prstGeom>
          <a:solidFill>
            <a:srgbClr val="DABE50"/>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3" name="Rectangle 3">
            <a:extLst>
              <a:ext uri="{FF2B5EF4-FFF2-40B4-BE49-F238E27FC236}">
                <a16:creationId xmlns:a16="http://schemas.microsoft.com/office/drawing/2014/main" id="{9E439722-F01C-592C-5461-508DD9FB9247}"/>
              </a:ext>
            </a:extLst>
          </p:cNvPr>
          <p:cNvSpPr txBox="1">
            <a:spLocks noGrp="1"/>
          </p:cNvSpPr>
          <p:nvPr>
            <p:ph type="title"/>
          </p:nvPr>
        </p:nvSpPr>
        <p:spPr>
          <a:xfrm>
            <a:off x="863422" y="1792745"/>
            <a:ext cx="10465161" cy="3282696"/>
          </a:xfrm>
        </p:spPr>
        <p:txBody>
          <a:bodyPr anchor="t"/>
          <a:lstStyle>
            <a:lvl1pPr>
              <a:defRPr sz="3200">
                <a:solidFill>
                  <a:srgbClr val="00334E"/>
                </a:solidFill>
                <a:latin typeface="Arial Black" pitchFamily="34"/>
                <a:ea typeface="Red Hat Display Black" pitchFamily="2"/>
                <a:cs typeface="Red Hat Display Black" pitchFamily="2"/>
              </a:defRPr>
            </a:lvl1pPr>
          </a:lstStyle>
          <a:p>
            <a:pPr lvl="0"/>
            <a:r>
              <a:rPr lang="en-US"/>
              <a:t>Big explanation title screen</a:t>
            </a:r>
            <a:endParaRPr lang="en-GB"/>
          </a:p>
        </p:txBody>
      </p:sp>
      <p:pic>
        <p:nvPicPr>
          <p:cNvPr id="4" name="Picture 5" descr="A black and white sign with white text&#10;&#10;AI-generated content may be incorrect.">
            <a:extLst>
              <a:ext uri="{FF2B5EF4-FFF2-40B4-BE49-F238E27FC236}">
                <a16:creationId xmlns:a16="http://schemas.microsoft.com/office/drawing/2014/main" id="{5A3445BA-5368-8608-5D30-CB15F64ED6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71" y="165213"/>
            <a:ext cx="1769309" cy="331744"/>
          </a:xfrm>
          <a:prstGeom prst="rect">
            <a:avLst/>
          </a:prstGeom>
          <a:noFill/>
          <a:ln cap="flat">
            <a:noFill/>
          </a:ln>
        </p:spPr>
      </p:pic>
    </p:spTree>
    <p:extLst>
      <p:ext uri="{BB962C8B-B14F-4D97-AF65-F5344CB8AC3E}">
        <p14:creationId xmlns:p14="http://schemas.microsoft.com/office/powerpoint/2010/main" val="1419106388"/>
      </p:ext>
    </p:extLst>
  </p:cSld>
  <p:clrMapOvr>
    <a:masterClrMapping/>
  </p:clrMapOvr>
  <p:transition spd="med">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p:cSld name="13_Gradient Title Slide">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9B3F8AFC-78C1-8182-5095-1FD93F646665}"/>
              </a:ext>
            </a:extLst>
          </p:cNvPr>
          <p:cNvSpPr>
            <a:spLocks noMove="1" noResize="1"/>
          </p:cNvSpPr>
          <p:nvPr/>
        </p:nvSpPr>
        <p:spPr>
          <a:xfrm>
            <a:off x="0" y="0"/>
            <a:ext cx="12191996" cy="6858000"/>
          </a:xfrm>
          <a:prstGeom prst="rect">
            <a:avLst/>
          </a:prstGeom>
          <a:solidFill>
            <a:srgbClr val="88D4C1"/>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3" name="Rectangle 3">
            <a:extLst>
              <a:ext uri="{FF2B5EF4-FFF2-40B4-BE49-F238E27FC236}">
                <a16:creationId xmlns:a16="http://schemas.microsoft.com/office/drawing/2014/main" id="{9C0E25FC-18B6-21F9-5AE4-204CBCE73611}"/>
              </a:ext>
            </a:extLst>
          </p:cNvPr>
          <p:cNvSpPr txBox="1">
            <a:spLocks noGrp="1"/>
          </p:cNvSpPr>
          <p:nvPr>
            <p:ph type="title"/>
          </p:nvPr>
        </p:nvSpPr>
        <p:spPr>
          <a:xfrm>
            <a:off x="863422" y="1792745"/>
            <a:ext cx="10465161" cy="3282696"/>
          </a:xfrm>
        </p:spPr>
        <p:txBody>
          <a:bodyPr anchor="t"/>
          <a:lstStyle>
            <a:lvl1pPr>
              <a:defRPr sz="3200">
                <a:solidFill>
                  <a:srgbClr val="00334E"/>
                </a:solidFill>
                <a:latin typeface="Arial Black" pitchFamily="34"/>
                <a:ea typeface="Red Hat Display Black" pitchFamily="2"/>
                <a:cs typeface="Red Hat Display Black" pitchFamily="2"/>
              </a:defRPr>
            </a:lvl1pPr>
          </a:lstStyle>
          <a:p>
            <a:pPr lvl="0"/>
            <a:r>
              <a:rPr lang="en-US"/>
              <a:t>Big explanation title screen</a:t>
            </a:r>
            <a:endParaRPr lang="en-GB"/>
          </a:p>
        </p:txBody>
      </p:sp>
      <p:pic>
        <p:nvPicPr>
          <p:cNvPr id="4" name="Picture 1" descr="A black and white sign with white text&#10;&#10;AI-generated content may be incorrect.">
            <a:extLst>
              <a:ext uri="{FF2B5EF4-FFF2-40B4-BE49-F238E27FC236}">
                <a16:creationId xmlns:a16="http://schemas.microsoft.com/office/drawing/2014/main" id="{869E8952-3048-A4E3-B837-62F34ECD73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6371" y="165213"/>
            <a:ext cx="1769309" cy="331744"/>
          </a:xfrm>
          <a:prstGeom prst="rect">
            <a:avLst/>
          </a:prstGeom>
          <a:noFill/>
          <a:ln cap="flat">
            <a:noFill/>
          </a:ln>
        </p:spPr>
      </p:pic>
      <p:pic>
        <p:nvPicPr>
          <p:cNvPr id="5" name="Picture 3" descr="A close-up of water surface&#10;&#10;AI-generated content may be incorrect.">
            <a:extLst>
              <a:ext uri="{FF2B5EF4-FFF2-40B4-BE49-F238E27FC236}">
                <a16:creationId xmlns:a16="http://schemas.microsoft.com/office/drawing/2014/main" id="{045D2251-EDDF-B3AC-79E4-B07217D5AAB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0" y="0"/>
            <a:ext cx="12191996" cy="6858000"/>
          </a:xfrm>
          <a:prstGeom prst="rect">
            <a:avLst/>
          </a:prstGeom>
          <a:noFill/>
          <a:ln cap="flat">
            <a:noFill/>
          </a:ln>
        </p:spPr>
      </p:pic>
      <p:pic>
        <p:nvPicPr>
          <p:cNvPr id="6" name="Picture 5">
            <a:extLst>
              <a:ext uri="{FF2B5EF4-FFF2-40B4-BE49-F238E27FC236}">
                <a16:creationId xmlns:a16="http://schemas.microsoft.com/office/drawing/2014/main" id="{D8721A00-639D-00CB-0302-414B472121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251953179"/>
      </p:ext>
    </p:extLst>
  </p:cSld>
  <p:clrMapOvr>
    <a:masterClrMapping/>
  </p:clrMapOvr>
  <p:transition spd="med">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p:cSld name="8_Gradient Title Slide">
    <p:bg>
      <p:bgPr>
        <a:blipFill>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4CF771D1-8350-8075-F396-97F36B4B3D2A}"/>
              </a:ext>
            </a:extLst>
          </p:cNvPr>
          <p:cNvSpPr/>
          <p:nvPr/>
        </p:nvSpPr>
        <p:spPr>
          <a:xfrm>
            <a:off x="0" y="0"/>
            <a:ext cx="12191996" cy="6858000"/>
          </a:xfrm>
          <a:prstGeom prst="rect">
            <a:avLst/>
          </a:prstGeom>
          <a:solidFill>
            <a:srgbClr val="333333">
              <a:alpha val="30196"/>
            </a:srgbClr>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3" name="Rectangle 3">
            <a:extLst>
              <a:ext uri="{FF2B5EF4-FFF2-40B4-BE49-F238E27FC236}">
                <a16:creationId xmlns:a16="http://schemas.microsoft.com/office/drawing/2014/main" id="{E2084B39-ECBB-C04D-E117-821C3E976A9E}"/>
              </a:ext>
            </a:extLst>
          </p:cNvPr>
          <p:cNvSpPr txBox="1">
            <a:spLocks noGrp="1"/>
          </p:cNvSpPr>
          <p:nvPr>
            <p:ph type="title"/>
          </p:nvPr>
        </p:nvSpPr>
        <p:spPr>
          <a:xfrm>
            <a:off x="545668" y="1268757"/>
            <a:ext cx="10465161" cy="1606070"/>
          </a:xfrm>
        </p:spPr>
        <p:txBody>
          <a:bodyPr anchor="t"/>
          <a:lstStyle>
            <a:lvl1pPr>
              <a:defRPr sz="4800" b="1">
                <a:solidFill>
                  <a:srgbClr val="FFFFFF"/>
                </a:solidFill>
                <a:latin typeface="Arial" pitchFamily="34"/>
                <a:ea typeface="Red Hat Display Black" pitchFamily="2"/>
                <a:cs typeface="Arial" pitchFamily="34"/>
              </a:defRPr>
            </a:lvl1pPr>
          </a:lstStyle>
          <a:p>
            <a:pPr lvl="0"/>
            <a:r>
              <a:rPr lang="en-US"/>
              <a:t>Big explanation picture screen</a:t>
            </a:r>
            <a:endParaRPr lang="en-GB"/>
          </a:p>
        </p:txBody>
      </p:sp>
      <p:sp>
        <p:nvSpPr>
          <p:cNvPr id="4" name="Rectangle 4">
            <a:extLst>
              <a:ext uri="{FF2B5EF4-FFF2-40B4-BE49-F238E27FC236}">
                <a16:creationId xmlns:a16="http://schemas.microsoft.com/office/drawing/2014/main" id="{F9B03839-7AF7-18F2-3AB5-41AD518BD3D9}"/>
              </a:ext>
            </a:extLst>
          </p:cNvPr>
          <p:cNvSpPr txBox="1">
            <a:spLocks noGrp="1"/>
          </p:cNvSpPr>
          <p:nvPr>
            <p:ph type="subTitle" idx="4294967295"/>
          </p:nvPr>
        </p:nvSpPr>
        <p:spPr>
          <a:xfrm>
            <a:off x="545668" y="2996955"/>
            <a:ext cx="10465161" cy="698190"/>
          </a:xfrm>
        </p:spPr>
        <p:txBody>
          <a:bodyPr/>
          <a:lstStyle>
            <a:lvl1pPr marL="0" indent="0">
              <a:buNone/>
              <a:defRPr sz="1600" b="1">
                <a:solidFill>
                  <a:srgbClr val="EBEBEB"/>
                </a:solidFill>
                <a:latin typeface="Arial" pitchFamily="34"/>
                <a:ea typeface="Red Hat Display ExtraBold" pitchFamily="2"/>
                <a:cs typeface="Arial" pitchFamily="34"/>
              </a:defRPr>
            </a:lvl1pPr>
          </a:lstStyle>
          <a:p>
            <a:pPr lvl="0"/>
            <a:r>
              <a:rPr lang="en-US"/>
              <a:t>Click to edit Master subtitle style</a:t>
            </a:r>
            <a:endParaRPr lang="en-GB"/>
          </a:p>
        </p:txBody>
      </p:sp>
      <p:pic>
        <p:nvPicPr>
          <p:cNvPr id="5" name="Picture 3" descr="A black and white sign with white text&#10;&#10;AI-generated content may be incorrect.">
            <a:extLst>
              <a:ext uri="{FF2B5EF4-FFF2-40B4-BE49-F238E27FC236}">
                <a16:creationId xmlns:a16="http://schemas.microsoft.com/office/drawing/2014/main" id="{98C07EFA-E254-A357-0A2D-851AA5560A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71" y="165213"/>
            <a:ext cx="1769309" cy="331744"/>
          </a:xfrm>
          <a:prstGeom prst="rect">
            <a:avLst/>
          </a:prstGeom>
          <a:noFill/>
          <a:ln cap="flat">
            <a:noFill/>
          </a:ln>
        </p:spPr>
      </p:pic>
    </p:spTree>
    <p:extLst>
      <p:ext uri="{BB962C8B-B14F-4D97-AF65-F5344CB8AC3E}">
        <p14:creationId xmlns:p14="http://schemas.microsoft.com/office/powerpoint/2010/main" val="2552475477"/>
      </p:ext>
    </p:extLst>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3_Speaker Introduction">
    <p:spTree>
      <p:nvGrpSpPr>
        <p:cNvPr id="1" name=""/>
        <p:cNvGrpSpPr/>
        <p:nvPr/>
      </p:nvGrpSpPr>
      <p:grpSpPr>
        <a:xfrm>
          <a:off x="0" y="0"/>
          <a:ext cx="0" cy="0"/>
          <a:chOff x="0" y="0"/>
          <a:chExt cx="0" cy="0"/>
        </a:xfrm>
      </p:grpSpPr>
      <p:sp>
        <p:nvSpPr>
          <p:cNvPr id="2" name="Picture Placeholder 33">
            <a:extLst>
              <a:ext uri="{FF2B5EF4-FFF2-40B4-BE49-F238E27FC236}">
                <a16:creationId xmlns:a16="http://schemas.microsoft.com/office/drawing/2014/main" id="{C4B2FF84-1ED4-0F8A-1905-FFDFDF1E9625}"/>
              </a:ext>
            </a:extLst>
          </p:cNvPr>
          <p:cNvSpPr txBox="1">
            <a:spLocks noGrp="1"/>
          </p:cNvSpPr>
          <p:nvPr>
            <p:ph type="pic" idx="4294967295"/>
          </p:nvPr>
        </p:nvSpPr>
        <p:spPr>
          <a:xfrm>
            <a:off x="7746668" y="1587169"/>
            <a:ext cx="3139043" cy="3683660"/>
          </a:xfrm>
        </p:spPr>
        <p:txBody>
          <a:bodyPr/>
          <a:lstStyle>
            <a:lvl1pPr>
              <a:defRPr/>
            </a:lvl1pPr>
          </a:lstStyle>
          <a:p>
            <a:pPr lvl="0"/>
            <a:r>
              <a:rPr lang="en-US"/>
              <a:t>Click icon to add picture</a:t>
            </a:r>
            <a:endParaRPr lang="en-GB"/>
          </a:p>
        </p:txBody>
      </p:sp>
      <p:sp>
        <p:nvSpPr>
          <p:cNvPr id="3" name="Text Placeholder 13">
            <a:extLst>
              <a:ext uri="{FF2B5EF4-FFF2-40B4-BE49-F238E27FC236}">
                <a16:creationId xmlns:a16="http://schemas.microsoft.com/office/drawing/2014/main" id="{6846CC6B-43CD-FD46-043A-397CDD592ECC}"/>
              </a:ext>
            </a:extLst>
          </p:cNvPr>
          <p:cNvSpPr txBox="1">
            <a:spLocks noGrp="1"/>
          </p:cNvSpPr>
          <p:nvPr>
            <p:ph type="body" idx="4294967295"/>
          </p:nvPr>
        </p:nvSpPr>
        <p:spPr>
          <a:xfrm>
            <a:off x="773417" y="1587169"/>
            <a:ext cx="6151369" cy="906463"/>
          </a:xfrm>
        </p:spPr>
        <p:txBody>
          <a:bodyPr anchor="ctr"/>
          <a:lstStyle>
            <a:lvl1pPr>
              <a:spcBef>
                <a:spcPts val="700"/>
              </a:spcBef>
              <a:defRPr sz="2800" b="1">
                <a:solidFill>
                  <a:srgbClr val="00334E"/>
                </a:solidFill>
                <a:latin typeface="Arial"/>
                <a:ea typeface="Red Hat Display Black" pitchFamily="2"/>
                <a:cs typeface="Red Hat Display Black" pitchFamily="2"/>
              </a:defRPr>
            </a:lvl1pPr>
          </a:lstStyle>
          <a:p>
            <a:pPr lvl="0"/>
            <a:r>
              <a:rPr lang="en-US"/>
              <a:t>Click to edit Master text styles</a:t>
            </a:r>
          </a:p>
        </p:txBody>
      </p:sp>
      <p:sp>
        <p:nvSpPr>
          <p:cNvPr id="4" name="Text Placeholder 20">
            <a:extLst>
              <a:ext uri="{FF2B5EF4-FFF2-40B4-BE49-F238E27FC236}">
                <a16:creationId xmlns:a16="http://schemas.microsoft.com/office/drawing/2014/main" id="{F784D727-46AE-10D7-92F6-81B9278314E3}"/>
              </a:ext>
            </a:extLst>
          </p:cNvPr>
          <p:cNvSpPr txBox="1">
            <a:spLocks noGrp="1"/>
          </p:cNvSpPr>
          <p:nvPr>
            <p:ph type="body" idx="4294967295"/>
          </p:nvPr>
        </p:nvSpPr>
        <p:spPr>
          <a:xfrm>
            <a:off x="772860" y="2592388"/>
            <a:ext cx="6151927" cy="313108"/>
          </a:xfrm>
        </p:spPr>
        <p:txBody>
          <a:bodyPr/>
          <a:lstStyle>
            <a:lvl1pPr>
              <a:spcBef>
                <a:spcPts val="400"/>
              </a:spcBef>
              <a:defRPr sz="1600">
                <a:solidFill>
                  <a:srgbClr val="016676"/>
                </a:solidFill>
              </a:defRPr>
            </a:lvl1pPr>
          </a:lstStyle>
          <a:p>
            <a:pPr lvl="0"/>
            <a:r>
              <a:rPr lang="en-US"/>
              <a:t>Scientist's Role</a:t>
            </a:r>
            <a:endParaRPr lang="en-GB"/>
          </a:p>
        </p:txBody>
      </p:sp>
      <p:sp>
        <p:nvSpPr>
          <p:cNvPr id="5" name="Text Placeholder 20">
            <a:extLst>
              <a:ext uri="{FF2B5EF4-FFF2-40B4-BE49-F238E27FC236}">
                <a16:creationId xmlns:a16="http://schemas.microsoft.com/office/drawing/2014/main" id="{01A6CEDB-80AD-74FE-D9A4-ACDAF435FB91}"/>
              </a:ext>
            </a:extLst>
          </p:cNvPr>
          <p:cNvSpPr txBox="1">
            <a:spLocks noGrp="1"/>
          </p:cNvSpPr>
          <p:nvPr>
            <p:ph type="body" idx="4294967295"/>
          </p:nvPr>
        </p:nvSpPr>
        <p:spPr>
          <a:xfrm>
            <a:off x="772860" y="3227429"/>
            <a:ext cx="6151927" cy="1417082"/>
          </a:xfrm>
        </p:spPr>
        <p:txBody>
          <a:bodyPr/>
          <a:lstStyle>
            <a:lvl1pPr>
              <a:spcBef>
                <a:spcPts val="400"/>
              </a:spcBef>
              <a:defRPr sz="1600">
                <a:latin typeface="Arial"/>
              </a:defRPr>
            </a:lvl1pPr>
          </a:lstStyle>
          <a:p>
            <a:pPr lvl="0"/>
            <a:r>
              <a:rPr lang="en-US"/>
              <a:t>About paragraph</a:t>
            </a:r>
            <a:endParaRPr lang="en-GB"/>
          </a:p>
        </p:txBody>
      </p:sp>
      <p:sp>
        <p:nvSpPr>
          <p:cNvPr id="6" name="Text Placeholder 20">
            <a:extLst>
              <a:ext uri="{FF2B5EF4-FFF2-40B4-BE49-F238E27FC236}">
                <a16:creationId xmlns:a16="http://schemas.microsoft.com/office/drawing/2014/main" id="{C702D86A-643E-334D-2728-8A4EB231DAFD}"/>
              </a:ext>
            </a:extLst>
          </p:cNvPr>
          <p:cNvSpPr txBox="1">
            <a:spLocks noGrp="1"/>
          </p:cNvSpPr>
          <p:nvPr>
            <p:ph type="body" idx="4294967295"/>
          </p:nvPr>
        </p:nvSpPr>
        <p:spPr>
          <a:xfrm>
            <a:off x="772850" y="4818577"/>
            <a:ext cx="6151927" cy="452253"/>
          </a:xfrm>
        </p:spPr>
        <p:txBody>
          <a:bodyPr/>
          <a:lstStyle>
            <a:lvl1pPr>
              <a:spcBef>
                <a:spcPts val="300"/>
              </a:spcBef>
              <a:defRPr sz="1400" b="1">
                <a:latin typeface="Arial"/>
              </a:defRPr>
            </a:lvl1pPr>
            <a:lvl2pPr marL="0" lvl="0">
              <a:spcBef>
                <a:spcPts val="300"/>
              </a:spcBef>
              <a:defRPr lang="en-GB" sz="1400" b="1">
                <a:latin typeface="Arial"/>
              </a:defRPr>
            </a:lvl2pPr>
          </a:lstStyle>
          <a:p>
            <a:pPr lvl="0"/>
            <a:r>
              <a:rPr lang="en-US"/>
              <a:t>Social Media Links</a:t>
            </a:r>
          </a:p>
          <a:p>
            <a:pPr lvl="0"/>
            <a:endParaRPr lang="en-GB"/>
          </a:p>
        </p:txBody>
      </p:sp>
      <p:pic>
        <p:nvPicPr>
          <p:cNvPr id="7" name="Picture 5">
            <a:extLst>
              <a:ext uri="{FF2B5EF4-FFF2-40B4-BE49-F238E27FC236}">
                <a16:creationId xmlns:a16="http://schemas.microsoft.com/office/drawing/2014/main" id="{898A496F-F534-127B-E672-554E26BDFA1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1944689022"/>
      </p:ext>
    </p:extLst>
  </p:cSld>
  <p:clrMapOvr>
    <a:masterClrMapping/>
  </p:clrMapOvr>
  <p:transition spd="med">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PML Intro Title Slide">
    <p:bg>
      <p:bgPr>
        <a:gradFill>
          <a:gsLst>
            <a:gs pos="0">
              <a:srgbClr val="016676"/>
            </a:gs>
            <a:gs pos="100000">
              <a:srgbClr val="07BEB8"/>
            </a:gs>
          </a:gsLst>
          <a:lin ang="5400000"/>
        </a:gradFill>
        <a:effectLst/>
      </p:bgPr>
    </p:bg>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5E80174C-0CC1-6BBE-4A2F-BADF0032B715}"/>
              </a:ext>
            </a:extLst>
          </p:cNvPr>
          <p:cNvSpPr/>
          <p:nvPr/>
        </p:nvSpPr>
        <p:spPr>
          <a:xfrm>
            <a:off x="0" y="2141625"/>
            <a:ext cx="12191996" cy="2662988"/>
          </a:xfrm>
          <a:prstGeom prst="rect">
            <a:avLst/>
          </a:prstGeom>
          <a:solidFill>
            <a:srgbClr val="00334E"/>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FFFFFF"/>
              </a:solidFill>
              <a:uFillTx/>
              <a:latin typeface="Arial"/>
            </a:endParaRPr>
          </a:p>
        </p:txBody>
      </p:sp>
      <p:pic>
        <p:nvPicPr>
          <p:cNvPr id="3" name="Picture 7" descr="A black and white circle with white lines&#10;&#10;AI-generated content may be incorrect.">
            <a:extLst>
              <a:ext uri="{FF2B5EF4-FFF2-40B4-BE49-F238E27FC236}">
                <a16:creationId xmlns:a16="http://schemas.microsoft.com/office/drawing/2014/main" id="{30AC49D9-0E4C-C9B1-CBF7-1B6151DA7A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53420" y="-280291"/>
            <a:ext cx="7333012" cy="7333012"/>
          </a:xfrm>
          <a:prstGeom prst="rect">
            <a:avLst/>
          </a:prstGeom>
          <a:noFill/>
          <a:ln cap="flat">
            <a:noFill/>
          </a:ln>
        </p:spPr>
      </p:pic>
      <p:pic>
        <p:nvPicPr>
          <p:cNvPr id="4" name="Picture 1">
            <a:extLst>
              <a:ext uri="{FF2B5EF4-FFF2-40B4-BE49-F238E27FC236}">
                <a16:creationId xmlns:a16="http://schemas.microsoft.com/office/drawing/2014/main" id="{6789EDB5-6489-52BB-B57D-D3079DF900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4950735" y="-245534"/>
            <a:ext cx="7624376" cy="7624376"/>
          </a:xfrm>
          <a:prstGeom prst="rect">
            <a:avLst/>
          </a:prstGeom>
          <a:noFill/>
          <a:ln cap="flat">
            <a:noFill/>
          </a:ln>
        </p:spPr>
      </p:pic>
      <p:sp>
        <p:nvSpPr>
          <p:cNvPr id="5" name="Rectangle 2">
            <a:extLst>
              <a:ext uri="{FF2B5EF4-FFF2-40B4-BE49-F238E27FC236}">
                <a16:creationId xmlns:a16="http://schemas.microsoft.com/office/drawing/2014/main" id="{BF659EA5-03FF-2E2B-2278-D8171BF3413D}"/>
              </a:ext>
            </a:extLst>
          </p:cNvPr>
          <p:cNvSpPr/>
          <p:nvPr/>
        </p:nvSpPr>
        <p:spPr>
          <a:xfrm>
            <a:off x="624836" y="5902698"/>
            <a:ext cx="4892945" cy="400114"/>
          </a:xfrm>
          <a:prstGeom prst="rect">
            <a:avLst/>
          </a:prstGeom>
          <a:noFill/>
          <a:ln cap="flat">
            <a:noFill/>
            <a:prstDash val="solid"/>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FFFFFF"/>
                </a:solidFill>
                <a:uFillTx/>
                <a:latin typeface="Arial"/>
                <a:ea typeface="Red Hat Display Black" pitchFamily="2"/>
                <a:cs typeface="Red Hat Display Black" pitchFamily="2"/>
              </a:rPr>
              <a:t>SCIENCE FOR OCEAN ACTION</a:t>
            </a:r>
          </a:p>
        </p:txBody>
      </p:sp>
      <p:pic>
        <p:nvPicPr>
          <p:cNvPr id="6" name="Picture 3" descr="A black and white sign with white text&#10;&#10;AI-generated content may be incorrect.">
            <a:extLst>
              <a:ext uri="{FF2B5EF4-FFF2-40B4-BE49-F238E27FC236}">
                <a16:creationId xmlns:a16="http://schemas.microsoft.com/office/drawing/2014/main" id="{BB3AB51E-0C98-A87F-346B-6200939DBA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4836" y="555196"/>
            <a:ext cx="3168350" cy="594067"/>
          </a:xfrm>
          <a:prstGeom prst="rect">
            <a:avLst/>
          </a:prstGeom>
          <a:noFill/>
          <a:ln cap="flat">
            <a:noFill/>
          </a:ln>
        </p:spPr>
      </p:pic>
      <p:sp>
        <p:nvSpPr>
          <p:cNvPr id="7" name="Title 1">
            <a:extLst>
              <a:ext uri="{FF2B5EF4-FFF2-40B4-BE49-F238E27FC236}">
                <a16:creationId xmlns:a16="http://schemas.microsoft.com/office/drawing/2014/main" id="{BC946752-CF33-FCFE-DE93-9CF5DA15514A}"/>
              </a:ext>
            </a:extLst>
          </p:cNvPr>
          <p:cNvSpPr txBox="1"/>
          <p:nvPr/>
        </p:nvSpPr>
        <p:spPr>
          <a:xfrm>
            <a:off x="880110" y="3037261"/>
            <a:ext cx="4937760" cy="1398053"/>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333333"/>
                </a:solidFill>
                <a:uFillTx/>
                <a:latin typeface="Arial" pitchFamily="34"/>
              </a:rPr>
              <a:t>​​</a:t>
            </a:r>
            <a:r>
              <a:rPr lang="en-US" sz="4400" b="1" i="0" u="none" strike="noStrike" kern="1200" cap="none" spc="0" baseline="0">
                <a:solidFill>
                  <a:srgbClr val="FFFFFF"/>
                </a:solidFill>
                <a:uFillTx/>
                <a:latin typeface="Arial" pitchFamily="34"/>
              </a:rPr>
              <a:t>Plymouth Marine Laboratory</a:t>
            </a:r>
            <a:endParaRPr lang="en-GB" sz="4400" b="1" i="0" u="none" strike="noStrike" kern="1200" cap="none" spc="0" baseline="0">
              <a:solidFill>
                <a:srgbClr val="FFFFFF"/>
              </a:solidFill>
              <a:uFillTx/>
              <a:latin typeface="Arial" pitchFamily="34"/>
            </a:endParaRPr>
          </a:p>
        </p:txBody>
      </p:sp>
      <p:sp>
        <p:nvSpPr>
          <p:cNvPr id="8" name="Subtitle 2">
            <a:extLst>
              <a:ext uri="{FF2B5EF4-FFF2-40B4-BE49-F238E27FC236}">
                <a16:creationId xmlns:a16="http://schemas.microsoft.com/office/drawing/2014/main" id="{7E266206-4EEE-EC29-7EAC-45A25C7AF2AF}"/>
              </a:ext>
            </a:extLst>
          </p:cNvPr>
          <p:cNvSpPr txBox="1"/>
          <p:nvPr/>
        </p:nvSpPr>
        <p:spPr>
          <a:xfrm>
            <a:off x="888632" y="2570616"/>
            <a:ext cx="4442466" cy="338154"/>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90000"/>
              </a:lnSpc>
              <a:spcBef>
                <a:spcPts val="100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07BEB8"/>
                </a:solidFill>
                <a:uFillTx/>
                <a:latin typeface="Arial Black" pitchFamily="34"/>
                <a:ea typeface="Red Hat Display Black" pitchFamily="2"/>
                <a:cs typeface="Red Hat Display Black" pitchFamily="2"/>
              </a:rPr>
              <a:t>AN INTRODUCTION TO</a:t>
            </a:r>
            <a:endParaRPr lang="en-GB" sz="1800" b="0" i="0" u="none" strike="noStrike" kern="1200" cap="none" spc="0" baseline="0">
              <a:solidFill>
                <a:srgbClr val="07BEB8"/>
              </a:solidFill>
              <a:uFillTx/>
              <a:latin typeface="Arial Black" pitchFamily="34"/>
              <a:ea typeface="Red Hat Display Black" pitchFamily="2"/>
              <a:cs typeface="Red Hat Display Black" pitchFamily="2"/>
            </a:endParaRPr>
          </a:p>
        </p:txBody>
      </p:sp>
    </p:spTree>
    <p:extLst>
      <p:ext uri="{BB962C8B-B14F-4D97-AF65-F5344CB8AC3E}">
        <p14:creationId xmlns:p14="http://schemas.microsoft.com/office/powerpoint/2010/main" val="2761535437"/>
      </p:ext>
    </p:extLst>
  </p:cSld>
  <p:clrMapOvr>
    <a:masterClrMapping/>
  </p:clrMapOvr>
  <p:transition spd="med">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p:cSld name="About Us">
    <p:spTree>
      <p:nvGrpSpPr>
        <p:cNvPr id="1" name=""/>
        <p:cNvGrpSpPr/>
        <p:nvPr/>
      </p:nvGrpSpPr>
      <p:grpSpPr>
        <a:xfrm>
          <a:off x="0" y="0"/>
          <a:ext cx="0" cy="0"/>
          <a:chOff x="0" y="0"/>
          <a:chExt cx="0" cy="0"/>
        </a:xfrm>
      </p:grpSpPr>
      <p:pic>
        <p:nvPicPr>
          <p:cNvPr id="2" name="Picture 8">
            <a:extLst>
              <a:ext uri="{FF2B5EF4-FFF2-40B4-BE49-F238E27FC236}">
                <a16:creationId xmlns:a16="http://schemas.microsoft.com/office/drawing/2014/main" id="{B3003FF1-2DFC-34D5-0DDC-929FEC28E2BB}"/>
              </a:ext>
            </a:extLst>
          </p:cNvPr>
          <p:cNvPicPr>
            <a:picLocks noMove="1" noResize="1"/>
          </p:cNvPicPr>
          <p:nvPr/>
        </p:nvPicPr>
        <p:blipFill>
          <a:blip r:embed="rId2">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pic>
        <p:nvPicPr>
          <p:cNvPr id="3" name="Picture 11">
            <a:extLst>
              <a:ext uri="{FF2B5EF4-FFF2-40B4-BE49-F238E27FC236}">
                <a16:creationId xmlns:a16="http://schemas.microsoft.com/office/drawing/2014/main" id="{09044A55-2F97-A8BE-3BB8-C840846B76A4}"/>
              </a:ext>
            </a:extLst>
          </p:cNvPr>
          <p:cNvPicPr>
            <a:picLocks noMove="1" noResize="1"/>
          </p:cNvPicPr>
          <p:nvPr/>
        </p:nvPicPr>
        <p:blipFill>
          <a:blip r:embed="rId3">
            <a:extLst>
              <a:ext uri="{28A0092B-C50C-407E-A947-70E740481C1C}">
                <a14:useLocalDpi xmlns:a14="http://schemas.microsoft.com/office/drawing/2010/main" val="0"/>
              </a:ext>
            </a:extLst>
          </a:blip>
          <a:srcRect/>
          <a:stretch>
            <a:fillRect/>
          </a:stretch>
        </p:blipFill>
        <p:spPr>
          <a:xfrm>
            <a:off x="8956932" y="2985735"/>
            <a:ext cx="2807162" cy="1640973"/>
          </a:xfrm>
          <a:prstGeom prst="rect">
            <a:avLst/>
          </a:prstGeom>
          <a:noFill/>
          <a:ln w="28575" cap="flat">
            <a:solidFill>
              <a:srgbClr val="07BEB8"/>
            </a:solidFill>
            <a:prstDash val="solid"/>
            <a:round/>
          </a:ln>
        </p:spPr>
      </p:pic>
      <p:pic>
        <p:nvPicPr>
          <p:cNvPr id="4" name="Picture 12">
            <a:extLst>
              <a:ext uri="{FF2B5EF4-FFF2-40B4-BE49-F238E27FC236}">
                <a16:creationId xmlns:a16="http://schemas.microsoft.com/office/drawing/2014/main" id="{E62D9DB6-483A-B0F9-D45F-271D6D82924F}"/>
              </a:ext>
            </a:extLst>
          </p:cNvPr>
          <p:cNvPicPr>
            <a:picLocks noMove="1" noResize="1"/>
          </p:cNvPicPr>
          <p:nvPr/>
        </p:nvPicPr>
        <p:blipFill>
          <a:blip r:embed="rId4">
            <a:extLst>
              <a:ext uri="{28A0092B-C50C-407E-A947-70E740481C1C}">
                <a14:useLocalDpi xmlns:a14="http://schemas.microsoft.com/office/drawing/2010/main" val="0"/>
              </a:ext>
            </a:extLst>
          </a:blip>
          <a:srcRect/>
          <a:stretch>
            <a:fillRect/>
          </a:stretch>
        </p:blipFill>
        <p:spPr>
          <a:xfrm>
            <a:off x="8956932" y="1052739"/>
            <a:ext cx="2807162" cy="1640973"/>
          </a:xfrm>
          <a:prstGeom prst="rect">
            <a:avLst/>
          </a:prstGeom>
          <a:noFill/>
          <a:ln w="28575" cap="flat">
            <a:solidFill>
              <a:srgbClr val="07BEB8"/>
            </a:solidFill>
            <a:prstDash val="solid"/>
            <a:round/>
          </a:ln>
        </p:spPr>
      </p:pic>
      <p:pic>
        <p:nvPicPr>
          <p:cNvPr id="5" name="Picture 13" descr="A map of the world with white lines&#10;&#10;AI-generated content may be incorrect.">
            <a:extLst>
              <a:ext uri="{FF2B5EF4-FFF2-40B4-BE49-F238E27FC236}">
                <a16:creationId xmlns:a16="http://schemas.microsoft.com/office/drawing/2014/main" id="{55890B16-8A09-DBF9-080C-8D56286CE91F}"/>
              </a:ext>
            </a:extLst>
          </p:cNvPr>
          <p:cNvPicPr>
            <a:picLocks noMove="1" noResize="1"/>
          </p:cNvPicPr>
          <p:nvPr/>
        </p:nvPicPr>
        <p:blipFill>
          <a:blip r:embed="rId5">
            <a:extLst>
              <a:ext uri="{28A0092B-C50C-407E-A947-70E740481C1C}">
                <a14:useLocalDpi xmlns:a14="http://schemas.microsoft.com/office/drawing/2010/main" val="0"/>
              </a:ext>
            </a:extLst>
          </a:blip>
          <a:stretch>
            <a:fillRect/>
          </a:stretch>
        </p:blipFill>
        <p:spPr>
          <a:xfrm>
            <a:off x="8956932" y="4918740"/>
            <a:ext cx="2807162" cy="1596057"/>
          </a:xfrm>
          <a:prstGeom prst="rect">
            <a:avLst/>
          </a:prstGeom>
          <a:solidFill>
            <a:srgbClr val="EDEDED"/>
          </a:solidFill>
          <a:ln w="28575" cap="flat">
            <a:solidFill>
              <a:srgbClr val="07BEB8"/>
            </a:solidFill>
            <a:prstDash val="solid"/>
            <a:round/>
          </a:ln>
        </p:spPr>
      </p:pic>
      <p:sp>
        <p:nvSpPr>
          <p:cNvPr id="6" name="TextBox 15">
            <a:extLst>
              <a:ext uri="{FF2B5EF4-FFF2-40B4-BE49-F238E27FC236}">
                <a16:creationId xmlns:a16="http://schemas.microsoft.com/office/drawing/2014/main" id="{78008A2E-3E80-4853-B67A-90F87F919585}"/>
              </a:ext>
            </a:extLst>
          </p:cNvPr>
          <p:cNvSpPr txBox="1">
            <a:spLocks noMove="1" noResize="1"/>
          </p:cNvSpPr>
          <p:nvPr/>
        </p:nvSpPr>
        <p:spPr>
          <a:xfrm>
            <a:off x="334432" y="2339309"/>
            <a:ext cx="8041215" cy="3416317"/>
          </a:xfrm>
          <a:prstGeom prst="rect">
            <a:avLst/>
          </a:prstGeom>
          <a:noFill/>
          <a:ln cap="flat">
            <a:noFill/>
          </a:ln>
        </p:spPr>
        <p:txBody>
          <a:bodyPr vert="horz" wrap="square" lIns="91440" tIns="45720" rIns="91440" bIns="45720" anchor="t" anchorCtr="0" compatLnSpc="1">
            <a:spAutoFit/>
          </a:bodyPr>
          <a:lstStyle/>
          <a:p>
            <a:pPr marL="0" marR="0" lvl="0" indent="0" algn="l" defTabSz="387763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333333"/>
                </a:solidFill>
                <a:uFillTx/>
                <a:latin typeface="Arial"/>
                <a:ea typeface="ＭＳ Ｐゴシック"/>
                <a:cs typeface="Arial"/>
              </a:rPr>
              <a:t>PML conducts impactful, </a:t>
            </a:r>
            <a:r>
              <a:rPr lang="en-US" sz="1800" b="1" i="0" u="none" strike="noStrike" kern="1200" cap="none" spc="0" baseline="0">
                <a:solidFill>
                  <a:srgbClr val="333333"/>
                </a:solidFill>
                <a:uFillTx/>
                <a:latin typeface="Arial"/>
                <a:ea typeface="ＭＳ Ｐゴシック"/>
                <a:cs typeface="Arial"/>
              </a:rPr>
              <a:t>interdisciplinary marine research </a:t>
            </a:r>
            <a:r>
              <a:rPr lang="en-US" sz="1800" b="0" i="0" u="none" strike="noStrike" kern="1200" cap="none" spc="0" baseline="0">
                <a:solidFill>
                  <a:srgbClr val="333333"/>
                </a:solidFill>
                <a:uFillTx/>
                <a:latin typeface="Arial"/>
                <a:ea typeface="ＭＳ Ｐゴシック"/>
                <a:cs typeface="Arial"/>
              </a:rPr>
              <a:t>to address the</a:t>
            </a:r>
            <a:r>
              <a:rPr lang="en-US" sz="1800" b="1" i="0" u="none" strike="noStrike" kern="1200" cap="none" spc="0" baseline="0">
                <a:solidFill>
                  <a:srgbClr val="333333"/>
                </a:solidFill>
                <a:uFillTx/>
                <a:latin typeface="Arial"/>
                <a:ea typeface="ＭＳ Ｐゴシック"/>
                <a:cs typeface="Arial"/>
              </a:rPr>
              <a:t> ocean's greatest challenges. </a:t>
            </a:r>
          </a:p>
          <a:p>
            <a:pPr marL="0" marR="0" lvl="0" indent="0" algn="l" defTabSz="387763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333333"/>
              </a:solidFill>
              <a:uFillTx/>
              <a:latin typeface="Arial"/>
              <a:ea typeface="ＭＳ Ｐゴシック"/>
              <a:cs typeface="Arial"/>
            </a:endParaRPr>
          </a:p>
          <a:p>
            <a:pPr marL="0" marR="0" lvl="0" indent="0" algn="l" defTabSz="387763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333333"/>
                </a:solidFill>
                <a:uFillTx/>
                <a:latin typeface="Arial"/>
                <a:ea typeface="ＭＳ Ｐゴシック"/>
                <a:cs typeface="Arial"/>
              </a:rPr>
              <a:t>For over 50 years, we have delivered trusted scientific evidence and innovative solutions focused on:</a:t>
            </a:r>
          </a:p>
          <a:p>
            <a:pPr marL="457200" marR="0" lvl="1" indent="0" algn="l" defTabSz="3877632"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1" i="0" u="none" strike="noStrike" kern="1200" cap="none" spc="0" baseline="0">
                <a:solidFill>
                  <a:srgbClr val="333333"/>
                </a:solidFill>
                <a:uFillTx/>
                <a:latin typeface="Arial"/>
                <a:ea typeface="ＭＳ Ｐゴシック"/>
                <a:cs typeface="Arial"/>
              </a:rPr>
              <a:t> climate change</a:t>
            </a:r>
          </a:p>
          <a:p>
            <a:pPr marL="457200" marR="0" lvl="1" indent="0" algn="l" defTabSz="3877632"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1" i="0" u="none" strike="noStrike" kern="1200" cap="none" spc="0" baseline="0">
                <a:solidFill>
                  <a:srgbClr val="333333"/>
                </a:solidFill>
                <a:uFillTx/>
                <a:latin typeface="Arial"/>
                <a:ea typeface="ＭＳ Ｐゴシック"/>
                <a:cs typeface="Arial"/>
              </a:rPr>
              <a:t> marine biodiversity</a:t>
            </a:r>
          </a:p>
          <a:p>
            <a:pPr marL="457200" marR="0" lvl="1" indent="0" algn="l" defTabSz="3877632"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800" b="1" i="0" u="none" strike="noStrike" kern="1200" cap="none" spc="0" baseline="0">
                <a:solidFill>
                  <a:srgbClr val="333333"/>
                </a:solidFill>
                <a:uFillTx/>
                <a:latin typeface="Arial"/>
                <a:ea typeface="ＭＳ Ｐゴシック"/>
                <a:cs typeface="Arial"/>
              </a:rPr>
              <a:t> cleaner seas</a:t>
            </a:r>
          </a:p>
          <a:p>
            <a:pPr marL="0" marR="0" lvl="0" indent="0" algn="l" defTabSz="3877632" rtl="0" fontAlgn="auto" hangingPunct="1">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333333"/>
              </a:solidFill>
              <a:uFillTx/>
              <a:latin typeface="Arial"/>
              <a:ea typeface="ＭＳ Ｐゴシック"/>
              <a:cs typeface="Arial"/>
            </a:endParaRPr>
          </a:p>
          <a:p>
            <a:pPr marL="0" marR="0" lvl="0" indent="0" algn="l" defTabSz="3877632"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333333"/>
                </a:solidFill>
                <a:uFillTx/>
                <a:latin typeface="Arial"/>
                <a:ea typeface="ＭＳ Ｐゴシック"/>
                <a:cs typeface="Arial"/>
              </a:rPr>
              <a:t>Our mission drives us to </a:t>
            </a:r>
            <a:r>
              <a:rPr lang="en-US" sz="1800" b="1" i="0" u="none" strike="noStrike" kern="1200" cap="none" spc="0" baseline="0">
                <a:solidFill>
                  <a:srgbClr val="333333"/>
                </a:solidFill>
                <a:uFillTx/>
                <a:latin typeface="Arial"/>
                <a:ea typeface="ＭＳ Ｐゴシック"/>
                <a:cs typeface="Arial"/>
              </a:rPr>
              <a:t>translate cutting-edge science </a:t>
            </a:r>
            <a:r>
              <a:rPr lang="en-US" sz="1800" b="0" i="0" u="none" strike="noStrike" kern="1200" cap="none" spc="0" baseline="0">
                <a:solidFill>
                  <a:srgbClr val="333333"/>
                </a:solidFill>
                <a:uFillTx/>
                <a:latin typeface="Arial"/>
                <a:ea typeface="ＭＳ Ｐゴシック"/>
                <a:cs typeface="Arial"/>
              </a:rPr>
              <a:t>into meaningful actions </a:t>
            </a:r>
            <a:r>
              <a:rPr lang="en-US" sz="1800" b="1" i="0" u="none" strike="noStrike" kern="1200" cap="none" spc="0" baseline="0">
                <a:solidFill>
                  <a:srgbClr val="333333"/>
                </a:solidFill>
                <a:uFillTx/>
                <a:latin typeface="Arial"/>
                <a:ea typeface="ＭＳ Ｐゴシック"/>
                <a:cs typeface="Arial"/>
              </a:rPr>
              <a:t>that benefit both nature and society</a:t>
            </a:r>
            <a:r>
              <a:rPr lang="en-US" sz="1800" b="0" i="0" u="none" strike="noStrike" kern="1200" cap="none" spc="0" baseline="0">
                <a:solidFill>
                  <a:srgbClr val="333333"/>
                </a:solidFill>
                <a:uFillTx/>
                <a:latin typeface="Arial"/>
                <a:ea typeface="ＭＳ Ｐゴシック"/>
                <a:cs typeface="Arial"/>
              </a:rPr>
              <a:t>, ensuring a </a:t>
            </a:r>
            <a:r>
              <a:rPr lang="en-US" sz="1800" b="1" i="0" u="none" strike="noStrike" kern="1200" cap="none" spc="0" baseline="0">
                <a:solidFill>
                  <a:srgbClr val="333333"/>
                </a:solidFill>
                <a:uFillTx/>
                <a:latin typeface="Arial"/>
                <a:ea typeface="ＭＳ Ｐゴシック"/>
                <a:cs typeface="Arial"/>
              </a:rPr>
              <a:t>sustainable relationship with the ocean </a:t>
            </a:r>
            <a:r>
              <a:rPr lang="en-US" sz="1800" b="0" i="0" u="none" strike="noStrike" kern="1200" cap="none" spc="0" baseline="0">
                <a:solidFill>
                  <a:srgbClr val="333333"/>
                </a:solidFill>
                <a:uFillTx/>
                <a:latin typeface="Arial"/>
                <a:ea typeface="ＭＳ Ｐゴシック"/>
                <a:cs typeface="Arial"/>
              </a:rPr>
              <a:t>upon which our planet's future depends.</a:t>
            </a:r>
            <a:endParaRPr lang="en-GB" sz="1800" b="0" i="0" u="none" strike="noStrike" kern="1200" cap="none" spc="0" baseline="0">
              <a:solidFill>
                <a:srgbClr val="333333"/>
              </a:solidFill>
              <a:uFillTx/>
              <a:latin typeface="Arial"/>
              <a:ea typeface="ＭＳ Ｐゴシック"/>
              <a:cs typeface="Arial" pitchFamily="34"/>
            </a:endParaRPr>
          </a:p>
        </p:txBody>
      </p:sp>
      <p:sp>
        <p:nvSpPr>
          <p:cNvPr id="7" name="TextBox 19">
            <a:extLst>
              <a:ext uri="{FF2B5EF4-FFF2-40B4-BE49-F238E27FC236}">
                <a16:creationId xmlns:a16="http://schemas.microsoft.com/office/drawing/2014/main" id="{5C5A6344-611B-9A54-74EA-0D9B0D826E0B}"/>
              </a:ext>
            </a:extLst>
          </p:cNvPr>
          <p:cNvSpPr txBox="1"/>
          <p:nvPr/>
        </p:nvSpPr>
        <p:spPr>
          <a:xfrm>
            <a:off x="427911" y="1201320"/>
            <a:ext cx="7833363"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7BEB8"/>
                </a:solidFill>
                <a:uFillTx/>
                <a:latin typeface="Arial Black" pitchFamily="34"/>
                <a:ea typeface="ＭＳ Ｐゴシック" pitchFamily="34"/>
              </a:rPr>
              <a:t>ABOUT US</a:t>
            </a:r>
            <a:endParaRPr lang="en-GB" sz="1600" b="0" i="0" u="none" strike="noStrike" kern="1200" cap="none" spc="0" baseline="0">
              <a:solidFill>
                <a:srgbClr val="07BEB8"/>
              </a:solidFill>
              <a:uFillTx/>
              <a:latin typeface="Arial Black" pitchFamily="34"/>
              <a:ea typeface="ＭＳ Ｐゴシック" pitchFamily="34"/>
            </a:endParaRPr>
          </a:p>
        </p:txBody>
      </p:sp>
      <p:sp>
        <p:nvSpPr>
          <p:cNvPr id="8" name="TextBox 20">
            <a:extLst>
              <a:ext uri="{FF2B5EF4-FFF2-40B4-BE49-F238E27FC236}">
                <a16:creationId xmlns:a16="http://schemas.microsoft.com/office/drawing/2014/main" id="{1DA9A855-90D8-CEC2-250F-258E93120BDC}"/>
              </a:ext>
            </a:extLst>
          </p:cNvPr>
          <p:cNvSpPr txBox="1"/>
          <p:nvPr/>
        </p:nvSpPr>
        <p:spPr>
          <a:xfrm>
            <a:off x="438363" y="1547795"/>
            <a:ext cx="8518568" cy="49244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600" b="1" i="0" u="none" strike="noStrike" kern="1200" cap="none" spc="0" baseline="0">
                <a:solidFill>
                  <a:srgbClr val="00334E"/>
                </a:solidFill>
                <a:uFillTx/>
                <a:latin typeface="Arial"/>
                <a:ea typeface="ＭＳ Ｐゴシック" pitchFamily="34"/>
              </a:rPr>
              <a:t>Advancing Marine Science for a Sustainable Future</a:t>
            </a:r>
            <a:endParaRPr lang="en-GB" sz="2600" b="1" i="0" u="none" strike="noStrike" kern="1200" cap="none" spc="0" baseline="0">
              <a:solidFill>
                <a:srgbClr val="00334E"/>
              </a:solidFill>
              <a:uFillTx/>
              <a:latin typeface="Arial"/>
              <a:ea typeface="ＭＳ Ｐゴシック" pitchFamily="34"/>
            </a:endParaRPr>
          </a:p>
        </p:txBody>
      </p:sp>
    </p:spTree>
    <p:extLst>
      <p:ext uri="{BB962C8B-B14F-4D97-AF65-F5344CB8AC3E}">
        <p14:creationId xmlns:p14="http://schemas.microsoft.com/office/powerpoint/2010/main" val="1464394745"/>
      </p:ext>
    </p:extLst>
  </p:cSld>
  <p:clrMapOvr>
    <a:masterClrMapping/>
  </p:clrMapOvr>
  <p:transition spd="med">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p:cSld name="Our Purpose">
    <p:bg>
      <p:bgPr>
        <a:gradFill>
          <a:gsLst>
            <a:gs pos="0">
              <a:srgbClr val="016676"/>
            </a:gs>
            <a:gs pos="100000">
              <a:srgbClr val="07BEB8"/>
            </a:gs>
          </a:gsLst>
          <a:lin ang="5400000"/>
        </a:gradFill>
        <a:effectLst/>
      </p:bgPr>
    </p:bg>
    <p:spTree>
      <p:nvGrpSpPr>
        <p:cNvPr id="1" name=""/>
        <p:cNvGrpSpPr/>
        <p:nvPr/>
      </p:nvGrpSpPr>
      <p:grpSpPr>
        <a:xfrm>
          <a:off x="0" y="0"/>
          <a:ext cx="0" cy="0"/>
          <a:chOff x="0" y="0"/>
          <a:chExt cx="0" cy="0"/>
        </a:xfrm>
      </p:grpSpPr>
      <p:pic>
        <p:nvPicPr>
          <p:cNvPr id="2" name="Picture 2" descr="A black and white circle with white lines&#10;&#10;AI-generated content may be incorrect.">
            <a:extLst>
              <a:ext uri="{FF2B5EF4-FFF2-40B4-BE49-F238E27FC236}">
                <a16:creationId xmlns:a16="http://schemas.microsoft.com/office/drawing/2014/main" id="{80856111-26C8-1B26-8337-5CF679055C25}"/>
              </a:ext>
            </a:extLst>
          </p:cNvPr>
          <p:cNvPicPr>
            <a:picLocks noChangeAspect="1"/>
          </p:cNvPicPr>
          <p:nvPr/>
        </p:nvPicPr>
        <p:blipFill>
          <a:blip r:embed="rId2">
            <a:alphaModFix amt="50000"/>
            <a:extLst>
              <a:ext uri="{28A0092B-C50C-407E-A947-70E740481C1C}">
                <a14:useLocalDpi xmlns:a14="http://schemas.microsoft.com/office/drawing/2010/main" val="0"/>
              </a:ext>
            </a:extLst>
          </a:blip>
          <a:stretch>
            <a:fillRect/>
          </a:stretch>
        </p:blipFill>
        <p:spPr>
          <a:xfrm>
            <a:off x="6316144" y="-1574130"/>
            <a:ext cx="10006270" cy="10006270"/>
          </a:xfrm>
          <a:prstGeom prst="rect">
            <a:avLst/>
          </a:prstGeom>
          <a:noFill/>
          <a:ln cap="flat">
            <a:noFill/>
          </a:ln>
        </p:spPr>
      </p:pic>
      <p:pic>
        <p:nvPicPr>
          <p:cNvPr id="3" name="Picture 1">
            <a:extLst>
              <a:ext uri="{FF2B5EF4-FFF2-40B4-BE49-F238E27FC236}">
                <a16:creationId xmlns:a16="http://schemas.microsoft.com/office/drawing/2014/main" id="{36640469-839F-C349-3890-1FDD8D492D5C}"/>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721154" y="-793900"/>
            <a:ext cx="3470842" cy="9276834"/>
          </a:xfrm>
          <a:prstGeom prst="rect">
            <a:avLst/>
          </a:prstGeom>
          <a:noFill/>
          <a:ln cap="flat">
            <a:noFill/>
          </a:ln>
        </p:spPr>
      </p:pic>
      <p:pic>
        <p:nvPicPr>
          <p:cNvPr id="4" name="Picture 16">
            <a:extLst>
              <a:ext uri="{FF2B5EF4-FFF2-40B4-BE49-F238E27FC236}">
                <a16:creationId xmlns:a16="http://schemas.microsoft.com/office/drawing/2014/main" id="{09C21049-7FE8-8C77-016B-16DF6C781EBC}"/>
              </a:ext>
            </a:extLst>
          </p:cNvPr>
          <p:cNvPicPr>
            <a:picLocks noMove="1" noResize="1"/>
          </p:cNvPicPr>
          <p:nvPr/>
        </p:nvPicPr>
        <p:blipFill>
          <a:blip r:embed="rId4">
            <a:extLst>
              <a:ext uri="{28A0092B-C50C-407E-A947-70E740481C1C}">
                <a14:useLocalDpi xmlns:a14="http://schemas.microsoft.com/office/drawing/2010/main" val="0"/>
              </a:ext>
            </a:extLst>
          </a:blip>
          <a:stretch>
            <a:fillRect/>
          </a:stretch>
        </p:blipFill>
        <p:spPr>
          <a:xfrm>
            <a:off x="0" y="0"/>
            <a:ext cx="12191996" cy="1078992"/>
          </a:xfrm>
          <a:prstGeom prst="rect">
            <a:avLst/>
          </a:prstGeom>
          <a:noFill/>
          <a:ln cap="flat">
            <a:noFill/>
          </a:ln>
        </p:spPr>
      </p:pic>
      <p:grpSp>
        <p:nvGrpSpPr>
          <p:cNvPr id="5" name="Group 10">
            <a:extLst>
              <a:ext uri="{FF2B5EF4-FFF2-40B4-BE49-F238E27FC236}">
                <a16:creationId xmlns:a16="http://schemas.microsoft.com/office/drawing/2014/main" id="{8989905A-C2EC-4085-1394-E4CAF0C6A800}"/>
              </a:ext>
            </a:extLst>
          </p:cNvPr>
          <p:cNvGrpSpPr/>
          <p:nvPr/>
        </p:nvGrpSpPr>
        <p:grpSpPr>
          <a:xfrm>
            <a:off x="4764133" y="2835920"/>
            <a:ext cx="4390107" cy="2354205"/>
            <a:chOff x="4764133" y="2835920"/>
            <a:chExt cx="4390107" cy="2354205"/>
          </a:xfrm>
        </p:grpSpPr>
        <p:sp>
          <p:nvSpPr>
            <p:cNvPr id="6" name="Rectangle: Rounded Corners 11">
              <a:extLst>
                <a:ext uri="{FF2B5EF4-FFF2-40B4-BE49-F238E27FC236}">
                  <a16:creationId xmlns:a16="http://schemas.microsoft.com/office/drawing/2014/main" id="{450521E6-AD88-ABC3-F552-705225609AB0}"/>
                </a:ext>
              </a:extLst>
            </p:cNvPr>
            <p:cNvSpPr/>
            <p:nvPr/>
          </p:nvSpPr>
          <p:spPr>
            <a:xfrm>
              <a:off x="4764133" y="2835920"/>
              <a:ext cx="4390107" cy="235420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334E"/>
            </a:solidFill>
            <a:ln w="28575" cap="flat">
              <a:solidFill>
                <a:srgbClr val="07BEB8"/>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7" name="Title 1">
              <a:extLst>
                <a:ext uri="{FF2B5EF4-FFF2-40B4-BE49-F238E27FC236}">
                  <a16:creationId xmlns:a16="http://schemas.microsoft.com/office/drawing/2014/main" id="{E93DD743-38F4-E6AA-7355-69A6D9C93364}"/>
                </a:ext>
              </a:extLst>
            </p:cNvPr>
            <p:cNvSpPr txBox="1"/>
            <p:nvPr/>
          </p:nvSpPr>
          <p:spPr>
            <a:xfrm>
              <a:off x="4978834" y="3049725"/>
              <a:ext cx="3678055" cy="422224"/>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7BEB8"/>
                  </a:solidFill>
                  <a:uFillTx/>
                  <a:latin typeface="Arial" pitchFamily="34"/>
                  <a:ea typeface="Red Hat Display ExtraBold" pitchFamily="2"/>
                  <a:cs typeface="Arial" pitchFamily="34"/>
                </a:rPr>
                <a:t>Our Mission</a:t>
              </a:r>
              <a:endParaRPr lang="en-GB" sz="2400" b="1" i="0" u="none" strike="noStrike" kern="1200" cap="none" spc="0" baseline="0">
                <a:solidFill>
                  <a:srgbClr val="07BEB8"/>
                </a:solidFill>
                <a:uFillTx/>
                <a:latin typeface="Arial" pitchFamily="34"/>
                <a:ea typeface="Red Hat Display ExtraBold" pitchFamily="2"/>
                <a:cs typeface="Arial" pitchFamily="34"/>
              </a:endParaRPr>
            </a:p>
          </p:txBody>
        </p:sp>
        <p:sp>
          <p:nvSpPr>
            <p:cNvPr id="8" name="Content Placeholder 2">
              <a:extLst>
                <a:ext uri="{FF2B5EF4-FFF2-40B4-BE49-F238E27FC236}">
                  <a16:creationId xmlns:a16="http://schemas.microsoft.com/office/drawing/2014/main" id="{75F0B8A7-2ECC-C6C6-C5B7-600740BFC627}"/>
                </a:ext>
              </a:extLst>
            </p:cNvPr>
            <p:cNvSpPr txBox="1"/>
            <p:nvPr/>
          </p:nvSpPr>
          <p:spPr>
            <a:xfrm>
              <a:off x="4978834" y="3597030"/>
              <a:ext cx="4175397" cy="1019071"/>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40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EBEBEB"/>
                  </a:solidFill>
                  <a:uFillTx/>
                  <a:latin typeface="Arial"/>
                  <a:ea typeface="Aptos" pitchFamily="34"/>
                  <a:cs typeface="Arial" pitchFamily="34"/>
                </a:rPr>
                <a:t>is to conduct impactful, interdisciplinary, collaborative marine research, enhancing knowledge and delivering solutions to the Ocean’s great challenges</a:t>
              </a:r>
            </a:p>
          </p:txBody>
        </p:sp>
      </p:grpSp>
      <p:grpSp>
        <p:nvGrpSpPr>
          <p:cNvPr id="9" name="Group 5">
            <a:extLst>
              <a:ext uri="{FF2B5EF4-FFF2-40B4-BE49-F238E27FC236}">
                <a16:creationId xmlns:a16="http://schemas.microsoft.com/office/drawing/2014/main" id="{E0A2BE14-A492-88BF-7CB1-212FDF711F4D}"/>
              </a:ext>
            </a:extLst>
          </p:cNvPr>
          <p:cNvGrpSpPr/>
          <p:nvPr/>
        </p:nvGrpSpPr>
        <p:grpSpPr>
          <a:xfrm>
            <a:off x="437046" y="2835051"/>
            <a:ext cx="4117131" cy="2354205"/>
            <a:chOff x="437046" y="2835051"/>
            <a:chExt cx="4117131" cy="2354205"/>
          </a:xfrm>
        </p:grpSpPr>
        <p:sp>
          <p:nvSpPr>
            <p:cNvPr id="10" name="Rectangle: Rounded Corners 6">
              <a:extLst>
                <a:ext uri="{FF2B5EF4-FFF2-40B4-BE49-F238E27FC236}">
                  <a16:creationId xmlns:a16="http://schemas.microsoft.com/office/drawing/2014/main" id="{BA2BC20C-8A70-DB73-A1FE-1CE7E00D7061}"/>
                </a:ext>
              </a:extLst>
            </p:cNvPr>
            <p:cNvSpPr/>
            <p:nvPr/>
          </p:nvSpPr>
          <p:spPr>
            <a:xfrm>
              <a:off x="437046" y="2835051"/>
              <a:ext cx="4117122" cy="2354205"/>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334E"/>
            </a:solidFill>
            <a:ln w="28575" cap="flat">
              <a:solidFill>
                <a:srgbClr val="07BEB8"/>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grpSp>
          <p:nvGrpSpPr>
            <p:cNvPr id="11" name="Group 7">
              <a:extLst>
                <a:ext uri="{FF2B5EF4-FFF2-40B4-BE49-F238E27FC236}">
                  <a16:creationId xmlns:a16="http://schemas.microsoft.com/office/drawing/2014/main" id="{85DB9002-A13F-3142-CABE-975839E5124C}"/>
                </a:ext>
              </a:extLst>
            </p:cNvPr>
            <p:cNvGrpSpPr/>
            <p:nvPr/>
          </p:nvGrpSpPr>
          <p:grpSpPr>
            <a:xfrm>
              <a:off x="615043" y="3109270"/>
              <a:ext cx="3939134" cy="1820670"/>
              <a:chOff x="615043" y="3109270"/>
              <a:chExt cx="3939134" cy="1820670"/>
            </a:xfrm>
          </p:grpSpPr>
          <p:sp>
            <p:nvSpPr>
              <p:cNvPr id="12" name="Title 1">
                <a:extLst>
                  <a:ext uri="{FF2B5EF4-FFF2-40B4-BE49-F238E27FC236}">
                    <a16:creationId xmlns:a16="http://schemas.microsoft.com/office/drawing/2014/main" id="{C78C1D20-A7D5-D4BC-C5F5-64F4C358FAC2}"/>
                  </a:ext>
                </a:extLst>
              </p:cNvPr>
              <p:cNvSpPr txBox="1"/>
              <p:nvPr/>
            </p:nvSpPr>
            <p:spPr>
              <a:xfrm>
                <a:off x="615043" y="3109270"/>
                <a:ext cx="3939134" cy="580991"/>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7BEB8"/>
                    </a:solidFill>
                    <a:uFillTx/>
                    <a:latin typeface="Arial" pitchFamily="34"/>
                    <a:ea typeface="Red Hat Display ExtraBold" pitchFamily="2"/>
                    <a:cs typeface="Arial" pitchFamily="34"/>
                  </a:rPr>
                  <a:t>Our Vision</a:t>
                </a:r>
                <a:endParaRPr lang="en-GB" sz="2400" b="1" i="0" u="none" strike="noStrike" kern="1200" cap="none" spc="0" baseline="0">
                  <a:solidFill>
                    <a:srgbClr val="07BEB8"/>
                  </a:solidFill>
                  <a:uFillTx/>
                  <a:latin typeface="Arial" pitchFamily="34"/>
                  <a:ea typeface="Red Hat Display ExtraBold" pitchFamily="2"/>
                  <a:cs typeface="Arial" pitchFamily="34"/>
                </a:endParaRPr>
              </a:p>
            </p:txBody>
          </p:sp>
          <p:sp>
            <p:nvSpPr>
              <p:cNvPr id="13" name="Content Placeholder 2">
                <a:extLst>
                  <a:ext uri="{FF2B5EF4-FFF2-40B4-BE49-F238E27FC236}">
                    <a16:creationId xmlns:a16="http://schemas.microsoft.com/office/drawing/2014/main" id="{2291F29F-AC8B-7FB8-398A-F369725E3624}"/>
                  </a:ext>
                </a:extLst>
              </p:cNvPr>
              <p:cNvSpPr txBox="1"/>
              <p:nvPr/>
            </p:nvSpPr>
            <p:spPr>
              <a:xfrm>
                <a:off x="623209" y="3671123"/>
                <a:ext cx="3732489" cy="1258817"/>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40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EBEBEB"/>
                    </a:solidFill>
                    <a:uFillTx/>
                    <a:latin typeface="Arial"/>
                    <a:ea typeface="Aptos" pitchFamily="34"/>
                    <a:cs typeface="Arial" pitchFamily="34"/>
                  </a:rPr>
                  <a:t>Our vision to 2030 is to be recognised globally as leading the research agenda focused on understanding impacts on the marine environment</a:t>
                </a:r>
              </a:p>
            </p:txBody>
          </p:sp>
        </p:grpSp>
      </p:grpSp>
      <p:sp>
        <p:nvSpPr>
          <p:cNvPr id="14" name="Content Placeholder 2">
            <a:extLst>
              <a:ext uri="{FF2B5EF4-FFF2-40B4-BE49-F238E27FC236}">
                <a16:creationId xmlns:a16="http://schemas.microsoft.com/office/drawing/2014/main" id="{1429931C-48D7-434A-FE71-270DC0FCC5C8}"/>
              </a:ext>
            </a:extLst>
          </p:cNvPr>
          <p:cNvSpPr txBox="1"/>
          <p:nvPr/>
        </p:nvSpPr>
        <p:spPr>
          <a:xfrm>
            <a:off x="531238" y="1386641"/>
            <a:ext cx="7648919" cy="1139900"/>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70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FFFFFF"/>
                </a:solidFill>
                <a:uFillTx/>
                <a:latin typeface="Arial" pitchFamily="34"/>
                <a:ea typeface="Red Hat Display ExtraBold" pitchFamily="2"/>
                <a:cs typeface="Arial" pitchFamily="34"/>
              </a:rPr>
              <a:t>Our purpose</a:t>
            </a:r>
            <a:r>
              <a:rPr lang="en-GB" sz="2800" b="1" i="0" u="none" strike="noStrike" kern="1200" cap="none" spc="0" baseline="0">
                <a:solidFill>
                  <a:srgbClr val="FFFFFF"/>
                </a:solidFill>
                <a:uFillTx/>
                <a:latin typeface="Arial" pitchFamily="34"/>
                <a:ea typeface="Red Hat Display ExtraBold" pitchFamily="2"/>
                <a:cs typeface="Arial" pitchFamily="34"/>
              </a:rPr>
              <a:t> is t</a:t>
            </a:r>
            <a:r>
              <a:rPr lang="en-US" sz="2800" b="1" i="0" u="none" strike="noStrike" kern="1200" cap="none" spc="0" baseline="0">
                <a:solidFill>
                  <a:srgbClr val="FFFFFF"/>
                </a:solidFill>
                <a:uFillTx/>
                <a:latin typeface="Arial"/>
                <a:ea typeface="Aptos" pitchFamily="34"/>
                <a:cs typeface="Arial" pitchFamily="34"/>
              </a:rPr>
              <a:t>o advance marine science for the benefit of nature and society</a:t>
            </a:r>
          </a:p>
        </p:txBody>
      </p:sp>
    </p:spTree>
    <p:extLst>
      <p:ext uri="{BB962C8B-B14F-4D97-AF65-F5344CB8AC3E}">
        <p14:creationId xmlns:p14="http://schemas.microsoft.com/office/powerpoint/2010/main" val="2098151846"/>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p:cSld name="Challenge areas">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91D2C964-5598-A536-3EEF-09FBC7CAD692}"/>
              </a:ext>
            </a:extLst>
          </p:cNvPr>
          <p:cNvPicPr>
            <a:picLocks noMove="1" noResize="1"/>
          </p:cNvPicPr>
          <p:nvPr/>
        </p:nvPicPr>
        <p:blipFill>
          <a:blip r:embed="rId2">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grpSp>
        <p:nvGrpSpPr>
          <p:cNvPr id="3" name="Group 1">
            <a:extLst>
              <a:ext uri="{FF2B5EF4-FFF2-40B4-BE49-F238E27FC236}">
                <a16:creationId xmlns:a16="http://schemas.microsoft.com/office/drawing/2014/main" id="{0865E8D1-A190-9ACE-DDA9-ACA3A7DB9542}"/>
              </a:ext>
            </a:extLst>
          </p:cNvPr>
          <p:cNvGrpSpPr/>
          <p:nvPr/>
        </p:nvGrpSpPr>
        <p:grpSpPr>
          <a:xfrm>
            <a:off x="522305" y="2555665"/>
            <a:ext cx="3664686" cy="3266977"/>
            <a:chOff x="522305" y="2555665"/>
            <a:chExt cx="3664686" cy="3266977"/>
          </a:xfrm>
        </p:grpSpPr>
        <p:sp>
          <p:nvSpPr>
            <p:cNvPr id="4" name="Rectangle: Rounded Corners 2">
              <a:extLst>
                <a:ext uri="{FF2B5EF4-FFF2-40B4-BE49-F238E27FC236}">
                  <a16:creationId xmlns:a16="http://schemas.microsoft.com/office/drawing/2014/main" id="{4E3E4A42-3F28-90A2-4F39-EEE8B792F5FC}"/>
                </a:ext>
              </a:extLst>
            </p:cNvPr>
            <p:cNvSpPr>
              <a:spLocks noMove="1" noResize="1"/>
            </p:cNvSpPr>
            <p:nvPr/>
          </p:nvSpPr>
          <p:spPr>
            <a:xfrm>
              <a:off x="533305" y="2555665"/>
              <a:ext cx="3632956" cy="326697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334E"/>
            </a:solidFill>
            <a:ln w="12701" cap="flat">
              <a:solidFill>
                <a:srgbClr val="DABE50"/>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5" name="Title 1">
              <a:extLst>
                <a:ext uri="{FF2B5EF4-FFF2-40B4-BE49-F238E27FC236}">
                  <a16:creationId xmlns:a16="http://schemas.microsoft.com/office/drawing/2014/main" id="{EC4662E6-51D5-A690-1568-2014BE77FF0B}"/>
                </a:ext>
              </a:extLst>
            </p:cNvPr>
            <p:cNvSpPr txBox="1">
              <a:spLocks noMove="1" noResize="1"/>
            </p:cNvSpPr>
            <p:nvPr/>
          </p:nvSpPr>
          <p:spPr>
            <a:xfrm>
              <a:off x="522305" y="4069573"/>
              <a:ext cx="3632956" cy="488152"/>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FFFFFF"/>
                  </a:solidFill>
                  <a:uFillTx/>
                  <a:latin typeface="Arial" pitchFamily="34"/>
                  <a:ea typeface="Red Hat Display ExtraBold" pitchFamily="2"/>
                  <a:cs typeface="Arial" pitchFamily="34"/>
                </a:rPr>
                <a:t>Climate Change</a:t>
              </a:r>
              <a:endParaRPr lang="en-GB" sz="2000" b="1" i="0" u="none" strike="noStrike" kern="1200" cap="none" spc="0" baseline="0">
                <a:solidFill>
                  <a:srgbClr val="FFFFFF"/>
                </a:solidFill>
                <a:uFillTx/>
                <a:latin typeface="Arial" pitchFamily="34"/>
                <a:ea typeface="Red Hat Display ExtraBold" pitchFamily="2"/>
                <a:cs typeface="Arial" pitchFamily="34"/>
              </a:endParaRPr>
            </a:p>
          </p:txBody>
        </p:sp>
        <p:sp>
          <p:nvSpPr>
            <p:cNvPr id="6" name="Content Placeholder 2">
              <a:extLst>
                <a:ext uri="{FF2B5EF4-FFF2-40B4-BE49-F238E27FC236}">
                  <a16:creationId xmlns:a16="http://schemas.microsoft.com/office/drawing/2014/main" id="{E26414D1-A8CC-186F-AA82-A670B9CE8EAC}"/>
                </a:ext>
              </a:extLst>
            </p:cNvPr>
            <p:cNvSpPr txBox="1">
              <a:spLocks noMove="1" noResize="1"/>
            </p:cNvSpPr>
            <p:nvPr/>
          </p:nvSpPr>
          <p:spPr>
            <a:xfrm>
              <a:off x="709153" y="4633822"/>
              <a:ext cx="3477838" cy="1074493"/>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Arial" pitchFamily="34"/>
                  <a:ea typeface="Red Hat Text" pitchFamily="2"/>
                  <a:cs typeface="Arial" pitchFamily="34"/>
                </a:rPr>
                <a:t>Understanding and predicting climate change and its consequences in support of adaptation and mitigation actions.</a:t>
              </a:r>
              <a:endParaRPr lang="en-GB" sz="1800" b="0" i="0" u="none" strike="noStrike" kern="1200" cap="none" spc="0" baseline="0">
                <a:solidFill>
                  <a:srgbClr val="FFFFFF"/>
                </a:solidFill>
                <a:uFillTx/>
                <a:latin typeface="Arial"/>
                <a:ea typeface="Red Hat Text" pitchFamily="2"/>
                <a:cs typeface="Arial" pitchFamily="34"/>
              </a:endParaRPr>
            </a:p>
          </p:txBody>
        </p:sp>
        <p:pic>
          <p:nvPicPr>
            <p:cNvPr id="7" name="Picture 5">
              <a:extLst>
                <a:ext uri="{FF2B5EF4-FFF2-40B4-BE49-F238E27FC236}">
                  <a16:creationId xmlns:a16="http://schemas.microsoft.com/office/drawing/2014/main" id="{6ABB2C7B-A1B3-C38D-8FC3-D5E09877DE5C}"/>
                </a:ext>
              </a:extLst>
            </p:cNvPr>
            <p:cNvPicPr>
              <a:picLocks noMove="1" noResize="1"/>
            </p:cNvPicPr>
            <p:nvPr/>
          </p:nvPicPr>
          <p:blipFill>
            <a:blip r:embed="rId3">
              <a:extLst>
                <a:ext uri="{28A0092B-C50C-407E-A947-70E740481C1C}">
                  <a14:useLocalDpi xmlns:a14="http://schemas.microsoft.com/office/drawing/2010/main" val="0"/>
                </a:ext>
              </a:extLst>
            </a:blip>
            <a:srcRect/>
            <a:stretch>
              <a:fillRect/>
            </a:stretch>
          </p:blipFill>
          <p:spPr>
            <a:xfrm>
              <a:off x="1750317" y="2804126"/>
              <a:ext cx="1203697" cy="1144554"/>
            </a:xfrm>
            <a:prstGeom prst="rect">
              <a:avLst/>
            </a:prstGeom>
            <a:noFill/>
            <a:ln cap="flat">
              <a:noFill/>
            </a:ln>
          </p:spPr>
        </p:pic>
      </p:grpSp>
      <p:grpSp>
        <p:nvGrpSpPr>
          <p:cNvPr id="8" name="Group 6">
            <a:extLst>
              <a:ext uri="{FF2B5EF4-FFF2-40B4-BE49-F238E27FC236}">
                <a16:creationId xmlns:a16="http://schemas.microsoft.com/office/drawing/2014/main" id="{4B5683A0-C442-9D7A-8E47-41D6193BB0E4}"/>
              </a:ext>
            </a:extLst>
          </p:cNvPr>
          <p:cNvGrpSpPr/>
          <p:nvPr/>
        </p:nvGrpSpPr>
        <p:grpSpPr>
          <a:xfrm>
            <a:off x="8204508" y="2519985"/>
            <a:ext cx="3632956" cy="3266986"/>
            <a:chOff x="8204508" y="2519985"/>
            <a:chExt cx="3632956" cy="3266986"/>
          </a:xfrm>
        </p:grpSpPr>
        <p:sp>
          <p:nvSpPr>
            <p:cNvPr id="9" name="Rectangle: Rounded Corners 7">
              <a:extLst>
                <a:ext uri="{FF2B5EF4-FFF2-40B4-BE49-F238E27FC236}">
                  <a16:creationId xmlns:a16="http://schemas.microsoft.com/office/drawing/2014/main" id="{1A785686-765C-29FE-7934-DF40797FD842}"/>
                </a:ext>
              </a:extLst>
            </p:cNvPr>
            <p:cNvSpPr>
              <a:spLocks noMove="1" noResize="1"/>
            </p:cNvSpPr>
            <p:nvPr/>
          </p:nvSpPr>
          <p:spPr>
            <a:xfrm>
              <a:off x="8204508" y="2519985"/>
              <a:ext cx="3632956" cy="3266986"/>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334E"/>
            </a:solidFill>
            <a:ln w="12701" cap="flat">
              <a:solidFill>
                <a:srgbClr val="07BEB8"/>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10" name="Title 1">
              <a:extLst>
                <a:ext uri="{FF2B5EF4-FFF2-40B4-BE49-F238E27FC236}">
                  <a16:creationId xmlns:a16="http://schemas.microsoft.com/office/drawing/2014/main" id="{AC8B32D2-C271-014F-2772-EF263E4B6F0F}"/>
                </a:ext>
              </a:extLst>
            </p:cNvPr>
            <p:cNvSpPr txBox="1">
              <a:spLocks noMove="1" noResize="1"/>
            </p:cNvSpPr>
            <p:nvPr/>
          </p:nvSpPr>
          <p:spPr>
            <a:xfrm>
              <a:off x="8788764" y="4066428"/>
              <a:ext cx="2464445" cy="432246"/>
            </a:xfrm>
            <a:prstGeom prst="rect">
              <a:avLst/>
            </a:prstGeom>
            <a:noFill/>
            <a:ln cap="flat">
              <a:noFill/>
            </a:ln>
          </p:spPr>
          <p:txBody>
            <a:bodyPr vert="horz" wrap="square" lIns="91440" tIns="45720" rIns="91440" bIns="45720" anchor="t" anchorCtr="1" compatLnSpc="1">
              <a:no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FFFFFF"/>
                  </a:solidFill>
                  <a:uFillTx/>
                  <a:latin typeface="Arial" pitchFamily="34"/>
                  <a:ea typeface="Red Hat Display ExtraBold" pitchFamily="2"/>
                  <a:cs typeface="Arial" pitchFamily="34"/>
                </a:rPr>
                <a:t>Cleaner Seas</a:t>
              </a:r>
              <a:endParaRPr lang="en-GB" sz="2000" b="1" i="0" u="none" strike="noStrike" kern="1200" cap="none" spc="0" baseline="0">
                <a:solidFill>
                  <a:srgbClr val="FFFFFF"/>
                </a:solidFill>
                <a:uFillTx/>
                <a:latin typeface="Arial" pitchFamily="34"/>
                <a:ea typeface="Red Hat Display ExtraBold" pitchFamily="2"/>
                <a:cs typeface="Arial" pitchFamily="34"/>
              </a:endParaRPr>
            </a:p>
          </p:txBody>
        </p:sp>
        <p:sp>
          <p:nvSpPr>
            <p:cNvPr id="11" name="Content Placeholder 2">
              <a:extLst>
                <a:ext uri="{FF2B5EF4-FFF2-40B4-BE49-F238E27FC236}">
                  <a16:creationId xmlns:a16="http://schemas.microsoft.com/office/drawing/2014/main" id="{516ABFE7-71D1-77E8-20BD-F22F2858BF1A}"/>
                </a:ext>
              </a:extLst>
            </p:cNvPr>
            <p:cNvSpPr txBox="1">
              <a:spLocks noMove="1" noResize="1"/>
            </p:cNvSpPr>
            <p:nvPr/>
          </p:nvSpPr>
          <p:spPr>
            <a:xfrm>
              <a:off x="8656524" y="4698470"/>
              <a:ext cx="2840345" cy="86099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Arial" pitchFamily="34"/>
                  <a:ea typeface="Red Hat Text" pitchFamily="2"/>
                  <a:cs typeface="Arial" pitchFamily="34"/>
                </a:rPr>
                <a:t>Understanding the consequences of pollutants to inform actions.   </a:t>
              </a:r>
              <a:endParaRPr lang="en-GB" sz="1800" b="0" i="0" u="none" strike="noStrike" kern="1200" cap="none" spc="0" baseline="0">
                <a:solidFill>
                  <a:srgbClr val="FFFFFF"/>
                </a:solidFill>
                <a:uFillTx/>
                <a:latin typeface="Arial"/>
                <a:ea typeface="Red Hat Text" pitchFamily="2"/>
                <a:cs typeface="Arial" pitchFamily="34"/>
              </a:endParaRPr>
            </a:p>
          </p:txBody>
        </p:sp>
        <p:pic>
          <p:nvPicPr>
            <p:cNvPr id="12" name="Picture 10">
              <a:extLst>
                <a:ext uri="{FF2B5EF4-FFF2-40B4-BE49-F238E27FC236}">
                  <a16:creationId xmlns:a16="http://schemas.microsoft.com/office/drawing/2014/main" id="{4A4456CF-9697-CAB5-3D6C-9163A94538F9}"/>
                </a:ext>
              </a:extLst>
            </p:cNvPr>
            <p:cNvPicPr>
              <a:picLocks noMove="1" noResize="1"/>
            </p:cNvPicPr>
            <p:nvPr/>
          </p:nvPicPr>
          <p:blipFill>
            <a:blip r:embed="rId4">
              <a:extLst>
                <a:ext uri="{28A0092B-C50C-407E-A947-70E740481C1C}">
                  <a14:useLocalDpi xmlns:a14="http://schemas.microsoft.com/office/drawing/2010/main" val="0"/>
                </a:ext>
              </a:extLst>
            </a:blip>
            <a:srcRect/>
            <a:stretch>
              <a:fillRect/>
            </a:stretch>
          </p:blipFill>
          <p:spPr>
            <a:xfrm>
              <a:off x="9400781" y="2720001"/>
              <a:ext cx="1240401" cy="1240401"/>
            </a:xfrm>
            <a:prstGeom prst="rect">
              <a:avLst/>
            </a:prstGeom>
            <a:noFill/>
            <a:ln cap="flat">
              <a:noFill/>
            </a:ln>
          </p:spPr>
        </p:pic>
      </p:grpSp>
      <p:grpSp>
        <p:nvGrpSpPr>
          <p:cNvPr id="13" name="Group 11">
            <a:extLst>
              <a:ext uri="{FF2B5EF4-FFF2-40B4-BE49-F238E27FC236}">
                <a16:creationId xmlns:a16="http://schemas.microsoft.com/office/drawing/2014/main" id="{6EF50F9E-FBF5-C63D-7ADB-E220744B7ABF}"/>
              </a:ext>
            </a:extLst>
          </p:cNvPr>
          <p:cNvGrpSpPr/>
          <p:nvPr/>
        </p:nvGrpSpPr>
        <p:grpSpPr>
          <a:xfrm>
            <a:off x="4368902" y="2555665"/>
            <a:ext cx="3653695" cy="3266986"/>
            <a:chOff x="4368902" y="2555665"/>
            <a:chExt cx="3653695" cy="3266986"/>
          </a:xfrm>
        </p:grpSpPr>
        <p:sp>
          <p:nvSpPr>
            <p:cNvPr id="14" name="Rectangle: Rounded Corners 12">
              <a:extLst>
                <a:ext uri="{FF2B5EF4-FFF2-40B4-BE49-F238E27FC236}">
                  <a16:creationId xmlns:a16="http://schemas.microsoft.com/office/drawing/2014/main" id="{6BC47CE6-3340-5C5D-C7D3-0DD551AE4BFE}"/>
                </a:ext>
              </a:extLst>
            </p:cNvPr>
            <p:cNvSpPr>
              <a:spLocks noMove="1" noResize="1"/>
            </p:cNvSpPr>
            <p:nvPr/>
          </p:nvSpPr>
          <p:spPr>
            <a:xfrm>
              <a:off x="4368902" y="2555665"/>
              <a:ext cx="3653695" cy="3266986"/>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0334E"/>
            </a:solidFill>
            <a:ln w="12701" cap="flat">
              <a:solidFill>
                <a:srgbClr val="F28C8C"/>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15" name="Title 1">
              <a:extLst>
                <a:ext uri="{FF2B5EF4-FFF2-40B4-BE49-F238E27FC236}">
                  <a16:creationId xmlns:a16="http://schemas.microsoft.com/office/drawing/2014/main" id="{B6CC0B7B-9CCD-D43B-9FF5-19236C61BDA0}"/>
                </a:ext>
              </a:extLst>
            </p:cNvPr>
            <p:cNvSpPr txBox="1">
              <a:spLocks noMove="1" noResize="1"/>
            </p:cNvSpPr>
            <p:nvPr/>
          </p:nvSpPr>
          <p:spPr>
            <a:xfrm>
              <a:off x="4891582" y="4066620"/>
              <a:ext cx="2608335" cy="432044"/>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FFFFFF"/>
                  </a:solidFill>
                  <a:uFillTx/>
                  <a:latin typeface="Arial" pitchFamily="34"/>
                  <a:ea typeface="Red Hat Display ExtraBold" pitchFamily="2"/>
                  <a:cs typeface="Arial" pitchFamily="34"/>
                </a:rPr>
                <a:t>Marine Biodiversity</a:t>
              </a:r>
              <a:endParaRPr lang="en-GB" sz="2000" b="1" i="0" u="none" strike="noStrike" kern="1200" cap="none" spc="0" baseline="0">
                <a:solidFill>
                  <a:srgbClr val="FFFFFF"/>
                </a:solidFill>
                <a:uFillTx/>
                <a:latin typeface="Arial" pitchFamily="34"/>
                <a:ea typeface="Red Hat Display ExtraBold" pitchFamily="2"/>
                <a:cs typeface="Arial" pitchFamily="34"/>
              </a:endParaRPr>
            </a:p>
          </p:txBody>
        </p:sp>
        <p:sp>
          <p:nvSpPr>
            <p:cNvPr id="16" name="Content Placeholder 2">
              <a:extLst>
                <a:ext uri="{FF2B5EF4-FFF2-40B4-BE49-F238E27FC236}">
                  <a16:creationId xmlns:a16="http://schemas.microsoft.com/office/drawing/2014/main" id="{FED7029E-3A52-3091-3981-85D11C76E19E}"/>
                </a:ext>
              </a:extLst>
            </p:cNvPr>
            <p:cNvSpPr txBox="1">
              <a:spLocks noMove="1" noResize="1"/>
            </p:cNvSpPr>
            <p:nvPr/>
          </p:nvSpPr>
          <p:spPr>
            <a:xfrm>
              <a:off x="4817232" y="4633822"/>
              <a:ext cx="2736305" cy="648071"/>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400"/>
                </a:spcBef>
                <a:spcAft>
                  <a:spcPts val="0"/>
                </a:spcAft>
                <a:buNone/>
                <a:tabLst/>
                <a:defRPr sz="1800" b="0" i="0" u="none" strike="noStrike" kern="0" cap="none" spc="0" baseline="0">
                  <a:solidFill>
                    <a:srgbClr val="000000"/>
                  </a:solidFill>
                  <a:uFillTx/>
                </a:defRPr>
              </a:pPr>
              <a:r>
                <a:rPr lang="en-US" sz="1400" b="0" i="0" u="none" strike="noStrike" kern="1200" cap="none" spc="0" baseline="0">
                  <a:solidFill>
                    <a:srgbClr val="FFFFFF"/>
                  </a:solidFill>
                  <a:uFillTx/>
                  <a:latin typeface="Arial" pitchFamily="34"/>
                  <a:ea typeface="Red Hat Text" pitchFamily="2"/>
                  <a:cs typeface="Arial" pitchFamily="34"/>
                </a:rPr>
                <a:t>Assessing, understanding and seeking solutions to restore and protect life in the Ocean.</a:t>
              </a:r>
              <a:endParaRPr lang="en-GB" sz="1800" b="0" i="0" u="none" strike="noStrike" kern="1200" cap="none" spc="0" baseline="0">
                <a:solidFill>
                  <a:srgbClr val="FFFFFF"/>
                </a:solidFill>
                <a:uFillTx/>
                <a:latin typeface="Arial"/>
                <a:ea typeface="Red Hat Text" pitchFamily="2"/>
                <a:cs typeface="Arial" pitchFamily="34"/>
              </a:endParaRPr>
            </a:p>
          </p:txBody>
        </p:sp>
        <p:pic>
          <p:nvPicPr>
            <p:cNvPr id="17" name="Picture 15">
              <a:extLst>
                <a:ext uri="{FF2B5EF4-FFF2-40B4-BE49-F238E27FC236}">
                  <a16:creationId xmlns:a16="http://schemas.microsoft.com/office/drawing/2014/main" id="{DA594F27-FC22-B598-4A46-9A383A0996F6}"/>
                </a:ext>
              </a:extLst>
            </p:cNvPr>
            <p:cNvPicPr>
              <a:picLocks noMove="1" noResize="1"/>
            </p:cNvPicPr>
            <p:nvPr/>
          </p:nvPicPr>
          <p:blipFill>
            <a:blip r:embed="rId5">
              <a:extLst>
                <a:ext uri="{28A0092B-C50C-407E-A947-70E740481C1C}">
                  <a14:useLocalDpi xmlns:a14="http://schemas.microsoft.com/office/drawing/2010/main" val="0"/>
                </a:ext>
              </a:extLst>
            </a:blip>
            <a:srcRect/>
            <a:stretch>
              <a:fillRect/>
            </a:stretch>
          </p:blipFill>
          <p:spPr>
            <a:xfrm>
              <a:off x="5541748" y="2706843"/>
              <a:ext cx="1307994" cy="1307994"/>
            </a:xfrm>
            <a:prstGeom prst="rect">
              <a:avLst/>
            </a:prstGeom>
            <a:noFill/>
            <a:ln cap="flat">
              <a:noFill/>
            </a:ln>
          </p:spPr>
        </p:pic>
      </p:grpSp>
      <p:sp>
        <p:nvSpPr>
          <p:cNvPr id="18" name="TextBox 21">
            <a:extLst>
              <a:ext uri="{FF2B5EF4-FFF2-40B4-BE49-F238E27FC236}">
                <a16:creationId xmlns:a16="http://schemas.microsoft.com/office/drawing/2014/main" id="{8B8DC388-ADBB-50A1-0E7C-25675401A9E8}"/>
              </a:ext>
            </a:extLst>
          </p:cNvPr>
          <p:cNvSpPr txBox="1"/>
          <p:nvPr/>
        </p:nvSpPr>
        <p:spPr>
          <a:xfrm>
            <a:off x="334432" y="1476161"/>
            <a:ext cx="8518568" cy="49244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600" b="1" i="0" u="none" strike="noStrike" kern="1200" cap="none" spc="0" baseline="0">
                <a:solidFill>
                  <a:srgbClr val="00334E"/>
                </a:solidFill>
                <a:uFillTx/>
                <a:latin typeface="Arial"/>
                <a:ea typeface="ＭＳ Ｐゴシック" pitchFamily="34"/>
              </a:rPr>
              <a:t>Addressing 3 Key Challenge Areas</a:t>
            </a:r>
            <a:endParaRPr lang="en-GB" sz="2600" b="1" i="0" u="none" strike="noStrike" kern="1200" cap="none" spc="0" baseline="0">
              <a:solidFill>
                <a:srgbClr val="00334E"/>
              </a:solidFill>
              <a:uFillTx/>
              <a:latin typeface="Arial"/>
              <a:ea typeface="ＭＳ Ｐゴシック" pitchFamily="34"/>
            </a:endParaRPr>
          </a:p>
        </p:txBody>
      </p:sp>
      <p:sp>
        <p:nvSpPr>
          <p:cNvPr id="19" name="TextBox 22">
            <a:extLst>
              <a:ext uri="{FF2B5EF4-FFF2-40B4-BE49-F238E27FC236}">
                <a16:creationId xmlns:a16="http://schemas.microsoft.com/office/drawing/2014/main" id="{A12A7E09-18C4-BCDA-7805-DCCD37F7AD61}"/>
              </a:ext>
            </a:extLst>
          </p:cNvPr>
          <p:cNvSpPr txBox="1"/>
          <p:nvPr/>
        </p:nvSpPr>
        <p:spPr>
          <a:xfrm>
            <a:off x="334432" y="1208727"/>
            <a:ext cx="7833363"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7BEB8"/>
                </a:solidFill>
                <a:uFillTx/>
                <a:latin typeface="Arial Black" pitchFamily="34"/>
                <a:ea typeface="ＭＳ Ｐゴシック" pitchFamily="34"/>
              </a:rPr>
              <a:t>GUIDED BY PURPOSE</a:t>
            </a:r>
            <a:endParaRPr lang="en-GB" sz="1600" b="0" i="0" u="none" strike="noStrike" kern="1200" cap="none" spc="0" baseline="0">
              <a:solidFill>
                <a:srgbClr val="07BEB8"/>
              </a:solidFill>
              <a:uFillTx/>
              <a:latin typeface="Arial Black" pitchFamily="34"/>
              <a:ea typeface="ＭＳ Ｐゴシック" pitchFamily="34"/>
            </a:endParaRPr>
          </a:p>
        </p:txBody>
      </p:sp>
    </p:spTree>
    <p:extLst>
      <p:ext uri="{BB962C8B-B14F-4D97-AF65-F5344CB8AC3E}">
        <p14:creationId xmlns:p14="http://schemas.microsoft.com/office/powerpoint/2010/main" val="2181179487"/>
      </p:ext>
    </p:extLst>
  </p:cSld>
  <p:clrMapOvr>
    <a:masterClrMapping/>
  </p:clrMapOvr>
  <p:transition spd="med">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p:cSld name="Strategic Objectives">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325D1203-E0C5-592C-88E9-E6024400D43F}"/>
              </a:ext>
            </a:extLst>
          </p:cNvPr>
          <p:cNvPicPr>
            <a:picLocks noMove="1" noResize="1"/>
          </p:cNvPicPr>
          <p:nvPr/>
        </p:nvPicPr>
        <p:blipFill>
          <a:blip r:embed="rId2">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pic>
        <p:nvPicPr>
          <p:cNvPr id="3" name="Graphic 5">
            <a:extLst>
              <a:ext uri="{FF2B5EF4-FFF2-40B4-BE49-F238E27FC236}">
                <a16:creationId xmlns:a16="http://schemas.microsoft.com/office/drawing/2014/main" id="{E820A6DF-E362-19CF-F279-049081685D6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05023" y="5949278"/>
            <a:ext cx="465365" cy="372645"/>
          </a:xfrm>
          <a:prstGeom prst="rect">
            <a:avLst/>
          </a:prstGeom>
          <a:noFill/>
          <a:ln cap="flat">
            <a:noFill/>
          </a:ln>
        </p:spPr>
      </p:pic>
      <p:pic>
        <p:nvPicPr>
          <p:cNvPr id="4" name="Graphic 6">
            <a:extLst>
              <a:ext uri="{FF2B5EF4-FFF2-40B4-BE49-F238E27FC236}">
                <a16:creationId xmlns:a16="http://schemas.microsoft.com/office/drawing/2014/main" id="{D7B06F01-B7F9-CE43-995F-1EA32418052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1383" y="5119387"/>
            <a:ext cx="372645" cy="372645"/>
          </a:xfrm>
          <a:prstGeom prst="rect">
            <a:avLst/>
          </a:prstGeom>
          <a:noFill/>
          <a:ln cap="flat">
            <a:noFill/>
          </a:ln>
        </p:spPr>
      </p:pic>
      <p:pic>
        <p:nvPicPr>
          <p:cNvPr id="5" name="Graphic 7">
            <a:extLst>
              <a:ext uri="{FF2B5EF4-FFF2-40B4-BE49-F238E27FC236}">
                <a16:creationId xmlns:a16="http://schemas.microsoft.com/office/drawing/2014/main" id="{E68A6DBA-6649-434F-1849-68D01497F44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096003" y="5119387"/>
            <a:ext cx="465365" cy="372645"/>
          </a:xfrm>
          <a:prstGeom prst="rect">
            <a:avLst/>
          </a:prstGeom>
          <a:noFill/>
          <a:ln cap="flat">
            <a:noFill/>
          </a:ln>
        </p:spPr>
      </p:pic>
      <p:pic>
        <p:nvPicPr>
          <p:cNvPr id="6" name="Graphic 8">
            <a:extLst>
              <a:ext uri="{FF2B5EF4-FFF2-40B4-BE49-F238E27FC236}">
                <a16:creationId xmlns:a16="http://schemas.microsoft.com/office/drawing/2014/main" id="{F2694D77-6CB9-5CFE-ACB6-54E68F7D90B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085935" y="5949278"/>
            <a:ext cx="465365" cy="372645"/>
          </a:xfrm>
          <a:prstGeom prst="rect">
            <a:avLst/>
          </a:prstGeom>
          <a:noFill/>
          <a:ln cap="flat">
            <a:noFill/>
          </a:ln>
        </p:spPr>
      </p:pic>
      <p:sp>
        <p:nvSpPr>
          <p:cNvPr id="7" name="Title 1">
            <a:extLst>
              <a:ext uri="{FF2B5EF4-FFF2-40B4-BE49-F238E27FC236}">
                <a16:creationId xmlns:a16="http://schemas.microsoft.com/office/drawing/2014/main" id="{5E7FF94B-1FEB-4B29-B28D-CBE842222D87}"/>
              </a:ext>
            </a:extLst>
          </p:cNvPr>
          <p:cNvSpPr txBox="1"/>
          <p:nvPr/>
        </p:nvSpPr>
        <p:spPr>
          <a:xfrm>
            <a:off x="1055437" y="5033077"/>
            <a:ext cx="3672404" cy="538261"/>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334E"/>
                </a:solidFill>
                <a:uFillTx/>
                <a:latin typeface="Arial"/>
                <a:ea typeface="Red Hat Display SemiBold" pitchFamily="2"/>
                <a:cs typeface="Red Hat Display SemiBold" pitchFamily="2"/>
              </a:rPr>
              <a:t>Science, Technology and Impact</a:t>
            </a:r>
          </a:p>
        </p:txBody>
      </p:sp>
      <p:sp>
        <p:nvSpPr>
          <p:cNvPr id="8" name="Title 1">
            <a:extLst>
              <a:ext uri="{FF2B5EF4-FFF2-40B4-BE49-F238E27FC236}">
                <a16:creationId xmlns:a16="http://schemas.microsoft.com/office/drawing/2014/main" id="{BB5F2485-70E3-B178-77F7-B4B77FC07515}"/>
              </a:ext>
            </a:extLst>
          </p:cNvPr>
          <p:cNvSpPr txBox="1"/>
          <p:nvPr/>
        </p:nvSpPr>
        <p:spPr>
          <a:xfrm>
            <a:off x="1055437" y="5866470"/>
            <a:ext cx="2592287" cy="538261"/>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334E"/>
                </a:solidFill>
                <a:uFillTx/>
                <a:latin typeface="Arial"/>
                <a:ea typeface="Red Hat Display SemiBold" pitchFamily="2"/>
                <a:cs typeface="Red Hat Display SemiBold" pitchFamily="2"/>
              </a:rPr>
              <a:t>Operational Excellence</a:t>
            </a:r>
          </a:p>
        </p:txBody>
      </p:sp>
      <p:sp>
        <p:nvSpPr>
          <p:cNvPr id="9" name="Title 1">
            <a:extLst>
              <a:ext uri="{FF2B5EF4-FFF2-40B4-BE49-F238E27FC236}">
                <a16:creationId xmlns:a16="http://schemas.microsoft.com/office/drawing/2014/main" id="{39E5B370-9437-0D42-209E-024D88EFF139}"/>
              </a:ext>
            </a:extLst>
          </p:cNvPr>
          <p:cNvSpPr txBox="1"/>
          <p:nvPr/>
        </p:nvSpPr>
        <p:spPr>
          <a:xfrm>
            <a:off x="6744074" y="5036579"/>
            <a:ext cx="3672404" cy="538261"/>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334E"/>
                </a:solidFill>
                <a:uFillTx/>
                <a:latin typeface="Arial"/>
                <a:ea typeface="Red Hat Display SemiBold" pitchFamily="2"/>
                <a:cs typeface="Red Hat Display SemiBold" pitchFamily="2"/>
              </a:rPr>
              <a:t>People and Culture</a:t>
            </a:r>
          </a:p>
        </p:txBody>
      </p:sp>
      <p:sp>
        <p:nvSpPr>
          <p:cNvPr id="10" name="Title 1">
            <a:extLst>
              <a:ext uri="{FF2B5EF4-FFF2-40B4-BE49-F238E27FC236}">
                <a16:creationId xmlns:a16="http://schemas.microsoft.com/office/drawing/2014/main" id="{8D074F98-C8A6-CB51-E90F-716F012A9799}"/>
              </a:ext>
            </a:extLst>
          </p:cNvPr>
          <p:cNvSpPr txBox="1"/>
          <p:nvPr/>
        </p:nvSpPr>
        <p:spPr>
          <a:xfrm>
            <a:off x="6749405" y="5866470"/>
            <a:ext cx="3672404" cy="538261"/>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00334E"/>
                </a:solidFill>
                <a:uFillTx/>
                <a:latin typeface="Arial"/>
                <a:ea typeface="Red Hat Display SemiBold" pitchFamily="2"/>
                <a:cs typeface="Red Hat Display SemiBold" pitchFamily="2"/>
              </a:rPr>
              <a:t>Business Growth and Reputation</a:t>
            </a:r>
          </a:p>
        </p:txBody>
      </p:sp>
      <p:sp>
        <p:nvSpPr>
          <p:cNvPr id="11" name="Rectangle: Rounded Corners 13">
            <a:extLst>
              <a:ext uri="{FF2B5EF4-FFF2-40B4-BE49-F238E27FC236}">
                <a16:creationId xmlns:a16="http://schemas.microsoft.com/office/drawing/2014/main" id="{46A39F3F-8FBB-82F2-D2B0-4D45802516AD}"/>
              </a:ext>
            </a:extLst>
          </p:cNvPr>
          <p:cNvSpPr/>
          <p:nvPr/>
        </p:nvSpPr>
        <p:spPr>
          <a:xfrm>
            <a:off x="407365" y="5033077"/>
            <a:ext cx="4248466" cy="53826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2701" cap="flat">
            <a:solidFill>
              <a:srgbClr val="07BEB8"/>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12" name="Rectangle: Rounded Corners 14">
            <a:extLst>
              <a:ext uri="{FF2B5EF4-FFF2-40B4-BE49-F238E27FC236}">
                <a16:creationId xmlns:a16="http://schemas.microsoft.com/office/drawing/2014/main" id="{7FB609E0-76F5-0C36-ED8D-22A1CF09BCFA}"/>
              </a:ext>
            </a:extLst>
          </p:cNvPr>
          <p:cNvSpPr/>
          <p:nvPr/>
        </p:nvSpPr>
        <p:spPr>
          <a:xfrm>
            <a:off x="407365" y="5866470"/>
            <a:ext cx="3312368" cy="53826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2701" cap="flat">
            <a:solidFill>
              <a:srgbClr val="DABE50"/>
            </a:solidFill>
            <a:prstDash val="solid"/>
            <a:miter/>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13" name="Rectangle: Rounded Corners 15">
            <a:extLst>
              <a:ext uri="{FF2B5EF4-FFF2-40B4-BE49-F238E27FC236}">
                <a16:creationId xmlns:a16="http://schemas.microsoft.com/office/drawing/2014/main" id="{E1D39483-8376-A60F-157D-D67202A4548C}"/>
              </a:ext>
            </a:extLst>
          </p:cNvPr>
          <p:cNvSpPr/>
          <p:nvPr/>
        </p:nvSpPr>
        <p:spPr>
          <a:xfrm>
            <a:off x="5843976" y="5033077"/>
            <a:ext cx="3276359" cy="53826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2701" cap="flat">
            <a:solidFill>
              <a:srgbClr val="F28C8C"/>
            </a:solidFill>
            <a:prstDash val="solid"/>
            <a:miter/>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14" name="Rectangle: Rounded Corners 16">
            <a:extLst>
              <a:ext uri="{FF2B5EF4-FFF2-40B4-BE49-F238E27FC236}">
                <a16:creationId xmlns:a16="http://schemas.microsoft.com/office/drawing/2014/main" id="{0E56D123-7D5D-A985-0D10-AB17614B3767}"/>
              </a:ext>
            </a:extLst>
          </p:cNvPr>
          <p:cNvSpPr/>
          <p:nvPr/>
        </p:nvSpPr>
        <p:spPr>
          <a:xfrm>
            <a:off x="5843034" y="5866470"/>
            <a:ext cx="4573444" cy="53826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noFill/>
          <a:ln w="12701" cap="flat">
            <a:solidFill>
              <a:srgbClr val="048890"/>
            </a:solidFill>
            <a:prstDash val="solid"/>
            <a:miter/>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15" name="TextBox 18">
            <a:extLst>
              <a:ext uri="{FF2B5EF4-FFF2-40B4-BE49-F238E27FC236}">
                <a16:creationId xmlns:a16="http://schemas.microsoft.com/office/drawing/2014/main" id="{D6D14378-A72F-294B-3F6E-3307B630F210}"/>
              </a:ext>
            </a:extLst>
          </p:cNvPr>
          <p:cNvSpPr txBox="1">
            <a:spLocks noMove="1" noResize="1"/>
          </p:cNvSpPr>
          <p:nvPr/>
        </p:nvSpPr>
        <p:spPr>
          <a:xfrm>
            <a:off x="334432" y="2224360"/>
            <a:ext cx="11234172" cy="230832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211D1E"/>
                </a:solidFill>
                <a:uFillTx/>
                <a:latin typeface="Arial" pitchFamily="34"/>
                <a:ea typeface="ＭＳ Ｐゴシック" pitchFamily="34"/>
              </a:rPr>
              <a:t>We are is synonymous with </a:t>
            </a:r>
            <a:r>
              <a:rPr lang="en-US" sz="1800" b="1" i="0" u="none" strike="noStrike" kern="1200" cap="none" spc="0" baseline="0">
                <a:solidFill>
                  <a:srgbClr val="211D1E"/>
                </a:solidFill>
                <a:uFillTx/>
                <a:latin typeface="Arial" pitchFamily="34"/>
                <a:ea typeface="ＭＳ Ｐゴシック" pitchFamily="34"/>
              </a:rPr>
              <a:t>high quality research </a:t>
            </a:r>
            <a:r>
              <a:rPr lang="en-US" sz="1800" b="0" i="0" u="none" strike="noStrike" kern="1200" cap="none" spc="0" baseline="0">
                <a:solidFill>
                  <a:srgbClr val="211D1E"/>
                </a:solidFill>
                <a:uFillTx/>
                <a:latin typeface="Arial" pitchFamily="34"/>
                <a:ea typeface="ＭＳ Ｐゴシック" pitchFamily="34"/>
              </a:rPr>
              <a:t>and services, delivered in a </a:t>
            </a:r>
            <a:r>
              <a:rPr lang="en-US" sz="1800" b="1" i="0" u="none" strike="noStrike" kern="1200" cap="none" spc="0" baseline="0">
                <a:solidFill>
                  <a:srgbClr val="211D1E"/>
                </a:solidFill>
                <a:uFillTx/>
                <a:latin typeface="Arial" pitchFamily="34"/>
                <a:ea typeface="ＭＳ Ｐゴシック" pitchFamily="34"/>
              </a:rPr>
              <a:t>socially responsible </a:t>
            </a:r>
            <a:r>
              <a:rPr lang="en-US" sz="1800" b="0" i="0" u="none" strike="noStrike" kern="1200" cap="none" spc="0" baseline="0">
                <a:solidFill>
                  <a:srgbClr val="211D1E"/>
                </a:solidFill>
                <a:uFillTx/>
                <a:latin typeface="Arial" pitchFamily="34"/>
                <a:ea typeface="ＭＳ Ｐゴシック" pitchFamily="34"/>
              </a:rPr>
              <a:t>and </a:t>
            </a:r>
            <a:r>
              <a:rPr lang="en-US" sz="1800" b="1" i="0" u="none" strike="noStrike" kern="1200" cap="none" spc="0" baseline="0">
                <a:solidFill>
                  <a:srgbClr val="211D1E"/>
                </a:solidFill>
                <a:uFillTx/>
                <a:latin typeface="Arial" pitchFamily="34"/>
                <a:ea typeface="ＭＳ Ｐゴシック" pitchFamily="34"/>
              </a:rPr>
              <a:t>environmentally sustainable </a:t>
            </a:r>
            <a:r>
              <a:rPr lang="en-US" sz="1800" b="0" i="0" u="none" strike="noStrike" kern="1200" cap="none" spc="0" baseline="0">
                <a:solidFill>
                  <a:srgbClr val="211D1E"/>
                </a:solidFill>
                <a:uFillTx/>
                <a:latin typeface="Arial" pitchFamily="34"/>
                <a:ea typeface="ＭＳ Ｐゴシック" pitchFamily="34"/>
              </a:rPr>
              <a:t>way, within an inclusive, safe and engaging organisational culture. We nurture our culture so people can flourish.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11D1E"/>
              </a:solidFill>
              <a:uFillTx/>
              <a:latin typeface="Arial" pitchFamily="34"/>
              <a:ea typeface="ＭＳ Ｐゴシック"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211D1E"/>
                </a:solidFill>
                <a:uFillTx/>
                <a:latin typeface="Arial" pitchFamily="34"/>
                <a:ea typeface="ＭＳ Ｐゴシック" pitchFamily="34"/>
              </a:rPr>
              <a:t>Meeting our ambitions not only requires our business to be resilient, but also that we seek resources to develop and grow.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211D1E"/>
              </a:solidFill>
              <a:uFillTx/>
              <a:latin typeface="Arial" pitchFamily="34"/>
              <a:ea typeface="ＭＳ Ｐゴシック"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211D1E"/>
                </a:solidFill>
                <a:uFillTx/>
                <a:latin typeface="Arial" pitchFamily="34"/>
                <a:ea typeface="ＭＳ Ｐゴシック" pitchFamily="34"/>
              </a:rPr>
              <a:t>Our strategic objectives are collated under four interlinked strategic priority areas: </a:t>
            </a:r>
            <a:endParaRPr lang="en-GB" sz="1800" b="0" i="0" u="none" strike="noStrike" kern="1200" cap="none" spc="0" baseline="0">
              <a:solidFill>
                <a:srgbClr val="333333"/>
              </a:solidFill>
              <a:uFillTx/>
              <a:latin typeface="Arial" pitchFamily="34"/>
              <a:ea typeface="ＭＳ Ｐゴシック" pitchFamily="34"/>
            </a:endParaRPr>
          </a:p>
        </p:txBody>
      </p:sp>
      <p:sp>
        <p:nvSpPr>
          <p:cNvPr id="16" name="TextBox 19">
            <a:extLst>
              <a:ext uri="{FF2B5EF4-FFF2-40B4-BE49-F238E27FC236}">
                <a16:creationId xmlns:a16="http://schemas.microsoft.com/office/drawing/2014/main" id="{7682607E-5736-7ED1-F839-3DBD7C2B2C83}"/>
              </a:ext>
            </a:extLst>
          </p:cNvPr>
          <p:cNvSpPr txBox="1"/>
          <p:nvPr/>
        </p:nvSpPr>
        <p:spPr>
          <a:xfrm>
            <a:off x="334432" y="1208727"/>
            <a:ext cx="7833363"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07BEB8"/>
                </a:solidFill>
                <a:uFillTx/>
                <a:latin typeface="Arial Black" pitchFamily="34"/>
                <a:ea typeface="ＭＳ Ｐゴシック" pitchFamily="34"/>
              </a:rPr>
              <a:t>STRATEGIC OBJECTIVES</a:t>
            </a:r>
            <a:endParaRPr lang="en-GB" sz="1600" b="0" i="0" u="none" strike="noStrike" kern="1200" cap="none" spc="0" baseline="0">
              <a:solidFill>
                <a:srgbClr val="07BEB8"/>
              </a:solidFill>
              <a:uFillTx/>
              <a:latin typeface="Arial Black" pitchFamily="34"/>
              <a:ea typeface="ＭＳ Ｐゴシック" pitchFamily="34"/>
            </a:endParaRPr>
          </a:p>
        </p:txBody>
      </p:sp>
      <p:sp>
        <p:nvSpPr>
          <p:cNvPr id="17" name="TextBox 20">
            <a:extLst>
              <a:ext uri="{FF2B5EF4-FFF2-40B4-BE49-F238E27FC236}">
                <a16:creationId xmlns:a16="http://schemas.microsoft.com/office/drawing/2014/main" id="{7E622D2D-0A3F-1FA2-98E1-760489405A6D}"/>
              </a:ext>
            </a:extLst>
          </p:cNvPr>
          <p:cNvSpPr txBox="1"/>
          <p:nvPr/>
        </p:nvSpPr>
        <p:spPr>
          <a:xfrm>
            <a:off x="407365" y="1555229"/>
            <a:ext cx="8518568" cy="492440"/>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600" b="1" i="0" u="none" strike="noStrike" kern="1200" cap="none" spc="0" baseline="0">
                <a:solidFill>
                  <a:srgbClr val="00334E"/>
                </a:solidFill>
                <a:uFillTx/>
                <a:latin typeface="Arial"/>
                <a:ea typeface="ＭＳ Ｐゴシック" pitchFamily="34"/>
              </a:rPr>
              <a:t>Aligning Science with Action</a:t>
            </a:r>
            <a:endParaRPr lang="en-GB" sz="2600" b="1" i="0" u="none" strike="noStrike" kern="1200" cap="none" spc="0" baseline="0">
              <a:solidFill>
                <a:srgbClr val="00334E"/>
              </a:solidFill>
              <a:uFillTx/>
              <a:latin typeface="Arial"/>
              <a:ea typeface="ＭＳ Ｐゴシック" pitchFamily="34"/>
            </a:endParaRPr>
          </a:p>
        </p:txBody>
      </p:sp>
    </p:spTree>
    <p:extLst>
      <p:ext uri="{BB962C8B-B14F-4D97-AF65-F5344CB8AC3E}">
        <p14:creationId xmlns:p14="http://schemas.microsoft.com/office/powerpoint/2010/main" val="4047829690"/>
      </p:ext>
    </p:extLst>
  </p:cSld>
  <p:clrMapOvr>
    <a:masterClrMapping/>
  </p:clrMapOvr>
  <p:transition spd="med">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p:cSld name="Delivery Plan">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B5389FA5-9016-DB9D-54A3-D0FEDA346331}"/>
              </a:ext>
            </a:extLst>
          </p:cNvPr>
          <p:cNvCxnSpPr>
            <a:stCxn id="7" idx="0"/>
            <a:endCxn id="14" idx="2"/>
          </p:cNvCxnSpPr>
          <p:nvPr/>
        </p:nvCxnSpPr>
        <p:spPr>
          <a:xfrm>
            <a:off x="1257309" y="1291818"/>
            <a:ext cx="0" cy="5078514"/>
          </a:xfrm>
          <a:prstGeom prst="straightConnector1">
            <a:avLst/>
          </a:prstGeom>
          <a:noFill/>
          <a:ln w="25402" cap="rnd">
            <a:solidFill>
              <a:srgbClr val="07BEB8"/>
            </a:solidFill>
            <a:custDash>
              <a:ds d="100000" sp="100000"/>
            </a:custDash>
            <a:round/>
          </a:ln>
        </p:spPr>
      </p:cxnSp>
      <p:grpSp>
        <p:nvGrpSpPr>
          <p:cNvPr id="3" name="Group 17">
            <a:extLst>
              <a:ext uri="{FF2B5EF4-FFF2-40B4-BE49-F238E27FC236}">
                <a16:creationId xmlns:a16="http://schemas.microsoft.com/office/drawing/2014/main" id="{F4CACB7F-4FD7-D7B6-FA4D-451253E5CEB4}"/>
              </a:ext>
            </a:extLst>
          </p:cNvPr>
          <p:cNvGrpSpPr/>
          <p:nvPr/>
        </p:nvGrpSpPr>
        <p:grpSpPr>
          <a:xfrm>
            <a:off x="540117" y="1226228"/>
            <a:ext cx="10529152" cy="1114059"/>
            <a:chOff x="540117" y="1226228"/>
            <a:chExt cx="10529152" cy="1114059"/>
          </a:xfrm>
        </p:grpSpPr>
        <p:grpSp>
          <p:nvGrpSpPr>
            <p:cNvPr id="4" name="Group 18">
              <a:extLst>
                <a:ext uri="{FF2B5EF4-FFF2-40B4-BE49-F238E27FC236}">
                  <a16:creationId xmlns:a16="http://schemas.microsoft.com/office/drawing/2014/main" id="{37641040-BEF8-55F6-0037-7B52A07DCBD1}"/>
                </a:ext>
              </a:extLst>
            </p:cNvPr>
            <p:cNvGrpSpPr/>
            <p:nvPr/>
          </p:nvGrpSpPr>
          <p:grpSpPr>
            <a:xfrm>
              <a:off x="2462415" y="1226228"/>
              <a:ext cx="8606854" cy="1013457"/>
              <a:chOff x="2462415" y="1226228"/>
              <a:chExt cx="8606854" cy="1013457"/>
            </a:xfrm>
          </p:grpSpPr>
          <p:sp>
            <p:nvSpPr>
              <p:cNvPr id="5" name="TextBox 20">
                <a:extLst>
                  <a:ext uri="{FF2B5EF4-FFF2-40B4-BE49-F238E27FC236}">
                    <a16:creationId xmlns:a16="http://schemas.microsoft.com/office/drawing/2014/main" id="{F7BBC967-F632-0E4D-B578-59463B3904FD}"/>
                  </a:ext>
                </a:extLst>
              </p:cNvPr>
              <p:cNvSpPr txBox="1">
                <a:spLocks noMove="1" noResize="1"/>
              </p:cNvSpPr>
              <p:nvPr/>
            </p:nvSpPr>
            <p:spPr>
              <a:xfrm>
                <a:off x="2462415" y="1593351"/>
                <a:ext cx="8606854" cy="64633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333333"/>
                    </a:solidFill>
                    <a:uFillTx/>
                    <a:latin typeface="Arial" pitchFamily="34"/>
                    <a:ea typeface="Red Hat Text" pitchFamily="2"/>
                    <a:cs typeface="Arial" pitchFamily="34"/>
                  </a:rPr>
                  <a:t>Deepen and consolidate our fundamental understanding of marine ecosystem structure, function, pressures and responses to climatic and anthropogenic stressors, and evidence the interconnections between humans and marine systems, by combining natural, social, psychological and economic research.</a:t>
                </a:r>
                <a:endParaRPr lang="en-GB" sz="700" b="0" i="0" u="none" strike="noStrike" kern="1200" cap="none" spc="0" baseline="0">
                  <a:solidFill>
                    <a:srgbClr val="333333"/>
                  </a:solidFill>
                  <a:uFillTx/>
                  <a:latin typeface="Arial" pitchFamily="34"/>
                  <a:ea typeface="Red Hat Text" pitchFamily="2"/>
                  <a:cs typeface="Arial" pitchFamily="34"/>
                </a:endParaRPr>
              </a:p>
            </p:txBody>
          </p:sp>
          <p:sp>
            <p:nvSpPr>
              <p:cNvPr id="6" name="TextBox 21">
                <a:extLst>
                  <a:ext uri="{FF2B5EF4-FFF2-40B4-BE49-F238E27FC236}">
                    <a16:creationId xmlns:a16="http://schemas.microsoft.com/office/drawing/2014/main" id="{05958014-18BB-67EA-8977-B44D5803B3C5}"/>
                  </a:ext>
                </a:extLst>
              </p:cNvPr>
              <p:cNvSpPr txBox="1">
                <a:spLocks noMove="1" noResize="1"/>
              </p:cNvSpPr>
              <p:nvPr/>
            </p:nvSpPr>
            <p:spPr>
              <a:xfrm>
                <a:off x="2462415" y="1226228"/>
                <a:ext cx="7137230"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334E"/>
                    </a:solidFill>
                    <a:uFillTx/>
                    <a:latin typeface="Arial" pitchFamily="34"/>
                    <a:ea typeface="Red Hat Display ExtraBold" pitchFamily="2"/>
                    <a:cs typeface="Arial" pitchFamily="34"/>
                  </a:rPr>
                  <a:t>Enhance knowledge and understanding of marine systems</a:t>
                </a:r>
                <a:endParaRPr lang="en-GB" sz="2800" b="1" i="0" u="none" strike="noStrike" kern="1200" cap="all" spc="0" baseline="0">
                  <a:solidFill>
                    <a:srgbClr val="00334E"/>
                  </a:solidFill>
                  <a:uFillTx/>
                  <a:latin typeface="Arial" pitchFamily="34"/>
                  <a:ea typeface="Red Hat Display ExtraBold" pitchFamily="2"/>
                  <a:cs typeface="Arial" pitchFamily="34"/>
                </a:endParaRPr>
              </a:p>
            </p:txBody>
          </p:sp>
        </p:grpSp>
        <p:pic>
          <p:nvPicPr>
            <p:cNvPr id="7" name="Picture 19">
              <a:extLst>
                <a:ext uri="{FF2B5EF4-FFF2-40B4-BE49-F238E27FC236}">
                  <a16:creationId xmlns:a16="http://schemas.microsoft.com/office/drawing/2014/main" id="{AECF80C9-5079-5679-CB51-054DE02723FE}"/>
                </a:ext>
              </a:extLst>
            </p:cNvPr>
            <p:cNvPicPr>
              <a:picLocks noMove="1" noResize="1"/>
            </p:cNvPicPr>
            <p:nvPr/>
          </p:nvPicPr>
          <p:blipFill>
            <a:blip r:embed="rId2">
              <a:extLst>
                <a:ext uri="{28A0092B-C50C-407E-A947-70E740481C1C}">
                  <a14:useLocalDpi xmlns:a14="http://schemas.microsoft.com/office/drawing/2010/main" val="0"/>
                </a:ext>
              </a:extLst>
            </a:blip>
            <a:srcRect l="1140" r="1140"/>
            <a:stretch>
              <a:fillRect/>
            </a:stretch>
          </p:blipFill>
          <p:spPr>
            <a:xfrm>
              <a:off x="540117" y="1291818"/>
              <a:ext cx="1434382" cy="1048469"/>
            </a:xfrm>
            <a:prstGeom prst="rect">
              <a:avLst/>
            </a:prstGeom>
            <a:noFill/>
            <a:ln w="25402" cap="flat">
              <a:solidFill>
                <a:srgbClr val="07BEB8"/>
              </a:solidFill>
              <a:prstDash val="solid"/>
              <a:round/>
            </a:ln>
          </p:spPr>
        </p:pic>
      </p:grpSp>
      <p:grpSp>
        <p:nvGrpSpPr>
          <p:cNvPr id="8" name="Group 22">
            <a:extLst>
              <a:ext uri="{FF2B5EF4-FFF2-40B4-BE49-F238E27FC236}">
                <a16:creationId xmlns:a16="http://schemas.microsoft.com/office/drawing/2014/main" id="{311941BE-B30C-661B-AC17-1B25CC8383CD}"/>
              </a:ext>
            </a:extLst>
          </p:cNvPr>
          <p:cNvGrpSpPr/>
          <p:nvPr/>
        </p:nvGrpSpPr>
        <p:grpSpPr>
          <a:xfrm>
            <a:off x="540117" y="2662257"/>
            <a:ext cx="10904275" cy="1048469"/>
            <a:chOff x="540117" y="2662257"/>
            <a:chExt cx="10904275" cy="1048469"/>
          </a:xfrm>
        </p:grpSpPr>
        <p:pic>
          <p:nvPicPr>
            <p:cNvPr id="9" name="Picture 23">
              <a:extLst>
                <a:ext uri="{FF2B5EF4-FFF2-40B4-BE49-F238E27FC236}">
                  <a16:creationId xmlns:a16="http://schemas.microsoft.com/office/drawing/2014/main" id="{B40AC2DE-7562-EA4D-86FA-F6D6E1469D3C}"/>
                </a:ext>
              </a:extLst>
            </p:cNvPr>
            <p:cNvPicPr>
              <a:picLocks noChangeAspect="1"/>
            </p:cNvPicPr>
            <p:nvPr/>
          </p:nvPicPr>
          <p:blipFill>
            <a:blip r:embed="rId3">
              <a:extLst>
                <a:ext uri="{28A0092B-C50C-407E-A947-70E740481C1C}">
                  <a14:useLocalDpi xmlns:a14="http://schemas.microsoft.com/office/drawing/2010/main" val="0"/>
                </a:ext>
              </a:extLst>
            </a:blip>
            <a:srcRect l="1140" r="1140"/>
            <a:stretch>
              <a:fillRect/>
            </a:stretch>
          </p:blipFill>
          <p:spPr>
            <a:xfrm>
              <a:off x="540117" y="2662257"/>
              <a:ext cx="1434382" cy="1048469"/>
            </a:xfrm>
            <a:prstGeom prst="rect">
              <a:avLst/>
            </a:prstGeom>
            <a:noFill/>
            <a:ln w="25402" cap="flat">
              <a:solidFill>
                <a:srgbClr val="07BEB8"/>
              </a:solidFill>
              <a:prstDash val="solid"/>
              <a:round/>
            </a:ln>
          </p:spPr>
        </p:pic>
        <p:grpSp>
          <p:nvGrpSpPr>
            <p:cNvPr id="10" name="Group 24">
              <a:extLst>
                <a:ext uri="{FF2B5EF4-FFF2-40B4-BE49-F238E27FC236}">
                  <a16:creationId xmlns:a16="http://schemas.microsoft.com/office/drawing/2014/main" id="{900B1B8C-A21D-D997-17A4-7BD76DBB1AE9}"/>
                </a:ext>
              </a:extLst>
            </p:cNvPr>
            <p:cNvGrpSpPr/>
            <p:nvPr/>
          </p:nvGrpSpPr>
          <p:grpSpPr>
            <a:xfrm>
              <a:off x="2462415" y="2752023"/>
              <a:ext cx="8981977" cy="862919"/>
              <a:chOff x="2462415" y="2752023"/>
              <a:chExt cx="8981977" cy="862919"/>
            </a:xfrm>
          </p:grpSpPr>
          <p:sp>
            <p:nvSpPr>
              <p:cNvPr id="11" name="TextBox 25">
                <a:extLst>
                  <a:ext uri="{FF2B5EF4-FFF2-40B4-BE49-F238E27FC236}">
                    <a16:creationId xmlns:a16="http://schemas.microsoft.com/office/drawing/2014/main" id="{7C8B280E-0B34-946E-74EB-01DB09709B94}"/>
                  </a:ext>
                </a:extLst>
              </p:cNvPr>
              <p:cNvSpPr txBox="1">
                <a:spLocks noMove="1" noResize="1"/>
              </p:cNvSpPr>
              <p:nvPr/>
            </p:nvSpPr>
            <p:spPr>
              <a:xfrm>
                <a:off x="2462415" y="2752023"/>
                <a:ext cx="8981977"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334E"/>
                    </a:solidFill>
                    <a:uFillTx/>
                    <a:latin typeface="Arial" pitchFamily="34"/>
                    <a:ea typeface="Red Hat Display ExtraBold" pitchFamily="2"/>
                    <a:cs typeface="Arial" pitchFamily="34"/>
                  </a:rPr>
                  <a:t>Employ and develop new technologies</a:t>
                </a:r>
                <a:endParaRPr lang="en-GB" sz="2800" b="1" i="0" u="none" strike="noStrike" kern="1200" cap="none" spc="0" baseline="0">
                  <a:solidFill>
                    <a:srgbClr val="00334E"/>
                  </a:solidFill>
                  <a:uFillTx/>
                  <a:latin typeface="Arial" pitchFamily="34"/>
                  <a:ea typeface="Red Hat Display ExtraBold" pitchFamily="2"/>
                  <a:cs typeface="Arial" pitchFamily="34"/>
                </a:endParaRPr>
              </a:p>
            </p:txBody>
          </p:sp>
          <p:sp>
            <p:nvSpPr>
              <p:cNvPr id="12" name="TextBox 26">
                <a:extLst>
                  <a:ext uri="{FF2B5EF4-FFF2-40B4-BE49-F238E27FC236}">
                    <a16:creationId xmlns:a16="http://schemas.microsoft.com/office/drawing/2014/main" id="{0B4474C7-4E2F-81BB-D057-2561D765343B}"/>
                  </a:ext>
                </a:extLst>
              </p:cNvPr>
              <p:cNvSpPr txBox="1"/>
              <p:nvPr/>
            </p:nvSpPr>
            <p:spPr>
              <a:xfrm>
                <a:off x="2462415" y="3153280"/>
                <a:ext cx="8682365"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333333"/>
                    </a:solidFill>
                    <a:uFillTx/>
                    <a:latin typeface="Arial" pitchFamily="34"/>
                    <a:ea typeface="Red Hat Text" pitchFamily="2"/>
                    <a:cs typeface="Arial" pitchFamily="34"/>
                  </a:rPr>
                  <a:t>Transform our capabilities in observing, modelling, visualising, and explaining the marine environment through the innovative use of novel sensors, platforms and digital technologies, ensuring intensive, effective, and responsible research.</a:t>
                </a:r>
              </a:p>
            </p:txBody>
          </p:sp>
        </p:grpSp>
      </p:grpSp>
      <p:grpSp>
        <p:nvGrpSpPr>
          <p:cNvPr id="13" name="Group 27">
            <a:extLst>
              <a:ext uri="{FF2B5EF4-FFF2-40B4-BE49-F238E27FC236}">
                <a16:creationId xmlns:a16="http://schemas.microsoft.com/office/drawing/2014/main" id="{99004DD7-12E2-87D9-CDA2-79CF7C47F1A3}"/>
              </a:ext>
            </a:extLst>
          </p:cNvPr>
          <p:cNvGrpSpPr/>
          <p:nvPr/>
        </p:nvGrpSpPr>
        <p:grpSpPr>
          <a:xfrm>
            <a:off x="540117" y="5402503"/>
            <a:ext cx="10529161" cy="967819"/>
            <a:chOff x="540117" y="5402503"/>
            <a:chExt cx="10529161" cy="967819"/>
          </a:xfrm>
        </p:grpSpPr>
        <p:pic>
          <p:nvPicPr>
            <p:cNvPr id="14" name="Picture 28">
              <a:extLst>
                <a:ext uri="{FF2B5EF4-FFF2-40B4-BE49-F238E27FC236}">
                  <a16:creationId xmlns:a16="http://schemas.microsoft.com/office/drawing/2014/main" id="{21A535B0-0894-D91C-5482-884A4ADB7B31}"/>
                </a:ext>
              </a:extLst>
            </p:cNvPr>
            <p:cNvPicPr>
              <a:picLocks noMove="1" noResize="1"/>
            </p:cNvPicPr>
            <p:nvPr/>
          </p:nvPicPr>
          <p:blipFill>
            <a:blip r:embed="rId4">
              <a:extLst>
                <a:ext uri="{28A0092B-C50C-407E-A947-70E740481C1C}">
                  <a14:useLocalDpi xmlns:a14="http://schemas.microsoft.com/office/drawing/2010/main" val="0"/>
                </a:ext>
              </a:extLst>
            </a:blip>
            <a:srcRect t="2769" b="2769"/>
            <a:stretch>
              <a:fillRect/>
            </a:stretch>
          </p:blipFill>
          <p:spPr>
            <a:xfrm>
              <a:off x="540117" y="5402503"/>
              <a:ext cx="1434382" cy="967819"/>
            </a:xfrm>
            <a:prstGeom prst="rect">
              <a:avLst/>
            </a:prstGeom>
            <a:noFill/>
            <a:ln w="25402" cap="flat">
              <a:solidFill>
                <a:srgbClr val="07BEB8"/>
              </a:solidFill>
              <a:prstDash val="solid"/>
              <a:round/>
            </a:ln>
          </p:spPr>
        </p:pic>
        <p:grpSp>
          <p:nvGrpSpPr>
            <p:cNvPr id="15" name="Group 29">
              <a:extLst>
                <a:ext uri="{FF2B5EF4-FFF2-40B4-BE49-F238E27FC236}">
                  <a16:creationId xmlns:a16="http://schemas.microsoft.com/office/drawing/2014/main" id="{8145A163-16FD-583B-695C-D65047E23125}"/>
                </a:ext>
              </a:extLst>
            </p:cNvPr>
            <p:cNvGrpSpPr/>
            <p:nvPr/>
          </p:nvGrpSpPr>
          <p:grpSpPr>
            <a:xfrm>
              <a:off x="2462415" y="5471760"/>
              <a:ext cx="8606863" cy="829315"/>
              <a:chOff x="2462415" y="5471760"/>
              <a:chExt cx="8606863" cy="829315"/>
            </a:xfrm>
          </p:grpSpPr>
          <p:sp>
            <p:nvSpPr>
              <p:cNvPr id="16" name="TextBox 30">
                <a:extLst>
                  <a:ext uri="{FF2B5EF4-FFF2-40B4-BE49-F238E27FC236}">
                    <a16:creationId xmlns:a16="http://schemas.microsoft.com/office/drawing/2014/main" id="{51FEF61C-407D-BF80-C2DE-60B875536936}"/>
                  </a:ext>
                </a:extLst>
              </p:cNvPr>
              <p:cNvSpPr txBox="1">
                <a:spLocks noMove="1" noResize="1"/>
              </p:cNvSpPr>
              <p:nvPr/>
            </p:nvSpPr>
            <p:spPr>
              <a:xfrm>
                <a:off x="2462415" y="5839413"/>
                <a:ext cx="8606863"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333333"/>
                    </a:solidFill>
                    <a:uFillTx/>
                    <a:latin typeface="Arial" pitchFamily="34"/>
                    <a:ea typeface="Red Hat Text" pitchFamily="2"/>
                    <a:cs typeface="Arial" pitchFamily="34"/>
                  </a:rPr>
                  <a:t>Strive towards more effectively communicating knowledge to all, ensuring that everyone is equipped to understand the consequences of their decisions and behaviours towards the marine system.</a:t>
                </a:r>
              </a:p>
            </p:txBody>
          </p:sp>
          <p:sp>
            <p:nvSpPr>
              <p:cNvPr id="17" name="TextBox 31">
                <a:extLst>
                  <a:ext uri="{FF2B5EF4-FFF2-40B4-BE49-F238E27FC236}">
                    <a16:creationId xmlns:a16="http://schemas.microsoft.com/office/drawing/2014/main" id="{AC35840C-2091-EF71-4A6E-80F2EA934E88}"/>
                  </a:ext>
                </a:extLst>
              </p:cNvPr>
              <p:cNvSpPr txBox="1">
                <a:spLocks noMove="1" noResize="1"/>
              </p:cNvSpPr>
              <p:nvPr/>
            </p:nvSpPr>
            <p:spPr>
              <a:xfrm>
                <a:off x="2462415" y="5471760"/>
                <a:ext cx="8606863"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334E"/>
                    </a:solidFill>
                    <a:uFillTx/>
                    <a:latin typeface="Arial" pitchFamily="34"/>
                    <a:ea typeface="Red Hat Display ExtraBold" pitchFamily="2"/>
                    <a:cs typeface="Arial" pitchFamily="34"/>
                  </a:rPr>
                  <a:t>Empower society to make informed decisions about our relationship with the ocean</a:t>
                </a:r>
                <a:endParaRPr lang="en-GB" sz="2800" b="1" i="0" u="none" strike="noStrike" kern="1200" cap="none" spc="0" baseline="0">
                  <a:solidFill>
                    <a:srgbClr val="00334E"/>
                  </a:solidFill>
                  <a:uFillTx/>
                  <a:latin typeface="Arial" pitchFamily="34"/>
                  <a:ea typeface="Red Hat Display ExtraBold" pitchFamily="2"/>
                  <a:cs typeface="Arial" pitchFamily="34"/>
                </a:endParaRPr>
              </a:p>
            </p:txBody>
          </p:sp>
        </p:grpSp>
      </p:grpSp>
      <p:grpSp>
        <p:nvGrpSpPr>
          <p:cNvPr id="18" name="Group 32">
            <a:extLst>
              <a:ext uri="{FF2B5EF4-FFF2-40B4-BE49-F238E27FC236}">
                <a16:creationId xmlns:a16="http://schemas.microsoft.com/office/drawing/2014/main" id="{28CF116D-58D1-85DE-253D-C33A596756E7}"/>
              </a:ext>
            </a:extLst>
          </p:cNvPr>
          <p:cNvGrpSpPr/>
          <p:nvPr/>
        </p:nvGrpSpPr>
        <p:grpSpPr>
          <a:xfrm>
            <a:off x="540117" y="4032385"/>
            <a:ext cx="10529161" cy="1048460"/>
            <a:chOff x="540117" y="4032385"/>
            <a:chExt cx="10529161" cy="1048460"/>
          </a:xfrm>
        </p:grpSpPr>
        <p:pic>
          <p:nvPicPr>
            <p:cNvPr id="19" name="Picture 33">
              <a:extLst>
                <a:ext uri="{FF2B5EF4-FFF2-40B4-BE49-F238E27FC236}">
                  <a16:creationId xmlns:a16="http://schemas.microsoft.com/office/drawing/2014/main" id="{5DCC7197-F02E-CEE1-333A-8CF77E4E46E8}"/>
                </a:ext>
              </a:extLst>
            </p:cNvPr>
            <p:cNvPicPr>
              <a:picLocks noMove="1" noResize="1"/>
            </p:cNvPicPr>
            <p:nvPr/>
          </p:nvPicPr>
          <p:blipFill>
            <a:blip r:embed="rId5">
              <a:extLst>
                <a:ext uri="{28A0092B-C50C-407E-A947-70E740481C1C}">
                  <a14:useLocalDpi xmlns:a14="http://schemas.microsoft.com/office/drawing/2010/main" val="0"/>
                </a:ext>
              </a:extLst>
            </a:blip>
            <a:srcRect/>
            <a:stretch>
              <a:fillRect/>
            </a:stretch>
          </p:blipFill>
          <p:spPr>
            <a:xfrm>
              <a:off x="540117" y="4032385"/>
              <a:ext cx="1434382" cy="1048460"/>
            </a:xfrm>
            <a:prstGeom prst="rect">
              <a:avLst/>
            </a:prstGeom>
            <a:noFill/>
            <a:ln w="25402" cap="flat">
              <a:solidFill>
                <a:srgbClr val="07BEB8"/>
              </a:solidFill>
              <a:prstDash val="solid"/>
              <a:round/>
            </a:ln>
          </p:spPr>
        </p:pic>
        <p:grpSp>
          <p:nvGrpSpPr>
            <p:cNvPr id="20" name="Group 34">
              <a:extLst>
                <a:ext uri="{FF2B5EF4-FFF2-40B4-BE49-F238E27FC236}">
                  <a16:creationId xmlns:a16="http://schemas.microsoft.com/office/drawing/2014/main" id="{CD7F0FDA-7895-063D-B981-61BF09673CFD}"/>
                </a:ext>
              </a:extLst>
            </p:cNvPr>
            <p:cNvGrpSpPr/>
            <p:nvPr/>
          </p:nvGrpSpPr>
          <p:grpSpPr>
            <a:xfrm>
              <a:off x="2462415" y="4118366"/>
              <a:ext cx="8606863" cy="848645"/>
              <a:chOff x="2462415" y="4118366"/>
              <a:chExt cx="8606863" cy="848645"/>
            </a:xfrm>
          </p:grpSpPr>
          <p:sp>
            <p:nvSpPr>
              <p:cNvPr id="21" name="TextBox 35">
                <a:extLst>
                  <a:ext uri="{FF2B5EF4-FFF2-40B4-BE49-F238E27FC236}">
                    <a16:creationId xmlns:a16="http://schemas.microsoft.com/office/drawing/2014/main" id="{CBCCB33D-E01D-EEEE-5E6C-7D2DECA2A07E}"/>
                  </a:ext>
                </a:extLst>
              </p:cNvPr>
              <p:cNvSpPr txBox="1">
                <a:spLocks noMove="1" noResize="1"/>
              </p:cNvSpPr>
              <p:nvPr/>
            </p:nvSpPr>
            <p:spPr>
              <a:xfrm>
                <a:off x="2462415" y="4505349"/>
                <a:ext cx="8342080" cy="46166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333333"/>
                    </a:solidFill>
                    <a:uFillTx/>
                    <a:latin typeface="Arial" pitchFamily="34"/>
                    <a:ea typeface="Red Hat Text" pitchFamily="2"/>
                    <a:cs typeface="Arial" pitchFamily="34"/>
                  </a:rPr>
                  <a:t>By understanding the causes and consequences of changes in marine systems, and societal behaviour, we will better inform decision-making and management practices.</a:t>
                </a:r>
                <a:endParaRPr lang="en-GB" sz="700" b="0" i="0" u="none" strike="noStrike" kern="1200" cap="none" spc="0" baseline="0">
                  <a:solidFill>
                    <a:srgbClr val="333333"/>
                  </a:solidFill>
                  <a:uFillTx/>
                  <a:latin typeface="Arial" pitchFamily="34"/>
                  <a:ea typeface="Red Hat Text" pitchFamily="2"/>
                  <a:cs typeface="Arial" pitchFamily="34"/>
                </a:endParaRPr>
              </a:p>
            </p:txBody>
          </p:sp>
          <p:sp>
            <p:nvSpPr>
              <p:cNvPr id="22" name="TextBox 37">
                <a:extLst>
                  <a:ext uri="{FF2B5EF4-FFF2-40B4-BE49-F238E27FC236}">
                    <a16:creationId xmlns:a16="http://schemas.microsoft.com/office/drawing/2014/main" id="{0248657B-7FD5-EA4D-B076-AFF6F1C1CF4E}"/>
                  </a:ext>
                </a:extLst>
              </p:cNvPr>
              <p:cNvSpPr txBox="1">
                <a:spLocks noMove="1" noResize="1"/>
              </p:cNvSpPr>
              <p:nvPr/>
            </p:nvSpPr>
            <p:spPr>
              <a:xfrm>
                <a:off x="2462415" y="4118366"/>
                <a:ext cx="8606863" cy="33855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334E"/>
                    </a:solidFill>
                    <a:uFillTx/>
                    <a:latin typeface="Arial" pitchFamily="34"/>
                    <a:ea typeface="Red Hat Display ExtraBold" pitchFamily="2"/>
                    <a:cs typeface="Arial" pitchFamily="34"/>
                  </a:rPr>
                  <a:t>Deliver research impact in support of responsible ocean stewardship</a:t>
                </a:r>
                <a:endParaRPr lang="en-GB" sz="2800" b="1" i="0" u="none" strike="noStrike" kern="1200" cap="none" spc="0" baseline="0">
                  <a:solidFill>
                    <a:srgbClr val="00334E"/>
                  </a:solidFill>
                  <a:uFillTx/>
                  <a:latin typeface="Arial" pitchFamily="34"/>
                  <a:ea typeface="Red Hat Display ExtraBold" pitchFamily="2"/>
                  <a:cs typeface="Arial" pitchFamily="34"/>
                </a:endParaRPr>
              </a:p>
            </p:txBody>
          </p:sp>
        </p:grpSp>
      </p:grpSp>
      <p:pic>
        <p:nvPicPr>
          <p:cNvPr id="23" name="Picture 2">
            <a:extLst>
              <a:ext uri="{FF2B5EF4-FFF2-40B4-BE49-F238E27FC236}">
                <a16:creationId xmlns:a16="http://schemas.microsoft.com/office/drawing/2014/main" id="{58A6E156-34F3-EEB7-8C1C-D57D6E37F842}"/>
              </a:ext>
            </a:extLst>
          </p:cNvPr>
          <p:cNvPicPr>
            <a:picLocks noMove="1" noResize="1"/>
          </p:cNvPicPr>
          <p:nvPr/>
        </p:nvPicPr>
        <p:blipFill>
          <a:blip r:embed="rId6">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3445638240"/>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par>
                          <p:cTn id="16" fill="hold">
                            <p:stCondLst>
                              <p:cond delay="2500"/>
                            </p:stCondLst>
                            <p:childTnLst>
                              <p:par>
                                <p:cTn id="17" presetID="10" presetClass="entr" presetSubtype="0" fill="hold" nodeType="afterEffect">
                                  <p:stCondLst>
                                    <p:cond delay="50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p:cSld name="PML Led">
    <p:bg>
      <p:bgPr>
        <a:solidFill>
          <a:srgbClr val="00334E"/>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F49C268-E29D-FFDB-CF43-8F75D5E6F5FF}"/>
              </a:ext>
            </a:extLst>
          </p:cNvPr>
          <p:cNvPicPr>
            <a:picLocks noMove="1" noResize="1"/>
          </p:cNvPicPr>
          <p:nvPr/>
        </p:nvPicPr>
        <p:blipFill>
          <a:blip r:embed="rId2">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
        <p:nvSpPr>
          <p:cNvPr id="3" name="TextBox 2">
            <a:extLst>
              <a:ext uri="{FF2B5EF4-FFF2-40B4-BE49-F238E27FC236}">
                <a16:creationId xmlns:a16="http://schemas.microsoft.com/office/drawing/2014/main" id="{E6CC3FB3-2CF9-544A-A17B-A0B7F05D1966}"/>
              </a:ext>
            </a:extLst>
          </p:cNvPr>
          <p:cNvSpPr txBox="1"/>
          <p:nvPr/>
        </p:nvSpPr>
        <p:spPr>
          <a:xfrm>
            <a:off x="767410" y="2816800"/>
            <a:ext cx="11161330" cy="193899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FFFFFF"/>
                </a:solidFill>
                <a:uFillTx/>
                <a:latin typeface="Arial" pitchFamily="34"/>
                <a:ea typeface="ＭＳ Ｐゴシック" pitchFamily="34"/>
              </a:rPr>
              <a:t>The Automated, in situ Plankton Imaging and Classification System (APICS)</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Arial" pitchFamily="34"/>
              <a:ea typeface="ＭＳ Ｐゴシック"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FFFFFF"/>
                </a:solidFill>
                <a:uFillTx/>
                <a:latin typeface="Arial" pitchFamily="34"/>
                <a:ea typeface="ＭＳ Ｐゴシック" pitchFamily="34"/>
              </a:rPr>
              <a:t>The Western Channel Observatory (WCO)</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FFFFFF"/>
              </a:solidFill>
              <a:uFillTx/>
              <a:latin typeface="Arial" pitchFamily="34"/>
              <a:ea typeface="ＭＳ Ｐゴシック"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400" b="0" i="0" u="none" strike="noStrike" kern="1200" cap="none" spc="0" baseline="0">
                <a:solidFill>
                  <a:srgbClr val="FFFFFF"/>
                </a:solidFill>
                <a:uFillTx/>
                <a:latin typeface="Arial" pitchFamily="34"/>
                <a:ea typeface="ＭＳ Ｐゴシック" pitchFamily="34"/>
              </a:rPr>
              <a:t>The National Centre for Coastal Autonomy (NCCA)</a:t>
            </a:r>
            <a:endParaRPr lang="en-GB" sz="2400" b="0" i="0" u="none" strike="noStrike" kern="1200" cap="none" spc="0" baseline="0">
              <a:solidFill>
                <a:srgbClr val="FFFFFF"/>
              </a:solidFill>
              <a:uFillTx/>
              <a:latin typeface="Arial" pitchFamily="34"/>
              <a:ea typeface="ＭＳ Ｐゴシック" pitchFamily="34"/>
            </a:endParaRPr>
          </a:p>
        </p:txBody>
      </p:sp>
      <p:sp>
        <p:nvSpPr>
          <p:cNvPr id="4" name="Subtitle 4">
            <a:extLst>
              <a:ext uri="{FF2B5EF4-FFF2-40B4-BE49-F238E27FC236}">
                <a16:creationId xmlns:a16="http://schemas.microsoft.com/office/drawing/2014/main" id="{7E606F69-A414-CC30-9F70-05F1866B192E}"/>
              </a:ext>
            </a:extLst>
          </p:cNvPr>
          <p:cNvSpPr txBox="1">
            <a:spLocks noGrp="1"/>
          </p:cNvSpPr>
          <p:nvPr>
            <p:ph type="subTitle" idx="4294967295"/>
          </p:nvPr>
        </p:nvSpPr>
        <p:spPr>
          <a:xfrm>
            <a:off x="767410" y="1956084"/>
            <a:ext cx="10465161" cy="338154"/>
          </a:xfrm>
        </p:spPr>
        <p:txBody>
          <a:bodyPr/>
          <a:lstStyle>
            <a:lvl1pPr>
              <a:defRPr b="1">
                <a:solidFill>
                  <a:srgbClr val="07BEB8"/>
                </a:solidFill>
              </a:defRPr>
            </a:lvl1pPr>
          </a:lstStyle>
          <a:p>
            <a:pPr lvl="0"/>
            <a:r>
              <a:rPr lang="en-US"/>
              <a:t>PML Leading Initiatives</a:t>
            </a:r>
            <a:endParaRPr lang="en-GB"/>
          </a:p>
        </p:txBody>
      </p:sp>
    </p:spTree>
    <p:extLst>
      <p:ext uri="{BB962C8B-B14F-4D97-AF65-F5344CB8AC3E}">
        <p14:creationId xmlns:p14="http://schemas.microsoft.com/office/powerpoint/2010/main" val="257423469"/>
      </p:ext>
    </p:extLst>
  </p:cSld>
  <p:clrMapOvr>
    <a:masterClrMapping/>
  </p:clrMapOvr>
  <p:transition spd="med">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p:cSld name="APICS">
    <p:bg>
      <p:bgPr>
        <a:blipFill>
          <a:blip r:embed="rId2">
            <a:extLst>
              <a:ext uri="{28A0092B-C50C-407E-A947-70E740481C1C}">
                <a14:useLocalDpi xmlns:a14="http://schemas.microsoft.com/office/drawing/2010/main" val="0"/>
              </a:ext>
            </a:extLst>
          </a:blip>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563271"/>
      </p:ext>
    </p:extLst>
  </p:cSld>
  <p:clrMapOvr>
    <a:masterClrMapping/>
  </p:clrMapOvr>
  <p:transition spd="med">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p:cSld name="WCO">
    <p:spTree>
      <p:nvGrpSpPr>
        <p:cNvPr id="1" name=""/>
        <p:cNvGrpSpPr/>
        <p:nvPr/>
      </p:nvGrpSpPr>
      <p:grpSpPr>
        <a:xfrm>
          <a:off x="0" y="0"/>
          <a:ext cx="0" cy="0"/>
          <a:chOff x="0" y="0"/>
          <a:chExt cx="0" cy="0"/>
        </a:xfrm>
      </p:grpSpPr>
      <p:sp>
        <p:nvSpPr>
          <p:cNvPr id="2" name="Rectangle: Rounded Corners 2">
            <a:extLst>
              <a:ext uri="{FF2B5EF4-FFF2-40B4-BE49-F238E27FC236}">
                <a16:creationId xmlns:a16="http://schemas.microsoft.com/office/drawing/2014/main" id="{29235460-FF82-8B45-2BEB-4A0592F4A9DF}"/>
              </a:ext>
            </a:extLst>
          </p:cNvPr>
          <p:cNvSpPr/>
          <p:nvPr/>
        </p:nvSpPr>
        <p:spPr>
          <a:xfrm>
            <a:off x="413665" y="4668569"/>
            <a:ext cx="3670621" cy="728401"/>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solidFill>
            <a:srgbClr val="07BEB8">
              <a:alpha val="50000"/>
            </a:srgbClr>
          </a:solidFill>
          <a:ln cap="flat">
            <a:noFill/>
            <a:prstDash val="solid"/>
          </a:ln>
        </p:spPr>
        <p:txBody>
          <a:bodyPr vert="horz" wrap="square" lIns="38103" tIns="38103" rIns="38103" bIns="38103" anchor="ctr" anchorCtr="1" compatLnSpc="1">
            <a:spAutoFit/>
          </a:bodyPr>
          <a:lstStyle/>
          <a:p>
            <a:pPr marL="0" marR="0" lvl="0" indent="0" algn="ctr" defTabSz="825502"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1200" cap="none" spc="0" baseline="0">
              <a:solidFill>
                <a:srgbClr val="FFFFFF"/>
              </a:solidFill>
              <a:uFillTx/>
              <a:latin typeface="Helvetica Neue Medium"/>
              <a:ea typeface="Helvetica Neue Medium"/>
              <a:cs typeface="Helvetica Neue Medium"/>
            </a:endParaRPr>
          </a:p>
        </p:txBody>
      </p:sp>
      <p:pic>
        <p:nvPicPr>
          <p:cNvPr id="3" name="Picture 3" descr="WCO">
            <a:extLst>
              <a:ext uri="{FF2B5EF4-FFF2-40B4-BE49-F238E27FC236}">
                <a16:creationId xmlns:a16="http://schemas.microsoft.com/office/drawing/2014/main" id="{8249EB41-3BC4-C03E-0B88-D66481925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385" cy="6858000"/>
          </a:xfrm>
          <a:prstGeom prst="rect">
            <a:avLst/>
          </a:prstGeom>
          <a:noFill/>
          <a:ln cap="flat">
            <a:noFill/>
          </a:ln>
        </p:spPr>
      </p:pic>
      <p:sp>
        <p:nvSpPr>
          <p:cNvPr id="4" name="TextBox 4">
            <a:extLst>
              <a:ext uri="{FF2B5EF4-FFF2-40B4-BE49-F238E27FC236}">
                <a16:creationId xmlns:a16="http://schemas.microsoft.com/office/drawing/2014/main" id="{CAB31241-4C6E-D1FE-A4DE-802E8EEF474F}"/>
              </a:ext>
            </a:extLst>
          </p:cNvPr>
          <p:cNvSpPr txBox="1"/>
          <p:nvPr/>
        </p:nvSpPr>
        <p:spPr>
          <a:xfrm>
            <a:off x="133310" y="1810685"/>
            <a:ext cx="1284091" cy="82329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0" cap="none" spc="0" baseline="0">
                <a:solidFill>
                  <a:srgbClr val="FFFFFF"/>
                </a:solidFill>
                <a:uFillTx/>
                <a:latin typeface="Red Hat Display SemiBold" pitchFamily="2"/>
                <a:ea typeface="ＭＳ Ｐゴシック" pitchFamily="34"/>
              </a:rPr>
              <a:t>Station E1</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050" b="0" i="0" u="none" strike="noStrike" kern="0" cap="none" spc="0" baseline="0">
                <a:solidFill>
                  <a:srgbClr val="FFFFFF"/>
                </a:solidFill>
                <a:uFillTx/>
                <a:latin typeface="Red Hat Display SemiBold" pitchFamily="2"/>
                <a:ea typeface="ＭＳ Ｐゴシック" pitchFamily="34"/>
              </a:rPr>
              <a:t>(Distance from nearest land: 17.1nm / 31.7km)</a:t>
            </a:r>
            <a:endParaRPr lang="en-GB" sz="1050" b="0" i="0" u="none" strike="noStrike" kern="1200" cap="none" spc="0" baseline="0">
              <a:solidFill>
                <a:srgbClr val="FFFFFF"/>
              </a:solidFill>
              <a:uFillTx/>
              <a:latin typeface="Arial" pitchFamily="34"/>
              <a:ea typeface="ＭＳ Ｐゴシック" pitchFamily="34"/>
            </a:endParaRPr>
          </a:p>
        </p:txBody>
      </p:sp>
      <p:sp>
        <p:nvSpPr>
          <p:cNvPr id="5" name="TextBox 5">
            <a:extLst>
              <a:ext uri="{FF2B5EF4-FFF2-40B4-BE49-F238E27FC236}">
                <a16:creationId xmlns:a16="http://schemas.microsoft.com/office/drawing/2014/main" id="{9A64FA2B-CF4E-6480-13C5-058462F9BB9E}"/>
              </a:ext>
            </a:extLst>
          </p:cNvPr>
          <p:cNvSpPr txBox="1"/>
          <p:nvPr/>
        </p:nvSpPr>
        <p:spPr>
          <a:xfrm>
            <a:off x="1441167" y="1356439"/>
            <a:ext cx="1325322" cy="823298"/>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0" cap="none" spc="0" baseline="0">
                <a:solidFill>
                  <a:srgbClr val="FFFFFF"/>
                </a:solidFill>
                <a:uFillTx/>
                <a:latin typeface="Red Hat Display SemiBold" pitchFamily="2"/>
                <a:ea typeface="ＭＳ Ｐゴシック" pitchFamily="34"/>
              </a:rPr>
              <a:t>Station L4</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050" b="0" i="0" u="none" strike="noStrike" kern="0" cap="none" spc="0" baseline="0">
                <a:solidFill>
                  <a:srgbClr val="FFFFFF"/>
                </a:solidFill>
                <a:uFillTx/>
                <a:latin typeface="Red Hat Display SemiBold" pitchFamily="2"/>
                <a:ea typeface="ＭＳ Ｐゴシック" pitchFamily="34"/>
              </a:rPr>
              <a:t>(Distance from nearest land: 3.6nm / 6.7km)</a:t>
            </a:r>
            <a:endParaRPr lang="en-GB" sz="1050" b="0" i="0" u="none" strike="noStrike" kern="1200" cap="none" spc="0" baseline="0">
              <a:solidFill>
                <a:srgbClr val="FFFFFF"/>
              </a:solidFill>
              <a:uFillTx/>
              <a:latin typeface="Arial" pitchFamily="34"/>
              <a:ea typeface="ＭＳ Ｐゴシック" pitchFamily="34"/>
            </a:endParaRPr>
          </a:p>
        </p:txBody>
      </p:sp>
      <p:sp>
        <p:nvSpPr>
          <p:cNvPr id="6" name="TextBox 6">
            <a:extLst>
              <a:ext uri="{FF2B5EF4-FFF2-40B4-BE49-F238E27FC236}">
                <a16:creationId xmlns:a16="http://schemas.microsoft.com/office/drawing/2014/main" id="{E34D4ADD-F1AF-F918-FB62-595F8E9A3EF3}"/>
              </a:ext>
            </a:extLst>
          </p:cNvPr>
          <p:cNvSpPr txBox="1"/>
          <p:nvPr/>
        </p:nvSpPr>
        <p:spPr>
          <a:xfrm>
            <a:off x="3391847" y="2145520"/>
            <a:ext cx="1707358" cy="307777"/>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1" u="none" strike="noStrike" kern="0" cap="none" spc="0" baseline="0">
                <a:solidFill>
                  <a:srgbClr val="FFFFFF"/>
                </a:solidFill>
                <a:uFillTx/>
                <a:latin typeface="Red Hat Display SemiBold" pitchFamily="2"/>
                <a:ea typeface="ＭＳ Ｐゴシック" pitchFamily="34"/>
              </a:rPr>
              <a:t>Plymouth Quest </a:t>
            </a:r>
            <a:endParaRPr lang="en-GB" sz="1400" b="0" i="1" u="none" strike="noStrike" kern="1200" cap="none" spc="0" baseline="0">
              <a:solidFill>
                <a:srgbClr val="FFFFFF"/>
              </a:solidFill>
              <a:uFillTx/>
              <a:latin typeface="Arial" pitchFamily="34"/>
              <a:ea typeface="ＭＳ Ｐゴシック" pitchFamily="34"/>
            </a:endParaRPr>
          </a:p>
        </p:txBody>
      </p:sp>
      <p:sp>
        <p:nvSpPr>
          <p:cNvPr id="7" name="TextBox 7">
            <a:extLst>
              <a:ext uri="{FF2B5EF4-FFF2-40B4-BE49-F238E27FC236}">
                <a16:creationId xmlns:a16="http://schemas.microsoft.com/office/drawing/2014/main" id="{855D01D1-7922-6E51-253B-FAD1F670C621}"/>
              </a:ext>
            </a:extLst>
          </p:cNvPr>
          <p:cNvSpPr txBox="1"/>
          <p:nvPr/>
        </p:nvSpPr>
        <p:spPr>
          <a:xfrm>
            <a:off x="7312155" y="1570052"/>
            <a:ext cx="2347648" cy="52321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FFFFFF"/>
                </a:solidFill>
                <a:uFillTx/>
                <a:latin typeface="Red Hat Display SemiBold" pitchFamily="2"/>
                <a:ea typeface="ＭＳ Ｐゴシック" pitchFamily="34"/>
              </a:rPr>
              <a:t>Penlee Point Atmospheric Observatory </a:t>
            </a:r>
            <a:endParaRPr lang="en-GB" sz="1400" b="0" i="0" u="none" strike="noStrike" kern="0" cap="none" spc="0" baseline="0">
              <a:solidFill>
                <a:srgbClr val="FFFFFF"/>
              </a:solidFill>
              <a:uFillTx/>
              <a:latin typeface="Red Hat Display SemiBold" pitchFamily="2"/>
              <a:ea typeface="ＭＳ Ｐゴシック" pitchFamily="34"/>
            </a:endParaRPr>
          </a:p>
        </p:txBody>
      </p:sp>
      <p:sp>
        <p:nvSpPr>
          <p:cNvPr id="8" name="TextBox 8">
            <a:extLst>
              <a:ext uri="{FF2B5EF4-FFF2-40B4-BE49-F238E27FC236}">
                <a16:creationId xmlns:a16="http://schemas.microsoft.com/office/drawing/2014/main" id="{C29648CE-C6B2-54C2-986C-541EE5ED7016}"/>
              </a:ext>
            </a:extLst>
          </p:cNvPr>
          <p:cNvSpPr txBox="1"/>
          <p:nvPr/>
        </p:nvSpPr>
        <p:spPr>
          <a:xfrm>
            <a:off x="10818687" y="1431959"/>
            <a:ext cx="1325322" cy="738661"/>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FFFFFF"/>
                </a:solidFill>
                <a:uFillTx/>
                <a:latin typeface="Red Hat Display SemiBold" pitchFamily="2"/>
                <a:ea typeface="ＭＳ Ｐゴシック" pitchFamily="34"/>
              </a:rPr>
              <a:t>Plymouth</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FFFFFF"/>
                </a:solidFill>
                <a:uFillTx/>
                <a:latin typeface="Red Hat Display SemiBold" pitchFamily="2"/>
                <a:ea typeface="ＭＳ Ｐゴシック" pitchFamily="34"/>
              </a:rPr>
              <a:t>Marine</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0" baseline="0">
                <a:solidFill>
                  <a:srgbClr val="FFFFFF"/>
                </a:solidFill>
                <a:uFillTx/>
                <a:latin typeface="Red Hat Display SemiBold" pitchFamily="2"/>
                <a:ea typeface="ＭＳ Ｐゴシック" pitchFamily="34"/>
              </a:rPr>
              <a:t>Laboratory</a:t>
            </a:r>
            <a:endParaRPr lang="en-GB" sz="1400" b="0" i="0" u="none" strike="noStrike" kern="1200" cap="none" spc="0" baseline="0">
              <a:solidFill>
                <a:srgbClr val="FFFFFF"/>
              </a:solidFill>
              <a:uFillTx/>
              <a:latin typeface="Arial" pitchFamily="34"/>
              <a:ea typeface="ＭＳ Ｐゴシック" pitchFamily="34"/>
            </a:endParaRPr>
          </a:p>
        </p:txBody>
      </p:sp>
      <p:sp>
        <p:nvSpPr>
          <p:cNvPr id="9" name="TextBox 9">
            <a:extLst>
              <a:ext uri="{FF2B5EF4-FFF2-40B4-BE49-F238E27FC236}">
                <a16:creationId xmlns:a16="http://schemas.microsoft.com/office/drawing/2014/main" id="{8E84986F-481C-9511-E620-1FBC496F12A0}"/>
              </a:ext>
            </a:extLst>
          </p:cNvPr>
          <p:cNvSpPr txBox="1"/>
          <p:nvPr/>
        </p:nvSpPr>
        <p:spPr>
          <a:xfrm>
            <a:off x="5090446" y="1966170"/>
            <a:ext cx="3240880" cy="461662"/>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FCE8E8"/>
                </a:solidFill>
                <a:uFillTx/>
                <a:latin typeface="Red Hat Display SemiBold" pitchFamily="2"/>
                <a:ea typeface="ＭＳ Ｐゴシック" pitchFamily="34"/>
              </a:rPr>
              <a:t>Important marine</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FCE8E8"/>
                </a:solidFill>
                <a:uFillTx/>
                <a:latin typeface="Red Hat Display SemiBold" pitchFamily="2"/>
                <a:ea typeface="ＭＳ Ｐゴシック" pitchFamily="34"/>
              </a:rPr>
              <a:t>gases</a:t>
            </a:r>
            <a:endParaRPr lang="en-GB" sz="1200" b="0" i="0" u="none" strike="noStrike" kern="0" cap="none" spc="0" baseline="0">
              <a:solidFill>
                <a:srgbClr val="FCE8E8"/>
              </a:solidFill>
              <a:uFillTx/>
              <a:latin typeface="Red Hat Display SemiBold" pitchFamily="2"/>
              <a:ea typeface="ＭＳ Ｐゴシック" pitchFamily="34"/>
            </a:endParaRPr>
          </a:p>
        </p:txBody>
      </p:sp>
      <p:sp>
        <p:nvSpPr>
          <p:cNvPr id="10" name="Short story with small three images on sides">
            <a:extLst>
              <a:ext uri="{FF2B5EF4-FFF2-40B4-BE49-F238E27FC236}">
                <a16:creationId xmlns:a16="http://schemas.microsoft.com/office/drawing/2014/main" id="{8C845B03-4966-C4C3-6CE8-1EA71A0E9665}"/>
              </a:ext>
            </a:extLst>
          </p:cNvPr>
          <p:cNvSpPr txBox="1"/>
          <p:nvPr/>
        </p:nvSpPr>
        <p:spPr>
          <a:xfrm>
            <a:off x="1820890" y="167481"/>
            <a:ext cx="8550206" cy="383691"/>
          </a:xfrm>
          <a:prstGeom prst="rect">
            <a:avLst/>
          </a:prstGeom>
          <a:noFill/>
          <a:ln cap="flat">
            <a:noFill/>
          </a:ln>
        </p:spPr>
        <p:txBody>
          <a:bodyPr vert="horz" wrap="square" lIns="25402" tIns="25402" rIns="25402" bIns="25402" anchor="t" anchorCtr="1" compatLnSpc="1">
            <a:spAutoFit/>
          </a:bodyPr>
          <a:lstStyle/>
          <a:p>
            <a:pPr marL="0" marR="0" lvl="0" indent="0" algn="ctr" defTabSz="412751" rtl="0" fontAlgn="auto" hangingPunct="0">
              <a:lnSpc>
                <a:spcPct val="90000"/>
              </a:lnSpc>
              <a:spcBef>
                <a:spcPts val="0"/>
              </a:spcBef>
              <a:spcAft>
                <a:spcPts val="0"/>
              </a:spcAft>
              <a:buNone/>
              <a:tabLst/>
              <a:defRPr sz="1800" b="0" i="0" u="none" strike="noStrike" kern="0" cap="none" spc="0" baseline="0">
                <a:solidFill>
                  <a:srgbClr val="000000"/>
                </a:solidFill>
                <a:uFillTx/>
              </a:defRPr>
            </a:pPr>
            <a:r>
              <a:rPr lang="en-US" sz="2400" b="1" i="0" u="none" strike="noStrike" kern="0" cap="none" spc="0" baseline="0">
                <a:solidFill>
                  <a:srgbClr val="FFFFFF"/>
                </a:solidFill>
                <a:uFillTx/>
                <a:latin typeface="Arial" pitchFamily="34"/>
                <a:ea typeface="Red Hat Display ExtraBold" pitchFamily="2"/>
                <a:cs typeface="Arial" pitchFamily="34"/>
              </a:rPr>
              <a:t>The Western Channel Observatory</a:t>
            </a:r>
          </a:p>
        </p:txBody>
      </p:sp>
      <p:cxnSp>
        <p:nvCxnSpPr>
          <p:cNvPr id="11" name="Straight Connector 11">
            <a:extLst>
              <a:ext uri="{FF2B5EF4-FFF2-40B4-BE49-F238E27FC236}">
                <a16:creationId xmlns:a16="http://schemas.microsoft.com/office/drawing/2014/main" id="{79C352CE-15C4-76F2-D28A-D018CDE24193}"/>
              </a:ext>
            </a:extLst>
          </p:cNvPr>
          <p:cNvCxnSpPr/>
          <p:nvPr/>
        </p:nvCxnSpPr>
        <p:spPr>
          <a:xfrm flipV="1">
            <a:off x="760808" y="2655307"/>
            <a:ext cx="0" cy="281279"/>
          </a:xfrm>
          <a:prstGeom prst="straightConnector1">
            <a:avLst/>
          </a:prstGeom>
          <a:noFill/>
          <a:ln w="25402" cap="rnd">
            <a:solidFill>
              <a:srgbClr val="FFFFFF"/>
            </a:solidFill>
            <a:custDash>
              <a:ds d="100000" sp="100000"/>
            </a:custDash>
            <a:miter/>
            <a:headEnd type="arrow"/>
          </a:ln>
        </p:spPr>
      </p:cxnSp>
      <p:cxnSp>
        <p:nvCxnSpPr>
          <p:cNvPr id="12" name="Straight Connector 12">
            <a:extLst>
              <a:ext uri="{FF2B5EF4-FFF2-40B4-BE49-F238E27FC236}">
                <a16:creationId xmlns:a16="http://schemas.microsoft.com/office/drawing/2014/main" id="{F9FA2338-C749-35D2-87C0-511EC2F50C83}"/>
              </a:ext>
            </a:extLst>
          </p:cNvPr>
          <p:cNvCxnSpPr/>
          <p:nvPr/>
        </p:nvCxnSpPr>
        <p:spPr>
          <a:xfrm flipV="1">
            <a:off x="2103833" y="2190746"/>
            <a:ext cx="0" cy="464561"/>
          </a:xfrm>
          <a:prstGeom prst="straightConnector1">
            <a:avLst/>
          </a:prstGeom>
          <a:noFill/>
          <a:ln w="25402" cap="rnd">
            <a:solidFill>
              <a:srgbClr val="FFFFFF"/>
            </a:solidFill>
            <a:custDash>
              <a:ds d="100000" sp="100000"/>
            </a:custDash>
            <a:miter/>
            <a:headEnd type="arrow"/>
          </a:ln>
        </p:spPr>
      </p:cxnSp>
      <p:cxnSp>
        <p:nvCxnSpPr>
          <p:cNvPr id="13" name="Straight Connector 13">
            <a:extLst>
              <a:ext uri="{FF2B5EF4-FFF2-40B4-BE49-F238E27FC236}">
                <a16:creationId xmlns:a16="http://schemas.microsoft.com/office/drawing/2014/main" id="{AB865B39-2274-9092-46C5-C08E2588D756}"/>
              </a:ext>
            </a:extLst>
          </p:cNvPr>
          <p:cNvCxnSpPr/>
          <p:nvPr/>
        </p:nvCxnSpPr>
        <p:spPr>
          <a:xfrm flipV="1">
            <a:off x="4209650" y="2472034"/>
            <a:ext cx="0" cy="464552"/>
          </a:xfrm>
          <a:prstGeom prst="straightConnector1">
            <a:avLst/>
          </a:prstGeom>
          <a:noFill/>
          <a:ln w="25402" cap="rnd">
            <a:solidFill>
              <a:srgbClr val="FFFFFF"/>
            </a:solidFill>
            <a:custDash>
              <a:ds d="100000" sp="100000"/>
            </a:custDash>
            <a:miter/>
            <a:headEnd type="arrow"/>
          </a:ln>
        </p:spPr>
      </p:cxnSp>
      <p:cxnSp>
        <p:nvCxnSpPr>
          <p:cNvPr id="14" name="Straight Connector 14">
            <a:extLst>
              <a:ext uri="{FF2B5EF4-FFF2-40B4-BE49-F238E27FC236}">
                <a16:creationId xmlns:a16="http://schemas.microsoft.com/office/drawing/2014/main" id="{3C90CE11-AF72-F4DE-F9F9-C7408D0DF0F6}"/>
              </a:ext>
            </a:extLst>
          </p:cNvPr>
          <p:cNvCxnSpPr/>
          <p:nvPr/>
        </p:nvCxnSpPr>
        <p:spPr>
          <a:xfrm flipV="1">
            <a:off x="8457404" y="2352970"/>
            <a:ext cx="0" cy="464552"/>
          </a:xfrm>
          <a:prstGeom prst="straightConnector1">
            <a:avLst/>
          </a:prstGeom>
          <a:noFill/>
          <a:ln w="25402" cap="rnd">
            <a:solidFill>
              <a:srgbClr val="FFFFFF"/>
            </a:solidFill>
            <a:custDash>
              <a:ds d="100000" sp="100000"/>
            </a:custDash>
            <a:miter/>
            <a:headEnd type="arrow"/>
          </a:ln>
        </p:spPr>
      </p:cxnSp>
      <p:cxnSp>
        <p:nvCxnSpPr>
          <p:cNvPr id="15" name="Straight Connector 15">
            <a:extLst>
              <a:ext uri="{FF2B5EF4-FFF2-40B4-BE49-F238E27FC236}">
                <a16:creationId xmlns:a16="http://schemas.microsoft.com/office/drawing/2014/main" id="{A6143378-CA11-3FC1-37B0-D8C688FE8383}"/>
              </a:ext>
            </a:extLst>
          </p:cNvPr>
          <p:cNvCxnSpPr/>
          <p:nvPr/>
        </p:nvCxnSpPr>
        <p:spPr>
          <a:xfrm flipV="1">
            <a:off x="11481343" y="2251563"/>
            <a:ext cx="0" cy="464552"/>
          </a:xfrm>
          <a:prstGeom prst="straightConnector1">
            <a:avLst/>
          </a:prstGeom>
          <a:noFill/>
          <a:ln w="25402" cap="rnd">
            <a:solidFill>
              <a:srgbClr val="FFFFFF"/>
            </a:solidFill>
            <a:custDash>
              <a:ds d="100000" sp="100000"/>
            </a:custDash>
            <a:miter/>
            <a:headEnd type="arrow"/>
          </a:ln>
        </p:spPr>
      </p:cxnSp>
      <p:cxnSp>
        <p:nvCxnSpPr>
          <p:cNvPr id="16" name="Straight Connector 16">
            <a:extLst>
              <a:ext uri="{FF2B5EF4-FFF2-40B4-BE49-F238E27FC236}">
                <a16:creationId xmlns:a16="http://schemas.microsoft.com/office/drawing/2014/main" id="{9456128C-47F7-9311-FAFF-8630939F2B66}"/>
              </a:ext>
            </a:extLst>
          </p:cNvPr>
          <p:cNvCxnSpPr/>
          <p:nvPr/>
        </p:nvCxnSpPr>
        <p:spPr>
          <a:xfrm flipH="1">
            <a:off x="4084286" y="4574459"/>
            <a:ext cx="653851" cy="325188"/>
          </a:xfrm>
          <a:prstGeom prst="straightConnector1">
            <a:avLst/>
          </a:prstGeom>
          <a:noFill/>
          <a:ln w="25402" cap="rnd">
            <a:solidFill>
              <a:srgbClr val="FFFFFF"/>
            </a:solidFill>
            <a:custDash>
              <a:ds d="100000" sp="100000"/>
            </a:custDash>
            <a:miter/>
            <a:headEnd type="arrow"/>
          </a:ln>
        </p:spPr>
      </p:cxnSp>
      <p:cxnSp>
        <p:nvCxnSpPr>
          <p:cNvPr id="17" name="Straight Connector 17">
            <a:extLst>
              <a:ext uri="{FF2B5EF4-FFF2-40B4-BE49-F238E27FC236}">
                <a16:creationId xmlns:a16="http://schemas.microsoft.com/office/drawing/2014/main" id="{2CE687F8-4DEB-184A-B5F4-E0C0DFF9D4A0}"/>
              </a:ext>
            </a:extLst>
          </p:cNvPr>
          <p:cNvCxnSpPr/>
          <p:nvPr/>
        </p:nvCxnSpPr>
        <p:spPr>
          <a:xfrm flipH="1" flipV="1">
            <a:off x="1895706" y="5121069"/>
            <a:ext cx="2965628" cy="710187"/>
          </a:xfrm>
          <a:prstGeom prst="straightConnector1">
            <a:avLst/>
          </a:prstGeom>
          <a:noFill/>
          <a:ln w="25402" cap="rnd">
            <a:solidFill>
              <a:srgbClr val="FFFFFF"/>
            </a:solidFill>
            <a:custDash>
              <a:ds d="100000" sp="100000"/>
            </a:custDash>
            <a:miter/>
            <a:headEnd type="arrow"/>
          </a:ln>
        </p:spPr>
      </p:cxnSp>
      <p:cxnSp>
        <p:nvCxnSpPr>
          <p:cNvPr id="18" name="Straight Connector 18">
            <a:extLst>
              <a:ext uri="{FF2B5EF4-FFF2-40B4-BE49-F238E27FC236}">
                <a16:creationId xmlns:a16="http://schemas.microsoft.com/office/drawing/2014/main" id="{157462A3-7772-05CE-4826-4A40661118D8}"/>
              </a:ext>
            </a:extLst>
          </p:cNvPr>
          <p:cNvCxnSpPr/>
          <p:nvPr/>
        </p:nvCxnSpPr>
        <p:spPr>
          <a:xfrm flipH="1" flipV="1">
            <a:off x="4084295" y="6288127"/>
            <a:ext cx="1335426" cy="58705"/>
          </a:xfrm>
          <a:prstGeom prst="straightConnector1">
            <a:avLst/>
          </a:prstGeom>
          <a:noFill/>
          <a:ln w="25402" cap="rnd">
            <a:solidFill>
              <a:srgbClr val="FFFFFF"/>
            </a:solidFill>
            <a:custDash>
              <a:ds d="100000" sp="100000"/>
            </a:custDash>
            <a:miter/>
            <a:headEnd type="arrow"/>
          </a:ln>
        </p:spPr>
      </p:cxnSp>
      <p:cxnSp>
        <p:nvCxnSpPr>
          <p:cNvPr id="19" name="Straight Connector 19">
            <a:extLst>
              <a:ext uri="{FF2B5EF4-FFF2-40B4-BE49-F238E27FC236}">
                <a16:creationId xmlns:a16="http://schemas.microsoft.com/office/drawing/2014/main" id="{CE5EBC17-1B4B-333F-C806-4178A5D0956E}"/>
              </a:ext>
            </a:extLst>
          </p:cNvPr>
          <p:cNvCxnSpPr/>
          <p:nvPr/>
        </p:nvCxnSpPr>
        <p:spPr>
          <a:xfrm flipV="1">
            <a:off x="6710891" y="2512469"/>
            <a:ext cx="0" cy="1002256"/>
          </a:xfrm>
          <a:prstGeom prst="straightConnector1">
            <a:avLst/>
          </a:prstGeom>
          <a:noFill/>
          <a:ln w="25402" cap="rnd">
            <a:solidFill>
              <a:srgbClr val="FFFFFF"/>
            </a:solidFill>
            <a:custDash>
              <a:ds d="100000" sp="100000"/>
            </a:custDash>
            <a:miter/>
            <a:headEnd type="arrow"/>
          </a:ln>
        </p:spPr>
      </p:cxnSp>
      <p:sp>
        <p:nvSpPr>
          <p:cNvPr id="20" name="Short story with small three images on sides">
            <a:extLst>
              <a:ext uri="{FF2B5EF4-FFF2-40B4-BE49-F238E27FC236}">
                <a16:creationId xmlns:a16="http://schemas.microsoft.com/office/drawing/2014/main" id="{BEA7F649-1D36-ACBF-0EB3-B07E4BAD6807}"/>
              </a:ext>
            </a:extLst>
          </p:cNvPr>
          <p:cNvSpPr txBox="1"/>
          <p:nvPr/>
        </p:nvSpPr>
        <p:spPr>
          <a:xfrm>
            <a:off x="1820890" y="552288"/>
            <a:ext cx="8550206" cy="217499"/>
          </a:xfrm>
          <a:prstGeom prst="rect">
            <a:avLst/>
          </a:prstGeom>
          <a:noFill/>
          <a:ln cap="flat">
            <a:noFill/>
          </a:ln>
        </p:spPr>
        <p:txBody>
          <a:bodyPr vert="horz" wrap="square" lIns="25402" tIns="25402" rIns="25402" bIns="25402" anchor="t" anchorCtr="1" compatLnSpc="1">
            <a:spAutoFit/>
          </a:bodyPr>
          <a:lstStyle/>
          <a:p>
            <a:pPr marL="0" marR="0" lvl="0" indent="0" algn="ctr" defTabSz="412751" rtl="0" fontAlgn="auto" hangingPunct="0">
              <a:lnSpc>
                <a:spcPct val="9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FFFFFF"/>
                </a:solidFill>
                <a:uFillTx/>
                <a:latin typeface="Arial"/>
                <a:cs typeface="Arial"/>
              </a:rPr>
              <a:t>The more we can sample the better equipped we are to observe changes</a:t>
            </a:r>
          </a:p>
        </p:txBody>
      </p:sp>
      <p:sp>
        <p:nvSpPr>
          <p:cNvPr id="21" name="TextBox 21">
            <a:extLst>
              <a:ext uri="{FF2B5EF4-FFF2-40B4-BE49-F238E27FC236}">
                <a16:creationId xmlns:a16="http://schemas.microsoft.com/office/drawing/2014/main" id="{192E1A5E-76E1-CDE6-43D4-8A817804422F}"/>
              </a:ext>
            </a:extLst>
          </p:cNvPr>
          <p:cNvSpPr txBox="1"/>
          <p:nvPr/>
        </p:nvSpPr>
        <p:spPr>
          <a:xfrm>
            <a:off x="6327840" y="5122925"/>
            <a:ext cx="2793866" cy="600166"/>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0" baseline="0">
                <a:solidFill>
                  <a:srgbClr val="FCE8E8"/>
                </a:solidFill>
                <a:uFillTx/>
                <a:latin typeface="Red Hat Display SemiBold" pitchFamily="2"/>
                <a:ea typeface="ＭＳ Ｐゴシック" pitchFamily="34"/>
              </a:rPr>
              <a:t>Dissolved Organic Matter (DOM)</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100" b="0" i="0" u="none" strike="noStrike" kern="0" cap="none" spc="0" baseline="0">
              <a:solidFill>
                <a:srgbClr val="FCE8E8"/>
              </a:solidFill>
              <a:uFillTx/>
              <a:latin typeface="Red Hat Display SemiBold" pitchFamily="2"/>
              <a:ea typeface="ＭＳ Ｐゴシック" pitchFamily="34"/>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0" baseline="0">
                <a:solidFill>
                  <a:srgbClr val="FCE8E8"/>
                </a:solidFill>
                <a:uFillTx/>
                <a:latin typeface="Red Hat Display SemiBold" pitchFamily="2"/>
                <a:ea typeface="ＭＳ Ｐゴシック" pitchFamily="34"/>
              </a:rPr>
              <a:t>Particulate Organic Matter (POM)</a:t>
            </a:r>
            <a:endParaRPr lang="en-GB" sz="1100" b="0" i="0" u="none" strike="noStrike" kern="0" cap="none" spc="0" baseline="0">
              <a:solidFill>
                <a:srgbClr val="FCE8E8"/>
              </a:solidFill>
              <a:uFillTx/>
              <a:latin typeface="Red Hat Display SemiBold" pitchFamily="2"/>
              <a:ea typeface="ＭＳ Ｐゴシック" pitchFamily="34"/>
            </a:endParaRPr>
          </a:p>
        </p:txBody>
      </p:sp>
      <p:sp>
        <p:nvSpPr>
          <p:cNvPr id="22" name="Rectangle: Rounded Corners 22">
            <a:extLst>
              <a:ext uri="{FF2B5EF4-FFF2-40B4-BE49-F238E27FC236}">
                <a16:creationId xmlns:a16="http://schemas.microsoft.com/office/drawing/2014/main" id="{92E6611A-F610-E7E2-DF72-A46167536A6F}"/>
              </a:ext>
            </a:extLst>
          </p:cNvPr>
          <p:cNvSpPr/>
          <p:nvPr/>
        </p:nvSpPr>
        <p:spPr>
          <a:xfrm>
            <a:off x="8982068" y="5153604"/>
            <a:ext cx="1114415" cy="629957"/>
          </a:xfrm>
          <a:custGeom>
            <a:avLst>
              <a:gd name="f0" fmla="val 3600"/>
            </a:avLst>
            <a:gdLst>
              <a:gd name="f1" fmla="val 10800000"/>
              <a:gd name="f2" fmla="val 5400000"/>
              <a:gd name="f3" fmla="val 16200000"/>
              <a:gd name="f4" fmla="val w"/>
              <a:gd name="f5" fmla="val h"/>
              <a:gd name="f6" fmla="val ss"/>
              <a:gd name="f7" fmla="val 0"/>
              <a:gd name="f8" fmla="*/ 5419351 1 1725033"/>
              <a:gd name="f9" fmla="val 45"/>
              <a:gd name="f10" fmla="val 10800"/>
              <a:gd name="f11" fmla="val -2147483647"/>
              <a:gd name="f12" fmla="val 2147483647"/>
              <a:gd name="f13" fmla="abs f4"/>
              <a:gd name="f14" fmla="abs f5"/>
              <a:gd name="f15" fmla="abs f6"/>
              <a:gd name="f16" fmla="*/ f8 1 180"/>
              <a:gd name="f17" fmla="pin 0 f0 10800"/>
              <a:gd name="f18" fmla="+- 0 0 f2"/>
              <a:gd name="f19" fmla="?: f13 f4 1"/>
              <a:gd name="f20" fmla="?: f14 f5 1"/>
              <a:gd name="f21" fmla="?: f15 f6 1"/>
              <a:gd name="f22" fmla="*/ f9 f16 1"/>
              <a:gd name="f23" fmla="+- f7 f17 0"/>
              <a:gd name="f24" fmla="*/ f19 1 21600"/>
              <a:gd name="f25" fmla="*/ f20 1 21600"/>
              <a:gd name="f26" fmla="*/ 21600 f19 1"/>
              <a:gd name="f27" fmla="*/ 21600 f20 1"/>
              <a:gd name="f28" fmla="+- 0 0 f22"/>
              <a:gd name="f29" fmla="min f25 f24"/>
              <a:gd name="f30" fmla="*/ f26 1 f21"/>
              <a:gd name="f31" fmla="*/ f27 1 f21"/>
              <a:gd name="f32" fmla="*/ f28 f1 1"/>
              <a:gd name="f33" fmla="*/ f32 1 f8"/>
              <a:gd name="f34" fmla="+- f31 0 f17"/>
              <a:gd name="f35" fmla="+- f30 0 f17"/>
              <a:gd name="f36" fmla="*/ f17 f29 1"/>
              <a:gd name="f37" fmla="*/ f7 f29 1"/>
              <a:gd name="f38" fmla="*/ f23 f29 1"/>
              <a:gd name="f39" fmla="*/ f31 f29 1"/>
              <a:gd name="f40" fmla="*/ f30 f29 1"/>
              <a:gd name="f41" fmla="+- f33 0 f2"/>
              <a:gd name="f42" fmla="+- f37 0 f38"/>
              <a:gd name="f43" fmla="+- f38 0 f37"/>
              <a:gd name="f44" fmla="*/ f34 f29 1"/>
              <a:gd name="f45" fmla="*/ f35 f29 1"/>
              <a:gd name="f46" fmla="cos 1 f41"/>
              <a:gd name="f47" fmla="abs f42"/>
              <a:gd name="f48" fmla="abs f43"/>
              <a:gd name="f49" fmla="?: f42 f18 f2"/>
              <a:gd name="f50" fmla="?: f42 f2 f18"/>
              <a:gd name="f51" fmla="?: f42 f3 f2"/>
              <a:gd name="f52" fmla="?: f42 f2 f3"/>
              <a:gd name="f53" fmla="+- f39 0 f44"/>
              <a:gd name="f54" fmla="?: f43 f18 f2"/>
              <a:gd name="f55" fmla="?: f43 f2 f18"/>
              <a:gd name="f56" fmla="+- f40 0 f45"/>
              <a:gd name="f57" fmla="+- f44 0 f39"/>
              <a:gd name="f58" fmla="+- f45 0 f40"/>
              <a:gd name="f59" fmla="?: f42 0 f1"/>
              <a:gd name="f60" fmla="?: f42 f1 0"/>
              <a:gd name="f61" fmla="+- 0 0 f46"/>
              <a:gd name="f62" fmla="?: f42 f52 f51"/>
              <a:gd name="f63" fmla="?: f42 f51 f52"/>
              <a:gd name="f64" fmla="?: f43 f50 f49"/>
              <a:gd name="f65" fmla="abs f53"/>
              <a:gd name="f66" fmla="?: f53 0 f1"/>
              <a:gd name="f67" fmla="?: f53 f1 0"/>
              <a:gd name="f68" fmla="?: f53 f54 f55"/>
              <a:gd name="f69" fmla="abs f56"/>
              <a:gd name="f70" fmla="abs f57"/>
              <a:gd name="f71" fmla="?: f56 f18 f2"/>
              <a:gd name="f72" fmla="?: f56 f2 f18"/>
              <a:gd name="f73" fmla="?: f56 f3 f2"/>
              <a:gd name="f74" fmla="?: f56 f2 f3"/>
              <a:gd name="f75" fmla="abs f58"/>
              <a:gd name="f76" fmla="?: f58 f18 f2"/>
              <a:gd name="f77" fmla="?: f58 f2 f18"/>
              <a:gd name="f78" fmla="?: f58 f60 f59"/>
              <a:gd name="f79" fmla="?: f58 f59 f60"/>
              <a:gd name="f80" fmla="*/ f17 f61 1"/>
              <a:gd name="f81" fmla="?: f43 f63 f62"/>
              <a:gd name="f82" fmla="?: f43 f67 f66"/>
              <a:gd name="f83" fmla="?: f43 f66 f67"/>
              <a:gd name="f84" fmla="?: f56 f74 f73"/>
              <a:gd name="f85" fmla="?: f56 f73 f74"/>
              <a:gd name="f86" fmla="?: f57 f72 f71"/>
              <a:gd name="f87" fmla="?: f42 f78 f79"/>
              <a:gd name="f88" fmla="?: f42 f76 f77"/>
              <a:gd name="f89" fmla="*/ f80 3163 1"/>
              <a:gd name="f90" fmla="?: f53 f82 f83"/>
              <a:gd name="f91" fmla="?: f57 f85 f84"/>
              <a:gd name="f92" fmla="*/ f89 1 7636"/>
              <a:gd name="f93" fmla="+- f7 f92 0"/>
              <a:gd name="f94" fmla="+- f30 0 f92"/>
              <a:gd name="f95" fmla="+- f31 0 f92"/>
              <a:gd name="f96" fmla="*/ f93 f29 1"/>
              <a:gd name="f97" fmla="*/ f94 f29 1"/>
              <a:gd name="f98" fmla="*/ f95 f29 1"/>
            </a:gdLst>
            <a:ahLst>
              <a:ahXY gdRefX="f0" minX="f7" maxX="f10">
                <a:pos x="f36" y="f37"/>
              </a:ahXY>
            </a:ahLst>
            <a:cxnLst>
              <a:cxn ang="3cd4">
                <a:pos x="hc" y="t"/>
              </a:cxn>
              <a:cxn ang="0">
                <a:pos x="r" y="vc"/>
              </a:cxn>
              <a:cxn ang="cd4">
                <a:pos x="hc" y="b"/>
              </a:cxn>
              <a:cxn ang="cd2">
                <a:pos x="l" y="vc"/>
              </a:cxn>
            </a:cxnLst>
            <a:rect l="f96" t="f96" r="f97" b="f98"/>
            <a:pathLst>
              <a:path>
                <a:moveTo>
                  <a:pt x="f38" y="f37"/>
                </a:moveTo>
                <a:arcTo wR="f47" hR="f48" stAng="f81" swAng="f64"/>
                <a:lnTo>
                  <a:pt x="f37" y="f44"/>
                </a:lnTo>
                <a:arcTo wR="f48" hR="f65" stAng="f90" swAng="f68"/>
                <a:lnTo>
                  <a:pt x="f45" y="f39"/>
                </a:lnTo>
                <a:arcTo wR="f69" hR="f70" stAng="f91" swAng="f86"/>
                <a:lnTo>
                  <a:pt x="f40" y="f38"/>
                </a:lnTo>
                <a:arcTo wR="f75" hR="f47" stAng="f87" swAng="f88"/>
                <a:close/>
              </a:path>
            </a:pathLst>
          </a:custGeom>
          <a:blipFill>
            <a:blip r:embed="rId3">
              <a:alphaModFix amt="19000"/>
              <a:extLst>
                <a:ext uri="{28A0092B-C50C-407E-A947-70E740481C1C}">
                  <a14:useLocalDpi xmlns:a14="http://schemas.microsoft.com/office/drawing/2010/main" val="0"/>
                </a:ext>
              </a:extLst>
            </a:blip>
            <a:tile sx="100000" sy="100000" algn="tl"/>
          </a:blipFill>
          <a:ln cap="flat">
            <a:noFill/>
            <a:prstDash val="solid"/>
          </a:ln>
        </p:spPr>
        <p:txBody>
          <a:bodyPr vert="horz" wrap="square" lIns="38103" tIns="38103" rIns="38103" bIns="38103" anchor="ctr" anchorCtr="1" compatLnSpc="1">
            <a:spAutoFit/>
          </a:bodyPr>
          <a:lstStyle/>
          <a:p>
            <a:pPr marL="0" marR="0" lvl="0" indent="0" algn="ctr" defTabSz="825502"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3200" b="0" i="0" u="none" strike="noStrike" kern="1200" cap="none" spc="0" baseline="0">
              <a:solidFill>
                <a:srgbClr val="FFFFFF"/>
              </a:solidFill>
              <a:uFillTx/>
              <a:latin typeface="Helvetica Neue Medium"/>
              <a:ea typeface="Helvetica Neue Medium"/>
              <a:cs typeface="Helvetica Neue Medium"/>
            </a:endParaRPr>
          </a:p>
        </p:txBody>
      </p:sp>
      <p:cxnSp>
        <p:nvCxnSpPr>
          <p:cNvPr id="23" name="Straight Connector 23">
            <a:extLst>
              <a:ext uri="{FF2B5EF4-FFF2-40B4-BE49-F238E27FC236}">
                <a16:creationId xmlns:a16="http://schemas.microsoft.com/office/drawing/2014/main" id="{DF35FFF8-62FD-1521-BDE9-C2CFDC31AEEE}"/>
              </a:ext>
            </a:extLst>
          </p:cNvPr>
          <p:cNvCxnSpPr/>
          <p:nvPr/>
        </p:nvCxnSpPr>
        <p:spPr>
          <a:xfrm flipH="1" flipV="1">
            <a:off x="8366421" y="5423013"/>
            <a:ext cx="1213281" cy="58549"/>
          </a:xfrm>
          <a:prstGeom prst="straightConnector1">
            <a:avLst/>
          </a:prstGeom>
          <a:noFill/>
          <a:ln w="25402" cap="rnd">
            <a:solidFill>
              <a:srgbClr val="FFFFFF"/>
            </a:solidFill>
            <a:custDash>
              <a:ds d="100000" sp="100000"/>
            </a:custDash>
            <a:miter/>
            <a:headEnd type="arrow"/>
          </a:ln>
        </p:spPr>
      </p:cxnSp>
      <p:cxnSp>
        <p:nvCxnSpPr>
          <p:cNvPr id="24" name="Straight Connector 24">
            <a:extLst>
              <a:ext uri="{FF2B5EF4-FFF2-40B4-BE49-F238E27FC236}">
                <a16:creationId xmlns:a16="http://schemas.microsoft.com/office/drawing/2014/main" id="{C9964FD8-E8D4-DF0D-EBC4-A3C4B8662C2A}"/>
              </a:ext>
            </a:extLst>
          </p:cNvPr>
          <p:cNvCxnSpPr/>
          <p:nvPr/>
        </p:nvCxnSpPr>
        <p:spPr>
          <a:xfrm flipV="1">
            <a:off x="7909752" y="3991191"/>
            <a:ext cx="521427" cy="505553"/>
          </a:xfrm>
          <a:prstGeom prst="straightConnector1">
            <a:avLst/>
          </a:prstGeom>
          <a:noFill/>
          <a:ln w="25402" cap="rnd">
            <a:solidFill>
              <a:srgbClr val="FFFFFF"/>
            </a:solidFill>
            <a:custDash>
              <a:ds d="100000" sp="100000"/>
            </a:custDash>
            <a:miter/>
            <a:headEnd type="arrow"/>
          </a:ln>
        </p:spPr>
      </p:cxnSp>
      <p:sp>
        <p:nvSpPr>
          <p:cNvPr id="25" name="TextBox 25">
            <a:extLst>
              <a:ext uri="{FF2B5EF4-FFF2-40B4-BE49-F238E27FC236}">
                <a16:creationId xmlns:a16="http://schemas.microsoft.com/office/drawing/2014/main" id="{9B618CFC-C91A-D95A-0F4E-5B56B4336140}"/>
              </a:ext>
            </a:extLst>
          </p:cNvPr>
          <p:cNvSpPr txBox="1"/>
          <p:nvPr/>
        </p:nvSpPr>
        <p:spPr>
          <a:xfrm>
            <a:off x="8366421" y="3764968"/>
            <a:ext cx="171471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FCE8E8"/>
                </a:solidFill>
                <a:uFillTx/>
                <a:latin typeface="Red Hat Display SemiBold" pitchFamily="2"/>
                <a:ea typeface="ＭＳ Ｐゴシック" pitchFamily="34"/>
              </a:rPr>
              <a:t>Zooplankton</a:t>
            </a:r>
          </a:p>
        </p:txBody>
      </p:sp>
      <p:sp>
        <p:nvSpPr>
          <p:cNvPr id="26" name="TextBox 26">
            <a:extLst>
              <a:ext uri="{FF2B5EF4-FFF2-40B4-BE49-F238E27FC236}">
                <a16:creationId xmlns:a16="http://schemas.microsoft.com/office/drawing/2014/main" id="{0409DA70-BDD6-1187-6D7E-D0A31EC4C15C}"/>
              </a:ext>
            </a:extLst>
          </p:cNvPr>
          <p:cNvSpPr txBox="1"/>
          <p:nvPr/>
        </p:nvSpPr>
        <p:spPr>
          <a:xfrm>
            <a:off x="78821" y="-1115"/>
            <a:ext cx="2330000"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FFFFFF"/>
                </a:solidFill>
                <a:uFillTx/>
                <a:latin typeface="Red Hat Display SemiBold" pitchFamily="2"/>
                <a:ea typeface="ＭＳ Ｐゴシック" pitchFamily="34"/>
              </a:rPr>
              <a:t>Satellite Observations</a:t>
            </a:r>
          </a:p>
        </p:txBody>
      </p:sp>
      <p:cxnSp>
        <p:nvCxnSpPr>
          <p:cNvPr id="27" name="Straight Connector 27">
            <a:extLst>
              <a:ext uri="{FF2B5EF4-FFF2-40B4-BE49-F238E27FC236}">
                <a16:creationId xmlns:a16="http://schemas.microsoft.com/office/drawing/2014/main" id="{F16FAD98-5AA1-2DA4-1FDE-E7F9744CD048}"/>
              </a:ext>
            </a:extLst>
          </p:cNvPr>
          <p:cNvCxnSpPr/>
          <p:nvPr/>
        </p:nvCxnSpPr>
        <p:spPr>
          <a:xfrm flipH="1" flipV="1">
            <a:off x="504821" y="317973"/>
            <a:ext cx="161932" cy="451814"/>
          </a:xfrm>
          <a:prstGeom prst="straightConnector1">
            <a:avLst/>
          </a:prstGeom>
          <a:noFill/>
          <a:ln w="25402" cap="rnd">
            <a:solidFill>
              <a:srgbClr val="FFFFFF"/>
            </a:solidFill>
            <a:custDash>
              <a:ds d="100000" sp="100000"/>
            </a:custDash>
            <a:miter/>
            <a:headEnd type="arrow"/>
          </a:ln>
        </p:spPr>
      </p:cxnSp>
      <p:cxnSp>
        <p:nvCxnSpPr>
          <p:cNvPr id="28" name="Straight Connector 28">
            <a:extLst>
              <a:ext uri="{FF2B5EF4-FFF2-40B4-BE49-F238E27FC236}">
                <a16:creationId xmlns:a16="http://schemas.microsoft.com/office/drawing/2014/main" id="{806CF128-2BE3-ECE0-08A8-E339DA855BE9}"/>
              </a:ext>
            </a:extLst>
          </p:cNvPr>
          <p:cNvCxnSpPr/>
          <p:nvPr/>
        </p:nvCxnSpPr>
        <p:spPr>
          <a:xfrm flipH="1">
            <a:off x="6259790" y="4344515"/>
            <a:ext cx="147090" cy="417561"/>
          </a:xfrm>
          <a:prstGeom prst="straightConnector1">
            <a:avLst/>
          </a:prstGeom>
          <a:noFill/>
          <a:ln w="25402" cap="rnd">
            <a:solidFill>
              <a:srgbClr val="FFFFFF"/>
            </a:solidFill>
            <a:custDash>
              <a:ds d="100000" sp="100000"/>
            </a:custDash>
            <a:miter/>
            <a:headEnd type="arrow"/>
          </a:ln>
        </p:spPr>
      </p:cxnSp>
      <p:sp>
        <p:nvSpPr>
          <p:cNvPr id="29" name="TextBox 29">
            <a:extLst>
              <a:ext uri="{FF2B5EF4-FFF2-40B4-BE49-F238E27FC236}">
                <a16:creationId xmlns:a16="http://schemas.microsoft.com/office/drawing/2014/main" id="{A726BF0B-52EB-00E2-7FE8-293279F2326F}"/>
              </a:ext>
            </a:extLst>
          </p:cNvPr>
          <p:cNvSpPr txBox="1"/>
          <p:nvPr/>
        </p:nvSpPr>
        <p:spPr>
          <a:xfrm>
            <a:off x="5540587" y="4762076"/>
            <a:ext cx="171471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FCE8E8"/>
                </a:solidFill>
                <a:uFillTx/>
                <a:latin typeface="Red Hat Display SemiBold" pitchFamily="2"/>
                <a:ea typeface="ＭＳ Ｐゴシック" pitchFamily="34"/>
              </a:rPr>
              <a:t>Phytoplankton</a:t>
            </a:r>
          </a:p>
        </p:txBody>
      </p:sp>
      <p:sp>
        <p:nvSpPr>
          <p:cNvPr id="30" name="TextBox 30">
            <a:extLst>
              <a:ext uri="{FF2B5EF4-FFF2-40B4-BE49-F238E27FC236}">
                <a16:creationId xmlns:a16="http://schemas.microsoft.com/office/drawing/2014/main" id="{72B711A5-5DC4-B45D-ABFD-188EBDD0C175}"/>
              </a:ext>
            </a:extLst>
          </p:cNvPr>
          <p:cNvSpPr txBox="1"/>
          <p:nvPr/>
        </p:nvSpPr>
        <p:spPr>
          <a:xfrm>
            <a:off x="10484482" y="5487552"/>
            <a:ext cx="1714719"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FCE8E8"/>
                </a:solidFill>
                <a:uFillTx/>
                <a:latin typeface="Red Hat Display SemiBold" pitchFamily="2"/>
                <a:ea typeface="ＭＳ Ｐゴシック" pitchFamily="34"/>
              </a:rPr>
              <a:t>Microbes</a:t>
            </a:r>
          </a:p>
        </p:txBody>
      </p:sp>
      <p:cxnSp>
        <p:nvCxnSpPr>
          <p:cNvPr id="31" name="Straight Connector 31">
            <a:extLst>
              <a:ext uri="{FF2B5EF4-FFF2-40B4-BE49-F238E27FC236}">
                <a16:creationId xmlns:a16="http://schemas.microsoft.com/office/drawing/2014/main" id="{85C43D42-65D3-2E4A-2B9D-B372AC8E9B7A}"/>
              </a:ext>
            </a:extLst>
          </p:cNvPr>
          <p:cNvCxnSpPr/>
          <p:nvPr/>
        </p:nvCxnSpPr>
        <p:spPr>
          <a:xfrm>
            <a:off x="10096439" y="4567802"/>
            <a:ext cx="444508" cy="829169"/>
          </a:xfrm>
          <a:prstGeom prst="straightConnector1">
            <a:avLst/>
          </a:prstGeom>
          <a:noFill/>
          <a:ln w="25402" cap="rnd">
            <a:solidFill>
              <a:srgbClr val="FFFFFF"/>
            </a:solidFill>
            <a:custDash>
              <a:ds d="100000" sp="100000"/>
            </a:custDash>
            <a:miter/>
            <a:headEnd type="arrow"/>
          </a:ln>
        </p:spPr>
      </p:cxnSp>
      <p:cxnSp>
        <p:nvCxnSpPr>
          <p:cNvPr id="32" name="Straight Connector 32">
            <a:extLst>
              <a:ext uri="{FF2B5EF4-FFF2-40B4-BE49-F238E27FC236}">
                <a16:creationId xmlns:a16="http://schemas.microsoft.com/office/drawing/2014/main" id="{409B9D79-5B71-3125-FFA8-ADCDADA05C77}"/>
              </a:ext>
            </a:extLst>
          </p:cNvPr>
          <p:cNvCxnSpPr/>
          <p:nvPr/>
        </p:nvCxnSpPr>
        <p:spPr>
          <a:xfrm flipV="1">
            <a:off x="10081141" y="5831256"/>
            <a:ext cx="459806" cy="859262"/>
          </a:xfrm>
          <a:prstGeom prst="straightConnector1">
            <a:avLst/>
          </a:prstGeom>
          <a:noFill/>
          <a:ln w="25402" cap="rnd">
            <a:solidFill>
              <a:srgbClr val="FFFFFF"/>
            </a:solidFill>
            <a:custDash>
              <a:ds d="100000" sp="100000"/>
            </a:custDash>
            <a:miter/>
            <a:headEnd type="arrow"/>
          </a:ln>
        </p:spPr>
      </p:cxnSp>
      <p:sp>
        <p:nvSpPr>
          <p:cNvPr id="33" name="TextBox 33">
            <a:extLst>
              <a:ext uri="{FF2B5EF4-FFF2-40B4-BE49-F238E27FC236}">
                <a16:creationId xmlns:a16="http://schemas.microsoft.com/office/drawing/2014/main" id="{B495E673-0C5B-E7E6-B3A9-E216A8E5214E}"/>
              </a:ext>
            </a:extLst>
          </p:cNvPr>
          <p:cNvSpPr txBox="1"/>
          <p:nvPr/>
        </p:nvSpPr>
        <p:spPr>
          <a:xfrm>
            <a:off x="6327840" y="6036356"/>
            <a:ext cx="2793866"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FCE8E8"/>
                </a:solidFill>
                <a:uFillTx/>
                <a:latin typeface="Red Hat Display SemiBold" pitchFamily="2"/>
                <a:ea typeface="ＭＳ Ｐゴシック" pitchFamily="34"/>
              </a:rPr>
              <a:t>Macrofauna and Epifauna</a:t>
            </a:r>
            <a:endParaRPr lang="en-GB" sz="1200" b="0" i="0" u="none" strike="noStrike" kern="0" cap="none" spc="0" baseline="0">
              <a:solidFill>
                <a:srgbClr val="FCE8E8"/>
              </a:solidFill>
              <a:uFillTx/>
              <a:latin typeface="Red Hat Display SemiBold" pitchFamily="2"/>
              <a:ea typeface="ＭＳ Ｐゴシック" pitchFamily="34"/>
            </a:endParaRPr>
          </a:p>
        </p:txBody>
      </p:sp>
      <p:cxnSp>
        <p:nvCxnSpPr>
          <p:cNvPr id="34" name="Straight Connector 34">
            <a:extLst>
              <a:ext uri="{FF2B5EF4-FFF2-40B4-BE49-F238E27FC236}">
                <a16:creationId xmlns:a16="http://schemas.microsoft.com/office/drawing/2014/main" id="{9BDD7073-B0AF-268A-3453-1E4FE89B177D}"/>
              </a:ext>
            </a:extLst>
          </p:cNvPr>
          <p:cNvCxnSpPr/>
          <p:nvPr/>
        </p:nvCxnSpPr>
        <p:spPr>
          <a:xfrm flipV="1">
            <a:off x="6710891" y="6346832"/>
            <a:ext cx="347134" cy="343686"/>
          </a:xfrm>
          <a:prstGeom prst="straightConnector1">
            <a:avLst/>
          </a:prstGeom>
          <a:noFill/>
          <a:ln w="25402" cap="rnd">
            <a:solidFill>
              <a:srgbClr val="FFFFFF"/>
            </a:solidFill>
            <a:custDash>
              <a:ds d="100000" sp="100000"/>
            </a:custDash>
            <a:miter/>
            <a:headEnd type="arrow"/>
          </a:ln>
        </p:spPr>
      </p:cxnSp>
      <p:cxnSp>
        <p:nvCxnSpPr>
          <p:cNvPr id="35" name="Straight Connector 35">
            <a:extLst>
              <a:ext uri="{FF2B5EF4-FFF2-40B4-BE49-F238E27FC236}">
                <a16:creationId xmlns:a16="http://schemas.microsoft.com/office/drawing/2014/main" id="{BC1B61F4-8DF2-7E23-2A80-C0541344C975}"/>
              </a:ext>
            </a:extLst>
          </p:cNvPr>
          <p:cNvCxnSpPr/>
          <p:nvPr/>
        </p:nvCxnSpPr>
        <p:spPr>
          <a:xfrm flipH="1" flipV="1">
            <a:off x="7724778" y="6346832"/>
            <a:ext cx="442295" cy="343686"/>
          </a:xfrm>
          <a:prstGeom prst="straightConnector1">
            <a:avLst/>
          </a:prstGeom>
          <a:noFill/>
          <a:ln w="25402" cap="rnd">
            <a:solidFill>
              <a:srgbClr val="FFFFFF"/>
            </a:solidFill>
            <a:custDash>
              <a:ds d="100000" sp="100000"/>
            </a:custDash>
            <a:miter/>
            <a:headEnd type="arrow"/>
          </a:ln>
        </p:spPr>
      </p:cxnSp>
      <p:sp>
        <p:nvSpPr>
          <p:cNvPr id="36" name="TextBox 36">
            <a:extLst>
              <a:ext uri="{FF2B5EF4-FFF2-40B4-BE49-F238E27FC236}">
                <a16:creationId xmlns:a16="http://schemas.microsoft.com/office/drawing/2014/main" id="{18F0CCB7-F6A0-3D7A-44C5-CB6E47062BA2}"/>
              </a:ext>
            </a:extLst>
          </p:cNvPr>
          <p:cNvSpPr txBox="1"/>
          <p:nvPr/>
        </p:nvSpPr>
        <p:spPr>
          <a:xfrm>
            <a:off x="2445901" y="3768553"/>
            <a:ext cx="1283973" cy="26160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0" cap="none" spc="0" baseline="0">
                <a:solidFill>
                  <a:srgbClr val="FCE8E8"/>
                </a:solidFill>
                <a:uFillTx/>
                <a:latin typeface="Red Hat Display SemiBold" pitchFamily="2"/>
                <a:ea typeface="ＭＳ Ｐゴシック" pitchFamily="34"/>
              </a:rPr>
              <a:t>Marine Optics</a:t>
            </a:r>
          </a:p>
        </p:txBody>
      </p:sp>
      <p:pic>
        <p:nvPicPr>
          <p:cNvPr id="37" name="Picture 37" descr="A group of blue fish&#10;&#10;Description automatically generated">
            <a:extLst>
              <a:ext uri="{FF2B5EF4-FFF2-40B4-BE49-F238E27FC236}">
                <a16:creationId xmlns:a16="http://schemas.microsoft.com/office/drawing/2014/main" id="{7A201B73-D766-A71A-322C-A1D71A4758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413423">
            <a:off x="10465372" y="4472870"/>
            <a:ext cx="1752932" cy="855402"/>
          </a:xfrm>
          <a:prstGeom prst="rect">
            <a:avLst/>
          </a:prstGeom>
          <a:noFill/>
          <a:ln cap="flat">
            <a:noFill/>
          </a:ln>
        </p:spPr>
      </p:pic>
      <p:sp>
        <p:nvSpPr>
          <p:cNvPr id="38" name="TextBox 38">
            <a:extLst>
              <a:ext uri="{FF2B5EF4-FFF2-40B4-BE49-F238E27FC236}">
                <a16:creationId xmlns:a16="http://schemas.microsoft.com/office/drawing/2014/main" id="{431062E4-347B-C8B0-CBBD-56610F58256F}"/>
              </a:ext>
            </a:extLst>
          </p:cNvPr>
          <p:cNvSpPr txBox="1"/>
          <p:nvPr/>
        </p:nvSpPr>
        <p:spPr>
          <a:xfrm>
            <a:off x="2502219" y="6119000"/>
            <a:ext cx="2793866"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FCE8E8"/>
                </a:solidFill>
                <a:uFillTx/>
                <a:latin typeface="Red Hat Display SemiBold" pitchFamily="2"/>
                <a:ea typeface="ＭＳ Ｐゴシック" pitchFamily="34"/>
              </a:rPr>
              <a:t>Benthic sampling</a:t>
            </a:r>
            <a:endParaRPr lang="en-GB" sz="1200" b="0" i="0" u="none" strike="noStrike" kern="0" cap="none" spc="0" baseline="0">
              <a:solidFill>
                <a:srgbClr val="FCE8E8"/>
              </a:solidFill>
              <a:uFillTx/>
              <a:latin typeface="Red Hat Display SemiBold" pitchFamily="2"/>
              <a:ea typeface="ＭＳ Ｐゴシック" pitchFamily="34"/>
            </a:endParaRPr>
          </a:p>
        </p:txBody>
      </p:sp>
      <p:sp>
        <p:nvSpPr>
          <p:cNvPr id="39" name="TextBox 39">
            <a:extLst>
              <a:ext uri="{FF2B5EF4-FFF2-40B4-BE49-F238E27FC236}">
                <a16:creationId xmlns:a16="http://schemas.microsoft.com/office/drawing/2014/main" id="{D9F29823-BBC8-DC0D-21FC-523764BDE894}"/>
              </a:ext>
            </a:extLst>
          </p:cNvPr>
          <p:cNvSpPr txBox="1"/>
          <p:nvPr/>
        </p:nvSpPr>
        <p:spPr>
          <a:xfrm>
            <a:off x="384578" y="4206011"/>
            <a:ext cx="2947339" cy="2123657"/>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FCE8E8"/>
                </a:solidFill>
                <a:uFillTx/>
                <a:latin typeface="Red Hat Display SemiBold" pitchFamily="2"/>
                <a:ea typeface="ＭＳ Ｐゴシック" pitchFamily="34"/>
              </a:rPr>
              <a:t>Water column profiles from CTD: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0" cap="none" spc="0" baseline="0">
              <a:solidFill>
                <a:srgbClr val="FCE8E8"/>
              </a:solidFill>
              <a:uFillTx/>
              <a:latin typeface="Red Hat Display SemiBold" pitchFamily="2"/>
              <a:ea typeface="ＭＳ Ｐゴシック" pitchFamily="34"/>
            </a:endParaRPr>
          </a:p>
          <a:p>
            <a:pPr marL="171450" marR="0" lvl="0" indent="-1714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FCE8E8"/>
                </a:solidFill>
                <a:uFillTx/>
                <a:latin typeface="Red Hat Display SemiBold" pitchFamily="2"/>
                <a:ea typeface="ＭＳ Ｐゴシック" pitchFamily="34"/>
              </a:rPr>
              <a:t>Salinity</a:t>
            </a:r>
          </a:p>
          <a:p>
            <a:pPr marL="171450" marR="0" lvl="0" indent="-1714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FCE8E8"/>
                </a:solidFill>
                <a:uFillTx/>
                <a:latin typeface="Red Hat Display SemiBold" pitchFamily="2"/>
                <a:ea typeface="ＭＳ Ｐゴシック" pitchFamily="34"/>
              </a:rPr>
              <a:t>Temperature </a:t>
            </a:r>
          </a:p>
          <a:p>
            <a:pPr marL="171450" marR="0" lvl="0" indent="-1714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FCE8E8"/>
                </a:solidFill>
                <a:uFillTx/>
                <a:latin typeface="Red Hat Display SemiBold" pitchFamily="2"/>
                <a:ea typeface="ＭＳ Ｐゴシック" pitchFamily="34"/>
              </a:rPr>
              <a:t>Chlorophyll</a:t>
            </a:r>
          </a:p>
          <a:p>
            <a:pPr marL="171450" marR="0" lvl="0" indent="-1714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FCE8E8"/>
                </a:solidFill>
                <a:uFillTx/>
                <a:latin typeface="Red Hat Display SemiBold" pitchFamily="2"/>
                <a:ea typeface="ＭＳ Ｐゴシック" pitchFamily="34"/>
              </a:rPr>
              <a:t>Turbidity</a:t>
            </a:r>
          </a:p>
          <a:p>
            <a:pPr marL="171450" marR="0" lvl="0" indent="-1714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FCE8E8"/>
                </a:solidFill>
                <a:uFillTx/>
                <a:latin typeface="Red Hat Display SemiBold" pitchFamily="2"/>
                <a:ea typeface="ＭＳ Ｐゴシック" pitchFamily="34"/>
              </a:rPr>
              <a:t>PAR</a:t>
            </a:r>
          </a:p>
          <a:p>
            <a:pPr marL="171450" marR="0" lvl="0" indent="-1714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FCE8E8"/>
                </a:solidFill>
                <a:uFillTx/>
                <a:latin typeface="Red Hat Display SemiBold" pitchFamily="2"/>
                <a:ea typeface="ＭＳ Ｐゴシック" pitchFamily="34"/>
              </a:rPr>
              <a:t>Inorganic Nutrients </a:t>
            </a:r>
          </a:p>
          <a:p>
            <a:pPr marL="171450" marR="0" lvl="0" indent="-1714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FCE8E8"/>
                </a:solidFill>
                <a:uFillTx/>
                <a:latin typeface="Red Hat Display SemiBold" pitchFamily="2"/>
                <a:ea typeface="ＭＳ Ｐゴシック" pitchFamily="34"/>
              </a:rPr>
              <a:t>Carbonate Chemistry </a:t>
            </a:r>
          </a:p>
          <a:p>
            <a:pPr marL="171450" marR="0" lvl="0" indent="-171450" algn="l" defTabSz="914400" rtl="0" fontAlgn="auto" hangingPunct="0">
              <a:lnSpc>
                <a:spcPct val="100000"/>
              </a:lnSpc>
              <a:spcBef>
                <a:spcPts val="0"/>
              </a:spcBef>
              <a:spcAft>
                <a:spcPts val="0"/>
              </a:spcAft>
              <a:buSzPct val="100000"/>
              <a:buFont typeface="Arial" pitchFamily="34"/>
              <a:buChar char="•"/>
              <a:tabLst/>
              <a:defRPr sz="1800" b="0" i="0" u="none" strike="noStrike" kern="0" cap="none" spc="0" baseline="0">
                <a:solidFill>
                  <a:srgbClr val="000000"/>
                </a:solidFill>
                <a:uFillTx/>
              </a:defRPr>
            </a:pPr>
            <a:r>
              <a:rPr lang="en-US" sz="1200" b="0" i="0" u="none" strike="noStrike" kern="0" cap="none" spc="0" baseline="0">
                <a:solidFill>
                  <a:srgbClr val="FCE8E8"/>
                </a:solidFill>
                <a:uFillTx/>
                <a:latin typeface="Red Hat Display SemiBold" pitchFamily="2"/>
                <a:ea typeface="ＭＳ Ｐゴシック" pitchFamily="34"/>
              </a:rPr>
              <a:t>Oxygen</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0" cap="none" spc="0" baseline="0">
              <a:solidFill>
                <a:srgbClr val="FCE8E8"/>
              </a:solidFill>
              <a:uFillTx/>
              <a:latin typeface="Red Hat Display SemiBold" pitchFamily="2"/>
              <a:ea typeface="ＭＳ Ｐゴシック" pitchFamily="34"/>
            </a:endParaRPr>
          </a:p>
        </p:txBody>
      </p:sp>
      <p:sp>
        <p:nvSpPr>
          <p:cNvPr id="40" name="TextBox 40">
            <a:extLst>
              <a:ext uri="{FF2B5EF4-FFF2-40B4-BE49-F238E27FC236}">
                <a16:creationId xmlns:a16="http://schemas.microsoft.com/office/drawing/2014/main" id="{7DE7C51A-CAD5-8DF5-6684-958A91F6D12E}"/>
              </a:ext>
            </a:extLst>
          </p:cNvPr>
          <p:cNvSpPr txBox="1"/>
          <p:nvPr/>
        </p:nvSpPr>
        <p:spPr>
          <a:xfrm>
            <a:off x="2452384" y="4761152"/>
            <a:ext cx="2131548"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FCE8E8"/>
                </a:solidFill>
                <a:uFillTx/>
                <a:latin typeface="Red Hat Display SemiBold" pitchFamily="2"/>
                <a:ea typeface="ＭＳ Ｐゴシック" pitchFamily="34"/>
              </a:rPr>
              <a:t>Zooplankton nets</a:t>
            </a:r>
            <a:endParaRPr lang="en-GB" sz="1200" b="0" i="0" u="none" strike="noStrike" kern="0" cap="none" spc="0" baseline="0">
              <a:solidFill>
                <a:srgbClr val="FCE8E8"/>
              </a:solidFill>
              <a:uFillTx/>
              <a:latin typeface="Red Hat Display SemiBold" pitchFamily="2"/>
              <a:ea typeface="ＭＳ Ｐゴシック" pitchFamily="34"/>
            </a:endParaRPr>
          </a:p>
        </p:txBody>
      </p:sp>
      <p:cxnSp>
        <p:nvCxnSpPr>
          <p:cNvPr id="41" name="Straight Connector 41">
            <a:extLst>
              <a:ext uri="{FF2B5EF4-FFF2-40B4-BE49-F238E27FC236}">
                <a16:creationId xmlns:a16="http://schemas.microsoft.com/office/drawing/2014/main" id="{872DD0A1-2D02-CFB3-B59F-E0058E0CA322}"/>
              </a:ext>
            </a:extLst>
          </p:cNvPr>
          <p:cNvCxnSpPr/>
          <p:nvPr/>
        </p:nvCxnSpPr>
        <p:spPr>
          <a:xfrm flipH="1">
            <a:off x="3069768" y="3184873"/>
            <a:ext cx="322079" cy="532053"/>
          </a:xfrm>
          <a:prstGeom prst="straightConnector1">
            <a:avLst/>
          </a:prstGeom>
          <a:noFill/>
          <a:ln w="25402" cap="rnd">
            <a:solidFill>
              <a:srgbClr val="FFFFFF"/>
            </a:solidFill>
            <a:custDash>
              <a:ds d="100000" sp="100000"/>
            </a:custDash>
            <a:miter/>
            <a:headEnd type="arrow"/>
          </a:ln>
        </p:spPr>
      </p:cxnSp>
      <p:cxnSp>
        <p:nvCxnSpPr>
          <p:cNvPr id="42" name="Straight Connector 42">
            <a:extLst>
              <a:ext uri="{FF2B5EF4-FFF2-40B4-BE49-F238E27FC236}">
                <a16:creationId xmlns:a16="http://schemas.microsoft.com/office/drawing/2014/main" id="{230FD739-F7AB-9E5A-E315-67032B131BCE}"/>
              </a:ext>
            </a:extLst>
          </p:cNvPr>
          <p:cNvCxnSpPr>
            <a:endCxn id="36" idx="1"/>
          </p:cNvCxnSpPr>
          <p:nvPr/>
        </p:nvCxnSpPr>
        <p:spPr>
          <a:xfrm>
            <a:off x="1819701" y="3899358"/>
            <a:ext cx="626200" cy="0"/>
          </a:xfrm>
          <a:prstGeom prst="straightConnector1">
            <a:avLst/>
          </a:prstGeom>
          <a:noFill/>
          <a:ln w="25402" cap="rnd">
            <a:solidFill>
              <a:srgbClr val="FFFFFF"/>
            </a:solidFill>
            <a:custDash>
              <a:ds d="100000" sp="100000"/>
            </a:custDash>
            <a:miter/>
            <a:headEnd type="arrow"/>
          </a:ln>
        </p:spPr>
      </p:cxnSp>
      <p:sp>
        <p:nvSpPr>
          <p:cNvPr id="43" name="TextBox 43">
            <a:extLst>
              <a:ext uri="{FF2B5EF4-FFF2-40B4-BE49-F238E27FC236}">
                <a16:creationId xmlns:a16="http://schemas.microsoft.com/office/drawing/2014/main" id="{BD38F2DF-D9A0-6FA6-1C9E-DDD1989B7AD7}"/>
              </a:ext>
            </a:extLst>
          </p:cNvPr>
          <p:cNvSpPr txBox="1"/>
          <p:nvPr/>
        </p:nvSpPr>
        <p:spPr>
          <a:xfrm>
            <a:off x="11173108" y="4373282"/>
            <a:ext cx="616488" cy="28672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0" cap="none" spc="0" baseline="0">
                <a:solidFill>
                  <a:srgbClr val="FCE8E8"/>
                </a:solidFill>
                <a:uFillTx/>
                <a:latin typeface="Red Hat Display SemiBold" pitchFamily="2"/>
                <a:ea typeface="ＭＳ Ｐゴシック" pitchFamily="34"/>
              </a:rPr>
              <a:t>Fish</a:t>
            </a:r>
          </a:p>
        </p:txBody>
      </p:sp>
      <p:cxnSp>
        <p:nvCxnSpPr>
          <p:cNvPr id="44" name="Straight Connector 44">
            <a:extLst>
              <a:ext uri="{FF2B5EF4-FFF2-40B4-BE49-F238E27FC236}">
                <a16:creationId xmlns:a16="http://schemas.microsoft.com/office/drawing/2014/main" id="{EA05E089-6D2A-95FA-2356-39C3AC6EAA3F}"/>
              </a:ext>
            </a:extLst>
          </p:cNvPr>
          <p:cNvCxnSpPr/>
          <p:nvPr/>
        </p:nvCxnSpPr>
        <p:spPr>
          <a:xfrm flipV="1">
            <a:off x="5059009" y="5038151"/>
            <a:ext cx="1114050" cy="566234"/>
          </a:xfrm>
          <a:prstGeom prst="straightConnector1">
            <a:avLst/>
          </a:prstGeom>
          <a:noFill/>
          <a:ln w="25402" cap="rnd">
            <a:solidFill>
              <a:srgbClr val="FFFFFF"/>
            </a:solidFill>
            <a:custDash>
              <a:ds d="100000" sp="100000"/>
            </a:custDash>
            <a:miter/>
            <a:headEnd type="arrow"/>
          </a:ln>
        </p:spPr>
      </p:cxnSp>
    </p:spTree>
    <p:extLst>
      <p:ext uri="{BB962C8B-B14F-4D97-AF65-F5344CB8AC3E}">
        <p14:creationId xmlns:p14="http://schemas.microsoft.com/office/powerpoint/2010/main" val="2988813996"/>
      </p:ext>
    </p:extLst>
  </p:cSld>
  <p:clrMapOvr>
    <a:masterClrMapping/>
  </p:clrMapOvr>
  <p:transition spd="med">
    <p:fad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p:cSld name="NCCA">
    <p:bg>
      <p:bgPr>
        <a:solidFill>
          <a:srgbClr val="00334E"/>
        </a:solidFill>
        <a:effectLst/>
      </p:bgPr>
    </p:bg>
    <p:spTree>
      <p:nvGrpSpPr>
        <p:cNvPr id="1" name=""/>
        <p:cNvGrpSpPr/>
        <p:nvPr/>
      </p:nvGrpSpPr>
      <p:grpSpPr>
        <a:xfrm>
          <a:off x="0" y="0"/>
          <a:ext cx="0" cy="0"/>
          <a:chOff x="0" y="0"/>
          <a:chExt cx="0" cy="0"/>
        </a:xfrm>
      </p:grpSpPr>
      <p:sp>
        <p:nvSpPr>
          <p:cNvPr id="2" name="Single…">
            <a:extLst>
              <a:ext uri="{FF2B5EF4-FFF2-40B4-BE49-F238E27FC236}">
                <a16:creationId xmlns:a16="http://schemas.microsoft.com/office/drawing/2014/main" id="{7A447197-2970-C7E6-8626-DEA53E364F45}"/>
              </a:ext>
            </a:extLst>
          </p:cNvPr>
          <p:cNvSpPr txBox="1"/>
          <p:nvPr/>
        </p:nvSpPr>
        <p:spPr>
          <a:xfrm>
            <a:off x="808210" y="1316379"/>
            <a:ext cx="4927747" cy="1066958"/>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300" b="1" i="0" u="none" strike="noStrike" kern="0" cap="none" spc="27" baseline="0">
                <a:solidFill>
                  <a:srgbClr val="FFFFFF"/>
                </a:solidFill>
                <a:uFillTx/>
                <a:latin typeface="Arial" pitchFamily="34"/>
                <a:ea typeface="ＭＳ Ｐゴシック" pitchFamily="34"/>
              </a:rPr>
              <a:t>National Centre for Coastal Autonomy</a:t>
            </a:r>
          </a:p>
        </p:txBody>
      </p:sp>
      <p:sp>
        <p:nvSpPr>
          <p:cNvPr id="3" name="Lorem ipsum dolor sit elit, consect loreretur adipiscing nisi aute. ipsum sit elit, Lorem ipsum dolor sit elit, Lorem ipsum dolor sit elit, consect">
            <a:extLst>
              <a:ext uri="{FF2B5EF4-FFF2-40B4-BE49-F238E27FC236}">
                <a16:creationId xmlns:a16="http://schemas.microsoft.com/office/drawing/2014/main" id="{3F5DE224-641F-0E38-9B43-CF5377C0B995}"/>
              </a:ext>
            </a:extLst>
          </p:cNvPr>
          <p:cNvSpPr txBox="1"/>
          <p:nvPr/>
        </p:nvSpPr>
        <p:spPr>
          <a:xfrm>
            <a:off x="808210" y="2565504"/>
            <a:ext cx="4423693" cy="1132621"/>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n-GB" sz="1200" b="0" i="0" u="none" strike="noStrike" kern="0" cap="none" spc="27" baseline="0">
                <a:solidFill>
                  <a:srgbClr val="FFFFFF"/>
                </a:solidFill>
                <a:uFillTx/>
                <a:latin typeface="Arial"/>
                <a:ea typeface="ＭＳ Ｐゴシック" pitchFamily="34"/>
              </a:rPr>
              <a:t>The NCCA aims to lead in coastal autonomy with a fleet of advanced autonomous vessels, sub-surface platforms, and scientific buoys. These innovations, based in Plymouth, will create the UK’s first autonomous coastal observing system.</a:t>
            </a:r>
          </a:p>
        </p:txBody>
      </p:sp>
      <p:sp>
        <p:nvSpPr>
          <p:cNvPr id="4" name="Lorem ipsum dolor sit elit, consect loreretur adipiscing nisi aute. ipsum sit elit, Lorem ipsum dolor sit elit, Lorem ipsum dolor sit elit, consect">
            <a:extLst>
              <a:ext uri="{FF2B5EF4-FFF2-40B4-BE49-F238E27FC236}">
                <a16:creationId xmlns:a16="http://schemas.microsoft.com/office/drawing/2014/main" id="{6CC1BC75-F416-42E5-9E46-91C033C7827E}"/>
              </a:ext>
            </a:extLst>
          </p:cNvPr>
          <p:cNvSpPr txBox="1"/>
          <p:nvPr/>
        </p:nvSpPr>
        <p:spPr>
          <a:xfrm>
            <a:off x="808210" y="3970754"/>
            <a:ext cx="3813322" cy="343366"/>
          </a:xfrm>
          <a:prstGeom prst="rect">
            <a:avLst/>
          </a:prstGeom>
          <a:noFill/>
          <a:ln cap="flat">
            <a:noFill/>
          </a:ln>
        </p:spPr>
        <p:txBody>
          <a:bodyPr vert="horz" wrap="square" lIns="25402" tIns="25402" rIns="25402" bIns="25402" anchor="t" anchorCtr="0" compatLnSpc="1">
            <a:spAutoFit/>
          </a:bodyPr>
          <a:lstStyle/>
          <a:p>
            <a:pPr marL="0" marR="0" lvl="0" indent="0" algn="l" defTabSz="412751"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n-US" sz="1400" b="0" i="0" u="none" strike="noStrike" kern="0" cap="none" spc="27" baseline="0">
                <a:solidFill>
                  <a:srgbClr val="E8C300"/>
                </a:solidFill>
                <a:uFillTx/>
                <a:latin typeface="Arial" pitchFamily="34"/>
                <a:ea typeface="Red Hat Text" pitchFamily="2"/>
                <a:cs typeface="Arial" pitchFamily="34"/>
              </a:rPr>
              <a:t>www.coastalautonomy.com</a:t>
            </a:r>
          </a:p>
        </p:txBody>
      </p:sp>
      <p:pic>
        <p:nvPicPr>
          <p:cNvPr id="5" name="NCCA Video">
            <a:extLst>
              <a:ext uri="{FF2B5EF4-FFF2-40B4-BE49-F238E27FC236}">
                <a16:creationId xmlns:a16="http://schemas.microsoft.com/office/drawing/2014/main" id="{58BF393F-8E9B-61EE-308D-1E3956F3086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959830" y="1124044"/>
            <a:ext cx="5473241" cy="3224567"/>
          </a:xfrm>
          <a:prstGeom prst="rect">
            <a:avLst/>
          </a:prstGeom>
          <a:noFill/>
          <a:ln cap="flat">
            <a:noFill/>
          </a:ln>
        </p:spPr>
      </p:pic>
      <p:pic>
        <p:nvPicPr>
          <p:cNvPr id="6" name="Picture 2">
            <a:extLst>
              <a:ext uri="{FF2B5EF4-FFF2-40B4-BE49-F238E27FC236}">
                <a16:creationId xmlns:a16="http://schemas.microsoft.com/office/drawing/2014/main" id="{88A192C4-6A38-5A73-2DE5-EB66D4F1059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0" y="4586749"/>
            <a:ext cx="12191996" cy="2271250"/>
          </a:xfrm>
          <a:prstGeom prst="rect">
            <a:avLst/>
          </a:prstGeom>
          <a:noFill/>
          <a:ln cap="flat">
            <a:noFill/>
          </a:ln>
        </p:spPr>
      </p:pic>
      <p:pic>
        <p:nvPicPr>
          <p:cNvPr id="7" name="Picture 2">
            <a:extLst>
              <a:ext uri="{FF2B5EF4-FFF2-40B4-BE49-F238E27FC236}">
                <a16:creationId xmlns:a16="http://schemas.microsoft.com/office/drawing/2014/main" id="{0438000C-79B2-3FC3-6ACD-925035482E5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58924" y="224210"/>
            <a:ext cx="1769309" cy="481248"/>
          </a:xfrm>
          <a:prstGeom prst="rect">
            <a:avLst/>
          </a:prstGeom>
          <a:noFill/>
          <a:ln cap="flat">
            <a:noFill/>
          </a:ln>
        </p:spPr>
      </p:pic>
      <p:pic>
        <p:nvPicPr>
          <p:cNvPr id="8" name="Picture 8" descr="A black and white sign with white text&#10;&#10;AI-generated content may be incorrect.">
            <a:extLst>
              <a:ext uri="{FF2B5EF4-FFF2-40B4-BE49-F238E27FC236}">
                <a16:creationId xmlns:a16="http://schemas.microsoft.com/office/drawing/2014/main" id="{11880F2C-BE69-65A4-4BDD-E3C30484B4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63772" y="298963"/>
            <a:ext cx="1769309" cy="331744"/>
          </a:xfrm>
          <a:prstGeom prst="rect">
            <a:avLst/>
          </a:prstGeom>
          <a:noFill/>
          <a:ln cap="flat">
            <a:noFill/>
          </a:ln>
        </p:spPr>
      </p:pic>
    </p:spTree>
    <p:extLst>
      <p:ext uri="{BB962C8B-B14F-4D97-AF65-F5344CB8AC3E}">
        <p14:creationId xmlns:p14="http://schemas.microsoft.com/office/powerpoint/2010/main" val="3746598932"/>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6873"/>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endCondLst>
                    <p:cond evt="onNext" delay="0">
                      <p:tgtEl>
                        <p:sldTgt/>
                      </p:tgtEl>
                    </p:cond>
                    <p:cond evt="onPrev" delay="0">
                      <p:tgtEl>
                        <p:sldTgt/>
                      </p:tgtEl>
                    </p:cond>
                  </p:endCondLst>
                </p:cTn>
                <p:tgtEl>
                  <p:spTgt spid="5"/>
                </p:tgtEl>
              </p:cMediaNode>
            </p:video>
            <p:seq concurrent="1" nextAc="seek">
              <p:cTn id="8" dur="indefinite" nodeType="interactiveSeq">
                <p:stCondLst>
                  <p:cond evt="onClick" delay="0">
                    <p:tgtEl>
                      <p:spTgt spid="5"/>
                    </p:tgtEl>
                  </p:cond>
                </p:stCondLst>
                <p:childTnLst>
                  <p:par>
                    <p:cTn id="9" fill="hold">
                      <p:stCondLst>
                        <p:cond evt="onBegin" delay="0">
                          <p:tn val="8"/>
                        </p:cond>
                      </p:stCondLst>
                      <p:childTnLst>
                        <p:par>
                          <p:cTn id="10" fill="hold">
                            <p:stCondLst>
                              <p:cond delay="0"/>
                            </p:stCondLst>
                            <p:childTnLst>
                              <p:par>
                                <p:cTn id="11" presetID="2" presetClass="mediacall" presetSubtype="0" fill="hold" nodeType="clickEffect">
                                  <p:stCondLst>
                                    <p:cond delay="0"/>
                                  </p:stCondLst>
                                  <p:childTnLst>
                                    <p:cmd type="call" cmd="togglePause">
                                      <p:cBhvr>
                                        <p:cTn id="12"/>
                                        <p:tgtEl>
                                          <p:spTgt spid="5"/>
                                        </p:tgtEl>
                                      </p:cBhvr>
                                    </p:cmd>
                                  </p:childTnLst>
                                </p:cTn>
                              </p:par>
                            </p:childTnLst>
                          </p:cTn>
                        </p:par>
                      </p:childTnLst>
                    </p:cTn>
                  </p:par>
                </p:childTnLst>
              </p:cTn>
              <p:nextCondLst>
                <p:cond evt="onClick" delay="0">
                  <p:tgtEl>
                    <p:spTgt spid="5"/>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Main content 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BE9327-6AD4-3437-3FAE-6FDD346B5B91}"/>
              </a:ext>
            </a:extLst>
          </p:cNvPr>
          <p:cNvSpPr txBox="1">
            <a:spLocks noGrp="1"/>
          </p:cNvSpPr>
          <p:nvPr>
            <p:ph type="title"/>
          </p:nvPr>
        </p:nvSpPr>
        <p:spPr>
          <a:xfrm>
            <a:off x="334432" y="1462893"/>
            <a:ext cx="11234172" cy="538261"/>
          </a:xfrm>
        </p:spPr>
        <p:txBody>
          <a:bodyPr/>
          <a:lstStyle>
            <a:lvl1pPr>
              <a:defRPr sz="2600">
                <a:ea typeface="Red Hat Display ExtraBold" pitchFamily="2"/>
                <a:cs typeface="Arial" pitchFamily="34"/>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8B2468F6-03E6-2435-3D7E-D549BCB3D80C}"/>
              </a:ext>
            </a:extLst>
          </p:cNvPr>
          <p:cNvSpPr txBox="1">
            <a:spLocks noGrp="1"/>
          </p:cNvSpPr>
          <p:nvPr>
            <p:ph idx="4294967295"/>
          </p:nvPr>
        </p:nvSpPr>
        <p:spPr>
          <a:xfrm>
            <a:off x="334432" y="2399230"/>
            <a:ext cx="11234172" cy="3990139"/>
          </a:xfrm>
        </p:spPr>
        <p:txBody>
          <a:bodyPr/>
          <a:lstStyle>
            <a:lvl1pPr>
              <a:spcBef>
                <a:spcPts val="500"/>
              </a:spcBef>
              <a:defRPr sz="2000"/>
            </a:lvl1pPr>
            <a:lvl2pPr>
              <a:spcBef>
                <a:spcPts val="400"/>
              </a:spcBef>
              <a:defRPr sz="1800"/>
            </a:lvl2pPr>
            <a:lvl3pPr>
              <a:spcBef>
                <a:spcPts val="400"/>
              </a:spcBef>
              <a:defRPr sz="1600"/>
            </a:lvl3pPr>
            <a:lvl4pPr>
              <a:defRPr sz="1500"/>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9E7CBB57-A568-69C3-4E50-B4D94C27A237}"/>
              </a:ext>
            </a:extLst>
          </p:cNvPr>
          <p:cNvSpPr txBox="1">
            <a:spLocks noGrp="1"/>
          </p:cNvSpPr>
          <p:nvPr>
            <p:ph type="subTitle" idx="4294967295"/>
          </p:nvPr>
        </p:nvSpPr>
        <p:spPr>
          <a:xfrm>
            <a:off x="334432" y="1124739"/>
            <a:ext cx="11234172" cy="338154"/>
          </a:xfrm>
        </p:spPr>
        <p:txBody>
          <a:bodyPr/>
          <a:lstStyle>
            <a:lvl1pPr>
              <a:spcBef>
                <a:spcPts val="400"/>
              </a:spcBef>
              <a:defRPr sz="1600" b="1">
                <a:solidFill>
                  <a:srgbClr val="016676"/>
                </a:solidFill>
                <a:latin typeface="Arial Black" pitchFamily="34"/>
                <a:ea typeface="Red Hat Display Black" pitchFamily="2"/>
                <a:cs typeface="Red Hat Display Black" pitchFamily="2"/>
              </a:defRPr>
            </a:lvl1pPr>
          </a:lstStyle>
          <a:p>
            <a:pPr lvl="0"/>
            <a:r>
              <a:rPr lang="en-US"/>
              <a:t>CLICK TO EDIT MASTER SUBTITLE STYLE</a:t>
            </a:r>
            <a:endParaRPr lang="en-GB"/>
          </a:p>
        </p:txBody>
      </p:sp>
      <p:pic>
        <p:nvPicPr>
          <p:cNvPr id="5" name="Picture 5">
            <a:extLst>
              <a:ext uri="{FF2B5EF4-FFF2-40B4-BE49-F238E27FC236}">
                <a16:creationId xmlns:a16="http://schemas.microsoft.com/office/drawing/2014/main" id="{A34F7405-B137-F7EA-5B80-E69918AEC48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1878639188"/>
      </p:ext>
    </p:extLst>
  </p:cSld>
  <p:clrMapOvr>
    <a:masterClrMapping/>
  </p:clrMapOvr>
  <p:transition spd="med">
    <p:fade/>
  </p:transition>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Half and Half">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EE782-92AD-C6FE-F136-448CFCCFA426}"/>
              </a:ext>
            </a:extLst>
          </p:cNvPr>
          <p:cNvSpPr txBox="1">
            <a:spLocks noGrp="1"/>
          </p:cNvSpPr>
          <p:nvPr>
            <p:ph type="title"/>
          </p:nvPr>
        </p:nvSpPr>
        <p:spPr>
          <a:xfrm>
            <a:off x="334432" y="1462893"/>
            <a:ext cx="5761570" cy="538261"/>
          </a:xfrm>
        </p:spPr>
        <p:txBody>
          <a:bodyPr/>
          <a:lstStyle>
            <a:lvl1pPr>
              <a:defRPr sz="2600">
                <a:ea typeface="Red Hat Display ExtraBold" pitchFamily="2"/>
                <a:cs typeface="Arial" pitchFamily="34"/>
              </a:defRPr>
            </a:lvl1pPr>
          </a:lstStyle>
          <a:p>
            <a:pPr lvl="0"/>
            <a:r>
              <a:rPr lang="en-US"/>
              <a:t>Click to edit Master title style</a:t>
            </a:r>
            <a:endParaRPr lang="en-GB"/>
          </a:p>
        </p:txBody>
      </p:sp>
      <p:sp>
        <p:nvSpPr>
          <p:cNvPr id="3" name="Content Placeholder 2">
            <a:extLst>
              <a:ext uri="{FF2B5EF4-FFF2-40B4-BE49-F238E27FC236}">
                <a16:creationId xmlns:a16="http://schemas.microsoft.com/office/drawing/2014/main" id="{D150A09E-876D-B633-678C-D1F9E26BD546}"/>
              </a:ext>
            </a:extLst>
          </p:cNvPr>
          <p:cNvSpPr txBox="1">
            <a:spLocks noGrp="1"/>
          </p:cNvSpPr>
          <p:nvPr>
            <p:ph idx="4294967295"/>
          </p:nvPr>
        </p:nvSpPr>
        <p:spPr>
          <a:xfrm>
            <a:off x="334432" y="2399230"/>
            <a:ext cx="5761570" cy="3990139"/>
          </a:xfrm>
        </p:spPr>
        <p:txBody>
          <a:bodyPr/>
          <a:lstStyle>
            <a:lvl1pPr>
              <a:spcBef>
                <a:spcPts val="500"/>
              </a:spcBef>
              <a:defRPr sz="2000"/>
            </a:lvl1pPr>
            <a:lvl2pPr>
              <a:spcBef>
                <a:spcPts val="400"/>
              </a:spcBef>
              <a:defRPr sz="1800"/>
            </a:lvl2pPr>
            <a:lvl3pPr>
              <a:spcBef>
                <a:spcPts val="400"/>
              </a:spcBef>
              <a:defRPr sz="1600"/>
            </a:lvl3pPr>
            <a:lvl4pPr>
              <a:defRPr sz="1500"/>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a:extLst>
              <a:ext uri="{FF2B5EF4-FFF2-40B4-BE49-F238E27FC236}">
                <a16:creationId xmlns:a16="http://schemas.microsoft.com/office/drawing/2014/main" id="{1D227A80-2C7E-9B73-59BA-016D435FA836}"/>
              </a:ext>
            </a:extLst>
          </p:cNvPr>
          <p:cNvSpPr txBox="1">
            <a:spLocks noGrp="1"/>
          </p:cNvSpPr>
          <p:nvPr>
            <p:ph type="subTitle" idx="4294967295"/>
          </p:nvPr>
        </p:nvSpPr>
        <p:spPr>
          <a:xfrm>
            <a:off x="334432" y="1124739"/>
            <a:ext cx="5761570" cy="338154"/>
          </a:xfrm>
        </p:spPr>
        <p:txBody>
          <a:bodyPr/>
          <a:lstStyle>
            <a:lvl1pPr>
              <a:spcBef>
                <a:spcPts val="400"/>
              </a:spcBef>
              <a:defRPr sz="1600" b="1">
                <a:solidFill>
                  <a:srgbClr val="016676"/>
                </a:solidFill>
                <a:latin typeface="Arial Black" pitchFamily="34"/>
                <a:ea typeface="Red Hat Display Black" pitchFamily="2"/>
                <a:cs typeface="Red Hat Display Black" pitchFamily="2"/>
              </a:defRPr>
            </a:lvl1pPr>
          </a:lstStyle>
          <a:p>
            <a:pPr lvl="0"/>
            <a:r>
              <a:rPr lang="en-US"/>
              <a:t>CLICK TO EDIT MASTER SUBTITLE STYLE</a:t>
            </a:r>
            <a:endParaRPr lang="en-GB"/>
          </a:p>
        </p:txBody>
      </p:sp>
      <p:sp>
        <p:nvSpPr>
          <p:cNvPr id="5" name="Picture Placeholder 5">
            <a:extLst>
              <a:ext uri="{FF2B5EF4-FFF2-40B4-BE49-F238E27FC236}">
                <a16:creationId xmlns:a16="http://schemas.microsoft.com/office/drawing/2014/main" id="{296C57F4-4E5C-D1EE-7706-98BF81D69B08}"/>
              </a:ext>
            </a:extLst>
          </p:cNvPr>
          <p:cNvSpPr txBox="1">
            <a:spLocks noGrp="1"/>
          </p:cNvSpPr>
          <p:nvPr>
            <p:ph type="pic" idx="4294967295"/>
          </p:nvPr>
        </p:nvSpPr>
        <p:spPr>
          <a:xfrm>
            <a:off x="6503990" y="1125534"/>
            <a:ext cx="5353053" cy="5264145"/>
          </a:xfrm>
        </p:spPr>
        <p:txBody>
          <a:bodyPr/>
          <a:lstStyle>
            <a:lvl1pPr>
              <a:defRPr/>
            </a:lvl1pPr>
          </a:lstStyle>
          <a:p>
            <a:pPr lvl="0"/>
            <a:r>
              <a:rPr lang="en-US"/>
              <a:t>Click icon to add picture</a:t>
            </a:r>
            <a:endParaRPr lang="en-GB"/>
          </a:p>
        </p:txBody>
      </p:sp>
      <p:pic>
        <p:nvPicPr>
          <p:cNvPr id="6" name="Picture 6">
            <a:extLst>
              <a:ext uri="{FF2B5EF4-FFF2-40B4-BE49-F238E27FC236}">
                <a16:creationId xmlns:a16="http://schemas.microsoft.com/office/drawing/2014/main" id="{A3E0DE7B-D37F-8728-DCEF-FE640FD13CF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0"/>
            <a:ext cx="12191996" cy="1078992"/>
          </a:xfrm>
          <a:prstGeom prst="rect">
            <a:avLst/>
          </a:prstGeom>
          <a:noFill/>
          <a:ln cap="flat">
            <a:noFill/>
          </a:ln>
        </p:spPr>
      </p:pic>
    </p:spTree>
    <p:extLst>
      <p:ext uri="{BB962C8B-B14F-4D97-AF65-F5344CB8AC3E}">
        <p14:creationId xmlns:p14="http://schemas.microsoft.com/office/powerpoint/2010/main" val="2846937074"/>
      </p:ext>
    </p:extLst>
  </p:cSld>
  <p:clrMapOvr>
    <a:masterClrMapping/>
  </p:clrMapOvr>
  <p:transition spd="med">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18" Type="http://schemas.openxmlformats.org/officeDocument/2006/relationships/slideLayout" Target="../slideLayouts/slideLayout44.xml"/><Relationship Id="rId26" Type="http://schemas.openxmlformats.org/officeDocument/2006/relationships/slideLayout" Target="../slideLayouts/slideLayout52.xml"/><Relationship Id="rId3" Type="http://schemas.openxmlformats.org/officeDocument/2006/relationships/slideLayout" Target="../slideLayouts/slideLayout29.xml"/><Relationship Id="rId21" Type="http://schemas.openxmlformats.org/officeDocument/2006/relationships/slideLayout" Target="../slideLayouts/slideLayout47.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17" Type="http://schemas.openxmlformats.org/officeDocument/2006/relationships/slideLayout" Target="../slideLayouts/slideLayout43.xml"/><Relationship Id="rId25" Type="http://schemas.openxmlformats.org/officeDocument/2006/relationships/slideLayout" Target="../slideLayouts/slideLayout51.xml"/><Relationship Id="rId2" Type="http://schemas.openxmlformats.org/officeDocument/2006/relationships/slideLayout" Target="../slideLayouts/slideLayout28.xml"/><Relationship Id="rId16" Type="http://schemas.openxmlformats.org/officeDocument/2006/relationships/slideLayout" Target="../slideLayouts/slideLayout42.xml"/><Relationship Id="rId20" Type="http://schemas.openxmlformats.org/officeDocument/2006/relationships/slideLayout" Target="../slideLayouts/slideLayout46.xml"/><Relationship Id="rId29" Type="http://schemas.openxmlformats.org/officeDocument/2006/relationships/slideLayout" Target="../slideLayouts/slideLayout55.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24" Type="http://schemas.openxmlformats.org/officeDocument/2006/relationships/slideLayout" Target="../slideLayouts/slideLayout50.xml"/><Relationship Id="rId5" Type="http://schemas.openxmlformats.org/officeDocument/2006/relationships/slideLayout" Target="../slideLayouts/slideLayout31.xml"/><Relationship Id="rId15" Type="http://schemas.openxmlformats.org/officeDocument/2006/relationships/slideLayout" Target="../slideLayouts/slideLayout41.xml"/><Relationship Id="rId23" Type="http://schemas.openxmlformats.org/officeDocument/2006/relationships/slideLayout" Target="../slideLayouts/slideLayout49.xml"/><Relationship Id="rId28" Type="http://schemas.openxmlformats.org/officeDocument/2006/relationships/slideLayout" Target="../slideLayouts/slideLayout54.xml"/><Relationship Id="rId10" Type="http://schemas.openxmlformats.org/officeDocument/2006/relationships/slideLayout" Target="../slideLayouts/slideLayout36.xml"/><Relationship Id="rId19" Type="http://schemas.openxmlformats.org/officeDocument/2006/relationships/slideLayout" Target="../slideLayouts/slideLayout45.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slideLayout" Target="../slideLayouts/slideLayout40.xml"/><Relationship Id="rId22" Type="http://schemas.openxmlformats.org/officeDocument/2006/relationships/slideLayout" Target="../slideLayouts/slideLayout48.xml"/><Relationship Id="rId27" Type="http://schemas.openxmlformats.org/officeDocument/2006/relationships/slideLayout" Target="../slideLayouts/slideLayout53.xml"/><Relationship Id="rId30"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3.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4.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289D6145-616D-8455-A52E-FB25163D9AB4}"/>
              </a:ext>
            </a:extLst>
          </p:cNvPr>
          <p:cNvSpPr txBox="1">
            <a:spLocks noGrp="1"/>
          </p:cNvSpPr>
          <p:nvPr>
            <p:ph type="title"/>
          </p:nvPr>
        </p:nvSpPr>
        <p:spPr>
          <a:xfrm>
            <a:off x="523978" y="1057787"/>
            <a:ext cx="11069552" cy="893249"/>
          </a:xfrm>
          <a:prstGeom prst="rect">
            <a:avLst/>
          </a:prstGeom>
          <a:noFill/>
          <a:ln>
            <a:noFill/>
          </a:ln>
        </p:spPr>
        <p:txBody>
          <a:bodyPr vert="horz" wrap="square" lIns="91440" tIns="45720" rIns="91440" bIns="45720" anchor="ctr" anchorCtr="0" compatLnSpc="1">
            <a:noAutofit/>
          </a:bodyPr>
          <a:lstStyle/>
          <a:p>
            <a:pPr lvl="0"/>
            <a:r>
              <a:rPr lang="en-US"/>
              <a:t>Click to edit Master title style</a:t>
            </a:r>
            <a:endParaRPr lang="en-GB"/>
          </a:p>
        </p:txBody>
      </p:sp>
      <p:sp>
        <p:nvSpPr>
          <p:cNvPr id="3" name="Rectangle 9">
            <a:extLst>
              <a:ext uri="{FF2B5EF4-FFF2-40B4-BE49-F238E27FC236}">
                <a16:creationId xmlns:a16="http://schemas.microsoft.com/office/drawing/2014/main" id="{5951B8BF-5B14-732F-1C32-20BB85848804}"/>
              </a:ext>
            </a:extLst>
          </p:cNvPr>
          <p:cNvSpPr txBox="1">
            <a:spLocks noGrp="1"/>
          </p:cNvSpPr>
          <p:nvPr>
            <p:ph type="body" idx="1"/>
          </p:nvPr>
        </p:nvSpPr>
        <p:spPr>
          <a:xfrm>
            <a:off x="523978" y="2133596"/>
            <a:ext cx="11069552" cy="4525959"/>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Lst>
  <p:transition spd="med">
    <p:fade/>
  </p:transition>
  <p:txStyles>
    <p:titleStyle>
      <a:lvl1pPr marL="0" marR="0" lvl="0" indent="0" algn="l" defTabSz="914400" rtl="0" fontAlgn="auto" hangingPunct="1">
        <a:lnSpc>
          <a:spcPct val="100000"/>
        </a:lnSpc>
        <a:spcBef>
          <a:spcPts val="0"/>
        </a:spcBef>
        <a:spcAft>
          <a:spcPts val="0"/>
        </a:spcAft>
        <a:buNone/>
        <a:tabLst/>
        <a:defRPr lang="en-US" sz="2800" b="1" i="0" u="none" strike="noStrike" kern="1200" cap="none" spc="0" baseline="0">
          <a:solidFill>
            <a:srgbClr val="00334E"/>
          </a:solidFill>
          <a:uFillTx/>
          <a:latin typeface="Arial" pitchFamily="34"/>
        </a:defRPr>
      </a:lvl1pPr>
    </p:titleStyle>
    <p:bodyStyle>
      <a:lvl1pPr marL="0" marR="0" lvl="0" indent="0" algn="l" defTabSz="914400" rtl="0" fontAlgn="auto" hangingPunct="1">
        <a:lnSpc>
          <a:spcPct val="100000"/>
        </a:lnSpc>
        <a:spcBef>
          <a:spcPts val="600"/>
        </a:spcBef>
        <a:spcAft>
          <a:spcPts val="0"/>
        </a:spcAft>
        <a:buNone/>
        <a:tabLst/>
        <a:defRPr lang="en-US" sz="2400" b="0" i="0" u="none" strike="noStrike" kern="1200" cap="none" spc="0" baseline="0">
          <a:solidFill>
            <a:srgbClr val="333333"/>
          </a:solidFill>
          <a:uFillTx/>
          <a:latin typeface="Arial" pitchFamily="34"/>
          <a:ea typeface="Red Hat Text" pitchFamily="2"/>
          <a:cs typeface="Arial" pitchFamily="34"/>
        </a:defRPr>
      </a:lvl1pPr>
      <a:lvl2pPr marL="457200" marR="0" lvl="1" indent="0" algn="l" defTabSz="914400" rtl="0" fontAlgn="auto" hangingPunct="1">
        <a:lnSpc>
          <a:spcPct val="100000"/>
        </a:lnSpc>
        <a:spcBef>
          <a:spcPts val="500"/>
        </a:spcBef>
        <a:spcAft>
          <a:spcPts val="0"/>
        </a:spcAft>
        <a:buNone/>
        <a:tabLst/>
        <a:defRPr lang="en-US" sz="2000" b="0" i="0" u="none" strike="noStrike" kern="1200" cap="none" spc="0" baseline="0">
          <a:solidFill>
            <a:srgbClr val="333333"/>
          </a:solidFill>
          <a:uFillTx/>
          <a:latin typeface="Arial" pitchFamily="34"/>
          <a:ea typeface="Red Hat Text" pitchFamily="2"/>
          <a:cs typeface="Arial" pitchFamily="34"/>
        </a:defRPr>
      </a:lvl2pPr>
      <a:lvl3pPr marL="914400" marR="0" lvl="2" indent="0" algn="l" defTabSz="914400" rtl="0" fontAlgn="auto" hangingPunct="1">
        <a:lnSpc>
          <a:spcPct val="100000"/>
        </a:lnSpc>
        <a:spcBef>
          <a:spcPts val="0"/>
        </a:spcBef>
        <a:spcAft>
          <a:spcPts val="0"/>
        </a:spcAft>
        <a:buNone/>
        <a:tabLst/>
        <a:defRPr lang="en-US" sz="1800" b="0" i="0" u="none" strike="noStrike" kern="1200" cap="none" spc="0" baseline="0">
          <a:solidFill>
            <a:srgbClr val="333333"/>
          </a:solidFill>
          <a:uFillTx/>
          <a:latin typeface="Arial" pitchFamily="34"/>
          <a:ea typeface="Red Hat Text" pitchFamily="2"/>
          <a:cs typeface="Arial" pitchFamily="34"/>
        </a:defRPr>
      </a:lvl3pPr>
      <a:lvl4pPr marL="1371600" marR="0" lvl="3" indent="0" algn="l" defTabSz="914400" rtl="0" fontAlgn="auto" hangingPunct="1">
        <a:lnSpc>
          <a:spcPct val="100000"/>
        </a:lnSpc>
        <a:spcBef>
          <a:spcPts val="400"/>
        </a:spcBef>
        <a:spcAft>
          <a:spcPts val="0"/>
        </a:spcAft>
        <a:buNone/>
        <a:tabLst/>
        <a:defRPr lang="en-US" sz="1600" b="0" i="0" u="none" strike="noStrike" kern="1200" cap="none" spc="0" baseline="0">
          <a:solidFill>
            <a:srgbClr val="333333"/>
          </a:solidFill>
          <a:uFillTx/>
          <a:latin typeface="Arial" pitchFamily="34"/>
          <a:ea typeface="Red Hat Text" pitchFamily="2"/>
          <a:cs typeface="Arial" pitchFamily="34"/>
        </a:defRPr>
      </a:lvl4pPr>
      <a:lvl5pPr marL="1828800" marR="0" lvl="4" indent="0" algn="l" defTabSz="914400" rtl="0" fontAlgn="auto" hangingPunct="1">
        <a:lnSpc>
          <a:spcPct val="100000"/>
        </a:lnSpc>
        <a:spcBef>
          <a:spcPts val="300"/>
        </a:spcBef>
        <a:spcAft>
          <a:spcPts val="0"/>
        </a:spcAft>
        <a:buNone/>
        <a:tabLst/>
        <a:defRPr lang="en-US" sz="1400" b="0" i="0" u="none" strike="noStrike" kern="1200" cap="none" spc="0" baseline="0">
          <a:solidFill>
            <a:srgbClr val="333333"/>
          </a:solidFill>
          <a:uFillTx/>
          <a:latin typeface="Arial" pitchFamily="34"/>
          <a:ea typeface="Red Hat Text" pitchFamily="2"/>
          <a:cs typeface="Arial"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A855081A-CA29-C7E5-34B2-1134C7F396A9}"/>
              </a:ext>
            </a:extLst>
          </p:cNvPr>
          <p:cNvSpPr txBox="1">
            <a:spLocks noGrp="1"/>
          </p:cNvSpPr>
          <p:nvPr>
            <p:ph type="title"/>
          </p:nvPr>
        </p:nvSpPr>
        <p:spPr>
          <a:xfrm>
            <a:off x="523978" y="1057787"/>
            <a:ext cx="11069552" cy="893249"/>
          </a:xfrm>
          <a:prstGeom prst="rect">
            <a:avLst/>
          </a:prstGeom>
          <a:noFill/>
          <a:ln>
            <a:noFill/>
          </a:ln>
        </p:spPr>
        <p:txBody>
          <a:bodyPr vert="horz" wrap="square" lIns="91440" tIns="45720" rIns="91440" bIns="45720" anchor="ctr" anchorCtr="0" compatLnSpc="1">
            <a:noAutofit/>
          </a:bodyPr>
          <a:lstStyle/>
          <a:p>
            <a:pPr lvl="0"/>
            <a:r>
              <a:rPr lang="en-US"/>
              <a:t>Click to edit Master title style</a:t>
            </a:r>
            <a:endParaRPr lang="en-GB"/>
          </a:p>
        </p:txBody>
      </p:sp>
      <p:sp>
        <p:nvSpPr>
          <p:cNvPr id="3" name="Rectangle 9">
            <a:extLst>
              <a:ext uri="{FF2B5EF4-FFF2-40B4-BE49-F238E27FC236}">
                <a16:creationId xmlns:a16="http://schemas.microsoft.com/office/drawing/2014/main" id="{3FAC1FA2-0F9C-3D86-A44C-7A1DED33D0E1}"/>
              </a:ext>
            </a:extLst>
          </p:cNvPr>
          <p:cNvSpPr txBox="1">
            <a:spLocks noGrp="1"/>
          </p:cNvSpPr>
          <p:nvPr>
            <p:ph type="body" idx="1"/>
          </p:nvPr>
        </p:nvSpPr>
        <p:spPr>
          <a:xfrm>
            <a:off x="523978" y="2133596"/>
            <a:ext cx="11069552" cy="4525959"/>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1" r:id="rId26"/>
    <p:sldLayoutId id="2147483702" r:id="rId27"/>
    <p:sldLayoutId id="2147483703" r:id="rId28"/>
    <p:sldLayoutId id="2147483704" r:id="rId29"/>
  </p:sldLayoutIdLst>
  <p:transition spd="med">
    <p:fade/>
  </p:transition>
  <p:txStyles>
    <p:titleStyle>
      <a:lvl1pPr marL="0" marR="0" lvl="0" indent="0" algn="l" defTabSz="914400" rtl="0" fontAlgn="auto" hangingPunct="1">
        <a:lnSpc>
          <a:spcPct val="100000"/>
        </a:lnSpc>
        <a:spcBef>
          <a:spcPts val="0"/>
        </a:spcBef>
        <a:spcAft>
          <a:spcPts val="0"/>
        </a:spcAft>
        <a:buNone/>
        <a:tabLst/>
        <a:defRPr lang="en-US" sz="2800" b="1" i="0" u="none" strike="noStrike" kern="1200" cap="none" spc="0" baseline="0">
          <a:solidFill>
            <a:srgbClr val="00334E"/>
          </a:solidFill>
          <a:uFillTx/>
          <a:latin typeface="Arial" pitchFamily="34"/>
        </a:defRPr>
      </a:lvl1pPr>
    </p:titleStyle>
    <p:bodyStyle>
      <a:lvl1pPr marL="0" marR="0" lvl="0" indent="0" algn="l" defTabSz="914400" rtl="0" fontAlgn="auto" hangingPunct="1">
        <a:lnSpc>
          <a:spcPct val="100000"/>
        </a:lnSpc>
        <a:spcBef>
          <a:spcPts val="600"/>
        </a:spcBef>
        <a:spcAft>
          <a:spcPts val="0"/>
        </a:spcAft>
        <a:buNone/>
        <a:tabLst/>
        <a:defRPr lang="en-US" sz="2400" b="0" i="0" u="none" strike="noStrike" kern="1200" cap="none" spc="0" baseline="0">
          <a:solidFill>
            <a:srgbClr val="333333"/>
          </a:solidFill>
          <a:uFillTx/>
          <a:latin typeface="Arial" pitchFamily="34"/>
          <a:ea typeface="Red Hat Text" pitchFamily="2"/>
          <a:cs typeface="Arial" pitchFamily="34"/>
        </a:defRPr>
      </a:lvl1pPr>
      <a:lvl2pPr marL="457200" marR="0" lvl="1" indent="0" algn="l" defTabSz="914400" rtl="0" fontAlgn="auto" hangingPunct="1">
        <a:lnSpc>
          <a:spcPct val="100000"/>
        </a:lnSpc>
        <a:spcBef>
          <a:spcPts val="500"/>
        </a:spcBef>
        <a:spcAft>
          <a:spcPts val="0"/>
        </a:spcAft>
        <a:buNone/>
        <a:tabLst/>
        <a:defRPr lang="en-US" sz="2000" b="0" i="0" u="none" strike="noStrike" kern="1200" cap="none" spc="0" baseline="0">
          <a:solidFill>
            <a:srgbClr val="333333"/>
          </a:solidFill>
          <a:uFillTx/>
          <a:latin typeface="Arial" pitchFamily="34"/>
          <a:ea typeface="Red Hat Text" pitchFamily="2"/>
          <a:cs typeface="Arial" pitchFamily="34"/>
        </a:defRPr>
      </a:lvl2pPr>
      <a:lvl3pPr marL="914400" marR="0" lvl="2" indent="0" algn="l" defTabSz="914400" rtl="0" fontAlgn="auto" hangingPunct="1">
        <a:lnSpc>
          <a:spcPct val="100000"/>
        </a:lnSpc>
        <a:spcBef>
          <a:spcPts val="0"/>
        </a:spcBef>
        <a:spcAft>
          <a:spcPts val="0"/>
        </a:spcAft>
        <a:buNone/>
        <a:tabLst/>
        <a:defRPr lang="en-US" sz="1800" b="0" i="0" u="none" strike="noStrike" kern="1200" cap="none" spc="0" baseline="0">
          <a:solidFill>
            <a:srgbClr val="333333"/>
          </a:solidFill>
          <a:uFillTx/>
          <a:latin typeface="Arial" pitchFamily="34"/>
          <a:ea typeface="Red Hat Text" pitchFamily="2"/>
          <a:cs typeface="Arial" pitchFamily="34"/>
        </a:defRPr>
      </a:lvl3pPr>
      <a:lvl4pPr marL="1371600" marR="0" lvl="3" indent="0" algn="l" defTabSz="914400" rtl="0" fontAlgn="auto" hangingPunct="1">
        <a:lnSpc>
          <a:spcPct val="100000"/>
        </a:lnSpc>
        <a:spcBef>
          <a:spcPts val="400"/>
        </a:spcBef>
        <a:spcAft>
          <a:spcPts val="0"/>
        </a:spcAft>
        <a:buNone/>
        <a:tabLst/>
        <a:defRPr lang="en-US" sz="1600" b="0" i="0" u="none" strike="noStrike" kern="1200" cap="none" spc="0" baseline="0">
          <a:solidFill>
            <a:srgbClr val="333333"/>
          </a:solidFill>
          <a:uFillTx/>
          <a:latin typeface="Arial" pitchFamily="34"/>
          <a:ea typeface="Red Hat Text" pitchFamily="2"/>
          <a:cs typeface="Arial" pitchFamily="34"/>
        </a:defRPr>
      </a:lvl4pPr>
      <a:lvl5pPr marL="1828800" marR="0" lvl="4" indent="0" algn="l" defTabSz="914400" rtl="0" fontAlgn="auto" hangingPunct="1">
        <a:lnSpc>
          <a:spcPct val="100000"/>
        </a:lnSpc>
        <a:spcBef>
          <a:spcPts val="300"/>
        </a:spcBef>
        <a:spcAft>
          <a:spcPts val="0"/>
        </a:spcAft>
        <a:buNone/>
        <a:tabLst/>
        <a:defRPr lang="en-US" sz="1400" b="0" i="0" u="none" strike="noStrike" kern="1200" cap="none" spc="0" baseline="0">
          <a:solidFill>
            <a:srgbClr val="333333"/>
          </a:solidFill>
          <a:uFillTx/>
          <a:latin typeface="Arial" pitchFamily="34"/>
          <a:ea typeface="Red Hat Text" pitchFamily="2"/>
          <a:cs typeface="Arial"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5241D6-572D-3B0A-37FF-94B6091B9BBB}"/>
              </a:ext>
            </a:extLst>
          </p:cNvPr>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en-US"/>
              <a:t>Click to edit Master title style</a:t>
            </a:r>
            <a:endParaRPr lang="en-GB"/>
          </a:p>
        </p:txBody>
      </p:sp>
      <p:sp>
        <p:nvSpPr>
          <p:cNvPr id="3" name="Text Placeholder 2">
            <a:extLst>
              <a:ext uri="{FF2B5EF4-FFF2-40B4-BE49-F238E27FC236}">
                <a16:creationId xmlns:a16="http://schemas.microsoft.com/office/drawing/2014/main" id="{C15C16B0-DD3E-8B8B-8888-F30C97C4AF8C}"/>
              </a:ext>
            </a:extLst>
          </p:cNvPr>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C65167A-3A21-4BA4-0056-D6F1F4123676}"/>
              </a:ext>
            </a:extLst>
          </p:cNvPr>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0">
              <a:lnSpc>
                <a:spcPct val="100000"/>
              </a:lnSpc>
              <a:spcBef>
                <a:spcPts val="0"/>
              </a:spcBef>
              <a:spcAft>
                <a:spcPts val="0"/>
              </a:spcAft>
              <a:buNone/>
              <a:tabLst/>
              <a:defRPr lang="en-GB" sz="1200" b="0" i="0" u="none" strike="noStrike" kern="1200" cap="none" spc="0" baseline="0">
                <a:solidFill>
                  <a:srgbClr val="7E7E7E"/>
                </a:solidFill>
                <a:uFillTx/>
                <a:latin typeface="Arial" pitchFamily="34"/>
                <a:ea typeface="ＭＳ Ｐゴシック" pitchFamily="34"/>
              </a:defRPr>
            </a:lvl1pPr>
          </a:lstStyle>
          <a:p>
            <a:pPr lvl="0"/>
            <a:fld id="{5E066C28-046A-4073-BC74-4C88FBCCCC6E}" type="datetime1">
              <a:rPr lang="en-GB"/>
              <a:pPr lvl="0"/>
              <a:t>17/06/2025</a:t>
            </a:fld>
            <a:endParaRPr lang="en-GB"/>
          </a:p>
        </p:txBody>
      </p:sp>
      <p:sp>
        <p:nvSpPr>
          <p:cNvPr id="5" name="Footer Placeholder 4">
            <a:extLst>
              <a:ext uri="{FF2B5EF4-FFF2-40B4-BE49-F238E27FC236}">
                <a16:creationId xmlns:a16="http://schemas.microsoft.com/office/drawing/2014/main" id="{59E82B15-0A9F-A928-0033-FB19B7CCBEAF}"/>
              </a:ext>
            </a:extLst>
          </p:cNvPr>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0">
              <a:lnSpc>
                <a:spcPct val="100000"/>
              </a:lnSpc>
              <a:spcBef>
                <a:spcPts val="0"/>
              </a:spcBef>
              <a:spcAft>
                <a:spcPts val="0"/>
              </a:spcAft>
              <a:buNone/>
              <a:tabLst/>
              <a:defRPr lang="en-GB" sz="1200" b="0" i="0" u="none" strike="noStrike" kern="1200" cap="none" spc="0" baseline="0">
                <a:solidFill>
                  <a:srgbClr val="7E7E7E"/>
                </a:solidFill>
                <a:uFillTx/>
                <a:latin typeface="Arial" pitchFamily="34"/>
                <a:ea typeface="ＭＳ Ｐゴシック" pitchFamily="34"/>
              </a:defRPr>
            </a:lvl1pPr>
          </a:lstStyle>
          <a:p>
            <a:pPr lvl="0"/>
            <a:endParaRPr lang="en-GB"/>
          </a:p>
        </p:txBody>
      </p:sp>
      <p:sp>
        <p:nvSpPr>
          <p:cNvPr id="6" name="Slide Number Placeholder 5">
            <a:extLst>
              <a:ext uri="{FF2B5EF4-FFF2-40B4-BE49-F238E27FC236}">
                <a16:creationId xmlns:a16="http://schemas.microsoft.com/office/drawing/2014/main" id="{1FA9DAF5-CF2B-150B-1229-D04A2272A9EE}"/>
              </a:ext>
            </a:extLst>
          </p:cNvPr>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0">
              <a:lnSpc>
                <a:spcPct val="100000"/>
              </a:lnSpc>
              <a:spcBef>
                <a:spcPts val="0"/>
              </a:spcBef>
              <a:spcAft>
                <a:spcPts val="0"/>
              </a:spcAft>
              <a:buNone/>
              <a:tabLst/>
              <a:defRPr lang="en-GB" sz="1200" b="0" i="0" u="none" strike="noStrike" kern="1200" cap="none" spc="0" baseline="0">
                <a:solidFill>
                  <a:srgbClr val="7E7E7E"/>
                </a:solidFill>
                <a:uFillTx/>
                <a:latin typeface="Arial" pitchFamily="34"/>
                <a:ea typeface="ＭＳ Ｐゴシック" pitchFamily="34"/>
              </a:defRPr>
            </a:lvl1pPr>
          </a:lstStyle>
          <a:p>
            <a:pPr lvl="0"/>
            <a:fld id="{F7A5A61B-7172-4304-8EAA-8C449A9BE0B4}" type="slidenum">
              <a:t>‹#›</a:t>
            </a:fld>
            <a:endParaRPr lang="en-GB"/>
          </a:p>
        </p:txBody>
      </p:sp>
    </p:spTree>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 id="2147483717" r:id="rId12"/>
    <p:sldLayoutId id="2147483718" r:id="rId13"/>
    <p:sldLayoutId id="2147483719" r:id="rId14"/>
  </p:sldLayoutIdLst>
  <p:txStyles>
    <p:titleStyle>
      <a:lvl1pPr marL="0" marR="0" lvl="0" indent="0" algn="l" defTabSz="914400" rtl="0" fontAlgn="auto" hangingPunct="1">
        <a:lnSpc>
          <a:spcPct val="90000"/>
        </a:lnSpc>
        <a:spcBef>
          <a:spcPts val="0"/>
        </a:spcBef>
        <a:spcAft>
          <a:spcPts val="0"/>
        </a:spcAft>
        <a:buNone/>
        <a:tabLst/>
        <a:defRPr lang="en-US" sz="4400" b="0" i="0" u="none" strike="noStrike" kern="1200" cap="none" spc="0" baseline="0">
          <a:solidFill>
            <a:srgbClr val="333333"/>
          </a:solidFill>
          <a:uFillTx/>
          <a:latin typeface="Aptos Display"/>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en-US" sz="2800" b="0" i="0" u="none" strike="noStrike" kern="1200" cap="none" spc="0" baseline="0">
          <a:solidFill>
            <a:srgbClr val="333333"/>
          </a:solidFill>
          <a:uFillTx/>
          <a:latin typeface="Aptos"/>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en-US" sz="2400" b="0" i="0" u="none" strike="noStrike" kern="1200" cap="none" spc="0" baseline="0">
          <a:solidFill>
            <a:srgbClr val="333333"/>
          </a:solidFill>
          <a:uFillTx/>
          <a:latin typeface="Aptos"/>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en-US" sz="2000" b="0" i="0" u="none" strike="noStrike" kern="1200" cap="none" spc="0" baseline="0">
          <a:solidFill>
            <a:srgbClr val="333333"/>
          </a:solidFill>
          <a:uFillTx/>
          <a:latin typeface="Aptos"/>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333333"/>
          </a:solidFill>
          <a:uFillTx/>
          <a:latin typeface="Aptos"/>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en-US" sz="1800" b="0" i="0" u="none" strike="noStrike" kern="1200" cap="none" spc="0" baseline="0">
          <a:solidFill>
            <a:srgbClr val="333333"/>
          </a:solidFill>
          <a:uFillTx/>
          <a:latin typeface="Apto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8">
            <a:extLst>
              <a:ext uri="{FF2B5EF4-FFF2-40B4-BE49-F238E27FC236}">
                <a16:creationId xmlns:a16="http://schemas.microsoft.com/office/drawing/2014/main" id="{8AB3E8E5-364E-2FB7-9470-5DF69FAD298E}"/>
              </a:ext>
            </a:extLst>
          </p:cNvPr>
          <p:cNvSpPr txBox="1">
            <a:spLocks noGrp="1"/>
          </p:cNvSpPr>
          <p:nvPr>
            <p:ph type="title"/>
          </p:nvPr>
        </p:nvSpPr>
        <p:spPr>
          <a:xfrm>
            <a:off x="523978" y="1057787"/>
            <a:ext cx="11069552" cy="893249"/>
          </a:xfrm>
          <a:prstGeom prst="rect">
            <a:avLst/>
          </a:prstGeom>
          <a:noFill/>
          <a:ln>
            <a:noFill/>
          </a:ln>
        </p:spPr>
        <p:txBody>
          <a:bodyPr vert="horz" wrap="square" lIns="91440" tIns="45720" rIns="91440" bIns="45720" anchor="ctr" anchorCtr="0" compatLnSpc="1">
            <a:noAutofit/>
          </a:bodyPr>
          <a:lstStyle/>
          <a:p>
            <a:pPr lvl="0"/>
            <a:r>
              <a:rPr lang="en-US"/>
              <a:t>Click to edit Master title style</a:t>
            </a:r>
            <a:endParaRPr lang="en-GB"/>
          </a:p>
        </p:txBody>
      </p:sp>
      <p:sp>
        <p:nvSpPr>
          <p:cNvPr id="3" name="Rectangle 9">
            <a:extLst>
              <a:ext uri="{FF2B5EF4-FFF2-40B4-BE49-F238E27FC236}">
                <a16:creationId xmlns:a16="http://schemas.microsoft.com/office/drawing/2014/main" id="{800CB137-A266-DC04-E2F2-35BD2D428439}"/>
              </a:ext>
            </a:extLst>
          </p:cNvPr>
          <p:cNvSpPr txBox="1">
            <a:spLocks noGrp="1"/>
          </p:cNvSpPr>
          <p:nvPr>
            <p:ph type="body" idx="1"/>
          </p:nvPr>
        </p:nvSpPr>
        <p:spPr>
          <a:xfrm>
            <a:off x="523978" y="2133596"/>
            <a:ext cx="11069552" cy="4525959"/>
          </a:xfrm>
          <a:prstGeom prst="rect">
            <a:avLst/>
          </a:prstGeom>
          <a:noFill/>
          <a:ln>
            <a:noFill/>
          </a:ln>
        </p:spPr>
        <p:txBody>
          <a:bodyPr vert="horz" wrap="square" lIns="91440" tIns="45720" rIns="91440" bIns="45720" anchor="t" anchorCtr="0" compatLnSpc="1">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Lst>
  <p:transition spd="med">
    <p:fade/>
  </p:transition>
  <p:txStyles>
    <p:titleStyle>
      <a:lvl1pPr marL="0" marR="0" lvl="0" indent="0" algn="l" defTabSz="914400" rtl="0" fontAlgn="auto" hangingPunct="1">
        <a:lnSpc>
          <a:spcPct val="100000"/>
        </a:lnSpc>
        <a:spcBef>
          <a:spcPts val="0"/>
        </a:spcBef>
        <a:spcAft>
          <a:spcPts val="0"/>
        </a:spcAft>
        <a:buNone/>
        <a:tabLst/>
        <a:defRPr lang="en-US" sz="2800" b="1" i="0" u="none" strike="noStrike" kern="1200" cap="none" spc="0" baseline="0">
          <a:solidFill>
            <a:srgbClr val="00334E"/>
          </a:solidFill>
          <a:uFillTx/>
          <a:latin typeface="Arial" pitchFamily="34"/>
        </a:defRPr>
      </a:lvl1pPr>
    </p:titleStyle>
    <p:bodyStyle>
      <a:lvl1pPr marL="0" marR="0" lvl="0" indent="0" algn="l" defTabSz="914400" rtl="0" fontAlgn="auto" hangingPunct="1">
        <a:lnSpc>
          <a:spcPct val="100000"/>
        </a:lnSpc>
        <a:spcBef>
          <a:spcPts val="600"/>
        </a:spcBef>
        <a:spcAft>
          <a:spcPts val="0"/>
        </a:spcAft>
        <a:buNone/>
        <a:tabLst/>
        <a:defRPr lang="en-US" sz="2400" b="0" i="0" u="none" strike="noStrike" kern="1200" cap="none" spc="0" baseline="0">
          <a:solidFill>
            <a:srgbClr val="333333"/>
          </a:solidFill>
          <a:uFillTx/>
          <a:latin typeface="Arial" pitchFamily="34"/>
          <a:ea typeface="Red Hat Text" pitchFamily="2"/>
          <a:cs typeface="Arial" pitchFamily="34"/>
        </a:defRPr>
      </a:lvl1pPr>
      <a:lvl2pPr marL="457200" marR="0" lvl="1" indent="0" algn="l" defTabSz="914400" rtl="0" fontAlgn="auto" hangingPunct="1">
        <a:lnSpc>
          <a:spcPct val="100000"/>
        </a:lnSpc>
        <a:spcBef>
          <a:spcPts val="500"/>
        </a:spcBef>
        <a:spcAft>
          <a:spcPts val="0"/>
        </a:spcAft>
        <a:buNone/>
        <a:tabLst/>
        <a:defRPr lang="en-US" sz="2000" b="0" i="0" u="none" strike="noStrike" kern="1200" cap="none" spc="0" baseline="0">
          <a:solidFill>
            <a:srgbClr val="333333"/>
          </a:solidFill>
          <a:uFillTx/>
          <a:latin typeface="Arial" pitchFamily="34"/>
          <a:ea typeface="Red Hat Text" pitchFamily="2"/>
          <a:cs typeface="Arial" pitchFamily="34"/>
        </a:defRPr>
      </a:lvl2pPr>
      <a:lvl3pPr marL="914400" marR="0" lvl="2" indent="0" algn="l" defTabSz="914400" rtl="0" fontAlgn="auto" hangingPunct="1">
        <a:lnSpc>
          <a:spcPct val="100000"/>
        </a:lnSpc>
        <a:spcBef>
          <a:spcPts val="0"/>
        </a:spcBef>
        <a:spcAft>
          <a:spcPts val="0"/>
        </a:spcAft>
        <a:buNone/>
        <a:tabLst/>
        <a:defRPr lang="en-US" sz="1800" b="0" i="0" u="none" strike="noStrike" kern="1200" cap="none" spc="0" baseline="0">
          <a:solidFill>
            <a:srgbClr val="333333"/>
          </a:solidFill>
          <a:uFillTx/>
          <a:latin typeface="Arial" pitchFamily="34"/>
          <a:ea typeface="Red Hat Text" pitchFamily="2"/>
          <a:cs typeface="Arial" pitchFamily="34"/>
        </a:defRPr>
      </a:lvl3pPr>
      <a:lvl4pPr marL="1371600" marR="0" lvl="3" indent="0" algn="l" defTabSz="914400" rtl="0" fontAlgn="auto" hangingPunct="1">
        <a:lnSpc>
          <a:spcPct val="100000"/>
        </a:lnSpc>
        <a:spcBef>
          <a:spcPts val="400"/>
        </a:spcBef>
        <a:spcAft>
          <a:spcPts val="0"/>
        </a:spcAft>
        <a:buNone/>
        <a:tabLst/>
        <a:defRPr lang="en-US" sz="1600" b="0" i="0" u="none" strike="noStrike" kern="1200" cap="none" spc="0" baseline="0">
          <a:solidFill>
            <a:srgbClr val="333333"/>
          </a:solidFill>
          <a:uFillTx/>
          <a:latin typeface="Arial" pitchFamily="34"/>
          <a:ea typeface="Red Hat Text" pitchFamily="2"/>
          <a:cs typeface="Arial" pitchFamily="34"/>
        </a:defRPr>
      </a:lvl4pPr>
      <a:lvl5pPr marL="1828800" marR="0" lvl="4" indent="0" algn="l" defTabSz="914400" rtl="0" fontAlgn="auto" hangingPunct="1">
        <a:lnSpc>
          <a:spcPct val="100000"/>
        </a:lnSpc>
        <a:spcBef>
          <a:spcPts val="300"/>
        </a:spcBef>
        <a:spcAft>
          <a:spcPts val="0"/>
        </a:spcAft>
        <a:buNone/>
        <a:tabLst/>
        <a:defRPr lang="en-US" sz="1400" b="0" i="0" u="none" strike="noStrike" kern="1200" cap="none" spc="0" baseline="0">
          <a:solidFill>
            <a:srgbClr val="333333"/>
          </a:solidFill>
          <a:uFillTx/>
          <a:latin typeface="Arial" pitchFamily="34"/>
          <a:ea typeface="Red Hat Text" pitchFamily="2"/>
          <a:cs typeface="Arial" pitchFamily="34"/>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1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73.jpeg"/><Relationship Id="rId4" Type="http://schemas.openxmlformats.org/officeDocument/2006/relationships/image" Target="../media/image72.emf"/></Relationships>
</file>

<file path=ppt/slides/_rels/slide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8.xml"/><Relationship Id="rId4" Type="http://schemas.openxmlformats.org/officeDocument/2006/relationships/image" Target="../media/image76.gif"/></Relationships>
</file>

<file path=ppt/slides/_rels/slide15.xml.rels><?xml version="1.0" encoding="UTF-8" standalone="yes"?>
<Relationships xmlns="http://schemas.openxmlformats.org/package/2006/relationships"><Relationship Id="rId2" Type="http://schemas.openxmlformats.org/officeDocument/2006/relationships/image" Target="../media/image77.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79.jp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png"/><Relationship Id="rId1" Type="http://schemas.openxmlformats.org/officeDocument/2006/relationships/slideLayout" Target="../slideLayouts/slideLayout8.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2.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chart" Target="../charts/chart3.xml"/><Relationship Id="rId7" Type="http://schemas.openxmlformats.org/officeDocument/2006/relationships/chart" Target="../charts/chart7.xml"/><Relationship Id="rId2" Type="http://schemas.openxmlformats.org/officeDocument/2006/relationships/chart" Target="../charts/chart2.xml"/><Relationship Id="rId1" Type="http://schemas.openxmlformats.org/officeDocument/2006/relationships/slideLayout" Target="../slideLayouts/slideLayout8.xml"/><Relationship Id="rId6" Type="http://schemas.openxmlformats.org/officeDocument/2006/relationships/chart" Target="../charts/chart6.xml"/><Relationship Id="rId5" Type="http://schemas.openxmlformats.org/officeDocument/2006/relationships/chart" Target="../charts/chart5.xml"/><Relationship Id="rId4" Type="http://schemas.openxmlformats.org/officeDocument/2006/relationships/chart" Target="../charts/chart4.xml"/><Relationship Id="rId9" Type="http://schemas.openxmlformats.org/officeDocument/2006/relationships/image" Target="../media/image88.svg"/></Relationships>
</file>

<file path=ppt/slides/_rels/slide2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91.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hyperlink" Target="mailto:ssat@pml.ac.uk" TargetMode="External"/><Relationship Id="rId2" Type="http://schemas.openxmlformats.org/officeDocument/2006/relationships/hyperlink" Target="mailto:gku@pml.ac.uk" TargetMode="External"/><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8.xml"/><Relationship Id="rId5" Type="http://schemas.openxmlformats.org/officeDocument/2006/relationships/image" Target="../media/image60.jpeg"/><Relationship Id="rId4" Type="http://schemas.openxmlformats.org/officeDocument/2006/relationships/image" Target="../media/image59.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61.png"/><Relationship Id="rId4"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65.png"/><Relationship Id="rId5" Type="http://schemas.openxmlformats.org/officeDocument/2006/relationships/image" Target="../media/image64.png"/><Relationship Id="rId4" Type="http://schemas.openxmlformats.org/officeDocument/2006/relationships/image" Target="../media/image63.jpeg"/></Relationships>
</file>

<file path=ppt/slides/slide1.xml><?xml version="1.0" encoding="utf-8"?>
<p:sld xmlns:a="http://schemas.openxmlformats.org/drawingml/2006/main" xmlns:r="http://schemas.openxmlformats.org/officeDocument/2006/relationships" xmlns:p="http://schemas.openxmlformats.org/presentationml/2006/main">
  <p:cSld name="Slide193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BBE37-0D8A-9BBD-12AD-A12FE2E96E04}"/>
              </a:ext>
            </a:extLst>
          </p:cNvPr>
          <p:cNvSpPr txBox="1">
            <a:spLocks noGrp="1"/>
          </p:cNvSpPr>
          <p:nvPr>
            <p:ph type="ctrTitle"/>
          </p:nvPr>
        </p:nvSpPr>
        <p:spPr/>
        <p:txBody>
          <a:bodyPr/>
          <a:lstStyle/>
          <a:p>
            <a:pPr lvl="0"/>
            <a:r>
              <a:rPr lang="en-US"/>
              <a:t>Harnessing Earth Observation data across the satellite era to assess the state of the ocean</a:t>
            </a:r>
            <a:br>
              <a:rPr lang="en-US"/>
            </a:br>
            <a:endParaRPr lang="en-GB"/>
          </a:p>
        </p:txBody>
      </p:sp>
      <p:sp>
        <p:nvSpPr>
          <p:cNvPr id="3" name="Subtitle 2">
            <a:extLst>
              <a:ext uri="{FF2B5EF4-FFF2-40B4-BE49-F238E27FC236}">
                <a16:creationId xmlns:a16="http://schemas.microsoft.com/office/drawing/2014/main" id="{F11337CD-8694-AC4F-CCD4-2DA5D0352314}"/>
              </a:ext>
            </a:extLst>
          </p:cNvPr>
          <p:cNvSpPr txBox="1">
            <a:spLocks noGrp="1"/>
          </p:cNvSpPr>
          <p:nvPr>
            <p:ph type="subTitle" idx="1"/>
          </p:nvPr>
        </p:nvSpPr>
        <p:spPr>
          <a:xfrm>
            <a:off x="767410" y="4934395"/>
            <a:ext cx="10465161" cy="338154"/>
          </a:xfrm>
        </p:spPr>
        <p:txBody>
          <a:bodyPr/>
          <a:lstStyle/>
          <a:p>
            <a:pPr lvl="0"/>
            <a:r>
              <a:rPr lang="en-GB" b="0"/>
              <a:t>10/06/2025 - United Nations Ocean Conference, Nice, France - ESA CCI KE x PML</a:t>
            </a:r>
          </a:p>
          <a:p>
            <a:pPr lvl="0"/>
            <a:br>
              <a:rPr lang="en-GB"/>
            </a:br>
            <a:endParaRPr lang="en-GB"/>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name="Slide194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B2999-1A8B-D8DA-6061-FFA16DA97658}"/>
              </a:ext>
            </a:extLst>
          </p:cNvPr>
          <p:cNvSpPr txBox="1">
            <a:spLocks noGrp="1"/>
          </p:cNvSpPr>
          <p:nvPr>
            <p:ph type="title"/>
          </p:nvPr>
        </p:nvSpPr>
        <p:spPr>
          <a:xfrm>
            <a:off x="334432" y="987862"/>
            <a:ext cx="11234172" cy="538261"/>
          </a:xfrm>
        </p:spPr>
        <p:txBody>
          <a:bodyPr/>
          <a:lstStyle/>
          <a:p>
            <a:pPr lvl="0"/>
            <a:r>
              <a:rPr lang="en-US"/>
              <a:t>Sea Ice</a:t>
            </a:r>
            <a:endParaRPr lang="en-GB"/>
          </a:p>
        </p:txBody>
      </p:sp>
      <p:sp>
        <p:nvSpPr>
          <p:cNvPr id="3" name="Content Placeholder 2">
            <a:extLst>
              <a:ext uri="{FF2B5EF4-FFF2-40B4-BE49-F238E27FC236}">
                <a16:creationId xmlns:a16="http://schemas.microsoft.com/office/drawing/2014/main" id="{70027D2A-AB0F-8131-2F65-9866FD68EBDD}"/>
              </a:ext>
            </a:extLst>
          </p:cNvPr>
          <p:cNvSpPr txBox="1">
            <a:spLocks noGrp="1"/>
          </p:cNvSpPr>
          <p:nvPr>
            <p:ph type="body" idx="4294967295"/>
          </p:nvPr>
        </p:nvSpPr>
        <p:spPr>
          <a:xfrm>
            <a:off x="334432" y="1661931"/>
            <a:ext cx="5761570" cy="4727438"/>
          </a:xfrm>
        </p:spPr>
        <p:txBody>
          <a:bodyPr/>
          <a:lstStyle/>
          <a:p>
            <a:pPr marL="342900" lvl="0" indent="-342900">
              <a:lnSpc>
                <a:spcPct val="105000"/>
              </a:lnSpc>
              <a:spcBef>
                <a:spcPts val="1800"/>
              </a:spcBef>
              <a:buSzPct val="100000"/>
              <a:buFont typeface="Arial" pitchFamily="34"/>
              <a:buChar char="•"/>
            </a:pPr>
            <a:r>
              <a:rPr lang="en-GB" sz="2000">
                <a:latin typeface="Arial Nova" pitchFamily="34"/>
              </a:rPr>
              <a:t>Arctic sea ice extent and volume is decaying, with strongest reduction in later summer </a:t>
            </a:r>
          </a:p>
          <a:p>
            <a:pPr marL="342900" lvl="0" indent="-342900">
              <a:lnSpc>
                <a:spcPct val="105000"/>
              </a:lnSpc>
              <a:spcBef>
                <a:spcPts val="1800"/>
              </a:spcBef>
              <a:buSzPct val="100000"/>
              <a:buFont typeface="Arial" pitchFamily="34"/>
              <a:buChar char="•"/>
            </a:pPr>
            <a:r>
              <a:rPr lang="en-GB" sz="2000">
                <a:latin typeface="Arial Nova" pitchFamily="34"/>
              </a:rPr>
              <a:t>This leads to a younger and more mobile sea ice cover in the Arctic Ocean</a:t>
            </a:r>
          </a:p>
          <a:p>
            <a:pPr marL="342900" lvl="0" indent="-342900">
              <a:lnSpc>
                <a:spcPct val="105000"/>
              </a:lnSpc>
              <a:spcBef>
                <a:spcPts val="1800"/>
              </a:spcBef>
              <a:buSzPct val="100000"/>
              <a:buFont typeface="Arial" pitchFamily="34"/>
              <a:buChar char="•"/>
            </a:pPr>
            <a:r>
              <a:rPr lang="en-GB" sz="2000">
                <a:latin typeface="Arial Nova"/>
                <a:cs typeface="Arial"/>
              </a:rPr>
              <a:t>IPCC documents that risk of ice-free summers in the Arctic are substantially reduced at 1.5 °C warming compared with 2.0 °C warming</a:t>
            </a:r>
          </a:p>
          <a:p>
            <a:pPr marL="342900" lvl="0" indent="-342900">
              <a:lnSpc>
                <a:spcPct val="105000"/>
              </a:lnSpc>
              <a:spcBef>
                <a:spcPts val="1800"/>
              </a:spcBef>
              <a:buSzPct val="100000"/>
              <a:buFont typeface="Arial" pitchFamily="34"/>
              <a:buChar char="•"/>
            </a:pPr>
            <a:r>
              <a:rPr lang="en-GB" sz="2000">
                <a:latin typeface="Arial Nova" pitchFamily="34"/>
              </a:rPr>
              <a:t>Sea ice extent in the Southern Hemisphere increased steadily until 2015, but shows much lower coverage since 2016</a:t>
            </a:r>
          </a:p>
        </p:txBody>
      </p:sp>
      <p:sp>
        <p:nvSpPr>
          <p:cNvPr id="4" name="TextBox 9">
            <a:extLst>
              <a:ext uri="{FF2B5EF4-FFF2-40B4-BE49-F238E27FC236}">
                <a16:creationId xmlns:a16="http://schemas.microsoft.com/office/drawing/2014/main" id="{85592533-204C-AD1A-BBEE-05C28D0C6C9A}"/>
              </a:ext>
            </a:extLst>
          </p:cNvPr>
          <p:cNvSpPr txBox="1"/>
          <p:nvPr/>
        </p:nvSpPr>
        <p:spPr>
          <a:xfrm>
            <a:off x="7536155" y="6581000"/>
            <a:ext cx="4655841" cy="276999"/>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999999"/>
                </a:solidFill>
                <a:uFillTx/>
                <a:latin typeface="Arial"/>
                <a:ea typeface="ＭＳ Ｐゴシック" pitchFamily="34"/>
              </a:rPr>
              <a:t>Met Office</a:t>
            </a:r>
            <a:endParaRPr lang="en-GB" sz="1200" b="0" i="0" u="none" strike="noStrike" kern="1200" cap="none" spc="0" baseline="0">
              <a:solidFill>
                <a:srgbClr val="999999"/>
              </a:solidFill>
              <a:uFillTx/>
              <a:latin typeface="Arial"/>
              <a:ea typeface="ＭＳ Ｐゴシック" pitchFamily="34"/>
            </a:endParaRPr>
          </a:p>
        </p:txBody>
      </p:sp>
      <p:pic>
        <p:nvPicPr>
          <p:cNvPr id="5" name="Picture 11" descr="A graph of an average number of years&#10;&#10;AI-generated content may be incorrect.">
            <a:extLst>
              <a:ext uri="{FF2B5EF4-FFF2-40B4-BE49-F238E27FC236}">
                <a16:creationId xmlns:a16="http://schemas.microsoft.com/office/drawing/2014/main" id="{B87341AA-4A7C-761C-4805-8A57ACB548C3}"/>
              </a:ext>
            </a:extLst>
          </p:cNvPr>
          <p:cNvPicPr>
            <a:picLocks noChangeAspect="1"/>
          </p:cNvPicPr>
          <p:nvPr/>
        </p:nvPicPr>
        <p:blipFill>
          <a:blip r:embed="rId2">
            <a:extLst>
              <a:ext uri="{28A0092B-C50C-407E-A947-70E740481C1C}">
                <a14:useLocalDpi xmlns:a14="http://schemas.microsoft.com/office/drawing/2010/main" val="0"/>
              </a:ext>
            </a:extLst>
          </a:blip>
          <a:srcRect b="15855"/>
          <a:stretch>
            <a:fillRect/>
          </a:stretch>
        </p:blipFill>
        <p:spPr>
          <a:xfrm>
            <a:off x="6660334" y="1022829"/>
            <a:ext cx="5197239" cy="2476103"/>
          </a:xfrm>
          <a:prstGeom prst="rect">
            <a:avLst/>
          </a:prstGeom>
          <a:noFill/>
          <a:ln cap="flat">
            <a:noFill/>
          </a:ln>
        </p:spPr>
      </p:pic>
      <p:pic>
        <p:nvPicPr>
          <p:cNvPr id="6" name="Picture 13">
            <a:extLst>
              <a:ext uri="{FF2B5EF4-FFF2-40B4-BE49-F238E27FC236}">
                <a16:creationId xmlns:a16="http://schemas.microsoft.com/office/drawing/2014/main" id="{ED07ABC9-53D6-AA2D-6CC6-C553A9DE5439}"/>
              </a:ext>
            </a:extLst>
          </p:cNvPr>
          <p:cNvPicPr>
            <a:picLocks noChangeAspect="1"/>
          </p:cNvPicPr>
          <p:nvPr/>
        </p:nvPicPr>
        <p:blipFill>
          <a:blip r:embed="rId3">
            <a:extLst>
              <a:ext uri="{28A0092B-C50C-407E-A947-70E740481C1C}">
                <a14:useLocalDpi xmlns:a14="http://schemas.microsoft.com/office/drawing/2010/main" val="0"/>
              </a:ext>
            </a:extLst>
          </a:blip>
          <a:srcRect t="8287"/>
          <a:stretch>
            <a:fillRect/>
          </a:stretch>
        </p:blipFill>
        <p:spPr>
          <a:xfrm>
            <a:off x="6660334" y="3690564"/>
            <a:ext cx="5197239" cy="2698805"/>
          </a:xfrm>
          <a:prstGeom prst="rect">
            <a:avLst/>
          </a:prstGeom>
          <a:noFill/>
          <a:ln cap="flat">
            <a:noFill/>
          </a:ln>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p="http://schemas.openxmlformats.org/presentationml/2006/main">
  <p:cSld name="Slide197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9076D8-31CE-8662-F702-E1A3608AE94E}"/>
              </a:ext>
            </a:extLst>
          </p:cNvPr>
          <p:cNvSpPr txBox="1">
            <a:spLocks noGrp="1"/>
          </p:cNvSpPr>
          <p:nvPr>
            <p:ph type="title"/>
          </p:nvPr>
        </p:nvSpPr>
        <p:spPr>
          <a:xfrm>
            <a:off x="334432" y="987862"/>
            <a:ext cx="11234172" cy="538261"/>
          </a:xfrm>
        </p:spPr>
        <p:txBody>
          <a:bodyPr/>
          <a:lstStyle/>
          <a:p>
            <a:pPr lvl="0"/>
            <a:r>
              <a:rPr lang="en-US"/>
              <a:t>Sea Level</a:t>
            </a:r>
            <a:endParaRPr lang="en-GB"/>
          </a:p>
        </p:txBody>
      </p:sp>
      <p:sp>
        <p:nvSpPr>
          <p:cNvPr id="3" name="Content Placeholder 2">
            <a:extLst>
              <a:ext uri="{FF2B5EF4-FFF2-40B4-BE49-F238E27FC236}">
                <a16:creationId xmlns:a16="http://schemas.microsoft.com/office/drawing/2014/main" id="{9A13A846-752A-3E9A-DA0B-8DD2172D3411}"/>
              </a:ext>
            </a:extLst>
          </p:cNvPr>
          <p:cNvSpPr txBox="1">
            <a:spLocks noGrp="1"/>
          </p:cNvSpPr>
          <p:nvPr>
            <p:ph type="body" idx="4294967295"/>
          </p:nvPr>
        </p:nvSpPr>
        <p:spPr>
          <a:xfrm>
            <a:off x="334432" y="1661931"/>
            <a:ext cx="5043108" cy="4727438"/>
          </a:xfrm>
        </p:spPr>
        <p:txBody>
          <a:bodyPr/>
          <a:lstStyle/>
          <a:p>
            <a:pPr marL="342900" lvl="0" indent="-342900">
              <a:lnSpc>
                <a:spcPct val="105000"/>
              </a:lnSpc>
              <a:spcBef>
                <a:spcPts val="1800"/>
              </a:spcBef>
              <a:spcAft>
                <a:spcPts val="600"/>
              </a:spcAft>
              <a:buSzPct val="100000"/>
              <a:buFont typeface="Arial" pitchFamily="34"/>
              <a:buChar char="•"/>
            </a:pPr>
            <a:r>
              <a:rPr lang="en-GB" sz="2000">
                <a:latin typeface="Arial Nova" pitchFamily="34"/>
              </a:rPr>
              <a:t>Since early 1990s, global mean sea level has risen by 8 cm, due to:</a:t>
            </a:r>
          </a:p>
          <a:p>
            <a:pPr marL="800100" lvl="1" indent="-342900">
              <a:lnSpc>
                <a:spcPct val="105000"/>
              </a:lnSpc>
              <a:spcBef>
                <a:spcPts val="0"/>
              </a:spcBef>
              <a:buSzPct val="100000"/>
              <a:buFont typeface="Arial" pitchFamily="34"/>
              <a:buChar char="•"/>
            </a:pPr>
            <a:r>
              <a:rPr lang="en-GB" sz="1800">
                <a:latin typeface="Arial Nova" pitchFamily="34"/>
              </a:rPr>
              <a:t>Ice melt (45%)</a:t>
            </a:r>
          </a:p>
          <a:p>
            <a:pPr marL="800100" lvl="1" indent="-342900">
              <a:lnSpc>
                <a:spcPct val="105000"/>
              </a:lnSpc>
              <a:spcBef>
                <a:spcPts val="0"/>
              </a:spcBef>
              <a:buSzPct val="100000"/>
              <a:buFont typeface="Arial" pitchFamily="34"/>
              <a:buChar char="•"/>
            </a:pPr>
            <a:r>
              <a:rPr lang="en-GB" sz="1800">
                <a:latin typeface="Arial Nova" pitchFamily="34"/>
              </a:rPr>
              <a:t>Thermal expansion (43%) </a:t>
            </a:r>
          </a:p>
          <a:p>
            <a:pPr marL="800100" lvl="1" indent="-342900">
              <a:lnSpc>
                <a:spcPct val="105000"/>
              </a:lnSpc>
              <a:spcBef>
                <a:spcPts val="0"/>
              </a:spcBef>
              <a:buSzPct val="100000"/>
              <a:buFont typeface="Arial" pitchFamily="34"/>
              <a:buChar char="•"/>
            </a:pPr>
            <a:r>
              <a:rPr lang="en-GB" sz="1800">
                <a:latin typeface="Arial Nova" pitchFamily="34"/>
              </a:rPr>
              <a:t>Other causes (12%)</a:t>
            </a:r>
          </a:p>
          <a:p>
            <a:pPr marL="342900" lvl="0" indent="-342900">
              <a:lnSpc>
                <a:spcPct val="105000"/>
              </a:lnSpc>
              <a:spcBef>
                <a:spcPts val="1800"/>
              </a:spcBef>
              <a:buSzPct val="100000"/>
              <a:buFont typeface="Arial" pitchFamily="34"/>
              <a:buChar char="•"/>
            </a:pPr>
            <a:r>
              <a:rPr lang="en-GB" sz="2000">
                <a:latin typeface="Arial Nova" pitchFamily="34"/>
              </a:rPr>
              <a:t>Sea level rise is accelerating in satellite altimetry era by ~0.12 mm per year</a:t>
            </a:r>
          </a:p>
          <a:p>
            <a:pPr marL="342900" lvl="0" indent="-342900">
              <a:lnSpc>
                <a:spcPct val="105000"/>
              </a:lnSpc>
              <a:spcBef>
                <a:spcPts val="1800"/>
              </a:spcBef>
              <a:buSzPct val="100000"/>
              <a:buFont typeface="Arial" pitchFamily="34"/>
              <a:buChar char="•"/>
            </a:pPr>
            <a:r>
              <a:rPr lang="en-GB" sz="2000">
                <a:latin typeface="Arial Nova" pitchFamily="34"/>
              </a:rPr>
              <a:t>Sea-level rise is not the same everywhere, and sometimes sea level is falling, but coastal regions experience 4x faster sea level rise than global mean</a:t>
            </a:r>
          </a:p>
          <a:p>
            <a:pPr marL="342900" lvl="0" indent="-342900">
              <a:lnSpc>
                <a:spcPct val="105000"/>
              </a:lnSpc>
              <a:spcBef>
                <a:spcPts val="500"/>
              </a:spcBef>
              <a:buSzPct val="100000"/>
              <a:buFont typeface="Arial" pitchFamily="34"/>
              <a:buChar char="•"/>
            </a:pPr>
            <a:endParaRPr lang="en-GB" sz="2000"/>
          </a:p>
        </p:txBody>
      </p:sp>
      <p:pic>
        <p:nvPicPr>
          <p:cNvPr id="4" name="Content Placeholder 4" descr="A planet in the ocean&#10;&#10;Description automatically generated">
            <a:extLst>
              <a:ext uri="{FF2B5EF4-FFF2-40B4-BE49-F238E27FC236}">
                <a16:creationId xmlns:a16="http://schemas.microsoft.com/office/drawing/2014/main" id="{23EBD16A-9860-6531-29F2-9251F91CE22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637382" y="3759144"/>
            <a:ext cx="4895999" cy="2737722"/>
          </a:xfrm>
          <a:prstGeom prst="rect">
            <a:avLst/>
          </a:prstGeom>
          <a:noFill/>
          <a:ln cap="flat">
            <a:noFill/>
          </a:ln>
        </p:spPr>
      </p:pic>
      <p:pic>
        <p:nvPicPr>
          <p:cNvPr id="5" name="Picture 32" descr="A graph showing the growth of a company&#10;&#10;AI-generated content may be incorrect.">
            <a:extLst>
              <a:ext uri="{FF2B5EF4-FFF2-40B4-BE49-F238E27FC236}">
                <a16:creationId xmlns:a16="http://schemas.microsoft.com/office/drawing/2014/main" id="{D18B5572-3962-CB49-5B62-D7BB6CDE9A0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6430554" y="1131524"/>
            <a:ext cx="5138050" cy="2506516"/>
          </a:xfrm>
          <a:prstGeom prst="rect">
            <a:avLst/>
          </a:prstGeom>
          <a:noFill/>
          <a:ln cap="flat">
            <a:noFill/>
          </a:ln>
        </p:spPr>
      </p:pic>
    </p:spTree>
  </p:cSld>
  <p:clrMapOvr>
    <a:masterClrMapping/>
  </p:clrMapOvr>
  <p:transition spd="med">
    <p:fade/>
  </p:transition>
</p:sld>
</file>

<file path=ppt/slides/slide12.xml><?xml version="1.0" encoding="utf-8"?>
<p:sld xmlns:a="http://schemas.openxmlformats.org/drawingml/2006/main" xmlns:r="http://schemas.openxmlformats.org/officeDocument/2006/relationships" xmlns:p="http://schemas.openxmlformats.org/presentationml/2006/main">
  <p:cSld name="Slide1971">
    <p:spTree>
      <p:nvGrpSpPr>
        <p:cNvPr id="1" name=""/>
        <p:cNvGrpSpPr/>
        <p:nvPr/>
      </p:nvGrpSpPr>
      <p:grpSpPr>
        <a:xfrm>
          <a:off x="0" y="0"/>
          <a:ext cx="0" cy="0"/>
          <a:chOff x="0" y="0"/>
          <a:chExt cx="0" cy="0"/>
        </a:xfrm>
      </p:grpSpPr>
      <p:pic>
        <p:nvPicPr>
          <p:cNvPr id="2" name="Picture 2" descr="A picture containing plate, white&#10;&#10;Description automatically generated">
            <a:extLst>
              <a:ext uri="{FF2B5EF4-FFF2-40B4-BE49-F238E27FC236}">
                <a16:creationId xmlns:a16="http://schemas.microsoft.com/office/drawing/2014/main" id="{9F48DA29-DF66-BC04-E583-2628E3669DF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rot="10799991" flipH="1">
            <a:off x="10" y="1695983"/>
            <a:ext cx="12191996" cy="5162016"/>
          </a:xfrm>
          <a:prstGeom prst="rect">
            <a:avLst/>
          </a:prstGeom>
          <a:noFill/>
          <a:ln cap="flat">
            <a:noFill/>
          </a:ln>
        </p:spPr>
      </p:pic>
      <p:sp>
        <p:nvSpPr>
          <p:cNvPr id="3" name="Title 1">
            <a:extLst>
              <a:ext uri="{FF2B5EF4-FFF2-40B4-BE49-F238E27FC236}">
                <a16:creationId xmlns:a16="http://schemas.microsoft.com/office/drawing/2014/main" id="{DD334F94-0B21-3473-C05B-E1656E0ED526}"/>
              </a:ext>
            </a:extLst>
          </p:cNvPr>
          <p:cNvSpPr txBox="1">
            <a:spLocks noGrp="1"/>
          </p:cNvSpPr>
          <p:nvPr>
            <p:ph type="title"/>
          </p:nvPr>
        </p:nvSpPr>
        <p:spPr>
          <a:xfrm>
            <a:off x="334432" y="987862"/>
            <a:ext cx="11234172" cy="538261"/>
          </a:xfrm>
        </p:spPr>
        <p:txBody>
          <a:bodyPr/>
          <a:lstStyle/>
          <a:p>
            <a:pPr lvl="0"/>
            <a:r>
              <a:rPr lang="en-US"/>
              <a:t>Biological state of the ocean</a:t>
            </a:r>
            <a:endParaRPr lang="en-GB"/>
          </a:p>
        </p:txBody>
      </p:sp>
      <p:sp>
        <p:nvSpPr>
          <p:cNvPr id="4" name="TextBox 4">
            <a:extLst>
              <a:ext uri="{FF2B5EF4-FFF2-40B4-BE49-F238E27FC236}">
                <a16:creationId xmlns:a16="http://schemas.microsoft.com/office/drawing/2014/main" id="{EB9F8C88-FEA9-FD6F-5367-AD0615002B87}"/>
              </a:ext>
            </a:extLst>
          </p:cNvPr>
          <p:cNvSpPr txBox="1"/>
          <p:nvPr/>
        </p:nvSpPr>
        <p:spPr>
          <a:xfrm>
            <a:off x="7536155" y="6581000"/>
            <a:ext cx="4655841" cy="276999"/>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999999"/>
                </a:solidFill>
                <a:uFillTx/>
                <a:latin typeface="Arial Nova" pitchFamily="34"/>
                <a:ea typeface="ＭＳ Ｐゴシック" pitchFamily="34"/>
              </a:rPr>
              <a:t>Marine Biological Association</a:t>
            </a:r>
            <a:endParaRPr lang="en-GB" sz="1200" b="0" i="0" u="none" strike="noStrike" kern="1200" cap="none" spc="0" baseline="0">
              <a:solidFill>
                <a:srgbClr val="999999"/>
              </a:solidFill>
              <a:uFillTx/>
              <a:latin typeface="Arial Nova" pitchFamily="34"/>
              <a:ea typeface="ＭＳ Ｐゴシック" pitchFamily="34"/>
            </a:endParaRPr>
          </a:p>
        </p:txBody>
      </p:sp>
    </p:spTree>
  </p:cSld>
  <p:clrMapOvr>
    <a:masterClrMapping/>
  </p:clrMapOvr>
  <p:transition spd="med">
    <p:fade/>
  </p:transition>
</p:sld>
</file>

<file path=ppt/slides/slide13.xml><?xml version="1.0" encoding="utf-8"?>
<p:sld xmlns:a="http://schemas.openxmlformats.org/drawingml/2006/main" xmlns:r="http://schemas.openxmlformats.org/officeDocument/2006/relationships" xmlns:p="http://schemas.openxmlformats.org/presentationml/2006/main">
  <p:cSld name="Slide1941">
    <p:spTree>
      <p:nvGrpSpPr>
        <p:cNvPr id="1" name=""/>
        <p:cNvGrpSpPr/>
        <p:nvPr/>
      </p:nvGrpSpPr>
      <p:grpSpPr>
        <a:xfrm>
          <a:off x="0" y="0"/>
          <a:ext cx="0" cy="0"/>
          <a:chOff x="0" y="0"/>
          <a:chExt cx="0" cy="0"/>
        </a:xfrm>
      </p:grpSpPr>
      <p:sp>
        <p:nvSpPr>
          <p:cNvPr id="2" name="TextBox 6">
            <a:extLst>
              <a:ext uri="{FF2B5EF4-FFF2-40B4-BE49-F238E27FC236}">
                <a16:creationId xmlns:a16="http://schemas.microsoft.com/office/drawing/2014/main" id="{A5BBC984-0894-A02C-12BE-7FB074B59641}"/>
              </a:ext>
            </a:extLst>
          </p:cNvPr>
          <p:cNvSpPr txBox="1"/>
          <p:nvPr/>
        </p:nvSpPr>
        <p:spPr>
          <a:xfrm>
            <a:off x="334432" y="1624175"/>
            <a:ext cx="5616958" cy="442670"/>
          </a:xfrm>
          <a:prstGeom prst="rect">
            <a:avLst/>
          </a:prstGeom>
          <a:solidFill>
            <a:srgbClr val="93DAFF"/>
          </a:solid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333333"/>
                </a:solidFill>
                <a:uFillTx/>
                <a:latin typeface="Arial" pitchFamily="34"/>
                <a:ea typeface="ＭＳ Ｐゴシック" pitchFamily="34"/>
              </a:rPr>
              <a:t>Ocean Colour</a:t>
            </a:r>
            <a:endParaRPr lang="en-GB" sz="2000" b="1" i="0" u="none" strike="noStrike" kern="1200" cap="none" spc="0" baseline="0">
              <a:solidFill>
                <a:srgbClr val="333333"/>
              </a:solidFill>
              <a:uFillTx/>
              <a:latin typeface="Arial" pitchFamily="34"/>
              <a:ea typeface="ＭＳ Ｐゴシック" pitchFamily="34"/>
            </a:endParaRPr>
          </a:p>
        </p:txBody>
      </p:sp>
      <p:sp>
        <p:nvSpPr>
          <p:cNvPr id="3" name="Title 1">
            <a:extLst>
              <a:ext uri="{FF2B5EF4-FFF2-40B4-BE49-F238E27FC236}">
                <a16:creationId xmlns:a16="http://schemas.microsoft.com/office/drawing/2014/main" id="{9E1DEF24-3277-393A-C0ED-CF9FA75C6460}"/>
              </a:ext>
            </a:extLst>
          </p:cNvPr>
          <p:cNvSpPr txBox="1">
            <a:spLocks noGrp="1"/>
          </p:cNvSpPr>
          <p:nvPr>
            <p:ph type="title"/>
          </p:nvPr>
        </p:nvSpPr>
        <p:spPr>
          <a:xfrm>
            <a:off x="334432" y="987862"/>
            <a:ext cx="11234172" cy="538261"/>
          </a:xfrm>
        </p:spPr>
        <p:txBody>
          <a:bodyPr/>
          <a:lstStyle/>
          <a:p>
            <a:pPr lvl="0"/>
            <a:r>
              <a:rPr lang="en-US"/>
              <a:t>Observing ocean biology from space</a:t>
            </a:r>
            <a:endParaRPr lang="en-GB"/>
          </a:p>
        </p:txBody>
      </p:sp>
      <p:sp>
        <p:nvSpPr>
          <p:cNvPr id="4" name="TextBox 3">
            <a:extLst>
              <a:ext uri="{FF2B5EF4-FFF2-40B4-BE49-F238E27FC236}">
                <a16:creationId xmlns:a16="http://schemas.microsoft.com/office/drawing/2014/main" id="{B6AAEAF7-0C6C-F5EA-8823-BAF7B4B3A962}"/>
              </a:ext>
            </a:extLst>
          </p:cNvPr>
          <p:cNvSpPr txBox="1"/>
          <p:nvPr/>
        </p:nvSpPr>
        <p:spPr>
          <a:xfrm>
            <a:off x="8026402" y="2323234"/>
            <a:ext cx="3871304" cy="172380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333333"/>
                </a:solidFill>
                <a:uFillTx/>
                <a:latin typeface="Arial" pitchFamily="34"/>
                <a:ea typeface="ＭＳ Ｐゴシック" pitchFamily="34"/>
              </a:rPr>
              <a:t>Phytoplankton are marine micro-organisms that photosynthesise like plants on land. Collectively they impact the colour of the ocean which can be observed by satellites.</a:t>
            </a:r>
          </a:p>
        </p:txBody>
      </p:sp>
      <p:pic>
        <p:nvPicPr>
          <p:cNvPr id="5" name="Picture 4" descr="A picture containing plate, white&#10;&#10;Description automatically generated">
            <a:extLst>
              <a:ext uri="{FF2B5EF4-FFF2-40B4-BE49-F238E27FC236}">
                <a16:creationId xmlns:a16="http://schemas.microsoft.com/office/drawing/2014/main" id="{067C02F2-4FEA-8840-3E3C-C680980A45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0606" y="2292236"/>
            <a:ext cx="1785795" cy="1785795"/>
          </a:xfrm>
          <a:prstGeom prst="rect">
            <a:avLst/>
          </a:prstGeom>
          <a:noFill/>
          <a:ln cap="flat">
            <a:noFill/>
          </a:ln>
        </p:spPr>
      </p:pic>
      <p:sp>
        <p:nvSpPr>
          <p:cNvPr id="6" name="TextBox 7">
            <a:extLst>
              <a:ext uri="{FF2B5EF4-FFF2-40B4-BE49-F238E27FC236}">
                <a16:creationId xmlns:a16="http://schemas.microsoft.com/office/drawing/2014/main" id="{8C18A910-C3D0-A9FF-F688-0EF3716C79A8}"/>
              </a:ext>
            </a:extLst>
          </p:cNvPr>
          <p:cNvSpPr txBox="1"/>
          <p:nvPr/>
        </p:nvSpPr>
        <p:spPr>
          <a:xfrm>
            <a:off x="6240606" y="1624175"/>
            <a:ext cx="5616958" cy="442670"/>
          </a:xfrm>
          <a:prstGeom prst="rect">
            <a:avLst/>
          </a:prstGeom>
          <a:solidFill>
            <a:srgbClr val="93DAFF"/>
          </a:solid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1" i="0" u="none" strike="noStrike" kern="1200" cap="none" spc="0" baseline="0">
                <a:solidFill>
                  <a:srgbClr val="333333"/>
                </a:solidFill>
                <a:uFillTx/>
                <a:latin typeface="Arial" pitchFamily="34"/>
                <a:ea typeface="ＭＳ Ｐゴシック" pitchFamily="34"/>
              </a:rPr>
              <a:t>Phytoplankton biomass and diversity</a:t>
            </a:r>
            <a:endParaRPr lang="en-GB" sz="2000" b="1" i="0" u="none" strike="noStrike" kern="1200" cap="none" spc="0" baseline="0">
              <a:solidFill>
                <a:srgbClr val="333333"/>
              </a:solidFill>
              <a:uFillTx/>
              <a:latin typeface="Arial" pitchFamily="34"/>
              <a:ea typeface="ＭＳ Ｐゴシック" pitchFamily="34"/>
            </a:endParaRPr>
          </a:p>
        </p:txBody>
      </p:sp>
      <p:sp>
        <p:nvSpPr>
          <p:cNvPr id="7" name="Content Placeholder 2">
            <a:extLst>
              <a:ext uri="{FF2B5EF4-FFF2-40B4-BE49-F238E27FC236}">
                <a16:creationId xmlns:a16="http://schemas.microsoft.com/office/drawing/2014/main" id="{3A8B228E-FE05-3D4F-7D9B-3BFACD6ED74C}"/>
              </a:ext>
            </a:extLst>
          </p:cNvPr>
          <p:cNvSpPr txBox="1">
            <a:spLocks noGrp="1"/>
          </p:cNvSpPr>
          <p:nvPr>
            <p:ph type="body" idx="4294967295"/>
          </p:nvPr>
        </p:nvSpPr>
        <p:spPr>
          <a:xfrm>
            <a:off x="334432" y="2164906"/>
            <a:ext cx="5494867" cy="4224463"/>
          </a:xfrm>
        </p:spPr>
        <p:txBody>
          <a:bodyPr/>
          <a:lstStyle/>
          <a:p>
            <a:pPr marL="342900" lvl="0" indent="-342900">
              <a:spcBef>
                <a:spcPts val="1200"/>
              </a:spcBef>
              <a:buSzPct val="100000"/>
              <a:buFont typeface="Arial" pitchFamily="34"/>
              <a:buChar char="•"/>
            </a:pPr>
            <a:r>
              <a:rPr lang="en-GB" sz="2000"/>
              <a:t>Four major groups affect ocean colour:</a:t>
            </a:r>
          </a:p>
          <a:p>
            <a:pPr marL="800100" lvl="1" indent="-342900">
              <a:spcBef>
                <a:spcPts val="400"/>
              </a:spcBef>
              <a:buSzPct val="100000"/>
              <a:buFont typeface="Arial" pitchFamily="34"/>
              <a:buChar char="•"/>
            </a:pPr>
            <a:r>
              <a:rPr lang="en-GB" sz="1800"/>
              <a:t>Phytoplankton</a:t>
            </a:r>
          </a:p>
          <a:p>
            <a:pPr marL="800100" lvl="1" indent="-342900">
              <a:spcBef>
                <a:spcPts val="400"/>
              </a:spcBef>
              <a:buSzPct val="100000"/>
              <a:buFont typeface="Arial" pitchFamily="34"/>
              <a:buChar char="•"/>
            </a:pPr>
            <a:r>
              <a:rPr lang="en-GB" sz="1800"/>
              <a:t>Coloured dissolved organic matter</a:t>
            </a:r>
          </a:p>
          <a:p>
            <a:pPr marL="800100" lvl="1" indent="-342900">
              <a:spcBef>
                <a:spcPts val="400"/>
              </a:spcBef>
              <a:buSzPct val="100000"/>
              <a:buFont typeface="Arial" pitchFamily="34"/>
              <a:buChar char="•"/>
            </a:pPr>
            <a:r>
              <a:rPr lang="en-GB" sz="1800"/>
              <a:t>Detrital material</a:t>
            </a:r>
          </a:p>
          <a:p>
            <a:pPr marL="800100" lvl="1" indent="-342900">
              <a:spcBef>
                <a:spcPts val="400"/>
              </a:spcBef>
              <a:buSzPct val="100000"/>
              <a:buFont typeface="Arial" pitchFamily="34"/>
              <a:buChar char="•"/>
            </a:pPr>
            <a:r>
              <a:rPr lang="en-GB" sz="1800"/>
              <a:t>Suspended sediments</a:t>
            </a:r>
          </a:p>
          <a:p>
            <a:pPr marL="342900" lvl="0" indent="-342900">
              <a:spcBef>
                <a:spcPts val="1200"/>
              </a:spcBef>
              <a:buSzPct val="100000"/>
              <a:buFont typeface="Arial" pitchFamily="34"/>
              <a:buChar char="•"/>
            </a:pPr>
            <a:r>
              <a:rPr lang="en-GB" sz="2000"/>
              <a:t>For satellite observations, atmospheric correction is critical</a:t>
            </a:r>
          </a:p>
          <a:p>
            <a:pPr marL="342900" lvl="0" indent="-342900">
              <a:spcBef>
                <a:spcPts val="500"/>
              </a:spcBef>
              <a:buSzPct val="100000"/>
              <a:buFont typeface="Arial" pitchFamily="34"/>
              <a:buChar char="•"/>
            </a:pPr>
            <a:endParaRPr lang="en-GB" sz="2000"/>
          </a:p>
        </p:txBody>
      </p:sp>
      <p:pic>
        <p:nvPicPr>
          <p:cNvPr id="8" name="Picture 11">
            <a:extLst>
              <a:ext uri="{FF2B5EF4-FFF2-40B4-BE49-F238E27FC236}">
                <a16:creationId xmlns:a16="http://schemas.microsoft.com/office/drawing/2014/main" id="{5612A78C-8C75-881C-D29E-B917B7EED6CB}"/>
              </a:ext>
            </a:extLst>
          </p:cNvPr>
          <p:cNvPicPr>
            <a:picLocks noChangeAspect="1"/>
          </p:cNvPicPr>
          <p:nvPr/>
        </p:nvPicPr>
        <p:blipFill>
          <a:blip r:embed="rId4"/>
          <a:stretch>
            <a:fillRect/>
          </a:stretch>
        </p:blipFill>
        <p:spPr>
          <a:xfrm>
            <a:off x="770180" y="4795799"/>
            <a:ext cx="4652723" cy="1690551"/>
          </a:xfrm>
          <a:prstGeom prst="rect">
            <a:avLst/>
          </a:prstGeom>
          <a:noFill/>
          <a:ln cap="flat">
            <a:noFill/>
          </a:ln>
        </p:spPr>
      </p:pic>
      <p:sp>
        <p:nvSpPr>
          <p:cNvPr id="9" name="TextBox 12">
            <a:extLst>
              <a:ext uri="{FF2B5EF4-FFF2-40B4-BE49-F238E27FC236}">
                <a16:creationId xmlns:a16="http://schemas.microsoft.com/office/drawing/2014/main" id="{D729E5DA-771D-02C8-DCC0-A53F59C92AE5}"/>
              </a:ext>
            </a:extLst>
          </p:cNvPr>
          <p:cNvSpPr txBox="1"/>
          <p:nvPr/>
        </p:nvSpPr>
        <p:spPr>
          <a:xfrm>
            <a:off x="7536155" y="6581000"/>
            <a:ext cx="4655841" cy="276999"/>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999999"/>
                </a:solidFill>
                <a:uFillTx/>
                <a:latin typeface="Arial Nova" pitchFamily="34"/>
                <a:ea typeface="ＭＳ Ｐゴシック" pitchFamily="34"/>
              </a:rPr>
              <a:t>CEOS 2018; Kulk </a:t>
            </a:r>
            <a:r>
              <a:rPr lang="en-US" sz="1200" b="0" i="1" u="none" strike="noStrike" kern="1200" cap="none" spc="0" baseline="0">
                <a:solidFill>
                  <a:srgbClr val="999999"/>
                </a:solidFill>
                <a:uFillTx/>
                <a:latin typeface="Arial Nova" pitchFamily="34"/>
                <a:ea typeface="ＭＳ Ｐゴシック" pitchFamily="34"/>
              </a:rPr>
              <a:t>et al. </a:t>
            </a:r>
            <a:r>
              <a:rPr lang="en-US" sz="1200" b="0" i="0" u="none" strike="noStrike" kern="1200" cap="none" spc="0" baseline="0">
                <a:solidFill>
                  <a:srgbClr val="999999"/>
                </a:solidFill>
                <a:uFillTx/>
                <a:latin typeface="Arial Nova" pitchFamily="34"/>
                <a:ea typeface="ＭＳ Ｐゴシック" pitchFamily="34"/>
              </a:rPr>
              <a:t>2020; Sathyendranath </a:t>
            </a:r>
            <a:r>
              <a:rPr lang="en-US" sz="1200" b="0" i="1" u="none" strike="noStrike" kern="1200" cap="none" spc="0" baseline="0">
                <a:solidFill>
                  <a:srgbClr val="999999"/>
                </a:solidFill>
                <a:uFillTx/>
                <a:latin typeface="Arial Nova" pitchFamily="34"/>
                <a:ea typeface="ＭＳ Ｐゴシック" pitchFamily="34"/>
              </a:rPr>
              <a:t>et al. </a:t>
            </a:r>
            <a:r>
              <a:rPr lang="en-US" sz="1200" b="0" i="0" u="none" strike="noStrike" kern="1200" cap="none" spc="0" baseline="0">
                <a:solidFill>
                  <a:srgbClr val="999999"/>
                </a:solidFill>
                <a:uFillTx/>
                <a:latin typeface="Arial Nova" pitchFamily="34"/>
                <a:ea typeface="ＭＳ Ｐゴシック" pitchFamily="34"/>
              </a:rPr>
              <a:t>2023; MBA</a:t>
            </a:r>
            <a:endParaRPr lang="en-GB" sz="1200" b="0" i="0" u="none" strike="noStrike" kern="1200" cap="none" spc="0" baseline="0">
              <a:solidFill>
                <a:srgbClr val="999999"/>
              </a:solidFill>
              <a:uFillTx/>
              <a:latin typeface="Arial Nova" pitchFamily="34"/>
              <a:ea typeface="ＭＳ Ｐゴシック" pitchFamily="34"/>
            </a:endParaRPr>
          </a:p>
        </p:txBody>
      </p:sp>
      <p:sp>
        <p:nvSpPr>
          <p:cNvPr id="10" name="TextBox 17">
            <a:extLst>
              <a:ext uri="{FF2B5EF4-FFF2-40B4-BE49-F238E27FC236}">
                <a16:creationId xmlns:a16="http://schemas.microsoft.com/office/drawing/2014/main" id="{F35021D8-37F1-A637-3623-B6D2C62C5D5A}"/>
              </a:ext>
            </a:extLst>
          </p:cNvPr>
          <p:cNvSpPr txBox="1"/>
          <p:nvPr/>
        </p:nvSpPr>
        <p:spPr>
          <a:xfrm>
            <a:off x="6362696" y="4334411"/>
            <a:ext cx="2727335" cy="2056202"/>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GB" sz="1800" b="0" i="0" u="none" strike="noStrike" kern="1200" cap="none" spc="0" baseline="0">
                <a:solidFill>
                  <a:srgbClr val="333333"/>
                </a:solidFill>
                <a:uFillTx/>
                <a:latin typeface="Arial" pitchFamily="34"/>
                <a:ea typeface="ＭＳ Ｐゴシック" pitchFamily="34"/>
              </a:rPr>
              <a:t>In the 1970s, ocean colour satellites provided the first global maps of phytoplankton biomass, using chlorophyll-a pigments as an indicator</a:t>
            </a:r>
          </a:p>
        </p:txBody>
      </p:sp>
      <p:grpSp>
        <p:nvGrpSpPr>
          <p:cNvPr id="11" name="Group 19">
            <a:extLst>
              <a:ext uri="{FF2B5EF4-FFF2-40B4-BE49-F238E27FC236}">
                <a16:creationId xmlns:a16="http://schemas.microsoft.com/office/drawing/2014/main" id="{9E6E8159-7EFF-A83B-5997-703E7E548F26}"/>
              </a:ext>
            </a:extLst>
          </p:cNvPr>
          <p:cNvGrpSpPr/>
          <p:nvPr/>
        </p:nvGrpSpPr>
        <p:grpSpPr>
          <a:xfrm>
            <a:off x="9049085" y="4334411"/>
            <a:ext cx="2955788" cy="1894307"/>
            <a:chOff x="9049085" y="4334411"/>
            <a:chExt cx="2955788" cy="1894307"/>
          </a:xfrm>
        </p:grpSpPr>
        <p:pic>
          <p:nvPicPr>
            <p:cNvPr id="12" name="Picture 16" descr="A group of images of different colors of the world&#10;&#10;AI-generated content may be incorrect.">
              <a:extLst>
                <a:ext uri="{FF2B5EF4-FFF2-40B4-BE49-F238E27FC236}">
                  <a16:creationId xmlns:a16="http://schemas.microsoft.com/office/drawing/2014/main" id="{60468D10-487E-714F-72EA-FDFCDA6F11D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9090041" y="4504910"/>
              <a:ext cx="2914832" cy="1723808"/>
            </a:xfrm>
            <a:prstGeom prst="rect">
              <a:avLst/>
            </a:prstGeom>
            <a:noFill/>
            <a:ln cap="flat">
              <a:noFill/>
            </a:ln>
          </p:spPr>
        </p:pic>
        <p:sp>
          <p:nvSpPr>
            <p:cNvPr id="13" name="Rectangle 18">
              <a:extLst>
                <a:ext uri="{FF2B5EF4-FFF2-40B4-BE49-F238E27FC236}">
                  <a16:creationId xmlns:a16="http://schemas.microsoft.com/office/drawing/2014/main" id="{3FDF4111-95E0-5171-588F-CFD9F63374C9}"/>
                </a:ext>
              </a:extLst>
            </p:cNvPr>
            <p:cNvSpPr/>
            <p:nvPr/>
          </p:nvSpPr>
          <p:spPr>
            <a:xfrm>
              <a:off x="9049085" y="4334411"/>
              <a:ext cx="209214" cy="339196"/>
            </a:xfrm>
            <a:prstGeom prst="rect">
              <a:avLst/>
            </a:prstGeom>
            <a:solidFill>
              <a:srgbClr val="FFFFFF"/>
            </a:solidFill>
            <a:ln w="9528" cap="flat">
              <a:solidFill>
                <a:srgbClr val="FFFFFF"/>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grpSp>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p="http://schemas.openxmlformats.org/presentationml/2006/main">
  <p:cSld name="Slide1974">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8A601AA-B9A2-DF88-2BC6-D2C6DE7ED760}"/>
              </a:ext>
            </a:extLst>
          </p:cNvPr>
          <p:cNvSpPr txBox="1">
            <a:spLocks noGrp="1"/>
          </p:cNvSpPr>
          <p:nvPr>
            <p:ph type="body" idx="4294967295"/>
          </p:nvPr>
        </p:nvSpPr>
        <p:spPr>
          <a:xfrm>
            <a:off x="334432" y="1661931"/>
            <a:ext cx="11234172" cy="4727438"/>
          </a:xfrm>
        </p:spPr>
        <p:txBody>
          <a:bodyPr/>
          <a:lstStyle/>
          <a:p>
            <a:pPr marL="342900" lvl="0" indent="-342900">
              <a:buSzPct val="100000"/>
              <a:buFont typeface="Arial" pitchFamily="34"/>
              <a:buChar char="•"/>
            </a:pPr>
            <a:r>
              <a:rPr lang="en-GB" sz="2300">
                <a:latin typeface="Arial"/>
              </a:rPr>
              <a:t>Merged Ocean Colour products</a:t>
            </a:r>
          </a:p>
          <a:p>
            <a:pPr marL="800100" lvl="1" indent="-342900">
              <a:buSzPct val="100000"/>
              <a:buFont typeface="Arial" pitchFamily="34"/>
              <a:buChar char="•"/>
            </a:pPr>
            <a:r>
              <a:rPr lang="en-GB" sz="1900">
                <a:latin typeface="Arial"/>
              </a:rPr>
              <a:t>Inter-sensor bias corrected</a:t>
            </a:r>
          </a:p>
          <a:p>
            <a:pPr marL="800100" lvl="1" indent="-342900">
              <a:buSzPct val="100000"/>
              <a:buFont typeface="Arial" pitchFamily="34"/>
              <a:buChar char="•"/>
            </a:pPr>
            <a:r>
              <a:rPr lang="en-GB" sz="1900">
                <a:latin typeface="Arial"/>
              </a:rPr>
              <a:t>Error-characterised</a:t>
            </a:r>
          </a:p>
          <a:p>
            <a:pPr marL="800100" lvl="1" indent="-342900">
              <a:buSzPct val="100000"/>
              <a:buFont typeface="Arial" pitchFamily="34"/>
              <a:buChar char="•"/>
            </a:pPr>
            <a:r>
              <a:rPr lang="en-GB" sz="1900">
                <a:latin typeface="Arial"/>
              </a:rPr>
              <a:t>Climate-quality controlled</a:t>
            </a:r>
          </a:p>
          <a:p>
            <a:pPr marL="800100" lvl="1" indent="-342900">
              <a:buSzPct val="100000"/>
              <a:buFont typeface="Arial" pitchFamily="34"/>
              <a:buChar char="•"/>
            </a:pPr>
            <a:r>
              <a:rPr lang="en-GB" sz="1900">
                <a:latin typeface="Arial"/>
              </a:rPr>
              <a:t>28-year time series</a:t>
            </a:r>
          </a:p>
          <a:p>
            <a:pPr marL="342900" lvl="0" indent="-342900">
              <a:buSzPct val="100000"/>
              <a:buFont typeface="Arial" pitchFamily="34"/>
              <a:buChar char="•"/>
            </a:pPr>
            <a:endParaRPr lang="en-GB" sz="2300">
              <a:latin typeface="Arial"/>
            </a:endParaRPr>
          </a:p>
          <a:p>
            <a:pPr marL="342900" lvl="0" indent="-342900">
              <a:buSzPct val="100000"/>
              <a:buFont typeface="Arial" pitchFamily="34"/>
              <a:buChar char="•"/>
            </a:pPr>
            <a:r>
              <a:rPr lang="en-GB" sz="2300">
                <a:latin typeface="Arial"/>
              </a:rPr>
              <a:t>OC-CCI for climate applications</a:t>
            </a:r>
          </a:p>
          <a:p>
            <a:pPr marL="800100" lvl="1" indent="-342900">
              <a:buSzPct val="100000"/>
              <a:buFont typeface="Arial" pitchFamily="34"/>
              <a:buChar char="•"/>
            </a:pPr>
            <a:r>
              <a:rPr lang="en-GB" sz="1900">
                <a:latin typeface="Arial"/>
              </a:rPr>
              <a:t>Phytoplankton biomass</a:t>
            </a:r>
          </a:p>
          <a:p>
            <a:pPr marL="800100" lvl="1" indent="-342900">
              <a:buSzPct val="100000"/>
              <a:buFont typeface="Arial" pitchFamily="34"/>
              <a:buChar char="•"/>
            </a:pPr>
            <a:r>
              <a:rPr lang="en-GB" sz="1900">
                <a:latin typeface="Arial"/>
              </a:rPr>
              <a:t>Ocean carbon cycle</a:t>
            </a:r>
          </a:p>
          <a:p>
            <a:pPr marL="800100" lvl="1" indent="-342900">
              <a:buSzPct val="100000"/>
              <a:buFont typeface="Arial" pitchFamily="34"/>
              <a:buChar char="•"/>
            </a:pPr>
            <a:r>
              <a:rPr lang="en-GB" sz="1900">
                <a:latin typeface="Arial"/>
              </a:rPr>
              <a:t>Tipping points</a:t>
            </a:r>
          </a:p>
        </p:txBody>
      </p:sp>
      <p:sp>
        <p:nvSpPr>
          <p:cNvPr id="3" name="Title 1">
            <a:extLst>
              <a:ext uri="{FF2B5EF4-FFF2-40B4-BE49-F238E27FC236}">
                <a16:creationId xmlns:a16="http://schemas.microsoft.com/office/drawing/2014/main" id="{A83B272B-1262-367F-51A4-F737FC4ABFBE}"/>
              </a:ext>
            </a:extLst>
          </p:cNvPr>
          <p:cNvSpPr txBox="1">
            <a:spLocks noGrp="1"/>
          </p:cNvSpPr>
          <p:nvPr>
            <p:ph type="title"/>
          </p:nvPr>
        </p:nvSpPr>
        <p:spPr>
          <a:xfrm>
            <a:off x="334432" y="987862"/>
            <a:ext cx="11234172" cy="538261"/>
          </a:xfrm>
        </p:spPr>
        <p:txBody>
          <a:bodyPr/>
          <a:lstStyle/>
          <a:p>
            <a:pPr lvl="0"/>
            <a:r>
              <a:rPr lang="en-US"/>
              <a:t>Ocean Colour Climate Change Initiative</a:t>
            </a:r>
            <a:endParaRPr lang="en-GB"/>
          </a:p>
        </p:txBody>
      </p:sp>
      <p:grpSp>
        <p:nvGrpSpPr>
          <p:cNvPr id="4" name="Group 8">
            <a:extLst>
              <a:ext uri="{FF2B5EF4-FFF2-40B4-BE49-F238E27FC236}">
                <a16:creationId xmlns:a16="http://schemas.microsoft.com/office/drawing/2014/main" id="{5B1E0325-4B74-881D-DB0A-1501AE812E75}"/>
              </a:ext>
            </a:extLst>
          </p:cNvPr>
          <p:cNvGrpSpPr/>
          <p:nvPr/>
        </p:nvGrpSpPr>
        <p:grpSpPr>
          <a:xfrm>
            <a:off x="6345599" y="1772921"/>
            <a:ext cx="5511964" cy="4505458"/>
            <a:chOff x="6345599" y="1772921"/>
            <a:chExt cx="5511964" cy="4505458"/>
          </a:xfrm>
        </p:grpSpPr>
        <p:sp>
          <p:nvSpPr>
            <p:cNvPr id="5" name="Rectangle 9">
              <a:extLst>
                <a:ext uri="{FF2B5EF4-FFF2-40B4-BE49-F238E27FC236}">
                  <a16:creationId xmlns:a16="http://schemas.microsoft.com/office/drawing/2014/main" id="{CB255789-C6B5-931B-E6FA-9A665A05F92A}"/>
                </a:ext>
              </a:extLst>
            </p:cNvPr>
            <p:cNvSpPr/>
            <p:nvPr/>
          </p:nvSpPr>
          <p:spPr>
            <a:xfrm>
              <a:off x="6345606" y="5597984"/>
              <a:ext cx="5504495" cy="680395"/>
            </a:xfrm>
            <a:prstGeom prst="rect">
              <a:avLst/>
            </a:prstGeom>
            <a:noFill/>
            <a:ln w="19046" cap="flat">
              <a:solidFill>
                <a:srgbClr val="666666"/>
              </a:solidFill>
              <a:prstDash val="solid"/>
              <a:round/>
            </a:ln>
          </p:spPr>
          <p:txBody>
            <a:bodyPr vert="horz" wrap="square" lIns="91440" tIns="45720" rIns="91440" bIns="45720" anchor="ctr" anchorCtr="1" compatLnSpc="1">
              <a:noAutofit/>
            </a:bodyPr>
            <a:lstStyle/>
            <a:p>
              <a:pPr marL="116681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500" b="0" i="0" u="none" strike="noStrike" kern="1200" cap="none" spc="0" baseline="0">
                  <a:solidFill>
                    <a:srgbClr val="001927"/>
                  </a:solidFill>
                  <a:uFillTx/>
                  <a:latin typeface="Arial Nova" pitchFamily="34"/>
                  <a:ea typeface="ＭＳ Ｐゴシック" pitchFamily="34"/>
                </a:rPr>
                <a:t>User Community: Modellers, Oceanographic Scientists, Earth Observation Scientists</a:t>
              </a:r>
            </a:p>
          </p:txBody>
        </p:sp>
        <p:pic>
          <p:nvPicPr>
            <p:cNvPr id="6" name="Picture 10" descr="A picture containing diagram&#10;&#10;Description automatically generated">
              <a:extLst>
                <a:ext uri="{FF2B5EF4-FFF2-40B4-BE49-F238E27FC236}">
                  <a16:creationId xmlns:a16="http://schemas.microsoft.com/office/drawing/2014/main" id="{3C73B3F7-2725-C29A-381D-547BD45E8E1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6522899" y="5681121"/>
              <a:ext cx="1026139" cy="523631"/>
            </a:xfrm>
            <a:prstGeom prst="rect">
              <a:avLst/>
            </a:prstGeom>
            <a:noFill/>
            <a:ln cap="flat">
              <a:noFill/>
            </a:ln>
          </p:spPr>
        </p:pic>
        <p:sp>
          <p:nvSpPr>
            <p:cNvPr id="7" name="Rectangle 11">
              <a:extLst>
                <a:ext uri="{FF2B5EF4-FFF2-40B4-BE49-F238E27FC236}">
                  <a16:creationId xmlns:a16="http://schemas.microsoft.com/office/drawing/2014/main" id="{6CC60DCD-02F6-1C69-6066-0452B3DEA68E}"/>
                </a:ext>
              </a:extLst>
            </p:cNvPr>
            <p:cNvSpPr/>
            <p:nvPr/>
          </p:nvSpPr>
          <p:spPr>
            <a:xfrm>
              <a:off x="10109862" y="2321615"/>
              <a:ext cx="1738503" cy="1549743"/>
            </a:xfrm>
            <a:prstGeom prst="rect">
              <a:avLst/>
            </a:prstGeom>
            <a:noFill/>
            <a:ln w="19046" cap="flat">
              <a:solidFill>
                <a:srgbClr val="666666"/>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pic>
          <p:nvPicPr>
            <p:cNvPr id="8" name="Picture 2" descr="Satellite technology cartoon Royalty Free Vector Image">
              <a:extLst>
                <a:ext uri="{FF2B5EF4-FFF2-40B4-BE49-F238E27FC236}">
                  <a16:creationId xmlns:a16="http://schemas.microsoft.com/office/drawing/2014/main" id="{73441B4F-11ED-D14A-6235-BD2E5524160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367613" y="3082360"/>
              <a:ext cx="613233" cy="721452"/>
            </a:xfrm>
            <a:prstGeom prst="rect">
              <a:avLst/>
            </a:prstGeom>
            <a:noFill/>
            <a:ln cap="flat">
              <a:noFill/>
            </a:ln>
          </p:spPr>
        </p:pic>
        <p:sp>
          <p:nvSpPr>
            <p:cNvPr id="9" name="TextBox 13">
              <a:extLst>
                <a:ext uri="{FF2B5EF4-FFF2-40B4-BE49-F238E27FC236}">
                  <a16:creationId xmlns:a16="http://schemas.microsoft.com/office/drawing/2014/main" id="{45C93C07-6E73-C455-D27D-B10E5521DAB4}"/>
                </a:ext>
              </a:extLst>
            </p:cNvPr>
            <p:cNvSpPr txBox="1"/>
            <p:nvPr/>
          </p:nvSpPr>
          <p:spPr>
            <a:xfrm rot="16200004">
              <a:off x="10245359" y="2552748"/>
              <a:ext cx="805924" cy="27699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314860"/>
                  </a:solidFill>
                  <a:uFillTx/>
                  <a:latin typeface="Arial Nova" pitchFamily="34"/>
                  <a:ea typeface="ＭＳ Ｐゴシック" pitchFamily="34"/>
                </a:rPr>
                <a:t>SeaWiFS</a:t>
              </a:r>
            </a:p>
          </p:txBody>
        </p:sp>
        <p:sp>
          <p:nvSpPr>
            <p:cNvPr id="10" name="TextBox 14">
              <a:extLst>
                <a:ext uri="{FF2B5EF4-FFF2-40B4-BE49-F238E27FC236}">
                  <a16:creationId xmlns:a16="http://schemas.microsoft.com/office/drawing/2014/main" id="{7A646EC9-B862-EE43-FDE0-359B178E35DC}"/>
                </a:ext>
              </a:extLst>
            </p:cNvPr>
            <p:cNvSpPr txBox="1"/>
            <p:nvPr/>
          </p:nvSpPr>
          <p:spPr>
            <a:xfrm rot="18900010">
              <a:off x="10972812" y="2889992"/>
              <a:ext cx="643124" cy="27699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314860"/>
                  </a:solidFill>
                  <a:uFillTx/>
                  <a:latin typeface="Arial Nova" pitchFamily="34"/>
                  <a:ea typeface="ＭＳ Ｐゴシック" pitchFamily="34"/>
                </a:rPr>
                <a:t>MERIS</a:t>
              </a:r>
              <a:endParaRPr lang="en-GB" sz="1600" b="0" i="0" u="none" strike="noStrike" kern="1200" cap="none" spc="0" baseline="0">
                <a:solidFill>
                  <a:srgbClr val="314860"/>
                </a:solidFill>
                <a:uFillTx/>
                <a:latin typeface="Arial Nova" pitchFamily="34"/>
                <a:ea typeface="ＭＳ Ｐゴシック" pitchFamily="34"/>
              </a:endParaRPr>
            </a:p>
          </p:txBody>
        </p:sp>
        <p:sp>
          <p:nvSpPr>
            <p:cNvPr id="11" name="TextBox 15">
              <a:extLst>
                <a:ext uri="{FF2B5EF4-FFF2-40B4-BE49-F238E27FC236}">
                  <a16:creationId xmlns:a16="http://schemas.microsoft.com/office/drawing/2014/main" id="{DF1AEDF0-C5A3-E5D1-42AC-BB010ADB17C0}"/>
                </a:ext>
              </a:extLst>
            </p:cNvPr>
            <p:cNvSpPr txBox="1"/>
            <p:nvPr/>
          </p:nvSpPr>
          <p:spPr>
            <a:xfrm rot="17519995">
              <a:off x="10660073" y="2668239"/>
              <a:ext cx="679993" cy="27699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314860"/>
                  </a:solidFill>
                  <a:uFillTx/>
                  <a:latin typeface="Arial Nova" pitchFamily="34"/>
                  <a:ea typeface="ＭＳ Ｐゴシック" pitchFamily="34"/>
                </a:rPr>
                <a:t>MODIS</a:t>
              </a:r>
              <a:endParaRPr lang="en-GB" sz="1600" b="0" i="0" u="none" strike="noStrike" kern="1200" cap="none" spc="0" baseline="0">
                <a:solidFill>
                  <a:srgbClr val="314860"/>
                </a:solidFill>
                <a:uFillTx/>
                <a:latin typeface="Arial Nova" pitchFamily="34"/>
                <a:ea typeface="ＭＳ Ｐゴシック" pitchFamily="34"/>
              </a:endParaRPr>
            </a:p>
          </p:txBody>
        </p:sp>
        <p:sp>
          <p:nvSpPr>
            <p:cNvPr id="12" name="TextBox 16">
              <a:extLst>
                <a:ext uri="{FF2B5EF4-FFF2-40B4-BE49-F238E27FC236}">
                  <a16:creationId xmlns:a16="http://schemas.microsoft.com/office/drawing/2014/main" id="{84F1FAEB-E8F9-C6A4-3B18-638741537528}"/>
                </a:ext>
              </a:extLst>
            </p:cNvPr>
            <p:cNvSpPr txBox="1"/>
            <p:nvPr/>
          </p:nvSpPr>
          <p:spPr>
            <a:xfrm rot="20220001">
              <a:off x="11094297" y="3289671"/>
              <a:ext cx="557912" cy="27699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314860"/>
                  </a:solidFill>
                  <a:uFillTx/>
                  <a:latin typeface="Arial Nova" pitchFamily="34"/>
                  <a:ea typeface="ＭＳ Ｐゴシック" pitchFamily="34"/>
                </a:rPr>
                <a:t>VIIRS</a:t>
              </a:r>
              <a:endParaRPr lang="en-GB" sz="1600" b="0" i="0" u="none" strike="noStrike" kern="1200" cap="none" spc="0" baseline="0">
                <a:solidFill>
                  <a:srgbClr val="314860"/>
                </a:solidFill>
                <a:uFillTx/>
                <a:latin typeface="Arial Nova" pitchFamily="34"/>
                <a:ea typeface="ＭＳ Ｐゴシック" pitchFamily="34"/>
              </a:endParaRPr>
            </a:p>
          </p:txBody>
        </p:sp>
        <p:sp>
          <p:nvSpPr>
            <p:cNvPr id="13" name="TextBox 17">
              <a:extLst>
                <a:ext uri="{FF2B5EF4-FFF2-40B4-BE49-F238E27FC236}">
                  <a16:creationId xmlns:a16="http://schemas.microsoft.com/office/drawing/2014/main" id="{B9F2FA64-4769-5FDA-4DD3-B33EC262BFCC}"/>
                </a:ext>
              </a:extLst>
            </p:cNvPr>
            <p:cNvSpPr txBox="1"/>
            <p:nvPr/>
          </p:nvSpPr>
          <p:spPr>
            <a:xfrm>
              <a:off x="11106613" y="3597322"/>
              <a:ext cx="533287" cy="27699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314860"/>
                  </a:solidFill>
                  <a:uFillTx/>
                  <a:latin typeface="Arial Nova" pitchFamily="34"/>
                  <a:ea typeface="ＭＳ Ｐゴシック" pitchFamily="34"/>
                </a:rPr>
                <a:t>OLCI</a:t>
              </a:r>
              <a:endParaRPr lang="en-GB" sz="1600" b="0" i="0" u="none" strike="noStrike" kern="1200" cap="none" spc="0" baseline="0">
                <a:solidFill>
                  <a:srgbClr val="314860"/>
                </a:solidFill>
                <a:uFillTx/>
                <a:latin typeface="Arial Nova" pitchFamily="34"/>
                <a:ea typeface="ＭＳ Ｐゴシック" pitchFamily="34"/>
              </a:endParaRPr>
            </a:p>
          </p:txBody>
        </p:sp>
        <p:sp>
          <p:nvSpPr>
            <p:cNvPr id="14" name="Rectangle 18">
              <a:extLst>
                <a:ext uri="{FF2B5EF4-FFF2-40B4-BE49-F238E27FC236}">
                  <a16:creationId xmlns:a16="http://schemas.microsoft.com/office/drawing/2014/main" id="{6A215320-E4EE-2D65-F946-915164A9E254}"/>
                </a:ext>
              </a:extLst>
            </p:cNvPr>
            <p:cNvSpPr/>
            <p:nvPr/>
          </p:nvSpPr>
          <p:spPr>
            <a:xfrm>
              <a:off x="7129576" y="2310112"/>
              <a:ext cx="2808314" cy="827998"/>
            </a:xfrm>
            <a:prstGeom prst="rect">
              <a:avLst/>
            </a:prstGeom>
            <a:solidFill>
              <a:srgbClr val="D9D9D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500" b="0" i="0" u="none" strike="noStrike" kern="1200" cap="none" spc="0" baseline="0">
                  <a:solidFill>
                    <a:srgbClr val="001927"/>
                  </a:solidFill>
                  <a:uFillTx/>
                  <a:latin typeface="Arial Nova" pitchFamily="34"/>
                  <a:ea typeface="ＭＳ Ｐゴシック" pitchFamily="34"/>
                </a:rPr>
                <a:t>Atmospheric Correction using best algorithms from round-robin comparison </a:t>
              </a:r>
            </a:p>
          </p:txBody>
        </p:sp>
        <p:sp>
          <p:nvSpPr>
            <p:cNvPr id="15" name="Rectangle 19">
              <a:extLst>
                <a:ext uri="{FF2B5EF4-FFF2-40B4-BE49-F238E27FC236}">
                  <a16:creationId xmlns:a16="http://schemas.microsoft.com/office/drawing/2014/main" id="{06094533-6E3F-3E73-F54A-56B255EF1561}"/>
                </a:ext>
              </a:extLst>
            </p:cNvPr>
            <p:cNvSpPr/>
            <p:nvPr/>
          </p:nvSpPr>
          <p:spPr>
            <a:xfrm>
              <a:off x="7129576" y="3305117"/>
              <a:ext cx="2808314" cy="359999"/>
            </a:xfrm>
            <a:prstGeom prst="rect">
              <a:avLst/>
            </a:prstGeom>
            <a:solidFill>
              <a:srgbClr val="D9D9D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500" b="0" i="0" u="none" strike="noStrike" kern="1200" cap="none" spc="0" baseline="0">
                  <a:solidFill>
                    <a:srgbClr val="001927"/>
                  </a:solidFill>
                  <a:uFillTx/>
                  <a:latin typeface="Arial Nova" pitchFamily="34"/>
                  <a:ea typeface="ＭＳ Ｐゴシック" pitchFamily="34"/>
                </a:rPr>
                <a:t>Merging &amp; bias correction</a:t>
              </a:r>
            </a:p>
          </p:txBody>
        </p:sp>
        <p:sp>
          <p:nvSpPr>
            <p:cNvPr id="16" name="Rectangle 20">
              <a:extLst>
                <a:ext uri="{FF2B5EF4-FFF2-40B4-BE49-F238E27FC236}">
                  <a16:creationId xmlns:a16="http://schemas.microsoft.com/office/drawing/2014/main" id="{FBB7F61C-82E7-D90B-EF8A-FC4EE5D57F6A}"/>
                </a:ext>
              </a:extLst>
            </p:cNvPr>
            <p:cNvSpPr/>
            <p:nvPr/>
          </p:nvSpPr>
          <p:spPr>
            <a:xfrm>
              <a:off x="7129576" y="3826544"/>
              <a:ext cx="2808314" cy="827998"/>
            </a:xfrm>
            <a:prstGeom prst="rect">
              <a:avLst/>
            </a:prstGeom>
            <a:solidFill>
              <a:srgbClr val="D9D9D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500" b="0" i="0" u="none" strike="noStrike" kern="1200" cap="none" spc="0" baseline="0">
                  <a:solidFill>
                    <a:srgbClr val="001927"/>
                  </a:solidFill>
                  <a:uFillTx/>
                  <a:latin typeface="Arial Nova" pitchFamily="34"/>
                  <a:ea typeface="ＭＳ Ｐゴシック" pitchFamily="34"/>
                </a:rPr>
                <a:t>Ocean Products</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500" b="0" i="0" u="none" strike="noStrike" kern="1200" cap="none" spc="0" baseline="0">
                  <a:solidFill>
                    <a:srgbClr val="001927"/>
                  </a:solidFill>
                  <a:uFillTx/>
                  <a:latin typeface="Arial Nova" pitchFamily="34"/>
                  <a:ea typeface="ＭＳ Ｐゴシック" pitchFamily="34"/>
                </a:rPr>
                <a:t>using best algorithms from round-robin comparison</a:t>
              </a:r>
            </a:p>
          </p:txBody>
        </p:sp>
        <p:sp>
          <p:nvSpPr>
            <p:cNvPr id="17" name="Rectangle 21">
              <a:extLst>
                <a:ext uri="{FF2B5EF4-FFF2-40B4-BE49-F238E27FC236}">
                  <a16:creationId xmlns:a16="http://schemas.microsoft.com/office/drawing/2014/main" id="{BBB54247-27B5-AC9F-CF78-3043A5E583BE}"/>
                </a:ext>
              </a:extLst>
            </p:cNvPr>
            <p:cNvSpPr/>
            <p:nvPr/>
          </p:nvSpPr>
          <p:spPr>
            <a:xfrm>
              <a:off x="7129576" y="4819738"/>
              <a:ext cx="2808314" cy="611998"/>
            </a:xfrm>
            <a:prstGeom prst="rect">
              <a:avLst/>
            </a:prstGeom>
            <a:solidFill>
              <a:srgbClr val="016676"/>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500" b="1" i="0" u="none" strike="noStrike" kern="1200" cap="none" spc="0" baseline="0">
                  <a:solidFill>
                    <a:srgbClr val="F2F2F2"/>
                  </a:solidFill>
                  <a:uFillTx/>
                  <a:latin typeface="Arial Nova" pitchFamily="34"/>
                  <a:ea typeface="ＭＳ Ｐゴシック" pitchFamily="34"/>
                </a:rPr>
                <a:t>Unified multi-sensor products</a:t>
              </a:r>
            </a:p>
          </p:txBody>
        </p:sp>
        <p:sp>
          <p:nvSpPr>
            <p:cNvPr id="18" name="Rectangle 22">
              <a:extLst>
                <a:ext uri="{FF2B5EF4-FFF2-40B4-BE49-F238E27FC236}">
                  <a16:creationId xmlns:a16="http://schemas.microsoft.com/office/drawing/2014/main" id="{B4E57F99-186E-AE01-C1F8-5B6E89008DD7}"/>
                </a:ext>
              </a:extLst>
            </p:cNvPr>
            <p:cNvSpPr/>
            <p:nvPr/>
          </p:nvSpPr>
          <p:spPr>
            <a:xfrm rot="16200004">
              <a:off x="5643600" y="3557487"/>
              <a:ext cx="2015995" cy="611998"/>
            </a:xfrm>
            <a:prstGeom prst="rect">
              <a:avLst/>
            </a:prstGeom>
            <a:solidFill>
              <a:srgbClr val="D9D9D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500" b="0" i="0" u="none" strike="noStrike" kern="1200" cap="none" spc="0" baseline="0">
                  <a:solidFill>
                    <a:srgbClr val="001927"/>
                  </a:solidFill>
                  <a:uFillTx/>
                  <a:latin typeface="Arial Nova" pitchFamily="34"/>
                  <a:ea typeface="ＭＳ Ｐゴシック" pitchFamily="34"/>
                </a:rPr>
                <a:t>Quality Control</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500" b="0" i="0" u="none" strike="noStrike" kern="1200" cap="none" spc="0" baseline="0">
                  <a:solidFill>
                    <a:srgbClr val="001927"/>
                  </a:solidFill>
                  <a:uFillTx/>
                  <a:latin typeface="Arial Nova" pitchFamily="34"/>
                  <a:ea typeface="ＭＳ Ｐゴシック" pitchFamily="34"/>
                </a:rPr>
                <a:t>&amp; Scientific Analysis</a:t>
              </a:r>
            </a:p>
          </p:txBody>
        </p:sp>
        <p:sp>
          <p:nvSpPr>
            <p:cNvPr id="19" name="Rectangle 23">
              <a:extLst>
                <a:ext uri="{FF2B5EF4-FFF2-40B4-BE49-F238E27FC236}">
                  <a16:creationId xmlns:a16="http://schemas.microsoft.com/office/drawing/2014/main" id="{9C0ED76E-8327-18CA-1ED8-04D37E8DC886}"/>
                </a:ext>
              </a:extLst>
            </p:cNvPr>
            <p:cNvSpPr/>
            <p:nvPr/>
          </p:nvSpPr>
          <p:spPr>
            <a:xfrm>
              <a:off x="10111590" y="4043028"/>
              <a:ext cx="1738512" cy="611998"/>
            </a:xfrm>
            <a:prstGeom prst="rect">
              <a:avLst/>
            </a:prstGeom>
            <a:solidFill>
              <a:srgbClr val="D9D9D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500" b="0" i="0" u="none" strike="noStrike" kern="1200" cap="none" spc="0" baseline="0">
                  <a:solidFill>
                    <a:srgbClr val="001927"/>
                  </a:solidFill>
                  <a:uFillTx/>
                  <a:latin typeface="Arial Nova" pitchFamily="34"/>
                  <a:ea typeface="ＭＳ Ｐゴシック" pitchFamily="34"/>
                </a:rPr>
                <a:t>Global </a:t>
              </a:r>
              <a:r>
                <a:rPr lang="en-GB" sz="1500" b="0" i="1" u="none" strike="noStrike" kern="1200" cap="none" spc="0" baseline="0">
                  <a:solidFill>
                    <a:srgbClr val="001927"/>
                  </a:solidFill>
                  <a:uFillTx/>
                  <a:latin typeface="Arial Nova" pitchFamily="34"/>
                  <a:ea typeface="ＭＳ Ｐゴシック" pitchFamily="34"/>
                </a:rPr>
                <a:t>in situ</a:t>
              </a:r>
              <a:r>
                <a:rPr lang="en-GB" sz="1500" b="0" i="0" u="none" strike="noStrike" kern="1200" cap="none" spc="0" baseline="0">
                  <a:solidFill>
                    <a:srgbClr val="001927"/>
                  </a:solidFill>
                  <a:uFillTx/>
                  <a:latin typeface="Arial Nova" pitchFamily="34"/>
                  <a:ea typeface="ＭＳ Ｐゴシック" pitchFamily="34"/>
                </a:rPr>
                <a:t> database</a:t>
              </a:r>
            </a:p>
          </p:txBody>
        </p:sp>
        <p:sp>
          <p:nvSpPr>
            <p:cNvPr id="20" name="Rectangle 24">
              <a:extLst>
                <a:ext uri="{FF2B5EF4-FFF2-40B4-BE49-F238E27FC236}">
                  <a16:creationId xmlns:a16="http://schemas.microsoft.com/office/drawing/2014/main" id="{E3D0D558-238A-1F7A-E780-0466B7011511}"/>
                </a:ext>
              </a:extLst>
            </p:cNvPr>
            <p:cNvSpPr/>
            <p:nvPr/>
          </p:nvSpPr>
          <p:spPr>
            <a:xfrm>
              <a:off x="10109862" y="4814316"/>
              <a:ext cx="1747701" cy="611998"/>
            </a:xfrm>
            <a:prstGeom prst="rect">
              <a:avLst/>
            </a:prstGeom>
            <a:solidFill>
              <a:srgbClr val="D9D9D9"/>
            </a:solidFill>
            <a:ln cap="flat">
              <a:noFill/>
              <a:prstDash val="solid"/>
            </a:ln>
          </p:spPr>
          <p:txBody>
            <a:bodyPr vert="horz" wrap="square" lIns="91440" tIns="45720" rIns="91440" bIns="45720" anchor="ctr" anchorCtr="1" compatLnSpc="1">
              <a:no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500" b="0" i="0" u="none" strike="noStrike" kern="1200" cap="none" spc="0" baseline="0">
                  <a:solidFill>
                    <a:srgbClr val="001927"/>
                  </a:solidFill>
                  <a:uFillTx/>
                  <a:latin typeface="Arial Nova" pitchFamily="34"/>
                  <a:ea typeface="ＭＳ Ｐゴシック" pitchFamily="34"/>
                </a:rPr>
                <a:t>Uncertainty characterisation</a:t>
              </a:r>
            </a:p>
          </p:txBody>
        </p:sp>
        <p:cxnSp>
          <p:nvCxnSpPr>
            <p:cNvPr id="21" name="Straight Arrow Connector 25">
              <a:extLst>
                <a:ext uri="{FF2B5EF4-FFF2-40B4-BE49-F238E27FC236}">
                  <a16:creationId xmlns:a16="http://schemas.microsoft.com/office/drawing/2014/main" id="{DFF1EFA7-93CE-4D37-1FB2-CF80B1788113}"/>
                </a:ext>
              </a:extLst>
            </p:cNvPr>
            <p:cNvCxnSpPr>
              <a:stCxn id="14" idx="2"/>
              <a:endCxn id="15" idx="0"/>
            </p:cNvCxnSpPr>
            <p:nvPr/>
          </p:nvCxnSpPr>
          <p:spPr>
            <a:xfrm>
              <a:off x="8533733" y="3138110"/>
              <a:ext cx="0" cy="167007"/>
            </a:xfrm>
            <a:prstGeom prst="straightConnector1">
              <a:avLst/>
            </a:prstGeom>
            <a:noFill/>
            <a:ln w="19046" cap="flat">
              <a:solidFill>
                <a:srgbClr val="666666"/>
              </a:solidFill>
              <a:prstDash val="solid"/>
              <a:round/>
              <a:tailEnd type="arrow"/>
            </a:ln>
          </p:spPr>
        </p:cxnSp>
        <p:cxnSp>
          <p:nvCxnSpPr>
            <p:cNvPr id="22" name="Straight Arrow Connector 26">
              <a:extLst>
                <a:ext uri="{FF2B5EF4-FFF2-40B4-BE49-F238E27FC236}">
                  <a16:creationId xmlns:a16="http://schemas.microsoft.com/office/drawing/2014/main" id="{AA5ADF9C-2DF7-F183-4E22-52B9F8E63765}"/>
                </a:ext>
              </a:extLst>
            </p:cNvPr>
            <p:cNvCxnSpPr>
              <a:stCxn id="15" idx="2"/>
              <a:endCxn id="16" idx="0"/>
            </p:cNvCxnSpPr>
            <p:nvPr/>
          </p:nvCxnSpPr>
          <p:spPr>
            <a:xfrm>
              <a:off x="8533733" y="3665116"/>
              <a:ext cx="0" cy="161428"/>
            </a:xfrm>
            <a:prstGeom prst="straightConnector1">
              <a:avLst/>
            </a:prstGeom>
            <a:noFill/>
            <a:ln w="19046" cap="flat">
              <a:solidFill>
                <a:srgbClr val="666666"/>
              </a:solidFill>
              <a:prstDash val="solid"/>
              <a:round/>
              <a:tailEnd type="arrow"/>
            </a:ln>
          </p:spPr>
        </p:cxnSp>
        <p:cxnSp>
          <p:nvCxnSpPr>
            <p:cNvPr id="23" name="Straight Arrow Connector 27">
              <a:extLst>
                <a:ext uri="{FF2B5EF4-FFF2-40B4-BE49-F238E27FC236}">
                  <a16:creationId xmlns:a16="http://schemas.microsoft.com/office/drawing/2014/main" id="{7B2F04BB-AA80-3195-5CB8-E155E944DC6F}"/>
                </a:ext>
              </a:extLst>
            </p:cNvPr>
            <p:cNvCxnSpPr>
              <a:stCxn id="16" idx="2"/>
              <a:endCxn id="17" idx="0"/>
            </p:cNvCxnSpPr>
            <p:nvPr/>
          </p:nvCxnSpPr>
          <p:spPr>
            <a:xfrm>
              <a:off x="8533733" y="4654542"/>
              <a:ext cx="0" cy="165196"/>
            </a:xfrm>
            <a:prstGeom prst="straightConnector1">
              <a:avLst/>
            </a:prstGeom>
            <a:noFill/>
            <a:ln w="19046" cap="flat">
              <a:solidFill>
                <a:srgbClr val="666666"/>
              </a:solidFill>
              <a:prstDash val="solid"/>
              <a:round/>
              <a:tailEnd type="arrow"/>
            </a:ln>
          </p:spPr>
        </p:cxnSp>
        <p:cxnSp>
          <p:nvCxnSpPr>
            <p:cNvPr id="24" name="Straight Arrow Connector 28">
              <a:extLst>
                <a:ext uri="{FF2B5EF4-FFF2-40B4-BE49-F238E27FC236}">
                  <a16:creationId xmlns:a16="http://schemas.microsoft.com/office/drawing/2014/main" id="{7AC781C2-B1D9-AFA0-EE34-9A943FD97030}"/>
                </a:ext>
              </a:extLst>
            </p:cNvPr>
            <p:cNvCxnSpPr>
              <a:stCxn id="19" idx="2"/>
              <a:endCxn id="20" idx="0"/>
            </p:cNvCxnSpPr>
            <p:nvPr/>
          </p:nvCxnSpPr>
          <p:spPr>
            <a:xfrm>
              <a:off x="10980846" y="4655026"/>
              <a:ext cx="2867" cy="159290"/>
            </a:xfrm>
            <a:prstGeom prst="straightConnector1">
              <a:avLst/>
            </a:prstGeom>
            <a:noFill/>
            <a:ln w="19046" cap="flat">
              <a:solidFill>
                <a:srgbClr val="666666"/>
              </a:solidFill>
              <a:prstDash val="solid"/>
              <a:round/>
              <a:tailEnd type="arrow"/>
            </a:ln>
          </p:spPr>
        </p:cxnSp>
        <p:cxnSp>
          <p:nvCxnSpPr>
            <p:cNvPr id="25" name="Connector: Elbow 29">
              <a:extLst>
                <a:ext uri="{FF2B5EF4-FFF2-40B4-BE49-F238E27FC236}">
                  <a16:creationId xmlns:a16="http://schemas.microsoft.com/office/drawing/2014/main" id="{D53BA67E-B270-77A3-B49F-4D9097D55E84}"/>
                </a:ext>
              </a:extLst>
            </p:cNvPr>
            <p:cNvCxnSpPr>
              <a:stCxn id="17" idx="1"/>
              <a:endCxn id="18" idx="1"/>
            </p:cNvCxnSpPr>
            <p:nvPr/>
          </p:nvCxnSpPr>
          <p:spPr>
            <a:xfrm rot="10800000">
              <a:off x="6651596" y="4871483"/>
              <a:ext cx="477980" cy="254254"/>
            </a:xfrm>
            <a:prstGeom prst="bentConnector2">
              <a:avLst/>
            </a:prstGeom>
            <a:noFill/>
            <a:ln w="19046" cap="flat">
              <a:solidFill>
                <a:srgbClr val="666666"/>
              </a:solidFill>
              <a:prstDash val="solid"/>
              <a:round/>
              <a:headEnd type="arrow"/>
              <a:tailEnd type="arrow"/>
            </a:ln>
          </p:spPr>
        </p:cxnSp>
        <p:cxnSp>
          <p:nvCxnSpPr>
            <p:cNvPr id="26" name="Connector: Elbow 30">
              <a:extLst>
                <a:ext uri="{FF2B5EF4-FFF2-40B4-BE49-F238E27FC236}">
                  <a16:creationId xmlns:a16="http://schemas.microsoft.com/office/drawing/2014/main" id="{08696CB6-B037-C85A-37FA-DB00598887EE}"/>
                </a:ext>
              </a:extLst>
            </p:cNvPr>
            <p:cNvCxnSpPr>
              <a:stCxn id="18" idx="3"/>
              <a:endCxn id="14" idx="1"/>
            </p:cNvCxnSpPr>
            <p:nvPr/>
          </p:nvCxnSpPr>
          <p:spPr>
            <a:xfrm rot="5400000" flipH="1" flipV="1">
              <a:off x="6824898" y="2550812"/>
              <a:ext cx="131378" cy="477977"/>
            </a:xfrm>
            <a:prstGeom prst="bentConnector2">
              <a:avLst/>
            </a:prstGeom>
            <a:noFill/>
            <a:ln w="19046" cap="flat">
              <a:solidFill>
                <a:srgbClr val="666666"/>
              </a:solidFill>
              <a:prstDash val="solid"/>
              <a:round/>
              <a:tailEnd type="arrow"/>
            </a:ln>
          </p:spPr>
        </p:cxnSp>
        <p:cxnSp>
          <p:nvCxnSpPr>
            <p:cNvPr id="27" name="Straight Arrow Connector 31">
              <a:extLst>
                <a:ext uri="{FF2B5EF4-FFF2-40B4-BE49-F238E27FC236}">
                  <a16:creationId xmlns:a16="http://schemas.microsoft.com/office/drawing/2014/main" id="{C305FA94-2400-AD2E-621C-4142EED84CED}"/>
                </a:ext>
              </a:extLst>
            </p:cNvPr>
            <p:cNvCxnSpPr>
              <a:stCxn id="20" idx="1"/>
              <a:endCxn id="17" idx="3"/>
            </p:cNvCxnSpPr>
            <p:nvPr/>
          </p:nvCxnSpPr>
          <p:spPr>
            <a:xfrm flipH="1">
              <a:off x="9937890" y="5120315"/>
              <a:ext cx="171972" cy="5422"/>
            </a:xfrm>
            <a:prstGeom prst="straightConnector1">
              <a:avLst/>
            </a:prstGeom>
            <a:noFill/>
            <a:ln w="19046" cap="flat">
              <a:solidFill>
                <a:srgbClr val="666666"/>
              </a:solidFill>
              <a:prstDash val="solid"/>
              <a:round/>
              <a:tailEnd type="arrow"/>
            </a:ln>
          </p:spPr>
        </p:cxnSp>
        <p:cxnSp>
          <p:nvCxnSpPr>
            <p:cNvPr id="28" name="Straight Arrow Connector 32">
              <a:extLst>
                <a:ext uri="{FF2B5EF4-FFF2-40B4-BE49-F238E27FC236}">
                  <a16:creationId xmlns:a16="http://schemas.microsoft.com/office/drawing/2014/main" id="{E4F0AAA3-1B44-4002-5756-86F652BD8B90}"/>
                </a:ext>
              </a:extLst>
            </p:cNvPr>
            <p:cNvCxnSpPr>
              <a:stCxn id="17" idx="2"/>
            </p:cNvCxnSpPr>
            <p:nvPr/>
          </p:nvCxnSpPr>
          <p:spPr>
            <a:xfrm>
              <a:off x="8533729" y="5431737"/>
              <a:ext cx="0" cy="166247"/>
            </a:xfrm>
            <a:prstGeom prst="straightConnector1">
              <a:avLst/>
            </a:prstGeom>
            <a:noFill/>
            <a:ln w="19046" cap="flat">
              <a:solidFill>
                <a:srgbClr val="666666"/>
              </a:solidFill>
              <a:prstDash val="solid"/>
              <a:round/>
              <a:tailEnd type="arrow"/>
            </a:ln>
          </p:spPr>
        </p:cxnSp>
        <p:cxnSp>
          <p:nvCxnSpPr>
            <p:cNvPr id="29" name="Straight Arrow Connector 33">
              <a:extLst>
                <a:ext uri="{FF2B5EF4-FFF2-40B4-BE49-F238E27FC236}">
                  <a16:creationId xmlns:a16="http://schemas.microsoft.com/office/drawing/2014/main" id="{AE2416CD-4CCF-3A4A-DBD4-D3D1691A1918}"/>
                </a:ext>
              </a:extLst>
            </p:cNvPr>
            <p:cNvCxnSpPr/>
            <p:nvPr/>
          </p:nvCxnSpPr>
          <p:spPr>
            <a:xfrm flipH="1">
              <a:off x="9929551" y="2733982"/>
              <a:ext cx="180311" cy="0"/>
            </a:xfrm>
            <a:prstGeom prst="straightConnector1">
              <a:avLst/>
            </a:prstGeom>
            <a:noFill/>
            <a:ln w="19046" cap="flat">
              <a:solidFill>
                <a:srgbClr val="666666"/>
              </a:solidFill>
              <a:prstDash val="solid"/>
              <a:round/>
              <a:tailEnd type="arrow"/>
            </a:ln>
          </p:spPr>
        </p:cxnSp>
        <p:pic>
          <p:nvPicPr>
            <p:cNvPr id="30" name="Picture 34" descr="Icon&#10;&#10;Description automatically generated">
              <a:extLst>
                <a:ext uri="{FF2B5EF4-FFF2-40B4-BE49-F238E27FC236}">
                  <a16:creationId xmlns:a16="http://schemas.microsoft.com/office/drawing/2014/main" id="{2167446F-5744-F6A4-9082-4B7D17BDA43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5606" y="1903863"/>
              <a:ext cx="611998" cy="611998"/>
            </a:xfrm>
            <a:prstGeom prst="rect">
              <a:avLst/>
            </a:prstGeom>
            <a:noFill/>
            <a:ln cap="flat">
              <a:noFill/>
            </a:ln>
          </p:spPr>
        </p:pic>
        <p:sp>
          <p:nvSpPr>
            <p:cNvPr id="31" name="TextBox 35">
              <a:extLst>
                <a:ext uri="{FF2B5EF4-FFF2-40B4-BE49-F238E27FC236}">
                  <a16:creationId xmlns:a16="http://schemas.microsoft.com/office/drawing/2014/main" id="{9E688374-6A0A-4EC0-8524-837E65FC105B}"/>
                </a:ext>
              </a:extLst>
            </p:cNvPr>
            <p:cNvSpPr txBox="1"/>
            <p:nvPr/>
          </p:nvSpPr>
          <p:spPr>
            <a:xfrm>
              <a:off x="7035969" y="1772921"/>
              <a:ext cx="2421623" cy="461662"/>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400" b="1" i="0" u="none" strike="noStrike" kern="1200" cap="none" spc="0" baseline="0">
                  <a:solidFill>
                    <a:srgbClr val="0783B1"/>
                  </a:solidFill>
                  <a:uFillTx/>
                  <a:latin typeface="Arial Nova" pitchFamily="34"/>
                  <a:ea typeface="ＭＳ Ｐゴシック" pitchFamily="34"/>
                </a:rPr>
                <a:t>OC-CCI system</a:t>
              </a:r>
              <a:endParaRPr lang="en-GB" sz="2400" b="1" i="0" u="none" strike="noStrike" kern="1200" cap="none" spc="0" baseline="0">
                <a:solidFill>
                  <a:srgbClr val="0783B1"/>
                </a:solidFill>
                <a:uFillTx/>
                <a:latin typeface="Arial Nova" pitchFamily="34"/>
                <a:ea typeface="ＭＳ Ｐゴシック" pitchFamily="34"/>
              </a:endParaRPr>
            </a:p>
          </p:txBody>
        </p:sp>
      </p:grpSp>
      <p:sp>
        <p:nvSpPr>
          <p:cNvPr id="32" name="TextBox 36">
            <a:extLst>
              <a:ext uri="{FF2B5EF4-FFF2-40B4-BE49-F238E27FC236}">
                <a16:creationId xmlns:a16="http://schemas.microsoft.com/office/drawing/2014/main" id="{6D721E71-04E7-6491-6299-CCB47F82956F}"/>
              </a:ext>
            </a:extLst>
          </p:cNvPr>
          <p:cNvSpPr txBox="1"/>
          <p:nvPr/>
        </p:nvSpPr>
        <p:spPr>
          <a:xfrm>
            <a:off x="7536155" y="6581000"/>
            <a:ext cx="4655841" cy="276999"/>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999999"/>
                </a:solidFill>
                <a:uFillTx/>
                <a:latin typeface="Arial Nova" pitchFamily="34"/>
                <a:ea typeface="ＭＳ Ｐゴシック" pitchFamily="34"/>
              </a:rPr>
              <a:t>Jackson, Sathyendranath </a:t>
            </a:r>
            <a:r>
              <a:rPr lang="en-US" sz="1200" b="0" i="1" u="none" strike="noStrike" kern="1200" cap="none" spc="0" baseline="0">
                <a:solidFill>
                  <a:srgbClr val="999999"/>
                </a:solidFill>
                <a:uFillTx/>
                <a:latin typeface="Arial Nova" pitchFamily="34"/>
                <a:ea typeface="ＭＳ Ｐゴシック" pitchFamily="34"/>
              </a:rPr>
              <a:t>et al.</a:t>
            </a:r>
            <a:endParaRPr lang="en-GB" sz="1200" b="0" i="0" u="none" strike="noStrike" kern="1200" cap="none" spc="0" baseline="0">
              <a:solidFill>
                <a:srgbClr val="999999"/>
              </a:solidFill>
              <a:uFillTx/>
              <a:latin typeface="Arial Nova" pitchFamily="34"/>
              <a:ea typeface="ＭＳ Ｐゴシック" pitchFamily="34"/>
            </a:endParaRPr>
          </a:p>
        </p:txBody>
      </p:sp>
    </p:spTree>
  </p:cSld>
  <p:clrMapOvr>
    <a:masterClrMapping/>
  </p:clrMapOvr>
  <p:transition spd="med">
    <p:fade/>
  </p:transition>
</p:sld>
</file>

<file path=ppt/slides/slide15.xml><?xml version="1.0" encoding="utf-8"?>
<p:sld xmlns:a="http://schemas.openxmlformats.org/drawingml/2006/main" xmlns:r="http://schemas.openxmlformats.org/officeDocument/2006/relationships" xmlns:p="http://schemas.openxmlformats.org/presentationml/2006/main">
  <p:cSld name="Slide1946">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90DBE0-5D65-1768-90B6-245D5AB76E32}"/>
              </a:ext>
            </a:extLst>
          </p:cNvPr>
          <p:cNvSpPr txBox="1">
            <a:spLocks noGrp="1"/>
          </p:cNvSpPr>
          <p:nvPr>
            <p:ph type="title"/>
          </p:nvPr>
        </p:nvSpPr>
        <p:spPr>
          <a:xfrm>
            <a:off x="334432" y="987862"/>
            <a:ext cx="11234172" cy="538261"/>
          </a:xfrm>
        </p:spPr>
        <p:txBody>
          <a:bodyPr/>
          <a:lstStyle/>
          <a:p>
            <a:pPr lvl="0"/>
            <a:r>
              <a:rPr lang="en-US"/>
              <a:t>Global carbon cycle</a:t>
            </a:r>
            <a:endParaRPr lang="en-GB"/>
          </a:p>
        </p:txBody>
      </p:sp>
      <p:sp>
        <p:nvSpPr>
          <p:cNvPr id="3" name="TextBox 3">
            <a:extLst>
              <a:ext uri="{FF2B5EF4-FFF2-40B4-BE49-F238E27FC236}">
                <a16:creationId xmlns:a16="http://schemas.microsoft.com/office/drawing/2014/main" id="{2FC03AE1-8280-88FC-610B-74724ADB65BE}"/>
              </a:ext>
            </a:extLst>
          </p:cNvPr>
          <p:cNvSpPr txBox="1"/>
          <p:nvPr/>
        </p:nvSpPr>
        <p:spPr>
          <a:xfrm>
            <a:off x="7536155" y="6581000"/>
            <a:ext cx="4655841" cy="276999"/>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999999"/>
                </a:solidFill>
                <a:uFillTx/>
                <a:latin typeface="Arial Nova" pitchFamily="34"/>
                <a:ea typeface="ＭＳ Ｐゴシック" pitchFamily="34"/>
              </a:rPr>
              <a:t>Global Carbon Budget 2024, Friedlingstein </a:t>
            </a:r>
            <a:r>
              <a:rPr lang="en-US" sz="1200" b="0" i="1" u="none" strike="noStrike" kern="1200" cap="none" spc="0" baseline="0">
                <a:solidFill>
                  <a:srgbClr val="999999"/>
                </a:solidFill>
                <a:uFillTx/>
                <a:latin typeface="Arial Nova" pitchFamily="34"/>
                <a:ea typeface="ＭＳ Ｐゴシック" pitchFamily="34"/>
              </a:rPr>
              <a:t>et al.</a:t>
            </a:r>
            <a:endParaRPr lang="en-GB" sz="1200" b="0" i="0" u="none" strike="noStrike" kern="1200" cap="none" spc="0" baseline="0">
              <a:solidFill>
                <a:srgbClr val="999999"/>
              </a:solidFill>
              <a:uFillTx/>
              <a:latin typeface="Arial Nova" pitchFamily="34"/>
              <a:ea typeface="ＭＳ Ｐゴシック" pitchFamily="34"/>
            </a:endParaRPr>
          </a:p>
        </p:txBody>
      </p:sp>
      <p:pic>
        <p:nvPicPr>
          <p:cNvPr id="4" name="Picture 6">
            <a:extLst>
              <a:ext uri="{FF2B5EF4-FFF2-40B4-BE49-F238E27FC236}">
                <a16:creationId xmlns:a16="http://schemas.microsoft.com/office/drawing/2014/main" id="{64A37B55-25E4-22DA-BAE7-04D42B09B777}"/>
              </a:ext>
            </a:extLst>
          </p:cNvPr>
          <p:cNvPicPr>
            <a:picLocks noChangeAspect="1"/>
          </p:cNvPicPr>
          <p:nvPr/>
        </p:nvPicPr>
        <p:blipFill>
          <a:blip r:embed="rId2"/>
          <a:srcRect t="7492" b="16490"/>
          <a:stretch>
            <a:fillRect/>
          </a:stretch>
        </p:blipFill>
        <p:spPr>
          <a:xfrm>
            <a:off x="967224" y="1761417"/>
            <a:ext cx="9976168" cy="4543589"/>
          </a:xfrm>
          <a:prstGeom prst="rect">
            <a:avLst/>
          </a:prstGeom>
          <a:noFill/>
          <a:ln cap="flat">
            <a:noFill/>
          </a:ln>
        </p:spPr>
      </p:pic>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p="http://schemas.openxmlformats.org/presentationml/2006/main">
  <p:cSld name="Slide195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C45DC-61F3-042E-1DFB-D7C64783016D}"/>
              </a:ext>
            </a:extLst>
          </p:cNvPr>
          <p:cNvSpPr txBox="1">
            <a:spLocks noGrp="1"/>
          </p:cNvSpPr>
          <p:nvPr>
            <p:ph type="title"/>
          </p:nvPr>
        </p:nvSpPr>
        <p:spPr>
          <a:xfrm>
            <a:off x="334432" y="987862"/>
            <a:ext cx="11234172" cy="538261"/>
          </a:xfrm>
        </p:spPr>
        <p:txBody>
          <a:bodyPr/>
          <a:lstStyle/>
          <a:p>
            <a:pPr lvl="0"/>
            <a:r>
              <a:rPr lang="en-US"/>
              <a:t>Global carbon budget</a:t>
            </a:r>
            <a:endParaRPr lang="en-GB"/>
          </a:p>
        </p:txBody>
      </p:sp>
      <p:sp>
        <p:nvSpPr>
          <p:cNvPr id="3" name="Content Placeholder 2">
            <a:extLst>
              <a:ext uri="{FF2B5EF4-FFF2-40B4-BE49-F238E27FC236}">
                <a16:creationId xmlns:a16="http://schemas.microsoft.com/office/drawing/2014/main" id="{7AA3D0A8-B5AF-CF57-081B-DA9B15447579}"/>
              </a:ext>
            </a:extLst>
          </p:cNvPr>
          <p:cNvSpPr txBox="1"/>
          <p:nvPr/>
        </p:nvSpPr>
        <p:spPr>
          <a:xfrm>
            <a:off x="334432" y="1863629"/>
            <a:ext cx="11448736" cy="4363553"/>
          </a:xfrm>
          <a:prstGeom prst="rect">
            <a:avLst/>
          </a:prstGeom>
          <a:noFill/>
          <a:ln cap="flat">
            <a:noFill/>
          </a:ln>
        </p:spPr>
        <p:txBody>
          <a:bodyPr vert="horz" wrap="square" lIns="91440" tIns="45720" rIns="91440" bIns="45720" anchor="t" anchorCtr="0" compatLnSpc="1">
            <a:noAutofit/>
          </a:bodyPr>
          <a:lstStyle/>
          <a:p>
            <a:pPr marL="0" marR="0" lvl="0" indent="0" algn="ctr"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r>
              <a:rPr lang="en-GB" sz="2000" b="0" i="0" u="none" strike="noStrike" kern="1200" cap="none" spc="0" baseline="0">
                <a:solidFill>
                  <a:srgbClr val="333333"/>
                </a:solidFill>
                <a:uFillTx/>
                <a:latin typeface="Arial Nova" pitchFamily="34"/>
                <a:ea typeface="Red Hat Text" pitchFamily="2"/>
                <a:cs typeface="Arial" pitchFamily="34"/>
              </a:rPr>
              <a:t>Partitioning of carbon between atmosphere, land and ocean</a:t>
            </a:r>
            <a:endParaRPr lang="en-GB" sz="1800" b="0" i="0" u="none" strike="noStrike" kern="1200" cap="none" spc="0" baseline="0">
              <a:solidFill>
                <a:srgbClr val="333333"/>
              </a:solidFill>
              <a:uFillTx/>
              <a:latin typeface="Arial Nova" pitchFamily="34"/>
              <a:ea typeface="Red Hat Text" pitchFamily="2"/>
              <a:cs typeface="Arial" pitchFamily="34"/>
            </a:endParaRPr>
          </a:p>
          <a:p>
            <a:pPr marL="0" marR="0" lvl="0" indent="0" algn="l" defTabSz="914400" rtl="0" fontAlgn="auto" hangingPunct="1">
              <a:lnSpc>
                <a:spcPct val="100000"/>
              </a:lnSpc>
              <a:spcBef>
                <a:spcPts val="600"/>
              </a:spcBef>
              <a:spcAft>
                <a:spcPts val="0"/>
              </a:spcAft>
              <a:buNone/>
              <a:tabLst/>
              <a:defRPr sz="1800" b="0" i="0" u="none" strike="noStrike" kern="0" cap="none" spc="0" baseline="0">
                <a:solidFill>
                  <a:srgbClr val="000000"/>
                </a:solidFill>
                <a:uFillTx/>
              </a:defRPr>
            </a:pPr>
            <a:endParaRPr lang="en-GB" sz="2300" b="0" i="0" u="none" strike="noStrike" kern="1200" cap="none" spc="0" baseline="0">
              <a:solidFill>
                <a:srgbClr val="333333"/>
              </a:solidFill>
              <a:uFillTx/>
              <a:latin typeface="Arial Nova" pitchFamily="34"/>
              <a:ea typeface="Red Hat Text" pitchFamily="2"/>
              <a:cs typeface="Arial" pitchFamily="34"/>
            </a:endParaRPr>
          </a:p>
          <a:p>
            <a:pPr marL="0" marR="0" lvl="0" indent="0"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endParaRPr lang="en-GB" sz="1900" b="0" i="0" u="none" strike="noStrike" kern="1200" cap="none" spc="0" baseline="0">
              <a:solidFill>
                <a:srgbClr val="333333"/>
              </a:solidFill>
              <a:uFillTx/>
              <a:latin typeface="Arial Nova" pitchFamily="34"/>
              <a:ea typeface="Red Hat Text" pitchFamily="2"/>
              <a:cs typeface="Arial" pitchFamily="34"/>
            </a:endParaRPr>
          </a:p>
        </p:txBody>
      </p:sp>
      <p:pic>
        <p:nvPicPr>
          <p:cNvPr id="4" name="Picture 4">
            <a:extLst>
              <a:ext uri="{FF2B5EF4-FFF2-40B4-BE49-F238E27FC236}">
                <a16:creationId xmlns:a16="http://schemas.microsoft.com/office/drawing/2014/main" id="{5AC434BE-1914-2EE6-61FC-7EFB163F17B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847526" y="2381902"/>
            <a:ext cx="6482803" cy="3744413"/>
          </a:xfrm>
          <a:prstGeom prst="rect">
            <a:avLst/>
          </a:prstGeom>
          <a:noFill/>
          <a:ln cap="flat">
            <a:noFill/>
          </a:ln>
        </p:spPr>
      </p:pic>
      <p:sp>
        <p:nvSpPr>
          <p:cNvPr id="5" name="TextBox 5">
            <a:extLst>
              <a:ext uri="{FF2B5EF4-FFF2-40B4-BE49-F238E27FC236}">
                <a16:creationId xmlns:a16="http://schemas.microsoft.com/office/drawing/2014/main" id="{D880C828-DBB7-551F-48E2-798A5E1FE619}"/>
              </a:ext>
            </a:extLst>
          </p:cNvPr>
          <p:cNvSpPr txBox="1"/>
          <p:nvPr/>
        </p:nvSpPr>
        <p:spPr>
          <a:xfrm>
            <a:off x="1416643" y="2381902"/>
            <a:ext cx="430883" cy="1683190"/>
          </a:xfrm>
          <a:prstGeom prst="rect">
            <a:avLst/>
          </a:prstGeom>
          <a:noFill/>
          <a:ln cap="flat">
            <a:noFill/>
          </a:ln>
        </p:spPr>
        <p:txBody>
          <a:bodyPr vert="horz" wrap="square" lIns="91440" tIns="45720" rIns="91440" bIns="45720" anchor="ctr" anchorCtr="0"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Nova" pitchFamily="34"/>
                <a:ea typeface="ＭＳ Ｐゴシック" pitchFamily="34"/>
              </a:rPr>
              <a:t>Carbon sources</a:t>
            </a:r>
            <a:endParaRPr lang="en-GB" sz="1600" b="0" i="0" u="none" strike="noStrike" kern="1200" cap="none" spc="0" baseline="0">
              <a:solidFill>
                <a:srgbClr val="333333"/>
              </a:solidFill>
              <a:uFillTx/>
              <a:latin typeface="Arial Nova" pitchFamily="34"/>
              <a:ea typeface="ＭＳ Ｐゴシック" pitchFamily="34"/>
            </a:endParaRPr>
          </a:p>
        </p:txBody>
      </p:sp>
      <p:sp>
        <p:nvSpPr>
          <p:cNvPr id="6" name="TextBox 6">
            <a:extLst>
              <a:ext uri="{FF2B5EF4-FFF2-40B4-BE49-F238E27FC236}">
                <a16:creationId xmlns:a16="http://schemas.microsoft.com/office/drawing/2014/main" id="{606515B1-85A5-2589-E66B-29DFE7788F8D}"/>
              </a:ext>
            </a:extLst>
          </p:cNvPr>
          <p:cNvSpPr txBox="1"/>
          <p:nvPr/>
        </p:nvSpPr>
        <p:spPr>
          <a:xfrm>
            <a:off x="1416643" y="4065084"/>
            <a:ext cx="430883" cy="1683181"/>
          </a:xfrm>
          <a:prstGeom prst="rect">
            <a:avLst/>
          </a:prstGeom>
          <a:noFill/>
          <a:ln cap="flat">
            <a:noFill/>
          </a:ln>
        </p:spPr>
        <p:txBody>
          <a:bodyPr vert="horz" wrap="square" lIns="91440" tIns="45720" rIns="91440" bIns="45720" anchor="ctr" anchorCtr="0"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Nova" pitchFamily="34"/>
                <a:ea typeface="ＭＳ Ｐゴシック" pitchFamily="34"/>
              </a:rPr>
              <a:t>Carbon sinks</a:t>
            </a:r>
            <a:endParaRPr lang="en-GB" sz="1600" b="0" i="0" u="none" strike="noStrike" kern="1200" cap="none" spc="0" baseline="0">
              <a:solidFill>
                <a:srgbClr val="333333"/>
              </a:solidFill>
              <a:uFillTx/>
              <a:latin typeface="Arial Nova" pitchFamily="34"/>
              <a:ea typeface="ＭＳ Ｐゴシック" pitchFamily="34"/>
            </a:endParaRPr>
          </a:p>
        </p:txBody>
      </p:sp>
      <p:sp>
        <p:nvSpPr>
          <p:cNvPr id="7" name="Rectangle 7">
            <a:extLst>
              <a:ext uri="{FF2B5EF4-FFF2-40B4-BE49-F238E27FC236}">
                <a16:creationId xmlns:a16="http://schemas.microsoft.com/office/drawing/2014/main" id="{D7954F15-BDF2-CC24-6D60-67A4633020B1}"/>
              </a:ext>
            </a:extLst>
          </p:cNvPr>
          <p:cNvSpPr/>
          <p:nvPr/>
        </p:nvSpPr>
        <p:spPr>
          <a:xfrm>
            <a:off x="6888083" y="2813947"/>
            <a:ext cx="1512170" cy="2736305"/>
          </a:xfrm>
          <a:prstGeom prst="rect">
            <a:avLst/>
          </a:prstGeom>
          <a:solidFill>
            <a:srgbClr val="FFFFFF"/>
          </a:solidFill>
          <a:ln cap="flat">
            <a:noFill/>
            <a:prstDash val="soli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8" name="TextBox 8">
            <a:extLst>
              <a:ext uri="{FF2B5EF4-FFF2-40B4-BE49-F238E27FC236}">
                <a16:creationId xmlns:a16="http://schemas.microsoft.com/office/drawing/2014/main" id="{CC15289B-6377-F1C2-1E56-E7E4E2E32119}"/>
              </a:ext>
            </a:extLst>
          </p:cNvPr>
          <p:cNvSpPr txBox="1"/>
          <p:nvPr/>
        </p:nvSpPr>
        <p:spPr>
          <a:xfrm>
            <a:off x="6816074" y="3029800"/>
            <a:ext cx="1537792" cy="369335"/>
          </a:xfrm>
          <a:prstGeom prst="rect">
            <a:avLst/>
          </a:prstGeom>
          <a:noFill/>
          <a:ln cap="flat">
            <a:noFill/>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AAAAAA"/>
                </a:solidFill>
                <a:uFillTx/>
                <a:latin typeface="Arial Nova" pitchFamily="34"/>
                <a:ea typeface="ＭＳ Ｐゴシック" pitchFamily="34"/>
              </a:rPr>
              <a:t>Fossil carbon</a:t>
            </a:r>
            <a:endParaRPr lang="en-GB" sz="1800" b="0" i="0" u="none" strike="noStrike" kern="1200" cap="none" spc="0" baseline="0">
              <a:solidFill>
                <a:srgbClr val="AAAAAA"/>
              </a:solidFill>
              <a:uFillTx/>
              <a:latin typeface="Arial Nova" pitchFamily="34"/>
              <a:ea typeface="ＭＳ Ｐゴシック" pitchFamily="34"/>
            </a:endParaRPr>
          </a:p>
        </p:txBody>
      </p:sp>
      <p:sp>
        <p:nvSpPr>
          <p:cNvPr id="9" name="TextBox 9">
            <a:extLst>
              <a:ext uri="{FF2B5EF4-FFF2-40B4-BE49-F238E27FC236}">
                <a16:creationId xmlns:a16="http://schemas.microsoft.com/office/drawing/2014/main" id="{AE64A3E8-C6E6-ED07-D2F7-228D3DAAA5BB}"/>
              </a:ext>
            </a:extLst>
          </p:cNvPr>
          <p:cNvSpPr txBox="1"/>
          <p:nvPr/>
        </p:nvSpPr>
        <p:spPr>
          <a:xfrm>
            <a:off x="6814227" y="3643490"/>
            <a:ext cx="1959513" cy="369335"/>
          </a:xfrm>
          <a:prstGeom prst="rect">
            <a:avLst/>
          </a:prstGeom>
          <a:noFill/>
          <a:ln cap="flat">
            <a:noFill/>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DEC17C"/>
                </a:solidFill>
                <a:uFillTx/>
                <a:latin typeface="Arial Nova" pitchFamily="34"/>
                <a:ea typeface="ＭＳ Ｐゴシック" pitchFamily="34"/>
              </a:rPr>
              <a:t>Land-use change</a:t>
            </a:r>
            <a:endParaRPr lang="en-GB" sz="1800" b="0" i="0" u="none" strike="noStrike" kern="1200" cap="none" spc="0" baseline="0">
              <a:solidFill>
                <a:srgbClr val="DEC17C"/>
              </a:solidFill>
              <a:uFillTx/>
              <a:latin typeface="Arial Nova" pitchFamily="34"/>
              <a:ea typeface="ＭＳ Ｐゴシック" pitchFamily="34"/>
            </a:endParaRPr>
          </a:p>
        </p:txBody>
      </p:sp>
      <p:sp>
        <p:nvSpPr>
          <p:cNvPr id="10" name="TextBox 10">
            <a:extLst>
              <a:ext uri="{FF2B5EF4-FFF2-40B4-BE49-F238E27FC236}">
                <a16:creationId xmlns:a16="http://schemas.microsoft.com/office/drawing/2014/main" id="{BD8BB435-B5FD-1AEA-D95A-06009918CAA0}"/>
              </a:ext>
            </a:extLst>
          </p:cNvPr>
          <p:cNvSpPr txBox="1"/>
          <p:nvPr/>
        </p:nvSpPr>
        <p:spPr>
          <a:xfrm>
            <a:off x="6814227" y="4126056"/>
            <a:ext cx="859526" cy="369335"/>
          </a:xfrm>
          <a:prstGeom prst="rect">
            <a:avLst/>
          </a:prstGeom>
          <a:noFill/>
          <a:ln cap="flat">
            <a:noFill/>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506FBA"/>
                </a:solidFill>
                <a:uFillTx/>
                <a:latin typeface="Arial Nova" pitchFamily="34"/>
                <a:ea typeface="ＭＳ Ｐゴシック" pitchFamily="34"/>
              </a:rPr>
              <a:t>Ocean</a:t>
            </a:r>
            <a:endParaRPr lang="en-GB" sz="1800" b="0" i="0" u="none" strike="noStrike" kern="1200" cap="none" spc="0" baseline="0">
              <a:solidFill>
                <a:srgbClr val="506FBA"/>
              </a:solidFill>
              <a:uFillTx/>
              <a:latin typeface="Arial Nova" pitchFamily="34"/>
              <a:ea typeface="ＭＳ Ｐゴシック" pitchFamily="34"/>
            </a:endParaRPr>
          </a:p>
        </p:txBody>
      </p:sp>
      <p:sp>
        <p:nvSpPr>
          <p:cNvPr id="11" name="TextBox 11">
            <a:extLst>
              <a:ext uri="{FF2B5EF4-FFF2-40B4-BE49-F238E27FC236}">
                <a16:creationId xmlns:a16="http://schemas.microsoft.com/office/drawing/2014/main" id="{659D3212-09C3-10C0-68E8-7838F59E0474}"/>
              </a:ext>
            </a:extLst>
          </p:cNvPr>
          <p:cNvSpPr txBox="1"/>
          <p:nvPr/>
        </p:nvSpPr>
        <p:spPr>
          <a:xfrm>
            <a:off x="6813761" y="4588358"/>
            <a:ext cx="692813" cy="369335"/>
          </a:xfrm>
          <a:prstGeom prst="rect">
            <a:avLst/>
          </a:prstGeom>
          <a:noFill/>
          <a:ln cap="flat">
            <a:noFill/>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66BF7D"/>
                </a:solidFill>
                <a:uFillTx/>
                <a:latin typeface="Arial Nova" pitchFamily="34"/>
                <a:ea typeface="ＭＳ Ｐゴシック" pitchFamily="34"/>
              </a:rPr>
              <a:t>Land</a:t>
            </a:r>
            <a:endParaRPr lang="en-GB" sz="1800" b="0" i="0" u="none" strike="noStrike" kern="1200" cap="none" spc="0" baseline="0">
              <a:solidFill>
                <a:srgbClr val="66BF7D"/>
              </a:solidFill>
              <a:uFillTx/>
              <a:latin typeface="Arial Nova" pitchFamily="34"/>
              <a:ea typeface="ＭＳ Ｐゴシック" pitchFamily="34"/>
            </a:endParaRPr>
          </a:p>
        </p:txBody>
      </p:sp>
      <p:sp>
        <p:nvSpPr>
          <p:cNvPr id="12" name="TextBox 12">
            <a:extLst>
              <a:ext uri="{FF2B5EF4-FFF2-40B4-BE49-F238E27FC236}">
                <a16:creationId xmlns:a16="http://schemas.microsoft.com/office/drawing/2014/main" id="{4D8141FC-23A4-74D3-742B-D866524070CA}"/>
              </a:ext>
            </a:extLst>
          </p:cNvPr>
          <p:cNvSpPr txBox="1"/>
          <p:nvPr/>
        </p:nvSpPr>
        <p:spPr>
          <a:xfrm>
            <a:off x="6813761" y="5050670"/>
            <a:ext cx="1429362" cy="369335"/>
          </a:xfrm>
          <a:prstGeom prst="rect">
            <a:avLst/>
          </a:prstGeom>
          <a:noFill/>
          <a:ln cap="flat">
            <a:noFill/>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FBFEB"/>
                </a:solidFill>
                <a:uFillTx/>
                <a:latin typeface="Arial Nova" pitchFamily="34"/>
                <a:ea typeface="ＭＳ Ｐゴシック" pitchFamily="34"/>
              </a:rPr>
              <a:t>Atmosphere</a:t>
            </a:r>
            <a:endParaRPr lang="en-GB" sz="1800" b="0" i="0" u="none" strike="noStrike" kern="1200" cap="none" spc="0" baseline="0">
              <a:solidFill>
                <a:srgbClr val="8FBFEB"/>
              </a:solidFill>
              <a:uFillTx/>
              <a:latin typeface="Arial Nova" pitchFamily="34"/>
              <a:ea typeface="ＭＳ Ｐゴシック" pitchFamily="34"/>
            </a:endParaRPr>
          </a:p>
        </p:txBody>
      </p:sp>
      <p:cxnSp>
        <p:nvCxnSpPr>
          <p:cNvPr id="13" name="Straight Connector 13">
            <a:extLst>
              <a:ext uri="{FF2B5EF4-FFF2-40B4-BE49-F238E27FC236}">
                <a16:creationId xmlns:a16="http://schemas.microsoft.com/office/drawing/2014/main" id="{F48621BE-DF5F-D226-4F44-6508AB5C8C33}"/>
              </a:ext>
            </a:extLst>
          </p:cNvPr>
          <p:cNvCxnSpPr/>
          <p:nvPr/>
        </p:nvCxnSpPr>
        <p:spPr>
          <a:xfrm flipH="1">
            <a:off x="1343473" y="4065093"/>
            <a:ext cx="5904655" cy="0"/>
          </a:xfrm>
          <a:prstGeom prst="straightConnector1">
            <a:avLst/>
          </a:prstGeom>
          <a:noFill/>
          <a:ln w="19046" cap="flat">
            <a:solidFill>
              <a:srgbClr val="333333"/>
            </a:solidFill>
            <a:prstDash val="solid"/>
            <a:round/>
          </a:ln>
        </p:spPr>
      </p:cxnSp>
      <p:sp>
        <p:nvSpPr>
          <p:cNvPr id="14" name="TextBox 14">
            <a:extLst>
              <a:ext uri="{FF2B5EF4-FFF2-40B4-BE49-F238E27FC236}">
                <a16:creationId xmlns:a16="http://schemas.microsoft.com/office/drawing/2014/main" id="{B122691D-3499-A093-A52A-21AA042A5587}"/>
              </a:ext>
            </a:extLst>
          </p:cNvPr>
          <p:cNvSpPr txBox="1"/>
          <p:nvPr/>
        </p:nvSpPr>
        <p:spPr>
          <a:xfrm>
            <a:off x="5965371" y="6581000"/>
            <a:ext cx="6226625" cy="276999"/>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999999"/>
                </a:solidFill>
                <a:uFillTx/>
                <a:latin typeface="Arial Nova" pitchFamily="34"/>
                <a:ea typeface="ＭＳ Ｐゴシック" pitchFamily="34"/>
              </a:rPr>
              <a:t>Global Carbon Budget 2021, Friedlingstein </a:t>
            </a:r>
            <a:r>
              <a:rPr lang="en-US" sz="1200" b="0" i="1" u="none" strike="noStrike" kern="1200" cap="none" spc="0" baseline="0">
                <a:solidFill>
                  <a:srgbClr val="999999"/>
                </a:solidFill>
                <a:uFillTx/>
                <a:latin typeface="Arial Nova" pitchFamily="34"/>
                <a:ea typeface="ＭＳ Ｐゴシック" pitchFamily="34"/>
              </a:rPr>
              <a:t>et al.</a:t>
            </a:r>
            <a:r>
              <a:rPr lang="en-US" sz="1200" b="0" i="0" u="none" strike="noStrike" kern="1200" cap="none" spc="0" baseline="0">
                <a:solidFill>
                  <a:srgbClr val="999999"/>
                </a:solidFill>
                <a:uFillTx/>
                <a:latin typeface="Arial Nova" pitchFamily="34"/>
                <a:ea typeface="ＭＳ Ｐゴシック" pitchFamily="34"/>
              </a:rPr>
              <a:t>; OCFS workshop, Shutler </a:t>
            </a:r>
            <a:r>
              <a:rPr lang="en-US" sz="1200" b="0" i="1" u="none" strike="noStrike" kern="1200" cap="none" spc="0" baseline="0">
                <a:solidFill>
                  <a:srgbClr val="999999"/>
                </a:solidFill>
                <a:uFillTx/>
                <a:latin typeface="Arial Nova" pitchFamily="34"/>
                <a:ea typeface="ＭＳ Ｐゴシック" pitchFamily="34"/>
              </a:rPr>
              <a:t>et al. </a:t>
            </a:r>
            <a:r>
              <a:rPr lang="en-US" sz="1200" b="0" i="0" u="none" strike="noStrike" kern="1200" cap="none" spc="0" baseline="0">
                <a:solidFill>
                  <a:srgbClr val="999999"/>
                </a:solidFill>
                <a:uFillTx/>
                <a:latin typeface="Arial Nova" pitchFamily="34"/>
                <a:ea typeface="ＭＳ Ｐゴシック" pitchFamily="34"/>
              </a:rPr>
              <a:t>2022</a:t>
            </a:r>
            <a:endParaRPr lang="en-GB" sz="1200" b="0" i="0" u="none" strike="noStrike" kern="1200" cap="none" spc="0" baseline="0">
              <a:solidFill>
                <a:srgbClr val="999999"/>
              </a:solidFill>
              <a:uFillTx/>
              <a:latin typeface="Arial Nova" pitchFamily="34"/>
              <a:ea typeface="ＭＳ Ｐゴシック" pitchFamily="34"/>
            </a:endParaRPr>
          </a:p>
        </p:txBody>
      </p:sp>
      <p:sp>
        <p:nvSpPr>
          <p:cNvPr id="15" name="TextBox 15">
            <a:extLst>
              <a:ext uri="{FF2B5EF4-FFF2-40B4-BE49-F238E27FC236}">
                <a16:creationId xmlns:a16="http://schemas.microsoft.com/office/drawing/2014/main" id="{F0F31D5A-6BF5-D3B5-1C73-0B48C84653F2}"/>
              </a:ext>
            </a:extLst>
          </p:cNvPr>
          <p:cNvSpPr txBox="1"/>
          <p:nvPr/>
        </p:nvSpPr>
        <p:spPr>
          <a:xfrm>
            <a:off x="8256236" y="3026124"/>
            <a:ext cx="2032802" cy="369335"/>
          </a:xfrm>
          <a:prstGeom prst="rect">
            <a:avLst/>
          </a:prstGeom>
          <a:noFill/>
          <a:ln cap="flat">
            <a:noFill/>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AAAAAA"/>
                </a:solidFill>
                <a:uFillTx/>
                <a:latin typeface="Arial Nova" pitchFamily="34"/>
                <a:ea typeface="ＭＳ Ｐゴシック" pitchFamily="34"/>
                <a:cs typeface="Times New Roman" pitchFamily="18"/>
              </a:rPr>
              <a:t>→</a:t>
            </a:r>
            <a:r>
              <a:rPr lang="en-US" sz="1800" b="0" i="0" u="none" strike="noStrike" kern="1200" cap="none" spc="0" baseline="0">
                <a:solidFill>
                  <a:srgbClr val="AAAAAA"/>
                </a:solidFill>
                <a:uFillTx/>
                <a:latin typeface="Arial Nova" pitchFamily="34"/>
                <a:ea typeface="ＭＳ Ｐゴシック" pitchFamily="34"/>
              </a:rPr>
              <a:t> good estimates</a:t>
            </a:r>
            <a:endParaRPr lang="en-GB" sz="1800" b="0" i="0" u="none" strike="noStrike" kern="1200" cap="none" spc="0" baseline="0">
              <a:solidFill>
                <a:srgbClr val="AAAAAA"/>
              </a:solidFill>
              <a:uFillTx/>
              <a:latin typeface="Arial Nova" pitchFamily="34"/>
              <a:ea typeface="ＭＳ Ｐゴシック" pitchFamily="34"/>
            </a:endParaRPr>
          </a:p>
        </p:txBody>
      </p:sp>
      <p:sp>
        <p:nvSpPr>
          <p:cNvPr id="16" name="TextBox 16">
            <a:extLst>
              <a:ext uri="{FF2B5EF4-FFF2-40B4-BE49-F238E27FC236}">
                <a16:creationId xmlns:a16="http://schemas.microsoft.com/office/drawing/2014/main" id="{07F6DBEB-5D75-84B0-39BB-DCC7139BF3D7}"/>
              </a:ext>
            </a:extLst>
          </p:cNvPr>
          <p:cNvSpPr txBox="1"/>
          <p:nvPr/>
        </p:nvSpPr>
        <p:spPr>
          <a:xfrm>
            <a:off x="8696200" y="3643490"/>
            <a:ext cx="1986314" cy="369335"/>
          </a:xfrm>
          <a:prstGeom prst="rect">
            <a:avLst/>
          </a:prstGeom>
          <a:noFill/>
          <a:ln cap="flat">
            <a:noFill/>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DEC17C"/>
                </a:solidFill>
                <a:uFillTx/>
                <a:latin typeface="Arial Nova" pitchFamily="34"/>
                <a:ea typeface="ＭＳ Ｐゴシック" pitchFamily="34"/>
                <a:cs typeface="Times New Roman" pitchFamily="18"/>
              </a:rPr>
              <a:t>→</a:t>
            </a:r>
            <a:r>
              <a:rPr lang="en-US" sz="1800" b="0" i="0" u="none" strike="noStrike" kern="1200" cap="none" spc="0" baseline="0">
                <a:solidFill>
                  <a:srgbClr val="DEC17C"/>
                </a:solidFill>
                <a:uFillTx/>
                <a:latin typeface="Arial Nova" pitchFamily="34"/>
                <a:ea typeface="ＭＳ Ｐゴシック" pitchFamily="34"/>
              </a:rPr>
              <a:t> poor estimates</a:t>
            </a:r>
            <a:endParaRPr lang="en-GB" sz="1800" b="0" i="0" u="none" strike="noStrike" kern="1200" cap="none" spc="0" baseline="0">
              <a:solidFill>
                <a:srgbClr val="DEC17C"/>
              </a:solidFill>
              <a:uFillTx/>
              <a:latin typeface="Arial Nova" pitchFamily="34"/>
              <a:ea typeface="ＭＳ Ｐゴシック" pitchFamily="34"/>
            </a:endParaRPr>
          </a:p>
        </p:txBody>
      </p:sp>
      <p:sp>
        <p:nvSpPr>
          <p:cNvPr id="17" name="TextBox 17">
            <a:extLst>
              <a:ext uri="{FF2B5EF4-FFF2-40B4-BE49-F238E27FC236}">
                <a16:creationId xmlns:a16="http://schemas.microsoft.com/office/drawing/2014/main" id="{E4221D2D-81FB-B8AE-E7F4-8C963D443CD4}"/>
              </a:ext>
            </a:extLst>
          </p:cNvPr>
          <p:cNvSpPr txBox="1"/>
          <p:nvPr/>
        </p:nvSpPr>
        <p:spPr>
          <a:xfrm>
            <a:off x="7584975" y="4132292"/>
            <a:ext cx="3608871" cy="369335"/>
          </a:xfrm>
          <a:prstGeom prst="rect">
            <a:avLst/>
          </a:prstGeom>
          <a:noFill/>
          <a:ln cap="flat">
            <a:noFill/>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506FBA"/>
                </a:solidFill>
                <a:uFillTx/>
                <a:latin typeface="Times New Roman" pitchFamily="18"/>
                <a:ea typeface="ＭＳ Ｐゴシック" pitchFamily="34"/>
                <a:cs typeface="Times New Roman" pitchFamily="18"/>
              </a:rPr>
              <a:t>→ </a:t>
            </a:r>
            <a:r>
              <a:rPr lang="en-US" sz="1800" b="0" i="0" u="none" strike="noStrike" kern="1200" cap="none" spc="0" baseline="0">
                <a:solidFill>
                  <a:srgbClr val="506FBA"/>
                </a:solidFill>
                <a:uFillTx/>
                <a:latin typeface="Arial Nova" pitchFamily="34"/>
                <a:ea typeface="ＭＳ Ｐゴシック" pitchFamily="34"/>
              </a:rPr>
              <a:t>good observations and models</a:t>
            </a:r>
            <a:endParaRPr lang="en-GB" sz="1800" b="0" i="0" u="none" strike="noStrike" kern="1200" cap="none" spc="0" baseline="0">
              <a:solidFill>
                <a:srgbClr val="506FBA"/>
              </a:solidFill>
              <a:uFillTx/>
              <a:latin typeface="Arial Nova" pitchFamily="34"/>
              <a:ea typeface="ＭＳ Ｐゴシック" pitchFamily="34"/>
            </a:endParaRPr>
          </a:p>
        </p:txBody>
      </p:sp>
      <p:sp>
        <p:nvSpPr>
          <p:cNvPr id="18" name="TextBox 18">
            <a:extLst>
              <a:ext uri="{FF2B5EF4-FFF2-40B4-BE49-F238E27FC236}">
                <a16:creationId xmlns:a16="http://schemas.microsoft.com/office/drawing/2014/main" id="{311C83F8-5D0D-104E-701C-A1E767BB1C91}"/>
              </a:ext>
            </a:extLst>
          </p:cNvPr>
          <p:cNvSpPr txBox="1"/>
          <p:nvPr/>
        </p:nvSpPr>
        <p:spPr>
          <a:xfrm>
            <a:off x="7407801" y="4588358"/>
            <a:ext cx="1414174" cy="369335"/>
          </a:xfrm>
          <a:prstGeom prst="rect">
            <a:avLst/>
          </a:prstGeom>
          <a:noFill/>
          <a:ln cap="flat">
            <a:noFill/>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66BF7D"/>
                </a:solidFill>
                <a:uFillTx/>
                <a:latin typeface="Times New Roman" pitchFamily="18"/>
                <a:ea typeface="ＭＳ Ｐゴシック" pitchFamily="34"/>
                <a:cs typeface="Times New Roman" pitchFamily="18"/>
              </a:rPr>
              <a:t>→ </a:t>
            </a:r>
            <a:r>
              <a:rPr lang="en-US" sz="1800" b="0" i="0" u="none" strike="noStrike" kern="1200" cap="none" spc="0" baseline="0">
                <a:solidFill>
                  <a:srgbClr val="66BF7D"/>
                </a:solidFill>
                <a:uFillTx/>
                <a:latin typeface="Arial Nova" pitchFamily="34"/>
                <a:ea typeface="ＭＳ Ｐゴシック" pitchFamily="34"/>
              </a:rPr>
              <a:t>modelled</a:t>
            </a:r>
            <a:endParaRPr lang="en-GB" sz="1800" b="0" i="0" u="none" strike="noStrike" kern="1200" cap="none" spc="0" baseline="0">
              <a:solidFill>
                <a:srgbClr val="66BF7D"/>
              </a:solidFill>
              <a:uFillTx/>
              <a:latin typeface="Arial Nova" pitchFamily="34"/>
              <a:ea typeface="ＭＳ Ｐゴシック" pitchFamily="34"/>
            </a:endParaRPr>
          </a:p>
        </p:txBody>
      </p:sp>
      <p:sp>
        <p:nvSpPr>
          <p:cNvPr id="19" name="TextBox 19">
            <a:extLst>
              <a:ext uri="{FF2B5EF4-FFF2-40B4-BE49-F238E27FC236}">
                <a16:creationId xmlns:a16="http://schemas.microsoft.com/office/drawing/2014/main" id="{0862F953-8E02-71C5-D920-51803679E2DD}"/>
              </a:ext>
            </a:extLst>
          </p:cNvPr>
          <p:cNvSpPr txBox="1"/>
          <p:nvPr/>
        </p:nvSpPr>
        <p:spPr>
          <a:xfrm>
            <a:off x="8122542" y="5044424"/>
            <a:ext cx="1618076" cy="369335"/>
          </a:xfrm>
          <a:prstGeom prst="rect">
            <a:avLst/>
          </a:prstGeom>
          <a:noFill/>
          <a:ln cap="flat">
            <a:noFill/>
          </a:ln>
        </p:spPr>
        <p:txBody>
          <a:bodyPr vert="horz" wrap="none" lIns="91440" tIns="45720" rIns="91440" bIns="45720" anchor="ctr"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8FBFEB"/>
                </a:solidFill>
                <a:uFillTx/>
                <a:latin typeface="Times New Roman" pitchFamily="18"/>
                <a:ea typeface="ＭＳ Ｐゴシック" pitchFamily="34"/>
                <a:cs typeface="Times New Roman" pitchFamily="18"/>
              </a:rPr>
              <a:t>→ </a:t>
            </a:r>
            <a:r>
              <a:rPr lang="en-US" sz="1800" b="0" i="0" u="none" strike="noStrike" kern="1200" cap="none" spc="0" baseline="0">
                <a:solidFill>
                  <a:srgbClr val="8FBFEB"/>
                </a:solidFill>
                <a:uFillTx/>
                <a:latin typeface="Arial Nova" pitchFamily="34"/>
                <a:ea typeface="ＭＳ Ｐゴシック" pitchFamily="34"/>
              </a:rPr>
              <a:t>measured  </a:t>
            </a:r>
            <a:endParaRPr lang="en-GB" sz="1800" b="0" i="0" u="none" strike="noStrike" kern="1200" cap="none" spc="0" baseline="0">
              <a:solidFill>
                <a:srgbClr val="8FBFEB"/>
              </a:solidFill>
              <a:uFillTx/>
              <a:latin typeface="Arial Nova" pitchFamily="34"/>
              <a:ea typeface="ＭＳ Ｐゴシック" pitchFamily="34"/>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p:cSld name="Slide195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B72E0-1748-D634-03C9-59FA99BD1789}"/>
              </a:ext>
            </a:extLst>
          </p:cNvPr>
          <p:cNvSpPr txBox="1">
            <a:spLocks noGrp="1"/>
          </p:cNvSpPr>
          <p:nvPr>
            <p:ph type="title"/>
          </p:nvPr>
        </p:nvSpPr>
        <p:spPr>
          <a:xfrm>
            <a:off x="334432" y="987862"/>
            <a:ext cx="11234172" cy="538261"/>
          </a:xfrm>
        </p:spPr>
        <p:txBody>
          <a:bodyPr/>
          <a:lstStyle/>
          <a:p>
            <a:pPr lvl="0"/>
            <a:r>
              <a:rPr lang="en-US"/>
              <a:t>Ocean carbon cycle</a:t>
            </a:r>
            <a:endParaRPr lang="en-GB"/>
          </a:p>
        </p:txBody>
      </p:sp>
      <p:pic>
        <p:nvPicPr>
          <p:cNvPr id="3" name="Picture 7" descr="A diagram of a marine system&#10;&#10;AI-generated content may be incorrect.">
            <a:extLst>
              <a:ext uri="{FF2B5EF4-FFF2-40B4-BE49-F238E27FC236}">
                <a16:creationId xmlns:a16="http://schemas.microsoft.com/office/drawing/2014/main" id="{88404B7C-6448-9B3F-92FB-1EA15C500C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8650" y="1871996"/>
            <a:ext cx="8034704" cy="4449598"/>
          </a:xfrm>
          <a:prstGeom prst="rect">
            <a:avLst/>
          </a:prstGeom>
          <a:noFill/>
          <a:ln cap="flat">
            <a:noFill/>
          </a:ln>
        </p:spPr>
      </p:pic>
      <p:sp>
        <p:nvSpPr>
          <p:cNvPr id="4" name="TextBox 8">
            <a:extLst>
              <a:ext uri="{FF2B5EF4-FFF2-40B4-BE49-F238E27FC236}">
                <a16:creationId xmlns:a16="http://schemas.microsoft.com/office/drawing/2014/main" id="{5EA186E6-3E67-962B-131F-2E25C6E9BB95}"/>
              </a:ext>
            </a:extLst>
          </p:cNvPr>
          <p:cNvSpPr txBox="1"/>
          <p:nvPr/>
        </p:nvSpPr>
        <p:spPr>
          <a:xfrm>
            <a:off x="5965371" y="6581000"/>
            <a:ext cx="6226625" cy="276999"/>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999999"/>
                </a:solidFill>
                <a:uFillTx/>
                <a:latin typeface="Arial Nova" pitchFamily="34"/>
                <a:ea typeface="ＭＳ Ｐゴシック" pitchFamily="34"/>
              </a:rPr>
              <a:t>Brewin </a:t>
            </a:r>
            <a:r>
              <a:rPr lang="en-US" sz="1200" b="0" i="1" u="none" strike="noStrike" kern="1200" cap="none" spc="0" baseline="0">
                <a:solidFill>
                  <a:srgbClr val="999999"/>
                </a:solidFill>
                <a:uFillTx/>
                <a:latin typeface="Arial Nova" pitchFamily="34"/>
                <a:ea typeface="ＭＳ Ｐゴシック" pitchFamily="34"/>
              </a:rPr>
              <a:t>et al.</a:t>
            </a:r>
            <a:r>
              <a:rPr lang="en-US" sz="1200" b="0" i="0" u="none" strike="noStrike" kern="1200" cap="none" spc="0" baseline="0">
                <a:solidFill>
                  <a:srgbClr val="999999"/>
                </a:solidFill>
                <a:uFillTx/>
                <a:latin typeface="Arial Nova" pitchFamily="34"/>
                <a:ea typeface="ＭＳ Ｐゴシック" pitchFamily="34"/>
              </a:rPr>
              <a:t> 2021</a:t>
            </a:r>
            <a:endParaRPr lang="en-GB" sz="1200" b="0" i="0" u="none" strike="noStrike" kern="1200" cap="none" spc="0" baseline="0">
              <a:solidFill>
                <a:srgbClr val="999999"/>
              </a:solidFill>
              <a:uFillTx/>
              <a:latin typeface="Arial Nova" pitchFamily="34"/>
              <a:ea typeface="ＭＳ Ｐゴシック" pitchFamily="34"/>
            </a:endParaRPr>
          </a:p>
        </p:txBody>
      </p:sp>
      <p:grpSp>
        <p:nvGrpSpPr>
          <p:cNvPr id="5" name="Group 78">
            <a:extLst>
              <a:ext uri="{FF2B5EF4-FFF2-40B4-BE49-F238E27FC236}">
                <a16:creationId xmlns:a16="http://schemas.microsoft.com/office/drawing/2014/main" id="{56F7C78A-72F5-22EB-162F-BE7CB3540B0B}"/>
              </a:ext>
            </a:extLst>
          </p:cNvPr>
          <p:cNvGrpSpPr/>
          <p:nvPr/>
        </p:nvGrpSpPr>
        <p:grpSpPr>
          <a:xfrm>
            <a:off x="2112126" y="3387605"/>
            <a:ext cx="7997872" cy="2776438"/>
            <a:chOff x="2112126" y="3387605"/>
            <a:chExt cx="7997872" cy="2776438"/>
          </a:xfrm>
        </p:grpSpPr>
        <p:sp>
          <p:nvSpPr>
            <p:cNvPr id="6" name="Oval 67">
              <a:extLst>
                <a:ext uri="{FF2B5EF4-FFF2-40B4-BE49-F238E27FC236}">
                  <a16:creationId xmlns:a16="http://schemas.microsoft.com/office/drawing/2014/main" id="{FAF355CF-62A8-77A9-1CFD-A7112CE7D950}"/>
                </a:ext>
              </a:extLst>
            </p:cNvPr>
            <p:cNvSpPr/>
            <p:nvPr/>
          </p:nvSpPr>
          <p:spPr>
            <a:xfrm>
              <a:off x="2112126" y="4999107"/>
              <a:ext cx="1276557" cy="18572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28575" cap="flat">
              <a:solidFill>
                <a:srgbClr val="FFC000"/>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7" name="Oval 68">
              <a:extLst>
                <a:ext uri="{FF2B5EF4-FFF2-40B4-BE49-F238E27FC236}">
                  <a16:creationId xmlns:a16="http://schemas.microsoft.com/office/drawing/2014/main" id="{58519F69-87D6-1409-E0B1-FE652F634A08}"/>
                </a:ext>
              </a:extLst>
            </p:cNvPr>
            <p:cNvSpPr/>
            <p:nvPr/>
          </p:nvSpPr>
          <p:spPr>
            <a:xfrm>
              <a:off x="8829601" y="4617217"/>
              <a:ext cx="1199994" cy="22773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28575" cap="flat">
              <a:solidFill>
                <a:srgbClr val="FFC000"/>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8" name="Oval 69">
              <a:extLst>
                <a:ext uri="{FF2B5EF4-FFF2-40B4-BE49-F238E27FC236}">
                  <a16:creationId xmlns:a16="http://schemas.microsoft.com/office/drawing/2014/main" id="{86088B42-C0FD-1BF8-D197-E856C42E9E38}"/>
                </a:ext>
              </a:extLst>
            </p:cNvPr>
            <p:cNvSpPr/>
            <p:nvPr/>
          </p:nvSpPr>
          <p:spPr>
            <a:xfrm>
              <a:off x="8829601" y="4876614"/>
              <a:ext cx="1199994" cy="22773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28575" cap="flat">
              <a:solidFill>
                <a:srgbClr val="FFC000"/>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9" name="Oval 70">
              <a:extLst>
                <a:ext uri="{FF2B5EF4-FFF2-40B4-BE49-F238E27FC236}">
                  <a16:creationId xmlns:a16="http://schemas.microsoft.com/office/drawing/2014/main" id="{D184EF76-4EFA-D4ED-013B-36166B39247B}"/>
                </a:ext>
              </a:extLst>
            </p:cNvPr>
            <p:cNvSpPr/>
            <p:nvPr/>
          </p:nvSpPr>
          <p:spPr>
            <a:xfrm>
              <a:off x="8749198" y="5936312"/>
              <a:ext cx="1360800" cy="22773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28575" cap="flat">
              <a:solidFill>
                <a:srgbClr val="FFC000"/>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10" name="Oval 71">
              <a:extLst>
                <a:ext uri="{FF2B5EF4-FFF2-40B4-BE49-F238E27FC236}">
                  <a16:creationId xmlns:a16="http://schemas.microsoft.com/office/drawing/2014/main" id="{3CD2F513-6780-F3B2-FBE6-FD2C87149B01}"/>
                </a:ext>
              </a:extLst>
            </p:cNvPr>
            <p:cNvSpPr/>
            <p:nvPr/>
          </p:nvSpPr>
          <p:spPr>
            <a:xfrm>
              <a:off x="2481078" y="3387605"/>
              <a:ext cx="466645" cy="14211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28575" cap="flat">
              <a:solidFill>
                <a:srgbClr val="FFC000"/>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11" name="Oval 72">
              <a:extLst>
                <a:ext uri="{FF2B5EF4-FFF2-40B4-BE49-F238E27FC236}">
                  <a16:creationId xmlns:a16="http://schemas.microsoft.com/office/drawing/2014/main" id="{C0517637-0911-9A5B-E63B-AD74AADA7AD8}"/>
                </a:ext>
              </a:extLst>
            </p:cNvPr>
            <p:cNvSpPr/>
            <p:nvPr/>
          </p:nvSpPr>
          <p:spPr>
            <a:xfrm>
              <a:off x="2481078" y="3532592"/>
              <a:ext cx="466645" cy="1409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28575" cap="flat">
              <a:solidFill>
                <a:srgbClr val="FFC000"/>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12" name="Oval 73">
              <a:extLst>
                <a:ext uri="{FF2B5EF4-FFF2-40B4-BE49-F238E27FC236}">
                  <a16:creationId xmlns:a16="http://schemas.microsoft.com/office/drawing/2014/main" id="{7D2CAD4E-622F-5620-B9BC-F84E1A51114A}"/>
                </a:ext>
              </a:extLst>
            </p:cNvPr>
            <p:cNvSpPr/>
            <p:nvPr/>
          </p:nvSpPr>
          <p:spPr>
            <a:xfrm>
              <a:off x="2481078" y="3673574"/>
              <a:ext cx="466645" cy="140982"/>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28575" cap="flat">
              <a:solidFill>
                <a:srgbClr val="FFC000"/>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13" name="Oval 74">
              <a:extLst>
                <a:ext uri="{FF2B5EF4-FFF2-40B4-BE49-F238E27FC236}">
                  <a16:creationId xmlns:a16="http://schemas.microsoft.com/office/drawing/2014/main" id="{8C47560A-E73C-6DA3-1C95-7C36DC579134}"/>
                </a:ext>
              </a:extLst>
            </p:cNvPr>
            <p:cNvSpPr/>
            <p:nvPr/>
          </p:nvSpPr>
          <p:spPr>
            <a:xfrm>
              <a:off x="2481078" y="3814364"/>
              <a:ext cx="466645" cy="13554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28575" cap="flat">
              <a:solidFill>
                <a:srgbClr val="FFC000"/>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14" name="Oval 75">
              <a:extLst>
                <a:ext uri="{FF2B5EF4-FFF2-40B4-BE49-F238E27FC236}">
                  <a16:creationId xmlns:a16="http://schemas.microsoft.com/office/drawing/2014/main" id="{7FB5E269-87CD-665C-342A-5758F12DC568}"/>
                </a:ext>
              </a:extLst>
            </p:cNvPr>
            <p:cNvSpPr/>
            <p:nvPr/>
          </p:nvSpPr>
          <p:spPr>
            <a:xfrm>
              <a:off x="2481078" y="4321234"/>
              <a:ext cx="528523" cy="17101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28575" cap="flat">
              <a:solidFill>
                <a:srgbClr val="FFC000"/>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15" name="Oval 76">
              <a:extLst>
                <a:ext uri="{FF2B5EF4-FFF2-40B4-BE49-F238E27FC236}">
                  <a16:creationId xmlns:a16="http://schemas.microsoft.com/office/drawing/2014/main" id="{25F85AFC-D19C-44FF-DF95-9E2734381152}"/>
                </a:ext>
              </a:extLst>
            </p:cNvPr>
            <p:cNvSpPr/>
            <p:nvPr/>
          </p:nvSpPr>
          <p:spPr>
            <a:xfrm>
              <a:off x="2488274" y="4486951"/>
              <a:ext cx="528523" cy="17101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28575" cap="flat">
              <a:solidFill>
                <a:srgbClr val="FFC000"/>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16" name="Oval 77">
              <a:extLst>
                <a:ext uri="{FF2B5EF4-FFF2-40B4-BE49-F238E27FC236}">
                  <a16:creationId xmlns:a16="http://schemas.microsoft.com/office/drawing/2014/main" id="{0AFE74DC-2161-DE62-DF69-B1767E53FC0A}"/>
                </a:ext>
              </a:extLst>
            </p:cNvPr>
            <p:cNvSpPr/>
            <p:nvPr/>
          </p:nvSpPr>
          <p:spPr>
            <a:xfrm>
              <a:off x="2481078" y="5993023"/>
              <a:ext cx="528523" cy="171011"/>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noFill/>
            <a:ln w="28575" cap="flat">
              <a:solidFill>
                <a:srgbClr val="FFC000"/>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1958">
    <p:spTree>
      <p:nvGrpSpPr>
        <p:cNvPr id="1" name=""/>
        <p:cNvGrpSpPr/>
        <p:nvPr/>
      </p:nvGrpSpPr>
      <p:grpSpPr>
        <a:xfrm>
          <a:off x="0" y="0"/>
          <a:ext cx="0" cy="0"/>
          <a:chOff x="0" y="0"/>
          <a:chExt cx="0" cy="0"/>
        </a:xfrm>
      </p:grpSpPr>
      <p:cxnSp>
        <p:nvCxnSpPr>
          <p:cNvPr id="2" name="Straight Arrow Connector 82">
            <a:extLst>
              <a:ext uri="{FF2B5EF4-FFF2-40B4-BE49-F238E27FC236}">
                <a16:creationId xmlns:a16="http://schemas.microsoft.com/office/drawing/2014/main" id="{6ED02A8F-6F27-81E7-4A87-8947A7874B40}"/>
              </a:ext>
            </a:extLst>
          </p:cNvPr>
          <p:cNvCxnSpPr>
            <a:stCxn id="21" idx="3"/>
            <a:endCxn id="15" idx="1"/>
          </p:cNvCxnSpPr>
          <p:nvPr/>
        </p:nvCxnSpPr>
        <p:spPr>
          <a:xfrm flipV="1">
            <a:off x="3586751" y="2416521"/>
            <a:ext cx="4896768" cy="2796253"/>
          </a:xfrm>
          <a:prstGeom prst="straightConnector1">
            <a:avLst/>
          </a:prstGeom>
          <a:noFill/>
          <a:ln w="9528" cap="flat">
            <a:solidFill>
              <a:srgbClr val="BFBFBF"/>
            </a:solidFill>
            <a:prstDash val="solid"/>
            <a:round/>
            <a:tailEnd type="arrow"/>
          </a:ln>
        </p:spPr>
      </p:cxnSp>
      <p:cxnSp>
        <p:nvCxnSpPr>
          <p:cNvPr id="3" name="Straight Arrow Connector 85">
            <a:extLst>
              <a:ext uri="{FF2B5EF4-FFF2-40B4-BE49-F238E27FC236}">
                <a16:creationId xmlns:a16="http://schemas.microsoft.com/office/drawing/2014/main" id="{8532DBA6-5341-9055-3E03-35F4A98EA68D}"/>
              </a:ext>
            </a:extLst>
          </p:cNvPr>
          <p:cNvCxnSpPr>
            <a:stCxn id="21" idx="3"/>
            <a:endCxn id="16" idx="1"/>
          </p:cNvCxnSpPr>
          <p:nvPr/>
        </p:nvCxnSpPr>
        <p:spPr>
          <a:xfrm flipV="1">
            <a:off x="3586751" y="2915938"/>
            <a:ext cx="4896768" cy="2296836"/>
          </a:xfrm>
          <a:prstGeom prst="straightConnector1">
            <a:avLst/>
          </a:prstGeom>
          <a:noFill/>
          <a:ln w="9528" cap="flat">
            <a:solidFill>
              <a:srgbClr val="BFBFBF"/>
            </a:solidFill>
            <a:prstDash val="solid"/>
            <a:round/>
            <a:tailEnd type="arrow"/>
          </a:ln>
        </p:spPr>
      </p:cxnSp>
      <p:cxnSp>
        <p:nvCxnSpPr>
          <p:cNvPr id="4" name="Straight Arrow Connector 91">
            <a:extLst>
              <a:ext uri="{FF2B5EF4-FFF2-40B4-BE49-F238E27FC236}">
                <a16:creationId xmlns:a16="http://schemas.microsoft.com/office/drawing/2014/main" id="{68D57E9C-4FAE-9192-2196-AF4CDB415DD3}"/>
              </a:ext>
            </a:extLst>
          </p:cNvPr>
          <p:cNvCxnSpPr>
            <a:stCxn id="21" idx="3"/>
            <a:endCxn id="9" idx="1"/>
          </p:cNvCxnSpPr>
          <p:nvPr/>
        </p:nvCxnSpPr>
        <p:spPr>
          <a:xfrm flipV="1">
            <a:off x="3586751" y="3409568"/>
            <a:ext cx="4896768" cy="1803206"/>
          </a:xfrm>
          <a:prstGeom prst="straightConnector1">
            <a:avLst/>
          </a:prstGeom>
          <a:noFill/>
          <a:ln w="9528" cap="flat">
            <a:solidFill>
              <a:srgbClr val="BFBFBF"/>
            </a:solidFill>
            <a:prstDash val="solid"/>
            <a:round/>
            <a:tailEnd type="arrow"/>
          </a:ln>
        </p:spPr>
      </p:cxnSp>
      <p:cxnSp>
        <p:nvCxnSpPr>
          <p:cNvPr id="5" name="Straight Arrow Connector 97">
            <a:extLst>
              <a:ext uri="{FF2B5EF4-FFF2-40B4-BE49-F238E27FC236}">
                <a16:creationId xmlns:a16="http://schemas.microsoft.com/office/drawing/2014/main" id="{9FAB884E-94F3-8DAC-A236-76B981B6CFFD}"/>
              </a:ext>
            </a:extLst>
          </p:cNvPr>
          <p:cNvCxnSpPr>
            <a:stCxn id="21" idx="3"/>
            <a:endCxn id="12" idx="1"/>
          </p:cNvCxnSpPr>
          <p:nvPr/>
        </p:nvCxnSpPr>
        <p:spPr>
          <a:xfrm>
            <a:off x="3586751" y="5212774"/>
            <a:ext cx="4896768" cy="152549"/>
          </a:xfrm>
          <a:prstGeom prst="straightConnector1">
            <a:avLst/>
          </a:prstGeom>
          <a:noFill/>
          <a:ln w="9528" cap="flat">
            <a:solidFill>
              <a:srgbClr val="BFBFBF"/>
            </a:solidFill>
            <a:prstDash val="solid"/>
            <a:round/>
            <a:tailEnd type="arrow"/>
          </a:ln>
        </p:spPr>
      </p:cxnSp>
      <p:cxnSp>
        <p:nvCxnSpPr>
          <p:cNvPr id="6" name="Straight Arrow Connector 103">
            <a:extLst>
              <a:ext uri="{FF2B5EF4-FFF2-40B4-BE49-F238E27FC236}">
                <a16:creationId xmlns:a16="http://schemas.microsoft.com/office/drawing/2014/main" id="{5F1F1846-8394-E2C5-2BB8-76A9EC82937D}"/>
              </a:ext>
            </a:extLst>
          </p:cNvPr>
          <p:cNvCxnSpPr>
            <a:stCxn id="21" idx="3"/>
            <a:endCxn id="13" idx="1"/>
          </p:cNvCxnSpPr>
          <p:nvPr/>
        </p:nvCxnSpPr>
        <p:spPr>
          <a:xfrm>
            <a:off x="3586751" y="5212774"/>
            <a:ext cx="4896768" cy="649992"/>
          </a:xfrm>
          <a:prstGeom prst="straightConnector1">
            <a:avLst/>
          </a:prstGeom>
          <a:noFill/>
          <a:ln w="9528" cap="flat">
            <a:solidFill>
              <a:srgbClr val="BFBFBF"/>
            </a:solidFill>
            <a:prstDash val="solid"/>
            <a:round/>
            <a:tailEnd type="arrow"/>
          </a:ln>
        </p:spPr>
      </p:cxnSp>
      <p:sp>
        <p:nvSpPr>
          <p:cNvPr id="7" name="Title 1">
            <a:extLst>
              <a:ext uri="{FF2B5EF4-FFF2-40B4-BE49-F238E27FC236}">
                <a16:creationId xmlns:a16="http://schemas.microsoft.com/office/drawing/2014/main" id="{F850FE6F-78A8-7057-B642-677F90E31BA9}"/>
              </a:ext>
            </a:extLst>
          </p:cNvPr>
          <p:cNvSpPr txBox="1">
            <a:spLocks noGrp="1"/>
          </p:cNvSpPr>
          <p:nvPr>
            <p:ph type="title"/>
          </p:nvPr>
        </p:nvSpPr>
        <p:spPr>
          <a:xfrm>
            <a:off x="334432" y="987862"/>
            <a:ext cx="11234172" cy="538261"/>
          </a:xfrm>
        </p:spPr>
        <p:txBody>
          <a:bodyPr/>
          <a:lstStyle/>
          <a:p>
            <a:pPr lvl="0"/>
            <a:r>
              <a:rPr lang="en-US"/>
              <a:t>How are CCI ECVs used to observe the ocean carbon cycle?</a:t>
            </a:r>
            <a:endParaRPr lang="en-GB"/>
          </a:p>
        </p:txBody>
      </p:sp>
      <p:sp>
        <p:nvSpPr>
          <p:cNvPr id="8" name="TextBox 3">
            <a:extLst>
              <a:ext uri="{FF2B5EF4-FFF2-40B4-BE49-F238E27FC236}">
                <a16:creationId xmlns:a16="http://schemas.microsoft.com/office/drawing/2014/main" id="{128B9915-4DE7-78FA-D7EE-E74061BA8733}"/>
              </a:ext>
            </a:extLst>
          </p:cNvPr>
          <p:cNvSpPr txBox="1"/>
          <p:nvPr/>
        </p:nvSpPr>
        <p:spPr>
          <a:xfrm>
            <a:off x="8483501" y="4198559"/>
            <a:ext cx="2880003" cy="374574"/>
          </a:xfrm>
          <a:prstGeom prst="rect">
            <a:avLst/>
          </a:prstGeom>
          <a:solidFill>
            <a:srgbClr val="D2D2F4"/>
          </a:solid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Particulate Inorganic Carbon</a:t>
            </a:r>
            <a:endParaRPr lang="en-GB" sz="1600" b="0" i="0" u="none" strike="noStrike" kern="1200" cap="none" spc="0" baseline="0">
              <a:solidFill>
                <a:srgbClr val="333333"/>
              </a:solidFill>
              <a:uFillTx/>
              <a:latin typeface="Arial" pitchFamily="34"/>
              <a:ea typeface="ＭＳ Ｐゴシック" pitchFamily="34"/>
            </a:endParaRPr>
          </a:p>
        </p:txBody>
      </p:sp>
      <p:sp>
        <p:nvSpPr>
          <p:cNvPr id="9" name="TextBox 4">
            <a:extLst>
              <a:ext uri="{FF2B5EF4-FFF2-40B4-BE49-F238E27FC236}">
                <a16:creationId xmlns:a16="http://schemas.microsoft.com/office/drawing/2014/main" id="{DF08226F-03E5-5BBD-FEAD-D4FA426806FE}"/>
              </a:ext>
            </a:extLst>
          </p:cNvPr>
          <p:cNvSpPr txBox="1"/>
          <p:nvPr/>
        </p:nvSpPr>
        <p:spPr>
          <a:xfrm>
            <a:off x="8483519" y="3222281"/>
            <a:ext cx="2880003" cy="374574"/>
          </a:xfrm>
          <a:prstGeom prst="rect">
            <a:avLst/>
          </a:prstGeom>
          <a:solidFill>
            <a:srgbClr val="D2D2F4"/>
          </a:solid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Dissolved Inorganic Carbon</a:t>
            </a:r>
            <a:endParaRPr lang="en-GB" sz="1600" b="0" i="0" u="none" strike="noStrike" kern="1200" cap="none" spc="0" baseline="0">
              <a:solidFill>
                <a:srgbClr val="333333"/>
              </a:solidFill>
              <a:uFillTx/>
              <a:latin typeface="Arial" pitchFamily="34"/>
              <a:ea typeface="ＭＳ Ｐゴシック" pitchFamily="34"/>
            </a:endParaRPr>
          </a:p>
        </p:txBody>
      </p:sp>
      <p:sp>
        <p:nvSpPr>
          <p:cNvPr id="10" name="TextBox 5">
            <a:extLst>
              <a:ext uri="{FF2B5EF4-FFF2-40B4-BE49-F238E27FC236}">
                <a16:creationId xmlns:a16="http://schemas.microsoft.com/office/drawing/2014/main" id="{95855D93-333B-A29C-886A-930BA5FBA7A5}"/>
              </a:ext>
            </a:extLst>
          </p:cNvPr>
          <p:cNvSpPr txBox="1"/>
          <p:nvPr/>
        </p:nvSpPr>
        <p:spPr>
          <a:xfrm>
            <a:off x="8483519" y="3707827"/>
            <a:ext cx="2880003" cy="374574"/>
          </a:xfrm>
          <a:prstGeom prst="rect">
            <a:avLst/>
          </a:prstGeom>
          <a:solidFill>
            <a:srgbClr val="D2D2F4"/>
          </a:solid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Dissolved Organic Carbon</a:t>
            </a:r>
            <a:endParaRPr lang="en-GB" sz="1600" b="0" i="0" u="none" strike="noStrike" kern="1200" cap="none" spc="0" baseline="0">
              <a:solidFill>
                <a:srgbClr val="333333"/>
              </a:solidFill>
              <a:uFillTx/>
              <a:latin typeface="Arial" pitchFamily="34"/>
              <a:ea typeface="ＭＳ Ｐゴシック" pitchFamily="34"/>
            </a:endParaRPr>
          </a:p>
        </p:txBody>
      </p:sp>
      <p:sp>
        <p:nvSpPr>
          <p:cNvPr id="11" name="TextBox 6">
            <a:extLst>
              <a:ext uri="{FF2B5EF4-FFF2-40B4-BE49-F238E27FC236}">
                <a16:creationId xmlns:a16="http://schemas.microsoft.com/office/drawing/2014/main" id="{3AF31C7C-597A-5E2B-585B-968E23F144BE}"/>
              </a:ext>
            </a:extLst>
          </p:cNvPr>
          <p:cNvSpPr txBox="1"/>
          <p:nvPr/>
        </p:nvSpPr>
        <p:spPr>
          <a:xfrm>
            <a:off x="8483501" y="4691475"/>
            <a:ext cx="2880003" cy="359999"/>
          </a:xfrm>
          <a:prstGeom prst="rect">
            <a:avLst/>
          </a:prstGeom>
          <a:solidFill>
            <a:srgbClr val="D2D2F4"/>
          </a:solidFill>
          <a:ln cap="flat">
            <a:noFill/>
          </a:ln>
        </p:spPr>
        <p:txBody>
          <a:bodyPr vert="horz" wrap="non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Particulate Organic Carbon</a:t>
            </a:r>
            <a:endParaRPr lang="en-GB" sz="1600" b="0" i="0" u="none" strike="noStrike" kern="1200" cap="none" spc="0" baseline="0">
              <a:solidFill>
                <a:srgbClr val="333333"/>
              </a:solidFill>
              <a:uFillTx/>
              <a:latin typeface="Arial" pitchFamily="34"/>
              <a:ea typeface="ＭＳ Ｐゴシック" pitchFamily="34"/>
            </a:endParaRPr>
          </a:p>
        </p:txBody>
      </p:sp>
      <p:sp>
        <p:nvSpPr>
          <p:cNvPr id="12" name="TextBox 7">
            <a:extLst>
              <a:ext uri="{FF2B5EF4-FFF2-40B4-BE49-F238E27FC236}">
                <a16:creationId xmlns:a16="http://schemas.microsoft.com/office/drawing/2014/main" id="{543CD140-AC03-C7D5-7CC5-D197D146FCA9}"/>
              </a:ext>
            </a:extLst>
          </p:cNvPr>
          <p:cNvSpPr txBox="1"/>
          <p:nvPr/>
        </p:nvSpPr>
        <p:spPr>
          <a:xfrm>
            <a:off x="8483519" y="5178036"/>
            <a:ext cx="2880003" cy="374574"/>
          </a:xfrm>
          <a:prstGeom prst="rect">
            <a:avLst/>
          </a:prstGeom>
          <a:solidFill>
            <a:srgbClr val="D2D2F4"/>
          </a:solid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Phytoplankton Carbon</a:t>
            </a:r>
            <a:endParaRPr lang="en-GB" sz="1600" b="0" i="0" u="none" strike="noStrike" kern="1200" cap="none" spc="0" baseline="0">
              <a:solidFill>
                <a:srgbClr val="333333"/>
              </a:solidFill>
              <a:uFillTx/>
              <a:latin typeface="Arial" pitchFamily="34"/>
              <a:ea typeface="ＭＳ Ｐゴシック" pitchFamily="34"/>
            </a:endParaRPr>
          </a:p>
        </p:txBody>
      </p:sp>
      <p:sp>
        <p:nvSpPr>
          <p:cNvPr id="13" name="TextBox 8">
            <a:extLst>
              <a:ext uri="{FF2B5EF4-FFF2-40B4-BE49-F238E27FC236}">
                <a16:creationId xmlns:a16="http://schemas.microsoft.com/office/drawing/2014/main" id="{C6A43B07-39D7-1786-2140-AC4F385A6304}"/>
              </a:ext>
            </a:extLst>
          </p:cNvPr>
          <p:cNvSpPr txBox="1"/>
          <p:nvPr/>
        </p:nvSpPr>
        <p:spPr>
          <a:xfrm>
            <a:off x="8483519" y="5675479"/>
            <a:ext cx="2880003" cy="374574"/>
          </a:xfrm>
          <a:prstGeom prst="rect">
            <a:avLst/>
          </a:prstGeom>
          <a:solidFill>
            <a:srgbClr val="B8E5DA"/>
          </a:solid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Primary production</a:t>
            </a:r>
            <a:endParaRPr lang="en-GB" sz="1600" b="0" i="0" u="none" strike="noStrike" kern="1200" cap="none" spc="0" baseline="0">
              <a:solidFill>
                <a:srgbClr val="333333"/>
              </a:solidFill>
              <a:uFillTx/>
              <a:latin typeface="Arial" pitchFamily="34"/>
              <a:ea typeface="ＭＳ Ｐゴシック" pitchFamily="34"/>
            </a:endParaRPr>
          </a:p>
        </p:txBody>
      </p:sp>
      <p:sp>
        <p:nvSpPr>
          <p:cNvPr id="14" name="TextBox 9">
            <a:extLst>
              <a:ext uri="{FF2B5EF4-FFF2-40B4-BE49-F238E27FC236}">
                <a16:creationId xmlns:a16="http://schemas.microsoft.com/office/drawing/2014/main" id="{2CFB14AB-5261-1267-5BEA-8824B29FADDA}"/>
              </a:ext>
            </a:extLst>
          </p:cNvPr>
          <p:cNvSpPr txBox="1"/>
          <p:nvPr/>
        </p:nvSpPr>
        <p:spPr>
          <a:xfrm>
            <a:off x="8483519" y="6174888"/>
            <a:ext cx="2880003" cy="374574"/>
          </a:xfrm>
          <a:prstGeom prst="rect">
            <a:avLst/>
          </a:prstGeom>
          <a:solidFill>
            <a:srgbClr val="B8E5DA"/>
          </a:solid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Export production</a:t>
            </a:r>
            <a:endParaRPr lang="en-GB" sz="1600" b="0" i="0" u="none" strike="noStrike" kern="1200" cap="none" spc="0" baseline="0">
              <a:solidFill>
                <a:srgbClr val="333333"/>
              </a:solidFill>
              <a:uFillTx/>
              <a:latin typeface="Arial" pitchFamily="34"/>
              <a:ea typeface="ＭＳ Ｐゴシック" pitchFamily="34"/>
            </a:endParaRPr>
          </a:p>
        </p:txBody>
      </p:sp>
      <p:sp>
        <p:nvSpPr>
          <p:cNvPr id="15" name="TextBox 10">
            <a:extLst>
              <a:ext uri="{FF2B5EF4-FFF2-40B4-BE49-F238E27FC236}">
                <a16:creationId xmlns:a16="http://schemas.microsoft.com/office/drawing/2014/main" id="{8F6EC1A6-FB47-957D-ADD3-96DD484007D5}"/>
              </a:ext>
            </a:extLst>
          </p:cNvPr>
          <p:cNvSpPr txBox="1"/>
          <p:nvPr/>
        </p:nvSpPr>
        <p:spPr>
          <a:xfrm>
            <a:off x="8483519" y="2229234"/>
            <a:ext cx="2880003" cy="374574"/>
          </a:xfrm>
          <a:prstGeom prst="rect">
            <a:avLst/>
          </a:prstGeom>
          <a:solidFill>
            <a:srgbClr val="B8E5DA"/>
          </a:solid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Air-sea CO</a:t>
            </a:r>
            <a:r>
              <a:rPr lang="en-US" sz="1600" b="0" i="0" u="none" strike="noStrike" kern="1200" cap="none" spc="0" baseline="-25000">
                <a:solidFill>
                  <a:srgbClr val="333333"/>
                </a:solidFill>
                <a:uFillTx/>
                <a:latin typeface="Arial" pitchFamily="34"/>
                <a:ea typeface="ＭＳ Ｐゴシック" pitchFamily="34"/>
              </a:rPr>
              <a:t>2</a:t>
            </a:r>
            <a:r>
              <a:rPr lang="en-US" sz="1600" b="0" i="0" u="none" strike="noStrike" kern="1200" cap="none" spc="0" baseline="0">
                <a:solidFill>
                  <a:srgbClr val="333333"/>
                </a:solidFill>
                <a:uFillTx/>
                <a:latin typeface="Arial" pitchFamily="34"/>
                <a:ea typeface="ＭＳ Ｐゴシック" pitchFamily="34"/>
              </a:rPr>
              <a:t> flux</a:t>
            </a:r>
            <a:endParaRPr lang="en-GB" sz="1600" b="0" i="0" u="none" strike="noStrike" kern="1200" cap="none" spc="0" baseline="0">
              <a:solidFill>
                <a:srgbClr val="333333"/>
              </a:solidFill>
              <a:uFillTx/>
              <a:latin typeface="Arial" pitchFamily="34"/>
              <a:ea typeface="ＭＳ Ｐゴシック" pitchFamily="34"/>
            </a:endParaRPr>
          </a:p>
        </p:txBody>
      </p:sp>
      <p:sp>
        <p:nvSpPr>
          <p:cNvPr id="16" name="TextBox 11">
            <a:extLst>
              <a:ext uri="{FF2B5EF4-FFF2-40B4-BE49-F238E27FC236}">
                <a16:creationId xmlns:a16="http://schemas.microsoft.com/office/drawing/2014/main" id="{4784488B-E358-0149-19ED-3EBD1EB2DD56}"/>
              </a:ext>
            </a:extLst>
          </p:cNvPr>
          <p:cNvSpPr txBox="1"/>
          <p:nvPr/>
        </p:nvSpPr>
        <p:spPr>
          <a:xfrm>
            <a:off x="8483519" y="2728651"/>
            <a:ext cx="2880003" cy="374574"/>
          </a:xfrm>
          <a:prstGeom prst="rect">
            <a:avLst/>
          </a:prstGeom>
          <a:solidFill>
            <a:srgbClr val="D2D2F4"/>
          </a:solid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Surface Carbonate System</a:t>
            </a:r>
            <a:endParaRPr lang="en-GB" sz="1600" b="0" i="0" u="none" strike="noStrike" kern="1200" cap="none" spc="0" baseline="0">
              <a:solidFill>
                <a:srgbClr val="333333"/>
              </a:solidFill>
              <a:uFillTx/>
              <a:latin typeface="Arial" pitchFamily="34"/>
              <a:ea typeface="ＭＳ Ｐゴシック" pitchFamily="34"/>
            </a:endParaRPr>
          </a:p>
        </p:txBody>
      </p:sp>
      <p:sp>
        <p:nvSpPr>
          <p:cNvPr id="17" name="TextBox 12">
            <a:extLst>
              <a:ext uri="{FF2B5EF4-FFF2-40B4-BE49-F238E27FC236}">
                <a16:creationId xmlns:a16="http://schemas.microsoft.com/office/drawing/2014/main" id="{C966F4AC-332A-5B3C-B82B-E8618ABF3A39}"/>
              </a:ext>
            </a:extLst>
          </p:cNvPr>
          <p:cNvSpPr txBox="1"/>
          <p:nvPr/>
        </p:nvSpPr>
        <p:spPr>
          <a:xfrm>
            <a:off x="3709848" y="1730373"/>
            <a:ext cx="4650373" cy="374574"/>
          </a:xfrm>
          <a:prstGeom prst="rect">
            <a:avLst/>
          </a:prstGeom>
          <a:solidFill>
            <a:srgbClr val="BFBFBF"/>
          </a:solid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Satellite-based models</a:t>
            </a:r>
            <a:endParaRPr lang="en-GB" sz="1600" b="0" i="0" u="none" strike="noStrike" kern="1200" cap="none" spc="0" baseline="0">
              <a:solidFill>
                <a:srgbClr val="333333"/>
              </a:solidFill>
              <a:uFillTx/>
              <a:latin typeface="Arial" pitchFamily="34"/>
              <a:ea typeface="ＭＳ Ｐゴシック" pitchFamily="34"/>
            </a:endParaRPr>
          </a:p>
        </p:txBody>
      </p:sp>
      <p:sp>
        <p:nvSpPr>
          <p:cNvPr id="18" name="TextBox 14">
            <a:extLst>
              <a:ext uri="{FF2B5EF4-FFF2-40B4-BE49-F238E27FC236}">
                <a16:creationId xmlns:a16="http://schemas.microsoft.com/office/drawing/2014/main" id="{FF628F47-3006-34AB-9B0C-549D8420A30C}"/>
              </a:ext>
            </a:extLst>
          </p:cNvPr>
          <p:cNvSpPr txBox="1"/>
          <p:nvPr/>
        </p:nvSpPr>
        <p:spPr>
          <a:xfrm>
            <a:off x="706758" y="2229234"/>
            <a:ext cx="2880003" cy="374574"/>
          </a:xfrm>
          <a:prstGeom prst="rect">
            <a:avLst/>
          </a:prstGeom>
          <a:solidFill>
            <a:srgbClr val="93DAFF"/>
          </a:solid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Ocean Colour</a:t>
            </a:r>
            <a:endParaRPr lang="en-GB" sz="1600" b="0" i="0" u="none" strike="noStrike" kern="1200" cap="none" spc="0" baseline="0">
              <a:solidFill>
                <a:srgbClr val="333333"/>
              </a:solidFill>
              <a:uFillTx/>
              <a:latin typeface="Arial" pitchFamily="34"/>
              <a:ea typeface="ＭＳ Ｐゴシック" pitchFamily="34"/>
            </a:endParaRPr>
          </a:p>
        </p:txBody>
      </p:sp>
      <p:sp>
        <p:nvSpPr>
          <p:cNvPr id="19" name="TextBox 15">
            <a:extLst>
              <a:ext uri="{FF2B5EF4-FFF2-40B4-BE49-F238E27FC236}">
                <a16:creationId xmlns:a16="http://schemas.microsoft.com/office/drawing/2014/main" id="{8E76D999-0B9D-F2BE-1C60-A28397408CA3}"/>
              </a:ext>
            </a:extLst>
          </p:cNvPr>
          <p:cNvSpPr txBox="1"/>
          <p:nvPr/>
        </p:nvSpPr>
        <p:spPr>
          <a:xfrm>
            <a:off x="706758" y="2726896"/>
            <a:ext cx="2880003" cy="374574"/>
          </a:xfrm>
          <a:prstGeom prst="rect">
            <a:avLst/>
          </a:prstGeom>
          <a:solidFill>
            <a:srgbClr val="93DAFF"/>
          </a:solid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Sea Surface Temperature</a:t>
            </a:r>
            <a:endParaRPr lang="en-GB" sz="1600" b="0" i="0" u="none" strike="noStrike" kern="1200" cap="none" spc="0" baseline="0">
              <a:solidFill>
                <a:srgbClr val="333333"/>
              </a:solidFill>
              <a:uFillTx/>
              <a:latin typeface="Arial" pitchFamily="34"/>
              <a:ea typeface="ＭＳ Ｐゴシック" pitchFamily="34"/>
            </a:endParaRPr>
          </a:p>
        </p:txBody>
      </p:sp>
      <p:sp>
        <p:nvSpPr>
          <p:cNvPr id="20" name="TextBox 16">
            <a:extLst>
              <a:ext uri="{FF2B5EF4-FFF2-40B4-BE49-F238E27FC236}">
                <a16:creationId xmlns:a16="http://schemas.microsoft.com/office/drawing/2014/main" id="{1B56BABE-92E8-9C02-C93B-12076FA3B293}"/>
              </a:ext>
            </a:extLst>
          </p:cNvPr>
          <p:cNvSpPr txBox="1"/>
          <p:nvPr/>
        </p:nvSpPr>
        <p:spPr>
          <a:xfrm>
            <a:off x="706758" y="3227511"/>
            <a:ext cx="2880003" cy="374574"/>
          </a:xfrm>
          <a:prstGeom prst="rect">
            <a:avLst/>
          </a:prstGeom>
          <a:solidFill>
            <a:srgbClr val="93DAFF"/>
          </a:solid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Sea Surface Salinity</a:t>
            </a:r>
            <a:endParaRPr lang="en-GB" sz="1600" b="0" i="0" u="none" strike="noStrike" kern="1200" cap="none" spc="0" baseline="0">
              <a:solidFill>
                <a:srgbClr val="333333"/>
              </a:solidFill>
              <a:uFillTx/>
              <a:latin typeface="Arial" pitchFamily="34"/>
              <a:ea typeface="ＭＳ Ｐゴシック" pitchFamily="34"/>
            </a:endParaRPr>
          </a:p>
        </p:txBody>
      </p:sp>
      <p:sp>
        <p:nvSpPr>
          <p:cNvPr id="21" name="TextBox 17">
            <a:extLst>
              <a:ext uri="{FF2B5EF4-FFF2-40B4-BE49-F238E27FC236}">
                <a16:creationId xmlns:a16="http://schemas.microsoft.com/office/drawing/2014/main" id="{E06DF6E4-9808-711B-6E76-77837C014B39}"/>
              </a:ext>
            </a:extLst>
          </p:cNvPr>
          <p:cNvSpPr txBox="1"/>
          <p:nvPr/>
        </p:nvSpPr>
        <p:spPr>
          <a:xfrm>
            <a:off x="706748" y="5025487"/>
            <a:ext cx="2880003" cy="374574"/>
          </a:xfrm>
          <a:prstGeom prst="rect">
            <a:avLst/>
          </a:prstGeom>
          <a:solidFill>
            <a:srgbClr val="87CFD7"/>
          </a:solid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1" u="none" strike="noStrike" kern="1200" cap="none" spc="0" baseline="0">
                <a:solidFill>
                  <a:srgbClr val="333333"/>
                </a:solidFill>
                <a:uFillTx/>
                <a:latin typeface="Arial" pitchFamily="34"/>
                <a:ea typeface="ＭＳ Ｐゴシック" pitchFamily="34"/>
              </a:rPr>
              <a:t>In situ </a:t>
            </a:r>
            <a:r>
              <a:rPr lang="en-US" sz="1600" b="0" i="0" u="none" strike="noStrike" kern="1200" cap="none" spc="0" baseline="0">
                <a:solidFill>
                  <a:srgbClr val="333333"/>
                </a:solidFill>
                <a:uFillTx/>
                <a:latin typeface="Arial" pitchFamily="34"/>
                <a:ea typeface="ＭＳ Ｐゴシック" pitchFamily="34"/>
              </a:rPr>
              <a:t>data</a:t>
            </a:r>
            <a:endParaRPr lang="en-GB" sz="1600" b="0" i="1" u="none" strike="noStrike" kern="1200" cap="none" spc="0" baseline="0">
              <a:solidFill>
                <a:srgbClr val="333333"/>
              </a:solidFill>
              <a:uFillTx/>
              <a:latin typeface="Arial" pitchFamily="34"/>
              <a:ea typeface="ＭＳ Ｐゴシック" pitchFamily="34"/>
            </a:endParaRPr>
          </a:p>
        </p:txBody>
      </p:sp>
      <p:cxnSp>
        <p:nvCxnSpPr>
          <p:cNvPr id="22" name="Straight Arrow Connector 36">
            <a:extLst>
              <a:ext uri="{FF2B5EF4-FFF2-40B4-BE49-F238E27FC236}">
                <a16:creationId xmlns:a16="http://schemas.microsoft.com/office/drawing/2014/main" id="{9F55A3C3-3811-FF16-C911-9A8888AEB428}"/>
              </a:ext>
            </a:extLst>
          </p:cNvPr>
          <p:cNvCxnSpPr>
            <a:stCxn id="18" idx="3"/>
            <a:endCxn id="10" idx="1"/>
          </p:cNvCxnSpPr>
          <p:nvPr/>
        </p:nvCxnSpPr>
        <p:spPr>
          <a:xfrm>
            <a:off x="3586761" y="2416521"/>
            <a:ext cx="4896758" cy="1478593"/>
          </a:xfrm>
          <a:prstGeom prst="straightConnector1">
            <a:avLst/>
          </a:prstGeom>
          <a:noFill/>
          <a:ln w="9528" cap="flat">
            <a:solidFill>
              <a:srgbClr val="333333"/>
            </a:solidFill>
            <a:prstDash val="solid"/>
            <a:round/>
            <a:tailEnd type="arrow"/>
          </a:ln>
        </p:spPr>
      </p:cxnSp>
      <p:cxnSp>
        <p:nvCxnSpPr>
          <p:cNvPr id="23" name="Straight Arrow Connector 37">
            <a:extLst>
              <a:ext uri="{FF2B5EF4-FFF2-40B4-BE49-F238E27FC236}">
                <a16:creationId xmlns:a16="http://schemas.microsoft.com/office/drawing/2014/main" id="{E6F56E2E-6E51-FA49-B1A1-FEDB1EE49ADD}"/>
              </a:ext>
            </a:extLst>
          </p:cNvPr>
          <p:cNvCxnSpPr>
            <a:stCxn id="18" idx="3"/>
            <a:endCxn id="11" idx="1"/>
          </p:cNvCxnSpPr>
          <p:nvPr/>
        </p:nvCxnSpPr>
        <p:spPr>
          <a:xfrm>
            <a:off x="3586761" y="2416521"/>
            <a:ext cx="4896740" cy="2454954"/>
          </a:xfrm>
          <a:prstGeom prst="straightConnector1">
            <a:avLst/>
          </a:prstGeom>
          <a:noFill/>
          <a:ln w="9528" cap="flat">
            <a:solidFill>
              <a:srgbClr val="333333"/>
            </a:solidFill>
            <a:prstDash val="solid"/>
            <a:round/>
            <a:tailEnd type="arrow"/>
          </a:ln>
        </p:spPr>
      </p:cxnSp>
      <p:cxnSp>
        <p:nvCxnSpPr>
          <p:cNvPr id="24" name="Straight Arrow Connector 40">
            <a:extLst>
              <a:ext uri="{FF2B5EF4-FFF2-40B4-BE49-F238E27FC236}">
                <a16:creationId xmlns:a16="http://schemas.microsoft.com/office/drawing/2014/main" id="{A2C68860-B01C-3B8B-891F-3D158173A795}"/>
              </a:ext>
            </a:extLst>
          </p:cNvPr>
          <p:cNvCxnSpPr>
            <a:stCxn id="18" idx="3"/>
            <a:endCxn id="12" idx="1"/>
          </p:cNvCxnSpPr>
          <p:nvPr/>
        </p:nvCxnSpPr>
        <p:spPr>
          <a:xfrm>
            <a:off x="3586761" y="2416521"/>
            <a:ext cx="4896758" cy="2948802"/>
          </a:xfrm>
          <a:prstGeom prst="straightConnector1">
            <a:avLst/>
          </a:prstGeom>
          <a:noFill/>
          <a:ln w="9528" cap="flat">
            <a:solidFill>
              <a:srgbClr val="333333"/>
            </a:solidFill>
            <a:prstDash val="solid"/>
            <a:round/>
            <a:tailEnd type="arrow"/>
          </a:ln>
        </p:spPr>
      </p:cxnSp>
      <p:cxnSp>
        <p:nvCxnSpPr>
          <p:cNvPr id="25" name="Straight Arrow Connector 43">
            <a:extLst>
              <a:ext uri="{FF2B5EF4-FFF2-40B4-BE49-F238E27FC236}">
                <a16:creationId xmlns:a16="http://schemas.microsoft.com/office/drawing/2014/main" id="{DCF9D557-179D-0188-653E-50571798E7D2}"/>
              </a:ext>
            </a:extLst>
          </p:cNvPr>
          <p:cNvCxnSpPr>
            <a:stCxn id="18" idx="3"/>
            <a:endCxn id="8" idx="1"/>
          </p:cNvCxnSpPr>
          <p:nvPr/>
        </p:nvCxnSpPr>
        <p:spPr>
          <a:xfrm>
            <a:off x="3586761" y="2416521"/>
            <a:ext cx="4896740" cy="1969325"/>
          </a:xfrm>
          <a:prstGeom prst="straightConnector1">
            <a:avLst/>
          </a:prstGeom>
          <a:noFill/>
          <a:ln w="9528" cap="flat">
            <a:solidFill>
              <a:srgbClr val="333333"/>
            </a:solidFill>
            <a:prstDash val="solid"/>
            <a:round/>
            <a:tailEnd type="arrow"/>
          </a:ln>
        </p:spPr>
      </p:cxnSp>
      <p:cxnSp>
        <p:nvCxnSpPr>
          <p:cNvPr id="26" name="Straight Arrow Connector 46">
            <a:extLst>
              <a:ext uri="{FF2B5EF4-FFF2-40B4-BE49-F238E27FC236}">
                <a16:creationId xmlns:a16="http://schemas.microsoft.com/office/drawing/2014/main" id="{766BDDEA-A700-0B11-B765-5940717BE2FB}"/>
              </a:ext>
            </a:extLst>
          </p:cNvPr>
          <p:cNvCxnSpPr>
            <a:stCxn id="18" idx="3"/>
            <a:endCxn id="13" idx="1"/>
          </p:cNvCxnSpPr>
          <p:nvPr/>
        </p:nvCxnSpPr>
        <p:spPr>
          <a:xfrm>
            <a:off x="3586761" y="2416521"/>
            <a:ext cx="4896758" cy="3446245"/>
          </a:xfrm>
          <a:prstGeom prst="straightConnector1">
            <a:avLst/>
          </a:prstGeom>
          <a:noFill/>
          <a:ln w="9528" cap="flat">
            <a:solidFill>
              <a:srgbClr val="333333"/>
            </a:solidFill>
            <a:prstDash val="solid"/>
            <a:round/>
            <a:tailEnd type="arrow"/>
          </a:ln>
        </p:spPr>
      </p:cxnSp>
      <p:cxnSp>
        <p:nvCxnSpPr>
          <p:cNvPr id="27" name="Straight Arrow Connector 49">
            <a:extLst>
              <a:ext uri="{FF2B5EF4-FFF2-40B4-BE49-F238E27FC236}">
                <a16:creationId xmlns:a16="http://schemas.microsoft.com/office/drawing/2014/main" id="{6A06429D-5FAF-2536-5B8A-AF6FE765E2C7}"/>
              </a:ext>
            </a:extLst>
          </p:cNvPr>
          <p:cNvCxnSpPr>
            <a:stCxn id="19" idx="3"/>
            <a:endCxn id="15" idx="1"/>
          </p:cNvCxnSpPr>
          <p:nvPr/>
        </p:nvCxnSpPr>
        <p:spPr>
          <a:xfrm flipV="1">
            <a:off x="3586761" y="2416521"/>
            <a:ext cx="4896758" cy="497662"/>
          </a:xfrm>
          <a:prstGeom prst="straightConnector1">
            <a:avLst/>
          </a:prstGeom>
          <a:noFill/>
          <a:ln w="9528" cap="flat">
            <a:solidFill>
              <a:srgbClr val="333333"/>
            </a:solidFill>
            <a:prstDash val="solid"/>
            <a:round/>
            <a:tailEnd type="arrow"/>
          </a:ln>
        </p:spPr>
      </p:cxnSp>
      <p:cxnSp>
        <p:nvCxnSpPr>
          <p:cNvPr id="28" name="Straight Arrow Connector 52">
            <a:extLst>
              <a:ext uri="{FF2B5EF4-FFF2-40B4-BE49-F238E27FC236}">
                <a16:creationId xmlns:a16="http://schemas.microsoft.com/office/drawing/2014/main" id="{2D41BF02-ABFD-9886-0675-D1310F8ED13D}"/>
              </a:ext>
            </a:extLst>
          </p:cNvPr>
          <p:cNvCxnSpPr>
            <a:stCxn id="19" idx="3"/>
            <a:endCxn id="16" idx="1"/>
          </p:cNvCxnSpPr>
          <p:nvPr/>
        </p:nvCxnSpPr>
        <p:spPr>
          <a:xfrm>
            <a:off x="3586761" y="2914183"/>
            <a:ext cx="4896758" cy="1755"/>
          </a:xfrm>
          <a:prstGeom prst="straightConnector1">
            <a:avLst/>
          </a:prstGeom>
          <a:noFill/>
          <a:ln w="9528" cap="flat">
            <a:solidFill>
              <a:srgbClr val="333333"/>
            </a:solidFill>
            <a:prstDash val="solid"/>
            <a:round/>
            <a:tailEnd type="arrow"/>
          </a:ln>
        </p:spPr>
      </p:cxnSp>
      <p:cxnSp>
        <p:nvCxnSpPr>
          <p:cNvPr id="29" name="Straight Arrow Connector 55">
            <a:extLst>
              <a:ext uri="{FF2B5EF4-FFF2-40B4-BE49-F238E27FC236}">
                <a16:creationId xmlns:a16="http://schemas.microsoft.com/office/drawing/2014/main" id="{52C915A8-46F4-1007-2BD6-B9696B9E9FFE}"/>
              </a:ext>
            </a:extLst>
          </p:cNvPr>
          <p:cNvCxnSpPr>
            <a:stCxn id="19" idx="3"/>
            <a:endCxn id="9" idx="1"/>
          </p:cNvCxnSpPr>
          <p:nvPr/>
        </p:nvCxnSpPr>
        <p:spPr>
          <a:xfrm>
            <a:off x="3586761" y="2914183"/>
            <a:ext cx="4896758" cy="495385"/>
          </a:xfrm>
          <a:prstGeom prst="straightConnector1">
            <a:avLst/>
          </a:prstGeom>
          <a:noFill/>
          <a:ln w="9528" cap="flat">
            <a:solidFill>
              <a:srgbClr val="333333"/>
            </a:solidFill>
            <a:prstDash val="solid"/>
            <a:round/>
            <a:tailEnd type="arrow"/>
          </a:ln>
        </p:spPr>
      </p:cxnSp>
      <p:cxnSp>
        <p:nvCxnSpPr>
          <p:cNvPr id="30" name="Straight Arrow Connector 58">
            <a:extLst>
              <a:ext uri="{FF2B5EF4-FFF2-40B4-BE49-F238E27FC236}">
                <a16:creationId xmlns:a16="http://schemas.microsoft.com/office/drawing/2014/main" id="{188FC5A9-4C66-61AA-46F2-8609005E5F46}"/>
              </a:ext>
            </a:extLst>
          </p:cNvPr>
          <p:cNvCxnSpPr>
            <a:stCxn id="20" idx="3"/>
            <a:endCxn id="10" idx="1"/>
          </p:cNvCxnSpPr>
          <p:nvPr/>
        </p:nvCxnSpPr>
        <p:spPr>
          <a:xfrm>
            <a:off x="3586761" y="3414798"/>
            <a:ext cx="4896758" cy="480316"/>
          </a:xfrm>
          <a:prstGeom prst="straightConnector1">
            <a:avLst/>
          </a:prstGeom>
          <a:noFill/>
          <a:ln w="9528" cap="flat">
            <a:solidFill>
              <a:srgbClr val="333333"/>
            </a:solidFill>
            <a:prstDash val="solid"/>
            <a:round/>
            <a:tailEnd type="arrow"/>
          </a:ln>
        </p:spPr>
      </p:cxnSp>
      <p:cxnSp>
        <p:nvCxnSpPr>
          <p:cNvPr id="31" name="Straight Arrow Connector 61">
            <a:extLst>
              <a:ext uri="{FF2B5EF4-FFF2-40B4-BE49-F238E27FC236}">
                <a16:creationId xmlns:a16="http://schemas.microsoft.com/office/drawing/2014/main" id="{DDC5AD96-E322-3519-BAE1-0FA5F9328D46}"/>
              </a:ext>
            </a:extLst>
          </p:cNvPr>
          <p:cNvCxnSpPr>
            <a:stCxn id="19" idx="3"/>
            <a:endCxn id="10" idx="1"/>
          </p:cNvCxnSpPr>
          <p:nvPr/>
        </p:nvCxnSpPr>
        <p:spPr>
          <a:xfrm>
            <a:off x="3586761" y="2914183"/>
            <a:ext cx="4896758" cy="980931"/>
          </a:xfrm>
          <a:prstGeom prst="straightConnector1">
            <a:avLst/>
          </a:prstGeom>
          <a:noFill/>
          <a:ln w="9528" cap="flat">
            <a:solidFill>
              <a:srgbClr val="333333"/>
            </a:solidFill>
            <a:prstDash val="solid"/>
            <a:round/>
            <a:tailEnd type="arrow"/>
          </a:ln>
        </p:spPr>
      </p:cxnSp>
      <p:cxnSp>
        <p:nvCxnSpPr>
          <p:cNvPr id="32" name="Straight Arrow Connector 64">
            <a:extLst>
              <a:ext uri="{FF2B5EF4-FFF2-40B4-BE49-F238E27FC236}">
                <a16:creationId xmlns:a16="http://schemas.microsoft.com/office/drawing/2014/main" id="{2C4DF5F2-C767-8551-73B5-F9CC5CCE57F2}"/>
              </a:ext>
            </a:extLst>
          </p:cNvPr>
          <p:cNvCxnSpPr>
            <a:stCxn id="19" idx="3"/>
            <a:endCxn id="8" idx="1"/>
          </p:cNvCxnSpPr>
          <p:nvPr/>
        </p:nvCxnSpPr>
        <p:spPr>
          <a:xfrm>
            <a:off x="3586761" y="2914183"/>
            <a:ext cx="4896740" cy="1471663"/>
          </a:xfrm>
          <a:prstGeom prst="straightConnector1">
            <a:avLst/>
          </a:prstGeom>
          <a:noFill/>
          <a:ln w="9528" cap="flat">
            <a:solidFill>
              <a:srgbClr val="333333"/>
            </a:solidFill>
            <a:prstDash val="solid"/>
            <a:round/>
            <a:tailEnd type="arrow"/>
          </a:ln>
        </p:spPr>
      </p:cxnSp>
      <p:cxnSp>
        <p:nvCxnSpPr>
          <p:cNvPr id="33" name="Straight Arrow Connector 67">
            <a:extLst>
              <a:ext uri="{FF2B5EF4-FFF2-40B4-BE49-F238E27FC236}">
                <a16:creationId xmlns:a16="http://schemas.microsoft.com/office/drawing/2014/main" id="{9D69247E-E9A7-4419-2A88-3417804079E1}"/>
              </a:ext>
            </a:extLst>
          </p:cNvPr>
          <p:cNvCxnSpPr>
            <a:stCxn id="19" idx="3"/>
            <a:endCxn id="14" idx="1"/>
          </p:cNvCxnSpPr>
          <p:nvPr/>
        </p:nvCxnSpPr>
        <p:spPr>
          <a:xfrm>
            <a:off x="3586761" y="2914183"/>
            <a:ext cx="4896758" cy="3447992"/>
          </a:xfrm>
          <a:prstGeom prst="straightConnector1">
            <a:avLst/>
          </a:prstGeom>
          <a:noFill/>
          <a:ln w="9528" cap="flat">
            <a:solidFill>
              <a:srgbClr val="333333"/>
            </a:solidFill>
            <a:prstDash val="solid"/>
            <a:round/>
            <a:tailEnd type="arrow"/>
          </a:ln>
        </p:spPr>
      </p:cxnSp>
      <p:cxnSp>
        <p:nvCxnSpPr>
          <p:cNvPr id="34" name="Straight Arrow Connector 70">
            <a:extLst>
              <a:ext uri="{FF2B5EF4-FFF2-40B4-BE49-F238E27FC236}">
                <a16:creationId xmlns:a16="http://schemas.microsoft.com/office/drawing/2014/main" id="{946E1314-8E6E-514B-9785-E934A94E9487}"/>
              </a:ext>
            </a:extLst>
          </p:cNvPr>
          <p:cNvCxnSpPr>
            <a:stCxn id="20" idx="3"/>
            <a:endCxn id="15" idx="1"/>
          </p:cNvCxnSpPr>
          <p:nvPr/>
        </p:nvCxnSpPr>
        <p:spPr>
          <a:xfrm flipV="1">
            <a:off x="3586761" y="2416521"/>
            <a:ext cx="4896758" cy="998277"/>
          </a:xfrm>
          <a:prstGeom prst="straightConnector1">
            <a:avLst/>
          </a:prstGeom>
          <a:noFill/>
          <a:ln w="9528" cap="flat">
            <a:solidFill>
              <a:srgbClr val="333333"/>
            </a:solidFill>
            <a:prstDash val="solid"/>
            <a:round/>
            <a:tailEnd type="arrow"/>
          </a:ln>
        </p:spPr>
      </p:cxnSp>
      <p:cxnSp>
        <p:nvCxnSpPr>
          <p:cNvPr id="35" name="Straight Arrow Connector 73">
            <a:extLst>
              <a:ext uri="{FF2B5EF4-FFF2-40B4-BE49-F238E27FC236}">
                <a16:creationId xmlns:a16="http://schemas.microsoft.com/office/drawing/2014/main" id="{00835E27-2165-B4A7-1D94-DF3928CC47DD}"/>
              </a:ext>
            </a:extLst>
          </p:cNvPr>
          <p:cNvCxnSpPr>
            <a:stCxn id="20" idx="3"/>
            <a:endCxn id="16" idx="1"/>
          </p:cNvCxnSpPr>
          <p:nvPr/>
        </p:nvCxnSpPr>
        <p:spPr>
          <a:xfrm flipV="1">
            <a:off x="3586761" y="2915938"/>
            <a:ext cx="4896758" cy="498860"/>
          </a:xfrm>
          <a:prstGeom prst="straightConnector1">
            <a:avLst/>
          </a:prstGeom>
          <a:noFill/>
          <a:ln w="9528" cap="flat">
            <a:solidFill>
              <a:srgbClr val="333333"/>
            </a:solidFill>
            <a:prstDash val="solid"/>
            <a:round/>
            <a:tailEnd type="arrow"/>
          </a:ln>
        </p:spPr>
      </p:cxnSp>
      <p:cxnSp>
        <p:nvCxnSpPr>
          <p:cNvPr id="36" name="Straight Arrow Connector 76">
            <a:extLst>
              <a:ext uri="{FF2B5EF4-FFF2-40B4-BE49-F238E27FC236}">
                <a16:creationId xmlns:a16="http://schemas.microsoft.com/office/drawing/2014/main" id="{1ABA13EF-8F5A-2915-A803-C2BA7DEE076F}"/>
              </a:ext>
            </a:extLst>
          </p:cNvPr>
          <p:cNvCxnSpPr>
            <a:stCxn id="20" idx="3"/>
            <a:endCxn id="9" idx="1"/>
          </p:cNvCxnSpPr>
          <p:nvPr/>
        </p:nvCxnSpPr>
        <p:spPr>
          <a:xfrm flipV="1">
            <a:off x="3586761" y="3409568"/>
            <a:ext cx="4896758" cy="5230"/>
          </a:xfrm>
          <a:prstGeom prst="straightConnector1">
            <a:avLst/>
          </a:prstGeom>
          <a:noFill/>
          <a:ln w="9528" cap="flat">
            <a:solidFill>
              <a:srgbClr val="333333"/>
            </a:solidFill>
            <a:prstDash val="solid"/>
            <a:round/>
            <a:tailEnd type="arrow"/>
          </a:ln>
        </p:spPr>
      </p:cxnSp>
      <p:cxnSp>
        <p:nvCxnSpPr>
          <p:cNvPr id="37" name="Connector: Elbow 80">
            <a:extLst>
              <a:ext uri="{FF2B5EF4-FFF2-40B4-BE49-F238E27FC236}">
                <a16:creationId xmlns:a16="http://schemas.microsoft.com/office/drawing/2014/main" id="{83C3F5F8-11BE-6E43-0EB2-8A274EC100EB}"/>
              </a:ext>
            </a:extLst>
          </p:cNvPr>
          <p:cNvCxnSpPr>
            <a:stCxn id="16" idx="3"/>
            <a:endCxn id="9" idx="3"/>
          </p:cNvCxnSpPr>
          <p:nvPr/>
        </p:nvCxnSpPr>
        <p:spPr>
          <a:xfrm>
            <a:off x="11363522" y="2915938"/>
            <a:ext cx="12700" cy="493630"/>
          </a:xfrm>
          <a:prstGeom prst="bentConnector3">
            <a:avLst>
              <a:gd name="adj1" fmla="val 1800000"/>
            </a:avLst>
          </a:prstGeom>
          <a:noFill/>
          <a:ln w="9528" cap="flat">
            <a:solidFill>
              <a:srgbClr val="333333"/>
            </a:solidFill>
            <a:prstDash val="solid"/>
            <a:round/>
            <a:tailEnd type="arrow"/>
          </a:ln>
        </p:spPr>
      </p:cxnSp>
      <p:sp>
        <p:nvSpPr>
          <p:cNvPr id="38" name="TextBox 180">
            <a:extLst>
              <a:ext uri="{FF2B5EF4-FFF2-40B4-BE49-F238E27FC236}">
                <a16:creationId xmlns:a16="http://schemas.microsoft.com/office/drawing/2014/main" id="{CEB0C250-A35B-D593-C138-20746E6F7983}"/>
              </a:ext>
            </a:extLst>
          </p:cNvPr>
          <p:cNvSpPr txBox="1"/>
          <p:nvPr/>
        </p:nvSpPr>
        <p:spPr>
          <a:xfrm>
            <a:off x="706758" y="1734004"/>
            <a:ext cx="2880003" cy="374574"/>
          </a:xfrm>
          <a:prstGeom prst="rect">
            <a:avLst/>
          </a:prstGeom>
          <a:solidFill>
            <a:srgbClr val="BFBFBF"/>
          </a:solid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Input data</a:t>
            </a:r>
            <a:endParaRPr lang="en-GB" sz="1600" b="0" i="0" u="none" strike="noStrike" kern="1200" cap="none" spc="0" baseline="0">
              <a:solidFill>
                <a:srgbClr val="333333"/>
              </a:solidFill>
              <a:uFillTx/>
              <a:latin typeface="Arial" pitchFamily="34"/>
              <a:ea typeface="ＭＳ Ｐゴシック" pitchFamily="34"/>
            </a:endParaRPr>
          </a:p>
        </p:txBody>
      </p:sp>
      <p:sp>
        <p:nvSpPr>
          <p:cNvPr id="39" name="TextBox 181">
            <a:extLst>
              <a:ext uri="{FF2B5EF4-FFF2-40B4-BE49-F238E27FC236}">
                <a16:creationId xmlns:a16="http://schemas.microsoft.com/office/drawing/2014/main" id="{B4609502-6EDD-8BB7-D752-F451318D2A9F}"/>
              </a:ext>
            </a:extLst>
          </p:cNvPr>
          <p:cNvSpPr txBox="1"/>
          <p:nvPr/>
        </p:nvSpPr>
        <p:spPr>
          <a:xfrm>
            <a:off x="8483519" y="1729340"/>
            <a:ext cx="2880003" cy="374574"/>
          </a:xfrm>
          <a:prstGeom prst="rect">
            <a:avLst/>
          </a:prstGeom>
          <a:solidFill>
            <a:srgbClr val="BFBFBF"/>
          </a:solid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Output data</a:t>
            </a:r>
            <a:endParaRPr lang="en-GB" sz="1600" b="0" i="0" u="none" strike="noStrike" kern="1200" cap="none" spc="0" baseline="0">
              <a:solidFill>
                <a:srgbClr val="333333"/>
              </a:solidFill>
              <a:uFillTx/>
              <a:latin typeface="Arial" pitchFamily="34"/>
              <a:ea typeface="ＭＳ Ｐゴシック" pitchFamily="34"/>
            </a:endParaRPr>
          </a:p>
        </p:txBody>
      </p:sp>
      <p:sp>
        <p:nvSpPr>
          <p:cNvPr id="40" name="TextBox 21">
            <a:extLst>
              <a:ext uri="{FF2B5EF4-FFF2-40B4-BE49-F238E27FC236}">
                <a16:creationId xmlns:a16="http://schemas.microsoft.com/office/drawing/2014/main" id="{6CB11B9C-AE3D-9191-1063-18C263A03986}"/>
              </a:ext>
            </a:extLst>
          </p:cNvPr>
          <p:cNvSpPr txBox="1"/>
          <p:nvPr/>
        </p:nvSpPr>
        <p:spPr>
          <a:xfrm>
            <a:off x="706748" y="3734190"/>
            <a:ext cx="2880003" cy="374574"/>
          </a:xfrm>
          <a:prstGeom prst="rect">
            <a:avLst/>
          </a:prstGeom>
          <a:solidFill>
            <a:srgbClr val="93DAFF"/>
          </a:solid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Sea Ice</a:t>
            </a:r>
            <a:endParaRPr lang="en-GB" sz="1600" b="0" i="0" u="none" strike="noStrike" kern="1200" cap="none" spc="0" baseline="0">
              <a:solidFill>
                <a:srgbClr val="333333"/>
              </a:solidFill>
              <a:uFillTx/>
              <a:latin typeface="Arial" pitchFamily="34"/>
              <a:ea typeface="ＭＳ Ｐゴシック" pitchFamily="34"/>
            </a:endParaRPr>
          </a:p>
        </p:txBody>
      </p:sp>
      <p:cxnSp>
        <p:nvCxnSpPr>
          <p:cNvPr id="41" name="Straight Arrow Connector 22">
            <a:extLst>
              <a:ext uri="{FF2B5EF4-FFF2-40B4-BE49-F238E27FC236}">
                <a16:creationId xmlns:a16="http://schemas.microsoft.com/office/drawing/2014/main" id="{9D1D3EAE-0B3A-70A9-D8BB-DD8689360B1C}"/>
              </a:ext>
            </a:extLst>
          </p:cNvPr>
          <p:cNvCxnSpPr>
            <a:stCxn id="40" idx="3"/>
            <a:endCxn id="15" idx="1"/>
          </p:cNvCxnSpPr>
          <p:nvPr/>
        </p:nvCxnSpPr>
        <p:spPr>
          <a:xfrm flipV="1">
            <a:off x="3586751" y="2416521"/>
            <a:ext cx="4896768" cy="1504956"/>
          </a:xfrm>
          <a:prstGeom prst="straightConnector1">
            <a:avLst/>
          </a:prstGeom>
          <a:noFill/>
          <a:ln w="9528" cap="flat">
            <a:solidFill>
              <a:srgbClr val="333333"/>
            </a:solidFill>
            <a:prstDash val="solid"/>
            <a:round/>
            <a:tailEnd type="arrow"/>
          </a:ln>
        </p:spPr>
      </p:cxnSp>
      <p:cxnSp>
        <p:nvCxnSpPr>
          <p:cNvPr id="42" name="Straight Arrow Connector 25">
            <a:extLst>
              <a:ext uri="{FF2B5EF4-FFF2-40B4-BE49-F238E27FC236}">
                <a16:creationId xmlns:a16="http://schemas.microsoft.com/office/drawing/2014/main" id="{92E3D82C-7CA2-A0DD-7F1A-E98DCF02D7B9}"/>
              </a:ext>
            </a:extLst>
          </p:cNvPr>
          <p:cNvCxnSpPr>
            <a:stCxn id="18" idx="3"/>
            <a:endCxn id="15" idx="1"/>
          </p:cNvCxnSpPr>
          <p:nvPr/>
        </p:nvCxnSpPr>
        <p:spPr>
          <a:xfrm>
            <a:off x="3586761" y="2416521"/>
            <a:ext cx="4896758" cy="0"/>
          </a:xfrm>
          <a:prstGeom prst="straightConnector1">
            <a:avLst/>
          </a:prstGeom>
          <a:noFill/>
          <a:ln w="9528" cap="flat">
            <a:solidFill>
              <a:srgbClr val="333333"/>
            </a:solidFill>
            <a:prstDash val="solid"/>
            <a:round/>
            <a:tailEnd type="arrow"/>
          </a:ln>
        </p:spPr>
      </p:cxnSp>
      <p:cxnSp>
        <p:nvCxnSpPr>
          <p:cNvPr id="43" name="Straight Arrow Connector 28">
            <a:extLst>
              <a:ext uri="{FF2B5EF4-FFF2-40B4-BE49-F238E27FC236}">
                <a16:creationId xmlns:a16="http://schemas.microsoft.com/office/drawing/2014/main" id="{F4C540F1-059A-76E1-7ED7-F8F978BCC1A2}"/>
              </a:ext>
            </a:extLst>
          </p:cNvPr>
          <p:cNvCxnSpPr>
            <a:stCxn id="18" idx="3"/>
            <a:endCxn id="16" idx="1"/>
          </p:cNvCxnSpPr>
          <p:nvPr/>
        </p:nvCxnSpPr>
        <p:spPr>
          <a:xfrm>
            <a:off x="3586761" y="2416521"/>
            <a:ext cx="4896758" cy="499417"/>
          </a:xfrm>
          <a:prstGeom prst="straightConnector1">
            <a:avLst/>
          </a:prstGeom>
          <a:noFill/>
          <a:ln w="9528" cap="flat">
            <a:solidFill>
              <a:srgbClr val="333333"/>
            </a:solidFill>
            <a:prstDash val="solid"/>
            <a:round/>
            <a:tailEnd type="arrow"/>
          </a:ln>
        </p:spPr>
      </p:cxnSp>
      <p:cxnSp>
        <p:nvCxnSpPr>
          <p:cNvPr id="44" name="Straight Arrow Connector 31">
            <a:extLst>
              <a:ext uri="{FF2B5EF4-FFF2-40B4-BE49-F238E27FC236}">
                <a16:creationId xmlns:a16="http://schemas.microsoft.com/office/drawing/2014/main" id="{81F7A9BB-8B3C-373E-F3C2-B321279B3FDA}"/>
              </a:ext>
            </a:extLst>
          </p:cNvPr>
          <p:cNvCxnSpPr>
            <a:stCxn id="40" idx="3"/>
            <a:endCxn id="16" idx="1"/>
          </p:cNvCxnSpPr>
          <p:nvPr/>
        </p:nvCxnSpPr>
        <p:spPr>
          <a:xfrm flipV="1">
            <a:off x="3586751" y="2915938"/>
            <a:ext cx="4896768" cy="1005539"/>
          </a:xfrm>
          <a:prstGeom prst="straightConnector1">
            <a:avLst/>
          </a:prstGeom>
          <a:noFill/>
          <a:ln w="9528" cap="flat">
            <a:solidFill>
              <a:srgbClr val="333333"/>
            </a:solidFill>
            <a:prstDash val="solid"/>
            <a:round/>
            <a:tailEnd type="arrow"/>
          </a:ln>
        </p:spPr>
      </p:cxnSp>
      <p:cxnSp>
        <p:nvCxnSpPr>
          <p:cNvPr id="45" name="Straight Arrow Connector 34">
            <a:extLst>
              <a:ext uri="{FF2B5EF4-FFF2-40B4-BE49-F238E27FC236}">
                <a16:creationId xmlns:a16="http://schemas.microsoft.com/office/drawing/2014/main" id="{5D886C47-C432-A857-D9F5-335B413B28FC}"/>
              </a:ext>
            </a:extLst>
          </p:cNvPr>
          <p:cNvCxnSpPr>
            <a:stCxn id="20" idx="3"/>
            <a:endCxn id="15" idx="1"/>
          </p:cNvCxnSpPr>
          <p:nvPr/>
        </p:nvCxnSpPr>
        <p:spPr>
          <a:xfrm flipV="1">
            <a:off x="3586761" y="2416521"/>
            <a:ext cx="4896758" cy="998277"/>
          </a:xfrm>
          <a:prstGeom prst="straightConnector1">
            <a:avLst/>
          </a:prstGeom>
          <a:noFill/>
          <a:ln w="9528" cap="flat">
            <a:solidFill>
              <a:srgbClr val="333333"/>
            </a:solidFill>
            <a:prstDash val="solid"/>
            <a:round/>
            <a:tailEnd type="arrow"/>
          </a:ln>
        </p:spPr>
      </p:cxnSp>
      <p:cxnSp>
        <p:nvCxnSpPr>
          <p:cNvPr id="46" name="Connector: Elbow 39">
            <a:extLst>
              <a:ext uri="{FF2B5EF4-FFF2-40B4-BE49-F238E27FC236}">
                <a16:creationId xmlns:a16="http://schemas.microsoft.com/office/drawing/2014/main" id="{B6229106-10E6-6CDA-2EDD-7C45660FF12F}"/>
              </a:ext>
            </a:extLst>
          </p:cNvPr>
          <p:cNvCxnSpPr>
            <a:stCxn id="13" idx="3"/>
            <a:endCxn id="10" idx="3"/>
          </p:cNvCxnSpPr>
          <p:nvPr/>
        </p:nvCxnSpPr>
        <p:spPr>
          <a:xfrm flipV="1">
            <a:off x="11363522" y="3895114"/>
            <a:ext cx="12700" cy="1967652"/>
          </a:xfrm>
          <a:prstGeom prst="bentConnector3">
            <a:avLst>
              <a:gd name="adj1" fmla="val 1800000"/>
            </a:avLst>
          </a:prstGeom>
          <a:noFill/>
          <a:ln w="9528" cap="flat">
            <a:solidFill>
              <a:srgbClr val="333333"/>
            </a:solidFill>
            <a:prstDash val="solid"/>
            <a:round/>
            <a:tailEnd type="arrow"/>
          </a:ln>
        </p:spPr>
      </p:cxnSp>
      <p:sp>
        <p:nvSpPr>
          <p:cNvPr id="47" name="TextBox 51">
            <a:extLst>
              <a:ext uri="{FF2B5EF4-FFF2-40B4-BE49-F238E27FC236}">
                <a16:creationId xmlns:a16="http://schemas.microsoft.com/office/drawing/2014/main" id="{BEADB8C1-A7CF-E3BF-3980-8B757CB8EB56}"/>
              </a:ext>
            </a:extLst>
          </p:cNvPr>
          <p:cNvSpPr txBox="1"/>
          <p:nvPr/>
        </p:nvSpPr>
        <p:spPr>
          <a:xfrm>
            <a:off x="706748" y="4247168"/>
            <a:ext cx="2880003" cy="646983"/>
          </a:xfrm>
          <a:prstGeom prst="rect">
            <a:avLst/>
          </a:prstGeom>
          <a:solidFill>
            <a:srgbClr val="EBAFDE"/>
          </a:solid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Photosynthetically Active Radiation</a:t>
            </a:r>
            <a:endParaRPr lang="en-GB" sz="1600" b="0" i="0" u="none" strike="noStrike" kern="1200" cap="none" spc="0" baseline="0">
              <a:solidFill>
                <a:srgbClr val="333333"/>
              </a:solidFill>
              <a:uFillTx/>
              <a:latin typeface="Arial" pitchFamily="34"/>
              <a:ea typeface="ＭＳ Ｐゴシック" pitchFamily="34"/>
            </a:endParaRPr>
          </a:p>
        </p:txBody>
      </p:sp>
      <p:cxnSp>
        <p:nvCxnSpPr>
          <p:cNvPr id="48" name="Straight Arrow Connector 53">
            <a:extLst>
              <a:ext uri="{FF2B5EF4-FFF2-40B4-BE49-F238E27FC236}">
                <a16:creationId xmlns:a16="http://schemas.microsoft.com/office/drawing/2014/main" id="{57D0CEA1-6928-DC80-D0AE-F45AB4C81D8A}"/>
              </a:ext>
            </a:extLst>
          </p:cNvPr>
          <p:cNvCxnSpPr>
            <a:stCxn id="47" idx="3"/>
            <a:endCxn id="12" idx="1"/>
          </p:cNvCxnSpPr>
          <p:nvPr/>
        </p:nvCxnSpPr>
        <p:spPr>
          <a:xfrm>
            <a:off x="3586751" y="4570660"/>
            <a:ext cx="4896768" cy="794663"/>
          </a:xfrm>
          <a:prstGeom prst="straightConnector1">
            <a:avLst/>
          </a:prstGeom>
          <a:noFill/>
          <a:ln w="9528" cap="flat">
            <a:solidFill>
              <a:srgbClr val="333333"/>
            </a:solidFill>
            <a:prstDash val="solid"/>
            <a:round/>
            <a:tailEnd type="arrow"/>
          </a:ln>
        </p:spPr>
      </p:cxnSp>
      <p:cxnSp>
        <p:nvCxnSpPr>
          <p:cNvPr id="49" name="Straight Arrow Connector 57">
            <a:extLst>
              <a:ext uri="{FF2B5EF4-FFF2-40B4-BE49-F238E27FC236}">
                <a16:creationId xmlns:a16="http://schemas.microsoft.com/office/drawing/2014/main" id="{815F4B80-3469-1508-4F16-FD770C5720C0}"/>
              </a:ext>
            </a:extLst>
          </p:cNvPr>
          <p:cNvCxnSpPr>
            <a:stCxn id="47" idx="3"/>
            <a:endCxn id="13" idx="1"/>
          </p:cNvCxnSpPr>
          <p:nvPr/>
        </p:nvCxnSpPr>
        <p:spPr>
          <a:xfrm>
            <a:off x="3586751" y="4570660"/>
            <a:ext cx="4896768" cy="1292106"/>
          </a:xfrm>
          <a:prstGeom prst="straightConnector1">
            <a:avLst/>
          </a:prstGeom>
          <a:noFill/>
          <a:ln w="9528" cap="flat">
            <a:solidFill>
              <a:srgbClr val="333333"/>
            </a:solidFill>
            <a:prstDash val="solid"/>
            <a:round/>
            <a:tailEnd type="arrow"/>
          </a:ln>
        </p:spPr>
      </p:cxnSp>
      <p:cxnSp>
        <p:nvCxnSpPr>
          <p:cNvPr id="50" name="Straight Arrow Connector 62">
            <a:extLst>
              <a:ext uri="{FF2B5EF4-FFF2-40B4-BE49-F238E27FC236}">
                <a16:creationId xmlns:a16="http://schemas.microsoft.com/office/drawing/2014/main" id="{C55018A7-F6E0-0AEA-4A59-D9C988C2F7AB}"/>
              </a:ext>
            </a:extLst>
          </p:cNvPr>
          <p:cNvCxnSpPr>
            <a:stCxn id="47" idx="3"/>
            <a:endCxn id="14" idx="1"/>
          </p:cNvCxnSpPr>
          <p:nvPr/>
        </p:nvCxnSpPr>
        <p:spPr>
          <a:xfrm>
            <a:off x="3586751" y="4570660"/>
            <a:ext cx="4896768" cy="1791515"/>
          </a:xfrm>
          <a:prstGeom prst="straightConnector1">
            <a:avLst/>
          </a:prstGeom>
          <a:noFill/>
          <a:ln w="9528" cap="flat">
            <a:solidFill>
              <a:srgbClr val="333333"/>
            </a:solidFill>
            <a:prstDash val="solid"/>
            <a:round/>
            <a:tailEnd type="arrow"/>
          </a:ln>
        </p:spPr>
      </p:cxnSp>
      <p:cxnSp>
        <p:nvCxnSpPr>
          <p:cNvPr id="51" name="Straight Arrow Connector 66">
            <a:extLst>
              <a:ext uri="{FF2B5EF4-FFF2-40B4-BE49-F238E27FC236}">
                <a16:creationId xmlns:a16="http://schemas.microsoft.com/office/drawing/2014/main" id="{6D895D19-7C70-E81B-D392-249EE10981C1}"/>
              </a:ext>
            </a:extLst>
          </p:cNvPr>
          <p:cNvCxnSpPr>
            <a:stCxn id="18" idx="3"/>
            <a:endCxn id="14" idx="1"/>
          </p:cNvCxnSpPr>
          <p:nvPr/>
        </p:nvCxnSpPr>
        <p:spPr>
          <a:xfrm>
            <a:off x="3586761" y="2416521"/>
            <a:ext cx="4896758" cy="3945654"/>
          </a:xfrm>
          <a:prstGeom prst="straightConnector1">
            <a:avLst/>
          </a:prstGeom>
          <a:noFill/>
          <a:ln w="9528" cap="flat">
            <a:solidFill>
              <a:srgbClr val="333333"/>
            </a:solidFill>
            <a:prstDash val="solid"/>
            <a:round/>
            <a:tailEnd type="arrow"/>
          </a:ln>
        </p:spPr>
      </p:cxnSp>
      <p:cxnSp>
        <p:nvCxnSpPr>
          <p:cNvPr id="52" name="Connector: Elbow 87">
            <a:extLst>
              <a:ext uri="{FF2B5EF4-FFF2-40B4-BE49-F238E27FC236}">
                <a16:creationId xmlns:a16="http://schemas.microsoft.com/office/drawing/2014/main" id="{07F502D3-9820-CE7D-EF9A-6F9A8F746429}"/>
              </a:ext>
            </a:extLst>
          </p:cNvPr>
          <p:cNvCxnSpPr>
            <a:stCxn id="18" idx="1"/>
            <a:endCxn id="40" idx="1"/>
          </p:cNvCxnSpPr>
          <p:nvPr/>
        </p:nvCxnSpPr>
        <p:spPr>
          <a:xfrm rot="10800000" flipV="1">
            <a:off x="706748" y="2416521"/>
            <a:ext cx="10" cy="1504956"/>
          </a:xfrm>
          <a:prstGeom prst="bentConnector3">
            <a:avLst>
              <a:gd name="adj1" fmla="val 2286100000"/>
            </a:avLst>
          </a:prstGeom>
          <a:noFill/>
          <a:ln w="9528" cap="flat">
            <a:solidFill>
              <a:srgbClr val="333333"/>
            </a:solidFill>
            <a:prstDash val="solid"/>
            <a:round/>
          </a:ln>
        </p:spPr>
      </p:cxnSp>
      <p:sp>
        <p:nvSpPr>
          <p:cNvPr id="53" name="TextBox 88">
            <a:extLst>
              <a:ext uri="{FF2B5EF4-FFF2-40B4-BE49-F238E27FC236}">
                <a16:creationId xmlns:a16="http://schemas.microsoft.com/office/drawing/2014/main" id="{189B0FF1-A4BD-ED88-2258-B8FCF251EEE3}"/>
              </a:ext>
            </a:extLst>
          </p:cNvPr>
          <p:cNvSpPr txBox="1"/>
          <p:nvPr/>
        </p:nvSpPr>
        <p:spPr>
          <a:xfrm rot="16200004">
            <a:off x="-13579" y="2994724"/>
            <a:ext cx="1003800" cy="307777"/>
          </a:xfrm>
          <a:prstGeom prst="rect">
            <a:avLst/>
          </a:prstGeom>
          <a:solidFill>
            <a:srgbClr val="FFFFFF"/>
          </a:solidFill>
          <a:ln cap="flat">
            <a:noFill/>
          </a:ln>
        </p:spPr>
        <p:txBody>
          <a:bodyPr vert="horz" wrap="non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nl-NL" sz="1400" b="0" i="0" u="none" strike="noStrike" kern="1200" cap="none" spc="0" baseline="0">
                <a:solidFill>
                  <a:srgbClr val="333333"/>
                </a:solidFill>
                <a:uFillTx/>
                <a:latin typeface="Arial" pitchFamily="34"/>
                <a:ea typeface="ＭＳ Ｐゴシック" pitchFamily="34"/>
              </a:rPr>
              <a:t>CCI ECVs</a:t>
            </a:r>
            <a:endParaRPr lang="en-GB" sz="1400" b="0" i="0" u="none" strike="noStrike" kern="1200" cap="none" spc="0" baseline="0">
              <a:solidFill>
                <a:srgbClr val="333333"/>
              </a:solidFill>
              <a:uFillTx/>
              <a:latin typeface="Arial" pitchFamily="34"/>
              <a:ea typeface="ＭＳ Ｐゴシック" pitchFamily="34"/>
            </a:endParaRPr>
          </a:p>
        </p:txBody>
      </p:sp>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p="http://schemas.openxmlformats.org/presentationml/2006/main">
  <p:cSld name="Slide1964">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C5B45-E4EB-0A78-4A5F-42DBBECCC861}"/>
              </a:ext>
            </a:extLst>
          </p:cNvPr>
          <p:cNvSpPr txBox="1">
            <a:spLocks noGrp="1"/>
          </p:cNvSpPr>
          <p:nvPr>
            <p:ph type="title"/>
          </p:nvPr>
        </p:nvSpPr>
        <p:spPr>
          <a:xfrm>
            <a:off x="334432" y="987862"/>
            <a:ext cx="11234172" cy="538261"/>
          </a:xfrm>
        </p:spPr>
        <p:txBody>
          <a:bodyPr/>
          <a:lstStyle/>
          <a:p>
            <a:pPr lvl="0"/>
            <a:r>
              <a:rPr lang="en-US"/>
              <a:t>Ocean carbon pools and fluxes from space</a:t>
            </a:r>
          </a:p>
        </p:txBody>
      </p:sp>
      <p:sp>
        <p:nvSpPr>
          <p:cNvPr id="3" name="Content Placeholder 2">
            <a:extLst>
              <a:ext uri="{FF2B5EF4-FFF2-40B4-BE49-F238E27FC236}">
                <a16:creationId xmlns:a16="http://schemas.microsoft.com/office/drawing/2014/main" id="{62107F7A-EC72-8684-8AF0-10CB3A43481C}"/>
              </a:ext>
            </a:extLst>
          </p:cNvPr>
          <p:cNvSpPr txBox="1">
            <a:spLocks noGrp="1"/>
          </p:cNvSpPr>
          <p:nvPr>
            <p:ph type="body" idx="4294967295"/>
          </p:nvPr>
        </p:nvSpPr>
        <p:spPr>
          <a:xfrm>
            <a:off x="334432" y="1661931"/>
            <a:ext cx="11234172" cy="4727438"/>
          </a:xfrm>
        </p:spPr>
        <p:txBody>
          <a:bodyPr/>
          <a:lstStyle/>
          <a:p>
            <a:pPr lvl="0">
              <a:spcBef>
                <a:spcPts val="0"/>
              </a:spcBef>
              <a:spcAft>
                <a:spcPts val="25"/>
              </a:spcAft>
            </a:pPr>
            <a:r>
              <a:rPr lang="en-GB" sz="2000"/>
              <a:t>Using satellite-based models together with machine learning techniques, ocean-colour observations are used to estimate carbon pools and fluxes in the ocean at the global scale</a:t>
            </a:r>
          </a:p>
        </p:txBody>
      </p:sp>
      <p:grpSp>
        <p:nvGrpSpPr>
          <p:cNvPr id="4" name="Group 20">
            <a:extLst>
              <a:ext uri="{FF2B5EF4-FFF2-40B4-BE49-F238E27FC236}">
                <a16:creationId xmlns:a16="http://schemas.microsoft.com/office/drawing/2014/main" id="{FE80DFB5-6385-2768-439C-D88B89194718}"/>
              </a:ext>
            </a:extLst>
          </p:cNvPr>
          <p:cNvGrpSpPr/>
          <p:nvPr/>
        </p:nvGrpSpPr>
        <p:grpSpPr>
          <a:xfrm>
            <a:off x="1844253" y="2720724"/>
            <a:ext cx="8214539" cy="3503541"/>
            <a:chOff x="1844253" y="2720724"/>
            <a:chExt cx="8214539" cy="3503541"/>
          </a:xfrm>
        </p:grpSpPr>
        <p:pic>
          <p:nvPicPr>
            <p:cNvPr id="5" name="Picture 4" descr="A map of the world&#10;&#10;Description automatically generated with medium confidence">
              <a:extLst>
                <a:ext uri="{FF2B5EF4-FFF2-40B4-BE49-F238E27FC236}">
                  <a16:creationId xmlns:a16="http://schemas.microsoft.com/office/drawing/2014/main" id="{5828D164-6016-9B67-0543-F12E6424EDC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844253" y="2725689"/>
              <a:ext cx="2599200" cy="1452094"/>
            </a:xfrm>
            <a:prstGeom prst="rect">
              <a:avLst/>
            </a:prstGeom>
            <a:noFill/>
            <a:ln cap="flat">
              <a:noFill/>
            </a:ln>
          </p:spPr>
        </p:pic>
        <p:pic>
          <p:nvPicPr>
            <p:cNvPr id="6" name="그림 1">
              <a:extLst>
                <a:ext uri="{FF2B5EF4-FFF2-40B4-BE49-F238E27FC236}">
                  <a16:creationId xmlns:a16="http://schemas.microsoft.com/office/drawing/2014/main" id="{B9C22410-E572-0867-F2D6-642D010ADD61}"/>
                </a:ext>
              </a:extLst>
            </p:cNvPr>
            <p:cNvPicPr>
              <a:picLocks noChangeAspect="1"/>
            </p:cNvPicPr>
            <p:nvPr/>
          </p:nvPicPr>
          <p:blipFill>
            <a:blip r:embed="rId3">
              <a:extLst>
                <a:ext uri="{28A0092B-C50C-407E-A947-70E740481C1C}">
                  <a14:useLocalDpi xmlns:a14="http://schemas.microsoft.com/office/drawing/2010/main" val="0"/>
                </a:ext>
              </a:extLst>
            </a:blip>
            <a:srcRect l="6271" t="6082" r="424" b="12108"/>
            <a:stretch>
              <a:fillRect/>
            </a:stretch>
          </p:blipFill>
          <p:spPr>
            <a:xfrm>
              <a:off x="4591321" y="4523427"/>
              <a:ext cx="2628003" cy="1459034"/>
            </a:xfrm>
            <a:prstGeom prst="rect">
              <a:avLst/>
            </a:prstGeom>
            <a:noFill/>
            <a:ln cap="flat">
              <a:noFill/>
            </a:ln>
          </p:spPr>
        </p:pic>
        <p:pic>
          <p:nvPicPr>
            <p:cNvPr id="7" name="Picture 6" descr="Map&#10;&#10;Description automatically generated with medium confidence">
              <a:extLst>
                <a:ext uri="{FF2B5EF4-FFF2-40B4-BE49-F238E27FC236}">
                  <a16:creationId xmlns:a16="http://schemas.microsoft.com/office/drawing/2014/main" id="{41B2BC6D-BBBA-7702-A348-2CD7FD1376F8}"/>
                </a:ext>
              </a:extLst>
            </p:cNvPr>
            <p:cNvPicPr>
              <a:picLocks noChangeAspect="1"/>
            </p:cNvPicPr>
            <p:nvPr/>
          </p:nvPicPr>
          <p:blipFill>
            <a:blip r:embed="rId4">
              <a:extLst>
                <a:ext uri="{28A0092B-C50C-407E-A947-70E740481C1C}">
                  <a14:useLocalDpi xmlns:a14="http://schemas.microsoft.com/office/drawing/2010/main" val="0"/>
                </a:ext>
              </a:extLst>
            </a:blip>
            <a:srcRect l="-12"/>
            <a:stretch>
              <a:fillRect/>
            </a:stretch>
          </p:blipFill>
          <p:spPr>
            <a:xfrm>
              <a:off x="7322789" y="2731422"/>
              <a:ext cx="2736003" cy="1454837"/>
            </a:xfrm>
            <a:prstGeom prst="rect">
              <a:avLst/>
            </a:prstGeom>
            <a:noFill/>
            <a:ln cap="flat">
              <a:noFill/>
            </a:ln>
          </p:spPr>
        </p:pic>
        <p:pic>
          <p:nvPicPr>
            <p:cNvPr id="8" name="Picture 7" descr="A map of the world&#10;&#10;Description automatically generated with medium confidence">
              <a:extLst>
                <a:ext uri="{FF2B5EF4-FFF2-40B4-BE49-F238E27FC236}">
                  <a16:creationId xmlns:a16="http://schemas.microsoft.com/office/drawing/2014/main" id="{0C63C386-ABAC-5F69-A154-C2DDA0FC824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884102" y="4539008"/>
              <a:ext cx="2520004" cy="1440710"/>
            </a:xfrm>
            <a:prstGeom prst="rect">
              <a:avLst/>
            </a:prstGeom>
            <a:noFill/>
            <a:ln cap="flat">
              <a:noFill/>
            </a:ln>
          </p:spPr>
        </p:pic>
        <p:pic>
          <p:nvPicPr>
            <p:cNvPr id="9" name="Picture 8" descr="Map&#10;&#10;Description automatically generated">
              <a:extLst>
                <a:ext uri="{FF2B5EF4-FFF2-40B4-BE49-F238E27FC236}">
                  <a16:creationId xmlns:a16="http://schemas.microsoft.com/office/drawing/2014/main" id="{8FD0D854-97F6-34A3-6899-C950C70BE1FC}"/>
                </a:ext>
              </a:extLst>
            </p:cNvPr>
            <p:cNvPicPr>
              <a:picLocks noChangeAspect="1"/>
            </p:cNvPicPr>
            <p:nvPr/>
          </p:nvPicPr>
          <p:blipFill>
            <a:blip r:embed="rId6">
              <a:extLst>
                <a:ext uri="{28A0092B-C50C-407E-A947-70E740481C1C}">
                  <a14:useLocalDpi xmlns:a14="http://schemas.microsoft.com/office/drawing/2010/main" val="0"/>
                </a:ext>
              </a:extLst>
            </a:blip>
            <a:srcRect l="-119"/>
            <a:stretch>
              <a:fillRect/>
            </a:stretch>
          </p:blipFill>
          <p:spPr>
            <a:xfrm>
              <a:off x="4641055" y="2720724"/>
              <a:ext cx="2556004" cy="1459236"/>
            </a:xfrm>
            <a:prstGeom prst="rect">
              <a:avLst/>
            </a:prstGeom>
            <a:noFill/>
            <a:ln cap="flat">
              <a:noFill/>
            </a:ln>
          </p:spPr>
        </p:pic>
        <p:grpSp>
          <p:nvGrpSpPr>
            <p:cNvPr id="10" name="Group 9">
              <a:extLst>
                <a:ext uri="{FF2B5EF4-FFF2-40B4-BE49-F238E27FC236}">
                  <a16:creationId xmlns:a16="http://schemas.microsoft.com/office/drawing/2014/main" id="{3FD8B5AA-DB45-1C62-4B9D-FFB8FEEC74E2}"/>
                </a:ext>
              </a:extLst>
            </p:cNvPr>
            <p:cNvGrpSpPr/>
            <p:nvPr/>
          </p:nvGrpSpPr>
          <p:grpSpPr>
            <a:xfrm>
              <a:off x="7371517" y="4539008"/>
              <a:ext cx="2646274" cy="1494002"/>
              <a:chOff x="7371517" y="4539008"/>
              <a:chExt cx="2646274" cy="1494002"/>
            </a:xfrm>
          </p:grpSpPr>
          <p:grpSp>
            <p:nvGrpSpPr>
              <p:cNvPr id="11" name="Group 16">
                <a:extLst>
                  <a:ext uri="{FF2B5EF4-FFF2-40B4-BE49-F238E27FC236}">
                    <a16:creationId xmlns:a16="http://schemas.microsoft.com/office/drawing/2014/main" id="{7799926E-9C4A-6AB2-3D15-DD033B8CED87}"/>
                  </a:ext>
                </a:extLst>
              </p:cNvPr>
              <p:cNvGrpSpPr/>
              <p:nvPr/>
            </p:nvGrpSpPr>
            <p:grpSpPr>
              <a:xfrm>
                <a:off x="7438671" y="4539008"/>
                <a:ext cx="2579120" cy="1331988"/>
                <a:chOff x="7438671" y="4539008"/>
                <a:chExt cx="2579120" cy="1331988"/>
              </a:xfrm>
            </p:grpSpPr>
            <p:pic>
              <p:nvPicPr>
                <p:cNvPr id="12" name="Picture 18">
                  <a:extLst>
                    <a:ext uri="{FF2B5EF4-FFF2-40B4-BE49-F238E27FC236}">
                      <a16:creationId xmlns:a16="http://schemas.microsoft.com/office/drawing/2014/main" id="{9352E4CB-0779-0729-4C34-C6F113184B2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a:xfrm>
                  <a:off x="7456950" y="4539008"/>
                  <a:ext cx="2560841" cy="1226557"/>
                </a:xfrm>
                <a:prstGeom prst="rect">
                  <a:avLst/>
                </a:prstGeom>
                <a:noFill/>
                <a:ln cap="flat">
                  <a:noFill/>
                </a:ln>
              </p:spPr>
            </p:pic>
            <p:pic>
              <p:nvPicPr>
                <p:cNvPr id="13" name="Picture 19">
                  <a:extLst>
                    <a:ext uri="{FF2B5EF4-FFF2-40B4-BE49-F238E27FC236}">
                      <a16:creationId xmlns:a16="http://schemas.microsoft.com/office/drawing/2014/main" id="{CE7B37D2-031D-D8BC-2573-52D04BD9FDCD}"/>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a:xfrm>
                  <a:off x="7438671" y="5742880"/>
                  <a:ext cx="2560841" cy="128116"/>
                </a:xfrm>
                <a:prstGeom prst="rect">
                  <a:avLst/>
                </a:prstGeom>
                <a:noFill/>
                <a:ln cap="flat">
                  <a:noFill/>
                </a:ln>
              </p:spPr>
            </p:pic>
          </p:grpSp>
          <p:sp>
            <p:nvSpPr>
              <p:cNvPr id="14" name="TextBox 17">
                <a:extLst>
                  <a:ext uri="{FF2B5EF4-FFF2-40B4-BE49-F238E27FC236}">
                    <a16:creationId xmlns:a16="http://schemas.microsoft.com/office/drawing/2014/main" id="{4E95AC01-A3F8-2ADA-99C9-468D07C3707B}"/>
                  </a:ext>
                </a:extLst>
              </p:cNvPr>
              <p:cNvSpPr txBox="1"/>
              <p:nvPr/>
            </p:nvSpPr>
            <p:spPr>
              <a:xfrm>
                <a:off x="7371517" y="5821491"/>
                <a:ext cx="2620624" cy="21151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800" b="0" i="0" u="none" strike="noStrike" kern="1200" cap="none" spc="0" baseline="0">
                    <a:solidFill>
                      <a:srgbClr val="333333"/>
                    </a:solidFill>
                    <a:uFillTx/>
                    <a:latin typeface="Arial" pitchFamily="34"/>
                    <a:ea typeface="ＭＳ Ｐゴシック" pitchFamily="34"/>
                  </a:rPr>
                  <a:t>0        20        40        60      </a:t>
                </a:r>
                <a:r>
                  <a:rPr lang="en-US" sz="600" b="0" i="0" u="none" strike="noStrike" kern="1200" cap="none" spc="0" baseline="0">
                    <a:solidFill>
                      <a:srgbClr val="333333"/>
                    </a:solidFill>
                    <a:uFillTx/>
                    <a:latin typeface="Arial" pitchFamily="34"/>
                    <a:ea typeface="ＭＳ Ｐゴシック" pitchFamily="34"/>
                  </a:rPr>
                  <a:t>  </a:t>
                </a:r>
                <a:r>
                  <a:rPr lang="en-US" sz="800" b="0" i="0" u="none" strike="noStrike" kern="1200" cap="none" spc="0" baseline="0">
                    <a:solidFill>
                      <a:srgbClr val="333333"/>
                    </a:solidFill>
                    <a:uFillTx/>
                    <a:latin typeface="Arial" pitchFamily="34"/>
                    <a:ea typeface="ＭＳ Ｐゴシック" pitchFamily="34"/>
                  </a:rPr>
                  <a:t>80       100     </a:t>
                </a:r>
                <a:r>
                  <a:rPr lang="en-US" sz="600" b="0" i="0" u="none" strike="noStrike" kern="1200" cap="none" spc="0" baseline="0">
                    <a:solidFill>
                      <a:srgbClr val="333333"/>
                    </a:solidFill>
                    <a:uFillTx/>
                    <a:latin typeface="Arial" pitchFamily="34"/>
                    <a:ea typeface="ＭＳ Ｐゴシック" pitchFamily="34"/>
                  </a:rPr>
                  <a:t> </a:t>
                </a:r>
                <a:r>
                  <a:rPr lang="en-US" sz="800" b="0" i="0" u="none" strike="noStrike" kern="1200" cap="none" spc="0" baseline="0">
                    <a:solidFill>
                      <a:srgbClr val="333333"/>
                    </a:solidFill>
                    <a:uFillTx/>
                    <a:latin typeface="Arial" pitchFamily="34"/>
                    <a:ea typeface="ＭＳ Ｐゴシック" pitchFamily="34"/>
                  </a:rPr>
                  <a:t>120     </a:t>
                </a:r>
                <a:r>
                  <a:rPr lang="en-US" sz="400" b="0" i="0" u="none" strike="noStrike" kern="1200" cap="none" spc="0" baseline="0">
                    <a:solidFill>
                      <a:srgbClr val="333333"/>
                    </a:solidFill>
                    <a:uFillTx/>
                    <a:latin typeface="Arial" pitchFamily="34"/>
                    <a:ea typeface="ＭＳ Ｐゴシック" pitchFamily="34"/>
                  </a:rPr>
                  <a:t> </a:t>
                </a:r>
                <a:r>
                  <a:rPr lang="en-US" sz="800" b="0" i="0" u="none" strike="noStrike" kern="1200" cap="none" spc="0" baseline="0">
                    <a:solidFill>
                      <a:srgbClr val="333333"/>
                    </a:solidFill>
                    <a:uFillTx/>
                    <a:latin typeface="Arial" pitchFamily="34"/>
                    <a:ea typeface="ＭＳ Ｐゴシック" pitchFamily="34"/>
                  </a:rPr>
                  <a:t>140</a:t>
                </a:r>
                <a:endParaRPr lang="en-GB" sz="800" b="0" i="0" u="none" strike="noStrike" kern="1200" cap="none" spc="0" baseline="0">
                  <a:solidFill>
                    <a:srgbClr val="333333"/>
                  </a:solidFill>
                  <a:uFillTx/>
                  <a:latin typeface="Arial" pitchFamily="34"/>
                  <a:ea typeface="ＭＳ Ｐゴシック" pitchFamily="34"/>
                </a:endParaRPr>
              </a:p>
            </p:txBody>
          </p:sp>
        </p:grpSp>
        <p:sp>
          <p:nvSpPr>
            <p:cNvPr id="15" name="TextBox 10">
              <a:extLst>
                <a:ext uri="{FF2B5EF4-FFF2-40B4-BE49-F238E27FC236}">
                  <a16:creationId xmlns:a16="http://schemas.microsoft.com/office/drawing/2014/main" id="{EEAD3E9B-EEB2-5CAC-6F8F-2B5BC61337BC}"/>
                </a:ext>
              </a:extLst>
            </p:cNvPr>
            <p:cNvSpPr txBox="1"/>
            <p:nvPr/>
          </p:nvSpPr>
          <p:spPr>
            <a:xfrm>
              <a:off x="4446297" y="5958596"/>
              <a:ext cx="2999542" cy="246220"/>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333333"/>
                  </a:solidFill>
                  <a:uFillTx/>
                  <a:latin typeface="Arial" pitchFamily="34"/>
                  <a:ea typeface="ＭＳ Ｐゴシック" pitchFamily="34"/>
                </a:rPr>
                <a:t>Phytoplankton Primary Production (mg C m</a:t>
              </a:r>
              <a:r>
                <a:rPr lang="en-US" sz="1000" b="0" i="0" u="none" strike="noStrike" kern="1200" cap="none" spc="0" baseline="30000">
                  <a:solidFill>
                    <a:srgbClr val="333333"/>
                  </a:solidFill>
                  <a:uFillTx/>
                  <a:latin typeface="Arial" pitchFamily="34"/>
                  <a:ea typeface="ＭＳ Ｐゴシック" pitchFamily="34"/>
                </a:rPr>
                <a:t>-2</a:t>
              </a:r>
              <a:r>
                <a:rPr lang="en-US" sz="1000" b="0" i="0" u="none" strike="noStrike" kern="1200" cap="none" spc="0" baseline="0">
                  <a:solidFill>
                    <a:srgbClr val="333333"/>
                  </a:solidFill>
                  <a:uFillTx/>
                  <a:latin typeface="Arial" pitchFamily="34"/>
                  <a:ea typeface="ＭＳ Ｐゴシック" pitchFamily="34"/>
                </a:rPr>
                <a:t> d</a:t>
              </a:r>
              <a:r>
                <a:rPr lang="en-US" sz="1000" b="0" i="0" u="none" strike="noStrike" kern="1200" cap="none" spc="0" baseline="30000">
                  <a:solidFill>
                    <a:srgbClr val="333333"/>
                  </a:solidFill>
                  <a:uFillTx/>
                  <a:latin typeface="Arial" pitchFamily="34"/>
                  <a:ea typeface="ＭＳ Ｐゴシック" pitchFamily="34"/>
                </a:rPr>
                <a:t>-1</a:t>
              </a:r>
              <a:r>
                <a:rPr lang="en-US" sz="1000" b="0" i="0" u="none" strike="noStrike" kern="1200" cap="none" spc="0" baseline="0">
                  <a:solidFill>
                    <a:srgbClr val="333333"/>
                  </a:solidFill>
                  <a:uFillTx/>
                  <a:latin typeface="Arial" pitchFamily="34"/>
                  <a:ea typeface="ＭＳ Ｐゴシック" pitchFamily="34"/>
                </a:rPr>
                <a:t>)</a:t>
              </a:r>
              <a:endParaRPr lang="en-GB" sz="1000" b="0" i="0" u="none" strike="noStrike" kern="1200" cap="none" spc="0" baseline="0">
                <a:solidFill>
                  <a:srgbClr val="333333"/>
                </a:solidFill>
                <a:uFillTx/>
                <a:latin typeface="Arial" pitchFamily="34"/>
                <a:ea typeface="ＭＳ Ｐゴシック" pitchFamily="34"/>
              </a:endParaRPr>
            </a:p>
          </p:txBody>
        </p:sp>
        <p:sp>
          <p:nvSpPr>
            <p:cNvPr id="16" name="TextBox 11">
              <a:extLst>
                <a:ext uri="{FF2B5EF4-FFF2-40B4-BE49-F238E27FC236}">
                  <a16:creationId xmlns:a16="http://schemas.microsoft.com/office/drawing/2014/main" id="{16010DAF-F1CA-D5A1-B411-969FBC81C8B1}"/>
                </a:ext>
              </a:extLst>
            </p:cNvPr>
            <p:cNvSpPr txBox="1"/>
            <p:nvPr/>
          </p:nvSpPr>
          <p:spPr>
            <a:xfrm>
              <a:off x="1851696" y="4157603"/>
              <a:ext cx="2527383" cy="246220"/>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333333"/>
                  </a:solidFill>
                  <a:uFillTx/>
                  <a:latin typeface="Arial" pitchFamily="34"/>
                  <a:ea typeface="ＭＳ Ｐゴシック" pitchFamily="34"/>
                </a:rPr>
                <a:t>Particulate Organic Carbon (mg C m</a:t>
              </a:r>
              <a:r>
                <a:rPr lang="en-US" sz="1000" b="0" i="0" u="none" strike="noStrike" kern="1200" cap="none" spc="0" baseline="30000">
                  <a:solidFill>
                    <a:srgbClr val="333333"/>
                  </a:solidFill>
                  <a:uFillTx/>
                  <a:latin typeface="Arial" pitchFamily="34"/>
                  <a:ea typeface="ＭＳ Ｐゴシック" pitchFamily="34"/>
                </a:rPr>
                <a:t>-3</a:t>
              </a:r>
              <a:r>
                <a:rPr lang="en-US" sz="1000" b="0" i="0" u="none" strike="noStrike" kern="1200" cap="none" spc="0" baseline="0">
                  <a:solidFill>
                    <a:srgbClr val="333333"/>
                  </a:solidFill>
                  <a:uFillTx/>
                  <a:latin typeface="Arial" pitchFamily="34"/>
                  <a:ea typeface="ＭＳ Ｐゴシック" pitchFamily="34"/>
                </a:rPr>
                <a:t>)</a:t>
              </a:r>
              <a:endParaRPr lang="en-GB" sz="1000" b="0" i="0" u="none" strike="noStrike" kern="1200" cap="none" spc="0" baseline="0">
                <a:solidFill>
                  <a:srgbClr val="333333"/>
                </a:solidFill>
                <a:uFillTx/>
                <a:latin typeface="Arial" pitchFamily="34"/>
                <a:ea typeface="ＭＳ Ｐゴシック" pitchFamily="34"/>
              </a:endParaRPr>
            </a:p>
          </p:txBody>
        </p:sp>
        <p:sp>
          <p:nvSpPr>
            <p:cNvPr id="17" name="TextBox 12">
              <a:extLst>
                <a:ext uri="{FF2B5EF4-FFF2-40B4-BE49-F238E27FC236}">
                  <a16:creationId xmlns:a16="http://schemas.microsoft.com/office/drawing/2014/main" id="{FE85DC2A-0A3C-74A7-0041-0BCCC7D656CD}"/>
                </a:ext>
              </a:extLst>
            </p:cNvPr>
            <p:cNvSpPr txBox="1"/>
            <p:nvPr/>
          </p:nvSpPr>
          <p:spPr>
            <a:xfrm>
              <a:off x="4771512" y="4163025"/>
              <a:ext cx="2527383" cy="246220"/>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333333"/>
                  </a:solidFill>
                  <a:uFillTx/>
                  <a:latin typeface="Arial" pitchFamily="34"/>
                  <a:ea typeface="ＭＳ Ｐゴシック" pitchFamily="34"/>
                </a:rPr>
                <a:t>Phytoplankton Carbon (mg C m</a:t>
              </a:r>
              <a:r>
                <a:rPr lang="en-US" sz="1000" b="0" i="0" u="none" strike="noStrike" kern="1200" cap="none" spc="0" baseline="30000">
                  <a:solidFill>
                    <a:srgbClr val="333333"/>
                  </a:solidFill>
                  <a:uFillTx/>
                  <a:latin typeface="Arial" pitchFamily="34"/>
                  <a:ea typeface="ＭＳ Ｐゴシック" pitchFamily="34"/>
                </a:rPr>
                <a:t>-3</a:t>
              </a:r>
              <a:r>
                <a:rPr lang="en-US" sz="1000" b="0" i="0" u="none" strike="noStrike" kern="1200" cap="none" spc="0" baseline="0">
                  <a:solidFill>
                    <a:srgbClr val="333333"/>
                  </a:solidFill>
                  <a:uFillTx/>
                  <a:latin typeface="Arial" pitchFamily="34"/>
                  <a:ea typeface="ＭＳ Ｐゴシック" pitchFamily="34"/>
                </a:rPr>
                <a:t>)</a:t>
              </a:r>
              <a:endParaRPr lang="en-GB" sz="1000" b="0" i="0" u="none" strike="noStrike" kern="1200" cap="none" spc="0" baseline="0">
                <a:solidFill>
                  <a:srgbClr val="333333"/>
                </a:solidFill>
                <a:uFillTx/>
                <a:latin typeface="Arial" pitchFamily="34"/>
                <a:ea typeface="ＭＳ Ｐゴシック" pitchFamily="34"/>
              </a:endParaRPr>
            </a:p>
          </p:txBody>
        </p:sp>
        <p:sp>
          <p:nvSpPr>
            <p:cNvPr id="18" name="TextBox 13">
              <a:extLst>
                <a:ext uri="{FF2B5EF4-FFF2-40B4-BE49-F238E27FC236}">
                  <a16:creationId xmlns:a16="http://schemas.microsoft.com/office/drawing/2014/main" id="{04A6D333-10F0-EAA1-31F0-997AF2DF3B42}"/>
                </a:ext>
              </a:extLst>
            </p:cNvPr>
            <p:cNvSpPr txBox="1"/>
            <p:nvPr/>
          </p:nvSpPr>
          <p:spPr>
            <a:xfrm>
              <a:off x="7362575" y="4164552"/>
              <a:ext cx="2527383" cy="246220"/>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333333"/>
                  </a:solidFill>
                  <a:uFillTx/>
                  <a:latin typeface="Arial" pitchFamily="34"/>
                  <a:ea typeface="ＭＳ Ｐゴシック" pitchFamily="34"/>
                </a:rPr>
                <a:t>Dissolved Organic Carbon (mg C m</a:t>
              </a:r>
              <a:r>
                <a:rPr lang="en-US" sz="1000" b="0" i="0" u="none" strike="noStrike" kern="1200" cap="none" spc="0" baseline="30000">
                  <a:solidFill>
                    <a:srgbClr val="333333"/>
                  </a:solidFill>
                  <a:uFillTx/>
                  <a:latin typeface="Arial" pitchFamily="34"/>
                  <a:ea typeface="ＭＳ Ｐゴシック" pitchFamily="34"/>
                </a:rPr>
                <a:t>-3</a:t>
              </a:r>
              <a:r>
                <a:rPr lang="en-US" sz="1000" b="0" i="0" u="none" strike="noStrike" kern="1200" cap="none" spc="0" baseline="0">
                  <a:solidFill>
                    <a:srgbClr val="333333"/>
                  </a:solidFill>
                  <a:uFillTx/>
                  <a:latin typeface="Arial" pitchFamily="34"/>
                  <a:ea typeface="ＭＳ Ｐゴシック" pitchFamily="34"/>
                </a:rPr>
                <a:t>)</a:t>
              </a:r>
              <a:endParaRPr lang="en-GB" sz="1000" b="0" i="0" u="none" strike="noStrike" kern="1200" cap="none" spc="0" baseline="0">
                <a:solidFill>
                  <a:srgbClr val="333333"/>
                </a:solidFill>
                <a:uFillTx/>
                <a:latin typeface="Arial" pitchFamily="34"/>
                <a:ea typeface="ＭＳ Ｐゴシック" pitchFamily="34"/>
              </a:endParaRPr>
            </a:p>
          </p:txBody>
        </p:sp>
        <p:sp>
          <p:nvSpPr>
            <p:cNvPr id="19" name="TextBox 14">
              <a:extLst>
                <a:ext uri="{FF2B5EF4-FFF2-40B4-BE49-F238E27FC236}">
                  <a16:creationId xmlns:a16="http://schemas.microsoft.com/office/drawing/2014/main" id="{4AEAAD56-1691-BB57-6B62-A2211B1189A1}"/>
                </a:ext>
              </a:extLst>
            </p:cNvPr>
            <p:cNvSpPr txBox="1"/>
            <p:nvPr/>
          </p:nvSpPr>
          <p:spPr>
            <a:xfrm>
              <a:off x="1851696" y="5967154"/>
              <a:ext cx="2527383" cy="246220"/>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333333"/>
                  </a:solidFill>
                  <a:uFillTx/>
                  <a:latin typeface="Arial" pitchFamily="34"/>
                  <a:ea typeface="ＭＳ Ｐゴシック" pitchFamily="34"/>
                </a:rPr>
                <a:t>Particulate Inorganic Carbon (mol C m</a:t>
              </a:r>
              <a:r>
                <a:rPr lang="en-US" sz="1000" b="0" i="0" u="none" strike="noStrike" kern="1200" cap="none" spc="0" baseline="30000">
                  <a:solidFill>
                    <a:srgbClr val="333333"/>
                  </a:solidFill>
                  <a:uFillTx/>
                  <a:latin typeface="Arial" pitchFamily="34"/>
                  <a:ea typeface="ＭＳ Ｐゴシック" pitchFamily="34"/>
                </a:rPr>
                <a:t>-3</a:t>
              </a:r>
              <a:r>
                <a:rPr lang="en-US" sz="1000" b="0" i="0" u="none" strike="noStrike" kern="1200" cap="none" spc="0" baseline="0">
                  <a:solidFill>
                    <a:srgbClr val="333333"/>
                  </a:solidFill>
                  <a:uFillTx/>
                  <a:latin typeface="Arial" pitchFamily="34"/>
                  <a:ea typeface="ＭＳ Ｐゴシック" pitchFamily="34"/>
                </a:rPr>
                <a:t>)</a:t>
              </a:r>
              <a:endParaRPr lang="en-GB" sz="1000" b="0" i="0" u="none" strike="noStrike" kern="1200" cap="none" spc="0" baseline="0">
                <a:solidFill>
                  <a:srgbClr val="333333"/>
                </a:solidFill>
                <a:uFillTx/>
                <a:latin typeface="Arial" pitchFamily="34"/>
                <a:ea typeface="ＭＳ Ｐゴシック" pitchFamily="34"/>
              </a:endParaRPr>
            </a:p>
          </p:txBody>
        </p:sp>
        <p:sp>
          <p:nvSpPr>
            <p:cNvPr id="20" name="TextBox 15">
              <a:extLst>
                <a:ext uri="{FF2B5EF4-FFF2-40B4-BE49-F238E27FC236}">
                  <a16:creationId xmlns:a16="http://schemas.microsoft.com/office/drawing/2014/main" id="{8E00A976-E9EA-4A48-E830-3F49043E7C3B}"/>
                </a:ext>
              </a:extLst>
            </p:cNvPr>
            <p:cNvSpPr txBox="1"/>
            <p:nvPr/>
          </p:nvSpPr>
          <p:spPr>
            <a:xfrm>
              <a:off x="7476088" y="5978045"/>
              <a:ext cx="2527383" cy="246220"/>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000" b="0" i="0" u="none" strike="noStrike" kern="1200" cap="none" spc="0" baseline="0">
                  <a:solidFill>
                    <a:srgbClr val="333333"/>
                  </a:solidFill>
                  <a:uFillTx/>
                  <a:latin typeface="Arial" pitchFamily="34"/>
                  <a:ea typeface="ＭＳ Ｐゴシック" pitchFamily="34"/>
                </a:rPr>
                <a:t>Export Production (mg C m</a:t>
              </a:r>
              <a:r>
                <a:rPr lang="en-US" sz="1000" b="0" i="0" u="none" strike="noStrike" kern="1200" cap="none" spc="0" baseline="30000">
                  <a:solidFill>
                    <a:srgbClr val="333333"/>
                  </a:solidFill>
                  <a:uFillTx/>
                  <a:latin typeface="Arial" pitchFamily="34"/>
                  <a:ea typeface="ＭＳ Ｐゴシック" pitchFamily="34"/>
                </a:rPr>
                <a:t>-2</a:t>
              </a:r>
              <a:r>
                <a:rPr lang="en-US" sz="1000" b="0" i="0" u="none" strike="noStrike" kern="1200" cap="none" spc="0" baseline="0">
                  <a:solidFill>
                    <a:srgbClr val="333333"/>
                  </a:solidFill>
                  <a:uFillTx/>
                  <a:latin typeface="Arial" pitchFamily="34"/>
                  <a:ea typeface="ＭＳ Ｐゴシック" pitchFamily="34"/>
                </a:rPr>
                <a:t> y</a:t>
              </a:r>
              <a:r>
                <a:rPr lang="en-US" sz="1000" b="0" i="0" u="none" strike="noStrike" kern="1200" cap="none" spc="0" baseline="30000">
                  <a:solidFill>
                    <a:srgbClr val="333333"/>
                  </a:solidFill>
                  <a:uFillTx/>
                  <a:latin typeface="Arial" pitchFamily="34"/>
                  <a:ea typeface="ＭＳ Ｐゴシック" pitchFamily="34"/>
                </a:rPr>
                <a:t>-1</a:t>
              </a:r>
              <a:r>
                <a:rPr lang="en-US" sz="1000" b="0" i="0" u="none" strike="noStrike" kern="1200" cap="none" spc="0" baseline="0">
                  <a:solidFill>
                    <a:srgbClr val="333333"/>
                  </a:solidFill>
                  <a:uFillTx/>
                  <a:latin typeface="Arial" pitchFamily="34"/>
                  <a:ea typeface="ＭＳ Ｐゴシック" pitchFamily="34"/>
                </a:rPr>
                <a:t>)</a:t>
              </a:r>
              <a:endParaRPr lang="en-GB" sz="1000" b="0" i="0" u="none" strike="noStrike" kern="1200" cap="none" spc="0" baseline="0">
                <a:solidFill>
                  <a:srgbClr val="333333"/>
                </a:solidFill>
                <a:uFillTx/>
                <a:latin typeface="Arial" pitchFamily="34"/>
                <a:ea typeface="ＭＳ Ｐゴシック" pitchFamily="34"/>
              </a:endParaRPr>
            </a:p>
          </p:txBody>
        </p:sp>
      </p:grpSp>
      <p:sp>
        <p:nvSpPr>
          <p:cNvPr id="21" name="TextBox 3">
            <a:extLst>
              <a:ext uri="{FF2B5EF4-FFF2-40B4-BE49-F238E27FC236}">
                <a16:creationId xmlns:a16="http://schemas.microsoft.com/office/drawing/2014/main" id="{14990BEB-BF16-934A-E30A-02E2A755B966}"/>
              </a:ext>
            </a:extLst>
          </p:cNvPr>
          <p:cNvSpPr txBox="1"/>
          <p:nvPr/>
        </p:nvSpPr>
        <p:spPr>
          <a:xfrm>
            <a:off x="5965371" y="6581000"/>
            <a:ext cx="6226625" cy="276999"/>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999999"/>
                </a:solidFill>
                <a:uFillTx/>
                <a:latin typeface="Arial"/>
                <a:ea typeface="ＭＳ Ｐゴシック" pitchFamily="34"/>
              </a:rPr>
              <a:t>Sathyendranath, Kulk, Kong, Laine, J</a:t>
            </a:r>
            <a:r>
              <a:rPr lang="en-US" sz="1200" b="0" i="0" u="none" strike="noStrike" kern="1200" cap="none" spc="0" baseline="0">
                <a:solidFill>
                  <a:srgbClr val="999999"/>
                </a:solidFill>
                <a:uFillTx/>
                <a:latin typeface="Arial"/>
                <a:ea typeface="ＭＳ Ｐゴシック" pitchFamily="34"/>
                <a:cs typeface="Arial" pitchFamily="34"/>
              </a:rPr>
              <a:t>ö</a:t>
            </a:r>
            <a:r>
              <a:rPr lang="en-US" sz="1200" b="0" i="0" u="none" strike="noStrike" kern="1200" cap="none" spc="0" baseline="0">
                <a:solidFill>
                  <a:srgbClr val="999999"/>
                </a:solidFill>
                <a:uFillTx/>
                <a:latin typeface="Arial"/>
                <a:ea typeface="ＭＳ Ｐゴシック" pitchFamily="34"/>
              </a:rPr>
              <a:t>nsson </a:t>
            </a:r>
            <a:r>
              <a:rPr lang="en-US" sz="1200" b="0" i="1" u="none" strike="noStrike" kern="1200" cap="none" spc="0" baseline="0">
                <a:solidFill>
                  <a:srgbClr val="999999"/>
                </a:solidFill>
                <a:uFillTx/>
                <a:latin typeface="Arial"/>
                <a:ea typeface="ＭＳ Ｐゴシック" pitchFamily="34"/>
              </a:rPr>
              <a:t>et al.</a:t>
            </a:r>
            <a:r>
              <a:rPr lang="en-US" sz="1200" b="0" i="0" u="none" strike="noStrike" kern="1200" cap="none" spc="0" baseline="0">
                <a:solidFill>
                  <a:srgbClr val="999999"/>
                </a:solidFill>
                <a:uFillTx/>
                <a:latin typeface="Arial"/>
                <a:ea typeface="ＭＳ Ｐゴシック" pitchFamily="34"/>
              </a:rPr>
              <a:t> </a:t>
            </a:r>
            <a:endParaRPr lang="en-GB" sz="1200" b="0" i="0" u="none" strike="noStrike" kern="1200" cap="none" spc="0" baseline="0">
              <a:solidFill>
                <a:srgbClr val="999999"/>
              </a:solidFill>
              <a:uFillTx/>
              <a:latin typeface="Arial"/>
              <a:ea typeface="ＭＳ Ｐゴシック" pitchFamily="34"/>
            </a:endParaRPr>
          </a:p>
        </p:txBody>
      </p:sp>
    </p:spTree>
  </p:cSld>
  <p:clrMapOvr>
    <a:masterClrMapping/>
  </p:clrMapOvr>
  <p:transition spd="med">
    <p:fade/>
  </p:transition>
</p:sld>
</file>

<file path=ppt/slides/slide2.xml><?xml version="1.0" encoding="utf-8"?>
<p:sld xmlns:a="http://schemas.openxmlformats.org/drawingml/2006/main" xmlns:r="http://schemas.openxmlformats.org/officeDocument/2006/relationships" xmlns:p="http://schemas.openxmlformats.org/presentationml/2006/main">
  <p:cSld name="Slide1936">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E0648C73-CF15-F69A-B685-3B225B5D6D06}"/>
              </a:ext>
            </a:extLst>
          </p:cNvPr>
          <p:cNvPicPr>
            <a:picLocks noChangeAspect="1"/>
          </p:cNvPicPr>
          <p:nvPr/>
        </p:nvPicPr>
        <p:blipFill>
          <a:blip r:embed="rId3">
            <a:extLst>
              <a:ext uri="{28A0092B-C50C-407E-A947-70E740481C1C}">
                <a14:useLocalDpi xmlns:a14="http://schemas.microsoft.com/office/drawing/2010/main" val="0"/>
              </a:ext>
            </a:extLst>
          </a:blip>
          <a:srcRect r="50000" b="50000"/>
          <a:stretch>
            <a:fillRect/>
          </a:stretch>
        </p:blipFill>
        <p:spPr>
          <a:xfrm>
            <a:off x="8519327" y="3185330"/>
            <a:ext cx="3672669" cy="3672669"/>
          </a:xfrm>
          <a:prstGeom prst="rect">
            <a:avLst/>
          </a:prstGeom>
          <a:noFill/>
          <a:ln cap="flat">
            <a:noFill/>
          </a:ln>
        </p:spPr>
      </p:pic>
      <p:sp>
        <p:nvSpPr>
          <p:cNvPr id="3" name="Content Placeholder 2">
            <a:extLst>
              <a:ext uri="{FF2B5EF4-FFF2-40B4-BE49-F238E27FC236}">
                <a16:creationId xmlns:a16="http://schemas.microsoft.com/office/drawing/2014/main" id="{3E9720CE-97EA-BC2B-2F42-B89ECDE93076}"/>
              </a:ext>
            </a:extLst>
          </p:cNvPr>
          <p:cNvSpPr txBox="1">
            <a:spLocks noGrp="1"/>
          </p:cNvSpPr>
          <p:nvPr>
            <p:ph type="body" idx="4294967295"/>
          </p:nvPr>
        </p:nvSpPr>
        <p:spPr>
          <a:xfrm>
            <a:off x="319491" y="1663202"/>
            <a:ext cx="11234172" cy="4727438"/>
          </a:xfrm>
        </p:spPr>
        <p:txBody>
          <a:bodyPr/>
          <a:lstStyle/>
          <a:p>
            <a:pPr marL="342900" lvl="0" indent="-342900" hangingPunct="0">
              <a:lnSpc>
                <a:spcPct val="105000"/>
              </a:lnSpc>
              <a:spcBef>
                <a:spcPts val="0"/>
              </a:spcBef>
              <a:spcAft>
                <a:spcPts val="1500"/>
              </a:spcAft>
              <a:buSzPct val="100000"/>
              <a:buFont typeface="Arial" pitchFamily="34"/>
              <a:buChar char="•"/>
            </a:pPr>
            <a:r>
              <a:rPr lang="en-GB" sz="2000" dirty="0">
                <a:latin typeface="Arial Nova"/>
                <a:cs typeface="Arial"/>
              </a:rPr>
              <a:t>The ocean covers ~71% of the Earth’s surface and forms the largest ecosystem on Earth</a:t>
            </a:r>
          </a:p>
          <a:p>
            <a:pPr marL="342900" lvl="0" indent="-342900" hangingPunct="0">
              <a:lnSpc>
                <a:spcPct val="105000"/>
              </a:lnSpc>
              <a:spcBef>
                <a:spcPts val="0"/>
              </a:spcBef>
              <a:spcAft>
                <a:spcPts val="1500"/>
              </a:spcAft>
              <a:buSzPct val="100000"/>
              <a:buFont typeface="Arial" pitchFamily="34"/>
              <a:buChar char="•"/>
            </a:pPr>
            <a:r>
              <a:rPr lang="en-GB" sz="2000" dirty="0">
                <a:latin typeface="Arial"/>
                <a:cs typeface="Arial"/>
              </a:rPr>
              <a:t>It plays a key role in the Earth’s carbon cycle as it is biggest carbon store on the planet and an important sink of anthropogenic CO</a:t>
            </a:r>
            <a:r>
              <a:rPr lang="en-GB" sz="2000" baseline="-25000" dirty="0">
                <a:latin typeface="Arial"/>
                <a:cs typeface="Arial"/>
              </a:rPr>
              <a:t>2</a:t>
            </a:r>
            <a:r>
              <a:rPr lang="en-GB" sz="2000" dirty="0">
                <a:latin typeface="Arial"/>
                <a:cs typeface="Arial"/>
              </a:rPr>
              <a:t> emissions (~25%) </a:t>
            </a:r>
          </a:p>
          <a:p>
            <a:pPr marL="342900" lvl="0" indent="-342900" hangingPunct="0">
              <a:lnSpc>
                <a:spcPct val="105000"/>
              </a:lnSpc>
              <a:spcBef>
                <a:spcPts val="0"/>
              </a:spcBef>
              <a:buSzPct val="100000"/>
              <a:buFont typeface="Arial" pitchFamily="34"/>
              <a:buChar char="•"/>
            </a:pPr>
            <a:r>
              <a:rPr lang="en-GB" sz="2000" dirty="0">
                <a:latin typeface="Arial Nova"/>
                <a:cs typeface="Arial"/>
              </a:rPr>
              <a:t>Increase in atmospheric CO</a:t>
            </a:r>
            <a:r>
              <a:rPr lang="en-GB" sz="2000" baseline="-25000" dirty="0">
                <a:latin typeface="Arial Nova"/>
                <a:cs typeface="Arial"/>
              </a:rPr>
              <a:t>2</a:t>
            </a:r>
            <a:r>
              <a:rPr lang="en-GB" sz="2000" dirty="0">
                <a:latin typeface="Arial Nova"/>
                <a:cs typeface="Arial"/>
              </a:rPr>
              <a:t>  is leading to ocean warming, decreasing sea ice,  </a:t>
            </a:r>
          </a:p>
          <a:p>
            <a:pPr lvl="0">
              <a:lnSpc>
                <a:spcPct val="105000"/>
              </a:lnSpc>
              <a:spcBef>
                <a:spcPts val="0"/>
              </a:spcBef>
              <a:spcAft>
                <a:spcPts val="1500"/>
              </a:spcAft>
            </a:pPr>
            <a:r>
              <a:rPr lang="en-GB" sz="2000" dirty="0">
                <a:latin typeface="Arial Nova"/>
                <a:cs typeface="Arial"/>
              </a:rPr>
              <a:t>  changing stratification and circulation, and increasing sea level</a:t>
            </a:r>
            <a:endParaRPr lang="en-GB" sz="2000" dirty="0"/>
          </a:p>
          <a:p>
            <a:pPr marL="342900" lvl="0" indent="-342900">
              <a:lnSpc>
                <a:spcPct val="105000"/>
              </a:lnSpc>
              <a:spcBef>
                <a:spcPts val="0"/>
              </a:spcBef>
              <a:buSzPct val="100000"/>
              <a:buFont typeface="Arial"/>
              <a:buChar char="•"/>
            </a:pPr>
            <a:r>
              <a:rPr lang="en-GB" sz="2000" dirty="0">
                <a:latin typeface="Arial Nova"/>
                <a:cs typeface="Arial"/>
              </a:rPr>
              <a:t>Long-term absorption of anthropogenic CO</a:t>
            </a:r>
            <a:r>
              <a:rPr lang="en-GB" sz="1300" baseline="-25000" dirty="0">
                <a:latin typeface="Arial Nova"/>
                <a:cs typeface="Arial"/>
              </a:rPr>
              <a:t>2</a:t>
            </a:r>
            <a:r>
              <a:rPr lang="en-GB" sz="1300" dirty="0">
                <a:latin typeface="Arial Nova"/>
                <a:cs typeface="Arial"/>
              </a:rPr>
              <a:t>  </a:t>
            </a:r>
            <a:r>
              <a:rPr lang="en-GB" sz="2000" dirty="0">
                <a:latin typeface="Arial Nova"/>
                <a:cs typeface="Arial"/>
              </a:rPr>
              <a:t>is causing ocean acidification,  </a:t>
            </a:r>
            <a:endParaRPr lang="en-GB" sz="2000" dirty="0">
              <a:solidFill>
                <a:srgbClr val="000000"/>
              </a:solidFill>
              <a:latin typeface="Arial Nova"/>
              <a:cs typeface="Arial"/>
            </a:endParaRPr>
          </a:p>
          <a:p>
            <a:pPr lvl="0">
              <a:lnSpc>
                <a:spcPct val="105000"/>
              </a:lnSpc>
              <a:spcBef>
                <a:spcPts val="0"/>
              </a:spcBef>
              <a:spcAft>
                <a:spcPts val="1500"/>
              </a:spcAft>
            </a:pPr>
            <a:r>
              <a:rPr lang="en-GB" sz="2000" dirty="0">
                <a:latin typeface="Arial Nova"/>
                <a:cs typeface="Arial"/>
              </a:rPr>
              <a:t>  and fundamentally changing the drivers of the ocean carbon cycle</a:t>
            </a:r>
            <a:endParaRPr lang="en-GB" sz="2000" dirty="0"/>
          </a:p>
          <a:p>
            <a:pPr marL="342900" lvl="0" indent="-342900" hangingPunct="0">
              <a:lnSpc>
                <a:spcPct val="105000"/>
              </a:lnSpc>
              <a:spcBef>
                <a:spcPts val="0"/>
              </a:spcBef>
              <a:buSzPct val="100000"/>
              <a:buFont typeface="Arial" pitchFamily="34"/>
              <a:buChar char="•"/>
            </a:pPr>
            <a:r>
              <a:rPr lang="en-GB" sz="2000" dirty="0"/>
              <a:t>Phytoplankton are responsible for cycling a large amount of carbon </a:t>
            </a:r>
          </a:p>
          <a:p>
            <a:pPr marL="358773" lvl="0" hangingPunct="0">
              <a:lnSpc>
                <a:spcPct val="105000"/>
              </a:lnSpc>
              <a:spcBef>
                <a:spcPts val="0"/>
              </a:spcBef>
            </a:pPr>
            <a:r>
              <a:rPr lang="en-GB" sz="2000" dirty="0">
                <a:latin typeface="Arial"/>
                <a:cs typeface="Arial"/>
              </a:rPr>
              <a:t>through the marine ecosystem, and for transporting carbon to </a:t>
            </a:r>
          </a:p>
          <a:p>
            <a:pPr marL="358773" lvl="0" hangingPunct="0">
              <a:lnSpc>
                <a:spcPct val="105000"/>
              </a:lnSpc>
              <a:spcBef>
                <a:spcPts val="0"/>
              </a:spcBef>
              <a:spcAft>
                <a:spcPts val="1500"/>
              </a:spcAft>
            </a:pPr>
            <a:r>
              <a:rPr lang="en-GB" sz="2000" dirty="0">
                <a:latin typeface="Arial"/>
                <a:cs typeface="Arial"/>
              </a:rPr>
              <a:t>the deep ocean via the biological carbon pump</a:t>
            </a:r>
            <a:endParaRPr lang="en-GB" sz="2000" dirty="0"/>
          </a:p>
          <a:p>
            <a:pPr marL="342900" lvl="0" indent="-342900">
              <a:lnSpc>
                <a:spcPct val="105000"/>
              </a:lnSpc>
              <a:spcBef>
                <a:spcPts val="0"/>
              </a:spcBef>
              <a:buSzPct val="100000"/>
              <a:buFont typeface="Arial" pitchFamily="34"/>
              <a:buChar char="•"/>
            </a:pPr>
            <a:r>
              <a:rPr lang="en-GB" sz="2000" dirty="0">
                <a:latin typeface="Arial Nova" pitchFamily="34"/>
              </a:rPr>
              <a:t>High-quality and long-term observations are needed for </a:t>
            </a:r>
          </a:p>
          <a:p>
            <a:pPr marL="358773" lvl="0">
              <a:lnSpc>
                <a:spcPct val="105000"/>
              </a:lnSpc>
              <a:spcBef>
                <a:spcPts val="0"/>
              </a:spcBef>
            </a:pPr>
            <a:r>
              <a:rPr lang="en-GB" sz="2000" dirty="0">
                <a:latin typeface="Arial Nova"/>
                <a:cs typeface="Arial"/>
              </a:rPr>
              <a:t>climate assessment, adaptation &amp; mitigation.</a:t>
            </a:r>
            <a:endParaRPr lang="en-GB" sz="2000" dirty="0">
              <a:latin typeface="Arial Nova" pitchFamily="34"/>
            </a:endParaRPr>
          </a:p>
        </p:txBody>
      </p:sp>
      <p:sp>
        <p:nvSpPr>
          <p:cNvPr id="4" name="Title 1">
            <a:extLst>
              <a:ext uri="{FF2B5EF4-FFF2-40B4-BE49-F238E27FC236}">
                <a16:creationId xmlns:a16="http://schemas.microsoft.com/office/drawing/2014/main" id="{39794B27-632E-F088-BD0B-AB429EF65622}"/>
              </a:ext>
            </a:extLst>
          </p:cNvPr>
          <p:cNvSpPr txBox="1"/>
          <p:nvPr/>
        </p:nvSpPr>
        <p:spPr>
          <a:xfrm>
            <a:off x="334432" y="987862"/>
            <a:ext cx="11234172" cy="538261"/>
          </a:xfrm>
          <a:prstGeom prst="rect">
            <a:avLst/>
          </a:prstGeom>
          <a:noFill/>
          <a:ln cap="flat">
            <a:noFill/>
          </a:ln>
        </p:spPr>
        <p:txBody>
          <a:bodyPr vert="horz" wrap="square" lIns="91440" tIns="45720" rIns="91440" bIns="45720" anchor="ctr" anchorCtr="0" compatLnSpc="1">
            <a:noAutofit/>
          </a:bodyPr>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en-US" sz="2600" b="1" i="0" u="none" strike="noStrike" kern="1200" cap="none" spc="0" baseline="0">
                <a:solidFill>
                  <a:srgbClr val="00334E"/>
                </a:solidFill>
                <a:uFillTx/>
                <a:latin typeface="Arial" pitchFamily="34"/>
                <a:ea typeface="Red Hat Display ExtraBold" pitchFamily="2"/>
                <a:cs typeface="Arial" pitchFamily="34"/>
              </a:rPr>
              <a:t>The importance of the ocean in the climate system</a:t>
            </a:r>
            <a:endParaRPr lang="en-GB" sz="2600" b="1" i="0" u="none" strike="noStrike" kern="1200" cap="none" spc="0" baseline="0">
              <a:solidFill>
                <a:srgbClr val="00334E"/>
              </a:solidFill>
              <a:uFillTx/>
              <a:latin typeface="Arial" pitchFamily="34"/>
              <a:ea typeface="Red Hat Display ExtraBold" pitchFamily="2"/>
              <a:cs typeface="Arial" pitchFamily="34"/>
            </a:endParaRPr>
          </a:p>
        </p:txBody>
      </p:sp>
    </p:spTree>
  </p:cSld>
  <p:clrMapOvr>
    <a:masterClrMapping/>
  </p:clrMapOvr>
  <p:transition spd="med">
    <p:fade/>
  </p:transition>
</p:sld>
</file>

<file path=ppt/slides/slide20.xml><?xml version="1.0" encoding="utf-8"?>
<p:sld xmlns:a="http://schemas.openxmlformats.org/drawingml/2006/main" xmlns:r="http://schemas.openxmlformats.org/officeDocument/2006/relationships" xmlns:p="http://schemas.openxmlformats.org/presentationml/2006/main">
  <p:cSld name="Slide1965">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B299E-CA05-85BB-7CB6-104CADDFB9DB}"/>
              </a:ext>
            </a:extLst>
          </p:cNvPr>
          <p:cNvSpPr txBox="1">
            <a:spLocks noGrp="1"/>
          </p:cNvSpPr>
          <p:nvPr>
            <p:ph type="title"/>
          </p:nvPr>
        </p:nvSpPr>
        <p:spPr>
          <a:xfrm>
            <a:off x="334432" y="987862"/>
            <a:ext cx="11234172" cy="538261"/>
          </a:xfrm>
        </p:spPr>
        <p:txBody>
          <a:bodyPr/>
          <a:lstStyle/>
          <a:p>
            <a:pPr lvl="0">
              <a:lnSpc>
                <a:spcPct val="120000"/>
              </a:lnSpc>
              <a:spcAft>
                <a:spcPts val="600"/>
              </a:spcAft>
            </a:pPr>
            <a:r>
              <a:rPr lang="en-GB" sz="2800"/>
              <a:t>Can we determine an ocean carbon budget from satellites?</a:t>
            </a:r>
          </a:p>
        </p:txBody>
      </p:sp>
      <p:sp>
        <p:nvSpPr>
          <p:cNvPr id="3" name="Content Placeholder 2">
            <a:extLst>
              <a:ext uri="{FF2B5EF4-FFF2-40B4-BE49-F238E27FC236}">
                <a16:creationId xmlns:a16="http://schemas.microsoft.com/office/drawing/2014/main" id="{36E1F508-DE2C-197B-38CC-CE64CF93067B}"/>
              </a:ext>
            </a:extLst>
          </p:cNvPr>
          <p:cNvSpPr txBox="1">
            <a:spLocks noGrp="1"/>
          </p:cNvSpPr>
          <p:nvPr>
            <p:ph type="body" idx="4294967295"/>
          </p:nvPr>
        </p:nvSpPr>
        <p:spPr>
          <a:xfrm>
            <a:off x="334432" y="1661931"/>
            <a:ext cx="11234172" cy="4727438"/>
          </a:xfrm>
        </p:spPr>
        <p:txBody>
          <a:bodyPr/>
          <a:lstStyle/>
          <a:p>
            <a:pPr lvl="0">
              <a:spcBef>
                <a:spcPts val="0"/>
              </a:spcBef>
              <a:spcAft>
                <a:spcPts val="25"/>
              </a:spcAft>
            </a:pPr>
            <a:r>
              <a:rPr lang="en-GB" sz="2000"/>
              <a:t>Based on the Ocean-Colour CCI, we can produce high-quality and consistent products that can provide a satellite-based carbon budget in the surface (mixed) layer of the ocean</a:t>
            </a:r>
          </a:p>
        </p:txBody>
      </p:sp>
      <p:graphicFrame>
        <p:nvGraphicFramePr>
          <p:cNvPr id="4" name="Chart 21">
            <a:extLst>
              <a:ext uri="{FF2B5EF4-FFF2-40B4-BE49-F238E27FC236}">
                <a16:creationId xmlns:a16="http://schemas.microsoft.com/office/drawing/2014/main" id="{F44BD50D-A47C-35FC-D78F-7B22ACFA5ABA}"/>
              </a:ext>
            </a:extLst>
          </p:cNvPr>
          <p:cNvGraphicFramePr/>
          <p:nvPr/>
        </p:nvGraphicFramePr>
        <p:xfrm>
          <a:off x="413820" y="3588901"/>
          <a:ext cx="1799996" cy="179999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22">
            <a:extLst>
              <a:ext uri="{FF2B5EF4-FFF2-40B4-BE49-F238E27FC236}">
                <a16:creationId xmlns:a16="http://schemas.microsoft.com/office/drawing/2014/main" id="{C210EA20-700A-2660-5097-8AC1E60034E1}"/>
              </a:ext>
            </a:extLst>
          </p:cNvPr>
          <p:cNvSpPr txBox="1"/>
          <p:nvPr/>
        </p:nvSpPr>
        <p:spPr>
          <a:xfrm>
            <a:off x="784363" y="2860051"/>
            <a:ext cx="1071128" cy="830997"/>
          </a:xfrm>
          <a:prstGeom prst="rect">
            <a:avLst/>
          </a:prstGeom>
          <a:noFill/>
          <a:ln cap="flat">
            <a:noFill/>
          </a:ln>
        </p:spPr>
        <p:txBody>
          <a:bodyPr vert="horz" wrap="none" lIns="91440" tIns="45720" rIns="91440" bIns="45720" anchor="b"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Dissolved</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Organic</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Carbon</a:t>
            </a:r>
            <a:endParaRPr lang="en-GB" sz="1600" b="0" i="0" u="none" strike="noStrike" kern="1200" cap="none" spc="0" baseline="0">
              <a:solidFill>
                <a:srgbClr val="333333"/>
              </a:solidFill>
              <a:uFillTx/>
              <a:latin typeface="Arial" pitchFamily="34"/>
              <a:ea typeface="ＭＳ Ｐゴシック" pitchFamily="34"/>
            </a:endParaRPr>
          </a:p>
        </p:txBody>
      </p:sp>
      <p:sp>
        <p:nvSpPr>
          <p:cNvPr id="6" name="TextBox 23">
            <a:extLst>
              <a:ext uri="{FF2B5EF4-FFF2-40B4-BE49-F238E27FC236}">
                <a16:creationId xmlns:a16="http://schemas.microsoft.com/office/drawing/2014/main" id="{43A7F78B-E4FE-E665-B065-63FAE5FA34A4}"/>
              </a:ext>
            </a:extLst>
          </p:cNvPr>
          <p:cNvSpPr txBox="1"/>
          <p:nvPr/>
        </p:nvSpPr>
        <p:spPr>
          <a:xfrm>
            <a:off x="549024" y="5285360"/>
            <a:ext cx="1529580" cy="584777"/>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14.8 Gt C</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(labile fraction)</a:t>
            </a:r>
            <a:endParaRPr lang="en-GB" sz="1600" b="0" i="0" u="none" strike="noStrike" kern="1200" cap="none" spc="0" baseline="0">
              <a:solidFill>
                <a:srgbClr val="333333"/>
              </a:solidFill>
              <a:uFillTx/>
              <a:latin typeface="Arial" pitchFamily="34"/>
              <a:ea typeface="ＭＳ Ｐゴシック" pitchFamily="34"/>
            </a:endParaRPr>
          </a:p>
        </p:txBody>
      </p:sp>
      <p:sp>
        <p:nvSpPr>
          <p:cNvPr id="7" name="TextBox 24">
            <a:extLst>
              <a:ext uri="{FF2B5EF4-FFF2-40B4-BE49-F238E27FC236}">
                <a16:creationId xmlns:a16="http://schemas.microsoft.com/office/drawing/2014/main" id="{03AFE1FD-DB1D-7FA5-5C7A-DEFCF6C5F115}"/>
              </a:ext>
            </a:extLst>
          </p:cNvPr>
          <p:cNvSpPr txBox="1"/>
          <p:nvPr/>
        </p:nvSpPr>
        <p:spPr>
          <a:xfrm>
            <a:off x="880969" y="4750728"/>
            <a:ext cx="865708" cy="261609"/>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FFFFFF"/>
                </a:solidFill>
                <a:uFillTx/>
                <a:latin typeface="Arial" pitchFamily="34"/>
                <a:ea typeface="ＭＳ Ｐゴシック" pitchFamily="34"/>
              </a:rPr>
              <a:t>refractive</a:t>
            </a:r>
            <a:endParaRPr lang="en-GB" sz="1100" b="0" i="0" u="none" strike="noStrike" kern="1200" cap="none" spc="0" baseline="0">
              <a:solidFill>
                <a:srgbClr val="FFFFFF"/>
              </a:solidFill>
              <a:uFillTx/>
              <a:latin typeface="Arial" pitchFamily="34"/>
              <a:ea typeface="ＭＳ Ｐゴシック" pitchFamily="34"/>
            </a:endParaRPr>
          </a:p>
        </p:txBody>
      </p:sp>
      <p:sp>
        <p:nvSpPr>
          <p:cNvPr id="8" name="TextBox 25">
            <a:extLst>
              <a:ext uri="{FF2B5EF4-FFF2-40B4-BE49-F238E27FC236}">
                <a16:creationId xmlns:a16="http://schemas.microsoft.com/office/drawing/2014/main" id="{B5E71974-069B-79AE-B205-99CAC99EF6DA}"/>
              </a:ext>
            </a:extLst>
          </p:cNvPr>
          <p:cNvSpPr txBox="1"/>
          <p:nvPr/>
        </p:nvSpPr>
        <p:spPr>
          <a:xfrm>
            <a:off x="1708757" y="3739585"/>
            <a:ext cx="865708" cy="261609"/>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333333"/>
                </a:solidFill>
                <a:uFillTx/>
                <a:latin typeface="Arial" pitchFamily="34"/>
                <a:ea typeface="ＭＳ Ｐゴシック" pitchFamily="34"/>
              </a:rPr>
              <a:t>labile</a:t>
            </a:r>
            <a:endParaRPr lang="en-GB" sz="1100" b="0" i="0" u="none" strike="noStrike" kern="1200" cap="none" spc="0" baseline="0">
              <a:solidFill>
                <a:srgbClr val="333333"/>
              </a:solidFill>
              <a:uFillTx/>
              <a:latin typeface="Arial" pitchFamily="34"/>
              <a:ea typeface="ＭＳ Ｐゴシック" pitchFamily="34"/>
            </a:endParaRPr>
          </a:p>
        </p:txBody>
      </p:sp>
      <p:cxnSp>
        <p:nvCxnSpPr>
          <p:cNvPr id="9" name="Straight Connector 26">
            <a:extLst>
              <a:ext uri="{FF2B5EF4-FFF2-40B4-BE49-F238E27FC236}">
                <a16:creationId xmlns:a16="http://schemas.microsoft.com/office/drawing/2014/main" id="{5EE48C2F-5E4E-6670-2990-09C978124FE2}"/>
              </a:ext>
            </a:extLst>
          </p:cNvPr>
          <p:cNvCxnSpPr/>
          <p:nvPr/>
        </p:nvCxnSpPr>
        <p:spPr>
          <a:xfrm>
            <a:off x="1384118" y="3870390"/>
            <a:ext cx="541672" cy="0"/>
          </a:xfrm>
          <a:prstGeom prst="straightConnector1">
            <a:avLst/>
          </a:prstGeom>
          <a:noFill/>
          <a:ln w="9528" cap="flat">
            <a:solidFill>
              <a:srgbClr val="333333"/>
            </a:solidFill>
            <a:prstDash val="solid"/>
            <a:round/>
          </a:ln>
        </p:spPr>
      </p:cxnSp>
      <p:graphicFrame>
        <p:nvGraphicFramePr>
          <p:cNvPr id="10" name="Chart 27">
            <a:extLst>
              <a:ext uri="{FF2B5EF4-FFF2-40B4-BE49-F238E27FC236}">
                <a16:creationId xmlns:a16="http://schemas.microsoft.com/office/drawing/2014/main" id="{BDE00A00-9CDE-DC05-8FFE-ABC624B3A448}"/>
              </a:ext>
            </a:extLst>
          </p:cNvPr>
          <p:cNvGraphicFramePr/>
          <p:nvPr/>
        </p:nvGraphicFramePr>
        <p:xfrm>
          <a:off x="2345737" y="3691048"/>
          <a:ext cx="1799996" cy="179999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hart 28">
            <a:extLst>
              <a:ext uri="{FF2B5EF4-FFF2-40B4-BE49-F238E27FC236}">
                <a16:creationId xmlns:a16="http://schemas.microsoft.com/office/drawing/2014/main" id="{438E29E0-366C-5301-578C-B19788B7A5CC}"/>
              </a:ext>
            </a:extLst>
          </p:cNvPr>
          <p:cNvGraphicFramePr/>
          <p:nvPr/>
        </p:nvGraphicFramePr>
        <p:xfrm>
          <a:off x="4355150" y="3690774"/>
          <a:ext cx="1799996" cy="17999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2" name="Chart 29">
            <a:extLst>
              <a:ext uri="{FF2B5EF4-FFF2-40B4-BE49-F238E27FC236}">
                <a16:creationId xmlns:a16="http://schemas.microsoft.com/office/drawing/2014/main" id="{814B2FBD-3D84-DE7F-8366-1DD81792D868}"/>
              </a:ext>
            </a:extLst>
          </p:cNvPr>
          <p:cNvGraphicFramePr/>
          <p:nvPr/>
        </p:nvGraphicFramePr>
        <p:xfrm>
          <a:off x="8115894" y="3760552"/>
          <a:ext cx="1799996" cy="179999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30">
            <a:extLst>
              <a:ext uri="{FF2B5EF4-FFF2-40B4-BE49-F238E27FC236}">
                <a16:creationId xmlns:a16="http://schemas.microsoft.com/office/drawing/2014/main" id="{4C5AD49A-CBE2-9EC9-34D6-D9147EC66CE9}"/>
              </a:ext>
            </a:extLst>
          </p:cNvPr>
          <p:cNvGraphicFramePr/>
          <p:nvPr/>
        </p:nvGraphicFramePr>
        <p:xfrm>
          <a:off x="6237671" y="3739585"/>
          <a:ext cx="1799996" cy="179999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4" name="Chart 31">
            <a:extLst>
              <a:ext uri="{FF2B5EF4-FFF2-40B4-BE49-F238E27FC236}">
                <a16:creationId xmlns:a16="http://schemas.microsoft.com/office/drawing/2014/main" id="{7AF27932-2F3F-4CFE-05BD-E5AB12DC3624}"/>
              </a:ext>
            </a:extLst>
          </p:cNvPr>
          <p:cNvGraphicFramePr/>
          <p:nvPr/>
        </p:nvGraphicFramePr>
        <p:xfrm>
          <a:off x="9988219" y="3739585"/>
          <a:ext cx="1799996" cy="1799996"/>
        </p:xfrm>
        <a:graphic>
          <a:graphicData uri="http://schemas.openxmlformats.org/drawingml/2006/chart">
            <c:chart xmlns:c="http://schemas.openxmlformats.org/drawingml/2006/chart" xmlns:r="http://schemas.openxmlformats.org/officeDocument/2006/relationships" r:id="rId7"/>
          </a:graphicData>
        </a:graphic>
      </p:graphicFrame>
      <p:sp>
        <p:nvSpPr>
          <p:cNvPr id="15" name="TextBox 32">
            <a:extLst>
              <a:ext uri="{FF2B5EF4-FFF2-40B4-BE49-F238E27FC236}">
                <a16:creationId xmlns:a16="http://schemas.microsoft.com/office/drawing/2014/main" id="{D4807BD1-0259-1F79-9805-B1911A059696}"/>
              </a:ext>
            </a:extLst>
          </p:cNvPr>
          <p:cNvSpPr txBox="1"/>
          <p:nvPr/>
        </p:nvSpPr>
        <p:spPr>
          <a:xfrm>
            <a:off x="8273984" y="3012600"/>
            <a:ext cx="1483101" cy="830997"/>
          </a:xfrm>
          <a:prstGeom prst="rect">
            <a:avLst/>
          </a:prstGeom>
          <a:noFill/>
          <a:ln cap="flat">
            <a:noFill/>
          </a:ln>
        </p:spPr>
        <p:txBody>
          <a:bodyPr vert="horz" wrap="none" lIns="91440" tIns="45720" rIns="91440" bIns="45720" anchor="b"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Phytoplankton</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Primary</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Production</a:t>
            </a:r>
            <a:endParaRPr lang="en-GB" sz="1600" b="0" i="0" u="none" strike="noStrike" kern="1200" cap="none" spc="0" baseline="0">
              <a:solidFill>
                <a:srgbClr val="333333"/>
              </a:solidFill>
              <a:uFillTx/>
              <a:latin typeface="Arial" pitchFamily="34"/>
              <a:ea typeface="ＭＳ Ｐゴシック" pitchFamily="34"/>
            </a:endParaRPr>
          </a:p>
        </p:txBody>
      </p:sp>
      <p:sp>
        <p:nvSpPr>
          <p:cNvPr id="16" name="TextBox 33">
            <a:extLst>
              <a:ext uri="{FF2B5EF4-FFF2-40B4-BE49-F238E27FC236}">
                <a16:creationId xmlns:a16="http://schemas.microsoft.com/office/drawing/2014/main" id="{0FFA9781-B97D-AA82-5853-2206C8AA5D08}"/>
              </a:ext>
            </a:extLst>
          </p:cNvPr>
          <p:cNvSpPr txBox="1"/>
          <p:nvPr/>
        </p:nvSpPr>
        <p:spPr>
          <a:xfrm>
            <a:off x="2670340" y="2958458"/>
            <a:ext cx="1152875" cy="830997"/>
          </a:xfrm>
          <a:prstGeom prst="rect">
            <a:avLst/>
          </a:prstGeom>
          <a:noFill/>
          <a:ln cap="flat">
            <a:noFill/>
          </a:ln>
        </p:spPr>
        <p:txBody>
          <a:bodyPr vert="horz" wrap="none" lIns="91440" tIns="45720" rIns="91440" bIns="45720" anchor="b"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Particulate</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Organic</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Carbon</a:t>
            </a:r>
            <a:endParaRPr lang="en-GB" sz="1600" b="0" i="0" u="none" strike="noStrike" kern="1200" cap="none" spc="0" baseline="0">
              <a:solidFill>
                <a:srgbClr val="333333"/>
              </a:solidFill>
              <a:uFillTx/>
              <a:latin typeface="Arial" pitchFamily="34"/>
              <a:ea typeface="ＭＳ Ｐゴシック" pitchFamily="34"/>
            </a:endParaRPr>
          </a:p>
        </p:txBody>
      </p:sp>
      <p:sp>
        <p:nvSpPr>
          <p:cNvPr id="17" name="TextBox 34">
            <a:extLst>
              <a:ext uri="{FF2B5EF4-FFF2-40B4-BE49-F238E27FC236}">
                <a16:creationId xmlns:a16="http://schemas.microsoft.com/office/drawing/2014/main" id="{FAC06B36-A41F-2B43-47CF-61171992CEBB}"/>
              </a:ext>
            </a:extLst>
          </p:cNvPr>
          <p:cNvSpPr txBox="1"/>
          <p:nvPr/>
        </p:nvSpPr>
        <p:spPr>
          <a:xfrm>
            <a:off x="4513606" y="3206718"/>
            <a:ext cx="1483101" cy="584777"/>
          </a:xfrm>
          <a:prstGeom prst="rect">
            <a:avLst/>
          </a:prstGeom>
          <a:noFill/>
          <a:ln cap="flat">
            <a:noFill/>
          </a:ln>
        </p:spPr>
        <p:txBody>
          <a:bodyPr vert="horz" wrap="none" lIns="91440" tIns="45720" rIns="91440" bIns="45720" anchor="b"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Phytoplankton</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Carbon</a:t>
            </a:r>
            <a:endParaRPr lang="en-GB" sz="1600" b="0" i="0" u="none" strike="noStrike" kern="1200" cap="none" spc="0" baseline="0">
              <a:solidFill>
                <a:srgbClr val="333333"/>
              </a:solidFill>
              <a:uFillTx/>
              <a:latin typeface="Arial" pitchFamily="34"/>
              <a:ea typeface="ＭＳ Ｐゴシック" pitchFamily="34"/>
            </a:endParaRPr>
          </a:p>
        </p:txBody>
      </p:sp>
      <p:sp>
        <p:nvSpPr>
          <p:cNvPr id="18" name="TextBox 35">
            <a:extLst>
              <a:ext uri="{FF2B5EF4-FFF2-40B4-BE49-F238E27FC236}">
                <a16:creationId xmlns:a16="http://schemas.microsoft.com/office/drawing/2014/main" id="{13980DDA-0F2B-CAC0-09A8-C22FFABD624F}"/>
              </a:ext>
            </a:extLst>
          </p:cNvPr>
          <p:cNvSpPr txBox="1"/>
          <p:nvPr/>
        </p:nvSpPr>
        <p:spPr>
          <a:xfrm>
            <a:off x="6561240" y="3008787"/>
            <a:ext cx="1152875" cy="830997"/>
          </a:xfrm>
          <a:prstGeom prst="rect">
            <a:avLst/>
          </a:prstGeom>
          <a:noFill/>
          <a:ln cap="flat">
            <a:noFill/>
          </a:ln>
        </p:spPr>
        <p:txBody>
          <a:bodyPr vert="horz" wrap="none" lIns="91440" tIns="45720" rIns="91440" bIns="45720" anchor="b"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Particulate</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Inorganic</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Carbon</a:t>
            </a:r>
            <a:endParaRPr lang="en-GB" sz="1600" b="0" i="0" u="none" strike="noStrike" kern="1200" cap="none" spc="0" baseline="0">
              <a:solidFill>
                <a:srgbClr val="333333"/>
              </a:solidFill>
              <a:uFillTx/>
              <a:latin typeface="Arial" pitchFamily="34"/>
              <a:ea typeface="ＭＳ Ｐゴシック" pitchFamily="34"/>
            </a:endParaRPr>
          </a:p>
        </p:txBody>
      </p:sp>
      <p:sp>
        <p:nvSpPr>
          <p:cNvPr id="19" name="TextBox 36">
            <a:extLst>
              <a:ext uri="{FF2B5EF4-FFF2-40B4-BE49-F238E27FC236}">
                <a16:creationId xmlns:a16="http://schemas.microsoft.com/office/drawing/2014/main" id="{7C5DCD0C-9739-AEC2-20F6-79C32063C0F4}"/>
              </a:ext>
            </a:extLst>
          </p:cNvPr>
          <p:cNvSpPr txBox="1"/>
          <p:nvPr/>
        </p:nvSpPr>
        <p:spPr>
          <a:xfrm>
            <a:off x="10303029" y="3255529"/>
            <a:ext cx="1164104" cy="584777"/>
          </a:xfrm>
          <a:prstGeom prst="rect">
            <a:avLst/>
          </a:prstGeom>
          <a:noFill/>
          <a:ln cap="flat">
            <a:noFill/>
          </a:ln>
        </p:spPr>
        <p:txBody>
          <a:bodyPr vert="horz" wrap="none" lIns="91440" tIns="45720" rIns="91440" bIns="45720" anchor="b"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Export</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Production</a:t>
            </a:r>
            <a:endParaRPr lang="en-GB" sz="1600" b="0" i="0" u="none" strike="noStrike" kern="1200" cap="none" spc="0" baseline="0">
              <a:solidFill>
                <a:srgbClr val="333333"/>
              </a:solidFill>
              <a:uFillTx/>
              <a:latin typeface="Arial" pitchFamily="34"/>
              <a:ea typeface="ＭＳ Ｐゴシック" pitchFamily="34"/>
            </a:endParaRPr>
          </a:p>
        </p:txBody>
      </p:sp>
      <p:sp>
        <p:nvSpPr>
          <p:cNvPr id="20" name="TextBox 37">
            <a:extLst>
              <a:ext uri="{FF2B5EF4-FFF2-40B4-BE49-F238E27FC236}">
                <a16:creationId xmlns:a16="http://schemas.microsoft.com/office/drawing/2014/main" id="{201D74AC-A669-264D-E7D6-CABB09487792}"/>
              </a:ext>
            </a:extLst>
          </p:cNvPr>
          <p:cNvSpPr txBox="1"/>
          <p:nvPr/>
        </p:nvSpPr>
        <p:spPr>
          <a:xfrm>
            <a:off x="8282946" y="5438869"/>
            <a:ext cx="1367686"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50.7 Gt C y</a:t>
            </a:r>
            <a:r>
              <a:rPr lang="en-US" sz="1600" b="0" i="0" u="none" strike="noStrike" kern="1200" cap="none" spc="0" baseline="30000">
                <a:solidFill>
                  <a:srgbClr val="333333"/>
                </a:solidFill>
                <a:uFillTx/>
                <a:latin typeface="Arial" pitchFamily="34"/>
                <a:ea typeface="ＭＳ Ｐゴシック" pitchFamily="34"/>
              </a:rPr>
              <a:t>-1</a:t>
            </a:r>
            <a:endParaRPr lang="en-GB" sz="1600" b="0" i="0" u="none" strike="noStrike" kern="1200" cap="none" spc="0" baseline="30000">
              <a:solidFill>
                <a:srgbClr val="333333"/>
              </a:solidFill>
              <a:uFillTx/>
              <a:latin typeface="Arial" pitchFamily="34"/>
              <a:ea typeface="ＭＳ Ｐゴシック" pitchFamily="34"/>
            </a:endParaRPr>
          </a:p>
        </p:txBody>
      </p:sp>
      <p:sp>
        <p:nvSpPr>
          <p:cNvPr id="21" name="TextBox 38">
            <a:extLst>
              <a:ext uri="{FF2B5EF4-FFF2-40B4-BE49-F238E27FC236}">
                <a16:creationId xmlns:a16="http://schemas.microsoft.com/office/drawing/2014/main" id="{80CC5493-8D1F-AE16-7974-A49A64FC9FB4}"/>
              </a:ext>
            </a:extLst>
          </p:cNvPr>
          <p:cNvSpPr txBox="1"/>
          <p:nvPr/>
        </p:nvSpPr>
        <p:spPr>
          <a:xfrm>
            <a:off x="2707949" y="5384865"/>
            <a:ext cx="1075937"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1.17 Gt C</a:t>
            </a:r>
            <a:endParaRPr lang="en-GB" sz="1600" b="0" i="0" u="none" strike="noStrike" kern="1200" cap="none" spc="0" baseline="30000">
              <a:solidFill>
                <a:srgbClr val="333333"/>
              </a:solidFill>
              <a:uFillTx/>
              <a:latin typeface="Arial" pitchFamily="34"/>
              <a:ea typeface="ＭＳ Ｐゴシック" pitchFamily="34"/>
            </a:endParaRPr>
          </a:p>
        </p:txBody>
      </p:sp>
      <p:sp>
        <p:nvSpPr>
          <p:cNvPr id="22" name="TextBox 39">
            <a:extLst>
              <a:ext uri="{FF2B5EF4-FFF2-40B4-BE49-F238E27FC236}">
                <a16:creationId xmlns:a16="http://schemas.microsoft.com/office/drawing/2014/main" id="{43A957DC-C0DC-1C45-2342-CB52AB5CA3B9}"/>
              </a:ext>
            </a:extLst>
          </p:cNvPr>
          <p:cNvSpPr txBox="1"/>
          <p:nvPr/>
        </p:nvSpPr>
        <p:spPr>
          <a:xfrm>
            <a:off x="4717188" y="5387224"/>
            <a:ext cx="1075937"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0.22 Gt C</a:t>
            </a:r>
            <a:endParaRPr lang="en-GB" sz="1600" b="0" i="0" u="none" strike="noStrike" kern="1200" cap="none" spc="0" baseline="30000">
              <a:solidFill>
                <a:srgbClr val="333333"/>
              </a:solidFill>
              <a:uFillTx/>
              <a:latin typeface="Arial" pitchFamily="34"/>
              <a:ea typeface="ＭＳ Ｐゴシック" pitchFamily="34"/>
            </a:endParaRPr>
          </a:p>
        </p:txBody>
      </p:sp>
      <p:sp>
        <p:nvSpPr>
          <p:cNvPr id="23" name="TextBox 40">
            <a:extLst>
              <a:ext uri="{FF2B5EF4-FFF2-40B4-BE49-F238E27FC236}">
                <a16:creationId xmlns:a16="http://schemas.microsoft.com/office/drawing/2014/main" id="{E0B5B094-4FBA-9683-D885-DD142086E31B}"/>
              </a:ext>
            </a:extLst>
          </p:cNvPr>
          <p:cNvSpPr txBox="1"/>
          <p:nvPr/>
        </p:nvSpPr>
        <p:spPr>
          <a:xfrm>
            <a:off x="6371274" y="5434096"/>
            <a:ext cx="1532790"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0.03-0.07 Gt C</a:t>
            </a:r>
            <a:endParaRPr lang="en-GB" sz="1600" b="0" i="0" u="none" strike="noStrike" kern="1200" cap="none" spc="0" baseline="30000">
              <a:solidFill>
                <a:srgbClr val="333333"/>
              </a:solidFill>
              <a:uFillTx/>
              <a:latin typeface="Arial" pitchFamily="34"/>
              <a:ea typeface="ＭＳ Ｐゴシック" pitchFamily="34"/>
            </a:endParaRPr>
          </a:p>
        </p:txBody>
      </p:sp>
      <p:sp>
        <p:nvSpPr>
          <p:cNvPr id="24" name="TextBox 41">
            <a:extLst>
              <a:ext uri="{FF2B5EF4-FFF2-40B4-BE49-F238E27FC236}">
                <a16:creationId xmlns:a16="http://schemas.microsoft.com/office/drawing/2014/main" id="{9725E1C7-AE1E-222E-8598-88E37E166CDB}"/>
              </a:ext>
            </a:extLst>
          </p:cNvPr>
          <p:cNvSpPr txBox="1"/>
          <p:nvPr/>
        </p:nvSpPr>
        <p:spPr>
          <a:xfrm>
            <a:off x="10376510" y="5436034"/>
            <a:ext cx="1059908" cy="338556"/>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8 Gt C y</a:t>
            </a:r>
            <a:r>
              <a:rPr lang="en-US" sz="1600" b="0" i="0" u="none" strike="noStrike" kern="1200" cap="none" spc="0" baseline="30000">
                <a:solidFill>
                  <a:srgbClr val="333333"/>
                </a:solidFill>
                <a:uFillTx/>
                <a:latin typeface="Arial" pitchFamily="34"/>
                <a:ea typeface="ＭＳ Ｐゴシック" pitchFamily="34"/>
              </a:rPr>
              <a:t>-1</a:t>
            </a:r>
            <a:endParaRPr lang="en-GB" sz="1600" b="0" i="0" u="none" strike="noStrike" kern="1200" cap="none" spc="0" baseline="30000">
              <a:solidFill>
                <a:srgbClr val="333333"/>
              </a:solidFill>
              <a:uFillTx/>
              <a:latin typeface="Arial" pitchFamily="34"/>
              <a:ea typeface="ＭＳ Ｐゴシック" pitchFamily="34"/>
            </a:endParaRPr>
          </a:p>
        </p:txBody>
      </p:sp>
      <p:sp>
        <p:nvSpPr>
          <p:cNvPr id="25" name="TextBox 42">
            <a:extLst>
              <a:ext uri="{FF2B5EF4-FFF2-40B4-BE49-F238E27FC236}">
                <a16:creationId xmlns:a16="http://schemas.microsoft.com/office/drawing/2014/main" id="{DA8D32D0-2B08-28BF-54E9-A8C4A87844C5}"/>
              </a:ext>
            </a:extLst>
          </p:cNvPr>
          <p:cNvSpPr txBox="1"/>
          <p:nvPr/>
        </p:nvSpPr>
        <p:spPr>
          <a:xfrm>
            <a:off x="8303218" y="4447138"/>
            <a:ext cx="648071" cy="430883"/>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FFFFFF"/>
                </a:solidFill>
                <a:uFillTx/>
                <a:latin typeface="Arial" pitchFamily="34"/>
                <a:ea typeface="ＭＳ Ｐゴシック" pitchFamily="34"/>
              </a:rPr>
              <a:t>mixed layer</a:t>
            </a:r>
            <a:endParaRPr lang="en-GB" sz="1100" b="0" i="0" u="none" strike="noStrike" kern="1200" cap="none" spc="0" baseline="0">
              <a:solidFill>
                <a:srgbClr val="FFFFFF"/>
              </a:solidFill>
              <a:uFillTx/>
              <a:latin typeface="Arial" pitchFamily="34"/>
              <a:ea typeface="ＭＳ Ｐゴシック" pitchFamily="34"/>
            </a:endParaRPr>
          </a:p>
        </p:txBody>
      </p:sp>
      <p:sp>
        <p:nvSpPr>
          <p:cNvPr id="26" name="TextBox 43">
            <a:extLst>
              <a:ext uri="{FF2B5EF4-FFF2-40B4-BE49-F238E27FC236}">
                <a16:creationId xmlns:a16="http://schemas.microsoft.com/office/drawing/2014/main" id="{E3560137-A9C5-9568-23FB-BB182D40F902}"/>
              </a:ext>
            </a:extLst>
          </p:cNvPr>
          <p:cNvSpPr txBox="1"/>
          <p:nvPr/>
        </p:nvSpPr>
        <p:spPr>
          <a:xfrm>
            <a:off x="8879601" y="4424799"/>
            <a:ext cx="1035932" cy="600166"/>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FFFFFF"/>
                </a:solidFill>
                <a:uFillTx/>
                <a:latin typeface="Arial" pitchFamily="34"/>
                <a:ea typeface="ＭＳ Ｐゴシック" pitchFamily="34"/>
              </a:rPr>
              <a:t>remainder</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FFFFFF"/>
                </a:solidFill>
                <a:uFillTx/>
                <a:latin typeface="Arial" pitchFamily="34"/>
                <a:ea typeface="ＭＳ Ｐゴシック" pitchFamily="34"/>
              </a:rPr>
              <a:t>euphotic zone</a:t>
            </a:r>
            <a:endParaRPr lang="en-GB" sz="1100" b="0" i="0" u="none" strike="noStrike" kern="1200" cap="none" spc="0" baseline="0">
              <a:solidFill>
                <a:srgbClr val="FFFFFF"/>
              </a:solidFill>
              <a:uFillTx/>
              <a:latin typeface="Arial" pitchFamily="34"/>
              <a:ea typeface="ＭＳ Ｐゴシック" pitchFamily="34"/>
            </a:endParaRPr>
          </a:p>
        </p:txBody>
      </p:sp>
      <p:sp>
        <p:nvSpPr>
          <p:cNvPr id="27" name="TextBox 44">
            <a:extLst>
              <a:ext uri="{FF2B5EF4-FFF2-40B4-BE49-F238E27FC236}">
                <a16:creationId xmlns:a16="http://schemas.microsoft.com/office/drawing/2014/main" id="{1B93C976-F08D-EE31-651D-E3A3BB7F214F}"/>
              </a:ext>
            </a:extLst>
          </p:cNvPr>
          <p:cNvSpPr txBox="1"/>
          <p:nvPr/>
        </p:nvSpPr>
        <p:spPr>
          <a:xfrm>
            <a:off x="2696318" y="4669785"/>
            <a:ext cx="1075937" cy="600166"/>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FFFFFF"/>
                </a:solidFill>
                <a:uFillTx/>
                <a:latin typeface="Arial" pitchFamily="34"/>
                <a:ea typeface="ＭＳ Ｐゴシック" pitchFamily="34"/>
              </a:rPr>
              <a:t>zooplankton, bacteria &amp; detritus</a:t>
            </a:r>
            <a:endParaRPr lang="en-GB" sz="1100" b="0" i="0" u="none" strike="noStrike" kern="1200" cap="none" spc="0" baseline="0">
              <a:solidFill>
                <a:srgbClr val="FFFFFF"/>
              </a:solidFill>
              <a:uFillTx/>
              <a:latin typeface="Arial" pitchFamily="34"/>
              <a:ea typeface="ＭＳ Ｐゴシック" pitchFamily="34"/>
            </a:endParaRPr>
          </a:p>
        </p:txBody>
      </p:sp>
      <p:sp>
        <p:nvSpPr>
          <p:cNvPr id="28" name="TextBox 45">
            <a:extLst>
              <a:ext uri="{FF2B5EF4-FFF2-40B4-BE49-F238E27FC236}">
                <a16:creationId xmlns:a16="http://schemas.microsoft.com/office/drawing/2014/main" id="{7374DAC3-7460-FDD9-1D42-750CA4E80B33}"/>
              </a:ext>
            </a:extLst>
          </p:cNvPr>
          <p:cNvSpPr txBox="1"/>
          <p:nvPr/>
        </p:nvSpPr>
        <p:spPr>
          <a:xfrm>
            <a:off x="3005952" y="3945773"/>
            <a:ext cx="1075937" cy="430883"/>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FFFFFF"/>
                </a:solidFill>
                <a:uFillTx/>
                <a:latin typeface="Arial" pitchFamily="34"/>
                <a:ea typeface="ＭＳ Ｐゴシック" pitchFamily="34"/>
              </a:rPr>
              <a:t>phyto-plankton</a:t>
            </a:r>
            <a:endParaRPr lang="en-GB" sz="1100" b="0" i="0" u="none" strike="noStrike" kern="1200" cap="none" spc="0" baseline="0">
              <a:solidFill>
                <a:srgbClr val="FFFFFF"/>
              </a:solidFill>
              <a:uFillTx/>
              <a:latin typeface="Arial" pitchFamily="34"/>
              <a:ea typeface="ＭＳ Ｐゴシック" pitchFamily="34"/>
            </a:endParaRPr>
          </a:p>
        </p:txBody>
      </p:sp>
      <p:sp>
        <p:nvSpPr>
          <p:cNvPr id="29" name="TextBox 46">
            <a:extLst>
              <a:ext uri="{FF2B5EF4-FFF2-40B4-BE49-F238E27FC236}">
                <a16:creationId xmlns:a16="http://schemas.microsoft.com/office/drawing/2014/main" id="{8E976A9C-E326-0F47-F884-B15B52FEEE57}"/>
              </a:ext>
            </a:extLst>
          </p:cNvPr>
          <p:cNvSpPr txBox="1"/>
          <p:nvPr/>
        </p:nvSpPr>
        <p:spPr>
          <a:xfrm>
            <a:off x="4511110" y="3983693"/>
            <a:ext cx="1075937" cy="261609"/>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FFFFFF"/>
                </a:solidFill>
                <a:uFillTx/>
                <a:latin typeface="Arial" pitchFamily="34"/>
                <a:ea typeface="ＭＳ Ｐゴシック" pitchFamily="34"/>
              </a:rPr>
              <a:t>micro</a:t>
            </a:r>
            <a:endParaRPr lang="en-GB" sz="1100" b="0" i="0" u="none" strike="noStrike" kern="1200" cap="none" spc="0" baseline="0">
              <a:solidFill>
                <a:srgbClr val="FFFFFF"/>
              </a:solidFill>
              <a:uFillTx/>
              <a:latin typeface="Arial" pitchFamily="34"/>
              <a:ea typeface="ＭＳ Ｐゴシック" pitchFamily="34"/>
            </a:endParaRPr>
          </a:p>
        </p:txBody>
      </p:sp>
      <p:sp>
        <p:nvSpPr>
          <p:cNvPr id="30" name="TextBox 47">
            <a:extLst>
              <a:ext uri="{FF2B5EF4-FFF2-40B4-BE49-F238E27FC236}">
                <a16:creationId xmlns:a16="http://schemas.microsoft.com/office/drawing/2014/main" id="{E2747FD3-0398-6CEC-52D7-E080B2CE2B73}"/>
              </a:ext>
            </a:extLst>
          </p:cNvPr>
          <p:cNvSpPr txBox="1"/>
          <p:nvPr/>
        </p:nvSpPr>
        <p:spPr>
          <a:xfrm>
            <a:off x="4272634" y="4527651"/>
            <a:ext cx="1075937" cy="261609"/>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FFFFFF"/>
                </a:solidFill>
                <a:uFillTx/>
                <a:latin typeface="Arial" pitchFamily="34"/>
                <a:ea typeface="ＭＳ Ｐゴシック" pitchFamily="34"/>
              </a:rPr>
              <a:t>nano</a:t>
            </a:r>
            <a:endParaRPr lang="en-GB" sz="1100" b="0" i="0" u="none" strike="noStrike" kern="1200" cap="none" spc="0" baseline="0">
              <a:solidFill>
                <a:srgbClr val="FFFFFF"/>
              </a:solidFill>
              <a:uFillTx/>
              <a:latin typeface="Arial" pitchFamily="34"/>
              <a:ea typeface="ＭＳ Ｐゴシック" pitchFamily="34"/>
            </a:endParaRPr>
          </a:p>
        </p:txBody>
      </p:sp>
      <p:sp>
        <p:nvSpPr>
          <p:cNvPr id="31" name="TextBox 48">
            <a:extLst>
              <a:ext uri="{FF2B5EF4-FFF2-40B4-BE49-F238E27FC236}">
                <a16:creationId xmlns:a16="http://schemas.microsoft.com/office/drawing/2014/main" id="{637D7391-B22D-F7F6-A09A-F875534E3F2A}"/>
              </a:ext>
            </a:extLst>
          </p:cNvPr>
          <p:cNvSpPr txBox="1"/>
          <p:nvPr/>
        </p:nvSpPr>
        <p:spPr>
          <a:xfrm>
            <a:off x="5090629" y="4527651"/>
            <a:ext cx="1075937" cy="261609"/>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FFFFFF"/>
                </a:solidFill>
                <a:uFillTx/>
                <a:latin typeface="Arial" pitchFamily="34"/>
                <a:ea typeface="ＭＳ Ｐゴシック" pitchFamily="34"/>
              </a:rPr>
              <a:t>pico</a:t>
            </a:r>
            <a:endParaRPr lang="en-GB" sz="1100" b="0" i="0" u="none" strike="noStrike" kern="1200" cap="none" spc="0" baseline="0">
              <a:solidFill>
                <a:srgbClr val="FFFFFF"/>
              </a:solidFill>
              <a:uFillTx/>
              <a:latin typeface="Arial" pitchFamily="34"/>
              <a:ea typeface="ＭＳ Ｐゴシック" pitchFamily="34"/>
            </a:endParaRPr>
          </a:p>
        </p:txBody>
      </p:sp>
      <p:sp>
        <p:nvSpPr>
          <p:cNvPr id="32" name="TextBox 49">
            <a:extLst>
              <a:ext uri="{FF2B5EF4-FFF2-40B4-BE49-F238E27FC236}">
                <a16:creationId xmlns:a16="http://schemas.microsoft.com/office/drawing/2014/main" id="{0F80BE59-DF37-C920-E68B-7825AD3EF6C6}"/>
              </a:ext>
            </a:extLst>
          </p:cNvPr>
          <p:cNvSpPr txBox="1"/>
          <p:nvPr/>
        </p:nvSpPr>
        <p:spPr>
          <a:xfrm>
            <a:off x="6774999" y="4814828"/>
            <a:ext cx="719980" cy="430883"/>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FFFFFF"/>
                </a:solidFill>
                <a:uFillTx/>
                <a:latin typeface="Arial" pitchFamily="34"/>
                <a:ea typeface="ＭＳ Ｐゴシック" pitchFamily="34"/>
              </a:rPr>
              <a:t>euphotic zone</a:t>
            </a:r>
            <a:endParaRPr lang="en-GB" sz="1100" b="0" i="0" u="none" strike="noStrike" kern="1200" cap="none" spc="0" baseline="0">
              <a:solidFill>
                <a:srgbClr val="FFFFFF"/>
              </a:solidFill>
              <a:uFillTx/>
              <a:latin typeface="Arial" pitchFamily="34"/>
              <a:ea typeface="ＭＳ Ｐゴシック" pitchFamily="34"/>
            </a:endParaRPr>
          </a:p>
        </p:txBody>
      </p:sp>
      <p:sp>
        <p:nvSpPr>
          <p:cNvPr id="33" name="TextBox 50">
            <a:extLst>
              <a:ext uri="{FF2B5EF4-FFF2-40B4-BE49-F238E27FC236}">
                <a16:creationId xmlns:a16="http://schemas.microsoft.com/office/drawing/2014/main" id="{5B498CAC-AEE6-36A0-253A-1F7C973170D0}"/>
              </a:ext>
            </a:extLst>
          </p:cNvPr>
          <p:cNvSpPr txBox="1"/>
          <p:nvPr/>
        </p:nvSpPr>
        <p:spPr>
          <a:xfrm>
            <a:off x="10388498" y="4796192"/>
            <a:ext cx="1035932" cy="430883"/>
          </a:xfrm>
          <a:prstGeom prst="rect">
            <a:avLst/>
          </a:prstGeom>
          <a:noFill/>
          <a:ln cap="flat">
            <a:noFill/>
          </a:ln>
        </p:spPr>
        <p:txBody>
          <a:bodyPr vert="horz" wrap="squar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100" b="0" i="0" u="none" strike="noStrike" kern="1200" cap="none" spc="0" baseline="0">
                <a:solidFill>
                  <a:srgbClr val="FFFFFF"/>
                </a:solidFill>
                <a:uFillTx/>
                <a:latin typeface="Arial" pitchFamily="34"/>
                <a:ea typeface="ＭＳ Ｐゴシック" pitchFamily="34"/>
              </a:rPr>
              <a:t>euphotic zone</a:t>
            </a:r>
            <a:endParaRPr lang="en-GB" sz="1100" b="0" i="0" u="none" strike="noStrike" kern="1200" cap="none" spc="0" baseline="0">
              <a:solidFill>
                <a:srgbClr val="FFFFFF"/>
              </a:solidFill>
              <a:uFillTx/>
              <a:latin typeface="Arial" pitchFamily="34"/>
              <a:ea typeface="ＭＳ Ｐゴシック" pitchFamily="34"/>
            </a:endParaRPr>
          </a:p>
        </p:txBody>
      </p:sp>
      <p:pic>
        <p:nvPicPr>
          <p:cNvPr id="34" name="Graphic 51" descr="Line arrow: Counter-clockwise curve outline">
            <a:extLst>
              <a:ext uri="{FF2B5EF4-FFF2-40B4-BE49-F238E27FC236}">
                <a16:creationId xmlns:a16="http://schemas.microsoft.com/office/drawing/2014/main" id="{5CA6C69D-BB01-CD26-54DA-3FE62D2F654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rot="4978923" flipH="1">
            <a:off x="3882258" y="3544461"/>
            <a:ext cx="692786" cy="692786"/>
          </a:xfrm>
          <a:prstGeom prst="rect">
            <a:avLst/>
          </a:prstGeom>
          <a:noFill/>
          <a:ln cap="flat">
            <a:noFill/>
          </a:ln>
        </p:spPr>
      </p:pic>
      <p:sp>
        <p:nvSpPr>
          <p:cNvPr id="35" name="TextBox 3">
            <a:extLst>
              <a:ext uri="{FF2B5EF4-FFF2-40B4-BE49-F238E27FC236}">
                <a16:creationId xmlns:a16="http://schemas.microsoft.com/office/drawing/2014/main" id="{C7C808D0-5CCE-F7FE-CF87-7B5C3ADD8675}"/>
              </a:ext>
            </a:extLst>
          </p:cNvPr>
          <p:cNvSpPr txBox="1"/>
          <p:nvPr/>
        </p:nvSpPr>
        <p:spPr>
          <a:xfrm>
            <a:off x="5965371" y="6581000"/>
            <a:ext cx="6226625" cy="276999"/>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999999"/>
                </a:solidFill>
                <a:uFillTx/>
                <a:latin typeface="Arial"/>
                <a:ea typeface="ＭＳ Ｐゴシック" pitchFamily="34"/>
              </a:rPr>
              <a:t>Sathyendranath, Kulk, Kong, Laine, J</a:t>
            </a:r>
            <a:r>
              <a:rPr lang="en-US" sz="1200" b="0" i="0" u="none" strike="noStrike" kern="1200" cap="none" spc="0" baseline="0">
                <a:solidFill>
                  <a:srgbClr val="999999"/>
                </a:solidFill>
                <a:uFillTx/>
                <a:latin typeface="Arial"/>
                <a:ea typeface="ＭＳ Ｐゴシック" pitchFamily="34"/>
                <a:cs typeface="Arial" pitchFamily="34"/>
              </a:rPr>
              <a:t>ö</a:t>
            </a:r>
            <a:r>
              <a:rPr lang="en-US" sz="1200" b="0" i="0" u="none" strike="noStrike" kern="1200" cap="none" spc="0" baseline="0">
                <a:solidFill>
                  <a:srgbClr val="999999"/>
                </a:solidFill>
                <a:uFillTx/>
                <a:latin typeface="Arial"/>
                <a:ea typeface="ＭＳ Ｐゴシック" pitchFamily="34"/>
              </a:rPr>
              <a:t>nsson </a:t>
            </a:r>
            <a:r>
              <a:rPr lang="en-US" sz="1200" b="0" i="1" u="none" strike="noStrike" kern="1200" cap="none" spc="0" baseline="0">
                <a:solidFill>
                  <a:srgbClr val="999999"/>
                </a:solidFill>
                <a:uFillTx/>
                <a:latin typeface="Arial"/>
                <a:ea typeface="ＭＳ Ｐゴシック" pitchFamily="34"/>
              </a:rPr>
              <a:t>et al.</a:t>
            </a:r>
            <a:r>
              <a:rPr lang="en-US" sz="1200" b="0" i="0" u="none" strike="noStrike" kern="1200" cap="none" spc="0" baseline="0">
                <a:solidFill>
                  <a:srgbClr val="999999"/>
                </a:solidFill>
                <a:uFillTx/>
                <a:latin typeface="Arial"/>
                <a:ea typeface="ＭＳ Ｐゴシック" pitchFamily="34"/>
              </a:rPr>
              <a:t> </a:t>
            </a:r>
            <a:endParaRPr lang="en-GB" sz="1200" b="0" i="0" u="none" strike="noStrike" kern="1200" cap="none" spc="0" baseline="0">
              <a:solidFill>
                <a:srgbClr val="999999"/>
              </a:solidFill>
              <a:uFillTx/>
              <a:latin typeface="Arial"/>
              <a:ea typeface="ＭＳ Ｐゴシック" pitchFamily="34"/>
            </a:endParaRP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name="Slide196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1A3360-DEE0-9638-4615-C838D16580AC}"/>
              </a:ext>
            </a:extLst>
          </p:cNvPr>
          <p:cNvSpPr txBox="1">
            <a:spLocks noGrp="1"/>
          </p:cNvSpPr>
          <p:nvPr>
            <p:ph type="title"/>
          </p:nvPr>
        </p:nvSpPr>
        <p:spPr>
          <a:xfrm>
            <a:off x="334432" y="987862"/>
            <a:ext cx="11234172" cy="538261"/>
          </a:xfrm>
        </p:spPr>
        <p:txBody>
          <a:bodyPr/>
          <a:lstStyle/>
          <a:p>
            <a:pPr lvl="0"/>
            <a:r>
              <a:rPr lang="en-US"/>
              <a:t>Is the ocean carbon cycle changing?</a:t>
            </a:r>
            <a:endParaRPr lang="en-GB"/>
          </a:p>
        </p:txBody>
      </p:sp>
      <p:sp>
        <p:nvSpPr>
          <p:cNvPr id="3" name="Content Placeholder 2">
            <a:extLst>
              <a:ext uri="{FF2B5EF4-FFF2-40B4-BE49-F238E27FC236}">
                <a16:creationId xmlns:a16="http://schemas.microsoft.com/office/drawing/2014/main" id="{756C9F7F-F539-5AB8-B98B-F4BA126F17E1}"/>
              </a:ext>
            </a:extLst>
          </p:cNvPr>
          <p:cNvSpPr txBox="1">
            <a:spLocks noGrp="1"/>
          </p:cNvSpPr>
          <p:nvPr>
            <p:ph type="body" idx="4294967295"/>
          </p:nvPr>
        </p:nvSpPr>
        <p:spPr>
          <a:xfrm>
            <a:off x="334432" y="1661931"/>
            <a:ext cx="11234172" cy="4727438"/>
          </a:xfrm>
        </p:spPr>
        <p:txBody>
          <a:bodyPr/>
          <a:lstStyle/>
          <a:p>
            <a:pPr marL="342900" lvl="0" indent="-342900">
              <a:lnSpc>
                <a:spcPct val="105000"/>
              </a:lnSpc>
              <a:spcBef>
                <a:spcPts val="1800"/>
              </a:spcBef>
              <a:buSzPct val="100000"/>
              <a:buFont typeface="Arial" pitchFamily="34"/>
              <a:buChar char="!"/>
            </a:pPr>
            <a:r>
              <a:rPr lang="en-GB" sz="2000">
                <a:latin typeface="Arial"/>
                <a:cs typeface="Arial"/>
              </a:rPr>
              <a:t>Not any easy question to answer,  and depends on carbon pools or fluxes studied and data used</a:t>
            </a:r>
          </a:p>
          <a:p>
            <a:pPr marL="342900" lvl="0" indent="-342900">
              <a:lnSpc>
                <a:spcPct val="105000"/>
              </a:lnSpc>
              <a:spcBef>
                <a:spcPts val="1800"/>
              </a:spcBef>
              <a:buSzPct val="100000"/>
              <a:buFont typeface="Arial" pitchFamily="34"/>
              <a:buChar char="•"/>
            </a:pPr>
            <a:r>
              <a:rPr lang="en-GB" sz="2000"/>
              <a:t>Primary production studied over 2 decades, as an example</a:t>
            </a:r>
          </a:p>
          <a:p>
            <a:pPr marL="800100" lvl="1" indent="-342900">
              <a:lnSpc>
                <a:spcPct val="105000"/>
              </a:lnSpc>
              <a:spcBef>
                <a:spcPts val="1800"/>
              </a:spcBef>
              <a:buSzPct val="100000"/>
              <a:buFont typeface="Arial" pitchFamily="34"/>
              <a:buChar char="•"/>
            </a:pPr>
            <a:r>
              <a:rPr lang="en-GB" sz="1800"/>
              <a:t>Primary production is the synthesis of organic compounds </a:t>
            </a:r>
          </a:p>
          <a:p>
            <a:pPr marL="812801" lvl="1">
              <a:lnSpc>
                <a:spcPct val="105000"/>
              </a:lnSpc>
              <a:spcBef>
                <a:spcPts val="0"/>
              </a:spcBef>
            </a:pPr>
            <a:r>
              <a:rPr lang="en-GB" sz="1800"/>
              <a:t>from carbon dioxide through photosynthesis</a:t>
            </a:r>
          </a:p>
          <a:p>
            <a:pPr lvl="1">
              <a:lnSpc>
                <a:spcPct val="105000"/>
              </a:lnSpc>
              <a:spcBef>
                <a:spcPts val="1800"/>
              </a:spcBef>
            </a:pPr>
            <a:endParaRPr lang="en-GB" sz="1800"/>
          </a:p>
          <a:p>
            <a:pPr marL="800100" lvl="1" indent="-342900">
              <a:lnSpc>
                <a:spcPct val="105000"/>
              </a:lnSpc>
              <a:spcBef>
                <a:spcPts val="4200"/>
              </a:spcBef>
              <a:buSzPct val="100000"/>
              <a:buFont typeface="Arial" pitchFamily="34"/>
              <a:buChar char="•"/>
            </a:pPr>
            <a:r>
              <a:rPr lang="en-GB" sz="1800"/>
              <a:t>It forms the basis of the marine ecosystem, and is of </a:t>
            </a:r>
          </a:p>
          <a:p>
            <a:pPr marL="812801" lvl="1">
              <a:lnSpc>
                <a:spcPct val="105000"/>
              </a:lnSpc>
              <a:spcBef>
                <a:spcPts val="0"/>
              </a:spcBef>
            </a:pPr>
            <a:r>
              <a:rPr lang="en-GB" sz="1800"/>
              <a:t>importance for many marine resources</a:t>
            </a:r>
          </a:p>
          <a:p>
            <a:pPr marL="800100" lvl="1" indent="-342900">
              <a:lnSpc>
                <a:spcPct val="105000"/>
              </a:lnSpc>
              <a:spcBef>
                <a:spcPts val="1800"/>
              </a:spcBef>
              <a:buSzPct val="100000"/>
              <a:buFont typeface="Arial" pitchFamily="34"/>
              <a:buChar char="•"/>
            </a:pPr>
            <a:r>
              <a:rPr lang="en-GB" sz="1800"/>
              <a:t>Ocean-colour and </a:t>
            </a:r>
            <a:r>
              <a:rPr lang="en-GB" sz="1800" i="1"/>
              <a:t>in situ </a:t>
            </a:r>
            <a:r>
              <a:rPr lang="en-GB" sz="1800"/>
              <a:t>data are used to estimate </a:t>
            </a:r>
          </a:p>
          <a:p>
            <a:pPr marL="812801" lvl="1">
              <a:lnSpc>
                <a:spcPct val="105000"/>
              </a:lnSpc>
              <a:spcBef>
                <a:spcPts val="0"/>
              </a:spcBef>
            </a:pPr>
            <a:r>
              <a:rPr lang="en-GB" sz="1800"/>
              <a:t>primary production in satellite-based models</a:t>
            </a:r>
          </a:p>
        </p:txBody>
      </p:sp>
      <p:pic>
        <p:nvPicPr>
          <p:cNvPr id="4" name="Picture 4" descr="A diagram of photosynthesis equation&#10;&#10;AI-generated content may be incorrect.">
            <a:extLst>
              <a:ext uri="{FF2B5EF4-FFF2-40B4-BE49-F238E27FC236}">
                <a16:creationId xmlns:a16="http://schemas.microsoft.com/office/drawing/2014/main" id="{B834119E-1E1D-F4C6-3D0C-4FAB6506821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1281897" y="3788478"/>
            <a:ext cx="2860965" cy="770263"/>
          </a:xfrm>
          <a:prstGeom prst="rect">
            <a:avLst/>
          </a:prstGeom>
          <a:noFill/>
          <a:ln cap="flat">
            <a:noFill/>
          </a:ln>
        </p:spPr>
      </p:pic>
      <p:pic>
        <p:nvPicPr>
          <p:cNvPr id="5" name="Content Placeholder 4" descr="A comparison of a graph&#10;&#10;AI-generated content may be incorrect.">
            <a:extLst>
              <a:ext uri="{FF2B5EF4-FFF2-40B4-BE49-F238E27FC236}">
                <a16:creationId xmlns:a16="http://schemas.microsoft.com/office/drawing/2014/main" id="{8E7B6CB2-DAAA-AB98-82E4-9448434C57C5}"/>
              </a:ext>
            </a:extLst>
          </p:cNvPr>
          <p:cNvPicPr>
            <a:picLocks noChangeAspect="1"/>
          </p:cNvPicPr>
          <p:nvPr/>
        </p:nvPicPr>
        <p:blipFill>
          <a:blip r:embed="rId3">
            <a:extLst>
              <a:ext uri="{28A0092B-C50C-407E-A947-70E740481C1C}">
                <a14:useLocalDpi xmlns:a14="http://schemas.microsoft.com/office/drawing/2010/main" val="0"/>
              </a:ext>
            </a:extLst>
          </a:blip>
          <a:srcRect l="5915" t="14210" r="53761" b="15239"/>
          <a:stretch>
            <a:fillRect/>
          </a:stretch>
        </p:blipFill>
        <p:spPr>
          <a:xfrm>
            <a:off x="8040191" y="2397639"/>
            <a:ext cx="3528413" cy="3472498"/>
          </a:xfrm>
          <a:prstGeom prst="rect">
            <a:avLst/>
          </a:prstGeom>
          <a:noFill/>
          <a:ln cap="flat">
            <a:noFill/>
          </a:ln>
        </p:spPr>
      </p:pic>
      <p:sp>
        <p:nvSpPr>
          <p:cNvPr id="6" name="TextBox 6">
            <a:extLst>
              <a:ext uri="{FF2B5EF4-FFF2-40B4-BE49-F238E27FC236}">
                <a16:creationId xmlns:a16="http://schemas.microsoft.com/office/drawing/2014/main" id="{AF693C26-BBEF-D823-8C6D-62025E353162}"/>
              </a:ext>
            </a:extLst>
          </p:cNvPr>
          <p:cNvSpPr txBox="1"/>
          <p:nvPr/>
        </p:nvSpPr>
        <p:spPr>
          <a:xfrm>
            <a:off x="5965371" y="6581000"/>
            <a:ext cx="6226625" cy="276999"/>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999999"/>
                </a:solidFill>
                <a:uFillTx/>
                <a:latin typeface="Arial"/>
                <a:ea typeface="ＭＳ Ｐゴシック" pitchFamily="34"/>
              </a:rPr>
              <a:t>Kulk, Sathyendranath </a:t>
            </a:r>
            <a:r>
              <a:rPr lang="en-US" sz="1200" b="0" i="1" u="none" strike="noStrike" kern="1200" cap="none" spc="0" baseline="0">
                <a:solidFill>
                  <a:srgbClr val="999999"/>
                </a:solidFill>
                <a:uFillTx/>
                <a:latin typeface="Arial"/>
                <a:ea typeface="ＭＳ Ｐゴシック" pitchFamily="34"/>
              </a:rPr>
              <a:t>et al.</a:t>
            </a:r>
            <a:r>
              <a:rPr lang="en-US" sz="1200" b="0" i="0" u="none" strike="noStrike" kern="1200" cap="none" spc="0" baseline="0">
                <a:solidFill>
                  <a:srgbClr val="999999"/>
                </a:solidFill>
                <a:uFillTx/>
                <a:latin typeface="Arial"/>
                <a:ea typeface="ＭＳ Ｐゴシック" pitchFamily="34"/>
              </a:rPr>
              <a:t> </a:t>
            </a:r>
            <a:endParaRPr lang="en-GB" sz="1200" b="0" i="0" u="none" strike="noStrike" kern="1200" cap="none" spc="0" baseline="0">
              <a:solidFill>
                <a:srgbClr val="999999"/>
              </a:solidFill>
              <a:uFillTx/>
              <a:latin typeface="Arial"/>
              <a:ea typeface="ＭＳ Ｐゴシック" pitchFamily="34"/>
            </a:endParaRPr>
          </a:p>
        </p:txBody>
      </p:sp>
    </p:spTree>
  </p:cSld>
  <p:clrMapOvr>
    <a:masterClrMapping/>
  </p:clrMapOvr>
  <p:transition spd="med">
    <p:fade/>
  </p:transition>
</p:sld>
</file>

<file path=ppt/slides/slide22.xml><?xml version="1.0" encoding="utf-8"?>
<p:sld xmlns:a="http://schemas.openxmlformats.org/drawingml/2006/main" xmlns:r="http://schemas.openxmlformats.org/officeDocument/2006/relationships" xmlns:p="http://schemas.openxmlformats.org/presentationml/2006/main">
  <p:cSld name="Slide195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EEE507-BC63-B08B-83E3-46B6D6E4C2E4}"/>
              </a:ext>
            </a:extLst>
          </p:cNvPr>
          <p:cNvSpPr txBox="1">
            <a:spLocks noGrp="1"/>
          </p:cNvSpPr>
          <p:nvPr>
            <p:ph type="title"/>
          </p:nvPr>
        </p:nvSpPr>
        <p:spPr>
          <a:xfrm>
            <a:off x="334432" y="-6364"/>
            <a:ext cx="11234172" cy="661632"/>
          </a:xfrm>
        </p:spPr>
        <p:txBody>
          <a:bodyPr/>
          <a:lstStyle/>
          <a:p>
            <a:pPr lvl="0" algn="r"/>
            <a:r>
              <a:rPr lang="en-US">
                <a:solidFill>
                  <a:srgbClr val="FFFFFF"/>
                </a:solidFill>
                <a:latin typeface="Arial"/>
                <a:cs typeface="Arial"/>
              </a:rPr>
              <a:t>Long-term trends in primary production</a:t>
            </a:r>
            <a:endParaRPr lang="en-GB">
              <a:solidFill>
                <a:srgbClr val="FFFFFF"/>
              </a:solidFill>
              <a:latin typeface="Arial"/>
              <a:cs typeface="Arial"/>
            </a:endParaRPr>
          </a:p>
        </p:txBody>
      </p:sp>
      <p:sp>
        <p:nvSpPr>
          <p:cNvPr id="3" name="Content Placeholder 2">
            <a:extLst>
              <a:ext uri="{FF2B5EF4-FFF2-40B4-BE49-F238E27FC236}">
                <a16:creationId xmlns:a16="http://schemas.microsoft.com/office/drawing/2014/main" id="{344EB2C5-8836-92DE-F203-5BDDBF4871FF}"/>
              </a:ext>
            </a:extLst>
          </p:cNvPr>
          <p:cNvSpPr txBox="1">
            <a:spLocks noGrp="1"/>
          </p:cNvSpPr>
          <p:nvPr>
            <p:ph type="body" idx="4294967295"/>
          </p:nvPr>
        </p:nvSpPr>
        <p:spPr>
          <a:xfrm>
            <a:off x="334432" y="907185"/>
            <a:ext cx="11234172" cy="1104832"/>
          </a:xfrm>
        </p:spPr>
        <p:txBody>
          <a:bodyPr/>
          <a:lstStyle/>
          <a:p>
            <a:pPr lvl="0">
              <a:spcBef>
                <a:spcPts val="500"/>
              </a:spcBef>
            </a:pPr>
            <a:r>
              <a:rPr lang="en-GB" sz="2000"/>
              <a:t>Whilst no clear trend is observed globally, primary production is decreasing in open oceans and increasing in polar waters. These regional shifts in productivity will require adaptation if propagated through the food web to fisheries.</a:t>
            </a:r>
          </a:p>
          <a:p>
            <a:pPr lvl="0">
              <a:spcBef>
                <a:spcPts val="500"/>
              </a:spcBef>
            </a:pPr>
            <a:endParaRPr lang="en-GB" sz="2000"/>
          </a:p>
        </p:txBody>
      </p:sp>
      <p:grpSp>
        <p:nvGrpSpPr>
          <p:cNvPr id="4" name="Group 4">
            <a:extLst>
              <a:ext uri="{FF2B5EF4-FFF2-40B4-BE49-F238E27FC236}">
                <a16:creationId xmlns:a16="http://schemas.microsoft.com/office/drawing/2014/main" id="{4B0BE997-863C-0AE9-6734-58951AE91E1F}"/>
              </a:ext>
            </a:extLst>
          </p:cNvPr>
          <p:cNvGrpSpPr/>
          <p:nvPr/>
        </p:nvGrpSpPr>
        <p:grpSpPr>
          <a:xfrm>
            <a:off x="5790566" y="2933011"/>
            <a:ext cx="5577748" cy="3481742"/>
            <a:chOff x="5790566" y="2933011"/>
            <a:chExt cx="5577748" cy="3481742"/>
          </a:xfrm>
        </p:grpSpPr>
        <p:pic>
          <p:nvPicPr>
            <p:cNvPr id="5" name="Picture 4">
              <a:extLst>
                <a:ext uri="{FF2B5EF4-FFF2-40B4-BE49-F238E27FC236}">
                  <a16:creationId xmlns:a16="http://schemas.microsoft.com/office/drawing/2014/main" id="{85D1298E-C3CF-A878-0ADE-2616963D9D6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5790566" y="2933011"/>
              <a:ext cx="5577748" cy="3143185"/>
            </a:xfrm>
            <a:prstGeom prst="rect">
              <a:avLst/>
            </a:prstGeom>
            <a:noFill/>
            <a:ln cap="flat">
              <a:noFill/>
            </a:ln>
          </p:spPr>
        </p:pic>
        <p:sp>
          <p:nvSpPr>
            <p:cNvPr id="6" name="TextBox 6">
              <a:extLst>
                <a:ext uri="{FF2B5EF4-FFF2-40B4-BE49-F238E27FC236}">
                  <a16:creationId xmlns:a16="http://schemas.microsoft.com/office/drawing/2014/main" id="{02D54EAE-E8C2-8C2C-BB1A-1E7CF4A8C369}"/>
                </a:ext>
              </a:extLst>
            </p:cNvPr>
            <p:cNvSpPr txBox="1"/>
            <p:nvPr/>
          </p:nvSpPr>
          <p:spPr>
            <a:xfrm>
              <a:off x="6292333" y="6076197"/>
              <a:ext cx="4673077" cy="338556"/>
            </a:xfrm>
            <a:prstGeom prst="rect">
              <a:avLst/>
            </a:prstGeom>
            <a:noFill/>
            <a:ln cap="flat">
              <a:noFill/>
            </a:ln>
          </p:spPr>
          <p:txBody>
            <a:bodyPr vert="horz" wrap="non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pitchFamily="34"/>
                  <a:ea typeface="ＭＳ Ｐゴシック" pitchFamily="34"/>
                </a:rPr>
                <a:t>Phytoplankton Primary Production (% change y</a:t>
              </a:r>
              <a:r>
                <a:rPr lang="en-US" sz="1600" b="0" i="0" u="none" strike="noStrike" kern="1200" cap="none" spc="0" baseline="30000">
                  <a:solidFill>
                    <a:srgbClr val="333333"/>
                  </a:solidFill>
                  <a:uFillTx/>
                  <a:latin typeface="Arial" pitchFamily="34"/>
                  <a:ea typeface="ＭＳ Ｐゴシック" pitchFamily="34"/>
                </a:rPr>
                <a:t>-1</a:t>
              </a:r>
              <a:r>
                <a:rPr lang="en-US" sz="1600" b="0" i="0" u="none" strike="noStrike" kern="1200" cap="none" spc="0" baseline="0">
                  <a:solidFill>
                    <a:srgbClr val="333333"/>
                  </a:solidFill>
                  <a:uFillTx/>
                  <a:latin typeface="Arial" pitchFamily="34"/>
                  <a:ea typeface="ＭＳ Ｐゴシック" pitchFamily="34"/>
                </a:rPr>
                <a:t>)</a:t>
              </a:r>
              <a:endParaRPr lang="en-GB" sz="1600" b="0" i="0" u="none" strike="noStrike" kern="1200" cap="none" spc="0" baseline="0">
                <a:solidFill>
                  <a:srgbClr val="333333"/>
                </a:solidFill>
                <a:uFillTx/>
                <a:latin typeface="Arial" pitchFamily="34"/>
                <a:ea typeface="ＭＳ Ｐゴシック" pitchFamily="34"/>
              </a:endParaRPr>
            </a:p>
          </p:txBody>
        </p:sp>
      </p:grpSp>
      <p:sp>
        <p:nvSpPr>
          <p:cNvPr id="7" name="TextBox 7">
            <a:extLst>
              <a:ext uri="{FF2B5EF4-FFF2-40B4-BE49-F238E27FC236}">
                <a16:creationId xmlns:a16="http://schemas.microsoft.com/office/drawing/2014/main" id="{201E1D92-E7F3-7031-FE15-CA778868219A}"/>
              </a:ext>
            </a:extLst>
          </p:cNvPr>
          <p:cNvSpPr txBox="1"/>
          <p:nvPr/>
        </p:nvSpPr>
        <p:spPr>
          <a:xfrm>
            <a:off x="5965371" y="6581000"/>
            <a:ext cx="6226625" cy="276999"/>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999999"/>
                </a:solidFill>
                <a:uFillTx/>
                <a:latin typeface="Arial"/>
                <a:ea typeface="ＭＳ Ｐゴシック" pitchFamily="34"/>
              </a:rPr>
              <a:t>Kulk </a:t>
            </a:r>
            <a:r>
              <a:rPr lang="en-US" sz="1200" b="0" i="1" u="none" strike="noStrike" kern="1200" cap="none" spc="0" baseline="0">
                <a:solidFill>
                  <a:srgbClr val="999999"/>
                </a:solidFill>
                <a:uFillTx/>
                <a:latin typeface="Arial"/>
                <a:ea typeface="ＭＳ Ｐゴシック" pitchFamily="34"/>
              </a:rPr>
              <a:t>et al. </a:t>
            </a:r>
            <a:r>
              <a:rPr lang="en-US" sz="1200" b="0" i="0" u="none" strike="noStrike" kern="1200" cap="none" spc="0" baseline="0">
                <a:solidFill>
                  <a:srgbClr val="999999"/>
                </a:solidFill>
                <a:uFillTx/>
                <a:latin typeface="Arial"/>
                <a:ea typeface="ＭＳ Ｐゴシック" pitchFamily="34"/>
              </a:rPr>
              <a:t>2020; Kulk, Sathyendranath </a:t>
            </a:r>
            <a:r>
              <a:rPr lang="en-US" sz="1200" b="0" i="1" u="none" strike="noStrike" kern="1200" cap="none" spc="0" baseline="0">
                <a:solidFill>
                  <a:srgbClr val="999999"/>
                </a:solidFill>
                <a:uFillTx/>
                <a:latin typeface="Arial"/>
                <a:ea typeface="ＭＳ Ｐゴシック" pitchFamily="34"/>
              </a:rPr>
              <a:t>et al.</a:t>
            </a:r>
            <a:r>
              <a:rPr lang="en-US" sz="1200" b="0" i="0" u="none" strike="noStrike" kern="1200" cap="none" spc="0" baseline="0">
                <a:solidFill>
                  <a:srgbClr val="999999"/>
                </a:solidFill>
                <a:uFillTx/>
                <a:latin typeface="Arial"/>
                <a:ea typeface="ＭＳ Ｐゴシック" pitchFamily="34"/>
              </a:rPr>
              <a:t> </a:t>
            </a:r>
            <a:endParaRPr lang="en-GB" sz="1200" b="0" i="0" u="none" strike="noStrike" kern="1200" cap="none" spc="0" baseline="0">
              <a:solidFill>
                <a:srgbClr val="999999"/>
              </a:solidFill>
              <a:uFillTx/>
              <a:latin typeface="Arial"/>
              <a:ea typeface="ＭＳ Ｐゴシック" pitchFamily="34"/>
            </a:endParaRPr>
          </a:p>
        </p:txBody>
      </p:sp>
      <p:pic>
        <p:nvPicPr>
          <p:cNvPr id="8" name="Content Placeholder 4" descr="A comparison of a graph&#10;&#10;AI-generated content may be incorrect.">
            <a:extLst>
              <a:ext uri="{FF2B5EF4-FFF2-40B4-BE49-F238E27FC236}">
                <a16:creationId xmlns:a16="http://schemas.microsoft.com/office/drawing/2014/main" id="{E1320BE9-B54D-5AB4-91CC-6629ABAD8ACE}"/>
              </a:ext>
            </a:extLst>
          </p:cNvPr>
          <p:cNvPicPr>
            <a:picLocks noChangeAspect="1"/>
          </p:cNvPicPr>
          <p:nvPr/>
        </p:nvPicPr>
        <p:blipFill>
          <a:blip r:embed="rId3">
            <a:extLst>
              <a:ext uri="{28A0092B-C50C-407E-A947-70E740481C1C}">
                <a14:useLocalDpi xmlns:a14="http://schemas.microsoft.com/office/drawing/2010/main" val="0"/>
              </a:ext>
            </a:extLst>
          </a:blip>
          <a:srcRect l="47682" t="14210" r="5997" b="15239"/>
          <a:stretch>
            <a:fillRect/>
          </a:stretch>
        </p:blipFill>
        <p:spPr>
          <a:xfrm>
            <a:off x="823682" y="2828824"/>
            <a:ext cx="4180115" cy="3581302"/>
          </a:xfrm>
          <a:prstGeom prst="rect">
            <a:avLst/>
          </a:prstGeom>
          <a:noFill/>
          <a:ln cap="flat">
            <a:noFill/>
          </a:ln>
        </p:spPr>
      </p:pic>
    </p:spTree>
  </p:cSld>
  <p:clrMapOvr>
    <a:masterClrMapping/>
  </p:clrMapOvr>
  <p:transition spd="med">
    <p:fade/>
  </p:transition>
</p:sld>
</file>

<file path=ppt/slides/slide23.xml><?xml version="1.0" encoding="utf-8"?>
<p:sld xmlns:a="http://schemas.openxmlformats.org/drawingml/2006/main" xmlns:r="http://schemas.openxmlformats.org/officeDocument/2006/relationships" xmlns:p="http://schemas.openxmlformats.org/presentationml/2006/main">
  <p:cSld name="Slide194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1AEC57-7115-5DE2-3ADE-1578AD4156EA}"/>
              </a:ext>
            </a:extLst>
          </p:cNvPr>
          <p:cNvSpPr txBox="1">
            <a:spLocks noGrp="1"/>
          </p:cNvSpPr>
          <p:nvPr>
            <p:ph type="title"/>
          </p:nvPr>
        </p:nvSpPr>
        <p:spPr>
          <a:xfrm>
            <a:off x="334432" y="106335"/>
            <a:ext cx="11234172" cy="538261"/>
          </a:xfrm>
        </p:spPr>
        <p:txBody>
          <a:bodyPr/>
          <a:lstStyle/>
          <a:p>
            <a:pPr lvl="0" algn="r"/>
            <a:r>
              <a:rPr lang="en-US">
                <a:solidFill>
                  <a:srgbClr val="FFFFFF"/>
                </a:solidFill>
                <a:latin typeface="Arial"/>
                <a:cs typeface="Arial"/>
              </a:rPr>
              <a:t>Marine ecosystem tipping points</a:t>
            </a:r>
            <a:endParaRPr lang="en-GB">
              <a:solidFill>
                <a:srgbClr val="FFFFFF"/>
              </a:solidFill>
              <a:latin typeface="Arial"/>
              <a:cs typeface="Arial"/>
            </a:endParaRPr>
          </a:p>
        </p:txBody>
      </p:sp>
      <p:pic>
        <p:nvPicPr>
          <p:cNvPr id="3" name="Picture 3">
            <a:extLst>
              <a:ext uri="{FF2B5EF4-FFF2-40B4-BE49-F238E27FC236}">
                <a16:creationId xmlns:a16="http://schemas.microsoft.com/office/drawing/2014/main" id="{79F620C5-E009-0515-6D09-7319548CB2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039" y="729032"/>
            <a:ext cx="8538511" cy="6087224"/>
          </a:xfrm>
          <a:prstGeom prst="rect">
            <a:avLst/>
          </a:prstGeom>
          <a:noFill/>
          <a:ln cap="flat">
            <a:noFill/>
          </a:ln>
        </p:spPr>
      </p:pic>
      <p:sp>
        <p:nvSpPr>
          <p:cNvPr id="4" name="TextBox 4">
            <a:extLst>
              <a:ext uri="{FF2B5EF4-FFF2-40B4-BE49-F238E27FC236}">
                <a16:creationId xmlns:a16="http://schemas.microsoft.com/office/drawing/2014/main" id="{42CD7DFA-3E7E-3470-50DF-3FE1AE51E5E5}"/>
              </a:ext>
            </a:extLst>
          </p:cNvPr>
          <p:cNvSpPr txBox="1"/>
          <p:nvPr/>
        </p:nvSpPr>
        <p:spPr>
          <a:xfrm>
            <a:off x="9544854" y="2187199"/>
            <a:ext cx="2429432" cy="3477874"/>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333333"/>
                </a:solidFill>
                <a:uFillTx/>
                <a:latin typeface="Arial"/>
                <a:ea typeface="ＭＳ Ｐゴシック"/>
                <a:cs typeface="Arial"/>
              </a:rPr>
              <a:t>Eight tipping elements are being investigated.</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000" b="0" i="0" u="none" strike="noStrike" kern="1200" cap="none" spc="0" baseline="0">
              <a:solidFill>
                <a:srgbClr val="333333"/>
              </a:solidFill>
              <a:uFillTx/>
              <a:latin typeface="Arial"/>
              <a:ea typeface="ＭＳ Ｐゴシック"/>
              <a:cs typeface="Arial"/>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333333"/>
                </a:solidFill>
                <a:uFillTx/>
                <a:latin typeface="Arial"/>
                <a:ea typeface="ＭＳ Ｐゴシック"/>
                <a:cs typeface="Arial"/>
              </a:rPr>
              <a:t>Typically, a negative change in an element of ecosystem is accompanied by a positive change in another element.</a:t>
            </a:r>
            <a:endParaRPr lang="en-US" sz="2000" b="0" i="0" u="none" strike="noStrike" kern="1200" cap="none" spc="0" baseline="0">
              <a:solidFill>
                <a:srgbClr val="333333"/>
              </a:solidFill>
              <a:uFillTx/>
              <a:latin typeface="Arial" pitchFamily="34"/>
              <a:ea typeface="ＭＳ Ｐゴシック" pitchFamily="34"/>
              <a:cs typeface="Arial"/>
            </a:endParaRPr>
          </a:p>
        </p:txBody>
      </p:sp>
    </p:spTree>
  </p:cSld>
  <p:clrMapOvr>
    <a:masterClrMapping/>
  </p:clrMapOvr>
  <p:transition spd="med">
    <p:fade/>
  </p:transition>
</p:sld>
</file>

<file path=ppt/slides/slide24.xml><?xml version="1.0" encoding="utf-8"?>
<p:sld xmlns:a="http://schemas.openxmlformats.org/drawingml/2006/main" xmlns:r="http://schemas.openxmlformats.org/officeDocument/2006/relationships" xmlns:p="http://schemas.openxmlformats.org/presentationml/2006/main">
  <p:cSld name="Slide194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AF976-D964-3C07-CF97-F036FF10AAF5}"/>
              </a:ext>
            </a:extLst>
          </p:cNvPr>
          <p:cNvSpPr txBox="1">
            <a:spLocks noGrp="1"/>
          </p:cNvSpPr>
          <p:nvPr>
            <p:ph type="title"/>
          </p:nvPr>
        </p:nvSpPr>
        <p:spPr>
          <a:xfrm>
            <a:off x="707965" y="58951"/>
            <a:ext cx="11234172" cy="668892"/>
          </a:xfrm>
        </p:spPr>
        <p:txBody>
          <a:bodyPr/>
          <a:lstStyle/>
          <a:p>
            <a:pPr lvl="0" algn="r"/>
            <a:r>
              <a:rPr lang="en-US">
                <a:solidFill>
                  <a:srgbClr val="FFFFFF"/>
                </a:solidFill>
                <a:latin typeface="Arial"/>
                <a:cs typeface="Arial"/>
              </a:rPr>
              <a:t>Tipping points In Marine Ecosystems (TIME) </a:t>
            </a:r>
            <a:endParaRPr lang="en-GB">
              <a:solidFill>
                <a:srgbClr val="FFFFFF"/>
              </a:solidFill>
              <a:latin typeface="Arial"/>
              <a:cs typeface="Arial"/>
            </a:endParaRPr>
          </a:p>
        </p:txBody>
      </p:sp>
      <p:pic>
        <p:nvPicPr>
          <p:cNvPr id="3" name="Picture 3">
            <a:extLst>
              <a:ext uri="{FF2B5EF4-FFF2-40B4-BE49-F238E27FC236}">
                <a16:creationId xmlns:a16="http://schemas.microsoft.com/office/drawing/2014/main" id="{A101D42D-7332-06AF-9AB3-60A536BE8B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25293" y="789666"/>
            <a:ext cx="3029398" cy="5743117"/>
          </a:xfrm>
          <a:prstGeom prst="rect">
            <a:avLst/>
          </a:prstGeom>
          <a:noFill/>
          <a:ln cap="flat">
            <a:noFill/>
          </a:ln>
        </p:spPr>
      </p:pic>
      <p:sp>
        <p:nvSpPr>
          <p:cNvPr id="4" name="TextBox 4">
            <a:extLst>
              <a:ext uri="{FF2B5EF4-FFF2-40B4-BE49-F238E27FC236}">
                <a16:creationId xmlns:a16="http://schemas.microsoft.com/office/drawing/2014/main" id="{D496FF9E-994A-D4C9-2653-91809D3A3CDA}"/>
              </a:ext>
            </a:extLst>
          </p:cNvPr>
          <p:cNvSpPr txBox="1"/>
          <p:nvPr/>
        </p:nvSpPr>
        <p:spPr>
          <a:xfrm rot="16200004">
            <a:off x="-967969" y="3388560"/>
            <a:ext cx="5573487" cy="338556"/>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a:ea typeface="ＭＳ Ｐゴシック"/>
                <a:cs typeface="Arial"/>
              </a:rPr>
              <a:t>Ecosystem state      Ecosystem state         Ecosystem state</a:t>
            </a:r>
            <a:endParaRPr lang="en-US" sz="1600" b="0" i="0" u="none" strike="noStrike" kern="1200" cap="none" spc="0" baseline="0">
              <a:solidFill>
                <a:srgbClr val="333333"/>
              </a:solidFill>
              <a:uFillTx/>
              <a:latin typeface="Arial" pitchFamily="34"/>
              <a:ea typeface="ＭＳ Ｐゴシック" pitchFamily="34"/>
              <a:cs typeface="Arial"/>
            </a:endParaRPr>
          </a:p>
        </p:txBody>
      </p:sp>
      <p:sp>
        <p:nvSpPr>
          <p:cNvPr id="5" name="TextBox 5">
            <a:extLst>
              <a:ext uri="{FF2B5EF4-FFF2-40B4-BE49-F238E27FC236}">
                <a16:creationId xmlns:a16="http://schemas.microsoft.com/office/drawing/2014/main" id="{0C70A1FA-5CE9-241C-EFF1-ACA64BACFBCF}"/>
              </a:ext>
            </a:extLst>
          </p:cNvPr>
          <p:cNvSpPr txBox="1"/>
          <p:nvPr/>
        </p:nvSpPr>
        <p:spPr>
          <a:xfrm>
            <a:off x="2337654" y="2467426"/>
            <a:ext cx="1306284" cy="338556"/>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a:ea typeface="ＭＳ Ｐゴシック"/>
                <a:cs typeface="Arial"/>
              </a:rPr>
              <a:t>Conditions</a:t>
            </a:r>
          </a:p>
        </p:txBody>
      </p:sp>
      <p:sp>
        <p:nvSpPr>
          <p:cNvPr id="6" name="TextBox 8">
            <a:extLst>
              <a:ext uri="{FF2B5EF4-FFF2-40B4-BE49-F238E27FC236}">
                <a16:creationId xmlns:a16="http://schemas.microsoft.com/office/drawing/2014/main" id="{6153571B-FC0E-D1E5-C816-84F7D3BE27A2}"/>
              </a:ext>
            </a:extLst>
          </p:cNvPr>
          <p:cNvSpPr txBox="1"/>
          <p:nvPr/>
        </p:nvSpPr>
        <p:spPr>
          <a:xfrm>
            <a:off x="2337654" y="4383313"/>
            <a:ext cx="1306284" cy="338556"/>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a:ea typeface="ＭＳ Ｐゴシック"/>
                <a:cs typeface="Arial"/>
              </a:rPr>
              <a:t>Conditions</a:t>
            </a:r>
          </a:p>
        </p:txBody>
      </p:sp>
      <p:sp>
        <p:nvSpPr>
          <p:cNvPr id="7" name="TextBox 9">
            <a:extLst>
              <a:ext uri="{FF2B5EF4-FFF2-40B4-BE49-F238E27FC236}">
                <a16:creationId xmlns:a16="http://schemas.microsoft.com/office/drawing/2014/main" id="{CB84CB55-29CD-D3D9-F51F-E821CA538A0B}"/>
              </a:ext>
            </a:extLst>
          </p:cNvPr>
          <p:cNvSpPr txBox="1"/>
          <p:nvPr/>
        </p:nvSpPr>
        <p:spPr>
          <a:xfrm>
            <a:off x="2352165" y="6313712"/>
            <a:ext cx="1306284" cy="338556"/>
          </a:xfrm>
          <a:prstGeom prst="rect">
            <a:avLst/>
          </a:prstGeom>
          <a:solidFill>
            <a:srgbClr val="FFFFFF"/>
          </a:solid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0" i="0" u="none" strike="noStrike" kern="1200" cap="none" spc="0" baseline="0">
                <a:solidFill>
                  <a:srgbClr val="333333"/>
                </a:solidFill>
                <a:uFillTx/>
                <a:latin typeface="Arial"/>
                <a:ea typeface="ＭＳ Ｐゴシック"/>
                <a:cs typeface="Arial"/>
              </a:rPr>
              <a:t>Conditions</a:t>
            </a:r>
          </a:p>
        </p:txBody>
      </p:sp>
      <p:sp>
        <p:nvSpPr>
          <p:cNvPr id="8" name="TextBox 11">
            <a:extLst>
              <a:ext uri="{FF2B5EF4-FFF2-40B4-BE49-F238E27FC236}">
                <a16:creationId xmlns:a16="http://schemas.microsoft.com/office/drawing/2014/main" id="{10066892-2135-1BED-EA4E-98F954F65F01}"/>
              </a:ext>
            </a:extLst>
          </p:cNvPr>
          <p:cNvSpPr txBox="1"/>
          <p:nvPr/>
        </p:nvSpPr>
        <p:spPr>
          <a:xfrm>
            <a:off x="1909477" y="6588261"/>
            <a:ext cx="2111825" cy="276999"/>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999999"/>
                </a:solidFill>
                <a:uFillTx/>
                <a:latin typeface="Arial"/>
                <a:ea typeface="ＭＳ Ｐゴシック"/>
              </a:rPr>
              <a:t>Scheffer et al. (2000, 2001)</a:t>
            </a:r>
            <a:endParaRPr lang="en-US" sz="1200" b="0" i="0" u="none" strike="noStrike" kern="1200" cap="none" spc="0" baseline="0">
              <a:solidFill>
                <a:srgbClr val="999999"/>
              </a:solidFill>
              <a:uFillTx/>
              <a:latin typeface="Arial"/>
              <a:ea typeface="ＭＳ Ｐゴシック" pitchFamily="34"/>
              <a:cs typeface="Arial"/>
            </a:endParaRPr>
          </a:p>
        </p:txBody>
      </p:sp>
      <p:sp>
        <p:nvSpPr>
          <p:cNvPr id="9" name="TextBox 13">
            <a:extLst>
              <a:ext uri="{FF2B5EF4-FFF2-40B4-BE49-F238E27FC236}">
                <a16:creationId xmlns:a16="http://schemas.microsoft.com/office/drawing/2014/main" id="{B9AD7615-BDD6-8097-0484-B3599B0C0B3D}"/>
              </a:ext>
            </a:extLst>
          </p:cNvPr>
          <p:cNvSpPr txBox="1"/>
          <p:nvPr/>
        </p:nvSpPr>
        <p:spPr>
          <a:xfrm>
            <a:off x="4674458" y="1854842"/>
            <a:ext cx="5866333" cy="3970315"/>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333333"/>
                </a:solidFill>
                <a:uFillTx/>
                <a:latin typeface="Arial"/>
                <a:ea typeface="ＭＳ Ｐゴシック"/>
                <a:cs typeface="Arial"/>
              </a:rPr>
              <a:t>A concern is that climate-related changes in some of the elements of the marine ecosystem may not be linear, slow, and steady.</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333333"/>
              </a:solidFill>
              <a:uFillTx/>
              <a:latin typeface="Arial" pitchFamily="34"/>
              <a:ea typeface="ＭＳ Ｐゴシック" pitchFamily="34"/>
              <a:cs typeface="Arial"/>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333333"/>
              </a:solidFill>
              <a:uFillTx/>
              <a:latin typeface="Arial"/>
              <a:ea typeface="ＭＳ Ｐゴシック"/>
              <a:cs typeface="Arial"/>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333333"/>
                </a:solidFill>
                <a:uFillTx/>
                <a:latin typeface="Arial"/>
                <a:ea typeface="ＭＳ Ｐゴシック"/>
                <a:cs typeface="Arial"/>
              </a:rPr>
              <a:t>Instead, non-linearities in the system could introduce acceleration of change; abrupt shifts; or changes in recovery time when perturbed (loss of resilience).</a:t>
            </a:r>
            <a:endParaRPr lang="en-US" sz="1800" b="0" i="0" u="none" strike="noStrike" kern="1200" cap="none" spc="0" baseline="0">
              <a:solidFill>
                <a:srgbClr val="333333"/>
              </a:solidFill>
              <a:uFillTx/>
              <a:latin typeface="Arial" pitchFamily="34"/>
              <a:ea typeface="ＭＳ Ｐゴシック" pitchFamily="34"/>
              <a:cs typeface="Arial"/>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333333"/>
              </a:solidFill>
              <a:uFillTx/>
              <a:latin typeface="Arial" pitchFamily="34"/>
              <a:ea typeface="ＭＳ Ｐゴシック" pitchFamily="34"/>
              <a:cs typeface="Arial"/>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800" b="0" i="0" u="none" strike="noStrike" kern="1200" cap="none" spc="0" baseline="0">
              <a:solidFill>
                <a:srgbClr val="333333"/>
              </a:solidFill>
              <a:uFillTx/>
              <a:latin typeface="Arial"/>
              <a:ea typeface="ＭＳ Ｐゴシック"/>
              <a:cs typeface="Arial"/>
            </a:endParaRP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800" b="0" i="0" u="none" strike="noStrike" kern="1200" cap="none" spc="0" baseline="0">
                <a:solidFill>
                  <a:srgbClr val="333333"/>
                </a:solidFill>
                <a:uFillTx/>
                <a:latin typeface="Arial"/>
                <a:ea typeface="ＭＳ Ｐゴシック"/>
                <a:cs typeface="Arial"/>
              </a:rPr>
              <a:t>In the ESA project TIME, eight selected elements of the marine ecosystems will be examined using CCI and related data, as well as theoretical models for abrupt changes and tipping points.</a:t>
            </a:r>
            <a:endParaRPr lang="en-US" sz="1800" b="0" i="0" u="none" strike="noStrike" kern="1200" cap="none" spc="0" baseline="0">
              <a:solidFill>
                <a:srgbClr val="333333"/>
              </a:solidFill>
              <a:uFillTx/>
              <a:latin typeface="Arial" pitchFamily="34"/>
              <a:ea typeface="ＭＳ Ｐゴシック" pitchFamily="34"/>
              <a:cs typeface="Arial"/>
            </a:endParaRP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p="http://schemas.openxmlformats.org/presentationml/2006/main">
  <p:cSld name="Slide194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6083F-D6F7-DDC2-28B5-8DADB888B28F}"/>
              </a:ext>
            </a:extLst>
          </p:cNvPr>
          <p:cNvSpPr txBox="1">
            <a:spLocks noGrp="1"/>
          </p:cNvSpPr>
          <p:nvPr>
            <p:ph type="title"/>
          </p:nvPr>
        </p:nvSpPr>
        <p:spPr>
          <a:xfrm>
            <a:off x="498786" y="24158"/>
            <a:ext cx="11674940" cy="560673"/>
          </a:xfrm>
        </p:spPr>
        <p:txBody>
          <a:bodyPr/>
          <a:lstStyle/>
          <a:p>
            <a:pPr lvl="0" algn="r"/>
            <a:r>
              <a:rPr lang="en-US">
                <a:solidFill>
                  <a:srgbClr val="FFFFFF"/>
                </a:solidFill>
                <a:latin typeface="Arial"/>
                <a:cs typeface="Arial"/>
              </a:rPr>
              <a:t>TIME: Noctiluca in the Arabian Sea</a:t>
            </a:r>
            <a:endParaRPr lang="en-GB">
              <a:solidFill>
                <a:srgbClr val="FFFFFF"/>
              </a:solidFill>
            </a:endParaRPr>
          </a:p>
        </p:txBody>
      </p:sp>
      <p:pic>
        <p:nvPicPr>
          <p:cNvPr id="3" name="Picture 5">
            <a:extLst>
              <a:ext uri="{FF2B5EF4-FFF2-40B4-BE49-F238E27FC236}">
                <a16:creationId xmlns:a16="http://schemas.microsoft.com/office/drawing/2014/main" id="{9E520CE4-06BC-C1E4-79FF-63F7AAD9FB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7354" y="748564"/>
            <a:ext cx="10877181" cy="6100465"/>
          </a:xfrm>
          <a:prstGeom prst="rect">
            <a:avLst/>
          </a:prstGeom>
          <a:noFill/>
          <a:ln cap="flat">
            <a:noFill/>
          </a:ln>
        </p:spPr>
      </p:pic>
      <p:sp>
        <p:nvSpPr>
          <p:cNvPr id="4" name="TextBox 6">
            <a:extLst>
              <a:ext uri="{FF2B5EF4-FFF2-40B4-BE49-F238E27FC236}">
                <a16:creationId xmlns:a16="http://schemas.microsoft.com/office/drawing/2014/main" id="{66475CC4-A96E-C2CB-4BC6-A8D9BC9F004E}"/>
              </a:ext>
            </a:extLst>
          </p:cNvPr>
          <p:cNvSpPr txBox="1"/>
          <p:nvPr/>
        </p:nvSpPr>
        <p:spPr>
          <a:xfrm>
            <a:off x="465310" y="1252920"/>
            <a:ext cx="3296018" cy="1323438"/>
          </a:xfrm>
          <a:prstGeom prst="rect">
            <a:avLst/>
          </a:prstGeom>
          <a:noFill/>
          <a:ln cap="flat">
            <a:noFill/>
          </a:ln>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0" i="0" u="none" strike="noStrike" kern="1200" cap="none" spc="0" baseline="0">
                <a:solidFill>
                  <a:srgbClr val="333333"/>
                </a:solidFill>
                <a:uFillTx/>
                <a:latin typeface="Arial"/>
                <a:ea typeface="ＭＳ Ｐゴシック"/>
                <a:cs typeface="Arial"/>
              </a:rPr>
              <a:t>Reports suggest ecosystem is shifting from diatom-dominated to Noctiluca-dominated</a:t>
            </a:r>
            <a:endParaRPr lang="en-US" sz="2000" b="0" i="0" u="none" strike="noStrike" kern="1200" cap="none" spc="0" baseline="0">
              <a:solidFill>
                <a:srgbClr val="333333"/>
              </a:solidFill>
              <a:uFillTx/>
              <a:latin typeface="Arial" pitchFamily="34"/>
              <a:ea typeface="ＭＳ Ｐゴシック" pitchFamily="34"/>
            </a:endParaRPr>
          </a:p>
        </p:txBody>
      </p:sp>
    </p:spTree>
  </p:cSld>
  <p:clrMapOvr>
    <a:masterClrMapping/>
  </p:clrMapOvr>
  <p:transition spd="med">
    <p:fade/>
  </p:transition>
</p:sld>
</file>

<file path=ppt/slides/slide26.xml><?xml version="1.0" encoding="utf-8"?>
<p:sld xmlns:a="http://schemas.openxmlformats.org/drawingml/2006/main" xmlns:r="http://schemas.openxmlformats.org/officeDocument/2006/relationships" xmlns:p="http://schemas.openxmlformats.org/presentationml/2006/main">
  <p:cSld name="Slide1972">
    <p:spTree>
      <p:nvGrpSpPr>
        <p:cNvPr id="1" name=""/>
        <p:cNvGrpSpPr/>
        <p:nvPr/>
      </p:nvGrpSpPr>
      <p:grpSpPr>
        <a:xfrm>
          <a:off x="0" y="0"/>
          <a:ext cx="0" cy="0"/>
          <a:chOff x="0" y="0"/>
          <a:chExt cx="0" cy="0"/>
        </a:xfrm>
      </p:grpSpPr>
      <p:pic>
        <p:nvPicPr>
          <p:cNvPr id="2" name="Picture 7" descr="A coral reef with sunlight shining through the water&#10;&#10;AI-generated content may be incorrect.">
            <a:extLst>
              <a:ext uri="{FF2B5EF4-FFF2-40B4-BE49-F238E27FC236}">
                <a16:creationId xmlns:a16="http://schemas.microsoft.com/office/drawing/2014/main" id="{9B2BD22D-2103-0929-FA86-2561D84B219A}"/>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0" y="1695983"/>
            <a:ext cx="12191996" cy="5162016"/>
          </a:xfrm>
          <a:prstGeom prst="rect">
            <a:avLst/>
          </a:prstGeom>
          <a:noFill/>
          <a:ln cap="flat">
            <a:noFill/>
          </a:ln>
        </p:spPr>
      </p:pic>
      <p:sp>
        <p:nvSpPr>
          <p:cNvPr id="3" name="Title 1">
            <a:extLst>
              <a:ext uri="{FF2B5EF4-FFF2-40B4-BE49-F238E27FC236}">
                <a16:creationId xmlns:a16="http://schemas.microsoft.com/office/drawing/2014/main" id="{B14693DC-9EDA-85CE-59E6-A8AB115D0F61}"/>
              </a:ext>
            </a:extLst>
          </p:cNvPr>
          <p:cNvSpPr txBox="1">
            <a:spLocks noGrp="1"/>
          </p:cNvSpPr>
          <p:nvPr>
            <p:ph type="title"/>
          </p:nvPr>
        </p:nvSpPr>
        <p:spPr>
          <a:xfrm>
            <a:off x="947016" y="91394"/>
            <a:ext cx="11234172" cy="538261"/>
          </a:xfrm>
        </p:spPr>
        <p:txBody>
          <a:bodyPr/>
          <a:lstStyle/>
          <a:p>
            <a:pPr lvl="0" algn="r"/>
            <a:r>
              <a:rPr lang="en-US">
                <a:solidFill>
                  <a:srgbClr val="FFFFFF"/>
                </a:solidFill>
                <a:latin typeface="Arial"/>
                <a:cs typeface="Arial"/>
              </a:rPr>
              <a:t>TIME: Coral reefs in the Indian Ocean</a:t>
            </a:r>
            <a:endParaRPr lang="en-GB">
              <a:solidFill>
                <a:srgbClr val="FFFFFF"/>
              </a:solidFill>
              <a:latin typeface="Arial"/>
              <a:cs typeface="Arial"/>
            </a:endParaRPr>
          </a:p>
        </p:txBody>
      </p:sp>
      <p:sp>
        <p:nvSpPr>
          <p:cNvPr id="4" name="TextBox 4">
            <a:extLst>
              <a:ext uri="{FF2B5EF4-FFF2-40B4-BE49-F238E27FC236}">
                <a16:creationId xmlns:a16="http://schemas.microsoft.com/office/drawing/2014/main" id="{DA0E4940-E15F-DB73-F869-728118900AA7}"/>
              </a:ext>
            </a:extLst>
          </p:cNvPr>
          <p:cNvSpPr txBox="1"/>
          <p:nvPr/>
        </p:nvSpPr>
        <p:spPr>
          <a:xfrm>
            <a:off x="7536155" y="6581000"/>
            <a:ext cx="4655841" cy="276999"/>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999999"/>
                </a:solidFill>
                <a:uFillTx/>
                <a:latin typeface="Arial Nova" pitchFamily="34"/>
                <a:ea typeface="ＭＳ Ｐゴシック" pitchFamily="34"/>
              </a:rPr>
              <a:t>Charles Kreb</a:t>
            </a:r>
            <a:endParaRPr lang="en-GB" sz="1200" b="0" i="0" u="none" strike="noStrike" kern="1200" cap="none" spc="0" baseline="0">
              <a:solidFill>
                <a:srgbClr val="999999"/>
              </a:solidFill>
              <a:uFillTx/>
              <a:latin typeface="Arial Nova" pitchFamily="34"/>
              <a:ea typeface="ＭＳ Ｐゴシック" pitchFamily="34"/>
            </a:endParaRPr>
          </a:p>
        </p:txBody>
      </p:sp>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p="http://schemas.openxmlformats.org/presentationml/2006/main">
  <p:cSld name="Slide1963">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D4862DF-0DAF-233F-3CEC-31602FF63B68}"/>
              </a:ext>
            </a:extLst>
          </p:cNvPr>
          <p:cNvSpPr txBox="1">
            <a:spLocks noGrp="1"/>
          </p:cNvSpPr>
          <p:nvPr>
            <p:ph type="body" idx="4294967295"/>
          </p:nvPr>
        </p:nvSpPr>
        <p:spPr>
          <a:xfrm>
            <a:off x="957824" y="3262551"/>
            <a:ext cx="3949183" cy="3047210"/>
          </a:xfrm>
        </p:spPr>
        <p:txBody>
          <a:bodyPr/>
          <a:lstStyle/>
          <a:p>
            <a:pPr lvl="0">
              <a:spcBef>
                <a:spcPts val="300"/>
              </a:spcBef>
            </a:pPr>
            <a:r>
              <a:rPr lang="en-GB" sz="1400" b="1"/>
              <a:t>Dr. Gemma Kulk</a:t>
            </a:r>
          </a:p>
          <a:p>
            <a:pPr lvl="0">
              <a:spcBef>
                <a:spcPts val="300"/>
              </a:spcBef>
            </a:pPr>
            <a:r>
              <a:rPr lang="en-GB" sz="1400" b="1">
                <a:hlinkClick r:id="rId2">
                  <a:extLst>
                    <a:ext uri="{A12FA001-AC4F-418D-AE19-62706E023703}">
                      <ahyp:hlinkClr xmlns:ahyp="http://schemas.microsoft.com/office/drawing/2018/hyperlinkcolor" val="tx"/>
                    </a:ext>
                  </a:extLst>
                </a:hlinkClick>
              </a:rPr>
              <a:t>gku@pml.ac.uk</a:t>
            </a:r>
            <a:endParaRPr lang="en-GB" sz="1400" b="1"/>
          </a:p>
          <a:p>
            <a:pPr lvl="0">
              <a:spcBef>
                <a:spcPts val="300"/>
              </a:spcBef>
            </a:pPr>
            <a:endParaRPr lang="en-GB" sz="1400" b="1"/>
          </a:p>
          <a:p>
            <a:pPr lvl="0">
              <a:spcBef>
                <a:spcPts val="300"/>
              </a:spcBef>
            </a:pPr>
            <a:r>
              <a:rPr lang="en-GB" sz="1400" b="1"/>
              <a:t>Prof. Shubha Sathyendranath</a:t>
            </a:r>
          </a:p>
          <a:p>
            <a:pPr lvl="0">
              <a:spcBef>
                <a:spcPts val="300"/>
              </a:spcBef>
            </a:pPr>
            <a:r>
              <a:rPr lang="en-GB" sz="1400" b="1">
                <a:hlinkClick r:id="rId3">
                  <a:extLst>
                    <a:ext uri="{A12FA001-AC4F-418D-AE19-62706E023703}">
                      <ahyp:hlinkClr xmlns:ahyp="http://schemas.microsoft.com/office/drawing/2018/hyperlinkcolor" val="tx"/>
                    </a:ext>
                  </a:extLst>
                </a:hlinkClick>
              </a:rPr>
              <a:t>ssat@pml.ac.uk</a:t>
            </a:r>
            <a:endParaRPr lang="en-GB" sz="1400" b="1"/>
          </a:p>
          <a:p>
            <a:pPr lvl="0">
              <a:spcBef>
                <a:spcPts val="300"/>
              </a:spcBef>
            </a:pPr>
            <a:endParaRPr lang="en-GB" sz="1400" b="1"/>
          </a:p>
          <a:p>
            <a:pPr lvl="0">
              <a:spcBef>
                <a:spcPts val="400"/>
              </a:spcBef>
            </a:pPr>
            <a:r>
              <a:rPr lang="en-GB" sz="1800">
                <a:latin typeface="Arial"/>
                <a:cs typeface="Arial"/>
              </a:rPr>
              <a:t>We acknowledge ESA CCI Project, and thank all the ocean ECV teams whose material we have used here to make this presentation.</a:t>
            </a:r>
            <a:endParaRPr lang="en-GB" sz="1800"/>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name="Slide1937">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FE705F-19B9-3436-2AB2-3B39A928F92A}"/>
              </a:ext>
            </a:extLst>
          </p:cNvPr>
          <p:cNvSpPr txBox="1">
            <a:spLocks noGrp="1"/>
          </p:cNvSpPr>
          <p:nvPr>
            <p:ph type="title"/>
          </p:nvPr>
        </p:nvSpPr>
        <p:spPr>
          <a:xfrm>
            <a:off x="334432" y="987862"/>
            <a:ext cx="11234172" cy="538261"/>
          </a:xfrm>
        </p:spPr>
        <p:txBody>
          <a:bodyPr/>
          <a:lstStyle/>
          <a:p>
            <a:pPr lvl="0"/>
            <a:r>
              <a:rPr lang="en-GB"/>
              <a:t>ESA Climate Change Initiative – Ocean Essential Climate Variables</a:t>
            </a:r>
          </a:p>
        </p:txBody>
      </p:sp>
      <p:sp>
        <p:nvSpPr>
          <p:cNvPr id="3" name="Content Placeholder 2">
            <a:extLst>
              <a:ext uri="{FF2B5EF4-FFF2-40B4-BE49-F238E27FC236}">
                <a16:creationId xmlns:a16="http://schemas.microsoft.com/office/drawing/2014/main" id="{40B79C9D-39A9-C1AC-45A6-29F253F8EE6E}"/>
              </a:ext>
            </a:extLst>
          </p:cNvPr>
          <p:cNvSpPr txBox="1">
            <a:spLocks noGrp="1"/>
          </p:cNvSpPr>
          <p:nvPr>
            <p:ph type="body" idx="4294967295"/>
          </p:nvPr>
        </p:nvSpPr>
        <p:spPr>
          <a:xfrm>
            <a:off x="4987110" y="2111870"/>
            <a:ext cx="6639558" cy="3863842"/>
          </a:xfrm>
        </p:spPr>
        <p:txBody>
          <a:bodyPr/>
          <a:lstStyle/>
          <a:p>
            <a:pPr lvl="0">
              <a:spcBef>
                <a:spcPts val="500"/>
              </a:spcBef>
            </a:pPr>
            <a:r>
              <a:rPr lang="en-GB" sz="2000" u="sng">
                <a:latin typeface="Arial"/>
                <a:cs typeface="Arial"/>
              </a:rPr>
              <a:t>8 Ocean ECV projects in ESA’s CCI:</a:t>
            </a:r>
          </a:p>
          <a:p>
            <a:pPr lvl="0">
              <a:spcBef>
                <a:spcPts val="500"/>
              </a:spcBef>
            </a:pPr>
            <a:br>
              <a:rPr lang="en-GB" sz="2000"/>
            </a:br>
            <a:r>
              <a:rPr lang="en-GB" sz="2000" b="1"/>
              <a:t>6 ocean ECVs: </a:t>
            </a:r>
            <a:r>
              <a:rPr lang="en-GB" sz="2000"/>
              <a:t>Sea Surface Temperature, Sea Ice, Sea Surface Salinity, Ocean Colour, Sea Surface Level</a:t>
            </a:r>
          </a:p>
          <a:p>
            <a:pPr lvl="0">
              <a:spcBef>
                <a:spcPts val="500"/>
              </a:spcBef>
            </a:pPr>
            <a:endParaRPr lang="en-GB" sz="2000"/>
          </a:p>
          <a:p>
            <a:pPr lvl="0">
              <a:spcBef>
                <a:spcPts val="500"/>
              </a:spcBef>
            </a:pPr>
            <a:r>
              <a:rPr lang="en-GB" sz="2000" b="1">
                <a:latin typeface="Arial"/>
                <a:cs typeface="Arial"/>
              </a:rPr>
              <a:t>+ Sea level budget closure:</a:t>
            </a:r>
            <a:r>
              <a:rPr lang="en-GB" sz="2000">
                <a:latin typeface="Arial"/>
                <a:cs typeface="Arial"/>
              </a:rPr>
              <a:t> estimates of the overall level: sum of the contributions of various processes (thermal expansion, melting glaciers and ice sheets...)</a:t>
            </a:r>
          </a:p>
          <a:p>
            <a:pPr lvl="0">
              <a:spcBef>
                <a:spcPts val="500"/>
              </a:spcBef>
            </a:pPr>
            <a:endParaRPr lang="en-GB" sz="2000"/>
          </a:p>
          <a:p>
            <a:pPr lvl="0">
              <a:spcBef>
                <a:spcPts val="500"/>
              </a:spcBef>
            </a:pPr>
            <a:r>
              <a:rPr lang="en-GB" sz="2000" b="1">
                <a:latin typeface="Arial"/>
                <a:cs typeface="Arial"/>
              </a:rPr>
              <a:t>+ 1 new ocean ECV: </a:t>
            </a:r>
            <a:r>
              <a:rPr lang="en-GB" sz="2000">
                <a:latin typeface="Arial"/>
                <a:cs typeface="Arial"/>
              </a:rPr>
              <a:t>Phytoplankton carbon biomass and pigment diversity</a:t>
            </a:r>
            <a:endParaRPr lang="en-GB" sz="2000" b="1">
              <a:latin typeface="Arial"/>
              <a:cs typeface="Arial"/>
            </a:endParaRPr>
          </a:p>
        </p:txBody>
      </p:sp>
      <p:pic>
        <p:nvPicPr>
          <p:cNvPr id="4" name="Picture 4">
            <a:extLst>
              <a:ext uri="{FF2B5EF4-FFF2-40B4-BE49-F238E27FC236}">
                <a16:creationId xmlns:a16="http://schemas.microsoft.com/office/drawing/2014/main" id="{EA0AB4C6-A1DE-FE71-7403-B9662BB8DFA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a:xfrm>
            <a:off x="334432" y="1661931"/>
            <a:ext cx="4228624" cy="4727438"/>
          </a:xfrm>
          <a:prstGeom prst="rect">
            <a:avLst/>
          </a:prstGeom>
          <a:noFill/>
          <a:ln cap="flat">
            <a:noFill/>
          </a:ln>
        </p:spPr>
      </p:pic>
      <p:sp>
        <p:nvSpPr>
          <p:cNvPr id="5" name="Oval 3">
            <a:extLst>
              <a:ext uri="{FF2B5EF4-FFF2-40B4-BE49-F238E27FC236}">
                <a16:creationId xmlns:a16="http://schemas.microsoft.com/office/drawing/2014/main" id="{EF7B8782-DA1A-F960-0C67-AD1957A166B0}"/>
              </a:ext>
            </a:extLst>
          </p:cNvPr>
          <p:cNvSpPr/>
          <p:nvPr/>
        </p:nvSpPr>
        <p:spPr>
          <a:xfrm>
            <a:off x="2037804" y="5207727"/>
            <a:ext cx="670556" cy="670556"/>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val f7"/>
              <a:gd name="f15" fmla="+- 2700000 f2 0"/>
              <a:gd name="f16" fmla="*/ f9 f1 1"/>
              <a:gd name="f17" fmla="*/ f10 f1 1"/>
              <a:gd name="f18" fmla="?: f11 f4 1"/>
              <a:gd name="f19" fmla="?: f12 f5 1"/>
              <a:gd name="f20" fmla="?: f13 f6 1"/>
              <a:gd name="f21" fmla="*/ f15 f8 1"/>
              <a:gd name="f22" fmla="*/ f16 1 f3"/>
              <a:gd name="f23" fmla="*/ f17 1 f3"/>
              <a:gd name="f24" fmla="*/ f18 1 21600"/>
              <a:gd name="f25" fmla="*/ f19 1 21600"/>
              <a:gd name="f26" fmla="*/ 21600 f18 1"/>
              <a:gd name="f27" fmla="*/ 21600 f19 1"/>
              <a:gd name="f28" fmla="*/ f21 1 f1"/>
              <a:gd name="f29" fmla="+- f22 0 f2"/>
              <a:gd name="f30" fmla="+- f23 0 f2"/>
              <a:gd name="f31" fmla="min f25 f24"/>
              <a:gd name="f32" fmla="*/ f26 1 f20"/>
              <a:gd name="f33" fmla="*/ f27 1 f20"/>
              <a:gd name="f34" fmla="+- 0 0 f28"/>
              <a:gd name="f35" fmla="val f32"/>
              <a:gd name="f36" fmla="val f33"/>
              <a:gd name="f37" fmla="+- 0 0 f34"/>
              <a:gd name="f38" fmla="*/ f14 f31 1"/>
              <a:gd name="f39" fmla="+- f36 0 f14"/>
              <a:gd name="f40" fmla="+- f35 0 f14"/>
              <a:gd name="f41" fmla="*/ f37 f1 1"/>
              <a:gd name="f42" fmla="*/ f39 1 2"/>
              <a:gd name="f43" fmla="*/ f40 1 2"/>
              <a:gd name="f44" fmla="*/ f41 1 f8"/>
              <a:gd name="f45" fmla="+- f14 f42 0"/>
              <a:gd name="f46" fmla="+- f14 f43 0"/>
              <a:gd name="f47" fmla="+- f44 0 f2"/>
              <a:gd name="f48" fmla="*/ f43 f31 1"/>
              <a:gd name="f49" fmla="*/ f42 f31 1"/>
              <a:gd name="f50" fmla="cos 1 f47"/>
              <a:gd name="f51" fmla="sin 1 f47"/>
              <a:gd name="f52" fmla="*/ f45 f31 1"/>
              <a:gd name="f53" fmla="+- 0 0 f50"/>
              <a:gd name="f54" fmla="+- 0 0 f51"/>
              <a:gd name="f55" fmla="+- 0 0 f53"/>
              <a:gd name="f56" fmla="+- 0 0 f54"/>
              <a:gd name="f57" fmla="*/ f55 f43 1"/>
              <a:gd name="f58" fmla="*/ f56 f42 1"/>
              <a:gd name="f59" fmla="+- f46 0 f57"/>
              <a:gd name="f60" fmla="+- f46 f57 0"/>
              <a:gd name="f61" fmla="+- f45 0 f58"/>
              <a:gd name="f62" fmla="+- f45 f58 0"/>
              <a:gd name="f63" fmla="*/ f59 f31 1"/>
              <a:gd name="f64" fmla="*/ f61 f31 1"/>
              <a:gd name="f65" fmla="*/ f60 f31 1"/>
              <a:gd name="f66" fmla="*/ f62 f31 1"/>
            </a:gdLst>
            <a:ahLst/>
            <a:cxnLst>
              <a:cxn ang="3cd4">
                <a:pos x="hc" y="t"/>
              </a:cxn>
              <a:cxn ang="0">
                <a:pos x="r" y="vc"/>
              </a:cxn>
              <a:cxn ang="cd4">
                <a:pos x="hc" y="b"/>
              </a:cxn>
              <a:cxn ang="cd2">
                <a:pos x="l" y="vc"/>
              </a:cxn>
              <a:cxn ang="f29">
                <a:pos x="f63" y="f64"/>
              </a:cxn>
              <a:cxn ang="f30">
                <a:pos x="f63" y="f66"/>
              </a:cxn>
              <a:cxn ang="f30">
                <a:pos x="f65" y="f66"/>
              </a:cxn>
              <a:cxn ang="f29">
                <a:pos x="f65" y="f64"/>
              </a:cxn>
            </a:cxnLst>
            <a:rect l="f63" t="f64" r="f65" b="f66"/>
            <a:pathLst>
              <a:path>
                <a:moveTo>
                  <a:pt x="f38" y="f52"/>
                </a:moveTo>
                <a:arcTo wR="f48" hR="f49" stAng="f1" swAng="f0"/>
                <a:close/>
              </a:path>
            </a:pathLst>
          </a:custGeom>
          <a:solidFill>
            <a:srgbClr val="EEEEEC"/>
          </a:solidFill>
          <a:ln w="19046" cap="flat">
            <a:solidFill>
              <a:srgbClr val="195799"/>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
        <p:nvSpPr>
          <p:cNvPr id="6" name="TextBox 4">
            <a:extLst>
              <a:ext uri="{FF2B5EF4-FFF2-40B4-BE49-F238E27FC236}">
                <a16:creationId xmlns:a16="http://schemas.microsoft.com/office/drawing/2014/main" id="{F3278F80-0702-15D4-904E-F5474FC24A1B}"/>
              </a:ext>
            </a:extLst>
          </p:cNvPr>
          <p:cNvSpPr txBox="1"/>
          <p:nvPr/>
        </p:nvSpPr>
        <p:spPr>
          <a:xfrm>
            <a:off x="1855957" y="5883286"/>
            <a:ext cx="1034259" cy="261609"/>
          </a:xfrm>
          <a:prstGeom prst="rect">
            <a:avLst/>
          </a:prstGeom>
          <a:noFill/>
          <a:ln cap="flat">
            <a:noFill/>
          </a:ln>
        </p:spPr>
        <p:txBody>
          <a:bodyPr vert="horz" wrap="non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100" b="1" i="0" u="none" strike="noStrike" kern="1200" cap="none" spc="0" baseline="0">
                <a:solidFill>
                  <a:srgbClr val="EEEEEC"/>
                </a:solidFill>
                <a:uFillTx/>
                <a:latin typeface="Aptos Narrow" pitchFamily="34"/>
                <a:ea typeface="ＭＳ Ｐゴシック" pitchFamily="34"/>
              </a:rPr>
              <a:t>Phytoplankton</a:t>
            </a:r>
          </a:p>
        </p:txBody>
      </p:sp>
      <p:sp>
        <p:nvSpPr>
          <p:cNvPr id="7" name="Star: 5 Points 5">
            <a:extLst>
              <a:ext uri="{FF2B5EF4-FFF2-40B4-BE49-F238E27FC236}">
                <a16:creationId xmlns:a16="http://schemas.microsoft.com/office/drawing/2014/main" id="{BC6464D3-BE29-422C-B701-25B4DF7229D0}"/>
              </a:ext>
            </a:extLst>
          </p:cNvPr>
          <p:cNvSpPr/>
          <p:nvPr/>
        </p:nvSpPr>
        <p:spPr>
          <a:xfrm>
            <a:off x="2194651" y="5334408"/>
            <a:ext cx="356872" cy="356872"/>
          </a:xfrm>
          <a:custGeom>
            <a:avLst>
              <a:gd name="f11" fmla="val 19098"/>
            </a:avLst>
            <a:gdLst>
              <a:gd name="f1" fmla="val 10800000"/>
              <a:gd name="f2" fmla="val 5400000"/>
              <a:gd name="f3" fmla="val 180"/>
              <a:gd name="f4" fmla="val w"/>
              <a:gd name="f5" fmla="val h"/>
              <a:gd name="f6" fmla="val ss"/>
              <a:gd name="f7" fmla="val 0"/>
              <a:gd name="f8" fmla="*/ 5419351 1 1725033"/>
              <a:gd name="f9" fmla="val 105146"/>
              <a:gd name="f10" fmla="val 110557"/>
              <a:gd name="f11" fmla="val 19098"/>
              <a:gd name="f12" fmla="+- 0 0 -270"/>
              <a:gd name="f13" fmla="+- 0 0 -180"/>
              <a:gd name="f14" fmla="+- 0 0 -90"/>
              <a:gd name="f15" fmla="abs f4"/>
              <a:gd name="f16" fmla="abs f5"/>
              <a:gd name="f17" fmla="abs f6"/>
              <a:gd name="f18" fmla="val f7"/>
              <a:gd name="f19" fmla="val f11"/>
              <a:gd name="f20" fmla="+- 1080000 f2 0"/>
              <a:gd name="f21" fmla="+- 18360000 f2 0"/>
              <a:gd name="f22" fmla="+- 20520000 f2 0"/>
              <a:gd name="f23" fmla="+- 3240000 f2 0"/>
              <a:gd name="f24" fmla="*/ f12 f1 1"/>
              <a:gd name="f25" fmla="*/ f13 f1 1"/>
              <a:gd name="f26" fmla="*/ f14 f1 1"/>
              <a:gd name="f27" fmla="?: f15 f4 1"/>
              <a:gd name="f28" fmla="?: f16 f5 1"/>
              <a:gd name="f29" fmla="?: f17 f6 1"/>
              <a:gd name="f30" fmla="*/ f20 f8 1"/>
              <a:gd name="f31" fmla="*/ f21 f8 1"/>
              <a:gd name="f32" fmla="*/ f22 f8 1"/>
              <a:gd name="f33" fmla="*/ f23 f8 1"/>
              <a:gd name="f34" fmla="*/ f24 1 f3"/>
              <a:gd name="f35" fmla="*/ f25 1 f3"/>
              <a:gd name="f36" fmla="*/ f26 1 f3"/>
              <a:gd name="f37" fmla="*/ f27 1 21600"/>
              <a:gd name="f38" fmla="*/ f28 1 21600"/>
              <a:gd name="f39" fmla="*/ 21600 f27 1"/>
              <a:gd name="f40" fmla="*/ 21600 f28 1"/>
              <a:gd name="f41" fmla="*/ f30 1 f1"/>
              <a:gd name="f42" fmla="*/ f31 1 f1"/>
              <a:gd name="f43" fmla="*/ f32 1 f1"/>
              <a:gd name="f44" fmla="*/ f33 1 f1"/>
              <a:gd name="f45" fmla="+- f34 0 f2"/>
              <a:gd name="f46" fmla="+- f35 0 f2"/>
              <a:gd name="f47" fmla="+- f36 0 f2"/>
              <a:gd name="f48" fmla="min f38 f37"/>
              <a:gd name="f49" fmla="*/ f39 1 f29"/>
              <a:gd name="f50" fmla="*/ f40 1 f29"/>
              <a:gd name="f51" fmla="+- 0 0 f41"/>
              <a:gd name="f52" fmla="+- 0 0 f42"/>
              <a:gd name="f53" fmla="+- 0 0 f43"/>
              <a:gd name="f54" fmla="+- 0 0 f44"/>
              <a:gd name="f55" fmla="val f49"/>
              <a:gd name="f56" fmla="val f50"/>
              <a:gd name="f57" fmla="+- 0 0 f51"/>
              <a:gd name="f58" fmla="+- 0 0 f52"/>
              <a:gd name="f59" fmla="+- 0 0 f53"/>
              <a:gd name="f60" fmla="+- 0 0 f54"/>
              <a:gd name="f61" fmla="*/ f18 f48 1"/>
              <a:gd name="f62" fmla="+- f56 0 f18"/>
              <a:gd name="f63" fmla="+- f55 0 f18"/>
              <a:gd name="f64" fmla="*/ f57 f1 1"/>
              <a:gd name="f65" fmla="*/ f58 f1 1"/>
              <a:gd name="f66" fmla="*/ f59 f1 1"/>
              <a:gd name="f67" fmla="*/ f60 f1 1"/>
              <a:gd name="f68" fmla="*/ f62 1 2"/>
              <a:gd name="f69" fmla="*/ f63 1 2"/>
              <a:gd name="f70" fmla="*/ f64 1 f8"/>
              <a:gd name="f71" fmla="*/ f65 1 f8"/>
              <a:gd name="f72" fmla="*/ f66 1 f8"/>
              <a:gd name="f73" fmla="*/ f67 1 f8"/>
              <a:gd name="f74" fmla="+- f18 f68 0"/>
              <a:gd name="f75" fmla="+- f18 f69 0"/>
              <a:gd name="f76" fmla="*/ f69 f9 1"/>
              <a:gd name="f77" fmla="*/ f68 f10 1"/>
              <a:gd name="f78" fmla="+- f70 0 f2"/>
              <a:gd name="f79" fmla="+- f71 0 f2"/>
              <a:gd name="f80" fmla="+- f72 0 f2"/>
              <a:gd name="f81" fmla="+- f73 0 f2"/>
              <a:gd name="f82" fmla="*/ f76 1 100000"/>
              <a:gd name="f83" fmla="*/ f77 1 100000"/>
              <a:gd name="f84" fmla="*/ f74 f10 1"/>
              <a:gd name="f85" fmla="cos 1 f78"/>
              <a:gd name="f86" fmla="cos 1 f79"/>
              <a:gd name="f87" fmla="sin 1 f78"/>
              <a:gd name="f88" fmla="sin 1 f79"/>
              <a:gd name="f89" fmla="cos 1 f80"/>
              <a:gd name="f90" fmla="cos 1 f81"/>
              <a:gd name="f91" fmla="sin 1 f81"/>
              <a:gd name="f92" fmla="sin 1 f80"/>
              <a:gd name="f93" fmla="*/ f75 f48 1"/>
              <a:gd name="f94" fmla="*/ f84 1 100000"/>
              <a:gd name="f95" fmla="+- 0 0 f85"/>
              <a:gd name="f96" fmla="+- 0 0 f86"/>
              <a:gd name="f97" fmla="+- 0 0 f87"/>
              <a:gd name="f98" fmla="+- 0 0 f88"/>
              <a:gd name="f99" fmla="*/ f82 f19 1"/>
              <a:gd name="f100" fmla="*/ f83 f19 1"/>
              <a:gd name="f101" fmla="+- 0 0 f89"/>
              <a:gd name="f102" fmla="+- 0 0 f90"/>
              <a:gd name="f103" fmla="+- 0 0 f91"/>
              <a:gd name="f104" fmla="+- 0 0 f92"/>
              <a:gd name="f105" fmla="+- 0 0 f95"/>
              <a:gd name="f106" fmla="+- 0 0 f96"/>
              <a:gd name="f107" fmla="+- 0 0 f97"/>
              <a:gd name="f108" fmla="+- 0 0 f98"/>
              <a:gd name="f109" fmla="*/ f99 1 50000"/>
              <a:gd name="f110" fmla="*/ f100 1 50000"/>
              <a:gd name="f111" fmla="+- 0 0 f101"/>
              <a:gd name="f112" fmla="+- 0 0 f102"/>
              <a:gd name="f113" fmla="+- 0 0 f103"/>
              <a:gd name="f114" fmla="+- 0 0 f104"/>
              <a:gd name="f115" fmla="*/ f105 f82 1"/>
              <a:gd name="f116" fmla="*/ f106 f82 1"/>
              <a:gd name="f117" fmla="*/ f107 f83 1"/>
              <a:gd name="f118" fmla="*/ f108 f83 1"/>
              <a:gd name="f119" fmla="*/ f111 f109 1"/>
              <a:gd name="f120" fmla="*/ f112 f109 1"/>
              <a:gd name="f121" fmla="*/ f113 f110 1"/>
              <a:gd name="f122" fmla="*/ f114 f110 1"/>
              <a:gd name="f123" fmla="+- f94 f110 0"/>
              <a:gd name="f124" fmla="+- f75 0 f115"/>
              <a:gd name="f125" fmla="+- f75 0 f116"/>
              <a:gd name="f126" fmla="+- f75 f116 0"/>
              <a:gd name="f127" fmla="+- f75 f115 0"/>
              <a:gd name="f128" fmla="+- f94 0 f117"/>
              <a:gd name="f129" fmla="+- f94 0 f118"/>
              <a:gd name="f130" fmla="+- f75 0 f119"/>
              <a:gd name="f131" fmla="+- f75 0 f120"/>
              <a:gd name="f132" fmla="+- f75 f120 0"/>
              <a:gd name="f133" fmla="+- f75 f119 0"/>
              <a:gd name="f134" fmla="+- f94 0 f121"/>
              <a:gd name="f135" fmla="+- f94 0 f122"/>
              <a:gd name="f136" fmla="*/ f123 f48 1"/>
              <a:gd name="f137" fmla="*/ f130 f48 1"/>
              <a:gd name="f138" fmla="*/ f134 f48 1"/>
              <a:gd name="f139" fmla="*/ f133 f48 1"/>
              <a:gd name="f140" fmla="*/ f124 f48 1"/>
              <a:gd name="f141" fmla="*/ f128 f48 1"/>
              <a:gd name="f142" fmla="*/ f131 f48 1"/>
              <a:gd name="f143" fmla="*/ f132 f48 1"/>
              <a:gd name="f144" fmla="*/ f127 f48 1"/>
              <a:gd name="f145" fmla="*/ f135 f48 1"/>
              <a:gd name="f146" fmla="*/ f126 f48 1"/>
              <a:gd name="f147" fmla="*/ f129 f48 1"/>
              <a:gd name="f148" fmla="*/ f125 f48 1"/>
            </a:gdLst>
            <a:ahLst/>
            <a:cxnLst>
              <a:cxn ang="3cd4">
                <a:pos x="hc" y="t"/>
              </a:cxn>
              <a:cxn ang="0">
                <a:pos x="r" y="vc"/>
              </a:cxn>
              <a:cxn ang="cd4">
                <a:pos x="hc" y="b"/>
              </a:cxn>
              <a:cxn ang="cd2">
                <a:pos x="l" y="vc"/>
              </a:cxn>
              <a:cxn ang="f45">
                <a:pos x="f140" y="f141"/>
              </a:cxn>
              <a:cxn ang="f46">
                <a:pos x="f148" y="f147"/>
              </a:cxn>
              <a:cxn ang="f46">
                <a:pos x="f146" y="f147"/>
              </a:cxn>
              <a:cxn ang="f47">
                <a:pos x="f144" y="f141"/>
              </a:cxn>
            </a:cxnLst>
            <a:rect l="f137" t="f138" r="f139" b="f136"/>
            <a:pathLst>
              <a:path>
                <a:moveTo>
                  <a:pt x="f140" y="f141"/>
                </a:moveTo>
                <a:lnTo>
                  <a:pt x="f142" y="f138"/>
                </a:lnTo>
                <a:lnTo>
                  <a:pt x="f93" y="f61"/>
                </a:lnTo>
                <a:lnTo>
                  <a:pt x="f143" y="f138"/>
                </a:lnTo>
                <a:lnTo>
                  <a:pt x="f144" y="f141"/>
                </a:lnTo>
                <a:lnTo>
                  <a:pt x="f139" y="f145"/>
                </a:lnTo>
                <a:lnTo>
                  <a:pt x="f146" y="f147"/>
                </a:lnTo>
                <a:lnTo>
                  <a:pt x="f93" y="f136"/>
                </a:lnTo>
                <a:lnTo>
                  <a:pt x="f148" y="f147"/>
                </a:lnTo>
                <a:lnTo>
                  <a:pt x="f137" y="f145"/>
                </a:lnTo>
                <a:close/>
              </a:path>
            </a:pathLst>
          </a:custGeom>
          <a:solidFill>
            <a:srgbClr val="DABE50"/>
          </a:solidFill>
          <a:ln w="9528" cap="flat">
            <a:solidFill>
              <a:srgbClr val="DABE50"/>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p="http://schemas.openxmlformats.org/presentationml/2006/main">
  <p:cSld name="Slide1966">
    <p:spTree>
      <p:nvGrpSpPr>
        <p:cNvPr id="1" name=""/>
        <p:cNvGrpSpPr/>
        <p:nvPr/>
      </p:nvGrpSpPr>
      <p:grpSpPr>
        <a:xfrm>
          <a:off x="0" y="0"/>
          <a:ext cx="0" cy="0"/>
          <a:chOff x="0" y="0"/>
          <a:chExt cx="0" cy="0"/>
        </a:xfrm>
      </p:grpSpPr>
      <p:graphicFrame>
        <p:nvGraphicFramePr>
          <p:cNvPr id="2" name="Chart 17">
            <a:extLst>
              <a:ext uri="{FF2B5EF4-FFF2-40B4-BE49-F238E27FC236}">
                <a16:creationId xmlns:a16="http://schemas.microsoft.com/office/drawing/2014/main" id="{CB8BC1E9-792F-1F2D-A241-CEEE0FA60996}"/>
              </a:ext>
            </a:extLst>
          </p:cNvPr>
          <p:cNvGraphicFramePr/>
          <p:nvPr/>
        </p:nvGraphicFramePr>
        <p:xfrm>
          <a:off x="1097280" y="2494373"/>
          <a:ext cx="9799323" cy="3375754"/>
        </p:xfrm>
        <a:graphic>
          <a:graphicData uri="http://schemas.openxmlformats.org/drawingml/2006/chart">
            <c:chart xmlns:c="http://schemas.openxmlformats.org/drawingml/2006/chart" xmlns:r="http://schemas.openxmlformats.org/officeDocument/2006/relationships" r:id="rId3"/>
          </a:graphicData>
        </a:graphic>
      </p:graphicFrame>
      <p:sp>
        <p:nvSpPr>
          <p:cNvPr id="3" name="Title 1">
            <a:extLst>
              <a:ext uri="{FF2B5EF4-FFF2-40B4-BE49-F238E27FC236}">
                <a16:creationId xmlns:a16="http://schemas.microsoft.com/office/drawing/2014/main" id="{E82D3D36-CFD5-5DCB-5F3E-E50F924A9524}"/>
              </a:ext>
            </a:extLst>
          </p:cNvPr>
          <p:cNvSpPr txBox="1">
            <a:spLocks noGrp="1"/>
          </p:cNvSpPr>
          <p:nvPr>
            <p:ph type="title"/>
          </p:nvPr>
        </p:nvSpPr>
        <p:spPr>
          <a:xfrm>
            <a:off x="334432" y="987862"/>
            <a:ext cx="11234172" cy="538261"/>
          </a:xfrm>
        </p:spPr>
        <p:txBody>
          <a:bodyPr/>
          <a:lstStyle/>
          <a:p>
            <a:pPr lvl="0"/>
            <a:r>
              <a:rPr lang="en-GB"/>
              <a:t>CCI Ocean ECV data records</a:t>
            </a:r>
          </a:p>
        </p:txBody>
      </p:sp>
      <p:grpSp>
        <p:nvGrpSpPr>
          <p:cNvPr id="4" name="Group 15">
            <a:extLst>
              <a:ext uri="{FF2B5EF4-FFF2-40B4-BE49-F238E27FC236}">
                <a16:creationId xmlns:a16="http://schemas.microsoft.com/office/drawing/2014/main" id="{C07150BE-64D5-3EE5-3865-23A05EDCA94B}"/>
              </a:ext>
            </a:extLst>
          </p:cNvPr>
          <p:cNvGrpSpPr/>
          <p:nvPr/>
        </p:nvGrpSpPr>
        <p:grpSpPr>
          <a:xfrm>
            <a:off x="4787898" y="2222741"/>
            <a:ext cx="6306818" cy="369335"/>
            <a:chOff x="4787898" y="2222741"/>
            <a:chExt cx="6306818" cy="369335"/>
          </a:xfrm>
        </p:grpSpPr>
        <p:sp>
          <p:nvSpPr>
            <p:cNvPr id="5" name="TextBox 8">
              <a:extLst>
                <a:ext uri="{FF2B5EF4-FFF2-40B4-BE49-F238E27FC236}">
                  <a16:creationId xmlns:a16="http://schemas.microsoft.com/office/drawing/2014/main" id="{892F92C4-A8E0-14CB-E492-2453D69F6842}"/>
                </a:ext>
              </a:extLst>
            </p:cNvPr>
            <p:cNvSpPr txBox="1"/>
            <p:nvPr/>
          </p:nvSpPr>
          <p:spPr>
            <a:xfrm>
              <a:off x="5712549" y="2222741"/>
              <a:ext cx="697623" cy="369335"/>
            </a:xfrm>
            <a:prstGeom prst="rect">
              <a:avLst/>
            </a:prstGeom>
            <a:noFill/>
            <a:ln cap="flat">
              <a:noFill/>
            </a:ln>
          </p:spPr>
          <p:txBody>
            <a:bodyPr vert="horz" wrap="non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333333"/>
                  </a:solidFill>
                  <a:uFillTx/>
                  <a:latin typeface="Arial Nova" pitchFamily="34"/>
                  <a:ea typeface="ＭＳ Ｐゴシック" pitchFamily="34"/>
                </a:rPr>
                <a:t>1980</a:t>
              </a:r>
              <a:endParaRPr lang="en-GB" sz="1800" b="0" i="0" u="none" strike="noStrike" kern="1200" cap="none" spc="0" baseline="0">
                <a:solidFill>
                  <a:srgbClr val="333333"/>
                </a:solidFill>
                <a:uFillTx/>
                <a:latin typeface="Arial Nova" pitchFamily="34"/>
                <a:ea typeface="ＭＳ Ｐゴシック" pitchFamily="34"/>
              </a:endParaRPr>
            </a:p>
          </p:txBody>
        </p:sp>
        <p:sp>
          <p:nvSpPr>
            <p:cNvPr id="6" name="TextBox 9">
              <a:extLst>
                <a:ext uri="{FF2B5EF4-FFF2-40B4-BE49-F238E27FC236}">
                  <a16:creationId xmlns:a16="http://schemas.microsoft.com/office/drawing/2014/main" id="{E67BDA70-5D2A-EF23-92C9-88BC8346D9B1}"/>
                </a:ext>
              </a:extLst>
            </p:cNvPr>
            <p:cNvSpPr txBox="1"/>
            <p:nvPr/>
          </p:nvSpPr>
          <p:spPr>
            <a:xfrm>
              <a:off x="6647733" y="2222741"/>
              <a:ext cx="697623" cy="369335"/>
            </a:xfrm>
            <a:prstGeom prst="rect">
              <a:avLst/>
            </a:prstGeom>
            <a:noFill/>
            <a:ln cap="flat">
              <a:noFill/>
            </a:ln>
          </p:spPr>
          <p:txBody>
            <a:bodyPr vert="horz" wrap="non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333333"/>
                  </a:solidFill>
                  <a:uFillTx/>
                  <a:latin typeface="Arial Nova" pitchFamily="34"/>
                  <a:ea typeface="ＭＳ Ｐゴシック" pitchFamily="34"/>
                </a:rPr>
                <a:t>1990</a:t>
              </a:r>
              <a:endParaRPr lang="en-GB" sz="1800" b="0" i="0" u="none" strike="noStrike" kern="1200" cap="none" spc="0" baseline="0">
                <a:solidFill>
                  <a:srgbClr val="333333"/>
                </a:solidFill>
                <a:uFillTx/>
                <a:latin typeface="Arial Nova" pitchFamily="34"/>
                <a:ea typeface="ＭＳ Ｐゴシック" pitchFamily="34"/>
              </a:endParaRPr>
            </a:p>
          </p:txBody>
        </p:sp>
        <p:sp>
          <p:nvSpPr>
            <p:cNvPr id="7" name="TextBox 10">
              <a:extLst>
                <a:ext uri="{FF2B5EF4-FFF2-40B4-BE49-F238E27FC236}">
                  <a16:creationId xmlns:a16="http://schemas.microsoft.com/office/drawing/2014/main" id="{C2EF3C7D-24EE-4864-5560-7701959078D3}"/>
                </a:ext>
              </a:extLst>
            </p:cNvPr>
            <p:cNvSpPr txBox="1"/>
            <p:nvPr/>
          </p:nvSpPr>
          <p:spPr>
            <a:xfrm>
              <a:off x="7582918" y="2222741"/>
              <a:ext cx="697623" cy="369335"/>
            </a:xfrm>
            <a:prstGeom prst="rect">
              <a:avLst/>
            </a:prstGeom>
            <a:noFill/>
            <a:ln cap="flat">
              <a:noFill/>
            </a:ln>
          </p:spPr>
          <p:txBody>
            <a:bodyPr vert="horz" wrap="non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333333"/>
                  </a:solidFill>
                  <a:uFillTx/>
                  <a:latin typeface="Arial Nova" pitchFamily="34"/>
                  <a:ea typeface="ＭＳ Ｐゴシック" pitchFamily="34"/>
                </a:rPr>
                <a:t>2000</a:t>
              </a:r>
              <a:endParaRPr lang="en-GB" sz="1800" b="0" i="0" u="none" strike="noStrike" kern="1200" cap="none" spc="0" baseline="0">
                <a:solidFill>
                  <a:srgbClr val="333333"/>
                </a:solidFill>
                <a:uFillTx/>
                <a:latin typeface="Arial Nova" pitchFamily="34"/>
                <a:ea typeface="ＭＳ Ｐゴシック" pitchFamily="34"/>
              </a:endParaRPr>
            </a:p>
          </p:txBody>
        </p:sp>
        <p:sp>
          <p:nvSpPr>
            <p:cNvPr id="8" name="TextBox 11">
              <a:extLst>
                <a:ext uri="{FF2B5EF4-FFF2-40B4-BE49-F238E27FC236}">
                  <a16:creationId xmlns:a16="http://schemas.microsoft.com/office/drawing/2014/main" id="{A53EAFD7-DDD1-5E9A-813F-0498FB0F5109}"/>
                </a:ext>
              </a:extLst>
            </p:cNvPr>
            <p:cNvSpPr txBox="1"/>
            <p:nvPr/>
          </p:nvSpPr>
          <p:spPr>
            <a:xfrm>
              <a:off x="8518102" y="2222741"/>
              <a:ext cx="697623" cy="369335"/>
            </a:xfrm>
            <a:prstGeom prst="rect">
              <a:avLst/>
            </a:prstGeom>
            <a:noFill/>
            <a:ln cap="flat">
              <a:noFill/>
            </a:ln>
          </p:spPr>
          <p:txBody>
            <a:bodyPr vert="horz" wrap="non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333333"/>
                  </a:solidFill>
                  <a:uFillTx/>
                  <a:latin typeface="Arial Nova" pitchFamily="34"/>
                  <a:ea typeface="ＭＳ Ｐゴシック" pitchFamily="34"/>
                </a:rPr>
                <a:t>2010</a:t>
              </a:r>
              <a:endParaRPr lang="en-GB" sz="1800" b="0" i="0" u="none" strike="noStrike" kern="1200" cap="none" spc="0" baseline="0">
                <a:solidFill>
                  <a:srgbClr val="333333"/>
                </a:solidFill>
                <a:uFillTx/>
                <a:latin typeface="Arial Nova" pitchFamily="34"/>
                <a:ea typeface="ＭＳ Ｐゴシック" pitchFamily="34"/>
              </a:endParaRPr>
            </a:p>
          </p:txBody>
        </p:sp>
        <p:sp>
          <p:nvSpPr>
            <p:cNvPr id="9" name="TextBox 12">
              <a:extLst>
                <a:ext uri="{FF2B5EF4-FFF2-40B4-BE49-F238E27FC236}">
                  <a16:creationId xmlns:a16="http://schemas.microsoft.com/office/drawing/2014/main" id="{72BAE830-9ACB-3396-D4F7-6FE42A174FB3}"/>
                </a:ext>
              </a:extLst>
            </p:cNvPr>
            <p:cNvSpPr txBox="1"/>
            <p:nvPr/>
          </p:nvSpPr>
          <p:spPr>
            <a:xfrm>
              <a:off x="9457593" y="2222741"/>
              <a:ext cx="697623" cy="369335"/>
            </a:xfrm>
            <a:prstGeom prst="rect">
              <a:avLst/>
            </a:prstGeom>
            <a:noFill/>
            <a:ln cap="flat">
              <a:noFill/>
            </a:ln>
          </p:spPr>
          <p:txBody>
            <a:bodyPr vert="horz" wrap="non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333333"/>
                  </a:solidFill>
                  <a:uFillTx/>
                  <a:latin typeface="Arial Nova" pitchFamily="34"/>
                  <a:ea typeface="ＭＳ Ｐゴシック" pitchFamily="34"/>
                </a:rPr>
                <a:t>2020</a:t>
              </a:r>
              <a:endParaRPr lang="en-GB" sz="1800" b="0" i="0" u="none" strike="noStrike" kern="1200" cap="none" spc="0" baseline="0">
                <a:solidFill>
                  <a:srgbClr val="333333"/>
                </a:solidFill>
                <a:uFillTx/>
                <a:latin typeface="Arial Nova" pitchFamily="34"/>
                <a:ea typeface="ＭＳ Ｐゴシック" pitchFamily="34"/>
              </a:endParaRPr>
            </a:p>
          </p:txBody>
        </p:sp>
        <p:sp>
          <p:nvSpPr>
            <p:cNvPr id="10" name="TextBox 13">
              <a:extLst>
                <a:ext uri="{FF2B5EF4-FFF2-40B4-BE49-F238E27FC236}">
                  <a16:creationId xmlns:a16="http://schemas.microsoft.com/office/drawing/2014/main" id="{9AC850BC-71FB-3E7C-AE97-2DB33111EB7A}"/>
                </a:ext>
              </a:extLst>
            </p:cNvPr>
            <p:cNvSpPr txBox="1"/>
            <p:nvPr/>
          </p:nvSpPr>
          <p:spPr>
            <a:xfrm>
              <a:off x="10397093" y="2222741"/>
              <a:ext cx="697623" cy="369335"/>
            </a:xfrm>
            <a:prstGeom prst="rect">
              <a:avLst/>
            </a:prstGeom>
            <a:noFill/>
            <a:ln cap="flat">
              <a:noFill/>
            </a:ln>
          </p:spPr>
          <p:txBody>
            <a:bodyPr vert="horz" wrap="non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333333"/>
                  </a:solidFill>
                  <a:uFillTx/>
                  <a:latin typeface="Arial Nova" pitchFamily="34"/>
                  <a:ea typeface="ＭＳ Ｐゴシック" pitchFamily="34"/>
                </a:rPr>
                <a:t>2030</a:t>
              </a:r>
              <a:endParaRPr lang="en-GB" sz="1800" b="0" i="0" u="none" strike="noStrike" kern="1200" cap="none" spc="0" baseline="0">
                <a:solidFill>
                  <a:srgbClr val="333333"/>
                </a:solidFill>
                <a:uFillTx/>
                <a:latin typeface="Arial Nova" pitchFamily="34"/>
                <a:ea typeface="ＭＳ Ｐゴシック" pitchFamily="34"/>
              </a:endParaRPr>
            </a:p>
          </p:txBody>
        </p:sp>
        <p:sp>
          <p:nvSpPr>
            <p:cNvPr id="11" name="TextBox 14">
              <a:extLst>
                <a:ext uri="{FF2B5EF4-FFF2-40B4-BE49-F238E27FC236}">
                  <a16:creationId xmlns:a16="http://schemas.microsoft.com/office/drawing/2014/main" id="{2CB10243-B5FC-1468-C0C1-AF5EB2107EC3}"/>
                </a:ext>
              </a:extLst>
            </p:cNvPr>
            <p:cNvSpPr txBox="1"/>
            <p:nvPr/>
          </p:nvSpPr>
          <p:spPr>
            <a:xfrm>
              <a:off x="4787898" y="2222741"/>
              <a:ext cx="697623" cy="369335"/>
            </a:xfrm>
            <a:prstGeom prst="rect">
              <a:avLst/>
            </a:prstGeom>
            <a:noFill/>
            <a:ln cap="flat">
              <a:noFill/>
            </a:ln>
          </p:spPr>
          <p:txBody>
            <a:bodyPr vert="horz" wrap="non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nl-NL" sz="1800" b="0" i="0" u="none" strike="noStrike" kern="1200" cap="none" spc="0" baseline="0">
                  <a:solidFill>
                    <a:srgbClr val="333333"/>
                  </a:solidFill>
                  <a:uFillTx/>
                  <a:latin typeface="Arial Nova" pitchFamily="34"/>
                  <a:ea typeface="ＭＳ Ｐゴシック" pitchFamily="34"/>
                </a:rPr>
                <a:t>1970</a:t>
              </a:r>
              <a:endParaRPr lang="en-GB" sz="1800" b="0" i="0" u="none" strike="noStrike" kern="1200" cap="none" spc="0" baseline="0">
                <a:solidFill>
                  <a:srgbClr val="333333"/>
                </a:solidFill>
                <a:uFillTx/>
                <a:latin typeface="Arial Nova" pitchFamily="34"/>
                <a:ea typeface="ＭＳ Ｐゴシック" pitchFamily="34"/>
              </a:endParaRPr>
            </a:p>
          </p:txBody>
        </p:sp>
      </p:grpSp>
    </p:spTree>
  </p:cSld>
  <p:clrMapOvr>
    <a:masterClrMapping/>
  </p:clrMapOvr>
  <p:transition spd="med">
    <p:fade/>
  </p:transition>
</p:sld>
</file>

<file path=ppt/slides/slide5.xml><?xml version="1.0" encoding="utf-8"?>
<p:sld xmlns:a="http://schemas.openxmlformats.org/drawingml/2006/main" xmlns:r="http://schemas.openxmlformats.org/officeDocument/2006/relationships" xmlns:p="http://schemas.openxmlformats.org/presentationml/2006/main">
  <p:cSld name="Slide1969">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E8D9C-BA9B-E3BE-3085-93B97E8C5BC7}"/>
              </a:ext>
            </a:extLst>
          </p:cNvPr>
          <p:cNvSpPr txBox="1">
            <a:spLocks noGrp="1"/>
          </p:cNvSpPr>
          <p:nvPr>
            <p:ph type="title"/>
          </p:nvPr>
        </p:nvSpPr>
        <p:spPr>
          <a:xfrm>
            <a:off x="334432" y="987862"/>
            <a:ext cx="11234172" cy="538261"/>
          </a:xfrm>
        </p:spPr>
        <p:txBody>
          <a:bodyPr/>
          <a:lstStyle/>
          <a:p>
            <a:pPr lvl="0"/>
            <a:r>
              <a:rPr lang="en-US"/>
              <a:t>What makes ESA-CCI ECVs unique?</a:t>
            </a:r>
            <a:endParaRPr lang="en-GB"/>
          </a:p>
        </p:txBody>
      </p:sp>
      <p:sp>
        <p:nvSpPr>
          <p:cNvPr id="3" name="Content Placeholder 2">
            <a:extLst>
              <a:ext uri="{FF2B5EF4-FFF2-40B4-BE49-F238E27FC236}">
                <a16:creationId xmlns:a16="http://schemas.microsoft.com/office/drawing/2014/main" id="{1C582326-8165-D289-D2C8-7E0B4258E4A7}"/>
              </a:ext>
            </a:extLst>
          </p:cNvPr>
          <p:cNvSpPr txBox="1">
            <a:spLocks noGrp="1"/>
          </p:cNvSpPr>
          <p:nvPr>
            <p:ph type="body" idx="4294967295"/>
          </p:nvPr>
        </p:nvSpPr>
        <p:spPr>
          <a:xfrm>
            <a:off x="334432" y="1661931"/>
            <a:ext cx="5761570" cy="4727438"/>
          </a:xfrm>
        </p:spPr>
        <p:txBody>
          <a:bodyPr/>
          <a:lstStyle/>
          <a:p>
            <a:pPr marL="342900" lvl="0" indent="-342900">
              <a:lnSpc>
                <a:spcPct val="105000"/>
              </a:lnSpc>
              <a:spcBef>
                <a:spcPts val="1800"/>
              </a:spcBef>
              <a:buSzPct val="100000"/>
              <a:buFont typeface="Arial" pitchFamily="34"/>
              <a:buChar char="•"/>
            </a:pPr>
            <a:r>
              <a:rPr lang="en-GB" sz="2000">
                <a:latin typeface="Arial Nova" pitchFamily="34"/>
              </a:rPr>
              <a:t>Satellite observations allow for high spatial and temporal coverage of GCOS ECVs</a:t>
            </a:r>
          </a:p>
          <a:p>
            <a:pPr marL="342900" lvl="0" indent="-342900">
              <a:lnSpc>
                <a:spcPct val="105000"/>
              </a:lnSpc>
              <a:spcBef>
                <a:spcPts val="1800"/>
              </a:spcBef>
              <a:buSzPct val="100000"/>
              <a:buFont typeface="Arial" pitchFamily="34"/>
              <a:buChar char="•"/>
            </a:pPr>
            <a:r>
              <a:rPr lang="en-GB" sz="2000">
                <a:latin typeface="Arial Nova" pitchFamily="34"/>
              </a:rPr>
              <a:t>Consistency between products and approaches is sought</a:t>
            </a:r>
          </a:p>
          <a:p>
            <a:pPr marL="342900" lvl="0" indent="-342900">
              <a:lnSpc>
                <a:spcPct val="105000"/>
              </a:lnSpc>
              <a:spcBef>
                <a:spcPts val="1800"/>
              </a:spcBef>
              <a:buSzPct val="100000"/>
              <a:buFont typeface="Arial" pitchFamily="34"/>
              <a:buChar char="•"/>
            </a:pPr>
            <a:r>
              <a:rPr lang="en-GB" sz="2000">
                <a:latin typeface="Arial Nova" pitchFamily="34"/>
              </a:rPr>
              <a:t>Specifically developed for climate applications (i.e., long time series, stability)</a:t>
            </a:r>
          </a:p>
          <a:p>
            <a:pPr marL="342900" lvl="0" indent="-342900">
              <a:lnSpc>
                <a:spcPct val="105000"/>
              </a:lnSpc>
              <a:spcBef>
                <a:spcPts val="1800"/>
              </a:spcBef>
              <a:buSzPct val="100000"/>
              <a:buFont typeface="Arial" pitchFamily="34"/>
              <a:buChar char="•"/>
            </a:pPr>
            <a:r>
              <a:rPr lang="en-GB" sz="2000">
                <a:latin typeface="Arial Nova" pitchFamily="34"/>
              </a:rPr>
              <a:t>Observations of multiple satellite sensors are merged</a:t>
            </a:r>
          </a:p>
          <a:p>
            <a:pPr marL="342900" lvl="0" indent="-342900">
              <a:lnSpc>
                <a:spcPct val="105000"/>
              </a:lnSpc>
              <a:spcBef>
                <a:spcPts val="1800"/>
              </a:spcBef>
              <a:buSzPct val="100000"/>
              <a:buFont typeface="Arial" pitchFamily="34"/>
              <a:buChar char="•"/>
            </a:pPr>
            <a:r>
              <a:rPr lang="en-GB" sz="2000">
                <a:latin typeface="Arial Nova" pitchFamily="34"/>
              </a:rPr>
              <a:t>Most products are provided with pixel-by-pixel uncertainty</a:t>
            </a:r>
          </a:p>
          <a:p>
            <a:pPr marL="342900" lvl="0" indent="-342900">
              <a:lnSpc>
                <a:spcPct val="105000"/>
              </a:lnSpc>
              <a:spcBef>
                <a:spcPts val="1800"/>
              </a:spcBef>
              <a:buSzPct val="100000"/>
              <a:buFont typeface="Arial" pitchFamily="34"/>
              <a:buChar char="•"/>
            </a:pPr>
            <a:r>
              <a:rPr lang="en-GB" sz="2000">
                <a:latin typeface="Arial Nova" pitchFamily="34"/>
              </a:rPr>
              <a:t>High-level scientific and policy impact</a:t>
            </a:r>
          </a:p>
        </p:txBody>
      </p:sp>
      <p:pic>
        <p:nvPicPr>
          <p:cNvPr id="4" name="Picture 6" descr="A chart with different colored bars&#10;&#10;AI-generated content may be incorrect.">
            <a:extLst>
              <a:ext uri="{FF2B5EF4-FFF2-40B4-BE49-F238E27FC236}">
                <a16:creationId xmlns:a16="http://schemas.microsoft.com/office/drawing/2014/main" id="{6E107BCD-67E5-EA69-F562-BE665FEA9E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637373" y="2262582"/>
            <a:ext cx="5135544" cy="3330555"/>
          </a:xfrm>
          <a:prstGeom prst="rect">
            <a:avLst/>
          </a:prstGeom>
          <a:noFill/>
          <a:ln cap="flat">
            <a:noFill/>
          </a:ln>
        </p:spPr>
      </p:pic>
      <p:sp>
        <p:nvSpPr>
          <p:cNvPr id="5" name="TextBox 7">
            <a:extLst>
              <a:ext uri="{FF2B5EF4-FFF2-40B4-BE49-F238E27FC236}">
                <a16:creationId xmlns:a16="http://schemas.microsoft.com/office/drawing/2014/main" id="{699A348E-F79E-BBDE-7F35-CF579D238136}"/>
              </a:ext>
            </a:extLst>
          </p:cNvPr>
          <p:cNvSpPr txBox="1"/>
          <p:nvPr/>
        </p:nvSpPr>
        <p:spPr>
          <a:xfrm>
            <a:off x="7536155" y="6581000"/>
            <a:ext cx="4655841" cy="276999"/>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999999"/>
                </a:solidFill>
                <a:uFillTx/>
                <a:latin typeface="Arial Nova" pitchFamily="34"/>
                <a:ea typeface="ＭＳ Ｐゴシック" pitchFamily="34"/>
              </a:rPr>
              <a:t>Yu </a:t>
            </a:r>
            <a:r>
              <a:rPr lang="en-US" sz="1200" b="0" i="1" u="none" strike="noStrike" kern="1200" cap="none" spc="0" baseline="0">
                <a:solidFill>
                  <a:srgbClr val="999999"/>
                </a:solidFill>
                <a:uFillTx/>
                <a:latin typeface="Arial Nova" pitchFamily="34"/>
                <a:ea typeface="ＭＳ Ｐゴシック" pitchFamily="34"/>
              </a:rPr>
              <a:t>et al.</a:t>
            </a:r>
            <a:r>
              <a:rPr lang="en-US" sz="1200" b="0" i="0" u="none" strike="noStrike" kern="1200" cap="none" spc="0" baseline="0">
                <a:solidFill>
                  <a:srgbClr val="999999"/>
                </a:solidFill>
                <a:uFillTx/>
                <a:latin typeface="Arial Nova" pitchFamily="34"/>
                <a:ea typeface="ＭＳ Ｐゴシック" pitchFamily="34"/>
              </a:rPr>
              <a:t> 2023</a:t>
            </a:r>
            <a:endParaRPr lang="en-GB" sz="1200" b="0" i="0" u="none" strike="noStrike" kern="1200" cap="none" spc="0" baseline="0">
              <a:solidFill>
                <a:srgbClr val="999999"/>
              </a:solidFill>
              <a:uFillTx/>
              <a:latin typeface="Arial Nova" pitchFamily="34"/>
              <a:ea typeface="ＭＳ Ｐゴシック" pitchFamily="34"/>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p="http://schemas.openxmlformats.org/presentationml/2006/main">
  <p:cSld name="Slide1970">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131237-7BE9-011A-6517-A21533169BDC}"/>
              </a:ext>
            </a:extLst>
          </p:cNvPr>
          <p:cNvSpPr txBox="1">
            <a:spLocks noGrp="1"/>
          </p:cNvSpPr>
          <p:nvPr>
            <p:ph type="title"/>
          </p:nvPr>
        </p:nvSpPr>
        <p:spPr>
          <a:xfrm>
            <a:off x="334432" y="987862"/>
            <a:ext cx="11234172" cy="538261"/>
          </a:xfrm>
        </p:spPr>
        <p:txBody>
          <a:bodyPr/>
          <a:lstStyle/>
          <a:p>
            <a:pPr lvl="0"/>
            <a:r>
              <a:rPr lang="en-US"/>
              <a:t>Physical state of the ocean</a:t>
            </a:r>
            <a:endParaRPr lang="en-GB"/>
          </a:p>
        </p:txBody>
      </p:sp>
      <p:pic>
        <p:nvPicPr>
          <p:cNvPr id="3" name="Content Placeholder 8" descr="Waves crashing waves in the ocean&#10;&#10;AI-generated content may be incorrect.">
            <a:extLst>
              <a:ext uri="{FF2B5EF4-FFF2-40B4-BE49-F238E27FC236}">
                <a16:creationId xmlns:a16="http://schemas.microsoft.com/office/drawing/2014/main" id="{A21273F2-08E5-08B0-C417-53DA1BEE7E10}"/>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a:stretch>
            <a:fillRect/>
          </a:stretch>
        </p:blipFill>
        <p:spPr>
          <a:xfrm>
            <a:off x="0" y="1695983"/>
            <a:ext cx="12191996" cy="5162016"/>
          </a:xfrm>
        </p:spPr>
      </p:pic>
      <p:sp>
        <p:nvSpPr>
          <p:cNvPr id="4" name="TextBox 9">
            <a:extLst>
              <a:ext uri="{FF2B5EF4-FFF2-40B4-BE49-F238E27FC236}">
                <a16:creationId xmlns:a16="http://schemas.microsoft.com/office/drawing/2014/main" id="{4CD683DA-AB76-7C16-E71F-BD3FD95F171E}"/>
              </a:ext>
            </a:extLst>
          </p:cNvPr>
          <p:cNvSpPr txBox="1"/>
          <p:nvPr/>
        </p:nvSpPr>
        <p:spPr>
          <a:xfrm>
            <a:off x="7536155" y="6581000"/>
            <a:ext cx="4655841" cy="276999"/>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999999"/>
                </a:solidFill>
                <a:uFillTx/>
                <a:latin typeface="Arial Nova" pitchFamily="34"/>
                <a:ea typeface="ＭＳ Ｐゴシック" pitchFamily="34"/>
              </a:rPr>
              <a:t>iStoc</a:t>
            </a:r>
            <a:endParaRPr lang="en-GB" sz="1200" b="0" i="0" u="none" strike="noStrike" kern="1200" cap="none" spc="0" baseline="0">
              <a:solidFill>
                <a:srgbClr val="999999"/>
              </a:solidFill>
              <a:uFillTx/>
              <a:latin typeface="Arial Nova" pitchFamily="34"/>
              <a:ea typeface="ＭＳ Ｐゴシック" pitchFamily="34"/>
            </a:endParaRPr>
          </a:p>
        </p:txBody>
      </p:sp>
    </p:spTree>
  </p:cSld>
  <p:clrMapOvr>
    <a:masterClrMapping/>
  </p:clrMapOvr>
  <p:transition spd="med">
    <p:fade/>
  </p:transition>
</p:sld>
</file>

<file path=ppt/slides/slide7.xml><?xml version="1.0" encoding="utf-8"?>
<p:sld xmlns:a="http://schemas.openxmlformats.org/drawingml/2006/main" xmlns:r="http://schemas.openxmlformats.org/officeDocument/2006/relationships" xmlns:p="http://schemas.openxmlformats.org/presentationml/2006/main">
  <p:cSld name="Slide1973">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3A51978C-C1EF-948A-D0F0-85F3A3F32018}"/>
              </a:ext>
            </a:extLst>
          </p:cNvPr>
          <p:cNvSpPr txBox="1"/>
          <p:nvPr/>
        </p:nvSpPr>
        <p:spPr>
          <a:xfrm>
            <a:off x="3287396" y="1658227"/>
            <a:ext cx="2664003" cy="223558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333333"/>
                </a:solidFill>
                <a:uFillTx/>
                <a:latin typeface="Arial" pitchFamily="34"/>
                <a:ea typeface="Red Hat Text" pitchFamily="2"/>
                <a:cs typeface="Arial" pitchFamily="34"/>
              </a:rPr>
              <a:t>Sea Surface Salinity</a:t>
            </a:r>
            <a:r>
              <a:rPr lang="en-GB" sz="2000" b="0" i="0" u="none" strike="noStrike" kern="1200" cap="none" spc="0" baseline="0">
                <a:solidFill>
                  <a:srgbClr val="333333"/>
                </a:solidFill>
                <a:uFillTx/>
                <a:latin typeface="Arial" pitchFamily="34"/>
                <a:ea typeface="Red Hat Text" pitchFamily="2"/>
                <a:cs typeface="Arial" pitchFamily="34"/>
              </a:rPr>
              <a:t> data record for 2010-2023 based on 3 L-band radiometer sensors; difficult to observe from space</a:t>
            </a:r>
          </a:p>
          <a:p>
            <a:pPr marL="342900" marR="0" lvl="0" indent="-342900" algn="l" defTabSz="914400" rtl="0" fontAlgn="auto" hangingPunct="1">
              <a:lnSpc>
                <a:spcPct val="10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endParaRPr lang="en-GB" sz="2000" b="0" i="0" u="none" strike="noStrike" kern="1200" cap="none" spc="0" baseline="0">
              <a:solidFill>
                <a:srgbClr val="333333"/>
              </a:solidFill>
              <a:uFillTx/>
              <a:latin typeface="Arial" pitchFamily="34"/>
              <a:ea typeface="Red Hat Text" pitchFamily="2"/>
              <a:cs typeface="Arial" pitchFamily="34"/>
            </a:endParaRPr>
          </a:p>
        </p:txBody>
      </p:sp>
      <p:sp>
        <p:nvSpPr>
          <p:cNvPr id="3" name="Title 1">
            <a:extLst>
              <a:ext uri="{FF2B5EF4-FFF2-40B4-BE49-F238E27FC236}">
                <a16:creationId xmlns:a16="http://schemas.microsoft.com/office/drawing/2014/main" id="{7E7DE325-43C1-BE54-2D89-7D05918D6835}"/>
              </a:ext>
            </a:extLst>
          </p:cNvPr>
          <p:cNvSpPr txBox="1">
            <a:spLocks noGrp="1"/>
          </p:cNvSpPr>
          <p:nvPr>
            <p:ph type="title"/>
          </p:nvPr>
        </p:nvSpPr>
        <p:spPr>
          <a:xfrm>
            <a:off x="334432" y="987862"/>
            <a:ext cx="11234172" cy="538261"/>
          </a:xfrm>
        </p:spPr>
        <p:txBody>
          <a:bodyPr/>
          <a:lstStyle/>
          <a:p>
            <a:pPr lvl="0"/>
            <a:r>
              <a:rPr lang="en-US"/>
              <a:t>Observing ocean physics from space</a:t>
            </a:r>
            <a:endParaRPr lang="en-GB"/>
          </a:p>
        </p:txBody>
      </p:sp>
      <p:sp>
        <p:nvSpPr>
          <p:cNvPr id="4" name="Content Placeholder 2">
            <a:extLst>
              <a:ext uri="{FF2B5EF4-FFF2-40B4-BE49-F238E27FC236}">
                <a16:creationId xmlns:a16="http://schemas.microsoft.com/office/drawing/2014/main" id="{B8E6B4E4-D845-AC43-2742-CE4027B83C09}"/>
              </a:ext>
            </a:extLst>
          </p:cNvPr>
          <p:cNvSpPr txBox="1">
            <a:spLocks noGrp="1"/>
          </p:cNvSpPr>
          <p:nvPr>
            <p:ph type="body" idx="4294967295"/>
          </p:nvPr>
        </p:nvSpPr>
        <p:spPr>
          <a:xfrm>
            <a:off x="334432" y="1658227"/>
            <a:ext cx="2664003" cy="2235589"/>
          </a:xfrm>
        </p:spPr>
        <p:txBody>
          <a:bodyPr/>
          <a:lstStyle/>
          <a:p>
            <a:pPr lvl="0">
              <a:spcBef>
                <a:spcPts val="500"/>
              </a:spcBef>
            </a:pPr>
            <a:r>
              <a:rPr lang="en-GB" sz="2000" b="1"/>
              <a:t>Sea Surface Temperature </a:t>
            </a:r>
            <a:r>
              <a:rPr lang="en-GB" sz="2000"/>
              <a:t>data record for 1980-2021 based on 9 infrared and microwave sensors</a:t>
            </a:r>
          </a:p>
          <a:p>
            <a:pPr marL="342900" lvl="0" indent="-342900">
              <a:spcBef>
                <a:spcPts val="500"/>
              </a:spcBef>
              <a:buSzPct val="100000"/>
              <a:buFont typeface="Arial" pitchFamily="34"/>
              <a:buChar char="•"/>
            </a:pPr>
            <a:endParaRPr lang="en-GB" sz="2000"/>
          </a:p>
        </p:txBody>
      </p:sp>
      <p:sp>
        <p:nvSpPr>
          <p:cNvPr id="5" name="Content Placeholder 2">
            <a:extLst>
              <a:ext uri="{FF2B5EF4-FFF2-40B4-BE49-F238E27FC236}">
                <a16:creationId xmlns:a16="http://schemas.microsoft.com/office/drawing/2014/main" id="{C43AD3E6-D1E8-B80E-484C-4BDBEC5AF5EA}"/>
              </a:ext>
            </a:extLst>
          </p:cNvPr>
          <p:cNvSpPr txBox="1"/>
          <p:nvPr/>
        </p:nvSpPr>
        <p:spPr>
          <a:xfrm>
            <a:off x="6240359" y="1658227"/>
            <a:ext cx="2664003" cy="223558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333333"/>
                </a:solidFill>
                <a:uFillTx/>
                <a:latin typeface="Arial" pitchFamily="34"/>
                <a:ea typeface="Red Hat Text" pitchFamily="2"/>
                <a:cs typeface="Arial" pitchFamily="34"/>
              </a:rPr>
              <a:t>Sea Ice concentration </a:t>
            </a:r>
            <a:r>
              <a:rPr lang="en-GB" sz="2000" b="0" i="0" u="none" strike="noStrike" kern="1200" cap="none" spc="0" baseline="0">
                <a:solidFill>
                  <a:srgbClr val="333333"/>
                </a:solidFill>
                <a:uFillTx/>
                <a:latin typeface="Arial" pitchFamily="34"/>
                <a:ea typeface="Red Hat Text" pitchFamily="2"/>
                <a:cs typeface="Arial" pitchFamily="34"/>
              </a:rPr>
              <a:t>data record since 1970s and </a:t>
            </a:r>
            <a:r>
              <a:rPr lang="en-GB" sz="2000" b="1" i="0" u="none" strike="noStrike" kern="1200" cap="none" spc="0" baseline="0">
                <a:solidFill>
                  <a:srgbClr val="333333"/>
                </a:solidFill>
                <a:uFillTx/>
                <a:latin typeface="Arial" pitchFamily="34"/>
                <a:ea typeface="Red Hat Text" pitchFamily="2"/>
                <a:cs typeface="Arial" pitchFamily="34"/>
              </a:rPr>
              <a:t>thickness </a:t>
            </a:r>
            <a:r>
              <a:rPr lang="en-GB" sz="2000" b="0" i="0" u="none" strike="noStrike" kern="1200" cap="none" spc="0" baseline="0">
                <a:solidFill>
                  <a:srgbClr val="333333"/>
                </a:solidFill>
                <a:uFillTx/>
                <a:latin typeface="Arial" pitchFamily="34"/>
                <a:ea typeface="Red Hat Text" pitchFamily="2"/>
                <a:cs typeface="Arial" pitchFamily="34"/>
              </a:rPr>
              <a:t>since 1990s based on 14 passive microwave sensors</a:t>
            </a:r>
          </a:p>
          <a:p>
            <a:pPr marL="342900" marR="0" lvl="0" indent="-342900" algn="l" defTabSz="914400" rtl="0" fontAlgn="auto" hangingPunct="1">
              <a:lnSpc>
                <a:spcPct val="10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endParaRPr lang="en-GB" sz="2000" b="0" i="0" u="none" strike="noStrike" kern="1200" cap="none" spc="0" baseline="0">
              <a:solidFill>
                <a:srgbClr val="333333"/>
              </a:solidFill>
              <a:uFillTx/>
              <a:latin typeface="Arial" pitchFamily="34"/>
              <a:ea typeface="Red Hat Text" pitchFamily="2"/>
              <a:cs typeface="Arial" pitchFamily="34"/>
            </a:endParaRPr>
          </a:p>
        </p:txBody>
      </p:sp>
      <p:sp>
        <p:nvSpPr>
          <p:cNvPr id="6" name="Content Placeholder 2">
            <a:extLst>
              <a:ext uri="{FF2B5EF4-FFF2-40B4-BE49-F238E27FC236}">
                <a16:creationId xmlns:a16="http://schemas.microsoft.com/office/drawing/2014/main" id="{CA208242-DE07-83CE-5D47-3540A3FD6E04}"/>
              </a:ext>
            </a:extLst>
          </p:cNvPr>
          <p:cNvSpPr txBox="1"/>
          <p:nvPr/>
        </p:nvSpPr>
        <p:spPr>
          <a:xfrm>
            <a:off x="9193313" y="1658227"/>
            <a:ext cx="2664003" cy="2235589"/>
          </a:xfrm>
          <a:prstGeom prst="rect">
            <a:avLst/>
          </a:prstGeom>
          <a:noFill/>
          <a:ln cap="flat">
            <a:noFill/>
          </a:ln>
        </p:spPr>
        <p:txBody>
          <a:bodyPr vert="horz" wrap="square" lIns="91440" tIns="45720" rIns="91440" bIns="45720" anchor="t" anchorCtr="0" compatLnSpc="1">
            <a:noAutofit/>
          </a:bodyPr>
          <a:lstStyle/>
          <a:p>
            <a:pPr marL="0" marR="0" lvl="0" indent="0" algn="l" defTabSz="914400" rtl="0" fontAlgn="auto" hangingPunct="1">
              <a:lnSpc>
                <a:spcPct val="100000"/>
              </a:lnSpc>
              <a:spcBef>
                <a:spcPts val="500"/>
              </a:spcBef>
              <a:spcAft>
                <a:spcPts val="0"/>
              </a:spcAft>
              <a:buNone/>
              <a:tabLst/>
              <a:defRPr sz="1800" b="0" i="0" u="none" strike="noStrike" kern="0" cap="none" spc="0" baseline="0">
                <a:solidFill>
                  <a:srgbClr val="000000"/>
                </a:solidFill>
                <a:uFillTx/>
              </a:defRPr>
            </a:pPr>
            <a:r>
              <a:rPr lang="en-GB" sz="2000" b="1" i="0" u="none" strike="noStrike" kern="1200" cap="none" spc="0" baseline="0">
                <a:solidFill>
                  <a:srgbClr val="333333"/>
                </a:solidFill>
                <a:uFillTx/>
                <a:latin typeface="Arial" pitchFamily="34"/>
                <a:ea typeface="Red Hat Text" pitchFamily="2"/>
                <a:cs typeface="Arial" pitchFamily="34"/>
              </a:rPr>
              <a:t>Sea Level</a:t>
            </a:r>
            <a:r>
              <a:rPr lang="en-GB" sz="2000" b="0" i="0" u="none" strike="noStrike" kern="1200" cap="none" spc="0" baseline="0">
                <a:solidFill>
                  <a:srgbClr val="333333"/>
                </a:solidFill>
                <a:uFillTx/>
                <a:latin typeface="Arial" pitchFamily="34"/>
                <a:ea typeface="Red Hat Text" pitchFamily="2"/>
                <a:cs typeface="Arial" pitchFamily="34"/>
              </a:rPr>
              <a:t> data record from 1992-2022 based on 8 altimetry sensors; Sentinel-6 offers high-resolution in coastal regions</a:t>
            </a:r>
          </a:p>
          <a:p>
            <a:pPr marL="342900" marR="0" lvl="0" indent="-342900" algn="l" defTabSz="914400" rtl="0" fontAlgn="auto" hangingPunct="1">
              <a:lnSpc>
                <a:spcPct val="100000"/>
              </a:lnSpc>
              <a:spcBef>
                <a:spcPts val="500"/>
              </a:spcBef>
              <a:spcAft>
                <a:spcPts val="0"/>
              </a:spcAft>
              <a:buSzPct val="100000"/>
              <a:buFont typeface="Arial" pitchFamily="34"/>
              <a:buChar char="•"/>
              <a:tabLst/>
              <a:defRPr sz="1800" b="0" i="0" u="none" strike="noStrike" kern="0" cap="none" spc="0" baseline="0">
                <a:solidFill>
                  <a:srgbClr val="000000"/>
                </a:solidFill>
                <a:uFillTx/>
              </a:defRPr>
            </a:pPr>
            <a:endParaRPr lang="en-GB" sz="2000" b="0" i="0" u="none" strike="noStrike" kern="1200" cap="none" spc="0" baseline="0">
              <a:solidFill>
                <a:srgbClr val="333333"/>
              </a:solidFill>
              <a:uFillTx/>
              <a:latin typeface="Arial" pitchFamily="34"/>
              <a:ea typeface="Red Hat Text" pitchFamily="2"/>
              <a:cs typeface="Arial" pitchFamily="34"/>
            </a:endParaRPr>
          </a:p>
        </p:txBody>
      </p:sp>
      <p:grpSp>
        <p:nvGrpSpPr>
          <p:cNvPr id="7" name="Group 15">
            <a:extLst>
              <a:ext uri="{FF2B5EF4-FFF2-40B4-BE49-F238E27FC236}">
                <a16:creationId xmlns:a16="http://schemas.microsoft.com/office/drawing/2014/main" id="{0D281733-AFFD-3A90-AB5C-07F9C1A02A9B}"/>
              </a:ext>
            </a:extLst>
          </p:cNvPr>
          <p:cNvGrpSpPr/>
          <p:nvPr/>
        </p:nvGrpSpPr>
        <p:grpSpPr>
          <a:xfrm>
            <a:off x="-30476" y="4095716"/>
            <a:ext cx="12191996" cy="2736003"/>
            <a:chOff x="-30476" y="4095716"/>
            <a:chExt cx="12191996" cy="2736003"/>
          </a:xfrm>
        </p:grpSpPr>
        <p:sp>
          <p:nvSpPr>
            <p:cNvPr id="8" name="Rectangle 14">
              <a:extLst>
                <a:ext uri="{FF2B5EF4-FFF2-40B4-BE49-F238E27FC236}">
                  <a16:creationId xmlns:a16="http://schemas.microsoft.com/office/drawing/2014/main" id="{6AEE82F7-3FD0-61EE-A526-947A5D495114}"/>
                </a:ext>
              </a:extLst>
            </p:cNvPr>
            <p:cNvSpPr/>
            <p:nvPr/>
          </p:nvSpPr>
          <p:spPr>
            <a:xfrm>
              <a:off x="-30476" y="4095716"/>
              <a:ext cx="12191996" cy="2736003"/>
            </a:xfrm>
            <a:prstGeom prst="rect">
              <a:avLst/>
            </a:prstGeom>
            <a:solidFill>
              <a:srgbClr val="000000"/>
            </a:solidFill>
            <a:ln w="9528" cap="flat">
              <a:solidFill>
                <a:srgbClr val="333333"/>
              </a:solidFill>
              <a:prstDash val="solid"/>
              <a:round/>
            </a:ln>
          </p:spPr>
          <p:txBody>
            <a:bodyPr vert="horz" wrap="square" lIns="91440" tIns="45720" rIns="91440" bIns="45720" anchor="t" anchorCtr="0" compatLnSpc="1">
              <a:no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GB" sz="2400" b="0" i="0" u="none" strike="noStrike" kern="1200" cap="none" spc="0" baseline="0">
                <a:solidFill>
                  <a:srgbClr val="333333"/>
                </a:solidFill>
                <a:uFillTx/>
                <a:latin typeface="Arial" pitchFamily="34"/>
                <a:ea typeface="ＭＳ Ｐゴシック" pitchFamily="34"/>
              </a:endParaRPr>
            </a:p>
          </p:txBody>
        </p:sp>
        <p:pic>
          <p:nvPicPr>
            <p:cNvPr id="9" name="Picture 8">
              <a:extLst>
                <a:ext uri="{FF2B5EF4-FFF2-40B4-BE49-F238E27FC236}">
                  <a16:creationId xmlns:a16="http://schemas.microsoft.com/office/drawing/2014/main" id="{D2729B9C-5EB1-22B9-2BA8-7DB1DE9D93E5}"/>
                </a:ext>
              </a:extLst>
            </p:cNvPr>
            <p:cNvPicPr>
              <a:picLocks noChangeAspect="1"/>
            </p:cNvPicPr>
            <p:nvPr/>
          </p:nvPicPr>
          <p:blipFill>
            <a:blip r:embed="rId2">
              <a:extLst>
                <a:ext uri="{28A0092B-C50C-407E-A947-70E740481C1C}">
                  <a14:useLocalDpi xmlns:a14="http://schemas.microsoft.com/office/drawing/2010/main" val="0"/>
                </a:ext>
              </a:extLst>
            </a:blip>
            <a:srcRect b="-3"/>
            <a:stretch>
              <a:fillRect/>
            </a:stretch>
          </p:blipFill>
          <p:spPr>
            <a:xfrm>
              <a:off x="9178875" y="4143539"/>
              <a:ext cx="2670843" cy="2663656"/>
            </a:xfrm>
            <a:prstGeom prst="rect">
              <a:avLst/>
            </a:prstGeom>
            <a:noFill/>
            <a:ln cap="flat">
              <a:noFill/>
            </a:ln>
          </p:spPr>
        </p:pic>
        <p:pic>
          <p:nvPicPr>
            <p:cNvPr id="10" name="Picture 9">
              <a:extLst>
                <a:ext uri="{FF2B5EF4-FFF2-40B4-BE49-F238E27FC236}">
                  <a16:creationId xmlns:a16="http://schemas.microsoft.com/office/drawing/2014/main" id="{D0A8D564-2F49-C591-E682-0CC9410D0B3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203664" y="4141244"/>
              <a:ext cx="2828467" cy="2647123"/>
            </a:xfrm>
            <a:prstGeom prst="rect">
              <a:avLst/>
            </a:prstGeom>
            <a:noFill/>
            <a:ln cap="flat">
              <a:noFill/>
            </a:ln>
          </p:spPr>
        </p:pic>
        <p:pic>
          <p:nvPicPr>
            <p:cNvPr id="11" name="Picture 10">
              <a:extLst>
                <a:ext uri="{FF2B5EF4-FFF2-40B4-BE49-F238E27FC236}">
                  <a16:creationId xmlns:a16="http://schemas.microsoft.com/office/drawing/2014/main" id="{65A2E4AC-D7EB-7FFD-D1D3-D14EA4D5FBB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3321091" y="4151156"/>
              <a:ext cx="2577766" cy="2645944"/>
            </a:xfrm>
            <a:prstGeom prst="rect">
              <a:avLst/>
            </a:prstGeom>
            <a:noFill/>
            <a:ln cap="flat">
              <a:noFill/>
            </a:ln>
          </p:spPr>
        </p:pic>
        <p:pic>
          <p:nvPicPr>
            <p:cNvPr id="12" name="Picture 11">
              <a:extLst>
                <a:ext uri="{FF2B5EF4-FFF2-40B4-BE49-F238E27FC236}">
                  <a16:creationId xmlns:a16="http://schemas.microsoft.com/office/drawing/2014/main" id="{3176C08B-5AAC-A6A3-3629-CAB091F3598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6240350" y="4160337"/>
              <a:ext cx="2621475" cy="2606762"/>
            </a:xfrm>
            <a:prstGeom prst="rect">
              <a:avLst/>
            </a:prstGeom>
            <a:noFill/>
            <a:ln cap="flat">
              <a:noFill/>
            </a:ln>
          </p:spPr>
        </p:pic>
      </p:grpSp>
    </p:spTree>
  </p:cSld>
  <p:clrMapOvr>
    <a:masterClrMapping/>
  </p:clrMapOvr>
  <p:transition spd="med">
    <p:fade/>
  </p:transition>
</p:sld>
</file>

<file path=ppt/slides/slide8.xml><?xml version="1.0" encoding="utf-8"?>
<p:sld xmlns:a="http://schemas.openxmlformats.org/drawingml/2006/main" xmlns:r="http://schemas.openxmlformats.org/officeDocument/2006/relationships" xmlns:p="http://schemas.openxmlformats.org/presentationml/2006/main">
  <p:cSld name="Slide1938">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A52BC-E2FB-7B3C-9EF4-AC63B9B345EF}"/>
              </a:ext>
            </a:extLst>
          </p:cNvPr>
          <p:cNvSpPr txBox="1">
            <a:spLocks noGrp="1"/>
          </p:cNvSpPr>
          <p:nvPr>
            <p:ph type="title"/>
          </p:nvPr>
        </p:nvSpPr>
        <p:spPr>
          <a:xfrm>
            <a:off x="334432" y="987862"/>
            <a:ext cx="11234172" cy="538261"/>
          </a:xfrm>
        </p:spPr>
        <p:txBody>
          <a:bodyPr/>
          <a:lstStyle/>
          <a:p>
            <a:pPr lvl="0"/>
            <a:r>
              <a:rPr lang="en-US"/>
              <a:t>Sea Surface Temperature (SST)</a:t>
            </a:r>
            <a:endParaRPr lang="en-GB"/>
          </a:p>
        </p:txBody>
      </p:sp>
      <p:sp>
        <p:nvSpPr>
          <p:cNvPr id="3" name="Content Placeholder 2">
            <a:extLst>
              <a:ext uri="{FF2B5EF4-FFF2-40B4-BE49-F238E27FC236}">
                <a16:creationId xmlns:a16="http://schemas.microsoft.com/office/drawing/2014/main" id="{A557A9F7-6913-DF33-3216-A12C165269A7}"/>
              </a:ext>
            </a:extLst>
          </p:cNvPr>
          <p:cNvSpPr txBox="1">
            <a:spLocks noGrp="1"/>
          </p:cNvSpPr>
          <p:nvPr>
            <p:ph type="body" idx="4294967295"/>
          </p:nvPr>
        </p:nvSpPr>
        <p:spPr>
          <a:xfrm>
            <a:off x="334432" y="1661931"/>
            <a:ext cx="4525429" cy="4727438"/>
          </a:xfrm>
        </p:spPr>
        <p:txBody>
          <a:bodyPr/>
          <a:lstStyle/>
          <a:p>
            <a:pPr marL="342900" lvl="0" indent="-342900">
              <a:lnSpc>
                <a:spcPct val="105000"/>
              </a:lnSpc>
              <a:spcBef>
                <a:spcPts val="1800"/>
              </a:spcBef>
              <a:buSzPct val="100000"/>
              <a:buFont typeface="Arial" pitchFamily="34"/>
              <a:buChar char="•"/>
            </a:pPr>
            <a:r>
              <a:rPr lang="en-US" sz="2000"/>
              <a:t>CCI data shows 4-fold acceleration in SST rise</a:t>
            </a:r>
          </a:p>
          <a:p>
            <a:pPr marL="342900" lvl="0" indent="-342900">
              <a:lnSpc>
                <a:spcPct val="105000"/>
              </a:lnSpc>
              <a:spcBef>
                <a:spcPts val="1800"/>
              </a:spcBef>
              <a:buSzPct val="100000"/>
              <a:buFont typeface="Arial" pitchFamily="34"/>
              <a:buChar char="•"/>
            </a:pPr>
            <a:r>
              <a:rPr lang="en-US" sz="2000"/>
              <a:t>SST increased from 0.06K (1985-1989) to 0.27K (2019-2023)</a:t>
            </a:r>
          </a:p>
          <a:p>
            <a:pPr marL="342900" lvl="0" indent="-342900">
              <a:lnSpc>
                <a:spcPct val="105000"/>
              </a:lnSpc>
              <a:spcBef>
                <a:spcPts val="1800"/>
              </a:spcBef>
              <a:buSzPct val="100000"/>
              <a:buFont typeface="Arial" pitchFamily="34"/>
              <a:buChar char="•"/>
            </a:pPr>
            <a:r>
              <a:rPr lang="en-US" sz="2000"/>
              <a:t>Warming trend is linked to increasing Earth Energy Imbalance</a:t>
            </a:r>
          </a:p>
          <a:p>
            <a:pPr marL="342900" lvl="0" indent="-342900">
              <a:lnSpc>
                <a:spcPct val="105000"/>
              </a:lnSpc>
              <a:spcBef>
                <a:spcPts val="1800"/>
              </a:spcBef>
              <a:buSzPct val="100000"/>
              <a:buFont typeface="Arial" pitchFamily="34"/>
              <a:buChar char="•"/>
            </a:pPr>
            <a:r>
              <a:rPr lang="en-US" sz="2000"/>
              <a:t>Short-term factors (e.g., El Niño, volcanoes, solar shifts) do not change the long-term trend</a:t>
            </a:r>
          </a:p>
          <a:p>
            <a:pPr marL="342900" lvl="0" indent="-342900">
              <a:lnSpc>
                <a:spcPct val="105000"/>
              </a:lnSpc>
              <a:spcBef>
                <a:spcPts val="1800"/>
              </a:spcBef>
              <a:buSzPct val="100000"/>
              <a:buFont typeface="Arial" pitchFamily="34"/>
              <a:buChar char="•"/>
            </a:pPr>
            <a:r>
              <a:rPr lang="en-US" sz="2000"/>
              <a:t>Warming may outpace past 40-year linear trends within 20 years (so observations are critical)</a:t>
            </a:r>
          </a:p>
          <a:p>
            <a:pPr marL="342900" lvl="0" indent="-342900">
              <a:lnSpc>
                <a:spcPct val="105000"/>
              </a:lnSpc>
              <a:spcBef>
                <a:spcPts val="500"/>
              </a:spcBef>
              <a:buSzPct val="100000"/>
              <a:buFont typeface="Arial" pitchFamily="34"/>
              <a:buChar char="•"/>
            </a:pPr>
            <a:endParaRPr lang="en-GB" sz="2000"/>
          </a:p>
        </p:txBody>
      </p:sp>
      <p:pic>
        <p:nvPicPr>
          <p:cNvPr id="4" name="ocean_warming_accleration_whitebg (1).mp4">
            <a:extLst>
              <a:ext uri="{FF2B5EF4-FFF2-40B4-BE49-F238E27FC236}">
                <a16:creationId xmlns:a16="http://schemas.microsoft.com/office/drawing/2014/main" id="{12D65ECD-6E67-F456-AD2C-DDCB3FAE855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021116" y="1920038"/>
            <a:ext cx="7170889" cy="4057951"/>
          </a:xfrm>
          <a:prstGeom prst="rect">
            <a:avLst/>
          </a:prstGeom>
          <a:noFill/>
          <a:ln cap="flat">
            <a:noFill/>
          </a:ln>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p:stCondLst>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0037"/>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p:endCondLst>
                    <p:cond evt="onNext" delay="0">
                      <p:tgtEl>
                        <p:sldTgt/>
                      </p:tgtEl>
                    </p:cond>
                    <p:cond evt="onPrev" delay="0">
                      <p:tgtEl>
                        <p:sldTgt/>
                      </p:tgtEl>
                    </p:cond>
                  </p:endCondLst>
                </p:cTn>
                <p:tgtEl>
                  <p:spTgt spid="4"/>
                </p:tgtEl>
              </p:cMediaNode>
            </p:video>
            <p:seq concurrent="1" nextAc="seek">
              <p:cTn id="8" dur="indefinite" nodeType="interactiveSeq">
                <p:stCondLst>
                  <p:cond evt="onClick" delay="0">
                    <p:tgtEl>
                      <p:spTgt spid="4"/>
                    </p:tgtEl>
                  </p:cond>
                </p:stCondLst>
                <p:childTnLst>
                  <p:par>
                    <p:cTn id="9" fill="hold">
                      <p:stCondLst>
                        <p:cond evt="onBegin" delay="0">
                          <p:tn val="8"/>
                        </p:cond>
                      </p:stCondLst>
                      <p:childTnLst>
                        <p:par>
                          <p:cTn id="10" fill="hold">
                            <p:stCondLst>
                              <p:cond delay="0"/>
                            </p:stCondLst>
                            <p:childTnLst>
                              <p:par>
                                <p:cTn id="11" presetID="2" presetClass="mediacall" presetSubtype="0" fill="hold" nodeType="clickEffect">
                                  <p:stCondLst>
                                    <p:cond delay="0"/>
                                  </p:stCondLst>
                                  <p:childTnLst>
                                    <p:cmd type="call" cmd="togglePause">
                                      <p:cBhvr>
                                        <p:cTn id="12"/>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1939">
    <p:spTree>
      <p:nvGrpSpPr>
        <p:cNvPr id="1" name=""/>
        <p:cNvGrpSpPr/>
        <p:nvPr/>
      </p:nvGrpSpPr>
      <p:grpSpPr>
        <a:xfrm>
          <a:off x="0" y="0"/>
          <a:ext cx="0" cy="0"/>
          <a:chOff x="0" y="0"/>
          <a:chExt cx="0" cy="0"/>
        </a:xfrm>
      </p:grpSpPr>
      <p:pic>
        <p:nvPicPr>
          <p:cNvPr id="2" name="Picture 15" descr="A group of images of different continents&#10;&#10;AI-generated content may be incorrect.">
            <a:extLst>
              <a:ext uri="{FF2B5EF4-FFF2-40B4-BE49-F238E27FC236}">
                <a16:creationId xmlns:a16="http://schemas.microsoft.com/office/drawing/2014/main" id="{0D948194-E450-8A54-8E1F-BD9AC91A6FA9}"/>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8427695" y="1332052"/>
            <a:ext cx="3259607" cy="1619996"/>
          </a:xfrm>
          <a:prstGeom prst="rect">
            <a:avLst/>
          </a:prstGeom>
          <a:noFill/>
          <a:ln cap="flat">
            <a:noFill/>
          </a:ln>
        </p:spPr>
      </p:pic>
      <p:sp>
        <p:nvSpPr>
          <p:cNvPr id="3" name="Title 1">
            <a:extLst>
              <a:ext uri="{FF2B5EF4-FFF2-40B4-BE49-F238E27FC236}">
                <a16:creationId xmlns:a16="http://schemas.microsoft.com/office/drawing/2014/main" id="{6EFB56BA-0080-DEF9-512C-65930CA40AA1}"/>
              </a:ext>
            </a:extLst>
          </p:cNvPr>
          <p:cNvSpPr txBox="1">
            <a:spLocks noGrp="1"/>
          </p:cNvSpPr>
          <p:nvPr>
            <p:ph type="title"/>
          </p:nvPr>
        </p:nvSpPr>
        <p:spPr>
          <a:xfrm>
            <a:off x="334432" y="987862"/>
            <a:ext cx="11234172" cy="538261"/>
          </a:xfrm>
        </p:spPr>
        <p:txBody>
          <a:bodyPr/>
          <a:lstStyle/>
          <a:p>
            <a:pPr lvl="0"/>
            <a:r>
              <a:rPr lang="en-US"/>
              <a:t>Sea Surface Salinity</a:t>
            </a:r>
            <a:endParaRPr lang="en-GB"/>
          </a:p>
        </p:txBody>
      </p:sp>
      <p:sp>
        <p:nvSpPr>
          <p:cNvPr id="4" name="Content Placeholder 2">
            <a:extLst>
              <a:ext uri="{FF2B5EF4-FFF2-40B4-BE49-F238E27FC236}">
                <a16:creationId xmlns:a16="http://schemas.microsoft.com/office/drawing/2014/main" id="{136D910A-D994-078F-4A9F-FA64B7D24B46}"/>
              </a:ext>
            </a:extLst>
          </p:cNvPr>
          <p:cNvSpPr txBox="1">
            <a:spLocks noGrp="1"/>
          </p:cNvSpPr>
          <p:nvPr>
            <p:ph type="body" idx="4294967295"/>
          </p:nvPr>
        </p:nvSpPr>
        <p:spPr>
          <a:xfrm>
            <a:off x="334432" y="1661931"/>
            <a:ext cx="3439881" cy="4727438"/>
          </a:xfrm>
        </p:spPr>
        <p:txBody>
          <a:bodyPr/>
          <a:lstStyle/>
          <a:p>
            <a:pPr marL="342900" lvl="0" indent="-342900">
              <a:spcBef>
                <a:spcPts val="1800"/>
              </a:spcBef>
              <a:buSzPct val="100000"/>
              <a:buFont typeface="Arial" pitchFamily="34"/>
              <a:buChar char="•"/>
            </a:pPr>
            <a:r>
              <a:rPr lang="en-GB" sz="2000"/>
              <a:t>Since the 1950s, more saline areas of the ocean are becoming saltier, and freshwater areas are becoming fresher</a:t>
            </a:r>
          </a:p>
          <a:p>
            <a:pPr marL="342900" lvl="0" indent="-342900">
              <a:spcBef>
                <a:spcPts val="1800"/>
              </a:spcBef>
              <a:buSzPct val="100000"/>
              <a:buFont typeface="Arial" pitchFamily="34"/>
              <a:buChar char="•"/>
            </a:pPr>
            <a:r>
              <a:rPr lang="en-GB" sz="2000"/>
              <a:t>CCI record monitored two strongest and longest La Niña events since 1980</a:t>
            </a:r>
          </a:p>
          <a:p>
            <a:pPr marL="342900" lvl="0" indent="-342900">
              <a:spcBef>
                <a:spcPts val="1800"/>
              </a:spcBef>
              <a:buSzPct val="100000"/>
              <a:buFont typeface="Arial" pitchFamily="34"/>
              <a:buChar char="•"/>
            </a:pPr>
            <a:r>
              <a:rPr lang="en-GB" sz="2000"/>
              <a:t>Incorporating sea surface salinity in addition to temperature improves ability of models to forecast El Niño events</a:t>
            </a:r>
          </a:p>
        </p:txBody>
      </p:sp>
      <p:pic>
        <p:nvPicPr>
          <p:cNvPr id="5" name="Picture 4" descr="A close-up of several maps&#10;&#10;AI-generated content may be incorrect.">
            <a:extLst>
              <a:ext uri="{FF2B5EF4-FFF2-40B4-BE49-F238E27FC236}">
                <a16:creationId xmlns:a16="http://schemas.microsoft.com/office/drawing/2014/main" id="{5BB06D76-7C7A-F87D-72B3-7F80114FBD5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4835630" y="1138903"/>
            <a:ext cx="3439881" cy="1985290"/>
          </a:xfrm>
          <a:prstGeom prst="rect">
            <a:avLst/>
          </a:prstGeom>
          <a:noFill/>
          <a:ln cap="flat">
            <a:noFill/>
          </a:ln>
        </p:spPr>
      </p:pic>
      <p:sp>
        <p:nvSpPr>
          <p:cNvPr id="6" name="TextBox 9">
            <a:extLst>
              <a:ext uri="{FF2B5EF4-FFF2-40B4-BE49-F238E27FC236}">
                <a16:creationId xmlns:a16="http://schemas.microsoft.com/office/drawing/2014/main" id="{CB3B7B1C-5C4B-55A6-B3B8-D36D676E5660}"/>
              </a:ext>
            </a:extLst>
          </p:cNvPr>
          <p:cNvSpPr txBox="1"/>
          <p:nvPr/>
        </p:nvSpPr>
        <p:spPr>
          <a:xfrm>
            <a:off x="7536155" y="6581000"/>
            <a:ext cx="4655841" cy="276999"/>
          </a:xfrm>
          <a:prstGeom prst="rect">
            <a:avLst/>
          </a:prstGeom>
          <a:noFill/>
          <a:ln cap="flat">
            <a:noFill/>
          </a:ln>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200" b="0" i="0" u="none" strike="noStrike" kern="1200" cap="none" spc="0" baseline="0">
                <a:solidFill>
                  <a:srgbClr val="999999"/>
                </a:solidFill>
                <a:uFillTx/>
                <a:latin typeface="Arial Nova" pitchFamily="34"/>
                <a:ea typeface="ＭＳ Ｐゴシック" pitchFamily="34"/>
              </a:rPr>
              <a:t>Boutin </a:t>
            </a:r>
            <a:r>
              <a:rPr lang="en-US" sz="1200" b="0" i="1" u="none" strike="noStrike" kern="1200" cap="none" spc="0" baseline="0">
                <a:solidFill>
                  <a:srgbClr val="999999"/>
                </a:solidFill>
                <a:uFillTx/>
                <a:latin typeface="Arial Nova" pitchFamily="34"/>
                <a:ea typeface="ＭＳ Ｐゴシック" pitchFamily="34"/>
              </a:rPr>
              <a:t>et al. </a:t>
            </a:r>
            <a:r>
              <a:rPr lang="en-US" sz="1200" b="0" i="0" u="none" strike="noStrike" kern="1200" cap="none" spc="0" baseline="0">
                <a:solidFill>
                  <a:srgbClr val="999999"/>
                </a:solidFill>
                <a:uFillTx/>
                <a:latin typeface="Arial Nova" pitchFamily="34"/>
                <a:ea typeface="ＭＳ Ｐゴシック" pitchFamily="34"/>
              </a:rPr>
              <a:t>2021; Stammer </a:t>
            </a:r>
            <a:r>
              <a:rPr lang="en-US" sz="1200" b="0" i="1" u="none" strike="noStrike" kern="1200" cap="none" spc="0" baseline="0">
                <a:solidFill>
                  <a:srgbClr val="999999"/>
                </a:solidFill>
                <a:uFillTx/>
                <a:latin typeface="Arial Nova" pitchFamily="34"/>
                <a:ea typeface="ＭＳ Ｐゴシック" pitchFamily="34"/>
              </a:rPr>
              <a:t>et al.</a:t>
            </a:r>
            <a:r>
              <a:rPr lang="en-US" sz="1200" b="0" i="0" u="none" strike="noStrike" kern="1200" cap="none" spc="0" baseline="0">
                <a:solidFill>
                  <a:srgbClr val="999999"/>
                </a:solidFill>
                <a:uFillTx/>
                <a:latin typeface="Arial Nova" pitchFamily="34"/>
                <a:ea typeface="ＭＳ Ｐゴシック" pitchFamily="34"/>
              </a:rPr>
              <a:t> 2021</a:t>
            </a:r>
            <a:endParaRPr lang="en-GB" sz="1200" b="0" i="0" u="none" strike="noStrike" kern="1200" cap="none" spc="0" baseline="0">
              <a:solidFill>
                <a:srgbClr val="999999"/>
              </a:solidFill>
              <a:uFillTx/>
              <a:latin typeface="Arial Nova" pitchFamily="34"/>
              <a:ea typeface="ＭＳ Ｐゴシック" pitchFamily="34"/>
            </a:endParaRPr>
          </a:p>
        </p:txBody>
      </p:sp>
      <p:pic>
        <p:nvPicPr>
          <p:cNvPr id="7" name="Image 6">
            <a:extLst>
              <a:ext uri="{FF2B5EF4-FFF2-40B4-BE49-F238E27FC236}">
                <a16:creationId xmlns:a16="http://schemas.microsoft.com/office/drawing/2014/main" id="{EB82390D-559D-1C96-7677-6E8F57CF543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8275521" y="3619460"/>
            <a:ext cx="3345414" cy="2961540"/>
          </a:xfrm>
          <a:prstGeom prst="rect">
            <a:avLst/>
          </a:prstGeom>
          <a:noFill/>
          <a:ln cap="flat">
            <a:noFill/>
          </a:ln>
        </p:spPr>
      </p:pic>
      <p:sp>
        <p:nvSpPr>
          <p:cNvPr id="8" name="ZoneTexte 19">
            <a:extLst>
              <a:ext uri="{FF2B5EF4-FFF2-40B4-BE49-F238E27FC236}">
                <a16:creationId xmlns:a16="http://schemas.microsoft.com/office/drawing/2014/main" id="{E019B9CC-70CC-3D22-80EB-F846F007E19A}"/>
              </a:ext>
            </a:extLst>
          </p:cNvPr>
          <p:cNvSpPr txBox="1"/>
          <p:nvPr/>
        </p:nvSpPr>
        <p:spPr>
          <a:xfrm>
            <a:off x="8089641" y="3385895"/>
            <a:ext cx="3345414" cy="261609"/>
          </a:xfrm>
          <a:prstGeom prst="rect">
            <a:avLst/>
          </a:prstGeom>
          <a:noFill/>
          <a:ln cap="flat">
            <a:noFill/>
          </a:ln>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fr-FR" sz="1050" b="0" i="0" u="none" strike="noStrike" kern="1200" cap="none" spc="0" baseline="0">
                <a:solidFill>
                  <a:srgbClr val="000000"/>
                </a:solidFill>
                <a:uFillTx/>
                <a:latin typeface="Arial" pitchFamily="34"/>
                <a:ea typeface="ＭＳ Ｐゴシック" pitchFamily="34"/>
                <a:cs typeface="Arial" pitchFamily="34"/>
              </a:rPr>
              <a:t>SSS in the equatorial Pacific Ocean (5N-5S)</a:t>
            </a:r>
          </a:p>
        </p:txBody>
      </p:sp>
      <p:pic>
        <p:nvPicPr>
          <p:cNvPr id="9" name="Picture 2">
            <a:extLst>
              <a:ext uri="{FF2B5EF4-FFF2-40B4-BE49-F238E27FC236}">
                <a16:creationId xmlns:a16="http://schemas.microsoft.com/office/drawing/2014/main" id="{E996D40D-23E7-67AA-C7DF-259DD97E82B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4584701" y="3385895"/>
            <a:ext cx="3465859" cy="1985290"/>
          </a:xfrm>
          <a:prstGeom prst="rect">
            <a:avLst/>
          </a:prstGeom>
          <a:noFill/>
          <a:ln cap="flat">
            <a:noFill/>
          </a:ln>
        </p:spPr>
      </p:pic>
      <p:cxnSp>
        <p:nvCxnSpPr>
          <p:cNvPr id="10" name="Connector: Elbow 12">
            <a:extLst>
              <a:ext uri="{FF2B5EF4-FFF2-40B4-BE49-F238E27FC236}">
                <a16:creationId xmlns:a16="http://schemas.microsoft.com/office/drawing/2014/main" id="{D4347C14-791E-EBC1-F5F8-8746B170883E}"/>
              </a:ext>
            </a:extLst>
          </p:cNvPr>
          <p:cNvCxnSpPr/>
          <p:nvPr/>
        </p:nvCxnSpPr>
        <p:spPr>
          <a:xfrm>
            <a:off x="7013896" y="5309984"/>
            <a:ext cx="1537325" cy="741195"/>
          </a:xfrm>
          <a:prstGeom prst="bentConnector3">
            <a:avLst/>
          </a:prstGeom>
          <a:noFill/>
          <a:ln w="19046" cap="flat">
            <a:solidFill>
              <a:srgbClr val="027C85"/>
            </a:solidFill>
            <a:prstDash val="solid"/>
            <a:round/>
            <a:tailEnd type="arrow"/>
          </a:ln>
        </p:spPr>
      </p:cxnSp>
      <p:sp>
        <p:nvSpPr>
          <p:cNvPr id="11" name="TextBox 26">
            <a:extLst>
              <a:ext uri="{FF2B5EF4-FFF2-40B4-BE49-F238E27FC236}">
                <a16:creationId xmlns:a16="http://schemas.microsoft.com/office/drawing/2014/main" id="{78B433D0-FCCA-B67A-B6D0-8E2B3577C3FE}"/>
              </a:ext>
            </a:extLst>
          </p:cNvPr>
          <p:cNvSpPr txBox="1"/>
          <p:nvPr/>
        </p:nvSpPr>
        <p:spPr>
          <a:xfrm>
            <a:off x="7335865" y="5997220"/>
            <a:ext cx="816248" cy="27699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027C85"/>
                </a:solidFill>
                <a:uFillTx/>
                <a:latin typeface="Arial" pitchFamily="34"/>
                <a:ea typeface="ＭＳ Ｐゴシック" pitchFamily="34"/>
              </a:rPr>
              <a:t>strongest</a:t>
            </a:r>
          </a:p>
        </p:txBody>
      </p:sp>
      <p:cxnSp>
        <p:nvCxnSpPr>
          <p:cNvPr id="12" name="Connector: Elbow 46">
            <a:extLst>
              <a:ext uri="{FF2B5EF4-FFF2-40B4-BE49-F238E27FC236}">
                <a16:creationId xmlns:a16="http://schemas.microsoft.com/office/drawing/2014/main" id="{CD8CE1A2-993A-A90C-FA9E-BA42C14F0255}"/>
              </a:ext>
            </a:extLst>
          </p:cNvPr>
          <p:cNvCxnSpPr/>
          <p:nvPr/>
        </p:nvCxnSpPr>
        <p:spPr>
          <a:xfrm rot="5400013" flipH="1" flipV="1">
            <a:off x="7411729" y="4170491"/>
            <a:ext cx="1480770" cy="798217"/>
          </a:xfrm>
          <a:prstGeom prst="bentConnector3">
            <a:avLst/>
          </a:prstGeom>
          <a:noFill/>
          <a:ln w="19046" cap="flat">
            <a:solidFill>
              <a:srgbClr val="027C85"/>
            </a:solidFill>
            <a:prstDash val="solid"/>
            <a:round/>
            <a:tailEnd type="arrow"/>
          </a:ln>
        </p:spPr>
      </p:cxnSp>
      <p:sp>
        <p:nvSpPr>
          <p:cNvPr id="13" name="TextBox 56">
            <a:extLst>
              <a:ext uri="{FF2B5EF4-FFF2-40B4-BE49-F238E27FC236}">
                <a16:creationId xmlns:a16="http://schemas.microsoft.com/office/drawing/2014/main" id="{20DB185E-0181-41A4-B51F-D999D71C6151}"/>
              </a:ext>
            </a:extLst>
          </p:cNvPr>
          <p:cNvSpPr txBox="1"/>
          <p:nvPr/>
        </p:nvSpPr>
        <p:spPr>
          <a:xfrm>
            <a:off x="7666338" y="5486015"/>
            <a:ext cx="678393" cy="276999"/>
          </a:xfrm>
          <a:prstGeom prst="rect">
            <a:avLst/>
          </a:prstGeom>
          <a:noFill/>
          <a:ln cap="flat">
            <a:noFill/>
          </a:ln>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GB" sz="1200" b="0" i="0" u="none" strike="noStrike" kern="1200" cap="none" spc="0" baseline="0">
                <a:solidFill>
                  <a:srgbClr val="027C85"/>
                </a:solidFill>
                <a:uFillTx/>
                <a:latin typeface="Arial" pitchFamily="34"/>
                <a:ea typeface="ＭＳ Ｐゴシック" pitchFamily="34"/>
              </a:rPr>
              <a:t>longest</a:t>
            </a:r>
          </a:p>
        </p:txBody>
      </p:sp>
    </p:spTree>
  </p:cSld>
  <p:clrMapOvr>
    <a:masterClrMapping/>
  </p:clrMapOvr>
  <p:transition spd="med">
    <p:fade/>
  </p:transition>
</p:sld>
</file>

<file path=ppt/theme/theme1.xml><?xml version="1.0" encoding="utf-8"?>
<a:theme xmlns:a="http://schemas.openxmlformats.org/drawingml/2006/main" name="Angled Wave Banner Sty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Angled Wave Style no 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ther Layout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PML Intro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PML-PowerPoint-Template</Template>
  <TotalTime>355</TotalTime>
  <Words>2577</Words>
  <Application>Microsoft Office PowerPoint</Application>
  <PresentationFormat>Widescreen</PresentationFormat>
  <Paragraphs>294</Paragraphs>
  <Slides>27</Slides>
  <Notes>7</Notes>
  <HiddenSlides>0</HiddenSlides>
  <MMClips>1</MMClips>
  <ScaleCrop>false</ScaleCrop>
  <HeadingPairs>
    <vt:vector size="6" baseType="variant">
      <vt:variant>
        <vt:lpstr>Fonts Used</vt:lpstr>
      </vt:variant>
      <vt:variant>
        <vt:i4>17</vt:i4>
      </vt:variant>
      <vt:variant>
        <vt:lpstr>Theme</vt:lpstr>
      </vt:variant>
      <vt:variant>
        <vt:i4>4</vt:i4>
      </vt:variant>
      <vt:variant>
        <vt:lpstr>Slide Titles</vt:lpstr>
      </vt:variant>
      <vt:variant>
        <vt:i4>27</vt:i4>
      </vt:variant>
    </vt:vector>
  </HeadingPairs>
  <TitlesOfParts>
    <vt:vector size="48" baseType="lpstr">
      <vt:lpstr>-apple-system</vt:lpstr>
      <vt:lpstr>Aptos</vt:lpstr>
      <vt:lpstr>Aptos Display</vt:lpstr>
      <vt:lpstr>Aptos Narrow</vt:lpstr>
      <vt:lpstr>Arial</vt:lpstr>
      <vt:lpstr>Arial Black</vt:lpstr>
      <vt:lpstr>Arial Nova</vt:lpstr>
      <vt:lpstr>Cambria</vt:lpstr>
      <vt:lpstr>ElsevierGulliver</vt:lpstr>
      <vt:lpstr>Harding</vt:lpstr>
      <vt:lpstr>Helvetica Neue Medium</vt:lpstr>
      <vt:lpstr>Red Hat Display Black</vt:lpstr>
      <vt:lpstr>Red Hat Display ExtraBold</vt:lpstr>
      <vt:lpstr>Red Hat Display SemiBold</vt:lpstr>
      <vt:lpstr>STIX-Regular</vt:lpstr>
      <vt:lpstr>Times New Roman</vt:lpstr>
      <vt:lpstr>Verdana</vt:lpstr>
      <vt:lpstr>Angled Wave Banner Style</vt:lpstr>
      <vt:lpstr>Angled Wave Style no banner</vt:lpstr>
      <vt:lpstr>Other Layouts</vt:lpstr>
      <vt:lpstr>PML Intro Slides</vt:lpstr>
      <vt:lpstr>Harnessing Earth Observation data across the satellite era to assess the state of the ocean </vt:lpstr>
      <vt:lpstr>PowerPoint Presentation</vt:lpstr>
      <vt:lpstr>ESA Climate Change Initiative – Ocean Essential Climate Variables</vt:lpstr>
      <vt:lpstr>CCI Ocean ECV data records</vt:lpstr>
      <vt:lpstr>What makes ESA-CCI ECVs unique?</vt:lpstr>
      <vt:lpstr>Physical state of the ocean</vt:lpstr>
      <vt:lpstr>Observing ocean physics from space</vt:lpstr>
      <vt:lpstr>Sea Surface Temperature (SST)</vt:lpstr>
      <vt:lpstr>Sea Surface Salinity</vt:lpstr>
      <vt:lpstr>Sea Ice</vt:lpstr>
      <vt:lpstr>Sea Level</vt:lpstr>
      <vt:lpstr>Biological state of the ocean</vt:lpstr>
      <vt:lpstr>Observing ocean biology from space</vt:lpstr>
      <vt:lpstr>Ocean Colour Climate Change Initiative</vt:lpstr>
      <vt:lpstr>Global carbon cycle</vt:lpstr>
      <vt:lpstr>Global carbon budget</vt:lpstr>
      <vt:lpstr>Ocean carbon cycle</vt:lpstr>
      <vt:lpstr>How are CCI ECVs used to observe the ocean carbon cycle?</vt:lpstr>
      <vt:lpstr>Ocean carbon pools and fluxes from space</vt:lpstr>
      <vt:lpstr>Can we determine an ocean carbon budget from satellites?</vt:lpstr>
      <vt:lpstr>Is the ocean carbon cycle changing?</vt:lpstr>
      <vt:lpstr>Long-term trends in primary production</vt:lpstr>
      <vt:lpstr>Marine ecosystem tipping points</vt:lpstr>
      <vt:lpstr>Tipping points In Marine Ecosystems (TIME) </vt:lpstr>
      <vt:lpstr>TIME: Noctiluca in the Arabian Sea</vt:lpstr>
      <vt:lpstr>TIME: Coral reefs in the Indian Ocean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Gemma Kulk</dc:creator>
  <cp:lastModifiedBy>Elena Christodoulou</cp:lastModifiedBy>
  <cp:revision>437</cp:revision>
  <dcterms:created xsi:type="dcterms:W3CDTF">2025-06-04T09:43:29Z</dcterms:created>
  <dcterms:modified xsi:type="dcterms:W3CDTF">2025-06-17T15:07:57Z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0x010100C6C7AA8F4BA8F0488F4DB0BB29F061DF</vt:lpwstr>
  </property>
  <property fmtid="{D5CDD505-2E9C-101B-9397-08002B2CF9AE}" pid="3" name="MediaServiceImageTags">
    <vt:lpwstr/>
  </property>
  <property fmtid="{D5CDD505-2E9C-101B-9397-08002B2CF9AE}" pid="4" name="MSIP_Label_e09f4670-b9a2-481f-a667-5c596662e79f_Enabled">
    <vt:lpwstr>True</vt:lpwstr>
  </property>
  <property fmtid="{D5CDD505-2E9C-101B-9397-08002B2CF9AE}" pid="5" name="MSIP_Label_e09f4670-b9a2-481f-a667-5c596662e79f_SiteId">
    <vt:lpwstr>0fa5013d-5a98-45f0-aa85-7dbe11f85391</vt:lpwstr>
  </property>
  <property fmtid="{D5CDD505-2E9C-101B-9397-08002B2CF9AE}" pid="6" name="MSIP_Label_e09f4670-b9a2-481f-a667-5c596662e79f_SetDate">
    <vt:lpwstr>2025-06-02T14:10:13Z</vt:lpwstr>
  </property>
  <property fmtid="{D5CDD505-2E9C-101B-9397-08002B2CF9AE}" pid="7" name="MSIP_Label_e09f4670-b9a2-481f-a667-5c596662e79f_Name">
    <vt:lpwstr>General</vt:lpwstr>
  </property>
  <property fmtid="{D5CDD505-2E9C-101B-9397-08002B2CF9AE}" pid="8" name="MSIP_Label_e09f4670-b9a2-481f-a667-5c596662e79f_ActionId">
    <vt:lpwstr>0744b2d0-3978-43c3-95c3-1c06d7486a35</vt:lpwstr>
  </property>
  <property fmtid="{D5CDD505-2E9C-101B-9397-08002B2CF9AE}" pid="9" name="MSIP_Label_e09f4670-b9a2-481f-a667-5c596662e79f_Removed">
    <vt:lpwstr>False</vt:lpwstr>
  </property>
  <property fmtid="{D5CDD505-2E9C-101B-9397-08002B2CF9AE}" pid="10" name="MSIP_Label_e09f4670-b9a2-481f-a667-5c596662e79f_Extended_MSFT_Method">
    <vt:lpwstr>Standard</vt:lpwstr>
  </property>
  <property fmtid="{D5CDD505-2E9C-101B-9397-08002B2CF9AE}" pid="11" name="Sensitivity">
    <vt:lpwstr>General</vt:lpwstr>
  </property>
</Properties>
</file>