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8" r:id="rId3"/>
    <p:sldId id="3227" r:id="rId4"/>
    <p:sldId id="3129" r:id="rId5"/>
    <p:sldId id="3166" r:id="rId6"/>
    <p:sldId id="3170" r:id="rId7"/>
    <p:sldId id="3198" r:id="rId8"/>
    <p:sldId id="3224" r:id="rId9"/>
    <p:sldId id="3202" r:id="rId10"/>
    <p:sldId id="3222" r:id="rId11"/>
    <p:sldId id="3215" r:id="rId12"/>
    <p:sldId id="3217" r:id="rId13"/>
    <p:sldId id="3234" r:id="rId14"/>
    <p:sldId id="3237" r:id="rId15"/>
    <p:sldId id="3236" r:id="rId16"/>
    <p:sldId id="3231" r:id="rId17"/>
    <p:sldId id="3241" r:id="rId18"/>
    <p:sldId id="3242" r:id="rId19"/>
    <p:sldId id="311" r:id="rId20"/>
    <p:sldId id="3243" r:id="rId21"/>
    <p:sldId id="3131" r:id="rId22"/>
    <p:sldId id="3146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ners, Philipp" initials="RP" lastIdx="11" clrIdx="0">
    <p:extLst>
      <p:ext uri="{19B8F6BF-5375-455C-9EA6-DF929625EA0E}">
        <p15:presenceInfo xmlns:p15="http://schemas.microsoft.com/office/powerpoint/2012/main" userId="Reiners, Philip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E7EAEE"/>
    <a:srgbClr val="CBD3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7E28E-CE68-4E1B-989A-CD529BE68185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25C36-7997-40B9-AA90-34E7DDDE6C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59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038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73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301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4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Normalize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overpasses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maximum (13h) and </a:t>
            </a:r>
            <a:r>
              <a:rPr lang="de-DE" dirty="0" err="1"/>
              <a:t>minimum</a:t>
            </a:r>
            <a:r>
              <a:rPr lang="de-DE" dirty="0"/>
              <a:t> (3h) LST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052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Normalize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overpasses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maximum (13h) and </a:t>
            </a:r>
            <a:r>
              <a:rPr lang="de-DE" dirty="0" err="1"/>
              <a:t>minimum</a:t>
            </a:r>
            <a:r>
              <a:rPr lang="de-DE" dirty="0"/>
              <a:t> (3h) LST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518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Normalize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overpasses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maximum (13h) and </a:t>
            </a:r>
            <a:r>
              <a:rPr lang="de-DE" dirty="0" err="1"/>
              <a:t>minimum</a:t>
            </a:r>
            <a:r>
              <a:rPr lang="de-DE" dirty="0"/>
              <a:t> (3h) LST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715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Normalize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overpasses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maximum (13h) and </a:t>
            </a:r>
            <a:r>
              <a:rPr lang="de-DE" dirty="0" err="1"/>
              <a:t>minimum</a:t>
            </a:r>
            <a:r>
              <a:rPr lang="de-DE" dirty="0"/>
              <a:t> (3h) LST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31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Normalize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overpasses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maximum (13h) and </a:t>
            </a:r>
            <a:r>
              <a:rPr lang="de-DE" dirty="0" err="1"/>
              <a:t>minimum</a:t>
            </a:r>
            <a:r>
              <a:rPr lang="de-DE" dirty="0"/>
              <a:t> (3h) LST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141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247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754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11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Short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TIMELINE </a:t>
            </a:r>
            <a:r>
              <a:rPr lang="de-DE" dirty="0" err="1"/>
              <a:t>workflow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calculating</a:t>
            </a:r>
            <a:r>
              <a:rPr lang="de-DE" dirty="0"/>
              <a:t> LST </a:t>
            </a:r>
            <a:r>
              <a:rPr lang="de-DE" dirty="0" err="1"/>
              <a:t>product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Split </a:t>
            </a:r>
            <a:r>
              <a:rPr lang="de-DE" dirty="0" err="1"/>
              <a:t>Window</a:t>
            </a:r>
            <a:r>
              <a:rPr lang="de-DE" dirty="0"/>
              <a:t> and Mono </a:t>
            </a:r>
            <a:r>
              <a:rPr lang="de-DE" dirty="0" err="1"/>
              <a:t>Window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emissivity</a:t>
            </a:r>
            <a:r>
              <a:rPr lang="de-DE" dirty="0"/>
              <a:t> </a:t>
            </a:r>
            <a:r>
              <a:rPr lang="de-DE" dirty="0" err="1"/>
              <a:t>correction</a:t>
            </a:r>
            <a:r>
              <a:rPr lang="de-DE" dirty="0"/>
              <a:t> and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correction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Harmonization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AVHRR Sensors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correction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Level 2 </a:t>
            </a:r>
            <a:r>
              <a:rPr lang="de-DE" dirty="0" err="1"/>
              <a:t>product</a:t>
            </a:r>
            <a:r>
              <a:rPr lang="de-DE" dirty="0"/>
              <a:t> was </a:t>
            </a:r>
            <a:r>
              <a:rPr lang="de-DE" dirty="0" err="1"/>
              <a:t>validated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MODIS and in situ LST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587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Short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TIMELINE </a:t>
            </a:r>
            <a:r>
              <a:rPr lang="de-DE" dirty="0" err="1"/>
              <a:t>workflow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calculating</a:t>
            </a:r>
            <a:r>
              <a:rPr lang="de-DE" dirty="0"/>
              <a:t> LST </a:t>
            </a:r>
            <a:r>
              <a:rPr lang="de-DE" dirty="0" err="1"/>
              <a:t>product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Split </a:t>
            </a:r>
            <a:r>
              <a:rPr lang="de-DE" dirty="0" err="1"/>
              <a:t>Window</a:t>
            </a:r>
            <a:r>
              <a:rPr lang="de-DE" dirty="0"/>
              <a:t> and Mono </a:t>
            </a:r>
            <a:r>
              <a:rPr lang="de-DE" dirty="0" err="1"/>
              <a:t>Window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emissivity</a:t>
            </a:r>
            <a:r>
              <a:rPr lang="de-DE" dirty="0"/>
              <a:t> </a:t>
            </a:r>
            <a:r>
              <a:rPr lang="de-DE" dirty="0" err="1"/>
              <a:t>correction</a:t>
            </a:r>
            <a:r>
              <a:rPr lang="de-DE" dirty="0"/>
              <a:t> and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correction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Harmonization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AVHRR Sensors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correction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Level 2 </a:t>
            </a:r>
            <a:r>
              <a:rPr lang="de-DE" dirty="0" err="1"/>
              <a:t>product</a:t>
            </a:r>
            <a:r>
              <a:rPr lang="de-DE" dirty="0"/>
              <a:t> was </a:t>
            </a:r>
            <a:r>
              <a:rPr lang="de-DE" dirty="0" err="1"/>
              <a:t>validated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MODIS and in situ LST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5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08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Normalize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overpasses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maximum (13h) and </a:t>
            </a:r>
            <a:r>
              <a:rPr lang="de-DE" dirty="0" err="1"/>
              <a:t>minimum</a:t>
            </a:r>
            <a:r>
              <a:rPr lang="de-DE" dirty="0"/>
              <a:t> (3h) LST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86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LST </a:t>
            </a:r>
            <a:r>
              <a:rPr lang="de-DE" dirty="0" err="1"/>
              <a:t>correction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was </a:t>
            </a:r>
            <a:r>
              <a:rPr lang="de-DE" dirty="0" err="1"/>
              <a:t>derived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modelled</a:t>
            </a:r>
            <a:r>
              <a:rPr lang="de-DE" dirty="0"/>
              <a:t> LST at </a:t>
            </a:r>
            <a:r>
              <a:rPr lang="de-DE" dirty="0" err="1"/>
              <a:t>noon</a:t>
            </a:r>
            <a:r>
              <a:rPr lang="de-DE" dirty="0"/>
              <a:t> (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night</a:t>
            </a:r>
            <a:r>
              <a:rPr lang="de-DE" dirty="0"/>
              <a:t>) and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respective</a:t>
            </a:r>
            <a:r>
              <a:rPr lang="de-DE" dirty="0"/>
              <a:t> </a:t>
            </a:r>
            <a:r>
              <a:rPr lang="de-DE" dirty="0" err="1"/>
              <a:t>observation</a:t>
            </a:r>
            <a:r>
              <a:rPr lang="de-DE" dirty="0"/>
              <a:t> time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AVHRR </a:t>
            </a:r>
            <a:r>
              <a:rPr lang="de-DE" dirty="0" err="1"/>
              <a:t>pixel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337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7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92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76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2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AFA9E-BB76-4ED6-B9BE-392205F7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887415-D008-4A3B-A5E9-C6C9E0900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E2062B-9037-4D69-B78D-0AA17841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FF4809-5B56-4C62-B058-2B556FC8C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C7949A-0147-48C5-BEA6-51F3F49F4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010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D948E-FDF7-4557-B39E-06BF869EB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74350E0-502F-437C-845D-B679E66F1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3AAD38-8D26-4AF5-BDA3-FEA9CCD4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4D7896-41BB-42CC-BED7-9D37724F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D317E6-3131-49D9-ADD1-3E2C43C1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5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957C98B-8289-452F-B023-5090DC23F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7C3B69F-8D3E-4ABA-BA32-536F21E5B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B2C72A-A750-4C26-8845-AFA08731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A2D402-58C1-4A6E-99CB-4D4BA713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2EBC70-304A-4CED-A55A-BAA46760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341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2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312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38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16146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40475" y="1487788"/>
            <a:ext cx="5156200" cy="503683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00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55634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6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4981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14637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3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29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20C0C-692F-43E9-8B88-9A65DF45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EFE85F-F726-4CA0-8FC0-E10DDE959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6F8A44-7889-409C-A932-FCB2D0D2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49154D-F79E-42F6-BC0D-3BA52830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A8E06E-30A6-4C6C-A346-21F987E1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570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</p:spTree>
    <p:extLst>
      <p:ext uri="{BB962C8B-B14F-4D97-AF65-F5344CB8AC3E}">
        <p14:creationId xmlns:p14="http://schemas.microsoft.com/office/powerpoint/2010/main" val="1796629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72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87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77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2606099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40475" y="1487788"/>
            <a:ext cx="5156200" cy="503683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181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278820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6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4981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14637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762458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350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</p:spTree>
    <p:extLst>
      <p:ext uri="{BB962C8B-B14F-4D97-AF65-F5344CB8AC3E}">
        <p14:creationId xmlns:p14="http://schemas.microsoft.com/office/powerpoint/2010/main" val="220274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B4FFB-6B3C-4E45-9C59-F6FAE5DF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DE8DA8-0C7F-41C0-BE90-C26E616B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9ACA65-31B2-40A8-807A-FA44427C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79D87E-420D-461A-A118-BF7A5BFE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3A9883-233A-4D20-9331-C8C05A12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777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33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022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5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2501301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40475" y="1487788"/>
            <a:ext cx="5156200" cy="503683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729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248234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6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4981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14637" y="3041584"/>
            <a:ext cx="3482038" cy="19154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06355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195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</p:spTree>
    <p:extLst>
      <p:ext uri="{BB962C8B-B14F-4D97-AF65-F5344CB8AC3E}">
        <p14:creationId xmlns:p14="http://schemas.microsoft.com/office/powerpoint/2010/main" val="3443075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154884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9ACE3A-F3C6-42D0-9096-5EB44D6A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A1C32E-6F10-437E-9BE7-CD9702CEE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48B54F-8E0E-4981-8249-06D836CF4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350180-53EE-47C1-9C09-E657C74E5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134973-19A0-4859-937A-B0069E7F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F76441-A66E-486D-BB28-6143593D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2528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5873" y="1590832"/>
            <a:ext cx="11218279" cy="4336996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Eisfelder et al. •  NDVI time series over Europe from 40 years of AVHRR data – the TIMELINE NDVI product • 24/05/2022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0366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3C9A5-C2A4-4392-AE0A-9C2EC3C3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BD01AC-27C2-4563-84CD-FD50E96F6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6FA697-4ADA-4602-9626-611CFE7A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AB9BE9-24D9-4C2A-A4CB-B71376D82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8E52E1-3AB0-4EB2-B9BD-0C6CA34A4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0BB420F-E4C3-4B42-A90A-725F7728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D342189-6D8D-431F-ACAE-8331A1DE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579BDE9-70F9-44DB-ACAA-72BFF91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19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1AAF4-0C23-48EF-984F-04154AF4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143F26-9A9D-42F9-8265-BFAF33B4E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F5C836-FCF7-4FA8-844F-9E1813D5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4053D6-2046-4DD4-8328-23DA17DD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4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B90F3B1-2DA3-4148-AEC4-D4EA57D2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39D856-638C-4C5B-9A9C-A06F75E0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638DFC-37E4-45DD-B5B2-F20CCF12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33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34757-A01E-49FF-A1BE-66E4214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FEB4F3-811A-49A2-A1F5-3DC77A4E6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D0C6AB-1152-42F9-97A7-CA18505DD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92641C-9332-46AC-A8FF-15608F4C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C8EE70-2D70-4AFD-89C2-6DC6B161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2FE91F-5A6E-44D4-A56B-36F7CE26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76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2BA0A-C198-4261-B97F-3B4CDBFE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DD83235-BD29-4B03-AF19-B1E8850C0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856B22-9362-4F56-AF1F-821EFF42C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BAC19A-CC9D-40AC-9074-67472BED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FA4608-9EC1-4922-AB9C-F0CA368B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E48FAC-32BE-4A81-947B-4F3D9A87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57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74F4526-F235-4531-985F-50E326CD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536961-D060-4ED5-AFAC-9E0E7E9B6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E8D1AF-C042-4AE9-88BD-89C114CE9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E47FF-A6F2-4166-8C3C-40342225D612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B51BE0-4B67-487E-A9C5-4D0493311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B28F98-DCA3-4F4C-B9BF-2B26245DC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041F2-28F0-4FE4-AFAF-5E617D817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3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72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1026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AA03A4A-FF3C-46DA-9AA7-9489606AA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909847"/>
            <a:ext cx="9697665" cy="1237505"/>
          </a:xfrm>
        </p:spPr>
        <p:txBody>
          <a:bodyPr>
            <a:no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Philipp Reiners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7DBA57-3752-430E-B30A-C895D114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999" y="493085"/>
            <a:ext cx="10170975" cy="3221856"/>
          </a:xfrm>
        </p:spPr>
        <p:txBody>
          <a:bodyPr anchor="ctr">
            <a:noAutofit/>
          </a:bodyPr>
          <a:lstStyle/>
          <a:p>
            <a:r>
              <a:rPr lang="en-US" sz="3600" cap="none" dirty="0"/>
              <a:t>Long-term Trends of Land Surface Temperature over Europe derived from a daytime normalized AVHRR Time Series</a:t>
            </a:r>
            <a:endParaRPr lang="de-DE" sz="36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1"/>
    </mc:Choice>
    <mc:Fallback xmlns="">
      <p:transition spd="slow" advTm="158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>
            <a:normAutofit/>
          </a:bodyPr>
          <a:lstStyle/>
          <a:p>
            <a:r>
              <a:rPr lang="en-US" dirty="0"/>
              <a:t>Correlation between LST and Air Temperature Anomalies (1982-2018)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1ED367-AA75-44B6-A754-244C31AED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9" y="1412657"/>
            <a:ext cx="5422488" cy="54224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6F6216-A7D7-4D02-88F9-7711D7A66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67" y="2294999"/>
            <a:ext cx="4536004" cy="22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"/>
    </mc:Choice>
    <mc:Fallback xmlns="">
      <p:transition spd="slow" advTm="80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403309" cy="985286"/>
          </a:xfrm>
        </p:spPr>
        <p:txBody>
          <a:bodyPr/>
          <a:lstStyle/>
          <a:p>
            <a:r>
              <a:rPr lang="en-US" dirty="0"/>
              <a:t>Time Series Comparison between LST and  Air Temperature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9A4583-A535-49E5-AAA5-12EF54BCE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5" y="1696697"/>
            <a:ext cx="5876390" cy="15670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0738C91-F0FE-4D6C-BB7D-9E202F161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5" y="3906689"/>
            <a:ext cx="5876389" cy="15670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A4653F-EDAB-4095-A714-D9F88E9B4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75" y="1696696"/>
            <a:ext cx="5876389" cy="15670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0FA288-6C2B-4D47-9AA1-8BC952FEC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75" y="3906688"/>
            <a:ext cx="5876389" cy="15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3"/>
    </mc:Choice>
    <mc:Fallback xmlns="">
      <p:transition spd="slow" advTm="483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403309" cy="985286"/>
          </a:xfrm>
        </p:spPr>
        <p:txBody>
          <a:bodyPr/>
          <a:lstStyle/>
          <a:p>
            <a:r>
              <a:rPr lang="en-US" dirty="0"/>
              <a:t>Calculation of monthly maximum Trends (1986-2018) from TIMELINE and ERA 5 LST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A3AD7F0-CAF5-4C3B-B1F2-64AD5132C56F}"/>
              </a:ext>
            </a:extLst>
          </p:cNvPr>
          <p:cNvGrpSpPr/>
          <p:nvPr/>
        </p:nvGrpSpPr>
        <p:grpSpPr>
          <a:xfrm>
            <a:off x="2264945" y="2392017"/>
            <a:ext cx="1779872" cy="3996778"/>
            <a:chOff x="8627533" y="2352787"/>
            <a:chExt cx="1779872" cy="3996778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2D7094A1-55E2-4F6A-998E-DE212E4C28E1}"/>
                </a:ext>
              </a:extLst>
            </p:cNvPr>
            <p:cNvGrpSpPr/>
            <p:nvPr/>
          </p:nvGrpSpPr>
          <p:grpSpPr>
            <a:xfrm>
              <a:off x="8840570" y="2352787"/>
              <a:ext cx="1566835" cy="692497"/>
              <a:chOff x="782909" y="293896"/>
              <a:chExt cx="1566835" cy="692497"/>
            </a:xfrm>
          </p:grpSpPr>
          <p:sp>
            <p:nvSpPr>
              <p:cNvPr id="17" name="Flussdiagramm: Daten 16">
                <a:extLst>
                  <a:ext uri="{FF2B5EF4-FFF2-40B4-BE49-F238E27FC236}">
                    <a16:creationId xmlns:a16="http://schemas.microsoft.com/office/drawing/2014/main" id="{DCAB01DB-EECC-42BE-8757-3753FB0E7DB4}"/>
                  </a:ext>
                </a:extLst>
              </p:cNvPr>
              <p:cNvSpPr/>
              <p:nvPr/>
            </p:nvSpPr>
            <p:spPr>
              <a:xfrm>
                <a:off x="782909" y="341388"/>
                <a:ext cx="1566835" cy="597515"/>
              </a:xfrm>
              <a:prstGeom prst="flowChartInputOutput">
                <a:avLst/>
              </a:prstGeom>
              <a:solidFill>
                <a:srgbClr val="9BBB59">
                  <a:lumMod val="75000"/>
                  <a:alpha val="59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3BC2D789-D435-43B6-8327-529D4F47867C}"/>
                  </a:ext>
                </a:extLst>
              </p:cNvPr>
              <p:cNvSpPr txBox="1"/>
              <p:nvPr/>
            </p:nvSpPr>
            <p:spPr>
              <a:xfrm>
                <a:off x="838483" y="293896"/>
                <a:ext cx="1304153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Monthly maximum TIMELINE LST</a:t>
                </a:r>
              </a:p>
            </p:txBody>
          </p:sp>
        </p:grp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780193F-9130-4088-BF7A-D37FC0F8A929}"/>
                </a:ext>
              </a:extLst>
            </p:cNvPr>
            <p:cNvSpPr/>
            <p:nvPr/>
          </p:nvSpPr>
          <p:spPr>
            <a:xfrm>
              <a:off x="8641219" y="3219557"/>
              <a:ext cx="1766186" cy="882815"/>
            </a:xfrm>
            <a:custGeom>
              <a:avLst/>
              <a:gdLst>
                <a:gd name="connsiteX0" fmla="*/ 0 w 1766186"/>
                <a:gd name="connsiteY0" fmla="*/ 59752 h 597520"/>
                <a:gd name="connsiteX1" fmla="*/ 59752 w 1766186"/>
                <a:gd name="connsiteY1" fmla="*/ 0 h 597520"/>
                <a:gd name="connsiteX2" fmla="*/ 1706434 w 1766186"/>
                <a:gd name="connsiteY2" fmla="*/ 0 h 597520"/>
                <a:gd name="connsiteX3" fmla="*/ 1766186 w 1766186"/>
                <a:gd name="connsiteY3" fmla="*/ 59752 h 597520"/>
                <a:gd name="connsiteX4" fmla="*/ 1766186 w 1766186"/>
                <a:gd name="connsiteY4" fmla="*/ 537768 h 597520"/>
                <a:gd name="connsiteX5" fmla="*/ 1706434 w 1766186"/>
                <a:gd name="connsiteY5" fmla="*/ 597520 h 597520"/>
                <a:gd name="connsiteX6" fmla="*/ 59752 w 1766186"/>
                <a:gd name="connsiteY6" fmla="*/ 597520 h 597520"/>
                <a:gd name="connsiteX7" fmla="*/ 0 w 1766186"/>
                <a:gd name="connsiteY7" fmla="*/ 537768 h 597520"/>
                <a:gd name="connsiteX8" fmla="*/ 0 w 1766186"/>
                <a:gd name="connsiteY8" fmla="*/ 59752 h 59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6186" h="597520">
                  <a:moveTo>
                    <a:pt x="0" y="59752"/>
                  </a:moveTo>
                  <a:cubicBezTo>
                    <a:pt x="0" y="26752"/>
                    <a:pt x="26752" y="0"/>
                    <a:pt x="59752" y="0"/>
                  </a:cubicBezTo>
                  <a:lnTo>
                    <a:pt x="1706434" y="0"/>
                  </a:lnTo>
                  <a:cubicBezTo>
                    <a:pt x="1739434" y="0"/>
                    <a:pt x="1766186" y="26752"/>
                    <a:pt x="1766186" y="59752"/>
                  </a:cubicBezTo>
                  <a:lnTo>
                    <a:pt x="1766186" y="537768"/>
                  </a:lnTo>
                  <a:cubicBezTo>
                    <a:pt x="1766186" y="570768"/>
                    <a:pt x="1739434" y="597520"/>
                    <a:pt x="1706434" y="597520"/>
                  </a:cubicBezTo>
                  <a:lnTo>
                    <a:pt x="59752" y="597520"/>
                  </a:lnTo>
                  <a:cubicBezTo>
                    <a:pt x="26752" y="597520"/>
                    <a:pt x="0" y="570768"/>
                    <a:pt x="0" y="537768"/>
                  </a:cubicBezTo>
                  <a:lnTo>
                    <a:pt x="0" y="597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31" tIns="67031" rIns="67031" bIns="67031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300" dirty="0">
                  <a:solidFill>
                    <a:srgbClr val="FFFFFF"/>
                  </a:solidFill>
                  <a:latin typeface="Arial" panose="020B0604020202020204"/>
                </a:rPr>
                <a:t>Gap </a:t>
              </a:r>
              <a:r>
                <a:rPr lang="de-DE" sz="1300" dirty="0" err="1">
                  <a:solidFill>
                    <a:srgbClr val="FFFFFF"/>
                  </a:solidFill>
                  <a:latin typeface="Arial" panose="020B0604020202020204"/>
                </a:rPr>
                <a:t>Filling</a:t>
              </a:r>
              <a:r>
                <a:rPr lang="de-DE" sz="1300" dirty="0">
                  <a:solidFill>
                    <a:srgbClr val="FFFFFF"/>
                  </a:solidFill>
                  <a:latin typeface="Arial" panose="020B0604020202020204"/>
                </a:rPr>
                <a:t> </a:t>
              </a:r>
              <a:r>
                <a:rPr lang="de-DE" sz="1300" dirty="0" err="1">
                  <a:solidFill>
                    <a:srgbClr val="FFFFFF"/>
                  </a:solidFill>
                  <a:latin typeface="Arial" panose="020B0604020202020204"/>
                </a:rPr>
                <a:t>with</a:t>
              </a:r>
              <a:r>
                <a:rPr lang="de-DE" sz="1300" dirty="0">
                  <a:solidFill>
                    <a:srgbClr val="FFFFFF"/>
                  </a:solidFill>
                  <a:latin typeface="Arial" panose="020B0604020202020204"/>
                </a:rPr>
                <a:t> Random Forest Regression</a:t>
              </a:r>
              <a:endPara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A0C76A07-6DC3-4769-8EA3-80235C941150}"/>
                </a:ext>
              </a:extLst>
            </p:cNvPr>
            <p:cNvSpPr/>
            <p:nvPr/>
          </p:nvSpPr>
          <p:spPr>
            <a:xfrm>
              <a:off x="8627533" y="4324135"/>
              <a:ext cx="1779872" cy="920854"/>
            </a:xfrm>
            <a:custGeom>
              <a:avLst/>
              <a:gdLst>
                <a:gd name="connsiteX0" fmla="*/ 0 w 1766186"/>
                <a:gd name="connsiteY0" fmla="*/ 59752 h 597520"/>
                <a:gd name="connsiteX1" fmla="*/ 59752 w 1766186"/>
                <a:gd name="connsiteY1" fmla="*/ 0 h 597520"/>
                <a:gd name="connsiteX2" fmla="*/ 1706434 w 1766186"/>
                <a:gd name="connsiteY2" fmla="*/ 0 h 597520"/>
                <a:gd name="connsiteX3" fmla="*/ 1766186 w 1766186"/>
                <a:gd name="connsiteY3" fmla="*/ 59752 h 597520"/>
                <a:gd name="connsiteX4" fmla="*/ 1766186 w 1766186"/>
                <a:gd name="connsiteY4" fmla="*/ 537768 h 597520"/>
                <a:gd name="connsiteX5" fmla="*/ 1706434 w 1766186"/>
                <a:gd name="connsiteY5" fmla="*/ 597520 h 597520"/>
                <a:gd name="connsiteX6" fmla="*/ 59752 w 1766186"/>
                <a:gd name="connsiteY6" fmla="*/ 597520 h 597520"/>
                <a:gd name="connsiteX7" fmla="*/ 0 w 1766186"/>
                <a:gd name="connsiteY7" fmla="*/ 537768 h 597520"/>
                <a:gd name="connsiteX8" fmla="*/ 0 w 1766186"/>
                <a:gd name="connsiteY8" fmla="*/ 59752 h 59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6186" h="597520">
                  <a:moveTo>
                    <a:pt x="0" y="59752"/>
                  </a:moveTo>
                  <a:cubicBezTo>
                    <a:pt x="0" y="26752"/>
                    <a:pt x="26752" y="0"/>
                    <a:pt x="59752" y="0"/>
                  </a:cubicBezTo>
                  <a:lnTo>
                    <a:pt x="1706434" y="0"/>
                  </a:lnTo>
                  <a:cubicBezTo>
                    <a:pt x="1739434" y="0"/>
                    <a:pt x="1766186" y="26752"/>
                    <a:pt x="1766186" y="59752"/>
                  </a:cubicBezTo>
                  <a:lnTo>
                    <a:pt x="1766186" y="537768"/>
                  </a:lnTo>
                  <a:cubicBezTo>
                    <a:pt x="1766186" y="570768"/>
                    <a:pt x="1739434" y="597520"/>
                    <a:pt x="1706434" y="597520"/>
                  </a:cubicBezTo>
                  <a:lnTo>
                    <a:pt x="59752" y="597520"/>
                  </a:lnTo>
                  <a:cubicBezTo>
                    <a:pt x="26752" y="597520"/>
                    <a:pt x="0" y="570768"/>
                    <a:pt x="0" y="537768"/>
                  </a:cubicBezTo>
                  <a:lnTo>
                    <a:pt x="0" y="597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31" tIns="67031" rIns="67031" bIns="67031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Calculation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monthly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Anomalies</a:t>
              </a:r>
              <a:endPara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300" dirty="0">
                  <a:solidFill>
                    <a:srgbClr val="FFFFFF"/>
                  </a:solidFill>
                  <a:latin typeface="Arial" panose="020B0604020202020204"/>
                </a:rPr>
                <a:t>(Reference </a:t>
              </a:r>
              <a:r>
                <a:rPr lang="de-DE" sz="1300" dirty="0" err="1">
                  <a:solidFill>
                    <a:srgbClr val="FFFFFF"/>
                  </a:solidFill>
                  <a:latin typeface="Arial" panose="020B0604020202020204"/>
                </a:rPr>
                <a:t>Period</a:t>
              </a:r>
              <a:r>
                <a:rPr lang="de-DE" sz="1300" dirty="0">
                  <a:solidFill>
                    <a:srgbClr val="FFFFFF"/>
                  </a:solidFill>
                  <a:latin typeface="Arial" panose="020B0604020202020204"/>
                </a:rPr>
                <a:t> 1986-2018)</a:t>
              </a:r>
              <a:endPara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C69114D-B7F3-4CC7-A001-01AD1D8570B6}"/>
                </a:ext>
              </a:extLst>
            </p:cNvPr>
            <p:cNvSpPr/>
            <p:nvPr/>
          </p:nvSpPr>
          <p:spPr>
            <a:xfrm>
              <a:off x="8627533" y="5466750"/>
              <a:ext cx="1766186" cy="882815"/>
            </a:xfrm>
            <a:custGeom>
              <a:avLst/>
              <a:gdLst>
                <a:gd name="connsiteX0" fmla="*/ 0 w 1766186"/>
                <a:gd name="connsiteY0" fmla="*/ 59752 h 597520"/>
                <a:gd name="connsiteX1" fmla="*/ 59752 w 1766186"/>
                <a:gd name="connsiteY1" fmla="*/ 0 h 597520"/>
                <a:gd name="connsiteX2" fmla="*/ 1706434 w 1766186"/>
                <a:gd name="connsiteY2" fmla="*/ 0 h 597520"/>
                <a:gd name="connsiteX3" fmla="*/ 1766186 w 1766186"/>
                <a:gd name="connsiteY3" fmla="*/ 59752 h 597520"/>
                <a:gd name="connsiteX4" fmla="*/ 1766186 w 1766186"/>
                <a:gd name="connsiteY4" fmla="*/ 537768 h 597520"/>
                <a:gd name="connsiteX5" fmla="*/ 1706434 w 1766186"/>
                <a:gd name="connsiteY5" fmla="*/ 597520 h 597520"/>
                <a:gd name="connsiteX6" fmla="*/ 59752 w 1766186"/>
                <a:gd name="connsiteY6" fmla="*/ 597520 h 597520"/>
                <a:gd name="connsiteX7" fmla="*/ 0 w 1766186"/>
                <a:gd name="connsiteY7" fmla="*/ 537768 h 597520"/>
                <a:gd name="connsiteX8" fmla="*/ 0 w 1766186"/>
                <a:gd name="connsiteY8" fmla="*/ 59752 h 59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6186" h="597520">
                  <a:moveTo>
                    <a:pt x="0" y="59752"/>
                  </a:moveTo>
                  <a:cubicBezTo>
                    <a:pt x="0" y="26752"/>
                    <a:pt x="26752" y="0"/>
                    <a:pt x="59752" y="0"/>
                  </a:cubicBezTo>
                  <a:lnTo>
                    <a:pt x="1706434" y="0"/>
                  </a:lnTo>
                  <a:cubicBezTo>
                    <a:pt x="1739434" y="0"/>
                    <a:pt x="1766186" y="26752"/>
                    <a:pt x="1766186" y="59752"/>
                  </a:cubicBezTo>
                  <a:lnTo>
                    <a:pt x="1766186" y="537768"/>
                  </a:lnTo>
                  <a:cubicBezTo>
                    <a:pt x="1766186" y="570768"/>
                    <a:pt x="1739434" y="597520"/>
                    <a:pt x="1706434" y="597520"/>
                  </a:cubicBezTo>
                  <a:lnTo>
                    <a:pt x="59752" y="597520"/>
                  </a:lnTo>
                  <a:cubicBezTo>
                    <a:pt x="26752" y="597520"/>
                    <a:pt x="0" y="570768"/>
                    <a:pt x="0" y="537768"/>
                  </a:cubicBezTo>
                  <a:lnTo>
                    <a:pt x="0" y="597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31" tIns="67031" rIns="67031" bIns="67031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Calculation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monthly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maximum LST Trends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2B85BDA-84D0-4C9C-A24A-3399B00876D3}"/>
              </a:ext>
            </a:extLst>
          </p:cNvPr>
          <p:cNvGrpSpPr/>
          <p:nvPr/>
        </p:nvGrpSpPr>
        <p:grpSpPr>
          <a:xfrm>
            <a:off x="7080142" y="1334931"/>
            <a:ext cx="1782657" cy="5053864"/>
            <a:chOff x="3111103" y="1295700"/>
            <a:chExt cx="1782657" cy="5053864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F32480C8-F72C-4E35-A24B-A28C28F59BF5}"/>
                </a:ext>
              </a:extLst>
            </p:cNvPr>
            <p:cNvGrpSpPr/>
            <p:nvPr/>
          </p:nvGrpSpPr>
          <p:grpSpPr>
            <a:xfrm>
              <a:off x="3310454" y="1295700"/>
              <a:ext cx="1566835" cy="597515"/>
              <a:chOff x="782909" y="341388"/>
              <a:chExt cx="1566835" cy="597515"/>
            </a:xfrm>
          </p:grpSpPr>
          <p:sp>
            <p:nvSpPr>
              <p:cNvPr id="25" name="Flussdiagramm: Daten 24">
                <a:extLst>
                  <a:ext uri="{FF2B5EF4-FFF2-40B4-BE49-F238E27FC236}">
                    <a16:creationId xmlns:a16="http://schemas.microsoft.com/office/drawing/2014/main" id="{D955E555-0D73-4542-AE58-598F61156037}"/>
                  </a:ext>
                </a:extLst>
              </p:cNvPr>
              <p:cNvSpPr/>
              <p:nvPr/>
            </p:nvSpPr>
            <p:spPr>
              <a:xfrm>
                <a:off x="782909" y="341388"/>
                <a:ext cx="1566835" cy="597515"/>
              </a:xfrm>
              <a:prstGeom prst="flowChartInputOutput">
                <a:avLst/>
              </a:prstGeom>
              <a:solidFill>
                <a:srgbClr val="9BBB59">
                  <a:lumMod val="75000"/>
                  <a:alpha val="59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3AC55508-277C-43C7-9472-9E9EB8CCA345}"/>
                  </a:ext>
                </a:extLst>
              </p:cNvPr>
              <p:cNvSpPr txBox="1"/>
              <p:nvPr/>
            </p:nvSpPr>
            <p:spPr>
              <a:xfrm>
                <a:off x="914252" y="393099"/>
                <a:ext cx="13713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Daily maximum ERA 5 LST</a:t>
                </a:r>
              </a:p>
            </p:txBody>
          </p:sp>
        </p:grp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52C29B7-E046-4CCA-A0C7-0AC8CE6FAC88}"/>
                </a:ext>
              </a:extLst>
            </p:cNvPr>
            <p:cNvSpPr/>
            <p:nvPr/>
          </p:nvSpPr>
          <p:spPr>
            <a:xfrm>
              <a:off x="3111103" y="2114978"/>
              <a:ext cx="1766186" cy="882815"/>
            </a:xfrm>
            <a:custGeom>
              <a:avLst/>
              <a:gdLst>
                <a:gd name="connsiteX0" fmla="*/ 0 w 1766186"/>
                <a:gd name="connsiteY0" fmla="*/ 59752 h 597520"/>
                <a:gd name="connsiteX1" fmla="*/ 59752 w 1766186"/>
                <a:gd name="connsiteY1" fmla="*/ 0 h 597520"/>
                <a:gd name="connsiteX2" fmla="*/ 1706434 w 1766186"/>
                <a:gd name="connsiteY2" fmla="*/ 0 h 597520"/>
                <a:gd name="connsiteX3" fmla="*/ 1766186 w 1766186"/>
                <a:gd name="connsiteY3" fmla="*/ 59752 h 597520"/>
                <a:gd name="connsiteX4" fmla="*/ 1766186 w 1766186"/>
                <a:gd name="connsiteY4" fmla="*/ 537768 h 597520"/>
                <a:gd name="connsiteX5" fmla="*/ 1706434 w 1766186"/>
                <a:gd name="connsiteY5" fmla="*/ 597520 h 597520"/>
                <a:gd name="connsiteX6" fmla="*/ 59752 w 1766186"/>
                <a:gd name="connsiteY6" fmla="*/ 597520 h 597520"/>
                <a:gd name="connsiteX7" fmla="*/ 0 w 1766186"/>
                <a:gd name="connsiteY7" fmla="*/ 537768 h 597520"/>
                <a:gd name="connsiteX8" fmla="*/ 0 w 1766186"/>
                <a:gd name="connsiteY8" fmla="*/ 59752 h 59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6186" h="597520">
                  <a:moveTo>
                    <a:pt x="0" y="59752"/>
                  </a:moveTo>
                  <a:cubicBezTo>
                    <a:pt x="0" y="26752"/>
                    <a:pt x="26752" y="0"/>
                    <a:pt x="59752" y="0"/>
                  </a:cubicBezTo>
                  <a:lnTo>
                    <a:pt x="1706434" y="0"/>
                  </a:lnTo>
                  <a:cubicBezTo>
                    <a:pt x="1739434" y="0"/>
                    <a:pt x="1766186" y="26752"/>
                    <a:pt x="1766186" y="59752"/>
                  </a:cubicBezTo>
                  <a:lnTo>
                    <a:pt x="1766186" y="537768"/>
                  </a:lnTo>
                  <a:cubicBezTo>
                    <a:pt x="1766186" y="570768"/>
                    <a:pt x="1739434" y="597520"/>
                    <a:pt x="1706434" y="597520"/>
                  </a:cubicBezTo>
                  <a:lnTo>
                    <a:pt x="59752" y="597520"/>
                  </a:lnTo>
                  <a:cubicBezTo>
                    <a:pt x="26752" y="597520"/>
                    <a:pt x="0" y="570768"/>
                    <a:pt x="0" y="537768"/>
                  </a:cubicBezTo>
                  <a:lnTo>
                    <a:pt x="0" y="597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31" tIns="67031" rIns="67031" bIns="67031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Calculation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monthly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maximum LST </a:t>
              </a: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446C0025-91F7-497E-A5EB-5BFD7468A66C}"/>
                </a:ext>
              </a:extLst>
            </p:cNvPr>
            <p:cNvSpPr/>
            <p:nvPr/>
          </p:nvSpPr>
          <p:spPr>
            <a:xfrm>
              <a:off x="3113888" y="4324134"/>
              <a:ext cx="1779872" cy="920854"/>
            </a:xfrm>
            <a:custGeom>
              <a:avLst/>
              <a:gdLst>
                <a:gd name="connsiteX0" fmla="*/ 0 w 1766186"/>
                <a:gd name="connsiteY0" fmla="*/ 59752 h 597520"/>
                <a:gd name="connsiteX1" fmla="*/ 59752 w 1766186"/>
                <a:gd name="connsiteY1" fmla="*/ 0 h 597520"/>
                <a:gd name="connsiteX2" fmla="*/ 1706434 w 1766186"/>
                <a:gd name="connsiteY2" fmla="*/ 0 h 597520"/>
                <a:gd name="connsiteX3" fmla="*/ 1766186 w 1766186"/>
                <a:gd name="connsiteY3" fmla="*/ 59752 h 597520"/>
                <a:gd name="connsiteX4" fmla="*/ 1766186 w 1766186"/>
                <a:gd name="connsiteY4" fmla="*/ 537768 h 597520"/>
                <a:gd name="connsiteX5" fmla="*/ 1706434 w 1766186"/>
                <a:gd name="connsiteY5" fmla="*/ 597520 h 597520"/>
                <a:gd name="connsiteX6" fmla="*/ 59752 w 1766186"/>
                <a:gd name="connsiteY6" fmla="*/ 597520 h 597520"/>
                <a:gd name="connsiteX7" fmla="*/ 0 w 1766186"/>
                <a:gd name="connsiteY7" fmla="*/ 537768 h 597520"/>
                <a:gd name="connsiteX8" fmla="*/ 0 w 1766186"/>
                <a:gd name="connsiteY8" fmla="*/ 59752 h 59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6186" h="597520">
                  <a:moveTo>
                    <a:pt x="0" y="59752"/>
                  </a:moveTo>
                  <a:cubicBezTo>
                    <a:pt x="0" y="26752"/>
                    <a:pt x="26752" y="0"/>
                    <a:pt x="59752" y="0"/>
                  </a:cubicBezTo>
                  <a:lnTo>
                    <a:pt x="1706434" y="0"/>
                  </a:lnTo>
                  <a:cubicBezTo>
                    <a:pt x="1739434" y="0"/>
                    <a:pt x="1766186" y="26752"/>
                    <a:pt x="1766186" y="59752"/>
                  </a:cubicBezTo>
                  <a:lnTo>
                    <a:pt x="1766186" y="537768"/>
                  </a:lnTo>
                  <a:cubicBezTo>
                    <a:pt x="1766186" y="570768"/>
                    <a:pt x="1739434" y="597520"/>
                    <a:pt x="1706434" y="597520"/>
                  </a:cubicBezTo>
                  <a:lnTo>
                    <a:pt x="59752" y="597520"/>
                  </a:lnTo>
                  <a:cubicBezTo>
                    <a:pt x="26752" y="597520"/>
                    <a:pt x="0" y="570768"/>
                    <a:pt x="0" y="537768"/>
                  </a:cubicBezTo>
                  <a:lnTo>
                    <a:pt x="0" y="597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31" tIns="67031" rIns="67031" bIns="67031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Calculation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monthly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Anomalies</a:t>
              </a:r>
              <a:endPara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300" dirty="0">
                  <a:solidFill>
                    <a:srgbClr val="FFFFFF"/>
                  </a:solidFill>
                  <a:latin typeface="Arial" panose="020B0604020202020204"/>
                </a:rPr>
                <a:t>(Reference </a:t>
              </a:r>
              <a:r>
                <a:rPr lang="de-DE" sz="1300" dirty="0" err="1">
                  <a:solidFill>
                    <a:srgbClr val="FFFFFF"/>
                  </a:solidFill>
                  <a:latin typeface="Arial" panose="020B0604020202020204"/>
                </a:rPr>
                <a:t>Period</a:t>
              </a:r>
              <a:r>
                <a:rPr lang="de-DE" sz="1300" dirty="0">
                  <a:solidFill>
                    <a:srgbClr val="FFFFFF"/>
                  </a:solidFill>
                  <a:latin typeface="Arial" panose="020B0604020202020204"/>
                </a:rPr>
                <a:t> 1986-2018)</a:t>
              </a:r>
              <a:endPara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C79D7E00-296C-4768-8DEC-55E89F0D22F2}"/>
                </a:ext>
              </a:extLst>
            </p:cNvPr>
            <p:cNvSpPr/>
            <p:nvPr/>
          </p:nvSpPr>
          <p:spPr>
            <a:xfrm>
              <a:off x="3120731" y="5466749"/>
              <a:ext cx="1766186" cy="882815"/>
            </a:xfrm>
            <a:custGeom>
              <a:avLst/>
              <a:gdLst>
                <a:gd name="connsiteX0" fmla="*/ 0 w 1766186"/>
                <a:gd name="connsiteY0" fmla="*/ 59752 h 597520"/>
                <a:gd name="connsiteX1" fmla="*/ 59752 w 1766186"/>
                <a:gd name="connsiteY1" fmla="*/ 0 h 597520"/>
                <a:gd name="connsiteX2" fmla="*/ 1706434 w 1766186"/>
                <a:gd name="connsiteY2" fmla="*/ 0 h 597520"/>
                <a:gd name="connsiteX3" fmla="*/ 1766186 w 1766186"/>
                <a:gd name="connsiteY3" fmla="*/ 59752 h 597520"/>
                <a:gd name="connsiteX4" fmla="*/ 1766186 w 1766186"/>
                <a:gd name="connsiteY4" fmla="*/ 537768 h 597520"/>
                <a:gd name="connsiteX5" fmla="*/ 1706434 w 1766186"/>
                <a:gd name="connsiteY5" fmla="*/ 597520 h 597520"/>
                <a:gd name="connsiteX6" fmla="*/ 59752 w 1766186"/>
                <a:gd name="connsiteY6" fmla="*/ 597520 h 597520"/>
                <a:gd name="connsiteX7" fmla="*/ 0 w 1766186"/>
                <a:gd name="connsiteY7" fmla="*/ 537768 h 597520"/>
                <a:gd name="connsiteX8" fmla="*/ 0 w 1766186"/>
                <a:gd name="connsiteY8" fmla="*/ 59752 h 59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6186" h="597520">
                  <a:moveTo>
                    <a:pt x="0" y="59752"/>
                  </a:moveTo>
                  <a:cubicBezTo>
                    <a:pt x="0" y="26752"/>
                    <a:pt x="26752" y="0"/>
                    <a:pt x="59752" y="0"/>
                  </a:cubicBezTo>
                  <a:lnTo>
                    <a:pt x="1706434" y="0"/>
                  </a:lnTo>
                  <a:cubicBezTo>
                    <a:pt x="1739434" y="0"/>
                    <a:pt x="1766186" y="26752"/>
                    <a:pt x="1766186" y="59752"/>
                  </a:cubicBezTo>
                  <a:lnTo>
                    <a:pt x="1766186" y="537768"/>
                  </a:lnTo>
                  <a:cubicBezTo>
                    <a:pt x="1766186" y="570768"/>
                    <a:pt x="1739434" y="597520"/>
                    <a:pt x="1706434" y="597520"/>
                  </a:cubicBezTo>
                  <a:lnTo>
                    <a:pt x="59752" y="597520"/>
                  </a:lnTo>
                  <a:cubicBezTo>
                    <a:pt x="26752" y="597520"/>
                    <a:pt x="0" y="570768"/>
                    <a:pt x="0" y="537768"/>
                  </a:cubicBezTo>
                  <a:lnTo>
                    <a:pt x="0" y="597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31" tIns="67031" rIns="67031" bIns="67031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Calculation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monthly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maximum LST Trends</a:t>
              </a:r>
            </a:p>
          </p:txBody>
        </p:sp>
      </p:grp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15AAF91-67F2-441B-8174-F85041CECF95}"/>
              </a:ext>
            </a:extLst>
          </p:cNvPr>
          <p:cNvCxnSpPr>
            <a:cxnSpLocks/>
          </p:cNvCxnSpPr>
          <p:nvPr/>
        </p:nvCxnSpPr>
        <p:spPr>
          <a:xfrm flipH="1">
            <a:off x="7970080" y="1932445"/>
            <a:ext cx="1" cy="2217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7319C712-F6DA-405B-A645-919972A0EB4D}"/>
              </a:ext>
            </a:extLst>
          </p:cNvPr>
          <p:cNvCxnSpPr>
            <a:cxnSpLocks/>
          </p:cNvCxnSpPr>
          <p:nvPr/>
        </p:nvCxnSpPr>
        <p:spPr>
          <a:xfrm>
            <a:off x="7948357" y="3051110"/>
            <a:ext cx="21723" cy="13122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9CC50A6B-8F08-4ABB-8878-C77E23E7CD74}"/>
              </a:ext>
            </a:extLst>
          </p:cNvPr>
          <p:cNvCxnSpPr>
            <a:cxnSpLocks/>
          </p:cNvCxnSpPr>
          <p:nvPr/>
        </p:nvCxnSpPr>
        <p:spPr>
          <a:xfrm flipH="1">
            <a:off x="3161723" y="3022172"/>
            <a:ext cx="1" cy="2217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F44630E2-0623-459F-9050-31456DDC83D4}"/>
              </a:ext>
            </a:extLst>
          </p:cNvPr>
          <p:cNvCxnSpPr>
            <a:cxnSpLocks/>
          </p:cNvCxnSpPr>
          <p:nvPr/>
        </p:nvCxnSpPr>
        <p:spPr>
          <a:xfrm flipH="1">
            <a:off x="3154880" y="4156454"/>
            <a:ext cx="1" cy="2217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46B3D9B0-69CD-4D2F-84C5-10C8EA3093AD}"/>
              </a:ext>
            </a:extLst>
          </p:cNvPr>
          <p:cNvCxnSpPr>
            <a:cxnSpLocks/>
          </p:cNvCxnSpPr>
          <p:nvPr/>
        </p:nvCxnSpPr>
        <p:spPr>
          <a:xfrm flipH="1">
            <a:off x="3152096" y="5300072"/>
            <a:ext cx="1" cy="2217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1E3D55A8-D05E-4E2F-A456-CB2BCE06E850}"/>
              </a:ext>
            </a:extLst>
          </p:cNvPr>
          <p:cNvCxnSpPr>
            <a:cxnSpLocks/>
          </p:cNvCxnSpPr>
          <p:nvPr/>
        </p:nvCxnSpPr>
        <p:spPr>
          <a:xfrm flipH="1">
            <a:off x="7970079" y="5300071"/>
            <a:ext cx="1" cy="2217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8"/>
    </mc:Choice>
    <mc:Fallback xmlns="">
      <p:transition spd="slow" advTm="496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Monthly maximum LST Trends (1986-2018)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33376" y="5418000"/>
            <a:ext cx="288000" cy="144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412CBA-2114-4823-AD1E-3B1ACCB3E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21" y="1030150"/>
            <a:ext cx="4972702" cy="16575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7ECB89-8358-4E9E-994E-A5CB7066B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21" y="2828875"/>
            <a:ext cx="4972702" cy="16575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C10C111-7BD9-421F-9E8A-EA99DFC23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21" y="4627599"/>
            <a:ext cx="4972702" cy="16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01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Monthly maximum LST Trends (1986-2018)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33376" y="5418000"/>
            <a:ext cx="288000" cy="144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D5E4E7-7EC1-421B-8213-022752EBF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0" y="1296925"/>
            <a:ext cx="10761198" cy="260952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BBF3233-E318-45FB-BB21-A54FA3DCE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0" y="4248473"/>
            <a:ext cx="10761191" cy="260952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11DCE6F-7322-487E-B199-63428917079C}"/>
              </a:ext>
            </a:extLst>
          </p:cNvPr>
          <p:cNvSpPr txBox="1"/>
          <p:nvPr/>
        </p:nvSpPr>
        <p:spPr>
          <a:xfrm>
            <a:off x="3959054" y="826018"/>
            <a:ext cx="467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TIMELINE </a:t>
            </a:r>
            <a:r>
              <a:rPr lang="de-DE" b="1" dirty="0" err="1"/>
              <a:t>monthly</a:t>
            </a:r>
            <a:r>
              <a:rPr lang="de-DE" b="1" dirty="0"/>
              <a:t> maximum LST Trends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9622813-C97D-40FE-BB84-334319708498}"/>
              </a:ext>
            </a:extLst>
          </p:cNvPr>
          <p:cNvSpPr txBox="1"/>
          <p:nvPr/>
        </p:nvSpPr>
        <p:spPr>
          <a:xfrm>
            <a:off x="3959054" y="3906452"/>
            <a:ext cx="467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ERA 5 </a:t>
            </a:r>
            <a:r>
              <a:rPr lang="de-DE" b="1" dirty="0" err="1"/>
              <a:t>monthly</a:t>
            </a:r>
            <a:r>
              <a:rPr lang="de-DE" b="1" dirty="0"/>
              <a:t> maximum LST Trends</a:t>
            </a:r>
          </a:p>
        </p:txBody>
      </p:sp>
    </p:spTree>
    <p:extLst>
      <p:ext uri="{BB962C8B-B14F-4D97-AF65-F5344CB8AC3E}">
        <p14:creationId xmlns:p14="http://schemas.microsoft.com/office/powerpoint/2010/main" val="1600607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Example Study Area: Valencia Community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33376" y="5418000"/>
            <a:ext cx="288000" cy="144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03926-FB3F-4142-AD20-5803B58C9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9" y="2834628"/>
            <a:ext cx="2442809" cy="27389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7C8C84C-D7A5-4491-8057-744ED419F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98" y="2963759"/>
            <a:ext cx="2736521" cy="30682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C3485E0-8D83-463D-8D95-CC7F5919B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6" y="826018"/>
            <a:ext cx="3054169" cy="215977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6E8873A-5735-4C74-85F7-471FD9B55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5514473"/>
            <a:ext cx="1510038" cy="12470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156ECF-10AA-4F84-8645-32F04D086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59" y="2124530"/>
            <a:ext cx="3128099" cy="3636053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0A8B8E1-18B9-4FD9-809A-6576A429962E}"/>
              </a:ext>
            </a:extLst>
          </p:cNvPr>
          <p:cNvGrpSpPr/>
          <p:nvPr/>
        </p:nvGrpSpPr>
        <p:grpSpPr>
          <a:xfrm>
            <a:off x="6162047" y="5760583"/>
            <a:ext cx="1931922" cy="602669"/>
            <a:chOff x="1399469" y="2250567"/>
            <a:chExt cx="1931922" cy="602669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214131ED-B734-4918-903A-158C809AAEBD}"/>
                </a:ext>
              </a:extLst>
            </p:cNvPr>
            <p:cNvGrpSpPr/>
            <p:nvPr/>
          </p:nvGrpSpPr>
          <p:grpSpPr>
            <a:xfrm>
              <a:off x="1399469" y="2450077"/>
              <a:ext cx="1931922" cy="403159"/>
              <a:chOff x="2668096" y="3065077"/>
              <a:chExt cx="2280796" cy="436602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E8F5D5E0-7ED2-4D69-B5EF-A3FB161AB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725901" y="2196710"/>
                <a:ext cx="171459" cy="1908194"/>
              </a:xfrm>
              <a:prstGeom prst="rect">
                <a:avLst/>
              </a:prstGeom>
            </p:spPr>
          </p:pic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BBD33388-5F6A-4507-AC52-0767D8E4E51C}"/>
                  </a:ext>
                </a:extLst>
              </p:cNvPr>
              <p:cNvSpPr txBox="1"/>
              <p:nvPr/>
            </p:nvSpPr>
            <p:spPr>
              <a:xfrm>
                <a:off x="2668096" y="3201700"/>
                <a:ext cx="378875" cy="299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8559C54-40B1-4689-862B-D5483229C7BE}"/>
                  </a:ext>
                </a:extLst>
              </p:cNvPr>
              <p:cNvSpPr txBox="1"/>
              <p:nvPr/>
            </p:nvSpPr>
            <p:spPr>
              <a:xfrm>
                <a:off x="4630577" y="3201702"/>
                <a:ext cx="318315" cy="299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EE9C834-AAF6-4737-BA34-FA7E472ABFF6}"/>
                </a:ext>
              </a:extLst>
            </p:cNvPr>
            <p:cNvSpPr txBox="1"/>
            <p:nvPr/>
          </p:nvSpPr>
          <p:spPr>
            <a:xfrm>
              <a:off x="1823471" y="2250567"/>
              <a:ext cx="1193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K/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Decade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2BE1C48B-E015-47D0-95B5-063A7B1D599E}"/>
              </a:ext>
            </a:extLst>
          </p:cNvPr>
          <p:cNvSpPr txBox="1"/>
          <p:nvPr/>
        </p:nvSpPr>
        <p:spPr>
          <a:xfrm>
            <a:off x="5655828" y="1378444"/>
            <a:ext cx="305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TIMELINE </a:t>
            </a:r>
            <a:r>
              <a:rPr lang="de-DE" b="1" dirty="0" err="1"/>
              <a:t>monthly</a:t>
            </a:r>
            <a:r>
              <a:rPr lang="de-DE" b="1" dirty="0"/>
              <a:t> maximum LST Trends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D296E2-83A6-4DB6-A118-3CC85A590E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99" y="2124529"/>
            <a:ext cx="3128099" cy="363605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8A10864-89A3-444B-80B2-3750FA50E056}"/>
              </a:ext>
            </a:extLst>
          </p:cNvPr>
          <p:cNvSpPr txBox="1"/>
          <p:nvPr/>
        </p:nvSpPr>
        <p:spPr>
          <a:xfrm>
            <a:off x="8992563" y="1378443"/>
            <a:ext cx="305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ERA 5 </a:t>
            </a:r>
            <a:r>
              <a:rPr lang="de-DE" b="1" dirty="0" err="1"/>
              <a:t>monthly</a:t>
            </a:r>
            <a:r>
              <a:rPr lang="de-DE" b="1" dirty="0"/>
              <a:t> maximum LST Trends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74B808C-3FDA-473C-9B1B-9578E179534C}"/>
              </a:ext>
            </a:extLst>
          </p:cNvPr>
          <p:cNvGrpSpPr/>
          <p:nvPr/>
        </p:nvGrpSpPr>
        <p:grpSpPr>
          <a:xfrm>
            <a:off x="9553686" y="5760582"/>
            <a:ext cx="1931922" cy="602669"/>
            <a:chOff x="1399469" y="2250567"/>
            <a:chExt cx="1931922" cy="602669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3574172E-E5FD-4DAA-B55A-1C1CABDC103C}"/>
                </a:ext>
              </a:extLst>
            </p:cNvPr>
            <p:cNvGrpSpPr/>
            <p:nvPr/>
          </p:nvGrpSpPr>
          <p:grpSpPr>
            <a:xfrm>
              <a:off x="1399469" y="2450077"/>
              <a:ext cx="1931922" cy="403159"/>
              <a:chOff x="2668096" y="3065077"/>
              <a:chExt cx="2280796" cy="436602"/>
            </a:xfrm>
          </p:grpSpPr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908EC9CD-AAD8-4263-B49E-449B19FF4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725901" y="2196710"/>
                <a:ext cx="171459" cy="1908194"/>
              </a:xfrm>
              <a:prstGeom prst="rect">
                <a:avLst/>
              </a:prstGeom>
            </p:spPr>
          </p:pic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E79F86D1-2484-4D2F-BA5C-73ADCCA2A968}"/>
                  </a:ext>
                </a:extLst>
              </p:cNvPr>
              <p:cNvSpPr txBox="1"/>
              <p:nvPr/>
            </p:nvSpPr>
            <p:spPr>
              <a:xfrm>
                <a:off x="2668096" y="3201700"/>
                <a:ext cx="378875" cy="299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097A5FC-39EE-4B1A-8AEA-76063EB2748F}"/>
                  </a:ext>
                </a:extLst>
              </p:cNvPr>
              <p:cNvSpPr txBox="1"/>
              <p:nvPr/>
            </p:nvSpPr>
            <p:spPr>
              <a:xfrm>
                <a:off x="4630577" y="3201702"/>
                <a:ext cx="318315" cy="299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1D8717B1-A345-453A-A68B-69E24838DFFB}"/>
                </a:ext>
              </a:extLst>
            </p:cNvPr>
            <p:cNvSpPr txBox="1"/>
            <p:nvPr/>
          </p:nvSpPr>
          <p:spPr>
            <a:xfrm>
              <a:off x="1823471" y="2250567"/>
              <a:ext cx="1193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K/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Decade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25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Monthly maximum LST Anomalies in June 2010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33376" y="5418000"/>
            <a:ext cx="288000" cy="144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11DCE6F-7322-487E-B199-63428917079C}"/>
              </a:ext>
            </a:extLst>
          </p:cNvPr>
          <p:cNvSpPr txBox="1"/>
          <p:nvPr/>
        </p:nvSpPr>
        <p:spPr>
          <a:xfrm>
            <a:off x="590212" y="1318661"/>
            <a:ext cx="4676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TIMELINE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monthly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maximum LST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Ano</a:t>
            </a:r>
            <a:r>
              <a:rPr lang="de-DE" sz="1600" b="1" dirty="0" err="1">
                <a:solidFill>
                  <a:srgbClr val="000000"/>
                </a:solidFill>
                <a:latin typeface="Arial" panose="020B0604020202020204"/>
              </a:rPr>
              <a:t>malies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9622813-C97D-40FE-BB84-334319708498}"/>
              </a:ext>
            </a:extLst>
          </p:cNvPr>
          <p:cNvSpPr txBox="1"/>
          <p:nvPr/>
        </p:nvSpPr>
        <p:spPr>
          <a:xfrm>
            <a:off x="5670815" y="1318661"/>
            <a:ext cx="4676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ERA 5 </a:t>
            </a:r>
            <a:r>
              <a:rPr lang="de-DE" sz="1600" b="1" dirty="0" err="1">
                <a:solidFill>
                  <a:srgbClr val="000000"/>
                </a:solidFill>
              </a:rPr>
              <a:t>monthly</a:t>
            </a:r>
            <a:r>
              <a:rPr lang="de-DE" sz="1600" b="1" dirty="0">
                <a:solidFill>
                  <a:srgbClr val="000000"/>
                </a:solidFill>
              </a:rPr>
              <a:t> maximum LST </a:t>
            </a:r>
            <a:r>
              <a:rPr lang="de-DE" sz="1600" b="1" dirty="0" err="1">
                <a:solidFill>
                  <a:srgbClr val="000000"/>
                </a:solidFill>
              </a:rPr>
              <a:t>Anomalies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590848-DC82-4320-BE22-D4F37E0F5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6" y="1845956"/>
            <a:ext cx="4853128" cy="39207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90C0BB1-2DE3-487B-9E5D-A37BEE09E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10" y="1845956"/>
            <a:ext cx="4850515" cy="39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02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Monthly maximum LST Anomalies in August 2003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33376" y="5418000"/>
            <a:ext cx="288000" cy="144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11DCE6F-7322-487E-B199-63428917079C}"/>
              </a:ext>
            </a:extLst>
          </p:cNvPr>
          <p:cNvSpPr txBox="1"/>
          <p:nvPr/>
        </p:nvSpPr>
        <p:spPr>
          <a:xfrm>
            <a:off x="590212" y="1318661"/>
            <a:ext cx="4676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TIMELINE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monthly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maximum LST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Ano</a:t>
            </a:r>
            <a:r>
              <a:rPr lang="de-DE" sz="1600" b="1" dirty="0" err="1">
                <a:solidFill>
                  <a:srgbClr val="000000"/>
                </a:solidFill>
                <a:latin typeface="Arial" panose="020B0604020202020204"/>
              </a:rPr>
              <a:t>malies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9622813-C97D-40FE-BB84-334319708498}"/>
              </a:ext>
            </a:extLst>
          </p:cNvPr>
          <p:cNvSpPr txBox="1"/>
          <p:nvPr/>
        </p:nvSpPr>
        <p:spPr>
          <a:xfrm>
            <a:off x="5670815" y="1318661"/>
            <a:ext cx="4676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ERA 5 </a:t>
            </a:r>
            <a:r>
              <a:rPr lang="de-DE" sz="1600" b="1" dirty="0" err="1">
                <a:solidFill>
                  <a:srgbClr val="000000"/>
                </a:solidFill>
              </a:rPr>
              <a:t>monthly</a:t>
            </a:r>
            <a:r>
              <a:rPr lang="de-DE" sz="1600" b="1" dirty="0">
                <a:solidFill>
                  <a:srgbClr val="000000"/>
                </a:solidFill>
              </a:rPr>
              <a:t> maximum LST </a:t>
            </a:r>
            <a:r>
              <a:rPr lang="de-DE" sz="1600" b="1" dirty="0" err="1">
                <a:solidFill>
                  <a:srgbClr val="000000"/>
                </a:solidFill>
              </a:rPr>
              <a:t>Anomalies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590848-DC82-4320-BE22-D4F37E0F5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2" y="1845956"/>
            <a:ext cx="4740775" cy="39207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90C0BB1-2DE3-487B-9E5D-A37BEE09E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80" y="1845956"/>
            <a:ext cx="4740774" cy="39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4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0C2733D-FA49-4CF7-84DB-DD81652014D3}"/>
              </a:ext>
            </a:extLst>
          </p:cNvPr>
          <p:cNvSpPr/>
          <p:nvPr/>
        </p:nvSpPr>
        <p:spPr>
          <a:xfrm>
            <a:off x="6354151" y="966161"/>
            <a:ext cx="4634523" cy="2936603"/>
          </a:xfrm>
          <a:prstGeom prst="rect">
            <a:avLst/>
          </a:prstGeom>
          <a:solidFill>
            <a:schemeClr val="accent1">
              <a:lumMod val="20000"/>
              <a:lumOff val="8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0B1F4791-9E86-474C-A658-16CAEE96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and Outlook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D430F143-2C83-4FF1-92D1-AEF5E8F8F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95" y="1241872"/>
            <a:ext cx="5523345" cy="4895562"/>
          </a:xfrm>
          <a:noFill/>
        </p:spPr>
        <p:txBody>
          <a:bodyPr anchor="t" anchorCtr="0">
            <a:noAutofit/>
          </a:bodyPr>
          <a:lstStyle/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7F7F7F"/>
              </a:solidFill>
            </a:endParaRP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700" b="1" dirty="0">
                <a:solidFill>
                  <a:srgbClr val="7F7F7F"/>
                </a:solidFill>
              </a:rPr>
              <a:t>Harmonized the spectral response curves of the different NOAA satellites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sz="1700" b="1" dirty="0">
              <a:solidFill>
                <a:srgbClr val="7F7F7F"/>
              </a:solidFill>
            </a:endParaRP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700" b="1" dirty="0">
                <a:solidFill>
                  <a:srgbClr val="7F7F7F"/>
                </a:solidFill>
              </a:rPr>
              <a:t>Implemented the correction for emissivity, sensor view angle and water vapor content</a:t>
            </a:r>
          </a:p>
          <a:p>
            <a:pPr marL="457200" lvl="1" indent="0">
              <a:buClr>
                <a:srgbClr val="00B050"/>
              </a:buClr>
              <a:buNone/>
            </a:pPr>
            <a:endParaRPr lang="en-US" sz="1700" b="1" dirty="0">
              <a:solidFill>
                <a:srgbClr val="7F7F7F"/>
              </a:solidFill>
            </a:endParaRP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700" b="1" dirty="0">
                <a:solidFill>
                  <a:srgbClr val="7F7F7F"/>
                </a:solidFill>
              </a:rPr>
              <a:t>Implemented and validated an orbit drift correction by using LST Annual Cycle Parameters (ACPs) from geostationary data 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sz="1700" b="1" dirty="0">
              <a:solidFill>
                <a:srgbClr val="7F7F7F"/>
              </a:solidFill>
            </a:endParaRP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700" b="1" dirty="0">
                <a:solidFill>
                  <a:srgbClr val="7F7F7F"/>
                </a:solidFill>
              </a:rPr>
              <a:t> Created a long-term daily maximum LST time series (1982-2018) as well as 10-daily and monthly products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1AF0B1-467D-46BB-AC14-AB576E586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Inhaltsplatzhalter 12">
            <a:extLst>
              <a:ext uri="{FF2B5EF4-FFF2-40B4-BE49-F238E27FC236}">
                <a16:creationId xmlns:a16="http://schemas.microsoft.com/office/drawing/2014/main" id="{B3C91054-3D86-43ED-900F-D845422A9565}"/>
              </a:ext>
            </a:extLst>
          </p:cNvPr>
          <p:cNvSpPr txBox="1">
            <a:spLocks/>
          </p:cNvSpPr>
          <p:nvPr/>
        </p:nvSpPr>
        <p:spPr>
          <a:xfrm>
            <a:off x="6109254" y="3925201"/>
            <a:ext cx="5254485" cy="23056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SzPct val="150000"/>
              <a:buNone/>
            </a:pPr>
            <a:endParaRPr lang="en-US" sz="1700" b="1" dirty="0">
              <a:solidFill>
                <a:srgbClr val="7F7F7F"/>
              </a:solidFill>
            </a:endParaRPr>
          </a:p>
          <a:p>
            <a:pPr marL="742950" lvl="1" indent="-285750">
              <a:spcBef>
                <a:spcPts val="0"/>
              </a:spcBef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700" b="1" dirty="0">
                <a:solidFill>
                  <a:srgbClr val="7F7F7F"/>
                </a:solidFill>
              </a:rPr>
              <a:t>Extent the LST time series by incorporating </a:t>
            </a:r>
            <a:r>
              <a:rPr lang="en-US" sz="1700" b="1" dirty="0" err="1">
                <a:solidFill>
                  <a:srgbClr val="7F7F7F"/>
                </a:solidFill>
              </a:rPr>
              <a:t>MetOp</a:t>
            </a:r>
            <a:r>
              <a:rPr lang="en-US" sz="1700" b="1" dirty="0">
                <a:solidFill>
                  <a:srgbClr val="7F7F7F"/>
                </a:solidFill>
              </a:rPr>
              <a:t> data</a:t>
            </a:r>
          </a:p>
          <a:p>
            <a:pPr marL="742950" lvl="1" indent="-285750">
              <a:spcBef>
                <a:spcPts val="0"/>
              </a:spcBef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sz="1700" b="1" dirty="0">
              <a:solidFill>
                <a:srgbClr val="7F7F7F"/>
              </a:solidFill>
              <a:latin typeface="Arial" panose="020B0604020202020204"/>
              <a:cs typeface="+mn-cs"/>
            </a:endParaRPr>
          </a:p>
          <a:p>
            <a:pPr marL="742950" lvl="1" indent="-285750">
              <a:spcBef>
                <a:spcPts val="0"/>
              </a:spcBef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700" b="1" dirty="0">
                <a:solidFill>
                  <a:srgbClr val="7F7F7F"/>
                </a:solidFill>
                <a:latin typeface="Arial" panose="020B0604020202020204"/>
                <a:cs typeface="+mn-cs"/>
              </a:rPr>
              <a:t>Further compare the AVHRR LST time series and the LST trends to other available long-term LST sources</a:t>
            </a:r>
          </a:p>
          <a:p>
            <a:pPr marL="742950" lvl="1" indent="-285750">
              <a:spcBef>
                <a:spcPts val="0"/>
              </a:spcBef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sz="1700" b="1" dirty="0">
              <a:solidFill>
                <a:srgbClr val="7F7F7F"/>
              </a:solidFill>
              <a:latin typeface="Arial" panose="020B0604020202020204"/>
              <a:cs typeface="+mn-cs"/>
            </a:endParaRPr>
          </a:p>
          <a:p>
            <a:pPr marL="457200" lvl="1" indent="0">
              <a:spcBef>
                <a:spcPts val="0"/>
              </a:spcBef>
              <a:buSzPct val="150000"/>
              <a:buNone/>
            </a:pPr>
            <a:endParaRPr lang="en-US" sz="1800" b="1" dirty="0">
              <a:solidFill>
                <a:srgbClr val="7F7F7F"/>
              </a:solidFill>
              <a:latin typeface="Arial" panose="020B0604020202020204"/>
              <a:cs typeface="+mn-cs"/>
            </a:endParaRPr>
          </a:p>
          <a:p>
            <a:pPr marL="457200" lvl="1" indent="0">
              <a:spcBef>
                <a:spcPts val="0"/>
              </a:spcBef>
              <a:buSzPct val="150000"/>
              <a:buNone/>
            </a:pPr>
            <a:endParaRPr lang="en-US" sz="1800" b="1" dirty="0">
              <a:solidFill>
                <a:srgbClr val="7F7F7F"/>
              </a:solidFill>
              <a:latin typeface="Arial" panose="020B0604020202020204"/>
              <a:cs typeface="+mn-cs"/>
            </a:endParaRPr>
          </a:p>
          <a:p>
            <a:pPr marL="457200" lvl="1" indent="0">
              <a:spcBef>
                <a:spcPts val="0"/>
              </a:spcBef>
              <a:buSzPct val="150000"/>
              <a:buNone/>
            </a:pPr>
            <a:endParaRPr lang="en-US" sz="1800" b="1" dirty="0">
              <a:solidFill>
                <a:srgbClr val="7F7F7F"/>
              </a:solidFill>
              <a:latin typeface="Arial" panose="020B0604020202020204"/>
              <a:cs typeface="+mn-cs"/>
            </a:endParaRPr>
          </a:p>
          <a:p>
            <a:pPr marL="457200" lvl="1" indent="0">
              <a:spcBef>
                <a:spcPts val="0"/>
              </a:spcBef>
              <a:buSzPct val="150000"/>
              <a:buNone/>
            </a:pPr>
            <a:endParaRPr lang="en-US" sz="3100" b="1" dirty="0">
              <a:solidFill>
                <a:srgbClr val="7F7F7F"/>
              </a:solidFill>
            </a:endParaRPr>
          </a:p>
          <a:p>
            <a:pPr marL="457200" lvl="1" indent="0">
              <a:spcBef>
                <a:spcPts val="0"/>
              </a:spcBef>
              <a:buSzPct val="150000"/>
              <a:buNone/>
            </a:pPr>
            <a:endParaRPr lang="en-US" sz="3100" b="1" dirty="0">
              <a:solidFill>
                <a:srgbClr val="7F7F7F"/>
              </a:solidFill>
            </a:endParaRPr>
          </a:p>
          <a:p>
            <a:pPr marL="742950" lvl="1" indent="-285750">
              <a:spcBef>
                <a:spcPts val="0"/>
              </a:spcBef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sz="3100" b="1" dirty="0">
              <a:solidFill>
                <a:srgbClr val="7F7F7F"/>
              </a:solidFill>
            </a:endParaRPr>
          </a:p>
          <a:p>
            <a:pPr marL="742950" lvl="1" indent="-285750">
              <a:spcBef>
                <a:spcPts val="0"/>
              </a:spcBef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sz="2200" b="1" dirty="0">
              <a:solidFill>
                <a:srgbClr val="7F7F7F"/>
              </a:solidFill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0510A951-5AD8-4BF4-B92C-2BA2800A6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259176"/>
              </p:ext>
            </p:extLst>
          </p:nvPr>
        </p:nvGraphicFramePr>
        <p:xfrm>
          <a:off x="0" y="8203565"/>
          <a:ext cx="10988674" cy="511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337">
                  <a:extLst>
                    <a:ext uri="{9D8B030D-6E8A-4147-A177-3AD203B41FA5}">
                      <a16:colId xmlns:a16="http://schemas.microsoft.com/office/drawing/2014/main" val="4032401399"/>
                    </a:ext>
                  </a:extLst>
                </a:gridCol>
                <a:gridCol w="5494337">
                  <a:extLst>
                    <a:ext uri="{9D8B030D-6E8A-4147-A177-3AD203B41FA5}">
                      <a16:colId xmlns:a16="http://schemas.microsoft.com/office/drawing/2014/main" val="2037949331"/>
                    </a:ext>
                  </a:extLst>
                </a:gridCol>
              </a:tblGrid>
              <a:tr h="535862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Challenge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Solution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62904"/>
                  </a:ext>
                </a:extLst>
              </a:tr>
              <a:tr h="2016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Derivation </a:t>
                      </a:r>
                      <a:r>
                        <a:rPr lang="de-DE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of</a:t>
                      </a:r>
                      <a:r>
                        <a:rPr lang="de-D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accurate</a:t>
                      </a:r>
                      <a:r>
                        <a:rPr lang="de-D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LST </a:t>
                      </a:r>
                      <a:r>
                        <a:rPr lang="de-DE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from</a:t>
                      </a:r>
                      <a:r>
                        <a:rPr lang="de-D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AVHRR Data</a:t>
                      </a:r>
                    </a:p>
                    <a:p>
                      <a:endParaRPr lang="de-D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Blip>
                          <a:blip r:embed="rId5"/>
                        </a:buBlip>
                        <a:tabLst/>
                        <a:defRPr/>
                      </a:pP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Algorithms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published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by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Frey et al. (2017)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None/>
                        <a:tabLst/>
                        <a:defRPr/>
                      </a:pPr>
                      <a:endParaRPr lang="de-D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Blip>
                          <a:blip r:embed="rId5"/>
                        </a:buBlip>
                        <a:tabLst/>
                        <a:defRPr/>
                      </a:pP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Generation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of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Level 2 and 3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Product</a:t>
                      </a:r>
                      <a:endParaRPr lang="de-D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None/>
                        <a:tabLst/>
                        <a:defRPr/>
                      </a:pPr>
                      <a:endParaRPr lang="de-D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Blip>
                          <a:blip r:embed="rId5"/>
                        </a:buBlip>
                        <a:tabLst/>
                        <a:defRPr/>
                      </a:pP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Validation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with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MODIS and in situ LST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published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by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Reiners et al. (2021)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655810"/>
                  </a:ext>
                </a:extLst>
              </a:tr>
              <a:tr h="1243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Daytime</a:t>
                      </a:r>
                      <a:r>
                        <a:rPr lang="de-D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Normalization</a:t>
                      </a:r>
                      <a:r>
                        <a:rPr lang="de-DE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and Orbit Drift </a:t>
                      </a:r>
                      <a:r>
                        <a:rPr lang="de-DE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Correction</a:t>
                      </a:r>
                      <a:endParaRPr lang="de-DE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Blip>
                          <a:blip r:embed="rId6"/>
                        </a:buBlip>
                        <a:tabLst/>
                        <a:defRPr/>
                      </a:pP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Statistical Approach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None/>
                        <a:tabLst/>
                        <a:defRPr/>
                      </a:pPr>
                      <a:endParaRPr lang="de-D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Blip>
                          <a:blip r:embed="rId6"/>
                        </a:buBlip>
                        <a:tabLst/>
                        <a:defRPr/>
                      </a:pP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Physical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Approach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963598"/>
                  </a:ext>
                </a:extLst>
              </a:tr>
              <a:tr h="1321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Validation of early parts of Time Series</a:t>
                      </a:r>
                    </a:p>
                    <a:p>
                      <a:endParaRPr lang="de-D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Tx/>
                        <a:buBlip>
                          <a:blip r:embed="rId6"/>
                        </a:buBlip>
                        <a:tabLst/>
                        <a:defRPr/>
                      </a:pP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Comparison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with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near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Surface Air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Temperature</a:t>
                      </a:r>
                      <a:endParaRPr lang="de-D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285750" indent="-285750">
                        <a:buSzPct val="150000"/>
                        <a:buFontTx/>
                        <a:buBlip>
                          <a:blip r:embed="rId3">
                            <a:extLst>
                              <a:ext uri="{96DAC541-7B7A-43D3-8B79-37D633B846F1}">
                                <asvg:svgBlip xmlns:asvg="http://schemas.microsoft.com/office/drawing/2016/SVG/main" r:embed="rId4"/>
                              </a:ext>
                            </a:extLst>
                          </a:blip>
                        </a:buBlip>
                      </a:pP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Comparison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with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Landsat</a:t>
                      </a:r>
                      <a:r>
                        <a:rPr lang="de-D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LST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771025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7F74B164-B4BE-4D7F-B6E3-99D50732109E}"/>
              </a:ext>
            </a:extLst>
          </p:cNvPr>
          <p:cNvSpPr txBox="1"/>
          <p:nvPr/>
        </p:nvSpPr>
        <p:spPr>
          <a:xfrm>
            <a:off x="6636527" y="981219"/>
            <a:ext cx="499325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b="1" dirty="0">
                <a:solidFill>
                  <a:srgbClr val="7F7F7F"/>
                </a:solidFill>
              </a:rPr>
              <a:t>The TIMELINE LST </a:t>
            </a:r>
            <a:r>
              <a:rPr lang="de-DE" sz="1700" b="1" dirty="0" err="1">
                <a:solidFill>
                  <a:srgbClr val="7F7F7F"/>
                </a:solidFill>
              </a:rPr>
              <a:t>Product</a:t>
            </a:r>
            <a:r>
              <a:rPr lang="de-DE" sz="1700" b="1" dirty="0">
                <a:solidFill>
                  <a:srgbClr val="7F7F7F"/>
                </a:solidFill>
              </a:rPr>
              <a:t> </a:t>
            </a:r>
            <a:r>
              <a:rPr lang="de-DE" sz="1700" b="1" dirty="0" err="1">
                <a:solidFill>
                  <a:srgbClr val="7F7F7F"/>
                </a:solidFill>
              </a:rPr>
              <a:t>enables</a:t>
            </a:r>
            <a:r>
              <a:rPr lang="de-DE" sz="1700" b="1" dirty="0">
                <a:solidFill>
                  <a:srgbClr val="7F7F7F"/>
                </a:solidFill>
              </a:rPr>
              <a:t> </a:t>
            </a:r>
            <a:r>
              <a:rPr lang="de-DE" sz="1700" b="1" dirty="0" err="1">
                <a:solidFill>
                  <a:srgbClr val="7F7F7F"/>
                </a:solidFill>
              </a:rPr>
              <a:t>the</a:t>
            </a:r>
            <a:r>
              <a:rPr lang="de-DE" sz="1700" b="1" dirty="0">
                <a:solidFill>
                  <a:srgbClr val="7F7F7F"/>
                </a:solidFill>
              </a:rPr>
              <a:t> </a:t>
            </a:r>
            <a:r>
              <a:rPr lang="de-DE" sz="1700" b="1" dirty="0" err="1">
                <a:solidFill>
                  <a:srgbClr val="7F7F7F"/>
                </a:solidFill>
              </a:rPr>
              <a:t>analysis</a:t>
            </a:r>
            <a:r>
              <a:rPr lang="de-DE" sz="1700" b="1" dirty="0">
                <a:solidFill>
                  <a:srgbClr val="7F7F7F"/>
                </a:solidFill>
              </a:rPr>
              <a:t> </a:t>
            </a:r>
            <a:r>
              <a:rPr lang="de-DE" sz="1700" b="1" dirty="0" err="1">
                <a:solidFill>
                  <a:srgbClr val="7F7F7F"/>
                </a:solidFill>
              </a:rPr>
              <a:t>of</a:t>
            </a:r>
            <a:r>
              <a:rPr lang="de-DE" sz="1700" b="1" dirty="0">
                <a:solidFill>
                  <a:srgbClr val="7F7F7F"/>
                </a:solidFill>
              </a:rPr>
              <a:t>:</a:t>
            </a:r>
          </a:p>
          <a:p>
            <a:endParaRPr lang="de-DE" sz="1700" b="1" dirty="0">
              <a:solidFill>
                <a:srgbClr val="7F7F7F"/>
              </a:solidFill>
            </a:endParaRPr>
          </a:p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de-DE" sz="1700" b="1" dirty="0">
                <a:solidFill>
                  <a:srgbClr val="7F7F7F"/>
                </a:solidFill>
              </a:rPr>
              <a:t>Global </a:t>
            </a:r>
            <a:r>
              <a:rPr lang="de-DE" sz="1700" b="1" dirty="0" err="1">
                <a:solidFill>
                  <a:srgbClr val="7F7F7F"/>
                </a:solidFill>
              </a:rPr>
              <a:t>warming</a:t>
            </a:r>
            <a:endParaRPr lang="de-DE" sz="1700" b="1" dirty="0">
              <a:solidFill>
                <a:srgbClr val="7F7F7F"/>
              </a:solidFill>
            </a:endParaRPr>
          </a:p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de-DE" sz="1700" b="1" dirty="0">
              <a:solidFill>
                <a:srgbClr val="7F7F7F"/>
              </a:solidFill>
            </a:endParaRPr>
          </a:p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de-DE" sz="1700" b="1" dirty="0">
                <a:solidFill>
                  <a:srgbClr val="7F7F7F"/>
                </a:solidFill>
              </a:rPr>
              <a:t>Heat </a:t>
            </a:r>
            <a:r>
              <a:rPr lang="de-DE" sz="1700" b="1" dirty="0" err="1">
                <a:solidFill>
                  <a:srgbClr val="7F7F7F"/>
                </a:solidFill>
              </a:rPr>
              <a:t>waves</a:t>
            </a:r>
            <a:endParaRPr lang="de-DE" sz="1700" b="1" dirty="0">
              <a:solidFill>
                <a:srgbClr val="7F7F7F"/>
              </a:solidFill>
            </a:endParaRPr>
          </a:p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de-DE" sz="1700" b="1" dirty="0">
              <a:solidFill>
                <a:srgbClr val="7F7F7F"/>
              </a:solidFill>
            </a:endParaRPr>
          </a:p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de-DE" sz="1700" b="1" dirty="0">
                <a:solidFill>
                  <a:srgbClr val="7F7F7F"/>
                </a:solidFill>
              </a:rPr>
              <a:t>Landcover </a:t>
            </a:r>
            <a:r>
              <a:rPr lang="de-DE" sz="1700" b="1" dirty="0" err="1">
                <a:solidFill>
                  <a:srgbClr val="7F7F7F"/>
                </a:solidFill>
              </a:rPr>
              <a:t>dynamics</a:t>
            </a:r>
            <a:endParaRPr lang="de-DE" sz="1700" b="1" dirty="0">
              <a:solidFill>
                <a:srgbClr val="7F7F7F"/>
              </a:solidFill>
            </a:endParaRPr>
          </a:p>
          <a:p>
            <a:endParaRPr lang="de-DE" sz="1700" b="1" dirty="0">
              <a:solidFill>
                <a:srgbClr val="7F7F7F"/>
              </a:solidFill>
            </a:endParaRPr>
          </a:p>
          <a:p>
            <a:pPr marL="285750" indent="-28575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de-DE" sz="1700" b="1" dirty="0" err="1">
                <a:solidFill>
                  <a:srgbClr val="7F7F7F"/>
                </a:solidFill>
              </a:rPr>
              <a:t>Fire</a:t>
            </a:r>
            <a:r>
              <a:rPr lang="de-DE" sz="1700" b="1" dirty="0">
                <a:solidFill>
                  <a:srgbClr val="7F7F7F"/>
                </a:solidFill>
              </a:rPr>
              <a:t> </a:t>
            </a:r>
            <a:r>
              <a:rPr lang="de-DE" sz="1700" b="1" dirty="0" err="1">
                <a:solidFill>
                  <a:srgbClr val="7F7F7F"/>
                </a:solidFill>
              </a:rPr>
              <a:t>risks</a:t>
            </a:r>
            <a:endParaRPr lang="de-DE" sz="1700" b="1" dirty="0">
              <a:solidFill>
                <a:srgbClr val="7F7F7F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F40D70F-AA61-48FF-95D0-8DC32BBACB90}"/>
              </a:ext>
            </a:extLst>
          </p:cNvPr>
          <p:cNvSpPr/>
          <p:nvPr/>
        </p:nvSpPr>
        <p:spPr>
          <a:xfrm>
            <a:off x="6354151" y="3902765"/>
            <a:ext cx="4634523" cy="2413319"/>
          </a:xfrm>
          <a:prstGeom prst="rect">
            <a:avLst/>
          </a:prstGeom>
          <a:solidFill>
            <a:schemeClr val="accent2">
              <a:lumMod val="20000"/>
              <a:lumOff val="8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1E2FC8E-9F83-4AF6-B09C-A52C82EED5D3}"/>
              </a:ext>
            </a:extLst>
          </p:cNvPr>
          <p:cNvSpPr/>
          <p:nvPr/>
        </p:nvSpPr>
        <p:spPr>
          <a:xfrm>
            <a:off x="881365" y="966162"/>
            <a:ext cx="5472785" cy="5264704"/>
          </a:xfrm>
          <a:prstGeom prst="rect">
            <a:avLst/>
          </a:prstGeom>
          <a:solidFill>
            <a:schemeClr val="accent4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329539F-C9E6-4473-85DC-575694AE1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83" y="5400729"/>
            <a:ext cx="3883253" cy="887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B82E6B5-47B3-480D-9D61-3CFF1BBE13EC}"/>
              </a:ext>
            </a:extLst>
          </p:cNvPr>
          <p:cNvSpPr txBox="1"/>
          <p:nvPr/>
        </p:nvSpPr>
        <p:spPr>
          <a:xfrm>
            <a:off x="2148539" y="6393905"/>
            <a:ext cx="28901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dirty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(Reiners et. al., just </a:t>
            </a:r>
            <a:r>
              <a:rPr lang="de-DE" sz="1600" dirty="0" err="1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accepted</a:t>
            </a:r>
            <a:r>
              <a:rPr lang="de-DE" sz="1600" dirty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9D21097-2CC1-4257-87D9-6510596B219D}"/>
              </a:ext>
            </a:extLst>
          </p:cNvPr>
          <p:cNvSpPr txBox="1"/>
          <p:nvPr/>
        </p:nvSpPr>
        <p:spPr>
          <a:xfrm>
            <a:off x="6896099" y="6281674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philipp.reiners@dlr.de</a:t>
            </a:r>
          </a:p>
        </p:txBody>
      </p:sp>
    </p:spTree>
    <p:extLst>
      <p:ext uri="{BB962C8B-B14F-4D97-AF65-F5344CB8AC3E}">
        <p14:creationId xmlns:p14="http://schemas.microsoft.com/office/powerpoint/2010/main" val="179766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403309" cy="985286"/>
          </a:xfrm>
        </p:spPr>
        <p:txBody>
          <a:bodyPr/>
          <a:lstStyle/>
          <a:p>
            <a:r>
              <a:rPr lang="en-US" dirty="0"/>
              <a:t>Gap Filling with Random Forest Regression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1435757-2A32-4C7D-B31D-6C71F4C06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810" y="1335057"/>
            <a:ext cx="2454641" cy="184098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6D0030C-B83C-4205-B1B4-ED08AF957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810" y="3176038"/>
            <a:ext cx="2454641" cy="184098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900AAB2-02AB-46CC-A4A3-087E52CE2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810" y="5017019"/>
            <a:ext cx="2454641" cy="1840981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47B5D29E-1866-4190-AC46-9DF3A74F39AE}"/>
              </a:ext>
            </a:extLst>
          </p:cNvPr>
          <p:cNvSpPr txBox="1"/>
          <p:nvPr/>
        </p:nvSpPr>
        <p:spPr>
          <a:xfrm>
            <a:off x="8821000" y="985645"/>
            <a:ext cx="244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/>
              <a:t>Difference</a:t>
            </a:r>
            <a:r>
              <a:rPr lang="de-DE" sz="1200" b="1" dirty="0"/>
              <a:t> </a:t>
            </a:r>
            <a:r>
              <a:rPr lang="de-DE" sz="1200" b="1" dirty="0" err="1"/>
              <a:t>between</a:t>
            </a:r>
            <a:r>
              <a:rPr lang="de-DE" sz="1200" b="1" dirty="0"/>
              <a:t> </a:t>
            </a:r>
            <a:r>
              <a:rPr lang="de-DE" sz="1200" b="1" dirty="0" err="1"/>
              <a:t>observed</a:t>
            </a:r>
            <a:r>
              <a:rPr lang="de-DE" sz="1200" b="1" dirty="0"/>
              <a:t> and </a:t>
            </a:r>
            <a:r>
              <a:rPr lang="de-DE" sz="1200" b="1" dirty="0" err="1"/>
              <a:t>predicted</a:t>
            </a:r>
            <a:r>
              <a:rPr lang="de-DE" sz="1200" b="1" dirty="0"/>
              <a:t> LST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0306C865-0F22-407B-A79A-9580E7A57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83" y="3804452"/>
            <a:ext cx="3807680" cy="285576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96E04562-F959-4640-86DB-581DA9FC3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83" y="1119835"/>
            <a:ext cx="3480932" cy="2461566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9E1FDE8B-6EAD-48B6-9B43-315844CBB8D5}"/>
              </a:ext>
            </a:extLst>
          </p:cNvPr>
          <p:cNvSpPr/>
          <p:nvPr/>
        </p:nvSpPr>
        <p:spPr>
          <a:xfrm>
            <a:off x="369087" y="1537068"/>
            <a:ext cx="3974452" cy="3268198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DB803DA-7674-4257-BF1A-402C58E6CC3D}"/>
              </a:ext>
            </a:extLst>
          </p:cNvPr>
          <p:cNvSpPr txBox="1"/>
          <p:nvPr/>
        </p:nvSpPr>
        <p:spPr>
          <a:xfrm>
            <a:off x="513184" y="1878505"/>
            <a:ext cx="37492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Missing</a:t>
            </a:r>
            <a:r>
              <a:rPr lang="de-DE" dirty="0"/>
              <a:t> LST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predicted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a 2 x 2° </a:t>
            </a:r>
            <a:r>
              <a:rPr lang="de-DE" dirty="0" err="1"/>
              <a:t>tile</a:t>
            </a:r>
            <a:r>
              <a:rPr lang="de-DE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Predictors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Longterm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maximum LST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NDVI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Elevation</a:t>
            </a:r>
          </a:p>
        </p:txBody>
      </p:sp>
    </p:spTree>
    <p:extLst>
      <p:ext uri="{BB962C8B-B14F-4D97-AF65-F5344CB8AC3E}">
        <p14:creationId xmlns:p14="http://schemas.microsoft.com/office/powerpoint/2010/main" val="233870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65125"/>
            <a:ext cx="9708761" cy="1325563"/>
          </a:xfrm>
        </p:spPr>
        <p:txBody>
          <a:bodyPr/>
          <a:lstStyle/>
          <a:p>
            <a:r>
              <a:rPr lang="en-US" dirty="0"/>
              <a:t>Climate Change is a </a:t>
            </a:r>
            <a:r>
              <a:rPr lang="en-US"/>
              <a:t>serious Threat </a:t>
            </a:r>
            <a:r>
              <a:rPr lang="en-US" dirty="0"/>
              <a:t>to Europe...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1BCA21-473A-4BBB-B274-7BE7D8865C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DD16ED-2389-49F8-8C5C-81DF4413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" y="1164493"/>
            <a:ext cx="5858702" cy="389177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2D624C-1753-4BE8-A8A1-64D59B86C84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4493"/>
            <a:ext cx="6248401" cy="286814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9FBBCC4-2C14-48AF-AEB2-1FEB5169190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11960"/>
            <a:ext cx="6387552" cy="346087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56EFC2A-F5EA-4609-A8DB-0A6A0D1E9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9" y="4310504"/>
            <a:ext cx="3510807" cy="25474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0A857A-8BD7-4D19-B81B-C81BDD724D0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59" y="4487360"/>
            <a:ext cx="3977620" cy="24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99"/>
    </mc:Choice>
    <mc:Fallback xmlns="">
      <p:transition spd="slow" advTm="3079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hteck 89">
            <a:extLst>
              <a:ext uri="{FF2B5EF4-FFF2-40B4-BE49-F238E27FC236}">
                <a16:creationId xmlns:a16="http://schemas.microsoft.com/office/drawing/2014/main" id="{D3814358-82AF-4160-AC74-1382E9C61B9D}"/>
              </a:ext>
            </a:extLst>
          </p:cNvPr>
          <p:cNvSpPr/>
          <p:nvPr/>
        </p:nvSpPr>
        <p:spPr>
          <a:xfrm>
            <a:off x="10183879" y="1962257"/>
            <a:ext cx="1538449" cy="4149184"/>
          </a:xfrm>
          <a:prstGeom prst="rect">
            <a:avLst/>
          </a:prstGeom>
          <a:solidFill>
            <a:schemeClr val="accent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13CC9DF0-9DED-4850-89F8-EE1BC292B750}"/>
              </a:ext>
            </a:extLst>
          </p:cNvPr>
          <p:cNvSpPr/>
          <p:nvPr/>
        </p:nvSpPr>
        <p:spPr>
          <a:xfrm>
            <a:off x="8604487" y="1963292"/>
            <a:ext cx="1538449" cy="4149184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0FF36BD3-85AA-4A9C-81CA-523800F8E442}"/>
              </a:ext>
            </a:extLst>
          </p:cNvPr>
          <p:cNvSpPr/>
          <p:nvPr/>
        </p:nvSpPr>
        <p:spPr>
          <a:xfrm>
            <a:off x="7009854" y="1963292"/>
            <a:ext cx="1538449" cy="4149184"/>
          </a:xfrm>
          <a:prstGeom prst="rect">
            <a:avLst/>
          </a:prstGeom>
          <a:solidFill>
            <a:schemeClr val="accent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E7F14FBD-9B29-4383-90D6-D5806714E844}"/>
              </a:ext>
            </a:extLst>
          </p:cNvPr>
          <p:cNvSpPr/>
          <p:nvPr/>
        </p:nvSpPr>
        <p:spPr>
          <a:xfrm>
            <a:off x="5393202" y="1962257"/>
            <a:ext cx="1538449" cy="4149184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D0AFFF60-FA78-44AE-9949-E098D748257E}"/>
              </a:ext>
            </a:extLst>
          </p:cNvPr>
          <p:cNvSpPr/>
          <p:nvPr/>
        </p:nvSpPr>
        <p:spPr>
          <a:xfrm>
            <a:off x="3794498" y="1962257"/>
            <a:ext cx="1538449" cy="4149184"/>
          </a:xfrm>
          <a:prstGeom prst="rect">
            <a:avLst/>
          </a:prstGeom>
          <a:solidFill>
            <a:schemeClr val="accent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749007A3-3534-41DB-AD8D-C25AB753A490}"/>
              </a:ext>
            </a:extLst>
          </p:cNvPr>
          <p:cNvSpPr/>
          <p:nvPr/>
        </p:nvSpPr>
        <p:spPr>
          <a:xfrm>
            <a:off x="2215470" y="1962257"/>
            <a:ext cx="1538449" cy="4149184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Pfeil nach rechts 10">
            <a:extLst>
              <a:ext uri="{FF2B5EF4-FFF2-40B4-BE49-F238E27FC236}">
                <a16:creationId xmlns:a16="http://schemas.microsoft.com/office/drawing/2014/main" id="{1C8BB526-84AF-48B4-B9D8-8D1268EBA765}"/>
              </a:ext>
            </a:extLst>
          </p:cNvPr>
          <p:cNvSpPr/>
          <p:nvPr/>
        </p:nvSpPr>
        <p:spPr>
          <a:xfrm>
            <a:off x="631215" y="1379703"/>
            <a:ext cx="11240940" cy="58893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TIMELINE LST Product Generation Overview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B9CF801-BDF3-4A84-936B-34A15574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824" y="51724"/>
            <a:ext cx="1362280" cy="56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FEB0FD6F-F263-421D-9C3A-C912FAED68E4}"/>
              </a:ext>
            </a:extLst>
          </p:cNvPr>
          <p:cNvSpPr/>
          <p:nvPr/>
        </p:nvSpPr>
        <p:spPr>
          <a:xfrm>
            <a:off x="621452" y="1963292"/>
            <a:ext cx="1538449" cy="4149184"/>
          </a:xfrm>
          <a:prstGeom prst="rect">
            <a:avLst/>
          </a:prstGeom>
          <a:solidFill>
            <a:schemeClr val="accent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C142EC91-B136-4E7D-B74A-A649B4ECE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30" y="2063858"/>
            <a:ext cx="1167557" cy="2697621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67F40414-EC72-4B5D-B44E-E4D154A5D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351" y="2033346"/>
            <a:ext cx="1051228" cy="1563944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814B935B-0E6A-4F12-B957-296E79178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371" y="2822277"/>
            <a:ext cx="1025627" cy="1530923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59D44195-727E-431A-AB33-403E19502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376" y="2142114"/>
            <a:ext cx="1601522" cy="1128099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58FDF635-603B-4EE4-9869-6B38A5997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9120" y="2082010"/>
            <a:ext cx="1538449" cy="1081895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853EF9CE-43B9-415A-972E-1980D33C1F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96" y="2730732"/>
            <a:ext cx="1533761" cy="127363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7B1CA56A-5714-41B8-A8F9-494B4CA676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62" y="4558413"/>
            <a:ext cx="1545503" cy="548687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92026D78-D79E-4231-A83E-AA8657556F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43" y="3524400"/>
            <a:ext cx="1568114" cy="567503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BC1911CA-FA89-4518-8EB6-5C14475D47C4}"/>
              </a:ext>
            </a:extLst>
          </p:cNvPr>
          <p:cNvSpPr txBox="1"/>
          <p:nvPr/>
        </p:nvSpPr>
        <p:spPr>
          <a:xfrm>
            <a:off x="2140974" y="2484118"/>
            <a:ext cx="174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Vegetation Cover Method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A883D7EF-7ABA-447C-B230-23E557EE62BD}"/>
              </a:ext>
            </a:extLst>
          </p:cNvPr>
          <p:cNvSpPr txBox="1"/>
          <p:nvPr/>
        </p:nvSpPr>
        <p:spPr>
          <a:xfrm>
            <a:off x="2194736" y="4290750"/>
            <a:ext cx="1908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Split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window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algorithm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24DFCA9E-0E06-4296-83F8-9AC4D7F9D65F}"/>
              </a:ext>
            </a:extLst>
          </p:cNvPr>
          <p:cNvSpPr txBox="1"/>
          <p:nvPr/>
        </p:nvSpPr>
        <p:spPr>
          <a:xfrm>
            <a:off x="2185266" y="3245823"/>
            <a:ext cx="1774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Mono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window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algorithm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D8EE177-3749-40ED-9485-E07641E93409}"/>
              </a:ext>
            </a:extLst>
          </p:cNvPr>
          <p:cNvSpPr txBox="1"/>
          <p:nvPr/>
        </p:nvSpPr>
        <p:spPr>
          <a:xfrm>
            <a:off x="631214" y="1515349"/>
            <a:ext cx="11895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L1B	      		  	L2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                                     L2c                                                    L3	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                                        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1D077A75-6671-4FFD-9C6A-CE71623813BF}"/>
              </a:ext>
            </a:extLst>
          </p:cNvPr>
          <p:cNvSpPr txBox="1"/>
          <p:nvPr/>
        </p:nvSpPr>
        <p:spPr>
          <a:xfrm>
            <a:off x="3865363" y="4583334"/>
            <a:ext cx="14961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LST in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orbit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projection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at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observation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time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Validated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against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MODIS LST and in situ LST [2]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16397D09-4C39-4FAF-997F-3379A68C3E07}"/>
              </a:ext>
            </a:extLst>
          </p:cNvPr>
          <p:cNvSpPr txBox="1"/>
          <p:nvPr/>
        </p:nvSpPr>
        <p:spPr>
          <a:xfrm>
            <a:off x="788899" y="5022244"/>
            <a:ext cx="1113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AVHRR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Brightness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Temperatures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015E4E17-C013-4F5E-BBC9-9AB8B198E628}"/>
              </a:ext>
            </a:extLst>
          </p:cNvPr>
          <p:cNvSpPr txBox="1"/>
          <p:nvPr/>
        </p:nvSpPr>
        <p:spPr>
          <a:xfrm>
            <a:off x="5473338" y="2026516"/>
            <a:ext cx="1405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L2c-Processor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35BCD038-5099-41E7-BECC-D44C1CB87449}"/>
              </a:ext>
            </a:extLst>
          </p:cNvPr>
          <p:cNvSpPr txBox="1"/>
          <p:nvPr/>
        </p:nvSpPr>
        <p:spPr>
          <a:xfrm>
            <a:off x="8750711" y="2026515"/>
            <a:ext cx="1283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L3-Processor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DA7D5819-8EC4-4646-A14C-0C46DCEBD187}"/>
              </a:ext>
            </a:extLst>
          </p:cNvPr>
          <p:cNvSpPr txBox="1"/>
          <p:nvPr/>
        </p:nvSpPr>
        <p:spPr>
          <a:xfrm>
            <a:off x="10225210" y="3709371"/>
            <a:ext cx="1554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Daily: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Best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observation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lowest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zenith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angle)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10-Daily: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LST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stastistics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Max,Mean,Median,Min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Monthly: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stastistics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Max,Mean,Median,Min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32209218-C3C8-45D6-AF7C-D2596DA1860C}"/>
              </a:ext>
            </a:extLst>
          </p:cNvPr>
          <p:cNvSpPr txBox="1"/>
          <p:nvPr/>
        </p:nvSpPr>
        <p:spPr>
          <a:xfrm>
            <a:off x="8603872" y="3139308"/>
            <a:ext cx="15549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Pixel-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based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filtering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monthly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time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series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(1.5*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stdev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Compositing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7A4C681F-14F3-43CC-844A-DDA8EE8172E2}"/>
              </a:ext>
            </a:extLst>
          </p:cNvPr>
          <p:cNvSpPr txBox="1"/>
          <p:nvPr/>
        </p:nvSpPr>
        <p:spPr>
          <a:xfrm>
            <a:off x="2235626" y="2026517"/>
            <a:ext cx="1538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L2-Processor [1,2]</a:t>
            </a: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7E8191D6-045D-483A-B0D5-3BA2E35266E1}"/>
              </a:ext>
            </a:extLst>
          </p:cNvPr>
          <p:cNvSpPr txBox="1"/>
          <p:nvPr/>
        </p:nvSpPr>
        <p:spPr>
          <a:xfrm>
            <a:off x="5447361" y="3370140"/>
            <a:ext cx="149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Projection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LAEA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Tiles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E0E546D-DEAC-4F8F-A311-71B3DAEC6149}"/>
              </a:ext>
            </a:extLst>
          </p:cNvPr>
          <p:cNvSpPr txBox="1"/>
          <p:nvPr/>
        </p:nvSpPr>
        <p:spPr>
          <a:xfrm>
            <a:off x="622221" y="6191063"/>
            <a:ext cx="7982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[1] Frey, C.M.;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Kuenzer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C.; Dech, S. Assessment of Mono- and Split-Window Approaches for Time Series Processing of LST from AVHRR—A TIMELINE Round    Robin. 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Remote Sens.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2017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 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72. https://doi.org/10.3390/rs9010072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[2] Reiners, P.; Asam, S.; Frey, C.; Holzwarth, S.; Bachmann, M.; Sobrino, J.; Göttsche, F.-M.; Bendix, J.;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Kuenzer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C. Validation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AVHRR Land Surface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Temperature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MODIS and In Situ LST—A TIMELINE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Thematic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Processor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 </a:t>
            </a:r>
            <a:r>
              <a:rPr kumimoji="0" lang="de-DE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Remote Sens.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 </a:t>
            </a:r>
            <a:r>
              <a:rPr kumimoji="0" lang="de-DE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3473. https://doi.org/10.3390/rs13173473</a:t>
            </a:r>
          </a:p>
        </p:txBody>
      </p:sp>
    </p:spTree>
    <p:extLst>
      <p:ext uri="{BB962C8B-B14F-4D97-AF65-F5344CB8AC3E}">
        <p14:creationId xmlns:p14="http://schemas.microsoft.com/office/powerpoint/2010/main" val="26945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5"/>
    </mc:Choice>
    <mc:Fallback xmlns="">
      <p:transition spd="slow" advTm="5285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Level 2 LST </a:t>
            </a:r>
            <a:r>
              <a:rPr lang="en-US" dirty="0" err="1"/>
              <a:t>Validierung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B9CF801-BDF3-4A84-936B-34A15574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824" y="51724"/>
            <a:ext cx="1362280" cy="56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0485C30-43A8-488C-A32B-DED00F78E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4" y="2219848"/>
            <a:ext cx="5605774" cy="28028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EFF71CB-9CBC-4BD9-85CD-927CBBFB8558}"/>
              </a:ext>
            </a:extLst>
          </p:cNvPr>
          <p:cNvSpPr txBox="1"/>
          <p:nvPr/>
        </p:nvSpPr>
        <p:spPr>
          <a:xfrm>
            <a:off x="1697302" y="1954121"/>
            <a:ext cx="28020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Temporal and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spatial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Matches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between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TIMELINE and MODIS LST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DC55F24-0BB3-4DE7-B666-31A666A721DF}"/>
              </a:ext>
            </a:extLst>
          </p:cNvPr>
          <p:cNvSpPr/>
          <p:nvPr/>
        </p:nvSpPr>
        <p:spPr>
          <a:xfrm>
            <a:off x="4499316" y="6371097"/>
            <a:ext cx="3210641" cy="40262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1223F3A-160C-46E5-9180-4DE2F439B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22" y="1963381"/>
            <a:ext cx="3639063" cy="405459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7A506AB-FC38-4C17-83D4-159F4158CE54}"/>
              </a:ext>
            </a:extLst>
          </p:cNvPr>
          <p:cNvSpPr txBox="1"/>
          <p:nvPr/>
        </p:nvSpPr>
        <p:spPr>
          <a:xfrm>
            <a:off x="7007764" y="1453202"/>
            <a:ext cx="33881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TIMELINE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LST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against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situ LST at 10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stations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North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America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68686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07"/>
    </mc:Choice>
    <mc:Fallback xmlns="">
      <p:transition spd="slow" advTm="570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2F1D4B0-850F-4D53-AFC8-05672E284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11" y="4271727"/>
            <a:ext cx="3702194" cy="12026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333375"/>
            <a:ext cx="10277473" cy="985286"/>
          </a:xfrm>
        </p:spPr>
        <p:txBody>
          <a:bodyPr>
            <a:normAutofit/>
          </a:bodyPr>
          <a:lstStyle/>
          <a:p>
            <a:r>
              <a:rPr lang="en-US" dirty="0"/>
              <a:t>The TIMELINE Project – Geophysical Products over Europe from ~40 Years of AVHRR Data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172D260-BA74-4CEE-8CD9-43928E3CE2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474368"/>
            <a:ext cx="11208676" cy="1278857"/>
          </a:xfrm>
          <a:noFill/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F7F7F"/>
                </a:solidFill>
              </a:rPr>
              <a:t>Sensors:</a:t>
            </a:r>
            <a:r>
              <a:rPr lang="en-GB" sz="3200" dirty="0">
                <a:solidFill>
                  <a:srgbClr val="7F7F7F"/>
                </a:solidFill>
              </a:rPr>
              <a:t> </a:t>
            </a:r>
            <a:r>
              <a:rPr lang="en-US" sz="3200" dirty="0">
                <a:solidFill>
                  <a:srgbClr val="7F7F7F"/>
                </a:solidFill>
              </a:rPr>
              <a:t>AVHRR-1 (4 Channels), AVHRR-2 (5 Channels) &amp; AVHRR-3 (6 Channels) onboard NOAA 7 - 19  [integrated] </a:t>
            </a:r>
            <a:br>
              <a:rPr lang="en-US" sz="3200" dirty="0">
                <a:solidFill>
                  <a:srgbClr val="7F7F7F"/>
                </a:solidFill>
              </a:rPr>
            </a:br>
            <a:r>
              <a:rPr lang="en-US" sz="3200" dirty="0">
                <a:solidFill>
                  <a:srgbClr val="7F7F7F"/>
                </a:solidFill>
              </a:rPr>
              <a:t>and </a:t>
            </a:r>
            <a:r>
              <a:rPr lang="en-US" sz="3200" dirty="0" err="1">
                <a:solidFill>
                  <a:srgbClr val="7F7F7F"/>
                </a:solidFill>
              </a:rPr>
              <a:t>MetOp</a:t>
            </a:r>
            <a:r>
              <a:rPr lang="en-US" sz="3200" dirty="0">
                <a:solidFill>
                  <a:srgbClr val="7F7F7F"/>
                </a:solidFill>
              </a:rPr>
              <a:t>-A, -B, &amp; -C [being integrated]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7F7F7F"/>
                </a:solidFill>
              </a:rPr>
              <a:t>Resolution:</a:t>
            </a:r>
            <a:r>
              <a:rPr lang="en-US" sz="3200" dirty="0">
                <a:solidFill>
                  <a:srgbClr val="7F7F7F"/>
                </a:solidFill>
              </a:rPr>
              <a:t> 1 km (LAC + HRTP data)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7F7F7F"/>
                </a:solidFill>
              </a:rPr>
              <a:t>Coverage:</a:t>
            </a:r>
            <a:r>
              <a:rPr lang="en-US" sz="3200" dirty="0">
                <a:solidFill>
                  <a:srgbClr val="7F7F7F"/>
                </a:solidFill>
              </a:rPr>
              <a:t> Europe and North Africa</a:t>
            </a:r>
          </a:p>
          <a:p>
            <a:endParaRPr lang="de-DE" sz="32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D24A6B-464C-420D-B99F-8CE2D29462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792" y="946444"/>
            <a:ext cx="10467488" cy="5079494"/>
          </a:xfrm>
          <a:prstGeom prst="rect">
            <a:avLst/>
          </a:prstGeom>
        </p:spPr>
      </p:pic>
      <p:sp>
        <p:nvSpPr>
          <p:cNvPr id="10" name="Pfeil nach rechts 10">
            <a:extLst>
              <a:ext uri="{FF2B5EF4-FFF2-40B4-BE49-F238E27FC236}">
                <a16:creationId xmlns:a16="http://schemas.microsoft.com/office/drawing/2014/main" id="{5FC4939A-21C6-4BF5-BCBE-31EE89EDDD83}"/>
              </a:ext>
            </a:extLst>
          </p:cNvPr>
          <p:cNvSpPr/>
          <p:nvPr/>
        </p:nvSpPr>
        <p:spPr>
          <a:xfrm flipV="1">
            <a:off x="3645956" y="4991471"/>
            <a:ext cx="1829155" cy="30238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0100446-6215-4238-9D8D-55D0B6BB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64" y="4481793"/>
            <a:ext cx="1283151" cy="5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4BFE125-C108-4780-AA46-CE0328F8B09D}"/>
              </a:ext>
            </a:extLst>
          </p:cNvPr>
          <p:cNvSpPr/>
          <p:nvPr/>
        </p:nvSpPr>
        <p:spPr>
          <a:xfrm>
            <a:off x="9043639" y="4271727"/>
            <a:ext cx="2182106" cy="300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3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82"/>
    </mc:Choice>
    <mc:Fallback xmlns="">
      <p:transition spd="slow" advTm="710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Challenge for LST Time Series: AVHRR Orbit Drift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33376" y="5418000"/>
            <a:ext cx="288000" cy="144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2C6F62-4141-4485-917D-B34D88B03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2" y="1756745"/>
            <a:ext cx="11577735" cy="385924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279F9B-A6C3-4C68-B119-9FAA5561FE49}"/>
              </a:ext>
            </a:extLst>
          </p:cNvPr>
          <p:cNvSpPr txBox="1"/>
          <p:nvPr/>
        </p:nvSpPr>
        <p:spPr>
          <a:xfrm>
            <a:off x="3844191" y="5615990"/>
            <a:ext cx="450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AVHRR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observation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Europe</a:t>
            </a:r>
          </a:p>
        </p:txBody>
      </p:sp>
    </p:spTree>
    <p:extLst>
      <p:ext uri="{BB962C8B-B14F-4D97-AF65-F5344CB8AC3E}">
        <p14:creationId xmlns:p14="http://schemas.microsoft.com/office/powerpoint/2010/main" val="27895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85"/>
    </mc:Choice>
    <mc:Fallback xmlns="">
      <p:transition spd="slow" advTm="5788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78E4C84-BE87-445C-AC02-03CE7C12E421}"/>
              </a:ext>
            </a:extLst>
          </p:cNvPr>
          <p:cNvSpPr/>
          <p:nvPr/>
        </p:nvSpPr>
        <p:spPr>
          <a:xfrm>
            <a:off x="6910320" y="1163916"/>
            <a:ext cx="4880460" cy="5583801"/>
          </a:xfrm>
          <a:prstGeom prst="rect">
            <a:avLst/>
          </a:prstGeom>
          <a:solidFill>
            <a:srgbClr val="F0F4F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Fusion of SEVIRI continuous LST with AVHRR LST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58112D-4764-4E70-BC05-1E98165D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6" y="743723"/>
            <a:ext cx="4195318" cy="317905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DE3B4CB-5251-4B35-AE29-65FBCC2549EC}"/>
              </a:ext>
            </a:extLst>
          </p:cNvPr>
          <p:cNvSpPr txBox="1"/>
          <p:nvPr/>
        </p:nvSpPr>
        <p:spPr>
          <a:xfrm>
            <a:off x="464846" y="4207819"/>
            <a:ext cx="59450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parameters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derived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SEVIRI LST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Sismanidis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 (2021)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km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resolution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Dataset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containing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annual LST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cycle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parameters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(ACPs) on a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pixel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every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30 min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interval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Can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calculate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gap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LST in 30 min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resolution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BFCD238-C46A-4AF2-A82F-B9282131A7F6}"/>
                  </a:ext>
                </a:extLst>
              </p:cNvPr>
              <p:cNvSpPr txBox="1"/>
              <p:nvPr/>
            </p:nvSpPr>
            <p:spPr>
              <a:xfrm>
                <a:off x="6780482" y="1631251"/>
                <a:ext cx="5140136" cy="46292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𝐿𝑆𝑇</m:t>
                      </m:r>
                      <m:r>
                        <a:rPr kumimoji="0" lang="de-DE" sz="1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𝐿𝑆𝑇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𝑆𝐸𝑉𝐼𝑅𝐼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13</m:t>
                          </m:r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  <m: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doy</m:t>
                          </m:r>
                        </m:e>
                      </m:d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𝐿𝑆𝑇</m:t>
                      </m:r>
                      <m:r>
                        <a:rPr kumimoji="0" lang="de-DE" sz="1800" b="0" i="1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𝑆𝐸𝑉𝐼𝑅𝐼</m:t>
                      </m:r>
                      <m:r>
                        <a:rPr kumimoji="0" lang="de-DE" sz="1800" b="0" i="1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de-DE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de-DE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doy</m:t>
                          </m:r>
                        </m:e>
                      </m:d>
                    </m:oMath>
                  </m:oMathPara>
                </a14:m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𝐿𝑆𝑇</m:t>
                      </m:r>
                      <m:r>
                        <a:rPr kumimoji="0" lang="de-DE" sz="1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𝐿𝑆𝑇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𝑆𝐸𝑉𝐼𝑅𝐼</m:t>
                          </m:r>
                        </m:sub>
                      </m:sSub>
                      <m:d>
                        <m:d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13</m:t>
                          </m:r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  <m:r>
                            <a:rPr kumimoji="0" lang="de-DE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doy</m:t>
                          </m:r>
                        </m:e>
                      </m:d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𝐿𝑆𝑇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𝑆𝐸𝑉𝐼𝑅𝐼</m:t>
                          </m:r>
                        </m:sub>
                      </m:sSub>
                      <m:d>
                        <m:d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de-DE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de-DE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doy</m:t>
                          </m:r>
                        </m:e>
                      </m:d>
                    </m:oMath>
                  </m:oMathPara>
                </a14:m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𝐿𝑆𝑇</m:t>
                      </m:r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𝐿𝑆𝑇</m:t>
                      </m:r>
                      <m:r>
                        <a:rPr kumimoji="0" lang="de-DE" sz="1800" b="0" i="1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de-DE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∗ 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∆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𝐿𝑆𝑇</m:t>
                          </m:r>
                          <m:r>
                            <a:rPr kumimoji="0" lang="de-DE" sz="1800" b="0" i="1" u="none" strike="noStrike" kern="1200" cap="none" spc="0" normalizeH="0" baseline="-2500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∆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𝐿𝑆𝑇</m:t>
                          </m:r>
                          <m:r>
                            <a:rPr kumimoji="0" lang="de-DE" sz="1800" b="0" i="1" u="none" strike="noStrike" kern="1200" cap="none" spc="0" normalizeH="0" baseline="-2500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0" lang="de-DE" sz="1800" b="0" i="1" u="none" strike="noStrike" kern="1200" cap="none" spc="0" normalizeH="0" baseline="-2500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0" lang="de-DE" sz="1800" b="0" i="1" u="none" strike="noStrike" kern="1200" cap="none" spc="0" normalizeH="0" baseline="-2500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𝐿𝑆𝑇</m:t>
                      </m:r>
                      <m:r>
                        <a:rPr kumimoji="0" lang="de-DE" sz="1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𝐴𝑉𝐻𝑅𝑅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13</m:t>
                          </m:r>
                          <m:r>
                            <m:rPr>
                              <m:sty m:val="p"/>
                            </m:rPr>
                            <a:rPr kumimoji="0" lang="de-D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d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𝐿𝑆𝑇</m:t>
                      </m:r>
                      <m:r>
                        <a:rPr lang="de-DE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𝐴𝑉𝐻𝑅𝑅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+0.75∗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𝐿𝑆𝑇</m:t>
                      </m:r>
                    </m:oMath>
                  </m:oMathPara>
                </a14:m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e-DE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𝐿𝑆𝑇</m:t>
                    </m:r>
                    <m:r>
                      <a:rPr kumimoji="0" lang="de-DE" sz="1400" b="0" i="1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𝐴𝑉𝐻𝑅𝑅</m:t>
                    </m:r>
                    <m:d>
                      <m:dPr>
                        <m:ctrlPr>
                          <a:rPr kumimoji="0" lang="de-DE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de-DE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: AVHRR LST at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observation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time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e-DE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𝐿𝑆𝑇</m:t>
                    </m:r>
                    <m:r>
                      <a:rPr kumimoji="0" lang="de-DE" sz="1400" b="0" i="1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𝐴𝑉𝐻𝑅𝑅</m:t>
                    </m:r>
                    <m:d>
                      <m:dPr>
                        <m:ctrlPr>
                          <a:rPr kumimoji="0" lang="de-DE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  <m:r>
                          <m:rPr>
                            <m:sty m:val="p"/>
                          </m:rPr>
                          <a:rPr kumimoji="0" lang="de-DE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e>
                    </m:d>
                  </m:oMath>
                </a14:m>
                <a:r>
                  <a:rPr kumimoji="0" lang="de-DE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: AVHRR LST at 13h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e-DE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𝐿𝑆𝑇</m:t>
                    </m:r>
                    <m:r>
                      <a:rPr kumimoji="0" lang="de-DE" sz="1400" b="0" i="1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𝑆𝐸𝑉𝐼𝑅𝐼</m:t>
                    </m:r>
                    <m:r>
                      <a:rPr kumimoji="0" lang="de-DE" sz="1400" b="0" i="1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de-DE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de-DE" sz="1400" b="0" i="1" u="none" strike="noStrike" kern="1200" cap="none" spc="0" normalizeH="0" baseline="-2500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de-DE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de-DE" sz="1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</m:d>
                  </m:oMath>
                </a14:m>
                <a:r>
                  <a:rPr kumimoji="0" lang="de-DE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: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Modelled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SEVIRI LST at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nearest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times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to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e-DE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𝐿𝑆𝑇</m:t>
                    </m:r>
                    <m:r>
                      <a:rPr kumimoji="0" lang="de-DE" sz="1400" b="0" i="1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𝑆𝐸𝑉𝐼𝑅𝐼</m:t>
                    </m:r>
                    <m:r>
                      <a:rPr kumimoji="0" lang="de-DE" sz="1400" b="0" i="1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de-DE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  <m:r>
                          <m:rPr>
                            <m:sty m:val="p"/>
                          </m:rPr>
                          <a:rPr kumimoji="0" lang="de-DE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e>
                    </m:d>
                  </m:oMath>
                </a14:m>
                <a:r>
                  <a:rPr kumimoji="0" lang="de-DE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: SEVIRI LST at 13h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doy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=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day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of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the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year</a:t>
                </a: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BFCD238-C46A-4AF2-A82F-B9282131A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482" y="1631251"/>
                <a:ext cx="5140136" cy="4629216"/>
              </a:xfrm>
              <a:prstGeom prst="rect">
                <a:avLst/>
              </a:prstGeom>
              <a:blipFill>
                <a:blip r:embed="rId4"/>
                <a:stretch>
                  <a:fillRect t="-1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66181444-4480-4780-AB57-B5C5D2BDA1FC}"/>
              </a:ext>
            </a:extLst>
          </p:cNvPr>
          <p:cNvSpPr txBox="1"/>
          <p:nvPr/>
        </p:nvSpPr>
        <p:spPr>
          <a:xfrm>
            <a:off x="-639557" y="3784277"/>
            <a:ext cx="6404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Available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Area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diurnal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LST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cycles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from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SEVIRI 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1159799B-C60B-4F74-A255-7C92AE6368A5}"/>
              </a:ext>
            </a:extLst>
          </p:cNvPr>
          <p:cNvSpPr/>
          <p:nvPr/>
        </p:nvSpPr>
        <p:spPr>
          <a:xfrm>
            <a:off x="401220" y="6036934"/>
            <a:ext cx="417815" cy="95631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94"/>
    </mc:Choice>
    <mc:Fallback xmlns="">
      <p:transition spd="slow" advTm="1424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6ECFE33-8502-4399-829B-53D18759D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17" y="991409"/>
            <a:ext cx="9420362" cy="33512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Validation of the Daytime Normalized AVHRR LST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33376" y="5418000"/>
            <a:ext cx="288000" cy="144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00C50EB-C7EC-4C66-B997-D23C1BE29A9D}"/>
              </a:ext>
            </a:extLst>
          </p:cNvPr>
          <p:cNvSpPr/>
          <p:nvPr/>
        </p:nvSpPr>
        <p:spPr>
          <a:xfrm>
            <a:off x="1385817" y="4739519"/>
            <a:ext cx="318618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7F7F7F"/>
                </a:solidFill>
              </a:rPr>
              <a:t>Cross Validation with „Same Day Observations“ from different platforms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349D11C-D4A0-42EC-B15D-23F5FDBAB609}"/>
              </a:ext>
            </a:extLst>
          </p:cNvPr>
          <p:cNvSpPr/>
          <p:nvPr/>
        </p:nvSpPr>
        <p:spPr>
          <a:xfrm>
            <a:off x="5036857" y="4739517"/>
            <a:ext cx="2118287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7F7F7F"/>
                </a:solidFill>
              </a:rPr>
              <a:t>Time Series Comparison with Daily CCI LST (1996-2018)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7E569F4-FC88-4209-A485-3F8AD77BA55F}"/>
              </a:ext>
            </a:extLst>
          </p:cNvPr>
          <p:cNvSpPr/>
          <p:nvPr/>
        </p:nvSpPr>
        <p:spPr>
          <a:xfrm>
            <a:off x="7620002" y="4739518"/>
            <a:ext cx="3186183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7F7F7F"/>
                </a:solidFill>
              </a:rPr>
              <a:t>Time Series Comparison with EUSTACE Air Temperature Data 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7F7F7F"/>
                </a:solidFill>
              </a:rPr>
              <a:t>(1982-2018)</a:t>
            </a:r>
          </a:p>
        </p:txBody>
      </p:sp>
    </p:spTree>
    <p:extLst>
      <p:ext uri="{BB962C8B-B14F-4D97-AF65-F5344CB8AC3E}">
        <p14:creationId xmlns:p14="http://schemas.microsoft.com/office/powerpoint/2010/main" val="25395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07"/>
    </mc:Choice>
    <mc:Fallback xmlns="">
      <p:transition spd="slow" advTm="9160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BCB70A4-645D-401A-BC65-911D6215A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4198264"/>
            <a:ext cx="2467322" cy="245704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DFFEB9-E37B-4A39-925F-C59AB57F2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4" y="1572502"/>
            <a:ext cx="2591967" cy="24157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 for the Cross Validation for Germany </a:t>
            </a:r>
            <a:br>
              <a:rPr lang="en-US" dirty="0"/>
            </a:br>
            <a:r>
              <a:rPr lang="en-US" dirty="0"/>
              <a:t>(V03)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ADB9106-6E73-4F17-9A59-462757E03C1E}"/>
              </a:ext>
            </a:extLst>
          </p:cNvPr>
          <p:cNvSpPr txBox="1"/>
          <p:nvPr/>
        </p:nvSpPr>
        <p:spPr>
          <a:xfrm>
            <a:off x="2917026" y="1298747"/>
            <a:ext cx="216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EE1E531-5E06-416F-B2A3-4F3D75672130}"/>
              </a:ext>
            </a:extLst>
          </p:cNvPr>
          <p:cNvSpPr txBox="1"/>
          <p:nvPr/>
        </p:nvSpPr>
        <p:spPr>
          <a:xfrm>
            <a:off x="2862616" y="3941411"/>
            <a:ext cx="215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8AB9FC5-DF9B-439D-B304-66BD25DA4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397" y="92033"/>
            <a:ext cx="1942140" cy="18867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6A2E666-C6BD-4790-9BD4-E6A8965AF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8" y="1706835"/>
            <a:ext cx="2464401" cy="23877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850499-E0AE-498D-820E-1CD5E5FBE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39" y="4323633"/>
            <a:ext cx="2467321" cy="238150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487E9B3-AD99-421F-90F7-C8BB8CD93B59}"/>
              </a:ext>
            </a:extLst>
          </p:cNvPr>
          <p:cNvSpPr/>
          <p:nvPr/>
        </p:nvSpPr>
        <p:spPr>
          <a:xfrm>
            <a:off x="1197429" y="1978827"/>
            <a:ext cx="925285" cy="176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8634F6D-1E4C-4D1F-A6EF-2995365BDC8E}"/>
              </a:ext>
            </a:extLst>
          </p:cNvPr>
          <p:cNvSpPr/>
          <p:nvPr/>
        </p:nvSpPr>
        <p:spPr>
          <a:xfrm>
            <a:off x="1240973" y="4624056"/>
            <a:ext cx="925285" cy="176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E15FBFE-3D7B-46F2-B03A-11EFB388D666}"/>
              </a:ext>
            </a:extLst>
          </p:cNvPr>
          <p:cNvSpPr/>
          <p:nvPr/>
        </p:nvSpPr>
        <p:spPr>
          <a:xfrm>
            <a:off x="5323111" y="1989710"/>
            <a:ext cx="925285" cy="176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681B016-F91B-4D51-B523-B94AE8D67D48}"/>
              </a:ext>
            </a:extLst>
          </p:cNvPr>
          <p:cNvSpPr/>
          <p:nvPr/>
        </p:nvSpPr>
        <p:spPr>
          <a:xfrm>
            <a:off x="5333996" y="4602285"/>
            <a:ext cx="925285" cy="176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1"/>
    </mc:Choice>
    <mc:Fallback xmlns="">
      <p:transition spd="slow" advTm="2321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 dirty="0"/>
              <a:t>Results for the Cross Validation for the </a:t>
            </a:r>
            <a:br>
              <a:rPr lang="en-US" dirty="0"/>
            </a:br>
            <a:r>
              <a:rPr lang="en-US" dirty="0"/>
              <a:t>Hungarian Plane (V01)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ADB9106-6E73-4F17-9A59-462757E03C1E}"/>
              </a:ext>
            </a:extLst>
          </p:cNvPr>
          <p:cNvSpPr txBox="1"/>
          <p:nvPr/>
        </p:nvSpPr>
        <p:spPr>
          <a:xfrm>
            <a:off x="2534153" y="2628380"/>
            <a:ext cx="216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EE1E531-5E06-416F-B2A3-4F3D75672130}"/>
              </a:ext>
            </a:extLst>
          </p:cNvPr>
          <p:cNvSpPr txBox="1"/>
          <p:nvPr/>
        </p:nvSpPr>
        <p:spPr>
          <a:xfrm>
            <a:off x="7015636" y="1843268"/>
            <a:ext cx="472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4AEB66-0123-49E3-A07E-F9E58C11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9" y="2309829"/>
            <a:ext cx="5557269" cy="26297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AB9FC5-DF9B-439D-B304-66BD25DA4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905" y="142008"/>
            <a:ext cx="1668513" cy="15415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BF446F3-0DE3-4647-92F0-5B3396EE0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21" y="2309829"/>
            <a:ext cx="5557269" cy="2629732"/>
          </a:xfrm>
          <a:prstGeom prst="rect">
            <a:avLst/>
          </a:prstGeom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0B38068-620E-4059-AA36-D37B09B00A2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0549" y="5172929"/>
          <a:ext cx="5557269" cy="151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965">
                  <a:extLst>
                    <a:ext uri="{9D8B030D-6E8A-4147-A177-3AD203B41FA5}">
                      <a16:colId xmlns:a16="http://schemas.microsoft.com/office/drawing/2014/main" val="4075853821"/>
                    </a:ext>
                  </a:extLst>
                </a:gridCol>
                <a:gridCol w="1795447">
                  <a:extLst>
                    <a:ext uri="{9D8B030D-6E8A-4147-A177-3AD203B41FA5}">
                      <a16:colId xmlns:a16="http://schemas.microsoft.com/office/drawing/2014/main" val="3726237231"/>
                    </a:ext>
                  </a:extLst>
                </a:gridCol>
                <a:gridCol w="1344023">
                  <a:extLst>
                    <a:ext uri="{9D8B030D-6E8A-4147-A177-3AD203B41FA5}">
                      <a16:colId xmlns:a16="http://schemas.microsoft.com/office/drawing/2014/main" val="2256072909"/>
                    </a:ext>
                  </a:extLst>
                </a:gridCol>
                <a:gridCol w="1312834">
                  <a:extLst>
                    <a:ext uri="{9D8B030D-6E8A-4147-A177-3AD203B41FA5}">
                      <a16:colId xmlns:a16="http://schemas.microsoft.com/office/drawing/2014/main" val="2153144126"/>
                    </a:ext>
                  </a:extLst>
                </a:gridCol>
              </a:tblGrid>
              <a:tr h="334992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Platform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Bias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MAD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Trend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6055852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NOAA-14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-2.62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3.61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-1.467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54229"/>
                  </a:ext>
                </a:extLst>
              </a:tr>
              <a:tr h="239280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NOAA-16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-0.25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2.29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-0.414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0139284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NOAA-17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-2.9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3.21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-0.156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7183059"/>
                  </a:ext>
                </a:extLst>
              </a:tr>
              <a:tr h="239280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NOAA-18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-0.68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2.18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0.03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8513918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NOAA-19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-0.32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2.07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-0.095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2696809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9E0B6755-26CB-454F-8D70-5963667703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97521" y="5172929"/>
          <a:ext cx="5557269" cy="151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965">
                  <a:extLst>
                    <a:ext uri="{9D8B030D-6E8A-4147-A177-3AD203B41FA5}">
                      <a16:colId xmlns:a16="http://schemas.microsoft.com/office/drawing/2014/main" val="4075853821"/>
                    </a:ext>
                  </a:extLst>
                </a:gridCol>
                <a:gridCol w="1795447">
                  <a:extLst>
                    <a:ext uri="{9D8B030D-6E8A-4147-A177-3AD203B41FA5}">
                      <a16:colId xmlns:a16="http://schemas.microsoft.com/office/drawing/2014/main" val="3726237231"/>
                    </a:ext>
                  </a:extLst>
                </a:gridCol>
                <a:gridCol w="1344023">
                  <a:extLst>
                    <a:ext uri="{9D8B030D-6E8A-4147-A177-3AD203B41FA5}">
                      <a16:colId xmlns:a16="http://schemas.microsoft.com/office/drawing/2014/main" val="2256072909"/>
                    </a:ext>
                  </a:extLst>
                </a:gridCol>
                <a:gridCol w="1312834">
                  <a:extLst>
                    <a:ext uri="{9D8B030D-6E8A-4147-A177-3AD203B41FA5}">
                      <a16:colId xmlns:a16="http://schemas.microsoft.com/office/drawing/2014/main" val="2153144126"/>
                    </a:ext>
                  </a:extLst>
                </a:gridCol>
              </a:tblGrid>
              <a:tr h="334992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Platform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Bias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MAD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Trend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6055852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NOAA-14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-0.79</a:t>
                      </a:r>
                      <a:endParaRPr lang="de-DE" sz="9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2.42</a:t>
                      </a:r>
                      <a:endParaRPr lang="de-DE" sz="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0.009</a:t>
                      </a:r>
                      <a:endParaRPr lang="de-DE" sz="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54229"/>
                  </a:ext>
                </a:extLst>
              </a:tr>
              <a:tr h="239280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NOAA-16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  <a:endParaRPr lang="de-DE" sz="9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de-DE" sz="9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-0.296</a:t>
                      </a:r>
                      <a:endParaRPr lang="de-DE" sz="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0139284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NOAA-17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-0.96</a:t>
                      </a:r>
                      <a:endParaRPr lang="de-DE" sz="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2.03</a:t>
                      </a:r>
                      <a:endParaRPr lang="de-DE" sz="9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-0.073</a:t>
                      </a:r>
                      <a:endParaRPr lang="de-DE" sz="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7183059"/>
                  </a:ext>
                </a:extLst>
              </a:tr>
              <a:tr h="239280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NOAA-18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-0.48</a:t>
                      </a:r>
                      <a:endParaRPr lang="de-DE" sz="9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de-DE" sz="9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de-DE" sz="9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8513918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NOAA-19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de-DE" sz="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2.01</a:t>
                      </a:r>
                      <a:endParaRPr lang="de-DE" sz="9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0.086</a:t>
                      </a:r>
                      <a:endParaRPr lang="de-DE" sz="9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2696809"/>
                  </a:ext>
                </a:extLst>
              </a:tr>
            </a:tbl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49452D02-593F-46AC-8247-0610B1474CC7}"/>
              </a:ext>
            </a:extLst>
          </p:cNvPr>
          <p:cNvSpPr txBox="1"/>
          <p:nvPr/>
        </p:nvSpPr>
        <p:spPr>
          <a:xfrm>
            <a:off x="808664" y="1843268"/>
            <a:ext cx="472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71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49"/>
    </mc:Choice>
    <mc:Fallback xmlns="">
      <p:transition spd="slow" advTm="3464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4BD43-F1B3-4D15-A475-20EAB523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7643331" cy="985286"/>
          </a:xfrm>
        </p:spPr>
        <p:txBody>
          <a:bodyPr/>
          <a:lstStyle/>
          <a:p>
            <a:r>
              <a:rPr lang="en-US" dirty="0"/>
              <a:t>Results for the Comparison with CCI LST for Southern Spain (V02)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DD4A9-7D53-4F6D-A26E-0848C009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ADB9106-6E73-4F17-9A59-462757E03C1E}"/>
              </a:ext>
            </a:extLst>
          </p:cNvPr>
          <p:cNvSpPr txBox="1"/>
          <p:nvPr/>
        </p:nvSpPr>
        <p:spPr>
          <a:xfrm>
            <a:off x="2534153" y="2992886"/>
            <a:ext cx="216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EE1E531-5E06-416F-B2A3-4F3D75672130}"/>
              </a:ext>
            </a:extLst>
          </p:cNvPr>
          <p:cNvSpPr txBox="1"/>
          <p:nvPr/>
        </p:nvSpPr>
        <p:spPr>
          <a:xfrm>
            <a:off x="1893742" y="4372667"/>
            <a:ext cx="472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4AEB66-0123-49E3-A07E-F9E58C11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1" y="2257426"/>
            <a:ext cx="8374794" cy="13957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AB9FC5-DF9B-439D-B304-66BD25DA4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546" y="252988"/>
            <a:ext cx="1668513" cy="14422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452D02-593F-46AC-8247-0610B1474CC7}"/>
              </a:ext>
            </a:extLst>
          </p:cNvPr>
          <p:cNvSpPr txBox="1"/>
          <p:nvPr/>
        </p:nvSpPr>
        <p:spPr>
          <a:xfrm>
            <a:off x="1893742" y="1744849"/>
            <a:ext cx="472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61B1A39-8DB0-49FD-A288-F31A7F03CD9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12395" y="2577817"/>
          <a:ext cx="2857215" cy="755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0648">
                  <a:extLst>
                    <a:ext uri="{9D8B030D-6E8A-4147-A177-3AD203B41FA5}">
                      <a16:colId xmlns:a16="http://schemas.microsoft.com/office/drawing/2014/main" val="2305563535"/>
                    </a:ext>
                  </a:extLst>
                </a:gridCol>
                <a:gridCol w="1005587">
                  <a:extLst>
                    <a:ext uri="{9D8B030D-6E8A-4147-A177-3AD203B41FA5}">
                      <a16:colId xmlns:a16="http://schemas.microsoft.com/office/drawing/2014/main" val="3702942751"/>
                    </a:ext>
                  </a:extLst>
                </a:gridCol>
                <a:gridCol w="990980">
                  <a:extLst>
                    <a:ext uri="{9D8B030D-6E8A-4147-A177-3AD203B41FA5}">
                      <a16:colId xmlns:a16="http://schemas.microsoft.com/office/drawing/2014/main" val="711681698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Bias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MAD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Trend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8764309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-1.39</a:t>
                      </a:r>
                      <a:endParaRPr lang="de-DE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2.94</a:t>
                      </a:r>
                      <a:endParaRPr lang="de-DE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n.s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de-DE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7294406"/>
                  </a:ext>
                </a:extLst>
              </a:tr>
            </a:tbl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89089A89-0E66-4806-B22E-9F9E422F8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1" y="4848340"/>
            <a:ext cx="8374794" cy="1395799"/>
          </a:xfrm>
          <a:prstGeom prst="rect">
            <a:avLst/>
          </a:prstGeom>
        </p:spPr>
      </p:pic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CBB1944F-8D16-4962-9939-C3C3B3EB557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12394" y="5168731"/>
          <a:ext cx="2857215" cy="755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0648">
                  <a:extLst>
                    <a:ext uri="{9D8B030D-6E8A-4147-A177-3AD203B41FA5}">
                      <a16:colId xmlns:a16="http://schemas.microsoft.com/office/drawing/2014/main" val="2305563535"/>
                    </a:ext>
                  </a:extLst>
                </a:gridCol>
                <a:gridCol w="1005587">
                  <a:extLst>
                    <a:ext uri="{9D8B030D-6E8A-4147-A177-3AD203B41FA5}">
                      <a16:colId xmlns:a16="http://schemas.microsoft.com/office/drawing/2014/main" val="3702942751"/>
                    </a:ext>
                  </a:extLst>
                </a:gridCol>
                <a:gridCol w="990980">
                  <a:extLst>
                    <a:ext uri="{9D8B030D-6E8A-4147-A177-3AD203B41FA5}">
                      <a16:colId xmlns:a16="http://schemas.microsoft.com/office/drawing/2014/main" val="711681698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Bias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MAD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Trend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8764309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-0.11</a:t>
                      </a:r>
                      <a:endParaRPr lang="de-DE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de-DE" sz="9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-0.016</a:t>
                      </a:r>
                      <a:endParaRPr lang="de-DE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7294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7"/>
    </mc:Choice>
    <mc:Fallback xmlns="">
      <p:transition spd="slow" advTm="32417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1347</Words>
  <Application>Microsoft Office PowerPoint</Application>
  <PresentationFormat>Breitbild</PresentationFormat>
  <Paragraphs>275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Wingdings</vt:lpstr>
      <vt:lpstr>Office</vt:lpstr>
      <vt:lpstr>1_Office</vt:lpstr>
      <vt:lpstr>Long-term Trends of Land Surface Temperature over Europe derived from a daytime normalized AVHRR Time Series</vt:lpstr>
      <vt:lpstr>Climate Change is a serious Threat to Europe...</vt:lpstr>
      <vt:lpstr>The TIMELINE Project – Geophysical Products over Europe from ~40 Years of AVHRR Data</vt:lpstr>
      <vt:lpstr>Challenge for LST Time Series: AVHRR Orbit Drift</vt:lpstr>
      <vt:lpstr>Fusion of SEVIRI continuous LST with AVHRR LST</vt:lpstr>
      <vt:lpstr>Validation of the Daytime Normalized AVHRR LST</vt:lpstr>
      <vt:lpstr>Results for the Cross Validation for Germany  (V03)</vt:lpstr>
      <vt:lpstr>Results for the Cross Validation for the  Hungarian Plane (V01)</vt:lpstr>
      <vt:lpstr>Results for the Comparison with CCI LST for Southern Spain (V02)</vt:lpstr>
      <vt:lpstr>Correlation between LST and Air Temperature Anomalies (1982-2018)</vt:lpstr>
      <vt:lpstr>Time Series Comparison between LST and  Air Temperature</vt:lpstr>
      <vt:lpstr>Calculation of monthly maximum Trends (1986-2018) from TIMELINE and ERA 5 LST</vt:lpstr>
      <vt:lpstr>Monthly maximum LST Trends (1986-2018)</vt:lpstr>
      <vt:lpstr>Monthly maximum LST Trends (1986-2018)</vt:lpstr>
      <vt:lpstr>Example Study Area: Valencia Community</vt:lpstr>
      <vt:lpstr>Monthly maximum LST Anomalies in June 2010</vt:lpstr>
      <vt:lpstr>Monthly maximum LST Anomalies in August 2003</vt:lpstr>
      <vt:lpstr>Summary and Outlook</vt:lpstr>
      <vt:lpstr>Gap Filling with Random Forest Regression</vt:lpstr>
      <vt:lpstr>TIMELINE LST Product Generation Overview</vt:lpstr>
      <vt:lpstr>Level 2 LST Validierung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TIMELINE LST Product Generation Overview</dc:title>
  <dc:creator>Reiners, Philipp</dc:creator>
  <cp:lastModifiedBy>Reiners, Philipp</cp:lastModifiedBy>
  <cp:revision>105</cp:revision>
  <dcterms:created xsi:type="dcterms:W3CDTF">2024-09-05T09:29:50Z</dcterms:created>
  <dcterms:modified xsi:type="dcterms:W3CDTF">2024-12-05T14:47:03Z</dcterms:modified>
</cp:coreProperties>
</file>