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715000" type="screen16x10"/>
  <p:notesSz cx="6858000" cy="9144000"/>
  <p:embeddedFontLst>
    <p:embeddedFont>
      <p:font typeface="Helvetica Neue"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8lJD2fXzhXjnZI9jAKOwDArtl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9" d="100"/>
          <a:sy n="129" d="100"/>
        </p:scale>
        <p:origin x="110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1aa57cfb25_1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1aa57cfb2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6"/>
          <p:cNvSpPr txBox="1">
            <a:spLocks noGrp="1"/>
          </p:cNvSpPr>
          <p:nvPr>
            <p:ph type="ctrTitle"/>
          </p:nvPr>
        </p:nvSpPr>
        <p:spPr>
          <a:xfrm>
            <a:off x="1143000" y="935302"/>
            <a:ext cx="6858000" cy="198966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6"/>
          <p:cNvSpPr txBox="1">
            <a:spLocks noGrp="1"/>
          </p:cNvSpPr>
          <p:nvPr>
            <p:ph type="subTitle" idx="1"/>
          </p:nvPr>
        </p:nvSpPr>
        <p:spPr>
          <a:xfrm>
            <a:off x="1143000" y="3001698"/>
            <a:ext cx="6858000" cy="137980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4" name="Google Shape;14;p16"/>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6"/>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6"/>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628650" y="304271"/>
            <a:ext cx="7886700" cy="1104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2758943" y="-608938"/>
            <a:ext cx="3626115"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5107914" y="1740033"/>
            <a:ext cx="484319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1107414" y="-174493"/>
            <a:ext cx="4843198"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7"/>
          <p:cNvSpPr txBox="1">
            <a:spLocks noGrp="1"/>
          </p:cNvSpPr>
          <p:nvPr>
            <p:ph type="title"/>
          </p:nvPr>
        </p:nvSpPr>
        <p:spPr>
          <a:xfrm>
            <a:off x="628650" y="304271"/>
            <a:ext cx="7886700" cy="1104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7"/>
          <p:cNvSpPr txBox="1">
            <a:spLocks noGrp="1"/>
          </p:cNvSpPr>
          <p:nvPr>
            <p:ph type="body" idx="1"/>
          </p:nvPr>
        </p:nvSpPr>
        <p:spPr>
          <a:xfrm>
            <a:off x="628650" y="1521354"/>
            <a:ext cx="7886700" cy="362611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0" name="Google Shape;20;p17"/>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7"/>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623888" y="1424782"/>
            <a:ext cx="7886700" cy="237728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623888" y="3824553"/>
            <a:ext cx="7886700" cy="1250156"/>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6" name="Google Shape;26;p18"/>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628650" y="304271"/>
            <a:ext cx="7886700" cy="1104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628650" y="1521354"/>
            <a:ext cx="3886200" cy="362611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2" name="Google Shape;32;p19"/>
          <p:cNvSpPr txBox="1">
            <a:spLocks noGrp="1"/>
          </p:cNvSpPr>
          <p:nvPr>
            <p:ph type="body" idx="2"/>
          </p:nvPr>
        </p:nvSpPr>
        <p:spPr>
          <a:xfrm>
            <a:off x="4629150" y="1521354"/>
            <a:ext cx="3886200" cy="362611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3" name="Google Shape;33;p19"/>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9"/>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629841" y="304271"/>
            <a:ext cx="7886700" cy="1104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629842" y="1400969"/>
            <a:ext cx="3868340" cy="686593"/>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39" name="Google Shape;39;p20"/>
          <p:cNvSpPr txBox="1">
            <a:spLocks noGrp="1"/>
          </p:cNvSpPr>
          <p:nvPr>
            <p:ph type="body" idx="2"/>
          </p:nvPr>
        </p:nvSpPr>
        <p:spPr>
          <a:xfrm>
            <a:off x="629842" y="2087563"/>
            <a:ext cx="3868340" cy="307049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0" name="Google Shape;40;p20"/>
          <p:cNvSpPr txBox="1">
            <a:spLocks noGrp="1"/>
          </p:cNvSpPr>
          <p:nvPr>
            <p:ph type="body" idx="3"/>
          </p:nvPr>
        </p:nvSpPr>
        <p:spPr>
          <a:xfrm>
            <a:off x="4629150" y="1400969"/>
            <a:ext cx="3887391" cy="686593"/>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1" name="Google Shape;41;p20"/>
          <p:cNvSpPr txBox="1">
            <a:spLocks noGrp="1"/>
          </p:cNvSpPr>
          <p:nvPr>
            <p:ph type="body" idx="4"/>
          </p:nvPr>
        </p:nvSpPr>
        <p:spPr>
          <a:xfrm>
            <a:off x="4629150" y="2087563"/>
            <a:ext cx="3887391" cy="307049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2" name="Google Shape;42;p20"/>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0"/>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1"/>
          <p:cNvSpPr txBox="1">
            <a:spLocks noGrp="1"/>
          </p:cNvSpPr>
          <p:nvPr>
            <p:ph type="title"/>
          </p:nvPr>
        </p:nvSpPr>
        <p:spPr>
          <a:xfrm>
            <a:off x="628650" y="304271"/>
            <a:ext cx="7886700" cy="1104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1"/>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2"/>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629841" y="381000"/>
            <a:ext cx="2949178" cy="1333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3887391" y="822855"/>
            <a:ext cx="4629150" cy="4061354"/>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7" name="Google Shape;57;p23"/>
          <p:cNvSpPr txBox="1">
            <a:spLocks noGrp="1"/>
          </p:cNvSpPr>
          <p:nvPr>
            <p:ph type="body" idx="2"/>
          </p:nvPr>
        </p:nvSpPr>
        <p:spPr>
          <a:xfrm>
            <a:off x="629841" y="1714500"/>
            <a:ext cx="2949178" cy="3176323"/>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8" name="Google Shape;58;p23"/>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629841" y="381000"/>
            <a:ext cx="2949178" cy="1333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3887391" y="822855"/>
            <a:ext cx="4629150" cy="4061354"/>
          </a:xfrm>
          <a:prstGeom prst="rect">
            <a:avLst/>
          </a:prstGeom>
          <a:noFill/>
          <a:ln>
            <a:noFill/>
          </a:ln>
        </p:spPr>
      </p:sp>
      <p:sp>
        <p:nvSpPr>
          <p:cNvPr id="64" name="Google Shape;64;p24"/>
          <p:cNvSpPr txBox="1">
            <a:spLocks noGrp="1"/>
          </p:cNvSpPr>
          <p:nvPr>
            <p:ph type="body" idx="1"/>
          </p:nvPr>
        </p:nvSpPr>
        <p:spPr>
          <a:xfrm>
            <a:off x="629841" y="1714500"/>
            <a:ext cx="2949178" cy="3176323"/>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5" name="Google Shape;65;p24"/>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628650" y="304271"/>
            <a:ext cx="7886700" cy="110463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628650" y="1521354"/>
            <a:ext cx="7886700" cy="362611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628650" y="5296959"/>
            <a:ext cx="2057400" cy="30427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3028950" y="5296959"/>
            <a:ext cx="3086100" cy="30427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350193" y="482818"/>
            <a:ext cx="591300" cy="573056"/>
          </a:xfrm>
          <a:prstGeom prst="rect">
            <a:avLst/>
          </a:prstGeom>
          <a:noFill/>
          <a:ln>
            <a:noFill/>
          </a:ln>
        </p:spPr>
      </p:pic>
      <p:sp>
        <p:nvSpPr>
          <p:cNvPr id="85" name="Google Shape;85;p1"/>
          <p:cNvSpPr txBox="1"/>
          <p:nvPr/>
        </p:nvSpPr>
        <p:spPr>
          <a:xfrm>
            <a:off x="781730" y="1478939"/>
            <a:ext cx="7515225" cy="996611"/>
          </a:xfrm>
          <a:prstGeom prst="rect">
            <a:avLst/>
          </a:prstGeom>
          <a:noFill/>
          <a:ln>
            <a:noFill/>
          </a:ln>
        </p:spPr>
        <p:txBody>
          <a:bodyPr spcFirstLastPara="1" wrap="square" lIns="68569" tIns="34275" rIns="68569" bIns="34275" anchor="ctr" anchorCtr="0">
            <a:noAutofit/>
          </a:bodyPr>
          <a:lstStyle/>
          <a:p>
            <a:pPr algn="ctr">
              <a:buClr>
                <a:srgbClr val="041E5D"/>
              </a:buClr>
              <a:buSzPts val="3200"/>
            </a:pPr>
            <a:r>
              <a:rPr lang="en-US" sz="2400" b="1" cap="small">
                <a:solidFill>
                  <a:srgbClr val="041E5D"/>
                </a:solidFill>
                <a:latin typeface="Calibri"/>
                <a:ea typeface="Calibri"/>
                <a:cs typeface="Calibri"/>
                <a:sym typeface="Calibri"/>
              </a:rPr>
              <a:t>Analyzing Seasonal Patterns and Temperature Extremes in Urban Areas Using MODIS Data</a:t>
            </a:r>
            <a:endParaRPr sz="819"/>
          </a:p>
        </p:txBody>
      </p:sp>
      <p:sp>
        <p:nvSpPr>
          <p:cNvPr id="86" name="Google Shape;86;p1"/>
          <p:cNvSpPr txBox="1"/>
          <p:nvPr/>
        </p:nvSpPr>
        <p:spPr>
          <a:xfrm>
            <a:off x="849086" y="2761839"/>
            <a:ext cx="7288666" cy="685800"/>
          </a:xfrm>
          <a:prstGeom prst="rect">
            <a:avLst/>
          </a:prstGeom>
          <a:noFill/>
          <a:ln>
            <a:noFill/>
          </a:ln>
        </p:spPr>
        <p:txBody>
          <a:bodyPr spcFirstLastPara="1" wrap="square" lIns="68569" tIns="34275" rIns="68569" bIns="34275" anchor="t" anchorCtr="0">
            <a:normAutofit lnSpcReduction="10000"/>
          </a:bodyPr>
          <a:lstStyle/>
          <a:p>
            <a:pPr algn="ctr">
              <a:buClr>
                <a:srgbClr val="00B0F0"/>
              </a:buClr>
              <a:buSzPts val="2000"/>
            </a:pPr>
            <a:r>
              <a:rPr lang="en-US" sz="1500" b="1">
                <a:solidFill>
                  <a:srgbClr val="00B0F0"/>
                </a:solidFill>
                <a:latin typeface="Calibri"/>
                <a:ea typeface="Calibri"/>
                <a:cs typeface="Calibri"/>
                <a:sym typeface="Calibri"/>
              </a:rPr>
              <a:t>IRINA ONTEL, </a:t>
            </a:r>
            <a:r>
              <a:rPr lang="en-US" sz="1350" b="1">
                <a:solidFill>
                  <a:srgbClr val="00B0F0"/>
                </a:solidFill>
                <a:latin typeface="Helvetica Neue"/>
                <a:ea typeface="Helvetica Neue"/>
                <a:cs typeface="Helvetica Neue"/>
                <a:sym typeface="Helvetica Neue"/>
              </a:rPr>
              <a:t>ALEXANDRU DUMITRESCU, </a:t>
            </a:r>
            <a:r>
              <a:rPr lang="en-US" sz="1500" b="1">
                <a:solidFill>
                  <a:srgbClr val="00B0F0"/>
                </a:solidFill>
                <a:latin typeface="Calibri"/>
                <a:ea typeface="Calibri"/>
                <a:cs typeface="Calibri"/>
                <a:sym typeface="Calibri"/>
              </a:rPr>
              <a:t>DANA MICU, SORIN CHEVAL </a:t>
            </a:r>
            <a:endParaRPr sz="819"/>
          </a:p>
          <a:p>
            <a:pPr algn="ctr">
              <a:spcBef>
                <a:spcPts val="1350"/>
              </a:spcBef>
              <a:buClr>
                <a:srgbClr val="00B0F0"/>
              </a:buClr>
              <a:buSzPts val="2000"/>
            </a:pPr>
            <a:r>
              <a:rPr lang="en-US" sz="1500" b="1">
                <a:solidFill>
                  <a:srgbClr val="00B0F0"/>
                </a:solidFill>
                <a:latin typeface="Calibri"/>
                <a:ea typeface="Calibri"/>
                <a:cs typeface="Calibri"/>
                <a:sym typeface="Calibri"/>
              </a:rPr>
              <a:t>NATIONAL METEOROLOGICAL ADMINISTRATION, ROMANIA</a:t>
            </a:r>
            <a:endParaRPr sz="819"/>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9"/>
          <p:cNvSpPr txBox="1"/>
          <p:nvPr/>
        </p:nvSpPr>
        <p:spPr>
          <a:xfrm>
            <a:off x="437354" y="471213"/>
            <a:ext cx="2315077" cy="323135"/>
          </a:xfrm>
          <a:prstGeom prst="rect">
            <a:avLst/>
          </a:prstGeom>
          <a:noFill/>
          <a:ln>
            <a:noFill/>
          </a:ln>
        </p:spPr>
        <p:txBody>
          <a:bodyPr spcFirstLastPara="1" wrap="square" lIns="68569" tIns="34275" rIns="68569" bIns="34275" anchor="t" anchorCtr="0">
            <a:spAutoFit/>
          </a:bodyPr>
          <a:lstStyle/>
          <a:p>
            <a:r>
              <a:rPr lang="en-US" sz="1650" b="1">
                <a:solidFill>
                  <a:srgbClr val="1F3864"/>
                </a:solidFill>
                <a:latin typeface="Calibri"/>
                <a:ea typeface="Calibri"/>
                <a:cs typeface="Calibri"/>
                <a:sym typeface="Calibri"/>
              </a:rPr>
              <a:t>Results</a:t>
            </a:r>
            <a:endParaRPr sz="1650" b="1">
              <a:solidFill>
                <a:srgbClr val="1F3864"/>
              </a:solidFill>
              <a:latin typeface="Calibri"/>
              <a:ea typeface="Calibri"/>
              <a:cs typeface="Calibri"/>
              <a:sym typeface="Calibri"/>
            </a:endParaRPr>
          </a:p>
        </p:txBody>
      </p:sp>
      <p:sp>
        <p:nvSpPr>
          <p:cNvPr id="178" name="Google Shape;178;p9"/>
          <p:cNvSpPr txBox="1"/>
          <p:nvPr/>
        </p:nvSpPr>
        <p:spPr>
          <a:xfrm>
            <a:off x="437354" y="847591"/>
            <a:ext cx="3574350" cy="230802"/>
          </a:xfrm>
          <a:prstGeom prst="rect">
            <a:avLst/>
          </a:prstGeom>
          <a:noFill/>
          <a:ln>
            <a:noFill/>
          </a:ln>
        </p:spPr>
        <p:txBody>
          <a:bodyPr spcFirstLastPara="1" wrap="square" lIns="68569" tIns="34275" rIns="68569" bIns="34275" anchor="t" anchorCtr="0">
            <a:spAutoFit/>
          </a:bodyPr>
          <a:lstStyle/>
          <a:p>
            <a:r>
              <a:rPr lang="en-US" sz="1050" b="1">
                <a:solidFill>
                  <a:srgbClr val="1F3864"/>
                </a:solidFill>
                <a:latin typeface="Calibri"/>
                <a:ea typeface="Calibri"/>
                <a:cs typeface="Calibri"/>
                <a:sym typeface="Calibri"/>
              </a:rPr>
              <a:t>Identifying seasonality characteristics in urban areas</a:t>
            </a:r>
            <a:endParaRPr sz="819"/>
          </a:p>
        </p:txBody>
      </p:sp>
      <p:sp>
        <p:nvSpPr>
          <p:cNvPr id="179" name="Google Shape;179;p9"/>
          <p:cNvSpPr txBox="1"/>
          <p:nvPr/>
        </p:nvSpPr>
        <p:spPr>
          <a:xfrm>
            <a:off x="437354" y="1131652"/>
            <a:ext cx="3886425" cy="553968"/>
          </a:xfrm>
          <a:prstGeom prst="rect">
            <a:avLst/>
          </a:prstGeom>
          <a:noFill/>
          <a:ln>
            <a:noFill/>
          </a:ln>
        </p:spPr>
        <p:txBody>
          <a:bodyPr spcFirstLastPara="1" wrap="square" lIns="68569" tIns="34275" rIns="68569" bIns="34275" anchor="t" anchorCtr="0">
            <a:spAutoFit/>
          </a:bodyPr>
          <a:lstStyle/>
          <a:p>
            <a:pPr algn="just"/>
            <a:r>
              <a:rPr lang="en-US" sz="1050" b="1" i="1">
                <a:solidFill>
                  <a:srgbClr val="1F3864"/>
                </a:solidFill>
                <a:latin typeface="Calibri"/>
                <a:ea typeface="Calibri"/>
                <a:cs typeface="Calibri"/>
                <a:sym typeface="Calibri"/>
              </a:rPr>
              <a:t>Seasonality</a:t>
            </a:r>
            <a:r>
              <a:rPr lang="en-US" sz="1050" i="1">
                <a:solidFill>
                  <a:srgbClr val="1F3864"/>
                </a:solidFill>
                <a:latin typeface="Calibri"/>
                <a:ea typeface="Calibri"/>
                <a:cs typeface="Calibri"/>
                <a:sym typeface="Calibri"/>
              </a:rPr>
              <a:t> was identified based on the condition that a temperature of 30°C or higher must be recorded for three consecutive days, using Aqua daytime data.</a:t>
            </a:r>
            <a:endParaRPr sz="1050" i="1">
              <a:solidFill>
                <a:srgbClr val="2F5496"/>
              </a:solidFill>
              <a:latin typeface="Calibri"/>
              <a:ea typeface="Calibri"/>
              <a:cs typeface="Calibri"/>
              <a:sym typeface="Calibri"/>
            </a:endParaRPr>
          </a:p>
        </p:txBody>
      </p:sp>
      <p:pic>
        <p:nvPicPr>
          <p:cNvPr id="180" name="Google Shape;180;p9"/>
          <p:cNvPicPr preferRelativeResize="0"/>
          <p:nvPr/>
        </p:nvPicPr>
        <p:blipFill>
          <a:blip r:embed="rId3">
            <a:alphaModFix/>
          </a:blip>
          <a:stretch>
            <a:fillRect/>
          </a:stretch>
        </p:blipFill>
        <p:spPr>
          <a:xfrm>
            <a:off x="4801690" y="285750"/>
            <a:ext cx="3866165" cy="4914901"/>
          </a:xfrm>
          <a:prstGeom prst="rect">
            <a:avLst/>
          </a:prstGeom>
          <a:noFill/>
          <a:ln>
            <a:noFill/>
          </a:ln>
        </p:spPr>
      </p:pic>
      <p:sp>
        <p:nvSpPr>
          <p:cNvPr id="181" name="Google Shape;181;p9"/>
          <p:cNvSpPr/>
          <p:nvPr/>
        </p:nvSpPr>
        <p:spPr>
          <a:xfrm>
            <a:off x="5233069" y="3364819"/>
            <a:ext cx="3434850" cy="1418850"/>
          </a:xfrm>
          <a:prstGeom prst="rect">
            <a:avLst/>
          </a:prstGeom>
          <a:noFill/>
          <a:ln w="9525"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pPr algn="ctr"/>
            <a:endParaRPr sz="819">
              <a:latin typeface="Calibri"/>
              <a:ea typeface="Calibri"/>
              <a:cs typeface="Calibri"/>
              <a:sym typeface="Calibri"/>
            </a:endParaRPr>
          </a:p>
        </p:txBody>
      </p:sp>
      <p:sp>
        <p:nvSpPr>
          <p:cNvPr id="182" name="Google Shape;182;p9"/>
          <p:cNvSpPr txBox="1"/>
          <p:nvPr/>
        </p:nvSpPr>
        <p:spPr>
          <a:xfrm>
            <a:off x="7850984" y="409009"/>
            <a:ext cx="885375" cy="276969"/>
          </a:xfrm>
          <a:prstGeom prst="rect">
            <a:avLst/>
          </a:prstGeom>
          <a:noFill/>
          <a:ln>
            <a:noFill/>
          </a:ln>
        </p:spPr>
        <p:txBody>
          <a:bodyPr spcFirstLastPara="1" wrap="square" lIns="68569" tIns="34275" rIns="68569" bIns="34275" anchor="t" anchorCtr="0">
            <a:spAutoFit/>
          </a:bodyPr>
          <a:lstStyle/>
          <a:p>
            <a:r>
              <a:rPr lang="en-US" sz="1350">
                <a:solidFill>
                  <a:srgbClr val="1F3864"/>
                </a:solidFill>
                <a:latin typeface="Calibri"/>
                <a:ea typeface="Calibri"/>
                <a:cs typeface="Calibri"/>
                <a:sym typeface="Calibri"/>
              </a:rPr>
              <a:t>Aqua - day</a:t>
            </a:r>
            <a:endParaRPr sz="1350">
              <a:solidFill>
                <a:srgbClr val="1F3864"/>
              </a:solidFill>
              <a:latin typeface="Calibri"/>
              <a:ea typeface="Calibri"/>
              <a:cs typeface="Calibri"/>
              <a:sym typeface="Calibri"/>
            </a:endParaRPr>
          </a:p>
        </p:txBody>
      </p:sp>
      <p:sp>
        <p:nvSpPr>
          <p:cNvPr id="183" name="Google Shape;183;p9"/>
          <p:cNvSpPr txBox="1"/>
          <p:nvPr/>
        </p:nvSpPr>
        <p:spPr>
          <a:xfrm>
            <a:off x="437363" y="1881994"/>
            <a:ext cx="3663450" cy="2846911"/>
          </a:xfrm>
          <a:prstGeom prst="rect">
            <a:avLst/>
          </a:prstGeom>
          <a:noFill/>
          <a:ln>
            <a:noFill/>
          </a:ln>
        </p:spPr>
        <p:txBody>
          <a:bodyPr spcFirstLastPara="1" wrap="square" lIns="68569" tIns="68569" rIns="68569" bIns="68569" anchor="t" anchorCtr="0">
            <a:spAutoFit/>
          </a:bodyPr>
          <a:lstStyle/>
          <a:p>
            <a:pPr marL="276225" indent="-171450" algn="just">
              <a:buClr>
                <a:schemeClr val="dk1"/>
              </a:buClr>
              <a:buSzPts val="1400"/>
              <a:buFont typeface="Wingdings" panose="05000000000000000000" pitchFamily="2" charset="2"/>
              <a:buChar char="§"/>
            </a:pPr>
            <a:r>
              <a:rPr lang="en-US" sz="1100" b="1" dirty="0">
                <a:solidFill>
                  <a:schemeClr val="dk1"/>
                </a:solidFill>
                <a:latin typeface="Calibri"/>
                <a:ea typeface="Calibri"/>
                <a:cs typeface="Calibri"/>
                <a:sym typeface="Calibri"/>
              </a:rPr>
              <a:t>Start of Season</a:t>
            </a:r>
            <a:r>
              <a:rPr lang="en-US" sz="1100" dirty="0">
                <a:solidFill>
                  <a:schemeClr val="dk1"/>
                </a:solidFill>
                <a:latin typeface="Calibri"/>
                <a:ea typeface="Calibri"/>
                <a:cs typeface="Calibri"/>
                <a:sym typeface="Calibri"/>
              </a:rPr>
              <a:t>, begins earlier for cities in the south and west (in cites such as Arad, </a:t>
            </a:r>
            <a:r>
              <a:rPr lang="en-US" sz="1100" dirty="0" err="1">
                <a:solidFill>
                  <a:schemeClr val="dk1"/>
                </a:solidFill>
                <a:latin typeface="Calibri"/>
                <a:ea typeface="Calibri"/>
                <a:cs typeface="Calibri"/>
                <a:sym typeface="Calibri"/>
              </a:rPr>
              <a:t>Calarasi</a:t>
            </a:r>
            <a:r>
              <a:rPr lang="en-US" sz="1100" dirty="0">
                <a:solidFill>
                  <a:schemeClr val="dk1"/>
                </a:solidFill>
                <a:latin typeface="Calibri"/>
                <a:ea typeface="Calibri"/>
                <a:cs typeface="Calibri"/>
                <a:sym typeface="Calibri"/>
              </a:rPr>
              <a:t>, Alexandria, Giurgiu the SOS registered at the beginning of May), compared to those in the north (Resita, Baia-Mare, </a:t>
            </a:r>
            <a:r>
              <a:rPr lang="en-US" sz="1100" dirty="0" err="1">
                <a:solidFill>
                  <a:schemeClr val="dk1"/>
                </a:solidFill>
                <a:latin typeface="Calibri"/>
                <a:ea typeface="Calibri"/>
                <a:cs typeface="Calibri"/>
                <a:sym typeface="Calibri"/>
              </a:rPr>
              <a:t>Miercurea-Ciuc</a:t>
            </a:r>
            <a:r>
              <a:rPr lang="en-US" sz="1100" dirty="0">
                <a:solidFill>
                  <a:schemeClr val="dk1"/>
                </a:solidFill>
                <a:latin typeface="Calibri"/>
                <a:ea typeface="Calibri"/>
                <a:cs typeface="Calibri"/>
                <a:sym typeface="Calibri"/>
              </a:rPr>
              <a:t> at the end of June); </a:t>
            </a:r>
            <a:endParaRPr sz="1100" dirty="0">
              <a:solidFill>
                <a:schemeClr val="dk1"/>
              </a:solidFill>
              <a:highlight>
                <a:srgbClr val="00FFFF"/>
              </a:highlight>
              <a:latin typeface="Calibri"/>
              <a:ea typeface="Calibri"/>
              <a:cs typeface="Calibri"/>
              <a:sym typeface="Calibri"/>
            </a:endParaRPr>
          </a:p>
          <a:p>
            <a:pPr marL="514350" indent="-171450" algn="just">
              <a:buFont typeface="Wingdings" panose="05000000000000000000" pitchFamily="2" charset="2"/>
              <a:buChar char="§"/>
            </a:pPr>
            <a:endParaRPr sz="1100" dirty="0">
              <a:solidFill>
                <a:schemeClr val="dk1"/>
              </a:solidFill>
              <a:latin typeface="Calibri"/>
              <a:ea typeface="Calibri"/>
              <a:cs typeface="Calibri"/>
              <a:sym typeface="Calibri"/>
            </a:endParaRPr>
          </a:p>
          <a:p>
            <a:pPr marL="276225" indent="-171450" algn="just">
              <a:buClr>
                <a:schemeClr val="dk1"/>
              </a:buClr>
              <a:buSzPts val="1400"/>
              <a:buFont typeface="Wingdings" panose="05000000000000000000" pitchFamily="2" charset="2"/>
              <a:buChar char="§"/>
            </a:pPr>
            <a:r>
              <a:rPr lang="en-US" sz="1100" b="1" dirty="0">
                <a:solidFill>
                  <a:schemeClr val="dk1"/>
                </a:solidFill>
                <a:latin typeface="Calibri"/>
                <a:ea typeface="Calibri"/>
                <a:cs typeface="Calibri"/>
                <a:sym typeface="Calibri"/>
              </a:rPr>
              <a:t>End of Season</a:t>
            </a:r>
            <a:r>
              <a:rPr lang="en-US" sz="1100" dirty="0">
                <a:solidFill>
                  <a:schemeClr val="dk1"/>
                </a:solidFill>
                <a:latin typeface="Calibri"/>
                <a:ea typeface="Calibri"/>
                <a:cs typeface="Calibri"/>
                <a:sym typeface="Calibri"/>
              </a:rPr>
              <a:t>, occurs later in the south and west (end of September) and mid of August for those in the north; </a:t>
            </a:r>
            <a:endParaRPr sz="1100" dirty="0">
              <a:solidFill>
                <a:schemeClr val="dk1"/>
              </a:solidFill>
              <a:latin typeface="Calibri"/>
              <a:ea typeface="Calibri"/>
              <a:cs typeface="Calibri"/>
              <a:sym typeface="Calibri"/>
            </a:endParaRPr>
          </a:p>
          <a:p>
            <a:pPr marL="514350" indent="-171450" algn="just">
              <a:buFont typeface="Wingdings" panose="05000000000000000000" pitchFamily="2" charset="2"/>
              <a:buChar char="§"/>
            </a:pPr>
            <a:endParaRPr sz="1100" dirty="0">
              <a:solidFill>
                <a:schemeClr val="dk1"/>
              </a:solidFill>
              <a:latin typeface="Calibri"/>
              <a:ea typeface="Calibri"/>
              <a:cs typeface="Calibri"/>
              <a:sym typeface="Calibri"/>
            </a:endParaRPr>
          </a:p>
          <a:p>
            <a:pPr marL="276225" indent="-171450" algn="just">
              <a:buClr>
                <a:schemeClr val="dk1"/>
              </a:buClr>
              <a:buSzPts val="1400"/>
              <a:buFont typeface="Wingdings" panose="05000000000000000000" pitchFamily="2" charset="2"/>
              <a:buChar char="§"/>
            </a:pPr>
            <a:r>
              <a:rPr lang="en-US" sz="1100" b="1" dirty="0">
                <a:solidFill>
                  <a:schemeClr val="dk1"/>
                </a:solidFill>
                <a:latin typeface="Calibri"/>
                <a:ea typeface="Calibri"/>
                <a:cs typeface="Calibri"/>
                <a:sym typeface="Calibri"/>
              </a:rPr>
              <a:t>Length of Season</a:t>
            </a:r>
            <a:r>
              <a:rPr lang="en-US" sz="1100" dirty="0">
                <a:solidFill>
                  <a:schemeClr val="dk1"/>
                </a:solidFill>
                <a:latin typeface="Calibri"/>
                <a:ea typeface="Calibri"/>
                <a:cs typeface="Calibri"/>
                <a:sym typeface="Calibri"/>
              </a:rPr>
              <a:t>, is longer for southern cities and shorter for those in the north or at higher altitudes (40 m to 660 m); the LOS ranges between 50 and 140 days, with a mean amplitude of 100 days.</a:t>
            </a:r>
            <a:endParaRPr sz="1100" dirty="0">
              <a:solidFill>
                <a:schemeClr val="dk1"/>
              </a:solidFill>
              <a:latin typeface="Calibri"/>
              <a:ea typeface="Calibri"/>
              <a:cs typeface="Calibri"/>
              <a:sym typeface="Calibri"/>
            </a:endParaRPr>
          </a:p>
          <a:p>
            <a:pPr marL="514350" indent="-171450" algn="just">
              <a:buFont typeface="Wingdings" panose="05000000000000000000" pitchFamily="2" charset="2"/>
              <a:buChar char="§"/>
            </a:pPr>
            <a:endParaRPr sz="1100" dirty="0">
              <a:solidFill>
                <a:schemeClr val="dk1"/>
              </a:solidFill>
              <a:latin typeface="Calibri"/>
              <a:ea typeface="Calibri"/>
              <a:cs typeface="Calibri"/>
              <a:sym typeface="Calibri"/>
            </a:endParaRPr>
          </a:p>
          <a:p>
            <a:pPr marL="276225" indent="-171450" algn="just">
              <a:buClr>
                <a:schemeClr val="dk1"/>
              </a:buClr>
              <a:buSzPts val="1400"/>
              <a:buFont typeface="Wingdings" panose="05000000000000000000" pitchFamily="2" charset="2"/>
              <a:buChar char="§"/>
            </a:pPr>
            <a:r>
              <a:rPr lang="en-US" sz="1100" b="1" dirty="0">
                <a:solidFill>
                  <a:schemeClr val="dk1"/>
                </a:solidFill>
                <a:latin typeface="Calibri"/>
                <a:ea typeface="Calibri"/>
                <a:cs typeface="Calibri"/>
                <a:sym typeface="Calibri"/>
              </a:rPr>
              <a:t>Position of Peak</a:t>
            </a:r>
            <a:r>
              <a:rPr lang="en-US" sz="1100" dirty="0">
                <a:solidFill>
                  <a:schemeClr val="dk1"/>
                </a:solidFill>
                <a:latin typeface="Calibri"/>
                <a:ea typeface="Calibri"/>
                <a:cs typeface="Calibri"/>
                <a:sym typeface="Calibri"/>
              </a:rPr>
              <a:t>, no significant differences were observed among the analyzed cities.</a:t>
            </a:r>
            <a:endParaRPr sz="1100" dirty="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0"/>
          <p:cNvSpPr txBox="1"/>
          <p:nvPr/>
        </p:nvSpPr>
        <p:spPr>
          <a:xfrm>
            <a:off x="437354" y="471213"/>
            <a:ext cx="2315077" cy="323135"/>
          </a:xfrm>
          <a:prstGeom prst="rect">
            <a:avLst/>
          </a:prstGeom>
          <a:noFill/>
          <a:ln>
            <a:noFill/>
          </a:ln>
        </p:spPr>
        <p:txBody>
          <a:bodyPr spcFirstLastPara="1" wrap="square" lIns="68569" tIns="34275" rIns="68569" bIns="34275" anchor="t" anchorCtr="0">
            <a:spAutoFit/>
          </a:bodyPr>
          <a:lstStyle/>
          <a:p>
            <a:r>
              <a:rPr lang="en-US" sz="1650" b="1">
                <a:solidFill>
                  <a:srgbClr val="1F3864"/>
                </a:solidFill>
                <a:latin typeface="Calibri"/>
                <a:ea typeface="Calibri"/>
                <a:cs typeface="Calibri"/>
                <a:sym typeface="Calibri"/>
              </a:rPr>
              <a:t>Results</a:t>
            </a:r>
            <a:endParaRPr sz="1650" b="1">
              <a:solidFill>
                <a:srgbClr val="1F3864"/>
              </a:solidFill>
              <a:latin typeface="Calibri"/>
              <a:ea typeface="Calibri"/>
              <a:cs typeface="Calibri"/>
              <a:sym typeface="Calibri"/>
            </a:endParaRPr>
          </a:p>
        </p:txBody>
      </p:sp>
      <p:sp>
        <p:nvSpPr>
          <p:cNvPr id="189" name="Google Shape;189;p10"/>
          <p:cNvSpPr txBox="1"/>
          <p:nvPr/>
        </p:nvSpPr>
        <p:spPr>
          <a:xfrm>
            <a:off x="481895" y="916854"/>
            <a:ext cx="3574350" cy="195280"/>
          </a:xfrm>
          <a:prstGeom prst="rect">
            <a:avLst/>
          </a:prstGeom>
          <a:noFill/>
          <a:ln>
            <a:noFill/>
          </a:ln>
        </p:spPr>
        <p:txBody>
          <a:bodyPr spcFirstLastPara="1" wrap="square" lIns="68569" tIns="34275" rIns="68569" bIns="34275" anchor="t" anchorCtr="0">
            <a:spAutoFit/>
          </a:bodyPr>
          <a:lstStyle/>
          <a:p>
            <a:r>
              <a:rPr lang="en-US" sz="819" b="1">
                <a:solidFill>
                  <a:schemeClr val="dk1"/>
                </a:solidFill>
                <a:latin typeface="Calibri"/>
                <a:ea typeface="Calibri"/>
                <a:cs typeface="Calibri"/>
                <a:sym typeface="Calibri"/>
              </a:rPr>
              <a:t>Examine the observed shifts in LST seasonality </a:t>
            </a:r>
            <a:r>
              <a:rPr lang="en-US" sz="819" b="1">
                <a:solidFill>
                  <a:srgbClr val="1F3864"/>
                </a:solidFill>
                <a:latin typeface="Calibri"/>
                <a:ea typeface="Calibri"/>
                <a:cs typeface="Calibri"/>
                <a:sym typeface="Calibri"/>
              </a:rPr>
              <a:t>in urban areas </a:t>
            </a:r>
            <a:endParaRPr sz="819" b="1"/>
          </a:p>
        </p:txBody>
      </p:sp>
      <p:pic>
        <p:nvPicPr>
          <p:cNvPr id="190" name="Google Shape;190;p10"/>
          <p:cNvPicPr preferRelativeResize="0"/>
          <p:nvPr/>
        </p:nvPicPr>
        <p:blipFill rotWithShape="1">
          <a:blip r:embed="rId3">
            <a:alphaModFix/>
          </a:blip>
          <a:srcRect/>
          <a:stretch/>
        </p:blipFill>
        <p:spPr>
          <a:xfrm>
            <a:off x="4810682" y="285750"/>
            <a:ext cx="4041569" cy="5143500"/>
          </a:xfrm>
          <a:prstGeom prst="rect">
            <a:avLst/>
          </a:prstGeom>
          <a:noFill/>
          <a:ln>
            <a:noFill/>
          </a:ln>
        </p:spPr>
      </p:pic>
      <p:sp>
        <p:nvSpPr>
          <p:cNvPr id="191" name="Google Shape;191;p10"/>
          <p:cNvSpPr txBox="1"/>
          <p:nvPr/>
        </p:nvSpPr>
        <p:spPr>
          <a:xfrm>
            <a:off x="7910901" y="685998"/>
            <a:ext cx="868725" cy="230802"/>
          </a:xfrm>
          <a:prstGeom prst="rect">
            <a:avLst/>
          </a:prstGeom>
          <a:noFill/>
          <a:ln>
            <a:noFill/>
          </a:ln>
        </p:spPr>
        <p:txBody>
          <a:bodyPr spcFirstLastPara="1" wrap="square" lIns="68569" tIns="34275" rIns="68569" bIns="34275" anchor="t" anchorCtr="0">
            <a:spAutoFit/>
          </a:bodyPr>
          <a:lstStyle/>
          <a:p>
            <a:r>
              <a:rPr lang="en-US" sz="1050">
                <a:solidFill>
                  <a:srgbClr val="1F3864"/>
                </a:solidFill>
                <a:latin typeface="Calibri"/>
                <a:ea typeface="Calibri"/>
                <a:cs typeface="Calibri"/>
                <a:sym typeface="Calibri"/>
              </a:rPr>
              <a:t>Pvalue &lt; 0.05</a:t>
            </a:r>
            <a:endParaRPr sz="819"/>
          </a:p>
        </p:txBody>
      </p:sp>
      <p:sp>
        <p:nvSpPr>
          <p:cNvPr id="192" name="Google Shape;192;p10"/>
          <p:cNvSpPr txBox="1"/>
          <p:nvPr/>
        </p:nvSpPr>
        <p:spPr>
          <a:xfrm>
            <a:off x="481895" y="1520250"/>
            <a:ext cx="3663450" cy="2339080"/>
          </a:xfrm>
          <a:prstGeom prst="rect">
            <a:avLst/>
          </a:prstGeom>
          <a:noFill/>
          <a:ln>
            <a:noFill/>
          </a:ln>
        </p:spPr>
        <p:txBody>
          <a:bodyPr spcFirstLastPara="1" wrap="square" lIns="68569" tIns="68569" rIns="68569" bIns="68569" anchor="t" anchorCtr="0">
            <a:spAutoFit/>
          </a:bodyPr>
          <a:lstStyle/>
          <a:p>
            <a:pPr marL="276225" indent="-171450" algn="just">
              <a:buClr>
                <a:schemeClr val="dk1"/>
              </a:buClr>
              <a:buSzPts val="1400"/>
              <a:buFont typeface="Wingdings" panose="05000000000000000000" pitchFamily="2" charset="2"/>
              <a:buChar char="§"/>
            </a:pPr>
            <a:r>
              <a:rPr lang="en-US" sz="1100" b="1" dirty="0">
                <a:solidFill>
                  <a:schemeClr val="dk1"/>
                </a:solidFill>
                <a:latin typeface="Calibri"/>
                <a:ea typeface="Calibri"/>
                <a:cs typeface="Calibri"/>
                <a:sym typeface="Calibri"/>
              </a:rPr>
              <a:t>Start of Season</a:t>
            </a:r>
            <a:r>
              <a:rPr lang="en-US" sz="1100" dirty="0">
                <a:solidFill>
                  <a:schemeClr val="dk1"/>
                </a:solidFill>
                <a:latin typeface="Calibri"/>
                <a:ea typeface="Calibri"/>
                <a:cs typeface="Calibri"/>
                <a:sym typeface="Calibri"/>
              </a:rPr>
              <a:t> begins earlier in several cities located in the central and western part of the country;</a:t>
            </a:r>
            <a:endParaRPr sz="1100" dirty="0">
              <a:solidFill>
                <a:schemeClr val="dk1"/>
              </a:solidFill>
              <a:latin typeface="Calibri"/>
              <a:ea typeface="Calibri"/>
              <a:cs typeface="Calibri"/>
              <a:sym typeface="Calibri"/>
            </a:endParaRPr>
          </a:p>
          <a:p>
            <a:pPr marL="514350" indent="-171450" algn="just">
              <a:buFont typeface="Wingdings" panose="05000000000000000000" pitchFamily="2" charset="2"/>
              <a:buChar char="§"/>
            </a:pPr>
            <a:endParaRPr sz="1100" dirty="0">
              <a:solidFill>
                <a:schemeClr val="dk1"/>
              </a:solidFill>
              <a:latin typeface="Calibri"/>
              <a:ea typeface="Calibri"/>
              <a:cs typeface="Calibri"/>
              <a:sym typeface="Calibri"/>
            </a:endParaRPr>
          </a:p>
          <a:p>
            <a:pPr marL="276225" indent="-171450" algn="just">
              <a:buClr>
                <a:schemeClr val="dk1"/>
              </a:buClr>
              <a:buSzPts val="1400"/>
              <a:buFont typeface="Wingdings" panose="05000000000000000000" pitchFamily="2" charset="2"/>
              <a:buChar char="§"/>
            </a:pPr>
            <a:r>
              <a:rPr lang="en-US" sz="1100" b="1" dirty="0">
                <a:solidFill>
                  <a:schemeClr val="dk1"/>
                </a:solidFill>
                <a:latin typeface="Calibri"/>
                <a:ea typeface="Calibri"/>
                <a:cs typeface="Calibri"/>
                <a:sym typeface="Calibri"/>
              </a:rPr>
              <a:t>End of Season</a:t>
            </a:r>
            <a:r>
              <a:rPr lang="en-US" sz="1100" dirty="0">
                <a:solidFill>
                  <a:schemeClr val="dk1"/>
                </a:solidFill>
                <a:latin typeface="Calibri"/>
                <a:ea typeface="Calibri"/>
                <a:cs typeface="Calibri"/>
                <a:sym typeface="Calibri"/>
              </a:rPr>
              <a:t> tends to be later for cities in the western part of the country, as well as for other cities in the southern and eastern region;</a:t>
            </a:r>
            <a:endParaRPr sz="1100" dirty="0">
              <a:solidFill>
                <a:schemeClr val="dk1"/>
              </a:solidFill>
              <a:latin typeface="Calibri"/>
              <a:ea typeface="Calibri"/>
              <a:cs typeface="Calibri"/>
              <a:sym typeface="Calibri"/>
            </a:endParaRPr>
          </a:p>
          <a:p>
            <a:pPr marL="514350" indent="-171450" algn="just">
              <a:buFont typeface="Wingdings" panose="05000000000000000000" pitchFamily="2" charset="2"/>
              <a:buChar char="§"/>
            </a:pPr>
            <a:endParaRPr sz="1100" dirty="0">
              <a:solidFill>
                <a:schemeClr val="dk1"/>
              </a:solidFill>
              <a:latin typeface="Calibri"/>
              <a:ea typeface="Calibri"/>
              <a:cs typeface="Calibri"/>
              <a:sym typeface="Calibri"/>
            </a:endParaRPr>
          </a:p>
          <a:p>
            <a:pPr marL="276225" indent="-171450" algn="just">
              <a:buClr>
                <a:schemeClr val="dk1"/>
              </a:buClr>
              <a:buSzPts val="1400"/>
              <a:buFont typeface="Wingdings" panose="05000000000000000000" pitchFamily="2" charset="2"/>
              <a:buChar char="§"/>
            </a:pPr>
            <a:r>
              <a:rPr lang="en-US" sz="1100" b="1" dirty="0">
                <a:solidFill>
                  <a:schemeClr val="dk1"/>
                </a:solidFill>
                <a:latin typeface="Calibri"/>
                <a:ea typeface="Calibri"/>
                <a:cs typeface="Calibri"/>
                <a:sym typeface="Calibri"/>
              </a:rPr>
              <a:t>Length of Season</a:t>
            </a:r>
            <a:r>
              <a:rPr lang="en-US" sz="1100" dirty="0">
                <a:solidFill>
                  <a:schemeClr val="dk1"/>
                </a:solidFill>
                <a:latin typeface="Calibri"/>
                <a:ea typeface="Calibri"/>
                <a:cs typeface="Calibri"/>
                <a:sym typeface="Calibri"/>
              </a:rPr>
              <a:t> is longer for cities located in the western part of the country;</a:t>
            </a:r>
            <a:endParaRPr sz="1100" dirty="0">
              <a:solidFill>
                <a:schemeClr val="dk1"/>
              </a:solidFill>
              <a:latin typeface="Calibri"/>
              <a:ea typeface="Calibri"/>
              <a:cs typeface="Calibri"/>
              <a:sym typeface="Calibri"/>
            </a:endParaRPr>
          </a:p>
          <a:p>
            <a:pPr marL="171450" indent="-171450" algn="just">
              <a:buFont typeface="Wingdings" panose="05000000000000000000" pitchFamily="2" charset="2"/>
              <a:buChar char="§"/>
            </a:pPr>
            <a:endParaRPr sz="1100" dirty="0">
              <a:solidFill>
                <a:schemeClr val="dk1"/>
              </a:solidFill>
              <a:latin typeface="Calibri"/>
              <a:ea typeface="Calibri"/>
              <a:cs typeface="Calibri"/>
              <a:sym typeface="Calibri"/>
            </a:endParaRPr>
          </a:p>
          <a:p>
            <a:pPr marL="276225" indent="-171450" algn="just">
              <a:buClr>
                <a:schemeClr val="dk1"/>
              </a:buClr>
              <a:buSzPts val="1400"/>
              <a:buFont typeface="Wingdings" panose="05000000000000000000" pitchFamily="2" charset="2"/>
              <a:buChar char="§"/>
            </a:pPr>
            <a:r>
              <a:rPr lang="en-US" sz="1100" b="1" dirty="0">
                <a:solidFill>
                  <a:schemeClr val="dk1"/>
                </a:solidFill>
                <a:latin typeface="Calibri"/>
                <a:ea typeface="Calibri"/>
                <a:cs typeface="Calibri"/>
                <a:sym typeface="Calibri"/>
              </a:rPr>
              <a:t>Position of Peak</a:t>
            </a:r>
            <a:r>
              <a:rPr lang="en-US" sz="1100" dirty="0">
                <a:solidFill>
                  <a:schemeClr val="dk1"/>
                </a:solidFill>
                <a:latin typeface="Calibri"/>
                <a:ea typeface="Calibri"/>
                <a:cs typeface="Calibri"/>
                <a:sym typeface="Calibri"/>
              </a:rPr>
              <a:t> tend to occur later in most cities in the southern and eastern parts of the country.</a:t>
            </a:r>
            <a:endParaRPr sz="1100" dirty="0">
              <a:solidFill>
                <a:schemeClr val="dk1"/>
              </a:solidFill>
              <a:latin typeface="Calibri"/>
              <a:ea typeface="Calibri"/>
              <a:cs typeface="Calibri"/>
              <a:sym typeface="Calibri"/>
            </a:endParaRPr>
          </a:p>
          <a:p>
            <a:pPr marL="514350" indent="-171450">
              <a:buFont typeface="Wingdings" panose="05000000000000000000" pitchFamily="2" charset="2"/>
              <a:buChar char="§"/>
            </a:pPr>
            <a:endParaRPr sz="1100" dirty="0">
              <a:solidFill>
                <a:schemeClr val="dk1"/>
              </a:solidFill>
              <a:latin typeface="Calibri"/>
              <a:ea typeface="Calibri"/>
              <a:cs typeface="Calibri"/>
              <a:sym typeface="Calibri"/>
            </a:endParaRPr>
          </a:p>
        </p:txBody>
      </p:sp>
      <p:sp>
        <p:nvSpPr>
          <p:cNvPr id="193" name="Google Shape;193;p10"/>
          <p:cNvSpPr txBox="1"/>
          <p:nvPr/>
        </p:nvSpPr>
        <p:spPr>
          <a:xfrm>
            <a:off x="7910909" y="409027"/>
            <a:ext cx="885375" cy="276969"/>
          </a:xfrm>
          <a:prstGeom prst="rect">
            <a:avLst/>
          </a:prstGeom>
          <a:noFill/>
          <a:ln>
            <a:noFill/>
          </a:ln>
        </p:spPr>
        <p:txBody>
          <a:bodyPr spcFirstLastPara="1" wrap="square" lIns="68569" tIns="34275" rIns="68569" bIns="34275" anchor="t" anchorCtr="0">
            <a:spAutoFit/>
          </a:bodyPr>
          <a:lstStyle/>
          <a:p>
            <a:r>
              <a:rPr lang="en-US" sz="1350">
                <a:solidFill>
                  <a:srgbClr val="1F3864"/>
                </a:solidFill>
                <a:latin typeface="Calibri"/>
                <a:ea typeface="Calibri"/>
                <a:cs typeface="Calibri"/>
                <a:sym typeface="Calibri"/>
              </a:rPr>
              <a:t>Aqua - day</a:t>
            </a:r>
            <a:endParaRPr sz="1350">
              <a:solidFill>
                <a:srgbClr val="1F3864"/>
              </a:solidFill>
              <a:latin typeface="Calibri"/>
              <a:ea typeface="Calibri"/>
              <a:cs typeface="Calibri"/>
              <a:sym typeface="Calibri"/>
            </a:endParaRPr>
          </a:p>
        </p:txBody>
      </p:sp>
      <p:sp>
        <p:nvSpPr>
          <p:cNvPr id="194" name="Google Shape;194;p10"/>
          <p:cNvSpPr/>
          <p:nvPr/>
        </p:nvSpPr>
        <p:spPr>
          <a:xfrm>
            <a:off x="5164500" y="1165538"/>
            <a:ext cx="3574350" cy="709425"/>
          </a:xfrm>
          <a:prstGeom prst="rect">
            <a:avLst/>
          </a:prstGeom>
          <a:noFill/>
          <a:ln w="9525"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pPr algn="ctr"/>
            <a:endParaRPr sz="819">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1"/>
          <p:cNvSpPr txBox="1"/>
          <p:nvPr/>
        </p:nvSpPr>
        <p:spPr>
          <a:xfrm>
            <a:off x="437354" y="471213"/>
            <a:ext cx="2315077" cy="323135"/>
          </a:xfrm>
          <a:prstGeom prst="rect">
            <a:avLst/>
          </a:prstGeom>
          <a:noFill/>
          <a:ln>
            <a:noFill/>
          </a:ln>
        </p:spPr>
        <p:txBody>
          <a:bodyPr spcFirstLastPara="1" wrap="square" lIns="68569" tIns="34275" rIns="68569" bIns="34275" anchor="t" anchorCtr="0">
            <a:spAutoFit/>
          </a:bodyPr>
          <a:lstStyle/>
          <a:p>
            <a:r>
              <a:rPr lang="en-US" sz="1650" b="1">
                <a:solidFill>
                  <a:srgbClr val="1F3864"/>
                </a:solidFill>
                <a:latin typeface="Calibri"/>
                <a:ea typeface="Calibri"/>
                <a:cs typeface="Calibri"/>
                <a:sym typeface="Calibri"/>
              </a:rPr>
              <a:t>Results</a:t>
            </a:r>
            <a:endParaRPr sz="1650" b="1">
              <a:solidFill>
                <a:srgbClr val="1F3864"/>
              </a:solidFill>
              <a:latin typeface="Calibri"/>
              <a:ea typeface="Calibri"/>
              <a:cs typeface="Calibri"/>
              <a:sym typeface="Calibri"/>
            </a:endParaRPr>
          </a:p>
        </p:txBody>
      </p:sp>
      <p:sp>
        <p:nvSpPr>
          <p:cNvPr id="200" name="Google Shape;200;p11"/>
          <p:cNvSpPr txBox="1"/>
          <p:nvPr/>
        </p:nvSpPr>
        <p:spPr>
          <a:xfrm>
            <a:off x="437354" y="794379"/>
            <a:ext cx="2783925" cy="553968"/>
          </a:xfrm>
          <a:prstGeom prst="rect">
            <a:avLst/>
          </a:prstGeom>
          <a:noFill/>
          <a:ln>
            <a:noFill/>
          </a:ln>
        </p:spPr>
        <p:txBody>
          <a:bodyPr spcFirstLastPara="1" wrap="square" lIns="68569" tIns="34275" rIns="68569" bIns="34275" anchor="t" anchorCtr="0">
            <a:spAutoFit/>
          </a:bodyPr>
          <a:lstStyle/>
          <a:p>
            <a:pPr algn="just"/>
            <a:r>
              <a:rPr lang="en-US" sz="1050" b="1">
                <a:solidFill>
                  <a:srgbClr val="1F3864"/>
                </a:solidFill>
                <a:latin typeface="Calibri"/>
                <a:ea typeface="Calibri"/>
                <a:cs typeface="Calibri"/>
                <a:sym typeface="Calibri"/>
              </a:rPr>
              <a:t>Identifying </a:t>
            </a:r>
            <a:r>
              <a:rPr lang="en-US" sz="1050" b="1">
                <a:solidFill>
                  <a:srgbClr val="041E5D"/>
                </a:solidFill>
                <a:latin typeface="Calibri"/>
                <a:ea typeface="Calibri"/>
                <a:cs typeface="Calibri"/>
                <a:sym typeface="Calibri"/>
              </a:rPr>
              <a:t>extremes</a:t>
            </a:r>
            <a:r>
              <a:rPr lang="en-US" sz="1050" b="1">
                <a:solidFill>
                  <a:srgbClr val="1F3864"/>
                </a:solidFill>
                <a:latin typeface="Calibri"/>
                <a:ea typeface="Calibri"/>
                <a:cs typeface="Calibri"/>
                <a:sym typeface="Calibri"/>
              </a:rPr>
              <a:t> in urban areas (</a:t>
            </a:r>
            <a:r>
              <a:rPr lang="en-US" sz="819" b="1">
                <a:solidFill>
                  <a:srgbClr val="1F3864"/>
                </a:solidFill>
                <a:latin typeface="Calibri"/>
                <a:ea typeface="Calibri"/>
                <a:cs typeface="Calibri"/>
                <a:sym typeface="Calibri"/>
              </a:rPr>
              <a:t>LST</a:t>
            </a:r>
            <a:r>
              <a:rPr lang="en-US" sz="1050" b="1">
                <a:solidFill>
                  <a:srgbClr val="1F3864"/>
                </a:solidFill>
                <a:latin typeface="Calibri"/>
                <a:ea typeface="Calibri"/>
                <a:cs typeface="Calibri"/>
                <a:sym typeface="Calibri"/>
              </a:rPr>
              <a:t> above 40°C during the day at 12:00 UTC)</a:t>
            </a:r>
            <a:endParaRPr sz="819"/>
          </a:p>
          <a:p>
            <a:pPr algn="just"/>
            <a:endParaRPr sz="1050">
              <a:solidFill>
                <a:schemeClr val="dk1"/>
              </a:solidFill>
              <a:latin typeface="Calibri"/>
              <a:ea typeface="Calibri"/>
              <a:cs typeface="Calibri"/>
              <a:sym typeface="Calibri"/>
            </a:endParaRPr>
          </a:p>
        </p:txBody>
      </p:sp>
      <p:pic>
        <p:nvPicPr>
          <p:cNvPr id="201" name="Google Shape;201;p11"/>
          <p:cNvPicPr preferRelativeResize="0"/>
          <p:nvPr/>
        </p:nvPicPr>
        <p:blipFill rotWithShape="1">
          <a:blip r:embed="rId3">
            <a:alphaModFix/>
          </a:blip>
          <a:srcRect/>
          <a:stretch/>
        </p:blipFill>
        <p:spPr>
          <a:xfrm>
            <a:off x="3221249" y="1230090"/>
            <a:ext cx="5788041" cy="3690532"/>
          </a:xfrm>
          <a:prstGeom prst="rect">
            <a:avLst/>
          </a:prstGeom>
          <a:noFill/>
          <a:ln>
            <a:noFill/>
          </a:ln>
        </p:spPr>
      </p:pic>
      <p:sp>
        <p:nvSpPr>
          <p:cNvPr id="202" name="Google Shape;202;p11"/>
          <p:cNvSpPr txBox="1"/>
          <p:nvPr/>
        </p:nvSpPr>
        <p:spPr>
          <a:xfrm>
            <a:off x="4317356" y="552004"/>
            <a:ext cx="4036275" cy="484718"/>
          </a:xfrm>
          <a:prstGeom prst="rect">
            <a:avLst/>
          </a:prstGeom>
          <a:noFill/>
          <a:ln>
            <a:noFill/>
          </a:ln>
        </p:spPr>
        <p:txBody>
          <a:bodyPr spcFirstLastPara="1" wrap="square" lIns="68569" tIns="34275" rIns="68569" bIns="34275" anchor="t" anchorCtr="0">
            <a:spAutoFit/>
          </a:bodyPr>
          <a:lstStyle/>
          <a:p>
            <a:pPr algn="ctr"/>
            <a:r>
              <a:rPr lang="en-US" sz="1350">
                <a:solidFill>
                  <a:schemeClr val="dk1"/>
                </a:solidFill>
                <a:latin typeface="Calibri"/>
                <a:ea typeface="Calibri"/>
                <a:cs typeface="Calibri"/>
                <a:sym typeface="Calibri"/>
              </a:rPr>
              <a:t>The start date when at least three consecutive days with LST above 40°C are recorded</a:t>
            </a:r>
            <a:endParaRPr sz="819"/>
          </a:p>
        </p:txBody>
      </p:sp>
      <p:sp>
        <p:nvSpPr>
          <p:cNvPr id="203" name="Google Shape;203;p11"/>
          <p:cNvSpPr txBox="1"/>
          <p:nvPr/>
        </p:nvSpPr>
        <p:spPr>
          <a:xfrm>
            <a:off x="221700" y="1482956"/>
            <a:ext cx="3029850" cy="3477084"/>
          </a:xfrm>
          <a:prstGeom prst="rect">
            <a:avLst/>
          </a:prstGeom>
          <a:noFill/>
          <a:ln>
            <a:noFill/>
          </a:ln>
        </p:spPr>
        <p:txBody>
          <a:bodyPr spcFirstLastPara="1" wrap="square" lIns="68569" tIns="68569" rIns="68569" bIns="68569" anchor="t" anchorCtr="0">
            <a:spAutoFit/>
          </a:bodyPr>
          <a:lstStyle/>
          <a:p>
            <a:pPr marL="276225" indent="-171450" algn="just">
              <a:lnSpc>
                <a:spcPct val="115000"/>
              </a:lnSpc>
              <a:spcBef>
                <a:spcPts val="900"/>
              </a:spcBef>
              <a:buSzPts val="1400"/>
              <a:buFont typeface="Wingdings" panose="05000000000000000000" pitchFamily="2" charset="2"/>
              <a:buChar char="§"/>
            </a:pPr>
            <a:r>
              <a:rPr lang="en-US" sz="1100" dirty="0">
                <a:solidFill>
                  <a:schemeClr val="dk1"/>
                </a:solidFill>
                <a:latin typeface="Calibri"/>
                <a:ea typeface="Calibri"/>
                <a:cs typeface="Calibri"/>
                <a:sym typeface="Calibri"/>
              </a:rPr>
              <a:t>36 of cities experienced at least three consecutive days with LST values above 40°C.</a:t>
            </a:r>
          </a:p>
          <a:p>
            <a:pPr marL="276225" indent="-171450" algn="just">
              <a:lnSpc>
                <a:spcPct val="115000"/>
              </a:lnSpc>
              <a:spcBef>
                <a:spcPts val="900"/>
              </a:spcBef>
              <a:buSzPts val="1400"/>
              <a:buFont typeface="Wingdings" panose="05000000000000000000" pitchFamily="2" charset="2"/>
              <a:buChar char="§"/>
            </a:pPr>
            <a:endParaRPr sz="1100" dirty="0">
              <a:solidFill>
                <a:schemeClr val="dk1"/>
              </a:solidFill>
              <a:latin typeface="Calibri"/>
              <a:ea typeface="Calibri"/>
              <a:cs typeface="Calibri"/>
              <a:sym typeface="Calibri"/>
            </a:endParaRPr>
          </a:p>
          <a:p>
            <a:pPr marL="276225" indent="-171450" algn="just">
              <a:lnSpc>
                <a:spcPct val="115000"/>
              </a:lnSpc>
              <a:spcBef>
                <a:spcPts val="900"/>
              </a:spcBef>
              <a:buSzPts val="1400"/>
              <a:buFont typeface="Wingdings" panose="05000000000000000000" pitchFamily="2" charset="2"/>
              <a:buChar char="§"/>
            </a:pPr>
            <a:r>
              <a:rPr lang="en-US" sz="1100" dirty="0">
                <a:latin typeface="Calibri"/>
                <a:ea typeface="Calibri"/>
                <a:cs typeface="Calibri"/>
                <a:sym typeface="Calibri"/>
              </a:rPr>
              <a:t>LST values exceeding 40°C were recorded in most cities during exceptionally hot years, marked by intense heatwaves such as those in 2003, 2007, 2012, and 2015.</a:t>
            </a:r>
          </a:p>
          <a:p>
            <a:pPr marL="276225" indent="-171450" algn="just">
              <a:lnSpc>
                <a:spcPct val="115000"/>
              </a:lnSpc>
              <a:spcBef>
                <a:spcPts val="900"/>
              </a:spcBef>
              <a:buSzPts val="1400"/>
              <a:buFont typeface="Wingdings" panose="05000000000000000000" pitchFamily="2" charset="2"/>
              <a:buChar char="§"/>
            </a:pPr>
            <a:endParaRPr sz="1100" dirty="0">
              <a:latin typeface="Calibri"/>
              <a:ea typeface="Calibri"/>
              <a:cs typeface="Calibri"/>
              <a:sym typeface="Calibri"/>
            </a:endParaRPr>
          </a:p>
          <a:p>
            <a:pPr marL="276225" indent="-171450" algn="just">
              <a:lnSpc>
                <a:spcPct val="115000"/>
              </a:lnSpc>
              <a:spcBef>
                <a:spcPts val="900"/>
              </a:spcBef>
              <a:buSzPts val="1400"/>
              <a:buFont typeface="Wingdings" panose="05000000000000000000" pitchFamily="2" charset="2"/>
              <a:buChar char="§"/>
            </a:pPr>
            <a:r>
              <a:rPr lang="en-US" sz="1100" dirty="0">
                <a:solidFill>
                  <a:schemeClr val="dk1"/>
                </a:solidFill>
                <a:latin typeface="Calibri"/>
                <a:ea typeface="Calibri"/>
                <a:cs typeface="Calibri"/>
                <a:sym typeface="Calibri"/>
              </a:rPr>
              <a:t>In the first half (2002-2012) of the analyzed period these events occurred in June and July, in the second half (2013-2021), they tend to occur later in the year. </a:t>
            </a:r>
            <a:endParaRPr sz="1100" dirty="0">
              <a:solidFill>
                <a:schemeClr val="dk1"/>
              </a:solidFill>
              <a:latin typeface="Calibri"/>
              <a:ea typeface="Calibri"/>
              <a:cs typeface="Calibri"/>
              <a:sym typeface="Calibri"/>
            </a:endParaRPr>
          </a:p>
          <a:p>
            <a:pPr marL="171450" indent="-171450" algn="just">
              <a:lnSpc>
                <a:spcPct val="115000"/>
              </a:lnSpc>
              <a:spcBef>
                <a:spcPts val="900"/>
              </a:spcBef>
              <a:spcAft>
                <a:spcPts val="900"/>
              </a:spcAft>
              <a:buFont typeface="Wingdings" panose="05000000000000000000" pitchFamily="2" charset="2"/>
              <a:buChar char="§"/>
            </a:pPr>
            <a:endParaRPr sz="11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2"/>
          <p:cNvSpPr txBox="1"/>
          <p:nvPr/>
        </p:nvSpPr>
        <p:spPr>
          <a:xfrm>
            <a:off x="437354" y="471213"/>
            <a:ext cx="2315077" cy="323135"/>
          </a:xfrm>
          <a:prstGeom prst="rect">
            <a:avLst/>
          </a:prstGeom>
          <a:noFill/>
          <a:ln>
            <a:noFill/>
          </a:ln>
        </p:spPr>
        <p:txBody>
          <a:bodyPr spcFirstLastPara="1" wrap="square" lIns="68569" tIns="34275" rIns="68569" bIns="34275" anchor="t" anchorCtr="0">
            <a:spAutoFit/>
          </a:bodyPr>
          <a:lstStyle/>
          <a:p>
            <a:r>
              <a:rPr lang="en-US" sz="1650" b="1">
                <a:solidFill>
                  <a:srgbClr val="1F3864"/>
                </a:solidFill>
                <a:latin typeface="Calibri"/>
                <a:ea typeface="Calibri"/>
                <a:cs typeface="Calibri"/>
                <a:sym typeface="Calibri"/>
              </a:rPr>
              <a:t>Results</a:t>
            </a:r>
            <a:endParaRPr sz="1650" b="1">
              <a:solidFill>
                <a:srgbClr val="1F3864"/>
              </a:solidFill>
              <a:latin typeface="Calibri"/>
              <a:ea typeface="Calibri"/>
              <a:cs typeface="Calibri"/>
              <a:sym typeface="Calibri"/>
            </a:endParaRPr>
          </a:p>
        </p:txBody>
      </p:sp>
      <p:sp>
        <p:nvSpPr>
          <p:cNvPr id="209" name="Google Shape;209;p12"/>
          <p:cNvSpPr txBox="1"/>
          <p:nvPr/>
        </p:nvSpPr>
        <p:spPr>
          <a:xfrm>
            <a:off x="480216" y="794379"/>
            <a:ext cx="2783925" cy="553968"/>
          </a:xfrm>
          <a:prstGeom prst="rect">
            <a:avLst/>
          </a:prstGeom>
          <a:noFill/>
          <a:ln>
            <a:noFill/>
          </a:ln>
        </p:spPr>
        <p:txBody>
          <a:bodyPr spcFirstLastPara="1" wrap="square" lIns="68569" tIns="34275" rIns="68569" bIns="34275" anchor="t" anchorCtr="0">
            <a:spAutoFit/>
          </a:bodyPr>
          <a:lstStyle/>
          <a:p>
            <a:pPr algn="just"/>
            <a:r>
              <a:rPr lang="en-US" sz="1050" b="1">
                <a:solidFill>
                  <a:srgbClr val="1F3864"/>
                </a:solidFill>
                <a:latin typeface="Calibri"/>
                <a:ea typeface="Calibri"/>
                <a:cs typeface="Calibri"/>
                <a:sym typeface="Calibri"/>
              </a:rPr>
              <a:t>Identifying </a:t>
            </a:r>
            <a:r>
              <a:rPr lang="en-US" sz="1050" b="1">
                <a:solidFill>
                  <a:srgbClr val="041E5D"/>
                </a:solidFill>
                <a:latin typeface="Calibri"/>
                <a:ea typeface="Calibri"/>
                <a:cs typeface="Calibri"/>
                <a:sym typeface="Calibri"/>
              </a:rPr>
              <a:t>extremes</a:t>
            </a:r>
            <a:r>
              <a:rPr lang="en-US" sz="1050" b="1">
                <a:solidFill>
                  <a:srgbClr val="1F3864"/>
                </a:solidFill>
                <a:latin typeface="Calibri"/>
                <a:ea typeface="Calibri"/>
                <a:cs typeface="Calibri"/>
                <a:sym typeface="Calibri"/>
              </a:rPr>
              <a:t> in urban areas (</a:t>
            </a:r>
            <a:r>
              <a:rPr lang="en-US" sz="819" b="1">
                <a:solidFill>
                  <a:srgbClr val="1F3864"/>
                </a:solidFill>
                <a:latin typeface="Calibri"/>
                <a:ea typeface="Calibri"/>
                <a:cs typeface="Calibri"/>
                <a:sym typeface="Calibri"/>
              </a:rPr>
              <a:t>LST</a:t>
            </a:r>
            <a:r>
              <a:rPr lang="en-US" sz="1050" b="1">
                <a:solidFill>
                  <a:srgbClr val="1F3864"/>
                </a:solidFill>
                <a:latin typeface="Calibri"/>
                <a:ea typeface="Calibri"/>
                <a:cs typeface="Calibri"/>
                <a:sym typeface="Calibri"/>
              </a:rPr>
              <a:t> above 20°C during the night at 1:00 UTC)</a:t>
            </a:r>
            <a:endParaRPr sz="819"/>
          </a:p>
          <a:p>
            <a:pPr algn="just"/>
            <a:endParaRPr sz="1050">
              <a:solidFill>
                <a:schemeClr val="dk1"/>
              </a:solidFill>
              <a:latin typeface="Calibri"/>
              <a:ea typeface="Calibri"/>
              <a:cs typeface="Calibri"/>
              <a:sym typeface="Calibri"/>
            </a:endParaRPr>
          </a:p>
        </p:txBody>
      </p:sp>
      <p:pic>
        <p:nvPicPr>
          <p:cNvPr id="210" name="Google Shape;210;p12"/>
          <p:cNvPicPr preferRelativeResize="0"/>
          <p:nvPr/>
        </p:nvPicPr>
        <p:blipFill rotWithShape="1">
          <a:blip r:embed="rId3">
            <a:alphaModFix/>
          </a:blip>
          <a:srcRect/>
          <a:stretch/>
        </p:blipFill>
        <p:spPr>
          <a:xfrm>
            <a:off x="3264111" y="1359917"/>
            <a:ext cx="5579852" cy="3557787"/>
          </a:xfrm>
          <a:prstGeom prst="rect">
            <a:avLst/>
          </a:prstGeom>
          <a:noFill/>
          <a:ln>
            <a:noFill/>
          </a:ln>
        </p:spPr>
      </p:pic>
      <p:sp>
        <p:nvSpPr>
          <p:cNvPr id="211" name="Google Shape;211;p12"/>
          <p:cNvSpPr txBox="1"/>
          <p:nvPr/>
        </p:nvSpPr>
        <p:spPr>
          <a:xfrm>
            <a:off x="4192666" y="632796"/>
            <a:ext cx="4036275" cy="484718"/>
          </a:xfrm>
          <a:prstGeom prst="rect">
            <a:avLst/>
          </a:prstGeom>
          <a:noFill/>
          <a:ln>
            <a:noFill/>
          </a:ln>
        </p:spPr>
        <p:txBody>
          <a:bodyPr spcFirstLastPara="1" wrap="square" lIns="68569" tIns="34275" rIns="68569" bIns="34275" anchor="t" anchorCtr="0">
            <a:spAutoFit/>
          </a:bodyPr>
          <a:lstStyle/>
          <a:p>
            <a:pPr algn="ctr"/>
            <a:r>
              <a:rPr lang="en-US" sz="1350">
                <a:solidFill>
                  <a:schemeClr val="dk1"/>
                </a:solidFill>
                <a:latin typeface="Calibri"/>
                <a:ea typeface="Calibri"/>
                <a:cs typeface="Calibri"/>
                <a:sym typeface="Calibri"/>
              </a:rPr>
              <a:t>The start date when at least three consecutive night with LST above 20°C are recorded</a:t>
            </a:r>
            <a:endParaRPr sz="819"/>
          </a:p>
        </p:txBody>
      </p:sp>
      <p:sp>
        <p:nvSpPr>
          <p:cNvPr id="212" name="Google Shape;212;p12"/>
          <p:cNvSpPr txBox="1"/>
          <p:nvPr/>
        </p:nvSpPr>
        <p:spPr>
          <a:xfrm>
            <a:off x="381338" y="1819931"/>
            <a:ext cx="2783925" cy="1904345"/>
          </a:xfrm>
          <a:prstGeom prst="rect">
            <a:avLst/>
          </a:prstGeom>
          <a:noFill/>
          <a:ln>
            <a:noFill/>
          </a:ln>
        </p:spPr>
        <p:txBody>
          <a:bodyPr spcFirstLastPara="1" wrap="square" lIns="68569" tIns="68569" rIns="68569" bIns="68569" anchor="t" anchorCtr="0">
            <a:spAutoFit/>
          </a:bodyPr>
          <a:lstStyle/>
          <a:p>
            <a:pPr marL="276225" indent="-171450" algn="just">
              <a:buClr>
                <a:schemeClr val="dk1"/>
              </a:buClr>
              <a:buSzPts val="1400"/>
              <a:buFont typeface="Wingdings" panose="05000000000000000000" pitchFamily="2" charset="2"/>
              <a:buChar char="§"/>
            </a:pPr>
            <a:r>
              <a:rPr lang="en-US" sz="1100" dirty="0">
                <a:solidFill>
                  <a:schemeClr val="dk1"/>
                </a:solidFill>
                <a:latin typeface="Calibri"/>
                <a:ea typeface="Calibri"/>
                <a:cs typeface="Calibri"/>
                <a:sym typeface="Calibri"/>
              </a:rPr>
              <a:t>33 of cities recorded at least one event where LST exceeded 20°C for three consecutive nights;</a:t>
            </a:r>
            <a:endParaRPr sz="1100" dirty="0">
              <a:solidFill>
                <a:schemeClr val="dk1"/>
              </a:solidFill>
              <a:latin typeface="Calibri"/>
              <a:ea typeface="Calibri"/>
              <a:cs typeface="Calibri"/>
              <a:sym typeface="Calibri"/>
            </a:endParaRPr>
          </a:p>
          <a:p>
            <a:pPr marL="514350" indent="-171450" algn="just">
              <a:buFont typeface="Wingdings" panose="05000000000000000000" pitchFamily="2" charset="2"/>
              <a:buChar char="§"/>
            </a:pPr>
            <a:endParaRPr sz="1100" dirty="0">
              <a:solidFill>
                <a:schemeClr val="dk1"/>
              </a:solidFill>
              <a:latin typeface="Calibri"/>
              <a:ea typeface="Calibri"/>
              <a:cs typeface="Calibri"/>
              <a:sym typeface="Calibri"/>
            </a:endParaRPr>
          </a:p>
          <a:p>
            <a:pPr marL="276225" indent="-171450" algn="just">
              <a:lnSpc>
                <a:spcPct val="115000"/>
              </a:lnSpc>
              <a:spcBef>
                <a:spcPts val="900"/>
              </a:spcBef>
              <a:buClr>
                <a:schemeClr val="dk1"/>
              </a:buClr>
              <a:buSzPts val="1400"/>
              <a:buFont typeface="Wingdings" panose="05000000000000000000" pitchFamily="2" charset="2"/>
              <a:buChar char="§"/>
            </a:pPr>
            <a:r>
              <a:rPr lang="en-US" sz="1100" dirty="0">
                <a:solidFill>
                  <a:schemeClr val="dk1"/>
                </a:solidFill>
                <a:latin typeface="Calibri"/>
                <a:ea typeface="Calibri"/>
                <a:cs typeface="Calibri"/>
                <a:sym typeface="Calibri"/>
              </a:rPr>
              <a:t>LST values exceeding 20°C were recorded during years marked by heatwaves, such as 2007 and 2012, as well as in years like 2005, 2016, and 2017, for over half of cities.</a:t>
            </a:r>
            <a:endParaRPr sz="11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3"/>
          <p:cNvSpPr txBox="1"/>
          <p:nvPr/>
        </p:nvSpPr>
        <p:spPr>
          <a:xfrm>
            <a:off x="842750" y="747390"/>
            <a:ext cx="2315025" cy="323135"/>
          </a:xfrm>
          <a:prstGeom prst="rect">
            <a:avLst/>
          </a:prstGeom>
          <a:noFill/>
          <a:ln>
            <a:noFill/>
          </a:ln>
        </p:spPr>
        <p:txBody>
          <a:bodyPr spcFirstLastPara="1" wrap="square" lIns="68569" tIns="34275" rIns="68569" bIns="34275" anchor="t" anchorCtr="0">
            <a:spAutoFit/>
          </a:bodyPr>
          <a:lstStyle/>
          <a:p>
            <a:r>
              <a:rPr lang="en-US" sz="1650" b="1">
                <a:solidFill>
                  <a:srgbClr val="1F3864"/>
                </a:solidFill>
                <a:latin typeface="Calibri"/>
                <a:ea typeface="Calibri"/>
                <a:cs typeface="Calibri"/>
                <a:sym typeface="Calibri"/>
              </a:rPr>
              <a:t>Conclusion</a:t>
            </a:r>
            <a:endParaRPr sz="1650" b="1">
              <a:solidFill>
                <a:srgbClr val="1F3864"/>
              </a:solidFill>
              <a:latin typeface="Calibri"/>
              <a:ea typeface="Calibri"/>
              <a:cs typeface="Calibri"/>
              <a:sym typeface="Calibri"/>
            </a:endParaRPr>
          </a:p>
        </p:txBody>
      </p:sp>
      <p:sp>
        <p:nvSpPr>
          <p:cNvPr id="218" name="Google Shape;218;p13"/>
          <p:cNvSpPr txBox="1"/>
          <p:nvPr/>
        </p:nvSpPr>
        <p:spPr>
          <a:xfrm>
            <a:off x="806419" y="1202250"/>
            <a:ext cx="7678800" cy="3185457"/>
          </a:xfrm>
          <a:prstGeom prst="rect">
            <a:avLst/>
          </a:prstGeom>
          <a:noFill/>
          <a:ln>
            <a:noFill/>
          </a:ln>
        </p:spPr>
        <p:txBody>
          <a:bodyPr spcFirstLastPara="1" wrap="square" lIns="68569" tIns="34275" rIns="68569" bIns="34275" anchor="t" anchorCtr="0">
            <a:spAutoFit/>
          </a:bodyPr>
          <a:lstStyle/>
          <a:p>
            <a:pPr marL="214313" indent="-214313" algn="just">
              <a:buClr>
                <a:srgbClr val="1F3864"/>
              </a:buClr>
              <a:buSzPts val="1800"/>
              <a:buFont typeface="Calibri"/>
              <a:buChar char="▪"/>
            </a:pPr>
            <a:r>
              <a:rPr lang="en-US" sz="1350">
                <a:solidFill>
                  <a:srgbClr val="1F3864"/>
                </a:solidFill>
                <a:latin typeface="Calibri"/>
                <a:ea typeface="Calibri"/>
                <a:cs typeface="Calibri"/>
                <a:sym typeface="Calibri"/>
              </a:rPr>
              <a:t>The difference between urban and peri-urban areas is greater in summer and insignificant in winter.</a:t>
            </a:r>
            <a:endParaRPr sz="1350">
              <a:latin typeface="Calibri"/>
              <a:ea typeface="Calibri"/>
              <a:cs typeface="Calibri"/>
              <a:sym typeface="Calibri"/>
            </a:endParaRPr>
          </a:p>
          <a:p>
            <a:pPr marL="214313" indent="-128588" algn="just">
              <a:buClr>
                <a:schemeClr val="dk1"/>
              </a:buClr>
              <a:buSzPts val="1800"/>
            </a:pPr>
            <a:endParaRPr sz="1350">
              <a:solidFill>
                <a:srgbClr val="1F3864"/>
              </a:solidFill>
              <a:latin typeface="Calibri"/>
              <a:ea typeface="Calibri"/>
              <a:cs typeface="Calibri"/>
              <a:sym typeface="Calibri"/>
            </a:endParaRPr>
          </a:p>
          <a:p>
            <a:pPr marL="214313" indent="-214313" algn="just">
              <a:buClr>
                <a:srgbClr val="1F3864"/>
              </a:buClr>
              <a:buSzPts val="1800"/>
              <a:buFont typeface="Calibri"/>
              <a:buChar char="▪"/>
            </a:pPr>
            <a:r>
              <a:rPr lang="en-US" sz="1350">
                <a:solidFill>
                  <a:srgbClr val="1F3864"/>
                </a:solidFill>
                <a:latin typeface="Calibri"/>
                <a:ea typeface="Calibri"/>
                <a:cs typeface="Calibri"/>
                <a:sym typeface="Calibri"/>
              </a:rPr>
              <a:t>During the day, the differences are insignificant for most cities, but increase at night.</a:t>
            </a:r>
            <a:endParaRPr sz="1350">
              <a:latin typeface="Calibri"/>
              <a:ea typeface="Calibri"/>
              <a:cs typeface="Calibri"/>
              <a:sym typeface="Calibri"/>
            </a:endParaRPr>
          </a:p>
          <a:p>
            <a:pPr marL="214313" indent="-128588" algn="just">
              <a:buClr>
                <a:schemeClr val="dk1"/>
              </a:buClr>
              <a:buSzPts val="1800"/>
            </a:pPr>
            <a:endParaRPr sz="1350">
              <a:solidFill>
                <a:srgbClr val="1F3864"/>
              </a:solidFill>
              <a:latin typeface="Calibri"/>
              <a:ea typeface="Calibri"/>
              <a:cs typeface="Calibri"/>
              <a:sym typeface="Calibri"/>
            </a:endParaRPr>
          </a:p>
          <a:p>
            <a:pPr marL="214313" indent="-214313" algn="just">
              <a:buClr>
                <a:srgbClr val="1F3864"/>
              </a:buClr>
              <a:buSzPts val="1800"/>
              <a:buFont typeface="Calibri"/>
              <a:buChar char="▪"/>
            </a:pPr>
            <a:r>
              <a:rPr lang="en-US" sz="1350">
                <a:solidFill>
                  <a:srgbClr val="1F3864"/>
                </a:solidFill>
                <a:latin typeface="Calibri"/>
                <a:ea typeface="Calibri"/>
                <a:cs typeface="Calibri"/>
                <a:sym typeface="Calibri"/>
              </a:rPr>
              <a:t>The trends of daily LST maxima are of significant increase in winter and autumn regardless of the area, and those of minima are significant in winter and summer.</a:t>
            </a:r>
            <a:endParaRPr sz="1350">
              <a:solidFill>
                <a:srgbClr val="1F3864"/>
              </a:solidFill>
              <a:latin typeface="Calibri"/>
              <a:ea typeface="Calibri"/>
              <a:cs typeface="Calibri"/>
              <a:sym typeface="Calibri"/>
            </a:endParaRPr>
          </a:p>
          <a:p>
            <a:pPr marL="342900" algn="just"/>
            <a:endParaRPr sz="1350">
              <a:solidFill>
                <a:srgbClr val="1F3864"/>
              </a:solidFill>
              <a:latin typeface="Calibri"/>
              <a:ea typeface="Calibri"/>
              <a:cs typeface="Calibri"/>
              <a:sym typeface="Calibri"/>
            </a:endParaRPr>
          </a:p>
          <a:p>
            <a:pPr marL="214313" indent="-214313" algn="just">
              <a:buClr>
                <a:srgbClr val="1F3864"/>
              </a:buClr>
              <a:buSzPts val="1800"/>
              <a:buFont typeface="Calibri"/>
              <a:buChar char="▪"/>
            </a:pPr>
            <a:r>
              <a:rPr lang="en-US" sz="1350">
                <a:solidFill>
                  <a:srgbClr val="1F3864"/>
                </a:solidFill>
                <a:latin typeface="Calibri"/>
                <a:ea typeface="Calibri"/>
                <a:cs typeface="Calibri"/>
                <a:sym typeface="Calibri"/>
              </a:rPr>
              <a:t>In terms of seasonality, cities in the </a:t>
            </a:r>
            <a:r>
              <a:rPr lang="en-US" sz="1350">
                <a:solidFill>
                  <a:schemeClr val="dk1"/>
                </a:solidFill>
                <a:latin typeface="Calibri"/>
                <a:ea typeface="Calibri"/>
                <a:cs typeface="Calibri"/>
                <a:sym typeface="Calibri"/>
              </a:rPr>
              <a:t>central and </a:t>
            </a:r>
            <a:r>
              <a:rPr lang="en-US" sz="1350">
                <a:solidFill>
                  <a:srgbClr val="1F3864"/>
                </a:solidFill>
                <a:latin typeface="Calibri"/>
                <a:ea typeface="Calibri"/>
                <a:cs typeface="Calibri"/>
                <a:sym typeface="Calibri"/>
              </a:rPr>
              <a:t>western part of the country have a longer season, due to an earlier start and a later end. In other cities, only the end of the season occurs later, while the start does not show a significant trend.</a:t>
            </a:r>
            <a:endParaRPr sz="1350">
              <a:solidFill>
                <a:srgbClr val="1F3864"/>
              </a:solidFill>
              <a:latin typeface="Calibri"/>
              <a:ea typeface="Calibri"/>
              <a:cs typeface="Calibri"/>
              <a:sym typeface="Calibri"/>
            </a:endParaRPr>
          </a:p>
          <a:p>
            <a:pPr marL="342900" algn="just"/>
            <a:endParaRPr sz="1350">
              <a:solidFill>
                <a:srgbClr val="1F3864"/>
              </a:solidFill>
              <a:latin typeface="Calibri"/>
              <a:ea typeface="Calibri"/>
              <a:cs typeface="Calibri"/>
              <a:sym typeface="Calibri"/>
            </a:endParaRPr>
          </a:p>
          <a:p>
            <a:pPr marL="214313" indent="-214313" algn="just">
              <a:buClr>
                <a:srgbClr val="1F3864"/>
              </a:buClr>
              <a:buSzPts val="1800"/>
              <a:buFont typeface="Calibri"/>
              <a:buChar char="▪"/>
            </a:pPr>
            <a:r>
              <a:rPr lang="en-US" sz="1350">
                <a:solidFill>
                  <a:schemeClr val="dk1"/>
                </a:solidFill>
                <a:latin typeface="Calibri"/>
                <a:ea typeface="Calibri"/>
                <a:cs typeface="Calibri"/>
                <a:sym typeface="Calibri"/>
              </a:rPr>
              <a:t>The LOS ranges between 50 and 140 days, with a mean amplitude of 100 days.</a:t>
            </a:r>
            <a:endParaRPr sz="1350">
              <a:solidFill>
                <a:schemeClr val="dk1"/>
              </a:solidFill>
              <a:latin typeface="Calibri"/>
              <a:ea typeface="Calibri"/>
              <a:cs typeface="Calibri"/>
              <a:sym typeface="Calibri"/>
            </a:endParaRPr>
          </a:p>
          <a:p>
            <a:pPr algn="just">
              <a:buClr>
                <a:schemeClr val="dk1"/>
              </a:buClr>
              <a:buSzPts val="1800"/>
            </a:pPr>
            <a:endParaRPr sz="1350">
              <a:solidFill>
                <a:srgbClr val="1F3864"/>
              </a:solidFill>
              <a:latin typeface="Calibri"/>
              <a:ea typeface="Calibri"/>
              <a:cs typeface="Calibri"/>
              <a:sym typeface="Calibri"/>
            </a:endParaRPr>
          </a:p>
          <a:p>
            <a:pPr marL="214313" indent="-214313" algn="just">
              <a:buClr>
                <a:srgbClr val="1F3864"/>
              </a:buClr>
              <a:buSzPts val="1800"/>
              <a:buFont typeface="Calibri"/>
              <a:buChar char="▪"/>
            </a:pPr>
            <a:r>
              <a:rPr lang="en-US" sz="1350">
                <a:solidFill>
                  <a:srgbClr val="1F3864"/>
                </a:solidFill>
                <a:latin typeface="Calibri"/>
                <a:ea typeface="Calibri"/>
                <a:cs typeface="Calibri"/>
                <a:sym typeface="Calibri"/>
              </a:rPr>
              <a:t>Satellite data have proven to be useful tools in analyzing the spatial variation in surface temperature and identifying differences between urban, peri-urban and rural areas.</a:t>
            </a:r>
            <a:endParaRPr sz="819">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4"/>
          <p:cNvSpPr txBox="1"/>
          <p:nvPr/>
        </p:nvSpPr>
        <p:spPr>
          <a:xfrm>
            <a:off x="2971675" y="2118358"/>
            <a:ext cx="3200651" cy="323135"/>
          </a:xfrm>
          <a:prstGeom prst="rect">
            <a:avLst/>
          </a:prstGeom>
          <a:noFill/>
          <a:ln>
            <a:noFill/>
          </a:ln>
        </p:spPr>
        <p:txBody>
          <a:bodyPr spcFirstLastPara="1" wrap="square" lIns="68569" tIns="34275" rIns="68569" bIns="34275" anchor="t" anchorCtr="0">
            <a:spAutoFit/>
          </a:bodyPr>
          <a:lstStyle/>
          <a:p>
            <a:pPr algn="ctr"/>
            <a:r>
              <a:rPr lang="en-US" sz="1650" b="1">
                <a:solidFill>
                  <a:srgbClr val="1F3864"/>
                </a:solidFill>
                <a:latin typeface="Calibri"/>
                <a:ea typeface="Calibri"/>
                <a:cs typeface="Calibri"/>
                <a:sym typeface="Calibri"/>
              </a:rPr>
              <a:t>Thank you for your attention!</a:t>
            </a:r>
            <a:endParaRPr sz="1650" b="1">
              <a:solidFill>
                <a:srgbClr val="1F3864"/>
              </a:solidFill>
              <a:latin typeface="Calibri"/>
              <a:ea typeface="Calibri"/>
              <a:cs typeface="Calibri"/>
              <a:sym typeface="Calibri"/>
            </a:endParaRPr>
          </a:p>
        </p:txBody>
      </p:sp>
      <p:pic>
        <p:nvPicPr>
          <p:cNvPr id="224" name="Google Shape;224;p14"/>
          <p:cNvPicPr preferRelativeResize="0"/>
          <p:nvPr/>
        </p:nvPicPr>
        <p:blipFill rotWithShape="1">
          <a:blip r:embed="rId3">
            <a:alphaModFix/>
          </a:blip>
          <a:srcRect/>
          <a:stretch/>
        </p:blipFill>
        <p:spPr>
          <a:xfrm>
            <a:off x="367949" y="544918"/>
            <a:ext cx="591300" cy="5730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p:nvPr/>
        </p:nvSpPr>
        <p:spPr>
          <a:xfrm>
            <a:off x="1398007" y="1297517"/>
            <a:ext cx="3096900" cy="323135"/>
          </a:xfrm>
          <a:prstGeom prst="rect">
            <a:avLst/>
          </a:prstGeom>
          <a:noFill/>
          <a:ln>
            <a:noFill/>
          </a:ln>
        </p:spPr>
        <p:txBody>
          <a:bodyPr spcFirstLastPara="1" wrap="square" lIns="68569" tIns="34275" rIns="68569" bIns="34275" anchor="t" anchorCtr="0">
            <a:spAutoFit/>
          </a:bodyPr>
          <a:lstStyle/>
          <a:p>
            <a:r>
              <a:rPr lang="en-US" sz="1650" b="1">
                <a:solidFill>
                  <a:srgbClr val="041E5D"/>
                </a:solidFill>
                <a:latin typeface="Calibri"/>
                <a:ea typeface="Calibri"/>
                <a:cs typeface="Calibri"/>
                <a:sym typeface="Calibri"/>
              </a:rPr>
              <a:t>Aims &amp; approach of the study </a:t>
            </a:r>
            <a:endParaRPr sz="1350">
              <a:solidFill>
                <a:schemeClr val="dk1"/>
              </a:solidFill>
              <a:latin typeface="Calibri"/>
              <a:ea typeface="Calibri"/>
              <a:cs typeface="Calibri"/>
              <a:sym typeface="Calibri"/>
            </a:endParaRPr>
          </a:p>
        </p:txBody>
      </p:sp>
      <p:sp>
        <p:nvSpPr>
          <p:cNvPr id="92" name="Google Shape;92;p2"/>
          <p:cNvSpPr txBox="1"/>
          <p:nvPr/>
        </p:nvSpPr>
        <p:spPr>
          <a:xfrm>
            <a:off x="1264500" y="1888182"/>
            <a:ext cx="7175025" cy="1051540"/>
          </a:xfrm>
          <a:prstGeom prst="rect">
            <a:avLst/>
          </a:prstGeom>
          <a:noFill/>
          <a:ln>
            <a:noFill/>
          </a:ln>
        </p:spPr>
        <p:txBody>
          <a:bodyPr spcFirstLastPara="1" wrap="square" lIns="68569" tIns="34275" rIns="68569" bIns="34275" anchor="t" anchorCtr="0">
            <a:spAutoFit/>
          </a:bodyPr>
          <a:lstStyle/>
          <a:p>
            <a:pPr marL="214313" indent="-214313" algn="just">
              <a:buClr>
                <a:srgbClr val="041E5D"/>
              </a:buClr>
              <a:buSzPts val="1800"/>
              <a:buFont typeface="Calibri"/>
              <a:buChar char="▪"/>
            </a:pPr>
            <a:r>
              <a:rPr lang="en-US" sz="1350" b="1" dirty="0">
                <a:solidFill>
                  <a:srgbClr val="041E5D"/>
                </a:solidFill>
                <a:latin typeface="Calibri"/>
                <a:ea typeface="Calibri"/>
                <a:cs typeface="Calibri"/>
                <a:sym typeface="Calibri"/>
              </a:rPr>
              <a:t>Examine the seasonal LST variations across urban, peri-urban and rural areas.</a:t>
            </a:r>
            <a:endParaRPr sz="819" dirty="0">
              <a:latin typeface="Calibri"/>
              <a:ea typeface="Calibri"/>
              <a:cs typeface="Calibri"/>
              <a:sym typeface="Calibri"/>
            </a:endParaRPr>
          </a:p>
          <a:p>
            <a:pPr marL="214313" indent="-214313" algn="just">
              <a:spcBef>
                <a:spcPts val="1350"/>
              </a:spcBef>
              <a:buClr>
                <a:srgbClr val="041E5D"/>
              </a:buClr>
              <a:buSzPts val="1800"/>
              <a:buFont typeface="Calibri"/>
              <a:buChar char="▪"/>
            </a:pPr>
            <a:r>
              <a:rPr lang="en-US" sz="1350" b="1" dirty="0">
                <a:solidFill>
                  <a:srgbClr val="041E5D"/>
                </a:solidFill>
                <a:latin typeface="Calibri"/>
                <a:ea typeface="Calibri"/>
                <a:cs typeface="Calibri"/>
                <a:sym typeface="Calibri"/>
              </a:rPr>
              <a:t>Investigate the seasonal LST trends across different cities of Romania over 2002-2021.</a:t>
            </a:r>
            <a:endParaRPr sz="819" dirty="0">
              <a:latin typeface="Calibri"/>
              <a:ea typeface="Calibri"/>
              <a:cs typeface="Calibri"/>
              <a:sym typeface="Calibri"/>
            </a:endParaRPr>
          </a:p>
          <a:p>
            <a:pPr marL="214313" indent="-214313" algn="just">
              <a:spcBef>
                <a:spcPts val="1350"/>
              </a:spcBef>
              <a:buClr>
                <a:srgbClr val="041E5D"/>
              </a:buClr>
              <a:buSzPts val="1800"/>
              <a:buFont typeface="Calibri"/>
              <a:buChar char="▪"/>
            </a:pPr>
            <a:r>
              <a:rPr lang="en-US" sz="1350" b="1" dirty="0">
                <a:solidFill>
                  <a:srgbClr val="041E5D"/>
                </a:solidFill>
                <a:latin typeface="Calibri"/>
                <a:ea typeface="Calibri"/>
                <a:cs typeface="Calibri"/>
                <a:sym typeface="Calibri"/>
              </a:rPr>
              <a:t>Examine </a:t>
            </a:r>
            <a:r>
              <a:rPr lang="en-US" sz="1350" b="1" dirty="0">
                <a:solidFill>
                  <a:srgbClr val="041E5D"/>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shifts in th</a:t>
            </a:r>
            <a:r>
              <a:rPr lang="en-US" sz="1350" b="1" dirty="0">
                <a:solidFill>
                  <a:srgbClr val="041E5D"/>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a:t>
            </a:r>
            <a:r>
              <a:rPr lang="en-US" sz="1350" b="1" dirty="0">
                <a:solidFill>
                  <a:srgbClr val="041E5D"/>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en-US" sz="1350" b="1" dirty="0">
                <a:solidFill>
                  <a:srgbClr val="041E5D"/>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s</a:t>
            </a:r>
            <a:r>
              <a:rPr lang="en-US" sz="1350" b="1" dirty="0">
                <a:solidFill>
                  <a:srgbClr val="041E5D"/>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easonality and </a:t>
            </a:r>
            <a:r>
              <a:rPr lang="en-US" sz="1350" b="1" dirty="0">
                <a:solidFill>
                  <a:srgbClr val="041E5D"/>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LST</a:t>
            </a:r>
            <a:r>
              <a:rPr lang="en-US" sz="1350" b="1" dirty="0">
                <a:solidFill>
                  <a:srgbClr val="041E5D"/>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r>
              <a:rPr lang="en-US" sz="1350" b="1" dirty="0">
                <a:solidFill>
                  <a:srgbClr val="041E5D"/>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e</a:t>
            </a:r>
            <a:r>
              <a:rPr lang="en-US" sz="1350" b="1" dirty="0">
                <a:solidFill>
                  <a:srgbClr val="041E5D"/>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xtremes in </a:t>
            </a:r>
            <a:r>
              <a:rPr lang="en-US" sz="1350" b="1" dirty="0">
                <a:solidFill>
                  <a:srgbClr val="041E5D"/>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u</a:t>
            </a:r>
            <a:r>
              <a:rPr lang="en-US" sz="1350" b="1" dirty="0">
                <a:solidFill>
                  <a:srgbClr val="041E5D"/>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rban </a:t>
            </a:r>
            <a:r>
              <a:rPr lang="en-US" sz="1350" b="1" dirty="0">
                <a:solidFill>
                  <a:srgbClr val="041E5D"/>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a</a:t>
            </a:r>
            <a:r>
              <a:rPr lang="en-US" sz="1350" b="1" dirty="0">
                <a:solidFill>
                  <a:srgbClr val="041E5D"/>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reas </a:t>
            </a:r>
            <a:r>
              <a:rPr lang="en-US" sz="1350" b="1" dirty="0">
                <a:solidFill>
                  <a:srgbClr val="041E5D"/>
                </a:solidFill>
                <a:latin typeface="Calibri"/>
                <a:ea typeface="Calibri"/>
                <a:cs typeface="Calibri"/>
                <a:sym typeface="Calibri"/>
              </a:rPr>
              <a:t>over 2002-2021</a:t>
            </a:r>
            <a:r>
              <a:rPr lang="en-US" sz="1350" b="1" dirty="0">
                <a:solidFill>
                  <a:srgbClr val="041E5D"/>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a:t>
            </a:r>
            <a:endParaRPr sz="1050" b="1" dirty="0">
              <a:solidFill>
                <a:srgbClr val="041E5D"/>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g31aa57cfb25_1_0"/>
          <p:cNvPicPr preferRelativeResize="0"/>
          <p:nvPr/>
        </p:nvPicPr>
        <p:blipFill rotWithShape="1">
          <a:blip r:embed="rId3">
            <a:alphaModFix/>
          </a:blip>
          <a:srcRect/>
          <a:stretch/>
        </p:blipFill>
        <p:spPr>
          <a:xfrm>
            <a:off x="4098169" y="1650070"/>
            <a:ext cx="4747931" cy="2450351"/>
          </a:xfrm>
          <a:prstGeom prst="rect">
            <a:avLst/>
          </a:prstGeom>
          <a:noFill/>
          <a:ln>
            <a:noFill/>
          </a:ln>
        </p:spPr>
      </p:pic>
      <p:sp>
        <p:nvSpPr>
          <p:cNvPr id="98" name="Google Shape;98;g31aa57cfb25_1_0"/>
          <p:cNvSpPr txBox="1"/>
          <p:nvPr/>
        </p:nvSpPr>
        <p:spPr>
          <a:xfrm>
            <a:off x="4098169" y="4084731"/>
            <a:ext cx="4594500" cy="207719"/>
          </a:xfrm>
          <a:prstGeom prst="rect">
            <a:avLst/>
          </a:prstGeom>
          <a:noFill/>
          <a:ln>
            <a:noFill/>
          </a:ln>
        </p:spPr>
        <p:txBody>
          <a:bodyPr spcFirstLastPara="1" wrap="square" lIns="68569" tIns="34275" rIns="68569" bIns="34275" anchor="t" anchorCtr="0">
            <a:spAutoFit/>
          </a:bodyPr>
          <a:lstStyle/>
          <a:p>
            <a:pPr algn="ctr"/>
            <a:r>
              <a:rPr lang="en-US" sz="900">
                <a:solidFill>
                  <a:srgbClr val="1F3864"/>
                </a:solidFill>
                <a:latin typeface="Times New Roman"/>
                <a:ea typeface="Times New Roman"/>
                <a:cs typeface="Times New Roman"/>
                <a:sym typeface="Times New Roman"/>
              </a:rPr>
              <a:t>Geographical distribution of the urban areas analyzed in this study across Romania</a:t>
            </a:r>
            <a:endParaRPr sz="900">
              <a:solidFill>
                <a:srgbClr val="1F3864"/>
              </a:solidFill>
              <a:latin typeface="Calibri"/>
              <a:ea typeface="Calibri"/>
              <a:cs typeface="Calibri"/>
              <a:sym typeface="Calibri"/>
            </a:endParaRPr>
          </a:p>
        </p:txBody>
      </p:sp>
      <p:sp>
        <p:nvSpPr>
          <p:cNvPr id="99" name="Google Shape;99;g31aa57cfb25_1_0"/>
          <p:cNvSpPr txBox="1"/>
          <p:nvPr/>
        </p:nvSpPr>
        <p:spPr>
          <a:xfrm>
            <a:off x="516450" y="1673625"/>
            <a:ext cx="3221775" cy="2508357"/>
          </a:xfrm>
          <a:prstGeom prst="rect">
            <a:avLst/>
          </a:prstGeom>
          <a:noFill/>
          <a:ln>
            <a:noFill/>
          </a:ln>
        </p:spPr>
        <p:txBody>
          <a:bodyPr spcFirstLastPara="1" wrap="square" lIns="68569" tIns="68569" rIns="68569" bIns="68569" anchor="t" anchorCtr="0">
            <a:spAutoFit/>
          </a:bodyPr>
          <a:lstStyle/>
          <a:p>
            <a:pPr marL="214313" indent="-214313" algn="just">
              <a:buClr>
                <a:srgbClr val="1F3864"/>
              </a:buClr>
              <a:buSzPts val="1400"/>
              <a:buFont typeface="Calibri"/>
              <a:buChar char="▪"/>
            </a:pPr>
            <a:r>
              <a:rPr lang="en-US" sz="1100" dirty="0">
                <a:solidFill>
                  <a:srgbClr val="1F3864"/>
                </a:solidFill>
                <a:latin typeface="Calibri"/>
                <a:ea typeface="Calibri"/>
                <a:cs typeface="Calibri"/>
                <a:sym typeface="Calibri"/>
              </a:rPr>
              <a:t>41 cities in Romania, each with a population exceeding 41,000 inhabitants.</a:t>
            </a:r>
            <a:endParaRPr sz="1100" dirty="0">
              <a:solidFill>
                <a:srgbClr val="1F3864"/>
              </a:solidFill>
              <a:latin typeface="Calibri"/>
              <a:ea typeface="Calibri"/>
              <a:cs typeface="Calibri"/>
              <a:sym typeface="Calibri"/>
            </a:endParaRPr>
          </a:p>
          <a:p>
            <a:pPr marL="342900" algn="just"/>
            <a:endParaRPr sz="1100" dirty="0">
              <a:solidFill>
                <a:srgbClr val="1F3864"/>
              </a:solidFill>
              <a:latin typeface="Calibri"/>
              <a:ea typeface="Calibri"/>
              <a:cs typeface="Calibri"/>
              <a:sym typeface="Calibri"/>
            </a:endParaRPr>
          </a:p>
          <a:p>
            <a:pPr algn="just"/>
            <a:r>
              <a:rPr lang="en-US" sz="1100" dirty="0">
                <a:solidFill>
                  <a:srgbClr val="1F3864"/>
                </a:solidFill>
                <a:latin typeface="Calibri"/>
                <a:ea typeface="Calibri"/>
                <a:cs typeface="Calibri"/>
                <a:sym typeface="Calibri"/>
              </a:rPr>
              <a:t>Three zones have been established for each city: </a:t>
            </a:r>
            <a:endParaRPr sz="1100" dirty="0">
              <a:solidFill>
                <a:srgbClr val="1F3864"/>
              </a:solidFill>
              <a:latin typeface="Calibri"/>
              <a:ea typeface="Calibri"/>
              <a:cs typeface="Calibri"/>
              <a:sym typeface="Calibri"/>
            </a:endParaRPr>
          </a:p>
          <a:p>
            <a:pPr marL="342900" indent="-238125" algn="just">
              <a:buClr>
                <a:srgbClr val="1F3864"/>
              </a:buClr>
              <a:buSzPts val="1400"/>
              <a:buFont typeface="Calibri"/>
              <a:buAutoNum type="arabicPeriod"/>
            </a:pPr>
            <a:r>
              <a:rPr lang="en-US" sz="1100" b="1" dirty="0">
                <a:solidFill>
                  <a:srgbClr val="1F3864"/>
                </a:solidFill>
                <a:latin typeface="Calibri"/>
                <a:ea typeface="Calibri"/>
                <a:cs typeface="Calibri"/>
                <a:sym typeface="Calibri"/>
              </a:rPr>
              <a:t>Urban</a:t>
            </a:r>
            <a:r>
              <a:rPr lang="en-US" sz="1100" dirty="0">
                <a:solidFill>
                  <a:srgbClr val="1F3864"/>
                </a:solidFill>
                <a:latin typeface="Calibri"/>
                <a:ea typeface="Calibri"/>
                <a:cs typeface="Calibri"/>
                <a:sym typeface="Calibri"/>
              </a:rPr>
              <a:t> (</a:t>
            </a:r>
            <a:r>
              <a:rPr lang="en-US" sz="1100" dirty="0">
                <a:solidFill>
                  <a:schemeClr val="dk1"/>
                </a:solidFill>
                <a:latin typeface="Calibri"/>
                <a:ea typeface="Calibri"/>
                <a:cs typeface="Calibri"/>
                <a:sym typeface="Calibri"/>
              </a:rPr>
              <a:t>represented by the built-up area within the administrative boundaries</a:t>
            </a:r>
            <a:r>
              <a:rPr lang="en-US" sz="1100" dirty="0">
                <a:solidFill>
                  <a:srgbClr val="1F3864"/>
                </a:solidFill>
                <a:latin typeface="Calibri"/>
                <a:ea typeface="Calibri"/>
                <a:cs typeface="Calibri"/>
                <a:sym typeface="Calibri"/>
              </a:rPr>
              <a:t>),</a:t>
            </a:r>
            <a:endParaRPr sz="1100" dirty="0">
              <a:solidFill>
                <a:srgbClr val="1F3864"/>
              </a:solidFill>
              <a:latin typeface="Calibri"/>
              <a:ea typeface="Calibri"/>
              <a:cs typeface="Calibri"/>
              <a:sym typeface="Calibri"/>
            </a:endParaRPr>
          </a:p>
          <a:p>
            <a:pPr marL="342900" algn="just"/>
            <a:endParaRPr sz="1100" dirty="0">
              <a:solidFill>
                <a:srgbClr val="1F3864"/>
              </a:solidFill>
              <a:latin typeface="Calibri"/>
              <a:ea typeface="Calibri"/>
              <a:cs typeface="Calibri"/>
              <a:sym typeface="Calibri"/>
            </a:endParaRPr>
          </a:p>
          <a:p>
            <a:pPr marL="342900" indent="-238125" algn="just">
              <a:buClr>
                <a:srgbClr val="1F3864"/>
              </a:buClr>
              <a:buSzPts val="1400"/>
              <a:buFont typeface="Calibri"/>
              <a:buAutoNum type="arabicPeriod"/>
            </a:pPr>
            <a:r>
              <a:rPr lang="en-US" sz="1100" b="1" dirty="0">
                <a:solidFill>
                  <a:srgbClr val="1F3864"/>
                </a:solidFill>
                <a:latin typeface="Calibri"/>
                <a:ea typeface="Calibri"/>
                <a:cs typeface="Calibri"/>
                <a:sym typeface="Calibri"/>
              </a:rPr>
              <a:t>Peri-urban</a:t>
            </a:r>
            <a:r>
              <a:rPr lang="en-US" sz="1100" dirty="0">
                <a:solidFill>
                  <a:srgbClr val="1F3864"/>
                </a:solidFill>
                <a:latin typeface="Calibri"/>
                <a:ea typeface="Calibri"/>
                <a:cs typeface="Calibri"/>
                <a:sym typeface="Calibri"/>
              </a:rPr>
              <a:t> (</a:t>
            </a:r>
            <a:r>
              <a:rPr lang="en-US" sz="1100" dirty="0">
                <a:solidFill>
                  <a:schemeClr val="dk1"/>
                </a:solidFill>
                <a:latin typeface="Calibri"/>
                <a:ea typeface="Calibri"/>
                <a:cs typeface="Calibri"/>
                <a:sym typeface="Calibri"/>
              </a:rPr>
              <a:t>defined by a buffer generated using half the maximum distance from the centroid</a:t>
            </a:r>
            <a:r>
              <a:rPr lang="en-US" sz="1100" dirty="0">
                <a:solidFill>
                  <a:srgbClr val="1F3864"/>
                </a:solidFill>
                <a:latin typeface="Calibri"/>
                <a:ea typeface="Calibri"/>
                <a:cs typeface="Calibri"/>
                <a:sym typeface="Calibri"/>
              </a:rPr>
              <a:t>),</a:t>
            </a:r>
            <a:endParaRPr sz="1100" dirty="0">
              <a:solidFill>
                <a:srgbClr val="1F3864"/>
              </a:solidFill>
              <a:latin typeface="Calibri"/>
              <a:ea typeface="Calibri"/>
              <a:cs typeface="Calibri"/>
              <a:sym typeface="Calibri"/>
            </a:endParaRPr>
          </a:p>
          <a:p>
            <a:pPr marL="342900" algn="just"/>
            <a:endParaRPr sz="1100" dirty="0">
              <a:solidFill>
                <a:srgbClr val="1F3864"/>
              </a:solidFill>
              <a:latin typeface="Calibri"/>
              <a:ea typeface="Calibri"/>
              <a:cs typeface="Calibri"/>
              <a:sym typeface="Calibri"/>
            </a:endParaRPr>
          </a:p>
          <a:p>
            <a:pPr marL="342900" indent="-238125" algn="just">
              <a:buClr>
                <a:srgbClr val="1F3864"/>
              </a:buClr>
              <a:buSzPts val="1400"/>
              <a:buFont typeface="Calibri"/>
              <a:buAutoNum type="arabicPeriod"/>
            </a:pPr>
            <a:r>
              <a:rPr lang="en-US" sz="1100" b="1" dirty="0">
                <a:solidFill>
                  <a:srgbClr val="1F3864"/>
                </a:solidFill>
                <a:latin typeface="Calibri"/>
                <a:ea typeface="Calibri"/>
                <a:cs typeface="Calibri"/>
                <a:sym typeface="Calibri"/>
              </a:rPr>
              <a:t>Rural</a:t>
            </a:r>
            <a:r>
              <a:rPr lang="en-US" sz="1100" dirty="0">
                <a:solidFill>
                  <a:srgbClr val="1F3864"/>
                </a:solidFill>
                <a:latin typeface="Calibri"/>
                <a:ea typeface="Calibri"/>
                <a:cs typeface="Calibri"/>
                <a:sym typeface="Calibri"/>
              </a:rPr>
              <a:t> (</a:t>
            </a:r>
            <a:r>
              <a:rPr lang="en-US" sz="1100" dirty="0">
                <a:solidFill>
                  <a:schemeClr val="dk1"/>
                </a:solidFill>
                <a:latin typeface="Calibri"/>
                <a:ea typeface="Calibri"/>
                <a:cs typeface="Calibri"/>
                <a:sym typeface="Calibri"/>
              </a:rPr>
              <a:t>represented by a rectangular polygon created based on the buffer, extending 10% beyond its limits</a:t>
            </a:r>
            <a:r>
              <a:rPr lang="en-US" sz="1100" dirty="0">
                <a:solidFill>
                  <a:srgbClr val="1F3864"/>
                </a:solidFill>
                <a:latin typeface="Calibri"/>
                <a:ea typeface="Calibri"/>
                <a:cs typeface="Calibri"/>
                <a:sym typeface="Calibri"/>
              </a:rPr>
              <a:t>).</a:t>
            </a:r>
            <a:endParaRPr sz="1100" dirty="0">
              <a:solidFill>
                <a:srgbClr val="1F3864"/>
              </a:solidFill>
              <a:latin typeface="Calibri"/>
              <a:ea typeface="Calibri"/>
              <a:cs typeface="Calibri"/>
              <a:sym typeface="Calibri"/>
            </a:endParaRPr>
          </a:p>
          <a:p>
            <a:pPr algn="just"/>
            <a:endParaRPr sz="1100" dirty="0">
              <a:solidFill>
                <a:schemeClr val="dk1"/>
              </a:solidFill>
              <a:latin typeface="Calibri"/>
              <a:ea typeface="Calibri"/>
              <a:cs typeface="Calibri"/>
              <a:sym typeface="Calibri"/>
            </a:endParaRPr>
          </a:p>
        </p:txBody>
      </p:sp>
      <p:sp>
        <p:nvSpPr>
          <p:cNvPr id="100" name="Google Shape;100;g31aa57cfb25_1_0"/>
          <p:cNvSpPr txBox="1"/>
          <p:nvPr/>
        </p:nvSpPr>
        <p:spPr>
          <a:xfrm>
            <a:off x="578894" y="905928"/>
            <a:ext cx="3096900" cy="323135"/>
          </a:xfrm>
          <a:prstGeom prst="rect">
            <a:avLst/>
          </a:prstGeom>
          <a:noFill/>
          <a:ln>
            <a:noFill/>
          </a:ln>
        </p:spPr>
        <p:txBody>
          <a:bodyPr spcFirstLastPara="1" wrap="square" lIns="68569" tIns="34275" rIns="68569" bIns="34275" anchor="t" anchorCtr="0">
            <a:spAutoFit/>
          </a:bodyPr>
          <a:lstStyle/>
          <a:p>
            <a:r>
              <a:rPr lang="en-US" sz="1650" b="1">
                <a:solidFill>
                  <a:srgbClr val="041E5D"/>
                </a:solidFill>
                <a:latin typeface="Calibri"/>
                <a:ea typeface="Calibri"/>
                <a:cs typeface="Calibri"/>
                <a:sym typeface="Calibri"/>
              </a:rPr>
              <a:t>Study area </a:t>
            </a:r>
            <a:endParaRPr sz="135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p:nvPr/>
        </p:nvSpPr>
        <p:spPr>
          <a:xfrm>
            <a:off x="572082" y="786150"/>
            <a:ext cx="8061750" cy="4928850"/>
          </a:xfrm>
          <a:prstGeom prst="rect">
            <a:avLst/>
          </a:prstGeom>
          <a:noFill/>
          <a:ln>
            <a:noFill/>
          </a:ln>
        </p:spPr>
        <p:txBody>
          <a:bodyPr spcFirstLastPara="1" wrap="square" lIns="68569" tIns="34275" rIns="68569" bIns="34275" anchor="t" anchorCtr="0">
            <a:noAutofit/>
          </a:bodyPr>
          <a:lstStyle/>
          <a:p>
            <a:pPr algn="just">
              <a:buClr>
                <a:srgbClr val="041E5D"/>
              </a:buClr>
              <a:buSzPct val="100000"/>
            </a:pPr>
            <a:r>
              <a:rPr lang="en-US" sz="800" b="1" dirty="0">
                <a:solidFill>
                  <a:srgbClr val="041E5D"/>
                </a:solidFill>
                <a:latin typeface="Calibri"/>
                <a:ea typeface="Calibri"/>
                <a:cs typeface="Calibri"/>
                <a:sym typeface="Calibri"/>
              </a:rPr>
              <a:t>Data collection: </a:t>
            </a:r>
            <a:r>
              <a:rPr lang="en-US" sz="800" dirty="0">
                <a:solidFill>
                  <a:srgbClr val="041E5D"/>
                </a:solidFill>
                <a:latin typeface="Calibri"/>
                <a:ea typeface="Calibri"/>
                <a:cs typeface="Calibri"/>
                <a:sym typeface="Calibri"/>
              </a:rPr>
              <a:t>Terra MODIS (2001 to 2021) and Aqua MODIS (2002 to 2021) for both day and night, from </a:t>
            </a:r>
            <a:r>
              <a:rPr lang="en-US" sz="800" b="1" dirty="0" err="1">
                <a:solidFill>
                  <a:srgbClr val="041E5D"/>
                </a:solidFill>
                <a:latin typeface="Calibri"/>
                <a:ea typeface="Calibri"/>
                <a:cs typeface="Calibri"/>
                <a:sym typeface="Calibri"/>
              </a:rPr>
              <a:t>LST_cci</a:t>
            </a:r>
            <a:r>
              <a:rPr lang="en-US" sz="800" b="1" dirty="0">
                <a:solidFill>
                  <a:srgbClr val="041E5D"/>
                </a:solidFill>
                <a:latin typeface="Calibri"/>
                <a:ea typeface="Calibri"/>
                <a:cs typeface="Calibri"/>
                <a:sym typeface="Calibri"/>
              </a:rPr>
              <a:t> version 4.00</a:t>
            </a:r>
            <a:r>
              <a:rPr lang="en-US" sz="800" dirty="0">
                <a:solidFill>
                  <a:srgbClr val="041E5D"/>
                </a:solidFill>
                <a:latin typeface="Calibri"/>
                <a:ea typeface="Calibri"/>
                <a:cs typeface="Calibri"/>
                <a:sym typeface="Calibri"/>
              </a:rPr>
              <a:t>.</a:t>
            </a:r>
            <a:endParaRPr sz="800" dirty="0">
              <a:solidFill>
                <a:srgbClr val="041E5D"/>
              </a:solidFill>
              <a:latin typeface="Calibri"/>
              <a:ea typeface="Calibri"/>
              <a:cs typeface="Calibri"/>
              <a:sym typeface="Calibri"/>
            </a:endParaRPr>
          </a:p>
          <a:p>
            <a:pPr algn="just">
              <a:spcBef>
                <a:spcPts val="1350"/>
              </a:spcBef>
              <a:buClr>
                <a:srgbClr val="041E5D"/>
              </a:buClr>
              <a:buSzPct val="100000"/>
            </a:pPr>
            <a:r>
              <a:rPr lang="en-US" sz="800" b="1" dirty="0">
                <a:solidFill>
                  <a:srgbClr val="041E5D"/>
                </a:solidFill>
                <a:latin typeface="Calibri"/>
                <a:ea typeface="Calibri"/>
                <a:cs typeface="Calibri"/>
                <a:sym typeface="Calibri"/>
              </a:rPr>
              <a:t>LST Preprocessing: </a:t>
            </a:r>
            <a:endParaRPr sz="800" dirty="0">
              <a:latin typeface="Calibri"/>
              <a:ea typeface="Calibri"/>
              <a:cs typeface="Calibri"/>
              <a:sym typeface="Calibri"/>
            </a:endParaRPr>
          </a:p>
          <a:p>
            <a:pPr marL="214313" indent="-197168" algn="just">
              <a:spcBef>
                <a:spcPts val="1350"/>
              </a:spcBef>
              <a:buClr>
                <a:srgbClr val="041E5D"/>
              </a:buClr>
              <a:buSzPct val="100000"/>
              <a:buFont typeface="Calibri"/>
              <a:buChar char="▪"/>
            </a:pPr>
            <a:r>
              <a:rPr lang="en-US" sz="800" i="1" dirty="0">
                <a:solidFill>
                  <a:srgbClr val="041E5D"/>
                </a:solidFill>
                <a:latin typeface="Calibri"/>
                <a:ea typeface="Calibri"/>
                <a:cs typeface="Calibri"/>
                <a:sym typeface="Calibri"/>
              </a:rPr>
              <a:t>Spatial Subletting: </a:t>
            </a:r>
            <a:r>
              <a:rPr lang="en-US" sz="800" dirty="0">
                <a:solidFill>
                  <a:srgbClr val="041E5D"/>
                </a:solidFill>
                <a:latin typeface="Calibri"/>
                <a:ea typeface="Calibri"/>
                <a:cs typeface="Calibri"/>
                <a:sym typeface="Calibri"/>
              </a:rPr>
              <a:t>Extracting LST data within the 41 cities from Romania;</a:t>
            </a:r>
            <a:endParaRPr sz="800" dirty="0">
              <a:latin typeface="Calibri"/>
              <a:ea typeface="Calibri"/>
              <a:cs typeface="Calibri"/>
              <a:sym typeface="Calibri"/>
            </a:endParaRPr>
          </a:p>
          <a:p>
            <a:pPr marL="214313" indent="-197168" algn="just">
              <a:spcBef>
                <a:spcPts val="1350"/>
              </a:spcBef>
              <a:buClr>
                <a:srgbClr val="041E5D"/>
              </a:buClr>
              <a:buSzPct val="100000"/>
              <a:buFont typeface="Calibri"/>
              <a:buChar char="▪"/>
            </a:pPr>
            <a:r>
              <a:rPr lang="en-US" sz="800" i="1" dirty="0">
                <a:solidFill>
                  <a:srgbClr val="041E5D"/>
                </a:solidFill>
                <a:latin typeface="Calibri"/>
                <a:ea typeface="Calibri"/>
                <a:cs typeface="Calibri"/>
                <a:sym typeface="Calibri"/>
              </a:rPr>
              <a:t>Quality Control: </a:t>
            </a:r>
            <a:r>
              <a:rPr lang="en-US" sz="800" dirty="0">
                <a:solidFill>
                  <a:srgbClr val="041E5D"/>
                </a:solidFill>
                <a:latin typeface="Calibri"/>
                <a:ea typeface="Calibri"/>
                <a:cs typeface="Calibri"/>
                <a:sym typeface="Calibri"/>
              </a:rPr>
              <a:t>Applying quality flags provided with the LST product to exclude unreliable or missing data;</a:t>
            </a:r>
            <a:endParaRPr sz="800" dirty="0">
              <a:latin typeface="Calibri"/>
              <a:ea typeface="Calibri"/>
              <a:cs typeface="Calibri"/>
              <a:sym typeface="Calibri"/>
            </a:endParaRPr>
          </a:p>
          <a:p>
            <a:pPr marL="214313" indent="-197168" algn="just">
              <a:spcBef>
                <a:spcPts val="1350"/>
              </a:spcBef>
              <a:buClr>
                <a:srgbClr val="041E5D"/>
              </a:buClr>
              <a:buSzPct val="100000"/>
              <a:buFont typeface="Noto Sans Symbols"/>
              <a:buChar char="▪"/>
            </a:pPr>
            <a:r>
              <a:rPr lang="en-US" sz="800" i="1" dirty="0">
                <a:solidFill>
                  <a:srgbClr val="041E5D"/>
                </a:solidFill>
                <a:latin typeface="Calibri"/>
                <a:ea typeface="Calibri"/>
                <a:cs typeface="Calibri"/>
                <a:sym typeface="Calibri"/>
              </a:rPr>
              <a:t>Temporal Aggregation: </a:t>
            </a:r>
            <a:r>
              <a:rPr lang="en-US" sz="800" dirty="0">
                <a:solidFill>
                  <a:srgbClr val="041E5D"/>
                </a:solidFill>
                <a:latin typeface="Calibri"/>
                <a:ea typeface="Calibri"/>
                <a:cs typeface="Calibri"/>
                <a:sym typeface="Calibri"/>
              </a:rPr>
              <a:t>Generating seasonal LST mean for day time and night time</a:t>
            </a:r>
            <a:r>
              <a:rPr lang="en-US" sz="800" b="1" dirty="0">
                <a:solidFill>
                  <a:srgbClr val="041E5D"/>
                </a:solidFill>
                <a:latin typeface="Calibri"/>
                <a:ea typeface="Calibri"/>
                <a:cs typeface="Calibri"/>
                <a:sym typeface="Calibri"/>
              </a:rPr>
              <a:t>.</a:t>
            </a:r>
            <a:endParaRPr sz="800" dirty="0">
              <a:latin typeface="Calibri"/>
              <a:ea typeface="Calibri"/>
              <a:cs typeface="Calibri"/>
              <a:sym typeface="Calibri"/>
            </a:endParaRPr>
          </a:p>
          <a:p>
            <a:pPr algn="just">
              <a:spcBef>
                <a:spcPts val="1350"/>
              </a:spcBef>
              <a:buClr>
                <a:srgbClr val="1F3864"/>
              </a:buClr>
              <a:buSzPct val="100000"/>
            </a:pPr>
            <a:r>
              <a:rPr lang="en-US" sz="800" b="1" dirty="0">
                <a:solidFill>
                  <a:srgbClr val="1F3864"/>
                </a:solidFill>
                <a:latin typeface="Calibri"/>
                <a:ea typeface="Calibri"/>
                <a:cs typeface="Calibri"/>
                <a:sym typeface="Calibri"/>
              </a:rPr>
              <a:t>LST Trend Analysis:</a:t>
            </a:r>
            <a:endParaRPr sz="800" dirty="0">
              <a:latin typeface="Calibri"/>
              <a:ea typeface="Calibri"/>
              <a:cs typeface="Calibri"/>
              <a:sym typeface="Calibri"/>
            </a:endParaRPr>
          </a:p>
          <a:p>
            <a:pPr marL="214313" indent="-197168" algn="just">
              <a:spcBef>
                <a:spcPts val="1350"/>
              </a:spcBef>
              <a:buClr>
                <a:srgbClr val="041E5D"/>
              </a:buClr>
              <a:buSzPct val="100000"/>
              <a:buFont typeface="Calibri"/>
              <a:buChar char="▪"/>
            </a:pPr>
            <a:r>
              <a:rPr lang="en-US" sz="800" dirty="0">
                <a:solidFill>
                  <a:srgbClr val="041E5D"/>
                </a:solidFill>
                <a:latin typeface="Calibri"/>
                <a:ea typeface="Calibri"/>
                <a:cs typeface="Calibri"/>
                <a:sym typeface="Calibri"/>
              </a:rPr>
              <a:t>Ordinary least squares (OLS) model;</a:t>
            </a:r>
            <a:endParaRPr sz="800" dirty="0">
              <a:latin typeface="Calibri"/>
              <a:ea typeface="Calibri"/>
              <a:cs typeface="Calibri"/>
              <a:sym typeface="Calibri"/>
            </a:endParaRPr>
          </a:p>
          <a:p>
            <a:pPr marL="214313" indent="-197168" algn="just">
              <a:spcBef>
                <a:spcPts val="1350"/>
              </a:spcBef>
              <a:buClr>
                <a:srgbClr val="041E5D"/>
              </a:buClr>
              <a:buSzPct val="100000"/>
              <a:buFont typeface="Calibri"/>
              <a:buChar char="▪"/>
            </a:pPr>
            <a:r>
              <a:rPr lang="en-US" sz="800" dirty="0">
                <a:solidFill>
                  <a:srgbClr val="041E5D"/>
                </a:solidFill>
                <a:latin typeface="Calibri"/>
                <a:ea typeface="Calibri"/>
                <a:cs typeface="Calibri"/>
                <a:sym typeface="Calibri"/>
              </a:rPr>
              <a:t>Get Durbin-Watson statistic to check for autocorrelation and apply Newey-West correction if autocorrelation detected (Waring et al., 2023).</a:t>
            </a:r>
            <a:endParaRPr sz="800" dirty="0">
              <a:solidFill>
                <a:srgbClr val="041E5D"/>
              </a:solidFill>
              <a:latin typeface="Calibri"/>
              <a:ea typeface="Calibri"/>
              <a:cs typeface="Calibri"/>
              <a:sym typeface="Calibri"/>
            </a:endParaRPr>
          </a:p>
          <a:p>
            <a:pPr algn="just">
              <a:spcBef>
                <a:spcPts val="1350"/>
              </a:spcBef>
              <a:buClr>
                <a:srgbClr val="041E5D"/>
              </a:buClr>
              <a:buSzPct val="100000"/>
            </a:pPr>
            <a:r>
              <a:rPr lang="en-US" sz="800" b="1" dirty="0">
                <a:solidFill>
                  <a:srgbClr val="041E5D"/>
                </a:solidFill>
                <a:latin typeface="Calibri"/>
                <a:ea typeface="Calibri"/>
                <a:cs typeface="Calibri"/>
                <a:sym typeface="Calibri"/>
              </a:rPr>
              <a:t>Seasonality and extremes:</a:t>
            </a:r>
            <a:endParaRPr sz="800" dirty="0">
              <a:latin typeface="Calibri"/>
              <a:ea typeface="Calibri"/>
              <a:cs typeface="Calibri"/>
              <a:sym typeface="Calibri"/>
            </a:endParaRPr>
          </a:p>
          <a:p>
            <a:pPr marL="214313" indent="-197168" algn="just">
              <a:spcBef>
                <a:spcPts val="1350"/>
              </a:spcBef>
              <a:buClr>
                <a:srgbClr val="041E5D"/>
              </a:buClr>
              <a:buSzPct val="100000"/>
              <a:buFont typeface="Noto Sans Symbols"/>
              <a:buChar char="▪"/>
            </a:pPr>
            <a:r>
              <a:rPr lang="en-US" sz="800" b="1" dirty="0">
                <a:solidFill>
                  <a:srgbClr val="041E5D"/>
                </a:solidFill>
                <a:latin typeface="Calibri"/>
                <a:ea typeface="Calibri"/>
                <a:cs typeface="Calibri"/>
                <a:sym typeface="Calibri"/>
              </a:rPr>
              <a:t>Seasonality </a:t>
            </a:r>
            <a:r>
              <a:rPr lang="en-US" sz="800" dirty="0">
                <a:solidFill>
                  <a:srgbClr val="041E5D"/>
                </a:solidFill>
                <a:latin typeface="Calibri"/>
                <a:ea typeface="Calibri"/>
                <a:cs typeface="Calibri"/>
                <a:sym typeface="Calibri"/>
              </a:rPr>
              <a:t>was identified when LST reached or exceeded 30°C for at least three consecutive days, using Aqua daytime data. Metrics of seasonality: </a:t>
            </a:r>
            <a:r>
              <a:rPr lang="en-US" sz="800" dirty="0">
                <a:solidFill>
                  <a:schemeClr val="dk1"/>
                </a:solidFill>
                <a:latin typeface="Calibri"/>
                <a:ea typeface="Calibri"/>
                <a:cs typeface="Calibri"/>
                <a:sym typeface="Calibri"/>
              </a:rPr>
              <a:t>Start of Season (SOS), End of Season (EOS), Length of Season (LOS), and Position of Peak</a:t>
            </a:r>
            <a:r>
              <a:rPr lang="en-US" sz="800" dirty="0">
                <a:solidFill>
                  <a:srgbClr val="041E5D"/>
                </a:solidFill>
                <a:latin typeface="Calibri"/>
                <a:ea typeface="Calibri"/>
                <a:cs typeface="Calibri"/>
                <a:sym typeface="Calibri"/>
              </a:rPr>
              <a:t>.</a:t>
            </a:r>
            <a:endParaRPr sz="800" dirty="0">
              <a:latin typeface="Calibri"/>
              <a:ea typeface="Calibri"/>
              <a:cs typeface="Calibri"/>
              <a:sym typeface="Calibri"/>
            </a:endParaRPr>
          </a:p>
          <a:p>
            <a:pPr marL="214313" indent="-197168" algn="just">
              <a:spcBef>
                <a:spcPts val="1350"/>
              </a:spcBef>
              <a:buClr>
                <a:srgbClr val="041E5D"/>
              </a:buClr>
              <a:buSzPct val="100000"/>
              <a:buFont typeface="Noto Sans Symbols"/>
              <a:buChar char="▪"/>
            </a:pPr>
            <a:r>
              <a:rPr lang="en-US" sz="800" b="1" dirty="0">
                <a:solidFill>
                  <a:srgbClr val="041E5D"/>
                </a:solidFill>
                <a:latin typeface="Calibri"/>
                <a:ea typeface="Calibri"/>
                <a:cs typeface="Calibri"/>
                <a:sym typeface="Calibri"/>
              </a:rPr>
              <a:t>Extremes </a:t>
            </a:r>
            <a:r>
              <a:rPr lang="en-US" sz="800" dirty="0">
                <a:solidFill>
                  <a:srgbClr val="041E5D"/>
                </a:solidFill>
                <a:latin typeface="Calibri"/>
                <a:ea typeface="Calibri"/>
                <a:cs typeface="Calibri"/>
                <a:sym typeface="Calibri"/>
              </a:rPr>
              <a:t>were identified using the following criteria: </a:t>
            </a:r>
            <a:endParaRPr sz="800" dirty="0">
              <a:solidFill>
                <a:srgbClr val="041E5D"/>
              </a:solidFill>
              <a:latin typeface="Calibri"/>
              <a:ea typeface="Calibri"/>
              <a:cs typeface="Calibri"/>
              <a:sym typeface="Calibri"/>
            </a:endParaRPr>
          </a:p>
          <a:p>
            <a:pPr marL="342900" algn="just">
              <a:spcBef>
                <a:spcPts val="1350"/>
              </a:spcBef>
            </a:pPr>
            <a:r>
              <a:rPr lang="en-US" sz="800" dirty="0">
                <a:solidFill>
                  <a:srgbClr val="041E5D"/>
                </a:solidFill>
                <a:latin typeface="Calibri"/>
                <a:ea typeface="Calibri"/>
                <a:cs typeface="Calibri"/>
                <a:sym typeface="Calibri"/>
              </a:rPr>
              <a:t>(</a:t>
            </a:r>
            <a:r>
              <a:rPr lang="en-US" sz="800" dirty="0" err="1">
                <a:solidFill>
                  <a:srgbClr val="041E5D"/>
                </a:solidFill>
                <a:latin typeface="Calibri"/>
                <a:ea typeface="Calibri"/>
                <a:cs typeface="Calibri"/>
                <a:sym typeface="Calibri"/>
              </a:rPr>
              <a:t>i</a:t>
            </a:r>
            <a:r>
              <a:rPr lang="en-US" sz="800" dirty="0">
                <a:solidFill>
                  <a:srgbClr val="041E5D"/>
                </a:solidFill>
                <a:latin typeface="Calibri"/>
                <a:ea typeface="Calibri"/>
                <a:cs typeface="Calibri"/>
                <a:sym typeface="Calibri"/>
              </a:rPr>
              <a:t>) daytime LST (Aqua), exceeding 40°C for at least three consecutive days, and </a:t>
            </a:r>
            <a:endParaRPr sz="800" dirty="0">
              <a:solidFill>
                <a:srgbClr val="041E5D"/>
              </a:solidFill>
              <a:latin typeface="Calibri"/>
              <a:ea typeface="Calibri"/>
              <a:cs typeface="Calibri"/>
              <a:sym typeface="Calibri"/>
            </a:endParaRPr>
          </a:p>
          <a:p>
            <a:pPr marL="342900" algn="just">
              <a:spcBef>
                <a:spcPts val="1350"/>
              </a:spcBef>
            </a:pPr>
            <a:r>
              <a:rPr lang="en-US" sz="800" dirty="0">
                <a:solidFill>
                  <a:srgbClr val="041E5D"/>
                </a:solidFill>
                <a:latin typeface="Calibri"/>
                <a:ea typeface="Calibri"/>
                <a:cs typeface="Calibri"/>
                <a:sym typeface="Calibri"/>
              </a:rPr>
              <a:t>(ii) nighttime LST (Aqua), exceeding 20°C for at least three consecutive days.</a:t>
            </a:r>
            <a:endParaRPr sz="800" dirty="0">
              <a:solidFill>
                <a:srgbClr val="041E5D"/>
              </a:solidFill>
              <a:latin typeface="Calibri"/>
              <a:ea typeface="Calibri"/>
              <a:cs typeface="Calibri"/>
              <a:sym typeface="Calibri"/>
            </a:endParaRPr>
          </a:p>
          <a:p>
            <a:pPr algn="just">
              <a:lnSpc>
                <a:spcPct val="115000"/>
              </a:lnSpc>
              <a:spcBef>
                <a:spcPts val="900"/>
              </a:spcBef>
            </a:pPr>
            <a:r>
              <a:rPr lang="en-US" sz="800" b="1" dirty="0">
                <a:solidFill>
                  <a:schemeClr val="dk1"/>
                </a:solidFill>
                <a:latin typeface="Calibri"/>
                <a:ea typeface="Calibri"/>
                <a:cs typeface="Calibri"/>
                <a:sym typeface="Calibri"/>
              </a:rPr>
              <a:t>Clustering algorithm </a:t>
            </a:r>
            <a:endParaRPr sz="800" b="1" dirty="0">
              <a:solidFill>
                <a:srgbClr val="041E5D"/>
              </a:solidFill>
              <a:latin typeface="Calibri"/>
              <a:ea typeface="Calibri"/>
              <a:cs typeface="Calibri"/>
              <a:sym typeface="Calibri"/>
            </a:endParaRPr>
          </a:p>
          <a:p>
            <a:pPr marL="342900" indent="-224790" algn="just">
              <a:lnSpc>
                <a:spcPct val="115000"/>
              </a:lnSpc>
              <a:spcBef>
                <a:spcPts val="900"/>
              </a:spcBef>
              <a:buClr>
                <a:srgbClr val="041E5D"/>
              </a:buClr>
              <a:buSzPct val="100000"/>
              <a:buFont typeface="Calibri"/>
              <a:buChar char="●"/>
            </a:pPr>
            <a:r>
              <a:rPr lang="en-US" sz="800" dirty="0">
                <a:solidFill>
                  <a:srgbClr val="041E5D"/>
                </a:solidFill>
                <a:latin typeface="Calibri"/>
                <a:ea typeface="Calibri"/>
                <a:cs typeface="Calibri"/>
                <a:sym typeface="Calibri"/>
              </a:rPr>
              <a:t>Clustering was performed using the Euclidean distance metric and Ward's method.</a:t>
            </a:r>
            <a:endParaRPr sz="800" dirty="0">
              <a:solidFill>
                <a:srgbClr val="041E5D"/>
              </a:solidFill>
              <a:latin typeface="Calibri"/>
              <a:ea typeface="Calibri"/>
              <a:cs typeface="Calibri"/>
              <a:sym typeface="Calibri"/>
            </a:endParaRPr>
          </a:p>
        </p:txBody>
      </p:sp>
      <p:sp>
        <p:nvSpPr>
          <p:cNvPr id="106" name="Google Shape;106;p3"/>
          <p:cNvSpPr txBox="1"/>
          <p:nvPr/>
        </p:nvSpPr>
        <p:spPr>
          <a:xfrm>
            <a:off x="572082" y="364900"/>
            <a:ext cx="3096816" cy="323135"/>
          </a:xfrm>
          <a:prstGeom prst="rect">
            <a:avLst/>
          </a:prstGeom>
          <a:noFill/>
          <a:ln>
            <a:noFill/>
          </a:ln>
        </p:spPr>
        <p:txBody>
          <a:bodyPr spcFirstLastPara="1" wrap="square" lIns="68569" tIns="34275" rIns="68569" bIns="34275" anchor="t" anchorCtr="0">
            <a:spAutoFit/>
          </a:bodyPr>
          <a:lstStyle/>
          <a:p>
            <a:r>
              <a:rPr lang="en-US" sz="1650" b="1" dirty="0">
                <a:solidFill>
                  <a:srgbClr val="041E5D"/>
                </a:solidFill>
                <a:latin typeface="Calibri"/>
                <a:ea typeface="Calibri"/>
                <a:cs typeface="Calibri"/>
                <a:sym typeface="Calibri"/>
              </a:rPr>
              <a:t>Data and methodology</a:t>
            </a:r>
            <a:endParaRPr sz="1350"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p:nvPr/>
        </p:nvSpPr>
        <p:spPr>
          <a:xfrm>
            <a:off x="437354" y="471213"/>
            <a:ext cx="2315077" cy="323135"/>
          </a:xfrm>
          <a:prstGeom prst="rect">
            <a:avLst/>
          </a:prstGeom>
          <a:noFill/>
          <a:ln>
            <a:noFill/>
          </a:ln>
        </p:spPr>
        <p:txBody>
          <a:bodyPr spcFirstLastPara="1" wrap="square" lIns="68569" tIns="34275" rIns="68569" bIns="34275" anchor="t" anchorCtr="0">
            <a:spAutoFit/>
          </a:bodyPr>
          <a:lstStyle/>
          <a:p>
            <a:r>
              <a:rPr lang="en-US" sz="1650" b="1">
                <a:solidFill>
                  <a:srgbClr val="1F3864"/>
                </a:solidFill>
                <a:latin typeface="Calibri"/>
                <a:ea typeface="Calibri"/>
                <a:cs typeface="Calibri"/>
                <a:sym typeface="Calibri"/>
              </a:rPr>
              <a:t>Results</a:t>
            </a:r>
            <a:endParaRPr sz="1650" b="1">
              <a:solidFill>
                <a:srgbClr val="1F3864"/>
              </a:solidFill>
              <a:latin typeface="Calibri"/>
              <a:ea typeface="Calibri"/>
              <a:cs typeface="Calibri"/>
              <a:sym typeface="Calibri"/>
            </a:endParaRPr>
          </a:p>
        </p:txBody>
      </p:sp>
      <p:pic>
        <p:nvPicPr>
          <p:cNvPr id="112" name="Google Shape;112;p4"/>
          <p:cNvPicPr preferRelativeResize="0"/>
          <p:nvPr/>
        </p:nvPicPr>
        <p:blipFill rotWithShape="1">
          <a:blip r:embed="rId3">
            <a:alphaModFix/>
          </a:blip>
          <a:srcRect/>
          <a:stretch/>
        </p:blipFill>
        <p:spPr>
          <a:xfrm>
            <a:off x="4347474" y="285750"/>
            <a:ext cx="4578811" cy="5143500"/>
          </a:xfrm>
          <a:prstGeom prst="rect">
            <a:avLst/>
          </a:prstGeom>
          <a:noFill/>
          <a:ln>
            <a:noFill/>
          </a:ln>
        </p:spPr>
      </p:pic>
      <p:sp>
        <p:nvSpPr>
          <p:cNvPr id="113" name="Google Shape;113;p4"/>
          <p:cNvSpPr txBox="1"/>
          <p:nvPr/>
        </p:nvSpPr>
        <p:spPr>
          <a:xfrm>
            <a:off x="437354" y="794378"/>
            <a:ext cx="3778431" cy="376996"/>
          </a:xfrm>
          <a:prstGeom prst="rect">
            <a:avLst/>
          </a:prstGeom>
          <a:noFill/>
          <a:ln>
            <a:noFill/>
          </a:ln>
        </p:spPr>
        <p:txBody>
          <a:bodyPr spcFirstLastPara="1" wrap="square" lIns="68569" tIns="34275" rIns="68569" bIns="34275" anchor="t" anchorCtr="0">
            <a:spAutoFit/>
          </a:bodyPr>
          <a:lstStyle/>
          <a:p>
            <a:pPr algn="just"/>
            <a:r>
              <a:rPr lang="en-US" sz="1000" b="1" dirty="0">
                <a:solidFill>
                  <a:srgbClr val="1F3864"/>
                </a:solidFill>
                <a:latin typeface="Calibri"/>
                <a:ea typeface="Calibri"/>
                <a:cs typeface="Calibri"/>
                <a:sym typeface="Calibri"/>
              </a:rPr>
              <a:t>The average seasonal LST for the 2001–2021 period, derived from Terra and Aqua satellite data</a:t>
            </a:r>
            <a:endParaRPr sz="1000" dirty="0"/>
          </a:p>
        </p:txBody>
      </p:sp>
      <p:sp>
        <p:nvSpPr>
          <p:cNvPr id="114" name="Google Shape;114;p4"/>
          <p:cNvSpPr/>
          <p:nvPr/>
        </p:nvSpPr>
        <p:spPr>
          <a:xfrm>
            <a:off x="4895169" y="1069522"/>
            <a:ext cx="4031116" cy="1561419"/>
          </a:xfrm>
          <a:prstGeom prst="rect">
            <a:avLst/>
          </a:prstGeom>
          <a:noFill/>
          <a:ln w="12700" cap="flat" cmpd="sng">
            <a:solidFill>
              <a:srgbClr val="1C305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15" name="Google Shape;115;p4"/>
          <p:cNvSpPr txBox="1"/>
          <p:nvPr/>
        </p:nvSpPr>
        <p:spPr>
          <a:xfrm>
            <a:off x="419360" y="1637623"/>
            <a:ext cx="3796425" cy="1761991"/>
          </a:xfrm>
          <a:prstGeom prst="rect">
            <a:avLst/>
          </a:prstGeom>
          <a:noFill/>
          <a:ln>
            <a:noFill/>
          </a:ln>
        </p:spPr>
        <p:txBody>
          <a:bodyPr spcFirstLastPara="1" wrap="square" lIns="68569" tIns="34275" rIns="68569" bIns="34275" anchor="t" anchorCtr="0">
            <a:spAutoFit/>
          </a:bodyPr>
          <a:lstStyle/>
          <a:p>
            <a:pPr marL="214313" indent="-214313" algn="just">
              <a:buClr>
                <a:srgbClr val="1F3864"/>
              </a:buClr>
              <a:buSzPts val="1400"/>
              <a:buFont typeface="Calibri"/>
              <a:buChar char="▪"/>
            </a:pPr>
            <a:r>
              <a:rPr lang="en-US" sz="1100" dirty="0">
                <a:solidFill>
                  <a:srgbClr val="1F3864"/>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The highest </a:t>
            </a:r>
            <a:r>
              <a:rPr lang="en-US" sz="1100" dirty="0">
                <a:solidFill>
                  <a:srgbClr val="1F3864"/>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LST</a:t>
            </a:r>
            <a:r>
              <a:rPr lang="en-US" sz="1100" dirty="0">
                <a:solidFill>
                  <a:srgbClr val="1F3864"/>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 across all seasons were recorded in the plain and</a:t>
            </a:r>
            <a:r>
              <a:rPr lang="en-US" sz="1100" dirty="0">
                <a:solidFill>
                  <a:srgbClr val="1F3864"/>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 </a:t>
            </a:r>
            <a:r>
              <a:rPr lang="en-US" sz="1100" dirty="0">
                <a:solidFill>
                  <a:srgbClr val="1F3864"/>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hill cities located in the southern, southeastern, and western parts of the country</a:t>
            </a:r>
            <a:r>
              <a:rPr lang="en-US" sz="1100" dirty="0">
                <a:solidFill>
                  <a:srgbClr val="1F3864"/>
                </a:solidFill>
                <a:latin typeface="Calibri"/>
                <a:ea typeface="Calibri"/>
                <a:cs typeface="Calibri"/>
                <a:sym typeface="Calibri"/>
              </a:rPr>
              <a:t>.</a:t>
            </a:r>
            <a:endParaRPr sz="1100" dirty="0">
              <a:solidFill>
                <a:srgbClr val="1F3864"/>
              </a:solidFill>
              <a:latin typeface="Calibri"/>
              <a:ea typeface="Calibri"/>
              <a:cs typeface="Calibri"/>
              <a:sym typeface="Calibri"/>
            </a:endParaRPr>
          </a:p>
          <a:p>
            <a:pPr marL="214313" indent="-147638" algn="just">
              <a:buClr>
                <a:schemeClr val="dk1"/>
              </a:buClr>
              <a:buSzPts val="1400"/>
            </a:pPr>
            <a:endParaRPr sz="1100" dirty="0">
              <a:solidFill>
                <a:srgbClr val="1F3864"/>
              </a:solidFill>
              <a:latin typeface="Calibri"/>
              <a:ea typeface="Calibri"/>
              <a:cs typeface="Calibri"/>
              <a:sym typeface="Calibri"/>
            </a:endParaRPr>
          </a:p>
          <a:p>
            <a:pPr marL="214313" indent="-214313" algn="just">
              <a:buClr>
                <a:srgbClr val="1F3864"/>
              </a:buClr>
              <a:buSzPts val="1400"/>
              <a:buFont typeface="Calibri"/>
              <a:buChar char="▪"/>
            </a:pPr>
            <a:r>
              <a:rPr lang="en-US" sz="1100" dirty="0">
                <a:solidFill>
                  <a:srgbClr val="1F3864"/>
                </a:solidFill>
                <a:latin typeface="Calibri"/>
                <a:ea typeface="Calibri"/>
                <a:cs typeface="Calibri"/>
                <a:sym typeface="Calibri"/>
              </a:rPr>
              <a:t>In summer, the LST differences between urban and peri-urban areas are approximately 1°C, while the differences between peri-urban and rural areas are smaller, around 0.5°C.</a:t>
            </a:r>
            <a:endParaRPr sz="1100" dirty="0">
              <a:solidFill>
                <a:srgbClr val="1F3864"/>
              </a:solidFill>
              <a:latin typeface="Calibri"/>
              <a:ea typeface="Calibri"/>
              <a:cs typeface="Calibri"/>
              <a:sym typeface="Calibri"/>
            </a:endParaRPr>
          </a:p>
          <a:p>
            <a:pPr marL="214313" indent="-147638" algn="just">
              <a:buClr>
                <a:schemeClr val="dk1"/>
              </a:buClr>
              <a:buSzPts val="1400"/>
            </a:pPr>
            <a:endParaRPr sz="1100" dirty="0">
              <a:solidFill>
                <a:srgbClr val="1F3864"/>
              </a:solidFill>
              <a:latin typeface="Calibri"/>
              <a:ea typeface="Calibri"/>
              <a:cs typeface="Calibri"/>
              <a:sym typeface="Calibri"/>
            </a:endParaRPr>
          </a:p>
          <a:p>
            <a:pPr marL="214313" indent="-214313" algn="just">
              <a:buClr>
                <a:srgbClr val="1F3864"/>
              </a:buClr>
              <a:buSzPts val="1400"/>
              <a:buFont typeface="Calibri"/>
              <a:buChar char="▪"/>
            </a:pPr>
            <a:r>
              <a:rPr lang="en-US" sz="1100" dirty="0">
                <a:solidFill>
                  <a:srgbClr val="1F3864"/>
                </a:solidFill>
                <a:latin typeface="Calibri"/>
                <a:ea typeface="Calibri"/>
                <a:cs typeface="Calibri"/>
                <a:sym typeface="Calibri"/>
              </a:rPr>
              <a:t>In winter, these differences are negligible.</a:t>
            </a:r>
            <a:endParaRPr sz="1100" dirty="0">
              <a:latin typeface="Calibri"/>
              <a:ea typeface="Calibri"/>
              <a:cs typeface="Calibri"/>
              <a:sym typeface="Calibri"/>
            </a:endParaRPr>
          </a:p>
        </p:txBody>
      </p:sp>
      <p:sp>
        <p:nvSpPr>
          <p:cNvPr id="116" name="Google Shape;116;p4"/>
          <p:cNvSpPr txBox="1"/>
          <p:nvPr/>
        </p:nvSpPr>
        <p:spPr>
          <a:xfrm>
            <a:off x="7784333" y="309630"/>
            <a:ext cx="1264416" cy="438551"/>
          </a:xfrm>
          <a:prstGeom prst="rect">
            <a:avLst/>
          </a:prstGeom>
          <a:noFill/>
          <a:ln>
            <a:noFill/>
          </a:ln>
        </p:spPr>
        <p:txBody>
          <a:bodyPr spcFirstLastPara="1" wrap="square" lIns="68569" tIns="34275" rIns="68569" bIns="34275" anchor="t" anchorCtr="0">
            <a:spAutoFit/>
          </a:bodyPr>
          <a:lstStyle/>
          <a:p>
            <a:r>
              <a:rPr lang="en-US" sz="1200" b="1">
                <a:solidFill>
                  <a:srgbClr val="1F3864"/>
                </a:solidFill>
                <a:latin typeface="Calibri"/>
                <a:ea typeface="Calibri"/>
                <a:cs typeface="Calibri"/>
                <a:sym typeface="Calibri"/>
              </a:rPr>
              <a:t>Terra and Aqua (night and day)</a:t>
            </a:r>
            <a:endParaRPr sz="1200">
              <a:solidFill>
                <a:srgbClr val="1F3864"/>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p:cNvPicPr preferRelativeResize="0"/>
          <p:nvPr/>
        </p:nvPicPr>
        <p:blipFill rotWithShape="1">
          <a:blip r:embed="rId3">
            <a:alphaModFix/>
          </a:blip>
          <a:srcRect/>
          <a:stretch/>
        </p:blipFill>
        <p:spPr>
          <a:xfrm>
            <a:off x="4381496" y="285750"/>
            <a:ext cx="4578811" cy="5143500"/>
          </a:xfrm>
          <a:prstGeom prst="rect">
            <a:avLst/>
          </a:prstGeom>
          <a:noFill/>
          <a:ln>
            <a:noFill/>
          </a:ln>
        </p:spPr>
      </p:pic>
      <p:sp>
        <p:nvSpPr>
          <p:cNvPr id="122" name="Google Shape;122;p5"/>
          <p:cNvSpPr txBox="1"/>
          <p:nvPr/>
        </p:nvSpPr>
        <p:spPr>
          <a:xfrm>
            <a:off x="437354" y="471213"/>
            <a:ext cx="2315077" cy="323135"/>
          </a:xfrm>
          <a:prstGeom prst="rect">
            <a:avLst/>
          </a:prstGeom>
          <a:noFill/>
          <a:ln>
            <a:noFill/>
          </a:ln>
        </p:spPr>
        <p:txBody>
          <a:bodyPr spcFirstLastPara="1" wrap="square" lIns="68569" tIns="34275" rIns="68569" bIns="34275" anchor="t" anchorCtr="0">
            <a:spAutoFit/>
          </a:bodyPr>
          <a:lstStyle/>
          <a:p>
            <a:r>
              <a:rPr lang="en-US" sz="1650" b="1">
                <a:solidFill>
                  <a:srgbClr val="1F3864"/>
                </a:solidFill>
                <a:latin typeface="Calibri"/>
                <a:ea typeface="Calibri"/>
                <a:cs typeface="Calibri"/>
                <a:sym typeface="Calibri"/>
              </a:rPr>
              <a:t>Results</a:t>
            </a:r>
            <a:endParaRPr sz="1650" b="1">
              <a:solidFill>
                <a:srgbClr val="1F3864"/>
              </a:solidFill>
              <a:latin typeface="Calibri"/>
              <a:ea typeface="Calibri"/>
              <a:cs typeface="Calibri"/>
              <a:sym typeface="Calibri"/>
            </a:endParaRPr>
          </a:p>
        </p:txBody>
      </p:sp>
      <p:sp>
        <p:nvSpPr>
          <p:cNvPr id="123" name="Google Shape;123;p5"/>
          <p:cNvSpPr txBox="1"/>
          <p:nvPr/>
        </p:nvSpPr>
        <p:spPr>
          <a:xfrm>
            <a:off x="435950" y="771578"/>
            <a:ext cx="4038716" cy="230802"/>
          </a:xfrm>
          <a:prstGeom prst="rect">
            <a:avLst/>
          </a:prstGeom>
          <a:noFill/>
          <a:ln>
            <a:noFill/>
          </a:ln>
        </p:spPr>
        <p:txBody>
          <a:bodyPr spcFirstLastPara="1" wrap="square" lIns="68569" tIns="34275" rIns="68569" bIns="34275" anchor="t" anchorCtr="0">
            <a:spAutoFit/>
          </a:bodyPr>
          <a:lstStyle/>
          <a:p>
            <a:r>
              <a:rPr lang="en-US" sz="1000" b="1" dirty="0">
                <a:solidFill>
                  <a:srgbClr val="1F3864"/>
                </a:solidFill>
                <a:latin typeface="Calibri"/>
                <a:ea typeface="Calibri"/>
                <a:cs typeface="Calibri"/>
                <a:sym typeface="Calibri"/>
              </a:rPr>
              <a:t>Seasonal average LST at 12:00 UTC (2002-2021)</a:t>
            </a:r>
            <a:endParaRPr sz="1000" dirty="0"/>
          </a:p>
        </p:txBody>
      </p:sp>
      <p:sp>
        <p:nvSpPr>
          <p:cNvPr id="124" name="Google Shape;124;p5"/>
          <p:cNvSpPr txBox="1"/>
          <p:nvPr/>
        </p:nvSpPr>
        <p:spPr>
          <a:xfrm>
            <a:off x="435950" y="1021094"/>
            <a:ext cx="3946950" cy="1084882"/>
          </a:xfrm>
          <a:prstGeom prst="rect">
            <a:avLst/>
          </a:prstGeom>
          <a:noFill/>
          <a:ln>
            <a:noFill/>
          </a:ln>
        </p:spPr>
        <p:txBody>
          <a:bodyPr spcFirstLastPara="1" wrap="square" lIns="68569" tIns="34275" rIns="68569" bIns="34275" anchor="t" anchorCtr="0">
            <a:spAutoFit/>
          </a:bodyPr>
          <a:lstStyle/>
          <a:p>
            <a:pPr marL="214313" indent="-214313" algn="just">
              <a:buClr>
                <a:srgbClr val="1F3864"/>
              </a:buClr>
              <a:buSzPts val="1400"/>
              <a:buFont typeface="Calibri"/>
              <a:buChar char="▪"/>
            </a:pPr>
            <a:r>
              <a:rPr lang="en-US" sz="1100" dirty="0">
                <a:solidFill>
                  <a:srgbClr val="1F3864"/>
                </a:solidFill>
                <a:latin typeface="Calibri"/>
                <a:ea typeface="Calibri"/>
                <a:cs typeface="Calibri"/>
                <a:sym typeface="Calibri"/>
              </a:rPr>
              <a:t>The differences during the day (12:00 UTC) between urban and peri-urban are reduced in all seasons for all cities located at lower altitudes, especially in the plain regions.</a:t>
            </a:r>
            <a:endParaRPr sz="1100" dirty="0">
              <a:latin typeface="Calibri"/>
              <a:ea typeface="Calibri"/>
              <a:cs typeface="Calibri"/>
              <a:sym typeface="Calibri"/>
            </a:endParaRPr>
          </a:p>
          <a:p>
            <a:pPr marL="214313" indent="-147638" algn="just">
              <a:buClr>
                <a:schemeClr val="dk1"/>
              </a:buClr>
              <a:buSzPts val="1400"/>
            </a:pPr>
            <a:endParaRPr sz="1100" dirty="0">
              <a:solidFill>
                <a:srgbClr val="1F3864"/>
              </a:solidFill>
              <a:latin typeface="Calibri"/>
              <a:ea typeface="Calibri"/>
              <a:cs typeface="Calibri"/>
              <a:sym typeface="Calibri"/>
            </a:endParaRPr>
          </a:p>
          <a:p>
            <a:pPr marL="214313" indent="-214313" algn="just">
              <a:buClr>
                <a:srgbClr val="1F3864"/>
              </a:buClr>
              <a:buSzPts val="1400"/>
              <a:buFont typeface="Calibri"/>
              <a:buChar char="▪"/>
            </a:pPr>
            <a:r>
              <a:rPr lang="en-US" sz="1100" dirty="0">
                <a:solidFill>
                  <a:srgbClr val="1F3864"/>
                </a:solidFill>
                <a:latin typeface="Calibri"/>
                <a:ea typeface="Calibri"/>
                <a:cs typeface="Calibri"/>
                <a:sym typeface="Calibri"/>
              </a:rPr>
              <a:t>Differences of 1-2°C have been observed for cities located at higher altitudes in the hilly or mountainous areas.</a:t>
            </a:r>
            <a:endParaRPr sz="1100" dirty="0">
              <a:latin typeface="Calibri"/>
              <a:ea typeface="Calibri"/>
              <a:cs typeface="Calibri"/>
              <a:sym typeface="Calibri"/>
            </a:endParaRPr>
          </a:p>
        </p:txBody>
      </p:sp>
      <p:pic>
        <p:nvPicPr>
          <p:cNvPr id="125" name="Google Shape;125;p5"/>
          <p:cNvPicPr preferRelativeResize="0"/>
          <p:nvPr/>
        </p:nvPicPr>
        <p:blipFill rotWithShape="1">
          <a:blip r:embed="rId4">
            <a:alphaModFix/>
          </a:blip>
          <a:srcRect/>
          <a:stretch/>
        </p:blipFill>
        <p:spPr>
          <a:xfrm>
            <a:off x="1783629" y="2393244"/>
            <a:ext cx="2345699" cy="1445861"/>
          </a:xfrm>
          <a:prstGeom prst="rect">
            <a:avLst/>
          </a:prstGeom>
          <a:noFill/>
          <a:ln>
            <a:noFill/>
          </a:ln>
        </p:spPr>
      </p:pic>
      <p:pic>
        <p:nvPicPr>
          <p:cNvPr id="126" name="Google Shape;126;p5"/>
          <p:cNvPicPr preferRelativeResize="0"/>
          <p:nvPr/>
        </p:nvPicPr>
        <p:blipFill rotWithShape="1">
          <a:blip r:embed="rId5">
            <a:alphaModFix/>
          </a:blip>
          <a:srcRect/>
          <a:stretch/>
        </p:blipFill>
        <p:spPr>
          <a:xfrm>
            <a:off x="1783629" y="3946649"/>
            <a:ext cx="2345699" cy="1445861"/>
          </a:xfrm>
          <a:prstGeom prst="rect">
            <a:avLst/>
          </a:prstGeom>
          <a:noFill/>
          <a:ln>
            <a:noFill/>
          </a:ln>
        </p:spPr>
      </p:pic>
      <p:sp>
        <p:nvSpPr>
          <p:cNvPr id="127" name="Google Shape;127;p5"/>
          <p:cNvSpPr txBox="1"/>
          <p:nvPr/>
        </p:nvSpPr>
        <p:spPr>
          <a:xfrm>
            <a:off x="481888" y="4279752"/>
            <a:ext cx="1083825" cy="900216"/>
          </a:xfrm>
          <a:prstGeom prst="rect">
            <a:avLst/>
          </a:prstGeom>
          <a:noFill/>
          <a:ln>
            <a:noFill/>
          </a:ln>
        </p:spPr>
        <p:txBody>
          <a:bodyPr spcFirstLastPara="1" wrap="square" lIns="68569" tIns="34275" rIns="68569" bIns="34275" anchor="t" anchorCtr="0">
            <a:spAutoFit/>
          </a:bodyPr>
          <a:lstStyle/>
          <a:p>
            <a:pPr algn="ctr"/>
            <a:r>
              <a:rPr lang="en-US" sz="1350">
                <a:solidFill>
                  <a:srgbClr val="1F3864"/>
                </a:solidFill>
                <a:latin typeface="Calibri"/>
                <a:ea typeface="Calibri"/>
                <a:cs typeface="Calibri"/>
                <a:sym typeface="Calibri"/>
              </a:rPr>
              <a:t>Bucharest (located at in a flat plain area) </a:t>
            </a:r>
            <a:endParaRPr sz="1350">
              <a:solidFill>
                <a:srgbClr val="1F3864"/>
              </a:solidFill>
              <a:latin typeface="Calibri"/>
              <a:ea typeface="Calibri"/>
              <a:cs typeface="Calibri"/>
              <a:sym typeface="Calibri"/>
            </a:endParaRPr>
          </a:p>
        </p:txBody>
      </p:sp>
      <p:sp>
        <p:nvSpPr>
          <p:cNvPr id="128" name="Google Shape;128;p5"/>
          <p:cNvSpPr txBox="1"/>
          <p:nvPr/>
        </p:nvSpPr>
        <p:spPr>
          <a:xfrm>
            <a:off x="428246" y="2756591"/>
            <a:ext cx="1264950" cy="1315715"/>
          </a:xfrm>
          <a:prstGeom prst="rect">
            <a:avLst/>
          </a:prstGeom>
          <a:noFill/>
          <a:ln>
            <a:noFill/>
          </a:ln>
        </p:spPr>
        <p:txBody>
          <a:bodyPr spcFirstLastPara="1" wrap="square" lIns="68569" tIns="34275" rIns="68569" bIns="34275" anchor="t" anchorCtr="0">
            <a:spAutoFit/>
          </a:bodyPr>
          <a:lstStyle/>
          <a:p>
            <a:pPr algn="ctr"/>
            <a:r>
              <a:rPr lang="en-US" sz="1350">
                <a:solidFill>
                  <a:srgbClr val="1F3864"/>
                </a:solidFill>
                <a:latin typeface="Calibri"/>
                <a:ea typeface="Calibri"/>
                <a:cs typeface="Calibri"/>
                <a:sym typeface="Calibri"/>
              </a:rPr>
              <a:t>Brașov (located in a mountain depression, mountain heights at south) </a:t>
            </a:r>
            <a:endParaRPr sz="1350">
              <a:solidFill>
                <a:srgbClr val="1F3864"/>
              </a:solidFill>
              <a:latin typeface="Calibri"/>
              <a:ea typeface="Calibri"/>
              <a:cs typeface="Calibri"/>
              <a:sym typeface="Calibri"/>
            </a:endParaRPr>
          </a:p>
        </p:txBody>
      </p:sp>
      <p:sp>
        <p:nvSpPr>
          <p:cNvPr id="129" name="Google Shape;129;p5"/>
          <p:cNvSpPr txBox="1"/>
          <p:nvPr/>
        </p:nvSpPr>
        <p:spPr>
          <a:xfrm>
            <a:off x="7794167" y="355796"/>
            <a:ext cx="885483" cy="276969"/>
          </a:xfrm>
          <a:prstGeom prst="rect">
            <a:avLst/>
          </a:prstGeom>
          <a:noFill/>
          <a:ln>
            <a:noFill/>
          </a:ln>
        </p:spPr>
        <p:txBody>
          <a:bodyPr spcFirstLastPara="1" wrap="square" lIns="68569" tIns="34275" rIns="68569" bIns="34275" anchor="t" anchorCtr="0">
            <a:spAutoFit/>
          </a:bodyPr>
          <a:lstStyle/>
          <a:p>
            <a:r>
              <a:rPr lang="en-US" sz="1350">
                <a:solidFill>
                  <a:srgbClr val="1F3864"/>
                </a:solidFill>
                <a:latin typeface="Calibri"/>
                <a:ea typeface="Calibri"/>
                <a:cs typeface="Calibri"/>
                <a:sym typeface="Calibri"/>
              </a:rPr>
              <a:t>Aqua - day</a:t>
            </a:r>
            <a:endParaRPr sz="1350">
              <a:solidFill>
                <a:srgbClr val="1F3864"/>
              </a:solidFill>
              <a:latin typeface="Calibri"/>
              <a:ea typeface="Calibri"/>
              <a:cs typeface="Calibri"/>
              <a:sym typeface="Calibri"/>
            </a:endParaRPr>
          </a:p>
        </p:txBody>
      </p:sp>
      <p:sp>
        <p:nvSpPr>
          <p:cNvPr id="130" name="Google Shape;130;p5"/>
          <p:cNvSpPr txBox="1"/>
          <p:nvPr/>
        </p:nvSpPr>
        <p:spPr>
          <a:xfrm>
            <a:off x="3602411" y="2144384"/>
            <a:ext cx="423434" cy="230802"/>
          </a:xfrm>
          <a:prstGeom prst="rect">
            <a:avLst/>
          </a:prstGeom>
          <a:noFill/>
          <a:ln>
            <a:noFill/>
          </a:ln>
        </p:spPr>
        <p:txBody>
          <a:bodyPr spcFirstLastPara="1" wrap="square" lIns="68569" tIns="34275" rIns="68569" bIns="34275" anchor="t" anchorCtr="0">
            <a:spAutoFit/>
          </a:bodyPr>
          <a:lstStyle/>
          <a:p>
            <a:r>
              <a:rPr lang="en-US" sz="1050" dirty="0">
                <a:solidFill>
                  <a:srgbClr val="1F3864"/>
                </a:solidFill>
                <a:latin typeface="Calibri"/>
                <a:ea typeface="Calibri"/>
                <a:cs typeface="Calibri"/>
                <a:sym typeface="Calibri"/>
              </a:rPr>
              <a:t>Aqua</a:t>
            </a:r>
            <a:endParaRPr sz="1050" dirty="0">
              <a:solidFill>
                <a:srgbClr val="1F3864"/>
              </a:solidFill>
              <a:latin typeface="Calibri"/>
              <a:ea typeface="Calibri"/>
              <a:cs typeface="Calibri"/>
              <a:sym typeface="Calibri"/>
            </a:endParaRPr>
          </a:p>
        </p:txBody>
      </p:sp>
      <p:sp>
        <p:nvSpPr>
          <p:cNvPr id="131" name="Google Shape;131;p5"/>
          <p:cNvSpPr txBox="1"/>
          <p:nvPr/>
        </p:nvSpPr>
        <p:spPr>
          <a:xfrm>
            <a:off x="1829567" y="2186879"/>
            <a:ext cx="720388" cy="230802"/>
          </a:xfrm>
          <a:prstGeom prst="rect">
            <a:avLst/>
          </a:prstGeom>
          <a:noFill/>
          <a:ln>
            <a:noFill/>
          </a:ln>
        </p:spPr>
        <p:txBody>
          <a:bodyPr spcFirstLastPara="1" wrap="square" lIns="68569" tIns="34275" rIns="68569" bIns="34275" anchor="t" anchorCtr="0">
            <a:spAutoFit/>
          </a:bodyPr>
          <a:lstStyle/>
          <a:p>
            <a:r>
              <a:rPr lang="en-US" sz="1050" dirty="0">
                <a:solidFill>
                  <a:srgbClr val="1F3864"/>
                </a:solidFill>
                <a:latin typeface="Calibri"/>
                <a:ea typeface="Calibri"/>
                <a:cs typeface="Calibri"/>
                <a:sym typeface="Calibri"/>
              </a:rPr>
              <a:t>Terra</a:t>
            </a:r>
            <a:endParaRPr sz="1050" dirty="0">
              <a:solidFill>
                <a:srgbClr val="1F3864"/>
              </a:solidFill>
              <a:latin typeface="Calibri"/>
              <a:ea typeface="Calibri"/>
              <a:cs typeface="Calibri"/>
              <a:sym typeface="Calibri"/>
            </a:endParaRPr>
          </a:p>
        </p:txBody>
      </p:sp>
      <p:sp>
        <p:nvSpPr>
          <p:cNvPr id="132" name="Google Shape;132;p5"/>
          <p:cNvSpPr/>
          <p:nvPr/>
        </p:nvSpPr>
        <p:spPr>
          <a:xfrm>
            <a:off x="4953313" y="1025211"/>
            <a:ext cx="4000183" cy="1525273"/>
          </a:xfrm>
          <a:prstGeom prst="rect">
            <a:avLst/>
          </a:prstGeom>
          <a:noFill/>
          <a:ln w="12700" cap="flat" cmpd="sng">
            <a:solidFill>
              <a:srgbClr val="1C305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33" name="Google Shape;133;p5"/>
          <p:cNvSpPr txBox="1"/>
          <p:nvPr/>
        </p:nvSpPr>
        <p:spPr>
          <a:xfrm>
            <a:off x="2649557" y="2059687"/>
            <a:ext cx="720389" cy="276969"/>
          </a:xfrm>
          <a:prstGeom prst="rect">
            <a:avLst/>
          </a:prstGeom>
          <a:noFill/>
          <a:ln>
            <a:noFill/>
          </a:ln>
        </p:spPr>
        <p:txBody>
          <a:bodyPr spcFirstLastPara="1" wrap="square" lIns="68569" tIns="34275" rIns="68569" bIns="34275" anchor="t" anchorCtr="0">
            <a:spAutoFit/>
          </a:bodyPr>
          <a:lstStyle/>
          <a:p>
            <a:r>
              <a:rPr lang="en-US" sz="1350">
                <a:solidFill>
                  <a:srgbClr val="1F3864"/>
                </a:solidFill>
                <a:latin typeface="Calibri"/>
                <a:ea typeface="Calibri"/>
                <a:cs typeface="Calibri"/>
                <a:sym typeface="Calibri"/>
              </a:rPr>
              <a:t>summer</a:t>
            </a:r>
            <a:endParaRPr sz="819"/>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6"/>
          <p:cNvPicPr preferRelativeResize="0"/>
          <p:nvPr/>
        </p:nvPicPr>
        <p:blipFill rotWithShape="1">
          <a:blip r:embed="rId3">
            <a:alphaModFix/>
          </a:blip>
          <a:srcRect/>
          <a:stretch/>
        </p:blipFill>
        <p:spPr>
          <a:xfrm>
            <a:off x="1783536" y="2536127"/>
            <a:ext cx="2388862" cy="1472465"/>
          </a:xfrm>
          <a:prstGeom prst="rect">
            <a:avLst/>
          </a:prstGeom>
          <a:noFill/>
          <a:ln>
            <a:noFill/>
          </a:ln>
        </p:spPr>
      </p:pic>
      <p:sp>
        <p:nvSpPr>
          <p:cNvPr id="139" name="Google Shape;139;p6"/>
          <p:cNvSpPr txBox="1"/>
          <p:nvPr/>
        </p:nvSpPr>
        <p:spPr>
          <a:xfrm>
            <a:off x="437354" y="471213"/>
            <a:ext cx="2315077" cy="323135"/>
          </a:xfrm>
          <a:prstGeom prst="rect">
            <a:avLst/>
          </a:prstGeom>
          <a:noFill/>
          <a:ln>
            <a:noFill/>
          </a:ln>
        </p:spPr>
        <p:txBody>
          <a:bodyPr spcFirstLastPara="1" wrap="square" lIns="68569" tIns="34275" rIns="68569" bIns="34275" anchor="t" anchorCtr="0">
            <a:spAutoFit/>
          </a:bodyPr>
          <a:lstStyle/>
          <a:p>
            <a:r>
              <a:rPr lang="en-US" sz="1650" b="1">
                <a:solidFill>
                  <a:srgbClr val="1F3864"/>
                </a:solidFill>
                <a:latin typeface="Calibri"/>
                <a:ea typeface="Calibri"/>
                <a:cs typeface="Calibri"/>
                <a:sym typeface="Calibri"/>
              </a:rPr>
              <a:t>Results</a:t>
            </a:r>
            <a:endParaRPr sz="1650" b="1">
              <a:solidFill>
                <a:srgbClr val="1F3864"/>
              </a:solidFill>
              <a:latin typeface="Calibri"/>
              <a:ea typeface="Calibri"/>
              <a:cs typeface="Calibri"/>
              <a:sym typeface="Calibri"/>
            </a:endParaRPr>
          </a:p>
        </p:txBody>
      </p:sp>
      <p:pic>
        <p:nvPicPr>
          <p:cNvPr id="140" name="Google Shape;140;p6"/>
          <p:cNvPicPr preferRelativeResize="0"/>
          <p:nvPr/>
        </p:nvPicPr>
        <p:blipFill rotWithShape="1">
          <a:blip r:embed="rId4">
            <a:alphaModFix/>
          </a:blip>
          <a:srcRect/>
          <a:stretch/>
        </p:blipFill>
        <p:spPr>
          <a:xfrm>
            <a:off x="4419137" y="285750"/>
            <a:ext cx="4578811" cy="5143500"/>
          </a:xfrm>
          <a:prstGeom prst="rect">
            <a:avLst/>
          </a:prstGeom>
          <a:noFill/>
          <a:ln>
            <a:noFill/>
          </a:ln>
        </p:spPr>
      </p:pic>
      <p:sp>
        <p:nvSpPr>
          <p:cNvPr id="141" name="Google Shape;141;p6"/>
          <p:cNvSpPr txBox="1"/>
          <p:nvPr/>
        </p:nvSpPr>
        <p:spPr>
          <a:xfrm>
            <a:off x="437353" y="794379"/>
            <a:ext cx="4014224" cy="230802"/>
          </a:xfrm>
          <a:prstGeom prst="rect">
            <a:avLst/>
          </a:prstGeom>
          <a:noFill/>
          <a:ln>
            <a:noFill/>
          </a:ln>
        </p:spPr>
        <p:txBody>
          <a:bodyPr spcFirstLastPara="1" wrap="square" lIns="68569" tIns="34275" rIns="68569" bIns="34275" anchor="t" anchorCtr="0">
            <a:spAutoFit/>
          </a:bodyPr>
          <a:lstStyle/>
          <a:p>
            <a:r>
              <a:rPr lang="en-US" sz="1000" b="1" dirty="0">
                <a:solidFill>
                  <a:srgbClr val="1F3864"/>
                </a:solidFill>
                <a:latin typeface="Calibri"/>
                <a:ea typeface="Calibri"/>
                <a:cs typeface="Calibri"/>
                <a:sym typeface="Calibri"/>
              </a:rPr>
              <a:t>Seasonal average LST at 1:00 UTC (2002-2021)</a:t>
            </a:r>
            <a:endParaRPr sz="1000" dirty="0"/>
          </a:p>
        </p:txBody>
      </p:sp>
      <p:sp>
        <p:nvSpPr>
          <p:cNvPr id="142" name="Google Shape;142;p6"/>
          <p:cNvSpPr txBox="1"/>
          <p:nvPr/>
        </p:nvSpPr>
        <p:spPr>
          <a:xfrm>
            <a:off x="7838619" y="355796"/>
            <a:ext cx="996523" cy="276969"/>
          </a:xfrm>
          <a:prstGeom prst="rect">
            <a:avLst/>
          </a:prstGeom>
          <a:noFill/>
          <a:ln>
            <a:noFill/>
          </a:ln>
        </p:spPr>
        <p:txBody>
          <a:bodyPr spcFirstLastPara="1" wrap="square" lIns="68569" tIns="34275" rIns="68569" bIns="34275" anchor="t" anchorCtr="0">
            <a:spAutoFit/>
          </a:bodyPr>
          <a:lstStyle/>
          <a:p>
            <a:r>
              <a:rPr lang="en-US" sz="1350">
                <a:solidFill>
                  <a:srgbClr val="1F3864"/>
                </a:solidFill>
                <a:latin typeface="Calibri"/>
                <a:ea typeface="Calibri"/>
                <a:cs typeface="Calibri"/>
                <a:sym typeface="Calibri"/>
              </a:rPr>
              <a:t>Aqua - night</a:t>
            </a:r>
            <a:endParaRPr sz="1350">
              <a:solidFill>
                <a:srgbClr val="1F3864"/>
              </a:solidFill>
              <a:latin typeface="Calibri"/>
              <a:ea typeface="Calibri"/>
              <a:cs typeface="Calibri"/>
              <a:sym typeface="Calibri"/>
            </a:endParaRPr>
          </a:p>
        </p:txBody>
      </p:sp>
      <p:sp>
        <p:nvSpPr>
          <p:cNvPr id="143" name="Google Shape;143;p6"/>
          <p:cNvSpPr/>
          <p:nvPr/>
        </p:nvSpPr>
        <p:spPr>
          <a:xfrm>
            <a:off x="5089295" y="1025212"/>
            <a:ext cx="3908652" cy="454565"/>
          </a:xfrm>
          <a:prstGeom prst="rect">
            <a:avLst/>
          </a:prstGeom>
          <a:noFill/>
          <a:ln w="12700" cap="flat" cmpd="sng">
            <a:solidFill>
              <a:srgbClr val="1C305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44" name="Google Shape;144;p6"/>
          <p:cNvSpPr txBox="1"/>
          <p:nvPr/>
        </p:nvSpPr>
        <p:spPr>
          <a:xfrm>
            <a:off x="437353" y="1036235"/>
            <a:ext cx="3971250" cy="1423436"/>
          </a:xfrm>
          <a:prstGeom prst="rect">
            <a:avLst/>
          </a:prstGeom>
          <a:noFill/>
          <a:ln>
            <a:noFill/>
          </a:ln>
        </p:spPr>
        <p:txBody>
          <a:bodyPr spcFirstLastPara="1" wrap="square" lIns="68569" tIns="34275" rIns="68569" bIns="34275" anchor="t" anchorCtr="0">
            <a:spAutoFit/>
          </a:bodyPr>
          <a:lstStyle/>
          <a:p>
            <a:pPr marL="214313" indent="-214313" algn="just">
              <a:buClr>
                <a:srgbClr val="1F3864"/>
              </a:buClr>
              <a:buSzPts val="1400"/>
              <a:buFont typeface="Calibri"/>
              <a:buChar char="▪"/>
            </a:pPr>
            <a:r>
              <a:rPr lang="en-US" sz="1100" dirty="0">
                <a:solidFill>
                  <a:srgbClr val="1F3864"/>
                </a:solidFill>
                <a:latin typeface="Calibri"/>
                <a:ea typeface="Calibri"/>
                <a:cs typeface="Calibri"/>
                <a:sym typeface="Calibri"/>
              </a:rPr>
              <a:t>The nighttime differences (1:00 UTC) between urban and peri-urban are 1-2°C for most cities, for winter and summer and less significant for spring and autumn.</a:t>
            </a:r>
            <a:endParaRPr sz="1100" dirty="0">
              <a:solidFill>
                <a:srgbClr val="1F3864"/>
              </a:solidFill>
              <a:latin typeface="Calibri"/>
              <a:ea typeface="Calibri"/>
              <a:cs typeface="Calibri"/>
              <a:sym typeface="Calibri"/>
            </a:endParaRPr>
          </a:p>
          <a:p>
            <a:pPr marL="214313" indent="-147638" algn="just">
              <a:buClr>
                <a:schemeClr val="dk1"/>
              </a:buClr>
              <a:buSzPts val="1400"/>
            </a:pPr>
            <a:endParaRPr sz="1100" dirty="0">
              <a:solidFill>
                <a:srgbClr val="1F3864"/>
              </a:solidFill>
              <a:latin typeface="Calibri"/>
              <a:ea typeface="Calibri"/>
              <a:cs typeface="Calibri"/>
              <a:sym typeface="Calibri"/>
            </a:endParaRPr>
          </a:p>
          <a:p>
            <a:pPr marL="214313" indent="-214313" algn="just">
              <a:buClr>
                <a:srgbClr val="1F3864"/>
              </a:buClr>
              <a:buSzPts val="1400"/>
              <a:buFont typeface="Calibri"/>
              <a:buChar char="▪"/>
            </a:pPr>
            <a:r>
              <a:rPr lang="en-US" sz="1100" dirty="0">
                <a:solidFill>
                  <a:srgbClr val="1F3864"/>
                </a:solidFill>
                <a:latin typeface="Calibri"/>
                <a:ea typeface="Calibri"/>
                <a:cs typeface="Calibri"/>
                <a:sym typeface="Calibri"/>
              </a:rPr>
              <a:t>The highest nighttime LST are recorded in the southern and southeastern areas of the country near major water bodies, and the lowest in the northern ones, especially in the hilly and mountainous areas.</a:t>
            </a:r>
            <a:endParaRPr sz="1100" dirty="0">
              <a:latin typeface="Calibri"/>
              <a:ea typeface="Calibri"/>
              <a:cs typeface="Calibri"/>
              <a:sym typeface="Calibri"/>
            </a:endParaRPr>
          </a:p>
        </p:txBody>
      </p:sp>
      <p:sp>
        <p:nvSpPr>
          <p:cNvPr id="145" name="Google Shape;145;p6"/>
          <p:cNvSpPr txBox="1"/>
          <p:nvPr/>
        </p:nvSpPr>
        <p:spPr>
          <a:xfrm>
            <a:off x="365525" y="4250462"/>
            <a:ext cx="1310346" cy="900216"/>
          </a:xfrm>
          <a:prstGeom prst="rect">
            <a:avLst/>
          </a:prstGeom>
          <a:noFill/>
          <a:ln>
            <a:noFill/>
          </a:ln>
        </p:spPr>
        <p:txBody>
          <a:bodyPr spcFirstLastPara="1" wrap="square" lIns="68569" tIns="34275" rIns="68569" bIns="34275" anchor="t" anchorCtr="0">
            <a:spAutoFit/>
          </a:bodyPr>
          <a:lstStyle/>
          <a:p>
            <a:pPr algn="ctr"/>
            <a:r>
              <a:rPr lang="en-US" sz="1350">
                <a:solidFill>
                  <a:srgbClr val="1F3864"/>
                </a:solidFill>
                <a:latin typeface="Calibri"/>
                <a:ea typeface="Calibri"/>
                <a:cs typeface="Calibri"/>
                <a:sym typeface="Calibri"/>
              </a:rPr>
              <a:t>Miercurea-Ciuc (located in the mountainous areas) </a:t>
            </a:r>
            <a:endParaRPr sz="1350">
              <a:solidFill>
                <a:srgbClr val="1F3864"/>
              </a:solidFill>
              <a:latin typeface="Calibri"/>
              <a:ea typeface="Calibri"/>
              <a:cs typeface="Calibri"/>
              <a:sym typeface="Calibri"/>
            </a:endParaRPr>
          </a:p>
        </p:txBody>
      </p:sp>
      <p:sp>
        <p:nvSpPr>
          <p:cNvPr id="146" name="Google Shape;146;p6"/>
          <p:cNvSpPr txBox="1"/>
          <p:nvPr/>
        </p:nvSpPr>
        <p:spPr>
          <a:xfrm>
            <a:off x="440400" y="2857501"/>
            <a:ext cx="1264899" cy="692467"/>
          </a:xfrm>
          <a:prstGeom prst="rect">
            <a:avLst/>
          </a:prstGeom>
          <a:noFill/>
          <a:ln>
            <a:noFill/>
          </a:ln>
        </p:spPr>
        <p:txBody>
          <a:bodyPr spcFirstLastPara="1" wrap="square" lIns="68569" tIns="34275" rIns="68569" bIns="34275" anchor="t" anchorCtr="0">
            <a:spAutoFit/>
          </a:bodyPr>
          <a:lstStyle/>
          <a:p>
            <a:pPr algn="ctr"/>
            <a:r>
              <a:rPr lang="en-US" sz="1350">
                <a:solidFill>
                  <a:srgbClr val="1F3864"/>
                </a:solidFill>
                <a:latin typeface="Calibri"/>
                <a:ea typeface="Calibri"/>
                <a:cs typeface="Calibri"/>
                <a:sym typeface="Calibri"/>
              </a:rPr>
              <a:t>Constanța (located near Black Sea) </a:t>
            </a:r>
            <a:endParaRPr sz="1350">
              <a:solidFill>
                <a:srgbClr val="1F3864"/>
              </a:solidFill>
              <a:latin typeface="Calibri"/>
              <a:ea typeface="Calibri"/>
              <a:cs typeface="Calibri"/>
              <a:sym typeface="Calibri"/>
            </a:endParaRPr>
          </a:p>
        </p:txBody>
      </p:sp>
      <p:sp>
        <p:nvSpPr>
          <p:cNvPr id="147" name="Google Shape;147;p6"/>
          <p:cNvSpPr txBox="1"/>
          <p:nvPr/>
        </p:nvSpPr>
        <p:spPr>
          <a:xfrm>
            <a:off x="2578227" y="2294788"/>
            <a:ext cx="720389" cy="276969"/>
          </a:xfrm>
          <a:prstGeom prst="rect">
            <a:avLst/>
          </a:prstGeom>
          <a:noFill/>
          <a:ln>
            <a:noFill/>
          </a:ln>
        </p:spPr>
        <p:txBody>
          <a:bodyPr spcFirstLastPara="1" wrap="square" lIns="68569" tIns="34275" rIns="68569" bIns="34275" anchor="t" anchorCtr="0">
            <a:spAutoFit/>
          </a:bodyPr>
          <a:lstStyle/>
          <a:p>
            <a:r>
              <a:rPr lang="en-US" sz="1350">
                <a:solidFill>
                  <a:srgbClr val="1F3864"/>
                </a:solidFill>
                <a:latin typeface="Calibri"/>
                <a:ea typeface="Calibri"/>
                <a:cs typeface="Calibri"/>
                <a:sym typeface="Calibri"/>
              </a:rPr>
              <a:t>summer</a:t>
            </a:r>
            <a:endParaRPr sz="819"/>
          </a:p>
        </p:txBody>
      </p:sp>
      <p:sp>
        <p:nvSpPr>
          <p:cNvPr id="148" name="Google Shape;148;p6"/>
          <p:cNvSpPr txBox="1"/>
          <p:nvPr/>
        </p:nvSpPr>
        <p:spPr>
          <a:xfrm>
            <a:off x="3641893" y="2420726"/>
            <a:ext cx="423434" cy="230802"/>
          </a:xfrm>
          <a:prstGeom prst="rect">
            <a:avLst/>
          </a:prstGeom>
          <a:noFill/>
          <a:ln>
            <a:noFill/>
          </a:ln>
        </p:spPr>
        <p:txBody>
          <a:bodyPr spcFirstLastPara="1" wrap="square" lIns="68569" tIns="34275" rIns="68569" bIns="34275" anchor="t" anchorCtr="0">
            <a:spAutoFit/>
          </a:bodyPr>
          <a:lstStyle/>
          <a:p>
            <a:r>
              <a:rPr lang="en-US" sz="1050" dirty="0">
                <a:solidFill>
                  <a:srgbClr val="1F3864"/>
                </a:solidFill>
                <a:latin typeface="Calibri"/>
                <a:ea typeface="Calibri"/>
                <a:cs typeface="Calibri"/>
                <a:sym typeface="Calibri"/>
              </a:rPr>
              <a:t>Aqua</a:t>
            </a:r>
            <a:endParaRPr sz="1050" dirty="0">
              <a:solidFill>
                <a:srgbClr val="1F3864"/>
              </a:solidFill>
              <a:latin typeface="Calibri"/>
              <a:ea typeface="Calibri"/>
              <a:cs typeface="Calibri"/>
              <a:sym typeface="Calibri"/>
            </a:endParaRPr>
          </a:p>
        </p:txBody>
      </p:sp>
      <p:sp>
        <p:nvSpPr>
          <p:cNvPr id="149" name="Google Shape;149;p6"/>
          <p:cNvSpPr txBox="1"/>
          <p:nvPr/>
        </p:nvSpPr>
        <p:spPr>
          <a:xfrm>
            <a:off x="1869926" y="2425269"/>
            <a:ext cx="686152" cy="230802"/>
          </a:xfrm>
          <a:prstGeom prst="rect">
            <a:avLst/>
          </a:prstGeom>
          <a:noFill/>
          <a:ln>
            <a:noFill/>
          </a:ln>
        </p:spPr>
        <p:txBody>
          <a:bodyPr spcFirstLastPara="1" wrap="square" lIns="68569" tIns="34275" rIns="68569" bIns="34275" anchor="t" anchorCtr="0">
            <a:spAutoFit/>
          </a:bodyPr>
          <a:lstStyle/>
          <a:p>
            <a:r>
              <a:rPr lang="en-US" sz="1050" dirty="0">
                <a:solidFill>
                  <a:srgbClr val="1F3864"/>
                </a:solidFill>
                <a:latin typeface="Calibri"/>
                <a:ea typeface="Calibri"/>
                <a:cs typeface="Calibri"/>
                <a:sym typeface="Calibri"/>
              </a:rPr>
              <a:t>Terra</a:t>
            </a:r>
            <a:endParaRPr sz="1050" dirty="0">
              <a:solidFill>
                <a:srgbClr val="1F3864"/>
              </a:solidFill>
              <a:latin typeface="Calibri"/>
              <a:ea typeface="Calibri"/>
              <a:cs typeface="Calibri"/>
              <a:sym typeface="Calibri"/>
            </a:endParaRPr>
          </a:p>
        </p:txBody>
      </p:sp>
      <p:pic>
        <p:nvPicPr>
          <p:cNvPr id="150" name="Google Shape;150;p6"/>
          <p:cNvPicPr preferRelativeResize="0"/>
          <p:nvPr/>
        </p:nvPicPr>
        <p:blipFill rotWithShape="1">
          <a:blip r:embed="rId5">
            <a:alphaModFix/>
          </a:blip>
          <a:srcRect/>
          <a:stretch/>
        </p:blipFill>
        <p:spPr>
          <a:xfrm>
            <a:off x="1869925" y="4008592"/>
            <a:ext cx="2245321" cy="1383989"/>
          </a:xfrm>
          <a:prstGeom prst="rect">
            <a:avLst/>
          </a:prstGeom>
          <a:noFill/>
          <a:ln>
            <a:noFill/>
          </a:ln>
        </p:spPr>
      </p:pic>
      <p:sp>
        <p:nvSpPr>
          <p:cNvPr id="151" name="Google Shape;151;p6"/>
          <p:cNvSpPr/>
          <p:nvPr/>
        </p:nvSpPr>
        <p:spPr>
          <a:xfrm>
            <a:off x="4926489" y="4174812"/>
            <a:ext cx="3908652" cy="568638"/>
          </a:xfrm>
          <a:prstGeom prst="rect">
            <a:avLst/>
          </a:prstGeom>
          <a:noFill/>
          <a:ln w="12700" cap="flat" cmpd="sng">
            <a:solidFill>
              <a:srgbClr val="1C305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7"/>
          <p:cNvSpPr txBox="1"/>
          <p:nvPr/>
        </p:nvSpPr>
        <p:spPr>
          <a:xfrm>
            <a:off x="401879" y="632792"/>
            <a:ext cx="2315025" cy="323135"/>
          </a:xfrm>
          <a:prstGeom prst="rect">
            <a:avLst/>
          </a:prstGeom>
          <a:noFill/>
          <a:ln>
            <a:noFill/>
          </a:ln>
        </p:spPr>
        <p:txBody>
          <a:bodyPr spcFirstLastPara="1" wrap="square" lIns="68569" tIns="34275" rIns="68569" bIns="34275" anchor="t" anchorCtr="0">
            <a:spAutoFit/>
          </a:bodyPr>
          <a:lstStyle/>
          <a:p>
            <a:r>
              <a:rPr lang="en-US" sz="1650" b="1">
                <a:solidFill>
                  <a:srgbClr val="1F3864"/>
                </a:solidFill>
                <a:latin typeface="Calibri"/>
                <a:ea typeface="Calibri"/>
                <a:cs typeface="Calibri"/>
                <a:sym typeface="Calibri"/>
              </a:rPr>
              <a:t>Results</a:t>
            </a:r>
            <a:endParaRPr sz="1650" b="1">
              <a:solidFill>
                <a:srgbClr val="1F3864"/>
              </a:solidFill>
              <a:latin typeface="Calibri"/>
              <a:ea typeface="Calibri"/>
              <a:cs typeface="Calibri"/>
              <a:sym typeface="Calibri"/>
            </a:endParaRPr>
          </a:p>
        </p:txBody>
      </p:sp>
      <p:sp>
        <p:nvSpPr>
          <p:cNvPr id="157" name="Google Shape;157;p7"/>
          <p:cNvSpPr txBox="1"/>
          <p:nvPr/>
        </p:nvSpPr>
        <p:spPr>
          <a:xfrm>
            <a:off x="401879" y="1173213"/>
            <a:ext cx="3812175" cy="230802"/>
          </a:xfrm>
          <a:prstGeom prst="rect">
            <a:avLst/>
          </a:prstGeom>
          <a:noFill/>
          <a:ln>
            <a:noFill/>
          </a:ln>
        </p:spPr>
        <p:txBody>
          <a:bodyPr spcFirstLastPara="1" wrap="square" lIns="68569" tIns="34275" rIns="68569" bIns="34275" anchor="t" anchorCtr="0">
            <a:spAutoFit/>
          </a:bodyPr>
          <a:lstStyle/>
          <a:p>
            <a:r>
              <a:rPr lang="en-US" sz="1050" b="1" dirty="0">
                <a:solidFill>
                  <a:srgbClr val="1F3864"/>
                </a:solidFill>
                <a:latin typeface="Calibri"/>
                <a:ea typeface="Calibri"/>
                <a:cs typeface="Calibri"/>
                <a:sym typeface="Calibri"/>
              </a:rPr>
              <a:t>Seasonal LST trend at 12:00 UTC (2002-2021)</a:t>
            </a:r>
            <a:endParaRPr sz="1050" dirty="0"/>
          </a:p>
        </p:txBody>
      </p:sp>
      <p:pic>
        <p:nvPicPr>
          <p:cNvPr id="158" name="Google Shape;158;p7"/>
          <p:cNvPicPr preferRelativeResize="0"/>
          <p:nvPr/>
        </p:nvPicPr>
        <p:blipFill>
          <a:blip r:embed="rId3">
            <a:alphaModFix/>
          </a:blip>
          <a:stretch>
            <a:fillRect/>
          </a:stretch>
        </p:blipFill>
        <p:spPr>
          <a:xfrm>
            <a:off x="4249519" y="285751"/>
            <a:ext cx="4411783" cy="4958999"/>
          </a:xfrm>
          <a:prstGeom prst="rect">
            <a:avLst/>
          </a:prstGeom>
          <a:noFill/>
          <a:ln>
            <a:noFill/>
          </a:ln>
        </p:spPr>
      </p:pic>
      <p:sp>
        <p:nvSpPr>
          <p:cNvPr id="159" name="Google Shape;159;p7"/>
          <p:cNvSpPr txBox="1"/>
          <p:nvPr/>
        </p:nvSpPr>
        <p:spPr>
          <a:xfrm>
            <a:off x="7717972" y="355796"/>
            <a:ext cx="885483" cy="276969"/>
          </a:xfrm>
          <a:prstGeom prst="rect">
            <a:avLst/>
          </a:prstGeom>
          <a:noFill/>
          <a:ln>
            <a:noFill/>
          </a:ln>
        </p:spPr>
        <p:txBody>
          <a:bodyPr spcFirstLastPara="1" wrap="square" lIns="68569" tIns="34275" rIns="68569" bIns="34275" anchor="t" anchorCtr="0">
            <a:spAutoFit/>
          </a:bodyPr>
          <a:lstStyle/>
          <a:p>
            <a:r>
              <a:rPr lang="en-US" sz="1350">
                <a:solidFill>
                  <a:srgbClr val="1F3864"/>
                </a:solidFill>
                <a:latin typeface="Calibri"/>
                <a:ea typeface="Calibri"/>
                <a:cs typeface="Calibri"/>
                <a:sym typeface="Calibri"/>
              </a:rPr>
              <a:t>Aqua - day</a:t>
            </a:r>
            <a:endParaRPr sz="1350">
              <a:solidFill>
                <a:srgbClr val="1F3864"/>
              </a:solidFill>
              <a:latin typeface="Calibri"/>
              <a:ea typeface="Calibri"/>
              <a:cs typeface="Calibri"/>
              <a:sym typeface="Calibri"/>
            </a:endParaRPr>
          </a:p>
        </p:txBody>
      </p:sp>
      <p:sp>
        <p:nvSpPr>
          <p:cNvPr id="160" name="Google Shape;160;p7"/>
          <p:cNvSpPr txBox="1"/>
          <p:nvPr/>
        </p:nvSpPr>
        <p:spPr>
          <a:xfrm>
            <a:off x="437363" y="1755488"/>
            <a:ext cx="3414150" cy="1423436"/>
          </a:xfrm>
          <a:prstGeom prst="rect">
            <a:avLst/>
          </a:prstGeom>
          <a:noFill/>
          <a:ln>
            <a:noFill/>
          </a:ln>
        </p:spPr>
        <p:txBody>
          <a:bodyPr spcFirstLastPara="1" wrap="square" lIns="68569" tIns="34275" rIns="68569" bIns="34275" anchor="t" anchorCtr="0">
            <a:spAutoFit/>
          </a:bodyPr>
          <a:lstStyle/>
          <a:p>
            <a:pPr marL="214313" indent="-214313" algn="just">
              <a:buClr>
                <a:srgbClr val="1F3864"/>
              </a:buClr>
              <a:buSzPts val="1400"/>
              <a:buFont typeface="Calibri"/>
              <a:buChar char="▪"/>
            </a:pPr>
            <a:r>
              <a:rPr lang="en-US" sz="1100" dirty="0">
                <a:solidFill>
                  <a:srgbClr val="1F3864"/>
                </a:solidFill>
                <a:latin typeface="Calibri"/>
                <a:ea typeface="Calibri"/>
                <a:cs typeface="Calibri"/>
                <a:sym typeface="Calibri"/>
              </a:rPr>
              <a:t>Significant daytime LST trends (up to 0.17°C/year in autumn and up to up to 0.15°C/year in winter) were identified in autumn and winter in most cities.</a:t>
            </a:r>
            <a:endParaRPr sz="1100" dirty="0">
              <a:latin typeface="Calibri"/>
              <a:ea typeface="Calibri"/>
              <a:cs typeface="Calibri"/>
              <a:sym typeface="Calibri"/>
            </a:endParaRPr>
          </a:p>
          <a:p>
            <a:pPr marL="214313" indent="-147638" algn="just">
              <a:buClr>
                <a:schemeClr val="dk1"/>
              </a:buClr>
              <a:buSzPts val="1400"/>
            </a:pPr>
            <a:endParaRPr sz="1100" dirty="0">
              <a:solidFill>
                <a:srgbClr val="1F3864"/>
              </a:solidFill>
              <a:latin typeface="Calibri"/>
              <a:ea typeface="Calibri"/>
              <a:cs typeface="Calibri"/>
              <a:sym typeface="Calibri"/>
            </a:endParaRPr>
          </a:p>
          <a:p>
            <a:pPr marL="214313" indent="-214313" algn="just">
              <a:buClr>
                <a:srgbClr val="1F3864"/>
              </a:buClr>
              <a:buSzPts val="1400"/>
              <a:buFont typeface="Calibri"/>
              <a:buChar char="▪"/>
            </a:pPr>
            <a:r>
              <a:rPr lang="en-US" sz="1100" dirty="0">
                <a:solidFill>
                  <a:srgbClr val="1F3864"/>
                </a:solidFill>
                <a:latin typeface="Calibri"/>
                <a:ea typeface="Calibri"/>
                <a:cs typeface="Calibri"/>
                <a:sym typeface="Calibri"/>
              </a:rPr>
              <a:t>In summer and spring, the trends were significant (0.05°C/year) in urban areas only for a few cities such as: </a:t>
            </a:r>
            <a:r>
              <a:rPr lang="en-US" sz="1100" dirty="0" err="1">
                <a:solidFill>
                  <a:srgbClr val="1F3864"/>
                </a:solidFill>
                <a:latin typeface="Calibri"/>
                <a:ea typeface="Calibri"/>
                <a:cs typeface="Calibri"/>
                <a:sym typeface="Calibri"/>
              </a:rPr>
              <a:t>Târgoviște</a:t>
            </a:r>
            <a:r>
              <a:rPr lang="en-US" sz="1100" dirty="0">
                <a:solidFill>
                  <a:srgbClr val="1F3864"/>
                </a:solidFill>
                <a:latin typeface="Calibri"/>
                <a:ea typeface="Calibri"/>
                <a:cs typeface="Calibri"/>
                <a:sym typeface="Calibri"/>
              </a:rPr>
              <a:t>, </a:t>
            </a:r>
            <a:r>
              <a:rPr lang="en-US" sz="1100" dirty="0" err="1">
                <a:solidFill>
                  <a:srgbClr val="1F3864"/>
                </a:solidFill>
                <a:latin typeface="Calibri"/>
                <a:ea typeface="Calibri"/>
                <a:cs typeface="Calibri"/>
                <a:sym typeface="Calibri"/>
              </a:rPr>
              <a:t>Târgu</a:t>
            </a:r>
            <a:r>
              <a:rPr lang="en-US" sz="1100" dirty="0">
                <a:solidFill>
                  <a:srgbClr val="1F3864"/>
                </a:solidFill>
                <a:latin typeface="Calibri"/>
                <a:ea typeface="Calibri"/>
                <a:cs typeface="Calibri"/>
                <a:sym typeface="Calibri"/>
              </a:rPr>
              <a:t>-Jiu, </a:t>
            </a:r>
            <a:r>
              <a:rPr lang="en-US" sz="1100" dirty="0" err="1">
                <a:solidFill>
                  <a:srgbClr val="1F3864"/>
                </a:solidFill>
                <a:latin typeface="Calibri"/>
                <a:ea typeface="Calibri"/>
                <a:cs typeface="Calibri"/>
                <a:sym typeface="Calibri"/>
              </a:rPr>
              <a:t>Târgu</a:t>
            </a:r>
            <a:r>
              <a:rPr lang="en-US" sz="1100" dirty="0">
                <a:solidFill>
                  <a:srgbClr val="1F3864"/>
                </a:solidFill>
                <a:latin typeface="Calibri"/>
                <a:ea typeface="Calibri"/>
                <a:cs typeface="Calibri"/>
                <a:sym typeface="Calibri"/>
              </a:rPr>
              <a:t>-Mureș, </a:t>
            </a:r>
            <a:r>
              <a:rPr lang="en-US" sz="1100" dirty="0" err="1">
                <a:solidFill>
                  <a:srgbClr val="1F3864"/>
                </a:solidFill>
                <a:latin typeface="Calibri"/>
                <a:ea typeface="Calibri"/>
                <a:cs typeface="Calibri"/>
                <a:sym typeface="Calibri"/>
              </a:rPr>
              <a:t>Râmnicu-Vâlcea</a:t>
            </a:r>
            <a:r>
              <a:rPr lang="en-US" sz="1100" dirty="0">
                <a:solidFill>
                  <a:srgbClr val="1F3864"/>
                </a:solidFill>
                <a:latin typeface="Calibri"/>
                <a:ea typeface="Calibri"/>
                <a:cs typeface="Calibri"/>
                <a:sym typeface="Calibri"/>
              </a:rPr>
              <a:t>, and insignificant in peri-urban and rural areas.</a:t>
            </a:r>
            <a:endParaRPr sz="1100" dirty="0">
              <a:latin typeface="Calibri"/>
              <a:ea typeface="Calibri"/>
              <a:cs typeface="Calibri"/>
              <a:sym typeface="Calibri"/>
            </a:endParaRPr>
          </a:p>
        </p:txBody>
      </p:sp>
      <p:sp>
        <p:nvSpPr>
          <p:cNvPr id="161" name="Google Shape;161;p7"/>
          <p:cNvSpPr txBox="1"/>
          <p:nvPr/>
        </p:nvSpPr>
        <p:spPr>
          <a:xfrm>
            <a:off x="7782817" y="678962"/>
            <a:ext cx="868700" cy="230802"/>
          </a:xfrm>
          <a:prstGeom prst="rect">
            <a:avLst/>
          </a:prstGeom>
          <a:noFill/>
          <a:ln>
            <a:noFill/>
          </a:ln>
        </p:spPr>
        <p:txBody>
          <a:bodyPr spcFirstLastPara="1" wrap="square" lIns="68569" tIns="34275" rIns="68569" bIns="34275" anchor="t" anchorCtr="0">
            <a:spAutoFit/>
          </a:bodyPr>
          <a:lstStyle/>
          <a:p>
            <a:r>
              <a:rPr lang="en-US" sz="1050">
                <a:solidFill>
                  <a:srgbClr val="1F3864"/>
                </a:solidFill>
                <a:latin typeface="Calibri"/>
                <a:ea typeface="Calibri"/>
                <a:cs typeface="Calibri"/>
                <a:sym typeface="Calibri"/>
              </a:rPr>
              <a:t>Pvalue &lt; 0.05</a:t>
            </a:r>
            <a:endParaRPr sz="819"/>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8"/>
          <p:cNvSpPr txBox="1"/>
          <p:nvPr/>
        </p:nvSpPr>
        <p:spPr>
          <a:xfrm>
            <a:off x="437354" y="586619"/>
            <a:ext cx="2315025" cy="323135"/>
          </a:xfrm>
          <a:prstGeom prst="rect">
            <a:avLst/>
          </a:prstGeom>
          <a:noFill/>
          <a:ln>
            <a:noFill/>
          </a:ln>
        </p:spPr>
        <p:txBody>
          <a:bodyPr spcFirstLastPara="1" wrap="square" lIns="68569" tIns="34275" rIns="68569" bIns="34275" anchor="t" anchorCtr="0">
            <a:spAutoFit/>
          </a:bodyPr>
          <a:lstStyle/>
          <a:p>
            <a:r>
              <a:rPr lang="en-US" sz="1650" b="1">
                <a:solidFill>
                  <a:srgbClr val="1F3864"/>
                </a:solidFill>
                <a:latin typeface="Calibri"/>
                <a:ea typeface="Calibri"/>
                <a:cs typeface="Calibri"/>
                <a:sym typeface="Calibri"/>
              </a:rPr>
              <a:t>Results</a:t>
            </a:r>
            <a:endParaRPr sz="1650" b="1">
              <a:solidFill>
                <a:srgbClr val="1F3864"/>
              </a:solidFill>
              <a:latin typeface="Calibri"/>
              <a:ea typeface="Calibri"/>
              <a:cs typeface="Calibri"/>
              <a:sym typeface="Calibri"/>
            </a:endParaRPr>
          </a:p>
        </p:txBody>
      </p:sp>
      <p:sp>
        <p:nvSpPr>
          <p:cNvPr id="167" name="Google Shape;167;p8"/>
          <p:cNvSpPr txBox="1"/>
          <p:nvPr/>
        </p:nvSpPr>
        <p:spPr>
          <a:xfrm>
            <a:off x="437354" y="1193122"/>
            <a:ext cx="3848850" cy="230802"/>
          </a:xfrm>
          <a:prstGeom prst="rect">
            <a:avLst/>
          </a:prstGeom>
          <a:noFill/>
          <a:ln>
            <a:noFill/>
          </a:ln>
        </p:spPr>
        <p:txBody>
          <a:bodyPr spcFirstLastPara="1" wrap="square" lIns="68569" tIns="34275" rIns="68569" bIns="34275" anchor="t" anchorCtr="0">
            <a:spAutoFit/>
          </a:bodyPr>
          <a:lstStyle/>
          <a:p>
            <a:r>
              <a:rPr lang="en-US" sz="1000" b="1" dirty="0">
                <a:solidFill>
                  <a:srgbClr val="1F3864"/>
                </a:solidFill>
                <a:latin typeface="Calibri"/>
                <a:ea typeface="Calibri"/>
                <a:cs typeface="Calibri"/>
                <a:sym typeface="Calibri"/>
              </a:rPr>
              <a:t>Seasonal LST trend at 1:00 UTC (2002-2021)</a:t>
            </a:r>
            <a:endParaRPr sz="1000" dirty="0"/>
          </a:p>
        </p:txBody>
      </p:sp>
      <p:pic>
        <p:nvPicPr>
          <p:cNvPr id="168" name="Google Shape;168;p8"/>
          <p:cNvPicPr preferRelativeResize="0"/>
          <p:nvPr/>
        </p:nvPicPr>
        <p:blipFill>
          <a:blip r:embed="rId3">
            <a:alphaModFix/>
          </a:blip>
          <a:stretch>
            <a:fillRect/>
          </a:stretch>
        </p:blipFill>
        <p:spPr>
          <a:xfrm>
            <a:off x="4417200" y="421050"/>
            <a:ext cx="4310512" cy="4845189"/>
          </a:xfrm>
          <a:prstGeom prst="rect">
            <a:avLst/>
          </a:prstGeom>
          <a:noFill/>
          <a:ln>
            <a:noFill/>
          </a:ln>
        </p:spPr>
      </p:pic>
      <p:sp>
        <p:nvSpPr>
          <p:cNvPr id="169" name="Google Shape;169;p8"/>
          <p:cNvSpPr txBox="1"/>
          <p:nvPr/>
        </p:nvSpPr>
        <p:spPr>
          <a:xfrm>
            <a:off x="7794168" y="355796"/>
            <a:ext cx="996523" cy="276969"/>
          </a:xfrm>
          <a:prstGeom prst="rect">
            <a:avLst/>
          </a:prstGeom>
          <a:noFill/>
          <a:ln>
            <a:noFill/>
          </a:ln>
        </p:spPr>
        <p:txBody>
          <a:bodyPr spcFirstLastPara="1" wrap="square" lIns="68569" tIns="34275" rIns="68569" bIns="34275" anchor="t" anchorCtr="0">
            <a:spAutoFit/>
          </a:bodyPr>
          <a:lstStyle/>
          <a:p>
            <a:r>
              <a:rPr lang="en-US" sz="1350">
                <a:solidFill>
                  <a:srgbClr val="1F3864"/>
                </a:solidFill>
                <a:latin typeface="Calibri"/>
                <a:ea typeface="Calibri"/>
                <a:cs typeface="Calibri"/>
                <a:sym typeface="Calibri"/>
              </a:rPr>
              <a:t>Aqua - night</a:t>
            </a:r>
            <a:endParaRPr sz="1350">
              <a:solidFill>
                <a:srgbClr val="1F3864"/>
              </a:solidFill>
              <a:latin typeface="Calibri"/>
              <a:ea typeface="Calibri"/>
              <a:cs typeface="Calibri"/>
              <a:sym typeface="Calibri"/>
            </a:endParaRPr>
          </a:p>
        </p:txBody>
      </p:sp>
      <p:sp>
        <p:nvSpPr>
          <p:cNvPr id="170" name="Google Shape;170;p8"/>
          <p:cNvSpPr/>
          <p:nvPr/>
        </p:nvSpPr>
        <p:spPr>
          <a:xfrm>
            <a:off x="4742906" y="3028838"/>
            <a:ext cx="1252800" cy="1584900"/>
          </a:xfrm>
          <a:prstGeom prst="rect">
            <a:avLst/>
          </a:prstGeom>
          <a:noFill/>
          <a:ln w="12700" cap="flat" cmpd="sng">
            <a:solidFill>
              <a:srgbClr val="1C305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71" name="Google Shape;171;p8"/>
          <p:cNvSpPr txBox="1"/>
          <p:nvPr/>
        </p:nvSpPr>
        <p:spPr>
          <a:xfrm>
            <a:off x="7859014" y="678962"/>
            <a:ext cx="868700" cy="230802"/>
          </a:xfrm>
          <a:prstGeom prst="rect">
            <a:avLst/>
          </a:prstGeom>
          <a:noFill/>
          <a:ln>
            <a:noFill/>
          </a:ln>
        </p:spPr>
        <p:txBody>
          <a:bodyPr spcFirstLastPara="1" wrap="square" lIns="68569" tIns="34275" rIns="68569" bIns="34275" anchor="t" anchorCtr="0">
            <a:spAutoFit/>
          </a:bodyPr>
          <a:lstStyle/>
          <a:p>
            <a:r>
              <a:rPr lang="en-US" sz="1050">
                <a:solidFill>
                  <a:srgbClr val="1F3864"/>
                </a:solidFill>
                <a:latin typeface="Calibri"/>
                <a:ea typeface="Calibri"/>
                <a:cs typeface="Calibri"/>
                <a:sym typeface="Calibri"/>
              </a:rPr>
              <a:t>Pvalue &lt; 0.05</a:t>
            </a:r>
            <a:endParaRPr sz="819"/>
          </a:p>
        </p:txBody>
      </p:sp>
      <p:sp>
        <p:nvSpPr>
          <p:cNvPr id="172" name="Google Shape;172;p8"/>
          <p:cNvSpPr txBox="1"/>
          <p:nvPr/>
        </p:nvSpPr>
        <p:spPr>
          <a:xfrm>
            <a:off x="393019" y="1707376"/>
            <a:ext cx="3722625" cy="1761991"/>
          </a:xfrm>
          <a:prstGeom prst="rect">
            <a:avLst/>
          </a:prstGeom>
          <a:noFill/>
          <a:ln>
            <a:noFill/>
          </a:ln>
        </p:spPr>
        <p:txBody>
          <a:bodyPr spcFirstLastPara="1" wrap="square" lIns="68569" tIns="34275" rIns="68569" bIns="34275" anchor="t" anchorCtr="0">
            <a:spAutoFit/>
          </a:bodyPr>
          <a:lstStyle/>
          <a:p>
            <a:pPr marL="214313" indent="-214313" algn="just">
              <a:buClr>
                <a:srgbClr val="1F3864"/>
              </a:buClr>
              <a:buSzPts val="1400"/>
              <a:buFont typeface="Calibri"/>
              <a:buChar char="▪"/>
            </a:pPr>
            <a:r>
              <a:rPr lang="en-US" sz="1100" dirty="0">
                <a:solidFill>
                  <a:srgbClr val="1F3864"/>
                </a:solidFill>
                <a:latin typeface="Calibri"/>
                <a:ea typeface="Calibri"/>
                <a:cs typeface="Calibri"/>
                <a:sym typeface="Calibri"/>
              </a:rPr>
              <a:t>At night, statistically significant increasing trends of up to 0.2°C/year were recorded in winter in the valley and mountain cities and lower in the rest of the cities.</a:t>
            </a:r>
            <a:endParaRPr sz="1100" dirty="0">
              <a:latin typeface="Calibri"/>
              <a:ea typeface="Calibri"/>
              <a:cs typeface="Calibri"/>
              <a:sym typeface="Calibri"/>
            </a:endParaRPr>
          </a:p>
          <a:p>
            <a:pPr marL="214313" indent="-147638" algn="just">
              <a:buClr>
                <a:schemeClr val="dk1"/>
              </a:buClr>
              <a:buSzPts val="1400"/>
            </a:pPr>
            <a:endParaRPr sz="1100" dirty="0">
              <a:solidFill>
                <a:srgbClr val="1F3864"/>
              </a:solidFill>
              <a:latin typeface="Calibri"/>
              <a:ea typeface="Calibri"/>
              <a:cs typeface="Calibri"/>
              <a:sym typeface="Calibri"/>
            </a:endParaRPr>
          </a:p>
          <a:p>
            <a:pPr marL="214313" indent="-214313" algn="just">
              <a:buClr>
                <a:srgbClr val="1F3864"/>
              </a:buClr>
              <a:buSzPts val="1400"/>
              <a:buFont typeface="Calibri"/>
              <a:buChar char="▪"/>
            </a:pPr>
            <a:r>
              <a:rPr lang="en-US" sz="1100" dirty="0">
                <a:solidFill>
                  <a:srgbClr val="1F3864"/>
                </a:solidFill>
                <a:latin typeface="Calibri"/>
                <a:ea typeface="Calibri"/>
                <a:cs typeface="Calibri"/>
                <a:sym typeface="Calibri"/>
              </a:rPr>
              <a:t>In summer, the trends are also statistically significant but with a lower increasing slope of approximately 0.05°C, compared to winter.</a:t>
            </a:r>
            <a:endParaRPr sz="1100" dirty="0">
              <a:latin typeface="Calibri"/>
              <a:ea typeface="Calibri"/>
              <a:cs typeface="Calibri"/>
              <a:sym typeface="Calibri"/>
            </a:endParaRPr>
          </a:p>
          <a:p>
            <a:pPr marL="214313" indent="-147638" algn="just">
              <a:buClr>
                <a:schemeClr val="dk1"/>
              </a:buClr>
              <a:buSzPts val="1400"/>
            </a:pPr>
            <a:endParaRPr sz="1100" dirty="0">
              <a:solidFill>
                <a:srgbClr val="1F3864"/>
              </a:solidFill>
              <a:latin typeface="Calibri"/>
              <a:ea typeface="Calibri"/>
              <a:cs typeface="Calibri"/>
              <a:sym typeface="Calibri"/>
            </a:endParaRPr>
          </a:p>
          <a:p>
            <a:pPr marL="214313" indent="-214313" algn="just">
              <a:buClr>
                <a:srgbClr val="1F3864"/>
              </a:buClr>
              <a:buSzPts val="1400"/>
              <a:buFont typeface="Calibri"/>
              <a:buChar char="▪"/>
            </a:pPr>
            <a:r>
              <a:rPr lang="en-US" sz="1100" dirty="0">
                <a:solidFill>
                  <a:srgbClr val="1F3864"/>
                </a:solidFill>
                <a:latin typeface="Calibri"/>
                <a:ea typeface="Calibri"/>
                <a:cs typeface="Calibri"/>
                <a:sym typeface="Calibri"/>
              </a:rPr>
              <a:t>In spring, at night, no significant trends were recorded for any city.</a:t>
            </a:r>
            <a:endParaRPr sz="1100" dirty="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1517</Words>
  <Application>Microsoft Office PowerPoint</Application>
  <PresentationFormat>On-screen Show (16:10)</PresentationFormat>
  <Paragraphs>128</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Helvetica Neue</vt:lpstr>
      <vt:lpstr>Times New Roman</vt:lpstr>
      <vt:lpstr>Noto Sans Symbols</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Irina Ontel</dc:creator>
  <cp:lastModifiedBy>Irina Ontel</cp:lastModifiedBy>
  <cp:revision>2</cp:revision>
  <dcterms:created xsi:type="dcterms:W3CDTF">2024-11-30T09:52:45Z</dcterms:created>
  <dcterms:modified xsi:type="dcterms:W3CDTF">2024-12-03T11:42:06Z</dcterms:modified>
</cp:coreProperties>
</file>