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26"/>
  </p:notesMasterIdLst>
  <p:handoutMasterIdLst>
    <p:handoutMasterId r:id="rId27"/>
  </p:handoutMasterIdLst>
  <p:sldIdLst>
    <p:sldId id="256" r:id="rId5"/>
    <p:sldId id="284" r:id="rId6"/>
    <p:sldId id="323" r:id="rId7"/>
    <p:sldId id="324" r:id="rId8"/>
    <p:sldId id="308" r:id="rId9"/>
    <p:sldId id="315" r:id="rId10"/>
    <p:sldId id="300" r:id="rId11"/>
    <p:sldId id="307" r:id="rId12"/>
    <p:sldId id="318" r:id="rId13"/>
    <p:sldId id="289" r:id="rId14"/>
    <p:sldId id="319" r:id="rId15"/>
    <p:sldId id="330" r:id="rId16"/>
    <p:sldId id="325" r:id="rId17"/>
    <p:sldId id="326" r:id="rId18"/>
    <p:sldId id="331" r:id="rId19"/>
    <p:sldId id="328" r:id="rId20"/>
    <p:sldId id="329" r:id="rId21"/>
    <p:sldId id="332" r:id="rId22"/>
    <p:sldId id="320" r:id="rId23"/>
    <p:sldId id="294" r:id="rId24"/>
    <p:sldId id="295" r:id="rId25"/>
  </p:sldIdLst>
  <p:sldSz cx="9144000" cy="5143500" type="screen16x9"/>
  <p:notesSz cx="7023100" cy="9309100"/>
  <p:defaultTextStyle>
    <a:defPPr>
      <a:defRPr lang="en-US"/>
    </a:defPPr>
    <a:lvl1pPr algn="l" rtl="0" fontAlgn="base">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5E7EF4-E908-48F7-873D-02F2FF06841C}" type="doc">
      <dgm:prSet loTypeId="urn:microsoft.com/office/officeart/2005/8/layout/arrow6" loCatId="relationship" qsTypeId="urn:microsoft.com/office/officeart/2005/8/quickstyle/simple3" qsCatId="simple" csTypeId="urn:microsoft.com/office/officeart/2005/8/colors/accent2_3" csCatId="accent2" phldr="1"/>
      <dgm:spPr/>
      <dgm:t>
        <a:bodyPr/>
        <a:lstStyle/>
        <a:p>
          <a:endParaRPr lang="en-GB"/>
        </a:p>
      </dgm:t>
    </dgm:pt>
    <dgm:pt modelId="{A4551260-D662-4695-BC31-926BCA307755}">
      <dgm:prSet phldrT="[Text]"/>
      <dgm:spPr/>
      <dgm:t>
        <a:bodyPr/>
        <a:lstStyle/>
        <a:p>
          <a:r>
            <a:rPr lang="en-GB" dirty="0"/>
            <a:t>Clear-sky bias</a:t>
          </a:r>
        </a:p>
      </dgm:t>
    </dgm:pt>
    <dgm:pt modelId="{20CC705E-597E-4FFD-A509-219C4783BD19}" type="parTrans" cxnId="{5779AEE1-DBC8-485F-83A7-2A0C96613CF6}">
      <dgm:prSet/>
      <dgm:spPr/>
      <dgm:t>
        <a:bodyPr/>
        <a:lstStyle/>
        <a:p>
          <a:endParaRPr lang="en-GB"/>
        </a:p>
      </dgm:t>
    </dgm:pt>
    <dgm:pt modelId="{87CDDABE-390B-405C-ADFB-1C63F68B34E0}" type="sibTrans" cxnId="{5779AEE1-DBC8-485F-83A7-2A0C96613CF6}">
      <dgm:prSet/>
      <dgm:spPr/>
      <dgm:t>
        <a:bodyPr/>
        <a:lstStyle/>
        <a:p>
          <a:endParaRPr lang="en-GB"/>
        </a:p>
      </dgm:t>
    </dgm:pt>
    <dgm:pt modelId="{AF75EF68-E325-4C97-9101-7B9DC85A99CD}">
      <dgm:prSet phldrT="[Text]"/>
      <dgm:spPr/>
      <dgm:t>
        <a:bodyPr/>
        <a:lstStyle/>
        <a:p>
          <a:r>
            <a:rPr lang="en-GB" dirty="0"/>
            <a:t>High resolution</a:t>
          </a:r>
        </a:p>
      </dgm:t>
    </dgm:pt>
    <dgm:pt modelId="{12406161-F93F-43E7-964D-7B41506402D8}" type="parTrans" cxnId="{EC98BB96-5793-473F-BE3B-D7544861FA8B}">
      <dgm:prSet/>
      <dgm:spPr/>
      <dgm:t>
        <a:bodyPr/>
        <a:lstStyle/>
        <a:p>
          <a:endParaRPr lang="en-GB"/>
        </a:p>
      </dgm:t>
    </dgm:pt>
    <dgm:pt modelId="{34BBDE04-2331-4CEF-97B5-B5995FB580FE}" type="sibTrans" cxnId="{EC98BB96-5793-473F-BE3B-D7544861FA8B}">
      <dgm:prSet/>
      <dgm:spPr/>
      <dgm:t>
        <a:bodyPr/>
        <a:lstStyle/>
        <a:p>
          <a:endParaRPr lang="en-GB"/>
        </a:p>
      </dgm:t>
    </dgm:pt>
    <dgm:pt modelId="{71CB8A06-DDB3-491A-9273-E5310FC51FA1}" type="pres">
      <dgm:prSet presAssocID="{475E7EF4-E908-48F7-873D-02F2FF06841C}" presName="compositeShape" presStyleCnt="0">
        <dgm:presLayoutVars>
          <dgm:chMax val="2"/>
          <dgm:dir/>
          <dgm:resizeHandles val="exact"/>
        </dgm:presLayoutVars>
      </dgm:prSet>
      <dgm:spPr/>
    </dgm:pt>
    <dgm:pt modelId="{F661D07C-0A83-4629-B7C2-36616D9CD72A}" type="pres">
      <dgm:prSet presAssocID="{475E7EF4-E908-48F7-873D-02F2FF06841C}" presName="ribbon" presStyleLbl="node1" presStyleIdx="0" presStyleCnt="1"/>
      <dgm:spPr/>
    </dgm:pt>
    <dgm:pt modelId="{2C2E623C-D1E7-481B-AC43-26C3B4722AFE}" type="pres">
      <dgm:prSet presAssocID="{475E7EF4-E908-48F7-873D-02F2FF06841C}" presName="leftArrowText" presStyleLbl="node1" presStyleIdx="0" presStyleCnt="1">
        <dgm:presLayoutVars>
          <dgm:chMax val="0"/>
          <dgm:bulletEnabled val="1"/>
        </dgm:presLayoutVars>
      </dgm:prSet>
      <dgm:spPr/>
    </dgm:pt>
    <dgm:pt modelId="{394D48C2-1D3C-47EF-9C1C-8E72B0C77B0A}" type="pres">
      <dgm:prSet presAssocID="{475E7EF4-E908-48F7-873D-02F2FF06841C}" presName="rightArrowText" presStyleLbl="node1" presStyleIdx="0" presStyleCnt="1">
        <dgm:presLayoutVars>
          <dgm:chMax val="0"/>
          <dgm:bulletEnabled val="1"/>
        </dgm:presLayoutVars>
      </dgm:prSet>
      <dgm:spPr/>
    </dgm:pt>
  </dgm:ptLst>
  <dgm:cxnLst>
    <dgm:cxn modelId="{88B0EE03-D938-4EEC-85BE-E7C61F5FBCA9}" type="presOf" srcId="{A4551260-D662-4695-BC31-926BCA307755}" destId="{2C2E623C-D1E7-481B-AC43-26C3B4722AFE}" srcOrd="0" destOrd="0" presId="urn:microsoft.com/office/officeart/2005/8/layout/arrow6"/>
    <dgm:cxn modelId="{EC98BB96-5793-473F-BE3B-D7544861FA8B}" srcId="{475E7EF4-E908-48F7-873D-02F2FF06841C}" destId="{AF75EF68-E325-4C97-9101-7B9DC85A99CD}" srcOrd="1" destOrd="0" parTransId="{12406161-F93F-43E7-964D-7B41506402D8}" sibTransId="{34BBDE04-2331-4CEF-97B5-B5995FB580FE}"/>
    <dgm:cxn modelId="{91951EAD-EEA2-4F53-AF45-875F66A34835}" type="presOf" srcId="{AF75EF68-E325-4C97-9101-7B9DC85A99CD}" destId="{394D48C2-1D3C-47EF-9C1C-8E72B0C77B0A}" srcOrd="0" destOrd="0" presId="urn:microsoft.com/office/officeart/2005/8/layout/arrow6"/>
    <dgm:cxn modelId="{853A0DE1-24A1-4414-812A-52175DE8FF28}" type="presOf" srcId="{475E7EF4-E908-48F7-873D-02F2FF06841C}" destId="{71CB8A06-DDB3-491A-9273-E5310FC51FA1}" srcOrd="0" destOrd="0" presId="urn:microsoft.com/office/officeart/2005/8/layout/arrow6"/>
    <dgm:cxn modelId="{5779AEE1-DBC8-485F-83A7-2A0C96613CF6}" srcId="{475E7EF4-E908-48F7-873D-02F2FF06841C}" destId="{A4551260-D662-4695-BC31-926BCA307755}" srcOrd="0" destOrd="0" parTransId="{20CC705E-597E-4FFD-A509-219C4783BD19}" sibTransId="{87CDDABE-390B-405C-ADFB-1C63F68B34E0}"/>
    <dgm:cxn modelId="{1FD4DEB6-9B3B-4B5C-9F81-D84566E5ACEF}" type="presParOf" srcId="{71CB8A06-DDB3-491A-9273-E5310FC51FA1}" destId="{F661D07C-0A83-4629-B7C2-36616D9CD72A}" srcOrd="0" destOrd="0" presId="urn:microsoft.com/office/officeart/2005/8/layout/arrow6"/>
    <dgm:cxn modelId="{40AE0320-2851-4B31-A30E-54E282C497C0}" type="presParOf" srcId="{71CB8A06-DDB3-491A-9273-E5310FC51FA1}" destId="{2C2E623C-D1E7-481B-AC43-26C3B4722AFE}" srcOrd="1" destOrd="0" presId="urn:microsoft.com/office/officeart/2005/8/layout/arrow6"/>
    <dgm:cxn modelId="{83308FC9-918D-4D77-9285-660DFF7C03C6}" type="presParOf" srcId="{71CB8A06-DDB3-491A-9273-E5310FC51FA1}" destId="{394D48C2-1D3C-47EF-9C1C-8E72B0C77B0A}" srcOrd="2" destOrd="0" presId="urn:microsoft.com/office/officeart/2005/8/layout/arrow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18E883-A23B-4BBA-BEBC-42D80DB0AFEC}" type="doc">
      <dgm:prSet loTypeId="urn:microsoft.com/office/officeart/2005/8/layout/arrow6" loCatId="relationship" qsTypeId="urn:microsoft.com/office/officeart/2005/8/quickstyle/simple3" qsCatId="simple" csTypeId="urn:microsoft.com/office/officeart/2005/8/colors/accent1_2" csCatId="accent1" phldr="1"/>
      <dgm:spPr/>
      <dgm:t>
        <a:bodyPr/>
        <a:lstStyle/>
        <a:p>
          <a:endParaRPr lang="en-GB"/>
        </a:p>
      </dgm:t>
    </dgm:pt>
    <dgm:pt modelId="{6F5C0DCE-0091-4AB8-92D6-EB98A9A492F0}">
      <dgm:prSet phldrT="[Text]"/>
      <dgm:spPr/>
      <dgm:t>
        <a:bodyPr/>
        <a:lstStyle/>
        <a:p>
          <a:r>
            <a:rPr lang="en-GB"/>
            <a:t>All-sky</a:t>
          </a:r>
          <a:endParaRPr lang="en-GB" dirty="0"/>
        </a:p>
      </dgm:t>
    </dgm:pt>
    <dgm:pt modelId="{6A7D427A-BE83-4E9E-BA1C-E59EB5343518}" type="parTrans" cxnId="{6191AE7F-14A7-4335-A2ED-1821BD037DAB}">
      <dgm:prSet/>
      <dgm:spPr/>
      <dgm:t>
        <a:bodyPr/>
        <a:lstStyle/>
        <a:p>
          <a:endParaRPr lang="en-GB"/>
        </a:p>
      </dgm:t>
    </dgm:pt>
    <dgm:pt modelId="{76A79531-A5FF-4B42-B7F8-6C1392747AEE}" type="sibTrans" cxnId="{6191AE7F-14A7-4335-A2ED-1821BD037DAB}">
      <dgm:prSet/>
      <dgm:spPr/>
      <dgm:t>
        <a:bodyPr/>
        <a:lstStyle/>
        <a:p>
          <a:endParaRPr lang="en-GB"/>
        </a:p>
      </dgm:t>
    </dgm:pt>
    <dgm:pt modelId="{8BD94B9F-4951-47A5-A446-DD68AC2A9A8A}">
      <dgm:prSet phldrT="[Text]"/>
      <dgm:spPr/>
      <dgm:t>
        <a:bodyPr/>
        <a:lstStyle/>
        <a:p>
          <a:r>
            <a:rPr lang="en-GB"/>
            <a:t>Low resolution</a:t>
          </a:r>
          <a:endParaRPr lang="en-GB" dirty="0"/>
        </a:p>
      </dgm:t>
    </dgm:pt>
    <dgm:pt modelId="{E207C1FC-38A6-46D5-AEE4-BB99D99258D3}" type="parTrans" cxnId="{C88F8806-9AFC-438B-BD00-0DF27426DEFA}">
      <dgm:prSet/>
      <dgm:spPr/>
      <dgm:t>
        <a:bodyPr/>
        <a:lstStyle/>
        <a:p>
          <a:endParaRPr lang="en-GB"/>
        </a:p>
      </dgm:t>
    </dgm:pt>
    <dgm:pt modelId="{780E212E-3BD0-468F-AA60-68E4F44BC71A}" type="sibTrans" cxnId="{C88F8806-9AFC-438B-BD00-0DF27426DEFA}">
      <dgm:prSet/>
      <dgm:spPr/>
      <dgm:t>
        <a:bodyPr/>
        <a:lstStyle/>
        <a:p>
          <a:endParaRPr lang="en-GB"/>
        </a:p>
      </dgm:t>
    </dgm:pt>
    <dgm:pt modelId="{1E7FE055-3C70-49BD-B50A-7066B8D1A933}" type="pres">
      <dgm:prSet presAssocID="{9818E883-A23B-4BBA-BEBC-42D80DB0AFEC}" presName="compositeShape" presStyleCnt="0">
        <dgm:presLayoutVars>
          <dgm:chMax val="2"/>
          <dgm:dir/>
          <dgm:resizeHandles val="exact"/>
        </dgm:presLayoutVars>
      </dgm:prSet>
      <dgm:spPr/>
    </dgm:pt>
    <dgm:pt modelId="{30943A4D-2565-403C-8475-F9CE5B867AAE}" type="pres">
      <dgm:prSet presAssocID="{9818E883-A23B-4BBA-BEBC-42D80DB0AFEC}" presName="ribbon" presStyleLbl="node1" presStyleIdx="0" presStyleCnt="1" custLinFactNeighborX="0"/>
      <dgm:spPr/>
    </dgm:pt>
    <dgm:pt modelId="{5748B035-7EF8-438A-941E-C415DD29CECC}" type="pres">
      <dgm:prSet presAssocID="{9818E883-A23B-4BBA-BEBC-42D80DB0AFEC}" presName="leftArrowText" presStyleLbl="node1" presStyleIdx="0" presStyleCnt="1">
        <dgm:presLayoutVars>
          <dgm:chMax val="0"/>
          <dgm:bulletEnabled val="1"/>
        </dgm:presLayoutVars>
      </dgm:prSet>
      <dgm:spPr/>
    </dgm:pt>
    <dgm:pt modelId="{5AF9616D-D777-4B4A-89DB-6827CDE7A42E}" type="pres">
      <dgm:prSet presAssocID="{9818E883-A23B-4BBA-BEBC-42D80DB0AFEC}" presName="rightArrowText" presStyleLbl="node1" presStyleIdx="0" presStyleCnt="1">
        <dgm:presLayoutVars>
          <dgm:chMax val="0"/>
          <dgm:bulletEnabled val="1"/>
        </dgm:presLayoutVars>
      </dgm:prSet>
      <dgm:spPr/>
    </dgm:pt>
  </dgm:ptLst>
  <dgm:cxnLst>
    <dgm:cxn modelId="{C88F8806-9AFC-438B-BD00-0DF27426DEFA}" srcId="{9818E883-A23B-4BBA-BEBC-42D80DB0AFEC}" destId="{8BD94B9F-4951-47A5-A446-DD68AC2A9A8A}" srcOrd="1" destOrd="0" parTransId="{E207C1FC-38A6-46D5-AEE4-BB99D99258D3}" sibTransId="{780E212E-3BD0-468F-AA60-68E4F44BC71A}"/>
    <dgm:cxn modelId="{6191AE7F-14A7-4335-A2ED-1821BD037DAB}" srcId="{9818E883-A23B-4BBA-BEBC-42D80DB0AFEC}" destId="{6F5C0DCE-0091-4AB8-92D6-EB98A9A492F0}" srcOrd="0" destOrd="0" parTransId="{6A7D427A-BE83-4E9E-BA1C-E59EB5343518}" sibTransId="{76A79531-A5FF-4B42-B7F8-6C1392747AEE}"/>
    <dgm:cxn modelId="{59241B8F-EF94-4F83-A4A7-4FE61BE029DB}" type="presOf" srcId="{6F5C0DCE-0091-4AB8-92D6-EB98A9A492F0}" destId="{5748B035-7EF8-438A-941E-C415DD29CECC}" srcOrd="0" destOrd="0" presId="urn:microsoft.com/office/officeart/2005/8/layout/arrow6"/>
    <dgm:cxn modelId="{580484B2-ADF0-4280-B284-15BFCA3CF441}" type="presOf" srcId="{9818E883-A23B-4BBA-BEBC-42D80DB0AFEC}" destId="{1E7FE055-3C70-49BD-B50A-7066B8D1A933}" srcOrd="0" destOrd="0" presId="urn:microsoft.com/office/officeart/2005/8/layout/arrow6"/>
    <dgm:cxn modelId="{59962FDE-F59D-4A45-B2BF-301868FD5AEF}" type="presOf" srcId="{8BD94B9F-4951-47A5-A446-DD68AC2A9A8A}" destId="{5AF9616D-D777-4B4A-89DB-6827CDE7A42E}" srcOrd="0" destOrd="0" presId="urn:microsoft.com/office/officeart/2005/8/layout/arrow6"/>
    <dgm:cxn modelId="{E008F351-7679-40E8-A61D-6097692B320F}" type="presParOf" srcId="{1E7FE055-3C70-49BD-B50A-7066B8D1A933}" destId="{30943A4D-2565-403C-8475-F9CE5B867AAE}" srcOrd="0" destOrd="0" presId="urn:microsoft.com/office/officeart/2005/8/layout/arrow6"/>
    <dgm:cxn modelId="{4EF868EE-ED88-421C-AE6F-ED04BE18AC01}" type="presParOf" srcId="{1E7FE055-3C70-49BD-B50A-7066B8D1A933}" destId="{5748B035-7EF8-438A-941E-C415DD29CECC}" srcOrd="1" destOrd="0" presId="urn:microsoft.com/office/officeart/2005/8/layout/arrow6"/>
    <dgm:cxn modelId="{372ADF97-0D07-40B7-BD13-54CF0344FFC9}" type="presParOf" srcId="{1E7FE055-3C70-49BD-B50A-7066B8D1A933}" destId="{5AF9616D-D777-4B4A-89DB-6827CDE7A42E}" srcOrd="2" destOrd="0" presId="urn:microsoft.com/office/officeart/2005/8/layout/arrow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1C0C65-D40E-4769-B74E-8E88F768D270}" type="doc">
      <dgm:prSet loTypeId="urn:microsoft.com/office/officeart/2005/8/layout/venn1" loCatId="relationship" qsTypeId="urn:microsoft.com/office/officeart/2005/8/quickstyle/simple1" qsCatId="simple" csTypeId="urn:microsoft.com/office/officeart/2005/8/colors/accent1_4" csCatId="accent1" phldr="1"/>
      <dgm:spPr/>
    </dgm:pt>
    <dgm:pt modelId="{A23DBFDB-2877-4000-AD48-3E6E783B880C}">
      <dgm:prSet phldrT="[Text]" custT="1"/>
      <dgm:spPr/>
      <dgm:t>
        <a:bodyPr/>
        <a:lstStyle/>
        <a:p>
          <a:r>
            <a:rPr lang="en-GB" sz="2000" dirty="0"/>
            <a:t>AMSR-E</a:t>
          </a:r>
        </a:p>
      </dgm:t>
    </dgm:pt>
    <dgm:pt modelId="{FFA23DED-5D80-442A-A61F-BB553FC0A867}" type="parTrans" cxnId="{B683D7EA-66C3-48B2-986E-A13A59F3407A}">
      <dgm:prSet/>
      <dgm:spPr/>
      <dgm:t>
        <a:bodyPr/>
        <a:lstStyle/>
        <a:p>
          <a:endParaRPr lang="en-GB"/>
        </a:p>
      </dgm:t>
    </dgm:pt>
    <dgm:pt modelId="{66D472D5-6B38-43B1-96BC-79870AA47237}" type="sibTrans" cxnId="{B683D7EA-66C3-48B2-986E-A13A59F3407A}">
      <dgm:prSet/>
      <dgm:spPr/>
      <dgm:t>
        <a:bodyPr/>
        <a:lstStyle/>
        <a:p>
          <a:endParaRPr lang="en-GB"/>
        </a:p>
      </dgm:t>
    </dgm:pt>
    <dgm:pt modelId="{763F5B1C-DB65-409E-9351-549D536CD702}">
      <dgm:prSet phldrT="[Text]" custT="1"/>
      <dgm:spPr/>
      <dgm:t>
        <a:bodyPr/>
        <a:lstStyle/>
        <a:p>
          <a:r>
            <a:rPr lang="en-GB" sz="2000" dirty="0"/>
            <a:t>MODIS</a:t>
          </a:r>
        </a:p>
      </dgm:t>
    </dgm:pt>
    <dgm:pt modelId="{A31D1870-BC51-4611-9C0B-77467DF07826}" type="parTrans" cxnId="{3DDF4634-FD36-4E71-AD5B-904277C9AFD5}">
      <dgm:prSet/>
      <dgm:spPr/>
      <dgm:t>
        <a:bodyPr/>
        <a:lstStyle/>
        <a:p>
          <a:endParaRPr lang="en-GB"/>
        </a:p>
      </dgm:t>
    </dgm:pt>
    <dgm:pt modelId="{37C76ED5-E48A-402C-BABD-3CD806C2FC6D}" type="sibTrans" cxnId="{3DDF4634-FD36-4E71-AD5B-904277C9AFD5}">
      <dgm:prSet/>
      <dgm:spPr/>
      <dgm:t>
        <a:bodyPr/>
        <a:lstStyle/>
        <a:p>
          <a:endParaRPr lang="en-GB"/>
        </a:p>
      </dgm:t>
    </dgm:pt>
    <dgm:pt modelId="{2CA14BA1-4AF0-4005-B7A1-A7E8906BE317}" type="pres">
      <dgm:prSet presAssocID="{B61C0C65-D40E-4769-B74E-8E88F768D270}" presName="compositeShape" presStyleCnt="0">
        <dgm:presLayoutVars>
          <dgm:chMax val="7"/>
          <dgm:dir/>
          <dgm:resizeHandles val="exact"/>
        </dgm:presLayoutVars>
      </dgm:prSet>
      <dgm:spPr/>
    </dgm:pt>
    <dgm:pt modelId="{C69E25EA-2D81-4849-BE50-0FD2B892ECCE}" type="pres">
      <dgm:prSet presAssocID="{A23DBFDB-2877-4000-AD48-3E6E783B880C}" presName="circ1" presStyleLbl="vennNode1" presStyleIdx="0" presStyleCnt="2" custScaleX="127706"/>
      <dgm:spPr/>
    </dgm:pt>
    <dgm:pt modelId="{C3663E52-BABB-4024-9A21-0D3B3EA65E5E}" type="pres">
      <dgm:prSet presAssocID="{A23DBFDB-2877-4000-AD48-3E6E783B880C}" presName="circ1Tx" presStyleLbl="revTx" presStyleIdx="0" presStyleCnt="0">
        <dgm:presLayoutVars>
          <dgm:chMax val="0"/>
          <dgm:chPref val="0"/>
          <dgm:bulletEnabled val="1"/>
        </dgm:presLayoutVars>
      </dgm:prSet>
      <dgm:spPr/>
    </dgm:pt>
    <dgm:pt modelId="{9CE7E53B-F386-43D5-B494-D6270934FB3B}" type="pres">
      <dgm:prSet presAssocID="{763F5B1C-DB65-409E-9351-549D536CD702}" presName="circ2" presStyleLbl="vennNode1" presStyleIdx="1" presStyleCnt="2" custScaleX="125432" custLinFactNeighborX="-308" custLinFactNeighborY="-957"/>
      <dgm:spPr/>
    </dgm:pt>
    <dgm:pt modelId="{A24BDB15-73DD-4439-A4D2-144387C5ACCC}" type="pres">
      <dgm:prSet presAssocID="{763F5B1C-DB65-409E-9351-549D536CD702}" presName="circ2Tx" presStyleLbl="revTx" presStyleIdx="0" presStyleCnt="0">
        <dgm:presLayoutVars>
          <dgm:chMax val="0"/>
          <dgm:chPref val="0"/>
          <dgm:bulletEnabled val="1"/>
        </dgm:presLayoutVars>
      </dgm:prSet>
      <dgm:spPr/>
    </dgm:pt>
  </dgm:ptLst>
  <dgm:cxnLst>
    <dgm:cxn modelId="{FE3C6823-F7FE-4E0C-8A54-4EC795E7DB4A}" type="presOf" srcId="{A23DBFDB-2877-4000-AD48-3E6E783B880C}" destId="{C3663E52-BABB-4024-9A21-0D3B3EA65E5E}" srcOrd="1" destOrd="0" presId="urn:microsoft.com/office/officeart/2005/8/layout/venn1"/>
    <dgm:cxn modelId="{E02A8230-780F-494F-8735-55B276E3E6E9}" type="presOf" srcId="{763F5B1C-DB65-409E-9351-549D536CD702}" destId="{A24BDB15-73DD-4439-A4D2-144387C5ACCC}" srcOrd="1" destOrd="0" presId="urn:microsoft.com/office/officeart/2005/8/layout/venn1"/>
    <dgm:cxn modelId="{3DDF4634-FD36-4E71-AD5B-904277C9AFD5}" srcId="{B61C0C65-D40E-4769-B74E-8E88F768D270}" destId="{763F5B1C-DB65-409E-9351-549D536CD702}" srcOrd="1" destOrd="0" parTransId="{A31D1870-BC51-4611-9C0B-77467DF07826}" sibTransId="{37C76ED5-E48A-402C-BABD-3CD806C2FC6D}"/>
    <dgm:cxn modelId="{D7657275-3630-4783-A92C-0EFCA49FDD74}" type="presOf" srcId="{A23DBFDB-2877-4000-AD48-3E6E783B880C}" destId="{C69E25EA-2D81-4849-BE50-0FD2B892ECCE}" srcOrd="0" destOrd="0" presId="urn:microsoft.com/office/officeart/2005/8/layout/venn1"/>
    <dgm:cxn modelId="{12C10F97-5A6B-40E8-8700-2B21DC7F3B85}" type="presOf" srcId="{B61C0C65-D40E-4769-B74E-8E88F768D270}" destId="{2CA14BA1-4AF0-4005-B7A1-A7E8906BE317}" srcOrd="0" destOrd="0" presId="urn:microsoft.com/office/officeart/2005/8/layout/venn1"/>
    <dgm:cxn modelId="{A77BFDA0-3AE4-42B6-A56B-877011F6A7A7}" type="presOf" srcId="{763F5B1C-DB65-409E-9351-549D536CD702}" destId="{9CE7E53B-F386-43D5-B494-D6270934FB3B}" srcOrd="0" destOrd="0" presId="urn:microsoft.com/office/officeart/2005/8/layout/venn1"/>
    <dgm:cxn modelId="{B683D7EA-66C3-48B2-986E-A13A59F3407A}" srcId="{B61C0C65-D40E-4769-B74E-8E88F768D270}" destId="{A23DBFDB-2877-4000-AD48-3E6E783B880C}" srcOrd="0" destOrd="0" parTransId="{FFA23DED-5D80-442A-A61F-BB553FC0A867}" sibTransId="{66D472D5-6B38-43B1-96BC-79870AA47237}"/>
    <dgm:cxn modelId="{8CDD58D8-0F26-468E-9E5B-A32E3F0B21AB}" type="presParOf" srcId="{2CA14BA1-4AF0-4005-B7A1-A7E8906BE317}" destId="{C69E25EA-2D81-4849-BE50-0FD2B892ECCE}" srcOrd="0" destOrd="0" presId="urn:microsoft.com/office/officeart/2005/8/layout/venn1"/>
    <dgm:cxn modelId="{3CF16FA8-5145-422D-B207-A950C12D2810}" type="presParOf" srcId="{2CA14BA1-4AF0-4005-B7A1-A7E8906BE317}" destId="{C3663E52-BABB-4024-9A21-0D3B3EA65E5E}" srcOrd="1" destOrd="0" presId="urn:microsoft.com/office/officeart/2005/8/layout/venn1"/>
    <dgm:cxn modelId="{CBC4235E-3539-4347-80D9-36E340FC7E4A}" type="presParOf" srcId="{2CA14BA1-4AF0-4005-B7A1-A7E8906BE317}" destId="{9CE7E53B-F386-43D5-B494-D6270934FB3B}" srcOrd="2" destOrd="0" presId="urn:microsoft.com/office/officeart/2005/8/layout/venn1"/>
    <dgm:cxn modelId="{39B9060C-D1CC-4940-BC63-065DCC5AA702}" type="presParOf" srcId="{2CA14BA1-4AF0-4005-B7A1-A7E8906BE317}" destId="{A24BDB15-73DD-4439-A4D2-144387C5ACCC}" srcOrd="3" destOrd="0" presId="urn:microsoft.com/office/officeart/2005/8/layout/ven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1D07C-0A83-4629-B7C2-36616D9CD72A}">
      <dsp:nvSpPr>
        <dsp:cNvPr id="0" name=""/>
        <dsp:cNvSpPr/>
      </dsp:nvSpPr>
      <dsp:spPr>
        <a:xfrm>
          <a:off x="405000" y="0"/>
          <a:ext cx="2700000" cy="1080000"/>
        </a:xfrm>
        <a:prstGeom prst="leftRightRibbon">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C2E623C-D1E7-481B-AC43-26C3B4722AFE}">
      <dsp:nvSpPr>
        <dsp:cNvPr id="0" name=""/>
        <dsp:cNvSpPr/>
      </dsp:nvSpPr>
      <dsp:spPr>
        <a:xfrm>
          <a:off x="729000" y="188999"/>
          <a:ext cx="891000" cy="529200"/>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3340" rIns="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Clear-sky bias</a:t>
          </a:r>
        </a:p>
      </dsp:txBody>
      <dsp:txXfrm>
        <a:off x="729000" y="188999"/>
        <a:ext cx="891000" cy="529200"/>
      </dsp:txXfrm>
    </dsp:sp>
    <dsp:sp modelId="{394D48C2-1D3C-47EF-9C1C-8E72B0C77B0A}">
      <dsp:nvSpPr>
        <dsp:cNvPr id="0" name=""/>
        <dsp:cNvSpPr/>
      </dsp:nvSpPr>
      <dsp:spPr>
        <a:xfrm>
          <a:off x="1755000" y="361799"/>
          <a:ext cx="1053000" cy="529200"/>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3340" rIns="0" bIns="57150" numCol="1" spcCol="1270" anchor="ctr" anchorCtr="0">
          <a:noAutofit/>
        </a:bodyPr>
        <a:lstStyle/>
        <a:p>
          <a:pPr marL="0" lvl="0" indent="0" algn="ctr" defTabSz="666750">
            <a:lnSpc>
              <a:spcPct val="90000"/>
            </a:lnSpc>
            <a:spcBef>
              <a:spcPct val="0"/>
            </a:spcBef>
            <a:spcAft>
              <a:spcPct val="35000"/>
            </a:spcAft>
            <a:buNone/>
          </a:pPr>
          <a:r>
            <a:rPr lang="en-GB" sz="1500" kern="1200" dirty="0"/>
            <a:t>High resolution</a:t>
          </a:r>
        </a:p>
      </dsp:txBody>
      <dsp:txXfrm>
        <a:off x="1755000" y="361799"/>
        <a:ext cx="1053000" cy="529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43A4D-2565-403C-8475-F9CE5B867AAE}">
      <dsp:nvSpPr>
        <dsp:cNvPr id="0" name=""/>
        <dsp:cNvSpPr/>
      </dsp:nvSpPr>
      <dsp:spPr>
        <a:xfrm>
          <a:off x="405000" y="0"/>
          <a:ext cx="2700000" cy="1080000"/>
        </a:xfrm>
        <a:prstGeom prst="leftRightRibb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748B035-7EF8-438A-941E-C415DD29CECC}">
      <dsp:nvSpPr>
        <dsp:cNvPr id="0" name=""/>
        <dsp:cNvSpPr/>
      </dsp:nvSpPr>
      <dsp:spPr>
        <a:xfrm>
          <a:off x="729000" y="188999"/>
          <a:ext cx="891000" cy="529200"/>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3340" rIns="0" bIns="57150" numCol="1" spcCol="1270" anchor="ctr" anchorCtr="0">
          <a:noAutofit/>
        </a:bodyPr>
        <a:lstStyle/>
        <a:p>
          <a:pPr marL="0" lvl="0" indent="0" algn="ctr" defTabSz="666750">
            <a:lnSpc>
              <a:spcPct val="90000"/>
            </a:lnSpc>
            <a:spcBef>
              <a:spcPct val="0"/>
            </a:spcBef>
            <a:spcAft>
              <a:spcPct val="35000"/>
            </a:spcAft>
            <a:buNone/>
          </a:pPr>
          <a:r>
            <a:rPr lang="en-GB" sz="1500" kern="1200"/>
            <a:t>All-sky</a:t>
          </a:r>
          <a:endParaRPr lang="en-GB" sz="1500" kern="1200" dirty="0"/>
        </a:p>
      </dsp:txBody>
      <dsp:txXfrm>
        <a:off x="729000" y="188999"/>
        <a:ext cx="891000" cy="529200"/>
      </dsp:txXfrm>
    </dsp:sp>
    <dsp:sp modelId="{5AF9616D-D777-4B4A-89DB-6827CDE7A42E}">
      <dsp:nvSpPr>
        <dsp:cNvPr id="0" name=""/>
        <dsp:cNvSpPr/>
      </dsp:nvSpPr>
      <dsp:spPr>
        <a:xfrm>
          <a:off x="1755000" y="361799"/>
          <a:ext cx="1053000" cy="529200"/>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3340" rIns="0" bIns="57150" numCol="1" spcCol="1270" anchor="ctr" anchorCtr="0">
          <a:noAutofit/>
        </a:bodyPr>
        <a:lstStyle/>
        <a:p>
          <a:pPr marL="0" lvl="0" indent="0" algn="ctr" defTabSz="666750">
            <a:lnSpc>
              <a:spcPct val="90000"/>
            </a:lnSpc>
            <a:spcBef>
              <a:spcPct val="0"/>
            </a:spcBef>
            <a:spcAft>
              <a:spcPct val="35000"/>
            </a:spcAft>
            <a:buNone/>
          </a:pPr>
          <a:r>
            <a:rPr lang="en-GB" sz="1500" kern="1200"/>
            <a:t>Low resolution</a:t>
          </a:r>
          <a:endParaRPr lang="en-GB" sz="1500" kern="1200" dirty="0"/>
        </a:p>
      </dsp:txBody>
      <dsp:txXfrm>
        <a:off x="1755000" y="361799"/>
        <a:ext cx="1053000" cy="529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E25EA-2D81-4849-BE50-0FD2B892ECCE}">
      <dsp:nvSpPr>
        <dsp:cNvPr id="0" name=""/>
        <dsp:cNvSpPr/>
      </dsp:nvSpPr>
      <dsp:spPr>
        <a:xfrm>
          <a:off x="775423" y="3794"/>
          <a:ext cx="1771807" cy="1387411"/>
        </a:xfrm>
        <a:prstGeom prst="ellipse">
          <a:avLst/>
        </a:prstGeom>
        <a:solidFill>
          <a:schemeClr val="accent1">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t>AMSR-E</a:t>
          </a:r>
        </a:p>
      </dsp:txBody>
      <dsp:txXfrm>
        <a:off x="1022838" y="167400"/>
        <a:ext cx="1021582" cy="1060200"/>
      </dsp:txXfrm>
    </dsp:sp>
    <dsp:sp modelId="{9CE7E53B-F386-43D5-B494-D6270934FB3B}">
      <dsp:nvSpPr>
        <dsp:cNvPr id="0" name=""/>
        <dsp:cNvSpPr/>
      </dsp:nvSpPr>
      <dsp:spPr>
        <a:xfrm>
          <a:off x="1786861" y="0"/>
          <a:ext cx="1740257" cy="1387411"/>
        </a:xfrm>
        <a:prstGeom prst="ellipse">
          <a:avLst/>
        </a:prstGeom>
        <a:solidFill>
          <a:schemeClr val="accent1">
            <a:shade val="80000"/>
            <a:alpha val="50000"/>
            <a:hueOff val="756511"/>
            <a:satOff val="-40431"/>
            <a:lumOff val="445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t>MODIS</a:t>
          </a:r>
        </a:p>
      </dsp:txBody>
      <dsp:txXfrm>
        <a:off x="2280718" y="163605"/>
        <a:ext cx="1003391" cy="1060200"/>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a:latin typeface="Arial" pitchFamily="34" charset="0"/>
                <a:ea typeface="+mn-ea"/>
                <a:cs typeface="+mn-cs"/>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a:latin typeface="Arial" pitchFamily="34" charset="0"/>
                <a:ea typeface="+mn-ea"/>
                <a:cs typeface="+mn-cs"/>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a:latin typeface="Arial" pitchFamily="34" charset="0"/>
                <a:ea typeface="+mn-ea"/>
                <a:cs typeface="+mn-cs"/>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a:latin typeface="Arial" pitchFamily="34" charset="0"/>
              </a:defRPr>
            </a:lvl1pPr>
          </a:lstStyle>
          <a:p>
            <a:fld id="{A1FAB338-4618-4BBB-B3F4-1D86E124D84C}" type="slidenum">
              <a:rPr lang="it-IT" altLang="fr-FR"/>
              <a:pPr/>
              <a:t>‹#›</a:t>
            </a:fld>
            <a:endParaRPr lang="it-IT" altLang="fr-FR"/>
          </a:p>
        </p:txBody>
      </p:sp>
    </p:spTree>
    <p:extLst>
      <p:ext uri="{BB962C8B-B14F-4D97-AF65-F5344CB8AC3E}">
        <p14:creationId xmlns:p14="http://schemas.microsoft.com/office/powerpoint/2010/main" val="1811964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a:latin typeface="Verdana" pitchFamily="34" charset="0"/>
                <a:ea typeface="+mn-ea"/>
                <a:cs typeface="+mn-cs"/>
              </a:defRPr>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a:lvl1pPr>
          </a:lstStyle>
          <a:p>
            <a:fld id="{CE0A1A16-4297-4754-9F25-E170D41B45E1}" type="datetimeFigureOut">
              <a:rPr lang="en-US" altLang="fr-FR"/>
              <a:pPr/>
              <a:t>12/5/2024</a:t>
            </a:fld>
            <a:endParaRPr lang="en-US" altLang="fr-FR"/>
          </a:p>
        </p:txBody>
      </p:sp>
      <p:sp>
        <p:nvSpPr>
          <p:cNvPr id="4100"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a:latin typeface="Verdana" pitchFamily="34" charset="0"/>
                <a:ea typeface="+mn-ea"/>
                <a:cs typeface="+mn-cs"/>
              </a:defRPr>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a:lvl1pPr>
          </a:lstStyle>
          <a:p>
            <a:fld id="{D4D0DD51-4268-469F-A172-A4A0DA350D60}" type="slidenum">
              <a:rPr lang="en-US" altLang="fr-FR"/>
              <a:pPr/>
              <a:t>‹#›</a:t>
            </a:fld>
            <a:endParaRPr lang="en-US" altLang="fr-FR"/>
          </a:p>
        </p:txBody>
      </p:sp>
    </p:spTree>
    <p:extLst>
      <p:ext uri="{BB962C8B-B14F-4D97-AF65-F5344CB8AC3E}">
        <p14:creationId xmlns:p14="http://schemas.microsoft.com/office/powerpoint/2010/main" val="15237373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panose="020F0502020204030204"/>
              </a:rPr>
              <a:t>The main issue is that infrared signal is blocked by clouds so we get data gaps like in the image on the right</a:t>
            </a:r>
          </a:p>
          <a:p>
            <a:pPr marL="285750" indent="-285750">
              <a:buFont typeface="Arial"/>
              <a:buChar char="•"/>
            </a:pPr>
            <a:r>
              <a:rPr lang="en-US" dirty="0">
                <a:cs typeface="Calibri" panose="020F0502020204030204"/>
              </a:rPr>
              <a:t>Although we have high resolution robust climate data records, we have gaps in the earths total energy budget </a:t>
            </a:r>
          </a:p>
          <a:p>
            <a:pPr marL="285750" indent="-285750">
              <a:buFont typeface="Arial"/>
              <a:buChar char="•"/>
            </a:pPr>
            <a:r>
              <a:rPr lang="en-US" dirty="0">
                <a:cs typeface="Calibri" panose="020F0502020204030204"/>
              </a:rPr>
              <a:t>We have built an all-sky dataset which merges other LST data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240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91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54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669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637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194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669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989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940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46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87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cs typeface="Calibri" panose="020F0502020204030204"/>
              </a:rPr>
              <a:t>The merged model is based on merging TIR &amp; MW LST measurements from NASA’s AQUA satellite</a:t>
            </a:r>
          </a:p>
          <a:p>
            <a:pPr marL="0" indent="0">
              <a:buFont typeface="Arial"/>
              <a:buNone/>
            </a:pPr>
            <a:r>
              <a:rPr lang="en-US" dirty="0">
                <a:cs typeface="Calibri" panose="020F0502020204030204"/>
              </a:rPr>
              <a:t>IR has high spatial res and lower </a:t>
            </a:r>
            <a:r>
              <a:rPr lang="en-US" dirty="0" err="1">
                <a:cs typeface="Calibri" panose="020F0502020204030204"/>
              </a:rPr>
              <a:t>uncs</a:t>
            </a:r>
            <a:r>
              <a:rPr lang="en-US" dirty="0">
                <a:cs typeface="Calibri" panose="020F0502020204030204"/>
              </a:rPr>
              <a:t> but has gaps due to clouds. </a:t>
            </a:r>
          </a:p>
          <a:p>
            <a:pPr marL="0" indent="0">
              <a:buFont typeface="Arial"/>
              <a:buNone/>
            </a:pPr>
            <a:r>
              <a:rPr lang="en-US" dirty="0">
                <a:cs typeface="Calibri" panose="020F0502020204030204"/>
              </a:rPr>
              <a:t>MW is mostly all-sky but a much lower resolution </a:t>
            </a:r>
          </a:p>
          <a:p>
            <a:pPr marL="0" indent="0">
              <a:buFont typeface="Arial"/>
              <a:buNone/>
            </a:pPr>
            <a:r>
              <a:rPr lang="en-US" dirty="0">
                <a:cs typeface="Calibri" panose="020F0502020204030204"/>
              </a:rPr>
              <a:t>They are on the same platform == same temporal resolution</a:t>
            </a:r>
          </a:p>
          <a:p>
            <a:pPr marL="0" indent="0">
              <a:buFont typeface="Arial"/>
              <a:buNone/>
            </a:pPr>
            <a:r>
              <a:rPr lang="en-US" dirty="0">
                <a:cs typeface="Calibri" panose="020F0502020204030204"/>
              </a:rPr>
              <a:t>The MW will essentially gap-fill the TIR </a:t>
            </a:r>
          </a:p>
          <a:p>
            <a:pPr marL="0" indent="0">
              <a:buFont typeface="Arial"/>
              <a:buNone/>
            </a:pPr>
            <a:r>
              <a:rPr lang="en-US" dirty="0">
                <a:cs typeface="Calibri" panose="020F0502020204030204"/>
              </a:rPr>
              <a:t>The issue with this is that although same temporal res, different spatial res and this is why we have chosen a ML method to combat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39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cs typeface="Calibri" panose="020F0502020204030204"/>
              </a:rPr>
              <a:t>- Climate applications of LST </a:t>
            </a:r>
            <a:br>
              <a:rPr lang="en-US" dirty="0">
                <a:cs typeface="Calibri" panose="020F0502020204030204"/>
              </a:rPr>
            </a:b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02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GB" dirty="0"/>
              <a:t>A CNN typically has three layers that work in tandem to enable a CNN to learn features from input data </a:t>
            </a:r>
            <a:endParaRPr lang="en-US" dirty="0"/>
          </a:p>
          <a:p>
            <a:pPr marL="171450" indent="-171450">
              <a:buFont typeface="Arial" panose="020B0604020202020204" pitchFamily="34" charset="0"/>
              <a:buChar char="•"/>
            </a:pPr>
            <a:r>
              <a:rPr lang="en-US" dirty="0"/>
              <a:t>Convolutional layer = Core building block of the CNN that performs feature extraction from input data using learnable filters (kernels)</a:t>
            </a:r>
            <a:r>
              <a:rPr lang="en-US" dirty="0">
                <a:cs typeface="Calibri"/>
              </a:rPr>
              <a:t>. </a:t>
            </a:r>
            <a:r>
              <a:rPr lang="en-US" dirty="0"/>
              <a:t>Kernels are small matrices designed to detect specific patterns or features as feature maps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Pooling layer</a:t>
            </a:r>
            <a:r>
              <a:rPr lang="en-US" dirty="0">
                <a:cs typeface="Calibri"/>
              </a:rPr>
              <a:t> = </a:t>
            </a:r>
            <a:r>
              <a:rPr lang="en-US" dirty="0"/>
              <a:t>Used to reduce spatial dimensions of the feature maps generated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Fully connected layer = Each neuron in network is connected to every neuron in the previous and subsequent layers. Use to learn complex relationships and patterns in the data and connects to output layer to produce final predictions.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96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311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GB" dirty="0">
                <a:cs typeface="Calibri"/>
              </a:rPr>
              <a:t>Step 1 is to matchup AMSR-E pixels to the MODIS 5 km grid using bi-linear interpolation. </a:t>
            </a:r>
          </a:p>
          <a:p>
            <a:pPr marL="171450" indent="-171450">
              <a:lnSpc>
                <a:spcPct val="90000"/>
              </a:lnSpc>
              <a:spcBef>
                <a:spcPts val="1000"/>
              </a:spcBef>
              <a:buFont typeface="Arial"/>
              <a:buChar char="•"/>
            </a:pPr>
            <a:r>
              <a:rPr lang="en-GB" dirty="0">
                <a:cs typeface="Calibri"/>
              </a:rPr>
              <a:t>Blocks in the microwave are from convective cloud clearing so the model doesn’t learn cold biases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88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panose="020B0604020202020204" pitchFamily="34" charset="0"/>
              <a:buChar char="•"/>
            </a:pPr>
            <a:r>
              <a:rPr lang="en-GB" b="0" i="0" dirty="0" err="1">
                <a:solidFill>
                  <a:srgbClr val="0D0D0D"/>
                </a:solidFill>
                <a:effectLst/>
                <a:latin typeface="Söhne"/>
              </a:rPr>
              <a:t>Unet</a:t>
            </a:r>
            <a:r>
              <a:rPr lang="en-GB" b="0" i="0" dirty="0">
                <a:solidFill>
                  <a:srgbClr val="0D0D0D"/>
                </a:solidFill>
                <a:effectLst/>
                <a:latin typeface="Söhne"/>
              </a:rPr>
              <a:t> is called so due to its shape as you can see.</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rPr>
              <a:t>Step 1 input matched up MODIS and AMSRE data</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rPr>
              <a:t>Step 2 is the encoding of data, where features are extracted, learned and grouped</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rPr>
              <a:t>Step 3 is changing from encoder to decoder</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rPr>
              <a:t>Step 4 decoding the data, by expanding the feature maps and </a:t>
            </a:r>
            <a:r>
              <a:rPr lang="en-GB" b="0" i="0" dirty="0" err="1">
                <a:solidFill>
                  <a:srgbClr val="0D0D0D"/>
                </a:solidFill>
                <a:effectLst/>
                <a:latin typeface="Söhne"/>
              </a:rPr>
              <a:t>upsampling</a:t>
            </a:r>
            <a:r>
              <a:rPr lang="en-GB" b="0" i="0" dirty="0">
                <a:solidFill>
                  <a:srgbClr val="0D0D0D"/>
                </a:solidFill>
                <a:effectLst/>
                <a:latin typeface="Söhne"/>
              </a:rPr>
              <a:t> the features</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rPr>
              <a:t>We add an extra layer to be able to continue to refine the resolution</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rPr>
              <a:t>Step 5 output map predictions with increased spatial dimensions</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rPr>
              <a:t>Skip connections preserve rest of the data for the model to learn and self validate later </a:t>
            </a:r>
          </a:p>
          <a:p>
            <a:pPr marL="0" indent="0">
              <a:lnSpc>
                <a:spcPct val="90000"/>
              </a:lnSpc>
              <a:spcBef>
                <a:spcPts val="1000"/>
              </a:spcBef>
              <a:buFont typeface="Arial" panose="020B0604020202020204" pitchFamily="34" charset="0"/>
              <a:buNone/>
            </a:pPr>
            <a:endParaRPr lang="en-GB" b="0" i="0" dirty="0">
              <a:solidFill>
                <a:srgbClr val="0D0D0D"/>
              </a:solidFill>
              <a:effectLst/>
              <a:latin typeface="Söhne"/>
            </a:endParaRPr>
          </a:p>
          <a:p>
            <a:pPr marL="0" indent="0">
              <a:lnSpc>
                <a:spcPct val="90000"/>
              </a:lnSpc>
              <a:spcBef>
                <a:spcPts val="1000"/>
              </a:spcBef>
              <a:buFont typeface="Arial" panose="020B0604020202020204" pitchFamily="34" charset="0"/>
              <a:buNone/>
            </a:pPr>
            <a:r>
              <a:rPr lang="en-GB" b="0" i="0" dirty="0">
                <a:solidFill>
                  <a:srgbClr val="0D0D0D"/>
                </a:solidFill>
                <a:effectLst/>
                <a:latin typeface="Söhne"/>
              </a:rPr>
              <a:t>Notes:</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rPr>
              <a:t>The horizontal blue arrows = the features extracted at each level are refined through multiple convolutions before being either </a:t>
            </a:r>
            <a:r>
              <a:rPr lang="en-GB" b="0" i="0" dirty="0" err="1">
                <a:solidFill>
                  <a:srgbClr val="0D0D0D"/>
                </a:solidFill>
                <a:effectLst/>
                <a:latin typeface="Söhne"/>
              </a:rPr>
              <a:t>downsampled</a:t>
            </a:r>
            <a:r>
              <a:rPr lang="en-GB" b="0" i="0" dirty="0">
                <a:solidFill>
                  <a:srgbClr val="0D0D0D"/>
                </a:solidFill>
                <a:effectLst/>
                <a:latin typeface="Söhne"/>
              </a:rPr>
              <a:t> or upsampled.</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cs typeface="Calibri"/>
              </a:rPr>
              <a:t>Numbers above the </a:t>
            </a:r>
            <a:r>
              <a:rPr lang="en-GB" b="0" i="0" dirty="0" err="1">
                <a:solidFill>
                  <a:srgbClr val="0D0D0D"/>
                </a:solidFill>
                <a:effectLst/>
                <a:latin typeface="Söhne"/>
                <a:cs typeface="Calibri"/>
              </a:rPr>
              <a:t>convs</a:t>
            </a:r>
            <a:r>
              <a:rPr lang="en-GB" b="0" i="0" dirty="0">
                <a:solidFill>
                  <a:srgbClr val="0D0D0D"/>
                </a:solidFill>
                <a:effectLst/>
                <a:latin typeface="Söhne"/>
                <a:cs typeface="Calibri"/>
              </a:rPr>
              <a:t>  i.e. 1, 64, 128 are the depth of the feature maps and increases the deeper into the downsample</a:t>
            </a:r>
          </a:p>
          <a:p>
            <a:pPr marL="171450" indent="-171450">
              <a:lnSpc>
                <a:spcPct val="90000"/>
              </a:lnSpc>
              <a:spcBef>
                <a:spcPts val="1000"/>
              </a:spcBef>
              <a:buFont typeface="Arial" panose="020B0604020202020204" pitchFamily="34" charset="0"/>
              <a:buChar char="•"/>
            </a:pPr>
            <a:r>
              <a:rPr lang="en-GB" b="0" i="0" dirty="0">
                <a:solidFill>
                  <a:srgbClr val="0D0D0D"/>
                </a:solidFill>
                <a:effectLst/>
                <a:latin typeface="Söhne"/>
                <a:cs typeface="Calibri"/>
              </a:rPr>
              <a:t>The bottom numbers are represent spatial dimensions (h x w) of the feature map of that layer. These decrease in downsampling due to max pooling, and increase in </a:t>
            </a:r>
            <a:r>
              <a:rPr lang="en-GB" b="0" i="0" dirty="0" err="1">
                <a:solidFill>
                  <a:srgbClr val="0D0D0D"/>
                </a:solidFill>
                <a:effectLst/>
                <a:latin typeface="Söhne"/>
                <a:cs typeface="Calibri"/>
              </a:rPr>
              <a:t>upsampling</a:t>
            </a:r>
            <a:r>
              <a:rPr lang="en-GB" b="0" i="0" dirty="0">
                <a:solidFill>
                  <a:srgbClr val="0D0D0D"/>
                </a:solidFill>
                <a:effectLst/>
                <a:latin typeface="Söhne"/>
                <a:cs typeface="Calibri"/>
              </a:rPr>
              <a:t>.</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59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endParaRPr lang="en-GB" dirty="0">
              <a:cs typeface="Calibri"/>
            </a:endParaRPr>
          </a:p>
          <a:p>
            <a:r>
              <a:rPr lang="en-GB" b="1" dirty="0"/>
              <a:t>U-Net Error Loss Plot</a:t>
            </a:r>
            <a:r>
              <a:rPr lang="en-GB" dirty="0"/>
              <a:t>: Tracks the training and validation loss over epochs, showing how well the U-Net model is minimizing the error during training. A decreasing trend in loss generally indicates that the model is learning effectively.</a:t>
            </a:r>
          </a:p>
          <a:p>
            <a:r>
              <a:rPr lang="en-GB" b="1" dirty="0"/>
              <a:t>R² Plot</a:t>
            </a:r>
            <a:r>
              <a:rPr lang="en-GB" dirty="0"/>
              <a:t>: Displays the R² (coefficient of determination) score over epochs, indicating the proportion of variance in the target variable that is predictable from the input features. A higher R² value signifies better model performance and fit.</a:t>
            </a:r>
          </a:p>
          <a:p>
            <a:r>
              <a:rPr lang="en-GB" b="1" dirty="0"/>
              <a:t>Learning Rate Plot</a:t>
            </a:r>
            <a:r>
              <a:rPr lang="en-GB" dirty="0"/>
              <a:t>: Illustrates changes in the learning rate over time, often showing how it varies according to a scheduled policy or adaptive method. Proper management of the learning rate helps optimize convergence and model performance.</a:t>
            </a:r>
          </a:p>
          <a:p>
            <a:pPr marL="0" indent="0">
              <a:lnSpc>
                <a:spcPct val="90000"/>
              </a:lnSpc>
              <a:spcBef>
                <a:spcPts val="1000"/>
              </a:spcBef>
              <a:buFont typeface="Arial"/>
              <a:buNone/>
            </a:pPr>
            <a:endParaRPr lang="en-GB" dirty="0">
              <a:cs typeface="Calibri"/>
            </a:endParaRPr>
          </a:p>
        </p:txBody>
      </p:sp>
      <p:sp>
        <p:nvSpPr>
          <p:cNvPr id="4" name="Slide Number Placeholder 3"/>
          <p:cNvSpPr>
            <a:spLocks noGrp="1"/>
          </p:cNvSpPr>
          <p:nvPr>
            <p:ph type="sldNum" sz="quarter" idx="5"/>
          </p:nvPr>
        </p:nvSpPr>
        <p:spPr/>
        <p:txBody>
          <a:bodyPr/>
          <a:lstStyle/>
          <a:p>
            <a:fld id="{418EC859-E99C-0B41-834A-60FD88B4BB42}" type="slidenum">
              <a:rPr lang="en-US" smtClean="0"/>
              <a:t>8</a:t>
            </a:fld>
            <a:endParaRPr lang="en-US"/>
          </a:p>
        </p:txBody>
      </p:sp>
    </p:spTree>
    <p:extLst>
      <p:ext uri="{BB962C8B-B14F-4D97-AF65-F5344CB8AC3E}">
        <p14:creationId xmlns:p14="http://schemas.microsoft.com/office/powerpoint/2010/main" val="2726204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38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dirty="0">
                <a:cs typeface="Calibri" panose="020F0502020204030204"/>
              </a:rPr>
              <a:t>The final product will be at a 5 km resolution for both TIR &amp; MW LST data </a:t>
            </a:r>
          </a:p>
          <a:p>
            <a:pPr marL="171450" indent="-171450">
              <a:lnSpc>
                <a:spcPct val="90000"/>
              </a:lnSpc>
              <a:spcBef>
                <a:spcPts val="1000"/>
              </a:spcBef>
              <a:buFont typeface="Arial"/>
              <a:buChar char="•"/>
            </a:pPr>
            <a:r>
              <a:rPr lang="en-GB" dirty="0">
                <a:cs typeface="Calibri" panose="020F0502020204030204"/>
              </a:rPr>
              <a:t>We will treat as best knowledge but are aware of unaccounted uncertainties for what we have not yet quantified </a:t>
            </a:r>
          </a:p>
          <a:p>
            <a:pPr>
              <a:lnSpc>
                <a:spcPct val="90000"/>
              </a:lnSpc>
              <a:spcBef>
                <a:spcPts val="1000"/>
              </a:spcBef>
            </a:pPr>
            <a:endParaRPr lang="en-GB" dirty="0">
              <a:cs typeface="Calibri" panose="020F0502020204030204"/>
            </a:endParaRPr>
          </a:p>
          <a:p>
            <a:pPr>
              <a:lnSpc>
                <a:spcPct val="90000"/>
              </a:lnSpc>
              <a:spcBef>
                <a:spcPts val="1000"/>
              </a:spcBef>
            </a:pPr>
            <a:r>
              <a:rPr lang="en-GB" dirty="0">
                <a:cs typeface="Calibri" panose="020F0502020204030204"/>
              </a:rPr>
              <a:t>The point is there is still a benefit as we are improving observations even if its not 100% perfect</a:t>
            </a:r>
          </a:p>
          <a:p>
            <a:pPr>
              <a:lnSpc>
                <a:spcPct val="90000"/>
              </a:lnSpc>
              <a:spcBef>
                <a:spcPts val="1000"/>
              </a:spcBef>
            </a:pPr>
            <a:r>
              <a:rPr lang="en-GB" dirty="0">
                <a:cs typeface="Calibri" panose="020F0502020204030204"/>
              </a:rPr>
              <a:t>TIR and MW are complimentary == utilise the best features in order to improve observations</a:t>
            </a:r>
          </a:p>
          <a:p>
            <a:pPr>
              <a:lnSpc>
                <a:spcPct val="90000"/>
              </a:lnSpc>
              <a:spcBef>
                <a:spcPts val="1000"/>
              </a:spcBef>
            </a:pPr>
            <a:endParaRPr lang="en-GB" dirty="0">
              <a:cs typeface="Calibri" panose="020F0502020204030204"/>
            </a:endParaRPr>
          </a:p>
          <a:p>
            <a:pPr>
              <a:lnSpc>
                <a:spcPct val="90000"/>
              </a:lnSpc>
              <a:spcBef>
                <a:spcPts val="1000"/>
              </a:spcBef>
            </a:pPr>
            <a:r>
              <a:rPr lang="en-GB" dirty="0">
                <a:cs typeface="Calibri" panose="020F0502020204030204"/>
              </a:rPr>
              <a:t>Notes:</a:t>
            </a:r>
          </a:p>
          <a:p>
            <a:pPr marL="0" marR="0" lvl="0" indent="0" algn="l" defTabSz="914400" rtl="0" eaLnBrk="1" fontAlgn="auto" latinLnBrk="0" hangingPunct="1">
              <a:lnSpc>
                <a:spcPct val="90000"/>
              </a:lnSpc>
              <a:spcBef>
                <a:spcPts val="1000"/>
              </a:spcBef>
              <a:spcAft>
                <a:spcPts val="0"/>
              </a:spcAft>
              <a:buClrTx/>
              <a:buSzTx/>
              <a:buFontTx/>
              <a:buNone/>
              <a:tabLst/>
              <a:defRPr/>
            </a:pPr>
            <a:r>
              <a:rPr lang="en-GB" dirty="0">
                <a:cs typeface="Calibri" panose="020F0502020204030204"/>
              </a:rPr>
              <a:t>We use gap-filling instead of overall averaging in order to keep traceability of the uncertainties</a:t>
            </a:r>
            <a:endParaRPr lang="en-GB" dirty="0"/>
          </a:p>
          <a:p>
            <a:pPr marL="0" marR="0" lvl="0" indent="0" algn="l" defTabSz="914400" rtl="0" eaLnBrk="1" fontAlgn="auto" latinLnBrk="0" hangingPunct="1">
              <a:lnSpc>
                <a:spcPct val="90000"/>
              </a:lnSpc>
              <a:spcBef>
                <a:spcPts val="1000"/>
              </a:spcBef>
              <a:spcAft>
                <a:spcPts val="0"/>
              </a:spcAft>
              <a:buClrTx/>
              <a:buSzTx/>
              <a:buFontTx/>
              <a:buNone/>
              <a:tabLst/>
              <a:defRPr/>
            </a:pPr>
            <a:r>
              <a:rPr lang="en-GB" dirty="0">
                <a:cs typeface="Calibri" panose="020F0502020204030204"/>
              </a:rPr>
              <a:t>Both TIR &amp; MW use the same uncertainty model &amp; will take them as face value </a:t>
            </a:r>
          </a:p>
          <a:p>
            <a:pPr marL="0" marR="0" lvl="0" indent="0" algn="l" defTabSz="914400" rtl="0" eaLnBrk="1" fontAlgn="auto" latinLnBrk="0" hangingPunct="1">
              <a:lnSpc>
                <a:spcPct val="90000"/>
              </a:lnSpc>
              <a:spcBef>
                <a:spcPts val="1000"/>
              </a:spcBef>
              <a:spcAft>
                <a:spcPts val="0"/>
              </a:spcAft>
              <a:buClrTx/>
              <a:buSzTx/>
              <a:buFontTx/>
              <a:buNone/>
              <a:tabLst/>
              <a:defRPr/>
            </a:pPr>
            <a:r>
              <a:rPr lang="en-GB" dirty="0">
                <a:cs typeface="Calibri" panose="020F0502020204030204"/>
              </a:rPr>
              <a:t>We will treat as best knowledge but are aware of unaccounted uncertainties for what we have not yet quantified </a:t>
            </a:r>
          </a:p>
          <a:p>
            <a:pPr marL="0" marR="0" lvl="0" indent="0" algn="l" defTabSz="914400" rtl="0" eaLnBrk="1" fontAlgn="auto" latinLnBrk="0" hangingPunct="1">
              <a:lnSpc>
                <a:spcPct val="90000"/>
              </a:lnSpc>
              <a:spcBef>
                <a:spcPts val="1000"/>
              </a:spcBef>
              <a:spcAft>
                <a:spcPts val="0"/>
              </a:spcAft>
              <a:buClrTx/>
              <a:buSzTx/>
              <a:buFontTx/>
              <a:buNone/>
              <a:tabLst/>
              <a:defRPr/>
            </a:pPr>
            <a:endParaRPr lang="en-GB" dirty="0">
              <a:cs typeface="Calibri" panose="020F0502020204030204"/>
            </a:endParaRPr>
          </a:p>
          <a:p>
            <a:pPr>
              <a:lnSpc>
                <a:spcPct val="90000"/>
              </a:lnSpc>
              <a:spcBef>
                <a:spcPts val="1000"/>
              </a:spcBef>
            </a:pPr>
            <a:endParaRPr lang="en-GB"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EC859-E99C-0B41-834A-60FD88B4B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4901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7.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8.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34" descr="CCI_ppt_edits_landSurfaceTem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7"/>
          <p:cNvSpPr txBox="1">
            <a:spLocks noChangeArrowheads="1"/>
          </p:cNvSpPr>
          <p:nvPr/>
        </p:nvSpPr>
        <p:spPr bwMode="auto">
          <a:xfrm>
            <a:off x="631825" y="4822825"/>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endParaRPr lang="en-US" sz="800"/>
          </a:p>
        </p:txBody>
      </p:sp>
      <p:pic>
        <p:nvPicPr>
          <p:cNvPr id="6" name="Picture 37"/>
          <p:cNvPicPr>
            <a:picLocks noChangeAspect="1"/>
          </p:cNvPicPr>
          <p:nvPr/>
        </p:nvPicPr>
        <p:blipFill>
          <a:blip r:embed="rId3"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8"/>
          <p:cNvSpPr txBox="1">
            <a:spLocks noChangeArrowheads="1"/>
          </p:cNvSpPr>
          <p:nvPr/>
        </p:nvSpPr>
        <p:spPr bwMode="auto">
          <a:xfrm>
            <a:off x="163513" y="4572000"/>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800">
                <a:solidFill>
                  <a:srgbClr val="D9D9D9"/>
                </a:solidFill>
              </a:rPr>
              <a:t>ESA UNCLASSIFIED - For Official Use</a:t>
            </a:r>
          </a:p>
        </p:txBody>
      </p:sp>
      <p:pic>
        <p:nvPicPr>
          <p:cNvPr id="8" name="Picture 65"/>
          <p:cNvPicPr>
            <a:picLocks noChangeAspect="1"/>
          </p:cNvPicPr>
          <p:nvPr/>
        </p:nvPicPr>
        <p:blipFill>
          <a:blip r:embed="rId4">
            <a:extLst>
              <a:ext uri="{28A0092B-C50C-407E-A947-70E740481C1C}">
                <a14:useLocalDpi xmlns:a14="http://schemas.microsoft.com/office/drawing/2010/main" val="0"/>
              </a:ext>
            </a:extLst>
          </a:blip>
          <a:srcRect t="83098" b="-5313"/>
          <a:stretch>
            <a:fillRect/>
          </a:stretch>
        </p:blipFill>
        <p:spPr bwMode="auto">
          <a:xfrm>
            <a:off x="7789863" y="4899025"/>
            <a:ext cx="11953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39"/>
          <p:cNvCxnSpPr/>
          <p:nvPr/>
        </p:nvCxnSpPr>
        <p:spPr>
          <a:xfrm>
            <a:off x="166688" y="47894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10" name="Group 67"/>
          <p:cNvGrpSpPr>
            <a:grpSpLocks/>
          </p:cNvGrpSpPr>
          <p:nvPr/>
        </p:nvGrpSpPr>
        <p:grpSpPr bwMode="auto">
          <a:xfrm>
            <a:off x="173038" y="4908550"/>
            <a:ext cx="6826250" cy="111125"/>
            <a:chOff x="172269" y="6621494"/>
            <a:chExt cx="6826666" cy="111519"/>
          </a:xfrm>
        </p:grpSpPr>
        <p:pic>
          <p:nvPicPr>
            <p:cNvPr id="11" name="Picture 68" descr="a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9" descr="b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0" descr="c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1" descr="ch.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2" descr="cz.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3" descr="d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4" descr="dk.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5" descr="ee.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6" descr="es.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7" descr="fi.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8" descr="fr.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9" descr="gr.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0" descr="hu.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1" descr="ie.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2" descr="it.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3" descr="lu.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4" descr="nl.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5" descr="no.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6" descr="pl.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7" descr="pt.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8" descr="ro.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9" descr="se.pn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0" descr="uk.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1" descr="si.p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614361" y="2914650"/>
            <a:ext cx="7948800" cy="421975"/>
          </a:xfrm>
        </p:spPr>
        <p:txBody>
          <a:bodyPr>
            <a:spAutoFit/>
          </a:bodyPr>
          <a:lstStyle>
            <a:lvl1pPr marL="0" indent="0">
              <a:buFont typeface="Verdana" pitchFamily="34" charset="0"/>
              <a:buNone/>
              <a:defRPr sz="1800"/>
            </a:lvl1pPr>
          </a:lstStyle>
          <a:p>
            <a:pPr lvl="0"/>
            <a:r>
              <a:rPr lang="fr-FR" noProof="0"/>
              <a:t>Modifiez le style des sous-titres du masque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rgbClr val="FFFFFF"/>
                </a:solidFill>
              </a:defRPr>
            </a:lvl1pPr>
          </a:lstStyle>
          <a:p>
            <a:pPr lvl="0"/>
            <a:r>
              <a:rPr lang="fr-FR" noProof="0"/>
              <a:t>Modifiez le style du titre</a:t>
            </a:r>
            <a:endParaRPr lang="en-GB" noProof="0" dirty="0"/>
          </a:p>
        </p:txBody>
      </p:sp>
    </p:spTree>
    <p:extLst>
      <p:ext uri="{BB962C8B-B14F-4D97-AF65-F5344CB8AC3E}">
        <p14:creationId xmlns:p14="http://schemas.microsoft.com/office/powerpoint/2010/main" val="2614310061"/>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4A37B70-DF89-5A4A-A8A3-6272FB15F6E3}"/>
              </a:ext>
            </a:extLst>
          </p:cNvPr>
          <p:cNvSpPr>
            <a:spLocks noGrp="1"/>
          </p:cNvSpPr>
          <p:nvPr>
            <p:ph type="body" orient="vert" idx="1"/>
          </p:nvPr>
        </p:nvSpPr>
        <p:spPr>
          <a:xfrm>
            <a:off x="251223" y="1122770"/>
            <a:ext cx="5724525" cy="3267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7">
            <a:extLst>
              <a:ext uri="{FF2B5EF4-FFF2-40B4-BE49-F238E27FC236}">
                <a16:creationId xmlns:a16="http://schemas.microsoft.com/office/drawing/2014/main" id="{63ACDE91-6E6F-7D47-BC38-A39065757D3A}"/>
              </a:ext>
            </a:extLst>
          </p:cNvPr>
          <p:cNvSpPr>
            <a:spLocks noGrp="1"/>
          </p:cNvSpPr>
          <p:nvPr>
            <p:ph type="title"/>
          </p:nvPr>
        </p:nvSpPr>
        <p:spPr>
          <a:xfrm>
            <a:off x="251223" y="195264"/>
            <a:ext cx="7911703" cy="751505"/>
          </a:xfrm>
          <a:prstGeom prst="rect">
            <a:avLst/>
          </a:prstGeom>
        </p:spPr>
        <p:txBody>
          <a:bodyPr vert="horz" lIns="0" tIns="0" rIns="0" bIns="0" rtlCol="0" anchor="ctr">
            <a:normAutofit/>
          </a:bodyPr>
          <a:lstStyle/>
          <a:p>
            <a:r>
              <a:rPr lang="en-US"/>
              <a:t>Click to edit Master title style</a:t>
            </a:r>
          </a:p>
        </p:txBody>
      </p:sp>
      <p:sp>
        <p:nvSpPr>
          <p:cNvPr id="8" name="Rectangle 7">
            <a:extLst>
              <a:ext uri="{FF2B5EF4-FFF2-40B4-BE49-F238E27FC236}">
                <a16:creationId xmlns:a16="http://schemas.microsoft.com/office/drawing/2014/main" id="{CD4E6007-8E09-1948-A0FA-E75051A41122}"/>
              </a:ext>
            </a:extLst>
          </p:cNvPr>
          <p:cNvSpPr/>
          <p:nvPr userDrawn="1"/>
        </p:nvSpPr>
        <p:spPr>
          <a:xfrm flipV="1">
            <a:off x="251220" y="946769"/>
            <a:ext cx="8641559" cy="2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5">
            <a:extLst>
              <a:ext uri="{FF2B5EF4-FFF2-40B4-BE49-F238E27FC236}">
                <a16:creationId xmlns:a16="http://schemas.microsoft.com/office/drawing/2014/main" id="{01A42B72-6DD7-2141-9691-F07D55E5A621}"/>
              </a:ext>
            </a:extLst>
          </p:cNvPr>
          <p:cNvSpPr txBox="1">
            <a:spLocks/>
          </p:cNvSpPr>
          <p:nvPr userDrawn="1"/>
        </p:nvSpPr>
        <p:spPr>
          <a:xfrm>
            <a:off x="8615291" y="372320"/>
            <a:ext cx="277319" cy="218266"/>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z="900" smtClean="0"/>
              <a:pPr/>
              <a:t>‹#›</a:t>
            </a:fld>
            <a:endParaRPr lang="en-US" sz="900"/>
          </a:p>
        </p:txBody>
      </p:sp>
      <p:sp>
        <p:nvSpPr>
          <p:cNvPr id="10" name="Footer Placeholder 20">
            <a:extLst>
              <a:ext uri="{FF2B5EF4-FFF2-40B4-BE49-F238E27FC236}">
                <a16:creationId xmlns:a16="http://schemas.microsoft.com/office/drawing/2014/main" id="{9BFD4040-23F9-4745-AC2E-4787A0B5345C}"/>
              </a:ext>
            </a:extLst>
          </p:cNvPr>
          <p:cNvSpPr>
            <a:spLocks noGrp="1"/>
          </p:cNvSpPr>
          <p:nvPr>
            <p:ph type="ftr" sz="quarter" idx="3"/>
          </p:nvPr>
        </p:nvSpPr>
        <p:spPr>
          <a:xfrm>
            <a:off x="2100263" y="4687333"/>
            <a:ext cx="4984297" cy="230756"/>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Author     |     Email        |     NCEO Institute</a:t>
            </a:r>
          </a:p>
        </p:txBody>
      </p:sp>
    </p:spTree>
    <p:extLst>
      <p:ext uri="{BB962C8B-B14F-4D97-AF65-F5344CB8AC3E}">
        <p14:creationId xmlns:p14="http://schemas.microsoft.com/office/powerpoint/2010/main" val="302585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ain 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13B2B6-4C07-7B4E-94E7-3F9D44668AD8}"/>
              </a:ext>
            </a:extLst>
          </p:cNvPr>
          <p:cNvSpPr>
            <a:spLocks noGrp="1"/>
          </p:cNvSpPr>
          <p:nvPr>
            <p:ph type="subTitle" idx="1"/>
          </p:nvPr>
        </p:nvSpPr>
        <p:spPr>
          <a:xfrm>
            <a:off x="1709738" y="2864581"/>
            <a:ext cx="5724525" cy="352004"/>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C2A995BF-9E5B-C340-A121-C325AA978C69}"/>
              </a:ext>
            </a:extLst>
          </p:cNvPr>
          <p:cNvSpPr>
            <a:spLocks noGrp="1"/>
          </p:cNvSpPr>
          <p:nvPr>
            <p:ph type="sldNum" sz="quarter" idx="4"/>
          </p:nvPr>
        </p:nvSpPr>
        <p:spPr>
          <a:xfrm>
            <a:off x="8615291" y="372320"/>
            <a:ext cx="277319" cy="218266"/>
          </a:xfrm>
          <a:prstGeom prst="rect">
            <a:avLst/>
          </a:prstGeom>
        </p:spPr>
        <p:txBody>
          <a:bodyPr vert="horz" lIns="91440" tIns="45720" rIns="91440" bIns="45720" rtlCol="0" anchor="ctr"/>
          <a:lstStyle>
            <a:lvl1pPr algn="r">
              <a:defRPr sz="900">
                <a:solidFill>
                  <a:schemeClr val="tx1">
                    <a:tint val="75000"/>
                  </a:schemeClr>
                </a:solidFill>
              </a:defRPr>
            </a:lvl1pPr>
          </a:lstStyle>
          <a:p>
            <a:fld id="{139E80EF-F19E-1449-9A2C-4048A290265F}" type="slidenum">
              <a:rPr lang="en-US" smtClean="0"/>
              <a:t>‹#›</a:t>
            </a:fld>
            <a:endParaRPr lang="en-US"/>
          </a:p>
        </p:txBody>
      </p:sp>
      <p:sp>
        <p:nvSpPr>
          <p:cNvPr id="9" name="Title 8">
            <a:extLst>
              <a:ext uri="{FF2B5EF4-FFF2-40B4-BE49-F238E27FC236}">
                <a16:creationId xmlns:a16="http://schemas.microsoft.com/office/drawing/2014/main" id="{DD76D6BE-F1A6-F843-9AA9-06D7C7412546}"/>
              </a:ext>
            </a:extLst>
          </p:cNvPr>
          <p:cNvSpPr>
            <a:spLocks noGrp="1"/>
          </p:cNvSpPr>
          <p:nvPr>
            <p:ph type="title"/>
          </p:nvPr>
        </p:nvSpPr>
        <p:spPr/>
        <p:txBody>
          <a:bodyPr/>
          <a:lstStyle/>
          <a:p>
            <a:r>
              <a:rPr lang="en-US"/>
              <a:t>Click to edit Master title style</a:t>
            </a:r>
          </a:p>
        </p:txBody>
      </p:sp>
      <p:sp>
        <p:nvSpPr>
          <p:cNvPr id="8" name="Footer Placeholder 20">
            <a:extLst>
              <a:ext uri="{FF2B5EF4-FFF2-40B4-BE49-F238E27FC236}">
                <a16:creationId xmlns:a16="http://schemas.microsoft.com/office/drawing/2014/main" id="{9BFD4040-23F9-4745-AC2E-4787A0B5345C}"/>
              </a:ext>
            </a:extLst>
          </p:cNvPr>
          <p:cNvSpPr>
            <a:spLocks noGrp="1"/>
          </p:cNvSpPr>
          <p:nvPr>
            <p:ph type="ftr" sz="quarter" idx="3"/>
          </p:nvPr>
        </p:nvSpPr>
        <p:spPr>
          <a:xfrm>
            <a:off x="2100263" y="4687333"/>
            <a:ext cx="4984297" cy="230756"/>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Author     |     Email        |     NCEO Institute</a:t>
            </a:r>
          </a:p>
        </p:txBody>
      </p:sp>
    </p:spTree>
    <p:extLst>
      <p:ext uri="{BB962C8B-B14F-4D97-AF65-F5344CB8AC3E}">
        <p14:creationId xmlns:p14="http://schemas.microsoft.com/office/powerpoint/2010/main" val="92742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a:t>Modifiez le style du titre</a:t>
            </a:r>
            <a:endParaRPr lang="en-GB" noProof="0"/>
          </a:p>
        </p:txBody>
      </p:sp>
      <p:sp>
        <p:nvSpPr>
          <p:cNvPr id="3" name="Content Placeholder 2"/>
          <p:cNvSpPr>
            <a:spLocks noGrp="1"/>
          </p:cNvSpPr>
          <p:nvPr>
            <p:ph idx="1"/>
          </p:nvPr>
        </p:nvSpPr>
        <p:spPr/>
        <p:txBody>
          <a:bodyPr/>
          <a:lstStyle>
            <a:lvl1pPr marL="0">
              <a:defRPr baseline="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noProof="0" dirty="0"/>
          </a:p>
        </p:txBody>
      </p:sp>
    </p:spTree>
    <p:extLst>
      <p:ext uri="{BB962C8B-B14F-4D97-AF65-F5344CB8AC3E}">
        <p14:creationId xmlns:p14="http://schemas.microsoft.com/office/powerpoint/2010/main" val="1634811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fr-FR" noProof="0"/>
              <a:t>Modifiez le style du titre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noProof="0"/>
              <a:t>Modifiez les styles du texte du masque</a:t>
            </a:r>
          </a:p>
        </p:txBody>
      </p:sp>
    </p:spTree>
    <p:extLst>
      <p:ext uri="{BB962C8B-B14F-4D97-AF65-F5344CB8AC3E}">
        <p14:creationId xmlns:p14="http://schemas.microsoft.com/office/powerpoint/2010/main" val="370501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a:t>Modifiez le style du titre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a:p>
        </p:txBody>
      </p:sp>
    </p:spTree>
    <p:extLst>
      <p:ext uri="{BB962C8B-B14F-4D97-AF65-F5344CB8AC3E}">
        <p14:creationId xmlns:p14="http://schemas.microsoft.com/office/powerpoint/2010/main" val="261378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noProof="0"/>
              <a:t>Modifiez les styles du texte du masque</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noProof="0"/>
              <a:t>Modifiez les styles du texte du masque</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9" name="Title 1"/>
          <p:cNvSpPr>
            <a:spLocks noGrp="1"/>
          </p:cNvSpPr>
          <p:nvPr>
            <p:ph type="title"/>
          </p:nvPr>
        </p:nvSpPr>
        <p:spPr>
          <a:xfrm>
            <a:off x="143086" y="149150"/>
            <a:ext cx="7174846" cy="430887"/>
          </a:xfrm>
        </p:spPr>
        <p:txBody>
          <a:bodyPr/>
          <a:lstStyle/>
          <a:p>
            <a:r>
              <a:rPr lang="fr-FR" noProof="0"/>
              <a:t>Modifiez le style du titre</a:t>
            </a:r>
            <a:endParaRPr lang="en-GB" noProof="0"/>
          </a:p>
        </p:txBody>
      </p:sp>
    </p:spTree>
    <p:extLst>
      <p:ext uri="{BB962C8B-B14F-4D97-AF65-F5344CB8AC3E}">
        <p14:creationId xmlns:p14="http://schemas.microsoft.com/office/powerpoint/2010/main" val="2926941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p:spPr>
        <p:txBody>
          <a:bodyPr/>
          <a:lstStyle>
            <a:lvl1pPr>
              <a:defRPr lang="en-GB" sz="2200" b="0" dirty="0" smtClean="0">
                <a:solidFill>
                  <a:srgbClr val="0070C0"/>
                </a:solidFill>
                <a:latin typeface="Verdana"/>
                <a:ea typeface="+mj-ea"/>
                <a:cs typeface="Verdana"/>
              </a:defRPr>
            </a:lvl1pPr>
          </a:lstStyle>
          <a:p>
            <a:pPr lvl="0"/>
            <a:r>
              <a:rPr lang="fr-FR"/>
              <a:t>Modifiez le style du titre</a:t>
            </a:r>
            <a:endParaRPr lang="en-GB" dirty="0"/>
          </a:p>
        </p:txBody>
      </p:sp>
    </p:spTree>
    <p:extLst>
      <p:ext uri="{BB962C8B-B14F-4D97-AF65-F5344CB8AC3E}">
        <p14:creationId xmlns:p14="http://schemas.microsoft.com/office/powerpoint/2010/main" val="4238614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51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noProof="0"/>
              <a:t>Modifiez les styles du texte du masque</a:t>
            </a:r>
          </a:p>
        </p:txBody>
      </p:sp>
      <p:sp>
        <p:nvSpPr>
          <p:cNvPr id="5" name="Title 1"/>
          <p:cNvSpPr>
            <a:spLocks noGrp="1"/>
          </p:cNvSpPr>
          <p:nvPr>
            <p:ph type="title"/>
          </p:nvPr>
        </p:nvSpPr>
        <p:spPr>
          <a:xfrm>
            <a:off x="143086" y="149150"/>
            <a:ext cx="7174846" cy="430887"/>
          </a:xfrm>
        </p:spPr>
        <p:txBody>
          <a:bodyPr/>
          <a:lstStyle/>
          <a:p>
            <a:r>
              <a:rPr lang="fr-FR" noProof="0"/>
              <a:t>Modifiez le style du titre</a:t>
            </a:r>
            <a:endParaRPr lang="en-GB" noProof="0"/>
          </a:p>
        </p:txBody>
      </p:sp>
    </p:spTree>
    <p:extLst>
      <p:ext uri="{BB962C8B-B14F-4D97-AF65-F5344CB8AC3E}">
        <p14:creationId xmlns:p14="http://schemas.microsoft.com/office/powerpoint/2010/main" val="3786258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fr-FR" noProof="0"/>
              <a:t>Modifiez le style du titre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GB" noProof="0"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noProof="0"/>
              <a:t>Modifiez les styles du texte du masque</a:t>
            </a:r>
          </a:p>
        </p:txBody>
      </p:sp>
    </p:spTree>
    <p:extLst>
      <p:ext uri="{BB962C8B-B14F-4D97-AF65-F5344CB8AC3E}">
        <p14:creationId xmlns:p14="http://schemas.microsoft.com/office/powerpoint/2010/main" val="38538444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1.jpe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10.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CCI_ppt_edits_landSurfaceTemp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body" idx="1"/>
          </p:nvPr>
        </p:nvSpPr>
        <p:spPr bwMode="auto">
          <a:xfrm>
            <a:off x="173038" y="792163"/>
            <a:ext cx="8747125"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1028" name="Text Box DG"/>
          <p:cNvSpPr txBox="1">
            <a:spLocks noChangeArrowheads="1"/>
          </p:cNvSpPr>
          <p:nvPr/>
        </p:nvSpPr>
        <p:spPr bwMode="auto">
          <a:xfrm>
            <a:off x="577850" y="334963"/>
            <a:ext cx="50165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endParaRPr lang="en-US" sz="800"/>
          </a:p>
        </p:txBody>
      </p:sp>
      <p:sp>
        <p:nvSpPr>
          <p:cNvPr id="1029" name="Rectangle 6"/>
          <p:cNvSpPr>
            <a:spLocks noGrp="1" noChangeArrowheads="1"/>
          </p:cNvSpPr>
          <p:nvPr>
            <p:ph type="title"/>
          </p:nvPr>
        </p:nvSpPr>
        <p:spPr bwMode="auto">
          <a:xfrm>
            <a:off x="774700" y="158750"/>
            <a:ext cx="69564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fr-FR" altLang="fr-FR"/>
              <a:t>Modifiez le style du titre</a:t>
            </a:r>
            <a:endParaRPr lang="en-US" altLang="fr-FR"/>
          </a:p>
        </p:txBody>
      </p:sp>
      <p:pic>
        <p:nvPicPr>
          <p:cNvPr id="1030" name="Picture 11" descr="PPT_Footer.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47767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38"/>
          <p:cNvSpPr txBox="1">
            <a:spLocks noChangeArrowheads="1"/>
          </p:cNvSpPr>
          <p:nvPr/>
        </p:nvSpPr>
        <p:spPr bwMode="auto">
          <a:xfrm>
            <a:off x="165100" y="4575175"/>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800">
                <a:solidFill>
                  <a:srgbClr val="404040"/>
                </a:solidFill>
              </a:rPr>
              <a:t>ESA UNCLASSIFIED - For Official Use</a:t>
            </a:r>
          </a:p>
        </p:txBody>
      </p:sp>
      <p:sp>
        <p:nvSpPr>
          <p:cNvPr id="1032" name="Text Box 34"/>
          <p:cNvSpPr txBox="1">
            <a:spLocks noChangeAspect="1" noChangeArrowheads="1"/>
          </p:cNvSpPr>
          <p:nvPr/>
        </p:nvSpPr>
        <p:spPr bwMode="auto">
          <a:xfrm>
            <a:off x="4479925" y="4579938"/>
            <a:ext cx="4521200" cy="147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spcBef>
                <a:spcPct val="50000"/>
              </a:spcBef>
            </a:pPr>
            <a:r>
              <a:rPr lang="fr-FR" altLang="fr-FR" sz="800" noProof="1">
                <a:solidFill>
                  <a:schemeClr val="bg2"/>
                </a:solidFill>
              </a:rPr>
              <a:t>ESA | 01/01/2016 | Slide  </a:t>
            </a:r>
            <a:fld id="{7413FDCA-0F06-4063-887E-9DB05E30A5CA}" type="slidenum">
              <a:rPr altLang="fr-FR" sz="800" noProof="1">
                <a:solidFill>
                  <a:schemeClr val="bg2"/>
                </a:solidFill>
              </a:rPr>
              <a:pPr algn="r" eaLnBrk="1" hangingPunct="1">
                <a:spcBef>
                  <a:spcPct val="50000"/>
                </a:spcBef>
              </a:pPr>
              <a:t>‹#›</a:t>
            </a:fld>
            <a:endParaRPr lang="fr-FR" altLang="fr-FR" sz="800" noProof="1">
              <a:solidFill>
                <a:schemeClr val="bg2"/>
              </a:solidFill>
            </a:endParaRPr>
          </a:p>
        </p:txBody>
      </p:sp>
      <p:grpSp>
        <p:nvGrpSpPr>
          <p:cNvPr id="1033" name="Group 39"/>
          <p:cNvGrpSpPr>
            <a:grpSpLocks/>
          </p:cNvGrpSpPr>
          <p:nvPr/>
        </p:nvGrpSpPr>
        <p:grpSpPr bwMode="auto">
          <a:xfrm>
            <a:off x="173038" y="4908550"/>
            <a:ext cx="6826250" cy="111125"/>
            <a:chOff x="172269" y="6621494"/>
            <a:chExt cx="6826666" cy="111519"/>
          </a:xfrm>
        </p:grpSpPr>
        <p:pic>
          <p:nvPicPr>
            <p:cNvPr id="1035" name="Picture 40" descr="at.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41" descr="be.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2" descr="ca.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43" descr="ch.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44" descr="cz.pn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45" descr="de.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46" descr="dk.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47" descr="ee.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48" descr="es.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49" descr="fi.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50" descr="fr.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51" descr="gr.pn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52" descr="hu.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53" descr="ie.p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54" descr="it.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55" descr="lu.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56" descr="nl.pn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57" descr="no.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58" descr="pl.pn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59" descr="pt.pn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60" descr="ro.pn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61" descr="se.pn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62" descr="uk.png"/>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63" descr="si.pn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4" name="Picture 34"/>
          <p:cNvPicPr>
            <a:picLocks noChangeAspect="1"/>
          </p:cNvPicPr>
          <p:nvPr/>
        </p:nvPicPr>
        <p:blipFill>
          <a:blip r:embed="rId39"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8"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60" r:id="rId10"/>
    <p:sldLayoutId id="2147483961" r:id="rId11"/>
  </p:sldLayoutIdLst>
  <p:hf sldNum="0" hdr="0" dt="0"/>
  <p:txStyles>
    <p:titleStyle>
      <a:lvl1pPr algn="l" rtl="0" eaLnBrk="1" fontAlgn="base" hangingPunct="1">
        <a:spcBef>
          <a:spcPct val="0"/>
        </a:spcBef>
        <a:spcAft>
          <a:spcPct val="0"/>
        </a:spcAft>
        <a:defRPr lang="en-GB" sz="2200" dirty="0">
          <a:solidFill>
            <a:srgbClr val="FFFFFF"/>
          </a:solidFill>
          <a:latin typeface="Verdana"/>
          <a:ea typeface="MS PGothic" pitchFamily="34" charset="-128"/>
          <a:cs typeface="Verdana"/>
        </a:defRPr>
      </a:lvl1pPr>
      <a:lvl2pPr algn="l" rtl="0" eaLnBrk="1" fontAlgn="base" hangingPunct="1">
        <a:spcBef>
          <a:spcPct val="0"/>
        </a:spcBef>
        <a:spcAft>
          <a:spcPct val="0"/>
        </a:spcAft>
        <a:defRPr sz="2200">
          <a:solidFill>
            <a:srgbClr val="FFFFFF"/>
          </a:solidFill>
          <a:latin typeface="Verdana" pitchFamily="34" charset="0"/>
          <a:ea typeface="MS PGothic" pitchFamily="34" charset="-128"/>
        </a:defRPr>
      </a:lvl2pPr>
      <a:lvl3pPr algn="l" rtl="0" eaLnBrk="1" fontAlgn="base" hangingPunct="1">
        <a:spcBef>
          <a:spcPct val="0"/>
        </a:spcBef>
        <a:spcAft>
          <a:spcPct val="0"/>
        </a:spcAft>
        <a:defRPr sz="2200">
          <a:solidFill>
            <a:srgbClr val="FFFFFF"/>
          </a:solidFill>
          <a:latin typeface="Verdana" pitchFamily="34" charset="0"/>
          <a:ea typeface="MS PGothic" pitchFamily="34" charset="-128"/>
        </a:defRPr>
      </a:lvl3pPr>
      <a:lvl4pPr algn="l" rtl="0" eaLnBrk="1" fontAlgn="base" hangingPunct="1">
        <a:spcBef>
          <a:spcPct val="0"/>
        </a:spcBef>
        <a:spcAft>
          <a:spcPct val="0"/>
        </a:spcAft>
        <a:defRPr sz="2200">
          <a:solidFill>
            <a:srgbClr val="FFFFFF"/>
          </a:solidFill>
          <a:latin typeface="Verdana" pitchFamily="34" charset="0"/>
          <a:ea typeface="MS PGothic" pitchFamily="34" charset="-128"/>
        </a:defRPr>
      </a:lvl4pPr>
      <a:lvl5pPr algn="l" rtl="0" eaLnBrk="1" fontAlgn="base" hangingPunct="1">
        <a:spcBef>
          <a:spcPct val="0"/>
        </a:spcBef>
        <a:spcAft>
          <a:spcPct val="0"/>
        </a:spcAft>
        <a:defRPr sz="2200">
          <a:solidFill>
            <a:srgbClr val="FFFFFF"/>
          </a:solidFill>
          <a:latin typeface="Verdana" pitchFamily="34" charset="0"/>
          <a:ea typeface="MS PGothic" pitchFamily="34" charset="-128"/>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685800" algn="l" rtl="0" eaLnBrk="1" fontAlgn="base" hangingPunct="1">
        <a:lnSpc>
          <a:spcPct val="119000"/>
        </a:lnSpc>
        <a:spcBef>
          <a:spcPct val="20000"/>
        </a:spcBef>
        <a:spcAft>
          <a:spcPct val="0"/>
        </a:spcAft>
        <a:buClr>
          <a:schemeClr val="accent1"/>
        </a:buClr>
        <a:defRPr lang="en-GB" sz="1600" dirty="0">
          <a:solidFill>
            <a:schemeClr val="bg2"/>
          </a:solidFill>
          <a:latin typeface="Verdana"/>
          <a:ea typeface="MS PGothic" pitchFamily="34" charset="-128"/>
          <a:cs typeface="Verdana"/>
        </a:defRPr>
      </a:lvl1pPr>
      <a:lvl2pPr marL="809625" indent="-352425" algn="l" rtl="0" eaLnBrk="1" fontAlgn="base" hangingPunct="1">
        <a:lnSpc>
          <a:spcPct val="119000"/>
        </a:lnSpc>
        <a:spcBef>
          <a:spcPct val="20000"/>
        </a:spcBef>
        <a:spcAft>
          <a:spcPct val="0"/>
        </a:spcAft>
        <a:buClr>
          <a:schemeClr val="accent1"/>
        </a:buClr>
        <a:buFont typeface="Verdana" pitchFamily="34" charset="0"/>
        <a:defRPr lang="en-GB" sz="1600" dirty="0">
          <a:solidFill>
            <a:schemeClr val="bg2"/>
          </a:solidFill>
          <a:latin typeface="Verdana"/>
          <a:ea typeface="MS PGothic" pitchFamily="34" charset="-128"/>
          <a:cs typeface="Verdana"/>
        </a:defRPr>
      </a:lvl2pPr>
      <a:lvl3pPr marL="1406525" indent="-492125" algn="l" rtl="0" eaLnBrk="1" fontAlgn="base" hangingPunct="1">
        <a:lnSpc>
          <a:spcPct val="119000"/>
        </a:lnSpc>
        <a:spcBef>
          <a:spcPct val="20000"/>
        </a:spcBef>
        <a:spcAft>
          <a:spcPct val="0"/>
        </a:spcAft>
        <a:buClr>
          <a:schemeClr val="accent1"/>
        </a:buClr>
        <a:buFont typeface="Verdana" pitchFamily="34" charset="0"/>
        <a:defRPr lang="en-GB" sz="1600" dirty="0">
          <a:solidFill>
            <a:schemeClr val="bg2"/>
          </a:solidFill>
          <a:latin typeface="Verdana"/>
          <a:ea typeface="MS PGothic" pitchFamily="34" charset="-128"/>
          <a:cs typeface="Verdana"/>
        </a:defRPr>
      </a:lvl3pPr>
      <a:lvl4pPr marL="2005013" indent="-633413" algn="l" rtl="0" eaLnBrk="1" fontAlgn="base" hangingPunct="1">
        <a:lnSpc>
          <a:spcPct val="119000"/>
        </a:lnSpc>
        <a:spcBef>
          <a:spcPct val="20000"/>
        </a:spcBef>
        <a:spcAft>
          <a:spcPct val="0"/>
        </a:spcAft>
        <a:buClr>
          <a:schemeClr val="accent1"/>
        </a:buClr>
        <a:buFont typeface="Verdana" pitchFamily="34" charset="0"/>
        <a:defRPr lang="en-GB" sz="1600" dirty="0">
          <a:solidFill>
            <a:schemeClr val="bg2"/>
          </a:solidFill>
          <a:latin typeface="Verdana"/>
          <a:ea typeface="MS PGothic" pitchFamily="34" charset="-128"/>
          <a:cs typeface="Verdana"/>
        </a:defRPr>
      </a:lvl4pPr>
      <a:lvl5pPr marL="2601913" indent="-773113" algn="l" rtl="0" eaLnBrk="1" fontAlgn="base" hangingPunct="1">
        <a:lnSpc>
          <a:spcPct val="119000"/>
        </a:lnSpc>
        <a:spcBef>
          <a:spcPct val="20000"/>
        </a:spcBef>
        <a:spcAft>
          <a:spcPct val="0"/>
        </a:spcAft>
        <a:buClr>
          <a:schemeClr val="accent1"/>
        </a:buClr>
        <a:buFont typeface="Verdana" pitchFamily="34" charset="0"/>
        <a:defRPr lang="en-GB" sz="1600" dirty="0">
          <a:solidFill>
            <a:schemeClr val="bg2"/>
          </a:solidFill>
          <a:latin typeface="Verdana"/>
          <a:ea typeface="MS PGothic" pitchFamily="34" charset="-128"/>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433507" y="1424883"/>
            <a:ext cx="79724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a:defRPr/>
            </a:pPr>
            <a:r>
              <a:rPr lang="en-GB" sz="3200" dirty="0">
                <a:solidFill>
                  <a:schemeClr val="bg1"/>
                </a:solidFill>
                <a:cs typeface="Calibri" panose="020F0502020204030204"/>
              </a:rPr>
              <a:t>Progress Towards a </a:t>
            </a:r>
            <a:br>
              <a:rPr lang="en-GB" sz="3200" dirty="0">
                <a:solidFill>
                  <a:schemeClr val="bg1"/>
                </a:solidFill>
                <a:cs typeface="Calibri" panose="020F0502020204030204"/>
              </a:rPr>
            </a:br>
            <a:r>
              <a:rPr lang="en-GB" sz="3200" dirty="0">
                <a:solidFill>
                  <a:schemeClr val="bg1"/>
                </a:solidFill>
                <a:cs typeface="Calibri" panose="020F0502020204030204"/>
              </a:rPr>
              <a:t>Merged All-Sky LST Dataset </a:t>
            </a:r>
            <a:endParaRPr lang="en-GB" sz="3200" dirty="0">
              <a:solidFill>
                <a:schemeClr val="bg1"/>
              </a:solidFill>
              <a:latin typeface="Verdana"/>
              <a:ea typeface="+mj-ea"/>
              <a:cs typeface="Verdana"/>
            </a:endParaRPr>
          </a:p>
        </p:txBody>
      </p:sp>
      <p:sp>
        <p:nvSpPr>
          <p:cNvPr id="5" name="Subtitle 7">
            <a:extLst>
              <a:ext uri="{FF2B5EF4-FFF2-40B4-BE49-F238E27FC236}">
                <a16:creationId xmlns:a16="http://schemas.microsoft.com/office/drawing/2014/main" id="{2E0AA306-AFDD-4BE3-BE99-A8D581CEF136}"/>
              </a:ext>
            </a:extLst>
          </p:cNvPr>
          <p:cNvSpPr>
            <a:spLocks noGrp="1"/>
          </p:cNvSpPr>
          <p:nvPr>
            <p:ph type="subTitle" idx="1"/>
          </p:nvPr>
        </p:nvSpPr>
        <p:spPr>
          <a:xfrm>
            <a:off x="5912225" y="3528004"/>
            <a:ext cx="3059522" cy="786634"/>
          </a:xfrm>
        </p:spPr>
        <p:txBody>
          <a:bodyPr vert="horz" wrap="square" lIns="68580" tIns="34290" rIns="68580" bIns="34290" numCol="1" rtlCol="0" anchor="t" anchorCtr="0" compatLnSpc="1">
            <a:prstTxWarp prst="textNoShape">
              <a:avLst/>
            </a:prstTxWarp>
            <a:normAutofit lnSpcReduction="10000"/>
          </a:bodyPr>
          <a:lstStyle/>
          <a:p>
            <a:r>
              <a:rPr lang="en-GB" sz="1200" dirty="0">
                <a:solidFill>
                  <a:schemeClr val="bg1"/>
                </a:solidFill>
                <a:cs typeface="Calibri"/>
              </a:rPr>
              <a:t>By Abigail Marie Waring (PhD Candidate)</a:t>
            </a:r>
          </a:p>
          <a:p>
            <a:r>
              <a:rPr lang="en-GB" sz="800" dirty="0">
                <a:solidFill>
                  <a:schemeClr val="bg1"/>
                </a:solidFill>
                <a:cs typeface="Calibri"/>
              </a:rPr>
              <a:t>University of Leicester School of Physics &amp; Astronomy </a:t>
            </a:r>
          </a:p>
          <a:p>
            <a:r>
              <a:rPr lang="en-GB" sz="800" dirty="0">
                <a:solidFill>
                  <a:schemeClr val="bg1"/>
                </a:solidFill>
                <a:cs typeface="Calibri"/>
              </a:rPr>
              <a:t>and the National Centre for Earth Observation</a:t>
            </a:r>
          </a:p>
          <a:p>
            <a:endParaRPr lang="en-GB" sz="1200" dirty="0">
              <a:solidFill>
                <a:schemeClr val="bg1"/>
              </a:solidFill>
              <a:cs typeface="Calibri"/>
            </a:endParaRPr>
          </a:p>
        </p:txBody>
      </p:sp>
      <p:sp>
        <p:nvSpPr>
          <p:cNvPr id="6" name="Subtitle 7">
            <a:extLst>
              <a:ext uri="{FF2B5EF4-FFF2-40B4-BE49-F238E27FC236}">
                <a16:creationId xmlns:a16="http://schemas.microsoft.com/office/drawing/2014/main" id="{539FC32F-056E-4978-963D-A37B312C1C7B}"/>
              </a:ext>
            </a:extLst>
          </p:cNvPr>
          <p:cNvSpPr txBox="1">
            <a:spLocks/>
          </p:cNvSpPr>
          <p:nvPr/>
        </p:nvSpPr>
        <p:spPr>
          <a:xfrm>
            <a:off x="5739973" y="4314638"/>
            <a:ext cx="3404027" cy="100013"/>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fontAlgn="auto">
              <a:spcBef>
                <a:spcPts val="750"/>
              </a:spcBef>
              <a:spcAft>
                <a:spcPts val="0"/>
              </a:spcAft>
              <a:defRPr/>
            </a:pPr>
            <a:r>
              <a:rPr lang="en-GB" sz="1050" dirty="0">
                <a:solidFill>
                  <a:schemeClr val="bg1"/>
                </a:solidFill>
                <a:latin typeface="Calibri" panose="020F0502020204030204"/>
                <a:cs typeface="Calibri"/>
              </a:rPr>
              <a:t>Dr David Moffat (PML/NEODAAS/NCEO), Dr Darren Ghent (UoL/NCEO), Prof John Remedios (UoL/NCEO)</a:t>
            </a:r>
          </a:p>
          <a:p>
            <a:pPr defTabSz="685800" fontAlgn="auto">
              <a:spcBef>
                <a:spcPts val="750"/>
              </a:spcBef>
              <a:spcAft>
                <a:spcPts val="0"/>
              </a:spcAft>
              <a:defRPr/>
            </a:pPr>
            <a:endParaRPr lang="en-GB" sz="1000" dirty="0">
              <a:solidFill>
                <a:schemeClr val="bg1"/>
              </a:solidFill>
              <a:latin typeface="Calibri" panose="020F0502020204030204"/>
              <a:cs typeface="Calibri"/>
            </a:endParaRPr>
          </a:p>
        </p:txBody>
      </p:sp>
      <p:pic>
        <p:nvPicPr>
          <p:cNvPr id="7" name="Picture 2" descr="NEODAAS User Survey">
            <a:extLst>
              <a:ext uri="{FF2B5EF4-FFF2-40B4-BE49-F238E27FC236}">
                <a16:creationId xmlns:a16="http://schemas.microsoft.com/office/drawing/2014/main" id="{D7C4BBEE-590A-47D7-8D73-1ADB406F14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9646" y="725847"/>
            <a:ext cx="1240566" cy="3721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Step 4: Merged Dataset Product</a:t>
            </a:r>
          </a:p>
        </p:txBody>
      </p:sp>
      <p:sp>
        <p:nvSpPr>
          <p:cNvPr id="2" name="Content Placeholder 8">
            <a:extLst>
              <a:ext uri="{FF2B5EF4-FFF2-40B4-BE49-F238E27FC236}">
                <a16:creationId xmlns:a16="http://schemas.microsoft.com/office/drawing/2014/main" id="{0AC1226C-A9FA-A955-437B-0FE5FCB0DA13}"/>
              </a:ext>
            </a:extLst>
          </p:cNvPr>
          <p:cNvSpPr>
            <a:spLocks noGrp="1"/>
          </p:cNvSpPr>
          <p:nvPr/>
        </p:nvSpPr>
        <p:spPr>
          <a:xfrm>
            <a:off x="251222" y="1448310"/>
            <a:ext cx="3764470" cy="2587360"/>
          </a:xfrm>
          <a:prstGeom prst="rect">
            <a:avLst/>
          </a:prstGeom>
          <a:ln>
            <a:solidFill>
              <a:schemeClr val="accent2"/>
            </a:solidFill>
          </a:ln>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defRPr/>
            </a:pPr>
            <a:r>
              <a:rPr lang="en-GB" sz="1500" i="1" dirty="0">
                <a:solidFill>
                  <a:srgbClr val="2B3890"/>
                </a:solidFill>
                <a:latin typeface="Calibri" panose="020F0502020204030204"/>
                <a:cs typeface="Calibri" panose="020F0502020204030204"/>
              </a:rPr>
              <a:t>Selection of LST data:</a:t>
            </a:r>
            <a:endParaRPr lang="en-US" sz="1500" dirty="0">
              <a:solidFill>
                <a:srgbClr val="2B3890"/>
              </a:solidFill>
              <a:latin typeface="Calibri" panose="020F0502020204030204"/>
              <a:cs typeface="Calibri"/>
            </a:endParaRPr>
          </a:p>
          <a:p>
            <a:pPr marL="171450" indent="-171450" defTabSz="685800" fontAlgn="auto">
              <a:spcBef>
                <a:spcPts val="750"/>
              </a:spcBef>
              <a:spcAft>
                <a:spcPts val="0"/>
              </a:spcAft>
              <a:defRPr/>
            </a:pPr>
            <a:r>
              <a:rPr lang="en-GB" sz="1350" dirty="0">
                <a:solidFill>
                  <a:srgbClr val="2B3459"/>
                </a:solidFill>
                <a:latin typeface="Calibri" panose="020F0502020204030204"/>
                <a:cs typeface="Calibri" panose="020F0502020204030204"/>
              </a:rPr>
              <a:t>Where pixel == TIR &amp; MW, favour TIR over MW </a:t>
            </a:r>
          </a:p>
          <a:p>
            <a:pPr marL="514350" lvl="1" indent="-171450" defTabSz="685800" fontAlgn="auto">
              <a:spcBef>
                <a:spcPts val="375"/>
              </a:spcBef>
              <a:spcAft>
                <a:spcPts val="0"/>
              </a:spcAft>
              <a:defRPr/>
            </a:pPr>
            <a:r>
              <a:rPr lang="en-GB" sz="1200" dirty="0">
                <a:solidFill>
                  <a:srgbClr val="2B3459"/>
                </a:solidFill>
                <a:latin typeface="Calibri" panose="020F0502020204030204"/>
                <a:cs typeface="Calibri" panose="020F0502020204030204"/>
              </a:rPr>
              <a:t>(lower uncertainties)</a:t>
            </a:r>
          </a:p>
          <a:p>
            <a:pPr marL="171450" indent="-171450" defTabSz="685800" fontAlgn="auto">
              <a:spcBef>
                <a:spcPts val="750"/>
              </a:spcBef>
              <a:spcAft>
                <a:spcPts val="0"/>
              </a:spcAft>
              <a:defRPr/>
            </a:pPr>
            <a:r>
              <a:rPr lang="en-GB" sz="1350" dirty="0">
                <a:solidFill>
                  <a:srgbClr val="2B3459"/>
                </a:solidFill>
                <a:latin typeface="Calibri" panose="020F0502020204030204"/>
                <a:cs typeface="Calibri" panose="020F0502020204030204"/>
              </a:rPr>
              <a:t>Where pixel == cloud, fill with MW</a:t>
            </a:r>
          </a:p>
          <a:p>
            <a:pPr marL="171450" indent="-171450" defTabSz="685800" fontAlgn="auto">
              <a:spcBef>
                <a:spcPts val="750"/>
              </a:spcBef>
              <a:spcAft>
                <a:spcPts val="0"/>
              </a:spcAft>
              <a:defRPr/>
            </a:pPr>
            <a:r>
              <a:rPr lang="en-GB" sz="1350" dirty="0">
                <a:solidFill>
                  <a:srgbClr val="2B3459"/>
                </a:solidFill>
                <a:latin typeface="Calibri" panose="020F0502020204030204"/>
                <a:cs typeface="Calibri" panose="020F0502020204030204"/>
              </a:rPr>
              <a:t>Where TIR &lt; MW, favour MW </a:t>
            </a:r>
          </a:p>
          <a:p>
            <a:pPr marL="514350" lvl="1" indent="-171450" defTabSz="685800" fontAlgn="auto">
              <a:spcBef>
                <a:spcPts val="375"/>
              </a:spcBef>
              <a:spcAft>
                <a:spcPts val="0"/>
              </a:spcAft>
              <a:defRPr/>
            </a:pPr>
            <a:r>
              <a:rPr lang="en-GB" sz="1200" dirty="0">
                <a:solidFill>
                  <a:srgbClr val="2B3459"/>
                </a:solidFill>
                <a:latin typeface="Calibri" panose="020F0502020204030204"/>
                <a:cs typeface="Calibri" panose="020F0502020204030204"/>
              </a:rPr>
              <a:t>(TIR likely seeing cloud top height not the surface, MW can penetrate the misclassified cloud)</a:t>
            </a:r>
          </a:p>
          <a:p>
            <a:pPr marL="0" indent="0" defTabSz="685800" fontAlgn="auto">
              <a:spcBef>
                <a:spcPts val="750"/>
              </a:spcBef>
              <a:spcAft>
                <a:spcPts val="0"/>
              </a:spcAft>
              <a:buNone/>
              <a:defRPr/>
            </a:pPr>
            <a:r>
              <a:rPr lang="en-GB" sz="1350" u="sng" dirty="0">
                <a:solidFill>
                  <a:srgbClr val="2B3459"/>
                </a:solidFill>
                <a:latin typeface="Calibri" panose="020F0502020204030204"/>
                <a:cs typeface="Calibri" panose="020F0502020204030204"/>
              </a:rPr>
              <a:t>End goal:</a:t>
            </a:r>
          </a:p>
          <a:p>
            <a:pPr marL="514350" lvl="1" indent="-171450" defTabSz="685800" fontAlgn="auto">
              <a:spcBef>
                <a:spcPts val="375"/>
              </a:spcBef>
              <a:spcAft>
                <a:spcPts val="0"/>
              </a:spcAft>
              <a:defRPr/>
            </a:pPr>
            <a:r>
              <a:rPr lang="en-GB" sz="1200" dirty="0">
                <a:solidFill>
                  <a:srgbClr val="2B3459"/>
                </a:solidFill>
                <a:latin typeface="Calibri" panose="020F0502020204030204"/>
                <a:cs typeface="Calibri" panose="020F0502020204030204"/>
              </a:rPr>
              <a:t>A merged all-sky LST for the globe at 5 km resolution</a:t>
            </a:r>
            <a:endParaRPr lang="en-US" sz="1200" dirty="0">
              <a:solidFill>
                <a:srgbClr val="2B3459"/>
              </a:solidFill>
              <a:latin typeface="Calibri" panose="020F0502020204030204"/>
              <a:cs typeface="Calibri" panose="020F0502020204030204"/>
            </a:endParaRPr>
          </a:p>
          <a:p>
            <a:pPr marL="171450" indent="-171450" defTabSz="685800" fontAlgn="auto">
              <a:spcBef>
                <a:spcPts val="750"/>
              </a:spcBef>
              <a:spcAft>
                <a:spcPts val="0"/>
              </a:spcAft>
              <a:defRPr/>
            </a:pPr>
            <a:endParaRPr lang="en-GB" sz="2100" dirty="0">
              <a:solidFill>
                <a:srgbClr val="2B3459"/>
              </a:solidFill>
              <a:latin typeface="Calibri" panose="020F0502020204030204"/>
              <a:cs typeface="Calibri" panose="020F0502020204030204"/>
            </a:endParaRPr>
          </a:p>
          <a:p>
            <a:pPr marL="0" indent="0" defTabSz="685800" fontAlgn="auto">
              <a:spcBef>
                <a:spcPts val="750"/>
              </a:spcBef>
              <a:spcAft>
                <a:spcPts val="0"/>
              </a:spcAft>
              <a:buNone/>
              <a:defRPr/>
            </a:pPr>
            <a:endParaRPr lang="en-GB" sz="2100" dirty="0">
              <a:solidFill>
                <a:srgbClr val="2B3459"/>
              </a:solidFill>
              <a:latin typeface="Calibri" panose="020F0502020204030204"/>
              <a:cs typeface="Calibri" panose="020F0502020204030204"/>
            </a:endParaRPr>
          </a:p>
          <a:p>
            <a:pPr marL="0" indent="0" defTabSz="685800" fontAlgn="auto">
              <a:spcBef>
                <a:spcPts val="750"/>
              </a:spcBef>
              <a:spcAft>
                <a:spcPts val="0"/>
              </a:spcAft>
              <a:buNone/>
              <a:defRPr/>
            </a:pPr>
            <a:endParaRPr lang="en-GB" sz="2100" dirty="0">
              <a:solidFill>
                <a:srgbClr val="2B3459"/>
              </a:solidFill>
              <a:latin typeface="Calibri" panose="020F0502020204030204"/>
              <a:cs typeface="Calibri" panose="020F0502020204030204"/>
            </a:endParaRPr>
          </a:p>
          <a:p>
            <a:pPr marL="171450" indent="-171450" defTabSz="685800" fontAlgn="auto">
              <a:spcBef>
                <a:spcPts val="750"/>
              </a:spcBef>
              <a:spcAft>
                <a:spcPts val="0"/>
              </a:spcAft>
              <a:defRPr/>
            </a:pPr>
            <a:endParaRPr lang="en-GB" sz="2100" dirty="0">
              <a:solidFill>
                <a:srgbClr val="2B3459"/>
              </a:solidFill>
              <a:latin typeface="Calibri" panose="020F0502020204030204"/>
              <a:cs typeface="Calibri" panose="020F0502020204030204"/>
            </a:endParaRPr>
          </a:p>
        </p:txBody>
      </p:sp>
      <p:pic>
        <p:nvPicPr>
          <p:cNvPr id="8" name="Picture 7" descr="A map of the united kingdom&#10;&#10;Description automatically generated">
            <a:extLst>
              <a:ext uri="{FF2B5EF4-FFF2-40B4-BE49-F238E27FC236}">
                <a16:creationId xmlns:a16="http://schemas.microsoft.com/office/drawing/2014/main" id="{94CA802B-4363-319C-CD61-F2AB10CA4CD0}"/>
              </a:ext>
            </a:extLst>
          </p:cNvPr>
          <p:cNvPicPr>
            <a:picLocks noChangeAspect="1"/>
          </p:cNvPicPr>
          <p:nvPr/>
        </p:nvPicPr>
        <p:blipFill rotWithShape="1">
          <a:blip r:embed="rId3"/>
          <a:srcRect l="4552" t="5405" r="2731" b="9355"/>
          <a:stretch/>
        </p:blipFill>
        <p:spPr>
          <a:xfrm>
            <a:off x="4136782" y="1221630"/>
            <a:ext cx="4932596" cy="3198974"/>
          </a:xfrm>
          <a:prstGeom prst="rect">
            <a:avLst/>
          </a:prstGeom>
        </p:spPr>
      </p:pic>
    </p:spTree>
    <p:extLst>
      <p:ext uri="{BB962C8B-B14F-4D97-AF65-F5344CB8AC3E}">
        <p14:creationId xmlns:p14="http://schemas.microsoft.com/office/powerpoint/2010/main" val="813377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Testing: Model Optimisation</a:t>
            </a:r>
          </a:p>
        </p:txBody>
      </p:sp>
      <p:sp>
        <p:nvSpPr>
          <p:cNvPr id="21" name="TextBox 20">
            <a:extLst>
              <a:ext uri="{FF2B5EF4-FFF2-40B4-BE49-F238E27FC236}">
                <a16:creationId xmlns:a16="http://schemas.microsoft.com/office/drawing/2014/main" id="{567A70C1-ECA4-4490-9E66-463EC16CCC56}"/>
              </a:ext>
            </a:extLst>
          </p:cNvPr>
          <p:cNvSpPr txBox="1"/>
          <p:nvPr/>
        </p:nvSpPr>
        <p:spPr>
          <a:xfrm>
            <a:off x="4004209" y="1037966"/>
            <a:ext cx="1135580" cy="369332"/>
          </a:xfrm>
          <a:prstGeom prst="rect">
            <a:avLst/>
          </a:prstGeom>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fontAlgn="auto">
              <a:spcBef>
                <a:spcPts val="0"/>
              </a:spcBef>
              <a:spcAft>
                <a:spcPts val="0"/>
              </a:spcAft>
              <a:defRPr/>
            </a:pPr>
            <a:r>
              <a:rPr lang="en-GB" sz="900" dirty="0">
                <a:solidFill>
                  <a:srgbClr val="2B3459"/>
                </a:solidFill>
                <a:latin typeface="Calibri" panose="020F0502020204030204"/>
              </a:rPr>
              <a:t>Full Merge Prototype</a:t>
            </a:r>
          </a:p>
        </p:txBody>
      </p:sp>
      <p:pic>
        <p:nvPicPr>
          <p:cNvPr id="14" name="Picture 13">
            <a:extLst>
              <a:ext uri="{FF2B5EF4-FFF2-40B4-BE49-F238E27FC236}">
                <a16:creationId xmlns:a16="http://schemas.microsoft.com/office/drawing/2014/main" id="{5C8B2972-8F8E-42DE-9CBC-FB00C3402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76" y="1662566"/>
            <a:ext cx="2971701" cy="2339094"/>
          </a:xfrm>
          <a:prstGeom prst="rect">
            <a:avLst/>
          </a:prstGeom>
        </p:spPr>
      </p:pic>
      <p:pic>
        <p:nvPicPr>
          <p:cNvPr id="16" name="Picture 15">
            <a:extLst>
              <a:ext uri="{FF2B5EF4-FFF2-40B4-BE49-F238E27FC236}">
                <a16:creationId xmlns:a16="http://schemas.microsoft.com/office/drawing/2014/main" id="{A1DB509E-5547-4722-898F-01FD3E23CD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823" y="1662566"/>
            <a:ext cx="2971702" cy="2339094"/>
          </a:xfrm>
          <a:prstGeom prst="rect">
            <a:avLst/>
          </a:prstGeom>
        </p:spPr>
      </p:pic>
      <p:pic>
        <p:nvPicPr>
          <p:cNvPr id="22" name="Picture 21">
            <a:extLst>
              <a:ext uri="{FF2B5EF4-FFF2-40B4-BE49-F238E27FC236}">
                <a16:creationId xmlns:a16="http://schemas.microsoft.com/office/drawing/2014/main" id="{A873667B-C4E7-4619-BD54-FF7A65B8C0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149" y="1662566"/>
            <a:ext cx="2971702" cy="2339094"/>
          </a:xfrm>
          <a:prstGeom prst="rect">
            <a:avLst/>
          </a:prstGeom>
        </p:spPr>
      </p:pic>
      <p:sp>
        <p:nvSpPr>
          <p:cNvPr id="23" name="TextBox 22">
            <a:extLst>
              <a:ext uri="{FF2B5EF4-FFF2-40B4-BE49-F238E27FC236}">
                <a16:creationId xmlns:a16="http://schemas.microsoft.com/office/drawing/2014/main" id="{F346598A-880B-4576-984F-3D95BD9A732A}"/>
              </a:ext>
            </a:extLst>
          </p:cNvPr>
          <p:cNvSpPr txBox="1"/>
          <p:nvPr/>
        </p:nvSpPr>
        <p:spPr>
          <a:xfrm>
            <a:off x="1375349" y="1365142"/>
            <a:ext cx="576395" cy="230832"/>
          </a:xfrm>
          <a:prstGeom prst="rect">
            <a:avLst/>
          </a:prstGeom>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fontAlgn="auto">
              <a:spcBef>
                <a:spcPts val="0"/>
              </a:spcBef>
              <a:spcAft>
                <a:spcPts val="0"/>
              </a:spcAft>
              <a:defRPr/>
            </a:pPr>
            <a:r>
              <a:rPr lang="en-GB" sz="900" dirty="0">
                <a:solidFill>
                  <a:srgbClr val="2B3459"/>
                </a:solidFill>
                <a:latin typeface="Calibri" panose="020F0502020204030204"/>
              </a:rPr>
              <a:t>V0.2 </a:t>
            </a:r>
          </a:p>
        </p:txBody>
      </p:sp>
      <p:sp>
        <p:nvSpPr>
          <p:cNvPr id="24" name="TextBox 23">
            <a:extLst>
              <a:ext uri="{FF2B5EF4-FFF2-40B4-BE49-F238E27FC236}">
                <a16:creationId xmlns:a16="http://schemas.microsoft.com/office/drawing/2014/main" id="{7022EDEB-F93A-4E45-A420-39CE5C3CD6D2}"/>
              </a:ext>
            </a:extLst>
          </p:cNvPr>
          <p:cNvSpPr txBox="1"/>
          <p:nvPr/>
        </p:nvSpPr>
        <p:spPr>
          <a:xfrm>
            <a:off x="4383024" y="1365142"/>
            <a:ext cx="576394" cy="230832"/>
          </a:xfrm>
          <a:prstGeom prst="rect">
            <a:avLst/>
          </a:prstGeom>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fontAlgn="auto">
              <a:spcBef>
                <a:spcPts val="0"/>
              </a:spcBef>
              <a:spcAft>
                <a:spcPts val="0"/>
              </a:spcAft>
              <a:defRPr/>
            </a:pPr>
            <a:r>
              <a:rPr lang="en-GB" sz="900" dirty="0">
                <a:solidFill>
                  <a:srgbClr val="2B3459"/>
                </a:solidFill>
                <a:latin typeface="Calibri" panose="020F0502020204030204"/>
              </a:rPr>
              <a:t>V0.3 </a:t>
            </a:r>
          </a:p>
        </p:txBody>
      </p:sp>
      <p:sp>
        <p:nvSpPr>
          <p:cNvPr id="25" name="TextBox 24">
            <a:extLst>
              <a:ext uri="{FF2B5EF4-FFF2-40B4-BE49-F238E27FC236}">
                <a16:creationId xmlns:a16="http://schemas.microsoft.com/office/drawing/2014/main" id="{B8B816FC-CB6F-4B44-BAE8-5EE06C780F04}"/>
              </a:ext>
            </a:extLst>
          </p:cNvPr>
          <p:cNvSpPr txBox="1"/>
          <p:nvPr/>
        </p:nvSpPr>
        <p:spPr>
          <a:xfrm>
            <a:off x="7352011" y="1365142"/>
            <a:ext cx="651053" cy="230832"/>
          </a:xfrm>
          <a:prstGeom prst="rect">
            <a:avLst/>
          </a:prstGeom>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fontAlgn="auto">
              <a:spcBef>
                <a:spcPts val="0"/>
              </a:spcBef>
              <a:spcAft>
                <a:spcPts val="0"/>
              </a:spcAft>
              <a:defRPr/>
            </a:pPr>
            <a:r>
              <a:rPr lang="en-GB" sz="900" dirty="0">
                <a:solidFill>
                  <a:srgbClr val="2B3459"/>
                </a:solidFill>
                <a:latin typeface="Calibri" panose="020F0502020204030204"/>
              </a:rPr>
              <a:t>V0.3.1</a:t>
            </a:r>
          </a:p>
        </p:txBody>
      </p:sp>
      <p:grpSp>
        <p:nvGrpSpPr>
          <p:cNvPr id="33" name="Group 32">
            <a:extLst>
              <a:ext uri="{FF2B5EF4-FFF2-40B4-BE49-F238E27FC236}">
                <a16:creationId xmlns:a16="http://schemas.microsoft.com/office/drawing/2014/main" id="{139D649F-2671-4683-8B54-19F63E073709}"/>
              </a:ext>
            </a:extLst>
          </p:cNvPr>
          <p:cNvGrpSpPr/>
          <p:nvPr/>
        </p:nvGrpSpPr>
        <p:grpSpPr>
          <a:xfrm>
            <a:off x="894515" y="3872888"/>
            <a:ext cx="1339622" cy="726276"/>
            <a:chOff x="1192686" y="5163851"/>
            <a:chExt cx="1786163" cy="968368"/>
          </a:xfrm>
        </p:grpSpPr>
        <p:sp>
          <p:nvSpPr>
            <p:cNvPr id="26" name="TextBox 25">
              <a:extLst>
                <a:ext uri="{FF2B5EF4-FFF2-40B4-BE49-F238E27FC236}">
                  <a16:creationId xmlns:a16="http://schemas.microsoft.com/office/drawing/2014/main" id="{59DE1E59-BEDC-4D83-952C-D3DF404F82D8}"/>
                </a:ext>
              </a:extLst>
            </p:cNvPr>
            <p:cNvSpPr txBox="1"/>
            <p:nvPr/>
          </p:nvSpPr>
          <p:spPr>
            <a:xfrm>
              <a:off x="1192686" y="5455111"/>
              <a:ext cx="1786163" cy="677108"/>
            </a:xfrm>
            <a:prstGeom prst="rect">
              <a:avLst/>
            </a:prstGeom>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fontAlgn="auto">
                <a:spcBef>
                  <a:spcPts val="0"/>
                </a:spcBef>
                <a:spcAft>
                  <a:spcPts val="0"/>
                </a:spcAft>
                <a:defRPr/>
              </a:pPr>
              <a:r>
                <a:rPr lang="en-GB" sz="900" dirty="0">
                  <a:solidFill>
                    <a:srgbClr val="2B3459"/>
                  </a:solidFill>
                  <a:latin typeface="Calibri" panose="020F0502020204030204"/>
                </a:rPr>
                <a:t>Added up sampling layers to improve the resolution </a:t>
              </a:r>
            </a:p>
          </p:txBody>
        </p:sp>
        <p:cxnSp>
          <p:nvCxnSpPr>
            <p:cNvPr id="29" name="Straight Arrow Connector 28">
              <a:extLst>
                <a:ext uri="{FF2B5EF4-FFF2-40B4-BE49-F238E27FC236}">
                  <a16:creationId xmlns:a16="http://schemas.microsoft.com/office/drawing/2014/main" id="{17D83291-4692-433F-A6E5-00411DBB4777}"/>
                </a:ext>
              </a:extLst>
            </p:cNvPr>
            <p:cNvCxnSpPr>
              <a:cxnSpLocks/>
            </p:cNvCxnSpPr>
            <p:nvPr/>
          </p:nvCxnSpPr>
          <p:spPr>
            <a:xfrm flipH="1" flipV="1">
              <a:off x="2255266" y="5163851"/>
              <a:ext cx="164939" cy="29352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grpSp>
        <p:nvGrpSpPr>
          <p:cNvPr id="34" name="Group 33">
            <a:extLst>
              <a:ext uri="{FF2B5EF4-FFF2-40B4-BE49-F238E27FC236}">
                <a16:creationId xmlns:a16="http://schemas.microsoft.com/office/drawing/2014/main" id="{F795D2CF-9E96-4434-A92D-4036059B7E20}"/>
              </a:ext>
            </a:extLst>
          </p:cNvPr>
          <p:cNvGrpSpPr/>
          <p:nvPr/>
        </p:nvGrpSpPr>
        <p:grpSpPr>
          <a:xfrm>
            <a:off x="3972669" y="3885389"/>
            <a:ext cx="1033339" cy="589477"/>
            <a:chOff x="5296892" y="5180519"/>
            <a:chExt cx="1377785" cy="785970"/>
          </a:xfrm>
        </p:grpSpPr>
        <p:sp>
          <p:nvSpPr>
            <p:cNvPr id="27" name="TextBox 26">
              <a:extLst>
                <a:ext uri="{FF2B5EF4-FFF2-40B4-BE49-F238E27FC236}">
                  <a16:creationId xmlns:a16="http://schemas.microsoft.com/office/drawing/2014/main" id="{D36C3F0F-EDD7-4ECA-B5CE-FD6BF2865029}"/>
                </a:ext>
              </a:extLst>
            </p:cNvPr>
            <p:cNvSpPr txBox="1"/>
            <p:nvPr/>
          </p:nvSpPr>
          <p:spPr>
            <a:xfrm>
              <a:off x="5296892" y="5474046"/>
              <a:ext cx="1377785" cy="492443"/>
            </a:xfrm>
            <a:prstGeom prst="rect">
              <a:avLst/>
            </a:prstGeom>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fontAlgn="auto">
                <a:spcBef>
                  <a:spcPts val="0"/>
                </a:spcBef>
                <a:spcAft>
                  <a:spcPts val="0"/>
                </a:spcAft>
                <a:defRPr/>
              </a:pPr>
              <a:r>
                <a:rPr lang="en-GB" sz="900" dirty="0">
                  <a:solidFill>
                    <a:srgbClr val="2B3459"/>
                  </a:solidFill>
                  <a:latin typeface="Calibri" panose="020F0502020204030204"/>
                </a:rPr>
                <a:t>Added learning rate of 0.01</a:t>
              </a:r>
            </a:p>
          </p:txBody>
        </p:sp>
        <p:cxnSp>
          <p:nvCxnSpPr>
            <p:cNvPr id="31" name="Straight Arrow Connector 30">
              <a:extLst>
                <a:ext uri="{FF2B5EF4-FFF2-40B4-BE49-F238E27FC236}">
                  <a16:creationId xmlns:a16="http://schemas.microsoft.com/office/drawing/2014/main" id="{1C41AE44-6480-46CD-9374-A8B9619308F1}"/>
                </a:ext>
              </a:extLst>
            </p:cNvPr>
            <p:cNvCxnSpPr>
              <a:cxnSpLocks/>
            </p:cNvCxnSpPr>
            <p:nvPr/>
          </p:nvCxnSpPr>
          <p:spPr>
            <a:xfrm flipH="1" flipV="1">
              <a:off x="6183029" y="5180519"/>
              <a:ext cx="164939" cy="29352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grpSp>
        <p:nvGrpSpPr>
          <p:cNvPr id="35" name="Group 34">
            <a:extLst>
              <a:ext uri="{FF2B5EF4-FFF2-40B4-BE49-F238E27FC236}">
                <a16:creationId xmlns:a16="http://schemas.microsoft.com/office/drawing/2014/main" id="{B710D827-EEAF-49D9-B661-0FFD1BF88B0D}"/>
              </a:ext>
            </a:extLst>
          </p:cNvPr>
          <p:cNvGrpSpPr/>
          <p:nvPr/>
        </p:nvGrpSpPr>
        <p:grpSpPr>
          <a:xfrm>
            <a:off x="7063004" y="3868300"/>
            <a:ext cx="1033339" cy="592369"/>
            <a:chOff x="9417338" y="5157729"/>
            <a:chExt cx="1377785" cy="789824"/>
          </a:xfrm>
        </p:grpSpPr>
        <p:sp>
          <p:nvSpPr>
            <p:cNvPr id="28" name="TextBox 27">
              <a:extLst>
                <a:ext uri="{FF2B5EF4-FFF2-40B4-BE49-F238E27FC236}">
                  <a16:creationId xmlns:a16="http://schemas.microsoft.com/office/drawing/2014/main" id="{D5A304DB-089A-4881-B5EB-C952BABE9DE3}"/>
                </a:ext>
              </a:extLst>
            </p:cNvPr>
            <p:cNvSpPr txBox="1"/>
            <p:nvPr/>
          </p:nvSpPr>
          <p:spPr>
            <a:xfrm>
              <a:off x="9417338" y="5455111"/>
              <a:ext cx="1377785" cy="492442"/>
            </a:xfrm>
            <a:prstGeom prst="rect">
              <a:avLst/>
            </a:prstGeom>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fontAlgn="auto">
                <a:spcBef>
                  <a:spcPts val="0"/>
                </a:spcBef>
                <a:spcAft>
                  <a:spcPts val="0"/>
                </a:spcAft>
                <a:defRPr/>
              </a:pPr>
              <a:r>
                <a:rPr lang="en-GB" sz="900" dirty="0">
                  <a:solidFill>
                    <a:srgbClr val="2B3459"/>
                  </a:solidFill>
                  <a:latin typeface="Calibri" panose="020F0502020204030204"/>
                </a:rPr>
                <a:t>Reduced learning rate to 0.001</a:t>
              </a:r>
            </a:p>
          </p:txBody>
        </p:sp>
        <p:cxnSp>
          <p:nvCxnSpPr>
            <p:cNvPr id="32" name="Straight Arrow Connector 31">
              <a:extLst>
                <a:ext uri="{FF2B5EF4-FFF2-40B4-BE49-F238E27FC236}">
                  <a16:creationId xmlns:a16="http://schemas.microsoft.com/office/drawing/2014/main" id="{E9AD9EC0-3B11-41C0-A5A7-AFA7B2738167}"/>
                </a:ext>
              </a:extLst>
            </p:cNvPr>
            <p:cNvCxnSpPr>
              <a:cxnSpLocks/>
            </p:cNvCxnSpPr>
            <p:nvPr/>
          </p:nvCxnSpPr>
          <p:spPr>
            <a:xfrm flipH="1" flipV="1">
              <a:off x="10207831" y="5157729"/>
              <a:ext cx="164939" cy="29352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sp>
        <p:nvSpPr>
          <p:cNvPr id="36" name="Rectangle 35">
            <a:extLst>
              <a:ext uri="{FF2B5EF4-FFF2-40B4-BE49-F238E27FC236}">
                <a16:creationId xmlns:a16="http://schemas.microsoft.com/office/drawing/2014/main" id="{64B1EB19-8C36-497B-A86A-F0B695B0F8DC}"/>
              </a:ext>
            </a:extLst>
          </p:cNvPr>
          <p:cNvSpPr/>
          <p:nvPr/>
        </p:nvSpPr>
        <p:spPr>
          <a:xfrm>
            <a:off x="6093823" y="1186910"/>
            <a:ext cx="2971702" cy="34060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sz="1350">
              <a:solidFill>
                <a:srgbClr val="FFFFFF"/>
              </a:solidFill>
              <a:latin typeface="Calibri" panose="020F0502020204030204"/>
            </a:endParaRPr>
          </a:p>
        </p:txBody>
      </p:sp>
    </p:spTree>
    <p:extLst>
      <p:ext uri="{BB962C8B-B14F-4D97-AF65-F5344CB8AC3E}">
        <p14:creationId xmlns:p14="http://schemas.microsoft.com/office/powerpoint/2010/main" val="19455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grpId="1" nodeType="clickEffect">
                                  <p:stCondLst>
                                    <p:cond delay="0"/>
                                  </p:stCondLst>
                                  <p:childTnLst>
                                    <p:animEffect transition="out" filter="fade">
                                      <p:cBhvr>
                                        <p:cTn id="43" dur="500" tmFilter="0, 0; .2, .5; .8, .5; 1, 0"/>
                                        <p:tgtEl>
                                          <p:spTgt spid="36"/>
                                        </p:tgtEl>
                                      </p:cBhvr>
                                    </p:animEffect>
                                    <p:animScale>
                                      <p:cBhvr>
                                        <p:cTn id="44"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6" grpId="0" animBg="1"/>
      <p:bldP spid="3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ea typeface="Calibri"/>
                <a:cs typeface="Calibri"/>
              </a:rPr>
              <a:t>First Test Model</a:t>
            </a:r>
          </a:p>
        </p:txBody>
      </p:sp>
      <p:sp>
        <p:nvSpPr>
          <p:cNvPr id="3" name="TextBox 2">
            <a:extLst>
              <a:ext uri="{FF2B5EF4-FFF2-40B4-BE49-F238E27FC236}">
                <a16:creationId xmlns:a16="http://schemas.microsoft.com/office/drawing/2014/main" id="{CF9C4EF1-DCC0-966A-CEBA-B44D3A28D2A3}"/>
              </a:ext>
            </a:extLst>
          </p:cNvPr>
          <p:cNvSpPr txBox="1"/>
          <p:nvPr/>
        </p:nvSpPr>
        <p:spPr>
          <a:xfrm>
            <a:off x="1747630" y="1892577"/>
            <a:ext cx="5660334" cy="1685077"/>
          </a:xfrm>
          <a:prstGeom prst="rect">
            <a:avLst/>
          </a:prstGeom>
          <a:noFill/>
          <a:ln>
            <a:solidFill>
              <a:srgbClr val="7030A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US" sz="2100">
                <a:ea typeface="Calibri"/>
                <a:cs typeface="Calibri"/>
              </a:rPr>
              <a:t>West Europe training 2003-2018</a:t>
            </a:r>
            <a:endParaRPr lang="en-US" sz="1800"/>
          </a:p>
          <a:p>
            <a:pPr marL="342900" indent="-342900">
              <a:buFont typeface="Arial"/>
              <a:buChar char="•"/>
            </a:pPr>
            <a:r>
              <a:rPr lang="en-US" sz="2100" dirty="0">
                <a:ea typeface="Calibri"/>
                <a:cs typeface="Calibri"/>
              </a:rPr>
              <a:t>Make predictions 2019-2021</a:t>
            </a:r>
          </a:p>
          <a:p>
            <a:pPr marL="342900" indent="-342900">
              <a:buFont typeface="Arial"/>
              <a:buChar char="•"/>
            </a:pPr>
            <a:endParaRPr lang="en-US" sz="2100" dirty="0">
              <a:ea typeface="Calibri"/>
              <a:cs typeface="Calibri"/>
            </a:endParaRPr>
          </a:p>
          <a:p>
            <a:pPr marL="342900" indent="-342900">
              <a:buFont typeface="Arial"/>
              <a:buChar char="•"/>
            </a:pPr>
            <a:r>
              <a:rPr lang="en-US" sz="2100">
                <a:ea typeface="Calibri"/>
                <a:cs typeface="Calibri"/>
              </a:rPr>
              <a:t>Train day and night tiles together in one model </a:t>
            </a:r>
            <a:endParaRPr lang="en-US" sz="1800">
              <a:ea typeface="Calibri" panose="020F0502020204030204"/>
              <a:cs typeface="Calibri" panose="020F0502020204030204"/>
            </a:endParaRPr>
          </a:p>
        </p:txBody>
      </p:sp>
    </p:spTree>
    <p:extLst>
      <p:ext uri="{BB962C8B-B14F-4D97-AF65-F5344CB8AC3E}">
        <p14:creationId xmlns:p14="http://schemas.microsoft.com/office/powerpoint/2010/main" val="999514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normAutofit/>
          </a:bodyPr>
          <a:lstStyle/>
          <a:p>
            <a:pPr algn="ctr"/>
            <a:r>
              <a:rPr lang="en-GB" sz="3000" dirty="0">
                <a:cs typeface="Calibri"/>
              </a:rPr>
              <a:t>Test 1: West Europe Prediction v3.1</a:t>
            </a:r>
            <a:endParaRPr lang="en-GB" sz="3000" dirty="0">
              <a:ea typeface="Calibri"/>
              <a:cs typeface="Calibri"/>
            </a:endParaRPr>
          </a:p>
        </p:txBody>
      </p:sp>
      <p:pic>
        <p:nvPicPr>
          <p:cNvPr id="3" name="Picture 2">
            <a:extLst>
              <a:ext uri="{FF2B5EF4-FFF2-40B4-BE49-F238E27FC236}">
                <a16:creationId xmlns:a16="http://schemas.microsoft.com/office/drawing/2014/main" id="{A0A532E6-A4AF-4F03-A9B3-CC1B5F79C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157" y="1031139"/>
            <a:ext cx="5409686" cy="3606458"/>
          </a:xfrm>
          <a:prstGeom prst="rect">
            <a:avLst/>
          </a:prstGeom>
        </p:spPr>
      </p:pic>
      <p:sp>
        <p:nvSpPr>
          <p:cNvPr id="30" name="Rectangle 29">
            <a:extLst>
              <a:ext uri="{FF2B5EF4-FFF2-40B4-BE49-F238E27FC236}">
                <a16:creationId xmlns:a16="http://schemas.microsoft.com/office/drawing/2014/main" id="{8A0E71D4-BADA-4BAD-B90C-043F7610441B}"/>
              </a:ext>
            </a:extLst>
          </p:cNvPr>
          <p:cNvSpPr/>
          <p:nvPr/>
        </p:nvSpPr>
        <p:spPr>
          <a:xfrm>
            <a:off x="6096699" y="1170264"/>
            <a:ext cx="1131637" cy="8493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sz="1350">
              <a:solidFill>
                <a:srgbClr val="FFFFFF"/>
              </a:solidFill>
              <a:latin typeface="Calibri" panose="020F0502020204030204"/>
            </a:endParaRPr>
          </a:p>
        </p:txBody>
      </p:sp>
      <p:grpSp>
        <p:nvGrpSpPr>
          <p:cNvPr id="11" name="Group 10">
            <a:extLst>
              <a:ext uri="{FF2B5EF4-FFF2-40B4-BE49-F238E27FC236}">
                <a16:creationId xmlns:a16="http://schemas.microsoft.com/office/drawing/2014/main" id="{1936E664-665E-4B9D-9CE6-7D0E7D9F2E55}"/>
              </a:ext>
            </a:extLst>
          </p:cNvPr>
          <p:cNvGrpSpPr/>
          <p:nvPr/>
        </p:nvGrpSpPr>
        <p:grpSpPr>
          <a:xfrm>
            <a:off x="251222" y="2132901"/>
            <a:ext cx="3578958" cy="1895249"/>
            <a:chOff x="334963" y="2843868"/>
            <a:chExt cx="4771944" cy="2526999"/>
          </a:xfrm>
        </p:grpSpPr>
        <p:cxnSp>
          <p:nvCxnSpPr>
            <p:cNvPr id="37" name="Straight Arrow Connector 36">
              <a:extLst>
                <a:ext uri="{FF2B5EF4-FFF2-40B4-BE49-F238E27FC236}">
                  <a16:creationId xmlns:a16="http://schemas.microsoft.com/office/drawing/2014/main" id="{BAA56160-22B1-4C4F-962F-211ED9211F14}"/>
                </a:ext>
              </a:extLst>
            </p:cNvPr>
            <p:cNvCxnSpPr>
              <a:cxnSpLocks/>
            </p:cNvCxnSpPr>
            <p:nvPr/>
          </p:nvCxnSpPr>
          <p:spPr>
            <a:xfrm flipV="1">
              <a:off x="1963024" y="2843868"/>
              <a:ext cx="3143883" cy="128351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8" name="Straight Arrow Connector 37">
              <a:extLst>
                <a:ext uri="{FF2B5EF4-FFF2-40B4-BE49-F238E27FC236}">
                  <a16:creationId xmlns:a16="http://schemas.microsoft.com/office/drawing/2014/main" id="{4B8A5866-78C1-43D0-9103-E7196F7D8D6C}"/>
                </a:ext>
              </a:extLst>
            </p:cNvPr>
            <p:cNvCxnSpPr>
              <a:cxnSpLocks/>
            </p:cNvCxnSpPr>
            <p:nvPr/>
          </p:nvCxnSpPr>
          <p:spPr>
            <a:xfrm>
              <a:off x="1963024" y="4315378"/>
              <a:ext cx="1710764" cy="2059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0" name="TextBox 9">
              <a:extLst>
                <a:ext uri="{FF2B5EF4-FFF2-40B4-BE49-F238E27FC236}">
                  <a16:creationId xmlns:a16="http://schemas.microsoft.com/office/drawing/2014/main" id="{8C224B74-5DA8-4040-AD36-B0BFB4C215F1}"/>
                </a:ext>
              </a:extLst>
            </p:cNvPr>
            <p:cNvSpPr txBox="1"/>
            <p:nvPr/>
          </p:nvSpPr>
          <p:spPr>
            <a:xfrm>
              <a:off x="334963" y="3401096"/>
              <a:ext cx="1808163" cy="196977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128588" indent="-128588">
                <a:buFont typeface="Arial" panose="020B0604020202020204" pitchFamily="34" charset="0"/>
                <a:buChar char="•"/>
              </a:pPr>
              <a:r>
                <a:rPr lang="en-GB" sz="900" dirty="0"/>
                <a:t>Model is trained on clear sky data which is clearly lacking during winter and at night time</a:t>
              </a:r>
            </a:p>
            <a:p>
              <a:endParaRPr lang="en-GB" sz="900" dirty="0"/>
            </a:p>
            <a:p>
              <a:pPr marL="128588" indent="-128588">
                <a:buFont typeface="Arial" panose="020B0604020202020204" pitchFamily="34" charset="0"/>
                <a:buChar char="•"/>
              </a:pPr>
              <a:r>
                <a:rPr lang="en-GB" sz="900" dirty="0"/>
                <a:t>Has a warm bias that doesn’t go below 280 K</a:t>
              </a:r>
            </a:p>
          </p:txBody>
        </p:sp>
      </p:grpSp>
    </p:spTree>
    <p:extLst>
      <p:ext uri="{BB962C8B-B14F-4D97-AF65-F5344CB8AC3E}">
        <p14:creationId xmlns:p14="http://schemas.microsoft.com/office/powerpoint/2010/main" val="392740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30"/>
                                        </p:tgtEl>
                                      </p:cBhvr>
                                    </p:animEffect>
                                    <p:animScale>
                                      <p:cBhvr>
                                        <p:cTn id="18"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normAutofit/>
          </a:bodyPr>
          <a:lstStyle/>
          <a:p>
            <a:pPr algn="ctr"/>
            <a:r>
              <a:rPr lang="en-GB" sz="3000" dirty="0">
                <a:cs typeface="Calibri"/>
              </a:rPr>
              <a:t>Test 1: West Europe Prediction v3.1</a:t>
            </a:r>
            <a:endParaRPr lang="en-GB" sz="3000" dirty="0">
              <a:ea typeface="Calibri"/>
              <a:cs typeface="Calibri"/>
            </a:endParaRPr>
          </a:p>
        </p:txBody>
      </p:sp>
      <p:pic>
        <p:nvPicPr>
          <p:cNvPr id="3" name="Picture 2">
            <a:extLst>
              <a:ext uri="{FF2B5EF4-FFF2-40B4-BE49-F238E27FC236}">
                <a16:creationId xmlns:a16="http://schemas.microsoft.com/office/drawing/2014/main" id="{A0A532E6-A4AF-4F03-A9B3-CC1B5F79CD4A}"/>
              </a:ext>
            </a:extLst>
          </p:cNvPr>
          <p:cNvPicPr>
            <a:picLocks noChangeAspect="1"/>
          </p:cNvPicPr>
          <p:nvPr/>
        </p:nvPicPr>
        <p:blipFill rotWithShape="1">
          <a:blip r:embed="rId3">
            <a:extLst>
              <a:ext uri="{28A0092B-C50C-407E-A947-70E740481C1C}">
                <a14:useLocalDpi xmlns:a14="http://schemas.microsoft.com/office/drawing/2010/main" val="0"/>
              </a:ext>
            </a:extLst>
          </a:blip>
          <a:srcRect l="72012" t="3985" r="1227" b="65608"/>
          <a:stretch/>
        </p:blipFill>
        <p:spPr>
          <a:xfrm>
            <a:off x="4052107" y="1278202"/>
            <a:ext cx="3649212" cy="2764241"/>
          </a:xfrm>
          <a:prstGeom prst="rect">
            <a:avLst/>
          </a:prstGeom>
        </p:spPr>
      </p:pic>
      <p:grpSp>
        <p:nvGrpSpPr>
          <p:cNvPr id="6" name="Group 5">
            <a:extLst>
              <a:ext uri="{FF2B5EF4-FFF2-40B4-BE49-F238E27FC236}">
                <a16:creationId xmlns:a16="http://schemas.microsoft.com/office/drawing/2014/main" id="{FFE66BD0-C689-4716-8232-1434F3FA3142}"/>
              </a:ext>
            </a:extLst>
          </p:cNvPr>
          <p:cNvGrpSpPr/>
          <p:nvPr/>
        </p:nvGrpSpPr>
        <p:grpSpPr>
          <a:xfrm>
            <a:off x="1163706" y="1533004"/>
            <a:ext cx="3884704" cy="1038746"/>
            <a:chOff x="145419" y="3605435"/>
            <a:chExt cx="5179605" cy="1384995"/>
          </a:xfrm>
        </p:grpSpPr>
        <p:cxnSp>
          <p:nvCxnSpPr>
            <p:cNvPr id="7" name="Straight Arrow Connector 6">
              <a:extLst>
                <a:ext uri="{FF2B5EF4-FFF2-40B4-BE49-F238E27FC236}">
                  <a16:creationId xmlns:a16="http://schemas.microsoft.com/office/drawing/2014/main" id="{D29ED741-2E6A-468D-AB19-25C5EC61ABC1}"/>
                </a:ext>
              </a:extLst>
            </p:cNvPr>
            <p:cNvCxnSpPr>
              <a:cxnSpLocks/>
            </p:cNvCxnSpPr>
            <p:nvPr/>
          </p:nvCxnSpPr>
          <p:spPr>
            <a:xfrm>
              <a:off x="1963024" y="4127384"/>
              <a:ext cx="3362000" cy="58962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id="{7CC9AD05-902C-4BC9-B9E3-8BDD6D42E3B1}"/>
                </a:ext>
              </a:extLst>
            </p:cNvPr>
            <p:cNvSpPr txBox="1"/>
            <p:nvPr/>
          </p:nvSpPr>
          <p:spPr>
            <a:xfrm>
              <a:off x="145419" y="3605435"/>
              <a:ext cx="1778467" cy="1384995"/>
            </a:xfrm>
            <a:prstGeom prst="rect">
              <a:avLst/>
            </a:prstGeom>
          </p:spPr>
          <p:style>
            <a:lnRef idx="2">
              <a:schemeClr val="accent6"/>
            </a:lnRef>
            <a:fillRef idx="1">
              <a:schemeClr val="lt1"/>
            </a:fillRef>
            <a:effectRef idx="0">
              <a:schemeClr val="accent6"/>
            </a:effectRef>
            <a:fontRef idx="minor">
              <a:schemeClr val="dk1"/>
            </a:fontRef>
          </p:style>
          <p:txBody>
            <a:bodyPr wrap="square" lIns="68580" tIns="34290" rIns="68580" bIns="34290" rtlCol="0" anchor="t">
              <a:spAutoFit/>
            </a:bodyPr>
            <a:lstStyle/>
            <a:p>
              <a:pPr marL="128588" indent="-128588">
                <a:buFont typeface="Arial" panose="020B0604020202020204" pitchFamily="34" charset="0"/>
                <a:buChar char="•"/>
              </a:pPr>
              <a:r>
                <a:rPr lang="en-GB" sz="1050" dirty="0"/>
                <a:t>It is predicting daytime microwave LST during the summer very well</a:t>
              </a:r>
              <a:endParaRPr lang="en-GB" sz="1050" dirty="0">
                <a:ea typeface="Calibri"/>
                <a:cs typeface="Calibri"/>
              </a:endParaRPr>
            </a:p>
          </p:txBody>
        </p:sp>
      </p:grpSp>
      <p:sp>
        <p:nvSpPr>
          <p:cNvPr id="11" name="TextBox 10">
            <a:extLst>
              <a:ext uri="{FF2B5EF4-FFF2-40B4-BE49-F238E27FC236}">
                <a16:creationId xmlns:a16="http://schemas.microsoft.com/office/drawing/2014/main" id="{AF7766C9-63E3-460A-AF1D-8427E165AA0F}"/>
              </a:ext>
            </a:extLst>
          </p:cNvPr>
          <p:cNvSpPr txBox="1"/>
          <p:nvPr/>
        </p:nvSpPr>
        <p:spPr>
          <a:xfrm>
            <a:off x="1163706" y="2661111"/>
            <a:ext cx="2084115" cy="1615827"/>
          </a:xfrm>
          <a:prstGeom prst="rect">
            <a:avLst/>
          </a:prstGeom>
          <a:noFill/>
        </p:spPr>
        <p:txBody>
          <a:bodyPr wrap="square" rtlCol="0">
            <a:spAutoFit/>
          </a:bodyPr>
          <a:lstStyle/>
          <a:p>
            <a:pPr marL="128588" indent="-128588">
              <a:buFont typeface="Arial" panose="020B0604020202020204" pitchFamily="34" charset="0"/>
              <a:buChar char="•"/>
            </a:pPr>
            <a:r>
              <a:rPr lang="en-GB" sz="900" dirty="0"/>
              <a:t>The end goal would be that the predicted microwave is closer to the thermal data which represents the point spread function of temperature distribution.</a:t>
            </a:r>
          </a:p>
          <a:p>
            <a:pPr marL="128588" indent="-128588">
              <a:buFont typeface="Arial" panose="020B0604020202020204" pitchFamily="34" charset="0"/>
              <a:buChar char="•"/>
            </a:pPr>
            <a:r>
              <a:rPr lang="en-GB" sz="900" dirty="0"/>
              <a:t>This is achieved as the UNet model effectively applies a correction based on finer details captured from the thermal data.</a:t>
            </a:r>
          </a:p>
        </p:txBody>
      </p:sp>
    </p:spTree>
    <p:extLst>
      <p:ext uri="{BB962C8B-B14F-4D97-AF65-F5344CB8AC3E}">
        <p14:creationId xmlns:p14="http://schemas.microsoft.com/office/powerpoint/2010/main" val="37531577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ea typeface="Calibri"/>
                <a:cs typeface="Calibri"/>
              </a:rPr>
              <a:t>Second Test Models</a:t>
            </a:r>
          </a:p>
        </p:txBody>
      </p:sp>
      <p:sp>
        <p:nvSpPr>
          <p:cNvPr id="3" name="TextBox 2">
            <a:extLst>
              <a:ext uri="{FF2B5EF4-FFF2-40B4-BE49-F238E27FC236}">
                <a16:creationId xmlns:a16="http://schemas.microsoft.com/office/drawing/2014/main" id="{CF9C4EF1-DCC0-966A-CEBA-B44D3A28D2A3}"/>
              </a:ext>
            </a:extLst>
          </p:cNvPr>
          <p:cNvSpPr txBox="1"/>
          <p:nvPr/>
        </p:nvSpPr>
        <p:spPr>
          <a:xfrm>
            <a:off x="1077721" y="1565625"/>
            <a:ext cx="6977690" cy="2008242"/>
          </a:xfrm>
          <a:prstGeom prst="rect">
            <a:avLst/>
          </a:prstGeom>
          <a:noFill/>
          <a:ln>
            <a:solidFill>
              <a:srgbClr val="7030A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US" sz="2100" dirty="0">
                <a:ea typeface="Calibri"/>
                <a:cs typeface="Calibri"/>
              </a:rPr>
              <a:t>West Europe training 2003-2018</a:t>
            </a:r>
            <a:endParaRPr lang="en-US" sz="1800"/>
          </a:p>
          <a:p>
            <a:pPr marL="342900" indent="-342900">
              <a:buFont typeface="Arial"/>
              <a:buChar char="•"/>
            </a:pPr>
            <a:r>
              <a:rPr lang="en-US" sz="2100" dirty="0">
                <a:ea typeface="Calibri"/>
                <a:cs typeface="Calibri"/>
              </a:rPr>
              <a:t>Make predictions 2019-2021</a:t>
            </a:r>
          </a:p>
          <a:p>
            <a:pPr marL="342900" indent="-342900">
              <a:buFont typeface="Arial"/>
              <a:buChar char="•"/>
            </a:pPr>
            <a:r>
              <a:rPr lang="en-US" sz="2100" dirty="0">
                <a:ea typeface="Calibri"/>
                <a:cs typeface="Calibri"/>
              </a:rPr>
              <a:t>Same </a:t>
            </a:r>
            <a:r>
              <a:rPr lang="en-US" sz="2100" dirty="0" err="1">
                <a:ea typeface="Calibri"/>
                <a:cs typeface="Calibri"/>
              </a:rPr>
              <a:t>UNet</a:t>
            </a:r>
            <a:r>
              <a:rPr lang="en-US" sz="2100" dirty="0">
                <a:ea typeface="Calibri"/>
                <a:cs typeface="Calibri"/>
              </a:rPr>
              <a:t> version</a:t>
            </a:r>
          </a:p>
          <a:p>
            <a:pPr marL="342900" indent="-342900">
              <a:buFont typeface="Arial"/>
              <a:buChar char="•"/>
            </a:pPr>
            <a:endParaRPr lang="en-US" sz="2100" dirty="0">
              <a:ea typeface="Calibri"/>
              <a:cs typeface="Calibri"/>
            </a:endParaRPr>
          </a:p>
          <a:p>
            <a:pPr marL="342900" indent="-342900">
              <a:buFont typeface="Arial"/>
              <a:buChar char="•"/>
            </a:pPr>
            <a:r>
              <a:rPr lang="en-US" sz="2100" dirty="0">
                <a:ea typeface="Calibri"/>
                <a:cs typeface="Calibri"/>
              </a:rPr>
              <a:t>Train summer day/night and winter day/night as 4 separate models to capture the signatures </a:t>
            </a:r>
          </a:p>
        </p:txBody>
      </p:sp>
    </p:spTree>
    <p:extLst>
      <p:ext uri="{BB962C8B-B14F-4D97-AF65-F5344CB8AC3E}">
        <p14:creationId xmlns:p14="http://schemas.microsoft.com/office/powerpoint/2010/main" val="872496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different colored lines&#10;&#10;Description automatically generated">
            <a:extLst>
              <a:ext uri="{FF2B5EF4-FFF2-40B4-BE49-F238E27FC236}">
                <a16:creationId xmlns:a16="http://schemas.microsoft.com/office/drawing/2014/main" id="{98321390-139B-6AFF-B2D8-77E19AEC1537}"/>
              </a:ext>
            </a:extLst>
          </p:cNvPr>
          <p:cNvPicPr>
            <a:picLocks noChangeAspect="1"/>
          </p:cNvPicPr>
          <p:nvPr/>
        </p:nvPicPr>
        <p:blipFill>
          <a:blip r:embed="rId3"/>
          <a:stretch>
            <a:fillRect/>
          </a:stretch>
        </p:blipFill>
        <p:spPr>
          <a:xfrm>
            <a:off x="1675741" y="1066767"/>
            <a:ext cx="5787500" cy="3459043"/>
          </a:xfrm>
          <a:prstGeom prst="rect">
            <a:avLst/>
          </a:prstGeom>
        </p:spPr>
      </p:pic>
      <p:sp>
        <p:nvSpPr>
          <p:cNvPr id="5" name="Title 4"/>
          <p:cNvSpPr>
            <a:spLocks noGrp="1"/>
          </p:cNvSpPr>
          <p:nvPr>
            <p:ph type="title"/>
          </p:nvPr>
        </p:nvSpPr>
        <p:spPr>
          <a:xfrm>
            <a:off x="251222" y="195264"/>
            <a:ext cx="8476233" cy="751505"/>
          </a:xfrm>
        </p:spPr>
        <p:txBody>
          <a:bodyPr>
            <a:normAutofit/>
          </a:bodyPr>
          <a:lstStyle/>
          <a:p>
            <a:pPr algn="ctr"/>
            <a:r>
              <a:rPr lang="en-GB" sz="2000" dirty="0">
                <a:cs typeface="Calibri"/>
              </a:rPr>
              <a:t>Test 2: West Europe Prediction v3.1</a:t>
            </a:r>
            <a:endParaRPr lang="en-GB" sz="2000" dirty="0">
              <a:ea typeface="Calibri"/>
              <a:cs typeface="Calibri"/>
            </a:endParaRPr>
          </a:p>
        </p:txBody>
      </p:sp>
      <p:grpSp>
        <p:nvGrpSpPr>
          <p:cNvPr id="11" name="Group 10">
            <a:extLst>
              <a:ext uri="{FF2B5EF4-FFF2-40B4-BE49-F238E27FC236}">
                <a16:creationId xmlns:a16="http://schemas.microsoft.com/office/drawing/2014/main" id="{1936E664-665E-4B9D-9CE6-7D0E7D9F2E55}"/>
              </a:ext>
            </a:extLst>
          </p:cNvPr>
          <p:cNvGrpSpPr/>
          <p:nvPr/>
        </p:nvGrpSpPr>
        <p:grpSpPr>
          <a:xfrm>
            <a:off x="251223" y="2464206"/>
            <a:ext cx="3438154" cy="1320076"/>
            <a:chOff x="334963" y="3241433"/>
            <a:chExt cx="4584205" cy="1760102"/>
          </a:xfrm>
        </p:grpSpPr>
        <p:sp>
          <p:nvSpPr>
            <p:cNvPr id="10" name="TextBox 9">
              <a:extLst>
                <a:ext uri="{FF2B5EF4-FFF2-40B4-BE49-F238E27FC236}">
                  <a16:creationId xmlns:a16="http://schemas.microsoft.com/office/drawing/2014/main" id="{8C224B74-5DA8-4040-AD36-B0BFB4C215F1}"/>
                </a:ext>
              </a:extLst>
            </p:cNvPr>
            <p:cNvSpPr txBox="1"/>
            <p:nvPr/>
          </p:nvSpPr>
          <p:spPr>
            <a:xfrm>
              <a:off x="334963" y="3401096"/>
              <a:ext cx="1808163" cy="1600439"/>
            </a:xfrm>
            <a:prstGeom prst="rect">
              <a:avLst/>
            </a:prstGeom>
          </p:spPr>
          <p:style>
            <a:lnRef idx="2">
              <a:schemeClr val="accent6"/>
            </a:lnRef>
            <a:fillRef idx="1">
              <a:schemeClr val="lt1"/>
            </a:fillRef>
            <a:effectRef idx="0">
              <a:schemeClr val="accent6"/>
            </a:effectRef>
            <a:fontRef idx="minor">
              <a:schemeClr val="dk1"/>
            </a:fontRef>
          </p:style>
          <p:txBody>
            <a:bodyPr wrap="square" lIns="68580" tIns="34290" rIns="68580" bIns="34290" rtlCol="0" anchor="t">
              <a:spAutoFit/>
            </a:bodyPr>
            <a:lstStyle/>
            <a:p>
              <a:pPr marL="128588" indent="-128588">
                <a:buFont typeface="Arial" panose="020B0604020202020204" pitchFamily="34" charset="0"/>
                <a:buChar char="•"/>
              </a:pPr>
              <a:r>
                <a:rPr lang="en-GB" sz="1050" dirty="0">
                  <a:ea typeface="Calibri"/>
                  <a:cs typeface="Calibri"/>
                </a:rPr>
                <a:t>Removed the warm bias in the summer </a:t>
              </a:r>
            </a:p>
            <a:p>
              <a:pPr marL="128588" indent="-128588">
                <a:buFont typeface="Arial" panose="020B0604020202020204" pitchFamily="34" charset="0"/>
                <a:buChar char="•"/>
              </a:pPr>
              <a:r>
                <a:rPr lang="en-GB" sz="1050" dirty="0">
                  <a:ea typeface="Calibri"/>
                  <a:cs typeface="Calibri"/>
                </a:rPr>
                <a:t>Reduced the warm bias significantly in the night/winter</a:t>
              </a:r>
            </a:p>
          </p:txBody>
        </p:sp>
        <p:cxnSp>
          <p:nvCxnSpPr>
            <p:cNvPr id="37" name="Straight Arrow Connector 36">
              <a:extLst>
                <a:ext uri="{FF2B5EF4-FFF2-40B4-BE49-F238E27FC236}">
                  <a16:creationId xmlns:a16="http://schemas.microsoft.com/office/drawing/2014/main" id="{BAA56160-22B1-4C4F-962F-211ED9211F14}"/>
                </a:ext>
              </a:extLst>
            </p:cNvPr>
            <p:cNvCxnSpPr>
              <a:cxnSpLocks/>
            </p:cNvCxnSpPr>
            <p:nvPr/>
          </p:nvCxnSpPr>
          <p:spPr>
            <a:xfrm flipV="1">
              <a:off x="1963024" y="3241433"/>
              <a:ext cx="2956144" cy="88595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8" name="Straight Arrow Connector 37">
              <a:extLst>
                <a:ext uri="{FF2B5EF4-FFF2-40B4-BE49-F238E27FC236}">
                  <a16:creationId xmlns:a16="http://schemas.microsoft.com/office/drawing/2014/main" id="{4B8A5866-78C1-43D0-9103-E7196F7D8D6C}"/>
                </a:ext>
              </a:extLst>
            </p:cNvPr>
            <p:cNvCxnSpPr>
              <a:cxnSpLocks/>
            </p:cNvCxnSpPr>
            <p:nvPr/>
          </p:nvCxnSpPr>
          <p:spPr>
            <a:xfrm>
              <a:off x="1963024" y="4315378"/>
              <a:ext cx="1710764" cy="2059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118470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Test 2: West Europe Merge v3.1</a:t>
            </a:r>
          </a:p>
        </p:txBody>
      </p:sp>
      <p:pic>
        <p:nvPicPr>
          <p:cNvPr id="3" name="Picture 2" descr="A graph of different colored lines&#10;&#10;Description automatically generated">
            <a:extLst>
              <a:ext uri="{FF2B5EF4-FFF2-40B4-BE49-F238E27FC236}">
                <a16:creationId xmlns:a16="http://schemas.microsoft.com/office/drawing/2014/main" id="{870DCAC2-EE56-CA84-BFE1-78485DAEC307}"/>
              </a:ext>
            </a:extLst>
          </p:cNvPr>
          <p:cNvPicPr>
            <a:picLocks noChangeAspect="1"/>
          </p:cNvPicPr>
          <p:nvPr/>
        </p:nvPicPr>
        <p:blipFill>
          <a:blip r:embed="rId3"/>
          <a:stretch>
            <a:fillRect/>
          </a:stretch>
        </p:blipFill>
        <p:spPr>
          <a:xfrm>
            <a:off x="1653039" y="1076739"/>
            <a:ext cx="5846204" cy="3486979"/>
          </a:xfrm>
          <a:prstGeom prst="rect">
            <a:avLst/>
          </a:prstGeom>
        </p:spPr>
      </p:pic>
      <p:grpSp>
        <p:nvGrpSpPr>
          <p:cNvPr id="11" name="Group 10">
            <a:extLst>
              <a:ext uri="{FF2B5EF4-FFF2-40B4-BE49-F238E27FC236}">
                <a16:creationId xmlns:a16="http://schemas.microsoft.com/office/drawing/2014/main" id="{1936E664-665E-4B9D-9CE6-7D0E7D9F2E55}"/>
              </a:ext>
            </a:extLst>
          </p:cNvPr>
          <p:cNvGrpSpPr/>
          <p:nvPr/>
        </p:nvGrpSpPr>
        <p:grpSpPr>
          <a:xfrm>
            <a:off x="143549" y="1909271"/>
            <a:ext cx="2932915" cy="1672015"/>
            <a:chOff x="334963" y="2556738"/>
            <a:chExt cx="3910553" cy="2229352"/>
          </a:xfrm>
        </p:grpSpPr>
        <p:sp>
          <p:nvSpPr>
            <p:cNvPr id="10" name="TextBox 9">
              <a:extLst>
                <a:ext uri="{FF2B5EF4-FFF2-40B4-BE49-F238E27FC236}">
                  <a16:creationId xmlns:a16="http://schemas.microsoft.com/office/drawing/2014/main" id="{8C224B74-5DA8-4040-AD36-B0BFB4C215F1}"/>
                </a:ext>
              </a:extLst>
            </p:cNvPr>
            <p:cNvSpPr txBox="1"/>
            <p:nvPr/>
          </p:nvSpPr>
          <p:spPr>
            <a:xfrm>
              <a:off x="334963" y="3401096"/>
              <a:ext cx="1808163" cy="1384994"/>
            </a:xfrm>
            <a:prstGeom prst="rect">
              <a:avLst/>
            </a:prstGeom>
          </p:spPr>
          <p:style>
            <a:lnRef idx="2">
              <a:schemeClr val="accent6"/>
            </a:lnRef>
            <a:fillRef idx="1">
              <a:schemeClr val="lt1"/>
            </a:fillRef>
            <a:effectRef idx="0">
              <a:schemeClr val="accent6"/>
            </a:effectRef>
            <a:fontRef idx="minor">
              <a:schemeClr val="dk1"/>
            </a:fontRef>
          </p:style>
          <p:txBody>
            <a:bodyPr wrap="square" lIns="68580" tIns="34290" rIns="68580" bIns="34290" rtlCol="0" anchor="t">
              <a:spAutoFit/>
            </a:bodyPr>
            <a:lstStyle/>
            <a:p>
              <a:pPr marL="128588" indent="-128588">
                <a:buFont typeface="Arial" panose="020B0604020202020204" pitchFamily="34" charset="0"/>
                <a:buChar char="•"/>
              </a:pPr>
              <a:r>
                <a:rPr lang="en-GB" sz="900" dirty="0"/>
                <a:t>When predicted LST pixels are merged with original infrared MODIS pixels, the results improve further </a:t>
              </a:r>
              <a:endParaRPr lang="en-US" sz="1800" dirty="0"/>
            </a:p>
          </p:txBody>
        </p:sp>
        <p:cxnSp>
          <p:nvCxnSpPr>
            <p:cNvPr id="38" name="Straight Arrow Connector 37">
              <a:extLst>
                <a:ext uri="{FF2B5EF4-FFF2-40B4-BE49-F238E27FC236}">
                  <a16:creationId xmlns:a16="http://schemas.microsoft.com/office/drawing/2014/main" id="{4B8A5866-78C1-43D0-9103-E7196F7D8D6C}"/>
                </a:ext>
              </a:extLst>
            </p:cNvPr>
            <p:cNvCxnSpPr>
              <a:cxnSpLocks/>
            </p:cNvCxnSpPr>
            <p:nvPr/>
          </p:nvCxnSpPr>
          <p:spPr>
            <a:xfrm>
              <a:off x="1963024" y="4315378"/>
              <a:ext cx="1710764" cy="2059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7" name="Straight Arrow Connector 36">
              <a:extLst>
                <a:ext uri="{FF2B5EF4-FFF2-40B4-BE49-F238E27FC236}">
                  <a16:creationId xmlns:a16="http://schemas.microsoft.com/office/drawing/2014/main" id="{BAA56160-22B1-4C4F-962F-211ED9211F14}"/>
                </a:ext>
              </a:extLst>
            </p:cNvPr>
            <p:cNvCxnSpPr>
              <a:cxnSpLocks/>
            </p:cNvCxnSpPr>
            <p:nvPr/>
          </p:nvCxnSpPr>
          <p:spPr>
            <a:xfrm flipV="1">
              <a:off x="1963024" y="2556738"/>
              <a:ext cx="2282492" cy="157064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237270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Test 2: Global Merge v3.1</a:t>
            </a:r>
          </a:p>
        </p:txBody>
      </p:sp>
      <p:pic>
        <p:nvPicPr>
          <p:cNvPr id="1026" name="Picture 2">
            <a:extLst>
              <a:ext uri="{FF2B5EF4-FFF2-40B4-BE49-F238E27FC236}">
                <a16:creationId xmlns:a16="http://schemas.microsoft.com/office/drawing/2014/main" id="{D1B874A1-0BEA-429E-9B15-B25997FA00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749" y="831509"/>
            <a:ext cx="7558029" cy="36268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1936E664-665E-4B9D-9CE6-7D0E7D9F2E55}"/>
              </a:ext>
            </a:extLst>
          </p:cNvPr>
          <p:cNvGrpSpPr/>
          <p:nvPr/>
        </p:nvGrpSpPr>
        <p:grpSpPr>
          <a:xfrm>
            <a:off x="114925" y="1621983"/>
            <a:ext cx="2817990" cy="2112855"/>
            <a:chOff x="488196" y="2556738"/>
            <a:chExt cx="3757320" cy="2817137"/>
          </a:xfrm>
        </p:grpSpPr>
        <p:sp>
          <p:nvSpPr>
            <p:cNvPr id="10" name="TextBox 9">
              <a:extLst>
                <a:ext uri="{FF2B5EF4-FFF2-40B4-BE49-F238E27FC236}">
                  <a16:creationId xmlns:a16="http://schemas.microsoft.com/office/drawing/2014/main" id="{8C224B74-5DA8-4040-AD36-B0BFB4C215F1}"/>
                </a:ext>
              </a:extLst>
            </p:cNvPr>
            <p:cNvSpPr txBox="1"/>
            <p:nvPr/>
          </p:nvSpPr>
          <p:spPr>
            <a:xfrm>
              <a:off x="488196" y="3434885"/>
              <a:ext cx="1808163" cy="1938990"/>
            </a:xfrm>
            <a:prstGeom prst="rect">
              <a:avLst/>
            </a:prstGeom>
          </p:spPr>
          <p:style>
            <a:lnRef idx="2">
              <a:schemeClr val="accent6"/>
            </a:lnRef>
            <a:fillRef idx="1">
              <a:schemeClr val="lt1"/>
            </a:fillRef>
            <a:effectRef idx="0">
              <a:schemeClr val="accent6"/>
            </a:effectRef>
            <a:fontRef idx="minor">
              <a:schemeClr val="dk1"/>
            </a:fontRef>
          </p:style>
          <p:txBody>
            <a:bodyPr wrap="square" lIns="68580" tIns="34290" rIns="68580" bIns="34290" rtlCol="0" anchor="t">
              <a:spAutoFit/>
            </a:bodyPr>
            <a:lstStyle/>
            <a:p>
              <a:pPr marL="128588" indent="-128588">
                <a:buFont typeface="Arial" panose="020B0604020202020204" pitchFamily="34" charset="0"/>
                <a:buChar char="•"/>
              </a:pPr>
              <a:r>
                <a:rPr lang="en-GB" sz="900" dirty="0"/>
                <a:t>Global predictions for day and night have a significant warm bias</a:t>
              </a:r>
            </a:p>
            <a:p>
              <a:pPr marL="128588" indent="-128588">
                <a:buFont typeface="Arial" panose="020B0604020202020204" pitchFamily="34" charset="0"/>
                <a:buChar char="•"/>
              </a:pPr>
              <a:endParaRPr lang="en-GB" sz="900" dirty="0"/>
            </a:p>
            <a:p>
              <a:pPr marL="128588" indent="-128588">
                <a:buFont typeface="Arial" panose="020B0604020202020204" pitchFamily="34" charset="0"/>
                <a:buChar char="•"/>
              </a:pPr>
              <a:r>
                <a:rPr lang="en-GB" sz="900" dirty="0"/>
                <a:t>Next steps to implement biome pixel classification training through seasons </a:t>
              </a:r>
              <a:endParaRPr lang="en-US" sz="1800" dirty="0"/>
            </a:p>
          </p:txBody>
        </p:sp>
        <p:cxnSp>
          <p:nvCxnSpPr>
            <p:cNvPr id="38" name="Straight Arrow Connector 37">
              <a:extLst>
                <a:ext uri="{FF2B5EF4-FFF2-40B4-BE49-F238E27FC236}">
                  <a16:creationId xmlns:a16="http://schemas.microsoft.com/office/drawing/2014/main" id="{4B8A5866-78C1-43D0-9103-E7196F7D8D6C}"/>
                </a:ext>
              </a:extLst>
            </p:cNvPr>
            <p:cNvCxnSpPr>
              <a:cxnSpLocks/>
            </p:cNvCxnSpPr>
            <p:nvPr/>
          </p:nvCxnSpPr>
          <p:spPr>
            <a:xfrm>
              <a:off x="1963024" y="4315378"/>
              <a:ext cx="1710764" cy="2059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7" name="Straight Arrow Connector 36">
              <a:extLst>
                <a:ext uri="{FF2B5EF4-FFF2-40B4-BE49-F238E27FC236}">
                  <a16:creationId xmlns:a16="http://schemas.microsoft.com/office/drawing/2014/main" id="{BAA56160-22B1-4C4F-962F-211ED9211F14}"/>
                </a:ext>
              </a:extLst>
            </p:cNvPr>
            <p:cNvCxnSpPr>
              <a:cxnSpLocks/>
            </p:cNvCxnSpPr>
            <p:nvPr/>
          </p:nvCxnSpPr>
          <p:spPr>
            <a:xfrm flipV="1">
              <a:off x="1963024" y="2556738"/>
              <a:ext cx="2282492" cy="157064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349566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3884" y="174838"/>
            <a:ext cx="8476233" cy="751505"/>
          </a:xfrm>
        </p:spPr>
        <p:txBody>
          <a:bodyPr/>
          <a:lstStyle/>
          <a:p>
            <a:pPr algn="ctr"/>
            <a:r>
              <a:rPr lang="en-GB" dirty="0">
                <a:cs typeface="Calibri"/>
              </a:rPr>
              <a:t>Next Steps</a:t>
            </a:r>
          </a:p>
        </p:txBody>
      </p:sp>
      <p:grpSp>
        <p:nvGrpSpPr>
          <p:cNvPr id="30" name="Group 29">
            <a:extLst>
              <a:ext uri="{FF2B5EF4-FFF2-40B4-BE49-F238E27FC236}">
                <a16:creationId xmlns:a16="http://schemas.microsoft.com/office/drawing/2014/main" id="{E2D4DA31-1127-4D2A-A939-5A1E7899A252}"/>
              </a:ext>
            </a:extLst>
          </p:cNvPr>
          <p:cNvGrpSpPr/>
          <p:nvPr/>
        </p:nvGrpSpPr>
        <p:grpSpPr>
          <a:xfrm>
            <a:off x="1154318" y="1212512"/>
            <a:ext cx="6715121" cy="492919"/>
            <a:chOff x="2466975" y="1533358"/>
            <a:chExt cx="8953495" cy="657225"/>
          </a:xfrm>
        </p:grpSpPr>
        <p:sp>
          <p:nvSpPr>
            <p:cNvPr id="11" name="TextBox 10">
              <a:extLst>
                <a:ext uri="{FF2B5EF4-FFF2-40B4-BE49-F238E27FC236}">
                  <a16:creationId xmlns:a16="http://schemas.microsoft.com/office/drawing/2014/main" id="{9CDE3D4D-241A-4DFC-BD3A-3D4572B41F82}"/>
                </a:ext>
              </a:extLst>
            </p:cNvPr>
            <p:cNvSpPr txBox="1"/>
            <p:nvPr/>
          </p:nvSpPr>
          <p:spPr>
            <a:xfrm>
              <a:off x="3540352" y="1615201"/>
              <a:ext cx="7880118" cy="338554"/>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wrap="square" lIns="68580" tIns="34290" rIns="68580" bIns="34290" rtlCol="0" anchor="t">
              <a:spAutoFit/>
            </a:bodyPr>
            <a:lstStyle/>
            <a:p>
              <a:r>
                <a:rPr lang="en-GB" sz="1200" dirty="0"/>
                <a:t>Optimise the model so it can run global data trained by biome</a:t>
              </a:r>
              <a:endParaRPr lang="en-US" sz="1800" dirty="0"/>
            </a:p>
          </p:txBody>
        </p:sp>
        <p:pic>
          <p:nvPicPr>
            <p:cNvPr id="19" name="Graphic 18" descr="Statistics with solid fill">
              <a:extLst>
                <a:ext uri="{FF2B5EF4-FFF2-40B4-BE49-F238E27FC236}">
                  <a16:creationId xmlns:a16="http://schemas.microsoft.com/office/drawing/2014/main" id="{FE758C7E-6025-4603-A04E-0E0C907AAD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6975" y="1533358"/>
              <a:ext cx="657225" cy="657225"/>
            </a:xfrm>
            <a:prstGeom prst="rect">
              <a:avLst/>
            </a:prstGeom>
          </p:spPr>
        </p:pic>
      </p:grpSp>
      <p:grpSp>
        <p:nvGrpSpPr>
          <p:cNvPr id="33" name="Group 32">
            <a:extLst>
              <a:ext uri="{FF2B5EF4-FFF2-40B4-BE49-F238E27FC236}">
                <a16:creationId xmlns:a16="http://schemas.microsoft.com/office/drawing/2014/main" id="{2EC2FA51-8D94-4950-ADBB-35C93205FC51}"/>
              </a:ext>
            </a:extLst>
          </p:cNvPr>
          <p:cNvGrpSpPr/>
          <p:nvPr/>
        </p:nvGrpSpPr>
        <p:grpSpPr>
          <a:xfrm>
            <a:off x="1144631" y="2803394"/>
            <a:ext cx="6715121" cy="492919"/>
            <a:chOff x="2466975" y="2955526"/>
            <a:chExt cx="8953495" cy="657225"/>
          </a:xfrm>
        </p:grpSpPr>
        <p:sp>
          <p:nvSpPr>
            <p:cNvPr id="15" name="TextBox 14">
              <a:extLst>
                <a:ext uri="{FF2B5EF4-FFF2-40B4-BE49-F238E27FC236}">
                  <a16:creationId xmlns:a16="http://schemas.microsoft.com/office/drawing/2014/main" id="{72764484-F9DE-4F4D-954B-F99F76582EA7}"/>
                </a:ext>
              </a:extLst>
            </p:cNvPr>
            <p:cNvSpPr txBox="1"/>
            <p:nvPr/>
          </p:nvSpPr>
          <p:spPr>
            <a:xfrm>
              <a:off x="3540352" y="3114861"/>
              <a:ext cx="7880118" cy="338554"/>
            </a:xfrm>
            <a:prstGeom prst="rect">
              <a:avLst/>
            </a:prstGeom>
            <a:ln>
              <a:solidFill>
                <a:srgbClr val="FF9D00"/>
              </a:solidFill>
            </a:ln>
          </p:spPr>
          <p:style>
            <a:lnRef idx="2">
              <a:schemeClr val="accent3"/>
            </a:lnRef>
            <a:fillRef idx="1">
              <a:schemeClr val="lt1"/>
            </a:fillRef>
            <a:effectRef idx="0">
              <a:schemeClr val="accent3"/>
            </a:effectRef>
            <a:fontRef idx="minor">
              <a:schemeClr val="dk1"/>
            </a:fontRef>
          </p:style>
          <p:txBody>
            <a:bodyPr wrap="square" lIns="68580" tIns="34290" rIns="68580" bIns="34290" rtlCol="0" anchor="t">
              <a:spAutoFit/>
            </a:bodyPr>
            <a:lstStyle/>
            <a:p>
              <a:r>
                <a:rPr lang="en-GB" sz="1200" dirty="0"/>
                <a:t>Run global validation and analysis </a:t>
              </a:r>
            </a:p>
          </p:txBody>
        </p:sp>
        <p:pic>
          <p:nvPicPr>
            <p:cNvPr id="23" name="Graphic 22" descr="Research with solid fill">
              <a:extLst>
                <a:ext uri="{FF2B5EF4-FFF2-40B4-BE49-F238E27FC236}">
                  <a16:creationId xmlns:a16="http://schemas.microsoft.com/office/drawing/2014/main" id="{3308E6D8-54E0-47EE-BFE0-EFB4AFBCB4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6975" y="2955526"/>
              <a:ext cx="657225" cy="657225"/>
            </a:xfrm>
            <a:prstGeom prst="rect">
              <a:avLst/>
            </a:prstGeom>
          </p:spPr>
        </p:pic>
      </p:grpSp>
      <p:grpSp>
        <p:nvGrpSpPr>
          <p:cNvPr id="34" name="Group 33">
            <a:extLst>
              <a:ext uri="{FF2B5EF4-FFF2-40B4-BE49-F238E27FC236}">
                <a16:creationId xmlns:a16="http://schemas.microsoft.com/office/drawing/2014/main" id="{149E2974-5F21-4632-99E3-6F56EF09FC8A}"/>
              </a:ext>
            </a:extLst>
          </p:cNvPr>
          <p:cNvGrpSpPr/>
          <p:nvPr/>
        </p:nvGrpSpPr>
        <p:grpSpPr>
          <a:xfrm>
            <a:off x="1144632" y="2223865"/>
            <a:ext cx="6715121" cy="492919"/>
            <a:chOff x="2466975" y="3664491"/>
            <a:chExt cx="8953495" cy="657225"/>
          </a:xfrm>
        </p:grpSpPr>
        <p:sp>
          <p:nvSpPr>
            <p:cNvPr id="17" name="TextBox 16">
              <a:extLst>
                <a:ext uri="{FF2B5EF4-FFF2-40B4-BE49-F238E27FC236}">
                  <a16:creationId xmlns:a16="http://schemas.microsoft.com/office/drawing/2014/main" id="{CBA5E117-2B05-4AB4-978F-C7EBD3DAB420}"/>
                </a:ext>
              </a:extLst>
            </p:cNvPr>
            <p:cNvSpPr txBox="1"/>
            <p:nvPr/>
          </p:nvSpPr>
          <p:spPr>
            <a:xfrm>
              <a:off x="3540352" y="3823826"/>
              <a:ext cx="7880118" cy="338554"/>
            </a:xfrm>
            <a:prstGeom prst="rect">
              <a:avLst/>
            </a:prstGeom>
            <a:ln>
              <a:solidFill>
                <a:schemeClr val="accent5">
                  <a:lumMod val="50000"/>
                </a:schemeClr>
              </a:solidFill>
            </a:ln>
          </p:spPr>
          <p:style>
            <a:lnRef idx="2">
              <a:schemeClr val="accent3"/>
            </a:lnRef>
            <a:fillRef idx="1">
              <a:schemeClr val="lt1"/>
            </a:fillRef>
            <a:effectRef idx="0">
              <a:schemeClr val="accent3"/>
            </a:effectRef>
            <a:fontRef idx="minor">
              <a:schemeClr val="dk1"/>
            </a:fontRef>
          </p:style>
          <p:txBody>
            <a:bodyPr wrap="square" lIns="68580" tIns="34290" rIns="68580" bIns="34290" rtlCol="0" anchor="t">
              <a:spAutoFit/>
            </a:bodyPr>
            <a:lstStyle/>
            <a:p>
              <a:r>
                <a:rPr lang="en-GB" sz="1200" dirty="0"/>
                <a:t>Complete a full merge test-run of the entire CDR (2003-2021) </a:t>
              </a:r>
              <a:endParaRPr lang="en-US" sz="1800" dirty="0"/>
            </a:p>
          </p:txBody>
        </p:sp>
        <p:pic>
          <p:nvPicPr>
            <p:cNvPr id="25" name="Graphic 24" descr="Earth globe: Americas with solid fill">
              <a:extLst>
                <a:ext uri="{FF2B5EF4-FFF2-40B4-BE49-F238E27FC236}">
                  <a16:creationId xmlns:a16="http://schemas.microsoft.com/office/drawing/2014/main" id="{87E9C331-95E1-4B76-B048-390D33E035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6975" y="3664491"/>
              <a:ext cx="657225" cy="657225"/>
            </a:xfrm>
            <a:prstGeom prst="rect">
              <a:avLst/>
            </a:prstGeom>
          </p:spPr>
        </p:pic>
      </p:grpSp>
      <p:grpSp>
        <p:nvGrpSpPr>
          <p:cNvPr id="35" name="Group 34">
            <a:extLst>
              <a:ext uri="{FF2B5EF4-FFF2-40B4-BE49-F238E27FC236}">
                <a16:creationId xmlns:a16="http://schemas.microsoft.com/office/drawing/2014/main" id="{2AC5266C-83A0-4A7F-B5B9-835F611E5E99}"/>
              </a:ext>
            </a:extLst>
          </p:cNvPr>
          <p:cNvGrpSpPr/>
          <p:nvPr/>
        </p:nvGrpSpPr>
        <p:grpSpPr>
          <a:xfrm>
            <a:off x="1144632" y="3808310"/>
            <a:ext cx="6715121" cy="558084"/>
            <a:chOff x="2466975" y="4373456"/>
            <a:chExt cx="8953495" cy="744111"/>
          </a:xfrm>
        </p:grpSpPr>
        <p:sp>
          <p:nvSpPr>
            <p:cNvPr id="13" name="TextBox 12">
              <a:extLst>
                <a:ext uri="{FF2B5EF4-FFF2-40B4-BE49-F238E27FC236}">
                  <a16:creationId xmlns:a16="http://schemas.microsoft.com/office/drawing/2014/main" id="{CC556651-BC94-4D41-90F5-E1EE3AE12622}"/>
                </a:ext>
              </a:extLst>
            </p:cNvPr>
            <p:cNvSpPr txBox="1"/>
            <p:nvPr/>
          </p:nvSpPr>
          <p:spPr>
            <a:xfrm>
              <a:off x="3540352" y="4532791"/>
              <a:ext cx="7880118" cy="584776"/>
            </a:xfrm>
            <a:prstGeom prst="rect">
              <a:avLst/>
            </a:prstGeom>
            <a:ln>
              <a:solidFill>
                <a:srgbClr val="7030A0"/>
              </a:solidFill>
            </a:ln>
          </p:spPr>
          <p:style>
            <a:lnRef idx="2">
              <a:schemeClr val="accent3"/>
            </a:lnRef>
            <a:fillRef idx="1">
              <a:schemeClr val="lt1"/>
            </a:fillRef>
            <a:effectRef idx="0">
              <a:schemeClr val="accent3"/>
            </a:effectRef>
            <a:fontRef idx="minor">
              <a:schemeClr val="dk1"/>
            </a:fontRef>
          </p:style>
          <p:txBody>
            <a:bodyPr wrap="square" lIns="68580" tIns="34290" rIns="68580" bIns="34290" rtlCol="0" anchor="t">
              <a:spAutoFit/>
            </a:bodyPr>
            <a:lstStyle/>
            <a:p>
              <a:r>
                <a:rPr lang="en-GB" sz="1200" dirty="0">
                  <a:ea typeface="Calibri"/>
                  <a:cs typeface="Calibri"/>
                </a:rPr>
                <a:t>Run an application case study and intercomparison to demonstrate improvements </a:t>
              </a:r>
            </a:p>
          </p:txBody>
        </p:sp>
        <p:pic>
          <p:nvPicPr>
            <p:cNvPr id="27" name="Graphic 26" descr="Bar chart with solid fill">
              <a:extLst>
                <a:ext uri="{FF2B5EF4-FFF2-40B4-BE49-F238E27FC236}">
                  <a16:creationId xmlns:a16="http://schemas.microsoft.com/office/drawing/2014/main" id="{BF99D906-1A85-4247-8EC9-6E7C691D97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66975" y="4373456"/>
              <a:ext cx="657225" cy="657225"/>
            </a:xfrm>
            <a:prstGeom prst="rect">
              <a:avLst/>
            </a:prstGeom>
          </p:spPr>
        </p:pic>
      </p:grpSp>
      <p:grpSp>
        <p:nvGrpSpPr>
          <p:cNvPr id="36" name="Group 35">
            <a:extLst>
              <a:ext uri="{FF2B5EF4-FFF2-40B4-BE49-F238E27FC236}">
                <a16:creationId xmlns:a16="http://schemas.microsoft.com/office/drawing/2014/main" id="{CDEF4ECD-F66F-49C3-8302-9E56C6E27CF0}"/>
              </a:ext>
            </a:extLst>
          </p:cNvPr>
          <p:cNvGrpSpPr/>
          <p:nvPr/>
        </p:nvGrpSpPr>
        <p:grpSpPr>
          <a:xfrm>
            <a:off x="1144632" y="3312395"/>
            <a:ext cx="6715121" cy="492919"/>
            <a:chOff x="2466975" y="5082421"/>
            <a:chExt cx="8953495" cy="657225"/>
          </a:xfrm>
        </p:grpSpPr>
        <p:sp>
          <p:nvSpPr>
            <p:cNvPr id="18" name="TextBox 17">
              <a:extLst>
                <a:ext uri="{FF2B5EF4-FFF2-40B4-BE49-F238E27FC236}">
                  <a16:creationId xmlns:a16="http://schemas.microsoft.com/office/drawing/2014/main" id="{E1A53F9D-7D0B-4D0F-ADAE-AF56FA1139B3}"/>
                </a:ext>
              </a:extLst>
            </p:cNvPr>
            <p:cNvSpPr txBox="1"/>
            <p:nvPr/>
          </p:nvSpPr>
          <p:spPr>
            <a:xfrm>
              <a:off x="3540352" y="5241756"/>
              <a:ext cx="7880118" cy="369332"/>
            </a:xfrm>
            <a:prstGeom prst="rect">
              <a:avLst/>
            </a:prstGeom>
            <a:ln>
              <a:solidFill>
                <a:srgbClr val="99CCFF"/>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200" dirty="0"/>
                <a:t>Prepare results for publication</a:t>
              </a:r>
            </a:p>
          </p:txBody>
        </p:sp>
        <p:pic>
          <p:nvPicPr>
            <p:cNvPr id="29" name="Graphic 28" descr="Books with solid fill">
              <a:extLst>
                <a:ext uri="{FF2B5EF4-FFF2-40B4-BE49-F238E27FC236}">
                  <a16:creationId xmlns:a16="http://schemas.microsoft.com/office/drawing/2014/main" id="{D0BE9F3F-A01D-48DF-BA25-A692BB8311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66975" y="5082421"/>
              <a:ext cx="657225" cy="657225"/>
            </a:xfrm>
            <a:prstGeom prst="rect">
              <a:avLst/>
            </a:prstGeom>
          </p:spPr>
        </p:pic>
      </p:grpSp>
      <p:grpSp>
        <p:nvGrpSpPr>
          <p:cNvPr id="2" name="Group 1">
            <a:extLst>
              <a:ext uri="{FF2B5EF4-FFF2-40B4-BE49-F238E27FC236}">
                <a16:creationId xmlns:a16="http://schemas.microsoft.com/office/drawing/2014/main" id="{7768A5BD-FA53-5E1C-6F8A-41244C89CD6D}"/>
              </a:ext>
            </a:extLst>
          </p:cNvPr>
          <p:cNvGrpSpPr/>
          <p:nvPr/>
        </p:nvGrpSpPr>
        <p:grpSpPr>
          <a:xfrm>
            <a:off x="1144631" y="1716207"/>
            <a:ext cx="6715121" cy="558084"/>
            <a:chOff x="2466975" y="1533358"/>
            <a:chExt cx="8953495" cy="744111"/>
          </a:xfrm>
        </p:grpSpPr>
        <p:sp>
          <p:nvSpPr>
            <p:cNvPr id="3" name="TextBox 2">
              <a:extLst>
                <a:ext uri="{FF2B5EF4-FFF2-40B4-BE49-F238E27FC236}">
                  <a16:creationId xmlns:a16="http://schemas.microsoft.com/office/drawing/2014/main" id="{19ECB130-A9F7-E1DF-C548-31F1752FA304}"/>
                </a:ext>
              </a:extLst>
            </p:cNvPr>
            <p:cNvSpPr txBox="1"/>
            <p:nvPr/>
          </p:nvSpPr>
          <p:spPr>
            <a:xfrm>
              <a:off x="3540352" y="1692693"/>
              <a:ext cx="7880118" cy="584776"/>
            </a:xfrm>
            <a:prstGeom prst="rect">
              <a:avLst/>
            </a:prstGeom>
            <a:ln>
              <a:solidFill>
                <a:schemeClr val="accent4">
                  <a:lumMod val="50000"/>
                </a:schemeClr>
              </a:solidFill>
            </a:ln>
          </p:spPr>
          <p:style>
            <a:lnRef idx="2">
              <a:schemeClr val="accent3"/>
            </a:lnRef>
            <a:fillRef idx="1">
              <a:schemeClr val="lt1"/>
            </a:fillRef>
            <a:effectRef idx="0">
              <a:schemeClr val="accent3"/>
            </a:effectRef>
            <a:fontRef idx="minor">
              <a:schemeClr val="dk1"/>
            </a:fontRef>
          </p:style>
          <p:txBody>
            <a:bodyPr wrap="square" lIns="68580" tIns="34290" rIns="68580" bIns="34290" rtlCol="0" anchor="t">
              <a:spAutoFit/>
            </a:bodyPr>
            <a:lstStyle/>
            <a:p>
              <a:r>
                <a:rPr lang="en-GB" sz="1200" dirty="0"/>
                <a:t>Consider post-processing bias correction for </a:t>
              </a:r>
              <a:r>
                <a:rPr lang="en-GB" sz="1200" dirty="0" err="1"/>
                <a:t>nighttime</a:t>
              </a:r>
              <a:r>
                <a:rPr lang="en-GB" sz="1200" dirty="0"/>
                <a:t>/winter (regions like high lats)</a:t>
              </a:r>
              <a:endParaRPr lang="en-US" sz="1800" dirty="0"/>
            </a:p>
          </p:txBody>
        </p:sp>
        <p:pic>
          <p:nvPicPr>
            <p:cNvPr id="4" name="Graphic 3" descr="Server with solid fill">
              <a:extLst>
                <a:ext uri="{FF2B5EF4-FFF2-40B4-BE49-F238E27FC236}">
                  <a16:creationId xmlns:a16="http://schemas.microsoft.com/office/drawing/2014/main" id="{DB71B0DF-784B-C8B1-AF34-CF8CB44789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66975" y="1533358"/>
              <a:ext cx="657225" cy="657225"/>
            </a:xfrm>
            <a:prstGeom prst="rect">
              <a:avLst/>
            </a:prstGeom>
          </p:spPr>
        </p:pic>
      </p:grpSp>
    </p:spTree>
    <p:extLst>
      <p:ext uri="{BB962C8B-B14F-4D97-AF65-F5344CB8AC3E}">
        <p14:creationId xmlns:p14="http://schemas.microsoft.com/office/powerpoint/2010/main" val="126770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The Clear-Sky Bias Problem</a:t>
            </a:r>
          </a:p>
        </p:txBody>
      </p:sp>
      <p:sp>
        <p:nvSpPr>
          <p:cNvPr id="24" name="Content Placeholder 8">
            <a:extLst>
              <a:ext uri="{FF2B5EF4-FFF2-40B4-BE49-F238E27FC236}">
                <a16:creationId xmlns:a16="http://schemas.microsoft.com/office/drawing/2014/main" id="{CBFDF8E0-E644-6F4D-78D9-5615B930B251}"/>
              </a:ext>
            </a:extLst>
          </p:cNvPr>
          <p:cNvSpPr>
            <a:spLocks noGrp="1"/>
          </p:cNvSpPr>
          <p:nvPr/>
        </p:nvSpPr>
        <p:spPr>
          <a:xfrm>
            <a:off x="4494177" y="1209362"/>
            <a:ext cx="4263628" cy="3273698"/>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endParaRPr lang="en-GB" sz="2100" dirty="0">
              <a:solidFill>
                <a:srgbClr val="2B3459"/>
              </a:solidFill>
              <a:latin typeface="Calibri" panose="020F0502020204030204"/>
              <a:cs typeface="Calibri"/>
            </a:endParaRPr>
          </a:p>
        </p:txBody>
      </p:sp>
      <p:sp>
        <p:nvSpPr>
          <p:cNvPr id="17" name="Content Placeholder 8">
            <a:extLst>
              <a:ext uri="{FF2B5EF4-FFF2-40B4-BE49-F238E27FC236}">
                <a16:creationId xmlns:a16="http://schemas.microsoft.com/office/drawing/2014/main" id="{E044DC8B-618D-A7CA-BB23-4E43FE05A341}"/>
              </a:ext>
            </a:extLst>
          </p:cNvPr>
          <p:cNvSpPr>
            <a:spLocks noGrp="1"/>
          </p:cNvSpPr>
          <p:nvPr/>
        </p:nvSpPr>
        <p:spPr>
          <a:xfrm>
            <a:off x="4520154" y="1209362"/>
            <a:ext cx="4263628" cy="3273698"/>
          </a:xfrm>
          <a:prstGeom prst="rect">
            <a:avLst/>
          </a:prstGeom>
        </p:spPr>
        <p:txBody>
          <a:bodyPr vert="horz" lIns="68580" tIns="34290" rIns="68580" bIns="3429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defRPr/>
            </a:pPr>
            <a:r>
              <a:rPr lang="en-GB" sz="2100" i="1" dirty="0">
                <a:solidFill>
                  <a:srgbClr val="2B3459"/>
                </a:solidFill>
                <a:latin typeface="Calibri" panose="020F0502020204030204"/>
                <a:cs typeface="Calibri"/>
              </a:rPr>
              <a:t>The problem:</a:t>
            </a:r>
          </a:p>
          <a:p>
            <a:pPr marL="171450" indent="-171450" defTabSz="685800" fontAlgn="auto">
              <a:spcBef>
                <a:spcPts val="750"/>
              </a:spcBef>
              <a:spcAft>
                <a:spcPts val="0"/>
              </a:spcAft>
              <a:defRPr/>
            </a:pPr>
            <a:r>
              <a:rPr lang="en-GB" sz="2100" dirty="0">
                <a:solidFill>
                  <a:srgbClr val="2B3459"/>
                </a:solidFill>
                <a:latin typeface="Calibri" panose="020F0502020204030204"/>
                <a:cs typeface="Calibri"/>
              </a:rPr>
              <a:t>Infrared signal is blocked by clouds</a:t>
            </a:r>
            <a:endParaRPr lang="en-GB" sz="2100" dirty="0">
              <a:solidFill>
                <a:srgbClr val="2B3459"/>
              </a:solidFill>
              <a:latin typeface="Calibri" panose="020F0502020204030204"/>
            </a:endParaRPr>
          </a:p>
          <a:p>
            <a:pPr marL="171450" indent="-171450" defTabSz="685800" fontAlgn="auto">
              <a:spcBef>
                <a:spcPts val="750"/>
              </a:spcBef>
              <a:spcAft>
                <a:spcPts val="0"/>
              </a:spcAft>
              <a:defRPr/>
            </a:pPr>
            <a:r>
              <a:rPr lang="en-GB" sz="2100" dirty="0">
                <a:solidFill>
                  <a:srgbClr val="2B3459"/>
                </a:solidFill>
                <a:latin typeface="Calibri" panose="020F0502020204030204"/>
                <a:cs typeface="Calibri"/>
              </a:rPr>
              <a:t>Huge data gaps means our weather &amp; climate trends are only indicative of a clear sky </a:t>
            </a:r>
          </a:p>
          <a:p>
            <a:pPr marL="171450" indent="-171450" defTabSz="685800" fontAlgn="auto">
              <a:spcBef>
                <a:spcPts val="750"/>
              </a:spcBef>
              <a:spcAft>
                <a:spcPts val="0"/>
              </a:spcAft>
              <a:defRPr/>
            </a:pPr>
            <a:endParaRPr lang="en-GB" sz="2100" dirty="0">
              <a:solidFill>
                <a:srgbClr val="2B3459"/>
              </a:solidFill>
              <a:latin typeface="Calibri" panose="020F0502020204030204"/>
              <a:cs typeface="Calibri"/>
            </a:endParaRPr>
          </a:p>
          <a:p>
            <a:pPr marL="0" indent="0" defTabSz="685800" fontAlgn="auto">
              <a:spcBef>
                <a:spcPts val="750"/>
              </a:spcBef>
              <a:spcAft>
                <a:spcPts val="0"/>
              </a:spcAft>
              <a:buNone/>
              <a:defRPr/>
            </a:pPr>
            <a:r>
              <a:rPr lang="en-GB" sz="2100" i="1" dirty="0">
                <a:solidFill>
                  <a:srgbClr val="2B3459"/>
                </a:solidFill>
                <a:latin typeface="Calibri" panose="020F0502020204030204"/>
                <a:cs typeface="Calibri"/>
              </a:rPr>
              <a:t>Why is this important?:</a:t>
            </a:r>
          </a:p>
          <a:p>
            <a:pPr marL="171450" indent="-171450" defTabSz="685800" fontAlgn="auto">
              <a:spcBef>
                <a:spcPts val="750"/>
              </a:spcBef>
              <a:spcAft>
                <a:spcPts val="0"/>
              </a:spcAft>
              <a:defRPr/>
            </a:pPr>
            <a:r>
              <a:rPr lang="en-GB" sz="2100" dirty="0">
                <a:solidFill>
                  <a:srgbClr val="2B3459"/>
                </a:solidFill>
                <a:latin typeface="Calibri" panose="020F0502020204030204"/>
                <a:cs typeface="Calibri"/>
              </a:rPr>
              <a:t>Lack of data == higher uncertainty of the Earth's total energy budget</a:t>
            </a:r>
          </a:p>
          <a:p>
            <a:pPr marL="171450" indent="-171450" defTabSz="685800" fontAlgn="auto">
              <a:spcBef>
                <a:spcPts val="750"/>
              </a:spcBef>
              <a:spcAft>
                <a:spcPts val="0"/>
              </a:spcAft>
              <a:defRPr/>
            </a:pPr>
            <a:endParaRPr lang="en-GB" sz="2100" dirty="0">
              <a:solidFill>
                <a:srgbClr val="2B3459"/>
              </a:solidFill>
              <a:latin typeface="Calibri" panose="020F0502020204030204"/>
              <a:cs typeface="Calibri"/>
            </a:endParaRPr>
          </a:p>
          <a:p>
            <a:pPr marL="0" indent="0" defTabSz="685800" fontAlgn="auto">
              <a:spcBef>
                <a:spcPts val="750"/>
              </a:spcBef>
              <a:spcAft>
                <a:spcPts val="0"/>
              </a:spcAft>
              <a:buNone/>
              <a:defRPr/>
            </a:pPr>
            <a:r>
              <a:rPr lang="en-GB" sz="2100" i="1" dirty="0">
                <a:solidFill>
                  <a:srgbClr val="2B3459"/>
                </a:solidFill>
                <a:latin typeface="Calibri" panose="020F0502020204030204"/>
                <a:cs typeface="Calibri"/>
              </a:rPr>
              <a:t>What now?:</a:t>
            </a:r>
          </a:p>
          <a:p>
            <a:pPr marL="171450" indent="-171450" defTabSz="685800" fontAlgn="auto">
              <a:spcBef>
                <a:spcPts val="750"/>
              </a:spcBef>
              <a:spcAft>
                <a:spcPts val="0"/>
              </a:spcAft>
              <a:defRPr/>
            </a:pPr>
            <a:r>
              <a:rPr lang="en-GB" sz="2100" dirty="0">
                <a:solidFill>
                  <a:srgbClr val="2B3459"/>
                </a:solidFill>
                <a:latin typeface="Calibri" panose="020F0502020204030204"/>
                <a:cs typeface="Calibri"/>
              </a:rPr>
              <a:t>We build an </a:t>
            </a:r>
            <a:r>
              <a:rPr lang="en-GB" sz="2100" b="1" dirty="0">
                <a:solidFill>
                  <a:srgbClr val="2B3459"/>
                </a:solidFill>
                <a:latin typeface="Calibri" panose="020F0502020204030204"/>
                <a:cs typeface="Calibri"/>
              </a:rPr>
              <a:t>all-sky</a:t>
            </a:r>
            <a:r>
              <a:rPr lang="en-GB" sz="2100" dirty="0">
                <a:solidFill>
                  <a:srgbClr val="2B3459"/>
                </a:solidFill>
                <a:latin typeface="Calibri" panose="020F0502020204030204"/>
                <a:cs typeface="Calibri"/>
              </a:rPr>
              <a:t> LST dataset that merges other LST data</a:t>
            </a:r>
          </a:p>
        </p:txBody>
      </p:sp>
      <p:pic>
        <p:nvPicPr>
          <p:cNvPr id="18" name="Picture 17" descr="A map of united kingdom with different colors&#10;&#10;Description automatically generated">
            <a:extLst>
              <a:ext uri="{FF2B5EF4-FFF2-40B4-BE49-F238E27FC236}">
                <a16:creationId xmlns:a16="http://schemas.microsoft.com/office/drawing/2014/main" id="{BE1E2A55-3092-0C70-5E0F-486D175B1963}"/>
              </a:ext>
            </a:extLst>
          </p:cNvPr>
          <p:cNvPicPr>
            <a:picLocks noChangeAspect="1"/>
          </p:cNvPicPr>
          <p:nvPr/>
        </p:nvPicPr>
        <p:blipFill rotWithShape="1">
          <a:blip r:embed="rId3"/>
          <a:srcRect l="24312" t="2192" r="27217" b="822"/>
          <a:stretch/>
        </p:blipFill>
        <p:spPr>
          <a:xfrm>
            <a:off x="832387" y="1007811"/>
            <a:ext cx="2962790" cy="3314441"/>
          </a:xfrm>
          <a:prstGeom prst="rect">
            <a:avLst/>
          </a:prstGeom>
        </p:spPr>
      </p:pic>
      <p:sp>
        <p:nvSpPr>
          <p:cNvPr id="19" name="TextBox 18">
            <a:extLst>
              <a:ext uri="{FF2B5EF4-FFF2-40B4-BE49-F238E27FC236}">
                <a16:creationId xmlns:a16="http://schemas.microsoft.com/office/drawing/2014/main" id="{CDB2C622-A6F0-656E-89C5-D385DAA35933}"/>
              </a:ext>
            </a:extLst>
          </p:cNvPr>
          <p:cNvSpPr txBox="1"/>
          <p:nvPr/>
        </p:nvSpPr>
        <p:spPr>
          <a:xfrm>
            <a:off x="2071251" y="4309935"/>
            <a:ext cx="3192118" cy="346249"/>
          </a:xfrm>
          <a:prstGeom prst="rect">
            <a:avLst/>
          </a:prstGeom>
          <a:noFill/>
          <a:ln>
            <a:solidFill>
              <a:schemeClr val="tx2">
                <a:lumMod val="40000"/>
                <a:lumOff val="60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defRPr/>
            </a:pPr>
            <a:r>
              <a:rPr lang="en-US" sz="900" dirty="0">
                <a:solidFill>
                  <a:srgbClr val="2B3890">
                    <a:lumMod val="75000"/>
                  </a:srgbClr>
                </a:solidFill>
                <a:latin typeface="Calibri" panose="020F0502020204030204"/>
                <a:ea typeface="+mn-ea"/>
                <a:cs typeface="Calibri"/>
              </a:rPr>
              <a:t>BBC article on the 2022 UK heatwave. SLSTR infrared compiled by the University of Leicester/NCEO's surface temperature group </a:t>
            </a:r>
            <a:endParaRPr lang="en-US" sz="900" dirty="0">
              <a:solidFill>
                <a:srgbClr val="2B3890">
                  <a:lumMod val="75000"/>
                </a:srgbClr>
              </a:solidFill>
              <a:latin typeface="Calibri" panose="020F0502020204030204"/>
              <a:ea typeface="+mn-ea"/>
            </a:endParaRPr>
          </a:p>
        </p:txBody>
      </p:sp>
    </p:spTree>
    <p:extLst>
      <p:ext uri="{BB962C8B-B14F-4D97-AF65-F5344CB8AC3E}">
        <p14:creationId xmlns:p14="http://schemas.microsoft.com/office/powerpoint/2010/main" val="3837251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7520" y="247980"/>
            <a:ext cx="3448310" cy="1212152"/>
          </a:xfrm>
        </p:spPr>
        <p:txBody>
          <a:bodyPr vert="horz" wrap="square" lIns="68580" tIns="34290" rIns="68580" bIns="34290" numCol="1" rtlCol="0" anchor="b" anchorCtr="0" compatLnSpc="1">
            <a:prstTxWarp prst="textNoShape">
              <a:avLst/>
            </a:prstTxWarp>
            <a:normAutofit/>
          </a:bodyPr>
          <a:lstStyle/>
          <a:p>
            <a:r>
              <a:rPr lang="en-US" sz="2400" kern="1200" dirty="0">
                <a:solidFill>
                  <a:schemeClr val="tx1"/>
                </a:solidFill>
                <a:latin typeface="+mj-lt"/>
                <a:ea typeface="+mj-ea"/>
                <a:cs typeface="+mj-cs"/>
              </a:rPr>
              <a:t>Summary </a:t>
            </a:r>
          </a:p>
        </p:txBody>
      </p:sp>
      <p:sp>
        <p:nvSpPr>
          <p:cNvPr id="2" name="Content Placeholder 8">
            <a:extLst>
              <a:ext uri="{FF2B5EF4-FFF2-40B4-BE49-F238E27FC236}">
                <a16:creationId xmlns:a16="http://schemas.microsoft.com/office/drawing/2014/main" id="{0AC1226C-A9FA-A955-437B-0FE5FCB0DA13}"/>
              </a:ext>
            </a:extLst>
          </p:cNvPr>
          <p:cNvSpPr>
            <a:spLocks noGrp="1"/>
          </p:cNvSpPr>
          <p:nvPr/>
        </p:nvSpPr>
        <p:spPr>
          <a:xfrm>
            <a:off x="482895" y="1718631"/>
            <a:ext cx="4226489" cy="2266423"/>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en-US" sz="1050" dirty="0">
                <a:solidFill>
                  <a:srgbClr val="2B3459"/>
                </a:solidFill>
                <a:latin typeface="Calibri" panose="020F0502020204030204"/>
              </a:rPr>
              <a:t>LST is a significant ECV that determines Earth's energy balance </a:t>
            </a:r>
          </a:p>
          <a:p>
            <a:pPr marL="171450" indent="-171450" defTabSz="685800" fontAlgn="auto">
              <a:spcBef>
                <a:spcPts val="750"/>
              </a:spcBef>
              <a:spcAft>
                <a:spcPts val="0"/>
              </a:spcAft>
              <a:defRPr/>
            </a:pPr>
            <a:r>
              <a:rPr lang="en-US" sz="1050" dirty="0">
                <a:solidFill>
                  <a:srgbClr val="2B3459"/>
                </a:solidFill>
                <a:latin typeface="Calibri" panose="020F0502020204030204"/>
              </a:rPr>
              <a:t>To solve the clear sky bias problem &amp; improve LST observations we are building an all-sky merged LST product using machine learning techniques</a:t>
            </a:r>
          </a:p>
          <a:p>
            <a:pPr marL="171450" indent="-171450" defTabSz="685800" fontAlgn="auto">
              <a:spcBef>
                <a:spcPts val="750"/>
              </a:spcBef>
              <a:spcAft>
                <a:spcPts val="0"/>
              </a:spcAft>
              <a:defRPr/>
            </a:pPr>
            <a:r>
              <a:rPr lang="en-US" sz="1050" dirty="0">
                <a:solidFill>
                  <a:srgbClr val="2B3459"/>
                </a:solidFill>
                <a:latin typeface="Calibri" panose="020F0502020204030204"/>
              </a:rPr>
              <a:t>Implementing a UNET CNN to learn from TIR and MW data, and map MW to refine its resolution to 5 km</a:t>
            </a:r>
          </a:p>
          <a:p>
            <a:pPr marL="171450" indent="-171450" defTabSz="685800" fontAlgn="auto">
              <a:spcBef>
                <a:spcPts val="750"/>
              </a:spcBef>
              <a:spcAft>
                <a:spcPts val="0"/>
              </a:spcAft>
              <a:defRPr/>
            </a:pPr>
            <a:r>
              <a:rPr lang="en-US" sz="1050" dirty="0">
                <a:solidFill>
                  <a:srgbClr val="2B3459"/>
                </a:solidFill>
                <a:latin typeface="Calibri" panose="020F0502020204030204"/>
              </a:rPr>
              <a:t>Next steps are to </a:t>
            </a:r>
            <a:r>
              <a:rPr lang="en-US" sz="1050" dirty="0" err="1">
                <a:solidFill>
                  <a:srgbClr val="2B3459"/>
                </a:solidFill>
                <a:latin typeface="Calibri" panose="020F0502020204030204"/>
              </a:rPr>
              <a:t>optimise</a:t>
            </a:r>
            <a:r>
              <a:rPr lang="en-US" sz="1050" dirty="0">
                <a:solidFill>
                  <a:srgbClr val="2B3459"/>
                </a:solidFill>
                <a:latin typeface="Calibri" panose="020F0502020204030204"/>
              </a:rPr>
              <a:t> the model and then run for the whole globe</a:t>
            </a:r>
          </a:p>
          <a:p>
            <a:pPr marL="171450" indent="-171450" defTabSz="685800" fontAlgn="auto">
              <a:spcBef>
                <a:spcPts val="750"/>
              </a:spcBef>
              <a:spcAft>
                <a:spcPts val="0"/>
              </a:spcAft>
              <a:defRPr/>
            </a:pPr>
            <a:r>
              <a:rPr lang="en-US" sz="1050" dirty="0">
                <a:solidFill>
                  <a:srgbClr val="2B3459"/>
                </a:solidFill>
                <a:latin typeface="Calibri" panose="020F0502020204030204"/>
              </a:rPr>
              <a:t>The model explores a range of training inputs to best describe the </a:t>
            </a:r>
            <a:r>
              <a:rPr lang="en-US" sz="1050" dirty="0" err="1">
                <a:solidFill>
                  <a:srgbClr val="2B3459"/>
                </a:solidFill>
                <a:latin typeface="Calibri" panose="020F0502020204030204"/>
              </a:rPr>
              <a:t>spatio</a:t>
            </a:r>
            <a:r>
              <a:rPr lang="en-US" sz="1050" dirty="0">
                <a:solidFill>
                  <a:srgbClr val="2B3459"/>
                </a:solidFill>
                <a:latin typeface="Calibri" panose="020F0502020204030204"/>
              </a:rPr>
              <a:t>-temporal distribution of LST</a:t>
            </a:r>
            <a:endParaRPr lang="en-US" sz="750" dirty="0">
              <a:solidFill>
                <a:srgbClr val="2B3459"/>
              </a:solidFill>
              <a:latin typeface="Calibri" panose="020F0502020204030204"/>
            </a:endParaRPr>
          </a:p>
          <a:p>
            <a:pPr marL="171450" indent="-171450" defTabSz="685800" fontAlgn="auto">
              <a:spcBef>
                <a:spcPts val="750"/>
              </a:spcBef>
              <a:spcAft>
                <a:spcPts val="0"/>
              </a:spcAft>
              <a:defRPr/>
            </a:pPr>
            <a:r>
              <a:rPr lang="en-US" sz="1050" dirty="0">
                <a:solidFill>
                  <a:srgbClr val="2B3459"/>
                </a:solidFill>
                <a:latin typeface="Calibri" panose="020F0502020204030204"/>
              </a:rPr>
              <a:t>The all-sky LST product will cover the globe at a resolution of 5 km </a:t>
            </a:r>
          </a:p>
          <a:p>
            <a:pPr marL="171450" indent="-171450" defTabSz="685800" fontAlgn="auto">
              <a:spcBef>
                <a:spcPts val="750"/>
              </a:spcBef>
              <a:spcAft>
                <a:spcPts val="0"/>
              </a:spcAft>
              <a:defRPr/>
            </a:pPr>
            <a:r>
              <a:rPr lang="en-US" sz="1050" dirty="0">
                <a:solidFill>
                  <a:srgbClr val="2B3459"/>
                </a:solidFill>
                <a:latin typeface="Calibri" panose="020F0502020204030204"/>
              </a:rPr>
              <a:t>The final product will advance climate &amp; weather applications where observations are scarce, e.g. in the polar regions</a:t>
            </a:r>
          </a:p>
        </p:txBody>
      </p:sp>
      <p:pic>
        <p:nvPicPr>
          <p:cNvPr id="7" name="Y2Mate.is - Land-surface temperature 1995-2020-RwU_-71grXk-1080p-1654387906491">
            <a:hlinkClick r:id="" action="ppaction://media"/>
            <a:extLst>
              <a:ext uri="{FF2B5EF4-FFF2-40B4-BE49-F238E27FC236}">
                <a16:creationId xmlns:a16="http://schemas.microsoft.com/office/drawing/2014/main" id="{3531E565-B5CC-4825-9F3E-BD54912908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84009" y="1571415"/>
            <a:ext cx="3866023" cy="2173900"/>
          </a:xfrm>
          <a:prstGeom prst="rect">
            <a:avLst/>
          </a:prstGeom>
        </p:spPr>
      </p:pic>
    </p:spTree>
    <p:extLst>
      <p:ext uri="{BB962C8B-B14F-4D97-AF65-F5344CB8AC3E}">
        <p14:creationId xmlns:p14="http://schemas.microsoft.com/office/powerpoint/2010/main" val="4445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5574" y="76664"/>
            <a:ext cx="7747224" cy="697313"/>
          </a:xfrm>
        </p:spPr>
        <p:txBody>
          <a:bodyPr vert="horz" wrap="square" lIns="68580" tIns="34290" rIns="68580" bIns="34290" numCol="1" rtlCol="0" anchor="b" anchorCtr="0" compatLnSpc="1">
            <a:prstTxWarp prst="textNoShape">
              <a:avLst/>
            </a:prstTxWarp>
            <a:normAutofit/>
          </a:bodyPr>
          <a:lstStyle/>
          <a:p>
            <a:pPr algn="ctr"/>
            <a:r>
              <a:rPr lang="en-US" sz="3900" dirty="0">
                <a:solidFill>
                  <a:schemeClr val="bg1"/>
                </a:solidFill>
              </a:rPr>
              <a:t>Thank you!</a:t>
            </a:r>
          </a:p>
        </p:txBody>
      </p:sp>
      <p:pic>
        <p:nvPicPr>
          <p:cNvPr id="4" name="Picture 3" descr="A qr code with a bird logo&#10;&#10;Description automatically generated">
            <a:extLst>
              <a:ext uri="{FF2B5EF4-FFF2-40B4-BE49-F238E27FC236}">
                <a16:creationId xmlns:a16="http://schemas.microsoft.com/office/drawing/2014/main" id="{D486580B-BE74-036F-F7D1-049265A0FF0F}"/>
              </a:ext>
            </a:extLst>
          </p:cNvPr>
          <p:cNvPicPr>
            <a:picLocks noChangeAspect="1"/>
          </p:cNvPicPr>
          <p:nvPr/>
        </p:nvPicPr>
        <p:blipFill rotWithShape="1">
          <a:blip r:embed="rId3"/>
          <a:srcRect l="15882" t="5248" r="18235" b="2915"/>
          <a:stretch/>
        </p:blipFill>
        <p:spPr>
          <a:xfrm>
            <a:off x="2421986" y="1102554"/>
            <a:ext cx="2212869" cy="3125109"/>
          </a:xfrm>
          <a:prstGeom prst="rect">
            <a:avLst/>
          </a:prstGeom>
        </p:spPr>
      </p:pic>
      <p:pic>
        <p:nvPicPr>
          <p:cNvPr id="6" name="Picture 5" descr="A white background with blue dots&#10;&#10;Description automatically generated">
            <a:extLst>
              <a:ext uri="{FF2B5EF4-FFF2-40B4-BE49-F238E27FC236}">
                <a16:creationId xmlns:a16="http://schemas.microsoft.com/office/drawing/2014/main" id="{384C3CF8-2C6C-F1B6-78E2-7C035F7D7C8D}"/>
              </a:ext>
            </a:extLst>
          </p:cNvPr>
          <p:cNvPicPr>
            <a:picLocks noChangeAspect="1"/>
          </p:cNvPicPr>
          <p:nvPr/>
        </p:nvPicPr>
        <p:blipFill rotWithShape="1">
          <a:blip r:embed="rId4"/>
          <a:srcRect t="24074" r="-357" b="13484"/>
          <a:stretch/>
        </p:blipFill>
        <p:spPr>
          <a:xfrm>
            <a:off x="0" y="4640835"/>
            <a:ext cx="9176689" cy="498791"/>
          </a:xfrm>
          <a:prstGeom prst="rect">
            <a:avLst/>
          </a:prstGeom>
        </p:spPr>
      </p:pic>
      <p:pic>
        <p:nvPicPr>
          <p:cNvPr id="10" name="Picture 9">
            <a:extLst>
              <a:ext uri="{FF2B5EF4-FFF2-40B4-BE49-F238E27FC236}">
                <a16:creationId xmlns:a16="http://schemas.microsoft.com/office/drawing/2014/main" id="{7014AC21-DF6B-4B39-9759-6BD9379F4B74}"/>
              </a:ext>
            </a:extLst>
          </p:cNvPr>
          <p:cNvPicPr>
            <a:picLocks noChangeAspect="1"/>
          </p:cNvPicPr>
          <p:nvPr/>
        </p:nvPicPr>
        <p:blipFill>
          <a:blip r:embed="rId5"/>
          <a:stretch>
            <a:fillRect/>
          </a:stretch>
        </p:blipFill>
        <p:spPr>
          <a:xfrm>
            <a:off x="4720924" y="1329219"/>
            <a:ext cx="1970998" cy="2705531"/>
          </a:xfrm>
          <a:prstGeom prst="rect">
            <a:avLst/>
          </a:prstGeom>
        </p:spPr>
      </p:pic>
      <p:pic>
        <p:nvPicPr>
          <p:cNvPr id="12" name="Picture 11">
            <a:extLst>
              <a:ext uri="{FF2B5EF4-FFF2-40B4-BE49-F238E27FC236}">
                <a16:creationId xmlns:a16="http://schemas.microsoft.com/office/drawing/2014/main" id="{CC5BE178-F819-4F67-835B-23A6EF5FCE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2203" y="2428364"/>
            <a:ext cx="1141101" cy="1141101"/>
          </a:xfrm>
          <a:prstGeom prst="rect">
            <a:avLst/>
          </a:prstGeom>
        </p:spPr>
      </p:pic>
    </p:spTree>
    <p:extLst>
      <p:ext uri="{BB962C8B-B14F-4D97-AF65-F5344CB8AC3E}">
        <p14:creationId xmlns:p14="http://schemas.microsoft.com/office/powerpoint/2010/main" val="1003862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All-Sky Merged Model</a:t>
            </a:r>
          </a:p>
        </p:txBody>
      </p:sp>
      <p:sp>
        <p:nvSpPr>
          <p:cNvPr id="24" name="Content Placeholder 8">
            <a:extLst>
              <a:ext uri="{FF2B5EF4-FFF2-40B4-BE49-F238E27FC236}">
                <a16:creationId xmlns:a16="http://schemas.microsoft.com/office/drawing/2014/main" id="{CBFDF8E0-E644-6F4D-78D9-5615B930B251}"/>
              </a:ext>
            </a:extLst>
          </p:cNvPr>
          <p:cNvSpPr>
            <a:spLocks noGrp="1"/>
          </p:cNvSpPr>
          <p:nvPr/>
        </p:nvSpPr>
        <p:spPr>
          <a:xfrm>
            <a:off x="4372734" y="1209362"/>
            <a:ext cx="4263628" cy="3273698"/>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endParaRPr lang="en-GB" sz="2100" dirty="0">
              <a:solidFill>
                <a:srgbClr val="2B3459"/>
              </a:solidFill>
              <a:latin typeface="Calibri" panose="020F0502020204030204"/>
              <a:cs typeface="Calibri"/>
            </a:endParaRPr>
          </a:p>
        </p:txBody>
      </p:sp>
      <p:graphicFrame>
        <p:nvGraphicFramePr>
          <p:cNvPr id="6" name="Diagram 5">
            <a:extLst>
              <a:ext uri="{FF2B5EF4-FFF2-40B4-BE49-F238E27FC236}">
                <a16:creationId xmlns:a16="http://schemas.microsoft.com/office/drawing/2014/main" id="{59110A0F-FF30-4B16-96A5-E9BE797B5B5B}"/>
              </a:ext>
            </a:extLst>
          </p:cNvPr>
          <p:cNvGraphicFramePr/>
          <p:nvPr/>
        </p:nvGraphicFramePr>
        <p:xfrm>
          <a:off x="5641144" y="1616383"/>
          <a:ext cx="3510000" cy="1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09B6DFF2-D801-422A-9151-C66C01EEFA6D}"/>
              </a:ext>
            </a:extLst>
          </p:cNvPr>
          <p:cNvGraphicFramePr/>
          <p:nvPr/>
        </p:nvGraphicFramePr>
        <p:xfrm>
          <a:off x="4725" y="1616383"/>
          <a:ext cx="3510000" cy="108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8548A72A-6DE7-4DB8-854B-8F239F0D2B5F}"/>
              </a:ext>
            </a:extLst>
          </p:cNvPr>
          <p:cNvSpPr txBox="1"/>
          <p:nvPr/>
        </p:nvSpPr>
        <p:spPr>
          <a:xfrm>
            <a:off x="6582267" y="1157948"/>
            <a:ext cx="1671933" cy="415498"/>
          </a:xfrm>
          <a:prstGeom prst="rect">
            <a:avLst/>
          </a:prstGeom>
          <a:noFill/>
        </p:spPr>
        <p:txBody>
          <a:bodyPr wrap="none" rtlCol="0">
            <a:spAutoFit/>
          </a:bodyPr>
          <a:lstStyle/>
          <a:p>
            <a:pPr defTabSz="685800" fontAlgn="auto">
              <a:spcBef>
                <a:spcPts val="0"/>
              </a:spcBef>
              <a:spcAft>
                <a:spcPts val="0"/>
              </a:spcAft>
              <a:defRPr/>
            </a:pPr>
            <a:r>
              <a:rPr lang="en-GB" sz="2100" b="1" dirty="0">
                <a:solidFill>
                  <a:srgbClr val="2B3459"/>
                </a:solidFill>
                <a:latin typeface="Calibri" panose="020F0502020204030204"/>
                <a:ea typeface="+mn-ea"/>
              </a:rPr>
              <a:t>Thermal data</a:t>
            </a:r>
          </a:p>
        </p:txBody>
      </p:sp>
      <p:sp>
        <p:nvSpPr>
          <p:cNvPr id="9" name="TextBox 8">
            <a:extLst>
              <a:ext uri="{FF2B5EF4-FFF2-40B4-BE49-F238E27FC236}">
                <a16:creationId xmlns:a16="http://schemas.microsoft.com/office/drawing/2014/main" id="{FB5AAAE9-A4DE-46C1-8CD8-3B612D448B02}"/>
              </a:ext>
            </a:extLst>
          </p:cNvPr>
          <p:cNvSpPr txBox="1"/>
          <p:nvPr/>
        </p:nvSpPr>
        <p:spPr>
          <a:xfrm>
            <a:off x="790037" y="1157948"/>
            <a:ext cx="1981183" cy="415498"/>
          </a:xfrm>
          <a:prstGeom prst="rect">
            <a:avLst/>
          </a:prstGeom>
          <a:noFill/>
        </p:spPr>
        <p:txBody>
          <a:bodyPr wrap="none" rtlCol="0">
            <a:spAutoFit/>
          </a:bodyPr>
          <a:lstStyle/>
          <a:p>
            <a:pPr defTabSz="685800" fontAlgn="auto">
              <a:spcBef>
                <a:spcPts val="0"/>
              </a:spcBef>
              <a:spcAft>
                <a:spcPts val="0"/>
              </a:spcAft>
              <a:defRPr/>
            </a:pPr>
            <a:r>
              <a:rPr lang="en-GB" sz="2100" b="1" dirty="0">
                <a:solidFill>
                  <a:srgbClr val="2B3459"/>
                </a:solidFill>
                <a:latin typeface="Calibri" panose="020F0502020204030204"/>
                <a:ea typeface="+mn-ea"/>
              </a:rPr>
              <a:t>Microwave data</a:t>
            </a:r>
          </a:p>
        </p:txBody>
      </p:sp>
      <p:graphicFrame>
        <p:nvGraphicFramePr>
          <p:cNvPr id="10" name="Diagram 9">
            <a:extLst>
              <a:ext uri="{FF2B5EF4-FFF2-40B4-BE49-F238E27FC236}">
                <a16:creationId xmlns:a16="http://schemas.microsoft.com/office/drawing/2014/main" id="{592B3AF7-0482-4D6B-93C5-A1287703E21A}"/>
              </a:ext>
            </a:extLst>
          </p:cNvPr>
          <p:cNvGraphicFramePr/>
          <p:nvPr>
            <p:extLst>
              <p:ext uri="{D42A27DB-BD31-4B8C-83A1-F6EECF244321}">
                <p14:modId xmlns:p14="http://schemas.microsoft.com/office/powerpoint/2010/main" val="4184109420"/>
              </p:ext>
            </p:extLst>
          </p:nvPr>
        </p:nvGraphicFramePr>
        <p:xfrm>
          <a:off x="2417343" y="1466027"/>
          <a:ext cx="4306816" cy="1395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Table 12">
            <a:extLst>
              <a:ext uri="{FF2B5EF4-FFF2-40B4-BE49-F238E27FC236}">
                <a16:creationId xmlns:a16="http://schemas.microsoft.com/office/drawing/2014/main" id="{8778D7C0-EF2F-4252-8C6E-D66B915443DB}"/>
              </a:ext>
            </a:extLst>
          </p:cNvPr>
          <p:cNvGraphicFramePr>
            <a:graphicFrameLocks noGrp="1"/>
          </p:cNvGraphicFramePr>
          <p:nvPr>
            <p:extLst>
              <p:ext uri="{D42A27DB-BD31-4B8C-83A1-F6EECF244321}">
                <p14:modId xmlns:p14="http://schemas.microsoft.com/office/powerpoint/2010/main" val="4160563120"/>
              </p:ext>
            </p:extLst>
          </p:nvPr>
        </p:nvGraphicFramePr>
        <p:xfrm>
          <a:off x="2382260" y="3055906"/>
          <a:ext cx="4110748" cy="1577509"/>
        </p:xfrm>
        <a:graphic>
          <a:graphicData uri="http://schemas.openxmlformats.org/drawingml/2006/table">
            <a:tbl>
              <a:tblPr firstRow="1" bandRow="1">
                <a:tableStyleId>{5C22544A-7EE6-4342-B048-85BDC9FD1C3A}</a:tableStyleId>
              </a:tblPr>
              <a:tblGrid>
                <a:gridCol w="2055374">
                  <a:extLst>
                    <a:ext uri="{9D8B030D-6E8A-4147-A177-3AD203B41FA5}">
                      <a16:colId xmlns:a16="http://schemas.microsoft.com/office/drawing/2014/main" val="1235607948"/>
                    </a:ext>
                  </a:extLst>
                </a:gridCol>
                <a:gridCol w="2055374">
                  <a:extLst>
                    <a:ext uri="{9D8B030D-6E8A-4147-A177-3AD203B41FA5}">
                      <a16:colId xmlns:a16="http://schemas.microsoft.com/office/drawing/2014/main" val="2165709844"/>
                    </a:ext>
                  </a:extLst>
                </a:gridCol>
              </a:tblGrid>
              <a:tr h="729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dirty="0">
                          <a:solidFill>
                            <a:schemeClr val="accent6">
                              <a:lumMod val="75000"/>
                            </a:schemeClr>
                          </a:solidFill>
                          <a:cs typeface="Arial"/>
                        </a:rPr>
                        <a:t> </a:t>
                      </a:r>
                      <a:r>
                        <a:rPr lang="en-GB" sz="900" b="1" dirty="0">
                          <a:solidFill>
                            <a:schemeClr val="accent6">
                              <a:lumMod val="50000"/>
                            </a:schemeClr>
                          </a:solidFill>
                          <a:cs typeface="Arial"/>
                        </a:rPr>
                        <a:t>Advanced Microwave Scanning Radiometer </a:t>
                      </a:r>
                      <a:endParaRPr lang="en-US" sz="900" b="1" dirty="0">
                        <a:solidFill>
                          <a:schemeClr val="accent6">
                            <a:lumMod val="50000"/>
                          </a:schemeClr>
                        </a:solidFill>
                        <a:cs typeface="Calibri" panose="020F0502020204030204"/>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GB" sz="900" dirty="0">
                          <a:solidFill>
                            <a:schemeClr val="accent6">
                              <a:lumMod val="75000"/>
                            </a:schemeClr>
                          </a:solidFill>
                        </a:rPr>
                        <a:t>Moderate resolution Imaging Spectroradiometer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513861841"/>
                  </a:ext>
                </a:extLst>
              </a:tr>
              <a:tr h="227585">
                <a:tc>
                  <a:txBody>
                    <a:bodyPr/>
                    <a:lstStyle/>
                    <a:p>
                      <a:pPr algn="ctr"/>
                      <a:r>
                        <a:rPr lang="en-GB" sz="900" dirty="0"/>
                        <a:t>Microwave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900" dirty="0"/>
                        <a:t>Thermal Infrared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1713785"/>
                  </a:ext>
                </a:extLst>
              </a:tr>
              <a:tr h="227585">
                <a:tc gridSpan="2">
                  <a:txBody>
                    <a:bodyPr/>
                    <a:lstStyle/>
                    <a:p>
                      <a:pPr algn="ctr"/>
                      <a:r>
                        <a:rPr lang="en-GB" sz="900" dirty="0"/>
                        <a:t>1-2 days revisit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GB" dirty="0"/>
                    </a:p>
                  </a:txBody>
                  <a:tcPr/>
                </a:tc>
                <a:extLst>
                  <a:ext uri="{0D108BD9-81ED-4DB2-BD59-A6C34878D82A}">
                    <a16:rowId xmlns:a16="http://schemas.microsoft.com/office/drawing/2014/main" val="2892585593"/>
                  </a:ext>
                </a:extLst>
              </a:tr>
              <a:tr h="392819">
                <a:tc>
                  <a:txBody>
                    <a:bodyPr/>
                    <a:lstStyle/>
                    <a:p>
                      <a:pPr algn="ctr"/>
                      <a:r>
                        <a:rPr lang="en-GB" sz="900" dirty="0"/>
                        <a:t>12.5 km spatial resolution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900" dirty="0"/>
                        <a:t>1 km spatial resolution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9766586"/>
                  </a:ext>
                </a:extLst>
              </a:tr>
            </a:tbl>
          </a:graphicData>
        </a:graphic>
      </p:graphicFrame>
    </p:spTree>
    <p:extLst>
      <p:ext uri="{BB962C8B-B14F-4D97-AF65-F5344CB8AC3E}">
        <p14:creationId xmlns:p14="http://schemas.microsoft.com/office/powerpoint/2010/main" val="491126161"/>
      </p:ext>
    </p:extLst>
  </p:cSld>
  <p:clrMapOvr>
    <a:masterClrMapping/>
  </p:clrMapOvr>
  <p:timing>
    <p:tnLst>
      <p:par>
        <p:cTn id="1" dur="indefinite" restart="never" nodeType="tmRoot">
          <p:childTnLst>
            <p:par>
              <p:cTn id="2"/>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71944" y="140858"/>
            <a:ext cx="5400113" cy="888276"/>
          </a:xfrm>
        </p:spPr>
        <p:txBody>
          <a:bodyPr vert="horz" wrap="square" lIns="68580" tIns="34290" rIns="68580" bIns="34290" numCol="1" rtlCol="0" anchor="ctr" anchorCtr="0" compatLnSpc="1">
            <a:prstTxWarp prst="textNoShape">
              <a:avLst/>
            </a:prstTxWarp>
            <a:normAutofit/>
          </a:bodyPr>
          <a:lstStyle/>
          <a:p>
            <a:r>
              <a:rPr lang="en-US" sz="2400" dirty="0">
                <a:solidFill>
                  <a:schemeClr val="tx1"/>
                </a:solidFill>
              </a:rPr>
              <a:t>What is a Convolutional Neural Network?</a:t>
            </a:r>
          </a:p>
        </p:txBody>
      </p:sp>
      <p:sp>
        <p:nvSpPr>
          <p:cNvPr id="238" name="TextBox 237">
            <a:extLst>
              <a:ext uri="{FF2B5EF4-FFF2-40B4-BE49-F238E27FC236}">
                <a16:creationId xmlns:a16="http://schemas.microsoft.com/office/drawing/2014/main" id="{3EF44019-018C-FB8D-C190-64D63ECB0399}"/>
              </a:ext>
            </a:extLst>
          </p:cNvPr>
          <p:cNvSpPr txBox="1"/>
          <p:nvPr/>
        </p:nvSpPr>
        <p:spPr>
          <a:xfrm>
            <a:off x="323808" y="1052583"/>
            <a:ext cx="5338403" cy="3362255"/>
          </a:xfrm>
          <a:prstGeom prst="rect">
            <a:avLst/>
          </a:prstGeom>
          <a:ln>
            <a:solidFill>
              <a:schemeClr val="tx2">
                <a:lumMod val="40000"/>
                <a:lumOff val="60000"/>
              </a:schemeClr>
            </a:solidFill>
          </a:ln>
        </p:spPr>
        <p:txBody>
          <a:bodyPr rot="0" spcFirstLastPara="0" vertOverflow="overflow" horzOverflow="overflow" vert="horz" lIns="68580" tIns="34290" rIns="68580" bIns="34290" numCol="1" spcCol="0" rtlCol="0" fromWordArt="0" anchor="ctr" anchorCtr="0" forceAA="0" compatLnSpc="1">
            <a:prstTxWarp prst="textNoShape">
              <a:avLst/>
            </a:prstTxWarp>
            <a:noAutofit/>
          </a:bodyPr>
          <a:lstStyle/>
          <a:p>
            <a:pPr marL="257175" indent="-171450" defTabSz="685800" fontAlgn="auto">
              <a:lnSpc>
                <a:spcPct val="90000"/>
              </a:lnSpc>
              <a:spcBef>
                <a:spcPts val="0"/>
              </a:spcBef>
              <a:spcAft>
                <a:spcPts val="450"/>
              </a:spcAft>
              <a:buFontTx/>
              <a:buAutoNum type="arabicPeriod"/>
              <a:defRPr/>
            </a:pPr>
            <a:r>
              <a:rPr lang="en-US" sz="1350" b="1" dirty="0">
                <a:solidFill>
                  <a:srgbClr val="2B3459"/>
                </a:solidFill>
                <a:latin typeface="Calibri" panose="020F0502020204030204"/>
                <a:ea typeface="+mn-ea"/>
              </a:rPr>
              <a:t>Convolutional layer</a:t>
            </a:r>
            <a:endParaRPr lang="en-US" sz="1350" b="1" dirty="0">
              <a:solidFill>
                <a:srgbClr val="2B3459"/>
              </a:solidFill>
              <a:latin typeface="Calibri" panose="020F0502020204030204"/>
              <a:ea typeface="+mn-ea"/>
              <a:cs typeface="Calibri"/>
            </a:endParaRPr>
          </a:p>
          <a:p>
            <a:pPr marL="557213" lvl="1" indent="-171450" defTabSz="685800" fontAlgn="auto">
              <a:lnSpc>
                <a:spcPct val="90000"/>
              </a:lnSpc>
              <a:spcBef>
                <a:spcPts val="0"/>
              </a:spcBef>
              <a:spcAft>
                <a:spcPts val="450"/>
              </a:spcAft>
              <a:buFont typeface="Arial" panose="020B0604020202020204" pitchFamily="34" charset="0"/>
              <a:buChar char="•"/>
              <a:defRPr/>
            </a:pPr>
            <a:r>
              <a:rPr lang="en-US" sz="1350" dirty="0">
                <a:solidFill>
                  <a:srgbClr val="2B3459"/>
                </a:solidFill>
                <a:latin typeface="Calibri" panose="020F0502020204030204"/>
                <a:ea typeface="+mn-ea"/>
              </a:rPr>
              <a:t>Core building block of the CNN </a:t>
            </a:r>
            <a:endParaRPr lang="en-US" sz="1350" dirty="0">
              <a:solidFill>
                <a:srgbClr val="2B3459"/>
              </a:solidFill>
              <a:latin typeface="Calibri" panose="020F0502020204030204"/>
              <a:ea typeface="+mn-ea"/>
              <a:cs typeface="Calibri"/>
            </a:endParaRPr>
          </a:p>
          <a:p>
            <a:pPr marL="557213" lvl="1" indent="-171450" defTabSz="685800" fontAlgn="auto">
              <a:lnSpc>
                <a:spcPct val="90000"/>
              </a:lnSpc>
              <a:spcBef>
                <a:spcPts val="0"/>
              </a:spcBef>
              <a:spcAft>
                <a:spcPts val="450"/>
              </a:spcAft>
              <a:buFont typeface="Arial" panose="020B0604020202020204" pitchFamily="34" charset="0"/>
              <a:buChar char="•"/>
              <a:defRPr/>
            </a:pPr>
            <a:r>
              <a:rPr lang="en-US" sz="1350" dirty="0">
                <a:solidFill>
                  <a:srgbClr val="2B3459"/>
                </a:solidFill>
                <a:latin typeface="Calibri" panose="020F0502020204030204"/>
                <a:ea typeface="+mn-ea"/>
              </a:rPr>
              <a:t>Performs feature extraction from input data using kernels</a:t>
            </a:r>
            <a:endParaRPr lang="en-US" sz="1350" dirty="0">
              <a:solidFill>
                <a:srgbClr val="2B3459"/>
              </a:solidFill>
              <a:latin typeface="Calibri" panose="020F0502020204030204"/>
              <a:ea typeface="+mn-ea"/>
              <a:cs typeface="Calibri"/>
            </a:endParaRPr>
          </a:p>
          <a:p>
            <a:pPr marL="557213" lvl="1" indent="-171450" defTabSz="685800" fontAlgn="auto">
              <a:lnSpc>
                <a:spcPct val="90000"/>
              </a:lnSpc>
              <a:spcBef>
                <a:spcPts val="0"/>
              </a:spcBef>
              <a:spcAft>
                <a:spcPts val="450"/>
              </a:spcAft>
              <a:buFont typeface="Arial" panose="020B0604020202020204" pitchFamily="34" charset="0"/>
              <a:buChar char="•"/>
              <a:defRPr/>
            </a:pPr>
            <a:r>
              <a:rPr lang="en-US" sz="1350" dirty="0">
                <a:solidFill>
                  <a:srgbClr val="2B3459"/>
                </a:solidFill>
                <a:latin typeface="Calibri" panose="020F0502020204030204"/>
                <a:ea typeface="+mn-ea"/>
              </a:rPr>
              <a:t>Kernels are small matrices designed to detect specific patterns or features as feature maps</a:t>
            </a:r>
            <a:endParaRPr lang="en-US" sz="1350" dirty="0">
              <a:solidFill>
                <a:srgbClr val="2B3459"/>
              </a:solidFill>
              <a:latin typeface="Calibri" panose="020F0502020204030204"/>
              <a:ea typeface="+mn-ea"/>
              <a:cs typeface="Calibri"/>
            </a:endParaRPr>
          </a:p>
          <a:p>
            <a:pPr marL="257175" indent="-171450" defTabSz="685800" fontAlgn="auto">
              <a:lnSpc>
                <a:spcPct val="90000"/>
              </a:lnSpc>
              <a:spcBef>
                <a:spcPts val="0"/>
              </a:spcBef>
              <a:spcAft>
                <a:spcPts val="450"/>
              </a:spcAft>
              <a:buFontTx/>
              <a:buAutoNum type="arabicPeriod"/>
              <a:defRPr/>
            </a:pPr>
            <a:r>
              <a:rPr lang="en-US" sz="1350" b="1" dirty="0">
                <a:solidFill>
                  <a:srgbClr val="2B3459"/>
                </a:solidFill>
                <a:latin typeface="Calibri" panose="020F0502020204030204"/>
                <a:ea typeface="+mn-ea"/>
              </a:rPr>
              <a:t>Pooling layer</a:t>
            </a:r>
            <a:endParaRPr lang="en-US" sz="1350" b="1" dirty="0">
              <a:solidFill>
                <a:srgbClr val="2B3459"/>
              </a:solidFill>
              <a:latin typeface="Calibri" panose="020F0502020204030204"/>
              <a:ea typeface="+mn-ea"/>
              <a:cs typeface="Calibri"/>
            </a:endParaRPr>
          </a:p>
          <a:p>
            <a:pPr marL="600075" lvl="1" indent="-171450" defTabSz="685800" fontAlgn="auto">
              <a:lnSpc>
                <a:spcPct val="90000"/>
              </a:lnSpc>
              <a:spcBef>
                <a:spcPts val="0"/>
              </a:spcBef>
              <a:spcAft>
                <a:spcPts val="450"/>
              </a:spcAft>
              <a:buFont typeface="Arial" panose="020B0604020202020204" pitchFamily="34" charset="0"/>
              <a:buChar char="•"/>
              <a:defRPr/>
            </a:pPr>
            <a:r>
              <a:rPr lang="en-US" sz="1350" dirty="0">
                <a:solidFill>
                  <a:srgbClr val="2B3459"/>
                </a:solidFill>
                <a:latin typeface="Calibri" panose="020F0502020204030204"/>
                <a:ea typeface="+mn-ea"/>
              </a:rPr>
              <a:t>Used to reduce spatial dimensions of the feature maps </a:t>
            </a:r>
          </a:p>
          <a:p>
            <a:pPr marL="600075" lvl="1" indent="-171450" defTabSz="685800" fontAlgn="auto">
              <a:lnSpc>
                <a:spcPct val="90000"/>
              </a:lnSpc>
              <a:spcBef>
                <a:spcPts val="0"/>
              </a:spcBef>
              <a:spcAft>
                <a:spcPts val="450"/>
              </a:spcAft>
              <a:buFont typeface="Arial" panose="020B0604020202020204" pitchFamily="34" charset="0"/>
              <a:buChar char="•"/>
              <a:defRPr/>
            </a:pPr>
            <a:r>
              <a:rPr lang="en-US" sz="1350" dirty="0">
                <a:solidFill>
                  <a:srgbClr val="2B3459"/>
                </a:solidFill>
                <a:latin typeface="Calibri" panose="020F0502020204030204"/>
                <a:ea typeface="+mn-ea"/>
              </a:rPr>
              <a:t>Pooling averages and helps to reduce computational complexity </a:t>
            </a:r>
            <a:endParaRPr lang="en-US" sz="1350" dirty="0">
              <a:solidFill>
                <a:srgbClr val="2B3459"/>
              </a:solidFill>
              <a:latin typeface="Calibri" panose="020F0502020204030204"/>
              <a:ea typeface="+mn-ea"/>
              <a:cs typeface="Calibri"/>
            </a:endParaRPr>
          </a:p>
          <a:p>
            <a:pPr marL="257175" indent="-171450" defTabSz="685800" fontAlgn="auto">
              <a:lnSpc>
                <a:spcPct val="90000"/>
              </a:lnSpc>
              <a:spcBef>
                <a:spcPts val="0"/>
              </a:spcBef>
              <a:spcAft>
                <a:spcPts val="450"/>
              </a:spcAft>
              <a:buFontTx/>
              <a:buAutoNum type="arabicPeriod"/>
              <a:defRPr/>
            </a:pPr>
            <a:r>
              <a:rPr lang="en-US" sz="1350" b="1" dirty="0">
                <a:solidFill>
                  <a:srgbClr val="2B3459"/>
                </a:solidFill>
                <a:latin typeface="Calibri" panose="020F0502020204030204"/>
                <a:ea typeface="+mn-ea"/>
              </a:rPr>
              <a:t>Fully connected layer</a:t>
            </a:r>
            <a:endParaRPr lang="en-US" sz="1350" b="1" dirty="0">
              <a:solidFill>
                <a:srgbClr val="2B3459"/>
              </a:solidFill>
              <a:latin typeface="Calibri" panose="020F0502020204030204"/>
              <a:ea typeface="+mn-ea"/>
              <a:cs typeface="Calibri"/>
            </a:endParaRPr>
          </a:p>
          <a:p>
            <a:pPr marL="600075" lvl="1" indent="-171450" defTabSz="685800" fontAlgn="auto">
              <a:lnSpc>
                <a:spcPct val="90000"/>
              </a:lnSpc>
              <a:spcBef>
                <a:spcPts val="0"/>
              </a:spcBef>
              <a:spcAft>
                <a:spcPts val="450"/>
              </a:spcAft>
              <a:buFont typeface="Arial" panose="020B0604020202020204" pitchFamily="34" charset="0"/>
              <a:buChar char="•"/>
              <a:defRPr/>
            </a:pPr>
            <a:r>
              <a:rPr lang="en-US" sz="1350" dirty="0">
                <a:solidFill>
                  <a:srgbClr val="2B3459"/>
                </a:solidFill>
                <a:latin typeface="Calibri" panose="020F0502020204030204"/>
                <a:ea typeface="+mn-ea"/>
              </a:rPr>
              <a:t>Each neuron is connected to every neuron in the previous and subsequent layers </a:t>
            </a:r>
            <a:endParaRPr lang="en-US" sz="1350" dirty="0">
              <a:solidFill>
                <a:srgbClr val="2B3459"/>
              </a:solidFill>
              <a:latin typeface="Calibri" panose="020F0502020204030204"/>
              <a:ea typeface="+mn-ea"/>
              <a:cs typeface="Calibri"/>
            </a:endParaRPr>
          </a:p>
          <a:p>
            <a:pPr marL="600075" lvl="1" indent="-171450" defTabSz="685800" fontAlgn="auto">
              <a:lnSpc>
                <a:spcPct val="90000"/>
              </a:lnSpc>
              <a:spcBef>
                <a:spcPts val="0"/>
              </a:spcBef>
              <a:spcAft>
                <a:spcPts val="450"/>
              </a:spcAft>
              <a:buFont typeface="Arial" panose="020B0604020202020204" pitchFamily="34" charset="0"/>
              <a:buChar char="•"/>
              <a:defRPr/>
            </a:pPr>
            <a:r>
              <a:rPr lang="en-US" sz="1350" dirty="0">
                <a:solidFill>
                  <a:srgbClr val="2B3459"/>
                </a:solidFill>
                <a:latin typeface="Calibri" panose="020F0502020204030204"/>
                <a:ea typeface="+mn-ea"/>
              </a:rPr>
              <a:t>Used to learn complex relationships and patterns in the data</a:t>
            </a:r>
            <a:endParaRPr lang="en-US" sz="1350" dirty="0">
              <a:solidFill>
                <a:srgbClr val="2B3459"/>
              </a:solidFill>
              <a:latin typeface="Calibri" panose="020F0502020204030204"/>
              <a:ea typeface="+mn-ea"/>
              <a:cs typeface="Calibri"/>
            </a:endParaRPr>
          </a:p>
        </p:txBody>
      </p:sp>
      <p:pic>
        <p:nvPicPr>
          <p:cNvPr id="106" name="Picture 105" descr="A white cube with blue squares&#10;&#10;Description automatically generated">
            <a:extLst>
              <a:ext uri="{FF2B5EF4-FFF2-40B4-BE49-F238E27FC236}">
                <a16:creationId xmlns:a16="http://schemas.microsoft.com/office/drawing/2014/main" id="{845A93D2-AF25-62D1-E521-1A4DA00B6A79}"/>
              </a:ext>
            </a:extLst>
          </p:cNvPr>
          <p:cNvPicPr>
            <a:picLocks noChangeAspect="1"/>
          </p:cNvPicPr>
          <p:nvPr/>
        </p:nvPicPr>
        <p:blipFill>
          <a:blip r:embed="rId3"/>
          <a:stretch>
            <a:fillRect/>
          </a:stretch>
        </p:blipFill>
        <p:spPr>
          <a:xfrm>
            <a:off x="6142045" y="1631042"/>
            <a:ext cx="2463224" cy="1792362"/>
          </a:xfrm>
          <a:prstGeom prst="rect">
            <a:avLst/>
          </a:prstGeom>
        </p:spPr>
      </p:pic>
      <p:pic>
        <p:nvPicPr>
          <p:cNvPr id="239" name="Picture 238">
            <a:extLst>
              <a:ext uri="{FF2B5EF4-FFF2-40B4-BE49-F238E27FC236}">
                <a16:creationId xmlns:a16="http://schemas.microsoft.com/office/drawing/2014/main" id="{A21BAB4F-2BC7-5DFB-3771-57D8DE890EE7}"/>
              </a:ext>
            </a:extLst>
          </p:cNvPr>
          <p:cNvPicPr>
            <a:picLocks noChangeAspect="1"/>
          </p:cNvPicPr>
          <p:nvPr/>
        </p:nvPicPr>
        <p:blipFill>
          <a:blip r:embed="rId4"/>
          <a:stretch>
            <a:fillRect/>
          </a:stretch>
        </p:blipFill>
        <p:spPr>
          <a:xfrm>
            <a:off x="6077193" y="1835638"/>
            <a:ext cx="2778670" cy="1374059"/>
          </a:xfrm>
          <a:prstGeom prst="rect">
            <a:avLst/>
          </a:prstGeom>
        </p:spPr>
      </p:pic>
      <p:pic>
        <p:nvPicPr>
          <p:cNvPr id="110" name="Picture 109">
            <a:extLst>
              <a:ext uri="{FF2B5EF4-FFF2-40B4-BE49-F238E27FC236}">
                <a16:creationId xmlns:a16="http://schemas.microsoft.com/office/drawing/2014/main" id="{43DB7D82-18EC-63E7-7D70-3A53A93AA557}"/>
              </a:ext>
            </a:extLst>
          </p:cNvPr>
          <p:cNvPicPr>
            <a:picLocks noChangeAspect="1"/>
          </p:cNvPicPr>
          <p:nvPr/>
        </p:nvPicPr>
        <p:blipFill>
          <a:blip r:embed="rId5"/>
          <a:stretch>
            <a:fillRect/>
          </a:stretch>
        </p:blipFill>
        <p:spPr>
          <a:xfrm>
            <a:off x="6112911" y="1882538"/>
            <a:ext cx="2800101" cy="1377460"/>
          </a:xfrm>
          <a:prstGeom prst="rect">
            <a:avLst/>
          </a:prstGeom>
        </p:spPr>
      </p:pic>
      <p:sp>
        <p:nvSpPr>
          <p:cNvPr id="2" name="TextBox 1">
            <a:extLst>
              <a:ext uri="{FF2B5EF4-FFF2-40B4-BE49-F238E27FC236}">
                <a16:creationId xmlns:a16="http://schemas.microsoft.com/office/drawing/2014/main" id="{562EC433-62C4-AE53-8EB7-A02FA1869867}"/>
              </a:ext>
            </a:extLst>
          </p:cNvPr>
          <p:cNvSpPr txBox="1"/>
          <p:nvPr/>
        </p:nvSpPr>
        <p:spPr>
          <a:xfrm>
            <a:off x="5822156" y="1604805"/>
            <a:ext cx="1693069"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defTabSz="685800" fontAlgn="auto">
              <a:spcBef>
                <a:spcPts val="0"/>
              </a:spcBef>
              <a:spcAft>
                <a:spcPts val="0"/>
              </a:spcAft>
              <a:buFontTx/>
              <a:buAutoNum type="arabicPeriod"/>
              <a:defRPr/>
            </a:pPr>
            <a:r>
              <a:rPr lang="en-US" sz="1050" b="1" dirty="0">
                <a:solidFill>
                  <a:srgbClr val="2B3459"/>
                </a:solidFill>
                <a:latin typeface="Calibri" panose="020F0502020204030204"/>
                <a:ea typeface="+mn-ea"/>
                <a:cs typeface="Calibri"/>
              </a:rPr>
              <a:t>Convolutional layer </a:t>
            </a:r>
            <a:endParaRPr lang="en-US" sz="1350" dirty="0">
              <a:solidFill>
                <a:srgbClr val="2B3459"/>
              </a:solidFill>
              <a:latin typeface="Calibri" panose="020F0502020204030204"/>
              <a:ea typeface="+mn-ea"/>
              <a:cs typeface="Calibri" panose="020F0502020204030204"/>
            </a:endParaRPr>
          </a:p>
        </p:txBody>
      </p:sp>
      <p:sp>
        <p:nvSpPr>
          <p:cNvPr id="4" name="TextBox 3">
            <a:extLst>
              <a:ext uri="{FF2B5EF4-FFF2-40B4-BE49-F238E27FC236}">
                <a16:creationId xmlns:a16="http://schemas.microsoft.com/office/drawing/2014/main" id="{6BFC490A-A1FF-1209-C4E9-702B63D1E123}"/>
              </a:ext>
            </a:extLst>
          </p:cNvPr>
          <p:cNvSpPr txBox="1"/>
          <p:nvPr/>
        </p:nvSpPr>
        <p:spPr>
          <a:xfrm>
            <a:off x="5822156" y="1606322"/>
            <a:ext cx="1693069"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defRPr/>
            </a:pPr>
            <a:r>
              <a:rPr lang="en-US" sz="1050" b="1" dirty="0">
                <a:solidFill>
                  <a:srgbClr val="2B3459"/>
                </a:solidFill>
                <a:latin typeface="Calibri" panose="020F0502020204030204"/>
                <a:ea typeface="+mn-ea"/>
                <a:cs typeface="Calibri"/>
              </a:rPr>
              <a:t>2. Pooling layer </a:t>
            </a:r>
            <a:endParaRPr lang="en-US" sz="1350" dirty="0">
              <a:solidFill>
                <a:srgbClr val="2B3459"/>
              </a:solidFill>
              <a:latin typeface="Calibri" panose="020F0502020204030204"/>
              <a:ea typeface="+mn-ea"/>
            </a:endParaRPr>
          </a:p>
        </p:txBody>
      </p:sp>
      <p:sp>
        <p:nvSpPr>
          <p:cNvPr id="6" name="TextBox 5">
            <a:extLst>
              <a:ext uri="{FF2B5EF4-FFF2-40B4-BE49-F238E27FC236}">
                <a16:creationId xmlns:a16="http://schemas.microsoft.com/office/drawing/2014/main" id="{10CAFE94-0F6C-66CE-40C2-898F7ED7A72C}"/>
              </a:ext>
            </a:extLst>
          </p:cNvPr>
          <p:cNvSpPr txBox="1"/>
          <p:nvPr/>
        </p:nvSpPr>
        <p:spPr>
          <a:xfrm>
            <a:off x="5822156" y="1604498"/>
            <a:ext cx="1693069"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defRPr/>
            </a:pPr>
            <a:r>
              <a:rPr lang="en-US" sz="1050" b="1" dirty="0">
                <a:solidFill>
                  <a:srgbClr val="2B3459"/>
                </a:solidFill>
                <a:latin typeface="Calibri" panose="020F0502020204030204"/>
                <a:ea typeface="+mn-ea"/>
                <a:cs typeface="Calibri"/>
              </a:rPr>
              <a:t>3. Fully Connected layer </a:t>
            </a:r>
            <a:endParaRPr lang="en-US" sz="1350" dirty="0">
              <a:solidFill>
                <a:srgbClr val="2B3459"/>
              </a:solidFill>
              <a:latin typeface="Calibri" panose="020F0502020204030204"/>
              <a:ea typeface="+mn-ea"/>
            </a:endParaRPr>
          </a:p>
        </p:txBody>
      </p:sp>
      <p:sp>
        <p:nvSpPr>
          <p:cNvPr id="11" name="TextBox 10">
            <a:extLst>
              <a:ext uri="{FF2B5EF4-FFF2-40B4-BE49-F238E27FC236}">
                <a16:creationId xmlns:a16="http://schemas.microsoft.com/office/drawing/2014/main" id="{9570FA46-8439-40A5-8132-D4129264C87E}"/>
              </a:ext>
            </a:extLst>
          </p:cNvPr>
          <p:cNvSpPr txBox="1"/>
          <p:nvPr/>
        </p:nvSpPr>
        <p:spPr>
          <a:xfrm>
            <a:off x="5871718" y="4158614"/>
            <a:ext cx="3109244" cy="279307"/>
          </a:xfrm>
          <a:prstGeom prst="rect">
            <a:avLst/>
          </a:prstGeom>
          <a:noFill/>
        </p:spPr>
        <p:txBody>
          <a:bodyPr wrap="square">
            <a:spAutoFit/>
          </a:bodyPr>
          <a:lstStyle/>
          <a:p>
            <a:pPr marL="85725" defTabSz="685800" fontAlgn="auto">
              <a:lnSpc>
                <a:spcPct val="90000"/>
              </a:lnSpc>
              <a:spcBef>
                <a:spcPts val="0"/>
              </a:spcBef>
              <a:spcAft>
                <a:spcPts val="450"/>
              </a:spcAft>
              <a:defRPr/>
            </a:pPr>
            <a:r>
              <a:rPr lang="en-US" sz="1350" dirty="0" err="1">
                <a:solidFill>
                  <a:srgbClr val="2B3459"/>
                </a:solidFill>
                <a:latin typeface="Calibri" panose="020F0502020204030204"/>
                <a:ea typeface="+mn-ea"/>
                <a:cs typeface="Calibri"/>
              </a:rPr>
              <a:t>UNet</a:t>
            </a:r>
            <a:r>
              <a:rPr lang="en-US" sz="1350" dirty="0">
                <a:solidFill>
                  <a:srgbClr val="2B3459"/>
                </a:solidFill>
                <a:latin typeface="Calibri" panose="020F0502020204030204"/>
                <a:ea typeface="+mn-ea"/>
                <a:cs typeface="Calibri"/>
              </a:rPr>
              <a:t> autoencoder-decoder CNN</a:t>
            </a:r>
          </a:p>
        </p:txBody>
      </p:sp>
    </p:spTree>
    <p:extLst>
      <p:ext uri="{BB962C8B-B14F-4D97-AF65-F5344CB8AC3E}">
        <p14:creationId xmlns:p14="http://schemas.microsoft.com/office/powerpoint/2010/main" val="179231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xEl>
                                              <p:pRg st="4" end="4"/>
                                            </p:txEl>
                                          </p:spTgt>
                                        </p:tgtEl>
                                        <p:attrNameLst>
                                          <p:attrName>style.visibility</p:attrName>
                                        </p:attrNameLst>
                                      </p:cBhvr>
                                      <p:to>
                                        <p:strVal val="visible"/>
                                      </p:to>
                                    </p:set>
                                    <p:animEffect transition="in" filter="fade">
                                      <p:cBhvr>
                                        <p:cTn id="7" dur="500"/>
                                        <p:tgtEl>
                                          <p:spTgt spid="23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8">
                                            <p:txEl>
                                              <p:pRg st="5" end="5"/>
                                            </p:txEl>
                                          </p:spTgt>
                                        </p:tgtEl>
                                        <p:attrNameLst>
                                          <p:attrName>style.visibility</p:attrName>
                                        </p:attrNameLst>
                                      </p:cBhvr>
                                      <p:to>
                                        <p:strVal val="visible"/>
                                      </p:to>
                                    </p:set>
                                    <p:animEffect transition="in" filter="fade">
                                      <p:cBhvr>
                                        <p:cTn id="10" dur="500"/>
                                        <p:tgtEl>
                                          <p:spTgt spid="23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8">
                                            <p:txEl>
                                              <p:pRg st="6" end="6"/>
                                            </p:txEl>
                                          </p:spTgt>
                                        </p:tgtEl>
                                        <p:attrNameLst>
                                          <p:attrName>style.visibility</p:attrName>
                                        </p:attrNameLst>
                                      </p:cBhvr>
                                      <p:to>
                                        <p:strVal val="visible"/>
                                      </p:to>
                                    </p:set>
                                    <p:animEffect transition="in" filter="fade">
                                      <p:cBhvr>
                                        <p:cTn id="13" dur="500"/>
                                        <p:tgtEl>
                                          <p:spTgt spid="238">
                                            <p:txEl>
                                              <p:pRg st="6" end="6"/>
                                            </p:txEl>
                                          </p:spTgt>
                                        </p:tgtEl>
                                      </p:cBhvr>
                                    </p:animEffec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6"/>
                                        </p:tgtEl>
                                      </p:cBhvr>
                                    </p:animEffect>
                                    <p:set>
                                      <p:cBhvr>
                                        <p:cTn id="19" dur="1" fill="hold">
                                          <p:stCondLst>
                                            <p:cond delay="499"/>
                                          </p:stCondLst>
                                        </p:cTn>
                                        <p:tgtEl>
                                          <p:spTgt spid="10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8">
                                            <p:txEl>
                                              <p:pRg st="7" end="7"/>
                                            </p:txEl>
                                          </p:spTgt>
                                        </p:tgtEl>
                                        <p:attrNameLst>
                                          <p:attrName>style.visibility</p:attrName>
                                        </p:attrNameLst>
                                      </p:cBhvr>
                                      <p:to>
                                        <p:strVal val="visible"/>
                                      </p:to>
                                    </p:set>
                                    <p:animEffect transition="in" filter="fade">
                                      <p:cBhvr>
                                        <p:cTn id="30" dur="500"/>
                                        <p:tgtEl>
                                          <p:spTgt spid="238">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8">
                                            <p:txEl>
                                              <p:pRg st="8" end="8"/>
                                            </p:txEl>
                                          </p:spTgt>
                                        </p:tgtEl>
                                        <p:attrNameLst>
                                          <p:attrName>style.visibility</p:attrName>
                                        </p:attrNameLst>
                                      </p:cBhvr>
                                      <p:to>
                                        <p:strVal val="visible"/>
                                      </p:to>
                                    </p:set>
                                    <p:animEffect transition="in" filter="fade">
                                      <p:cBhvr>
                                        <p:cTn id="33" dur="500"/>
                                        <p:tgtEl>
                                          <p:spTgt spid="238">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8">
                                            <p:txEl>
                                              <p:pRg st="9" end="9"/>
                                            </p:txEl>
                                          </p:spTgt>
                                        </p:tgtEl>
                                        <p:attrNameLst>
                                          <p:attrName>style.visibility</p:attrName>
                                        </p:attrNameLst>
                                      </p:cBhvr>
                                      <p:to>
                                        <p:strVal val="visible"/>
                                      </p:to>
                                    </p:set>
                                    <p:animEffect transition="in" filter="fade">
                                      <p:cBhvr>
                                        <p:cTn id="36" dur="500"/>
                                        <p:tgtEl>
                                          <p:spTgt spid="238">
                                            <p:txEl>
                                              <p:pRg st="9" end="9"/>
                                            </p:txEl>
                                          </p:spTgt>
                                        </p:tgtEl>
                                      </p:cBhvr>
                                    </p:animEffect>
                                  </p:childTnLst>
                                </p:cTn>
                              </p:par>
                              <p:par>
                                <p:cTn id="37" presetID="10" presetClass="exit" presetSubtype="0" fill="hold" nodeType="withEffect">
                                  <p:stCondLst>
                                    <p:cond delay="0"/>
                                  </p:stCondLst>
                                  <p:childTnLst>
                                    <p:animEffect transition="out" filter="fade">
                                      <p:cBhvr>
                                        <p:cTn id="38" dur="500"/>
                                        <p:tgtEl>
                                          <p:spTgt spid="110"/>
                                        </p:tgtEl>
                                      </p:cBhvr>
                                    </p:animEffect>
                                    <p:set>
                                      <p:cBhvr>
                                        <p:cTn id="39" dur="1" fill="hold">
                                          <p:stCondLst>
                                            <p:cond delay="499"/>
                                          </p:stCondLst>
                                        </p:cTn>
                                        <p:tgtEl>
                                          <p:spTgt spid="11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39"/>
                                        </p:tgtEl>
                                        <p:attrNameLst>
                                          <p:attrName>style.visibility</p:attrName>
                                        </p:attrNameLst>
                                      </p:cBhvr>
                                      <p:to>
                                        <p:strVal val="visible"/>
                                      </p:to>
                                    </p:set>
                                    <p:animEffect transition="in" filter="fade">
                                      <p:cBhvr>
                                        <p:cTn id="45" dur="500"/>
                                        <p:tgtEl>
                                          <p:spTgt spid="2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ficial Neural Networks: Revolutionizing Industries Across the Board">
            <a:extLst>
              <a:ext uri="{FF2B5EF4-FFF2-40B4-BE49-F238E27FC236}">
                <a16:creationId xmlns:a16="http://schemas.microsoft.com/office/drawing/2014/main" id="{1E462E91-2F3E-45F5-80B3-3019B79B7E9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88" y="-3475"/>
            <a:ext cx="9149182" cy="514801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a:xfrm>
            <a:off x="6728114" y="4767263"/>
            <a:ext cx="2057400" cy="273844"/>
          </a:xfrm>
        </p:spPr>
        <p:txBody>
          <a:bodyPr vert="horz" lIns="68580" tIns="34290" rIns="68580" bIns="34290" rtlCol="0" anchor="ctr">
            <a:normAutofit/>
          </a:bodyPr>
          <a:lstStyle/>
          <a:p>
            <a:pPr defTabSz="685800" fontAlgn="auto">
              <a:spcBef>
                <a:spcPts val="0"/>
              </a:spcBef>
              <a:spcAft>
                <a:spcPts val="450"/>
              </a:spcAft>
              <a:defRPr/>
            </a:pPr>
            <a:fld id="{139E80EF-F19E-1449-9A2C-4048A290265F}" type="slidenum">
              <a:rPr lang="en-US">
                <a:solidFill>
                  <a:srgbClr val="FFFFFF"/>
                </a:solidFill>
                <a:latin typeface="Calibri" panose="020F0502020204030204"/>
                <a:ea typeface="+mn-ea"/>
              </a:rPr>
              <a:pPr defTabSz="685800" fontAlgn="auto">
                <a:spcBef>
                  <a:spcPts val="0"/>
                </a:spcBef>
                <a:spcAft>
                  <a:spcPts val="450"/>
                </a:spcAft>
                <a:defRPr/>
              </a:pPr>
              <a:t>5</a:t>
            </a:fld>
            <a:endParaRPr lang="en-US">
              <a:solidFill>
                <a:srgbClr val="FFFFFF"/>
              </a:solidFill>
              <a:latin typeface="Calibri" panose="020F0502020204030204"/>
              <a:ea typeface="+mn-ea"/>
            </a:endParaRPr>
          </a:p>
        </p:txBody>
      </p:sp>
      <p:sp>
        <p:nvSpPr>
          <p:cNvPr id="4" name="Title 4">
            <a:extLst>
              <a:ext uri="{FF2B5EF4-FFF2-40B4-BE49-F238E27FC236}">
                <a16:creationId xmlns:a16="http://schemas.microsoft.com/office/drawing/2014/main" id="{4F001A6F-5A26-3DE3-02CC-D682BBB4860C}"/>
              </a:ext>
            </a:extLst>
          </p:cNvPr>
          <p:cNvSpPr>
            <a:spLocks noGrp="1"/>
          </p:cNvSpPr>
          <p:nvPr>
            <p:ph type="title"/>
          </p:nvPr>
        </p:nvSpPr>
        <p:spPr>
          <a:xfrm>
            <a:off x="2208413" y="4446283"/>
            <a:ext cx="4718426" cy="461842"/>
          </a:xfrm>
          <a:solidFill>
            <a:schemeClr val="accent5">
              <a:lumMod val="75000"/>
            </a:schemeClr>
          </a:solidFill>
          <a:ln>
            <a:solidFill>
              <a:schemeClr val="accent1">
                <a:lumMod val="50000"/>
              </a:schemeClr>
            </a:solidFill>
          </a:ln>
        </p:spPr>
        <p:txBody>
          <a:bodyPr>
            <a:normAutofit fontScale="90000"/>
          </a:bodyPr>
          <a:lstStyle/>
          <a:p>
            <a:pPr algn="ctr"/>
            <a:r>
              <a:rPr lang="en-GB" sz="3000" b="1" dirty="0">
                <a:solidFill>
                  <a:schemeClr val="bg2"/>
                </a:solidFill>
                <a:latin typeface="Calibri"/>
                <a:ea typeface="Calibri"/>
                <a:cs typeface="Calibri"/>
              </a:rPr>
              <a:t>Method &amp; Results so far...</a:t>
            </a:r>
          </a:p>
        </p:txBody>
      </p:sp>
    </p:spTree>
    <p:extLst>
      <p:ext uri="{BB962C8B-B14F-4D97-AF65-F5344CB8AC3E}">
        <p14:creationId xmlns:p14="http://schemas.microsoft.com/office/powerpoint/2010/main" val="799659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Step 1: MODIS &amp; AMSR Matchup Outputs</a:t>
            </a:r>
          </a:p>
        </p:txBody>
      </p:sp>
      <p:pic>
        <p:nvPicPr>
          <p:cNvPr id="4" name="Picture 3" descr="A map of the earth&#10;&#10;Description automatically generated">
            <a:extLst>
              <a:ext uri="{FF2B5EF4-FFF2-40B4-BE49-F238E27FC236}">
                <a16:creationId xmlns:a16="http://schemas.microsoft.com/office/drawing/2014/main" id="{5889F4CF-7034-2830-49F0-195AE26EFACE}"/>
              </a:ext>
            </a:extLst>
          </p:cNvPr>
          <p:cNvPicPr>
            <a:picLocks noChangeAspect="1"/>
          </p:cNvPicPr>
          <p:nvPr/>
        </p:nvPicPr>
        <p:blipFill>
          <a:blip r:embed="rId3"/>
          <a:stretch>
            <a:fillRect/>
          </a:stretch>
        </p:blipFill>
        <p:spPr>
          <a:xfrm>
            <a:off x="2117046" y="891752"/>
            <a:ext cx="2194126" cy="1606801"/>
          </a:xfrm>
          <a:prstGeom prst="rect">
            <a:avLst/>
          </a:prstGeom>
        </p:spPr>
      </p:pic>
      <p:pic>
        <p:nvPicPr>
          <p:cNvPr id="8" name="Picture 7" descr="A map of the united states&#10;&#10;Description automatically generated">
            <a:extLst>
              <a:ext uri="{FF2B5EF4-FFF2-40B4-BE49-F238E27FC236}">
                <a16:creationId xmlns:a16="http://schemas.microsoft.com/office/drawing/2014/main" id="{BF595F74-45FE-7974-F4A8-4B2C8FE38A28}"/>
              </a:ext>
            </a:extLst>
          </p:cNvPr>
          <p:cNvPicPr>
            <a:picLocks noChangeAspect="1"/>
          </p:cNvPicPr>
          <p:nvPr/>
        </p:nvPicPr>
        <p:blipFill>
          <a:blip r:embed="rId4"/>
          <a:stretch>
            <a:fillRect/>
          </a:stretch>
        </p:blipFill>
        <p:spPr>
          <a:xfrm>
            <a:off x="4888711" y="836550"/>
            <a:ext cx="2138243" cy="1662003"/>
          </a:xfrm>
          <a:prstGeom prst="rect">
            <a:avLst/>
          </a:prstGeom>
        </p:spPr>
      </p:pic>
      <p:grpSp>
        <p:nvGrpSpPr>
          <p:cNvPr id="3" name="Group 2">
            <a:extLst>
              <a:ext uri="{FF2B5EF4-FFF2-40B4-BE49-F238E27FC236}">
                <a16:creationId xmlns:a16="http://schemas.microsoft.com/office/drawing/2014/main" id="{610ACC78-9F00-4E37-8173-7AAB51978E62}"/>
              </a:ext>
            </a:extLst>
          </p:cNvPr>
          <p:cNvGrpSpPr/>
          <p:nvPr/>
        </p:nvGrpSpPr>
        <p:grpSpPr>
          <a:xfrm>
            <a:off x="1323207" y="1358110"/>
            <a:ext cx="7569514" cy="3326310"/>
            <a:chOff x="1376995" y="1650104"/>
            <a:chExt cx="7569514" cy="3326310"/>
          </a:xfrm>
        </p:grpSpPr>
        <p:sp>
          <p:nvSpPr>
            <p:cNvPr id="2" name="TextBox 1">
              <a:extLst>
                <a:ext uri="{FF2B5EF4-FFF2-40B4-BE49-F238E27FC236}">
                  <a16:creationId xmlns:a16="http://schemas.microsoft.com/office/drawing/2014/main" id="{8C99EA12-0A1B-47E0-B701-C28A0CE4FDD9}"/>
                </a:ext>
              </a:extLst>
            </p:cNvPr>
            <p:cNvSpPr txBox="1"/>
            <p:nvPr/>
          </p:nvSpPr>
          <p:spPr>
            <a:xfrm>
              <a:off x="2572637" y="4630165"/>
              <a:ext cx="4063921" cy="346249"/>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nchor="t">
              <a:spAutoFit/>
            </a:bodyPr>
            <a:lstStyle/>
            <a:p>
              <a:pPr algn="ctr" defTabSz="685800" fontAlgn="auto">
                <a:spcBef>
                  <a:spcPts val="0"/>
                </a:spcBef>
                <a:spcAft>
                  <a:spcPts val="0"/>
                </a:spcAft>
                <a:defRPr/>
              </a:pPr>
              <a:r>
                <a:rPr lang="en-GB" sz="900" dirty="0">
                  <a:solidFill>
                    <a:srgbClr val="2B3459"/>
                  </a:solidFill>
                  <a:latin typeface="Calibri" panose="020F0502020204030204"/>
                  <a:cs typeface="Calibri"/>
                </a:rPr>
                <a:t>Bi-linear 5 km regrid of cloud cleared AMSR pixels, </a:t>
              </a:r>
            </a:p>
            <a:p>
              <a:pPr algn="ctr" defTabSz="685800" fontAlgn="auto">
                <a:spcBef>
                  <a:spcPts val="0"/>
                </a:spcBef>
                <a:spcAft>
                  <a:spcPts val="0"/>
                </a:spcAft>
                <a:defRPr/>
              </a:pPr>
              <a:r>
                <a:rPr lang="en-GB" sz="900" dirty="0">
                  <a:solidFill>
                    <a:srgbClr val="2B3459"/>
                  </a:solidFill>
                  <a:latin typeface="Calibri" panose="020F0502020204030204"/>
                  <a:cs typeface="Calibri"/>
                </a:rPr>
                <a:t>matched with clear-sky 5 km MODIS</a:t>
              </a:r>
              <a:endParaRPr lang="en-US" sz="1350" dirty="0">
                <a:solidFill>
                  <a:srgbClr val="2B3459"/>
                </a:solidFill>
                <a:latin typeface="Calibri" panose="020F0502020204030204"/>
              </a:endParaRPr>
            </a:p>
          </p:txBody>
        </p:sp>
        <p:pic>
          <p:nvPicPr>
            <p:cNvPr id="7" name="Picture 6" descr="A map of europe with a graph&#10;&#10;Description automatically generated">
              <a:extLst>
                <a:ext uri="{FF2B5EF4-FFF2-40B4-BE49-F238E27FC236}">
                  <a16:creationId xmlns:a16="http://schemas.microsoft.com/office/drawing/2014/main" id="{7E702DFE-D18F-3E56-6AD8-02937ED40AC0}"/>
                </a:ext>
              </a:extLst>
            </p:cNvPr>
            <p:cNvPicPr>
              <a:picLocks noChangeAspect="1"/>
            </p:cNvPicPr>
            <p:nvPr/>
          </p:nvPicPr>
          <p:blipFill>
            <a:blip r:embed="rId5"/>
            <a:stretch>
              <a:fillRect/>
            </a:stretch>
          </p:blipFill>
          <p:spPr>
            <a:xfrm>
              <a:off x="2291833" y="2890913"/>
              <a:ext cx="2050076" cy="1606078"/>
            </a:xfrm>
            <a:prstGeom prst="rect">
              <a:avLst/>
            </a:prstGeom>
          </p:spPr>
        </p:pic>
        <p:pic>
          <p:nvPicPr>
            <p:cNvPr id="9" name="Picture 8" descr="A map of the continent&#10;&#10;Description automatically generated">
              <a:extLst>
                <a:ext uri="{FF2B5EF4-FFF2-40B4-BE49-F238E27FC236}">
                  <a16:creationId xmlns:a16="http://schemas.microsoft.com/office/drawing/2014/main" id="{024F1653-F5F1-2283-AE2A-223360959340}"/>
                </a:ext>
              </a:extLst>
            </p:cNvPr>
            <p:cNvPicPr>
              <a:picLocks noChangeAspect="1"/>
            </p:cNvPicPr>
            <p:nvPr/>
          </p:nvPicPr>
          <p:blipFill>
            <a:blip r:embed="rId6"/>
            <a:stretch>
              <a:fillRect/>
            </a:stretch>
          </p:blipFill>
          <p:spPr>
            <a:xfrm>
              <a:off x="5003971" y="2821284"/>
              <a:ext cx="2138243" cy="1714591"/>
            </a:xfrm>
            <a:prstGeom prst="rect">
              <a:avLst/>
            </a:prstGeom>
          </p:spPr>
        </p:pic>
        <p:sp>
          <p:nvSpPr>
            <p:cNvPr id="12" name="TextBox 11">
              <a:extLst>
                <a:ext uri="{FF2B5EF4-FFF2-40B4-BE49-F238E27FC236}">
                  <a16:creationId xmlns:a16="http://schemas.microsoft.com/office/drawing/2014/main" id="{750752E4-93D2-9953-4ABB-2F7C3E748B90}"/>
                </a:ext>
              </a:extLst>
            </p:cNvPr>
            <p:cNvSpPr txBox="1"/>
            <p:nvPr/>
          </p:nvSpPr>
          <p:spPr>
            <a:xfrm>
              <a:off x="1376996" y="1650104"/>
              <a:ext cx="459549" cy="300082"/>
            </a:xfrm>
            <a:prstGeom prst="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defTabSz="685800" fontAlgn="auto">
                <a:spcBef>
                  <a:spcPts val="0"/>
                </a:spcBef>
                <a:spcAft>
                  <a:spcPts val="0"/>
                </a:spcAft>
                <a:defRPr/>
              </a:pPr>
              <a:r>
                <a:rPr lang="en-GB" sz="1350" dirty="0">
                  <a:solidFill>
                    <a:srgbClr val="647189">
                      <a:lumMod val="50000"/>
                    </a:srgbClr>
                  </a:solidFill>
                  <a:latin typeface="Calibri" panose="020F0502020204030204"/>
                </a:rPr>
                <a:t>DAY</a:t>
              </a:r>
            </a:p>
          </p:txBody>
        </p:sp>
        <p:sp>
          <p:nvSpPr>
            <p:cNvPr id="14" name="TextBox 13">
              <a:extLst>
                <a:ext uri="{FF2B5EF4-FFF2-40B4-BE49-F238E27FC236}">
                  <a16:creationId xmlns:a16="http://schemas.microsoft.com/office/drawing/2014/main" id="{4B9C6E63-B0C7-A5C2-CAAF-85152F6A6118}"/>
                </a:ext>
              </a:extLst>
            </p:cNvPr>
            <p:cNvSpPr txBox="1"/>
            <p:nvPr/>
          </p:nvSpPr>
          <p:spPr>
            <a:xfrm>
              <a:off x="1376995" y="3386307"/>
              <a:ext cx="595356" cy="276999"/>
            </a:xfrm>
            <a:prstGeom prst="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wrap="none" lIns="68580" tIns="34290" rIns="68580" bIns="34290" rtlCol="0" anchor="t">
              <a:spAutoFit/>
            </a:bodyPr>
            <a:lstStyle/>
            <a:p>
              <a:pPr defTabSz="685800" fontAlgn="auto">
                <a:spcBef>
                  <a:spcPts val="0"/>
                </a:spcBef>
                <a:spcAft>
                  <a:spcPts val="0"/>
                </a:spcAft>
                <a:defRPr/>
              </a:pPr>
              <a:r>
                <a:rPr lang="en-GB" sz="1350" dirty="0">
                  <a:solidFill>
                    <a:srgbClr val="647189">
                      <a:lumMod val="50000"/>
                    </a:srgbClr>
                  </a:solidFill>
                  <a:latin typeface="Calibri" panose="020F0502020204030204"/>
                </a:rPr>
                <a:t>NIGHT</a:t>
              </a:r>
              <a:endParaRPr lang="en-GB" sz="1350" dirty="0">
                <a:solidFill>
                  <a:srgbClr val="647189">
                    <a:lumMod val="50000"/>
                  </a:srgbClr>
                </a:solidFill>
                <a:latin typeface="Calibri" panose="020F0502020204030204"/>
                <a:cs typeface="Calibri"/>
              </a:endParaRPr>
            </a:p>
          </p:txBody>
        </p:sp>
        <p:cxnSp>
          <p:nvCxnSpPr>
            <p:cNvPr id="6" name="Straight Arrow Connector 5">
              <a:extLst>
                <a:ext uri="{FF2B5EF4-FFF2-40B4-BE49-F238E27FC236}">
                  <a16:creationId xmlns:a16="http://schemas.microsoft.com/office/drawing/2014/main" id="{21D11FC3-5FF3-4AB3-B8D2-AC805BBA5CF7}"/>
                </a:ext>
              </a:extLst>
            </p:cNvPr>
            <p:cNvCxnSpPr>
              <a:cxnSpLocks/>
            </p:cNvCxnSpPr>
            <p:nvPr/>
          </p:nvCxnSpPr>
          <p:spPr>
            <a:xfrm flipH="1">
              <a:off x="6486526" y="2821285"/>
              <a:ext cx="1142999" cy="4872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E39D5C49-6A47-4302-81F4-D1B41D23FDE0}"/>
                </a:ext>
              </a:extLst>
            </p:cNvPr>
            <p:cNvCxnSpPr>
              <a:cxnSpLocks/>
            </p:cNvCxnSpPr>
            <p:nvPr/>
          </p:nvCxnSpPr>
          <p:spPr>
            <a:xfrm flipH="1" flipV="1">
              <a:off x="6109038" y="2191216"/>
              <a:ext cx="1520487" cy="4279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D9848182-DACD-4499-90BF-27CA37ABF379}"/>
                </a:ext>
              </a:extLst>
            </p:cNvPr>
            <p:cNvSpPr txBox="1"/>
            <p:nvPr/>
          </p:nvSpPr>
          <p:spPr>
            <a:xfrm>
              <a:off x="7667778" y="2548469"/>
              <a:ext cx="1278731" cy="5078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685800" fontAlgn="auto">
                <a:spcBef>
                  <a:spcPts val="0"/>
                </a:spcBef>
                <a:spcAft>
                  <a:spcPts val="0"/>
                </a:spcAft>
                <a:defRPr/>
              </a:pPr>
              <a:r>
                <a:rPr lang="en-GB" sz="900" dirty="0">
                  <a:solidFill>
                    <a:srgbClr val="2B3459"/>
                  </a:solidFill>
                  <a:latin typeface="Calibri" panose="020F0502020204030204"/>
                </a:rPr>
                <a:t>Microwave has been filtered for large convective clouds</a:t>
              </a:r>
            </a:p>
          </p:txBody>
        </p:sp>
      </p:grpSp>
    </p:spTree>
    <p:extLst>
      <p:ext uri="{BB962C8B-B14F-4D97-AF65-F5344CB8AC3E}">
        <p14:creationId xmlns:p14="http://schemas.microsoft.com/office/powerpoint/2010/main" val="120962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Step 2: Build and Run UNet CNN</a:t>
            </a:r>
          </a:p>
        </p:txBody>
      </p:sp>
      <p:sp>
        <p:nvSpPr>
          <p:cNvPr id="4" name="TextBox 3">
            <a:extLst>
              <a:ext uri="{FF2B5EF4-FFF2-40B4-BE49-F238E27FC236}">
                <a16:creationId xmlns:a16="http://schemas.microsoft.com/office/drawing/2014/main" id="{120781F6-595D-4B05-B7DC-0948A5CE54EF}"/>
              </a:ext>
            </a:extLst>
          </p:cNvPr>
          <p:cNvSpPr txBox="1"/>
          <p:nvPr/>
        </p:nvSpPr>
        <p:spPr>
          <a:xfrm>
            <a:off x="251222" y="946768"/>
            <a:ext cx="8698241" cy="415498"/>
          </a:xfrm>
          <a:prstGeom prst="rect">
            <a:avLst/>
          </a:prstGeom>
          <a:noFill/>
        </p:spPr>
        <p:txBody>
          <a:bodyPr wrap="square" rtlCol="0">
            <a:spAutoFit/>
          </a:bodyPr>
          <a:lstStyle/>
          <a:p>
            <a:pPr defTabSz="685800" fontAlgn="auto">
              <a:spcBef>
                <a:spcPts val="0"/>
              </a:spcBef>
              <a:spcAft>
                <a:spcPts val="0"/>
              </a:spcAft>
              <a:defRPr/>
            </a:pPr>
            <a:r>
              <a:rPr lang="en-GB" sz="1050" b="1" dirty="0">
                <a:solidFill>
                  <a:srgbClr val="2B3459"/>
                </a:solidFill>
                <a:latin typeface="Calibri" panose="020F0502020204030204"/>
                <a:ea typeface="+mn-ea"/>
              </a:rPr>
              <a:t>How does a UNet work?: </a:t>
            </a:r>
          </a:p>
          <a:p>
            <a:pPr defTabSz="685800" fontAlgn="auto">
              <a:spcBef>
                <a:spcPts val="0"/>
              </a:spcBef>
              <a:spcAft>
                <a:spcPts val="0"/>
              </a:spcAft>
              <a:defRPr/>
            </a:pPr>
            <a:r>
              <a:rPr lang="en-GB" sz="1050" dirty="0">
                <a:solidFill>
                  <a:srgbClr val="2B3459"/>
                </a:solidFill>
                <a:latin typeface="Calibri" panose="020F0502020204030204"/>
                <a:ea typeface="+mn-ea"/>
              </a:rPr>
              <a:t>It learns two types of data (TIR &amp; MW), breaks down by extracting key features, then builds them up using the information to improve resolution </a:t>
            </a:r>
          </a:p>
        </p:txBody>
      </p:sp>
      <p:pic>
        <p:nvPicPr>
          <p:cNvPr id="3" name="Picture 2">
            <a:extLst>
              <a:ext uri="{FF2B5EF4-FFF2-40B4-BE49-F238E27FC236}">
                <a16:creationId xmlns:a16="http://schemas.microsoft.com/office/drawing/2014/main" id="{B8400F6F-893E-4263-B846-DE260E4B6759}"/>
              </a:ext>
            </a:extLst>
          </p:cNvPr>
          <p:cNvPicPr>
            <a:picLocks noChangeAspect="1"/>
          </p:cNvPicPr>
          <p:nvPr/>
        </p:nvPicPr>
        <p:blipFill rotWithShape="1">
          <a:blip r:embed="rId3"/>
          <a:srcRect/>
          <a:stretch/>
        </p:blipFill>
        <p:spPr>
          <a:xfrm>
            <a:off x="513069" y="1339183"/>
            <a:ext cx="8436394" cy="3146858"/>
          </a:xfrm>
          <a:prstGeom prst="rect">
            <a:avLst/>
          </a:prstGeom>
        </p:spPr>
      </p:pic>
    </p:spTree>
    <p:extLst>
      <p:ext uri="{BB962C8B-B14F-4D97-AF65-F5344CB8AC3E}">
        <p14:creationId xmlns:p14="http://schemas.microsoft.com/office/powerpoint/2010/main" val="2150141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Model Accuracy and Errors</a:t>
            </a:r>
          </a:p>
        </p:txBody>
      </p:sp>
      <p:pic>
        <p:nvPicPr>
          <p:cNvPr id="8" name="Picture 7">
            <a:extLst>
              <a:ext uri="{FF2B5EF4-FFF2-40B4-BE49-F238E27FC236}">
                <a16:creationId xmlns:a16="http://schemas.microsoft.com/office/drawing/2014/main" id="{B1FD25B9-EBA0-48A1-A112-058E489015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43" t="8372" r="36476" b="6642"/>
          <a:stretch/>
        </p:blipFill>
        <p:spPr>
          <a:xfrm>
            <a:off x="1957265" y="1521756"/>
            <a:ext cx="5719085" cy="2023681"/>
          </a:xfrm>
          <a:prstGeom prst="rect">
            <a:avLst/>
          </a:prstGeom>
        </p:spPr>
      </p:pic>
      <p:grpSp>
        <p:nvGrpSpPr>
          <p:cNvPr id="23" name="Group 22">
            <a:extLst>
              <a:ext uri="{FF2B5EF4-FFF2-40B4-BE49-F238E27FC236}">
                <a16:creationId xmlns:a16="http://schemas.microsoft.com/office/drawing/2014/main" id="{739A1789-8A48-4070-8B65-DA135F82EA1F}"/>
              </a:ext>
            </a:extLst>
          </p:cNvPr>
          <p:cNvGrpSpPr/>
          <p:nvPr/>
        </p:nvGrpSpPr>
        <p:grpSpPr>
          <a:xfrm>
            <a:off x="1957265" y="915484"/>
            <a:ext cx="2496041" cy="3586812"/>
            <a:chOff x="171287" y="1187406"/>
            <a:chExt cx="3374669" cy="5062638"/>
          </a:xfrm>
        </p:grpSpPr>
        <p:sp>
          <p:nvSpPr>
            <p:cNvPr id="2" name="TextBox 1">
              <a:extLst>
                <a:ext uri="{FF2B5EF4-FFF2-40B4-BE49-F238E27FC236}">
                  <a16:creationId xmlns:a16="http://schemas.microsoft.com/office/drawing/2014/main" id="{15BECAA0-0F0A-45D5-B5F3-88A5326DE8CD}"/>
                </a:ext>
              </a:extLst>
            </p:cNvPr>
            <p:cNvSpPr txBox="1"/>
            <p:nvPr/>
          </p:nvSpPr>
          <p:spPr>
            <a:xfrm>
              <a:off x="588962" y="1187406"/>
              <a:ext cx="2932591" cy="564739"/>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l"/>
              <a:r>
                <a:rPr lang="en-GB" sz="1000" dirty="0">
                  <a:solidFill>
                    <a:srgbClr val="0D0D0D"/>
                  </a:solidFill>
                  <a:latin typeface="Söhne"/>
                </a:rPr>
                <a:t>Model loss explains how the model trains and learns over time </a:t>
              </a:r>
            </a:p>
          </p:txBody>
        </p:sp>
        <p:sp>
          <p:nvSpPr>
            <p:cNvPr id="10" name="TextBox 9">
              <a:extLst>
                <a:ext uri="{FF2B5EF4-FFF2-40B4-BE49-F238E27FC236}">
                  <a16:creationId xmlns:a16="http://schemas.microsoft.com/office/drawing/2014/main" id="{BBFF556F-B007-49D6-9C28-B45A527B0C72}"/>
                </a:ext>
              </a:extLst>
            </p:cNvPr>
            <p:cNvSpPr txBox="1"/>
            <p:nvPr/>
          </p:nvSpPr>
          <p:spPr>
            <a:xfrm>
              <a:off x="171287" y="5203604"/>
              <a:ext cx="3374669" cy="1046440"/>
            </a:xfrm>
            <a:prstGeom prst="rect">
              <a:avLst/>
            </a:prstGeom>
            <a:ln>
              <a:solidFill>
                <a:srgbClr val="FF9D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257175" indent="-257175">
                <a:buFont typeface="Arial" panose="020B0604020202020204" pitchFamily="34" charset="0"/>
                <a:buChar char="•"/>
              </a:pPr>
              <a:r>
                <a:rPr lang="en-GB" sz="900" dirty="0"/>
                <a:t>Sharp decrease to 0 = very rapid learning of both training and validation loss</a:t>
              </a:r>
            </a:p>
            <a:p>
              <a:pPr marL="257175" indent="-257175">
                <a:buFont typeface="Arial" panose="020B0604020202020204" pitchFamily="34" charset="0"/>
                <a:buChar char="•"/>
              </a:pPr>
              <a:r>
                <a:rPr lang="en-GB" sz="900" dirty="0"/>
                <a:t>This is more desirable for efficient learning</a:t>
              </a:r>
            </a:p>
          </p:txBody>
        </p:sp>
        <p:cxnSp>
          <p:nvCxnSpPr>
            <p:cNvPr id="18" name="Straight Arrow Connector 17">
              <a:extLst>
                <a:ext uri="{FF2B5EF4-FFF2-40B4-BE49-F238E27FC236}">
                  <a16:creationId xmlns:a16="http://schemas.microsoft.com/office/drawing/2014/main" id="{B791E86C-E398-4453-B97C-C2F99DCC62D3}"/>
                </a:ext>
              </a:extLst>
            </p:cNvPr>
            <p:cNvCxnSpPr>
              <a:cxnSpLocks/>
            </p:cNvCxnSpPr>
            <p:nvPr/>
          </p:nvCxnSpPr>
          <p:spPr>
            <a:xfrm flipV="1">
              <a:off x="334963" y="4855321"/>
              <a:ext cx="188943" cy="34828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sp>
        <p:nvSpPr>
          <p:cNvPr id="19" name="TextBox 18">
            <a:extLst>
              <a:ext uri="{FF2B5EF4-FFF2-40B4-BE49-F238E27FC236}">
                <a16:creationId xmlns:a16="http://schemas.microsoft.com/office/drawing/2014/main" id="{467CF79E-8EBF-4644-98E7-8B8FA3E57BD0}"/>
              </a:ext>
            </a:extLst>
          </p:cNvPr>
          <p:cNvSpPr txBox="1"/>
          <p:nvPr/>
        </p:nvSpPr>
        <p:spPr>
          <a:xfrm>
            <a:off x="5091400" y="3792192"/>
            <a:ext cx="2496041" cy="741389"/>
          </a:xfrm>
          <a:prstGeom prst="rect">
            <a:avLst/>
          </a:prstGeom>
          <a:ln>
            <a:solidFill>
              <a:srgbClr val="FF9D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257175" indent="-257175">
              <a:buFont typeface="Arial" panose="020B0604020202020204" pitchFamily="34" charset="0"/>
              <a:buChar char="•"/>
            </a:pPr>
            <a:r>
              <a:rPr lang="en-GB" sz="900" dirty="0"/>
              <a:t>Rapidly improving R² scores that stabilize close to 1.0</a:t>
            </a:r>
          </a:p>
          <a:p>
            <a:pPr marL="257175" indent="-257175">
              <a:buFont typeface="Arial" panose="020B0604020202020204" pitchFamily="34" charset="0"/>
              <a:buChar char="•"/>
            </a:pPr>
            <a:r>
              <a:rPr lang="en-GB" sz="900" dirty="0"/>
              <a:t>Indicates strong predictive performance and good generalisation without overfitting</a:t>
            </a:r>
          </a:p>
        </p:txBody>
      </p:sp>
      <p:sp>
        <p:nvSpPr>
          <p:cNvPr id="20" name="TextBox 19">
            <a:extLst>
              <a:ext uri="{FF2B5EF4-FFF2-40B4-BE49-F238E27FC236}">
                <a16:creationId xmlns:a16="http://schemas.microsoft.com/office/drawing/2014/main" id="{76951213-CE35-4F6D-A11D-7E2E35938FCE}"/>
              </a:ext>
            </a:extLst>
          </p:cNvPr>
          <p:cNvSpPr txBox="1"/>
          <p:nvPr/>
        </p:nvSpPr>
        <p:spPr>
          <a:xfrm>
            <a:off x="5091400" y="915484"/>
            <a:ext cx="2511630" cy="415498"/>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050" dirty="0">
                <a:solidFill>
                  <a:srgbClr val="0D0D0D"/>
                </a:solidFill>
                <a:latin typeface="Söhne"/>
              </a:rPr>
              <a:t>R2 shows how well the model explains the variance in the data </a:t>
            </a:r>
          </a:p>
        </p:txBody>
      </p:sp>
      <p:cxnSp>
        <p:nvCxnSpPr>
          <p:cNvPr id="22" name="Straight Arrow Connector 21">
            <a:extLst>
              <a:ext uri="{FF2B5EF4-FFF2-40B4-BE49-F238E27FC236}">
                <a16:creationId xmlns:a16="http://schemas.microsoft.com/office/drawing/2014/main" id="{EF63BC34-5B95-43C0-B4C2-052F82C1E02A}"/>
              </a:ext>
            </a:extLst>
          </p:cNvPr>
          <p:cNvCxnSpPr>
            <a:cxnSpLocks/>
          </p:cNvCxnSpPr>
          <p:nvPr/>
        </p:nvCxnSpPr>
        <p:spPr>
          <a:xfrm flipV="1">
            <a:off x="5339022" y="3545437"/>
            <a:ext cx="119789" cy="24675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4" name="TextBox 3">
            <a:extLst>
              <a:ext uri="{FF2B5EF4-FFF2-40B4-BE49-F238E27FC236}">
                <a16:creationId xmlns:a16="http://schemas.microsoft.com/office/drawing/2014/main" id="{A8B61B27-C249-4BD8-A523-45C4F9EAD4FC}"/>
              </a:ext>
            </a:extLst>
          </p:cNvPr>
          <p:cNvSpPr txBox="1"/>
          <p:nvPr/>
        </p:nvSpPr>
        <p:spPr>
          <a:xfrm>
            <a:off x="42583" y="1023713"/>
            <a:ext cx="1675119" cy="646331"/>
          </a:xfrm>
          <a:prstGeom prst="rect">
            <a:avLst/>
          </a:prstGeom>
          <a:noFill/>
          <a:ln>
            <a:solidFill>
              <a:schemeClr val="accent1">
                <a:lumMod val="60000"/>
                <a:lumOff val="40000"/>
              </a:schemeClr>
            </a:solidFill>
          </a:ln>
        </p:spPr>
        <p:txBody>
          <a:bodyPr wrap="square" rtlCol="0">
            <a:spAutoFit/>
          </a:bodyPr>
          <a:lstStyle/>
          <a:p>
            <a:r>
              <a:rPr lang="en-GB" sz="900" dirty="0"/>
              <a:t>Blue line – Training dataset</a:t>
            </a:r>
          </a:p>
          <a:p>
            <a:r>
              <a:rPr lang="en-GB" sz="900" dirty="0"/>
              <a:t>Orange line – Validation dataset</a:t>
            </a:r>
          </a:p>
        </p:txBody>
      </p:sp>
    </p:spTree>
    <p:extLst>
      <p:ext uri="{BB962C8B-B14F-4D97-AF65-F5344CB8AC3E}">
        <p14:creationId xmlns:p14="http://schemas.microsoft.com/office/powerpoint/2010/main" val="248574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222" y="195264"/>
            <a:ext cx="8476233" cy="751505"/>
          </a:xfrm>
        </p:spPr>
        <p:txBody>
          <a:bodyPr/>
          <a:lstStyle/>
          <a:p>
            <a:pPr algn="ctr"/>
            <a:r>
              <a:rPr lang="en-GB" dirty="0">
                <a:cs typeface="Calibri"/>
              </a:rPr>
              <a:t>Step 3 : Attributes &amp; Land Mask</a:t>
            </a:r>
          </a:p>
        </p:txBody>
      </p:sp>
      <p:pic>
        <p:nvPicPr>
          <p:cNvPr id="9" name="Picture 8" descr="A close-up of a heat map&#10;&#10;Description automatically generated">
            <a:extLst>
              <a:ext uri="{FF2B5EF4-FFF2-40B4-BE49-F238E27FC236}">
                <a16:creationId xmlns:a16="http://schemas.microsoft.com/office/drawing/2014/main" id="{F62D772F-D77B-8E32-1BCC-28236456AB17}"/>
              </a:ext>
            </a:extLst>
          </p:cNvPr>
          <p:cNvPicPr>
            <a:picLocks noChangeAspect="1"/>
          </p:cNvPicPr>
          <p:nvPr/>
        </p:nvPicPr>
        <p:blipFill>
          <a:blip r:embed="rId3"/>
          <a:stretch>
            <a:fillRect/>
          </a:stretch>
        </p:blipFill>
        <p:spPr>
          <a:xfrm>
            <a:off x="1998216" y="1008173"/>
            <a:ext cx="2268367" cy="1709256"/>
          </a:xfrm>
          <a:prstGeom prst="rect">
            <a:avLst/>
          </a:prstGeom>
        </p:spPr>
      </p:pic>
      <p:pic>
        <p:nvPicPr>
          <p:cNvPr id="10" name="Picture 9">
            <a:extLst>
              <a:ext uri="{FF2B5EF4-FFF2-40B4-BE49-F238E27FC236}">
                <a16:creationId xmlns:a16="http://schemas.microsoft.com/office/drawing/2014/main" id="{30F07D30-32C0-6A3E-9BCA-BF717BB425BE}"/>
              </a:ext>
            </a:extLst>
          </p:cNvPr>
          <p:cNvPicPr>
            <a:picLocks noChangeAspect="1"/>
          </p:cNvPicPr>
          <p:nvPr/>
        </p:nvPicPr>
        <p:blipFill>
          <a:blip r:embed="rId4"/>
          <a:stretch>
            <a:fillRect/>
          </a:stretch>
        </p:blipFill>
        <p:spPr>
          <a:xfrm>
            <a:off x="2001425" y="2846649"/>
            <a:ext cx="2254713" cy="1823014"/>
          </a:xfrm>
          <a:prstGeom prst="rect">
            <a:avLst/>
          </a:prstGeom>
        </p:spPr>
      </p:pic>
      <p:pic>
        <p:nvPicPr>
          <p:cNvPr id="14" name="Picture 13" descr="A map of europe with a graph&#10;&#10;Description automatically generated">
            <a:extLst>
              <a:ext uri="{FF2B5EF4-FFF2-40B4-BE49-F238E27FC236}">
                <a16:creationId xmlns:a16="http://schemas.microsoft.com/office/drawing/2014/main" id="{E224BBDB-387F-009B-F526-856E7BBDC8C1}"/>
              </a:ext>
            </a:extLst>
          </p:cNvPr>
          <p:cNvPicPr>
            <a:picLocks noChangeAspect="1"/>
          </p:cNvPicPr>
          <p:nvPr/>
        </p:nvPicPr>
        <p:blipFill>
          <a:blip r:embed="rId5"/>
          <a:stretch>
            <a:fillRect/>
          </a:stretch>
        </p:blipFill>
        <p:spPr>
          <a:xfrm>
            <a:off x="5545811" y="1011202"/>
            <a:ext cx="2277138" cy="1717666"/>
          </a:xfrm>
          <a:prstGeom prst="rect">
            <a:avLst/>
          </a:prstGeom>
        </p:spPr>
      </p:pic>
      <p:pic>
        <p:nvPicPr>
          <p:cNvPr id="15" name="Picture 14" descr="A map of europe with numbers and lines&#10;&#10;Description automatically generated">
            <a:extLst>
              <a:ext uri="{FF2B5EF4-FFF2-40B4-BE49-F238E27FC236}">
                <a16:creationId xmlns:a16="http://schemas.microsoft.com/office/drawing/2014/main" id="{3716F589-945D-32F5-D924-4799FAB5472D}"/>
              </a:ext>
            </a:extLst>
          </p:cNvPr>
          <p:cNvPicPr>
            <a:picLocks noChangeAspect="1"/>
          </p:cNvPicPr>
          <p:nvPr/>
        </p:nvPicPr>
        <p:blipFill>
          <a:blip r:embed="rId6"/>
          <a:stretch>
            <a:fillRect/>
          </a:stretch>
        </p:blipFill>
        <p:spPr>
          <a:xfrm>
            <a:off x="5542510" y="2849858"/>
            <a:ext cx="2189696" cy="1715315"/>
          </a:xfrm>
          <a:prstGeom prst="rect">
            <a:avLst/>
          </a:prstGeom>
        </p:spPr>
      </p:pic>
      <p:sp>
        <p:nvSpPr>
          <p:cNvPr id="18" name="TextBox 17">
            <a:extLst>
              <a:ext uri="{FF2B5EF4-FFF2-40B4-BE49-F238E27FC236}">
                <a16:creationId xmlns:a16="http://schemas.microsoft.com/office/drawing/2014/main" id="{99A99EB3-CC97-AF74-981E-0E9A644A161B}"/>
              </a:ext>
            </a:extLst>
          </p:cNvPr>
          <p:cNvSpPr txBox="1"/>
          <p:nvPr/>
        </p:nvSpPr>
        <p:spPr>
          <a:xfrm>
            <a:off x="1036990" y="1867129"/>
            <a:ext cx="507098" cy="300082"/>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800" fontAlgn="auto">
              <a:spcBef>
                <a:spcPts val="0"/>
              </a:spcBef>
              <a:spcAft>
                <a:spcPts val="0"/>
              </a:spcAft>
              <a:defRPr/>
            </a:pPr>
            <a:r>
              <a:rPr lang="en-GB" sz="1350" dirty="0">
                <a:solidFill>
                  <a:srgbClr val="2B3459"/>
                </a:solidFill>
                <a:latin typeface="Calibri" panose="020F0502020204030204"/>
              </a:rPr>
              <a:t>DAY</a:t>
            </a:r>
          </a:p>
        </p:txBody>
      </p:sp>
      <p:sp>
        <p:nvSpPr>
          <p:cNvPr id="20" name="TextBox 19">
            <a:extLst>
              <a:ext uri="{FF2B5EF4-FFF2-40B4-BE49-F238E27FC236}">
                <a16:creationId xmlns:a16="http://schemas.microsoft.com/office/drawing/2014/main" id="{19F922C1-BDFA-4589-2E54-5CD950C296F1}"/>
              </a:ext>
            </a:extLst>
          </p:cNvPr>
          <p:cNvSpPr txBox="1"/>
          <p:nvPr/>
        </p:nvSpPr>
        <p:spPr>
          <a:xfrm>
            <a:off x="948732" y="3623588"/>
            <a:ext cx="706944" cy="276999"/>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lIns="68580" tIns="34290" rIns="68580" bIns="34290" rtlCol="0" anchor="t">
            <a:spAutoFit/>
          </a:bodyPr>
          <a:lstStyle/>
          <a:p>
            <a:pPr defTabSz="685800" fontAlgn="auto">
              <a:spcBef>
                <a:spcPts val="0"/>
              </a:spcBef>
              <a:spcAft>
                <a:spcPts val="0"/>
              </a:spcAft>
              <a:defRPr/>
            </a:pPr>
            <a:r>
              <a:rPr lang="en-GB" sz="1350" dirty="0">
                <a:solidFill>
                  <a:srgbClr val="2B3459"/>
                </a:solidFill>
                <a:latin typeface="Calibri" panose="020F0502020204030204"/>
                <a:cs typeface="Calibri"/>
              </a:rPr>
              <a:t>NIGHT</a:t>
            </a:r>
          </a:p>
        </p:txBody>
      </p:sp>
      <p:sp>
        <p:nvSpPr>
          <p:cNvPr id="21" name="TextBox 20">
            <a:extLst>
              <a:ext uri="{FF2B5EF4-FFF2-40B4-BE49-F238E27FC236}">
                <a16:creationId xmlns:a16="http://schemas.microsoft.com/office/drawing/2014/main" id="{4FA49026-16EC-BAF4-B88B-7FEE5643FFB6}"/>
              </a:ext>
            </a:extLst>
          </p:cNvPr>
          <p:cNvSpPr txBox="1"/>
          <p:nvPr/>
        </p:nvSpPr>
        <p:spPr>
          <a:xfrm>
            <a:off x="4487691" y="1085839"/>
            <a:ext cx="920582" cy="253916"/>
          </a:xfrm>
          <a:prstGeom prst="rect">
            <a:avLst/>
          </a:prstGeom>
          <a:solidFill>
            <a:schemeClr val="bg1"/>
          </a:solidFill>
          <a:ln>
            <a:solidFill>
              <a:srgbClr val="C00000"/>
            </a:solidFill>
          </a:ln>
        </p:spPr>
        <p:style>
          <a:lnRef idx="2">
            <a:schemeClr val="dk1"/>
          </a:lnRef>
          <a:fillRef idx="1">
            <a:schemeClr val="lt1"/>
          </a:fillRef>
          <a:effectRef idx="0">
            <a:schemeClr val="dk1"/>
          </a:effectRef>
          <a:fontRef idx="minor">
            <a:schemeClr val="dk1"/>
          </a:fontRef>
        </p:style>
        <p:txBody>
          <a:bodyPr wrap="square" lIns="68580" tIns="34290" rIns="68580" bIns="34290" rtlCol="0" anchor="t">
            <a:spAutoFit/>
          </a:bodyPr>
          <a:lstStyle/>
          <a:p>
            <a:pPr defTabSz="685800" fontAlgn="auto">
              <a:spcBef>
                <a:spcPts val="0"/>
              </a:spcBef>
              <a:spcAft>
                <a:spcPts val="0"/>
              </a:spcAft>
              <a:defRPr/>
            </a:pPr>
            <a:r>
              <a:rPr lang="en-GB" sz="1200" dirty="0">
                <a:solidFill>
                  <a:srgbClr val="647189">
                    <a:lumMod val="50000"/>
                  </a:srgbClr>
                </a:solidFill>
                <a:latin typeface="Calibri" panose="020F0502020204030204"/>
              </a:rPr>
              <a:t>Unmasked</a:t>
            </a:r>
            <a:endParaRPr lang="en-GB" sz="900" dirty="0">
              <a:solidFill>
                <a:srgbClr val="647189">
                  <a:lumMod val="50000"/>
                </a:srgbClr>
              </a:solidFill>
              <a:latin typeface="Calibri" panose="020F0502020204030204"/>
              <a:cs typeface="Calibri"/>
            </a:endParaRPr>
          </a:p>
        </p:txBody>
      </p:sp>
      <p:sp>
        <p:nvSpPr>
          <p:cNvPr id="22" name="TextBox 21">
            <a:extLst>
              <a:ext uri="{FF2B5EF4-FFF2-40B4-BE49-F238E27FC236}">
                <a16:creationId xmlns:a16="http://schemas.microsoft.com/office/drawing/2014/main" id="{F98CDE4D-8CD6-5B24-1D6F-4EF2A434D92C}"/>
              </a:ext>
            </a:extLst>
          </p:cNvPr>
          <p:cNvSpPr txBox="1"/>
          <p:nvPr/>
        </p:nvSpPr>
        <p:spPr>
          <a:xfrm>
            <a:off x="8162653" y="1085839"/>
            <a:ext cx="627288" cy="253916"/>
          </a:xfrm>
          <a:prstGeom prst="rect">
            <a:avLst/>
          </a:prstGeom>
          <a:noFill/>
          <a:ln>
            <a:solidFill>
              <a:srgbClr val="C00000"/>
            </a:solidFill>
          </a:ln>
        </p:spPr>
        <p:style>
          <a:lnRef idx="2">
            <a:schemeClr val="dk1"/>
          </a:lnRef>
          <a:fillRef idx="1">
            <a:schemeClr val="lt1"/>
          </a:fillRef>
          <a:effectRef idx="0">
            <a:schemeClr val="dk1"/>
          </a:effectRef>
          <a:fontRef idx="minor">
            <a:schemeClr val="dk1"/>
          </a:fontRef>
        </p:style>
        <p:txBody>
          <a:bodyPr wrap="none" lIns="68580" tIns="34290" rIns="68580" bIns="34290" rtlCol="0" anchor="t">
            <a:spAutoFit/>
          </a:bodyPr>
          <a:lstStyle/>
          <a:p>
            <a:pPr defTabSz="685800" fontAlgn="auto">
              <a:spcBef>
                <a:spcPts val="0"/>
              </a:spcBef>
              <a:spcAft>
                <a:spcPts val="0"/>
              </a:spcAft>
              <a:defRPr/>
            </a:pPr>
            <a:r>
              <a:rPr lang="en-GB" sz="1200" dirty="0">
                <a:solidFill>
                  <a:srgbClr val="647189">
                    <a:lumMod val="50000"/>
                  </a:srgbClr>
                </a:solidFill>
                <a:latin typeface="Calibri" panose="020F0502020204030204"/>
                <a:cs typeface="Calibri"/>
              </a:rPr>
              <a:t>Masked</a:t>
            </a:r>
          </a:p>
        </p:txBody>
      </p:sp>
      <p:cxnSp>
        <p:nvCxnSpPr>
          <p:cNvPr id="23" name="Straight Arrow Connector 22">
            <a:extLst>
              <a:ext uri="{FF2B5EF4-FFF2-40B4-BE49-F238E27FC236}">
                <a16:creationId xmlns:a16="http://schemas.microsoft.com/office/drawing/2014/main" id="{8DF2D7BE-3960-12B6-02A1-CF2A85F48B82}"/>
              </a:ext>
            </a:extLst>
          </p:cNvPr>
          <p:cNvCxnSpPr/>
          <p:nvPr/>
        </p:nvCxnSpPr>
        <p:spPr>
          <a:xfrm flipH="1">
            <a:off x="4357868" y="1389684"/>
            <a:ext cx="247409" cy="2662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5" name="Straight Arrow Connector 24">
            <a:extLst>
              <a:ext uri="{FF2B5EF4-FFF2-40B4-BE49-F238E27FC236}">
                <a16:creationId xmlns:a16="http://schemas.microsoft.com/office/drawing/2014/main" id="{CC572850-4D70-B230-F00A-F612E87A2999}"/>
              </a:ext>
            </a:extLst>
          </p:cNvPr>
          <p:cNvCxnSpPr>
            <a:cxnSpLocks/>
          </p:cNvCxnSpPr>
          <p:nvPr/>
        </p:nvCxnSpPr>
        <p:spPr>
          <a:xfrm flipH="1">
            <a:off x="7960488" y="1404151"/>
            <a:ext cx="283580" cy="25175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 name="TextBox 1">
            <a:extLst>
              <a:ext uri="{FF2B5EF4-FFF2-40B4-BE49-F238E27FC236}">
                <a16:creationId xmlns:a16="http://schemas.microsoft.com/office/drawing/2014/main" id="{0E4DFC09-CC20-4083-8FA6-747DA1384667}"/>
              </a:ext>
            </a:extLst>
          </p:cNvPr>
          <p:cNvSpPr txBox="1"/>
          <p:nvPr/>
        </p:nvSpPr>
        <p:spPr>
          <a:xfrm>
            <a:off x="110373" y="1035033"/>
            <a:ext cx="1417575" cy="507831"/>
          </a:xfrm>
          <a:prstGeom prst="rect">
            <a:avLst/>
          </a:prstGeom>
          <a:ln w="3175"/>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fontAlgn="auto">
              <a:spcBef>
                <a:spcPts val="0"/>
              </a:spcBef>
              <a:spcAft>
                <a:spcPts val="0"/>
              </a:spcAft>
              <a:defRPr/>
            </a:pPr>
            <a:r>
              <a:rPr lang="en-GB" sz="1350" dirty="0">
                <a:solidFill>
                  <a:srgbClr val="2B3459"/>
                </a:solidFill>
                <a:latin typeface="Calibri" panose="020F0502020204030204"/>
              </a:rPr>
              <a:t>Predict all pixels within a region</a:t>
            </a:r>
          </a:p>
        </p:txBody>
      </p:sp>
    </p:spTree>
    <p:extLst>
      <p:ext uri="{BB962C8B-B14F-4D97-AF65-F5344CB8AC3E}">
        <p14:creationId xmlns:p14="http://schemas.microsoft.com/office/powerpoint/2010/main" val="322809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CCI_landsurfacetemperature">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F9D0DE9BDCC4459CB953BA1A83B265" ma:contentTypeVersion="14" ma:contentTypeDescription="Create a new document." ma:contentTypeScope="" ma:versionID="35ae5ba707621f64efdb81729b070cf9">
  <xsd:schema xmlns:xsd="http://www.w3.org/2001/XMLSchema" xmlns:xs="http://www.w3.org/2001/XMLSchema" xmlns:p="http://schemas.microsoft.com/office/2006/metadata/properties" xmlns:ns2="e19819c7-3cbc-4b1a-8ee3-31d373041e80" xmlns:ns3="34c15f97-4efe-4adb-8bbd-d6a08105d664" targetNamespace="http://schemas.microsoft.com/office/2006/metadata/properties" ma:root="true" ma:fieldsID="47aa0cb3a2e4241f38bb8cbf4f77ab37" ns2:_="" ns3:_="">
    <xsd:import namespace="e19819c7-3cbc-4b1a-8ee3-31d373041e80"/>
    <xsd:import namespace="34c15f97-4efe-4adb-8bbd-d6a08105d6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9819c7-3cbc-4b1a-8ee3-31d373041e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c15f97-4efe-4adb-8bbd-d6a08105d66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FF44A8E2-CD05-4DD7-8EF1-187C21D3FE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9819c7-3cbc-4b1a-8ee3-31d373041e80"/>
    <ds:schemaRef ds:uri="34c15f97-4efe-4adb-8bbd-d6a08105d6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22279E-2C4C-4C93-8498-455A58D1433E}">
  <ds:schemaRefs>
    <ds:schemaRef ds:uri="http://www.w3.org/XML/1998/namespace"/>
    <ds:schemaRef ds:uri="http://purl.org/dc/dcmitype/"/>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f2760952-b3bb-408f-ace6-eb1e07642b86"/>
  </ds:schemaRefs>
</ds:datastoreItem>
</file>

<file path=docProps/app.xml><?xml version="1.0" encoding="utf-8"?>
<Properties xmlns="http://schemas.openxmlformats.org/officeDocument/2006/extended-properties" xmlns:vt="http://schemas.openxmlformats.org/officeDocument/2006/docPropsVTypes">
  <Template>CCI_landsurfacetemperature</Template>
  <TotalTime>20</TotalTime>
  <Words>1694</Words>
  <Application>Microsoft Office PowerPoint</Application>
  <PresentationFormat>On-screen Show (16:9)</PresentationFormat>
  <Paragraphs>201</Paragraphs>
  <Slides>21</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Söhne</vt:lpstr>
      <vt:lpstr>Verdana</vt:lpstr>
      <vt:lpstr>CCI_landsurfacetemperature</vt:lpstr>
      <vt:lpstr>PowerPoint Presentation</vt:lpstr>
      <vt:lpstr>The Clear-Sky Bias Problem</vt:lpstr>
      <vt:lpstr>All-Sky Merged Model</vt:lpstr>
      <vt:lpstr>What is a Convolutional Neural Network?</vt:lpstr>
      <vt:lpstr>Method &amp; Results so far...</vt:lpstr>
      <vt:lpstr>Step 1: MODIS &amp; AMSR Matchup Outputs</vt:lpstr>
      <vt:lpstr>Step 2: Build and Run UNet CNN</vt:lpstr>
      <vt:lpstr>Model Accuracy and Errors</vt:lpstr>
      <vt:lpstr>Step 3 : Attributes &amp; Land Mask</vt:lpstr>
      <vt:lpstr>Step 4: Merged Dataset Product</vt:lpstr>
      <vt:lpstr>Testing: Model Optimisation</vt:lpstr>
      <vt:lpstr>First Test Model</vt:lpstr>
      <vt:lpstr>Test 1: West Europe Prediction v3.1</vt:lpstr>
      <vt:lpstr>Test 1: West Europe Prediction v3.1</vt:lpstr>
      <vt:lpstr>Second Test Models</vt:lpstr>
      <vt:lpstr>Test 2: West Europe Prediction v3.1</vt:lpstr>
      <vt:lpstr>Test 2: West Europe Merge v3.1</vt:lpstr>
      <vt:lpstr>Test 2: Global Merge v3.1</vt:lpstr>
      <vt:lpstr>Next Steps</vt:lpstr>
      <vt:lpstr>Summary </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TITLE OF PRESENTATION</dc:subject>
  <dc:creator>Jérôme Bruniquel</dc:creator>
  <cp:lastModifiedBy>Waring, Abigail M.</cp:lastModifiedBy>
  <cp:revision>8</cp:revision>
  <cp:lastPrinted>2008-08-26T16:26:23Z</cp:lastPrinted>
  <dcterms:created xsi:type="dcterms:W3CDTF">2018-08-24T13:21:33Z</dcterms:created>
  <dcterms:modified xsi:type="dcterms:W3CDTF">2024-12-05T12:43:12Z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0x010100E4F9D0DE9BDCC4459CB953BA1A83B265</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