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3"/>
  </p:notesMasterIdLst>
  <p:handoutMasterIdLst>
    <p:handoutMasterId r:id="rId24"/>
  </p:handoutMasterIdLst>
  <p:sldIdLst>
    <p:sldId id="274" r:id="rId5"/>
    <p:sldId id="273" r:id="rId6"/>
    <p:sldId id="260" r:id="rId7"/>
    <p:sldId id="261" r:id="rId8"/>
    <p:sldId id="262" r:id="rId9"/>
    <p:sldId id="257" r:id="rId10"/>
    <p:sldId id="263" r:id="rId11"/>
    <p:sldId id="264" r:id="rId12"/>
    <p:sldId id="265" r:id="rId13"/>
    <p:sldId id="266" r:id="rId14"/>
    <p:sldId id="258" r:id="rId15"/>
    <p:sldId id="267" r:id="rId16"/>
    <p:sldId id="268" r:id="rId17"/>
    <p:sldId id="269" r:id="rId18"/>
    <p:sldId id="259" r:id="rId19"/>
    <p:sldId id="270" r:id="rId20"/>
    <p:sldId id="271" r:id="rId21"/>
    <p:sldId id="272" r:id="rId22"/>
  </p:sldIdLst>
  <p:sldSz cx="9144000" cy="5143500" type="screen16x9"/>
  <p:notesSz cx="7023100" cy="93091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fld id="{A1FAB338-4618-4BBB-B3F4-1D86E124D84C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81196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CE0A1A16-4297-4754-9F25-E170D41B45E1}" type="datetimeFigureOut">
              <a:rPr lang="en-US" altLang="fr-FR"/>
              <a:pPr/>
              <a:t>12/5/2024</a:t>
            </a:fld>
            <a:endParaRPr lang="en-US" alt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D4D0DD51-4268-469F-A172-A4A0DA350D60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23737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landSurfaceTe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39"/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431006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" y="792163"/>
            <a:ext cx="8747125" cy="3824287"/>
          </a:xfrm>
        </p:spPr>
        <p:txBody>
          <a:bodyPr>
            <a:normAutofit/>
          </a:bodyPr>
          <a:lstStyle>
            <a:lvl1pPr marL="342000" indent="-360000">
              <a:spcBef>
                <a:spcPts val="600"/>
              </a:spcBef>
              <a:buFont typeface="Wingdings" panose="05000000000000000000" pitchFamily="2" charset="2"/>
              <a:buChar char="q"/>
              <a:defRPr sz="1800" baseline="0"/>
            </a:lvl1pPr>
            <a:lvl2pPr>
              <a:spcBef>
                <a:spcPts val="600"/>
              </a:spcBef>
              <a:buFont typeface="Wingdings" panose="05000000000000000000" pitchFamily="2" charset="2"/>
              <a:buChar char="q"/>
              <a:defRPr/>
            </a:lvl2pPr>
            <a:lvl3pPr>
              <a:buFont typeface="Wingdings" panose="05000000000000000000" pitchFamily="2" charset="2"/>
              <a:buChar char="q"/>
              <a:defRPr/>
            </a:lvl3pPr>
            <a:lvl4pPr>
              <a:buFont typeface="Wingdings" panose="05000000000000000000" pitchFamily="2" charset="2"/>
              <a:buChar char="q"/>
              <a:defRPr/>
            </a:lvl4pPr>
            <a:lvl5pPr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481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501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378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694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61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51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625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384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CI_ppt_edits_landSurfaceTemp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404040"/>
                </a:solidFill>
              </a:rPr>
              <a:t>ESA UNCLASSIFIED - For Official Use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4479925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fr-FR" sz="800" noProof="1">
                <a:solidFill>
                  <a:schemeClr val="bg2"/>
                </a:solidFill>
              </a:rPr>
              <a:t>ESA | 01/01/2016 | Slide  </a:t>
            </a:r>
            <a:fld id="{7413FDCA-0F06-4063-887E-9DB05E30A5CA}" type="slidenum">
              <a:rPr altLang="fr-FR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fr-FR" altLang="fr-FR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9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33.sv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32.png"/><Relationship Id="rId5" Type="http://schemas.openxmlformats.org/officeDocument/2006/relationships/tags" Target="../tags/tag55.xml"/><Relationship Id="rId10" Type="http://schemas.openxmlformats.org/officeDocument/2006/relationships/image" Target="../media/image31.svg"/><Relationship Id="rId4" Type="http://schemas.openxmlformats.org/officeDocument/2006/relationships/tags" Target="../tags/tag54.xml"/><Relationship Id="rId9" Type="http://schemas.openxmlformats.org/officeDocument/2006/relationships/image" Target="../media/image30.png"/><Relationship Id="rId1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33.sv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32.png"/><Relationship Id="rId5" Type="http://schemas.openxmlformats.org/officeDocument/2006/relationships/tags" Target="../tags/tag62.xml"/><Relationship Id="rId10" Type="http://schemas.openxmlformats.org/officeDocument/2006/relationships/image" Target="../media/image31.svg"/><Relationship Id="rId4" Type="http://schemas.openxmlformats.org/officeDocument/2006/relationships/tags" Target="../tags/tag61.xml"/><Relationship Id="rId9" Type="http://schemas.openxmlformats.org/officeDocument/2006/relationships/image" Target="../media/image30.png"/><Relationship Id="rId14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1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3.sv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32.png"/><Relationship Id="rId5" Type="http://schemas.openxmlformats.org/officeDocument/2006/relationships/tags" Target="../tags/tag69.xml"/><Relationship Id="rId10" Type="http://schemas.openxmlformats.org/officeDocument/2006/relationships/image" Target="../media/image31.svg"/><Relationship Id="rId4" Type="http://schemas.openxmlformats.org/officeDocument/2006/relationships/tags" Target="../tags/tag68.xml"/><Relationship Id="rId9" Type="http://schemas.openxmlformats.org/officeDocument/2006/relationships/image" Target="../media/image30.png"/><Relationship Id="rId14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33.sv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32.png"/><Relationship Id="rId5" Type="http://schemas.openxmlformats.org/officeDocument/2006/relationships/tags" Target="../tags/tag76.xml"/><Relationship Id="rId10" Type="http://schemas.openxmlformats.org/officeDocument/2006/relationships/image" Target="../media/image31.svg"/><Relationship Id="rId4" Type="http://schemas.openxmlformats.org/officeDocument/2006/relationships/tags" Target="../tags/tag75.xml"/><Relationship Id="rId9" Type="http://schemas.openxmlformats.org/officeDocument/2006/relationships/image" Target="../media/image30.png"/><Relationship Id="rId1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33.sv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32.png"/><Relationship Id="rId5" Type="http://schemas.openxmlformats.org/officeDocument/2006/relationships/tags" Target="../tags/tag83.xml"/><Relationship Id="rId10" Type="http://schemas.openxmlformats.org/officeDocument/2006/relationships/image" Target="../media/image31.svg"/><Relationship Id="rId4" Type="http://schemas.openxmlformats.org/officeDocument/2006/relationships/tags" Target="../tags/tag82.xml"/><Relationship Id="rId9" Type="http://schemas.openxmlformats.org/officeDocument/2006/relationships/image" Target="../media/image30.png"/><Relationship Id="rId14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1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33.sv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2.png"/><Relationship Id="rId5" Type="http://schemas.openxmlformats.org/officeDocument/2006/relationships/tags" Target="../tags/tag90.xml"/><Relationship Id="rId10" Type="http://schemas.openxmlformats.org/officeDocument/2006/relationships/image" Target="../media/image31.svg"/><Relationship Id="rId4" Type="http://schemas.openxmlformats.org/officeDocument/2006/relationships/tags" Target="../tags/tag89.xml"/><Relationship Id="rId9" Type="http://schemas.openxmlformats.org/officeDocument/2006/relationships/image" Target="../media/image30.png"/><Relationship Id="rId14" Type="http://schemas.openxmlformats.org/officeDocument/2006/relationships/image" Target="../media/image4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1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33.sv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2.png"/><Relationship Id="rId5" Type="http://schemas.openxmlformats.org/officeDocument/2006/relationships/tags" Target="../tags/tag97.xml"/><Relationship Id="rId10" Type="http://schemas.openxmlformats.org/officeDocument/2006/relationships/image" Target="../media/image31.svg"/><Relationship Id="rId4" Type="http://schemas.openxmlformats.org/officeDocument/2006/relationships/tags" Target="../tags/tag96.xml"/><Relationship Id="rId9" Type="http://schemas.openxmlformats.org/officeDocument/2006/relationships/image" Target="../media/image30.png"/><Relationship Id="rId1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3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2.png"/><Relationship Id="rId5" Type="http://schemas.openxmlformats.org/officeDocument/2006/relationships/tags" Target="../tags/tag6.xml"/><Relationship Id="rId10" Type="http://schemas.openxmlformats.org/officeDocument/2006/relationships/image" Target="../media/image31.svg"/><Relationship Id="rId4" Type="http://schemas.openxmlformats.org/officeDocument/2006/relationships/tags" Target="../tags/tag5.xml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33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2.png"/><Relationship Id="rId5" Type="http://schemas.openxmlformats.org/officeDocument/2006/relationships/tags" Target="../tags/tag13.xml"/><Relationship Id="rId10" Type="http://schemas.openxmlformats.org/officeDocument/2006/relationships/image" Target="../media/image31.svg"/><Relationship Id="rId4" Type="http://schemas.openxmlformats.org/officeDocument/2006/relationships/tags" Target="../tags/tag12.xml"/><Relationship Id="rId9" Type="http://schemas.openxmlformats.org/officeDocument/2006/relationships/image" Target="../media/image30.png"/><Relationship Id="rId14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33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2.png"/><Relationship Id="rId5" Type="http://schemas.openxmlformats.org/officeDocument/2006/relationships/tags" Target="../tags/tag20.xml"/><Relationship Id="rId10" Type="http://schemas.openxmlformats.org/officeDocument/2006/relationships/image" Target="../media/image31.svg"/><Relationship Id="rId4" Type="http://schemas.openxmlformats.org/officeDocument/2006/relationships/tags" Target="../tags/tag19.xml"/><Relationship Id="rId9" Type="http://schemas.openxmlformats.org/officeDocument/2006/relationships/image" Target="../media/image30.png"/><Relationship Id="rId14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33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2.png"/><Relationship Id="rId5" Type="http://schemas.openxmlformats.org/officeDocument/2006/relationships/tags" Target="../tags/tag27.xml"/><Relationship Id="rId10" Type="http://schemas.openxmlformats.org/officeDocument/2006/relationships/image" Target="../media/image31.svg"/><Relationship Id="rId4" Type="http://schemas.openxmlformats.org/officeDocument/2006/relationships/tags" Target="../tags/tag26.xml"/><Relationship Id="rId9" Type="http://schemas.openxmlformats.org/officeDocument/2006/relationships/image" Target="../media/image30.png"/><Relationship Id="rId1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33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32.png"/><Relationship Id="rId5" Type="http://schemas.openxmlformats.org/officeDocument/2006/relationships/tags" Target="../tags/tag34.xml"/><Relationship Id="rId10" Type="http://schemas.openxmlformats.org/officeDocument/2006/relationships/image" Target="../media/image31.svg"/><Relationship Id="rId4" Type="http://schemas.openxmlformats.org/officeDocument/2006/relationships/tags" Target="../tags/tag33.xml"/><Relationship Id="rId9" Type="http://schemas.openxmlformats.org/officeDocument/2006/relationships/image" Target="../media/image30.png"/><Relationship Id="rId1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33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32.png"/><Relationship Id="rId5" Type="http://schemas.openxmlformats.org/officeDocument/2006/relationships/tags" Target="../tags/tag41.xml"/><Relationship Id="rId10" Type="http://schemas.openxmlformats.org/officeDocument/2006/relationships/image" Target="../media/image31.svg"/><Relationship Id="rId4" Type="http://schemas.openxmlformats.org/officeDocument/2006/relationships/tags" Target="../tags/tag40.xml"/><Relationship Id="rId9" Type="http://schemas.openxmlformats.org/officeDocument/2006/relationships/image" Target="../media/image30.png"/><Relationship Id="rId1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33.sv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32.png"/><Relationship Id="rId5" Type="http://schemas.openxmlformats.org/officeDocument/2006/relationships/tags" Target="../tags/tag48.xml"/><Relationship Id="rId10" Type="http://schemas.openxmlformats.org/officeDocument/2006/relationships/image" Target="../media/image31.svg"/><Relationship Id="rId4" Type="http://schemas.openxmlformats.org/officeDocument/2006/relationships/tags" Target="../tags/tag47.xml"/><Relationship Id="rId9" Type="http://schemas.openxmlformats.org/officeDocument/2006/relationships/image" Target="../media/image30.png"/><Relationship Id="rId1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2F3358-E246-45D9-8D93-D767D26FD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User Requirements for LST </a:t>
            </a:r>
          </a:p>
        </p:txBody>
      </p:sp>
    </p:spTree>
    <p:extLst>
      <p:ext uri="{BB962C8B-B14F-4D97-AF65-F5344CB8AC3E}">
        <p14:creationId xmlns:p14="http://schemas.microsoft.com/office/powerpoint/2010/main" val="1058001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A2D12F-6B0E-418A-A4C7-85C46B233CD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66A707A-993E-4D32-B16D-FEB168F8C6D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E1FEE49-7790-4207-AA06-9512BCA374A5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6BC08B6-196C-4A77-9C38-299BA7E6E1CA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C289A5-8FAC-45F1-9226-68984AD77D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3b. Are there other auxiliary variables that you would find useful?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5097F9-40EB-4891-B669-DDA72A50CF4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62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05BB-E2EB-4E53-90C5-AA6396FD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58750"/>
            <a:ext cx="6956425" cy="430213"/>
          </a:xfrm>
        </p:spPr>
        <p:txBody>
          <a:bodyPr/>
          <a:lstStyle/>
          <a:p>
            <a:r>
              <a:rPr lang="en-GB"/>
              <a:t>Gap-filled LST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D728-60ED-4320-A56F-F11DFB83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37" y="792163"/>
            <a:ext cx="8747125" cy="3824287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IR products have no LST under cloud – only clear-sky LST</a:t>
            </a:r>
          </a:p>
          <a:p>
            <a:r>
              <a:rPr lang="en-GB"/>
              <a:t>Approximately 50% of Earth’s surface is obscured by cloud at any time</a:t>
            </a:r>
          </a:p>
          <a:p>
            <a:r>
              <a:rPr lang="en-GB"/>
              <a:t>Most users would prefer more data! </a:t>
            </a:r>
          </a:p>
          <a:p>
            <a:r>
              <a:rPr lang="en-GB"/>
              <a:t>There are may ways of gap-filling, for example:</a:t>
            </a:r>
          </a:p>
          <a:p>
            <a:pPr lvl="1"/>
            <a:r>
              <a:rPr lang="en-GB"/>
              <a:t>Interpolation</a:t>
            </a:r>
          </a:p>
          <a:p>
            <a:pPr lvl="1"/>
            <a:r>
              <a:rPr lang="en-GB"/>
              <a:t>Using MW LST as described by Abi Waring earlier</a:t>
            </a:r>
          </a:p>
          <a:p>
            <a:pPr lvl="1"/>
            <a:r>
              <a:rPr lang="en-GB"/>
              <a:t>Machine Learning techniques, e.g. auto-encoder</a:t>
            </a:r>
          </a:p>
          <a:p>
            <a:pPr lvl="1"/>
            <a:r>
              <a:rPr lang="en-GB"/>
              <a:t>Reanalysis using a model</a:t>
            </a:r>
          </a:p>
          <a:p>
            <a:pPr lvl="1"/>
            <a:r>
              <a:rPr lang="en-GB"/>
              <a:t>Model filled, e.g. Land surface energy balance (EB) model using other land variables</a:t>
            </a:r>
          </a:p>
          <a:p>
            <a:r>
              <a:rPr lang="en-GB"/>
              <a:t>Filling of LST fields is difficult due to the high temporal variability of LST</a:t>
            </a:r>
          </a:p>
          <a:p>
            <a:r>
              <a:rPr lang="en-GB"/>
              <a:t>Most methods fill the gaps (under cloud) with a clear-sky estimate of LST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9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968CDF-AEDA-4F80-94DA-DDD685E09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8B79CA8-DF1A-437F-8056-4DAE8AE2EA0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427F7DE-2663-41CE-BA34-A99CB71164C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8ADE50-1F3F-4A5F-9A97-132314EDCD7F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084EFE-4120-4BB6-B6BA-AB8FA0F53F7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5B5B5B"/>
                </a:solidFill>
              </a:rPr>
              <a:t>4a. LST_cci products typically have gaps due to non-overlapping swaths/orbits, cloud contamination and other issues. How useful would it be for your work to have a gap-filled product but with higher uncertainty?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83D6BB-1961-4E53-A1BE-F94FC393908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1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03591F-381F-4B9A-9F4A-E457F9B56F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DD09AA6-6F75-41DE-B31D-0F60F216059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EDD6760-9778-4783-91CE-0181803EC0E9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901EEF5-2543-4FD5-968B-532BF98EDA7A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BB55A7-8D26-4EF8-88D9-5AEE38F2D66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4b. How would you use this product?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A473DA-C2F8-4CDE-95F7-A70079F577D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9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168448-35D4-4ABF-8914-357694CDB1B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58150B8-8D87-480E-80AA-478D909C8C4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6D5D43D-AA7D-489C-8F5C-BD4CEF8CD3D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7AF3F36-20BA-49B0-A6D5-6B8012007B2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48575A-EC79-4987-A8E7-A057F550925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900" b="1">
                <a:solidFill>
                  <a:srgbClr val="5B5B5B"/>
                </a:solidFill>
              </a:rPr>
              <a:t>5. Which timeliness best matches your need for data delivery for your application?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B21E93-E935-4F7E-9A31-8C4325DA9BB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835F04-063B-414E-A1B2-035B42FE6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2" b="8248"/>
          <a:stretch/>
        </p:blipFill>
        <p:spPr>
          <a:xfrm>
            <a:off x="1529269" y="832021"/>
            <a:ext cx="6427298" cy="392121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EC5D8DE-52C5-486C-9FB9-BD585C1C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8" y="149150"/>
            <a:ext cx="6479033" cy="430887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Product User Guide (PUG)</a:t>
            </a:r>
          </a:p>
        </p:txBody>
      </p:sp>
    </p:spTree>
    <p:extLst>
      <p:ext uri="{BB962C8B-B14F-4D97-AF65-F5344CB8AC3E}">
        <p14:creationId xmlns:p14="http://schemas.microsoft.com/office/powerpoint/2010/main" val="386999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358234-B521-49F2-BE5A-79C170BEC0C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084A2A5-31DC-4B8F-912C-70953FBCEE4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2E9D4B0-0967-45BA-A9D1-4823D2AB995B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AA590D4-ED53-4183-9766-396F44919AC3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633B9F-BB56-4068-B10F-E335D5B6400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5B5B5B"/>
                </a:solidFill>
              </a:rPr>
              <a:t>6a. Would you find it useful to have a table summarising key dataset features with recommendations for how the dataset should/shouldn't be used to help you choose the best product for different applications?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A18FA3-703B-48BA-87AA-D931BACF4F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6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1557A-F46F-4FEE-88C2-6D0A6EB4B6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DCBB674-667B-4F95-8579-808B3CF3B75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F46C4A7-617A-44A2-8772-29F1F7797028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4B3489E-A59E-4747-B222-D567A91FA933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C9997A-97BD-43FF-88A4-BE0DA969D56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5B5B5B"/>
                </a:solidFill>
              </a:rPr>
              <a:t>6b. Do you have other suggestions for how we can help users choose the best LST_cci dataset for their application?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38A060-EF1C-43F9-89A8-1132B8DE85E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608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4FD756-C44E-4DAC-8D81-9F1BA54F49B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6F0696-DFC9-478D-8F19-0A5BAEF6970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B387B05-A041-4B9C-B6E5-3F0FC0B0C26F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2E866E1-2FE7-48F0-BB6C-5B29AAF360E8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5930C0-F805-4317-AC14-5C5A5E0B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6c. What other information would be useful to add to the Product User Guide?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09CFB4-7A67-480B-A933-8CF7722783C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8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643F5F-8A89-498B-AD88-EFEB9ABA321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8C84D9A-F16A-4CC3-B480-3E6C05113FB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B28A913-4A0A-4A37-8CC1-3ED4563D1D1F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83334B7-FB33-4521-817E-F45F5B279AE8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E83EE1-D1BC-4ADE-874D-487C8F4AFF4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1. Your main application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F0BC6B-FA34-4FB1-9E4D-064EEDBCA9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8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422BBC-E50D-4C0F-A64F-AC2831F670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AD0CFC3-93C8-4A8A-AE4C-97AFA7EB4A6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BA61370-F1C8-40ED-AC7F-E459CD194B1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BEEDDAA-3086-4AA1-A75C-CD271B9201A1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FE144A-0B47-4450-A333-4A57EF92605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2a. Have you used any LST_cci datasets? Indicate all that apply.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E1AAC4-E214-4C64-8445-435290D8C2B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41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C3E032-C4EE-4234-9ADC-35E7FE872F5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92C823B-EA11-4BB3-8BAF-4B90A3B1719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CD3DFE-5036-4F57-9DC0-EC415C50FAD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D49629F-7DED-4C7F-8369-1DBA1C2ED23E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DF665D-EBA6-47C3-846D-4F5D382ED06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5B5B5B"/>
                </a:solidFill>
              </a:rPr>
              <a:t>2b. Which ESA Land Surface Temperature Climate Change Initiative (LST_cci) products have you used? Indicate all that apply.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B1FA3C-588F-4CD5-ACA4-15160AAFCD0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83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6148B3-F3AB-4970-AB29-22F1B7A1AC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A1E75B-8163-41B0-8202-C44AE26ECCB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0704F0D-48B2-439F-9205-DC81F4B25AB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958D27F-E297-4B32-95F1-C7B578BC059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886DFD-70F6-47BF-AEE2-DDD1608B75F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700" b="1">
                <a:solidFill>
                  <a:srgbClr val="5B5B5B"/>
                </a:solidFill>
              </a:rPr>
              <a:t>2c. Which temporal resolution of LST_cci products do you use? Indicate all that apply.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5DA19-E9A1-4454-9DE9-C3081C5BAE3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72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158750"/>
            <a:ext cx="6956425" cy="430213"/>
          </a:xfrm>
        </p:spPr>
        <p:txBody>
          <a:bodyPr/>
          <a:lstStyle/>
          <a:p>
            <a:r>
              <a:rPr lang="fr-FR" altLang="fr-FR"/>
              <a:t>LST_cci VIIRS LST product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98439" y="792163"/>
            <a:ext cx="3564358" cy="3824287"/>
          </a:xfrm>
        </p:spPr>
        <p:txBody>
          <a:bodyPr>
            <a:normAutofit fontScale="47500" lnSpcReduction="20000"/>
          </a:bodyPr>
          <a:lstStyle/>
          <a:p>
            <a:r>
              <a:rPr lang="fr-FR" altLang="fr-FR"/>
              <a:t>Visible Infra-red Imaging Radiometry Suite</a:t>
            </a:r>
          </a:p>
          <a:p>
            <a:r>
              <a:rPr lang="fr-FR" altLang="fr-FR"/>
              <a:t>Platforms</a:t>
            </a:r>
          </a:p>
          <a:p>
            <a:pPr lvl="1"/>
            <a:r>
              <a:rPr lang="fr-FR" altLang="fr-FR"/>
              <a:t>Suomi NPP asc 13:25</a:t>
            </a:r>
          </a:p>
          <a:p>
            <a:pPr lvl="1"/>
            <a:r>
              <a:rPr lang="fr-FR" altLang="fr-FR"/>
              <a:t>NOAA-20 asc 13:25</a:t>
            </a:r>
          </a:p>
          <a:p>
            <a:pPr lvl="1"/>
            <a:r>
              <a:rPr lang="fr-FR" altLang="fr-FR"/>
              <a:t>NOAA-21 asc 13:25</a:t>
            </a:r>
          </a:p>
          <a:p>
            <a:r>
              <a:rPr lang="en-GB"/>
              <a:t>VIIRS 750m L1 products have stripes of missing data, which get thicker as you move towards the edge of swath, due to the ‘bow-tie’ deletion process</a:t>
            </a:r>
          </a:p>
          <a:p>
            <a:r>
              <a:rPr lang="en-GB"/>
              <a:t>These propagate through to the 0.01˚ L3C product</a:t>
            </a:r>
          </a:p>
          <a:p>
            <a:r>
              <a:rPr lang="en-GB"/>
              <a:t>Different treatment of overlapping pixels produces different amounts of striping:</a:t>
            </a:r>
          </a:p>
          <a:p>
            <a:pPr lvl="1"/>
            <a:r>
              <a:rPr lang="en-GB"/>
              <a:t>By nearest to nominal time (current method), by lowest uncertainty, by lowest zenith angle</a:t>
            </a:r>
          </a:p>
          <a:p>
            <a:pPr lvl="1"/>
            <a:r>
              <a:rPr lang="en-GB"/>
              <a:t>NASA method is to average all overlapping pixels, which reduces the striping but loses the traceability of the acquisition time and averages pixels that could be over 1 hour apart.</a:t>
            </a:r>
          </a:p>
          <a:p>
            <a:r>
              <a:rPr lang="en-GB"/>
              <a:t>Propagating to 0.05˚ L3C product effectively removes this problem</a:t>
            </a:r>
            <a:endParaRPr lang="fr-FR" altLang="fr-FR"/>
          </a:p>
          <a:p>
            <a:pPr lvl="1"/>
            <a:endParaRPr lang="fr-FR" altLang="fr-FR"/>
          </a:p>
          <a:p>
            <a:endParaRPr lang="fr-FR" alt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C52CF-8162-4EBE-969B-2995E2C60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63" y="1276015"/>
            <a:ext cx="4968551" cy="2734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4A5880-C3D2-4C58-8F54-0F023EBB6CC6}"/>
              </a:ext>
            </a:extLst>
          </p:cNvPr>
          <p:cNvSpPr txBox="1">
            <a:spLocks/>
          </p:cNvSpPr>
          <p:nvPr/>
        </p:nvSpPr>
        <p:spPr>
          <a:xfrm>
            <a:off x="6161664" y="898293"/>
            <a:ext cx="1080119" cy="37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71463" indent="-182563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SzPct val="80000"/>
              <a:buFont typeface="Wingdings" panose="05000000000000000000" pitchFamily="2" charset="2"/>
              <a:buChar char="v"/>
              <a:defRPr sz="16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95350" indent="-228600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Font typeface="Wingdings" panose="05000000000000000000" pitchFamily="2" charset="2"/>
              <a:buChar char="Ø"/>
              <a:defRPr sz="14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60475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Font typeface="Wingdings" panose="05000000000000000000" pitchFamily="2" charset="2"/>
              <a:buChar char="ü"/>
              <a:defRPr sz="14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L3C 0.01˚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AF6464-AF03-4015-8CD7-12F1008B208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72CB920-022B-4761-A0B9-A35FE1BD9FE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4D79DF3-891F-4E9D-8FFE-0DEBC0A2D11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8F749A7-A7DE-481C-BA0B-7FD2AE7E3B47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4E4B39-C703-4647-8BC1-EF26B23476F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5B5B5B"/>
                </a:solidFill>
              </a:rPr>
              <a:t>2d. We are producing a VIIRS LST product in LST_cci. Would you consider using VIIRS as a follow-on to Aqua MODIS?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308DA4-B0C6-446E-A577-9A2E83BB6C8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98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F386DC-5831-4C8B-9901-18FF9D4D1A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4A720E-B397-4603-9CD3-DE57B02DF86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B8DC6F4-DD6E-436C-A22C-C6982F4BDC9B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153505E-E793-4519-9D05-D70DE04CB6F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BB575D-9581-4410-99D8-992A6979C30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5B5B5B"/>
                </a:solidFill>
              </a:rPr>
              <a:t>2e. When collating different VIIRS orbits to daily grids which treatment of overlapping pixels would you prefer?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23F4E8-532E-4EEC-B8E3-0D74F167866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02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ED3ABC-7EA7-4D04-B92C-F0B4F43502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C49C1D-ABCB-4D72-BBDC-083B3F8ED0C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7B2CFA4-0C14-4E3C-80CB-D921CF64225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57D38FD-E88A-48D4-99D0-3A4E9D004970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B89E79-09E4-4FCD-95D8-D4049C5B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5B5B5B"/>
                </a:solidFill>
              </a:rPr>
              <a:t>3a. We would like to know which auxiliary variables that could be provided within LST_cci data files might be useful for your work. Please pick up to three variables that you find the most useful.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3DCA9-8535-46E8-A066-90A96E70048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2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4.0.5919"/>
  <p:tag name="SLIDO_PRESENTATION_ID" val="7845dd2d-735d-4bd7-a16c-ff59663e924d"/>
  <p:tag name="SLIDO_EVENT_UUID" val="265cb22d-78b9-4cf8-9bd2-d54d36975187"/>
  <p:tag name="SLIDO_EVENT_SECTION_UUID" val="00ba5a37-aa13-4d46-96f2-ed31222f0f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1Mjl9"/>
  <p:tag name="SLIDO_TYPE" val="SlidoPoll"/>
  <p:tag name="SLIDO_POLL_UUID" val="c02a8cb4-d92b-4868-a80e-d4d3e33ecc87"/>
  <p:tag name="SLIDO_TIMELINE" val="W3sicG9sbFF1ZXN0aW9uVXVpZCI6IjQ3MjdmN2ZjLWEyZTgtNGUwNy1hNGU1LWIzYjA0MTgyYjJjMiIsInNob3dSZXN1bHRzIjp0cnVlLCJzaG93Q29ycmVjdEFuc3dlcnMiOmZhbHNlLCJ2b3RpbmdMb2NrZWQiOmZhbHNlfV0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2MDJ9"/>
  <p:tag name="SLIDO_TYPE" val="SlidoPoll"/>
  <p:tag name="SLIDO_POLL_UUID" val="2c26db99-015f-402b-b50a-679f8d860855"/>
  <p:tag name="SLIDO_TIMELINE" val="W3sic2NyZWVuIjoiU3VydmV5SW50cm8iLCJzaG93UmVzdWx0cyI6ZmFsc2UsInNob3dDb3JyZWN0QW5zd2VycyI6ZmFsc2UsInZvdGluZ0xvY2tlZCI6ZmFsc2V9LHsicG9sbFF1ZXN0aW9uVXVpZCI6ImI4YTQwZmEzLWZiZDctNDhjYy1iNjE3LWNlMTFjYWZmOWY5MyIsInNob3dSZXN1bHRzIjp0cnVlLCJzaG93Q29ycmVjdEFuc3dlcnMiOmZhbHNlLCJ2b3RpbmdMb2NrZWQiOmZhbHNlfSx7InBvbGxRdWVzdGlvblV1aWQiOiIwMDc2Yjg0My1hNGM0LTRlNzQtYTVlMC1lYTU4NDgxMzc4OGQiLCJzaG93UmVzdWx0cyI6dHJ1ZSwic2hvd0NvcnJlY3RBbnN3ZXJzIjpmYWxzZSwidm90aW5nTG9ja2VkIjpmYWxzZX1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1MzR9"/>
  <p:tag name="SLIDO_TYPE" val="SlidoPoll"/>
  <p:tag name="SLIDO_POLL_UUID" val="c14764fb-c920-4515-9db1-6ffe524bb8aa"/>
  <p:tag name="SLIDO_TIMELINE" val="W3sicG9sbFF1ZXN0aW9uVXVpZCI6IjQzM2ViZTdhLTNhNTQtNGJjNy1hYWFjLTA4MTE2OGJhOWJmYyIsInNob3dSZXN1bHRzIjp0cnVlLCJzaG93Q29ycmVjdEFuc3dlcnMiOmZhbHNlLCJ2b3RpbmdMb2NrZWQiOmZhbHNlfV0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1NDF9"/>
  <p:tag name="SLIDO_TYPE" val="SlidoPoll"/>
  <p:tag name="SLIDO_POLL_UUID" val="f833b92e-b1a8-485f-8c02-6cda46b659da"/>
  <p:tag name="SLIDO_TIMELINE" val="W3sicG9sbFF1ZXN0aW9uVXVpZCI6ImZhMmY4MGM2LTI0MDItNDk3Ni04ZDgxLTcwZDIxOTVmNDFmMyIsInNob3dSZXN1bHRzIjp0cnVlLCJzaG93Q29ycmVjdEFuc3dlcnMiOmZhbHNlLCJ2b3RpbmdMb2NrZWQiOmZhbHNlfV0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1NDV9"/>
  <p:tag name="SLIDO_TYPE" val="SlidoPoll"/>
  <p:tag name="SLIDO_POLL_UUID" val="e6f8ecc8-4a7d-4ecf-9364-3ddb08b1bd1a"/>
  <p:tag name="SLIDO_TIMELINE" val="W3sicG9sbFF1ZXN0aW9uVXVpZCI6IjBkYjgzMmZlLTBhMDAtNDIwMS04NjhhLTk3YTE2YjEwNmJhYiIsInNob3dSZXN1bHRzIjp0cnVlLCJzaG93Q29ycmVjdEFuc3dlcnMiOmZhbHNlLCJ2b3RpbmdMb2NrZWQiOmZhbHNlfV0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1NDl9"/>
  <p:tag name="SLIDO_TYPE" val="SlidoPoll"/>
  <p:tag name="SLIDO_POLL_UUID" val="2176664a-42f2-40aa-8f89-4cb466e052c3"/>
  <p:tag name="SLIDO_TIMELINE" val="W3sicG9sbFF1ZXN0aW9uVXVpZCI6ImY2MzA5YjQ3LWYzYjQtNGE1MS04NDJjLWEyMTI2NzUyY2IwZiIsInNob3dSZXN1bHRzIjpmYWxzZSwic2hvd0NvcnJlY3RBbnN3ZXJzIjpmYWxzZSwidm90aW5nTG9ja2VkIjpmYWxzZX0seyJwb2xsUXVlc3Rpb25VdWlkIjoiZjYzMDliNDctZjNiNC00YTUxLTg0MmMtYTIxMjY3NTJjYjBmIiwic2hvd1Jlc3VsdHMiOnRydWUsInNob3dDb3JyZWN0QW5zd2VycyI6ZmFsc2UsInZvdGluZ0xvY2tlZCI6ZmFsc2V9XQ=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1NTJ9"/>
  <p:tag name="SLIDO_TYPE" val="SlidoPoll"/>
  <p:tag name="SLIDO_POLL_UUID" val="2ff67f21-d2c3-42c3-8e54-69553b43ee51"/>
  <p:tag name="SLIDO_TIMELINE" val="W3sicG9sbFF1ZXN0aW9uVXVpZCI6IjgxYzlhMjM4LTJhNmEtNDNlOC1hMDM3LWQ3YjhiNGQ0YmYwMSIsInNob3dSZXN1bHRzIjp0cnVlLCJzaG93Q29ycmVjdEFuc3dlcnMiOmZhbHNlLCJ2b3RpbmdMb2NrZWQiOmZhbHNlfV0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1NTZ9"/>
  <p:tag name="SLIDO_TYPE" val="SlidoPoll"/>
  <p:tag name="SLIDO_POLL_UUID" val="a84d115c-8d74-46ed-8c4e-a5eb0a5bc912"/>
  <p:tag name="SLIDO_TIMELINE" val="W3sicG9sbFF1ZXN0aW9uVXVpZCI6ImM0MTE1MjhhLTRkOTktNDkxMS05YWYxLTMxZGQ3NWVmNDA3NyIsInNob3dSZXN1bHRzIjpmYWxzZSwic2hvd0NvcnJlY3RBbnN3ZXJzIjpmYWxzZSwidm90aW5nTG9ja2VkIjpmYWxzZX0seyJwb2xsUXVlc3Rpb25VdWlkIjoiYzQxMTUyOGEtNGQ5OS00OTExLTlhZjEtMzFkZDc1ZWY0MDc3Iiwic2hvd1Jlc3VsdHMiOnRydWUsInNob3dDb3JyZWN0QW5zd2VycyI6ZmFsc2UsInZvdGluZ0xvY2tlZCI6ZmFsc2V9XQ=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1Njh9"/>
  <p:tag name="SLIDO_TYPE" val="SlidoPoll"/>
  <p:tag name="SLIDO_POLL_UUID" val="a1dac01f-7c13-40b5-b45c-e1ed5fa562a2"/>
  <p:tag name="SLIDO_TIMELINE" val="W3sicG9sbFF1ZXN0aW9uVXVpZCI6IjZkN2U1YTMyLTc1YmYtNDY0Yy05NjBhLTQ0Yzg4MGE3ZTJjYyIsInNob3dSZXN1bHRzIjpmYWxzZSwic2hvd0NvcnJlY3RBbnN3ZXJzIjpmYWxzZSwidm90aW5nTG9ja2VkIjpmYWxzZX0seyJwb2xsUXVlc3Rpb25VdWlkIjoiNmQ3ZTVhMzItNzViZi00NjRjLTk2MGEtNDRjODgwYTdlMmNjIiwic2hvd1Jlc3VsdHMiOnRydWUsInNob3dDb3JyZWN0QW5zd2VycyI6ZmFsc2UsInZvdGluZ0xvY2tlZCI6ZmFsc2V9XQ=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1NzN9"/>
  <p:tag name="SLIDO_TYPE" val="SlidoPoll"/>
  <p:tag name="SLIDO_POLL_UUID" val="77d22a86-fc6b-416b-8775-dc62950ebf72"/>
  <p:tag name="SLIDO_TIMELINE" val="W3sicG9sbFF1ZXN0aW9uVXVpZCI6ImU2OWY5M2VkLTIzZDgtNGZhOC04ZmNhLTkzNWY4NWJmY2EyNyIsInNob3dSZXN1bHRzIjpmYWxzZSwic2hvd0NvcnJlY3RBbnN3ZXJzIjpmYWxzZSwidm90aW5nTG9ja2VkIjpmYWxzZX0seyJwb2xsUXVlc3Rpb25VdWlkIjoiZTY5ZjkzZWQtMjNkOC00ZmE4LThmY2EtOTM1Zjg1YmZjYTI3Iiwic2hvd1Jlc3VsdHMiOnRydWUsInNob3dDb3JyZWN0QW5zd2VycyI6ZmFsc2UsInZvdGluZ0xvY2tlZCI6ZmFsc2V9XQ=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1Nzl9"/>
  <p:tag name="SLIDO_TYPE" val="SlidoPoll"/>
  <p:tag name="SLIDO_POLL_UUID" val="43c9a663-15c7-4dcf-a2d8-63f1dee203c7"/>
  <p:tag name="SLIDO_TIMELINE" val="W3sicG9sbFF1ZXN0aW9uVXVpZCI6IjE4YTZlNWUzLTM5NWMtNDViNi05NTNkLWUxM2QyZDE2N2I0NSIsInNob3dSZXN1bHRzIjpmYWxzZSwic2hvd0NvcnJlY3RBbnN3ZXJzIjpmYWxzZSwidm90aW5nTG9ja2VkIjpmYWxzZX0seyJwb2xsUXVlc3Rpb25VdWlkIjoiMThhNmU1ZTMtMzk1Yy00NWI2LTk1M2QtZTEzZDJkMTY3YjQ1Iiwic2hvd1Jlc3VsdHMiOnRydWUsInNob3dDb3JyZWN0QW5zd2VycyI6ZmFsc2UsInZvdGluZ0xvY2tlZCI6ZmFsc2V9XQ=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1ODJ9"/>
  <p:tag name="SLIDO_TYPE" val="SlidoPoll"/>
  <p:tag name="SLIDO_POLL_UUID" val="f39ddd79-5853-45db-8fa6-f777089ad521"/>
  <p:tag name="SLIDO_TIMELINE" val="W3sicG9sbFF1ZXN0aW9uVXVpZCI6IjJkNTJhODQyLTY4OTktNDZlYS1hMmJiLTc5MTUyNDlmZDljZiIsInNob3dSZXN1bHRzIjp0cnVlLCJzaG93Q29ycmVjdEFuc3dlcnMiOmZhbHNlLCJ2b3RpbmdMb2NrZWQiOmZhbHNlfV0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1MjN9"/>
  <p:tag name="SLIDO_TYPE" val="SlidoPoll"/>
  <p:tag name="SLIDO_POLL_UUID" val="6406b246-6a4a-41b4-a265-cc5068c4ef19"/>
  <p:tag name="SLIDO_TIMELINE" val="W3sicG9sbFF1ZXN0aW9uVXVpZCI6IjAyOGVhMmVjLTRjY2EtNGEwMy1iYmM1LTllYTkwN2E3ODAwYSIsInNob3dSZXN1bHRzIjp0cnVlLCJzaG93Q29ycmVjdEFuc3dlcnMiOmZhbHNlLCJ2b3RpbmdMb2NrZWQiOmZhbHNlfV0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0MDQ1ODV9"/>
  <p:tag name="SLIDO_TYPE" val="SlidoPoll"/>
  <p:tag name="SLIDO_POLL_UUID" val="0a8c60e4-73a6-4b3e-bd0e-f8a383f34ee9"/>
  <p:tag name="SLIDO_TIMELINE" val="W3sicG9sbFF1ZXN0aW9uVXVpZCI6IjVjODc3ODQ2LTEyNGQtNGJlNS1hOWQ2LTAyNGNmY2U3Yzc1NiIsInNob3dSZXN1bHRzIjpmYWxzZSwic2hvd0NvcnJlY3RBbnN3ZXJzIjpmYWxzZSwidm90aW5nTG9ja2VkIjpmYWxzZX0seyJwb2xsUXVlc3Rpb25VdWlkIjoiNWM4Nzc4NDYtMTI0ZC00YmU1LWE5ZDYtMDI0Y2ZjZTdjNzU2Iiwic2hvd1Jlc3VsdHMiOnRydWUsInNob3dDb3JyZWN0QW5zd2VycyI6ZmFsc2UsInZvdGluZ0xvY2tlZCI6ZmFsc2V9XQ=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CCI_landsurfacetemperature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9D0DE9BDCC4459CB953BA1A83B265" ma:contentTypeVersion="13" ma:contentTypeDescription="Create a new document." ma:contentTypeScope="" ma:versionID="093b3ecce3ff900dad9c953c38391909">
  <xsd:schema xmlns:xsd="http://www.w3.org/2001/XMLSchema" xmlns:xs="http://www.w3.org/2001/XMLSchema" xmlns:p="http://schemas.microsoft.com/office/2006/metadata/properties" xmlns:ns2="e19819c7-3cbc-4b1a-8ee3-31d373041e80" xmlns:ns3="34c15f97-4efe-4adb-8bbd-d6a08105d664" targetNamespace="http://schemas.microsoft.com/office/2006/metadata/properties" ma:root="true" ma:fieldsID="36defe064e789f53fd8342a80c88e31d" ns2:_="" ns3:_="">
    <xsd:import namespace="e19819c7-3cbc-4b1a-8ee3-31d373041e80"/>
    <xsd:import namespace="34c15f97-4efe-4adb-8bbd-d6a08105d6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819c7-3cbc-4b1a-8ee3-31d373041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15f97-4efe-4adb-8bbd-d6a08105d6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F8159F-A096-4555-8226-42C1E6292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9819c7-3cbc-4b1a-8ee3-31d373041e80"/>
    <ds:schemaRef ds:uri="34c15f97-4efe-4adb-8bbd-d6a08105d6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f2760952-b3bb-408f-ace6-eb1e07642b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CCI_landsurfacetemperature</Template>
  <TotalTime>146</TotalTime>
  <Words>899</Words>
  <Application>Microsoft Office PowerPoint</Application>
  <PresentationFormat>On-screen Show (16:9)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CCI_landsurfacetemperature</vt:lpstr>
      <vt:lpstr>User Requirements for LST </vt:lpstr>
      <vt:lpstr>PowerPoint Presentation</vt:lpstr>
      <vt:lpstr>PowerPoint Presentation</vt:lpstr>
      <vt:lpstr>PowerPoint Presentation</vt:lpstr>
      <vt:lpstr>PowerPoint Presentation</vt:lpstr>
      <vt:lpstr>LST_cci VIIRS LST product</vt:lpstr>
      <vt:lpstr>PowerPoint Presentation</vt:lpstr>
      <vt:lpstr>PowerPoint Presentation</vt:lpstr>
      <vt:lpstr>PowerPoint Presentation</vt:lpstr>
      <vt:lpstr>PowerPoint Presentation</vt:lpstr>
      <vt:lpstr>Gap-filled LST product</vt:lpstr>
      <vt:lpstr>PowerPoint Presentation</vt:lpstr>
      <vt:lpstr>PowerPoint Presentation</vt:lpstr>
      <vt:lpstr>PowerPoint Presentation</vt:lpstr>
      <vt:lpstr>Product User Guide (PUG)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TITLE OF PRESENTATION</dc:subject>
  <dc:creator>Jérôme Bruniquel</dc:creator>
  <cp:lastModifiedBy>SPLTest</cp:lastModifiedBy>
  <cp:revision>14</cp:revision>
  <cp:lastPrinted>2008-08-26T16:26:23Z</cp:lastPrinted>
  <dcterms:created xsi:type="dcterms:W3CDTF">2018-08-24T13:21:33Z</dcterms:created>
  <dcterms:modified xsi:type="dcterms:W3CDTF">2024-12-05T13:26:53Z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0x010100E4F9D0DE9BDCC4459CB953BA1A83B265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