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Lst>
  <p:notesMasterIdLst>
    <p:notesMasterId r:id="rId18"/>
  </p:notesMasterIdLst>
  <p:handoutMasterIdLst>
    <p:handoutMasterId r:id="rId19"/>
  </p:handoutMasterIdLst>
  <p:sldIdLst>
    <p:sldId id="256" r:id="rId5"/>
    <p:sldId id="257" r:id="rId6"/>
    <p:sldId id="258" r:id="rId7"/>
    <p:sldId id="259" r:id="rId8"/>
    <p:sldId id="260" r:id="rId9"/>
    <p:sldId id="261" r:id="rId10"/>
    <p:sldId id="262" r:id="rId11"/>
    <p:sldId id="270" r:id="rId12"/>
    <p:sldId id="263" r:id="rId13"/>
    <p:sldId id="269" r:id="rId14"/>
    <p:sldId id="264" r:id="rId15"/>
    <p:sldId id="265" r:id="rId16"/>
    <p:sldId id="267" r:id="rId17"/>
  </p:sldIdLst>
  <p:sldSz cx="9144000" cy="5143500" type="screen16x9"/>
  <p:notesSz cx="7023100" cy="9309100"/>
  <p:defaultTextStyle>
    <a:defPPr>
      <a:defRPr lang="en-US"/>
    </a:defPPr>
    <a:lvl1pPr algn="l" rtl="0" fontAlgn="base">
      <a:spcBef>
        <a:spcPct val="0"/>
      </a:spcBef>
      <a:spcAft>
        <a:spcPct val="0"/>
      </a:spcAft>
      <a:defRPr sz="2400" kern="1200">
        <a:solidFill>
          <a:schemeClr val="tx1"/>
        </a:solidFill>
        <a:latin typeface="Verdana"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Verdana"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Verdana"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Verdana"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Verdana" pitchFamily="34" charset="0"/>
        <a:ea typeface="MS PGothic" pitchFamily="34" charset="-128"/>
        <a:cs typeface="+mn-cs"/>
      </a:defRPr>
    </a:lvl5pPr>
    <a:lvl6pPr marL="2286000" algn="l" defTabSz="914400" rtl="0" eaLnBrk="1" latinLnBrk="0" hangingPunct="1">
      <a:defRPr sz="2400" kern="1200">
        <a:solidFill>
          <a:schemeClr val="tx1"/>
        </a:solidFill>
        <a:latin typeface="Verdana" pitchFamily="34" charset="0"/>
        <a:ea typeface="MS PGothic" pitchFamily="34" charset="-128"/>
        <a:cs typeface="+mn-cs"/>
      </a:defRPr>
    </a:lvl6pPr>
    <a:lvl7pPr marL="2743200" algn="l" defTabSz="914400" rtl="0" eaLnBrk="1" latinLnBrk="0" hangingPunct="1">
      <a:defRPr sz="2400" kern="1200">
        <a:solidFill>
          <a:schemeClr val="tx1"/>
        </a:solidFill>
        <a:latin typeface="Verdana" pitchFamily="34" charset="0"/>
        <a:ea typeface="MS PGothic" pitchFamily="34" charset="-128"/>
        <a:cs typeface="+mn-cs"/>
      </a:defRPr>
    </a:lvl7pPr>
    <a:lvl8pPr marL="3200400" algn="l" defTabSz="914400" rtl="0" eaLnBrk="1" latinLnBrk="0" hangingPunct="1">
      <a:defRPr sz="2400" kern="1200">
        <a:solidFill>
          <a:schemeClr val="tx1"/>
        </a:solidFill>
        <a:latin typeface="Verdana" pitchFamily="34" charset="0"/>
        <a:ea typeface="MS PGothic" pitchFamily="34" charset="-128"/>
        <a:cs typeface="+mn-cs"/>
      </a:defRPr>
    </a:lvl8pPr>
    <a:lvl9pPr marL="3657600" algn="l" defTabSz="914400" rtl="0" eaLnBrk="1" latinLnBrk="0" hangingPunct="1">
      <a:defRPr sz="2400" kern="1200">
        <a:solidFill>
          <a:schemeClr val="tx1"/>
        </a:solidFill>
        <a:latin typeface="Verdana" pitchFamily="34"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103A"/>
    <a:srgbClr val="E37222"/>
    <a:srgbClr val="008542"/>
    <a:srgbClr val="FDC82F"/>
    <a:srgbClr val="0098DB"/>
    <a:srgbClr val="00549F"/>
    <a:srgbClr val="00338D"/>
    <a:srgbClr val="822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16"/>
    <p:restoredTop sz="94650"/>
  </p:normalViewPr>
  <p:slideViewPr>
    <p:cSldViewPr snapToGrid="0">
      <p:cViewPr>
        <p:scale>
          <a:sx n="189" d="100"/>
          <a:sy n="189" d="100"/>
        </p:scale>
        <p:origin x="960" y="51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a:latin typeface="Arial" pitchFamily="34" charset="0"/>
                <a:ea typeface="+mn-ea"/>
                <a:cs typeface="+mn-cs"/>
              </a:defRPr>
            </a:lvl1pPr>
          </a:lstStyle>
          <a:p>
            <a:pPr>
              <a:defRPr/>
            </a:pPr>
            <a:endParaRPr lang="it-IT"/>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a:latin typeface="Arial" pitchFamily="34" charset="0"/>
                <a:ea typeface="+mn-ea"/>
                <a:cs typeface="+mn-cs"/>
              </a:defRPr>
            </a:lvl1pPr>
          </a:lstStyle>
          <a:p>
            <a:pPr>
              <a:defRPr/>
            </a:pPr>
            <a:endParaRPr lang="it-IT"/>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a:latin typeface="Arial" pitchFamily="34" charset="0"/>
                <a:ea typeface="+mn-ea"/>
                <a:cs typeface="+mn-cs"/>
              </a:defRPr>
            </a:lvl1pPr>
          </a:lstStyle>
          <a:p>
            <a:pPr>
              <a:defRPr/>
            </a:pPr>
            <a:endParaRPr lang="it-IT"/>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a:latin typeface="Arial" pitchFamily="34" charset="0"/>
              </a:defRPr>
            </a:lvl1pPr>
          </a:lstStyle>
          <a:p>
            <a:fld id="{A1FAB338-4618-4BBB-B3F4-1D86E124D84C}" type="slidenum">
              <a:rPr lang="it-IT" altLang="fr-FR"/>
              <a:pPr/>
              <a:t>‹#›</a:t>
            </a:fld>
            <a:endParaRPr lang="it-IT" altLang="fr-FR"/>
          </a:p>
        </p:txBody>
      </p:sp>
    </p:spTree>
    <p:extLst>
      <p:ext uri="{BB962C8B-B14F-4D97-AF65-F5344CB8AC3E}">
        <p14:creationId xmlns:p14="http://schemas.microsoft.com/office/powerpoint/2010/main" val="1811964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a:latin typeface="Verdana" pitchFamily="34" charset="0"/>
                <a:ea typeface="+mn-ea"/>
                <a:cs typeface="+mn-cs"/>
              </a:defRPr>
            </a:lvl1pPr>
          </a:lstStyle>
          <a:p>
            <a:pPr>
              <a:defRPr/>
            </a:pPr>
            <a:endParaRPr lang="en-US"/>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a:lvl1pPr>
          </a:lstStyle>
          <a:p>
            <a:fld id="{CE0A1A16-4297-4754-9F25-E170D41B45E1}" type="datetimeFigureOut">
              <a:rPr lang="en-US" altLang="fr-FR"/>
              <a:pPr/>
              <a:t>12/4/24</a:t>
            </a:fld>
            <a:endParaRPr lang="en-US" altLang="fr-FR"/>
          </a:p>
        </p:txBody>
      </p:sp>
      <p:sp>
        <p:nvSpPr>
          <p:cNvPr id="4100" name="Rectangle 4"/>
          <p:cNvSpPr>
            <a:spLocks noGrp="1" noRot="1" noChangeAspect="1" noChangeArrowheads="1" noTextEdit="1"/>
          </p:cNvSpPr>
          <p:nvPr>
            <p:ph type="sldImg" idx="2"/>
          </p:nvPr>
        </p:nvSpPr>
        <p:spPr bwMode="auto">
          <a:xfrm>
            <a:off x="463550" y="693738"/>
            <a:ext cx="615791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a:latin typeface="Verdana" pitchFamily="34" charset="0"/>
                <a:ea typeface="+mn-ea"/>
                <a:cs typeface="+mn-cs"/>
              </a:defRPr>
            </a:lvl1pPr>
          </a:lstStyle>
          <a:p>
            <a:pPr>
              <a:defRPr/>
            </a:pPr>
            <a:endParaRPr lang="en-US"/>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a:lvl1pPr>
          </a:lstStyle>
          <a:p>
            <a:fld id="{D4D0DD51-4268-469F-A172-A4A0DA350D60}" type="slidenum">
              <a:rPr lang="en-US" altLang="fr-FR"/>
              <a:pPr/>
              <a:t>‹#›</a:t>
            </a:fld>
            <a:endParaRPr lang="en-US" altLang="fr-FR"/>
          </a:p>
        </p:txBody>
      </p:sp>
    </p:spTree>
    <p:extLst>
      <p:ext uri="{BB962C8B-B14F-4D97-AF65-F5344CB8AC3E}">
        <p14:creationId xmlns:p14="http://schemas.microsoft.com/office/powerpoint/2010/main" val="1523737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7.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29.jpe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0.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34" descr="CCI_ppt_edits_landSurfaceTem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7"/>
          <p:cNvSpPr txBox="1">
            <a:spLocks noChangeArrowheads="1"/>
          </p:cNvSpPr>
          <p:nvPr/>
        </p:nvSpPr>
        <p:spPr bwMode="auto">
          <a:xfrm>
            <a:off x="631825" y="4822825"/>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endParaRPr lang="en-US" sz="800"/>
          </a:p>
        </p:txBody>
      </p:sp>
      <p:pic>
        <p:nvPicPr>
          <p:cNvPr id="6" name="Picture 37"/>
          <p:cNvPicPr>
            <a:picLocks noChangeAspect="1"/>
          </p:cNvPicPr>
          <p:nvPr/>
        </p:nvPicPr>
        <p:blipFill>
          <a:blip r:embed="rId3" cstate="print">
            <a:extLst>
              <a:ext uri="{28A0092B-C50C-407E-A947-70E740481C1C}">
                <a14:useLocalDpi xmlns:a14="http://schemas.microsoft.com/office/drawing/2010/main" val="0"/>
              </a:ext>
            </a:extLst>
          </a:blip>
          <a:srcRect t="-2" b="28613"/>
          <a:stretch>
            <a:fillRect/>
          </a:stretch>
        </p:blipFill>
        <p:spPr bwMode="auto">
          <a:xfrm>
            <a:off x="7788275" y="155575"/>
            <a:ext cx="12096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8"/>
          <p:cNvSpPr txBox="1">
            <a:spLocks noChangeArrowheads="1"/>
          </p:cNvSpPr>
          <p:nvPr/>
        </p:nvSpPr>
        <p:spPr bwMode="auto">
          <a:xfrm>
            <a:off x="163513" y="4572000"/>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r>
              <a:rPr lang="en-US" sz="800">
                <a:solidFill>
                  <a:srgbClr val="D9D9D9"/>
                </a:solidFill>
              </a:rPr>
              <a:t>ESA UNCLASSIFIED - For Official Use</a:t>
            </a:r>
          </a:p>
        </p:txBody>
      </p:sp>
      <p:pic>
        <p:nvPicPr>
          <p:cNvPr id="8" name="Picture 65"/>
          <p:cNvPicPr>
            <a:picLocks noChangeAspect="1"/>
          </p:cNvPicPr>
          <p:nvPr/>
        </p:nvPicPr>
        <p:blipFill>
          <a:blip r:embed="rId4">
            <a:extLst>
              <a:ext uri="{28A0092B-C50C-407E-A947-70E740481C1C}">
                <a14:useLocalDpi xmlns:a14="http://schemas.microsoft.com/office/drawing/2010/main" val="0"/>
              </a:ext>
            </a:extLst>
          </a:blip>
          <a:srcRect t="83098" b="-5313"/>
          <a:stretch>
            <a:fillRect/>
          </a:stretch>
        </p:blipFill>
        <p:spPr bwMode="auto">
          <a:xfrm>
            <a:off x="7789863" y="4899025"/>
            <a:ext cx="119538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39"/>
          <p:cNvCxnSpPr/>
          <p:nvPr/>
        </p:nvCxnSpPr>
        <p:spPr>
          <a:xfrm>
            <a:off x="166688" y="4789488"/>
            <a:ext cx="8823325"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0" name="Group 67"/>
          <p:cNvGrpSpPr>
            <a:grpSpLocks/>
          </p:cNvGrpSpPr>
          <p:nvPr/>
        </p:nvGrpSpPr>
        <p:grpSpPr bwMode="auto">
          <a:xfrm>
            <a:off x="173038" y="4908550"/>
            <a:ext cx="6826250" cy="111125"/>
            <a:chOff x="172269" y="6621494"/>
            <a:chExt cx="6826666" cy="111519"/>
          </a:xfrm>
        </p:grpSpPr>
        <p:pic>
          <p:nvPicPr>
            <p:cNvPr id="11" name="Picture 68" descr="at.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9" descr="be.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0" descr="ca.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1" descr="ch.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2" descr="cz.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3" descr="d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4" descr="dk.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5" descr="ee.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6" descr="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7" descr="fi.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8" descr="fr.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9" descr="gr.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0" descr="hu.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1" descr="ie.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2" descr="it.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3" descr="lu.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4" descr="nl.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5" descr="no.pn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6" descr="pl.p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7" descr="pt.pn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8" descr="ro.pn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9" descr="se.pn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90" descr="uk.p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91" descr="si.pn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614361" y="2914650"/>
            <a:ext cx="7948800" cy="421975"/>
          </a:xfrm>
        </p:spPr>
        <p:txBody>
          <a:bodyPr>
            <a:spAutoFit/>
          </a:bodyPr>
          <a:lstStyle>
            <a:lvl1pPr marL="0" indent="0">
              <a:buFont typeface="Verdana" pitchFamily="34" charset="0"/>
              <a:buNone/>
              <a:defRPr sz="1800"/>
            </a:lvl1pPr>
          </a:lstStyle>
          <a:p>
            <a:pPr lvl="0"/>
            <a:r>
              <a:rPr lang="fr-FR" noProof="0"/>
              <a:t>Modifiez le style des sous-titres du masque</a:t>
            </a:r>
            <a:endParaRPr lang="en-GB" noProof="0" dirty="0"/>
          </a:p>
        </p:txBody>
      </p:sp>
      <p:sp>
        <p:nvSpPr>
          <p:cNvPr id="56325" name="Rectangle 6"/>
          <p:cNvSpPr>
            <a:spLocks noGrp="1" noChangeArrowheads="1"/>
          </p:cNvSpPr>
          <p:nvPr>
            <p:ph type="ctrTitle"/>
          </p:nvPr>
        </p:nvSpPr>
        <p:spPr>
          <a:xfrm>
            <a:off x="587375" y="1856096"/>
            <a:ext cx="7947025" cy="584775"/>
          </a:xfrm>
          <a:prstGeom prst="rect">
            <a:avLst/>
          </a:prstGeom>
        </p:spPr>
        <p:txBody>
          <a:bodyPr/>
          <a:lstStyle>
            <a:lvl1pPr>
              <a:defRPr sz="3200">
                <a:solidFill>
                  <a:srgbClr val="FFFFFF"/>
                </a:solidFill>
              </a:defRPr>
            </a:lvl1pPr>
          </a:lstStyle>
          <a:p>
            <a:pPr lvl="0"/>
            <a:r>
              <a:rPr lang="fr-FR" noProof="0"/>
              <a:t>Modifiez le style du titre</a:t>
            </a:r>
            <a:endParaRPr lang="en-GB" noProof="0" dirty="0"/>
          </a:p>
        </p:txBody>
      </p:sp>
    </p:spTree>
    <p:extLst>
      <p:ext uri="{BB962C8B-B14F-4D97-AF65-F5344CB8AC3E}">
        <p14:creationId xmlns:p14="http://schemas.microsoft.com/office/powerpoint/2010/main" val="261431006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774700" y="173801"/>
            <a:ext cx="6956425" cy="400110"/>
          </a:xfrm>
        </p:spPr>
        <p:txBody>
          <a:bodyPr/>
          <a:lstStyle>
            <a:lvl1pPr>
              <a:defRPr sz="2000"/>
            </a:lvl1pPr>
          </a:lstStyle>
          <a:p>
            <a:r>
              <a:rPr lang="fr-FR" noProof="0" dirty="0"/>
              <a:t>Modifiez le style du titre</a:t>
            </a:r>
            <a:endParaRPr lang="en-GB" noProof="0" dirty="0"/>
          </a:p>
        </p:txBody>
      </p:sp>
      <p:sp>
        <p:nvSpPr>
          <p:cNvPr id="3" name="Content Placeholder 2"/>
          <p:cNvSpPr>
            <a:spLocks noGrp="1"/>
          </p:cNvSpPr>
          <p:nvPr>
            <p:ph idx="1"/>
          </p:nvPr>
        </p:nvSpPr>
        <p:spPr>
          <a:xfrm>
            <a:off x="173038" y="792163"/>
            <a:ext cx="8747125" cy="3714523"/>
          </a:xfrm>
        </p:spPr>
        <p:txBody>
          <a:bodyPr/>
          <a:lstStyle>
            <a:lvl1pPr marL="0">
              <a:defRPr baseline="0"/>
            </a:lvl1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noProof="0" dirty="0"/>
          </a:p>
        </p:txBody>
      </p:sp>
    </p:spTree>
    <p:extLst>
      <p:ext uri="{BB962C8B-B14F-4D97-AF65-F5344CB8AC3E}">
        <p14:creationId xmlns:p14="http://schemas.microsoft.com/office/powerpoint/2010/main" val="1634811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62"/>
            <a:ext cx="7789050" cy="1323439"/>
          </a:xfrm>
        </p:spPr>
        <p:txBody>
          <a:bodyPr anchor="t"/>
          <a:lstStyle>
            <a:lvl1pPr algn="l">
              <a:defRPr sz="4000" b="0" cap="all">
                <a:solidFill>
                  <a:srgbClr val="0098DB"/>
                </a:solidFill>
              </a:defRPr>
            </a:lvl1pPr>
          </a:lstStyle>
          <a:p>
            <a:r>
              <a:rPr lang="fr-FR" noProof="0"/>
              <a:t>Modifiez le style du titre</a:t>
            </a:r>
            <a:endParaRPr lang="en-GB" noProof="0" dirty="0"/>
          </a:p>
        </p:txBody>
      </p:sp>
      <p:sp>
        <p:nvSpPr>
          <p:cNvPr id="3" name="Text Placeholder 2"/>
          <p:cNvSpPr>
            <a:spLocks noGrp="1"/>
          </p:cNvSpPr>
          <p:nvPr>
            <p:ph type="body" idx="1"/>
          </p:nvPr>
        </p:nvSpPr>
        <p:spPr>
          <a:xfrm>
            <a:off x="612000" y="1347221"/>
            <a:ext cx="778905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noProof="0"/>
              <a:t>Modifiez les styles du texte du masque</a:t>
            </a:r>
          </a:p>
        </p:txBody>
      </p:sp>
    </p:spTree>
    <p:extLst>
      <p:ext uri="{BB962C8B-B14F-4D97-AF65-F5344CB8AC3E}">
        <p14:creationId xmlns:p14="http://schemas.microsoft.com/office/powerpoint/2010/main" val="3705012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a:t>Modifiez le style du titre</a:t>
            </a:r>
            <a:endParaRPr lang="en-GB" noProof="0"/>
          </a:p>
        </p:txBody>
      </p:sp>
      <p:sp>
        <p:nvSpPr>
          <p:cNvPr id="3" name="Content Placeholder 2"/>
          <p:cNvSpPr>
            <a:spLocks noGrp="1"/>
          </p:cNvSpPr>
          <p:nvPr>
            <p:ph sz="half" idx="1"/>
          </p:nvPr>
        </p:nvSpPr>
        <p:spPr>
          <a:xfrm>
            <a:off x="615950"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a:p>
        </p:txBody>
      </p:sp>
    </p:spTree>
    <p:extLst>
      <p:ext uri="{BB962C8B-B14F-4D97-AF65-F5344CB8AC3E}">
        <p14:creationId xmlns:p14="http://schemas.microsoft.com/office/powerpoint/2010/main" val="261378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Modifiez les styles du texte du masque</a:t>
            </a:r>
          </a:p>
        </p:txBody>
      </p:sp>
      <p:sp>
        <p:nvSpPr>
          <p:cNvPr id="5" name="Text Placeholder 4"/>
          <p:cNvSpPr>
            <a:spLocks noGrp="1"/>
          </p:cNvSpPr>
          <p:nvPr>
            <p:ph type="body" sz="quarter" idx="3"/>
          </p:nvPr>
        </p:nvSpPr>
        <p:spPr>
          <a:xfrm>
            <a:off x="4645025" y="1250156"/>
            <a:ext cx="3896416" cy="371493"/>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Modifiez les styles du texte du masque</a:t>
            </a:r>
          </a:p>
        </p:txBody>
      </p:sp>
      <p:sp>
        <p:nvSpPr>
          <p:cNvPr id="6" name="Content Placeholder 5"/>
          <p:cNvSpPr>
            <a:spLocks noGrp="1"/>
          </p:cNvSpPr>
          <p:nvPr>
            <p:ph sz="quarter" idx="4"/>
          </p:nvPr>
        </p:nvSpPr>
        <p:spPr>
          <a:xfrm>
            <a:off x="4645026" y="1631157"/>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dirty="0"/>
          </a:p>
        </p:txBody>
      </p:sp>
      <p:sp>
        <p:nvSpPr>
          <p:cNvPr id="7" name="Content Placeholder 5"/>
          <p:cNvSpPr>
            <a:spLocks noGrp="1"/>
          </p:cNvSpPr>
          <p:nvPr>
            <p:ph sz="quarter" idx="10"/>
          </p:nvPr>
        </p:nvSpPr>
        <p:spPr>
          <a:xfrm>
            <a:off x="619200" y="1630801"/>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dirty="0"/>
          </a:p>
        </p:txBody>
      </p:sp>
      <p:sp>
        <p:nvSpPr>
          <p:cNvPr id="9" name="Title 1"/>
          <p:cNvSpPr>
            <a:spLocks noGrp="1"/>
          </p:cNvSpPr>
          <p:nvPr>
            <p:ph type="title"/>
          </p:nvPr>
        </p:nvSpPr>
        <p:spPr>
          <a:xfrm>
            <a:off x="143086" y="149150"/>
            <a:ext cx="7174846" cy="430887"/>
          </a:xfrm>
        </p:spPr>
        <p:txBody>
          <a:bodyPr/>
          <a:lstStyle/>
          <a:p>
            <a:r>
              <a:rPr lang="fr-FR" noProof="0"/>
              <a:t>Modifiez le style du titre</a:t>
            </a:r>
            <a:endParaRPr lang="en-GB" noProof="0"/>
          </a:p>
        </p:txBody>
      </p:sp>
    </p:spTree>
    <p:extLst>
      <p:ext uri="{BB962C8B-B14F-4D97-AF65-F5344CB8AC3E}">
        <p14:creationId xmlns:p14="http://schemas.microsoft.com/office/powerpoint/2010/main" val="2926941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149150"/>
            <a:ext cx="7174846" cy="430887"/>
          </a:xfrm>
          <a:prstGeom prst="rect">
            <a:avLst/>
          </a:prstGeom>
          <a:noFill/>
          <a:ln>
            <a:noFill/>
          </a:ln>
        </p:spPr>
        <p:txBody>
          <a:bodyPr/>
          <a:lstStyle>
            <a:lvl1pPr>
              <a:defRPr lang="en-GB" sz="2200" b="0" dirty="0" smtClean="0">
                <a:solidFill>
                  <a:srgbClr val="0070C0"/>
                </a:solidFill>
                <a:latin typeface="Verdana"/>
                <a:ea typeface="+mj-ea"/>
                <a:cs typeface="Verdana"/>
              </a:defRPr>
            </a:lvl1pPr>
          </a:lstStyle>
          <a:p>
            <a:pPr lvl="0"/>
            <a:r>
              <a:rPr lang="fr-FR"/>
              <a:t>Modifiez le style du titre</a:t>
            </a:r>
            <a:endParaRPr lang="en-GB" dirty="0"/>
          </a:p>
        </p:txBody>
      </p:sp>
    </p:spTree>
    <p:extLst>
      <p:ext uri="{BB962C8B-B14F-4D97-AF65-F5344CB8AC3E}">
        <p14:creationId xmlns:p14="http://schemas.microsoft.com/office/powerpoint/2010/main" val="4238614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518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3" y="1250157"/>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dirty="0"/>
          </a:p>
        </p:txBody>
      </p:sp>
      <p:sp>
        <p:nvSpPr>
          <p:cNvPr id="4" name="Text Placeholder 3"/>
          <p:cNvSpPr>
            <a:spLocks noGrp="1"/>
          </p:cNvSpPr>
          <p:nvPr>
            <p:ph type="body" sz="half" idx="2"/>
          </p:nvPr>
        </p:nvSpPr>
        <p:spPr>
          <a:xfrm>
            <a:off x="619125" y="1250101"/>
            <a:ext cx="2846388" cy="3243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noProof="0"/>
              <a:t>Modifiez les styles du texte du masque</a:t>
            </a:r>
          </a:p>
        </p:txBody>
      </p:sp>
      <p:sp>
        <p:nvSpPr>
          <p:cNvPr id="5" name="Title 1"/>
          <p:cNvSpPr>
            <a:spLocks noGrp="1"/>
          </p:cNvSpPr>
          <p:nvPr>
            <p:ph type="title"/>
          </p:nvPr>
        </p:nvSpPr>
        <p:spPr>
          <a:xfrm>
            <a:off x="143086" y="149150"/>
            <a:ext cx="7174846" cy="430887"/>
          </a:xfrm>
        </p:spPr>
        <p:txBody>
          <a:bodyPr/>
          <a:lstStyle/>
          <a:p>
            <a:r>
              <a:rPr lang="fr-FR" noProof="0"/>
              <a:t>Modifiez le style du titre</a:t>
            </a:r>
            <a:endParaRPr lang="en-GB" noProof="0"/>
          </a:p>
        </p:txBody>
      </p:sp>
    </p:spTree>
    <p:extLst>
      <p:ext uri="{BB962C8B-B14F-4D97-AF65-F5344CB8AC3E}">
        <p14:creationId xmlns:p14="http://schemas.microsoft.com/office/powerpoint/2010/main" val="3786258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4872"/>
            <a:ext cx="5932800" cy="307777"/>
          </a:xfrm>
        </p:spPr>
        <p:txBody>
          <a:bodyPr anchor="b"/>
          <a:lstStyle>
            <a:lvl1pPr algn="l">
              <a:defRPr sz="1400" b="1"/>
            </a:lvl1pPr>
          </a:lstStyle>
          <a:p>
            <a:r>
              <a:rPr lang="fr-FR" noProof="0"/>
              <a:t>Modifiez le style du titre</a:t>
            </a:r>
            <a:endParaRPr lang="en-GB" noProof="0"/>
          </a:p>
        </p:txBody>
      </p:sp>
      <p:sp>
        <p:nvSpPr>
          <p:cNvPr id="3" name="Picture Placeholder 2"/>
          <p:cNvSpPr>
            <a:spLocks noGrp="1"/>
          </p:cNvSpPr>
          <p:nvPr>
            <p:ph type="pic" idx="1"/>
          </p:nvPr>
        </p:nvSpPr>
        <p:spPr>
          <a:xfrm>
            <a:off x="1601787" y="1250156"/>
            <a:ext cx="5932488" cy="2543176"/>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GB" noProof="0" dirty="0"/>
          </a:p>
        </p:txBody>
      </p:sp>
      <p:sp>
        <p:nvSpPr>
          <p:cNvPr id="4" name="Text Placeholder 3"/>
          <p:cNvSpPr>
            <a:spLocks noGrp="1"/>
          </p:cNvSpPr>
          <p:nvPr>
            <p:ph type="body" sz="half" idx="2"/>
          </p:nvPr>
        </p:nvSpPr>
        <p:spPr>
          <a:xfrm>
            <a:off x="1602000" y="4029076"/>
            <a:ext cx="5932800" cy="4643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noProof="0"/>
              <a:t>Modifiez les styles du texte du masque</a:t>
            </a:r>
          </a:p>
        </p:txBody>
      </p:sp>
    </p:spTree>
    <p:extLst>
      <p:ext uri="{BB962C8B-B14F-4D97-AF65-F5344CB8AC3E}">
        <p14:creationId xmlns:p14="http://schemas.microsoft.com/office/powerpoint/2010/main" val="38538444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image" Target="../media/image8.png"/><Relationship Id="rId26" Type="http://schemas.openxmlformats.org/officeDocument/2006/relationships/image" Target="../media/image16.png"/><Relationship Id="rId21" Type="http://schemas.openxmlformats.org/officeDocument/2006/relationships/image" Target="../media/image11.png"/><Relationship Id="rId34" Type="http://schemas.openxmlformats.org/officeDocument/2006/relationships/image" Target="../media/image24.png"/><Relationship Id="rId7" Type="http://schemas.openxmlformats.org/officeDocument/2006/relationships/slideLayout" Target="../slideLayouts/slideLayout7.xml"/><Relationship Id="rId12" Type="http://schemas.openxmlformats.org/officeDocument/2006/relationships/image" Target="../media/image2.jpeg"/><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38" Type="http://schemas.openxmlformats.org/officeDocument/2006/relationships/image" Target="../media/image28.png"/><Relationship Id="rId2" Type="http://schemas.openxmlformats.org/officeDocument/2006/relationships/slideLayout" Target="../slideLayouts/slideLayout2.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24" Type="http://schemas.openxmlformats.org/officeDocument/2006/relationships/image" Target="../media/image14.png"/><Relationship Id="rId32" Type="http://schemas.openxmlformats.org/officeDocument/2006/relationships/image" Target="../media/image22.png"/><Relationship Id="rId37" Type="http://schemas.openxmlformats.org/officeDocument/2006/relationships/image" Target="../media/image27.png"/><Relationship Id="rId5" Type="http://schemas.openxmlformats.org/officeDocument/2006/relationships/slideLayout" Target="../slideLayouts/slideLayout5.xml"/><Relationship Id="rId15" Type="http://schemas.openxmlformats.org/officeDocument/2006/relationships/image" Target="../media/image5.png"/><Relationship Id="rId23" Type="http://schemas.openxmlformats.org/officeDocument/2006/relationships/image" Target="../media/image13.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theme" Target="../theme/theme1.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image" Target="../media/image25.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CCI_ppt_edits_landSurfaceTemp2.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body" idx="1"/>
          </p:nvPr>
        </p:nvSpPr>
        <p:spPr bwMode="auto">
          <a:xfrm>
            <a:off x="173038" y="792163"/>
            <a:ext cx="8747125"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a:t>Modifiez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altLang="fr-FR" dirty="0"/>
          </a:p>
        </p:txBody>
      </p:sp>
      <p:sp>
        <p:nvSpPr>
          <p:cNvPr id="1028" name="Text Box DG"/>
          <p:cNvSpPr txBox="1">
            <a:spLocks noChangeArrowheads="1"/>
          </p:cNvSpPr>
          <p:nvPr/>
        </p:nvSpPr>
        <p:spPr bwMode="auto">
          <a:xfrm>
            <a:off x="577850" y="334963"/>
            <a:ext cx="50165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endParaRPr lang="en-US" sz="800"/>
          </a:p>
        </p:txBody>
      </p:sp>
      <p:sp>
        <p:nvSpPr>
          <p:cNvPr id="1029" name="Rectangle 6"/>
          <p:cNvSpPr>
            <a:spLocks noGrp="1" noChangeArrowheads="1"/>
          </p:cNvSpPr>
          <p:nvPr>
            <p:ph type="title"/>
          </p:nvPr>
        </p:nvSpPr>
        <p:spPr bwMode="auto">
          <a:xfrm>
            <a:off x="774700" y="158750"/>
            <a:ext cx="6956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fr-FR" altLang="fr-FR"/>
              <a:t>Modifiez le style du titre</a:t>
            </a:r>
            <a:endParaRPr lang="en-US" altLang="fr-FR"/>
          </a:p>
        </p:txBody>
      </p:sp>
      <p:pic>
        <p:nvPicPr>
          <p:cNvPr id="1030" name="Picture 11" descr="PPT_Footer.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47767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38"/>
          <p:cNvSpPr txBox="1">
            <a:spLocks noChangeArrowheads="1"/>
          </p:cNvSpPr>
          <p:nvPr/>
        </p:nvSpPr>
        <p:spPr bwMode="auto">
          <a:xfrm>
            <a:off x="165100" y="4575175"/>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r>
              <a:rPr lang="en-US" sz="800">
                <a:solidFill>
                  <a:srgbClr val="404040"/>
                </a:solidFill>
              </a:rPr>
              <a:t>ESA UNCLASSIFIED - For Official Use</a:t>
            </a:r>
          </a:p>
        </p:txBody>
      </p:sp>
      <p:sp>
        <p:nvSpPr>
          <p:cNvPr id="1032" name="Text Box 34"/>
          <p:cNvSpPr txBox="1">
            <a:spLocks noChangeAspect="1" noChangeArrowheads="1"/>
          </p:cNvSpPr>
          <p:nvPr/>
        </p:nvSpPr>
        <p:spPr bwMode="auto">
          <a:xfrm>
            <a:off x="4506798" y="4560049"/>
            <a:ext cx="4521200" cy="147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spcBef>
                <a:spcPct val="50000"/>
              </a:spcBef>
            </a:pPr>
            <a:r>
              <a:rPr lang="fr-FR" altLang="fr-FR" sz="800" noProof="1">
                <a:solidFill>
                  <a:schemeClr val="bg2"/>
                </a:solidFill>
              </a:rPr>
              <a:t>LSTcci UWS 12/2024</a:t>
            </a:r>
          </a:p>
        </p:txBody>
      </p:sp>
      <p:grpSp>
        <p:nvGrpSpPr>
          <p:cNvPr id="1033" name="Group 39"/>
          <p:cNvGrpSpPr>
            <a:grpSpLocks/>
          </p:cNvGrpSpPr>
          <p:nvPr/>
        </p:nvGrpSpPr>
        <p:grpSpPr bwMode="auto">
          <a:xfrm>
            <a:off x="173038" y="4908550"/>
            <a:ext cx="6826250" cy="111125"/>
            <a:chOff x="172269" y="6621494"/>
            <a:chExt cx="6826666" cy="111519"/>
          </a:xfrm>
        </p:grpSpPr>
        <p:pic>
          <p:nvPicPr>
            <p:cNvPr id="1035" name="Picture 40" descr="at.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41" descr="be.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42" descr="ca.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43" descr="ch.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44" descr="cz.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5" descr="de.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46" descr="dk.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47" descr="ee.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48" descr="es.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49" descr="fi.pn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50" descr="fr.p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51" descr="gr.pn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52" descr="hu.pn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53" descr="ie.pn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54" descr="it.p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55" descr="lu.pn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56" descr="nl.png"/>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57" descr="no.png"/>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58" descr="pl.pn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59" descr="pt.png"/>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60" descr="ro.png"/>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61" descr="se.png"/>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62" descr="uk.png"/>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63" descr="si.png"/>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4" name="Picture 34"/>
          <p:cNvPicPr>
            <a:picLocks noChangeAspect="1"/>
          </p:cNvPicPr>
          <p:nvPr/>
        </p:nvPicPr>
        <p:blipFill>
          <a:blip r:embed="rId37" cstate="print">
            <a:extLst>
              <a:ext uri="{28A0092B-C50C-407E-A947-70E740481C1C}">
                <a14:useLocalDpi xmlns:a14="http://schemas.microsoft.com/office/drawing/2010/main" val="0"/>
              </a:ext>
            </a:extLst>
          </a:blip>
          <a:srcRect t="-2" b="28613"/>
          <a:stretch>
            <a:fillRect/>
          </a:stretch>
        </p:blipFill>
        <p:spPr bwMode="auto">
          <a:xfrm>
            <a:off x="7788275" y="155575"/>
            <a:ext cx="12096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9E78284-AC0C-1D09-91CB-B4F02CF38EC4}"/>
              </a:ext>
            </a:extLst>
          </p:cNvPr>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8328511" y="774745"/>
            <a:ext cx="807321" cy="331097"/>
          </a:xfrm>
          <a:prstGeom prst="rect">
            <a:avLst/>
          </a:prstGeom>
        </p:spPr>
      </p:pic>
    </p:spTree>
  </p:cSld>
  <p:clrMap bg1="lt1" tx1="dk1" bg2="lt2" tx2="dk2" accent1="accent1" accent2="accent2" accent3="accent3" accent4="accent4" accent5="accent5" accent6="accent6" hlink="hlink" folHlink="folHlink"/>
  <p:sldLayoutIdLst>
    <p:sldLayoutId id="2147483958"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Lst>
  <p:hf sldNum="0" hdr="0" dt="0"/>
  <p:txStyles>
    <p:titleStyle>
      <a:lvl1pPr algn="l" rtl="0" eaLnBrk="1" fontAlgn="base" hangingPunct="1">
        <a:spcBef>
          <a:spcPct val="0"/>
        </a:spcBef>
        <a:spcAft>
          <a:spcPct val="0"/>
        </a:spcAft>
        <a:defRPr lang="en-GB" sz="2200" dirty="0">
          <a:solidFill>
            <a:srgbClr val="FFFFFF"/>
          </a:solidFill>
          <a:latin typeface="Verdana"/>
          <a:ea typeface="MS PGothic" pitchFamily="34" charset="-128"/>
          <a:cs typeface="Verdana"/>
        </a:defRPr>
      </a:lvl1pPr>
      <a:lvl2pPr algn="l" rtl="0" eaLnBrk="1" fontAlgn="base" hangingPunct="1">
        <a:spcBef>
          <a:spcPct val="0"/>
        </a:spcBef>
        <a:spcAft>
          <a:spcPct val="0"/>
        </a:spcAft>
        <a:defRPr sz="2200">
          <a:solidFill>
            <a:srgbClr val="FFFFFF"/>
          </a:solidFill>
          <a:latin typeface="Verdana" pitchFamily="34" charset="0"/>
          <a:ea typeface="MS PGothic" pitchFamily="34" charset="-128"/>
        </a:defRPr>
      </a:lvl2pPr>
      <a:lvl3pPr algn="l" rtl="0" eaLnBrk="1" fontAlgn="base" hangingPunct="1">
        <a:spcBef>
          <a:spcPct val="0"/>
        </a:spcBef>
        <a:spcAft>
          <a:spcPct val="0"/>
        </a:spcAft>
        <a:defRPr sz="2200">
          <a:solidFill>
            <a:srgbClr val="FFFFFF"/>
          </a:solidFill>
          <a:latin typeface="Verdana" pitchFamily="34" charset="0"/>
          <a:ea typeface="MS PGothic" pitchFamily="34" charset="-128"/>
        </a:defRPr>
      </a:lvl3pPr>
      <a:lvl4pPr algn="l" rtl="0" eaLnBrk="1" fontAlgn="base" hangingPunct="1">
        <a:spcBef>
          <a:spcPct val="0"/>
        </a:spcBef>
        <a:spcAft>
          <a:spcPct val="0"/>
        </a:spcAft>
        <a:defRPr sz="2200">
          <a:solidFill>
            <a:srgbClr val="FFFFFF"/>
          </a:solidFill>
          <a:latin typeface="Verdana" pitchFamily="34" charset="0"/>
          <a:ea typeface="MS PGothic" pitchFamily="34" charset="-128"/>
        </a:defRPr>
      </a:lvl4pPr>
      <a:lvl5pPr algn="l" rtl="0" eaLnBrk="1" fontAlgn="base" hangingPunct="1">
        <a:spcBef>
          <a:spcPct val="0"/>
        </a:spcBef>
        <a:spcAft>
          <a:spcPct val="0"/>
        </a:spcAft>
        <a:defRPr sz="2200">
          <a:solidFill>
            <a:srgbClr val="FFFFFF"/>
          </a:solidFill>
          <a:latin typeface="Verdana" pitchFamily="34" charset="0"/>
          <a:ea typeface="MS PGothic" pitchFamily="34" charset="-128"/>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685800" algn="l" rtl="0" eaLnBrk="1" fontAlgn="base" hangingPunct="1">
        <a:lnSpc>
          <a:spcPct val="119000"/>
        </a:lnSpc>
        <a:spcBef>
          <a:spcPct val="20000"/>
        </a:spcBef>
        <a:spcAft>
          <a:spcPct val="0"/>
        </a:spcAft>
        <a:buClr>
          <a:schemeClr val="accent1"/>
        </a:buClr>
        <a:defRPr lang="en-GB" sz="1600" dirty="0">
          <a:solidFill>
            <a:schemeClr val="bg2"/>
          </a:solidFill>
          <a:latin typeface="Verdana"/>
          <a:ea typeface="MS PGothic" pitchFamily="34" charset="-128"/>
          <a:cs typeface="Verdana"/>
        </a:defRPr>
      </a:lvl1pPr>
      <a:lvl2pPr marL="809625" indent="-352425"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2pPr>
      <a:lvl3pPr marL="1406525" indent="-492125"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3pPr>
      <a:lvl4pPr marL="2005013" indent="-633413"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4pPr>
      <a:lvl5pPr marL="2601913" indent="-773113"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626388" y="1778000"/>
            <a:ext cx="79724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a:defRPr/>
            </a:pPr>
            <a:r>
              <a:rPr lang="en-GB" sz="3200" dirty="0">
                <a:solidFill>
                  <a:schemeClr val="bg1">
                    <a:lumMod val="95000"/>
                  </a:schemeClr>
                </a:solidFill>
                <a:latin typeface="Verdana"/>
                <a:ea typeface="+mj-ea"/>
                <a:cs typeface="Verdana"/>
              </a:rPr>
              <a:t>Microwave </a:t>
            </a:r>
            <a:r>
              <a:rPr lang="en-GB" sz="3200" dirty="0" err="1">
                <a:solidFill>
                  <a:schemeClr val="bg1">
                    <a:lumMod val="95000"/>
                  </a:schemeClr>
                </a:solidFill>
                <a:latin typeface="Verdana"/>
                <a:ea typeface="+mj-ea"/>
                <a:cs typeface="Verdana"/>
              </a:rPr>
              <a:t>LST_cci</a:t>
            </a:r>
            <a:r>
              <a:rPr lang="en-GB" sz="3200" dirty="0">
                <a:solidFill>
                  <a:schemeClr val="bg1">
                    <a:lumMod val="95000"/>
                  </a:schemeClr>
                </a:solidFill>
                <a:latin typeface="Verdana"/>
                <a:ea typeface="+mj-ea"/>
                <a:cs typeface="Verdana"/>
              </a:rPr>
              <a:t> Product</a:t>
            </a:r>
          </a:p>
        </p:txBody>
      </p:sp>
      <p:sp>
        <p:nvSpPr>
          <p:cNvPr id="5122" name="Text Box 24"/>
          <p:cNvSpPr txBox="1">
            <a:spLocks noChangeArrowheads="1"/>
          </p:cNvSpPr>
          <p:nvPr/>
        </p:nvSpPr>
        <p:spPr bwMode="auto">
          <a:xfrm>
            <a:off x="615950" y="2571750"/>
            <a:ext cx="6042039" cy="369332"/>
          </a:xfrm>
          <a:prstGeom prst="rect">
            <a:avLst/>
          </a:prstGeom>
          <a:noFill/>
          <a:ln>
            <a:noFill/>
          </a:ln>
          <a:effec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US" altLang="fr-FR" sz="1800" dirty="0">
                <a:solidFill>
                  <a:schemeClr val="bg1"/>
                </a:solidFill>
              </a:rPr>
              <a:t>Carlos Jimenez, Catherine Prigent, Iris de </a:t>
            </a:r>
            <a:r>
              <a:rPr lang="en-US" altLang="fr-FR" sz="1800" dirty="0" err="1">
                <a:solidFill>
                  <a:schemeClr val="bg1"/>
                </a:solidFill>
              </a:rPr>
              <a:t>Gelis</a:t>
            </a:r>
            <a:r>
              <a:rPr lang="en-US" altLang="fr-FR" sz="1800" dirty="0">
                <a:solidFill>
                  <a:schemeClr val="bg1"/>
                </a:solidFill>
              </a:rPr>
              <a:t>     </a:t>
            </a:r>
          </a:p>
        </p:txBody>
      </p:sp>
      <p:sp>
        <p:nvSpPr>
          <p:cNvPr id="5123" name="Text Box 25"/>
          <p:cNvSpPr txBox="1">
            <a:spLocks noChangeArrowheads="1"/>
          </p:cNvSpPr>
          <p:nvPr/>
        </p:nvSpPr>
        <p:spPr bwMode="auto">
          <a:xfrm>
            <a:off x="615950" y="2941082"/>
            <a:ext cx="2258567" cy="276999"/>
          </a:xfrm>
          <a:prstGeom prst="rect">
            <a:avLst/>
          </a:prstGeom>
          <a:noFill/>
          <a:ln>
            <a:noFill/>
          </a:ln>
          <a:effec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GB" altLang="fr-FR" sz="1200">
                <a:solidFill>
                  <a:schemeClr val="bg1"/>
                </a:solidFill>
              </a:rPr>
              <a:t>Estellus, Paris Observatory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94747B-08FC-7BE1-AFD4-70F345BF6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659" y="1076851"/>
            <a:ext cx="3469341" cy="2310172"/>
          </a:xfrm>
          <a:prstGeom prst="rect">
            <a:avLst/>
          </a:prstGeom>
        </p:spPr>
      </p:pic>
      <p:sp>
        <p:nvSpPr>
          <p:cNvPr id="6145" name="Title 1"/>
          <p:cNvSpPr>
            <a:spLocks noGrp="1"/>
          </p:cNvSpPr>
          <p:nvPr>
            <p:ph type="title"/>
          </p:nvPr>
        </p:nvSpPr>
        <p:spPr>
          <a:xfrm>
            <a:off x="774700" y="189190"/>
            <a:ext cx="6956425" cy="369332"/>
          </a:xfrm>
        </p:spPr>
        <p:txBody>
          <a:bodyPr/>
          <a:lstStyle/>
          <a:p>
            <a:pPr eaLnBrk="1" hangingPunct="1"/>
            <a:r>
              <a:rPr lang="fr-FR" altLang="fr-FR" sz="1800" dirty="0">
                <a:latin typeface="Verdana" pitchFamily="34" charset="0"/>
              </a:rPr>
              <a:t>MW LST </a:t>
            </a:r>
            <a:r>
              <a:rPr lang="fr-FR" altLang="fr-FR" sz="1800" dirty="0" err="1">
                <a:latin typeface="Verdana" pitchFamily="34" charset="0"/>
              </a:rPr>
              <a:t>product</a:t>
            </a:r>
            <a:r>
              <a:rPr lang="fr-FR" altLang="fr-FR" sz="1800" dirty="0">
                <a:latin typeface="Verdana" pitchFamily="34" charset="0"/>
              </a:rPr>
              <a:t>                         time </a:t>
            </a:r>
            <a:r>
              <a:rPr lang="fr-FR" altLang="fr-FR" sz="1800" dirty="0" err="1">
                <a:latin typeface="Verdana" pitchFamily="34" charset="0"/>
              </a:rPr>
              <a:t>coverage</a:t>
            </a:r>
            <a:endParaRPr lang="fr-FR" altLang="fr-FR" sz="1800" dirty="0">
              <a:latin typeface="Verdana" pitchFamily="34" charset="0"/>
            </a:endParaRPr>
          </a:p>
        </p:txBody>
      </p:sp>
      <p:pic>
        <p:nvPicPr>
          <p:cNvPr id="11" name="Picture 10">
            <a:extLst>
              <a:ext uri="{FF2B5EF4-FFF2-40B4-BE49-F238E27FC236}">
                <a16:creationId xmlns:a16="http://schemas.microsoft.com/office/drawing/2014/main" id="{1266BF07-DC2B-2CE4-C950-14D08A97B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051" y="1443859"/>
            <a:ext cx="5082990" cy="3384672"/>
          </a:xfrm>
          <a:prstGeom prst="rect">
            <a:avLst/>
          </a:prstGeom>
        </p:spPr>
      </p:pic>
      <p:sp>
        <p:nvSpPr>
          <p:cNvPr id="13" name="Text Box 3">
            <a:extLst>
              <a:ext uri="{FF2B5EF4-FFF2-40B4-BE49-F238E27FC236}">
                <a16:creationId xmlns:a16="http://schemas.microsoft.com/office/drawing/2014/main" id="{0E5503AD-B2C0-DD23-44EB-1A0FFD6D6225}"/>
              </a:ext>
            </a:extLst>
          </p:cNvPr>
          <p:cNvSpPr txBox="1">
            <a:spLocks noChangeArrowheads="1"/>
          </p:cNvSpPr>
          <p:nvPr/>
        </p:nvSpPr>
        <p:spPr bwMode="auto">
          <a:xfrm>
            <a:off x="341173" y="826570"/>
            <a:ext cx="5199015"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Arial" panose="020B0604020202020204" pitchFamily="34" charset="0"/>
                <a:ea typeface="ＭＳ Ｐゴシック" panose="020B0600070205080204" pitchFamily="34" charset="-128"/>
              </a:defRPr>
            </a:lvl1pPr>
            <a:lvl2pPr marL="742950" indent="-285750">
              <a:defRPr sz="1600" b="1">
                <a:solidFill>
                  <a:schemeClr val="tx1"/>
                </a:solidFill>
                <a:latin typeface="Arial" panose="020B0604020202020204" pitchFamily="34" charset="0"/>
                <a:ea typeface="ＭＳ Ｐゴシック" panose="020B0600070205080204" pitchFamily="34" charset="-128"/>
              </a:defRPr>
            </a:lvl2pPr>
            <a:lvl3pPr>
              <a:defRPr sz="1600" b="1">
                <a:solidFill>
                  <a:schemeClr val="tx1"/>
                </a:solidFill>
                <a:latin typeface="Arial" panose="020B0604020202020204" pitchFamily="34" charset="0"/>
                <a:ea typeface="ＭＳ Ｐゴシック" panose="020B0600070205080204" pitchFamily="34" charset="-128"/>
              </a:defRPr>
            </a:lvl3pPr>
            <a:lvl4pPr marL="1600200" indent="-228600">
              <a:defRPr sz="1600" b="1">
                <a:solidFill>
                  <a:schemeClr val="tx1"/>
                </a:solidFill>
                <a:latin typeface="Arial" panose="020B0604020202020204" pitchFamily="34" charset="0"/>
                <a:ea typeface="ＭＳ Ｐゴシック" panose="020B0600070205080204" pitchFamily="34" charset="-128"/>
              </a:defRPr>
            </a:lvl4pPr>
            <a:lvl5pPr marL="2057400" indent="-228600">
              <a:defRPr sz="16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9pPr>
          </a:lstStyle>
          <a:p>
            <a:pPr>
              <a:lnSpc>
                <a:spcPct val="60000"/>
              </a:lnSpc>
            </a:pPr>
            <a:endParaRPr lang="en-US" altLang="en-FR" sz="1200" b="0" dirty="0">
              <a:ea typeface="Osaka" pitchFamily="44" charset="-128"/>
            </a:endParaRPr>
          </a:p>
          <a:p>
            <a:pPr>
              <a:buClr>
                <a:schemeClr val="tx1"/>
              </a:buClr>
            </a:pPr>
            <a:r>
              <a:rPr lang="en-US" altLang="en-FR" sz="1200" b="0" dirty="0">
                <a:ea typeface="Osaka" pitchFamily="44" charset="-128"/>
              </a:rPr>
              <a:t>- Swath width resulting in </a:t>
            </a:r>
            <a:r>
              <a:rPr lang="en-US" altLang="en-FR" sz="1200" dirty="0">
                <a:ea typeface="Osaka" pitchFamily="44" charset="-128"/>
              </a:rPr>
              <a:t>coverage </a:t>
            </a:r>
            <a:r>
              <a:rPr lang="en-US" altLang="en-FR" sz="1200" b="0" dirty="0">
                <a:ea typeface="Osaka" pitchFamily="44" charset="-128"/>
              </a:rPr>
              <a:t>of ~50% at the equator (due to the ~2 days revisiting time), increasing toward the poles (overlapping swaths).</a:t>
            </a:r>
          </a:p>
        </p:txBody>
      </p:sp>
      <p:sp>
        <p:nvSpPr>
          <p:cNvPr id="2" name="TextBox 1">
            <a:extLst>
              <a:ext uri="{FF2B5EF4-FFF2-40B4-BE49-F238E27FC236}">
                <a16:creationId xmlns:a16="http://schemas.microsoft.com/office/drawing/2014/main" id="{14BB394B-3ADC-2DE8-84EE-D77963D4AC42}"/>
              </a:ext>
            </a:extLst>
          </p:cNvPr>
          <p:cNvSpPr txBox="1"/>
          <p:nvPr/>
        </p:nvSpPr>
        <p:spPr>
          <a:xfrm>
            <a:off x="6230476" y="960943"/>
            <a:ext cx="2146477" cy="276999"/>
          </a:xfrm>
          <a:prstGeom prst="rect">
            <a:avLst/>
          </a:prstGeom>
          <a:solidFill>
            <a:schemeClr val="bg1"/>
          </a:solidFill>
        </p:spPr>
        <p:txBody>
          <a:bodyPr wrap="square">
            <a:spAutoFit/>
          </a:bodyPr>
          <a:lstStyle/>
          <a:p>
            <a:pPr algn="ctr"/>
            <a:r>
              <a:rPr lang="en-US" altLang="en-FR" sz="1200" b="0" dirty="0">
                <a:latin typeface="Arial" panose="020B0604020202020204" pitchFamily="34" charset="0"/>
                <a:ea typeface="Osaka" pitchFamily="44" charset="-128"/>
                <a:cs typeface="Arial" panose="020B0604020202020204" pitchFamily="34" charset="0"/>
              </a:rPr>
              <a:t> </a:t>
            </a:r>
            <a:r>
              <a:rPr lang="en-US" altLang="en-FR" sz="1200" b="0" dirty="0">
                <a:solidFill>
                  <a:srgbClr val="FF9449"/>
                </a:solidFill>
                <a:latin typeface="Arial" panose="020B0604020202020204" pitchFamily="34" charset="0"/>
                <a:ea typeface="Osaka" pitchFamily="44" charset="-128"/>
                <a:cs typeface="Arial" panose="020B0604020202020204" pitchFamily="34" charset="0"/>
              </a:rPr>
              <a:t>MODIS 1.30AM </a:t>
            </a:r>
            <a:r>
              <a:rPr lang="en-US" altLang="en-FR" sz="1200" dirty="0">
                <a:solidFill>
                  <a:srgbClr val="FF9449"/>
                </a:solidFill>
                <a:latin typeface="Arial" panose="020B0604020202020204" pitchFamily="34" charset="0"/>
                <a:ea typeface="Osaka" pitchFamily="44" charset="-128"/>
                <a:cs typeface="Arial" panose="020B0604020202020204" pitchFamily="34" charset="0"/>
              </a:rPr>
              <a:t>coverage</a:t>
            </a:r>
            <a:endParaRPr lang="en-GB" sz="1200" baseline="30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2048EEE-BECD-B327-2C01-B6637C99915F}"/>
              </a:ext>
            </a:extLst>
          </p:cNvPr>
          <p:cNvSpPr txBox="1"/>
          <p:nvPr/>
        </p:nvSpPr>
        <p:spPr>
          <a:xfrm>
            <a:off x="2205316" y="1408193"/>
            <a:ext cx="2465295" cy="276999"/>
          </a:xfrm>
          <a:prstGeom prst="rect">
            <a:avLst/>
          </a:prstGeom>
          <a:solidFill>
            <a:schemeClr val="bg1"/>
          </a:solidFill>
        </p:spPr>
        <p:txBody>
          <a:bodyPr wrap="square">
            <a:spAutoFit/>
          </a:bodyPr>
          <a:lstStyle/>
          <a:p>
            <a:pPr algn="ctr"/>
            <a:r>
              <a:rPr lang="en-US" altLang="en-FR" sz="1200" b="0" dirty="0">
                <a:latin typeface="Arial" panose="020B0604020202020204" pitchFamily="34" charset="0"/>
                <a:ea typeface="Osaka" pitchFamily="44" charset="-128"/>
                <a:cs typeface="Arial" panose="020B0604020202020204" pitchFamily="34" charset="0"/>
              </a:rPr>
              <a:t> </a:t>
            </a:r>
            <a:r>
              <a:rPr lang="en-US" altLang="en-FR" sz="1200" b="0" dirty="0">
                <a:solidFill>
                  <a:srgbClr val="FF9449"/>
                </a:solidFill>
                <a:latin typeface="Arial" panose="020B0604020202020204" pitchFamily="34" charset="0"/>
                <a:ea typeface="Osaka" pitchFamily="44" charset="-128"/>
                <a:cs typeface="Arial" panose="020B0604020202020204" pitchFamily="34" charset="0"/>
              </a:rPr>
              <a:t>SSMIS 6AM </a:t>
            </a:r>
            <a:r>
              <a:rPr lang="en-US" altLang="en-FR" sz="1200" dirty="0">
                <a:solidFill>
                  <a:srgbClr val="FF9449"/>
                </a:solidFill>
                <a:latin typeface="Arial" panose="020B0604020202020204" pitchFamily="34" charset="0"/>
                <a:ea typeface="Osaka" pitchFamily="44" charset="-128"/>
                <a:cs typeface="Arial" panose="020B0604020202020204" pitchFamily="34" charset="0"/>
              </a:rPr>
              <a:t>coverage</a:t>
            </a:r>
            <a:endParaRPr lang="en-GB" sz="1200"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2710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774700" y="189190"/>
            <a:ext cx="6956425" cy="369332"/>
          </a:xfrm>
        </p:spPr>
        <p:txBody>
          <a:bodyPr/>
          <a:lstStyle/>
          <a:p>
            <a:pPr eaLnBrk="1" hangingPunct="1"/>
            <a:r>
              <a:rPr lang="fr-FR" altLang="fr-FR" sz="1800" dirty="0">
                <a:latin typeface="Verdana" pitchFamily="34" charset="0"/>
              </a:rPr>
              <a:t>MW LST </a:t>
            </a:r>
            <a:r>
              <a:rPr lang="fr-FR" altLang="fr-FR" sz="1800" dirty="0" err="1">
                <a:latin typeface="Verdana" pitchFamily="34" charset="0"/>
              </a:rPr>
              <a:t>product</a:t>
            </a:r>
            <a:r>
              <a:rPr lang="fr-FR" altLang="fr-FR" sz="1800" dirty="0">
                <a:latin typeface="Verdana" pitchFamily="34" charset="0"/>
              </a:rPr>
              <a:t>                   </a:t>
            </a:r>
            <a:r>
              <a:rPr lang="fr-FR" altLang="fr-FR" sz="1800" dirty="0" err="1">
                <a:latin typeface="Verdana" pitchFamily="34" charset="0"/>
              </a:rPr>
              <a:t>uncertainty</a:t>
            </a:r>
            <a:endParaRPr lang="fr-FR" altLang="fr-FR" sz="1800" dirty="0">
              <a:latin typeface="Verdana" pitchFamily="34" charset="0"/>
            </a:endParaRPr>
          </a:p>
        </p:txBody>
      </p:sp>
      <p:pic>
        <p:nvPicPr>
          <p:cNvPr id="11" name="Content Placeholder 10">
            <a:extLst>
              <a:ext uri="{FF2B5EF4-FFF2-40B4-BE49-F238E27FC236}">
                <a16:creationId xmlns:a16="http://schemas.microsoft.com/office/drawing/2014/main" id="{5AA456BD-4862-E77E-63C0-FB9D73F4DD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438" y="1709799"/>
            <a:ext cx="4348408" cy="2629946"/>
          </a:xfrm>
        </p:spPr>
      </p:pic>
      <p:grpSp>
        <p:nvGrpSpPr>
          <p:cNvPr id="2" name="Group 1">
            <a:extLst>
              <a:ext uri="{FF2B5EF4-FFF2-40B4-BE49-F238E27FC236}">
                <a16:creationId xmlns:a16="http://schemas.microsoft.com/office/drawing/2014/main" id="{8E1008AC-32A6-31A7-678B-2963BC6FACAB}"/>
              </a:ext>
            </a:extLst>
          </p:cNvPr>
          <p:cNvGrpSpPr/>
          <p:nvPr/>
        </p:nvGrpSpPr>
        <p:grpSpPr>
          <a:xfrm>
            <a:off x="5135822" y="1643421"/>
            <a:ext cx="3353736" cy="3003885"/>
            <a:chOff x="4779972" y="1504340"/>
            <a:chExt cx="3377892" cy="3233977"/>
          </a:xfrm>
        </p:grpSpPr>
        <p:grpSp>
          <p:nvGrpSpPr>
            <p:cNvPr id="3" name="Group 2">
              <a:extLst>
                <a:ext uri="{FF2B5EF4-FFF2-40B4-BE49-F238E27FC236}">
                  <a16:creationId xmlns:a16="http://schemas.microsoft.com/office/drawing/2014/main" id="{7401CAEA-6CCC-FDCE-18F0-EFD1C6D44FBC}"/>
                </a:ext>
              </a:extLst>
            </p:cNvPr>
            <p:cNvGrpSpPr/>
            <p:nvPr/>
          </p:nvGrpSpPr>
          <p:grpSpPr>
            <a:xfrm>
              <a:off x="5020614" y="1504340"/>
              <a:ext cx="3137250" cy="3090238"/>
              <a:chOff x="632643" y="1268760"/>
              <a:chExt cx="4212853" cy="4149725"/>
            </a:xfrm>
          </p:grpSpPr>
          <p:grpSp>
            <p:nvGrpSpPr>
              <p:cNvPr id="6" name="Group 11">
                <a:extLst>
                  <a:ext uri="{FF2B5EF4-FFF2-40B4-BE49-F238E27FC236}">
                    <a16:creationId xmlns:a16="http://schemas.microsoft.com/office/drawing/2014/main" id="{62A1E06C-038C-CD1D-2AB9-2C5693F9BA2B}"/>
                  </a:ext>
                </a:extLst>
              </p:cNvPr>
              <p:cNvGrpSpPr>
                <a:grpSpLocks/>
              </p:cNvGrpSpPr>
              <p:nvPr/>
            </p:nvGrpSpPr>
            <p:grpSpPr bwMode="auto">
              <a:xfrm>
                <a:off x="632643" y="1268760"/>
                <a:ext cx="4212853" cy="4149725"/>
                <a:chOff x="143774" y="1628800"/>
                <a:chExt cx="4572242" cy="4454731"/>
              </a:xfrm>
            </p:grpSpPr>
            <p:pic>
              <p:nvPicPr>
                <p:cNvPr id="8" name="Picture 7">
                  <a:extLst>
                    <a:ext uri="{FF2B5EF4-FFF2-40B4-BE49-F238E27FC236}">
                      <a16:creationId xmlns:a16="http://schemas.microsoft.com/office/drawing/2014/main" id="{DE50D76A-8D3D-9F27-1453-6114A0540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74" y="1628800"/>
                  <a:ext cx="4572242" cy="445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9">
                  <a:extLst>
                    <a:ext uri="{FF2B5EF4-FFF2-40B4-BE49-F238E27FC236}">
                      <a16:creationId xmlns:a16="http://schemas.microsoft.com/office/drawing/2014/main" id="{52D6A136-5D0E-CC4E-809B-A671101058C8}"/>
                    </a:ext>
                  </a:extLst>
                </p:cNvPr>
                <p:cNvSpPr txBox="1">
                  <a:spLocks noChangeArrowheads="1"/>
                </p:cNvSpPr>
                <p:nvPr/>
              </p:nvSpPr>
              <p:spPr bwMode="auto">
                <a:xfrm rot="-1982402">
                  <a:off x="2784229" y="3094715"/>
                  <a:ext cx="838691" cy="34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GB" altLang="en-FR" b="1" dirty="0">
                      <a:solidFill>
                        <a:srgbClr val="FFFF00"/>
                      </a:solidFill>
                    </a:rPr>
                    <a:t>12 km</a:t>
                  </a:r>
                </a:p>
              </p:txBody>
            </p:sp>
          </p:grpSp>
          <p:sp>
            <p:nvSpPr>
              <p:cNvPr id="7" name="Oval 6">
                <a:extLst>
                  <a:ext uri="{FF2B5EF4-FFF2-40B4-BE49-F238E27FC236}">
                    <a16:creationId xmlns:a16="http://schemas.microsoft.com/office/drawing/2014/main" id="{E4DDF2BB-36D9-951D-9D93-B268BED7B5C6}"/>
                  </a:ext>
                </a:extLst>
              </p:cNvPr>
              <p:cNvSpPr/>
              <p:nvPr/>
            </p:nvSpPr>
            <p:spPr>
              <a:xfrm>
                <a:off x="2669540" y="3140968"/>
                <a:ext cx="318284" cy="28803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E6DCC327-D887-EB5D-450B-D651AD5646A5}"/>
                </a:ext>
              </a:extLst>
            </p:cNvPr>
            <p:cNvSpPr txBox="1"/>
            <p:nvPr/>
          </p:nvSpPr>
          <p:spPr>
            <a:xfrm rot="16200000">
              <a:off x="3604472" y="2910529"/>
              <a:ext cx="2614494" cy="263494"/>
            </a:xfrm>
            <a:prstGeom prst="rect">
              <a:avLst/>
            </a:prstGeom>
            <a:solidFill>
              <a:schemeClr val="bg1"/>
            </a:solidFill>
            <a:ln>
              <a:solidFill>
                <a:schemeClr val="tx1"/>
              </a:solidFill>
            </a:ln>
          </p:spPr>
          <p:txBody>
            <a:bodyPr wrap="square" rtlCol="0">
              <a:spAutoFit/>
            </a:bodyPr>
            <a:lstStyle/>
            <a:p>
              <a:r>
                <a:rPr lang="en-GB" sz="1100" b="1" dirty="0"/>
                <a:t>simulated SSM/I footprint</a:t>
              </a:r>
            </a:p>
          </p:txBody>
        </p:sp>
        <p:sp>
          <p:nvSpPr>
            <p:cNvPr id="5" name="TextBox 4">
              <a:extLst>
                <a:ext uri="{FF2B5EF4-FFF2-40B4-BE49-F238E27FC236}">
                  <a16:creationId xmlns:a16="http://schemas.microsoft.com/office/drawing/2014/main" id="{A2FA4D3D-0E50-8195-433B-D0F69CB2FD6C}"/>
                </a:ext>
              </a:extLst>
            </p:cNvPr>
            <p:cNvSpPr txBox="1"/>
            <p:nvPr/>
          </p:nvSpPr>
          <p:spPr>
            <a:xfrm>
              <a:off x="5721673" y="4456668"/>
              <a:ext cx="1868595" cy="281649"/>
            </a:xfrm>
            <a:prstGeom prst="rect">
              <a:avLst/>
            </a:prstGeom>
            <a:solidFill>
              <a:schemeClr val="bg1"/>
            </a:solidFill>
            <a:ln>
              <a:solidFill>
                <a:schemeClr val="tx1"/>
              </a:solidFill>
            </a:ln>
          </p:spPr>
          <p:txBody>
            <a:bodyPr wrap="square" rtlCol="0">
              <a:spAutoFit/>
            </a:bodyPr>
            <a:lstStyle/>
            <a:p>
              <a:pPr algn="r"/>
              <a:r>
                <a:rPr lang="en-GB" sz="1100" b="1" dirty="0"/>
                <a:t>Evora LST station</a:t>
              </a:r>
            </a:p>
          </p:txBody>
        </p:sp>
      </p:grpSp>
      <p:sp>
        <p:nvSpPr>
          <p:cNvPr id="12" name="Text Box 3">
            <a:extLst>
              <a:ext uri="{FF2B5EF4-FFF2-40B4-BE49-F238E27FC236}">
                <a16:creationId xmlns:a16="http://schemas.microsoft.com/office/drawing/2014/main" id="{7FEDB05E-DE78-A0FA-798C-9DA00467F7DA}"/>
              </a:ext>
            </a:extLst>
          </p:cNvPr>
          <p:cNvSpPr txBox="1">
            <a:spLocks noChangeArrowheads="1"/>
          </p:cNvSpPr>
          <p:nvPr/>
        </p:nvSpPr>
        <p:spPr bwMode="auto">
          <a:xfrm>
            <a:off x="173419" y="868564"/>
            <a:ext cx="4348408"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Arial" panose="020B0604020202020204" pitchFamily="34" charset="0"/>
                <a:ea typeface="ＭＳ Ｐゴシック" panose="020B0600070205080204" pitchFamily="34" charset="-128"/>
              </a:defRPr>
            </a:lvl1pPr>
            <a:lvl2pPr marL="742950" indent="-285750">
              <a:defRPr sz="1600" b="1">
                <a:solidFill>
                  <a:schemeClr val="tx1"/>
                </a:solidFill>
                <a:latin typeface="Arial" panose="020B0604020202020204" pitchFamily="34" charset="0"/>
                <a:ea typeface="ＭＳ Ｐゴシック" panose="020B0600070205080204" pitchFamily="34" charset="-128"/>
              </a:defRPr>
            </a:lvl2pPr>
            <a:lvl3pPr>
              <a:defRPr sz="1600" b="1">
                <a:solidFill>
                  <a:schemeClr val="tx1"/>
                </a:solidFill>
                <a:latin typeface="Arial" panose="020B0604020202020204" pitchFamily="34" charset="0"/>
                <a:ea typeface="ＭＳ Ｐゴシック" panose="020B0600070205080204" pitchFamily="34" charset="-128"/>
              </a:defRPr>
            </a:lvl3pPr>
            <a:lvl4pPr marL="1600200" indent="-228600">
              <a:defRPr sz="1600" b="1">
                <a:solidFill>
                  <a:schemeClr val="tx1"/>
                </a:solidFill>
                <a:latin typeface="Arial" panose="020B0604020202020204" pitchFamily="34" charset="0"/>
                <a:ea typeface="ＭＳ Ｐゴシック" panose="020B0600070205080204" pitchFamily="34" charset="-128"/>
              </a:defRPr>
            </a:lvl4pPr>
            <a:lvl5pPr marL="2057400" indent="-228600">
              <a:defRPr sz="16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9pPr>
          </a:lstStyle>
          <a:p>
            <a:pPr>
              <a:lnSpc>
                <a:spcPct val="60000"/>
              </a:lnSpc>
            </a:pPr>
            <a:endParaRPr lang="en-US" altLang="en-FR" sz="1200" b="0" dirty="0">
              <a:ea typeface="Osaka" pitchFamily="44" charset="-128"/>
            </a:endParaRPr>
          </a:p>
          <a:p>
            <a:pPr marL="171450" indent="-171450">
              <a:buClr>
                <a:schemeClr val="tx1"/>
              </a:buClr>
              <a:buFont typeface="Arial" panose="020B0604020202020204" pitchFamily="34" charset="0"/>
              <a:buChar char="•"/>
            </a:pPr>
            <a:r>
              <a:rPr lang="en-US" altLang="en-FR" sz="1200" b="0" dirty="0">
                <a:ea typeface="Osaka" pitchFamily="44" charset="-128"/>
              </a:rPr>
              <a:t>Larger than for the IR LST due to the more varying emissivity, with estimated uncertainty in the order of </a:t>
            </a:r>
            <a:r>
              <a:rPr lang="en-US" altLang="en-FR" sz="1200" dirty="0">
                <a:ea typeface="Osaka" pitchFamily="44" charset="-128"/>
              </a:rPr>
              <a:t>2-4K</a:t>
            </a:r>
            <a:r>
              <a:rPr lang="en-US" altLang="en-FR" sz="1200" b="0" dirty="0">
                <a:ea typeface="Osaka" pitchFamily="44" charset="-128"/>
              </a:rPr>
              <a:t>. </a:t>
            </a:r>
          </a:p>
        </p:txBody>
      </p:sp>
      <p:sp>
        <p:nvSpPr>
          <p:cNvPr id="13" name="Text Box 3">
            <a:extLst>
              <a:ext uri="{FF2B5EF4-FFF2-40B4-BE49-F238E27FC236}">
                <a16:creationId xmlns:a16="http://schemas.microsoft.com/office/drawing/2014/main" id="{CAFA474E-972C-F72A-C96A-ACC0FC8C9AF2}"/>
              </a:ext>
            </a:extLst>
          </p:cNvPr>
          <p:cNvSpPr txBox="1">
            <a:spLocks noChangeArrowheads="1"/>
          </p:cNvSpPr>
          <p:nvPr/>
        </p:nvSpPr>
        <p:spPr bwMode="auto">
          <a:xfrm>
            <a:off x="4471636" y="903919"/>
            <a:ext cx="4672363"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Arial" panose="020B0604020202020204" pitchFamily="34" charset="0"/>
                <a:ea typeface="ＭＳ Ｐゴシック" panose="020B0600070205080204" pitchFamily="34" charset="-128"/>
              </a:defRPr>
            </a:lvl1pPr>
            <a:lvl2pPr marL="742950" indent="-285750">
              <a:defRPr sz="1600" b="1">
                <a:solidFill>
                  <a:schemeClr val="tx1"/>
                </a:solidFill>
                <a:latin typeface="Arial" panose="020B0604020202020204" pitchFamily="34" charset="0"/>
                <a:ea typeface="ＭＳ Ｐゴシック" panose="020B0600070205080204" pitchFamily="34" charset="-128"/>
              </a:defRPr>
            </a:lvl2pPr>
            <a:lvl3pPr>
              <a:defRPr sz="1600" b="1">
                <a:solidFill>
                  <a:schemeClr val="tx1"/>
                </a:solidFill>
                <a:latin typeface="Arial" panose="020B0604020202020204" pitchFamily="34" charset="0"/>
                <a:ea typeface="ＭＳ Ｐゴシック" panose="020B0600070205080204" pitchFamily="34" charset="-128"/>
              </a:defRPr>
            </a:lvl3pPr>
            <a:lvl4pPr marL="1600200" indent="-228600">
              <a:defRPr sz="1600" b="1">
                <a:solidFill>
                  <a:schemeClr val="tx1"/>
                </a:solidFill>
                <a:latin typeface="Arial" panose="020B0604020202020204" pitchFamily="34" charset="0"/>
                <a:ea typeface="ＭＳ Ｐゴシック" panose="020B0600070205080204" pitchFamily="34" charset="-128"/>
              </a:defRPr>
            </a:lvl4pPr>
            <a:lvl5pPr marL="2057400" indent="-228600">
              <a:defRPr sz="16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9pPr>
          </a:lstStyle>
          <a:p>
            <a:pPr marL="171450" indent="-171450">
              <a:lnSpc>
                <a:spcPct val="60000"/>
              </a:lnSpc>
              <a:buFont typeface="Arial" panose="020B0604020202020204" pitchFamily="34" charset="0"/>
              <a:buChar char="•"/>
            </a:pPr>
            <a:endParaRPr lang="en-US" altLang="en-FR" sz="1200" b="0" dirty="0">
              <a:ea typeface="Osaka" pitchFamily="44" charset="-128"/>
            </a:endParaRPr>
          </a:p>
          <a:p>
            <a:pPr marL="171450" indent="-171450">
              <a:buClr>
                <a:schemeClr val="tx1"/>
              </a:buClr>
              <a:buFont typeface="Arial" panose="020B0604020202020204" pitchFamily="34" charset="0"/>
              <a:buChar char="•"/>
            </a:pPr>
            <a:r>
              <a:rPr lang="en-US" altLang="en-FR" sz="1200" b="0" dirty="0">
                <a:ea typeface="Osaka" pitchFamily="44" charset="-128"/>
              </a:rPr>
              <a:t>Comparison with </a:t>
            </a:r>
            <a:r>
              <a:rPr lang="en-US" altLang="en-FR" sz="1200" dirty="0">
                <a:ea typeface="Osaka" pitchFamily="44" charset="-128"/>
              </a:rPr>
              <a:t>station data </a:t>
            </a:r>
            <a:r>
              <a:rPr lang="en-US" altLang="en-FR" sz="1200" b="0" dirty="0">
                <a:ea typeface="Osaka" pitchFamily="44" charset="-128"/>
              </a:rPr>
              <a:t>can show larger differences, partly due to the terrain inhomogeneity at the ~25km resolution.</a:t>
            </a:r>
          </a:p>
        </p:txBody>
      </p:sp>
      <p:sp>
        <p:nvSpPr>
          <p:cNvPr id="14" name="TextBox 13">
            <a:extLst>
              <a:ext uri="{FF2B5EF4-FFF2-40B4-BE49-F238E27FC236}">
                <a16:creationId xmlns:a16="http://schemas.microsoft.com/office/drawing/2014/main" id="{9C49F75B-A2EA-1A3D-7FCF-CD37669019E2}"/>
              </a:ext>
            </a:extLst>
          </p:cNvPr>
          <p:cNvSpPr txBox="1"/>
          <p:nvPr/>
        </p:nvSpPr>
        <p:spPr>
          <a:xfrm>
            <a:off x="1130001" y="1497801"/>
            <a:ext cx="2465295" cy="276999"/>
          </a:xfrm>
          <a:prstGeom prst="rect">
            <a:avLst/>
          </a:prstGeom>
          <a:solidFill>
            <a:schemeClr val="bg1"/>
          </a:solidFill>
        </p:spPr>
        <p:txBody>
          <a:bodyPr wrap="square">
            <a:spAutoFit/>
          </a:bodyPr>
          <a:lstStyle/>
          <a:p>
            <a:pPr algn="ctr"/>
            <a:r>
              <a:rPr lang="en-US" altLang="en-FR" sz="1200" b="0" dirty="0">
                <a:latin typeface="Arial" panose="020B0604020202020204" pitchFamily="34" charset="0"/>
                <a:ea typeface="Osaka" pitchFamily="44" charset="-128"/>
                <a:cs typeface="Arial" panose="020B0604020202020204" pitchFamily="34" charset="0"/>
              </a:rPr>
              <a:t> </a:t>
            </a:r>
            <a:r>
              <a:rPr lang="en-US" altLang="en-FR" sz="1200" dirty="0">
                <a:solidFill>
                  <a:srgbClr val="FF9449"/>
                </a:solidFill>
                <a:latin typeface="Arial" panose="020B0604020202020204" pitchFamily="34" charset="0"/>
                <a:ea typeface="Osaka" pitchFamily="44" charset="-128"/>
                <a:cs typeface="Arial" panose="020B0604020202020204" pitchFamily="34" charset="0"/>
              </a:rPr>
              <a:t>Uncertainty 2010/01/01</a:t>
            </a:r>
            <a:r>
              <a:rPr lang="en-US" altLang="en-FR" sz="1200" b="0" dirty="0">
                <a:solidFill>
                  <a:srgbClr val="FF9449"/>
                </a:solidFill>
                <a:latin typeface="Arial" panose="020B0604020202020204" pitchFamily="34" charset="0"/>
                <a:ea typeface="Osaka" pitchFamily="44" charset="-128"/>
                <a:cs typeface="Arial" panose="020B0604020202020204" pitchFamily="34" charset="0"/>
              </a:rPr>
              <a:t> 6AM (K)</a:t>
            </a:r>
            <a:endParaRPr lang="en-GB" sz="1200"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2924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774700" y="189190"/>
            <a:ext cx="6956425" cy="369332"/>
          </a:xfrm>
        </p:spPr>
        <p:txBody>
          <a:bodyPr/>
          <a:lstStyle/>
          <a:p>
            <a:pPr eaLnBrk="1" hangingPunct="1"/>
            <a:r>
              <a:rPr lang="fr-FR" altLang="fr-FR" sz="1800" dirty="0">
                <a:latin typeface="Verdana" pitchFamily="34" charset="0"/>
              </a:rPr>
              <a:t>MW LST </a:t>
            </a:r>
            <a:r>
              <a:rPr lang="fr-FR" altLang="fr-FR" sz="1800" dirty="0" err="1">
                <a:latin typeface="Verdana" pitchFamily="34" charset="0"/>
              </a:rPr>
              <a:t>product</a:t>
            </a:r>
            <a:r>
              <a:rPr lang="fr-FR" altLang="fr-FR" sz="1800" dirty="0">
                <a:latin typeface="Verdana" pitchFamily="34" charset="0"/>
              </a:rPr>
              <a:t>                         </a:t>
            </a:r>
            <a:r>
              <a:rPr lang="fr-FR" altLang="fr-FR" sz="1800" dirty="0" err="1">
                <a:latin typeface="Verdana" pitchFamily="34" charset="0"/>
              </a:rPr>
              <a:t>Ongoing</a:t>
            </a:r>
            <a:r>
              <a:rPr lang="fr-FR" altLang="fr-FR" sz="1800" dirty="0">
                <a:latin typeface="Verdana" pitchFamily="34" charset="0"/>
              </a:rPr>
              <a:t> </a:t>
            </a:r>
            <a:r>
              <a:rPr lang="fr-FR" altLang="fr-FR" sz="1800" dirty="0" err="1">
                <a:latin typeface="Verdana" pitchFamily="34" charset="0"/>
              </a:rPr>
              <a:t>work</a:t>
            </a:r>
            <a:endParaRPr lang="fr-FR" altLang="fr-FR" sz="1800" dirty="0">
              <a:latin typeface="Verdana" pitchFamily="34" charset="0"/>
            </a:endParaRPr>
          </a:p>
        </p:txBody>
      </p:sp>
      <p:sp>
        <p:nvSpPr>
          <p:cNvPr id="3" name="Text Box 3">
            <a:extLst>
              <a:ext uri="{FF2B5EF4-FFF2-40B4-BE49-F238E27FC236}">
                <a16:creationId xmlns:a16="http://schemas.microsoft.com/office/drawing/2014/main" id="{EF783574-80C0-1027-5EF8-ADCB520EBE0F}"/>
              </a:ext>
            </a:extLst>
          </p:cNvPr>
          <p:cNvSpPr txBox="1">
            <a:spLocks noChangeArrowheads="1"/>
          </p:cNvSpPr>
          <p:nvPr/>
        </p:nvSpPr>
        <p:spPr bwMode="auto">
          <a:xfrm>
            <a:off x="334723" y="791645"/>
            <a:ext cx="345609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Arial" panose="020B0604020202020204" pitchFamily="34" charset="0"/>
                <a:ea typeface="ＭＳ Ｐゴシック" panose="020B0600070205080204" pitchFamily="34" charset="-128"/>
              </a:defRPr>
            </a:lvl1pPr>
            <a:lvl2pPr marL="742950" indent="-285750">
              <a:defRPr sz="1600" b="1">
                <a:solidFill>
                  <a:schemeClr val="tx1"/>
                </a:solidFill>
                <a:latin typeface="Arial" panose="020B0604020202020204" pitchFamily="34" charset="0"/>
                <a:ea typeface="ＭＳ Ｐゴシック" panose="020B0600070205080204" pitchFamily="34" charset="-128"/>
              </a:defRPr>
            </a:lvl2pPr>
            <a:lvl3pPr>
              <a:defRPr sz="1600" b="1">
                <a:solidFill>
                  <a:schemeClr val="tx1"/>
                </a:solidFill>
                <a:latin typeface="Arial" panose="020B0604020202020204" pitchFamily="34" charset="0"/>
                <a:ea typeface="ＭＳ Ｐゴシック" panose="020B0600070205080204" pitchFamily="34" charset="-128"/>
              </a:defRPr>
            </a:lvl3pPr>
            <a:lvl4pPr marL="1600200" indent="-228600">
              <a:defRPr sz="1600" b="1">
                <a:solidFill>
                  <a:schemeClr val="tx1"/>
                </a:solidFill>
                <a:latin typeface="Arial" panose="020B0604020202020204" pitchFamily="34" charset="0"/>
                <a:ea typeface="ＭＳ Ｐゴシック" panose="020B0600070205080204" pitchFamily="34" charset="-128"/>
              </a:defRPr>
            </a:lvl4pPr>
            <a:lvl5pPr marL="2057400" indent="-228600">
              <a:defRPr sz="16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9pPr>
          </a:lstStyle>
          <a:p>
            <a:pPr marL="171450" indent="-171450">
              <a:lnSpc>
                <a:spcPct val="60000"/>
              </a:lnSpc>
              <a:buFont typeface="Arial" panose="020B0604020202020204" pitchFamily="34" charset="0"/>
              <a:buChar char="•"/>
            </a:pPr>
            <a:endParaRPr lang="en-US" altLang="en-FR" sz="1200" b="0" dirty="0">
              <a:ea typeface="Osaka" pitchFamily="44" charset="-128"/>
            </a:endParaRPr>
          </a:p>
          <a:p>
            <a:pPr marL="171450" indent="-171450">
              <a:buClr>
                <a:schemeClr val="tx1"/>
              </a:buClr>
              <a:buFont typeface="Arial" panose="020B0604020202020204" pitchFamily="34" charset="0"/>
              <a:buChar char="•"/>
            </a:pPr>
            <a:r>
              <a:rPr lang="en-US" altLang="en-FR" sz="1200" b="0" dirty="0">
                <a:ea typeface="Osaka" pitchFamily="44" charset="-128"/>
              </a:rPr>
              <a:t>Extending the data record to sample the LST diurnal cycle 4 times per day by processing the AMSR-E and AMSR2 radiances.</a:t>
            </a:r>
          </a:p>
        </p:txBody>
      </p:sp>
      <p:sp>
        <p:nvSpPr>
          <p:cNvPr id="4" name="Text Box 3">
            <a:extLst>
              <a:ext uri="{FF2B5EF4-FFF2-40B4-BE49-F238E27FC236}">
                <a16:creationId xmlns:a16="http://schemas.microsoft.com/office/drawing/2014/main" id="{A7B90D1E-D0DB-3045-F226-292E7EA97B43}"/>
              </a:ext>
            </a:extLst>
          </p:cNvPr>
          <p:cNvSpPr txBox="1">
            <a:spLocks noChangeArrowheads="1"/>
          </p:cNvSpPr>
          <p:nvPr/>
        </p:nvSpPr>
        <p:spPr bwMode="auto">
          <a:xfrm>
            <a:off x="4829403" y="829030"/>
            <a:ext cx="3332642"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Arial" panose="020B0604020202020204" pitchFamily="34" charset="0"/>
                <a:ea typeface="ＭＳ Ｐゴシック" panose="020B0600070205080204" pitchFamily="34" charset="-128"/>
              </a:defRPr>
            </a:lvl1pPr>
            <a:lvl2pPr marL="742950" indent="-285750">
              <a:defRPr sz="1600" b="1">
                <a:solidFill>
                  <a:schemeClr val="tx1"/>
                </a:solidFill>
                <a:latin typeface="Arial" panose="020B0604020202020204" pitchFamily="34" charset="0"/>
                <a:ea typeface="ＭＳ Ｐゴシック" panose="020B0600070205080204" pitchFamily="34" charset="-128"/>
              </a:defRPr>
            </a:lvl2pPr>
            <a:lvl3pPr>
              <a:defRPr sz="1600" b="1">
                <a:solidFill>
                  <a:schemeClr val="tx1"/>
                </a:solidFill>
                <a:latin typeface="Arial" panose="020B0604020202020204" pitchFamily="34" charset="0"/>
                <a:ea typeface="ＭＳ Ｐゴシック" panose="020B0600070205080204" pitchFamily="34" charset="-128"/>
              </a:defRPr>
            </a:lvl3pPr>
            <a:lvl4pPr marL="1600200" indent="-228600">
              <a:defRPr sz="1600" b="1">
                <a:solidFill>
                  <a:schemeClr val="tx1"/>
                </a:solidFill>
                <a:latin typeface="Arial" panose="020B0604020202020204" pitchFamily="34" charset="0"/>
                <a:ea typeface="ＭＳ Ｐゴシック" panose="020B0600070205080204" pitchFamily="34" charset="-128"/>
              </a:defRPr>
            </a:lvl4pPr>
            <a:lvl5pPr marL="2057400" indent="-228600">
              <a:defRPr sz="16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9pPr>
          </a:lstStyle>
          <a:p>
            <a:pPr marL="171450" indent="-171450">
              <a:lnSpc>
                <a:spcPct val="60000"/>
              </a:lnSpc>
              <a:buFont typeface="Arial" panose="020B0604020202020204" pitchFamily="34" charset="0"/>
              <a:buChar char="•"/>
            </a:pPr>
            <a:endParaRPr lang="en-US" altLang="en-FR" sz="1200" b="0" dirty="0">
              <a:ea typeface="Osaka" pitchFamily="44" charset="-128"/>
            </a:endParaRPr>
          </a:p>
          <a:p>
            <a:pPr marL="171450" indent="-171450">
              <a:buClr>
                <a:schemeClr val="tx1"/>
              </a:buClr>
              <a:buFont typeface="Arial" panose="020B0604020202020204" pitchFamily="34" charset="0"/>
              <a:buChar char="•"/>
            </a:pPr>
            <a:r>
              <a:rPr lang="en-US" altLang="en-FR" sz="1200" dirty="0">
                <a:solidFill>
                  <a:srgbClr val="FF9449"/>
                </a:solidFill>
                <a:ea typeface="Osaka" pitchFamily="44" charset="-128"/>
              </a:rPr>
              <a:t> </a:t>
            </a:r>
            <a:r>
              <a:rPr lang="en-US" altLang="en-FR" sz="1200" b="0" dirty="0">
                <a:ea typeface="Osaka" pitchFamily="44" charset="-128"/>
              </a:rPr>
              <a:t>Working on a downscaling method to offer a MW LST product at 5km resolution.</a:t>
            </a:r>
          </a:p>
        </p:txBody>
      </p:sp>
      <p:grpSp>
        <p:nvGrpSpPr>
          <p:cNvPr id="14" name="Group 13">
            <a:extLst>
              <a:ext uri="{FF2B5EF4-FFF2-40B4-BE49-F238E27FC236}">
                <a16:creationId xmlns:a16="http://schemas.microsoft.com/office/drawing/2014/main" id="{96C8831D-81BC-9F30-2E0A-CD87F9707133}"/>
              </a:ext>
            </a:extLst>
          </p:cNvPr>
          <p:cNvGrpSpPr/>
          <p:nvPr/>
        </p:nvGrpSpPr>
        <p:grpSpPr>
          <a:xfrm>
            <a:off x="4196360" y="1713303"/>
            <a:ext cx="4887626" cy="2474074"/>
            <a:chOff x="4196360" y="1713303"/>
            <a:chExt cx="4887626" cy="2474074"/>
          </a:xfrm>
        </p:grpSpPr>
        <p:pic>
          <p:nvPicPr>
            <p:cNvPr id="12" name="Picture 11">
              <a:extLst>
                <a:ext uri="{FF2B5EF4-FFF2-40B4-BE49-F238E27FC236}">
                  <a16:creationId xmlns:a16="http://schemas.microsoft.com/office/drawing/2014/main" id="{58315F66-090C-A34A-3DBF-85CAB714A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6360" y="1713303"/>
              <a:ext cx="2699711" cy="2472732"/>
            </a:xfrm>
            <a:prstGeom prst="rect">
              <a:avLst/>
            </a:prstGeom>
          </p:spPr>
        </p:pic>
        <p:pic>
          <p:nvPicPr>
            <p:cNvPr id="8" name="Picture 7">
              <a:extLst>
                <a:ext uri="{FF2B5EF4-FFF2-40B4-BE49-F238E27FC236}">
                  <a16:creationId xmlns:a16="http://schemas.microsoft.com/office/drawing/2014/main" id="{559E1E11-D8D1-68FF-52C3-2270A5DFB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1925" y="1731000"/>
              <a:ext cx="2642061" cy="2456377"/>
            </a:xfrm>
            <a:prstGeom prst="rect">
              <a:avLst/>
            </a:prstGeom>
          </p:spPr>
        </p:pic>
        <p:sp>
          <p:nvSpPr>
            <p:cNvPr id="9" name="TextBox 8">
              <a:extLst>
                <a:ext uri="{FF2B5EF4-FFF2-40B4-BE49-F238E27FC236}">
                  <a16:creationId xmlns:a16="http://schemas.microsoft.com/office/drawing/2014/main" id="{4E4227C4-3925-C883-5A46-7A1B80E5D2A1}"/>
                </a:ext>
              </a:extLst>
            </p:cNvPr>
            <p:cNvSpPr txBox="1"/>
            <p:nvPr/>
          </p:nvSpPr>
          <p:spPr>
            <a:xfrm>
              <a:off x="4665899" y="1963851"/>
              <a:ext cx="3604996" cy="261610"/>
            </a:xfrm>
            <a:prstGeom prst="rect">
              <a:avLst/>
            </a:prstGeom>
            <a:solidFill>
              <a:schemeClr val="bg1"/>
            </a:solidFill>
            <a:ln>
              <a:solidFill>
                <a:schemeClr val="tx1"/>
              </a:solidFill>
            </a:ln>
          </p:spPr>
          <p:txBody>
            <a:bodyPr wrap="square">
              <a:spAutoFit/>
            </a:bodyPr>
            <a:lstStyle/>
            <a:p>
              <a:pPr algn="ctr"/>
              <a:r>
                <a:rPr lang="en-US" altLang="en-FR" sz="1100" b="0" dirty="0">
                  <a:latin typeface="Arial" panose="020B0604020202020204" pitchFamily="34" charset="0"/>
                  <a:ea typeface="Osaka" pitchFamily="44" charset="-128"/>
                  <a:cs typeface="Arial" panose="020B0604020202020204" pitchFamily="34" charset="0"/>
                </a:rPr>
                <a:t> </a:t>
              </a:r>
              <a:r>
                <a:rPr lang="en-US" altLang="en-FR" sz="1100" dirty="0">
                  <a:solidFill>
                    <a:srgbClr val="FF9449"/>
                  </a:solidFill>
                  <a:latin typeface="Arial" panose="020B0604020202020204" pitchFamily="34" charset="0"/>
                  <a:ea typeface="Osaka" pitchFamily="44" charset="-128"/>
                  <a:cs typeface="Arial" panose="020B0604020202020204" pitchFamily="34" charset="0"/>
                </a:rPr>
                <a:t>example in Southern Ethiopia</a:t>
              </a:r>
              <a:endParaRPr lang="en-GB" sz="1100" baseline="30000" dirty="0">
                <a:latin typeface="Arial" panose="020B0604020202020204" pitchFamily="34" charset="0"/>
                <a:cs typeface="Arial" panose="020B0604020202020204" pitchFamily="34" charset="0"/>
              </a:endParaRPr>
            </a:p>
          </p:txBody>
        </p:sp>
      </p:grpSp>
      <p:pic>
        <p:nvPicPr>
          <p:cNvPr id="16" name="Picture 15">
            <a:extLst>
              <a:ext uri="{FF2B5EF4-FFF2-40B4-BE49-F238E27FC236}">
                <a16:creationId xmlns:a16="http://schemas.microsoft.com/office/drawing/2014/main" id="{35859AF7-A73E-EBD3-F922-625F70D2F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210" y="1645666"/>
            <a:ext cx="2906469" cy="2878148"/>
          </a:xfrm>
          <a:prstGeom prst="rect">
            <a:avLst/>
          </a:prstGeom>
        </p:spPr>
      </p:pic>
    </p:spTree>
    <p:extLst>
      <p:ext uri="{BB962C8B-B14F-4D97-AF65-F5344CB8AC3E}">
        <p14:creationId xmlns:p14="http://schemas.microsoft.com/office/powerpoint/2010/main" val="1610171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774700" y="189190"/>
            <a:ext cx="6956425" cy="369332"/>
          </a:xfrm>
        </p:spPr>
        <p:txBody>
          <a:bodyPr/>
          <a:lstStyle/>
          <a:p>
            <a:pPr eaLnBrk="1" hangingPunct="1"/>
            <a:r>
              <a:rPr lang="fr-FR" altLang="fr-FR" sz="1800" dirty="0">
                <a:latin typeface="Verdana" pitchFamily="34" charset="0"/>
              </a:rPr>
              <a:t>MW LST </a:t>
            </a:r>
            <a:r>
              <a:rPr lang="fr-FR" altLang="fr-FR" sz="1800" dirty="0" err="1">
                <a:latin typeface="Verdana" pitchFamily="34" charset="0"/>
              </a:rPr>
              <a:t>product</a:t>
            </a:r>
            <a:r>
              <a:rPr lang="fr-FR" altLang="fr-FR" sz="1800" dirty="0">
                <a:latin typeface="Verdana" pitchFamily="34" charset="0"/>
              </a:rPr>
              <a:t>               </a:t>
            </a:r>
            <a:r>
              <a:rPr lang="fr-FR" altLang="fr-FR" sz="1800" dirty="0" err="1">
                <a:latin typeface="Verdana" pitchFamily="34" charset="0"/>
              </a:rPr>
              <a:t>Summary</a:t>
            </a:r>
            <a:endParaRPr lang="fr-FR" altLang="fr-FR" sz="1800" dirty="0">
              <a:latin typeface="Verdana" pitchFamily="34" charset="0"/>
            </a:endParaRPr>
          </a:p>
        </p:txBody>
      </p:sp>
      <p:sp>
        <p:nvSpPr>
          <p:cNvPr id="4" name="Text Box 3">
            <a:extLst>
              <a:ext uri="{FF2B5EF4-FFF2-40B4-BE49-F238E27FC236}">
                <a16:creationId xmlns:a16="http://schemas.microsoft.com/office/drawing/2014/main" id="{9CBEB201-33B2-176C-5108-85BB34FB5B7E}"/>
              </a:ext>
            </a:extLst>
          </p:cNvPr>
          <p:cNvSpPr txBox="1">
            <a:spLocks noChangeArrowheads="1"/>
          </p:cNvSpPr>
          <p:nvPr/>
        </p:nvSpPr>
        <p:spPr bwMode="auto">
          <a:xfrm>
            <a:off x="943049" y="878513"/>
            <a:ext cx="7257901" cy="337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Arial" panose="020B0604020202020204" pitchFamily="34" charset="0"/>
                <a:ea typeface="ＭＳ Ｐゴシック" panose="020B0600070205080204" pitchFamily="34" charset="-128"/>
              </a:defRPr>
            </a:lvl1pPr>
            <a:lvl2pPr marL="742950" indent="-285750">
              <a:defRPr sz="1600" b="1">
                <a:solidFill>
                  <a:schemeClr val="tx1"/>
                </a:solidFill>
                <a:latin typeface="Arial" panose="020B0604020202020204" pitchFamily="34" charset="0"/>
                <a:ea typeface="ＭＳ Ｐゴシック" panose="020B0600070205080204" pitchFamily="34" charset="-128"/>
              </a:defRPr>
            </a:lvl2pPr>
            <a:lvl3pPr>
              <a:defRPr sz="1600" b="1">
                <a:solidFill>
                  <a:schemeClr val="tx1"/>
                </a:solidFill>
                <a:latin typeface="Arial" panose="020B0604020202020204" pitchFamily="34" charset="0"/>
                <a:ea typeface="ＭＳ Ｐゴシック" panose="020B0600070205080204" pitchFamily="34" charset="-128"/>
              </a:defRPr>
            </a:lvl3pPr>
            <a:lvl4pPr marL="1600200" indent="-228600">
              <a:defRPr sz="1600" b="1">
                <a:solidFill>
                  <a:schemeClr val="tx1"/>
                </a:solidFill>
                <a:latin typeface="Arial" panose="020B0604020202020204" pitchFamily="34" charset="0"/>
                <a:ea typeface="ＭＳ Ｐゴシック" panose="020B0600070205080204" pitchFamily="34" charset="-128"/>
              </a:defRPr>
            </a:lvl4pPr>
            <a:lvl5pPr marL="2057400" indent="-228600">
              <a:defRPr sz="16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9pPr>
          </a:lstStyle>
          <a:p>
            <a:pPr marL="171450" indent="-171450">
              <a:lnSpc>
                <a:spcPct val="60000"/>
              </a:lnSpc>
              <a:buFont typeface="Arial" panose="020B0604020202020204" pitchFamily="34" charset="0"/>
              <a:buChar char="•"/>
            </a:pPr>
            <a:endParaRPr lang="en-US" altLang="en-FR" sz="1200" b="0" dirty="0">
              <a:ea typeface="Osaka" pitchFamily="44" charset="-128"/>
            </a:endParaRPr>
          </a:p>
          <a:p>
            <a:pPr marL="171450" indent="-171450">
              <a:buClr>
                <a:schemeClr val="tx1"/>
              </a:buClr>
              <a:buFont typeface="Arial" panose="020B0604020202020204" pitchFamily="34" charset="0"/>
              <a:buChar char="•"/>
            </a:pPr>
            <a:r>
              <a:rPr lang="en-US" altLang="en-FR" sz="1200" b="0" dirty="0">
                <a:ea typeface="Osaka" pitchFamily="44" charset="-128"/>
              </a:rPr>
              <a:t>A </a:t>
            </a:r>
            <a:r>
              <a:rPr lang="en-US" altLang="en-FR" sz="1200" dirty="0">
                <a:ea typeface="Osaka" pitchFamily="44" charset="-128"/>
              </a:rPr>
              <a:t>1996-2202 microwave LST data record of “all-weather” LST </a:t>
            </a:r>
            <a:r>
              <a:rPr lang="en-US" altLang="en-FR" sz="1200" b="0" dirty="0">
                <a:ea typeface="Osaka" pitchFamily="44" charset="-128"/>
              </a:rPr>
              <a:t>based on SSM/I and SSMIS observations is currently available, with:</a:t>
            </a:r>
          </a:p>
          <a:p>
            <a:pPr marL="171450" indent="-171450">
              <a:buClr>
                <a:schemeClr val="tx1"/>
              </a:buClr>
              <a:buFont typeface="Arial" panose="020B0604020202020204" pitchFamily="34" charset="0"/>
              <a:buChar char="•"/>
            </a:pPr>
            <a:endParaRPr lang="en-US" altLang="en-FR" sz="1200" b="0" dirty="0">
              <a:ea typeface="Osaka" pitchFamily="44" charset="-128"/>
            </a:endParaRPr>
          </a:p>
          <a:p>
            <a:pPr lvl="3">
              <a:buClr>
                <a:schemeClr val="tx1"/>
              </a:buClr>
              <a:buFont typeface="Arial" panose="020B0604020202020204" pitchFamily="34" charset="0"/>
              <a:buChar char="•"/>
            </a:pPr>
            <a:r>
              <a:rPr lang="en-US" altLang="en-FR" sz="1200" b="0" dirty="0">
                <a:ea typeface="Osaka" pitchFamily="44" charset="-128"/>
              </a:rPr>
              <a:t>two estimates per day (6AM/6PM), </a:t>
            </a:r>
          </a:p>
          <a:p>
            <a:pPr lvl="3">
              <a:buClr>
                <a:schemeClr val="tx1"/>
              </a:buClr>
              <a:buFont typeface="Arial" panose="020B0604020202020204" pitchFamily="34" charset="0"/>
              <a:buChar char="•"/>
            </a:pPr>
            <a:r>
              <a:rPr lang="en-US" altLang="en-FR" sz="1200" b="0" dirty="0">
                <a:ea typeface="Osaka" pitchFamily="44" charset="-128"/>
              </a:rPr>
              <a:t>spatial resolution of ~25 km,</a:t>
            </a:r>
          </a:p>
          <a:p>
            <a:pPr lvl="3">
              <a:buClr>
                <a:schemeClr val="tx1"/>
              </a:buClr>
              <a:buFont typeface="Arial" panose="020B0604020202020204" pitchFamily="34" charset="0"/>
              <a:buChar char="•"/>
            </a:pPr>
            <a:r>
              <a:rPr lang="en-US" altLang="en-FR" sz="1200" b="0" dirty="0">
                <a:ea typeface="Osaka" pitchFamily="44" charset="-128"/>
              </a:rPr>
              <a:t>estimated uncertainties in the ~2-4 K range,</a:t>
            </a:r>
          </a:p>
          <a:p>
            <a:pPr lvl="3">
              <a:buClr>
                <a:schemeClr val="tx1"/>
              </a:buClr>
              <a:buFont typeface="Arial" panose="020B0604020202020204" pitchFamily="34" charset="0"/>
              <a:buChar char="•"/>
            </a:pPr>
            <a:r>
              <a:rPr lang="en-US" altLang="en-FR" sz="1200" b="0" dirty="0">
                <a:ea typeface="Osaka" pitchFamily="44" charset="-128"/>
              </a:rPr>
              <a:t>daily coverage from 50 to 100% (lower in the tropics).</a:t>
            </a:r>
          </a:p>
          <a:p>
            <a:pPr marL="171450" indent="-171450">
              <a:buClr>
                <a:schemeClr val="tx1"/>
              </a:buClr>
              <a:buFont typeface="Arial" panose="020B0604020202020204" pitchFamily="34" charset="0"/>
              <a:buChar char="•"/>
            </a:pPr>
            <a:endParaRPr lang="en-US" altLang="en-FR" sz="1200" b="0" dirty="0">
              <a:ea typeface="Osaka" pitchFamily="44" charset="-128"/>
            </a:endParaRPr>
          </a:p>
          <a:p>
            <a:pPr>
              <a:buClr>
                <a:schemeClr val="tx1"/>
              </a:buClr>
            </a:pPr>
            <a:r>
              <a:rPr lang="en-GB" sz="1200" b="0" dirty="0">
                <a:ea typeface="Osaka" pitchFamily="44" charset="-128"/>
              </a:rPr>
              <a:t>			https://dx.doi.org/10.5285/a7e811fe11d34df5abac6f18c920bbeb</a:t>
            </a:r>
          </a:p>
          <a:p>
            <a:pPr marL="171450" indent="-171450">
              <a:buClr>
                <a:schemeClr val="tx1"/>
              </a:buClr>
              <a:buFont typeface="Arial" panose="020B0604020202020204" pitchFamily="34" charset="0"/>
              <a:buChar char="•"/>
            </a:pPr>
            <a:endParaRPr lang="en-GB" altLang="en-FR" sz="1400" b="0" dirty="0">
              <a:latin typeface="Lato, -apple-system, BlinkMacSystemFont, Segoe UI, Roboto, Helvetica Neue, Arial, sans-serif, Apple Color Emoji, Segoe UI Emoji, Segoe UI Symbol"/>
              <a:ea typeface="Osaka" pitchFamily="44" charset="-128"/>
            </a:endParaRPr>
          </a:p>
          <a:p>
            <a:pPr marL="171450" indent="-171450">
              <a:buClr>
                <a:schemeClr val="tx1"/>
              </a:buClr>
              <a:buFont typeface="Arial" panose="020B0604020202020204" pitchFamily="34" charset="0"/>
              <a:buChar char="•"/>
            </a:pPr>
            <a:r>
              <a:rPr lang="en-GB" altLang="en-FR" sz="1200" b="0" dirty="0">
                <a:ea typeface="Osaka" pitchFamily="44" charset="-128"/>
              </a:rPr>
              <a:t>Currently working  on:</a:t>
            </a:r>
          </a:p>
          <a:p>
            <a:pPr marL="171450" indent="-171450">
              <a:buClr>
                <a:schemeClr val="tx1"/>
              </a:buClr>
              <a:buFont typeface="Arial" panose="020B0604020202020204" pitchFamily="34" charset="0"/>
              <a:buChar char="•"/>
            </a:pPr>
            <a:endParaRPr lang="en-GB" altLang="en-FR" sz="1200" b="0" dirty="0">
              <a:ea typeface="Osaka" pitchFamily="44" charset="-128"/>
            </a:endParaRPr>
          </a:p>
          <a:p>
            <a:pPr marL="1485900" lvl="4" indent="-171450">
              <a:buClr>
                <a:schemeClr val="tx1"/>
              </a:buClr>
              <a:buFont typeface="Arial" panose="020B0604020202020204" pitchFamily="34" charset="0"/>
              <a:buChar char="•"/>
            </a:pPr>
            <a:r>
              <a:rPr lang="en-GB" altLang="en-FR" sz="1200" b="0" dirty="0">
                <a:ea typeface="Osaka" pitchFamily="44" charset="-128"/>
              </a:rPr>
              <a:t>extending the time period to cover the more recent years, </a:t>
            </a:r>
          </a:p>
          <a:p>
            <a:pPr marL="1485900" lvl="4" indent="-171450">
              <a:buClr>
                <a:schemeClr val="tx1"/>
              </a:buClr>
              <a:buFont typeface="Arial" panose="020B0604020202020204" pitchFamily="34" charset="0"/>
              <a:buChar char="•"/>
            </a:pPr>
            <a:r>
              <a:rPr lang="en-GB" altLang="en-FR" sz="1200" b="0" dirty="0">
                <a:ea typeface="Osaka" pitchFamily="44" charset="-128"/>
              </a:rPr>
              <a:t>including AMSR-E and AMSR2 to sample the diurnal cycle 4 times per day</a:t>
            </a:r>
          </a:p>
          <a:p>
            <a:pPr marL="1485900" lvl="4" indent="-171450">
              <a:buClr>
                <a:schemeClr val="tx1"/>
              </a:buClr>
              <a:buFont typeface="Arial" panose="020B0604020202020204" pitchFamily="34" charset="0"/>
              <a:buChar char="•"/>
            </a:pPr>
            <a:r>
              <a:rPr lang="en-GB" altLang="en-FR" sz="1200" b="0" dirty="0">
                <a:ea typeface="Osaka" pitchFamily="44" charset="-128"/>
              </a:rPr>
              <a:t>a downscaling methodology to improve the spatial resolution.</a:t>
            </a:r>
            <a:endParaRPr lang="en-US" altLang="en-FR" sz="1200" b="0" dirty="0">
              <a:ea typeface="Osaka" pitchFamily="44" charset="-128"/>
            </a:endParaRPr>
          </a:p>
          <a:p>
            <a:pPr marL="171450" indent="-171450">
              <a:buClr>
                <a:schemeClr val="tx1"/>
              </a:buClr>
              <a:buFont typeface="Arial" panose="020B0604020202020204" pitchFamily="34" charset="0"/>
              <a:buChar char="•"/>
            </a:pPr>
            <a:endParaRPr lang="en-US" altLang="en-FR" sz="1200" b="0" dirty="0">
              <a:ea typeface="Osaka" pitchFamily="44" charset="-128"/>
            </a:endParaRPr>
          </a:p>
          <a:p>
            <a:pPr marL="171450" indent="-171450">
              <a:buClr>
                <a:schemeClr val="tx1"/>
              </a:buClr>
              <a:buFont typeface="Arial" panose="020B0604020202020204" pitchFamily="34" charset="0"/>
              <a:buChar char="•"/>
            </a:pPr>
            <a:endParaRPr lang="en-US" altLang="en-FR" sz="1200" b="0" dirty="0">
              <a:ea typeface="Osaka" pitchFamily="44" charset="-128"/>
            </a:endParaRPr>
          </a:p>
        </p:txBody>
      </p:sp>
    </p:spTree>
    <p:extLst>
      <p:ext uri="{BB962C8B-B14F-4D97-AF65-F5344CB8AC3E}">
        <p14:creationId xmlns:p14="http://schemas.microsoft.com/office/powerpoint/2010/main" val="4238210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774700" y="189190"/>
            <a:ext cx="6956425" cy="369332"/>
          </a:xfrm>
        </p:spPr>
        <p:txBody>
          <a:bodyPr/>
          <a:lstStyle/>
          <a:p>
            <a:pPr eaLnBrk="1" hangingPunct="1"/>
            <a:r>
              <a:rPr lang="fr-FR" altLang="fr-FR" sz="1800" dirty="0" err="1">
                <a:latin typeface="Verdana" pitchFamily="34" charset="0"/>
              </a:rPr>
              <a:t>Microwave</a:t>
            </a:r>
            <a:r>
              <a:rPr lang="fr-FR" altLang="fr-FR" sz="1800" dirty="0">
                <a:latin typeface="Verdana" pitchFamily="34" charset="0"/>
              </a:rPr>
              <a:t> </a:t>
            </a:r>
            <a:r>
              <a:rPr lang="fr-FR" altLang="fr-FR" sz="1800" dirty="0" err="1">
                <a:latin typeface="Verdana" pitchFamily="34" charset="0"/>
              </a:rPr>
              <a:t>remote</a:t>
            </a:r>
            <a:r>
              <a:rPr lang="fr-FR" altLang="fr-FR" sz="1800" dirty="0">
                <a:latin typeface="Verdana" pitchFamily="34" charset="0"/>
              </a:rPr>
              <a:t> </a:t>
            </a:r>
            <a:r>
              <a:rPr lang="fr-FR" altLang="fr-FR" sz="1800" dirty="0" err="1">
                <a:latin typeface="Verdana" pitchFamily="34" charset="0"/>
              </a:rPr>
              <a:t>sensing</a:t>
            </a:r>
            <a:endParaRPr lang="fr-FR" altLang="fr-FR" sz="1800" dirty="0">
              <a:latin typeface="Verdana" pitchFamily="34" charset="0"/>
            </a:endParaRPr>
          </a:p>
        </p:txBody>
      </p:sp>
      <p:pic>
        <p:nvPicPr>
          <p:cNvPr id="5" name="Content Placeholder 4">
            <a:extLst>
              <a:ext uri="{FF2B5EF4-FFF2-40B4-BE49-F238E27FC236}">
                <a16:creationId xmlns:a16="http://schemas.microsoft.com/office/drawing/2014/main" id="{72E0A831-46C0-26DF-92BD-5D2A243F27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47018" y="1780567"/>
            <a:ext cx="5656880" cy="25055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3A4FCBD-AB0B-9076-F73F-506C279AB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4682" y="2571750"/>
            <a:ext cx="3799318" cy="1911007"/>
          </a:xfrm>
          <a:prstGeom prst="rect">
            <a:avLst/>
          </a:prstGeom>
        </p:spPr>
      </p:pic>
      <p:sp>
        <p:nvSpPr>
          <p:cNvPr id="8" name="TextBox 7">
            <a:extLst>
              <a:ext uri="{FF2B5EF4-FFF2-40B4-BE49-F238E27FC236}">
                <a16:creationId xmlns:a16="http://schemas.microsoft.com/office/drawing/2014/main" id="{165B47E6-31BE-7D62-0B1B-D81450B4E342}"/>
              </a:ext>
            </a:extLst>
          </p:cNvPr>
          <p:cNvSpPr txBox="1"/>
          <p:nvPr/>
        </p:nvSpPr>
        <p:spPr>
          <a:xfrm>
            <a:off x="656497" y="909327"/>
            <a:ext cx="7477309" cy="646331"/>
          </a:xfrm>
          <a:prstGeom prst="rect">
            <a:avLst/>
          </a:prstGeom>
          <a:noFill/>
        </p:spPr>
        <p:txBody>
          <a:bodyPr wrap="square" rtlCol="0">
            <a:spAutoFit/>
          </a:bodyPr>
          <a:lstStyle/>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Microwave </a:t>
            </a:r>
            <a:r>
              <a:rPr lang="en-GB" sz="1200" dirty="0">
                <a:latin typeface="Arial" panose="020B0604020202020204" pitchFamily="34" charset="0"/>
                <a:cs typeface="Arial" panose="020B0604020202020204" pitchFamily="34" charset="0"/>
              </a:rPr>
              <a:t>(MW) </a:t>
            </a:r>
            <a:r>
              <a:rPr lang="en-GB" sz="1200" b="1" dirty="0">
                <a:latin typeface="Arial" panose="020B0604020202020204" pitchFamily="34" charset="0"/>
                <a:cs typeface="Arial" panose="020B0604020202020204" pitchFamily="34" charset="0"/>
              </a:rPr>
              <a:t>emission </a:t>
            </a:r>
            <a:r>
              <a:rPr lang="en-GB" sz="1200" dirty="0">
                <a:latin typeface="Arial" panose="020B0604020202020204" pitchFamily="34" charset="0"/>
                <a:cs typeface="Arial" panose="020B0604020202020204" pitchFamily="34" charset="0"/>
              </a:rPr>
              <a:t>from the Earth’s surface at much longer wavelengths than in the infrared (IR) can also be used to estimate the land surface temperature (LST). However, the energy emitted (E) is weaker and is less sensitive to changes on the emitting temperature (T).</a:t>
            </a:r>
          </a:p>
        </p:txBody>
      </p:sp>
      <p:sp>
        <p:nvSpPr>
          <p:cNvPr id="10" name="TextBox 9">
            <a:extLst>
              <a:ext uri="{FF2B5EF4-FFF2-40B4-BE49-F238E27FC236}">
                <a16:creationId xmlns:a16="http://schemas.microsoft.com/office/drawing/2014/main" id="{270FF0CF-4930-B9D6-51A4-12C774DF71D4}"/>
              </a:ext>
            </a:extLst>
          </p:cNvPr>
          <p:cNvSpPr txBox="1"/>
          <p:nvPr/>
        </p:nvSpPr>
        <p:spPr>
          <a:xfrm>
            <a:off x="5934513" y="2501463"/>
            <a:ext cx="2646311" cy="338554"/>
          </a:xfrm>
          <a:prstGeom prst="rect">
            <a:avLst/>
          </a:prstGeom>
          <a:noFill/>
        </p:spPr>
        <p:txBody>
          <a:bodyPr wrap="square">
            <a:spAutoFit/>
          </a:bodyPr>
          <a:lstStyle/>
          <a:p>
            <a:r>
              <a:rPr lang="en-US" altLang="en-FR" sz="1600" b="0" dirty="0">
                <a:solidFill>
                  <a:srgbClr val="E37222"/>
                </a:solidFill>
                <a:latin typeface="Arial" panose="020B0604020202020204" pitchFamily="34" charset="0"/>
                <a:ea typeface="Osaka" pitchFamily="44" charset="-128"/>
                <a:cs typeface="Arial" panose="020B0604020202020204" pitchFamily="34" charset="0"/>
              </a:rPr>
              <a:t> E ~ </a:t>
            </a:r>
            <a:r>
              <a:rPr lang="en-US" altLang="en-FR" sz="1600" dirty="0">
                <a:solidFill>
                  <a:srgbClr val="E37222"/>
                </a:solidFill>
                <a:latin typeface="Arial" panose="020B0604020202020204" pitchFamily="34" charset="0"/>
                <a:ea typeface="Osaka" pitchFamily="44" charset="-128"/>
                <a:cs typeface="Arial" panose="020B0604020202020204" pitchFamily="34" charset="0"/>
              </a:rPr>
              <a:t>T</a:t>
            </a:r>
            <a:r>
              <a:rPr lang="en-US" altLang="en-FR" sz="1600" b="0" baseline="30000" dirty="0">
                <a:solidFill>
                  <a:srgbClr val="E37222"/>
                </a:solidFill>
                <a:latin typeface="Arial" panose="020B0604020202020204" pitchFamily="34" charset="0"/>
                <a:ea typeface="Osaka" pitchFamily="44" charset="-128"/>
                <a:cs typeface="Arial" panose="020B0604020202020204" pitchFamily="34" charset="0"/>
              </a:rPr>
              <a:t>4 </a:t>
            </a:r>
            <a:r>
              <a:rPr lang="en-US" altLang="en-FR" sz="1600" b="0" dirty="0">
                <a:solidFill>
                  <a:srgbClr val="E37222"/>
                </a:solidFill>
                <a:latin typeface="Arial" panose="020B0604020202020204" pitchFamily="34" charset="0"/>
                <a:ea typeface="Osaka" pitchFamily="44" charset="-128"/>
                <a:cs typeface="Arial" panose="020B0604020202020204" pitchFamily="34" charset="0"/>
              </a:rPr>
              <a:t>                      E ~ T</a:t>
            </a:r>
            <a:endParaRPr lang="en-GB" sz="1600" baseline="30000" dirty="0">
              <a:solidFill>
                <a:srgbClr val="E37222"/>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D26E1E0-1B1E-999F-26C7-F3BCC3A902A9}"/>
              </a:ext>
            </a:extLst>
          </p:cNvPr>
          <p:cNvGrpSpPr/>
          <p:nvPr/>
        </p:nvGrpSpPr>
        <p:grpSpPr>
          <a:xfrm>
            <a:off x="-79011" y="1799459"/>
            <a:ext cx="3432875" cy="2217645"/>
            <a:chOff x="639305" y="2119298"/>
            <a:chExt cx="3432875" cy="2217645"/>
          </a:xfrm>
        </p:grpSpPr>
        <p:pic>
          <p:nvPicPr>
            <p:cNvPr id="5" name="Image 3" descr="UWbfemis_06_200604.png">
              <a:extLst>
                <a:ext uri="{FF2B5EF4-FFF2-40B4-BE49-F238E27FC236}">
                  <a16:creationId xmlns:a16="http://schemas.microsoft.com/office/drawing/2014/main" id="{0E11829D-E865-C9CE-73DB-6A65D0E777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305" y="2119298"/>
              <a:ext cx="3432875" cy="221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7786E2E-DC07-2BBF-3FD7-89466FF58140}"/>
                </a:ext>
              </a:extLst>
            </p:cNvPr>
            <p:cNvSpPr txBox="1"/>
            <p:nvPr/>
          </p:nvSpPr>
          <p:spPr>
            <a:xfrm>
              <a:off x="1164853" y="3391939"/>
              <a:ext cx="920445" cy="338554"/>
            </a:xfrm>
            <a:prstGeom prst="rect">
              <a:avLst/>
            </a:prstGeom>
            <a:noFill/>
          </p:spPr>
          <p:txBody>
            <a:bodyPr wrap="none" rtlCol="0">
              <a:spAutoFit/>
            </a:bodyPr>
            <a:lstStyle/>
            <a:p>
              <a:r>
                <a:rPr lang="en-GB" sz="1600" b="1" dirty="0" err="1">
                  <a:solidFill>
                    <a:schemeClr val="tx1">
                      <a:lumMod val="75000"/>
                      <a:lumOff val="25000"/>
                    </a:schemeClr>
                  </a:solidFill>
                  <a:latin typeface="Arial" panose="020B0604020202020204" pitchFamily="34" charset="0"/>
                  <a:cs typeface="Arial" panose="020B0604020202020204" pitchFamily="34" charset="0"/>
                </a:rPr>
                <a:t>e</a:t>
              </a:r>
              <a:r>
                <a:rPr lang="en-GB" sz="1600" b="1" baseline="-25000" dirty="0" err="1">
                  <a:solidFill>
                    <a:schemeClr val="tx1">
                      <a:lumMod val="75000"/>
                      <a:lumOff val="25000"/>
                    </a:schemeClr>
                  </a:solidFill>
                  <a:latin typeface="Arial" panose="020B0604020202020204" pitchFamily="34" charset="0"/>
                  <a:cs typeface="Arial" panose="020B0604020202020204" pitchFamily="34" charset="0"/>
                </a:rPr>
                <a:t>IR</a:t>
              </a:r>
              <a:r>
                <a:rPr lang="en-GB" sz="1600" b="1" baseline="-25000" dirty="0">
                  <a:solidFill>
                    <a:schemeClr val="tx1">
                      <a:lumMod val="75000"/>
                      <a:lumOff val="25000"/>
                    </a:schemeClr>
                  </a:solidFill>
                  <a:latin typeface="Arial" panose="020B0604020202020204" pitchFamily="34" charset="0"/>
                  <a:cs typeface="Arial" panose="020B0604020202020204" pitchFamily="34" charset="0"/>
                </a:rPr>
                <a:t>[8.3um]</a:t>
              </a:r>
            </a:p>
          </p:txBody>
        </p:sp>
      </p:grpSp>
      <p:grpSp>
        <p:nvGrpSpPr>
          <p:cNvPr id="2" name="Group 1">
            <a:extLst>
              <a:ext uri="{FF2B5EF4-FFF2-40B4-BE49-F238E27FC236}">
                <a16:creationId xmlns:a16="http://schemas.microsoft.com/office/drawing/2014/main" id="{A852A1CC-3C58-1E8D-93F2-566175040513}"/>
              </a:ext>
            </a:extLst>
          </p:cNvPr>
          <p:cNvGrpSpPr/>
          <p:nvPr/>
        </p:nvGrpSpPr>
        <p:grpSpPr>
          <a:xfrm>
            <a:off x="3076414" y="1475562"/>
            <a:ext cx="6067586" cy="3305257"/>
            <a:chOff x="4780048" y="2196906"/>
            <a:chExt cx="4112432" cy="2240206"/>
          </a:xfrm>
        </p:grpSpPr>
        <p:pic>
          <p:nvPicPr>
            <p:cNvPr id="3" name="Picture 1040" descr="image_19H_0792_glob">
              <a:extLst>
                <a:ext uri="{FF2B5EF4-FFF2-40B4-BE49-F238E27FC236}">
                  <a16:creationId xmlns:a16="http://schemas.microsoft.com/office/drawing/2014/main" id="{34A8BAFF-012F-8FED-E001-50DA39A88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0048" y="2196906"/>
              <a:ext cx="4112432" cy="2240206"/>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pic>
        <p:sp>
          <p:nvSpPr>
            <p:cNvPr id="4" name="TextBox 3">
              <a:extLst>
                <a:ext uri="{FF2B5EF4-FFF2-40B4-BE49-F238E27FC236}">
                  <a16:creationId xmlns:a16="http://schemas.microsoft.com/office/drawing/2014/main" id="{64EE6BD5-7625-8D1C-3047-3A7B86ED25AB}"/>
                </a:ext>
              </a:extLst>
            </p:cNvPr>
            <p:cNvSpPr txBox="1"/>
            <p:nvPr/>
          </p:nvSpPr>
          <p:spPr>
            <a:xfrm>
              <a:off x="5171366" y="3590725"/>
              <a:ext cx="942185" cy="229462"/>
            </a:xfrm>
            <a:prstGeom prst="rect">
              <a:avLst/>
            </a:prstGeom>
            <a:noFill/>
          </p:spPr>
          <p:txBody>
            <a:bodyPr wrap="none" rtlCol="0">
              <a:spAutoFit/>
            </a:bodyPr>
            <a:lstStyle/>
            <a:p>
              <a:r>
                <a:rPr lang="en-GB" sz="1600" b="1" dirty="0" err="1">
                  <a:solidFill>
                    <a:schemeClr val="tx1">
                      <a:lumMod val="75000"/>
                      <a:lumOff val="25000"/>
                    </a:schemeClr>
                  </a:solidFill>
                  <a:latin typeface="Arial" panose="020B0604020202020204" pitchFamily="34" charset="0"/>
                  <a:cs typeface="Arial" panose="020B0604020202020204" pitchFamily="34" charset="0"/>
                </a:rPr>
                <a:t>e</a:t>
              </a:r>
              <a:r>
                <a:rPr lang="en-GB" sz="1600" b="1" baseline="-25000" dirty="0" err="1">
                  <a:solidFill>
                    <a:schemeClr val="tx1">
                      <a:lumMod val="75000"/>
                      <a:lumOff val="25000"/>
                    </a:schemeClr>
                  </a:solidFill>
                  <a:latin typeface="Arial" panose="020B0604020202020204" pitchFamily="34" charset="0"/>
                  <a:cs typeface="Arial" panose="020B0604020202020204" pitchFamily="34" charset="0"/>
                </a:rPr>
                <a:t>MW</a:t>
              </a:r>
              <a:r>
                <a:rPr lang="en-GB" sz="1600" b="1" baseline="-25000" dirty="0">
                  <a:solidFill>
                    <a:schemeClr val="tx1">
                      <a:lumMod val="75000"/>
                      <a:lumOff val="25000"/>
                    </a:schemeClr>
                  </a:solidFill>
                  <a:latin typeface="Arial" panose="020B0604020202020204" pitchFamily="34" charset="0"/>
                  <a:cs typeface="Arial" panose="020B0604020202020204" pitchFamily="34" charset="0"/>
                </a:rPr>
                <a:t>[19GHz-hpol]</a:t>
              </a:r>
            </a:p>
          </p:txBody>
        </p:sp>
      </p:grpSp>
      <p:sp>
        <p:nvSpPr>
          <p:cNvPr id="6145" name="Title 1"/>
          <p:cNvSpPr>
            <a:spLocks noGrp="1"/>
          </p:cNvSpPr>
          <p:nvPr>
            <p:ph type="title"/>
          </p:nvPr>
        </p:nvSpPr>
        <p:spPr>
          <a:xfrm>
            <a:off x="774700" y="189190"/>
            <a:ext cx="6956425" cy="369332"/>
          </a:xfrm>
        </p:spPr>
        <p:txBody>
          <a:bodyPr/>
          <a:lstStyle/>
          <a:p>
            <a:pPr eaLnBrk="1" hangingPunct="1"/>
            <a:r>
              <a:rPr lang="fr-FR" altLang="fr-FR" sz="1800" dirty="0" err="1">
                <a:latin typeface="Verdana" pitchFamily="34" charset="0"/>
              </a:rPr>
              <a:t>Microwave</a:t>
            </a:r>
            <a:r>
              <a:rPr lang="fr-FR" altLang="fr-FR" sz="1800" dirty="0">
                <a:latin typeface="Verdana" pitchFamily="34" charset="0"/>
              </a:rPr>
              <a:t> observations                   </a:t>
            </a:r>
            <a:r>
              <a:rPr lang="fr-FR" altLang="fr-FR" sz="1800" dirty="0" err="1">
                <a:latin typeface="Verdana" pitchFamily="34" charset="0"/>
              </a:rPr>
              <a:t>emissivity</a:t>
            </a:r>
            <a:endParaRPr lang="fr-FR" altLang="fr-FR" sz="1800" dirty="0">
              <a:latin typeface="Verdana" pitchFamily="34" charset="0"/>
            </a:endParaRPr>
          </a:p>
        </p:txBody>
      </p:sp>
      <p:sp>
        <p:nvSpPr>
          <p:cNvPr id="6" name="TextBox 5">
            <a:extLst>
              <a:ext uri="{FF2B5EF4-FFF2-40B4-BE49-F238E27FC236}">
                <a16:creationId xmlns:a16="http://schemas.microsoft.com/office/drawing/2014/main" id="{A61047B6-46A6-0641-2FE9-07B4691EDD18}"/>
              </a:ext>
            </a:extLst>
          </p:cNvPr>
          <p:cNvSpPr txBox="1"/>
          <p:nvPr/>
        </p:nvSpPr>
        <p:spPr>
          <a:xfrm>
            <a:off x="564691" y="1007539"/>
            <a:ext cx="8106969" cy="461665"/>
          </a:xfrm>
          <a:prstGeom prst="rect">
            <a:avLst/>
          </a:prstGeom>
          <a:noFill/>
        </p:spPr>
        <p:txBody>
          <a:bodyPr wrap="square" rtlCol="0">
            <a:spAutoFit/>
          </a:bodyPr>
          <a:lstStyle/>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The radiant temperature (T</a:t>
            </a:r>
            <a:r>
              <a:rPr lang="en-GB" sz="1200" baseline="-25000" dirty="0">
                <a:latin typeface="Arial" panose="020B0604020202020204" pitchFamily="34" charset="0"/>
                <a:cs typeface="Arial" panose="020B0604020202020204" pitchFamily="34" charset="0"/>
              </a:rPr>
              <a:t>R</a:t>
            </a:r>
            <a:r>
              <a:rPr lang="en-GB" sz="1200" dirty="0">
                <a:latin typeface="Arial" panose="020B0604020202020204" pitchFamily="34" charset="0"/>
                <a:cs typeface="Arial" panose="020B0604020202020204" pitchFamily="34" charset="0"/>
              </a:rPr>
              <a:t>) has also a </a:t>
            </a:r>
            <a:r>
              <a:rPr lang="en-GB" sz="1200" b="1" dirty="0">
                <a:latin typeface="Arial" panose="020B0604020202020204" pitchFamily="34" charset="0"/>
                <a:cs typeface="Arial" panose="020B0604020202020204" pitchFamily="34" charset="0"/>
              </a:rPr>
              <a:t>larger dependence on the emissivity </a:t>
            </a:r>
            <a:r>
              <a:rPr lang="en-GB" sz="1200" dirty="0">
                <a:latin typeface="Arial" panose="020B0604020202020204" pitchFamily="34" charset="0"/>
                <a:cs typeface="Arial" panose="020B0604020202020204" pitchFamily="34" charset="0"/>
              </a:rPr>
              <a:t>(e), which has a larger variability than in the IR, changing with the surface conditions (e.g., the state of the vegetation, the soil moisture content).</a:t>
            </a:r>
          </a:p>
        </p:txBody>
      </p:sp>
      <p:sp>
        <p:nvSpPr>
          <p:cNvPr id="7" name="TextBox 6">
            <a:extLst>
              <a:ext uri="{FF2B5EF4-FFF2-40B4-BE49-F238E27FC236}">
                <a16:creationId xmlns:a16="http://schemas.microsoft.com/office/drawing/2014/main" id="{6CC496ED-00FB-9F26-D173-8404036BC874}"/>
              </a:ext>
            </a:extLst>
          </p:cNvPr>
          <p:cNvSpPr txBox="1"/>
          <p:nvPr/>
        </p:nvSpPr>
        <p:spPr>
          <a:xfrm>
            <a:off x="933464" y="1667171"/>
            <a:ext cx="1743775" cy="338554"/>
          </a:xfrm>
          <a:prstGeom prst="rect">
            <a:avLst/>
          </a:prstGeom>
          <a:solidFill>
            <a:schemeClr val="bg1"/>
          </a:solidFill>
        </p:spPr>
        <p:txBody>
          <a:bodyPr wrap="square">
            <a:spAutoFit/>
          </a:bodyPr>
          <a:lstStyle/>
          <a:p>
            <a:pPr algn="ctr"/>
            <a:r>
              <a:rPr lang="en-US" altLang="en-FR" sz="1600" b="0" dirty="0">
                <a:latin typeface="Arial" panose="020B0604020202020204" pitchFamily="34" charset="0"/>
                <a:ea typeface="Osaka" pitchFamily="44" charset="-128"/>
                <a:cs typeface="Arial" panose="020B0604020202020204" pitchFamily="34" charset="0"/>
              </a:rPr>
              <a:t> </a:t>
            </a:r>
            <a:r>
              <a:rPr lang="en-US" altLang="en-FR" sz="1600" dirty="0">
                <a:solidFill>
                  <a:srgbClr val="FF9449"/>
                </a:solidFill>
                <a:latin typeface="Arial" panose="020B0604020202020204" pitchFamily="34" charset="0"/>
                <a:ea typeface="Osaka" pitchFamily="44" charset="-128"/>
                <a:cs typeface="Arial" panose="020B0604020202020204" pitchFamily="34" charset="0"/>
              </a:rPr>
              <a:t>T</a:t>
            </a:r>
            <a:r>
              <a:rPr lang="en-US" altLang="en-FR" sz="1600" baseline="-25000" dirty="0">
                <a:solidFill>
                  <a:srgbClr val="FF9449"/>
                </a:solidFill>
                <a:latin typeface="Arial" panose="020B0604020202020204" pitchFamily="34" charset="0"/>
                <a:ea typeface="Osaka" pitchFamily="44" charset="-128"/>
                <a:cs typeface="Arial" panose="020B0604020202020204" pitchFamily="34" charset="0"/>
              </a:rPr>
              <a:t>R</a:t>
            </a:r>
            <a:r>
              <a:rPr lang="en-US" altLang="en-FR" sz="1600" dirty="0">
                <a:solidFill>
                  <a:srgbClr val="FF9449"/>
                </a:solidFill>
                <a:latin typeface="Arial" panose="020B0604020202020204" pitchFamily="34" charset="0"/>
                <a:ea typeface="Osaka" pitchFamily="44" charset="-128"/>
                <a:cs typeface="Arial" panose="020B0604020202020204" pitchFamily="34" charset="0"/>
              </a:rPr>
              <a:t> = e</a:t>
            </a:r>
            <a:r>
              <a:rPr lang="en-US" altLang="en-FR" sz="1600" baseline="-25000" dirty="0">
                <a:solidFill>
                  <a:srgbClr val="FF9449"/>
                </a:solidFill>
                <a:latin typeface="Arial" panose="020B0604020202020204" pitchFamily="34" charset="0"/>
                <a:ea typeface="Osaka" pitchFamily="44" charset="-128"/>
                <a:cs typeface="Arial" panose="020B0604020202020204" pitchFamily="34" charset="0"/>
              </a:rPr>
              <a:t>IR</a:t>
            </a:r>
            <a:r>
              <a:rPr lang="en-US" altLang="en-FR" sz="1600" baseline="30000" dirty="0">
                <a:solidFill>
                  <a:srgbClr val="FF9449"/>
                </a:solidFill>
                <a:latin typeface="Arial" panose="020B0604020202020204" pitchFamily="34" charset="0"/>
                <a:ea typeface="Osaka" pitchFamily="44" charset="-128"/>
                <a:cs typeface="Arial" panose="020B0604020202020204" pitchFamily="34" charset="0"/>
              </a:rPr>
              <a:t>1/4</a:t>
            </a:r>
            <a:r>
              <a:rPr lang="en-US" altLang="en-FR" sz="1600" b="0" dirty="0">
                <a:solidFill>
                  <a:srgbClr val="FF9449"/>
                </a:solidFill>
                <a:latin typeface="Arial" panose="020B0604020202020204" pitchFamily="34" charset="0"/>
                <a:ea typeface="Osaka" pitchFamily="44" charset="-128"/>
                <a:cs typeface="Arial" panose="020B0604020202020204" pitchFamily="34" charset="0"/>
              </a:rPr>
              <a:t> T</a:t>
            </a:r>
            <a:endParaRPr lang="en-GB" sz="1600" baseline="30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2977D62-CCB0-1C85-4364-1CC7477B96A9}"/>
              </a:ext>
            </a:extLst>
          </p:cNvPr>
          <p:cNvSpPr txBox="1"/>
          <p:nvPr/>
        </p:nvSpPr>
        <p:spPr>
          <a:xfrm>
            <a:off x="4715899" y="1450805"/>
            <a:ext cx="2623896" cy="338554"/>
          </a:xfrm>
          <a:prstGeom prst="rect">
            <a:avLst/>
          </a:prstGeom>
          <a:solidFill>
            <a:schemeClr val="bg1"/>
          </a:solidFill>
          <a:ln>
            <a:noFill/>
          </a:ln>
        </p:spPr>
        <p:txBody>
          <a:bodyPr wrap="square">
            <a:spAutoFit/>
          </a:bodyPr>
          <a:lstStyle/>
          <a:p>
            <a:pPr algn="ctr"/>
            <a:r>
              <a:rPr lang="en-GB" altLang="en-FR" sz="1600" b="0">
                <a:latin typeface="Arial" panose="020B0604020202020204" pitchFamily="34" charset="0"/>
                <a:ea typeface="Osaka" pitchFamily="44" charset="-128"/>
                <a:cs typeface="Arial" panose="020B0604020202020204" pitchFamily="34" charset="0"/>
              </a:rPr>
              <a:t> </a:t>
            </a:r>
            <a:r>
              <a:rPr lang="en-GB" altLang="en-FR" sz="1600">
                <a:solidFill>
                  <a:srgbClr val="FF9449"/>
                </a:solidFill>
                <a:latin typeface="Arial" panose="020B0604020202020204" pitchFamily="34" charset="0"/>
                <a:ea typeface="Osaka" pitchFamily="44" charset="-128"/>
                <a:cs typeface="Arial" panose="020B0604020202020204" pitchFamily="34" charset="0"/>
              </a:rPr>
              <a:t>T</a:t>
            </a:r>
            <a:r>
              <a:rPr lang="en-GB" altLang="en-FR" sz="1600" baseline="-25000">
                <a:solidFill>
                  <a:srgbClr val="FF9449"/>
                </a:solidFill>
                <a:latin typeface="Arial" panose="020B0604020202020204" pitchFamily="34" charset="0"/>
                <a:ea typeface="Osaka" pitchFamily="44" charset="-128"/>
                <a:cs typeface="Arial" panose="020B0604020202020204" pitchFamily="34" charset="0"/>
              </a:rPr>
              <a:t>R</a:t>
            </a:r>
            <a:r>
              <a:rPr lang="en-GB" altLang="en-FR" sz="1600">
                <a:solidFill>
                  <a:srgbClr val="FF9449"/>
                </a:solidFill>
                <a:latin typeface="Arial" panose="020B0604020202020204" pitchFamily="34" charset="0"/>
                <a:ea typeface="Osaka" pitchFamily="44" charset="-128"/>
                <a:cs typeface="Arial" panose="020B0604020202020204" pitchFamily="34" charset="0"/>
              </a:rPr>
              <a:t> = e</a:t>
            </a:r>
            <a:r>
              <a:rPr lang="en-GB" altLang="en-FR" sz="1600" baseline="-25000">
                <a:solidFill>
                  <a:srgbClr val="FF9449"/>
                </a:solidFill>
                <a:latin typeface="Arial" panose="020B0604020202020204" pitchFamily="34" charset="0"/>
                <a:ea typeface="Osaka" pitchFamily="44" charset="-128"/>
                <a:cs typeface="Arial" panose="020B0604020202020204" pitchFamily="34" charset="0"/>
              </a:rPr>
              <a:t>MW</a:t>
            </a:r>
            <a:r>
              <a:rPr lang="en-GB" altLang="en-FR" sz="1600" b="0">
                <a:solidFill>
                  <a:srgbClr val="FF9449"/>
                </a:solidFill>
                <a:latin typeface="Arial" panose="020B0604020202020204" pitchFamily="34" charset="0"/>
                <a:ea typeface="Osaka" pitchFamily="44" charset="-128"/>
                <a:cs typeface="Arial" panose="020B0604020202020204" pitchFamily="34" charset="0"/>
              </a:rPr>
              <a:t> T</a:t>
            </a:r>
            <a:endParaRPr lang="en-GB" sz="1600" baseline="30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710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774700" y="189190"/>
            <a:ext cx="6956425" cy="369332"/>
          </a:xfrm>
        </p:spPr>
        <p:txBody>
          <a:bodyPr/>
          <a:lstStyle/>
          <a:p>
            <a:pPr eaLnBrk="1" hangingPunct="1"/>
            <a:r>
              <a:rPr lang="en-GB" altLang="fr-FR" sz="1800" dirty="0">
                <a:latin typeface="Verdana" pitchFamily="34" charset="0"/>
              </a:rPr>
              <a:t>Microwave observations            emitting temperature </a:t>
            </a:r>
          </a:p>
        </p:txBody>
      </p:sp>
      <p:pic>
        <p:nvPicPr>
          <p:cNvPr id="3" name="Content Placeholder 2">
            <a:extLst>
              <a:ext uri="{FF2B5EF4-FFF2-40B4-BE49-F238E27FC236}">
                <a16:creationId xmlns:a16="http://schemas.microsoft.com/office/drawing/2014/main" id="{4044EC42-F332-8FA3-2E91-17B1741C2C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963" y="1373685"/>
            <a:ext cx="6843137" cy="2617465"/>
          </a:xfrm>
        </p:spPr>
      </p:pic>
      <p:grpSp>
        <p:nvGrpSpPr>
          <p:cNvPr id="7" name="Group 6">
            <a:extLst>
              <a:ext uri="{FF2B5EF4-FFF2-40B4-BE49-F238E27FC236}">
                <a16:creationId xmlns:a16="http://schemas.microsoft.com/office/drawing/2014/main" id="{849C11FF-F6A1-F69B-5DB0-52987C29C30E}"/>
              </a:ext>
            </a:extLst>
          </p:cNvPr>
          <p:cNvGrpSpPr/>
          <p:nvPr/>
        </p:nvGrpSpPr>
        <p:grpSpPr>
          <a:xfrm>
            <a:off x="5504567" y="3142872"/>
            <a:ext cx="3510470" cy="1586683"/>
            <a:chOff x="3561806" y="2908099"/>
            <a:chExt cx="4412680" cy="1918557"/>
          </a:xfrm>
        </p:grpSpPr>
        <p:pic>
          <p:nvPicPr>
            <p:cNvPr id="5" name="Picture 4">
              <a:extLst>
                <a:ext uri="{FF2B5EF4-FFF2-40B4-BE49-F238E27FC236}">
                  <a16:creationId xmlns:a16="http://schemas.microsoft.com/office/drawing/2014/main" id="{20EA0586-851D-7B26-86F3-9D3640BF1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1806" y="2908099"/>
              <a:ext cx="4412680" cy="1918557"/>
            </a:xfrm>
            <a:prstGeom prst="rect">
              <a:avLst/>
            </a:prstGeom>
          </p:spPr>
        </p:pic>
        <p:sp>
          <p:nvSpPr>
            <p:cNvPr id="6" name="Rectangle 5">
              <a:extLst>
                <a:ext uri="{FF2B5EF4-FFF2-40B4-BE49-F238E27FC236}">
                  <a16:creationId xmlns:a16="http://schemas.microsoft.com/office/drawing/2014/main" id="{3C58521F-24F1-5740-46BE-A4EBE58136AC}"/>
                </a:ext>
              </a:extLst>
            </p:cNvPr>
            <p:cNvSpPr/>
            <p:nvPr/>
          </p:nvSpPr>
          <p:spPr>
            <a:xfrm>
              <a:off x="3607915" y="2908099"/>
              <a:ext cx="4325596" cy="2444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9180D5FF-7DB6-AB30-D29C-627A38327C40}"/>
              </a:ext>
            </a:extLst>
          </p:cNvPr>
          <p:cNvSpPr txBox="1"/>
          <p:nvPr/>
        </p:nvSpPr>
        <p:spPr>
          <a:xfrm>
            <a:off x="593135" y="901082"/>
            <a:ext cx="7793220" cy="461665"/>
          </a:xfrm>
          <a:prstGeom prst="rect">
            <a:avLst/>
          </a:prstGeom>
          <a:noFill/>
        </p:spPr>
        <p:txBody>
          <a:bodyPr wrap="square">
            <a:spAutoFit/>
          </a:bodyPr>
          <a:lstStyle/>
          <a:p>
            <a:pPr marL="171450" indent="-171450">
              <a:buFont typeface="Arial" panose="020B0604020202020204" pitchFamily="34" charset="0"/>
              <a:buChar char="•"/>
            </a:pPr>
            <a:r>
              <a:rPr lang="en-US" altLang="en-FR" sz="1200" b="0" dirty="0">
                <a:latin typeface="Arial" panose="020B0604020202020204" pitchFamily="34" charset="0"/>
                <a:ea typeface="Osaka" pitchFamily="44" charset="-128"/>
                <a:cs typeface="Arial" panose="020B0604020202020204" pitchFamily="34" charset="0"/>
              </a:rPr>
              <a:t>Longer wavelengths have </a:t>
            </a:r>
            <a:r>
              <a:rPr lang="en-US" altLang="en-FR" sz="1200" b="1" dirty="0">
                <a:latin typeface="Arial" panose="020B0604020202020204" pitchFamily="34" charset="0"/>
                <a:ea typeface="Osaka" pitchFamily="44" charset="-128"/>
                <a:cs typeface="Arial" panose="020B0604020202020204" pitchFamily="34" charset="0"/>
              </a:rPr>
              <a:t>larger penetration depth</a:t>
            </a:r>
            <a:r>
              <a:rPr lang="en-US" altLang="en-FR" sz="1200" b="0" dirty="0">
                <a:latin typeface="Arial" panose="020B0604020202020204" pitchFamily="34" charset="0"/>
                <a:ea typeface="Osaka" pitchFamily="44" charset="-128"/>
                <a:cs typeface="Arial" panose="020B0604020202020204" pitchFamily="34" charset="0"/>
              </a:rPr>
              <a:t>; in very arid places MWs observe a emitting </a:t>
            </a:r>
            <a:r>
              <a:rPr lang="en-US" altLang="en-FR" sz="1200" dirty="0">
                <a:latin typeface="Arial" panose="020B0604020202020204" pitchFamily="34" charset="0"/>
                <a:ea typeface="Osaka" pitchFamily="44" charset="-128"/>
                <a:cs typeface="Arial" panose="020B0604020202020204" pitchFamily="34" charset="0"/>
              </a:rPr>
              <a:t>temperature integrated </a:t>
            </a:r>
            <a:r>
              <a:rPr lang="en-US" altLang="en-FR" sz="1200" b="0" dirty="0">
                <a:latin typeface="Arial" panose="020B0604020202020204" pitchFamily="34" charset="0"/>
                <a:ea typeface="Osaka" pitchFamily="44" charset="-128"/>
                <a:cs typeface="Arial" panose="020B0604020202020204" pitchFamily="34" charset="0"/>
              </a:rPr>
              <a:t>over a few </a:t>
            </a:r>
            <a:r>
              <a:rPr lang="en-US" altLang="en-FR" sz="1200" b="0" dirty="0" err="1">
                <a:latin typeface="Arial" panose="020B0604020202020204" pitchFamily="34" charset="0"/>
                <a:ea typeface="Osaka" pitchFamily="44" charset="-128"/>
                <a:cs typeface="Arial" panose="020B0604020202020204" pitchFamily="34" charset="0"/>
              </a:rPr>
              <a:t>cms</a:t>
            </a:r>
            <a:r>
              <a:rPr lang="en-US" altLang="en-FR" sz="1200" b="0" dirty="0">
                <a:latin typeface="Arial" panose="020B0604020202020204" pitchFamily="34" charset="0"/>
                <a:ea typeface="Osaka" pitchFamily="44" charset="-128"/>
                <a:cs typeface="Arial" panose="020B0604020202020204" pitchFamily="34" charset="0"/>
              </a:rPr>
              <a:t> below the surface, differing from the </a:t>
            </a:r>
            <a:r>
              <a:rPr lang="en-US" altLang="en-FR" sz="1200" b="1" dirty="0">
                <a:latin typeface="Arial" panose="020B0604020202020204" pitchFamily="34" charset="0"/>
                <a:ea typeface="Osaka" pitchFamily="44" charset="-128"/>
                <a:cs typeface="Arial" panose="020B0604020202020204" pitchFamily="34" charset="0"/>
              </a:rPr>
              <a:t>skin temperature </a:t>
            </a:r>
            <a:r>
              <a:rPr lang="en-US" altLang="en-FR" sz="1200" b="0" dirty="0">
                <a:latin typeface="Arial" panose="020B0604020202020204" pitchFamily="34" charset="0"/>
                <a:ea typeface="Osaka" pitchFamily="44" charset="-128"/>
                <a:cs typeface="Arial" panose="020B0604020202020204" pitchFamily="34" charset="0"/>
              </a:rPr>
              <a:t>measured in the IR.</a:t>
            </a:r>
            <a:endParaRPr lang="en-GB"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961D2E3-66FB-8DB1-77FA-F1603CCE3FE8}"/>
              </a:ext>
            </a:extLst>
          </p:cNvPr>
          <p:cNvSpPr txBox="1"/>
          <p:nvPr/>
        </p:nvSpPr>
        <p:spPr>
          <a:xfrm>
            <a:off x="2071354" y="1434924"/>
            <a:ext cx="2909857" cy="276999"/>
          </a:xfrm>
          <a:prstGeom prst="rect">
            <a:avLst/>
          </a:prstGeom>
          <a:noFill/>
        </p:spPr>
        <p:txBody>
          <a:bodyPr wrap="square">
            <a:spAutoFit/>
          </a:bodyPr>
          <a:lstStyle/>
          <a:p>
            <a:pPr algn="ctr"/>
            <a:r>
              <a:rPr lang="en-US" altLang="en-FR" sz="1200" b="0" dirty="0">
                <a:solidFill>
                  <a:srgbClr val="E37222"/>
                </a:solidFill>
                <a:latin typeface="Arial" panose="020B0604020202020204" pitchFamily="34" charset="0"/>
                <a:ea typeface="Osaka" pitchFamily="44" charset="-128"/>
                <a:cs typeface="Arial" panose="020B0604020202020204" pitchFamily="34" charset="0"/>
              </a:rPr>
              <a:t> emitting depth at 18 GHz</a:t>
            </a:r>
            <a:endParaRPr lang="en-GB" sz="1200" baseline="30000" dirty="0">
              <a:solidFill>
                <a:srgbClr val="E37222"/>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EF38E14-5C6F-BCF9-D27D-6DBC12A99321}"/>
              </a:ext>
            </a:extLst>
          </p:cNvPr>
          <p:cNvSpPr txBox="1"/>
          <p:nvPr/>
        </p:nvSpPr>
        <p:spPr>
          <a:xfrm>
            <a:off x="1350405" y="3828491"/>
            <a:ext cx="3344185" cy="215444"/>
          </a:xfrm>
          <a:prstGeom prst="rect">
            <a:avLst/>
          </a:prstGeom>
          <a:noFill/>
        </p:spPr>
        <p:txBody>
          <a:bodyPr wrap="none" rtlCol="0">
            <a:spAutoFit/>
          </a:bodyPr>
          <a:lstStyle/>
          <a:p>
            <a:r>
              <a:rPr lang="en-GB" sz="800" dirty="0"/>
              <a:t>Favrichon et al., 2021, ﻿https://</a:t>
            </a:r>
            <a:r>
              <a:rPr lang="en-GB" sz="800" dirty="0" err="1"/>
              <a:t>doi.org</a:t>
            </a:r>
            <a:r>
              <a:rPr lang="en-GB" sz="800" dirty="0"/>
              <a:t>/10.3390/ rs13071325</a:t>
            </a:r>
          </a:p>
        </p:txBody>
      </p:sp>
    </p:spTree>
    <p:extLst>
      <p:ext uri="{BB962C8B-B14F-4D97-AF65-F5344CB8AC3E}">
        <p14:creationId xmlns:p14="http://schemas.microsoft.com/office/powerpoint/2010/main" val="2956874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6F0190E-C426-0AB4-80C3-18AF9A56A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932" y="890537"/>
            <a:ext cx="5095068" cy="3821301"/>
          </a:xfrm>
          <a:prstGeom prst="rect">
            <a:avLst/>
          </a:prstGeom>
          <a:noFill/>
          <a:extLst>
            <a:ext uri="{909E8E84-426E-40DD-AFC4-6F175D3DCCD1}">
              <a14:hiddenFill xmlns:a14="http://schemas.microsoft.com/office/drawing/2010/main">
                <a:solidFill>
                  <a:srgbClr val="FFFFFF"/>
                </a:solidFill>
              </a14:hiddenFill>
            </a:ext>
          </a:extLst>
        </p:spPr>
      </p:pic>
      <p:sp>
        <p:nvSpPr>
          <p:cNvPr id="6145" name="Title 1"/>
          <p:cNvSpPr>
            <a:spLocks noGrp="1"/>
          </p:cNvSpPr>
          <p:nvPr>
            <p:ph type="title"/>
          </p:nvPr>
        </p:nvSpPr>
        <p:spPr>
          <a:xfrm>
            <a:off x="774700" y="189190"/>
            <a:ext cx="6956425" cy="369332"/>
          </a:xfrm>
        </p:spPr>
        <p:txBody>
          <a:bodyPr/>
          <a:lstStyle/>
          <a:p>
            <a:pPr eaLnBrk="1" hangingPunct="1"/>
            <a:r>
              <a:rPr lang="en-GB" altLang="fr-FR" sz="1800" dirty="0">
                <a:latin typeface="Verdana" pitchFamily="34" charset="0"/>
              </a:rPr>
              <a:t>Microwave observations            spatial resolution</a:t>
            </a:r>
          </a:p>
        </p:txBody>
      </p:sp>
      <p:sp>
        <p:nvSpPr>
          <p:cNvPr id="2" name="TextBox 1">
            <a:extLst>
              <a:ext uri="{FF2B5EF4-FFF2-40B4-BE49-F238E27FC236}">
                <a16:creationId xmlns:a16="http://schemas.microsoft.com/office/drawing/2014/main" id="{2B885F11-AC23-B99A-8A7D-4F196D22907A}"/>
              </a:ext>
            </a:extLst>
          </p:cNvPr>
          <p:cNvSpPr txBox="1"/>
          <p:nvPr/>
        </p:nvSpPr>
        <p:spPr>
          <a:xfrm>
            <a:off x="471216" y="1092671"/>
            <a:ext cx="4100784" cy="646331"/>
          </a:xfrm>
          <a:prstGeom prst="rect">
            <a:avLst/>
          </a:prstGeom>
          <a:noFill/>
        </p:spPr>
        <p:txBody>
          <a:bodyPr wrap="square">
            <a:spAutoFit/>
          </a:bodyPr>
          <a:lstStyle/>
          <a:p>
            <a:pPr marL="171450" indent="-171450">
              <a:buFont typeface="Arial" panose="020B0604020202020204" pitchFamily="34" charset="0"/>
              <a:buChar char="•"/>
            </a:pPr>
            <a:r>
              <a:rPr lang="en-US" altLang="en-FR" sz="1200" b="0" dirty="0">
                <a:latin typeface="Arial" panose="020B0604020202020204" pitchFamily="34" charset="0"/>
                <a:ea typeface="Osaka" pitchFamily="44" charset="-128"/>
                <a:cs typeface="Arial" panose="020B0604020202020204" pitchFamily="34" charset="0"/>
              </a:rPr>
              <a:t>Weaker emission and longer wavelengths require large antennas, resulting in relatively</a:t>
            </a:r>
            <a:r>
              <a:rPr lang="en-US" altLang="en-FR" sz="1200" b="1" dirty="0">
                <a:latin typeface="Arial" panose="020B0604020202020204" pitchFamily="34" charset="0"/>
                <a:ea typeface="Osaka" pitchFamily="44" charset="-128"/>
                <a:cs typeface="Arial" panose="020B0604020202020204" pitchFamily="34" charset="0"/>
              </a:rPr>
              <a:t> large measurement footprints</a:t>
            </a:r>
            <a:r>
              <a:rPr lang="en-US" altLang="en-FR" sz="1200" b="0" dirty="0">
                <a:latin typeface="Arial" panose="020B0604020202020204" pitchFamily="34" charset="0"/>
                <a:ea typeface="Osaka" pitchFamily="44" charset="-128"/>
                <a:cs typeface="Arial" panose="020B0604020202020204" pitchFamily="34" charset="0"/>
              </a:rPr>
              <a:t> on the ground, in the order of tens of kms. </a:t>
            </a:r>
            <a:endParaRPr lang="en-GB" sz="1200" dirty="0">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3F8E9E75-3777-19B5-943D-F9AA8C2D878B}"/>
              </a:ext>
            </a:extLst>
          </p:cNvPr>
          <p:cNvCxnSpPr>
            <a:cxnSpLocks/>
          </p:cNvCxnSpPr>
          <p:nvPr/>
        </p:nvCxnSpPr>
        <p:spPr>
          <a:xfrm>
            <a:off x="6670221" y="3641271"/>
            <a:ext cx="249017" cy="268878"/>
          </a:xfrm>
          <a:prstGeom prst="straightConnector1">
            <a:avLst/>
          </a:prstGeom>
          <a:ln>
            <a:solidFill>
              <a:srgbClr val="E3722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FD7D7C3-3E74-72EC-D046-2B6FC22D3B87}"/>
              </a:ext>
            </a:extLst>
          </p:cNvPr>
          <p:cNvSpPr txBox="1"/>
          <p:nvPr/>
        </p:nvSpPr>
        <p:spPr>
          <a:xfrm>
            <a:off x="5988372" y="3391980"/>
            <a:ext cx="1057134" cy="307777"/>
          </a:xfrm>
          <a:prstGeom prst="rect">
            <a:avLst/>
          </a:prstGeom>
          <a:noFill/>
        </p:spPr>
        <p:txBody>
          <a:bodyPr wrap="square">
            <a:spAutoFit/>
          </a:bodyPr>
          <a:lstStyle/>
          <a:p>
            <a:r>
              <a:rPr lang="en-US" altLang="en-FR" sz="1400" b="0" dirty="0">
                <a:solidFill>
                  <a:srgbClr val="E37222"/>
                </a:solidFill>
                <a:latin typeface="Arial" panose="020B0604020202020204" pitchFamily="34" charset="0"/>
                <a:ea typeface="Osaka" pitchFamily="44" charset="-128"/>
                <a:cs typeface="Arial" panose="020B0604020202020204" pitchFamily="34" charset="0"/>
              </a:rPr>
              <a:t> ~25 km</a:t>
            </a:r>
            <a:endParaRPr lang="en-GB" sz="1400" baseline="30000" dirty="0">
              <a:solidFill>
                <a:srgbClr val="E3722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1179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774700" y="189190"/>
            <a:ext cx="6956425" cy="369332"/>
          </a:xfrm>
        </p:spPr>
        <p:txBody>
          <a:bodyPr/>
          <a:lstStyle/>
          <a:p>
            <a:pPr eaLnBrk="1" hangingPunct="1"/>
            <a:r>
              <a:rPr lang="fr-FR" altLang="fr-FR" sz="1800" dirty="0" err="1">
                <a:latin typeface="Verdana" pitchFamily="34" charset="0"/>
              </a:rPr>
              <a:t>Microwave</a:t>
            </a:r>
            <a:r>
              <a:rPr lang="fr-FR" altLang="fr-FR" sz="1800" dirty="0">
                <a:latin typeface="Verdana" pitchFamily="34" charset="0"/>
              </a:rPr>
              <a:t> observations                   </a:t>
            </a:r>
            <a:r>
              <a:rPr lang="fr-FR" altLang="fr-FR" sz="1800" dirty="0" err="1">
                <a:latin typeface="Verdana" pitchFamily="34" charset="0"/>
              </a:rPr>
              <a:t>clouds</a:t>
            </a:r>
            <a:endParaRPr lang="fr-FR" altLang="fr-FR" sz="1800" dirty="0">
              <a:latin typeface="Verdana" pitchFamily="34" charset="0"/>
            </a:endParaRPr>
          </a:p>
        </p:txBody>
      </p:sp>
      <p:pic>
        <p:nvPicPr>
          <p:cNvPr id="3078" name="Picture 6">
            <a:extLst>
              <a:ext uri="{FF2B5EF4-FFF2-40B4-BE49-F238E27FC236}">
                <a16:creationId xmlns:a16="http://schemas.microsoft.com/office/drawing/2014/main" id="{136FD344-4FA3-5732-F18F-29D2AF92F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2579" y="1547413"/>
            <a:ext cx="5314332" cy="29903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BFFD30D-03BE-C67A-5CB8-0B8092486424}"/>
              </a:ext>
            </a:extLst>
          </p:cNvPr>
          <p:cNvSpPr txBox="1"/>
          <p:nvPr/>
        </p:nvSpPr>
        <p:spPr>
          <a:xfrm>
            <a:off x="339912" y="901082"/>
            <a:ext cx="8009259" cy="461665"/>
          </a:xfrm>
          <a:prstGeom prst="rect">
            <a:avLst/>
          </a:prstGeom>
          <a:noFill/>
        </p:spPr>
        <p:txBody>
          <a:bodyPr wrap="square">
            <a:spAutoFit/>
          </a:bodyPr>
          <a:lstStyle/>
          <a:p>
            <a:pPr marL="171450" indent="-171450">
              <a:buFont typeface="Arial" panose="020B0604020202020204" pitchFamily="34" charset="0"/>
              <a:buChar char="•"/>
            </a:pPr>
            <a:r>
              <a:rPr lang="en-US" altLang="en-FR" sz="1200" b="0" dirty="0">
                <a:latin typeface="Arial" panose="020B0604020202020204" pitchFamily="34" charset="0"/>
                <a:ea typeface="Osaka" pitchFamily="44" charset="-128"/>
                <a:cs typeface="Arial" panose="020B0604020202020204" pitchFamily="34" charset="0"/>
              </a:rPr>
              <a:t>At the observing MW window channels the land surface emission </a:t>
            </a:r>
            <a:r>
              <a:rPr lang="en-US" altLang="en-FR" sz="1200" dirty="0">
                <a:latin typeface="Arial" panose="020B0604020202020204" pitchFamily="34" charset="0"/>
                <a:ea typeface="Osaka" pitchFamily="44" charset="-128"/>
                <a:cs typeface="Arial" panose="020B0604020202020204" pitchFamily="34" charset="0"/>
              </a:rPr>
              <a:t>traverses most of the clouds, therefore LST can be estimated for most weather conditions and does not suffer from the </a:t>
            </a:r>
            <a:r>
              <a:rPr lang="en-US" altLang="en-FR" sz="1200" u="sng" dirty="0">
                <a:latin typeface="Arial" panose="020B0604020202020204" pitchFamily="34" charset="0"/>
                <a:ea typeface="Osaka" pitchFamily="44" charset="-128"/>
                <a:cs typeface="Arial" panose="020B0604020202020204" pitchFamily="34" charset="0"/>
              </a:rPr>
              <a:t>“clear-sky bias</a:t>
            </a:r>
            <a:r>
              <a:rPr lang="en-US" altLang="en-FR" sz="1200" dirty="0">
                <a:latin typeface="Arial" panose="020B0604020202020204" pitchFamily="34" charset="0"/>
                <a:ea typeface="Osaka" pitchFamily="44" charset="-128"/>
                <a:cs typeface="Arial" panose="020B0604020202020204" pitchFamily="34" charset="0"/>
              </a:rPr>
              <a:t>” of the IR measurements.  </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8597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B32499-5CB3-E22C-7F40-A7C0D477A09F}"/>
              </a:ext>
            </a:extLst>
          </p:cNvPr>
          <p:cNvSpPr/>
          <p:nvPr/>
        </p:nvSpPr>
        <p:spPr>
          <a:xfrm>
            <a:off x="6613888" y="978391"/>
            <a:ext cx="2462763" cy="3605611"/>
          </a:xfrm>
          <a:prstGeom prst="rect">
            <a:avLst/>
          </a:prstGeom>
          <a:noFill/>
          <a:ln>
            <a:solidFill>
              <a:srgbClr val="E372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A0A1344-93E6-C08A-F572-2DDAACE65A65}"/>
              </a:ext>
            </a:extLst>
          </p:cNvPr>
          <p:cNvSpPr/>
          <p:nvPr/>
        </p:nvSpPr>
        <p:spPr>
          <a:xfrm>
            <a:off x="3947067" y="978391"/>
            <a:ext cx="2666821" cy="3605611"/>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5" name="Title 1"/>
          <p:cNvSpPr>
            <a:spLocks noGrp="1"/>
          </p:cNvSpPr>
          <p:nvPr>
            <p:ph type="title"/>
          </p:nvPr>
        </p:nvSpPr>
        <p:spPr>
          <a:xfrm>
            <a:off x="774700" y="189190"/>
            <a:ext cx="6956425" cy="369332"/>
          </a:xfrm>
        </p:spPr>
        <p:txBody>
          <a:bodyPr/>
          <a:lstStyle/>
          <a:p>
            <a:pPr eaLnBrk="1" hangingPunct="1"/>
            <a:r>
              <a:rPr lang="fr-FR" altLang="fr-FR" sz="1800" dirty="0">
                <a:latin typeface="Verdana" pitchFamily="34" charset="0"/>
              </a:rPr>
              <a:t>MW LST </a:t>
            </a:r>
            <a:r>
              <a:rPr lang="fr-FR" altLang="fr-FR" sz="1800" dirty="0" err="1">
                <a:latin typeface="Verdana" pitchFamily="34" charset="0"/>
              </a:rPr>
              <a:t>product</a:t>
            </a:r>
            <a:r>
              <a:rPr lang="fr-FR" altLang="fr-FR" sz="1800" dirty="0">
                <a:latin typeface="Verdana" pitchFamily="34" charset="0"/>
              </a:rPr>
              <a:t>                  </a:t>
            </a:r>
            <a:r>
              <a:rPr lang="fr-FR" altLang="fr-FR" sz="1800" dirty="0" err="1">
                <a:latin typeface="Verdana" pitchFamily="34" charset="0"/>
              </a:rPr>
              <a:t>sensors</a:t>
            </a:r>
            <a:endParaRPr lang="fr-FR" altLang="fr-FR" sz="1800" dirty="0">
              <a:latin typeface="Verdana" pitchFamily="34" charset="0"/>
            </a:endParaRPr>
          </a:p>
        </p:txBody>
      </p:sp>
      <p:graphicFrame>
        <p:nvGraphicFramePr>
          <p:cNvPr id="2" name="Table 1">
            <a:extLst>
              <a:ext uri="{FF2B5EF4-FFF2-40B4-BE49-F238E27FC236}">
                <a16:creationId xmlns:a16="http://schemas.microsoft.com/office/drawing/2014/main" id="{6C824912-921F-B421-EAC6-4B5FA763543A}"/>
              </a:ext>
            </a:extLst>
          </p:cNvPr>
          <p:cNvGraphicFramePr>
            <a:graphicFrameLocks noGrp="1"/>
          </p:cNvGraphicFramePr>
          <p:nvPr>
            <p:extLst>
              <p:ext uri="{D42A27DB-BD31-4B8C-83A1-F6EECF244321}">
                <p14:modId xmlns:p14="http://schemas.microsoft.com/office/powerpoint/2010/main" val="303226419"/>
              </p:ext>
            </p:extLst>
          </p:nvPr>
        </p:nvGraphicFramePr>
        <p:xfrm>
          <a:off x="4028723" y="1197737"/>
          <a:ext cx="4966272" cy="3303314"/>
        </p:xfrm>
        <a:graphic>
          <a:graphicData uri="http://schemas.openxmlformats.org/drawingml/2006/table">
            <a:tbl>
              <a:tblPr firstRow="1" firstCol="1" bandRow="1">
                <a:tableStyleId>{0660B408-B3CF-4A94-85FC-2B1E0A45F4A2}</a:tableStyleId>
              </a:tblPr>
              <a:tblGrid>
                <a:gridCol w="1241568">
                  <a:extLst>
                    <a:ext uri="{9D8B030D-6E8A-4147-A177-3AD203B41FA5}">
                      <a16:colId xmlns:a16="http://schemas.microsoft.com/office/drawing/2014/main" val="2961085148"/>
                    </a:ext>
                  </a:extLst>
                </a:gridCol>
                <a:gridCol w="1241568">
                  <a:extLst>
                    <a:ext uri="{9D8B030D-6E8A-4147-A177-3AD203B41FA5}">
                      <a16:colId xmlns:a16="http://schemas.microsoft.com/office/drawing/2014/main" val="245454312"/>
                    </a:ext>
                  </a:extLst>
                </a:gridCol>
                <a:gridCol w="1241568">
                  <a:extLst>
                    <a:ext uri="{9D8B030D-6E8A-4147-A177-3AD203B41FA5}">
                      <a16:colId xmlns:a16="http://schemas.microsoft.com/office/drawing/2014/main" val="1319782821"/>
                    </a:ext>
                  </a:extLst>
                </a:gridCol>
                <a:gridCol w="1241568">
                  <a:extLst>
                    <a:ext uri="{9D8B030D-6E8A-4147-A177-3AD203B41FA5}">
                      <a16:colId xmlns:a16="http://schemas.microsoft.com/office/drawing/2014/main" val="2954792718"/>
                    </a:ext>
                  </a:extLst>
                </a:gridCol>
              </a:tblGrid>
              <a:tr h="146700">
                <a:tc>
                  <a:txBody>
                    <a:bodyPr/>
                    <a:lstStyle/>
                    <a:p>
                      <a:pPr algn="ctr"/>
                      <a:r>
                        <a:rPr lang="en-GB" sz="900" dirty="0">
                          <a:solidFill>
                            <a:schemeClr val="tx1"/>
                          </a:solidFill>
                          <a:effectLst/>
                        </a:rPr>
                        <a:t>SSM/I</a:t>
                      </a:r>
                      <a:endParaRPr lang="en-FR" sz="900" dirty="0">
                        <a:solidFill>
                          <a:schemeClr val="tx1"/>
                        </a:solidFill>
                        <a:effectLst/>
                        <a:latin typeface="Times New Roman" panose="02020603050405020304" pitchFamily="18" charset="0"/>
                        <a:ea typeface="Times New Roman" panose="02020603050405020304" pitchFamily="18" charset="0"/>
                      </a:endParaRPr>
                    </a:p>
                  </a:txBody>
                  <a:tcPr marL="48848" marR="48848" marT="0" marB="0">
                    <a:solidFill>
                      <a:srgbClr val="FDC82F"/>
                    </a:solidFill>
                  </a:tcPr>
                </a:tc>
                <a:tc>
                  <a:txBody>
                    <a:bodyPr/>
                    <a:lstStyle/>
                    <a:p>
                      <a:pPr algn="ctr"/>
                      <a:r>
                        <a:rPr lang="en-GB" sz="900" dirty="0">
                          <a:solidFill>
                            <a:schemeClr val="tx1"/>
                          </a:solidFill>
                          <a:effectLst/>
                        </a:rPr>
                        <a:t>SSMIS</a:t>
                      </a:r>
                      <a:endParaRPr lang="en-FR" sz="900" dirty="0">
                        <a:solidFill>
                          <a:schemeClr val="tx1"/>
                        </a:solidFill>
                        <a:effectLst/>
                        <a:latin typeface="Times New Roman" panose="02020603050405020304" pitchFamily="18" charset="0"/>
                        <a:ea typeface="Times New Roman" panose="02020603050405020304" pitchFamily="18" charset="0"/>
                      </a:endParaRPr>
                    </a:p>
                  </a:txBody>
                  <a:tcPr marL="48848" marR="48848" marT="0" marB="0">
                    <a:solidFill>
                      <a:srgbClr val="FDC82F"/>
                    </a:solidFill>
                  </a:tcPr>
                </a:tc>
                <a:tc>
                  <a:txBody>
                    <a:bodyPr/>
                    <a:lstStyle/>
                    <a:p>
                      <a:pPr algn="ctr"/>
                      <a:r>
                        <a:rPr lang="en-GB" sz="900" dirty="0">
                          <a:solidFill>
                            <a:schemeClr val="tx1"/>
                          </a:solidFill>
                          <a:effectLst/>
                        </a:rPr>
                        <a:t>AMSR-E</a:t>
                      </a:r>
                      <a:endParaRPr lang="en-FR" sz="900" dirty="0">
                        <a:solidFill>
                          <a:schemeClr val="tx1"/>
                        </a:solidFill>
                        <a:effectLst/>
                        <a:latin typeface="Times New Roman" panose="02020603050405020304" pitchFamily="18" charset="0"/>
                        <a:ea typeface="Times New Roman" panose="02020603050405020304" pitchFamily="18" charset="0"/>
                      </a:endParaRPr>
                    </a:p>
                  </a:txBody>
                  <a:tcPr marL="48848" marR="48848" marT="0" marB="0">
                    <a:solidFill>
                      <a:srgbClr val="FDC82F"/>
                    </a:solidFill>
                  </a:tcPr>
                </a:tc>
                <a:tc>
                  <a:txBody>
                    <a:bodyPr/>
                    <a:lstStyle/>
                    <a:p>
                      <a:pPr algn="ctr"/>
                      <a:r>
                        <a:rPr lang="en-GB" sz="900" dirty="0">
                          <a:solidFill>
                            <a:schemeClr val="tx1"/>
                          </a:solidFill>
                          <a:effectLst/>
                        </a:rPr>
                        <a:t>AMSR2</a:t>
                      </a:r>
                      <a:endParaRPr lang="en-FR" sz="900" dirty="0">
                        <a:solidFill>
                          <a:schemeClr val="tx1"/>
                        </a:solidFill>
                        <a:effectLst/>
                        <a:latin typeface="Times New Roman" panose="02020603050405020304" pitchFamily="18" charset="0"/>
                        <a:ea typeface="Times New Roman" panose="02020603050405020304" pitchFamily="18" charset="0"/>
                      </a:endParaRPr>
                    </a:p>
                  </a:txBody>
                  <a:tcPr marL="48848" marR="48848" marT="0" marB="0">
                    <a:solidFill>
                      <a:srgbClr val="FDC82F"/>
                    </a:solidFill>
                  </a:tcPr>
                </a:tc>
                <a:extLst>
                  <a:ext uri="{0D108BD9-81ED-4DB2-BD59-A6C34878D82A}">
                    <a16:rowId xmlns:a16="http://schemas.microsoft.com/office/drawing/2014/main" val="38889221"/>
                  </a:ext>
                </a:extLst>
              </a:tr>
              <a:tr h="218604">
                <a:tc gridSpan="4">
                  <a:txBody>
                    <a:bodyPr/>
                    <a:lstStyle/>
                    <a:p>
                      <a:pPr algn="ctr"/>
                      <a:r>
                        <a:rPr lang="en-GB" sz="900" dirty="0">
                          <a:solidFill>
                            <a:schemeClr val="tx1"/>
                          </a:solidFill>
                          <a:effectLst/>
                        </a:rPr>
                        <a:t>Frequency &amp; Resolution</a:t>
                      </a:r>
                      <a:endParaRPr lang="en-FR" sz="900" dirty="0">
                        <a:solidFill>
                          <a:schemeClr val="tx1"/>
                        </a:solidFill>
                        <a:effectLst/>
                        <a:latin typeface="Times New Roman" panose="02020603050405020304" pitchFamily="18" charset="0"/>
                        <a:ea typeface="Times New Roman" panose="02020603050405020304" pitchFamily="18" charset="0"/>
                      </a:endParaRPr>
                    </a:p>
                  </a:txBody>
                  <a:tcPr marL="83403" marR="83403" marT="41701" marB="41701"/>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57751687"/>
                  </a:ext>
                </a:extLst>
              </a:tr>
              <a:tr h="293401">
                <a:tc>
                  <a:txBody>
                    <a:bodyPr/>
                    <a:lstStyle/>
                    <a:p>
                      <a:pPr algn="ctr"/>
                      <a:r>
                        <a:rPr lang="en-GB" sz="900" b="0" dirty="0">
                          <a:solidFill>
                            <a:schemeClr val="tx1"/>
                          </a:solidFill>
                          <a:effectLst/>
                        </a:rPr>
                        <a:t>19.35 GHz</a:t>
                      </a:r>
                      <a:endParaRPr lang="en-FR" sz="900" b="0" dirty="0">
                        <a:solidFill>
                          <a:schemeClr val="tx1"/>
                        </a:solidFill>
                        <a:effectLst/>
                      </a:endParaRPr>
                    </a:p>
                    <a:p>
                      <a:pPr algn="ctr"/>
                      <a:r>
                        <a:rPr lang="en-GB" sz="900" b="0" dirty="0">
                          <a:solidFill>
                            <a:schemeClr val="tx1"/>
                          </a:solidFill>
                          <a:effectLst/>
                        </a:rPr>
                        <a:t>(69x43 km)</a:t>
                      </a:r>
                      <a:endParaRPr lang="en-FR" sz="900" b="0" dirty="0">
                        <a:solidFill>
                          <a:schemeClr val="tx1"/>
                        </a:solidFill>
                        <a:effectLst/>
                        <a:latin typeface="Times New Roman" panose="02020603050405020304" pitchFamily="18" charset="0"/>
                        <a:ea typeface="Times New Roman" panose="02020603050405020304" pitchFamily="18" charset="0"/>
                      </a:endParaRPr>
                    </a:p>
                  </a:txBody>
                  <a:tcPr marL="48848" marR="48848" marT="0" marB="0"/>
                </a:tc>
                <a:tc>
                  <a:txBody>
                    <a:bodyPr/>
                    <a:lstStyle/>
                    <a:p>
                      <a:pPr algn="ctr"/>
                      <a:r>
                        <a:rPr lang="en-GB" sz="900">
                          <a:solidFill>
                            <a:schemeClr val="tx1"/>
                          </a:solidFill>
                          <a:effectLst/>
                        </a:rPr>
                        <a:t>19.35 GHz</a:t>
                      </a:r>
                      <a:endParaRPr lang="en-FR" sz="900">
                        <a:solidFill>
                          <a:schemeClr val="tx1"/>
                        </a:solidFill>
                        <a:effectLst/>
                      </a:endParaRPr>
                    </a:p>
                    <a:p>
                      <a:pPr algn="ctr"/>
                      <a:r>
                        <a:rPr lang="en-GB" sz="900">
                          <a:solidFill>
                            <a:schemeClr val="tx1"/>
                          </a:solidFill>
                          <a:effectLst/>
                        </a:rPr>
                        <a:t>(73x47 km)</a:t>
                      </a:r>
                      <a:endParaRPr lang="en-FR" sz="900">
                        <a:solidFill>
                          <a:schemeClr val="tx1"/>
                        </a:solidFill>
                        <a:effectLst/>
                        <a:latin typeface="Times New Roman" panose="02020603050405020304" pitchFamily="18" charset="0"/>
                        <a:ea typeface="Times New Roman" panose="02020603050405020304" pitchFamily="18" charset="0"/>
                      </a:endParaRPr>
                    </a:p>
                  </a:txBody>
                  <a:tcPr marL="48848" marR="48848" marT="0" marB="0"/>
                </a:tc>
                <a:tc>
                  <a:txBody>
                    <a:bodyPr/>
                    <a:lstStyle/>
                    <a:p>
                      <a:pPr algn="ctr"/>
                      <a:r>
                        <a:rPr lang="en-GB" sz="900">
                          <a:solidFill>
                            <a:schemeClr val="tx1"/>
                          </a:solidFill>
                          <a:effectLst/>
                        </a:rPr>
                        <a:t>18.7 GHz</a:t>
                      </a:r>
                      <a:endParaRPr lang="en-FR" sz="900">
                        <a:solidFill>
                          <a:schemeClr val="tx1"/>
                        </a:solidFill>
                        <a:effectLst/>
                      </a:endParaRPr>
                    </a:p>
                    <a:p>
                      <a:pPr algn="ctr"/>
                      <a:r>
                        <a:rPr lang="en-GB" sz="900">
                          <a:solidFill>
                            <a:schemeClr val="tx1"/>
                          </a:solidFill>
                          <a:effectLst/>
                        </a:rPr>
                        <a:t>(27x16 km)</a:t>
                      </a:r>
                      <a:endParaRPr lang="en-FR" sz="900">
                        <a:solidFill>
                          <a:schemeClr val="tx1"/>
                        </a:solidFill>
                        <a:effectLst/>
                        <a:latin typeface="Times New Roman" panose="02020603050405020304" pitchFamily="18" charset="0"/>
                        <a:ea typeface="Times New Roman" panose="02020603050405020304" pitchFamily="18" charset="0"/>
                      </a:endParaRPr>
                    </a:p>
                  </a:txBody>
                  <a:tcPr marL="48848" marR="48848" marT="0" marB="0"/>
                </a:tc>
                <a:tc>
                  <a:txBody>
                    <a:bodyPr/>
                    <a:lstStyle/>
                    <a:p>
                      <a:pPr algn="ctr"/>
                      <a:r>
                        <a:rPr lang="en-GB" sz="900">
                          <a:solidFill>
                            <a:schemeClr val="tx1"/>
                          </a:solidFill>
                          <a:effectLst/>
                        </a:rPr>
                        <a:t>18.7 GHz</a:t>
                      </a:r>
                      <a:endParaRPr lang="en-FR" sz="900">
                        <a:solidFill>
                          <a:schemeClr val="tx1"/>
                        </a:solidFill>
                        <a:effectLst/>
                      </a:endParaRPr>
                    </a:p>
                    <a:p>
                      <a:pPr algn="ctr"/>
                      <a:r>
                        <a:rPr lang="en-GB" sz="900">
                          <a:solidFill>
                            <a:schemeClr val="tx1"/>
                          </a:solidFill>
                          <a:effectLst/>
                        </a:rPr>
                        <a:t>(14x22 km)</a:t>
                      </a:r>
                      <a:endParaRPr lang="en-FR" sz="900">
                        <a:solidFill>
                          <a:schemeClr val="tx1"/>
                        </a:solidFill>
                        <a:effectLst/>
                        <a:latin typeface="Times New Roman" panose="02020603050405020304" pitchFamily="18" charset="0"/>
                        <a:ea typeface="Times New Roman" panose="02020603050405020304" pitchFamily="18" charset="0"/>
                      </a:endParaRPr>
                    </a:p>
                  </a:txBody>
                  <a:tcPr marL="48848" marR="48848" marT="0" marB="0"/>
                </a:tc>
                <a:extLst>
                  <a:ext uri="{0D108BD9-81ED-4DB2-BD59-A6C34878D82A}">
                    <a16:rowId xmlns:a16="http://schemas.microsoft.com/office/drawing/2014/main" val="4223623846"/>
                  </a:ext>
                </a:extLst>
              </a:tr>
              <a:tr h="293401">
                <a:tc>
                  <a:txBody>
                    <a:bodyPr/>
                    <a:lstStyle/>
                    <a:p>
                      <a:pPr algn="ctr"/>
                      <a:r>
                        <a:rPr lang="en-GB" sz="900" b="0" dirty="0">
                          <a:solidFill>
                            <a:schemeClr val="tx1"/>
                          </a:solidFill>
                          <a:effectLst/>
                        </a:rPr>
                        <a:t>23.235 GHz</a:t>
                      </a:r>
                      <a:endParaRPr lang="en-FR" sz="900" b="0" dirty="0">
                        <a:solidFill>
                          <a:schemeClr val="tx1"/>
                        </a:solidFill>
                        <a:effectLst/>
                      </a:endParaRPr>
                    </a:p>
                    <a:p>
                      <a:pPr algn="ctr"/>
                      <a:r>
                        <a:rPr lang="en-GB" sz="900" b="0" dirty="0">
                          <a:solidFill>
                            <a:schemeClr val="tx1"/>
                          </a:solidFill>
                          <a:effectLst/>
                        </a:rPr>
                        <a:t>(50x40 km)</a:t>
                      </a:r>
                      <a:endParaRPr lang="en-FR" sz="900" b="0" dirty="0">
                        <a:solidFill>
                          <a:schemeClr val="tx1"/>
                        </a:solidFill>
                        <a:effectLst/>
                        <a:latin typeface="Times New Roman" panose="02020603050405020304" pitchFamily="18" charset="0"/>
                        <a:ea typeface="Times New Roman" panose="02020603050405020304" pitchFamily="18" charset="0"/>
                      </a:endParaRPr>
                    </a:p>
                  </a:txBody>
                  <a:tcPr marL="48848" marR="48848" marT="0" marB="0"/>
                </a:tc>
                <a:tc>
                  <a:txBody>
                    <a:bodyPr/>
                    <a:lstStyle/>
                    <a:p>
                      <a:pPr algn="ctr"/>
                      <a:r>
                        <a:rPr lang="en-GB" sz="900">
                          <a:solidFill>
                            <a:schemeClr val="tx1"/>
                          </a:solidFill>
                          <a:effectLst/>
                        </a:rPr>
                        <a:t>23.235 GHz</a:t>
                      </a:r>
                      <a:endParaRPr lang="en-FR" sz="900">
                        <a:solidFill>
                          <a:schemeClr val="tx1"/>
                        </a:solidFill>
                        <a:effectLst/>
                      </a:endParaRPr>
                    </a:p>
                    <a:p>
                      <a:pPr algn="ctr"/>
                      <a:r>
                        <a:rPr lang="en-GB" sz="900">
                          <a:solidFill>
                            <a:schemeClr val="tx1"/>
                          </a:solidFill>
                          <a:effectLst/>
                        </a:rPr>
                        <a:t>(73x47 km)</a:t>
                      </a:r>
                      <a:endParaRPr lang="en-FR" sz="900">
                        <a:solidFill>
                          <a:schemeClr val="tx1"/>
                        </a:solidFill>
                        <a:effectLst/>
                        <a:latin typeface="Times New Roman" panose="02020603050405020304" pitchFamily="18" charset="0"/>
                        <a:ea typeface="Times New Roman" panose="02020603050405020304" pitchFamily="18" charset="0"/>
                      </a:endParaRPr>
                    </a:p>
                  </a:txBody>
                  <a:tcPr marL="48848" marR="48848" marT="0" marB="0"/>
                </a:tc>
                <a:tc>
                  <a:txBody>
                    <a:bodyPr/>
                    <a:lstStyle/>
                    <a:p>
                      <a:pPr algn="ctr"/>
                      <a:r>
                        <a:rPr lang="en-GB" sz="900">
                          <a:solidFill>
                            <a:schemeClr val="tx1"/>
                          </a:solidFill>
                          <a:effectLst/>
                        </a:rPr>
                        <a:t>23.8 GHz</a:t>
                      </a:r>
                      <a:endParaRPr lang="en-FR" sz="900">
                        <a:solidFill>
                          <a:schemeClr val="tx1"/>
                        </a:solidFill>
                        <a:effectLst/>
                      </a:endParaRPr>
                    </a:p>
                    <a:p>
                      <a:pPr algn="ctr"/>
                      <a:r>
                        <a:rPr lang="en-GB" sz="900">
                          <a:solidFill>
                            <a:schemeClr val="tx1"/>
                          </a:solidFill>
                          <a:effectLst/>
                        </a:rPr>
                        <a:t>(32x18 km)</a:t>
                      </a:r>
                      <a:endParaRPr lang="en-FR" sz="900">
                        <a:solidFill>
                          <a:schemeClr val="tx1"/>
                        </a:solidFill>
                        <a:effectLst/>
                        <a:latin typeface="Times New Roman" panose="02020603050405020304" pitchFamily="18" charset="0"/>
                        <a:ea typeface="Times New Roman" panose="02020603050405020304" pitchFamily="18" charset="0"/>
                      </a:endParaRPr>
                    </a:p>
                  </a:txBody>
                  <a:tcPr marL="48848" marR="48848" marT="0" marB="0"/>
                </a:tc>
                <a:tc>
                  <a:txBody>
                    <a:bodyPr/>
                    <a:lstStyle/>
                    <a:p>
                      <a:pPr algn="ctr"/>
                      <a:r>
                        <a:rPr lang="en-GB" sz="900">
                          <a:solidFill>
                            <a:schemeClr val="tx1"/>
                          </a:solidFill>
                          <a:effectLst/>
                        </a:rPr>
                        <a:t>23.8 GHz</a:t>
                      </a:r>
                      <a:endParaRPr lang="en-FR" sz="900">
                        <a:solidFill>
                          <a:schemeClr val="tx1"/>
                        </a:solidFill>
                        <a:effectLst/>
                      </a:endParaRPr>
                    </a:p>
                    <a:p>
                      <a:pPr algn="ctr"/>
                      <a:r>
                        <a:rPr lang="en-GB" sz="900">
                          <a:solidFill>
                            <a:schemeClr val="tx1"/>
                          </a:solidFill>
                          <a:effectLst/>
                        </a:rPr>
                        <a:t>(15x26 km)</a:t>
                      </a:r>
                      <a:endParaRPr lang="en-FR" sz="900">
                        <a:solidFill>
                          <a:schemeClr val="tx1"/>
                        </a:solidFill>
                        <a:effectLst/>
                        <a:latin typeface="Times New Roman" panose="02020603050405020304" pitchFamily="18" charset="0"/>
                        <a:ea typeface="Times New Roman" panose="02020603050405020304" pitchFamily="18" charset="0"/>
                      </a:endParaRPr>
                    </a:p>
                  </a:txBody>
                  <a:tcPr marL="48848" marR="48848" marT="0" marB="0"/>
                </a:tc>
                <a:extLst>
                  <a:ext uri="{0D108BD9-81ED-4DB2-BD59-A6C34878D82A}">
                    <a16:rowId xmlns:a16="http://schemas.microsoft.com/office/drawing/2014/main" val="1092422886"/>
                  </a:ext>
                </a:extLst>
              </a:tr>
              <a:tr h="293401">
                <a:tc>
                  <a:txBody>
                    <a:bodyPr/>
                    <a:lstStyle/>
                    <a:p>
                      <a:pPr algn="ctr"/>
                      <a:r>
                        <a:rPr lang="en-GB" sz="900" b="0" dirty="0">
                          <a:solidFill>
                            <a:schemeClr val="tx1"/>
                          </a:solidFill>
                          <a:effectLst/>
                        </a:rPr>
                        <a:t>37.0 GHz</a:t>
                      </a:r>
                      <a:endParaRPr lang="en-FR" sz="900" b="0" dirty="0">
                        <a:solidFill>
                          <a:schemeClr val="tx1"/>
                        </a:solidFill>
                        <a:effectLst/>
                      </a:endParaRPr>
                    </a:p>
                    <a:p>
                      <a:pPr algn="ctr"/>
                      <a:r>
                        <a:rPr lang="en-GB" sz="900" b="0" dirty="0">
                          <a:solidFill>
                            <a:schemeClr val="tx1"/>
                          </a:solidFill>
                          <a:effectLst/>
                        </a:rPr>
                        <a:t>(37x28 km)</a:t>
                      </a:r>
                      <a:endParaRPr lang="en-FR" sz="900" b="0" dirty="0">
                        <a:solidFill>
                          <a:schemeClr val="tx1"/>
                        </a:solidFill>
                        <a:effectLst/>
                        <a:latin typeface="Times New Roman" panose="02020603050405020304" pitchFamily="18" charset="0"/>
                        <a:ea typeface="Times New Roman" panose="02020603050405020304" pitchFamily="18" charset="0"/>
                      </a:endParaRPr>
                    </a:p>
                  </a:txBody>
                  <a:tcPr marL="48848" marR="48848" marT="0" marB="0"/>
                </a:tc>
                <a:tc>
                  <a:txBody>
                    <a:bodyPr/>
                    <a:lstStyle/>
                    <a:p>
                      <a:pPr algn="ctr"/>
                      <a:r>
                        <a:rPr lang="en-GB" sz="900">
                          <a:solidFill>
                            <a:schemeClr val="tx1"/>
                          </a:solidFill>
                          <a:effectLst/>
                        </a:rPr>
                        <a:t>37.0 GHz</a:t>
                      </a:r>
                      <a:endParaRPr lang="en-FR" sz="900">
                        <a:solidFill>
                          <a:schemeClr val="tx1"/>
                        </a:solidFill>
                        <a:effectLst/>
                      </a:endParaRPr>
                    </a:p>
                    <a:p>
                      <a:pPr algn="ctr"/>
                      <a:r>
                        <a:rPr lang="en-GB" sz="900">
                          <a:solidFill>
                            <a:schemeClr val="tx1"/>
                          </a:solidFill>
                          <a:effectLst/>
                        </a:rPr>
                        <a:t>(41x31 km) </a:t>
                      </a:r>
                      <a:endParaRPr lang="en-FR" sz="900">
                        <a:solidFill>
                          <a:schemeClr val="tx1"/>
                        </a:solidFill>
                        <a:effectLst/>
                        <a:latin typeface="Times New Roman" panose="02020603050405020304" pitchFamily="18" charset="0"/>
                        <a:ea typeface="Times New Roman" panose="02020603050405020304" pitchFamily="18" charset="0"/>
                      </a:endParaRPr>
                    </a:p>
                  </a:txBody>
                  <a:tcPr marL="48848" marR="48848" marT="0" marB="0"/>
                </a:tc>
                <a:tc>
                  <a:txBody>
                    <a:bodyPr/>
                    <a:lstStyle/>
                    <a:p>
                      <a:pPr algn="ctr"/>
                      <a:r>
                        <a:rPr lang="en-GB" sz="900">
                          <a:solidFill>
                            <a:schemeClr val="tx1"/>
                          </a:solidFill>
                          <a:effectLst/>
                        </a:rPr>
                        <a:t>36.5 GHz</a:t>
                      </a:r>
                      <a:endParaRPr lang="en-FR" sz="900">
                        <a:solidFill>
                          <a:schemeClr val="tx1"/>
                        </a:solidFill>
                        <a:effectLst/>
                      </a:endParaRPr>
                    </a:p>
                    <a:p>
                      <a:pPr algn="ctr"/>
                      <a:r>
                        <a:rPr lang="en-GB" sz="900">
                          <a:solidFill>
                            <a:schemeClr val="tx1"/>
                          </a:solidFill>
                          <a:effectLst/>
                        </a:rPr>
                        <a:t>(14x8 km)</a:t>
                      </a:r>
                      <a:endParaRPr lang="en-FR" sz="900">
                        <a:solidFill>
                          <a:schemeClr val="tx1"/>
                        </a:solidFill>
                        <a:effectLst/>
                        <a:latin typeface="Times New Roman" panose="02020603050405020304" pitchFamily="18" charset="0"/>
                        <a:ea typeface="Times New Roman" panose="02020603050405020304" pitchFamily="18" charset="0"/>
                      </a:endParaRPr>
                    </a:p>
                  </a:txBody>
                  <a:tcPr marL="48848" marR="48848" marT="0" marB="0"/>
                </a:tc>
                <a:tc>
                  <a:txBody>
                    <a:bodyPr/>
                    <a:lstStyle/>
                    <a:p>
                      <a:pPr algn="ctr"/>
                      <a:r>
                        <a:rPr lang="en-GB" sz="900">
                          <a:solidFill>
                            <a:schemeClr val="tx1"/>
                          </a:solidFill>
                          <a:effectLst/>
                        </a:rPr>
                        <a:t>36.5 GHz</a:t>
                      </a:r>
                      <a:endParaRPr lang="en-FR" sz="900">
                        <a:solidFill>
                          <a:schemeClr val="tx1"/>
                        </a:solidFill>
                        <a:effectLst/>
                      </a:endParaRPr>
                    </a:p>
                    <a:p>
                      <a:pPr algn="ctr"/>
                      <a:r>
                        <a:rPr lang="en-GB" sz="900">
                          <a:solidFill>
                            <a:schemeClr val="tx1"/>
                          </a:solidFill>
                          <a:effectLst/>
                        </a:rPr>
                        <a:t>(7x12 km)</a:t>
                      </a:r>
                      <a:endParaRPr lang="en-FR" sz="900">
                        <a:solidFill>
                          <a:schemeClr val="tx1"/>
                        </a:solidFill>
                        <a:effectLst/>
                        <a:latin typeface="Times New Roman" panose="02020603050405020304" pitchFamily="18" charset="0"/>
                        <a:ea typeface="Times New Roman" panose="02020603050405020304" pitchFamily="18" charset="0"/>
                      </a:endParaRPr>
                    </a:p>
                  </a:txBody>
                  <a:tcPr marL="48848" marR="48848" marT="0" marB="0"/>
                </a:tc>
                <a:extLst>
                  <a:ext uri="{0D108BD9-81ED-4DB2-BD59-A6C34878D82A}">
                    <a16:rowId xmlns:a16="http://schemas.microsoft.com/office/drawing/2014/main" val="4136735019"/>
                  </a:ext>
                </a:extLst>
              </a:tr>
              <a:tr h="293401">
                <a:tc>
                  <a:txBody>
                    <a:bodyPr/>
                    <a:lstStyle/>
                    <a:p>
                      <a:pPr algn="ctr"/>
                      <a:r>
                        <a:rPr lang="en-GB" sz="900" b="0" dirty="0">
                          <a:solidFill>
                            <a:schemeClr val="tx1"/>
                          </a:solidFill>
                          <a:effectLst/>
                        </a:rPr>
                        <a:t>85.5 GHz</a:t>
                      </a:r>
                      <a:endParaRPr lang="en-FR" sz="900" b="0" dirty="0">
                        <a:solidFill>
                          <a:schemeClr val="tx1"/>
                        </a:solidFill>
                        <a:effectLst/>
                      </a:endParaRPr>
                    </a:p>
                    <a:p>
                      <a:pPr algn="ctr"/>
                      <a:r>
                        <a:rPr lang="en-GB" sz="900" b="0" dirty="0">
                          <a:solidFill>
                            <a:schemeClr val="tx1"/>
                          </a:solidFill>
                          <a:effectLst/>
                        </a:rPr>
                        <a:t>(15x13 km)</a:t>
                      </a:r>
                      <a:endParaRPr lang="en-FR" sz="900" b="0" dirty="0">
                        <a:solidFill>
                          <a:schemeClr val="tx1"/>
                        </a:solidFill>
                        <a:effectLst/>
                        <a:latin typeface="Times New Roman" panose="02020603050405020304" pitchFamily="18" charset="0"/>
                        <a:ea typeface="Times New Roman" panose="02020603050405020304" pitchFamily="18" charset="0"/>
                      </a:endParaRPr>
                    </a:p>
                  </a:txBody>
                  <a:tcPr marL="48848" marR="48848" marT="0" marB="0"/>
                </a:tc>
                <a:tc>
                  <a:txBody>
                    <a:bodyPr/>
                    <a:lstStyle/>
                    <a:p>
                      <a:pPr algn="ctr"/>
                      <a:r>
                        <a:rPr lang="en-GB" sz="900" dirty="0">
                          <a:solidFill>
                            <a:schemeClr val="tx1"/>
                          </a:solidFill>
                          <a:effectLst/>
                        </a:rPr>
                        <a:t>91.5 GHz</a:t>
                      </a:r>
                      <a:endParaRPr lang="en-FR" sz="900" dirty="0">
                        <a:solidFill>
                          <a:schemeClr val="tx1"/>
                        </a:solidFill>
                        <a:effectLst/>
                      </a:endParaRPr>
                    </a:p>
                    <a:p>
                      <a:pPr algn="ctr"/>
                      <a:r>
                        <a:rPr lang="en-GB" sz="900" dirty="0">
                          <a:solidFill>
                            <a:schemeClr val="tx1"/>
                          </a:solidFill>
                          <a:effectLst/>
                        </a:rPr>
                        <a:t>(14x13 km)</a:t>
                      </a:r>
                      <a:endParaRPr lang="en-FR" sz="900" dirty="0">
                        <a:solidFill>
                          <a:schemeClr val="tx1"/>
                        </a:solidFill>
                        <a:effectLst/>
                        <a:latin typeface="Times New Roman" panose="02020603050405020304" pitchFamily="18" charset="0"/>
                        <a:ea typeface="Times New Roman" panose="02020603050405020304" pitchFamily="18" charset="0"/>
                      </a:endParaRPr>
                    </a:p>
                  </a:txBody>
                  <a:tcPr marL="48848" marR="48848" marT="0" marB="0"/>
                </a:tc>
                <a:tc>
                  <a:txBody>
                    <a:bodyPr/>
                    <a:lstStyle/>
                    <a:p>
                      <a:pPr algn="ctr"/>
                      <a:r>
                        <a:rPr lang="en-GB" sz="900">
                          <a:solidFill>
                            <a:schemeClr val="tx1"/>
                          </a:solidFill>
                          <a:effectLst/>
                        </a:rPr>
                        <a:t>89.0 GHz</a:t>
                      </a:r>
                      <a:endParaRPr lang="en-FR" sz="900">
                        <a:solidFill>
                          <a:schemeClr val="tx1"/>
                        </a:solidFill>
                        <a:effectLst/>
                      </a:endParaRPr>
                    </a:p>
                    <a:p>
                      <a:pPr algn="ctr"/>
                      <a:r>
                        <a:rPr lang="en-GB" sz="900">
                          <a:solidFill>
                            <a:schemeClr val="tx1"/>
                          </a:solidFill>
                          <a:effectLst/>
                        </a:rPr>
                        <a:t>(6x4 km)</a:t>
                      </a:r>
                      <a:endParaRPr lang="en-FR" sz="900">
                        <a:solidFill>
                          <a:schemeClr val="tx1"/>
                        </a:solidFill>
                        <a:effectLst/>
                        <a:latin typeface="Times New Roman" panose="02020603050405020304" pitchFamily="18" charset="0"/>
                        <a:ea typeface="Times New Roman" panose="02020603050405020304" pitchFamily="18" charset="0"/>
                      </a:endParaRPr>
                    </a:p>
                  </a:txBody>
                  <a:tcPr marL="48848" marR="48848" marT="0" marB="0"/>
                </a:tc>
                <a:tc>
                  <a:txBody>
                    <a:bodyPr/>
                    <a:lstStyle/>
                    <a:p>
                      <a:pPr algn="ctr"/>
                      <a:r>
                        <a:rPr lang="en-GB" sz="900">
                          <a:solidFill>
                            <a:schemeClr val="tx1"/>
                          </a:solidFill>
                          <a:effectLst/>
                        </a:rPr>
                        <a:t>89.0 GHz</a:t>
                      </a:r>
                      <a:endParaRPr lang="en-FR" sz="900">
                        <a:solidFill>
                          <a:schemeClr val="tx1"/>
                        </a:solidFill>
                        <a:effectLst/>
                      </a:endParaRPr>
                    </a:p>
                    <a:p>
                      <a:pPr algn="ctr"/>
                      <a:r>
                        <a:rPr lang="en-GB" sz="900">
                          <a:solidFill>
                            <a:schemeClr val="tx1"/>
                          </a:solidFill>
                          <a:effectLst/>
                        </a:rPr>
                        <a:t>(3x5 km)</a:t>
                      </a:r>
                      <a:endParaRPr lang="en-FR" sz="900">
                        <a:solidFill>
                          <a:schemeClr val="tx1"/>
                        </a:solidFill>
                        <a:effectLst/>
                        <a:latin typeface="Times New Roman" panose="02020603050405020304" pitchFamily="18" charset="0"/>
                        <a:ea typeface="Times New Roman" panose="02020603050405020304" pitchFamily="18" charset="0"/>
                      </a:endParaRPr>
                    </a:p>
                  </a:txBody>
                  <a:tcPr marL="48848" marR="48848" marT="0" marB="0"/>
                </a:tc>
                <a:extLst>
                  <a:ext uri="{0D108BD9-81ED-4DB2-BD59-A6C34878D82A}">
                    <a16:rowId xmlns:a16="http://schemas.microsoft.com/office/drawing/2014/main" val="2426865317"/>
                  </a:ext>
                </a:extLst>
              </a:tr>
              <a:tr h="218604">
                <a:tc gridSpan="4">
                  <a:txBody>
                    <a:bodyPr/>
                    <a:lstStyle/>
                    <a:p>
                      <a:pPr algn="ctr"/>
                      <a:r>
                        <a:rPr lang="en-GB" sz="900" dirty="0">
                          <a:solidFill>
                            <a:schemeClr val="tx1"/>
                          </a:solidFill>
                          <a:effectLst/>
                        </a:rPr>
                        <a:t>Nominal Incident Angle</a:t>
                      </a:r>
                      <a:endParaRPr lang="en-FR" sz="900" dirty="0">
                        <a:solidFill>
                          <a:schemeClr val="tx1"/>
                        </a:solidFill>
                        <a:effectLst/>
                        <a:latin typeface="Times New Roman" panose="02020603050405020304" pitchFamily="18" charset="0"/>
                        <a:ea typeface="Times New Roman" panose="02020603050405020304" pitchFamily="18" charset="0"/>
                      </a:endParaRPr>
                    </a:p>
                  </a:txBody>
                  <a:tcPr marL="83403" marR="83403" marT="41701" marB="41701"/>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4216415"/>
                  </a:ext>
                </a:extLst>
              </a:tr>
              <a:tr h="146700">
                <a:tc>
                  <a:txBody>
                    <a:bodyPr/>
                    <a:lstStyle/>
                    <a:p>
                      <a:pPr algn="ctr"/>
                      <a:r>
                        <a:rPr lang="en-GB" sz="900" b="0" dirty="0">
                          <a:solidFill>
                            <a:schemeClr val="tx1"/>
                          </a:solidFill>
                          <a:effectLst/>
                        </a:rPr>
                        <a:t>53</a:t>
                      </a:r>
                      <a:r>
                        <a:rPr lang="en-GB" sz="900" b="0" baseline="30000" dirty="0">
                          <a:solidFill>
                            <a:schemeClr val="tx1"/>
                          </a:solidFill>
                          <a:effectLst/>
                        </a:rPr>
                        <a:t>o</a:t>
                      </a:r>
                      <a:endParaRPr lang="en-FR" sz="900" b="0" dirty="0">
                        <a:solidFill>
                          <a:schemeClr val="tx1"/>
                        </a:solidFill>
                        <a:effectLst/>
                        <a:latin typeface="Times New Roman" panose="02020603050405020304" pitchFamily="18" charset="0"/>
                        <a:ea typeface="Times New Roman" panose="02020603050405020304" pitchFamily="18" charset="0"/>
                      </a:endParaRPr>
                    </a:p>
                  </a:txBody>
                  <a:tcPr marL="48848" marR="48848" marT="0" marB="0"/>
                </a:tc>
                <a:tc>
                  <a:txBody>
                    <a:bodyPr/>
                    <a:lstStyle/>
                    <a:p>
                      <a:pPr algn="ctr"/>
                      <a:r>
                        <a:rPr lang="en-GB" sz="900" dirty="0">
                          <a:solidFill>
                            <a:schemeClr val="tx1"/>
                          </a:solidFill>
                          <a:effectLst/>
                        </a:rPr>
                        <a:t>53</a:t>
                      </a:r>
                      <a:r>
                        <a:rPr lang="en-GB" sz="900" baseline="30000" dirty="0">
                          <a:solidFill>
                            <a:schemeClr val="tx1"/>
                          </a:solidFill>
                          <a:effectLst/>
                        </a:rPr>
                        <a:t>o</a:t>
                      </a:r>
                      <a:endParaRPr lang="en-FR" sz="900" dirty="0">
                        <a:solidFill>
                          <a:schemeClr val="tx1"/>
                        </a:solidFill>
                        <a:effectLst/>
                        <a:latin typeface="Times New Roman" panose="02020603050405020304" pitchFamily="18" charset="0"/>
                        <a:ea typeface="Times New Roman" panose="02020603050405020304" pitchFamily="18" charset="0"/>
                      </a:endParaRPr>
                    </a:p>
                  </a:txBody>
                  <a:tcPr marL="48848" marR="48848" marT="0" marB="0"/>
                </a:tc>
                <a:tc>
                  <a:txBody>
                    <a:bodyPr/>
                    <a:lstStyle/>
                    <a:p>
                      <a:pPr algn="ctr"/>
                      <a:r>
                        <a:rPr lang="en-GB" sz="900">
                          <a:solidFill>
                            <a:schemeClr val="tx1"/>
                          </a:solidFill>
                          <a:effectLst/>
                        </a:rPr>
                        <a:t>55</a:t>
                      </a:r>
                      <a:r>
                        <a:rPr lang="en-GB" sz="900" baseline="30000">
                          <a:solidFill>
                            <a:schemeClr val="tx1"/>
                          </a:solidFill>
                          <a:effectLst/>
                        </a:rPr>
                        <a:t>o</a:t>
                      </a:r>
                      <a:endParaRPr lang="en-FR" sz="900">
                        <a:solidFill>
                          <a:schemeClr val="tx1"/>
                        </a:solidFill>
                        <a:effectLst/>
                        <a:latin typeface="Times New Roman" panose="02020603050405020304" pitchFamily="18" charset="0"/>
                        <a:ea typeface="Times New Roman" panose="02020603050405020304" pitchFamily="18" charset="0"/>
                      </a:endParaRPr>
                    </a:p>
                  </a:txBody>
                  <a:tcPr marL="48848" marR="48848" marT="0" marB="0"/>
                </a:tc>
                <a:tc>
                  <a:txBody>
                    <a:bodyPr/>
                    <a:lstStyle/>
                    <a:p>
                      <a:pPr algn="ctr"/>
                      <a:r>
                        <a:rPr lang="en-GB" sz="900">
                          <a:solidFill>
                            <a:schemeClr val="tx1"/>
                          </a:solidFill>
                          <a:effectLst/>
                        </a:rPr>
                        <a:t>55</a:t>
                      </a:r>
                      <a:r>
                        <a:rPr lang="en-GB" sz="900" baseline="30000">
                          <a:solidFill>
                            <a:schemeClr val="tx1"/>
                          </a:solidFill>
                          <a:effectLst/>
                        </a:rPr>
                        <a:t>o</a:t>
                      </a:r>
                      <a:endParaRPr lang="en-FR" sz="900">
                        <a:solidFill>
                          <a:schemeClr val="tx1"/>
                        </a:solidFill>
                        <a:effectLst/>
                        <a:latin typeface="Times New Roman" panose="02020603050405020304" pitchFamily="18" charset="0"/>
                        <a:ea typeface="Times New Roman" panose="02020603050405020304" pitchFamily="18" charset="0"/>
                      </a:endParaRPr>
                    </a:p>
                  </a:txBody>
                  <a:tcPr marL="48848" marR="48848" marT="0" marB="0"/>
                </a:tc>
                <a:extLst>
                  <a:ext uri="{0D108BD9-81ED-4DB2-BD59-A6C34878D82A}">
                    <a16:rowId xmlns:a16="http://schemas.microsoft.com/office/drawing/2014/main" val="1078811958"/>
                  </a:ext>
                </a:extLst>
              </a:tr>
              <a:tr h="218604">
                <a:tc gridSpan="4">
                  <a:txBody>
                    <a:bodyPr/>
                    <a:lstStyle/>
                    <a:p>
                      <a:pPr algn="ctr"/>
                      <a:r>
                        <a:rPr lang="en-GB" sz="900" dirty="0">
                          <a:solidFill>
                            <a:schemeClr val="tx1"/>
                          </a:solidFill>
                          <a:effectLst/>
                        </a:rPr>
                        <a:t>Swath width</a:t>
                      </a:r>
                      <a:endParaRPr lang="en-FR" sz="900" dirty="0">
                        <a:solidFill>
                          <a:schemeClr val="tx1"/>
                        </a:solidFill>
                        <a:effectLst/>
                        <a:latin typeface="Times New Roman" panose="02020603050405020304" pitchFamily="18" charset="0"/>
                        <a:ea typeface="Times New Roman" panose="02020603050405020304" pitchFamily="18" charset="0"/>
                      </a:endParaRPr>
                    </a:p>
                  </a:txBody>
                  <a:tcPr marL="83403" marR="83403" marT="41701" marB="41701"/>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33473277"/>
                  </a:ext>
                </a:extLst>
              </a:tr>
              <a:tr h="146700">
                <a:tc>
                  <a:txBody>
                    <a:bodyPr/>
                    <a:lstStyle/>
                    <a:p>
                      <a:pPr algn="ctr"/>
                      <a:r>
                        <a:rPr lang="en-GB" sz="900" b="0" dirty="0">
                          <a:solidFill>
                            <a:schemeClr val="tx1"/>
                          </a:solidFill>
                          <a:effectLst/>
                        </a:rPr>
                        <a:t>1400 km</a:t>
                      </a:r>
                      <a:endParaRPr lang="en-FR" sz="900" b="0" dirty="0">
                        <a:solidFill>
                          <a:schemeClr val="tx1"/>
                        </a:solidFill>
                        <a:effectLst/>
                        <a:latin typeface="Times New Roman" panose="02020603050405020304" pitchFamily="18" charset="0"/>
                        <a:ea typeface="Times New Roman" panose="02020603050405020304" pitchFamily="18" charset="0"/>
                      </a:endParaRPr>
                    </a:p>
                  </a:txBody>
                  <a:tcPr marL="48848" marR="48848" marT="0" marB="0"/>
                </a:tc>
                <a:tc>
                  <a:txBody>
                    <a:bodyPr/>
                    <a:lstStyle/>
                    <a:p>
                      <a:pPr algn="ctr"/>
                      <a:r>
                        <a:rPr lang="en-GB" sz="900">
                          <a:solidFill>
                            <a:schemeClr val="tx1"/>
                          </a:solidFill>
                          <a:effectLst/>
                        </a:rPr>
                        <a:t>1700 km</a:t>
                      </a:r>
                      <a:endParaRPr lang="en-FR" sz="900">
                        <a:solidFill>
                          <a:schemeClr val="tx1"/>
                        </a:solidFill>
                        <a:effectLst/>
                        <a:latin typeface="Times New Roman" panose="02020603050405020304" pitchFamily="18" charset="0"/>
                        <a:ea typeface="Times New Roman" panose="02020603050405020304" pitchFamily="18" charset="0"/>
                      </a:endParaRPr>
                    </a:p>
                  </a:txBody>
                  <a:tcPr marL="48848" marR="48848" marT="0" marB="0"/>
                </a:tc>
                <a:tc>
                  <a:txBody>
                    <a:bodyPr/>
                    <a:lstStyle/>
                    <a:p>
                      <a:pPr algn="ctr"/>
                      <a:r>
                        <a:rPr lang="en-GB" sz="900">
                          <a:solidFill>
                            <a:schemeClr val="tx1"/>
                          </a:solidFill>
                          <a:effectLst/>
                        </a:rPr>
                        <a:t>1450 km</a:t>
                      </a:r>
                      <a:endParaRPr lang="en-FR" sz="900">
                        <a:solidFill>
                          <a:schemeClr val="tx1"/>
                        </a:solidFill>
                        <a:effectLst/>
                        <a:latin typeface="Times New Roman" panose="02020603050405020304" pitchFamily="18" charset="0"/>
                        <a:ea typeface="Times New Roman" panose="02020603050405020304" pitchFamily="18" charset="0"/>
                      </a:endParaRPr>
                    </a:p>
                  </a:txBody>
                  <a:tcPr marL="48848" marR="48848" marT="0" marB="0"/>
                </a:tc>
                <a:tc>
                  <a:txBody>
                    <a:bodyPr/>
                    <a:lstStyle/>
                    <a:p>
                      <a:pPr algn="ctr"/>
                      <a:r>
                        <a:rPr lang="en-GB" sz="900">
                          <a:solidFill>
                            <a:schemeClr val="tx1"/>
                          </a:solidFill>
                          <a:effectLst/>
                        </a:rPr>
                        <a:t>1450 km</a:t>
                      </a:r>
                      <a:endParaRPr lang="en-FR" sz="900">
                        <a:solidFill>
                          <a:schemeClr val="tx1"/>
                        </a:solidFill>
                        <a:effectLst/>
                        <a:latin typeface="Times New Roman" panose="02020603050405020304" pitchFamily="18" charset="0"/>
                        <a:ea typeface="Times New Roman" panose="02020603050405020304" pitchFamily="18" charset="0"/>
                      </a:endParaRPr>
                    </a:p>
                  </a:txBody>
                  <a:tcPr marL="48848" marR="48848" marT="0" marB="0"/>
                </a:tc>
                <a:extLst>
                  <a:ext uri="{0D108BD9-81ED-4DB2-BD59-A6C34878D82A}">
                    <a16:rowId xmlns:a16="http://schemas.microsoft.com/office/drawing/2014/main" val="3037328577"/>
                  </a:ext>
                </a:extLst>
              </a:tr>
              <a:tr h="218604">
                <a:tc gridSpan="4">
                  <a:txBody>
                    <a:bodyPr/>
                    <a:lstStyle/>
                    <a:p>
                      <a:pPr algn="ctr"/>
                      <a:r>
                        <a:rPr lang="en-GB" sz="900">
                          <a:solidFill>
                            <a:schemeClr val="tx1"/>
                          </a:solidFill>
                          <a:effectLst/>
                        </a:rPr>
                        <a:t>Nominal Equator Crossing Local Time</a:t>
                      </a:r>
                      <a:endParaRPr lang="en-FR" sz="900">
                        <a:solidFill>
                          <a:schemeClr val="tx1"/>
                        </a:solidFill>
                        <a:effectLst/>
                        <a:latin typeface="Times New Roman" panose="02020603050405020304" pitchFamily="18" charset="0"/>
                        <a:ea typeface="Times New Roman" panose="02020603050405020304" pitchFamily="18" charset="0"/>
                      </a:endParaRPr>
                    </a:p>
                  </a:txBody>
                  <a:tcPr marL="83403" marR="83403" marT="41701" marB="41701"/>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49939098"/>
                  </a:ext>
                </a:extLst>
              </a:tr>
              <a:tr h="146700">
                <a:tc>
                  <a:txBody>
                    <a:bodyPr/>
                    <a:lstStyle/>
                    <a:p>
                      <a:pPr algn="ctr"/>
                      <a:r>
                        <a:rPr lang="en-GB" sz="900" b="0" dirty="0">
                          <a:solidFill>
                            <a:schemeClr val="tx1"/>
                          </a:solidFill>
                          <a:effectLst/>
                        </a:rPr>
                        <a:t>6 am/pm</a:t>
                      </a:r>
                      <a:endParaRPr lang="en-FR" sz="900" b="0" dirty="0">
                        <a:solidFill>
                          <a:schemeClr val="tx1"/>
                        </a:solidFill>
                        <a:effectLst/>
                        <a:latin typeface="Times New Roman" panose="02020603050405020304" pitchFamily="18" charset="0"/>
                        <a:ea typeface="Times New Roman" panose="02020603050405020304" pitchFamily="18" charset="0"/>
                      </a:endParaRPr>
                    </a:p>
                  </a:txBody>
                  <a:tcPr marL="48848" marR="48848" marT="0" marB="0"/>
                </a:tc>
                <a:tc>
                  <a:txBody>
                    <a:bodyPr/>
                    <a:lstStyle/>
                    <a:p>
                      <a:pPr algn="ctr"/>
                      <a:r>
                        <a:rPr lang="en-GB" sz="900">
                          <a:solidFill>
                            <a:schemeClr val="tx1"/>
                          </a:solidFill>
                          <a:effectLst/>
                        </a:rPr>
                        <a:t>6 am/pm</a:t>
                      </a:r>
                      <a:endParaRPr lang="en-FR" sz="900">
                        <a:solidFill>
                          <a:schemeClr val="tx1"/>
                        </a:solidFill>
                        <a:effectLst/>
                        <a:latin typeface="Times New Roman" panose="02020603050405020304" pitchFamily="18" charset="0"/>
                        <a:ea typeface="Times New Roman" panose="02020603050405020304" pitchFamily="18" charset="0"/>
                      </a:endParaRPr>
                    </a:p>
                  </a:txBody>
                  <a:tcPr marL="48848" marR="48848" marT="0" marB="0"/>
                </a:tc>
                <a:tc>
                  <a:txBody>
                    <a:bodyPr/>
                    <a:lstStyle/>
                    <a:p>
                      <a:pPr algn="ctr"/>
                      <a:r>
                        <a:rPr lang="en-GB" sz="900">
                          <a:solidFill>
                            <a:schemeClr val="tx1"/>
                          </a:solidFill>
                          <a:effectLst/>
                        </a:rPr>
                        <a:t>1.30 am/pm</a:t>
                      </a:r>
                      <a:endParaRPr lang="en-FR" sz="900">
                        <a:solidFill>
                          <a:schemeClr val="tx1"/>
                        </a:solidFill>
                        <a:effectLst/>
                        <a:latin typeface="Times New Roman" panose="02020603050405020304" pitchFamily="18" charset="0"/>
                        <a:ea typeface="Times New Roman" panose="02020603050405020304" pitchFamily="18" charset="0"/>
                      </a:endParaRPr>
                    </a:p>
                  </a:txBody>
                  <a:tcPr marL="48848" marR="48848" marT="0" marB="0"/>
                </a:tc>
                <a:tc>
                  <a:txBody>
                    <a:bodyPr/>
                    <a:lstStyle/>
                    <a:p>
                      <a:pPr algn="ctr"/>
                      <a:r>
                        <a:rPr lang="en-GB" sz="900">
                          <a:solidFill>
                            <a:schemeClr val="tx1"/>
                          </a:solidFill>
                          <a:effectLst/>
                        </a:rPr>
                        <a:t>1.30 am/pm</a:t>
                      </a:r>
                      <a:endParaRPr lang="en-FR" sz="900">
                        <a:solidFill>
                          <a:schemeClr val="tx1"/>
                        </a:solidFill>
                        <a:effectLst/>
                        <a:latin typeface="Times New Roman" panose="02020603050405020304" pitchFamily="18" charset="0"/>
                        <a:ea typeface="Times New Roman" panose="02020603050405020304" pitchFamily="18" charset="0"/>
                      </a:endParaRPr>
                    </a:p>
                  </a:txBody>
                  <a:tcPr marL="48848" marR="48848" marT="0" marB="0"/>
                </a:tc>
                <a:extLst>
                  <a:ext uri="{0D108BD9-81ED-4DB2-BD59-A6C34878D82A}">
                    <a16:rowId xmlns:a16="http://schemas.microsoft.com/office/drawing/2014/main" val="2608672143"/>
                  </a:ext>
                </a:extLst>
              </a:tr>
              <a:tr h="218604">
                <a:tc gridSpan="4">
                  <a:txBody>
                    <a:bodyPr/>
                    <a:lstStyle/>
                    <a:p>
                      <a:pPr algn="ctr"/>
                      <a:r>
                        <a:rPr lang="en-GB" sz="900" dirty="0">
                          <a:solidFill>
                            <a:schemeClr val="tx1"/>
                          </a:solidFill>
                          <a:effectLst/>
                        </a:rPr>
                        <a:t>Satellite Platform</a:t>
                      </a:r>
                      <a:endParaRPr lang="en-FR" sz="900" dirty="0">
                        <a:solidFill>
                          <a:schemeClr val="tx1"/>
                        </a:solidFill>
                        <a:effectLst/>
                        <a:latin typeface="Times New Roman" panose="02020603050405020304" pitchFamily="18" charset="0"/>
                        <a:ea typeface="Times New Roman" panose="02020603050405020304" pitchFamily="18" charset="0"/>
                      </a:endParaRPr>
                    </a:p>
                  </a:txBody>
                  <a:tcPr marL="83403" marR="83403" marT="41701" marB="41701"/>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42023975"/>
                  </a:ext>
                </a:extLst>
              </a:tr>
              <a:tr h="146700">
                <a:tc>
                  <a:txBody>
                    <a:bodyPr/>
                    <a:lstStyle/>
                    <a:p>
                      <a:pPr algn="ctr"/>
                      <a:r>
                        <a:rPr lang="en-GB" sz="900" b="0" dirty="0">
                          <a:solidFill>
                            <a:schemeClr val="tx1"/>
                          </a:solidFill>
                          <a:effectLst/>
                        </a:rPr>
                        <a:t>DMSP F13</a:t>
                      </a:r>
                      <a:endParaRPr lang="en-FR" sz="900" b="0" dirty="0">
                        <a:solidFill>
                          <a:schemeClr val="tx1"/>
                        </a:solidFill>
                        <a:effectLst/>
                        <a:latin typeface="Times New Roman" panose="02020603050405020304" pitchFamily="18" charset="0"/>
                        <a:ea typeface="Times New Roman" panose="02020603050405020304" pitchFamily="18" charset="0"/>
                      </a:endParaRPr>
                    </a:p>
                  </a:txBody>
                  <a:tcPr marL="48848" marR="48848" marT="0" marB="0"/>
                </a:tc>
                <a:tc>
                  <a:txBody>
                    <a:bodyPr/>
                    <a:lstStyle/>
                    <a:p>
                      <a:pPr algn="ctr"/>
                      <a:r>
                        <a:rPr lang="en-GB" sz="900">
                          <a:solidFill>
                            <a:schemeClr val="tx1"/>
                          </a:solidFill>
                          <a:effectLst/>
                        </a:rPr>
                        <a:t>DMSP F17</a:t>
                      </a:r>
                      <a:endParaRPr lang="en-FR" sz="900">
                        <a:solidFill>
                          <a:schemeClr val="tx1"/>
                        </a:solidFill>
                        <a:effectLst/>
                        <a:latin typeface="Times New Roman" panose="02020603050405020304" pitchFamily="18" charset="0"/>
                        <a:ea typeface="Times New Roman" panose="02020603050405020304" pitchFamily="18" charset="0"/>
                      </a:endParaRPr>
                    </a:p>
                  </a:txBody>
                  <a:tcPr marL="48848" marR="48848" marT="0" marB="0"/>
                </a:tc>
                <a:tc>
                  <a:txBody>
                    <a:bodyPr/>
                    <a:lstStyle/>
                    <a:p>
                      <a:pPr algn="ctr"/>
                      <a:r>
                        <a:rPr lang="en-GB" sz="900">
                          <a:solidFill>
                            <a:schemeClr val="tx1"/>
                          </a:solidFill>
                          <a:effectLst/>
                        </a:rPr>
                        <a:t>Aqua</a:t>
                      </a:r>
                      <a:endParaRPr lang="en-FR" sz="900">
                        <a:solidFill>
                          <a:schemeClr val="tx1"/>
                        </a:solidFill>
                        <a:effectLst/>
                        <a:latin typeface="Times New Roman" panose="02020603050405020304" pitchFamily="18" charset="0"/>
                        <a:ea typeface="Times New Roman" panose="02020603050405020304" pitchFamily="18" charset="0"/>
                      </a:endParaRPr>
                    </a:p>
                  </a:txBody>
                  <a:tcPr marL="48848" marR="48848" marT="0" marB="0"/>
                </a:tc>
                <a:tc>
                  <a:txBody>
                    <a:bodyPr/>
                    <a:lstStyle/>
                    <a:p>
                      <a:pPr algn="ctr">
                        <a:spcAft>
                          <a:spcPts val="600"/>
                        </a:spcAft>
                      </a:pPr>
                      <a:r>
                        <a:rPr lang="en-GB" sz="900" dirty="0">
                          <a:solidFill>
                            <a:schemeClr val="tx1"/>
                          </a:solidFill>
                          <a:effectLst/>
                        </a:rPr>
                        <a:t>GCOM-W1</a:t>
                      </a:r>
                      <a:endParaRPr lang="en-FR" sz="900" dirty="0">
                        <a:solidFill>
                          <a:schemeClr val="tx1"/>
                        </a:solidFill>
                        <a:effectLst/>
                        <a:latin typeface="Times New Roman" panose="02020603050405020304" pitchFamily="18" charset="0"/>
                        <a:ea typeface="Times New Roman" panose="02020603050405020304" pitchFamily="18" charset="0"/>
                      </a:endParaRPr>
                    </a:p>
                  </a:txBody>
                  <a:tcPr marL="48848" marR="48848" marT="0" marB="0"/>
                </a:tc>
                <a:extLst>
                  <a:ext uri="{0D108BD9-81ED-4DB2-BD59-A6C34878D82A}">
                    <a16:rowId xmlns:a16="http://schemas.microsoft.com/office/drawing/2014/main" val="1547398844"/>
                  </a:ext>
                </a:extLst>
              </a:tr>
              <a:tr h="146700">
                <a:tc gridSpan="4">
                  <a:txBody>
                    <a:bodyPr/>
                    <a:lstStyle/>
                    <a:p>
                      <a:pPr algn="ctr"/>
                      <a:r>
                        <a:rPr lang="en-FR" sz="900" b="1" dirty="0">
                          <a:solidFill>
                            <a:schemeClr val="tx1"/>
                          </a:solidFill>
                          <a:effectLst/>
                          <a:latin typeface="+mn-lt"/>
                          <a:ea typeface="Times New Roman" panose="02020603050405020304" pitchFamily="18" charset="0"/>
                        </a:rPr>
                        <a:t>Period</a:t>
                      </a:r>
                    </a:p>
                  </a:txBody>
                  <a:tcPr marL="68440" marR="68440" marT="0" marB="0"/>
                </a:tc>
                <a:tc hMerge="1">
                  <a:txBody>
                    <a:bodyPr/>
                    <a:lstStyle/>
                    <a:p>
                      <a:pPr algn="ctr"/>
                      <a:endParaRPr lang="en-FR" sz="1300" dirty="0">
                        <a:solidFill>
                          <a:schemeClr val="tx1"/>
                        </a:solidFill>
                        <a:effectLst/>
                        <a:latin typeface="Times New Roman" panose="02020603050405020304" pitchFamily="18" charset="0"/>
                        <a:ea typeface="Times New Roman" panose="02020603050405020304" pitchFamily="18" charset="0"/>
                      </a:endParaRPr>
                    </a:p>
                  </a:txBody>
                  <a:tcPr marL="75035" marR="75035" marT="0" marB="0"/>
                </a:tc>
                <a:tc hMerge="1">
                  <a:txBody>
                    <a:bodyPr/>
                    <a:lstStyle/>
                    <a:p>
                      <a:pPr algn="ctr"/>
                      <a:endParaRPr lang="en-FR" sz="1300">
                        <a:solidFill>
                          <a:schemeClr val="tx1"/>
                        </a:solidFill>
                        <a:effectLst/>
                        <a:latin typeface="Times New Roman" panose="02020603050405020304" pitchFamily="18" charset="0"/>
                        <a:ea typeface="Times New Roman" panose="02020603050405020304" pitchFamily="18" charset="0"/>
                      </a:endParaRPr>
                    </a:p>
                  </a:txBody>
                  <a:tcPr marL="75035" marR="75035" marT="0" marB="0"/>
                </a:tc>
                <a:tc hMerge="1">
                  <a:txBody>
                    <a:bodyPr/>
                    <a:lstStyle/>
                    <a:p>
                      <a:pPr algn="ctr">
                        <a:spcAft>
                          <a:spcPts val="600"/>
                        </a:spcAft>
                      </a:pPr>
                      <a:endParaRPr lang="en-FR" sz="1300" dirty="0">
                        <a:solidFill>
                          <a:schemeClr val="tx1"/>
                        </a:solidFill>
                        <a:effectLst/>
                        <a:latin typeface="Times New Roman" panose="02020603050405020304" pitchFamily="18" charset="0"/>
                        <a:ea typeface="Times New Roman" panose="02020603050405020304" pitchFamily="18" charset="0"/>
                      </a:endParaRPr>
                    </a:p>
                  </a:txBody>
                  <a:tcPr marL="75035" marR="75035" marT="0" marB="0"/>
                </a:tc>
                <a:extLst>
                  <a:ext uri="{0D108BD9-81ED-4DB2-BD59-A6C34878D82A}">
                    <a16:rowId xmlns:a16="http://schemas.microsoft.com/office/drawing/2014/main" val="2650726342"/>
                  </a:ext>
                </a:extLst>
              </a:tr>
              <a:tr h="146700">
                <a:tc>
                  <a:txBody>
                    <a:bodyPr/>
                    <a:lstStyle/>
                    <a:p>
                      <a:pPr algn="ctr"/>
                      <a:r>
                        <a:rPr lang="en-FR" sz="900" b="0" dirty="0">
                          <a:solidFill>
                            <a:schemeClr val="tx1"/>
                          </a:solidFill>
                          <a:effectLst/>
                          <a:latin typeface="+mn-lt"/>
                          <a:ea typeface="Times New Roman" panose="02020603050405020304" pitchFamily="18" charset="0"/>
                        </a:rPr>
                        <a:t>1996-2008</a:t>
                      </a:r>
                    </a:p>
                  </a:txBody>
                  <a:tcPr marL="48848" marR="48848" marT="0" marB="0"/>
                </a:tc>
                <a:tc>
                  <a:txBody>
                    <a:bodyPr/>
                    <a:lstStyle/>
                    <a:p>
                      <a:pPr algn="ctr"/>
                      <a:r>
                        <a:rPr lang="en-FR" sz="900" b="0" dirty="0">
                          <a:solidFill>
                            <a:schemeClr val="tx1"/>
                          </a:solidFill>
                          <a:effectLst/>
                          <a:latin typeface="+mn-lt"/>
                          <a:ea typeface="Times New Roman" panose="02020603050405020304" pitchFamily="18" charset="0"/>
                        </a:rPr>
                        <a:t>2008-2022</a:t>
                      </a:r>
                    </a:p>
                  </a:txBody>
                  <a:tcPr marL="48848" marR="48848" marT="0" marB="0"/>
                </a:tc>
                <a:tc>
                  <a:txBody>
                    <a:bodyPr/>
                    <a:lstStyle/>
                    <a:p>
                      <a:pPr algn="ctr"/>
                      <a:r>
                        <a:rPr lang="en-FR" sz="900" b="0" dirty="0">
                          <a:solidFill>
                            <a:schemeClr val="tx1"/>
                          </a:solidFill>
                          <a:effectLst/>
                          <a:latin typeface="+mn-lt"/>
                          <a:ea typeface="Times New Roman" panose="02020603050405020304" pitchFamily="18" charset="0"/>
                        </a:rPr>
                        <a:t>2003-2011</a:t>
                      </a:r>
                    </a:p>
                  </a:txBody>
                  <a:tcPr marL="48848" marR="48848" marT="0" marB="0"/>
                </a:tc>
                <a:tc>
                  <a:txBody>
                    <a:bodyPr/>
                    <a:lstStyle/>
                    <a:p>
                      <a:pPr algn="ctr"/>
                      <a:r>
                        <a:rPr lang="en-FR" sz="900" b="0" dirty="0">
                          <a:solidFill>
                            <a:schemeClr val="tx1"/>
                          </a:solidFill>
                          <a:effectLst/>
                          <a:latin typeface="+mn-lt"/>
                          <a:ea typeface="Times New Roman" panose="02020603050405020304" pitchFamily="18" charset="0"/>
                        </a:rPr>
                        <a:t>2013-2022</a:t>
                      </a:r>
                    </a:p>
                  </a:txBody>
                  <a:tcPr marL="48848" marR="48848" marT="0" marB="0"/>
                </a:tc>
                <a:extLst>
                  <a:ext uri="{0D108BD9-81ED-4DB2-BD59-A6C34878D82A}">
                    <a16:rowId xmlns:a16="http://schemas.microsoft.com/office/drawing/2014/main" val="2298738926"/>
                  </a:ext>
                </a:extLst>
              </a:tr>
            </a:tbl>
          </a:graphicData>
        </a:graphic>
      </p:graphicFrame>
      <p:sp>
        <p:nvSpPr>
          <p:cNvPr id="6" name="TextBox 5">
            <a:extLst>
              <a:ext uri="{FF2B5EF4-FFF2-40B4-BE49-F238E27FC236}">
                <a16:creationId xmlns:a16="http://schemas.microsoft.com/office/drawing/2014/main" id="{AE1124DC-3F52-DA6D-D839-305A710B825D}"/>
              </a:ext>
            </a:extLst>
          </p:cNvPr>
          <p:cNvSpPr txBox="1"/>
          <p:nvPr/>
        </p:nvSpPr>
        <p:spPr>
          <a:xfrm>
            <a:off x="346150" y="3034162"/>
            <a:ext cx="3289552" cy="830997"/>
          </a:xfrm>
          <a:prstGeom prst="rect">
            <a:avLst/>
          </a:prstGeom>
          <a:noFill/>
        </p:spPr>
        <p:txBody>
          <a:bodyPr wrap="square">
            <a:spAutoFit/>
          </a:bodyPr>
          <a:lstStyle/>
          <a:p>
            <a:endParaRPr lang="en-US" sz="1200" dirty="0">
              <a:latin typeface="Arial" panose="020B0604020202020204" pitchFamily="34" charset="0"/>
              <a:ea typeface="Osaka" pitchFamily="44" charset="-128"/>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ea typeface="Osaka" pitchFamily="44" charset="-128"/>
                <a:cs typeface="Arial" panose="020B0604020202020204" pitchFamily="34" charset="0"/>
              </a:rPr>
              <a:t>Radiances sourced from a CM-SAF MW</a:t>
            </a:r>
            <a:r>
              <a:rPr lang="en-US" sz="1200" b="1" dirty="0">
                <a:latin typeface="Arial" panose="020B0604020202020204" pitchFamily="34" charset="0"/>
                <a:ea typeface="Osaka" pitchFamily="44" charset="-128"/>
                <a:cs typeface="Arial" panose="020B0604020202020204" pitchFamily="34" charset="0"/>
              </a:rPr>
              <a:t> </a:t>
            </a:r>
            <a:r>
              <a:rPr lang="en-US" sz="1200" dirty="0">
                <a:latin typeface="Arial" panose="020B0604020202020204" pitchFamily="34" charset="0"/>
                <a:ea typeface="Osaka" pitchFamily="44" charset="-128"/>
                <a:cs typeface="Arial" panose="020B0604020202020204" pitchFamily="34" charset="0"/>
              </a:rPr>
              <a:t>Fundamental Climate Data Record (</a:t>
            </a:r>
            <a:r>
              <a:rPr lang="en-US" sz="1200" b="1" dirty="0">
                <a:latin typeface="Arial" panose="020B0604020202020204" pitchFamily="34" charset="0"/>
                <a:ea typeface="Osaka" pitchFamily="44" charset="-128"/>
                <a:cs typeface="Arial" panose="020B0604020202020204" pitchFamily="34" charset="0"/>
              </a:rPr>
              <a:t>FCDR) </a:t>
            </a:r>
            <a:r>
              <a:rPr lang="en-US" sz="1200" dirty="0">
                <a:latin typeface="Arial" panose="020B0604020202020204" pitchFamily="34" charset="0"/>
                <a:ea typeface="Osaka" pitchFamily="44" charset="-128"/>
                <a:cs typeface="Arial" panose="020B0604020202020204" pitchFamily="34" charset="0"/>
              </a:rPr>
              <a:t>of inter-calibrated brightness temperatures</a:t>
            </a:r>
            <a:endParaRPr lang="en-GB"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82EB262-F916-CD7D-4136-8F0114FB5B77}"/>
              </a:ext>
            </a:extLst>
          </p:cNvPr>
          <p:cNvSpPr txBox="1"/>
          <p:nvPr/>
        </p:nvSpPr>
        <p:spPr>
          <a:xfrm>
            <a:off x="6987889" y="1018955"/>
            <a:ext cx="1633104" cy="235962"/>
          </a:xfrm>
          <a:prstGeom prst="rect">
            <a:avLst/>
          </a:prstGeom>
          <a:noFill/>
        </p:spPr>
        <p:txBody>
          <a:bodyPr wrap="square">
            <a:spAutoFit/>
          </a:bodyPr>
          <a:lstStyle/>
          <a:p>
            <a:pPr algn="ctr"/>
            <a:r>
              <a:rPr lang="en-US" sz="1400" baseline="30000" dirty="0">
                <a:solidFill>
                  <a:srgbClr val="E37222"/>
                </a:solidFill>
                <a:latin typeface="Arial" panose="020B0604020202020204" pitchFamily="34" charset="0"/>
                <a:ea typeface="Osaka" pitchFamily="44" charset="-128"/>
                <a:cs typeface="Arial" panose="020B0604020202020204" pitchFamily="34" charset="0"/>
              </a:rPr>
              <a:t>ongoing</a:t>
            </a:r>
            <a:endParaRPr lang="en-GB" sz="1400" baseline="30000" dirty="0">
              <a:solidFill>
                <a:srgbClr val="E37222"/>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2CBC544-6A32-824C-114A-DD8E0F5004C4}"/>
              </a:ext>
            </a:extLst>
          </p:cNvPr>
          <p:cNvSpPr txBox="1"/>
          <p:nvPr/>
        </p:nvSpPr>
        <p:spPr>
          <a:xfrm>
            <a:off x="4434597" y="934176"/>
            <a:ext cx="1633104" cy="307777"/>
          </a:xfrm>
          <a:prstGeom prst="rect">
            <a:avLst/>
          </a:prstGeom>
          <a:noFill/>
        </p:spPr>
        <p:txBody>
          <a:bodyPr wrap="square">
            <a:spAutoFit/>
          </a:bodyPr>
          <a:lstStyle/>
          <a:p>
            <a:pPr algn="ctr"/>
            <a:r>
              <a:rPr lang="en-US" altLang="en-FR" sz="1400" b="0" dirty="0">
                <a:solidFill>
                  <a:srgbClr val="008542"/>
                </a:solidFill>
                <a:latin typeface="Arial" panose="020B0604020202020204" pitchFamily="34" charset="0"/>
                <a:ea typeface="Osaka" pitchFamily="44" charset="-128"/>
                <a:cs typeface="Arial" panose="020B0604020202020204" pitchFamily="34" charset="0"/>
              </a:rPr>
              <a:t>v2.33 MW LST</a:t>
            </a:r>
            <a:endParaRPr lang="en-GB" sz="1400" baseline="30000" dirty="0">
              <a:solidFill>
                <a:srgbClr val="008542"/>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8CADB210-AE1C-BBCC-A150-1660F3B9FFB7}"/>
              </a:ext>
            </a:extLst>
          </p:cNvPr>
          <p:cNvCxnSpPr>
            <a:cxnSpLocks/>
          </p:cNvCxnSpPr>
          <p:nvPr/>
        </p:nvCxnSpPr>
        <p:spPr>
          <a:xfrm>
            <a:off x="6613888" y="1586360"/>
            <a:ext cx="0" cy="1137037"/>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FBDBC1-01AE-F9B2-1722-35F309093323}"/>
              </a:ext>
            </a:extLst>
          </p:cNvPr>
          <p:cNvCxnSpPr>
            <a:cxnSpLocks/>
          </p:cNvCxnSpPr>
          <p:nvPr/>
        </p:nvCxnSpPr>
        <p:spPr>
          <a:xfrm>
            <a:off x="6621839" y="2961936"/>
            <a:ext cx="0" cy="144452"/>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925ECA2-74BB-BC67-61EB-BDCF3AAE166A}"/>
              </a:ext>
            </a:extLst>
          </p:cNvPr>
          <p:cNvCxnSpPr>
            <a:cxnSpLocks/>
          </p:cNvCxnSpPr>
          <p:nvPr/>
        </p:nvCxnSpPr>
        <p:spPr>
          <a:xfrm>
            <a:off x="6623165" y="3344926"/>
            <a:ext cx="0" cy="144452"/>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3896AC0-7926-34FF-2CD5-A50D2F0AC404}"/>
              </a:ext>
            </a:extLst>
          </p:cNvPr>
          <p:cNvCxnSpPr>
            <a:cxnSpLocks/>
          </p:cNvCxnSpPr>
          <p:nvPr/>
        </p:nvCxnSpPr>
        <p:spPr>
          <a:xfrm>
            <a:off x="6624491" y="3688155"/>
            <a:ext cx="0" cy="144452"/>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B3781DF-4696-D879-0F28-C0351A5559BF}"/>
              </a:ext>
            </a:extLst>
          </p:cNvPr>
          <p:cNvCxnSpPr>
            <a:cxnSpLocks/>
          </p:cNvCxnSpPr>
          <p:nvPr/>
        </p:nvCxnSpPr>
        <p:spPr>
          <a:xfrm>
            <a:off x="6616542" y="4038015"/>
            <a:ext cx="0" cy="144452"/>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EFA3986-0361-333A-37B7-25182B45996F}"/>
              </a:ext>
            </a:extLst>
          </p:cNvPr>
          <p:cNvCxnSpPr>
            <a:cxnSpLocks/>
          </p:cNvCxnSpPr>
          <p:nvPr/>
        </p:nvCxnSpPr>
        <p:spPr>
          <a:xfrm>
            <a:off x="6609916" y="4373295"/>
            <a:ext cx="0" cy="144452"/>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1FA570B-009A-284E-68CE-8525C1F7C57C}"/>
              </a:ext>
            </a:extLst>
          </p:cNvPr>
          <p:cNvSpPr txBox="1"/>
          <p:nvPr/>
        </p:nvSpPr>
        <p:spPr>
          <a:xfrm>
            <a:off x="901964" y="3970792"/>
            <a:ext cx="2853666" cy="246221"/>
          </a:xfrm>
          <a:prstGeom prst="rect">
            <a:avLst/>
          </a:prstGeom>
          <a:noFill/>
        </p:spPr>
        <p:txBody>
          <a:bodyPr wrap="none" rtlCol="0">
            <a:spAutoFit/>
          </a:bodyPr>
          <a:lstStyle/>
          <a:p>
            <a:r>
              <a:rPr lang="en-GB" sz="1000" dirty="0" err="1">
                <a:latin typeface="Arial" panose="020B0604020202020204" pitchFamily="34" charset="0"/>
              </a:rPr>
              <a:t>doi</a:t>
            </a:r>
            <a:r>
              <a:rPr lang="en-GB" sz="1000" dirty="0">
                <a:effectLst/>
                <a:latin typeface="Arial" panose="020B0604020202020204" pitchFamily="34" charset="0"/>
              </a:rPr>
              <a:t>: 10.5676/EUM_SAF_CM/FCDR_MWI/V003</a:t>
            </a:r>
          </a:p>
        </p:txBody>
      </p:sp>
    </p:spTree>
    <p:extLst>
      <p:ext uri="{BB962C8B-B14F-4D97-AF65-F5344CB8AC3E}">
        <p14:creationId xmlns:p14="http://schemas.microsoft.com/office/powerpoint/2010/main" val="2320723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774700" y="189190"/>
            <a:ext cx="6956425" cy="369332"/>
          </a:xfrm>
        </p:spPr>
        <p:txBody>
          <a:bodyPr/>
          <a:lstStyle/>
          <a:p>
            <a:pPr eaLnBrk="1" hangingPunct="1"/>
            <a:r>
              <a:rPr lang="fr-FR" altLang="fr-FR" sz="1800" dirty="0">
                <a:latin typeface="Verdana" pitchFamily="34" charset="0"/>
              </a:rPr>
              <a:t>MW LST </a:t>
            </a:r>
            <a:r>
              <a:rPr lang="fr-FR" altLang="fr-FR" sz="1800" dirty="0" err="1">
                <a:latin typeface="Verdana" pitchFamily="34" charset="0"/>
              </a:rPr>
              <a:t>product</a:t>
            </a:r>
            <a:r>
              <a:rPr lang="fr-FR" altLang="fr-FR" sz="1800" dirty="0">
                <a:latin typeface="Verdana" pitchFamily="34" charset="0"/>
              </a:rPr>
              <a:t>                      </a:t>
            </a:r>
            <a:r>
              <a:rPr lang="fr-FR" altLang="fr-FR" sz="1800" dirty="0" err="1">
                <a:latin typeface="Verdana" pitchFamily="34" charset="0"/>
              </a:rPr>
              <a:t>sensors</a:t>
            </a:r>
            <a:endParaRPr lang="fr-FR" altLang="fr-FR" sz="1800" dirty="0">
              <a:latin typeface="Verdana" pitchFamily="34" charset="0"/>
            </a:endParaRPr>
          </a:p>
        </p:txBody>
      </p:sp>
      <p:grpSp>
        <p:nvGrpSpPr>
          <p:cNvPr id="2" name="Group 1">
            <a:extLst>
              <a:ext uri="{FF2B5EF4-FFF2-40B4-BE49-F238E27FC236}">
                <a16:creationId xmlns:a16="http://schemas.microsoft.com/office/drawing/2014/main" id="{9E52D55F-F64E-42BF-A51B-2880DE31CB8C}"/>
              </a:ext>
            </a:extLst>
          </p:cNvPr>
          <p:cNvGrpSpPr/>
          <p:nvPr/>
        </p:nvGrpSpPr>
        <p:grpSpPr>
          <a:xfrm>
            <a:off x="2189690" y="1515896"/>
            <a:ext cx="4764620" cy="3287203"/>
            <a:chOff x="1907704" y="1772816"/>
            <a:chExt cx="5439181" cy="3579331"/>
          </a:xfrm>
        </p:grpSpPr>
        <p:pic>
          <p:nvPicPr>
            <p:cNvPr id="15" name="Picture 14">
              <a:extLst>
                <a:ext uri="{FF2B5EF4-FFF2-40B4-BE49-F238E27FC236}">
                  <a16:creationId xmlns:a16="http://schemas.microsoft.com/office/drawing/2014/main" id="{1EC7716C-0C9A-EAB3-7ED8-641C6E6955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772816"/>
              <a:ext cx="5439181" cy="3579331"/>
            </a:xfrm>
            <a:prstGeom prst="rect">
              <a:avLst/>
            </a:prstGeom>
            <a:ln>
              <a:noFill/>
            </a:ln>
          </p:spPr>
        </p:pic>
        <p:sp>
          <p:nvSpPr>
            <p:cNvPr id="16" name="Rectangle 10">
              <a:extLst>
                <a:ext uri="{FF2B5EF4-FFF2-40B4-BE49-F238E27FC236}">
                  <a16:creationId xmlns:a16="http://schemas.microsoft.com/office/drawing/2014/main" id="{E53B2A58-AB85-6CAE-C258-89ED2F506F13}"/>
                </a:ext>
              </a:extLst>
            </p:cNvPr>
            <p:cNvSpPr>
              <a:spLocks noChangeArrowheads="1"/>
            </p:cNvSpPr>
            <p:nvPr/>
          </p:nvSpPr>
          <p:spPr bwMode="auto">
            <a:xfrm>
              <a:off x="3462101" y="3212976"/>
              <a:ext cx="1728192" cy="601662"/>
            </a:xfrm>
            <a:prstGeom prst="rect">
              <a:avLst/>
            </a:prstGeom>
            <a:solidFill>
              <a:srgbClr val="D1282E">
                <a:alpha val="21176"/>
              </a:srgbClr>
            </a:solidFill>
            <a:ln w="19080">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FR" altLang="en-FR"/>
            </a:p>
          </p:txBody>
        </p:sp>
        <p:sp>
          <p:nvSpPr>
            <p:cNvPr id="18" name="Rectangle 12">
              <a:extLst>
                <a:ext uri="{FF2B5EF4-FFF2-40B4-BE49-F238E27FC236}">
                  <a16:creationId xmlns:a16="http://schemas.microsoft.com/office/drawing/2014/main" id="{953B3E7D-AFA9-1A0C-DF11-336295EC5BF5}"/>
                </a:ext>
              </a:extLst>
            </p:cNvPr>
            <p:cNvSpPr>
              <a:spLocks noChangeArrowheads="1"/>
            </p:cNvSpPr>
            <p:nvPr/>
          </p:nvSpPr>
          <p:spPr bwMode="auto">
            <a:xfrm>
              <a:off x="5190292" y="3212976"/>
              <a:ext cx="1554398" cy="601662"/>
            </a:xfrm>
            <a:prstGeom prst="rect">
              <a:avLst/>
            </a:prstGeom>
            <a:solidFill>
              <a:srgbClr val="D1282E">
                <a:alpha val="21176"/>
              </a:srgbClr>
            </a:solidFill>
            <a:ln w="19080">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FR" altLang="en-FR"/>
            </a:p>
          </p:txBody>
        </p:sp>
        <p:sp>
          <p:nvSpPr>
            <p:cNvPr id="19" name="Text Box 14">
              <a:extLst>
                <a:ext uri="{FF2B5EF4-FFF2-40B4-BE49-F238E27FC236}">
                  <a16:creationId xmlns:a16="http://schemas.microsoft.com/office/drawing/2014/main" id="{BEF6AAD4-506F-C195-83ED-C242A5E71F6F}"/>
                </a:ext>
              </a:extLst>
            </p:cNvPr>
            <p:cNvSpPr txBox="1">
              <a:spLocks noChangeArrowheads="1"/>
            </p:cNvSpPr>
            <p:nvPr/>
          </p:nvSpPr>
          <p:spPr bwMode="auto">
            <a:xfrm>
              <a:off x="4228862" y="3789040"/>
              <a:ext cx="639763" cy="601662"/>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102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b="1">
                  <a:solidFill>
                    <a:srgbClr val="041E5D"/>
                  </a:solidFill>
                  <a:latin typeface="Calibri" panose="020F0502020204030204" pitchFamily="34" charset="0"/>
                  <a:ea typeface="SimSun" panose="02010600030101010101" pitchFamily="2" charset="-122"/>
                </a:defRPr>
              </a:lvl1pPr>
              <a:lvl2pPr>
                <a:lnSpc>
                  <a:spcPct val="102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41E5D"/>
                  </a:solidFill>
                  <a:latin typeface="Calibri" panose="020F0502020204030204" pitchFamily="34" charset="0"/>
                  <a:ea typeface="SimSun" panose="02010600030101010101" pitchFamily="2" charset="-122"/>
                </a:defRPr>
              </a:lvl2pPr>
              <a:lvl3pPr>
                <a:lnSpc>
                  <a:spcPct val="102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41E5D"/>
                  </a:solidFill>
                  <a:latin typeface="Calibri" panose="020F0502020204030204" pitchFamily="34" charset="0"/>
                  <a:ea typeface="SimSun" panose="02010600030101010101" pitchFamily="2" charset="-122"/>
                </a:defRPr>
              </a:lvl3pPr>
              <a:lvl4pPr>
                <a:lnSpc>
                  <a:spcPct val="102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41E5D"/>
                  </a:solidFill>
                  <a:latin typeface="Calibri" panose="020F0502020204030204" pitchFamily="34" charset="0"/>
                  <a:ea typeface="SimSun" panose="02010600030101010101" pitchFamily="2" charset="-122"/>
                </a:defRPr>
              </a:lvl4pPr>
              <a:lvl5pPr>
                <a:lnSpc>
                  <a:spcPct val="102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41E5D"/>
                  </a:solidFill>
                  <a:latin typeface="Calibri" panose="020F0502020204030204" pitchFamily="34" charset="0"/>
                  <a:ea typeface="SimSun" panose="02010600030101010101" pitchFamily="2" charset="-122"/>
                </a:defRPr>
              </a:lvl5pPr>
              <a:lvl6pPr marL="2514600" indent="-228600" defTabSz="457200"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41E5D"/>
                  </a:solidFill>
                  <a:latin typeface="Calibri" panose="020F0502020204030204" pitchFamily="34" charset="0"/>
                  <a:ea typeface="SimSun" panose="02010600030101010101" pitchFamily="2" charset="-122"/>
                </a:defRPr>
              </a:lvl6pPr>
              <a:lvl7pPr marL="2971800" indent="-228600" defTabSz="457200"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41E5D"/>
                  </a:solidFill>
                  <a:latin typeface="Calibri" panose="020F0502020204030204" pitchFamily="34" charset="0"/>
                  <a:ea typeface="SimSun" panose="02010600030101010101" pitchFamily="2" charset="-122"/>
                </a:defRPr>
              </a:lvl7pPr>
              <a:lvl8pPr marL="3429000" indent="-228600" defTabSz="457200"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41E5D"/>
                  </a:solidFill>
                  <a:latin typeface="Calibri" panose="020F0502020204030204" pitchFamily="34" charset="0"/>
                  <a:ea typeface="SimSun" panose="02010600030101010101" pitchFamily="2" charset="-122"/>
                </a:defRPr>
              </a:lvl8pPr>
              <a:lvl9pPr marL="3886200" indent="-228600" defTabSz="457200"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41E5D"/>
                  </a:solidFill>
                  <a:latin typeface="Calibri" panose="020F0502020204030204" pitchFamily="34" charset="0"/>
                  <a:ea typeface="SimSun" panose="02010600030101010101" pitchFamily="2" charset="-122"/>
                </a:defRPr>
              </a:lvl9pPr>
            </a:lstStyle>
            <a:p>
              <a:pPr eaLnBrk="1">
                <a:lnSpc>
                  <a:spcPct val="93000"/>
                </a:lnSpc>
                <a:spcAft>
                  <a:spcPct val="0"/>
                </a:spcAft>
                <a:buClrTx/>
                <a:buFontTx/>
                <a:buNone/>
              </a:pPr>
              <a:r>
                <a:rPr lang="en-US" altLang="en-FR" sz="1600" dirty="0">
                  <a:solidFill>
                    <a:schemeClr val="tx2"/>
                  </a:solidFill>
                  <a:latin typeface="Arial" panose="020B0604020202020204" pitchFamily="34" charset="0"/>
                </a:rPr>
                <a:t>F13</a:t>
              </a:r>
            </a:p>
          </p:txBody>
        </p:sp>
        <p:sp>
          <p:nvSpPr>
            <p:cNvPr id="20" name="Text Box 15">
              <a:extLst>
                <a:ext uri="{FF2B5EF4-FFF2-40B4-BE49-F238E27FC236}">
                  <a16:creationId xmlns:a16="http://schemas.microsoft.com/office/drawing/2014/main" id="{C3A55C00-A9BE-0DB7-6E95-1459D5BEF744}"/>
                </a:ext>
              </a:extLst>
            </p:cNvPr>
            <p:cNvSpPr txBox="1">
              <a:spLocks noChangeArrowheads="1"/>
            </p:cNvSpPr>
            <p:nvPr/>
          </p:nvSpPr>
          <p:spPr bwMode="auto">
            <a:xfrm>
              <a:off x="5334308" y="3790627"/>
              <a:ext cx="639762" cy="601663"/>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102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b="1">
                  <a:solidFill>
                    <a:srgbClr val="041E5D"/>
                  </a:solidFill>
                  <a:latin typeface="Calibri" panose="020F0502020204030204" pitchFamily="34" charset="0"/>
                  <a:ea typeface="SimSun" panose="02010600030101010101" pitchFamily="2" charset="-122"/>
                </a:defRPr>
              </a:lvl1pPr>
              <a:lvl2pPr>
                <a:lnSpc>
                  <a:spcPct val="102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41E5D"/>
                  </a:solidFill>
                  <a:latin typeface="Calibri" panose="020F0502020204030204" pitchFamily="34" charset="0"/>
                  <a:ea typeface="SimSun" panose="02010600030101010101" pitchFamily="2" charset="-122"/>
                </a:defRPr>
              </a:lvl2pPr>
              <a:lvl3pPr>
                <a:lnSpc>
                  <a:spcPct val="102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41E5D"/>
                  </a:solidFill>
                  <a:latin typeface="Calibri" panose="020F0502020204030204" pitchFamily="34" charset="0"/>
                  <a:ea typeface="SimSun" panose="02010600030101010101" pitchFamily="2" charset="-122"/>
                </a:defRPr>
              </a:lvl3pPr>
              <a:lvl4pPr>
                <a:lnSpc>
                  <a:spcPct val="102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41E5D"/>
                  </a:solidFill>
                  <a:latin typeface="Calibri" panose="020F0502020204030204" pitchFamily="34" charset="0"/>
                  <a:ea typeface="SimSun" panose="02010600030101010101" pitchFamily="2" charset="-122"/>
                </a:defRPr>
              </a:lvl4pPr>
              <a:lvl5pPr>
                <a:lnSpc>
                  <a:spcPct val="102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41E5D"/>
                  </a:solidFill>
                  <a:latin typeface="Calibri" panose="020F0502020204030204" pitchFamily="34" charset="0"/>
                  <a:ea typeface="SimSun" panose="02010600030101010101" pitchFamily="2" charset="-122"/>
                </a:defRPr>
              </a:lvl5pPr>
              <a:lvl6pPr marL="2514600" indent="-228600" defTabSz="457200"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41E5D"/>
                  </a:solidFill>
                  <a:latin typeface="Calibri" panose="020F0502020204030204" pitchFamily="34" charset="0"/>
                  <a:ea typeface="SimSun" panose="02010600030101010101" pitchFamily="2" charset="-122"/>
                </a:defRPr>
              </a:lvl6pPr>
              <a:lvl7pPr marL="2971800" indent="-228600" defTabSz="457200"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41E5D"/>
                  </a:solidFill>
                  <a:latin typeface="Calibri" panose="020F0502020204030204" pitchFamily="34" charset="0"/>
                  <a:ea typeface="SimSun" panose="02010600030101010101" pitchFamily="2" charset="-122"/>
                </a:defRPr>
              </a:lvl7pPr>
              <a:lvl8pPr marL="3429000" indent="-228600" defTabSz="457200"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41E5D"/>
                  </a:solidFill>
                  <a:latin typeface="Calibri" panose="020F0502020204030204" pitchFamily="34" charset="0"/>
                  <a:ea typeface="SimSun" panose="02010600030101010101" pitchFamily="2" charset="-122"/>
                </a:defRPr>
              </a:lvl8pPr>
              <a:lvl9pPr marL="3886200" indent="-228600" defTabSz="457200"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41E5D"/>
                  </a:solidFill>
                  <a:latin typeface="Calibri" panose="020F0502020204030204" pitchFamily="34" charset="0"/>
                  <a:ea typeface="SimSun" panose="02010600030101010101" pitchFamily="2" charset="-122"/>
                </a:defRPr>
              </a:lvl9pPr>
            </a:lstStyle>
            <a:p>
              <a:pPr eaLnBrk="1">
                <a:lnSpc>
                  <a:spcPct val="93000"/>
                </a:lnSpc>
                <a:spcAft>
                  <a:spcPct val="0"/>
                </a:spcAft>
                <a:buClrTx/>
                <a:buFontTx/>
                <a:buNone/>
              </a:pPr>
              <a:r>
                <a:rPr lang="en-US" altLang="en-FR" sz="1600" dirty="0">
                  <a:solidFill>
                    <a:schemeClr val="tx2"/>
                  </a:solidFill>
                  <a:latin typeface="Arial" panose="020B0604020202020204" pitchFamily="34" charset="0"/>
                </a:rPr>
                <a:t>F17</a:t>
              </a:r>
            </a:p>
          </p:txBody>
        </p:sp>
      </p:grpSp>
      <p:sp>
        <p:nvSpPr>
          <p:cNvPr id="22" name="Text Box 3">
            <a:extLst>
              <a:ext uri="{FF2B5EF4-FFF2-40B4-BE49-F238E27FC236}">
                <a16:creationId xmlns:a16="http://schemas.microsoft.com/office/drawing/2014/main" id="{7B41B506-6EEF-5137-C884-3BEAE99D454B}"/>
              </a:ext>
            </a:extLst>
          </p:cNvPr>
          <p:cNvSpPr txBox="1">
            <a:spLocks noChangeArrowheads="1"/>
          </p:cNvSpPr>
          <p:nvPr/>
        </p:nvSpPr>
        <p:spPr bwMode="auto">
          <a:xfrm>
            <a:off x="323328" y="752851"/>
            <a:ext cx="798674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Arial" panose="020B0604020202020204" pitchFamily="34" charset="0"/>
                <a:ea typeface="ＭＳ Ｐゴシック" panose="020B0600070205080204" pitchFamily="34" charset="-128"/>
              </a:defRPr>
            </a:lvl1pPr>
            <a:lvl2pPr marL="742950" indent="-285750">
              <a:defRPr sz="1600" b="1">
                <a:solidFill>
                  <a:schemeClr val="tx1"/>
                </a:solidFill>
                <a:latin typeface="Arial" panose="020B0604020202020204" pitchFamily="34" charset="0"/>
                <a:ea typeface="ＭＳ Ｐゴシック" panose="020B0600070205080204" pitchFamily="34" charset="-128"/>
              </a:defRPr>
            </a:lvl2pPr>
            <a:lvl3pPr>
              <a:defRPr sz="1600" b="1">
                <a:solidFill>
                  <a:schemeClr val="tx1"/>
                </a:solidFill>
                <a:latin typeface="Arial" panose="020B0604020202020204" pitchFamily="34" charset="0"/>
                <a:ea typeface="ＭＳ Ｐゴシック" panose="020B0600070205080204" pitchFamily="34" charset="-128"/>
              </a:defRPr>
            </a:lvl3pPr>
            <a:lvl4pPr marL="1600200" indent="-228600">
              <a:defRPr sz="1600" b="1">
                <a:solidFill>
                  <a:schemeClr val="tx1"/>
                </a:solidFill>
                <a:latin typeface="Arial" panose="020B0604020202020204" pitchFamily="34" charset="0"/>
                <a:ea typeface="ＭＳ Ｐゴシック" panose="020B0600070205080204" pitchFamily="34" charset="-128"/>
              </a:defRPr>
            </a:lvl4pPr>
            <a:lvl5pPr marL="2057400" indent="-228600">
              <a:defRPr sz="16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9pPr>
          </a:lstStyle>
          <a:p>
            <a:pPr>
              <a:lnSpc>
                <a:spcPct val="60000"/>
              </a:lnSpc>
            </a:pPr>
            <a:endParaRPr lang="en-US" altLang="en-FR" sz="1200" b="0" dirty="0">
              <a:ea typeface="Osaka" pitchFamily="44" charset="-128"/>
            </a:endParaRPr>
          </a:p>
          <a:p>
            <a:pPr>
              <a:buClr>
                <a:schemeClr val="tx1"/>
              </a:buClr>
              <a:buFont typeface="Wingdings" pitchFamily="2" charset="2"/>
              <a:buChar char="§"/>
            </a:pPr>
            <a:r>
              <a:rPr lang="en-US" altLang="en-FR" sz="1200" dirty="0">
                <a:solidFill>
                  <a:srgbClr val="FF9449"/>
                </a:solidFill>
                <a:ea typeface="Osaka" pitchFamily="44" charset="-128"/>
              </a:rPr>
              <a:t> </a:t>
            </a:r>
            <a:r>
              <a:rPr lang="en-US" altLang="en-FR" sz="1200" b="0" dirty="0">
                <a:ea typeface="Osaka" pitchFamily="44" charset="-128"/>
              </a:rPr>
              <a:t>The FX satellites do not have system to stabilize their orbits, so orbit injection and orbital drift affect the </a:t>
            </a:r>
            <a:r>
              <a:rPr lang="en-US" altLang="en-FR" sz="1200" dirty="0">
                <a:ea typeface="Osaka" pitchFamily="44" charset="-128"/>
              </a:rPr>
              <a:t>observing local time</a:t>
            </a:r>
            <a:r>
              <a:rPr lang="en-US" altLang="en-FR" sz="1200" b="0" dirty="0">
                <a:ea typeface="Osaka" pitchFamily="44" charset="-128"/>
              </a:rPr>
              <a:t>. F13 and F17 are selected to minimize the change in observing local time, and an optional  </a:t>
            </a:r>
            <a:r>
              <a:rPr lang="en-US" altLang="en-FR" sz="1200" dirty="0">
                <a:ea typeface="Osaka" pitchFamily="44" charset="-128"/>
              </a:rPr>
              <a:t>LST correction</a:t>
            </a:r>
            <a:r>
              <a:rPr lang="en-US" altLang="en-FR" sz="1200" b="0" dirty="0">
                <a:ea typeface="Osaka" pitchFamily="44" charset="-128"/>
              </a:rPr>
              <a:t> to homogenize the record to a 6AM/PM overpass is also provided. </a:t>
            </a:r>
          </a:p>
        </p:txBody>
      </p:sp>
      <p:cxnSp>
        <p:nvCxnSpPr>
          <p:cNvPr id="4" name="Straight Arrow Connector 3">
            <a:extLst>
              <a:ext uri="{FF2B5EF4-FFF2-40B4-BE49-F238E27FC236}">
                <a16:creationId xmlns:a16="http://schemas.microsoft.com/office/drawing/2014/main" id="{D4761D9D-DEA6-C98E-06C6-E04F7F02C2CB}"/>
              </a:ext>
            </a:extLst>
          </p:cNvPr>
          <p:cNvCxnSpPr/>
          <p:nvPr/>
        </p:nvCxnSpPr>
        <p:spPr>
          <a:xfrm>
            <a:off x="3728392" y="3657600"/>
            <a:ext cx="258391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85412BE-1530-1434-98DB-8B7B941582D3}"/>
              </a:ext>
            </a:extLst>
          </p:cNvPr>
          <p:cNvSpPr txBox="1"/>
          <p:nvPr/>
        </p:nvSpPr>
        <p:spPr>
          <a:xfrm>
            <a:off x="3728392" y="3633520"/>
            <a:ext cx="2465295" cy="276999"/>
          </a:xfrm>
          <a:prstGeom prst="rect">
            <a:avLst/>
          </a:prstGeom>
          <a:noFill/>
        </p:spPr>
        <p:txBody>
          <a:bodyPr wrap="square">
            <a:spAutoFit/>
          </a:bodyPr>
          <a:lstStyle/>
          <a:p>
            <a:pPr algn="ctr"/>
            <a:r>
              <a:rPr lang="en-US" altLang="en-FR" sz="1200" b="0" dirty="0">
                <a:solidFill>
                  <a:srgbClr val="FF0000"/>
                </a:solidFill>
                <a:latin typeface="Arial" panose="020B0604020202020204" pitchFamily="34" charset="0"/>
                <a:ea typeface="Osaka" pitchFamily="44" charset="-128"/>
                <a:cs typeface="Arial" panose="020B0604020202020204" pitchFamily="34" charset="0"/>
              </a:rPr>
              <a:t> </a:t>
            </a:r>
            <a:r>
              <a:rPr lang="en-US" altLang="en-FR" sz="1200" dirty="0">
                <a:solidFill>
                  <a:srgbClr val="FF0000"/>
                </a:solidFill>
                <a:latin typeface="Arial" panose="020B0604020202020204" pitchFamily="34" charset="0"/>
                <a:ea typeface="Osaka" pitchFamily="44" charset="-128"/>
                <a:cs typeface="Arial" panose="020B0604020202020204" pitchFamily="34" charset="0"/>
              </a:rPr>
              <a:t>1996-2020</a:t>
            </a:r>
            <a:endParaRPr lang="en-GB" sz="1200" baseline="30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7834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AMSR-E 89 GHz vertical polarization image over the US Midwest">
            <a:extLst>
              <a:ext uri="{FF2B5EF4-FFF2-40B4-BE49-F238E27FC236}">
                <a16:creationId xmlns:a16="http://schemas.microsoft.com/office/drawing/2014/main" id="{36E6AA35-3CFA-B875-1D4C-31153F628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5594" y="2218152"/>
            <a:ext cx="2736838" cy="24590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OES IR win image over the US Midwest">
            <a:extLst>
              <a:ext uri="{FF2B5EF4-FFF2-40B4-BE49-F238E27FC236}">
                <a16:creationId xmlns:a16="http://schemas.microsoft.com/office/drawing/2014/main" id="{6E443139-D81C-5DE5-5C51-AD56FF314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771" y="1908864"/>
            <a:ext cx="1478664" cy="1328583"/>
          </a:xfrm>
          <a:prstGeom prst="rect">
            <a:avLst/>
          </a:prstGeom>
          <a:noFill/>
          <a:extLst>
            <a:ext uri="{909E8E84-426E-40DD-AFC4-6F175D3DCCD1}">
              <a14:hiddenFill xmlns:a14="http://schemas.microsoft.com/office/drawing/2010/main">
                <a:solidFill>
                  <a:srgbClr val="FFFFFF"/>
                </a:solidFill>
              </a14:hiddenFill>
            </a:ext>
          </a:extLst>
        </p:spPr>
      </p:pic>
      <p:sp>
        <p:nvSpPr>
          <p:cNvPr id="6145" name="Title 1"/>
          <p:cNvSpPr>
            <a:spLocks noGrp="1"/>
          </p:cNvSpPr>
          <p:nvPr>
            <p:ph type="title"/>
          </p:nvPr>
        </p:nvSpPr>
        <p:spPr>
          <a:xfrm>
            <a:off x="774700" y="189190"/>
            <a:ext cx="6956425" cy="369332"/>
          </a:xfrm>
        </p:spPr>
        <p:txBody>
          <a:bodyPr/>
          <a:lstStyle/>
          <a:p>
            <a:pPr eaLnBrk="1" hangingPunct="1"/>
            <a:r>
              <a:rPr lang="fr-FR" altLang="fr-FR" sz="1800" dirty="0">
                <a:latin typeface="Verdana" pitchFamily="34" charset="0"/>
              </a:rPr>
              <a:t>MW LST </a:t>
            </a:r>
            <a:r>
              <a:rPr lang="fr-FR" altLang="fr-FR" sz="1800" dirty="0" err="1">
                <a:latin typeface="Verdana" pitchFamily="34" charset="0"/>
              </a:rPr>
              <a:t>product</a:t>
            </a:r>
            <a:r>
              <a:rPr lang="fr-FR" altLang="fr-FR" sz="1800" dirty="0">
                <a:latin typeface="Verdana" pitchFamily="34" charset="0"/>
              </a:rPr>
              <a:t>               temporal-spatial </a:t>
            </a:r>
            <a:r>
              <a:rPr lang="fr-FR" altLang="fr-FR" sz="1800" dirty="0" err="1">
                <a:latin typeface="Verdana" pitchFamily="34" charset="0"/>
              </a:rPr>
              <a:t>resolution</a:t>
            </a:r>
            <a:endParaRPr lang="fr-FR" altLang="fr-FR" sz="1800" dirty="0">
              <a:latin typeface="Verdana" pitchFamily="34" charset="0"/>
            </a:endParaRPr>
          </a:p>
        </p:txBody>
      </p:sp>
      <p:grpSp>
        <p:nvGrpSpPr>
          <p:cNvPr id="12" name="Group 11">
            <a:extLst>
              <a:ext uri="{FF2B5EF4-FFF2-40B4-BE49-F238E27FC236}">
                <a16:creationId xmlns:a16="http://schemas.microsoft.com/office/drawing/2014/main" id="{DCE3D6AF-3A2A-F9B9-CE1D-D03A047AADD5}"/>
              </a:ext>
            </a:extLst>
          </p:cNvPr>
          <p:cNvGrpSpPr/>
          <p:nvPr/>
        </p:nvGrpSpPr>
        <p:grpSpPr>
          <a:xfrm>
            <a:off x="107021" y="1761032"/>
            <a:ext cx="4119807" cy="2556632"/>
            <a:chOff x="651644" y="879046"/>
            <a:chExt cx="3812530" cy="2240706"/>
          </a:xfrm>
        </p:grpSpPr>
        <p:grpSp>
          <p:nvGrpSpPr>
            <p:cNvPr id="3" name="Group 2">
              <a:extLst>
                <a:ext uri="{FF2B5EF4-FFF2-40B4-BE49-F238E27FC236}">
                  <a16:creationId xmlns:a16="http://schemas.microsoft.com/office/drawing/2014/main" id="{D595B284-A446-332B-AC65-41567FED9B95}"/>
                </a:ext>
              </a:extLst>
            </p:cNvPr>
            <p:cNvGrpSpPr/>
            <p:nvPr/>
          </p:nvGrpSpPr>
          <p:grpSpPr>
            <a:xfrm>
              <a:off x="651644" y="1065300"/>
              <a:ext cx="3812530" cy="2054452"/>
              <a:chOff x="4483815" y="980728"/>
              <a:chExt cx="3812530" cy="2054452"/>
            </a:xfrm>
          </p:grpSpPr>
          <p:pic>
            <p:nvPicPr>
              <p:cNvPr id="7" name="Picture 6">
                <a:extLst>
                  <a:ext uri="{FF2B5EF4-FFF2-40B4-BE49-F238E27FC236}">
                    <a16:creationId xmlns:a16="http://schemas.microsoft.com/office/drawing/2014/main" id="{08AF6820-35EA-9870-D9CE-2C3334CBD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1480" y="980728"/>
                <a:ext cx="3326904" cy="1678574"/>
              </a:xfrm>
              <a:prstGeom prst="rect">
                <a:avLst/>
              </a:prstGeom>
            </p:spPr>
          </p:pic>
          <p:pic>
            <p:nvPicPr>
              <p:cNvPr id="9" name="Picture 8">
                <a:extLst>
                  <a:ext uri="{FF2B5EF4-FFF2-40B4-BE49-F238E27FC236}">
                    <a16:creationId xmlns:a16="http://schemas.microsoft.com/office/drawing/2014/main" id="{203031D0-BC86-A8AA-9413-1FC6B4FCF6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3815" y="2487178"/>
                <a:ext cx="3812530" cy="548002"/>
              </a:xfrm>
              <a:prstGeom prst="rect">
                <a:avLst/>
              </a:prstGeom>
            </p:spPr>
          </p:pic>
        </p:grpSp>
        <p:sp>
          <p:nvSpPr>
            <p:cNvPr id="4" name="TextBox 3">
              <a:extLst>
                <a:ext uri="{FF2B5EF4-FFF2-40B4-BE49-F238E27FC236}">
                  <a16:creationId xmlns:a16="http://schemas.microsoft.com/office/drawing/2014/main" id="{68898521-9071-05AF-6F60-7952A0288A3D}"/>
                </a:ext>
              </a:extLst>
            </p:cNvPr>
            <p:cNvSpPr txBox="1"/>
            <p:nvPr/>
          </p:nvSpPr>
          <p:spPr>
            <a:xfrm>
              <a:off x="3036900" y="879046"/>
              <a:ext cx="1079142" cy="307777"/>
            </a:xfrm>
            <a:prstGeom prst="rect">
              <a:avLst/>
            </a:prstGeom>
            <a:noFill/>
          </p:spPr>
          <p:txBody>
            <a:bodyPr wrap="none" rtlCol="0">
              <a:spAutoFit/>
            </a:bodyPr>
            <a:lstStyle/>
            <a:p>
              <a:r>
                <a:rPr lang="en-GB" sz="1400" dirty="0"/>
                <a:t>2006/06/06</a:t>
              </a:r>
            </a:p>
          </p:txBody>
        </p:sp>
        <p:sp>
          <p:nvSpPr>
            <p:cNvPr id="5" name="TextBox 4">
              <a:extLst>
                <a:ext uri="{FF2B5EF4-FFF2-40B4-BE49-F238E27FC236}">
                  <a16:creationId xmlns:a16="http://schemas.microsoft.com/office/drawing/2014/main" id="{94ED4ADD-614D-432E-C2FA-A25C020C7CCC}"/>
                </a:ext>
              </a:extLst>
            </p:cNvPr>
            <p:cNvSpPr txBox="1"/>
            <p:nvPr/>
          </p:nvSpPr>
          <p:spPr>
            <a:xfrm rot="16200000">
              <a:off x="295585" y="1691536"/>
              <a:ext cx="1469930" cy="276999"/>
            </a:xfrm>
            <a:prstGeom prst="rect">
              <a:avLst/>
            </a:prstGeom>
            <a:solidFill>
              <a:schemeClr val="bg1"/>
            </a:solidFill>
            <a:ln>
              <a:solidFill>
                <a:schemeClr val="tx1"/>
              </a:solidFill>
            </a:ln>
          </p:spPr>
          <p:txBody>
            <a:bodyPr wrap="square" rtlCol="0">
              <a:spAutoFit/>
            </a:bodyPr>
            <a:lstStyle/>
            <a:p>
              <a:pPr algn="ctr"/>
              <a:r>
                <a:rPr lang="en-GB" sz="1200" b="1" dirty="0"/>
                <a:t>SSM/I ~6AM</a:t>
              </a:r>
            </a:p>
          </p:txBody>
        </p:sp>
      </p:grpSp>
      <p:sp>
        <p:nvSpPr>
          <p:cNvPr id="13" name="Text Box 3">
            <a:extLst>
              <a:ext uri="{FF2B5EF4-FFF2-40B4-BE49-F238E27FC236}">
                <a16:creationId xmlns:a16="http://schemas.microsoft.com/office/drawing/2014/main" id="{0E5503AD-B2C0-DD23-44EB-1A0FFD6D6225}"/>
              </a:ext>
            </a:extLst>
          </p:cNvPr>
          <p:cNvSpPr txBox="1">
            <a:spLocks noChangeArrowheads="1"/>
          </p:cNvSpPr>
          <p:nvPr/>
        </p:nvSpPr>
        <p:spPr bwMode="auto">
          <a:xfrm>
            <a:off x="199690" y="981056"/>
            <a:ext cx="3669857"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Arial" panose="020B0604020202020204" pitchFamily="34" charset="0"/>
                <a:ea typeface="ＭＳ Ｐゴシック" panose="020B0600070205080204" pitchFamily="34" charset="-128"/>
              </a:defRPr>
            </a:lvl1pPr>
            <a:lvl2pPr marL="742950" indent="-285750">
              <a:defRPr sz="1600" b="1">
                <a:solidFill>
                  <a:schemeClr val="tx1"/>
                </a:solidFill>
                <a:latin typeface="Arial" panose="020B0604020202020204" pitchFamily="34" charset="0"/>
                <a:ea typeface="ＭＳ Ｐゴシック" panose="020B0600070205080204" pitchFamily="34" charset="-128"/>
              </a:defRPr>
            </a:lvl2pPr>
            <a:lvl3pPr>
              <a:defRPr sz="1600" b="1">
                <a:solidFill>
                  <a:schemeClr val="tx1"/>
                </a:solidFill>
                <a:latin typeface="Arial" panose="020B0604020202020204" pitchFamily="34" charset="0"/>
                <a:ea typeface="ＭＳ Ｐゴシック" panose="020B0600070205080204" pitchFamily="34" charset="-128"/>
              </a:defRPr>
            </a:lvl3pPr>
            <a:lvl4pPr marL="1600200" indent="-228600">
              <a:defRPr sz="1600" b="1">
                <a:solidFill>
                  <a:schemeClr val="tx1"/>
                </a:solidFill>
                <a:latin typeface="Arial" panose="020B0604020202020204" pitchFamily="34" charset="0"/>
                <a:ea typeface="ＭＳ Ｐゴシック" panose="020B0600070205080204" pitchFamily="34" charset="-128"/>
              </a:defRPr>
            </a:lvl4pPr>
            <a:lvl5pPr marL="2057400" indent="-228600">
              <a:defRPr sz="16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9pPr>
          </a:lstStyle>
          <a:p>
            <a:pPr>
              <a:lnSpc>
                <a:spcPct val="60000"/>
              </a:lnSpc>
            </a:pPr>
            <a:endParaRPr lang="en-US" altLang="en-FR" sz="1200" b="0" dirty="0">
              <a:ea typeface="Osaka" pitchFamily="44" charset="-128"/>
            </a:endParaRPr>
          </a:p>
          <a:p>
            <a:pPr>
              <a:buClr>
                <a:schemeClr val="tx1"/>
              </a:buClr>
            </a:pPr>
            <a:r>
              <a:rPr lang="en-US" altLang="en-FR" sz="1200" b="0" dirty="0">
                <a:ea typeface="Osaka" pitchFamily="44" charset="-128"/>
              </a:rPr>
              <a:t>- FX polar satellites, so twice per day </a:t>
            </a:r>
            <a:r>
              <a:rPr lang="en-US" altLang="en-FR" sz="1200" dirty="0">
                <a:ea typeface="Osaka" pitchFamily="44" charset="-128"/>
              </a:rPr>
              <a:t>(~6 AM/ PM</a:t>
            </a:r>
            <a:r>
              <a:rPr lang="en-US" altLang="en-FR" sz="1200" b="0" dirty="0">
                <a:ea typeface="Osaka" pitchFamily="44" charset="-128"/>
              </a:rPr>
              <a:t>), with a sensor swath of ~ 1400 – 1700 km.</a:t>
            </a:r>
          </a:p>
        </p:txBody>
      </p:sp>
      <p:sp>
        <p:nvSpPr>
          <p:cNvPr id="16" name="Text Box 3">
            <a:extLst>
              <a:ext uri="{FF2B5EF4-FFF2-40B4-BE49-F238E27FC236}">
                <a16:creationId xmlns:a16="http://schemas.microsoft.com/office/drawing/2014/main" id="{A541491A-7A52-B6BC-E677-3DE9F8A13145}"/>
              </a:ext>
            </a:extLst>
          </p:cNvPr>
          <p:cNvSpPr txBox="1">
            <a:spLocks noChangeArrowheads="1"/>
          </p:cNvSpPr>
          <p:nvPr/>
        </p:nvSpPr>
        <p:spPr bwMode="auto">
          <a:xfrm>
            <a:off x="4027565" y="954956"/>
            <a:ext cx="4282717"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Arial" panose="020B0604020202020204" pitchFamily="34" charset="0"/>
                <a:ea typeface="ＭＳ Ｐゴシック" panose="020B0600070205080204" pitchFamily="34" charset="-128"/>
              </a:defRPr>
            </a:lvl1pPr>
            <a:lvl2pPr marL="742950" indent="-285750">
              <a:defRPr sz="1600" b="1">
                <a:solidFill>
                  <a:schemeClr val="tx1"/>
                </a:solidFill>
                <a:latin typeface="Arial" panose="020B0604020202020204" pitchFamily="34" charset="0"/>
                <a:ea typeface="ＭＳ Ｐゴシック" panose="020B0600070205080204" pitchFamily="34" charset="-128"/>
              </a:defRPr>
            </a:lvl2pPr>
            <a:lvl3pPr>
              <a:defRPr sz="1600" b="1">
                <a:solidFill>
                  <a:schemeClr val="tx1"/>
                </a:solidFill>
                <a:latin typeface="Arial" panose="020B0604020202020204" pitchFamily="34" charset="0"/>
                <a:ea typeface="ＭＳ Ｐゴシック" panose="020B0600070205080204" pitchFamily="34" charset="-128"/>
              </a:defRPr>
            </a:lvl3pPr>
            <a:lvl4pPr marL="1600200" indent="-228600">
              <a:defRPr sz="1600" b="1">
                <a:solidFill>
                  <a:schemeClr val="tx1"/>
                </a:solidFill>
                <a:latin typeface="Arial" panose="020B0604020202020204" pitchFamily="34" charset="0"/>
                <a:ea typeface="ＭＳ Ｐゴシック" panose="020B0600070205080204" pitchFamily="34" charset="-128"/>
              </a:defRPr>
            </a:lvl4pPr>
            <a:lvl5pPr marL="2057400" indent="-228600">
              <a:defRPr sz="16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ＭＳ Ｐゴシック" panose="020B0600070205080204" pitchFamily="34" charset="-128"/>
              </a:defRPr>
            </a:lvl9pPr>
          </a:lstStyle>
          <a:p>
            <a:pPr>
              <a:lnSpc>
                <a:spcPct val="60000"/>
              </a:lnSpc>
            </a:pPr>
            <a:endParaRPr lang="en-US" altLang="en-FR" sz="1200" b="0" dirty="0">
              <a:ea typeface="Osaka" pitchFamily="44" charset="-128"/>
            </a:endParaRPr>
          </a:p>
          <a:p>
            <a:pPr>
              <a:buClr>
                <a:schemeClr val="tx1"/>
              </a:buClr>
            </a:pPr>
            <a:r>
              <a:rPr lang="en-US" altLang="en-FR" sz="1200" b="0" dirty="0">
                <a:ea typeface="Osaka" pitchFamily="44" charset="-128"/>
              </a:rPr>
              <a:t>- LST under most cloudy conditions, but deep</a:t>
            </a:r>
            <a:r>
              <a:rPr lang="en-US" altLang="en-FR" sz="1200" dirty="0">
                <a:ea typeface="Osaka" pitchFamily="44" charset="-128"/>
              </a:rPr>
              <a:t> convective clouds</a:t>
            </a:r>
            <a:r>
              <a:rPr lang="en-US" altLang="en-FR" sz="1200" b="0" dirty="0">
                <a:ea typeface="Osaka" pitchFamily="44" charset="-128"/>
              </a:rPr>
              <a:t> identified and LST flagged out (surface radiation scattered away by ice cloud particles at 37 and 85 GHz).  </a:t>
            </a:r>
          </a:p>
        </p:txBody>
      </p:sp>
      <p:sp>
        <p:nvSpPr>
          <p:cNvPr id="17" name="Oval 16">
            <a:extLst>
              <a:ext uri="{FF2B5EF4-FFF2-40B4-BE49-F238E27FC236}">
                <a16:creationId xmlns:a16="http://schemas.microsoft.com/office/drawing/2014/main" id="{1E00ABE9-2C38-CBB7-FDB8-FAF7A44F9732}"/>
              </a:ext>
            </a:extLst>
          </p:cNvPr>
          <p:cNvSpPr/>
          <p:nvPr/>
        </p:nvSpPr>
        <p:spPr>
          <a:xfrm rot="1115868">
            <a:off x="5103555" y="3747247"/>
            <a:ext cx="358588" cy="69028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8E783831-F192-73AC-B3E4-6F9C629FD6A9}"/>
              </a:ext>
            </a:extLst>
          </p:cNvPr>
          <p:cNvSpPr/>
          <p:nvPr/>
        </p:nvSpPr>
        <p:spPr>
          <a:xfrm rot="1115868">
            <a:off x="5611873" y="3276605"/>
            <a:ext cx="358588" cy="69028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3686738"/>
      </p:ext>
    </p:extLst>
  </p:cSld>
  <p:clrMapOvr>
    <a:masterClrMapping/>
  </p:clrMapOvr>
</p:sld>
</file>

<file path=ppt/theme/theme1.xml><?xml version="1.0" encoding="utf-8"?>
<a:theme xmlns:a="http://schemas.openxmlformats.org/drawingml/2006/main" name="CCI_landsurfacetemperature">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 16-9.potx" id="{625F8AEC-1CDE-415D-B0E3-F5C995E29248}" vid="{7620660D-6BA5-4224-AA6E-849C46B07D6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F9D0DE9BDCC4459CB953BA1A83B265" ma:contentTypeVersion="14" ma:contentTypeDescription="Create a new document." ma:contentTypeScope="" ma:versionID="35ae5ba707621f64efdb81729b070cf9">
  <xsd:schema xmlns:xsd="http://www.w3.org/2001/XMLSchema" xmlns:xs="http://www.w3.org/2001/XMLSchema" xmlns:p="http://schemas.microsoft.com/office/2006/metadata/properties" xmlns:ns2="e19819c7-3cbc-4b1a-8ee3-31d373041e80" xmlns:ns3="34c15f97-4efe-4adb-8bbd-d6a08105d664" targetNamespace="http://schemas.microsoft.com/office/2006/metadata/properties" ma:root="true" ma:fieldsID="47aa0cb3a2e4241f38bb8cbf4f77ab37" ns2:_="" ns3:_="">
    <xsd:import namespace="e19819c7-3cbc-4b1a-8ee3-31d373041e80"/>
    <xsd:import namespace="34c15f97-4efe-4adb-8bbd-d6a08105d6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9819c7-3cbc-4b1a-8ee3-31d373041e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c15f97-4efe-4adb-8bbd-d6a08105d66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22279E-2C4C-4C93-8498-455A58D1433E}">
  <ds:schemaRefs>
    <ds:schemaRef ds:uri="http://www.w3.org/XML/1998/namespace"/>
    <ds:schemaRef ds:uri="http://purl.org/dc/dcmitype/"/>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f2760952-b3bb-408f-ace6-eb1e07642b86"/>
  </ds:schemaRefs>
</ds:datastoreItem>
</file>

<file path=customXml/itemProps2.xml><?xml version="1.0" encoding="utf-8"?>
<ds:datastoreItem xmlns:ds="http://schemas.openxmlformats.org/officeDocument/2006/customXml" ds:itemID="{548D79E0-F545-4A75-B39D-7B8AF1D9BA85}">
  <ds:schemaRefs>
    <ds:schemaRef ds:uri="http://schemas.microsoft.com/sharepoint/v3/contenttype/forms"/>
  </ds:schemaRefs>
</ds:datastoreItem>
</file>

<file path=customXml/itemProps3.xml><?xml version="1.0" encoding="utf-8"?>
<ds:datastoreItem xmlns:ds="http://schemas.openxmlformats.org/officeDocument/2006/customXml" ds:itemID="{FF44A8E2-CD05-4DD7-8EF1-187C21D3FE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9819c7-3cbc-4b1a-8ee3-31d373041e80"/>
    <ds:schemaRef ds:uri="34c15f97-4efe-4adb-8bbd-d6a08105d6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CCI_landsurfacetemperature</Template>
  <TotalTime>2731</TotalTime>
  <Words>895</Words>
  <Application>Microsoft Macintosh PowerPoint</Application>
  <PresentationFormat>On-screen Show (16:9)</PresentationFormat>
  <Paragraphs>138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Lato, -apple-system, BlinkMacSystemFont, Segoe UI, Roboto, Helvetica Neue, Arial, sans-serif, Apple Color Emoji, Segoe UI Emoji, Segoe UI Symbol</vt:lpstr>
      <vt:lpstr>Times New Roman</vt:lpstr>
      <vt:lpstr>Verdana</vt:lpstr>
      <vt:lpstr>Wingdings</vt:lpstr>
      <vt:lpstr>CCI_landsurfacetemperature</vt:lpstr>
      <vt:lpstr>PowerPoint Presentation</vt:lpstr>
      <vt:lpstr>Microwave remote sensing</vt:lpstr>
      <vt:lpstr>Microwave observations                   emissivity</vt:lpstr>
      <vt:lpstr>Microwave observations            emitting temperature </vt:lpstr>
      <vt:lpstr>Microwave observations            spatial resolution</vt:lpstr>
      <vt:lpstr>Microwave observations                   clouds</vt:lpstr>
      <vt:lpstr>MW LST product                  sensors</vt:lpstr>
      <vt:lpstr>MW LST product                      sensors</vt:lpstr>
      <vt:lpstr>MW LST product               temporal-spatial resolution</vt:lpstr>
      <vt:lpstr>MW LST product                         time coverage</vt:lpstr>
      <vt:lpstr>MW LST product                   uncertainty</vt:lpstr>
      <vt:lpstr>MW LST product                         Ongoing work</vt:lpstr>
      <vt:lpstr>MW LST product               Summary</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TITLE OF PRESENTATION</dc:subject>
  <dc:creator>Jérôme Bruniquel</dc:creator>
  <cp:lastModifiedBy>Carlos Jimenez</cp:lastModifiedBy>
  <cp:revision>99</cp:revision>
  <cp:lastPrinted>2008-08-26T16:26:23Z</cp:lastPrinted>
  <dcterms:created xsi:type="dcterms:W3CDTF">2018-08-24T13:21:33Z</dcterms:created>
  <dcterms:modified xsi:type="dcterms:W3CDTF">2024-12-04T19:50:53Z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 </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0x010100E4F9D0DE9BDCC4459CB953BA1A83B265</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ies>
</file>