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9"/>
  </p:notesMasterIdLst>
  <p:handoutMasterIdLst>
    <p:handoutMasterId r:id="rId20"/>
  </p:handoutMasterIdLst>
  <p:sldIdLst>
    <p:sldId id="256" r:id="rId5"/>
    <p:sldId id="323" r:id="rId6"/>
    <p:sldId id="258" r:id="rId7"/>
    <p:sldId id="259" r:id="rId8"/>
    <p:sldId id="257" r:id="rId9"/>
    <p:sldId id="269" r:id="rId10"/>
    <p:sldId id="322" r:id="rId11"/>
    <p:sldId id="266" r:id="rId12"/>
    <p:sldId id="268" r:id="rId13"/>
    <p:sldId id="260" r:id="rId14"/>
    <p:sldId id="261" r:id="rId15"/>
    <p:sldId id="267" r:id="rId16"/>
    <p:sldId id="324" r:id="rId17"/>
    <p:sldId id="270" r:id="rId18"/>
  </p:sldIdLst>
  <p:sldSz cx="9144000" cy="5143500" type="screen16x9"/>
  <p:notesSz cx="7023100" cy="9309100"/>
  <p:defaultTextStyle>
    <a:defPPr>
      <a:defRPr lang="en-US"/>
    </a:defPPr>
    <a:lvl1pPr algn="l" rtl="0" fontAlgn="base">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2433"/>
    <a:srgbClr val="0098DB"/>
    <a:srgbClr val="00549F"/>
    <a:srgbClr val="FDC82F"/>
    <a:srgbClr val="00338D"/>
    <a:srgbClr val="D0103A"/>
    <a:srgbClr val="008542"/>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0" autoAdjust="0"/>
    <p:restoredTop sz="64277" autoAdjust="0"/>
  </p:normalViewPr>
  <p:slideViewPr>
    <p:cSldViewPr snapToGrid="0">
      <p:cViewPr varScale="1">
        <p:scale>
          <a:sx n="92" d="100"/>
          <a:sy n="92" d="100"/>
        </p:scale>
        <p:origin x="1674" y="84"/>
      </p:cViewPr>
      <p:guideLst>
        <p:guide orient="horz" pos="1620"/>
        <p:guide pos="2880"/>
      </p:guideLst>
    </p:cSldViewPr>
  </p:slideViewPr>
  <p:outlineViewPr>
    <p:cViewPr>
      <p:scale>
        <a:sx n="33" d="100"/>
        <a:sy n="33" d="100"/>
      </p:scale>
      <p:origin x="0" y="-3036"/>
    </p:cViewPr>
  </p:outlineViewPr>
  <p:notesTextViewPr>
    <p:cViewPr>
      <p:scale>
        <a:sx n="1" d="1"/>
        <a:sy n="1" d="1"/>
      </p:scale>
      <p:origin x="0" y="0"/>
    </p:cViewPr>
  </p:notesTextViewPr>
  <p:sorterViewPr>
    <p:cViewPr>
      <p:scale>
        <a:sx n="140" d="100"/>
        <a:sy n="140" d="100"/>
      </p:scale>
      <p:origin x="0" y="0"/>
    </p:cViewPr>
  </p:sorterViewPr>
  <p:notesViewPr>
    <p:cSldViewPr snapToGrid="0">
      <p:cViewPr varScale="1">
        <p:scale>
          <a:sx n="47" d="100"/>
          <a:sy n="47" d="100"/>
        </p:scale>
        <p:origin x="183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ea typeface="+mn-ea"/>
                <a:cs typeface="+mn-cs"/>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fld id="{A1FAB338-4618-4BBB-B3F4-1D86E124D84C}" type="slidenum">
              <a:rPr lang="it-IT" altLang="fr-FR"/>
              <a:pPr/>
              <a:t>‹#›</a:t>
            </a:fld>
            <a:endParaRPr lang="it-IT" altLang="fr-FR"/>
          </a:p>
        </p:txBody>
      </p:sp>
    </p:spTree>
    <p:extLst>
      <p:ext uri="{BB962C8B-B14F-4D97-AF65-F5344CB8AC3E}">
        <p14:creationId xmlns:p14="http://schemas.microsoft.com/office/powerpoint/2010/main" val="181196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atin typeface="Verdana" pitchFamily="34" charset="0"/>
                <a:ea typeface="+mn-ea"/>
                <a:cs typeface="+mn-cs"/>
              </a:defRPr>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fld id="{CE0A1A16-4297-4754-9F25-E170D41B45E1}" type="datetimeFigureOut">
              <a:rPr lang="en-US" altLang="fr-FR"/>
              <a:pPr/>
              <a:t>12/5/2024</a:t>
            </a:fld>
            <a:endParaRPr lang="en-US" altLang="fr-FR" dirty="0"/>
          </a:p>
        </p:txBody>
      </p:sp>
      <p:sp>
        <p:nvSpPr>
          <p:cNvPr id="4100"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atin typeface="Verdana" pitchFamily="34" charset="0"/>
                <a:ea typeface="+mn-ea"/>
                <a:cs typeface="+mn-cs"/>
              </a:defRPr>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fld id="{D4D0DD51-4268-469F-A172-A4A0DA350D60}" type="slidenum">
              <a:rPr lang="en-US" altLang="fr-FR"/>
              <a:pPr/>
              <a:t>‹#›</a:t>
            </a:fld>
            <a:endParaRPr lang="en-US" altLang="fr-FR" dirty="0"/>
          </a:p>
        </p:txBody>
      </p:sp>
    </p:spTree>
    <p:extLst>
      <p:ext uri="{BB962C8B-B14F-4D97-AF65-F5344CB8AC3E}">
        <p14:creationId xmlns:p14="http://schemas.microsoft.com/office/powerpoint/2010/main" val="1523737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a:t>
            </a:r>
          </a:p>
          <a:p>
            <a:r>
              <a:rPr lang="en-GB" dirty="0"/>
              <a:t>I’m Karen Veal from the Surface Temperature Group at University of Leicester. I shall be talking </a:t>
            </a:r>
            <a:r>
              <a:rPr lang="en-GB"/>
              <a:t>about the LST CCI products from infra-red sensors on polar orbiting satellites. This is work </a:t>
            </a:r>
            <a:r>
              <a:rPr lang="en-GB" dirty="0"/>
              <a:t>done by Darren Ghent, Mike Perry and myself.</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1</a:t>
            </a:fld>
            <a:endParaRPr lang="en-US" altLang="fr-FR" dirty="0"/>
          </a:p>
        </p:txBody>
      </p:sp>
    </p:spTree>
    <p:extLst>
      <p:ext uri="{BB962C8B-B14F-4D97-AF65-F5344CB8AC3E}">
        <p14:creationId xmlns:p14="http://schemas.microsoft.com/office/powerpoint/2010/main" val="136574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MODIS as the reference and correct to 10:30. The correction is calculated in LST space so using matchups between the two instruments. and calculating a straight line fit to the LST difference as a function of observation time difference. The correction was banded by day-night, land-cover class, and latitude band. The plots show an example of the matchup difference v. time difference for daytime and nighttime. Note, these matchups were calculated before the intercalibration was applied to the MODIS data which is why the LST difference is non-zero at zero time difference. For the morning overpasses, the earlier instrument observes colder temperatures, whilst at night the reverse is true and the LST differences are much smaller which is as expected.</a:t>
            </a:r>
          </a:p>
          <a:p>
            <a:r>
              <a:rPr lang="en-GB" dirty="0"/>
              <a:t>The IRCDR runs from 1995 – 2020. For consistency, we have kept the reduced swath width of the ATSRs for the whole time series.</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10</a:t>
            </a:fld>
            <a:endParaRPr lang="en-US" altLang="fr-FR" dirty="0"/>
          </a:p>
        </p:txBody>
      </p:sp>
    </p:spTree>
    <p:extLst>
      <p:ext uri="{BB962C8B-B14F-4D97-AF65-F5344CB8AC3E}">
        <p14:creationId xmlns:p14="http://schemas.microsoft.com/office/powerpoint/2010/main" val="30402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ESACCI-LST-L3S-IRMGP_-0.05deg_1MONTHLY-20180701000000-lst-global-rectangle-200-350-lightgrey-grey</a:t>
            </a:r>
          </a:p>
          <a:p>
            <a:endParaRPr lang="en-GB" dirty="0"/>
          </a:p>
          <a:p>
            <a:r>
              <a:rPr lang="en-GB" dirty="0"/>
              <a:t>the second multi-sensor product is the merged GEO LEO product. This is based on a merged GEO product produced by Sofia and colleagues at IPMA.</a:t>
            </a:r>
          </a:p>
          <a:p>
            <a:r>
              <a:rPr lang="en-GB" dirty="0"/>
              <a:t>the product is 3 hourly on a 0.05 degree grid.</a:t>
            </a:r>
          </a:p>
          <a:p>
            <a:r>
              <a:rPr lang="en-GB" dirty="0"/>
              <a:t>Data from ATSR-2,AATSR,SLSTR and MODIS are included outside of the footprint of the GEOS if the observations lie within a 30 minute window around the time of the product. this time window was chosen to be in line with the typical scan periods of the GEO sensors.</a:t>
            </a:r>
          </a:p>
          <a:p>
            <a:r>
              <a:rPr lang="en-GB" dirty="0"/>
              <a:t>For this product a common algorithm is preferred so the LEOS are processed with a Generalized Split Window Algorithm as are the GEOs unless they don’t have the required channels and a single channel retrieval is used.</a:t>
            </a:r>
          </a:p>
          <a:p>
            <a:r>
              <a:rPr lang="en-GB" dirty="0"/>
              <a:t>The coverage of this product will vary throughout the time series depending on which sensors are available.</a:t>
            </a:r>
          </a:p>
          <a:p>
            <a:r>
              <a:rPr lang="en-GB" dirty="0"/>
              <a:t>The product may be suitable for diurnal studies.</a:t>
            </a:r>
          </a:p>
          <a:p>
            <a:r>
              <a:rPr lang="en-GB" dirty="0"/>
              <a:t>We have noticed a gridding error in some of the products which shows LSTs in the ocean around South America. These products shouldn’t be used. We will rectify this problem in the next version.</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11</a:t>
            </a:fld>
            <a:endParaRPr lang="en-US" altLang="fr-FR" dirty="0"/>
          </a:p>
        </p:txBody>
      </p:sp>
    </p:spTree>
    <p:extLst>
      <p:ext uri="{BB962C8B-B14F-4D97-AF65-F5344CB8AC3E}">
        <p14:creationId xmlns:p14="http://schemas.microsoft.com/office/powerpoint/2010/main" val="142671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bring you up to date: these are some of the developments underway in phase 2</a:t>
            </a:r>
          </a:p>
          <a:p>
            <a:r>
              <a:rPr lang="en-GB" dirty="0"/>
              <a:t>We’re developing LST products from new sensors : the AVHRRs on Metop B and C, VIIRS on SuomiNPP. We’re also developing a correction for the orbital drift in the NOAA satellites which will contribute to LST products from the AVHRR instruments on these satellites.</a:t>
            </a:r>
          </a:p>
          <a:p>
            <a:r>
              <a:rPr lang="en-GB" dirty="0"/>
              <a:t>The time coverage of the current products will be extended to 2023 where possible. For the MODISs this will be until 2021 because of the orbital drift of Aqua and Terra. All the products will include Surface temperatures over sea-ice.</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12</a:t>
            </a:fld>
            <a:endParaRPr lang="en-US" altLang="fr-FR" dirty="0"/>
          </a:p>
        </p:txBody>
      </p:sp>
    </p:spTree>
    <p:extLst>
      <p:ext uri="{BB962C8B-B14F-4D97-AF65-F5344CB8AC3E}">
        <p14:creationId xmlns:p14="http://schemas.microsoft.com/office/powerpoint/2010/main" val="454229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products can be accessed through the ESA Open Data Portal or CEDA if you have access</a:t>
            </a:r>
          </a:p>
          <a:p>
            <a:r>
              <a:rPr lang="en-GB" dirty="0"/>
              <a:t>key documents can be found on the project website: </a:t>
            </a:r>
          </a:p>
          <a:p>
            <a:endParaRPr lang="en-GB" dirty="0"/>
          </a:p>
          <a:p>
            <a:r>
              <a:rPr lang="en-GB" dirty="0"/>
              <a:t>Thank you</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13</a:t>
            </a:fld>
            <a:endParaRPr lang="en-US" altLang="fr-FR" dirty="0"/>
          </a:p>
        </p:txBody>
      </p:sp>
    </p:spTree>
    <p:extLst>
      <p:ext uri="{BB962C8B-B14F-4D97-AF65-F5344CB8AC3E}">
        <p14:creationId xmlns:p14="http://schemas.microsoft.com/office/powerpoint/2010/main" val="115440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quickly, the other variables that you get in the files are the coordinates, the view angles, a quality flag, and some auxiliary variables such as land cover classification.</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14</a:t>
            </a:fld>
            <a:endParaRPr lang="en-US" altLang="fr-FR" dirty="0"/>
          </a:p>
        </p:txBody>
      </p:sp>
    </p:spTree>
    <p:extLst>
      <p:ext uri="{BB962C8B-B14F-4D97-AF65-F5344CB8AC3E}">
        <p14:creationId xmlns:p14="http://schemas.microsoft.com/office/powerpoint/2010/main" val="58931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Note, if I refer to LEO or low earth orbiters in this talk I mean the same as polar orbiters.</a:t>
            </a:r>
          </a:p>
          <a:p>
            <a:endParaRPr lang="en-GB"/>
          </a:p>
          <a:p>
            <a:r>
              <a:rPr lang="en-GB"/>
              <a:t>In </a:t>
            </a:r>
            <a:r>
              <a:rPr lang="en-GB" dirty="0"/>
              <a:t>outline, I’ll start by talking about elements of the approach to developing LST products from the infra-red sensors on polar orbiters in LST CCI.</a:t>
            </a:r>
          </a:p>
          <a:p>
            <a:r>
              <a:rPr lang="en-GB" dirty="0"/>
              <a:t>Note, if I will refer to polar orbiters in this talk as LEOs or Low Earth Orbiters.</a:t>
            </a:r>
          </a:p>
          <a:p>
            <a:r>
              <a:rPr lang="en-GB" dirty="0"/>
              <a:t>Then I’ll illustrate some of the characteristics of the data products, run through the single sensor products, say a bit more about the multisensory products: the LEO Infra-red CDR and the multi-sensor merged GEO LEO product. I’ll end with outlining developments in Phase 2 and new products.</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2</a:t>
            </a:fld>
            <a:endParaRPr lang="en-US" altLang="fr-FR" dirty="0"/>
          </a:p>
        </p:txBody>
      </p:sp>
    </p:spTree>
    <p:extLst>
      <p:ext uri="{BB962C8B-B14F-4D97-AF65-F5344CB8AC3E}">
        <p14:creationId xmlns:p14="http://schemas.microsoft.com/office/powerpoint/2010/main" val="98467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aimed to take a consistent approach across all the IR products, in fact all the LST CCI products.</a:t>
            </a:r>
          </a:p>
          <a:p>
            <a:r>
              <a:rPr lang="en-GB" dirty="0"/>
              <a:t>We developed a CCI Calibration and Validation Database of atmospheric profiles and surface emissivities. The atmospheric profiles are selected from ERA-5 data in such a way as to represent the full range of physically real atmospheres. We use the CAMEL emissivities, again selecting to cover the likely range of emissivities of the Earth’s surface. These data together form a simulation Truth dataset. A radiative transfer model (RTTOV) is used to simulate the channel top-of-the-atmosphere brightness temperatures.</a:t>
            </a:r>
          </a:p>
          <a:p>
            <a:r>
              <a:rPr lang="en-GB" dirty="0"/>
              <a:t>This database of profiles, surface emissivities, and TOA brightness temperatures was used in a round-robin exercise to select the best algorithm for each product. The database is also used for the calculation of the retrieval coefficients, error coefficients, and the expected brightness temperatures used in the cloud clearing algorithm.</a:t>
            </a:r>
          </a:p>
          <a:p>
            <a:r>
              <a:rPr lang="en-GB" dirty="0"/>
              <a:t>We use a common cloud clearing algorithm across all the LEO infra-red products. The input auxiliary data is common to all products. We use the ESA Land cover classification as an input but with a modification – we have further subdivided the bare soil class with more soil types which increases the retrieval accuracy over some soil types.</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3</a:t>
            </a:fld>
            <a:endParaRPr lang="en-US" altLang="fr-FR" dirty="0"/>
          </a:p>
        </p:txBody>
      </p:sp>
    </p:spTree>
    <p:extLst>
      <p:ext uri="{BB962C8B-B14F-4D97-AF65-F5344CB8AC3E}">
        <p14:creationId xmlns:p14="http://schemas.microsoft.com/office/powerpoint/2010/main" val="292075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move on to the processing of the data. We start with the brightness temperatures on the orbit swath, retrieve the LST on the swath and then the swaths are regridded onto a regular latitude-longitude grid. These swaths are then collated into day and night daily grids, keeping the swath pixel closest to the nominal overpass time. The monthly data are simply an average of the daily files. So all LEO IR single sensor products are level 3C. </a:t>
            </a:r>
          </a:p>
          <a:p>
            <a:r>
              <a:rPr lang="en-GB" dirty="0"/>
              <a:t>The products delivered in Phase 1 and those currently available through the ESA Open Data  Portal and the CEDA archive. These are LST from the MODIS instruments on Terra and Aqua, the Along-Track Scanning Radiometer 2, the Advanced Along-Track Scanning Radiometer, the Sea and Land Surface Temperature Radiometers on Sentinels 3A and 3B and the Advanced Very High Resolution Radiometer on Metop-A.</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4</a:t>
            </a:fld>
            <a:endParaRPr lang="en-US" altLang="fr-FR" dirty="0"/>
          </a:p>
        </p:txBody>
      </p:sp>
    </p:spTree>
    <p:extLst>
      <p:ext uri="{BB962C8B-B14F-4D97-AF65-F5344CB8AC3E}">
        <p14:creationId xmlns:p14="http://schemas.microsoft.com/office/powerpoint/2010/main" val="230118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will give you some idea of the kind of coverage you can get with the LEO IR products. On the right you have examples of a daily resolution nighttime grid from AATSR on Envisat at the top and Aqua MODIS at the bottom. AATSR was a narrow swath sensor and so global coverage is achieved in 5 days where as MODIS gets global coverage nearly twice daily (so once daily for daytime, and once daily for nighttime).</a:t>
            </a:r>
          </a:p>
          <a:p>
            <a:endParaRPr lang="en-GB" dirty="0"/>
          </a:p>
          <a:p>
            <a:r>
              <a:rPr lang="en-GB" dirty="0"/>
              <a:t>We currently split our products by day and night on solar elevation so this means that coverage at the poles is seasonal.</a:t>
            </a:r>
          </a:p>
          <a:p>
            <a:endParaRPr lang="en-GB" dirty="0"/>
          </a:p>
          <a:p>
            <a:r>
              <a:rPr lang="en-GB" dirty="0"/>
              <a:t>Coverage of IR data is of course affected by clouds and you can see that even in the monthly plot on the left that there are some regions where there are no data for the whole month – this is July so the monsoon season in India, and the wet season over the Sahel.</a:t>
            </a:r>
          </a:p>
          <a:p>
            <a:endParaRPr lang="en-GB" dirty="0"/>
          </a:p>
          <a:p>
            <a:r>
              <a:rPr lang="en-GB" dirty="0"/>
              <a:t>Daily AATSR Night 2010/06/28</a:t>
            </a:r>
          </a:p>
          <a:p>
            <a:r>
              <a:rPr lang="en-GB" dirty="0"/>
              <a:t>Daily MODISA Night 2018/07/20</a:t>
            </a:r>
          </a:p>
          <a:p>
            <a:r>
              <a:rPr lang="en-GB" dirty="0"/>
              <a:t>Monthly MODISA Day 2018/07/01</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5</a:t>
            </a:fld>
            <a:endParaRPr lang="en-US" altLang="fr-FR" dirty="0"/>
          </a:p>
        </p:txBody>
      </p:sp>
    </p:spTree>
    <p:extLst>
      <p:ext uri="{BB962C8B-B14F-4D97-AF65-F5344CB8AC3E}">
        <p14:creationId xmlns:p14="http://schemas.microsoft.com/office/powerpoint/2010/main" val="139308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we move on to what you get in the products. As well as the LST we supply a total uncertainty at the pixel level and also a breakdown of the uncertainty budget by error correlation scale. So one component for uncertainty arising from uncorrelated errors: such as instrument noise, sampling uncertainty. uncertainty arising from errors correlated on atmospheric scale for instance errors in total column water vapour estimates. the third component is uncertainty from errors correlated on surface scales such as geolocation errors. Finally there is a term for large scale systematic errors such as radiative transfer model errors.</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6</a:t>
            </a:fld>
            <a:endParaRPr lang="en-US" altLang="fr-FR" dirty="0"/>
          </a:p>
        </p:txBody>
      </p:sp>
    </p:spTree>
    <p:extLst>
      <p:ext uri="{BB962C8B-B14F-4D97-AF65-F5344CB8AC3E}">
        <p14:creationId xmlns:p14="http://schemas.microsoft.com/office/powerpoint/2010/main" val="314437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plots give you some idea of the relative scale of the uncertainty components. The component arising from uncorrelated errors is usually &lt; 0.2 K. The locally correlated errors are somewhat larger, the systematic error is much smaller.</a:t>
            </a:r>
          </a:p>
          <a:p>
            <a:endParaRPr lang="en-GB" dirty="0"/>
          </a:p>
        </p:txBody>
      </p:sp>
      <p:sp>
        <p:nvSpPr>
          <p:cNvPr id="4" name="Slide Number Placeholder 3"/>
          <p:cNvSpPr>
            <a:spLocks noGrp="1"/>
          </p:cNvSpPr>
          <p:nvPr>
            <p:ph type="sldNum" sz="quarter" idx="5"/>
          </p:nvPr>
        </p:nvSpPr>
        <p:spPr/>
        <p:txBody>
          <a:bodyPr/>
          <a:lstStyle/>
          <a:p>
            <a:fld id="{D188EE38-0598-C047-A7B9-3487258386B3}" type="slidenum">
              <a:rPr lang="en-US" smtClean="0"/>
              <a:t>7</a:t>
            </a:fld>
            <a:endParaRPr lang="en-US" dirty="0"/>
          </a:p>
        </p:txBody>
      </p:sp>
    </p:spTree>
    <p:extLst>
      <p:ext uri="{BB962C8B-B14F-4D97-AF65-F5344CB8AC3E}">
        <p14:creationId xmlns:p14="http://schemas.microsoft.com/office/powerpoint/2010/main" val="159369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These next slides concern the development of </a:t>
            </a:r>
            <a:r>
              <a:rPr lang="en-GB"/>
              <a:t>the multisensor </a:t>
            </a:r>
            <a:r>
              <a:rPr lang="en-GB" dirty="0"/>
              <a:t>products.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When combining data from different sensors we must account for instrument calibration differences. Different sensors even if observing the same object through the same atmosphere would show small differences in observed temperatures due to calibration differences.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We do the intercalibration in brightness temperature space using a method based on the </a:t>
            </a:r>
            <a:r>
              <a:rPr lang="en-GB" b="0" i="0" dirty="0">
                <a:solidFill>
                  <a:srgbClr val="3B3B3B"/>
                </a:solidFill>
                <a:effectLst/>
                <a:latin typeface="opbold"/>
              </a:rPr>
              <a:t>Global Space-based Inter-Calibration System method using IASI as a 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3B3B3B"/>
                </a:solidFill>
                <a:effectLst/>
                <a:latin typeface="opbold"/>
              </a:rPr>
              <a:t>First, we calculate MODIS equivalent brightness temperatures by convolving the MODIS spectral response function with the IASI spectra. Then we match these in space and time with the actual MODIS brightness temperatures. In Phase 1 we used the operational IASI L1C data and estimated a time dependent calibration by doing a linear fit to the monthly average BT differences. [This is shown in the top plot for Terra MODIS 11 micron channel, the yellow line is the fit used for the calibration]. However, the operational IASI data uses different processors at different times so contains instabilities. Also, as the IASI data are not available before 2007 we had to extrapolate back in time. In Phase 2 we have used the IASI FCDR which accounts for the processor changes and we have instead used a temperature dependent calibration [this shown in the bottom plot which shows  small temperature dependency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3B3B3B"/>
                </a:solidFill>
                <a:effectLst/>
                <a:latin typeface="opbold"/>
              </a:rPr>
              <a:t>We have applied the</a:t>
            </a:r>
            <a:r>
              <a:rPr lang="en-GB" b="0" i="0" baseline="0" dirty="0">
                <a:solidFill>
                  <a:srgbClr val="3B3B3B"/>
                </a:solidFill>
                <a:effectLst/>
                <a:latin typeface="opbold"/>
              </a:rPr>
              <a:t> calibration to the MODIS instruments. We don’t apply a calibration to the SLSTRs as the offset against IASI is very small, an order of magnitude smaller than its uncertainty.</a:t>
            </a:r>
            <a:endParaRPr lang="en-GB" b="0" i="0" dirty="0">
              <a:solidFill>
                <a:srgbClr val="3B3B3B"/>
              </a:solidFill>
              <a:effectLst/>
              <a:latin typeface="opregular"/>
            </a:endParaRPr>
          </a:p>
          <a:p>
            <a:endParaRPr lang="en-GB"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8</a:t>
            </a:fld>
            <a:endParaRPr lang="en-US" altLang="fr-FR" dirty="0"/>
          </a:p>
        </p:txBody>
      </p:sp>
    </p:spTree>
    <p:extLst>
      <p:ext uri="{BB962C8B-B14F-4D97-AF65-F5344CB8AC3E}">
        <p14:creationId xmlns:p14="http://schemas.microsoft.com/office/powerpoint/2010/main" val="2232449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multi-sensor product I want to talk about is the Multi-sensor Infra red climate data record or IRCDR. This is comprised of data from a series of instruments with a common heritage: the ATSR-2, AATSR, and SLSTR on Sentinel 3A. There was a time gap between AATSR and SLSTR. We use Terra MODIS to fill this gap as the overpass time is close to the other instruments. You can see from the table that there is a half-hour difference between the overpass times of AATSR SLSTR and Terra MODIS so we must apply a correction for this time difference otherwise we would likely end up with non-climatic step changes in the record.</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9</a:t>
            </a:fld>
            <a:endParaRPr lang="en-US" altLang="fr-FR" dirty="0"/>
          </a:p>
        </p:txBody>
      </p:sp>
    </p:spTree>
    <p:extLst>
      <p:ext uri="{BB962C8B-B14F-4D97-AF65-F5344CB8AC3E}">
        <p14:creationId xmlns:p14="http://schemas.microsoft.com/office/powerpoint/2010/main" val="20333802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8.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34" descr="CCI_ppt_edits_landSurfaceTem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631825" y="482282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dirty="0"/>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163513" y="45720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dirty="0">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7789863" y="4899025"/>
            <a:ext cx="11953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39"/>
          <p:cNvCxnSpPr/>
          <p:nvPr/>
        </p:nvCxnSpPr>
        <p:spPr>
          <a:xfrm>
            <a:off x="166688" y="4789488"/>
            <a:ext cx="882332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173038" y="4908550"/>
            <a:ext cx="6826250" cy="111125"/>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614361" y="2914650"/>
            <a:ext cx="7948800" cy="421975"/>
          </a:xfrm>
        </p:spPr>
        <p:txBody>
          <a:bodyPr>
            <a:spAutoFit/>
          </a:bodyPr>
          <a:lstStyle>
            <a:lvl1pPr marL="0" indent="0">
              <a:buFont typeface="Verdana" pitchFamily="34" charset="0"/>
              <a:buNone/>
              <a:defRPr sz="1800"/>
            </a:lvl1pPr>
          </a:lstStyle>
          <a:p>
            <a:pPr lvl="0"/>
            <a:r>
              <a:rPr lang="fr-FR" noProof="0"/>
              <a:t>Modifiez le style des sous-titres du masque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rgbClr val="FFFFFF"/>
                </a:solidFill>
              </a:defRPr>
            </a:lvl1pPr>
          </a:lstStyle>
          <a:p>
            <a:pPr lvl="0"/>
            <a:r>
              <a:rPr lang="fr-FR" noProof="0"/>
              <a:t>Modifiez le style du titre</a:t>
            </a:r>
            <a:endParaRPr lang="en-GB" noProof="0" dirty="0"/>
          </a:p>
        </p:txBody>
      </p:sp>
    </p:spTree>
    <p:extLst>
      <p:ext uri="{BB962C8B-B14F-4D97-AF65-F5344CB8AC3E}">
        <p14:creationId xmlns:p14="http://schemas.microsoft.com/office/powerpoint/2010/main" val="261431006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046F-FB23-4939-8562-A6E7F5A2D27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740C40D-30CF-40BE-8B1F-2810C85272A4}"/>
              </a:ext>
            </a:extLst>
          </p:cNvPr>
          <p:cNvSpPr>
            <a:spLocks noGrp="1"/>
          </p:cNvSpPr>
          <p:nvPr>
            <p:ph type="dt" sz="half" idx="10"/>
          </p:nvPr>
        </p:nvSpPr>
        <p:spPr/>
        <p:txBody>
          <a:bodyPr/>
          <a:lstStyle/>
          <a:p>
            <a:fld id="{CF517292-8F37-4E38-8F2B-178420868EFA}" type="datetimeFigureOut">
              <a:rPr lang="en-GB" smtClean="0"/>
              <a:t>05/12/2024</a:t>
            </a:fld>
            <a:endParaRPr lang="en-GB" dirty="0"/>
          </a:p>
        </p:txBody>
      </p:sp>
      <p:sp>
        <p:nvSpPr>
          <p:cNvPr id="4" name="Footer Placeholder 3">
            <a:extLst>
              <a:ext uri="{FF2B5EF4-FFF2-40B4-BE49-F238E27FC236}">
                <a16:creationId xmlns:a16="http://schemas.microsoft.com/office/drawing/2014/main" id="{FB12DC0A-4F6B-460B-A953-619D80BB500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62245A1-B972-4D04-8CAD-94BC0ED197C8}"/>
              </a:ext>
            </a:extLst>
          </p:cNvPr>
          <p:cNvSpPr>
            <a:spLocks noGrp="1"/>
          </p:cNvSpPr>
          <p:nvPr>
            <p:ph type="sldNum" sz="quarter" idx="12"/>
          </p:nvPr>
        </p:nvSpPr>
        <p:spPr/>
        <p:txBody>
          <a:bodyPr/>
          <a:lstStyle/>
          <a:p>
            <a:fld id="{F1F63D14-E6CD-40EF-A633-CAA7AFE01985}" type="slidenum">
              <a:rPr lang="en-GB" smtClean="0"/>
              <a:t>‹#›</a:t>
            </a:fld>
            <a:endParaRPr lang="en-GB" dirty="0"/>
          </a:p>
        </p:txBody>
      </p:sp>
    </p:spTree>
    <p:extLst>
      <p:ext uri="{BB962C8B-B14F-4D97-AF65-F5344CB8AC3E}">
        <p14:creationId xmlns:p14="http://schemas.microsoft.com/office/powerpoint/2010/main" val="28423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5" name="Text Placeholder 4">
            <a:extLst>
              <a:ext uri="{FF2B5EF4-FFF2-40B4-BE49-F238E27FC236}">
                <a16:creationId xmlns:a16="http://schemas.microsoft.com/office/drawing/2014/main" id="{68D39867-EC95-426B-8F7C-2D09D1F58563}"/>
              </a:ext>
            </a:extLst>
          </p:cNvPr>
          <p:cNvSpPr>
            <a:spLocks noGrp="1"/>
          </p:cNvSpPr>
          <p:nvPr>
            <p:ph type="body" sz="quarter" idx="10"/>
          </p:nvPr>
        </p:nvSpPr>
        <p:spPr>
          <a:xfrm>
            <a:off x="165100" y="906463"/>
            <a:ext cx="8813800" cy="3627437"/>
          </a:xfrm>
        </p:spPr>
        <p:txBody>
          <a:bodyPr>
            <a:normAutofit/>
          </a:bodyPr>
          <a:lstStyle>
            <a:lvl1pPr indent="-360000">
              <a:spcBef>
                <a:spcPts val="600"/>
              </a:spcBef>
              <a:buFont typeface="Wingdings" panose="05000000000000000000" pitchFamily="2" charset="2"/>
              <a:buChar char="q"/>
              <a:defRPr sz="1800"/>
            </a:lvl1pPr>
            <a:lvl2pPr>
              <a:spcBef>
                <a:spcPts val="600"/>
              </a:spcBef>
              <a:buFont typeface="Wingdings" panose="05000000000000000000" pitchFamily="2" charset="2"/>
              <a:buChar char="q"/>
              <a:defRPr sz="1600"/>
            </a:lvl2pPr>
            <a:lvl3pPr>
              <a:spcBef>
                <a:spcPts val="600"/>
              </a:spcBef>
              <a:buFont typeface="Wingdings" panose="05000000000000000000" pitchFamily="2" charset="2"/>
              <a:buChar char="q"/>
              <a:defRPr sz="1400"/>
            </a:lvl3pPr>
            <a:lvl4pPr>
              <a:spcBef>
                <a:spcPts val="600"/>
              </a:spcBef>
              <a:buFont typeface="Wingdings" panose="05000000000000000000" pitchFamily="2" charset="2"/>
              <a:buChar char="q"/>
              <a:defRPr sz="1400"/>
            </a:lvl4pPr>
            <a:lvl5pPr>
              <a:spcBef>
                <a:spcPts val="600"/>
              </a:spcBef>
              <a:buFont typeface="Wingdings" panose="05000000000000000000" pitchFamily="2" charset="2"/>
              <a:buChar char="q"/>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3481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fr-FR" noProof="0"/>
              <a:t>Modifiez le style du titre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Modifiez les styles du texte du masque</a:t>
            </a:r>
          </a:p>
        </p:txBody>
      </p:sp>
    </p:spTree>
    <p:extLst>
      <p:ext uri="{BB962C8B-B14F-4D97-AF65-F5344CB8AC3E}">
        <p14:creationId xmlns:p14="http://schemas.microsoft.com/office/powerpoint/2010/main" val="370501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Tree>
    <p:extLst>
      <p:ext uri="{BB962C8B-B14F-4D97-AF65-F5344CB8AC3E}">
        <p14:creationId xmlns:p14="http://schemas.microsoft.com/office/powerpoint/2010/main" val="261378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9" name="Title 1"/>
          <p:cNvSpPr>
            <a:spLocks noGrp="1"/>
          </p:cNvSpPr>
          <p:nvPr>
            <p:ph type="title"/>
          </p:nvPr>
        </p:nvSpPr>
        <p:spPr>
          <a:xfrm>
            <a:off x="840129" y="164140"/>
            <a:ext cx="6827340"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292694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831954" y="149150"/>
            <a:ext cx="6485978" cy="430887"/>
          </a:xfrm>
          <a:prstGeom prst="rect">
            <a:avLst/>
          </a:prstGeom>
          <a:noFill/>
          <a:ln>
            <a:noFill/>
          </a:ln>
        </p:spPr>
        <p:txBody>
          <a:bodyPr/>
          <a:lstStyle>
            <a:lvl1pPr>
              <a:defRPr lang="en-GB" sz="2200" b="0" dirty="0" smtClean="0">
                <a:solidFill>
                  <a:srgbClr val="0070C0"/>
                </a:solidFill>
                <a:latin typeface="Verdana"/>
                <a:ea typeface="+mj-ea"/>
                <a:cs typeface="Verdana"/>
              </a:defRPr>
            </a:lvl1pPr>
          </a:lstStyle>
          <a:p>
            <a:pPr lvl="0"/>
            <a:r>
              <a:rPr lang="fr-FR"/>
              <a:t>Modifiez le style du titre</a:t>
            </a:r>
            <a:endParaRPr lang="en-GB" dirty="0"/>
          </a:p>
        </p:txBody>
      </p:sp>
    </p:spTree>
    <p:extLst>
      <p:ext uri="{BB962C8B-B14F-4D97-AF65-F5344CB8AC3E}">
        <p14:creationId xmlns:p14="http://schemas.microsoft.com/office/powerpoint/2010/main" val="423861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1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
        <p:nvSpPr>
          <p:cNvPr id="5"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37862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fr-FR" noProof="0"/>
              <a:t>Modifiez le style du titre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en-GB" noProof="0"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Tree>
    <p:extLst>
      <p:ext uri="{BB962C8B-B14F-4D97-AF65-F5344CB8AC3E}">
        <p14:creationId xmlns:p14="http://schemas.microsoft.com/office/powerpoint/2010/main" val="38538444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2.jpeg"/><Relationship Id="rId18" Type="http://schemas.openxmlformats.org/officeDocument/2006/relationships/image" Target="../media/image7.png"/><Relationship Id="rId26" Type="http://schemas.openxmlformats.org/officeDocument/2006/relationships/image" Target="../media/image15.png"/><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png"/><Relationship Id="rId5" Type="http://schemas.openxmlformats.org/officeDocument/2006/relationships/slideLayout" Target="../slideLayouts/slideLayout5.xml"/><Relationship Id="rId15" Type="http://schemas.openxmlformats.org/officeDocument/2006/relationships/image" Target="../media/image4.pn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slideLayout" Target="../slideLayouts/slideLayout10.xm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image" Target="../media/image24.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CI_ppt_edits_landSurfaceTemp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28576"/>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173038" y="792163"/>
            <a:ext cx="8747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028" name="Text Box DG"/>
          <p:cNvSpPr txBox="1">
            <a:spLocks noChangeArrowheads="1"/>
          </p:cNvSpPr>
          <p:nvPr/>
        </p:nvSpPr>
        <p:spPr bwMode="auto">
          <a:xfrm>
            <a:off x="577850" y="334963"/>
            <a:ext cx="5016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dirty="0"/>
          </a:p>
        </p:txBody>
      </p:sp>
      <p:sp>
        <p:nvSpPr>
          <p:cNvPr id="1029" name="Rectangle 6"/>
          <p:cNvSpPr>
            <a:spLocks noGrp="1" noChangeArrowheads="1"/>
          </p:cNvSpPr>
          <p:nvPr>
            <p:ph type="title"/>
          </p:nvPr>
        </p:nvSpPr>
        <p:spPr bwMode="auto">
          <a:xfrm>
            <a:off x="774700" y="158750"/>
            <a:ext cx="695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altLang="fr-FR"/>
              <a:t>Modifiez le style du titre</a:t>
            </a:r>
            <a:endParaRPr lang="en-US" altLang="fr-FR"/>
          </a:p>
        </p:txBody>
      </p:sp>
      <p:pic>
        <p:nvPicPr>
          <p:cNvPr id="1030" name="Picture 11" descr="PPT_Foot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7767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165100" y="45751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dirty="0">
                <a:solidFill>
                  <a:srgbClr val="404040"/>
                </a:solidFill>
              </a:rPr>
              <a:t>ESA UNCLASSIFIED - For Official Use</a:t>
            </a:r>
          </a:p>
        </p:txBody>
      </p:sp>
      <p:sp>
        <p:nvSpPr>
          <p:cNvPr id="1032" name="Text Box 34"/>
          <p:cNvSpPr txBox="1">
            <a:spLocks noChangeAspect="1" noChangeArrowheads="1"/>
          </p:cNvSpPr>
          <p:nvPr/>
        </p:nvSpPr>
        <p:spPr bwMode="auto">
          <a:xfrm>
            <a:off x="4479925" y="4579938"/>
            <a:ext cx="4521200"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spcBef>
                <a:spcPct val="50000"/>
              </a:spcBef>
            </a:pPr>
            <a:r>
              <a:rPr lang="fr-FR" altLang="fr-FR" sz="800" noProof="1">
                <a:solidFill>
                  <a:schemeClr val="bg2"/>
                </a:solidFill>
              </a:rPr>
              <a:t> Slide  </a:t>
            </a:r>
            <a:fld id="{7413FDCA-0F06-4063-887E-9DB05E30A5CA}" type="slidenum">
              <a:rPr altLang="fr-FR" sz="800" noProof="1">
                <a:solidFill>
                  <a:schemeClr val="bg2"/>
                </a:solidFill>
              </a:rPr>
              <a:pPr algn="r" eaLnBrk="1" hangingPunct="1">
                <a:spcBef>
                  <a:spcPct val="50000"/>
                </a:spcBef>
              </a:pPr>
              <a:t>‹#›</a:t>
            </a:fld>
            <a:endParaRPr lang="fr-FR" altLang="fr-FR" sz="800" noProof="1">
              <a:solidFill>
                <a:schemeClr val="bg2"/>
              </a:solidFill>
            </a:endParaRPr>
          </a:p>
        </p:txBody>
      </p:sp>
      <p:grpSp>
        <p:nvGrpSpPr>
          <p:cNvPr id="1033" name="Group 39"/>
          <p:cNvGrpSpPr>
            <a:grpSpLocks/>
          </p:cNvGrpSpPr>
          <p:nvPr/>
        </p:nvGrpSpPr>
        <p:grpSpPr bwMode="auto">
          <a:xfrm>
            <a:off x="173038" y="4908550"/>
            <a:ext cx="6826250" cy="111125"/>
            <a:chOff x="172269" y="6621494"/>
            <a:chExt cx="6826666" cy="111519"/>
          </a:xfrm>
        </p:grpSpPr>
        <p:pic>
          <p:nvPicPr>
            <p:cNvPr id="1035" name="Picture 40" descr="a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8"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8"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9" r:id="rId10"/>
  </p:sldLayoutIdLst>
  <p:hf sldNum="0" hdr="0" dt="0"/>
  <p:txStyles>
    <p:titleStyle>
      <a:lvl1pPr algn="l" rtl="0" eaLnBrk="1" fontAlgn="base" hangingPunct="1">
        <a:spcBef>
          <a:spcPct val="0"/>
        </a:spcBef>
        <a:spcAft>
          <a:spcPct val="0"/>
        </a:spcAft>
        <a:defRPr lang="en-GB" sz="2200" dirty="0">
          <a:solidFill>
            <a:srgbClr val="FFFFFF"/>
          </a:solidFill>
          <a:latin typeface="Verdana"/>
          <a:ea typeface="MS PGothic"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685800" algn="l" rtl="0" eaLnBrk="1" fontAlgn="base" hangingPunct="1">
        <a:lnSpc>
          <a:spcPct val="119000"/>
        </a:lnSpc>
        <a:spcBef>
          <a:spcPct val="20000"/>
        </a:spcBef>
        <a:spcAft>
          <a:spcPct val="0"/>
        </a:spcAft>
        <a:buClr>
          <a:schemeClr val="accent1"/>
        </a:buClr>
        <a:defRPr lang="en-GB" sz="1600" dirty="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41.emf"/></Relationships>
</file>

<file path=ppt/slides/_rels/slide11.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limate.esa.int/en/data/#/dashboar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limate.esa.int/en/projects/land-surface-temperature/" TargetMode="External"/><Relationship Id="rId4" Type="http://schemas.openxmlformats.org/officeDocument/2006/relationships/hyperlink" Target="https://catalogue.ceda.ac.u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4"/>
          <p:cNvSpPr txBox="1">
            <a:spLocks noChangeArrowheads="1"/>
          </p:cNvSpPr>
          <p:nvPr/>
        </p:nvSpPr>
        <p:spPr bwMode="auto">
          <a:xfrm>
            <a:off x="615950" y="2794000"/>
            <a:ext cx="5629811"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a:solidFill>
                  <a:schemeClr val="bg1"/>
                </a:solidFill>
              </a:rPr>
              <a:t>    Karen Veal, Darren Ghent, and Mike Perry   </a:t>
            </a:r>
          </a:p>
        </p:txBody>
      </p:sp>
      <p:sp>
        <p:nvSpPr>
          <p:cNvPr id="5123" name="Text Box 25"/>
          <p:cNvSpPr txBox="1">
            <a:spLocks noChangeArrowheads="1"/>
          </p:cNvSpPr>
          <p:nvPr/>
        </p:nvSpPr>
        <p:spPr bwMode="auto">
          <a:xfrm>
            <a:off x="615950" y="3262313"/>
            <a:ext cx="3558346"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altLang="fr-FR" sz="1800" dirty="0">
                <a:solidFill>
                  <a:schemeClr val="bg1"/>
                </a:solidFill>
              </a:rPr>
              <a:t>University</a:t>
            </a:r>
            <a:r>
              <a:rPr lang="fr-FR" altLang="fr-FR" sz="1800" dirty="0">
                <a:solidFill>
                  <a:schemeClr val="bg1"/>
                </a:solidFill>
              </a:rPr>
              <a:t> of Leicester, NCEO</a:t>
            </a:r>
          </a:p>
        </p:txBody>
      </p:sp>
      <p:sp>
        <p:nvSpPr>
          <p:cNvPr id="2" name="Title 1">
            <a:extLst>
              <a:ext uri="{FF2B5EF4-FFF2-40B4-BE49-F238E27FC236}">
                <a16:creationId xmlns:a16="http://schemas.microsoft.com/office/drawing/2014/main" id="{B781FE82-0DE0-4664-9F9E-F1B80124C763}"/>
              </a:ext>
            </a:extLst>
          </p:cNvPr>
          <p:cNvSpPr>
            <a:spLocks noGrp="1"/>
          </p:cNvSpPr>
          <p:nvPr>
            <p:ph type="ctrTitle"/>
          </p:nvPr>
        </p:nvSpPr>
        <p:spPr>
          <a:xfrm>
            <a:off x="587375" y="1609875"/>
            <a:ext cx="7947025" cy="1077218"/>
          </a:xfrm>
        </p:spPr>
        <p:txBody>
          <a:bodyPr/>
          <a:lstStyle/>
          <a:p>
            <a:r>
              <a:rPr lang="en-GB" dirty="0"/>
              <a:t>LST from IR instruments on </a:t>
            </a:r>
            <a:br>
              <a:rPr lang="en-GB" dirty="0"/>
            </a:br>
            <a:r>
              <a:rPr lang="en-GB" dirty="0"/>
              <a:t>Polar Orbiting Satellites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7D2A-853D-4DFA-9759-F183F6562E5A}"/>
              </a:ext>
            </a:extLst>
          </p:cNvPr>
          <p:cNvSpPr>
            <a:spLocks noGrp="1"/>
          </p:cNvSpPr>
          <p:nvPr>
            <p:ph type="title"/>
          </p:nvPr>
        </p:nvSpPr>
        <p:spPr/>
        <p:txBody>
          <a:bodyPr/>
          <a:lstStyle/>
          <a:p>
            <a:r>
              <a:rPr lang="en-GB" dirty="0"/>
              <a:t>Multisensor IRCDR time correction</a:t>
            </a:r>
          </a:p>
        </p:txBody>
      </p:sp>
      <p:sp>
        <p:nvSpPr>
          <p:cNvPr id="3" name="Content Placeholder 2">
            <a:extLst>
              <a:ext uri="{FF2B5EF4-FFF2-40B4-BE49-F238E27FC236}">
                <a16:creationId xmlns:a16="http://schemas.microsoft.com/office/drawing/2014/main" id="{79051157-E8DF-4015-A441-512D1DC0DA2A}"/>
              </a:ext>
            </a:extLst>
          </p:cNvPr>
          <p:cNvSpPr>
            <a:spLocks noGrp="1"/>
          </p:cNvSpPr>
          <p:nvPr>
            <p:ph type="body" sz="quarter" idx="10"/>
          </p:nvPr>
        </p:nvSpPr>
        <p:spPr>
          <a:xfrm>
            <a:off x="165100" y="906463"/>
            <a:ext cx="5306950" cy="3665537"/>
          </a:xfrm>
        </p:spPr>
        <p:txBody>
          <a:bodyPr>
            <a:normAutofit/>
          </a:bodyPr>
          <a:lstStyle/>
          <a:p>
            <a:r>
              <a:rPr lang="en-GB" dirty="0"/>
              <a:t>MODIS mission time coverage overlaps ATSR-2, AATSR, and SLSTR on S3A so we use MODIS as the reference </a:t>
            </a:r>
          </a:p>
          <a:p>
            <a:r>
              <a:rPr lang="en-GB" baseline="0" dirty="0"/>
              <a:t>Time correction</a:t>
            </a:r>
            <a:r>
              <a:rPr lang="en-GB" dirty="0"/>
              <a:t> is done in LST space. </a:t>
            </a:r>
          </a:p>
          <a:p>
            <a:r>
              <a:rPr lang="en-GB" dirty="0"/>
              <a:t>Correction calculated using matchups between the L3U (0.01 degree gridded) data.</a:t>
            </a:r>
          </a:p>
          <a:p>
            <a:r>
              <a:rPr lang="en-GB" baseline="0" dirty="0"/>
              <a:t>Time correction</a:t>
            </a:r>
            <a:r>
              <a:rPr lang="en-GB" dirty="0"/>
              <a:t> is banded by day-night, land cover class, and latitude. </a:t>
            </a:r>
            <a:endParaRPr lang="en-GB" baseline="0" dirty="0"/>
          </a:p>
        </p:txBody>
      </p:sp>
      <p:pic>
        <p:nvPicPr>
          <p:cNvPr id="5" name="Picture 4">
            <a:extLst>
              <a:ext uri="{FF2B5EF4-FFF2-40B4-BE49-F238E27FC236}">
                <a16:creationId xmlns:a16="http://schemas.microsoft.com/office/drawing/2014/main" id="{5767DE2F-B040-434D-B91C-8BF508132E1D}"/>
              </a:ext>
            </a:extLst>
          </p:cNvPr>
          <p:cNvPicPr>
            <a:picLocks noChangeAspect="1"/>
          </p:cNvPicPr>
          <p:nvPr/>
        </p:nvPicPr>
        <p:blipFill>
          <a:blip r:embed="rId3"/>
          <a:stretch>
            <a:fillRect/>
          </a:stretch>
        </p:blipFill>
        <p:spPr>
          <a:xfrm>
            <a:off x="5610299" y="1008745"/>
            <a:ext cx="2916821" cy="1634924"/>
          </a:xfrm>
          <a:prstGeom prst="rect">
            <a:avLst/>
          </a:prstGeom>
        </p:spPr>
      </p:pic>
      <p:pic>
        <p:nvPicPr>
          <p:cNvPr id="7" name="Picture 6">
            <a:extLst>
              <a:ext uri="{FF2B5EF4-FFF2-40B4-BE49-F238E27FC236}">
                <a16:creationId xmlns:a16="http://schemas.microsoft.com/office/drawing/2014/main" id="{0865FA60-B463-4B29-BFEC-CA401E669D44}"/>
              </a:ext>
            </a:extLst>
          </p:cNvPr>
          <p:cNvPicPr>
            <a:picLocks noChangeAspect="1"/>
          </p:cNvPicPr>
          <p:nvPr/>
        </p:nvPicPr>
        <p:blipFill>
          <a:blip r:embed="rId4"/>
          <a:stretch>
            <a:fillRect/>
          </a:stretch>
        </p:blipFill>
        <p:spPr>
          <a:xfrm>
            <a:off x="5610299" y="2845525"/>
            <a:ext cx="2916821" cy="1634924"/>
          </a:xfrm>
          <a:prstGeom prst="rect">
            <a:avLst/>
          </a:prstGeom>
        </p:spPr>
      </p:pic>
      <p:sp>
        <p:nvSpPr>
          <p:cNvPr id="4" name="TextBox 3">
            <a:extLst>
              <a:ext uri="{FF2B5EF4-FFF2-40B4-BE49-F238E27FC236}">
                <a16:creationId xmlns:a16="http://schemas.microsoft.com/office/drawing/2014/main" id="{2A462A32-0129-4893-973C-9C5F4BD84D2A}"/>
              </a:ext>
            </a:extLst>
          </p:cNvPr>
          <p:cNvSpPr txBox="1"/>
          <p:nvPr/>
        </p:nvSpPr>
        <p:spPr>
          <a:xfrm>
            <a:off x="5745972" y="815101"/>
            <a:ext cx="2781147" cy="261610"/>
          </a:xfrm>
          <a:prstGeom prst="rect">
            <a:avLst/>
          </a:prstGeom>
          <a:solidFill>
            <a:schemeClr val="bg1"/>
          </a:solidFill>
        </p:spPr>
        <p:txBody>
          <a:bodyPr wrap="square" rtlCol="0">
            <a:spAutoFit/>
          </a:bodyPr>
          <a:lstStyle/>
          <a:p>
            <a:r>
              <a:rPr lang="en-GB" sz="1100" dirty="0"/>
              <a:t>AATSR minus Terra MODIS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B86A84-9C13-4A10-85D2-A65DA4CBDC95}"/>
                  </a:ext>
                </a:extLst>
              </p:cNvPr>
              <p:cNvSpPr txBox="1"/>
              <p:nvPr/>
            </p:nvSpPr>
            <p:spPr>
              <a:xfrm>
                <a:off x="7731125" y="1463328"/>
                <a:ext cx="1327355" cy="253916"/>
              </a:xfrm>
              <a:prstGeom prst="rect">
                <a:avLst/>
              </a:prstGeom>
              <a:solidFill>
                <a:schemeClr val="bg1"/>
              </a:solidFill>
              <a:ln>
                <a:solidFill>
                  <a:schemeClr val="tx1"/>
                </a:solidFill>
              </a:ln>
            </p:spPr>
            <p:txBody>
              <a:bodyPr wrap="square" rtlCol="0">
                <a:spAutoFit/>
              </a:bodyPr>
              <a:lstStyle/>
              <a:p>
                <a:r>
                  <a:rPr lang="en-GB" sz="1050" dirty="0"/>
                  <a:t>Latitude 40-50</a:t>
                </a:r>
                <a14:m>
                  <m:oMath xmlns:m="http://schemas.openxmlformats.org/officeDocument/2006/math">
                    <m:r>
                      <a:rPr lang="en-GB" sz="1050" i="1" smtClean="0">
                        <a:latin typeface="Cambria Math" panose="02040503050406030204" pitchFamily="18" charset="0"/>
                        <a:ea typeface="Cambria Math" panose="02040503050406030204" pitchFamily="18" charset="0"/>
                      </a:rPr>
                      <m:t>°</m:t>
                    </m:r>
                  </m:oMath>
                </a14:m>
                <a:r>
                  <a:rPr lang="en-GB" sz="1050" dirty="0"/>
                  <a:t>N</a:t>
                </a:r>
              </a:p>
            </p:txBody>
          </p:sp>
        </mc:Choice>
        <mc:Fallback xmlns="">
          <p:sp>
            <p:nvSpPr>
              <p:cNvPr id="6" name="TextBox 5">
                <a:extLst>
                  <a:ext uri="{FF2B5EF4-FFF2-40B4-BE49-F238E27FC236}">
                    <a16:creationId xmlns:a16="http://schemas.microsoft.com/office/drawing/2014/main" id="{F0B86A84-9C13-4A10-85D2-A65DA4CBDC95}"/>
                  </a:ext>
                </a:extLst>
              </p:cNvPr>
              <p:cNvSpPr txBox="1">
                <a:spLocks noRot="1" noChangeAspect="1" noMove="1" noResize="1" noEditPoints="1" noAdjustHandles="1" noChangeArrowheads="1" noChangeShapeType="1" noTextEdit="1"/>
              </p:cNvSpPr>
              <p:nvPr/>
            </p:nvSpPr>
            <p:spPr>
              <a:xfrm>
                <a:off x="7731125" y="1463328"/>
                <a:ext cx="1327355" cy="253916"/>
              </a:xfrm>
              <a:prstGeom prst="rect">
                <a:avLst/>
              </a:prstGeom>
              <a:blipFill>
                <a:blip r:embed="rId5"/>
                <a:stretch>
                  <a:fillRect b="-9091"/>
                </a:stretch>
              </a:blipFill>
              <a:ln>
                <a:solidFill>
                  <a:schemeClr val="tx1"/>
                </a:solidFill>
              </a:ln>
            </p:spPr>
            <p:txBody>
              <a:bodyPr/>
              <a:lstStyle/>
              <a:p>
                <a:r>
                  <a:rPr lang="en-GB">
                    <a:noFill/>
                  </a:rPr>
                  <a:t> </a:t>
                </a:r>
              </a:p>
            </p:txBody>
          </p:sp>
        </mc:Fallback>
      </mc:AlternateContent>
      <p:sp>
        <p:nvSpPr>
          <p:cNvPr id="8" name="TextBox 7">
            <a:extLst>
              <a:ext uri="{FF2B5EF4-FFF2-40B4-BE49-F238E27FC236}">
                <a16:creationId xmlns:a16="http://schemas.microsoft.com/office/drawing/2014/main" id="{3B4C7338-2029-470D-9E59-4EE7CD39C990}"/>
              </a:ext>
            </a:extLst>
          </p:cNvPr>
          <p:cNvSpPr txBox="1"/>
          <p:nvPr/>
        </p:nvSpPr>
        <p:spPr>
          <a:xfrm>
            <a:off x="7639665" y="1934989"/>
            <a:ext cx="784614" cy="307777"/>
          </a:xfrm>
          <a:prstGeom prst="rect">
            <a:avLst/>
          </a:prstGeom>
          <a:solidFill>
            <a:schemeClr val="bg1"/>
          </a:solidFill>
        </p:spPr>
        <p:txBody>
          <a:bodyPr wrap="square" rtlCol="0">
            <a:spAutoFit/>
          </a:bodyPr>
          <a:lstStyle/>
          <a:p>
            <a:r>
              <a:rPr lang="en-GB" sz="1400" dirty="0"/>
              <a:t>Day</a:t>
            </a:r>
          </a:p>
        </p:txBody>
      </p:sp>
      <p:sp>
        <p:nvSpPr>
          <p:cNvPr id="9" name="TextBox 8">
            <a:extLst>
              <a:ext uri="{FF2B5EF4-FFF2-40B4-BE49-F238E27FC236}">
                <a16:creationId xmlns:a16="http://schemas.microsoft.com/office/drawing/2014/main" id="{5E0B08C6-374A-44DB-B2A5-A46B08444BD8}"/>
              </a:ext>
            </a:extLst>
          </p:cNvPr>
          <p:cNvSpPr txBox="1"/>
          <p:nvPr/>
        </p:nvSpPr>
        <p:spPr>
          <a:xfrm>
            <a:off x="7515779" y="3781486"/>
            <a:ext cx="737419" cy="307777"/>
          </a:xfrm>
          <a:prstGeom prst="rect">
            <a:avLst/>
          </a:prstGeom>
          <a:solidFill>
            <a:schemeClr val="bg1"/>
          </a:solidFill>
        </p:spPr>
        <p:txBody>
          <a:bodyPr wrap="square" rtlCol="0">
            <a:spAutoFit/>
          </a:bodyPr>
          <a:lstStyle/>
          <a:p>
            <a:r>
              <a:rPr lang="en-GB" sz="1400" dirty="0"/>
              <a:t>Night</a:t>
            </a:r>
          </a:p>
        </p:txBody>
      </p:sp>
    </p:spTree>
    <p:extLst>
      <p:ext uri="{BB962C8B-B14F-4D97-AF65-F5344CB8AC3E}">
        <p14:creationId xmlns:p14="http://schemas.microsoft.com/office/powerpoint/2010/main" val="368129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D640-2BE8-4388-8D44-DED0421C7890}"/>
              </a:ext>
            </a:extLst>
          </p:cNvPr>
          <p:cNvSpPr>
            <a:spLocks noGrp="1"/>
          </p:cNvSpPr>
          <p:nvPr>
            <p:ph type="title"/>
          </p:nvPr>
        </p:nvSpPr>
        <p:spPr/>
        <p:txBody>
          <a:bodyPr/>
          <a:lstStyle/>
          <a:p>
            <a:r>
              <a:rPr lang="en-GB" dirty="0"/>
              <a:t>Multisensor IRMGP</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E7AEF46-ECCF-4892-9AA3-A626A29D6D20}"/>
                  </a:ext>
                </a:extLst>
              </p:cNvPr>
              <p:cNvSpPr>
                <a:spLocks noGrp="1"/>
              </p:cNvSpPr>
              <p:nvPr>
                <p:ph type="body" sz="quarter" idx="10"/>
              </p:nvPr>
            </p:nvSpPr>
            <p:spPr>
              <a:xfrm>
                <a:off x="165100" y="906463"/>
                <a:ext cx="4240645" cy="3627437"/>
              </a:xfrm>
            </p:spPr>
            <p:txBody>
              <a:bodyPr>
                <a:normAutofit fontScale="85000" lnSpcReduction="10000"/>
              </a:bodyPr>
              <a:lstStyle/>
              <a:p>
                <a:r>
                  <a:rPr lang="en-GB" dirty="0"/>
                  <a:t>3 hourly, on 0.05</a:t>
                </a:r>
                <a14:m>
                  <m:oMath xmlns:m="http://schemas.openxmlformats.org/officeDocument/2006/math">
                    <m:r>
                      <a:rPr lang="en-GB">
                        <a:latin typeface="Cambria Math" panose="02040503050406030204" pitchFamily="18" charset="0"/>
                      </a:rPr>
                      <m:t>° </m:t>
                    </m:r>
                    <m:r>
                      <a:rPr lang="en-GB" b="0" i="0" smtClean="0">
                        <a:latin typeface="Cambria Math" panose="02040503050406030204" pitchFamily="18" charset="0"/>
                      </a:rPr>
                      <m:t> </m:t>
                    </m:r>
                  </m:oMath>
                </a14:m>
                <a:r>
                  <a:rPr lang="en-GB" dirty="0"/>
                  <a:t>grid</a:t>
                </a:r>
              </a:p>
              <a:p>
                <a:r>
                  <a:rPr lang="en-GB" dirty="0"/>
                  <a:t>Based on merged GEO product with added LEO LST outside of GEO footprint</a:t>
                </a:r>
              </a:p>
              <a:p>
                <a:r>
                  <a:rPr lang="en-GB" dirty="0"/>
                  <a:t>30 minute window</a:t>
                </a:r>
              </a:p>
              <a:p>
                <a:r>
                  <a:rPr lang="en-GB" dirty="0"/>
                  <a:t>Coverage will vary:</a:t>
                </a:r>
              </a:p>
              <a:p>
                <a:pPr lvl="1"/>
                <a:r>
                  <a:rPr lang="en-GB" dirty="0"/>
                  <a:t>during time series, and at different times of day because of different satellites available</a:t>
                </a:r>
              </a:p>
              <a:p>
                <a:r>
                  <a:rPr lang="en-GB" b="1" dirty="0"/>
                  <a:t>Warning</a:t>
                </a:r>
                <a:r>
                  <a:rPr lang="en-GB" dirty="0"/>
                  <a:t>: gridding error in some files – noticeable by LSTs present in sea areas around South America</a:t>
                </a:r>
              </a:p>
            </p:txBody>
          </p:sp>
        </mc:Choice>
        <mc:Fallback xmlns="">
          <p:sp>
            <p:nvSpPr>
              <p:cNvPr id="4" name="Content Placeholder 3">
                <a:extLst>
                  <a:ext uri="{FF2B5EF4-FFF2-40B4-BE49-F238E27FC236}">
                    <a16:creationId xmlns:a16="http://schemas.microsoft.com/office/drawing/2014/main" id="{1E7AEF46-ECCF-4892-9AA3-A626A29D6D20}"/>
                  </a:ext>
                </a:extLst>
              </p:cNvPr>
              <p:cNvSpPr>
                <a:spLocks noGrp="1" noRot="1" noChangeAspect="1" noMove="1" noResize="1" noEditPoints="1" noAdjustHandles="1" noChangeArrowheads="1" noChangeShapeType="1" noTextEdit="1"/>
              </p:cNvSpPr>
              <p:nvPr>
                <p:ph type="body" sz="quarter" idx="10"/>
              </p:nvPr>
            </p:nvSpPr>
            <p:spPr>
              <a:xfrm>
                <a:off x="165100" y="906463"/>
                <a:ext cx="4240645" cy="3627437"/>
              </a:xfrm>
              <a:blipFill>
                <a:blip r:embed="rId3"/>
                <a:stretch>
                  <a:fillRect l="-431" t="-336" r="-1006"/>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244E6B55-23D8-427B-A937-3E5853FF6E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31" t="7349" r="12231" b="29098"/>
          <a:stretch/>
        </p:blipFill>
        <p:spPr>
          <a:xfrm>
            <a:off x="4488871" y="792163"/>
            <a:ext cx="4588627" cy="2310938"/>
          </a:xfrm>
          <a:prstGeom prst="rect">
            <a:avLst/>
          </a:prstGeom>
        </p:spPr>
      </p:pic>
      <p:sp>
        <p:nvSpPr>
          <p:cNvPr id="8" name="TextBox 7">
            <a:extLst>
              <a:ext uri="{FF2B5EF4-FFF2-40B4-BE49-F238E27FC236}">
                <a16:creationId xmlns:a16="http://schemas.microsoft.com/office/drawing/2014/main" id="{670115F1-A328-45A4-A4E8-E63747EC6F76}"/>
              </a:ext>
            </a:extLst>
          </p:cNvPr>
          <p:cNvSpPr txBox="1"/>
          <p:nvPr/>
        </p:nvSpPr>
        <p:spPr>
          <a:xfrm>
            <a:off x="4572000" y="3300153"/>
            <a:ext cx="4505498" cy="338554"/>
          </a:xfrm>
          <a:prstGeom prst="rect">
            <a:avLst/>
          </a:prstGeom>
          <a:noFill/>
        </p:spPr>
        <p:txBody>
          <a:bodyPr wrap="square" rtlCol="0">
            <a:spAutoFit/>
          </a:bodyPr>
          <a:lstStyle/>
          <a:p>
            <a:r>
              <a:rPr lang="en-GB" sz="1600" dirty="0"/>
              <a:t>Monthly LST at 00:00 UTC on 2018/07/01</a:t>
            </a:r>
          </a:p>
        </p:txBody>
      </p:sp>
    </p:spTree>
    <p:extLst>
      <p:ext uri="{BB962C8B-B14F-4D97-AF65-F5344CB8AC3E}">
        <p14:creationId xmlns:p14="http://schemas.microsoft.com/office/powerpoint/2010/main" val="270541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9569-12FC-46D7-99DA-F657514A41DA}"/>
              </a:ext>
            </a:extLst>
          </p:cNvPr>
          <p:cNvSpPr>
            <a:spLocks noGrp="1"/>
          </p:cNvSpPr>
          <p:nvPr>
            <p:ph type="title"/>
          </p:nvPr>
        </p:nvSpPr>
        <p:spPr/>
        <p:txBody>
          <a:bodyPr/>
          <a:lstStyle/>
          <a:p>
            <a:pPr lvl="0"/>
            <a:r>
              <a:rPr lang="en-GB" baseline="0" dirty="0"/>
              <a:t>Phase 2 (available next year)</a:t>
            </a:r>
            <a:endParaRPr lang="en-GB" dirty="0"/>
          </a:p>
        </p:txBody>
      </p:sp>
      <p:sp>
        <p:nvSpPr>
          <p:cNvPr id="3" name="Text Placeholder 2">
            <a:extLst>
              <a:ext uri="{FF2B5EF4-FFF2-40B4-BE49-F238E27FC236}">
                <a16:creationId xmlns:a16="http://schemas.microsoft.com/office/drawing/2014/main" id="{E0CE1B47-40ED-45E5-9CCC-7CBCCC4E7A70}"/>
              </a:ext>
            </a:extLst>
          </p:cNvPr>
          <p:cNvSpPr>
            <a:spLocks noGrp="1"/>
          </p:cNvSpPr>
          <p:nvPr>
            <p:ph type="body" sz="quarter" idx="10"/>
          </p:nvPr>
        </p:nvSpPr>
        <p:spPr>
          <a:xfrm>
            <a:off x="165100" y="906463"/>
            <a:ext cx="3933075" cy="3627437"/>
          </a:xfrm>
        </p:spPr>
        <p:txBody>
          <a:bodyPr>
            <a:normAutofit fontScale="92500" lnSpcReduction="10000"/>
          </a:bodyPr>
          <a:lstStyle/>
          <a:p>
            <a:r>
              <a:rPr lang="fi-FI"/>
              <a:t>New sensors</a:t>
            </a:r>
          </a:p>
          <a:p>
            <a:pPr lvl="1"/>
            <a:r>
              <a:rPr lang="en-GB" dirty="0"/>
              <a:t>AVHRR/3 on Metop-B and Metop-C</a:t>
            </a:r>
          </a:p>
          <a:p>
            <a:pPr lvl="1"/>
            <a:r>
              <a:rPr lang="fi-FI" baseline="0"/>
              <a:t>VIIRS on SuomiNPP</a:t>
            </a:r>
            <a:endParaRPr lang="en-GB" baseline="0" dirty="0"/>
          </a:p>
          <a:p>
            <a:pPr lvl="1"/>
            <a:r>
              <a:rPr lang="en-GB" baseline="0" dirty="0"/>
              <a:t>AVHRR/3 on NOAAs with a correction for orbital drift</a:t>
            </a:r>
          </a:p>
          <a:p>
            <a:r>
              <a:rPr lang="en-GB" baseline="0" dirty="0"/>
              <a:t>Extension of current products in time:</a:t>
            </a:r>
          </a:p>
          <a:p>
            <a:pPr lvl="1"/>
            <a:r>
              <a:rPr lang="en-GB" baseline="0" dirty="0"/>
              <a:t>SLSTRs 2023, Metop-A 2023</a:t>
            </a:r>
          </a:p>
          <a:p>
            <a:pPr lvl="1"/>
            <a:r>
              <a:rPr lang="en-GB" baseline="0" dirty="0"/>
              <a:t>MODISs 2021 </a:t>
            </a:r>
          </a:p>
          <a:p>
            <a:r>
              <a:rPr lang="en-GB" baseline="0" dirty="0"/>
              <a:t>Retrieving ST over sea-ice</a:t>
            </a:r>
          </a:p>
        </p:txBody>
      </p:sp>
      <p:pic>
        <p:nvPicPr>
          <p:cNvPr id="4" name="Content Placeholder 7">
            <a:extLst>
              <a:ext uri="{FF2B5EF4-FFF2-40B4-BE49-F238E27FC236}">
                <a16:creationId xmlns:a16="http://schemas.microsoft.com/office/drawing/2014/main" id="{E9FE5A7A-7E33-42EE-994F-FD3F9CC1379E}"/>
              </a:ext>
            </a:extLst>
          </p:cNvPr>
          <p:cNvPicPr>
            <a:picLocks noChangeAspect="1"/>
          </p:cNvPicPr>
          <p:nvPr/>
        </p:nvPicPr>
        <p:blipFill rotWithShape="1">
          <a:blip r:embed="rId3">
            <a:extLst>
              <a:ext uri="{28A0092B-C50C-407E-A947-70E740481C1C}">
                <a14:useLocalDpi xmlns:a14="http://schemas.microsoft.com/office/drawing/2010/main" val="0"/>
              </a:ext>
            </a:extLst>
          </a:blip>
          <a:srcRect l="25931" r="-822"/>
          <a:stretch/>
        </p:blipFill>
        <p:spPr>
          <a:xfrm>
            <a:off x="4287342" y="1072410"/>
            <a:ext cx="4691558" cy="2332046"/>
          </a:xfrm>
          <a:prstGeom prst="rect">
            <a:avLst/>
          </a:prstGeom>
        </p:spPr>
      </p:pic>
      <p:sp>
        <p:nvSpPr>
          <p:cNvPr id="5" name="TextBox 4">
            <a:extLst>
              <a:ext uri="{FF2B5EF4-FFF2-40B4-BE49-F238E27FC236}">
                <a16:creationId xmlns:a16="http://schemas.microsoft.com/office/drawing/2014/main" id="{A96C234D-6030-4CED-A178-35E7F5596DC7}"/>
              </a:ext>
            </a:extLst>
          </p:cNvPr>
          <p:cNvSpPr txBox="1"/>
          <p:nvPr/>
        </p:nvSpPr>
        <p:spPr>
          <a:xfrm>
            <a:off x="4478157" y="810800"/>
            <a:ext cx="4309928" cy="261610"/>
          </a:xfrm>
          <a:prstGeom prst="rect">
            <a:avLst/>
          </a:prstGeom>
          <a:noFill/>
        </p:spPr>
        <p:txBody>
          <a:bodyPr wrap="square" rtlCol="0">
            <a:spAutoFit/>
          </a:bodyPr>
          <a:lstStyle/>
          <a:p>
            <a:r>
              <a:rPr lang="en-GB" sz="1100" dirty="0"/>
              <a:t>https://www.star.nesdis.noaa.gov/socd/sst/3s/</a:t>
            </a:r>
          </a:p>
        </p:txBody>
      </p:sp>
    </p:spTree>
    <p:extLst>
      <p:ext uri="{BB962C8B-B14F-4D97-AF65-F5344CB8AC3E}">
        <p14:creationId xmlns:p14="http://schemas.microsoft.com/office/powerpoint/2010/main" val="364034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B4BF0-5BD7-4EDF-8BD2-E15606D474E2}"/>
              </a:ext>
            </a:extLst>
          </p:cNvPr>
          <p:cNvSpPr>
            <a:spLocks noGrp="1"/>
          </p:cNvSpPr>
          <p:nvPr>
            <p:ph type="title"/>
          </p:nvPr>
        </p:nvSpPr>
        <p:spPr>
          <a:xfrm>
            <a:off x="774700" y="158413"/>
            <a:ext cx="6956425" cy="430887"/>
          </a:xfrm>
        </p:spPr>
        <p:txBody>
          <a:bodyPr/>
          <a:lstStyle/>
          <a:p>
            <a:r>
              <a:rPr lang="en-GB" dirty="0"/>
              <a:t>Data Access</a:t>
            </a:r>
          </a:p>
        </p:txBody>
      </p:sp>
      <p:sp>
        <p:nvSpPr>
          <p:cNvPr id="3" name="Text Placeholder 2">
            <a:extLst>
              <a:ext uri="{FF2B5EF4-FFF2-40B4-BE49-F238E27FC236}">
                <a16:creationId xmlns:a16="http://schemas.microsoft.com/office/drawing/2014/main" id="{AA4B7EC6-D707-442F-A4E5-DA34D4AAD785}"/>
              </a:ext>
            </a:extLst>
          </p:cNvPr>
          <p:cNvSpPr>
            <a:spLocks noGrp="1"/>
          </p:cNvSpPr>
          <p:nvPr>
            <p:ph type="body" sz="quarter" idx="10"/>
          </p:nvPr>
        </p:nvSpPr>
        <p:spPr>
          <a:xfrm>
            <a:off x="165100" y="906463"/>
            <a:ext cx="8813800" cy="3627437"/>
          </a:xfrm>
        </p:spPr>
        <p:txBody>
          <a:bodyPr>
            <a:normAutofit fontScale="92500" lnSpcReduction="10000"/>
          </a:bodyPr>
          <a:lstStyle/>
          <a:p>
            <a:r>
              <a:rPr lang="en-GB" dirty="0"/>
              <a:t>Data Access</a:t>
            </a:r>
          </a:p>
          <a:p>
            <a:pPr lvl="1"/>
            <a:r>
              <a:rPr lang="en-GB" dirty="0"/>
              <a:t>ESA Open Data Portal</a:t>
            </a:r>
          </a:p>
          <a:p>
            <a:pPr lvl="2"/>
            <a:r>
              <a:rPr lang="en-GB" dirty="0">
                <a:hlinkClick r:id="rId3"/>
              </a:rPr>
              <a:t>https://climate.esa.int/en/data/#/dashboard</a:t>
            </a:r>
            <a:endParaRPr lang="en-GB" dirty="0"/>
          </a:p>
          <a:p>
            <a:pPr lvl="1"/>
            <a:r>
              <a:rPr lang="en-GB" dirty="0"/>
              <a:t>CEDA Catalogue</a:t>
            </a:r>
          </a:p>
          <a:p>
            <a:pPr lvl="2"/>
            <a:r>
              <a:rPr lang="en-GB" dirty="0">
                <a:hlinkClick r:id="rId4"/>
              </a:rPr>
              <a:t>https://catalogue.ceda.ac.uk/</a:t>
            </a:r>
            <a:r>
              <a:rPr lang="en-GB" dirty="0"/>
              <a:t> (search for “lst cci”)</a:t>
            </a:r>
          </a:p>
          <a:p>
            <a:r>
              <a:rPr lang="en-GB" dirty="0"/>
              <a:t>Key Documents</a:t>
            </a:r>
          </a:p>
          <a:p>
            <a:pPr lvl="1"/>
            <a:r>
              <a:rPr lang="en-GB" dirty="0">
                <a:hlinkClick r:id="rId5">
                  <a:extLst>
                    <a:ext uri="{A12FA001-AC4F-418D-AE19-62706E023703}">
                      <ahyp:hlinkClr xmlns:ahyp="http://schemas.microsoft.com/office/drawing/2018/hyperlinkcolor" val="tx"/>
                    </a:ext>
                  </a:extLst>
                </a:hlinkClick>
              </a:rPr>
              <a:t>https://climate.esa.int/en/projects/land-surface-temperature/</a:t>
            </a:r>
            <a:endParaRPr lang="en-GB" dirty="0"/>
          </a:p>
          <a:p>
            <a:pPr lvl="1"/>
            <a:r>
              <a:rPr lang="en-GB" dirty="0"/>
              <a:t>Product User Guide</a:t>
            </a:r>
          </a:p>
          <a:p>
            <a:pPr lvl="1"/>
            <a:r>
              <a:rPr lang="en-GB" dirty="0"/>
              <a:t>End-to-End ECV Uncertainty Budget</a:t>
            </a:r>
          </a:p>
          <a:p>
            <a:pPr lvl="1"/>
            <a:r>
              <a:rPr lang="en-GB" dirty="0"/>
              <a:t>Product Validation and Intercomparison Report</a:t>
            </a:r>
          </a:p>
          <a:p>
            <a:pPr lvl="1"/>
            <a:r>
              <a:rPr lang="en-GB" dirty="0"/>
              <a:t>among others</a:t>
            </a:r>
          </a:p>
        </p:txBody>
      </p:sp>
    </p:spTree>
    <p:extLst>
      <p:ext uri="{BB962C8B-B14F-4D97-AF65-F5344CB8AC3E}">
        <p14:creationId xmlns:p14="http://schemas.microsoft.com/office/powerpoint/2010/main" val="185280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6FC6-3111-4D21-91D8-39595B761ECC}"/>
              </a:ext>
            </a:extLst>
          </p:cNvPr>
          <p:cNvSpPr>
            <a:spLocks noGrp="1"/>
          </p:cNvSpPr>
          <p:nvPr>
            <p:ph type="title"/>
          </p:nvPr>
        </p:nvSpPr>
        <p:spPr/>
        <p:txBody>
          <a:bodyPr/>
          <a:lstStyle/>
          <a:p>
            <a:pPr lvl="0"/>
            <a:r>
              <a:rPr lang="en-GB" dirty="0"/>
              <a:t>Variables</a:t>
            </a:r>
          </a:p>
        </p:txBody>
      </p:sp>
      <p:sp>
        <p:nvSpPr>
          <p:cNvPr id="3" name="Text Placeholder 2">
            <a:extLst>
              <a:ext uri="{FF2B5EF4-FFF2-40B4-BE49-F238E27FC236}">
                <a16:creationId xmlns:a16="http://schemas.microsoft.com/office/drawing/2014/main" id="{0075903E-39DF-470D-AB84-60DE58C79E4D}"/>
              </a:ext>
            </a:extLst>
          </p:cNvPr>
          <p:cNvSpPr>
            <a:spLocks noGrp="1"/>
          </p:cNvSpPr>
          <p:nvPr>
            <p:ph type="body" sz="quarter" idx="10"/>
          </p:nvPr>
        </p:nvSpPr>
        <p:spPr/>
        <p:txBody>
          <a:bodyPr>
            <a:normAutofit fontScale="47500" lnSpcReduction="20000"/>
          </a:bodyPr>
          <a:lstStyle/>
          <a:p>
            <a:r>
              <a:rPr lang="en-GB" b="1" dirty="0">
                <a:solidFill>
                  <a:schemeClr val="accent1"/>
                </a:solidFill>
              </a:rPr>
              <a:t>time</a:t>
            </a:r>
            <a:r>
              <a:rPr lang="en-GB" dirty="0">
                <a:solidFill>
                  <a:schemeClr val="accent1"/>
                </a:solidFill>
              </a:rPr>
              <a:t>:long_name = "reference time of file" </a:t>
            </a:r>
          </a:p>
          <a:p>
            <a:r>
              <a:rPr lang="en-GB" b="1" dirty="0">
                <a:solidFill>
                  <a:schemeClr val="accent1"/>
                </a:solidFill>
              </a:rPr>
              <a:t>dtime</a:t>
            </a:r>
            <a:r>
              <a:rPr lang="en-GB" dirty="0">
                <a:solidFill>
                  <a:schemeClr val="accent1"/>
                </a:solidFill>
              </a:rPr>
              <a:t>:long_name = "time difference from reference time“</a:t>
            </a:r>
          </a:p>
          <a:p>
            <a:r>
              <a:rPr lang="en-GB" b="1" dirty="0">
                <a:solidFill>
                  <a:schemeClr val="accent1"/>
                </a:solidFill>
              </a:rPr>
              <a:t>lat</a:t>
            </a:r>
            <a:r>
              <a:rPr lang="en-GB" dirty="0">
                <a:solidFill>
                  <a:schemeClr val="accent1"/>
                </a:solidFill>
              </a:rPr>
              <a:t>:long_name = "latitude_coordinates“</a:t>
            </a:r>
          </a:p>
          <a:p>
            <a:r>
              <a:rPr lang="en-GB" b="1" dirty="0">
                <a:solidFill>
                  <a:schemeClr val="accent1"/>
                </a:solidFill>
              </a:rPr>
              <a:t>lon</a:t>
            </a:r>
            <a:r>
              <a:rPr lang="en-GB" dirty="0">
                <a:solidFill>
                  <a:schemeClr val="accent1"/>
                </a:solidFill>
              </a:rPr>
              <a:t>:long_name = "longitude_coordinates“</a:t>
            </a:r>
          </a:p>
          <a:p>
            <a:r>
              <a:rPr lang="en-GB" b="1" dirty="0">
                <a:solidFill>
                  <a:srgbClr val="00B050"/>
                </a:solidFill>
              </a:rPr>
              <a:t>satze</a:t>
            </a:r>
            <a:r>
              <a:rPr lang="en-GB" dirty="0">
                <a:solidFill>
                  <a:srgbClr val="00B050"/>
                </a:solidFill>
              </a:rPr>
              <a:t>:long_name = "satellite zenith angle" </a:t>
            </a:r>
          </a:p>
          <a:p>
            <a:r>
              <a:rPr lang="en-GB" b="1" dirty="0">
                <a:solidFill>
                  <a:srgbClr val="00B050"/>
                </a:solidFill>
              </a:rPr>
              <a:t>sataz</a:t>
            </a:r>
            <a:r>
              <a:rPr lang="en-GB" dirty="0">
                <a:solidFill>
                  <a:srgbClr val="00B050"/>
                </a:solidFill>
              </a:rPr>
              <a:t>:long_name = "satellite azimuth angle" ;</a:t>
            </a:r>
          </a:p>
          <a:p>
            <a:r>
              <a:rPr lang="en-GB" b="1" dirty="0">
                <a:solidFill>
                  <a:srgbClr val="00B050"/>
                </a:solidFill>
              </a:rPr>
              <a:t>solze</a:t>
            </a:r>
            <a:r>
              <a:rPr lang="en-GB" dirty="0">
                <a:solidFill>
                  <a:srgbClr val="00B050"/>
                </a:solidFill>
              </a:rPr>
              <a:t>:long_name = "solar zenith angle" </a:t>
            </a:r>
          </a:p>
          <a:p>
            <a:r>
              <a:rPr lang="en-GB" b="1" dirty="0">
                <a:solidFill>
                  <a:srgbClr val="00B050"/>
                </a:solidFill>
              </a:rPr>
              <a:t>solaz</a:t>
            </a:r>
            <a:r>
              <a:rPr lang="en-GB" dirty="0">
                <a:solidFill>
                  <a:srgbClr val="00B050"/>
                </a:solidFill>
              </a:rPr>
              <a:t>:long_name = "solar azimuth angle" ;</a:t>
            </a:r>
          </a:p>
          <a:p>
            <a:r>
              <a:rPr lang="en-GB" b="1" dirty="0">
                <a:solidFill>
                  <a:srgbClr val="FFC000"/>
                </a:solidFill>
              </a:rPr>
              <a:t>qual_flag</a:t>
            </a:r>
            <a:r>
              <a:rPr lang="en-GB" dirty="0">
                <a:solidFill>
                  <a:srgbClr val="FFC000"/>
                </a:solidFill>
              </a:rPr>
              <a:t>:long_name = "Quality Flags" ;</a:t>
            </a:r>
          </a:p>
          <a:p>
            <a:r>
              <a:rPr lang="en-GB" b="1" dirty="0"/>
              <a:t>lst</a:t>
            </a:r>
            <a:r>
              <a:rPr lang="en-GB" dirty="0"/>
              <a:t>:long_name = "land surface temperature" </a:t>
            </a:r>
          </a:p>
          <a:p>
            <a:r>
              <a:rPr lang="en-GB" b="1" dirty="0"/>
              <a:t>lst_uncertainty</a:t>
            </a:r>
            <a:r>
              <a:rPr lang="en-GB" dirty="0"/>
              <a:t>:long_name = "land surface temperature total uncertainty" ;</a:t>
            </a:r>
          </a:p>
          <a:p>
            <a:r>
              <a:rPr lang="en-GB" b="1" dirty="0"/>
              <a:t>lst_unc_ran</a:t>
            </a:r>
            <a:r>
              <a:rPr lang="en-GB" dirty="0"/>
              <a:t>:long_name = "uncertainty from uncorrelated errors" ;</a:t>
            </a:r>
          </a:p>
          <a:p>
            <a:r>
              <a:rPr lang="en-GB" b="1" dirty="0"/>
              <a:t>lst_unc_loc_atm</a:t>
            </a:r>
            <a:r>
              <a:rPr lang="en-GB" dirty="0"/>
              <a:t>:long_name = "uncertainty from locally correlated errors on atmospheric scales" ;</a:t>
            </a:r>
          </a:p>
          <a:p>
            <a:r>
              <a:rPr lang="en-GB" b="1" dirty="0"/>
              <a:t>lst_unc_loc_sfc</a:t>
            </a:r>
            <a:r>
              <a:rPr lang="en-GB" dirty="0"/>
              <a:t>:long_name = "uncertainty from locally correlated errors on surface scales" ;</a:t>
            </a:r>
          </a:p>
          <a:p>
            <a:r>
              <a:rPr lang="en-GB" b="1" dirty="0"/>
              <a:t>lst_unc_sys</a:t>
            </a:r>
            <a:r>
              <a:rPr lang="en-GB" dirty="0"/>
              <a:t>:long_name = "uncertainty from large-scale systematic errors" ;</a:t>
            </a:r>
          </a:p>
          <a:p>
            <a:r>
              <a:rPr lang="en-GB" b="1" dirty="0">
                <a:solidFill>
                  <a:srgbClr val="822433"/>
                </a:solidFill>
              </a:rPr>
              <a:t>lcc</a:t>
            </a:r>
            <a:r>
              <a:rPr lang="en-GB" dirty="0">
                <a:solidFill>
                  <a:srgbClr val="822433"/>
                </a:solidFill>
              </a:rPr>
              <a:t>:long_name = "land cover class" </a:t>
            </a:r>
          </a:p>
          <a:p>
            <a:r>
              <a:rPr lang="en-GB" dirty="0">
                <a:solidFill>
                  <a:srgbClr val="822433"/>
                </a:solidFill>
              </a:rPr>
              <a:t>other auxiliary variables</a:t>
            </a:r>
          </a:p>
        </p:txBody>
      </p:sp>
    </p:spTree>
    <p:extLst>
      <p:ext uri="{BB962C8B-B14F-4D97-AF65-F5344CB8AC3E}">
        <p14:creationId xmlns:p14="http://schemas.microsoft.com/office/powerpoint/2010/main" val="100696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67BC2-5B09-43E3-B65C-906FE54047A7}"/>
              </a:ext>
            </a:extLst>
          </p:cNvPr>
          <p:cNvSpPr>
            <a:spLocks noGrp="1"/>
          </p:cNvSpPr>
          <p:nvPr>
            <p:ph type="title"/>
          </p:nvPr>
        </p:nvSpPr>
        <p:spPr>
          <a:xfrm>
            <a:off x="774700" y="158750"/>
            <a:ext cx="6956425" cy="430213"/>
          </a:xfrm>
        </p:spPr>
        <p:txBody>
          <a:bodyPr/>
          <a:lstStyle/>
          <a:p>
            <a:r>
              <a:rPr lang="en-GB" dirty="0"/>
              <a:t>Outline</a:t>
            </a:r>
          </a:p>
        </p:txBody>
      </p:sp>
      <p:sp>
        <p:nvSpPr>
          <p:cNvPr id="5" name="Text Placeholder 4">
            <a:extLst>
              <a:ext uri="{FF2B5EF4-FFF2-40B4-BE49-F238E27FC236}">
                <a16:creationId xmlns:a16="http://schemas.microsoft.com/office/drawing/2014/main" id="{FAAE292C-9686-4649-AFA9-8B2844D6CDAA}"/>
              </a:ext>
            </a:extLst>
          </p:cNvPr>
          <p:cNvSpPr>
            <a:spLocks noGrp="1"/>
          </p:cNvSpPr>
          <p:nvPr>
            <p:ph type="body" sz="quarter" idx="10"/>
          </p:nvPr>
        </p:nvSpPr>
        <p:spPr>
          <a:xfrm>
            <a:off x="165100" y="906463"/>
            <a:ext cx="8813800" cy="3627437"/>
          </a:xfrm>
        </p:spPr>
        <p:txBody>
          <a:bodyPr/>
          <a:lstStyle/>
          <a:p>
            <a:r>
              <a:rPr lang="en-GB" dirty="0"/>
              <a:t>Approach</a:t>
            </a:r>
          </a:p>
          <a:p>
            <a:r>
              <a:rPr lang="en-GB" dirty="0"/>
              <a:t>Phase 1 products</a:t>
            </a:r>
          </a:p>
          <a:p>
            <a:pPr lvl="1"/>
            <a:r>
              <a:rPr lang="en-GB" dirty="0"/>
              <a:t>Single sensor products</a:t>
            </a:r>
          </a:p>
          <a:p>
            <a:pPr lvl="1"/>
            <a:r>
              <a:rPr lang="en-GB" dirty="0"/>
              <a:t>Infra-red (IR) Climate Data Record from polar satellite sensors (IRCDR)</a:t>
            </a:r>
          </a:p>
          <a:p>
            <a:pPr lvl="1"/>
            <a:r>
              <a:rPr lang="en-GB" dirty="0"/>
              <a:t>Merged GEO and LEO IR product (IRMGP)</a:t>
            </a:r>
          </a:p>
          <a:p>
            <a:r>
              <a:rPr lang="en-GB" dirty="0"/>
              <a:t>Phase 2 developments</a:t>
            </a:r>
          </a:p>
        </p:txBody>
      </p:sp>
    </p:spTree>
    <p:extLst>
      <p:ext uri="{BB962C8B-B14F-4D97-AF65-F5344CB8AC3E}">
        <p14:creationId xmlns:p14="http://schemas.microsoft.com/office/powerpoint/2010/main" val="140502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9C3C-5D62-47AC-B3B4-7452D61CB49D}"/>
              </a:ext>
            </a:extLst>
          </p:cNvPr>
          <p:cNvSpPr>
            <a:spLocks noGrp="1"/>
          </p:cNvSpPr>
          <p:nvPr>
            <p:ph type="title"/>
          </p:nvPr>
        </p:nvSpPr>
        <p:spPr>
          <a:xfrm>
            <a:off x="774700" y="158750"/>
            <a:ext cx="6956425" cy="430213"/>
          </a:xfrm>
        </p:spPr>
        <p:txBody>
          <a:bodyPr/>
          <a:lstStyle/>
          <a:p>
            <a:r>
              <a:rPr lang="en-GB" dirty="0"/>
              <a:t>Consistent approach</a:t>
            </a:r>
          </a:p>
        </p:txBody>
      </p:sp>
      <p:sp>
        <p:nvSpPr>
          <p:cNvPr id="3" name="Content Placeholder 2">
            <a:extLst>
              <a:ext uri="{FF2B5EF4-FFF2-40B4-BE49-F238E27FC236}">
                <a16:creationId xmlns:a16="http://schemas.microsoft.com/office/drawing/2014/main" id="{22515E34-8AE8-4426-8B1C-3D465A034CD2}"/>
              </a:ext>
            </a:extLst>
          </p:cNvPr>
          <p:cNvSpPr>
            <a:spLocks noGrp="1"/>
          </p:cNvSpPr>
          <p:nvPr>
            <p:ph type="body" sz="quarter" idx="10"/>
          </p:nvPr>
        </p:nvSpPr>
        <p:spPr>
          <a:xfrm>
            <a:off x="165100" y="906463"/>
            <a:ext cx="5421053" cy="3627437"/>
          </a:xfrm>
        </p:spPr>
        <p:txBody>
          <a:bodyPr>
            <a:normAutofit fontScale="70000" lnSpcReduction="20000"/>
          </a:bodyPr>
          <a:lstStyle/>
          <a:p>
            <a:r>
              <a:rPr lang="en-GB" dirty="0"/>
              <a:t>CCI Calibration and Validation Database</a:t>
            </a:r>
          </a:p>
          <a:p>
            <a:pPr lvl="1"/>
            <a:r>
              <a:rPr lang="en-GB" sz="1200" dirty="0"/>
              <a:t>Perry, M. et al, Multisensor Thermal Infrared and Microwave Land Surface Temperature Algorithm Intercomparison. </a:t>
            </a:r>
            <a:br>
              <a:rPr lang="en-GB" sz="1200" dirty="0"/>
            </a:br>
            <a:r>
              <a:rPr lang="en-GB" sz="1200" dirty="0"/>
              <a:t>https://doi.org/10.3390/rs12244164</a:t>
            </a:r>
          </a:p>
          <a:p>
            <a:pPr lvl="2"/>
            <a:r>
              <a:rPr lang="en-GB" dirty="0"/>
              <a:t>Atmospheric profiles (ECMWF ERA-5)</a:t>
            </a:r>
          </a:p>
          <a:p>
            <a:pPr lvl="2"/>
            <a:r>
              <a:rPr lang="en-GB" dirty="0"/>
              <a:t>Surface emissivities (Combined ASTER and MODIS Emissivity for Land, CAMEL)</a:t>
            </a:r>
          </a:p>
          <a:p>
            <a:pPr lvl="2"/>
            <a:r>
              <a:rPr lang="en-GB" dirty="0"/>
              <a:t>Simulated TOA BTs (RTTOV)</a:t>
            </a:r>
          </a:p>
          <a:p>
            <a:pPr lvl="1"/>
            <a:r>
              <a:rPr lang="en-GB" dirty="0"/>
              <a:t>Database used in round robin exercise to select best algorithm for each product</a:t>
            </a:r>
          </a:p>
          <a:p>
            <a:pPr lvl="1"/>
            <a:r>
              <a:rPr lang="en-GB" dirty="0"/>
              <a:t>Database used in calculation of retrieval coefficients, error coefficients, and expected BTs for cloud masking</a:t>
            </a:r>
          </a:p>
          <a:p>
            <a:r>
              <a:rPr lang="en-GB" dirty="0"/>
              <a:t>Common probabilistic cloud masking algorithm</a:t>
            </a:r>
          </a:p>
          <a:p>
            <a:r>
              <a:rPr lang="en-GB" dirty="0"/>
              <a:t>Common auxiliary data (ERA-5, NDVI, FV, LCC)</a:t>
            </a:r>
          </a:p>
          <a:p>
            <a:r>
              <a:rPr lang="en-GB" dirty="0"/>
              <a:t>ESA Land Cover Classification with further sub-division of bare soil class</a:t>
            </a:r>
          </a:p>
          <a:p>
            <a:endParaRPr lang="en-GB" dirty="0"/>
          </a:p>
        </p:txBody>
      </p:sp>
      <p:pic>
        <p:nvPicPr>
          <p:cNvPr id="9" name="Picture 8">
            <a:extLst>
              <a:ext uri="{FF2B5EF4-FFF2-40B4-BE49-F238E27FC236}">
                <a16:creationId xmlns:a16="http://schemas.microsoft.com/office/drawing/2014/main" id="{2F97FD73-DE88-49CD-8323-EEA1D1E0CC43}"/>
              </a:ext>
            </a:extLst>
          </p:cNvPr>
          <p:cNvPicPr>
            <a:picLocks noChangeAspect="1"/>
          </p:cNvPicPr>
          <p:nvPr/>
        </p:nvPicPr>
        <p:blipFill>
          <a:blip r:embed="rId3"/>
          <a:stretch>
            <a:fillRect/>
          </a:stretch>
        </p:blipFill>
        <p:spPr>
          <a:xfrm>
            <a:off x="6111076" y="774700"/>
            <a:ext cx="2942653" cy="3691890"/>
          </a:xfrm>
          <a:prstGeom prst="rect">
            <a:avLst/>
          </a:prstGeom>
        </p:spPr>
      </p:pic>
    </p:spTree>
    <p:extLst>
      <p:ext uri="{BB962C8B-B14F-4D97-AF65-F5344CB8AC3E}">
        <p14:creationId xmlns:p14="http://schemas.microsoft.com/office/powerpoint/2010/main" val="199615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4F1B-11C6-4A57-A79C-9C9AF53CCCA2}"/>
              </a:ext>
            </a:extLst>
          </p:cNvPr>
          <p:cNvSpPr>
            <a:spLocks noGrp="1"/>
          </p:cNvSpPr>
          <p:nvPr>
            <p:ph type="title"/>
          </p:nvPr>
        </p:nvSpPr>
        <p:spPr>
          <a:xfrm>
            <a:off x="774700" y="120249"/>
            <a:ext cx="6956425" cy="430213"/>
          </a:xfrm>
        </p:spPr>
        <p:txBody>
          <a:bodyPr/>
          <a:lstStyle/>
          <a:p>
            <a:r>
              <a:rPr lang="en-GB" dirty="0"/>
              <a:t>Phase 1 Single Sensor Products </a:t>
            </a:r>
          </a:p>
        </p:txBody>
      </p:sp>
      <p:sp>
        <p:nvSpPr>
          <p:cNvPr id="3" name="Content Placeholder 2">
            <a:extLst>
              <a:ext uri="{FF2B5EF4-FFF2-40B4-BE49-F238E27FC236}">
                <a16:creationId xmlns:a16="http://schemas.microsoft.com/office/drawing/2014/main" id="{2FA787C2-207C-48BC-B403-4356525743D7}"/>
              </a:ext>
            </a:extLst>
          </p:cNvPr>
          <p:cNvSpPr>
            <a:spLocks noGrp="1"/>
          </p:cNvSpPr>
          <p:nvPr>
            <p:ph type="body" sz="quarter" idx="10"/>
          </p:nvPr>
        </p:nvSpPr>
        <p:spPr/>
        <p:txBody>
          <a:bodyPr>
            <a:normAutofit fontScale="92500" lnSpcReduction="10000"/>
          </a:bodyPr>
          <a:lstStyle/>
          <a:p>
            <a:r>
              <a:rPr lang="en-GB" dirty="0"/>
              <a:t>Level 1 (swath, BTs) → Level 2P (LST, swath) → Level 3U (gridded, uncollated) → Level 3C (gridded, collated)</a:t>
            </a:r>
          </a:p>
          <a:p>
            <a:r>
              <a:rPr lang="en-GB" dirty="0"/>
              <a:t>All (single and multi sensor) LST_cci polar obiter, IR products:</a:t>
            </a:r>
          </a:p>
          <a:p>
            <a:pPr lvl="1"/>
            <a:r>
              <a:rPr lang="en-GB" dirty="0"/>
              <a:t>Regular equal-angle spatial grid.</a:t>
            </a:r>
          </a:p>
          <a:p>
            <a:pPr lvl="1"/>
            <a:r>
              <a:rPr lang="en-GB" dirty="0"/>
              <a:t>Day and Night in separate files.</a:t>
            </a:r>
          </a:p>
          <a:p>
            <a:pPr lvl="1"/>
            <a:r>
              <a:rPr lang="en-GB" dirty="0"/>
              <a:t>Temporal resolutions: daily, monthly.</a:t>
            </a:r>
          </a:p>
          <a:p>
            <a:r>
              <a:rPr lang="en-GB" dirty="0"/>
              <a:t>LST_cci polar orbiter, single IR sensor, products:</a:t>
            </a:r>
          </a:p>
          <a:p>
            <a:pPr lvl="1"/>
            <a:r>
              <a:rPr lang="en-GB" dirty="0"/>
              <a:t>Level 3C</a:t>
            </a:r>
          </a:p>
          <a:p>
            <a:r>
              <a:rPr lang="en-GB" dirty="0"/>
              <a:t>LST products developed in Phase 1:</a:t>
            </a:r>
          </a:p>
          <a:p>
            <a:pPr lvl="1"/>
            <a:r>
              <a:rPr lang="en-GB" dirty="0"/>
              <a:t>Terra MODIS, Aqua MODIS, ATSR-2, AATSR, Sentinel 3A SLSTR, Sentinel 3B SLSTR, Metop-A AVHRR</a:t>
            </a:r>
          </a:p>
        </p:txBody>
      </p:sp>
    </p:spTree>
    <p:extLst>
      <p:ext uri="{BB962C8B-B14F-4D97-AF65-F5344CB8AC3E}">
        <p14:creationId xmlns:p14="http://schemas.microsoft.com/office/powerpoint/2010/main" val="399844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750"/>
            <a:ext cx="6956425" cy="430213"/>
          </a:xfrm>
        </p:spPr>
        <p:txBody>
          <a:bodyPr/>
          <a:lstStyle/>
          <a:p>
            <a:r>
              <a:rPr lang="en-GB" altLang="fr-FR" dirty="0"/>
              <a:t>Coverage</a:t>
            </a:r>
          </a:p>
        </p:txBody>
      </p:sp>
      <p:sp>
        <p:nvSpPr>
          <p:cNvPr id="6146" name="Content Placeholder 2"/>
          <p:cNvSpPr>
            <a:spLocks noGrp="1"/>
          </p:cNvSpPr>
          <p:nvPr>
            <p:ph type="body" sz="quarter" idx="10"/>
          </p:nvPr>
        </p:nvSpPr>
        <p:spPr>
          <a:xfrm>
            <a:off x="165100" y="906464"/>
            <a:ext cx="4840535" cy="1748504"/>
          </a:xfrm>
        </p:spPr>
        <p:txBody>
          <a:bodyPr>
            <a:normAutofit fontScale="70000" lnSpcReduction="20000"/>
          </a:bodyPr>
          <a:lstStyle/>
          <a:p>
            <a:r>
              <a:rPr lang="en-GB" altLang="fr-FR" dirty="0"/>
              <a:t>Sun-synchronous, polar orbiters </a:t>
            </a:r>
          </a:p>
          <a:p>
            <a:pPr lvl="1"/>
            <a:r>
              <a:rPr lang="en-GB" altLang="fr-FR" dirty="0"/>
              <a:t>pass over or close to poles</a:t>
            </a:r>
          </a:p>
          <a:p>
            <a:pPr lvl="1"/>
            <a:r>
              <a:rPr lang="en-GB" altLang="fr-FR" dirty="0"/>
              <a:t>cross the equator at the same local solar time each day and night</a:t>
            </a:r>
          </a:p>
          <a:p>
            <a:r>
              <a:rPr lang="en-GB" altLang="fr-FR" dirty="0"/>
              <a:t>Day/night defined by solar elevation</a:t>
            </a:r>
          </a:p>
          <a:p>
            <a:pPr lvl="1"/>
            <a:r>
              <a:rPr lang="en-GB" altLang="fr-FR" dirty="0"/>
              <a:t>poles – day data in summer, night data in winter</a:t>
            </a:r>
          </a:p>
          <a:p>
            <a:r>
              <a:rPr lang="en-GB" altLang="fr-FR" dirty="0"/>
              <a:t>Coverage of IR data reduced by clouds</a:t>
            </a:r>
          </a:p>
        </p:txBody>
      </p:sp>
      <p:pic>
        <p:nvPicPr>
          <p:cNvPr id="3" name="Picture 2">
            <a:extLst>
              <a:ext uri="{FF2B5EF4-FFF2-40B4-BE49-F238E27FC236}">
                <a16:creationId xmlns:a16="http://schemas.microsoft.com/office/drawing/2014/main" id="{DC5379F1-DAA7-41B5-B507-6DC2BB73F4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41" t="6831" r="13808" b="28945"/>
          <a:stretch/>
        </p:blipFill>
        <p:spPr>
          <a:xfrm>
            <a:off x="5173040" y="2736164"/>
            <a:ext cx="3839070" cy="1944000"/>
          </a:xfrm>
          <a:prstGeom prst="rect">
            <a:avLst/>
          </a:prstGeom>
        </p:spPr>
      </p:pic>
      <p:pic>
        <p:nvPicPr>
          <p:cNvPr id="4" name="Picture 3">
            <a:extLst>
              <a:ext uri="{FF2B5EF4-FFF2-40B4-BE49-F238E27FC236}">
                <a16:creationId xmlns:a16="http://schemas.microsoft.com/office/drawing/2014/main" id="{4BCC033C-C13B-44A7-9D46-4EC019FB4B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24" t="6887" r="13466" b="28274"/>
          <a:stretch/>
        </p:blipFill>
        <p:spPr>
          <a:xfrm>
            <a:off x="5190674" y="801722"/>
            <a:ext cx="3821436" cy="1944000"/>
          </a:xfrm>
          <a:prstGeom prst="rect">
            <a:avLst/>
          </a:prstGeom>
        </p:spPr>
      </p:pic>
      <p:sp>
        <p:nvSpPr>
          <p:cNvPr id="5" name="TextBox 4">
            <a:extLst>
              <a:ext uri="{FF2B5EF4-FFF2-40B4-BE49-F238E27FC236}">
                <a16:creationId xmlns:a16="http://schemas.microsoft.com/office/drawing/2014/main" id="{BA2C4AB3-9CC4-45A3-BEC3-1983DFE460EE}"/>
              </a:ext>
            </a:extLst>
          </p:cNvPr>
          <p:cNvSpPr txBox="1"/>
          <p:nvPr/>
        </p:nvSpPr>
        <p:spPr>
          <a:xfrm>
            <a:off x="5249069" y="2168119"/>
            <a:ext cx="923365" cy="307777"/>
          </a:xfrm>
          <a:prstGeom prst="rect">
            <a:avLst/>
          </a:prstGeom>
          <a:solidFill>
            <a:schemeClr val="bg1"/>
          </a:solidFill>
        </p:spPr>
        <p:txBody>
          <a:bodyPr wrap="square" rtlCol="0">
            <a:spAutoFit/>
          </a:bodyPr>
          <a:lstStyle/>
          <a:p>
            <a:r>
              <a:rPr lang="en-GB" sz="1400" dirty="0"/>
              <a:t>AATSR</a:t>
            </a:r>
          </a:p>
        </p:txBody>
      </p:sp>
      <p:sp>
        <p:nvSpPr>
          <p:cNvPr id="8" name="TextBox 7">
            <a:extLst>
              <a:ext uri="{FF2B5EF4-FFF2-40B4-BE49-F238E27FC236}">
                <a16:creationId xmlns:a16="http://schemas.microsoft.com/office/drawing/2014/main" id="{787BD936-151B-4C97-B8D5-A0951AB70C2B}"/>
              </a:ext>
            </a:extLst>
          </p:cNvPr>
          <p:cNvSpPr txBox="1"/>
          <p:nvPr/>
        </p:nvSpPr>
        <p:spPr>
          <a:xfrm>
            <a:off x="5249069" y="3921493"/>
            <a:ext cx="923365" cy="523220"/>
          </a:xfrm>
          <a:prstGeom prst="rect">
            <a:avLst/>
          </a:prstGeom>
          <a:solidFill>
            <a:schemeClr val="bg1"/>
          </a:solidFill>
        </p:spPr>
        <p:txBody>
          <a:bodyPr wrap="square" rtlCol="0">
            <a:spAutoFit/>
          </a:bodyPr>
          <a:lstStyle/>
          <a:p>
            <a:r>
              <a:rPr lang="en-GB" sz="1400" dirty="0"/>
              <a:t>Aqua MODIS</a:t>
            </a:r>
          </a:p>
        </p:txBody>
      </p:sp>
      <p:pic>
        <p:nvPicPr>
          <p:cNvPr id="10" name="Picture 9">
            <a:extLst>
              <a:ext uri="{FF2B5EF4-FFF2-40B4-BE49-F238E27FC236}">
                <a16:creationId xmlns:a16="http://schemas.microsoft.com/office/drawing/2014/main" id="{BDBD2326-E489-4769-B578-6896525118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48" t="7069" r="14872" b="28962"/>
          <a:stretch/>
        </p:blipFill>
        <p:spPr>
          <a:xfrm>
            <a:off x="171360" y="2730149"/>
            <a:ext cx="3898550" cy="1980000"/>
          </a:xfrm>
          <a:prstGeom prst="rect">
            <a:avLst/>
          </a:prstGeom>
        </p:spPr>
      </p:pic>
      <p:sp>
        <p:nvSpPr>
          <p:cNvPr id="13" name="TextBox 12">
            <a:extLst>
              <a:ext uri="{FF2B5EF4-FFF2-40B4-BE49-F238E27FC236}">
                <a16:creationId xmlns:a16="http://schemas.microsoft.com/office/drawing/2014/main" id="{5382B1FF-E804-4B49-8D5E-BC607E3F5153}"/>
              </a:ext>
            </a:extLst>
          </p:cNvPr>
          <p:cNvSpPr txBox="1"/>
          <p:nvPr/>
        </p:nvSpPr>
        <p:spPr>
          <a:xfrm>
            <a:off x="318692" y="3926541"/>
            <a:ext cx="923365" cy="523220"/>
          </a:xfrm>
          <a:prstGeom prst="rect">
            <a:avLst/>
          </a:prstGeom>
          <a:solidFill>
            <a:schemeClr val="bg1"/>
          </a:solidFill>
        </p:spPr>
        <p:txBody>
          <a:bodyPr wrap="square" rtlCol="0">
            <a:spAutoFit/>
          </a:bodyPr>
          <a:lstStyle/>
          <a:p>
            <a:r>
              <a:rPr lang="en-GB" sz="1400" dirty="0"/>
              <a:t>Aqua MODIS</a:t>
            </a:r>
          </a:p>
        </p:txBody>
      </p:sp>
      <p:sp>
        <p:nvSpPr>
          <p:cNvPr id="2" name="TextBox 1">
            <a:extLst>
              <a:ext uri="{FF2B5EF4-FFF2-40B4-BE49-F238E27FC236}">
                <a16:creationId xmlns:a16="http://schemas.microsoft.com/office/drawing/2014/main" id="{2FD6FFF1-D5AC-43CF-856B-605006AEA94C}"/>
              </a:ext>
            </a:extLst>
          </p:cNvPr>
          <p:cNvSpPr txBox="1"/>
          <p:nvPr/>
        </p:nvSpPr>
        <p:spPr>
          <a:xfrm>
            <a:off x="7059890" y="2571750"/>
            <a:ext cx="1205710" cy="307777"/>
          </a:xfrm>
          <a:prstGeom prst="rect">
            <a:avLst/>
          </a:prstGeom>
          <a:solidFill>
            <a:schemeClr val="bg1"/>
          </a:solidFill>
        </p:spPr>
        <p:txBody>
          <a:bodyPr wrap="square" rtlCol="0">
            <a:spAutoFit/>
          </a:bodyPr>
          <a:lstStyle/>
          <a:p>
            <a:r>
              <a:rPr lang="en-GB" sz="1400" dirty="0"/>
              <a:t>Daily, night</a:t>
            </a:r>
          </a:p>
        </p:txBody>
      </p:sp>
      <p:sp>
        <p:nvSpPr>
          <p:cNvPr id="11" name="TextBox 10">
            <a:extLst>
              <a:ext uri="{FF2B5EF4-FFF2-40B4-BE49-F238E27FC236}">
                <a16:creationId xmlns:a16="http://schemas.microsoft.com/office/drawing/2014/main" id="{222F61A7-31F4-45C8-8C19-C20B7051DFAE}"/>
              </a:ext>
            </a:extLst>
          </p:cNvPr>
          <p:cNvSpPr txBox="1"/>
          <p:nvPr/>
        </p:nvSpPr>
        <p:spPr>
          <a:xfrm>
            <a:off x="3542400" y="4402372"/>
            <a:ext cx="1531692" cy="307777"/>
          </a:xfrm>
          <a:prstGeom prst="rect">
            <a:avLst/>
          </a:prstGeom>
          <a:solidFill>
            <a:schemeClr val="bg1"/>
          </a:solidFill>
        </p:spPr>
        <p:txBody>
          <a:bodyPr wrap="square" rtlCol="0">
            <a:spAutoFit/>
          </a:bodyPr>
          <a:lstStyle/>
          <a:p>
            <a:r>
              <a:rPr lang="en-GB" sz="1400" dirty="0"/>
              <a:t>Monthly, 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FAF1-7655-405B-A585-2062D8709946}"/>
              </a:ext>
            </a:extLst>
          </p:cNvPr>
          <p:cNvSpPr>
            <a:spLocks noGrp="1"/>
          </p:cNvSpPr>
          <p:nvPr>
            <p:ph type="title"/>
          </p:nvPr>
        </p:nvSpPr>
        <p:spPr/>
        <p:txBody>
          <a:bodyPr/>
          <a:lstStyle/>
          <a:p>
            <a:r>
              <a:rPr lang="en-GB" dirty="0"/>
              <a:t>Uncertainties</a:t>
            </a:r>
          </a:p>
        </p:txBody>
      </p:sp>
      <p:sp>
        <p:nvSpPr>
          <p:cNvPr id="3" name="Text Placeholder 2">
            <a:extLst>
              <a:ext uri="{FF2B5EF4-FFF2-40B4-BE49-F238E27FC236}">
                <a16:creationId xmlns:a16="http://schemas.microsoft.com/office/drawing/2014/main" id="{72F92495-09A7-459B-97A3-4D2A78DF4BBA}"/>
              </a:ext>
            </a:extLst>
          </p:cNvPr>
          <p:cNvSpPr>
            <a:spLocks noGrp="1"/>
          </p:cNvSpPr>
          <p:nvPr>
            <p:ph type="body" sz="quarter" idx="10"/>
          </p:nvPr>
        </p:nvSpPr>
        <p:spPr/>
        <p:txBody>
          <a:bodyPr>
            <a:normAutofit lnSpcReduction="10000"/>
          </a:bodyPr>
          <a:lstStyle/>
          <a:p>
            <a:r>
              <a:rPr lang="en-GB" dirty="0"/>
              <a:t>Total uncertainty and a breakdown of the uncertainty budget into components base on error correlation:</a:t>
            </a:r>
          </a:p>
          <a:p>
            <a:r>
              <a:rPr lang="en-GB" dirty="0"/>
              <a:t>uncertainty from uncorrelated errors</a:t>
            </a:r>
          </a:p>
          <a:p>
            <a:pPr lvl="1"/>
            <a:r>
              <a:rPr lang="en-GB" dirty="0"/>
              <a:t>lst_unc_ran</a:t>
            </a:r>
          </a:p>
          <a:p>
            <a:r>
              <a:rPr lang="en-GB" dirty="0"/>
              <a:t>uncertainty from locally correlated errors on atmospheric scales</a:t>
            </a:r>
          </a:p>
          <a:p>
            <a:pPr lvl="1"/>
            <a:r>
              <a:rPr lang="en-GB" dirty="0"/>
              <a:t>lst_unc_loc_atm</a:t>
            </a:r>
          </a:p>
          <a:p>
            <a:r>
              <a:rPr lang="en-GB" dirty="0"/>
              <a:t>uncertainty from locally correlated errors on surface scales</a:t>
            </a:r>
          </a:p>
          <a:p>
            <a:pPr lvl="1"/>
            <a:r>
              <a:rPr lang="en-GB" dirty="0"/>
              <a:t>lst_unc_loc_sfc</a:t>
            </a:r>
          </a:p>
          <a:p>
            <a:r>
              <a:rPr lang="en-GB" dirty="0"/>
              <a:t>uncertainty from large-scale systematic errors</a:t>
            </a:r>
          </a:p>
          <a:p>
            <a:pPr lvl="1"/>
            <a:r>
              <a:rPr lang="en-GB" dirty="0"/>
              <a:t>lst_unc_sys</a:t>
            </a:r>
          </a:p>
        </p:txBody>
      </p:sp>
    </p:spTree>
    <p:extLst>
      <p:ext uri="{BB962C8B-B14F-4D97-AF65-F5344CB8AC3E}">
        <p14:creationId xmlns:p14="http://schemas.microsoft.com/office/powerpoint/2010/main" val="270932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805C-7AEC-4829-8C0B-114FC7C2695D}"/>
              </a:ext>
            </a:extLst>
          </p:cNvPr>
          <p:cNvSpPr>
            <a:spLocks noGrp="1"/>
          </p:cNvSpPr>
          <p:nvPr>
            <p:ph type="title"/>
          </p:nvPr>
        </p:nvSpPr>
        <p:spPr/>
        <p:txBody>
          <a:bodyPr/>
          <a:lstStyle/>
          <a:p>
            <a:r>
              <a:rPr lang="en-GB" dirty="0"/>
              <a:t>Uncertainties</a:t>
            </a:r>
          </a:p>
        </p:txBody>
      </p:sp>
      <p:pic>
        <p:nvPicPr>
          <p:cNvPr id="4" name="Picture 3">
            <a:extLst>
              <a:ext uri="{FF2B5EF4-FFF2-40B4-BE49-F238E27FC236}">
                <a16:creationId xmlns:a16="http://schemas.microsoft.com/office/drawing/2014/main" id="{BF5CD49B-C3B3-452F-A7D6-26955DED2798}"/>
              </a:ext>
            </a:extLst>
          </p:cNvPr>
          <p:cNvPicPr>
            <a:picLocks noChangeAspect="1"/>
          </p:cNvPicPr>
          <p:nvPr/>
        </p:nvPicPr>
        <p:blipFill>
          <a:blip r:embed="rId3"/>
          <a:stretch>
            <a:fillRect/>
          </a:stretch>
        </p:blipFill>
        <p:spPr>
          <a:xfrm>
            <a:off x="6300578" y="2734009"/>
            <a:ext cx="2574956" cy="1931217"/>
          </a:xfrm>
          <a:prstGeom prst="rect">
            <a:avLst/>
          </a:prstGeom>
        </p:spPr>
      </p:pic>
      <p:pic>
        <p:nvPicPr>
          <p:cNvPr id="6" name="Picture 5">
            <a:extLst>
              <a:ext uri="{FF2B5EF4-FFF2-40B4-BE49-F238E27FC236}">
                <a16:creationId xmlns:a16="http://schemas.microsoft.com/office/drawing/2014/main" id="{E779614C-478E-4DE0-A917-DD2CECF7C320}"/>
              </a:ext>
            </a:extLst>
          </p:cNvPr>
          <p:cNvPicPr>
            <a:picLocks noChangeAspect="1"/>
          </p:cNvPicPr>
          <p:nvPr/>
        </p:nvPicPr>
        <p:blipFill>
          <a:blip r:embed="rId4"/>
          <a:stretch>
            <a:fillRect/>
          </a:stretch>
        </p:blipFill>
        <p:spPr>
          <a:xfrm>
            <a:off x="1880899" y="2734009"/>
            <a:ext cx="2574956" cy="1931217"/>
          </a:xfrm>
          <a:prstGeom prst="rect">
            <a:avLst/>
          </a:prstGeom>
        </p:spPr>
      </p:pic>
      <p:pic>
        <p:nvPicPr>
          <p:cNvPr id="8" name="Picture 7">
            <a:extLst>
              <a:ext uri="{FF2B5EF4-FFF2-40B4-BE49-F238E27FC236}">
                <a16:creationId xmlns:a16="http://schemas.microsoft.com/office/drawing/2014/main" id="{B273F8A6-E7E7-4D00-994F-D466C92CEC36}"/>
              </a:ext>
            </a:extLst>
          </p:cNvPr>
          <p:cNvPicPr>
            <a:picLocks noChangeAspect="1"/>
          </p:cNvPicPr>
          <p:nvPr/>
        </p:nvPicPr>
        <p:blipFill>
          <a:blip r:embed="rId5"/>
          <a:stretch>
            <a:fillRect/>
          </a:stretch>
        </p:blipFill>
        <p:spPr>
          <a:xfrm>
            <a:off x="36176" y="802793"/>
            <a:ext cx="2574956" cy="1931217"/>
          </a:xfrm>
          <a:prstGeom prst="rect">
            <a:avLst/>
          </a:prstGeom>
        </p:spPr>
      </p:pic>
      <p:pic>
        <p:nvPicPr>
          <p:cNvPr id="10" name="Picture 9">
            <a:extLst>
              <a:ext uri="{FF2B5EF4-FFF2-40B4-BE49-F238E27FC236}">
                <a16:creationId xmlns:a16="http://schemas.microsoft.com/office/drawing/2014/main" id="{BFC7AFAC-5908-441B-B147-F86C841F594B}"/>
              </a:ext>
            </a:extLst>
          </p:cNvPr>
          <p:cNvPicPr>
            <a:picLocks noChangeAspect="1"/>
          </p:cNvPicPr>
          <p:nvPr/>
        </p:nvPicPr>
        <p:blipFill>
          <a:blip r:embed="rId6"/>
          <a:stretch>
            <a:fillRect/>
          </a:stretch>
        </p:blipFill>
        <p:spPr>
          <a:xfrm>
            <a:off x="4861290" y="802793"/>
            <a:ext cx="2574956" cy="1931217"/>
          </a:xfrm>
          <a:prstGeom prst="rect">
            <a:avLst/>
          </a:prstGeom>
        </p:spPr>
      </p:pic>
      <p:sp>
        <p:nvSpPr>
          <p:cNvPr id="3" name="TextBox 2">
            <a:extLst>
              <a:ext uri="{FF2B5EF4-FFF2-40B4-BE49-F238E27FC236}">
                <a16:creationId xmlns:a16="http://schemas.microsoft.com/office/drawing/2014/main" id="{644A3E00-E6DA-426F-BFC6-CBD8490A6311}"/>
              </a:ext>
            </a:extLst>
          </p:cNvPr>
          <p:cNvSpPr txBox="1"/>
          <p:nvPr/>
        </p:nvSpPr>
        <p:spPr>
          <a:xfrm>
            <a:off x="110288" y="3223602"/>
            <a:ext cx="1770611" cy="584775"/>
          </a:xfrm>
          <a:prstGeom prst="rect">
            <a:avLst/>
          </a:prstGeom>
          <a:solidFill>
            <a:schemeClr val="bg1"/>
          </a:solidFill>
        </p:spPr>
        <p:txBody>
          <a:bodyPr wrap="square" rtlCol="0">
            <a:spAutoFit/>
          </a:bodyPr>
          <a:lstStyle>
            <a:defPPr>
              <a:defRPr lang="en-US"/>
            </a:defPPr>
            <a:lvl1pPr>
              <a:defRPr sz="1600"/>
            </a:lvl1pPr>
          </a:lstStyle>
          <a:p>
            <a:r>
              <a:rPr lang="en-GB" dirty="0"/>
              <a:t>Correlated on surface scales</a:t>
            </a:r>
          </a:p>
        </p:txBody>
      </p:sp>
      <p:sp>
        <p:nvSpPr>
          <p:cNvPr id="9" name="TextBox 8">
            <a:extLst>
              <a:ext uri="{FF2B5EF4-FFF2-40B4-BE49-F238E27FC236}">
                <a16:creationId xmlns:a16="http://schemas.microsoft.com/office/drawing/2014/main" id="{4BF1D717-465F-4EBF-91F6-B7E73D867139}"/>
              </a:ext>
            </a:extLst>
          </p:cNvPr>
          <p:cNvSpPr txBox="1"/>
          <p:nvPr/>
        </p:nvSpPr>
        <p:spPr>
          <a:xfrm>
            <a:off x="2360815" y="946548"/>
            <a:ext cx="1770611" cy="338554"/>
          </a:xfrm>
          <a:prstGeom prst="rect">
            <a:avLst/>
          </a:prstGeom>
          <a:solidFill>
            <a:schemeClr val="bg1"/>
          </a:solidFill>
        </p:spPr>
        <p:txBody>
          <a:bodyPr wrap="square" rtlCol="0">
            <a:spAutoFit/>
          </a:bodyPr>
          <a:lstStyle>
            <a:defPPr>
              <a:defRPr lang="en-US"/>
            </a:defPPr>
            <a:lvl1pPr>
              <a:defRPr sz="1600"/>
            </a:lvl1pPr>
          </a:lstStyle>
          <a:p>
            <a:r>
              <a:rPr lang="en-GB" dirty="0"/>
              <a:t>Uncorrelated</a:t>
            </a:r>
          </a:p>
        </p:txBody>
      </p:sp>
      <p:sp>
        <p:nvSpPr>
          <p:cNvPr id="11" name="TextBox 10">
            <a:extLst>
              <a:ext uri="{FF2B5EF4-FFF2-40B4-BE49-F238E27FC236}">
                <a16:creationId xmlns:a16="http://schemas.microsoft.com/office/drawing/2014/main" id="{5221BC5F-54ED-4FD5-9BDC-0D915B48E9CD}"/>
              </a:ext>
            </a:extLst>
          </p:cNvPr>
          <p:cNvSpPr txBox="1"/>
          <p:nvPr/>
        </p:nvSpPr>
        <p:spPr>
          <a:xfrm>
            <a:off x="7303406" y="946548"/>
            <a:ext cx="2080730" cy="338554"/>
          </a:xfrm>
          <a:prstGeom prst="rect">
            <a:avLst/>
          </a:prstGeom>
          <a:solidFill>
            <a:schemeClr val="bg1"/>
          </a:solidFill>
        </p:spPr>
        <p:txBody>
          <a:bodyPr wrap="square" rtlCol="0">
            <a:spAutoFit/>
          </a:bodyPr>
          <a:lstStyle/>
          <a:p>
            <a:r>
              <a:rPr lang="en-GB" sz="1600" dirty="0"/>
              <a:t>Large-scale</a:t>
            </a:r>
          </a:p>
        </p:txBody>
      </p:sp>
      <p:sp>
        <p:nvSpPr>
          <p:cNvPr id="12" name="TextBox 11">
            <a:extLst>
              <a:ext uri="{FF2B5EF4-FFF2-40B4-BE49-F238E27FC236}">
                <a16:creationId xmlns:a16="http://schemas.microsoft.com/office/drawing/2014/main" id="{E80686B6-29B0-4B65-B9A3-3B4D54BF77E8}"/>
              </a:ext>
            </a:extLst>
          </p:cNvPr>
          <p:cNvSpPr txBox="1"/>
          <p:nvPr/>
        </p:nvSpPr>
        <p:spPr>
          <a:xfrm>
            <a:off x="4688147" y="3226780"/>
            <a:ext cx="1770611" cy="830997"/>
          </a:xfrm>
          <a:prstGeom prst="rect">
            <a:avLst/>
          </a:prstGeom>
          <a:solidFill>
            <a:schemeClr val="bg1"/>
          </a:solidFill>
        </p:spPr>
        <p:txBody>
          <a:bodyPr wrap="square" rtlCol="0">
            <a:spAutoFit/>
          </a:bodyPr>
          <a:lstStyle>
            <a:defPPr>
              <a:defRPr lang="en-US"/>
            </a:defPPr>
            <a:lvl1pPr>
              <a:defRPr sz="1600"/>
            </a:lvl1pPr>
          </a:lstStyle>
          <a:p>
            <a:r>
              <a:rPr lang="en-GB" dirty="0"/>
              <a:t>Correlated on atmospheric scales</a:t>
            </a:r>
          </a:p>
        </p:txBody>
      </p:sp>
    </p:spTree>
    <p:extLst>
      <p:ext uri="{BB962C8B-B14F-4D97-AF65-F5344CB8AC3E}">
        <p14:creationId xmlns:p14="http://schemas.microsoft.com/office/powerpoint/2010/main" val="219815215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388C-30A4-4DB1-8237-1BCB02CBA660}"/>
              </a:ext>
            </a:extLst>
          </p:cNvPr>
          <p:cNvSpPr>
            <a:spLocks noGrp="1"/>
          </p:cNvSpPr>
          <p:nvPr>
            <p:ph type="title"/>
          </p:nvPr>
        </p:nvSpPr>
        <p:spPr>
          <a:xfrm>
            <a:off x="774700" y="158750"/>
            <a:ext cx="6956425" cy="430213"/>
          </a:xfrm>
        </p:spPr>
        <p:txBody>
          <a:bodyPr/>
          <a:lstStyle/>
          <a:p>
            <a:r>
              <a:rPr lang="en-GB" dirty="0"/>
              <a:t>Intercalibration of sensors</a:t>
            </a:r>
          </a:p>
        </p:txBody>
      </p:sp>
      <p:sp>
        <p:nvSpPr>
          <p:cNvPr id="3" name="Content Placeholder 2">
            <a:extLst>
              <a:ext uri="{FF2B5EF4-FFF2-40B4-BE49-F238E27FC236}">
                <a16:creationId xmlns:a16="http://schemas.microsoft.com/office/drawing/2014/main" id="{61D1922B-B8D2-41D7-AA70-1E446EEA2F52}"/>
              </a:ext>
            </a:extLst>
          </p:cNvPr>
          <p:cNvSpPr>
            <a:spLocks noGrp="1"/>
          </p:cNvSpPr>
          <p:nvPr>
            <p:ph type="body" sz="quarter" idx="10"/>
          </p:nvPr>
        </p:nvSpPr>
        <p:spPr>
          <a:xfrm>
            <a:off x="165100" y="906463"/>
            <a:ext cx="5440218" cy="3627437"/>
          </a:xfrm>
        </p:spPr>
        <p:txBody>
          <a:bodyPr>
            <a:normAutofit fontScale="70000" lnSpcReduction="20000"/>
          </a:bodyPr>
          <a:lstStyle/>
          <a:p>
            <a:r>
              <a:rPr lang="en-GB" dirty="0"/>
              <a:t>When combining data from different sensors we must account for instrument calibration differences.</a:t>
            </a:r>
          </a:p>
          <a:p>
            <a:r>
              <a:rPr lang="en-GB" dirty="0"/>
              <a:t>Intercalibration is performed in brightness temperature (BT) space using the GSICS methodology.</a:t>
            </a:r>
          </a:p>
          <a:p>
            <a:r>
              <a:rPr lang="en-GB" dirty="0"/>
              <a:t>IASI (Infrared Atmospheric Sounding Interferometer) spectra convolved with sensor channel spectral response function.</a:t>
            </a:r>
          </a:p>
          <a:p>
            <a:r>
              <a:rPr lang="en-GB" dirty="0"/>
              <a:t>Resulting BTs matched with actual sensor BTs in time and space.</a:t>
            </a:r>
          </a:p>
          <a:p>
            <a:r>
              <a:rPr lang="en-GB" dirty="0"/>
              <a:t>Phase 1</a:t>
            </a:r>
          </a:p>
          <a:p>
            <a:pPr lvl="1"/>
            <a:r>
              <a:rPr lang="en-GB" dirty="0"/>
              <a:t>IASI operational L1C product used and time dependent calibration applied.</a:t>
            </a:r>
          </a:p>
          <a:p>
            <a:r>
              <a:rPr lang="en-GB" dirty="0"/>
              <a:t>Phase 2 </a:t>
            </a:r>
          </a:p>
          <a:p>
            <a:pPr lvl="1"/>
            <a:r>
              <a:rPr lang="en-GB" dirty="0"/>
              <a:t>IASI FCDR used and temperature dependent calibration applied.</a:t>
            </a:r>
          </a:p>
        </p:txBody>
      </p:sp>
      <p:pic>
        <p:nvPicPr>
          <p:cNvPr id="5" name="Picture 4">
            <a:extLst>
              <a:ext uri="{FF2B5EF4-FFF2-40B4-BE49-F238E27FC236}">
                <a16:creationId xmlns:a16="http://schemas.microsoft.com/office/drawing/2014/main" id="{DF455869-18C5-4344-B439-3FB16B6695AC}"/>
              </a:ext>
            </a:extLst>
          </p:cNvPr>
          <p:cNvPicPr>
            <a:picLocks noChangeAspect="1"/>
          </p:cNvPicPr>
          <p:nvPr/>
        </p:nvPicPr>
        <p:blipFill rotWithShape="1">
          <a:blip r:embed="rId3">
            <a:extLst>
              <a:ext uri="{28A0092B-C50C-407E-A947-70E740481C1C}">
                <a14:useLocalDpi xmlns:a14="http://schemas.microsoft.com/office/drawing/2010/main" val="0"/>
              </a:ext>
            </a:extLst>
          </a:blip>
          <a:srcRect r="17931"/>
          <a:stretch/>
        </p:blipFill>
        <p:spPr>
          <a:xfrm>
            <a:off x="5756279" y="792163"/>
            <a:ext cx="3001756" cy="1828800"/>
          </a:xfrm>
          <a:prstGeom prst="rect">
            <a:avLst/>
          </a:prstGeom>
        </p:spPr>
      </p:pic>
      <p:pic>
        <p:nvPicPr>
          <p:cNvPr id="10" name="Picture 9">
            <a:extLst>
              <a:ext uri="{FF2B5EF4-FFF2-40B4-BE49-F238E27FC236}">
                <a16:creationId xmlns:a16="http://schemas.microsoft.com/office/drawing/2014/main" id="{4D586EBB-4DBE-4AF7-8ACB-51A786465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962" y="2704872"/>
            <a:ext cx="3239999" cy="1944000"/>
          </a:xfrm>
          <a:prstGeom prst="rect">
            <a:avLst/>
          </a:prstGeom>
        </p:spPr>
      </p:pic>
      <p:sp>
        <p:nvSpPr>
          <p:cNvPr id="6" name="TextBox 5">
            <a:extLst>
              <a:ext uri="{FF2B5EF4-FFF2-40B4-BE49-F238E27FC236}">
                <a16:creationId xmlns:a16="http://schemas.microsoft.com/office/drawing/2014/main" id="{7AF07530-36A1-45A5-9ACA-26E39916A39B}"/>
              </a:ext>
            </a:extLst>
          </p:cNvPr>
          <p:cNvSpPr txBox="1"/>
          <p:nvPr/>
        </p:nvSpPr>
        <p:spPr>
          <a:xfrm>
            <a:off x="6156000" y="2638981"/>
            <a:ext cx="2664000" cy="288000"/>
          </a:xfrm>
          <a:prstGeom prst="rect">
            <a:avLst/>
          </a:prstGeom>
          <a:solidFill>
            <a:schemeClr val="bg1"/>
          </a:solidFill>
        </p:spPr>
        <p:txBody>
          <a:bodyPr wrap="square" rtlCol="0">
            <a:spAutoFit/>
          </a:bodyPr>
          <a:lstStyle/>
          <a:p>
            <a:r>
              <a:rPr lang="en-GB" sz="1200" dirty="0"/>
              <a:t>Terra MODIS 11 </a:t>
            </a:r>
            <a:r>
              <a:rPr lang="el-GR" sz="1200">
                <a:ea typeface="Verdana" panose="020B0604030504040204" pitchFamily="34" charset="0"/>
                <a:cs typeface="Calibri" panose="020F0502020204030204" pitchFamily="34" charset="0"/>
              </a:rPr>
              <a:t>μ</a:t>
            </a:r>
            <a:r>
              <a:rPr lang="en-GB" sz="1200" dirty="0">
                <a:ea typeface="Verdana" panose="020B0604030504040204" pitchFamily="34" charset="0"/>
                <a:cs typeface="Calibri" panose="020F0502020204030204" pitchFamily="34" charset="0"/>
              </a:rPr>
              <a:t>m</a:t>
            </a:r>
            <a:r>
              <a:rPr lang="en-GB" sz="1200" dirty="0">
                <a:latin typeface="Calibri" panose="020F0502020204030204" pitchFamily="34" charset="0"/>
                <a:cs typeface="Calibri" panose="020F0502020204030204" pitchFamily="34" charset="0"/>
              </a:rPr>
              <a:t> </a:t>
            </a:r>
            <a:r>
              <a:rPr lang="en-GB" sz="1200" dirty="0"/>
              <a:t>minus IASI</a:t>
            </a:r>
          </a:p>
        </p:txBody>
      </p:sp>
    </p:spTree>
    <p:extLst>
      <p:ext uri="{BB962C8B-B14F-4D97-AF65-F5344CB8AC3E}">
        <p14:creationId xmlns:p14="http://schemas.microsoft.com/office/powerpoint/2010/main" val="584155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A558-220C-4E51-AEC3-3280DF2C902A}"/>
              </a:ext>
            </a:extLst>
          </p:cNvPr>
          <p:cNvSpPr>
            <a:spLocks noGrp="1"/>
          </p:cNvSpPr>
          <p:nvPr>
            <p:ph type="title"/>
          </p:nvPr>
        </p:nvSpPr>
        <p:spPr/>
        <p:txBody>
          <a:bodyPr/>
          <a:lstStyle/>
          <a:p>
            <a:r>
              <a:rPr lang="en-GB" dirty="0"/>
              <a:t>Multisensor IRCDR V2.00 (1995 - 2020)</a:t>
            </a:r>
          </a:p>
        </p:txBody>
      </p:sp>
      <p:sp>
        <p:nvSpPr>
          <p:cNvPr id="3" name="Text Placeholder 2">
            <a:extLst>
              <a:ext uri="{FF2B5EF4-FFF2-40B4-BE49-F238E27FC236}">
                <a16:creationId xmlns:a16="http://schemas.microsoft.com/office/drawing/2014/main" id="{78C0CABE-6972-4853-93A5-CF2C93DC6102}"/>
              </a:ext>
            </a:extLst>
          </p:cNvPr>
          <p:cNvSpPr>
            <a:spLocks noGrp="1"/>
          </p:cNvSpPr>
          <p:nvPr>
            <p:ph type="body" sz="quarter" idx="10"/>
          </p:nvPr>
        </p:nvSpPr>
        <p:spPr>
          <a:xfrm>
            <a:off x="165100" y="906463"/>
            <a:ext cx="8813800" cy="1547979"/>
          </a:xfrm>
        </p:spPr>
        <p:txBody>
          <a:bodyPr/>
          <a:lstStyle/>
          <a:p>
            <a:r>
              <a:rPr lang="en-GB" sz="1600" dirty="0"/>
              <a:t>Multisensor IRCDR comprises data from a series of instruments with a common heritage and the Moderate Resolution Imaging Spectroradiometer on EOS Terra.</a:t>
            </a:r>
          </a:p>
          <a:p>
            <a:endParaRPr lang="en-GB" dirty="0"/>
          </a:p>
        </p:txBody>
      </p:sp>
      <p:graphicFrame>
        <p:nvGraphicFramePr>
          <p:cNvPr id="4" name="Table 10">
            <a:extLst>
              <a:ext uri="{FF2B5EF4-FFF2-40B4-BE49-F238E27FC236}">
                <a16:creationId xmlns:a16="http://schemas.microsoft.com/office/drawing/2014/main" id="{1EEB38CD-146E-4CF3-A79C-6BBBC6AEDE8D}"/>
              </a:ext>
            </a:extLst>
          </p:cNvPr>
          <p:cNvGraphicFramePr>
            <a:graphicFrameLocks noGrp="1"/>
          </p:cNvGraphicFramePr>
          <p:nvPr>
            <p:extLst>
              <p:ext uri="{D42A27DB-BD31-4B8C-83A1-F6EECF244321}">
                <p14:modId xmlns:p14="http://schemas.microsoft.com/office/powerpoint/2010/main" val="3646593806"/>
              </p:ext>
            </p:extLst>
          </p:nvPr>
        </p:nvGraphicFramePr>
        <p:xfrm>
          <a:off x="242970" y="1809548"/>
          <a:ext cx="8658060" cy="2778449"/>
        </p:xfrm>
        <a:graphic>
          <a:graphicData uri="http://schemas.openxmlformats.org/drawingml/2006/table">
            <a:tbl>
              <a:tblPr firstRow="1" bandRow="1">
                <a:tableStyleId>{5C22544A-7EE6-4342-B048-85BDC9FD1C3A}</a:tableStyleId>
              </a:tblPr>
              <a:tblGrid>
                <a:gridCol w="4838302">
                  <a:extLst>
                    <a:ext uri="{9D8B030D-6E8A-4147-A177-3AD203B41FA5}">
                      <a16:colId xmlns:a16="http://schemas.microsoft.com/office/drawing/2014/main" val="1424460642"/>
                    </a:ext>
                  </a:extLst>
                </a:gridCol>
                <a:gridCol w="2156059">
                  <a:extLst>
                    <a:ext uri="{9D8B030D-6E8A-4147-A177-3AD203B41FA5}">
                      <a16:colId xmlns:a16="http://schemas.microsoft.com/office/drawing/2014/main" val="2399256600"/>
                    </a:ext>
                  </a:extLst>
                </a:gridCol>
                <a:gridCol w="1663699">
                  <a:extLst>
                    <a:ext uri="{9D8B030D-6E8A-4147-A177-3AD203B41FA5}">
                      <a16:colId xmlns:a16="http://schemas.microsoft.com/office/drawing/2014/main" val="3357926880"/>
                    </a:ext>
                  </a:extLst>
                </a:gridCol>
              </a:tblGrid>
              <a:tr h="470605">
                <a:tc>
                  <a:txBody>
                    <a:bodyPr/>
                    <a:lstStyle/>
                    <a:p>
                      <a:r>
                        <a:rPr lang="en-GB" sz="1400" dirty="0"/>
                        <a:t>Instrument</a:t>
                      </a:r>
                    </a:p>
                  </a:txBody>
                  <a:tcPr/>
                </a:tc>
                <a:tc>
                  <a:txBody>
                    <a:bodyPr/>
                    <a:lstStyle/>
                    <a:p>
                      <a:r>
                        <a:rPr lang="en-GB" sz="1400" dirty="0"/>
                        <a:t>Morning</a:t>
                      </a:r>
                      <a:r>
                        <a:rPr lang="en-GB" sz="1400" baseline="0" dirty="0"/>
                        <a:t> o</a:t>
                      </a:r>
                      <a:r>
                        <a:rPr lang="en-GB" sz="1400" dirty="0"/>
                        <a:t>verpass time</a:t>
                      </a:r>
                    </a:p>
                  </a:txBody>
                  <a:tcPr/>
                </a:tc>
                <a:tc>
                  <a:txBody>
                    <a:bodyPr/>
                    <a:lstStyle/>
                    <a:p>
                      <a:r>
                        <a:rPr lang="en-GB" sz="1400" dirty="0"/>
                        <a:t>Time</a:t>
                      </a:r>
                      <a:r>
                        <a:rPr lang="en-GB" sz="1400" baseline="0" dirty="0"/>
                        <a:t> Coverage</a:t>
                      </a:r>
                      <a:endParaRPr lang="en-GB" sz="1400" dirty="0"/>
                    </a:p>
                  </a:txBody>
                  <a:tcPr/>
                </a:tc>
                <a:extLst>
                  <a:ext uri="{0D108BD9-81ED-4DB2-BD59-A6C34878D82A}">
                    <a16:rowId xmlns:a16="http://schemas.microsoft.com/office/drawing/2014/main" val="3554637747"/>
                  </a:ext>
                </a:extLst>
              </a:tr>
              <a:tr h="530517">
                <a:tc>
                  <a:txBody>
                    <a:bodyPr/>
                    <a:lstStyle/>
                    <a:p>
                      <a:r>
                        <a:rPr lang="en-GB" sz="1400" dirty="0"/>
                        <a:t>Along-Track</a:t>
                      </a:r>
                      <a:r>
                        <a:rPr lang="en-GB" sz="1400" baseline="0" dirty="0"/>
                        <a:t> Scanning Radiometer 2 (ATSR-2)</a:t>
                      </a:r>
                      <a:endParaRPr lang="en-GB" sz="1400" dirty="0"/>
                    </a:p>
                  </a:txBody>
                  <a:tcPr/>
                </a:tc>
                <a:tc>
                  <a:txBody>
                    <a:bodyPr/>
                    <a:lstStyle/>
                    <a:p>
                      <a:r>
                        <a:rPr lang="en-GB" sz="1400" dirty="0"/>
                        <a:t>10:30</a:t>
                      </a:r>
                    </a:p>
                  </a:txBody>
                  <a:tcPr/>
                </a:tc>
                <a:tc>
                  <a:txBody>
                    <a:bodyPr/>
                    <a:lstStyle/>
                    <a:p>
                      <a:r>
                        <a:rPr lang="en-GB" sz="1400" dirty="0"/>
                        <a:t>08/1995</a:t>
                      </a:r>
                      <a:r>
                        <a:rPr lang="en-GB" sz="1400" baseline="0" dirty="0"/>
                        <a:t> – 07/2002</a:t>
                      </a:r>
                      <a:endParaRPr lang="en-GB" sz="1400" dirty="0"/>
                    </a:p>
                  </a:txBody>
                  <a:tcPr/>
                </a:tc>
                <a:extLst>
                  <a:ext uri="{0D108BD9-81ED-4DB2-BD59-A6C34878D82A}">
                    <a16:rowId xmlns:a16="http://schemas.microsoft.com/office/drawing/2014/main" val="29644944"/>
                  </a:ext>
                </a:extLst>
              </a:tr>
              <a:tr h="530517">
                <a:tc>
                  <a:txBody>
                    <a:bodyPr/>
                    <a:lstStyle/>
                    <a:p>
                      <a:r>
                        <a:rPr lang="en-GB" sz="1400" dirty="0"/>
                        <a:t>Advanced</a:t>
                      </a:r>
                      <a:r>
                        <a:rPr lang="en-GB" sz="1400" baseline="0" dirty="0"/>
                        <a:t> Along-Track Scanning Radiometer (AATSR)</a:t>
                      </a:r>
                      <a:endParaRPr lang="en-GB" sz="1400" dirty="0"/>
                    </a:p>
                  </a:txBody>
                  <a:tcPr/>
                </a:tc>
                <a:tc>
                  <a:txBody>
                    <a:bodyPr/>
                    <a:lstStyle/>
                    <a:p>
                      <a:r>
                        <a:rPr lang="en-GB" sz="1400" dirty="0"/>
                        <a:t>10:00</a:t>
                      </a:r>
                    </a:p>
                  </a:txBody>
                  <a:tcPr/>
                </a:tc>
                <a:tc>
                  <a:txBody>
                    <a:bodyPr/>
                    <a:lstStyle/>
                    <a:p>
                      <a:r>
                        <a:rPr lang="en-GB" sz="1400" dirty="0"/>
                        <a:t>08/2002 – 03/2012</a:t>
                      </a:r>
                    </a:p>
                  </a:txBody>
                  <a:tcPr/>
                </a:tc>
                <a:extLst>
                  <a:ext uri="{0D108BD9-81ED-4DB2-BD59-A6C34878D82A}">
                    <a16:rowId xmlns:a16="http://schemas.microsoft.com/office/drawing/2014/main" val="3305376424"/>
                  </a:ext>
                </a:extLst>
              </a:tr>
              <a:tr h="668738">
                <a:tc>
                  <a:txBody>
                    <a:bodyPr/>
                    <a:lstStyle/>
                    <a:p>
                      <a:r>
                        <a:rPr lang="en-GB" sz="1400" dirty="0"/>
                        <a:t>Sea and Land</a:t>
                      </a:r>
                      <a:r>
                        <a:rPr lang="en-GB" sz="1400" baseline="0" dirty="0"/>
                        <a:t> Surface Temperature Radiometer (SLSTR) on Sentinel 3A</a:t>
                      </a:r>
                      <a:endParaRPr lang="en-GB" sz="1400" dirty="0"/>
                    </a:p>
                  </a:txBody>
                  <a:tcPr/>
                </a:tc>
                <a:tc>
                  <a:txBody>
                    <a:bodyPr/>
                    <a:lstStyle/>
                    <a:p>
                      <a:r>
                        <a:rPr lang="en-GB" sz="1400" dirty="0"/>
                        <a:t>10:00</a:t>
                      </a:r>
                    </a:p>
                  </a:txBody>
                  <a:tcPr/>
                </a:tc>
                <a:tc>
                  <a:txBody>
                    <a:bodyPr/>
                    <a:lstStyle/>
                    <a:p>
                      <a:r>
                        <a:rPr lang="en-GB" sz="1400" dirty="0"/>
                        <a:t>08/2016 – 12/2020</a:t>
                      </a:r>
                    </a:p>
                  </a:txBody>
                  <a:tcPr/>
                </a:tc>
                <a:extLst>
                  <a:ext uri="{0D108BD9-81ED-4DB2-BD59-A6C34878D82A}">
                    <a16:rowId xmlns:a16="http://schemas.microsoft.com/office/drawing/2014/main" val="3546261976"/>
                  </a:ext>
                </a:extLst>
              </a:tr>
              <a:tr h="530517">
                <a:tc>
                  <a:txBody>
                    <a:bodyPr/>
                    <a:lstStyle/>
                    <a:p>
                      <a:r>
                        <a:rPr lang="en-GB" sz="1400" dirty="0"/>
                        <a:t>Terra MODIS</a:t>
                      </a:r>
                    </a:p>
                  </a:txBody>
                  <a:tcPr/>
                </a:tc>
                <a:tc>
                  <a:txBody>
                    <a:bodyPr/>
                    <a:lstStyle/>
                    <a:p>
                      <a:r>
                        <a:rPr lang="en-GB" sz="1400" dirty="0"/>
                        <a:t>10:30</a:t>
                      </a:r>
                    </a:p>
                  </a:txBody>
                  <a:tcPr/>
                </a:tc>
                <a:tc>
                  <a:txBody>
                    <a:bodyPr/>
                    <a:lstStyle/>
                    <a:p>
                      <a:r>
                        <a:rPr lang="en-GB" sz="1400" dirty="0"/>
                        <a:t>04/2012 – 07/2016</a:t>
                      </a:r>
                    </a:p>
                  </a:txBody>
                  <a:tcPr/>
                </a:tc>
                <a:extLst>
                  <a:ext uri="{0D108BD9-81ED-4DB2-BD59-A6C34878D82A}">
                    <a16:rowId xmlns:a16="http://schemas.microsoft.com/office/drawing/2014/main" val="3375301822"/>
                  </a:ext>
                </a:extLst>
              </a:tr>
            </a:tbl>
          </a:graphicData>
        </a:graphic>
      </p:graphicFrame>
    </p:spTree>
    <p:extLst>
      <p:ext uri="{BB962C8B-B14F-4D97-AF65-F5344CB8AC3E}">
        <p14:creationId xmlns:p14="http://schemas.microsoft.com/office/powerpoint/2010/main" val="2399021874"/>
      </p:ext>
    </p:extLst>
  </p:cSld>
  <p:clrMapOvr>
    <a:masterClrMapping/>
  </p:clrMapOvr>
</p:sld>
</file>

<file path=ppt/theme/theme1.xml><?xml version="1.0" encoding="utf-8"?>
<a:theme xmlns:a="http://schemas.openxmlformats.org/drawingml/2006/main" name="CCI_landsurfacetemperature">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F9D0DE9BDCC4459CB953BA1A83B265" ma:contentTypeVersion="13" ma:contentTypeDescription="Create a new document." ma:contentTypeScope="" ma:versionID="093b3ecce3ff900dad9c953c38391909">
  <xsd:schema xmlns:xsd="http://www.w3.org/2001/XMLSchema" xmlns:xs="http://www.w3.org/2001/XMLSchema" xmlns:p="http://schemas.microsoft.com/office/2006/metadata/properties" xmlns:ns2="e19819c7-3cbc-4b1a-8ee3-31d373041e80" xmlns:ns3="34c15f97-4efe-4adb-8bbd-d6a08105d664" targetNamespace="http://schemas.microsoft.com/office/2006/metadata/properties" ma:root="true" ma:fieldsID="36defe064e789f53fd8342a80c88e31d" ns2:_="" ns3:_="">
    <xsd:import namespace="e19819c7-3cbc-4b1a-8ee3-31d373041e80"/>
    <xsd:import namespace="34c15f97-4efe-4adb-8bbd-d6a08105d6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819c7-3cbc-4b1a-8ee3-31d373041e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c15f97-4efe-4adb-8bbd-d6a08105d66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8E22279E-2C4C-4C93-8498-455A58D1433E}">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f2760952-b3bb-408f-ace6-eb1e07642b86"/>
  </ds:schemaRefs>
</ds:datastoreItem>
</file>

<file path=customXml/itemProps3.xml><?xml version="1.0" encoding="utf-8"?>
<ds:datastoreItem xmlns:ds="http://schemas.openxmlformats.org/officeDocument/2006/customXml" ds:itemID="{D6F8159F-A096-4555-8226-42C1E6292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819c7-3cbc-4b1a-8ee3-31d373041e80"/>
    <ds:schemaRef ds:uri="34c15f97-4efe-4adb-8bbd-d6a08105d6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CCI_landsurfacetemperature</Template>
  <TotalTime>1571</TotalTime>
  <Words>2905</Words>
  <Application>Microsoft Office PowerPoint</Application>
  <PresentationFormat>On-screen Show (16:9)</PresentationFormat>
  <Paragraphs>207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 Math</vt:lpstr>
      <vt:lpstr>opbold</vt:lpstr>
      <vt:lpstr>opregular</vt:lpstr>
      <vt:lpstr>Verdana</vt:lpstr>
      <vt:lpstr>Wingdings</vt:lpstr>
      <vt:lpstr>CCI_landsurfacetemperature</vt:lpstr>
      <vt:lpstr>LST from IR instruments on  Polar Orbiting Satellites</vt:lpstr>
      <vt:lpstr>Outline</vt:lpstr>
      <vt:lpstr>Consistent approach</vt:lpstr>
      <vt:lpstr>Phase 1 Single Sensor Products </vt:lpstr>
      <vt:lpstr>Coverage</vt:lpstr>
      <vt:lpstr>Uncertainties</vt:lpstr>
      <vt:lpstr>Uncertainties</vt:lpstr>
      <vt:lpstr>Intercalibration of sensors</vt:lpstr>
      <vt:lpstr>Multisensor IRCDR V2.00 (1995 - 2020)</vt:lpstr>
      <vt:lpstr>Multisensor IRCDR time correction</vt:lpstr>
      <vt:lpstr>Multisensor IRMGP</vt:lpstr>
      <vt:lpstr>Phase 2 (available next year)</vt:lpstr>
      <vt:lpstr>Data Access</vt:lpstr>
      <vt:lpstr>Variables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TITLE OF PRESENTATION</dc:subject>
  <dc:creator>Jérôme Bruniquel</dc:creator>
  <cp:lastModifiedBy>Veal, Karen L. (Dr.)</cp:lastModifiedBy>
  <cp:revision>82</cp:revision>
  <cp:lastPrinted>2008-08-26T16:26:23Z</cp:lastPrinted>
  <dcterms:created xsi:type="dcterms:W3CDTF">2018-08-24T13:21:33Z</dcterms:created>
  <dcterms:modified xsi:type="dcterms:W3CDTF">2024-12-05T07:35:33Z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0x010100E4F9D0DE9BDCC4459CB953BA1A83B265</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