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28" r:id="rId5"/>
  </p:sldMasterIdLst>
  <p:notesMasterIdLst>
    <p:notesMasterId r:id="rId19"/>
  </p:notesMasterIdLst>
  <p:handoutMasterIdLst>
    <p:handoutMasterId r:id="rId20"/>
  </p:handoutMasterIdLst>
  <p:sldIdLst>
    <p:sldId id="256" r:id="rId6"/>
    <p:sldId id="288" r:id="rId7"/>
    <p:sldId id="289" r:id="rId8"/>
    <p:sldId id="1540" r:id="rId9"/>
    <p:sldId id="276" r:id="rId10"/>
    <p:sldId id="1541" r:id="rId11"/>
    <p:sldId id="1542" r:id="rId12"/>
    <p:sldId id="290" r:id="rId13"/>
    <p:sldId id="291" r:id="rId14"/>
    <p:sldId id="275" r:id="rId15"/>
    <p:sldId id="1547" r:id="rId16"/>
    <p:sldId id="284" r:id="rId17"/>
    <p:sldId id="1546" r:id="rId18"/>
  </p:sldIdLst>
  <p:sldSz cx="9144000" cy="5143500" type="screen16x9"/>
  <p:notesSz cx="7023100" cy="9309100"/>
  <p:defaultTextStyle>
    <a:defPPr>
      <a:defRPr lang="en-US"/>
    </a:defPPr>
    <a:lvl1pPr algn="l" rtl="0" fontAlgn="base">
      <a:spcBef>
        <a:spcPct val="0"/>
      </a:spcBef>
      <a:spcAft>
        <a:spcPct val="0"/>
      </a:spcAft>
      <a:defRPr sz="2400" kern="1200">
        <a:solidFill>
          <a:schemeClr val="tx1"/>
        </a:solidFill>
        <a:latin typeface="Verdana" pitchFamily="34" charset="0"/>
        <a:ea typeface="MS PGothic" pitchFamily="34" charset="-128"/>
        <a:cs typeface="+mn-cs"/>
      </a:defRPr>
    </a:lvl1pPr>
    <a:lvl2pPr marL="457200" algn="l" rtl="0" fontAlgn="base">
      <a:spcBef>
        <a:spcPct val="0"/>
      </a:spcBef>
      <a:spcAft>
        <a:spcPct val="0"/>
      </a:spcAft>
      <a:defRPr sz="2400" kern="1200">
        <a:solidFill>
          <a:schemeClr val="tx1"/>
        </a:solidFill>
        <a:latin typeface="Verdana" pitchFamily="34" charset="0"/>
        <a:ea typeface="MS PGothic" pitchFamily="34" charset="-128"/>
        <a:cs typeface="+mn-cs"/>
      </a:defRPr>
    </a:lvl2pPr>
    <a:lvl3pPr marL="914400" algn="l" rtl="0" fontAlgn="base">
      <a:spcBef>
        <a:spcPct val="0"/>
      </a:spcBef>
      <a:spcAft>
        <a:spcPct val="0"/>
      </a:spcAft>
      <a:defRPr sz="2400" kern="1200">
        <a:solidFill>
          <a:schemeClr val="tx1"/>
        </a:solidFill>
        <a:latin typeface="Verdana" pitchFamily="34" charset="0"/>
        <a:ea typeface="MS PGothic" pitchFamily="34" charset="-128"/>
        <a:cs typeface="+mn-cs"/>
      </a:defRPr>
    </a:lvl3pPr>
    <a:lvl4pPr marL="1371600" algn="l" rtl="0" fontAlgn="base">
      <a:spcBef>
        <a:spcPct val="0"/>
      </a:spcBef>
      <a:spcAft>
        <a:spcPct val="0"/>
      </a:spcAft>
      <a:defRPr sz="2400" kern="1200">
        <a:solidFill>
          <a:schemeClr val="tx1"/>
        </a:solidFill>
        <a:latin typeface="Verdana" pitchFamily="34" charset="0"/>
        <a:ea typeface="MS PGothic" pitchFamily="34" charset="-128"/>
        <a:cs typeface="+mn-cs"/>
      </a:defRPr>
    </a:lvl4pPr>
    <a:lvl5pPr marL="1828800" algn="l" rtl="0" fontAlgn="base">
      <a:spcBef>
        <a:spcPct val="0"/>
      </a:spcBef>
      <a:spcAft>
        <a:spcPct val="0"/>
      </a:spcAft>
      <a:defRPr sz="2400" kern="1200">
        <a:solidFill>
          <a:schemeClr val="tx1"/>
        </a:solidFill>
        <a:latin typeface="Verdana" pitchFamily="34" charset="0"/>
        <a:ea typeface="MS PGothic" pitchFamily="34" charset="-128"/>
        <a:cs typeface="+mn-cs"/>
      </a:defRPr>
    </a:lvl5pPr>
    <a:lvl6pPr marL="2286000" algn="l" defTabSz="914400" rtl="0" eaLnBrk="1" latinLnBrk="0" hangingPunct="1">
      <a:defRPr sz="2400" kern="1200">
        <a:solidFill>
          <a:schemeClr val="tx1"/>
        </a:solidFill>
        <a:latin typeface="Verdana" pitchFamily="34" charset="0"/>
        <a:ea typeface="MS PGothic" pitchFamily="34" charset="-128"/>
        <a:cs typeface="+mn-cs"/>
      </a:defRPr>
    </a:lvl6pPr>
    <a:lvl7pPr marL="2743200" algn="l" defTabSz="914400" rtl="0" eaLnBrk="1" latinLnBrk="0" hangingPunct="1">
      <a:defRPr sz="2400" kern="1200">
        <a:solidFill>
          <a:schemeClr val="tx1"/>
        </a:solidFill>
        <a:latin typeface="Verdana" pitchFamily="34" charset="0"/>
        <a:ea typeface="MS PGothic" pitchFamily="34" charset="-128"/>
        <a:cs typeface="+mn-cs"/>
      </a:defRPr>
    </a:lvl7pPr>
    <a:lvl8pPr marL="3200400" algn="l" defTabSz="914400" rtl="0" eaLnBrk="1" latinLnBrk="0" hangingPunct="1">
      <a:defRPr sz="2400" kern="1200">
        <a:solidFill>
          <a:schemeClr val="tx1"/>
        </a:solidFill>
        <a:latin typeface="Verdana" pitchFamily="34" charset="0"/>
        <a:ea typeface="MS PGothic" pitchFamily="34" charset="-128"/>
        <a:cs typeface="+mn-cs"/>
      </a:defRPr>
    </a:lvl8pPr>
    <a:lvl9pPr marL="3657600" algn="l" defTabSz="914400" rtl="0" eaLnBrk="1" latinLnBrk="0" hangingPunct="1">
      <a:defRPr sz="2400" kern="1200">
        <a:solidFill>
          <a:schemeClr val="tx1"/>
        </a:solidFill>
        <a:latin typeface="Verdana" pitchFamily="34" charset="0"/>
        <a:ea typeface="MS PGothic" pitchFamily="34" charset="-128"/>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8DB"/>
    <a:srgbClr val="00549F"/>
    <a:srgbClr val="FDC82F"/>
    <a:srgbClr val="00338D"/>
    <a:srgbClr val="D0103A"/>
    <a:srgbClr val="008542"/>
    <a:srgbClr val="E37222"/>
    <a:srgbClr val="8224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729EB3D-2677-40D5-911C-0C8FF795A989}" v="430" dt="2024-12-03T09:47:30.2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38" d="100"/>
          <a:sy n="138" d="100"/>
        </p:scale>
        <p:origin x="756" y="108"/>
      </p:cViewPr>
      <p:guideLst>
        <p:guide orient="horz" pos="1620"/>
        <p:guide pos="288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 Type="http://schemas.openxmlformats.org/officeDocument/2006/relationships/customXml" Target="../customXml/item3.xml"/><Relationship Id="rId21"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tableStyles" Target="tableStyles.xml"/><Relationship Id="rId5" Type="http://schemas.openxmlformats.org/officeDocument/2006/relationships/slideMaster" Target="slideMasters/slideMaster1.xml"/><Relationship Id="rId15" Type="http://schemas.openxmlformats.org/officeDocument/2006/relationships/slide" Target="slides/slide10.xml"/><Relationship Id="rId23"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notesMaster" Target="notesMasters/notesMaster1.xml"/><Relationship Id="rId4" Type="http://schemas.openxmlformats.org/officeDocument/2006/relationships/customXml" Target="../customXml/item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viewProps" Target="view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28738" name="Rectangle 2"/>
          <p:cNvSpPr>
            <a:spLocks noGrp="1" noChangeArrowheads="1"/>
          </p:cNvSpPr>
          <p:nvPr>
            <p:ph type="hdr" sz="quarter"/>
          </p:nvPr>
        </p:nvSpPr>
        <p:spPr bwMode="auto">
          <a:xfrm>
            <a:off x="0"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defTabSz="892175">
              <a:defRPr sz="1100">
                <a:latin typeface="Arial" pitchFamily="34" charset="0"/>
                <a:ea typeface="+mn-ea"/>
                <a:cs typeface="+mn-cs"/>
              </a:defRPr>
            </a:lvl1pPr>
          </a:lstStyle>
          <a:p>
            <a:pPr>
              <a:defRPr/>
            </a:pPr>
            <a:endParaRPr lang="it-IT"/>
          </a:p>
        </p:txBody>
      </p:sp>
      <p:sp>
        <p:nvSpPr>
          <p:cNvPr id="628739" name="Rectangle 3"/>
          <p:cNvSpPr>
            <a:spLocks noGrp="1" noChangeArrowheads="1"/>
          </p:cNvSpPr>
          <p:nvPr>
            <p:ph type="dt" sz="quarter" idx="1"/>
          </p:nvPr>
        </p:nvSpPr>
        <p:spPr bwMode="auto">
          <a:xfrm>
            <a:off x="3978275" y="0"/>
            <a:ext cx="3043238" cy="465138"/>
          </a:xfrm>
          <a:prstGeom prst="rect">
            <a:avLst/>
          </a:prstGeom>
          <a:noFill/>
          <a:ln w="9525">
            <a:noFill/>
            <a:miter lim="800000"/>
            <a:headEnd/>
            <a:tailEnd/>
          </a:ln>
        </p:spPr>
        <p:txBody>
          <a:bodyPr vert="horz" wrap="square" lIns="89404" tIns="44702" rIns="89404" bIns="44702" numCol="1" anchor="t" anchorCtr="0" compatLnSpc="1">
            <a:prstTxWarp prst="textNoShape">
              <a:avLst/>
            </a:prstTxWarp>
          </a:bodyPr>
          <a:lstStyle>
            <a:lvl1pPr algn="r" defTabSz="892175">
              <a:defRPr sz="1100">
                <a:latin typeface="Arial" pitchFamily="34" charset="0"/>
                <a:ea typeface="+mn-ea"/>
                <a:cs typeface="+mn-cs"/>
              </a:defRPr>
            </a:lvl1pPr>
          </a:lstStyle>
          <a:p>
            <a:pPr>
              <a:defRPr/>
            </a:pPr>
            <a:endParaRPr lang="it-IT"/>
          </a:p>
        </p:txBody>
      </p:sp>
      <p:sp>
        <p:nvSpPr>
          <p:cNvPr id="628740" name="Rectangle 4"/>
          <p:cNvSpPr>
            <a:spLocks noGrp="1" noChangeArrowheads="1"/>
          </p:cNvSpPr>
          <p:nvPr>
            <p:ph type="ftr" sz="quarter" idx="2"/>
          </p:nvPr>
        </p:nvSpPr>
        <p:spPr bwMode="auto">
          <a:xfrm>
            <a:off x="0"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defTabSz="892175">
              <a:defRPr sz="1100">
                <a:latin typeface="Arial" pitchFamily="34" charset="0"/>
                <a:ea typeface="+mn-ea"/>
                <a:cs typeface="+mn-cs"/>
              </a:defRPr>
            </a:lvl1pPr>
          </a:lstStyle>
          <a:p>
            <a:pPr>
              <a:defRPr/>
            </a:pPr>
            <a:endParaRPr lang="it-IT"/>
          </a:p>
        </p:txBody>
      </p:sp>
      <p:sp>
        <p:nvSpPr>
          <p:cNvPr id="628741" name="Rectangle 5"/>
          <p:cNvSpPr>
            <a:spLocks noGrp="1" noChangeArrowheads="1"/>
          </p:cNvSpPr>
          <p:nvPr>
            <p:ph type="sldNum" sz="quarter" idx="3"/>
          </p:nvPr>
        </p:nvSpPr>
        <p:spPr bwMode="auto">
          <a:xfrm>
            <a:off x="3978275" y="8842375"/>
            <a:ext cx="3043238" cy="465138"/>
          </a:xfrm>
          <a:prstGeom prst="rect">
            <a:avLst/>
          </a:prstGeom>
          <a:noFill/>
          <a:ln w="9525">
            <a:noFill/>
            <a:miter lim="800000"/>
            <a:headEnd/>
            <a:tailEnd/>
          </a:ln>
        </p:spPr>
        <p:txBody>
          <a:bodyPr vert="horz" wrap="square" lIns="89404" tIns="44702" rIns="89404" bIns="44702" numCol="1" anchor="b" anchorCtr="0" compatLnSpc="1">
            <a:prstTxWarp prst="textNoShape">
              <a:avLst/>
            </a:prstTxWarp>
          </a:bodyPr>
          <a:lstStyle>
            <a:lvl1pPr algn="r" defTabSz="892175">
              <a:defRPr sz="1100">
                <a:latin typeface="Arial" pitchFamily="34" charset="0"/>
              </a:defRPr>
            </a:lvl1pPr>
          </a:lstStyle>
          <a:p>
            <a:fld id="{A1FAB338-4618-4BBB-B3F4-1D86E124D84C}" type="slidenum">
              <a:rPr lang="it-IT" altLang="fr-FR"/>
              <a:pPr/>
              <a:t>‹#›</a:t>
            </a:fld>
            <a:endParaRPr lang="it-IT" altLang="fr-FR"/>
          </a:p>
        </p:txBody>
      </p:sp>
    </p:spTree>
    <p:extLst>
      <p:ext uri="{BB962C8B-B14F-4D97-AF65-F5344CB8AC3E}">
        <p14:creationId xmlns:p14="http://schemas.microsoft.com/office/powerpoint/2010/main" val="181196413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hdr" sz="quarter"/>
          </p:nvPr>
        </p:nvSpPr>
        <p:spPr bwMode="auto">
          <a:xfrm>
            <a:off x="0" y="0"/>
            <a:ext cx="3014663"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defTabSz="862013">
              <a:defRPr sz="1100">
                <a:latin typeface="Verdana" pitchFamily="34" charset="0"/>
                <a:ea typeface="+mn-ea"/>
                <a:cs typeface="+mn-cs"/>
              </a:defRPr>
            </a:lvl1pPr>
          </a:lstStyle>
          <a:p>
            <a:pPr>
              <a:defRPr/>
            </a:pPr>
            <a:endParaRPr lang="en-US"/>
          </a:p>
        </p:txBody>
      </p:sp>
      <p:sp>
        <p:nvSpPr>
          <p:cNvPr id="58371" name="Rectangle 3"/>
          <p:cNvSpPr>
            <a:spLocks noGrp="1" noChangeArrowheads="1"/>
          </p:cNvSpPr>
          <p:nvPr>
            <p:ph type="dt" idx="1"/>
          </p:nvPr>
        </p:nvSpPr>
        <p:spPr bwMode="auto">
          <a:xfrm>
            <a:off x="3995738" y="0"/>
            <a:ext cx="3014662" cy="485775"/>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lvl1pPr algn="r" defTabSz="862013">
              <a:defRPr sz="1100"/>
            </a:lvl1pPr>
          </a:lstStyle>
          <a:p>
            <a:fld id="{CE0A1A16-4297-4754-9F25-E170D41B45E1}" type="datetimeFigureOut">
              <a:rPr lang="en-US" altLang="fr-FR"/>
              <a:pPr/>
              <a:t>12/3/2024</a:t>
            </a:fld>
            <a:endParaRPr lang="en-US" altLang="fr-FR"/>
          </a:p>
        </p:txBody>
      </p:sp>
      <p:sp>
        <p:nvSpPr>
          <p:cNvPr id="4100" name="Rectangle 4"/>
          <p:cNvSpPr>
            <a:spLocks noGrp="1" noRot="1" noChangeAspect="1" noChangeArrowheads="1" noTextEdit="1"/>
          </p:cNvSpPr>
          <p:nvPr>
            <p:ph type="sldImg" idx="2"/>
          </p:nvPr>
        </p:nvSpPr>
        <p:spPr bwMode="auto">
          <a:xfrm>
            <a:off x="463550" y="693738"/>
            <a:ext cx="6157913" cy="3465512"/>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8373" name="Rectangle 5"/>
          <p:cNvSpPr>
            <a:spLocks noGrp="1" noChangeArrowheads="1"/>
          </p:cNvSpPr>
          <p:nvPr>
            <p:ph type="body" sz="quarter" idx="3"/>
          </p:nvPr>
        </p:nvSpPr>
        <p:spPr bwMode="auto">
          <a:xfrm>
            <a:off x="904875" y="4435475"/>
            <a:ext cx="5200650" cy="4159250"/>
          </a:xfrm>
          <a:prstGeom prst="rect">
            <a:avLst/>
          </a:prstGeom>
          <a:noFill/>
          <a:ln w="9525">
            <a:noFill/>
            <a:miter lim="800000"/>
            <a:headEnd/>
            <a:tailEnd/>
          </a:ln>
          <a:effectLst/>
        </p:spPr>
        <p:txBody>
          <a:bodyPr vert="horz" wrap="square" lIns="86155" tIns="43077" rIns="86155" bIns="43077"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8374" name="Rectangle 6"/>
          <p:cNvSpPr>
            <a:spLocks noGrp="1" noChangeArrowheads="1"/>
          </p:cNvSpPr>
          <p:nvPr>
            <p:ph type="ftr" sz="quarter" idx="4"/>
          </p:nvPr>
        </p:nvSpPr>
        <p:spPr bwMode="auto">
          <a:xfrm>
            <a:off x="0" y="8870950"/>
            <a:ext cx="3014663"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defTabSz="862013">
              <a:defRPr sz="1100">
                <a:latin typeface="Verdana" pitchFamily="34" charset="0"/>
                <a:ea typeface="+mn-ea"/>
                <a:cs typeface="+mn-cs"/>
              </a:defRPr>
            </a:lvl1pPr>
          </a:lstStyle>
          <a:p>
            <a:pPr>
              <a:defRPr/>
            </a:pPr>
            <a:endParaRPr lang="en-US"/>
          </a:p>
        </p:txBody>
      </p:sp>
      <p:sp>
        <p:nvSpPr>
          <p:cNvPr id="58375" name="Rectangle 7"/>
          <p:cNvSpPr>
            <a:spLocks noGrp="1" noChangeArrowheads="1"/>
          </p:cNvSpPr>
          <p:nvPr>
            <p:ph type="sldNum" sz="quarter" idx="5"/>
          </p:nvPr>
        </p:nvSpPr>
        <p:spPr bwMode="auto">
          <a:xfrm>
            <a:off x="3995738" y="8870950"/>
            <a:ext cx="3014662" cy="415925"/>
          </a:xfrm>
          <a:prstGeom prst="rect">
            <a:avLst/>
          </a:prstGeom>
          <a:noFill/>
          <a:ln w="9525">
            <a:noFill/>
            <a:miter lim="800000"/>
            <a:headEnd/>
            <a:tailEnd/>
          </a:ln>
          <a:effectLst/>
        </p:spPr>
        <p:txBody>
          <a:bodyPr vert="horz" wrap="square" lIns="86155" tIns="43077" rIns="86155" bIns="43077" numCol="1" anchor="b" anchorCtr="0" compatLnSpc="1">
            <a:prstTxWarp prst="textNoShape">
              <a:avLst/>
            </a:prstTxWarp>
          </a:bodyPr>
          <a:lstStyle>
            <a:lvl1pPr algn="r" defTabSz="862013">
              <a:defRPr sz="1100"/>
            </a:lvl1pPr>
          </a:lstStyle>
          <a:p>
            <a:fld id="{D4D0DD51-4268-469F-A172-A4A0DA350D60}" type="slidenum">
              <a:rPr lang="en-US" altLang="fr-FR"/>
              <a:pPr/>
              <a:t>‹#›</a:t>
            </a:fld>
            <a:endParaRPr lang="en-US" altLang="fr-FR"/>
          </a:p>
        </p:txBody>
      </p:sp>
    </p:spTree>
    <p:extLst>
      <p:ext uri="{BB962C8B-B14F-4D97-AF65-F5344CB8AC3E}">
        <p14:creationId xmlns:p14="http://schemas.microsoft.com/office/powerpoint/2010/main" val="1523737365"/>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ＭＳ Ｐゴシック" charset="0"/>
      </a:defRPr>
    </a:lvl1pPr>
    <a:lvl2pPr marL="4572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S PGothic" pitchFamily="34"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0DD51-4268-469F-A172-A4A0DA350D60}" type="slidenum">
              <a:rPr lang="en-US" altLang="fr-FR" smtClean="0"/>
              <a:pPr/>
              <a:t>4</a:t>
            </a:fld>
            <a:endParaRPr lang="en-US" altLang="fr-FR"/>
          </a:p>
        </p:txBody>
      </p:sp>
    </p:spTree>
    <p:extLst>
      <p:ext uri="{BB962C8B-B14F-4D97-AF65-F5344CB8AC3E}">
        <p14:creationId xmlns:p14="http://schemas.microsoft.com/office/powerpoint/2010/main" val="2561004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0DD51-4268-469F-A172-A4A0DA350D60}" type="slidenum">
              <a:rPr lang="en-US" altLang="fr-FR" smtClean="0"/>
              <a:pPr/>
              <a:t>6</a:t>
            </a:fld>
            <a:endParaRPr lang="en-US" altLang="fr-FR"/>
          </a:p>
        </p:txBody>
      </p:sp>
    </p:spTree>
    <p:extLst>
      <p:ext uri="{BB962C8B-B14F-4D97-AF65-F5344CB8AC3E}">
        <p14:creationId xmlns:p14="http://schemas.microsoft.com/office/powerpoint/2010/main" val="6333394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D4D0DD51-4268-469F-A172-A4A0DA350D60}" type="slidenum">
              <a:rPr lang="en-US" altLang="fr-FR" smtClean="0"/>
              <a:pPr/>
              <a:t>11</a:t>
            </a:fld>
            <a:endParaRPr lang="en-US" altLang="fr-FR"/>
          </a:p>
        </p:txBody>
      </p:sp>
    </p:spTree>
    <p:extLst>
      <p:ext uri="{BB962C8B-B14F-4D97-AF65-F5344CB8AC3E}">
        <p14:creationId xmlns:p14="http://schemas.microsoft.com/office/powerpoint/2010/main" val="3097407961"/>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 Type="http://schemas.openxmlformats.org/officeDocument/2006/relationships/image" Target="../media/image27.png"/><Relationship Id="rId21" Type="http://schemas.openxmlformats.org/officeDocument/2006/relationships/image" Target="../media/image19.png"/><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5" Type="http://schemas.openxmlformats.org/officeDocument/2006/relationships/image" Target="../media/image23.png"/><Relationship Id="rId2" Type="http://schemas.openxmlformats.org/officeDocument/2006/relationships/image" Target="../media/image28.jpeg"/><Relationship Id="rId16" Type="http://schemas.openxmlformats.org/officeDocument/2006/relationships/image" Target="../media/image14.png"/><Relationship Id="rId20" Type="http://schemas.openxmlformats.org/officeDocument/2006/relationships/image" Target="../media/image18.png"/><Relationship Id="rId1" Type="http://schemas.openxmlformats.org/officeDocument/2006/relationships/slideMaster" Target="../slideMasters/slideMaster1.xml"/><Relationship Id="rId6" Type="http://schemas.openxmlformats.org/officeDocument/2006/relationships/image" Target="../media/image4.png"/><Relationship Id="rId11" Type="http://schemas.openxmlformats.org/officeDocument/2006/relationships/image" Target="../media/image9.png"/><Relationship Id="rId24" Type="http://schemas.openxmlformats.org/officeDocument/2006/relationships/image" Target="../media/image22.png"/><Relationship Id="rId5" Type="http://schemas.openxmlformats.org/officeDocument/2006/relationships/image" Target="../media/image3.pn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10" Type="http://schemas.openxmlformats.org/officeDocument/2006/relationships/image" Target="../media/image8.png"/><Relationship Id="rId19" Type="http://schemas.openxmlformats.org/officeDocument/2006/relationships/image" Target="../media/image17.png"/><Relationship Id="rId4" Type="http://schemas.openxmlformats.org/officeDocument/2006/relationships/image" Target="../media/image29.png"/><Relationship Id="rId9" Type="http://schemas.openxmlformats.org/officeDocument/2006/relationships/image" Target="../media/image7.pn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e de titre">
    <p:spTree>
      <p:nvGrpSpPr>
        <p:cNvPr id="1" name=""/>
        <p:cNvGrpSpPr/>
        <p:nvPr/>
      </p:nvGrpSpPr>
      <p:grpSpPr>
        <a:xfrm>
          <a:off x="0" y="0"/>
          <a:ext cx="0" cy="0"/>
          <a:chOff x="0" y="0"/>
          <a:chExt cx="0" cy="0"/>
        </a:xfrm>
      </p:grpSpPr>
      <p:pic>
        <p:nvPicPr>
          <p:cNvPr id="4" name="Picture 34" descr="CCI_ppt_edits_landSurfaceTemp.jpg"/>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27"/>
          <p:cNvSpPr txBox="1">
            <a:spLocks noChangeArrowheads="1"/>
          </p:cNvSpPr>
          <p:nvPr/>
        </p:nvSpPr>
        <p:spPr bwMode="auto">
          <a:xfrm>
            <a:off x="631825" y="4822825"/>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endParaRPr lang="en-US" sz="800"/>
          </a:p>
        </p:txBody>
      </p:sp>
      <p:pic>
        <p:nvPicPr>
          <p:cNvPr id="6" name="Picture 37"/>
          <p:cNvPicPr>
            <a:picLocks noChangeAspect="1"/>
          </p:cNvPicPr>
          <p:nvPr/>
        </p:nvPicPr>
        <p:blipFill>
          <a:blip r:embed="rId3"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58"/>
          <p:cNvSpPr txBox="1">
            <a:spLocks noChangeArrowheads="1"/>
          </p:cNvSpPr>
          <p:nvPr/>
        </p:nvSpPr>
        <p:spPr bwMode="auto">
          <a:xfrm>
            <a:off x="163513" y="4572000"/>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nchor="b">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a:solidFill>
                  <a:srgbClr val="D9D9D9"/>
                </a:solidFill>
              </a:rPr>
              <a:t>ESA UNCLASSIFIED - For Official Use</a:t>
            </a:r>
          </a:p>
        </p:txBody>
      </p:sp>
      <p:pic>
        <p:nvPicPr>
          <p:cNvPr id="8" name="Picture 65"/>
          <p:cNvPicPr>
            <a:picLocks noChangeAspect="1"/>
          </p:cNvPicPr>
          <p:nvPr/>
        </p:nvPicPr>
        <p:blipFill>
          <a:blip r:embed="rId4">
            <a:extLst>
              <a:ext uri="{28A0092B-C50C-407E-A947-70E740481C1C}">
                <a14:useLocalDpi xmlns:a14="http://schemas.microsoft.com/office/drawing/2010/main" val="0"/>
              </a:ext>
            </a:extLst>
          </a:blip>
          <a:srcRect t="83098" b="-5313"/>
          <a:stretch>
            <a:fillRect/>
          </a:stretch>
        </p:blipFill>
        <p:spPr bwMode="auto">
          <a:xfrm>
            <a:off x="7789863" y="4899025"/>
            <a:ext cx="1195387" cy="144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9" name="Straight Connector 39"/>
          <p:cNvCxnSpPr/>
          <p:nvPr/>
        </p:nvCxnSpPr>
        <p:spPr>
          <a:xfrm>
            <a:off x="166688" y="4789488"/>
            <a:ext cx="8823325" cy="0"/>
          </a:xfrm>
          <a:prstGeom prst="line">
            <a:avLst/>
          </a:prstGeom>
          <a:ln w="6350" cmpd="sng">
            <a:solidFill>
              <a:schemeClr val="bg1"/>
            </a:solidFill>
            <a:prstDash val="solid"/>
          </a:ln>
        </p:spPr>
        <p:style>
          <a:lnRef idx="1">
            <a:schemeClr val="accent1"/>
          </a:lnRef>
          <a:fillRef idx="0">
            <a:schemeClr val="accent1"/>
          </a:fillRef>
          <a:effectRef idx="0">
            <a:schemeClr val="accent1"/>
          </a:effectRef>
          <a:fontRef idx="minor">
            <a:schemeClr val="tx1"/>
          </a:fontRef>
        </p:style>
      </p:cxnSp>
      <p:grpSp>
        <p:nvGrpSpPr>
          <p:cNvPr id="10" name="Group 67"/>
          <p:cNvGrpSpPr>
            <a:grpSpLocks/>
          </p:cNvGrpSpPr>
          <p:nvPr/>
        </p:nvGrpSpPr>
        <p:grpSpPr bwMode="auto">
          <a:xfrm>
            <a:off x="173038" y="4908550"/>
            <a:ext cx="6826250" cy="111125"/>
            <a:chOff x="172269" y="6621494"/>
            <a:chExt cx="6826666" cy="111519"/>
          </a:xfrm>
        </p:grpSpPr>
        <p:pic>
          <p:nvPicPr>
            <p:cNvPr id="11" name="Picture 68" descr="at.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69" descr="be.png"/>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70" descr="ca.png"/>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1" descr="ch.png"/>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72" descr="cz.png"/>
            <p:cNvPicPr>
              <a:picLocks noChangeAspect="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73" descr="de.png"/>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74" descr="dk.png"/>
            <p:cNvPicPr>
              <a:picLocks noChangeAspect="1"/>
            </p:cNvPicPr>
            <p:nvPr/>
          </p:nvPicPr>
          <p:blipFill>
            <a:blip r:embed="rId11">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75" descr="ee.pn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76" descr="es.pn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77" descr="fi.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78" descr="fr.png"/>
            <p:cNvPicPr>
              <a:picLocks noChangeAspect="1"/>
            </p:cNvPicPr>
            <p:nvPr/>
          </p:nvPicPr>
          <p:blipFill>
            <a:blip r:embed="rId15">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 name="Picture 79" descr="gr.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3" name="Picture 80" descr="hu.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81" descr="ie.png"/>
            <p:cNvPicPr>
              <a:picLocks noChangeAspect="1"/>
            </p:cNvPicPr>
            <p:nvPr/>
          </p:nvPicPr>
          <p:blipFill>
            <a:blip r:embed="rId18">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 name="Picture 82" descr="it.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6" name="Picture 83" descr="lu.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 name="Picture 84" descr="nl.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 name="Picture 85" descr="no.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9" name="Picture 86" descr="pl.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0" name="Picture 87" descr="pt.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 name="Picture 88" descr="ro.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 name="Picture 89" descr="se.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Picture 90" descr="uk.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 name="Picture 91" descr="si.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6323" name="Rectangle 2"/>
          <p:cNvSpPr>
            <a:spLocks noGrp="1" noChangeArrowheads="1"/>
          </p:cNvSpPr>
          <p:nvPr>
            <p:ph type="subTitle" idx="1"/>
          </p:nvPr>
        </p:nvSpPr>
        <p:spPr>
          <a:xfrm>
            <a:off x="614361" y="2914650"/>
            <a:ext cx="7948800" cy="421975"/>
          </a:xfrm>
        </p:spPr>
        <p:txBody>
          <a:bodyPr>
            <a:spAutoFit/>
          </a:bodyPr>
          <a:lstStyle>
            <a:lvl1pPr marL="0" indent="0">
              <a:buFont typeface="Verdana" pitchFamily="34" charset="0"/>
              <a:buNone/>
              <a:defRPr sz="1800"/>
            </a:lvl1pPr>
          </a:lstStyle>
          <a:p>
            <a:pPr lvl="0"/>
            <a:r>
              <a:rPr lang="fr-FR" noProof="0"/>
              <a:t>Modifiez le style des sous-titres du masque</a:t>
            </a:r>
            <a:endParaRPr lang="en-GB" noProof="0" dirty="0"/>
          </a:p>
        </p:txBody>
      </p:sp>
      <p:sp>
        <p:nvSpPr>
          <p:cNvPr id="56325" name="Rectangle 6"/>
          <p:cNvSpPr>
            <a:spLocks noGrp="1" noChangeArrowheads="1"/>
          </p:cNvSpPr>
          <p:nvPr>
            <p:ph type="ctrTitle"/>
          </p:nvPr>
        </p:nvSpPr>
        <p:spPr>
          <a:xfrm>
            <a:off x="587375" y="1856096"/>
            <a:ext cx="7947025" cy="584775"/>
          </a:xfrm>
          <a:prstGeom prst="rect">
            <a:avLst/>
          </a:prstGeom>
        </p:spPr>
        <p:txBody>
          <a:bodyPr/>
          <a:lstStyle>
            <a:lvl1pPr>
              <a:defRPr sz="3200">
                <a:solidFill>
                  <a:srgbClr val="FFFFFF"/>
                </a:solidFill>
              </a:defRPr>
            </a:lvl1pPr>
          </a:lstStyle>
          <a:p>
            <a:pPr lvl="0"/>
            <a:r>
              <a:rPr lang="fr-FR" noProof="0"/>
              <a:t>Modifiez le style du titre</a:t>
            </a:r>
            <a:endParaRPr lang="en-GB" noProof="0" dirty="0"/>
          </a:p>
        </p:txBody>
      </p:sp>
    </p:spTree>
    <p:extLst>
      <p:ext uri="{BB962C8B-B14F-4D97-AF65-F5344CB8AC3E}">
        <p14:creationId xmlns:p14="http://schemas.microsoft.com/office/powerpoint/2010/main" val="2614310061"/>
      </p:ext>
    </p:extLst>
  </p:cSld>
  <p:clrMapOvr>
    <a:masterClrMapping/>
  </p:clrMapOvr>
  <p:hf sldNum="0" hdr="0" dt="0"/>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ontent - 1 column">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itle 3"/>
          <p:cNvSpPr>
            <a:spLocks noGrp="1"/>
          </p:cNvSpPr>
          <p:nvPr>
            <p:ph type="title"/>
          </p:nvPr>
        </p:nvSpPr>
        <p:spPr/>
        <p:txBody>
          <a:bodyPr/>
          <a:lstStyle/>
          <a:p>
            <a:r>
              <a:rPr lang="en-US"/>
              <a:t>Click to edit Master title style</a:t>
            </a:r>
            <a:endParaRPr lang="en-GB"/>
          </a:p>
        </p:txBody>
      </p:sp>
      <p:sp>
        <p:nvSpPr>
          <p:cNvPr id="11" name="Slide Number Placeholder 10"/>
          <p:cNvSpPr>
            <a:spLocks noGrp="1"/>
          </p:cNvSpPr>
          <p:nvPr>
            <p:ph type="sldNum" sz="quarter" idx="10"/>
          </p:nvPr>
        </p:nvSpPr>
        <p:spPr/>
        <p:txBody>
          <a:bodyPr/>
          <a:lstStyle/>
          <a:p>
            <a:fld id="{E5F9FE41-C8F9-47EF-94C3-C489748B47D0}" type="slidenum">
              <a:rPr lang="en-GB" smtClean="0"/>
              <a:pPr/>
              <a:t>‹#›</a:t>
            </a:fld>
            <a:endParaRPr lang="en-GB" dirty="0"/>
          </a:p>
        </p:txBody>
      </p:sp>
    </p:spTree>
    <p:extLst>
      <p:ext uri="{BB962C8B-B14F-4D97-AF65-F5344CB8AC3E}">
        <p14:creationId xmlns:p14="http://schemas.microsoft.com/office/powerpoint/2010/main" val="26610090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Modifiez le style du titre</a:t>
            </a:r>
            <a:endParaRPr lang="en-GB" noProof="0"/>
          </a:p>
        </p:txBody>
      </p:sp>
      <p:sp>
        <p:nvSpPr>
          <p:cNvPr id="3" name="Content Placeholder 2"/>
          <p:cNvSpPr>
            <a:spLocks noGrp="1"/>
          </p:cNvSpPr>
          <p:nvPr>
            <p:ph idx="1"/>
          </p:nvPr>
        </p:nvSpPr>
        <p:spPr/>
        <p:txBody>
          <a:bodyPr/>
          <a:lstStyle>
            <a:lvl1pPr marL="0">
              <a:defRPr baseline="0"/>
            </a:lvl1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noProof="0" dirty="0"/>
          </a:p>
        </p:txBody>
      </p:sp>
    </p:spTree>
    <p:extLst>
      <p:ext uri="{BB962C8B-B14F-4D97-AF65-F5344CB8AC3E}">
        <p14:creationId xmlns:p14="http://schemas.microsoft.com/office/powerpoint/2010/main" val="16348116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le 1"/>
          <p:cNvSpPr>
            <a:spLocks noGrp="1"/>
          </p:cNvSpPr>
          <p:nvPr>
            <p:ph type="title"/>
          </p:nvPr>
        </p:nvSpPr>
        <p:spPr>
          <a:xfrm>
            <a:off x="612000" y="2472362"/>
            <a:ext cx="7789050" cy="1323439"/>
          </a:xfrm>
        </p:spPr>
        <p:txBody>
          <a:bodyPr anchor="t"/>
          <a:lstStyle>
            <a:lvl1pPr algn="l">
              <a:defRPr sz="4000" b="0" cap="all">
                <a:solidFill>
                  <a:srgbClr val="0098DB"/>
                </a:solidFill>
              </a:defRPr>
            </a:lvl1pPr>
          </a:lstStyle>
          <a:p>
            <a:r>
              <a:rPr lang="fr-FR" noProof="0"/>
              <a:t>Modifiez le style du titre</a:t>
            </a:r>
            <a:endParaRPr lang="en-GB" noProof="0" dirty="0"/>
          </a:p>
        </p:txBody>
      </p:sp>
      <p:sp>
        <p:nvSpPr>
          <p:cNvPr id="3" name="Text Placeholder 2"/>
          <p:cNvSpPr>
            <a:spLocks noGrp="1"/>
          </p:cNvSpPr>
          <p:nvPr>
            <p:ph type="body" idx="1"/>
          </p:nvPr>
        </p:nvSpPr>
        <p:spPr>
          <a:xfrm>
            <a:off x="612000" y="1347221"/>
            <a:ext cx="7789050" cy="1125140"/>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fr-FR" noProof="0"/>
              <a:t>Modifiez les styles du texte du masque</a:t>
            </a:r>
          </a:p>
        </p:txBody>
      </p:sp>
    </p:spTree>
    <p:extLst>
      <p:ext uri="{BB962C8B-B14F-4D97-AF65-F5344CB8AC3E}">
        <p14:creationId xmlns:p14="http://schemas.microsoft.com/office/powerpoint/2010/main" val="370501218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fr-FR" noProof="0"/>
              <a:t>Modifiez le style du titre</a:t>
            </a:r>
            <a:endParaRPr lang="en-GB" noProof="0"/>
          </a:p>
        </p:txBody>
      </p:sp>
      <p:sp>
        <p:nvSpPr>
          <p:cNvPr id="3" name="Content Placeholder 2"/>
          <p:cNvSpPr>
            <a:spLocks noGrp="1"/>
          </p:cNvSpPr>
          <p:nvPr>
            <p:ph sz="half" idx="1"/>
          </p:nvPr>
        </p:nvSpPr>
        <p:spPr>
          <a:xfrm>
            <a:off x="615950" y="1254919"/>
            <a:ext cx="3889376"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a:p>
        </p:txBody>
      </p:sp>
      <p:sp>
        <p:nvSpPr>
          <p:cNvPr id="4" name="Content Placeholder 3"/>
          <p:cNvSpPr>
            <a:spLocks noGrp="1"/>
          </p:cNvSpPr>
          <p:nvPr>
            <p:ph sz="half" idx="2"/>
          </p:nvPr>
        </p:nvSpPr>
        <p:spPr>
          <a:xfrm>
            <a:off x="4657723" y="1254919"/>
            <a:ext cx="3888000" cy="3238500"/>
          </a:xfrm>
        </p:spPr>
        <p:txBody>
          <a:bodyPr/>
          <a:lstStyle>
            <a:lvl1pPr>
              <a:defRPr sz="1200"/>
            </a:lvl1pPr>
            <a:lvl2pPr>
              <a:defRPr sz="1200"/>
            </a:lvl2pPr>
            <a:lvl3pPr>
              <a:defRPr sz="1200"/>
            </a:lvl3pPr>
            <a:lvl4pPr>
              <a:defRPr sz="1200"/>
            </a:lvl4pPr>
            <a:lvl5pPr>
              <a:defRPr sz="1200"/>
            </a:lvl5pPr>
            <a:lvl6pPr>
              <a:defRPr sz="1800"/>
            </a:lvl6pPr>
            <a:lvl7pPr>
              <a:defRPr sz="1800"/>
            </a:lvl7pPr>
            <a:lvl8pPr>
              <a:defRPr sz="1800"/>
            </a:lvl8pPr>
            <a:lvl9pPr>
              <a:defRPr sz="18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a:p>
        </p:txBody>
      </p:sp>
    </p:spTree>
    <p:extLst>
      <p:ext uri="{BB962C8B-B14F-4D97-AF65-F5344CB8AC3E}">
        <p14:creationId xmlns:p14="http://schemas.microsoft.com/office/powerpoint/2010/main" val="261378781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a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19123" y="1250100"/>
            <a:ext cx="3895200" cy="372600"/>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noProof="0"/>
              <a:t>Modifiez les styles du texte du masque</a:t>
            </a:r>
          </a:p>
        </p:txBody>
      </p:sp>
      <p:sp>
        <p:nvSpPr>
          <p:cNvPr id="5" name="Text Placeholder 4"/>
          <p:cNvSpPr>
            <a:spLocks noGrp="1"/>
          </p:cNvSpPr>
          <p:nvPr>
            <p:ph type="body" sz="quarter" idx="3"/>
          </p:nvPr>
        </p:nvSpPr>
        <p:spPr>
          <a:xfrm>
            <a:off x="4645025" y="1250156"/>
            <a:ext cx="3896416" cy="371493"/>
          </a:xfrm>
        </p:spPr>
        <p:txBody>
          <a:bodyPr anchor="b"/>
          <a:lstStyle>
            <a:lvl1pPr marL="0" indent="0">
              <a:buNone/>
              <a:defRPr sz="16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noProof="0"/>
              <a:t>Modifiez les styles du texte du masque</a:t>
            </a:r>
          </a:p>
        </p:txBody>
      </p:sp>
      <p:sp>
        <p:nvSpPr>
          <p:cNvPr id="6" name="Content Placeholder 5"/>
          <p:cNvSpPr>
            <a:spLocks noGrp="1"/>
          </p:cNvSpPr>
          <p:nvPr>
            <p:ph sz="quarter" idx="4"/>
          </p:nvPr>
        </p:nvSpPr>
        <p:spPr>
          <a:xfrm>
            <a:off x="4645026" y="1631157"/>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7" name="Content Placeholder 5"/>
          <p:cNvSpPr>
            <a:spLocks noGrp="1"/>
          </p:cNvSpPr>
          <p:nvPr>
            <p:ph sz="quarter" idx="10"/>
          </p:nvPr>
        </p:nvSpPr>
        <p:spPr>
          <a:xfrm>
            <a:off x="619200" y="1630801"/>
            <a:ext cx="3898900" cy="2862263"/>
          </a:xfrm>
        </p:spPr>
        <p:txBody>
          <a:bodyPr/>
          <a:lstStyle>
            <a:lvl1pPr>
              <a:defRPr sz="1200"/>
            </a:lvl1pPr>
            <a:lvl2pPr>
              <a:defRPr sz="1200"/>
            </a:lvl2pPr>
            <a:lvl3pPr>
              <a:defRPr sz="1200"/>
            </a:lvl3pPr>
            <a:lvl4pPr>
              <a:defRPr sz="1200"/>
            </a:lvl4pPr>
            <a:lvl5pPr>
              <a:defRPr sz="1200"/>
            </a:lvl5pPr>
            <a:lvl6pPr>
              <a:defRPr sz="1600"/>
            </a:lvl6pPr>
            <a:lvl7pPr>
              <a:defRPr sz="1600"/>
            </a:lvl7pPr>
            <a:lvl8pPr>
              <a:defRPr sz="1600"/>
            </a:lvl8pPr>
            <a:lvl9pPr>
              <a:defRPr sz="16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9" name="Title 1"/>
          <p:cNvSpPr>
            <a:spLocks noGrp="1"/>
          </p:cNvSpPr>
          <p:nvPr>
            <p:ph type="title"/>
          </p:nvPr>
        </p:nvSpPr>
        <p:spPr>
          <a:xfrm>
            <a:off x="143086" y="149150"/>
            <a:ext cx="7174846" cy="430887"/>
          </a:xfrm>
        </p:spPr>
        <p:txBody>
          <a:bodyPr/>
          <a:lstStyle/>
          <a:p>
            <a:r>
              <a:rPr lang="fr-FR" noProof="0"/>
              <a:t>Modifiez le style du titre</a:t>
            </a:r>
            <a:endParaRPr lang="en-GB" noProof="0"/>
          </a:p>
        </p:txBody>
      </p:sp>
    </p:spTree>
    <p:extLst>
      <p:ext uri="{BB962C8B-B14F-4D97-AF65-F5344CB8AC3E}">
        <p14:creationId xmlns:p14="http://schemas.microsoft.com/office/powerpoint/2010/main" val="292694116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sp>
        <p:nvSpPr>
          <p:cNvPr id="6" name="Rectangle 6"/>
          <p:cNvSpPr>
            <a:spLocks noGrp="1" noChangeArrowheads="1"/>
          </p:cNvSpPr>
          <p:nvPr>
            <p:ph type="title"/>
          </p:nvPr>
        </p:nvSpPr>
        <p:spPr bwMode="auto">
          <a:xfrm>
            <a:off x="143086" y="149150"/>
            <a:ext cx="7174846" cy="430887"/>
          </a:xfrm>
          <a:prstGeom prst="rect">
            <a:avLst/>
          </a:prstGeom>
          <a:noFill/>
          <a:ln>
            <a:noFill/>
          </a:ln>
        </p:spPr>
        <p:txBody>
          <a:bodyPr/>
          <a:lstStyle>
            <a:lvl1pPr>
              <a:defRPr lang="en-GB" sz="2200" b="0" dirty="0" smtClean="0">
                <a:solidFill>
                  <a:srgbClr val="0070C0"/>
                </a:solidFill>
                <a:latin typeface="Verdana"/>
                <a:ea typeface="+mj-ea"/>
                <a:cs typeface="Verdana"/>
              </a:defRPr>
            </a:lvl1pPr>
          </a:lstStyle>
          <a:p>
            <a:pPr lvl="0"/>
            <a:r>
              <a:rPr lang="fr-FR"/>
              <a:t>Modifiez le style du titre</a:t>
            </a:r>
            <a:endParaRPr lang="en-GB" dirty="0"/>
          </a:p>
        </p:txBody>
      </p:sp>
    </p:spTree>
    <p:extLst>
      <p:ext uri="{BB962C8B-B14F-4D97-AF65-F5344CB8AC3E}">
        <p14:creationId xmlns:p14="http://schemas.microsoft.com/office/powerpoint/2010/main" val="42386143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297518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u avec légende">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3" y="1250157"/>
            <a:ext cx="4968875" cy="3243263"/>
          </a:xfrm>
        </p:spPr>
        <p:txBody>
          <a:bodyPr/>
          <a:lstStyle>
            <a:lvl1pPr>
              <a:defRPr sz="1400"/>
            </a:lvl1pPr>
            <a:lvl2pPr>
              <a:defRPr sz="1400"/>
            </a:lvl2pPr>
            <a:lvl3pPr>
              <a:defRPr sz="1400"/>
            </a:lvl3pPr>
            <a:lvl4pPr>
              <a:defRPr sz="1400"/>
            </a:lvl4pPr>
            <a:lvl5pPr>
              <a:defRPr sz="1400"/>
            </a:lvl5pPr>
            <a:lvl6pPr>
              <a:defRPr sz="2000"/>
            </a:lvl6pPr>
            <a:lvl7pPr>
              <a:defRPr sz="2000"/>
            </a:lvl7pPr>
            <a:lvl8pPr>
              <a:defRPr sz="2000"/>
            </a:lvl8pPr>
            <a:lvl9pPr>
              <a:defRPr sz="2000"/>
            </a:lvl9pPr>
          </a:lstStyle>
          <a:p>
            <a:pPr lvl="0"/>
            <a:r>
              <a:rPr lang="fr-FR" noProof="0"/>
              <a:t>Modifiez les styles du texte du masque</a:t>
            </a:r>
          </a:p>
          <a:p>
            <a:pPr lvl="1"/>
            <a:r>
              <a:rPr lang="fr-FR" noProof="0"/>
              <a:t>Deuxième niveau</a:t>
            </a:r>
          </a:p>
          <a:p>
            <a:pPr lvl="2"/>
            <a:r>
              <a:rPr lang="fr-FR" noProof="0"/>
              <a:t>Troisième niveau</a:t>
            </a:r>
          </a:p>
          <a:p>
            <a:pPr lvl="3"/>
            <a:r>
              <a:rPr lang="fr-FR" noProof="0"/>
              <a:t>Quatrième niveau</a:t>
            </a:r>
          </a:p>
          <a:p>
            <a:pPr lvl="4"/>
            <a:r>
              <a:rPr lang="fr-FR" noProof="0"/>
              <a:t>Cinquième niveau</a:t>
            </a:r>
            <a:endParaRPr lang="en-GB" noProof="0" dirty="0"/>
          </a:p>
        </p:txBody>
      </p:sp>
      <p:sp>
        <p:nvSpPr>
          <p:cNvPr id="4" name="Text Placeholder 3"/>
          <p:cNvSpPr>
            <a:spLocks noGrp="1"/>
          </p:cNvSpPr>
          <p:nvPr>
            <p:ph type="body" sz="half" idx="2"/>
          </p:nvPr>
        </p:nvSpPr>
        <p:spPr>
          <a:xfrm>
            <a:off x="619125" y="1250101"/>
            <a:ext cx="2846388" cy="32432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noProof="0"/>
              <a:t>Modifiez les styles du texte du masque</a:t>
            </a:r>
          </a:p>
        </p:txBody>
      </p:sp>
      <p:sp>
        <p:nvSpPr>
          <p:cNvPr id="5" name="Title 1"/>
          <p:cNvSpPr>
            <a:spLocks noGrp="1"/>
          </p:cNvSpPr>
          <p:nvPr>
            <p:ph type="title"/>
          </p:nvPr>
        </p:nvSpPr>
        <p:spPr>
          <a:xfrm>
            <a:off x="143086" y="149150"/>
            <a:ext cx="7174846" cy="430887"/>
          </a:xfrm>
        </p:spPr>
        <p:txBody>
          <a:bodyPr/>
          <a:lstStyle/>
          <a:p>
            <a:r>
              <a:rPr lang="fr-FR" noProof="0"/>
              <a:t>Modifiez le style du titre</a:t>
            </a:r>
            <a:endParaRPr lang="en-GB" noProof="0"/>
          </a:p>
        </p:txBody>
      </p:sp>
    </p:spTree>
    <p:extLst>
      <p:ext uri="{BB962C8B-B14F-4D97-AF65-F5344CB8AC3E}">
        <p14:creationId xmlns:p14="http://schemas.microsoft.com/office/powerpoint/2010/main" val="37862580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le 1"/>
          <p:cNvSpPr>
            <a:spLocks noGrp="1"/>
          </p:cNvSpPr>
          <p:nvPr>
            <p:ph type="title"/>
          </p:nvPr>
        </p:nvSpPr>
        <p:spPr>
          <a:xfrm>
            <a:off x="1602000" y="3724872"/>
            <a:ext cx="5932800" cy="307777"/>
          </a:xfrm>
        </p:spPr>
        <p:txBody>
          <a:bodyPr anchor="b"/>
          <a:lstStyle>
            <a:lvl1pPr algn="l">
              <a:defRPr sz="1400" b="1"/>
            </a:lvl1pPr>
          </a:lstStyle>
          <a:p>
            <a:r>
              <a:rPr lang="fr-FR" noProof="0"/>
              <a:t>Modifiez le style du titre</a:t>
            </a:r>
            <a:endParaRPr lang="en-GB" noProof="0"/>
          </a:p>
        </p:txBody>
      </p:sp>
      <p:sp>
        <p:nvSpPr>
          <p:cNvPr id="3" name="Picture Placeholder 2"/>
          <p:cNvSpPr>
            <a:spLocks noGrp="1"/>
          </p:cNvSpPr>
          <p:nvPr>
            <p:ph type="pic" idx="1"/>
          </p:nvPr>
        </p:nvSpPr>
        <p:spPr>
          <a:xfrm>
            <a:off x="1601787" y="1250156"/>
            <a:ext cx="5932488" cy="2543176"/>
          </a:xfrm>
        </p:spPr>
        <p:txBody>
          <a:bodyPr/>
          <a:lstStyle>
            <a:lvl1pPr marL="0" indent="0">
              <a:buNone/>
              <a:defRPr sz="1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fr-FR" noProof="0"/>
              <a:t>Cliquez sur l'icône pour ajouter une image</a:t>
            </a:r>
            <a:endParaRPr lang="en-GB" noProof="0" dirty="0"/>
          </a:p>
        </p:txBody>
      </p:sp>
      <p:sp>
        <p:nvSpPr>
          <p:cNvPr id="4" name="Text Placeholder 3"/>
          <p:cNvSpPr>
            <a:spLocks noGrp="1"/>
          </p:cNvSpPr>
          <p:nvPr>
            <p:ph type="body" sz="half" idx="2"/>
          </p:nvPr>
        </p:nvSpPr>
        <p:spPr>
          <a:xfrm>
            <a:off x="1602000" y="4029076"/>
            <a:ext cx="5932800" cy="46434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fr-FR" noProof="0"/>
              <a:t>Modifiez les styles du texte du masque</a:t>
            </a:r>
          </a:p>
        </p:txBody>
      </p:sp>
    </p:spTree>
    <p:extLst>
      <p:ext uri="{BB962C8B-B14F-4D97-AF65-F5344CB8AC3E}">
        <p14:creationId xmlns:p14="http://schemas.microsoft.com/office/powerpoint/2010/main" val="3853844425"/>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image" Target="../media/image2.jpeg"/><Relationship Id="rId18" Type="http://schemas.openxmlformats.org/officeDocument/2006/relationships/image" Target="../media/image7.png"/><Relationship Id="rId26" Type="http://schemas.openxmlformats.org/officeDocument/2006/relationships/image" Target="../media/image15.png"/><Relationship Id="rId21" Type="http://schemas.openxmlformats.org/officeDocument/2006/relationships/image" Target="../media/image10.png"/><Relationship Id="rId34" Type="http://schemas.openxmlformats.org/officeDocument/2006/relationships/image" Target="../media/image23.png"/><Relationship Id="rId7" Type="http://schemas.openxmlformats.org/officeDocument/2006/relationships/slideLayout" Target="../slideLayouts/slideLayout7.xml"/><Relationship Id="rId12" Type="http://schemas.openxmlformats.org/officeDocument/2006/relationships/image" Target="../media/image1.jpeg"/><Relationship Id="rId17" Type="http://schemas.openxmlformats.org/officeDocument/2006/relationships/image" Target="../media/image6.png"/><Relationship Id="rId25" Type="http://schemas.openxmlformats.org/officeDocument/2006/relationships/image" Target="../media/image14.png"/><Relationship Id="rId33" Type="http://schemas.openxmlformats.org/officeDocument/2006/relationships/image" Target="../media/image22.png"/><Relationship Id="rId38" Type="http://schemas.openxmlformats.org/officeDocument/2006/relationships/image" Target="../media/image27.png"/><Relationship Id="rId2" Type="http://schemas.openxmlformats.org/officeDocument/2006/relationships/slideLayout" Target="../slideLayouts/slideLayout2.xml"/><Relationship Id="rId16" Type="http://schemas.openxmlformats.org/officeDocument/2006/relationships/image" Target="../media/image5.png"/><Relationship Id="rId20" Type="http://schemas.openxmlformats.org/officeDocument/2006/relationships/image" Target="../media/image9.png"/><Relationship Id="rId29" Type="http://schemas.openxmlformats.org/officeDocument/2006/relationships/image" Target="../media/image18.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24" Type="http://schemas.openxmlformats.org/officeDocument/2006/relationships/image" Target="../media/image13.png"/><Relationship Id="rId32" Type="http://schemas.openxmlformats.org/officeDocument/2006/relationships/image" Target="../media/image21.png"/><Relationship Id="rId37" Type="http://schemas.openxmlformats.org/officeDocument/2006/relationships/image" Target="../media/image26.png"/><Relationship Id="rId5" Type="http://schemas.openxmlformats.org/officeDocument/2006/relationships/slideLayout" Target="../slideLayouts/slideLayout5.xml"/><Relationship Id="rId15" Type="http://schemas.openxmlformats.org/officeDocument/2006/relationships/image" Target="../media/image4.png"/><Relationship Id="rId23" Type="http://schemas.openxmlformats.org/officeDocument/2006/relationships/image" Target="../media/image12.png"/><Relationship Id="rId28" Type="http://schemas.openxmlformats.org/officeDocument/2006/relationships/image" Target="../media/image17.png"/><Relationship Id="rId36" Type="http://schemas.openxmlformats.org/officeDocument/2006/relationships/image" Target="../media/image25.png"/><Relationship Id="rId10" Type="http://schemas.openxmlformats.org/officeDocument/2006/relationships/slideLayout" Target="../slideLayouts/slideLayout10.xml"/><Relationship Id="rId19" Type="http://schemas.openxmlformats.org/officeDocument/2006/relationships/image" Target="../media/image8.png"/><Relationship Id="rId31" Type="http://schemas.openxmlformats.org/officeDocument/2006/relationships/image" Target="../media/image20.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 Id="rId22" Type="http://schemas.openxmlformats.org/officeDocument/2006/relationships/image" Target="../media/image11.png"/><Relationship Id="rId27" Type="http://schemas.openxmlformats.org/officeDocument/2006/relationships/image" Target="../media/image16.png"/><Relationship Id="rId30" Type="http://schemas.openxmlformats.org/officeDocument/2006/relationships/image" Target="../media/image19.png"/><Relationship Id="rId35" Type="http://schemas.openxmlformats.org/officeDocument/2006/relationships/image" Target="../media/image24.png"/><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026" name="Picture 7" descr="CCI_ppt_edits_landSurfaceTemp2.jpg"/>
          <p:cNvPicPr>
            <a:picLocks noChangeAspect="1"/>
          </p:cNvPicPr>
          <p:nvPr/>
        </p:nvPicPr>
        <p:blipFill>
          <a:blip r:embed="rId12">
            <a:extLst>
              <a:ext uri="{28A0092B-C50C-407E-A947-70E740481C1C}">
                <a14:useLocalDpi xmlns:a14="http://schemas.microsoft.com/office/drawing/2010/main" val="0"/>
              </a:ext>
            </a:extLst>
          </a:blip>
          <a:srcRect/>
          <a:stretch>
            <a:fillRect/>
          </a:stretch>
        </p:blipFill>
        <p:spPr bwMode="auto">
          <a:xfrm>
            <a:off x="0" y="0"/>
            <a:ext cx="9144000" cy="765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body" idx="1"/>
          </p:nvPr>
        </p:nvSpPr>
        <p:spPr bwMode="auto">
          <a:xfrm>
            <a:off x="173038" y="792163"/>
            <a:ext cx="8747125" cy="3824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ltLang="fr-FR"/>
              <a:t>Modifiez les styles du texte du masque</a:t>
            </a:r>
          </a:p>
          <a:p>
            <a:pPr lvl="1"/>
            <a:r>
              <a:rPr lang="fr-FR" altLang="fr-FR"/>
              <a:t>Deuxième niveau</a:t>
            </a:r>
          </a:p>
          <a:p>
            <a:pPr lvl="2"/>
            <a:r>
              <a:rPr lang="fr-FR" altLang="fr-FR"/>
              <a:t>Troisième niveau</a:t>
            </a:r>
          </a:p>
          <a:p>
            <a:pPr lvl="3"/>
            <a:r>
              <a:rPr lang="fr-FR" altLang="fr-FR"/>
              <a:t>Quatrième niveau</a:t>
            </a:r>
          </a:p>
          <a:p>
            <a:pPr lvl="4"/>
            <a:r>
              <a:rPr lang="fr-FR" altLang="fr-FR"/>
              <a:t>Cinquième niveau</a:t>
            </a:r>
            <a:endParaRPr lang="en-US" altLang="fr-FR"/>
          </a:p>
        </p:txBody>
      </p:sp>
      <p:sp>
        <p:nvSpPr>
          <p:cNvPr id="1028" name="Text Box DG"/>
          <p:cNvSpPr txBox="1">
            <a:spLocks noChangeArrowheads="1"/>
          </p:cNvSpPr>
          <p:nvPr/>
        </p:nvSpPr>
        <p:spPr bwMode="auto">
          <a:xfrm>
            <a:off x="577850" y="334963"/>
            <a:ext cx="5016500" cy="214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endParaRPr lang="en-US" sz="800"/>
          </a:p>
        </p:txBody>
      </p:sp>
      <p:sp>
        <p:nvSpPr>
          <p:cNvPr id="1029" name="Rectangle 6"/>
          <p:cNvSpPr>
            <a:spLocks noGrp="1" noChangeArrowheads="1"/>
          </p:cNvSpPr>
          <p:nvPr>
            <p:ph type="title"/>
          </p:nvPr>
        </p:nvSpPr>
        <p:spPr bwMode="auto">
          <a:xfrm>
            <a:off x="774700" y="158750"/>
            <a:ext cx="6956425" cy="430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fr-FR" altLang="fr-FR"/>
              <a:t>Modifiez le style du titre</a:t>
            </a:r>
            <a:endParaRPr lang="en-US" altLang="fr-FR"/>
          </a:p>
        </p:txBody>
      </p:sp>
      <p:pic>
        <p:nvPicPr>
          <p:cNvPr id="1030" name="Picture 11" descr="PPT_Footer.jpg"/>
          <p:cNvPicPr>
            <a:picLocks noChangeAspect="1"/>
          </p:cNvPicPr>
          <p:nvPr/>
        </p:nvPicPr>
        <p:blipFill>
          <a:blip r:embed="rId13">
            <a:extLst>
              <a:ext uri="{28A0092B-C50C-407E-A947-70E740481C1C}">
                <a14:useLocalDpi xmlns:a14="http://schemas.microsoft.com/office/drawing/2010/main" val="0"/>
              </a:ext>
            </a:extLst>
          </a:blip>
          <a:srcRect/>
          <a:stretch>
            <a:fillRect/>
          </a:stretch>
        </p:blipFill>
        <p:spPr bwMode="auto">
          <a:xfrm>
            <a:off x="0" y="4776788"/>
            <a:ext cx="91440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1" name="Text Box 38"/>
          <p:cNvSpPr txBox="1">
            <a:spLocks noChangeArrowheads="1"/>
          </p:cNvSpPr>
          <p:nvPr/>
        </p:nvSpPr>
        <p:spPr bwMode="auto">
          <a:xfrm>
            <a:off x="165100" y="4575175"/>
            <a:ext cx="5016500" cy="214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eaLnBrk="0" hangingPunct="0">
              <a:defRPr sz="2400">
                <a:solidFill>
                  <a:schemeClr val="tx1"/>
                </a:solidFill>
                <a:latin typeface="Verdana" charset="0"/>
                <a:ea typeface="ＭＳ Ｐゴシック" charset="0"/>
                <a:cs typeface="ＭＳ Ｐゴシック" charset="0"/>
              </a:defRPr>
            </a:lvl1pPr>
            <a:lvl2pPr marL="742950" indent="-285750" eaLnBrk="0" hangingPunct="0">
              <a:defRPr sz="2400">
                <a:solidFill>
                  <a:schemeClr val="tx1"/>
                </a:solidFill>
                <a:latin typeface="Verdana" charset="0"/>
                <a:ea typeface="ＭＳ Ｐゴシック" charset="0"/>
              </a:defRPr>
            </a:lvl2pPr>
            <a:lvl3pPr marL="1143000" indent="-228600" eaLnBrk="0" hangingPunct="0">
              <a:defRPr sz="2400">
                <a:solidFill>
                  <a:schemeClr val="tx1"/>
                </a:solidFill>
                <a:latin typeface="Verdana" charset="0"/>
                <a:ea typeface="ＭＳ Ｐゴシック" charset="0"/>
              </a:defRPr>
            </a:lvl3pPr>
            <a:lvl4pPr marL="1600200" indent="-228600" eaLnBrk="0" hangingPunct="0">
              <a:defRPr sz="2400">
                <a:solidFill>
                  <a:schemeClr val="tx1"/>
                </a:solidFill>
                <a:latin typeface="Verdana" charset="0"/>
                <a:ea typeface="ＭＳ Ｐゴシック" charset="0"/>
              </a:defRPr>
            </a:lvl4pPr>
            <a:lvl5pPr marL="2057400" indent="-228600" eaLnBrk="0" hangingPunct="0">
              <a:defRPr sz="2400">
                <a:solidFill>
                  <a:schemeClr val="tx1"/>
                </a:solidFill>
                <a:latin typeface="Verdana" charset="0"/>
                <a:ea typeface="ＭＳ Ｐゴシック" charset="0"/>
              </a:defRPr>
            </a:lvl5pPr>
            <a:lvl6pPr marL="2514600" indent="-228600" eaLnBrk="0" fontAlgn="base" hangingPunct="0">
              <a:spcBef>
                <a:spcPct val="0"/>
              </a:spcBef>
              <a:spcAft>
                <a:spcPct val="0"/>
              </a:spcAft>
              <a:defRPr sz="2400">
                <a:solidFill>
                  <a:schemeClr val="tx1"/>
                </a:solidFill>
                <a:latin typeface="Verdana" charset="0"/>
                <a:ea typeface="ＭＳ Ｐゴシック" charset="0"/>
              </a:defRPr>
            </a:lvl6pPr>
            <a:lvl7pPr marL="2971800" indent="-228600" eaLnBrk="0" fontAlgn="base" hangingPunct="0">
              <a:spcBef>
                <a:spcPct val="0"/>
              </a:spcBef>
              <a:spcAft>
                <a:spcPct val="0"/>
              </a:spcAft>
              <a:defRPr sz="2400">
                <a:solidFill>
                  <a:schemeClr val="tx1"/>
                </a:solidFill>
                <a:latin typeface="Verdana" charset="0"/>
                <a:ea typeface="ＭＳ Ｐゴシック" charset="0"/>
              </a:defRPr>
            </a:lvl7pPr>
            <a:lvl8pPr marL="3429000" indent="-228600" eaLnBrk="0" fontAlgn="base" hangingPunct="0">
              <a:spcBef>
                <a:spcPct val="0"/>
              </a:spcBef>
              <a:spcAft>
                <a:spcPct val="0"/>
              </a:spcAft>
              <a:defRPr sz="2400">
                <a:solidFill>
                  <a:schemeClr val="tx1"/>
                </a:solidFill>
                <a:latin typeface="Verdana" charset="0"/>
                <a:ea typeface="ＭＳ Ｐゴシック" charset="0"/>
              </a:defRPr>
            </a:lvl8pPr>
            <a:lvl9pPr marL="3886200" indent="-228600" eaLnBrk="0" fontAlgn="base" hangingPunct="0">
              <a:spcBef>
                <a:spcPct val="0"/>
              </a:spcBef>
              <a:spcAft>
                <a:spcPct val="0"/>
              </a:spcAft>
              <a:defRPr sz="2400">
                <a:solidFill>
                  <a:schemeClr val="tx1"/>
                </a:solidFill>
                <a:latin typeface="Verdana" charset="0"/>
                <a:ea typeface="ＭＳ Ｐゴシック" charset="0"/>
              </a:defRPr>
            </a:lvl9pPr>
          </a:lstStyle>
          <a:p>
            <a:pPr eaLnBrk="1" hangingPunct="1">
              <a:spcBef>
                <a:spcPct val="50000"/>
              </a:spcBef>
              <a:defRPr/>
            </a:pPr>
            <a:r>
              <a:rPr lang="en-US" sz="800">
                <a:solidFill>
                  <a:srgbClr val="404040"/>
                </a:solidFill>
              </a:rPr>
              <a:t>ESA UNCLASSIFIED - For Official Use</a:t>
            </a:r>
          </a:p>
        </p:txBody>
      </p:sp>
      <p:sp>
        <p:nvSpPr>
          <p:cNvPr id="1032" name="Text Box 34"/>
          <p:cNvSpPr txBox="1">
            <a:spLocks noChangeAspect="1" noChangeArrowheads="1"/>
          </p:cNvSpPr>
          <p:nvPr/>
        </p:nvSpPr>
        <p:spPr bwMode="auto">
          <a:xfrm>
            <a:off x="4479925" y="4579938"/>
            <a:ext cx="4521200" cy="147637"/>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rIns="0"/>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algn="r" eaLnBrk="1" hangingPunct="1">
              <a:spcBef>
                <a:spcPct val="50000"/>
              </a:spcBef>
            </a:pPr>
            <a:r>
              <a:rPr lang="fr-FR" altLang="fr-FR" sz="800" noProof="1">
                <a:solidFill>
                  <a:schemeClr val="bg2"/>
                </a:solidFill>
              </a:rPr>
              <a:t>ESA | 05/12/2024 | Slide  </a:t>
            </a:r>
            <a:fld id="{7413FDCA-0F06-4063-887E-9DB05E30A5CA}" type="slidenum">
              <a:rPr altLang="fr-FR" sz="800" noProof="1">
                <a:solidFill>
                  <a:schemeClr val="bg2"/>
                </a:solidFill>
              </a:rPr>
              <a:pPr algn="r" eaLnBrk="1" hangingPunct="1">
                <a:spcBef>
                  <a:spcPct val="50000"/>
                </a:spcBef>
              </a:pPr>
              <a:t>‹#›</a:t>
            </a:fld>
            <a:endParaRPr lang="fr-FR" altLang="fr-FR" sz="800" noProof="1">
              <a:solidFill>
                <a:schemeClr val="bg2"/>
              </a:solidFill>
            </a:endParaRPr>
          </a:p>
        </p:txBody>
      </p:sp>
      <p:grpSp>
        <p:nvGrpSpPr>
          <p:cNvPr id="1033" name="Group 39"/>
          <p:cNvGrpSpPr>
            <a:grpSpLocks/>
          </p:cNvGrpSpPr>
          <p:nvPr/>
        </p:nvGrpSpPr>
        <p:grpSpPr bwMode="auto">
          <a:xfrm>
            <a:off x="173038" y="4908550"/>
            <a:ext cx="6826250" cy="111125"/>
            <a:chOff x="172269" y="6621494"/>
            <a:chExt cx="6826666" cy="111519"/>
          </a:xfrm>
        </p:grpSpPr>
        <p:pic>
          <p:nvPicPr>
            <p:cNvPr id="1035" name="Picture 40" descr="at.png"/>
            <p:cNvPicPr>
              <a:picLocks noChangeAspect="1"/>
            </p:cNvPicPr>
            <p:nvPr/>
          </p:nvPicPr>
          <p:blipFill>
            <a:blip r:embed="rId14">
              <a:extLst>
                <a:ext uri="{28A0092B-C50C-407E-A947-70E740481C1C}">
                  <a14:useLocalDpi xmlns:a14="http://schemas.microsoft.com/office/drawing/2010/main" val="0"/>
                </a:ext>
              </a:extLst>
            </a:blip>
            <a:srcRect/>
            <a:stretch>
              <a:fillRect/>
            </a:stretch>
          </p:blipFill>
          <p:spPr bwMode="auto">
            <a:xfrm>
              <a:off x="17226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6" name="Picture 41" descr="be.png"/>
            <p:cNvPicPr>
              <a:picLocks noChangeAspect="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45079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7" name="Picture 42" descr="ca.png"/>
            <p:cNvPicPr>
              <a:picLocks noChangeAspect="1"/>
            </p:cNvPicPr>
            <p:nvPr/>
          </p:nvPicPr>
          <p:blipFill>
            <a:blip r:embed="rId16">
              <a:extLst>
                <a:ext uri="{28A0092B-C50C-407E-A947-70E740481C1C}">
                  <a14:useLocalDpi xmlns:a14="http://schemas.microsoft.com/office/drawing/2010/main" val="0"/>
                </a:ext>
              </a:extLst>
            </a:blip>
            <a:srcRect/>
            <a:stretch>
              <a:fillRect/>
            </a:stretch>
          </p:blipFill>
          <p:spPr bwMode="auto">
            <a:xfrm>
              <a:off x="6835029" y="6621494"/>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8" name="Picture 43" descr="ch.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575566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39" name="Picture 44" descr="cz.png"/>
            <p:cNvPicPr>
              <a:picLocks noChangeAspect="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73153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0" name="Picture 45" descr="de.png"/>
            <p:cNvPicPr>
              <a:picLocks noChangeAspect="1"/>
            </p:cNvPicPr>
            <p:nvPr/>
          </p:nvPicPr>
          <p:blipFill>
            <a:blip r:embed="rId19">
              <a:extLst>
                <a:ext uri="{28A0092B-C50C-407E-A947-70E740481C1C}">
                  <a14:useLocalDpi xmlns:a14="http://schemas.microsoft.com/office/drawing/2010/main" val="0"/>
                </a:ext>
              </a:extLst>
            </a:blip>
            <a:srcRect/>
            <a:stretch>
              <a:fillRect/>
            </a:stretch>
          </p:blipFill>
          <p:spPr bwMode="auto">
            <a:xfrm>
              <a:off x="2130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1" name="Picture 46" descr="dk.png"/>
            <p:cNvPicPr>
              <a:picLocks noChangeAspect="1"/>
            </p:cNvPicPr>
            <p:nvPr/>
          </p:nvPicPr>
          <p:blipFill>
            <a:blip r:embed="rId20">
              <a:extLst>
                <a:ext uri="{28A0092B-C50C-407E-A947-70E740481C1C}">
                  <a14:useLocalDpi xmlns:a14="http://schemas.microsoft.com/office/drawing/2010/main" val="0"/>
                </a:ext>
              </a:extLst>
            </a:blip>
            <a:srcRect/>
            <a:stretch>
              <a:fillRect/>
            </a:stretch>
          </p:blipFill>
          <p:spPr bwMode="auto">
            <a:xfrm>
              <a:off x="100976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2" name="Picture 47" descr="ee.png"/>
            <p:cNvPicPr>
              <a:picLocks noChangeAspect="1"/>
            </p:cNvPicPr>
            <p:nvPr/>
          </p:nvPicPr>
          <p:blipFill>
            <a:blip r:embed="rId21">
              <a:extLst>
                <a:ext uri="{28A0092B-C50C-407E-A947-70E740481C1C}">
                  <a14:useLocalDpi xmlns:a14="http://schemas.microsoft.com/office/drawing/2010/main" val="0"/>
                </a:ext>
              </a:extLst>
            </a:blip>
            <a:srcRect/>
            <a:stretch>
              <a:fillRect/>
            </a:stretch>
          </p:blipFill>
          <p:spPr bwMode="auto">
            <a:xfrm>
              <a:off x="1288298"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3" name="Picture 48" descr="es.png"/>
            <p:cNvPicPr>
              <a:picLocks noChangeAspect="1"/>
            </p:cNvPicPr>
            <p:nvPr/>
          </p:nvPicPr>
          <p:blipFill>
            <a:blip r:embed="rId22">
              <a:extLst>
                <a:ext uri="{28A0092B-C50C-407E-A947-70E740481C1C}">
                  <a14:useLocalDpi xmlns:a14="http://schemas.microsoft.com/office/drawing/2010/main" val="0"/>
                </a:ext>
              </a:extLst>
            </a:blip>
            <a:srcRect/>
            <a:stretch>
              <a:fillRect/>
            </a:stretch>
          </p:blipFill>
          <p:spPr bwMode="auto">
            <a:xfrm>
              <a:off x="51971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4" name="Picture 49" descr="fi.png"/>
            <p:cNvPicPr>
              <a:picLocks noChangeAspect="1"/>
            </p:cNvPicPr>
            <p:nvPr/>
          </p:nvPicPr>
          <p:blipFill>
            <a:blip r:embed="rId23">
              <a:extLst>
                <a:ext uri="{28A0092B-C50C-407E-A947-70E740481C1C}">
                  <a14:useLocalDpi xmlns:a14="http://schemas.microsoft.com/office/drawing/2010/main" val="0"/>
                </a:ext>
              </a:extLst>
            </a:blip>
            <a:srcRect/>
            <a:stretch>
              <a:fillRect/>
            </a:stretch>
          </p:blipFill>
          <p:spPr bwMode="auto">
            <a:xfrm>
              <a:off x="1571956"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5" name="Picture 50" descr="fr.png"/>
            <p:cNvPicPr>
              <a:picLocks noChangeAspect="1"/>
            </p:cNvPicPr>
            <p:nvPr/>
          </p:nvPicPr>
          <p:blipFill>
            <a:blip r:embed="rId24">
              <a:extLst>
                <a:ext uri="{28A0092B-C50C-407E-A947-70E740481C1C}">
                  <a14:useLocalDpi xmlns:a14="http://schemas.microsoft.com/office/drawing/2010/main" val="0"/>
                </a:ext>
              </a:extLst>
            </a:blip>
            <a:srcRect/>
            <a:stretch>
              <a:fillRect/>
            </a:stretch>
          </p:blipFill>
          <p:spPr bwMode="auto">
            <a:xfrm>
              <a:off x="184931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6" name="Picture 51" descr="gr.png"/>
            <p:cNvPicPr>
              <a:picLocks noChangeAspect="1"/>
            </p:cNvPicPr>
            <p:nvPr/>
          </p:nvPicPr>
          <p:blipFill>
            <a:blip r:embed="rId25">
              <a:extLst>
                <a:ext uri="{28A0092B-C50C-407E-A947-70E740481C1C}">
                  <a14:useLocalDpi xmlns:a14="http://schemas.microsoft.com/office/drawing/2010/main" val="0"/>
                </a:ext>
              </a:extLst>
            </a:blip>
            <a:srcRect/>
            <a:stretch>
              <a:fillRect/>
            </a:stretch>
          </p:blipFill>
          <p:spPr bwMode="auto">
            <a:xfrm>
              <a:off x="240783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7" name="Picture 52" descr="hu.png"/>
            <p:cNvPicPr>
              <a:picLocks noChangeAspect="1"/>
            </p:cNvPicPr>
            <p:nvPr/>
          </p:nvPicPr>
          <p:blipFill>
            <a:blip r:embed="rId26">
              <a:extLst>
                <a:ext uri="{28A0092B-C50C-407E-A947-70E740481C1C}">
                  <a14:useLocalDpi xmlns:a14="http://schemas.microsoft.com/office/drawing/2010/main" val="0"/>
                </a:ext>
              </a:extLst>
            </a:blip>
            <a:srcRect/>
            <a:stretch>
              <a:fillRect/>
            </a:stretch>
          </p:blipFill>
          <p:spPr bwMode="auto">
            <a:xfrm>
              <a:off x="268519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8" name="Picture 53" descr="ie.png"/>
            <p:cNvPicPr>
              <a:picLocks noChangeAspect="1"/>
            </p:cNvPicPr>
            <p:nvPr/>
          </p:nvPicPr>
          <p:blipFill>
            <a:blip r:embed="rId27">
              <a:extLst>
                <a:ext uri="{28A0092B-C50C-407E-A947-70E740481C1C}">
                  <a14:useLocalDpi xmlns:a14="http://schemas.microsoft.com/office/drawing/2010/main" val="0"/>
                </a:ext>
              </a:extLst>
            </a:blip>
            <a:srcRect/>
            <a:stretch>
              <a:fillRect/>
            </a:stretch>
          </p:blipFill>
          <p:spPr bwMode="auto">
            <a:xfrm>
              <a:off x="296255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49" name="Picture 54" descr="it.png"/>
            <p:cNvPicPr>
              <a:picLocks noChangeAspect="1"/>
            </p:cNvPicPr>
            <p:nvPr/>
          </p:nvPicPr>
          <p:blipFill>
            <a:blip r:embed="rId28">
              <a:extLst>
                <a:ext uri="{28A0092B-C50C-407E-A947-70E740481C1C}">
                  <a14:useLocalDpi xmlns:a14="http://schemas.microsoft.com/office/drawing/2010/main" val="0"/>
                </a:ext>
              </a:extLst>
            </a:blip>
            <a:srcRect/>
            <a:stretch>
              <a:fillRect/>
            </a:stretch>
          </p:blipFill>
          <p:spPr bwMode="auto">
            <a:xfrm>
              <a:off x="323991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0" name="Picture 55" descr="lu.png"/>
            <p:cNvPicPr>
              <a:picLocks noChangeAspect="1"/>
            </p:cNvPicPr>
            <p:nvPr/>
          </p:nvPicPr>
          <p:blipFill>
            <a:blip r:embed="rId29">
              <a:extLst>
                <a:ext uri="{28A0092B-C50C-407E-A947-70E740481C1C}">
                  <a14:useLocalDpi xmlns:a14="http://schemas.microsoft.com/office/drawing/2010/main" val="0"/>
                </a:ext>
              </a:extLst>
            </a:blip>
            <a:srcRect/>
            <a:stretch>
              <a:fillRect/>
            </a:stretch>
          </p:blipFill>
          <p:spPr bwMode="auto">
            <a:xfrm>
              <a:off x="3518472"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1" name="Picture 56" descr="nl.png"/>
            <p:cNvPicPr>
              <a:picLocks noChangeAspect="1"/>
            </p:cNvPicPr>
            <p:nvPr/>
          </p:nvPicPr>
          <p:blipFill>
            <a:blip r:embed="rId30">
              <a:extLst>
                <a:ext uri="{28A0092B-C50C-407E-A947-70E740481C1C}">
                  <a14:useLocalDpi xmlns:a14="http://schemas.microsoft.com/office/drawing/2010/main" val="0"/>
                </a:ext>
              </a:extLst>
            </a:blip>
            <a:srcRect/>
            <a:stretch>
              <a:fillRect/>
            </a:stretch>
          </p:blipFill>
          <p:spPr bwMode="auto">
            <a:xfrm>
              <a:off x="3799629"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2" name="Picture 57" descr="no.png"/>
            <p:cNvPicPr>
              <a:picLocks noChangeAspect="1"/>
            </p:cNvPicPr>
            <p:nvPr/>
          </p:nvPicPr>
          <p:blipFill>
            <a:blip r:embed="rId31">
              <a:extLst>
                <a:ext uri="{28A0092B-C50C-407E-A947-70E740481C1C}">
                  <a14:useLocalDpi xmlns:a14="http://schemas.microsoft.com/office/drawing/2010/main" val="0"/>
                </a:ext>
              </a:extLst>
            </a:blip>
            <a:srcRect/>
            <a:stretch>
              <a:fillRect/>
            </a:stretch>
          </p:blipFill>
          <p:spPr bwMode="auto">
            <a:xfrm>
              <a:off x="408338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3" name="Picture 58" descr="pl.png"/>
            <p:cNvPicPr>
              <a:picLocks noChangeAspect="1"/>
            </p:cNvPicPr>
            <p:nvPr/>
          </p:nvPicPr>
          <p:blipFill>
            <a:blip r:embed="rId32">
              <a:extLst>
                <a:ext uri="{28A0092B-C50C-407E-A947-70E740481C1C}">
                  <a14:useLocalDpi xmlns:a14="http://schemas.microsoft.com/office/drawing/2010/main" val="0"/>
                </a:ext>
              </a:extLst>
            </a:blip>
            <a:srcRect/>
            <a:stretch>
              <a:fillRect/>
            </a:stretch>
          </p:blipFill>
          <p:spPr bwMode="auto">
            <a:xfrm>
              <a:off x="4359447"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4" name="Picture 59" descr="pt.png"/>
            <p:cNvPicPr>
              <a:picLocks noChangeAspect="1"/>
            </p:cNvPicPr>
            <p:nvPr/>
          </p:nvPicPr>
          <p:blipFill>
            <a:blip r:embed="rId33">
              <a:extLst>
                <a:ext uri="{28A0092B-C50C-407E-A947-70E740481C1C}">
                  <a14:useLocalDpi xmlns:a14="http://schemas.microsoft.com/office/drawing/2010/main" val="0"/>
                </a:ext>
              </a:extLst>
            </a:blip>
            <a:srcRect/>
            <a:stretch>
              <a:fillRect/>
            </a:stretch>
          </p:blipFill>
          <p:spPr bwMode="auto">
            <a:xfrm>
              <a:off x="4639303"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5" name="Picture 60" descr="ro.png"/>
            <p:cNvPicPr>
              <a:picLocks noChangeAspect="1"/>
            </p:cNvPicPr>
            <p:nvPr/>
          </p:nvPicPr>
          <p:blipFill>
            <a:blip r:embed="rId34">
              <a:extLst>
                <a:ext uri="{28A0092B-C50C-407E-A947-70E740481C1C}">
                  <a14:useLocalDpi xmlns:a14="http://schemas.microsoft.com/office/drawing/2010/main" val="0"/>
                </a:ext>
              </a:extLst>
            </a:blip>
            <a:srcRect/>
            <a:stretch>
              <a:fillRect/>
            </a:stretch>
          </p:blipFill>
          <p:spPr bwMode="auto">
            <a:xfrm>
              <a:off x="4920460"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6" name="Picture 61" descr="se.png"/>
            <p:cNvPicPr>
              <a:picLocks noChangeAspect="1"/>
            </p:cNvPicPr>
            <p:nvPr/>
          </p:nvPicPr>
          <p:blipFill>
            <a:blip r:embed="rId35">
              <a:extLst>
                <a:ext uri="{28A0092B-C50C-407E-A947-70E740481C1C}">
                  <a14:useLocalDpi xmlns:a14="http://schemas.microsoft.com/office/drawing/2010/main" val="0"/>
                </a:ext>
              </a:extLst>
            </a:blip>
            <a:srcRect/>
            <a:stretch>
              <a:fillRect/>
            </a:stretch>
          </p:blipFill>
          <p:spPr bwMode="auto">
            <a:xfrm>
              <a:off x="5475801"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7" name="Picture 62" descr="uk.png"/>
            <p:cNvPicPr>
              <a:picLocks noChangeAspect="1"/>
            </p:cNvPicPr>
            <p:nvPr/>
          </p:nvPicPr>
          <p:blipFill>
            <a:blip r:embed="rId36">
              <a:extLst>
                <a:ext uri="{28A0092B-C50C-407E-A947-70E740481C1C}">
                  <a14:useLocalDpi xmlns:a14="http://schemas.microsoft.com/office/drawing/2010/main" val="0"/>
                </a:ext>
              </a:extLst>
            </a:blip>
            <a:srcRect/>
            <a:stretch>
              <a:fillRect/>
            </a:stretch>
          </p:blipFill>
          <p:spPr bwMode="auto">
            <a:xfrm>
              <a:off x="6030535" y="6624669"/>
              <a:ext cx="163906" cy="1083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58" name="Picture 63" descr="si.png"/>
            <p:cNvPicPr>
              <a:picLocks noChangeAspect="1"/>
            </p:cNvPicPr>
            <p:nvPr/>
          </p:nvPicPr>
          <p:blipFill>
            <a:blip r:embed="rId37">
              <a:extLst>
                <a:ext uri="{28A0092B-C50C-407E-A947-70E740481C1C}">
                  <a14:useLocalDpi xmlns:a14="http://schemas.microsoft.com/office/drawing/2010/main" val="0"/>
                </a:ext>
              </a:extLst>
            </a:blip>
            <a:srcRect/>
            <a:stretch>
              <a:fillRect/>
            </a:stretch>
          </p:blipFill>
          <p:spPr bwMode="auto">
            <a:xfrm>
              <a:off x="6435327" y="6623401"/>
              <a:ext cx="163385" cy="1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1034" name="Picture 34"/>
          <p:cNvPicPr>
            <a:picLocks noChangeAspect="1"/>
          </p:cNvPicPr>
          <p:nvPr/>
        </p:nvPicPr>
        <p:blipFill>
          <a:blip r:embed="rId38" cstate="print">
            <a:extLst>
              <a:ext uri="{28A0092B-C50C-407E-A947-70E740481C1C}">
                <a14:useLocalDpi xmlns:a14="http://schemas.microsoft.com/office/drawing/2010/main" val="0"/>
              </a:ext>
            </a:extLst>
          </a:blip>
          <a:srcRect t="-2" b="28613"/>
          <a:stretch>
            <a:fillRect/>
          </a:stretch>
        </p:blipFill>
        <p:spPr bwMode="auto">
          <a:xfrm>
            <a:off x="7788275" y="155575"/>
            <a:ext cx="1209675" cy="46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958" r:id="rId1"/>
    <p:sldLayoutId id="2147483950" r:id="rId2"/>
    <p:sldLayoutId id="2147483951" r:id="rId3"/>
    <p:sldLayoutId id="2147483952" r:id="rId4"/>
    <p:sldLayoutId id="2147483953" r:id="rId5"/>
    <p:sldLayoutId id="2147483954" r:id="rId6"/>
    <p:sldLayoutId id="2147483955" r:id="rId7"/>
    <p:sldLayoutId id="2147483956" r:id="rId8"/>
    <p:sldLayoutId id="2147483957" r:id="rId9"/>
    <p:sldLayoutId id="2147483959" r:id="rId10"/>
  </p:sldLayoutIdLst>
  <p:hf sldNum="0" hdr="0" dt="0"/>
  <p:txStyles>
    <p:titleStyle>
      <a:lvl1pPr algn="l" rtl="0" eaLnBrk="1" fontAlgn="base" hangingPunct="1">
        <a:spcBef>
          <a:spcPct val="0"/>
        </a:spcBef>
        <a:spcAft>
          <a:spcPct val="0"/>
        </a:spcAft>
        <a:defRPr lang="en-GB" sz="2200" dirty="0">
          <a:solidFill>
            <a:srgbClr val="FFFFFF"/>
          </a:solidFill>
          <a:latin typeface="Verdana"/>
          <a:ea typeface="MS PGothic" pitchFamily="34" charset="-128"/>
          <a:cs typeface="Verdana"/>
        </a:defRPr>
      </a:lvl1pPr>
      <a:lvl2pPr algn="l" rtl="0" eaLnBrk="1" fontAlgn="base" hangingPunct="1">
        <a:spcBef>
          <a:spcPct val="0"/>
        </a:spcBef>
        <a:spcAft>
          <a:spcPct val="0"/>
        </a:spcAft>
        <a:defRPr sz="2200">
          <a:solidFill>
            <a:srgbClr val="FFFFFF"/>
          </a:solidFill>
          <a:latin typeface="Verdana" pitchFamily="34" charset="0"/>
          <a:ea typeface="MS PGothic" pitchFamily="34" charset="-128"/>
        </a:defRPr>
      </a:lvl2pPr>
      <a:lvl3pPr algn="l" rtl="0" eaLnBrk="1" fontAlgn="base" hangingPunct="1">
        <a:spcBef>
          <a:spcPct val="0"/>
        </a:spcBef>
        <a:spcAft>
          <a:spcPct val="0"/>
        </a:spcAft>
        <a:defRPr sz="2200">
          <a:solidFill>
            <a:srgbClr val="FFFFFF"/>
          </a:solidFill>
          <a:latin typeface="Verdana" pitchFamily="34" charset="0"/>
          <a:ea typeface="MS PGothic" pitchFamily="34" charset="-128"/>
        </a:defRPr>
      </a:lvl3pPr>
      <a:lvl4pPr algn="l" rtl="0" eaLnBrk="1" fontAlgn="base" hangingPunct="1">
        <a:spcBef>
          <a:spcPct val="0"/>
        </a:spcBef>
        <a:spcAft>
          <a:spcPct val="0"/>
        </a:spcAft>
        <a:defRPr sz="2200">
          <a:solidFill>
            <a:srgbClr val="FFFFFF"/>
          </a:solidFill>
          <a:latin typeface="Verdana" pitchFamily="34" charset="0"/>
          <a:ea typeface="MS PGothic" pitchFamily="34" charset="-128"/>
        </a:defRPr>
      </a:lvl4pPr>
      <a:lvl5pPr algn="l" rtl="0" eaLnBrk="1" fontAlgn="base" hangingPunct="1">
        <a:spcBef>
          <a:spcPct val="0"/>
        </a:spcBef>
        <a:spcAft>
          <a:spcPct val="0"/>
        </a:spcAft>
        <a:defRPr sz="2200">
          <a:solidFill>
            <a:srgbClr val="FFFFFF"/>
          </a:solidFill>
          <a:latin typeface="Verdana" pitchFamily="34" charset="0"/>
          <a:ea typeface="MS PGothic" pitchFamily="34" charset="-128"/>
        </a:defRPr>
      </a:lvl5pPr>
      <a:lvl6pPr marL="457200" algn="l" rtl="0" eaLnBrk="1" fontAlgn="base" hangingPunct="1">
        <a:spcBef>
          <a:spcPct val="0"/>
        </a:spcBef>
        <a:spcAft>
          <a:spcPct val="0"/>
        </a:spcAft>
        <a:defRPr sz="2200" b="1">
          <a:solidFill>
            <a:schemeClr val="bg1"/>
          </a:solidFill>
          <a:latin typeface="Verdana" pitchFamily="34" charset="0"/>
        </a:defRPr>
      </a:lvl6pPr>
      <a:lvl7pPr marL="914400" algn="l" rtl="0" eaLnBrk="1" fontAlgn="base" hangingPunct="1">
        <a:spcBef>
          <a:spcPct val="0"/>
        </a:spcBef>
        <a:spcAft>
          <a:spcPct val="0"/>
        </a:spcAft>
        <a:defRPr sz="2200" b="1">
          <a:solidFill>
            <a:schemeClr val="bg1"/>
          </a:solidFill>
          <a:latin typeface="Verdana" pitchFamily="34" charset="0"/>
        </a:defRPr>
      </a:lvl7pPr>
      <a:lvl8pPr marL="1371600" algn="l" rtl="0" eaLnBrk="1" fontAlgn="base" hangingPunct="1">
        <a:spcBef>
          <a:spcPct val="0"/>
        </a:spcBef>
        <a:spcAft>
          <a:spcPct val="0"/>
        </a:spcAft>
        <a:defRPr sz="2200" b="1">
          <a:solidFill>
            <a:schemeClr val="bg1"/>
          </a:solidFill>
          <a:latin typeface="Verdana" pitchFamily="34" charset="0"/>
        </a:defRPr>
      </a:lvl8pPr>
      <a:lvl9pPr marL="1828800" algn="l" rtl="0" eaLnBrk="1" fontAlgn="base" hangingPunct="1">
        <a:spcBef>
          <a:spcPct val="0"/>
        </a:spcBef>
        <a:spcAft>
          <a:spcPct val="0"/>
        </a:spcAft>
        <a:defRPr sz="2200" b="1">
          <a:solidFill>
            <a:schemeClr val="bg1"/>
          </a:solidFill>
          <a:latin typeface="Verdana" pitchFamily="34" charset="0"/>
        </a:defRPr>
      </a:lvl9pPr>
    </p:titleStyle>
    <p:bodyStyle>
      <a:lvl1pPr marL="342900" indent="-685800" algn="l" rtl="0" eaLnBrk="1" fontAlgn="base" hangingPunct="1">
        <a:lnSpc>
          <a:spcPct val="119000"/>
        </a:lnSpc>
        <a:spcBef>
          <a:spcPct val="20000"/>
        </a:spcBef>
        <a:spcAft>
          <a:spcPct val="0"/>
        </a:spcAft>
        <a:buClr>
          <a:schemeClr val="accent1"/>
        </a:buClr>
        <a:defRPr lang="en-GB" sz="1600" dirty="0">
          <a:solidFill>
            <a:schemeClr val="bg2"/>
          </a:solidFill>
          <a:latin typeface="Verdana"/>
          <a:ea typeface="MS PGothic" pitchFamily="34" charset="-128"/>
          <a:cs typeface="Verdana"/>
        </a:defRPr>
      </a:lvl1pPr>
      <a:lvl2pPr marL="809625" indent="-352425"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2pPr>
      <a:lvl3pPr marL="1406525" indent="-492125"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3pPr>
      <a:lvl4pPr marL="2005013" indent="-633413"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4pPr>
      <a:lvl5pPr marL="2601913" indent="-773113" algn="l" rtl="0" eaLnBrk="1" fontAlgn="base" hangingPunct="1">
        <a:lnSpc>
          <a:spcPct val="119000"/>
        </a:lnSpc>
        <a:spcBef>
          <a:spcPct val="20000"/>
        </a:spcBef>
        <a:spcAft>
          <a:spcPct val="0"/>
        </a:spcAft>
        <a:buClr>
          <a:schemeClr val="accent1"/>
        </a:buClr>
        <a:buFont typeface="Verdana" pitchFamily="34" charset="0"/>
        <a:defRPr lang="en-GB" sz="1600" dirty="0">
          <a:solidFill>
            <a:schemeClr val="bg2"/>
          </a:solidFill>
          <a:latin typeface="Verdana"/>
          <a:ea typeface="MS PGothic" pitchFamily="34" charset="-128"/>
          <a:cs typeface="Verdana"/>
        </a:defRPr>
      </a:lvl5pPr>
      <a:lvl6pPr marL="34798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6pPr>
      <a:lvl7pPr marL="39370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7pPr>
      <a:lvl8pPr marL="43942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8pPr>
      <a:lvl9pPr marL="4851400" indent="-419100" algn="l" rtl="0" eaLnBrk="1" fontAlgn="base" hangingPunct="1">
        <a:lnSpc>
          <a:spcPct val="119000"/>
        </a:lnSpc>
        <a:spcBef>
          <a:spcPct val="20000"/>
        </a:spcBef>
        <a:spcAft>
          <a:spcPct val="0"/>
        </a:spcAft>
        <a:buClr>
          <a:schemeClr val="accent1"/>
        </a:buClr>
        <a:buFont typeface="Verdana" pitchFamily="34" charset="0"/>
        <a:buChar char="–"/>
        <a:defRPr sz="1600">
          <a:solidFill>
            <a:schemeClr val="bg2"/>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10.xml"/><Relationship Id="rId5" Type="http://schemas.openxmlformats.org/officeDocument/2006/relationships/hyperlink" Target="https://doi.org/10.1029/2022EA002317" TargetMode="External"/><Relationship Id="rId4" Type="http://schemas.openxmlformats.org/officeDocument/2006/relationships/image" Target="../media/image46.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hyperlink" Target="https://admin.climate.esa.int/media/documents/LST-CCI-D4.3-PUG_-_i2r0_-_Product_User_Guide.pdf" TargetMode="External"/><Relationship Id="rId2" Type="http://schemas.openxmlformats.org/officeDocument/2006/relationships/hyperlink" Target="https://climate.esa.int/en/projects/land-surface-temperature/" TargetMode="External"/><Relationship Id="rId1" Type="http://schemas.openxmlformats.org/officeDocument/2006/relationships/slideLayout" Target="../slideLayouts/slideLayout2.xml"/><Relationship Id="rId6" Type="http://schemas.openxmlformats.org/officeDocument/2006/relationships/hyperlink" Target="mailto:info.lst-cci@acri-st.fr" TargetMode="External"/><Relationship Id="rId5" Type="http://schemas.openxmlformats.org/officeDocument/2006/relationships/hyperlink" Target="https://forms.office.com/Pages/ResponsePage.aspx?id=YYHxF9cgRkeH_VD-PjtmGYvBgWee5BhJlu333ANUU3VUM0Y5WkVUWVpCUThDT0FRUEc3WkZJR1dSUy4u" TargetMode="External"/><Relationship Id="rId4" Type="http://schemas.openxmlformats.org/officeDocument/2006/relationships/hyperlink" Target="https://admin.climate.esa.int/media/documents/LST_cci-D5.1-CAR_-_i3r0_-_Phase2_Climate_Assessment_Report.pdf"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climate.esa.int/en/odp/#/project/land-surface-temperature" TargetMode="External"/><Relationship Id="rId2" Type="http://schemas.openxmlformats.org/officeDocument/2006/relationships/image" Target="../media/image33.png"/><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38.png"/><Relationship Id="rId4" Type="http://schemas.openxmlformats.org/officeDocument/2006/relationships/image" Target="../media/image37.png"/></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xml"/><Relationship Id="rId4" Type="http://schemas.openxmlformats.org/officeDocument/2006/relationships/hyperlink" Target="https://www.bbc.co.uk/news/science-environment-62257163"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9"/>
          <p:cNvSpPr txBox="1">
            <a:spLocks noChangeArrowheads="1"/>
          </p:cNvSpPr>
          <p:nvPr/>
        </p:nvSpPr>
        <p:spPr bwMode="auto">
          <a:xfrm>
            <a:off x="533400" y="1778000"/>
            <a:ext cx="7972425" cy="5857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spAutoFit/>
          </a:bodyPr>
          <a:lstStyle/>
          <a:p>
            <a:pPr>
              <a:defRPr/>
            </a:pPr>
            <a:r>
              <a:rPr lang="en-GB" sz="3200" dirty="0">
                <a:solidFill>
                  <a:schemeClr val="bg1">
                    <a:lumMod val="95000"/>
                  </a:schemeClr>
                </a:solidFill>
                <a:latin typeface="Verdana"/>
                <a:ea typeface="+mj-ea"/>
                <a:cs typeface="Verdana"/>
              </a:rPr>
              <a:t>Overview of the LST_cci Project</a:t>
            </a:r>
          </a:p>
        </p:txBody>
      </p:sp>
      <p:sp>
        <p:nvSpPr>
          <p:cNvPr id="5122" name="Text Box 24"/>
          <p:cNvSpPr txBox="1">
            <a:spLocks noChangeArrowheads="1"/>
          </p:cNvSpPr>
          <p:nvPr/>
        </p:nvSpPr>
        <p:spPr bwMode="auto">
          <a:xfrm>
            <a:off x="615950" y="2794000"/>
            <a:ext cx="7625164" cy="369332"/>
          </a:xfrm>
          <a:prstGeom prst="rect">
            <a:avLst/>
          </a:prstGeom>
          <a:solidFill>
            <a:srgbClr val="0070C0"/>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sz="2400">
                <a:solidFill>
                  <a:schemeClr val="tx1"/>
                </a:solidFill>
                <a:latin typeface="Verdana" pitchFamily="34" charset="0"/>
                <a:ea typeface="MS PGothic" pitchFamily="34" charset="-128"/>
              </a:defRPr>
            </a:lvl1pPr>
            <a:lvl2pPr marL="742950" indent="-285750" eaLnBrk="0" hangingPunct="0">
              <a:defRPr sz="2400">
                <a:solidFill>
                  <a:schemeClr val="tx1"/>
                </a:solidFill>
                <a:latin typeface="Verdana" pitchFamily="34" charset="0"/>
                <a:ea typeface="MS PGothic" pitchFamily="34" charset="-128"/>
              </a:defRPr>
            </a:lvl2pPr>
            <a:lvl3pPr marL="1143000" indent="-228600" eaLnBrk="0" hangingPunct="0">
              <a:defRPr sz="2400">
                <a:solidFill>
                  <a:schemeClr val="tx1"/>
                </a:solidFill>
                <a:latin typeface="Verdana" pitchFamily="34" charset="0"/>
                <a:ea typeface="MS PGothic" pitchFamily="34" charset="-128"/>
              </a:defRPr>
            </a:lvl3pPr>
            <a:lvl4pPr marL="1600200" indent="-228600" eaLnBrk="0" hangingPunct="0">
              <a:defRPr sz="2400">
                <a:solidFill>
                  <a:schemeClr val="tx1"/>
                </a:solidFill>
                <a:latin typeface="Verdana" pitchFamily="34" charset="0"/>
                <a:ea typeface="MS PGothic" pitchFamily="34" charset="-128"/>
              </a:defRPr>
            </a:lvl4pPr>
            <a:lvl5pPr marL="2057400" indent="-228600" eaLnBrk="0" hangingPunct="0">
              <a:defRPr sz="2400">
                <a:solidFill>
                  <a:schemeClr val="tx1"/>
                </a:solidFill>
                <a:latin typeface="Verdan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Verdan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Verdan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Verdan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Verdana" pitchFamily="34" charset="0"/>
                <a:ea typeface="MS PGothic" pitchFamily="34" charset="-128"/>
              </a:defRPr>
            </a:lvl9pPr>
          </a:lstStyle>
          <a:p>
            <a:pPr eaLnBrk="1" hangingPunct="1"/>
            <a:r>
              <a:rPr lang="en-US" altLang="fr-FR" sz="1800" dirty="0">
                <a:solidFill>
                  <a:schemeClr val="bg1"/>
                </a:solidFill>
              </a:rPr>
              <a:t>   Lizzie Good (Met Office), Darren Ghent (U. Leicester/NCEO) </a:t>
            </a:r>
          </a:p>
        </p:txBody>
      </p:sp>
      <p:pic>
        <p:nvPicPr>
          <p:cNvPr id="3" name="Picture 2">
            <a:extLst>
              <a:ext uri="{FF2B5EF4-FFF2-40B4-BE49-F238E27FC236}">
                <a16:creationId xmlns:a16="http://schemas.microsoft.com/office/drawing/2014/main" id="{B910CA73-0A91-AA3C-7AB7-BCAB4E264DE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2148" y="7088"/>
            <a:ext cx="1803781" cy="787605"/>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900223" y="132439"/>
            <a:ext cx="8059953" cy="430887"/>
          </a:xfrm>
        </p:spPr>
        <p:txBody>
          <a:bodyPr/>
          <a:lstStyle/>
          <a:p>
            <a:r>
              <a:rPr lang="en-US" dirty="0"/>
              <a:t>Ensuring and Verifying Stability is a Priority</a:t>
            </a:r>
          </a:p>
        </p:txBody>
      </p:sp>
      <p:sp>
        <p:nvSpPr>
          <p:cNvPr id="4" name="Rectangle 2">
            <a:extLst>
              <a:ext uri="{FF2B5EF4-FFF2-40B4-BE49-F238E27FC236}">
                <a16:creationId xmlns:a16="http://schemas.microsoft.com/office/drawing/2014/main" id="{86BBA27E-8481-4CE5-B766-7B2CD53BB470}"/>
              </a:ext>
            </a:extLst>
          </p:cNvPr>
          <p:cNvSpPr>
            <a:spLocks noChangeArrowheads="1"/>
          </p:cNvSpPr>
          <p:nvPr/>
        </p:nvSpPr>
        <p:spPr bwMode="auto">
          <a:xfrm>
            <a:off x="1" y="32951"/>
            <a:ext cx="13856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68580" tIns="34290" rIns="68580" bIns="34290" numCol="1" anchor="ctr" anchorCtr="0" compatLnSpc="1">
            <a:prstTxWarp prst="textNoShape">
              <a:avLst/>
            </a:prstTxWarp>
            <a:spAutoFit/>
          </a:bodyPr>
          <a:lstStyle/>
          <a:p>
            <a:endParaRPr lang="en-GB" sz="1350"/>
          </a:p>
        </p:txBody>
      </p:sp>
      <p:pic>
        <p:nvPicPr>
          <p:cNvPr id="2050" name="Picture 2">
            <a:extLst>
              <a:ext uri="{FF2B5EF4-FFF2-40B4-BE49-F238E27FC236}">
                <a16:creationId xmlns:a16="http://schemas.microsoft.com/office/drawing/2014/main" id="{DB8072E6-92C7-46D9-B5AA-62AC33898103}"/>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755" t="43422" r="49122"/>
          <a:stretch/>
        </p:blipFill>
        <p:spPr bwMode="auto">
          <a:xfrm>
            <a:off x="5146406" y="861310"/>
            <a:ext cx="3745955" cy="168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1" name="Picture 3">
            <a:extLst>
              <a:ext uri="{FF2B5EF4-FFF2-40B4-BE49-F238E27FC236}">
                <a16:creationId xmlns:a16="http://schemas.microsoft.com/office/drawing/2014/main" id="{59229189-EB9E-4C52-81C0-1E55B661DEB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42688" r="48170" b="7466"/>
          <a:stretch/>
        </p:blipFill>
        <p:spPr bwMode="auto">
          <a:xfrm>
            <a:off x="4950042" y="3111810"/>
            <a:ext cx="3993382" cy="16201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AA137F7F-FF6E-4B08-A23A-E17F5AF7C9B3}"/>
              </a:ext>
            </a:extLst>
          </p:cNvPr>
          <p:cNvSpPr txBox="1"/>
          <p:nvPr/>
        </p:nvSpPr>
        <p:spPr>
          <a:xfrm>
            <a:off x="5319073" y="760107"/>
            <a:ext cx="3615238" cy="577081"/>
          </a:xfrm>
          <a:prstGeom prst="rect">
            <a:avLst/>
          </a:prstGeom>
          <a:noFill/>
        </p:spPr>
        <p:txBody>
          <a:bodyPr wrap="square" rtlCol="0">
            <a:spAutoFit/>
          </a:bodyPr>
          <a:lstStyle/>
          <a:p>
            <a:pPr algn="ctr"/>
            <a:r>
              <a:rPr lang="en-GB" sz="1050" i="1" dirty="0" err="1"/>
              <a:t>LSTnight-Tmin</a:t>
            </a:r>
            <a:r>
              <a:rPr lang="en-GB" sz="1050" i="1" dirty="0"/>
              <a:t> for MODIS/Aqua:</a:t>
            </a:r>
          </a:p>
          <a:p>
            <a:pPr algn="ctr"/>
            <a:r>
              <a:rPr lang="en-GB" sz="1050" i="1" dirty="0"/>
              <a:t>No significant trend 0.03 K/decade (-0.11 – 0.17) = stable dataset</a:t>
            </a:r>
          </a:p>
        </p:txBody>
      </p:sp>
      <p:sp>
        <p:nvSpPr>
          <p:cNvPr id="13" name="TextBox 12">
            <a:extLst>
              <a:ext uri="{FF2B5EF4-FFF2-40B4-BE49-F238E27FC236}">
                <a16:creationId xmlns:a16="http://schemas.microsoft.com/office/drawing/2014/main" id="{669F9BFB-706F-473A-9CDA-EA84063E3562}"/>
              </a:ext>
            </a:extLst>
          </p:cNvPr>
          <p:cNvSpPr txBox="1"/>
          <p:nvPr/>
        </p:nvSpPr>
        <p:spPr>
          <a:xfrm>
            <a:off x="5130001" y="2618468"/>
            <a:ext cx="3993382" cy="577081"/>
          </a:xfrm>
          <a:prstGeom prst="rect">
            <a:avLst/>
          </a:prstGeom>
          <a:noFill/>
        </p:spPr>
        <p:txBody>
          <a:bodyPr wrap="square" rtlCol="0">
            <a:spAutoFit/>
          </a:bodyPr>
          <a:lstStyle/>
          <a:p>
            <a:pPr algn="ctr"/>
            <a:r>
              <a:rPr lang="en-GB" sz="1050" i="1" dirty="0" err="1"/>
              <a:t>LSTdesc-Tmin</a:t>
            </a:r>
            <a:r>
              <a:rPr lang="en-GB" sz="1050" i="1" dirty="0"/>
              <a:t> for </a:t>
            </a:r>
            <a:r>
              <a:rPr lang="en-GB" sz="1050" i="1" dirty="0" err="1"/>
              <a:t>multisensor</a:t>
            </a:r>
            <a:r>
              <a:rPr lang="en-GB" sz="1050" i="1" dirty="0"/>
              <a:t> MW:</a:t>
            </a:r>
          </a:p>
          <a:p>
            <a:pPr algn="ctr"/>
            <a:r>
              <a:rPr lang="en-GB" sz="1050" i="1" dirty="0"/>
              <a:t>Significant trend 0.21 K/decade (0.10 – 0.32) = unstable dataset but individual sensors stable!</a:t>
            </a:r>
          </a:p>
        </p:txBody>
      </p:sp>
      <p:sp>
        <p:nvSpPr>
          <p:cNvPr id="9" name="TextBox 8">
            <a:extLst>
              <a:ext uri="{FF2B5EF4-FFF2-40B4-BE49-F238E27FC236}">
                <a16:creationId xmlns:a16="http://schemas.microsoft.com/office/drawing/2014/main" id="{291B98D1-CB12-4527-856B-039310858883}"/>
              </a:ext>
            </a:extLst>
          </p:cNvPr>
          <p:cNvSpPr txBox="1"/>
          <p:nvPr/>
        </p:nvSpPr>
        <p:spPr>
          <a:xfrm>
            <a:off x="6022519" y="3184771"/>
            <a:ext cx="810090" cy="300082"/>
          </a:xfrm>
          <a:prstGeom prst="rect">
            <a:avLst/>
          </a:prstGeom>
          <a:noFill/>
        </p:spPr>
        <p:txBody>
          <a:bodyPr wrap="square" rtlCol="0">
            <a:spAutoFit/>
          </a:bodyPr>
          <a:lstStyle/>
          <a:p>
            <a:r>
              <a:rPr lang="en-GB" sz="1350" dirty="0"/>
              <a:t>F-13</a:t>
            </a:r>
          </a:p>
        </p:txBody>
      </p:sp>
      <p:sp>
        <p:nvSpPr>
          <p:cNvPr id="15" name="TextBox 14">
            <a:extLst>
              <a:ext uri="{FF2B5EF4-FFF2-40B4-BE49-F238E27FC236}">
                <a16:creationId xmlns:a16="http://schemas.microsoft.com/office/drawing/2014/main" id="{7AD2F5D3-DC00-4FDF-9EB8-5B64E19C3AD0}"/>
              </a:ext>
            </a:extLst>
          </p:cNvPr>
          <p:cNvSpPr txBox="1"/>
          <p:nvPr/>
        </p:nvSpPr>
        <p:spPr>
          <a:xfrm>
            <a:off x="7790909" y="3165816"/>
            <a:ext cx="810090" cy="300082"/>
          </a:xfrm>
          <a:prstGeom prst="rect">
            <a:avLst/>
          </a:prstGeom>
          <a:noFill/>
        </p:spPr>
        <p:txBody>
          <a:bodyPr wrap="square" rtlCol="0">
            <a:spAutoFit/>
          </a:bodyPr>
          <a:lstStyle/>
          <a:p>
            <a:r>
              <a:rPr lang="en-GB" sz="1350" dirty="0"/>
              <a:t>F-17</a:t>
            </a:r>
          </a:p>
        </p:txBody>
      </p:sp>
      <p:cxnSp>
        <p:nvCxnSpPr>
          <p:cNvPr id="12" name="Straight Arrow Connector 11">
            <a:extLst>
              <a:ext uri="{FF2B5EF4-FFF2-40B4-BE49-F238E27FC236}">
                <a16:creationId xmlns:a16="http://schemas.microsoft.com/office/drawing/2014/main" id="{F071E70A-EA31-476C-A865-F4E919D549C6}"/>
              </a:ext>
            </a:extLst>
          </p:cNvPr>
          <p:cNvCxnSpPr>
            <a:cxnSpLocks/>
          </p:cNvCxnSpPr>
          <p:nvPr/>
        </p:nvCxnSpPr>
        <p:spPr>
          <a:xfrm>
            <a:off x="6515945" y="3336943"/>
            <a:ext cx="84580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19" name="Straight Arrow Connector 18">
            <a:extLst>
              <a:ext uri="{FF2B5EF4-FFF2-40B4-BE49-F238E27FC236}">
                <a16:creationId xmlns:a16="http://schemas.microsoft.com/office/drawing/2014/main" id="{1DCA719D-0EDA-4009-976A-6652DE22D73D}"/>
              </a:ext>
            </a:extLst>
          </p:cNvPr>
          <p:cNvCxnSpPr>
            <a:cxnSpLocks/>
          </p:cNvCxnSpPr>
          <p:nvPr/>
        </p:nvCxnSpPr>
        <p:spPr>
          <a:xfrm>
            <a:off x="8262703" y="3318492"/>
            <a:ext cx="575771"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1" name="Straight Arrow Connector 20">
            <a:extLst>
              <a:ext uri="{FF2B5EF4-FFF2-40B4-BE49-F238E27FC236}">
                <a16:creationId xmlns:a16="http://schemas.microsoft.com/office/drawing/2014/main" id="{111C7577-CBDD-4F79-AD9D-C0013F54FD92}"/>
              </a:ext>
            </a:extLst>
          </p:cNvPr>
          <p:cNvCxnSpPr>
            <a:cxnSpLocks/>
          </p:cNvCxnSpPr>
          <p:nvPr/>
        </p:nvCxnSpPr>
        <p:spPr>
          <a:xfrm flipH="1">
            <a:off x="7380312" y="3327834"/>
            <a:ext cx="486054"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cxnSp>
        <p:nvCxnSpPr>
          <p:cNvPr id="24" name="Straight Arrow Connector 23">
            <a:extLst>
              <a:ext uri="{FF2B5EF4-FFF2-40B4-BE49-F238E27FC236}">
                <a16:creationId xmlns:a16="http://schemas.microsoft.com/office/drawing/2014/main" id="{41285B77-5462-44FB-8C5C-12276E4BD50F}"/>
              </a:ext>
            </a:extLst>
          </p:cNvPr>
          <p:cNvCxnSpPr>
            <a:cxnSpLocks/>
          </p:cNvCxnSpPr>
          <p:nvPr/>
        </p:nvCxnSpPr>
        <p:spPr>
          <a:xfrm flipH="1">
            <a:off x="5382090" y="3336943"/>
            <a:ext cx="682530" cy="0"/>
          </a:xfrm>
          <a:prstGeom prst="straightConnector1">
            <a:avLst/>
          </a:prstGeom>
          <a:ln w="38100">
            <a:tailEnd type="triangle"/>
          </a:ln>
        </p:spPr>
        <p:style>
          <a:lnRef idx="1">
            <a:schemeClr val="dk1"/>
          </a:lnRef>
          <a:fillRef idx="0">
            <a:schemeClr val="dk1"/>
          </a:fillRef>
          <a:effectRef idx="0">
            <a:schemeClr val="dk1"/>
          </a:effectRef>
          <a:fontRef idx="minor">
            <a:schemeClr val="tx1"/>
          </a:fontRef>
        </p:style>
      </p:cxnSp>
      <p:pic>
        <p:nvPicPr>
          <p:cNvPr id="6" name="Picture 5">
            <a:extLst>
              <a:ext uri="{FF2B5EF4-FFF2-40B4-BE49-F238E27FC236}">
                <a16:creationId xmlns:a16="http://schemas.microsoft.com/office/drawing/2014/main" id="{1019C312-0E1C-7B37-E17C-067E85AEF3A1}"/>
              </a:ext>
            </a:extLst>
          </p:cNvPr>
          <p:cNvPicPr>
            <a:picLocks noChangeAspect="1"/>
          </p:cNvPicPr>
          <p:nvPr/>
        </p:nvPicPr>
        <p:blipFill>
          <a:blip r:embed="rId4"/>
          <a:srcRect t="1307"/>
          <a:stretch/>
        </p:blipFill>
        <p:spPr>
          <a:xfrm>
            <a:off x="193427" y="751300"/>
            <a:ext cx="4908803" cy="2229850"/>
          </a:xfrm>
          <a:prstGeom prst="rect">
            <a:avLst/>
          </a:prstGeom>
        </p:spPr>
      </p:pic>
      <p:sp>
        <p:nvSpPr>
          <p:cNvPr id="10" name="TextBox 9">
            <a:extLst>
              <a:ext uri="{FF2B5EF4-FFF2-40B4-BE49-F238E27FC236}">
                <a16:creationId xmlns:a16="http://schemas.microsoft.com/office/drawing/2014/main" id="{80E49150-5FB5-331A-4A99-4FFFCAE7A39A}"/>
              </a:ext>
            </a:extLst>
          </p:cNvPr>
          <p:cNvSpPr txBox="1"/>
          <p:nvPr/>
        </p:nvSpPr>
        <p:spPr>
          <a:xfrm>
            <a:off x="576724" y="2266514"/>
            <a:ext cx="2813898" cy="415498"/>
          </a:xfrm>
          <a:prstGeom prst="rect">
            <a:avLst/>
          </a:prstGeom>
          <a:solidFill>
            <a:schemeClr val="bg1"/>
          </a:solidFill>
        </p:spPr>
        <p:txBody>
          <a:bodyPr wrap="square">
            <a:spAutoFit/>
          </a:bodyPr>
          <a:lstStyle/>
          <a:p>
            <a:r>
              <a:rPr lang="en-GB" sz="1050" b="1" dirty="0">
                <a:effectLst/>
                <a:latin typeface="Calibri" panose="020F0502020204030204" pitchFamily="34" charset="0"/>
                <a:ea typeface="Calibri" panose="020F0502020204030204" pitchFamily="34" charset="0"/>
                <a:cs typeface="Times New Roman" panose="02020603050405020304" pitchFamily="18" charset="0"/>
              </a:rPr>
              <a:t>-0.00023 K/year</a:t>
            </a:r>
            <a:r>
              <a:rPr lang="en-GB" sz="1050" dirty="0">
                <a:effectLst/>
                <a:latin typeface="Calibri" panose="020F0502020204030204" pitchFamily="34" charset="0"/>
                <a:ea typeface="Calibri" panose="020F0502020204030204" pitchFamily="34" charset="0"/>
                <a:cs typeface="Times New Roman" panose="02020603050405020304" pitchFamily="18" charset="0"/>
              </a:rPr>
              <a:t> (95% confidence interval for the slope ranges from </a:t>
            </a:r>
            <a:r>
              <a:rPr lang="en-GB" sz="1050" b="1" dirty="0">
                <a:effectLst/>
                <a:latin typeface="Calibri" panose="020F0502020204030204" pitchFamily="34" charset="0"/>
                <a:ea typeface="Calibri" panose="020F0502020204030204" pitchFamily="34" charset="0"/>
                <a:cs typeface="Times New Roman" panose="02020603050405020304" pitchFamily="18" charset="0"/>
              </a:rPr>
              <a:t>0.28236 to 0.00215)</a:t>
            </a:r>
            <a:endParaRPr lang="en-GB" sz="1050" dirty="0"/>
          </a:p>
        </p:txBody>
      </p:sp>
      <p:sp>
        <p:nvSpPr>
          <p:cNvPr id="14" name="TextBox 13">
            <a:extLst>
              <a:ext uri="{FF2B5EF4-FFF2-40B4-BE49-F238E27FC236}">
                <a16:creationId xmlns:a16="http://schemas.microsoft.com/office/drawing/2014/main" id="{042E7835-029E-2D39-0DC6-046A8961E8BC}"/>
              </a:ext>
            </a:extLst>
          </p:cNvPr>
          <p:cNvSpPr txBox="1"/>
          <p:nvPr/>
        </p:nvSpPr>
        <p:spPr>
          <a:xfrm>
            <a:off x="9882" y="3983361"/>
            <a:ext cx="4845653" cy="646331"/>
          </a:xfrm>
          <a:prstGeom prst="rect">
            <a:avLst/>
          </a:prstGeom>
        </p:spPr>
        <p:txBody>
          <a:bodyPr wrap="square">
            <a:spAutoFit/>
          </a:bodyPr>
          <a:lstStyle>
            <a:defPPr>
              <a:defRPr lang="en-US"/>
            </a:defPPr>
            <a:lvl1pPr>
              <a:defRPr sz="900" i="1"/>
            </a:lvl1pPr>
          </a:lstStyle>
          <a:p>
            <a:r>
              <a:rPr lang="en-GB" dirty="0"/>
              <a:t>Top: Credit, Abi Waring, U. Leicester</a:t>
            </a:r>
          </a:p>
          <a:p>
            <a:r>
              <a:rPr lang="en-GB" dirty="0"/>
              <a:t>Right: Good, E. J. et al. (2022). An analysis of the stability and trends in the LST_cci Land Surface Temperature datasets over Europe. Earth and Space Science, 9, e2022EA002317. </a:t>
            </a:r>
            <a:r>
              <a:rPr lang="en-GB" dirty="0">
                <a:hlinkClick r:id="rId5"/>
              </a:rPr>
              <a:t>https://doi.org/10.1029/2022EA002317</a:t>
            </a:r>
            <a:r>
              <a:rPr lang="en-GB" dirty="0"/>
              <a:t> </a:t>
            </a:r>
          </a:p>
        </p:txBody>
      </p:sp>
      <p:sp>
        <p:nvSpPr>
          <p:cNvPr id="16" name="TextBox 15">
            <a:extLst>
              <a:ext uri="{FF2B5EF4-FFF2-40B4-BE49-F238E27FC236}">
                <a16:creationId xmlns:a16="http://schemas.microsoft.com/office/drawing/2014/main" id="{21110E06-806C-E1DB-F964-15B540416FB3}"/>
              </a:ext>
            </a:extLst>
          </p:cNvPr>
          <p:cNvSpPr txBox="1"/>
          <p:nvPr/>
        </p:nvSpPr>
        <p:spPr>
          <a:xfrm>
            <a:off x="117172" y="4777450"/>
            <a:ext cx="4578674" cy="276999"/>
          </a:xfrm>
          <a:prstGeom prst="rect">
            <a:avLst/>
          </a:prstGeom>
          <a:noFill/>
        </p:spPr>
        <p:txBody>
          <a:bodyPr wrap="square">
            <a:spAutoFit/>
          </a:bodyPr>
          <a:lstStyle/>
          <a:p>
            <a:r>
              <a:rPr lang="en-GB" sz="1200" dirty="0"/>
              <a:t>Figure source: Abi Waring, U. Leicester</a:t>
            </a:r>
          </a:p>
        </p:txBody>
      </p:sp>
      <p:sp>
        <p:nvSpPr>
          <p:cNvPr id="8" name="TextBox 7">
            <a:extLst>
              <a:ext uri="{FF2B5EF4-FFF2-40B4-BE49-F238E27FC236}">
                <a16:creationId xmlns:a16="http://schemas.microsoft.com/office/drawing/2014/main" id="{C0A3B283-9EE5-7C8A-F156-7DC03918C99F}"/>
              </a:ext>
            </a:extLst>
          </p:cNvPr>
          <p:cNvSpPr txBox="1"/>
          <p:nvPr/>
        </p:nvSpPr>
        <p:spPr>
          <a:xfrm>
            <a:off x="279357" y="3066757"/>
            <a:ext cx="4519797" cy="830997"/>
          </a:xfrm>
          <a:prstGeom prst="rect">
            <a:avLst/>
          </a:prstGeom>
          <a:noFill/>
        </p:spPr>
        <p:txBody>
          <a:bodyPr wrap="square" rtlCol="0">
            <a:spAutoFit/>
          </a:bodyPr>
          <a:lstStyle/>
          <a:p>
            <a:r>
              <a:rPr lang="en-GB" sz="1600" dirty="0"/>
              <a:t>LST_cci is carefully checking the stability of the data by comparing products with independent homogenised data sources</a:t>
            </a:r>
          </a:p>
        </p:txBody>
      </p:sp>
    </p:spTree>
    <p:extLst>
      <p:ext uri="{BB962C8B-B14F-4D97-AF65-F5344CB8AC3E}">
        <p14:creationId xmlns:p14="http://schemas.microsoft.com/office/powerpoint/2010/main" val="3554212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6DE6-017A-3118-EDE7-48E287B1B1B3}"/>
              </a:ext>
            </a:extLst>
          </p:cNvPr>
          <p:cNvSpPr>
            <a:spLocks noGrp="1"/>
          </p:cNvSpPr>
          <p:nvPr>
            <p:ph type="title"/>
          </p:nvPr>
        </p:nvSpPr>
        <p:spPr/>
        <p:txBody>
          <a:bodyPr/>
          <a:lstStyle/>
          <a:p>
            <a:r>
              <a:rPr lang="en-GB" dirty="0"/>
              <a:t>Regridding Tool &amp; Other Resources</a:t>
            </a:r>
          </a:p>
        </p:txBody>
      </p:sp>
      <p:sp>
        <p:nvSpPr>
          <p:cNvPr id="3" name="Content Placeholder 2">
            <a:extLst>
              <a:ext uri="{FF2B5EF4-FFF2-40B4-BE49-F238E27FC236}">
                <a16:creationId xmlns:a16="http://schemas.microsoft.com/office/drawing/2014/main" id="{9E20F890-5365-CA39-9224-7457134ECD8D}"/>
              </a:ext>
            </a:extLst>
          </p:cNvPr>
          <p:cNvSpPr>
            <a:spLocks noGrp="1"/>
          </p:cNvSpPr>
          <p:nvPr>
            <p:ph idx="1"/>
          </p:nvPr>
        </p:nvSpPr>
        <p:spPr>
          <a:xfrm>
            <a:off x="173039" y="877389"/>
            <a:ext cx="3491650" cy="3824287"/>
          </a:xfrm>
        </p:spPr>
        <p:txBody>
          <a:bodyPr vert="horz" wrap="square" lIns="68580" tIns="34290" rIns="68580" bIns="34290" numCol="1" rtlCol="0" anchor="t" anchorCtr="0" compatLnSpc="1">
            <a:prstTxWarp prst="textNoShape">
              <a:avLst/>
            </a:prstTxWarp>
            <a:normAutofit fontScale="92500" lnSpcReduction="10000"/>
          </a:bodyPr>
          <a:lstStyle/>
          <a:p>
            <a:pPr>
              <a:lnSpc>
                <a:spcPct val="120000"/>
              </a:lnSpc>
              <a:spcBef>
                <a:spcPts val="0"/>
              </a:spcBef>
            </a:pPr>
            <a:r>
              <a:rPr lang="en-GB" sz="2175" dirty="0">
                <a:latin typeface="Calibri"/>
                <a:cs typeface="Calibri"/>
              </a:rPr>
              <a:t>Regridding Tool</a:t>
            </a:r>
          </a:p>
          <a:p>
            <a:pPr marL="257175" indent="-257175">
              <a:lnSpc>
                <a:spcPct val="120000"/>
              </a:lnSpc>
              <a:spcBef>
                <a:spcPts val="0"/>
              </a:spcBef>
              <a:buChar char="•"/>
            </a:pPr>
            <a:r>
              <a:rPr lang="en-GB" sz="1500" dirty="0">
                <a:ea typeface="Calibri"/>
                <a:cs typeface="Calibri"/>
              </a:rPr>
              <a:t>Code in Python to </a:t>
            </a:r>
            <a:r>
              <a:rPr lang="en-GB" sz="1500" b="1" dirty="0" err="1">
                <a:ea typeface="Calibri"/>
                <a:cs typeface="Calibri"/>
              </a:rPr>
              <a:t>regrid</a:t>
            </a:r>
            <a:r>
              <a:rPr lang="en-GB" sz="1500" b="1" dirty="0">
                <a:ea typeface="Calibri"/>
                <a:cs typeface="Calibri"/>
              </a:rPr>
              <a:t> and subset LST_cci data</a:t>
            </a:r>
            <a:r>
              <a:rPr lang="en-GB" sz="1500" dirty="0">
                <a:ea typeface="Calibri"/>
                <a:cs typeface="Calibri"/>
              </a:rPr>
              <a:t>, including propagation of uncertainties</a:t>
            </a:r>
          </a:p>
          <a:p>
            <a:pPr>
              <a:lnSpc>
                <a:spcPct val="120000"/>
              </a:lnSpc>
              <a:spcBef>
                <a:spcPts val="0"/>
              </a:spcBef>
            </a:pPr>
            <a:endParaRPr lang="en-GB" sz="1500" dirty="0">
              <a:ea typeface="Calibri"/>
              <a:cs typeface="Calibri"/>
            </a:endParaRPr>
          </a:p>
          <a:p>
            <a:pPr>
              <a:lnSpc>
                <a:spcPct val="120000"/>
              </a:lnSpc>
              <a:spcBef>
                <a:spcPts val="0"/>
              </a:spcBef>
            </a:pPr>
            <a:r>
              <a:rPr lang="en-GB" sz="2175" dirty="0">
                <a:latin typeface="Calibri"/>
                <a:ea typeface="Calibri"/>
                <a:cs typeface="Calibri"/>
              </a:rPr>
              <a:t>Other Resources</a:t>
            </a:r>
          </a:p>
          <a:p>
            <a:pPr marL="257175" indent="-257175">
              <a:lnSpc>
                <a:spcPct val="120000"/>
              </a:lnSpc>
              <a:spcBef>
                <a:spcPts val="0"/>
              </a:spcBef>
              <a:buFont typeface="Arial" panose="020B0604020202020204" pitchFamily="34" charset="0"/>
              <a:buChar char="•"/>
            </a:pPr>
            <a:r>
              <a:rPr lang="en-GB" sz="1500" dirty="0">
                <a:ea typeface="Calibri"/>
                <a:cs typeface="Calibri"/>
              </a:rPr>
              <a:t>To be provided in the training </a:t>
            </a:r>
            <a:br>
              <a:rPr lang="en-GB" sz="1500" dirty="0">
                <a:ea typeface="Calibri"/>
                <a:cs typeface="Calibri"/>
              </a:rPr>
            </a:br>
            <a:r>
              <a:rPr lang="en-GB" sz="1500" dirty="0">
                <a:ea typeface="Calibri"/>
                <a:cs typeface="Calibri"/>
              </a:rPr>
              <a:t>session on Friday morning</a:t>
            </a:r>
          </a:p>
          <a:p>
            <a:pPr marL="257175" indent="-257175">
              <a:lnSpc>
                <a:spcPct val="120000"/>
              </a:lnSpc>
              <a:spcBef>
                <a:spcPts val="0"/>
              </a:spcBef>
              <a:buFont typeface="Arial" panose="020B0604020202020204" pitchFamily="34" charset="0"/>
              <a:buChar char="•"/>
            </a:pPr>
            <a:endParaRPr lang="en-GB" sz="1500" dirty="0">
              <a:ea typeface="Calibri"/>
              <a:cs typeface="Calibri"/>
            </a:endParaRPr>
          </a:p>
          <a:p>
            <a:pPr marL="257175" indent="-257175">
              <a:lnSpc>
                <a:spcPct val="120000"/>
              </a:lnSpc>
              <a:spcBef>
                <a:spcPts val="0"/>
              </a:spcBef>
              <a:buFont typeface="Arial" panose="020B0604020202020204" pitchFamily="34" charset="0"/>
              <a:buChar char="•"/>
            </a:pPr>
            <a:r>
              <a:rPr lang="en-GB" sz="1500" dirty="0">
                <a:ea typeface="Calibri"/>
                <a:cs typeface="Calibri"/>
              </a:rPr>
              <a:t>https://notebooks.gesis.org/</a:t>
            </a:r>
            <a:br>
              <a:rPr lang="en-GB" sz="1500" dirty="0">
                <a:ea typeface="Calibri"/>
                <a:cs typeface="Calibri"/>
              </a:rPr>
            </a:br>
            <a:r>
              <a:rPr lang="en-GB" sz="1500" dirty="0">
                <a:ea typeface="Calibri"/>
                <a:cs typeface="Calibri"/>
              </a:rPr>
              <a:t>binder/</a:t>
            </a:r>
            <a:r>
              <a:rPr lang="en-GB" sz="1500" dirty="0" err="1">
                <a:ea typeface="Calibri"/>
                <a:cs typeface="Calibri"/>
              </a:rPr>
              <a:t>jupyter</a:t>
            </a:r>
            <a:r>
              <a:rPr lang="en-GB" sz="1500" dirty="0">
                <a:ea typeface="Calibri"/>
                <a:cs typeface="Calibri"/>
              </a:rPr>
              <a:t>/user/</a:t>
            </a:r>
            <a:br>
              <a:rPr lang="en-GB" sz="1500" dirty="0">
                <a:ea typeface="Calibri"/>
                <a:cs typeface="Calibri"/>
              </a:rPr>
            </a:br>
            <a:r>
              <a:rPr lang="en-GB" sz="1500" dirty="0" err="1">
                <a:ea typeface="Calibri"/>
                <a:cs typeface="Calibri"/>
              </a:rPr>
              <a:t>mikejsperry-esa_cci_lst_demo</a:t>
            </a:r>
            <a:br>
              <a:rPr lang="en-GB" sz="1500" dirty="0">
                <a:ea typeface="Calibri"/>
                <a:cs typeface="Calibri"/>
              </a:rPr>
            </a:br>
            <a:r>
              <a:rPr lang="en-GB" sz="1500" dirty="0">
                <a:ea typeface="Calibri"/>
                <a:cs typeface="Calibri"/>
              </a:rPr>
              <a:t>-lr7kpdmh/lab (note this can take</a:t>
            </a:r>
            <a:br>
              <a:rPr lang="en-GB" sz="1500" dirty="0">
                <a:ea typeface="Calibri"/>
                <a:cs typeface="Calibri"/>
              </a:rPr>
            </a:br>
            <a:r>
              <a:rPr lang="en-GB" sz="1500" dirty="0">
                <a:ea typeface="Calibri"/>
                <a:cs typeface="Calibri"/>
              </a:rPr>
              <a:t>a while to load)</a:t>
            </a:r>
          </a:p>
          <a:p>
            <a:pPr marL="257175" indent="-257175">
              <a:lnSpc>
                <a:spcPct val="120000"/>
              </a:lnSpc>
              <a:spcBef>
                <a:spcPts val="0"/>
              </a:spcBef>
              <a:buFont typeface="Arial" panose="020B0604020202020204" pitchFamily="34" charset="0"/>
              <a:buChar char="•"/>
            </a:pPr>
            <a:endParaRPr lang="en-GB" sz="1500" dirty="0">
              <a:ea typeface="Calibri"/>
              <a:cs typeface="Calibri"/>
            </a:endParaRPr>
          </a:p>
        </p:txBody>
      </p:sp>
      <p:pic>
        <p:nvPicPr>
          <p:cNvPr id="5" name="Picture 4">
            <a:extLst>
              <a:ext uri="{FF2B5EF4-FFF2-40B4-BE49-F238E27FC236}">
                <a16:creationId xmlns:a16="http://schemas.microsoft.com/office/drawing/2014/main" id="{A8BA8F82-19E1-3249-2DF1-08C3849B20E3}"/>
              </a:ext>
            </a:extLst>
          </p:cNvPr>
          <p:cNvPicPr>
            <a:picLocks noChangeAspect="1"/>
          </p:cNvPicPr>
          <p:nvPr/>
        </p:nvPicPr>
        <p:blipFill>
          <a:blip r:embed="rId3"/>
          <a:stretch>
            <a:fillRect/>
          </a:stretch>
        </p:blipFill>
        <p:spPr>
          <a:xfrm>
            <a:off x="3858901" y="1273639"/>
            <a:ext cx="5112060" cy="2875534"/>
          </a:xfrm>
          <a:prstGeom prst="rect">
            <a:avLst/>
          </a:prstGeom>
        </p:spPr>
      </p:pic>
      <p:sp>
        <p:nvSpPr>
          <p:cNvPr id="7" name="TextBox 6">
            <a:extLst>
              <a:ext uri="{FF2B5EF4-FFF2-40B4-BE49-F238E27FC236}">
                <a16:creationId xmlns:a16="http://schemas.microsoft.com/office/drawing/2014/main" id="{26EE4825-3A7D-71ED-D620-166563DA3A45}"/>
              </a:ext>
            </a:extLst>
          </p:cNvPr>
          <p:cNvSpPr txBox="1"/>
          <p:nvPr/>
        </p:nvSpPr>
        <p:spPr>
          <a:xfrm>
            <a:off x="3923928" y="876044"/>
            <a:ext cx="5112059" cy="323165"/>
          </a:xfrm>
          <a:prstGeom prst="rect">
            <a:avLst/>
          </a:prstGeom>
          <a:noFill/>
        </p:spPr>
        <p:txBody>
          <a:bodyPr wrap="square">
            <a:spAutoFit/>
          </a:bodyPr>
          <a:lstStyle/>
          <a:p>
            <a:r>
              <a:rPr lang="en-GB" sz="1500" dirty="0">
                <a:solidFill>
                  <a:srgbClr val="041E5D"/>
                </a:solidFill>
                <a:latin typeface="Calibri" panose="020F0502020204030204" pitchFamily="34" charset="0"/>
              </a:rPr>
              <a:t>https://climate.esa.int/en/projects/land-surface-temperature/</a:t>
            </a:r>
          </a:p>
        </p:txBody>
      </p:sp>
      <p:sp>
        <p:nvSpPr>
          <p:cNvPr id="4" name="Arrow: Down 3">
            <a:extLst>
              <a:ext uri="{FF2B5EF4-FFF2-40B4-BE49-F238E27FC236}">
                <a16:creationId xmlns:a16="http://schemas.microsoft.com/office/drawing/2014/main" id="{E52B3BDD-7D4B-8306-9373-5D85FEB2D865}"/>
              </a:ext>
            </a:extLst>
          </p:cNvPr>
          <p:cNvSpPr/>
          <p:nvPr/>
        </p:nvSpPr>
        <p:spPr>
          <a:xfrm>
            <a:off x="6260673" y="2359099"/>
            <a:ext cx="524539" cy="7848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2231403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Summary</a:t>
            </a:r>
          </a:p>
        </p:txBody>
      </p:sp>
      <p:sp>
        <p:nvSpPr>
          <p:cNvPr id="3" name="Content Placeholder 2"/>
          <p:cNvSpPr>
            <a:spLocks noGrp="1"/>
          </p:cNvSpPr>
          <p:nvPr>
            <p:ph idx="1"/>
          </p:nvPr>
        </p:nvSpPr>
        <p:spPr/>
        <p:txBody>
          <a:bodyPr>
            <a:normAutofit fontScale="85000" lnSpcReduction="10000"/>
          </a:bodyPr>
          <a:lstStyle/>
          <a:p>
            <a:pPr marL="257175" indent="-257175">
              <a:buFont typeface="Wingdings" panose="05000000000000000000" pitchFamily="2" charset="2"/>
              <a:buChar char="§"/>
            </a:pPr>
            <a:r>
              <a:rPr lang="en-GB" b="0" dirty="0"/>
              <a:t>LST_cci is providing </a:t>
            </a:r>
            <a:r>
              <a:rPr lang="en-GB" dirty="0"/>
              <a:t>satellite LST datasets based on InfraRed (IR) and </a:t>
            </a:r>
            <a:r>
              <a:rPr lang="en-GB" dirty="0" err="1"/>
              <a:t>MicroWave</a:t>
            </a:r>
            <a:r>
              <a:rPr lang="en-GB" dirty="0"/>
              <a:t> (MW), and low Earth orbiting (LEO) and geostationary satellites (GEO)</a:t>
            </a:r>
          </a:p>
          <a:p>
            <a:pPr marL="1066800" lvl="1" indent="-257175">
              <a:buFont typeface="Wingdings" panose="05000000000000000000" pitchFamily="2" charset="2"/>
              <a:buChar char="§"/>
            </a:pPr>
            <a:r>
              <a:rPr lang="en-GB" b="0" dirty="0"/>
              <a:t>An expected accuracy and precision of all the LST ECV Products will be better than 1 K.</a:t>
            </a:r>
          </a:p>
          <a:p>
            <a:pPr marL="1066800" lvl="1" indent="-257175">
              <a:buFont typeface="Wingdings" panose="05000000000000000000" pitchFamily="2" charset="2"/>
              <a:buChar char="§"/>
            </a:pPr>
            <a:r>
              <a:rPr lang="en-GB" b="0" dirty="0"/>
              <a:t>An assessment of the stability of LST_cci data to </a:t>
            </a:r>
            <a:r>
              <a:rPr lang="en-GB" dirty="0"/>
              <a:t>ensure</a:t>
            </a:r>
            <a:r>
              <a:rPr lang="en-GB" b="0" dirty="0"/>
              <a:t> they meet they threshold requirement &lt; 0.3 K / decade.</a:t>
            </a:r>
          </a:p>
          <a:p>
            <a:pPr marL="1066800" lvl="1" indent="-257175">
              <a:buFont typeface="Wingdings" panose="05000000000000000000" pitchFamily="2" charset="2"/>
              <a:buChar char="§"/>
            </a:pPr>
            <a:r>
              <a:rPr lang="en-GB" b="0" dirty="0"/>
              <a:t>Multi-decadal datasets useful</a:t>
            </a:r>
            <a:r>
              <a:rPr lang="en-GB" dirty="0"/>
              <a:t> for climate applications based on IR and MW data</a:t>
            </a:r>
          </a:p>
          <a:p>
            <a:pPr marL="257175" indent="-257175">
              <a:buFont typeface="Wingdings" panose="05000000000000000000" pitchFamily="2" charset="2"/>
              <a:buChar char="§"/>
            </a:pPr>
            <a:r>
              <a:rPr lang="en-GB" dirty="0"/>
              <a:t>Phase-1 datasets are available via the ESA Open Data Portal</a:t>
            </a:r>
          </a:p>
          <a:p>
            <a:pPr marL="257175" indent="-257175">
              <a:buFont typeface="Wingdings" panose="05000000000000000000" pitchFamily="2" charset="2"/>
              <a:buChar char="§"/>
            </a:pPr>
            <a:r>
              <a:rPr lang="en-GB" b="0" dirty="0"/>
              <a:t>Phase-2 datasets will be </a:t>
            </a:r>
            <a:r>
              <a:rPr lang="en-GB" dirty="0"/>
              <a:t>publicly available next year</a:t>
            </a:r>
          </a:p>
          <a:p>
            <a:pPr marL="1066800" lvl="1" indent="-257175">
              <a:buFont typeface="Wingdings" panose="05000000000000000000" pitchFamily="2" charset="2"/>
              <a:buChar char="§"/>
            </a:pPr>
            <a:r>
              <a:rPr lang="en-GB" b="0" dirty="0"/>
              <a:t>Includes several new datasets including the long-term time series from AVHRRs from the 1980s to present</a:t>
            </a:r>
          </a:p>
          <a:p>
            <a:pPr marL="1066800" lvl="1" indent="-257175">
              <a:buFont typeface="Wingdings" panose="05000000000000000000" pitchFamily="2" charset="2"/>
              <a:buChar char="§"/>
            </a:pPr>
            <a:r>
              <a:rPr lang="en-GB" dirty="0"/>
              <a:t>High-resolution data (&lt;1 km)</a:t>
            </a:r>
          </a:p>
          <a:p>
            <a:pPr marL="1066800" lvl="1" indent="-257175">
              <a:buFont typeface="Wingdings" panose="05000000000000000000" pitchFamily="2" charset="2"/>
              <a:buChar char="§"/>
            </a:pPr>
            <a:r>
              <a:rPr lang="en-GB" dirty="0"/>
              <a:t>Merged products combining different LST data sources to provide better spatial and temporal coverage.</a:t>
            </a:r>
          </a:p>
          <a:p>
            <a:pPr marL="1066800" lvl="1" indent="-257175">
              <a:buFont typeface="Wingdings" panose="05000000000000000000" pitchFamily="2" charset="2"/>
              <a:buChar char="§"/>
            </a:pPr>
            <a:endParaRPr lang="en-GB" b="0" dirty="0"/>
          </a:p>
        </p:txBody>
      </p:sp>
    </p:spTree>
    <p:extLst>
      <p:ext uri="{BB962C8B-B14F-4D97-AF65-F5344CB8AC3E}">
        <p14:creationId xmlns:p14="http://schemas.microsoft.com/office/powerpoint/2010/main" val="283772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F0E392-43DF-5622-FE6F-77BD957B0E5C}"/>
              </a:ext>
            </a:extLst>
          </p:cNvPr>
          <p:cNvSpPr>
            <a:spLocks noGrp="1"/>
          </p:cNvSpPr>
          <p:nvPr>
            <p:ph type="title"/>
          </p:nvPr>
        </p:nvSpPr>
        <p:spPr/>
        <p:txBody>
          <a:bodyPr/>
          <a:lstStyle/>
          <a:p>
            <a:r>
              <a:rPr lang="en-GB" dirty="0"/>
              <a:t>Contact and Further Information</a:t>
            </a:r>
          </a:p>
        </p:txBody>
      </p:sp>
      <p:sp>
        <p:nvSpPr>
          <p:cNvPr id="3" name="Content Placeholder 2">
            <a:extLst>
              <a:ext uri="{FF2B5EF4-FFF2-40B4-BE49-F238E27FC236}">
                <a16:creationId xmlns:a16="http://schemas.microsoft.com/office/drawing/2014/main" id="{6CC26024-6AD0-C545-5A4D-FCBBF66085A5}"/>
              </a:ext>
            </a:extLst>
          </p:cNvPr>
          <p:cNvSpPr>
            <a:spLocks noGrp="1"/>
          </p:cNvSpPr>
          <p:nvPr>
            <p:ph idx="1"/>
          </p:nvPr>
        </p:nvSpPr>
        <p:spPr>
          <a:xfrm>
            <a:off x="251521" y="724973"/>
            <a:ext cx="8678084" cy="4004319"/>
          </a:xfrm>
        </p:spPr>
        <p:txBody>
          <a:bodyPr>
            <a:normAutofit fontScale="92500"/>
          </a:bodyPr>
          <a:lstStyle/>
          <a:p>
            <a:pPr marL="257175" indent="-257175">
              <a:buFont typeface="Arial" panose="020B0604020202020204" pitchFamily="34" charset="0"/>
              <a:buChar char="•"/>
            </a:pPr>
            <a:r>
              <a:rPr lang="en-GB" b="1" dirty="0"/>
              <a:t>LST_cci webpages: </a:t>
            </a:r>
            <a:r>
              <a:rPr lang="en-GB" b="1" dirty="0">
                <a:hlinkClick r:id="rId2">
                  <a:extLst>
                    <a:ext uri="{A12FA001-AC4F-418D-AE19-62706E023703}">
                      <ahyp:hlinkClr xmlns:ahyp="http://schemas.microsoft.com/office/drawing/2018/hyperlinkcolor" val="tx"/>
                    </a:ext>
                  </a:extLst>
                </a:hlinkClick>
              </a:rPr>
              <a:t>https://climate.esa.int/en/projects/land-surface-temperature/</a:t>
            </a:r>
            <a:endParaRPr lang="en-GB" b="1" dirty="0"/>
          </a:p>
          <a:p>
            <a:pPr marL="460772" lvl="1" indent="-257175">
              <a:buFont typeface="Arial" panose="020B0604020202020204" pitchFamily="34" charset="0"/>
              <a:buChar char="•"/>
            </a:pPr>
            <a:r>
              <a:rPr lang="en-GB" b="1" dirty="0"/>
              <a:t>Key documents: </a:t>
            </a:r>
          </a:p>
          <a:p>
            <a:pPr marL="660797" lvl="2" indent="-257175">
              <a:buFont typeface="Arial" panose="020B0604020202020204" pitchFamily="34" charset="0"/>
              <a:buChar char="•"/>
            </a:pPr>
            <a:r>
              <a:rPr lang="en-GB" i="1" u="sng" dirty="0"/>
              <a:t>Strongly</a:t>
            </a:r>
            <a:r>
              <a:rPr lang="en-GB" dirty="0"/>
              <a:t> suggest reading the </a:t>
            </a:r>
            <a:r>
              <a:rPr lang="en-GB" dirty="0">
                <a:hlinkClick r:id="rId3"/>
              </a:rPr>
              <a:t>Product User Guide</a:t>
            </a:r>
            <a:r>
              <a:rPr lang="en-GB" dirty="0"/>
              <a:t> (PUG)</a:t>
            </a:r>
          </a:p>
          <a:p>
            <a:pPr marL="660797" lvl="2" indent="-257175">
              <a:buFont typeface="Arial" panose="020B0604020202020204" pitchFamily="34" charset="0"/>
              <a:buChar char="•"/>
            </a:pPr>
            <a:r>
              <a:rPr lang="en-GB" dirty="0">
                <a:hlinkClick r:id="rId4"/>
              </a:rPr>
              <a:t>Climate Assessment Report </a:t>
            </a:r>
            <a:r>
              <a:rPr lang="en-GB" dirty="0"/>
              <a:t>(CAR) may also be useful – demonstrates real applications for LST_cci data.</a:t>
            </a:r>
          </a:p>
          <a:p>
            <a:pPr marL="660797" lvl="2" indent="-257175">
              <a:buFont typeface="Arial" panose="020B0604020202020204" pitchFamily="34" charset="0"/>
              <a:buChar char="•"/>
            </a:pPr>
            <a:r>
              <a:rPr lang="en-GB" dirty="0"/>
              <a:t>Other LST_cci documents provide crucial underpinning and detailed information but are not designed for the typical user.</a:t>
            </a:r>
          </a:p>
          <a:p>
            <a:pPr marL="257175" indent="-257175">
              <a:buFont typeface="Arial" panose="020B0604020202020204" pitchFamily="34" charset="0"/>
              <a:buChar char="•"/>
            </a:pPr>
            <a:r>
              <a:rPr lang="en-GB" b="1" dirty="0"/>
              <a:t>Please encourage your colleagues to </a:t>
            </a:r>
            <a:r>
              <a:rPr lang="en-GB" b="1" dirty="0">
                <a:hlinkClick r:id="rId5"/>
              </a:rPr>
              <a:t>register for our LST_cci mailing list </a:t>
            </a:r>
            <a:r>
              <a:rPr lang="en-GB" b="1" dirty="0"/>
              <a:t>to keep up with the latest news (we only send a few emails per year)</a:t>
            </a:r>
          </a:p>
          <a:p>
            <a:pPr marL="460772" lvl="1" indent="-257175">
              <a:buFont typeface="Arial" panose="020B0604020202020204" pitchFamily="34" charset="0"/>
              <a:buChar char="•"/>
            </a:pPr>
            <a:r>
              <a:rPr lang="en-GB" dirty="0"/>
              <a:t>Information password protected and not shared with 3</a:t>
            </a:r>
            <a:r>
              <a:rPr lang="en-GB" baseline="30000" dirty="0"/>
              <a:t>rd</a:t>
            </a:r>
            <a:r>
              <a:rPr lang="en-GB" dirty="0"/>
              <a:t> parties.</a:t>
            </a:r>
          </a:p>
          <a:p>
            <a:pPr marL="257175" indent="-257175">
              <a:buFont typeface="Arial" panose="020B0604020202020204" pitchFamily="34" charset="0"/>
              <a:buChar char="•"/>
            </a:pPr>
            <a:r>
              <a:rPr lang="en-GB" b="1" dirty="0"/>
              <a:t>Please email project email </a:t>
            </a:r>
            <a:r>
              <a:rPr lang="en-GB" b="1" dirty="0">
                <a:hlinkClick r:id="rId6">
                  <a:extLst>
                    <a:ext uri="{A12FA001-AC4F-418D-AE19-62706E023703}">
                      <ahyp:hlinkClr xmlns:ahyp="http://schemas.microsoft.com/office/drawing/2018/hyperlinkcolor" val="tx"/>
                    </a:ext>
                  </a:extLst>
                </a:hlinkClick>
              </a:rPr>
              <a:t>info.lst-cci@acri-st.fr</a:t>
            </a:r>
            <a:r>
              <a:rPr lang="en-GB" b="1" dirty="0"/>
              <a:t> for further information, questions, etc.</a:t>
            </a:r>
          </a:p>
          <a:p>
            <a:pPr indent="0"/>
            <a:endParaRPr lang="en-GB" dirty="0"/>
          </a:p>
        </p:txBody>
      </p:sp>
      <p:sp>
        <p:nvSpPr>
          <p:cNvPr id="4" name="Star: 6 Points 3">
            <a:extLst>
              <a:ext uri="{FF2B5EF4-FFF2-40B4-BE49-F238E27FC236}">
                <a16:creationId xmlns:a16="http://schemas.microsoft.com/office/drawing/2014/main" id="{C6325023-ADE0-2AC2-21AF-85CAE86C2A8A}"/>
              </a:ext>
            </a:extLst>
          </p:cNvPr>
          <p:cNvSpPr/>
          <p:nvPr/>
        </p:nvSpPr>
        <p:spPr>
          <a:xfrm>
            <a:off x="6425437" y="1665467"/>
            <a:ext cx="216024" cy="270030"/>
          </a:xfrm>
          <a:prstGeom prst="star6">
            <a:avLst/>
          </a:prstGeom>
          <a:solidFill>
            <a:srgbClr val="00B050"/>
          </a:solidFill>
          <a:ln>
            <a:solidFill>
              <a:srgbClr val="00B05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800"/>
          </a:p>
        </p:txBody>
      </p:sp>
    </p:spTree>
    <p:extLst>
      <p:ext uri="{BB962C8B-B14F-4D97-AF65-F5344CB8AC3E}">
        <p14:creationId xmlns:p14="http://schemas.microsoft.com/office/powerpoint/2010/main" val="950694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t>What is Land Surface Temperature</a:t>
            </a:r>
            <a:endParaRPr lang="en-GB"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17084" y="781677"/>
            <a:ext cx="4408309" cy="3536650"/>
          </a:xfrm>
          <a:prstGeom prst="rect">
            <a:avLst/>
          </a:prstGeom>
        </p:spPr>
      </p:pic>
      <p:sp>
        <p:nvSpPr>
          <p:cNvPr id="3" name="Content Placeholder 2"/>
          <p:cNvSpPr>
            <a:spLocks noGrp="1"/>
          </p:cNvSpPr>
          <p:nvPr>
            <p:ph idx="1"/>
          </p:nvPr>
        </p:nvSpPr>
        <p:spPr>
          <a:xfrm>
            <a:off x="251521" y="781677"/>
            <a:ext cx="4698521" cy="3812948"/>
          </a:xfrm>
        </p:spPr>
        <p:txBody>
          <a:bodyPr>
            <a:normAutofit fontScale="85000" lnSpcReduction="20000"/>
          </a:bodyPr>
          <a:lstStyle/>
          <a:p>
            <a:pPr marL="257175" indent="-257175">
              <a:buFont typeface="Wingdings" panose="05000000000000000000" pitchFamily="2" charset="2"/>
              <a:buChar char="§"/>
            </a:pPr>
            <a:r>
              <a:rPr lang="en-GB" altLang="en-US" b="0" dirty="0"/>
              <a:t>Land Surface Temperature (LST) is a measure of how hot or cold the surface of the Earth would feel to the touch</a:t>
            </a:r>
          </a:p>
          <a:p>
            <a:pPr marL="257175" indent="-257175">
              <a:buFont typeface="Wingdings" panose="05000000000000000000" pitchFamily="2" charset="2"/>
              <a:buChar char="§"/>
            </a:pPr>
            <a:r>
              <a:rPr lang="en-GB" altLang="en-US" b="0" dirty="0"/>
              <a:t>For ground-based, airborne, and spaceborne remote sensing instruments it is the aggregated radiometric surface temperature of the ensemble of components within the sensor field of view</a:t>
            </a:r>
          </a:p>
          <a:p>
            <a:pPr marL="257175" indent="-257175">
              <a:buFont typeface="Wingdings" panose="05000000000000000000" pitchFamily="2" charset="2"/>
              <a:buChar char="§"/>
            </a:pPr>
            <a:r>
              <a:rPr lang="en-GB" altLang="en-US" b="0" dirty="0"/>
              <a:t>LST is an independent temperature data set for quantifying climate change complementary to the near-surface air temperature Essential Climate Variable (ECV) based on in situ measurements and reanalyses</a:t>
            </a:r>
          </a:p>
          <a:p>
            <a:pPr marL="257175" indent="-257175">
              <a:buFont typeface="Wingdings" panose="05000000000000000000" pitchFamily="2" charset="2"/>
              <a:buChar char="§"/>
            </a:pPr>
            <a:r>
              <a:rPr lang="en-GB" altLang="en-US" b="0" dirty="0"/>
              <a:t>LST can be determined from thermal emission at wavelengths in either infrared (IR) or microwave (MW) atmospheric windows</a:t>
            </a:r>
          </a:p>
          <a:p>
            <a:pPr marL="257175" indent="-257175">
              <a:buFont typeface="Wingdings" panose="05000000000000000000" pitchFamily="2" charset="2"/>
              <a:buChar char="§"/>
            </a:pPr>
            <a:endParaRPr lang="en-GB" altLang="en-US" b="0" dirty="0"/>
          </a:p>
        </p:txBody>
      </p:sp>
      <p:sp>
        <p:nvSpPr>
          <p:cNvPr id="5" name="TextBox 4"/>
          <p:cNvSpPr txBox="1"/>
          <p:nvPr/>
        </p:nvSpPr>
        <p:spPr>
          <a:xfrm>
            <a:off x="4950043" y="4286004"/>
            <a:ext cx="3975350" cy="253916"/>
          </a:xfrm>
          <a:prstGeom prst="rect">
            <a:avLst/>
          </a:prstGeom>
          <a:noFill/>
          <a:ln>
            <a:noFill/>
          </a:ln>
        </p:spPr>
        <p:txBody>
          <a:bodyPr wrap="square" rtlCol="0">
            <a:spAutoFit/>
          </a:bodyPr>
          <a:lstStyle/>
          <a:p>
            <a:pPr algn="ctr" defTabSz="514350">
              <a:defRPr/>
            </a:pPr>
            <a:r>
              <a:rPr lang="en-GB" sz="1050" kern="0" dirty="0">
                <a:solidFill>
                  <a:srgbClr val="2B3459"/>
                </a:solidFill>
                <a:latin typeface="Calibri" panose="020F0502020204030204" pitchFamily="34" charset="0"/>
                <a:cs typeface="Calibri" panose="020F0502020204030204" pitchFamily="34" charset="0"/>
              </a:rPr>
              <a:t>Credit: Rob King, Met Office, UK</a:t>
            </a:r>
          </a:p>
        </p:txBody>
      </p:sp>
    </p:spTree>
    <p:extLst>
      <p:ext uri="{BB962C8B-B14F-4D97-AF65-F5344CB8AC3E}">
        <p14:creationId xmlns:p14="http://schemas.microsoft.com/office/powerpoint/2010/main" val="80694479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ltLang="en-US" dirty="0">
                <a:cs typeface="Arial" panose="020B0604020202020204" pitchFamily="34" charset="0"/>
              </a:rPr>
              <a:t>Importance of LST for Climate</a:t>
            </a:r>
            <a:endParaRPr lang="en-GB" dirty="0"/>
          </a:p>
        </p:txBody>
      </p:sp>
      <p:sp>
        <p:nvSpPr>
          <p:cNvPr id="3" name="Content Placeholder 2"/>
          <p:cNvSpPr>
            <a:spLocks noGrp="1"/>
          </p:cNvSpPr>
          <p:nvPr>
            <p:ph idx="1"/>
          </p:nvPr>
        </p:nvSpPr>
        <p:spPr/>
        <p:txBody>
          <a:bodyPr>
            <a:normAutofit fontScale="92500" lnSpcReduction="10000"/>
          </a:bodyPr>
          <a:lstStyle/>
          <a:p>
            <a:pPr indent="0"/>
            <a:r>
              <a:rPr lang="en-GB" b="0" dirty="0"/>
              <a:t>LST increasingly recognised as an essential parameter for diagnosing Earth System behaviour and evaluating Earth System Models:</a:t>
            </a:r>
          </a:p>
          <a:p>
            <a:pPr marL="489347" lvl="1" indent="-285750">
              <a:buFont typeface="Arial" panose="020B0604020202020204" pitchFamily="34" charset="0"/>
              <a:buChar char="•"/>
            </a:pPr>
            <a:r>
              <a:rPr lang="en-GB" b="0" dirty="0"/>
              <a:t>can provide a globally consistent record from satellite of radiative temperatures of the Earth’s surface</a:t>
            </a:r>
          </a:p>
          <a:p>
            <a:pPr marL="489347" lvl="1" indent="-285750">
              <a:buFont typeface="Arial" panose="020B0604020202020204" pitchFamily="34" charset="0"/>
              <a:buChar char="•"/>
            </a:pPr>
            <a:r>
              <a:rPr lang="en-GB" b="0" dirty="0"/>
              <a:t>provides a crucial constraint on surface energy budgets, particularly in moisture-limited states - the LST record contains the imprint of climate events related to water stress and availability</a:t>
            </a:r>
          </a:p>
          <a:p>
            <a:pPr marL="489347" lvl="1" indent="-285750">
              <a:buFont typeface="Arial" panose="020B0604020202020204" pitchFamily="34" charset="0"/>
              <a:buChar char="•"/>
            </a:pPr>
            <a:r>
              <a:rPr lang="en-GB" b="0" dirty="0"/>
              <a:t>provides a metric of surface state when combined with vegetation parameters and soil moisture, and is related  to the driving of vegetation phenology.</a:t>
            </a:r>
          </a:p>
          <a:p>
            <a:pPr marL="489347" lvl="1" indent="-285750">
              <a:buFont typeface="Arial" panose="020B0604020202020204" pitchFamily="34" charset="0"/>
              <a:buChar char="•"/>
            </a:pPr>
            <a:r>
              <a:rPr lang="en-GB" b="0" dirty="0"/>
              <a:t>an important source of information for monitoring surface temperature in regions with sparse measurement stations, such as parts of Africa and the Arctic</a:t>
            </a:r>
          </a:p>
          <a:p>
            <a:pPr marL="489347" lvl="1" indent="-285750">
              <a:buFont typeface="Arial" panose="020B0604020202020204" pitchFamily="34" charset="0"/>
              <a:buChar char="•"/>
            </a:pPr>
            <a:r>
              <a:rPr lang="en-GB" b="0" dirty="0"/>
              <a:t>a long, stable record of LST is particularly useful for model evaluation in regions where few in situ measurements of surface air temperature exist and for attribution of observed changes in such regions to their possible causes</a:t>
            </a:r>
          </a:p>
          <a:p>
            <a:endParaRPr lang="en-GB" dirty="0"/>
          </a:p>
        </p:txBody>
      </p:sp>
    </p:spTree>
    <p:extLst>
      <p:ext uri="{BB962C8B-B14F-4D97-AF65-F5344CB8AC3E}">
        <p14:creationId xmlns:p14="http://schemas.microsoft.com/office/powerpoint/2010/main" val="39990598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D6DE6-017A-3118-EDE7-48E287B1B1B3}"/>
              </a:ext>
            </a:extLst>
          </p:cNvPr>
          <p:cNvSpPr>
            <a:spLocks noGrp="1"/>
          </p:cNvSpPr>
          <p:nvPr>
            <p:ph type="title"/>
          </p:nvPr>
        </p:nvSpPr>
        <p:spPr/>
        <p:txBody>
          <a:bodyPr/>
          <a:lstStyle/>
          <a:p>
            <a:r>
              <a:rPr lang="en-GB" dirty="0"/>
              <a:t>The LST_cci Project</a:t>
            </a:r>
          </a:p>
        </p:txBody>
      </p:sp>
      <p:sp>
        <p:nvSpPr>
          <p:cNvPr id="3" name="Content Placeholder 2">
            <a:extLst>
              <a:ext uri="{FF2B5EF4-FFF2-40B4-BE49-F238E27FC236}">
                <a16:creationId xmlns:a16="http://schemas.microsoft.com/office/drawing/2014/main" id="{9E20F890-5365-CA39-9224-7457134ECD8D}"/>
              </a:ext>
            </a:extLst>
          </p:cNvPr>
          <p:cNvSpPr>
            <a:spLocks noGrp="1"/>
          </p:cNvSpPr>
          <p:nvPr>
            <p:ph idx="1"/>
          </p:nvPr>
        </p:nvSpPr>
        <p:spPr/>
        <p:txBody>
          <a:bodyPr vert="horz" wrap="square" lIns="68580" tIns="34290" rIns="68580" bIns="34290" numCol="1" rtlCol="0" anchor="t" anchorCtr="0" compatLnSpc="1">
            <a:prstTxWarp prst="textNoShape">
              <a:avLst/>
            </a:prstTxWarp>
            <a:normAutofit fontScale="85000" lnSpcReduction="20000"/>
          </a:bodyPr>
          <a:lstStyle/>
          <a:p>
            <a:pPr>
              <a:lnSpc>
                <a:spcPct val="120000"/>
              </a:lnSpc>
              <a:spcBef>
                <a:spcPts val="0"/>
              </a:spcBef>
            </a:pPr>
            <a:r>
              <a:rPr lang="en-GB" sz="2175" dirty="0">
                <a:latin typeface="Calibri"/>
                <a:cs typeface="Calibri"/>
              </a:rPr>
              <a:t>Aims:</a:t>
            </a:r>
          </a:p>
          <a:p>
            <a:pPr marL="257175" indent="-257175">
              <a:lnSpc>
                <a:spcPct val="120000"/>
              </a:lnSpc>
              <a:spcBef>
                <a:spcPts val="0"/>
              </a:spcBef>
              <a:buChar char="•"/>
            </a:pPr>
            <a:r>
              <a:rPr lang="en-GB" sz="1500" dirty="0">
                <a:latin typeface="Calibri"/>
                <a:ea typeface="Calibri"/>
                <a:cs typeface="Calibri"/>
              </a:rPr>
              <a:t>To provide global, accurate satellite-based land surface temperature (LST) data for the past 20-30 years.</a:t>
            </a:r>
          </a:p>
          <a:p>
            <a:pPr>
              <a:lnSpc>
                <a:spcPct val="120000"/>
              </a:lnSpc>
              <a:spcBef>
                <a:spcPts val="0"/>
              </a:spcBef>
            </a:pPr>
            <a:endParaRPr lang="en-GB" sz="1500" dirty="0">
              <a:ea typeface="Calibri"/>
              <a:cs typeface="Calibri"/>
            </a:endParaRPr>
          </a:p>
          <a:p>
            <a:pPr>
              <a:lnSpc>
                <a:spcPct val="120000"/>
              </a:lnSpc>
              <a:spcBef>
                <a:spcPts val="0"/>
              </a:spcBef>
            </a:pPr>
            <a:r>
              <a:rPr lang="en-GB" sz="2175" dirty="0">
                <a:latin typeface="Calibri"/>
                <a:ea typeface="Calibri"/>
                <a:cs typeface="Calibri"/>
              </a:rPr>
              <a:t>Consortium:</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University of Leicester (primary)</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ACRI-ST</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National Centre for Earth Observation (NCEO)</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University of Reading</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Met Office</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ESTELLUS</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Karlsruhe Institute of Technology  (KIT)</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Instituto </a:t>
            </a:r>
            <a:r>
              <a:rPr lang="en-GB" sz="1500" dirty="0" err="1">
                <a:latin typeface="Calibri"/>
                <a:ea typeface="Calibri"/>
                <a:cs typeface="Calibri"/>
              </a:rPr>
              <a:t>Português</a:t>
            </a:r>
            <a:r>
              <a:rPr lang="en-GB" sz="1500" dirty="0">
                <a:latin typeface="Calibri"/>
                <a:ea typeface="Calibri"/>
                <a:cs typeface="Calibri"/>
              </a:rPr>
              <a:t> do Mar e da </a:t>
            </a:r>
            <a:r>
              <a:rPr lang="en-GB" sz="1500" dirty="0" err="1">
                <a:latin typeface="Calibri"/>
                <a:ea typeface="Calibri"/>
                <a:cs typeface="Calibri"/>
              </a:rPr>
              <a:t>Atmosfera</a:t>
            </a:r>
            <a:r>
              <a:rPr lang="en-GB" sz="1500" dirty="0">
                <a:latin typeface="Calibri"/>
                <a:ea typeface="Calibri"/>
                <a:cs typeface="Calibri"/>
              </a:rPr>
              <a:t> </a:t>
            </a:r>
            <a:br>
              <a:rPr lang="en-GB" sz="1500" dirty="0">
                <a:latin typeface="Calibri"/>
                <a:ea typeface="Calibri"/>
                <a:cs typeface="Calibri"/>
              </a:rPr>
            </a:br>
            <a:r>
              <a:rPr lang="en-GB" sz="1500" dirty="0">
                <a:latin typeface="Calibri"/>
                <a:ea typeface="Calibri"/>
                <a:cs typeface="Calibri"/>
              </a:rPr>
              <a:t>(IPMA)</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RUHR-UNIVERSITÄT BOCHUM (RUB)</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Danish Meteorological Institute (DMI)</a:t>
            </a:r>
          </a:p>
          <a:p>
            <a:pPr marL="257175" indent="-257175">
              <a:lnSpc>
                <a:spcPct val="120000"/>
              </a:lnSpc>
              <a:spcBef>
                <a:spcPts val="0"/>
              </a:spcBef>
              <a:buFont typeface="Arial" panose="020B0604020202020204" pitchFamily="34" charset="0"/>
              <a:buChar char="•"/>
            </a:pPr>
            <a:r>
              <a:rPr lang="en-GB" sz="1500" dirty="0">
                <a:latin typeface="Calibri"/>
                <a:ea typeface="Calibri"/>
                <a:cs typeface="Calibri"/>
              </a:rPr>
              <a:t>Luxembourg Institute of Science and </a:t>
            </a:r>
            <a:br>
              <a:rPr lang="en-GB" sz="1500" dirty="0">
                <a:latin typeface="Calibri"/>
                <a:ea typeface="Calibri"/>
                <a:cs typeface="Calibri"/>
              </a:rPr>
            </a:br>
            <a:r>
              <a:rPr lang="en-GB" sz="1500" dirty="0">
                <a:latin typeface="Calibri"/>
                <a:ea typeface="Calibri"/>
                <a:cs typeface="Calibri"/>
              </a:rPr>
              <a:t>Technology (LIST)</a:t>
            </a:r>
          </a:p>
          <a:p>
            <a:pPr marL="257175" indent="-257175">
              <a:lnSpc>
                <a:spcPct val="120000"/>
              </a:lnSpc>
              <a:spcBef>
                <a:spcPts val="0"/>
              </a:spcBef>
              <a:buFont typeface="Arial" panose="020B0604020202020204" pitchFamily="34" charset="0"/>
              <a:buChar char="•"/>
            </a:pPr>
            <a:r>
              <a:rPr lang="en-GB" sz="1500" dirty="0" err="1">
                <a:latin typeface="Calibri"/>
                <a:ea typeface="Calibri"/>
                <a:cs typeface="Calibri"/>
              </a:rPr>
              <a:t>MeteoRomania</a:t>
            </a:r>
            <a:endParaRPr lang="en-GB" sz="1500" dirty="0">
              <a:ea typeface="Calibri"/>
              <a:cs typeface="Calibri"/>
            </a:endParaRPr>
          </a:p>
        </p:txBody>
      </p:sp>
      <p:pic>
        <p:nvPicPr>
          <p:cNvPr id="5" name="Picture 4">
            <a:extLst>
              <a:ext uri="{FF2B5EF4-FFF2-40B4-BE49-F238E27FC236}">
                <a16:creationId xmlns:a16="http://schemas.microsoft.com/office/drawing/2014/main" id="{A8BA8F82-19E1-3249-2DF1-08C3849B20E3}"/>
              </a:ext>
            </a:extLst>
          </p:cNvPr>
          <p:cNvPicPr>
            <a:picLocks noChangeAspect="1"/>
          </p:cNvPicPr>
          <p:nvPr/>
        </p:nvPicPr>
        <p:blipFill>
          <a:blip r:embed="rId3"/>
          <a:stretch>
            <a:fillRect/>
          </a:stretch>
        </p:blipFill>
        <p:spPr>
          <a:xfrm>
            <a:off x="3923928" y="1486290"/>
            <a:ext cx="5112060" cy="2875534"/>
          </a:xfrm>
          <a:prstGeom prst="rect">
            <a:avLst/>
          </a:prstGeom>
        </p:spPr>
      </p:pic>
      <p:sp>
        <p:nvSpPr>
          <p:cNvPr id="7" name="TextBox 6">
            <a:extLst>
              <a:ext uri="{FF2B5EF4-FFF2-40B4-BE49-F238E27FC236}">
                <a16:creationId xmlns:a16="http://schemas.microsoft.com/office/drawing/2014/main" id="{26EE4825-3A7D-71ED-D620-166563DA3A45}"/>
              </a:ext>
            </a:extLst>
          </p:cNvPr>
          <p:cNvSpPr txBox="1"/>
          <p:nvPr/>
        </p:nvSpPr>
        <p:spPr>
          <a:xfrm>
            <a:off x="4031941" y="4382591"/>
            <a:ext cx="5112059" cy="323165"/>
          </a:xfrm>
          <a:prstGeom prst="rect">
            <a:avLst/>
          </a:prstGeom>
          <a:noFill/>
        </p:spPr>
        <p:txBody>
          <a:bodyPr wrap="square">
            <a:spAutoFit/>
          </a:bodyPr>
          <a:lstStyle/>
          <a:p>
            <a:r>
              <a:rPr lang="en-GB" sz="1500" dirty="0">
                <a:solidFill>
                  <a:srgbClr val="041E5D"/>
                </a:solidFill>
                <a:latin typeface="Calibri" panose="020F0502020204030204" pitchFamily="34" charset="0"/>
              </a:rPr>
              <a:t>https://climate.esa.int/en/projects/land-surface-temperature/</a:t>
            </a:r>
          </a:p>
        </p:txBody>
      </p:sp>
      <p:sp>
        <p:nvSpPr>
          <p:cNvPr id="4" name="Arrow: Down 3">
            <a:extLst>
              <a:ext uri="{FF2B5EF4-FFF2-40B4-BE49-F238E27FC236}">
                <a16:creationId xmlns:a16="http://schemas.microsoft.com/office/drawing/2014/main" id="{E52B3BDD-7D4B-8306-9373-5D85FEB2D865}"/>
              </a:ext>
            </a:extLst>
          </p:cNvPr>
          <p:cNvSpPr/>
          <p:nvPr/>
        </p:nvSpPr>
        <p:spPr>
          <a:xfrm>
            <a:off x="7468855" y="2577126"/>
            <a:ext cx="524539" cy="784854"/>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3871221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5" name="Title 1"/>
          <p:cNvSpPr>
            <a:spLocks noGrp="1"/>
          </p:cNvSpPr>
          <p:nvPr>
            <p:ph type="title"/>
          </p:nvPr>
        </p:nvSpPr>
        <p:spPr/>
        <p:txBody>
          <a:bodyPr>
            <a:normAutofit/>
          </a:bodyPr>
          <a:lstStyle/>
          <a:p>
            <a:r>
              <a:rPr lang="en-GB" altLang="en-US" dirty="0"/>
              <a:t>Data Products</a:t>
            </a:r>
            <a:endParaRPr lang="en-US" altLang="en-US" dirty="0">
              <a:latin typeface="Verdana" panose="020B0604030504040204" pitchFamily="34"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1109443"/>
            <a:ext cx="3654173" cy="2145307"/>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867851717"/>
              </p:ext>
            </p:extLst>
          </p:nvPr>
        </p:nvGraphicFramePr>
        <p:xfrm>
          <a:off x="4012019" y="781677"/>
          <a:ext cx="4880463" cy="3859226"/>
        </p:xfrm>
        <a:graphic>
          <a:graphicData uri="http://schemas.openxmlformats.org/drawingml/2006/table">
            <a:tbl>
              <a:tblPr firstRow="1" bandRow="1"/>
              <a:tblGrid>
                <a:gridCol w="903789">
                  <a:extLst>
                    <a:ext uri="{9D8B030D-6E8A-4147-A177-3AD203B41FA5}">
                      <a16:colId xmlns:a16="http://schemas.microsoft.com/office/drawing/2014/main" val="1984702247"/>
                    </a:ext>
                  </a:extLst>
                </a:gridCol>
                <a:gridCol w="903789">
                  <a:extLst>
                    <a:ext uri="{9D8B030D-6E8A-4147-A177-3AD203B41FA5}">
                      <a16:colId xmlns:a16="http://schemas.microsoft.com/office/drawing/2014/main" val="2345739029"/>
                    </a:ext>
                  </a:extLst>
                </a:gridCol>
                <a:gridCol w="723031">
                  <a:extLst>
                    <a:ext uri="{9D8B030D-6E8A-4147-A177-3AD203B41FA5}">
                      <a16:colId xmlns:a16="http://schemas.microsoft.com/office/drawing/2014/main" val="98192648"/>
                    </a:ext>
                  </a:extLst>
                </a:gridCol>
                <a:gridCol w="1373761">
                  <a:extLst>
                    <a:ext uri="{9D8B030D-6E8A-4147-A177-3AD203B41FA5}">
                      <a16:colId xmlns:a16="http://schemas.microsoft.com/office/drawing/2014/main" val="3784534482"/>
                    </a:ext>
                  </a:extLst>
                </a:gridCol>
                <a:gridCol w="976093">
                  <a:extLst>
                    <a:ext uri="{9D8B030D-6E8A-4147-A177-3AD203B41FA5}">
                      <a16:colId xmlns:a16="http://schemas.microsoft.com/office/drawing/2014/main" val="156246873"/>
                    </a:ext>
                  </a:extLst>
                </a:gridCol>
              </a:tblGrid>
              <a:tr h="1948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spcAft>
                          <a:spcPts val="600"/>
                        </a:spcAft>
                      </a:pPr>
                      <a:r>
                        <a:rPr lang="en-GB"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Instrument</a:t>
                      </a:r>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BA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spcAft>
                          <a:spcPts val="600"/>
                        </a:spcAft>
                      </a:pPr>
                      <a:r>
                        <a:rPr lang="en-GB"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Satellite(s)</a:t>
                      </a:r>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BA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GB" sz="11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Period</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BAD"/>
                    </a:solidFill>
                  </a:tcPr>
                </a:tc>
                <a:tc>
                  <a:txBody>
                    <a:bodyPr/>
                    <a:lstStyle/>
                    <a:p>
                      <a:pPr algn="just">
                        <a:spcAft>
                          <a:spcPts val="600"/>
                        </a:spcAft>
                      </a:pPr>
                      <a:r>
                        <a:rPr lang="en-GB" sz="1100" b="1" dirty="0">
                          <a:solidFill>
                            <a:schemeClr val="bg1"/>
                          </a:solidFill>
                          <a:effectLst/>
                          <a:latin typeface="Calibri" panose="020F0502020204030204" pitchFamily="34" charset="0"/>
                          <a:ea typeface="Times New Roman" panose="02020603050405020304" pitchFamily="18" charset="0"/>
                          <a:cs typeface="Calibri" panose="020F0502020204030204" pitchFamily="34" charset="0"/>
                        </a:rPr>
                        <a:t>Overpass Times</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BAD"/>
                    </a:solid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just">
                        <a:spcAft>
                          <a:spcPts val="600"/>
                        </a:spcAft>
                      </a:pPr>
                      <a:r>
                        <a:rPr lang="en-GB" sz="1100" b="1" dirty="0">
                          <a:solidFill>
                            <a:srgbClr val="FFFFFF"/>
                          </a:solidFill>
                          <a:effectLst/>
                          <a:latin typeface="Calibri" panose="020F0502020204030204" pitchFamily="34" charset="0"/>
                          <a:ea typeface="Times New Roman" panose="02020603050405020304" pitchFamily="18" charset="0"/>
                          <a:cs typeface="Calibri" panose="020F0502020204030204" pitchFamily="34" charset="0"/>
                        </a:rPr>
                        <a:t>Products</a:t>
                      </a:r>
                      <a:endParaRPr lang="en-GB" sz="1100" dirty="0">
                        <a:effectLst/>
                        <a:latin typeface="Calibri" panose="020F0502020204030204" pitchFamily="34" charset="0"/>
                        <a:ea typeface="Times New Roman" panose="02020603050405020304" pitchFamily="18" charset="0"/>
                        <a:cs typeface="Calibri" panose="020F0502020204030204" pitchFamily="34" charset="0"/>
                      </a:endParaRP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solidFill>
                      <a:srgbClr val="007BAD"/>
                    </a:solidFill>
                  </a:tcPr>
                </a:tc>
                <a:extLst>
                  <a:ext uri="{0D108BD9-81ED-4DB2-BD59-A6C34878D82A}">
                    <a16:rowId xmlns:a16="http://schemas.microsoft.com/office/drawing/2014/main" val="725722760"/>
                  </a:ext>
                </a:extLst>
              </a:tr>
              <a:tr h="1948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ATSR-2</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ERS-2</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1995-2003</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10:30 / 22:30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rowSpan="6">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 km L2P</a:t>
                      </a:r>
                    </a:p>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0.01° Daily + Monthly L3C</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211607474"/>
                  </a:ext>
                </a:extLst>
              </a:tr>
              <a:tr h="194858">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AATSR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Envisat</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2002-2012</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10:00 / 22:00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3187932116"/>
                  </a:ext>
                </a:extLst>
              </a:tr>
              <a:tr h="194858">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MODIS</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Terra</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2000-2018</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10:30 / 22:30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542975327"/>
                  </a:ext>
                </a:extLst>
              </a:tr>
              <a:tr h="194858">
                <a:tc vMerge="1">
                  <a:txBody>
                    <a:bodyPr/>
                    <a:lstStyle/>
                    <a:p>
                      <a:endParaRPr lang="en-GB"/>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Aqua</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2002-2018</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01:30 / 13:30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2284472635"/>
                  </a:ext>
                </a:extLst>
              </a:tr>
              <a:tr h="194858">
                <a:tc rowSpan="2">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SLSTR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Sentinel-3A</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2016-2020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10:00 / 22:00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3023654005"/>
                  </a:ext>
                </a:extLst>
              </a:tr>
              <a:tr h="194858">
                <a:tc vMerge="1">
                  <a:txBody>
                    <a:bodyPr/>
                    <a:lstStyle/>
                    <a:p>
                      <a:endParaRPr lang="en-GB"/>
                    </a:p>
                  </a:txBody>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Sentinel-3B</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GB" sz="1100" b="0" i="0" u="none" strike="noStrike" kern="1200" cap="none" spc="0" normalizeH="0" baseline="0" noProof="0" dirty="0">
                          <a:ln>
                            <a:noFill/>
                          </a:ln>
                          <a:solidFill>
                            <a:schemeClr val="tx1"/>
                          </a:solidFill>
                          <a:effectLst/>
                          <a:uLnTx/>
                          <a:uFillTx/>
                          <a:latin typeface="Calibri" panose="020F0502020204030204" pitchFamily="34" charset="0"/>
                          <a:ea typeface="Times New Roman" panose="02020603050405020304" pitchFamily="18" charset="0"/>
                          <a:cs typeface="Calibri" panose="020F0502020204030204" pitchFamily="34" charset="0"/>
                        </a:rPr>
                        <a:t>2018-2020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10:00 / 22:00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vMerge="1">
                  <a:txBody>
                    <a:bodyPr/>
                    <a:lstStyle/>
                    <a:p>
                      <a:endParaRPr lang="en-GB"/>
                    </a:p>
                  </a:txBody>
                  <a:tcPr/>
                </a:tc>
                <a:extLst>
                  <a:ext uri="{0D108BD9-81ED-4DB2-BD59-A6C34878D82A}">
                    <a16:rowId xmlns:a16="http://schemas.microsoft.com/office/drawing/2014/main" val="757538898"/>
                  </a:ext>
                </a:extLst>
              </a:tr>
              <a:tr h="3818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SEVIRI</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MSG-1-4</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2004-2020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Every hour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0.05° Hourly L3U</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180164573"/>
                  </a:ext>
                </a:extLst>
              </a:tr>
              <a:tr h="568901">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Imager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GOES 12,13,16</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2009-2020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Every 3-hours (GOES 12-13)</a:t>
                      </a:r>
                    </a:p>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Every hour (GOES 16)</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0.05° 3-hourly / HourlyL3U</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233033398"/>
                  </a:ext>
                </a:extLst>
              </a:tr>
              <a:tr h="3818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JAMI</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MTSAT 1-2</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2009-2015</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Every 3-hours</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0.05° 3-hourly L3U</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548248916"/>
                  </a:ext>
                </a:extLst>
              </a:tr>
              <a:tr h="3818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SSM/I</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DMSP F-13,17</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1995-2018</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06:00 / 18:00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0.25° Daily L3C</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850153250"/>
                  </a:ext>
                </a:extLst>
              </a:tr>
              <a:tr h="3818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Merged IR CDR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GEO+LEO IR above</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marL="0" marR="0" lvl="0" indent="0" algn="ctr"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2009-2020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Every 3-hours (00:00, 03:00, …., 21:00)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0.05° 3-hourly L3S</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788565667"/>
                  </a:ext>
                </a:extLst>
              </a:tr>
              <a:tr h="381879">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ATSR-S3 CDR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effectLst/>
                          <a:latin typeface="Calibri" panose="020F0502020204030204" pitchFamily="34" charset="0"/>
                          <a:ea typeface="Times New Roman" panose="02020603050405020304" pitchFamily="18" charset="0"/>
                          <a:cs typeface="Calibri" panose="020F0502020204030204" pitchFamily="34" charset="0"/>
                        </a:rPr>
                        <a:t>ATSR, MODIS, SLSTR</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ctr">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1995-2020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10:30 / 22:30</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Calibri"/>
                        </a:defRPr>
                      </a:lvl1pPr>
                      <a:lvl2pPr marL="457200" algn="l" defTabSz="914400" rtl="0" eaLnBrk="1" latinLnBrk="0" hangingPunct="1">
                        <a:defRPr sz="1800" kern="1200">
                          <a:solidFill>
                            <a:schemeClr val="tx1"/>
                          </a:solidFill>
                          <a:latin typeface="Calibri"/>
                        </a:defRPr>
                      </a:lvl2pPr>
                      <a:lvl3pPr marL="914400" algn="l" defTabSz="914400" rtl="0" eaLnBrk="1" latinLnBrk="0" hangingPunct="1">
                        <a:defRPr sz="1800" kern="1200">
                          <a:solidFill>
                            <a:schemeClr val="tx1"/>
                          </a:solidFill>
                          <a:latin typeface="Calibri"/>
                        </a:defRPr>
                      </a:lvl3pPr>
                      <a:lvl4pPr marL="1371600" algn="l" defTabSz="914400" rtl="0" eaLnBrk="1" latinLnBrk="0" hangingPunct="1">
                        <a:defRPr sz="1800" kern="1200">
                          <a:solidFill>
                            <a:schemeClr val="tx1"/>
                          </a:solidFill>
                          <a:latin typeface="Calibri"/>
                        </a:defRPr>
                      </a:lvl4pPr>
                      <a:lvl5pPr marL="1828800" algn="l" defTabSz="914400" rtl="0" eaLnBrk="1" latinLnBrk="0" hangingPunct="1">
                        <a:defRPr sz="1800" kern="1200">
                          <a:solidFill>
                            <a:schemeClr val="tx1"/>
                          </a:solidFill>
                          <a:latin typeface="Calibri"/>
                        </a:defRPr>
                      </a:lvl5pPr>
                      <a:lvl6pPr marL="2286000" algn="l" defTabSz="914400" rtl="0" eaLnBrk="1" latinLnBrk="0" hangingPunct="1">
                        <a:defRPr sz="1800" kern="1200">
                          <a:solidFill>
                            <a:schemeClr val="tx1"/>
                          </a:solidFill>
                          <a:latin typeface="Calibri"/>
                        </a:defRPr>
                      </a:lvl6pPr>
                      <a:lvl7pPr marL="2743200" algn="l" defTabSz="914400" rtl="0" eaLnBrk="1" latinLnBrk="0" hangingPunct="1">
                        <a:defRPr sz="1800" kern="1200">
                          <a:solidFill>
                            <a:schemeClr val="tx1"/>
                          </a:solidFill>
                          <a:latin typeface="Calibri"/>
                        </a:defRPr>
                      </a:lvl7pPr>
                      <a:lvl8pPr marL="3200400" algn="l" defTabSz="914400" rtl="0" eaLnBrk="1" latinLnBrk="0" hangingPunct="1">
                        <a:defRPr sz="1800" kern="1200">
                          <a:solidFill>
                            <a:schemeClr val="tx1"/>
                          </a:solidFill>
                          <a:latin typeface="Calibri"/>
                        </a:defRPr>
                      </a:lvl8pPr>
                      <a:lvl9pPr marL="3657600" algn="l" defTabSz="914400" rtl="0" eaLnBrk="1" latinLnBrk="0" hangingPunct="1">
                        <a:defRPr sz="1800" kern="1200">
                          <a:solidFill>
                            <a:schemeClr val="tx1"/>
                          </a:solidFill>
                          <a:latin typeface="Calibri"/>
                        </a:defRPr>
                      </a:lvl9pPr>
                    </a:lstStyle>
                    <a:p>
                      <a:pPr algn="l">
                        <a:spcAft>
                          <a:spcPts val="600"/>
                        </a:spcAft>
                      </a:pPr>
                      <a:r>
                        <a:rPr lang="en-GB" sz="1100" dirty="0">
                          <a:solidFill>
                            <a:schemeClr val="tx1"/>
                          </a:solidFill>
                          <a:effectLst/>
                          <a:latin typeface="Calibri" panose="020F0502020204030204" pitchFamily="34" charset="0"/>
                          <a:ea typeface="Times New Roman" panose="02020603050405020304" pitchFamily="18" charset="0"/>
                          <a:cs typeface="Calibri" panose="020F0502020204030204" pitchFamily="34" charset="0"/>
                        </a:rPr>
                        <a:t>0.05° Daily + Monthly L3S</a:t>
                      </a:r>
                    </a:p>
                  </a:txBody>
                  <a:tcPr marL="12516" marR="12516" marT="670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934743210"/>
                  </a:ext>
                </a:extLst>
              </a:tr>
            </a:tbl>
          </a:graphicData>
        </a:graphic>
      </p:graphicFrame>
      <p:sp>
        <p:nvSpPr>
          <p:cNvPr id="9" name="Content Placeholder 2"/>
          <p:cNvSpPr>
            <a:spLocks noGrp="1"/>
          </p:cNvSpPr>
          <p:nvPr>
            <p:ph sz="half" idx="1"/>
          </p:nvPr>
        </p:nvSpPr>
        <p:spPr>
          <a:xfrm>
            <a:off x="251521" y="3504011"/>
            <a:ext cx="4158462" cy="903944"/>
          </a:xfrm>
        </p:spPr>
        <p:txBody>
          <a:bodyPr>
            <a:normAutofit fontScale="62500" lnSpcReduction="20000"/>
          </a:bodyPr>
          <a:lstStyle/>
          <a:p>
            <a:pPr>
              <a:spcAft>
                <a:spcPts val="0"/>
              </a:spcAft>
            </a:pPr>
            <a:r>
              <a:rPr lang="en-GB" b="0" dirty="0"/>
              <a:t>Data available from CCI Open Data Portal</a:t>
            </a:r>
          </a:p>
          <a:p>
            <a:pPr>
              <a:spcBef>
                <a:spcPts val="0"/>
              </a:spcBef>
            </a:pPr>
            <a:r>
              <a:rPr lang="en-GB" b="0" dirty="0">
                <a:hlinkClick r:id="rId3"/>
              </a:rPr>
              <a:t>https://climate.esa.int/en/odp/#/project/land-surface-temperature</a:t>
            </a:r>
            <a:endParaRPr lang="en-GB" b="0" dirty="0"/>
          </a:p>
          <a:p>
            <a:pPr>
              <a:spcBef>
                <a:spcPts val="0"/>
              </a:spcBef>
            </a:pPr>
            <a:endParaRPr lang="en-GB" b="0" dirty="0"/>
          </a:p>
          <a:p>
            <a:r>
              <a:rPr lang="en-GB" b="0" dirty="0"/>
              <a:t>     @</a:t>
            </a:r>
            <a:r>
              <a:rPr lang="en-GB" b="0" dirty="0" err="1"/>
              <a:t>SurfaceTempUoL</a:t>
            </a:r>
            <a:endParaRPr lang="en-GB" b="0" dirty="0"/>
          </a:p>
        </p:txBody>
      </p:sp>
      <p:pic>
        <p:nvPicPr>
          <p:cNvPr id="3" name="Picture 2"/>
          <p:cNvPicPr>
            <a:picLocks noChangeAspect="1"/>
          </p:cNvPicPr>
          <p:nvPr/>
        </p:nvPicPr>
        <p:blipFill>
          <a:blip r:embed="rId4"/>
          <a:stretch>
            <a:fillRect/>
          </a:stretch>
        </p:blipFill>
        <p:spPr>
          <a:xfrm>
            <a:off x="305526" y="4220218"/>
            <a:ext cx="162018" cy="133730"/>
          </a:xfrm>
          <a:prstGeom prst="rect">
            <a:avLst/>
          </a:prstGeom>
        </p:spPr>
      </p:pic>
    </p:spTree>
    <p:extLst>
      <p:ext uri="{BB962C8B-B14F-4D97-AF65-F5344CB8AC3E}">
        <p14:creationId xmlns:p14="http://schemas.microsoft.com/office/powerpoint/2010/main" val="205928038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56CE22-D0C7-4BE4-2A90-E3551ABD5C28}"/>
              </a:ext>
            </a:extLst>
          </p:cNvPr>
          <p:cNvSpPr>
            <a:spLocks noGrp="1"/>
          </p:cNvSpPr>
          <p:nvPr>
            <p:ph type="title"/>
          </p:nvPr>
        </p:nvSpPr>
        <p:spPr>
          <a:xfrm>
            <a:off x="680487" y="64092"/>
            <a:ext cx="6431885" cy="430887"/>
          </a:xfr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r>
              <a:rPr lang="en-GB" dirty="0">
                <a:solidFill>
                  <a:srgbClr val="FFFFFF"/>
                </a:solidFill>
                <a:ea typeface="MS PGothic" pitchFamily="34" charset="-128"/>
                <a:cs typeface="Arial" panose="020B0604020202020204" pitchFamily="34" charset="0"/>
              </a:rPr>
              <a:t>Proposed Products</a:t>
            </a:r>
          </a:p>
        </p:txBody>
      </p:sp>
      <p:graphicFrame>
        <p:nvGraphicFramePr>
          <p:cNvPr id="3" name="Table 2">
            <a:extLst>
              <a:ext uri="{FF2B5EF4-FFF2-40B4-BE49-F238E27FC236}">
                <a16:creationId xmlns:a16="http://schemas.microsoft.com/office/drawing/2014/main" id="{79C08A3F-4084-3D41-3D9D-DA14DACB6E2F}"/>
              </a:ext>
            </a:extLst>
          </p:cNvPr>
          <p:cNvGraphicFramePr>
            <a:graphicFrameLocks noGrp="1"/>
          </p:cNvGraphicFramePr>
          <p:nvPr>
            <p:extLst>
              <p:ext uri="{D42A27DB-BD31-4B8C-83A1-F6EECF244321}">
                <p14:modId xmlns:p14="http://schemas.microsoft.com/office/powerpoint/2010/main" val="309646645"/>
              </p:ext>
            </p:extLst>
          </p:nvPr>
        </p:nvGraphicFramePr>
        <p:xfrm>
          <a:off x="3266178" y="476434"/>
          <a:ext cx="5871855" cy="4315478"/>
        </p:xfrm>
        <a:graphic>
          <a:graphicData uri="http://schemas.openxmlformats.org/drawingml/2006/table">
            <a:tbl>
              <a:tblPr firstRow="1" firstCol="1" bandRow="1"/>
              <a:tblGrid>
                <a:gridCol w="879793">
                  <a:extLst>
                    <a:ext uri="{9D8B030D-6E8A-4147-A177-3AD203B41FA5}">
                      <a16:colId xmlns:a16="http://schemas.microsoft.com/office/drawing/2014/main" val="722763592"/>
                    </a:ext>
                  </a:extLst>
                </a:gridCol>
                <a:gridCol w="879793">
                  <a:extLst>
                    <a:ext uri="{9D8B030D-6E8A-4147-A177-3AD203B41FA5}">
                      <a16:colId xmlns:a16="http://schemas.microsoft.com/office/drawing/2014/main" val="4039670515"/>
                    </a:ext>
                  </a:extLst>
                </a:gridCol>
                <a:gridCol w="493797">
                  <a:extLst>
                    <a:ext uri="{9D8B030D-6E8A-4147-A177-3AD203B41FA5}">
                      <a16:colId xmlns:a16="http://schemas.microsoft.com/office/drawing/2014/main" val="2421727394"/>
                    </a:ext>
                  </a:extLst>
                </a:gridCol>
                <a:gridCol w="493797">
                  <a:extLst>
                    <a:ext uri="{9D8B030D-6E8A-4147-A177-3AD203B41FA5}">
                      <a16:colId xmlns:a16="http://schemas.microsoft.com/office/drawing/2014/main" val="3120344723"/>
                    </a:ext>
                  </a:extLst>
                </a:gridCol>
                <a:gridCol w="493797">
                  <a:extLst>
                    <a:ext uri="{9D8B030D-6E8A-4147-A177-3AD203B41FA5}">
                      <a16:colId xmlns:a16="http://schemas.microsoft.com/office/drawing/2014/main" val="2212127047"/>
                    </a:ext>
                  </a:extLst>
                </a:gridCol>
                <a:gridCol w="933500">
                  <a:extLst>
                    <a:ext uri="{9D8B030D-6E8A-4147-A177-3AD203B41FA5}">
                      <a16:colId xmlns:a16="http://schemas.microsoft.com/office/drawing/2014/main" val="119548244"/>
                    </a:ext>
                  </a:extLst>
                </a:gridCol>
                <a:gridCol w="763878">
                  <a:extLst>
                    <a:ext uri="{9D8B030D-6E8A-4147-A177-3AD203B41FA5}">
                      <a16:colId xmlns:a16="http://schemas.microsoft.com/office/drawing/2014/main" val="1975116170"/>
                    </a:ext>
                  </a:extLst>
                </a:gridCol>
                <a:gridCol w="933500">
                  <a:extLst>
                    <a:ext uri="{9D8B030D-6E8A-4147-A177-3AD203B41FA5}">
                      <a16:colId xmlns:a16="http://schemas.microsoft.com/office/drawing/2014/main" val="3999221669"/>
                    </a:ext>
                  </a:extLst>
                </a:gridCol>
              </a:tblGrid>
              <a:tr h="143986">
                <a:tc rowSpan="2">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Instrument</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BAD"/>
                    </a:solidFill>
                  </a:tcPr>
                </a:tc>
                <a:tc rowSpan="2">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Satellite(s)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BAD"/>
                    </a:solidFill>
                  </a:tcPr>
                </a:tc>
                <a:tc gridSpan="2">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LST_cci Phase-1</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AD"/>
                    </a:solidFill>
                  </a:tcPr>
                </a:tc>
                <a:tc hMerge="1">
                  <a:txBody>
                    <a:bodyPr/>
                    <a:lstStyle/>
                    <a:p>
                      <a:endParaRPr lang="en-GB"/>
                    </a:p>
                  </a:txBody>
                  <a:tcPr/>
                </a:tc>
                <a:tc gridSpan="2">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LST_cci Phase-2</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AD"/>
                    </a:solidFill>
                  </a:tcPr>
                </a:tc>
                <a:tc hMerge="1">
                  <a:txBody>
                    <a:bodyPr/>
                    <a:lstStyle/>
                    <a:p>
                      <a:endParaRPr lang="en-GB"/>
                    </a:p>
                  </a:txBody>
                  <a:tcPr/>
                </a:tc>
                <a:tc rowSpan="2">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Products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BAD"/>
                    </a:solidFill>
                  </a:tcPr>
                </a:tc>
                <a:tc rowSpan="2">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Comments</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solidFill>
                      <a:srgbClr val="007BAD"/>
                    </a:solidFill>
                  </a:tcPr>
                </a:tc>
                <a:extLst>
                  <a:ext uri="{0D108BD9-81ED-4DB2-BD59-A6C34878D82A}">
                    <a16:rowId xmlns:a16="http://schemas.microsoft.com/office/drawing/2014/main" val="1445136388"/>
                  </a:ext>
                </a:extLst>
              </a:tr>
              <a:tr h="143986">
                <a:tc vMerge="1">
                  <a:txBody>
                    <a:bodyPr/>
                    <a:lstStyle/>
                    <a:p>
                      <a:endParaRPr lang="en-GB"/>
                    </a:p>
                  </a:txBody>
                  <a:tcPr/>
                </a:tc>
                <a:tc vMerge="1">
                  <a:txBody>
                    <a:bodyPr/>
                    <a:lstStyle/>
                    <a:p>
                      <a:endParaRPr lang="en-GB"/>
                    </a:p>
                  </a:txBody>
                  <a:tcPr/>
                </a:tc>
                <a:tc>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Year 1</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AD"/>
                    </a:solidFill>
                  </a:tcPr>
                </a:tc>
                <a:tc>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Year 3</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AD"/>
                    </a:solidFill>
                  </a:tcPr>
                </a:tc>
                <a:tc>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Year 1</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AD"/>
                    </a:solidFill>
                  </a:tcPr>
                </a:tc>
                <a:tc>
                  <a:txBody>
                    <a:bodyPr/>
                    <a:lstStyle/>
                    <a:p>
                      <a:r>
                        <a:rPr lang="en-GB" sz="800" b="1">
                          <a:solidFill>
                            <a:srgbClr val="FFFFFF"/>
                          </a:solidFill>
                          <a:effectLst/>
                          <a:latin typeface="Calibri" panose="020F0502020204030204" pitchFamily="34" charset="0"/>
                          <a:ea typeface="Times New Roman" panose="02020603050405020304" pitchFamily="18" charset="0"/>
                          <a:cs typeface="Times New Roman" panose="02020603050405020304" pitchFamily="18" charset="0"/>
                        </a:rPr>
                        <a:t>Year 3</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7BAD"/>
                    </a:solidFill>
                  </a:tcPr>
                </a:tc>
                <a:tc vMerge="1">
                  <a:txBody>
                    <a:bodyPr/>
                    <a:lstStyle/>
                    <a:p>
                      <a:endParaRPr lang="en-GB"/>
                    </a:p>
                  </a:txBody>
                  <a:tcPr/>
                </a:tc>
                <a:tc vMerge="1">
                  <a:txBody>
                    <a:bodyPr/>
                    <a:lstStyle/>
                    <a:p>
                      <a:endParaRPr lang="en-GB"/>
                    </a:p>
                  </a:txBody>
                  <a:tcPr/>
                </a:tc>
                <a:extLst>
                  <a:ext uri="{0D108BD9-81ED-4DB2-BD59-A6C34878D82A}">
                    <a16:rowId xmlns:a16="http://schemas.microsoft.com/office/drawing/2014/main" val="1587016287"/>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ATSR-2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ERS-2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1995-2003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1995-2003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1995-2003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1995-2003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8">
                  <a:txBody>
                    <a:bodyPr/>
                    <a:lstStyle/>
                    <a:p>
                      <a:r>
                        <a:rPr lang="en-GB" sz="800" dirty="0">
                          <a:effectLst/>
                          <a:latin typeface="Calibri" panose="020F0502020204030204" pitchFamily="34" charset="0"/>
                          <a:ea typeface="Times New Roman" panose="02020603050405020304" pitchFamily="18" charset="0"/>
                          <a:cs typeface="Times New Roman" panose="02020603050405020304" pitchFamily="18" charset="0"/>
                        </a:rPr>
                        <a:t>1 km L2P</a:t>
                      </a:r>
                    </a:p>
                    <a:p>
                      <a:r>
                        <a:rPr lang="en-GB" sz="800" dirty="0">
                          <a:effectLst/>
                          <a:latin typeface="Calibri" panose="020F0502020204030204" pitchFamily="34" charset="0"/>
                          <a:ea typeface="Times New Roman" panose="02020603050405020304" pitchFamily="18" charset="0"/>
                          <a:cs typeface="Times New Roman" panose="02020603050405020304" pitchFamily="18" charset="0"/>
                        </a:rPr>
                        <a:t>0.01° Daily L3C</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06107668"/>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AATSR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Envisat</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823708487"/>
                  </a:ext>
                </a:extLst>
              </a:tr>
              <a:tr h="143986">
                <a:tc rowSpan="2">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AVHRR/3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NOAA-15 to 19</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2010-2020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2010-2020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1998-2020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GAC (4km)</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19106922"/>
                  </a:ext>
                </a:extLst>
              </a:tr>
              <a:tr h="143986">
                <a:tc vMerge="1">
                  <a:txBody>
                    <a:bodyPr/>
                    <a:lstStyle/>
                    <a:p>
                      <a:endParaRPr lang="en-GB"/>
                    </a:p>
                  </a:txBody>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Metop-A to C</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2007-2021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2007-2023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FRAC (1km)</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84800909"/>
                  </a:ext>
                </a:extLst>
              </a:tr>
              <a:tr h="143986">
                <a:tc rowSpan="2">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MODIS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Terra</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1999-2018</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1999-2018</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1999-2021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1999-2021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885923077"/>
                  </a:ext>
                </a:extLst>
              </a:tr>
              <a:tr h="143986">
                <a:tc vMerge="1">
                  <a:txBody>
                    <a:bodyPr/>
                    <a:lstStyle/>
                    <a:p>
                      <a:endParaRPr lang="en-GB"/>
                    </a:p>
                  </a:txBody>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Aqua</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2002-2018</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2002-2018</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224710572"/>
                  </a:ext>
                </a:extLst>
              </a:tr>
              <a:tr h="143986">
                <a:tc rowSpan="2">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SLSTR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Sentinel-3A</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2016-2018</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2016-2020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2016-2021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2016-2023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61989665"/>
                  </a:ext>
                </a:extLst>
              </a:tr>
              <a:tr h="143986">
                <a:tc vMerge="1">
                  <a:txBody>
                    <a:bodyPr/>
                    <a:lstStyle/>
                    <a:p>
                      <a:endParaRPr lang="en-GB"/>
                    </a:p>
                  </a:txBody>
                  <a:tcPr/>
                </a:tc>
                <a:tc>
                  <a:txBody>
                    <a:bodyPr/>
                    <a:lstStyle/>
                    <a:p>
                      <a:r>
                        <a:rPr lang="en-GB" sz="800" dirty="0">
                          <a:effectLst/>
                          <a:latin typeface="Calibri" panose="020F0502020204030204" pitchFamily="34" charset="0"/>
                          <a:ea typeface="Times New Roman" panose="02020603050405020304" pitchFamily="18" charset="0"/>
                          <a:cs typeface="Times New Roman" panose="02020603050405020304" pitchFamily="18" charset="0"/>
                        </a:rPr>
                        <a:t>Sentinel-3B</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2018-2020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2018-2021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2018-2023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45344504"/>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SEVIRI</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MSG-1-4</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2008-2010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2004-2020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2004-2021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2004-2023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3">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0.05° Hourly L3U</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MVIRI done by CM SAF</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65900016"/>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Imager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GOES 12-16</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2004-2020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2004-2021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2004-2023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5164041"/>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JAMI</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MTSAT-2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2009-2015</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2009-2015</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2009-2015</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79449631"/>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SSM/I</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DMSP F-13,17</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1998-2018</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0.25° Daily L3C</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729296334"/>
                  </a:ext>
                </a:extLst>
              </a:tr>
              <a:tr h="2350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ATSR-S3 CDR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ATSR, MODIS, SLSTR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1995-2012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dirty="0">
                          <a:effectLst/>
                          <a:latin typeface="Calibri" panose="020F0502020204030204" pitchFamily="34" charset="0"/>
                          <a:ea typeface="Times New Roman" panose="02020603050405020304" pitchFamily="18" charset="0"/>
                          <a:cs typeface="Times New Roman" panose="02020603050405020304" pitchFamily="18" charset="0"/>
                        </a:rPr>
                        <a:t>1995-2021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1995-2023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0.05° Daily + Monthly L3S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ATSR-2 to SLSTR</a:t>
                      </a:r>
                    </a:p>
                    <a:p>
                      <a:r>
                        <a:rPr lang="en-GB" sz="800">
                          <a:effectLst/>
                          <a:latin typeface="Calibri" panose="020F0502020204030204" pitchFamily="34" charset="0"/>
                          <a:ea typeface="Times New Roman" panose="02020603050405020304" pitchFamily="18" charset="0"/>
                          <a:cs typeface="Times New Roman" panose="02020603050405020304" pitchFamily="18" charset="0"/>
                        </a:rPr>
                        <a:t>(+ sea ice)</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903016430"/>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Merged IR CDR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dirty="0">
                          <a:effectLst/>
                          <a:latin typeface="Calibri" panose="020F0502020204030204" pitchFamily="34" charset="0"/>
                          <a:ea typeface="Times New Roman" panose="02020603050405020304" pitchFamily="18" charset="0"/>
                          <a:cs typeface="Times New Roman" panose="02020603050405020304" pitchFamily="18" charset="0"/>
                        </a:rPr>
                        <a:t>LEO+GEO IR above</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2009-2020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2009-2021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2009-2023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0.05° 3-hourly L3S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3-hr Merged GEO+LEO</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041339934"/>
                  </a:ext>
                </a:extLst>
              </a:tr>
              <a:tr h="228600">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VIIRS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Suomi-NPP + JPSS-1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2012-2023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750m / 1 km L2P</a:t>
                      </a:r>
                    </a:p>
                    <a:p>
                      <a:r>
                        <a:rPr lang="en-GB" sz="800">
                          <a:effectLst/>
                          <a:latin typeface="Calibri" panose="020F0502020204030204" pitchFamily="34" charset="0"/>
                          <a:ea typeface="Times New Roman" panose="02020603050405020304" pitchFamily="18" charset="0"/>
                          <a:cs typeface="Times New Roman" panose="02020603050405020304" pitchFamily="18" charset="0"/>
                        </a:rPr>
                        <a:t>0.01° Daily L3C</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90379673"/>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AHI</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Himawari 8-9</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2015-2023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0.05° Hourly L3U</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43287851"/>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AMSR-E</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Aqua</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2002-2011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rowSpan="2">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~0.1° Daily L3C</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83511910"/>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AMSR2</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GCOM-W</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2012-2023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vMerge="1">
                  <a:txBody>
                    <a:bodyPr/>
                    <a:lstStyle/>
                    <a:p>
                      <a:endParaRPr lang="en-GB"/>
                    </a:p>
                  </a:txBody>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7578430"/>
                  </a:ext>
                </a:extLst>
              </a:tr>
              <a:tr h="2350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Downscaled MW</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SSMIS + AMSR2 + Merged IR CDR above</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 </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2012-2023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0.05° 10-day L3S</a:t>
                      </a:r>
                    </a:p>
                  </a:txBody>
                  <a:tcPr marL="0" marR="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Sub-daily composites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670391808"/>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Prototype HR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Landsat </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2013-2021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2013-2023</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100m select areas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99043823"/>
                  </a:ext>
                </a:extLst>
              </a:tr>
              <a:tr h="2350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Prototype Downscaled HR</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Landsat + Sentinel-3A/B</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 </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700">
                          <a:effectLst/>
                          <a:latin typeface="Times New Roman" panose="02020603050405020304" pitchFamily="18" charset="0"/>
                          <a:ea typeface="Times New Roman" panose="02020603050405020304" pitchFamily="18" charset="0"/>
                          <a:cs typeface="Times New Roman" panose="02020603050405020304" pitchFamily="18" charset="0"/>
                        </a:rPr>
                        <a:t>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700">
                          <a:solidFill>
                            <a:srgbClr val="000000"/>
                          </a:solidFill>
                          <a:effectLst/>
                          <a:latin typeface="Times New Roman" panose="02020603050405020304" pitchFamily="18" charset="0"/>
                          <a:ea typeface="Times New Roman" panose="02020603050405020304" pitchFamily="18" charset="0"/>
                          <a:cs typeface="Times New Roman" panose="02020603050405020304" pitchFamily="18" charset="0"/>
                        </a:rPr>
                        <a:t> </a:t>
                      </a:r>
                      <a:r>
                        <a:rPr lang="en-GB" sz="800">
                          <a:effectLst/>
                          <a:latin typeface="Calibri" panose="020F0502020204030204" pitchFamily="34" charset="0"/>
                          <a:ea typeface="Calibri" panose="020F0502020204030204" pitchFamily="34" charset="0"/>
                          <a:cs typeface="Calibri" panose="020F0502020204030204" pitchFamily="34" charset="0"/>
                        </a:rPr>
                        <a:t> </a:t>
                      </a:r>
                      <a:endParaRPr lang="en-GB" sz="800">
                        <a:effectLst/>
                        <a:latin typeface="Calibri" panose="020F0502020204030204" pitchFamily="34" charset="0"/>
                        <a:ea typeface="Times New Roman" panose="02020603050405020304" pitchFamily="18"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2002-2021</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100m select areas</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Downscaled from 1km</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706110094"/>
                  </a:ext>
                </a:extLst>
              </a:tr>
              <a:tr h="143986">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Prototype IR+MW</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GB" sz="800">
                          <a:effectLst/>
                          <a:latin typeface="Calibri" panose="020F0502020204030204" pitchFamily="34" charset="0"/>
                          <a:ea typeface="Times New Roman" panose="02020603050405020304" pitchFamily="18" charset="0"/>
                          <a:cs typeface="Times New Roman" panose="02020603050405020304" pitchFamily="18" charset="0"/>
                        </a:rPr>
                        <a:t>Multiple</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endParaRPr lang="en-GB" sz="80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BFBFBF"/>
                    </a:solidFill>
                  </a:tcPr>
                </a:tc>
                <a:tc>
                  <a:txBody>
                    <a:bodyPr/>
                    <a:lstStyle/>
                    <a:p>
                      <a:r>
                        <a:rPr lang="en-GB" sz="800" dirty="0">
                          <a:effectLst/>
                          <a:latin typeface="Calibri" panose="020F0502020204030204" pitchFamily="34" charset="0"/>
                          <a:ea typeface="Times New Roman" panose="02020603050405020304" pitchFamily="18" charset="0"/>
                          <a:cs typeface="Times New Roman" panose="02020603050405020304" pitchFamily="18" charset="0"/>
                        </a:rPr>
                        <a:t>2010</a:t>
                      </a: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endParaRPr lang="en-GB" sz="800" dirty="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tc>
                  <a:txBody>
                    <a:bodyPr/>
                    <a:lstStyle/>
                    <a:p>
                      <a:endParaRPr lang="en-GB" sz="800" dirty="0">
                        <a:effectLst/>
                        <a:latin typeface="Calibri" panose="020F0502020204030204" pitchFamily="34" charset="0"/>
                        <a:cs typeface="Times New Roman" panose="02020603050405020304" pitchFamily="18" charset="0"/>
                      </a:endParaRPr>
                    </a:p>
                  </a:txBody>
                  <a:tcPr marL="12107" marR="12107" marT="6486"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solidFill>
                  </a:tcPr>
                </a:tc>
                <a:extLst>
                  <a:ext uri="{0D108BD9-81ED-4DB2-BD59-A6C34878D82A}">
                    <a16:rowId xmlns:a16="http://schemas.microsoft.com/office/drawing/2014/main" val="3586990813"/>
                  </a:ext>
                </a:extLst>
              </a:tr>
            </a:tbl>
          </a:graphicData>
        </a:graphic>
      </p:graphicFrame>
      <p:sp>
        <p:nvSpPr>
          <p:cNvPr id="4" name="Content Placeholder 2">
            <a:extLst>
              <a:ext uri="{FF2B5EF4-FFF2-40B4-BE49-F238E27FC236}">
                <a16:creationId xmlns:a16="http://schemas.microsoft.com/office/drawing/2014/main" id="{3169D8CB-F34E-9F6F-BC17-05E4764A7B23}"/>
              </a:ext>
            </a:extLst>
          </p:cNvPr>
          <p:cNvSpPr txBox="1">
            <a:spLocks/>
          </p:cNvSpPr>
          <p:nvPr/>
        </p:nvSpPr>
        <p:spPr>
          <a:xfrm>
            <a:off x="143086" y="741623"/>
            <a:ext cx="2646294" cy="3468870"/>
          </a:xfrm>
          <a:prstGeom prst="rect">
            <a:avLst/>
          </a:prstGeom>
        </p:spPr>
        <p:txBody>
          <a:bodyPr/>
          <a:lstStyle>
            <a:lvl1pPr marL="0" indent="0" algn="l" defTabSz="914400" rtl="0" eaLnBrk="1" latinLnBrk="0" hangingPunct="1">
              <a:spcBef>
                <a:spcPts val="1200"/>
              </a:spcBef>
              <a:spcAft>
                <a:spcPts val="600"/>
              </a:spcAft>
              <a:buFont typeface="Arial" pitchFamily="34" charset="0"/>
              <a:buNone/>
              <a:defRPr sz="2200" b="1" kern="1200">
                <a:solidFill>
                  <a:srgbClr val="041E5D"/>
                </a:solidFill>
                <a:latin typeface="Calibri" panose="020F0502020204030204" pitchFamily="34" charset="0"/>
                <a:ea typeface="+mn-ea"/>
                <a:cs typeface="+mn-cs"/>
              </a:defRPr>
            </a:lvl1pPr>
            <a:lvl2pPr marL="271463" indent="-182563" algn="l" defTabSz="914400" rtl="0" eaLnBrk="1" latinLnBrk="0" hangingPunct="1">
              <a:spcBef>
                <a:spcPct val="20000"/>
              </a:spcBef>
              <a:buClr>
                <a:srgbClr val="067EB0"/>
              </a:buClr>
              <a:buSzPct val="100000"/>
              <a:buFont typeface="Wingdings" panose="05000000000000000000" pitchFamily="2" charset="2"/>
              <a:buChar char="§"/>
              <a:defRPr sz="2000" kern="1200">
                <a:solidFill>
                  <a:srgbClr val="041E5D"/>
                </a:solidFill>
                <a:latin typeface="Calibri" panose="020F0502020204030204" pitchFamily="34" charset="0"/>
                <a:ea typeface="+mn-ea"/>
                <a:cs typeface="+mn-cs"/>
              </a:defRPr>
            </a:lvl2pPr>
            <a:lvl3pPr marL="538163" indent="-228600" algn="l" defTabSz="914400" rtl="0" eaLnBrk="1" latinLnBrk="0" hangingPunct="1">
              <a:spcBef>
                <a:spcPct val="20000"/>
              </a:spcBef>
              <a:buClr>
                <a:srgbClr val="B03806"/>
              </a:buClr>
              <a:buSzPct val="80000"/>
              <a:buFont typeface="Wingdings" panose="05000000000000000000" pitchFamily="2" charset="2"/>
              <a:buChar char="v"/>
              <a:defRPr sz="1800" kern="1200">
                <a:solidFill>
                  <a:srgbClr val="041E5D"/>
                </a:solidFill>
                <a:latin typeface="Calibri" panose="020F0502020204030204" pitchFamily="34" charset="0"/>
                <a:ea typeface="+mn-ea"/>
                <a:cs typeface="+mn-cs"/>
              </a:defRPr>
            </a:lvl3pPr>
            <a:lvl4pPr marL="895350" indent="-228600" algn="l" defTabSz="914400" rtl="0" eaLnBrk="1" latinLnBrk="0" hangingPunct="1">
              <a:spcBef>
                <a:spcPct val="20000"/>
              </a:spcBef>
              <a:buClr>
                <a:srgbClr val="067EB0"/>
              </a:buClr>
              <a:buFont typeface="Wingdings" panose="05000000000000000000" pitchFamily="2" charset="2"/>
              <a:buChar char="Ø"/>
              <a:defRPr sz="1800" kern="1200" baseline="0">
                <a:solidFill>
                  <a:srgbClr val="041E5D"/>
                </a:solidFill>
                <a:latin typeface="Calibri" panose="020F0502020204030204" pitchFamily="34" charset="0"/>
                <a:ea typeface="+mn-ea"/>
                <a:cs typeface="+mn-cs"/>
              </a:defRPr>
            </a:lvl4pPr>
            <a:lvl5pPr marL="1260475" indent="-228600" algn="l" defTabSz="914400" rtl="0" eaLnBrk="1" latinLnBrk="0" hangingPunct="1">
              <a:spcBef>
                <a:spcPct val="20000"/>
              </a:spcBef>
              <a:buClr>
                <a:srgbClr val="B03806"/>
              </a:buClr>
              <a:buFont typeface="Wingdings" panose="05000000000000000000" pitchFamily="2" charset="2"/>
              <a:buChar char="ü"/>
              <a:defRPr sz="1800" kern="1200" baseline="0">
                <a:solidFill>
                  <a:srgbClr val="041E5D"/>
                </a:solidFill>
                <a:latin typeface="Calibri" panose="020F0502020204030204" pitchFamily="34" charset="0"/>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marL="257175" indent="-257175">
              <a:spcBef>
                <a:spcPts val="600"/>
              </a:spcBef>
              <a:buFont typeface="Arial" panose="020B0604020202020204" pitchFamily="34" charset="0"/>
              <a:buChar char="•"/>
            </a:pPr>
            <a:r>
              <a:rPr lang="en-GB" sz="1600" dirty="0"/>
              <a:t>Low Earth Orbiting (LEO) InfraRed (IR)</a:t>
            </a:r>
          </a:p>
          <a:p>
            <a:pPr marL="257175" indent="-257175">
              <a:spcBef>
                <a:spcPts val="600"/>
              </a:spcBef>
              <a:buFont typeface="Arial" panose="020B0604020202020204" pitchFamily="34" charset="0"/>
              <a:buChar char="•"/>
            </a:pPr>
            <a:r>
              <a:rPr lang="en-GB" sz="1600" dirty="0"/>
              <a:t>LEO </a:t>
            </a:r>
            <a:r>
              <a:rPr lang="en-GB" sz="1600" dirty="0" err="1"/>
              <a:t>MicroWave</a:t>
            </a:r>
            <a:r>
              <a:rPr lang="en-GB" sz="1600" dirty="0"/>
              <a:t> (MW)</a:t>
            </a:r>
          </a:p>
          <a:p>
            <a:pPr marL="257175" indent="-257175">
              <a:spcBef>
                <a:spcPts val="600"/>
              </a:spcBef>
              <a:buFont typeface="Arial" panose="020B0604020202020204" pitchFamily="34" charset="0"/>
              <a:buChar char="•"/>
            </a:pPr>
            <a:r>
              <a:rPr lang="en-GB" sz="1600" dirty="0"/>
              <a:t>Geostationary (GEO) IR</a:t>
            </a:r>
          </a:p>
          <a:p>
            <a:pPr marL="257175" indent="-257175">
              <a:spcBef>
                <a:spcPts val="600"/>
              </a:spcBef>
              <a:buFont typeface="Arial" panose="020B0604020202020204" pitchFamily="34" charset="0"/>
              <a:buChar char="•"/>
            </a:pPr>
            <a:r>
              <a:rPr lang="en-GB" sz="1600" dirty="0"/>
              <a:t>Merged GEO-LEO</a:t>
            </a:r>
          </a:p>
          <a:p>
            <a:pPr marL="257175" indent="-257175">
              <a:spcBef>
                <a:spcPts val="600"/>
              </a:spcBef>
              <a:buFont typeface="Arial" panose="020B0604020202020204" pitchFamily="34" charset="0"/>
              <a:buChar char="•"/>
            </a:pPr>
            <a:r>
              <a:rPr lang="en-GB" sz="1600" dirty="0"/>
              <a:t>High-resolution (HR) IR</a:t>
            </a:r>
          </a:p>
          <a:p>
            <a:pPr marL="257175" indent="-257175">
              <a:spcBef>
                <a:spcPts val="600"/>
              </a:spcBef>
              <a:buFont typeface="Arial" panose="020B0604020202020204" pitchFamily="34" charset="0"/>
              <a:buChar char="•"/>
            </a:pPr>
            <a:r>
              <a:rPr lang="en-GB" sz="1600" dirty="0"/>
              <a:t>Downscaled MW</a:t>
            </a:r>
          </a:p>
          <a:p>
            <a:pPr marL="257175" indent="-257175">
              <a:spcBef>
                <a:spcPts val="600"/>
              </a:spcBef>
              <a:buFont typeface="Arial" panose="020B0604020202020204" pitchFamily="34" charset="0"/>
              <a:buChar char="•"/>
            </a:pPr>
            <a:r>
              <a:rPr lang="en-GB" sz="1600" dirty="0"/>
              <a:t>Prototype blend IR+MW</a:t>
            </a:r>
          </a:p>
          <a:p>
            <a:pPr algn="ctr"/>
            <a:r>
              <a:rPr lang="en-GB" sz="1600" i="1" dirty="0">
                <a:solidFill>
                  <a:srgbClr val="FF0000"/>
                </a:solidFill>
              </a:rPr>
              <a:t>Please do contact us if you need help to choose the best option for your work!</a:t>
            </a:r>
          </a:p>
        </p:txBody>
      </p:sp>
    </p:spTree>
    <p:extLst>
      <p:ext uri="{BB962C8B-B14F-4D97-AF65-F5344CB8AC3E}">
        <p14:creationId xmlns:p14="http://schemas.microsoft.com/office/powerpoint/2010/main" val="134122494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3940F0-A696-C711-CD96-47458105D77B}"/>
              </a:ext>
            </a:extLst>
          </p:cNvPr>
          <p:cNvSpPr>
            <a:spLocks noGrp="1"/>
          </p:cNvSpPr>
          <p:nvPr>
            <p:ph type="title"/>
          </p:nvPr>
        </p:nvSpPr>
        <p:spPr/>
        <p:txBody>
          <a:bodyPr/>
          <a:lstStyle/>
          <a:p>
            <a:r>
              <a:rPr lang="en-GB" dirty="0"/>
              <a:t>Some Key Points and Examples</a:t>
            </a:r>
          </a:p>
        </p:txBody>
      </p:sp>
      <p:sp>
        <p:nvSpPr>
          <p:cNvPr id="3" name="Content Placeholder 2">
            <a:extLst>
              <a:ext uri="{FF2B5EF4-FFF2-40B4-BE49-F238E27FC236}">
                <a16:creationId xmlns:a16="http://schemas.microsoft.com/office/drawing/2014/main" id="{0AF724A4-DC9A-F58C-F490-8C28C8234020}"/>
              </a:ext>
            </a:extLst>
          </p:cNvPr>
          <p:cNvSpPr>
            <a:spLocks noGrp="1"/>
          </p:cNvSpPr>
          <p:nvPr>
            <p:ph idx="1"/>
          </p:nvPr>
        </p:nvSpPr>
        <p:spPr>
          <a:xfrm>
            <a:off x="251521" y="781677"/>
            <a:ext cx="4589816" cy="1641743"/>
          </a:xfrm>
        </p:spPr>
        <p:txBody>
          <a:bodyPr>
            <a:noAutofit/>
          </a:bodyPr>
          <a:lstStyle/>
          <a:p>
            <a:pPr marL="257175" indent="-257175">
              <a:spcBef>
                <a:spcPts val="450"/>
              </a:spcBef>
              <a:buFont typeface="Arial" panose="020B0604020202020204" pitchFamily="34" charset="0"/>
              <a:buChar char="•"/>
            </a:pPr>
            <a:r>
              <a:rPr lang="en-GB" sz="1200" dirty="0"/>
              <a:t>Data are surface ‘skin’ temperatures</a:t>
            </a:r>
          </a:p>
          <a:p>
            <a:pPr marL="257175" indent="-257175">
              <a:spcBef>
                <a:spcPts val="450"/>
              </a:spcBef>
              <a:buFont typeface="Arial" panose="020B0604020202020204" pitchFamily="34" charset="0"/>
              <a:buChar char="•"/>
            </a:pPr>
            <a:r>
              <a:rPr lang="en-GB" sz="1200" dirty="0"/>
              <a:t>IR LST data are clear-sky only</a:t>
            </a:r>
          </a:p>
          <a:p>
            <a:pPr marL="257175" indent="-257175">
              <a:spcBef>
                <a:spcPts val="450"/>
              </a:spcBef>
              <a:buFont typeface="Arial" panose="020B0604020202020204" pitchFamily="34" charset="0"/>
              <a:buChar char="•"/>
            </a:pPr>
            <a:r>
              <a:rPr lang="en-GB" sz="1200" dirty="0"/>
              <a:t>MW LST is near all sky, but still gaps between swaths</a:t>
            </a:r>
          </a:p>
          <a:p>
            <a:pPr marL="257175" indent="-257175">
              <a:spcBef>
                <a:spcPts val="450"/>
              </a:spcBef>
              <a:buFont typeface="Arial" panose="020B0604020202020204" pitchFamily="34" charset="0"/>
              <a:buChar char="•"/>
            </a:pPr>
            <a:r>
              <a:rPr lang="en-GB" sz="1200" dirty="0"/>
              <a:t>All products have gaps</a:t>
            </a:r>
          </a:p>
          <a:p>
            <a:pPr marL="257175" indent="-257175">
              <a:spcBef>
                <a:spcPts val="450"/>
              </a:spcBef>
              <a:buFont typeface="Arial" panose="020B0604020202020204" pitchFamily="34" charset="0"/>
              <a:buChar char="•"/>
            </a:pPr>
            <a:r>
              <a:rPr lang="en-GB" sz="1200" dirty="0"/>
              <a:t>Wide choice of products – users need to select products that best meet their needs (we can help!)</a:t>
            </a:r>
          </a:p>
          <a:p>
            <a:pPr marL="257175" indent="-257175">
              <a:spcBef>
                <a:spcPts val="450"/>
              </a:spcBef>
              <a:buFont typeface="Arial" panose="020B0604020202020204" pitchFamily="34" charset="0"/>
              <a:buChar char="•"/>
            </a:pPr>
            <a:endParaRPr lang="en-GB" sz="1200" dirty="0"/>
          </a:p>
        </p:txBody>
      </p:sp>
      <p:pic>
        <p:nvPicPr>
          <p:cNvPr id="4" name="Picture 3" descr="A map of the world&#10;&#10;Description automatically generated">
            <a:extLst>
              <a:ext uri="{FF2B5EF4-FFF2-40B4-BE49-F238E27FC236}">
                <a16:creationId xmlns:a16="http://schemas.microsoft.com/office/drawing/2014/main" id="{3ECB0EEF-A7E8-01B0-15D4-4EE48DA0DE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963153" y="729246"/>
            <a:ext cx="4027905" cy="1877752"/>
          </a:xfrm>
          <a:prstGeom prst="rect">
            <a:avLst/>
          </a:prstGeom>
        </p:spPr>
      </p:pic>
      <p:pic>
        <p:nvPicPr>
          <p:cNvPr id="15" name="Picture 14">
            <a:extLst>
              <a:ext uri="{FF2B5EF4-FFF2-40B4-BE49-F238E27FC236}">
                <a16:creationId xmlns:a16="http://schemas.microsoft.com/office/drawing/2014/main" id="{121AE499-0A7C-0884-BEB9-BC53DEDA8155}"/>
              </a:ext>
            </a:extLst>
          </p:cNvPr>
          <p:cNvPicPr>
            <a:picLocks noChangeAspect="1"/>
          </p:cNvPicPr>
          <p:nvPr/>
        </p:nvPicPr>
        <p:blipFill>
          <a:blip r:embed="rId3"/>
          <a:stretch>
            <a:fillRect/>
          </a:stretch>
        </p:blipFill>
        <p:spPr>
          <a:xfrm>
            <a:off x="2937643" y="2855610"/>
            <a:ext cx="3092519" cy="1930387"/>
          </a:xfrm>
          <a:prstGeom prst="rect">
            <a:avLst/>
          </a:prstGeom>
        </p:spPr>
      </p:pic>
      <p:pic>
        <p:nvPicPr>
          <p:cNvPr id="17" name="Picture 16">
            <a:extLst>
              <a:ext uri="{FF2B5EF4-FFF2-40B4-BE49-F238E27FC236}">
                <a16:creationId xmlns:a16="http://schemas.microsoft.com/office/drawing/2014/main" id="{6A1C6A1F-ECDB-F195-1932-C949C7BBE7CD}"/>
              </a:ext>
            </a:extLst>
          </p:cNvPr>
          <p:cNvPicPr>
            <a:picLocks noChangeAspect="1"/>
          </p:cNvPicPr>
          <p:nvPr/>
        </p:nvPicPr>
        <p:blipFill>
          <a:blip r:embed="rId4"/>
          <a:stretch>
            <a:fillRect/>
          </a:stretch>
        </p:blipFill>
        <p:spPr>
          <a:xfrm>
            <a:off x="9561" y="2742316"/>
            <a:ext cx="2958251" cy="2008071"/>
          </a:xfrm>
          <a:prstGeom prst="rect">
            <a:avLst/>
          </a:prstGeom>
        </p:spPr>
      </p:pic>
      <p:pic>
        <p:nvPicPr>
          <p:cNvPr id="19" name="Picture 18">
            <a:extLst>
              <a:ext uri="{FF2B5EF4-FFF2-40B4-BE49-F238E27FC236}">
                <a16:creationId xmlns:a16="http://schemas.microsoft.com/office/drawing/2014/main" id="{5A63145D-09E6-ED4B-9065-C51D34718544}"/>
              </a:ext>
            </a:extLst>
          </p:cNvPr>
          <p:cNvPicPr>
            <a:picLocks noChangeAspect="1"/>
          </p:cNvPicPr>
          <p:nvPr/>
        </p:nvPicPr>
        <p:blipFill>
          <a:blip r:embed="rId5"/>
          <a:stretch>
            <a:fillRect/>
          </a:stretch>
        </p:blipFill>
        <p:spPr>
          <a:xfrm>
            <a:off x="5886762" y="2625758"/>
            <a:ext cx="3104296" cy="2124629"/>
          </a:xfrm>
          <a:prstGeom prst="rect">
            <a:avLst/>
          </a:prstGeom>
        </p:spPr>
      </p:pic>
      <p:sp>
        <p:nvSpPr>
          <p:cNvPr id="20" name="Content Placeholder 2">
            <a:extLst>
              <a:ext uri="{FF2B5EF4-FFF2-40B4-BE49-F238E27FC236}">
                <a16:creationId xmlns:a16="http://schemas.microsoft.com/office/drawing/2014/main" id="{0D9CE1C3-21E2-527F-85A7-681BA27CA791}"/>
              </a:ext>
            </a:extLst>
          </p:cNvPr>
          <p:cNvSpPr txBox="1">
            <a:spLocks/>
          </p:cNvSpPr>
          <p:nvPr/>
        </p:nvSpPr>
        <p:spPr>
          <a:xfrm>
            <a:off x="407747" y="2549357"/>
            <a:ext cx="2430270" cy="385917"/>
          </a:xfrm>
          <a:prstGeom prst="rect">
            <a:avLst/>
          </a:prstGeom>
        </p:spPr>
        <p:txBody>
          <a:bodyPr vert="horz" lIns="68580" tIns="34290" rIns="68580" bIns="34290" rtlCol="0">
            <a:normAutofit/>
          </a:bodyPr>
          <a:lstStyle>
            <a:lvl1pPr marL="0" indent="0" algn="l" defTabSz="914400" rtl="0" eaLnBrk="1" latinLnBrk="0" hangingPunct="1">
              <a:spcBef>
                <a:spcPts val="1200"/>
              </a:spcBef>
              <a:spcAft>
                <a:spcPts val="600"/>
              </a:spcAft>
              <a:buFont typeface="Arial" pitchFamily="34" charset="0"/>
              <a:buNone/>
              <a:defRPr sz="2200" b="1" kern="1200">
                <a:solidFill>
                  <a:srgbClr val="041E5D"/>
                </a:solidFill>
                <a:latin typeface="Calibri" panose="020F0502020204030204" pitchFamily="34" charset="0"/>
                <a:ea typeface="+mn-ea"/>
                <a:cs typeface="+mn-cs"/>
              </a:defRPr>
            </a:lvl1pPr>
            <a:lvl2pPr marL="271463" indent="-182563" algn="l" defTabSz="914400" rtl="0" eaLnBrk="1" latinLnBrk="0" hangingPunct="1">
              <a:spcBef>
                <a:spcPct val="20000"/>
              </a:spcBef>
              <a:buClr>
                <a:srgbClr val="067EB0"/>
              </a:buClr>
              <a:buSzPct val="100000"/>
              <a:buFont typeface="Wingdings" panose="05000000000000000000" pitchFamily="2" charset="2"/>
              <a:buChar char="§"/>
              <a:defRPr sz="2000" kern="1200">
                <a:solidFill>
                  <a:srgbClr val="041E5D"/>
                </a:solidFill>
                <a:latin typeface="Calibri" panose="020F0502020204030204" pitchFamily="34" charset="0"/>
                <a:ea typeface="+mn-ea"/>
                <a:cs typeface="+mn-cs"/>
              </a:defRPr>
            </a:lvl2pPr>
            <a:lvl3pPr marL="538163" indent="-228600" algn="l" defTabSz="914400" rtl="0" eaLnBrk="1" latinLnBrk="0" hangingPunct="1">
              <a:spcBef>
                <a:spcPct val="20000"/>
              </a:spcBef>
              <a:buClr>
                <a:srgbClr val="B03806"/>
              </a:buClr>
              <a:buSzPct val="80000"/>
              <a:buFont typeface="Wingdings" panose="05000000000000000000" pitchFamily="2" charset="2"/>
              <a:buChar char="v"/>
              <a:defRPr sz="1800" kern="1200">
                <a:solidFill>
                  <a:srgbClr val="041E5D"/>
                </a:solidFill>
                <a:latin typeface="Calibri" panose="020F0502020204030204" pitchFamily="34" charset="0"/>
                <a:ea typeface="+mn-ea"/>
                <a:cs typeface="+mn-cs"/>
              </a:defRPr>
            </a:lvl3pPr>
            <a:lvl4pPr marL="895350" indent="-228600" algn="l" defTabSz="914400" rtl="0" eaLnBrk="1" latinLnBrk="0" hangingPunct="1">
              <a:spcBef>
                <a:spcPct val="20000"/>
              </a:spcBef>
              <a:buClr>
                <a:srgbClr val="067EB0"/>
              </a:buClr>
              <a:buFont typeface="Wingdings" panose="05000000000000000000" pitchFamily="2" charset="2"/>
              <a:buChar char="Ø"/>
              <a:defRPr sz="1800" kern="1200" baseline="0">
                <a:solidFill>
                  <a:srgbClr val="041E5D"/>
                </a:solidFill>
                <a:latin typeface="Calibri" panose="020F0502020204030204" pitchFamily="34" charset="0"/>
                <a:ea typeface="+mn-ea"/>
                <a:cs typeface="+mn-cs"/>
              </a:defRPr>
            </a:lvl4pPr>
            <a:lvl5pPr marL="1260475" indent="-228600" algn="l" defTabSz="914400" rtl="0" eaLnBrk="1" latinLnBrk="0" hangingPunct="1">
              <a:spcBef>
                <a:spcPct val="20000"/>
              </a:spcBef>
              <a:buClr>
                <a:srgbClr val="B03806"/>
              </a:buClr>
              <a:buFont typeface="Wingdings" panose="05000000000000000000" pitchFamily="2" charset="2"/>
              <a:buChar char="ü"/>
              <a:defRPr sz="1800" kern="1200" baseline="0">
                <a:solidFill>
                  <a:srgbClr val="041E5D"/>
                </a:solidFill>
                <a:latin typeface="Calibri" panose="020F0502020204030204" pitchFamily="34" charset="0"/>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1650" dirty="0"/>
              <a:t>SEVIRI (GEO IR)</a:t>
            </a:r>
          </a:p>
        </p:txBody>
      </p:sp>
      <p:sp>
        <p:nvSpPr>
          <p:cNvPr id="21" name="Content Placeholder 2">
            <a:extLst>
              <a:ext uri="{FF2B5EF4-FFF2-40B4-BE49-F238E27FC236}">
                <a16:creationId xmlns:a16="http://schemas.microsoft.com/office/drawing/2014/main" id="{96E4B206-12DB-0FD6-6470-8417F5B7669E}"/>
              </a:ext>
            </a:extLst>
          </p:cNvPr>
          <p:cNvSpPr txBox="1">
            <a:spLocks/>
          </p:cNvSpPr>
          <p:nvPr/>
        </p:nvSpPr>
        <p:spPr>
          <a:xfrm>
            <a:off x="3356865" y="2554565"/>
            <a:ext cx="2430270" cy="385917"/>
          </a:xfrm>
          <a:prstGeom prst="rect">
            <a:avLst/>
          </a:prstGeom>
        </p:spPr>
        <p:txBody>
          <a:bodyPr vert="horz" lIns="68580" tIns="34290" rIns="68580" bIns="34290" rtlCol="0">
            <a:normAutofit/>
          </a:bodyPr>
          <a:lstStyle>
            <a:lvl1pPr marL="0" indent="0" algn="l" defTabSz="914400" rtl="0" eaLnBrk="1" latinLnBrk="0" hangingPunct="1">
              <a:spcBef>
                <a:spcPts val="1200"/>
              </a:spcBef>
              <a:spcAft>
                <a:spcPts val="600"/>
              </a:spcAft>
              <a:buFont typeface="Arial" pitchFamily="34" charset="0"/>
              <a:buNone/>
              <a:defRPr sz="2200" b="1" kern="1200">
                <a:solidFill>
                  <a:srgbClr val="041E5D"/>
                </a:solidFill>
                <a:latin typeface="Calibri" panose="020F0502020204030204" pitchFamily="34" charset="0"/>
                <a:ea typeface="+mn-ea"/>
                <a:cs typeface="+mn-cs"/>
              </a:defRPr>
            </a:lvl1pPr>
            <a:lvl2pPr marL="271463" indent="-182563" algn="l" defTabSz="914400" rtl="0" eaLnBrk="1" latinLnBrk="0" hangingPunct="1">
              <a:spcBef>
                <a:spcPct val="20000"/>
              </a:spcBef>
              <a:buClr>
                <a:srgbClr val="067EB0"/>
              </a:buClr>
              <a:buSzPct val="100000"/>
              <a:buFont typeface="Wingdings" panose="05000000000000000000" pitchFamily="2" charset="2"/>
              <a:buChar char="§"/>
              <a:defRPr sz="2000" kern="1200">
                <a:solidFill>
                  <a:srgbClr val="041E5D"/>
                </a:solidFill>
                <a:latin typeface="Calibri" panose="020F0502020204030204" pitchFamily="34" charset="0"/>
                <a:ea typeface="+mn-ea"/>
                <a:cs typeface="+mn-cs"/>
              </a:defRPr>
            </a:lvl2pPr>
            <a:lvl3pPr marL="538163" indent="-228600" algn="l" defTabSz="914400" rtl="0" eaLnBrk="1" latinLnBrk="0" hangingPunct="1">
              <a:spcBef>
                <a:spcPct val="20000"/>
              </a:spcBef>
              <a:buClr>
                <a:srgbClr val="B03806"/>
              </a:buClr>
              <a:buSzPct val="80000"/>
              <a:buFont typeface="Wingdings" panose="05000000000000000000" pitchFamily="2" charset="2"/>
              <a:buChar char="v"/>
              <a:defRPr sz="1800" kern="1200">
                <a:solidFill>
                  <a:srgbClr val="041E5D"/>
                </a:solidFill>
                <a:latin typeface="Calibri" panose="020F0502020204030204" pitchFamily="34" charset="0"/>
                <a:ea typeface="+mn-ea"/>
                <a:cs typeface="+mn-cs"/>
              </a:defRPr>
            </a:lvl3pPr>
            <a:lvl4pPr marL="895350" indent="-228600" algn="l" defTabSz="914400" rtl="0" eaLnBrk="1" latinLnBrk="0" hangingPunct="1">
              <a:spcBef>
                <a:spcPct val="20000"/>
              </a:spcBef>
              <a:buClr>
                <a:srgbClr val="067EB0"/>
              </a:buClr>
              <a:buFont typeface="Wingdings" panose="05000000000000000000" pitchFamily="2" charset="2"/>
              <a:buChar char="Ø"/>
              <a:defRPr sz="1800" kern="1200" baseline="0">
                <a:solidFill>
                  <a:srgbClr val="041E5D"/>
                </a:solidFill>
                <a:latin typeface="Calibri" panose="020F0502020204030204" pitchFamily="34" charset="0"/>
                <a:ea typeface="+mn-ea"/>
                <a:cs typeface="+mn-cs"/>
              </a:defRPr>
            </a:lvl4pPr>
            <a:lvl5pPr marL="1260475" indent="-228600" algn="l" defTabSz="914400" rtl="0" eaLnBrk="1" latinLnBrk="0" hangingPunct="1">
              <a:spcBef>
                <a:spcPct val="20000"/>
              </a:spcBef>
              <a:buClr>
                <a:srgbClr val="B03806"/>
              </a:buClr>
              <a:buFont typeface="Wingdings" panose="05000000000000000000" pitchFamily="2" charset="2"/>
              <a:buChar char="ü"/>
              <a:defRPr sz="1800" kern="1200" baseline="0">
                <a:solidFill>
                  <a:srgbClr val="041E5D"/>
                </a:solidFill>
                <a:latin typeface="Calibri" panose="020F0502020204030204" pitchFamily="34" charset="0"/>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1650" dirty="0"/>
              <a:t>SLSTR (LEO IR)</a:t>
            </a:r>
          </a:p>
        </p:txBody>
      </p:sp>
      <p:sp>
        <p:nvSpPr>
          <p:cNvPr id="22" name="Content Placeholder 2">
            <a:extLst>
              <a:ext uri="{FF2B5EF4-FFF2-40B4-BE49-F238E27FC236}">
                <a16:creationId xmlns:a16="http://schemas.microsoft.com/office/drawing/2014/main" id="{0C8B5AA9-2B70-A66B-5CD9-1DC53B9D5676}"/>
              </a:ext>
            </a:extLst>
          </p:cNvPr>
          <p:cNvSpPr txBox="1">
            <a:spLocks/>
          </p:cNvSpPr>
          <p:nvPr/>
        </p:nvSpPr>
        <p:spPr>
          <a:xfrm>
            <a:off x="6305984" y="2579756"/>
            <a:ext cx="2430270" cy="385917"/>
          </a:xfrm>
          <a:prstGeom prst="rect">
            <a:avLst/>
          </a:prstGeom>
        </p:spPr>
        <p:txBody>
          <a:bodyPr vert="horz" lIns="68580" tIns="34290" rIns="68580" bIns="34290" rtlCol="0">
            <a:normAutofit/>
          </a:bodyPr>
          <a:lstStyle>
            <a:lvl1pPr marL="0" indent="0" algn="l" defTabSz="914400" rtl="0" eaLnBrk="1" latinLnBrk="0" hangingPunct="1">
              <a:spcBef>
                <a:spcPts val="1200"/>
              </a:spcBef>
              <a:spcAft>
                <a:spcPts val="600"/>
              </a:spcAft>
              <a:buFont typeface="Arial" pitchFamily="34" charset="0"/>
              <a:buNone/>
              <a:defRPr sz="2200" b="1" kern="1200">
                <a:solidFill>
                  <a:srgbClr val="041E5D"/>
                </a:solidFill>
                <a:latin typeface="Calibri" panose="020F0502020204030204" pitchFamily="34" charset="0"/>
                <a:ea typeface="+mn-ea"/>
                <a:cs typeface="+mn-cs"/>
              </a:defRPr>
            </a:lvl1pPr>
            <a:lvl2pPr marL="271463" indent="-182563" algn="l" defTabSz="914400" rtl="0" eaLnBrk="1" latinLnBrk="0" hangingPunct="1">
              <a:spcBef>
                <a:spcPct val="20000"/>
              </a:spcBef>
              <a:buClr>
                <a:srgbClr val="067EB0"/>
              </a:buClr>
              <a:buSzPct val="100000"/>
              <a:buFont typeface="Wingdings" panose="05000000000000000000" pitchFamily="2" charset="2"/>
              <a:buChar char="§"/>
              <a:defRPr sz="2000" kern="1200">
                <a:solidFill>
                  <a:srgbClr val="041E5D"/>
                </a:solidFill>
                <a:latin typeface="Calibri" panose="020F0502020204030204" pitchFamily="34" charset="0"/>
                <a:ea typeface="+mn-ea"/>
                <a:cs typeface="+mn-cs"/>
              </a:defRPr>
            </a:lvl2pPr>
            <a:lvl3pPr marL="538163" indent="-228600" algn="l" defTabSz="914400" rtl="0" eaLnBrk="1" latinLnBrk="0" hangingPunct="1">
              <a:spcBef>
                <a:spcPct val="20000"/>
              </a:spcBef>
              <a:buClr>
                <a:srgbClr val="B03806"/>
              </a:buClr>
              <a:buSzPct val="80000"/>
              <a:buFont typeface="Wingdings" panose="05000000000000000000" pitchFamily="2" charset="2"/>
              <a:buChar char="v"/>
              <a:defRPr sz="1800" kern="1200">
                <a:solidFill>
                  <a:srgbClr val="041E5D"/>
                </a:solidFill>
                <a:latin typeface="Calibri" panose="020F0502020204030204" pitchFamily="34" charset="0"/>
                <a:ea typeface="+mn-ea"/>
                <a:cs typeface="+mn-cs"/>
              </a:defRPr>
            </a:lvl3pPr>
            <a:lvl4pPr marL="895350" indent="-228600" algn="l" defTabSz="914400" rtl="0" eaLnBrk="1" latinLnBrk="0" hangingPunct="1">
              <a:spcBef>
                <a:spcPct val="20000"/>
              </a:spcBef>
              <a:buClr>
                <a:srgbClr val="067EB0"/>
              </a:buClr>
              <a:buFont typeface="Wingdings" panose="05000000000000000000" pitchFamily="2" charset="2"/>
              <a:buChar char="Ø"/>
              <a:defRPr sz="1800" kern="1200" baseline="0">
                <a:solidFill>
                  <a:srgbClr val="041E5D"/>
                </a:solidFill>
                <a:latin typeface="Calibri" panose="020F0502020204030204" pitchFamily="34" charset="0"/>
                <a:ea typeface="+mn-ea"/>
                <a:cs typeface="+mn-cs"/>
              </a:defRPr>
            </a:lvl4pPr>
            <a:lvl5pPr marL="1260475" indent="-228600" algn="l" defTabSz="914400" rtl="0" eaLnBrk="1" latinLnBrk="0" hangingPunct="1">
              <a:spcBef>
                <a:spcPct val="20000"/>
              </a:spcBef>
              <a:buClr>
                <a:srgbClr val="B03806"/>
              </a:buClr>
              <a:buFont typeface="Wingdings" panose="05000000000000000000" pitchFamily="2" charset="2"/>
              <a:buChar char="ü"/>
              <a:defRPr sz="1800" kern="1200" baseline="0">
                <a:solidFill>
                  <a:srgbClr val="041E5D"/>
                </a:solidFill>
                <a:latin typeface="Calibri" panose="020F0502020204030204" pitchFamily="34" charset="0"/>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1650" dirty="0"/>
              <a:t>SSMI/SSMIS (LEO MW)</a:t>
            </a:r>
          </a:p>
        </p:txBody>
      </p:sp>
      <p:sp>
        <p:nvSpPr>
          <p:cNvPr id="24" name="Content Placeholder 2">
            <a:extLst>
              <a:ext uri="{FF2B5EF4-FFF2-40B4-BE49-F238E27FC236}">
                <a16:creationId xmlns:a16="http://schemas.microsoft.com/office/drawing/2014/main" id="{4829EC29-3EF5-FA54-B2A2-317FE6E69B16}"/>
              </a:ext>
            </a:extLst>
          </p:cNvPr>
          <p:cNvSpPr txBox="1">
            <a:spLocks/>
          </p:cNvSpPr>
          <p:nvPr/>
        </p:nvSpPr>
        <p:spPr>
          <a:xfrm>
            <a:off x="5886762" y="2037503"/>
            <a:ext cx="2430270" cy="385917"/>
          </a:xfrm>
          <a:prstGeom prst="rect">
            <a:avLst/>
          </a:prstGeom>
        </p:spPr>
        <p:txBody>
          <a:bodyPr vert="horz" lIns="68580" tIns="34290" rIns="68580" bIns="34290" rtlCol="0">
            <a:normAutofit/>
          </a:bodyPr>
          <a:lstStyle>
            <a:lvl1pPr marL="0" indent="0" algn="l" defTabSz="914400" rtl="0" eaLnBrk="1" latinLnBrk="0" hangingPunct="1">
              <a:spcBef>
                <a:spcPts val="1200"/>
              </a:spcBef>
              <a:spcAft>
                <a:spcPts val="600"/>
              </a:spcAft>
              <a:buFont typeface="Arial" pitchFamily="34" charset="0"/>
              <a:buNone/>
              <a:defRPr sz="2200" b="1" kern="1200">
                <a:solidFill>
                  <a:srgbClr val="041E5D"/>
                </a:solidFill>
                <a:latin typeface="Calibri" panose="020F0502020204030204" pitchFamily="34" charset="0"/>
                <a:ea typeface="+mn-ea"/>
                <a:cs typeface="+mn-cs"/>
              </a:defRPr>
            </a:lvl1pPr>
            <a:lvl2pPr marL="271463" indent="-182563" algn="l" defTabSz="914400" rtl="0" eaLnBrk="1" latinLnBrk="0" hangingPunct="1">
              <a:spcBef>
                <a:spcPct val="20000"/>
              </a:spcBef>
              <a:buClr>
                <a:srgbClr val="067EB0"/>
              </a:buClr>
              <a:buSzPct val="100000"/>
              <a:buFont typeface="Wingdings" panose="05000000000000000000" pitchFamily="2" charset="2"/>
              <a:buChar char="§"/>
              <a:defRPr sz="2000" kern="1200">
                <a:solidFill>
                  <a:srgbClr val="041E5D"/>
                </a:solidFill>
                <a:latin typeface="Calibri" panose="020F0502020204030204" pitchFamily="34" charset="0"/>
                <a:ea typeface="+mn-ea"/>
                <a:cs typeface="+mn-cs"/>
              </a:defRPr>
            </a:lvl2pPr>
            <a:lvl3pPr marL="538163" indent="-228600" algn="l" defTabSz="914400" rtl="0" eaLnBrk="1" latinLnBrk="0" hangingPunct="1">
              <a:spcBef>
                <a:spcPct val="20000"/>
              </a:spcBef>
              <a:buClr>
                <a:srgbClr val="B03806"/>
              </a:buClr>
              <a:buSzPct val="80000"/>
              <a:buFont typeface="Wingdings" panose="05000000000000000000" pitchFamily="2" charset="2"/>
              <a:buChar char="v"/>
              <a:defRPr sz="1800" kern="1200">
                <a:solidFill>
                  <a:srgbClr val="041E5D"/>
                </a:solidFill>
                <a:latin typeface="Calibri" panose="020F0502020204030204" pitchFamily="34" charset="0"/>
                <a:ea typeface="+mn-ea"/>
                <a:cs typeface="+mn-cs"/>
              </a:defRPr>
            </a:lvl3pPr>
            <a:lvl4pPr marL="895350" indent="-228600" algn="l" defTabSz="914400" rtl="0" eaLnBrk="1" latinLnBrk="0" hangingPunct="1">
              <a:spcBef>
                <a:spcPct val="20000"/>
              </a:spcBef>
              <a:buClr>
                <a:srgbClr val="067EB0"/>
              </a:buClr>
              <a:buFont typeface="Wingdings" panose="05000000000000000000" pitchFamily="2" charset="2"/>
              <a:buChar char="Ø"/>
              <a:defRPr sz="1800" kern="1200" baseline="0">
                <a:solidFill>
                  <a:srgbClr val="041E5D"/>
                </a:solidFill>
                <a:latin typeface="Calibri" panose="020F0502020204030204" pitchFamily="34" charset="0"/>
                <a:ea typeface="+mn-ea"/>
                <a:cs typeface="+mn-cs"/>
              </a:defRPr>
            </a:lvl4pPr>
            <a:lvl5pPr marL="1260475" indent="-228600" algn="l" defTabSz="914400" rtl="0" eaLnBrk="1" latinLnBrk="0" hangingPunct="1">
              <a:spcBef>
                <a:spcPct val="20000"/>
              </a:spcBef>
              <a:buClr>
                <a:srgbClr val="B03806"/>
              </a:buClr>
              <a:buFont typeface="Wingdings" panose="05000000000000000000" pitchFamily="2" charset="2"/>
              <a:buChar char="ü"/>
              <a:defRPr sz="1800" kern="1200" baseline="0">
                <a:solidFill>
                  <a:srgbClr val="041E5D"/>
                </a:solidFill>
                <a:latin typeface="Calibri" panose="020F0502020204030204" pitchFamily="34" charset="0"/>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a:lstStyle>
          <a:p>
            <a:pPr algn="ctr"/>
            <a:r>
              <a:rPr lang="en-GB" sz="1650" dirty="0"/>
              <a:t>MW coverage</a:t>
            </a:r>
          </a:p>
        </p:txBody>
      </p:sp>
    </p:spTree>
    <p:extLst>
      <p:ext uri="{BB962C8B-B14F-4D97-AF65-F5344CB8AC3E}">
        <p14:creationId xmlns:p14="http://schemas.microsoft.com/office/powerpoint/2010/main" val="31203639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291171" y="1123942"/>
            <a:ext cx="3200709" cy="3204812"/>
          </a:xfrm>
          <a:prstGeom prst="rect">
            <a:avLst/>
          </a:prstGeom>
        </p:spPr>
      </p:pic>
      <p:sp>
        <p:nvSpPr>
          <p:cNvPr id="6145" name="Title 1"/>
          <p:cNvSpPr>
            <a:spLocks noGrp="1"/>
          </p:cNvSpPr>
          <p:nvPr>
            <p:ph type="title"/>
          </p:nvPr>
        </p:nvSpPr>
        <p:spPr/>
        <p:txBody>
          <a:bodyPr>
            <a:noAutofit/>
          </a:bodyPr>
          <a:lstStyle/>
          <a:p>
            <a:r>
              <a:rPr lang="en-GB" altLang="en-US" dirty="0"/>
              <a:t>From Global to Local Climate Monitoring</a:t>
            </a:r>
            <a:endParaRPr lang="en-US" altLang="en-US" dirty="0">
              <a:latin typeface="Verdana" panose="020B0604030504040204" pitchFamily="34" charset="0"/>
            </a:endParaRPr>
          </a:p>
        </p:txBody>
      </p:sp>
      <p:sp>
        <p:nvSpPr>
          <p:cNvPr id="3" name="Right Arrow 2"/>
          <p:cNvSpPr/>
          <p:nvPr/>
        </p:nvSpPr>
        <p:spPr>
          <a:xfrm rot="19768118">
            <a:off x="3484205" y="2071902"/>
            <a:ext cx="851332" cy="202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dirty="0">
              <a:solidFill>
                <a:srgbClr val="FFFFFF"/>
              </a:solidFill>
              <a:latin typeface="Calibri" panose="020F0502020204030204"/>
            </a:endParaRPr>
          </a:p>
        </p:txBody>
      </p:sp>
      <p:pic>
        <p:nvPicPr>
          <p:cNvPr id="13" name="Picture 12"/>
          <p:cNvPicPr>
            <a:picLocks noChangeAspect="1"/>
          </p:cNvPicPr>
          <p:nvPr/>
        </p:nvPicPr>
        <p:blipFill>
          <a:blip r:embed="rId3"/>
          <a:stretch>
            <a:fillRect/>
          </a:stretch>
        </p:blipFill>
        <p:spPr>
          <a:xfrm>
            <a:off x="5004048" y="709844"/>
            <a:ext cx="2651245" cy="1909412"/>
          </a:xfrm>
          <a:prstGeom prst="rect">
            <a:avLst/>
          </a:prstGeom>
        </p:spPr>
      </p:pic>
      <p:sp>
        <p:nvSpPr>
          <p:cNvPr id="5" name="TextBox 4"/>
          <p:cNvSpPr txBox="1"/>
          <p:nvPr/>
        </p:nvSpPr>
        <p:spPr>
          <a:xfrm>
            <a:off x="1061610" y="1047600"/>
            <a:ext cx="1836204" cy="369332"/>
          </a:xfrm>
          <a:prstGeom prst="rect">
            <a:avLst/>
          </a:prstGeom>
          <a:solidFill>
            <a:schemeClr val="bg1"/>
          </a:solidFill>
        </p:spPr>
        <p:txBody>
          <a:bodyPr wrap="square" rtlCol="0">
            <a:spAutoFit/>
          </a:bodyPr>
          <a:lstStyle/>
          <a:p>
            <a:endParaRPr lang="en-GB" sz="1800" dirty="0"/>
          </a:p>
        </p:txBody>
      </p:sp>
      <p:pic>
        <p:nvPicPr>
          <p:cNvPr id="15" name="Picture 14"/>
          <p:cNvPicPr>
            <a:picLocks noChangeAspect="1"/>
          </p:cNvPicPr>
          <p:nvPr/>
        </p:nvPicPr>
        <p:blipFill>
          <a:blip r:embed="rId4"/>
          <a:stretch>
            <a:fillRect/>
          </a:stretch>
        </p:blipFill>
        <p:spPr>
          <a:xfrm>
            <a:off x="5004048" y="2763448"/>
            <a:ext cx="2814309" cy="1993565"/>
          </a:xfrm>
          <a:prstGeom prst="rect">
            <a:avLst/>
          </a:prstGeom>
        </p:spPr>
      </p:pic>
      <p:sp>
        <p:nvSpPr>
          <p:cNvPr id="19" name="Right Arrow 18"/>
          <p:cNvSpPr/>
          <p:nvPr/>
        </p:nvSpPr>
        <p:spPr>
          <a:xfrm rot="2029677">
            <a:off x="3476084" y="3061639"/>
            <a:ext cx="851332" cy="202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dirty="0">
              <a:solidFill>
                <a:srgbClr val="FFFFFF"/>
              </a:solidFill>
              <a:latin typeface="Calibri" panose="020F0502020204030204"/>
            </a:endParaRPr>
          </a:p>
        </p:txBody>
      </p:sp>
      <p:sp>
        <p:nvSpPr>
          <p:cNvPr id="20" name="TextBox 19"/>
          <p:cNvSpPr txBox="1"/>
          <p:nvPr/>
        </p:nvSpPr>
        <p:spPr>
          <a:xfrm>
            <a:off x="7655293" y="1306760"/>
            <a:ext cx="1453211" cy="854080"/>
          </a:xfrm>
          <a:prstGeom prst="rect">
            <a:avLst/>
          </a:prstGeom>
          <a:noFill/>
          <a:ln>
            <a:noFill/>
          </a:ln>
        </p:spPr>
        <p:txBody>
          <a:bodyPr wrap="square" rtlCol="0">
            <a:spAutoFit/>
          </a:bodyPr>
          <a:lstStyle/>
          <a:p>
            <a:pPr algn="ctr" defTabSz="514350">
              <a:defRPr/>
            </a:pPr>
            <a:r>
              <a:rPr lang="en-GB" sz="1800" kern="0" dirty="0">
                <a:solidFill>
                  <a:srgbClr val="2B3459"/>
                </a:solidFill>
                <a:latin typeface="Calibri" panose="020F0502020204030204" pitchFamily="34" charset="0"/>
                <a:cs typeface="Calibri" panose="020F0502020204030204" pitchFamily="34" charset="0"/>
              </a:rPr>
              <a:t>Glasgow LST</a:t>
            </a:r>
          </a:p>
          <a:p>
            <a:pPr algn="ctr" defTabSz="514350">
              <a:defRPr/>
            </a:pPr>
            <a:endParaRPr lang="en-GB" sz="1050" kern="0" dirty="0">
              <a:solidFill>
                <a:srgbClr val="2B3459"/>
              </a:solidFill>
              <a:latin typeface="Calibri" panose="020F0502020204030204" pitchFamily="34" charset="0"/>
              <a:cs typeface="Calibri" panose="020F0502020204030204" pitchFamily="34" charset="0"/>
            </a:endParaRPr>
          </a:p>
          <a:p>
            <a:pPr algn="ctr" defTabSz="514350">
              <a:defRPr/>
            </a:pPr>
            <a:r>
              <a:rPr lang="en-GB" sz="1050" kern="0" dirty="0">
                <a:solidFill>
                  <a:srgbClr val="2B3459"/>
                </a:solidFill>
                <a:latin typeface="Calibri" panose="020F0502020204030204" pitchFamily="34" charset="0"/>
                <a:cs typeface="Calibri" panose="020F0502020204030204" pitchFamily="34" charset="0"/>
              </a:rPr>
              <a:t>Credit: ESA and NCEO Leicester</a:t>
            </a:r>
          </a:p>
        </p:txBody>
      </p:sp>
      <p:sp>
        <p:nvSpPr>
          <p:cNvPr id="21" name="TextBox 20"/>
          <p:cNvSpPr txBox="1"/>
          <p:nvPr/>
        </p:nvSpPr>
        <p:spPr>
          <a:xfrm>
            <a:off x="7758354" y="3402441"/>
            <a:ext cx="1339361" cy="1131079"/>
          </a:xfrm>
          <a:prstGeom prst="rect">
            <a:avLst/>
          </a:prstGeom>
          <a:noFill/>
          <a:ln>
            <a:noFill/>
          </a:ln>
        </p:spPr>
        <p:txBody>
          <a:bodyPr wrap="square" rtlCol="0">
            <a:spAutoFit/>
          </a:bodyPr>
          <a:lstStyle/>
          <a:p>
            <a:pPr algn="ctr" defTabSz="514350">
              <a:defRPr/>
            </a:pPr>
            <a:r>
              <a:rPr lang="en-GB" sz="1800" kern="0" dirty="0">
                <a:solidFill>
                  <a:srgbClr val="2B3459"/>
                </a:solidFill>
                <a:latin typeface="Calibri" panose="020F0502020204030204" pitchFamily="34" charset="0"/>
                <a:cs typeface="Calibri" panose="020F0502020204030204" pitchFamily="34" charset="0"/>
              </a:rPr>
              <a:t>Birmingham UHI</a:t>
            </a:r>
          </a:p>
          <a:p>
            <a:pPr algn="ctr" defTabSz="514350">
              <a:defRPr/>
            </a:pPr>
            <a:endParaRPr lang="en-GB" sz="1050" kern="0" dirty="0">
              <a:solidFill>
                <a:srgbClr val="2B3459"/>
              </a:solidFill>
              <a:latin typeface="Calibri" panose="020F0502020204030204" pitchFamily="34" charset="0"/>
              <a:cs typeface="Calibri" panose="020F0502020204030204" pitchFamily="34" charset="0"/>
            </a:endParaRPr>
          </a:p>
          <a:p>
            <a:pPr algn="ctr" defTabSz="514350">
              <a:defRPr/>
            </a:pPr>
            <a:r>
              <a:rPr lang="en-GB" sz="1050" kern="0" dirty="0">
                <a:solidFill>
                  <a:srgbClr val="2B3459"/>
                </a:solidFill>
                <a:latin typeface="Calibri" panose="020F0502020204030204" pitchFamily="34" charset="0"/>
                <a:cs typeface="Calibri" panose="020F0502020204030204" pitchFamily="34" charset="0"/>
              </a:rPr>
              <a:t>Credit: NCEO Leicester</a:t>
            </a:r>
          </a:p>
        </p:txBody>
      </p:sp>
    </p:spTree>
    <p:extLst>
      <p:ext uri="{BB962C8B-B14F-4D97-AF65-F5344CB8AC3E}">
        <p14:creationId xmlns:p14="http://schemas.microsoft.com/office/powerpoint/2010/main" val="2754990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GB" dirty="0"/>
              <a:t>Impacts: UK Heatwaves</a:t>
            </a:r>
          </a:p>
        </p:txBody>
      </p:sp>
      <p:sp>
        <p:nvSpPr>
          <p:cNvPr id="3" name="TextBox 2"/>
          <p:cNvSpPr txBox="1"/>
          <p:nvPr/>
        </p:nvSpPr>
        <p:spPr>
          <a:xfrm>
            <a:off x="6642319" y="823372"/>
            <a:ext cx="2283074" cy="3416320"/>
          </a:xfrm>
          <a:prstGeom prst="rect">
            <a:avLst/>
          </a:prstGeom>
          <a:noFill/>
        </p:spPr>
        <p:txBody>
          <a:bodyPr wrap="square" rtlCol="0">
            <a:spAutoFit/>
          </a:bodyPr>
          <a:lstStyle/>
          <a:p>
            <a:pPr marL="214313" indent="-214313">
              <a:buFont typeface="Wingdings" panose="05000000000000000000" pitchFamily="2" charset="2"/>
              <a:buChar char="§"/>
              <a:defRPr/>
            </a:pPr>
            <a:r>
              <a:rPr lang="en-GB" sz="1200" dirty="0">
                <a:solidFill>
                  <a:srgbClr val="2B3459"/>
                </a:solidFill>
                <a:latin typeface="Calibri" panose="020F0502020204030204" pitchFamily="34" charset="0"/>
                <a:cs typeface="Calibri" panose="020F0502020204030204" pitchFamily="34" charset="0"/>
              </a:rPr>
              <a:t>Satellite and in-situ land surface temperature observations can be used to evaluate diurnal variations and spatial heterogeneity of UK (e.g. urban versus rural)</a:t>
            </a:r>
          </a:p>
          <a:p>
            <a:pPr marL="214313" indent="-214313" defTabSz="685800" fontAlgn="auto">
              <a:spcBef>
                <a:spcPts val="0"/>
              </a:spcBef>
              <a:spcAft>
                <a:spcPts val="0"/>
              </a:spcAft>
              <a:buFont typeface="Wingdings" panose="05000000000000000000" pitchFamily="2" charset="2"/>
              <a:buChar char="§"/>
              <a:defRPr/>
            </a:pPr>
            <a:endParaRPr lang="en-GB" sz="1200" dirty="0">
              <a:solidFill>
                <a:srgbClr val="2B3459"/>
              </a:solidFill>
              <a:latin typeface="Calibri" panose="020F0502020204030204" pitchFamily="34" charset="0"/>
              <a:cs typeface="Calibri" panose="020F0502020204030204" pitchFamily="34" charset="0"/>
            </a:endParaRPr>
          </a:p>
          <a:p>
            <a:pPr marL="214313" indent="-214313" defTabSz="685800" fontAlgn="auto">
              <a:spcBef>
                <a:spcPts val="0"/>
              </a:spcBef>
              <a:spcAft>
                <a:spcPts val="0"/>
              </a:spcAft>
              <a:buFont typeface="Wingdings" panose="05000000000000000000" pitchFamily="2" charset="2"/>
              <a:buChar char="§"/>
              <a:defRPr/>
            </a:pPr>
            <a:r>
              <a:rPr lang="en-GB" sz="1200" dirty="0">
                <a:solidFill>
                  <a:srgbClr val="2B3459"/>
                </a:solidFill>
                <a:latin typeface="Calibri" panose="020F0502020204030204" pitchFamily="34" charset="0"/>
                <a:cs typeface="Calibri" panose="020F0502020204030204" pitchFamily="34" charset="0"/>
              </a:rPr>
              <a:t>NCEO-Leicester providing some newly improved data on urban temperatures using LST_cci methods.</a:t>
            </a:r>
          </a:p>
          <a:p>
            <a:pPr marL="214313" indent="-214313" defTabSz="685800" fontAlgn="auto">
              <a:spcBef>
                <a:spcPts val="0"/>
              </a:spcBef>
              <a:spcAft>
                <a:spcPts val="0"/>
              </a:spcAft>
              <a:buFont typeface="Wingdings" panose="05000000000000000000" pitchFamily="2" charset="2"/>
              <a:buChar char="§"/>
              <a:defRPr/>
            </a:pPr>
            <a:endParaRPr lang="en-GB" sz="1200" dirty="0">
              <a:solidFill>
                <a:srgbClr val="2B3459"/>
              </a:solidFill>
              <a:latin typeface="Calibri" panose="020F0502020204030204" pitchFamily="34" charset="0"/>
              <a:cs typeface="Calibri" panose="020F0502020204030204" pitchFamily="34" charset="0"/>
            </a:endParaRPr>
          </a:p>
          <a:p>
            <a:pPr marL="214313" indent="-214313" defTabSz="685800" fontAlgn="auto">
              <a:spcBef>
                <a:spcPts val="0"/>
              </a:spcBef>
              <a:spcAft>
                <a:spcPts val="0"/>
              </a:spcAft>
              <a:buFont typeface="Wingdings" panose="05000000000000000000" pitchFamily="2" charset="2"/>
              <a:buChar char="§"/>
              <a:defRPr/>
            </a:pPr>
            <a:r>
              <a:rPr lang="en-GB" sz="1200" dirty="0">
                <a:solidFill>
                  <a:srgbClr val="2B3459"/>
                </a:solidFill>
                <a:latin typeface="Calibri" panose="020F0502020204030204" pitchFamily="34" charset="0"/>
                <a:cs typeface="Calibri" panose="020F0502020204030204" pitchFamily="34" charset="0"/>
              </a:rPr>
              <a:t>Data on cities being tested with government and industry users</a:t>
            </a:r>
          </a:p>
          <a:p>
            <a:pPr marL="214313" indent="-214313" defTabSz="685800" fontAlgn="auto">
              <a:spcBef>
                <a:spcPts val="0"/>
              </a:spcBef>
              <a:spcAft>
                <a:spcPts val="0"/>
              </a:spcAft>
              <a:buFont typeface="Wingdings" panose="05000000000000000000" pitchFamily="2" charset="2"/>
              <a:buChar char="§"/>
              <a:defRPr/>
            </a:pPr>
            <a:endParaRPr lang="en-GB" sz="1200" dirty="0">
              <a:solidFill>
                <a:srgbClr val="2B3459"/>
              </a:solidFill>
              <a:latin typeface="Calibri" panose="020F0502020204030204" pitchFamily="34" charset="0"/>
              <a:cs typeface="Calibri" panose="020F0502020204030204" pitchFamily="34" charset="0"/>
            </a:endParaRPr>
          </a:p>
          <a:p>
            <a:pPr marL="214313" indent="-214313" defTabSz="685800" fontAlgn="auto">
              <a:spcBef>
                <a:spcPts val="0"/>
              </a:spcBef>
              <a:spcAft>
                <a:spcPts val="0"/>
              </a:spcAft>
              <a:buFont typeface="Wingdings" panose="05000000000000000000" pitchFamily="2" charset="2"/>
              <a:buChar char="§"/>
              <a:defRPr/>
            </a:pPr>
            <a:endParaRPr lang="en-GB" sz="1200" dirty="0">
              <a:solidFill>
                <a:srgbClr val="2B3459"/>
              </a:solidFill>
              <a:latin typeface="Calibri" panose="020F0502020204030204" pitchFamily="34" charset="0"/>
              <a:cs typeface="Calibri" panose="020F0502020204030204" pitchFamily="34" charset="0"/>
            </a:endParaRPr>
          </a:p>
          <a:p>
            <a:pPr marL="214313" indent="-214313" defTabSz="685800" fontAlgn="auto">
              <a:spcBef>
                <a:spcPts val="0"/>
              </a:spcBef>
              <a:spcAft>
                <a:spcPts val="0"/>
              </a:spcAft>
              <a:buFont typeface="Wingdings" panose="05000000000000000000" pitchFamily="2" charset="2"/>
              <a:buChar char="§"/>
              <a:defRPr/>
            </a:pPr>
            <a:endParaRPr lang="en-GB" sz="1200" dirty="0">
              <a:solidFill>
                <a:srgbClr val="2B3459"/>
              </a:solidFill>
              <a:latin typeface="Calibri" panose="020F0502020204030204" pitchFamily="34" charset="0"/>
              <a:cs typeface="Calibri" panose="020F0502020204030204" pitchFamily="34" charset="0"/>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5486" y="823372"/>
            <a:ext cx="2673935" cy="2673935"/>
          </a:xfrm>
          <a:prstGeom prst="rect">
            <a:avLst/>
          </a:prstGeom>
        </p:spPr>
      </p:pic>
      <p:sp>
        <p:nvSpPr>
          <p:cNvPr id="8" name="TextBox 7"/>
          <p:cNvSpPr txBox="1"/>
          <p:nvPr/>
        </p:nvSpPr>
        <p:spPr>
          <a:xfrm>
            <a:off x="660862" y="3558508"/>
            <a:ext cx="1365903" cy="507831"/>
          </a:xfrm>
          <a:prstGeom prst="rect">
            <a:avLst/>
          </a:prstGeom>
          <a:noFill/>
        </p:spPr>
        <p:txBody>
          <a:bodyPr wrap="square" rtlCol="0">
            <a:spAutoFit/>
          </a:bodyPr>
          <a:lstStyle/>
          <a:p>
            <a:pPr defTabSz="685800" fontAlgn="auto">
              <a:spcBef>
                <a:spcPts val="0"/>
              </a:spcBef>
              <a:spcAft>
                <a:spcPts val="0"/>
              </a:spcAft>
              <a:defRPr/>
            </a:pPr>
            <a:r>
              <a:rPr lang="en-GB" sz="1350" dirty="0">
                <a:solidFill>
                  <a:srgbClr val="2B3459"/>
                </a:solidFill>
                <a:latin typeface="Calibri" panose="020F0502020204030204"/>
                <a:ea typeface="+mn-ea"/>
              </a:rPr>
              <a:t>UK Drought 2022</a:t>
            </a:r>
          </a:p>
        </p:txBody>
      </p:sp>
      <p:sp>
        <p:nvSpPr>
          <p:cNvPr id="9" name="Right Arrow 8"/>
          <p:cNvSpPr/>
          <p:nvPr/>
        </p:nvSpPr>
        <p:spPr>
          <a:xfrm>
            <a:off x="2960542" y="2016034"/>
            <a:ext cx="655313" cy="20213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fontAlgn="auto">
              <a:spcBef>
                <a:spcPts val="0"/>
              </a:spcBef>
              <a:spcAft>
                <a:spcPts val="0"/>
              </a:spcAft>
              <a:defRPr/>
            </a:pPr>
            <a:endParaRPr lang="en-GB" sz="1350" dirty="0">
              <a:solidFill>
                <a:srgbClr val="FFFFFF"/>
              </a:solidFill>
              <a:latin typeface="Calibri" panose="020F0502020204030204"/>
            </a:endParaRPr>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00754" y="823372"/>
            <a:ext cx="2691912" cy="3023973"/>
          </a:xfrm>
          <a:prstGeom prst="rect">
            <a:avLst/>
          </a:prstGeom>
        </p:spPr>
      </p:pic>
      <p:sp>
        <p:nvSpPr>
          <p:cNvPr id="12" name="TextBox 11"/>
          <p:cNvSpPr txBox="1"/>
          <p:nvPr/>
        </p:nvSpPr>
        <p:spPr>
          <a:xfrm>
            <a:off x="3945978" y="3938428"/>
            <a:ext cx="2446687" cy="300082"/>
          </a:xfrm>
          <a:prstGeom prst="rect">
            <a:avLst/>
          </a:prstGeom>
          <a:noFill/>
        </p:spPr>
        <p:txBody>
          <a:bodyPr wrap="square" rtlCol="0">
            <a:spAutoFit/>
          </a:bodyPr>
          <a:lstStyle/>
          <a:p>
            <a:pPr algn="ctr" defTabSz="685800" fontAlgn="auto">
              <a:spcBef>
                <a:spcPts val="0"/>
              </a:spcBef>
              <a:spcAft>
                <a:spcPts val="0"/>
              </a:spcAft>
              <a:defRPr/>
            </a:pPr>
            <a:r>
              <a:rPr lang="en-GB" sz="1350" dirty="0">
                <a:solidFill>
                  <a:srgbClr val="2B3459"/>
                </a:solidFill>
                <a:latin typeface="Calibri" panose="020F0502020204030204"/>
                <a:ea typeface="+mn-ea"/>
              </a:rPr>
              <a:t>UK LST during Heatwave 2022</a:t>
            </a:r>
          </a:p>
        </p:txBody>
      </p:sp>
      <p:sp>
        <p:nvSpPr>
          <p:cNvPr id="17" name="Rectangle 16"/>
          <p:cNvSpPr/>
          <p:nvPr/>
        </p:nvSpPr>
        <p:spPr>
          <a:xfrm>
            <a:off x="3329862" y="4215427"/>
            <a:ext cx="3456384" cy="646331"/>
          </a:xfrm>
          <a:prstGeom prst="rect">
            <a:avLst/>
          </a:prstGeom>
        </p:spPr>
        <p:txBody>
          <a:bodyPr wrap="square">
            <a:spAutoFit/>
          </a:bodyPr>
          <a:lstStyle/>
          <a:p>
            <a:pPr algn="ctr">
              <a:spcAft>
                <a:spcPts val="0"/>
              </a:spcAft>
            </a:pPr>
            <a:r>
              <a:rPr lang="en-GB" sz="1800" u="sng" dirty="0">
                <a:solidFill>
                  <a:srgbClr val="000000"/>
                </a:solidFill>
                <a:latin typeface="Times New Roman" panose="02020603050405020304" pitchFamily="18" charset="0"/>
                <a:ea typeface="Times New Roman" panose="02020603050405020304" pitchFamily="18" charset="0"/>
                <a:hlinkClick r:id="rId4"/>
              </a:rPr>
              <a:t>https://www.bbc.co.uk/news/science-environment-62257163</a:t>
            </a:r>
            <a:endParaRPr lang="en-GB" sz="1800" dirty="0">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036700747"/>
      </p:ext>
    </p:extLst>
  </p:cSld>
  <p:clrMapOvr>
    <a:masterClrMapping/>
  </p:clrMapOvr>
</p:sld>
</file>

<file path=ppt/theme/theme1.xml><?xml version="1.0" encoding="utf-8"?>
<a:theme xmlns:a="http://schemas.openxmlformats.org/drawingml/2006/main" name="CCI_landsurfacetemperature">
  <a:themeElements>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fontScheme name="Esa presentation">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sa presentation 1">
        <a:dk1>
          <a:srgbClr val="4D4F53"/>
        </a:dk1>
        <a:lt1>
          <a:srgbClr val="FFFFFF"/>
        </a:lt1>
        <a:dk2>
          <a:srgbClr val="D0103A"/>
        </a:dk2>
        <a:lt2>
          <a:srgbClr val="000000"/>
        </a:lt2>
        <a:accent1>
          <a:srgbClr val="00338D"/>
        </a:accent1>
        <a:accent2>
          <a:srgbClr val="008542"/>
        </a:accent2>
        <a:accent3>
          <a:srgbClr val="FFFFFF"/>
        </a:accent3>
        <a:accent4>
          <a:srgbClr val="404246"/>
        </a:accent4>
        <a:accent5>
          <a:srgbClr val="AAADC5"/>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2">
        <a:dk1>
          <a:srgbClr val="4D4F53"/>
        </a:dk1>
        <a:lt1>
          <a:srgbClr val="FFFFFF"/>
        </a:lt1>
        <a:dk2>
          <a:srgbClr val="D0103A"/>
        </a:dk2>
        <a:lt2>
          <a:srgbClr val="000000"/>
        </a:lt2>
        <a:accent1>
          <a:srgbClr val="0098DB"/>
        </a:accent1>
        <a:accent2>
          <a:srgbClr val="008542"/>
        </a:accent2>
        <a:accent3>
          <a:srgbClr val="FFFFFF"/>
        </a:accent3>
        <a:accent4>
          <a:srgbClr val="404246"/>
        </a:accent4>
        <a:accent5>
          <a:srgbClr val="AACAEA"/>
        </a:accent5>
        <a:accent6>
          <a:srgbClr val="00783B"/>
        </a:accent6>
        <a:hlink>
          <a:srgbClr val="E37222"/>
        </a:hlink>
        <a:folHlink>
          <a:srgbClr val="00338D"/>
        </a:folHlink>
      </a:clrScheme>
      <a:clrMap bg1="lt1" tx1="dk1" bg2="lt2" tx2="dk2" accent1="accent1" accent2="accent2" accent3="accent3" accent4="accent4" accent5="accent5" accent6="accent6" hlink="hlink" folHlink="folHlink"/>
    </a:extraClrScheme>
    <a:extraClrScheme>
      <a:clrScheme name="Esa presentation 3">
        <a:dk1>
          <a:srgbClr val="4D4F53"/>
        </a:dk1>
        <a:lt1>
          <a:srgbClr val="FFFFFF"/>
        </a:lt1>
        <a:dk2>
          <a:srgbClr val="D0103A"/>
        </a:dk2>
        <a:lt2>
          <a:srgbClr val="000000"/>
        </a:lt2>
        <a:accent1>
          <a:srgbClr val="008542"/>
        </a:accent1>
        <a:accent2>
          <a:srgbClr val="003397"/>
        </a:accent2>
        <a:accent3>
          <a:srgbClr val="FFFFFF"/>
        </a:accent3>
        <a:accent4>
          <a:srgbClr val="404246"/>
        </a:accent4>
        <a:accent5>
          <a:srgbClr val="AAC2B0"/>
        </a:accent5>
        <a:accent6>
          <a:srgbClr val="002D88"/>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4">
        <a:dk1>
          <a:srgbClr val="4D4F53"/>
        </a:dk1>
        <a:lt1>
          <a:srgbClr val="FFFFFF"/>
        </a:lt1>
        <a:dk2>
          <a:srgbClr val="D0103A"/>
        </a:dk2>
        <a:lt2>
          <a:srgbClr val="000000"/>
        </a:lt2>
        <a:accent1>
          <a:srgbClr val="E37222"/>
        </a:accent1>
        <a:accent2>
          <a:srgbClr val="008542"/>
        </a:accent2>
        <a:accent3>
          <a:srgbClr val="FFFFFF"/>
        </a:accent3>
        <a:accent4>
          <a:srgbClr val="404246"/>
        </a:accent4>
        <a:accent5>
          <a:srgbClr val="EFBCAB"/>
        </a:accent5>
        <a:accent6>
          <a:srgbClr val="00783B"/>
        </a:accent6>
        <a:hlink>
          <a:srgbClr val="00338D"/>
        </a:hlink>
        <a:folHlink>
          <a:srgbClr val="0098DB"/>
        </a:folHlink>
      </a:clrScheme>
      <a:clrMap bg1="lt1" tx1="dk1" bg2="lt2" tx2="dk2" accent1="accent1" accent2="accent2" accent3="accent3" accent4="accent4" accent5="accent5" accent6="accent6" hlink="hlink" folHlink="folHlink"/>
    </a:extraClrScheme>
    <a:extraClrScheme>
      <a:clrScheme name="Esa presentation 5">
        <a:dk1>
          <a:srgbClr val="4D4F53"/>
        </a:dk1>
        <a:lt1>
          <a:srgbClr val="FFFFFF"/>
        </a:lt1>
        <a:dk2>
          <a:srgbClr val="00338D"/>
        </a:dk2>
        <a:lt2>
          <a:srgbClr val="000000"/>
        </a:lt2>
        <a:accent1>
          <a:srgbClr val="D0103A"/>
        </a:accent1>
        <a:accent2>
          <a:srgbClr val="008542"/>
        </a:accent2>
        <a:accent3>
          <a:srgbClr val="FFFFFF"/>
        </a:accent3>
        <a:accent4>
          <a:srgbClr val="404246"/>
        </a:accent4>
        <a:accent5>
          <a:srgbClr val="E4AAAE"/>
        </a:accent5>
        <a:accent6>
          <a:srgbClr val="00783B"/>
        </a:accent6>
        <a:hlink>
          <a:srgbClr val="E37222"/>
        </a:hlink>
        <a:folHlink>
          <a:srgbClr val="0098DB"/>
        </a:folHlink>
      </a:clrScheme>
      <a:clrMap bg1="lt1" tx1="dk1" bg2="lt2" tx2="dk2" accent1="accent1" accent2="accent2" accent3="accent3" accent4="accent4" accent5="accent5" accent6="accent6" hlink="hlink" folHlink="folHlink"/>
    </a:extraClrScheme>
    <a:extraClrScheme>
      <a:clrScheme name="Esa presentation 6">
        <a:dk1>
          <a:srgbClr val="000000"/>
        </a:dk1>
        <a:lt1>
          <a:srgbClr val="FFFFFF"/>
        </a:lt1>
        <a:dk2>
          <a:srgbClr val="747678"/>
        </a:dk2>
        <a:lt2>
          <a:srgbClr val="4D4F53"/>
        </a:lt2>
        <a:accent1>
          <a:srgbClr val="00338D"/>
        </a:accent1>
        <a:accent2>
          <a:srgbClr val="D5D6D2"/>
        </a:accent2>
        <a:accent3>
          <a:srgbClr val="FFFFFF"/>
        </a:accent3>
        <a:accent4>
          <a:srgbClr val="000000"/>
        </a:accent4>
        <a:accent5>
          <a:srgbClr val="AAADC5"/>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7">
        <a:dk1>
          <a:srgbClr val="000000"/>
        </a:dk1>
        <a:lt1>
          <a:srgbClr val="FFFFFF"/>
        </a:lt1>
        <a:dk2>
          <a:srgbClr val="747678"/>
        </a:dk2>
        <a:lt2>
          <a:srgbClr val="4D4F53"/>
        </a:lt2>
        <a:accent1>
          <a:srgbClr val="0098DB"/>
        </a:accent1>
        <a:accent2>
          <a:srgbClr val="D5D6D2"/>
        </a:accent2>
        <a:accent3>
          <a:srgbClr val="FFFFFF"/>
        </a:accent3>
        <a:accent4>
          <a:srgbClr val="000000"/>
        </a:accent4>
        <a:accent5>
          <a:srgbClr val="AACAEA"/>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8">
        <a:dk1>
          <a:srgbClr val="000000"/>
        </a:dk1>
        <a:lt1>
          <a:srgbClr val="FFFFFF"/>
        </a:lt1>
        <a:dk2>
          <a:srgbClr val="747678"/>
        </a:dk2>
        <a:lt2>
          <a:srgbClr val="4D4F53"/>
        </a:lt2>
        <a:accent1>
          <a:srgbClr val="008542"/>
        </a:accent1>
        <a:accent2>
          <a:srgbClr val="D5D6D2"/>
        </a:accent2>
        <a:accent3>
          <a:srgbClr val="FFFFFF"/>
        </a:accent3>
        <a:accent4>
          <a:srgbClr val="000000"/>
        </a:accent4>
        <a:accent5>
          <a:srgbClr val="AAC2B0"/>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9">
        <a:dk1>
          <a:srgbClr val="000000"/>
        </a:dk1>
        <a:lt1>
          <a:srgbClr val="FFFFFF"/>
        </a:lt1>
        <a:dk2>
          <a:srgbClr val="747678"/>
        </a:dk2>
        <a:lt2>
          <a:srgbClr val="4D4F53"/>
        </a:lt2>
        <a:accent1>
          <a:srgbClr val="E37222"/>
        </a:accent1>
        <a:accent2>
          <a:srgbClr val="D5D6D2"/>
        </a:accent2>
        <a:accent3>
          <a:srgbClr val="FFFFFF"/>
        </a:accent3>
        <a:accent4>
          <a:srgbClr val="000000"/>
        </a:accent4>
        <a:accent5>
          <a:srgbClr val="EFBCAB"/>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0">
        <a:dk1>
          <a:srgbClr val="000000"/>
        </a:dk1>
        <a:lt1>
          <a:srgbClr val="FFFFFF"/>
        </a:lt1>
        <a:dk2>
          <a:srgbClr val="747678"/>
        </a:dk2>
        <a:lt2>
          <a:srgbClr val="4D4F53"/>
        </a:lt2>
        <a:accent1>
          <a:srgbClr val="D0103A"/>
        </a:accent1>
        <a:accent2>
          <a:srgbClr val="D5D6D2"/>
        </a:accent2>
        <a:accent3>
          <a:srgbClr val="FFFFFF"/>
        </a:accent3>
        <a:accent4>
          <a:srgbClr val="000000"/>
        </a:accent4>
        <a:accent5>
          <a:srgbClr val="E4AAAE"/>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
      <a:clrScheme name="Esa presentation 11">
        <a:dk1>
          <a:srgbClr val="000000"/>
        </a:dk1>
        <a:lt1>
          <a:srgbClr val="FFFFFF"/>
        </a:lt1>
        <a:dk2>
          <a:srgbClr val="747678"/>
        </a:dk2>
        <a:lt2>
          <a:srgbClr val="4D4F53"/>
        </a:lt2>
        <a:accent1>
          <a:srgbClr val="8B8D8E"/>
        </a:accent1>
        <a:accent2>
          <a:srgbClr val="D5D6D2"/>
        </a:accent2>
        <a:accent3>
          <a:srgbClr val="FFFFFF"/>
        </a:accent3>
        <a:accent4>
          <a:srgbClr val="000000"/>
        </a:accent4>
        <a:accent5>
          <a:srgbClr val="C4C5C6"/>
        </a:accent5>
        <a:accent6>
          <a:srgbClr val="C1C2BE"/>
        </a:accent6>
        <a:hlink>
          <a:srgbClr val="8B8D8E"/>
        </a:hlink>
        <a:folHlink>
          <a:srgbClr val="9A9B9C"/>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ESA Presentation 16-9.potx" id="{625F8AEC-1CDE-415D-B0E3-F5C995E29248}" vid="{7620660D-6BA5-4224-AA6E-849C46B07D63}"/>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ct:contentTypeSchema xmlns:ct="http://schemas.microsoft.com/office/2006/metadata/contentType" xmlns:ma="http://schemas.microsoft.com/office/2006/metadata/properties/metaAttributes" ct:_="" ma:_="" ma:contentTypeName="Met Office Document" ma:contentTypeID="0x01010008EC4BDFB4C3D542892399C37F0B505F00A5E4FF33B30EA542B63537776E4159E2" ma:contentTypeVersion="4" ma:contentTypeDescription="" ma:contentTypeScope="" ma:versionID="dd537bccc674238612c4c6060c86474e">
  <xsd:schema xmlns:xsd="http://www.w3.org/2001/XMLSchema" xmlns:xs="http://www.w3.org/2001/XMLSchema" xmlns:p="http://schemas.microsoft.com/office/2006/metadata/properties" xmlns:ns2="95a6d21c-7db0-4b7e-981f-b4f22b02b9d8" targetNamespace="http://schemas.microsoft.com/office/2006/metadata/properties" ma:root="true" ma:fieldsID="5507fc4fbba77142745f1e2b905ec315" ns2:_="">
    <xsd:import namespace="95a6d21c-7db0-4b7e-981f-b4f22b02b9d8"/>
    <xsd:element name="properties">
      <xsd:complexType>
        <xsd:sequence>
          <xsd:element name="documentManagement">
            <xsd:complexType>
              <xsd:all>
                <xsd:element ref="ns2:TNA" minOccurs="0"/>
                <xsd:element ref="ns2:Review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5a6d21c-7db0-4b7e-981f-b4f22b02b9d8" elementFormDefault="qualified">
    <xsd:import namespace="http://schemas.microsoft.com/office/2006/documentManagement/types"/>
    <xsd:import namespace="http://schemas.microsoft.com/office/infopath/2007/PartnerControls"/>
    <xsd:element name="TNA" ma:index="1" nillable="true" ma:displayName="TNA" ma:default="Not of potential interest" ma:format="Dropdown" ma:internalName="TNA">
      <xsd:simpleType>
        <xsd:restriction base="dms:Choice">
          <xsd:enumeration value="Not of potential interest"/>
          <xsd:enumeration value="Potential TNA Record"/>
          <xsd:enumeration value="Flagged for TNA"/>
          <xsd:enumeration value="List to TNA"/>
          <xsd:enumeration value="Not listed to TNA"/>
          <xsd:enumeration value="Transferred to TNA"/>
          <xsd:enumeration value="Published by TNA"/>
        </xsd:restriction>
      </xsd:simpleType>
    </xsd:element>
    <xsd:element name="ReviewDate" ma:index="2" nillable="true" ma:displayName="Review Date" ma:format="DateOnly" ma:internalName="ReviewDate">
      <xsd:simpleType>
        <xsd:restriction base="dms:DateTim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8"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SharedContentType xmlns="Microsoft.SharePoint.Taxonomy.ContentTypeSync" SourceId="b1bb55a9-a1b5-4196-b12d-1833970ed366" ContentTypeId="0x01010008EC4BDFB4C3D542892399C37F0B505F" PreviousValue="false"/>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p:properties xmlns:p="http://schemas.microsoft.com/office/2006/metadata/properties" xmlns:xsi="http://www.w3.org/2001/XMLSchema-instance" xmlns:pc="http://schemas.microsoft.com/office/infopath/2007/PartnerControls">
  <documentManagement>
    <TNA xmlns="95a6d21c-7db0-4b7e-981f-b4f22b02b9d8">Not of potential interest</TNA>
    <ReviewDate xmlns="95a6d21c-7db0-4b7e-981f-b4f22b02b9d8" xsi:nil="true"/>
  </documentManagement>
</p:properties>
</file>

<file path=customXml/itemProps1.xml><?xml version="1.0" encoding="utf-8"?>
<ds:datastoreItem xmlns:ds="http://schemas.openxmlformats.org/officeDocument/2006/customXml" ds:itemID="{8DED9046-268B-480F-9E14-6B40D65D487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95a6d21c-7db0-4b7e-981f-b4f22b02b9d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A66047A8-7C39-4416-BDF4-ADB094F3EC3C}">
  <ds:schemaRefs>
    <ds:schemaRef ds:uri="Microsoft.SharePoint.Taxonomy.ContentTypeSync"/>
  </ds:schemaRefs>
</ds:datastoreItem>
</file>

<file path=customXml/itemProps3.xml><?xml version="1.0" encoding="utf-8"?>
<ds:datastoreItem xmlns:ds="http://schemas.openxmlformats.org/officeDocument/2006/customXml" ds:itemID="{548D79E0-F545-4A75-B39D-7B8AF1D9BA85}">
  <ds:schemaRefs>
    <ds:schemaRef ds:uri="http://schemas.microsoft.com/sharepoint/v3/contenttype/forms"/>
  </ds:schemaRefs>
</ds:datastoreItem>
</file>

<file path=customXml/itemProps4.xml><?xml version="1.0" encoding="utf-8"?>
<ds:datastoreItem xmlns:ds="http://schemas.openxmlformats.org/officeDocument/2006/customXml" ds:itemID="{8E22279E-2C4C-4C93-8498-455A58D1433E}">
  <ds:schemaRefs>
    <ds:schemaRef ds:uri="http://schemas.microsoft.com/office/2006/documentManagement/types"/>
    <ds:schemaRef ds:uri="http://purl.org/dc/terms/"/>
    <ds:schemaRef ds:uri="http://schemas.openxmlformats.org/package/2006/metadata/core-properties"/>
    <ds:schemaRef ds:uri="http://schemas.microsoft.com/office/2006/metadata/properties"/>
    <ds:schemaRef ds:uri="http://purl.org/dc/elements/1.1/"/>
    <ds:schemaRef ds:uri="http://schemas.microsoft.com/office/infopath/2007/PartnerControls"/>
    <ds:schemaRef ds:uri="http://purl.org/dc/dcmitype/"/>
    <ds:schemaRef ds:uri="http://www.w3.org/XML/1998/namespace"/>
    <ds:schemaRef ds:uri="95a6d21c-7db0-4b7e-981f-b4f22b02b9d8"/>
  </ds:schemaRefs>
</ds:datastoreItem>
</file>

<file path=docProps/app.xml><?xml version="1.0" encoding="utf-8"?>
<Properties xmlns="http://schemas.openxmlformats.org/officeDocument/2006/extended-properties" xmlns:vt="http://schemas.openxmlformats.org/officeDocument/2006/docPropsVTypes">
  <Template>CCI_landsurfacetemperature</Template>
  <TotalTime>136</TotalTime>
  <Words>1577</Words>
  <Application>Microsoft Office PowerPoint</Application>
  <PresentationFormat>On-screen Show (16:9)</PresentationFormat>
  <Paragraphs>315</Paragraphs>
  <Slides>13</Slides>
  <Notes>3</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13</vt:i4>
      </vt:variant>
    </vt:vector>
  </HeadingPairs>
  <TitlesOfParts>
    <vt:vector size="19" baseType="lpstr">
      <vt:lpstr>Arial</vt:lpstr>
      <vt:lpstr>Calibri</vt:lpstr>
      <vt:lpstr>Times New Roman</vt:lpstr>
      <vt:lpstr>Verdana</vt:lpstr>
      <vt:lpstr>Wingdings</vt:lpstr>
      <vt:lpstr>CCI_landsurfacetemperature</vt:lpstr>
      <vt:lpstr>PowerPoint Presentation</vt:lpstr>
      <vt:lpstr>What is Land Surface Temperature</vt:lpstr>
      <vt:lpstr>Importance of LST for Climate</vt:lpstr>
      <vt:lpstr>The LST_cci Project</vt:lpstr>
      <vt:lpstr>Data Products</vt:lpstr>
      <vt:lpstr>Proposed Products</vt:lpstr>
      <vt:lpstr>Some Key Points and Examples</vt:lpstr>
      <vt:lpstr>From Global to Local Climate Monitoring</vt:lpstr>
      <vt:lpstr>Impacts: UK Heatwaves</vt:lpstr>
      <vt:lpstr>Ensuring and Verifying Stability is a Priority</vt:lpstr>
      <vt:lpstr>Regridding Tool &amp; Other Resources</vt:lpstr>
      <vt:lpstr>Summary</vt:lpstr>
      <vt:lpstr>Contact and Further Information</vt:lpstr>
    </vt:vector>
  </TitlesOfParts>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TITLE OF PRESENTATION</dc:subject>
  <dc:creator>Jérôme Bruniquel</dc:creator>
  <cp:lastModifiedBy>Veal, Karen L. (Dr.)</cp:lastModifiedBy>
  <cp:revision>2</cp:revision>
  <cp:lastPrinted>2008-08-26T16:26:23Z</cp:lastPrinted>
  <dcterms:created xsi:type="dcterms:W3CDTF">2018-08-24T13:21:33Z</dcterms:created>
  <dcterms:modified xsi:type="dcterms:W3CDTF">2024-12-03T10:49:09Z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PTitle">
    <vt:lpwstr>TITLE OF PRESENTATION</vt:lpwstr>
  </property>
  <property fmtid="{D5CDD505-2E9C-101B-9397-08002B2CF9AE}" pid="3" name="PSubtitle">
    <vt:lpwstr>TITLE OF PRESENTATION</vt:lpwstr>
  </property>
  <property fmtid="{D5CDD505-2E9C-101B-9397-08002B2CF9AE}" pid="4" name="PAuthor">
    <vt:lpwstr> </vt:lpwstr>
  </property>
  <property fmtid="{D5CDD505-2E9C-101B-9397-08002B2CF9AE}" pid="5" name="PPlace">
    <vt:lpwstr/>
  </property>
  <property fmtid="{D5CDD505-2E9C-101B-9397-08002B2CF9AE}" pid="6" name="PDate">
    <vt:lpwstr>DD/MM/YYYY</vt:lpwstr>
  </property>
  <property fmtid="{D5CDD505-2E9C-101B-9397-08002B2CF9AE}" pid="7" name="PProgramme">
    <vt:lpwstr/>
  </property>
  <property fmtid="{D5CDD505-2E9C-101B-9397-08002B2CF9AE}" pid="8" name="PEmail">
    <vt:lpwstr/>
  </property>
  <property fmtid="{D5CDD505-2E9C-101B-9397-08002B2CF9AE}" pid="9" name="PClassification">
    <vt:lpwstr>ESA UNCLASSIFIED – For Official Use</vt:lpwstr>
  </property>
  <property fmtid="{D5CDD505-2E9C-101B-9397-08002B2CF9AE}" pid="10" name="POptionButton1">
    <vt:bool>true</vt:bool>
  </property>
  <property fmtid="{D5CDD505-2E9C-101B-9397-08002B2CF9AE}" pid="11" name="POptionButton2">
    <vt:bool>false</vt:bool>
  </property>
  <property fmtid="{D5CDD505-2E9C-101B-9397-08002B2CF9AE}" pid="12" name="ESAVersion">
    <vt:lpwstr>5GV2.0</vt:lpwstr>
  </property>
  <property fmtid="{D5CDD505-2E9C-101B-9397-08002B2CF9AE}" pid="13" name="ShowESADialog1">
    <vt:bool>true</vt:bool>
  </property>
  <property fmtid="{D5CDD505-2E9C-101B-9397-08002B2CF9AE}" pid="14" name="ContentTypeId">
    <vt:lpwstr>0x01010008EC4BDFB4C3D542892399C37F0B505F00A5E4FF33B30EA542B63537776E4159E2</vt:lpwstr>
  </property>
  <property fmtid="{D5CDD505-2E9C-101B-9397-08002B2CF9AE}" pid="15" name="Document Type">
    <vt:lpwstr>HO - Handout / Presentation</vt:lpwstr>
  </property>
  <property fmtid="{D5CDD505-2E9C-101B-9397-08002B2CF9AE}" pid="16" name="Reference">
    <vt:lpwstr/>
  </property>
  <property fmtid="{D5CDD505-2E9C-101B-9397-08002B2CF9AE}" pid="17" name="Classification">
    <vt:lpwstr>ESA UNCLASSIFIED - For Official Use</vt:lpwstr>
  </property>
  <property fmtid="{D5CDD505-2E9C-101B-9397-08002B2CF9AE}" pid="18" name="Classification Caveat">
    <vt:lpwstr/>
  </property>
  <property fmtid="{D5CDD505-2E9C-101B-9397-08002B2CF9AE}" pid="19" name="Status">
    <vt:lpwstr/>
  </property>
  <property fmtid="{D5CDD505-2E9C-101B-9397-08002B2CF9AE}" pid="20" name="bmsSiteName">
    <vt:lpwstr/>
  </property>
  <property fmtid="{D5CDD505-2E9C-101B-9397-08002B2CF9AE}" pid="21" name="Originating Organisation">
    <vt:lpwstr/>
  </property>
  <property fmtid="{D5CDD505-2E9C-101B-9397-08002B2CF9AE}" pid="22" name="Distribution">
    <vt:lpwstr/>
  </property>
  <property fmtid="{D5CDD505-2E9C-101B-9397-08002B2CF9AE}" pid="23" name="bmsSitename2">
    <vt:lpwstr/>
  </property>
  <property fmtid="{D5CDD505-2E9C-101B-9397-08002B2CF9AE}" pid="24" name="bmsAddress">
    <vt:lpwstr/>
  </property>
  <property fmtid="{D5CDD505-2E9C-101B-9397-08002B2CF9AE}" pid="25" name="bmsPlace">
    <vt:lpwstr/>
  </property>
  <property fmtid="{D5CDD505-2E9C-101B-9397-08002B2CF9AE}" pid="26" name="bmsPhoneFax">
    <vt:lpwstr/>
  </property>
  <property fmtid="{D5CDD505-2E9C-101B-9397-08002B2CF9AE}" pid="27" name="Issue">
    <vt:i4>0</vt:i4>
  </property>
  <property fmtid="{D5CDD505-2E9C-101B-9397-08002B2CF9AE}" pid="28" name="Revision">
    <vt:i4>0</vt:i4>
  </property>
</Properties>
</file>