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it-IT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0"/>
    <p:restoredTop sz="91429"/>
  </p:normalViewPr>
  <p:slideViewPr>
    <p:cSldViewPr snapToGrid="0" snapToObjects="1">
      <p:cViewPr varScale="1">
        <p:scale>
          <a:sx n="10" d="100"/>
          <a:sy n="10" d="100"/>
        </p:scale>
        <p:origin x="4208" y="-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18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63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9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63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69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49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66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37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28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90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19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4A912-B3D1-094D-BFC4-5C819CB5A7D0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6C247-0107-3F45-884E-F9AA2EE5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02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79484C1-530F-CF4C-810F-323137F12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733" y="-48493"/>
            <a:ext cx="30589764" cy="431499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C930C0-E95C-614C-9BDC-5A12F9C52A16}"/>
              </a:ext>
            </a:extLst>
          </p:cNvPr>
          <p:cNvSpPr/>
          <p:nvPr/>
        </p:nvSpPr>
        <p:spPr>
          <a:xfrm>
            <a:off x="0" y="5729803"/>
            <a:ext cx="30275214" cy="70216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EB8256-A773-9647-8857-3CD321FD4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6200"/>
            <a:ext cx="28346400" cy="468807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8000" b="1" spc="-300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Exploitation of CCI products in the second Regional</a:t>
            </a:r>
            <a:br>
              <a:rPr lang="en-US" sz="8000" b="1" spc="-300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8000" b="1" spc="-300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Carbon Cycle Assessment and Processes </a:t>
            </a:r>
            <a:br>
              <a:rPr lang="en-US" sz="8000" b="1" spc="-300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7200" spc="-300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RECCAP­-2, </a:t>
            </a:r>
            <a:r>
              <a:rPr lang="en-DE" sz="5400" spc="-300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2</a:t>
            </a:r>
            <a:r>
              <a:rPr lang="en-DE" sz="5400" spc="-3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nd</a:t>
            </a:r>
            <a:r>
              <a:rPr lang="en-DE" sz="5400" spc="-300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 phase</a:t>
            </a:r>
            <a:br>
              <a:rPr lang="en-DE" sz="9600" spc="-300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</a:br>
            <a:r>
              <a:rPr lang="en-DE" sz="4800" spc="-300" dirty="0">
                <a:solidFill>
                  <a:schemeClr val="tx2">
                    <a:lumMod val="20000"/>
                    <a:lumOff val="80000"/>
                  </a:schemeClr>
                </a:solidFill>
                <a:latin typeface="Avenir Book" panose="02000503020000020003" pitchFamily="2" charset="0"/>
              </a:rPr>
              <a:t>ESA-CCI Collocation Meeting September 2020 Online</a:t>
            </a:r>
            <a:endParaRPr lang="en-DE" sz="13800" spc="-300" dirty="0">
              <a:solidFill>
                <a:schemeClr val="tx2">
                  <a:lumMod val="20000"/>
                  <a:lumOff val="80000"/>
                </a:schemeClr>
              </a:solidFill>
              <a:latin typeface="Avenir Book" panose="02000503020000020003" pitchFamily="2" charset="0"/>
            </a:endParaRPr>
          </a:p>
        </p:txBody>
      </p:sp>
      <p:pic>
        <p:nvPicPr>
          <p:cNvPr id="5" name="Picture 18" descr="mage result for max planck institute for biogeochemistry">
            <a:extLst>
              <a:ext uri="{FF2B5EF4-FFF2-40B4-BE49-F238E27FC236}">
                <a16:creationId xmlns:a16="http://schemas.microsoft.com/office/drawing/2014/main" id="{AE3CE623-AEE7-D346-B923-D9AE38D2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734" y="41578690"/>
            <a:ext cx="5105400" cy="104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571505-7674-E74F-B3C9-20993FE46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48" y="39436441"/>
            <a:ext cx="4415493" cy="33170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16" descr="ttp://www.eo4wildlife.eu/sites/default/files/eo4wild/public/content-images/partners/University_of_Exeter">
            <a:extLst>
              <a:ext uri="{FF2B5EF4-FFF2-40B4-BE49-F238E27FC236}">
                <a16:creationId xmlns:a16="http://schemas.microsoft.com/office/drawing/2014/main" id="{163AED96-A0EF-BE41-BC4B-F7622E9C1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1" b="24512"/>
          <a:stretch/>
        </p:blipFill>
        <p:spPr bwMode="auto">
          <a:xfrm>
            <a:off x="17163688" y="39445119"/>
            <a:ext cx="4415493" cy="1996117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AF906-70BD-024B-9C9F-BBBC07862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441" y="40057957"/>
            <a:ext cx="4805929" cy="2192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3ECCC6-E13B-2B47-9C51-9B7F3DA23395}"/>
              </a:ext>
            </a:extLst>
          </p:cNvPr>
          <p:cNvSpPr txBox="1"/>
          <p:nvPr/>
        </p:nvSpPr>
        <p:spPr>
          <a:xfrm>
            <a:off x="217396" y="5928588"/>
            <a:ext cx="15964088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RECCAP-2 CCI 1</a:t>
            </a:r>
            <a:r>
              <a:rPr lang="en-US" sz="4400" b="1" baseline="30000" dirty="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st</a:t>
            </a:r>
            <a:r>
              <a:rPr lang="en-US" sz="4400" b="1" dirty="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 phase:</a:t>
            </a:r>
            <a:endParaRPr lang="en-US" sz="4400" dirty="0"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  <a:p>
            <a:pPr algn="just"/>
            <a:r>
              <a:rPr lang="en-US" sz="4000" dirty="0">
                <a:latin typeface="Century Gothic" panose="020B0502020202020204" pitchFamily="34" charset="0"/>
              </a:rPr>
              <a:t>The first phase of ESA-CCI RECCAP-2, delivered preliminary analyses evaluating: </a:t>
            </a:r>
          </a:p>
          <a:p>
            <a:pPr marL="1028700" indent="-1028700" algn="just">
              <a:buAutoNum type="romanLcParenBoth"/>
            </a:pPr>
            <a:r>
              <a:rPr lang="en-US" sz="4000" dirty="0">
                <a:latin typeface="Century Gothic" panose="020B0502020202020204" pitchFamily="34" charset="0"/>
              </a:rPr>
              <a:t>the feasibility of producing annual updates of regional carbon budgets from different approaches;</a:t>
            </a:r>
          </a:p>
          <a:p>
            <a:pPr marL="1028700" indent="-1028700" algn="just">
              <a:buAutoNum type="romanLcParenBoth"/>
            </a:pPr>
            <a:r>
              <a:rPr lang="en-US" sz="4000" dirty="0">
                <a:latin typeface="Century Gothic" panose="020B0502020202020204" pitchFamily="34" charset="0"/>
              </a:rPr>
              <a:t>the potential of ESA-CCI variables in improving estimates of regional natural and anthropogenic CO2 fluxes from ensembles of models used for the annual global carbon budget publication led by the Global Carbon Project</a:t>
            </a:r>
          </a:p>
          <a:p>
            <a:pPr marL="1028700" indent="-1028700" algn="just">
              <a:buAutoNum type="romanLcParenBoth"/>
            </a:pPr>
            <a:r>
              <a:rPr lang="en-US" sz="4000" dirty="0">
                <a:latin typeface="Century Gothic" panose="020B0502020202020204" pitchFamily="34" charset="0"/>
              </a:rPr>
              <a:t> land surface model benchmarking. </a:t>
            </a:r>
            <a:endParaRPr lang="en-US" sz="1400" dirty="0"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  <a:p>
            <a:pPr algn="just"/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E5CD2A-67E3-F446-8F69-2696DFF87C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57408" y="5917897"/>
            <a:ext cx="13563600" cy="3505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F2E35-4282-B44C-A509-AF703ED9098A}"/>
              </a:ext>
            </a:extLst>
          </p:cNvPr>
          <p:cNvSpPr txBox="1"/>
          <p:nvPr/>
        </p:nvSpPr>
        <p:spPr>
          <a:xfrm>
            <a:off x="16778977" y="9581321"/>
            <a:ext cx="13278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DE" sz="4000" i="1" dirty="0">
                <a:solidFill>
                  <a:schemeClr val="accent1">
                    <a:lumMod val="50000"/>
                  </a:schemeClr>
                </a:solidFill>
              </a:rPr>
              <a:t>Fig. 1 Examples of outcomes from ESA-CCI RECCAP-2 Phase 1: Time-series of regional CO2 fluxes from global datasets used in the Global Carbon Budget 2018 [1] available in the global carbon atlas portal; results from benchmark of different global vegetation models with ESA-CCI datasets.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6BBD31-5E8B-9841-B43E-6384148A5A46}"/>
              </a:ext>
            </a:extLst>
          </p:cNvPr>
          <p:cNvSpPr txBox="1"/>
          <p:nvPr/>
        </p:nvSpPr>
        <p:spPr>
          <a:xfrm>
            <a:off x="217396" y="13349663"/>
            <a:ext cx="30057817" cy="85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RECCAP-2 CCI 2</a:t>
            </a:r>
            <a:r>
              <a:rPr lang="en-US" sz="4400" b="1" baseline="30000" dirty="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nd</a:t>
            </a:r>
            <a:r>
              <a:rPr lang="en-US" sz="4400" b="1" dirty="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 phase objectives:</a:t>
            </a:r>
            <a:endParaRPr lang="en-US" sz="4400" dirty="0"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  <a:p>
            <a:pPr marL="1028700" indent="-1028700" algn="just">
              <a:buFontTx/>
              <a:buAutoNum type="romanLcParenBoth"/>
            </a:pPr>
            <a:r>
              <a:rPr lang="en-GB" sz="4000" dirty="0">
                <a:latin typeface="Century Gothic" panose="020B0502020202020204" pitchFamily="34" charset="0"/>
              </a:rPr>
              <a:t>Evaluate the feasibility of producing at least every two years updated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dirty="0">
                <a:latin typeface="Century Gothic" panose="020B0502020202020204" pitchFamily="34" charset="0"/>
              </a:rPr>
              <a:t>estimates of </a:t>
            </a:r>
            <a:r>
              <a:rPr lang="en-GB" sz="4000" b="1" dirty="0">
                <a:latin typeface="Century Gothic" panose="020B0502020202020204" pitchFamily="34" charset="0"/>
              </a:rPr>
              <a:t>GHG balance (natural and anthropogenic)</a:t>
            </a:r>
            <a:r>
              <a:rPr lang="en-GB" sz="4000" dirty="0">
                <a:latin typeface="Century Gothic" panose="020B0502020202020204" pitchFamily="34" charset="0"/>
              </a:rPr>
              <a:t> </a:t>
            </a:r>
            <a:r>
              <a:rPr lang="en-GB" sz="4000" b="1" dirty="0">
                <a:latin typeface="Century Gothic" panose="020B0502020202020204" pitchFamily="34" charset="0"/>
              </a:rPr>
              <a:t>at country level </a:t>
            </a:r>
            <a:r>
              <a:rPr lang="en-GB" sz="4000" u="sng" dirty="0">
                <a:latin typeface="Century Gothic" panose="020B0502020202020204" pitchFamily="34" charset="0"/>
              </a:rPr>
              <a:t>constrained by EO data </a:t>
            </a:r>
            <a:r>
              <a:rPr lang="en-GB" sz="4000" dirty="0">
                <a:latin typeface="Century Gothic" panose="020B0502020202020204" pitchFamily="34" charset="0"/>
              </a:rPr>
              <a:t>using ensembles of top-down atmospheric inversions and bottom-up land surface models.</a:t>
            </a:r>
            <a:endParaRPr lang="en-US" sz="4000" dirty="0">
              <a:latin typeface="Century Gothic" panose="020B0502020202020204" pitchFamily="34" charset="0"/>
            </a:endParaRPr>
          </a:p>
          <a:p>
            <a:pPr marL="1028700" indent="-1028700" algn="just">
              <a:buAutoNum type="romanLcParenBoth"/>
            </a:pPr>
            <a:r>
              <a:rPr lang="en-US" sz="4000" dirty="0">
                <a:latin typeface="Century Gothic" panose="020B0502020202020204" pitchFamily="34" charset="0"/>
              </a:rPr>
              <a:t>Improve the</a:t>
            </a:r>
            <a:r>
              <a:rPr lang="en-US" sz="4000" b="1" dirty="0">
                <a:latin typeface="Century Gothic" panose="020B0502020202020204" pitchFamily="34" charset="0"/>
              </a:rPr>
              <a:t> consistency </a:t>
            </a:r>
            <a:r>
              <a:rPr lang="en-US" sz="4000" dirty="0">
                <a:latin typeface="Century Gothic" panose="020B0502020202020204" pitchFamily="34" charset="0"/>
              </a:rPr>
              <a:t>between estimates of total greenhouse budgets produced in (</a:t>
            </a:r>
            <a:r>
              <a:rPr lang="en-US" sz="4000" dirty="0" err="1">
                <a:latin typeface="Century Gothic" panose="020B0502020202020204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</a:rPr>
              <a:t>) against </a:t>
            </a:r>
            <a:r>
              <a:rPr lang="en-US" sz="4000" b="1" dirty="0">
                <a:latin typeface="Century Gothic" panose="020B0502020202020204" pitchFamily="34" charset="0"/>
              </a:rPr>
              <a:t>official estimates of national anthropogenic emissions and land sinks </a:t>
            </a:r>
            <a:r>
              <a:rPr lang="en-US" sz="4000" dirty="0">
                <a:latin typeface="Century Gothic" panose="020B0502020202020204" pitchFamily="34" charset="0"/>
              </a:rPr>
              <a:t>reported by countries to the UNFCCC as national communications</a:t>
            </a:r>
            <a:r>
              <a:rPr lang="en-US" sz="4000" u="sng" dirty="0">
                <a:latin typeface="Century Gothic" panose="020B0502020202020204" pitchFamily="34" charset="0"/>
              </a:rPr>
              <a:t>, annually for Annex 1 countries and bi-annually for non-Annex 1 countries</a:t>
            </a:r>
            <a:r>
              <a:rPr lang="en-US" sz="4000" dirty="0">
                <a:latin typeface="Century Gothic" panose="020B0502020202020204" pitchFamily="34" charset="0"/>
              </a:rPr>
              <a:t>. </a:t>
            </a:r>
          </a:p>
          <a:p>
            <a:pPr marL="1028700" indent="-1028700" algn="just">
              <a:buFontTx/>
              <a:buAutoNum type="romanLcParenBoth"/>
            </a:pPr>
            <a:r>
              <a:rPr lang="en-US" sz="4000" dirty="0">
                <a:latin typeface="Century Gothic" panose="020B0502020202020204" pitchFamily="34" charset="0"/>
              </a:rPr>
              <a:t> To promote a </a:t>
            </a:r>
            <a:r>
              <a:rPr lang="en-US" sz="4000" u="sng" dirty="0">
                <a:latin typeface="Century Gothic" panose="020B0502020202020204" pitchFamily="34" charset="0"/>
              </a:rPr>
              <a:t>dialogue with national inventory agencies </a:t>
            </a:r>
            <a:r>
              <a:rPr lang="en-US" sz="4000" dirty="0">
                <a:latin typeface="Century Gothic" panose="020B0502020202020204" pitchFamily="34" charset="0"/>
              </a:rPr>
              <a:t>to identify the largest </a:t>
            </a:r>
            <a:r>
              <a:rPr lang="en-US" sz="4000" b="1" dirty="0">
                <a:latin typeface="Century Gothic" panose="020B0502020202020204" pitchFamily="34" charset="0"/>
              </a:rPr>
              <a:t>sources of uncertainty </a:t>
            </a:r>
            <a:r>
              <a:rPr lang="en-US" sz="4000" dirty="0">
                <a:latin typeface="Century Gothic" panose="020B0502020202020204" pitchFamily="34" charset="0"/>
              </a:rPr>
              <a:t>in inventories and how the </a:t>
            </a:r>
            <a:r>
              <a:rPr lang="en-US" sz="4000" b="1" dirty="0">
                <a:latin typeface="Century Gothic" panose="020B0502020202020204" pitchFamily="34" charset="0"/>
              </a:rPr>
              <a:t>uncertainty provided by ESA-CCI datasets can support uncertainty estimation</a:t>
            </a:r>
            <a:r>
              <a:rPr lang="en-US" sz="4000" dirty="0">
                <a:latin typeface="Century Gothic" panose="020B0502020202020204" pitchFamily="34" charset="0"/>
              </a:rPr>
              <a:t>.</a:t>
            </a:r>
          </a:p>
          <a:p>
            <a:pPr marL="1028700" indent="-1028700" algn="just">
              <a:buFontTx/>
              <a:buAutoNum type="romanLcParenBoth"/>
            </a:pPr>
            <a:r>
              <a:rPr lang="en-US" sz="4000" dirty="0">
                <a:latin typeface="Century Gothic" panose="020B0502020202020204" pitchFamily="34" charset="0"/>
              </a:rPr>
              <a:t>To scope the information that could be delivered by EO data products and priority requirements for data products that would help to </a:t>
            </a:r>
            <a:r>
              <a:rPr lang="en-US" sz="4000" b="1" dirty="0">
                <a:latin typeface="Century Gothic" panose="020B0502020202020204" pitchFamily="34" charset="0"/>
              </a:rPr>
              <a:t>improve/support national inventories</a:t>
            </a:r>
            <a:r>
              <a:rPr lang="en-US" sz="4000" dirty="0">
                <a:latin typeface="Century Gothic" panose="020B0502020202020204" pitchFamily="34" charset="0"/>
              </a:rPr>
              <a:t>.</a:t>
            </a:r>
          </a:p>
          <a:p>
            <a:pPr marL="1028700" indent="-1028700" algn="just">
              <a:buFontTx/>
              <a:buAutoNum type="romanLcParenBoth"/>
            </a:pPr>
            <a:endParaRPr lang="en-US" sz="4000" dirty="0">
              <a:latin typeface="Century Gothic" panose="020B0502020202020204" pitchFamily="34" charset="0"/>
            </a:endParaRPr>
          </a:p>
          <a:p>
            <a:pPr algn="just"/>
            <a:endParaRPr lang="en-US" sz="1400" dirty="0"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  <a:p>
            <a:pPr algn="just"/>
            <a:endParaRPr lang="en-US" sz="4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896374-6C4A-D148-B55D-745593686ABC}"/>
              </a:ext>
            </a:extLst>
          </p:cNvPr>
          <p:cNvGrpSpPr/>
          <p:nvPr/>
        </p:nvGrpSpPr>
        <p:grpSpPr>
          <a:xfrm>
            <a:off x="380086" y="21012422"/>
            <a:ext cx="15207554" cy="1493871"/>
            <a:chOff x="310290" y="399247"/>
            <a:chExt cx="20178681" cy="76752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EC5B458-5ACC-DA43-B6CA-5693F20106FB}"/>
                </a:ext>
              </a:extLst>
            </p:cNvPr>
            <p:cNvSpPr/>
            <p:nvPr/>
          </p:nvSpPr>
          <p:spPr>
            <a:xfrm>
              <a:off x="310290" y="399247"/>
              <a:ext cx="20178681" cy="76752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05BB09E2-997F-7A41-B7E0-257293909D19}"/>
                </a:ext>
              </a:extLst>
            </p:cNvPr>
            <p:cNvSpPr txBox="1"/>
            <p:nvPr/>
          </p:nvSpPr>
          <p:spPr>
            <a:xfrm>
              <a:off x="347757" y="436714"/>
              <a:ext cx="20103747" cy="6925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706" tIns="0" rIns="762706" bIns="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solidFill>
                    <a:schemeClr val="tx2">
                      <a:lumMod val="20000"/>
                      <a:lumOff val="80000"/>
                    </a:schemeClr>
                  </a:solidFill>
                  <a:effectLst/>
                  <a:latin typeface="Century Gothic" panose="020B0502020202020204" pitchFamily="34" charset="0"/>
                  <a:ea typeface="+mn-ea"/>
                  <a:cs typeface="+mn-cs"/>
                </a:rPr>
                <a:t>Evaluation of consistency between country-level greenhouse gas budgets from satellite-based and in-situ inversions</a:t>
              </a:r>
              <a:endParaRPr lang="en-US" sz="3200" b="1" kern="1200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E61F40-6187-9E42-9C6B-B52B59DF274E}"/>
              </a:ext>
            </a:extLst>
          </p:cNvPr>
          <p:cNvGrpSpPr/>
          <p:nvPr/>
        </p:nvGrpSpPr>
        <p:grpSpPr>
          <a:xfrm>
            <a:off x="16221242" y="20976936"/>
            <a:ext cx="13725630" cy="1511847"/>
            <a:chOff x="884734" y="4375205"/>
            <a:chExt cx="20178681" cy="80498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5A75F97-1C38-C54B-A2A3-3F861CFCB2F6}"/>
                </a:ext>
              </a:extLst>
            </p:cNvPr>
            <p:cNvSpPr/>
            <p:nvPr/>
          </p:nvSpPr>
          <p:spPr>
            <a:xfrm>
              <a:off x="884734" y="4375205"/>
              <a:ext cx="20178681" cy="76752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>
              <a:extLst>
                <a:ext uri="{FF2B5EF4-FFF2-40B4-BE49-F238E27FC236}">
                  <a16:creationId xmlns:a16="http://schemas.microsoft.com/office/drawing/2014/main" id="{8382A7DD-EE99-924F-97E3-8EDA5039DF2F}"/>
                </a:ext>
              </a:extLst>
            </p:cNvPr>
            <p:cNvSpPr txBox="1"/>
            <p:nvPr/>
          </p:nvSpPr>
          <p:spPr>
            <a:xfrm>
              <a:off x="922201" y="4412672"/>
              <a:ext cx="20103748" cy="7675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706" tIns="0" rIns="762706" bIns="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solidFill>
                    <a:schemeClr val="tx2">
                      <a:lumMod val="20000"/>
                      <a:lumOff val="80000"/>
                    </a:schemeClr>
                  </a:solidFill>
                  <a:effectLst/>
                  <a:latin typeface="Century Gothic" panose="020B0502020202020204" pitchFamily="34" charset="0"/>
                </a:rPr>
                <a:t>Variability in anthropogenic and natural biosphere surface fluxes for EU countries</a:t>
              </a:r>
              <a:endParaRPr lang="en-US" sz="3200" b="1" kern="1200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9787C0-41A3-8942-8014-81D850F9180C}"/>
              </a:ext>
            </a:extLst>
          </p:cNvPr>
          <p:cNvGrpSpPr/>
          <p:nvPr/>
        </p:nvGrpSpPr>
        <p:grpSpPr>
          <a:xfrm>
            <a:off x="377494" y="30748435"/>
            <a:ext cx="15207554" cy="1375901"/>
            <a:chOff x="1441334" y="7854724"/>
            <a:chExt cx="20178681" cy="767520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F85D832-88C1-3B49-B411-0A596BDC9432}"/>
                </a:ext>
              </a:extLst>
            </p:cNvPr>
            <p:cNvSpPr/>
            <p:nvPr/>
          </p:nvSpPr>
          <p:spPr>
            <a:xfrm>
              <a:off x="1441334" y="7854724"/>
              <a:ext cx="20178681" cy="76752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20D7A101-0EE6-4A47-8911-DC103D95B6E3}"/>
                </a:ext>
              </a:extLst>
            </p:cNvPr>
            <p:cNvSpPr txBox="1"/>
            <p:nvPr/>
          </p:nvSpPr>
          <p:spPr>
            <a:xfrm>
              <a:off x="1478801" y="7892191"/>
              <a:ext cx="20103746" cy="6925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706" tIns="0" rIns="762706" bIns="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solidFill>
                    <a:schemeClr val="tx2">
                      <a:lumMod val="20000"/>
                      <a:lumOff val="80000"/>
                    </a:schemeClr>
                  </a:solidFill>
                  <a:effectLst/>
                  <a:latin typeface="+mn-lt"/>
                  <a:ea typeface="+mn-ea"/>
                  <a:cs typeface="+mn-cs"/>
                </a:rPr>
                <a:t>Non-Annex 1 country level budgets and consistency with UNFCCC reporting</a:t>
              </a:r>
              <a:endParaRPr lang="en-US" sz="3200" b="1" kern="12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2E5ABD-94E5-5948-9444-58EA3683A942}"/>
              </a:ext>
            </a:extLst>
          </p:cNvPr>
          <p:cNvGrpSpPr/>
          <p:nvPr/>
        </p:nvGrpSpPr>
        <p:grpSpPr>
          <a:xfrm>
            <a:off x="16332188" y="32356459"/>
            <a:ext cx="13725629" cy="1045474"/>
            <a:chOff x="1441334" y="9034084"/>
            <a:chExt cx="20178681" cy="767520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E130CB0-85CD-A341-880E-5FD0237B5517}"/>
                </a:ext>
              </a:extLst>
            </p:cNvPr>
            <p:cNvSpPr/>
            <p:nvPr/>
          </p:nvSpPr>
          <p:spPr>
            <a:xfrm>
              <a:off x="1441334" y="9034084"/>
              <a:ext cx="20178681" cy="76752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>
              <a:extLst>
                <a:ext uri="{FF2B5EF4-FFF2-40B4-BE49-F238E27FC236}">
                  <a16:creationId xmlns:a16="http://schemas.microsoft.com/office/drawing/2014/main" id="{CE50CD54-9995-B345-9E60-55C286CE27E8}"/>
                </a:ext>
              </a:extLst>
            </p:cNvPr>
            <p:cNvSpPr txBox="1"/>
            <p:nvPr/>
          </p:nvSpPr>
          <p:spPr>
            <a:xfrm>
              <a:off x="1478801" y="9071551"/>
              <a:ext cx="20103747" cy="6925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706" tIns="0" rIns="762706" bIns="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solidFill>
                    <a:schemeClr val="tx2">
                      <a:lumMod val="20000"/>
                      <a:lumOff val="80000"/>
                    </a:schemeClr>
                  </a:solidFill>
                  <a:effectLst/>
                  <a:latin typeface="Century Gothic" panose="020B0502020202020204" pitchFamily="34" charset="0"/>
                </a:rPr>
                <a:t>Engagement with National Agencies and UNFCCC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76B80D-45EF-164B-8B5D-5100C53C6AEA}"/>
              </a:ext>
            </a:extLst>
          </p:cNvPr>
          <p:cNvGrpSpPr/>
          <p:nvPr/>
        </p:nvGrpSpPr>
        <p:grpSpPr>
          <a:xfrm>
            <a:off x="16329855" y="36415363"/>
            <a:ext cx="8338943" cy="813614"/>
            <a:chOff x="1441334" y="10803124"/>
            <a:chExt cx="20178681" cy="767520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3A3D8B9-4525-2C4D-98A0-F83DD0C21399}"/>
                </a:ext>
              </a:extLst>
            </p:cNvPr>
            <p:cNvSpPr/>
            <p:nvPr/>
          </p:nvSpPr>
          <p:spPr>
            <a:xfrm>
              <a:off x="1441334" y="10803124"/>
              <a:ext cx="20178681" cy="76752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4">
              <a:extLst>
                <a:ext uri="{FF2B5EF4-FFF2-40B4-BE49-F238E27FC236}">
                  <a16:creationId xmlns:a16="http://schemas.microsoft.com/office/drawing/2014/main" id="{31B63FA3-F6B1-9441-9B18-3B5AF6B78FD3}"/>
                </a:ext>
              </a:extLst>
            </p:cNvPr>
            <p:cNvSpPr txBox="1"/>
            <p:nvPr/>
          </p:nvSpPr>
          <p:spPr>
            <a:xfrm>
              <a:off x="1478801" y="10840591"/>
              <a:ext cx="20103747" cy="6925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706" tIns="0" rIns="762706" bIns="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solidFill>
                    <a:schemeClr val="tx2">
                      <a:lumMod val="20000"/>
                      <a:lumOff val="80000"/>
                    </a:schemeClr>
                  </a:solidFill>
                  <a:effectLst/>
                  <a:latin typeface="+mn-lt"/>
                  <a:ea typeface="+mn-ea"/>
                  <a:cs typeface="+mn-cs"/>
                </a:rPr>
                <a:t>Workshop @ COP26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84CE4A7-8788-0F41-81DB-2967A6DBAA41}"/>
              </a:ext>
            </a:extLst>
          </p:cNvPr>
          <p:cNvSpPr/>
          <p:nvPr/>
        </p:nvSpPr>
        <p:spPr>
          <a:xfrm>
            <a:off x="550770" y="22634252"/>
            <a:ext cx="1202564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Compilation  and harmonization of national GHG reporting from original sources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Apply corrections to CO2, CH4 and N2O inversions as described above;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Produce country-level estimates of anthropogenic emissions from the global inversions and their uncertainties, with a focus on satellite-based inversions , that will be compared with UNFCCC estimates for UK, Italy, Germany and France and with the latest version of Biennial Reports for Brazil and Colombia;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Evaluate reasons for discrepancies between estimates, if these are found: are these now accepted as being sensible or is there still debate on bias??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8A59F2-7E86-9847-B1EF-F5465B5C50A3}"/>
              </a:ext>
            </a:extLst>
          </p:cNvPr>
          <p:cNvSpPr/>
          <p:nvPr/>
        </p:nvSpPr>
        <p:spPr>
          <a:xfrm>
            <a:off x="16332604" y="22784486"/>
            <a:ext cx="902062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Higher resolution DGVM simulations using ESA-CCI LC land-cover and improved climate forcing for European countries.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Provide </a:t>
            </a:r>
            <a:r>
              <a:rPr lang="en-US" sz="3200" dirty="0" err="1">
                <a:latin typeface="Century Gothic" panose="020B0502020202020204" pitchFamily="34" charset="0"/>
              </a:rPr>
              <a:t>biospheric</a:t>
            </a:r>
            <a:r>
              <a:rPr lang="en-US" sz="3200" dirty="0">
                <a:latin typeface="Century Gothic" panose="020B0502020202020204" pitchFamily="34" charset="0"/>
              </a:rPr>
              <a:t> CH4 fluxes from  the Global Methane Budget.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Evaluate long-term trends and variability in both anthropogenic and natural </a:t>
            </a:r>
            <a:r>
              <a:rPr lang="en-US" sz="3200" dirty="0" err="1">
                <a:latin typeface="Century Gothic" panose="020B0502020202020204" pitchFamily="34" charset="0"/>
              </a:rPr>
              <a:t>biospheric</a:t>
            </a:r>
            <a:r>
              <a:rPr lang="en-US" sz="3200" dirty="0">
                <a:latin typeface="Century Gothic" panose="020B0502020202020204" pitchFamily="34" charset="0"/>
              </a:rPr>
              <a:t> fluxes at country scale.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Compare the results with ESA-CCI datasets (biomass, permafrost) and with NA reporting, in order to evaluate the added value of the high-resolution and of EO-based DGVM simulations.</a:t>
            </a:r>
          </a:p>
        </p:txBody>
      </p:sp>
      <p:pic>
        <p:nvPicPr>
          <p:cNvPr id="36" name="Image 3">
            <a:extLst>
              <a:ext uri="{FF2B5EF4-FFF2-40B4-BE49-F238E27FC236}">
                <a16:creationId xmlns:a16="http://schemas.microsoft.com/office/drawing/2014/main" id="{E17D3782-2907-5A43-8950-3FFD6003D0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6448" y="22891058"/>
            <a:ext cx="2539208" cy="2714425"/>
          </a:xfrm>
          <a:prstGeom prst="rect">
            <a:avLst/>
          </a:prstGeom>
        </p:spPr>
      </p:pic>
      <p:pic>
        <p:nvPicPr>
          <p:cNvPr id="37" name="Image 4">
            <a:extLst>
              <a:ext uri="{FF2B5EF4-FFF2-40B4-BE49-F238E27FC236}">
                <a16:creationId xmlns:a16="http://schemas.microsoft.com/office/drawing/2014/main" id="{F07AFFFD-9AD4-0F47-BF77-075564B640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1333" y="26148547"/>
            <a:ext cx="2584322" cy="2847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353862-6A9A-774A-9C0B-99E101D5D6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2799" b="33961"/>
          <a:stretch/>
        </p:blipFill>
        <p:spPr>
          <a:xfrm>
            <a:off x="25715750" y="22742922"/>
            <a:ext cx="4425196" cy="81591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4C65946-C8C8-9048-B60D-F2F1DCE2CD30}"/>
              </a:ext>
            </a:extLst>
          </p:cNvPr>
          <p:cNvSpPr/>
          <p:nvPr/>
        </p:nvSpPr>
        <p:spPr>
          <a:xfrm>
            <a:off x="654792" y="32479069"/>
            <a:ext cx="14650863" cy="4572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GB" sz="320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Extend the preliminary work from phase 1 of ESA-CCI RECCAP2 to use ESA-CCI ECVs in benchmarking simulated land carbon budgets and relevant variables simulated for non-Annex I countries;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GB" sz="320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Compare them with those provided by National Agencies to the UNFCCC inventories. </a:t>
            </a:r>
            <a:endParaRPr lang="en-GB" sz="32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GB" sz="320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Investigate sources of uncertainty and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GB" sz="320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  potential methods to reconcile different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GB" sz="320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  estimates. </a:t>
            </a:r>
            <a:endParaRPr lang="en-GB" sz="32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0864A03-D697-524A-B2A3-7C072173FEF3}"/>
              </a:ext>
            </a:extLst>
          </p:cNvPr>
          <p:cNvPicPr/>
          <p:nvPr/>
        </p:nvPicPr>
        <p:blipFill>
          <a:blip r:embed="rId11"/>
          <a:srcRect l="1400"/>
          <a:stretch>
            <a:fillRect/>
          </a:stretch>
        </p:blipFill>
        <p:spPr bwMode="auto">
          <a:xfrm>
            <a:off x="9600154" y="35210322"/>
            <a:ext cx="5839047" cy="359128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871E7AC-45A5-814A-B9C8-301BC5E79B12}"/>
              </a:ext>
            </a:extLst>
          </p:cNvPr>
          <p:cNvSpPr txBox="1"/>
          <p:nvPr/>
        </p:nvSpPr>
        <p:spPr>
          <a:xfrm>
            <a:off x="1080655" y="29256296"/>
            <a:ext cx="14358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E" sz="4000" i="1" dirty="0">
                <a:solidFill>
                  <a:schemeClr val="accent1">
                    <a:lumMod val="50000"/>
                  </a:schemeClr>
                </a:solidFill>
              </a:rPr>
              <a:t>Fig. 2 Examples of reports to be compiled and harmonized.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8ADD8A-48F7-FF4A-AF28-C158D2898B29}"/>
              </a:ext>
            </a:extLst>
          </p:cNvPr>
          <p:cNvSpPr txBox="1"/>
          <p:nvPr/>
        </p:nvSpPr>
        <p:spPr>
          <a:xfrm>
            <a:off x="654792" y="37696964"/>
            <a:ext cx="8945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DE" sz="4000" i="1" dirty="0">
                <a:solidFill>
                  <a:schemeClr val="accent1">
                    <a:lumMod val="50000"/>
                  </a:schemeClr>
                </a:solidFill>
              </a:rPr>
              <a:t>Fig. 3 Comparison of different land-use change emission estimates for Brazil.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6A5D04-992F-6445-B6F9-D7C9A900E24A}"/>
              </a:ext>
            </a:extLst>
          </p:cNvPr>
          <p:cNvSpPr txBox="1"/>
          <p:nvPr/>
        </p:nvSpPr>
        <p:spPr>
          <a:xfrm>
            <a:off x="16460898" y="29407573"/>
            <a:ext cx="88923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DE" sz="4000" i="1" dirty="0">
                <a:solidFill>
                  <a:schemeClr val="accent1">
                    <a:lumMod val="50000"/>
                  </a:schemeClr>
                </a:solidFill>
              </a:rPr>
              <a:t>Fig. 4 Comparison of net CO2 uptake during the heatwave in 2003 by medium-resolution model simulations and the models in the Global Carbon Budget [2]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AA761A-C1ED-2D4F-97C9-74CA4F51F3DB}"/>
              </a:ext>
            </a:extLst>
          </p:cNvPr>
          <p:cNvSpPr txBox="1"/>
          <p:nvPr/>
        </p:nvSpPr>
        <p:spPr>
          <a:xfrm>
            <a:off x="24307495" y="39734299"/>
            <a:ext cx="59458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[1] Le Quéré et al., 2018. ESSD</a:t>
            </a:r>
          </a:p>
          <a:p>
            <a:r>
              <a:rPr lang="en-DE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[2] Friedlingstein et al., 2019, ESSD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6F92FEA-5E83-BD42-90BC-4145DAA3BCD0}"/>
              </a:ext>
            </a:extLst>
          </p:cNvPr>
          <p:cNvSpPr/>
          <p:nvPr/>
        </p:nvSpPr>
        <p:spPr>
          <a:xfrm>
            <a:off x="16557408" y="37356337"/>
            <a:ext cx="13063014" cy="1740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"/>
            </a:pPr>
            <a:r>
              <a:rPr lang="en-GB" sz="320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Workshop with Annex-II NA at UNFCCC COP-26 (Glasgow, Nov. 2021) to promote the results of the analysis, possibly as part of an ESA-organised side-event.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4A5D072-1139-4940-86D3-1BCE5128544F}"/>
              </a:ext>
            </a:extLst>
          </p:cNvPr>
          <p:cNvSpPr/>
          <p:nvPr/>
        </p:nvSpPr>
        <p:spPr>
          <a:xfrm>
            <a:off x="16460898" y="33600939"/>
            <a:ext cx="13460489" cy="2306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Organise a meeting with National Agencies in order to discuss the results of the previous WPs and the potential contribution of ESA-CCI datasets to improve NA budgets. </a:t>
            </a: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4 EU National Agencies; 2 Non-Annex I (Brazil + Colombia)</a:t>
            </a:r>
            <a:endParaRPr lang="en-GB" sz="32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1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6886AD8AB8F641863D7175D5065007" ma:contentTypeVersion="3" ma:contentTypeDescription="Create a new document." ma:contentTypeScope="" ma:versionID="162452c565ecb79e9f0ae2236b325479">
  <xsd:schema xmlns:xsd="http://www.w3.org/2001/XMLSchema" xmlns:xs="http://www.w3.org/2001/XMLSchema" xmlns:p="http://schemas.microsoft.com/office/2006/metadata/properties" xmlns:ns2="40c0c347-00b0-40c8-840e-f378a39b02cd" xmlns:ns3="3b878028-b83e-426b-9324-72fb80488a63" targetNamespace="http://schemas.microsoft.com/office/2006/metadata/properties" ma:root="true" ma:fieldsID="72b564ad4cdba5456791b00f19cff5e2" ns2:_="" ns3:_="">
    <xsd:import namespace="40c0c347-00b0-40c8-840e-f378a39b02cd"/>
    <xsd:import namespace="3b878028-b83e-426b-9324-72fb80488a6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ECO_x0020_Team_x0020_Meeting_x0020_12_x002f_02_x002f_19" minOccurs="0"/>
                <xsd:element ref="ns3:Com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0c347-00b0-40c8-840e-f378a39b02c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78028-b83e-426b-9324-72fb80488a63" elementFormDefault="qualified">
    <xsd:import namespace="http://schemas.microsoft.com/office/2006/documentManagement/types"/>
    <xsd:import namespace="http://schemas.microsoft.com/office/infopath/2007/PartnerControls"/>
    <xsd:element name="ECO_x0020_Team_x0020_Meeting_x0020_12_x002f_02_x002f_19" ma:index="9" nillable="true" ma:displayName="ECO Team Meeting 12/02/19" ma:internalName="ECO_x0020_Team_x0020_Meeting_x0020_12_x002f_02_x002f_19">
      <xsd:simpleType>
        <xsd:restriction base="dms:Text">
          <xsd:maxLength value="255"/>
        </xsd:restriction>
      </xsd:simpleType>
    </xsd:element>
    <xsd:element name="Comment" ma:index="10" nillable="true" ma:displayName="Comment" ma:internalName="Comm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3b878028-b83e-426b-9324-72fb80488a63" xsi:nil="true"/>
    <ECO_x0020_Team_x0020_Meeting_x0020_12_x002f_02_x002f_19 xmlns="3b878028-b83e-426b-9324-72fb80488a63" xsi:nil="true"/>
  </documentManagement>
</p:properties>
</file>

<file path=customXml/itemProps1.xml><?xml version="1.0" encoding="utf-8"?>
<ds:datastoreItem xmlns:ds="http://schemas.openxmlformats.org/officeDocument/2006/customXml" ds:itemID="{2E32C75F-A6CD-437C-AA44-A29288EE9696}"/>
</file>

<file path=customXml/itemProps2.xml><?xml version="1.0" encoding="utf-8"?>
<ds:datastoreItem xmlns:ds="http://schemas.openxmlformats.org/officeDocument/2006/customXml" ds:itemID="{42915353-3BC4-4CFA-8DFC-ECB8D4CBEB57}"/>
</file>

<file path=customXml/itemProps3.xml><?xml version="1.0" encoding="utf-8"?>
<ds:datastoreItem xmlns:ds="http://schemas.openxmlformats.org/officeDocument/2006/customXml" ds:itemID="{0BC6156B-E40B-415F-9445-297460E52D5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724</Words>
  <Application>Microsoft Macintosh PowerPoint</Application>
  <PresentationFormat>Custom</PresentationFormat>
  <Paragraphs>39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SimSun</vt:lpstr>
      <vt:lpstr>Arial</vt:lpstr>
      <vt:lpstr>Avenir Book</vt:lpstr>
      <vt:lpstr>Calibri</vt:lpstr>
      <vt:lpstr>Calibri Light</vt:lpstr>
      <vt:lpstr>Century Gothic</vt:lpstr>
      <vt:lpstr>Symbol</vt:lpstr>
      <vt:lpstr>Times New Roman</vt:lpstr>
      <vt:lpstr>Tema di Office</vt:lpstr>
      <vt:lpstr>Exploitation of CCI products in the second Regional Carbon Cycle Assessment and Processes  RECCAP­-2, 2nd phase ESA-CCI Collocation Meeting September 2020 Online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Manca</dc:creator>
  <cp:lastModifiedBy>paul fisher</cp:lastModifiedBy>
  <cp:revision>13</cp:revision>
  <cp:lastPrinted>2020-09-09T08:55:57Z</cp:lastPrinted>
  <dcterms:created xsi:type="dcterms:W3CDTF">2018-03-19T08:34:45Z</dcterms:created>
  <dcterms:modified xsi:type="dcterms:W3CDTF">2020-09-09T08:56:27Z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0x010100416886AD8AB8F641863D7175D5065007</vt:lpwstr>
  </property>
</Properties>
</file>