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490" r:id="rId4"/>
    <p:sldId id="495" r:id="rId5"/>
    <p:sldId id="496" r:id="rId6"/>
    <p:sldId id="497" r:id="rId7"/>
    <p:sldId id="498" r:id="rId8"/>
    <p:sldId id="499" r:id="rId9"/>
    <p:sldId id="258" r:id="rId10"/>
    <p:sldId id="259" r:id="rId11"/>
    <p:sldId id="266" r:id="rId12"/>
    <p:sldId id="267" r:id="rId13"/>
    <p:sldId id="265" r:id="rId14"/>
    <p:sldId id="268" r:id="rId15"/>
    <p:sldId id="269" r:id="rId16"/>
    <p:sldId id="270" r:id="rId17"/>
    <p:sldId id="271" r:id="rId18"/>
    <p:sldId id="492" r:id="rId19"/>
    <p:sldId id="491" r:id="rId20"/>
    <p:sldId id="493" r:id="rId21"/>
    <p:sldId id="4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C3EDB2-CBF6-444F-8E74-73DBFF712E95}" type="doc">
      <dgm:prSet loTypeId="urn:microsoft.com/office/officeart/2009/3/layout/OpposingIdea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EC9251-F9AC-4FFA-B80F-46930489E19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dirty="0"/>
            <a:t>What we can observed / measure</a:t>
          </a:r>
        </a:p>
      </dgm:t>
    </dgm:pt>
    <dgm:pt modelId="{A547E72A-E550-4359-88A4-3E103ED2B60B}" type="parTrans" cxnId="{8E1404FB-7981-4476-AEEC-BF8D9CE21B57}">
      <dgm:prSet/>
      <dgm:spPr/>
      <dgm:t>
        <a:bodyPr/>
        <a:lstStyle/>
        <a:p>
          <a:endParaRPr lang="en-US"/>
        </a:p>
      </dgm:t>
    </dgm:pt>
    <dgm:pt modelId="{ADC21121-9612-48C9-9F6F-D84B226F4A12}" type="sibTrans" cxnId="{8E1404FB-7981-4476-AEEC-BF8D9CE21B57}">
      <dgm:prSet/>
      <dgm:spPr/>
      <dgm:t>
        <a:bodyPr/>
        <a:lstStyle/>
        <a:p>
          <a:endParaRPr lang="en-US"/>
        </a:p>
      </dgm:t>
    </dgm:pt>
    <dgm:pt modelId="{FE3C1814-B404-4E23-A914-7649D0718917}">
      <dgm:prSet phldrT="[Text]"/>
      <dgm:spPr/>
      <dgm:t>
        <a:bodyPr/>
        <a:lstStyle/>
        <a:p>
          <a:r>
            <a:rPr lang="en-US" dirty="0">
              <a:latin typeface="Trebuchet MS" panose="020B0603020202020204" pitchFamily="34" charset="0"/>
            </a:rPr>
            <a:t>LST</a:t>
          </a:r>
        </a:p>
        <a:p>
          <a:r>
            <a:rPr lang="en-US" dirty="0">
              <a:latin typeface="Trebuchet MS" panose="020B0603020202020204" pitchFamily="34" charset="0"/>
            </a:rPr>
            <a:t>Radiation</a:t>
          </a:r>
        </a:p>
        <a:p>
          <a:r>
            <a:rPr lang="en-US" dirty="0">
              <a:latin typeface="Trebuchet MS" panose="020B0603020202020204" pitchFamily="34" charset="0"/>
            </a:rPr>
            <a:t>Temperature</a:t>
          </a:r>
        </a:p>
        <a:p>
          <a:r>
            <a:rPr lang="en-US" dirty="0">
              <a:latin typeface="Trebuchet MS" panose="020B0603020202020204" pitchFamily="34" charset="0"/>
            </a:rPr>
            <a:t>Humidity</a:t>
          </a:r>
        </a:p>
        <a:p>
          <a:r>
            <a:rPr lang="en-US" dirty="0">
              <a:latin typeface="Trebuchet MS" panose="020B0603020202020204" pitchFamily="34" charset="0"/>
            </a:rPr>
            <a:t>Vegetation cover</a:t>
          </a:r>
        </a:p>
      </dgm:t>
    </dgm:pt>
    <dgm:pt modelId="{6B082A7E-DFF3-406A-B30B-ADEA1D60C5DB}" type="parTrans" cxnId="{CB0DABCF-389D-40F2-852D-0A9209AABB33}">
      <dgm:prSet/>
      <dgm:spPr/>
      <dgm:t>
        <a:bodyPr/>
        <a:lstStyle/>
        <a:p>
          <a:endParaRPr lang="en-US"/>
        </a:p>
      </dgm:t>
    </dgm:pt>
    <dgm:pt modelId="{2B2336CA-42B8-4E15-86BC-91819EC1B057}" type="sibTrans" cxnId="{CB0DABCF-389D-40F2-852D-0A9209AABB33}">
      <dgm:prSet/>
      <dgm:spPr/>
      <dgm:t>
        <a:bodyPr/>
        <a:lstStyle/>
        <a:p>
          <a:endParaRPr lang="en-US"/>
        </a:p>
      </dgm:t>
    </dgm:pt>
    <dgm:pt modelId="{0A0740D7-8962-4F79-81BF-55D73D9FF46A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 dirty="0"/>
            <a:t>What we can never observe / measure</a:t>
          </a:r>
        </a:p>
      </dgm:t>
    </dgm:pt>
    <dgm:pt modelId="{913225F3-1301-4A7E-8B4B-7E65DF6ADEE2}" type="parTrans" cxnId="{4A69E546-CEF3-4255-A8FD-4DE1344C2369}">
      <dgm:prSet/>
      <dgm:spPr/>
      <dgm:t>
        <a:bodyPr/>
        <a:lstStyle/>
        <a:p>
          <a:endParaRPr lang="en-US"/>
        </a:p>
      </dgm:t>
    </dgm:pt>
    <dgm:pt modelId="{B2A19CB1-F492-4A99-BC8A-FAC70A41E4E6}" type="sibTrans" cxnId="{4A69E546-CEF3-4255-A8FD-4DE1344C2369}">
      <dgm:prSet/>
      <dgm:spPr/>
      <dgm:t>
        <a:bodyPr/>
        <a:lstStyle/>
        <a:p>
          <a:endParaRPr lang="en-US"/>
        </a:p>
      </dgm:t>
    </dgm:pt>
    <dgm:pt modelId="{DCAD7D4D-C63E-4FBD-A0D6-641A2EC40E60}">
      <dgm:prSet phldrT="[Text]"/>
      <dgm:spPr/>
      <dgm:t>
        <a:bodyPr/>
        <a:lstStyle/>
        <a:p>
          <a:r>
            <a:rPr lang="en-US" dirty="0">
              <a:latin typeface="Trebuchet MS" panose="020B0603020202020204" pitchFamily="34" charset="0"/>
            </a:rPr>
            <a:t>Aerodynamic temperature (T</a:t>
          </a:r>
          <a:r>
            <a:rPr lang="en-US" baseline="-25000" dirty="0">
              <a:latin typeface="Trebuchet MS" panose="020B0603020202020204" pitchFamily="34" charset="0"/>
            </a:rPr>
            <a:t>0</a:t>
          </a:r>
          <a:r>
            <a:rPr lang="en-US" dirty="0">
              <a:latin typeface="Trebuchet MS" panose="020B0603020202020204" pitchFamily="34" charset="0"/>
            </a:rPr>
            <a:t>)</a:t>
          </a:r>
        </a:p>
        <a:p>
          <a:r>
            <a:rPr lang="en-US" dirty="0">
              <a:latin typeface="Trebuchet MS" panose="020B0603020202020204" pitchFamily="34" charset="0"/>
            </a:rPr>
            <a:t>Aerodynamic conductance (g</a:t>
          </a:r>
          <a:r>
            <a:rPr lang="en-US" baseline="-25000" dirty="0">
              <a:latin typeface="Trebuchet MS" panose="020B0603020202020204" pitchFamily="34" charset="0"/>
            </a:rPr>
            <a:t>a</a:t>
          </a:r>
          <a:r>
            <a:rPr lang="en-US" dirty="0">
              <a:latin typeface="Trebuchet MS" panose="020B0603020202020204" pitchFamily="34" charset="0"/>
            </a:rPr>
            <a:t>)</a:t>
          </a:r>
        </a:p>
        <a:p>
          <a:r>
            <a:rPr lang="en-US" dirty="0">
              <a:latin typeface="Trebuchet MS" panose="020B0603020202020204" pitchFamily="34" charset="0"/>
            </a:rPr>
            <a:t>Canopy-soil-substrate conductance (</a:t>
          </a:r>
          <a:r>
            <a:rPr lang="en-US" dirty="0" err="1">
              <a:latin typeface="Trebuchet MS" panose="020B0603020202020204" pitchFamily="34" charset="0"/>
            </a:rPr>
            <a:t>g</a:t>
          </a:r>
          <a:r>
            <a:rPr lang="en-US" baseline="-25000" dirty="0" err="1">
              <a:latin typeface="Trebuchet MS" panose="020B0603020202020204" pitchFamily="34" charset="0"/>
            </a:rPr>
            <a:t>cs</a:t>
          </a:r>
          <a:r>
            <a:rPr lang="en-US" dirty="0">
              <a:latin typeface="Trebuchet MS" panose="020B0603020202020204" pitchFamily="34" charset="0"/>
            </a:rPr>
            <a:t>)</a:t>
          </a:r>
        </a:p>
      </dgm:t>
    </dgm:pt>
    <dgm:pt modelId="{1501778D-E3B8-439E-9FFA-6D5F09B57CF0}" type="parTrans" cxnId="{BBA2C046-FCC4-4782-9E03-B09260301AFC}">
      <dgm:prSet/>
      <dgm:spPr/>
      <dgm:t>
        <a:bodyPr/>
        <a:lstStyle/>
        <a:p>
          <a:endParaRPr lang="en-US"/>
        </a:p>
      </dgm:t>
    </dgm:pt>
    <dgm:pt modelId="{81EC9C6B-A126-410A-AC2C-1D83C2D9E985}" type="sibTrans" cxnId="{BBA2C046-FCC4-4782-9E03-B09260301AFC}">
      <dgm:prSet/>
      <dgm:spPr/>
      <dgm:t>
        <a:bodyPr/>
        <a:lstStyle/>
        <a:p>
          <a:endParaRPr lang="en-US"/>
        </a:p>
      </dgm:t>
    </dgm:pt>
    <dgm:pt modelId="{A139C2C6-9F84-4F08-93A4-4030464DCA41}" type="pres">
      <dgm:prSet presAssocID="{ABC3EDB2-CBF6-444F-8E74-73DBFF712E95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C137BF15-0EE2-442E-8BAA-3FBC6500DB04}" type="pres">
      <dgm:prSet presAssocID="{ABC3EDB2-CBF6-444F-8E74-73DBFF712E95}" presName="Background" presStyleLbl="node1" presStyleIdx="0" presStyleCnt="1"/>
      <dgm:spPr>
        <a:solidFill>
          <a:schemeClr val="bg1"/>
        </a:solidFill>
      </dgm:spPr>
    </dgm:pt>
    <dgm:pt modelId="{DBE1A576-7E7B-48A8-BBAC-00458322CA59}" type="pres">
      <dgm:prSet presAssocID="{ABC3EDB2-CBF6-444F-8E74-73DBFF712E95}" presName="Divider" presStyleLbl="callout" presStyleIdx="0" presStyleCnt="1"/>
      <dgm:spPr/>
    </dgm:pt>
    <dgm:pt modelId="{484F7783-568E-44E9-8786-82AA9B48D4E4}" type="pres">
      <dgm:prSet presAssocID="{ABC3EDB2-CBF6-444F-8E74-73DBFF712E95}" presName="ChildText1" presStyleLbl="revTx" presStyleIdx="0" presStyleCnt="0" custLinFactNeighborX="2184">
        <dgm:presLayoutVars>
          <dgm:chMax val="0"/>
          <dgm:chPref val="0"/>
          <dgm:bulletEnabled val="1"/>
        </dgm:presLayoutVars>
      </dgm:prSet>
      <dgm:spPr/>
    </dgm:pt>
    <dgm:pt modelId="{8B958467-DAD3-412B-93D3-3468753D635A}" type="pres">
      <dgm:prSet presAssocID="{ABC3EDB2-CBF6-444F-8E74-73DBFF712E95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7657113-DA94-40D9-9701-09B29B8220E7}" type="pres">
      <dgm:prSet presAssocID="{ABC3EDB2-CBF6-444F-8E74-73DBFF712E95}" presName="ParentText1" presStyleLbl="revTx" presStyleIdx="0" presStyleCnt="0">
        <dgm:presLayoutVars>
          <dgm:chMax val="1"/>
          <dgm:chPref val="1"/>
        </dgm:presLayoutVars>
      </dgm:prSet>
      <dgm:spPr/>
    </dgm:pt>
    <dgm:pt modelId="{AC40E0CE-B06E-4096-AD4E-0DC16FC8ED41}" type="pres">
      <dgm:prSet presAssocID="{ABC3EDB2-CBF6-444F-8E74-73DBFF712E95}" presName="ParentShape1" presStyleLbl="alignImgPlace1" presStyleIdx="0" presStyleCnt="2" custScaleX="209811" custScaleY="167206">
        <dgm:presLayoutVars/>
      </dgm:prSet>
      <dgm:spPr/>
    </dgm:pt>
    <dgm:pt modelId="{18CB9F2F-FF1B-4E47-B11B-A3BCE90E71B0}" type="pres">
      <dgm:prSet presAssocID="{ABC3EDB2-CBF6-444F-8E74-73DBFF712E95}" presName="ParentText2" presStyleLbl="revTx" presStyleIdx="0" presStyleCnt="0">
        <dgm:presLayoutVars>
          <dgm:chMax val="1"/>
          <dgm:chPref val="1"/>
        </dgm:presLayoutVars>
      </dgm:prSet>
      <dgm:spPr/>
    </dgm:pt>
    <dgm:pt modelId="{FD0BF6BA-26A3-4DB7-915A-BCA9DC53681F}" type="pres">
      <dgm:prSet presAssocID="{ABC3EDB2-CBF6-444F-8E74-73DBFF712E95}" presName="ParentShape2" presStyleLbl="alignImgPlace1" presStyleIdx="1" presStyleCnt="2" custScaleX="200226" custScaleY="199728" custLinFactNeighborX="-28400" custLinFactNeighborY="4006">
        <dgm:presLayoutVars/>
      </dgm:prSet>
      <dgm:spPr/>
    </dgm:pt>
  </dgm:ptLst>
  <dgm:cxnLst>
    <dgm:cxn modelId="{295C2C46-7F00-44FF-8FB7-43C361A053B5}" type="presOf" srcId="{17EC9251-F9AC-4FFA-B80F-46930489E198}" destId="{D7657113-DA94-40D9-9701-09B29B8220E7}" srcOrd="0" destOrd="0" presId="urn:microsoft.com/office/officeart/2009/3/layout/OpposingIdeas"/>
    <dgm:cxn modelId="{BBA2C046-FCC4-4782-9E03-B09260301AFC}" srcId="{0A0740D7-8962-4F79-81BF-55D73D9FF46A}" destId="{DCAD7D4D-C63E-4FBD-A0D6-641A2EC40E60}" srcOrd="0" destOrd="0" parTransId="{1501778D-E3B8-439E-9FFA-6D5F09B57CF0}" sibTransId="{81EC9C6B-A126-410A-AC2C-1D83C2D9E985}"/>
    <dgm:cxn modelId="{4A69E546-CEF3-4255-A8FD-4DE1344C2369}" srcId="{ABC3EDB2-CBF6-444F-8E74-73DBFF712E95}" destId="{0A0740D7-8962-4F79-81BF-55D73D9FF46A}" srcOrd="1" destOrd="0" parTransId="{913225F3-1301-4A7E-8B4B-7E65DF6ADEE2}" sibTransId="{B2A19CB1-F492-4A99-BC8A-FAC70A41E4E6}"/>
    <dgm:cxn modelId="{D742506E-C7C2-4B99-A751-07483210D55E}" type="presOf" srcId="{DCAD7D4D-C63E-4FBD-A0D6-641A2EC40E60}" destId="{8B958467-DAD3-412B-93D3-3468753D635A}" srcOrd="0" destOrd="0" presId="urn:microsoft.com/office/officeart/2009/3/layout/OpposingIdeas"/>
    <dgm:cxn modelId="{F01E88AE-A4DE-4E54-86C7-B917F1B27C44}" type="presOf" srcId="{0A0740D7-8962-4F79-81BF-55D73D9FF46A}" destId="{18CB9F2F-FF1B-4E47-B11B-A3BCE90E71B0}" srcOrd="0" destOrd="0" presId="urn:microsoft.com/office/officeart/2009/3/layout/OpposingIdeas"/>
    <dgm:cxn modelId="{CB0DABCF-389D-40F2-852D-0A9209AABB33}" srcId="{17EC9251-F9AC-4FFA-B80F-46930489E198}" destId="{FE3C1814-B404-4E23-A914-7649D0718917}" srcOrd="0" destOrd="0" parTransId="{6B082A7E-DFF3-406A-B30B-ADEA1D60C5DB}" sibTransId="{2B2336CA-42B8-4E15-86BC-91819EC1B057}"/>
    <dgm:cxn modelId="{14E570D6-20B9-49E0-B9B3-2C5FE353DF00}" type="presOf" srcId="{17EC9251-F9AC-4FFA-B80F-46930489E198}" destId="{AC40E0CE-B06E-4096-AD4E-0DC16FC8ED41}" srcOrd="1" destOrd="0" presId="urn:microsoft.com/office/officeart/2009/3/layout/OpposingIdeas"/>
    <dgm:cxn modelId="{DEE8B4D7-E6D9-40F4-82F2-6E77BD42E97C}" type="presOf" srcId="{ABC3EDB2-CBF6-444F-8E74-73DBFF712E95}" destId="{A139C2C6-9F84-4F08-93A4-4030464DCA41}" srcOrd="0" destOrd="0" presId="urn:microsoft.com/office/officeart/2009/3/layout/OpposingIdeas"/>
    <dgm:cxn modelId="{DB17BBEC-1DFF-4F47-8235-1F22A4F585B7}" type="presOf" srcId="{FE3C1814-B404-4E23-A914-7649D0718917}" destId="{484F7783-568E-44E9-8786-82AA9B48D4E4}" srcOrd="0" destOrd="0" presId="urn:microsoft.com/office/officeart/2009/3/layout/OpposingIdeas"/>
    <dgm:cxn modelId="{B41E96F3-C823-42E3-BCBD-F7B0AAC7FE18}" type="presOf" srcId="{0A0740D7-8962-4F79-81BF-55D73D9FF46A}" destId="{FD0BF6BA-26A3-4DB7-915A-BCA9DC53681F}" srcOrd="1" destOrd="0" presId="urn:microsoft.com/office/officeart/2009/3/layout/OpposingIdeas"/>
    <dgm:cxn modelId="{8E1404FB-7981-4476-AEEC-BF8D9CE21B57}" srcId="{ABC3EDB2-CBF6-444F-8E74-73DBFF712E95}" destId="{17EC9251-F9AC-4FFA-B80F-46930489E198}" srcOrd="0" destOrd="0" parTransId="{A547E72A-E550-4359-88A4-3E103ED2B60B}" sibTransId="{ADC21121-9612-48C9-9F6F-D84B226F4A12}"/>
    <dgm:cxn modelId="{CEFBE0F1-E8D0-4B1B-B65B-B186ED499281}" type="presParOf" srcId="{A139C2C6-9F84-4F08-93A4-4030464DCA41}" destId="{C137BF15-0EE2-442E-8BAA-3FBC6500DB04}" srcOrd="0" destOrd="0" presId="urn:microsoft.com/office/officeart/2009/3/layout/OpposingIdeas"/>
    <dgm:cxn modelId="{A8BB9BDA-98E5-4F40-9306-D262327B3A09}" type="presParOf" srcId="{A139C2C6-9F84-4F08-93A4-4030464DCA41}" destId="{DBE1A576-7E7B-48A8-BBAC-00458322CA59}" srcOrd="1" destOrd="0" presId="urn:microsoft.com/office/officeart/2009/3/layout/OpposingIdeas"/>
    <dgm:cxn modelId="{9355A9EC-B16E-40C6-A92D-01ADA25A1E5B}" type="presParOf" srcId="{A139C2C6-9F84-4F08-93A4-4030464DCA41}" destId="{484F7783-568E-44E9-8786-82AA9B48D4E4}" srcOrd="2" destOrd="0" presId="urn:microsoft.com/office/officeart/2009/3/layout/OpposingIdeas"/>
    <dgm:cxn modelId="{9165B2D7-178D-4DA4-9D42-26C796C0CA77}" type="presParOf" srcId="{A139C2C6-9F84-4F08-93A4-4030464DCA41}" destId="{8B958467-DAD3-412B-93D3-3468753D635A}" srcOrd="3" destOrd="0" presId="urn:microsoft.com/office/officeart/2009/3/layout/OpposingIdeas"/>
    <dgm:cxn modelId="{E6237373-779C-421B-923F-07F778CFFBFD}" type="presParOf" srcId="{A139C2C6-9F84-4F08-93A4-4030464DCA41}" destId="{D7657113-DA94-40D9-9701-09B29B8220E7}" srcOrd="4" destOrd="0" presId="urn:microsoft.com/office/officeart/2009/3/layout/OpposingIdeas"/>
    <dgm:cxn modelId="{22324A0C-93E2-4380-A489-B0B754B306D5}" type="presParOf" srcId="{A139C2C6-9F84-4F08-93A4-4030464DCA41}" destId="{AC40E0CE-B06E-4096-AD4E-0DC16FC8ED41}" srcOrd="5" destOrd="0" presId="urn:microsoft.com/office/officeart/2009/3/layout/OpposingIdeas"/>
    <dgm:cxn modelId="{6120B8DD-558E-431C-BCD0-1A84EC2AA23E}" type="presParOf" srcId="{A139C2C6-9F84-4F08-93A4-4030464DCA41}" destId="{18CB9F2F-FF1B-4E47-B11B-A3BCE90E71B0}" srcOrd="6" destOrd="0" presId="urn:microsoft.com/office/officeart/2009/3/layout/OpposingIdeas"/>
    <dgm:cxn modelId="{D61C185A-8AA2-4E12-9A17-1062C145A49E}" type="presParOf" srcId="{A139C2C6-9F84-4F08-93A4-4030464DCA41}" destId="{FD0BF6BA-26A3-4DB7-915A-BCA9DC53681F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C558A9-AC42-48C6-962F-11D5B47607E1}" type="doc">
      <dgm:prSet loTypeId="urn:microsoft.com/office/officeart/2005/8/layout/pyramid4" loCatId="pyramid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3AAE533-4372-4D09-8F3B-16C119A19CE0}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1600" b="1" dirty="0">
              <a:solidFill>
                <a:schemeClr val="tx1"/>
              </a:solidFill>
              <a:latin typeface="+mj-lt"/>
            </a:rPr>
            <a:t>Aerodynamic theory of heat</a:t>
          </a:r>
        </a:p>
      </dgm:t>
    </dgm:pt>
    <dgm:pt modelId="{319197A1-C412-4E46-99C4-870AEE26B7CA}" type="parTrans" cxnId="{FF9EF3FF-DAD3-4690-A0E4-D83D7E31FFE3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+mj-lt"/>
          </a:endParaRPr>
        </a:p>
      </dgm:t>
    </dgm:pt>
    <dgm:pt modelId="{A72BF6E8-2D1E-49FA-8395-EE918E505F8A}" type="sibTrans" cxnId="{FF9EF3FF-DAD3-4690-A0E4-D83D7E31FFE3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+mj-lt"/>
          </a:endParaRPr>
        </a:p>
      </dgm:t>
    </dgm:pt>
    <dgm:pt modelId="{3B7B446F-4BCC-415B-9147-94D8C87537F7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700" b="1" dirty="0">
              <a:solidFill>
                <a:schemeClr val="tx1"/>
              </a:solidFill>
              <a:latin typeface="+mj-lt"/>
            </a:rPr>
            <a:t>Aerodynamic theory of water vapor</a:t>
          </a:r>
        </a:p>
      </dgm:t>
    </dgm:pt>
    <dgm:pt modelId="{7BAC2250-098C-4F0B-A87E-0EEA7D377B5E}" type="parTrans" cxnId="{031849E1-8524-48F7-BC8B-A2D9664B73DA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+mj-lt"/>
          </a:endParaRPr>
        </a:p>
      </dgm:t>
    </dgm:pt>
    <dgm:pt modelId="{412D1C7D-5986-4186-B5D0-451BFC86C249}" type="sibTrans" cxnId="{031849E1-8524-48F7-BC8B-A2D9664B73DA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+mj-lt"/>
          </a:endParaRPr>
        </a:p>
      </dgm:t>
    </dgm:pt>
    <dgm:pt modelId="{B31AE217-B94B-4BE0-9B80-CC9E08E0348C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  <a:latin typeface="+mj-lt"/>
            </a:rPr>
            <a:t>Water Stress</a:t>
          </a:r>
        </a:p>
      </dgm:t>
    </dgm:pt>
    <dgm:pt modelId="{9243460E-61C3-4D3D-874B-6A5A1C9A03F0}" type="parTrans" cxnId="{CD7BC98C-E149-4C39-9690-B3C8D3174DFA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+mj-lt"/>
          </a:endParaRPr>
        </a:p>
      </dgm:t>
    </dgm:pt>
    <dgm:pt modelId="{9F6B76FA-39D6-4E42-9505-2FE3BBCC5AAA}" type="sibTrans" cxnId="{CD7BC98C-E149-4C39-9690-B3C8D3174DFA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+mj-lt"/>
          </a:endParaRPr>
        </a:p>
      </dgm:t>
    </dgm:pt>
    <dgm:pt modelId="{485EF83A-81B5-4E99-A164-2337AAD84693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800" b="1" dirty="0">
              <a:solidFill>
                <a:schemeClr val="tx1"/>
              </a:solidFill>
              <a:latin typeface="+mj-lt"/>
            </a:rPr>
            <a:t>Biophysical conductance</a:t>
          </a:r>
        </a:p>
      </dgm:t>
    </dgm:pt>
    <dgm:pt modelId="{486C8BC2-DC07-467D-9B36-2C72025DC520}" type="parTrans" cxnId="{F9262381-93FF-47D4-9118-01C2059CC551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+mj-lt"/>
          </a:endParaRPr>
        </a:p>
      </dgm:t>
    </dgm:pt>
    <dgm:pt modelId="{083AFB67-8CA1-4967-89B9-0E44709EAB7C}" type="sibTrans" cxnId="{F9262381-93FF-47D4-9118-01C2059CC551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+mj-lt"/>
          </a:endParaRPr>
        </a:p>
      </dgm:t>
    </dgm:pt>
    <dgm:pt modelId="{113E7B64-C0A6-4804-919A-78F1EFCFB70C}" type="pres">
      <dgm:prSet presAssocID="{33C558A9-AC42-48C6-962F-11D5B47607E1}" presName="compositeShape" presStyleCnt="0">
        <dgm:presLayoutVars>
          <dgm:chMax val="9"/>
          <dgm:dir/>
          <dgm:resizeHandles val="exact"/>
        </dgm:presLayoutVars>
      </dgm:prSet>
      <dgm:spPr/>
    </dgm:pt>
    <dgm:pt modelId="{9EFAB6FF-5BC4-44BD-ACAC-8358F14FE3BF}" type="pres">
      <dgm:prSet presAssocID="{33C558A9-AC42-48C6-962F-11D5B47607E1}" presName="triangle1" presStyleLbl="node1" presStyleIdx="0" presStyleCnt="4">
        <dgm:presLayoutVars>
          <dgm:bulletEnabled val="1"/>
        </dgm:presLayoutVars>
      </dgm:prSet>
      <dgm:spPr/>
    </dgm:pt>
    <dgm:pt modelId="{1A81EDD6-CA4D-4A87-9A06-E062FB7F8C3A}" type="pres">
      <dgm:prSet presAssocID="{33C558A9-AC42-48C6-962F-11D5B47607E1}" presName="triangle2" presStyleLbl="node1" presStyleIdx="1" presStyleCnt="4">
        <dgm:presLayoutVars>
          <dgm:bulletEnabled val="1"/>
        </dgm:presLayoutVars>
      </dgm:prSet>
      <dgm:spPr/>
    </dgm:pt>
    <dgm:pt modelId="{D1981415-4122-449C-9EBF-C737D401C9CB}" type="pres">
      <dgm:prSet presAssocID="{33C558A9-AC42-48C6-962F-11D5B47607E1}" presName="triangle3" presStyleLbl="node1" presStyleIdx="2" presStyleCnt="4">
        <dgm:presLayoutVars>
          <dgm:bulletEnabled val="1"/>
        </dgm:presLayoutVars>
      </dgm:prSet>
      <dgm:spPr/>
    </dgm:pt>
    <dgm:pt modelId="{BA6F1B34-A24D-40F0-B36A-90FB9A87FAE1}" type="pres">
      <dgm:prSet presAssocID="{33C558A9-AC42-48C6-962F-11D5B47607E1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FCE3377A-5460-441B-A663-273019FFD08D}" type="presOf" srcId="{E3AAE533-4372-4D09-8F3B-16C119A19CE0}" destId="{9EFAB6FF-5BC4-44BD-ACAC-8358F14FE3BF}" srcOrd="0" destOrd="0" presId="urn:microsoft.com/office/officeart/2005/8/layout/pyramid4"/>
    <dgm:cxn modelId="{77015E7D-C483-4A46-9C50-B979D4EC8C31}" type="presOf" srcId="{33C558A9-AC42-48C6-962F-11D5B47607E1}" destId="{113E7B64-C0A6-4804-919A-78F1EFCFB70C}" srcOrd="0" destOrd="0" presId="urn:microsoft.com/office/officeart/2005/8/layout/pyramid4"/>
    <dgm:cxn modelId="{F9262381-93FF-47D4-9118-01C2059CC551}" srcId="{33C558A9-AC42-48C6-962F-11D5B47607E1}" destId="{485EF83A-81B5-4E99-A164-2337AAD84693}" srcOrd="3" destOrd="0" parTransId="{486C8BC2-DC07-467D-9B36-2C72025DC520}" sibTransId="{083AFB67-8CA1-4967-89B9-0E44709EAB7C}"/>
    <dgm:cxn modelId="{CD7BC98C-E149-4C39-9690-B3C8D3174DFA}" srcId="{33C558A9-AC42-48C6-962F-11D5B47607E1}" destId="{B31AE217-B94B-4BE0-9B80-CC9E08E0348C}" srcOrd="2" destOrd="0" parTransId="{9243460E-61C3-4D3D-874B-6A5A1C9A03F0}" sibTransId="{9F6B76FA-39D6-4E42-9505-2FE3BBCC5AAA}"/>
    <dgm:cxn modelId="{62948FA2-D334-4C69-A63E-7F3D496BDD65}" type="presOf" srcId="{485EF83A-81B5-4E99-A164-2337AAD84693}" destId="{BA6F1B34-A24D-40F0-B36A-90FB9A87FAE1}" srcOrd="0" destOrd="0" presId="urn:microsoft.com/office/officeart/2005/8/layout/pyramid4"/>
    <dgm:cxn modelId="{455FE6BA-40D3-4957-BAF7-A7B7F17D1A8C}" type="presOf" srcId="{3B7B446F-4BCC-415B-9147-94D8C87537F7}" destId="{1A81EDD6-CA4D-4A87-9A06-E062FB7F8C3A}" srcOrd="0" destOrd="0" presId="urn:microsoft.com/office/officeart/2005/8/layout/pyramid4"/>
    <dgm:cxn modelId="{301A95C2-4637-477F-A5E5-8BCBB0252016}" type="presOf" srcId="{B31AE217-B94B-4BE0-9B80-CC9E08E0348C}" destId="{D1981415-4122-449C-9EBF-C737D401C9CB}" srcOrd="0" destOrd="0" presId="urn:microsoft.com/office/officeart/2005/8/layout/pyramid4"/>
    <dgm:cxn modelId="{031849E1-8524-48F7-BC8B-A2D9664B73DA}" srcId="{33C558A9-AC42-48C6-962F-11D5B47607E1}" destId="{3B7B446F-4BCC-415B-9147-94D8C87537F7}" srcOrd="1" destOrd="0" parTransId="{7BAC2250-098C-4F0B-A87E-0EEA7D377B5E}" sibTransId="{412D1C7D-5986-4186-B5D0-451BFC86C249}"/>
    <dgm:cxn modelId="{FF9EF3FF-DAD3-4690-A0E4-D83D7E31FFE3}" srcId="{33C558A9-AC42-48C6-962F-11D5B47607E1}" destId="{E3AAE533-4372-4D09-8F3B-16C119A19CE0}" srcOrd="0" destOrd="0" parTransId="{319197A1-C412-4E46-99C4-870AEE26B7CA}" sibTransId="{A72BF6E8-2D1E-49FA-8395-EE918E505F8A}"/>
    <dgm:cxn modelId="{E1CEAB1D-1CC2-45D2-8A94-A1FE8CC7D85D}" type="presParOf" srcId="{113E7B64-C0A6-4804-919A-78F1EFCFB70C}" destId="{9EFAB6FF-5BC4-44BD-ACAC-8358F14FE3BF}" srcOrd="0" destOrd="0" presId="urn:microsoft.com/office/officeart/2005/8/layout/pyramid4"/>
    <dgm:cxn modelId="{4BF36E25-E0F2-4AF1-974E-C375A69A760F}" type="presParOf" srcId="{113E7B64-C0A6-4804-919A-78F1EFCFB70C}" destId="{1A81EDD6-CA4D-4A87-9A06-E062FB7F8C3A}" srcOrd="1" destOrd="0" presId="urn:microsoft.com/office/officeart/2005/8/layout/pyramid4"/>
    <dgm:cxn modelId="{19507FF5-D94C-4E36-AFA3-CF12692B8011}" type="presParOf" srcId="{113E7B64-C0A6-4804-919A-78F1EFCFB70C}" destId="{D1981415-4122-449C-9EBF-C737D401C9CB}" srcOrd="2" destOrd="0" presId="urn:microsoft.com/office/officeart/2005/8/layout/pyramid4"/>
    <dgm:cxn modelId="{815DA09C-A9F1-4A38-BD54-4156515E442F}" type="presParOf" srcId="{113E7B64-C0A6-4804-919A-78F1EFCFB70C}" destId="{BA6F1B34-A24D-40F0-B36A-90FB9A87FAE1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CE3064-054F-4A9A-966F-32B57ABFDE93}" type="doc">
      <dgm:prSet loTypeId="urn:microsoft.com/office/officeart/2005/8/layout/radial4" loCatId="relationship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594B8C6C-48F2-4EE9-8D78-B32F99D84D74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Insights</a:t>
          </a:r>
        </a:p>
      </dgm:t>
    </dgm:pt>
    <dgm:pt modelId="{5026C0ED-3068-4C03-B9C4-1206E0A09F22}" type="parTrans" cxnId="{283D14C8-134E-42A9-AC67-B5EB3F1AAD35}">
      <dgm:prSet/>
      <dgm:spPr/>
      <dgm:t>
        <a:bodyPr/>
        <a:lstStyle/>
        <a:p>
          <a:endParaRPr lang="en-US"/>
        </a:p>
      </dgm:t>
    </dgm:pt>
    <dgm:pt modelId="{873A1631-618C-45C0-BDF1-3D198ABFA45D}" type="sibTrans" cxnId="{283D14C8-134E-42A9-AC67-B5EB3F1AAD35}">
      <dgm:prSet/>
      <dgm:spPr/>
      <dgm:t>
        <a:bodyPr/>
        <a:lstStyle/>
        <a:p>
          <a:endParaRPr lang="en-US"/>
        </a:p>
      </dgm:t>
    </dgm:pt>
    <dgm:pt modelId="{1A905ECA-257C-4ED2-AD71-AFBFD4FC8DD0}">
      <dgm:prSet phldrT="[Text]"/>
      <dgm:spPr/>
      <dgm:t>
        <a:bodyPr/>
        <a:lstStyle/>
        <a:p>
          <a:r>
            <a:rPr lang="en-US" dirty="0"/>
            <a:t>How does in-situ T0 compare with satellite T0</a:t>
          </a:r>
        </a:p>
      </dgm:t>
    </dgm:pt>
    <dgm:pt modelId="{652FC676-DFB9-4272-9BB7-D2812CC94E26}" type="parTrans" cxnId="{2434C217-6C96-41E4-8585-CF1075B13090}">
      <dgm:prSet/>
      <dgm:spPr/>
      <dgm:t>
        <a:bodyPr/>
        <a:lstStyle/>
        <a:p>
          <a:endParaRPr lang="en-US"/>
        </a:p>
      </dgm:t>
    </dgm:pt>
    <dgm:pt modelId="{E5E4D4EE-370E-47DD-87C8-731DE7D24C1B}" type="sibTrans" cxnId="{2434C217-6C96-41E4-8585-CF1075B13090}">
      <dgm:prSet/>
      <dgm:spPr/>
      <dgm:t>
        <a:bodyPr/>
        <a:lstStyle/>
        <a:p>
          <a:endParaRPr lang="en-US"/>
        </a:p>
      </dgm:t>
    </dgm:pt>
    <dgm:pt modelId="{DE235683-F507-45A5-950B-0DB49B344B9C}">
      <dgm:prSet phldrT="[Text]"/>
      <dgm:spPr/>
      <dgm:t>
        <a:bodyPr/>
        <a:lstStyle/>
        <a:p>
          <a:r>
            <a:rPr lang="en-US" dirty="0"/>
            <a:t>How does satellite T0 compare with satellite Tr</a:t>
          </a:r>
        </a:p>
      </dgm:t>
    </dgm:pt>
    <dgm:pt modelId="{7B534972-30D0-48AE-88B9-9943B461FC91}" type="parTrans" cxnId="{4556A48E-615D-4359-9ECF-38E6A77A62BA}">
      <dgm:prSet/>
      <dgm:spPr/>
      <dgm:t>
        <a:bodyPr/>
        <a:lstStyle/>
        <a:p>
          <a:endParaRPr lang="en-US"/>
        </a:p>
      </dgm:t>
    </dgm:pt>
    <dgm:pt modelId="{DA61055B-B2F3-4082-B2E8-5C93595D557D}" type="sibTrans" cxnId="{4556A48E-615D-4359-9ECF-38E6A77A62BA}">
      <dgm:prSet/>
      <dgm:spPr/>
      <dgm:t>
        <a:bodyPr/>
        <a:lstStyle/>
        <a:p>
          <a:endParaRPr lang="en-US"/>
        </a:p>
      </dgm:t>
    </dgm:pt>
    <dgm:pt modelId="{A529E627-34B6-4155-BEE9-E846E15F9A87}">
      <dgm:prSet phldrT="[Text]"/>
      <dgm:spPr/>
      <dgm:t>
        <a:bodyPr/>
        <a:lstStyle/>
        <a:p>
          <a:r>
            <a:rPr lang="en-US" dirty="0"/>
            <a:t>Aerodynamic and stomatal controls</a:t>
          </a:r>
        </a:p>
      </dgm:t>
    </dgm:pt>
    <dgm:pt modelId="{D7DEBFB2-05A4-45C5-9F72-B8A344596F50}" type="parTrans" cxnId="{80E67443-EF06-440C-81CF-0F3EEFE4B15F}">
      <dgm:prSet/>
      <dgm:spPr/>
      <dgm:t>
        <a:bodyPr/>
        <a:lstStyle/>
        <a:p>
          <a:endParaRPr lang="en-US"/>
        </a:p>
      </dgm:t>
    </dgm:pt>
    <dgm:pt modelId="{8F09A4EF-9518-4574-B9E9-619B0843C252}" type="sibTrans" cxnId="{80E67443-EF06-440C-81CF-0F3EEFE4B15F}">
      <dgm:prSet/>
      <dgm:spPr/>
      <dgm:t>
        <a:bodyPr/>
        <a:lstStyle/>
        <a:p>
          <a:endParaRPr lang="en-US"/>
        </a:p>
      </dgm:t>
    </dgm:pt>
    <dgm:pt modelId="{14284DB3-A700-4A74-AF3B-2C0BCCAC2B0A}" type="pres">
      <dgm:prSet presAssocID="{62CE3064-054F-4A9A-966F-32B57ABFDE9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C1D9B6A-42B9-49DD-ADCB-4ECB7DFB55E8}" type="pres">
      <dgm:prSet presAssocID="{594B8C6C-48F2-4EE9-8D78-B32F99D84D74}" presName="centerShape" presStyleLbl="node0" presStyleIdx="0" presStyleCnt="1"/>
      <dgm:spPr/>
    </dgm:pt>
    <dgm:pt modelId="{EA38C8EB-293B-4639-9D88-1EE3E807CF30}" type="pres">
      <dgm:prSet presAssocID="{652FC676-DFB9-4272-9BB7-D2812CC94E26}" presName="parTrans" presStyleLbl="bgSibTrans2D1" presStyleIdx="0" presStyleCnt="3"/>
      <dgm:spPr/>
    </dgm:pt>
    <dgm:pt modelId="{68843D6A-D0B3-4A65-9F72-0568C7C2C9DA}" type="pres">
      <dgm:prSet presAssocID="{1A905ECA-257C-4ED2-AD71-AFBFD4FC8DD0}" presName="node" presStyleLbl="node1" presStyleIdx="0" presStyleCnt="3">
        <dgm:presLayoutVars>
          <dgm:bulletEnabled val="1"/>
        </dgm:presLayoutVars>
      </dgm:prSet>
      <dgm:spPr/>
    </dgm:pt>
    <dgm:pt modelId="{CC89FE84-508E-40C6-8C45-6782F85D2C2D}" type="pres">
      <dgm:prSet presAssocID="{7B534972-30D0-48AE-88B9-9943B461FC91}" presName="parTrans" presStyleLbl="bgSibTrans2D1" presStyleIdx="1" presStyleCnt="3"/>
      <dgm:spPr/>
    </dgm:pt>
    <dgm:pt modelId="{E1A0343A-1F2C-4E62-9277-95709FA4806F}" type="pres">
      <dgm:prSet presAssocID="{DE235683-F507-45A5-950B-0DB49B344B9C}" presName="node" presStyleLbl="node1" presStyleIdx="1" presStyleCnt="3">
        <dgm:presLayoutVars>
          <dgm:bulletEnabled val="1"/>
        </dgm:presLayoutVars>
      </dgm:prSet>
      <dgm:spPr/>
    </dgm:pt>
    <dgm:pt modelId="{CFE90D6C-2E24-491D-AD2B-48AEFC20011A}" type="pres">
      <dgm:prSet presAssocID="{D7DEBFB2-05A4-45C5-9F72-B8A344596F50}" presName="parTrans" presStyleLbl="bgSibTrans2D1" presStyleIdx="2" presStyleCnt="3"/>
      <dgm:spPr/>
    </dgm:pt>
    <dgm:pt modelId="{0A777B1B-5ED2-4C2E-A99E-630B287339DE}" type="pres">
      <dgm:prSet presAssocID="{A529E627-34B6-4155-BEE9-E846E15F9A87}" presName="node" presStyleLbl="node1" presStyleIdx="2" presStyleCnt="3">
        <dgm:presLayoutVars>
          <dgm:bulletEnabled val="1"/>
        </dgm:presLayoutVars>
      </dgm:prSet>
      <dgm:spPr/>
    </dgm:pt>
  </dgm:ptLst>
  <dgm:cxnLst>
    <dgm:cxn modelId="{2434C217-6C96-41E4-8585-CF1075B13090}" srcId="{594B8C6C-48F2-4EE9-8D78-B32F99D84D74}" destId="{1A905ECA-257C-4ED2-AD71-AFBFD4FC8DD0}" srcOrd="0" destOrd="0" parTransId="{652FC676-DFB9-4272-9BB7-D2812CC94E26}" sibTransId="{E5E4D4EE-370E-47DD-87C8-731DE7D24C1B}"/>
    <dgm:cxn modelId="{3D08F324-7331-45DE-829A-6AD7A5ACD176}" type="presOf" srcId="{62CE3064-054F-4A9A-966F-32B57ABFDE93}" destId="{14284DB3-A700-4A74-AF3B-2C0BCCAC2B0A}" srcOrd="0" destOrd="0" presId="urn:microsoft.com/office/officeart/2005/8/layout/radial4"/>
    <dgm:cxn modelId="{C646CF32-A1E2-4672-B7FF-394917663A4D}" type="presOf" srcId="{A529E627-34B6-4155-BEE9-E846E15F9A87}" destId="{0A777B1B-5ED2-4C2E-A99E-630B287339DE}" srcOrd="0" destOrd="0" presId="urn:microsoft.com/office/officeart/2005/8/layout/radial4"/>
    <dgm:cxn modelId="{699A083D-DE30-4AA2-BA87-E2A55B0AB02A}" type="presOf" srcId="{D7DEBFB2-05A4-45C5-9F72-B8A344596F50}" destId="{CFE90D6C-2E24-491D-AD2B-48AEFC20011A}" srcOrd="0" destOrd="0" presId="urn:microsoft.com/office/officeart/2005/8/layout/radial4"/>
    <dgm:cxn modelId="{80E67443-EF06-440C-81CF-0F3EEFE4B15F}" srcId="{594B8C6C-48F2-4EE9-8D78-B32F99D84D74}" destId="{A529E627-34B6-4155-BEE9-E846E15F9A87}" srcOrd="2" destOrd="0" parTransId="{D7DEBFB2-05A4-45C5-9F72-B8A344596F50}" sibTransId="{8F09A4EF-9518-4574-B9E9-619B0843C252}"/>
    <dgm:cxn modelId="{4556A48E-615D-4359-9ECF-38E6A77A62BA}" srcId="{594B8C6C-48F2-4EE9-8D78-B32F99D84D74}" destId="{DE235683-F507-45A5-950B-0DB49B344B9C}" srcOrd="1" destOrd="0" parTransId="{7B534972-30D0-48AE-88B9-9943B461FC91}" sibTransId="{DA61055B-B2F3-4082-B2E8-5C93595D557D}"/>
    <dgm:cxn modelId="{D04A42A4-003F-4BB0-AC6F-A7649D262464}" type="presOf" srcId="{1A905ECA-257C-4ED2-AD71-AFBFD4FC8DD0}" destId="{68843D6A-D0B3-4A65-9F72-0568C7C2C9DA}" srcOrd="0" destOrd="0" presId="urn:microsoft.com/office/officeart/2005/8/layout/radial4"/>
    <dgm:cxn modelId="{DC9187B2-2DE6-469C-B0A7-A632CE053993}" type="presOf" srcId="{DE235683-F507-45A5-950B-0DB49B344B9C}" destId="{E1A0343A-1F2C-4E62-9277-95709FA4806F}" srcOrd="0" destOrd="0" presId="urn:microsoft.com/office/officeart/2005/8/layout/radial4"/>
    <dgm:cxn modelId="{90058DB7-0A0A-446D-B035-D09AE7C34994}" type="presOf" srcId="{652FC676-DFB9-4272-9BB7-D2812CC94E26}" destId="{EA38C8EB-293B-4639-9D88-1EE3E807CF30}" srcOrd="0" destOrd="0" presId="urn:microsoft.com/office/officeart/2005/8/layout/radial4"/>
    <dgm:cxn modelId="{283D14C8-134E-42A9-AC67-B5EB3F1AAD35}" srcId="{62CE3064-054F-4A9A-966F-32B57ABFDE93}" destId="{594B8C6C-48F2-4EE9-8D78-B32F99D84D74}" srcOrd="0" destOrd="0" parTransId="{5026C0ED-3068-4C03-B9C4-1206E0A09F22}" sibTransId="{873A1631-618C-45C0-BDF1-3D198ABFA45D}"/>
    <dgm:cxn modelId="{035C93EC-5510-48A0-A4B8-4FF91395385D}" type="presOf" srcId="{7B534972-30D0-48AE-88B9-9943B461FC91}" destId="{CC89FE84-508E-40C6-8C45-6782F85D2C2D}" srcOrd="0" destOrd="0" presId="urn:microsoft.com/office/officeart/2005/8/layout/radial4"/>
    <dgm:cxn modelId="{64033BF4-D4F3-459E-B436-070C486EB9E8}" type="presOf" srcId="{594B8C6C-48F2-4EE9-8D78-B32F99D84D74}" destId="{1C1D9B6A-42B9-49DD-ADCB-4ECB7DFB55E8}" srcOrd="0" destOrd="0" presId="urn:microsoft.com/office/officeart/2005/8/layout/radial4"/>
    <dgm:cxn modelId="{7F49B66F-4A4A-40FC-8175-3EBC7B6B981A}" type="presParOf" srcId="{14284DB3-A700-4A74-AF3B-2C0BCCAC2B0A}" destId="{1C1D9B6A-42B9-49DD-ADCB-4ECB7DFB55E8}" srcOrd="0" destOrd="0" presId="urn:microsoft.com/office/officeart/2005/8/layout/radial4"/>
    <dgm:cxn modelId="{BD3D5EC3-2AA2-4846-975B-9FCEB04B8250}" type="presParOf" srcId="{14284DB3-A700-4A74-AF3B-2C0BCCAC2B0A}" destId="{EA38C8EB-293B-4639-9D88-1EE3E807CF30}" srcOrd="1" destOrd="0" presId="urn:microsoft.com/office/officeart/2005/8/layout/radial4"/>
    <dgm:cxn modelId="{E564D87C-CC83-4703-BB55-4AF680C7D3F4}" type="presParOf" srcId="{14284DB3-A700-4A74-AF3B-2C0BCCAC2B0A}" destId="{68843D6A-D0B3-4A65-9F72-0568C7C2C9DA}" srcOrd="2" destOrd="0" presId="urn:microsoft.com/office/officeart/2005/8/layout/radial4"/>
    <dgm:cxn modelId="{766A2AB4-C86B-4A8C-A6BE-B14D72C890E5}" type="presParOf" srcId="{14284DB3-A700-4A74-AF3B-2C0BCCAC2B0A}" destId="{CC89FE84-508E-40C6-8C45-6782F85D2C2D}" srcOrd="3" destOrd="0" presId="urn:microsoft.com/office/officeart/2005/8/layout/radial4"/>
    <dgm:cxn modelId="{B561F9FC-BADC-4E12-BDC7-6D31D4F119FE}" type="presParOf" srcId="{14284DB3-A700-4A74-AF3B-2C0BCCAC2B0A}" destId="{E1A0343A-1F2C-4E62-9277-95709FA4806F}" srcOrd="4" destOrd="0" presId="urn:microsoft.com/office/officeart/2005/8/layout/radial4"/>
    <dgm:cxn modelId="{A0EE7A47-DF34-42B1-83A8-04D7E24C79F1}" type="presParOf" srcId="{14284DB3-A700-4A74-AF3B-2C0BCCAC2B0A}" destId="{CFE90D6C-2E24-491D-AD2B-48AEFC20011A}" srcOrd="5" destOrd="0" presId="urn:microsoft.com/office/officeart/2005/8/layout/radial4"/>
    <dgm:cxn modelId="{A37730BB-CE10-46CE-8366-190B548F80D1}" type="presParOf" srcId="{14284DB3-A700-4A74-AF3B-2C0BCCAC2B0A}" destId="{0A777B1B-5ED2-4C2E-A99E-630B287339DE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CE3064-054F-4A9A-966F-32B57ABFDE93}" type="doc">
      <dgm:prSet loTypeId="urn:microsoft.com/office/officeart/2005/8/layout/radial4" loCatId="relationship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594B8C6C-48F2-4EE9-8D78-B32F99D84D74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/>
            <a:t>Insights</a:t>
          </a:r>
        </a:p>
      </dgm:t>
    </dgm:pt>
    <dgm:pt modelId="{5026C0ED-3068-4C03-B9C4-1206E0A09F22}" type="parTrans" cxnId="{283D14C8-134E-42A9-AC67-B5EB3F1AAD35}">
      <dgm:prSet/>
      <dgm:spPr/>
      <dgm:t>
        <a:bodyPr/>
        <a:lstStyle/>
        <a:p>
          <a:endParaRPr lang="en-US"/>
        </a:p>
      </dgm:t>
    </dgm:pt>
    <dgm:pt modelId="{873A1631-618C-45C0-BDF1-3D198ABFA45D}" type="sibTrans" cxnId="{283D14C8-134E-42A9-AC67-B5EB3F1AAD35}">
      <dgm:prSet/>
      <dgm:spPr/>
      <dgm:t>
        <a:bodyPr/>
        <a:lstStyle/>
        <a:p>
          <a:endParaRPr lang="en-US"/>
        </a:p>
      </dgm:t>
    </dgm:pt>
    <dgm:pt modelId="{1A905ECA-257C-4ED2-AD71-AFBFD4FC8DD0}">
      <dgm:prSet phldrT="[Text]"/>
      <dgm:spPr/>
      <dgm:t>
        <a:bodyPr/>
        <a:lstStyle/>
        <a:p>
          <a:r>
            <a:rPr lang="en-US"/>
            <a:t>How does in-situ T0 compare with satellite T0</a:t>
          </a:r>
          <a:endParaRPr lang="en-US" dirty="0"/>
        </a:p>
      </dgm:t>
    </dgm:pt>
    <dgm:pt modelId="{652FC676-DFB9-4272-9BB7-D2812CC94E26}" type="parTrans" cxnId="{2434C217-6C96-41E4-8585-CF1075B13090}">
      <dgm:prSet/>
      <dgm:spPr>
        <a:noFill/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5E4D4EE-370E-47DD-87C8-731DE7D24C1B}" type="sibTrans" cxnId="{2434C217-6C96-41E4-8585-CF1075B13090}">
      <dgm:prSet/>
      <dgm:spPr/>
      <dgm:t>
        <a:bodyPr/>
        <a:lstStyle/>
        <a:p>
          <a:endParaRPr lang="en-US"/>
        </a:p>
      </dgm:t>
    </dgm:pt>
    <dgm:pt modelId="{DE235683-F507-45A5-950B-0DB49B344B9C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How does satellite-T0 compare with satellite-Tr</a:t>
          </a:r>
        </a:p>
      </dgm:t>
    </dgm:pt>
    <dgm:pt modelId="{7B534972-30D0-48AE-88B9-9943B461FC91}" type="parTrans" cxnId="{4556A48E-615D-4359-9ECF-38E6A77A62BA}">
      <dgm:prSet/>
      <dgm:spPr/>
      <dgm:t>
        <a:bodyPr/>
        <a:lstStyle/>
        <a:p>
          <a:endParaRPr lang="en-US"/>
        </a:p>
      </dgm:t>
    </dgm:pt>
    <dgm:pt modelId="{DA61055B-B2F3-4082-B2E8-5C93595D557D}" type="sibTrans" cxnId="{4556A48E-615D-4359-9ECF-38E6A77A62BA}">
      <dgm:prSet/>
      <dgm:spPr/>
      <dgm:t>
        <a:bodyPr/>
        <a:lstStyle/>
        <a:p>
          <a:endParaRPr lang="en-US"/>
        </a:p>
      </dgm:t>
    </dgm:pt>
    <dgm:pt modelId="{A529E627-34B6-4155-BEE9-E846E15F9A87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Aerodynamic and stomatal controls</a:t>
          </a:r>
        </a:p>
      </dgm:t>
    </dgm:pt>
    <dgm:pt modelId="{D7DEBFB2-05A4-45C5-9F72-B8A344596F50}" type="parTrans" cxnId="{80E67443-EF06-440C-81CF-0F3EEFE4B15F}">
      <dgm:prSet/>
      <dgm:spPr/>
      <dgm:t>
        <a:bodyPr/>
        <a:lstStyle/>
        <a:p>
          <a:endParaRPr lang="en-US"/>
        </a:p>
      </dgm:t>
    </dgm:pt>
    <dgm:pt modelId="{8F09A4EF-9518-4574-B9E9-619B0843C252}" type="sibTrans" cxnId="{80E67443-EF06-440C-81CF-0F3EEFE4B15F}">
      <dgm:prSet/>
      <dgm:spPr/>
      <dgm:t>
        <a:bodyPr/>
        <a:lstStyle/>
        <a:p>
          <a:endParaRPr lang="en-US"/>
        </a:p>
      </dgm:t>
    </dgm:pt>
    <dgm:pt modelId="{14284DB3-A700-4A74-AF3B-2C0BCCAC2B0A}" type="pres">
      <dgm:prSet presAssocID="{62CE3064-054F-4A9A-966F-32B57ABFDE9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C1D9B6A-42B9-49DD-ADCB-4ECB7DFB55E8}" type="pres">
      <dgm:prSet presAssocID="{594B8C6C-48F2-4EE9-8D78-B32F99D84D74}" presName="centerShape" presStyleLbl="node0" presStyleIdx="0" presStyleCnt="1"/>
      <dgm:spPr/>
    </dgm:pt>
    <dgm:pt modelId="{EA38C8EB-293B-4639-9D88-1EE3E807CF30}" type="pres">
      <dgm:prSet presAssocID="{652FC676-DFB9-4272-9BB7-D2812CC94E26}" presName="parTrans" presStyleLbl="bgSibTrans2D1" presStyleIdx="0" presStyleCnt="3" custLinFactNeighborX="3670" custLinFactNeighborY="9532"/>
      <dgm:spPr/>
    </dgm:pt>
    <dgm:pt modelId="{68843D6A-D0B3-4A65-9F72-0568C7C2C9DA}" type="pres">
      <dgm:prSet presAssocID="{1A905ECA-257C-4ED2-AD71-AFBFD4FC8DD0}" presName="node" presStyleLbl="node1" presStyleIdx="0" presStyleCnt="3">
        <dgm:presLayoutVars>
          <dgm:bulletEnabled val="1"/>
        </dgm:presLayoutVars>
      </dgm:prSet>
      <dgm:spPr/>
    </dgm:pt>
    <dgm:pt modelId="{CC89FE84-508E-40C6-8C45-6782F85D2C2D}" type="pres">
      <dgm:prSet presAssocID="{7B534972-30D0-48AE-88B9-9943B461FC91}" presName="parTrans" presStyleLbl="bgSibTrans2D1" presStyleIdx="1" presStyleCnt="3"/>
      <dgm:spPr/>
    </dgm:pt>
    <dgm:pt modelId="{E1A0343A-1F2C-4E62-9277-95709FA4806F}" type="pres">
      <dgm:prSet presAssocID="{DE235683-F507-45A5-950B-0DB49B344B9C}" presName="node" presStyleLbl="node1" presStyleIdx="1" presStyleCnt="3">
        <dgm:presLayoutVars>
          <dgm:bulletEnabled val="1"/>
        </dgm:presLayoutVars>
      </dgm:prSet>
      <dgm:spPr/>
    </dgm:pt>
    <dgm:pt modelId="{CFE90D6C-2E24-491D-AD2B-48AEFC20011A}" type="pres">
      <dgm:prSet presAssocID="{D7DEBFB2-05A4-45C5-9F72-B8A344596F50}" presName="parTrans" presStyleLbl="bgSibTrans2D1" presStyleIdx="2" presStyleCnt="3"/>
      <dgm:spPr/>
    </dgm:pt>
    <dgm:pt modelId="{0A777B1B-5ED2-4C2E-A99E-630B287339DE}" type="pres">
      <dgm:prSet presAssocID="{A529E627-34B6-4155-BEE9-E846E15F9A87}" presName="node" presStyleLbl="node1" presStyleIdx="2" presStyleCnt="3">
        <dgm:presLayoutVars>
          <dgm:bulletEnabled val="1"/>
        </dgm:presLayoutVars>
      </dgm:prSet>
      <dgm:spPr/>
    </dgm:pt>
  </dgm:ptLst>
  <dgm:cxnLst>
    <dgm:cxn modelId="{2434C217-6C96-41E4-8585-CF1075B13090}" srcId="{594B8C6C-48F2-4EE9-8D78-B32F99D84D74}" destId="{1A905ECA-257C-4ED2-AD71-AFBFD4FC8DD0}" srcOrd="0" destOrd="0" parTransId="{652FC676-DFB9-4272-9BB7-D2812CC94E26}" sibTransId="{E5E4D4EE-370E-47DD-87C8-731DE7D24C1B}"/>
    <dgm:cxn modelId="{3D08F324-7331-45DE-829A-6AD7A5ACD176}" type="presOf" srcId="{62CE3064-054F-4A9A-966F-32B57ABFDE93}" destId="{14284DB3-A700-4A74-AF3B-2C0BCCAC2B0A}" srcOrd="0" destOrd="0" presId="urn:microsoft.com/office/officeart/2005/8/layout/radial4"/>
    <dgm:cxn modelId="{C646CF32-A1E2-4672-B7FF-394917663A4D}" type="presOf" srcId="{A529E627-34B6-4155-BEE9-E846E15F9A87}" destId="{0A777B1B-5ED2-4C2E-A99E-630B287339DE}" srcOrd="0" destOrd="0" presId="urn:microsoft.com/office/officeart/2005/8/layout/radial4"/>
    <dgm:cxn modelId="{699A083D-DE30-4AA2-BA87-E2A55B0AB02A}" type="presOf" srcId="{D7DEBFB2-05A4-45C5-9F72-B8A344596F50}" destId="{CFE90D6C-2E24-491D-AD2B-48AEFC20011A}" srcOrd="0" destOrd="0" presId="urn:microsoft.com/office/officeart/2005/8/layout/radial4"/>
    <dgm:cxn modelId="{80E67443-EF06-440C-81CF-0F3EEFE4B15F}" srcId="{594B8C6C-48F2-4EE9-8D78-B32F99D84D74}" destId="{A529E627-34B6-4155-BEE9-E846E15F9A87}" srcOrd="2" destOrd="0" parTransId="{D7DEBFB2-05A4-45C5-9F72-B8A344596F50}" sibTransId="{8F09A4EF-9518-4574-B9E9-619B0843C252}"/>
    <dgm:cxn modelId="{4556A48E-615D-4359-9ECF-38E6A77A62BA}" srcId="{594B8C6C-48F2-4EE9-8D78-B32F99D84D74}" destId="{DE235683-F507-45A5-950B-0DB49B344B9C}" srcOrd="1" destOrd="0" parTransId="{7B534972-30D0-48AE-88B9-9943B461FC91}" sibTransId="{DA61055B-B2F3-4082-B2E8-5C93595D557D}"/>
    <dgm:cxn modelId="{D04A42A4-003F-4BB0-AC6F-A7649D262464}" type="presOf" srcId="{1A905ECA-257C-4ED2-AD71-AFBFD4FC8DD0}" destId="{68843D6A-D0B3-4A65-9F72-0568C7C2C9DA}" srcOrd="0" destOrd="0" presId="urn:microsoft.com/office/officeart/2005/8/layout/radial4"/>
    <dgm:cxn modelId="{DC9187B2-2DE6-469C-B0A7-A632CE053993}" type="presOf" srcId="{DE235683-F507-45A5-950B-0DB49B344B9C}" destId="{E1A0343A-1F2C-4E62-9277-95709FA4806F}" srcOrd="0" destOrd="0" presId="urn:microsoft.com/office/officeart/2005/8/layout/radial4"/>
    <dgm:cxn modelId="{90058DB7-0A0A-446D-B035-D09AE7C34994}" type="presOf" srcId="{652FC676-DFB9-4272-9BB7-D2812CC94E26}" destId="{EA38C8EB-293B-4639-9D88-1EE3E807CF30}" srcOrd="0" destOrd="0" presId="urn:microsoft.com/office/officeart/2005/8/layout/radial4"/>
    <dgm:cxn modelId="{283D14C8-134E-42A9-AC67-B5EB3F1AAD35}" srcId="{62CE3064-054F-4A9A-966F-32B57ABFDE93}" destId="{594B8C6C-48F2-4EE9-8D78-B32F99D84D74}" srcOrd="0" destOrd="0" parTransId="{5026C0ED-3068-4C03-B9C4-1206E0A09F22}" sibTransId="{873A1631-618C-45C0-BDF1-3D198ABFA45D}"/>
    <dgm:cxn modelId="{035C93EC-5510-48A0-A4B8-4FF91395385D}" type="presOf" srcId="{7B534972-30D0-48AE-88B9-9943B461FC91}" destId="{CC89FE84-508E-40C6-8C45-6782F85D2C2D}" srcOrd="0" destOrd="0" presId="urn:microsoft.com/office/officeart/2005/8/layout/radial4"/>
    <dgm:cxn modelId="{64033BF4-D4F3-459E-B436-070C486EB9E8}" type="presOf" srcId="{594B8C6C-48F2-4EE9-8D78-B32F99D84D74}" destId="{1C1D9B6A-42B9-49DD-ADCB-4ECB7DFB55E8}" srcOrd="0" destOrd="0" presId="urn:microsoft.com/office/officeart/2005/8/layout/radial4"/>
    <dgm:cxn modelId="{7F49B66F-4A4A-40FC-8175-3EBC7B6B981A}" type="presParOf" srcId="{14284DB3-A700-4A74-AF3B-2C0BCCAC2B0A}" destId="{1C1D9B6A-42B9-49DD-ADCB-4ECB7DFB55E8}" srcOrd="0" destOrd="0" presId="urn:microsoft.com/office/officeart/2005/8/layout/radial4"/>
    <dgm:cxn modelId="{BD3D5EC3-2AA2-4846-975B-9FCEB04B8250}" type="presParOf" srcId="{14284DB3-A700-4A74-AF3B-2C0BCCAC2B0A}" destId="{EA38C8EB-293B-4639-9D88-1EE3E807CF30}" srcOrd="1" destOrd="0" presId="urn:microsoft.com/office/officeart/2005/8/layout/radial4"/>
    <dgm:cxn modelId="{E564D87C-CC83-4703-BB55-4AF680C7D3F4}" type="presParOf" srcId="{14284DB3-A700-4A74-AF3B-2C0BCCAC2B0A}" destId="{68843D6A-D0B3-4A65-9F72-0568C7C2C9DA}" srcOrd="2" destOrd="0" presId="urn:microsoft.com/office/officeart/2005/8/layout/radial4"/>
    <dgm:cxn modelId="{766A2AB4-C86B-4A8C-A6BE-B14D72C890E5}" type="presParOf" srcId="{14284DB3-A700-4A74-AF3B-2C0BCCAC2B0A}" destId="{CC89FE84-508E-40C6-8C45-6782F85D2C2D}" srcOrd="3" destOrd="0" presId="urn:microsoft.com/office/officeart/2005/8/layout/radial4"/>
    <dgm:cxn modelId="{B561F9FC-BADC-4E12-BDC7-6D31D4F119FE}" type="presParOf" srcId="{14284DB3-A700-4A74-AF3B-2C0BCCAC2B0A}" destId="{E1A0343A-1F2C-4E62-9277-95709FA4806F}" srcOrd="4" destOrd="0" presId="urn:microsoft.com/office/officeart/2005/8/layout/radial4"/>
    <dgm:cxn modelId="{A0EE7A47-DF34-42B1-83A8-04D7E24C79F1}" type="presParOf" srcId="{14284DB3-A700-4A74-AF3B-2C0BCCAC2B0A}" destId="{CFE90D6C-2E24-491D-AD2B-48AEFC20011A}" srcOrd="5" destOrd="0" presId="urn:microsoft.com/office/officeart/2005/8/layout/radial4"/>
    <dgm:cxn modelId="{A37730BB-CE10-46CE-8366-190B548F80D1}" type="presParOf" srcId="{14284DB3-A700-4A74-AF3B-2C0BCCAC2B0A}" destId="{0A777B1B-5ED2-4C2E-A99E-630B287339DE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CE3064-054F-4A9A-966F-32B57ABFDE93}" type="doc">
      <dgm:prSet loTypeId="urn:microsoft.com/office/officeart/2005/8/layout/radial4" loCatId="relationship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594B8C6C-48F2-4EE9-8D78-B32F99D84D74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dirty="0"/>
            <a:t>Insights</a:t>
          </a:r>
        </a:p>
      </dgm:t>
    </dgm:pt>
    <dgm:pt modelId="{5026C0ED-3068-4C03-B9C4-1206E0A09F22}" type="parTrans" cxnId="{283D14C8-134E-42A9-AC67-B5EB3F1AAD35}">
      <dgm:prSet/>
      <dgm:spPr/>
      <dgm:t>
        <a:bodyPr/>
        <a:lstStyle/>
        <a:p>
          <a:endParaRPr lang="en-US"/>
        </a:p>
      </dgm:t>
    </dgm:pt>
    <dgm:pt modelId="{873A1631-618C-45C0-BDF1-3D198ABFA45D}" type="sibTrans" cxnId="{283D14C8-134E-42A9-AC67-B5EB3F1AAD35}">
      <dgm:prSet/>
      <dgm:spPr/>
      <dgm:t>
        <a:bodyPr/>
        <a:lstStyle/>
        <a:p>
          <a:endParaRPr lang="en-US"/>
        </a:p>
      </dgm:t>
    </dgm:pt>
    <dgm:pt modelId="{1A905ECA-257C-4ED2-AD71-AFBFD4FC8DD0}">
      <dgm:prSet phldrT="[Text]"/>
      <dgm:spPr/>
      <dgm:t>
        <a:bodyPr/>
        <a:lstStyle/>
        <a:p>
          <a:r>
            <a:rPr lang="en-US"/>
            <a:t>How does in-situ T0 compare with satellite T0</a:t>
          </a:r>
          <a:endParaRPr lang="en-US" dirty="0"/>
        </a:p>
      </dgm:t>
    </dgm:pt>
    <dgm:pt modelId="{652FC676-DFB9-4272-9BB7-D2812CC94E26}" type="parTrans" cxnId="{2434C217-6C96-41E4-8585-CF1075B13090}">
      <dgm:prSet/>
      <dgm:spPr>
        <a:noFill/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5E4D4EE-370E-47DD-87C8-731DE7D24C1B}" type="sibTrans" cxnId="{2434C217-6C96-41E4-8585-CF1075B13090}">
      <dgm:prSet/>
      <dgm:spPr/>
      <dgm:t>
        <a:bodyPr/>
        <a:lstStyle/>
        <a:p>
          <a:endParaRPr lang="en-US"/>
        </a:p>
      </dgm:t>
    </dgm:pt>
    <dgm:pt modelId="{DE235683-F507-45A5-950B-0DB49B344B9C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/>
            <a:t>How does satellite-T0 compare with satellite-Tr</a:t>
          </a:r>
        </a:p>
      </dgm:t>
    </dgm:pt>
    <dgm:pt modelId="{7B534972-30D0-48AE-88B9-9943B461FC91}" type="parTrans" cxnId="{4556A48E-615D-4359-9ECF-38E6A77A62BA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A61055B-B2F3-4082-B2E8-5C93595D557D}" type="sibTrans" cxnId="{4556A48E-615D-4359-9ECF-38E6A77A62BA}">
      <dgm:prSet/>
      <dgm:spPr/>
      <dgm:t>
        <a:bodyPr/>
        <a:lstStyle/>
        <a:p>
          <a:endParaRPr lang="en-US"/>
        </a:p>
      </dgm:t>
    </dgm:pt>
    <dgm:pt modelId="{A529E627-34B6-4155-BEE9-E846E15F9A87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Aerodynamic and stomatal controls</a:t>
          </a:r>
        </a:p>
      </dgm:t>
    </dgm:pt>
    <dgm:pt modelId="{D7DEBFB2-05A4-45C5-9F72-B8A344596F50}" type="parTrans" cxnId="{80E67443-EF06-440C-81CF-0F3EEFE4B15F}">
      <dgm:prSet/>
      <dgm:spPr/>
      <dgm:t>
        <a:bodyPr/>
        <a:lstStyle/>
        <a:p>
          <a:endParaRPr lang="en-US"/>
        </a:p>
      </dgm:t>
    </dgm:pt>
    <dgm:pt modelId="{8F09A4EF-9518-4574-B9E9-619B0843C252}" type="sibTrans" cxnId="{80E67443-EF06-440C-81CF-0F3EEFE4B15F}">
      <dgm:prSet/>
      <dgm:spPr/>
      <dgm:t>
        <a:bodyPr/>
        <a:lstStyle/>
        <a:p>
          <a:endParaRPr lang="en-US"/>
        </a:p>
      </dgm:t>
    </dgm:pt>
    <dgm:pt modelId="{14284DB3-A700-4A74-AF3B-2C0BCCAC2B0A}" type="pres">
      <dgm:prSet presAssocID="{62CE3064-054F-4A9A-966F-32B57ABFDE9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C1D9B6A-42B9-49DD-ADCB-4ECB7DFB55E8}" type="pres">
      <dgm:prSet presAssocID="{594B8C6C-48F2-4EE9-8D78-B32F99D84D74}" presName="centerShape" presStyleLbl="node0" presStyleIdx="0" presStyleCnt="1"/>
      <dgm:spPr/>
    </dgm:pt>
    <dgm:pt modelId="{EA38C8EB-293B-4639-9D88-1EE3E807CF30}" type="pres">
      <dgm:prSet presAssocID="{652FC676-DFB9-4272-9BB7-D2812CC94E26}" presName="parTrans" presStyleLbl="bgSibTrans2D1" presStyleIdx="0" presStyleCnt="3" custLinFactNeighborX="3670" custLinFactNeighborY="9532"/>
      <dgm:spPr/>
    </dgm:pt>
    <dgm:pt modelId="{68843D6A-D0B3-4A65-9F72-0568C7C2C9DA}" type="pres">
      <dgm:prSet presAssocID="{1A905ECA-257C-4ED2-AD71-AFBFD4FC8DD0}" presName="node" presStyleLbl="node1" presStyleIdx="0" presStyleCnt="3">
        <dgm:presLayoutVars>
          <dgm:bulletEnabled val="1"/>
        </dgm:presLayoutVars>
      </dgm:prSet>
      <dgm:spPr/>
    </dgm:pt>
    <dgm:pt modelId="{CC89FE84-508E-40C6-8C45-6782F85D2C2D}" type="pres">
      <dgm:prSet presAssocID="{7B534972-30D0-48AE-88B9-9943B461FC91}" presName="parTrans" presStyleLbl="bgSibTrans2D1" presStyleIdx="1" presStyleCnt="3"/>
      <dgm:spPr/>
    </dgm:pt>
    <dgm:pt modelId="{E1A0343A-1F2C-4E62-9277-95709FA4806F}" type="pres">
      <dgm:prSet presAssocID="{DE235683-F507-45A5-950B-0DB49B344B9C}" presName="node" presStyleLbl="node1" presStyleIdx="1" presStyleCnt="3">
        <dgm:presLayoutVars>
          <dgm:bulletEnabled val="1"/>
        </dgm:presLayoutVars>
      </dgm:prSet>
      <dgm:spPr/>
    </dgm:pt>
    <dgm:pt modelId="{CFE90D6C-2E24-491D-AD2B-48AEFC20011A}" type="pres">
      <dgm:prSet presAssocID="{D7DEBFB2-05A4-45C5-9F72-B8A344596F50}" presName="parTrans" presStyleLbl="bgSibTrans2D1" presStyleIdx="2" presStyleCnt="3"/>
      <dgm:spPr/>
    </dgm:pt>
    <dgm:pt modelId="{0A777B1B-5ED2-4C2E-A99E-630B287339DE}" type="pres">
      <dgm:prSet presAssocID="{A529E627-34B6-4155-BEE9-E846E15F9A87}" presName="node" presStyleLbl="node1" presStyleIdx="2" presStyleCnt="3">
        <dgm:presLayoutVars>
          <dgm:bulletEnabled val="1"/>
        </dgm:presLayoutVars>
      </dgm:prSet>
      <dgm:spPr/>
    </dgm:pt>
  </dgm:ptLst>
  <dgm:cxnLst>
    <dgm:cxn modelId="{2434C217-6C96-41E4-8585-CF1075B13090}" srcId="{594B8C6C-48F2-4EE9-8D78-B32F99D84D74}" destId="{1A905ECA-257C-4ED2-AD71-AFBFD4FC8DD0}" srcOrd="0" destOrd="0" parTransId="{652FC676-DFB9-4272-9BB7-D2812CC94E26}" sibTransId="{E5E4D4EE-370E-47DD-87C8-731DE7D24C1B}"/>
    <dgm:cxn modelId="{3D08F324-7331-45DE-829A-6AD7A5ACD176}" type="presOf" srcId="{62CE3064-054F-4A9A-966F-32B57ABFDE93}" destId="{14284DB3-A700-4A74-AF3B-2C0BCCAC2B0A}" srcOrd="0" destOrd="0" presId="urn:microsoft.com/office/officeart/2005/8/layout/radial4"/>
    <dgm:cxn modelId="{C646CF32-A1E2-4672-B7FF-394917663A4D}" type="presOf" srcId="{A529E627-34B6-4155-BEE9-E846E15F9A87}" destId="{0A777B1B-5ED2-4C2E-A99E-630B287339DE}" srcOrd="0" destOrd="0" presId="urn:microsoft.com/office/officeart/2005/8/layout/radial4"/>
    <dgm:cxn modelId="{699A083D-DE30-4AA2-BA87-E2A55B0AB02A}" type="presOf" srcId="{D7DEBFB2-05A4-45C5-9F72-B8A344596F50}" destId="{CFE90D6C-2E24-491D-AD2B-48AEFC20011A}" srcOrd="0" destOrd="0" presId="urn:microsoft.com/office/officeart/2005/8/layout/radial4"/>
    <dgm:cxn modelId="{80E67443-EF06-440C-81CF-0F3EEFE4B15F}" srcId="{594B8C6C-48F2-4EE9-8D78-B32F99D84D74}" destId="{A529E627-34B6-4155-BEE9-E846E15F9A87}" srcOrd="2" destOrd="0" parTransId="{D7DEBFB2-05A4-45C5-9F72-B8A344596F50}" sibTransId="{8F09A4EF-9518-4574-B9E9-619B0843C252}"/>
    <dgm:cxn modelId="{4556A48E-615D-4359-9ECF-38E6A77A62BA}" srcId="{594B8C6C-48F2-4EE9-8D78-B32F99D84D74}" destId="{DE235683-F507-45A5-950B-0DB49B344B9C}" srcOrd="1" destOrd="0" parTransId="{7B534972-30D0-48AE-88B9-9943B461FC91}" sibTransId="{DA61055B-B2F3-4082-B2E8-5C93595D557D}"/>
    <dgm:cxn modelId="{D04A42A4-003F-4BB0-AC6F-A7649D262464}" type="presOf" srcId="{1A905ECA-257C-4ED2-AD71-AFBFD4FC8DD0}" destId="{68843D6A-D0B3-4A65-9F72-0568C7C2C9DA}" srcOrd="0" destOrd="0" presId="urn:microsoft.com/office/officeart/2005/8/layout/radial4"/>
    <dgm:cxn modelId="{DC9187B2-2DE6-469C-B0A7-A632CE053993}" type="presOf" srcId="{DE235683-F507-45A5-950B-0DB49B344B9C}" destId="{E1A0343A-1F2C-4E62-9277-95709FA4806F}" srcOrd="0" destOrd="0" presId="urn:microsoft.com/office/officeart/2005/8/layout/radial4"/>
    <dgm:cxn modelId="{90058DB7-0A0A-446D-B035-D09AE7C34994}" type="presOf" srcId="{652FC676-DFB9-4272-9BB7-D2812CC94E26}" destId="{EA38C8EB-293B-4639-9D88-1EE3E807CF30}" srcOrd="0" destOrd="0" presId="urn:microsoft.com/office/officeart/2005/8/layout/radial4"/>
    <dgm:cxn modelId="{283D14C8-134E-42A9-AC67-B5EB3F1AAD35}" srcId="{62CE3064-054F-4A9A-966F-32B57ABFDE93}" destId="{594B8C6C-48F2-4EE9-8D78-B32F99D84D74}" srcOrd="0" destOrd="0" parTransId="{5026C0ED-3068-4C03-B9C4-1206E0A09F22}" sibTransId="{873A1631-618C-45C0-BDF1-3D198ABFA45D}"/>
    <dgm:cxn modelId="{035C93EC-5510-48A0-A4B8-4FF91395385D}" type="presOf" srcId="{7B534972-30D0-48AE-88B9-9943B461FC91}" destId="{CC89FE84-508E-40C6-8C45-6782F85D2C2D}" srcOrd="0" destOrd="0" presId="urn:microsoft.com/office/officeart/2005/8/layout/radial4"/>
    <dgm:cxn modelId="{64033BF4-D4F3-459E-B436-070C486EB9E8}" type="presOf" srcId="{594B8C6C-48F2-4EE9-8D78-B32F99D84D74}" destId="{1C1D9B6A-42B9-49DD-ADCB-4ECB7DFB55E8}" srcOrd="0" destOrd="0" presId="urn:microsoft.com/office/officeart/2005/8/layout/radial4"/>
    <dgm:cxn modelId="{7F49B66F-4A4A-40FC-8175-3EBC7B6B981A}" type="presParOf" srcId="{14284DB3-A700-4A74-AF3B-2C0BCCAC2B0A}" destId="{1C1D9B6A-42B9-49DD-ADCB-4ECB7DFB55E8}" srcOrd="0" destOrd="0" presId="urn:microsoft.com/office/officeart/2005/8/layout/radial4"/>
    <dgm:cxn modelId="{BD3D5EC3-2AA2-4846-975B-9FCEB04B8250}" type="presParOf" srcId="{14284DB3-A700-4A74-AF3B-2C0BCCAC2B0A}" destId="{EA38C8EB-293B-4639-9D88-1EE3E807CF30}" srcOrd="1" destOrd="0" presId="urn:microsoft.com/office/officeart/2005/8/layout/radial4"/>
    <dgm:cxn modelId="{E564D87C-CC83-4703-BB55-4AF680C7D3F4}" type="presParOf" srcId="{14284DB3-A700-4A74-AF3B-2C0BCCAC2B0A}" destId="{68843D6A-D0B3-4A65-9F72-0568C7C2C9DA}" srcOrd="2" destOrd="0" presId="urn:microsoft.com/office/officeart/2005/8/layout/radial4"/>
    <dgm:cxn modelId="{766A2AB4-C86B-4A8C-A6BE-B14D72C890E5}" type="presParOf" srcId="{14284DB3-A700-4A74-AF3B-2C0BCCAC2B0A}" destId="{CC89FE84-508E-40C6-8C45-6782F85D2C2D}" srcOrd="3" destOrd="0" presId="urn:microsoft.com/office/officeart/2005/8/layout/radial4"/>
    <dgm:cxn modelId="{B561F9FC-BADC-4E12-BDC7-6D31D4F119FE}" type="presParOf" srcId="{14284DB3-A700-4A74-AF3B-2C0BCCAC2B0A}" destId="{E1A0343A-1F2C-4E62-9277-95709FA4806F}" srcOrd="4" destOrd="0" presId="urn:microsoft.com/office/officeart/2005/8/layout/radial4"/>
    <dgm:cxn modelId="{A0EE7A47-DF34-42B1-83A8-04D7E24C79F1}" type="presParOf" srcId="{14284DB3-A700-4A74-AF3B-2C0BCCAC2B0A}" destId="{CFE90D6C-2E24-491D-AD2B-48AEFC20011A}" srcOrd="5" destOrd="0" presId="urn:microsoft.com/office/officeart/2005/8/layout/radial4"/>
    <dgm:cxn modelId="{A37730BB-CE10-46CE-8366-190B548F80D1}" type="presParOf" srcId="{14284DB3-A700-4A74-AF3B-2C0BCCAC2B0A}" destId="{0A777B1B-5ED2-4C2E-A99E-630B287339DE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7BF15-0EE2-442E-8BAA-3FBC6500DB04}">
      <dsp:nvSpPr>
        <dsp:cNvPr id="0" name=""/>
        <dsp:cNvSpPr/>
      </dsp:nvSpPr>
      <dsp:spPr>
        <a:xfrm>
          <a:off x="665990" y="1392319"/>
          <a:ext cx="3902430" cy="2098593"/>
        </a:xfrm>
        <a:prstGeom prst="round2DiagRect">
          <a:avLst>
            <a:gd name="adj1" fmla="val 0"/>
            <a:gd name="adj2" fmla="val 1667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E1A576-7E7B-48A8-BBAC-00458322CA59}">
      <dsp:nvSpPr>
        <dsp:cNvPr id="0" name=""/>
        <dsp:cNvSpPr/>
      </dsp:nvSpPr>
      <dsp:spPr>
        <a:xfrm>
          <a:off x="2617205" y="1614897"/>
          <a:ext cx="520" cy="1653437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4F7783-568E-44E9-8786-82AA9B48D4E4}">
      <dsp:nvSpPr>
        <dsp:cNvPr id="0" name=""/>
        <dsp:cNvSpPr/>
      </dsp:nvSpPr>
      <dsp:spPr>
        <a:xfrm>
          <a:off x="833003" y="1551303"/>
          <a:ext cx="1691053" cy="178062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rebuchet MS" panose="020B0603020202020204" pitchFamily="34" charset="0"/>
            </a:rPr>
            <a:t>LST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rebuchet MS" panose="020B0603020202020204" pitchFamily="34" charset="0"/>
            </a:rPr>
            <a:t>Radiation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rebuchet MS" panose="020B0603020202020204" pitchFamily="34" charset="0"/>
            </a:rPr>
            <a:t>Temperature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rebuchet MS" panose="020B0603020202020204" pitchFamily="34" charset="0"/>
            </a:rPr>
            <a:t>Humidity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rebuchet MS" panose="020B0603020202020204" pitchFamily="34" charset="0"/>
            </a:rPr>
            <a:t>Vegetation cover</a:t>
          </a:r>
        </a:p>
      </dsp:txBody>
      <dsp:txXfrm>
        <a:off x="833003" y="1551303"/>
        <a:ext cx="1691053" cy="1780624"/>
      </dsp:txXfrm>
    </dsp:sp>
    <dsp:sp modelId="{8B958467-DAD3-412B-93D3-3468753D635A}">
      <dsp:nvSpPr>
        <dsp:cNvPr id="0" name=""/>
        <dsp:cNvSpPr/>
      </dsp:nvSpPr>
      <dsp:spPr>
        <a:xfrm>
          <a:off x="2747286" y="1551303"/>
          <a:ext cx="1691053" cy="178062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rebuchet MS" panose="020B0603020202020204" pitchFamily="34" charset="0"/>
            </a:rPr>
            <a:t>Aerodynamic temperature (T</a:t>
          </a:r>
          <a:r>
            <a:rPr lang="en-US" sz="1500" kern="1200" baseline="-25000" dirty="0">
              <a:latin typeface="Trebuchet MS" panose="020B0603020202020204" pitchFamily="34" charset="0"/>
            </a:rPr>
            <a:t>0</a:t>
          </a:r>
          <a:r>
            <a:rPr lang="en-US" sz="1500" kern="1200" dirty="0">
              <a:latin typeface="Trebuchet MS" panose="020B0603020202020204" pitchFamily="34" charset="0"/>
            </a:rPr>
            <a:t>)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rebuchet MS" panose="020B0603020202020204" pitchFamily="34" charset="0"/>
            </a:rPr>
            <a:t>Aerodynamic conductance (g</a:t>
          </a:r>
          <a:r>
            <a:rPr lang="en-US" sz="1500" kern="1200" baseline="-25000" dirty="0">
              <a:latin typeface="Trebuchet MS" panose="020B0603020202020204" pitchFamily="34" charset="0"/>
            </a:rPr>
            <a:t>a</a:t>
          </a:r>
          <a:r>
            <a:rPr lang="en-US" sz="1500" kern="1200" dirty="0">
              <a:latin typeface="Trebuchet MS" panose="020B0603020202020204" pitchFamily="34" charset="0"/>
            </a:rPr>
            <a:t>)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rebuchet MS" panose="020B0603020202020204" pitchFamily="34" charset="0"/>
            </a:rPr>
            <a:t>Canopy-soil-substrate conductance (</a:t>
          </a:r>
          <a:r>
            <a:rPr lang="en-US" sz="1500" kern="1200" dirty="0" err="1">
              <a:latin typeface="Trebuchet MS" panose="020B0603020202020204" pitchFamily="34" charset="0"/>
            </a:rPr>
            <a:t>g</a:t>
          </a:r>
          <a:r>
            <a:rPr lang="en-US" sz="1500" kern="1200" baseline="-25000" dirty="0" err="1">
              <a:latin typeface="Trebuchet MS" panose="020B0603020202020204" pitchFamily="34" charset="0"/>
            </a:rPr>
            <a:t>cs</a:t>
          </a:r>
          <a:r>
            <a:rPr lang="en-US" sz="1500" kern="1200" dirty="0">
              <a:latin typeface="Trebuchet MS" panose="020B0603020202020204" pitchFamily="34" charset="0"/>
            </a:rPr>
            <a:t>)</a:t>
          </a:r>
        </a:p>
      </dsp:txBody>
      <dsp:txXfrm>
        <a:off x="2747286" y="1551303"/>
        <a:ext cx="1691053" cy="1780624"/>
      </dsp:txXfrm>
    </dsp:sp>
    <dsp:sp modelId="{AC40E0CE-B06E-4096-AD4E-0DC16FC8ED41}">
      <dsp:nvSpPr>
        <dsp:cNvPr id="0" name=""/>
        <dsp:cNvSpPr/>
      </dsp:nvSpPr>
      <dsp:spPr>
        <a:xfrm rot="16200000">
          <a:off x="-1573198" y="1314149"/>
          <a:ext cx="3827971" cy="1364621"/>
        </a:xfrm>
        <a:prstGeom prst="rightArrow">
          <a:avLst>
            <a:gd name="adj1" fmla="val 49830"/>
            <a:gd name="adj2" fmla="val 6066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What we can observed / measure</a:t>
          </a:r>
        </a:p>
      </dsp:txBody>
      <dsp:txXfrm>
        <a:off x="-1366957" y="1862705"/>
        <a:ext cx="3415489" cy="679991"/>
      </dsp:txXfrm>
    </dsp:sp>
    <dsp:sp modelId="{FD0BF6BA-26A3-4DB7-915A-BCA9DC53681F}">
      <dsp:nvSpPr>
        <dsp:cNvPr id="0" name=""/>
        <dsp:cNvSpPr/>
      </dsp:nvSpPr>
      <dsp:spPr>
        <a:xfrm rot="5400000">
          <a:off x="2422646" y="2318106"/>
          <a:ext cx="4572522" cy="1302279"/>
        </a:xfrm>
        <a:prstGeom prst="rightArrow">
          <a:avLst>
            <a:gd name="adj1" fmla="val 49830"/>
            <a:gd name="adj2" fmla="val 6066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What we can never observe / measure</a:t>
          </a:r>
        </a:p>
      </dsp:txBody>
      <dsp:txXfrm>
        <a:off x="2619465" y="2447964"/>
        <a:ext cx="4178884" cy="6489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FAB6FF-5BC4-44BD-ACAC-8358F14FE3BF}">
      <dsp:nvSpPr>
        <dsp:cNvPr id="0" name=""/>
        <dsp:cNvSpPr/>
      </dsp:nvSpPr>
      <dsp:spPr>
        <a:xfrm>
          <a:off x="1639737" y="0"/>
          <a:ext cx="2629619" cy="2629619"/>
        </a:xfrm>
        <a:prstGeom prst="triangle">
          <a:avLst/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+mj-lt"/>
            </a:rPr>
            <a:t>Aerodynamic theory of heat</a:t>
          </a:r>
        </a:p>
      </dsp:txBody>
      <dsp:txXfrm>
        <a:off x="2297142" y="1314810"/>
        <a:ext cx="1314809" cy="1314809"/>
      </dsp:txXfrm>
    </dsp:sp>
    <dsp:sp modelId="{1A81EDD6-CA4D-4A87-9A06-E062FB7F8C3A}">
      <dsp:nvSpPr>
        <dsp:cNvPr id="0" name=""/>
        <dsp:cNvSpPr/>
      </dsp:nvSpPr>
      <dsp:spPr>
        <a:xfrm>
          <a:off x="324927" y="2629619"/>
          <a:ext cx="2629619" cy="2629619"/>
        </a:xfrm>
        <a:prstGeom prst="triangl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  <a:latin typeface="+mj-lt"/>
            </a:rPr>
            <a:t>Aerodynamic theory of water vapor</a:t>
          </a:r>
        </a:p>
      </dsp:txBody>
      <dsp:txXfrm>
        <a:off x="982332" y="3944429"/>
        <a:ext cx="1314809" cy="1314809"/>
      </dsp:txXfrm>
    </dsp:sp>
    <dsp:sp modelId="{D1981415-4122-449C-9EBF-C737D401C9CB}">
      <dsp:nvSpPr>
        <dsp:cNvPr id="0" name=""/>
        <dsp:cNvSpPr/>
      </dsp:nvSpPr>
      <dsp:spPr>
        <a:xfrm rot="10800000">
          <a:off x="1639737" y="2629619"/>
          <a:ext cx="2629619" cy="2629619"/>
        </a:xfrm>
        <a:prstGeom prst="triangl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  <a:latin typeface="+mj-lt"/>
            </a:rPr>
            <a:t>Water Stress</a:t>
          </a:r>
        </a:p>
      </dsp:txBody>
      <dsp:txXfrm rot="10800000">
        <a:off x="2297142" y="2629619"/>
        <a:ext cx="1314809" cy="1314809"/>
      </dsp:txXfrm>
    </dsp:sp>
    <dsp:sp modelId="{BA6F1B34-A24D-40F0-B36A-90FB9A87FAE1}">
      <dsp:nvSpPr>
        <dsp:cNvPr id="0" name=""/>
        <dsp:cNvSpPr/>
      </dsp:nvSpPr>
      <dsp:spPr>
        <a:xfrm>
          <a:off x="2954547" y="2629619"/>
          <a:ext cx="2629619" cy="2629619"/>
        </a:xfrm>
        <a:prstGeom prst="triangl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+mj-lt"/>
            </a:rPr>
            <a:t>Biophysical conductance</a:t>
          </a:r>
        </a:p>
      </dsp:txBody>
      <dsp:txXfrm>
        <a:off x="3611952" y="3944429"/>
        <a:ext cx="1314809" cy="13148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1D9B6A-42B9-49DD-ADCB-4ECB7DFB55E8}">
      <dsp:nvSpPr>
        <dsp:cNvPr id="0" name=""/>
        <dsp:cNvSpPr/>
      </dsp:nvSpPr>
      <dsp:spPr>
        <a:xfrm>
          <a:off x="2874010" y="3036805"/>
          <a:ext cx="2379980" cy="2379980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solidFill>
                <a:schemeClr val="bg1"/>
              </a:solidFill>
            </a:rPr>
            <a:t>Insights</a:t>
          </a:r>
        </a:p>
      </dsp:txBody>
      <dsp:txXfrm>
        <a:off x="3222550" y="3385345"/>
        <a:ext cx="1682900" cy="1682900"/>
      </dsp:txXfrm>
    </dsp:sp>
    <dsp:sp modelId="{EA38C8EB-293B-4639-9D88-1EE3E807CF30}">
      <dsp:nvSpPr>
        <dsp:cNvPr id="0" name=""/>
        <dsp:cNvSpPr/>
      </dsp:nvSpPr>
      <dsp:spPr>
        <a:xfrm rot="12900000">
          <a:off x="1161933" y="2560481"/>
          <a:ext cx="2013351" cy="678294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843D6A-D0B3-4A65-9F72-0568C7C2C9DA}">
      <dsp:nvSpPr>
        <dsp:cNvPr id="0" name=""/>
        <dsp:cNvSpPr/>
      </dsp:nvSpPr>
      <dsp:spPr>
        <a:xfrm>
          <a:off x="213498" y="1417830"/>
          <a:ext cx="2260981" cy="1808784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How does in-situ T0 compare with satellite T0</a:t>
          </a:r>
        </a:p>
      </dsp:txBody>
      <dsp:txXfrm>
        <a:off x="266475" y="1470807"/>
        <a:ext cx="2155027" cy="1702830"/>
      </dsp:txXfrm>
    </dsp:sp>
    <dsp:sp modelId="{CC89FE84-508E-40C6-8C45-6782F85D2C2D}">
      <dsp:nvSpPr>
        <dsp:cNvPr id="0" name=""/>
        <dsp:cNvSpPr/>
      </dsp:nvSpPr>
      <dsp:spPr>
        <a:xfrm rot="16200000">
          <a:off x="3057324" y="1573802"/>
          <a:ext cx="2013351" cy="678294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153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A0343A-1F2C-4E62-9277-95709FA4806F}">
      <dsp:nvSpPr>
        <dsp:cNvPr id="0" name=""/>
        <dsp:cNvSpPr/>
      </dsp:nvSpPr>
      <dsp:spPr>
        <a:xfrm>
          <a:off x="2933509" y="1881"/>
          <a:ext cx="2260981" cy="1808784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239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How does satellite T0 compare with satellite Tr</a:t>
          </a:r>
        </a:p>
      </dsp:txBody>
      <dsp:txXfrm>
        <a:off x="2986486" y="54858"/>
        <a:ext cx="2155027" cy="1702830"/>
      </dsp:txXfrm>
    </dsp:sp>
    <dsp:sp modelId="{CFE90D6C-2E24-491D-AD2B-48AEFC20011A}">
      <dsp:nvSpPr>
        <dsp:cNvPr id="0" name=""/>
        <dsp:cNvSpPr/>
      </dsp:nvSpPr>
      <dsp:spPr>
        <a:xfrm rot="19500000">
          <a:off x="4952715" y="2560481"/>
          <a:ext cx="2013351" cy="678294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153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77B1B-5ED2-4C2E-A99E-630B287339DE}">
      <dsp:nvSpPr>
        <dsp:cNvPr id="0" name=""/>
        <dsp:cNvSpPr/>
      </dsp:nvSpPr>
      <dsp:spPr>
        <a:xfrm>
          <a:off x="5653520" y="1417830"/>
          <a:ext cx="2260981" cy="1808784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239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Aerodynamic and stomatal controls</a:t>
          </a:r>
        </a:p>
      </dsp:txBody>
      <dsp:txXfrm>
        <a:off x="5706497" y="1470807"/>
        <a:ext cx="2155027" cy="17028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1D9B6A-42B9-49DD-ADCB-4ECB7DFB55E8}">
      <dsp:nvSpPr>
        <dsp:cNvPr id="0" name=""/>
        <dsp:cNvSpPr/>
      </dsp:nvSpPr>
      <dsp:spPr>
        <a:xfrm>
          <a:off x="2874010" y="3036805"/>
          <a:ext cx="2379980" cy="2379980"/>
        </a:xfrm>
        <a:prstGeom prst="ellipse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Insights</a:t>
          </a:r>
        </a:p>
      </dsp:txBody>
      <dsp:txXfrm>
        <a:off x="3222550" y="3385345"/>
        <a:ext cx="1682900" cy="1682900"/>
      </dsp:txXfrm>
    </dsp:sp>
    <dsp:sp modelId="{EA38C8EB-293B-4639-9D88-1EE3E807CF30}">
      <dsp:nvSpPr>
        <dsp:cNvPr id="0" name=""/>
        <dsp:cNvSpPr/>
      </dsp:nvSpPr>
      <dsp:spPr>
        <a:xfrm rot="12900000">
          <a:off x="1235823" y="2625136"/>
          <a:ext cx="2013351" cy="678294"/>
        </a:xfrm>
        <a:prstGeom prst="leftArrow">
          <a:avLst>
            <a:gd name="adj1" fmla="val 60000"/>
            <a:gd name="adj2" fmla="val 50000"/>
          </a:avLst>
        </a:prstGeom>
        <a:noFill/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843D6A-D0B3-4A65-9F72-0568C7C2C9DA}">
      <dsp:nvSpPr>
        <dsp:cNvPr id="0" name=""/>
        <dsp:cNvSpPr/>
      </dsp:nvSpPr>
      <dsp:spPr>
        <a:xfrm>
          <a:off x="213498" y="1417830"/>
          <a:ext cx="2260981" cy="18087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How does in-situ T0 compare with satellite T0</a:t>
          </a:r>
          <a:endParaRPr lang="en-US" sz="2800" kern="1200" dirty="0"/>
        </a:p>
      </dsp:txBody>
      <dsp:txXfrm>
        <a:off x="266475" y="1470807"/>
        <a:ext cx="2155027" cy="1702830"/>
      </dsp:txXfrm>
    </dsp:sp>
    <dsp:sp modelId="{CC89FE84-508E-40C6-8C45-6782F85D2C2D}">
      <dsp:nvSpPr>
        <dsp:cNvPr id="0" name=""/>
        <dsp:cNvSpPr/>
      </dsp:nvSpPr>
      <dsp:spPr>
        <a:xfrm rot="16200000">
          <a:off x="3057324" y="1573802"/>
          <a:ext cx="2013351" cy="678294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A0343A-1F2C-4E62-9277-95709FA4806F}">
      <dsp:nvSpPr>
        <dsp:cNvPr id="0" name=""/>
        <dsp:cNvSpPr/>
      </dsp:nvSpPr>
      <dsp:spPr>
        <a:xfrm>
          <a:off x="2933509" y="1881"/>
          <a:ext cx="2260981" cy="180878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How does satellite-T0 compare with satellite-Tr</a:t>
          </a:r>
        </a:p>
      </dsp:txBody>
      <dsp:txXfrm>
        <a:off x="2986486" y="54858"/>
        <a:ext cx="2155027" cy="1702830"/>
      </dsp:txXfrm>
    </dsp:sp>
    <dsp:sp modelId="{CFE90D6C-2E24-491D-AD2B-48AEFC20011A}">
      <dsp:nvSpPr>
        <dsp:cNvPr id="0" name=""/>
        <dsp:cNvSpPr/>
      </dsp:nvSpPr>
      <dsp:spPr>
        <a:xfrm rot="19500000">
          <a:off x="4952715" y="2560481"/>
          <a:ext cx="2013351" cy="678294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77B1B-5ED2-4C2E-A99E-630B287339DE}">
      <dsp:nvSpPr>
        <dsp:cNvPr id="0" name=""/>
        <dsp:cNvSpPr/>
      </dsp:nvSpPr>
      <dsp:spPr>
        <a:xfrm>
          <a:off x="5653520" y="1417830"/>
          <a:ext cx="2260981" cy="180878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Aerodynamic and stomatal controls</a:t>
          </a:r>
        </a:p>
      </dsp:txBody>
      <dsp:txXfrm>
        <a:off x="5706497" y="1470807"/>
        <a:ext cx="2155027" cy="17028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1D9B6A-42B9-49DD-ADCB-4ECB7DFB55E8}">
      <dsp:nvSpPr>
        <dsp:cNvPr id="0" name=""/>
        <dsp:cNvSpPr/>
      </dsp:nvSpPr>
      <dsp:spPr>
        <a:xfrm>
          <a:off x="2874010" y="3036805"/>
          <a:ext cx="2379980" cy="2379980"/>
        </a:xfrm>
        <a:prstGeom prst="ellipse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Insights</a:t>
          </a:r>
        </a:p>
      </dsp:txBody>
      <dsp:txXfrm>
        <a:off x="3222550" y="3385345"/>
        <a:ext cx="1682900" cy="1682900"/>
      </dsp:txXfrm>
    </dsp:sp>
    <dsp:sp modelId="{EA38C8EB-293B-4639-9D88-1EE3E807CF30}">
      <dsp:nvSpPr>
        <dsp:cNvPr id="0" name=""/>
        <dsp:cNvSpPr/>
      </dsp:nvSpPr>
      <dsp:spPr>
        <a:xfrm rot="12900000">
          <a:off x="1235823" y="2625136"/>
          <a:ext cx="2013351" cy="678294"/>
        </a:xfrm>
        <a:prstGeom prst="leftArrow">
          <a:avLst>
            <a:gd name="adj1" fmla="val 60000"/>
            <a:gd name="adj2" fmla="val 50000"/>
          </a:avLst>
        </a:prstGeom>
        <a:noFill/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843D6A-D0B3-4A65-9F72-0568C7C2C9DA}">
      <dsp:nvSpPr>
        <dsp:cNvPr id="0" name=""/>
        <dsp:cNvSpPr/>
      </dsp:nvSpPr>
      <dsp:spPr>
        <a:xfrm>
          <a:off x="213498" y="1417830"/>
          <a:ext cx="2260981" cy="18087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How does in-situ T0 compare with satellite T0</a:t>
          </a:r>
          <a:endParaRPr lang="en-US" sz="2800" kern="1200" dirty="0"/>
        </a:p>
      </dsp:txBody>
      <dsp:txXfrm>
        <a:off x="266475" y="1470807"/>
        <a:ext cx="2155027" cy="1702830"/>
      </dsp:txXfrm>
    </dsp:sp>
    <dsp:sp modelId="{CC89FE84-508E-40C6-8C45-6782F85D2C2D}">
      <dsp:nvSpPr>
        <dsp:cNvPr id="0" name=""/>
        <dsp:cNvSpPr/>
      </dsp:nvSpPr>
      <dsp:spPr>
        <a:xfrm rot="16200000">
          <a:off x="3057324" y="1573802"/>
          <a:ext cx="2013351" cy="678294"/>
        </a:xfrm>
        <a:prstGeom prst="leftArrow">
          <a:avLst>
            <a:gd name="adj1" fmla="val 60000"/>
            <a:gd name="adj2" fmla="val 50000"/>
          </a:avLst>
        </a:prstGeom>
        <a:solidFill>
          <a:schemeClr val="bg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A0343A-1F2C-4E62-9277-95709FA4806F}">
      <dsp:nvSpPr>
        <dsp:cNvPr id="0" name=""/>
        <dsp:cNvSpPr/>
      </dsp:nvSpPr>
      <dsp:spPr>
        <a:xfrm>
          <a:off x="2933509" y="1881"/>
          <a:ext cx="2260981" cy="1808784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How does satellite-T0 compare with satellite-Tr</a:t>
          </a:r>
        </a:p>
      </dsp:txBody>
      <dsp:txXfrm>
        <a:off x="2986486" y="54858"/>
        <a:ext cx="2155027" cy="1702830"/>
      </dsp:txXfrm>
    </dsp:sp>
    <dsp:sp modelId="{CFE90D6C-2E24-491D-AD2B-48AEFC20011A}">
      <dsp:nvSpPr>
        <dsp:cNvPr id="0" name=""/>
        <dsp:cNvSpPr/>
      </dsp:nvSpPr>
      <dsp:spPr>
        <a:xfrm rot="19500000">
          <a:off x="4952715" y="2560481"/>
          <a:ext cx="2013351" cy="678294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77B1B-5ED2-4C2E-A99E-630B287339DE}">
      <dsp:nvSpPr>
        <dsp:cNvPr id="0" name=""/>
        <dsp:cNvSpPr/>
      </dsp:nvSpPr>
      <dsp:spPr>
        <a:xfrm>
          <a:off x="5653520" y="1417830"/>
          <a:ext cx="2260981" cy="180878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Aerodynamic and stomatal controls</a:t>
          </a:r>
        </a:p>
      </dsp:txBody>
      <dsp:txXfrm>
        <a:off x="5706497" y="1470807"/>
        <a:ext cx="2155027" cy="1702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927C1-713C-4336-B3D9-000CCAFB318B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0A6663-E47E-4B32-A7C6-BC22FB4BD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04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FF715-5896-47B3-A263-C562E3E3F0A5}" type="slidenum">
              <a:rPr lang="en-150" smtClean="0"/>
              <a:t>3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807771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FF715-5896-47B3-A263-C562E3E3F0A5}" type="slidenum">
              <a:rPr lang="en-150" smtClean="0"/>
              <a:t>4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957805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FF715-5896-47B3-A263-C562E3E3F0A5}" type="slidenum">
              <a:rPr lang="en-150" smtClean="0"/>
              <a:t>5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168366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FF715-5896-47B3-A263-C562E3E3F0A5}" type="slidenum">
              <a:rPr lang="en-150" smtClean="0"/>
              <a:t>6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004895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FF715-5896-47B3-A263-C562E3E3F0A5}" type="slidenum">
              <a:rPr lang="en-150" smtClean="0"/>
              <a:t>7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121111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FF715-5896-47B3-A263-C562E3E3F0A5}" type="slidenum">
              <a:rPr lang="en-150" smtClean="0"/>
              <a:t>8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84525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429E2-B967-0524-E191-F31DF1D7F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97B7B9-FE7E-3226-03BD-87A0A43B7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D0E82-6955-257E-7547-374CCCA96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EE9D-E89C-4FD1-A964-9D1B03909A16}" type="datetimeFigureOut">
              <a:rPr lang="en-IE" smtClean="0"/>
              <a:t>26/09/2022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BBAD4-BF14-9F60-DC43-054416315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34CCF-45D2-4E31-054E-93FFACCC1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3B60-C818-4872-9F69-B6BCEBBB8E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69566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1B560-9A73-DE81-2933-72A37C68C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4CF637-238B-0533-69DD-14FA2885A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78D15-D8AF-47CB-9499-0D99FEFD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EE9D-E89C-4FD1-A964-9D1B03909A16}" type="datetimeFigureOut">
              <a:rPr lang="en-IE" smtClean="0"/>
              <a:t>26/09/2022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38137-7397-D051-6C00-1B637C7D3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ADE0C-5C89-F7BA-4D86-390C54F8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3B60-C818-4872-9F69-B6BCEBBB8E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47364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52A8E7-23E9-29D2-334B-15AFFAA97A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3CA6A7-1FCD-3AC1-71E3-A92A77BB42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DC9E6-4087-1066-8016-9CCA645CA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EE9D-E89C-4FD1-A964-9D1B03909A16}" type="datetimeFigureOut">
              <a:rPr lang="en-IE" smtClean="0"/>
              <a:t>26/09/2022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37F5F-47F8-D085-9BC7-6F674288C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A5DE7-4A74-8297-D5F5-DA447F523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3B60-C818-4872-9F69-B6BCEBBB8E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791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3A043-77AE-CB46-293C-4E488FF1B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20BC9-9931-73EC-7B8E-FDBE4647D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EADF-6C61-0A1F-A321-68C98C4D6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EE9D-E89C-4FD1-A964-9D1B03909A16}" type="datetimeFigureOut">
              <a:rPr lang="en-IE" smtClean="0"/>
              <a:t>26/09/2022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3C751-D382-4F07-C3F5-041580797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4C40B-CBBA-EED9-A05C-E8DD965C5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3B60-C818-4872-9F69-B6BCEBBB8E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26157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46EF6-2D30-A492-B728-B70F32EBB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635583-E212-63E6-F13F-CB0DF72DE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3C63C-642F-F2F1-5A1E-AAEF1EE5A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EE9D-E89C-4FD1-A964-9D1B03909A16}" type="datetimeFigureOut">
              <a:rPr lang="en-IE" smtClean="0"/>
              <a:t>26/09/2022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C3A88-0BF7-C2EE-7449-8ECE030D0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983D1-624C-084A-94EB-EAA1166D4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3B60-C818-4872-9F69-B6BCEBBB8E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9873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825D7-4E73-7AB4-BB04-19EBD0AB0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17F4E-D521-A50C-CB22-1F1D8DA6D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93B268-E282-A331-37A6-37E8F6243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2F3F2-288C-2155-9981-478911C9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EE9D-E89C-4FD1-A964-9D1B03909A16}" type="datetimeFigureOut">
              <a:rPr lang="en-IE" smtClean="0"/>
              <a:t>26/09/2022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4B1C19-BBC0-D9EB-73D7-E765E7B50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98D03-9748-1ED0-E85B-350F6CFA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3B60-C818-4872-9F69-B6BCEBBB8E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09986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89C39-AEF4-A5F2-60F8-04C01E772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43A04-66AF-9212-89E2-2DCA3DCF1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ECE1C-A61E-13D3-8558-5821560C8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1F1E0B-1967-280F-56CC-3D17371C61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BED640-210B-1213-1F40-A3235D4618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FFADE0-67AB-9B01-DBFC-94E8D000F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EE9D-E89C-4FD1-A964-9D1B03909A16}" type="datetimeFigureOut">
              <a:rPr lang="en-IE" smtClean="0"/>
              <a:t>26/09/2022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07EF8C-1C81-B4AA-70E7-D978F721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8C0940-66C7-1988-6A0B-AC202C7A8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3B60-C818-4872-9F69-B6BCEBBB8E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4938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11295-5AF1-5091-07AD-988E58F4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9FC179-1B63-2399-AC41-BCCE52735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EE9D-E89C-4FD1-A964-9D1B03909A16}" type="datetimeFigureOut">
              <a:rPr lang="en-IE" smtClean="0"/>
              <a:t>26/09/2022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AFE751-CBD4-7192-BDF8-ACF44A785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A709C-3A92-A422-6640-C590ABE91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3B60-C818-4872-9F69-B6BCEBBB8E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75871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5FD8B0-D32A-8020-BE19-9AE2D4E0A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EE9D-E89C-4FD1-A964-9D1B03909A16}" type="datetimeFigureOut">
              <a:rPr lang="en-IE" smtClean="0"/>
              <a:t>26/09/2022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E12379-8C68-0726-AEEC-08912FE5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52C45-431A-507B-1CA4-324D82E9B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3B60-C818-4872-9F69-B6BCEBBB8E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2891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D42AE-F511-10D9-F32D-33F170B17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F32E9-DEB4-5CDA-98EE-8A4ED67D8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D085E9-281F-6701-D9E2-9208D8648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2BC572-790C-B457-516D-9ED754CCA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EE9D-E89C-4FD1-A964-9D1B03909A16}" type="datetimeFigureOut">
              <a:rPr lang="en-IE" smtClean="0"/>
              <a:t>26/09/2022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B8CB3-065A-97B6-75F1-026C2F54C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CF9EF6-A2E4-CD47-67A8-B460743CA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3B60-C818-4872-9F69-B6BCEBBB8E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6987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D492B-63D4-A1F2-16C0-E2F92E8B8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BC127B-4B71-344E-80C0-B34D36B3A9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42D264-63A4-8AAC-915D-FC50D5FAFC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903D2-37E9-502B-2631-9293B4796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EE9D-E89C-4FD1-A964-9D1B03909A16}" type="datetimeFigureOut">
              <a:rPr lang="en-IE" smtClean="0"/>
              <a:t>26/09/2022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45ADF-2C16-394C-1202-C8F5AFF1C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7B780-ADC8-7C83-1CAA-D507B5320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3B60-C818-4872-9F69-B6BCEBBB8E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75541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7435B2-FCF1-80A7-1DE9-7F3181AEC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975F6-A9A2-37CE-4313-E04B3E25C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4D175-3D08-851C-9F73-FD2B531EAE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2EE9D-E89C-4FD1-A964-9D1B03909A16}" type="datetimeFigureOut">
              <a:rPr lang="en-IE" smtClean="0"/>
              <a:t>26/09/2022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D6255-D5B0-57A6-B0E3-5E44DB7F2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20B71-9AD1-53D4-F1F0-CD803BA1C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C3B60-C818-4872-9F69-B6BCEBBB8E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1373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microsoft.com/office/2007/relationships/diagramDrawing" Target="../diagrams/drawing2.xml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6.jpeg"/><Relationship Id="rId10" Type="http://schemas.openxmlformats.org/officeDocument/2006/relationships/diagramLayout" Target="../diagrams/layout2.xml"/><Relationship Id="rId4" Type="http://schemas.openxmlformats.org/officeDocument/2006/relationships/image" Target="../media/image5.jpeg"/><Relationship Id="rId9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92441-9420-CF50-C315-B2D0C84040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945" y="521659"/>
            <a:ext cx="11061724" cy="2387600"/>
          </a:xfrm>
        </p:spPr>
        <p:txBody>
          <a:bodyPr>
            <a:normAutofit/>
          </a:bodyPr>
          <a:lstStyle/>
          <a:p>
            <a:r>
              <a:rPr lang="en-IE" sz="4000" spc="80" dirty="0">
                <a:latin typeface="Century Gothic" panose="020B0502020202020204" pitchFamily="34" charset="0"/>
              </a:rPr>
              <a:t>Insights Into the Aerodynamic Versus Radiometric Surface Temperature Debate in Thermal-Based Evaporation Modeling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810C2-E4AB-D394-B5BD-D08716F1B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945" y="4248727"/>
            <a:ext cx="11240655" cy="2064523"/>
          </a:xfrm>
        </p:spPr>
        <p:txBody>
          <a:bodyPr>
            <a:normAutofit lnSpcReduction="10000"/>
          </a:bodyPr>
          <a:lstStyle/>
          <a:p>
            <a:r>
              <a:rPr lang="en-IE" sz="2800" u="sng" dirty="0"/>
              <a:t>Kaniska Mallick</a:t>
            </a:r>
            <a:r>
              <a:rPr lang="en-IE" sz="2800" dirty="0"/>
              <a:t>(1,2), Dennis Baldocchi(2), Andrew Jarvis(3), Tian Hu(1) and co-authors</a:t>
            </a:r>
          </a:p>
          <a:p>
            <a:endParaRPr lang="en-IE" sz="1900" dirty="0"/>
          </a:p>
          <a:p>
            <a:r>
              <a:rPr lang="en-IE" sz="1900" dirty="0"/>
              <a:t>(1)REMOTE, Luxembourg Institute of Science and Technology, </a:t>
            </a:r>
            <a:r>
              <a:rPr lang="en-IE" sz="1900" dirty="0" err="1"/>
              <a:t>Belvaux</a:t>
            </a:r>
            <a:r>
              <a:rPr lang="en-IE" sz="1900" dirty="0"/>
              <a:t>, Luxembourg; (2)Biometeorology Lab, Dept. Env. Sci. Policy and Management, University of California, Berkeley, United States; (3) Lancaster University, United Kingdom</a:t>
            </a:r>
          </a:p>
        </p:txBody>
      </p:sp>
    </p:spTree>
    <p:extLst>
      <p:ext uri="{BB962C8B-B14F-4D97-AF65-F5344CB8AC3E}">
        <p14:creationId xmlns:p14="http://schemas.microsoft.com/office/powerpoint/2010/main" val="740945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0B2E6B-1EAB-2361-9826-4EE40BB4A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69" y="457200"/>
            <a:ext cx="2956914" cy="1600199"/>
          </a:xfrm>
        </p:spPr>
        <p:txBody>
          <a:bodyPr anchor="t" anchorCtr="0">
            <a:normAutofit/>
          </a:bodyPr>
          <a:lstStyle/>
          <a:p>
            <a:r>
              <a:rPr lang="en-IE" sz="3600" b="1" dirty="0"/>
              <a:t>T</a:t>
            </a:r>
            <a:r>
              <a:rPr lang="en-IE" sz="3600" b="1" baseline="-25000" dirty="0"/>
              <a:t>0</a:t>
            </a:r>
            <a:r>
              <a:rPr lang="en-IE" sz="3600" b="1" dirty="0"/>
              <a:t>-STIC versus T</a:t>
            </a:r>
            <a:r>
              <a:rPr lang="en-IE" sz="3600" b="1" baseline="-25000" dirty="0"/>
              <a:t>0</a:t>
            </a:r>
            <a:r>
              <a:rPr lang="en-IE" sz="3600" b="1" dirty="0"/>
              <a:t>-inverted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0604FF-9925-766E-8DF8-D4F892C81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469" y="2057399"/>
            <a:ext cx="3298492" cy="4547681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E" sz="2000" u="sng" dirty="0">
                <a:latin typeface="Trebuchet MS" panose="020B0603020202020204" pitchFamily="34" charset="0"/>
              </a:rPr>
              <a:t>Inverted T</a:t>
            </a:r>
            <a:r>
              <a:rPr lang="en-IE" sz="2000" u="sng" baseline="-25000" dirty="0">
                <a:latin typeface="Trebuchet MS" panose="020B0603020202020204" pitchFamily="34" charset="0"/>
              </a:rPr>
              <a:t>0</a:t>
            </a:r>
            <a:r>
              <a:rPr lang="en-IE" sz="2000" dirty="0">
                <a:latin typeface="Trebuchet MS" panose="020B0603020202020204" pitchFamily="34" charset="0"/>
              </a:rPr>
              <a:t>: estimated by using EC tower friction velocity, wind speed, and associated surface energy balance components.</a:t>
            </a:r>
          </a:p>
          <a:p>
            <a:pPr>
              <a:lnSpc>
                <a:spcPct val="100000"/>
              </a:lnSpc>
            </a:pPr>
            <a:endParaRPr lang="en-IE" sz="2000" dirty="0">
              <a:latin typeface="Trebuchet MS" panose="020B0603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E" sz="2000" dirty="0">
                <a:latin typeface="Trebuchet MS" panose="020B0603020202020204" pitchFamily="34" charset="0"/>
              </a:rPr>
              <a:t>Significant correlation</a:t>
            </a:r>
          </a:p>
          <a:p>
            <a:pPr>
              <a:lnSpc>
                <a:spcPct val="100000"/>
              </a:lnSpc>
            </a:pPr>
            <a:endParaRPr lang="en-IE" sz="2000" dirty="0">
              <a:latin typeface="Trebuchet MS" panose="020B0603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E" sz="2000" dirty="0">
                <a:latin typeface="Trebuchet MS" panose="020B0603020202020204" pitchFamily="34" charset="0"/>
              </a:rPr>
              <a:t>Constant kB</a:t>
            </a:r>
            <a:r>
              <a:rPr lang="en-IE" sz="2000" baseline="30000" dirty="0">
                <a:latin typeface="Trebuchet MS" panose="020B0603020202020204" pitchFamily="34" charset="0"/>
              </a:rPr>
              <a:t>-1</a:t>
            </a:r>
            <a:r>
              <a:rPr lang="en-IE" sz="2000" dirty="0">
                <a:latin typeface="Trebuchet MS" panose="020B0603020202020204" pitchFamily="34" charset="0"/>
              </a:rPr>
              <a:t>: Effects of g</a:t>
            </a:r>
            <a:r>
              <a:rPr lang="en-IE" sz="2000" baseline="-25000" dirty="0">
                <a:latin typeface="Trebuchet MS" panose="020B0603020202020204" pitchFamily="34" charset="0"/>
              </a:rPr>
              <a:t>a</a:t>
            </a:r>
            <a:r>
              <a:rPr lang="en-IE" sz="2000" dirty="0">
                <a:latin typeface="Trebuchet MS" panose="020B0603020202020204" pitchFamily="34" charset="0"/>
              </a:rPr>
              <a:t> and wind speed.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2000" dirty="0">
              <a:latin typeface="Trebuchet MS" panose="020B0603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A6D499-B8BC-F1A2-9655-AA90331552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766" y="710272"/>
            <a:ext cx="3733800" cy="280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4DE1FB-0B45-8030-A649-9F378FF445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579" y="691897"/>
            <a:ext cx="3734867" cy="280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406F96-2B17-12DD-3712-69EEA091CA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48"/>
          <a:stretch/>
        </p:blipFill>
        <p:spPr bwMode="auto">
          <a:xfrm>
            <a:off x="4291124" y="3857625"/>
            <a:ext cx="3298493" cy="3000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A453D5-B460-C261-D28B-2112C23D21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130" y="3857624"/>
            <a:ext cx="4000500" cy="300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142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0B2E6B-1EAB-2361-9826-4EE40BB4A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69" y="457200"/>
            <a:ext cx="2956914" cy="1600199"/>
          </a:xfrm>
        </p:spPr>
        <p:txBody>
          <a:bodyPr anchor="t" anchorCtr="0">
            <a:normAutofit/>
          </a:bodyPr>
          <a:lstStyle/>
          <a:p>
            <a:r>
              <a:rPr lang="en-IE" sz="4000" b="1" u="sng" dirty="0"/>
              <a:t>Varying kB</a:t>
            </a:r>
            <a:r>
              <a:rPr lang="en-IE" sz="4000" b="1" u="sng" baseline="30000" dirty="0"/>
              <a:t>-1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0604FF-9925-766E-8DF8-D4F892C81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468" y="2057399"/>
            <a:ext cx="3375497" cy="4547681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E" sz="2200" dirty="0">
                <a:latin typeface="Trebuchet MS" panose="020B0603020202020204" pitchFamily="34" charset="0"/>
              </a:rPr>
              <a:t>kB-1 = f{T</a:t>
            </a:r>
            <a:r>
              <a:rPr lang="en-IE" sz="2200" baseline="-25000" dirty="0">
                <a:latin typeface="Trebuchet MS" panose="020B0603020202020204" pitchFamily="34" charset="0"/>
              </a:rPr>
              <a:t>r</a:t>
            </a:r>
            <a:r>
              <a:rPr lang="en-IE" sz="2200" dirty="0">
                <a:latin typeface="Trebuchet MS" panose="020B0603020202020204" pitchFamily="34" charset="0"/>
              </a:rPr>
              <a:t>, u}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IE" sz="2200" dirty="0">
              <a:latin typeface="Trebuchet MS" panose="020B0603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E" sz="2200" dirty="0">
                <a:latin typeface="Trebuchet MS" panose="020B0603020202020204" pitchFamily="34" charset="0"/>
              </a:rPr>
              <a:t>Large difference in water-limited ecosystems</a:t>
            </a:r>
          </a:p>
          <a:p>
            <a:pPr>
              <a:lnSpc>
                <a:spcPct val="100000"/>
              </a:lnSpc>
            </a:pPr>
            <a:endParaRPr lang="en-IE" sz="2200" dirty="0">
              <a:latin typeface="Trebuchet MS" panose="020B0603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E" sz="2200" dirty="0"/>
              <a:t>Both static and dynamic kB−1 revealed marginal difference in the statistical metrics in mesic ecosystems. </a:t>
            </a:r>
            <a:endParaRPr lang="en-IE" sz="2200" dirty="0"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516354-8F4F-D1F7-BBD1-CA42F9E964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341" y="3429000"/>
            <a:ext cx="4267200" cy="3200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FD8658D-3134-5147-6392-0D9751A2EA89}"/>
              </a:ext>
            </a:extLst>
          </p:cNvPr>
          <p:cNvGrpSpPr/>
          <p:nvPr/>
        </p:nvGrpSpPr>
        <p:grpSpPr>
          <a:xfrm>
            <a:off x="4098589" y="980300"/>
            <a:ext cx="4267200" cy="3249266"/>
            <a:chOff x="4098589" y="980300"/>
            <a:chExt cx="4267200" cy="32492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53803D-C5FD-7F72-ACA4-138522C11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98589" y="1029166"/>
              <a:ext cx="4267200" cy="32004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36CC74-7125-44A7-A425-B67C51B20100}"/>
                </a:ext>
              </a:extLst>
            </p:cNvPr>
            <p:cNvSpPr txBox="1"/>
            <p:nvPr/>
          </p:nvSpPr>
          <p:spPr>
            <a:xfrm>
              <a:off x="7454576" y="980300"/>
              <a:ext cx="5509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kB-1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7352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4D51-6630-E79E-2F73-0081DB339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Results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C9AA492-FB56-5AFF-765D-95077CCA9C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6340904"/>
              </p:ext>
            </p:extLst>
          </p:nvPr>
        </p:nvGraphicFramePr>
        <p:xfrm>
          <a:off x="3131128" y="102790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0466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0B2E6B-1EAB-2361-9826-4EE40BB4A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67" y="457200"/>
            <a:ext cx="3365771" cy="1600199"/>
          </a:xfrm>
        </p:spPr>
        <p:txBody>
          <a:bodyPr anchor="ctr" anchorCtr="0">
            <a:normAutofit/>
          </a:bodyPr>
          <a:lstStyle/>
          <a:p>
            <a:r>
              <a:rPr lang="en-IE" sz="3600" b="1" dirty="0"/>
              <a:t>Satellite-T</a:t>
            </a:r>
            <a:r>
              <a:rPr lang="en-IE" sz="3600" b="1" baseline="-25000" dirty="0"/>
              <a:t>0</a:t>
            </a:r>
            <a:r>
              <a:rPr lang="en-IE" sz="3600" b="1" dirty="0"/>
              <a:t> versus Satellite-T</a:t>
            </a:r>
            <a:r>
              <a:rPr lang="en-IE" sz="3600" b="1" baseline="-25000" dirty="0"/>
              <a:t>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0604FF-9925-766E-8DF8-D4F892C81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468" y="2057399"/>
            <a:ext cx="3141640" cy="4547681"/>
          </a:xfrm>
        </p:spPr>
        <p:txBody>
          <a:bodyPr/>
          <a:lstStyle/>
          <a:p>
            <a:endParaRPr lang="en-US" dirty="0"/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STIC T</a:t>
            </a:r>
            <a:r>
              <a:rPr lang="en-US" sz="2000" baseline="-25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2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MODIS T</a:t>
            </a:r>
            <a:r>
              <a:rPr lang="en-US" sz="2000" baseline="-25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2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differed by ±4–6°C in arid and semiarid ecosystems.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000" baseline="-25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2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consistently exceeded T</a:t>
            </a:r>
            <a:r>
              <a:rPr lang="en-US" sz="2000" baseline="-25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2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mesic ecosystems. 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Almost independent of satellite view zenith angle (</a:t>
            </a:r>
            <a:r>
              <a:rPr lang="en-US" sz="2000" dirty="0" err="1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vza</a:t>
            </a:r>
            <a:r>
              <a:rPr lang="en-US" sz="2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variations.</a:t>
            </a:r>
            <a:endParaRPr lang="en-IE" sz="2000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A5AA9E-BA21-177F-B4D0-AF7743C9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822" y="838217"/>
            <a:ext cx="3733800" cy="2800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C91185-F0B5-814D-1547-4ACD32457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022" y="898128"/>
            <a:ext cx="3733800" cy="28003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69A759A-521C-BA89-F027-01A95D4C90D3}"/>
              </a:ext>
            </a:extLst>
          </p:cNvPr>
          <p:cNvGrpSpPr/>
          <p:nvPr/>
        </p:nvGrpSpPr>
        <p:grpSpPr>
          <a:xfrm>
            <a:off x="6122544" y="3638567"/>
            <a:ext cx="3960178" cy="2912216"/>
            <a:chOff x="6224082" y="3639364"/>
            <a:chExt cx="3960178" cy="29122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37B74B-728F-45B2-69BE-D1B5E65E5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24082" y="3751230"/>
              <a:ext cx="3733800" cy="280035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C08BBD-C2AA-A716-AD67-4065B5966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1286" r="3259"/>
            <a:stretch/>
          </p:blipFill>
          <p:spPr>
            <a:xfrm>
              <a:off x="9607212" y="3751230"/>
              <a:ext cx="577048" cy="28003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499F4B-95C4-D65E-B12C-99BB22822B92}"/>
                </a:ext>
              </a:extLst>
            </p:cNvPr>
            <p:cNvSpPr txBox="1"/>
            <p:nvPr/>
          </p:nvSpPr>
          <p:spPr>
            <a:xfrm>
              <a:off x="9403159" y="3639364"/>
              <a:ext cx="6511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Verdana" panose="020B0604030504040204" pitchFamily="34" charset="0"/>
                  <a:ea typeface="Verdana" panose="020B0604030504040204" pitchFamily="34" charset="0"/>
                </a:rPr>
                <a:t>vza</a:t>
              </a:r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</a:rPr>
                <a:t>(</a:t>
              </a:r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  <a:sym typeface="Symbol" panose="05050102010706020507" pitchFamily="18" charset="2"/>
                </a:rPr>
                <a:t>)</a:t>
              </a:r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323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0B2E6B-1EAB-2361-9826-4EE40BB4A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67" y="457200"/>
            <a:ext cx="2947677" cy="1600199"/>
          </a:xfrm>
        </p:spPr>
        <p:txBody>
          <a:bodyPr anchor="ctr" anchorCtr="0">
            <a:normAutofit/>
          </a:bodyPr>
          <a:lstStyle/>
          <a:p>
            <a:r>
              <a:rPr lang="en-IE" sz="3600" b="1" dirty="0"/>
              <a:t>T</a:t>
            </a:r>
            <a:r>
              <a:rPr lang="en-IE" sz="3600" b="1" baseline="-25000" dirty="0"/>
              <a:t>0</a:t>
            </a:r>
            <a:r>
              <a:rPr lang="en-IE" sz="3600" b="1" dirty="0"/>
              <a:t> vs. T</a:t>
            </a:r>
            <a:r>
              <a:rPr lang="en-IE" sz="3600" b="1" baseline="-25000" dirty="0"/>
              <a:t>r</a:t>
            </a:r>
            <a:r>
              <a:rPr lang="en-IE" sz="3600" b="1" dirty="0"/>
              <a:t> and energy-water limits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0604FF-9925-766E-8DF8-D4F892C81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468" y="2057399"/>
            <a:ext cx="2947677" cy="4547681"/>
          </a:xfrm>
        </p:spPr>
        <p:txBody>
          <a:bodyPr/>
          <a:lstStyle/>
          <a:p>
            <a:endParaRPr lang="en-US" dirty="0"/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u="sng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 limit</a:t>
            </a:r>
            <a:r>
              <a:rPr lang="en-US" sz="2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Global radiation (R</a:t>
            </a:r>
            <a:r>
              <a:rPr lang="en-US" sz="2000" baseline="-25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2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(W/m</a:t>
            </a:r>
            <a:r>
              <a:rPr lang="en-US" sz="2000" baseline="30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limit</a:t>
            </a:r>
            <a:r>
              <a:rPr lang="en-US" sz="2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Soil water content (SWC) (m</a:t>
            </a:r>
            <a:r>
              <a:rPr lang="en-US" sz="2000" baseline="30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/m</a:t>
            </a:r>
            <a:r>
              <a:rPr lang="en-US" sz="2000" baseline="30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2BD167-D7F9-54CF-BB04-E95EADF427A1}"/>
              </a:ext>
            </a:extLst>
          </p:cNvPr>
          <p:cNvGrpSpPr/>
          <p:nvPr/>
        </p:nvGrpSpPr>
        <p:grpSpPr>
          <a:xfrm>
            <a:off x="3679427" y="127496"/>
            <a:ext cx="3754773" cy="2852988"/>
            <a:chOff x="3679427" y="127496"/>
            <a:chExt cx="3754773" cy="285298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26710B-1CD0-9FCD-D032-783187FC771B}"/>
                </a:ext>
              </a:extLst>
            </p:cNvPr>
            <p:cNvSpPr txBox="1"/>
            <p:nvPr/>
          </p:nvSpPr>
          <p:spPr>
            <a:xfrm>
              <a:off x="6380102" y="127496"/>
              <a:ext cx="103464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SWC (m</a:t>
              </a:r>
              <a:r>
                <a:rPr lang="en-US" sz="1200" baseline="30000" dirty="0"/>
                <a:t>3</a:t>
              </a:r>
              <a:r>
                <a:rPr lang="en-US" sz="1200" dirty="0"/>
                <a:t>/m</a:t>
              </a:r>
              <a:r>
                <a:rPr lang="en-US" sz="1200" baseline="30000" dirty="0"/>
                <a:t>3</a:t>
              </a:r>
              <a:r>
                <a:rPr lang="en-US" sz="1200" dirty="0"/>
                <a:t>)</a:t>
              </a:r>
              <a:endParaRPr lang="en-US" sz="1200" baseline="-25000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3BF68C6-0519-4A18-6876-587726D69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533"/>
            <a:stretch/>
          </p:blipFill>
          <p:spPr bwMode="auto">
            <a:xfrm>
              <a:off x="3679427" y="179067"/>
              <a:ext cx="3754773" cy="280141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040363-70B0-71E8-B3CD-A79C0888FBD1}"/>
              </a:ext>
            </a:extLst>
          </p:cNvPr>
          <p:cNvGrpSpPr/>
          <p:nvPr/>
        </p:nvGrpSpPr>
        <p:grpSpPr>
          <a:xfrm>
            <a:off x="7309431" y="1291576"/>
            <a:ext cx="3798594" cy="2817471"/>
            <a:chOff x="7309431" y="1291576"/>
            <a:chExt cx="3798594" cy="281747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BBA11B-B210-CFEA-DA8A-E727486B6144}"/>
                </a:ext>
              </a:extLst>
            </p:cNvPr>
            <p:cNvSpPr txBox="1"/>
            <p:nvPr/>
          </p:nvSpPr>
          <p:spPr>
            <a:xfrm>
              <a:off x="10073383" y="1291576"/>
              <a:ext cx="103464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SWC (m</a:t>
              </a:r>
              <a:r>
                <a:rPr lang="en-US" sz="1200" baseline="30000" dirty="0"/>
                <a:t>3</a:t>
              </a:r>
              <a:r>
                <a:rPr lang="en-US" sz="1200" dirty="0"/>
                <a:t>/m</a:t>
              </a:r>
              <a:r>
                <a:rPr lang="en-US" sz="1200" baseline="30000" dirty="0"/>
                <a:t>3</a:t>
              </a:r>
              <a:r>
                <a:rPr lang="en-US" sz="1200" dirty="0"/>
                <a:t>)</a:t>
              </a:r>
              <a:endParaRPr lang="en-US" sz="1200" baseline="-250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17FEBC3-FA11-6DDC-3D4D-C2EF2CD7DF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557"/>
            <a:stretch/>
          </p:blipFill>
          <p:spPr bwMode="auto">
            <a:xfrm>
              <a:off x="7309431" y="1308697"/>
              <a:ext cx="3754597" cy="28003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5A423A2-4380-FE04-2080-4635399A37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133" y="4056583"/>
            <a:ext cx="3734867" cy="28014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FB35B9-144C-1309-C185-1B87FC1BA298}"/>
              </a:ext>
            </a:extLst>
          </p:cNvPr>
          <p:cNvSpPr txBox="1"/>
          <p:nvPr/>
        </p:nvSpPr>
        <p:spPr>
          <a:xfrm>
            <a:off x="7917315" y="355855"/>
            <a:ext cx="33996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highlight>
                  <a:srgbClr val="FFFF00"/>
                </a:highlight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Significant correlation b/w T</a:t>
            </a:r>
            <a:r>
              <a:rPr lang="en-US" sz="1800" u="sng" baseline="-25000" dirty="0">
                <a:highlight>
                  <a:srgbClr val="FFFF00"/>
                </a:highlight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1800" u="sng" dirty="0">
                <a:highlight>
                  <a:srgbClr val="FFFF00"/>
                </a:highlight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–T</a:t>
            </a:r>
            <a:r>
              <a:rPr lang="en-US" sz="1800" u="sng" baseline="-25000" dirty="0">
                <a:highlight>
                  <a:srgbClr val="FFFF00"/>
                </a:highlight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1800" u="sng" dirty="0">
                <a:highlight>
                  <a:srgbClr val="FFFF00"/>
                </a:highlight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R</a:t>
            </a:r>
            <a:r>
              <a:rPr lang="en-US" sz="1800" u="sng" baseline="-25000" dirty="0">
                <a:highlight>
                  <a:srgbClr val="FFFF00"/>
                </a:highlight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1800" u="sng" dirty="0">
                <a:highlight>
                  <a:srgbClr val="FFFF00"/>
                </a:highlight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the entire range of SWC </a:t>
            </a:r>
            <a:endParaRPr lang="en-IE" dirty="0">
              <a:highlight>
                <a:srgbClr val="FF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DEEC75-C2DD-EE72-DFA4-321B01FD7A27}"/>
              </a:ext>
            </a:extLst>
          </p:cNvPr>
          <p:cNvSpPr txBox="1"/>
          <p:nvPr/>
        </p:nvSpPr>
        <p:spPr>
          <a:xfrm>
            <a:off x="4435847" y="4056583"/>
            <a:ext cx="2548647" cy="2054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u="sng" dirty="0">
                <a:highlight>
                  <a:srgbClr val="FFFF00"/>
                </a:highlight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1800" u="sng" baseline="-25000" dirty="0">
                <a:highlight>
                  <a:srgbClr val="FFFF00"/>
                </a:highlight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1800" u="sng" dirty="0">
                <a:highlight>
                  <a:srgbClr val="FFFF00"/>
                </a:highlight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exceeded T</a:t>
            </a:r>
            <a:r>
              <a:rPr lang="en-US" sz="1800" u="sng" baseline="-25000" dirty="0">
                <a:highlight>
                  <a:srgbClr val="FFFF00"/>
                </a:highlight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1800" u="sng" dirty="0">
                <a:highlight>
                  <a:srgbClr val="FFFF00"/>
                </a:highlight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declining SWC at constant R</a:t>
            </a:r>
            <a:r>
              <a:rPr lang="en-US" sz="1800" u="sng" baseline="-25000" dirty="0">
                <a:highlight>
                  <a:srgbClr val="FFFF00"/>
                </a:highlight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1800" u="sng" dirty="0">
                <a:highlight>
                  <a:srgbClr val="FFFF00"/>
                </a:highlight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when R</a:t>
            </a:r>
            <a:r>
              <a:rPr lang="en-US" sz="1800" u="sng" baseline="-25000" dirty="0">
                <a:highlight>
                  <a:srgbClr val="FFFF00"/>
                </a:highlight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1800" u="sng" dirty="0">
                <a:highlight>
                  <a:srgbClr val="FFFF00"/>
                </a:highlight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exceeded &gt;600 W/m2. </a:t>
            </a:r>
          </a:p>
        </p:txBody>
      </p:sp>
    </p:spTree>
    <p:extLst>
      <p:ext uri="{BB962C8B-B14F-4D97-AF65-F5344CB8AC3E}">
        <p14:creationId xmlns:p14="http://schemas.microsoft.com/office/powerpoint/2010/main" val="4002290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1" name="TextBox 9110">
            <a:extLst>
              <a:ext uri="{FF2B5EF4-FFF2-40B4-BE49-F238E27FC236}">
                <a16:creationId xmlns:a16="http://schemas.microsoft.com/office/drawing/2014/main" id="{F2BC9406-9CE4-98F0-0D86-4B7ACFCA64AF}"/>
              </a:ext>
            </a:extLst>
          </p:cNvPr>
          <p:cNvSpPr txBox="1"/>
          <p:nvPr/>
        </p:nvSpPr>
        <p:spPr>
          <a:xfrm>
            <a:off x="10174578" y="1240274"/>
            <a:ext cx="31098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err="1"/>
              <a:t>f</a:t>
            </a:r>
            <a:r>
              <a:rPr lang="en-US" sz="1600" baseline="-25000" dirty="0" err="1"/>
              <a:t>v</a:t>
            </a:r>
            <a:endParaRPr lang="en-US" sz="1600" baseline="-25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B2E6B-1EAB-2361-9826-4EE40BB4A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67" y="457200"/>
            <a:ext cx="2947677" cy="1600199"/>
          </a:xfrm>
        </p:spPr>
        <p:txBody>
          <a:bodyPr anchor="ctr" anchorCtr="0">
            <a:normAutofit/>
          </a:bodyPr>
          <a:lstStyle/>
          <a:p>
            <a:r>
              <a:rPr lang="en-IE" sz="3600" b="1" dirty="0"/>
              <a:t>T</a:t>
            </a:r>
            <a:r>
              <a:rPr lang="en-IE" sz="3600" b="1" baseline="-25000" dirty="0"/>
              <a:t>0</a:t>
            </a:r>
            <a:r>
              <a:rPr lang="en-IE" sz="3600" b="1" dirty="0"/>
              <a:t> vs. T</a:t>
            </a:r>
            <a:r>
              <a:rPr lang="en-IE" sz="3600" b="1" baseline="-25000" dirty="0"/>
              <a:t>r</a:t>
            </a:r>
            <a:r>
              <a:rPr lang="en-IE" sz="3600" b="1" dirty="0"/>
              <a:t> and vegetation cover limits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0604FF-9925-766E-8DF8-D4F892C81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468" y="2057399"/>
            <a:ext cx="2947677" cy="4547681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endParaRPr lang="en-US" dirty="0"/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Significant correlation b/w T</a:t>
            </a:r>
            <a:r>
              <a:rPr lang="en-US" sz="2000" u="sng" baseline="-25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2000" u="sng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–T</a:t>
            </a:r>
            <a:r>
              <a:rPr lang="en-US" sz="2000" u="sng" baseline="-25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2000" u="sng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R</a:t>
            </a:r>
            <a:r>
              <a:rPr lang="en-US" sz="2000" u="sng" baseline="-25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2000" u="sng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the entire range of fractional vegetation cover (</a:t>
            </a:r>
            <a:r>
              <a:rPr lang="en-US" sz="2000" u="sng" dirty="0" err="1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US" sz="2000" u="sng" baseline="-25000" dirty="0" err="1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sz="2000" u="sng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distinct pattern between T</a:t>
            </a:r>
            <a:r>
              <a:rPr lang="en-US" sz="2000" u="sng" baseline="-25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2000" u="sng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–T</a:t>
            </a:r>
            <a:r>
              <a:rPr lang="en-US" sz="2000" u="sng" baseline="-25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 </a:t>
            </a:r>
            <a:r>
              <a:rPr lang="en-US" sz="2000" u="sng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R</a:t>
            </a:r>
            <a:r>
              <a:rPr lang="en-US" sz="2000" u="sng" baseline="-25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2000" u="sng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mesic ecosystems</a:t>
            </a:r>
            <a:endParaRPr lang="en-US" sz="2000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110" name="Group 9109">
            <a:extLst>
              <a:ext uri="{FF2B5EF4-FFF2-40B4-BE49-F238E27FC236}">
                <a16:creationId xmlns:a16="http://schemas.microsoft.com/office/drawing/2014/main" id="{6AA5C68A-D49D-DBC5-4EF4-CA77AD819720}"/>
              </a:ext>
            </a:extLst>
          </p:cNvPr>
          <p:cNvGrpSpPr/>
          <p:nvPr/>
        </p:nvGrpSpPr>
        <p:grpSpPr>
          <a:xfrm>
            <a:off x="3704972" y="98312"/>
            <a:ext cx="3725809" cy="2934354"/>
            <a:chOff x="3704972" y="98312"/>
            <a:chExt cx="3725809" cy="2934354"/>
          </a:xfrm>
        </p:grpSpPr>
        <p:sp>
          <p:nvSpPr>
            <p:cNvPr id="9109" name="TextBox 9108">
              <a:extLst>
                <a:ext uri="{FF2B5EF4-FFF2-40B4-BE49-F238E27FC236}">
                  <a16:creationId xmlns:a16="http://schemas.microsoft.com/office/drawing/2014/main" id="{0A6761EB-886E-9D1F-3BF5-DEC5FC23985F}"/>
                </a:ext>
              </a:extLst>
            </p:cNvPr>
            <p:cNvSpPr txBox="1"/>
            <p:nvPr/>
          </p:nvSpPr>
          <p:spPr>
            <a:xfrm>
              <a:off x="6584384" y="98312"/>
              <a:ext cx="31098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f</a:t>
              </a:r>
              <a:r>
                <a:rPr lang="en-US" sz="1600" baseline="-25000" dirty="0" err="1"/>
                <a:t>v</a:t>
              </a:r>
              <a:endParaRPr lang="en-US" sz="1600" baseline="-2500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503F044-E963-F3C8-619B-620AADF4A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215"/>
            <a:stretch/>
          </p:blipFill>
          <p:spPr bwMode="auto">
            <a:xfrm>
              <a:off x="3704972" y="232316"/>
              <a:ext cx="3725809" cy="28003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EB6B7CE-0618-609F-19C9-0AA032F855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"/>
          <a:stretch/>
        </p:blipFill>
        <p:spPr bwMode="auto">
          <a:xfrm>
            <a:off x="7294187" y="1353503"/>
            <a:ext cx="3721255" cy="2800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E96A84-43D9-BF61-A0F2-1FA534EC60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057650"/>
            <a:ext cx="3733800" cy="2800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933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4D51-6630-E79E-2F73-0081DB339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Results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C9AA492-FB56-5AFF-765D-95077CCA9C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566818"/>
              </p:ext>
            </p:extLst>
          </p:nvPr>
        </p:nvGraphicFramePr>
        <p:xfrm>
          <a:off x="3131128" y="102790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7670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60E807D-3222-FCF1-977B-51412EB40C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809" y="438727"/>
            <a:ext cx="3467100" cy="26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A0B2E6B-1EAB-2361-9826-4EE40BB4A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67" y="457200"/>
            <a:ext cx="2947677" cy="1600199"/>
          </a:xfrm>
        </p:spPr>
        <p:txBody>
          <a:bodyPr anchor="ctr" anchorCtr="0">
            <a:normAutofit/>
          </a:bodyPr>
          <a:lstStyle/>
          <a:p>
            <a:r>
              <a:rPr lang="en-IE" sz="3600" b="1" dirty="0"/>
              <a:t>Aerodynamic and stomatal controls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0604FF-9925-766E-8DF8-D4F892C81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468" y="2057399"/>
            <a:ext cx="2947677" cy="4547681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Water-limited ecosystems</a:t>
            </a:r>
            <a:endParaRPr lang="en-US" sz="2000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973880-AD0D-8492-1548-2F4E867D0E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080"/>
          <a:stretch/>
        </p:blipFill>
        <p:spPr>
          <a:xfrm>
            <a:off x="6414790" y="438728"/>
            <a:ext cx="586619" cy="26003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6B5A6F-0FB4-AF65-6237-F21F6972ACA0}"/>
              </a:ext>
            </a:extLst>
          </p:cNvPr>
          <p:cNvSpPr txBox="1"/>
          <p:nvPr/>
        </p:nvSpPr>
        <p:spPr>
          <a:xfrm>
            <a:off x="6220965" y="329515"/>
            <a:ext cx="51488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/>
              <a:t>g</a:t>
            </a:r>
            <a:r>
              <a:rPr lang="en-US" sz="1200" baseline="-25000" dirty="0" err="1"/>
              <a:t>cs</a:t>
            </a:r>
            <a:r>
              <a:rPr lang="en-US" sz="1200" dirty="0"/>
              <a:t>/g</a:t>
            </a:r>
            <a:r>
              <a:rPr lang="en-US" sz="1200" baseline="-25000" dirty="0"/>
              <a:t>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B99789-4A41-2A05-557B-EDBFF0CFA6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343" y="2217591"/>
            <a:ext cx="3200400" cy="24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791377-353E-FB7B-D830-F7BCEFC2D8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842" y="4331241"/>
            <a:ext cx="3200400" cy="24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1AB72B-AB5E-9950-7281-D3D52DE320B7}"/>
              </a:ext>
            </a:extLst>
          </p:cNvPr>
          <p:cNvSpPr txBox="1"/>
          <p:nvPr/>
        </p:nvSpPr>
        <p:spPr>
          <a:xfrm>
            <a:off x="7683625" y="557692"/>
            <a:ext cx="39700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>
                <a:highlight>
                  <a:srgbClr val="FFFF00"/>
                </a:highlight>
              </a:rPr>
              <a:t>Sparse vegetation, high D</a:t>
            </a:r>
            <a:r>
              <a:rPr lang="en-IE" baseline="-25000" dirty="0">
                <a:highlight>
                  <a:srgbClr val="FFFF00"/>
                </a:highlight>
              </a:rPr>
              <a:t>a</a:t>
            </a:r>
            <a:r>
              <a:rPr lang="en-IE" dirty="0">
                <a:highlight>
                  <a:srgbClr val="FFFF00"/>
                </a:highlight>
              </a:rPr>
              <a:t>, radiative heating, low SWC triggers a decline in </a:t>
            </a:r>
            <a:r>
              <a:rPr lang="en-IE" dirty="0" err="1">
                <a:highlight>
                  <a:srgbClr val="FFFF00"/>
                </a:highlight>
              </a:rPr>
              <a:t>g</a:t>
            </a:r>
            <a:r>
              <a:rPr lang="en-IE" baseline="-25000" dirty="0" err="1">
                <a:highlight>
                  <a:srgbClr val="FFFF00"/>
                </a:highlight>
              </a:rPr>
              <a:t>cs</a:t>
            </a:r>
            <a:r>
              <a:rPr lang="en-IE" dirty="0">
                <a:highlight>
                  <a:srgbClr val="FFFF00"/>
                </a:highlight>
              </a:rPr>
              <a:t>, F</a:t>
            </a:r>
            <a:r>
              <a:rPr lang="en-IE" baseline="-25000" dirty="0">
                <a:highlight>
                  <a:srgbClr val="FFFF00"/>
                </a:highlight>
              </a:rPr>
              <a:t>E</a:t>
            </a:r>
            <a:r>
              <a:rPr lang="en-IE" dirty="0">
                <a:highlight>
                  <a:srgbClr val="FFFF00"/>
                </a:highlight>
              </a:rPr>
              <a:t> and humidity at the source-sink height.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C607BC-E247-26EF-518E-6477250440EC}"/>
              </a:ext>
            </a:extLst>
          </p:cNvPr>
          <p:cNvSpPr txBox="1"/>
          <p:nvPr/>
        </p:nvSpPr>
        <p:spPr>
          <a:xfrm>
            <a:off x="3906823" y="4090862"/>
            <a:ext cx="27991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>
                <a:highlight>
                  <a:srgbClr val="FFFF00"/>
                </a:highlight>
              </a:rPr>
              <a:t>Elevated vapor pressure deficit at the source-sink height (D</a:t>
            </a:r>
            <a:r>
              <a:rPr lang="en-IE" baseline="-25000" dirty="0">
                <a:highlight>
                  <a:srgbClr val="FFFF00"/>
                </a:highlight>
              </a:rPr>
              <a:t>0</a:t>
            </a:r>
            <a:r>
              <a:rPr lang="en-IE" dirty="0">
                <a:highlight>
                  <a:srgbClr val="FFFF00"/>
                </a:highlight>
              </a:rPr>
              <a:t>) (D</a:t>
            </a:r>
            <a:r>
              <a:rPr lang="en-IE" baseline="-25000" dirty="0">
                <a:highlight>
                  <a:srgbClr val="FFFF00"/>
                </a:highlight>
              </a:rPr>
              <a:t>0</a:t>
            </a:r>
            <a:r>
              <a:rPr lang="en-IE" dirty="0">
                <a:highlight>
                  <a:srgbClr val="FFFF00"/>
                </a:highlight>
              </a:rPr>
              <a:t> &gt;&gt; D</a:t>
            </a:r>
            <a:r>
              <a:rPr lang="en-IE" baseline="-25000" dirty="0">
                <a:highlight>
                  <a:srgbClr val="FFFF00"/>
                </a:highlight>
              </a:rPr>
              <a:t>a</a:t>
            </a:r>
            <a:r>
              <a:rPr lang="en-IE" dirty="0">
                <a:highlight>
                  <a:srgbClr val="FFFF00"/>
                </a:highlight>
              </a:rPr>
              <a:t>); increase in H at the cost of a decline in F</a:t>
            </a:r>
            <a:r>
              <a:rPr lang="en-IE" baseline="-25000" dirty="0">
                <a:highlight>
                  <a:srgbClr val="FFFF00"/>
                </a:highlight>
              </a:rPr>
              <a:t>E</a:t>
            </a:r>
            <a:r>
              <a:rPr lang="en-IE" dirty="0">
                <a:highlight>
                  <a:srgbClr val="FFFF00"/>
                </a:highlight>
              </a:rPr>
              <a:t> and the </a:t>
            </a:r>
            <a:r>
              <a:rPr lang="en-IE" dirty="0" err="1">
                <a:highlight>
                  <a:srgbClr val="FFFF00"/>
                </a:highlight>
              </a:rPr>
              <a:t>g</a:t>
            </a:r>
            <a:r>
              <a:rPr lang="en-IE" baseline="-25000" dirty="0" err="1">
                <a:highlight>
                  <a:srgbClr val="FFFF00"/>
                </a:highlight>
              </a:rPr>
              <a:t>cs</a:t>
            </a:r>
            <a:r>
              <a:rPr lang="en-IE" dirty="0">
                <a:highlight>
                  <a:srgbClr val="FFFF00"/>
                </a:highlight>
              </a:rPr>
              <a:t>/g</a:t>
            </a:r>
            <a:r>
              <a:rPr lang="en-IE" baseline="-25000" dirty="0">
                <a:highlight>
                  <a:srgbClr val="FFFF00"/>
                </a:highlight>
              </a:rPr>
              <a:t>a</a:t>
            </a:r>
            <a:r>
              <a:rPr lang="en-IE" dirty="0">
                <a:highlight>
                  <a:srgbClr val="FFFF00"/>
                </a:highlight>
              </a:rPr>
              <a:t> ratio due to high D</a:t>
            </a:r>
            <a:r>
              <a:rPr lang="en-IE" baseline="-25000" dirty="0">
                <a:highlight>
                  <a:srgbClr val="FFFF00"/>
                </a:highlight>
              </a:rPr>
              <a:t>0</a:t>
            </a:r>
            <a:r>
              <a:rPr lang="en-IE" dirty="0">
                <a:highlight>
                  <a:srgbClr val="FFFF00"/>
                </a:highlight>
              </a:rPr>
              <a:t>–D</a:t>
            </a:r>
            <a:r>
              <a:rPr lang="en-IE" baseline="-25000" dirty="0">
                <a:highlight>
                  <a:srgbClr val="FFFF00"/>
                </a:highlight>
              </a:rPr>
              <a:t>a</a:t>
            </a:r>
            <a:endParaRPr lang="en-IE" dirty="0">
              <a:highlight>
                <a:srgbClr val="FFFF00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989B54-5673-B412-2ECB-51D7DA1DAE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080"/>
          <a:stretch/>
        </p:blipFill>
        <p:spPr>
          <a:xfrm>
            <a:off x="9534139" y="2215651"/>
            <a:ext cx="541508" cy="2400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07A6E3-08F2-3639-67DC-307E2E121675}"/>
              </a:ext>
            </a:extLst>
          </p:cNvPr>
          <p:cNvSpPr txBox="1"/>
          <p:nvPr/>
        </p:nvSpPr>
        <p:spPr>
          <a:xfrm>
            <a:off x="9340312" y="2106436"/>
            <a:ext cx="51488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/>
              <a:t>g</a:t>
            </a:r>
            <a:r>
              <a:rPr lang="en-US" sz="1200" baseline="-25000" dirty="0" err="1"/>
              <a:t>cs</a:t>
            </a:r>
            <a:r>
              <a:rPr lang="en-US" sz="1200" dirty="0"/>
              <a:t>/g</a:t>
            </a:r>
            <a:r>
              <a:rPr lang="en-US" sz="1200" baseline="-250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290525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0B2E6B-1EAB-2361-9826-4EE40BB4A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67" y="457200"/>
            <a:ext cx="2947677" cy="1600199"/>
          </a:xfrm>
        </p:spPr>
        <p:txBody>
          <a:bodyPr anchor="ctr" anchorCtr="0">
            <a:normAutofit/>
          </a:bodyPr>
          <a:lstStyle/>
          <a:p>
            <a:r>
              <a:rPr lang="en-IE" sz="3600" b="1" dirty="0"/>
              <a:t>Aerodynamic and stomatal controls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0604FF-9925-766E-8DF8-D4F892C81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982" y="2491588"/>
            <a:ext cx="2840477" cy="3764603"/>
          </a:xfrm>
        </p:spPr>
        <p:txBody>
          <a:bodyPr>
            <a:normAutofit/>
          </a:bodyPr>
          <a:lstStyle/>
          <a:p>
            <a:endParaRPr lang="en-US" sz="1800" dirty="0">
              <a:latin typeface="Trebuchet MS" panose="020B0603020202020204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IE" sz="1800" u="sng" dirty="0">
                <a:latin typeface="Trebuchet MS" panose="020B0603020202020204" pitchFamily="34" charset="0"/>
              </a:rPr>
              <a:t>Strong vegetation-atmospheric coupling</a:t>
            </a:r>
            <a:r>
              <a:rPr lang="en-IE" sz="1800" dirty="0">
                <a:latin typeface="Trebuchet MS" panose="020B0603020202020204" pitchFamily="34" charset="0"/>
              </a:rPr>
              <a:t>, rising soil water stress, and high D</a:t>
            </a:r>
            <a:r>
              <a:rPr lang="en-IE" sz="1800" baseline="-25000" dirty="0">
                <a:latin typeface="Trebuchet MS" panose="020B0603020202020204" pitchFamily="34" charset="0"/>
              </a:rPr>
              <a:t>0</a:t>
            </a:r>
            <a:r>
              <a:rPr lang="en-IE" sz="1800" dirty="0">
                <a:latin typeface="Trebuchet MS" panose="020B0603020202020204" pitchFamily="34" charset="0"/>
              </a:rPr>
              <a:t> leads to </a:t>
            </a:r>
            <a:r>
              <a:rPr lang="en-IE" sz="1800" b="1" u="sng" dirty="0">
                <a:latin typeface="Trebuchet MS" panose="020B0603020202020204" pitchFamily="34" charset="0"/>
              </a:rPr>
              <a:t>T</a:t>
            </a:r>
            <a:r>
              <a:rPr lang="en-IE" sz="1800" b="1" u="sng" baseline="-25000" dirty="0">
                <a:latin typeface="Trebuchet MS" panose="020B0603020202020204" pitchFamily="34" charset="0"/>
              </a:rPr>
              <a:t>0</a:t>
            </a:r>
            <a:r>
              <a:rPr lang="en-IE" sz="1800" b="1" u="sng" dirty="0">
                <a:latin typeface="Trebuchet MS" panose="020B0603020202020204" pitchFamily="34" charset="0"/>
              </a:rPr>
              <a:t>&gt;T</a:t>
            </a:r>
            <a:r>
              <a:rPr lang="en-IE" sz="1800" b="1" u="sng" baseline="-25000" dirty="0">
                <a:latin typeface="Trebuchet MS" panose="020B0603020202020204" pitchFamily="34" charset="0"/>
              </a:rPr>
              <a:t>r</a:t>
            </a:r>
            <a:r>
              <a:rPr lang="en-IE" sz="1800" b="1" u="sng" dirty="0">
                <a:latin typeface="Trebuchet MS" panose="020B0603020202020204" pitchFamily="34" charset="0"/>
              </a:rPr>
              <a:t> 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u="sng" dirty="0"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B25749-7BC4-8C73-C255-83C63B66A7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132" y="4455877"/>
            <a:ext cx="3200400" cy="24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3BD3A0-0B0A-9FBC-C442-617E2879143F}"/>
              </a:ext>
            </a:extLst>
          </p:cNvPr>
          <p:cNvSpPr txBox="1"/>
          <p:nvPr/>
        </p:nvSpPr>
        <p:spPr>
          <a:xfrm>
            <a:off x="7908142" y="457198"/>
            <a:ext cx="41335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u="sng" dirty="0">
                <a:highlight>
                  <a:srgbClr val="FFFF00"/>
                </a:highlight>
              </a:rPr>
              <a:t>Sparse vegetation</a:t>
            </a:r>
            <a:r>
              <a:rPr lang="en-IE" dirty="0">
                <a:highlight>
                  <a:srgbClr val="FFFF00"/>
                </a:highlight>
              </a:rPr>
              <a:t>: when </a:t>
            </a:r>
            <a:r>
              <a:rPr lang="en-IE" dirty="0" err="1">
                <a:highlight>
                  <a:srgbClr val="FFFF00"/>
                </a:highlight>
              </a:rPr>
              <a:t>Tsoil</a:t>
            </a:r>
            <a:r>
              <a:rPr lang="en-IE" dirty="0">
                <a:highlight>
                  <a:srgbClr val="FFFF00"/>
                </a:highlight>
              </a:rPr>
              <a:t>&gt;&gt;</a:t>
            </a:r>
            <a:r>
              <a:rPr lang="en-IE" dirty="0" err="1">
                <a:highlight>
                  <a:srgbClr val="FFFF00"/>
                </a:highlight>
              </a:rPr>
              <a:t>Tveg</a:t>
            </a:r>
            <a:r>
              <a:rPr lang="en-IE" dirty="0">
                <a:highlight>
                  <a:srgbClr val="FFFF00"/>
                </a:highlight>
              </a:rPr>
              <a:t> due to water stress, </a:t>
            </a:r>
            <a:r>
              <a:rPr lang="en-IE" b="1" u="sng" dirty="0">
                <a:highlight>
                  <a:srgbClr val="FFFF00"/>
                </a:highlight>
              </a:rPr>
              <a:t>T</a:t>
            </a:r>
            <a:r>
              <a:rPr lang="en-IE" b="1" u="sng" baseline="-25000" dirty="0">
                <a:highlight>
                  <a:srgbClr val="FFFF00"/>
                </a:highlight>
              </a:rPr>
              <a:t>r</a:t>
            </a:r>
            <a:r>
              <a:rPr lang="en-IE" b="1" u="sng" dirty="0">
                <a:highlight>
                  <a:srgbClr val="FFFF00"/>
                </a:highlight>
              </a:rPr>
              <a:t>&gt;T</a:t>
            </a:r>
            <a:r>
              <a:rPr lang="en-IE" b="1" u="sng" baseline="-25000" dirty="0">
                <a:highlight>
                  <a:srgbClr val="FFFF00"/>
                </a:highlight>
              </a:rPr>
              <a:t>0</a:t>
            </a:r>
            <a:r>
              <a:rPr lang="en-IE" b="1" u="sng" dirty="0">
                <a:highlight>
                  <a:srgbClr val="FFFF00"/>
                </a:highlight>
              </a:rPr>
              <a:t> </a:t>
            </a:r>
            <a:r>
              <a:rPr lang="en-IE" dirty="0">
                <a:highlight>
                  <a:srgbClr val="FFFF00"/>
                </a:highlight>
              </a:rPr>
              <a:t>due to the larger impact of soil temperature on T</a:t>
            </a:r>
            <a:r>
              <a:rPr lang="en-IE" baseline="-25000" dirty="0">
                <a:highlight>
                  <a:srgbClr val="FFFF00"/>
                </a:highlight>
              </a:rPr>
              <a:t>r</a:t>
            </a:r>
            <a:endParaRPr lang="en-IE" dirty="0">
              <a:highlight>
                <a:srgbClr val="FFFF00"/>
              </a:highlight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E57476-5500-3556-FA81-3AA50057FA85}"/>
              </a:ext>
            </a:extLst>
          </p:cNvPr>
          <p:cNvGrpSpPr/>
          <p:nvPr/>
        </p:nvGrpSpPr>
        <p:grpSpPr>
          <a:xfrm>
            <a:off x="3989593" y="457198"/>
            <a:ext cx="3811200" cy="2600327"/>
            <a:chOff x="3989593" y="457198"/>
            <a:chExt cx="3811200" cy="26003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A2C252A-E7AC-C917-25A8-B7AFA68FA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9593" y="457200"/>
              <a:ext cx="3467100" cy="260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BD01A5-4ABD-D89B-3210-A376B0C7F1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64"/>
            <a:stretch/>
          </p:blipFill>
          <p:spPr bwMode="auto">
            <a:xfrm>
              <a:off x="7172000" y="457198"/>
              <a:ext cx="628793" cy="2600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9DD1F6-03C5-038A-E68A-006B9E5D85A5}"/>
              </a:ext>
            </a:extLst>
          </p:cNvPr>
          <p:cNvGrpSpPr/>
          <p:nvPr/>
        </p:nvGrpSpPr>
        <p:grpSpPr>
          <a:xfrm>
            <a:off x="7462530" y="1960048"/>
            <a:ext cx="3808603" cy="2600326"/>
            <a:chOff x="7160968" y="1960048"/>
            <a:chExt cx="3808603" cy="26003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AA3D4B1-13D5-05C1-BCD1-BF18ADC8E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0968" y="1960049"/>
              <a:ext cx="3467100" cy="260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2F63082-8774-83CC-BFC8-09C76D7331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64"/>
            <a:stretch/>
          </p:blipFill>
          <p:spPr bwMode="auto">
            <a:xfrm>
              <a:off x="10340778" y="1960048"/>
              <a:ext cx="628793" cy="2600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BAC155D-DEB3-E9C9-A9A9-AF7B639255F2}"/>
              </a:ext>
            </a:extLst>
          </p:cNvPr>
          <p:cNvSpPr txBox="1"/>
          <p:nvPr/>
        </p:nvSpPr>
        <p:spPr>
          <a:xfrm>
            <a:off x="5165387" y="5055862"/>
            <a:ext cx="35603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u="sng" dirty="0">
                <a:highlight>
                  <a:srgbClr val="FFFF00"/>
                </a:highlight>
              </a:rPr>
              <a:t>Mesic ecosystems</a:t>
            </a:r>
            <a:r>
              <a:rPr lang="en-IE" dirty="0">
                <a:highlight>
                  <a:srgbClr val="FFFF00"/>
                </a:highlight>
              </a:rPr>
              <a:t>: High SWC, consistently lower T</a:t>
            </a:r>
            <a:r>
              <a:rPr lang="en-IE" baseline="-25000" dirty="0">
                <a:highlight>
                  <a:srgbClr val="FFFF00"/>
                </a:highlight>
              </a:rPr>
              <a:t>r</a:t>
            </a:r>
            <a:r>
              <a:rPr lang="en-IE" dirty="0">
                <a:highlight>
                  <a:srgbClr val="FFFF00"/>
                </a:highlight>
              </a:rPr>
              <a:t> than T</a:t>
            </a:r>
            <a:r>
              <a:rPr lang="en-IE" baseline="-25000" dirty="0">
                <a:highlight>
                  <a:srgbClr val="FFFF00"/>
                </a:highlight>
              </a:rPr>
              <a:t>0</a:t>
            </a:r>
            <a:r>
              <a:rPr lang="en-IE" dirty="0">
                <a:highlight>
                  <a:srgbClr val="FFFF00"/>
                </a:highlight>
              </a:rPr>
              <a:t> was due to high evaporative cooling from the transpiring vegetation</a:t>
            </a:r>
          </a:p>
        </p:txBody>
      </p:sp>
    </p:spTree>
    <p:extLst>
      <p:ext uri="{BB962C8B-B14F-4D97-AF65-F5344CB8AC3E}">
        <p14:creationId xmlns:p14="http://schemas.microsoft.com/office/powerpoint/2010/main" val="733675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0B2E6B-1EAB-2361-9826-4EE40BB4A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67" y="457200"/>
            <a:ext cx="2947677" cy="1600199"/>
          </a:xfrm>
        </p:spPr>
        <p:txBody>
          <a:bodyPr anchor="ctr" anchorCtr="0"/>
          <a:lstStyle/>
          <a:p>
            <a:r>
              <a:rPr lang="en-IE" dirty="0"/>
              <a:t>Aerodynamic and stomatal controls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0604FF-9925-766E-8DF8-D4F892C81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468" y="2057399"/>
            <a:ext cx="2947677" cy="4547681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Energy-limited ecosystems</a:t>
            </a:r>
            <a:endParaRPr lang="en-US" sz="2000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0A8538-FD10-475D-6D5D-B8BC14B37A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832" y="438728"/>
            <a:ext cx="3468091" cy="2601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D3F67D-7C51-B38F-91F0-F51EBFE1E3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669" y="2323425"/>
            <a:ext cx="3200400" cy="24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6889DE-8775-CE14-B7A7-25FC486037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857" y="4204780"/>
            <a:ext cx="3200400" cy="240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155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18EB2-6FCC-73EF-AB52-52A89A84C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000" b="1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49EB9-E3F5-C2D9-60D5-DB08DCFD7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any ecosystem to evaporate……</a:t>
            </a:r>
          </a:p>
          <a:p>
            <a:r>
              <a:rPr lang="en-US" dirty="0"/>
              <a:t>What is aerodynamic temperature</a:t>
            </a:r>
          </a:p>
          <a:p>
            <a:r>
              <a:rPr lang="en-US" dirty="0"/>
              <a:t>What has been done previously?</a:t>
            </a:r>
          </a:p>
          <a:p>
            <a:r>
              <a:rPr lang="en-US" dirty="0"/>
              <a:t>What the present study addressed?</a:t>
            </a:r>
          </a:p>
          <a:p>
            <a:r>
              <a:rPr lang="en-US" dirty="0"/>
              <a:t>Data and study regions</a:t>
            </a:r>
          </a:p>
          <a:p>
            <a:r>
              <a:rPr lang="en-US" dirty="0"/>
              <a:t>Results and insights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652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0B2E6B-1EAB-2361-9826-4EE40BB4A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67" y="457200"/>
            <a:ext cx="2947677" cy="1600199"/>
          </a:xfrm>
        </p:spPr>
        <p:txBody>
          <a:bodyPr anchor="ctr" anchorCtr="0">
            <a:normAutofit/>
          </a:bodyPr>
          <a:lstStyle/>
          <a:p>
            <a:r>
              <a:rPr lang="en-IE" sz="3600" b="1" dirty="0"/>
              <a:t>How does the fluxes compare?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0604FF-9925-766E-8DF8-D4F892C81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468" y="2057399"/>
            <a:ext cx="2947677" cy="4547681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8DAABB-6FDB-F3DD-3589-626E10C058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91398"/>
            <a:ext cx="42672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D6430D-EFDE-3160-015A-61820BE871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826" y="391398"/>
            <a:ext cx="42672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0C5B1E-E2C1-CEFE-C569-8681F84337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686" y="3591798"/>
            <a:ext cx="4267200" cy="32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93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0B2E6B-1EAB-2361-9826-4EE40BB4A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24" y="540323"/>
            <a:ext cx="3785413" cy="1600200"/>
          </a:xfrm>
        </p:spPr>
        <p:txBody>
          <a:bodyPr anchor="t" anchorCtr="0">
            <a:normAutofit/>
          </a:bodyPr>
          <a:lstStyle/>
          <a:p>
            <a:r>
              <a:rPr lang="en-IE" sz="4400" b="1" dirty="0"/>
              <a:t>Insights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8B5644-E7CD-5916-48B8-734CB6862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0059" y="1366116"/>
            <a:ext cx="6456052" cy="4873625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1800" b="0" u="none" strike="noStrike" baseline="0" dirty="0">
                <a:latin typeface="Trebuchet MS" panose="020B0603020202020204" pitchFamily="34" charset="0"/>
              </a:rPr>
              <a:t>The inequality between T</a:t>
            </a:r>
            <a:r>
              <a:rPr lang="en-US" sz="1800" b="0" u="none" strike="noStrike" baseline="-25000" dirty="0">
                <a:latin typeface="Trebuchet MS" panose="020B0603020202020204" pitchFamily="34" charset="0"/>
              </a:rPr>
              <a:t>0</a:t>
            </a:r>
            <a:r>
              <a:rPr lang="en-US" sz="1800" b="0" u="none" strike="noStrike" baseline="0" dirty="0">
                <a:latin typeface="Trebuchet MS" panose="020B0603020202020204" pitchFamily="34" charset="0"/>
              </a:rPr>
              <a:t> and T</a:t>
            </a:r>
            <a:r>
              <a:rPr lang="en-US" sz="1800" b="0" u="none" strike="noStrike" baseline="-25000" dirty="0">
                <a:latin typeface="Trebuchet MS" panose="020B0603020202020204" pitchFamily="34" charset="0"/>
              </a:rPr>
              <a:t>r</a:t>
            </a:r>
            <a:r>
              <a:rPr lang="en-US" sz="1800" b="0" u="none" strike="noStrike" baseline="0" dirty="0">
                <a:latin typeface="Trebuchet MS" panose="020B0603020202020204" pitchFamily="34" charset="0"/>
              </a:rPr>
              <a:t> is primarily regulated by water stress induced variations in </a:t>
            </a:r>
            <a:r>
              <a:rPr lang="en-US" sz="1800" b="0" u="none" strike="noStrike" baseline="0" dirty="0" err="1">
                <a:latin typeface="Trebuchet MS" panose="020B0603020202020204" pitchFamily="34" charset="0"/>
              </a:rPr>
              <a:t>g</a:t>
            </a:r>
            <a:r>
              <a:rPr lang="en-US" sz="1800" b="0" u="none" strike="noStrike" baseline="-25000" dirty="0" err="1">
                <a:latin typeface="Trebuchet MS" panose="020B0603020202020204" pitchFamily="34" charset="0"/>
              </a:rPr>
              <a:t>cs</a:t>
            </a:r>
            <a:r>
              <a:rPr lang="en-US" sz="1800" b="0" u="none" strike="noStrike" baseline="0" dirty="0">
                <a:latin typeface="Trebuchet MS" panose="020B0603020202020204" pitchFamily="34" charset="0"/>
              </a:rPr>
              <a:t> and evaporation in water-scarce ecosystems under varying vegetation cover.</a:t>
            </a:r>
          </a:p>
          <a:p>
            <a:pPr marL="0" indent="0" algn="l">
              <a:lnSpc>
                <a:spcPct val="100000"/>
              </a:lnSpc>
              <a:buNone/>
            </a:pPr>
            <a:endParaRPr lang="en-US" sz="1800" b="0" u="none" strike="noStrike" baseline="0" dirty="0">
              <a:latin typeface="Trebuchet MS" panose="020B0603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800" dirty="0">
                <a:latin typeface="Trebuchet MS" panose="020B0603020202020204" pitchFamily="34" charset="0"/>
              </a:rPr>
              <a:t>H</a:t>
            </a:r>
            <a:r>
              <a:rPr lang="en-US" sz="1800" b="0" u="none" strike="noStrike" baseline="0" dirty="0">
                <a:latin typeface="Trebuchet MS" panose="020B0603020202020204" pitchFamily="34" charset="0"/>
              </a:rPr>
              <a:t>omeostasis in T</a:t>
            </a:r>
            <a:r>
              <a:rPr lang="en-US" sz="1800" b="0" u="none" strike="noStrike" baseline="-25000" dirty="0">
                <a:latin typeface="Trebuchet MS" panose="020B0603020202020204" pitchFamily="34" charset="0"/>
              </a:rPr>
              <a:t>r</a:t>
            </a:r>
            <a:r>
              <a:rPr lang="en-US" sz="1800" b="0" u="none" strike="noStrike" baseline="0" dirty="0">
                <a:latin typeface="Trebuchet MS" panose="020B0603020202020204" pitchFamily="34" charset="0"/>
              </a:rPr>
              <a:t>.</a:t>
            </a:r>
          </a:p>
          <a:p>
            <a:pPr marL="0" indent="0" algn="l">
              <a:lnSpc>
                <a:spcPct val="100000"/>
              </a:lnSpc>
              <a:buNone/>
            </a:pPr>
            <a:endParaRPr lang="en-US" sz="1800" b="0" u="none" strike="noStrike" baseline="0" dirty="0">
              <a:latin typeface="Trebuchet MS" panose="020B0603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800" b="0" u="none" strike="noStrike" baseline="0" dirty="0">
                <a:latin typeface="Trebuchet MS" panose="020B0603020202020204" pitchFamily="34" charset="0"/>
              </a:rPr>
              <a:t>Interestingly, the substantial difference in surface roughness between these ecosystems apparently had little effect on E and H retrieval through STIC.</a:t>
            </a:r>
          </a:p>
          <a:p>
            <a:pPr marL="0" indent="0" algn="l">
              <a:lnSpc>
                <a:spcPct val="100000"/>
              </a:lnSpc>
              <a:buNone/>
            </a:pPr>
            <a:endParaRPr lang="en-US" sz="1800" b="0" u="none" strike="noStrike" baseline="0" dirty="0">
              <a:latin typeface="Trebuchet MS" panose="020B0603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800" b="0" u="none" strike="noStrike" baseline="0" dirty="0">
                <a:latin typeface="Trebuchet MS" panose="020B0603020202020204" pitchFamily="34" charset="0"/>
              </a:rPr>
              <a:t>No surface roughness and stability correction is needed.</a:t>
            </a: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C68B5F-85B1-8A6E-9AA0-8D337BC72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9"/>
          <a:stretch/>
        </p:blipFill>
        <p:spPr>
          <a:xfrm>
            <a:off x="121396" y="1155593"/>
            <a:ext cx="5080635" cy="55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654238E-0905-40EE-A358-9228F582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90" y="45988"/>
            <a:ext cx="10515600" cy="1325563"/>
          </a:xfrm>
        </p:spPr>
        <p:txBody>
          <a:bodyPr/>
          <a:lstStyle/>
          <a:p>
            <a:pPr algn="ctr"/>
            <a:r>
              <a:rPr lang="en-US" u="sng" dirty="0"/>
              <a:t>For any ecosystem to evaporate</a:t>
            </a:r>
            <a:r>
              <a:rPr lang="en-US" dirty="0"/>
              <a:t>…..</a:t>
            </a:r>
            <a:endParaRPr lang="en-150" dirty="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500A81E-B6BE-4186-B10E-6658ED3EEE9D}"/>
              </a:ext>
            </a:extLst>
          </p:cNvPr>
          <p:cNvSpPr/>
          <p:nvPr/>
        </p:nvSpPr>
        <p:spPr>
          <a:xfrm>
            <a:off x="482831" y="1963184"/>
            <a:ext cx="6305151" cy="411662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150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FDF3621-4D8D-47B5-AEFB-6DAE49D70C37}"/>
              </a:ext>
            </a:extLst>
          </p:cNvPr>
          <p:cNvSpPr txBox="1"/>
          <p:nvPr/>
        </p:nvSpPr>
        <p:spPr>
          <a:xfrm rot="16200000">
            <a:off x="-870553" y="3850630"/>
            <a:ext cx="226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Terrestrial ecosystem</a:t>
            </a:r>
            <a:endParaRPr lang="en-1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33824F0-64A9-4E3E-90B8-8E5E56CC8FED}"/>
              </a:ext>
            </a:extLst>
          </p:cNvPr>
          <p:cNvSpPr txBox="1"/>
          <p:nvPr/>
        </p:nvSpPr>
        <p:spPr>
          <a:xfrm>
            <a:off x="1365215" y="1647073"/>
            <a:ext cx="1799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Calibri" panose="020F0502020204030204"/>
              </a:rPr>
              <a:t>Solar radiation (R</a:t>
            </a:r>
            <a:r>
              <a:rPr lang="en-US" sz="1600" baseline="-250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G</a:t>
            </a:r>
            <a:r>
              <a:rPr lang="en-US" sz="16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)</a:t>
            </a:r>
            <a:endParaRPr lang="en-150" sz="16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DD57E3E-515F-4F37-81D7-1F1E02882C38}"/>
              </a:ext>
            </a:extLst>
          </p:cNvPr>
          <p:cNvSpPr txBox="1"/>
          <p:nvPr/>
        </p:nvSpPr>
        <p:spPr>
          <a:xfrm>
            <a:off x="3384636" y="2072690"/>
            <a:ext cx="313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Temperature (T</a:t>
            </a:r>
            <a:r>
              <a:rPr lang="en-US" baseline="-250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a</a:t>
            </a:r>
            <a:r>
              <a:rPr lang="en-US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), Humidity (</a:t>
            </a:r>
            <a:r>
              <a:rPr lang="en-US" dirty="0" err="1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rH</a:t>
            </a:r>
            <a:r>
              <a:rPr lang="en-US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)</a:t>
            </a:r>
            <a:endParaRPr lang="en-15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EC72EC6-2ABB-4F75-84F2-44014329E027}"/>
              </a:ext>
            </a:extLst>
          </p:cNvPr>
          <p:cNvSpPr txBox="1"/>
          <p:nvPr/>
        </p:nvSpPr>
        <p:spPr>
          <a:xfrm rot="16200000">
            <a:off x="1126578" y="3765382"/>
            <a:ext cx="1848883" cy="307777"/>
          </a:xfrm>
          <a:prstGeom prst="rect">
            <a:avLst/>
          </a:prstGeom>
          <a:noFill/>
          <a:ln>
            <a:solidFill>
              <a:sysClr val="windowText" lastClr="000000">
                <a:lumMod val="95000"/>
                <a:lumOff val="5000"/>
              </a:sys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Heat accumulation</a:t>
            </a:r>
            <a:endParaRPr kumimoji="0" lang="en-150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EF3D93E-B19B-488F-B3EB-2572F9ECCAAF}"/>
              </a:ext>
            </a:extLst>
          </p:cNvPr>
          <p:cNvSpPr txBox="1"/>
          <p:nvPr/>
        </p:nvSpPr>
        <p:spPr>
          <a:xfrm>
            <a:off x="1815280" y="5747386"/>
            <a:ext cx="4640938" cy="33855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 surface temperature (LST or T</a:t>
            </a:r>
            <a:r>
              <a:rPr lang="en-US" sz="16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150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0A5D5E6-BD41-45AE-B591-4326945F5E1F}"/>
              </a:ext>
            </a:extLst>
          </p:cNvPr>
          <p:cNvSpPr txBox="1"/>
          <p:nvPr/>
        </p:nvSpPr>
        <p:spPr>
          <a:xfrm>
            <a:off x="1956179" y="2283514"/>
            <a:ext cx="1556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latin typeface="Trebuchet MS" panose="020B0603020202020204" pitchFamily="34" charset="0"/>
                <a:cs typeface="Vrinda" panose="020B0502040204020203" pitchFamily="34" charset="0"/>
              </a:rPr>
              <a:t>Net available energy (</a:t>
            </a:r>
            <a:r>
              <a:rPr lang="en-US" sz="1600" u="sng" dirty="0">
                <a:solidFill>
                  <a:srgbClr val="0000FF"/>
                </a:solidFill>
                <a:latin typeface="Trebuchet MS" panose="020B0603020202020204" pitchFamily="34" charset="0"/>
                <a:cs typeface="Vrinda" panose="020B0502040204020203" pitchFamily="34" charset="0"/>
                <a:sym typeface="Symbol" panose="05050102010706020507" pitchFamily="18" charset="2"/>
              </a:rPr>
              <a:t>‘Engine’)</a:t>
            </a:r>
            <a:endParaRPr lang="en-150" sz="1600" u="sng" dirty="0">
              <a:solidFill>
                <a:srgbClr val="0000FF"/>
              </a:solidFill>
              <a:latin typeface="Trebuchet MS" panose="020B0603020202020204" pitchFamily="34" charset="0"/>
              <a:cs typeface="Vrinda" panose="020B0502040204020203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E8E9713-558A-409A-B66F-9DFC558B5CF2}"/>
              </a:ext>
            </a:extLst>
          </p:cNvPr>
          <p:cNvSpPr txBox="1"/>
          <p:nvPr/>
        </p:nvSpPr>
        <p:spPr>
          <a:xfrm>
            <a:off x="3502004" y="4305734"/>
            <a:ext cx="9712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Sensible heat flux (H)</a:t>
            </a:r>
            <a:endParaRPr lang="en-150" sz="14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FC081C3-BD12-441E-AD7D-DCC906DF42D6}"/>
              </a:ext>
            </a:extLst>
          </p:cNvPr>
          <p:cNvSpPr txBox="1"/>
          <p:nvPr/>
        </p:nvSpPr>
        <p:spPr>
          <a:xfrm>
            <a:off x="4399623" y="3364032"/>
            <a:ext cx="1109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/>
                </a:solidFill>
                <a:latin typeface="Lucida Bright" panose="02040602050505020304" pitchFamily="18" charset="0"/>
              </a:rPr>
              <a:t>Surface energy balance partitioning</a:t>
            </a:r>
            <a:endParaRPr lang="en-150" sz="1050" dirty="0">
              <a:solidFill>
                <a:prstClr val="black"/>
              </a:solidFill>
              <a:latin typeface="Lucida Bright" panose="020406020505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0BC4133-43FC-4DBE-9EB8-D41BDAE7F671}"/>
              </a:ext>
            </a:extLst>
          </p:cNvPr>
          <p:cNvSpPr txBox="1"/>
          <p:nvPr/>
        </p:nvSpPr>
        <p:spPr>
          <a:xfrm>
            <a:off x="1788190" y="6123818"/>
            <a:ext cx="1247201" cy="2769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Surface heating</a:t>
            </a:r>
            <a:endParaRPr lang="en-150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7C1111C-D49F-4AEF-8C91-9B997A8C094E}"/>
              </a:ext>
            </a:extLst>
          </p:cNvPr>
          <p:cNvSpPr txBox="1"/>
          <p:nvPr/>
        </p:nvSpPr>
        <p:spPr>
          <a:xfrm>
            <a:off x="5345217" y="4539803"/>
            <a:ext cx="1537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Evaporation (E)</a:t>
            </a:r>
            <a:endParaRPr lang="en-150" sz="14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0"/>
            </a:endParaRPr>
          </a:p>
        </p:txBody>
      </p:sp>
      <p:pic>
        <p:nvPicPr>
          <p:cNvPr id="72" name="Picture 71" descr="Huge old green tree with visible spread roots">
            <a:extLst>
              <a:ext uri="{FF2B5EF4-FFF2-40B4-BE49-F238E27FC236}">
                <a16:creationId xmlns:a16="http://schemas.microsoft.com/office/drawing/2014/main" id="{215520D9-51CF-401C-B4B9-53DAB4146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0" r="8302"/>
          <a:stretch/>
        </p:blipFill>
        <p:spPr>
          <a:xfrm>
            <a:off x="535035" y="2945839"/>
            <a:ext cx="1299320" cy="2080341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577625BD-4950-4D8B-A42B-EB7758D0B899}"/>
              </a:ext>
            </a:extLst>
          </p:cNvPr>
          <p:cNvSpPr txBox="1"/>
          <p:nvPr/>
        </p:nvSpPr>
        <p:spPr>
          <a:xfrm>
            <a:off x="5175450" y="2754200"/>
            <a:ext cx="1727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Wet evaporation and Transpiration</a:t>
            </a:r>
            <a:endParaRPr lang="en-150" sz="14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8AFBD11-28BB-4549-848C-9B241C0757E9}"/>
              </a:ext>
            </a:extLst>
          </p:cNvPr>
          <p:cNvSpPr txBox="1"/>
          <p:nvPr/>
        </p:nvSpPr>
        <p:spPr>
          <a:xfrm>
            <a:off x="3597906" y="1641480"/>
            <a:ext cx="2159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Calibri" panose="020F0502020204030204"/>
              </a:rPr>
              <a:t>Terrestrial radiation (R</a:t>
            </a:r>
            <a:r>
              <a:rPr lang="en-US" sz="1600" baseline="-250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L</a:t>
            </a:r>
            <a:r>
              <a:rPr lang="en-US" sz="16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)</a:t>
            </a:r>
            <a:endParaRPr lang="en-150" sz="16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86EE2AA-9D68-4482-8470-6F12D60B47B8}"/>
              </a:ext>
            </a:extLst>
          </p:cNvPr>
          <p:cNvSpPr txBox="1"/>
          <p:nvPr/>
        </p:nvSpPr>
        <p:spPr>
          <a:xfrm>
            <a:off x="2773691" y="3679205"/>
            <a:ext cx="105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>
                <a:solidFill>
                  <a:prstClr val="black"/>
                </a:solidFill>
                <a:latin typeface="Lucida Bright" panose="02040602050505020304" pitchFamily="18" charset="0"/>
              </a:rPr>
              <a:t>Convection</a:t>
            </a:r>
            <a:endParaRPr lang="en-150" sz="1200" u="sng" dirty="0">
              <a:solidFill>
                <a:prstClr val="black"/>
              </a:solidFill>
              <a:latin typeface="Lucida Bright" panose="02040602050505020304" pitchFamily="18" charset="0"/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B31990E-EDD5-4BA5-8D2B-5B45051051A3}"/>
              </a:ext>
            </a:extLst>
          </p:cNvPr>
          <p:cNvCxnSpPr>
            <a:cxnSpLocks/>
          </p:cNvCxnSpPr>
          <p:nvPr/>
        </p:nvCxnSpPr>
        <p:spPr>
          <a:xfrm>
            <a:off x="4392763" y="4675350"/>
            <a:ext cx="1042710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FC29C94-0341-4CE2-A469-04A8AB8BF285}"/>
              </a:ext>
            </a:extLst>
          </p:cNvPr>
          <p:cNvCxnSpPr>
            <a:cxnSpLocks/>
          </p:cNvCxnSpPr>
          <p:nvPr/>
        </p:nvCxnSpPr>
        <p:spPr>
          <a:xfrm flipV="1">
            <a:off x="4938149" y="4028846"/>
            <a:ext cx="0" cy="1056587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8BA74AC0-507D-4831-AC7C-BC3ABDB5E86A}"/>
              </a:ext>
            </a:extLst>
          </p:cNvPr>
          <p:cNvCxnSpPr>
            <a:cxnSpLocks/>
          </p:cNvCxnSpPr>
          <p:nvPr/>
        </p:nvCxnSpPr>
        <p:spPr>
          <a:xfrm flipV="1">
            <a:off x="5997569" y="3415443"/>
            <a:ext cx="0" cy="122680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E6C0E6E-0613-4B7D-BC22-8AFE0F34DF61}"/>
              </a:ext>
            </a:extLst>
          </p:cNvPr>
          <p:cNvCxnSpPr>
            <a:cxnSpLocks/>
          </p:cNvCxnSpPr>
          <p:nvPr/>
        </p:nvCxnSpPr>
        <p:spPr>
          <a:xfrm flipV="1">
            <a:off x="2022739" y="4862368"/>
            <a:ext cx="0" cy="853441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5056D7CA-B089-4632-B2D7-2C1A483C2888}"/>
              </a:ext>
            </a:extLst>
          </p:cNvPr>
          <p:cNvCxnSpPr>
            <a:cxnSpLocks/>
          </p:cNvCxnSpPr>
          <p:nvPr/>
        </p:nvCxnSpPr>
        <p:spPr>
          <a:xfrm>
            <a:off x="2032678" y="2033504"/>
            <a:ext cx="0" cy="90363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397ED74-89CB-4C54-82B7-65416EB323DC}"/>
              </a:ext>
            </a:extLst>
          </p:cNvPr>
          <p:cNvCxnSpPr>
            <a:cxnSpLocks/>
          </p:cNvCxnSpPr>
          <p:nvPr/>
        </p:nvCxnSpPr>
        <p:spPr>
          <a:xfrm flipV="1">
            <a:off x="2532377" y="3082542"/>
            <a:ext cx="0" cy="2652404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A5053ABD-E134-461B-ACFD-B57447D31CE2}"/>
              </a:ext>
            </a:extLst>
          </p:cNvPr>
          <p:cNvSpPr txBox="1"/>
          <p:nvPr/>
        </p:nvSpPr>
        <p:spPr>
          <a:xfrm>
            <a:off x="608611" y="2303297"/>
            <a:ext cx="1127458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Vegetation cover, Leaf area</a:t>
            </a:r>
            <a:endParaRPr lang="en-150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3AF35BC-B26E-4ED5-BBFD-CB2EC96C8CA8}"/>
              </a:ext>
            </a:extLst>
          </p:cNvPr>
          <p:cNvSpPr txBox="1"/>
          <p:nvPr/>
        </p:nvSpPr>
        <p:spPr>
          <a:xfrm>
            <a:off x="4355668" y="4359849"/>
            <a:ext cx="1212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Lucida Bright" panose="02040602050505020304" pitchFamily="18" charset="0"/>
              </a:rPr>
              <a:t>T</a:t>
            </a:r>
            <a:r>
              <a:rPr lang="en-US" sz="1200" baseline="-25000" dirty="0">
                <a:latin typeface="Lucida Bright" panose="02040602050505020304" pitchFamily="18" charset="0"/>
              </a:rPr>
              <a:t>0, </a:t>
            </a:r>
            <a:r>
              <a:rPr lang="en-US" sz="1200" dirty="0">
                <a:latin typeface="Lucida Bright" panose="02040602050505020304" pitchFamily="18" charset="0"/>
              </a:rPr>
              <a:t>D</a:t>
            </a:r>
            <a:r>
              <a:rPr lang="en-US" sz="1200" baseline="-25000" dirty="0">
                <a:latin typeface="Lucida Bright" panose="02040602050505020304" pitchFamily="18" charset="0"/>
              </a:rPr>
              <a:t>0</a:t>
            </a:r>
            <a:r>
              <a:rPr lang="en-US" sz="1200" dirty="0">
                <a:latin typeface="Lucida Bright" panose="02040602050505020304" pitchFamily="18" charset="0"/>
              </a:rPr>
              <a:t>, </a:t>
            </a:r>
            <a:r>
              <a:rPr lang="en-US" sz="1200" dirty="0" err="1">
                <a:latin typeface="Lucida Bright" panose="02040602050505020304" pitchFamily="18" charset="0"/>
              </a:rPr>
              <a:t>g</a:t>
            </a:r>
            <a:r>
              <a:rPr lang="en-US" sz="1200" baseline="-25000" dirty="0" err="1">
                <a:latin typeface="Lucida Bright" panose="02040602050505020304" pitchFamily="18" charset="0"/>
              </a:rPr>
              <a:t>a</a:t>
            </a:r>
            <a:r>
              <a:rPr lang="en-US" sz="1200" dirty="0">
                <a:latin typeface="Lucida Bright" panose="02040602050505020304" pitchFamily="18" charset="0"/>
              </a:rPr>
              <a:t>,</a:t>
            </a:r>
            <a:r>
              <a:rPr lang="en-US" sz="1200" baseline="-25000" dirty="0">
                <a:latin typeface="Lucida Bright" panose="02040602050505020304" pitchFamily="18" charset="0"/>
              </a:rPr>
              <a:t> </a:t>
            </a:r>
            <a:r>
              <a:rPr lang="en-US" sz="1200" dirty="0" err="1">
                <a:latin typeface="Lucida Bright" panose="02040602050505020304" pitchFamily="18" charset="0"/>
              </a:rPr>
              <a:t>g</a:t>
            </a:r>
            <a:r>
              <a:rPr lang="en-US" sz="1200" baseline="-25000" dirty="0" err="1">
                <a:latin typeface="Lucida Bright" panose="02040602050505020304" pitchFamily="18" charset="0"/>
              </a:rPr>
              <a:t>cs</a:t>
            </a:r>
            <a:endParaRPr lang="en-150" sz="1200" dirty="0">
              <a:latin typeface="Lucida Bright" panose="020406020505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872FC53-66F5-49BC-B079-766F16A8A3DC}"/>
              </a:ext>
            </a:extLst>
          </p:cNvPr>
          <p:cNvSpPr txBox="1"/>
          <p:nvPr/>
        </p:nvSpPr>
        <p:spPr>
          <a:xfrm>
            <a:off x="3988745" y="4944654"/>
            <a:ext cx="2780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Water Stress (</a:t>
            </a:r>
            <a:r>
              <a:rPr lang="en-US" sz="2400" b="1" u="sng" dirty="0">
                <a:solidFill>
                  <a:srgbClr val="C00000"/>
                </a:solidFill>
                <a:latin typeface="Trebuchet MS" panose="020B0603020202020204" pitchFamily="34" charset="0"/>
              </a:rPr>
              <a:t>‘Fuel’)</a:t>
            </a:r>
            <a:endParaRPr lang="en-150" sz="2400" b="1" u="sng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5A5D03-B0AB-46FA-849C-4DF8FAE953A5}"/>
              </a:ext>
            </a:extLst>
          </p:cNvPr>
          <p:cNvSpPr txBox="1"/>
          <p:nvPr/>
        </p:nvSpPr>
        <p:spPr>
          <a:xfrm rot="16200000">
            <a:off x="5318993" y="3886532"/>
            <a:ext cx="1109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Lucida Bright" panose="02040602050505020304" pitchFamily="18" charset="0"/>
              </a:rPr>
              <a:t>T</a:t>
            </a:r>
            <a:r>
              <a:rPr lang="en-US" sz="1200" baseline="-25000" dirty="0">
                <a:latin typeface="Lucida Bright" panose="02040602050505020304" pitchFamily="18" charset="0"/>
              </a:rPr>
              <a:t>0, </a:t>
            </a:r>
            <a:r>
              <a:rPr lang="en-US" sz="1200" dirty="0">
                <a:latin typeface="Lucida Bright" panose="02040602050505020304" pitchFamily="18" charset="0"/>
              </a:rPr>
              <a:t>D</a:t>
            </a:r>
            <a:r>
              <a:rPr lang="en-US" sz="1200" baseline="-25000" dirty="0">
                <a:latin typeface="Lucida Bright" panose="02040602050505020304" pitchFamily="18" charset="0"/>
              </a:rPr>
              <a:t>0</a:t>
            </a:r>
            <a:r>
              <a:rPr lang="en-US" sz="1200" dirty="0">
                <a:latin typeface="Lucida Bright" panose="02040602050505020304" pitchFamily="18" charset="0"/>
              </a:rPr>
              <a:t>, </a:t>
            </a:r>
            <a:r>
              <a:rPr lang="en-US" sz="1200" dirty="0" err="1">
                <a:latin typeface="Lucida Bright" panose="02040602050505020304" pitchFamily="18" charset="0"/>
              </a:rPr>
              <a:t>g</a:t>
            </a:r>
            <a:r>
              <a:rPr lang="en-US" sz="1200" baseline="-25000" dirty="0" err="1">
                <a:latin typeface="Lucida Bright" panose="02040602050505020304" pitchFamily="18" charset="0"/>
              </a:rPr>
              <a:t>a</a:t>
            </a:r>
            <a:r>
              <a:rPr lang="en-US" sz="1200" dirty="0">
                <a:latin typeface="Lucida Bright" panose="02040602050505020304" pitchFamily="18" charset="0"/>
              </a:rPr>
              <a:t>,</a:t>
            </a:r>
            <a:r>
              <a:rPr lang="en-US" sz="1200" baseline="-25000" dirty="0">
                <a:latin typeface="Lucida Bright" panose="02040602050505020304" pitchFamily="18" charset="0"/>
              </a:rPr>
              <a:t> </a:t>
            </a:r>
            <a:r>
              <a:rPr lang="en-US" sz="1200" dirty="0" err="1">
                <a:latin typeface="Lucida Bright" panose="02040602050505020304" pitchFamily="18" charset="0"/>
              </a:rPr>
              <a:t>g</a:t>
            </a:r>
            <a:r>
              <a:rPr lang="en-US" sz="1200" baseline="-25000" dirty="0" err="1">
                <a:latin typeface="Lucida Bright" panose="02040602050505020304" pitchFamily="18" charset="0"/>
              </a:rPr>
              <a:t>cs</a:t>
            </a:r>
            <a:endParaRPr lang="en-150" sz="1200" dirty="0">
              <a:latin typeface="Lucida Bright" panose="02040602050505020304" pitchFamily="18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732D162-79AA-4D7A-9DD9-E1051B9A8DBA}"/>
              </a:ext>
            </a:extLst>
          </p:cNvPr>
          <p:cNvCxnSpPr>
            <a:cxnSpLocks/>
          </p:cNvCxnSpPr>
          <p:nvPr/>
        </p:nvCxnSpPr>
        <p:spPr>
          <a:xfrm flipV="1">
            <a:off x="3956382" y="2353057"/>
            <a:ext cx="0" cy="2056532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5F4FB15-2111-43F3-B453-A102348A7563}"/>
              </a:ext>
            </a:extLst>
          </p:cNvPr>
          <p:cNvCxnSpPr>
            <a:cxnSpLocks/>
          </p:cNvCxnSpPr>
          <p:nvPr/>
        </p:nvCxnSpPr>
        <p:spPr>
          <a:xfrm flipH="1" flipV="1">
            <a:off x="5997569" y="2363202"/>
            <a:ext cx="3707" cy="493804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4FE0993-BBB4-4D60-8FBF-D4C45D48A276}"/>
              </a:ext>
            </a:extLst>
          </p:cNvPr>
          <p:cNvCxnSpPr>
            <a:cxnSpLocks/>
          </p:cNvCxnSpPr>
          <p:nvPr/>
        </p:nvCxnSpPr>
        <p:spPr>
          <a:xfrm flipV="1">
            <a:off x="3944127" y="1883763"/>
            <a:ext cx="0" cy="299125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7A6776C-8383-4495-84F3-D1504F105DB1}"/>
              </a:ext>
            </a:extLst>
          </p:cNvPr>
          <p:cNvCxnSpPr>
            <a:cxnSpLocks/>
          </p:cNvCxnSpPr>
          <p:nvPr/>
        </p:nvCxnSpPr>
        <p:spPr>
          <a:xfrm flipV="1">
            <a:off x="4619760" y="5289089"/>
            <a:ext cx="0" cy="42672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29AB36B-4E00-F231-CC25-1029CD61CD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9982103"/>
              </p:ext>
            </p:extLst>
          </p:nvPr>
        </p:nvGraphicFramePr>
        <p:xfrm>
          <a:off x="6954877" y="1413165"/>
          <a:ext cx="5203240" cy="5255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F881A69-7152-96EF-5045-DB758E4FA305}"/>
              </a:ext>
            </a:extLst>
          </p:cNvPr>
          <p:cNvCxnSpPr>
            <a:cxnSpLocks/>
          </p:cNvCxnSpPr>
          <p:nvPr/>
        </p:nvCxnSpPr>
        <p:spPr>
          <a:xfrm flipV="1">
            <a:off x="1576413" y="5646061"/>
            <a:ext cx="0" cy="415044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C8BA12F-88F7-71A1-4D82-49616E113671}"/>
              </a:ext>
            </a:extLst>
          </p:cNvPr>
          <p:cNvSpPr txBox="1"/>
          <p:nvPr/>
        </p:nvSpPr>
        <p:spPr>
          <a:xfrm>
            <a:off x="569281" y="5061286"/>
            <a:ext cx="1358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Calibri" panose="020F0502020204030204"/>
              </a:rPr>
              <a:t>Reflected radiation (R</a:t>
            </a:r>
            <a:r>
              <a:rPr lang="en-US" sz="1600" baseline="-250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r</a:t>
            </a:r>
            <a:r>
              <a:rPr lang="en-US" sz="16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)</a:t>
            </a:r>
            <a:endParaRPr lang="en-150" sz="1600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68311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654238E-0905-40EE-A358-9228F582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90" y="45988"/>
            <a:ext cx="10515600" cy="1325563"/>
          </a:xfrm>
        </p:spPr>
        <p:txBody>
          <a:bodyPr/>
          <a:lstStyle/>
          <a:p>
            <a:pPr algn="ctr"/>
            <a:r>
              <a:rPr lang="en-US" u="sng" dirty="0"/>
              <a:t>What is aerodynamic temperature (T</a:t>
            </a:r>
            <a:r>
              <a:rPr lang="en-US" u="sng" baseline="-25000" dirty="0"/>
              <a:t>0</a:t>
            </a:r>
            <a:r>
              <a:rPr lang="en-US" u="sng" dirty="0"/>
              <a:t>)</a:t>
            </a:r>
            <a:endParaRPr lang="en-150" dirty="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500A81E-B6BE-4186-B10E-6658ED3EEE9D}"/>
              </a:ext>
            </a:extLst>
          </p:cNvPr>
          <p:cNvSpPr/>
          <p:nvPr/>
        </p:nvSpPr>
        <p:spPr>
          <a:xfrm>
            <a:off x="482831" y="1963184"/>
            <a:ext cx="6305151" cy="411662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150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FDF3621-4D8D-47B5-AEFB-6DAE49D70C37}"/>
              </a:ext>
            </a:extLst>
          </p:cNvPr>
          <p:cNvSpPr txBox="1"/>
          <p:nvPr/>
        </p:nvSpPr>
        <p:spPr>
          <a:xfrm rot="16200000">
            <a:off x="-870553" y="3850630"/>
            <a:ext cx="226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Terrestrial ecosystem</a:t>
            </a:r>
            <a:endParaRPr lang="en-1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33824F0-64A9-4E3E-90B8-8E5E56CC8FED}"/>
              </a:ext>
            </a:extLst>
          </p:cNvPr>
          <p:cNvSpPr txBox="1"/>
          <p:nvPr/>
        </p:nvSpPr>
        <p:spPr>
          <a:xfrm>
            <a:off x="1365215" y="1647073"/>
            <a:ext cx="1799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Calibri" panose="020F0502020204030204"/>
              </a:rPr>
              <a:t>Solar radiation (R</a:t>
            </a:r>
            <a:r>
              <a:rPr lang="en-US" sz="1600" baseline="-250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G</a:t>
            </a:r>
            <a:r>
              <a:rPr lang="en-US" sz="16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)</a:t>
            </a:r>
            <a:endParaRPr lang="en-150" sz="16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DD57E3E-515F-4F37-81D7-1F1E02882C38}"/>
              </a:ext>
            </a:extLst>
          </p:cNvPr>
          <p:cNvSpPr txBox="1"/>
          <p:nvPr/>
        </p:nvSpPr>
        <p:spPr>
          <a:xfrm>
            <a:off x="3384636" y="2072690"/>
            <a:ext cx="313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Temperature (T</a:t>
            </a:r>
            <a:r>
              <a:rPr lang="en-US" baseline="-250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a</a:t>
            </a:r>
            <a:r>
              <a:rPr lang="en-US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), Humidity (</a:t>
            </a:r>
            <a:r>
              <a:rPr lang="en-US" dirty="0" err="1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rH</a:t>
            </a:r>
            <a:r>
              <a:rPr lang="en-US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)</a:t>
            </a:r>
            <a:endParaRPr lang="en-15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EC72EC6-2ABB-4F75-84F2-44014329E027}"/>
              </a:ext>
            </a:extLst>
          </p:cNvPr>
          <p:cNvSpPr txBox="1"/>
          <p:nvPr/>
        </p:nvSpPr>
        <p:spPr>
          <a:xfrm rot="16200000">
            <a:off x="1126578" y="3765382"/>
            <a:ext cx="1848883" cy="307777"/>
          </a:xfrm>
          <a:prstGeom prst="rect">
            <a:avLst/>
          </a:prstGeom>
          <a:noFill/>
          <a:ln>
            <a:solidFill>
              <a:sysClr val="windowText" lastClr="000000">
                <a:lumMod val="95000"/>
                <a:lumOff val="5000"/>
              </a:sys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Heat accumulation</a:t>
            </a:r>
            <a:endParaRPr kumimoji="0" lang="en-150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EF3D93E-B19B-488F-B3EB-2572F9ECCAAF}"/>
              </a:ext>
            </a:extLst>
          </p:cNvPr>
          <p:cNvSpPr txBox="1"/>
          <p:nvPr/>
        </p:nvSpPr>
        <p:spPr>
          <a:xfrm>
            <a:off x="1815280" y="5747386"/>
            <a:ext cx="4640938" cy="33855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 surface temperature (LST or T</a:t>
            </a:r>
            <a:r>
              <a:rPr lang="en-US" sz="16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150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0A5D5E6-BD41-45AE-B591-4326945F5E1F}"/>
              </a:ext>
            </a:extLst>
          </p:cNvPr>
          <p:cNvSpPr txBox="1"/>
          <p:nvPr/>
        </p:nvSpPr>
        <p:spPr>
          <a:xfrm>
            <a:off x="1956179" y="2283514"/>
            <a:ext cx="1556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latin typeface="Trebuchet MS" panose="020B0603020202020204" pitchFamily="34" charset="0"/>
                <a:cs typeface="Vrinda" panose="020B0502040204020203" pitchFamily="34" charset="0"/>
              </a:rPr>
              <a:t>Net available energy (</a:t>
            </a:r>
            <a:r>
              <a:rPr lang="en-US" sz="1600" u="sng" dirty="0">
                <a:solidFill>
                  <a:srgbClr val="0000FF"/>
                </a:solidFill>
                <a:latin typeface="Trebuchet MS" panose="020B0603020202020204" pitchFamily="34" charset="0"/>
                <a:cs typeface="Vrinda" panose="020B0502040204020203" pitchFamily="34" charset="0"/>
                <a:sym typeface="Symbol" panose="05050102010706020507" pitchFamily="18" charset="2"/>
              </a:rPr>
              <a:t>‘Engine’)</a:t>
            </a:r>
            <a:endParaRPr lang="en-150" sz="1600" u="sng" dirty="0">
              <a:solidFill>
                <a:srgbClr val="0000FF"/>
              </a:solidFill>
              <a:latin typeface="Trebuchet MS" panose="020B0603020202020204" pitchFamily="34" charset="0"/>
              <a:cs typeface="Vrinda" panose="020B0502040204020203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E8E9713-558A-409A-B66F-9DFC558B5CF2}"/>
              </a:ext>
            </a:extLst>
          </p:cNvPr>
          <p:cNvSpPr txBox="1"/>
          <p:nvPr/>
        </p:nvSpPr>
        <p:spPr>
          <a:xfrm>
            <a:off x="3502004" y="4305734"/>
            <a:ext cx="9712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Sensible heat flux (H)</a:t>
            </a:r>
            <a:endParaRPr lang="en-150" sz="14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FC081C3-BD12-441E-AD7D-DCC906DF42D6}"/>
              </a:ext>
            </a:extLst>
          </p:cNvPr>
          <p:cNvSpPr txBox="1"/>
          <p:nvPr/>
        </p:nvSpPr>
        <p:spPr>
          <a:xfrm>
            <a:off x="4399623" y="3364032"/>
            <a:ext cx="1109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/>
                </a:solidFill>
                <a:latin typeface="Lucida Bright" panose="02040602050505020304" pitchFamily="18" charset="0"/>
              </a:rPr>
              <a:t>Surface energy balance partitioning</a:t>
            </a:r>
            <a:endParaRPr lang="en-150" sz="1050" dirty="0">
              <a:solidFill>
                <a:prstClr val="black"/>
              </a:solidFill>
              <a:latin typeface="Lucida Bright" panose="020406020505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0BC4133-43FC-4DBE-9EB8-D41BDAE7F671}"/>
              </a:ext>
            </a:extLst>
          </p:cNvPr>
          <p:cNvSpPr txBox="1"/>
          <p:nvPr/>
        </p:nvSpPr>
        <p:spPr>
          <a:xfrm>
            <a:off x="1788190" y="6123818"/>
            <a:ext cx="1247201" cy="2769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Surface heating</a:t>
            </a:r>
            <a:endParaRPr lang="en-150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7C1111C-D49F-4AEF-8C91-9B997A8C094E}"/>
              </a:ext>
            </a:extLst>
          </p:cNvPr>
          <p:cNvSpPr txBox="1"/>
          <p:nvPr/>
        </p:nvSpPr>
        <p:spPr>
          <a:xfrm>
            <a:off x="5345217" y="4539803"/>
            <a:ext cx="1537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Evaporation (E)</a:t>
            </a:r>
            <a:endParaRPr lang="en-150" sz="14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0"/>
            </a:endParaRPr>
          </a:p>
        </p:txBody>
      </p:sp>
      <p:pic>
        <p:nvPicPr>
          <p:cNvPr id="72" name="Picture 71" descr="Huge old green tree with visible spread roots">
            <a:extLst>
              <a:ext uri="{FF2B5EF4-FFF2-40B4-BE49-F238E27FC236}">
                <a16:creationId xmlns:a16="http://schemas.microsoft.com/office/drawing/2014/main" id="{215520D9-51CF-401C-B4B9-53DAB4146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0" r="8302"/>
          <a:stretch/>
        </p:blipFill>
        <p:spPr>
          <a:xfrm>
            <a:off x="535035" y="2945839"/>
            <a:ext cx="1299320" cy="2080341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577625BD-4950-4D8B-A42B-EB7758D0B899}"/>
              </a:ext>
            </a:extLst>
          </p:cNvPr>
          <p:cNvSpPr txBox="1"/>
          <p:nvPr/>
        </p:nvSpPr>
        <p:spPr>
          <a:xfrm>
            <a:off x="5175450" y="2754200"/>
            <a:ext cx="1727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Wet evaporation and Transpiration</a:t>
            </a:r>
            <a:endParaRPr lang="en-150" sz="14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8AFBD11-28BB-4549-848C-9B241C0757E9}"/>
              </a:ext>
            </a:extLst>
          </p:cNvPr>
          <p:cNvSpPr txBox="1"/>
          <p:nvPr/>
        </p:nvSpPr>
        <p:spPr>
          <a:xfrm>
            <a:off x="3597906" y="1641480"/>
            <a:ext cx="2159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Calibri" panose="020F0502020204030204"/>
              </a:rPr>
              <a:t>Terrestrial radiation (R</a:t>
            </a:r>
            <a:r>
              <a:rPr lang="en-US" sz="1600" baseline="-250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L</a:t>
            </a:r>
            <a:r>
              <a:rPr lang="en-US" sz="16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)</a:t>
            </a:r>
            <a:endParaRPr lang="en-150" sz="16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86EE2AA-9D68-4482-8470-6F12D60B47B8}"/>
              </a:ext>
            </a:extLst>
          </p:cNvPr>
          <p:cNvSpPr txBox="1"/>
          <p:nvPr/>
        </p:nvSpPr>
        <p:spPr>
          <a:xfrm>
            <a:off x="2773691" y="3679205"/>
            <a:ext cx="105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>
                <a:solidFill>
                  <a:prstClr val="black"/>
                </a:solidFill>
                <a:latin typeface="Lucida Bright" panose="02040602050505020304" pitchFamily="18" charset="0"/>
              </a:rPr>
              <a:t>Convection</a:t>
            </a:r>
            <a:endParaRPr lang="en-150" sz="1200" u="sng" dirty="0">
              <a:solidFill>
                <a:prstClr val="black"/>
              </a:solidFill>
              <a:latin typeface="Lucida Bright" panose="02040602050505020304" pitchFamily="18" charset="0"/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B31990E-EDD5-4BA5-8D2B-5B45051051A3}"/>
              </a:ext>
            </a:extLst>
          </p:cNvPr>
          <p:cNvCxnSpPr>
            <a:cxnSpLocks/>
          </p:cNvCxnSpPr>
          <p:nvPr/>
        </p:nvCxnSpPr>
        <p:spPr>
          <a:xfrm>
            <a:off x="4392763" y="4675350"/>
            <a:ext cx="1042710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FC29C94-0341-4CE2-A469-04A8AB8BF285}"/>
              </a:ext>
            </a:extLst>
          </p:cNvPr>
          <p:cNvCxnSpPr>
            <a:cxnSpLocks/>
          </p:cNvCxnSpPr>
          <p:nvPr/>
        </p:nvCxnSpPr>
        <p:spPr>
          <a:xfrm flipV="1">
            <a:off x="4938149" y="4028846"/>
            <a:ext cx="0" cy="1056587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8BA74AC0-507D-4831-AC7C-BC3ABDB5E86A}"/>
              </a:ext>
            </a:extLst>
          </p:cNvPr>
          <p:cNvCxnSpPr>
            <a:cxnSpLocks/>
          </p:cNvCxnSpPr>
          <p:nvPr/>
        </p:nvCxnSpPr>
        <p:spPr>
          <a:xfrm flipV="1">
            <a:off x="5997569" y="3415443"/>
            <a:ext cx="0" cy="122680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E6C0E6E-0613-4B7D-BC22-8AFE0F34DF61}"/>
              </a:ext>
            </a:extLst>
          </p:cNvPr>
          <p:cNvCxnSpPr>
            <a:cxnSpLocks/>
          </p:cNvCxnSpPr>
          <p:nvPr/>
        </p:nvCxnSpPr>
        <p:spPr>
          <a:xfrm flipV="1">
            <a:off x="2022739" y="4862368"/>
            <a:ext cx="0" cy="853441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5056D7CA-B089-4632-B2D7-2C1A483C2888}"/>
              </a:ext>
            </a:extLst>
          </p:cNvPr>
          <p:cNvCxnSpPr>
            <a:cxnSpLocks/>
          </p:cNvCxnSpPr>
          <p:nvPr/>
        </p:nvCxnSpPr>
        <p:spPr>
          <a:xfrm>
            <a:off x="2032678" y="2033504"/>
            <a:ext cx="0" cy="90363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397ED74-89CB-4C54-82B7-65416EB323DC}"/>
              </a:ext>
            </a:extLst>
          </p:cNvPr>
          <p:cNvCxnSpPr>
            <a:cxnSpLocks/>
          </p:cNvCxnSpPr>
          <p:nvPr/>
        </p:nvCxnSpPr>
        <p:spPr>
          <a:xfrm flipV="1">
            <a:off x="2532377" y="3082542"/>
            <a:ext cx="0" cy="2652404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A5053ABD-E134-461B-ACFD-B57447D31CE2}"/>
              </a:ext>
            </a:extLst>
          </p:cNvPr>
          <p:cNvSpPr txBox="1"/>
          <p:nvPr/>
        </p:nvSpPr>
        <p:spPr>
          <a:xfrm>
            <a:off x="608611" y="2303297"/>
            <a:ext cx="1127458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Vegetation cover, Leaf area</a:t>
            </a:r>
            <a:endParaRPr lang="en-150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3AF35BC-B26E-4ED5-BBFD-CB2EC96C8CA8}"/>
              </a:ext>
            </a:extLst>
          </p:cNvPr>
          <p:cNvSpPr txBox="1"/>
          <p:nvPr/>
        </p:nvSpPr>
        <p:spPr>
          <a:xfrm>
            <a:off x="4355668" y="4359849"/>
            <a:ext cx="1212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Lucida Bright" panose="02040602050505020304" pitchFamily="18" charset="0"/>
              </a:rPr>
              <a:t>T</a:t>
            </a:r>
            <a:r>
              <a:rPr lang="en-US" sz="1200" baseline="-25000" dirty="0">
                <a:latin typeface="Lucida Bright" panose="02040602050505020304" pitchFamily="18" charset="0"/>
              </a:rPr>
              <a:t>0, </a:t>
            </a:r>
            <a:r>
              <a:rPr lang="en-US" sz="1200" dirty="0">
                <a:latin typeface="Lucida Bright" panose="02040602050505020304" pitchFamily="18" charset="0"/>
              </a:rPr>
              <a:t>D</a:t>
            </a:r>
            <a:r>
              <a:rPr lang="en-US" sz="1200" baseline="-25000" dirty="0">
                <a:latin typeface="Lucida Bright" panose="02040602050505020304" pitchFamily="18" charset="0"/>
              </a:rPr>
              <a:t>0</a:t>
            </a:r>
            <a:r>
              <a:rPr lang="en-US" sz="1200" dirty="0">
                <a:latin typeface="Lucida Bright" panose="02040602050505020304" pitchFamily="18" charset="0"/>
              </a:rPr>
              <a:t>, </a:t>
            </a:r>
            <a:r>
              <a:rPr lang="en-US" sz="1200" dirty="0" err="1">
                <a:latin typeface="Lucida Bright" panose="02040602050505020304" pitchFamily="18" charset="0"/>
              </a:rPr>
              <a:t>g</a:t>
            </a:r>
            <a:r>
              <a:rPr lang="en-US" sz="1200" baseline="-25000" dirty="0" err="1">
                <a:latin typeface="Lucida Bright" panose="02040602050505020304" pitchFamily="18" charset="0"/>
              </a:rPr>
              <a:t>a</a:t>
            </a:r>
            <a:r>
              <a:rPr lang="en-US" sz="1200" dirty="0">
                <a:latin typeface="Lucida Bright" panose="02040602050505020304" pitchFamily="18" charset="0"/>
              </a:rPr>
              <a:t>,</a:t>
            </a:r>
            <a:r>
              <a:rPr lang="en-US" sz="1200" baseline="-25000" dirty="0">
                <a:latin typeface="Lucida Bright" panose="02040602050505020304" pitchFamily="18" charset="0"/>
              </a:rPr>
              <a:t> </a:t>
            </a:r>
            <a:r>
              <a:rPr lang="en-US" sz="1200" dirty="0" err="1">
                <a:latin typeface="Lucida Bright" panose="02040602050505020304" pitchFamily="18" charset="0"/>
              </a:rPr>
              <a:t>g</a:t>
            </a:r>
            <a:r>
              <a:rPr lang="en-US" sz="1200" baseline="-25000" dirty="0" err="1">
                <a:latin typeface="Lucida Bright" panose="02040602050505020304" pitchFamily="18" charset="0"/>
              </a:rPr>
              <a:t>cs</a:t>
            </a:r>
            <a:endParaRPr lang="en-150" sz="1200" dirty="0">
              <a:latin typeface="Lucida Bright" panose="020406020505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872FC53-66F5-49BC-B079-766F16A8A3DC}"/>
              </a:ext>
            </a:extLst>
          </p:cNvPr>
          <p:cNvSpPr txBox="1"/>
          <p:nvPr/>
        </p:nvSpPr>
        <p:spPr>
          <a:xfrm>
            <a:off x="3988745" y="4944654"/>
            <a:ext cx="2780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Water Stress (</a:t>
            </a:r>
            <a:r>
              <a:rPr lang="en-US" sz="2400" b="1" u="sng" dirty="0">
                <a:solidFill>
                  <a:srgbClr val="C00000"/>
                </a:solidFill>
                <a:latin typeface="Trebuchet MS" panose="020B0603020202020204" pitchFamily="34" charset="0"/>
              </a:rPr>
              <a:t>‘Fuel’)</a:t>
            </a:r>
            <a:endParaRPr lang="en-150" sz="2400" b="1" u="sng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5A5D03-B0AB-46FA-849C-4DF8FAE953A5}"/>
              </a:ext>
            </a:extLst>
          </p:cNvPr>
          <p:cNvSpPr txBox="1"/>
          <p:nvPr/>
        </p:nvSpPr>
        <p:spPr>
          <a:xfrm rot="16200000">
            <a:off x="5318993" y="3886532"/>
            <a:ext cx="1109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Lucida Bright" panose="02040602050505020304" pitchFamily="18" charset="0"/>
              </a:rPr>
              <a:t>T</a:t>
            </a:r>
            <a:r>
              <a:rPr lang="en-US" sz="1200" baseline="-25000" dirty="0">
                <a:latin typeface="Lucida Bright" panose="02040602050505020304" pitchFamily="18" charset="0"/>
              </a:rPr>
              <a:t>0, </a:t>
            </a:r>
            <a:r>
              <a:rPr lang="en-US" sz="1200" dirty="0">
                <a:latin typeface="Lucida Bright" panose="02040602050505020304" pitchFamily="18" charset="0"/>
              </a:rPr>
              <a:t>D</a:t>
            </a:r>
            <a:r>
              <a:rPr lang="en-US" sz="1200" baseline="-25000" dirty="0">
                <a:latin typeface="Lucida Bright" panose="02040602050505020304" pitchFamily="18" charset="0"/>
              </a:rPr>
              <a:t>0</a:t>
            </a:r>
            <a:r>
              <a:rPr lang="en-US" sz="1200" dirty="0">
                <a:latin typeface="Lucida Bright" panose="02040602050505020304" pitchFamily="18" charset="0"/>
              </a:rPr>
              <a:t>, </a:t>
            </a:r>
            <a:r>
              <a:rPr lang="en-US" sz="1200" dirty="0" err="1">
                <a:latin typeface="Lucida Bright" panose="02040602050505020304" pitchFamily="18" charset="0"/>
              </a:rPr>
              <a:t>g</a:t>
            </a:r>
            <a:r>
              <a:rPr lang="en-US" sz="1200" baseline="-25000" dirty="0" err="1">
                <a:latin typeface="Lucida Bright" panose="02040602050505020304" pitchFamily="18" charset="0"/>
              </a:rPr>
              <a:t>a</a:t>
            </a:r>
            <a:r>
              <a:rPr lang="en-US" sz="1200" dirty="0">
                <a:latin typeface="Lucida Bright" panose="02040602050505020304" pitchFamily="18" charset="0"/>
              </a:rPr>
              <a:t>,</a:t>
            </a:r>
            <a:r>
              <a:rPr lang="en-US" sz="1200" baseline="-25000" dirty="0">
                <a:latin typeface="Lucida Bright" panose="02040602050505020304" pitchFamily="18" charset="0"/>
              </a:rPr>
              <a:t> </a:t>
            </a:r>
            <a:r>
              <a:rPr lang="en-US" sz="1200" dirty="0" err="1">
                <a:latin typeface="Lucida Bright" panose="02040602050505020304" pitchFamily="18" charset="0"/>
              </a:rPr>
              <a:t>g</a:t>
            </a:r>
            <a:r>
              <a:rPr lang="en-US" sz="1200" baseline="-25000" dirty="0" err="1">
                <a:latin typeface="Lucida Bright" panose="02040602050505020304" pitchFamily="18" charset="0"/>
              </a:rPr>
              <a:t>cs</a:t>
            </a:r>
            <a:endParaRPr lang="en-150" sz="1200" dirty="0">
              <a:latin typeface="Lucida Bright" panose="02040602050505020304" pitchFamily="18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732D162-79AA-4D7A-9DD9-E1051B9A8DBA}"/>
              </a:ext>
            </a:extLst>
          </p:cNvPr>
          <p:cNvCxnSpPr>
            <a:cxnSpLocks/>
          </p:cNvCxnSpPr>
          <p:nvPr/>
        </p:nvCxnSpPr>
        <p:spPr>
          <a:xfrm flipV="1">
            <a:off x="3956382" y="2353057"/>
            <a:ext cx="0" cy="2056532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5F4FB15-2111-43F3-B453-A102348A7563}"/>
              </a:ext>
            </a:extLst>
          </p:cNvPr>
          <p:cNvCxnSpPr>
            <a:cxnSpLocks/>
          </p:cNvCxnSpPr>
          <p:nvPr/>
        </p:nvCxnSpPr>
        <p:spPr>
          <a:xfrm flipH="1" flipV="1">
            <a:off x="5997569" y="2363202"/>
            <a:ext cx="3707" cy="493804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4FE0993-BBB4-4D60-8FBF-D4C45D48A276}"/>
              </a:ext>
            </a:extLst>
          </p:cNvPr>
          <p:cNvCxnSpPr>
            <a:cxnSpLocks/>
          </p:cNvCxnSpPr>
          <p:nvPr/>
        </p:nvCxnSpPr>
        <p:spPr>
          <a:xfrm flipV="1">
            <a:off x="3944127" y="1883763"/>
            <a:ext cx="0" cy="299125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7A6776C-8383-4495-84F3-D1504F105DB1}"/>
              </a:ext>
            </a:extLst>
          </p:cNvPr>
          <p:cNvCxnSpPr>
            <a:cxnSpLocks/>
          </p:cNvCxnSpPr>
          <p:nvPr/>
        </p:nvCxnSpPr>
        <p:spPr>
          <a:xfrm flipV="1">
            <a:off x="4619760" y="5289089"/>
            <a:ext cx="0" cy="42672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63C6788-A39A-5366-A1A9-D4D0B87B65AA}"/>
              </a:ext>
            </a:extLst>
          </p:cNvPr>
          <p:cNvSpPr txBox="1"/>
          <p:nvPr/>
        </p:nvSpPr>
        <p:spPr>
          <a:xfrm>
            <a:off x="7868014" y="1923492"/>
            <a:ext cx="4174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Temperature at the canopy-air space</a:t>
            </a:r>
            <a:r>
              <a:rPr lang="en-US" dirty="0"/>
              <a:t>: i.e., T</a:t>
            </a:r>
            <a:r>
              <a:rPr lang="en-US" baseline="-25000" dirty="0"/>
              <a:t>a</a:t>
            </a:r>
            <a:r>
              <a:rPr lang="en-US" dirty="0"/>
              <a:t> extrapolated downwards inside the canopy where momentum is almost absorbed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D42012-4D11-D9D1-D962-566F22AA7A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290"/>
          <a:stretch/>
        </p:blipFill>
        <p:spPr>
          <a:xfrm>
            <a:off x="7617754" y="3341256"/>
            <a:ext cx="4380239" cy="28498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038280-948F-0B59-A94E-A691C677224A}"/>
              </a:ext>
            </a:extLst>
          </p:cNvPr>
          <p:cNvSpPr txBox="1"/>
          <p:nvPr/>
        </p:nvSpPr>
        <p:spPr>
          <a:xfrm>
            <a:off x="9356436" y="5965297"/>
            <a:ext cx="279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Sun et al. (1999), BLM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6DA098-7FB4-8BDD-CB7F-9780F0CADDA5}"/>
                  </a:ext>
                </a:extLst>
              </p:cNvPr>
              <p:cNvSpPr txBox="1"/>
              <p:nvPr/>
            </p:nvSpPr>
            <p:spPr>
              <a:xfrm>
                <a:off x="8957470" y="1452876"/>
                <a:ext cx="19958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highlight>
                            <a:srgbClr val="00FF00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 </m:t>
                      </m:r>
                      <m:sSub>
                        <m:sSubPr>
                          <m:ctrlPr>
                            <a:rPr lang="en-US" sz="2800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2800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6DA098-7FB4-8BDD-CB7F-9780F0CAD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7470" y="1452876"/>
                <a:ext cx="1995800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0858BA-3586-F4DE-21AA-E1B9181F320F}"/>
              </a:ext>
            </a:extLst>
          </p:cNvPr>
          <p:cNvCxnSpPr>
            <a:cxnSpLocks/>
          </p:cNvCxnSpPr>
          <p:nvPr/>
        </p:nvCxnSpPr>
        <p:spPr>
          <a:xfrm flipV="1">
            <a:off x="1576413" y="5646061"/>
            <a:ext cx="0" cy="415044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C130F42-2BA2-E5F8-A986-6BD4515F3341}"/>
              </a:ext>
            </a:extLst>
          </p:cNvPr>
          <p:cNvSpPr txBox="1"/>
          <p:nvPr/>
        </p:nvSpPr>
        <p:spPr>
          <a:xfrm>
            <a:off x="569281" y="5061286"/>
            <a:ext cx="1358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Calibri" panose="020F0502020204030204"/>
              </a:rPr>
              <a:t>Reflected radiation (R</a:t>
            </a:r>
            <a:r>
              <a:rPr lang="en-US" sz="1600" baseline="-250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r</a:t>
            </a:r>
            <a:r>
              <a:rPr lang="en-US" sz="16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)</a:t>
            </a:r>
            <a:endParaRPr lang="en-150" sz="1600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78372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654238E-0905-40EE-A358-9228F582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90" y="45988"/>
            <a:ext cx="10515600" cy="1325563"/>
          </a:xfrm>
        </p:spPr>
        <p:txBody>
          <a:bodyPr/>
          <a:lstStyle/>
          <a:p>
            <a:pPr algn="ctr"/>
            <a:r>
              <a:rPr lang="en-US" u="sng" dirty="0"/>
              <a:t>What is aerodynamic temperature (T0)</a:t>
            </a:r>
            <a:endParaRPr lang="en-150" dirty="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500A81E-B6BE-4186-B10E-6658ED3EEE9D}"/>
              </a:ext>
            </a:extLst>
          </p:cNvPr>
          <p:cNvSpPr/>
          <p:nvPr/>
        </p:nvSpPr>
        <p:spPr>
          <a:xfrm>
            <a:off x="482831" y="1963184"/>
            <a:ext cx="6305151" cy="411662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150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FDF3621-4D8D-47B5-AEFB-6DAE49D70C37}"/>
              </a:ext>
            </a:extLst>
          </p:cNvPr>
          <p:cNvSpPr txBox="1"/>
          <p:nvPr/>
        </p:nvSpPr>
        <p:spPr>
          <a:xfrm rot="16200000">
            <a:off x="-870553" y="3850630"/>
            <a:ext cx="226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Terrestrial ecosystem</a:t>
            </a:r>
            <a:endParaRPr lang="en-1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33824F0-64A9-4E3E-90B8-8E5E56CC8FED}"/>
              </a:ext>
            </a:extLst>
          </p:cNvPr>
          <p:cNvSpPr txBox="1"/>
          <p:nvPr/>
        </p:nvSpPr>
        <p:spPr>
          <a:xfrm>
            <a:off x="1365215" y="1647073"/>
            <a:ext cx="1799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Calibri" panose="020F0502020204030204"/>
              </a:rPr>
              <a:t>Solar radiation (R</a:t>
            </a:r>
            <a:r>
              <a:rPr lang="en-US" sz="1600" baseline="-250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G</a:t>
            </a:r>
            <a:r>
              <a:rPr lang="en-US" sz="16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)</a:t>
            </a:r>
            <a:endParaRPr lang="en-150" sz="16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DD57E3E-515F-4F37-81D7-1F1E02882C38}"/>
              </a:ext>
            </a:extLst>
          </p:cNvPr>
          <p:cNvSpPr txBox="1"/>
          <p:nvPr/>
        </p:nvSpPr>
        <p:spPr>
          <a:xfrm>
            <a:off x="3384636" y="2072690"/>
            <a:ext cx="313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Temperature (T</a:t>
            </a:r>
            <a:r>
              <a:rPr lang="en-US" baseline="-250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a</a:t>
            </a:r>
            <a:r>
              <a:rPr lang="en-US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), Humidity (</a:t>
            </a:r>
            <a:r>
              <a:rPr lang="en-US" dirty="0" err="1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rH</a:t>
            </a:r>
            <a:r>
              <a:rPr lang="en-US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)</a:t>
            </a:r>
            <a:endParaRPr lang="en-15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EC72EC6-2ABB-4F75-84F2-44014329E027}"/>
              </a:ext>
            </a:extLst>
          </p:cNvPr>
          <p:cNvSpPr txBox="1"/>
          <p:nvPr/>
        </p:nvSpPr>
        <p:spPr>
          <a:xfrm rot="16200000">
            <a:off x="1126578" y="3765382"/>
            <a:ext cx="1848883" cy="307777"/>
          </a:xfrm>
          <a:prstGeom prst="rect">
            <a:avLst/>
          </a:prstGeom>
          <a:noFill/>
          <a:ln>
            <a:solidFill>
              <a:sysClr val="windowText" lastClr="000000">
                <a:lumMod val="95000"/>
                <a:lumOff val="5000"/>
              </a:sys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Heat accumulation</a:t>
            </a:r>
            <a:endParaRPr kumimoji="0" lang="en-150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EF3D93E-B19B-488F-B3EB-2572F9ECCAAF}"/>
              </a:ext>
            </a:extLst>
          </p:cNvPr>
          <p:cNvSpPr txBox="1"/>
          <p:nvPr/>
        </p:nvSpPr>
        <p:spPr>
          <a:xfrm>
            <a:off x="1815280" y="5747386"/>
            <a:ext cx="4640938" cy="33855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 surface temperature (LST or T</a:t>
            </a:r>
            <a:r>
              <a:rPr lang="en-US" sz="16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150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0A5D5E6-BD41-45AE-B591-4326945F5E1F}"/>
              </a:ext>
            </a:extLst>
          </p:cNvPr>
          <p:cNvSpPr txBox="1"/>
          <p:nvPr/>
        </p:nvSpPr>
        <p:spPr>
          <a:xfrm>
            <a:off x="1956179" y="2283514"/>
            <a:ext cx="1556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latin typeface="Trebuchet MS" panose="020B0603020202020204" pitchFamily="34" charset="0"/>
                <a:cs typeface="Vrinda" panose="020B0502040204020203" pitchFamily="34" charset="0"/>
              </a:rPr>
              <a:t>Net available energy (</a:t>
            </a:r>
            <a:r>
              <a:rPr lang="en-US" sz="1600" u="sng" dirty="0">
                <a:solidFill>
                  <a:srgbClr val="0000FF"/>
                </a:solidFill>
                <a:latin typeface="Trebuchet MS" panose="020B0603020202020204" pitchFamily="34" charset="0"/>
                <a:cs typeface="Vrinda" panose="020B0502040204020203" pitchFamily="34" charset="0"/>
                <a:sym typeface="Symbol" panose="05050102010706020507" pitchFamily="18" charset="2"/>
              </a:rPr>
              <a:t>‘Engine’)</a:t>
            </a:r>
            <a:endParaRPr lang="en-150" sz="1600" u="sng" dirty="0">
              <a:solidFill>
                <a:srgbClr val="0000FF"/>
              </a:solidFill>
              <a:latin typeface="Trebuchet MS" panose="020B0603020202020204" pitchFamily="34" charset="0"/>
              <a:cs typeface="Vrinda" panose="020B0502040204020203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E8E9713-558A-409A-B66F-9DFC558B5CF2}"/>
              </a:ext>
            </a:extLst>
          </p:cNvPr>
          <p:cNvSpPr txBox="1"/>
          <p:nvPr/>
        </p:nvSpPr>
        <p:spPr>
          <a:xfrm>
            <a:off x="3502004" y="4305734"/>
            <a:ext cx="9712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Sensible heat flux (H)</a:t>
            </a:r>
            <a:endParaRPr lang="en-150" sz="14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FC081C3-BD12-441E-AD7D-DCC906DF42D6}"/>
              </a:ext>
            </a:extLst>
          </p:cNvPr>
          <p:cNvSpPr txBox="1"/>
          <p:nvPr/>
        </p:nvSpPr>
        <p:spPr>
          <a:xfrm>
            <a:off x="4399623" y="3364032"/>
            <a:ext cx="1109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/>
                </a:solidFill>
                <a:latin typeface="Lucida Bright" panose="02040602050505020304" pitchFamily="18" charset="0"/>
              </a:rPr>
              <a:t>Surface energy balance partitioning</a:t>
            </a:r>
            <a:endParaRPr lang="en-150" sz="1050" dirty="0">
              <a:solidFill>
                <a:prstClr val="black"/>
              </a:solidFill>
              <a:latin typeface="Lucida Bright" panose="020406020505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0BC4133-43FC-4DBE-9EB8-D41BDAE7F671}"/>
              </a:ext>
            </a:extLst>
          </p:cNvPr>
          <p:cNvSpPr txBox="1"/>
          <p:nvPr/>
        </p:nvSpPr>
        <p:spPr>
          <a:xfrm>
            <a:off x="1788190" y="6123818"/>
            <a:ext cx="1247201" cy="2769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Surface heating</a:t>
            </a:r>
            <a:endParaRPr lang="en-150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7C1111C-D49F-4AEF-8C91-9B997A8C094E}"/>
              </a:ext>
            </a:extLst>
          </p:cNvPr>
          <p:cNvSpPr txBox="1"/>
          <p:nvPr/>
        </p:nvSpPr>
        <p:spPr>
          <a:xfrm>
            <a:off x="5345217" y="4539803"/>
            <a:ext cx="1537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Evaporation (E)</a:t>
            </a:r>
            <a:endParaRPr lang="en-150" sz="14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0"/>
            </a:endParaRPr>
          </a:p>
        </p:txBody>
      </p:sp>
      <p:pic>
        <p:nvPicPr>
          <p:cNvPr id="72" name="Picture 71" descr="Huge old green tree with visible spread roots">
            <a:extLst>
              <a:ext uri="{FF2B5EF4-FFF2-40B4-BE49-F238E27FC236}">
                <a16:creationId xmlns:a16="http://schemas.microsoft.com/office/drawing/2014/main" id="{215520D9-51CF-401C-B4B9-53DAB4146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0" r="8302"/>
          <a:stretch/>
        </p:blipFill>
        <p:spPr>
          <a:xfrm>
            <a:off x="535035" y="2945839"/>
            <a:ext cx="1299320" cy="2080341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577625BD-4950-4D8B-A42B-EB7758D0B899}"/>
              </a:ext>
            </a:extLst>
          </p:cNvPr>
          <p:cNvSpPr txBox="1"/>
          <p:nvPr/>
        </p:nvSpPr>
        <p:spPr>
          <a:xfrm>
            <a:off x="5175450" y="2754200"/>
            <a:ext cx="1727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Wet evaporation and Transpiration</a:t>
            </a:r>
            <a:endParaRPr lang="en-150" sz="14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8AFBD11-28BB-4549-848C-9B241C0757E9}"/>
              </a:ext>
            </a:extLst>
          </p:cNvPr>
          <p:cNvSpPr txBox="1"/>
          <p:nvPr/>
        </p:nvSpPr>
        <p:spPr>
          <a:xfrm>
            <a:off x="3597906" y="1641480"/>
            <a:ext cx="2159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Calibri" panose="020F0502020204030204"/>
              </a:rPr>
              <a:t>Terrestrial radiation (R</a:t>
            </a:r>
            <a:r>
              <a:rPr lang="en-US" sz="1600" baseline="-250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L</a:t>
            </a:r>
            <a:r>
              <a:rPr lang="en-US" sz="16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)</a:t>
            </a:r>
            <a:endParaRPr lang="en-150" sz="16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86EE2AA-9D68-4482-8470-6F12D60B47B8}"/>
              </a:ext>
            </a:extLst>
          </p:cNvPr>
          <p:cNvSpPr txBox="1"/>
          <p:nvPr/>
        </p:nvSpPr>
        <p:spPr>
          <a:xfrm>
            <a:off x="2773691" y="3679205"/>
            <a:ext cx="105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>
                <a:solidFill>
                  <a:prstClr val="black"/>
                </a:solidFill>
                <a:latin typeface="Lucida Bright" panose="02040602050505020304" pitchFamily="18" charset="0"/>
              </a:rPr>
              <a:t>Convection</a:t>
            </a:r>
            <a:endParaRPr lang="en-150" sz="1200" u="sng" dirty="0">
              <a:solidFill>
                <a:prstClr val="black"/>
              </a:solidFill>
              <a:latin typeface="Lucida Bright" panose="02040602050505020304" pitchFamily="18" charset="0"/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B31990E-EDD5-4BA5-8D2B-5B45051051A3}"/>
              </a:ext>
            </a:extLst>
          </p:cNvPr>
          <p:cNvCxnSpPr>
            <a:cxnSpLocks/>
          </p:cNvCxnSpPr>
          <p:nvPr/>
        </p:nvCxnSpPr>
        <p:spPr>
          <a:xfrm>
            <a:off x="4392763" y="4675350"/>
            <a:ext cx="1042710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FC29C94-0341-4CE2-A469-04A8AB8BF285}"/>
              </a:ext>
            </a:extLst>
          </p:cNvPr>
          <p:cNvCxnSpPr>
            <a:cxnSpLocks/>
          </p:cNvCxnSpPr>
          <p:nvPr/>
        </p:nvCxnSpPr>
        <p:spPr>
          <a:xfrm flipV="1">
            <a:off x="4938149" y="4028846"/>
            <a:ext cx="0" cy="1056587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8BA74AC0-507D-4831-AC7C-BC3ABDB5E86A}"/>
              </a:ext>
            </a:extLst>
          </p:cNvPr>
          <p:cNvCxnSpPr>
            <a:cxnSpLocks/>
          </p:cNvCxnSpPr>
          <p:nvPr/>
        </p:nvCxnSpPr>
        <p:spPr>
          <a:xfrm flipV="1">
            <a:off x="5997569" y="3415443"/>
            <a:ext cx="0" cy="122680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E6C0E6E-0613-4B7D-BC22-8AFE0F34DF61}"/>
              </a:ext>
            </a:extLst>
          </p:cNvPr>
          <p:cNvCxnSpPr>
            <a:cxnSpLocks/>
          </p:cNvCxnSpPr>
          <p:nvPr/>
        </p:nvCxnSpPr>
        <p:spPr>
          <a:xfrm flipV="1">
            <a:off x="2022739" y="4862368"/>
            <a:ext cx="0" cy="853441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5056D7CA-B089-4632-B2D7-2C1A483C2888}"/>
              </a:ext>
            </a:extLst>
          </p:cNvPr>
          <p:cNvCxnSpPr>
            <a:cxnSpLocks/>
          </p:cNvCxnSpPr>
          <p:nvPr/>
        </p:nvCxnSpPr>
        <p:spPr>
          <a:xfrm>
            <a:off x="2022739" y="1963184"/>
            <a:ext cx="9939" cy="97395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397ED74-89CB-4C54-82B7-65416EB323DC}"/>
              </a:ext>
            </a:extLst>
          </p:cNvPr>
          <p:cNvCxnSpPr>
            <a:cxnSpLocks/>
          </p:cNvCxnSpPr>
          <p:nvPr/>
        </p:nvCxnSpPr>
        <p:spPr>
          <a:xfrm flipV="1">
            <a:off x="2532377" y="3082542"/>
            <a:ext cx="0" cy="2652404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A5053ABD-E134-461B-ACFD-B57447D31CE2}"/>
              </a:ext>
            </a:extLst>
          </p:cNvPr>
          <p:cNvSpPr txBox="1"/>
          <p:nvPr/>
        </p:nvSpPr>
        <p:spPr>
          <a:xfrm>
            <a:off x="608611" y="2303297"/>
            <a:ext cx="1127458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Vegetation cover, Leaf area</a:t>
            </a:r>
            <a:endParaRPr lang="en-150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3AF35BC-B26E-4ED5-BBFD-CB2EC96C8CA8}"/>
              </a:ext>
            </a:extLst>
          </p:cNvPr>
          <p:cNvSpPr txBox="1"/>
          <p:nvPr/>
        </p:nvSpPr>
        <p:spPr>
          <a:xfrm>
            <a:off x="4355668" y="4359849"/>
            <a:ext cx="1212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Lucida Bright" panose="02040602050505020304" pitchFamily="18" charset="0"/>
              </a:rPr>
              <a:t>T</a:t>
            </a:r>
            <a:r>
              <a:rPr lang="en-US" sz="1200" baseline="-25000" dirty="0">
                <a:latin typeface="Lucida Bright" panose="02040602050505020304" pitchFamily="18" charset="0"/>
              </a:rPr>
              <a:t>0, </a:t>
            </a:r>
            <a:r>
              <a:rPr lang="en-US" sz="1200" dirty="0">
                <a:latin typeface="Lucida Bright" panose="02040602050505020304" pitchFamily="18" charset="0"/>
              </a:rPr>
              <a:t>D</a:t>
            </a:r>
            <a:r>
              <a:rPr lang="en-US" sz="1200" baseline="-25000" dirty="0">
                <a:latin typeface="Lucida Bright" panose="02040602050505020304" pitchFamily="18" charset="0"/>
              </a:rPr>
              <a:t>0</a:t>
            </a:r>
            <a:r>
              <a:rPr lang="en-US" sz="1200" dirty="0">
                <a:latin typeface="Lucida Bright" panose="02040602050505020304" pitchFamily="18" charset="0"/>
              </a:rPr>
              <a:t>, </a:t>
            </a:r>
            <a:r>
              <a:rPr lang="en-US" sz="1200" dirty="0" err="1">
                <a:latin typeface="Lucida Bright" panose="02040602050505020304" pitchFamily="18" charset="0"/>
              </a:rPr>
              <a:t>g</a:t>
            </a:r>
            <a:r>
              <a:rPr lang="en-US" sz="1200" baseline="-25000" dirty="0" err="1">
                <a:latin typeface="Lucida Bright" panose="02040602050505020304" pitchFamily="18" charset="0"/>
              </a:rPr>
              <a:t>a</a:t>
            </a:r>
            <a:r>
              <a:rPr lang="en-US" sz="1200" dirty="0">
                <a:latin typeface="Lucida Bright" panose="02040602050505020304" pitchFamily="18" charset="0"/>
              </a:rPr>
              <a:t>,</a:t>
            </a:r>
            <a:r>
              <a:rPr lang="en-US" sz="1200" baseline="-25000" dirty="0">
                <a:latin typeface="Lucida Bright" panose="02040602050505020304" pitchFamily="18" charset="0"/>
              </a:rPr>
              <a:t> </a:t>
            </a:r>
            <a:r>
              <a:rPr lang="en-US" sz="1200" dirty="0" err="1">
                <a:latin typeface="Lucida Bright" panose="02040602050505020304" pitchFamily="18" charset="0"/>
              </a:rPr>
              <a:t>g</a:t>
            </a:r>
            <a:r>
              <a:rPr lang="en-US" sz="1200" baseline="-25000" dirty="0" err="1">
                <a:latin typeface="Lucida Bright" panose="02040602050505020304" pitchFamily="18" charset="0"/>
              </a:rPr>
              <a:t>cs</a:t>
            </a:r>
            <a:endParaRPr lang="en-150" sz="1200" dirty="0">
              <a:latin typeface="Lucida Bright" panose="020406020505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872FC53-66F5-49BC-B079-766F16A8A3DC}"/>
              </a:ext>
            </a:extLst>
          </p:cNvPr>
          <p:cNvSpPr txBox="1"/>
          <p:nvPr/>
        </p:nvSpPr>
        <p:spPr>
          <a:xfrm>
            <a:off x="3988745" y="4944654"/>
            <a:ext cx="2780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Water Stress (</a:t>
            </a:r>
            <a:r>
              <a:rPr lang="en-US" sz="2400" b="1" u="sng" dirty="0">
                <a:solidFill>
                  <a:srgbClr val="C00000"/>
                </a:solidFill>
                <a:latin typeface="Trebuchet MS" panose="020B0603020202020204" pitchFamily="34" charset="0"/>
              </a:rPr>
              <a:t>‘Fuel’)</a:t>
            </a:r>
            <a:endParaRPr lang="en-150" sz="2400" b="1" u="sng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5A5D03-B0AB-46FA-849C-4DF8FAE953A5}"/>
              </a:ext>
            </a:extLst>
          </p:cNvPr>
          <p:cNvSpPr txBox="1"/>
          <p:nvPr/>
        </p:nvSpPr>
        <p:spPr>
          <a:xfrm rot="16200000">
            <a:off x="5318993" y="3886532"/>
            <a:ext cx="1109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Lucida Bright" panose="02040602050505020304" pitchFamily="18" charset="0"/>
              </a:rPr>
              <a:t>T</a:t>
            </a:r>
            <a:r>
              <a:rPr lang="en-US" sz="1200" baseline="-25000" dirty="0">
                <a:latin typeface="Lucida Bright" panose="02040602050505020304" pitchFamily="18" charset="0"/>
              </a:rPr>
              <a:t>0, </a:t>
            </a:r>
            <a:r>
              <a:rPr lang="en-US" sz="1200" dirty="0">
                <a:latin typeface="Lucida Bright" panose="02040602050505020304" pitchFamily="18" charset="0"/>
              </a:rPr>
              <a:t>D</a:t>
            </a:r>
            <a:r>
              <a:rPr lang="en-US" sz="1200" baseline="-25000" dirty="0">
                <a:latin typeface="Lucida Bright" panose="02040602050505020304" pitchFamily="18" charset="0"/>
              </a:rPr>
              <a:t>0</a:t>
            </a:r>
            <a:r>
              <a:rPr lang="en-US" sz="1200" dirty="0">
                <a:latin typeface="Lucida Bright" panose="02040602050505020304" pitchFamily="18" charset="0"/>
              </a:rPr>
              <a:t>, </a:t>
            </a:r>
            <a:r>
              <a:rPr lang="en-US" sz="1200" dirty="0" err="1">
                <a:latin typeface="Lucida Bright" panose="02040602050505020304" pitchFamily="18" charset="0"/>
              </a:rPr>
              <a:t>g</a:t>
            </a:r>
            <a:r>
              <a:rPr lang="en-US" sz="1200" baseline="-25000" dirty="0" err="1">
                <a:latin typeface="Lucida Bright" panose="02040602050505020304" pitchFamily="18" charset="0"/>
              </a:rPr>
              <a:t>a</a:t>
            </a:r>
            <a:r>
              <a:rPr lang="en-US" sz="1200" dirty="0">
                <a:latin typeface="Lucida Bright" panose="02040602050505020304" pitchFamily="18" charset="0"/>
              </a:rPr>
              <a:t>,</a:t>
            </a:r>
            <a:r>
              <a:rPr lang="en-US" sz="1200" baseline="-25000" dirty="0">
                <a:latin typeface="Lucida Bright" panose="02040602050505020304" pitchFamily="18" charset="0"/>
              </a:rPr>
              <a:t> </a:t>
            </a:r>
            <a:r>
              <a:rPr lang="en-US" sz="1200" dirty="0" err="1">
                <a:latin typeface="Lucida Bright" panose="02040602050505020304" pitchFamily="18" charset="0"/>
              </a:rPr>
              <a:t>g</a:t>
            </a:r>
            <a:r>
              <a:rPr lang="en-US" sz="1200" baseline="-25000" dirty="0" err="1">
                <a:latin typeface="Lucida Bright" panose="02040602050505020304" pitchFamily="18" charset="0"/>
              </a:rPr>
              <a:t>cs</a:t>
            </a:r>
            <a:endParaRPr lang="en-150" sz="1200" dirty="0">
              <a:latin typeface="Lucida Bright" panose="02040602050505020304" pitchFamily="18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732D162-79AA-4D7A-9DD9-E1051B9A8DBA}"/>
              </a:ext>
            </a:extLst>
          </p:cNvPr>
          <p:cNvCxnSpPr>
            <a:cxnSpLocks/>
          </p:cNvCxnSpPr>
          <p:nvPr/>
        </p:nvCxnSpPr>
        <p:spPr>
          <a:xfrm flipV="1">
            <a:off x="3956382" y="2353057"/>
            <a:ext cx="0" cy="2056532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5F4FB15-2111-43F3-B453-A102348A7563}"/>
              </a:ext>
            </a:extLst>
          </p:cNvPr>
          <p:cNvCxnSpPr>
            <a:cxnSpLocks/>
          </p:cNvCxnSpPr>
          <p:nvPr/>
        </p:nvCxnSpPr>
        <p:spPr>
          <a:xfrm flipH="1" flipV="1">
            <a:off x="5997569" y="2363202"/>
            <a:ext cx="3707" cy="493804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4FE0993-BBB4-4D60-8FBF-D4C45D48A276}"/>
              </a:ext>
            </a:extLst>
          </p:cNvPr>
          <p:cNvCxnSpPr>
            <a:cxnSpLocks/>
          </p:cNvCxnSpPr>
          <p:nvPr/>
        </p:nvCxnSpPr>
        <p:spPr>
          <a:xfrm flipV="1">
            <a:off x="3944127" y="1883763"/>
            <a:ext cx="0" cy="299125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7A6776C-8383-4495-84F3-D1504F105DB1}"/>
              </a:ext>
            </a:extLst>
          </p:cNvPr>
          <p:cNvCxnSpPr>
            <a:cxnSpLocks/>
          </p:cNvCxnSpPr>
          <p:nvPr/>
        </p:nvCxnSpPr>
        <p:spPr>
          <a:xfrm flipV="1">
            <a:off x="4619760" y="5289089"/>
            <a:ext cx="0" cy="42672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6A9CEF6-970C-F070-8F01-3DD0807FB5E4}"/>
                  </a:ext>
                </a:extLst>
              </p:cNvPr>
              <p:cNvSpPr txBox="1"/>
              <p:nvPr/>
            </p:nvSpPr>
            <p:spPr>
              <a:xfrm>
                <a:off x="5877231" y="6251287"/>
                <a:ext cx="6275559" cy="5343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 − 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𝑠h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6A9CEF6-970C-F070-8F01-3DD0807FB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7231" y="6251287"/>
                <a:ext cx="6275559" cy="5343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78D2AB8-582A-4C92-B3E7-90C054653901}"/>
              </a:ext>
            </a:extLst>
          </p:cNvPr>
          <p:cNvCxnSpPr>
            <a:cxnSpLocks/>
          </p:cNvCxnSpPr>
          <p:nvPr/>
        </p:nvCxnSpPr>
        <p:spPr>
          <a:xfrm flipV="1">
            <a:off x="1576413" y="5646061"/>
            <a:ext cx="0" cy="415044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888E74-5810-3B7D-4EA7-B1B0ADAB047D}"/>
              </a:ext>
            </a:extLst>
          </p:cNvPr>
          <p:cNvSpPr txBox="1"/>
          <p:nvPr/>
        </p:nvSpPr>
        <p:spPr>
          <a:xfrm>
            <a:off x="569281" y="5061286"/>
            <a:ext cx="1358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Calibri" panose="020F0502020204030204"/>
              </a:rPr>
              <a:t>Reflected radiation (R</a:t>
            </a:r>
            <a:r>
              <a:rPr lang="en-US" sz="1600" baseline="-250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r</a:t>
            </a:r>
            <a:r>
              <a:rPr lang="en-US" sz="16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)</a:t>
            </a:r>
            <a:endParaRPr lang="en-150" sz="1600" dirty="0">
              <a:solidFill>
                <a:srgbClr val="002060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2D9097E-8749-A6C5-8506-E27BCD443C0B}"/>
                  </a:ext>
                </a:extLst>
              </p:cNvPr>
              <p:cNvSpPr txBox="1"/>
              <p:nvPr/>
            </p:nvSpPr>
            <p:spPr>
              <a:xfrm>
                <a:off x="8830985" y="1504133"/>
                <a:ext cx="19958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highlight>
                            <a:srgbClr val="00FF00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 </m:t>
                      </m:r>
                      <m:sSub>
                        <m:sSubPr>
                          <m:ctrlPr>
                            <a:rPr lang="en-US" sz="2800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highlight>
                                <a:srgbClr val="00FF00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2800" dirty="0">
                  <a:highlight>
                    <a:srgbClr val="00FF00"/>
                  </a:highlight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2D9097E-8749-A6C5-8506-E27BCD443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985" y="1504133"/>
                <a:ext cx="1995800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BFBE5B2-EBDA-06C7-8A3B-5D6721432A07}"/>
                  </a:ext>
                </a:extLst>
              </p:cNvPr>
              <p:cNvSpPr txBox="1"/>
              <p:nvPr/>
            </p:nvSpPr>
            <p:spPr>
              <a:xfrm>
                <a:off x="7725453" y="2538756"/>
                <a:ext cx="327229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BFBE5B2-EBDA-06C7-8A3B-5D6721432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5453" y="2538756"/>
                <a:ext cx="3272297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3EBBF81-FDDF-EEB4-87B0-E1F5427B2C6C}"/>
                  </a:ext>
                </a:extLst>
              </p:cNvPr>
              <p:cNvSpPr txBox="1"/>
              <p:nvPr/>
            </p:nvSpPr>
            <p:spPr>
              <a:xfrm>
                <a:off x="7725453" y="3357935"/>
                <a:ext cx="327229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3EBBF81-FDDF-EEB4-87B0-E1F5427B2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5453" y="3357935"/>
                <a:ext cx="3272297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6BAB908-A3C3-F7A0-B92C-36688EFD1F3E}"/>
                  </a:ext>
                </a:extLst>
              </p:cNvPr>
              <p:cNvSpPr txBox="1"/>
              <p:nvPr/>
            </p:nvSpPr>
            <p:spPr>
              <a:xfrm>
                <a:off x="7735436" y="4206191"/>
                <a:ext cx="327229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6BAB908-A3C3-F7A0-B92C-36688EFD1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5436" y="4206191"/>
                <a:ext cx="3272297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2C2C778-95AE-B82D-2E41-50BCE027D938}"/>
                  </a:ext>
                </a:extLst>
              </p:cNvPr>
              <p:cNvSpPr txBox="1"/>
              <p:nvPr/>
            </p:nvSpPr>
            <p:spPr>
              <a:xfrm>
                <a:off x="6939306" y="5176878"/>
                <a:ext cx="5067968" cy="2552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𝐻𝑒𝑎𝑡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𝑤𝑎𝑡𝑒𝑟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𝑣𝑎𝑝𝑜𝑟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𝑡𝑟𝑎𝑛𝑠𝑓𝑒𝑟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𝑐𝑜𝑒𝑓𝑓𝑖𝑐𝑖𝑒𝑛𝑡𝑠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2C2C778-95AE-B82D-2E41-50BCE027D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9306" y="5176878"/>
                <a:ext cx="5067968" cy="255230"/>
              </a:xfrm>
              <a:prstGeom prst="rect">
                <a:avLst/>
              </a:prstGeom>
              <a:blipFill>
                <a:blip r:embed="rId9"/>
                <a:stretch>
                  <a:fillRect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3629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654238E-0905-40EE-A358-9228F582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90" y="45988"/>
            <a:ext cx="10515600" cy="1325563"/>
          </a:xfrm>
        </p:spPr>
        <p:txBody>
          <a:bodyPr/>
          <a:lstStyle/>
          <a:p>
            <a:pPr algn="ctr"/>
            <a:r>
              <a:rPr lang="en-US" u="sng" dirty="0"/>
              <a:t>Accommodating T</a:t>
            </a:r>
            <a:r>
              <a:rPr lang="en-US" u="sng" baseline="-25000" dirty="0"/>
              <a:t>r</a:t>
            </a:r>
            <a:r>
              <a:rPr lang="en-US" u="sng" dirty="0"/>
              <a:t> vs T</a:t>
            </a:r>
            <a:r>
              <a:rPr lang="en-US" u="sng" baseline="-25000" dirty="0"/>
              <a:t>0</a:t>
            </a:r>
            <a:r>
              <a:rPr lang="en-US" u="sng" dirty="0"/>
              <a:t> inequality?</a:t>
            </a:r>
            <a:endParaRPr lang="en-1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2D664D-A40B-270E-4773-BBD7CDBCF54E}"/>
              </a:ext>
            </a:extLst>
          </p:cNvPr>
          <p:cNvSpPr txBox="1"/>
          <p:nvPr/>
        </p:nvSpPr>
        <p:spPr>
          <a:xfrm>
            <a:off x="6996167" y="2717701"/>
            <a:ext cx="47314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Single-source formulation</a:t>
            </a:r>
            <a:r>
              <a:rPr lang="en-US" dirty="0"/>
              <a:t>: Additional radiative and heat resistance; kB</a:t>
            </a:r>
            <a:r>
              <a:rPr lang="en-US" baseline="30000" dirty="0"/>
              <a:t>-1</a:t>
            </a:r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r>
              <a:rPr lang="en-US" u="sng" dirty="0"/>
              <a:t>Two-source formulation</a:t>
            </a:r>
            <a:r>
              <a:rPr lang="en-US" dirty="0"/>
              <a:t>: Soil and canopy aerodynamic resistance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1E3CEA8-0B2A-6548-3A7A-42F07365DC23}"/>
                  </a:ext>
                </a:extLst>
              </p:cNvPr>
              <p:cNvSpPr txBox="1"/>
              <p:nvPr/>
            </p:nvSpPr>
            <p:spPr>
              <a:xfrm>
                <a:off x="8154963" y="1697399"/>
                <a:ext cx="19958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1E3CEA8-0B2A-6548-3A7A-42F07365D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963" y="1697399"/>
                <a:ext cx="1995800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96B6F053-5CD2-F044-79DA-C00A8408D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6" y="1912843"/>
            <a:ext cx="6096487" cy="29429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5027ED-8AB2-E5C3-3E11-C80E7B3D80B3}"/>
              </a:ext>
            </a:extLst>
          </p:cNvPr>
          <p:cNvSpPr txBox="1"/>
          <p:nvPr/>
        </p:nvSpPr>
        <p:spPr>
          <a:xfrm>
            <a:off x="2364510" y="5021475"/>
            <a:ext cx="279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Kustas et al. (2016), 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687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654238E-0905-40EE-A358-9228F582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90" y="45988"/>
            <a:ext cx="10515600" cy="1325563"/>
          </a:xfrm>
        </p:spPr>
        <p:txBody>
          <a:bodyPr/>
          <a:lstStyle/>
          <a:p>
            <a:pPr algn="ctr"/>
            <a:r>
              <a:rPr lang="en-US" u="sng" dirty="0"/>
              <a:t>Present study</a:t>
            </a:r>
            <a:endParaRPr lang="en-150" dirty="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500A81E-B6BE-4186-B10E-6658ED3EEE9D}"/>
              </a:ext>
            </a:extLst>
          </p:cNvPr>
          <p:cNvSpPr/>
          <p:nvPr/>
        </p:nvSpPr>
        <p:spPr>
          <a:xfrm>
            <a:off x="482831" y="1963184"/>
            <a:ext cx="6305151" cy="411662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150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FDF3621-4D8D-47B5-AEFB-6DAE49D70C37}"/>
              </a:ext>
            </a:extLst>
          </p:cNvPr>
          <p:cNvSpPr txBox="1"/>
          <p:nvPr/>
        </p:nvSpPr>
        <p:spPr>
          <a:xfrm rot="16200000">
            <a:off x="-870553" y="3850630"/>
            <a:ext cx="226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Terrestrial ecosystem</a:t>
            </a:r>
            <a:endParaRPr lang="en-1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33824F0-64A9-4E3E-90B8-8E5E56CC8FED}"/>
              </a:ext>
            </a:extLst>
          </p:cNvPr>
          <p:cNvSpPr txBox="1"/>
          <p:nvPr/>
        </p:nvSpPr>
        <p:spPr>
          <a:xfrm>
            <a:off x="1365215" y="1647073"/>
            <a:ext cx="1799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Calibri" panose="020F0502020204030204"/>
              </a:rPr>
              <a:t>Solar radiation (R</a:t>
            </a:r>
            <a:r>
              <a:rPr lang="en-US" sz="1600" baseline="-250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G</a:t>
            </a:r>
            <a:r>
              <a:rPr lang="en-US" sz="16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)</a:t>
            </a:r>
            <a:endParaRPr lang="en-150" sz="16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DD57E3E-515F-4F37-81D7-1F1E02882C38}"/>
              </a:ext>
            </a:extLst>
          </p:cNvPr>
          <p:cNvSpPr txBox="1"/>
          <p:nvPr/>
        </p:nvSpPr>
        <p:spPr>
          <a:xfrm>
            <a:off x="3384636" y="2072690"/>
            <a:ext cx="313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Temperature (T</a:t>
            </a:r>
            <a:r>
              <a:rPr lang="en-US" baseline="-250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a</a:t>
            </a:r>
            <a:r>
              <a:rPr lang="en-US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), Humidity (</a:t>
            </a:r>
            <a:r>
              <a:rPr lang="en-US" dirty="0" err="1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rH</a:t>
            </a:r>
            <a:r>
              <a:rPr lang="en-US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)</a:t>
            </a:r>
            <a:endParaRPr lang="en-15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EC72EC6-2ABB-4F75-84F2-44014329E027}"/>
              </a:ext>
            </a:extLst>
          </p:cNvPr>
          <p:cNvSpPr txBox="1"/>
          <p:nvPr/>
        </p:nvSpPr>
        <p:spPr>
          <a:xfrm rot="16200000">
            <a:off x="1126578" y="3765382"/>
            <a:ext cx="1848883" cy="307777"/>
          </a:xfrm>
          <a:prstGeom prst="rect">
            <a:avLst/>
          </a:prstGeom>
          <a:noFill/>
          <a:ln>
            <a:solidFill>
              <a:sysClr val="windowText" lastClr="000000">
                <a:lumMod val="95000"/>
                <a:lumOff val="5000"/>
              </a:sys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Heat accumulation</a:t>
            </a:r>
            <a:endParaRPr kumimoji="0" lang="en-150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EF3D93E-B19B-488F-B3EB-2572F9ECCAAF}"/>
              </a:ext>
            </a:extLst>
          </p:cNvPr>
          <p:cNvSpPr txBox="1"/>
          <p:nvPr/>
        </p:nvSpPr>
        <p:spPr>
          <a:xfrm>
            <a:off x="1815280" y="5747386"/>
            <a:ext cx="4640938" cy="33855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 surface temperature (LST or T</a:t>
            </a:r>
            <a:r>
              <a:rPr lang="en-US" sz="16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150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0A5D5E6-BD41-45AE-B591-4326945F5E1F}"/>
              </a:ext>
            </a:extLst>
          </p:cNvPr>
          <p:cNvSpPr txBox="1"/>
          <p:nvPr/>
        </p:nvSpPr>
        <p:spPr>
          <a:xfrm>
            <a:off x="1956179" y="2283514"/>
            <a:ext cx="1556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latin typeface="Trebuchet MS" panose="020B0603020202020204" pitchFamily="34" charset="0"/>
                <a:cs typeface="Vrinda" panose="020B0502040204020203" pitchFamily="34" charset="0"/>
              </a:rPr>
              <a:t>Net available energy (</a:t>
            </a:r>
            <a:r>
              <a:rPr lang="en-US" sz="1600" u="sng" dirty="0">
                <a:solidFill>
                  <a:srgbClr val="0000FF"/>
                </a:solidFill>
                <a:latin typeface="Trebuchet MS" panose="020B0603020202020204" pitchFamily="34" charset="0"/>
                <a:cs typeface="Vrinda" panose="020B0502040204020203" pitchFamily="34" charset="0"/>
                <a:sym typeface="Symbol" panose="05050102010706020507" pitchFamily="18" charset="2"/>
              </a:rPr>
              <a:t>‘Engine’)</a:t>
            </a:r>
            <a:endParaRPr lang="en-150" sz="1600" u="sng" dirty="0">
              <a:solidFill>
                <a:srgbClr val="0000FF"/>
              </a:solidFill>
              <a:latin typeface="Trebuchet MS" panose="020B0603020202020204" pitchFamily="34" charset="0"/>
              <a:cs typeface="Vrinda" panose="020B0502040204020203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E8E9713-558A-409A-B66F-9DFC558B5CF2}"/>
              </a:ext>
            </a:extLst>
          </p:cNvPr>
          <p:cNvSpPr txBox="1"/>
          <p:nvPr/>
        </p:nvSpPr>
        <p:spPr>
          <a:xfrm>
            <a:off x="3502004" y="4305734"/>
            <a:ext cx="9712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Sensible heat flux (H)</a:t>
            </a:r>
            <a:endParaRPr lang="en-150" sz="14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FC081C3-BD12-441E-AD7D-DCC906DF42D6}"/>
              </a:ext>
            </a:extLst>
          </p:cNvPr>
          <p:cNvSpPr txBox="1"/>
          <p:nvPr/>
        </p:nvSpPr>
        <p:spPr>
          <a:xfrm>
            <a:off x="4399623" y="3364032"/>
            <a:ext cx="1109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/>
                </a:solidFill>
                <a:latin typeface="Lucida Bright" panose="02040602050505020304" pitchFamily="18" charset="0"/>
              </a:rPr>
              <a:t>Surface energy balance partitioning</a:t>
            </a:r>
            <a:endParaRPr lang="en-150" sz="1050" dirty="0">
              <a:solidFill>
                <a:prstClr val="black"/>
              </a:solidFill>
              <a:latin typeface="Lucida Bright" panose="020406020505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0BC4133-43FC-4DBE-9EB8-D41BDAE7F671}"/>
              </a:ext>
            </a:extLst>
          </p:cNvPr>
          <p:cNvSpPr txBox="1"/>
          <p:nvPr/>
        </p:nvSpPr>
        <p:spPr>
          <a:xfrm>
            <a:off x="1788190" y="6123818"/>
            <a:ext cx="1247201" cy="2769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Surface heating</a:t>
            </a:r>
            <a:endParaRPr lang="en-150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7C1111C-D49F-4AEF-8C91-9B997A8C094E}"/>
              </a:ext>
            </a:extLst>
          </p:cNvPr>
          <p:cNvSpPr txBox="1"/>
          <p:nvPr/>
        </p:nvSpPr>
        <p:spPr>
          <a:xfrm>
            <a:off x="5345217" y="4539803"/>
            <a:ext cx="1537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Evaporation (E)</a:t>
            </a:r>
            <a:endParaRPr lang="en-150" sz="14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0"/>
            </a:endParaRPr>
          </a:p>
        </p:txBody>
      </p:sp>
      <p:pic>
        <p:nvPicPr>
          <p:cNvPr id="72" name="Picture 71" descr="Huge old green tree with visible spread roots">
            <a:extLst>
              <a:ext uri="{FF2B5EF4-FFF2-40B4-BE49-F238E27FC236}">
                <a16:creationId xmlns:a16="http://schemas.microsoft.com/office/drawing/2014/main" id="{215520D9-51CF-401C-B4B9-53DAB4146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0" r="8302"/>
          <a:stretch/>
        </p:blipFill>
        <p:spPr>
          <a:xfrm>
            <a:off x="535035" y="2945839"/>
            <a:ext cx="1299320" cy="2080341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577625BD-4950-4D8B-A42B-EB7758D0B899}"/>
              </a:ext>
            </a:extLst>
          </p:cNvPr>
          <p:cNvSpPr txBox="1"/>
          <p:nvPr/>
        </p:nvSpPr>
        <p:spPr>
          <a:xfrm>
            <a:off x="5175450" y="2754200"/>
            <a:ext cx="1727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0"/>
              </a:rPr>
              <a:t>Wet evaporation and Transpiration</a:t>
            </a:r>
            <a:endParaRPr lang="en-150" sz="14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8AFBD11-28BB-4549-848C-9B241C0757E9}"/>
              </a:ext>
            </a:extLst>
          </p:cNvPr>
          <p:cNvSpPr txBox="1"/>
          <p:nvPr/>
        </p:nvSpPr>
        <p:spPr>
          <a:xfrm>
            <a:off x="3597906" y="1641480"/>
            <a:ext cx="2159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Calibri" panose="020F0502020204030204"/>
              </a:rPr>
              <a:t>Terrestrial radiation (R</a:t>
            </a:r>
            <a:r>
              <a:rPr lang="en-US" sz="1600" baseline="-250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L</a:t>
            </a:r>
            <a:r>
              <a:rPr lang="en-US" sz="16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)</a:t>
            </a:r>
            <a:endParaRPr lang="en-150" sz="16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86EE2AA-9D68-4482-8470-6F12D60B47B8}"/>
              </a:ext>
            </a:extLst>
          </p:cNvPr>
          <p:cNvSpPr txBox="1"/>
          <p:nvPr/>
        </p:nvSpPr>
        <p:spPr>
          <a:xfrm>
            <a:off x="2773691" y="3679205"/>
            <a:ext cx="105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>
                <a:solidFill>
                  <a:prstClr val="black"/>
                </a:solidFill>
                <a:latin typeface="Lucida Bright" panose="02040602050505020304" pitchFamily="18" charset="0"/>
              </a:rPr>
              <a:t>Convection</a:t>
            </a:r>
            <a:endParaRPr lang="en-150" sz="1200" u="sng" dirty="0">
              <a:solidFill>
                <a:prstClr val="black"/>
              </a:solidFill>
              <a:latin typeface="Lucida Bright" panose="02040602050505020304" pitchFamily="18" charset="0"/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B31990E-EDD5-4BA5-8D2B-5B45051051A3}"/>
              </a:ext>
            </a:extLst>
          </p:cNvPr>
          <p:cNvCxnSpPr>
            <a:cxnSpLocks/>
          </p:cNvCxnSpPr>
          <p:nvPr/>
        </p:nvCxnSpPr>
        <p:spPr>
          <a:xfrm>
            <a:off x="4392763" y="4675350"/>
            <a:ext cx="1042710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FC29C94-0341-4CE2-A469-04A8AB8BF285}"/>
              </a:ext>
            </a:extLst>
          </p:cNvPr>
          <p:cNvCxnSpPr>
            <a:cxnSpLocks/>
          </p:cNvCxnSpPr>
          <p:nvPr/>
        </p:nvCxnSpPr>
        <p:spPr>
          <a:xfrm flipV="1">
            <a:off x="4938149" y="4028846"/>
            <a:ext cx="0" cy="1056587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8BA74AC0-507D-4831-AC7C-BC3ABDB5E86A}"/>
              </a:ext>
            </a:extLst>
          </p:cNvPr>
          <p:cNvCxnSpPr>
            <a:cxnSpLocks/>
          </p:cNvCxnSpPr>
          <p:nvPr/>
        </p:nvCxnSpPr>
        <p:spPr>
          <a:xfrm flipV="1">
            <a:off x="5997569" y="3415443"/>
            <a:ext cx="0" cy="122680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E6C0E6E-0613-4B7D-BC22-8AFE0F34DF61}"/>
              </a:ext>
            </a:extLst>
          </p:cNvPr>
          <p:cNvCxnSpPr>
            <a:cxnSpLocks/>
          </p:cNvCxnSpPr>
          <p:nvPr/>
        </p:nvCxnSpPr>
        <p:spPr>
          <a:xfrm flipV="1">
            <a:off x="2022739" y="4862368"/>
            <a:ext cx="0" cy="853441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5056D7CA-B089-4632-B2D7-2C1A483C2888}"/>
              </a:ext>
            </a:extLst>
          </p:cNvPr>
          <p:cNvCxnSpPr>
            <a:cxnSpLocks/>
          </p:cNvCxnSpPr>
          <p:nvPr/>
        </p:nvCxnSpPr>
        <p:spPr>
          <a:xfrm>
            <a:off x="2022739" y="1963184"/>
            <a:ext cx="9939" cy="97395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397ED74-89CB-4C54-82B7-65416EB323DC}"/>
              </a:ext>
            </a:extLst>
          </p:cNvPr>
          <p:cNvCxnSpPr>
            <a:cxnSpLocks/>
          </p:cNvCxnSpPr>
          <p:nvPr/>
        </p:nvCxnSpPr>
        <p:spPr>
          <a:xfrm flipV="1">
            <a:off x="2532377" y="3082542"/>
            <a:ext cx="0" cy="2652404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A5053ABD-E134-461B-ACFD-B57447D31CE2}"/>
              </a:ext>
            </a:extLst>
          </p:cNvPr>
          <p:cNvSpPr txBox="1"/>
          <p:nvPr/>
        </p:nvSpPr>
        <p:spPr>
          <a:xfrm>
            <a:off x="608611" y="2303297"/>
            <a:ext cx="1127458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Vegetation cover, Leaf area</a:t>
            </a:r>
            <a:endParaRPr lang="en-150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3AF35BC-B26E-4ED5-BBFD-CB2EC96C8CA8}"/>
              </a:ext>
            </a:extLst>
          </p:cNvPr>
          <p:cNvSpPr txBox="1"/>
          <p:nvPr/>
        </p:nvSpPr>
        <p:spPr>
          <a:xfrm>
            <a:off x="4355668" y="4359849"/>
            <a:ext cx="1212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Lucida Bright" panose="02040602050505020304" pitchFamily="18" charset="0"/>
              </a:rPr>
              <a:t>T</a:t>
            </a:r>
            <a:r>
              <a:rPr lang="en-US" sz="1200" baseline="-25000" dirty="0">
                <a:latin typeface="Lucida Bright" panose="02040602050505020304" pitchFamily="18" charset="0"/>
              </a:rPr>
              <a:t>0, </a:t>
            </a:r>
            <a:r>
              <a:rPr lang="en-US" sz="1200" dirty="0">
                <a:latin typeface="Lucida Bright" panose="02040602050505020304" pitchFamily="18" charset="0"/>
              </a:rPr>
              <a:t>D</a:t>
            </a:r>
            <a:r>
              <a:rPr lang="en-US" sz="1200" baseline="-25000" dirty="0">
                <a:latin typeface="Lucida Bright" panose="02040602050505020304" pitchFamily="18" charset="0"/>
              </a:rPr>
              <a:t>0</a:t>
            </a:r>
            <a:r>
              <a:rPr lang="en-US" sz="1200" dirty="0">
                <a:latin typeface="Lucida Bright" panose="02040602050505020304" pitchFamily="18" charset="0"/>
              </a:rPr>
              <a:t>, </a:t>
            </a:r>
            <a:r>
              <a:rPr lang="en-US" sz="1200" dirty="0" err="1">
                <a:latin typeface="Lucida Bright" panose="02040602050505020304" pitchFamily="18" charset="0"/>
              </a:rPr>
              <a:t>g</a:t>
            </a:r>
            <a:r>
              <a:rPr lang="en-US" sz="1200" baseline="-25000" dirty="0" err="1">
                <a:latin typeface="Lucida Bright" panose="02040602050505020304" pitchFamily="18" charset="0"/>
              </a:rPr>
              <a:t>a</a:t>
            </a:r>
            <a:r>
              <a:rPr lang="en-US" sz="1200" dirty="0">
                <a:latin typeface="Lucida Bright" panose="02040602050505020304" pitchFamily="18" charset="0"/>
              </a:rPr>
              <a:t>,</a:t>
            </a:r>
            <a:r>
              <a:rPr lang="en-US" sz="1200" baseline="-25000" dirty="0">
                <a:latin typeface="Lucida Bright" panose="02040602050505020304" pitchFamily="18" charset="0"/>
              </a:rPr>
              <a:t> </a:t>
            </a:r>
            <a:r>
              <a:rPr lang="en-US" sz="1200" dirty="0" err="1">
                <a:latin typeface="Lucida Bright" panose="02040602050505020304" pitchFamily="18" charset="0"/>
              </a:rPr>
              <a:t>g</a:t>
            </a:r>
            <a:r>
              <a:rPr lang="en-US" sz="1200" baseline="-25000" dirty="0" err="1">
                <a:latin typeface="Lucida Bright" panose="02040602050505020304" pitchFamily="18" charset="0"/>
              </a:rPr>
              <a:t>cs</a:t>
            </a:r>
            <a:endParaRPr lang="en-150" sz="1200" dirty="0">
              <a:latin typeface="Lucida Bright" panose="020406020505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872FC53-66F5-49BC-B079-766F16A8A3DC}"/>
              </a:ext>
            </a:extLst>
          </p:cNvPr>
          <p:cNvSpPr txBox="1"/>
          <p:nvPr/>
        </p:nvSpPr>
        <p:spPr>
          <a:xfrm>
            <a:off x="3988745" y="4944654"/>
            <a:ext cx="2780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Water Stress (</a:t>
            </a:r>
            <a:r>
              <a:rPr lang="en-US" sz="2400" b="1" u="sng" dirty="0">
                <a:solidFill>
                  <a:srgbClr val="C00000"/>
                </a:solidFill>
                <a:latin typeface="Trebuchet MS" panose="020B0603020202020204" pitchFamily="34" charset="0"/>
              </a:rPr>
              <a:t>‘Fuel’)</a:t>
            </a:r>
            <a:endParaRPr lang="en-150" sz="2400" b="1" u="sng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5A5D03-B0AB-46FA-849C-4DF8FAE953A5}"/>
              </a:ext>
            </a:extLst>
          </p:cNvPr>
          <p:cNvSpPr txBox="1"/>
          <p:nvPr/>
        </p:nvSpPr>
        <p:spPr>
          <a:xfrm rot="16200000">
            <a:off x="5318993" y="3886532"/>
            <a:ext cx="1109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Lucida Bright" panose="02040602050505020304" pitchFamily="18" charset="0"/>
              </a:rPr>
              <a:t>T</a:t>
            </a:r>
            <a:r>
              <a:rPr lang="en-US" sz="1200" baseline="-25000" dirty="0">
                <a:latin typeface="Lucida Bright" panose="02040602050505020304" pitchFamily="18" charset="0"/>
              </a:rPr>
              <a:t>0, </a:t>
            </a:r>
            <a:r>
              <a:rPr lang="en-US" sz="1200" dirty="0">
                <a:latin typeface="Lucida Bright" panose="02040602050505020304" pitchFamily="18" charset="0"/>
              </a:rPr>
              <a:t>D</a:t>
            </a:r>
            <a:r>
              <a:rPr lang="en-US" sz="1200" baseline="-25000" dirty="0">
                <a:latin typeface="Lucida Bright" panose="02040602050505020304" pitchFamily="18" charset="0"/>
              </a:rPr>
              <a:t>0</a:t>
            </a:r>
            <a:r>
              <a:rPr lang="en-US" sz="1200" dirty="0">
                <a:latin typeface="Lucida Bright" panose="02040602050505020304" pitchFamily="18" charset="0"/>
              </a:rPr>
              <a:t>, </a:t>
            </a:r>
            <a:r>
              <a:rPr lang="en-US" sz="1200" dirty="0" err="1">
                <a:latin typeface="Lucida Bright" panose="02040602050505020304" pitchFamily="18" charset="0"/>
              </a:rPr>
              <a:t>g</a:t>
            </a:r>
            <a:r>
              <a:rPr lang="en-US" sz="1200" baseline="-25000" dirty="0" err="1">
                <a:latin typeface="Lucida Bright" panose="02040602050505020304" pitchFamily="18" charset="0"/>
              </a:rPr>
              <a:t>a</a:t>
            </a:r>
            <a:r>
              <a:rPr lang="en-US" sz="1200" dirty="0">
                <a:latin typeface="Lucida Bright" panose="02040602050505020304" pitchFamily="18" charset="0"/>
              </a:rPr>
              <a:t>,</a:t>
            </a:r>
            <a:r>
              <a:rPr lang="en-US" sz="1200" baseline="-25000" dirty="0">
                <a:latin typeface="Lucida Bright" panose="02040602050505020304" pitchFamily="18" charset="0"/>
              </a:rPr>
              <a:t> </a:t>
            </a:r>
            <a:r>
              <a:rPr lang="en-US" sz="1200" dirty="0" err="1">
                <a:latin typeface="Lucida Bright" panose="02040602050505020304" pitchFamily="18" charset="0"/>
              </a:rPr>
              <a:t>g</a:t>
            </a:r>
            <a:r>
              <a:rPr lang="en-US" sz="1200" baseline="-25000" dirty="0" err="1">
                <a:latin typeface="Lucida Bright" panose="02040602050505020304" pitchFamily="18" charset="0"/>
              </a:rPr>
              <a:t>cs</a:t>
            </a:r>
            <a:endParaRPr lang="en-150" sz="1200" dirty="0">
              <a:latin typeface="Lucida Bright" panose="02040602050505020304" pitchFamily="18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732D162-79AA-4D7A-9DD9-E1051B9A8DBA}"/>
              </a:ext>
            </a:extLst>
          </p:cNvPr>
          <p:cNvCxnSpPr>
            <a:cxnSpLocks/>
          </p:cNvCxnSpPr>
          <p:nvPr/>
        </p:nvCxnSpPr>
        <p:spPr>
          <a:xfrm flipV="1">
            <a:off x="3956382" y="2353057"/>
            <a:ext cx="0" cy="2056532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5F4FB15-2111-43F3-B453-A102348A7563}"/>
              </a:ext>
            </a:extLst>
          </p:cNvPr>
          <p:cNvCxnSpPr>
            <a:cxnSpLocks/>
          </p:cNvCxnSpPr>
          <p:nvPr/>
        </p:nvCxnSpPr>
        <p:spPr>
          <a:xfrm flipH="1" flipV="1">
            <a:off x="5997569" y="2363202"/>
            <a:ext cx="3707" cy="493804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4FE0993-BBB4-4D60-8FBF-D4C45D48A276}"/>
              </a:ext>
            </a:extLst>
          </p:cNvPr>
          <p:cNvCxnSpPr>
            <a:cxnSpLocks/>
          </p:cNvCxnSpPr>
          <p:nvPr/>
        </p:nvCxnSpPr>
        <p:spPr>
          <a:xfrm flipV="1">
            <a:off x="3944127" y="1883763"/>
            <a:ext cx="0" cy="299125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7A6776C-8383-4495-84F3-D1504F105DB1}"/>
              </a:ext>
            </a:extLst>
          </p:cNvPr>
          <p:cNvCxnSpPr>
            <a:cxnSpLocks/>
          </p:cNvCxnSpPr>
          <p:nvPr/>
        </p:nvCxnSpPr>
        <p:spPr>
          <a:xfrm flipV="1">
            <a:off x="4619760" y="5289089"/>
            <a:ext cx="0" cy="42672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78D2AB8-582A-4C92-B3E7-90C054653901}"/>
              </a:ext>
            </a:extLst>
          </p:cNvPr>
          <p:cNvCxnSpPr>
            <a:cxnSpLocks/>
          </p:cNvCxnSpPr>
          <p:nvPr/>
        </p:nvCxnSpPr>
        <p:spPr>
          <a:xfrm flipV="1">
            <a:off x="1576413" y="5646061"/>
            <a:ext cx="0" cy="415044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888E74-5810-3B7D-4EA7-B1B0ADAB047D}"/>
              </a:ext>
            </a:extLst>
          </p:cNvPr>
          <p:cNvSpPr txBox="1"/>
          <p:nvPr/>
        </p:nvSpPr>
        <p:spPr>
          <a:xfrm>
            <a:off x="569281" y="5061286"/>
            <a:ext cx="1358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Calibri" panose="020F0502020204030204"/>
              </a:rPr>
              <a:t>Reflected radiation (R</a:t>
            </a:r>
            <a:r>
              <a:rPr lang="en-US" sz="1600" baseline="-250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r</a:t>
            </a:r>
            <a:r>
              <a:rPr lang="en-US" sz="1600" dirty="0">
                <a:solidFill>
                  <a:srgbClr val="002060"/>
                </a:solidFill>
                <a:latin typeface="Calibri" panose="020F0502020204030204"/>
                <a:sym typeface="Symbol" panose="05050102010706020507" pitchFamily="18" charset="2"/>
              </a:rPr>
              <a:t>)</a:t>
            </a:r>
            <a:endParaRPr lang="en-150" sz="1600" dirty="0">
              <a:solidFill>
                <a:srgbClr val="002060"/>
              </a:solidFill>
              <a:latin typeface="Calibri" panose="020F050202020403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3EDA93-AE2F-0008-01F0-1E4621F1AF76}"/>
              </a:ext>
            </a:extLst>
          </p:cNvPr>
          <p:cNvGrpSpPr>
            <a:grpSpLocks noChangeAspect="1"/>
          </p:cNvGrpSpPr>
          <p:nvPr/>
        </p:nvGrpSpPr>
        <p:grpSpPr>
          <a:xfrm>
            <a:off x="7108756" y="1390090"/>
            <a:ext cx="3858559" cy="5051849"/>
            <a:chOff x="8488825" y="1678126"/>
            <a:chExt cx="3086848" cy="4041479"/>
          </a:xfrm>
        </p:grpSpPr>
        <p:pic>
          <p:nvPicPr>
            <p:cNvPr id="5" name="Picture 4" descr="A picture containing clock&#10;&#10;Description automatically generated">
              <a:extLst>
                <a:ext uri="{FF2B5EF4-FFF2-40B4-BE49-F238E27FC236}">
                  <a16:creationId xmlns:a16="http://schemas.microsoft.com/office/drawing/2014/main" id="{06FC1F45-21D9-B1DB-8D86-647A41CC3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9348"/>
            <a:stretch/>
          </p:blipFill>
          <p:spPr>
            <a:xfrm>
              <a:off x="10055197" y="3573078"/>
              <a:ext cx="1520476" cy="1938910"/>
            </a:xfrm>
            <a:prstGeom prst="rect">
              <a:avLst/>
            </a:prstGeom>
          </p:spPr>
        </p:pic>
        <p:sp>
          <p:nvSpPr>
            <p:cNvPr id="6" name="TextBox 26">
              <a:extLst>
                <a:ext uri="{FF2B5EF4-FFF2-40B4-BE49-F238E27FC236}">
                  <a16:creationId xmlns:a16="http://schemas.microsoft.com/office/drawing/2014/main" id="{574AE63D-1824-E874-7596-0C1767E18C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533056" y="3725062"/>
              <a:ext cx="2171415" cy="240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9pPr>
            </a:lstStyle>
            <a:p>
              <a:pPr algn="ctr" defTabSz="685783" eaLnBrk="1" hangingPunct="1">
                <a:spcBef>
                  <a:spcPct val="0"/>
                </a:spcBef>
                <a:buNone/>
                <a:defRPr/>
              </a:pPr>
              <a:r>
                <a:rPr lang="en-IE" altLang="en-US" sz="1351" b="1">
                  <a:solidFill>
                    <a:srgbClr val="0E1A18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Soil-vegetation-atmosphere system</a:t>
              </a:r>
            </a:p>
          </p:txBody>
        </p:sp>
        <p:pic>
          <p:nvPicPr>
            <p:cNvPr id="8" name="Picture 62">
              <a:extLst>
                <a:ext uri="{FF2B5EF4-FFF2-40B4-BE49-F238E27FC236}">
                  <a16:creationId xmlns:a16="http://schemas.microsoft.com/office/drawing/2014/main" id="{3AF12CBF-1B88-5AB8-1A73-0A71F3319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79" t="25749" r="54459" b="35223"/>
            <a:stretch>
              <a:fillRect/>
            </a:stretch>
          </p:blipFill>
          <p:spPr bwMode="auto">
            <a:xfrm>
              <a:off x="9146803" y="2914202"/>
              <a:ext cx="166639" cy="1464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86116FE-9F44-DCB4-F8C6-9F141703E345}"/>
                </a:ext>
              </a:extLst>
            </p:cNvPr>
            <p:cNvSpPr/>
            <p:nvPr/>
          </p:nvSpPr>
          <p:spPr>
            <a:xfrm>
              <a:off x="9198645" y="4384406"/>
              <a:ext cx="50609" cy="614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83">
                <a:defRPr/>
              </a:pPr>
              <a:endParaRPr lang="en-IE" sz="1351">
                <a:solidFill>
                  <a:prstClr val="white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1" name="Picture 69">
              <a:extLst>
                <a:ext uri="{FF2B5EF4-FFF2-40B4-BE49-F238E27FC236}">
                  <a16:creationId xmlns:a16="http://schemas.microsoft.com/office/drawing/2014/main" id="{45289A0A-B4CE-E6B5-3218-83BDF80DB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79" t="46671" r="54395" b="36636"/>
            <a:stretch>
              <a:fillRect/>
            </a:stretch>
          </p:blipFill>
          <p:spPr bwMode="auto">
            <a:xfrm>
              <a:off x="9144335" y="2270508"/>
              <a:ext cx="185153" cy="643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A1A8A93-53F3-D174-4A90-C2E8A77F18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06827" y="5301556"/>
              <a:ext cx="2229773" cy="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74">
              <a:extLst>
                <a:ext uri="{FF2B5EF4-FFF2-40B4-BE49-F238E27FC236}">
                  <a16:creationId xmlns:a16="http://schemas.microsoft.com/office/drawing/2014/main" id="{59299090-B56A-879D-6C4B-FE63623F3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96" t="42879" r="29980" b="54472"/>
            <a:stretch>
              <a:fillRect/>
            </a:stretch>
          </p:blipFill>
          <p:spPr bwMode="auto">
            <a:xfrm>
              <a:off x="9264759" y="4312741"/>
              <a:ext cx="852234" cy="224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56">
              <a:extLst>
                <a:ext uri="{FF2B5EF4-FFF2-40B4-BE49-F238E27FC236}">
                  <a16:creationId xmlns:a16="http://schemas.microsoft.com/office/drawing/2014/main" id="{12CEB1D3-E20D-BB69-4299-0305E79875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78925" y="4419807"/>
              <a:ext cx="732856" cy="22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685783">
                <a:spcBef>
                  <a:spcPct val="0"/>
                </a:spcBef>
                <a:buNone/>
              </a:pPr>
              <a:r>
                <a:rPr lang="en-GB" altLang="en-US" sz="1200" b="1" i="1" dirty="0" err="1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r</a:t>
              </a:r>
              <a:r>
                <a:rPr lang="en-GB" altLang="en-US" sz="1200" b="1" i="1" baseline="-25000" dirty="0" err="1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cs</a:t>
              </a:r>
              <a:r>
                <a:rPr lang="en-GB" altLang="en-US" sz="1200" b="1" i="1" baseline="-25000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GB" altLang="en-US" sz="12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(=1/</a:t>
              </a:r>
              <a:r>
                <a:rPr lang="en-GB" altLang="en-US" sz="1200" b="1" i="1" dirty="0" err="1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g</a:t>
              </a:r>
              <a:r>
                <a:rPr lang="en-GB" altLang="en-US" sz="1200" b="1" i="1" baseline="-25000" dirty="0" err="1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cs</a:t>
              </a:r>
              <a:r>
                <a:rPr lang="en-GB" altLang="en-US" sz="12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)</a:t>
              </a:r>
              <a:endParaRPr lang="en-GB" altLang="en-US" sz="1200" b="1" i="1" baseline="-25000" dirty="0">
                <a:solidFill>
                  <a:srgbClr val="0000FF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4A6A74E-701B-7526-95D7-3C4BF0656D40}"/>
                </a:ext>
              </a:extLst>
            </p:cNvPr>
            <p:cNvSpPr/>
            <p:nvPr/>
          </p:nvSpPr>
          <p:spPr>
            <a:xfrm>
              <a:off x="10105311" y="4384233"/>
              <a:ext cx="49374" cy="614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83">
                <a:defRPr/>
              </a:pPr>
              <a:endParaRPr lang="en-IE" sz="1351">
                <a:solidFill>
                  <a:prstClr val="white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56">
              <a:extLst>
                <a:ext uri="{FF2B5EF4-FFF2-40B4-BE49-F238E27FC236}">
                  <a16:creationId xmlns:a16="http://schemas.microsoft.com/office/drawing/2014/main" id="{2D19373E-CAEA-A41E-BF35-1FA82120DF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68883" y="3279288"/>
              <a:ext cx="6617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783">
                <a:spcBef>
                  <a:spcPct val="0"/>
                </a:spcBef>
                <a:buNone/>
              </a:pPr>
              <a:r>
                <a:rPr lang="en-GB" altLang="en-US" sz="12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  </a:t>
              </a:r>
              <a:r>
                <a:rPr lang="en-GB" altLang="en-US" sz="1200" b="1" i="1" dirty="0" err="1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r</a:t>
              </a:r>
              <a:r>
                <a:rPr lang="en-GB" altLang="en-US" sz="1200" b="1" i="1" baseline="-25000" dirty="0" err="1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a</a:t>
              </a:r>
              <a:endParaRPr lang="en-GB" altLang="en-US" sz="1200" b="1" i="1" baseline="-25000" dirty="0">
                <a:solidFill>
                  <a:srgbClr val="0000FF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algn="ctr" defTabSz="685783">
                <a:spcBef>
                  <a:spcPct val="0"/>
                </a:spcBef>
                <a:buNone/>
              </a:pPr>
              <a:r>
                <a:rPr lang="en-GB" altLang="en-US" sz="12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(=1/</a:t>
              </a:r>
              <a:r>
                <a:rPr lang="en-GB" altLang="en-US" sz="1200" b="1" i="1" dirty="0" err="1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g</a:t>
              </a:r>
              <a:r>
                <a:rPr lang="en-GB" altLang="en-US" sz="1200" b="1" i="1" baseline="-25000" dirty="0" err="1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a</a:t>
              </a:r>
              <a:r>
                <a:rPr lang="en-GB" altLang="en-US" sz="12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)</a:t>
              </a:r>
              <a:endParaRPr lang="en-GB" altLang="en-US" sz="1200" b="1" i="1" baseline="-25000" dirty="0">
                <a:solidFill>
                  <a:srgbClr val="0000FF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C99A1FC-9A53-3317-9162-D5FB1F6526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33137" y="2270509"/>
              <a:ext cx="2200977" cy="768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0F38E5D-27FD-B9E6-140D-62890FDDA05D}"/>
                </a:ext>
              </a:extLst>
            </p:cNvPr>
            <p:cNvSpPr/>
            <p:nvPr/>
          </p:nvSpPr>
          <p:spPr>
            <a:xfrm>
              <a:off x="9210990" y="2262826"/>
              <a:ext cx="49374" cy="614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83">
                <a:defRPr/>
              </a:pPr>
              <a:endParaRPr lang="en-IE" sz="1351">
                <a:solidFill>
                  <a:prstClr val="white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88">
              <a:extLst>
                <a:ext uri="{FF2B5EF4-FFF2-40B4-BE49-F238E27FC236}">
                  <a16:creationId xmlns:a16="http://schemas.microsoft.com/office/drawing/2014/main" id="{6B569894-60EE-397F-9EA4-302672BA6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3203" y="1874729"/>
              <a:ext cx="458792" cy="240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685783">
                <a:spcBef>
                  <a:spcPct val="0"/>
                </a:spcBef>
                <a:buNone/>
              </a:pPr>
              <a:r>
                <a:rPr lang="en-GB" altLang="en-US" sz="1351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T</a:t>
              </a:r>
              <a:r>
                <a:rPr lang="en-GB" altLang="en-US" sz="1351" i="1" baseline="-250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a</a:t>
              </a:r>
              <a:r>
                <a:rPr lang="en-GB" altLang="en-US" sz="1351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,</a:t>
              </a:r>
              <a:r>
                <a:rPr lang="en-GB" altLang="en-US" sz="1351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 </a:t>
              </a:r>
              <a:r>
                <a:rPr lang="en-GB" altLang="en-US" sz="1351" i="1" dirty="0" err="1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rH</a:t>
              </a:r>
              <a:endParaRPr lang="en-IE" altLang="en-US" sz="1351" dirty="0"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90">
              <a:extLst>
                <a:ext uri="{FF2B5EF4-FFF2-40B4-BE49-F238E27FC236}">
                  <a16:creationId xmlns:a16="http://schemas.microsoft.com/office/drawing/2014/main" id="{56408FB4-D082-9780-50BB-C2DB9F207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8825" y="1818059"/>
              <a:ext cx="7222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685783">
                <a:spcBef>
                  <a:spcPct val="0"/>
                </a:spcBef>
                <a:buNone/>
              </a:pPr>
              <a:r>
                <a:rPr lang="en-GB" altLang="en-US" sz="1800" b="1" i="1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R</a:t>
              </a:r>
              <a:r>
                <a:rPr lang="en-GB" altLang="en-US" sz="1800" b="1" i="1" baseline="-2500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N</a:t>
              </a:r>
              <a:r>
                <a:rPr lang="en-GB" altLang="en-US" sz="1800" i="1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</a:p>
            <a:p>
              <a:pPr algn="ctr" defTabSz="685783">
                <a:spcBef>
                  <a:spcPct val="0"/>
                </a:spcBef>
                <a:buNone/>
              </a:pPr>
              <a:r>
                <a:rPr lang="en-GB" altLang="en-US" sz="1051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(</a:t>
              </a:r>
              <a:r>
                <a:rPr lang="en-GB" altLang="en-US" sz="1100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T</a:t>
              </a:r>
              <a:r>
                <a:rPr lang="en-GB" altLang="en-US" sz="1100" i="1" baseline="-250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r</a:t>
              </a:r>
              <a:r>
                <a:rPr lang="en-GB" altLang="en-US" sz="1100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,</a:t>
              </a:r>
              <a:r>
                <a:rPr lang="en-GB" altLang="en-US" sz="1100" i="1" baseline="-250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 </a:t>
              </a:r>
              <a:r>
                <a:rPr lang="el-GR" altLang="en-US" sz="1100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ε</a:t>
              </a:r>
              <a:r>
                <a:rPr lang="en-US" altLang="en-US" sz="1100" i="1" baseline="-250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s</a:t>
              </a:r>
              <a:r>
                <a:rPr lang="en-US" altLang="en-US" sz="1100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, R</a:t>
              </a:r>
              <a:r>
                <a:rPr lang="en-US" altLang="en-US" sz="1100" i="1" baseline="-250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G</a:t>
              </a:r>
              <a:r>
                <a:rPr lang="en-US" altLang="en-US" sz="11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altLang="en-US" sz="1100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R</a:t>
              </a:r>
              <a:r>
                <a:rPr lang="en-US" altLang="en-US" sz="1100" i="1" baseline="-250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r</a:t>
              </a:r>
              <a:r>
                <a:rPr lang="en-US" altLang="en-US" sz="1051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)</a:t>
              </a:r>
              <a:endParaRPr lang="en-IE" altLang="en-US" sz="1051" dirty="0"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91">
              <a:extLst>
                <a:ext uri="{FF2B5EF4-FFF2-40B4-BE49-F238E27FC236}">
                  <a16:creationId xmlns:a16="http://schemas.microsoft.com/office/drawing/2014/main" id="{A7484504-124F-6F05-F96A-8B2358F14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9253" y="2092150"/>
              <a:ext cx="234526" cy="22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685783">
                <a:spcBef>
                  <a:spcPct val="0"/>
                </a:spcBef>
                <a:buNone/>
              </a:pPr>
              <a:r>
                <a:rPr lang="en-GB" altLang="en-US" sz="1200" b="1" i="1" dirty="0">
                  <a:solidFill>
                    <a:srgbClr val="C00000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T</a:t>
              </a:r>
              <a:r>
                <a:rPr lang="en-GB" altLang="en-US" sz="1200" b="1" i="1" baseline="-25000" dirty="0">
                  <a:solidFill>
                    <a:srgbClr val="C00000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r</a:t>
              </a:r>
              <a:endParaRPr lang="en-IE" altLang="en-US" sz="1200" b="1" baseline="-25000" dirty="0">
                <a:solidFill>
                  <a:srgbClr val="C00000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3" name="Up Arrow 72">
              <a:extLst>
                <a:ext uri="{FF2B5EF4-FFF2-40B4-BE49-F238E27FC236}">
                  <a16:creationId xmlns:a16="http://schemas.microsoft.com/office/drawing/2014/main" id="{3AA30BCE-4635-FE26-862F-B18D156900B2}"/>
                </a:ext>
              </a:extLst>
            </p:cNvPr>
            <p:cNvSpPr/>
            <p:nvPr/>
          </p:nvSpPr>
          <p:spPr>
            <a:xfrm flipH="1">
              <a:off x="10341452" y="2747394"/>
              <a:ext cx="86541" cy="1534683"/>
            </a:xfrm>
            <a:prstGeom prst="up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83">
                <a:defRPr/>
              </a:pPr>
              <a:endParaRPr lang="en-IE" sz="1351">
                <a:solidFill>
                  <a:prstClr val="white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56">
              <a:extLst>
                <a:ext uri="{FF2B5EF4-FFF2-40B4-BE49-F238E27FC236}">
                  <a16:creationId xmlns:a16="http://schemas.microsoft.com/office/drawing/2014/main" id="{DDDF074F-E140-8F8E-EC98-238CCBDAF2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62665" y="2322067"/>
              <a:ext cx="963557" cy="507831"/>
            </a:xfrm>
            <a:prstGeom prst="rect">
              <a:avLst/>
            </a:prstGeom>
            <a:noFill/>
            <a:ln w="31750">
              <a:solidFill>
                <a:srgbClr val="A0BEB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685783">
                <a:spcBef>
                  <a:spcPct val="0"/>
                </a:spcBef>
                <a:buNone/>
              </a:pPr>
              <a:r>
                <a:rPr lang="en-GB" altLang="en-US" sz="18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E</a:t>
              </a:r>
              <a:r>
                <a:rPr lang="en-GB" altLang="en-US" sz="18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, H</a:t>
              </a:r>
            </a:p>
            <a:p>
              <a:pPr algn="ctr" defTabSz="685783">
                <a:spcBef>
                  <a:spcPct val="0"/>
                </a:spcBef>
                <a:buNone/>
              </a:pPr>
              <a:endParaRPr lang="en-GB" altLang="en-US" sz="825" dirty="0"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algn="ctr" defTabSz="685783">
                <a:spcBef>
                  <a:spcPct val="0"/>
                </a:spcBef>
                <a:buNone/>
              </a:pPr>
              <a:r>
                <a:rPr lang="en-GB" altLang="en-US" sz="75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(</a:t>
              </a:r>
              <a:r>
                <a:rPr lang="en-GB" altLang="en-US" sz="800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T</a:t>
              </a:r>
              <a:r>
                <a:rPr lang="en-GB" altLang="en-US" sz="800" i="1" baseline="-250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r</a:t>
              </a:r>
              <a:r>
                <a:rPr lang="en-GB" altLang="en-US" sz="8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GB" altLang="en-US" sz="800" i="1" dirty="0" err="1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rH</a:t>
              </a:r>
              <a:r>
                <a:rPr lang="en-GB" altLang="en-US" sz="8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GB" altLang="en-US" sz="800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T</a:t>
              </a:r>
              <a:r>
                <a:rPr lang="en-GB" altLang="en-US" sz="800" i="1" baseline="-250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a</a:t>
              </a:r>
              <a:r>
                <a:rPr lang="en-GB" altLang="en-US" sz="75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)</a:t>
              </a:r>
              <a:endParaRPr lang="en-GB" altLang="en-US" sz="751" b="1" dirty="0"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A68BDCD-95BC-6904-75BB-7FB5EFDC953B}"/>
                </a:ext>
              </a:extLst>
            </p:cNvPr>
            <p:cNvCxnSpPr>
              <a:cxnSpLocks/>
              <a:stCxn id="43" idx="0"/>
            </p:cNvCxnSpPr>
            <p:nvPr/>
          </p:nvCxnSpPr>
          <p:spPr>
            <a:xfrm>
              <a:off x="8898169" y="2262827"/>
              <a:ext cx="1412070" cy="2010481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8FE357E-6B07-0810-0511-BCFF1F8D86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98170" y="5540094"/>
              <a:ext cx="207027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Up Arrow 76">
              <a:extLst>
                <a:ext uri="{FF2B5EF4-FFF2-40B4-BE49-F238E27FC236}">
                  <a16:creationId xmlns:a16="http://schemas.microsoft.com/office/drawing/2014/main" id="{E0BA55B9-2398-A63D-A7D0-9201F84BE234}"/>
                </a:ext>
              </a:extLst>
            </p:cNvPr>
            <p:cNvSpPr/>
            <p:nvPr/>
          </p:nvSpPr>
          <p:spPr>
            <a:xfrm rot="10800000">
              <a:off x="10310018" y="4921103"/>
              <a:ext cx="71453" cy="262683"/>
            </a:xfrm>
            <a:prstGeom prst="up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83">
                <a:defRPr/>
              </a:pPr>
              <a:endParaRPr lang="en-IE" sz="1351">
                <a:solidFill>
                  <a:prstClr val="white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105">
              <a:extLst>
                <a:ext uri="{FF2B5EF4-FFF2-40B4-BE49-F238E27FC236}">
                  <a16:creationId xmlns:a16="http://schemas.microsoft.com/office/drawing/2014/main" id="{8859FC5B-D267-9778-5A81-9F052F0173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51068" y="4901444"/>
              <a:ext cx="1146683" cy="295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685783">
                <a:spcBef>
                  <a:spcPct val="0"/>
                </a:spcBef>
                <a:buNone/>
              </a:pPr>
              <a:r>
                <a:rPr lang="en-GB" altLang="en-US" sz="1800" b="1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G</a:t>
              </a:r>
              <a:r>
                <a:rPr lang="en-GB" altLang="en-US" sz="1351" b="1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 </a:t>
              </a:r>
              <a:r>
                <a:rPr lang="en-GB" altLang="en-US" sz="825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(</a:t>
              </a:r>
              <a:r>
                <a:rPr lang="en-GB" altLang="en-US" sz="900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R</a:t>
              </a:r>
              <a:r>
                <a:rPr lang="en-GB" altLang="en-US" sz="900" i="1" baseline="-250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N</a:t>
              </a:r>
              <a:r>
                <a:rPr lang="en-US" altLang="en-US" sz="900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,</a:t>
              </a:r>
              <a:r>
                <a:rPr lang="en-GB" altLang="en-US" sz="900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 T</a:t>
              </a:r>
              <a:r>
                <a:rPr lang="en-GB" altLang="en-US" sz="900" i="1" baseline="-250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r</a:t>
              </a:r>
              <a:r>
                <a:rPr lang="en-US" altLang="en-US" sz="900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,</a:t>
              </a:r>
              <a:r>
                <a:rPr lang="en-US" altLang="en-US" sz="9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900" b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I</a:t>
              </a:r>
              <a:r>
                <a:rPr lang="en-US" altLang="en-US" sz="900" b="1" baseline="-25000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SM</a:t>
              </a:r>
              <a:r>
                <a:rPr lang="en-US" altLang="en-US" sz="825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)</a:t>
              </a:r>
              <a:endParaRPr lang="en-GB" altLang="en-US" sz="825" dirty="0"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803F2C-3F75-FC29-D0AD-88D57C9496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8692" y="2278917"/>
              <a:ext cx="1517824" cy="11420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ED7B68A-F9BA-7773-79FD-98280BB7D6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21978" y="2293459"/>
              <a:ext cx="1204736" cy="19998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9C3D4B8-E953-CE0D-EEBF-684EFDC48C3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67466" y="2503435"/>
              <a:ext cx="414814" cy="164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158F09E-FFE9-6EFA-4C7E-14A6925D9F3B}"/>
                </a:ext>
              </a:extLst>
            </p:cNvPr>
            <p:cNvCxnSpPr/>
            <p:nvPr/>
          </p:nvCxnSpPr>
          <p:spPr>
            <a:xfrm flipV="1">
              <a:off x="9913513" y="4001313"/>
              <a:ext cx="1235" cy="291952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8803B8B-DBE2-CBF8-3DF8-4FB68B8B8F65}"/>
                </a:ext>
              </a:extLst>
            </p:cNvPr>
            <p:cNvCxnSpPr/>
            <p:nvPr/>
          </p:nvCxnSpPr>
          <p:spPr>
            <a:xfrm flipH="1" flipV="1">
              <a:off x="9244317" y="4100252"/>
              <a:ext cx="1792283" cy="107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81B6F98-A9DE-14E7-A9CC-65385F9489D9}"/>
                </a:ext>
              </a:extLst>
            </p:cNvPr>
            <p:cNvCxnSpPr/>
            <p:nvPr/>
          </p:nvCxnSpPr>
          <p:spPr>
            <a:xfrm flipV="1">
              <a:off x="9913274" y="2587984"/>
              <a:ext cx="1358" cy="1472231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C4A2108-7FB2-44A2-48CC-612203FB75C8}"/>
                </a:ext>
              </a:extLst>
            </p:cNvPr>
            <p:cNvCxnSpPr/>
            <p:nvPr/>
          </p:nvCxnSpPr>
          <p:spPr>
            <a:xfrm>
              <a:off x="9364414" y="2514381"/>
              <a:ext cx="0" cy="828046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A657A8E-A035-483A-AC3E-5955E38DBFAA}"/>
                </a:ext>
              </a:extLst>
            </p:cNvPr>
            <p:cNvCxnSpPr/>
            <p:nvPr/>
          </p:nvCxnSpPr>
          <p:spPr>
            <a:xfrm>
              <a:off x="9360170" y="3688578"/>
              <a:ext cx="0" cy="622123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DB81F56-E07D-771B-400E-6216B665DA35}"/>
                </a:ext>
              </a:extLst>
            </p:cNvPr>
            <p:cNvCxnSpPr/>
            <p:nvPr/>
          </p:nvCxnSpPr>
          <p:spPr>
            <a:xfrm>
              <a:off x="9378297" y="4299912"/>
              <a:ext cx="534371" cy="6145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117">
              <a:extLst>
                <a:ext uri="{FF2B5EF4-FFF2-40B4-BE49-F238E27FC236}">
                  <a16:creationId xmlns:a16="http://schemas.microsoft.com/office/drawing/2014/main" id="{0A164B7C-406B-1CF6-34DE-8A2E68296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16494" y="5241602"/>
              <a:ext cx="369589" cy="270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783">
                <a:spcBef>
                  <a:spcPct val="0"/>
                </a:spcBef>
                <a:buNone/>
              </a:pPr>
              <a:r>
                <a:rPr lang="en-GB" altLang="en-US" sz="16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I</a:t>
              </a:r>
              <a:r>
                <a:rPr lang="en-GB" altLang="en-US" sz="1600" b="1" i="1" baseline="-25000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SM</a:t>
              </a:r>
              <a:r>
                <a:rPr lang="en-GB" altLang="en-US" sz="1351" b="1" i="1" dirty="0">
                  <a:solidFill>
                    <a:srgbClr val="C00000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endParaRPr lang="en-IE" altLang="en-US" sz="1351" b="1" dirty="0">
                <a:solidFill>
                  <a:srgbClr val="C00000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4DCBF9D-2662-A428-11DB-7D2C90B2BC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32952" y="2278190"/>
              <a:ext cx="101162" cy="30341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Left Brace 42">
              <a:extLst>
                <a:ext uri="{FF2B5EF4-FFF2-40B4-BE49-F238E27FC236}">
                  <a16:creationId xmlns:a16="http://schemas.microsoft.com/office/drawing/2014/main" id="{2E85DF22-B0B2-3B1D-56D6-A66308748515}"/>
                </a:ext>
              </a:extLst>
            </p:cNvPr>
            <p:cNvSpPr/>
            <p:nvPr/>
          </p:nvSpPr>
          <p:spPr>
            <a:xfrm>
              <a:off x="8715484" y="2262827"/>
              <a:ext cx="182685" cy="3277267"/>
            </a:xfrm>
            <a:prstGeom prst="leftBrac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783">
                <a:defRPr/>
              </a:pPr>
              <a:endParaRPr lang="en-IE" sz="1351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5" name="TextBox 4">
              <a:extLst>
                <a:ext uri="{FF2B5EF4-FFF2-40B4-BE49-F238E27FC236}">
                  <a16:creationId xmlns:a16="http://schemas.microsoft.com/office/drawing/2014/main" id="{9E2D5768-C6A1-4205-52B8-079A0E4CE7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99591" y="5534939"/>
              <a:ext cx="258103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-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algn="ctr" defTabSz="685783" eaLnBrk="1" hangingPunct="1">
                <a:spcBef>
                  <a:spcPct val="0"/>
                </a:spcBef>
                <a:buClrTx/>
                <a:buNone/>
                <a:defRPr/>
              </a:pPr>
              <a:r>
                <a:rPr lang="en-IE" altLang="en-US" sz="900" b="1" dirty="0">
                  <a:solidFill>
                    <a:srgbClr val="0E1A18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1-D Surface energy balance representation</a:t>
              </a:r>
            </a:p>
          </p:txBody>
        </p:sp>
        <p:pic>
          <p:nvPicPr>
            <p:cNvPr id="46" name="Picture 238">
              <a:extLst>
                <a:ext uri="{FF2B5EF4-FFF2-40B4-BE49-F238E27FC236}">
                  <a16:creationId xmlns:a16="http://schemas.microsoft.com/office/drawing/2014/main" id="{E4A097B7-46B6-23FD-40FD-8C3A2F531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72" t="13443" r="35013" b="72482"/>
            <a:stretch>
              <a:fillRect/>
            </a:stretch>
          </p:blipFill>
          <p:spPr bwMode="auto">
            <a:xfrm rot="1495085">
              <a:off x="11016067" y="1678126"/>
              <a:ext cx="511022" cy="359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Up Arrow 92">
              <a:extLst>
                <a:ext uri="{FF2B5EF4-FFF2-40B4-BE49-F238E27FC236}">
                  <a16:creationId xmlns:a16="http://schemas.microsoft.com/office/drawing/2014/main" id="{8119B975-2808-5A5E-E56B-6A0B7C9CF918}"/>
                </a:ext>
              </a:extLst>
            </p:cNvPr>
            <p:cNvSpPr/>
            <p:nvPr/>
          </p:nvSpPr>
          <p:spPr>
            <a:xfrm rot="1597349">
              <a:off x="11157419" y="1956343"/>
              <a:ext cx="95046" cy="181280"/>
            </a:xfrm>
            <a:prstGeom prst="up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83">
                <a:defRPr/>
              </a:pPr>
              <a:endParaRPr lang="en-IE" sz="1351">
                <a:solidFill>
                  <a:prstClr val="white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8" name="Rectangle 89">
              <a:extLst>
                <a:ext uri="{FF2B5EF4-FFF2-40B4-BE49-F238E27FC236}">
                  <a16:creationId xmlns:a16="http://schemas.microsoft.com/office/drawing/2014/main" id="{A0C6E983-F321-C4A9-7CDC-A3C884970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9772" y="4064747"/>
              <a:ext cx="774826" cy="22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685783">
                <a:spcBef>
                  <a:spcPct val="0"/>
                </a:spcBef>
                <a:buNone/>
              </a:pPr>
              <a:r>
                <a:rPr lang="en-GB" altLang="en-US" sz="11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T</a:t>
              </a:r>
              <a:r>
                <a:rPr lang="en-GB" altLang="en-US" sz="1100" b="1" i="1" baseline="-25000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0</a:t>
              </a:r>
              <a:r>
                <a:rPr lang="en-GB" altLang="en-US" sz="11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l-GR" altLang="en-US" sz="12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α</a:t>
              </a:r>
              <a:r>
                <a:rPr lang="en-GB" altLang="en-US" sz="12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, e</a:t>
              </a:r>
              <a:r>
                <a:rPr lang="en-GB" altLang="en-US" sz="1200" b="1" i="1" baseline="-25000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0</a:t>
              </a:r>
              <a:r>
                <a:rPr lang="en-GB" altLang="en-US" sz="12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, e</a:t>
              </a:r>
              <a:r>
                <a:rPr lang="en-GB" altLang="en-US" sz="1200" b="1" i="1" baseline="-25000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0</a:t>
              </a:r>
              <a:r>
                <a:rPr lang="en-GB" altLang="en-US" sz="1200" b="1" i="1" baseline="30000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*</a:t>
              </a:r>
              <a:endParaRPr lang="en-IE" altLang="en-US" sz="1200" b="1" baseline="30000" dirty="0">
                <a:solidFill>
                  <a:srgbClr val="0000FF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50" name="TextBox 56">
              <a:extLst>
                <a:ext uri="{FF2B5EF4-FFF2-40B4-BE49-F238E27FC236}">
                  <a16:creationId xmlns:a16="http://schemas.microsoft.com/office/drawing/2014/main" id="{35A54753-5FD8-6C58-001E-6A19D91BD4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55322" y="3324384"/>
              <a:ext cx="325870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685783">
                <a:spcBef>
                  <a:spcPct val="0"/>
                </a:spcBef>
                <a:buNone/>
              </a:pPr>
              <a:r>
                <a:rPr lang="en-GB" altLang="en-US" sz="15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F</a:t>
              </a:r>
              <a:r>
                <a:rPr lang="en-GB" altLang="en-US" sz="1500" b="1" i="1" baseline="-25000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E</a:t>
              </a:r>
              <a:endParaRPr lang="en-GB" altLang="en-US" sz="1500" b="1" i="1" baseline="-25000" dirty="0">
                <a:solidFill>
                  <a:srgbClr val="0000FF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6AB1F9F-D256-3B7F-B7B5-EFB7882A0127}"/>
                </a:ext>
              </a:extLst>
            </p:cNvPr>
            <p:cNvSpPr/>
            <p:nvPr/>
          </p:nvSpPr>
          <p:spPr>
            <a:xfrm>
              <a:off x="9497709" y="2082377"/>
              <a:ext cx="903067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/>
              <a:r>
                <a:rPr lang="en-GB" altLang="en-US" sz="90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Reference height (</a:t>
              </a:r>
              <a:r>
                <a:rPr lang="en-GB" altLang="en-US" sz="900" i="1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z</a:t>
              </a:r>
              <a:r>
                <a:rPr lang="en-GB" altLang="en-US" sz="90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)</a:t>
              </a:r>
              <a:endParaRPr lang="en-IE" altLang="en-US" sz="900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243676C-766A-ED82-AE7E-A1D667D96353}"/>
                </a:ext>
              </a:extLst>
            </p:cNvPr>
            <p:cNvCxnSpPr/>
            <p:nvPr/>
          </p:nvCxnSpPr>
          <p:spPr>
            <a:xfrm flipH="1">
              <a:off x="9933309" y="4312740"/>
              <a:ext cx="1103291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61">
              <a:extLst>
                <a:ext uri="{FF2B5EF4-FFF2-40B4-BE49-F238E27FC236}">
                  <a16:creationId xmlns:a16="http://schemas.microsoft.com/office/drawing/2014/main" id="{6FC3FE47-3E2C-A496-1DE4-70CF2A900A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22193" y="4154680"/>
              <a:ext cx="316135" cy="166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9pPr>
            </a:lstStyle>
            <a:p>
              <a:pPr algn="ctr" defTabSz="685783" eaLnBrk="1" hangingPunct="1">
                <a:spcBef>
                  <a:spcPct val="0"/>
                </a:spcBef>
                <a:buNone/>
              </a:pPr>
              <a:r>
                <a:rPr lang="en-GB" altLang="en-US" sz="751" b="1" i="1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z</a:t>
              </a:r>
              <a:r>
                <a:rPr lang="en-GB" altLang="en-US" sz="751" b="1" i="1" baseline="-2500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0H</a:t>
              </a:r>
              <a:endParaRPr lang="en-GB" altLang="en-US" sz="751" baseline="-25000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18B1BEB-332A-79CA-A2B5-B0869AE1E594}"/>
                </a:ext>
              </a:extLst>
            </p:cNvPr>
            <p:cNvCxnSpPr/>
            <p:nvPr/>
          </p:nvCxnSpPr>
          <p:spPr>
            <a:xfrm flipV="1">
              <a:off x="10697326" y="4086899"/>
              <a:ext cx="0" cy="234635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80F0F41-B1E6-79F8-DB2E-1BFB33E789E2}"/>
                </a:ext>
              </a:extLst>
            </p:cNvPr>
            <p:cNvSpPr/>
            <p:nvPr/>
          </p:nvSpPr>
          <p:spPr>
            <a:xfrm>
              <a:off x="10380134" y="3819812"/>
              <a:ext cx="608750" cy="2587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783"/>
              <a:r>
                <a:rPr lang="en-GB" altLang="en-US" sz="751" b="1">
                  <a:solidFill>
                    <a:srgbClr val="002060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Vegetation surface</a:t>
              </a:r>
              <a:endParaRPr lang="en-IE" altLang="en-US" sz="751" b="1">
                <a:solidFill>
                  <a:srgbClr val="002060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F85D6AF-0240-4A0C-BDBF-08A727DE606B}"/>
                </a:ext>
              </a:extLst>
            </p:cNvPr>
            <p:cNvCxnSpPr/>
            <p:nvPr/>
          </p:nvCxnSpPr>
          <p:spPr>
            <a:xfrm flipV="1">
              <a:off x="10699361" y="4307592"/>
              <a:ext cx="0" cy="993965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61">
              <a:extLst>
                <a:ext uri="{FF2B5EF4-FFF2-40B4-BE49-F238E27FC236}">
                  <a16:creationId xmlns:a16="http://schemas.microsoft.com/office/drawing/2014/main" id="{C76F6795-7D73-B4C8-16F9-4CB0653E50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66526" y="4320445"/>
              <a:ext cx="264428" cy="166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9pPr>
            </a:lstStyle>
            <a:p>
              <a:pPr algn="ctr" defTabSz="685783" eaLnBrk="1" hangingPunct="1">
                <a:spcBef>
                  <a:spcPct val="0"/>
                </a:spcBef>
                <a:buNone/>
              </a:pPr>
              <a:r>
                <a:rPr lang="en-GB" altLang="en-US" sz="751" b="1" i="1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d</a:t>
              </a:r>
              <a:r>
                <a:rPr lang="en-GB" altLang="en-US" sz="751" b="1" i="1" baseline="-2500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0</a:t>
              </a:r>
              <a:endParaRPr lang="en-GB" altLang="en-US" sz="751" baseline="-25000" dirty="0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B2E536F-A1F5-4266-0219-A465CCB94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1044" y="5283968"/>
              <a:ext cx="2177039" cy="226179"/>
            </a:xfrm>
            <a:prstGeom prst="rect">
              <a:avLst/>
            </a:prstGeom>
          </p:spPr>
        </p:pic>
        <p:pic>
          <p:nvPicPr>
            <p:cNvPr id="59" name="Picture 58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625ACA66-A356-CC3D-6FAF-E300B30FEF57}"/>
                </a:ext>
              </a:extLst>
            </p:cNvPr>
            <p:cNvPicPr>
              <a:picLocks/>
            </p:cNvPicPr>
            <p:nvPr/>
          </p:nvPicPr>
          <p:blipFill rotWithShape="1">
            <a:blip r:embed="rId9"/>
            <a:srcRect l="37753" t="67196" r="36696" b="16026"/>
            <a:stretch/>
          </p:blipFill>
          <p:spPr>
            <a:xfrm>
              <a:off x="10332509" y="5301557"/>
              <a:ext cx="685574" cy="204945"/>
            </a:xfrm>
            <a:prstGeom prst="rect">
              <a:avLst/>
            </a:prstGeom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A78CC5B-3A50-5781-3B15-D0E5D614277E}"/>
                </a:ext>
              </a:extLst>
            </p:cNvPr>
            <p:cNvSpPr/>
            <p:nvPr/>
          </p:nvSpPr>
          <p:spPr>
            <a:xfrm>
              <a:off x="9965521" y="5133940"/>
              <a:ext cx="454227" cy="1663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83"/>
              <a:r>
                <a:rPr lang="en-GB" altLang="en-US" sz="751" b="1">
                  <a:solidFill>
                    <a:srgbClr val="002060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Substrate</a:t>
              </a:r>
              <a:endParaRPr lang="en-IE" altLang="en-US" sz="751" b="1">
                <a:solidFill>
                  <a:srgbClr val="002060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E0485594-541F-7649-4C1C-5AA12A205534}"/>
              </a:ext>
            </a:extLst>
          </p:cNvPr>
          <p:cNvSpPr txBox="1"/>
          <p:nvPr/>
        </p:nvSpPr>
        <p:spPr>
          <a:xfrm>
            <a:off x="7606447" y="1314851"/>
            <a:ext cx="2561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Century Gothic" panose="020B0502020202020204" pitchFamily="34" charset="0"/>
                <a:cs typeface="Calibri" panose="020F0502020204030204" pitchFamily="34" charset="0"/>
              </a:rPr>
              <a:t>Upper boundary conditions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D7B4B5C-D9E3-04C8-C088-86DD36C0791D}"/>
              </a:ext>
            </a:extLst>
          </p:cNvPr>
          <p:cNvSpPr txBox="1"/>
          <p:nvPr/>
        </p:nvSpPr>
        <p:spPr>
          <a:xfrm rot="5400000">
            <a:off x="9952716" y="4909526"/>
            <a:ext cx="22188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>
                <a:latin typeface="Century Gothic" panose="020B0502020202020204" pitchFamily="34" charset="0"/>
                <a:cs typeface="Calibri" panose="020F0502020204030204" pitchFamily="34" charset="0"/>
              </a:rPr>
              <a:t>Lower boundary conditions</a:t>
            </a:r>
          </a:p>
        </p:txBody>
      </p:sp>
    </p:spTree>
    <p:extLst>
      <p:ext uri="{BB962C8B-B14F-4D97-AF65-F5344CB8AC3E}">
        <p14:creationId xmlns:p14="http://schemas.microsoft.com/office/powerpoint/2010/main" val="1266219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654238E-0905-40EE-A358-9228F582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90" y="45988"/>
            <a:ext cx="10515600" cy="1325563"/>
          </a:xfrm>
        </p:spPr>
        <p:txBody>
          <a:bodyPr/>
          <a:lstStyle/>
          <a:p>
            <a:pPr algn="ctr"/>
            <a:r>
              <a:rPr lang="en-US" u="sng" dirty="0"/>
              <a:t>Present study</a:t>
            </a:r>
            <a:endParaRPr lang="en-15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3EDA93-AE2F-0008-01F0-1E4621F1AF76}"/>
              </a:ext>
            </a:extLst>
          </p:cNvPr>
          <p:cNvGrpSpPr>
            <a:grpSpLocks noChangeAspect="1"/>
          </p:cNvGrpSpPr>
          <p:nvPr/>
        </p:nvGrpSpPr>
        <p:grpSpPr>
          <a:xfrm>
            <a:off x="6914795" y="1353147"/>
            <a:ext cx="3858559" cy="5051849"/>
            <a:chOff x="8488825" y="1678126"/>
            <a:chExt cx="3086848" cy="4041479"/>
          </a:xfrm>
        </p:grpSpPr>
        <p:pic>
          <p:nvPicPr>
            <p:cNvPr id="5" name="Picture 4" descr="A picture containing clock&#10;&#10;Description automatically generated">
              <a:extLst>
                <a:ext uri="{FF2B5EF4-FFF2-40B4-BE49-F238E27FC236}">
                  <a16:creationId xmlns:a16="http://schemas.microsoft.com/office/drawing/2014/main" id="{06FC1F45-21D9-B1DB-8D86-647A41CC3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9348"/>
            <a:stretch/>
          </p:blipFill>
          <p:spPr>
            <a:xfrm>
              <a:off x="10055197" y="3573078"/>
              <a:ext cx="1520476" cy="1938910"/>
            </a:xfrm>
            <a:prstGeom prst="rect">
              <a:avLst/>
            </a:prstGeom>
          </p:spPr>
        </p:pic>
        <p:sp>
          <p:nvSpPr>
            <p:cNvPr id="6" name="TextBox 26">
              <a:extLst>
                <a:ext uri="{FF2B5EF4-FFF2-40B4-BE49-F238E27FC236}">
                  <a16:creationId xmlns:a16="http://schemas.microsoft.com/office/drawing/2014/main" id="{574AE63D-1824-E874-7596-0C1767E18C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533056" y="3725062"/>
              <a:ext cx="2171415" cy="240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9pPr>
            </a:lstStyle>
            <a:p>
              <a:pPr algn="ctr" defTabSz="685783" eaLnBrk="1" hangingPunct="1">
                <a:spcBef>
                  <a:spcPct val="0"/>
                </a:spcBef>
                <a:buNone/>
                <a:defRPr/>
              </a:pPr>
              <a:r>
                <a:rPr lang="en-IE" altLang="en-US" sz="1351" b="1">
                  <a:solidFill>
                    <a:srgbClr val="0E1A18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Soil-vegetation-atmosphere system</a:t>
              </a:r>
            </a:p>
          </p:txBody>
        </p:sp>
        <p:pic>
          <p:nvPicPr>
            <p:cNvPr id="8" name="Picture 62">
              <a:extLst>
                <a:ext uri="{FF2B5EF4-FFF2-40B4-BE49-F238E27FC236}">
                  <a16:creationId xmlns:a16="http://schemas.microsoft.com/office/drawing/2014/main" id="{3AF12CBF-1B88-5AB8-1A73-0A71F3319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79" t="25749" r="54459" b="35223"/>
            <a:stretch>
              <a:fillRect/>
            </a:stretch>
          </p:blipFill>
          <p:spPr bwMode="auto">
            <a:xfrm>
              <a:off x="9146803" y="2914202"/>
              <a:ext cx="166639" cy="1464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86116FE-9F44-DCB4-F8C6-9F141703E345}"/>
                </a:ext>
              </a:extLst>
            </p:cNvPr>
            <p:cNvSpPr/>
            <p:nvPr/>
          </p:nvSpPr>
          <p:spPr>
            <a:xfrm>
              <a:off x="9198645" y="4384406"/>
              <a:ext cx="50609" cy="614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83">
                <a:defRPr/>
              </a:pPr>
              <a:endParaRPr lang="en-IE" sz="1351">
                <a:solidFill>
                  <a:prstClr val="white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1" name="Picture 69">
              <a:extLst>
                <a:ext uri="{FF2B5EF4-FFF2-40B4-BE49-F238E27FC236}">
                  <a16:creationId xmlns:a16="http://schemas.microsoft.com/office/drawing/2014/main" id="{45289A0A-B4CE-E6B5-3218-83BDF80DB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79" t="46671" r="54395" b="36636"/>
            <a:stretch>
              <a:fillRect/>
            </a:stretch>
          </p:blipFill>
          <p:spPr bwMode="auto">
            <a:xfrm>
              <a:off x="9144335" y="2270508"/>
              <a:ext cx="185153" cy="643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A1A8A93-53F3-D174-4A90-C2E8A77F18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06827" y="5301556"/>
              <a:ext cx="2229773" cy="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74">
              <a:extLst>
                <a:ext uri="{FF2B5EF4-FFF2-40B4-BE49-F238E27FC236}">
                  <a16:creationId xmlns:a16="http://schemas.microsoft.com/office/drawing/2014/main" id="{59299090-B56A-879D-6C4B-FE63623F3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96" t="42879" r="29980" b="54472"/>
            <a:stretch>
              <a:fillRect/>
            </a:stretch>
          </p:blipFill>
          <p:spPr bwMode="auto">
            <a:xfrm>
              <a:off x="9264759" y="4312741"/>
              <a:ext cx="852234" cy="224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56">
              <a:extLst>
                <a:ext uri="{FF2B5EF4-FFF2-40B4-BE49-F238E27FC236}">
                  <a16:creationId xmlns:a16="http://schemas.microsoft.com/office/drawing/2014/main" id="{12CEB1D3-E20D-BB69-4299-0305E79875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78925" y="4419807"/>
              <a:ext cx="732856" cy="22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685783">
                <a:spcBef>
                  <a:spcPct val="0"/>
                </a:spcBef>
                <a:buNone/>
              </a:pPr>
              <a:r>
                <a:rPr lang="en-GB" altLang="en-US" sz="1200" b="1" i="1" dirty="0" err="1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r</a:t>
              </a:r>
              <a:r>
                <a:rPr lang="en-GB" altLang="en-US" sz="1200" b="1" i="1" baseline="-25000" dirty="0" err="1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cs</a:t>
              </a:r>
              <a:r>
                <a:rPr lang="en-GB" altLang="en-US" sz="1200" b="1" i="1" baseline="-25000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GB" altLang="en-US" sz="12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(=1/</a:t>
              </a:r>
              <a:r>
                <a:rPr lang="en-GB" altLang="en-US" sz="1200" b="1" i="1" dirty="0" err="1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g</a:t>
              </a:r>
              <a:r>
                <a:rPr lang="en-GB" altLang="en-US" sz="1200" b="1" i="1" baseline="-25000" dirty="0" err="1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cs</a:t>
              </a:r>
              <a:r>
                <a:rPr lang="en-GB" altLang="en-US" sz="12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)</a:t>
              </a:r>
              <a:endParaRPr lang="en-GB" altLang="en-US" sz="1200" b="1" i="1" baseline="-25000" dirty="0">
                <a:solidFill>
                  <a:srgbClr val="0000FF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4A6A74E-701B-7526-95D7-3C4BF0656D40}"/>
                </a:ext>
              </a:extLst>
            </p:cNvPr>
            <p:cNvSpPr/>
            <p:nvPr/>
          </p:nvSpPr>
          <p:spPr>
            <a:xfrm>
              <a:off x="10105311" y="4384233"/>
              <a:ext cx="49374" cy="614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83">
                <a:defRPr/>
              </a:pPr>
              <a:endParaRPr lang="en-IE" sz="1351">
                <a:solidFill>
                  <a:prstClr val="white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56">
              <a:extLst>
                <a:ext uri="{FF2B5EF4-FFF2-40B4-BE49-F238E27FC236}">
                  <a16:creationId xmlns:a16="http://schemas.microsoft.com/office/drawing/2014/main" id="{2D19373E-CAEA-A41E-BF35-1FA82120DF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68883" y="3279288"/>
              <a:ext cx="6617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783">
                <a:spcBef>
                  <a:spcPct val="0"/>
                </a:spcBef>
                <a:buNone/>
              </a:pPr>
              <a:r>
                <a:rPr lang="en-GB" altLang="en-US" sz="12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  </a:t>
              </a:r>
              <a:r>
                <a:rPr lang="en-GB" altLang="en-US" sz="1200" b="1" i="1" dirty="0" err="1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r</a:t>
              </a:r>
              <a:r>
                <a:rPr lang="en-GB" altLang="en-US" sz="1200" b="1" i="1" baseline="-25000" dirty="0" err="1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a</a:t>
              </a:r>
              <a:endParaRPr lang="en-GB" altLang="en-US" sz="1200" b="1" i="1" baseline="-25000" dirty="0">
                <a:solidFill>
                  <a:srgbClr val="0000FF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algn="ctr" defTabSz="685783">
                <a:spcBef>
                  <a:spcPct val="0"/>
                </a:spcBef>
                <a:buNone/>
              </a:pPr>
              <a:r>
                <a:rPr lang="en-GB" altLang="en-US" sz="12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(=1/</a:t>
              </a:r>
              <a:r>
                <a:rPr lang="en-GB" altLang="en-US" sz="1200" b="1" i="1" dirty="0" err="1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g</a:t>
              </a:r>
              <a:r>
                <a:rPr lang="en-GB" altLang="en-US" sz="1200" b="1" i="1" baseline="-25000" dirty="0" err="1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a</a:t>
              </a:r>
              <a:r>
                <a:rPr lang="en-GB" altLang="en-US" sz="12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)</a:t>
              </a:r>
              <a:endParaRPr lang="en-GB" altLang="en-US" sz="1200" b="1" i="1" baseline="-25000" dirty="0">
                <a:solidFill>
                  <a:srgbClr val="0000FF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C99A1FC-9A53-3317-9162-D5FB1F6526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33137" y="2270509"/>
              <a:ext cx="2200977" cy="768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0F38E5D-27FD-B9E6-140D-62890FDDA05D}"/>
                </a:ext>
              </a:extLst>
            </p:cNvPr>
            <p:cNvSpPr/>
            <p:nvPr/>
          </p:nvSpPr>
          <p:spPr>
            <a:xfrm>
              <a:off x="9210990" y="2262826"/>
              <a:ext cx="49374" cy="614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83">
                <a:defRPr/>
              </a:pPr>
              <a:endParaRPr lang="en-IE" sz="1351">
                <a:solidFill>
                  <a:prstClr val="white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88">
              <a:extLst>
                <a:ext uri="{FF2B5EF4-FFF2-40B4-BE49-F238E27FC236}">
                  <a16:creationId xmlns:a16="http://schemas.microsoft.com/office/drawing/2014/main" id="{6B569894-60EE-397F-9EA4-302672BA6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3203" y="1874729"/>
              <a:ext cx="458792" cy="240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685783">
                <a:spcBef>
                  <a:spcPct val="0"/>
                </a:spcBef>
                <a:buNone/>
              </a:pPr>
              <a:r>
                <a:rPr lang="en-GB" altLang="en-US" sz="1351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T</a:t>
              </a:r>
              <a:r>
                <a:rPr lang="en-GB" altLang="en-US" sz="1351" i="1" baseline="-250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a</a:t>
              </a:r>
              <a:r>
                <a:rPr lang="en-GB" altLang="en-US" sz="1351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,</a:t>
              </a:r>
              <a:r>
                <a:rPr lang="en-GB" altLang="en-US" sz="1351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 </a:t>
              </a:r>
              <a:r>
                <a:rPr lang="en-GB" altLang="en-US" sz="1351" i="1" dirty="0" err="1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rH</a:t>
              </a:r>
              <a:endParaRPr lang="en-IE" altLang="en-US" sz="1351" dirty="0"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90">
              <a:extLst>
                <a:ext uri="{FF2B5EF4-FFF2-40B4-BE49-F238E27FC236}">
                  <a16:creationId xmlns:a16="http://schemas.microsoft.com/office/drawing/2014/main" id="{56408FB4-D082-9780-50BB-C2DB9F207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8825" y="1818059"/>
              <a:ext cx="7222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685783">
                <a:spcBef>
                  <a:spcPct val="0"/>
                </a:spcBef>
                <a:buNone/>
              </a:pPr>
              <a:r>
                <a:rPr lang="en-GB" altLang="en-US" sz="1800" b="1" i="1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R</a:t>
              </a:r>
              <a:r>
                <a:rPr lang="en-GB" altLang="en-US" sz="1800" b="1" i="1" baseline="-2500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N</a:t>
              </a:r>
              <a:r>
                <a:rPr lang="en-GB" altLang="en-US" sz="1800" i="1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</a:p>
            <a:p>
              <a:pPr algn="ctr" defTabSz="685783">
                <a:spcBef>
                  <a:spcPct val="0"/>
                </a:spcBef>
                <a:buNone/>
              </a:pPr>
              <a:r>
                <a:rPr lang="en-GB" altLang="en-US" sz="1051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(</a:t>
              </a:r>
              <a:r>
                <a:rPr lang="en-GB" altLang="en-US" sz="1100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T</a:t>
              </a:r>
              <a:r>
                <a:rPr lang="en-GB" altLang="en-US" sz="1100" i="1" baseline="-250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r</a:t>
              </a:r>
              <a:r>
                <a:rPr lang="en-GB" altLang="en-US" sz="1100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,</a:t>
              </a:r>
              <a:r>
                <a:rPr lang="en-GB" altLang="en-US" sz="1100" i="1" baseline="-250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 </a:t>
              </a:r>
              <a:r>
                <a:rPr lang="el-GR" altLang="en-US" sz="1100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ε</a:t>
              </a:r>
              <a:r>
                <a:rPr lang="en-US" altLang="en-US" sz="1100" i="1" baseline="-250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s</a:t>
              </a:r>
              <a:r>
                <a:rPr lang="en-US" altLang="en-US" sz="1100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, R</a:t>
              </a:r>
              <a:r>
                <a:rPr lang="en-US" altLang="en-US" sz="1100" i="1" baseline="-250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G</a:t>
              </a:r>
              <a:r>
                <a:rPr lang="en-US" altLang="en-US" sz="11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altLang="en-US" sz="1100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R</a:t>
              </a:r>
              <a:r>
                <a:rPr lang="en-US" altLang="en-US" sz="1100" i="1" baseline="-250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r</a:t>
              </a:r>
              <a:r>
                <a:rPr lang="en-US" altLang="en-US" sz="1051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)</a:t>
              </a:r>
              <a:endParaRPr lang="en-IE" altLang="en-US" sz="1051" dirty="0"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91">
              <a:extLst>
                <a:ext uri="{FF2B5EF4-FFF2-40B4-BE49-F238E27FC236}">
                  <a16:creationId xmlns:a16="http://schemas.microsoft.com/office/drawing/2014/main" id="{A7484504-124F-6F05-F96A-8B2358F14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9253" y="2092150"/>
              <a:ext cx="234526" cy="22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685783">
                <a:spcBef>
                  <a:spcPct val="0"/>
                </a:spcBef>
                <a:buNone/>
              </a:pPr>
              <a:r>
                <a:rPr lang="en-GB" altLang="en-US" sz="1200" b="1" i="1" dirty="0">
                  <a:solidFill>
                    <a:srgbClr val="C00000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T</a:t>
              </a:r>
              <a:r>
                <a:rPr lang="en-GB" altLang="en-US" sz="1200" b="1" i="1" baseline="-25000" dirty="0">
                  <a:solidFill>
                    <a:srgbClr val="C00000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r</a:t>
              </a:r>
              <a:endParaRPr lang="en-IE" altLang="en-US" sz="1200" b="1" baseline="-25000" dirty="0">
                <a:solidFill>
                  <a:srgbClr val="C00000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3" name="Up Arrow 72">
              <a:extLst>
                <a:ext uri="{FF2B5EF4-FFF2-40B4-BE49-F238E27FC236}">
                  <a16:creationId xmlns:a16="http://schemas.microsoft.com/office/drawing/2014/main" id="{3AA30BCE-4635-FE26-862F-B18D156900B2}"/>
                </a:ext>
              </a:extLst>
            </p:cNvPr>
            <p:cNvSpPr/>
            <p:nvPr/>
          </p:nvSpPr>
          <p:spPr>
            <a:xfrm flipH="1">
              <a:off x="10341452" y="2747394"/>
              <a:ext cx="86541" cy="1534683"/>
            </a:xfrm>
            <a:prstGeom prst="up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83">
                <a:defRPr/>
              </a:pPr>
              <a:endParaRPr lang="en-IE" sz="1351">
                <a:solidFill>
                  <a:prstClr val="white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56">
              <a:extLst>
                <a:ext uri="{FF2B5EF4-FFF2-40B4-BE49-F238E27FC236}">
                  <a16:creationId xmlns:a16="http://schemas.microsoft.com/office/drawing/2014/main" id="{DDDF074F-E140-8F8E-EC98-238CCBDAF2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62665" y="2322067"/>
              <a:ext cx="963557" cy="507831"/>
            </a:xfrm>
            <a:prstGeom prst="rect">
              <a:avLst/>
            </a:prstGeom>
            <a:noFill/>
            <a:ln w="31750">
              <a:solidFill>
                <a:srgbClr val="A0BEB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685783">
                <a:spcBef>
                  <a:spcPct val="0"/>
                </a:spcBef>
                <a:buNone/>
              </a:pPr>
              <a:r>
                <a:rPr lang="en-GB" altLang="en-US" sz="18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E</a:t>
              </a:r>
              <a:r>
                <a:rPr lang="en-GB" altLang="en-US" sz="18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, H</a:t>
              </a:r>
            </a:p>
            <a:p>
              <a:pPr algn="ctr" defTabSz="685783">
                <a:spcBef>
                  <a:spcPct val="0"/>
                </a:spcBef>
                <a:buNone/>
              </a:pPr>
              <a:endParaRPr lang="en-GB" altLang="en-US" sz="825" dirty="0"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algn="ctr" defTabSz="685783">
                <a:spcBef>
                  <a:spcPct val="0"/>
                </a:spcBef>
                <a:buNone/>
              </a:pPr>
              <a:r>
                <a:rPr lang="en-GB" altLang="en-US" sz="75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(</a:t>
              </a:r>
              <a:r>
                <a:rPr lang="en-GB" altLang="en-US" sz="800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T</a:t>
              </a:r>
              <a:r>
                <a:rPr lang="en-GB" altLang="en-US" sz="800" i="1" baseline="-250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r</a:t>
              </a:r>
              <a:r>
                <a:rPr lang="en-GB" altLang="en-US" sz="8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GB" altLang="en-US" sz="800" i="1" dirty="0" err="1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rH</a:t>
              </a:r>
              <a:r>
                <a:rPr lang="en-GB" altLang="en-US" sz="8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GB" altLang="en-US" sz="800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T</a:t>
              </a:r>
              <a:r>
                <a:rPr lang="en-GB" altLang="en-US" sz="800" i="1" baseline="-250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a</a:t>
              </a:r>
              <a:r>
                <a:rPr lang="en-GB" altLang="en-US" sz="75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)</a:t>
              </a:r>
              <a:endParaRPr lang="en-GB" altLang="en-US" sz="751" b="1" dirty="0"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A68BDCD-95BC-6904-75BB-7FB5EFDC953B}"/>
                </a:ext>
              </a:extLst>
            </p:cNvPr>
            <p:cNvCxnSpPr>
              <a:cxnSpLocks/>
              <a:stCxn id="43" idx="0"/>
            </p:cNvCxnSpPr>
            <p:nvPr/>
          </p:nvCxnSpPr>
          <p:spPr>
            <a:xfrm>
              <a:off x="8898169" y="2262827"/>
              <a:ext cx="1412070" cy="2010481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8FE357E-6B07-0810-0511-BCFF1F8D86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98170" y="5540094"/>
              <a:ext cx="207027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Up Arrow 76">
              <a:extLst>
                <a:ext uri="{FF2B5EF4-FFF2-40B4-BE49-F238E27FC236}">
                  <a16:creationId xmlns:a16="http://schemas.microsoft.com/office/drawing/2014/main" id="{E0BA55B9-2398-A63D-A7D0-9201F84BE234}"/>
                </a:ext>
              </a:extLst>
            </p:cNvPr>
            <p:cNvSpPr/>
            <p:nvPr/>
          </p:nvSpPr>
          <p:spPr>
            <a:xfrm rot="10800000">
              <a:off x="10310018" y="4921103"/>
              <a:ext cx="71453" cy="262683"/>
            </a:xfrm>
            <a:prstGeom prst="up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83">
                <a:defRPr/>
              </a:pPr>
              <a:endParaRPr lang="en-IE" sz="1351">
                <a:solidFill>
                  <a:prstClr val="white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105">
              <a:extLst>
                <a:ext uri="{FF2B5EF4-FFF2-40B4-BE49-F238E27FC236}">
                  <a16:creationId xmlns:a16="http://schemas.microsoft.com/office/drawing/2014/main" id="{8859FC5B-D267-9778-5A81-9F052F0173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51068" y="4901444"/>
              <a:ext cx="1146683" cy="295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685783">
                <a:spcBef>
                  <a:spcPct val="0"/>
                </a:spcBef>
                <a:buNone/>
              </a:pPr>
              <a:r>
                <a:rPr lang="en-GB" altLang="en-US" sz="1800" b="1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G</a:t>
              </a:r>
              <a:r>
                <a:rPr lang="en-GB" altLang="en-US" sz="1351" b="1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 </a:t>
              </a:r>
              <a:r>
                <a:rPr lang="en-GB" altLang="en-US" sz="825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(</a:t>
              </a:r>
              <a:r>
                <a:rPr lang="en-GB" altLang="en-US" sz="900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R</a:t>
              </a:r>
              <a:r>
                <a:rPr lang="en-GB" altLang="en-US" sz="900" i="1" baseline="-250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N</a:t>
              </a:r>
              <a:r>
                <a:rPr lang="en-US" altLang="en-US" sz="900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,</a:t>
              </a:r>
              <a:r>
                <a:rPr lang="en-GB" altLang="en-US" sz="900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 T</a:t>
              </a:r>
              <a:r>
                <a:rPr lang="en-GB" altLang="en-US" sz="900" i="1" baseline="-250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r</a:t>
              </a:r>
              <a:r>
                <a:rPr lang="en-US" altLang="en-US" sz="900" i="1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,</a:t>
              </a:r>
              <a:r>
                <a:rPr lang="en-US" altLang="en-US" sz="900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900" b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I</a:t>
              </a:r>
              <a:r>
                <a:rPr lang="en-US" altLang="en-US" sz="900" b="1" baseline="-25000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SM</a:t>
              </a:r>
              <a:r>
                <a:rPr lang="en-US" altLang="en-US" sz="825" dirty="0"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)</a:t>
              </a:r>
              <a:endParaRPr lang="en-GB" altLang="en-US" sz="825" dirty="0"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803F2C-3F75-FC29-D0AD-88D57C9496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8692" y="2278917"/>
              <a:ext cx="1517824" cy="11420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ED7B68A-F9BA-7773-79FD-98280BB7D6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21978" y="2293459"/>
              <a:ext cx="1204736" cy="19998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9C3D4B8-E953-CE0D-EEBF-684EFDC48C3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67466" y="2503435"/>
              <a:ext cx="414814" cy="164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158F09E-FFE9-6EFA-4C7E-14A6925D9F3B}"/>
                </a:ext>
              </a:extLst>
            </p:cNvPr>
            <p:cNvCxnSpPr/>
            <p:nvPr/>
          </p:nvCxnSpPr>
          <p:spPr>
            <a:xfrm flipV="1">
              <a:off x="9913513" y="4001313"/>
              <a:ext cx="1235" cy="291952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8803B8B-DBE2-CBF8-3DF8-4FB68B8B8F65}"/>
                </a:ext>
              </a:extLst>
            </p:cNvPr>
            <p:cNvCxnSpPr/>
            <p:nvPr/>
          </p:nvCxnSpPr>
          <p:spPr>
            <a:xfrm flipH="1" flipV="1">
              <a:off x="9244317" y="4100252"/>
              <a:ext cx="1792283" cy="107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81B6F98-A9DE-14E7-A9CC-65385F9489D9}"/>
                </a:ext>
              </a:extLst>
            </p:cNvPr>
            <p:cNvCxnSpPr/>
            <p:nvPr/>
          </p:nvCxnSpPr>
          <p:spPr>
            <a:xfrm flipV="1">
              <a:off x="9913274" y="2587984"/>
              <a:ext cx="1358" cy="1472231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C4A2108-7FB2-44A2-48CC-612203FB75C8}"/>
                </a:ext>
              </a:extLst>
            </p:cNvPr>
            <p:cNvCxnSpPr/>
            <p:nvPr/>
          </p:nvCxnSpPr>
          <p:spPr>
            <a:xfrm>
              <a:off x="9364414" y="2514381"/>
              <a:ext cx="0" cy="828046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A657A8E-A035-483A-AC3E-5955E38DBFAA}"/>
                </a:ext>
              </a:extLst>
            </p:cNvPr>
            <p:cNvCxnSpPr/>
            <p:nvPr/>
          </p:nvCxnSpPr>
          <p:spPr>
            <a:xfrm>
              <a:off x="9360170" y="3688578"/>
              <a:ext cx="0" cy="622123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DB81F56-E07D-771B-400E-6216B665DA35}"/>
                </a:ext>
              </a:extLst>
            </p:cNvPr>
            <p:cNvCxnSpPr/>
            <p:nvPr/>
          </p:nvCxnSpPr>
          <p:spPr>
            <a:xfrm>
              <a:off x="9378297" y="4299912"/>
              <a:ext cx="534371" cy="6145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117">
              <a:extLst>
                <a:ext uri="{FF2B5EF4-FFF2-40B4-BE49-F238E27FC236}">
                  <a16:creationId xmlns:a16="http://schemas.microsoft.com/office/drawing/2014/main" id="{0A164B7C-406B-1CF6-34DE-8A2E68296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16494" y="5241602"/>
              <a:ext cx="369589" cy="270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783">
                <a:spcBef>
                  <a:spcPct val="0"/>
                </a:spcBef>
                <a:buNone/>
              </a:pPr>
              <a:r>
                <a:rPr lang="en-GB" altLang="en-US" sz="16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I</a:t>
              </a:r>
              <a:r>
                <a:rPr lang="en-GB" altLang="en-US" sz="1600" b="1" i="1" baseline="-25000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SM</a:t>
              </a:r>
              <a:r>
                <a:rPr lang="en-GB" altLang="en-US" sz="1351" b="1" i="1" dirty="0">
                  <a:solidFill>
                    <a:srgbClr val="C00000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endParaRPr lang="en-IE" altLang="en-US" sz="1351" b="1" dirty="0">
                <a:solidFill>
                  <a:srgbClr val="C00000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4DCBF9D-2662-A428-11DB-7D2C90B2BC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32952" y="2278190"/>
              <a:ext cx="101162" cy="30341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Left Brace 42">
              <a:extLst>
                <a:ext uri="{FF2B5EF4-FFF2-40B4-BE49-F238E27FC236}">
                  <a16:creationId xmlns:a16="http://schemas.microsoft.com/office/drawing/2014/main" id="{2E85DF22-B0B2-3B1D-56D6-A66308748515}"/>
                </a:ext>
              </a:extLst>
            </p:cNvPr>
            <p:cNvSpPr/>
            <p:nvPr/>
          </p:nvSpPr>
          <p:spPr>
            <a:xfrm>
              <a:off x="8715484" y="2262827"/>
              <a:ext cx="182685" cy="3277267"/>
            </a:xfrm>
            <a:prstGeom prst="leftBrac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783">
                <a:defRPr/>
              </a:pPr>
              <a:endParaRPr lang="en-IE" sz="1351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5" name="TextBox 4">
              <a:extLst>
                <a:ext uri="{FF2B5EF4-FFF2-40B4-BE49-F238E27FC236}">
                  <a16:creationId xmlns:a16="http://schemas.microsoft.com/office/drawing/2014/main" id="{9E2D5768-C6A1-4205-52B8-079A0E4CE7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99591" y="5534939"/>
              <a:ext cx="258103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-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algn="ctr" defTabSz="685783" eaLnBrk="1" hangingPunct="1">
                <a:spcBef>
                  <a:spcPct val="0"/>
                </a:spcBef>
                <a:buClrTx/>
                <a:buNone/>
                <a:defRPr/>
              </a:pPr>
              <a:r>
                <a:rPr lang="en-IE" altLang="en-US" sz="900" b="1" dirty="0">
                  <a:solidFill>
                    <a:srgbClr val="0E1A18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1-D Surface energy balance representation</a:t>
              </a:r>
            </a:p>
          </p:txBody>
        </p:sp>
        <p:pic>
          <p:nvPicPr>
            <p:cNvPr id="46" name="Picture 238">
              <a:extLst>
                <a:ext uri="{FF2B5EF4-FFF2-40B4-BE49-F238E27FC236}">
                  <a16:creationId xmlns:a16="http://schemas.microsoft.com/office/drawing/2014/main" id="{E4A097B7-46B6-23FD-40FD-8C3A2F531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72" t="13443" r="35013" b="72482"/>
            <a:stretch>
              <a:fillRect/>
            </a:stretch>
          </p:blipFill>
          <p:spPr bwMode="auto">
            <a:xfrm rot="1495085">
              <a:off x="11016067" y="1678126"/>
              <a:ext cx="511022" cy="359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Up Arrow 92">
              <a:extLst>
                <a:ext uri="{FF2B5EF4-FFF2-40B4-BE49-F238E27FC236}">
                  <a16:creationId xmlns:a16="http://schemas.microsoft.com/office/drawing/2014/main" id="{8119B975-2808-5A5E-E56B-6A0B7C9CF918}"/>
                </a:ext>
              </a:extLst>
            </p:cNvPr>
            <p:cNvSpPr/>
            <p:nvPr/>
          </p:nvSpPr>
          <p:spPr>
            <a:xfrm rot="1597349">
              <a:off x="11157419" y="1956343"/>
              <a:ext cx="95046" cy="181280"/>
            </a:xfrm>
            <a:prstGeom prst="up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83">
                <a:defRPr/>
              </a:pPr>
              <a:endParaRPr lang="en-IE" sz="1351">
                <a:solidFill>
                  <a:prstClr val="white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8" name="Rectangle 89">
              <a:extLst>
                <a:ext uri="{FF2B5EF4-FFF2-40B4-BE49-F238E27FC236}">
                  <a16:creationId xmlns:a16="http://schemas.microsoft.com/office/drawing/2014/main" id="{A0C6E983-F321-C4A9-7CDC-A3C884970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9772" y="4064747"/>
              <a:ext cx="774826" cy="22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685783">
                <a:spcBef>
                  <a:spcPct val="0"/>
                </a:spcBef>
                <a:buNone/>
              </a:pPr>
              <a:r>
                <a:rPr lang="en-GB" altLang="en-US" sz="11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T</a:t>
              </a:r>
              <a:r>
                <a:rPr lang="en-GB" altLang="en-US" sz="1100" b="1" i="1" baseline="-25000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0</a:t>
              </a:r>
              <a:r>
                <a:rPr lang="en-GB" altLang="en-US" sz="11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l-GR" altLang="en-US" sz="12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α</a:t>
              </a:r>
              <a:r>
                <a:rPr lang="en-GB" altLang="en-US" sz="12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, e</a:t>
              </a:r>
              <a:r>
                <a:rPr lang="en-GB" altLang="en-US" sz="1200" b="1" i="1" baseline="-25000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0</a:t>
              </a:r>
              <a:r>
                <a:rPr lang="en-GB" altLang="en-US" sz="12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, e</a:t>
              </a:r>
              <a:r>
                <a:rPr lang="en-GB" altLang="en-US" sz="1200" b="1" i="1" baseline="-25000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0</a:t>
              </a:r>
              <a:r>
                <a:rPr lang="en-GB" altLang="en-US" sz="1200" b="1" i="1" baseline="30000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*</a:t>
              </a:r>
              <a:endParaRPr lang="en-IE" altLang="en-US" sz="1200" b="1" baseline="30000" dirty="0">
                <a:solidFill>
                  <a:srgbClr val="0000FF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50" name="TextBox 56">
              <a:extLst>
                <a:ext uri="{FF2B5EF4-FFF2-40B4-BE49-F238E27FC236}">
                  <a16:creationId xmlns:a16="http://schemas.microsoft.com/office/drawing/2014/main" id="{35A54753-5FD8-6C58-001E-6A19D91BD4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55322" y="3324384"/>
              <a:ext cx="325870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685783">
                <a:spcBef>
                  <a:spcPct val="0"/>
                </a:spcBef>
                <a:buNone/>
              </a:pPr>
              <a:r>
                <a:rPr lang="en-GB" altLang="en-US" sz="1500" b="1" i="1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F</a:t>
              </a:r>
              <a:r>
                <a:rPr lang="en-GB" altLang="en-US" sz="1500" b="1" i="1" baseline="-25000" dirty="0">
                  <a:solidFill>
                    <a:srgbClr val="0000FF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E</a:t>
              </a:r>
              <a:endParaRPr lang="en-GB" altLang="en-US" sz="1500" b="1" i="1" baseline="-25000" dirty="0">
                <a:solidFill>
                  <a:srgbClr val="0000FF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6AB1F9F-D256-3B7F-B7B5-EFB7882A0127}"/>
                </a:ext>
              </a:extLst>
            </p:cNvPr>
            <p:cNvSpPr/>
            <p:nvPr/>
          </p:nvSpPr>
          <p:spPr>
            <a:xfrm>
              <a:off x="9497709" y="2082377"/>
              <a:ext cx="903067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/>
              <a:r>
                <a:rPr lang="en-GB" altLang="en-US" sz="90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Reference height (</a:t>
              </a:r>
              <a:r>
                <a:rPr lang="en-GB" altLang="en-US" sz="900" i="1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z</a:t>
              </a:r>
              <a:r>
                <a:rPr lang="en-GB" altLang="en-US" sz="90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)</a:t>
              </a:r>
              <a:endParaRPr lang="en-IE" altLang="en-US" sz="900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243676C-766A-ED82-AE7E-A1D667D96353}"/>
                </a:ext>
              </a:extLst>
            </p:cNvPr>
            <p:cNvCxnSpPr/>
            <p:nvPr/>
          </p:nvCxnSpPr>
          <p:spPr>
            <a:xfrm flipH="1">
              <a:off x="9933309" y="4312740"/>
              <a:ext cx="1103291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61">
              <a:extLst>
                <a:ext uri="{FF2B5EF4-FFF2-40B4-BE49-F238E27FC236}">
                  <a16:creationId xmlns:a16="http://schemas.microsoft.com/office/drawing/2014/main" id="{6FC3FE47-3E2C-A496-1DE4-70CF2A900A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22193" y="4154680"/>
              <a:ext cx="316135" cy="166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9pPr>
            </a:lstStyle>
            <a:p>
              <a:pPr algn="ctr" defTabSz="685783" eaLnBrk="1" hangingPunct="1">
                <a:spcBef>
                  <a:spcPct val="0"/>
                </a:spcBef>
                <a:buNone/>
              </a:pPr>
              <a:r>
                <a:rPr lang="en-GB" altLang="en-US" sz="751" b="1" i="1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z</a:t>
              </a:r>
              <a:r>
                <a:rPr lang="en-GB" altLang="en-US" sz="751" b="1" i="1" baseline="-2500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0H</a:t>
              </a:r>
              <a:endParaRPr lang="en-GB" altLang="en-US" sz="751" baseline="-25000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18B1BEB-332A-79CA-A2B5-B0869AE1E594}"/>
                </a:ext>
              </a:extLst>
            </p:cNvPr>
            <p:cNvCxnSpPr/>
            <p:nvPr/>
          </p:nvCxnSpPr>
          <p:spPr>
            <a:xfrm flipV="1">
              <a:off x="10697326" y="4086899"/>
              <a:ext cx="0" cy="234635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80F0F41-B1E6-79F8-DB2E-1BFB33E789E2}"/>
                </a:ext>
              </a:extLst>
            </p:cNvPr>
            <p:cNvSpPr/>
            <p:nvPr/>
          </p:nvSpPr>
          <p:spPr>
            <a:xfrm>
              <a:off x="10380134" y="3819812"/>
              <a:ext cx="608750" cy="2587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783"/>
              <a:r>
                <a:rPr lang="en-GB" altLang="en-US" sz="751" b="1">
                  <a:solidFill>
                    <a:srgbClr val="002060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Vegetation surface</a:t>
              </a:r>
              <a:endParaRPr lang="en-IE" altLang="en-US" sz="751" b="1">
                <a:solidFill>
                  <a:srgbClr val="002060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F85D6AF-0240-4A0C-BDBF-08A727DE606B}"/>
                </a:ext>
              </a:extLst>
            </p:cNvPr>
            <p:cNvCxnSpPr/>
            <p:nvPr/>
          </p:nvCxnSpPr>
          <p:spPr>
            <a:xfrm flipV="1">
              <a:off x="10699361" y="4307592"/>
              <a:ext cx="0" cy="993965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61">
              <a:extLst>
                <a:ext uri="{FF2B5EF4-FFF2-40B4-BE49-F238E27FC236}">
                  <a16:creationId xmlns:a16="http://schemas.microsoft.com/office/drawing/2014/main" id="{C76F6795-7D73-B4C8-16F9-4CB0653E50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66526" y="4320445"/>
              <a:ext cx="264428" cy="166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rebuchet MS" pitchFamily="34" charset="0"/>
                </a:defRPr>
              </a:lvl9pPr>
            </a:lstStyle>
            <a:p>
              <a:pPr algn="ctr" defTabSz="685783" eaLnBrk="1" hangingPunct="1">
                <a:spcBef>
                  <a:spcPct val="0"/>
                </a:spcBef>
                <a:buNone/>
              </a:pPr>
              <a:r>
                <a:rPr lang="en-GB" altLang="en-US" sz="751" b="1" i="1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d</a:t>
              </a:r>
              <a:r>
                <a:rPr lang="en-GB" altLang="en-US" sz="751" b="1" i="1" baseline="-2500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0</a:t>
              </a:r>
              <a:endParaRPr lang="en-GB" altLang="en-US" sz="751" baseline="-25000" dirty="0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B2E536F-A1F5-4266-0219-A465CCB94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1044" y="5283968"/>
              <a:ext cx="2177039" cy="226179"/>
            </a:xfrm>
            <a:prstGeom prst="rect">
              <a:avLst/>
            </a:prstGeom>
          </p:spPr>
        </p:pic>
        <p:pic>
          <p:nvPicPr>
            <p:cNvPr id="59" name="Picture 58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625ACA66-A356-CC3D-6FAF-E300B30FEF57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37753" t="67196" r="36696" b="16026"/>
            <a:stretch/>
          </p:blipFill>
          <p:spPr>
            <a:xfrm>
              <a:off x="10332509" y="5301557"/>
              <a:ext cx="685574" cy="204945"/>
            </a:xfrm>
            <a:prstGeom prst="rect">
              <a:avLst/>
            </a:prstGeom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A78CC5B-3A50-5781-3B15-D0E5D614277E}"/>
                </a:ext>
              </a:extLst>
            </p:cNvPr>
            <p:cNvSpPr/>
            <p:nvPr/>
          </p:nvSpPr>
          <p:spPr>
            <a:xfrm>
              <a:off x="9965521" y="5133940"/>
              <a:ext cx="454227" cy="1663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83"/>
              <a:r>
                <a:rPr lang="en-GB" altLang="en-US" sz="751" b="1">
                  <a:solidFill>
                    <a:srgbClr val="002060"/>
                  </a:solidFill>
                  <a:latin typeface="Calibri" panose="020F0502020204030204"/>
                  <a:ea typeface="Cambria" panose="02040503050406030204" pitchFamily="18" charset="0"/>
                  <a:cs typeface="Calibri" panose="020F0502020204030204" pitchFamily="34" charset="0"/>
                </a:rPr>
                <a:t>Substrate</a:t>
              </a:r>
              <a:endParaRPr lang="en-IE" altLang="en-US" sz="751" b="1">
                <a:solidFill>
                  <a:srgbClr val="002060"/>
                </a:solidFill>
                <a:latin typeface="Calibri" panose="020F0502020204030204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E0485594-541F-7649-4C1C-5AA12A205534}"/>
              </a:ext>
            </a:extLst>
          </p:cNvPr>
          <p:cNvSpPr txBox="1"/>
          <p:nvPr/>
        </p:nvSpPr>
        <p:spPr>
          <a:xfrm>
            <a:off x="7412486" y="1277908"/>
            <a:ext cx="2561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Century Gothic" panose="020B0502020202020204" pitchFamily="34" charset="0"/>
                <a:cs typeface="Calibri" panose="020F0502020204030204" pitchFamily="34" charset="0"/>
              </a:rPr>
              <a:t>Upper boundary conditions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D7B4B5C-D9E3-04C8-C088-86DD36C0791D}"/>
              </a:ext>
            </a:extLst>
          </p:cNvPr>
          <p:cNvSpPr txBox="1"/>
          <p:nvPr/>
        </p:nvSpPr>
        <p:spPr>
          <a:xfrm rot="5400000">
            <a:off x="9758755" y="4872583"/>
            <a:ext cx="22188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>
                <a:latin typeface="Century Gothic" panose="020B0502020202020204" pitchFamily="34" charset="0"/>
                <a:cs typeface="Calibri" panose="020F0502020204030204" pitchFamily="34" charset="0"/>
              </a:rPr>
              <a:t>Lower boundary conditions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920DD70-4517-81E2-5457-92F8F21432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3081440"/>
              </p:ext>
            </p:extLst>
          </p:nvPr>
        </p:nvGraphicFramePr>
        <p:xfrm>
          <a:off x="615897" y="1371550"/>
          <a:ext cx="5909095" cy="525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20A6FAE-5B34-C9A8-CB3B-A63500918195}"/>
              </a:ext>
            </a:extLst>
          </p:cNvPr>
          <p:cNvSpPr txBox="1"/>
          <p:nvPr/>
        </p:nvSpPr>
        <p:spPr>
          <a:xfrm rot="17864705">
            <a:off x="-113920" y="2997852"/>
            <a:ext cx="2797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Australia, aridity gradient</a:t>
            </a:r>
            <a:endParaRPr lang="en-US" sz="2800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8C1E58B-B705-8E94-A91F-DADA0E731B7E}"/>
              </a:ext>
            </a:extLst>
          </p:cNvPr>
          <p:cNvSpPr txBox="1"/>
          <p:nvPr/>
        </p:nvSpPr>
        <p:spPr>
          <a:xfrm rot="3806244">
            <a:off x="4039531" y="2828835"/>
            <a:ext cx="2797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>
                <a:highlight>
                  <a:srgbClr val="FFFF00"/>
                </a:highlight>
              </a:rPr>
              <a:t>CCI+ LST; meteorology</a:t>
            </a:r>
            <a:endParaRPr lang="en-US" sz="36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32504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4D51-6630-E79E-2F73-0081DB339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Results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C9AA492-FB56-5AFF-765D-95077CCA9C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3814318"/>
              </p:ext>
            </p:extLst>
          </p:nvPr>
        </p:nvGraphicFramePr>
        <p:xfrm>
          <a:off x="3131128" y="102790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8239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1316</Words>
  <Application>Microsoft Office PowerPoint</Application>
  <PresentationFormat>Widescreen</PresentationFormat>
  <Paragraphs>246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Century Gothic</vt:lpstr>
      <vt:lpstr>Lucida Bright</vt:lpstr>
      <vt:lpstr>Tahoma</vt:lpstr>
      <vt:lpstr>Trebuchet MS</vt:lpstr>
      <vt:lpstr>Verdana</vt:lpstr>
      <vt:lpstr>Wingdings</vt:lpstr>
      <vt:lpstr>Office Theme</vt:lpstr>
      <vt:lpstr>Insights Into the Aerodynamic Versus Radiometric Surface Temperature Debate in Thermal-Based Evaporation Modeling</vt:lpstr>
      <vt:lpstr>Content</vt:lpstr>
      <vt:lpstr>For any ecosystem to evaporate…..</vt:lpstr>
      <vt:lpstr>What is aerodynamic temperature (T0)</vt:lpstr>
      <vt:lpstr>What is aerodynamic temperature (T0)</vt:lpstr>
      <vt:lpstr>Accommodating Tr vs T0 inequality?</vt:lpstr>
      <vt:lpstr>Present study</vt:lpstr>
      <vt:lpstr>Present study</vt:lpstr>
      <vt:lpstr>Results</vt:lpstr>
      <vt:lpstr>T0-STIC versus T0-inverted</vt:lpstr>
      <vt:lpstr>Varying kB-1</vt:lpstr>
      <vt:lpstr>Results</vt:lpstr>
      <vt:lpstr>Satellite-T0 versus Satellite-Tr</vt:lpstr>
      <vt:lpstr>T0 vs. Tr and energy-water limits</vt:lpstr>
      <vt:lpstr>T0 vs. Tr and vegetation cover limits</vt:lpstr>
      <vt:lpstr>Results</vt:lpstr>
      <vt:lpstr>Aerodynamic and stomatal controls</vt:lpstr>
      <vt:lpstr>Aerodynamic and stomatal controls</vt:lpstr>
      <vt:lpstr>Aerodynamic and stomatal controls</vt:lpstr>
      <vt:lpstr>How does the fluxes compare?</vt:lpstr>
      <vt:lpstr>Insights</vt:lpstr>
    </vt:vector>
  </TitlesOfParts>
  <Company>LIST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Kaniska Mallick</dc:creator>
  <cp:lastModifiedBy>Kaniska Mallick</cp:lastModifiedBy>
  <cp:revision>124</cp:revision>
  <dcterms:created xsi:type="dcterms:W3CDTF">2022-09-26T02:05:47Z</dcterms:created>
  <dcterms:modified xsi:type="dcterms:W3CDTF">2022-09-27T07:32:37Z</dcterms:modified>
</cp:coreProperties>
</file>