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59" r:id="rId7"/>
    <p:sldId id="260" r:id="rId8"/>
    <p:sldId id="263" r:id="rId9"/>
    <p:sldId id="264" r:id="rId10"/>
    <p:sldId id="266" r:id="rId11"/>
    <p:sldId id="265" r:id="rId12"/>
    <p:sldId id="267" r:id="rId13"/>
    <p:sldId id="261" r:id="rId14"/>
    <p:sldId id="268" r:id="rId15"/>
    <p:sldId id="269" r:id="rId16"/>
    <p:sldId id="270" r:id="rId17"/>
    <p:sldId id="271" r:id="rId18"/>
    <p:sldId id="272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ez Planells, Lluis (IPF)" initials="PPL(" lastIdx="4" clrIdx="0">
    <p:extLst>
      <p:ext uri="{19B8F6BF-5375-455C-9EA6-DF929625EA0E}">
        <p15:presenceInfo xmlns:p15="http://schemas.microsoft.com/office/powerpoint/2012/main" userId="S-1-5-21-1202744845-3101423955-345487624-318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EB0"/>
    <a:srgbClr val="041E5D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>
      <p:cViewPr varScale="1">
        <p:scale>
          <a:sx n="106" d="100"/>
          <a:sy n="106" d="100"/>
        </p:scale>
        <p:origin x="1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84789"/>
            <a:ext cx="10363200" cy="13288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996952"/>
            <a:ext cx="10382944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Sub-Title</a:t>
            </a:r>
            <a:r>
              <a:rPr lang="fr-FR" dirty="0"/>
              <a:t> (</a:t>
            </a:r>
            <a:r>
              <a:rPr lang="fr-FR" dirty="0" err="1"/>
              <a:t>eg</a:t>
            </a:r>
            <a:r>
              <a:rPr lang="fr-FR" dirty="0"/>
              <a:t> </a:t>
            </a:r>
            <a:r>
              <a:rPr lang="fr-FR" dirty="0" err="1"/>
              <a:t>author</a:t>
            </a:r>
            <a:r>
              <a:rPr lang="fr-FR" dirty="0"/>
              <a:t>, affiliation, etc.)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638EB13-5A53-4D57-9732-B8128F74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02" y="4205502"/>
            <a:ext cx="5304996" cy="2652498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10EA2D-0669-4B24-B038-A70286C2E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96" y="0"/>
            <a:ext cx="3195808" cy="1328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980731"/>
            <a:ext cx="5424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97" y="980731"/>
            <a:ext cx="5424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329744" y="6381331"/>
            <a:ext cx="11570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11569700" algn="r"/>
              </a:tabLst>
            </a:pPr>
            <a:r>
              <a:rPr lang="en-US" sz="1200" dirty="0" err="1">
                <a:solidFill>
                  <a:srgbClr val="067EB0"/>
                </a:solidFill>
                <a:latin typeface="Calibri" panose="020F0502020204030204" pitchFamily="34" charset="0"/>
              </a:rPr>
              <a:t>LST_cci</a:t>
            </a:r>
            <a:r>
              <a:rPr lang="en-US" sz="1200" dirty="0">
                <a:solidFill>
                  <a:srgbClr val="067EB0"/>
                </a:solidFill>
                <a:latin typeface="Calibri" panose="020F0502020204030204" pitchFamily="34" charset="0"/>
              </a:rPr>
              <a:t> user workshop,</a:t>
            </a:r>
            <a:r>
              <a:rPr lang="en-US" sz="1200" baseline="0" dirty="0">
                <a:solidFill>
                  <a:srgbClr val="067EB0"/>
                </a:solidFill>
                <a:latin typeface="Calibri" panose="020F0502020204030204" pitchFamily="34" charset="0"/>
              </a:rPr>
              <a:t> 27</a:t>
            </a:r>
            <a:r>
              <a:rPr lang="en-US" sz="1200" baseline="30000" dirty="0">
                <a:solidFill>
                  <a:srgbClr val="067EB0"/>
                </a:solidFill>
                <a:latin typeface="Calibri" panose="020F0502020204030204" pitchFamily="34" charset="0"/>
              </a:rPr>
              <a:t>th</a:t>
            </a:r>
            <a:r>
              <a:rPr lang="en-US" sz="1200" baseline="0" dirty="0">
                <a:solidFill>
                  <a:srgbClr val="067EB0"/>
                </a:solidFill>
                <a:latin typeface="Calibri" panose="020F0502020204030204" pitchFamily="34" charset="0"/>
              </a:rPr>
              <a:t> September 2022, Online	</a:t>
            </a:r>
            <a:r>
              <a:rPr lang="en-US" sz="1200" b="1" baseline="0" dirty="0" err="1">
                <a:solidFill>
                  <a:srgbClr val="067EB0"/>
                </a:solidFill>
                <a:latin typeface="Calibri" panose="020F0502020204030204" pitchFamily="34" charset="0"/>
              </a:rPr>
              <a:t>LST_cci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042236"/>
            <a:ext cx="11570779" cy="508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1797" y="44624"/>
            <a:ext cx="7628726" cy="709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335360" y="6381328"/>
            <a:ext cx="11570779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97441" y="6583753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LST_cci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0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1739427" y="6669363"/>
            <a:ext cx="16671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sz="1800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117381" y="164907"/>
            <a:ext cx="124813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Institute</a:t>
            </a:r>
            <a:r>
              <a:rPr lang="en-US" sz="1400" baseline="0" dirty="0"/>
              <a:t> log</a:t>
            </a:r>
            <a:endParaRPr lang="en-US" sz="1400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F983BB-B76C-49A7-B08A-D2F1787FB3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" y="31388"/>
            <a:ext cx="2109986" cy="877329"/>
          </a:xfrm>
          <a:prstGeom prst="rect">
            <a:avLst/>
          </a:prstGeom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048A3F7F-420E-4F26-9080-90A9E52B35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47" y="142560"/>
            <a:ext cx="1335807" cy="620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Validation of </a:t>
            </a:r>
            <a:r>
              <a:rPr lang="en-US" dirty="0" err="1"/>
              <a:t>LST_cci</a:t>
            </a:r>
            <a:r>
              <a:rPr lang="en-US" dirty="0"/>
              <a:t> products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Lluís</a:t>
            </a:r>
            <a:r>
              <a:rPr lang="en-US" dirty="0"/>
              <a:t> </a:t>
            </a:r>
            <a:r>
              <a:rPr lang="en-US" dirty="0" err="1"/>
              <a:t>pérez</a:t>
            </a:r>
            <a:r>
              <a:rPr lang="en-US" dirty="0"/>
              <a:t>-Planells, </a:t>
            </a:r>
            <a:r>
              <a:rPr lang="en-US"/>
              <a:t>Maria martin, Frank </a:t>
            </a:r>
            <a:r>
              <a:rPr lang="en-US" dirty="0" err="1"/>
              <a:t>Göttsche</a:t>
            </a:r>
            <a:endParaRPr lang="en-US" dirty="0"/>
          </a:p>
          <a:p>
            <a:r>
              <a:rPr lang="en-US" dirty="0"/>
              <a:t>KIT</a:t>
            </a:r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603-601D-488D-A93C-7D91DAC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Satellite </a:t>
            </a:r>
            <a:r>
              <a:rPr lang="en-GB" dirty="0" err="1"/>
              <a:t>intercomparison</a:t>
            </a:r>
            <a:r>
              <a:rPr lang="en-GB" dirty="0"/>
              <a:t>: Satellite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2025-DBFD-4326-BC96-45A57CDC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intercomparison</a:t>
            </a:r>
            <a:r>
              <a:rPr lang="en-GB" dirty="0"/>
              <a:t> covered the periods between 2008 – 2010 and 2018-2020.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Eleven satellite pairs were intercompared: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8 LEO – GEO pairs: Over Africa and Europe (SEVIRI disk)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3 LEO – LEO pairs: Over all continents.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9B812-B9F6-4092-BDBA-01312C0D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92" y="3068960"/>
            <a:ext cx="6120914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603-601D-488D-A93C-7D91DAC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Satellite </a:t>
            </a:r>
            <a:r>
              <a:rPr lang="en-GB" dirty="0" err="1"/>
              <a:t>intercomparison</a:t>
            </a:r>
            <a:r>
              <a:rPr lang="en-GB" dirty="0"/>
              <a:t>: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2025-DBFD-4326-BC96-45A57CDC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Conversion of original Level-2 data to </a:t>
            </a:r>
            <a:r>
              <a:rPr lang="en-US" dirty="0" err="1"/>
              <a:t>harmonised</a:t>
            </a:r>
            <a:r>
              <a:rPr lang="en-US" dirty="0"/>
              <a:t> L3U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Determination of simultaneous overpasses (±5 min) of the LEO within the reference GEO disk or LEO orbit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Creation of monthly median fields in same L3U format to derive monthly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Aggregation of monthly L3U data to seasonal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Generate results and visualizations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86F50E-2C73-45DD-8383-CFF3BBA5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6" y="4256780"/>
            <a:ext cx="11327263" cy="205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9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603-601D-488D-A93C-7D91DAC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Satellite </a:t>
            </a:r>
            <a:r>
              <a:rPr lang="en-GB" dirty="0" err="1"/>
              <a:t>intercomparison</a:t>
            </a:r>
            <a:r>
              <a:rPr lang="en-GB" dirty="0"/>
              <a:t>: Bias daytime</a:t>
            </a:r>
          </a:p>
        </p:txBody>
      </p:sp>
      <p:pic>
        <p:nvPicPr>
          <p:cNvPr id="4" name="Grafik 246">
            <a:extLst>
              <a:ext uri="{FF2B5EF4-FFF2-40B4-BE49-F238E27FC236}">
                <a16:creationId xmlns:a16="http://schemas.microsoft.com/office/drawing/2014/main" id="{06DBAF4D-4FA5-43AE-804E-9E3CC74DAF0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9276" b="6193"/>
          <a:stretch/>
        </p:blipFill>
        <p:spPr bwMode="auto">
          <a:xfrm>
            <a:off x="4715703" y="1981579"/>
            <a:ext cx="7200000" cy="41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247">
            <a:extLst>
              <a:ext uri="{FF2B5EF4-FFF2-40B4-BE49-F238E27FC236}">
                <a16:creationId xmlns:a16="http://schemas.microsoft.com/office/drawing/2014/main" id="{4143C6F2-774B-43F4-8BB9-F709CF14CE8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6" t="27714" r="-793" b="45336"/>
          <a:stretch/>
        </p:blipFill>
        <p:spPr bwMode="auto">
          <a:xfrm>
            <a:off x="10776520" y="744085"/>
            <a:ext cx="1236461" cy="1676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2025-DBFD-4326-BC96-45A57CDC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97" y="1042236"/>
            <a:ext cx="4667575" cy="508393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MOD11A and MOD11T show more negative differences than the other data pairs.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ATSR_3-MOD11T show the largest differences between LEO-LEO pairs.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All </a:t>
            </a:r>
            <a:r>
              <a:rPr lang="en-GB" dirty="0" err="1"/>
              <a:t>LST_cci</a:t>
            </a:r>
            <a:r>
              <a:rPr lang="en-GB" dirty="0"/>
              <a:t> data pairs show a good agreement (bias within ±1.5 K).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RSD (error bars) are within ±2 K, except for MODIS-ATSOP.</a:t>
            </a:r>
          </a:p>
        </p:txBody>
      </p:sp>
    </p:spTree>
    <p:extLst>
      <p:ext uri="{BB962C8B-B14F-4D97-AF65-F5344CB8AC3E}">
        <p14:creationId xmlns:p14="http://schemas.microsoft.com/office/powerpoint/2010/main" val="9380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603-601D-488D-A93C-7D91DAC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Satellite </a:t>
            </a:r>
            <a:r>
              <a:rPr lang="en-GB" dirty="0" err="1"/>
              <a:t>intercomparison</a:t>
            </a:r>
            <a:r>
              <a:rPr lang="en-GB" dirty="0"/>
              <a:t>: Bias night-time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2025-DBFD-4326-BC96-45A57CDC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42236"/>
            <a:ext cx="4321279" cy="508393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Differences between data pairs are larger in Africa than in Europe.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The largest differences are observed for ATSOP (MODIST-ATSOP and ATSOP-SEVIR2).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For most comparisons, biases and RSDs are slightly smaller than for daytime (&lt;±1.5 and &lt;±2.0 K respectively). </a:t>
            </a:r>
          </a:p>
        </p:txBody>
      </p:sp>
      <p:pic>
        <p:nvPicPr>
          <p:cNvPr id="4" name="Grafik 247">
            <a:extLst>
              <a:ext uri="{FF2B5EF4-FFF2-40B4-BE49-F238E27FC236}">
                <a16:creationId xmlns:a16="http://schemas.microsoft.com/office/drawing/2014/main" id="{8036D716-B65D-417C-84A5-CB029E85F0D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9631" b="6193"/>
          <a:stretch/>
        </p:blipFill>
        <p:spPr bwMode="auto">
          <a:xfrm>
            <a:off x="4656639" y="1988840"/>
            <a:ext cx="7200000" cy="4193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247">
            <a:extLst>
              <a:ext uri="{FF2B5EF4-FFF2-40B4-BE49-F238E27FC236}">
                <a16:creationId xmlns:a16="http://schemas.microsoft.com/office/drawing/2014/main" id="{80BE0A95-791E-43EA-8E64-7F2EBE4499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6" t="27713" r="-793" b="45140"/>
          <a:stretch/>
        </p:blipFill>
        <p:spPr bwMode="auto">
          <a:xfrm>
            <a:off x="10779952" y="754202"/>
            <a:ext cx="1236461" cy="1689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619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603-601D-488D-A93C-7D91DAC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Satellite </a:t>
            </a:r>
            <a:r>
              <a:rPr lang="en-GB" dirty="0" err="1"/>
              <a:t>intercomparison</a:t>
            </a:r>
            <a:r>
              <a:rPr lang="en-GB" dirty="0"/>
              <a:t>: Time series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75AE744-8AAD-45B2-A4D5-2A45816E9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01" y="774700"/>
            <a:ext cx="7078133" cy="5308600"/>
          </a:xfr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306458-93CD-48AD-8C00-0CA2DFC4289D}"/>
              </a:ext>
            </a:extLst>
          </p:cNvPr>
          <p:cNvSpPr txBox="1">
            <a:spLocks/>
          </p:cNvSpPr>
          <p:nvPr/>
        </p:nvSpPr>
        <p:spPr>
          <a:xfrm>
            <a:off x="335361" y="1042236"/>
            <a:ext cx="4321278" cy="508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SLSTRA – SEVIR4 over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monthly bias show a very slight seasonality.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bias for both sensors are within ±0.5 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RSD for both sensors are lower than ±2.0 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Grafik 247">
            <a:extLst>
              <a:ext uri="{FF2B5EF4-FFF2-40B4-BE49-F238E27FC236}">
                <a16:creationId xmlns:a16="http://schemas.microsoft.com/office/drawing/2014/main" id="{4E053AC7-CC1B-49B6-A440-F0CEF5F608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56521" r="91193" b="6193"/>
          <a:stretch/>
        </p:blipFill>
        <p:spPr bwMode="auto">
          <a:xfrm>
            <a:off x="4721822" y="4014392"/>
            <a:ext cx="268157" cy="2068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247">
            <a:extLst>
              <a:ext uri="{FF2B5EF4-FFF2-40B4-BE49-F238E27FC236}">
                <a16:creationId xmlns:a16="http://schemas.microsoft.com/office/drawing/2014/main" id="{C90FFC47-0051-4253-B4D5-B0A4E4FE35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56521" r="91193" b="6193"/>
          <a:stretch/>
        </p:blipFill>
        <p:spPr bwMode="auto">
          <a:xfrm>
            <a:off x="4721051" y="1349843"/>
            <a:ext cx="268157" cy="2068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EBD36-4C0B-4E5C-A3BF-AC8CFBEA36CD}"/>
              </a:ext>
            </a:extLst>
          </p:cNvPr>
          <p:cNvSpPr txBox="1"/>
          <p:nvPr/>
        </p:nvSpPr>
        <p:spPr>
          <a:xfrm>
            <a:off x="8103747" y="6071216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721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603-601D-488D-A93C-7D91DAC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Satellite </a:t>
            </a:r>
            <a:r>
              <a:rPr lang="en-GB" dirty="0" err="1"/>
              <a:t>intercomparison</a:t>
            </a:r>
            <a:r>
              <a:rPr lang="en-GB" dirty="0"/>
              <a:t>: Angle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2025-DBFD-4326-BC96-45A57CDC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42236"/>
            <a:ext cx="5112568" cy="5083930"/>
          </a:xfrm>
        </p:spPr>
        <p:txBody>
          <a:bodyPr/>
          <a:lstStyle/>
          <a:p>
            <a:r>
              <a:rPr lang="en-GB" dirty="0"/>
              <a:t>SLSTRA – SEVIR4 over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Dew data points are observed for nadir view, more stressed at night-time.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Bias for most data points is within ±1 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daytime, absolute bias increase with angle in  MAM and JJA seasons.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RSD increase with angle in all seasons up to ±2.5 K.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FE222E-90DD-425B-9E32-3B4234079016}"/>
              </a:ext>
            </a:extLst>
          </p:cNvPr>
          <p:cNvGrpSpPr/>
          <p:nvPr/>
        </p:nvGrpSpPr>
        <p:grpSpPr>
          <a:xfrm>
            <a:off x="3863752" y="1108498"/>
            <a:ext cx="8136904" cy="5027247"/>
            <a:chOff x="3615368" y="1196752"/>
            <a:chExt cx="8318091" cy="51391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F78597-2466-4EEF-82E8-8A18F80A7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227" y="1340768"/>
              <a:ext cx="6660232" cy="499517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D1EA10-3581-4F55-9648-1EDA8CE75307}"/>
                </a:ext>
              </a:extLst>
            </p:cNvPr>
            <p:cNvGrpSpPr/>
            <p:nvPr/>
          </p:nvGrpSpPr>
          <p:grpSpPr>
            <a:xfrm>
              <a:off x="3615368" y="1196752"/>
              <a:ext cx="5793000" cy="5015056"/>
              <a:chOff x="3615368" y="1196752"/>
              <a:chExt cx="5793000" cy="5015056"/>
            </a:xfrm>
          </p:grpSpPr>
          <p:pic>
            <p:nvPicPr>
              <p:cNvPr id="5" name="Grafik 8">
                <a:extLst>
                  <a:ext uri="{FF2B5EF4-FFF2-40B4-BE49-F238E27FC236}">
                    <a16:creationId xmlns:a16="http://schemas.microsoft.com/office/drawing/2014/main" id="{A88E9236-E459-41ED-B693-EE6980707A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0" t="12607" r="10357" b="66933"/>
              <a:stretch/>
            </p:blipFill>
            <p:spPr>
              <a:xfrm>
                <a:off x="3615368" y="5419720"/>
                <a:ext cx="1657859" cy="792088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D2D10-FB98-448E-B0C6-2158EA3FD96D}"/>
                  </a:ext>
                </a:extLst>
              </p:cNvPr>
              <p:cNvSpPr txBox="1"/>
              <p:nvPr/>
            </p:nvSpPr>
            <p:spPr>
              <a:xfrm>
                <a:off x="7968208" y="1196752"/>
                <a:ext cx="14401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SLSTRA -  SEVIR4</a:t>
                </a:r>
              </a:p>
            </p:txBody>
          </p:sp>
        </p:grpSp>
      </p:grpSp>
      <p:pic>
        <p:nvPicPr>
          <p:cNvPr id="9" name="Grafik 247">
            <a:extLst>
              <a:ext uri="{FF2B5EF4-FFF2-40B4-BE49-F238E27FC236}">
                <a16:creationId xmlns:a16="http://schemas.microsoft.com/office/drawing/2014/main" id="{E2DF2174-7674-44FD-AA45-C16544A0F45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56521" r="91193" b="6193"/>
          <a:stretch/>
        </p:blipFill>
        <p:spPr bwMode="auto">
          <a:xfrm>
            <a:off x="5372776" y="1689623"/>
            <a:ext cx="225446" cy="1739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247">
            <a:extLst>
              <a:ext uri="{FF2B5EF4-FFF2-40B4-BE49-F238E27FC236}">
                <a16:creationId xmlns:a16="http://schemas.microsoft.com/office/drawing/2014/main" id="{281BC4C6-3684-4CE7-B9CF-C59CB7DBC80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56521" r="91302" b="19755"/>
          <a:stretch/>
        </p:blipFill>
        <p:spPr bwMode="auto">
          <a:xfrm>
            <a:off x="5330177" y="4083405"/>
            <a:ext cx="225446" cy="115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767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66C2-2597-4CD3-AF81-5FF5397F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CCCC7-3BEA-47C9-AFAC-7F698006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In-Situ Validation results: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16 LST validation stations were used to validate 16 </a:t>
            </a:r>
            <a:r>
              <a:rPr lang="en-GB" dirty="0" err="1"/>
              <a:t>LST_cci</a:t>
            </a:r>
            <a:r>
              <a:rPr lang="en-GB" dirty="0"/>
              <a:t> products. 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Most </a:t>
            </a:r>
            <a:r>
              <a:rPr lang="en-GB" dirty="0" err="1"/>
              <a:t>LST_cci</a:t>
            </a:r>
            <a:r>
              <a:rPr lang="en-GB" dirty="0"/>
              <a:t> products showed a bias better than ±2.5 K over most stations.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For IR products, with higher spatial resolution than MW and GEO, the bias was better than ±1 K for most stations.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The RSD was within ±2.5 K for most stations, but larger RSDs were observed at some stations and products.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insitu</a:t>
            </a:r>
            <a:r>
              <a:rPr lang="en-GB" dirty="0"/>
              <a:t> validation uncertainty was also assessed showing different performance depending on the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Intercomparison</a:t>
            </a:r>
            <a:r>
              <a:rPr lang="en-GB" dirty="0"/>
              <a:t> results: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 Differences between </a:t>
            </a:r>
            <a:r>
              <a:rPr lang="en-GB" dirty="0" err="1"/>
              <a:t>LST_cci</a:t>
            </a:r>
            <a:r>
              <a:rPr lang="en-GB" dirty="0"/>
              <a:t> data set pairs were generally better than ±1.0 K.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Larger differences were observed with Operational MODIS and AATSR LST products. </a:t>
            </a:r>
          </a:p>
          <a:p>
            <a:pPr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1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The validation of </a:t>
            </a:r>
            <a:r>
              <a:rPr lang="en-GB" dirty="0" err="1"/>
              <a:t>LST_cci</a:t>
            </a:r>
            <a:r>
              <a:rPr lang="en-GB" dirty="0"/>
              <a:t> data products is essential to assess the quality of LST products.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It is crucial for users to better understand the data and its limitations.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In LST_CCI, the validation team (lead by KIT) is independent from data producers. 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dirty="0"/>
              <a:t>All in-situ datasets are produced by KIT. 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dirty="0"/>
              <a:t>One year of data for each sensor and site is shared with data producers.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dirty="0"/>
              <a:t>Regular interactions with data producers to provide feedback from validation.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All data used for the validation is in harmonized format.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The validation is performed implementing the community stablished protocols, e.g.: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dirty="0"/>
              <a:t>LST Validation Protocol (Schneider et al., 2012)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dirty="0"/>
              <a:t>CEOS LPV Best Practices (</a:t>
            </a:r>
            <a:r>
              <a:rPr lang="en-GB" dirty="0" err="1"/>
              <a:t>Guillevic</a:t>
            </a:r>
            <a:r>
              <a:rPr lang="en-GB" dirty="0"/>
              <a:t> et al., 2018)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48A5-864B-450F-B5AF-E6540768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28D3-B6F5-4BE6-9467-334CC2ABF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Robust statistics (i.e., median of differences and robust standard deviation, RSD) are provided for the statistical results as recommended in </a:t>
            </a:r>
            <a:r>
              <a:rPr lang="en-GB" dirty="0" err="1"/>
              <a:t>Guillevic</a:t>
            </a:r>
            <a:r>
              <a:rPr lang="en-GB" dirty="0"/>
              <a:t> et al. (2018) to avoid the influence of possible remaining outliers.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KIT’s validation approach consists of two parts: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b="1" dirty="0"/>
              <a:t>In-situ validation </a:t>
            </a:r>
            <a:r>
              <a:rPr lang="en-GB" dirty="0"/>
              <a:t>against measurements from globally distributed stations representing a broad range of land covers and climates. </a:t>
            </a:r>
          </a:p>
          <a:p>
            <a:pPr marL="881063" lvl="2" indent="-342900" algn="just">
              <a:buFont typeface="Arial" panose="020B0604020202020204" pitchFamily="34" charset="0"/>
              <a:buChar char="•"/>
            </a:pPr>
            <a:r>
              <a:rPr lang="en-GB" dirty="0"/>
              <a:t>Additionally, the uncertainty of the in-situ validation is also assessed. </a:t>
            </a:r>
          </a:p>
          <a:p>
            <a:pPr marL="614363" lvl="1" indent="-342900" algn="just">
              <a:buFont typeface="Arial" panose="020B0604020202020204" pitchFamily="34" charset="0"/>
              <a:buChar char="•"/>
            </a:pPr>
            <a:r>
              <a:rPr lang="en-GB" b="1" dirty="0"/>
              <a:t>Satellite-satellite inter-comparisons </a:t>
            </a:r>
            <a:r>
              <a:rPr lang="en-GB" dirty="0"/>
              <a:t>over large areas (continental scale).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67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12C-6D65-401E-AD2B-BAAA4D6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validation: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98DD-4495-43A3-AE87-8B030BBC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validation period covers from 1995 to 2020.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total of 16 in-situ stations worldwide distributed were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In-situ measurements represent different land covers, regions and elevations.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A94C97-8B4B-49CF-B668-B40F34316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6150" r="8263" b="14538"/>
          <a:stretch/>
        </p:blipFill>
        <p:spPr>
          <a:xfrm>
            <a:off x="119337" y="2564904"/>
            <a:ext cx="8568952" cy="37916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DDDE0-17BB-45E6-AA57-A13520446151}"/>
              </a:ext>
            </a:extLst>
          </p:cNvPr>
          <p:cNvSpPr txBox="1">
            <a:spLocks/>
          </p:cNvSpPr>
          <p:nvPr/>
        </p:nvSpPr>
        <p:spPr>
          <a:xfrm>
            <a:off x="8544272" y="2748058"/>
            <a:ext cx="3395494" cy="341724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KIT</a:t>
            </a:r>
            <a:r>
              <a:rPr lang="en-GB" dirty="0"/>
              <a:t>: since 2009, set up for LST validation, large homogeneous areas and well characterized</a:t>
            </a:r>
          </a:p>
          <a:p>
            <a:r>
              <a:rPr lang="en-GB" dirty="0">
                <a:solidFill>
                  <a:srgbClr val="00FF7F"/>
                </a:solidFill>
              </a:rPr>
              <a:t>SURFRAD</a:t>
            </a:r>
            <a:r>
              <a:rPr lang="en-GB" dirty="0"/>
              <a:t>: long-term availability since 1995 / 1998, broadband measurements</a:t>
            </a:r>
          </a:p>
          <a:p>
            <a:r>
              <a:rPr lang="en-GB" dirty="0">
                <a:solidFill>
                  <a:srgbClr val="FF0000"/>
                </a:solidFill>
              </a:rPr>
              <a:t>ARM (SGP)</a:t>
            </a:r>
            <a:r>
              <a:rPr lang="en-GB" dirty="0"/>
              <a:t>: SGP – Narrowband measurements since 2003.</a:t>
            </a:r>
          </a:p>
          <a:p>
            <a:r>
              <a:rPr lang="en-GB" dirty="0">
                <a:solidFill>
                  <a:srgbClr val="01BCF5"/>
                </a:solidFill>
              </a:rPr>
              <a:t>HEIHE</a:t>
            </a:r>
            <a:r>
              <a:rPr lang="en-GB" dirty="0"/>
              <a:t>: China, broadband measurements. Data from 2013 to 2015. </a:t>
            </a:r>
            <a:endParaRPr lang="en-GB" dirty="0">
              <a:solidFill>
                <a:srgbClr val="FF99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7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12C-6D65-401E-AD2B-BAAA4D6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validation: Matchups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98DD-4495-43A3-AE87-8B030BBC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42236"/>
            <a:ext cx="11570779" cy="53390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Spatial matching: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LEO-IR: All pixels with the same land cover in a 0.05° x 0.05° grid around the station are averaged.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GEO &amp; LEO-MW: The pixel over the in-situ station is used.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Temporal matching: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At KIT, SURFRAD and ARM sites, the two closes times to the satellite overpass are linearly interpolated. 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US" dirty="0"/>
              <a:t>Temporal differences are smaller than 1 minute.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At HEIHE stations (temporal resolution of 30 min) the closest time to satellite overpass is used. 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US" dirty="0"/>
              <a:t>Temporal differences are limited to 10 minutes.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 LST CCI data sets were validated: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8 LEO data sets: 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US" dirty="0"/>
              <a:t>6 IR products: </a:t>
            </a:r>
            <a:r>
              <a:rPr lang="en-GB" dirty="0"/>
              <a:t>Aqua/Terra-MODIS (MODISA/MODIST), ATSR-2 (ATSR_2) , AATSR (ATSR_3), and SLSTR-A (SLSTRA)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GB" dirty="0"/>
              <a:t>2 MW products: SSMI-13, SSMI-17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8 GEO data sets: 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US" dirty="0"/>
              <a:t>GOES12/13/16, SEVIR1-4, MTSAT-2.</a:t>
            </a:r>
          </a:p>
        </p:txBody>
      </p:sp>
    </p:spTree>
    <p:extLst>
      <p:ext uri="{BB962C8B-B14F-4D97-AF65-F5344CB8AC3E}">
        <p14:creationId xmlns:p14="http://schemas.microsoft.com/office/powerpoint/2010/main" val="405664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12C-6D65-401E-AD2B-BAAA4D6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validation: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98DD-4495-43A3-AE87-8B030BBC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042236"/>
            <a:ext cx="4968552" cy="50839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Night-time biases are smaller than daytime.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MW data sets show larger biases due to their larger spatial resolution.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GEO: Most biases are within ±2.5 K for most in-situ stations.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IR: biases are within ±1.0 K at most in-situ stations.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EE26B-0D51-428B-B692-DB14F0E5B8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960" y="868071"/>
            <a:ext cx="6266185" cy="543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28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12C-6D65-401E-AD2B-BAAA4D6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validation: RSD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98DD-4495-43A3-AE87-8B030BBC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042236"/>
            <a:ext cx="5040560" cy="50839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Most data sets show RSDs within ±2.5 K for night-time.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Larger RSDs are observed for daytime.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Causes of large RSDs: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Heterogeneities around in-situ stations.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Undetected clouds.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Overpass time close to sunrise/sunset for SSMI sensors.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Grafik 252">
            <a:extLst>
              <a:ext uri="{FF2B5EF4-FFF2-40B4-BE49-F238E27FC236}">
                <a16:creationId xmlns:a16="http://schemas.microsoft.com/office/drawing/2014/main" id="{BF81B027-2DEC-4125-83DF-19327B22829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9065" r="21617" b="6956"/>
          <a:stretch/>
        </p:blipFill>
        <p:spPr bwMode="auto">
          <a:xfrm>
            <a:off x="5705819" y="754202"/>
            <a:ext cx="6236571" cy="5526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27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12C-6D65-401E-AD2B-BAAA4D6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validation: 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98DD-4495-43A3-AE87-8B030BBC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042236"/>
            <a:ext cx="5256584" cy="508393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MODISA/MODIST have the largest time series and, therefore, a larger number of matchups.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SLSTR sensors have the shortest time series.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GEO sensors have a huge number of matchups due to their temporal resolution.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MW sensors provide LST under cloudy conditions. </a:t>
            </a:r>
          </a:p>
          <a:p>
            <a:endParaRPr lang="en-US" dirty="0"/>
          </a:p>
        </p:txBody>
      </p:sp>
      <p:pic>
        <p:nvPicPr>
          <p:cNvPr id="5" name="Grafik 245">
            <a:extLst>
              <a:ext uri="{FF2B5EF4-FFF2-40B4-BE49-F238E27FC236}">
                <a16:creationId xmlns:a16="http://schemas.microsoft.com/office/drawing/2014/main" id="{A092CF46-DD97-430C-BE20-E0C93084A6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960" y="885958"/>
            <a:ext cx="6032012" cy="5396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626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12C-6D65-401E-AD2B-BAAA4D6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validation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98DD-4495-43A3-AE87-8B030BBC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assess the in-situ validation uncertainty, the total matchup uncertainty is compared against the RSD of satellite and in-situ differences.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total matchup uncertainty considers: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Satellite LST uncertainty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In situ LST uncertainty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Spatial mismatch uncertainty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Temporal mismatch uncertainty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2E331A-566D-4294-BF01-DE371EA6885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290" r="4499" b="5291"/>
          <a:stretch/>
        </p:blipFill>
        <p:spPr bwMode="auto">
          <a:xfrm>
            <a:off x="6456040" y="1844824"/>
            <a:ext cx="5040560" cy="3849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CAD59D-9315-497D-9FA1-DD2FCBC1C78F}"/>
                  </a:ext>
                </a:extLst>
              </p:cNvPr>
              <p:cNvSpPr/>
              <p:nvPr/>
            </p:nvSpPr>
            <p:spPr>
              <a:xfrm>
                <a:off x="363078" y="4221088"/>
                <a:ext cx="4386813" cy="53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GB" sz="1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  <m:sup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𝑔𝑟𝑜𝑢𝑛𝑑</m:t>
                              </m:r>
                            </m:sub>
                            <m:sup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</m:sub>
                            <m:sup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sub>
                            <m:sup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CAD59D-9315-497D-9FA1-DD2FCBC1C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8" y="4221088"/>
                <a:ext cx="4386813" cy="530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7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-LST_slides_template.potx" id="{2B6BCE11-6772-40BB-AA17-3273804FB5A4}" vid="{17E2871C-5F09-4DB1-8B5A-9D014DE06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9D0DE9BDCC4459CB953BA1A83B265" ma:contentTypeVersion="8" ma:contentTypeDescription="Create a new document." ma:contentTypeScope="" ma:versionID="a7488c511de7427ecd0dd4335479278a">
  <xsd:schema xmlns:xsd="http://www.w3.org/2001/XMLSchema" xmlns:xs="http://www.w3.org/2001/XMLSchema" xmlns:p="http://schemas.microsoft.com/office/2006/metadata/properties" xmlns:ns2="e19819c7-3cbc-4b1a-8ee3-31d373041e80" targetNamespace="http://schemas.microsoft.com/office/2006/metadata/properties" ma:root="true" ma:fieldsID="6517a6cd9b6377922fa6ad4faff6721d" ns2:_="">
    <xsd:import namespace="e19819c7-3cbc-4b1a-8ee3-31d373041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819c7-3cbc-4b1a-8ee3-31d373041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A7E66-9FE0-4969-8337-8885D0B965ED}">
  <ds:schemaRefs>
    <ds:schemaRef ds:uri="e19819c7-3cbc-4b1a-8ee3-31d373041e80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12471ED-D7B2-416D-A4A3-8730859E2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819c7-3cbc-4b1a-8ee3-31d373041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81E071-28BB-4D91-A1A8-1571452FDE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1137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GlobTemp_slides_template</vt:lpstr>
      <vt:lpstr>Validation of LST_cci products</vt:lpstr>
      <vt:lpstr>Introduction</vt:lpstr>
      <vt:lpstr>introduction</vt:lpstr>
      <vt:lpstr>In-situ validation: Sites</vt:lpstr>
      <vt:lpstr>In-situ validation: Matchups</vt:lpstr>
      <vt:lpstr>In-situ validation: Bias</vt:lpstr>
      <vt:lpstr>In-situ validation: RSD</vt:lpstr>
      <vt:lpstr>In-situ validation: Data points</vt:lpstr>
      <vt:lpstr>In-situ validation uncertainty</vt:lpstr>
      <vt:lpstr>Satellite intercomparison: Satellite pairs</vt:lpstr>
      <vt:lpstr>Satellite intercomparison: Approach</vt:lpstr>
      <vt:lpstr>Satellite intercomparison: Bias daytime</vt:lpstr>
      <vt:lpstr>Satellite intercomparison: Bias night-time</vt:lpstr>
      <vt:lpstr>Satellite intercomparison: Time series</vt:lpstr>
      <vt:lpstr>Satellite intercomparison: Angle view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Perez Planells, Lluis (IPF)</cp:lastModifiedBy>
  <cp:revision>82</cp:revision>
  <dcterms:created xsi:type="dcterms:W3CDTF">2013-11-06T14:28:03Z</dcterms:created>
  <dcterms:modified xsi:type="dcterms:W3CDTF">2022-09-26T14:00:31Z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0x010100E4F9D0DE9BDCC4459CB953BA1A83B265</vt:lpwstr>
  </property>
</Properties>
</file>