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EB0"/>
    <a:srgbClr val="041E5D"/>
    <a:srgbClr val="D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993B-B9CF-48BD-AA44-58A5248C0632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9A67-51B4-4BA6-B161-1D27D431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D406-257A-4D0E-8B85-EBE39137720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E44-2E36-41E9-B661-2866AF18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484789"/>
            <a:ext cx="10363200" cy="13288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41E5D"/>
                </a:solidFill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996952"/>
            <a:ext cx="10382944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Sub-Title</a:t>
            </a:r>
            <a:r>
              <a:rPr lang="fr-FR" dirty="0"/>
              <a:t> (</a:t>
            </a:r>
            <a:r>
              <a:rPr lang="fr-FR" dirty="0" err="1"/>
              <a:t>eg</a:t>
            </a:r>
            <a:r>
              <a:rPr lang="fr-FR" dirty="0"/>
              <a:t> </a:t>
            </a:r>
            <a:r>
              <a:rPr lang="fr-FR" dirty="0" err="1"/>
              <a:t>author</a:t>
            </a:r>
            <a:r>
              <a:rPr lang="fr-FR" dirty="0"/>
              <a:t>, affiliation, etc.)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638EB13-5A53-4D57-9732-B8128F74D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02" y="4205502"/>
            <a:ext cx="5304996" cy="2652498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10EA2D-0669-4B24-B038-A70286C2E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96" y="0"/>
            <a:ext cx="3195808" cy="132881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980731"/>
            <a:ext cx="5424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97" y="980731"/>
            <a:ext cx="5424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329744" y="6381331"/>
            <a:ext cx="11570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11569700" algn="r"/>
              </a:tabLst>
            </a:pPr>
            <a:r>
              <a:rPr lang="en-US" sz="1200" dirty="0">
                <a:solidFill>
                  <a:srgbClr val="067EB0"/>
                </a:solidFill>
                <a:latin typeface="Calibri" panose="020F0502020204030204" pitchFamily="34" charset="0"/>
              </a:rPr>
              <a:t>User Workshop 2022,</a:t>
            </a:r>
            <a:r>
              <a:rPr lang="en-US" sz="1200" baseline="0" dirty="0">
                <a:solidFill>
                  <a:srgbClr val="067EB0"/>
                </a:solidFill>
                <a:latin typeface="Calibri" panose="020F0502020204030204" pitchFamily="34" charset="0"/>
              </a:rPr>
              <a:t> 27-29 Sep, Videoconferencing	</a:t>
            </a:r>
            <a:r>
              <a:rPr lang="en-US" sz="1200" b="1" baseline="0" dirty="0" err="1">
                <a:solidFill>
                  <a:srgbClr val="067EB0"/>
                </a:solidFill>
                <a:latin typeface="Calibri" panose="020F0502020204030204" pitchFamily="34" charset="0"/>
              </a:rPr>
              <a:t>LST_cci</a:t>
            </a:r>
            <a:endParaRPr lang="en-US" sz="1200" b="1" dirty="0">
              <a:solidFill>
                <a:srgbClr val="067E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042236"/>
            <a:ext cx="11570779" cy="508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1797" y="44624"/>
            <a:ext cx="7628726" cy="709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dirty="0" err="1"/>
              <a:t>Title</a:t>
            </a:r>
            <a:endParaRPr lang="en-US" dirty="0"/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>
            <a:off x="335360" y="6381328"/>
            <a:ext cx="11570779" cy="0"/>
          </a:xfrm>
          <a:prstGeom prst="line">
            <a:avLst/>
          </a:prstGeom>
          <a:ln>
            <a:solidFill>
              <a:srgbClr val="067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97441" y="6583753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ESA –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LST_cci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0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Consortium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1739427" y="6669363"/>
            <a:ext cx="16671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41E5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sz="1800" b="1" dirty="0">
              <a:solidFill>
                <a:srgbClr val="041E5D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8F983BB-B76C-49A7-B08A-D2F1787FB3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" y="31388"/>
            <a:ext cx="2109986" cy="87732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9F8510D-F97C-6AE2-F263-D1E647285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2" t="22306" r="35069" b="58691"/>
          <a:stretch/>
        </p:blipFill>
        <p:spPr>
          <a:xfrm>
            <a:off x="2113163" y="204631"/>
            <a:ext cx="1705496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</p:sldLayoutIdLst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67EB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67EB0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B03806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67EB0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B03806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 IR products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Sofia L. Ermida </a:t>
            </a:r>
          </a:p>
          <a:p>
            <a:r>
              <a:rPr lang="en-US" sz="1600" i="1" dirty="0"/>
              <a:t>IPMA - Instituto </a:t>
            </a:r>
            <a:r>
              <a:rPr lang="en-US" sz="1600" i="1" dirty="0" err="1"/>
              <a:t>Portugues</a:t>
            </a:r>
            <a:r>
              <a:rPr lang="en-US" sz="1600" i="1" dirty="0"/>
              <a:t> do mar e da </a:t>
            </a:r>
            <a:r>
              <a:rPr lang="en-US" sz="1600" i="1" dirty="0" err="1"/>
              <a:t>atmosfera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72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 from geostationary satellites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15E3C9D-C325-4339-4714-B69BC1E13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980731"/>
            <a:ext cx="5904656" cy="5120035"/>
          </a:xfrm>
        </p:spPr>
        <p:txBody>
          <a:bodyPr>
            <a:normAutofit/>
          </a:bodyPr>
          <a:lstStyle/>
          <a:p>
            <a:r>
              <a:rPr lang="en-US" dirty="0" err="1"/>
              <a:t>Meteosat</a:t>
            </a:r>
            <a:r>
              <a:rPr lang="en-US" dirty="0"/>
              <a:t> Second Generation (MSG) series</a:t>
            </a:r>
            <a:br>
              <a:rPr lang="en-US" dirty="0"/>
            </a:br>
            <a:r>
              <a:rPr lang="en-US" sz="1800" i="1" dirty="0"/>
              <a:t>Spinning Enhanced Visible and InfraRed Imager (SEVIRI)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/>
              <a:t>Spatial resolution</a:t>
            </a:r>
            <a:r>
              <a:rPr lang="en-US" sz="1800" b="0" dirty="0"/>
              <a:t>: </a:t>
            </a:r>
            <a:r>
              <a:rPr lang="en-US" sz="1800" dirty="0"/>
              <a:t>0.05</a:t>
            </a:r>
            <a:r>
              <a:rPr lang="en-US" sz="1800" baseline="30000" dirty="0"/>
              <a:t>o</a:t>
            </a:r>
            <a:r>
              <a:rPr lang="en-US" sz="1800" dirty="0"/>
              <a:t>x0.05</a:t>
            </a:r>
            <a:r>
              <a:rPr lang="en-US" sz="1800" baseline="30000" dirty="0"/>
              <a:t>o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/>
              <a:t>Temporal resolution</a:t>
            </a:r>
            <a:r>
              <a:rPr lang="en-US" sz="1800" b="0" dirty="0"/>
              <a:t>: </a:t>
            </a:r>
            <a:r>
              <a:rPr lang="en-US" sz="1800" dirty="0"/>
              <a:t>1 hourly </a:t>
            </a:r>
            <a:r>
              <a:rPr lang="en-US" sz="1800" b="0" dirty="0"/>
              <a:t>(clear-sly)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/>
              <a:t>Algorithm</a:t>
            </a:r>
            <a:r>
              <a:rPr lang="en-US" sz="1800" b="0" dirty="0"/>
              <a:t>: </a:t>
            </a:r>
            <a:r>
              <a:rPr lang="en-US" sz="1800" dirty="0"/>
              <a:t>Generalized Split-Window </a:t>
            </a:r>
            <a:r>
              <a:rPr lang="en-US" sz="1800" b="0" dirty="0"/>
              <a:t>(2 TIR bands)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B2B594-C4BC-97FF-858A-28EFDC55B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69" y="1201083"/>
            <a:ext cx="3464587" cy="3240356"/>
          </a:xfrm>
          <a:prstGeom prst="rect">
            <a:avLst/>
          </a:prstGeom>
        </p:spPr>
      </p:pic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BDABF1C-7FC2-594F-0733-77063007664E}"/>
              </a:ext>
            </a:extLst>
          </p:cNvPr>
          <p:cNvGrpSpPr/>
          <p:nvPr/>
        </p:nvGrpSpPr>
        <p:grpSpPr>
          <a:xfrm>
            <a:off x="2570530" y="4932082"/>
            <a:ext cx="7050939" cy="945187"/>
            <a:chOff x="2689852" y="5178906"/>
            <a:chExt cx="7050939" cy="945187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45F7358-9CA0-2CF6-1850-B7F3713F1FA1}"/>
                </a:ext>
              </a:extLst>
            </p:cNvPr>
            <p:cNvSpPr/>
            <p:nvPr/>
          </p:nvSpPr>
          <p:spPr>
            <a:xfrm>
              <a:off x="2936038" y="5481605"/>
              <a:ext cx="1008112" cy="2160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845F959-3942-1E80-06F6-D4D277D13780}"/>
                </a:ext>
              </a:extLst>
            </p:cNvPr>
            <p:cNvSpPr/>
            <p:nvPr/>
          </p:nvSpPr>
          <p:spPr>
            <a:xfrm>
              <a:off x="3935760" y="5481605"/>
              <a:ext cx="2024614" cy="2160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4580CC2-BC08-5EAA-E83E-2B5D8E58542D}"/>
                </a:ext>
              </a:extLst>
            </p:cNvPr>
            <p:cNvSpPr/>
            <p:nvPr/>
          </p:nvSpPr>
          <p:spPr>
            <a:xfrm>
              <a:off x="5960374" y="5481605"/>
              <a:ext cx="1656184" cy="216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06E7F35-5ABC-E676-54C3-F4FB2FC50460}"/>
                </a:ext>
              </a:extLst>
            </p:cNvPr>
            <p:cNvSpPr/>
            <p:nvPr/>
          </p:nvSpPr>
          <p:spPr>
            <a:xfrm>
              <a:off x="7616558" y="5481605"/>
              <a:ext cx="936104" cy="2160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3" name="Conexão reta 12">
              <a:extLst>
                <a:ext uri="{FF2B5EF4-FFF2-40B4-BE49-F238E27FC236}">
                  <a16:creationId xmlns:a16="http://schemas.microsoft.com/office/drawing/2014/main" id="{064205BA-035F-2813-2AF0-D2A1D021C329}"/>
                </a:ext>
              </a:extLst>
            </p:cNvPr>
            <p:cNvCxnSpPr/>
            <p:nvPr/>
          </p:nvCxnSpPr>
          <p:spPr>
            <a:xfrm>
              <a:off x="2937993" y="5337589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xão reta 13">
              <a:extLst>
                <a:ext uri="{FF2B5EF4-FFF2-40B4-BE49-F238E27FC236}">
                  <a16:creationId xmlns:a16="http://schemas.microsoft.com/office/drawing/2014/main" id="{DAC97B45-25CA-08A4-9D4F-81C1ED3FBB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5760" y="5481605"/>
              <a:ext cx="8390" cy="360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xão reta 14">
              <a:extLst>
                <a:ext uri="{FF2B5EF4-FFF2-40B4-BE49-F238E27FC236}">
                  <a16:creationId xmlns:a16="http://schemas.microsoft.com/office/drawing/2014/main" id="{63C6300A-8D96-E93D-87A2-CD43F532DA4E}"/>
                </a:ext>
              </a:extLst>
            </p:cNvPr>
            <p:cNvCxnSpPr>
              <a:cxnSpLocks/>
            </p:cNvCxnSpPr>
            <p:nvPr/>
          </p:nvCxnSpPr>
          <p:spPr>
            <a:xfrm>
              <a:off x="5960374" y="5481605"/>
              <a:ext cx="0" cy="360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xão reta 15">
              <a:extLst>
                <a:ext uri="{FF2B5EF4-FFF2-40B4-BE49-F238E27FC236}">
                  <a16:creationId xmlns:a16="http://schemas.microsoft.com/office/drawing/2014/main" id="{14262E63-94F8-CF09-4003-D599342FDDB3}"/>
                </a:ext>
              </a:extLst>
            </p:cNvPr>
            <p:cNvCxnSpPr>
              <a:cxnSpLocks/>
            </p:cNvCxnSpPr>
            <p:nvPr/>
          </p:nvCxnSpPr>
          <p:spPr>
            <a:xfrm>
              <a:off x="7616558" y="5481605"/>
              <a:ext cx="0" cy="360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xão reta 21">
              <a:extLst>
                <a:ext uri="{FF2B5EF4-FFF2-40B4-BE49-F238E27FC236}">
                  <a16:creationId xmlns:a16="http://schemas.microsoft.com/office/drawing/2014/main" id="{4EDB538F-2323-C602-75EB-5F607823612B}"/>
                </a:ext>
              </a:extLst>
            </p:cNvPr>
            <p:cNvCxnSpPr>
              <a:cxnSpLocks/>
            </p:cNvCxnSpPr>
            <p:nvPr/>
          </p:nvCxnSpPr>
          <p:spPr>
            <a:xfrm>
              <a:off x="2936038" y="5409597"/>
              <a:ext cx="6555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5142876-7734-4CA3-5F1D-4468EFA30200}"/>
                </a:ext>
              </a:extLst>
            </p:cNvPr>
            <p:cNvSpPr txBox="1"/>
            <p:nvPr/>
          </p:nvSpPr>
          <p:spPr>
            <a:xfrm>
              <a:off x="5437584" y="5183992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Phase 1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AEF3D7F9-10DF-F753-56BC-875AA82F9981}"/>
                </a:ext>
              </a:extLst>
            </p:cNvPr>
            <p:cNvSpPr txBox="1"/>
            <p:nvPr/>
          </p:nvSpPr>
          <p:spPr>
            <a:xfrm>
              <a:off x="2689852" y="5856479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2004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FFAB344E-71B4-1B2B-08FD-7675DDACA014}"/>
                </a:ext>
              </a:extLst>
            </p:cNvPr>
            <p:cNvSpPr txBox="1"/>
            <p:nvPr/>
          </p:nvSpPr>
          <p:spPr>
            <a:xfrm>
              <a:off x="3686332" y="5856479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2007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3D1D94C-451E-687F-3868-4E59A3386527}"/>
                </a:ext>
              </a:extLst>
            </p:cNvPr>
            <p:cNvSpPr txBox="1"/>
            <p:nvPr/>
          </p:nvSpPr>
          <p:spPr>
            <a:xfrm>
              <a:off x="5710946" y="5856479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2013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9CFFEE8-85F0-1849-9941-38D68FB4F2DC}"/>
                </a:ext>
              </a:extLst>
            </p:cNvPr>
            <p:cNvSpPr txBox="1"/>
            <p:nvPr/>
          </p:nvSpPr>
          <p:spPr>
            <a:xfrm>
              <a:off x="7367130" y="5862483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2018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A258D2B0-0D18-BE40-72D1-38BF0C87C7D0}"/>
                </a:ext>
              </a:extLst>
            </p:cNvPr>
            <p:cNvSpPr txBox="1"/>
            <p:nvPr/>
          </p:nvSpPr>
          <p:spPr>
            <a:xfrm>
              <a:off x="8306606" y="5862483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2021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7B88A4D-139A-FC2C-CD27-9177F0065A1C}"/>
                </a:ext>
              </a:extLst>
            </p:cNvPr>
            <p:cNvSpPr/>
            <p:nvPr/>
          </p:nvSpPr>
          <p:spPr>
            <a:xfrm>
              <a:off x="8555260" y="5481605"/>
              <a:ext cx="936104" cy="216024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20" name="Conexão reta 19">
              <a:extLst>
                <a:ext uri="{FF2B5EF4-FFF2-40B4-BE49-F238E27FC236}">
                  <a16:creationId xmlns:a16="http://schemas.microsoft.com/office/drawing/2014/main" id="{07F8F001-6B50-BA89-7E08-BFE6DD076FD9}"/>
                </a:ext>
              </a:extLst>
            </p:cNvPr>
            <p:cNvCxnSpPr/>
            <p:nvPr/>
          </p:nvCxnSpPr>
          <p:spPr>
            <a:xfrm>
              <a:off x="8552662" y="5337589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xão reta 29">
              <a:extLst>
                <a:ext uri="{FF2B5EF4-FFF2-40B4-BE49-F238E27FC236}">
                  <a16:creationId xmlns:a16="http://schemas.microsoft.com/office/drawing/2014/main" id="{B4C8B2F0-F3CD-AE65-937F-98E6B6B2E18E}"/>
                </a:ext>
              </a:extLst>
            </p:cNvPr>
            <p:cNvCxnSpPr/>
            <p:nvPr/>
          </p:nvCxnSpPr>
          <p:spPr>
            <a:xfrm>
              <a:off x="9491364" y="5352426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C93E7DA0-D18E-3251-207D-B467E82CE089}"/>
                </a:ext>
              </a:extLst>
            </p:cNvPr>
            <p:cNvSpPr txBox="1"/>
            <p:nvPr/>
          </p:nvSpPr>
          <p:spPr>
            <a:xfrm>
              <a:off x="9241936" y="5856479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2023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CE5ADD54-0600-3A97-4312-40A785173C29}"/>
                </a:ext>
              </a:extLst>
            </p:cNvPr>
            <p:cNvSpPr txBox="1"/>
            <p:nvPr/>
          </p:nvSpPr>
          <p:spPr>
            <a:xfrm>
              <a:off x="8685635" y="5178906"/>
              <a:ext cx="67999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Phase 2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63D0B16-A306-BF1C-14F1-3A30681E61C7}"/>
                </a:ext>
              </a:extLst>
            </p:cNvPr>
            <p:cNvSpPr txBox="1"/>
            <p:nvPr/>
          </p:nvSpPr>
          <p:spPr>
            <a:xfrm>
              <a:off x="3147809" y="5686851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3"/>
                  </a:solidFill>
                </a:rPr>
                <a:t>MSG1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B663C64B-C7A3-257A-24CB-E2A9E51AEC9D}"/>
                </a:ext>
              </a:extLst>
            </p:cNvPr>
            <p:cNvSpPr txBox="1"/>
            <p:nvPr/>
          </p:nvSpPr>
          <p:spPr>
            <a:xfrm>
              <a:off x="4606350" y="5686851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6"/>
                  </a:solidFill>
                </a:rPr>
                <a:t>MSG2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23B4B9AB-D034-45D9-33E9-6A957938085B}"/>
                </a:ext>
              </a:extLst>
            </p:cNvPr>
            <p:cNvSpPr txBox="1"/>
            <p:nvPr/>
          </p:nvSpPr>
          <p:spPr>
            <a:xfrm>
              <a:off x="6559819" y="5682814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2"/>
                  </a:solidFill>
                </a:rPr>
                <a:t>MSG3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5A383EDE-FE42-65C8-9E4A-2313710F73E3}"/>
                </a:ext>
              </a:extLst>
            </p:cNvPr>
            <p:cNvSpPr txBox="1"/>
            <p:nvPr/>
          </p:nvSpPr>
          <p:spPr>
            <a:xfrm>
              <a:off x="7812967" y="5689744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5"/>
                  </a:solidFill>
                </a:rPr>
                <a:t>MSG4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31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 from geostationary satellites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15E3C9D-C325-4339-4714-B69BC1E13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980731"/>
            <a:ext cx="7040536" cy="5120035"/>
          </a:xfrm>
        </p:spPr>
        <p:txBody>
          <a:bodyPr>
            <a:normAutofit/>
          </a:bodyPr>
          <a:lstStyle/>
          <a:p>
            <a:r>
              <a:rPr lang="pt-PT" dirty="0" err="1"/>
              <a:t>Geostationary</a:t>
            </a:r>
            <a:r>
              <a:rPr lang="pt-PT" dirty="0"/>
              <a:t> </a:t>
            </a:r>
            <a:r>
              <a:rPr lang="pt-PT" dirty="0" err="1"/>
              <a:t>Operational</a:t>
            </a:r>
            <a:r>
              <a:rPr lang="pt-PT" dirty="0"/>
              <a:t> </a:t>
            </a:r>
            <a:r>
              <a:rPr lang="pt-PT" dirty="0" err="1"/>
              <a:t>Environmental</a:t>
            </a:r>
            <a:r>
              <a:rPr lang="pt-PT" dirty="0"/>
              <a:t> </a:t>
            </a:r>
            <a:r>
              <a:rPr lang="pt-PT" dirty="0" err="1"/>
              <a:t>Satellite</a:t>
            </a:r>
            <a:r>
              <a:rPr lang="pt-PT" dirty="0"/>
              <a:t> </a:t>
            </a:r>
            <a:r>
              <a:rPr lang="en-US" dirty="0"/>
              <a:t>(GOES) series</a:t>
            </a:r>
            <a:br>
              <a:rPr lang="en-US" dirty="0"/>
            </a:br>
            <a:r>
              <a:rPr lang="en-US" sz="1800" i="1" dirty="0"/>
              <a:t>Imager/ Advanced Baseline Imager (ABI)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i="1" dirty="0"/>
              <a:t>Spatial resolution</a:t>
            </a:r>
            <a:r>
              <a:rPr lang="en-US" sz="1800" b="0" dirty="0"/>
              <a:t>: </a:t>
            </a:r>
            <a:r>
              <a:rPr lang="en-US" sz="1800" dirty="0"/>
              <a:t>0.05</a:t>
            </a:r>
            <a:r>
              <a:rPr lang="en-US" sz="1800" baseline="30000" dirty="0"/>
              <a:t>o</a:t>
            </a:r>
            <a:r>
              <a:rPr lang="en-US" sz="1800" dirty="0"/>
              <a:t>x0.05</a:t>
            </a:r>
            <a:r>
              <a:rPr lang="en-US" sz="1800" baseline="30000" dirty="0"/>
              <a:t>o</a:t>
            </a:r>
            <a:endParaRPr lang="en-US" sz="1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i="1" dirty="0"/>
              <a:t>Temporal resolution</a:t>
            </a:r>
            <a:r>
              <a:rPr lang="en-US" sz="1800" b="0" dirty="0"/>
              <a:t>: </a:t>
            </a:r>
          </a:p>
          <a:p>
            <a:pPr marL="55721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Imager: </a:t>
            </a:r>
            <a:r>
              <a:rPr lang="en-US" b="1" dirty="0"/>
              <a:t>3 hourly </a:t>
            </a:r>
            <a:r>
              <a:rPr lang="en-US" b="0" dirty="0"/>
              <a:t>(clear-sly)</a:t>
            </a:r>
            <a:endParaRPr lang="en-US" dirty="0"/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en-US" dirty="0"/>
              <a:t>ABI: </a:t>
            </a:r>
            <a:r>
              <a:rPr lang="en-US" b="1" dirty="0"/>
              <a:t>1 hourly </a:t>
            </a:r>
            <a:r>
              <a:rPr lang="en-US" b="0" dirty="0"/>
              <a:t>(clear-sly)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/>
              <a:t>Algorithm</a:t>
            </a:r>
            <a:r>
              <a:rPr lang="en-US" sz="1800" b="0" dirty="0"/>
              <a:t>: </a:t>
            </a:r>
          </a:p>
          <a:p>
            <a:pPr marL="55721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Imager: </a:t>
            </a:r>
            <a:r>
              <a:rPr lang="en-US" b="1" dirty="0"/>
              <a:t>Statistical Mono-Window </a:t>
            </a:r>
            <a:r>
              <a:rPr lang="en-US" dirty="0"/>
              <a:t>(1 TIR band)</a:t>
            </a:r>
            <a:endParaRPr lang="en-US" b="1" dirty="0"/>
          </a:p>
          <a:p>
            <a:pPr marL="55721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ABI: </a:t>
            </a:r>
            <a:r>
              <a:rPr lang="en-US" b="1" dirty="0"/>
              <a:t>Generalized Split-Window </a:t>
            </a:r>
            <a:r>
              <a:rPr lang="en-US" dirty="0"/>
              <a:t>(2 TIR bands)</a:t>
            </a:r>
            <a:endParaRPr lang="en-US" b="1" dirty="0"/>
          </a:p>
          <a:p>
            <a:endParaRPr lang="en-US" b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DC2912-1B1E-CC67-4023-9A026E7C9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69" y="1197529"/>
            <a:ext cx="3464587" cy="3227167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5965E0E-6E21-AA59-2FDC-D09F916B0AC0}"/>
              </a:ext>
            </a:extLst>
          </p:cNvPr>
          <p:cNvGrpSpPr/>
          <p:nvPr/>
        </p:nvGrpSpPr>
        <p:grpSpPr>
          <a:xfrm>
            <a:off x="2582162" y="5085184"/>
            <a:ext cx="7050939" cy="945187"/>
            <a:chOff x="2711376" y="5225844"/>
            <a:chExt cx="7050939" cy="945187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45F7358-9CA0-2CF6-1850-B7F3713F1FA1}"/>
                </a:ext>
              </a:extLst>
            </p:cNvPr>
            <p:cNvSpPr/>
            <p:nvPr/>
          </p:nvSpPr>
          <p:spPr>
            <a:xfrm>
              <a:off x="2957562" y="5528543"/>
              <a:ext cx="1664712" cy="216024"/>
            </a:xfrm>
            <a:prstGeom prst="rect">
              <a:avLst/>
            </a:prstGeom>
            <a:pattFill prst="dk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845F959-3942-1E80-06F6-D4D277D13780}"/>
                </a:ext>
              </a:extLst>
            </p:cNvPr>
            <p:cNvSpPr/>
            <p:nvPr/>
          </p:nvSpPr>
          <p:spPr>
            <a:xfrm>
              <a:off x="5021122" y="5531302"/>
              <a:ext cx="2616960" cy="2160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4580CC2-BC08-5EAA-E83E-2B5D8E58542D}"/>
                </a:ext>
              </a:extLst>
            </p:cNvPr>
            <p:cNvSpPr/>
            <p:nvPr/>
          </p:nvSpPr>
          <p:spPr>
            <a:xfrm>
              <a:off x="7644958" y="5528543"/>
              <a:ext cx="929227" cy="216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3" name="Conexão reta 12">
              <a:extLst>
                <a:ext uri="{FF2B5EF4-FFF2-40B4-BE49-F238E27FC236}">
                  <a16:creationId xmlns:a16="http://schemas.microsoft.com/office/drawing/2014/main" id="{064205BA-035F-2813-2AF0-D2A1D021C329}"/>
                </a:ext>
              </a:extLst>
            </p:cNvPr>
            <p:cNvCxnSpPr/>
            <p:nvPr/>
          </p:nvCxnSpPr>
          <p:spPr>
            <a:xfrm>
              <a:off x="2959517" y="5384527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xão reta 14">
              <a:extLst>
                <a:ext uri="{FF2B5EF4-FFF2-40B4-BE49-F238E27FC236}">
                  <a16:creationId xmlns:a16="http://schemas.microsoft.com/office/drawing/2014/main" id="{63C6300A-8D96-E93D-87A2-CD43F532DA4E}"/>
                </a:ext>
              </a:extLst>
            </p:cNvPr>
            <p:cNvCxnSpPr>
              <a:cxnSpLocks/>
            </p:cNvCxnSpPr>
            <p:nvPr/>
          </p:nvCxnSpPr>
          <p:spPr>
            <a:xfrm>
              <a:off x="5027670" y="5530492"/>
              <a:ext cx="0" cy="360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xão reta 15">
              <a:extLst>
                <a:ext uri="{FF2B5EF4-FFF2-40B4-BE49-F238E27FC236}">
                  <a16:creationId xmlns:a16="http://schemas.microsoft.com/office/drawing/2014/main" id="{14262E63-94F8-CF09-4003-D599342FDDB3}"/>
                </a:ext>
              </a:extLst>
            </p:cNvPr>
            <p:cNvCxnSpPr>
              <a:cxnSpLocks/>
            </p:cNvCxnSpPr>
            <p:nvPr/>
          </p:nvCxnSpPr>
          <p:spPr>
            <a:xfrm>
              <a:off x="7638082" y="5528543"/>
              <a:ext cx="0" cy="360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xão reta 21">
              <a:extLst>
                <a:ext uri="{FF2B5EF4-FFF2-40B4-BE49-F238E27FC236}">
                  <a16:creationId xmlns:a16="http://schemas.microsoft.com/office/drawing/2014/main" id="{4EDB538F-2323-C602-75EB-5F607823612B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2" y="5456535"/>
              <a:ext cx="6555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5142876-7734-4CA3-5F1D-4468EFA30200}"/>
                </a:ext>
              </a:extLst>
            </p:cNvPr>
            <p:cNvSpPr txBox="1"/>
            <p:nvPr/>
          </p:nvSpPr>
          <p:spPr>
            <a:xfrm>
              <a:off x="6442757" y="5230930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Phase 1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AEF3D7F9-10DF-F753-56BC-875AA82F9981}"/>
                </a:ext>
              </a:extLst>
            </p:cNvPr>
            <p:cNvSpPr txBox="1"/>
            <p:nvPr/>
          </p:nvSpPr>
          <p:spPr>
            <a:xfrm>
              <a:off x="2711376" y="5903417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2004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FFAB344E-71B4-1B2B-08FD-7675DDACA014}"/>
                </a:ext>
              </a:extLst>
            </p:cNvPr>
            <p:cNvSpPr txBox="1"/>
            <p:nvPr/>
          </p:nvSpPr>
          <p:spPr>
            <a:xfrm>
              <a:off x="4367560" y="5890529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2009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3D1D94C-451E-687F-3868-4E59A3386527}"/>
                </a:ext>
              </a:extLst>
            </p:cNvPr>
            <p:cNvSpPr txBox="1"/>
            <p:nvPr/>
          </p:nvSpPr>
          <p:spPr>
            <a:xfrm>
              <a:off x="4780626" y="5884198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2010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9CFFEE8-85F0-1849-9941-38D68FB4F2DC}"/>
                </a:ext>
              </a:extLst>
            </p:cNvPr>
            <p:cNvSpPr txBox="1"/>
            <p:nvPr/>
          </p:nvSpPr>
          <p:spPr>
            <a:xfrm>
              <a:off x="7388654" y="5909421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2018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A258D2B0-0D18-BE40-72D1-38BF0C87C7D0}"/>
                </a:ext>
              </a:extLst>
            </p:cNvPr>
            <p:cNvSpPr txBox="1"/>
            <p:nvPr/>
          </p:nvSpPr>
          <p:spPr>
            <a:xfrm>
              <a:off x="8328130" y="5909421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2021</a:t>
              </a:r>
            </a:p>
          </p:txBody>
        </p:sp>
        <p:cxnSp>
          <p:nvCxnSpPr>
            <p:cNvPr id="30" name="Conexão reta 29">
              <a:extLst>
                <a:ext uri="{FF2B5EF4-FFF2-40B4-BE49-F238E27FC236}">
                  <a16:creationId xmlns:a16="http://schemas.microsoft.com/office/drawing/2014/main" id="{B4C8B2F0-F3CD-AE65-937F-98E6B6B2E18E}"/>
                </a:ext>
              </a:extLst>
            </p:cNvPr>
            <p:cNvCxnSpPr/>
            <p:nvPr/>
          </p:nvCxnSpPr>
          <p:spPr>
            <a:xfrm>
              <a:off x="9512888" y="5399364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C93E7DA0-D18E-3251-207D-B467E82CE089}"/>
                </a:ext>
              </a:extLst>
            </p:cNvPr>
            <p:cNvSpPr txBox="1"/>
            <p:nvPr/>
          </p:nvSpPr>
          <p:spPr>
            <a:xfrm>
              <a:off x="9263460" y="5903417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2023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CE5ADD54-0600-3A97-4312-40A785173C29}"/>
                </a:ext>
              </a:extLst>
            </p:cNvPr>
            <p:cNvSpPr txBox="1"/>
            <p:nvPr/>
          </p:nvSpPr>
          <p:spPr>
            <a:xfrm>
              <a:off x="8707159" y="5225844"/>
              <a:ext cx="67999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Phase 2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C549116-D661-AB13-CFC3-422E51839EF0}"/>
                </a:ext>
              </a:extLst>
            </p:cNvPr>
            <p:cNvSpPr/>
            <p:nvPr/>
          </p:nvSpPr>
          <p:spPr>
            <a:xfrm>
              <a:off x="4624570" y="5532287"/>
              <a:ext cx="396552" cy="2160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4" name="Conexão reta 13">
              <a:extLst>
                <a:ext uri="{FF2B5EF4-FFF2-40B4-BE49-F238E27FC236}">
                  <a16:creationId xmlns:a16="http://schemas.microsoft.com/office/drawing/2014/main" id="{DAC97B45-25CA-08A4-9D4F-81C1ED3FBB9A}"/>
                </a:ext>
              </a:extLst>
            </p:cNvPr>
            <p:cNvCxnSpPr>
              <a:cxnSpLocks/>
            </p:cNvCxnSpPr>
            <p:nvPr/>
          </p:nvCxnSpPr>
          <p:spPr>
            <a:xfrm>
              <a:off x="4618079" y="5380784"/>
              <a:ext cx="0" cy="5017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69706A1-19AA-469D-39B5-6AF77D47C0A5}"/>
                </a:ext>
              </a:extLst>
            </p:cNvPr>
            <p:cNvSpPr/>
            <p:nvPr/>
          </p:nvSpPr>
          <p:spPr>
            <a:xfrm>
              <a:off x="8576298" y="5528543"/>
              <a:ext cx="929227" cy="216024"/>
            </a:xfrm>
            <a:prstGeom prst="rect">
              <a:avLst/>
            </a:prstGeom>
            <a:pattFill prst="dk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89BE15C7-7DD3-AF30-C933-1481AD64CE9C}"/>
                </a:ext>
              </a:extLst>
            </p:cNvPr>
            <p:cNvSpPr txBox="1"/>
            <p:nvPr/>
          </p:nvSpPr>
          <p:spPr>
            <a:xfrm>
              <a:off x="3410370" y="5225844"/>
              <a:ext cx="67999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Phase 2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1EF00C6-7F35-0885-17B6-41BFBEAC517F}"/>
                </a:ext>
              </a:extLst>
            </p:cNvPr>
            <p:cNvSpPr txBox="1"/>
            <p:nvPr/>
          </p:nvSpPr>
          <p:spPr>
            <a:xfrm>
              <a:off x="3648845" y="5740482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3"/>
                  </a:solidFill>
                </a:rPr>
                <a:t>GOES12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9858045E-B9ED-CA61-B0B0-E4A2D140C628}"/>
                </a:ext>
              </a:extLst>
            </p:cNvPr>
            <p:cNvSpPr txBox="1"/>
            <p:nvPr/>
          </p:nvSpPr>
          <p:spPr>
            <a:xfrm>
              <a:off x="6030608" y="5743614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6"/>
                  </a:solidFill>
                </a:rPr>
                <a:t>GOES13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F84DB717-F951-9E2A-D976-089B311A8D30}"/>
                </a:ext>
              </a:extLst>
            </p:cNvPr>
            <p:cNvSpPr txBox="1"/>
            <p:nvPr/>
          </p:nvSpPr>
          <p:spPr>
            <a:xfrm>
              <a:off x="7848850" y="5731132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2"/>
                  </a:solidFill>
                </a:rPr>
                <a:t>GOES16</a:t>
              </a:r>
            </a:p>
          </p:txBody>
        </p:sp>
        <p:cxnSp>
          <p:nvCxnSpPr>
            <p:cNvPr id="20" name="Conexão reta 19">
              <a:extLst>
                <a:ext uri="{FF2B5EF4-FFF2-40B4-BE49-F238E27FC236}">
                  <a16:creationId xmlns:a16="http://schemas.microsoft.com/office/drawing/2014/main" id="{07F8F001-6B50-BA89-7E08-BFE6DD076FD9}"/>
                </a:ext>
              </a:extLst>
            </p:cNvPr>
            <p:cNvCxnSpPr/>
            <p:nvPr/>
          </p:nvCxnSpPr>
          <p:spPr>
            <a:xfrm>
              <a:off x="8574186" y="5384527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60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 from geostationary satellites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15E3C9D-C325-4339-4714-B69BC1E13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59" y="980731"/>
            <a:ext cx="6780615" cy="5120035"/>
          </a:xfrm>
        </p:spPr>
        <p:txBody>
          <a:bodyPr>
            <a:normAutofit/>
          </a:bodyPr>
          <a:lstStyle/>
          <a:p>
            <a:r>
              <a:rPr lang="pt-PT" b="1" dirty="0" err="1"/>
              <a:t>Multifunctional</a:t>
            </a:r>
            <a:r>
              <a:rPr lang="pt-PT" b="1" dirty="0"/>
              <a:t> </a:t>
            </a:r>
            <a:r>
              <a:rPr lang="pt-PT" b="1" dirty="0" err="1"/>
              <a:t>Transport</a:t>
            </a:r>
            <a:r>
              <a:rPr lang="pt-PT" b="1" dirty="0"/>
              <a:t> </a:t>
            </a:r>
            <a:r>
              <a:rPr lang="pt-PT" b="1" dirty="0" err="1"/>
              <a:t>Satellites</a:t>
            </a:r>
            <a:r>
              <a:rPr lang="pt-PT" dirty="0"/>
              <a:t> (</a:t>
            </a:r>
            <a:r>
              <a:rPr lang="pt-PT" b="1" dirty="0"/>
              <a:t>MTSAT</a:t>
            </a:r>
            <a:r>
              <a:rPr lang="pt-PT" dirty="0"/>
              <a:t>) / </a:t>
            </a:r>
            <a:r>
              <a:rPr lang="pt-PT" dirty="0" err="1"/>
              <a:t>Himawari</a:t>
            </a:r>
            <a:r>
              <a:rPr lang="pt-PT" dirty="0"/>
              <a:t> </a:t>
            </a:r>
            <a:r>
              <a:rPr lang="en-US" dirty="0"/>
              <a:t>series</a:t>
            </a:r>
            <a:br>
              <a:rPr lang="en-US" dirty="0"/>
            </a:br>
            <a:r>
              <a:rPr lang="en-US" sz="1800" i="1" dirty="0"/>
              <a:t>Japanese Advanced Meteorological Imager (JAMI) / Advanced </a:t>
            </a:r>
            <a:r>
              <a:rPr lang="en-US" sz="1800" i="1" dirty="0" err="1"/>
              <a:t>Himawari</a:t>
            </a:r>
            <a:r>
              <a:rPr lang="en-US" sz="1800" i="1" dirty="0"/>
              <a:t> Imager (AHI)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i="1" dirty="0"/>
              <a:t>Spatial resolution</a:t>
            </a:r>
            <a:r>
              <a:rPr lang="en-US" sz="1800" b="0" dirty="0"/>
              <a:t>: </a:t>
            </a:r>
            <a:r>
              <a:rPr lang="en-US" sz="1800" dirty="0"/>
              <a:t>0.05</a:t>
            </a:r>
            <a:r>
              <a:rPr lang="en-US" sz="1800" baseline="30000" dirty="0"/>
              <a:t>o</a:t>
            </a:r>
            <a:r>
              <a:rPr lang="en-US" sz="1800" dirty="0"/>
              <a:t>x0.05</a:t>
            </a:r>
            <a:r>
              <a:rPr lang="en-US" sz="1800" baseline="30000" dirty="0"/>
              <a:t>o</a:t>
            </a:r>
            <a:endParaRPr lang="en-US" sz="1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i="1" dirty="0"/>
              <a:t>Temporal resolution</a:t>
            </a:r>
            <a:r>
              <a:rPr lang="en-US" sz="1800" b="0" dirty="0"/>
              <a:t>: </a:t>
            </a:r>
          </a:p>
          <a:p>
            <a:pPr marL="55721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JAMI: </a:t>
            </a:r>
            <a:r>
              <a:rPr lang="en-US" b="1" dirty="0"/>
              <a:t>3 hourly </a:t>
            </a:r>
            <a:r>
              <a:rPr lang="en-US" b="0" dirty="0"/>
              <a:t>(clear-sly)</a:t>
            </a:r>
            <a:endParaRPr lang="en-US" dirty="0"/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en-US" dirty="0"/>
              <a:t>AHI: </a:t>
            </a:r>
            <a:r>
              <a:rPr lang="en-US" b="1" dirty="0"/>
              <a:t>1 hourly </a:t>
            </a:r>
            <a:r>
              <a:rPr lang="en-US" b="0" dirty="0"/>
              <a:t>(clear-sly)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/>
              <a:t>Algorithm</a:t>
            </a:r>
            <a:r>
              <a:rPr lang="en-US" sz="1800" b="0" dirty="0"/>
              <a:t>: </a:t>
            </a:r>
          </a:p>
          <a:p>
            <a:pPr marL="55721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JAMI: </a:t>
            </a:r>
            <a:r>
              <a:rPr lang="en-US" b="1" dirty="0"/>
              <a:t>Statistical Mono-Window </a:t>
            </a:r>
            <a:r>
              <a:rPr lang="en-US" dirty="0"/>
              <a:t>(1 TIR band)</a:t>
            </a:r>
            <a:endParaRPr lang="en-US" b="1" dirty="0"/>
          </a:p>
          <a:p>
            <a:pPr marL="55721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AHI: </a:t>
            </a:r>
            <a:r>
              <a:rPr lang="en-US" b="1" dirty="0"/>
              <a:t>Generalized Split-Window </a:t>
            </a:r>
            <a:r>
              <a:rPr lang="en-US" dirty="0"/>
              <a:t>(2 TIR bands)</a:t>
            </a:r>
            <a:endParaRPr lang="en-US" b="1" dirty="0"/>
          </a:p>
          <a:p>
            <a:endParaRPr lang="en-US" b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0835F89-0537-847C-CCDD-1819438E0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69" y="1165372"/>
            <a:ext cx="3496987" cy="3257346"/>
          </a:xfrm>
          <a:prstGeom prst="rect">
            <a:avLst/>
          </a:prstGeom>
        </p:spPr>
      </p:pic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693B629-2060-762C-50B3-966DBAC7DD0F}"/>
              </a:ext>
            </a:extLst>
          </p:cNvPr>
          <p:cNvGrpSpPr/>
          <p:nvPr/>
        </p:nvGrpSpPr>
        <p:grpSpPr>
          <a:xfrm>
            <a:off x="2711376" y="5230930"/>
            <a:ext cx="7050939" cy="934374"/>
            <a:chOff x="2711376" y="5230930"/>
            <a:chExt cx="7050939" cy="93437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845F959-3942-1E80-06F6-D4D277D13780}"/>
                </a:ext>
              </a:extLst>
            </p:cNvPr>
            <p:cNvSpPr/>
            <p:nvPr/>
          </p:nvSpPr>
          <p:spPr>
            <a:xfrm>
              <a:off x="5021122" y="5531302"/>
              <a:ext cx="1895273" cy="2160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3" name="Conexão reta 12">
              <a:extLst>
                <a:ext uri="{FF2B5EF4-FFF2-40B4-BE49-F238E27FC236}">
                  <a16:creationId xmlns:a16="http://schemas.microsoft.com/office/drawing/2014/main" id="{064205BA-035F-2813-2AF0-D2A1D021C329}"/>
                </a:ext>
              </a:extLst>
            </p:cNvPr>
            <p:cNvCxnSpPr/>
            <p:nvPr/>
          </p:nvCxnSpPr>
          <p:spPr>
            <a:xfrm>
              <a:off x="2959517" y="5384527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xão reta 21">
              <a:extLst>
                <a:ext uri="{FF2B5EF4-FFF2-40B4-BE49-F238E27FC236}">
                  <a16:creationId xmlns:a16="http://schemas.microsoft.com/office/drawing/2014/main" id="{4EDB538F-2323-C602-75EB-5F607823612B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62" y="5456535"/>
              <a:ext cx="6555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5142876-7734-4CA3-5F1D-4468EFA30200}"/>
                </a:ext>
              </a:extLst>
            </p:cNvPr>
            <p:cNvSpPr txBox="1"/>
            <p:nvPr/>
          </p:nvSpPr>
          <p:spPr>
            <a:xfrm>
              <a:off x="5459108" y="5230930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Phase 1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AEF3D7F9-10DF-F753-56BC-875AA82F9981}"/>
                </a:ext>
              </a:extLst>
            </p:cNvPr>
            <p:cNvSpPr txBox="1"/>
            <p:nvPr/>
          </p:nvSpPr>
          <p:spPr>
            <a:xfrm>
              <a:off x="2711376" y="5903417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2004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FFAB344E-71B4-1B2B-08FD-7675DDACA014}"/>
                </a:ext>
              </a:extLst>
            </p:cNvPr>
            <p:cNvSpPr txBox="1"/>
            <p:nvPr/>
          </p:nvSpPr>
          <p:spPr>
            <a:xfrm>
              <a:off x="4367560" y="5890529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2009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3D1D94C-451E-687F-3868-4E59A3386527}"/>
                </a:ext>
              </a:extLst>
            </p:cNvPr>
            <p:cNvSpPr txBox="1"/>
            <p:nvPr/>
          </p:nvSpPr>
          <p:spPr>
            <a:xfrm>
              <a:off x="4780626" y="5903694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2010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9CFFEE8-85F0-1849-9941-38D68FB4F2DC}"/>
                </a:ext>
              </a:extLst>
            </p:cNvPr>
            <p:cNvSpPr txBox="1"/>
            <p:nvPr/>
          </p:nvSpPr>
          <p:spPr>
            <a:xfrm>
              <a:off x="6672541" y="5901439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2016</a:t>
              </a:r>
            </a:p>
          </p:txBody>
        </p:sp>
        <p:cxnSp>
          <p:nvCxnSpPr>
            <p:cNvPr id="30" name="Conexão reta 29">
              <a:extLst>
                <a:ext uri="{FF2B5EF4-FFF2-40B4-BE49-F238E27FC236}">
                  <a16:creationId xmlns:a16="http://schemas.microsoft.com/office/drawing/2014/main" id="{B4C8B2F0-F3CD-AE65-937F-98E6B6B2E18E}"/>
                </a:ext>
              </a:extLst>
            </p:cNvPr>
            <p:cNvCxnSpPr/>
            <p:nvPr/>
          </p:nvCxnSpPr>
          <p:spPr>
            <a:xfrm>
              <a:off x="9512888" y="5399364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C93E7DA0-D18E-3251-207D-B467E82CE089}"/>
                </a:ext>
              </a:extLst>
            </p:cNvPr>
            <p:cNvSpPr txBox="1"/>
            <p:nvPr/>
          </p:nvSpPr>
          <p:spPr>
            <a:xfrm>
              <a:off x="9263460" y="5903417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2023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CE5ADD54-0600-3A97-4312-40A785173C29}"/>
                </a:ext>
              </a:extLst>
            </p:cNvPr>
            <p:cNvSpPr txBox="1"/>
            <p:nvPr/>
          </p:nvSpPr>
          <p:spPr>
            <a:xfrm>
              <a:off x="7874238" y="5234777"/>
              <a:ext cx="67999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Phase 2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C549116-D661-AB13-CFC3-422E51839EF0}"/>
                </a:ext>
              </a:extLst>
            </p:cNvPr>
            <p:cNvSpPr/>
            <p:nvPr/>
          </p:nvSpPr>
          <p:spPr>
            <a:xfrm>
              <a:off x="4624569" y="5532287"/>
              <a:ext cx="498851" cy="2160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cxnSp>
          <p:nvCxnSpPr>
            <p:cNvPr id="14" name="Conexão reta 13">
              <a:extLst>
                <a:ext uri="{FF2B5EF4-FFF2-40B4-BE49-F238E27FC236}">
                  <a16:creationId xmlns:a16="http://schemas.microsoft.com/office/drawing/2014/main" id="{DAC97B45-25CA-08A4-9D4F-81C1ED3FBB9A}"/>
                </a:ext>
              </a:extLst>
            </p:cNvPr>
            <p:cNvCxnSpPr>
              <a:cxnSpLocks/>
            </p:cNvCxnSpPr>
            <p:nvPr/>
          </p:nvCxnSpPr>
          <p:spPr>
            <a:xfrm>
              <a:off x="4618079" y="5380784"/>
              <a:ext cx="0" cy="5017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69706A1-19AA-469D-39B5-6AF77D47C0A5}"/>
                </a:ext>
              </a:extLst>
            </p:cNvPr>
            <p:cNvSpPr/>
            <p:nvPr/>
          </p:nvSpPr>
          <p:spPr>
            <a:xfrm>
              <a:off x="6922944" y="5528543"/>
              <a:ext cx="2582582" cy="216024"/>
            </a:xfrm>
            <a:prstGeom prst="rect">
              <a:avLst/>
            </a:prstGeom>
            <a:pattFill prst="dk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5" name="Conexão reta 14">
              <a:extLst>
                <a:ext uri="{FF2B5EF4-FFF2-40B4-BE49-F238E27FC236}">
                  <a16:creationId xmlns:a16="http://schemas.microsoft.com/office/drawing/2014/main" id="{63C6300A-8D96-E93D-87A2-CD43F532DA4E}"/>
                </a:ext>
              </a:extLst>
            </p:cNvPr>
            <p:cNvCxnSpPr>
              <a:cxnSpLocks/>
            </p:cNvCxnSpPr>
            <p:nvPr/>
          </p:nvCxnSpPr>
          <p:spPr>
            <a:xfrm>
              <a:off x="5027670" y="5530492"/>
              <a:ext cx="0" cy="360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81C5C49A-554F-F291-4C5D-130CD0F716FB}"/>
                </a:ext>
              </a:extLst>
            </p:cNvPr>
            <p:cNvSpPr txBox="1"/>
            <p:nvPr/>
          </p:nvSpPr>
          <p:spPr>
            <a:xfrm>
              <a:off x="4570130" y="5723413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3"/>
                  </a:solidFill>
                </a:rPr>
                <a:t>MTSAT1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029583E-BFD1-33A5-F8E5-7FD46001DDFC}"/>
                </a:ext>
              </a:extLst>
            </p:cNvPr>
            <p:cNvSpPr txBox="1"/>
            <p:nvPr/>
          </p:nvSpPr>
          <p:spPr>
            <a:xfrm>
              <a:off x="5681695" y="5718145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6"/>
                  </a:solidFill>
                </a:rPr>
                <a:t>MTSAT2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B951CD1F-2C0E-1831-C70F-71C1DCB6042E}"/>
                </a:ext>
              </a:extLst>
            </p:cNvPr>
            <p:cNvSpPr txBox="1"/>
            <p:nvPr/>
          </p:nvSpPr>
          <p:spPr>
            <a:xfrm>
              <a:off x="7763161" y="5718145"/>
              <a:ext cx="85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2"/>
                  </a:solidFill>
                </a:rPr>
                <a:t>Himawari8</a:t>
              </a:r>
            </a:p>
          </p:txBody>
        </p:sp>
        <p:cxnSp>
          <p:nvCxnSpPr>
            <p:cNvPr id="20" name="Conexão reta 19">
              <a:extLst>
                <a:ext uri="{FF2B5EF4-FFF2-40B4-BE49-F238E27FC236}">
                  <a16:creationId xmlns:a16="http://schemas.microsoft.com/office/drawing/2014/main" id="{07F8F001-6B50-BA89-7E08-BFE6DD076FD9}"/>
                </a:ext>
              </a:extLst>
            </p:cNvPr>
            <p:cNvCxnSpPr/>
            <p:nvPr/>
          </p:nvCxnSpPr>
          <p:spPr>
            <a:xfrm>
              <a:off x="6916003" y="5386476"/>
              <a:ext cx="0" cy="50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093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52541-1C66-AD45-AF9E-B174DEF1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 from geostationary satellites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723F659-CB30-5483-1AA5-2374E79A4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Auxiliary datasets: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Combined ASTER and MODIS Emissivity for Land (</a:t>
            </a:r>
            <a:r>
              <a:rPr lang="en-US" b="1" i="1" dirty="0"/>
              <a:t>CAMEL</a:t>
            </a:r>
            <a:r>
              <a:rPr lang="en-US" dirty="0"/>
              <a:t>) </a:t>
            </a:r>
            <a:r>
              <a:rPr lang="en-US" i="1" dirty="0"/>
              <a:t>emissivity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Total Column Water </a:t>
            </a:r>
            <a:r>
              <a:rPr lang="en-US" dirty="0" err="1"/>
              <a:t>Vapour</a:t>
            </a:r>
            <a:r>
              <a:rPr lang="en-US" dirty="0"/>
              <a:t> from </a:t>
            </a:r>
            <a:r>
              <a:rPr lang="en-US" b="1" dirty="0"/>
              <a:t>ERA5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Cloud mask provided by the LSA-SAF/CGLPS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Full </a:t>
            </a:r>
            <a:r>
              <a:rPr lang="en-US" dirty="0"/>
              <a:t>uncertainty propagation </a:t>
            </a:r>
            <a:r>
              <a:rPr lang="en-US" b="0" dirty="0"/>
              <a:t>using CCI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Algorithm coefficients </a:t>
            </a:r>
            <a:r>
              <a:rPr lang="en-US" b="0" dirty="0"/>
              <a:t>obtained with the same calibration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r>
              <a:rPr lang="en-US" dirty="0"/>
              <a:t>Important notes to users: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Sensors are </a:t>
            </a:r>
            <a:r>
              <a:rPr lang="en-US" dirty="0"/>
              <a:t>not intercalibrated </a:t>
            </a:r>
            <a:r>
              <a:rPr lang="en-US" b="0" dirty="0"/>
              <a:t>-&gt; expected discontinuities in the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Expected changes in </a:t>
            </a:r>
            <a:r>
              <a:rPr lang="en-US" dirty="0"/>
              <a:t>accuracy</a:t>
            </a:r>
            <a:r>
              <a:rPr lang="en-US" b="0" dirty="0"/>
              <a:t> from the </a:t>
            </a:r>
            <a:r>
              <a:rPr lang="en-US" dirty="0"/>
              <a:t>single-channel</a:t>
            </a:r>
            <a:r>
              <a:rPr lang="en-US" b="0" dirty="0"/>
              <a:t> to </a:t>
            </a:r>
            <a:r>
              <a:rPr lang="en-US" dirty="0"/>
              <a:t>dual-channel </a:t>
            </a:r>
            <a:r>
              <a:rPr lang="en-US" b="0" dirty="0"/>
              <a:t>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614363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7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5C735-7402-2FE0-5E46-5BA500E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Merged GEO product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AA444FB-4AEC-C1A9-9362-989016997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980731"/>
            <a:ext cx="5904656" cy="5120035"/>
          </a:xfrm>
        </p:spPr>
        <p:txBody>
          <a:bodyPr>
            <a:normAutofit/>
          </a:bodyPr>
          <a:lstStyle/>
          <a:p>
            <a:r>
              <a:rPr lang="en-US" dirty="0"/>
              <a:t>Merged Geostationary LST product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/>
              <a:t>Spatial resolution</a:t>
            </a:r>
            <a:r>
              <a:rPr lang="en-US" sz="1800" b="0" dirty="0"/>
              <a:t>: </a:t>
            </a:r>
            <a:r>
              <a:rPr lang="en-US" sz="1800" dirty="0"/>
              <a:t>0.05</a:t>
            </a:r>
            <a:r>
              <a:rPr lang="en-US" sz="1800" baseline="30000" dirty="0"/>
              <a:t>o</a:t>
            </a:r>
            <a:r>
              <a:rPr lang="en-US" sz="1800" dirty="0"/>
              <a:t>x0.05</a:t>
            </a:r>
            <a:r>
              <a:rPr lang="en-US" sz="1800" baseline="30000" dirty="0"/>
              <a:t>o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/>
              <a:t>Temporal resolution</a:t>
            </a:r>
            <a:r>
              <a:rPr lang="en-US" sz="1800" b="0" dirty="0"/>
              <a:t>: </a:t>
            </a:r>
            <a:r>
              <a:rPr lang="en-US" sz="1800" dirty="0"/>
              <a:t>3 hourly </a:t>
            </a:r>
            <a:r>
              <a:rPr lang="en-US" sz="1800" b="0" dirty="0"/>
              <a:t>(clear-sly)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5" name="Imagem 4" descr="Uma imagem com mapa&#10;&#10;Descrição gerada automaticamente">
            <a:extLst>
              <a:ext uri="{FF2B5EF4-FFF2-40B4-BE49-F238E27FC236}">
                <a16:creationId xmlns:a16="http://schemas.microsoft.com/office/drawing/2014/main" id="{191D57A6-D530-5667-C7CF-7979DE0D6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820309"/>
            <a:ext cx="6624736" cy="3280457"/>
          </a:xfrm>
          <a:prstGeom prst="rect">
            <a:avLst/>
          </a:prstGeom>
        </p:spPr>
      </p:pic>
      <p:sp>
        <p:nvSpPr>
          <p:cNvPr id="79" name="Retângulo 78">
            <a:extLst>
              <a:ext uri="{FF2B5EF4-FFF2-40B4-BE49-F238E27FC236}">
                <a16:creationId xmlns:a16="http://schemas.microsoft.com/office/drawing/2014/main" id="{EB11D7AA-B5AC-06A0-B906-1FC623B6F2DB}"/>
              </a:ext>
            </a:extLst>
          </p:cNvPr>
          <p:cNvSpPr/>
          <p:nvPr/>
        </p:nvSpPr>
        <p:spPr>
          <a:xfrm>
            <a:off x="6184991" y="1358194"/>
            <a:ext cx="2295446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A75A6E4E-4EF0-433E-4908-30832768C120}"/>
              </a:ext>
            </a:extLst>
          </p:cNvPr>
          <p:cNvSpPr/>
          <p:nvPr/>
        </p:nvSpPr>
        <p:spPr>
          <a:xfrm>
            <a:off x="8486927" y="1355435"/>
            <a:ext cx="1647679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D4551607-3D41-7609-C89F-180FC946E64B}"/>
              </a:ext>
            </a:extLst>
          </p:cNvPr>
          <p:cNvCxnSpPr>
            <a:cxnSpLocks/>
          </p:cNvCxnSpPr>
          <p:nvPr/>
        </p:nvCxnSpPr>
        <p:spPr>
          <a:xfrm>
            <a:off x="8480438" y="1370272"/>
            <a:ext cx="0" cy="360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8AD6DB2B-4A67-975F-C7B4-5E18EDDAA2A5}"/>
              </a:ext>
            </a:extLst>
          </p:cNvPr>
          <p:cNvCxnSpPr>
            <a:cxnSpLocks/>
          </p:cNvCxnSpPr>
          <p:nvPr/>
        </p:nvCxnSpPr>
        <p:spPr>
          <a:xfrm>
            <a:off x="6184991" y="1283427"/>
            <a:ext cx="48883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61A3C406-75D2-87AC-295F-C39D30943B87}"/>
              </a:ext>
            </a:extLst>
          </p:cNvPr>
          <p:cNvSpPr txBox="1"/>
          <p:nvPr/>
        </p:nvSpPr>
        <p:spPr>
          <a:xfrm>
            <a:off x="8003178" y="1057822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Phase 1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EA66481-986B-12A1-9806-685E901EE568}"/>
              </a:ext>
            </a:extLst>
          </p:cNvPr>
          <p:cNvSpPr txBox="1"/>
          <p:nvPr/>
        </p:nvSpPr>
        <p:spPr>
          <a:xfrm>
            <a:off x="5927981" y="1717421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2009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FC54D0AB-1639-C30B-1179-FC6DFFEAF425}"/>
              </a:ext>
            </a:extLst>
          </p:cNvPr>
          <p:cNvSpPr txBox="1"/>
          <p:nvPr/>
        </p:nvSpPr>
        <p:spPr>
          <a:xfrm>
            <a:off x="9888551" y="173631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2021</a:t>
            </a:r>
          </a:p>
        </p:txBody>
      </p:sp>
      <p:cxnSp>
        <p:nvCxnSpPr>
          <p:cNvPr id="91" name="Conexão reta 90">
            <a:extLst>
              <a:ext uri="{FF2B5EF4-FFF2-40B4-BE49-F238E27FC236}">
                <a16:creationId xmlns:a16="http://schemas.microsoft.com/office/drawing/2014/main" id="{3D0B38FC-16AB-880D-1477-DDABC1595997}"/>
              </a:ext>
            </a:extLst>
          </p:cNvPr>
          <p:cNvCxnSpPr/>
          <p:nvPr/>
        </p:nvCxnSpPr>
        <p:spPr>
          <a:xfrm>
            <a:off x="11073309" y="1226256"/>
            <a:ext cx="0" cy="504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2030591B-DFB1-C63B-D5A6-6C9BED214540}"/>
              </a:ext>
            </a:extLst>
          </p:cNvPr>
          <p:cNvSpPr txBox="1"/>
          <p:nvPr/>
        </p:nvSpPr>
        <p:spPr>
          <a:xfrm>
            <a:off x="10823881" y="173030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2023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25BF02B9-2CA6-52F4-9533-CAA35950DE1C}"/>
              </a:ext>
            </a:extLst>
          </p:cNvPr>
          <p:cNvSpPr txBox="1"/>
          <p:nvPr/>
        </p:nvSpPr>
        <p:spPr>
          <a:xfrm>
            <a:off x="10267580" y="1052736"/>
            <a:ext cx="679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Phase 2</a:t>
            </a:r>
          </a:p>
        </p:txBody>
      </p:sp>
      <p:cxnSp>
        <p:nvCxnSpPr>
          <p:cNvPr id="95" name="Conexão reta 94">
            <a:extLst>
              <a:ext uri="{FF2B5EF4-FFF2-40B4-BE49-F238E27FC236}">
                <a16:creationId xmlns:a16="http://schemas.microsoft.com/office/drawing/2014/main" id="{42ED844D-2396-4885-64E4-FB59210AA4D5}"/>
              </a:ext>
            </a:extLst>
          </p:cNvPr>
          <p:cNvCxnSpPr>
            <a:cxnSpLocks/>
          </p:cNvCxnSpPr>
          <p:nvPr/>
        </p:nvCxnSpPr>
        <p:spPr>
          <a:xfrm>
            <a:off x="6178500" y="1207676"/>
            <a:ext cx="0" cy="501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Retângulo 95">
            <a:extLst>
              <a:ext uri="{FF2B5EF4-FFF2-40B4-BE49-F238E27FC236}">
                <a16:creationId xmlns:a16="http://schemas.microsoft.com/office/drawing/2014/main" id="{73C57077-4A44-736A-2B36-18B3DED5F69A}"/>
              </a:ext>
            </a:extLst>
          </p:cNvPr>
          <p:cNvSpPr/>
          <p:nvPr/>
        </p:nvSpPr>
        <p:spPr>
          <a:xfrm>
            <a:off x="10136719" y="1355435"/>
            <a:ext cx="929227" cy="216024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EC92B9DA-E8A6-04FA-F0B2-6657E9986CB4}"/>
              </a:ext>
            </a:extLst>
          </p:cNvPr>
          <p:cNvCxnSpPr/>
          <p:nvPr/>
        </p:nvCxnSpPr>
        <p:spPr>
          <a:xfrm>
            <a:off x="10134607" y="1211419"/>
            <a:ext cx="0" cy="504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DD85FDD3-006C-C63C-422E-395961F2957A}"/>
              </a:ext>
            </a:extLst>
          </p:cNvPr>
          <p:cNvSpPr txBox="1"/>
          <p:nvPr/>
        </p:nvSpPr>
        <p:spPr>
          <a:xfrm>
            <a:off x="8252091" y="171674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2016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B4A74A6-B31D-F858-4624-946E198D40CA}"/>
              </a:ext>
            </a:extLst>
          </p:cNvPr>
          <p:cNvSpPr txBox="1"/>
          <p:nvPr/>
        </p:nvSpPr>
        <p:spPr>
          <a:xfrm>
            <a:off x="8921390" y="1572637"/>
            <a:ext cx="7489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6"/>
                </a:solidFill>
              </a:rPr>
              <a:t>Without </a:t>
            </a:r>
          </a:p>
          <a:p>
            <a:pPr algn="ctr"/>
            <a:r>
              <a:rPr lang="en-US" sz="1050" dirty="0" err="1">
                <a:solidFill>
                  <a:schemeClr val="accent6"/>
                </a:solidFill>
              </a:rPr>
              <a:t>Himawari</a:t>
            </a:r>
            <a:endParaRPr lang="en-US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96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-LST_slides_template.potx" id="{2B6BCE11-6772-40BB-AA17-3273804FB5A4}" vid="{17E2871C-5F09-4DB1-8B5A-9D014DE06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330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GlobTemp_slides_template</vt:lpstr>
      <vt:lpstr>GEO IR products</vt:lpstr>
      <vt:lpstr>LST from geostationary satellites</vt:lpstr>
      <vt:lpstr>LST from geostationary satellites</vt:lpstr>
      <vt:lpstr>LST from geostationary satellites</vt:lpstr>
      <vt:lpstr>LST from geostationary satellites</vt:lpstr>
      <vt:lpstr>Merged GEO product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Bruniquel</dc:creator>
  <cp:lastModifiedBy>Sofia Ermida</cp:lastModifiedBy>
  <cp:revision>30</cp:revision>
  <dcterms:created xsi:type="dcterms:W3CDTF">2013-11-06T14:28:03Z</dcterms:created>
  <dcterms:modified xsi:type="dcterms:W3CDTF">2022-09-27T10:53:39Z</dcterms:modified>
</cp:coreProperties>
</file>