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28" r:id="rId4"/>
  </p:sldMasterIdLst>
  <p:notesMasterIdLst>
    <p:notesMasterId r:id="rId13"/>
  </p:notesMasterIdLst>
  <p:handoutMasterIdLst>
    <p:handoutMasterId r:id="rId14"/>
  </p:handoutMasterIdLst>
  <p:sldIdLst>
    <p:sldId id="1036" r:id="rId5"/>
    <p:sldId id="1037" r:id="rId6"/>
    <p:sldId id="1038" r:id="rId7"/>
    <p:sldId id="1040" r:id="rId8"/>
    <p:sldId id="1041" r:id="rId9"/>
    <p:sldId id="1042" r:id="rId10"/>
    <p:sldId id="1043" r:id="rId11"/>
    <p:sldId id="1044" r:id="rId12"/>
  </p:sldIdLst>
  <p:sldSz cx="9144000" cy="5143500" type="screen16x9"/>
  <p:notesSz cx="7023100" cy="9309100"/>
  <p:defaultTextStyle>
    <a:defPPr>
      <a:defRPr lang="en-GB"/>
    </a:defPPr>
    <a:lvl1pPr algn="l" rtl="0" fontAlgn="base">
      <a:spcBef>
        <a:spcPct val="0"/>
      </a:spcBef>
      <a:spcAft>
        <a:spcPct val="0"/>
      </a:spcAft>
      <a:defRPr kern="1200">
        <a:solidFill>
          <a:schemeClr val="tx1"/>
        </a:solidFill>
        <a:latin typeface="Verdana" pitchFamily="34" charset="0"/>
        <a:ea typeface="+mn-ea"/>
        <a:cs typeface="+mn-cs"/>
      </a:defRPr>
    </a:lvl1pPr>
    <a:lvl2pPr marL="457200" algn="l" rtl="0" fontAlgn="base">
      <a:spcBef>
        <a:spcPct val="0"/>
      </a:spcBef>
      <a:spcAft>
        <a:spcPct val="0"/>
      </a:spcAft>
      <a:defRPr kern="1200">
        <a:solidFill>
          <a:schemeClr val="tx1"/>
        </a:solidFill>
        <a:latin typeface="Verdana" pitchFamily="34" charset="0"/>
        <a:ea typeface="+mn-ea"/>
        <a:cs typeface="+mn-cs"/>
      </a:defRPr>
    </a:lvl2pPr>
    <a:lvl3pPr marL="914400" algn="l" rtl="0" fontAlgn="base">
      <a:spcBef>
        <a:spcPct val="0"/>
      </a:spcBef>
      <a:spcAft>
        <a:spcPct val="0"/>
      </a:spcAft>
      <a:defRPr kern="1200">
        <a:solidFill>
          <a:schemeClr val="tx1"/>
        </a:solidFill>
        <a:latin typeface="Verdana" pitchFamily="34" charset="0"/>
        <a:ea typeface="+mn-ea"/>
        <a:cs typeface="+mn-cs"/>
      </a:defRPr>
    </a:lvl3pPr>
    <a:lvl4pPr marL="1371600" algn="l" rtl="0" fontAlgn="base">
      <a:spcBef>
        <a:spcPct val="0"/>
      </a:spcBef>
      <a:spcAft>
        <a:spcPct val="0"/>
      </a:spcAft>
      <a:defRPr kern="1200">
        <a:solidFill>
          <a:schemeClr val="tx1"/>
        </a:solidFill>
        <a:latin typeface="Verdana" pitchFamily="34" charset="0"/>
        <a:ea typeface="+mn-ea"/>
        <a:cs typeface="+mn-cs"/>
      </a:defRPr>
    </a:lvl4pPr>
    <a:lvl5pPr marL="1828800" algn="l" rtl="0" fontAlgn="base">
      <a:spcBef>
        <a:spcPct val="0"/>
      </a:spcBef>
      <a:spcAft>
        <a:spcPct val="0"/>
      </a:spcAft>
      <a:defRPr kern="1200">
        <a:solidFill>
          <a:schemeClr val="tx1"/>
        </a:solidFill>
        <a:latin typeface="Verdana" pitchFamily="34" charset="0"/>
        <a:ea typeface="+mn-ea"/>
        <a:cs typeface="+mn-cs"/>
      </a:defRPr>
    </a:lvl5pPr>
    <a:lvl6pPr marL="2286000" algn="l" defTabSz="914400" rtl="0" eaLnBrk="1" latinLnBrk="0" hangingPunct="1">
      <a:defRPr kern="1200">
        <a:solidFill>
          <a:schemeClr val="tx1"/>
        </a:solidFill>
        <a:latin typeface="Verdana" pitchFamily="34" charset="0"/>
        <a:ea typeface="+mn-ea"/>
        <a:cs typeface="+mn-cs"/>
      </a:defRPr>
    </a:lvl6pPr>
    <a:lvl7pPr marL="2743200" algn="l" defTabSz="914400" rtl="0" eaLnBrk="1" latinLnBrk="0" hangingPunct="1">
      <a:defRPr kern="1200">
        <a:solidFill>
          <a:schemeClr val="tx1"/>
        </a:solidFill>
        <a:latin typeface="Verdana" pitchFamily="34" charset="0"/>
        <a:ea typeface="+mn-ea"/>
        <a:cs typeface="+mn-cs"/>
      </a:defRPr>
    </a:lvl7pPr>
    <a:lvl8pPr marL="3200400" algn="l" defTabSz="914400" rtl="0" eaLnBrk="1" latinLnBrk="0" hangingPunct="1">
      <a:defRPr kern="1200">
        <a:solidFill>
          <a:schemeClr val="tx1"/>
        </a:solidFill>
        <a:latin typeface="Verdana" pitchFamily="34" charset="0"/>
        <a:ea typeface="+mn-ea"/>
        <a:cs typeface="+mn-cs"/>
      </a:defRPr>
    </a:lvl8pPr>
    <a:lvl9pPr marL="3657600" algn="l" defTabSz="914400" rtl="0" eaLnBrk="1" latinLnBrk="0" hangingPunct="1">
      <a:defRPr kern="1200">
        <a:solidFill>
          <a:schemeClr val="tx1"/>
        </a:solidFill>
        <a:latin typeface="Verdana" pitchFamily="34" charset="0"/>
        <a:ea typeface="+mn-ea"/>
        <a:cs typeface="+mn-cs"/>
      </a:defRPr>
    </a:lvl9pPr>
  </p:defaultTextStyle>
  <p:extLst>
    <p:ext uri="{521415D9-36F7-43E2-AB2F-B90AF26B5E84}">
      <p14:sectionLst xmlns:p14="http://schemas.microsoft.com/office/powerpoint/2010/main">
        <p14:section name="Session 4" id="{63721A08-FF85-2E49-85DA-27E0C24D80C8}">
          <p14:sldIdLst>
            <p14:sldId id="1036"/>
            <p14:sldId id="1037"/>
            <p14:sldId id="1038"/>
            <p14:sldId id="1040"/>
            <p14:sldId id="1041"/>
            <p14:sldId id="1042"/>
            <p14:sldId id="1043"/>
            <p14:sldId id="1044"/>
          </p14:sldIdLst>
        </p14:section>
      </p14:sectionLst>
    </p:ext>
    <p:ext uri="{EFAFB233-063F-42B5-8137-9DF3F51BA10A}">
      <p15:sldGuideLst xmlns:p15="http://schemas.microsoft.com/office/powerpoint/2012/main">
        <p15:guide id="1" orient="horz" pos="162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D9D9D"/>
    <a:srgbClr val="0098DB"/>
    <a:srgbClr val="00549F"/>
    <a:srgbClr val="FDC82F"/>
    <a:srgbClr val="00338D"/>
    <a:srgbClr val="D0103A"/>
    <a:srgbClr val="008542"/>
    <a:srgbClr val="E37222"/>
    <a:srgbClr val="8224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8" autoAdjust="0"/>
    <p:restoredTop sz="83313" autoAdjust="0"/>
  </p:normalViewPr>
  <p:slideViewPr>
    <p:cSldViewPr snapToGrid="0">
      <p:cViewPr>
        <p:scale>
          <a:sx n="62" d="100"/>
          <a:sy n="62" d="100"/>
        </p:scale>
        <p:origin x="1819" y="581"/>
      </p:cViewPr>
      <p:guideLst>
        <p:guide orient="horz" pos="1620"/>
        <p:guide pos="2880"/>
      </p:guideLst>
    </p:cSldViewPr>
  </p:slideViewPr>
  <p:outlineViewPr>
    <p:cViewPr>
      <p:scale>
        <a:sx n="33" d="100"/>
        <a:sy n="33" d="100"/>
      </p:scale>
      <p:origin x="0" y="-1016"/>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28738" name="Rectangle 2"/>
          <p:cNvSpPr>
            <a:spLocks noGrp="1" noChangeArrowheads="1"/>
          </p:cNvSpPr>
          <p:nvPr>
            <p:ph type="hdr" sz="quarter"/>
          </p:nvPr>
        </p:nvSpPr>
        <p:spPr bwMode="auto">
          <a:xfrm>
            <a:off x="0" y="0"/>
            <a:ext cx="3043238" cy="465138"/>
          </a:xfrm>
          <a:prstGeom prst="rect">
            <a:avLst/>
          </a:prstGeom>
          <a:noFill/>
          <a:ln w="9525">
            <a:noFill/>
            <a:miter lim="800000"/>
            <a:headEnd/>
            <a:tailEnd/>
          </a:ln>
        </p:spPr>
        <p:txBody>
          <a:bodyPr vert="horz" wrap="square" lIns="89404" tIns="44702" rIns="89404" bIns="44702" numCol="1" anchor="t" anchorCtr="0" compatLnSpc="1">
            <a:prstTxWarp prst="textNoShape">
              <a:avLst/>
            </a:prstTxWarp>
          </a:bodyPr>
          <a:lstStyle>
            <a:lvl1pPr defTabSz="892175">
              <a:defRPr sz="1100" smtClean="0">
                <a:latin typeface="Arial" pitchFamily="34" charset="0"/>
              </a:defRPr>
            </a:lvl1pPr>
          </a:lstStyle>
          <a:p>
            <a:pPr>
              <a:defRPr/>
            </a:pPr>
            <a:endParaRPr lang="it-IT" dirty="0"/>
          </a:p>
        </p:txBody>
      </p:sp>
      <p:sp>
        <p:nvSpPr>
          <p:cNvPr id="628739" name="Rectangle 3"/>
          <p:cNvSpPr>
            <a:spLocks noGrp="1" noChangeArrowheads="1"/>
          </p:cNvSpPr>
          <p:nvPr>
            <p:ph type="dt" sz="quarter" idx="1"/>
          </p:nvPr>
        </p:nvSpPr>
        <p:spPr bwMode="auto">
          <a:xfrm>
            <a:off x="3978275" y="0"/>
            <a:ext cx="3043238" cy="465138"/>
          </a:xfrm>
          <a:prstGeom prst="rect">
            <a:avLst/>
          </a:prstGeom>
          <a:noFill/>
          <a:ln w="9525">
            <a:noFill/>
            <a:miter lim="800000"/>
            <a:headEnd/>
            <a:tailEnd/>
          </a:ln>
        </p:spPr>
        <p:txBody>
          <a:bodyPr vert="horz" wrap="square" lIns="89404" tIns="44702" rIns="89404" bIns="44702" numCol="1" anchor="t" anchorCtr="0" compatLnSpc="1">
            <a:prstTxWarp prst="textNoShape">
              <a:avLst/>
            </a:prstTxWarp>
          </a:bodyPr>
          <a:lstStyle>
            <a:lvl1pPr algn="r" defTabSz="892175">
              <a:defRPr sz="1100" smtClean="0">
                <a:latin typeface="Arial" pitchFamily="34" charset="0"/>
              </a:defRPr>
            </a:lvl1pPr>
          </a:lstStyle>
          <a:p>
            <a:pPr>
              <a:defRPr/>
            </a:pPr>
            <a:endParaRPr lang="it-IT" dirty="0"/>
          </a:p>
        </p:txBody>
      </p:sp>
      <p:sp>
        <p:nvSpPr>
          <p:cNvPr id="628740" name="Rectangle 4"/>
          <p:cNvSpPr>
            <a:spLocks noGrp="1" noChangeArrowheads="1"/>
          </p:cNvSpPr>
          <p:nvPr>
            <p:ph type="ftr" sz="quarter" idx="2"/>
          </p:nvPr>
        </p:nvSpPr>
        <p:spPr bwMode="auto">
          <a:xfrm>
            <a:off x="0" y="8842375"/>
            <a:ext cx="3043238" cy="465138"/>
          </a:xfrm>
          <a:prstGeom prst="rect">
            <a:avLst/>
          </a:prstGeom>
          <a:noFill/>
          <a:ln w="9525">
            <a:noFill/>
            <a:miter lim="800000"/>
            <a:headEnd/>
            <a:tailEnd/>
          </a:ln>
        </p:spPr>
        <p:txBody>
          <a:bodyPr vert="horz" wrap="square" lIns="89404" tIns="44702" rIns="89404" bIns="44702" numCol="1" anchor="b" anchorCtr="0" compatLnSpc="1">
            <a:prstTxWarp prst="textNoShape">
              <a:avLst/>
            </a:prstTxWarp>
          </a:bodyPr>
          <a:lstStyle>
            <a:lvl1pPr defTabSz="892175">
              <a:defRPr sz="1100" smtClean="0">
                <a:latin typeface="Arial" pitchFamily="34" charset="0"/>
              </a:defRPr>
            </a:lvl1pPr>
          </a:lstStyle>
          <a:p>
            <a:pPr>
              <a:defRPr/>
            </a:pPr>
            <a:endParaRPr lang="it-IT" dirty="0"/>
          </a:p>
        </p:txBody>
      </p:sp>
      <p:sp>
        <p:nvSpPr>
          <p:cNvPr id="628741" name="Rectangle 5"/>
          <p:cNvSpPr>
            <a:spLocks noGrp="1" noChangeArrowheads="1"/>
          </p:cNvSpPr>
          <p:nvPr>
            <p:ph type="sldNum" sz="quarter" idx="3"/>
          </p:nvPr>
        </p:nvSpPr>
        <p:spPr bwMode="auto">
          <a:xfrm>
            <a:off x="3978275" y="8842375"/>
            <a:ext cx="3043238" cy="465138"/>
          </a:xfrm>
          <a:prstGeom prst="rect">
            <a:avLst/>
          </a:prstGeom>
          <a:noFill/>
          <a:ln w="9525">
            <a:noFill/>
            <a:miter lim="800000"/>
            <a:headEnd/>
            <a:tailEnd/>
          </a:ln>
        </p:spPr>
        <p:txBody>
          <a:bodyPr vert="horz" wrap="square" lIns="89404" tIns="44702" rIns="89404" bIns="44702" numCol="1" anchor="b" anchorCtr="0" compatLnSpc="1">
            <a:prstTxWarp prst="textNoShape">
              <a:avLst/>
            </a:prstTxWarp>
          </a:bodyPr>
          <a:lstStyle>
            <a:lvl1pPr algn="r" defTabSz="892175">
              <a:defRPr sz="1100" smtClean="0">
                <a:latin typeface="Arial" pitchFamily="34" charset="0"/>
              </a:defRPr>
            </a:lvl1pPr>
          </a:lstStyle>
          <a:p>
            <a:pPr>
              <a:defRPr/>
            </a:pPr>
            <a:fld id="{A5B780D0-5C7F-422C-931C-25201BE19360}" type="slidenum">
              <a:rPr lang="it-IT"/>
              <a:pPr>
                <a:defRPr/>
              </a:pPr>
              <a:t>‹N°›</a:t>
            </a:fld>
            <a:endParaRPr lang="it-IT" dirty="0"/>
          </a:p>
        </p:txBody>
      </p:sp>
    </p:spTree>
    <p:extLst>
      <p:ext uri="{BB962C8B-B14F-4D97-AF65-F5344CB8AC3E}">
        <p14:creationId xmlns:p14="http://schemas.microsoft.com/office/powerpoint/2010/main" val="31250459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8370" name="Rectangle 2"/>
          <p:cNvSpPr>
            <a:spLocks noGrp="1" noChangeArrowheads="1"/>
          </p:cNvSpPr>
          <p:nvPr>
            <p:ph type="hdr" sz="quarter"/>
          </p:nvPr>
        </p:nvSpPr>
        <p:spPr bwMode="auto">
          <a:xfrm>
            <a:off x="0" y="0"/>
            <a:ext cx="3014663" cy="485775"/>
          </a:xfrm>
          <a:prstGeom prst="rect">
            <a:avLst/>
          </a:prstGeom>
          <a:noFill/>
          <a:ln w="9525">
            <a:noFill/>
            <a:miter lim="800000"/>
            <a:headEnd/>
            <a:tailEnd/>
          </a:ln>
          <a:effectLst/>
        </p:spPr>
        <p:txBody>
          <a:bodyPr vert="horz" wrap="square" lIns="86155" tIns="43077" rIns="86155" bIns="43077" numCol="1" anchor="t" anchorCtr="0" compatLnSpc="1">
            <a:prstTxWarp prst="textNoShape">
              <a:avLst/>
            </a:prstTxWarp>
          </a:bodyPr>
          <a:lstStyle>
            <a:lvl1pPr defTabSz="862013">
              <a:defRPr sz="1100" smtClean="0"/>
            </a:lvl1pPr>
          </a:lstStyle>
          <a:p>
            <a:pPr>
              <a:defRPr/>
            </a:pPr>
            <a:endParaRPr lang="en-US" dirty="0"/>
          </a:p>
        </p:txBody>
      </p:sp>
      <p:sp>
        <p:nvSpPr>
          <p:cNvPr id="58371" name="Rectangle 3"/>
          <p:cNvSpPr>
            <a:spLocks noGrp="1" noChangeArrowheads="1"/>
          </p:cNvSpPr>
          <p:nvPr>
            <p:ph type="dt" idx="1"/>
          </p:nvPr>
        </p:nvSpPr>
        <p:spPr bwMode="auto">
          <a:xfrm>
            <a:off x="3995738" y="0"/>
            <a:ext cx="3014662" cy="485775"/>
          </a:xfrm>
          <a:prstGeom prst="rect">
            <a:avLst/>
          </a:prstGeom>
          <a:noFill/>
          <a:ln w="9525">
            <a:noFill/>
            <a:miter lim="800000"/>
            <a:headEnd/>
            <a:tailEnd/>
          </a:ln>
          <a:effectLst/>
        </p:spPr>
        <p:txBody>
          <a:bodyPr vert="horz" wrap="square" lIns="86155" tIns="43077" rIns="86155" bIns="43077" numCol="1" anchor="t" anchorCtr="0" compatLnSpc="1">
            <a:prstTxWarp prst="textNoShape">
              <a:avLst/>
            </a:prstTxWarp>
          </a:bodyPr>
          <a:lstStyle>
            <a:lvl1pPr algn="r" defTabSz="862013">
              <a:defRPr sz="1100" smtClean="0"/>
            </a:lvl1pPr>
          </a:lstStyle>
          <a:p>
            <a:pPr>
              <a:defRPr/>
            </a:pPr>
            <a:fld id="{A6888345-B3D3-4351-A7A9-F936F5935E41}" type="datetimeFigureOut">
              <a:rPr lang="en-US"/>
              <a:pPr>
                <a:defRPr/>
              </a:pPr>
              <a:t>9/11/2020</a:t>
            </a:fld>
            <a:endParaRPr lang="en-US" dirty="0"/>
          </a:p>
        </p:txBody>
      </p:sp>
      <p:sp>
        <p:nvSpPr>
          <p:cNvPr id="11268" name="Rectangle 4"/>
          <p:cNvSpPr>
            <a:spLocks noGrp="1" noRot="1" noChangeAspect="1" noChangeArrowheads="1" noTextEdit="1"/>
          </p:cNvSpPr>
          <p:nvPr>
            <p:ph type="sldImg" idx="2"/>
          </p:nvPr>
        </p:nvSpPr>
        <p:spPr bwMode="auto">
          <a:xfrm>
            <a:off x="463550" y="693738"/>
            <a:ext cx="6157913" cy="3465512"/>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3" name="Rectangle 5"/>
          <p:cNvSpPr>
            <a:spLocks noGrp="1" noChangeArrowheads="1"/>
          </p:cNvSpPr>
          <p:nvPr>
            <p:ph type="body" sz="quarter" idx="3"/>
          </p:nvPr>
        </p:nvSpPr>
        <p:spPr bwMode="auto">
          <a:xfrm>
            <a:off x="904875" y="4435475"/>
            <a:ext cx="5200650" cy="4159250"/>
          </a:xfrm>
          <a:prstGeom prst="rect">
            <a:avLst/>
          </a:prstGeom>
          <a:noFill/>
          <a:ln w="9525">
            <a:noFill/>
            <a:miter lim="800000"/>
            <a:headEnd/>
            <a:tailEnd/>
          </a:ln>
          <a:effectLst/>
        </p:spPr>
        <p:txBody>
          <a:bodyPr vert="horz" wrap="square" lIns="86155" tIns="43077" rIns="86155" bIns="43077"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8374" name="Rectangle 6"/>
          <p:cNvSpPr>
            <a:spLocks noGrp="1" noChangeArrowheads="1"/>
          </p:cNvSpPr>
          <p:nvPr>
            <p:ph type="ftr" sz="quarter" idx="4"/>
          </p:nvPr>
        </p:nvSpPr>
        <p:spPr bwMode="auto">
          <a:xfrm>
            <a:off x="0" y="8870950"/>
            <a:ext cx="3014663" cy="415925"/>
          </a:xfrm>
          <a:prstGeom prst="rect">
            <a:avLst/>
          </a:prstGeom>
          <a:noFill/>
          <a:ln w="9525">
            <a:noFill/>
            <a:miter lim="800000"/>
            <a:headEnd/>
            <a:tailEnd/>
          </a:ln>
          <a:effectLst/>
        </p:spPr>
        <p:txBody>
          <a:bodyPr vert="horz" wrap="square" lIns="86155" tIns="43077" rIns="86155" bIns="43077" numCol="1" anchor="b" anchorCtr="0" compatLnSpc="1">
            <a:prstTxWarp prst="textNoShape">
              <a:avLst/>
            </a:prstTxWarp>
          </a:bodyPr>
          <a:lstStyle>
            <a:lvl1pPr defTabSz="862013">
              <a:defRPr sz="1100" smtClean="0"/>
            </a:lvl1pPr>
          </a:lstStyle>
          <a:p>
            <a:pPr>
              <a:defRPr/>
            </a:pPr>
            <a:endParaRPr lang="en-US" dirty="0"/>
          </a:p>
        </p:txBody>
      </p:sp>
      <p:sp>
        <p:nvSpPr>
          <p:cNvPr id="58375" name="Rectangle 7"/>
          <p:cNvSpPr>
            <a:spLocks noGrp="1" noChangeArrowheads="1"/>
          </p:cNvSpPr>
          <p:nvPr>
            <p:ph type="sldNum" sz="quarter" idx="5"/>
          </p:nvPr>
        </p:nvSpPr>
        <p:spPr bwMode="auto">
          <a:xfrm>
            <a:off x="3995738" y="8870950"/>
            <a:ext cx="3014662" cy="415925"/>
          </a:xfrm>
          <a:prstGeom prst="rect">
            <a:avLst/>
          </a:prstGeom>
          <a:noFill/>
          <a:ln w="9525">
            <a:noFill/>
            <a:miter lim="800000"/>
            <a:headEnd/>
            <a:tailEnd/>
          </a:ln>
          <a:effectLst/>
        </p:spPr>
        <p:txBody>
          <a:bodyPr vert="horz" wrap="square" lIns="86155" tIns="43077" rIns="86155" bIns="43077" numCol="1" anchor="b" anchorCtr="0" compatLnSpc="1">
            <a:prstTxWarp prst="textNoShape">
              <a:avLst/>
            </a:prstTxWarp>
          </a:bodyPr>
          <a:lstStyle>
            <a:lvl1pPr algn="r" defTabSz="862013">
              <a:defRPr sz="1100" smtClean="0"/>
            </a:lvl1pPr>
          </a:lstStyle>
          <a:p>
            <a:pPr>
              <a:defRPr/>
            </a:pPr>
            <a:fld id="{D8DF57D7-2670-4E78-96DD-D9B22805124F}" type="slidenum">
              <a:rPr lang="en-US"/>
              <a:pPr>
                <a:defRPr/>
              </a:pPr>
              <a:t>‹N°›</a:t>
            </a:fld>
            <a:endParaRPr lang="en-US" dirty="0"/>
          </a:p>
        </p:txBody>
      </p:sp>
    </p:spTree>
    <p:extLst>
      <p:ext uri="{BB962C8B-B14F-4D97-AF65-F5344CB8AC3E}">
        <p14:creationId xmlns:p14="http://schemas.microsoft.com/office/powerpoint/2010/main" val="1384430337"/>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Calibri" pitchFamily="34" charset="0"/>
        <a:ea typeface="+mn-ea"/>
        <a:cs typeface="+mn-cs"/>
      </a:defRPr>
    </a:lvl1pPr>
    <a:lvl2pPr marL="457200" algn="l" rtl="0" fontAlgn="base">
      <a:spcBef>
        <a:spcPct val="30000"/>
      </a:spcBef>
      <a:spcAft>
        <a:spcPct val="0"/>
      </a:spcAft>
      <a:defRPr sz="1200" kern="1200">
        <a:solidFill>
          <a:schemeClr val="tx1"/>
        </a:solidFill>
        <a:latin typeface="Calibri" pitchFamily="34" charset="0"/>
        <a:ea typeface="+mn-ea"/>
        <a:cs typeface="+mn-cs"/>
      </a:defRPr>
    </a:lvl2pPr>
    <a:lvl3pPr marL="914400" algn="l" rtl="0" fontAlgn="base">
      <a:spcBef>
        <a:spcPct val="30000"/>
      </a:spcBef>
      <a:spcAft>
        <a:spcPct val="0"/>
      </a:spcAft>
      <a:defRPr sz="1200" kern="1200">
        <a:solidFill>
          <a:schemeClr val="tx1"/>
        </a:solidFill>
        <a:latin typeface="Calibri" pitchFamily="34" charset="0"/>
        <a:ea typeface="+mn-ea"/>
        <a:cs typeface="+mn-cs"/>
      </a:defRPr>
    </a:lvl3pPr>
    <a:lvl4pPr marL="1371600" algn="l" rtl="0" fontAlgn="base">
      <a:spcBef>
        <a:spcPct val="30000"/>
      </a:spcBef>
      <a:spcAft>
        <a:spcPct val="0"/>
      </a:spcAft>
      <a:defRPr sz="1200" kern="1200">
        <a:solidFill>
          <a:schemeClr val="tx1"/>
        </a:solidFill>
        <a:latin typeface="Calibri" pitchFamily="34" charset="0"/>
        <a:ea typeface="+mn-ea"/>
        <a:cs typeface="+mn-cs"/>
      </a:defRPr>
    </a:lvl4pPr>
    <a:lvl5pPr marL="1828800" algn="l" rtl="0" fontAlgn="base">
      <a:spcBef>
        <a:spcPct val="30000"/>
      </a:spcBef>
      <a:spcAft>
        <a:spcPct val="0"/>
      </a:spcAft>
      <a:defRPr sz="1200" kern="1200">
        <a:solidFill>
          <a:schemeClr val="tx1"/>
        </a:solidFill>
        <a:latin typeface="Calibri"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Facilitator: Carsten </a:t>
            </a:r>
            <a:r>
              <a:rPr lang="en-GB" dirty="0" err="1"/>
              <a:t>Brockmann</a:t>
            </a:r>
            <a:r>
              <a:rPr lang="en-GB" dirty="0"/>
              <a:t>, </a:t>
            </a:r>
            <a:r>
              <a:rPr lang="de-DE" dirty="0"/>
              <a:t>Brockmann </a:t>
            </a:r>
            <a:r>
              <a:rPr lang="de-DE" dirty="0" err="1"/>
              <a:t>Consult</a:t>
            </a:r>
            <a:endParaRPr lang="en-US" dirty="0"/>
          </a:p>
        </p:txBody>
      </p:sp>
      <p:sp>
        <p:nvSpPr>
          <p:cNvPr id="4" name="Slide Number Placeholder 3"/>
          <p:cNvSpPr>
            <a:spLocks noGrp="1"/>
          </p:cNvSpPr>
          <p:nvPr>
            <p:ph type="sldNum" sz="quarter" idx="5"/>
          </p:nvPr>
        </p:nvSpPr>
        <p:spPr/>
        <p:txBody>
          <a:bodyPr/>
          <a:lstStyle/>
          <a:p>
            <a:pPr>
              <a:defRPr/>
            </a:pPr>
            <a:fld id="{D8DF57D7-2670-4E78-96DD-D9B22805124F}" type="slidenum">
              <a:rPr lang="en-US" smtClean="0"/>
              <a:pPr>
                <a:defRPr/>
              </a:pPr>
              <a:t>1</a:t>
            </a:fld>
            <a:endParaRPr lang="en-US" dirty="0"/>
          </a:p>
        </p:txBody>
      </p:sp>
    </p:spTree>
    <p:extLst>
      <p:ext uri="{BB962C8B-B14F-4D97-AF65-F5344CB8AC3E}">
        <p14:creationId xmlns:p14="http://schemas.microsoft.com/office/powerpoint/2010/main" val="19399586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en-GB" dirty="0"/>
              <a:t>von Verena </a:t>
            </a:r>
            <a:r>
              <a:rPr lang="en-GB" dirty="0" err="1"/>
              <a:t>Bessenbacher</a:t>
            </a:r>
            <a:r>
              <a:rPr lang="en-GB" dirty="0"/>
              <a:t> an </a:t>
            </a:r>
            <a:r>
              <a:rPr lang="en-GB" dirty="0" err="1"/>
              <a:t>alle</a:t>
            </a:r>
            <a:r>
              <a:rPr lang="en-GB" dirty="0"/>
              <a:t>:    11:43 AM</a:t>
            </a:r>
          </a:p>
          <a:p>
            <a:r>
              <a:rPr lang="en-GB" dirty="0"/>
              <a:t>I just wanted to quickly share that I am developing on a cross-variable </a:t>
            </a:r>
            <a:r>
              <a:rPr lang="en-GB" dirty="0" err="1"/>
              <a:t>gapfilling</a:t>
            </a:r>
            <a:r>
              <a:rPr lang="en-GB" dirty="0"/>
              <a:t> process that takes into account cross-correlation between variables and spatiotemporal context in my </a:t>
            </a:r>
            <a:r>
              <a:rPr lang="en-GB" dirty="0" err="1"/>
              <a:t>Phd</a:t>
            </a:r>
            <a:r>
              <a:rPr lang="en-GB" dirty="0"/>
              <a:t> project using a Random Forest. This process can provide intelligently </a:t>
            </a:r>
            <a:r>
              <a:rPr lang="en-GB" dirty="0" err="1"/>
              <a:t>gapfilled</a:t>
            </a:r>
            <a:r>
              <a:rPr lang="en-GB" dirty="0"/>
              <a:t> ECVs by using the info from the other ECVs, creating a coherent dataset of different remote sensing variables. Has been shown to be very useful for soil moisture gap filling. Hoping that this is useful to the community!</a:t>
            </a:r>
          </a:p>
        </p:txBody>
      </p:sp>
      <p:sp>
        <p:nvSpPr>
          <p:cNvPr id="4" name="Foliennummernplatzhalter 3"/>
          <p:cNvSpPr>
            <a:spLocks noGrp="1"/>
          </p:cNvSpPr>
          <p:nvPr>
            <p:ph type="sldNum" sz="quarter" idx="5"/>
          </p:nvPr>
        </p:nvSpPr>
        <p:spPr/>
        <p:txBody>
          <a:bodyPr/>
          <a:lstStyle/>
          <a:p>
            <a:pPr>
              <a:defRPr/>
            </a:pPr>
            <a:fld id="{D8DF57D7-2670-4E78-96DD-D9B22805124F}" type="slidenum">
              <a:rPr lang="en-US" smtClean="0"/>
              <a:pPr>
                <a:defRPr/>
              </a:pPr>
              <a:t>8</a:t>
            </a:fld>
            <a:endParaRPr lang="en-US" dirty="0"/>
          </a:p>
        </p:txBody>
      </p:sp>
    </p:spTree>
    <p:extLst>
      <p:ext uri="{BB962C8B-B14F-4D97-AF65-F5344CB8AC3E}">
        <p14:creationId xmlns:p14="http://schemas.microsoft.com/office/powerpoint/2010/main" val="1276988025"/>
      </p:ext>
    </p:extLst>
  </p:cSld>
  <p:clrMapOvr>
    <a:masterClrMapping/>
  </p:clrMapOvr>
</p:notes>
</file>

<file path=ppt/slideLayouts/_rels/slideLayout1.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1.png"/><Relationship Id="rId18" Type="http://schemas.openxmlformats.org/officeDocument/2006/relationships/image" Target="../media/image16.png"/><Relationship Id="rId26" Type="http://schemas.openxmlformats.org/officeDocument/2006/relationships/image" Target="../media/image24.png"/><Relationship Id="rId3" Type="http://schemas.openxmlformats.org/officeDocument/2006/relationships/image" Target="../media/image28.png"/><Relationship Id="rId21" Type="http://schemas.openxmlformats.org/officeDocument/2006/relationships/image" Target="../media/image19.png"/><Relationship Id="rId7" Type="http://schemas.openxmlformats.org/officeDocument/2006/relationships/image" Target="../media/image5.png"/><Relationship Id="rId12" Type="http://schemas.openxmlformats.org/officeDocument/2006/relationships/image" Target="../media/image10.png"/><Relationship Id="rId17" Type="http://schemas.openxmlformats.org/officeDocument/2006/relationships/image" Target="../media/image15.png"/><Relationship Id="rId25" Type="http://schemas.openxmlformats.org/officeDocument/2006/relationships/image" Target="../media/image23.png"/><Relationship Id="rId2" Type="http://schemas.openxmlformats.org/officeDocument/2006/relationships/image" Target="../media/image27.jpeg"/><Relationship Id="rId16" Type="http://schemas.openxmlformats.org/officeDocument/2006/relationships/image" Target="../media/image14.png"/><Relationship Id="rId20" Type="http://schemas.openxmlformats.org/officeDocument/2006/relationships/image" Target="../media/image18.png"/><Relationship Id="rId1" Type="http://schemas.openxmlformats.org/officeDocument/2006/relationships/slideMaster" Target="../slideMasters/slideMaster1.xml"/><Relationship Id="rId6" Type="http://schemas.openxmlformats.org/officeDocument/2006/relationships/image" Target="../media/image4.png"/><Relationship Id="rId11" Type="http://schemas.openxmlformats.org/officeDocument/2006/relationships/image" Target="../media/image9.png"/><Relationship Id="rId24" Type="http://schemas.openxmlformats.org/officeDocument/2006/relationships/image" Target="../media/image22.png"/><Relationship Id="rId5" Type="http://schemas.openxmlformats.org/officeDocument/2006/relationships/image" Target="../media/image3.png"/><Relationship Id="rId15" Type="http://schemas.openxmlformats.org/officeDocument/2006/relationships/image" Target="../media/image13.png"/><Relationship Id="rId23" Type="http://schemas.openxmlformats.org/officeDocument/2006/relationships/image" Target="../media/image21.png"/><Relationship Id="rId28" Type="http://schemas.openxmlformats.org/officeDocument/2006/relationships/image" Target="../media/image26.png"/><Relationship Id="rId10" Type="http://schemas.openxmlformats.org/officeDocument/2006/relationships/image" Target="../media/image8.png"/><Relationship Id="rId19" Type="http://schemas.openxmlformats.org/officeDocument/2006/relationships/image" Target="../media/image17.png"/><Relationship Id="rId4" Type="http://schemas.openxmlformats.org/officeDocument/2006/relationships/image" Target="../media/image29.png"/><Relationship Id="rId9" Type="http://schemas.openxmlformats.org/officeDocument/2006/relationships/image" Target="../media/image7.png"/><Relationship Id="rId14" Type="http://schemas.openxmlformats.org/officeDocument/2006/relationships/image" Target="../media/image12.png"/><Relationship Id="rId22" Type="http://schemas.openxmlformats.org/officeDocument/2006/relationships/image" Target="../media/image20.png"/><Relationship Id="rId27" Type="http://schemas.openxmlformats.org/officeDocument/2006/relationships/image" Target="../media/image2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3" name="Picture 2">
            <a:extLst>
              <a:ext uri="{FF2B5EF4-FFF2-40B4-BE49-F238E27FC236}">
                <a16:creationId xmlns="" xmlns:a16="http://schemas.microsoft.com/office/drawing/2014/main" id="{7C53B7C5-024B-354C-BB53-13C0A7C4764D}"/>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rot="16200000">
            <a:off x="-159809" y="-2130334"/>
            <a:ext cx="9388171" cy="9252969"/>
          </a:xfrm>
          <a:prstGeom prst="rect">
            <a:avLst/>
          </a:prstGeom>
        </p:spPr>
      </p:pic>
      <p:sp>
        <p:nvSpPr>
          <p:cNvPr id="56323" name="Rectangle 2"/>
          <p:cNvSpPr>
            <a:spLocks noGrp="1" noChangeArrowheads="1"/>
          </p:cNvSpPr>
          <p:nvPr>
            <p:ph type="subTitle" idx="1"/>
          </p:nvPr>
        </p:nvSpPr>
        <p:spPr>
          <a:xfrm>
            <a:off x="614361" y="2914650"/>
            <a:ext cx="7948800" cy="421975"/>
          </a:xfrm>
        </p:spPr>
        <p:txBody>
          <a:bodyPr wrap="square">
            <a:spAutoFit/>
          </a:bodyPr>
          <a:lstStyle>
            <a:lvl1pPr marL="0" indent="0">
              <a:buFont typeface="Verdana" pitchFamily="34" charset="0"/>
              <a:buNone/>
              <a:defRPr sz="1800"/>
            </a:lvl1pPr>
          </a:lstStyle>
          <a:p>
            <a:pPr lvl="0"/>
            <a:r>
              <a:rPr lang="en-US" noProof="0"/>
              <a:t>Click to edit Master subtitle style</a:t>
            </a:r>
            <a:endParaRPr lang="en-GB" noProof="0" dirty="0"/>
          </a:p>
        </p:txBody>
      </p:sp>
      <p:sp>
        <p:nvSpPr>
          <p:cNvPr id="56325" name="Rectangle 6"/>
          <p:cNvSpPr>
            <a:spLocks noGrp="1" noChangeArrowheads="1"/>
          </p:cNvSpPr>
          <p:nvPr>
            <p:ph type="ctrTitle"/>
          </p:nvPr>
        </p:nvSpPr>
        <p:spPr>
          <a:xfrm>
            <a:off x="587375" y="1856096"/>
            <a:ext cx="7947025" cy="584775"/>
          </a:xfrm>
          <a:prstGeom prst="rect">
            <a:avLst/>
          </a:prstGeom>
        </p:spPr>
        <p:txBody>
          <a:bodyPr/>
          <a:lstStyle>
            <a:lvl1pPr>
              <a:defRPr sz="3200">
                <a:solidFill>
                  <a:schemeClr val="accent1"/>
                </a:solidFill>
              </a:defRPr>
            </a:lvl1pPr>
          </a:lstStyle>
          <a:p>
            <a:pPr lvl="0"/>
            <a:r>
              <a:rPr lang="en-US" noProof="0"/>
              <a:t>Click to edit Master title style</a:t>
            </a:r>
            <a:endParaRPr lang="en-GB" noProof="0" dirty="0"/>
          </a:p>
        </p:txBody>
      </p:sp>
      <p:sp>
        <p:nvSpPr>
          <p:cNvPr id="56347" name="Text Box 27"/>
          <p:cNvSpPr txBox="1">
            <a:spLocks noChangeArrowheads="1"/>
          </p:cNvSpPr>
          <p:nvPr userDrawn="1"/>
        </p:nvSpPr>
        <p:spPr bwMode="auto">
          <a:xfrm>
            <a:off x="631825" y="4822032"/>
            <a:ext cx="5016500" cy="2154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sz="800" noProof="0" dirty="0"/>
          </a:p>
        </p:txBody>
      </p:sp>
      <p:pic>
        <p:nvPicPr>
          <p:cNvPr id="9" name="Picture 8"/>
          <p:cNvPicPr>
            <a:picLocks noChangeAspect="1"/>
          </p:cNvPicPr>
          <p:nvPr userDrawn="1"/>
        </p:nvPicPr>
        <p:blipFill rotWithShape="1">
          <a:blip r:embed="rId3" cstate="print">
            <a:extLst>
              <a:ext uri="{28A0092B-C50C-407E-A947-70E740481C1C}">
                <a14:useLocalDpi xmlns:a14="http://schemas.microsoft.com/office/drawing/2010/main" val="0"/>
              </a:ext>
            </a:extLst>
          </a:blip>
          <a:srcRect t="-2" b="28614"/>
          <a:stretch/>
        </p:blipFill>
        <p:spPr>
          <a:xfrm>
            <a:off x="7787917" y="156199"/>
            <a:ext cx="1210456" cy="468000"/>
          </a:xfrm>
          <a:prstGeom prst="rect">
            <a:avLst/>
          </a:prstGeom>
        </p:spPr>
      </p:pic>
      <p:sp>
        <p:nvSpPr>
          <p:cNvPr id="10" name="Text Box 58"/>
          <p:cNvSpPr txBox="1">
            <a:spLocks noChangeArrowheads="1"/>
          </p:cNvSpPr>
          <p:nvPr userDrawn="1"/>
        </p:nvSpPr>
        <p:spPr bwMode="auto">
          <a:xfrm>
            <a:off x="162824" y="4571668"/>
            <a:ext cx="501650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nchor="b">
            <a:spAutoFit/>
          </a:bodyPr>
          <a:lstStyle/>
          <a:p>
            <a:pPr algn="l">
              <a:spcBef>
                <a:spcPct val="50000"/>
              </a:spcBef>
            </a:pPr>
            <a:r>
              <a:rPr lang="en-US" sz="800" noProof="0">
                <a:solidFill>
                  <a:schemeClr val="bg1">
                    <a:lumMod val="85000"/>
                  </a:schemeClr>
                </a:solidFill>
              </a:rPr>
              <a:t>ESA UNCLASSIFIED - For Official Use</a:t>
            </a:r>
            <a:endParaRPr lang="en-GB" sz="800" noProof="0" dirty="0">
              <a:solidFill>
                <a:schemeClr val="bg1">
                  <a:lumMod val="85000"/>
                </a:schemeClr>
              </a:solidFill>
            </a:endParaRPr>
          </a:p>
        </p:txBody>
      </p:sp>
      <p:pic>
        <p:nvPicPr>
          <p:cNvPr id="35" name="Picture 34"/>
          <p:cNvPicPr>
            <a:picLocks noChangeAspect="1"/>
          </p:cNvPicPr>
          <p:nvPr userDrawn="1"/>
        </p:nvPicPr>
        <p:blipFill rotWithShape="1">
          <a:blip r:embed="rId4" cstate="print">
            <a:extLst>
              <a:ext uri="{28A0092B-C50C-407E-A947-70E740481C1C}">
                <a14:useLocalDpi xmlns:a14="http://schemas.microsoft.com/office/drawing/2010/main" val="0"/>
              </a:ext>
            </a:extLst>
          </a:blip>
          <a:srcRect t="83098" b="-5313"/>
          <a:stretch/>
        </p:blipFill>
        <p:spPr>
          <a:xfrm>
            <a:off x="7789119" y="4899420"/>
            <a:ext cx="1196912" cy="144000"/>
          </a:xfrm>
          <a:prstGeom prst="rect">
            <a:avLst/>
          </a:prstGeom>
        </p:spPr>
      </p:pic>
      <p:cxnSp>
        <p:nvCxnSpPr>
          <p:cNvPr id="36" name="Straight Connector 35"/>
          <p:cNvCxnSpPr/>
          <p:nvPr userDrawn="1"/>
        </p:nvCxnSpPr>
        <p:spPr>
          <a:xfrm>
            <a:off x="165932" y="4789188"/>
            <a:ext cx="8824779" cy="0"/>
          </a:xfrm>
          <a:prstGeom prst="line">
            <a:avLst/>
          </a:prstGeom>
          <a:ln w="6350" cmpd="sng">
            <a:solidFill>
              <a:schemeClr val="bg1"/>
            </a:solidFill>
            <a:prstDash val="solid"/>
          </a:ln>
        </p:spPr>
        <p:style>
          <a:lnRef idx="1">
            <a:schemeClr val="accent1"/>
          </a:lnRef>
          <a:fillRef idx="0">
            <a:schemeClr val="accent1"/>
          </a:fillRef>
          <a:effectRef idx="0">
            <a:schemeClr val="accent1"/>
          </a:effectRef>
          <a:fontRef idx="minor">
            <a:schemeClr val="tx1"/>
          </a:fontRef>
        </p:style>
      </p:cxnSp>
      <p:grpSp>
        <p:nvGrpSpPr>
          <p:cNvPr id="37" name="Group 36"/>
          <p:cNvGrpSpPr/>
          <p:nvPr userDrawn="1"/>
        </p:nvGrpSpPr>
        <p:grpSpPr>
          <a:xfrm>
            <a:off x="172269" y="4908007"/>
            <a:ext cx="6826666" cy="111519"/>
            <a:chOff x="172269" y="6621494"/>
            <a:chExt cx="6826666" cy="111519"/>
          </a:xfrm>
        </p:grpSpPr>
        <p:pic>
          <p:nvPicPr>
            <p:cNvPr id="38" name="Picture 37" descr="at.png"/>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72269" y="6624669"/>
              <a:ext cx="163906" cy="108344"/>
            </a:xfrm>
            <a:prstGeom prst="rect">
              <a:avLst/>
            </a:prstGeom>
            <a:ln>
              <a:noFill/>
            </a:ln>
          </p:spPr>
        </p:pic>
        <p:pic>
          <p:nvPicPr>
            <p:cNvPr id="39" name="Picture 38" descr="be.png"/>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450797" y="6624669"/>
              <a:ext cx="163906" cy="108344"/>
            </a:xfrm>
            <a:prstGeom prst="rect">
              <a:avLst/>
            </a:prstGeom>
            <a:ln>
              <a:noFill/>
            </a:ln>
          </p:spPr>
        </p:pic>
        <p:pic>
          <p:nvPicPr>
            <p:cNvPr id="40" name="Picture 39" descr="ca.png"/>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6835029" y="6621494"/>
              <a:ext cx="163906" cy="108344"/>
            </a:xfrm>
            <a:prstGeom prst="rect">
              <a:avLst/>
            </a:prstGeom>
            <a:ln>
              <a:noFill/>
            </a:ln>
          </p:spPr>
        </p:pic>
        <p:pic>
          <p:nvPicPr>
            <p:cNvPr id="41" name="Picture 40" descr="ch.png"/>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5755667" y="6624669"/>
              <a:ext cx="163906" cy="108344"/>
            </a:xfrm>
            <a:prstGeom prst="rect">
              <a:avLst/>
            </a:prstGeom>
            <a:ln>
              <a:noFill/>
            </a:ln>
          </p:spPr>
        </p:pic>
        <p:pic>
          <p:nvPicPr>
            <p:cNvPr id="42" name="Picture 41" descr="cz.png"/>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731531" y="6624669"/>
              <a:ext cx="163906" cy="108344"/>
            </a:xfrm>
            <a:prstGeom prst="rect">
              <a:avLst/>
            </a:prstGeom>
            <a:ln>
              <a:noFill/>
            </a:ln>
          </p:spPr>
        </p:pic>
        <p:pic>
          <p:nvPicPr>
            <p:cNvPr id="43" name="Picture 42" descr="de.png"/>
            <p:cNvPicPr>
              <a:picLocks noChangeAspect="1"/>
            </p:cNvPicPr>
            <p:nvPr userDrawn="1"/>
          </p:nvPicPr>
          <p:blipFill>
            <a:blip r:embed="rId10" cstate="print">
              <a:extLst>
                <a:ext uri="{28A0092B-C50C-407E-A947-70E740481C1C}">
                  <a14:useLocalDpi xmlns:a14="http://schemas.microsoft.com/office/drawing/2010/main" val="0"/>
                </a:ext>
              </a:extLst>
            </a:blip>
            <a:stretch>
              <a:fillRect/>
            </a:stretch>
          </p:blipFill>
          <p:spPr>
            <a:xfrm>
              <a:off x="2130472" y="6624669"/>
              <a:ext cx="163906" cy="108344"/>
            </a:xfrm>
            <a:prstGeom prst="rect">
              <a:avLst/>
            </a:prstGeom>
            <a:ln>
              <a:noFill/>
            </a:ln>
          </p:spPr>
        </p:pic>
        <p:pic>
          <p:nvPicPr>
            <p:cNvPr id="44" name="Picture 43" descr="dk.png"/>
            <p:cNvPicPr>
              <a:picLocks noChangeAspect="1"/>
            </p:cNvPicPr>
            <p:nvPr userDrawn="1"/>
          </p:nvPicPr>
          <p:blipFill>
            <a:blip r:embed="rId11" cstate="print">
              <a:extLst>
                <a:ext uri="{28A0092B-C50C-407E-A947-70E740481C1C}">
                  <a14:useLocalDpi xmlns:a14="http://schemas.microsoft.com/office/drawing/2010/main" val="0"/>
                </a:ext>
              </a:extLst>
            </a:blip>
            <a:stretch>
              <a:fillRect/>
            </a:stretch>
          </p:blipFill>
          <p:spPr>
            <a:xfrm>
              <a:off x="1009766" y="6624669"/>
              <a:ext cx="163906" cy="108344"/>
            </a:xfrm>
            <a:prstGeom prst="rect">
              <a:avLst/>
            </a:prstGeom>
            <a:ln>
              <a:noFill/>
            </a:ln>
          </p:spPr>
        </p:pic>
        <p:pic>
          <p:nvPicPr>
            <p:cNvPr id="45" name="Picture 44" descr="ee.png"/>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1288298" y="6624669"/>
              <a:ext cx="163906" cy="108344"/>
            </a:xfrm>
            <a:prstGeom prst="rect">
              <a:avLst/>
            </a:prstGeom>
            <a:ln>
              <a:noFill/>
            </a:ln>
          </p:spPr>
        </p:pic>
        <p:pic>
          <p:nvPicPr>
            <p:cNvPr id="46" name="Picture 45" descr="es.pn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197147" y="6624669"/>
              <a:ext cx="163906" cy="108344"/>
            </a:xfrm>
            <a:prstGeom prst="rect">
              <a:avLst/>
            </a:prstGeom>
            <a:ln>
              <a:noFill/>
            </a:ln>
          </p:spPr>
        </p:pic>
        <p:pic>
          <p:nvPicPr>
            <p:cNvPr id="47" name="Picture 46" descr="fi.png"/>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1571956" y="6624669"/>
              <a:ext cx="163906" cy="108344"/>
            </a:xfrm>
            <a:prstGeom prst="rect">
              <a:avLst/>
            </a:prstGeom>
            <a:ln>
              <a:noFill/>
            </a:ln>
          </p:spPr>
        </p:pic>
        <p:pic>
          <p:nvPicPr>
            <p:cNvPr id="48" name="Picture 47" descr="fr.png"/>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1849315" y="6624669"/>
              <a:ext cx="163906" cy="108344"/>
            </a:xfrm>
            <a:prstGeom prst="rect">
              <a:avLst/>
            </a:prstGeom>
            <a:ln>
              <a:noFill/>
            </a:ln>
          </p:spPr>
        </p:pic>
        <p:pic>
          <p:nvPicPr>
            <p:cNvPr id="49" name="Picture 48" descr="gr.png"/>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2407833" y="6624669"/>
              <a:ext cx="163906" cy="108344"/>
            </a:xfrm>
            <a:prstGeom prst="rect">
              <a:avLst/>
            </a:prstGeom>
            <a:ln>
              <a:noFill/>
            </a:ln>
          </p:spPr>
        </p:pic>
        <p:pic>
          <p:nvPicPr>
            <p:cNvPr id="50" name="Picture 49" descr="hu.png"/>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2685195" y="6624669"/>
              <a:ext cx="163906" cy="108344"/>
            </a:xfrm>
            <a:prstGeom prst="rect">
              <a:avLst/>
            </a:prstGeom>
            <a:ln>
              <a:noFill/>
            </a:ln>
          </p:spPr>
        </p:pic>
        <p:pic>
          <p:nvPicPr>
            <p:cNvPr id="51" name="Picture 50" descr="ie.png"/>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2962555" y="6624669"/>
              <a:ext cx="163906" cy="108344"/>
            </a:xfrm>
            <a:prstGeom prst="rect">
              <a:avLst/>
            </a:prstGeom>
            <a:ln>
              <a:noFill/>
            </a:ln>
          </p:spPr>
        </p:pic>
        <p:pic>
          <p:nvPicPr>
            <p:cNvPr id="52" name="Picture 51" descr="it.png"/>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3239913" y="6624669"/>
              <a:ext cx="163906" cy="108344"/>
            </a:xfrm>
            <a:prstGeom prst="rect">
              <a:avLst/>
            </a:prstGeom>
            <a:ln>
              <a:noFill/>
            </a:ln>
          </p:spPr>
        </p:pic>
        <p:pic>
          <p:nvPicPr>
            <p:cNvPr id="53" name="Picture 52" descr="lu.png"/>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3518472" y="6624669"/>
              <a:ext cx="163906" cy="108344"/>
            </a:xfrm>
            <a:prstGeom prst="rect">
              <a:avLst/>
            </a:prstGeom>
            <a:ln>
              <a:noFill/>
            </a:ln>
          </p:spPr>
        </p:pic>
        <p:pic>
          <p:nvPicPr>
            <p:cNvPr id="54" name="Picture 53" descr="nl.png"/>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3799629" y="6624669"/>
              <a:ext cx="163906" cy="108344"/>
            </a:xfrm>
            <a:prstGeom prst="rect">
              <a:avLst/>
            </a:prstGeom>
            <a:ln>
              <a:noFill/>
            </a:ln>
          </p:spPr>
        </p:pic>
        <p:pic>
          <p:nvPicPr>
            <p:cNvPr id="55" name="Picture 54" descr="no.png"/>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4083387" y="6624669"/>
              <a:ext cx="163906" cy="108344"/>
            </a:xfrm>
            <a:prstGeom prst="rect">
              <a:avLst/>
            </a:prstGeom>
            <a:ln>
              <a:noFill/>
            </a:ln>
          </p:spPr>
        </p:pic>
        <p:pic>
          <p:nvPicPr>
            <p:cNvPr id="56" name="Picture 55" descr="pl.png"/>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4359447" y="6624669"/>
              <a:ext cx="163906" cy="108344"/>
            </a:xfrm>
            <a:prstGeom prst="rect">
              <a:avLst/>
            </a:prstGeom>
            <a:ln>
              <a:noFill/>
            </a:ln>
          </p:spPr>
        </p:pic>
        <p:pic>
          <p:nvPicPr>
            <p:cNvPr id="57" name="Picture 56" descr="pt.png"/>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4639303" y="6624669"/>
              <a:ext cx="163906" cy="108344"/>
            </a:xfrm>
            <a:prstGeom prst="rect">
              <a:avLst/>
            </a:prstGeom>
            <a:ln>
              <a:noFill/>
            </a:ln>
          </p:spPr>
        </p:pic>
        <p:pic>
          <p:nvPicPr>
            <p:cNvPr id="58" name="Picture 57" descr="ro.png"/>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4920460" y="6624669"/>
              <a:ext cx="163906" cy="108344"/>
            </a:xfrm>
            <a:prstGeom prst="rect">
              <a:avLst/>
            </a:prstGeom>
            <a:ln>
              <a:noFill/>
            </a:ln>
          </p:spPr>
        </p:pic>
        <p:pic>
          <p:nvPicPr>
            <p:cNvPr id="59" name="Picture 58" descr="se.png"/>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5475801" y="6624669"/>
              <a:ext cx="163906" cy="108344"/>
            </a:xfrm>
            <a:prstGeom prst="rect">
              <a:avLst/>
            </a:prstGeom>
            <a:ln>
              <a:noFill/>
            </a:ln>
          </p:spPr>
        </p:pic>
        <p:pic>
          <p:nvPicPr>
            <p:cNvPr id="60" name="Picture 59" descr="uk.png"/>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6030535" y="6624669"/>
              <a:ext cx="163906" cy="108344"/>
            </a:xfrm>
            <a:prstGeom prst="rect">
              <a:avLst/>
            </a:prstGeom>
            <a:ln>
              <a:noFill/>
            </a:ln>
          </p:spPr>
        </p:pic>
        <p:pic>
          <p:nvPicPr>
            <p:cNvPr id="61" name="Picture 60" descr="si.png"/>
            <p:cNvPicPr>
              <a:picLocks noChangeAspect="1"/>
            </p:cNvPicPr>
            <p:nvPr userDrawn="1"/>
          </p:nvPicPr>
          <p:blipFill>
            <a:blip r:embed="rId28" cstate="print">
              <a:extLst>
                <a:ext uri="{28A0092B-C50C-407E-A947-70E740481C1C}">
                  <a14:useLocalDpi xmlns:a14="http://schemas.microsoft.com/office/drawing/2010/main" val="0"/>
                </a:ext>
              </a:extLst>
            </a:blip>
            <a:stretch>
              <a:fillRect/>
            </a:stretch>
          </p:blipFill>
          <p:spPr>
            <a:xfrm>
              <a:off x="6435327" y="6623401"/>
              <a:ext cx="163385" cy="108000"/>
            </a:xfrm>
            <a:prstGeom prst="rect">
              <a:avLst/>
            </a:prstGeom>
          </p:spPr>
        </p:pic>
      </p:grpSp>
    </p:spTree>
  </p:cSld>
  <p:clrMapOvr>
    <a:masterClrMapping/>
  </p:clrMapOvr>
  <p:hf sldNum="0"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a:p>
        </p:txBody>
      </p:sp>
      <p:sp>
        <p:nvSpPr>
          <p:cNvPr id="3" name="Content Placeholder 2"/>
          <p:cNvSpPr>
            <a:spLocks noGrp="1"/>
          </p:cNvSpPr>
          <p:nvPr>
            <p:ph idx="1"/>
          </p:nvPr>
        </p:nvSpPr>
        <p:spPr/>
        <p:txBody>
          <a:bodyPr/>
          <a:lstStyle>
            <a:lvl1pPr marL="0">
              <a:defRPr baseline="0"/>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noProof="0" dirty="0"/>
          </a:p>
        </p:txBody>
      </p:sp>
    </p:spTree>
    <p:extLst>
      <p:ext uri="{BB962C8B-B14F-4D97-AF65-F5344CB8AC3E}">
        <p14:creationId xmlns:p14="http://schemas.microsoft.com/office/powerpoint/2010/main" val="21188019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2000" y="2472362"/>
            <a:ext cx="7789050" cy="1323439"/>
          </a:xfrm>
        </p:spPr>
        <p:txBody>
          <a:bodyPr anchor="t"/>
          <a:lstStyle>
            <a:lvl1pPr algn="l">
              <a:defRPr sz="4000" b="0" cap="all">
                <a:solidFill>
                  <a:srgbClr val="0098DB"/>
                </a:solidFill>
              </a:defRPr>
            </a:lvl1pPr>
          </a:lstStyle>
          <a:p>
            <a:r>
              <a:rPr lang="en-US" noProof="0"/>
              <a:t>Click to edit Master title style</a:t>
            </a:r>
            <a:endParaRPr lang="en-GB" noProof="0" dirty="0"/>
          </a:p>
        </p:txBody>
      </p:sp>
      <p:sp>
        <p:nvSpPr>
          <p:cNvPr id="3" name="Text Placeholder 2"/>
          <p:cNvSpPr>
            <a:spLocks noGrp="1"/>
          </p:cNvSpPr>
          <p:nvPr>
            <p:ph type="body" idx="1"/>
          </p:nvPr>
        </p:nvSpPr>
        <p:spPr>
          <a:xfrm>
            <a:off x="612000" y="1347221"/>
            <a:ext cx="7789050" cy="1125140"/>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noProof="0"/>
              <a:t>Click to edit Master text styles</a:t>
            </a:r>
          </a:p>
        </p:txBody>
      </p:sp>
    </p:spTree>
    <p:extLst>
      <p:ext uri="{BB962C8B-B14F-4D97-AF65-F5344CB8AC3E}">
        <p14:creationId xmlns:p14="http://schemas.microsoft.com/office/powerpoint/2010/main" val="31950312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a:t>Click to edit Master title style</a:t>
            </a:r>
            <a:endParaRPr lang="en-GB" noProof="0"/>
          </a:p>
        </p:txBody>
      </p:sp>
      <p:sp>
        <p:nvSpPr>
          <p:cNvPr id="3" name="Content Placeholder 2"/>
          <p:cNvSpPr>
            <a:spLocks noGrp="1"/>
          </p:cNvSpPr>
          <p:nvPr>
            <p:ph sz="half" idx="1"/>
          </p:nvPr>
        </p:nvSpPr>
        <p:spPr>
          <a:xfrm>
            <a:off x="615950" y="1254919"/>
            <a:ext cx="3889376" cy="3238500"/>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
        <p:nvSpPr>
          <p:cNvPr id="4" name="Content Placeholder 3"/>
          <p:cNvSpPr>
            <a:spLocks noGrp="1"/>
          </p:cNvSpPr>
          <p:nvPr>
            <p:ph sz="half" idx="2"/>
          </p:nvPr>
        </p:nvSpPr>
        <p:spPr>
          <a:xfrm>
            <a:off x="4657723" y="1254919"/>
            <a:ext cx="3888000" cy="3238500"/>
          </a:xfrm>
        </p:spPr>
        <p:txBody>
          <a:bodyPr/>
          <a:lstStyle>
            <a:lvl1pPr>
              <a:defRPr sz="1200"/>
            </a:lvl1pPr>
            <a:lvl2pPr>
              <a:defRPr sz="1200"/>
            </a:lvl2pPr>
            <a:lvl3pPr>
              <a:defRPr sz="1200"/>
            </a:lvl3pPr>
            <a:lvl4pPr>
              <a:defRPr sz="1200"/>
            </a:lvl4pPr>
            <a:lvl5pPr>
              <a:defRPr sz="1200"/>
            </a:lvl5pPr>
            <a:lvl6pPr>
              <a:defRPr sz="1800"/>
            </a:lvl6pPr>
            <a:lvl7pPr>
              <a:defRPr sz="1800"/>
            </a:lvl7pPr>
            <a:lvl8pPr>
              <a:defRPr sz="1800"/>
            </a:lvl8pPr>
            <a:lvl9pPr>
              <a:defRPr sz="18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a:p>
        </p:txBody>
      </p:sp>
    </p:spTree>
    <p:extLst>
      <p:ext uri="{BB962C8B-B14F-4D97-AF65-F5344CB8AC3E}">
        <p14:creationId xmlns:p14="http://schemas.microsoft.com/office/powerpoint/2010/main" val="16986723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19123" y="1250100"/>
            <a:ext cx="3895200" cy="372600"/>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5" name="Text Placeholder 4"/>
          <p:cNvSpPr>
            <a:spLocks noGrp="1"/>
          </p:cNvSpPr>
          <p:nvPr>
            <p:ph type="body" sz="quarter" idx="3"/>
          </p:nvPr>
        </p:nvSpPr>
        <p:spPr>
          <a:xfrm>
            <a:off x="4645025" y="1250156"/>
            <a:ext cx="3896416" cy="371493"/>
          </a:xfrm>
        </p:spPr>
        <p:txBody>
          <a:bodyPr anchor="b"/>
          <a:lstStyle>
            <a:lvl1pPr marL="0" indent="0">
              <a:buNone/>
              <a:defRPr sz="16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a:t>Click to edit Master text styles</a:t>
            </a:r>
          </a:p>
        </p:txBody>
      </p:sp>
      <p:sp>
        <p:nvSpPr>
          <p:cNvPr id="6" name="Content Placeholder 5"/>
          <p:cNvSpPr>
            <a:spLocks noGrp="1"/>
          </p:cNvSpPr>
          <p:nvPr>
            <p:ph sz="quarter" idx="4"/>
          </p:nvPr>
        </p:nvSpPr>
        <p:spPr>
          <a:xfrm>
            <a:off x="4645026" y="1631157"/>
            <a:ext cx="3898900" cy="2862263"/>
          </a:xfrm>
        </p:spPr>
        <p:txBody>
          <a:bodyPr/>
          <a:lstStyle>
            <a:lvl1pPr>
              <a:defRPr sz="1200"/>
            </a:lvl1pPr>
            <a:lvl2pPr>
              <a:defRPr sz="1200"/>
            </a:lvl2pPr>
            <a:lvl3pPr>
              <a:defRPr sz="1200"/>
            </a:lvl3pPr>
            <a:lvl4pPr>
              <a:defRPr sz="1200"/>
            </a:lvl4pPr>
            <a:lvl5pPr>
              <a:defRPr sz="1200"/>
            </a:lvl5pPr>
            <a:lvl6pPr>
              <a:defRPr sz="1600"/>
            </a:lvl6pPr>
            <a:lvl7pPr>
              <a:defRPr sz="1600"/>
            </a:lvl7pPr>
            <a:lvl8pPr>
              <a:defRPr sz="1600"/>
            </a:lvl8pPr>
            <a:lvl9pPr>
              <a:defRPr sz="16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7" name="Content Placeholder 5"/>
          <p:cNvSpPr>
            <a:spLocks noGrp="1"/>
          </p:cNvSpPr>
          <p:nvPr>
            <p:ph sz="quarter" idx="10"/>
          </p:nvPr>
        </p:nvSpPr>
        <p:spPr>
          <a:xfrm>
            <a:off x="619200" y="1630801"/>
            <a:ext cx="3898900" cy="2862263"/>
          </a:xfrm>
        </p:spPr>
        <p:txBody>
          <a:bodyPr/>
          <a:lstStyle>
            <a:lvl1pPr>
              <a:defRPr sz="1200"/>
            </a:lvl1pPr>
            <a:lvl2pPr>
              <a:defRPr sz="1200"/>
            </a:lvl2pPr>
            <a:lvl3pPr>
              <a:defRPr sz="1200"/>
            </a:lvl3pPr>
            <a:lvl4pPr>
              <a:defRPr sz="1200"/>
            </a:lvl4pPr>
            <a:lvl5pPr>
              <a:defRPr sz="1200"/>
            </a:lvl5pPr>
            <a:lvl6pPr>
              <a:defRPr sz="1600"/>
            </a:lvl6pPr>
            <a:lvl7pPr>
              <a:defRPr sz="1600"/>
            </a:lvl7pPr>
            <a:lvl8pPr>
              <a:defRPr sz="1600"/>
            </a:lvl8pPr>
            <a:lvl9pPr>
              <a:defRPr sz="16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9" name="Title 1"/>
          <p:cNvSpPr>
            <a:spLocks noGrp="1"/>
          </p:cNvSpPr>
          <p:nvPr>
            <p:ph type="title"/>
          </p:nvPr>
        </p:nvSpPr>
        <p:spPr>
          <a:xfrm>
            <a:off x="143086" y="149150"/>
            <a:ext cx="7174846" cy="430887"/>
          </a:xfrm>
        </p:spPr>
        <p:txBody>
          <a:bodyPr/>
          <a:lstStyle/>
          <a:p>
            <a:r>
              <a:rPr lang="en-US" noProof="0"/>
              <a:t>Click to edit Master title style</a:t>
            </a:r>
            <a:endParaRPr lang="en-GB" noProof="0"/>
          </a:p>
        </p:txBody>
      </p:sp>
    </p:spTree>
    <p:extLst>
      <p:ext uri="{BB962C8B-B14F-4D97-AF65-F5344CB8AC3E}">
        <p14:creationId xmlns:p14="http://schemas.microsoft.com/office/powerpoint/2010/main" val="4054093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6"/>
          <p:cNvSpPr>
            <a:spLocks noGrp="1" noChangeArrowheads="1"/>
          </p:cNvSpPr>
          <p:nvPr>
            <p:ph type="title"/>
          </p:nvPr>
        </p:nvSpPr>
        <p:spPr bwMode="auto">
          <a:xfrm>
            <a:off x="143086" y="149150"/>
            <a:ext cx="7174846" cy="430887"/>
          </a:xfrm>
          <a:prstGeom prst="rect">
            <a:avLst/>
          </a:prstGeom>
          <a:noFill/>
          <a:ln>
            <a:noFill/>
          </a:ln>
        </p:spPr>
        <p:txBody>
          <a:bodyPr vert="horz" wrap="square" lIns="91440" tIns="45720" rIns="91440" bIns="45720" numCol="1" anchor="ctr" anchorCtr="0" compatLnSpc="1">
            <a:prstTxWarp prst="textNoShape">
              <a:avLst/>
            </a:prstTxWarp>
            <a:spAutoFit/>
          </a:bodyPr>
          <a:lstStyle>
            <a:lvl1pPr>
              <a:defRPr lang="en-GB" sz="2200" b="0" dirty="0" smtClean="0">
                <a:solidFill>
                  <a:srgbClr val="0070C0"/>
                </a:solidFill>
                <a:latin typeface="Verdana"/>
                <a:ea typeface="+mj-ea"/>
                <a:cs typeface="Verdana"/>
              </a:defRPr>
            </a:lvl1pPr>
          </a:lstStyle>
          <a:p>
            <a:pPr lvl="0" algn="l" rtl="0" eaLnBrk="1" fontAlgn="base" hangingPunct="1">
              <a:spcBef>
                <a:spcPct val="0"/>
              </a:spcBef>
              <a:spcAft>
                <a:spcPct val="0"/>
              </a:spcAft>
            </a:pPr>
            <a:r>
              <a:rPr lang="en-US"/>
              <a:t>Click to edit Master title style</a:t>
            </a:r>
            <a:endParaRPr lang="en-GB" dirty="0"/>
          </a:p>
        </p:txBody>
      </p:sp>
    </p:spTree>
    <p:extLst>
      <p:ext uri="{BB962C8B-B14F-4D97-AF65-F5344CB8AC3E}">
        <p14:creationId xmlns:p14="http://schemas.microsoft.com/office/powerpoint/2010/main" val="2118801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582999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3" y="1250157"/>
            <a:ext cx="4968875" cy="3243263"/>
          </a:xfrm>
        </p:spPr>
        <p:txBody>
          <a:bodyPr/>
          <a:lstStyle>
            <a:lvl1pPr>
              <a:defRPr sz="1400"/>
            </a:lvl1pPr>
            <a:lvl2pPr>
              <a:defRPr sz="1400"/>
            </a:lvl2pPr>
            <a:lvl3pPr>
              <a:defRPr sz="1400"/>
            </a:lvl3pPr>
            <a:lvl4pPr>
              <a:defRPr sz="1400"/>
            </a:lvl4pPr>
            <a:lvl5pPr>
              <a:defRPr sz="1400"/>
            </a:lvl5pPr>
            <a:lvl6pPr>
              <a:defRPr sz="2000"/>
            </a:lvl6pPr>
            <a:lvl7pPr>
              <a:defRPr sz="2000"/>
            </a:lvl7pPr>
            <a:lvl8pPr>
              <a:defRPr sz="2000"/>
            </a:lvl8pPr>
            <a:lvl9pPr>
              <a:defRPr sz="2000"/>
            </a:lvl9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sp>
        <p:nvSpPr>
          <p:cNvPr id="4" name="Text Placeholder 3"/>
          <p:cNvSpPr>
            <a:spLocks noGrp="1"/>
          </p:cNvSpPr>
          <p:nvPr>
            <p:ph type="body" sz="half" idx="2"/>
          </p:nvPr>
        </p:nvSpPr>
        <p:spPr>
          <a:xfrm>
            <a:off x="619125" y="1250101"/>
            <a:ext cx="2846388" cy="32432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Click to edit Master text styles</a:t>
            </a:r>
          </a:p>
        </p:txBody>
      </p:sp>
      <p:sp>
        <p:nvSpPr>
          <p:cNvPr id="5" name="Title 1"/>
          <p:cNvSpPr>
            <a:spLocks noGrp="1"/>
          </p:cNvSpPr>
          <p:nvPr>
            <p:ph type="title"/>
          </p:nvPr>
        </p:nvSpPr>
        <p:spPr>
          <a:xfrm>
            <a:off x="143086" y="149150"/>
            <a:ext cx="7174846" cy="430887"/>
          </a:xfrm>
        </p:spPr>
        <p:txBody>
          <a:bodyPr/>
          <a:lstStyle/>
          <a:p>
            <a:r>
              <a:rPr lang="en-US" noProof="0"/>
              <a:t>Click to edit Master title style</a:t>
            </a:r>
            <a:endParaRPr lang="en-GB" noProof="0"/>
          </a:p>
        </p:txBody>
      </p:sp>
    </p:spTree>
    <p:extLst>
      <p:ext uri="{BB962C8B-B14F-4D97-AF65-F5344CB8AC3E}">
        <p14:creationId xmlns:p14="http://schemas.microsoft.com/office/powerpoint/2010/main" val="7419851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02000" y="3724872"/>
            <a:ext cx="5932800" cy="307777"/>
          </a:xfrm>
        </p:spPr>
        <p:txBody>
          <a:bodyPr anchor="b"/>
          <a:lstStyle>
            <a:lvl1pPr algn="l">
              <a:defRPr sz="1400" b="1"/>
            </a:lvl1pPr>
          </a:lstStyle>
          <a:p>
            <a:r>
              <a:rPr lang="en-US" noProof="0"/>
              <a:t>Click to edit Master title style</a:t>
            </a:r>
            <a:endParaRPr lang="en-GB" noProof="0"/>
          </a:p>
        </p:txBody>
      </p:sp>
      <p:sp>
        <p:nvSpPr>
          <p:cNvPr id="3" name="Picture Placeholder 2"/>
          <p:cNvSpPr>
            <a:spLocks noGrp="1"/>
          </p:cNvSpPr>
          <p:nvPr>
            <p:ph type="pic" idx="1"/>
          </p:nvPr>
        </p:nvSpPr>
        <p:spPr>
          <a:xfrm>
            <a:off x="1601787" y="1250156"/>
            <a:ext cx="5932488" cy="2543176"/>
          </a:xfrm>
        </p:spPr>
        <p:txBody>
          <a:bodyPr/>
          <a:lstStyle>
            <a:lvl1pPr marL="0" indent="0">
              <a:buNone/>
              <a:defRPr sz="1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GB" dirty="0"/>
          </a:p>
        </p:txBody>
      </p:sp>
      <p:sp>
        <p:nvSpPr>
          <p:cNvPr id="4" name="Text Placeholder 3"/>
          <p:cNvSpPr>
            <a:spLocks noGrp="1"/>
          </p:cNvSpPr>
          <p:nvPr>
            <p:ph type="body" sz="half" idx="2"/>
          </p:nvPr>
        </p:nvSpPr>
        <p:spPr>
          <a:xfrm>
            <a:off x="1602000" y="4029076"/>
            <a:ext cx="5932800" cy="46434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noProof="0"/>
              <a:t>Click to edit Master text styles</a:t>
            </a:r>
          </a:p>
        </p:txBody>
      </p:sp>
    </p:spTree>
    <p:extLst>
      <p:ext uri="{BB962C8B-B14F-4D97-AF65-F5344CB8AC3E}">
        <p14:creationId xmlns:p14="http://schemas.microsoft.com/office/powerpoint/2010/main" val="22315011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18" Type="http://schemas.openxmlformats.org/officeDocument/2006/relationships/image" Target="../media/image8.png"/><Relationship Id="rId26" Type="http://schemas.openxmlformats.org/officeDocument/2006/relationships/image" Target="../media/image16.png"/><Relationship Id="rId3" Type="http://schemas.openxmlformats.org/officeDocument/2006/relationships/slideLayout" Target="../slideLayouts/slideLayout3.xml"/><Relationship Id="rId21" Type="http://schemas.openxmlformats.org/officeDocument/2006/relationships/image" Target="../media/image11.png"/><Relationship Id="rId34" Type="http://schemas.openxmlformats.org/officeDocument/2006/relationships/image" Target="../media/image24.png"/><Relationship Id="rId7" Type="http://schemas.openxmlformats.org/officeDocument/2006/relationships/slideLayout" Target="../slideLayouts/slideLayout7.xml"/><Relationship Id="rId12" Type="http://schemas.openxmlformats.org/officeDocument/2006/relationships/image" Target="../media/image2.jpeg"/><Relationship Id="rId17" Type="http://schemas.openxmlformats.org/officeDocument/2006/relationships/image" Target="../media/image7.png"/><Relationship Id="rId25" Type="http://schemas.openxmlformats.org/officeDocument/2006/relationships/image" Target="../media/image15.png"/><Relationship Id="rId33" Type="http://schemas.openxmlformats.org/officeDocument/2006/relationships/image" Target="../media/image23.png"/><Relationship Id="rId2" Type="http://schemas.openxmlformats.org/officeDocument/2006/relationships/slideLayout" Target="../slideLayouts/slideLayout2.xml"/><Relationship Id="rId16" Type="http://schemas.openxmlformats.org/officeDocument/2006/relationships/image" Target="../media/image6.png"/><Relationship Id="rId20" Type="http://schemas.openxmlformats.org/officeDocument/2006/relationships/image" Target="../media/image10.png"/><Relationship Id="rId29" Type="http://schemas.openxmlformats.org/officeDocument/2006/relationships/image" Target="../media/image19.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24" Type="http://schemas.openxmlformats.org/officeDocument/2006/relationships/image" Target="../media/image14.png"/><Relationship Id="rId32" Type="http://schemas.openxmlformats.org/officeDocument/2006/relationships/image" Target="../media/image22.png"/><Relationship Id="rId5" Type="http://schemas.openxmlformats.org/officeDocument/2006/relationships/slideLayout" Target="../slideLayouts/slideLayout5.xml"/><Relationship Id="rId15" Type="http://schemas.openxmlformats.org/officeDocument/2006/relationships/image" Target="../media/image5.png"/><Relationship Id="rId23" Type="http://schemas.openxmlformats.org/officeDocument/2006/relationships/image" Target="../media/image13.png"/><Relationship Id="rId28" Type="http://schemas.openxmlformats.org/officeDocument/2006/relationships/image" Target="../media/image18.png"/><Relationship Id="rId36" Type="http://schemas.openxmlformats.org/officeDocument/2006/relationships/image" Target="../media/image26.png"/><Relationship Id="rId10" Type="http://schemas.openxmlformats.org/officeDocument/2006/relationships/theme" Target="../theme/theme1.xml"/><Relationship Id="rId19" Type="http://schemas.openxmlformats.org/officeDocument/2006/relationships/image" Target="../media/image9.png"/><Relationship Id="rId31" Type="http://schemas.openxmlformats.org/officeDocument/2006/relationships/image" Target="../media/image2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 Id="rId22" Type="http://schemas.openxmlformats.org/officeDocument/2006/relationships/image" Target="../media/image12.png"/><Relationship Id="rId27" Type="http://schemas.openxmlformats.org/officeDocument/2006/relationships/image" Target="../media/image17.png"/><Relationship Id="rId30" Type="http://schemas.openxmlformats.org/officeDocument/2006/relationships/image" Target="../media/image20.png"/><Relationship Id="rId35" Type="http://schemas.openxmlformats.org/officeDocument/2006/relationships/image" Target="../media/image2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5299" name="Rectangle 2"/>
          <p:cNvSpPr>
            <a:spLocks noGrp="1" noChangeArrowheads="1"/>
          </p:cNvSpPr>
          <p:nvPr>
            <p:ph type="body" idx="1"/>
          </p:nvPr>
        </p:nvSpPr>
        <p:spPr bwMode="auto">
          <a:xfrm>
            <a:off x="172800" y="727200"/>
            <a:ext cx="8748000" cy="382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9" name="Text Box DG"/>
          <p:cNvSpPr txBox="1">
            <a:spLocks noChangeArrowheads="1"/>
          </p:cNvSpPr>
          <p:nvPr userDrawn="1"/>
        </p:nvSpPr>
        <p:spPr bwMode="auto">
          <a:xfrm>
            <a:off x="578164" y="335522"/>
            <a:ext cx="501650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n-GB" sz="800" noProof="0" dirty="0"/>
          </a:p>
        </p:txBody>
      </p:sp>
      <p:sp>
        <p:nvSpPr>
          <p:cNvPr id="10" name="Rectangle 6"/>
          <p:cNvSpPr>
            <a:spLocks noGrp="1" noChangeArrowheads="1"/>
          </p:cNvSpPr>
          <p:nvPr>
            <p:ph type="title"/>
          </p:nvPr>
        </p:nvSpPr>
        <p:spPr bwMode="auto">
          <a:xfrm>
            <a:off x="143086" y="149150"/>
            <a:ext cx="7174846" cy="430887"/>
          </a:xfrm>
          <a:prstGeom prst="rect">
            <a:avLst/>
          </a:prstGeom>
          <a:noFill/>
          <a:ln>
            <a:noFill/>
          </a:ln>
        </p:spPr>
        <p:txBody>
          <a:bodyPr vert="horz" wrap="square" lIns="91440" tIns="45720" rIns="91440" bIns="45720" numCol="1" anchor="ctr" anchorCtr="0" compatLnSpc="1">
            <a:prstTxWarp prst="textNoShape">
              <a:avLst/>
            </a:prstTxWarp>
            <a:spAutoFit/>
          </a:bodyPr>
          <a:lstStyle/>
          <a:p>
            <a:pPr lvl="0" algn="l" rtl="0" eaLnBrk="1" fontAlgn="base" hangingPunct="1">
              <a:spcBef>
                <a:spcPct val="0"/>
              </a:spcBef>
              <a:spcAft>
                <a:spcPct val="0"/>
              </a:spcAft>
            </a:pPr>
            <a:r>
              <a:rPr lang="en-US"/>
              <a:t>Click to edit Master title style</a:t>
            </a:r>
            <a:endParaRPr lang="en-GB" dirty="0"/>
          </a:p>
        </p:txBody>
      </p:sp>
      <p:pic>
        <p:nvPicPr>
          <p:cNvPr id="11" name="Picture 10"/>
          <p:cNvPicPr>
            <a:picLocks noChangeAspect="1"/>
          </p:cNvPicPr>
          <p:nvPr userDrawn="1"/>
        </p:nvPicPr>
        <p:blipFill rotWithShape="1">
          <a:blip r:embed="rId11" cstate="print">
            <a:extLst>
              <a:ext uri="{28A0092B-C50C-407E-A947-70E740481C1C}">
                <a14:useLocalDpi xmlns:a14="http://schemas.microsoft.com/office/drawing/2010/main" val="0"/>
              </a:ext>
            </a:extLst>
          </a:blip>
          <a:srcRect t="-1" b="23122"/>
          <a:stretch/>
        </p:blipFill>
        <p:spPr>
          <a:xfrm>
            <a:off x="7787917" y="155435"/>
            <a:ext cx="1210456" cy="504000"/>
          </a:xfrm>
          <a:prstGeom prst="rect">
            <a:avLst/>
          </a:prstGeom>
        </p:spPr>
      </p:pic>
      <p:pic>
        <p:nvPicPr>
          <p:cNvPr id="12" name="Picture 11" descr="PPT_Footer.jpg"/>
          <p:cNvPicPr>
            <a:picLocks noChangeAspect="1"/>
          </p:cNvPicPr>
          <p:nvPr userDrawn="1"/>
        </p:nvPicPr>
        <p:blipFill>
          <a:blip r:embed="rId12" cstate="print">
            <a:extLst>
              <a:ext uri="{28A0092B-C50C-407E-A947-70E740481C1C}">
                <a14:useLocalDpi xmlns:a14="http://schemas.microsoft.com/office/drawing/2010/main" val="0"/>
              </a:ext>
            </a:extLst>
          </a:blip>
          <a:stretch>
            <a:fillRect/>
          </a:stretch>
        </p:blipFill>
        <p:spPr>
          <a:xfrm>
            <a:off x="0" y="4776787"/>
            <a:ext cx="9144000" cy="366713"/>
          </a:xfrm>
          <a:prstGeom prst="rect">
            <a:avLst/>
          </a:prstGeom>
        </p:spPr>
      </p:pic>
      <p:sp>
        <p:nvSpPr>
          <p:cNvPr id="14" name="Text Box 38"/>
          <p:cNvSpPr txBox="1">
            <a:spLocks noChangeArrowheads="1"/>
          </p:cNvSpPr>
          <p:nvPr userDrawn="1"/>
        </p:nvSpPr>
        <p:spPr bwMode="auto">
          <a:xfrm>
            <a:off x="165600" y="4575600"/>
            <a:ext cx="5016500" cy="214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a:spAutoFit/>
          </a:bodyPr>
          <a:lstStyle/>
          <a:p>
            <a:pPr algn="l">
              <a:spcBef>
                <a:spcPct val="50000"/>
              </a:spcBef>
            </a:pPr>
            <a:r>
              <a:rPr lang="en-US" sz="800" noProof="0" dirty="0">
                <a:solidFill>
                  <a:schemeClr val="tx1">
                    <a:lumMod val="75000"/>
                    <a:lumOff val="25000"/>
                  </a:schemeClr>
                </a:solidFill>
              </a:rPr>
              <a:t>ESA UNCLASSIFIED - For Official Use</a:t>
            </a:r>
            <a:endParaRPr lang="en-GB" sz="800" noProof="0" dirty="0">
              <a:solidFill>
                <a:schemeClr val="tx1">
                  <a:lumMod val="75000"/>
                  <a:lumOff val="25000"/>
                </a:schemeClr>
              </a:solidFill>
            </a:endParaRPr>
          </a:p>
        </p:txBody>
      </p:sp>
      <p:sp>
        <p:nvSpPr>
          <p:cNvPr id="39" name="Text Box 34"/>
          <p:cNvSpPr txBox="1">
            <a:spLocks noChangeAspect="1" noChangeArrowheads="1"/>
          </p:cNvSpPr>
          <p:nvPr userDrawn="1"/>
        </p:nvSpPr>
        <p:spPr bwMode="auto">
          <a:xfrm>
            <a:off x="4480339" y="4580702"/>
            <a:ext cx="4520474" cy="147638"/>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rIns="0"/>
          <a:lstStyle/>
          <a:p>
            <a:pPr algn="r">
              <a:spcBef>
                <a:spcPct val="50000"/>
              </a:spcBef>
            </a:pPr>
            <a:r>
              <a:rPr lang="en-GB" sz="800" noProof="1">
                <a:solidFill>
                  <a:schemeClr val="bg2"/>
                </a:solidFill>
              </a:rPr>
              <a:t>ESA || Slide  </a:t>
            </a:r>
            <a:fld id="{71EAD4F2-866B-304A-9A50-FC7592816342}" type="slidenum">
              <a:rPr lang="en-GB" sz="800" noProof="1" smtClean="0">
                <a:solidFill>
                  <a:schemeClr val="bg2"/>
                </a:solidFill>
              </a:rPr>
              <a:pPr algn="r">
                <a:spcBef>
                  <a:spcPct val="50000"/>
                </a:spcBef>
              </a:pPr>
              <a:t>‹N°›</a:t>
            </a:fld>
            <a:endParaRPr lang="en-GB" sz="800" noProof="1">
              <a:solidFill>
                <a:schemeClr val="bg2"/>
              </a:solidFill>
            </a:endParaRPr>
          </a:p>
        </p:txBody>
      </p:sp>
      <p:grpSp>
        <p:nvGrpSpPr>
          <p:cNvPr id="40" name="Group 39"/>
          <p:cNvGrpSpPr/>
          <p:nvPr userDrawn="1"/>
        </p:nvGrpSpPr>
        <p:grpSpPr>
          <a:xfrm>
            <a:off x="172269" y="4908007"/>
            <a:ext cx="6826666" cy="111519"/>
            <a:chOff x="172269" y="6621494"/>
            <a:chExt cx="6826666" cy="111519"/>
          </a:xfrm>
        </p:grpSpPr>
        <p:pic>
          <p:nvPicPr>
            <p:cNvPr id="41" name="Picture 40" descr="at.png"/>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172269" y="6624669"/>
              <a:ext cx="163906" cy="108344"/>
            </a:xfrm>
            <a:prstGeom prst="rect">
              <a:avLst/>
            </a:prstGeom>
            <a:ln>
              <a:noFill/>
            </a:ln>
          </p:spPr>
        </p:pic>
        <p:pic>
          <p:nvPicPr>
            <p:cNvPr id="42" name="Picture 41" descr="be.png"/>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450797" y="6624669"/>
              <a:ext cx="163906" cy="108344"/>
            </a:xfrm>
            <a:prstGeom prst="rect">
              <a:avLst/>
            </a:prstGeom>
            <a:ln>
              <a:noFill/>
            </a:ln>
          </p:spPr>
        </p:pic>
        <p:pic>
          <p:nvPicPr>
            <p:cNvPr id="43" name="Picture 42" descr="ca.png"/>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835029" y="6621494"/>
              <a:ext cx="163906" cy="108344"/>
            </a:xfrm>
            <a:prstGeom prst="rect">
              <a:avLst/>
            </a:prstGeom>
            <a:ln>
              <a:noFill/>
            </a:ln>
          </p:spPr>
        </p:pic>
        <p:pic>
          <p:nvPicPr>
            <p:cNvPr id="44" name="Picture 43" descr="ch.png"/>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a:xfrm>
              <a:off x="5755667" y="6624669"/>
              <a:ext cx="163906" cy="108344"/>
            </a:xfrm>
            <a:prstGeom prst="rect">
              <a:avLst/>
            </a:prstGeom>
            <a:ln>
              <a:noFill/>
            </a:ln>
          </p:spPr>
        </p:pic>
        <p:pic>
          <p:nvPicPr>
            <p:cNvPr id="45" name="Picture 44" descr="cz.png"/>
            <p:cNvPicPr>
              <a:picLocks noChangeAspect="1"/>
            </p:cNvPicPr>
            <p:nvPr userDrawn="1"/>
          </p:nvPicPr>
          <p:blipFill>
            <a:blip r:embed="rId17" cstate="print">
              <a:extLst>
                <a:ext uri="{28A0092B-C50C-407E-A947-70E740481C1C}">
                  <a14:useLocalDpi xmlns:a14="http://schemas.microsoft.com/office/drawing/2010/main" val="0"/>
                </a:ext>
              </a:extLst>
            </a:blip>
            <a:stretch>
              <a:fillRect/>
            </a:stretch>
          </p:blipFill>
          <p:spPr>
            <a:xfrm>
              <a:off x="731531" y="6624669"/>
              <a:ext cx="163906" cy="108344"/>
            </a:xfrm>
            <a:prstGeom prst="rect">
              <a:avLst/>
            </a:prstGeom>
            <a:ln>
              <a:noFill/>
            </a:ln>
          </p:spPr>
        </p:pic>
        <p:pic>
          <p:nvPicPr>
            <p:cNvPr id="46" name="Picture 45" descr="de.png"/>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2130472" y="6624669"/>
              <a:ext cx="163906" cy="108344"/>
            </a:xfrm>
            <a:prstGeom prst="rect">
              <a:avLst/>
            </a:prstGeom>
            <a:ln>
              <a:noFill/>
            </a:ln>
          </p:spPr>
        </p:pic>
        <p:pic>
          <p:nvPicPr>
            <p:cNvPr id="47" name="Picture 46" descr="dk.png"/>
            <p:cNvPicPr>
              <a:picLocks noChangeAspect="1"/>
            </p:cNvPicPr>
            <p:nvPr userDrawn="1"/>
          </p:nvPicPr>
          <p:blipFill>
            <a:blip r:embed="rId19" cstate="print">
              <a:extLst>
                <a:ext uri="{28A0092B-C50C-407E-A947-70E740481C1C}">
                  <a14:useLocalDpi xmlns:a14="http://schemas.microsoft.com/office/drawing/2010/main" val="0"/>
                </a:ext>
              </a:extLst>
            </a:blip>
            <a:stretch>
              <a:fillRect/>
            </a:stretch>
          </p:blipFill>
          <p:spPr>
            <a:xfrm>
              <a:off x="1009766" y="6624669"/>
              <a:ext cx="163906" cy="108344"/>
            </a:xfrm>
            <a:prstGeom prst="rect">
              <a:avLst/>
            </a:prstGeom>
            <a:ln>
              <a:noFill/>
            </a:ln>
          </p:spPr>
        </p:pic>
        <p:pic>
          <p:nvPicPr>
            <p:cNvPr id="48" name="Picture 47" descr="ee.png"/>
            <p:cNvPicPr>
              <a:picLocks noChangeAspect="1"/>
            </p:cNvPicPr>
            <p:nvPr userDrawn="1"/>
          </p:nvPicPr>
          <p:blipFill>
            <a:blip r:embed="rId20" cstate="print">
              <a:extLst>
                <a:ext uri="{28A0092B-C50C-407E-A947-70E740481C1C}">
                  <a14:useLocalDpi xmlns:a14="http://schemas.microsoft.com/office/drawing/2010/main" val="0"/>
                </a:ext>
              </a:extLst>
            </a:blip>
            <a:stretch>
              <a:fillRect/>
            </a:stretch>
          </p:blipFill>
          <p:spPr>
            <a:xfrm>
              <a:off x="1288298" y="6624669"/>
              <a:ext cx="163906" cy="108344"/>
            </a:xfrm>
            <a:prstGeom prst="rect">
              <a:avLst/>
            </a:prstGeom>
            <a:ln>
              <a:noFill/>
            </a:ln>
          </p:spPr>
        </p:pic>
        <p:pic>
          <p:nvPicPr>
            <p:cNvPr id="49" name="Picture 48" descr="es.png"/>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5197147" y="6624669"/>
              <a:ext cx="163906" cy="108344"/>
            </a:xfrm>
            <a:prstGeom prst="rect">
              <a:avLst/>
            </a:prstGeom>
            <a:ln>
              <a:noFill/>
            </a:ln>
          </p:spPr>
        </p:pic>
        <p:pic>
          <p:nvPicPr>
            <p:cNvPr id="50" name="Picture 49" descr="fi.png"/>
            <p:cNvPicPr>
              <a:picLocks noChangeAspect="1"/>
            </p:cNvPicPr>
            <p:nvPr userDrawn="1"/>
          </p:nvPicPr>
          <p:blipFill>
            <a:blip r:embed="rId22" cstate="print">
              <a:extLst>
                <a:ext uri="{28A0092B-C50C-407E-A947-70E740481C1C}">
                  <a14:useLocalDpi xmlns:a14="http://schemas.microsoft.com/office/drawing/2010/main" val="0"/>
                </a:ext>
              </a:extLst>
            </a:blip>
            <a:stretch>
              <a:fillRect/>
            </a:stretch>
          </p:blipFill>
          <p:spPr>
            <a:xfrm>
              <a:off x="1571956" y="6624669"/>
              <a:ext cx="163906" cy="108344"/>
            </a:xfrm>
            <a:prstGeom prst="rect">
              <a:avLst/>
            </a:prstGeom>
            <a:ln>
              <a:noFill/>
            </a:ln>
          </p:spPr>
        </p:pic>
        <p:pic>
          <p:nvPicPr>
            <p:cNvPr id="51" name="Picture 50" descr="fr.png"/>
            <p:cNvPicPr>
              <a:picLocks noChangeAspect="1"/>
            </p:cNvPicPr>
            <p:nvPr userDrawn="1"/>
          </p:nvPicPr>
          <p:blipFill>
            <a:blip r:embed="rId23" cstate="print">
              <a:extLst>
                <a:ext uri="{28A0092B-C50C-407E-A947-70E740481C1C}">
                  <a14:useLocalDpi xmlns:a14="http://schemas.microsoft.com/office/drawing/2010/main" val="0"/>
                </a:ext>
              </a:extLst>
            </a:blip>
            <a:stretch>
              <a:fillRect/>
            </a:stretch>
          </p:blipFill>
          <p:spPr>
            <a:xfrm>
              <a:off x="1849315" y="6624669"/>
              <a:ext cx="163906" cy="108344"/>
            </a:xfrm>
            <a:prstGeom prst="rect">
              <a:avLst/>
            </a:prstGeom>
            <a:ln>
              <a:noFill/>
            </a:ln>
          </p:spPr>
        </p:pic>
        <p:pic>
          <p:nvPicPr>
            <p:cNvPr id="52" name="Picture 51" descr="gr.png"/>
            <p:cNvPicPr>
              <a:picLocks noChangeAspect="1"/>
            </p:cNvPicPr>
            <p:nvPr userDrawn="1"/>
          </p:nvPicPr>
          <p:blipFill>
            <a:blip r:embed="rId24" cstate="print">
              <a:extLst>
                <a:ext uri="{28A0092B-C50C-407E-A947-70E740481C1C}">
                  <a14:useLocalDpi xmlns:a14="http://schemas.microsoft.com/office/drawing/2010/main" val="0"/>
                </a:ext>
              </a:extLst>
            </a:blip>
            <a:stretch>
              <a:fillRect/>
            </a:stretch>
          </p:blipFill>
          <p:spPr>
            <a:xfrm>
              <a:off x="2407833" y="6624669"/>
              <a:ext cx="163906" cy="108344"/>
            </a:xfrm>
            <a:prstGeom prst="rect">
              <a:avLst/>
            </a:prstGeom>
            <a:ln>
              <a:noFill/>
            </a:ln>
          </p:spPr>
        </p:pic>
        <p:pic>
          <p:nvPicPr>
            <p:cNvPr id="53" name="Picture 52" descr="hu.png"/>
            <p:cNvPicPr>
              <a:picLocks noChangeAspect="1"/>
            </p:cNvPicPr>
            <p:nvPr userDrawn="1"/>
          </p:nvPicPr>
          <p:blipFill>
            <a:blip r:embed="rId25" cstate="print">
              <a:extLst>
                <a:ext uri="{28A0092B-C50C-407E-A947-70E740481C1C}">
                  <a14:useLocalDpi xmlns:a14="http://schemas.microsoft.com/office/drawing/2010/main" val="0"/>
                </a:ext>
              </a:extLst>
            </a:blip>
            <a:stretch>
              <a:fillRect/>
            </a:stretch>
          </p:blipFill>
          <p:spPr>
            <a:xfrm>
              <a:off x="2685195" y="6624669"/>
              <a:ext cx="163906" cy="108344"/>
            </a:xfrm>
            <a:prstGeom prst="rect">
              <a:avLst/>
            </a:prstGeom>
            <a:ln>
              <a:noFill/>
            </a:ln>
          </p:spPr>
        </p:pic>
        <p:pic>
          <p:nvPicPr>
            <p:cNvPr id="54" name="Picture 53" descr="ie.png"/>
            <p:cNvPicPr>
              <a:picLocks noChangeAspect="1"/>
            </p:cNvPicPr>
            <p:nvPr userDrawn="1"/>
          </p:nvPicPr>
          <p:blipFill>
            <a:blip r:embed="rId26" cstate="print">
              <a:extLst>
                <a:ext uri="{28A0092B-C50C-407E-A947-70E740481C1C}">
                  <a14:useLocalDpi xmlns:a14="http://schemas.microsoft.com/office/drawing/2010/main" val="0"/>
                </a:ext>
              </a:extLst>
            </a:blip>
            <a:stretch>
              <a:fillRect/>
            </a:stretch>
          </p:blipFill>
          <p:spPr>
            <a:xfrm>
              <a:off x="2962555" y="6624669"/>
              <a:ext cx="163906" cy="108344"/>
            </a:xfrm>
            <a:prstGeom prst="rect">
              <a:avLst/>
            </a:prstGeom>
            <a:ln>
              <a:noFill/>
            </a:ln>
          </p:spPr>
        </p:pic>
        <p:pic>
          <p:nvPicPr>
            <p:cNvPr id="55" name="Picture 54" descr="it.png"/>
            <p:cNvPicPr>
              <a:picLocks noChangeAspect="1"/>
            </p:cNvPicPr>
            <p:nvPr userDrawn="1"/>
          </p:nvPicPr>
          <p:blipFill>
            <a:blip r:embed="rId27" cstate="print">
              <a:extLst>
                <a:ext uri="{28A0092B-C50C-407E-A947-70E740481C1C}">
                  <a14:useLocalDpi xmlns:a14="http://schemas.microsoft.com/office/drawing/2010/main" val="0"/>
                </a:ext>
              </a:extLst>
            </a:blip>
            <a:stretch>
              <a:fillRect/>
            </a:stretch>
          </p:blipFill>
          <p:spPr>
            <a:xfrm>
              <a:off x="3239913" y="6624669"/>
              <a:ext cx="163906" cy="108344"/>
            </a:xfrm>
            <a:prstGeom prst="rect">
              <a:avLst/>
            </a:prstGeom>
            <a:ln>
              <a:noFill/>
            </a:ln>
          </p:spPr>
        </p:pic>
        <p:pic>
          <p:nvPicPr>
            <p:cNvPr id="56" name="Picture 55" descr="lu.png"/>
            <p:cNvPicPr>
              <a:picLocks noChangeAspect="1"/>
            </p:cNvPicPr>
            <p:nvPr userDrawn="1"/>
          </p:nvPicPr>
          <p:blipFill>
            <a:blip r:embed="rId28" cstate="print">
              <a:extLst>
                <a:ext uri="{28A0092B-C50C-407E-A947-70E740481C1C}">
                  <a14:useLocalDpi xmlns:a14="http://schemas.microsoft.com/office/drawing/2010/main" val="0"/>
                </a:ext>
              </a:extLst>
            </a:blip>
            <a:stretch>
              <a:fillRect/>
            </a:stretch>
          </p:blipFill>
          <p:spPr>
            <a:xfrm>
              <a:off x="3518472" y="6624669"/>
              <a:ext cx="163906" cy="108344"/>
            </a:xfrm>
            <a:prstGeom prst="rect">
              <a:avLst/>
            </a:prstGeom>
            <a:ln>
              <a:noFill/>
            </a:ln>
          </p:spPr>
        </p:pic>
        <p:pic>
          <p:nvPicPr>
            <p:cNvPr id="57" name="Picture 56" descr="nl.png"/>
            <p:cNvPicPr>
              <a:picLocks noChangeAspect="1"/>
            </p:cNvPicPr>
            <p:nvPr userDrawn="1"/>
          </p:nvPicPr>
          <p:blipFill>
            <a:blip r:embed="rId29" cstate="print">
              <a:extLst>
                <a:ext uri="{28A0092B-C50C-407E-A947-70E740481C1C}">
                  <a14:useLocalDpi xmlns:a14="http://schemas.microsoft.com/office/drawing/2010/main" val="0"/>
                </a:ext>
              </a:extLst>
            </a:blip>
            <a:stretch>
              <a:fillRect/>
            </a:stretch>
          </p:blipFill>
          <p:spPr>
            <a:xfrm>
              <a:off x="3799629" y="6624669"/>
              <a:ext cx="163906" cy="108344"/>
            </a:xfrm>
            <a:prstGeom prst="rect">
              <a:avLst/>
            </a:prstGeom>
            <a:ln>
              <a:noFill/>
            </a:ln>
          </p:spPr>
        </p:pic>
        <p:pic>
          <p:nvPicPr>
            <p:cNvPr id="58" name="Picture 57" descr="no.png"/>
            <p:cNvPicPr>
              <a:picLocks noChangeAspect="1"/>
            </p:cNvPicPr>
            <p:nvPr userDrawn="1"/>
          </p:nvPicPr>
          <p:blipFill>
            <a:blip r:embed="rId30" cstate="print">
              <a:extLst>
                <a:ext uri="{28A0092B-C50C-407E-A947-70E740481C1C}">
                  <a14:useLocalDpi xmlns:a14="http://schemas.microsoft.com/office/drawing/2010/main" val="0"/>
                </a:ext>
              </a:extLst>
            </a:blip>
            <a:stretch>
              <a:fillRect/>
            </a:stretch>
          </p:blipFill>
          <p:spPr>
            <a:xfrm>
              <a:off x="4083387" y="6624669"/>
              <a:ext cx="163906" cy="108344"/>
            </a:xfrm>
            <a:prstGeom prst="rect">
              <a:avLst/>
            </a:prstGeom>
            <a:ln>
              <a:noFill/>
            </a:ln>
          </p:spPr>
        </p:pic>
        <p:pic>
          <p:nvPicPr>
            <p:cNvPr id="59" name="Picture 58" descr="pl.png"/>
            <p:cNvPicPr>
              <a:picLocks noChangeAspect="1"/>
            </p:cNvPicPr>
            <p:nvPr userDrawn="1"/>
          </p:nvPicPr>
          <p:blipFill>
            <a:blip r:embed="rId31" cstate="print">
              <a:extLst>
                <a:ext uri="{28A0092B-C50C-407E-A947-70E740481C1C}">
                  <a14:useLocalDpi xmlns:a14="http://schemas.microsoft.com/office/drawing/2010/main" val="0"/>
                </a:ext>
              </a:extLst>
            </a:blip>
            <a:stretch>
              <a:fillRect/>
            </a:stretch>
          </p:blipFill>
          <p:spPr>
            <a:xfrm>
              <a:off x="4359447" y="6624669"/>
              <a:ext cx="163906" cy="108344"/>
            </a:xfrm>
            <a:prstGeom prst="rect">
              <a:avLst/>
            </a:prstGeom>
            <a:ln>
              <a:noFill/>
            </a:ln>
          </p:spPr>
        </p:pic>
        <p:pic>
          <p:nvPicPr>
            <p:cNvPr id="60" name="Picture 59" descr="pt.png"/>
            <p:cNvPicPr>
              <a:picLocks noChangeAspect="1"/>
            </p:cNvPicPr>
            <p:nvPr userDrawn="1"/>
          </p:nvPicPr>
          <p:blipFill>
            <a:blip r:embed="rId32" cstate="print">
              <a:extLst>
                <a:ext uri="{28A0092B-C50C-407E-A947-70E740481C1C}">
                  <a14:useLocalDpi xmlns:a14="http://schemas.microsoft.com/office/drawing/2010/main" val="0"/>
                </a:ext>
              </a:extLst>
            </a:blip>
            <a:stretch>
              <a:fillRect/>
            </a:stretch>
          </p:blipFill>
          <p:spPr>
            <a:xfrm>
              <a:off x="4639303" y="6624669"/>
              <a:ext cx="163906" cy="108344"/>
            </a:xfrm>
            <a:prstGeom prst="rect">
              <a:avLst/>
            </a:prstGeom>
            <a:ln>
              <a:noFill/>
            </a:ln>
          </p:spPr>
        </p:pic>
        <p:pic>
          <p:nvPicPr>
            <p:cNvPr id="61" name="Picture 60" descr="ro.png"/>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4920460" y="6624669"/>
              <a:ext cx="163906" cy="108344"/>
            </a:xfrm>
            <a:prstGeom prst="rect">
              <a:avLst/>
            </a:prstGeom>
            <a:ln>
              <a:noFill/>
            </a:ln>
          </p:spPr>
        </p:pic>
        <p:pic>
          <p:nvPicPr>
            <p:cNvPr id="62" name="Picture 61" descr="se.png"/>
            <p:cNvPicPr>
              <a:picLocks noChangeAspect="1"/>
            </p:cNvPicPr>
            <p:nvPr userDrawn="1"/>
          </p:nvPicPr>
          <p:blipFill>
            <a:blip r:embed="rId34" cstate="print">
              <a:extLst>
                <a:ext uri="{28A0092B-C50C-407E-A947-70E740481C1C}">
                  <a14:useLocalDpi xmlns:a14="http://schemas.microsoft.com/office/drawing/2010/main" val="0"/>
                </a:ext>
              </a:extLst>
            </a:blip>
            <a:stretch>
              <a:fillRect/>
            </a:stretch>
          </p:blipFill>
          <p:spPr>
            <a:xfrm>
              <a:off x="5475801" y="6624669"/>
              <a:ext cx="163906" cy="108344"/>
            </a:xfrm>
            <a:prstGeom prst="rect">
              <a:avLst/>
            </a:prstGeom>
            <a:ln>
              <a:noFill/>
            </a:ln>
          </p:spPr>
        </p:pic>
        <p:pic>
          <p:nvPicPr>
            <p:cNvPr id="63" name="Picture 62" descr="uk.png"/>
            <p:cNvPicPr>
              <a:picLocks noChangeAspect="1"/>
            </p:cNvPicPr>
            <p:nvPr userDrawn="1"/>
          </p:nvPicPr>
          <p:blipFill>
            <a:blip r:embed="rId35" cstate="print">
              <a:extLst>
                <a:ext uri="{28A0092B-C50C-407E-A947-70E740481C1C}">
                  <a14:useLocalDpi xmlns:a14="http://schemas.microsoft.com/office/drawing/2010/main" val="0"/>
                </a:ext>
              </a:extLst>
            </a:blip>
            <a:stretch>
              <a:fillRect/>
            </a:stretch>
          </p:blipFill>
          <p:spPr>
            <a:xfrm>
              <a:off x="6030535" y="6624669"/>
              <a:ext cx="163906" cy="108344"/>
            </a:xfrm>
            <a:prstGeom prst="rect">
              <a:avLst/>
            </a:prstGeom>
            <a:ln>
              <a:noFill/>
            </a:ln>
          </p:spPr>
        </p:pic>
        <p:pic>
          <p:nvPicPr>
            <p:cNvPr id="64" name="Picture 63" descr="si.png"/>
            <p:cNvPicPr>
              <a:picLocks noChangeAspect="1"/>
            </p:cNvPicPr>
            <p:nvPr userDrawn="1"/>
          </p:nvPicPr>
          <p:blipFill>
            <a:blip r:embed="rId36" cstate="print">
              <a:extLst>
                <a:ext uri="{28A0092B-C50C-407E-A947-70E740481C1C}">
                  <a14:useLocalDpi xmlns:a14="http://schemas.microsoft.com/office/drawing/2010/main" val="0"/>
                </a:ext>
              </a:extLst>
            </a:blip>
            <a:stretch>
              <a:fillRect/>
            </a:stretch>
          </p:blipFill>
          <p:spPr>
            <a:xfrm>
              <a:off x="6435327" y="6623401"/>
              <a:ext cx="163385" cy="108000"/>
            </a:xfrm>
            <a:prstGeom prst="rect">
              <a:avLst/>
            </a:prstGeom>
          </p:spPr>
        </p:pic>
      </p:grpSp>
    </p:spTree>
  </p:cSld>
  <p:clrMap bg1="lt1" tx1="dk1" bg2="lt2" tx2="dk2" accent1="accent1" accent2="accent2" accent3="accent3" accent4="accent4" accent5="accent5" accent6="accent6" hlink="hlink" folHlink="folHlink"/>
  <p:sldLayoutIdLst>
    <p:sldLayoutId id="2147483929" r:id="rId1"/>
    <p:sldLayoutId id="2147483931" r:id="rId2"/>
    <p:sldLayoutId id="2147483932" r:id="rId3"/>
    <p:sldLayoutId id="2147483933" r:id="rId4"/>
    <p:sldLayoutId id="2147483934" r:id="rId5"/>
    <p:sldLayoutId id="2147483930" r:id="rId6"/>
    <p:sldLayoutId id="2147483936" r:id="rId7"/>
    <p:sldLayoutId id="2147483937" r:id="rId8"/>
    <p:sldLayoutId id="2147483938" r:id="rId9"/>
  </p:sldLayoutIdLst>
  <p:hf sldNum="0" hdr="0" dt="0"/>
  <p:txStyles>
    <p:titleStyle>
      <a:lvl1pPr algn="l" rtl="0" eaLnBrk="1" fontAlgn="base" hangingPunct="1">
        <a:spcBef>
          <a:spcPct val="0"/>
        </a:spcBef>
        <a:spcAft>
          <a:spcPct val="0"/>
        </a:spcAft>
        <a:defRPr lang="en-GB" sz="2200" b="0" dirty="0" smtClean="0">
          <a:solidFill>
            <a:srgbClr val="0070C0"/>
          </a:solidFill>
          <a:latin typeface="Verdana"/>
          <a:ea typeface="+mj-ea"/>
          <a:cs typeface="Verdana"/>
        </a:defRPr>
      </a:lvl1pPr>
      <a:lvl2pPr algn="l" rtl="0" eaLnBrk="1" fontAlgn="base" hangingPunct="1">
        <a:spcBef>
          <a:spcPct val="0"/>
        </a:spcBef>
        <a:spcAft>
          <a:spcPct val="0"/>
        </a:spcAft>
        <a:defRPr sz="2200" b="1">
          <a:solidFill>
            <a:schemeClr val="bg1"/>
          </a:solidFill>
          <a:latin typeface="Verdana" pitchFamily="34" charset="0"/>
        </a:defRPr>
      </a:lvl2pPr>
      <a:lvl3pPr algn="l" rtl="0" eaLnBrk="1" fontAlgn="base" hangingPunct="1">
        <a:spcBef>
          <a:spcPct val="0"/>
        </a:spcBef>
        <a:spcAft>
          <a:spcPct val="0"/>
        </a:spcAft>
        <a:defRPr sz="2200" b="1">
          <a:solidFill>
            <a:schemeClr val="bg1"/>
          </a:solidFill>
          <a:latin typeface="Verdana" pitchFamily="34" charset="0"/>
        </a:defRPr>
      </a:lvl3pPr>
      <a:lvl4pPr algn="l" rtl="0" eaLnBrk="1" fontAlgn="base" hangingPunct="1">
        <a:spcBef>
          <a:spcPct val="0"/>
        </a:spcBef>
        <a:spcAft>
          <a:spcPct val="0"/>
        </a:spcAft>
        <a:defRPr sz="2200" b="1">
          <a:solidFill>
            <a:schemeClr val="bg1"/>
          </a:solidFill>
          <a:latin typeface="Verdana" pitchFamily="34" charset="0"/>
        </a:defRPr>
      </a:lvl4pPr>
      <a:lvl5pPr algn="l" rtl="0" eaLnBrk="1" fontAlgn="base" hangingPunct="1">
        <a:spcBef>
          <a:spcPct val="0"/>
        </a:spcBef>
        <a:spcAft>
          <a:spcPct val="0"/>
        </a:spcAft>
        <a:defRPr sz="2200" b="1">
          <a:solidFill>
            <a:schemeClr val="bg1"/>
          </a:solidFill>
          <a:latin typeface="Verdana" pitchFamily="34" charset="0"/>
        </a:defRPr>
      </a:lvl5pPr>
      <a:lvl6pPr marL="457200" algn="l" rtl="0" eaLnBrk="1" fontAlgn="base" hangingPunct="1">
        <a:spcBef>
          <a:spcPct val="0"/>
        </a:spcBef>
        <a:spcAft>
          <a:spcPct val="0"/>
        </a:spcAft>
        <a:defRPr sz="2200" b="1">
          <a:solidFill>
            <a:schemeClr val="bg1"/>
          </a:solidFill>
          <a:latin typeface="Verdana" pitchFamily="34" charset="0"/>
        </a:defRPr>
      </a:lvl6pPr>
      <a:lvl7pPr marL="914400" algn="l" rtl="0" eaLnBrk="1" fontAlgn="base" hangingPunct="1">
        <a:spcBef>
          <a:spcPct val="0"/>
        </a:spcBef>
        <a:spcAft>
          <a:spcPct val="0"/>
        </a:spcAft>
        <a:defRPr sz="2200" b="1">
          <a:solidFill>
            <a:schemeClr val="bg1"/>
          </a:solidFill>
          <a:latin typeface="Verdana" pitchFamily="34" charset="0"/>
        </a:defRPr>
      </a:lvl7pPr>
      <a:lvl8pPr marL="1371600" algn="l" rtl="0" eaLnBrk="1" fontAlgn="base" hangingPunct="1">
        <a:spcBef>
          <a:spcPct val="0"/>
        </a:spcBef>
        <a:spcAft>
          <a:spcPct val="0"/>
        </a:spcAft>
        <a:defRPr sz="2200" b="1">
          <a:solidFill>
            <a:schemeClr val="bg1"/>
          </a:solidFill>
          <a:latin typeface="Verdana" pitchFamily="34" charset="0"/>
        </a:defRPr>
      </a:lvl8pPr>
      <a:lvl9pPr marL="1828800" algn="l" rtl="0" eaLnBrk="1" fontAlgn="base" hangingPunct="1">
        <a:spcBef>
          <a:spcPct val="0"/>
        </a:spcBef>
        <a:spcAft>
          <a:spcPct val="0"/>
        </a:spcAft>
        <a:defRPr sz="2200" b="1">
          <a:solidFill>
            <a:schemeClr val="bg1"/>
          </a:solidFill>
          <a:latin typeface="Verdana" pitchFamily="34" charset="0"/>
        </a:defRPr>
      </a:lvl9pPr>
    </p:titleStyle>
    <p:bodyStyle>
      <a:lvl1pPr marL="0" indent="-342900" algn="l" rtl="0" eaLnBrk="1" fontAlgn="base" hangingPunct="1">
        <a:lnSpc>
          <a:spcPct val="119000"/>
        </a:lnSpc>
        <a:spcBef>
          <a:spcPct val="20000"/>
        </a:spcBef>
        <a:spcAft>
          <a:spcPct val="0"/>
        </a:spcAft>
        <a:buClr>
          <a:schemeClr val="accent1"/>
        </a:buClr>
        <a:buFontTx/>
        <a:buNone/>
        <a:defRPr lang="en-GB" sz="1600" dirty="0" smtClean="0">
          <a:solidFill>
            <a:schemeClr val="bg2"/>
          </a:solidFill>
          <a:latin typeface="Verdana"/>
          <a:ea typeface="+mn-ea"/>
          <a:cs typeface="Verdana"/>
        </a:defRPr>
      </a:lvl1pPr>
      <a:lvl2pPr marL="810000" indent="0" algn="l" rtl="0" eaLnBrk="1" fontAlgn="base" hangingPunct="1">
        <a:lnSpc>
          <a:spcPct val="119000"/>
        </a:lnSpc>
        <a:spcBef>
          <a:spcPct val="20000"/>
        </a:spcBef>
        <a:spcAft>
          <a:spcPct val="0"/>
        </a:spcAft>
        <a:buClr>
          <a:schemeClr val="accent1"/>
        </a:buClr>
        <a:buFont typeface="Verdana" pitchFamily="34" charset="0"/>
        <a:buNone/>
        <a:defRPr lang="en-GB" sz="1600" dirty="0" smtClean="0">
          <a:solidFill>
            <a:schemeClr val="bg2"/>
          </a:solidFill>
          <a:latin typeface="Verdana"/>
          <a:ea typeface="+mn-ea"/>
          <a:cs typeface="Verdana"/>
        </a:defRPr>
      </a:lvl2pPr>
      <a:lvl3pPr marL="1407600" indent="0" algn="l" rtl="0" eaLnBrk="1" fontAlgn="base" hangingPunct="1">
        <a:lnSpc>
          <a:spcPct val="119000"/>
        </a:lnSpc>
        <a:spcBef>
          <a:spcPct val="20000"/>
        </a:spcBef>
        <a:spcAft>
          <a:spcPct val="0"/>
        </a:spcAft>
        <a:buClr>
          <a:schemeClr val="accent1"/>
        </a:buClr>
        <a:buFont typeface="Verdana" pitchFamily="34" charset="0"/>
        <a:buNone/>
        <a:defRPr lang="en-GB" sz="1600" dirty="0" smtClean="0">
          <a:solidFill>
            <a:schemeClr val="bg2"/>
          </a:solidFill>
          <a:latin typeface="Verdana"/>
          <a:ea typeface="+mn-ea"/>
          <a:cs typeface="Verdana"/>
        </a:defRPr>
      </a:lvl3pPr>
      <a:lvl4pPr marL="2005200" indent="0" algn="l" rtl="0" eaLnBrk="1" fontAlgn="base" hangingPunct="1">
        <a:lnSpc>
          <a:spcPct val="119000"/>
        </a:lnSpc>
        <a:spcBef>
          <a:spcPct val="20000"/>
        </a:spcBef>
        <a:spcAft>
          <a:spcPct val="0"/>
        </a:spcAft>
        <a:buClr>
          <a:schemeClr val="accent1"/>
        </a:buClr>
        <a:buFont typeface="Verdana" pitchFamily="34" charset="0"/>
        <a:buNone/>
        <a:defRPr lang="en-GB" sz="1600" dirty="0" smtClean="0">
          <a:solidFill>
            <a:schemeClr val="bg2"/>
          </a:solidFill>
          <a:latin typeface="Verdana"/>
          <a:ea typeface="+mn-ea"/>
          <a:cs typeface="Verdana"/>
        </a:defRPr>
      </a:lvl4pPr>
      <a:lvl5pPr marL="2602800" indent="0" algn="l" rtl="0" eaLnBrk="1" fontAlgn="base" hangingPunct="1">
        <a:lnSpc>
          <a:spcPct val="119000"/>
        </a:lnSpc>
        <a:spcBef>
          <a:spcPct val="20000"/>
        </a:spcBef>
        <a:spcAft>
          <a:spcPct val="0"/>
        </a:spcAft>
        <a:buClr>
          <a:schemeClr val="accent1"/>
        </a:buClr>
        <a:buFont typeface="Verdana" pitchFamily="34" charset="0"/>
        <a:buNone/>
        <a:defRPr lang="en-GB" sz="1600" dirty="0" smtClean="0">
          <a:solidFill>
            <a:schemeClr val="bg2"/>
          </a:solidFill>
          <a:latin typeface="Verdana"/>
          <a:ea typeface="+mn-ea"/>
          <a:cs typeface="Verdana"/>
        </a:defRPr>
      </a:lvl5pPr>
      <a:lvl6pPr marL="3479800" indent="-419100" algn="l" rtl="0" eaLnBrk="1" fontAlgn="base" hangingPunct="1">
        <a:lnSpc>
          <a:spcPct val="119000"/>
        </a:lnSpc>
        <a:spcBef>
          <a:spcPct val="20000"/>
        </a:spcBef>
        <a:spcAft>
          <a:spcPct val="0"/>
        </a:spcAft>
        <a:buClr>
          <a:schemeClr val="accent1"/>
        </a:buClr>
        <a:buFont typeface="Verdana" pitchFamily="34" charset="0"/>
        <a:buChar char="–"/>
        <a:defRPr sz="1600">
          <a:solidFill>
            <a:schemeClr val="bg2"/>
          </a:solidFill>
          <a:latin typeface="+mn-lt"/>
        </a:defRPr>
      </a:lvl6pPr>
      <a:lvl7pPr marL="3937000" indent="-419100" algn="l" rtl="0" eaLnBrk="1" fontAlgn="base" hangingPunct="1">
        <a:lnSpc>
          <a:spcPct val="119000"/>
        </a:lnSpc>
        <a:spcBef>
          <a:spcPct val="20000"/>
        </a:spcBef>
        <a:spcAft>
          <a:spcPct val="0"/>
        </a:spcAft>
        <a:buClr>
          <a:schemeClr val="accent1"/>
        </a:buClr>
        <a:buFont typeface="Verdana" pitchFamily="34" charset="0"/>
        <a:buChar char="–"/>
        <a:defRPr sz="1600">
          <a:solidFill>
            <a:schemeClr val="bg2"/>
          </a:solidFill>
          <a:latin typeface="+mn-lt"/>
        </a:defRPr>
      </a:lvl7pPr>
      <a:lvl8pPr marL="4394200" indent="-419100" algn="l" rtl="0" eaLnBrk="1" fontAlgn="base" hangingPunct="1">
        <a:lnSpc>
          <a:spcPct val="119000"/>
        </a:lnSpc>
        <a:spcBef>
          <a:spcPct val="20000"/>
        </a:spcBef>
        <a:spcAft>
          <a:spcPct val="0"/>
        </a:spcAft>
        <a:buClr>
          <a:schemeClr val="accent1"/>
        </a:buClr>
        <a:buFont typeface="Verdana" pitchFamily="34" charset="0"/>
        <a:buChar char="–"/>
        <a:defRPr sz="1600">
          <a:solidFill>
            <a:schemeClr val="bg2"/>
          </a:solidFill>
          <a:latin typeface="+mn-lt"/>
        </a:defRPr>
      </a:lvl8pPr>
      <a:lvl9pPr marL="4851400" indent="-419100" algn="l" rtl="0" eaLnBrk="1" fontAlgn="base" hangingPunct="1">
        <a:lnSpc>
          <a:spcPct val="119000"/>
        </a:lnSpc>
        <a:spcBef>
          <a:spcPct val="20000"/>
        </a:spcBef>
        <a:spcAft>
          <a:spcPct val="0"/>
        </a:spcAft>
        <a:buClr>
          <a:schemeClr val="accent1"/>
        </a:buClr>
        <a:buFont typeface="Verdana" pitchFamily="34" charset="0"/>
        <a:buChar char="–"/>
        <a:defRPr sz="1600">
          <a:solidFill>
            <a:schemeClr val="bg2"/>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 xmlns:a16="http://schemas.microsoft.com/office/drawing/2014/main" id="{E397D749-77E8-0842-B4D4-DA8AEB0823A0}"/>
              </a:ext>
            </a:extLst>
          </p:cNvPr>
          <p:cNvSpPr>
            <a:spLocks noGrp="1"/>
          </p:cNvSpPr>
          <p:nvPr>
            <p:ph idx="1"/>
          </p:nvPr>
        </p:nvSpPr>
        <p:spPr/>
        <p:txBody>
          <a:bodyPr/>
          <a:lstStyle/>
          <a:p>
            <a:endParaRPr lang="en-GB" b="1" i="1" dirty="0"/>
          </a:p>
          <a:p>
            <a:r>
              <a:rPr lang="en-GB" b="1" i="1" dirty="0"/>
              <a:t>Science challenges &amp; feasibility of potential AI solutions </a:t>
            </a:r>
          </a:p>
          <a:p>
            <a:r>
              <a:rPr lang="en-US" dirty="0"/>
              <a:t># Explainable AI on CCI ECVs</a:t>
            </a:r>
            <a:endParaRPr lang="en-GB" dirty="0"/>
          </a:p>
          <a:p>
            <a:r>
              <a:rPr lang="en-US" dirty="0"/>
              <a:t># Intelligent Gap Filling for CCI ECVs</a:t>
            </a:r>
          </a:p>
          <a:p>
            <a:endParaRPr lang="en-US" dirty="0"/>
          </a:p>
          <a:p>
            <a:endParaRPr lang="en-US" dirty="0"/>
          </a:p>
          <a:p>
            <a:r>
              <a:rPr lang="en-US" sz="1200" i="1" dirty="0"/>
              <a:t>Facilitator: Carsten Brockmann</a:t>
            </a:r>
          </a:p>
          <a:p>
            <a:r>
              <a:rPr lang="en-US" sz="1200" i="1" dirty="0" smtClean="0"/>
              <a:t>Rapporteurs: </a:t>
            </a:r>
            <a:r>
              <a:rPr lang="en-US" sz="1200" i="1" dirty="0"/>
              <a:t>Pierre </a:t>
            </a:r>
            <a:r>
              <a:rPr lang="en-US" sz="1200" i="1" dirty="0" smtClean="0"/>
              <a:t>Defourny and Carsten Brockman</a:t>
            </a:r>
            <a:endParaRPr lang="en-GB" sz="1200" i="1" dirty="0"/>
          </a:p>
          <a:p>
            <a:endParaRPr lang="en-US" dirty="0"/>
          </a:p>
        </p:txBody>
      </p:sp>
      <p:sp>
        <p:nvSpPr>
          <p:cNvPr id="5" name="Rectangle 4"/>
          <p:cNvSpPr/>
          <p:nvPr/>
        </p:nvSpPr>
        <p:spPr>
          <a:xfrm>
            <a:off x="141774" y="60589"/>
            <a:ext cx="7981025" cy="830997"/>
          </a:xfrm>
          <a:prstGeom prst="rect">
            <a:avLst/>
          </a:prstGeom>
        </p:spPr>
        <p:txBody>
          <a:bodyPr wrap="square">
            <a:spAutoFit/>
          </a:bodyPr>
          <a:lstStyle/>
          <a:p>
            <a:r>
              <a:rPr lang="en-GB" sz="1200" b="1" i="1" dirty="0">
                <a:solidFill>
                  <a:srgbClr val="002060"/>
                </a:solidFill>
              </a:rPr>
              <a:t>CCI Session 4 - </a:t>
            </a:r>
            <a:r>
              <a:rPr lang="fr-BE" sz="1200" b="1" i="1" dirty="0" err="1">
                <a:solidFill>
                  <a:srgbClr val="002060"/>
                </a:solidFill>
              </a:rPr>
              <a:t>Identified</a:t>
            </a:r>
            <a:r>
              <a:rPr lang="fr-BE" sz="1200" b="1" i="1" dirty="0">
                <a:solidFill>
                  <a:srgbClr val="002060"/>
                </a:solidFill>
              </a:rPr>
              <a:t> science challenges &amp; </a:t>
            </a:r>
            <a:r>
              <a:rPr lang="fr-BE" sz="1200" b="1" i="1" dirty="0" err="1">
                <a:solidFill>
                  <a:srgbClr val="002060"/>
                </a:solidFill>
              </a:rPr>
              <a:t>feasibility</a:t>
            </a:r>
            <a:r>
              <a:rPr lang="fr-BE" sz="1200" b="1" i="1" dirty="0">
                <a:solidFill>
                  <a:srgbClr val="002060"/>
                </a:solidFill>
              </a:rPr>
              <a:t> of </a:t>
            </a:r>
            <a:r>
              <a:rPr lang="fr-BE" sz="1200" b="1" i="1" dirty="0" err="1">
                <a:solidFill>
                  <a:srgbClr val="002060"/>
                </a:solidFill>
              </a:rPr>
              <a:t>potential</a:t>
            </a:r>
            <a:r>
              <a:rPr lang="fr-BE" sz="1200" b="1" i="1" dirty="0">
                <a:solidFill>
                  <a:srgbClr val="002060"/>
                </a:solidFill>
              </a:rPr>
              <a:t> AI solutions </a:t>
            </a:r>
            <a:endParaRPr lang="en-GB" sz="1200" b="1" i="1" dirty="0">
              <a:solidFill>
                <a:srgbClr val="002060"/>
              </a:solidFill>
            </a:endParaRPr>
          </a:p>
          <a:p>
            <a:pPr lvl="0"/>
            <a:r>
              <a:rPr lang="en-GB" sz="1200" dirty="0">
                <a:solidFill>
                  <a:srgbClr val="0070C0"/>
                </a:solidFill>
                <a:latin typeface="Verdana"/>
                <a:ea typeface="+mj-ea"/>
                <a:cs typeface="Verdana"/>
              </a:rPr>
              <a:t>Breakout Group </a:t>
            </a:r>
            <a:r>
              <a:rPr lang="en-GB" sz="1200" dirty="0" smtClean="0">
                <a:solidFill>
                  <a:srgbClr val="0070C0"/>
                </a:solidFill>
                <a:latin typeface="Verdana"/>
                <a:ea typeface="+mj-ea"/>
                <a:cs typeface="Verdana"/>
              </a:rPr>
              <a:t>4a</a:t>
            </a:r>
          </a:p>
          <a:p>
            <a:r>
              <a:rPr lang="fr-BE" sz="1200" b="1" dirty="0" smtClean="0">
                <a:solidFill>
                  <a:srgbClr val="0070C0"/>
                </a:solidFill>
                <a:latin typeface="Verdana"/>
                <a:cs typeface="Verdana"/>
              </a:rPr>
              <a:t># </a:t>
            </a:r>
            <a:r>
              <a:rPr lang="fr-BE" sz="1200" b="1" dirty="0" err="1" smtClean="0">
                <a:solidFill>
                  <a:srgbClr val="0070C0"/>
                </a:solidFill>
                <a:latin typeface="Verdana"/>
                <a:cs typeface="Verdana"/>
              </a:rPr>
              <a:t>Explainable</a:t>
            </a:r>
            <a:r>
              <a:rPr lang="fr-BE" sz="1200" b="1" dirty="0" smtClean="0">
                <a:solidFill>
                  <a:srgbClr val="0070C0"/>
                </a:solidFill>
                <a:latin typeface="Verdana"/>
                <a:cs typeface="Verdana"/>
              </a:rPr>
              <a:t> AI (XAI) on CCI </a:t>
            </a:r>
            <a:r>
              <a:rPr lang="fr-BE" sz="1200" b="1" dirty="0" err="1" smtClean="0">
                <a:solidFill>
                  <a:srgbClr val="0070C0"/>
                </a:solidFill>
                <a:latin typeface="Verdana"/>
                <a:cs typeface="Verdana"/>
              </a:rPr>
              <a:t>ECVs</a:t>
            </a:r>
            <a:r>
              <a:rPr lang="fr-BE" sz="1200" b="1" dirty="0" smtClean="0">
                <a:solidFill>
                  <a:srgbClr val="0070C0"/>
                </a:solidFill>
                <a:latin typeface="Verdana"/>
                <a:cs typeface="Verdana"/>
              </a:rPr>
              <a:t/>
            </a:r>
            <a:br>
              <a:rPr lang="fr-BE" sz="1200" b="1" dirty="0" smtClean="0">
                <a:solidFill>
                  <a:srgbClr val="0070C0"/>
                </a:solidFill>
                <a:latin typeface="Verdana"/>
                <a:cs typeface="Verdana"/>
              </a:rPr>
            </a:br>
            <a:r>
              <a:rPr lang="fr-BE" sz="1200" b="1" dirty="0" smtClean="0">
                <a:solidFill>
                  <a:srgbClr val="0070C0"/>
                </a:solidFill>
                <a:latin typeface="Verdana"/>
                <a:cs typeface="Verdana"/>
              </a:rPr>
              <a:t># Intelligent Gap </a:t>
            </a:r>
            <a:r>
              <a:rPr lang="fr-BE" sz="1200" b="1" dirty="0" err="1" smtClean="0">
                <a:solidFill>
                  <a:srgbClr val="0070C0"/>
                </a:solidFill>
                <a:latin typeface="Verdana"/>
                <a:cs typeface="Verdana"/>
              </a:rPr>
              <a:t>Filling</a:t>
            </a:r>
            <a:r>
              <a:rPr lang="fr-BE" sz="1200" b="1" dirty="0" smtClean="0">
                <a:solidFill>
                  <a:srgbClr val="0070C0"/>
                </a:solidFill>
                <a:latin typeface="Verdana"/>
                <a:cs typeface="Verdana"/>
              </a:rPr>
              <a:t> for CCI </a:t>
            </a:r>
            <a:r>
              <a:rPr lang="fr-BE" sz="1200" b="1" dirty="0" err="1" smtClean="0">
                <a:solidFill>
                  <a:srgbClr val="0070C0"/>
                </a:solidFill>
                <a:latin typeface="Verdana"/>
                <a:cs typeface="Verdana"/>
              </a:rPr>
              <a:t>ECVs</a:t>
            </a:r>
            <a:endParaRPr lang="fr-BE" sz="1200" b="1" dirty="0">
              <a:solidFill>
                <a:srgbClr val="0070C0"/>
              </a:solidFill>
              <a:latin typeface="Verdana"/>
              <a:cs typeface="Verdana"/>
            </a:endParaRPr>
          </a:p>
        </p:txBody>
      </p:sp>
    </p:spTree>
    <p:extLst>
      <p:ext uri="{BB962C8B-B14F-4D97-AF65-F5344CB8AC3E}">
        <p14:creationId xmlns:p14="http://schemas.microsoft.com/office/powerpoint/2010/main" val="5879527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B6089585-BB31-47BF-8259-1DC81897AF38}"/>
              </a:ext>
            </a:extLst>
          </p:cNvPr>
          <p:cNvSpPr>
            <a:spLocks noGrp="1"/>
          </p:cNvSpPr>
          <p:nvPr>
            <p:ph type="title"/>
          </p:nvPr>
        </p:nvSpPr>
        <p:spPr>
          <a:xfrm>
            <a:off x="143086" y="149150"/>
            <a:ext cx="7174846" cy="430887"/>
          </a:xfrm>
        </p:spPr>
        <p:txBody>
          <a:bodyPr/>
          <a:lstStyle/>
          <a:p>
            <a:r>
              <a:rPr lang="en-US" dirty="0"/>
              <a:t>Explainable AI on CCI ECVs</a:t>
            </a:r>
            <a:endParaRPr lang="en-GB" dirty="0"/>
          </a:p>
        </p:txBody>
      </p:sp>
      <p:sp>
        <p:nvSpPr>
          <p:cNvPr id="3" name="Inhaltsplatzhalter 2">
            <a:extLst>
              <a:ext uri="{FF2B5EF4-FFF2-40B4-BE49-F238E27FC236}">
                <a16:creationId xmlns="" xmlns:a16="http://schemas.microsoft.com/office/drawing/2014/main" id="{1E6A7214-31D4-41B3-9D5B-2D4387DA5167}"/>
              </a:ext>
            </a:extLst>
          </p:cNvPr>
          <p:cNvSpPr>
            <a:spLocks noGrp="1"/>
          </p:cNvSpPr>
          <p:nvPr>
            <p:ph idx="1"/>
          </p:nvPr>
        </p:nvSpPr>
        <p:spPr/>
        <p:txBody>
          <a:bodyPr/>
          <a:lstStyle/>
          <a:p>
            <a:r>
              <a:rPr lang="en-GB" dirty="0"/>
              <a:t>The fact that AI explores data and finds relationships without an underlying model, sometime called “black box”, can also be considered as a weakness. Diagnostics and predictions derived by AI, in general, does not provide explanations why certain relationships exists. It enables us to model numerically the dependency of one variable from another, but it does not allow us to understand why this relationship exists.</a:t>
            </a:r>
          </a:p>
          <a:p>
            <a:endParaRPr lang="en-GB" dirty="0"/>
          </a:p>
          <a:p>
            <a:r>
              <a:rPr lang="en-GB" dirty="0"/>
              <a:t>Explainable AI (XAI), also referred to as Interpretable AI, or Transparent AI, refer to techniques which can be trusted and easily understood by humans. It contrasts with the concept of the black box.</a:t>
            </a:r>
          </a:p>
          <a:p>
            <a:endParaRPr lang="en-GB" dirty="0"/>
          </a:p>
          <a:p>
            <a:endParaRPr lang="en-GB" dirty="0"/>
          </a:p>
        </p:txBody>
      </p:sp>
    </p:spTree>
    <p:extLst>
      <p:ext uri="{BB962C8B-B14F-4D97-AF65-F5344CB8AC3E}">
        <p14:creationId xmlns:p14="http://schemas.microsoft.com/office/powerpoint/2010/main" val="35018475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2D2BF4A3-CCC4-4AC1-81D6-2A84BB48F284}"/>
              </a:ext>
            </a:extLst>
          </p:cNvPr>
          <p:cNvSpPr>
            <a:spLocks noGrp="1"/>
          </p:cNvSpPr>
          <p:nvPr>
            <p:ph type="title"/>
          </p:nvPr>
        </p:nvSpPr>
        <p:spPr>
          <a:xfrm>
            <a:off x="143086" y="149150"/>
            <a:ext cx="7174846" cy="430887"/>
          </a:xfrm>
        </p:spPr>
        <p:txBody>
          <a:bodyPr/>
          <a:lstStyle/>
          <a:p>
            <a:r>
              <a:rPr lang="en-US" dirty="0"/>
              <a:t>Intelligent Gap Filling for CCI ECVs</a:t>
            </a:r>
            <a:endParaRPr lang="en-GB" dirty="0"/>
          </a:p>
        </p:txBody>
      </p:sp>
      <p:sp>
        <p:nvSpPr>
          <p:cNvPr id="3" name="Inhaltsplatzhalter 2">
            <a:extLst>
              <a:ext uri="{FF2B5EF4-FFF2-40B4-BE49-F238E27FC236}">
                <a16:creationId xmlns="" xmlns:a16="http://schemas.microsoft.com/office/drawing/2014/main" id="{21C87701-7928-4848-8AAB-9608D5F2BFAC}"/>
              </a:ext>
            </a:extLst>
          </p:cNvPr>
          <p:cNvSpPr>
            <a:spLocks noGrp="1"/>
          </p:cNvSpPr>
          <p:nvPr>
            <p:ph idx="1"/>
          </p:nvPr>
        </p:nvSpPr>
        <p:spPr/>
        <p:txBody>
          <a:bodyPr/>
          <a:lstStyle/>
          <a:p>
            <a:r>
              <a:rPr lang="en-GB" dirty="0"/>
              <a:t>Gap filling methods for CCI ECV data which are both scientifically reasonable and sufficiently computationally efficient do not yet exist.</a:t>
            </a:r>
          </a:p>
          <a:p>
            <a:r>
              <a:rPr lang="en-GB" dirty="0"/>
              <a:t>Although not as scientifically rewarding as other future concepts listed, the need for gap filling amongst the CCI ECV projects remains high and an intelligent solution should be considered as low-hanging-fruit.</a:t>
            </a:r>
          </a:p>
          <a:p>
            <a:endParaRPr lang="en-GB" dirty="0"/>
          </a:p>
          <a:p>
            <a:endParaRPr lang="en-GB" dirty="0"/>
          </a:p>
        </p:txBody>
      </p:sp>
    </p:spTree>
    <p:extLst>
      <p:ext uri="{BB962C8B-B14F-4D97-AF65-F5344CB8AC3E}">
        <p14:creationId xmlns:p14="http://schemas.microsoft.com/office/powerpoint/2010/main" val="17920342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4CB43C5-1EE5-400D-A7F5-F3263F07A248}"/>
              </a:ext>
            </a:extLst>
          </p:cNvPr>
          <p:cNvSpPr>
            <a:spLocks noGrp="1"/>
          </p:cNvSpPr>
          <p:nvPr>
            <p:ph type="title"/>
          </p:nvPr>
        </p:nvSpPr>
        <p:spPr>
          <a:xfrm>
            <a:off x="86379" y="418607"/>
            <a:ext cx="8901677" cy="830997"/>
          </a:xfrm>
        </p:spPr>
        <p:txBody>
          <a:bodyPr/>
          <a:lstStyle/>
          <a:p>
            <a:r>
              <a:rPr lang="en-GB" sz="1600" dirty="0">
                <a:effectLst/>
                <a:latin typeface="Calibri" panose="020F0502020204030204" pitchFamily="34" charset="0"/>
                <a:ea typeface="Times New Roman" panose="02020603050405020304" pitchFamily="18" charset="0"/>
              </a:rPr>
              <a:t>Q1: Machine Learning can help us very much in exploiting EO data archives and improving forecast and projections, with (XAI) or without (AI) insight into causes and context of action. </a:t>
            </a:r>
            <a:r>
              <a:rPr lang="en-GB" sz="1600" b="1" dirty="0">
                <a:effectLst/>
                <a:latin typeface="Calibri" panose="020F0502020204030204" pitchFamily="34" charset="0"/>
                <a:ea typeface="Times New Roman" panose="02020603050405020304" pitchFamily="18" charset="0"/>
              </a:rPr>
              <a:t>How important do you consider XAI,</a:t>
            </a:r>
            <a:r>
              <a:rPr lang="en-GB" sz="1600" dirty="0">
                <a:effectLst/>
                <a:latin typeface="Calibri" panose="020F0502020204030204" pitchFamily="34" charset="0"/>
                <a:ea typeface="Times New Roman" panose="02020603050405020304" pitchFamily="18" charset="0"/>
              </a:rPr>
              <a:t> even it comes at the cost of less quantity of results?</a:t>
            </a:r>
            <a:endParaRPr lang="en-GB" sz="1600" dirty="0"/>
          </a:p>
        </p:txBody>
      </p:sp>
      <p:sp>
        <p:nvSpPr>
          <p:cNvPr id="3" name="Inhaltsplatzhalter 2">
            <a:extLst>
              <a:ext uri="{FF2B5EF4-FFF2-40B4-BE49-F238E27FC236}">
                <a16:creationId xmlns="" xmlns:a16="http://schemas.microsoft.com/office/drawing/2014/main" id="{92037A7E-6321-4A02-B4A1-BF60C0C96EC2}"/>
              </a:ext>
            </a:extLst>
          </p:cNvPr>
          <p:cNvSpPr>
            <a:spLocks noGrp="1"/>
          </p:cNvSpPr>
          <p:nvPr>
            <p:ph idx="1"/>
          </p:nvPr>
        </p:nvSpPr>
        <p:spPr>
          <a:xfrm>
            <a:off x="101916" y="1244796"/>
            <a:ext cx="8748000" cy="3525678"/>
          </a:xfrm>
        </p:spPr>
        <p:txBody>
          <a:bodyPr>
            <a:normAutofit fontScale="92500" lnSpcReduction="10000"/>
          </a:bodyPr>
          <a:lstStyle/>
          <a:p>
            <a:pPr marL="285750" indent="-285750">
              <a:buFont typeface="Arial" panose="020B0604020202020204" pitchFamily="34" charset="0"/>
              <a:buChar char="•"/>
            </a:pPr>
            <a:r>
              <a:rPr lang="en-GB" sz="1200" dirty="0" smtClean="0">
                <a:effectLst/>
                <a:latin typeface="+mn-lt"/>
                <a:ea typeface="Calibri" panose="020F0502020204030204" pitchFamily="34" charset="0"/>
              </a:rPr>
              <a:t>XAI </a:t>
            </a:r>
            <a:r>
              <a:rPr lang="en-GB" sz="1200" dirty="0">
                <a:effectLst/>
                <a:latin typeface="+mn-lt"/>
                <a:ea typeface="Calibri" panose="020F0502020204030204" pitchFamily="34" charset="0"/>
              </a:rPr>
              <a:t>is a very wide </a:t>
            </a:r>
            <a:r>
              <a:rPr lang="en-GB" sz="1200" dirty="0" smtClean="0">
                <a:effectLst/>
                <a:latin typeface="+mn-lt"/>
                <a:ea typeface="Calibri" panose="020F0502020204030204" pitchFamily="34" charset="0"/>
              </a:rPr>
              <a:t>topic which can include many things. </a:t>
            </a:r>
            <a:r>
              <a:rPr lang="en-GB" sz="1200" dirty="0">
                <a:effectLst/>
                <a:latin typeface="+mn-lt"/>
                <a:ea typeface="Calibri" panose="020F0502020204030204" pitchFamily="34" charset="0"/>
              </a:rPr>
              <a:t>I</a:t>
            </a:r>
            <a:r>
              <a:rPr lang="en-GB" sz="1200" dirty="0">
                <a:latin typeface="+mn-lt"/>
                <a:ea typeface="Calibri" panose="020F0502020204030204" pitchFamily="34" charset="0"/>
              </a:rPr>
              <a:t>t </a:t>
            </a:r>
            <a:r>
              <a:rPr lang="en-GB" sz="1200" dirty="0" smtClean="0">
                <a:latin typeface="+mn-lt"/>
                <a:ea typeface="Calibri" panose="020F0502020204030204" pitchFamily="34" charset="0"/>
              </a:rPr>
              <a:t>needs </a:t>
            </a:r>
            <a:r>
              <a:rPr lang="en-GB" sz="1200" dirty="0" smtClean="0">
                <a:latin typeface="+mn-lt"/>
                <a:ea typeface="Calibri" panose="020F0502020204030204" pitchFamily="34" charset="0"/>
              </a:rPr>
              <a:t>to </a:t>
            </a:r>
            <a:r>
              <a:rPr lang="en-GB" sz="1200" dirty="0">
                <a:latin typeface="+mn-lt"/>
                <a:ea typeface="Calibri" panose="020F0502020204030204" pitchFamily="34" charset="0"/>
              </a:rPr>
              <a:t>be </a:t>
            </a:r>
            <a:r>
              <a:rPr lang="en-GB" sz="1200" b="1" dirty="0">
                <a:latin typeface="+mn-lt"/>
                <a:ea typeface="Calibri" panose="020F0502020204030204" pitchFamily="34" charset="0"/>
              </a:rPr>
              <a:t>applied close to the domain scientists</a:t>
            </a:r>
            <a:r>
              <a:rPr lang="en-GB" sz="1200" dirty="0">
                <a:latin typeface="+mn-lt"/>
                <a:ea typeface="Calibri" panose="020F0502020204030204" pitchFamily="34" charset="0"/>
              </a:rPr>
              <a:t>. AI experts are </a:t>
            </a:r>
            <a:r>
              <a:rPr lang="en-GB" sz="1200" dirty="0" smtClean="0">
                <a:latin typeface="+mn-lt"/>
                <a:ea typeface="Calibri" panose="020F0502020204030204" pitchFamily="34" charset="0"/>
              </a:rPr>
              <a:t>required to </a:t>
            </a:r>
            <a:r>
              <a:rPr lang="en-GB" sz="1200" dirty="0">
                <a:latin typeface="+mn-lt"/>
                <a:ea typeface="Calibri" panose="020F0502020204030204" pitchFamily="34" charset="0"/>
              </a:rPr>
              <a:t>correctly apply </a:t>
            </a:r>
            <a:r>
              <a:rPr lang="en-GB" sz="1200" dirty="0" smtClean="0">
                <a:latin typeface="+mn-lt"/>
                <a:ea typeface="Calibri" panose="020F0502020204030204" pitchFamily="34" charset="0"/>
              </a:rPr>
              <a:t>it and to insure the results make sense.</a:t>
            </a:r>
            <a:endParaRPr lang="en-GB" sz="1200" dirty="0">
              <a:latin typeface="+mn-lt"/>
              <a:ea typeface="Calibri" panose="020F0502020204030204" pitchFamily="34" charset="0"/>
            </a:endParaRPr>
          </a:p>
          <a:p>
            <a:pPr marL="285750" indent="-285750">
              <a:buFont typeface="Arial" panose="020B0604020202020204" pitchFamily="34" charset="0"/>
              <a:buChar char="•"/>
            </a:pPr>
            <a:r>
              <a:rPr lang="en-US" sz="1200" b="1" dirty="0" smtClean="0">
                <a:solidFill>
                  <a:srgbClr val="4D4F53"/>
                </a:solidFill>
                <a:latin typeface="+mn-lt"/>
              </a:rPr>
              <a:t>XAI explaining </a:t>
            </a:r>
            <a:r>
              <a:rPr lang="en-US" sz="1200" b="1" dirty="0">
                <a:solidFill>
                  <a:srgbClr val="4D4F53"/>
                </a:solidFill>
                <a:latin typeface="+mn-lt"/>
              </a:rPr>
              <a:t>parameter </a:t>
            </a:r>
            <a:r>
              <a:rPr lang="en-US" sz="1200" b="1" dirty="0" smtClean="0">
                <a:solidFill>
                  <a:srgbClr val="4D4F53"/>
                </a:solidFill>
                <a:latin typeface="+mn-lt"/>
              </a:rPr>
              <a:t>behavior </a:t>
            </a:r>
            <a:r>
              <a:rPr lang="en-US" sz="1200" dirty="0">
                <a:solidFill>
                  <a:srgbClr val="4D4F53"/>
                </a:solidFill>
                <a:latin typeface="+mn-lt"/>
              </a:rPr>
              <a:t>in our </a:t>
            </a:r>
            <a:r>
              <a:rPr lang="en-US" sz="1200" dirty="0" smtClean="0">
                <a:solidFill>
                  <a:srgbClr val="4D4F53"/>
                </a:solidFill>
                <a:latin typeface="+mn-lt"/>
              </a:rPr>
              <a:t>models </a:t>
            </a:r>
            <a:r>
              <a:rPr lang="en-US" sz="1200" dirty="0">
                <a:solidFill>
                  <a:srgbClr val="4D4F53"/>
                </a:solidFill>
                <a:latin typeface="+mn-lt"/>
              </a:rPr>
              <a:t>would be of </a:t>
            </a:r>
            <a:r>
              <a:rPr lang="en-US" sz="1200" dirty="0" smtClean="0">
                <a:solidFill>
                  <a:srgbClr val="4D4F53"/>
                </a:solidFill>
                <a:latin typeface="+mn-lt"/>
              </a:rPr>
              <a:t>great interest </a:t>
            </a:r>
            <a:r>
              <a:rPr lang="en-US" sz="1200" dirty="0">
                <a:solidFill>
                  <a:srgbClr val="4D4F53"/>
                </a:solidFill>
                <a:latin typeface="+mn-lt"/>
              </a:rPr>
              <a:t>for the </a:t>
            </a:r>
            <a:r>
              <a:rPr lang="en-US" sz="1200" dirty="0" smtClean="0">
                <a:solidFill>
                  <a:srgbClr val="4D4F53"/>
                </a:solidFill>
                <a:latin typeface="+mn-lt"/>
              </a:rPr>
              <a:t>discipline</a:t>
            </a:r>
          </a:p>
          <a:p>
            <a:pPr marL="285750" indent="-285750">
              <a:buFont typeface="Arial" panose="020B0604020202020204" pitchFamily="34" charset="0"/>
              <a:buChar char="•"/>
            </a:pPr>
            <a:r>
              <a:rPr lang="en-US" sz="1200" dirty="0">
                <a:solidFill>
                  <a:srgbClr val="4D4F53"/>
                </a:solidFill>
                <a:latin typeface="+mn-lt"/>
              </a:rPr>
              <a:t>ML </a:t>
            </a:r>
            <a:r>
              <a:rPr lang="en-US" sz="1200" dirty="0" smtClean="0">
                <a:solidFill>
                  <a:srgbClr val="4D4F53"/>
                </a:solidFill>
                <a:latin typeface="+mn-lt"/>
              </a:rPr>
              <a:t>is often considered </a:t>
            </a:r>
            <a:r>
              <a:rPr lang="en-US" sz="1200" dirty="0">
                <a:solidFill>
                  <a:srgbClr val="4D4F53"/>
                </a:solidFill>
                <a:latin typeface="+mn-lt"/>
              </a:rPr>
              <a:t>as a Data Assimilation </a:t>
            </a:r>
            <a:r>
              <a:rPr lang="en-US" sz="1200" dirty="0" smtClean="0">
                <a:solidFill>
                  <a:srgbClr val="4D4F53"/>
                </a:solidFill>
                <a:latin typeface="+mn-lt"/>
              </a:rPr>
              <a:t>(DA) technique </a:t>
            </a:r>
            <a:r>
              <a:rPr lang="en-US" sz="1200" dirty="0">
                <a:solidFill>
                  <a:srgbClr val="4D4F53"/>
                </a:solidFill>
                <a:latin typeface="+mn-lt"/>
              </a:rPr>
              <a:t>but the opposite is also true. </a:t>
            </a:r>
            <a:r>
              <a:rPr lang="en-GB" sz="1200" dirty="0">
                <a:latin typeface="+mn-lt"/>
                <a:ea typeface="Calibri" panose="020F0502020204030204" pitchFamily="34" charset="0"/>
              </a:rPr>
              <a:t>Optimising state variables within </a:t>
            </a:r>
            <a:r>
              <a:rPr lang="en-GB" sz="1200" dirty="0" smtClean="0">
                <a:latin typeface="+mn-lt"/>
                <a:ea typeface="Calibri" panose="020F0502020204030204" pitchFamily="34" charset="0"/>
              </a:rPr>
              <a:t>models through </a:t>
            </a:r>
            <a:r>
              <a:rPr lang="en-GB" sz="1200" b="1" dirty="0">
                <a:latin typeface="+mn-lt"/>
                <a:ea typeface="Calibri" panose="020F0502020204030204" pitchFamily="34" charset="0"/>
              </a:rPr>
              <a:t>DA maybe the most promising field to use ML techniques</a:t>
            </a:r>
            <a:r>
              <a:rPr lang="en-GB" sz="1200" dirty="0">
                <a:latin typeface="+mn-lt"/>
                <a:ea typeface="Calibri" panose="020F0502020204030204" pitchFamily="34" charset="0"/>
              </a:rPr>
              <a:t>. </a:t>
            </a:r>
            <a:endParaRPr lang="en-GB" sz="1200" dirty="0" smtClean="0">
              <a:latin typeface="+mn-lt"/>
              <a:ea typeface="Calibri" panose="020F0502020204030204" pitchFamily="34" charset="0"/>
            </a:endParaRPr>
          </a:p>
          <a:p>
            <a:pPr marL="285750" indent="-285750">
              <a:buFont typeface="Arial" panose="020B0604020202020204" pitchFamily="34" charset="0"/>
              <a:buChar char="•"/>
            </a:pPr>
            <a:r>
              <a:rPr lang="en-GB" sz="1200" dirty="0" smtClean="0">
                <a:latin typeface="+mn-lt"/>
                <a:ea typeface="Calibri" panose="020F0502020204030204" pitchFamily="34" charset="0"/>
              </a:rPr>
              <a:t>Complex equations can be broken down and disentangled into </a:t>
            </a:r>
            <a:r>
              <a:rPr lang="en-GB" sz="1200" b="1" dirty="0" err="1" smtClean="0">
                <a:latin typeface="+mn-lt"/>
                <a:ea typeface="Calibri" panose="020F0502020204030204" pitchFamily="34" charset="0"/>
              </a:rPr>
              <a:t>submodels</a:t>
            </a:r>
            <a:r>
              <a:rPr lang="en-GB" sz="1200" b="1" dirty="0" smtClean="0">
                <a:latin typeface="+mn-lt"/>
                <a:ea typeface="Calibri" panose="020F0502020204030204" pitchFamily="34" charset="0"/>
              </a:rPr>
              <a:t>, some being replaced by ML models</a:t>
            </a:r>
            <a:r>
              <a:rPr lang="en-GB" sz="1200" dirty="0" smtClean="0">
                <a:latin typeface="+mn-lt"/>
                <a:ea typeface="Calibri" panose="020F0502020204030204" pitchFamily="34" charset="0"/>
              </a:rPr>
              <a:t>.  Similarly, </a:t>
            </a:r>
            <a:r>
              <a:rPr lang="en-US" sz="1200" dirty="0" smtClean="0">
                <a:latin typeface="+mn-lt"/>
              </a:rPr>
              <a:t>empirical-based models could be replaced or supplemented by ML (SST)</a:t>
            </a:r>
            <a:endParaRPr lang="en-GB" sz="1200" dirty="0" smtClean="0">
              <a:effectLst/>
              <a:latin typeface="+mn-lt"/>
              <a:ea typeface="Calibri" panose="020F0502020204030204" pitchFamily="34" charset="0"/>
            </a:endParaRPr>
          </a:p>
          <a:p>
            <a:pPr marL="285750" indent="-285750">
              <a:buFont typeface="Arial" panose="020B0604020202020204" pitchFamily="34" charset="0"/>
              <a:buChar char="•"/>
            </a:pPr>
            <a:r>
              <a:rPr lang="en-GB" sz="1200" b="1" dirty="0" smtClean="0">
                <a:latin typeface="+mn-lt"/>
                <a:ea typeface="Calibri" panose="020F0502020204030204" pitchFamily="34" charset="0"/>
              </a:rPr>
              <a:t>ML </a:t>
            </a:r>
            <a:r>
              <a:rPr lang="en-GB" sz="1200" b="1" dirty="0">
                <a:latin typeface="+mn-lt"/>
                <a:ea typeface="Calibri" panose="020F0502020204030204" pitchFamily="34" charset="0"/>
              </a:rPr>
              <a:t>should provide </a:t>
            </a:r>
            <a:r>
              <a:rPr lang="en-GB" sz="1200" b="1" dirty="0" smtClean="0">
                <a:latin typeface="+mn-lt"/>
                <a:ea typeface="Calibri" panose="020F0502020204030204" pitchFamily="34" charset="0"/>
              </a:rPr>
              <a:t>uncertainties </a:t>
            </a:r>
            <a:r>
              <a:rPr lang="en-GB" sz="1200" dirty="0" smtClean="0">
                <a:latin typeface="+mn-lt"/>
                <a:ea typeface="Calibri" panose="020F0502020204030204" pitchFamily="34" charset="0"/>
              </a:rPr>
              <a:t>and should use the uncertainties provided in CCI </a:t>
            </a:r>
            <a:r>
              <a:rPr lang="en-GB" sz="1200" dirty="0">
                <a:latin typeface="+mn-lt"/>
                <a:ea typeface="Calibri" panose="020F0502020204030204" pitchFamily="34" charset="0"/>
              </a:rPr>
              <a:t>dataset </a:t>
            </a:r>
          </a:p>
          <a:p>
            <a:pPr indent="0"/>
            <a:r>
              <a:rPr lang="en-GB" b="1" i="1" dirty="0" smtClean="0">
                <a:latin typeface="Calibri" panose="020F0502020204030204" pitchFamily="34" charset="0"/>
                <a:ea typeface="Calibri" panose="020F0502020204030204" pitchFamily="34" charset="0"/>
              </a:rPr>
              <a:t>Recommendations</a:t>
            </a:r>
            <a:r>
              <a:rPr lang="en-GB" dirty="0" smtClean="0">
                <a:latin typeface="Calibri" panose="020F0502020204030204" pitchFamily="34" charset="0"/>
                <a:ea typeface="Calibri" panose="020F0502020204030204" pitchFamily="34" charset="0"/>
              </a:rPr>
              <a:t>:</a:t>
            </a:r>
            <a:endParaRPr lang="en-GB" dirty="0">
              <a:latin typeface="Calibri" panose="020F0502020204030204" pitchFamily="34" charset="0"/>
              <a:ea typeface="Calibri" panose="020F0502020204030204" pitchFamily="34" charset="0"/>
            </a:endParaRPr>
          </a:p>
          <a:p>
            <a:pPr marL="1095750" lvl="1" indent="-285750">
              <a:lnSpc>
                <a:spcPct val="110000"/>
              </a:lnSpc>
              <a:spcBef>
                <a:spcPts val="0"/>
              </a:spcBef>
              <a:buFont typeface="Arial" panose="020B0604020202020204" pitchFamily="34" charset="0"/>
              <a:buChar char="•"/>
            </a:pPr>
            <a:r>
              <a:rPr lang="en-GB" dirty="0" smtClean="0">
                <a:latin typeface="Calibri" panose="020F0502020204030204" pitchFamily="34" charset="0"/>
                <a:ea typeface="Calibri" panose="020F0502020204030204" pitchFamily="34" charset="0"/>
              </a:rPr>
              <a:t>CCI d</a:t>
            </a:r>
            <a:r>
              <a:rPr lang="en-GB" dirty="0" smtClean="0">
                <a:effectLst/>
                <a:latin typeface="Calibri" panose="020F0502020204030204" pitchFamily="34" charset="0"/>
                <a:ea typeface="Calibri" panose="020F0502020204030204" pitchFamily="34" charset="0"/>
              </a:rPr>
              <a:t>evelopment </a:t>
            </a:r>
            <a:r>
              <a:rPr lang="en-GB" dirty="0">
                <a:effectLst/>
                <a:latin typeface="Calibri" panose="020F0502020204030204" pitchFamily="34" charset="0"/>
                <a:ea typeface="Calibri" panose="020F0502020204030204" pitchFamily="34" charset="0"/>
              </a:rPr>
              <a:t>should alw</a:t>
            </a:r>
            <a:r>
              <a:rPr lang="en-GB" dirty="0">
                <a:latin typeface="Calibri" panose="020F0502020204030204" pitchFamily="34" charset="0"/>
                <a:ea typeface="Calibri" panose="020F0502020204030204" pitchFamily="34" charset="0"/>
              </a:rPr>
              <a:t>ays include domain experts and ML experts!</a:t>
            </a:r>
          </a:p>
          <a:p>
            <a:pPr marL="1095750" lvl="1" indent="-285750">
              <a:buFont typeface="Arial" panose="020B0604020202020204" pitchFamily="34" charset="0"/>
              <a:buChar char="•"/>
            </a:pPr>
            <a:r>
              <a:rPr lang="en-GB" dirty="0" smtClean="0">
                <a:effectLst/>
                <a:latin typeface="Calibri" panose="020F0502020204030204" pitchFamily="34" charset="0"/>
                <a:ea typeface="Calibri" panose="020F0502020204030204" pitchFamily="34" charset="0"/>
              </a:rPr>
              <a:t>Data assimilation and supplementing current sub-models could be important ML contribution combining observation and models</a:t>
            </a:r>
            <a:endParaRPr lang="en-GB" dirty="0">
              <a:latin typeface="Calibri" panose="020F0502020204030204" pitchFamily="34" charset="0"/>
              <a:ea typeface="Calibri" panose="020F0502020204030204" pitchFamily="34" charset="0"/>
            </a:endParaRPr>
          </a:p>
          <a:p>
            <a:pPr marL="1095750" lvl="1" indent="-285750">
              <a:buFont typeface="Arial" panose="020B0604020202020204" pitchFamily="34" charset="0"/>
              <a:buChar char="•"/>
            </a:pPr>
            <a:r>
              <a:rPr lang="en-GB" dirty="0">
                <a:latin typeface="Calibri" panose="020F0502020204030204" pitchFamily="34" charset="0"/>
                <a:ea typeface="Calibri" panose="020F0502020204030204" pitchFamily="34" charset="0"/>
              </a:rPr>
              <a:t>ML should use the uncertainty </a:t>
            </a:r>
            <a:r>
              <a:rPr lang="en-GB" dirty="0" smtClean="0">
                <a:latin typeface="Calibri" panose="020F0502020204030204" pitchFamily="34" charset="0"/>
                <a:ea typeface="Calibri" panose="020F0502020204030204" pitchFamily="34" charset="0"/>
              </a:rPr>
              <a:t>provided </a:t>
            </a:r>
            <a:r>
              <a:rPr lang="en-GB" dirty="0">
                <a:latin typeface="Calibri" panose="020F0502020204030204" pitchFamily="34" charset="0"/>
                <a:ea typeface="Calibri" panose="020F0502020204030204" pitchFamily="34" charset="0"/>
              </a:rPr>
              <a:t>in CCI, and likewise provide it as part of its output.</a:t>
            </a:r>
          </a:p>
          <a:p>
            <a:pPr marL="1095750" lvl="1" indent="-285750">
              <a:buFont typeface="Arial" panose="020B0604020202020204" pitchFamily="34" charset="0"/>
              <a:buChar char="•"/>
            </a:pPr>
            <a:r>
              <a:rPr lang="en-GB" dirty="0">
                <a:latin typeface="Calibri" panose="020F0502020204030204" pitchFamily="34" charset="0"/>
                <a:ea typeface="Calibri" panose="020F0502020204030204" pitchFamily="34" charset="0"/>
              </a:rPr>
              <a:t>Education on </a:t>
            </a:r>
            <a:r>
              <a:rPr lang="en-GB" dirty="0" smtClean="0">
                <a:latin typeface="Calibri" panose="020F0502020204030204" pitchFamily="34" charset="0"/>
                <a:ea typeface="Calibri" panose="020F0502020204030204" pitchFamily="34" charset="0"/>
              </a:rPr>
              <a:t>state-of-the-art AI </a:t>
            </a:r>
            <a:r>
              <a:rPr lang="en-GB" dirty="0" smtClean="0">
                <a:latin typeface="Calibri" panose="020F0502020204030204" pitchFamily="34" charset="0"/>
                <a:ea typeface="Calibri" panose="020F0502020204030204" pitchFamily="34" charset="0"/>
              </a:rPr>
              <a:t>of the CCI community as additional incentive to enhance its use</a:t>
            </a:r>
            <a:endParaRPr lang="en-GB" dirty="0">
              <a:latin typeface="Calibri" panose="020F0502020204030204" pitchFamily="34" charset="0"/>
              <a:ea typeface="Calibri" panose="020F0502020204030204" pitchFamily="34" charset="0"/>
            </a:endParaRPr>
          </a:p>
          <a:p>
            <a:pPr marL="1095750" lvl="1" indent="-285750">
              <a:buFont typeface="Arial" panose="020B0604020202020204" pitchFamily="34" charset="0"/>
              <a:buChar char="•"/>
            </a:pPr>
            <a:endParaRPr lang="en-GB" dirty="0">
              <a:effectLst/>
              <a:latin typeface="Calibri" panose="020F0502020204030204" pitchFamily="34" charset="0"/>
              <a:ea typeface="Calibri" panose="020F0502020204030204" pitchFamily="34" charset="0"/>
            </a:endParaRPr>
          </a:p>
          <a:p>
            <a:endParaRPr lang="en-GB" dirty="0"/>
          </a:p>
        </p:txBody>
      </p:sp>
      <p:sp>
        <p:nvSpPr>
          <p:cNvPr id="4" name="Rectangle 3"/>
          <p:cNvSpPr/>
          <p:nvPr/>
        </p:nvSpPr>
        <p:spPr>
          <a:xfrm>
            <a:off x="0" y="91197"/>
            <a:ext cx="7981025" cy="307777"/>
          </a:xfrm>
          <a:prstGeom prst="rect">
            <a:avLst/>
          </a:prstGeom>
        </p:spPr>
        <p:txBody>
          <a:bodyPr wrap="square">
            <a:spAutoFit/>
          </a:bodyPr>
          <a:lstStyle/>
          <a:p>
            <a:pPr lvl="0"/>
            <a:r>
              <a:rPr lang="en-GB" sz="1400" dirty="0" smtClean="0">
                <a:solidFill>
                  <a:srgbClr val="0070C0"/>
                </a:solidFill>
                <a:latin typeface="Verdana"/>
                <a:ea typeface="+mj-ea"/>
                <a:cs typeface="Verdana"/>
              </a:rPr>
              <a:t>Group 4a</a:t>
            </a:r>
            <a:r>
              <a:rPr lang="fr-BE" sz="1400" b="1" dirty="0" smtClean="0">
                <a:solidFill>
                  <a:srgbClr val="0070C0"/>
                </a:solidFill>
                <a:latin typeface="Verdana"/>
                <a:cs typeface="Verdana"/>
              </a:rPr>
              <a:t> </a:t>
            </a:r>
            <a:r>
              <a:rPr lang="fr-BE" sz="1400" b="1" dirty="0" err="1">
                <a:solidFill>
                  <a:srgbClr val="0070C0"/>
                </a:solidFill>
                <a:latin typeface="Verdana"/>
                <a:cs typeface="Verdana"/>
              </a:rPr>
              <a:t>Explainable</a:t>
            </a:r>
            <a:r>
              <a:rPr lang="fr-BE" sz="1400" b="1" dirty="0">
                <a:solidFill>
                  <a:srgbClr val="0070C0"/>
                </a:solidFill>
                <a:latin typeface="Verdana"/>
                <a:cs typeface="Verdana"/>
              </a:rPr>
              <a:t> AI on CCI </a:t>
            </a:r>
            <a:r>
              <a:rPr lang="fr-BE" sz="1400" b="1" dirty="0" err="1">
                <a:solidFill>
                  <a:srgbClr val="0070C0"/>
                </a:solidFill>
                <a:latin typeface="Verdana"/>
                <a:cs typeface="Verdana"/>
              </a:rPr>
              <a:t>ECVs</a:t>
            </a:r>
            <a:r>
              <a:rPr lang="fr-BE" sz="1400" b="1" dirty="0">
                <a:solidFill>
                  <a:srgbClr val="0070C0"/>
                </a:solidFill>
                <a:latin typeface="Verdana"/>
                <a:cs typeface="Verdana"/>
              </a:rPr>
              <a:t>   # Intelligent Gap </a:t>
            </a:r>
            <a:r>
              <a:rPr lang="fr-BE" sz="1400" b="1" dirty="0" err="1">
                <a:solidFill>
                  <a:srgbClr val="0070C0"/>
                </a:solidFill>
                <a:latin typeface="Verdana"/>
                <a:cs typeface="Verdana"/>
              </a:rPr>
              <a:t>Filling</a:t>
            </a:r>
            <a:r>
              <a:rPr lang="fr-BE" sz="1400" b="1" dirty="0">
                <a:solidFill>
                  <a:srgbClr val="0070C0"/>
                </a:solidFill>
                <a:latin typeface="Verdana"/>
                <a:cs typeface="Verdana"/>
              </a:rPr>
              <a:t> for CCI </a:t>
            </a:r>
            <a:r>
              <a:rPr lang="fr-BE" sz="1400" b="1" dirty="0" err="1">
                <a:solidFill>
                  <a:srgbClr val="0070C0"/>
                </a:solidFill>
                <a:latin typeface="Verdana"/>
                <a:cs typeface="Verdana"/>
              </a:rPr>
              <a:t>ECVs</a:t>
            </a:r>
            <a:endParaRPr lang="fr-BE" sz="1400" b="1" dirty="0">
              <a:solidFill>
                <a:srgbClr val="0070C0"/>
              </a:solidFill>
              <a:latin typeface="Verdana"/>
              <a:cs typeface="Verdana"/>
            </a:endParaRPr>
          </a:p>
        </p:txBody>
      </p:sp>
    </p:spTree>
    <p:extLst>
      <p:ext uri="{BB962C8B-B14F-4D97-AF65-F5344CB8AC3E}">
        <p14:creationId xmlns:p14="http://schemas.microsoft.com/office/powerpoint/2010/main" val="18195528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4CB43C5-1EE5-400D-A7F5-F3263F07A248}"/>
              </a:ext>
            </a:extLst>
          </p:cNvPr>
          <p:cNvSpPr>
            <a:spLocks noGrp="1"/>
          </p:cNvSpPr>
          <p:nvPr>
            <p:ph type="title"/>
          </p:nvPr>
        </p:nvSpPr>
        <p:spPr>
          <a:xfrm>
            <a:off x="107644" y="418607"/>
            <a:ext cx="7174846" cy="830997"/>
          </a:xfrm>
        </p:spPr>
        <p:txBody>
          <a:bodyPr/>
          <a:lstStyle/>
          <a:p>
            <a:r>
              <a:rPr lang="en-GB" sz="1600" dirty="0">
                <a:effectLst/>
                <a:latin typeface="Calibri" panose="020F0502020204030204" pitchFamily="34" charset="0"/>
                <a:ea typeface="Times New Roman" panose="02020603050405020304" pitchFamily="18" charset="0"/>
              </a:rPr>
              <a:t>Q2: XAI can be used in combination with a (physical/biological/…) model, either in EO processing, or climate models assimilating EO data. Where do </a:t>
            </a:r>
            <a:r>
              <a:rPr lang="en-GB" sz="1600" dirty="0" smtClean="0">
                <a:effectLst/>
                <a:latin typeface="Calibri" panose="020F0502020204030204" pitchFamily="34" charset="0"/>
                <a:ea typeface="Times New Roman" panose="02020603050405020304" pitchFamily="18" charset="0"/>
              </a:rPr>
              <a:t>you  </a:t>
            </a:r>
            <a:r>
              <a:rPr lang="en-GB" sz="1600" dirty="0">
                <a:effectLst/>
                <a:latin typeface="Calibri" panose="020F0502020204030204" pitchFamily="34" charset="0"/>
                <a:ea typeface="Times New Roman" panose="02020603050405020304" pitchFamily="18" charset="0"/>
              </a:rPr>
              <a:t>the need and a possibility to further develop this technique?</a:t>
            </a:r>
            <a:endParaRPr lang="en-GB" sz="1600" dirty="0"/>
          </a:p>
        </p:txBody>
      </p:sp>
      <p:sp>
        <p:nvSpPr>
          <p:cNvPr id="3" name="Inhaltsplatzhalter 2">
            <a:extLst>
              <a:ext uri="{FF2B5EF4-FFF2-40B4-BE49-F238E27FC236}">
                <a16:creationId xmlns="" xmlns:a16="http://schemas.microsoft.com/office/drawing/2014/main" id="{92037A7E-6321-4A02-B4A1-BF60C0C96EC2}"/>
              </a:ext>
            </a:extLst>
          </p:cNvPr>
          <p:cNvSpPr>
            <a:spLocks noGrp="1"/>
          </p:cNvSpPr>
          <p:nvPr>
            <p:ph idx="1"/>
          </p:nvPr>
        </p:nvSpPr>
        <p:spPr>
          <a:xfrm>
            <a:off x="137358" y="1249605"/>
            <a:ext cx="8748000" cy="3541800"/>
          </a:xfrm>
        </p:spPr>
        <p:txBody>
          <a:bodyPr/>
          <a:lstStyle/>
          <a:p>
            <a:pPr marL="285750" indent="-285750">
              <a:lnSpc>
                <a:spcPct val="109000"/>
              </a:lnSpc>
              <a:buFont typeface="Arial" panose="020B0604020202020204" pitchFamily="34" charset="0"/>
              <a:buChar char="•"/>
            </a:pPr>
            <a:r>
              <a:rPr lang="en-GB" sz="1100" b="1" dirty="0">
                <a:latin typeface="+mn-lt"/>
                <a:ea typeface="Calibri" panose="020F0502020204030204" pitchFamily="34" charset="0"/>
              </a:rPr>
              <a:t>Emulators</a:t>
            </a:r>
            <a:r>
              <a:rPr lang="en-GB" sz="1100" dirty="0">
                <a:latin typeface="+mn-lt"/>
                <a:ea typeface="Calibri" panose="020F0502020204030204" pitchFamily="34" charset="0"/>
              </a:rPr>
              <a:t> </a:t>
            </a:r>
            <a:r>
              <a:rPr lang="en-GB" sz="1100" dirty="0">
                <a:latin typeface="+mn-lt"/>
                <a:ea typeface="Calibri" panose="020F0502020204030204" pitchFamily="34" charset="0"/>
              </a:rPr>
              <a:t>(e.g. fro RT Models, land surface models) can be very </a:t>
            </a:r>
            <a:r>
              <a:rPr lang="en-GB" sz="1100" dirty="0">
                <a:latin typeface="+mn-lt"/>
                <a:ea typeface="Calibri" panose="020F0502020204030204" pitchFamily="34" charset="0"/>
              </a:rPr>
              <a:t>attractive (see </a:t>
            </a:r>
            <a:r>
              <a:rPr lang="en-GB" sz="1100" dirty="0">
                <a:latin typeface="+mn-lt"/>
                <a:ea typeface="Calibri" panose="020F0502020204030204" pitchFamily="34" charset="0"/>
              </a:rPr>
              <a:t>also presentations on </a:t>
            </a:r>
            <a:r>
              <a:rPr lang="en-GB" sz="1100" dirty="0">
                <a:latin typeface="+mn-lt"/>
                <a:ea typeface="Calibri" panose="020F0502020204030204" pitchFamily="34" charset="0"/>
              </a:rPr>
              <a:t>emulators) and could reduce computationally intensive processing;</a:t>
            </a:r>
            <a:endParaRPr lang="en-GB" sz="1100" dirty="0">
              <a:latin typeface="+mn-lt"/>
              <a:ea typeface="Calibri" panose="020F0502020204030204" pitchFamily="34" charset="0"/>
            </a:endParaRPr>
          </a:p>
          <a:p>
            <a:pPr marL="285750" indent="-285750">
              <a:lnSpc>
                <a:spcPct val="109000"/>
              </a:lnSpc>
              <a:buFont typeface="Arial" panose="020B0604020202020204" pitchFamily="34" charset="0"/>
              <a:buChar char="•"/>
            </a:pPr>
            <a:r>
              <a:rPr lang="en-GB" sz="1100" dirty="0" smtClean="0">
                <a:latin typeface="+mn-lt"/>
                <a:ea typeface="Calibri" panose="020F0502020204030204" pitchFamily="34" charset="0"/>
              </a:rPr>
              <a:t>For Ocean temperature, it would be of interest to explore emulation for near-surface diurnal dynamics </a:t>
            </a:r>
          </a:p>
          <a:p>
            <a:pPr marL="285750" indent="-285750">
              <a:lnSpc>
                <a:spcPct val="109000"/>
              </a:lnSpc>
              <a:buFont typeface="Arial" panose="020B0604020202020204" pitchFamily="34" charset="0"/>
              <a:buChar char="•"/>
            </a:pPr>
            <a:r>
              <a:rPr lang="en-GB" sz="1100" b="1" dirty="0" smtClean="0">
                <a:latin typeface="+mn-lt"/>
                <a:ea typeface="Calibri" panose="020F0502020204030204" pitchFamily="34" charset="0"/>
              </a:rPr>
              <a:t>Hybrid </a:t>
            </a:r>
            <a:r>
              <a:rPr lang="en-GB" sz="1100" b="1" dirty="0">
                <a:latin typeface="+mn-lt"/>
                <a:ea typeface="Calibri" panose="020F0502020204030204" pitchFamily="34" charset="0"/>
              </a:rPr>
              <a:t>approaches: physical models with corrections from ML technique</a:t>
            </a:r>
            <a:r>
              <a:rPr lang="en-GB" sz="1100" dirty="0">
                <a:latin typeface="+mn-lt"/>
                <a:ea typeface="Calibri" panose="020F0502020204030204" pitchFamily="34" charset="0"/>
              </a:rPr>
              <a:t>; </a:t>
            </a:r>
            <a:r>
              <a:rPr lang="en-GB" sz="1100" dirty="0" smtClean="0">
                <a:latin typeface="+mn-lt"/>
                <a:ea typeface="Calibri" panose="020F0502020204030204" pitchFamily="34" charset="0"/>
              </a:rPr>
              <a:t>typically for error </a:t>
            </a:r>
            <a:r>
              <a:rPr lang="en-GB" sz="1100" dirty="0">
                <a:latin typeface="+mn-lt"/>
                <a:ea typeface="Calibri" panose="020F0502020204030204" pitchFamily="34" charset="0"/>
              </a:rPr>
              <a:t>correction. </a:t>
            </a:r>
            <a:r>
              <a:rPr lang="en-GB" sz="1100" dirty="0" smtClean="0">
                <a:latin typeface="+mn-lt"/>
                <a:ea typeface="Calibri" panose="020F0502020204030204" pitchFamily="34" charset="0"/>
              </a:rPr>
              <a:t>On the other hand, it is important to constraint ML to make sure that physical </a:t>
            </a:r>
            <a:r>
              <a:rPr lang="en-GB" sz="1100" dirty="0">
                <a:latin typeface="+mn-lt"/>
                <a:ea typeface="Calibri" panose="020F0502020204030204" pitchFamily="34" charset="0"/>
              </a:rPr>
              <a:t>laws are not broken </a:t>
            </a:r>
            <a:endParaRPr lang="en-GB" sz="1100" dirty="0" smtClean="0">
              <a:latin typeface="+mn-lt"/>
              <a:ea typeface="Calibri" panose="020F0502020204030204" pitchFamily="34" charset="0"/>
            </a:endParaRPr>
          </a:p>
          <a:p>
            <a:pPr marL="285750" indent="-285750">
              <a:lnSpc>
                <a:spcPct val="109000"/>
              </a:lnSpc>
              <a:buFont typeface="Arial" panose="020B0604020202020204" pitchFamily="34" charset="0"/>
              <a:buChar char="•"/>
            </a:pPr>
            <a:r>
              <a:rPr lang="en-GB" sz="1100" dirty="0" smtClean="0">
                <a:latin typeface="+mn-lt"/>
                <a:ea typeface="Calibri" panose="020F0502020204030204" pitchFamily="34" charset="0"/>
              </a:rPr>
              <a:t>Hybrid approach should run on level 2 dataset and not on level 1 to contribute more efficiently</a:t>
            </a:r>
            <a:endParaRPr lang="en-GB" sz="1100" dirty="0">
              <a:latin typeface="+mn-lt"/>
              <a:ea typeface="Calibri" panose="020F0502020204030204" pitchFamily="34" charset="0"/>
            </a:endParaRPr>
          </a:p>
          <a:p>
            <a:pPr marL="285750" indent="-285750">
              <a:lnSpc>
                <a:spcPct val="109000"/>
              </a:lnSpc>
              <a:buFont typeface="Arial" panose="020B0604020202020204" pitchFamily="34" charset="0"/>
              <a:buChar char="•"/>
            </a:pPr>
            <a:r>
              <a:rPr lang="en-GB" sz="1100" dirty="0">
                <a:latin typeface="+mn-lt"/>
                <a:ea typeface="Calibri" panose="020F0502020204030204" pitchFamily="34" charset="0"/>
              </a:rPr>
              <a:t>Biological </a:t>
            </a:r>
            <a:r>
              <a:rPr lang="en-GB" sz="1100" dirty="0" smtClean="0">
                <a:latin typeface="+mn-lt"/>
                <a:ea typeface="Calibri" panose="020F0502020204030204" pitchFamily="34" charset="0"/>
              </a:rPr>
              <a:t>models often rely </a:t>
            </a:r>
            <a:r>
              <a:rPr lang="en-GB" sz="1100" b="1" dirty="0" smtClean="0">
                <a:latin typeface="+mn-lt"/>
                <a:ea typeface="Calibri" panose="020F0502020204030204" pitchFamily="34" charset="0"/>
              </a:rPr>
              <a:t>on simplistic parametrization which could be improved using ML</a:t>
            </a:r>
            <a:r>
              <a:rPr lang="en-GB" sz="1100" dirty="0" smtClean="0">
                <a:latin typeface="+mn-lt"/>
                <a:ea typeface="Calibri" panose="020F0502020204030204" pitchFamily="34" charset="0"/>
              </a:rPr>
              <a:t>, learning </a:t>
            </a:r>
            <a:r>
              <a:rPr lang="en-GB" sz="1100" dirty="0">
                <a:latin typeface="+mn-lt"/>
                <a:ea typeface="Calibri" panose="020F0502020204030204" pitchFamily="34" charset="0"/>
              </a:rPr>
              <a:t>about the </a:t>
            </a:r>
            <a:r>
              <a:rPr lang="en-GB" sz="1100" dirty="0" smtClean="0">
                <a:latin typeface="+mn-lt"/>
                <a:ea typeface="Calibri" panose="020F0502020204030204" pitchFamily="34" charset="0"/>
              </a:rPr>
              <a:t>natural variability and building on comprehensive observation datasets</a:t>
            </a:r>
            <a:endParaRPr lang="en-GB" sz="1100" dirty="0">
              <a:latin typeface="+mn-lt"/>
              <a:ea typeface="Calibri" panose="020F0502020204030204" pitchFamily="34" charset="0"/>
            </a:endParaRPr>
          </a:p>
          <a:p>
            <a:pPr marL="285750" indent="-285750">
              <a:lnSpc>
                <a:spcPct val="109000"/>
              </a:lnSpc>
              <a:buFont typeface="Arial" panose="020B0604020202020204" pitchFamily="34" charset="0"/>
              <a:buChar char="•"/>
            </a:pPr>
            <a:r>
              <a:rPr lang="en-GB" sz="1100" dirty="0" smtClean="0">
                <a:latin typeface="+mn-lt"/>
                <a:ea typeface="Calibri" panose="020F0502020204030204" pitchFamily="34" charset="0"/>
              </a:rPr>
              <a:t>For </a:t>
            </a:r>
            <a:r>
              <a:rPr lang="en-GB" sz="1100" dirty="0">
                <a:latin typeface="+mn-lt"/>
                <a:ea typeface="Calibri" panose="020F0502020204030204" pitchFamily="34" charset="0"/>
              </a:rPr>
              <a:t>CO2 and </a:t>
            </a:r>
            <a:r>
              <a:rPr lang="en-GB" sz="1100" dirty="0" smtClean="0">
                <a:latin typeface="+mn-lt"/>
                <a:ea typeface="Calibri" panose="020F0502020204030204" pitchFamily="34" charset="0"/>
              </a:rPr>
              <a:t>CH4, their demanding </a:t>
            </a:r>
            <a:r>
              <a:rPr lang="en-GB" sz="1100" dirty="0">
                <a:latin typeface="+mn-lt"/>
                <a:ea typeface="Calibri" panose="020F0502020204030204" pitchFamily="34" charset="0"/>
              </a:rPr>
              <a:t>accuracy requirements and biases depend on </a:t>
            </a:r>
            <a:r>
              <a:rPr lang="en-GB" sz="1100" dirty="0" smtClean="0">
                <a:latin typeface="+mn-lt"/>
                <a:ea typeface="Calibri" panose="020F0502020204030204" pitchFamily="34" charset="0"/>
              </a:rPr>
              <a:t>many parameters </a:t>
            </a:r>
            <a:r>
              <a:rPr lang="en-GB" sz="1100" dirty="0">
                <a:latin typeface="+mn-lt"/>
                <a:ea typeface="Calibri" panose="020F0502020204030204" pitchFamily="34" charset="0"/>
              </a:rPr>
              <a:t>in a complex way. </a:t>
            </a:r>
            <a:r>
              <a:rPr lang="en-GB" sz="1100" dirty="0" smtClean="0">
                <a:latin typeface="+mn-lt"/>
                <a:ea typeface="Calibri" panose="020F0502020204030204" pitchFamily="34" charset="0"/>
              </a:rPr>
              <a:t>Random </a:t>
            </a:r>
            <a:r>
              <a:rPr lang="en-GB" sz="1100" dirty="0">
                <a:latin typeface="+mn-lt"/>
                <a:ea typeface="Calibri" panose="020F0502020204030204" pitchFamily="34" charset="0"/>
              </a:rPr>
              <a:t>Forest </a:t>
            </a:r>
            <a:r>
              <a:rPr lang="en-GB" sz="1100" dirty="0" smtClean="0">
                <a:latin typeface="+mn-lt"/>
                <a:ea typeface="Calibri" panose="020F0502020204030204" pitchFamily="34" charset="0"/>
              </a:rPr>
              <a:t>is already used for </a:t>
            </a:r>
            <a:r>
              <a:rPr lang="en-GB" sz="1100" dirty="0">
                <a:latin typeface="+mn-lt"/>
                <a:ea typeface="Calibri" panose="020F0502020204030204" pitchFamily="34" charset="0"/>
              </a:rPr>
              <a:t>quality flagging and bias correction </a:t>
            </a:r>
            <a:r>
              <a:rPr lang="en-GB" sz="1100" dirty="0" smtClean="0">
                <a:latin typeface="+mn-lt"/>
                <a:ea typeface="Calibri" panose="020F0502020204030204" pitchFamily="34" charset="0"/>
              </a:rPr>
              <a:t>in </a:t>
            </a:r>
            <a:r>
              <a:rPr lang="en-GB" sz="1100" dirty="0">
                <a:latin typeface="+mn-lt"/>
                <a:ea typeface="Calibri" panose="020F0502020204030204" pitchFamily="34" charset="0"/>
              </a:rPr>
              <a:t>GHG-CCI.</a:t>
            </a:r>
          </a:p>
          <a:p>
            <a:pPr marL="285750" indent="-285750">
              <a:lnSpc>
                <a:spcPct val="109000"/>
              </a:lnSpc>
              <a:buFont typeface="Arial" panose="020B0604020202020204" pitchFamily="34" charset="0"/>
              <a:buChar char="•"/>
            </a:pPr>
            <a:endParaRPr lang="en-GB" sz="1100" dirty="0">
              <a:latin typeface="+mn-lt"/>
              <a:ea typeface="Calibri" panose="020F0502020204030204" pitchFamily="34" charset="0"/>
            </a:endParaRPr>
          </a:p>
        </p:txBody>
      </p:sp>
      <p:sp>
        <p:nvSpPr>
          <p:cNvPr id="5" name="Rectangle 4"/>
          <p:cNvSpPr/>
          <p:nvPr/>
        </p:nvSpPr>
        <p:spPr>
          <a:xfrm>
            <a:off x="393405" y="3322626"/>
            <a:ext cx="6489404" cy="1563505"/>
          </a:xfrm>
          <a:prstGeom prst="rect">
            <a:avLst/>
          </a:prstGeom>
        </p:spPr>
        <p:txBody>
          <a:bodyPr wrap="square">
            <a:spAutoFit/>
          </a:bodyPr>
          <a:lstStyle/>
          <a:p>
            <a:pPr indent="0"/>
            <a:r>
              <a:rPr lang="en-GB" sz="1400" b="1" i="1" dirty="0">
                <a:latin typeface="Calibri" panose="020F0502020204030204" pitchFamily="34" charset="0"/>
                <a:ea typeface="Calibri" panose="020F0502020204030204" pitchFamily="34" charset="0"/>
              </a:rPr>
              <a:t>Recommendations</a:t>
            </a:r>
            <a:r>
              <a:rPr lang="en-GB" sz="1400" dirty="0">
                <a:latin typeface="Calibri" panose="020F0502020204030204" pitchFamily="34" charset="0"/>
                <a:ea typeface="Calibri" panose="020F0502020204030204" pitchFamily="34" charset="0"/>
              </a:rPr>
              <a:t>:</a:t>
            </a:r>
          </a:p>
          <a:p>
            <a:pPr marL="1095750" lvl="1" indent="-285750">
              <a:lnSpc>
                <a:spcPct val="110000"/>
              </a:lnSpc>
              <a:spcBef>
                <a:spcPts val="0"/>
              </a:spcBef>
              <a:buFont typeface="Arial" panose="020B0604020202020204" pitchFamily="34" charset="0"/>
              <a:buChar char="•"/>
            </a:pPr>
            <a:r>
              <a:rPr lang="en-GB" sz="1600" dirty="0" smtClean="0">
                <a:latin typeface="Calibri" panose="020F0502020204030204" pitchFamily="34" charset="0"/>
                <a:ea typeface="Calibri" panose="020F0502020204030204" pitchFamily="34" charset="0"/>
              </a:rPr>
              <a:t>Emulators have promising potential to be explore</a:t>
            </a:r>
            <a:endParaRPr lang="en-GB" sz="1600" dirty="0">
              <a:latin typeface="Calibri" panose="020F0502020204030204" pitchFamily="34" charset="0"/>
              <a:ea typeface="Calibri" panose="020F0502020204030204" pitchFamily="34" charset="0"/>
            </a:endParaRPr>
          </a:p>
          <a:p>
            <a:pPr marL="1095750" lvl="1" indent="-285750">
              <a:buFont typeface="Arial" panose="020B0604020202020204" pitchFamily="34" charset="0"/>
              <a:buChar char="•"/>
            </a:pPr>
            <a:r>
              <a:rPr lang="en-US" sz="1600" dirty="0">
                <a:latin typeface="Calibri" panose="020F0502020204030204" pitchFamily="34" charset="0"/>
                <a:ea typeface="Calibri" panose="020F0502020204030204" pitchFamily="34" charset="0"/>
              </a:rPr>
              <a:t>Hybrid </a:t>
            </a:r>
            <a:r>
              <a:rPr lang="en-US" sz="1600" dirty="0" smtClean="0">
                <a:latin typeface="Calibri" panose="020F0502020204030204" pitchFamily="34" charset="0"/>
                <a:ea typeface="Calibri" panose="020F0502020204030204" pitchFamily="34" charset="0"/>
              </a:rPr>
              <a:t>approaches </a:t>
            </a:r>
            <a:r>
              <a:rPr lang="en-US" sz="1600" dirty="0">
                <a:latin typeface="Calibri" panose="020F0502020204030204" pitchFamily="34" charset="0"/>
                <a:ea typeface="Calibri" panose="020F0502020204030204" pitchFamily="34" charset="0"/>
              </a:rPr>
              <a:t>combining the advantages of </a:t>
            </a:r>
            <a:r>
              <a:rPr lang="en-US" sz="1600" dirty="0" smtClean="0">
                <a:latin typeface="Calibri" panose="020F0502020204030204" pitchFamily="34" charset="0"/>
                <a:ea typeface="Calibri" panose="020F0502020204030204" pitchFamily="34" charset="0"/>
              </a:rPr>
              <a:t>both physical </a:t>
            </a:r>
            <a:r>
              <a:rPr lang="en-US" sz="1600" dirty="0">
                <a:latin typeface="Calibri" panose="020F0502020204030204" pitchFamily="34" charset="0"/>
                <a:ea typeface="Calibri" panose="020F0502020204030204" pitchFamily="34" charset="0"/>
              </a:rPr>
              <a:t>models and ML </a:t>
            </a:r>
            <a:r>
              <a:rPr lang="en-US" sz="1600" dirty="0" smtClean="0">
                <a:latin typeface="Calibri" panose="020F0502020204030204" pitchFamily="34" charset="0"/>
                <a:ea typeface="Calibri" panose="020F0502020204030204" pitchFamily="34" charset="0"/>
              </a:rPr>
              <a:t>techniques appear as a safer </a:t>
            </a:r>
            <a:r>
              <a:rPr lang="en-US" sz="1600" dirty="0">
                <a:latin typeface="Calibri" panose="020F0502020204030204" pitchFamily="34" charset="0"/>
                <a:ea typeface="Calibri" panose="020F0502020204030204" pitchFamily="34" charset="0"/>
              </a:rPr>
              <a:t>approach </a:t>
            </a:r>
            <a:r>
              <a:rPr lang="en-US" sz="1600" dirty="0" smtClean="0">
                <a:latin typeface="Calibri" panose="020F0502020204030204" pitchFamily="34" charset="0"/>
                <a:ea typeface="Calibri" panose="020F0502020204030204" pitchFamily="34" charset="0"/>
              </a:rPr>
              <a:t>for further developments</a:t>
            </a:r>
          </a:p>
          <a:p>
            <a:pPr marL="1095750" lvl="1" indent="-285750">
              <a:buFont typeface="Arial" panose="020B0604020202020204" pitchFamily="34" charset="0"/>
              <a:buChar char="•"/>
            </a:pPr>
            <a:endParaRPr lang="fr-BE" sz="1600" dirty="0"/>
          </a:p>
        </p:txBody>
      </p:sp>
      <p:sp>
        <p:nvSpPr>
          <p:cNvPr id="6" name="Rectangle 5"/>
          <p:cNvSpPr/>
          <p:nvPr/>
        </p:nvSpPr>
        <p:spPr>
          <a:xfrm>
            <a:off x="0" y="91197"/>
            <a:ext cx="7981025" cy="307777"/>
          </a:xfrm>
          <a:prstGeom prst="rect">
            <a:avLst/>
          </a:prstGeom>
        </p:spPr>
        <p:txBody>
          <a:bodyPr wrap="square">
            <a:spAutoFit/>
          </a:bodyPr>
          <a:lstStyle/>
          <a:p>
            <a:pPr lvl="0"/>
            <a:r>
              <a:rPr lang="en-GB" sz="1400" dirty="0" smtClean="0">
                <a:solidFill>
                  <a:srgbClr val="0070C0"/>
                </a:solidFill>
                <a:latin typeface="Verdana"/>
                <a:ea typeface="+mj-ea"/>
                <a:cs typeface="Verdana"/>
              </a:rPr>
              <a:t>Group 4a</a:t>
            </a:r>
            <a:r>
              <a:rPr lang="fr-BE" sz="1400" b="1" dirty="0" smtClean="0">
                <a:solidFill>
                  <a:srgbClr val="0070C0"/>
                </a:solidFill>
                <a:latin typeface="Verdana"/>
                <a:cs typeface="Verdana"/>
              </a:rPr>
              <a:t> </a:t>
            </a:r>
            <a:r>
              <a:rPr lang="fr-BE" sz="1400" b="1" dirty="0" err="1">
                <a:solidFill>
                  <a:srgbClr val="0070C0"/>
                </a:solidFill>
                <a:latin typeface="Verdana"/>
                <a:cs typeface="Verdana"/>
              </a:rPr>
              <a:t>Explainable</a:t>
            </a:r>
            <a:r>
              <a:rPr lang="fr-BE" sz="1400" b="1" dirty="0">
                <a:solidFill>
                  <a:srgbClr val="0070C0"/>
                </a:solidFill>
                <a:latin typeface="Verdana"/>
                <a:cs typeface="Verdana"/>
              </a:rPr>
              <a:t> AI on CCI </a:t>
            </a:r>
            <a:r>
              <a:rPr lang="fr-BE" sz="1400" b="1" dirty="0" err="1">
                <a:solidFill>
                  <a:srgbClr val="0070C0"/>
                </a:solidFill>
                <a:latin typeface="Verdana"/>
                <a:cs typeface="Verdana"/>
              </a:rPr>
              <a:t>ECVs</a:t>
            </a:r>
            <a:r>
              <a:rPr lang="fr-BE" sz="1400" b="1" dirty="0">
                <a:solidFill>
                  <a:srgbClr val="0070C0"/>
                </a:solidFill>
                <a:latin typeface="Verdana"/>
                <a:cs typeface="Verdana"/>
              </a:rPr>
              <a:t>   # Intelligent Gap </a:t>
            </a:r>
            <a:r>
              <a:rPr lang="fr-BE" sz="1400" b="1" dirty="0" err="1">
                <a:solidFill>
                  <a:srgbClr val="0070C0"/>
                </a:solidFill>
                <a:latin typeface="Verdana"/>
                <a:cs typeface="Verdana"/>
              </a:rPr>
              <a:t>Filling</a:t>
            </a:r>
            <a:r>
              <a:rPr lang="fr-BE" sz="1400" b="1" dirty="0">
                <a:solidFill>
                  <a:srgbClr val="0070C0"/>
                </a:solidFill>
                <a:latin typeface="Verdana"/>
                <a:cs typeface="Verdana"/>
              </a:rPr>
              <a:t> for CCI </a:t>
            </a:r>
            <a:r>
              <a:rPr lang="fr-BE" sz="1400" b="1" dirty="0" err="1">
                <a:solidFill>
                  <a:srgbClr val="0070C0"/>
                </a:solidFill>
                <a:latin typeface="Verdana"/>
                <a:cs typeface="Verdana"/>
              </a:rPr>
              <a:t>ECVs</a:t>
            </a:r>
            <a:endParaRPr lang="fr-BE" sz="1400" b="1" dirty="0">
              <a:solidFill>
                <a:srgbClr val="0070C0"/>
              </a:solidFill>
              <a:latin typeface="Verdana"/>
              <a:cs typeface="Verdana"/>
            </a:endParaRPr>
          </a:p>
        </p:txBody>
      </p:sp>
    </p:spTree>
    <p:extLst>
      <p:ext uri="{BB962C8B-B14F-4D97-AF65-F5344CB8AC3E}">
        <p14:creationId xmlns:p14="http://schemas.microsoft.com/office/powerpoint/2010/main" val="1334287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4CB43C5-1EE5-400D-A7F5-F3263F07A248}"/>
              </a:ext>
            </a:extLst>
          </p:cNvPr>
          <p:cNvSpPr>
            <a:spLocks noGrp="1"/>
          </p:cNvSpPr>
          <p:nvPr>
            <p:ph type="title"/>
          </p:nvPr>
        </p:nvSpPr>
        <p:spPr>
          <a:xfrm>
            <a:off x="150175" y="429148"/>
            <a:ext cx="7174846" cy="923330"/>
          </a:xfrm>
        </p:spPr>
        <p:txBody>
          <a:bodyPr/>
          <a:lstStyle/>
          <a:p>
            <a:r>
              <a:rPr lang="en-GB" sz="1600" dirty="0">
                <a:effectLst/>
                <a:latin typeface="Calibri" panose="020F0502020204030204" pitchFamily="34" charset="0"/>
                <a:ea typeface="Times New Roman" panose="02020603050405020304" pitchFamily="18" charset="0"/>
              </a:rPr>
              <a:t>Q3: </a:t>
            </a:r>
            <a:r>
              <a:rPr lang="en-GB" sz="1800" dirty="0">
                <a:effectLst/>
                <a:latin typeface="Calibri" panose="020F0502020204030204" pitchFamily="34" charset="0"/>
                <a:ea typeface="Times New Roman" panose="02020603050405020304" pitchFamily="18" charset="0"/>
              </a:rPr>
              <a:t>How can cross ECV analysis, investigations of cycles (energy, carbon, …) benefit from explainable AI? Where are the „hooks“ in analysis methods and models for AI that eventually provide us </a:t>
            </a:r>
            <a:r>
              <a:rPr lang="en-GB" sz="1800" dirty="0" smtClean="0">
                <a:effectLst/>
                <a:latin typeface="Calibri" panose="020F0502020204030204" pitchFamily="34" charset="0"/>
                <a:ea typeface="Times New Roman" panose="02020603050405020304" pitchFamily="18" charset="0"/>
              </a:rPr>
              <a:t>explanations</a:t>
            </a:r>
            <a:r>
              <a:rPr lang="en-GB" sz="1600" dirty="0">
                <a:effectLst/>
                <a:latin typeface="Calibri" panose="020F0502020204030204" pitchFamily="34" charset="0"/>
                <a:ea typeface="Times New Roman" panose="02020603050405020304" pitchFamily="18" charset="0"/>
              </a:rPr>
              <a:t>?</a:t>
            </a:r>
            <a:endParaRPr lang="en-GB" sz="1600" dirty="0"/>
          </a:p>
        </p:txBody>
      </p:sp>
      <p:sp>
        <p:nvSpPr>
          <p:cNvPr id="3" name="Inhaltsplatzhalter 2">
            <a:extLst>
              <a:ext uri="{FF2B5EF4-FFF2-40B4-BE49-F238E27FC236}">
                <a16:creationId xmlns="" xmlns:a16="http://schemas.microsoft.com/office/drawing/2014/main" id="{92037A7E-6321-4A02-B4A1-BF60C0C96EC2}"/>
              </a:ext>
            </a:extLst>
          </p:cNvPr>
          <p:cNvSpPr>
            <a:spLocks noGrp="1"/>
          </p:cNvSpPr>
          <p:nvPr>
            <p:ph idx="1"/>
          </p:nvPr>
        </p:nvSpPr>
        <p:spPr>
          <a:xfrm>
            <a:off x="158623" y="1355931"/>
            <a:ext cx="8748000" cy="1694450"/>
          </a:xfrm>
        </p:spPr>
        <p:txBody>
          <a:bodyPr/>
          <a:lstStyle/>
          <a:p>
            <a:pPr>
              <a:buFont typeface="Arial" panose="020B0604020202020204" pitchFamily="34" charset="0"/>
              <a:buChar char="•"/>
            </a:pPr>
            <a:r>
              <a:rPr lang="en-GB" sz="1100" b="1" dirty="0" smtClean="0">
                <a:effectLst/>
                <a:latin typeface="+mn-lt"/>
                <a:ea typeface="Calibri" panose="020F0502020204030204" pitchFamily="34" charset="0"/>
              </a:rPr>
              <a:t>Understandin</a:t>
            </a:r>
            <a:r>
              <a:rPr lang="en-GB" sz="1100" b="1" dirty="0" smtClean="0">
                <a:latin typeface="+mn-lt"/>
                <a:ea typeface="Calibri" panose="020F0502020204030204" pitchFamily="34" charset="0"/>
              </a:rPr>
              <a:t>g </a:t>
            </a:r>
            <a:r>
              <a:rPr lang="en-GB" sz="1100" b="1" dirty="0">
                <a:latin typeface="+mn-lt"/>
                <a:ea typeface="Calibri" panose="020F0502020204030204" pitchFamily="34" charset="0"/>
              </a:rPr>
              <a:t>interactions and relationships between </a:t>
            </a:r>
            <a:r>
              <a:rPr lang="en-GB" sz="1100" b="1" dirty="0" smtClean="0">
                <a:latin typeface="+mn-lt"/>
                <a:ea typeface="Calibri" panose="020F0502020204030204" pitchFamily="34" charset="0"/>
              </a:rPr>
              <a:t>variables </a:t>
            </a:r>
            <a:r>
              <a:rPr lang="en-GB" sz="1100" b="1" dirty="0">
                <a:latin typeface="+mn-lt"/>
                <a:ea typeface="Calibri" panose="020F0502020204030204" pitchFamily="34" charset="0"/>
              </a:rPr>
              <a:t>in models </a:t>
            </a:r>
            <a:r>
              <a:rPr lang="en-GB" sz="1100" dirty="0">
                <a:latin typeface="+mn-lt"/>
                <a:ea typeface="Calibri" panose="020F0502020204030204" pitchFamily="34" charset="0"/>
              </a:rPr>
              <a:t>would help a lot</a:t>
            </a:r>
          </a:p>
          <a:p>
            <a:pPr>
              <a:buFont typeface="Arial" panose="020B0604020202020204" pitchFamily="34" charset="0"/>
              <a:buChar char="•"/>
            </a:pPr>
            <a:r>
              <a:rPr lang="en-GB" sz="1100" dirty="0" smtClean="0">
                <a:effectLst/>
                <a:latin typeface="+mn-lt"/>
                <a:ea typeface="Calibri" panose="020F0502020204030204" pitchFamily="34" charset="0"/>
              </a:rPr>
              <a:t>XAI could be used to </a:t>
            </a:r>
            <a:r>
              <a:rPr lang="en-GB" sz="1100" b="1" dirty="0" smtClean="0">
                <a:effectLst/>
                <a:latin typeface="+mn-lt"/>
                <a:ea typeface="Calibri" panose="020F0502020204030204" pitchFamily="34" charset="0"/>
              </a:rPr>
              <a:t>explore interactions and relationships between ECVs where   </a:t>
            </a:r>
          </a:p>
          <a:p>
            <a:pPr indent="0"/>
            <a:r>
              <a:rPr lang="en-GB" sz="1100" b="1" dirty="0">
                <a:latin typeface="+mn-lt"/>
                <a:ea typeface="Calibri" panose="020F0502020204030204" pitchFamily="34" charset="0"/>
              </a:rPr>
              <a:t> </a:t>
            </a:r>
            <a:r>
              <a:rPr lang="en-GB" sz="1100" b="1" dirty="0" smtClean="0">
                <a:latin typeface="+mn-lt"/>
                <a:ea typeface="Calibri" panose="020F0502020204030204" pitchFamily="34" charset="0"/>
              </a:rPr>
              <a:t>      </a:t>
            </a:r>
            <a:r>
              <a:rPr lang="en-GB" sz="1100" b="1" dirty="0" smtClean="0">
                <a:effectLst/>
                <a:latin typeface="+mn-lt"/>
                <a:ea typeface="Calibri" panose="020F0502020204030204" pitchFamily="34" charset="0"/>
              </a:rPr>
              <a:t>physical laws are lacking</a:t>
            </a:r>
            <a:r>
              <a:rPr lang="en-GB" sz="1100" dirty="0" smtClean="0">
                <a:effectLst/>
                <a:latin typeface="+mn-lt"/>
                <a:ea typeface="Calibri" panose="020F0502020204030204" pitchFamily="34" charset="0"/>
              </a:rPr>
              <a:t>, typically for the land ECVs between LC, fire, biomass</a:t>
            </a:r>
            <a:r>
              <a:rPr lang="en-GB" sz="1100" dirty="0">
                <a:latin typeface="+mn-lt"/>
                <a:ea typeface="Calibri" panose="020F0502020204030204" pitchFamily="34" charset="0"/>
              </a:rPr>
              <a:t> </a:t>
            </a:r>
            <a:r>
              <a:rPr lang="en-GB" sz="1100" dirty="0" smtClean="0">
                <a:latin typeface="+mn-lt"/>
                <a:ea typeface="Calibri" panose="020F0502020204030204" pitchFamily="34" charset="0"/>
              </a:rPr>
              <a:t>and</a:t>
            </a:r>
            <a:r>
              <a:rPr lang="en-GB" sz="1100" dirty="0" smtClean="0">
                <a:effectLst/>
                <a:latin typeface="+mn-lt"/>
                <a:ea typeface="Calibri" panose="020F0502020204030204" pitchFamily="34" charset="0"/>
              </a:rPr>
              <a:t> </a:t>
            </a:r>
            <a:r>
              <a:rPr lang="en-GB" sz="1100" dirty="0" smtClean="0">
                <a:latin typeface="+mn-lt"/>
                <a:ea typeface="Calibri" panose="020F0502020204030204" pitchFamily="34" charset="0"/>
              </a:rPr>
              <a:t>soil moisture. </a:t>
            </a:r>
          </a:p>
          <a:p>
            <a:pPr>
              <a:buFont typeface="Arial" panose="020B0604020202020204" pitchFamily="34" charset="0"/>
              <a:buChar char="•"/>
            </a:pPr>
            <a:r>
              <a:rPr lang="en-GB" sz="1100" b="1" dirty="0">
                <a:latin typeface="+mn-lt"/>
                <a:ea typeface="Calibri" panose="020F0502020204030204" pitchFamily="34" charset="0"/>
              </a:rPr>
              <a:t>Understanding causal relationships </a:t>
            </a:r>
            <a:r>
              <a:rPr lang="en-GB" sz="1100" b="1" dirty="0" smtClean="0">
                <a:latin typeface="+mn-lt"/>
                <a:ea typeface="Calibri" panose="020F0502020204030204" pitchFamily="34" charset="0"/>
              </a:rPr>
              <a:t>from patterns of change </a:t>
            </a:r>
            <a:r>
              <a:rPr lang="en-GB" sz="1100" dirty="0" smtClean="0">
                <a:latin typeface="+mn-lt"/>
                <a:ea typeface="Calibri" panose="020F0502020204030204" pitchFamily="34" charset="0"/>
              </a:rPr>
              <a:t>within long ECV time series could </a:t>
            </a:r>
          </a:p>
          <a:p>
            <a:pPr indent="0"/>
            <a:r>
              <a:rPr lang="en-GB" sz="1100" dirty="0">
                <a:latin typeface="+mn-lt"/>
                <a:ea typeface="Calibri" panose="020F0502020204030204" pitchFamily="34" charset="0"/>
              </a:rPr>
              <a:t> </a:t>
            </a:r>
            <a:r>
              <a:rPr lang="en-GB" sz="1100" dirty="0" smtClean="0">
                <a:latin typeface="+mn-lt"/>
                <a:ea typeface="Calibri" panose="020F0502020204030204" pitchFamily="34" charset="0"/>
              </a:rPr>
              <a:t>      improve significantly land cover change models  currently empirically calibrated or based on simple </a:t>
            </a:r>
          </a:p>
          <a:p>
            <a:pPr indent="0"/>
            <a:r>
              <a:rPr lang="en-GB" sz="1100" dirty="0" smtClean="0">
                <a:latin typeface="+mn-lt"/>
                <a:ea typeface="Calibri" panose="020F0502020204030204" pitchFamily="34" charset="0"/>
              </a:rPr>
              <a:t>       economical rules.  Anthropogenic activities often produce complex patterns at different scales which can not be </a:t>
            </a:r>
          </a:p>
          <a:p>
            <a:pPr indent="0"/>
            <a:r>
              <a:rPr lang="en-GB" sz="1100" dirty="0">
                <a:latin typeface="+mn-lt"/>
                <a:ea typeface="Calibri" panose="020F0502020204030204" pitchFamily="34" charset="0"/>
              </a:rPr>
              <a:t> </a:t>
            </a:r>
            <a:r>
              <a:rPr lang="en-GB" sz="1100" dirty="0" smtClean="0">
                <a:latin typeface="+mn-lt"/>
                <a:ea typeface="Calibri" panose="020F0502020204030204" pitchFamily="34" charset="0"/>
              </a:rPr>
              <a:t>      described by laws.</a:t>
            </a:r>
            <a:endParaRPr lang="en-GB" sz="1100" dirty="0">
              <a:effectLst/>
              <a:latin typeface="+mn-lt"/>
              <a:ea typeface="Calibri" panose="020F0502020204030204" pitchFamily="34" charset="0"/>
            </a:endParaRPr>
          </a:p>
        </p:txBody>
      </p:sp>
      <p:sp>
        <p:nvSpPr>
          <p:cNvPr id="4" name="Rectangle 3"/>
          <p:cNvSpPr/>
          <p:nvPr/>
        </p:nvSpPr>
        <p:spPr>
          <a:xfrm>
            <a:off x="0" y="91197"/>
            <a:ext cx="7981025" cy="307777"/>
          </a:xfrm>
          <a:prstGeom prst="rect">
            <a:avLst/>
          </a:prstGeom>
        </p:spPr>
        <p:txBody>
          <a:bodyPr wrap="square">
            <a:spAutoFit/>
          </a:bodyPr>
          <a:lstStyle/>
          <a:p>
            <a:pPr lvl="0"/>
            <a:r>
              <a:rPr lang="en-GB" sz="1400" dirty="0" smtClean="0">
                <a:solidFill>
                  <a:srgbClr val="0070C0"/>
                </a:solidFill>
                <a:latin typeface="Verdana"/>
                <a:ea typeface="+mj-ea"/>
                <a:cs typeface="Verdana"/>
              </a:rPr>
              <a:t>Group 4a</a:t>
            </a:r>
            <a:r>
              <a:rPr lang="fr-BE" sz="1400" b="1" dirty="0" smtClean="0">
                <a:solidFill>
                  <a:srgbClr val="0070C0"/>
                </a:solidFill>
                <a:latin typeface="Verdana"/>
                <a:cs typeface="Verdana"/>
              </a:rPr>
              <a:t> </a:t>
            </a:r>
            <a:r>
              <a:rPr lang="fr-BE" sz="1400" b="1" dirty="0" err="1">
                <a:solidFill>
                  <a:srgbClr val="0070C0"/>
                </a:solidFill>
                <a:latin typeface="Verdana"/>
                <a:cs typeface="Verdana"/>
              </a:rPr>
              <a:t>Explainable</a:t>
            </a:r>
            <a:r>
              <a:rPr lang="fr-BE" sz="1400" b="1" dirty="0">
                <a:solidFill>
                  <a:srgbClr val="0070C0"/>
                </a:solidFill>
                <a:latin typeface="Verdana"/>
                <a:cs typeface="Verdana"/>
              </a:rPr>
              <a:t> AI on CCI </a:t>
            </a:r>
            <a:r>
              <a:rPr lang="fr-BE" sz="1400" b="1" dirty="0" err="1">
                <a:solidFill>
                  <a:srgbClr val="0070C0"/>
                </a:solidFill>
                <a:latin typeface="Verdana"/>
                <a:cs typeface="Verdana"/>
              </a:rPr>
              <a:t>ECVs</a:t>
            </a:r>
            <a:r>
              <a:rPr lang="fr-BE" sz="1400" b="1" dirty="0">
                <a:solidFill>
                  <a:srgbClr val="0070C0"/>
                </a:solidFill>
                <a:latin typeface="Verdana"/>
                <a:cs typeface="Verdana"/>
              </a:rPr>
              <a:t>   # Intelligent Gap </a:t>
            </a:r>
            <a:r>
              <a:rPr lang="fr-BE" sz="1400" b="1" dirty="0" err="1">
                <a:solidFill>
                  <a:srgbClr val="0070C0"/>
                </a:solidFill>
                <a:latin typeface="Verdana"/>
                <a:cs typeface="Verdana"/>
              </a:rPr>
              <a:t>Filling</a:t>
            </a:r>
            <a:r>
              <a:rPr lang="fr-BE" sz="1400" b="1" dirty="0">
                <a:solidFill>
                  <a:srgbClr val="0070C0"/>
                </a:solidFill>
                <a:latin typeface="Verdana"/>
                <a:cs typeface="Verdana"/>
              </a:rPr>
              <a:t> for CCI </a:t>
            </a:r>
            <a:r>
              <a:rPr lang="fr-BE" sz="1400" b="1" dirty="0" err="1">
                <a:solidFill>
                  <a:srgbClr val="0070C0"/>
                </a:solidFill>
                <a:latin typeface="Verdana"/>
                <a:cs typeface="Verdana"/>
              </a:rPr>
              <a:t>ECVs</a:t>
            </a:r>
            <a:endParaRPr lang="fr-BE" sz="1400" b="1" dirty="0">
              <a:solidFill>
                <a:srgbClr val="0070C0"/>
              </a:solidFill>
              <a:latin typeface="Verdana"/>
              <a:cs typeface="Verdana"/>
            </a:endParaRPr>
          </a:p>
        </p:txBody>
      </p:sp>
      <p:sp>
        <p:nvSpPr>
          <p:cNvPr id="5" name="Rectangle 4"/>
          <p:cNvSpPr/>
          <p:nvPr/>
        </p:nvSpPr>
        <p:spPr>
          <a:xfrm>
            <a:off x="264319" y="3016889"/>
            <a:ext cx="7186611" cy="1588127"/>
          </a:xfrm>
          <a:prstGeom prst="rect">
            <a:avLst/>
          </a:prstGeom>
        </p:spPr>
        <p:txBody>
          <a:bodyPr wrap="square">
            <a:spAutoFit/>
          </a:bodyPr>
          <a:lstStyle/>
          <a:p>
            <a:pPr indent="0"/>
            <a:r>
              <a:rPr lang="en-GB" sz="1400" b="1" i="1" dirty="0">
                <a:latin typeface="Calibri" panose="020F0502020204030204" pitchFamily="34" charset="0"/>
                <a:ea typeface="Calibri" panose="020F0502020204030204" pitchFamily="34" charset="0"/>
              </a:rPr>
              <a:t>Recommendations</a:t>
            </a:r>
            <a:r>
              <a:rPr lang="en-GB" sz="1400" dirty="0">
                <a:latin typeface="Calibri" panose="020F0502020204030204" pitchFamily="34" charset="0"/>
                <a:ea typeface="Calibri" panose="020F0502020204030204" pitchFamily="34" charset="0"/>
              </a:rPr>
              <a:t>:</a:t>
            </a:r>
          </a:p>
          <a:p>
            <a:pPr marL="1095750" lvl="1" indent="-285750">
              <a:lnSpc>
                <a:spcPct val="110000"/>
              </a:lnSpc>
              <a:spcBef>
                <a:spcPts val="0"/>
              </a:spcBef>
              <a:buFont typeface="Arial" panose="020B0604020202020204" pitchFamily="34" charset="0"/>
              <a:buChar char="•"/>
            </a:pPr>
            <a:r>
              <a:rPr lang="en-GB" sz="1600" dirty="0" smtClean="0">
                <a:latin typeface="Calibri" panose="020F0502020204030204" pitchFamily="34" charset="0"/>
                <a:ea typeface="Calibri" panose="020F0502020204030204" pitchFamily="34" charset="0"/>
              </a:rPr>
              <a:t>ML should enable to understand many relationships between ECVs in models on one hand and directly from ECV datasets on the other hand</a:t>
            </a:r>
            <a:endParaRPr lang="en-GB" sz="1600" dirty="0">
              <a:latin typeface="Calibri" panose="020F0502020204030204" pitchFamily="34" charset="0"/>
              <a:ea typeface="Calibri" panose="020F0502020204030204" pitchFamily="34" charset="0"/>
            </a:endParaRPr>
          </a:p>
          <a:p>
            <a:pPr marL="1095750" lvl="1" indent="-285750">
              <a:buFont typeface="Arial" panose="020B0604020202020204" pitchFamily="34" charset="0"/>
              <a:buChar char="•"/>
            </a:pPr>
            <a:r>
              <a:rPr lang="en-US" sz="1600" dirty="0" smtClean="0">
                <a:latin typeface="Calibri" panose="020F0502020204030204" pitchFamily="34" charset="0"/>
                <a:ea typeface="Calibri" panose="020F0502020204030204" pitchFamily="34" charset="0"/>
              </a:rPr>
              <a:t>XAI should allow to explore land processes related to anthropogenic drivers</a:t>
            </a:r>
            <a:r>
              <a:rPr lang="en-US" sz="1600" dirty="0">
                <a:latin typeface="Calibri" panose="020F0502020204030204" pitchFamily="34" charset="0"/>
                <a:ea typeface="Calibri" panose="020F0502020204030204" pitchFamily="34" charset="0"/>
              </a:rPr>
              <a:t>,</a:t>
            </a:r>
            <a:r>
              <a:rPr lang="en-US" sz="1600" dirty="0" smtClean="0">
                <a:latin typeface="Calibri" panose="020F0502020204030204" pitchFamily="34" charset="0"/>
                <a:ea typeface="Calibri" panose="020F0502020204030204" pitchFamily="34" charset="0"/>
              </a:rPr>
              <a:t> using long and rich ECVs datasets and could support land cover land use change modeling </a:t>
            </a:r>
            <a:endParaRPr lang="fr-BE" dirty="0"/>
          </a:p>
        </p:txBody>
      </p:sp>
    </p:spTree>
    <p:extLst>
      <p:ext uri="{BB962C8B-B14F-4D97-AF65-F5344CB8AC3E}">
        <p14:creationId xmlns:p14="http://schemas.microsoft.com/office/powerpoint/2010/main" val="3608719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4CB43C5-1EE5-400D-A7F5-F3263F07A248}"/>
              </a:ext>
            </a:extLst>
          </p:cNvPr>
          <p:cNvSpPr>
            <a:spLocks noGrp="1"/>
          </p:cNvSpPr>
          <p:nvPr>
            <p:ph type="title"/>
          </p:nvPr>
        </p:nvSpPr>
        <p:spPr>
          <a:xfrm>
            <a:off x="300194" y="488733"/>
            <a:ext cx="7174846" cy="646331"/>
          </a:xfrm>
        </p:spPr>
        <p:txBody>
          <a:bodyPr/>
          <a:lstStyle/>
          <a:p>
            <a:r>
              <a:rPr lang="en-GB" sz="1600" dirty="0">
                <a:effectLst/>
                <a:latin typeface="Calibri" panose="020F0502020204030204" pitchFamily="34" charset="0"/>
                <a:ea typeface="Times New Roman" panose="02020603050405020304" pitchFamily="18" charset="0"/>
              </a:rPr>
              <a:t>Q4: </a:t>
            </a:r>
            <a:r>
              <a:rPr lang="en-GB" sz="1800" dirty="0">
                <a:effectLst/>
                <a:latin typeface="Calibri" panose="020F0502020204030204" pitchFamily="34" charset="0"/>
                <a:ea typeface="Times New Roman" panose="02020603050405020304" pitchFamily="18" charset="0"/>
              </a:rPr>
              <a:t>Is consistency between ECVs a problem? Can AI and XAI help us to identify inconsistencies and how can we apply it to indicate reasons</a:t>
            </a:r>
            <a:r>
              <a:rPr lang="en-GB" sz="1600" dirty="0">
                <a:effectLst/>
                <a:latin typeface="Calibri" panose="020F0502020204030204" pitchFamily="34" charset="0"/>
                <a:ea typeface="Times New Roman" panose="02020603050405020304" pitchFamily="18" charset="0"/>
              </a:rPr>
              <a:t>?</a:t>
            </a:r>
            <a:endParaRPr lang="en-GB" sz="1600" dirty="0"/>
          </a:p>
        </p:txBody>
      </p:sp>
      <p:sp>
        <p:nvSpPr>
          <p:cNvPr id="3" name="Inhaltsplatzhalter 2">
            <a:extLst>
              <a:ext uri="{FF2B5EF4-FFF2-40B4-BE49-F238E27FC236}">
                <a16:creationId xmlns="" xmlns:a16="http://schemas.microsoft.com/office/drawing/2014/main" id="{92037A7E-6321-4A02-B4A1-BF60C0C96EC2}"/>
              </a:ext>
            </a:extLst>
          </p:cNvPr>
          <p:cNvSpPr>
            <a:spLocks noGrp="1"/>
          </p:cNvSpPr>
          <p:nvPr>
            <p:ph idx="1"/>
          </p:nvPr>
        </p:nvSpPr>
        <p:spPr>
          <a:xfrm>
            <a:off x="179888" y="1348842"/>
            <a:ext cx="9028405" cy="3541800"/>
          </a:xfrm>
        </p:spPr>
        <p:txBody>
          <a:bodyPr/>
          <a:lstStyle/>
          <a:p>
            <a:pPr>
              <a:buFont typeface="Arial" panose="020B0604020202020204" pitchFamily="34" charset="0"/>
              <a:buChar char="•"/>
            </a:pPr>
            <a:r>
              <a:rPr lang="en-GB" dirty="0" smtClean="0">
                <a:latin typeface="Calibri" panose="020F0502020204030204" pitchFamily="34" charset="0"/>
                <a:ea typeface="Calibri" panose="020F0502020204030204" pitchFamily="34" charset="0"/>
              </a:rPr>
              <a:t>ML </a:t>
            </a:r>
            <a:r>
              <a:rPr lang="en-GB" dirty="0">
                <a:latin typeface="Calibri" panose="020F0502020204030204" pitchFamily="34" charset="0"/>
                <a:ea typeface="Calibri" panose="020F0502020204030204" pitchFamily="34" charset="0"/>
              </a:rPr>
              <a:t>may help </a:t>
            </a:r>
            <a:r>
              <a:rPr lang="en-GB" dirty="0" smtClean="0">
                <a:latin typeface="Calibri" panose="020F0502020204030204" pitchFamily="34" charset="0"/>
                <a:ea typeface="Calibri" panose="020F0502020204030204" pitchFamily="34" charset="0"/>
              </a:rPr>
              <a:t>to </a:t>
            </a:r>
            <a:r>
              <a:rPr lang="en-GB" dirty="0">
                <a:latin typeface="Calibri" panose="020F0502020204030204" pitchFamily="34" charset="0"/>
                <a:ea typeface="Calibri" panose="020F0502020204030204" pitchFamily="34" charset="0"/>
              </a:rPr>
              <a:t>identify cases where ECV disagree outside the expected range given by uncertainties.</a:t>
            </a:r>
          </a:p>
          <a:p>
            <a:pPr>
              <a:buFont typeface="Arial" panose="020B0604020202020204" pitchFamily="34" charset="0"/>
              <a:buChar char="•"/>
            </a:pPr>
            <a:r>
              <a:rPr lang="en-GB" sz="1600" dirty="0" smtClean="0">
                <a:effectLst/>
                <a:latin typeface="Calibri" panose="020F0502020204030204" pitchFamily="34" charset="0"/>
                <a:ea typeface="Calibri" panose="020F0502020204030204" pitchFamily="34" charset="0"/>
              </a:rPr>
              <a:t>Not many inconsistencies have been reported. D</a:t>
            </a:r>
            <a:r>
              <a:rPr lang="en-GB" dirty="0" smtClean="0">
                <a:latin typeface="Calibri" panose="020F0502020204030204" pitchFamily="34" charset="0"/>
                <a:ea typeface="Calibri" panose="020F0502020204030204" pitchFamily="34" charset="0"/>
              </a:rPr>
              <a:t>o </a:t>
            </a:r>
            <a:r>
              <a:rPr lang="en-GB" dirty="0">
                <a:latin typeface="Calibri" panose="020F0502020204030204" pitchFamily="34" charset="0"/>
                <a:ea typeface="Calibri" panose="020F0502020204030204" pitchFamily="34" charset="0"/>
              </a:rPr>
              <a:t>we have </a:t>
            </a:r>
            <a:r>
              <a:rPr lang="en-GB" dirty="0">
                <a:latin typeface="Calibri" panose="020F0502020204030204" pitchFamily="34" charset="0"/>
                <a:ea typeface="Calibri" panose="020F0502020204030204" pitchFamily="34" charset="0"/>
              </a:rPr>
              <a:t>inconsistencies </a:t>
            </a:r>
            <a:r>
              <a:rPr lang="en-GB" dirty="0" smtClean="0">
                <a:latin typeface="Calibri" panose="020F0502020204030204" pitchFamily="34" charset="0"/>
                <a:ea typeface="Calibri" panose="020F0502020204030204" pitchFamily="34" charset="0"/>
              </a:rPr>
              <a:t>that what we document ? </a:t>
            </a:r>
            <a:endParaRPr lang="en-GB" dirty="0">
              <a:latin typeface="Calibri" panose="020F0502020204030204" pitchFamily="34" charset="0"/>
              <a:ea typeface="Calibri" panose="020F0502020204030204" pitchFamily="34" charset="0"/>
            </a:endParaRPr>
          </a:p>
          <a:p>
            <a:pPr>
              <a:buFont typeface="Arial" panose="020B0604020202020204" pitchFamily="34" charset="0"/>
              <a:buChar char="•"/>
            </a:pPr>
            <a:r>
              <a:rPr lang="en-GB" sz="1600" dirty="0" smtClean="0">
                <a:effectLst/>
                <a:latin typeface="Calibri" panose="020F0502020204030204" pitchFamily="34" charset="0"/>
                <a:ea typeface="Calibri" panose="020F0502020204030204" pitchFamily="34" charset="0"/>
              </a:rPr>
              <a:t>SL </a:t>
            </a:r>
            <a:r>
              <a:rPr lang="en-GB" sz="1600" dirty="0">
                <a:effectLst/>
                <a:latin typeface="Calibri" panose="020F0502020204030204" pitchFamily="34" charset="0"/>
                <a:ea typeface="Calibri" panose="020F0502020204030204" pitchFamily="34" charset="0"/>
              </a:rPr>
              <a:t>budget closure </a:t>
            </a:r>
            <a:r>
              <a:rPr lang="en-GB" sz="1600" dirty="0" smtClean="0">
                <a:effectLst/>
                <a:latin typeface="Calibri" panose="020F0502020204030204" pitchFamily="34" charset="0"/>
                <a:ea typeface="Calibri" panose="020F0502020204030204" pitchFamily="34" charset="0"/>
              </a:rPr>
              <a:t>is a </a:t>
            </a:r>
            <a:r>
              <a:rPr lang="en-GB" dirty="0">
                <a:latin typeface="Calibri" panose="020F0502020204030204" pitchFamily="34" charset="0"/>
                <a:ea typeface="Calibri" panose="020F0502020204030204" pitchFamily="34" charset="0"/>
              </a:rPr>
              <a:t>good example to apply XAI and address Q2-4 on the ECVs used in </a:t>
            </a:r>
            <a:r>
              <a:rPr lang="en-GB" dirty="0" smtClean="0">
                <a:latin typeface="Calibri" panose="020F0502020204030204" pitchFamily="34" charset="0"/>
                <a:ea typeface="Calibri" panose="020F0502020204030204" pitchFamily="34" charset="0"/>
              </a:rPr>
              <a:t>SLBC </a:t>
            </a:r>
            <a:endParaRPr lang="en-GB" dirty="0">
              <a:latin typeface="Calibri" panose="020F0502020204030204" pitchFamily="34" charset="0"/>
              <a:ea typeface="Calibri" panose="020F0502020204030204" pitchFamily="34" charset="0"/>
            </a:endParaRPr>
          </a:p>
          <a:p>
            <a:pPr>
              <a:buFont typeface="Arial" panose="020B0604020202020204" pitchFamily="34" charset="0"/>
              <a:buChar char="•"/>
            </a:pPr>
            <a:r>
              <a:rPr lang="en-GB" sz="1600" dirty="0">
                <a:effectLst/>
                <a:latin typeface="Calibri" panose="020F0502020204030204" pitchFamily="34" charset="0"/>
                <a:ea typeface="Calibri" panose="020F0502020204030204" pitchFamily="34" charset="0"/>
              </a:rPr>
              <a:t>Pattern inconsistencies would be very interesting to detect with AI (e.g. high temperatures patterns </a:t>
            </a:r>
            <a:endParaRPr lang="en-GB" sz="1600" dirty="0" smtClean="0">
              <a:effectLst/>
              <a:latin typeface="Calibri" panose="020F0502020204030204" pitchFamily="34" charset="0"/>
              <a:ea typeface="Calibri" panose="020F0502020204030204" pitchFamily="34" charset="0"/>
            </a:endParaRPr>
          </a:p>
          <a:p>
            <a:pPr indent="0"/>
            <a:r>
              <a:rPr lang="en-GB" dirty="0">
                <a:latin typeface="Calibri" panose="020F0502020204030204" pitchFamily="34" charset="0"/>
                <a:ea typeface="Calibri" panose="020F0502020204030204" pitchFamily="34" charset="0"/>
              </a:rPr>
              <a:t> </a:t>
            </a:r>
            <a:r>
              <a:rPr lang="en-GB" dirty="0" smtClean="0">
                <a:latin typeface="Calibri" panose="020F0502020204030204" pitchFamily="34" charset="0"/>
                <a:ea typeface="Calibri" panose="020F0502020204030204" pitchFamily="34" charset="0"/>
              </a:rPr>
              <a:t>       &amp; </a:t>
            </a:r>
            <a:r>
              <a:rPr lang="en-GB" sz="1600" dirty="0" smtClean="0">
                <a:effectLst/>
                <a:latin typeface="Calibri" panose="020F0502020204030204" pitchFamily="34" charset="0"/>
                <a:ea typeface="Calibri" panose="020F0502020204030204" pitchFamily="34" charset="0"/>
              </a:rPr>
              <a:t>desert patterns?). More complex interactions involving several ECVs (like the terrestrial ECVs).</a:t>
            </a:r>
            <a:endParaRPr lang="en-GB" sz="1600" dirty="0">
              <a:effectLst/>
              <a:latin typeface="Calibri" panose="020F0502020204030204" pitchFamily="34" charset="0"/>
              <a:ea typeface="Calibri" panose="020F0502020204030204" pitchFamily="34" charset="0"/>
            </a:endParaRPr>
          </a:p>
          <a:p>
            <a:endParaRPr lang="en-GB" dirty="0"/>
          </a:p>
        </p:txBody>
      </p:sp>
      <p:sp>
        <p:nvSpPr>
          <p:cNvPr id="4" name="Rectangle 3"/>
          <p:cNvSpPr/>
          <p:nvPr/>
        </p:nvSpPr>
        <p:spPr>
          <a:xfrm>
            <a:off x="0" y="91197"/>
            <a:ext cx="7981025" cy="307777"/>
          </a:xfrm>
          <a:prstGeom prst="rect">
            <a:avLst/>
          </a:prstGeom>
        </p:spPr>
        <p:txBody>
          <a:bodyPr wrap="square">
            <a:spAutoFit/>
          </a:bodyPr>
          <a:lstStyle/>
          <a:p>
            <a:pPr lvl="0"/>
            <a:r>
              <a:rPr lang="en-GB" sz="1400" dirty="0" smtClean="0">
                <a:solidFill>
                  <a:srgbClr val="0070C0"/>
                </a:solidFill>
                <a:latin typeface="Verdana"/>
                <a:ea typeface="+mj-ea"/>
                <a:cs typeface="Verdana"/>
              </a:rPr>
              <a:t>Group 4a</a:t>
            </a:r>
            <a:r>
              <a:rPr lang="fr-BE" sz="1400" b="1" dirty="0" smtClean="0">
                <a:solidFill>
                  <a:srgbClr val="0070C0"/>
                </a:solidFill>
                <a:latin typeface="Verdana"/>
                <a:cs typeface="Verdana"/>
              </a:rPr>
              <a:t> </a:t>
            </a:r>
            <a:r>
              <a:rPr lang="fr-BE" sz="1400" b="1" dirty="0" err="1">
                <a:solidFill>
                  <a:srgbClr val="0070C0"/>
                </a:solidFill>
                <a:latin typeface="Verdana"/>
                <a:cs typeface="Verdana"/>
              </a:rPr>
              <a:t>Explainable</a:t>
            </a:r>
            <a:r>
              <a:rPr lang="fr-BE" sz="1400" b="1" dirty="0">
                <a:solidFill>
                  <a:srgbClr val="0070C0"/>
                </a:solidFill>
                <a:latin typeface="Verdana"/>
                <a:cs typeface="Verdana"/>
              </a:rPr>
              <a:t> AI on CCI </a:t>
            </a:r>
            <a:r>
              <a:rPr lang="fr-BE" sz="1400" b="1" dirty="0" err="1">
                <a:solidFill>
                  <a:srgbClr val="0070C0"/>
                </a:solidFill>
                <a:latin typeface="Verdana"/>
                <a:cs typeface="Verdana"/>
              </a:rPr>
              <a:t>ECVs</a:t>
            </a:r>
            <a:r>
              <a:rPr lang="fr-BE" sz="1400" b="1" dirty="0">
                <a:solidFill>
                  <a:srgbClr val="0070C0"/>
                </a:solidFill>
                <a:latin typeface="Verdana"/>
                <a:cs typeface="Verdana"/>
              </a:rPr>
              <a:t>   # Intelligent Gap </a:t>
            </a:r>
            <a:r>
              <a:rPr lang="fr-BE" sz="1400" b="1" dirty="0" err="1">
                <a:solidFill>
                  <a:srgbClr val="0070C0"/>
                </a:solidFill>
                <a:latin typeface="Verdana"/>
                <a:cs typeface="Verdana"/>
              </a:rPr>
              <a:t>Filling</a:t>
            </a:r>
            <a:r>
              <a:rPr lang="fr-BE" sz="1400" b="1" dirty="0">
                <a:solidFill>
                  <a:srgbClr val="0070C0"/>
                </a:solidFill>
                <a:latin typeface="Verdana"/>
                <a:cs typeface="Verdana"/>
              </a:rPr>
              <a:t> for CCI </a:t>
            </a:r>
            <a:r>
              <a:rPr lang="fr-BE" sz="1400" b="1" dirty="0" err="1">
                <a:solidFill>
                  <a:srgbClr val="0070C0"/>
                </a:solidFill>
                <a:latin typeface="Verdana"/>
                <a:cs typeface="Verdana"/>
              </a:rPr>
              <a:t>ECVs</a:t>
            </a:r>
            <a:endParaRPr lang="fr-BE" sz="1400" b="1" dirty="0">
              <a:solidFill>
                <a:srgbClr val="0070C0"/>
              </a:solidFill>
              <a:latin typeface="Verdana"/>
              <a:cs typeface="Verdana"/>
            </a:endParaRPr>
          </a:p>
        </p:txBody>
      </p:sp>
      <p:sp>
        <p:nvSpPr>
          <p:cNvPr id="5" name="Rectangle 4"/>
          <p:cNvSpPr/>
          <p:nvPr/>
        </p:nvSpPr>
        <p:spPr>
          <a:xfrm>
            <a:off x="220490" y="3126942"/>
            <a:ext cx="8923509" cy="1286506"/>
          </a:xfrm>
          <a:prstGeom prst="rect">
            <a:avLst/>
          </a:prstGeom>
        </p:spPr>
        <p:txBody>
          <a:bodyPr wrap="square">
            <a:spAutoFit/>
          </a:bodyPr>
          <a:lstStyle/>
          <a:p>
            <a:pPr indent="0"/>
            <a:r>
              <a:rPr lang="en-GB" sz="1600" b="1" i="1" dirty="0">
                <a:latin typeface="Calibri" panose="020F0502020204030204" pitchFamily="34" charset="0"/>
                <a:ea typeface="Calibri" panose="020F0502020204030204" pitchFamily="34" charset="0"/>
              </a:rPr>
              <a:t>Recommendations</a:t>
            </a:r>
            <a:r>
              <a:rPr lang="en-GB" sz="1600" dirty="0">
                <a:latin typeface="Calibri" panose="020F0502020204030204" pitchFamily="34" charset="0"/>
                <a:ea typeface="Calibri" panose="020F0502020204030204" pitchFamily="34" charset="0"/>
              </a:rPr>
              <a:t>:</a:t>
            </a:r>
          </a:p>
          <a:p>
            <a:pPr marL="1095750" lvl="1" indent="-285750">
              <a:lnSpc>
                <a:spcPct val="110000"/>
              </a:lnSpc>
              <a:spcBef>
                <a:spcPts val="0"/>
              </a:spcBef>
              <a:buFont typeface="Arial" panose="020B0604020202020204" pitchFamily="34" charset="0"/>
              <a:buChar char="•"/>
            </a:pPr>
            <a:r>
              <a:rPr lang="fr-FR" dirty="0" err="1" smtClean="0">
                <a:latin typeface="Calibri" panose="020F0502020204030204" pitchFamily="34" charset="0"/>
                <a:ea typeface="Calibri" panose="020F0502020204030204" pitchFamily="34" charset="0"/>
              </a:rPr>
              <a:t>Inconsistencies</a:t>
            </a:r>
            <a:r>
              <a:rPr lang="fr-FR" dirty="0" smtClean="0">
                <a:latin typeface="Calibri" panose="020F0502020204030204" pitchFamily="34" charset="0"/>
                <a:ea typeface="Calibri" panose="020F0502020204030204" pitchFamily="34" charset="0"/>
              </a:rPr>
              <a:t> </a:t>
            </a:r>
            <a:r>
              <a:rPr lang="fr-FR" dirty="0" err="1" smtClean="0">
                <a:latin typeface="Calibri" panose="020F0502020204030204" pitchFamily="34" charset="0"/>
                <a:ea typeface="Calibri" panose="020F0502020204030204" pitchFamily="34" charset="0"/>
              </a:rPr>
              <a:t>between</a:t>
            </a:r>
            <a:r>
              <a:rPr lang="fr-FR" dirty="0" smtClean="0">
                <a:latin typeface="Calibri" panose="020F0502020204030204" pitchFamily="34" charset="0"/>
                <a:ea typeface="Calibri" panose="020F0502020204030204" pitchFamily="34" charset="0"/>
              </a:rPr>
              <a:t> </a:t>
            </a:r>
            <a:r>
              <a:rPr lang="fr-FR" dirty="0" err="1" smtClean="0">
                <a:latin typeface="Calibri" panose="020F0502020204030204" pitchFamily="34" charset="0"/>
                <a:ea typeface="Calibri" panose="020F0502020204030204" pitchFamily="34" charset="0"/>
              </a:rPr>
              <a:t>ECVs</a:t>
            </a:r>
            <a:r>
              <a:rPr lang="fr-FR" dirty="0" smtClean="0">
                <a:latin typeface="Calibri" panose="020F0502020204030204" pitchFamily="34" charset="0"/>
                <a:ea typeface="Calibri" panose="020F0502020204030204" pitchFamily="34" charset="0"/>
              </a:rPr>
              <a:t> </a:t>
            </a:r>
            <a:r>
              <a:rPr lang="fr-FR" dirty="0" err="1" smtClean="0">
                <a:latin typeface="Calibri" panose="020F0502020204030204" pitchFamily="34" charset="0"/>
                <a:ea typeface="Calibri" panose="020F0502020204030204" pitchFamily="34" charset="0"/>
              </a:rPr>
              <a:t>need</a:t>
            </a:r>
            <a:r>
              <a:rPr lang="fr-FR" dirty="0" smtClean="0">
                <a:latin typeface="Calibri" panose="020F0502020204030204" pitchFamily="34" charset="0"/>
                <a:ea typeface="Calibri" panose="020F0502020204030204" pitchFamily="34" charset="0"/>
              </a:rPr>
              <a:t> to </a:t>
            </a:r>
            <a:r>
              <a:rPr lang="fr-FR" dirty="0" err="1" smtClean="0">
                <a:latin typeface="Calibri" panose="020F0502020204030204" pitchFamily="34" charset="0"/>
                <a:ea typeface="Calibri" panose="020F0502020204030204" pitchFamily="34" charset="0"/>
              </a:rPr>
              <a:t>be</a:t>
            </a:r>
            <a:r>
              <a:rPr lang="fr-FR" dirty="0" smtClean="0">
                <a:latin typeface="Calibri" panose="020F0502020204030204" pitchFamily="34" charset="0"/>
                <a:ea typeface="Calibri" panose="020F0502020204030204" pitchFamily="34" charset="0"/>
              </a:rPr>
              <a:t> </a:t>
            </a:r>
            <a:r>
              <a:rPr lang="fr-FR" dirty="0" err="1" smtClean="0">
                <a:latin typeface="Calibri" panose="020F0502020204030204" pitchFamily="34" charset="0"/>
                <a:ea typeface="Calibri" panose="020F0502020204030204" pitchFamily="34" charset="0"/>
              </a:rPr>
              <a:t>investigate</a:t>
            </a:r>
            <a:r>
              <a:rPr lang="fr-FR" dirty="0" smtClean="0">
                <a:latin typeface="Calibri" panose="020F0502020204030204" pitchFamily="34" charset="0"/>
                <a:ea typeface="Calibri" panose="020F0502020204030204" pitchFamily="34" charset="0"/>
              </a:rPr>
              <a:t> more </a:t>
            </a:r>
            <a:r>
              <a:rPr lang="fr-FR" dirty="0" err="1" smtClean="0">
                <a:latin typeface="Calibri" panose="020F0502020204030204" pitchFamily="34" charset="0"/>
                <a:ea typeface="Calibri" panose="020F0502020204030204" pitchFamily="34" charset="0"/>
              </a:rPr>
              <a:t>systematically</a:t>
            </a:r>
            <a:endParaRPr lang="fr-FR" dirty="0" smtClean="0">
              <a:latin typeface="Calibri" panose="020F0502020204030204" pitchFamily="34" charset="0"/>
              <a:ea typeface="Calibri" panose="020F0502020204030204" pitchFamily="34" charset="0"/>
            </a:endParaRPr>
          </a:p>
          <a:p>
            <a:pPr marL="810000" lvl="1">
              <a:lnSpc>
                <a:spcPct val="110000"/>
              </a:lnSpc>
              <a:spcBef>
                <a:spcPts val="0"/>
              </a:spcBef>
            </a:pPr>
            <a:r>
              <a:rPr lang="fr-FR" dirty="0" smtClean="0">
                <a:latin typeface="Calibri" panose="020F0502020204030204" pitchFamily="34" charset="0"/>
              </a:rPr>
              <a:t>     (to </a:t>
            </a:r>
            <a:r>
              <a:rPr lang="fr-FR" dirty="0" err="1" smtClean="0">
                <a:latin typeface="Calibri" panose="020F0502020204030204" pitchFamily="34" charset="0"/>
              </a:rPr>
              <a:t>further</a:t>
            </a:r>
            <a:r>
              <a:rPr lang="fr-FR" dirty="0" smtClean="0">
                <a:latin typeface="Calibri" panose="020F0502020204030204" pitchFamily="34" charset="0"/>
              </a:rPr>
              <a:t> </a:t>
            </a:r>
            <a:r>
              <a:rPr lang="fr-FR" dirty="0" err="1" smtClean="0">
                <a:latin typeface="Calibri" panose="020F0502020204030204" pitchFamily="34" charset="0"/>
              </a:rPr>
              <a:t>improve</a:t>
            </a:r>
            <a:r>
              <a:rPr lang="fr-FR" dirty="0" smtClean="0">
                <a:latin typeface="Calibri" panose="020F0502020204030204" pitchFamily="34" charset="0"/>
              </a:rPr>
              <a:t> </a:t>
            </a:r>
            <a:r>
              <a:rPr lang="fr-FR" dirty="0" err="1" smtClean="0">
                <a:latin typeface="Calibri" panose="020F0502020204030204" pitchFamily="34" charset="0"/>
              </a:rPr>
              <a:t>ECVs</a:t>
            </a:r>
            <a:r>
              <a:rPr lang="fr-FR" dirty="0" smtClean="0">
                <a:latin typeface="Calibri" panose="020F0502020204030204" pitchFamily="34" charset="0"/>
              </a:rPr>
              <a:t> </a:t>
            </a:r>
            <a:r>
              <a:rPr lang="fr-FR" dirty="0" err="1" smtClean="0">
                <a:latin typeface="Calibri" panose="020F0502020204030204" pitchFamily="34" charset="0"/>
              </a:rPr>
              <a:t>individually</a:t>
            </a:r>
            <a:r>
              <a:rPr lang="fr-FR" dirty="0" smtClean="0">
                <a:latin typeface="Calibri" panose="020F0502020204030204" pitchFamily="34" charset="0"/>
              </a:rPr>
              <a:t> but </a:t>
            </a:r>
            <a:r>
              <a:rPr lang="fr-FR" dirty="0" err="1" smtClean="0">
                <a:latin typeface="Calibri" panose="020F0502020204030204" pitchFamily="34" charset="0"/>
              </a:rPr>
              <a:t>also</a:t>
            </a:r>
            <a:r>
              <a:rPr lang="fr-FR" dirty="0" smtClean="0">
                <a:latin typeface="Calibri" panose="020F0502020204030204" pitchFamily="34" charset="0"/>
              </a:rPr>
              <a:t> to </a:t>
            </a:r>
            <a:r>
              <a:rPr lang="fr-FR" dirty="0" err="1" smtClean="0">
                <a:latin typeface="Calibri" panose="020F0502020204030204" pitchFamily="34" charset="0"/>
              </a:rPr>
              <a:t>deliver</a:t>
            </a:r>
            <a:r>
              <a:rPr lang="fr-FR" dirty="0" smtClean="0">
                <a:latin typeface="Calibri" panose="020F0502020204030204" pitchFamily="34" charset="0"/>
              </a:rPr>
              <a:t> a consistent CCI </a:t>
            </a:r>
            <a:r>
              <a:rPr lang="fr-FR" dirty="0" err="1" smtClean="0">
                <a:latin typeface="Calibri" panose="020F0502020204030204" pitchFamily="34" charset="0"/>
              </a:rPr>
              <a:t>dataset</a:t>
            </a:r>
            <a:r>
              <a:rPr lang="fr-FR" dirty="0" smtClean="0">
                <a:latin typeface="Calibri" panose="020F0502020204030204" pitchFamily="34" charset="0"/>
              </a:rPr>
              <a:t>)</a:t>
            </a:r>
            <a:endParaRPr lang="fr-FR" dirty="0">
              <a:latin typeface="Calibri" panose="020F0502020204030204" pitchFamily="34" charset="0"/>
            </a:endParaRPr>
          </a:p>
          <a:p>
            <a:pPr marL="1095750" lvl="1" indent="-285750">
              <a:lnSpc>
                <a:spcPct val="110000"/>
              </a:lnSpc>
              <a:spcBef>
                <a:spcPts val="0"/>
              </a:spcBef>
              <a:buFont typeface="Arial" panose="020B0604020202020204" pitchFamily="34" charset="0"/>
              <a:buChar char="•"/>
            </a:pPr>
            <a:r>
              <a:rPr lang="fr-FR" dirty="0" err="1" smtClean="0">
                <a:latin typeface="Calibri" panose="020F0502020204030204" pitchFamily="34" charset="0"/>
              </a:rPr>
              <a:t>Complex</a:t>
            </a:r>
            <a:r>
              <a:rPr lang="fr-FR" dirty="0" smtClean="0">
                <a:latin typeface="Calibri" panose="020F0502020204030204" pitchFamily="34" charset="0"/>
              </a:rPr>
              <a:t> patterns of </a:t>
            </a:r>
            <a:r>
              <a:rPr lang="fr-FR" dirty="0" err="1" smtClean="0">
                <a:latin typeface="Calibri" panose="020F0502020204030204" pitchFamily="34" charset="0"/>
              </a:rPr>
              <a:t>inconsistencies</a:t>
            </a:r>
            <a:r>
              <a:rPr lang="fr-FR" dirty="0" smtClean="0">
                <a:latin typeface="Calibri" panose="020F0502020204030204" pitchFamily="34" charset="0"/>
              </a:rPr>
              <a:t> </a:t>
            </a:r>
            <a:r>
              <a:rPr lang="fr-FR" dirty="0" err="1" smtClean="0">
                <a:latin typeface="Calibri" panose="020F0502020204030204" pitchFamily="34" charset="0"/>
              </a:rPr>
              <a:t>could</a:t>
            </a:r>
            <a:r>
              <a:rPr lang="fr-FR" dirty="0" smtClean="0">
                <a:latin typeface="Calibri" panose="020F0502020204030204" pitchFamily="34" charset="0"/>
              </a:rPr>
              <a:t> </a:t>
            </a:r>
            <a:r>
              <a:rPr lang="fr-FR" dirty="0" err="1" smtClean="0">
                <a:latin typeface="Calibri" panose="020F0502020204030204" pitchFamily="34" charset="0"/>
              </a:rPr>
              <a:t>probably</a:t>
            </a:r>
            <a:r>
              <a:rPr lang="fr-FR" dirty="0" smtClean="0">
                <a:latin typeface="Calibri" panose="020F0502020204030204" pitchFamily="34" charset="0"/>
              </a:rPr>
              <a:t> </a:t>
            </a:r>
            <a:r>
              <a:rPr lang="fr-FR" dirty="0" err="1" smtClean="0">
                <a:latin typeface="Calibri" panose="020F0502020204030204" pitchFamily="34" charset="0"/>
              </a:rPr>
              <a:t>be</a:t>
            </a:r>
            <a:r>
              <a:rPr lang="fr-FR" dirty="0" smtClean="0">
                <a:latin typeface="Calibri" panose="020F0502020204030204" pitchFamily="34" charset="0"/>
              </a:rPr>
              <a:t> </a:t>
            </a:r>
            <a:r>
              <a:rPr lang="fr-FR" dirty="0" err="1" smtClean="0">
                <a:latin typeface="Calibri" panose="020F0502020204030204" pitchFamily="34" charset="0"/>
              </a:rPr>
              <a:t>detect</a:t>
            </a:r>
            <a:r>
              <a:rPr lang="fr-FR" dirty="0" smtClean="0">
                <a:latin typeface="Calibri" panose="020F0502020204030204" pitchFamily="34" charset="0"/>
              </a:rPr>
              <a:t> </a:t>
            </a:r>
            <a:r>
              <a:rPr lang="fr-FR" dirty="0" err="1" smtClean="0">
                <a:latin typeface="Calibri" panose="020F0502020204030204" pitchFamily="34" charset="0"/>
              </a:rPr>
              <a:t>only</a:t>
            </a:r>
            <a:r>
              <a:rPr lang="fr-FR" dirty="0" smtClean="0">
                <a:latin typeface="Calibri" panose="020F0502020204030204" pitchFamily="34" charset="0"/>
              </a:rPr>
              <a:t> by AI </a:t>
            </a:r>
            <a:endParaRPr lang="fr-BE" sz="2000" dirty="0"/>
          </a:p>
        </p:txBody>
      </p:sp>
    </p:spTree>
    <p:extLst>
      <p:ext uri="{BB962C8B-B14F-4D97-AF65-F5344CB8AC3E}">
        <p14:creationId xmlns:p14="http://schemas.microsoft.com/office/powerpoint/2010/main" val="42674654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 xmlns:a16="http://schemas.microsoft.com/office/drawing/2014/main" id="{C4CB43C5-1EE5-400D-A7F5-F3263F07A248}"/>
              </a:ext>
            </a:extLst>
          </p:cNvPr>
          <p:cNvSpPr>
            <a:spLocks noGrp="1"/>
          </p:cNvSpPr>
          <p:nvPr>
            <p:ph type="title"/>
          </p:nvPr>
        </p:nvSpPr>
        <p:spPr>
          <a:xfrm>
            <a:off x="128909" y="304804"/>
            <a:ext cx="9015091" cy="1200329"/>
          </a:xfrm>
        </p:spPr>
        <p:txBody>
          <a:bodyPr/>
          <a:lstStyle/>
          <a:p>
            <a:r>
              <a:rPr lang="en-GB" sz="1600" dirty="0">
                <a:effectLst/>
                <a:latin typeface="Calibri" panose="020F0502020204030204" pitchFamily="34" charset="0"/>
                <a:ea typeface="Times New Roman" panose="02020603050405020304" pitchFamily="18" charset="0"/>
              </a:rPr>
              <a:t>Q5: </a:t>
            </a:r>
            <a:r>
              <a:rPr lang="en-GB" sz="1800" dirty="0">
                <a:effectLst/>
                <a:latin typeface="Calibri" panose="020F0502020204030204" pitchFamily="34" charset="0"/>
                <a:ea typeface="Times New Roman" panose="02020603050405020304" pitchFamily="18" charset="0"/>
              </a:rPr>
              <a:t>An important prerequisite for cross ECV analysis is adjusting data on </a:t>
            </a:r>
            <a:r>
              <a:rPr lang="en-GB" sz="1800" dirty="0" err="1">
                <a:effectLst/>
                <a:latin typeface="Calibri" panose="020F0502020204030204" pitchFamily="34" charset="0"/>
                <a:ea typeface="Times New Roman" panose="02020603050405020304" pitchFamily="18" charset="0"/>
              </a:rPr>
              <a:t>spatio</a:t>
            </a:r>
            <a:r>
              <a:rPr lang="en-GB" sz="1800" dirty="0">
                <a:effectLst/>
                <a:latin typeface="Calibri" panose="020F0502020204030204" pitchFamily="34" charset="0"/>
                <a:ea typeface="Times New Roman" panose="02020603050405020304" pitchFamily="18" charset="0"/>
              </a:rPr>
              <a:t>-temporal grids (CCI toolbox / </a:t>
            </a:r>
            <a:r>
              <a:rPr lang="en-GB" sz="1800" dirty="0" err="1">
                <a:effectLst/>
                <a:latin typeface="Calibri" panose="020F0502020204030204" pitchFamily="34" charset="0"/>
                <a:ea typeface="Times New Roman" panose="02020603050405020304" pitchFamily="18" charset="0"/>
              </a:rPr>
              <a:t>datacube</a:t>
            </a:r>
            <a:r>
              <a:rPr lang="en-GB" sz="1800" dirty="0">
                <a:effectLst/>
                <a:latin typeface="Calibri" panose="020F0502020204030204" pitchFamily="34" charset="0"/>
                <a:ea typeface="Times New Roman" panose="02020603050405020304" pitchFamily="18" charset="0"/>
              </a:rPr>
              <a:t>). Can AI help us to perform this step in such a way to preserve (statistical) characteristics of the data and thus improve interpretability of </a:t>
            </a:r>
            <a:r>
              <a:rPr lang="en-GB" sz="1800" dirty="0" err="1">
                <a:effectLst/>
                <a:latin typeface="Calibri" panose="020F0502020204030204" pitchFamily="34" charset="0"/>
                <a:ea typeface="Times New Roman" panose="02020603050405020304" pitchFamily="18" charset="0"/>
              </a:rPr>
              <a:t>datacube</a:t>
            </a:r>
            <a:r>
              <a:rPr lang="en-GB" sz="1800" dirty="0">
                <a:effectLst/>
                <a:latin typeface="Calibri" panose="020F0502020204030204" pitchFamily="34" charset="0"/>
                <a:ea typeface="Times New Roman" panose="02020603050405020304" pitchFamily="18" charset="0"/>
              </a:rPr>
              <a:t> for climate applications</a:t>
            </a:r>
            <a:r>
              <a:rPr lang="en-GB" sz="1600" dirty="0">
                <a:effectLst/>
                <a:latin typeface="Calibri" panose="020F0502020204030204" pitchFamily="34" charset="0"/>
                <a:ea typeface="Times New Roman" panose="02020603050405020304" pitchFamily="18" charset="0"/>
              </a:rPr>
              <a:t>?</a:t>
            </a:r>
            <a:endParaRPr lang="en-GB" sz="1600" dirty="0"/>
          </a:p>
        </p:txBody>
      </p:sp>
      <p:sp>
        <p:nvSpPr>
          <p:cNvPr id="3" name="Inhaltsplatzhalter 2">
            <a:extLst>
              <a:ext uri="{FF2B5EF4-FFF2-40B4-BE49-F238E27FC236}">
                <a16:creationId xmlns="" xmlns:a16="http://schemas.microsoft.com/office/drawing/2014/main" id="{92037A7E-6321-4A02-B4A1-BF60C0C96EC2}"/>
              </a:ext>
            </a:extLst>
          </p:cNvPr>
          <p:cNvSpPr>
            <a:spLocks noGrp="1"/>
          </p:cNvSpPr>
          <p:nvPr>
            <p:ph idx="1"/>
          </p:nvPr>
        </p:nvSpPr>
        <p:spPr>
          <a:xfrm>
            <a:off x="225312" y="1356895"/>
            <a:ext cx="9150336" cy="2422626"/>
          </a:xfrm>
        </p:spPr>
        <p:txBody>
          <a:bodyPr>
            <a:normAutofit fontScale="85000" lnSpcReduction="10000"/>
          </a:bodyPr>
          <a:lstStyle/>
          <a:p>
            <a:pPr>
              <a:lnSpc>
                <a:spcPct val="110000"/>
              </a:lnSpc>
              <a:spcBef>
                <a:spcPts val="0"/>
              </a:spcBef>
              <a:buFont typeface="Arial" panose="020B0604020202020204" pitchFamily="34" charset="0"/>
              <a:buChar char="•"/>
            </a:pPr>
            <a:r>
              <a:rPr lang="en-GB" sz="1600" dirty="0" smtClean="0">
                <a:effectLst/>
                <a:latin typeface="Calibri" panose="020F0502020204030204" pitchFamily="34" charset="0"/>
                <a:ea typeface="Calibri" panose="020F0502020204030204" pitchFamily="34" charset="0"/>
              </a:rPr>
              <a:t>This </a:t>
            </a:r>
            <a:r>
              <a:rPr lang="en-GB" sz="1600" dirty="0">
                <a:effectLst/>
                <a:latin typeface="Calibri" panose="020F0502020204030204" pitchFamily="34" charset="0"/>
                <a:ea typeface="Calibri" panose="020F0502020204030204" pitchFamily="34" charset="0"/>
              </a:rPr>
              <a:t>is confirmed to be an issue. </a:t>
            </a:r>
            <a:endParaRPr lang="en-GB" sz="1600" dirty="0" smtClean="0">
              <a:effectLst/>
              <a:latin typeface="Calibri" panose="020F0502020204030204" pitchFamily="34" charset="0"/>
              <a:ea typeface="Calibri" panose="020F0502020204030204" pitchFamily="34" charset="0"/>
            </a:endParaRPr>
          </a:p>
          <a:p>
            <a:pPr>
              <a:lnSpc>
                <a:spcPct val="110000"/>
              </a:lnSpc>
              <a:spcBef>
                <a:spcPts val="0"/>
              </a:spcBef>
              <a:buFont typeface="Arial" panose="020B0604020202020204" pitchFamily="34" charset="0"/>
              <a:buChar char="•"/>
            </a:pPr>
            <a:r>
              <a:rPr lang="en-GB" dirty="0" smtClean="0">
                <a:latin typeface="Calibri" panose="020F0502020204030204" pitchFamily="34" charset="0"/>
                <a:ea typeface="Calibri" panose="020F0502020204030204" pitchFamily="34" charset="0"/>
              </a:rPr>
              <a:t>Intelligent Gap filling seems of critical interest for m</a:t>
            </a:r>
            <a:r>
              <a:rPr lang="en-GB" sz="1600" dirty="0" smtClean="0">
                <a:effectLst/>
                <a:latin typeface="Calibri" panose="020F0502020204030204" pitchFamily="34" charset="0"/>
                <a:ea typeface="Calibri" panose="020F0502020204030204" pitchFamily="34" charset="0"/>
              </a:rPr>
              <a:t>any, e.g. t</a:t>
            </a:r>
            <a:r>
              <a:rPr lang="en-US" dirty="0" smtClean="0">
                <a:latin typeface="Calibri" panose="020F0502020204030204" pitchFamily="34" charset="0"/>
                <a:ea typeface="Calibri" panose="020F0502020204030204" pitchFamily="34" charset="0"/>
              </a:rPr>
              <a:t>o </a:t>
            </a:r>
            <a:r>
              <a:rPr lang="en-US" dirty="0">
                <a:latin typeface="Calibri" panose="020F0502020204030204" pitchFamily="34" charset="0"/>
                <a:ea typeface="Calibri" panose="020F0502020204030204" pitchFamily="34" charset="0"/>
              </a:rPr>
              <a:t>reduce the computational overhead (OC, SST, Sea Ice) </a:t>
            </a:r>
          </a:p>
          <a:p>
            <a:pPr indent="0">
              <a:lnSpc>
                <a:spcPct val="110000"/>
              </a:lnSpc>
              <a:spcBef>
                <a:spcPts val="0"/>
              </a:spcBef>
            </a:pPr>
            <a:r>
              <a:rPr lang="en-US" dirty="0" smtClean="0">
                <a:latin typeface="Calibri" panose="020F0502020204030204" pitchFamily="34" charset="0"/>
                <a:ea typeface="Calibri" panose="020F0502020204030204" pitchFamily="34" charset="0"/>
              </a:rPr>
              <a:t>         of </a:t>
            </a:r>
            <a:r>
              <a:rPr lang="en-US" dirty="0">
                <a:latin typeface="Calibri" panose="020F0502020204030204" pitchFamily="34" charset="0"/>
                <a:ea typeface="Calibri" panose="020F0502020204030204" pitchFamily="34" charset="0"/>
              </a:rPr>
              <a:t>gap filling </a:t>
            </a:r>
            <a:r>
              <a:rPr lang="en-US" dirty="0" smtClean="0">
                <a:latin typeface="Calibri" panose="020F0502020204030204" pitchFamily="34" charset="0"/>
                <a:ea typeface="Calibri" panose="020F0502020204030204" pitchFamily="34" charset="0"/>
              </a:rPr>
              <a:t>and</a:t>
            </a:r>
            <a:r>
              <a:rPr lang="en-GB" sz="1600" dirty="0" smtClean="0">
                <a:effectLst/>
                <a:latin typeface="Calibri" panose="020F0502020204030204" pitchFamily="34" charset="0"/>
                <a:ea typeface="Calibri" panose="020F0502020204030204" pitchFamily="34" charset="0"/>
              </a:rPr>
              <a:t> h</a:t>
            </a:r>
            <a:r>
              <a:rPr lang="en-GB" dirty="0" smtClean="0">
                <a:latin typeface="Calibri" panose="020F0502020204030204" pitchFamily="34" charset="0"/>
                <a:ea typeface="Calibri" panose="020F0502020204030204" pitchFamily="34" charset="0"/>
              </a:rPr>
              <a:t>aving good </a:t>
            </a:r>
            <a:r>
              <a:rPr lang="en-GB" dirty="0">
                <a:latin typeface="Calibri" panose="020F0502020204030204" pitchFamily="34" charset="0"/>
                <a:ea typeface="Calibri" panose="020F0502020204030204" pitchFamily="34" charset="0"/>
              </a:rPr>
              <a:t>methods to fill </a:t>
            </a:r>
            <a:r>
              <a:rPr lang="en-GB" dirty="0" smtClean="0">
                <a:latin typeface="Calibri" panose="020F0502020204030204" pitchFamily="34" charset="0"/>
                <a:ea typeface="Calibri" panose="020F0502020204030204" pitchFamily="34" charset="0"/>
              </a:rPr>
              <a:t>gap </a:t>
            </a:r>
            <a:r>
              <a:rPr lang="en-GB" dirty="0">
                <a:latin typeface="Calibri" panose="020F0502020204030204" pitchFamily="34" charset="0"/>
                <a:ea typeface="Calibri" panose="020F0502020204030204" pitchFamily="34" charset="0"/>
              </a:rPr>
              <a:t>would </a:t>
            </a:r>
            <a:r>
              <a:rPr lang="en-GB" dirty="0" smtClean="0">
                <a:latin typeface="Calibri" panose="020F0502020204030204" pitchFamily="34" charset="0"/>
                <a:ea typeface="Calibri" panose="020F0502020204030204" pitchFamily="34" charset="0"/>
              </a:rPr>
              <a:t>rewarding</a:t>
            </a:r>
            <a:endParaRPr lang="en-GB" dirty="0">
              <a:latin typeface="Calibri" panose="020F0502020204030204" pitchFamily="34" charset="0"/>
              <a:ea typeface="Calibri" panose="020F0502020204030204" pitchFamily="34" charset="0"/>
            </a:endParaRPr>
          </a:p>
          <a:p>
            <a:pPr>
              <a:lnSpc>
                <a:spcPct val="110000"/>
              </a:lnSpc>
              <a:spcBef>
                <a:spcPts val="0"/>
              </a:spcBef>
              <a:buFont typeface="Arial" panose="020B0604020202020204" pitchFamily="34" charset="0"/>
              <a:buChar char="•"/>
            </a:pPr>
            <a:r>
              <a:rPr lang="en-GB" dirty="0" smtClean="0">
                <a:latin typeface="Calibri" panose="020F0502020204030204" pitchFamily="34" charset="0"/>
                <a:ea typeface="Calibri" panose="020F0502020204030204" pitchFamily="34" charset="0"/>
              </a:rPr>
              <a:t>There are two </a:t>
            </a:r>
            <a:r>
              <a:rPr lang="en-GB" dirty="0">
                <a:latin typeface="Calibri" panose="020F0502020204030204" pitchFamily="34" charset="0"/>
                <a:ea typeface="Calibri" panose="020F0502020204030204" pitchFamily="34" charset="0"/>
              </a:rPr>
              <a:t>types of gaps:</a:t>
            </a:r>
          </a:p>
          <a:p>
            <a:pPr lvl="1">
              <a:lnSpc>
                <a:spcPct val="110000"/>
              </a:lnSpc>
              <a:spcBef>
                <a:spcPts val="0"/>
              </a:spcBef>
              <a:buFont typeface="Arial" panose="020B0604020202020204" pitchFamily="34" charset="0"/>
              <a:buChar char="•"/>
            </a:pPr>
            <a:r>
              <a:rPr lang="en-GB" dirty="0">
                <a:latin typeface="Calibri" panose="020F0502020204030204" pitchFamily="34" charset="0"/>
                <a:ea typeface="Calibri" panose="020F0502020204030204" pitchFamily="34" charset="0"/>
              </a:rPr>
              <a:t>Observational </a:t>
            </a:r>
            <a:r>
              <a:rPr lang="en-GB" dirty="0" smtClean="0">
                <a:latin typeface="Calibri" panose="020F0502020204030204" pitchFamily="34" charset="0"/>
                <a:ea typeface="Calibri" panose="020F0502020204030204" pitchFamily="34" charset="0"/>
              </a:rPr>
              <a:t>gaps (</a:t>
            </a:r>
            <a:r>
              <a:rPr lang="en-GB" dirty="0">
                <a:latin typeface="Calibri" panose="020F0502020204030204" pitchFamily="34" charset="0"/>
                <a:ea typeface="Calibri" panose="020F0502020204030204" pitchFamily="34" charset="0"/>
              </a:rPr>
              <a:t>EO instruments do not see close to the </a:t>
            </a:r>
            <a:r>
              <a:rPr lang="en-GB" dirty="0" smtClean="0">
                <a:latin typeface="Calibri" panose="020F0502020204030204" pitchFamily="34" charset="0"/>
                <a:ea typeface="Calibri" panose="020F0502020204030204" pitchFamily="34" charset="0"/>
              </a:rPr>
              <a:t>pole or persistent cloud cover prevent to observe) </a:t>
            </a:r>
            <a:endParaRPr lang="en-GB" dirty="0">
              <a:latin typeface="Calibri" panose="020F0502020204030204" pitchFamily="34" charset="0"/>
              <a:ea typeface="Calibri" panose="020F0502020204030204" pitchFamily="34" charset="0"/>
            </a:endParaRPr>
          </a:p>
          <a:p>
            <a:pPr lvl="1">
              <a:lnSpc>
                <a:spcPct val="110000"/>
              </a:lnSpc>
              <a:spcBef>
                <a:spcPts val="0"/>
              </a:spcBef>
              <a:buFont typeface="Arial" panose="020B0604020202020204" pitchFamily="34" charset="0"/>
              <a:buChar char="•"/>
            </a:pPr>
            <a:r>
              <a:rPr lang="en-GB" dirty="0">
                <a:latin typeface="Calibri" panose="020F0502020204030204" pitchFamily="34" charset="0"/>
                <a:ea typeface="Calibri" panose="020F0502020204030204" pitchFamily="34" charset="0"/>
              </a:rPr>
              <a:t>Less capable sensors may fill gaps from more capable </a:t>
            </a:r>
            <a:r>
              <a:rPr lang="en-GB" dirty="0" smtClean="0">
                <a:latin typeface="Calibri" panose="020F0502020204030204" pitchFamily="34" charset="0"/>
                <a:ea typeface="Calibri" panose="020F0502020204030204" pitchFamily="34" charset="0"/>
              </a:rPr>
              <a:t>sensors but better methods should be used.</a:t>
            </a:r>
          </a:p>
          <a:p>
            <a:pPr>
              <a:lnSpc>
                <a:spcPct val="110000"/>
              </a:lnSpc>
              <a:spcBef>
                <a:spcPts val="0"/>
              </a:spcBef>
              <a:buFont typeface="Arial" panose="020B0604020202020204" pitchFamily="34" charset="0"/>
              <a:buChar char="•"/>
            </a:pPr>
            <a:r>
              <a:rPr lang="en-GB" dirty="0" smtClean="0">
                <a:latin typeface="Calibri" panose="020F0502020204030204" pitchFamily="34" charset="0"/>
                <a:ea typeface="Calibri" panose="020F0502020204030204" pitchFamily="34" charset="0"/>
              </a:rPr>
              <a:t>Users </a:t>
            </a:r>
            <a:r>
              <a:rPr lang="en-GB" dirty="0" smtClean="0">
                <a:latin typeface="Calibri" panose="020F0502020204030204" pitchFamily="34" charset="0"/>
                <a:ea typeface="Calibri" panose="020F0502020204030204" pitchFamily="34" charset="0"/>
              </a:rPr>
              <a:t>require gap </a:t>
            </a:r>
            <a:r>
              <a:rPr lang="en-GB" dirty="0">
                <a:latin typeface="Calibri" panose="020F0502020204030204" pitchFamily="34" charset="0"/>
                <a:ea typeface="Calibri" panose="020F0502020204030204" pitchFamily="34" charset="0"/>
              </a:rPr>
              <a:t>filled </a:t>
            </a:r>
            <a:r>
              <a:rPr lang="en-GB" dirty="0" smtClean="0">
                <a:latin typeface="Calibri" panose="020F0502020204030204" pitchFamily="34" charset="0"/>
                <a:ea typeface="Calibri" panose="020F0502020204030204" pitchFamily="34" charset="0"/>
              </a:rPr>
              <a:t>products and  some </a:t>
            </a:r>
            <a:r>
              <a:rPr lang="en-GB" dirty="0">
                <a:latin typeface="Calibri" panose="020F0502020204030204" pitchFamily="34" charset="0"/>
                <a:ea typeface="Calibri" panose="020F0502020204030204" pitchFamily="34" charset="0"/>
              </a:rPr>
              <a:t>ECVs </a:t>
            </a:r>
            <a:r>
              <a:rPr lang="en-GB" dirty="0" smtClean="0">
                <a:latin typeface="Calibri" panose="020F0502020204030204" pitchFamily="34" charset="0"/>
                <a:ea typeface="Calibri" panose="020F0502020204030204" pitchFamily="34" charset="0"/>
              </a:rPr>
              <a:t>(</a:t>
            </a:r>
            <a:r>
              <a:rPr lang="en-GB" dirty="0" smtClean="0">
                <a:latin typeface="Calibri" panose="020F0502020204030204" pitchFamily="34" charset="0"/>
                <a:ea typeface="Calibri" panose="020F0502020204030204" pitchFamily="34" charset="0"/>
              </a:rPr>
              <a:t>SST</a:t>
            </a:r>
            <a:r>
              <a:rPr lang="en-GB" dirty="0">
                <a:latin typeface="Calibri" panose="020F0502020204030204" pitchFamily="34" charset="0"/>
                <a:ea typeface="Calibri" panose="020F0502020204030204" pitchFamily="34" charset="0"/>
              </a:rPr>
              <a:t>, OC, Aerosol, </a:t>
            </a:r>
            <a:r>
              <a:rPr lang="en-GB" dirty="0" err="1" smtClean="0">
                <a:latin typeface="Calibri" panose="020F0502020204030204" pitchFamily="34" charset="0"/>
                <a:ea typeface="Calibri" panose="020F0502020204030204" pitchFamily="34" charset="0"/>
              </a:rPr>
              <a:t>SeaIce</a:t>
            </a:r>
            <a:r>
              <a:rPr lang="en-GB" dirty="0" smtClean="0">
                <a:latin typeface="Calibri" panose="020F0502020204030204" pitchFamily="34" charset="0"/>
                <a:ea typeface="Calibri" panose="020F0502020204030204" pitchFamily="34" charset="0"/>
              </a:rPr>
              <a:t>) </a:t>
            </a:r>
            <a:r>
              <a:rPr lang="en-GB" dirty="0" smtClean="0">
                <a:latin typeface="Calibri" panose="020F0502020204030204" pitchFamily="34" charset="0"/>
                <a:ea typeface="Calibri" panose="020F0502020204030204" pitchFamily="34" charset="0"/>
              </a:rPr>
              <a:t>already </a:t>
            </a:r>
            <a:r>
              <a:rPr lang="en-GB" dirty="0">
                <a:latin typeface="Calibri" panose="020F0502020204030204" pitchFamily="34" charset="0"/>
                <a:ea typeface="Calibri" panose="020F0502020204030204" pitchFamily="34" charset="0"/>
              </a:rPr>
              <a:t>spent some effort (also </a:t>
            </a:r>
            <a:endParaRPr lang="en-GB" dirty="0">
              <a:latin typeface="Calibri" panose="020F0502020204030204" pitchFamily="34" charset="0"/>
              <a:ea typeface="Calibri" panose="020F0502020204030204" pitchFamily="34" charset="0"/>
            </a:endParaRPr>
          </a:p>
          <a:p>
            <a:pPr indent="0">
              <a:lnSpc>
                <a:spcPct val="110000"/>
              </a:lnSpc>
              <a:spcBef>
                <a:spcPts val="0"/>
              </a:spcBef>
            </a:pPr>
            <a:r>
              <a:rPr lang="en-GB" dirty="0" smtClean="0">
                <a:latin typeface="Calibri" panose="020F0502020204030204" pitchFamily="34" charset="0"/>
                <a:ea typeface="Calibri" panose="020F0502020204030204" pitchFamily="34" charset="0"/>
              </a:rPr>
              <a:t>         outside</a:t>
            </a:r>
            <a:r>
              <a:rPr lang="en-GB" dirty="0">
                <a:latin typeface="Calibri" panose="020F0502020204030204" pitchFamily="34" charset="0"/>
                <a:ea typeface="Calibri" panose="020F0502020204030204" pitchFamily="34" charset="0"/>
              </a:rPr>
              <a:t>) but more needs to </a:t>
            </a:r>
            <a:r>
              <a:rPr lang="en-GB" dirty="0" smtClean="0">
                <a:latin typeface="Calibri" panose="020F0502020204030204" pitchFamily="34" charset="0"/>
                <a:ea typeface="Calibri" panose="020F0502020204030204" pitchFamily="34" charset="0"/>
              </a:rPr>
              <a:t>be done.</a:t>
            </a:r>
            <a:r>
              <a:rPr lang="en-GB" dirty="0">
                <a:latin typeface="Calibri" panose="020F0502020204030204" pitchFamily="34" charset="0"/>
                <a:ea typeface="Calibri" panose="020F0502020204030204" pitchFamily="34" charset="0"/>
              </a:rPr>
              <a:t> </a:t>
            </a:r>
            <a:r>
              <a:rPr lang="en-GB" dirty="0" smtClean="0">
                <a:latin typeface="Calibri" panose="020F0502020204030204" pitchFamily="34" charset="0"/>
                <a:ea typeface="Calibri" panose="020F0502020204030204" pitchFamily="34" charset="0"/>
              </a:rPr>
              <a:t> Gap </a:t>
            </a:r>
            <a:r>
              <a:rPr lang="en-GB" dirty="0">
                <a:latin typeface="Calibri" panose="020F0502020204030204" pitchFamily="34" charset="0"/>
                <a:ea typeface="Calibri" panose="020F0502020204030204" pitchFamily="34" charset="0"/>
              </a:rPr>
              <a:t>filling may lead to averaging out (or even removing) extreme </a:t>
            </a:r>
            <a:r>
              <a:rPr lang="en-GB" dirty="0" smtClean="0">
                <a:latin typeface="Calibri" panose="020F0502020204030204" pitchFamily="34" charset="0"/>
                <a:ea typeface="Calibri" panose="020F0502020204030204" pitchFamily="34" charset="0"/>
              </a:rPr>
              <a:t>events</a:t>
            </a:r>
            <a:endParaRPr lang="en-GB" dirty="0">
              <a:latin typeface="Calibri" panose="020F0502020204030204" pitchFamily="34" charset="0"/>
              <a:ea typeface="Calibri" panose="020F0502020204030204" pitchFamily="34" charset="0"/>
            </a:endParaRPr>
          </a:p>
          <a:p>
            <a:pPr indent="0">
              <a:lnSpc>
                <a:spcPct val="110000"/>
              </a:lnSpc>
              <a:spcBef>
                <a:spcPts val="0"/>
              </a:spcBef>
            </a:pPr>
            <a:r>
              <a:rPr lang="en-GB" dirty="0" smtClean="0">
                <a:latin typeface="Calibri" panose="020F0502020204030204" pitchFamily="34" charset="0"/>
                <a:ea typeface="Calibri" panose="020F0502020204030204" pitchFamily="34" charset="0"/>
              </a:rPr>
              <a:t>         </a:t>
            </a:r>
            <a:r>
              <a:rPr lang="en-GB" dirty="0" smtClean="0">
                <a:effectLst/>
                <a:latin typeface="Calibri" panose="020F0502020204030204" pitchFamily="34" charset="0"/>
                <a:ea typeface="Calibri" panose="020F0502020204030204" pitchFamily="34" charset="0"/>
              </a:rPr>
              <a:t>Problem </a:t>
            </a:r>
            <a:r>
              <a:rPr lang="en-GB" dirty="0">
                <a:effectLst/>
                <a:latin typeface="Calibri" panose="020F0502020204030204" pitchFamily="34" charset="0"/>
                <a:ea typeface="Calibri" panose="020F0502020204030204" pitchFamily="34" charset="0"/>
              </a:rPr>
              <a:t>may be with highly dynamic ECV</a:t>
            </a:r>
            <a:r>
              <a:rPr lang="en-GB" dirty="0">
                <a:latin typeface="Calibri" panose="020F0502020204030204" pitchFamily="34" charset="0"/>
                <a:ea typeface="Calibri" panose="020F0502020204030204" pitchFamily="34" charset="0"/>
              </a:rPr>
              <a:t>s, like snow.</a:t>
            </a:r>
          </a:p>
          <a:p>
            <a:pPr>
              <a:lnSpc>
                <a:spcPct val="110000"/>
              </a:lnSpc>
              <a:spcBef>
                <a:spcPts val="0"/>
              </a:spcBef>
              <a:buFont typeface="Arial" panose="020B0604020202020204" pitchFamily="34" charset="0"/>
              <a:buChar char="•"/>
            </a:pPr>
            <a:r>
              <a:rPr lang="en-GB" sz="1400" dirty="0"/>
              <a:t>cross-variable </a:t>
            </a:r>
            <a:r>
              <a:rPr lang="en-GB" sz="1400" dirty="0" smtClean="0"/>
              <a:t>gap filling </a:t>
            </a:r>
            <a:r>
              <a:rPr lang="en-GB" sz="1400" dirty="0"/>
              <a:t>process that takes into account cross-correlation between </a:t>
            </a:r>
            <a:endParaRPr lang="en-GB" sz="1400" dirty="0" smtClean="0"/>
          </a:p>
          <a:p>
            <a:pPr indent="0">
              <a:lnSpc>
                <a:spcPct val="110000"/>
              </a:lnSpc>
              <a:spcBef>
                <a:spcPts val="0"/>
              </a:spcBef>
            </a:pPr>
            <a:r>
              <a:rPr lang="en-GB" sz="1400" dirty="0"/>
              <a:t> </a:t>
            </a:r>
            <a:r>
              <a:rPr lang="en-GB" sz="1400" dirty="0" smtClean="0"/>
              <a:t>     variables </a:t>
            </a:r>
            <a:r>
              <a:rPr lang="en-GB" sz="1400" dirty="0"/>
              <a:t>and spatiotemporal context </a:t>
            </a:r>
            <a:r>
              <a:rPr lang="en-GB" dirty="0" smtClean="0"/>
              <a:t>(see </a:t>
            </a:r>
            <a:r>
              <a:rPr lang="en-GB" dirty="0" smtClean="0">
                <a:effectLst/>
                <a:latin typeface="Calibri" panose="020F0502020204030204" pitchFamily="34" charset="0"/>
                <a:ea typeface="Calibri" panose="020F0502020204030204" pitchFamily="34" charset="0"/>
              </a:rPr>
              <a:t>PhD of V</a:t>
            </a:r>
            <a:r>
              <a:rPr lang="en-GB" dirty="0">
                <a:effectLst/>
                <a:latin typeface="Calibri" panose="020F0502020204030204" pitchFamily="34" charset="0"/>
                <a:ea typeface="Calibri" panose="020F0502020204030204" pitchFamily="34" charset="0"/>
              </a:rPr>
              <a:t>. </a:t>
            </a:r>
            <a:r>
              <a:rPr lang="en-GB" dirty="0" err="1">
                <a:effectLst/>
                <a:latin typeface="Calibri" panose="020F0502020204030204" pitchFamily="34" charset="0"/>
                <a:ea typeface="Calibri" panose="020F0502020204030204" pitchFamily="34" charset="0"/>
              </a:rPr>
              <a:t>Bessenbacher</a:t>
            </a:r>
            <a:r>
              <a:rPr lang="en-GB" dirty="0">
                <a:effectLst/>
                <a:latin typeface="Calibri" panose="020F0502020204030204" pitchFamily="34" charset="0"/>
                <a:ea typeface="Calibri" panose="020F0502020204030204" pitchFamily="34" charset="0"/>
              </a:rPr>
              <a:t> </a:t>
            </a:r>
            <a:r>
              <a:rPr lang="en-GB" dirty="0" smtClean="0">
                <a:effectLst/>
                <a:latin typeface="Calibri" panose="020F0502020204030204" pitchFamily="34" charset="0"/>
                <a:ea typeface="Calibri" panose="020F0502020204030204" pitchFamily="34" charset="0"/>
              </a:rPr>
              <a:t>for SM and LST fo</a:t>
            </a:r>
            <a:r>
              <a:rPr lang="en-GB" dirty="0" smtClean="0">
                <a:latin typeface="Calibri" panose="020F0502020204030204" pitchFamily="34" charset="0"/>
                <a:ea typeface="Calibri" panose="020F0502020204030204" pitchFamily="34" charset="0"/>
              </a:rPr>
              <a:t>r SM </a:t>
            </a:r>
            <a:r>
              <a:rPr lang="en-GB" dirty="0" smtClean="0">
                <a:effectLst/>
                <a:latin typeface="Calibri" panose="020F0502020204030204" pitchFamily="34" charset="0"/>
                <a:ea typeface="Calibri" panose="020F0502020204030204" pitchFamily="34" charset="0"/>
              </a:rPr>
              <a:t>ga</a:t>
            </a:r>
            <a:r>
              <a:rPr lang="en-GB" dirty="0" smtClean="0">
                <a:latin typeface="Calibri" panose="020F0502020204030204" pitchFamily="34" charset="0"/>
                <a:ea typeface="Calibri" panose="020F0502020204030204" pitchFamily="34" charset="0"/>
              </a:rPr>
              <a:t>p filling</a:t>
            </a:r>
            <a:r>
              <a:rPr lang="en-GB" dirty="0" smtClean="0">
                <a:effectLst/>
                <a:latin typeface="Calibri" panose="020F0502020204030204" pitchFamily="34" charset="0"/>
                <a:ea typeface="Calibri" panose="020F0502020204030204" pitchFamily="34" charset="0"/>
              </a:rPr>
              <a:t>)</a:t>
            </a:r>
            <a:endParaRPr lang="en-GB" dirty="0">
              <a:effectLst/>
              <a:latin typeface="Calibri" panose="020F0502020204030204" pitchFamily="34" charset="0"/>
              <a:ea typeface="Calibri" panose="020F0502020204030204" pitchFamily="34" charset="0"/>
            </a:endParaRPr>
          </a:p>
          <a:p>
            <a:pPr>
              <a:lnSpc>
                <a:spcPct val="110000"/>
              </a:lnSpc>
              <a:spcBef>
                <a:spcPts val="0"/>
              </a:spcBef>
            </a:pPr>
            <a:endParaRPr lang="en-GB" dirty="0"/>
          </a:p>
        </p:txBody>
      </p:sp>
      <p:sp>
        <p:nvSpPr>
          <p:cNvPr id="4" name="Rectangle 3"/>
          <p:cNvSpPr/>
          <p:nvPr/>
        </p:nvSpPr>
        <p:spPr>
          <a:xfrm>
            <a:off x="0" y="91197"/>
            <a:ext cx="7981025" cy="307777"/>
          </a:xfrm>
          <a:prstGeom prst="rect">
            <a:avLst/>
          </a:prstGeom>
        </p:spPr>
        <p:txBody>
          <a:bodyPr wrap="square">
            <a:spAutoFit/>
          </a:bodyPr>
          <a:lstStyle/>
          <a:p>
            <a:pPr lvl="0"/>
            <a:r>
              <a:rPr lang="en-GB" sz="1400" dirty="0" smtClean="0">
                <a:solidFill>
                  <a:srgbClr val="0070C0"/>
                </a:solidFill>
                <a:latin typeface="Verdana"/>
                <a:ea typeface="+mj-ea"/>
                <a:cs typeface="Verdana"/>
              </a:rPr>
              <a:t>Group 4a</a:t>
            </a:r>
            <a:r>
              <a:rPr lang="fr-BE" sz="1400" b="1" dirty="0" smtClean="0">
                <a:solidFill>
                  <a:srgbClr val="0070C0"/>
                </a:solidFill>
                <a:latin typeface="Verdana"/>
                <a:cs typeface="Verdana"/>
              </a:rPr>
              <a:t> </a:t>
            </a:r>
            <a:r>
              <a:rPr lang="fr-BE" sz="1400" b="1" dirty="0" err="1">
                <a:solidFill>
                  <a:srgbClr val="0070C0"/>
                </a:solidFill>
                <a:latin typeface="Verdana"/>
                <a:cs typeface="Verdana"/>
              </a:rPr>
              <a:t>Explainable</a:t>
            </a:r>
            <a:r>
              <a:rPr lang="fr-BE" sz="1400" b="1" dirty="0">
                <a:solidFill>
                  <a:srgbClr val="0070C0"/>
                </a:solidFill>
                <a:latin typeface="Verdana"/>
                <a:cs typeface="Verdana"/>
              </a:rPr>
              <a:t> AI on CCI </a:t>
            </a:r>
            <a:r>
              <a:rPr lang="fr-BE" sz="1400" b="1" dirty="0" err="1">
                <a:solidFill>
                  <a:srgbClr val="0070C0"/>
                </a:solidFill>
                <a:latin typeface="Verdana"/>
                <a:cs typeface="Verdana"/>
              </a:rPr>
              <a:t>ECVs</a:t>
            </a:r>
            <a:r>
              <a:rPr lang="fr-BE" sz="1400" b="1" dirty="0">
                <a:solidFill>
                  <a:srgbClr val="0070C0"/>
                </a:solidFill>
                <a:latin typeface="Verdana"/>
                <a:cs typeface="Verdana"/>
              </a:rPr>
              <a:t>   # Intelligent Gap </a:t>
            </a:r>
            <a:r>
              <a:rPr lang="fr-BE" sz="1400" b="1" dirty="0" err="1">
                <a:solidFill>
                  <a:srgbClr val="0070C0"/>
                </a:solidFill>
                <a:latin typeface="Verdana"/>
                <a:cs typeface="Verdana"/>
              </a:rPr>
              <a:t>Filling</a:t>
            </a:r>
            <a:r>
              <a:rPr lang="fr-BE" sz="1400" b="1" dirty="0">
                <a:solidFill>
                  <a:srgbClr val="0070C0"/>
                </a:solidFill>
                <a:latin typeface="Verdana"/>
                <a:cs typeface="Verdana"/>
              </a:rPr>
              <a:t> for CCI </a:t>
            </a:r>
            <a:r>
              <a:rPr lang="fr-BE" sz="1400" b="1" dirty="0" err="1">
                <a:solidFill>
                  <a:srgbClr val="0070C0"/>
                </a:solidFill>
                <a:latin typeface="Verdana"/>
                <a:cs typeface="Verdana"/>
              </a:rPr>
              <a:t>ECVs</a:t>
            </a:r>
            <a:endParaRPr lang="fr-BE" sz="1400" b="1" dirty="0">
              <a:solidFill>
                <a:srgbClr val="0070C0"/>
              </a:solidFill>
              <a:latin typeface="Verdana"/>
              <a:cs typeface="Verdana"/>
            </a:endParaRPr>
          </a:p>
        </p:txBody>
      </p:sp>
      <p:sp>
        <p:nvSpPr>
          <p:cNvPr id="5" name="Rectangle 4"/>
          <p:cNvSpPr/>
          <p:nvPr/>
        </p:nvSpPr>
        <p:spPr>
          <a:xfrm>
            <a:off x="220491" y="3744343"/>
            <a:ext cx="8923509" cy="914096"/>
          </a:xfrm>
          <a:prstGeom prst="rect">
            <a:avLst/>
          </a:prstGeom>
        </p:spPr>
        <p:txBody>
          <a:bodyPr wrap="square">
            <a:spAutoFit/>
          </a:bodyPr>
          <a:lstStyle/>
          <a:p>
            <a:pPr indent="0"/>
            <a:r>
              <a:rPr lang="en-GB" sz="1600" b="1" i="1" dirty="0">
                <a:latin typeface="Calibri" panose="020F0502020204030204" pitchFamily="34" charset="0"/>
                <a:ea typeface="Calibri" panose="020F0502020204030204" pitchFamily="34" charset="0"/>
              </a:rPr>
              <a:t>Recommendations</a:t>
            </a:r>
            <a:r>
              <a:rPr lang="en-GB" sz="1600" dirty="0">
                <a:latin typeface="Calibri" panose="020F0502020204030204" pitchFamily="34" charset="0"/>
                <a:ea typeface="Calibri" panose="020F0502020204030204" pitchFamily="34" charset="0"/>
              </a:rPr>
              <a:t>:</a:t>
            </a:r>
          </a:p>
          <a:p>
            <a:pPr marL="1095750" lvl="1" indent="-285750">
              <a:lnSpc>
                <a:spcPct val="110000"/>
              </a:lnSpc>
              <a:spcBef>
                <a:spcPts val="0"/>
              </a:spcBef>
              <a:buFont typeface="Arial" panose="020B0604020202020204" pitchFamily="34" charset="0"/>
              <a:buChar char="•"/>
            </a:pPr>
            <a:r>
              <a:rPr lang="fr-FR" sz="1600" dirty="0" smtClean="0">
                <a:latin typeface="Calibri" panose="020F0502020204030204" pitchFamily="34" charset="0"/>
              </a:rPr>
              <a:t>Intelligent Gap </a:t>
            </a:r>
            <a:r>
              <a:rPr lang="fr-FR" sz="1600" dirty="0" err="1" smtClean="0">
                <a:latin typeface="Calibri" panose="020F0502020204030204" pitchFamily="34" charset="0"/>
              </a:rPr>
              <a:t>filling</a:t>
            </a:r>
            <a:r>
              <a:rPr lang="fr-FR" sz="1600" dirty="0" smtClean="0">
                <a:latin typeface="Calibri" panose="020F0502020204030204" pitchFamily="34" charset="0"/>
              </a:rPr>
              <a:t> is </a:t>
            </a:r>
            <a:r>
              <a:rPr lang="fr-FR" sz="1600" dirty="0" err="1" smtClean="0">
                <a:latin typeface="Calibri" panose="020F0502020204030204" pitchFamily="34" charset="0"/>
              </a:rPr>
              <a:t>much</a:t>
            </a:r>
            <a:r>
              <a:rPr lang="fr-FR" sz="1600" dirty="0" smtClean="0">
                <a:latin typeface="Calibri" panose="020F0502020204030204" pitchFamily="34" charset="0"/>
              </a:rPr>
              <a:t> </a:t>
            </a:r>
            <a:r>
              <a:rPr lang="fr-FR" sz="1600" dirty="0" err="1" smtClean="0">
                <a:latin typeface="Calibri" panose="020F0502020204030204" pitchFamily="34" charset="0"/>
              </a:rPr>
              <a:t>needed</a:t>
            </a:r>
            <a:r>
              <a:rPr lang="fr-FR" sz="1600" dirty="0" smtClean="0">
                <a:latin typeface="Calibri" panose="020F0502020204030204" pitchFamily="34" charset="0"/>
              </a:rPr>
              <a:t> for </a:t>
            </a:r>
            <a:r>
              <a:rPr lang="fr-FR" sz="1600" dirty="0" err="1" smtClean="0">
                <a:latin typeface="Calibri" panose="020F0502020204030204" pitchFamily="34" charset="0"/>
              </a:rPr>
              <a:t>many</a:t>
            </a:r>
            <a:r>
              <a:rPr lang="fr-FR" sz="1600" dirty="0" smtClean="0">
                <a:latin typeface="Calibri" panose="020F0502020204030204" pitchFamily="34" charset="0"/>
              </a:rPr>
              <a:t> </a:t>
            </a:r>
            <a:r>
              <a:rPr lang="fr-FR" sz="1600" dirty="0" err="1" smtClean="0">
                <a:latin typeface="Calibri" panose="020F0502020204030204" pitchFamily="34" charset="0"/>
              </a:rPr>
              <a:t>ECVs</a:t>
            </a:r>
            <a:r>
              <a:rPr lang="fr-FR" sz="1600" dirty="0" smtClean="0">
                <a:latin typeface="Calibri" panose="020F0502020204030204" pitchFamily="34" charset="0"/>
              </a:rPr>
              <a:t> to </a:t>
            </a:r>
            <a:r>
              <a:rPr lang="fr-FR" sz="1600" dirty="0" err="1" smtClean="0">
                <a:latin typeface="Calibri" panose="020F0502020204030204" pitchFamily="34" charset="0"/>
              </a:rPr>
              <a:t>reduce</a:t>
            </a:r>
            <a:r>
              <a:rPr lang="fr-FR" sz="1600" dirty="0" smtClean="0">
                <a:latin typeface="Calibri" panose="020F0502020204030204" pitchFamily="34" charset="0"/>
              </a:rPr>
              <a:t> </a:t>
            </a:r>
            <a:r>
              <a:rPr lang="fr-FR" sz="1600" dirty="0" err="1" smtClean="0">
                <a:latin typeface="Calibri" panose="020F0502020204030204" pitchFamily="34" charset="0"/>
              </a:rPr>
              <a:t>computing</a:t>
            </a:r>
            <a:r>
              <a:rPr lang="fr-FR" sz="1600" dirty="0" smtClean="0">
                <a:latin typeface="Calibri" panose="020F0502020204030204" pitchFamily="34" charset="0"/>
              </a:rPr>
              <a:t> </a:t>
            </a:r>
            <a:r>
              <a:rPr lang="fr-FR" sz="1600" dirty="0" err="1" smtClean="0">
                <a:latin typeface="Calibri" panose="020F0502020204030204" pitchFamily="34" charset="0"/>
              </a:rPr>
              <a:t>load</a:t>
            </a:r>
            <a:r>
              <a:rPr lang="fr-FR" sz="1600" dirty="0" smtClean="0">
                <a:latin typeface="Calibri" panose="020F0502020204030204" pitchFamily="34" charset="0"/>
              </a:rPr>
              <a:t>, to </a:t>
            </a:r>
            <a:r>
              <a:rPr lang="fr-FR" sz="1600" dirty="0" err="1" smtClean="0">
                <a:latin typeface="Calibri" panose="020F0502020204030204" pitchFamily="34" charset="0"/>
              </a:rPr>
              <a:t>improve</a:t>
            </a:r>
            <a:r>
              <a:rPr lang="fr-FR" sz="1600" dirty="0" smtClean="0">
                <a:latin typeface="Calibri" panose="020F0502020204030204" pitchFamily="34" charset="0"/>
              </a:rPr>
              <a:t> the records </a:t>
            </a:r>
            <a:r>
              <a:rPr lang="fr-FR" sz="1600" dirty="0" err="1" smtClean="0">
                <a:latin typeface="Calibri" panose="020F0502020204030204" pitchFamily="34" charset="0"/>
              </a:rPr>
              <a:t>consistency</a:t>
            </a:r>
            <a:r>
              <a:rPr lang="fr-FR" sz="1600" dirty="0" smtClean="0">
                <a:latin typeface="Calibri" panose="020F0502020204030204" pitchFamily="34" charset="0"/>
              </a:rPr>
              <a:t> and </a:t>
            </a:r>
            <a:r>
              <a:rPr lang="fr-FR" sz="1600" dirty="0" err="1" smtClean="0">
                <a:latin typeface="Calibri" panose="020F0502020204030204" pitchFamily="34" charset="0"/>
              </a:rPr>
              <a:t>possibly</a:t>
            </a:r>
            <a:r>
              <a:rPr lang="fr-FR" sz="1600" dirty="0" smtClean="0">
                <a:latin typeface="Calibri" panose="020F0502020204030204" pitchFamily="34" charset="0"/>
              </a:rPr>
              <a:t> by </a:t>
            </a:r>
            <a:r>
              <a:rPr lang="fr-FR" sz="1600" dirty="0" err="1" smtClean="0">
                <a:latin typeface="Calibri" panose="020F0502020204030204" pitchFamily="34" charset="0"/>
              </a:rPr>
              <a:t>exploiting</a:t>
            </a:r>
            <a:r>
              <a:rPr lang="fr-FR" sz="1600" dirty="0" smtClean="0">
                <a:latin typeface="Calibri" panose="020F0502020204030204" pitchFamily="34" charset="0"/>
              </a:rPr>
              <a:t> cross-variable </a:t>
            </a:r>
            <a:r>
              <a:rPr lang="fr-FR" sz="1600" dirty="0" err="1" smtClean="0">
                <a:latin typeface="Calibri" panose="020F0502020204030204" pitchFamily="34" charset="0"/>
              </a:rPr>
              <a:t>correlations</a:t>
            </a:r>
            <a:endParaRPr lang="fr-BE" dirty="0"/>
          </a:p>
        </p:txBody>
      </p:sp>
    </p:spTree>
    <p:extLst>
      <p:ext uri="{BB962C8B-B14F-4D97-AF65-F5344CB8AC3E}">
        <p14:creationId xmlns:p14="http://schemas.microsoft.com/office/powerpoint/2010/main" val="1995044379"/>
      </p:ext>
    </p:extLst>
  </p:cSld>
  <p:clrMapOvr>
    <a:masterClrMapping/>
  </p:clrMapOvr>
</p:sld>
</file>

<file path=ppt/theme/theme1.xml><?xml version="1.0" encoding="utf-8"?>
<a:theme xmlns:a="http://schemas.openxmlformats.org/drawingml/2006/main" name="Esa presentation">
  <a:themeElements>
    <a:clrScheme name="Esa presentation 7">
      <a:dk1>
        <a:srgbClr val="000000"/>
      </a:dk1>
      <a:lt1>
        <a:srgbClr val="FFFFFF"/>
      </a:lt1>
      <a:dk2>
        <a:srgbClr val="747678"/>
      </a:dk2>
      <a:lt2>
        <a:srgbClr val="4D4F53"/>
      </a:lt2>
      <a:accent1>
        <a:srgbClr val="0098DB"/>
      </a:accent1>
      <a:accent2>
        <a:srgbClr val="D5D6D2"/>
      </a:accent2>
      <a:accent3>
        <a:srgbClr val="FFFFFF"/>
      </a:accent3>
      <a:accent4>
        <a:srgbClr val="000000"/>
      </a:accent4>
      <a:accent5>
        <a:srgbClr val="AACAEA"/>
      </a:accent5>
      <a:accent6>
        <a:srgbClr val="C1C2BE"/>
      </a:accent6>
      <a:hlink>
        <a:srgbClr val="8B8D8E"/>
      </a:hlink>
      <a:folHlink>
        <a:srgbClr val="9A9B9C"/>
      </a:folHlink>
    </a:clrScheme>
    <a:fontScheme name="Esa presentation">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sa presentation 1">
        <a:dk1>
          <a:srgbClr val="4D4F53"/>
        </a:dk1>
        <a:lt1>
          <a:srgbClr val="FFFFFF"/>
        </a:lt1>
        <a:dk2>
          <a:srgbClr val="D0103A"/>
        </a:dk2>
        <a:lt2>
          <a:srgbClr val="000000"/>
        </a:lt2>
        <a:accent1>
          <a:srgbClr val="00338D"/>
        </a:accent1>
        <a:accent2>
          <a:srgbClr val="008542"/>
        </a:accent2>
        <a:accent3>
          <a:srgbClr val="FFFFFF"/>
        </a:accent3>
        <a:accent4>
          <a:srgbClr val="404246"/>
        </a:accent4>
        <a:accent5>
          <a:srgbClr val="AAADC5"/>
        </a:accent5>
        <a:accent6>
          <a:srgbClr val="00783B"/>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Esa presentation 2">
        <a:dk1>
          <a:srgbClr val="4D4F53"/>
        </a:dk1>
        <a:lt1>
          <a:srgbClr val="FFFFFF"/>
        </a:lt1>
        <a:dk2>
          <a:srgbClr val="D0103A"/>
        </a:dk2>
        <a:lt2>
          <a:srgbClr val="000000"/>
        </a:lt2>
        <a:accent1>
          <a:srgbClr val="0098DB"/>
        </a:accent1>
        <a:accent2>
          <a:srgbClr val="008542"/>
        </a:accent2>
        <a:accent3>
          <a:srgbClr val="FFFFFF"/>
        </a:accent3>
        <a:accent4>
          <a:srgbClr val="404246"/>
        </a:accent4>
        <a:accent5>
          <a:srgbClr val="AACAEA"/>
        </a:accent5>
        <a:accent6>
          <a:srgbClr val="00783B"/>
        </a:accent6>
        <a:hlink>
          <a:srgbClr val="E37222"/>
        </a:hlink>
        <a:folHlink>
          <a:srgbClr val="00338D"/>
        </a:folHlink>
      </a:clrScheme>
      <a:clrMap bg1="lt1" tx1="dk1" bg2="lt2" tx2="dk2" accent1="accent1" accent2="accent2" accent3="accent3" accent4="accent4" accent5="accent5" accent6="accent6" hlink="hlink" folHlink="folHlink"/>
    </a:extraClrScheme>
    <a:extraClrScheme>
      <a:clrScheme name="Esa presentation 3">
        <a:dk1>
          <a:srgbClr val="4D4F53"/>
        </a:dk1>
        <a:lt1>
          <a:srgbClr val="FFFFFF"/>
        </a:lt1>
        <a:dk2>
          <a:srgbClr val="D0103A"/>
        </a:dk2>
        <a:lt2>
          <a:srgbClr val="000000"/>
        </a:lt2>
        <a:accent1>
          <a:srgbClr val="008542"/>
        </a:accent1>
        <a:accent2>
          <a:srgbClr val="003397"/>
        </a:accent2>
        <a:accent3>
          <a:srgbClr val="FFFFFF"/>
        </a:accent3>
        <a:accent4>
          <a:srgbClr val="404246"/>
        </a:accent4>
        <a:accent5>
          <a:srgbClr val="AAC2B0"/>
        </a:accent5>
        <a:accent6>
          <a:srgbClr val="002D88"/>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Esa presentation 4">
        <a:dk1>
          <a:srgbClr val="4D4F53"/>
        </a:dk1>
        <a:lt1>
          <a:srgbClr val="FFFFFF"/>
        </a:lt1>
        <a:dk2>
          <a:srgbClr val="D0103A"/>
        </a:dk2>
        <a:lt2>
          <a:srgbClr val="000000"/>
        </a:lt2>
        <a:accent1>
          <a:srgbClr val="E37222"/>
        </a:accent1>
        <a:accent2>
          <a:srgbClr val="008542"/>
        </a:accent2>
        <a:accent3>
          <a:srgbClr val="FFFFFF"/>
        </a:accent3>
        <a:accent4>
          <a:srgbClr val="404246"/>
        </a:accent4>
        <a:accent5>
          <a:srgbClr val="EFBCAB"/>
        </a:accent5>
        <a:accent6>
          <a:srgbClr val="00783B"/>
        </a:accent6>
        <a:hlink>
          <a:srgbClr val="00338D"/>
        </a:hlink>
        <a:folHlink>
          <a:srgbClr val="0098DB"/>
        </a:folHlink>
      </a:clrScheme>
      <a:clrMap bg1="lt1" tx1="dk1" bg2="lt2" tx2="dk2" accent1="accent1" accent2="accent2" accent3="accent3" accent4="accent4" accent5="accent5" accent6="accent6" hlink="hlink" folHlink="folHlink"/>
    </a:extraClrScheme>
    <a:extraClrScheme>
      <a:clrScheme name="Esa presentation 5">
        <a:dk1>
          <a:srgbClr val="4D4F53"/>
        </a:dk1>
        <a:lt1>
          <a:srgbClr val="FFFFFF"/>
        </a:lt1>
        <a:dk2>
          <a:srgbClr val="00338D"/>
        </a:dk2>
        <a:lt2>
          <a:srgbClr val="000000"/>
        </a:lt2>
        <a:accent1>
          <a:srgbClr val="D0103A"/>
        </a:accent1>
        <a:accent2>
          <a:srgbClr val="008542"/>
        </a:accent2>
        <a:accent3>
          <a:srgbClr val="FFFFFF"/>
        </a:accent3>
        <a:accent4>
          <a:srgbClr val="404246"/>
        </a:accent4>
        <a:accent5>
          <a:srgbClr val="E4AAAE"/>
        </a:accent5>
        <a:accent6>
          <a:srgbClr val="00783B"/>
        </a:accent6>
        <a:hlink>
          <a:srgbClr val="E37222"/>
        </a:hlink>
        <a:folHlink>
          <a:srgbClr val="0098DB"/>
        </a:folHlink>
      </a:clrScheme>
      <a:clrMap bg1="lt1" tx1="dk1" bg2="lt2" tx2="dk2" accent1="accent1" accent2="accent2" accent3="accent3" accent4="accent4" accent5="accent5" accent6="accent6" hlink="hlink" folHlink="folHlink"/>
    </a:extraClrScheme>
    <a:extraClrScheme>
      <a:clrScheme name="Esa presentation 6">
        <a:dk1>
          <a:srgbClr val="000000"/>
        </a:dk1>
        <a:lt1>
          <a:srgbClr val="FFFFFF"/>
        </a:lt1>
        <a:dk2>
          <a:srgbClr val="747678"/>
        </a:dk2>
        <a:lt2>
          <a:srgbClr val="4D4F53"/>
        </a:lt2>
        <a:accent1>
          <a:srgbClr val="00338D"/>
        </a:accent1>
        <a:accent2>
          <a:srgbClr val="D5D6D2"/>
        </a:accent2>
        <a:accent3>
          <a:srgbClr val="FFFFFF"/>
        </a:accent3>
        <a:accent4>
          <a:srgbClr val="000000"/>
        </a:accent4>
        <a:accent5>
          <a:srgbClr val="AAADC5"/>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7">
        <a:dk1>
          <a:srgbClr val="000000"/>
        </a:dk1>
        <a:lt1>
          <a:srgbClr val="FFFFFF"/>
        </a:lt1>
        <a:dk2>
          <a:srgbClr val="747678"/>
        </a:dk2>
        <a:lt2>
          <a:srgbClr val="4D4F53"/>
        </a:lt2>
        <a:accent1>
          <a:srgbClr val="0098DB"/>
        </a:accent1>
        <a:accent2>
          <a:srgbClr val="D5D6D2"/>
        </a:accent2>
        <a:accent3>
          <a:srgbClr val="FFFFFF"/>
        </a:accent3>
        <a:accent4>
          <a:srgbClr val="000000"/>
        </a:accent4>
        <a:accent5>
          <a:srgbClr val="AACAEA"/>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8">
        <a:dk1>
          <a:srgbClr val="000000"/>
        </a:dk1>
        <a:lt1>
          <a:srgbClr val="FFFFFF"/>
        </a:lt1>
        <a:dk2>
          <a:srgbClr val="747678"/>
        </a:dk2>
        <a:lt2>
          <a:srgbClr val="4D4F53"/>
        </a:lt2>
        <a:accent1>
          <a:srgbClr val="008542"/>
        </a:accent1>
        <a:accent2>
          <a:srgbClr val="D5D6D2"/>
        </a:accent2>
        <a:accent3>
          <a:srgbClr val="FFFFFF"/>
        </a:accent3>
        <a:accent4>
          <a:srgbClr val="000000"/>
        </a:accent4>
        <a:accent5>
          <a:srgbClr val="AAC2B0"/>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9">
        <a:dk1>
          <a:srgbClr val="000000"/>
        </a:dk1>
        <a:lt1>
          <a:srgbClr val="FFFFFF"/>
        </a:lt1>
        <a:dk2>
          <a:srgbClr val="747678"/>
        </a:dk2>
        <a:lt2>
          <a:srgbClr val="4D4F53"/>
        </a:lt2>
        <a:accent1>
          <a:srgbClr val="E37222"/>
        </a:accent1>
        <a:accent2>
          <a:srgbClr val="D5D6D2"/>
        </a:accent2>
        <a:accent3>
          <a:srgbClr val="FFFFFF"/>
        </a:accent3>
        <a:accent4>
          <a:srgbClr val="000000"/>
        </a:accent4>
        <a:accent5>
          <a:srgbClr val="EFBCAB"/>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10">
        <a:dk1>
          <a:srgbClr val="000000"/>
        </a:dk1>
        <a:lt1>
          <a:srgbClr val="FFFFFF"/>
        </a:lt1>
        <a:dk2>
          <a:srgbClr val="747678"/>
        </a:dk2>
        <a:lt2>
          <a:srgbClr val="4D4F53"/>
        </a:lt2>
        <a:accent1>
          <a:srgbClr val="D0103A"/>
        </a:accent1>
        <a:accent2>
          <a:srgbClr val="D5D6D2"/>
        </a:accent2>
        <a:accent3>
          <a:srgbClr val="FFFFFF"/>
        </a:accent3>
        <a:accent4>
          <a:srgbClr val="000000"/>
        </a:accent4>
        <a:accent5>
          <a:srgbClr val="E4AAAE"/>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
      <a:clrScheme name="Esa presentation 11">
        <a:dk1>
          <a:srgbClr val="000000"/>
        </a:dk1>
        <a:lt1>
          <a:srgbClr val="FFFFFF"/>
        </a:lt1>
        <a:dk2>
          <a:srgbClr val="747678"/>
        </a:dk2>
        <a:lt2>
          <a:srgbClr val="4D4F53"/>
        </a:lt2>
        <a:accent1>
          <a:srgbClr val="8B8D8E"/>
        </a:accent1>
        <a:accent2>
          <a:srgbClr val="D5D6D2"/>
        </a:accent2>
        <a:accent3>
          <a:srgbClr val="FFFFFF"/>
        </a:accent3>
        <a:accent4>
          <a:srgbClr val="000000"/>
        </a:accent4>
        <a:accent5>
          <a:srgbClr val="C4C5C6"/>
        </a:accent5>
        <a:accent6>
          <a:srgbClr val="C1C2BE"/>
        </a:accent6>
        <a:hlink>
          <a:srgbClr val="8B8D8E"/>
        </a:hlink>
        <a:folHlink>
          <a:srgbClr val="9A9B9C"/>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SA Presentation 16-9.potx" id="{625F8AEC-1CDE-415D-B0E3-F5C995E29248}" vid="{7620660D-6BA5-4224-AA6E-849C46B07D63}"/>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8995F947CC68284A92DD76895F95485E" ma:contentTypeVersion="" ma:contentTypeDescription="Create a new document." ma:contentTypeScope="" ma:versionID="d2f7bac1cc6cefe942785cfbb8bae163">
  <xsd:schema xmlns:xsd="http://www.w3.org/2001/XMLSchema" xmlns:xs="http://www.w3.org/2001/XMLSchema" xmlns:p="http://schemas.microsoft.com/office/2006/metadata/properties" xmlns:ns2="f2760952-b3bb-408f-ace6-eb1e07642b86" targetNamespace="http://schemas.microsoft.com/office/2006/metadata/properties" ma:root="true" ma:fieldsID="70e6d848e258403642b2016fccd44a87" ns2:_="">
    <xsd:import namespace="f2760952-b3bb-408f-ace6-eb1e07642b86"/>
    <xsd:element name="properties">
      <xsd:complexType>
        <xsd:sequence>
          <xsd:element name="documentManagement">
            <xsd:complexType>
              <xsd:all>
                <xsd:element ref="ns2:SharedWithUsers" minOccurs="0"/>
                <xsd:element ref="ns2:SharingHintHas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760952-b3bb-408f-ace6-eb1e07642b86"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ingHintHash" ma:index="9" nillable="true" ma:displayName="Sharing Hint Hash" ma:description=""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D587E21-31CA-408E-A5B1-4B7F0D8D9C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2760952-b3bb-408f-ace6-eb1e07642b8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48D79E0-F545-4A75-B39D-7B8AF1D9BA85}">
  <ds:schemaRefs>
    <ds:schemaRef ds:uri="http://schemas.microsoft.com/sharepoint/v3/contenttype/forms"/>
  </ds:schemaRefs>
</ds:datastoreItem>
</file>

<file path=customXml/itemProps3.xml><?xml version="1.0" encoding="utf-8"?>
<ds:datastoreItem xmlns:ds="http://schemas.openxmlformats.org/officeDocument/2006/customXml" ds:itemID="{8E22279E-2C4C-4C93-8498-455A58D1433E}">
  <ds:schemaRefs>
    <ds:schemaRef ds:uri="http://purl.org/dc/terms/"/>
    <ds:schemaRef ds:uri="http://schemas.microsoft.com/office/2006/metadata/properties"/>
    <ds:schemaRef ds:uri="http://schemas.microsoft.com/office/2006/documentManagement/types"/>
    <ds:schemaRef ds:uri="http://schemas.openxmlformats.org/package/2006/metadata/core-properties"/>
    <ds:schemaRef ds:uri="http://purl.org/dc/elements/1.1/"/>
    <ds:schemaRef ds:uri="http://schemas.microsoft.com/office/infopath/2007/PartnerControls"/>
    <ds:schemaRef ds:uri="http://purl.org/dc/dcmitype/"/>
    <ds:schemaRef ds:uri="f2760952-b3bb-408f-ace6-eb1e07642b86"/>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ESA Presentation 16-9</Template>
  <TotalTime>681</TotalTime>
  <Words>1483</Words>
  <Application>Microsoft Office PowerPoint</Application>
  <PresentationFormat>Affichage à l'écran (16:9)</PresentationFormat>
  <Paragraphs>84</Paragraphs>
  <Slides>8</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8</vt:i4>
      </vt:variant>
    </vt:vector>
  </HeadingPairs>
  <TitlesOfParts>
    <vt:vector size="13" baseType="lpstr">
      <vt:lpstr>Arial</vt:lpstr>
      <vt:lpstr>Calibri</vt:lpstr>
      <vt:lpstr>Times New Roman</vt:lpstr>
      <vt:lpstr>Verdana</vt:lpstr>
      <vt:lpstr>Esa presentation</vt:lpstr>
      <vt:lpstr>Présentation PowerPoint</vt:lpstr>
      <vt:lpstr>Explainable AI on CCI ECVs</vt:lpstr>
      <vt:lpstr>Intelligent Gap Filling for CCI ECVs</vt:lpstr>
      <vt:lpstr>Q1: Machine Learning can help us very much in exploiting EO data archives and improving forecast and projections, with (XAI) or without (AI) insight into causes and context of action. How important do you consider XAI, even it comes at the cost of less quantity of results?</vt:lpstr>
      <vt:lpstr>Q2: XAI can be used in combination with a (physical/biological/…) model, either in EO processing, or climate models assimilating EO data. Where do you  the need and a possibility to further develop this technique?</vt:lpstr>
      <vt:lpstr>Q3: How can cross ECV analysis, investigations of cycles (energy, carbon, …) benefit from explainable AI? Where are the „hooks“ in analysis methods and models for AI that eventually provide us explanations?</vt:lpstr>
      <vt:lpstr>Q4: Is consistency between ECVs a problem? Can AI and XAI help us to identify inconsistencies and how can we apply it to indicate reasons?</vt:lpstr>
      <vt:lpstr>Q5: An important prerequisite for cross ECV analysis is adjusting data on spatio-temporal grids (CCI toolbox / datacube). Can AI help us to perform this step in such a way to preserve (statistical) characteristics of the data and thus improve interpretability of datacube for climate applications?</vt:lpstr>
    </vt:vector>
  </TitlesOfParts>
  <Manager/>
  <Company/>
  <LinksUpToDate>false</LinksUpToDate>
  <SharedDoc>false</SharedDoc>
  <HyperlinkBase/>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TITLE OF PRESENTATION</dc:subject>
  <dc:creator>paul fisher</dc:creator>
  <cp:keywords/>
  <dc:description/>
  <cp:lastModifiedBy>Pierre Defourny</cp:lastModifiedBy>
  <cp:revision>115</cp:revision>
  <cp:lastPrinted>2008-08-26T16:26:23Z</cp:lastPrinted>
  <dcterms:created xsi:type="dcterms:W3CDTF">2018-09-11T09:27:39Z</dcterms:created>
  <dcterms:modified xsi:type="dcterms:W3CDTF">2020-09-11T21:21:47Z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Title">
    <vt:lpwstr>TITLE OF PRESENTATION</vt:lpwstr>
  </property>
  <property fmtid="{D5CDD505-2E9C-101B-9397-08002B2CF9AE}" pid="3" name="PSubtitle">
    <vt:lpwstr>TITLE OF PRESENTATION</vt:lpwstr>
  </property>
  <property fmtid="{D5CDD505-2E9C-101B-9397-08002B2CF9AE}" pid="4" name="PAuthor">
    <vt:lpwstr> </vt:lpwstr>
  </property>
  <property fmtid="{D5CDD505-2E9C-101B-9397-08002B2CF9AE}" pid="5" name="PPlace">
    <vt:lpwstr/>
  </property>
  <property fmtid="{D5CDD505-2E9C-101B-9397-08002B2CF9AE}" pid="6" name="PDate">
    <vt:lpwstr>DD/MM/YYYY</vt:lpwstr>
  </property>
  <property fmtid="{D5CDD505-2E9C-101B-9397-08002B2CF9AE}" pid="7" name="PProgramme">
    <vt:lpwstr/>
  </property>
  <property fmtid="{D5CDD505-2E9C-101B-9397-08002B2CF9AE}" pid="8" name="PEmail">
    <vt:lpwstr/>
  </property>
  <property fmtid="{D5CDD505-2E9C-101B-9397-08002B2CF9AE}" pid="9" name="PClassification">
    <vt:lpwstr>ESA UNCLASSIFIED – For Official Use</vt:lpwstr>
  </property>
  <property fmtid="{D5CDD505-2E9C-101B-9397-08002B2CF9AE}" pid="10" name="POptionButton1">
    <vt:bool>true</vt:bool>
  </property>
  <property fmtid="{D5CDD505-2E9C-101B-9397-08002B2CF9AE}" pid="11" name="POptionButton2">
    <vt:bool>false</vt:bool>
  </property>
  <property fmtid="{D5CDD505-2E9C-101B-9397-08002B2CF9AE}" pid="12" name="ESAVersion">
    <vt:lpwstr>5GV2.0</vt:lpwstr>
  </property>
  <property fmtid="{D5CDD505-2E9C-101B-9397-08002B2CF9AE}" pid="13" name="ShowESADialog1">
    <vt:bool>true</vt:bool>
  </property>
  <property fmtid="{D5CDD505-2E9C-101B-9397-08002B2CF9AE}" pid="14" name="ContentTypeId">
    <vt:lpwstr>0x0101008995F947CC68284A92DD76895F95485E</vt:lpwstr>
  </property>
  <property fmtid="{D5CDD505-2E9C-101B-9397-08002B2CF9AE}" pid="15" name="Document Type">
    <vt:lpwstr>HO - Handout / Presentation</vt:lpwstr>
  </property>
  <property fmtid="{D5CDD505-2E9C-101B-9397-08002B2CF9AE}" pid="16" name="Reference">
    <vt:lpwstr/>
  </property>
  <property fmtid="{D5CDD505-2E9C-101B-9397-08002B2CF9AE}" pid="17" name="Classification">
    <vt:lpwstr>ESA UNCLASSIFIED - For Official Use</vt:lpwstr>
  </property>
  <property fmtid="{D5CDD505-2E9C-101B-9397-08002B2CF9AE}" pid="18" name="Classification Caveat">
    <vt:lpwstr/>
  </property>
  <property fmtid="{D5CDD505-2E9C-101B-9397-08002B2CF9AE}" pid="19" name="Status">
    <vt:lpwstr/>
  </property>
  <property fmtid="{D5CDD505-2E9C-101B-9397-08002B2CF9AE}" pid="20" name="bmsSiteName">
    <vt:lpwstr/>
  </property>
  <property fmtid="{D5CDD505-2E9C-101B-9397-08002B2CF9AE}" pid="21" name="Originating Organisation">
    <vt:lpwstr/>
  </property>
  <property fmtid="{D5CDD505-2E9C-101B-9397-08002B2CF9AE}" pid="22" name="Distribution">
    <vt:lpwstr/>
  </property>
  <property fmtid="{D5CDD505-2E9C-101B-9397-08002B2CF9AE}" pid="23" name="bmsSitename2">
    <vt:lpwstr/>
  </property>
  <property fmtid="{D5CDD505-2E9C-101B-9397-08002B2CF9AE}" pid="24" name="bmsAddress">
    <vt:lpwstr/>
  </property>
  <property fmtid="{D5CDD505-2E9C-101B-9397-08002B2CF9AE}" pid="25" name="bmsPlace">
    <vt:lpwstr/>
  </property>
  <property fmtid="{D5CDD505-2E9C-101B-9397-08002B2CF9AE}" pid="26" name="bmsPhoneFax">
    <vt:lpwstr/>
  </property>
  <property fmtid="{D5CDD505-2E9C-101B-9397-08002B2CF9AE}" pid="27" name="Issue">
    <vt:i4>0</vt:i4>
  </property>
  <property fmtid="{D5CDD505-2E9C-101B-9397-08002B2CF9AE}" pid="28" name="Revision">
    <vt:i4>0</vt:i4>
  </property>
</Properties>
</file>