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4"/>
  </p:sldMasterIdLst>
  <p:notesMasterIdLst>
    <p:notesMasterId r:id="rId12"/>
  </p:notesMasterIdLst>
  <p:handoutMasterIdLst>
    <p:handoutMasterId r:id="rId13"/>
  </p:handoutMasterIdLst>
  <p:sldIdLst>
    <p:sldId id="1028" r:id="rId5"/>
    <p:sldId id="1038" r:id="rId6"/>
    <p:sldId id="1039" r:id="rId7"/>
    <p:sldId id="1040" r:id="rId8"/>
    <p:sldId id="1041" r:id="rId9"/>
    <p:sldId id="1043" r:id="rId10"/>
    <p:sldId id="1042" r:id="rId11"/>
  </p:sldIdLst>
  <p:sldSz cx="9144000" cy="5143500" type="screen16x9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64740D9-F89E-5745-AB4E-F6323A2ED1BF}">
          <p14:sldIdLst/>
        </p14:section>
        <p14:section name="Session 3" id="{83889A18-A880-6E4A-8771-8AFD2E84CEB3}">
          <p14:sldIdLst>
            <p14:sldId id="1028"/>
            <p14:sldId id="1038"/>
            <p14:sldId id="1039"/>
            <p14:sldId id="1040"/>
            <p14:sldId id="1041"/>
            <p14:sldId id="1043"/>
            <p14:sldId id="10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9D9D"/>
    <a:srgbClr val="0098DB"/>
    <a:srgbClr val="00549F"/>
    <a:srgbClr val="FDC82F"/>
    <a:srgbClr val="00338D"/>
    <a:srgbClr val="D0103A"/>
    <a:srgbClr val="008542"/>
    <a:srgbClr val="E37222"/>
    <a:srgbClr val="82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4" autoAdjust="0"/>
    <p:restoredTop sz="78095"/>
  </p:normalViewPr>
  <p:slideViewPr>
    <p:cSldViewPr snapToGrid="0">
      <p:cViewPr varScale="1">
        <p:scale>
          <a:sx n="44" d="100"/>
          <a:sy n="44" d="100"/>
        </p:scale>
        <p:origin x="3688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01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fld id="{A5B780D0-5C7F-422C-931C-25201BE1936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04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A6888345-B3D3-4351-A7A9-F936F5935E41}" type="datetimeFigureOut">
              <a:rPr lang="en-US"/>
              <a:pPr>
                <a:defRPr/>
              </a:pPr>
              <a:t>9/11/20</a:t>
            </a:fld>
            <a:endParaRPr 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63550" y="693738"/>
            <a:ext cx="6157913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D8DF57D7-2670-4E78-96DD-D9B228051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572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49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239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257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301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782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817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28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27.jpe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9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53B7C5-024B-354C-BB53-13C0A7C476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59809" y="-2130334"/>
            <a:ext cx="9388171" cy="9252969"/>
          </a:xfrm>
          <a:prstGeom prst="rect">
            <a:avLst/>
          </a:prstGeom>
        </p:spPr>
      </p:pic>
      <p:sp>
        <p:nvSpPr>
          <p:cNvPr id="563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4361" y="2914650"/>
            <a:ext cx="7948800" cy="421975"/>
          </a:xfrm>
        </p:spPr>
        <p:txBody>
          <a:bodyPr wrap="square">
            <a:spAutoFit/>
          </a:bodyPr>
          <a:lstStyle>
            <a:lvl1pPr marL="0" indent="0">
              <a:buFont typeface="Verdana" pitchFamily="34" charset="0"/>
              <a:buNone/>
              <a:defRPr sz="1800"/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87375" y="1856096"/>
            <a:ext cx="7947025" cy="58477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56347" name="Text Box 27"/>
          <p:cNvSpPr txBox="1">
            <a:spLocks noChangeArrowheads="1"/>
          </p:cNvSpPr>
          <p:nvPr userDrawn="1"/>
        </p:nvSpPr>
        <p:spPr bwMode="auto">
          <a:xfrm>
            <a:off x="631825" y="4822032"/>
            <a:ext cx="50165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800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28614"/>
          <a:stretch/>
        </p:blipFill>
        <p:spPr>
          <a:xfrm>
            <a:off x="7787917" y="156199"/>
            <a:ext cx="1210456" cy="468000"/>
          </a:xfrm>
          <a:prstGeom prst="rect">
            <a:avLst/>
          </a:prstGeom>
        </p:spPr>
      </p:pic>
      <p:sp>
        <p:nvSpPr>
          <p:cNvPr id="10" name="Text Box 58"/>
          <p:cNvSpPr txBox="1">
            <a:spLocks noChangeArrowheads="1"/>
          </p:cNvSpPr>
          <p:nvPr userDrawn="1"/>
        </p:nvSpPr>
        <p:spPr bwMode="auto">
          <a:xfrm>
            <a:off x="162824" y="4571668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b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800" noProof="0">
                <a:solidFill>
                  <a:schemeClr val="bg1">
                    <a:lumMod val="85000"/>
                  </a:schemeClr>
                </a:solidFill>
              </a:rPr>
              <a:t>ESA UNCLASSIFIED - For Official Use</a:t>
            </a:r>
            <a:endParaRPr lang="en-GB" sz="800" noProof="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8" b="-5313"/>
          <a:stretch/>
        </p:blipFill>
        <p:spPr>
          <a:xfrm>
            <a:off x="7789119" y="4899420"/>
            <a:ext cx="1196912" cy="144000"/>
          </a:xfrm>
          <a:prstGeom prst="rect">
            <a:avLst/>
          </a:prstGeom>
        </p:spPr>
      </p:pic>
      <p:cxnSp>
        <p:nvCxnSpPr>
          <p:cNvPr id="36" name="Straight Connector 35"/>
          <p:cNvCxnSpPr/>
          <p:nvPr userDrawn="1"/>
        </p:nvCxnSpPr>
        <p:spPr>
          <a:xfrm>
            <a:off x="165932" y="4789188"/>
            <a:ext cx="8824779" cy="0"/>
          </a:xfrm>
          <a:prstGeom prst="line">
            <a:avLst/>
          </a:prstGeom>
          <a:ln w="63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 userDrawn="1"/>
        </p:nvGrpSpPr>
        <p:grpSpPr>
          <a:xfrm>
            <a:off x="172269" y="4908007"/>
            <a:ext cx="6826666" cy="111519"/>
            <a:chOff x="172269" y="6621494"/>
            <a:chExt cx="6826666" cy="111519"/>
          </a:xfrm>
        </p:grpSpPr>
        <p:pic>
          <p:nvPicPr>
            <p:cNvPr id="38" name="Picture 37" descr="at.png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269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9" name="Picture 38" descr="be.png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79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0" name="Picture 39" descr="ca.png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5029" y="6621494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1" name="Picture 40" descr="ch.png"/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566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2" name="Picture 41" descr="cz.png"/>
            <p:cNvPicPr>
              <a:picLocks noChangeAspect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31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3" name="Picture 42" descr="de.png"/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0472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Picture 43" descr="dk.png"/>
            <p:cNvPicPr>
              <a:picLocks noChangeAspect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9766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Picture 44" descr="ee.png"/>
            <p:cNvPicPr>
              <a:picLocks noChangeAspect="1"/>
            </p:cNvPicPr>
            <p:nvPr userDrawn="1"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8298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6" name="Picture 45" descr="es.png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714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7" name="Picture 46" descr="fi.png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1956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8" name="Picture 47" descr="fr.png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931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9" name="Picture 48" descr="gr.png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7833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0" name="Picture 49" descr="hu.png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519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1" name="Picture 50" descr="ie.png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255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2" name="Picture 51" descr="it.png"/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9913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3" name="Picture 52" descr="lu.png"/>
            <p:cNvPicPr>
              <a:picLocks noChangeAspect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8472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4" name="Picture 53" descr="nl.png"/>
            <p:cNvPicPr>
              <a:picLocks noChangeAspect="1"/>
            </p:cNvPicPr>
            <p:nvPr userDrawn="1"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9629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5" name="Picture 54" descr="no.png"/>
            <p:cNvPicPr>
              <a:picLocks noChangeAspect="1"/>
            </p:cNvPicPr>
            <p:nvPr userDrawn="1"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338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6" name="Picture 55" descr="pl.png"/>
            <p:cNvPicPr>
              <a:picLocks noChangeAspect="1"/>
            </p:cNvPicPr>
            <p:nvPr userDrawn="1"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944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7" name="Picture 56" descr="pt.png"/>
            <p:cNvPicPr>
              <a:picLocks noChangeAspect="1"/>
            </p:cNvPicPr>
            <p:nvPr userDrawn="1"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9303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8" name="Picture 57" descr="ro.png"/>
            <p:cNvPicPr>
              <a:picLocks noChangeAspect="1"/>
            </p:cNvPicPr>
            <p:nvPr userDrawn="1"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0460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9" name="Picture 58" descr="se.png"/>
            <p:cNvPicPr>
              <a:picLocks noChangeAspect="1"/>
            </p:cNvPicPr>
            <p:nvPr userDrawn="1"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5801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0" name="Picture 59" descr="uk.png"/>
            <p:cNvPicPr>
              <a:picLocks noChangeAspect="1"/>
            </p:cNvPicPr>
            <p:nvPr userDrawn="1"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053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1" name="Picture 60" descr="si.png"/>
            <p:cNvPicPr>
              <a:picLocks noChangeAspect="1"/>
            </p:cNvPicPr>
            <p:nvPr userDrawn="1"/>
          </p:nvPicPr>
          <p:blipFill>
            <a:blip r:embed="rId2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5327" y="6623401"/>
              <a:ext cx="163385" cy="108000"/>
            </a:xfrm>
            <a:prstGeom prst="rect">
              <a:avLst/>
            </a:prstGeom>
          </p:spPr>
        </p:pic>
      </p:grp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>
              <a:defRPr baseline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880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2472362"/>
            <a:ext cx="7789050" cy="1323439"/>
          </a:xfrm>
        </p:spPr>
        <p:txBody>
          <a:bodyPr anchor="t"/>
          <a:lstStyle>
            <a:lvl1pPr algn="l">
              <a:defRPr sz="4000" b="0" cap="all">
                <a:solidFill>
                  <a:srgbClr val="0098DB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347221"/>
            <a:ext cx="778905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031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5950" y="1254919"/>
            <a:ext cx="3889376" cy="32385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3" y="1254919"/>
            <a:ext cx="3888000" cy="32385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69867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123" y="1250100"/>
            <a:ext cx="3895200" cy="372600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50156"/>
            <a:ext cx="3896416" cy="37149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7"/>
            <a:ext cx="3898900" cy="2862263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0"/>
          </p:nvPr>
        </p:nvSpPr>
        <p:spPr>
          <a:xfrm>
            <a:off x="619200" y="1630801"/>
            <a:ext cx="3898900" cy="2862263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05409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3086" y="149150"/>
            <a:ext cx="7174846" cy="43088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GB" sz="2200" b="0" dirty="0" smtClean="0">
                <a:solidFill>
                  <a:srgbClr val="0070C0"/>
                </a:solidFill>
                <a:latin typeface="Verdana"/>
                <a:ea typeface="+mj-ea"/>
                <a:cs typeface="Verdana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8801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829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1250157"/>
            <a:ext cx="4968875" cy="324326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125" y="1250101"/>
            <a:ext cx="2846388" cy="32432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41985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2000" y="3724872"/>
            <a:ext cx="5932800" cy="307777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01787" y="1250156"/>
            <a:ext cx="5932488" cy="25431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2000" y="4029076"/>
            <a:ext cx="5932800" cy="4643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150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.png"/><Relationship Id="rId18" Type="http://schemas.openxmlformats.org/officeDocument/2006/relationships/image" Target="../media/image8.png"/><Relationship Id="rId26" Type="http://schemas.openxmlformats.org/officeDocument/2006/relationships/image" Target="../media/image1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1.png"/><Relationship Id="rId34" Type="http://schemas.openxmlformats.org/officeDocument/2006/relationships/image" Target="../media/image24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17" Type="http://schemas.openxmlformats.org/officeDocument/2006/relationships/image" Target="../media/image7.png"/><Relationship Id="rId25" Type="http://schemas.openxmlformats.org/officeDocument/2006/relationships/image" Target="../media/image15.png"/><Relationship Id="rId3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png"/><Relationship Id="rId20" Type="http://schemas.openxmlformats.org/officeDocument/2006/relationships/image" Target="../media/image10.png"/><Relationship Id="rId29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24" Type="http://schemas.openxmlformats.org/officeDocument/2006/relationships/image" Target="../media/image14.png"/><Relationship Id="rId32" Type="http://schemas.openxmlformats.org/officeDocument/2006/relationships/image" Target="../media/image22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23" Type="http://schemas.openxmlformats.org/officeDocument/2006/relationships/image" Target="../media/image13.png"/><Relationship Id="rId28" Type="http://schemas.openxmlformats.org/officeDocument/2006/relationships/image" Target="../media/image18.png"/><Relationship Id="rId36" Type="http://schemas.openxmlformats.org/officeDocument/2006/relationships/image" Target="../media/image26.png"/><Relationship Id="rId10" Type="http://schemas.openxmlformats.org/officeDocument/2006/relationships/theme" Target="../theme/theme1.xml"/><Relationship Id="rId19" Type="http://schemas.openxmlformats.org/officeDocument/2006/relationships/image" Target="../media/image9.png"/><Relationship Id="rId31" Type="http://schemas.openxmlformats.org/officeDocument/2006/relationships/image" Target="../media/image2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Relationship Id="rId22" Type="http://schemas.openxmlformats.org/officeDocument/2006/relationships/image" Target="../media/image12.png"/><Relationship Id="rId27" Type="http://schemas.openxmlformats.org/officeDocument/2006/relationships/image" Target="../media/image17.png"/><Relationship Id="rId30" Type="http://schemas.openxmlformats.org/officeDocument/2006/relationships/image" Target="../media/image20.png"/><Relationship Id="rId35" Type="http://schemas.openxmlformats.org/officeDocument/2006/relationships/image" Target="../media/image25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800" y="727200"/>
            <a:ext cx="8748000" cy="382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Box DG"/>
          <p:cNvSpPr txBox="1">
            <a:spLocks noChangeArrowheads="1"/>
          </p:cNvSpPr>
          <p:nvPr userDrawn="1"/>
        </p:nvSpPr>
        <p:spPr bwMode="auto">
          <a:xfrm>
            <a:off x="578164" y="335522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800" noProof="0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3086" y="149150"/>
            <a:ext cx="7174846" cy="43088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3122"/>
          <a:stretch/>
        </p:blipFill>
        <p:spPr>
          <a:xfrm>
            <a:off x="7787917" y="155435"/>
            <a:ext cx="1210456" cy="504000"/>
          </a:xfrm>
          <a:prstGeom prst="rect">
            <a:avLst/>
          </a:prstGeom>
        </p:spPr>
      </p:pic>
      <p:pic>
        <p:nvPicPr>
          <p:cNvPr id="12" name="Picture 11" descr="PPT_Footer.jpg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76787"/>
            <a:ext cx="9144000" cy="366713"/>
          </a:xfrm>
          <a:prstGeom prst="rect">
            <a:avLst/>
          </a:prstGeom>
        </p:spPr>
      </p:pic>
      <p:sp>
        <p:nvSpPr>
          <p:cNvPr id="14" name="Text Box 38"/>
          <p:cNvSpPr txBox="1">
            <a:spLocks noChangeArrowheads="1"/>
          </p:cNvSpPr>
          <p:nvPr userDrawn="1"/>
        </p:nvSpPr>
        <p:spPr bwMode="auto">
          <a:xfrm>
            <a:off x="165600" y="4575600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800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ESA UNCLASSIFIED - For Official Use</a:t>
            </a:r>
            <a:endParaRPr lang="en-GB" sz="800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Text Box 34"/>
          <p:cNvSpPr txBox="1">
            <a:spLocks noChangeAspect="1" noChangeArrowheads="1"/>
          </p:cNvSpPr>
          <p:nvPr userDrawn="1"/>
        </p:nvSpPr>
        <p:spPr bwMode="auto">
          <a:xfrm>
            <a:off x="4480339" y="4580702"/>
            <a:ext cx="4520474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/>
          <a:lstStyle/>
          <a:p>
            <a:pPr algn="r">
              <a:spcBef>
                <a:spcPct val="50000"/>
              </a:spcBef>
            </a:pPr>
            <a:r>
              <a:rPr lang="en-GB" sz="800" noProof="1">
                <a:solidFill>
                  <a:schemeClr val="bg2"/>
                </a:solidFill>
              </a:rPr>
              <a:t>ESA || Slide  </a:t>
            </a:r>
            <a:fld id="{71EAD4F2-866B-304A-9A50-FC7592816342}" type="slidenum">
              <a:rPr lang="en-GB" sz="800" noProof="1" smtClean="0">
                <a:solidFill>
                  <a:schemeClr val="bg2"/>
                </a:solidFill>
              </a:rPr>
              <a:pPr algn="r">
                <a:spcBef>
                  <a:spcPct val="50000"/>
                </a:spcBef>
              </a:pPr>
              <a:t>‹#›</a:t>
            </a:fld>
            <a:endParaRPr lang="en-GB" sz="800" noProof="1">
              <a:solidFill>
                <a:schemeClr val="bg2"/>
              </a:solidFill>
            </a:endParaRPr>
          </a:p>
        </p:txBody>
      </p:sp>
      <p:grpSp>
        <p:nvGrpSpPr>
          <p:cNvPr id="40" name="Group 39"/>
          <p:cNvGrpSpPr/>
          <p:nvPr userDrawn="1"/>
        </p:nvGrpSpPr>
        <p:grpSpPr>
          <a:xfrm>
            <a:off x="172269" y="4908007"/>
            <a:ext cx="6826666" cy="111519"/>
            <a:chOff x="172269" y="6621494"/>
            <a:chExt cx="6826666" cy="111519"/>
          </a:xfrm>
        </p:grpSpPr>
        <p:pic>
          <p:nvPicPr>
            <p:cNvPr id="41" name="Picture 40" descr="at.png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269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2" name="Picture 41" descr="be.png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79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3" name="Picture 42" descr="ca.png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5029" y="6621494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Picture 43" descr="ch.png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566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Picture 44" descr="cz.png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31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6" name="Picture 45" descr="de.png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0472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7" name="Picture 46" descr="dk.png"/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9766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8" name="Picture 47" descr="ee.png"/>
            <p:cNvPicPr>
              <a:picLocks noChangeAspect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8298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9" name="Picture 48" descr="es.png"/>
            <p:cNvPicPr>
              <a:picLocks noChangeAspect="1"/>
            </p:cNvPicPr>
            <p:nvPr userDrawn="1"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714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0" name="Picture 49" descr="fi.png"/>
            <p:cNvPicPr>
              <a:picLocks noChangeAspect="1"/>
            </p:cNvPicPr>
            <p:nvPr userDrawn="1"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1956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1" name="Picture 50" descr="fr.png"/>
            <p:cNvPicPr>
              <a:picLocks noChangeAspect="1"/>
            </p:cNvPicPr>
            <p:nvPr userDrawn="1"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931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2" name="Picture 51" descr="gr.png"/>
            <p:cNvPicPr>
              <a:picLocks noChangeAspect="1"/>
            </p:cNvPicPr>
            <p:nvPr userDrawn="1"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7833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3" name="Picture 52" descr="hu.png"/>
            <p:cNvPicPr>
              <a:picLocks noChangeAspect="1"/>
            </p:cNvPicPr>
            <p:nvPr userDrawn="1"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519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4" name="Picture 53" descr="ie.png"/>
            <p:cNvPicPr>
              <a:picLocks noChangeAspect="1"/>
            </p:cNvPicPr>
            <p:nvPr userDrawn="1"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255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5" name="Picture 54" descr="it.png"/>
            <p:cNvPicPr>
              <a:picLocks noChangeAspect="1"/>
            </p:cNvPicPr>
            <p:nvPr userDrawn="1"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9913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6" name="Picture 55" descr="lu.png"/>
            <p:cNvPicPr>
              <a:picLocks noChangeAspect="1"/>
            </p:cNvPicPr>
            <p:nvPr userDrawn="1"/>
          </p:nvPicPr>
          <p:blipFill>
            <a:blip r:embed="rId2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8472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7" name="Picture 56" descr="nl.png"/>
            <p:cNvPicPr>
              <a:picLocks noChangeAspect="1"/>
            </p:cNvPicPr>
            <p:nvPr userDrawn="1"/>
          </p:nvPicPr>
          <p:blipFill>
            <a:blip r:embed="rId2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9629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8" name="Picture 57" descr="no.png"/>
            <p:cNvPicPr>
              <a:picLocks noChangeAspect="1"/>
            </p:cNvPicPr>
            <p:nvPr userDrawn="1"/>
          </p:nvPicPr>
          <p:blipFill>
            <a:blip r:embed="rId3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338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9" name="Picture 58" descr="pl.png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9447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0" name="Picture 59" descr="pt.png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9303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1" name="Picture 60" descr="ro.png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0460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2" name="Picture 61" descr="se.png"/>
            <p:cNvPicPr>
              <a:picLocks noChangeAspect="1"/>
            </p:cNvPicPr>
            <p:nvPr userDrawn="1"/>
          </p:nvPicPr>
          <p:blipFill>
            <a:blip r:embed="rId3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5801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3" name="Picture 62" descr="uk.png"/>
            <p:cNvPicPr>
              <a:picLocks noChangeAspect="1"/>
            </p:cNvPicPr>
            <p:nvPr userDrawn="1"/>
          </p:nvPicPr>
          <p:blipFill>
            <a:blip r:embed="rId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0535" y="6624669"/>
              <a:ext cx="163906" cy="10834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4" name="Picture 63" descr="si.png"/>
            <p:cNvPicPr>
              <a:picLocks noChangeAspect="1"/>
            </p:cNvPicPr>
            <p:nvPr userDrawn="1"/>
          </p:nvPicPr>
          <p:blipFill>
            <a:blip r:embed="rId3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5327" y="6623401"/>
              <a:ext cx="163385" cy="108000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1" r:id="rId2"/>
    <p:sldLayoutId id="2147483932" r:id="rId3"/>
    <p:sldLayoutId id="2147483933" r:id="rId4"/>
    <p:sldLayoutId id="2147483934" r:id="rId5"/>
    <p:sldLayoutId id="2147483930" r:id="rId6"/>
    <p:sldLayoutId id="2147483936" r:id="rId7"/>
    <p:sldLayoutId id="2147483937" r:id="rId8"/>
    <p:sldLayoutId id="2147483938" r:id="rId9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2200" b="0" dirty="0" smtClean="0">
          <a:solidFill>
            <a:srgbClr val="0070C0"/>
          </a:solidFill>
          <a:latin typeface="Verdana"/>
          <a:ea typeface="+mj-ea"/>
          <a:cs typeface="Verdana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9pPr>
    </p:titleStyle>
    <p:bodyStyle>
      <a:lvl1pPr marL="0" indent="-3429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Tx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1pPr>
      <a:lvl2pPr marL="8100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2pPr>
      <a:lvl3pPr marL="14076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3pPr>
      <a:lvl4pPr marL="20052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4pPr>
      <a:lvl5pPr marL="26028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5pPr>
      <a:lvl6pPr marL="34798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6pPr>
      <a:lvl7pPr marL="39370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7pPr>
      <a:lvl8pPr marL="43942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8pPr>
      <a:lvl9pPr marL="48514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uchwitz@uni-bremen.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3C1B6-4B19-9A4E-8D79-01AF21D2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de-DE" dirty="0"/>
              <a:t>10th CCI </a:t>
            </a:r>
            <a:r>
              <a:rPr lang="de-DE" dirty="0" err="1"/>
              <a:t>colocation</a:t>
            </a:r>
            <a:r>
              <a:rPr lang="de-DE" dirty="0"/>
              <a:t> </a:t>
            </a:r>
            <a:r>
              <a:rPr lang="de-DE" dirty="0" err="1"/>
              <a:t>meeting</a:t>
            </a:r>
            <a:r>
              <a:rPr lang="de-DE" dirty="0"/>
              <a:t>, 9-11 Sept. 2020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06EBE-D6DF-3845-B2C5-98650906E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86" y="580037"/>
            <a:ext cx="8777714" cy="3970363"/>
          </a:xfrm>
        </p:spPr>
        <p:txBody>
          <a:bodyPr/>
          <a:lstStyle/>
          <a:p>
            <a:pPr lvl="0"/>
            <a:endParaRPr lang="de-DE" sz="2400" b="1" i="1" dirty="0">
              <a:solidFill>
                <a:srgbClr val="002060"/>
              </a:solidFill>
            </a:endParaRPr>
          </a:p>
          <a:p>
            <a:pPr lvl="0" algn="ctr"/>
            <a:r>
              <a:rPr lang="de-DE" sz="2400" b="1" i="1" dirty="0" err="1">
                <a:solidFill>
                  <a:srgbClr val="002060"/>
                </a:solidFill>
              </a:rPr>
              <a:t>Introduction</a:t>
            </a:r>
            <a:r>
              <a:rPr lang="de-DE" sz="2400" b="1" i="1" dirty="0">
                <a:solidFill>
                  <a:srgbClr val="002060"/>
                </a:solidFill>
              </a:rPr>
              <a:t> </a:t>
            </a:r>
            <a:r>
              <a:rPr lang="de-DE" sz="2400" b="1" i="1" dirty="0" err="1">
                <a:solidFill>
                  <a:srgbClr val="002060"/>
                </a:solidFill>
              </a:rPr>
              <a:t>to</a:t>
            </a:r>
            <a:r>
              <a:rPr lang="de-DE" sz="2400" b="1" i="1" dirty="0">
                <a:solidFill>
                  <a:srgbClr val="002060"/>
                </a:solidFill>
              </a:rPr>
              <a:t> Session 3:</a:t>
            </a:r>
            <a:endParaRPr lang="en-GB" sz="2400" b="1" i="1" dirty="0">
              <a:solidFill>
                <a:srgbClr val="002060"/>
              </a:solidFill>
            </a:endParaRPr>
          </a:p>
          <a:p>
            <a:pPr lvl="0" algn="ctr"/>
            <a:r>
              <a:rPr lang="de-DE" sz="2400" b="1" i="1" dirty="0">
                <a:solidFill>
                  <a:srgbClr val="002060"/>
                </a:solidFill>
              </a:rPr>
              <a:t>Earth Observation </a:t>
            </a:r>
            <a:r>
              <a:rPr lang="de-DE" sz="2400" b="1" i="1" dirty="0" err="1">
                <a:solidFill>
                  <a:srgbClr val="002060"/>
                </a:solidFill>
              </a:rPr>
              <a:t>for</a:t>
            </a:r>
            <a:r>
              <a:rPr lang="de-DE" sz="2400" b="1" i="1" dirty="0">
                <a:solidFill>
                  <a:srgbClr val="002060"/>
                </a:solidFill>
              </a:rPr>
              <a:t> UNFCCC Paris Agreement</a:t>
            </a:r>
            <a:endParaRPr lang="en-GB" dirty="0"/>
          </a:p>
          <a:p>
            <a:pPr lvl="0" algn="ctr"/>
            <a:endParaRPr lang="en-GB" sz="1000" dirty="0"/>
          </a:p>
          <a:p>
            <a:pPr lvl="0" indent="0" algn="ctr"/>
            <a:r>
              <a:rPr lang="de-DE" sz="1400" i="1" dirty="0">
                <a:solidFill>
                  <a:schemeClr val="accent6">
                    <a:lumMod val="50000"/>
                  </a:schemeClr>
                </a:solidFill>
              </a:rPr>
              <a:t>Organizer:</a:t>
            </a:r>
            <a:endParaRPr lang="en-GB" sz="1400" i="1" dirty="0">
              <a:solidFill>
                <a:schemeClr val="accent6">
                  <a:lumMod val="50000"/>
                </a:schemeClr>
              </a:solidFill>
            </a:endParaRPr>
          </a:p>
          <a:p>
            <a:pPr lvl="0" indent="0" algn="ctr"/>
            <a:r>
              <a:rPr lang="en-GB" sz="1400" u="sng" dirty="0">
                <a:solidFill>
                  <a:srgbClr val="002060"/>
                </a:solidFill>
              </a:rPr>
              <a:t>Michael </a:t>
            </a:r>
            <a:r>
              <a:rPr lang="en-GB" sz="1400" u="sng" dirty="0" err="1">
                <a:solidFill>
                  <a:srgbClr val="002060"/>
                </a:solidFill>
              </a:rPr>
              <a:t>Buchwitz</a:t>
            </a:r>
            <a:r>
              <a:rPr lang="en-GB" sz="1400" dirty="0"/>
              <a:t>, University of Bremen, Germany, </a:t>
            </a:r>
            <a:r>
              <a:rPr lang="en-GB" sz="1400" dirty="0">
                <a:hlinkClick r:id="rId3"/>
              </a:rPr>
              <a:t>buchwitz@uni-bremen.de</a:t>
            </a:r>
            <a:r>
              <a:rPr lang="en-GB" sz="1400" dirty="0"/>
              <a:t> </a:t>
            </a:r>
            <a:endParaRPr lang="en-US" sz="1400" dirty="0"/>
          </a:p>
          <a:p>
            <a:pPr lvl="0" indent="0" algn="ctr"/>
            <a:r>
              <a:rPr lang="en-US" sz="1400" dirty="0"/>
              <a:t>Michaela </a:t>
            </a:r>
            <a:r>
              <a:rPr lang="en-US" sz="1400" dirty="0" err="1"/>
              <a:t>Hegglin</a:t>
            </a:r>
            <a:r>
              <a:rPr lang="en-US" sz="1400" dirty="0"/>
              <a:t>, University of Reading, UK</a:t>
            </a:r>
          </a:p>
          <a:p>
            <a:pPr lvl="0" indent="0" algn="ctr"/>
            <a:r>
              <a:rPr lang="en-US" sz="1400" i="1" dirty="0"/>
              <a:t>Moderator:</a:t>
            </a:r>
          </a:p>
          <a:p>
            <a:pPr lvl="0" indent="0" algn="ctr"/>
            <a:r>
              <a:rPr lang="en-US" sz="1400" dirty="0"/>
              <a:t>Simon Pinnock, Frank-Martin Seifert, ESA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2733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3C1B6-4B19-9A4E-8D79-01AF21D2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GB" dirty="0"/>
              <a:t>Session 3: EO for UNFCCC Paris Agreement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06EBE-D6DF-3845-B2C5-98650906E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531" y="570895"/>
            <a:ext cx="8777714" cy="3984172"/>
          </a:xfrm>
        </p:spPr>
        <p:txBody>
          <a:bodyPr/>
          <a:lstStyle/>
          <a:p>
            <a:pPr lvl="0"/>
            <a:r>
              <a:rPr lang="en-GB" sz="2000" b="1" i="1" dirty="0">
                <a:solidFill>
                  <a:srgbClr val="002060"/>
                </a:solidFill>
              </a:rPr>
              <a:t>Agenda:</a:t>
            </a:r>
          </a:p>
          <a:p>
            <a:pPr lvl="0"/>
            <a:r>
              <a:rPr lang="en-US" sz="1400" b="1" dirty="0">
                <a:solidFill>
                  <a:srgbClr val="0070C0"/>
                </a:solidFill>
              </a:rPr>
              <a:t>10:00 – 11:00: Presentations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100" b="1" i="1" dirty="0"/>
              <a:t>Introduction (10 min.) </a:t>
            </a:r>
            <a:r>
              <a:rPr lang="en-US" sz="1100" i="1" dirty="0"/>
              <a:t>(Michael </a:t>
            </a:r>
            <a:r>
              <a:rPr lang="en-US" sz="1100" i="1" dirty="0" err="1"/>
              <a:t>Buchwitz</a:t>
            </a:r>
            <a:r>
              <a:rPr lang="en-US" sz="1100" i="1" dirty="0"/>
              <a:t>, Univ. Bremen)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100" b="1" i="1" dirty="0"/>
              <a:t>Global </a:t>
            </a:r>
            <a:r>
              <a:rPr lang="en-US" sz="1100" b="1" i="1" dirty="0" err="1"/>
              <a:t>Stocktake</a:t>
            </a:r>
            <a:r>
              <a:rPr lang="en-US" sz="1100" b="1" i="1" dirty="0"/>
              <a:t> – how does it work ? (15 min.) </a:t>
            </a:r>
            <a:r>
              <a:rPr lang="en-US" sz="1100" i="1" dirty="0"/>
              <a:t>(Florin </a:t>
            </a:r>
            <a:r>
              <a:rPr lang="en-US" sz="1100" i="1" dirty="0" err="1"/>
              <a:t>Vladu</a:t>
            </a:r>
            <a:r>
              <a:rPr lang="en-US" sz="1100" i="1" dirty="0"/>
              <a:t>, UNFCCC)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100" b="1" i="1" dirty="0"/>
              <a:t>CO</a:t>
            </a:r>
            <a:r>
              <a:rPr lang="en-US" sz="1100" b="1" i="1" baseline="-25000" dirty="0"/>
              <a:t>2</a:t>
            </a:r>
            <a:r>
              <a:rPr lang="en-US" sz="1100" b="1" i="1" dirty="0"/>
              <a:t> Human Emissions project (15 min.) </a:t>
            </a:r>
            <a:r>
              <a:rPr lang="en-US" sz="1100" i="1" dirty="0"/>
              <a:t>(</a:t>
            </a:r>
            <a:r>
              <a:rPr lang="en-US" sz="1100" i="1" dirty="0" err="1"/>
              <a:t>Gianpaolo</a:t>
            </a:r>
            <a:r>
              <a:rPr lang="en-US" sz="1100" i="1" dirty="0"/>
              <a:t> Balsamo, ECMWF)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100" b="1" i="1" dirty="0"/>
              <a:t>What can EO do for the UNFCCC Paris Agreement (10 min.) </a:t>
            </a:r>
            <a:r>
              <a:rPr lang="en-US" sz="1100" i="1" dirty="0"/>
              <a:t>(Michaela </a:t>
            </a:r>
            <a:r>
              <a:rPr lang="en-US" sz="1100" i="1" dirty="0" err="1"/>
              <a:t>Hegglin</a:t>
            </a:r>
            <a:r>
              <a:rPr lang="en-US" sz="1100" i="1" dirty="0"/>
              <a:t>, Univ. Reading)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100" b="1" i="1" dirty="0"/>
              <a:t>Q&amp;A @ end (10 min.)</a:t>
            </a:r>
          </a:p>
          <a:p>
            <a:pPr lvl="0" indent="0"/>
            <a:endParaRPr lang="en-GB" sz="400" b="1" i="1" dirty="0">
              <a:solidFill>
                <a:srgbClr val="002060"/>
              </a:solidFill>
            </a:endParaRPr>
          </a:p>
          <a:p>
            <a:pPr lvl="0"/>
            <a:r>
              <a:rPr lang="en-US" sz="1400" b="1" dirty="0">
                <a:solidFill>
                  <a:srgbClr val="0070C0"/>
                </a:solidFill>
              </a:rPr>
              <a:t>11:00 – 11:40: 4 Parallel Breakout Sessions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1200" b="1" i="1" dirty="0"/>
              <a:t>Overall Objective: </a:t>
            </a:r>
            <a:r>
              <a:rPr lang="en-GB" sz="1200" i="1" dirty="0"/>
              <a:t>Brainstorming and identification of case studies on how EO can support the implementation of the Paris Agreement.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de-DE" sz="1200" b="1" i="1" dirty="0"/>
              <a:t>Details: </a:t>
            </a:r>
            <a:r>
              <a:rPr lang="de-DE" sz="1200" i="1" dirty="0"/>
              <a:t>Next </a:t>
            </a:r>
            <a:r>
              <a:rPr lang="de-DE" sz="1200" i="1" dirty="0" err="1"/>
              <a:t>slides</a:t>
            </a:r>
            <a:endParaRPr lang="de-DE" sz="1200" i="1" dirty="0"/>
          </a:p>
          <a:p>
            <a:pPr lvl="0" indent="0"/>
            <a:endParaRPr lang="en-GB" sz="400" b="1" i="1" dirty="0">
              <a:solidFill>
                <a:srgbClr val="002060"/>
              </a:solidFill>
            </a:endParaRPr>
          </a:p>
          <a:p>
            <a:pPr lvl="0" indent="0"/>
            <a:r>
              <a:rPr lang="en-US" sz="1400" b="1" dirty="0">
                <a:solidFill>
                  <a:srgbClr val="0070C0"/>
                </a:solidFill>
              </a:rPr>
              <a:t>11:40 – 12:00: Break</a:t>
            </a:r>
            <a:endParaRPr lang="en-GB" sz="1200" i="1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de-DE" sz="1200" i="1" dirty="0" err="1"/>
              <a:t>Finalization</a:t>
            </a:r>
            <a:r>
              <a:rPr lang="de-DE" sz="1200" i="1" dirty="0"/>
              <a:t> </a:t>
            </a:r>
            <a:r>
              <a:rPr lang="de-DE" sz="1200" i="1" dirty="0" err="1"/>
              <a:t>of</a:t>
            </a:r>
            <a:r>
              <a:rPr lang="de-DE" sz="1200" i="1" dirty="0"/>
              <a:t> </a:t>
            </a:r>
            <a:r>
              <a:rPr lang="de-DE" sz="1200" i="1" dirty="0" err="1"/>
              <a:t>Breakout</a:t>
            </a:r>
            <a:r>
              <a:rPr lang="de-DE" sz="1200" i="1" dirty="0"/>
              <a:t> </a:t>
            </a:r>
            <a:r>
              <a:rPr lang="de-DE" sz="1200" i="1" dirty="0" err="1"/>
              <a:t>summaries</a:t>
            </a:r>
            <a:endParaRPr lang="de-DE" sz="1200" i="1" dirty="0"/>
          </a:p>
          <a:p>
            <a:pPr lvl="0" indent="0"/>
            <a:endParaRPr lang="en-GB" sz="400" i="1" dirty="0">
              <a:solidFill>
                <a:srgbClr val="002060"/>
              </a:solidFill>
            </a:endParaRPr>
          </a:p>
          <a:p>
            <a:pPr lvl="0"/>
            <a:r>
              <a:rPr lang="en-US" sz="1400" b="1" dirty="0">
                <a:solidFill>
                  <a:srgbClr val="0070C0"/>
                </a:solidFill>
              </a:rPr>
              <a:t>12:00 – 12:55: Feedback from Breakout Sessions 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70C0"/>
              </a:solidFill>
            </a:endParaRPr>
          </a:p>
          <a:p>
            <a:pPr lvl="0"/>
            <a:endParaRPr lang="en-US" sz="1400" b="1" dirty="0">
              <a:solidFill>
                <a:srgbClr val="0070C0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en-US" sz="1400" i="1" dirty="0"/>
          </a:p>
          <a:p>
            <a:pPr lvl="0">
              <a:buFont typeface="Arial" panose="020B0604020202020204" pitchFamily="34" charset="0"/>
              <a:buChar char="•"/>
            </a:pPr>
            <a:endParaRPr lang="de-DE" sz="1400" i="1" dirty="0"/>
          </a:p>
        </p:txBody>
      </p:sp>
    </p:spTree>
    <p:extLst>
      <p:ext uri="{BB962C8B-B14F-4D97-AF65-F5344CB8AC3E}">
        <p14:creationId xmlns:p14="http://schemas.microsoft.com/office/powerpoint/2010/main" val="457426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3C1B6-4B19-9A4E-8D79-01AF21D2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GB" dirty="0"/>
              <a:t>Session 3: EO for UNFCCC Paris Agreement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06EBE-D6DF-3845-B2C5-98650906E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86" y="587827"/>
            <a:ext cx="8777714" cy="3984172"/>
          </a:xfrm>
        </p:spPr>
        <p:txBody>
          <a:bodyPr/>
          <a:lstStyle/>
          <a:p>
            <a:pPr lvl="0"/>
            <a:r>
              <a:rPr lang="en-GB" sz="2000" b="1" i="1" dirty="0">
                <a:solidFill>
                  <a:srgbClr val="002060"/>
                </a:solidFill>
              </a:rPr>
              <a:t>Four Breakout Sessions (11:00 – 11:40, parallel):</a:t>
            </a:r>
            <a:endParaRPr lang="en-GB" sz="1400" b="1" i="1" dirty="0">
              <a:solidFill>
                <a:srgbClr val="002060"/>
              </a:solidFill>
            </a:endParaRPr>
          </a:p>
          <a:p>
            <a:pPr lvl="0"/>
            <a:r>
              <a:rPr lang="en-US" sz="1400" b="1" dirty="0">
                <a:solidFill>
                  <a:srgbClr val="0070C0"/>
                </a:solidFill>
              </a:rPr>
              <a:t>3a: </a:t>
            </a:r>
            <a:r>
              <a:rPr lang="en-GB" sz="1400" b="1" dirty="0">
                <a:solidFill>
                  <a:srgbClr val="0070C0"/>
                </a:solidFill>
              </a:rPr>
              <a:t>Atmospheric monitoring for quantifying GHG emissions (top-down)</a:t>
            </a:r>
            <a:endParaRPr lang="en-GB" sz="1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accent6">
                    <a:lumMod val="50000"/>
                  </a:schemeClr>
                </a:solidFill>
              </a:rPr>
              <a:t>e.g. atmospheric retrievals of CO2, CH4, halocarbon, NO2, CO, etc., and inverse modelling to derive sources and sinks (i.e. top-down)</a:t>
            </a:r>
          </a:p>
          <a:p>
            <a:pPr lvl="0"/>
            <a:r>
              <a:rPr lang="en-GB" sz="1400" b="1" dirty="0">
                <a:solidFill>
                  <a:srgbClr val="0070C0"/>
                </a:solidFill>
              </a:rPr>
              <a:t>3b: 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GB" sz="1400" b="1" dirty="0">
                <a:solidFill>
                  <a:srgbClr val="0070C0"/>
                </a:solidFill>
              </a:rPr>
              <a:t>Assessing GHG stocks, sources and sinks from observations of the terrestrial C-cycle</a:t>
            </a:r>
            <a:endParaRPr lang="en-GB" sz="1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accent6">
                    <a:lumMod val="50000"/>
                  </a:schemeClr>
                </a:solidFill>
              </a:rPr>
              <a:t>e.g. EO-based monitoring of AFOLU, wetlands, etc., and land surface modelling to estimate emissions (i.e. bottom-up/land)</a:t>
            </a:r>
          </a:p>
          <a:p>
            <a:pPr lvl="0"/>
            <a:r>
              <a:rPr lang="de-DE" sz="1400" b="1" dirty="0">
                <a:solidFill>
                  <a:srgbClr val="0070C0"/>
                </a:solidFill>
              </a:rPr>
              <a:t>3c: </a:t>
            </a:r>
            <a:r>
              <a:rPr lang="en-GB" sz="1400" b="1" dirty="0">
                <a:solidFill>
                  <a:srgbClr val="0070C0"/>
                </a:solidFill>
              </a:rPr>
              <a:t>Understanding the role of the oceans and polar regions as GHG sources and sink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accent6">
                    <a:lumMod val="50000"/>
                  </a:schemeClr>
                </a:solidFill>
              </a:rPr>
              <a:t>e.g. ocean circulation impact on the C sink; ocean biological carbon pump; permafrost emissions of CH4, etc. (i.e. bottom-up/oceans and ice)</a:t>
            </a:r>
          </a:p>
          <a:p>
            <a:pPr lvl="0"/>
            <a:r>
              <a:rPr lang="de-DE" sz="1400" b="1" dirty="0">
                <a:solidFill>
                  <a:srgbClr val="0070C0"/>
                </a:solidFill>
              </a:rPr>
              <a:t>3d: </a:t>
            </a:r>
            <a:r>
              <a:rPr lang="en-GB" sz="1400" b="1" dirty="0">
                <a:solidFill>
                  <a:srgbClr val="0070C0"/>
                </a:solidFill>
              </a:rPr>
              <a:t>Use of EO in building resilience and adapting to climate change</a:t>
            </a:r>
            <a:endParaRPr lang="en-GB" sz="1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accent6">
                    <a:lumMod val="50000"/>
                  </a:schemeClr>
                </a:solidFill>
              </a:rPr>
              <a:t>e.g. monitoring/understanding heatwaves, wildfires, and droughts; desertification; flooding; sea-level rise; sea state extreme/surge events, etc.</a:t>
            </a:r>
          </a:p>
          <a:p>
            <a:pPr lvl="0"/>
            <a:endParaRPr lang="de-DE" sz="1400" b="1" dirty="0">
              <a:solidFill>
                <a:srgbClr val="0070C0"/>
              </a:solidFill>
            </a:endParaRPr>
          </a:p>
          <a:p>
            <a:pPr lvl="0"/>
            <a:endParaRPr lang="en-US" sz="1400" b="1" dirty="0">
              <a:solidFill>
                <a:srgbClr val="0070C0"/>
              </a:solidFill>
            </a:endParaRPr>
          </a:p>
          <a:p>
            <a:pPr lvl="0"/>
            <a:r>
              <a:rPr lang="en-US" sz="1400" b="1" dirty="0">
                <a:solidFill>
                  <a:srgbClr val="0070C0"/>
                </a:solidFill>
              </a:rPr>
              <a:t> 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70C0"/>
              </a:solidFill>
            </a:endParaRPr>
          </a:p>
          <a:p>
            <a:pPr lvl="0"/>
            <a:endParaRPr lang="en-US" sz="1400" b="1" dirty="0">
              <a:solidFill>
                <a:srgbClr val="0070C0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en-US" sz="1400" i="1" dirty="0"/>
          </a:p>
          <a:p>
            <a:pPr lvl="0">
              <a:buFont typeface="Arial" panose="020B0604020202020204" pitchFamily="34" charset="0"/>
              <a:buChar char="•"/>
            </a:pPr>
            <a:endParaRPr lang="de-DE" sz="1400" i="1" dirty="0"/>
          </a:p>
        </p:txBody>
      </p:sp>
    </p:spTree>
    <p:extLst>
      <p:ext uri="{BB962C8B-B14F-4D97-AF65-F5344CB8AC3E}">
        <p14:creationId xmlns:p14="http://schemas.microsoft.com/office/powerpoint/2010/main" val="295333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3C1B6-4B19-9A4E-8D79-01AF21D2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GB" dirty="0"/>
              <a:t>Session 3: EO for UNFCCC Paris Agreement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06EBE-D6DF-3845-B2C5-98650906E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86" y="553960"/>
            <a:ext cx="8777714" cy="3984172"/>
          </a:xfrm>
        </p:spPr>
        <p:txBody>
          <a:bodyPr/>
          <a:lstStyle/>
          <a:p>
            <a:pPr lvl="0"/>
            <a:r>
              <a:rPr lang="en-GB" b="1" i="1" dirty="0">
                <a:solidFill>
                  <a:srgbClr val="002060"/>
                </a:solidFill>
              </a:rPr>
              <a:t>Expected main output from Breakouts: Answers to these</a:t>
            </a:r>
          </a:p>
          <a:p>
            <a:pPr lvl="0"/>
            <a:r>
              <a:rPr lang="de-DE" sz="2000" b="1" i="1" dirty="0" err="1">
                <a:solidFill>
                  <a:srgbClr val="002060"/>
                </a:solidFill>
              </a:rPr>
              <a:t>Seed</a:t>
            </a:r>
            <a:r>
              <a:rPr lang="de-DE" sz="2000" b="1" i="1" dirty="0">
                <a:solidFill>
                  <a:srgbClr val="002060"/>
                </a:solidFill>
              </a:rPr>
              <a:t> </a:t>
            </a:r>
            <a:r>
              <a:rPr lang="de-DE" sz="2000" b="1" i="1" dirty="0" err="1">
                <a:solidFill>
                  <a:srgbClr val="002060"/>
                </a:solidFill>
              </a:rPr>
              <a:t>questions</a:t>
            </a:r>
            <a:r>
              <a:rPr lang="de-DE" sz="2000" b="1" i="1" dirty="0">
                <a:solidFill>
                  <a:srgbClr val="002060"/>
                </a:solidFill>
              </a:rPr>
              <a:t>:</a:t>
            </a:r>
          </a:p>
          <a:p>
            <a:pPr lvl="0"/>
            <a:endParaRPr lang="en-GB" sz="800" b="1" dirty="0">
              <a:solidFill>
                <a:srgbClr val="0070C0"/>
              </a:solidFill>
            </a:endParaRPr>
          </a:p>
          <a:p>
            <a:pPr lvl="0"/>
            <a:r>
              <a:rPr lang="en-GB" sz="1400" b="1" dirty="0">
                <a:solidFill>
                  <a:srgbClr val="0070C0"/>
                </a:solidFill>
              </a:rPr>
              <a:t>Q1: </a:t>
            </a: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Identify case studies based on existing work that illustrate how EO can already support the Paris agreement.</a:t>
            </a:r>
            <a:endParaRPr lang="en-GB" sz="1400" dirty="0">
              <a:solidFill>
                <a:srgbClr val="FF0000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FF0000"/>
                </a:solidFill>
              </a:rPr>
              <a:t>What has been done already and what can we do already now ?</a:t>
            </a:r>
            <a:b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</a:br>
            <a:endParaRPr lang="en-GB" sz="8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GB" sz="1400" b="1" dirty="0">
                <a:solidFill>
                  <a:srgbClr val="0070C0"/>
                </a:solidFill>
              </a:rPr>
              <a:t>Q2: </a:t>
            </a: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Are there R&amp;D case studies that may in the next 5-10 years lead to new types of actionable information supporting Paris Agreement goals?</a:t>
            </a:r>
            <a:endParaRPr lang="en-GB" sz="1400" dirty="0">
              <a:solidFill>
                <a:srgbClr val="FF0000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FF0000"/>
                </a:solidFill>
              </a:rPr>
              <a:t>What should we do in a follow-on programme ?</a:t>
            </a:r>
            <a:br>
              <a:rPr lang="en-GB" sz="800" dirty="0">
                <a:solidFill>
                  <a:srgbClr val="FF0000"/>
                </a:solidFill>
              </a:rPr>
            </a:br>
            <a:endParaRPr lang="en-GB" sz="800" dirty="0">
              <a:solidFill>
                <a:srgbClr val="FF0000"/>
              </a:solidFill>
            </a:endParaRPr>
          </a:p>
          <a:p>
            <a:pPr lvl="0"/>
            <a:r>
              <a:rPr lang="en-GB" sz="1400" b="1" dirty="0">
                <a:solidFill>
                  <a:srgbClr val="0070C0"/>
                </a:solidFill>
              </a:rPr>
              <a:t>Q3: </a:t>
            </a: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How can the CCI community contribute to the first Global Stocktake in 2023? (i.e., ideas for projects in CCI+ Phase 2)</a:t>
            </a:r>
            <a:endParaRPr lang="en-GB" sz="1400" dirty="0">
              <a:solidFill>
                <a:srgbClr val="FF0000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FF0000"/>
                </a:solidFill>
              </a:rPr>
              <a:t>What should we do in Phase 2 ?</a:t>
            </a:r>
            <a:endParaRPr lang="en-GB" sz="14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endParaRPr lang="de-DE" sz="1400" b="1" dirty="0">
              <a:solidFill>
                <a:srgbClr val="0070C0"/>
              </a:solidFill>
            </a:endParaRPr>
          </a:p>
          <a:p>
            <a:pPr lvl="0"/>
            <a:endParaRPr lang="en-US" sz="1400" b="1" dirty="0">
              <a:solidFill>
                <a:srgbClr val="0070C0"/>
              </a:solidFill>
            </a:endParaRPr>
          </a:p>
          <a:p>
            <a:pPr lvl="0"/>
            <a:r>
              <a:rPr lang="en-US" sz="1400" b="1" dirty="0">
                <a:solidFill>
                  <a:srgbClr val="0070C0"/>
                </a:solidFill>
              </a:rPr>
              <a:t> 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70C0"/>
              </a:solidFill>
            </a:endParaRPr>
          </a:p>
          <a:p>
            <a:pPr lvl="0"/>
            <a:endParaRPr lang="en-US" sz="1400" b="1" dirty="0">
              <a:solidFill>
                <a:srgbClr val="0070C0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en-US" sz="1400" i="1" dirty="0"/>
          </a:p>
          <a:p>
            <a:pPr lvl="0">
              <a:buFont typeface="Arial" panose="020B0604020202020204" pitchFamily="34" charset="0"/>
              <a:buChar char="•"/>
            </a:pPr>
            <a:endParaRPr lang="de-DE" sz="1400" i="1" dirty="0"/>
          </a:p>
        </p:txBody>
      </p:sp>
    </p:spTree>
    <p:extLst>
      <p:ext uri="{BB962C8B-B14F-4D97-AF65-F5344CB8AC3E}">
        <p14:creationId xmlns:p14="http://schemas.microsoft.com/office/powerpoint/2010/main" val="4373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3C1B6-4B19-9A4E-8D79-01AF21D2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GB" dirty="0"/>
              <a:t>Session 3: EO for UNFCCC Paris Agreement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06EBE-D6DF-3845-B2C5-98650906E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86" y="553960"/>
            <a:ext cx="8784783" cy="3984172"/>
          </a:xfrm>
        </p:spPr>
        <p:txBody>
          <a:bodyPr/>
          <a:lstStyle/>
          <a:p>
            <a:pPr lvl="0"/>
            <a:r>
              <a:rPr lang="de-DE" sz="2000" b="1" i="1" dirty="0" err="1">
                <a:solidFill>
                  <a:srgbClr val="002060"/>
                </a:solidFill>
              </a:rPr>
              <a:t>Breakout</a:t>
            </a:r>
            <a:r>
              <a:rPr lang="de-DE" sz="2000" b="1" i="1" dirty="0">
                <a:solidFill>
                  <a:srgbClr val="002060"/>
                </a:solidFill>
              </a:rPr>
              <a:t> Sessions: </a:t>
            </a:r>
            <a:r>
              <a:rPr lang="de-DE" sz="2000" b="1" i="1" dirty="0" err="1">
                <a:solidFill>
                  <a:srgbClr val="002060"/>
                </a:solidFill>
              </a:rPr>
              <a:t>How</a:t>
            </a:r>
            <a:r>
              <a:rPr lang="de-DE" sz="2000" b="1" i="1" dirty="0">
                <a:solidFill>
                  <a:srgbClr val="002060"/>
                </a:solidFill>
              </a:rPr>
              <a:t> </a:t>
            </a:r>
            <a:r>
              <a:rPr lang="de-DE" sz="2000" b="1" i="1" dirty="0" err="1">
                <a:solidFill>
                  <a:srgbClr val="002060"/>
                </a:solidFill>
              </a:rPr>
              <a:t>it</a:t>
            </a:r>
            <a:r>
              <a:rPr lang="de-DE" sz="2000" b="1" i="1" dirty="0">
                <a:solidFill>
                  <a:srgbClr val="002060"/>
                </a:solidFill>
              </a:rPr>
              <a:t> </a:t>
            </a:r>
            <a:r>
              <a:rPr lang="de-DE" sz="2000" b="1" i="1" dirty="0" err="1">
                <a:solidFill>
                  <a:srgbClr val="002060"/>
                </a:solidFill>
              </a:rPr>
              <a:t>works</a:t>
            </a:r>
            <a:r>
              <a:rPr lang="de-DE" sz="2000" b="1" i="1" dirty="0">
                <a:solidFill>
                  <a:srgbClr val="002060"/>
                </a:solidFill>
              </a:rPr>
              <a:t>:</a:t>
            </a:r>
          </a:p>
          <a:p>
            <a:pPr lvl="0" indent="0"/>
            <a:endParaRPr lang="en-GB" sz="8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  The facilitators will introduce the session, compiles answers to the seed questions, guide through the session, make notes to be presented to the plenary, …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4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  Baseline: Mute your phone !</a:t>
            </a:r>
          </a:p>
          <a:p>
            <a:pPr lvl="1"/>
            <a:endParaRPr lang="en-GB" sz="14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  If you have an input (question, comment, contribution, …):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GB" sz="1400" dirty="0">
                <a:solidFill>
                  <a:schemeClr val="accent6">
                    <a:lumMod val="50000"/>
                  </a:schemeClr>
                </a:solidFill>
              </a:rPr>
              <a:t>Do NOT use the HAND button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  Use the chat: </a:t>
            </a:r>
            <a:r>
              <a:rPr lang="en-GB" sz="1400" dirty="0">
                <a:solidFill>
                  <a:schemeClr val="accent6">
                    <a:lumMod val="50000"/>
                  </a:schemeClr>
                </a:solidFill>
              </a:rPr>
              <a:t>Shortly indicate that you have a contribution, e.g., type </a:t>
            </a: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“Q</a:t>
            </a:r>
            <a:r>
              <a:rPr lang="en-GB" sz="1400" dirty="0">
                <a:solidFill>
                  <a:schemeClr val="accent6">
                    <a:lumMod val="50000"/>
                  </a:schemeClr>
                </a:solidFill>
              </a:rPr>
              <a:t>” or “I have a question” but do not formulate your detailed input in the chat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  If invited to speak: Press and hold the space bar to temporarily unmute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400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3C1B6-4B19-9A4E-8D79-01AF21D2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GB" dirty="0"/>
              <a:t>Session 3: EO for UNFCCC Paris Agreement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06EBE-D6DF-3845-B2C5-98650906E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86" y="553960"/>
            <a:ext cx="8777714" cy="3984172"/>
          </a:xfrm>
        </p:spPr>
        <p:txBody>
          <a:bodyPr/>
          <a:lstStyle/>
          <a:p>
            <a:pPr lvl="0"/>
            <a:r>
              <a:rPr lang="de-DE" sz="2000" b="1" i="1" dirty="0" err="1">
                <a:solidFill>
                  <a:srgbClr val="002060"/>
                </a:solidFill>
              </a:rPr>
              <a:t>Breakout</a:t>
            </a:r>
            <a:r>
              <a:rPr lang="de-DE" sz="2000" b="1" i="1" dirty="0">
                <a:solidFill>
                  <a:srgbClr val="002060"/>
                </a:solidFill>
              </a:rPr>
              <a:t> Summary Reports </a:t>
            </a:r>
            <a:r>
              <a:rPr lang="de-DE" sz="2000" b="1" i="1" dirty="0" err="1">
                <a:solidFill>
                  <a:srgbClr val="002060"/>
                </a:solidFill>
              </a:rPr>
              <a:t>to</a:t>
            </a:r>
            <a:r>
              <a:rPr lang="de-DE" sz="2000" b="1" i="1" dirty="0">
                <a:solidFill>
                  <a:srgbClr val="002060"/>
                </a:solidFill>
              </a:rPr>
              <a:t> </a:t>
            </a:r>
            <a:r>
              <a:rPr lang="de-DE" sz="2000" b="1" i="1" dirty="0" err="1">
                <a:solidFill>
                  <a:srgbClr val="002060"/>
                </a:solidFill>
              </a:rPr>
              <a:t>Plenary</a:t>
            </a:r>
            <a:r>
              <a:rPr lang="de-DE" sz="2000" b="1" i="1" dirty="0">
                <a:solidFill>
                  <a:srgbClr val="002060"/>
                </a:solidFill>
              </a:rPr>
              <a:t>: </a:t>
            </a:r>
            <a:r>
              <a:rPr lang="de-DE" sz="2000" b="1" i="1" dirty="0" err="1">
                <a:solidFill>
                  <a:srgbClr val="002060"/>
                </a:solidFill>
              </a:rPr>
              <a:t>How</a:t>
            </a:r>
            <a:r>
              <a:rPr lang="de-DE" sz="2000" b="1" i="1" dirty="0">
                <a:solidFill>
                  <a:srgbClr val="002060"/>
                </a:solidFill>
              </a:rPr>
              <a:t> </a:t>
            </a:r>
            <a:r>
              <a:rPr lang="de-DE" sz="2000" b="1" i="1" dirty="0" err="1">
                <a:solidFill>
                  <a:srgbClr val="002060"/>
                </a:solidFill>
              </a:rPr>
              <a:t>it</a:t>
            </a:r>
            <a:r>
              <a:rPr lang="de-DE" sz="2000" b="1" i="1" dirty="0">
                <a:solidFill>
                  <a:srgbClr val="002060"/>
                </a:solidFill>
              </a:rPr>
              <a:t> </a:t>
            </a:r>
            <a:r>
              <a:rPr lang="de-DE" sz="2000" b="1" i="1" dirty="0" err="1">
                <a:solidFill>
                  <a:srgbClr val="002060"/>
                </a:solidFill>
              </a:rPr>
              <a:t>works</a:t>
            </a:r>
            <a:r>
              <a:rPr lang="de-DE" sz="2000" b="1" i="1" dirty="0">
                <a:solidFill>
                  <a:srgbClr val="002060"/>
                </a:solidFill>
              </a:rPr>
              <a:t>:</a:t>
            </a:r>
          </a:p>
          <a:p>
            <a:pPr lvl="0" indent="0"/>
            <a:endParaRPr lang="en-GB" sz="800" b="1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  12:00 – 12:55, 4 reports + discussion: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 12:00 – 12:40: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  10 min. per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report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including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max. 2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inputs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but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only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from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breakout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participants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in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case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presenter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has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forgotten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something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important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from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breakout</a:t>
            </a:r>
            <a:endParaRPr lang="de-DE" sz="14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 12:40 – 12:55: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  Q&amp;A,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discussion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related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to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all 4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summary</a:t>
            </a:r>
            <a:r>
              <a:rPr lang="de-DE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400" b="1" dirty="0" err="1">
                <a:solidFill>
                  <a:schemeClr val="accent6">
                    <a:lumMod val="50000"/>
                  </a:schemeClr>
                </a:solidFill>
              </a:rPr>
              <a:t>presentations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932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3C1B6-4B19-9A4E-8D79-01AF21D2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GB" dirty="0"/>
              <a:t>Session 3: EO for UNFCCC Paris Agreement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06EBE-D6DF-3845-B2C5-98650906E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85" y="510418"/>
            <a:ext cx="8775137" cy="4083354"/>
          </a:xfrm>
        </p:spPr>
        <p:txBody>
          <a:bodyPr/>
          <a:lstStyle/>
          <a:p>
            <a:pPr lvl="0"/>
            <a:r>
              <a:rPr lang="de-DE" sz="2000" b="1" i="1" dirty="0" err="1">
                <a:solidFill>
                  <a:srgbClr val="002060"/>
                </a:solidFill>
              </a:rPr>
              <a:t>Some</a:t>
            </a:r>
            <a:r>
              <a:rPr lang="de-DE" sz="2000" b="1" i="1" dirty="0">
                <a:solidFill>
                  <a:srgbClr val="002060"/>
                </a:solidFill>
              </a:rPr>
              <a:t> </a:t>
            </a:r>
            <a:r>
              <a:rPr lang="de-DE" sz="2000" b="1" i="1" dirty="0" err="1">
                <a:solidFill>
                  <a:srgbClr val="002060"/>
                </a:solidFill>
              </a:rPr>
              <a:t>remarks</a:t>
            </a:r>
            <a:r>
              <a:rPr lang="de-DE" sz="2000" b="1" i="1" dirty="0">
                <a:solidFill>
                  <a:srgbClr val="002060"/>
                </a:solidFill>
              </a:rPr>
              <a:t> on CO</a:t>
            </a:r>
            <a:r>
              <a:rPr lang="de-DE" sz="2000" b="1" i="1" baseline="-25000" dirty="0">
                <a:solidFill>
                  <a:srgbClr val="002060"/>
                </a:solidFill>
              </a:rPr>
              <a:t>2</a:t>
            </a:r>
            <a:r>
              <a:rPr lang="de-DE" sz="2000" b="1" i="1" dirty="0">
                <a:solidFill>
                  <a:srgbClr val="002060"/>
                </a:solidFill>
              </a:rPr>
              <a:t> </a:t>
            </a:r>
            <a:r>
              <a:rPr lang="de-DE" i="1" dirty="0">
                <a:solidFill>
                  <a:srgbClr val="002060"/>
                </a:solidFill>
              </a:rPr>
              <a:t>(</a:t>
            </a:r>
            <a:r>
              <a:rPr lang="de-DE" i="1" dirty="0" err="1">
                <a:solidFill>
                  <a:srgbClr val="002060"/>
                </a:solidFill>
              </a:rPr>
              <a:t>likely</a:t>
            </a:r>
            <a:r>
              <a:rPr lang="de-DE" i="1" dirty="0">
                <a:solidFill>
                  <a:srgbClr val="002060"/>
                </a:solidFill>
              </a:rPr>
              <a:t> relevant also </a:t>
            </a:r>
            <a:r>
              <a:rPr lang="de-DE" i="1" dirty="0" err="1">
                <a:solidFill>
                  <a:srgbClr val="002060"/>
                </a:solidFill>
              </a:rPr>
              <a:t>for</a:t>
            </a:r>
            <a:r>
              <a:rPr lang="de-DE" i="1" dirty="0">
                <a:solidFill>
                  <a:srgbClr val="002060"/>
                </a:solidFill>
              </a:rPr>
              <a:t> </a:t>
            </a:r>
            <a:r>
              <a:rPr lang="de-DE" i="1" dirty="0" err="1">
                <a:solidFill>
                  <a:srgbClr val="002060"/>
                </a:solidFill>
              </a:rPr>
              <a:t>other</a:t>
            </a:r>
            <a:r>
              <a:rPr lang="de-DE" i="1" dirty="0">
                <a:solidFill>
                  <a:srgbClr val="002060"/>
                </a:solidFill>
              </a:rPr>
              <a:t> variables)</a:t>
            </a:r>
            <a:r>
              <a:rPr lang="de-DE" sz="2000" b="1" i="1" dirty="0">
                <a:solidFill>
                  <a:srgbClr val="002060"/>
                </a:solidFill>
              </a:rPr>
              <a:t>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Current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satellites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not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optimized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to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obtain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information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on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anthropogenic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CO</a:t>
            </a:r>
            <a:r>
              <a:rPr lang="de-DE" sz="1200" baseline="-25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emissions</a:t>
            </a:r>
            <a:endParaRPr lang="de-DE" sz="12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Situation will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be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much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better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in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future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thanks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to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initiatives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from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EU, ESA, ECMWF, EUMETSAT, etc. (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planned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CO2M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satellite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constellation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, CHE, VERIFY, …)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Nevertheless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several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peer-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reviewed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publications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addressing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this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important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application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with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already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existing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satellites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(not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only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CO</a:t>
            </a:r>
            <a:r>
              <a:rPr lang="de-DE" sz="1200" baseline="-25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, but also CH</a:t>
            </a:r>
            <a:r>
              <a:rPr lang="de-DE" sz="1200" baseline="-25000" dirty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, …)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Significant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European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contributions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thanks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to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progress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in GHG-CCI w.r.t.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retrieval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algorithm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developments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data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processing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validation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user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assessments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, iterative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improvements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, …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Initial GHG-CCI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project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: Products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now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generated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operationally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via C3S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Ongoing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GHG-CCI+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project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: New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retrieval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algorithms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and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resulting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data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products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from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OCO-2, S5P, GOSAT-2, </a:t>
            </a:r>
            <a:r>
              <a:rPr lang="de-DE" sz="1200" dirty="0" err="1">
                <a:solidFill>
                  <a:schemeClr val="accent6">
                    <a:lumMod val="50000"/>
                  </a:schemeClr>
                </a:solidFill>
              </a:rPr>
              <a:t>TanSat</a:t>
            </a:r>
            <a:r>
              <a:rPr lang="de-DE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rgbClr val="FF0000"/>
                </a:solidFill>
              </a:rPr>
              <a:t>Paris </a:t>
            </a:r>
            <a:r>
              <a:rPr lang="de-DE" sz="1200" dirty="0" err="1">
                <a:solidFill>
                  <a:srgbClr val="FF0000"/>
                </a:solidFill>
              </a:rPr>
              <a:t>application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requires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highest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possible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data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quality</a:t>
            </a:r>
            <a:r>
              <a:rPr lang="de-DE" sz="1200" dirty="0">
                <a:solidFill>
                  <a:srgbClr val="FF0000"/>
                </a:solidFill>
              </a:rPr>
              <a:t> (</a:t>
            </a:r>
            <a:r>
              <a:rPr lang="de-DE" sz="1200" dirty="0" err="1">
                <a:solidFill>
                  <a:srgbClr val="FF0000"/>
                </a:solidFill>
              </a:rPr>
              <a:t>further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reduction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of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biases</a:t>
            </a:r>
            <a:r>
              <a:rPr lang="de-DE" sz="1200" dirty="0">
                <a:solidFill>
                  <a:srgbClr val="FF0000"/>
                </a:solidFill>
              </a:rPr>
              <a:t>, </a:t>
            </a:r>
            <a:r>
              <a:rPr lang="de-DE" sz="1200" dirty="0" err="1">
                <a:solidFill>
                  <a:srgbClr val="FF0000"/>
                </a:solidFill>
              </a:rPr>
              <a:t>increase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of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data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yield</a:t>
            </a:r>
            <a:r>
              <a:rPr lang="de-DE" sz="1200" dirty="0">
                <a:solidFill>
                  <a:srgbClr val="FF0000"/>
                </a:solidFill>
              </a:rPr>
              <a:t>, </a:t>
            </a:r>
            <a:r>
              <a:rPr lang="de-DE" sz="1200" dirty="0" err="1">
                <a:solidFill>
                  <a:srgbClr val="FF0000"/>
                </a:solidFill>
              </a:rPr>
              <a:t>uncertainty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characterization</a:t>
            </a:r>
            <a:r>
              <a:rPr lang="de-DE" sz="1200" dirty="0">
                <a:solidFill>
                  <a:srgbClr val="FF0000"/>
                </a:solidFill>
              </a:rPr>
              <a:t>, …) </a:t>
            </a:r>
            <a:r>
              <a:rPr lang="de-DE" sz="1200" dirty="0" err="1">
                <a:solidFill>
                  <a:srgbClr val="FF0000"/>
                </a:solidFill>
              </a:rPr>
              <a:t>and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assessment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of</a:t>
            </a:r>
            <a:r>
              <a:rPr lang="de-DE" sz="1200" dirty="0">
                <a:solidFill>
                  <a:srgbClr val="FF0000"/>
                </a:solidFill>
              </a:rPr>
              <a:t> „</a:t>
            </a:r>
            <a:r>
              <a:rPr lang="de-DE" sz="1200" dirty="0" err="1">
                <a:solidFill>
                  <a:srgbClr val="FF0000"/>
                </a:solidFill>
              </a:rPr>
              <a:t>fitness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for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purpose</a:t>
            </a:r>
            <a:r>
              <a:rPr lang="de-DE" sz="1200" dirty="0">
                <a:solidFill>
                  <a:srgbClr val="FF0000"/>
                </a:solidFill>
              </a:rPr>
              <a:t>“:</a:t>
            </a:r>
          </a:p>
          <a:p>
            <a:pPr marL="355600" lvl="1">
              <a:buFont typeface="Arial" panose="020B0604020202020204" pitchFamily="34" charset="0"/>
              <a:buChar char="•"/>
            </a:pPr>
            <a:r>
              <a:rPr lang="de-DE" sz="1400" b="1" dirty="0">
                <a:solidFill>
                  <a:srgbClr val="FF0000"/>
                </a:solidFill>
              </a:rPr>
              <a:t>  </a:t>
            </a:r>
            <a:r>
              <a:rPr lang="de-DE" sz="1200" b="1" dirty="0">
                <a:solidFill>
                  <a:srgbClr val="FF0000"/>
                </a:solidFill>
              </a:rPr>
              <a:t>Fundamental R&amp;D </a:t>
            </a:r>
            <a:r>
              <a:rPr lang="de-DE" sz="1200" b="1" dirty="0" err="1">
                <a:solidFill>
                  <a:srgbClr val="FF0000"/>
                </a:solidFill>
              </a:rPr>
              <a:t>to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further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improve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retrieval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algorithms</a:t>
            </a:r>
            <a:r>
              <a:rPr lang="de-DE" sz="1200" b="1" dirty="0">
                <a:solidFill>
                  <a:srgbClr val="FF0000"/>
                </a:solidFill>
              </a:rPr>
              <a:t> etc. also </a:t>
            </a:r>
            <a:r>
              <a:rPr lang="de-DE" sz="1200" b="1" dirty="0" err="1">
                <a:solidFill>
                  <a:srgbClr val="FF0000"/>
                </a:solidFill>
              </a:rPr>
              <a:t>important</a:t>
            </a:r>
            <a:r>
              <a:rPr lang="de-DE" sz="1200" b="1" dirty="0">
                <a:solidFill>
                  <a:srgbClr val="FF0000"/>
                </a:solidFill>
              </a:rPr>
              <a:t> in </a:t>
            </a:r>
            <a:r>
              <a:rPr lang="de-DE" sz="1200" b="1" dirty="0" err="1">
                <a:solidFill>
                  <a:srgbClr val="FF0000"/>
                </a:solidFill>
              </a:rPr>
              <a:t>the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future</a:t>
            </a:r>
            <a:r>
              <a:rPr lang="de-DE" sz="1200" b="1" dirty="0">
                <a:solidFill>
                  <a:srgbClr val="FF0000"/>
                </a:solidFill>
              </a:rPr>
              <a:t> !</a:t>
            </a:r>
          </a:p>
          <a:p>
            <a:pPr marL="355600" lvl="1">
              <a:buFont typeface="Arial" panose="020B0604020202020204" pitchFamily="34" charset="0"/>
              <a:buChar char="•"/>
            </a:pPr>
            <a:r>
              <a:rPr lang="de-DE" sz="1200" b="1" dirty="0">
                <a:solidFill>
                  <a:srgbClr val="FF0000"/>
                </a:solidFill>
              </a:rPr>
              <a:t>  </a:t>
            </a:r>
            <a:r>
              <a:rPr lang="de-DE" sz="1200" b="1" dirty="0" err="1">
                <a:solidFill>
                  <a:srgbClr val="FF0000"/>
                </a:solidFill>
              </a:rPr>
              <a:t>Use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of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existing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data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products</a:t>
            </a:r>
            <a:r>
              <a:rPr lang="de-DE" sz="1200" b="1" dirty="0">
                <a:solidFill>
                  <a:srgbClr val="FF0000"/>
                </a:solidFill>
              </a:rPr>
              <a:t> (real </a:t>
            </a:r>
            <a:r>
              <a:rPr lang="de-DE" sz="1200" b="1" dirty="0" err="1">
                <a:solidFill>
                  <a:srgbClr val="FF0000"/>
                </a:solidFill>
              </a:rPr>
              <a:t>data</a:t>
            </a:r>
            <a:r>
              <a:rPr lang="de-DE" sz="1200" b="1" dirty="0">
                <a:solidFill>
                  <a:srgbClr val="FF0000"/>
                </a:solidFill>
              </a:rPr>
              <a:t> !) </a:t>
            </a:r>
            <a:r>
              <a:rPr lang="de-DE" sz="1200" b="1" dirty="0" err="1">
                <a:solidFill>
                  <a:srgbClr val="FF0000"/>
                </a:solidFill>
              </a:rPr>
              <a:t>for</a:t>
            </a:r>
            <a:r>
              <a:rPr lang="de-DE" sz="1200" b="1" dirty="0">
                <a:solidFill>
                  <a:srgbClr val="FF0000"/>
                </a:solidFill>
              </a:rPr>
              <a:t> Paris </a:t>
            </a:r>
            <a:r>
              <a:rPr lang="de-DE" sz="1200" b="1" dirty="0" err="1">
                <a:solidFill>
                  <a:srgbClr val="FF0000"/>
                </a:solidFill>
              </a:rPr>
              <a:t>application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to</a:t>
            </a:r>
            <a:r>
              <a:rPr lang="de-DE" sz="1200" b="1" dirty="0">
                <a:solidFill>
                  <a:srgbClr val="FF0000"/>
                </a:solidFill>
              </a:rPr>
              <a:t> find out </a:t>
            </a:r>
            <a:r>
              <a:rPr lang="de-DE" sz="1200" b="1" dirty="0" err="1">
                <a:solidFill>
                  <a:srgbClr val="FF0000"/>
                </a:solidFill>
              </a:rPr>
              <a:t>what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is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possible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already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now</a:t>
            </a:r>
            <a:r>
              <a:rPr lang="de-DE" sz="1200" b="1" dirty="0">
                <a:solidFill>
                  <a:srgbClr val="FF0000"/>
                </a:solidFill>
              </a:rPr>
              <a:t> &amp; </a:t>
            </a:r>
            <a:r>
              <a:rPr lang="de-DE" sz="1200" b="1" dirty="0" err="1">
                <a:solidFill>
                  <a:srgbClr val="FF0000"/>
                </a:solidFill>
              </a:rPr>
              <a:t>to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optimally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prepare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for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the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 err="1">
                <a:solidFill>
                  <a:srgbClr val="FF0000"/>
                </a:solidFill>
              </a:rPr>
              <a:t>future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dirty="0">
                <a:solidFill>
                  <a:srgbClr val="FF0000"/>
                </a:solidFill>
              </a:rPr>
              <a:t>(</a:t>
            </a:r>
            <a:r>
              <a:rPr lang="de-DE" sz="1200" dirty="0" err="1">
                <a:solidFill>
                  <a:srgbClr val="FF0000"/>
                </a:solidFill>
              </a:rPr>
              <a:t>here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 err="1">
                <a:solidFill>
                  <a:srgbClr val="FF0000"/>
                </a:solidFill>
              </a:rPr>
              <a:t>esp</a:t>
            </a:r>
            <a:r>
              <a:rPr lang="de-DE" sz="1200" dirty="0">
                <a:solidFill>
                  <a:srgbClr val="FF0000"/>
                </a:solidFill>
              </a:rPr>
              <a:t>. </a:t>
            </a:r>
            <a:r>
              <a:rPr lang="de-DE" sz="1200" dirty="0" err="1">
                <a:solidFill>
                  <a:srgbClr val="FF0000"/>
                </a:solidFill>
              </a:rPr>
              <a:t>for</a:t>
            </a:r>
            <a:r>
              <a:rPr lang="de-DE" sz="1200" dirty="0">
                <a:solidFill>
                  <a:srgbClr val="FF0000"/>
                </a:solidFill>
              </a:rPr>
              <a:t> CO2M)</a:t>
            </a:r>
            <a:r>
              <a:rPr lang="de-DE" sz="1200" b="1" dirty="0">
                <a:solidFill>
                  <a:srgbClr val="FF0000"/>
                </a:solidFill>
              </a:rPr>
              <a:t>, …   </a:t>
            </a:r>
          </a:p>
          <a:p>
            <a:pPr lvl="0">
              <a:buFont typeface="Arial" panose="020B0604020202020204" pitchFamily="34" charset="0"/>
              <a:buChar char="•"/>
            </a:pPr>
            <a:endParaRPr lang="de-DE" sz="1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de-DE" sz="1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de-DE" sz="1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102556"/>
      </p:ext>
    </p:extLst>
  </p:cSld>
  <p:clrMapOvr>
    <a:masterClrMapping/>
  </p:clrMapOvr>
</p:sld>
</file>

<file path=ppt/theme/theme1.xml><?xml version="1.0" encoding="utf-8"?>
<a:theme xmlns:a="http://schemas.openxmlformats.org/drawingml/2006/main" name="Esa presentation">
  <a:themeElements>
    <a:clrScheme name="Esa presentation 7">
      <a:dk1>
        <a:srgbClr val="000000"/>
      </a:dk1>
      <a:lt1>
        <a:srgbClr val="FFFFFF"/>
      </a:lt1>
      <a:dk2>
        <a:srgbClr val="747678"/>
      </a:dk2>
      <a:lt2>
        <a:srgbClr val="4D4F53"/>
      </a:lt2>
      <a:accent1>
        <a:srgbClr val="0098DB"/>
      </a:accent1>
      <a:accent2>
        <a:srgbClr val="D5D6D2"/>
      </a:accent2>
      <a:accent3>
        <a:srgbClr val="FFFFFF"/>
      </a:accent3>
      <a:accent4>
        <a:srgbClr val="000000"/>
      </a:accent4>
      <a:accent5>
        <a:srgbClr val="AACAEA"/>
      </a:accent5>
      <a:accent6>
        <a:srgbClr val="C1C2BE"/>
      </a:accent6>
      <a:hlink>
        <a:srgbClr val="8B8D8E"/>
      </a:hlink>
      <a:folHlink>
        <a:srgbClr val="9A9B9C"/>
      </a:folHlink>
    </a:clrScheme>
    <a:fontScheme name="Esa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A Presentation 16-9.potx" id="{625F8AEC-1CDE-415D-B0E3-F5C995E29248}" vid="{7620660D-6BA5-4224-AA6E-849C46B07D6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6886AD8AB8F641863D7175D5065007" ma:contentTypeVersion="3" ma:contentTypeDescription="Create a new document." ma:contentTypeScope="" ma:versionID="162452c565ecb79e9f0ae2236b325479">
  <xsd:schema xmlns:xsd="http://www.w3.org/2001/XMLSchema" xmlns:xs="http://www.w3.org/2001/XMLSchema" xmlns:p="http://schemas.microsoft.com/office/2006/metadata/properties" xmlns:ns2="40c0c347-00b0-40c8-840e-f378a39b02cd" xmlns:ns3="3b878028-b83e-426b-9324-72fb80488a63" targetNamespace="http://schemas.microsoft.com/office/2006/metadata/properties" ma:root="true" ma:fieldsID="72b564ad4cdba5456791b00f19cff5e2" ns2:_="" ns3:_="">
    <xsd:import namespace="40c0c347-00b0-40c8-840e-f378a39b02cd"/>
    <xsd:import namespace="3b878028-b83e-426b-9324-72fb80488a6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ECO_x0020_Team_x0020_Meeting_x0020_12_x002f_02_x002f_19" minOccurs="0"/>
                <xsd:element ref="ns3:Comm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c0c347-00b0-40c8-840e-f378a39b02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78028-b83e-426b-9324-72fb80488a63" elementFormDefault="qualified">
    <xsd:import namespace="http://schemas.microsoft.com/office/2006/documentManagement/types"/>
    <xsd:import namespace="http://schemas.microsoft.com/office/infopath/2007/PartnerControls"/>
    <xsd:element name="ECO_x0020_Team_x0020_Meeting_x0020_12_x002f_02_x002f_19" ma:index="9" nillable="true" ma:displayName="ECO Team Meeting 12/02/19" ma:internalName="ECO_x0020_Team_x0020_Meeting_x0020_12_x002f_02_x002f_19">
      <xsd:simpleType>
        <xsd:restriction base="dms:Text">
          <xsd:maxLength value="255"/>
        </xsd:restriction>
      </xsd:simpleType>
    </xsd:element>
    <xsd:element name="Comment" ma:index="10" nillable="true" ma:displayName="Comment" ma:internalName="Comm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 xmlns="3b878028-b83e-426b-9324-72fb80488a63" xsi:nil="true"/>
    <ECO_x0020_Team_x0020_Meeting_x0020_12_x002f_02_x002f_19 xmlns="3b878028-b83e-426b-9324-72fb80488a63" xsi:nil="true"/>
    <SharedWithUsers xmlns="40c0c347-00b0-40c8-840e-f378a39b02cd">
      <UserInfo>
        <DisplayName>Simon Pinnock</DisplayName>
        <AccountId>265</AccountId>
        <AccountType/>
      </UserInfo>
      <UserInfo>
        <DisplayName>Clement Albergel</DisplayName>
        <AccountId>1205</AccountId>
        <AccountType/>
      </UserInfo>
      <UserInfo>
        <DisplayName>Anna Maria Trofaier</DisplayName>
        <AccountId>968</AccountId>
        <AccountType/>
      </UserInfo>
      <UserInfo>
        <DisplayName>Ed Pechorro</DisplayName>
        <AccountId>433</AccountId>
        <AccountType/>
      </UserInfo>
      <UserInfo>
        <DisplayName>Paolo Cipollini</DisplayName>
        <AccountId>882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6A3AD0-55E7-48D5-9FCA-2503124021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c0c347-00b0-40c8-840e-f378a39b02cd"/>
    <ds:schemaRef ds:uri="3b878028-b83e-426b-9324-72fb80488a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22279E-2C4C-4C93-8498-455A58D1433E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40c0c347-00b0-40c8-840e-f378a39b0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b878028-b83e-426b-9324-72fb80488a6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ESA Presentation 16-9</Template>
  <TotalTime>0</TotalTime>
  <Words>967</Words>
  <Application>Microsoft Macintosh PowerPoint</Application>
  <PresentationFormat>On-screen Show (16:9)</PresentationFormat>
  <Paragraphs>98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Esa presentation</vt:lpstr>
      <vt:lpstr>10th CCI colocation meeting, 9-11 Sept. 2020</vt:lpstr>
      <vt:lpstr>Session 3: EO for UNFCCC Paris Agreement</vt:lpstr>
      <vt:lpstr>Session 3: EO for UNFCCC Paris Agreement</vt:lpstr>
      <vt:lpstr>Session 3: EO for UNFCCC Paris Agreement</vt:lpstr>
      <vt:lpstr>Session 3: EO for UNFCCC Paris Agreement</vt:lpstr>
      <vt:lpstr>Session 3: EO for UNFCCC Paris Agreement</vt:lpstr>
      <vt:lpstr>Session 3: EO for UNFCCC Paris Agreement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TITLE OF PRESENTATION</dc:subject>
  <dc:creator>paul fisher</dc:creator>
  <cp:keywords/>
  <dc:description/>
  <cp:lastModifiedBy>paul fisher</cp:lastModifiedBy>
  <cp:revision>167</cp:revision>
  <cp:lastPrinted>2008-08-26T16:26:23Z</cp:lastPrinted>
  <dcterms:created xsi:type="dcterms:W3CDTF">2018-09-11T09:27:39Z</dcterms:created>
  <dcterms:modified xsi:type="dcterms:W3CDTF">2020-09-11T08:27:27Z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 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5GV2.0</vt:lpwstr>
  </property>
  <property fmtid="{D5CDD505-2E9C-101B-9397-08002B2CF9AE}" pid="13" name="ShowESADialog1">
    <vt:bool>true</vt:bool>
  </property>
  <property fmtid="{D5CDD505-2E9C-101B-9397-08002B2CF9AE}" pid="14" name="ContentTypeId">
    <vt:lpwstr>0x010100416886AD8AB8F641863D7175D5065007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- For Official Use</vt:lpwstr>
  </property>
  <property fmtid="{D5CDD505-2E9C-101B-9397-08002B2CF9AE}" pid="18" name="Classification Caveat">
    <vt:lpwstr/>
  </property>
  <property fmtid="{D5CDD505-2E9C-101B-9397-08002B2CF9AE}" pid="19" name="Status">
    <vt:lpwstr/>
  </property>
  <property fmtid="{D5CDD505-2E9C-101B-9397-08002B2CF9AE}" pid="20" name="bmsSiteName">
    <vt:lpwstr/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/>
  </property>
  <property fmtid="{D5CDD505-2E9C-101B-9397-08002B2CF9AE}" pid="24" name="bmsAddress">
    <vt:lpwstr/>
  </property>
  <property fmtid="{D5CDD505-2E9C-101B-9397-08002B2CF9AE}" pid="25" name="bmsPlace">
    <vt:lpwstr/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</Properties>
</file>