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6"/>
  </p:notesMasterIdLst>
  <p:handoutMasterIdLst>
    <p:handoutMasterId r:id="rId27"/>
  </p:handoutMasterIdLst>
  <p:sldIdLst>
    <p:sldId id="284" r:id="rId5"/>
    <p:sldId id="286" r:id="rId6"/>
    <p:sldId id="289" r:id="rId7"/>
    <p:sldId id="293" r:id="rId8"/>
    <p:sldId id="294" r:id="rId9"/>
    <p:sldId id="295" r:id="rId10"/>
    <p:sldId id="303" r:id="rId11"/>
    <p:sldId id="291" r:id="rId12"/>
    <p:sldId id="296" r:id="rId13"/>
    <p:sldId id="304" r:id="rId14"/>
    <p:sldId id="305" r:id="rId15"/>
    <p:sldId id="297" r:id="rId16"/>
    <p:sldId id="298" r:id="rId17"/>
    <p:sldId id="302" r:id="rId18"/>
    <p:sldId id="292" r:id="rId19"/>
    <p:sldId id="287" r:id="rId20"/>
    <p:sldId id="299" r:id="rId21"/>
    <p:sldId id="288" r:id="rId22"/>
    <p:sldId id="300" r:id="rId23"/>
    <p:sldId id="301" r:id="rId24"/>
    <p:sldId id="290" r:id="rId25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49"/>
    <a:srgbClr val="10161A"/>
    <a:srgbClr val="00B398"/>
    <a:srgbClr val="98DBCE"/>
    <a:srgbClr val="EBEBEB"/>
    <a:srgbClr val="3F6C7D"/>
    <a:srgbClr val="003249"/>
    <a:srgbClr val="76C8AE"/>
    <a:srgbClr val="5D5F61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8"/>
    <p:restoredTop sz="62907" autoAdjust="0"/>
  </p:normalViewPr>
  <p:slideViewPr>
    <p:cSldViewPr snapToGrid="0">
      <p:cViewPr varScale="1">
        <p:scale>
          <a:sx n="64" d="100"/>
          <a:sy n="64" d="100"/>
        </p:scale>
        <p:origin x="1356" y="72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3/16/2022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deck supports the education</a:t>
            </a:r>
            <a:r>
              <a:rPr lang="en-GB" baseline="0" dirty="0" smtClean="0"/>
              <a:t> resource pack teacher guide and student worksheets of the same name.</a:t>
            </a:r>
          </a:p>
          <a:p>
            <a:r>
              <a:rPr lang="en-GB" baseline="0" dirty="0" smtClean="0"/>
              <a:t>It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Learning objectives </a:t>
            </a:r>
            <a:r>
              <a:rPr lang="en-GB" baseline="0" dirty="0" smtClean="0"/>
              <a:t>for each activity. The objectives have been rewritten in language more appropriate for students and are separated into knowledge (‘What we will learn’) and skills (What we will do’).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An extended </a:t>
            </a:r>
            <a:r>
              <a:rPr lang="en-GB" b="1" baseline="0" dirty="0" smtClean="0"/>
              <a:t>key words </a:t>
            </a:r>
            <a:r>
              <a:rPr lang="en-GB" baseline="0" dirty="0" smtClean="0"/>
              <a:t>list for each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Where the teacher guide lists </a:t>
            </a:r>
            <a:r>
              <a:rPr lang="en-GB" b="1" baseline="0" dirty="0" smtClean="0"/>
              <a:t>images, animations </a:t>
            </a:r>
            <a:r>
              <a:rPr lang="en-GB" b="0" baseline="0" dirty="0" smtClean="0"/>
              <a:t>or</a:t>
            </a:r>
            <a:r>
              <a:rPr lang="en-GB" b="1" baseline="0" dirty="0" smtClean="0"/>
              <a:t> videos </a:t>
            </a:r>
            <a:r>
              <a:rPr lang="en-GB" baseline="0" dirty="0" smtClean="0"/>
              <a:t>to support t</a:t>
            </a:r>
            <a:r>
              <a:rPr lang="en-GB" baseline="0" dirty="0" smtClean="0"/>
              <a:t>he material on Information sheet 1, these have been included here. Animations and videos are linked to (playing in slide where possible) in order to keep file size reasonable.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Abbreviated versions of </a:t>
            </a:r>
            <a:r>
              <a:rPr lang="en-GB" b="1" baseline="0" dirty="0" smtClean="0"/>
              <a:t>key questions</a:t>
            </a:r>
            <a:r>
              <a:rPr lang="en-GB" b="0" baseline="0" dirty="0" smtClean="0"/>
              <a:t> and </a:t>
            </a:r>
            <a:r>
              <a:rPr lang="en-GB" b="1" baseline="0" dirty="0" smtClean="0"/>
              <a:t>tables </a:t>
            </a:r>
            <a:r>
              <a:rPr lang="en-GB" baseline="0" dirty="0" smtClean="0"/>
              <a:t>from worksheets.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Answers</a:t>
            </a:r>
            <a:r>
              <a:rPr lang="en-GB" baseline="0" dirty="0" smtClean="0"/>
              <a:t> for questions with definite answers (i.e. no answers to discussion questions or questions about practical results).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Abbreviated</a:t>
            </a:r>
            <a:r>
              <a:rPr lang="en-GB" b="1" baseline="0" dirty="0" smtClean="0"/>
              <a:t> instructions </a:t>
            </a:r>
            <a:r>
              <a:rPr lang="en-GB" b="0" baseline="0" dirty="0" smtClean="0"/>
              <a:t>or/and </a:t>
            </a:r>
            <a:r>
              <a:rPr lang="en-GB" b="1" baseline="0" dirty="0" smtClean="0"/>
              <a:t>images </a:t>
            </a:r>
            <a:r>
              <a:rPr lang="en-GB" baseline="0" dirty="0" smtClean="0"/>
              <a:t>showing how to set up some </a:t>
            </a:r>
            <a:r>
              <a:rPr lang="en-GB" b="1" baseline="0" dirty="0" smtClean="0"/>
              <a:t>practical activities</a:t>
            </a:r>
            <a:r>
              <a:rPr lang="en-GB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Visual instructions </a:t>
            </a:r>
            <a:r>
              <a:rPr lang="en-GB" baseline="0" dirty="0" smtClean="0"/>
              <a:t>for accessing the appropriate screen(s) of </a:t>
            </a:r>
            <a:r>
              <a:rPr lang="en-GB" b="1" baseline="0" dirty="0" smtClean="0"/>
              <a:t>Climate from Space </a:t>
            </a:r>
            <a:r>
              <a:rPr lang="en-GB" baseline="0" dirty="0" smtClean="0"/>
              <a:t>for the final activity, together with a </a:t>
            </a:r>
            <a:r>
              <a:rPr lang="en-GB" b="1" baseline="0" dirty="0" smtClean="0"/>
              <a:t>screenshot</a:t>
            </a:r>
            <a:r>
              <a:rPr lang="en-GB" baseline="0" dirty="0" smtClean="0"/>
              <a:t> of the key screen required.</a:t>
            </a:r>
          </a:p>
          <a:p>
            <a:r>
              <a:rPr lang="en-GB" b="1" baseline="0" dirty="0" smtClean="0"/>
              <a:t>Notes</a:t>
            </a:r>
            <a:r>
              <a:rPr lang="en-GB" baseline="0" dirty="0" smtClean="0"/>
              <a:t> beneath each slide give: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credit for images (along with caption, where relevant)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 description of any animation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url</a:t>
            </a:r>
            <a:r>
              <a:rPr lang="en-GB" baseline="0" dirty="0" smtClean="0"/>
              <a:t> for any links or embedded material. </a:t>
            </a:r>
          </a:p>
          <a:p>
            <a:r>
              <a:rPr lang="en-GB" baseline="0" dirty="0" smtClean="0"/>
              <a:t>Some also provide additional information.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0019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line appears on a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757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line appears on a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5887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ESA video </a:t>
            </a:r>
            <a:r>
              <a:rPr lang="en-GB" i="1" dirty="0" smtClean="0"/>
              <a:t>Monitoring ozone</a:t>
            </a:r>
            <a:r>
              <a:rPr lang="en-GB" dirty="0" smtClean="0"/>
              <a:t>, see Slide 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1415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Button 1</a:t>
            </a:r>
            <a:r>
              <a:rPr lang="en-GB" baseline="0" dirty="0" smtClean="0"/>
              <a:t> will open Climate from Space in a browser window if you prefer to demonstrate.</a:t>
            </a:r>
            <a:endParaRPr lang="en-GB" dirty="0" smtClean="0"/>
          </a:p>
          <a:p>
            <a:r>
              <a:rPr lang="en-GB" dirty="0" smtClean="0"/>
              <a:t>Image of globe and button/arrow 2 appear on first click.</a:t>
            </a:r>
          </a:p>
          <a:p>
            <a:r>
              <a:rPr lang="en-GB" dirty="0" smtClean="0"/>
              <a:t>Inset appears on second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65553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8003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Picture: https://www.esa.int/ESA_Multimedia/Images/2013/02/South_Pole_ozone#.YjH-CbzXqZM.link ©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BIRA/IASB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717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5810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The Sun in visible (left) and ultraviolet light (right), as viewed by the SOHO satellite on February 3, 2002 (ESA/NASA)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The button is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 a link to https://cfs.climate.esa.int/index.html#/present/story-8/2?globe=SI-16.19I-71.56I22978874.22I360.00I-89.86I0.00I1193961600000.00I0.00Iozone.total_ozone_columnI which will open in your default browser.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This page of the Climate from Space web application story 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Is ozone good or bad? 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shows ozone concentration above the Antarctic continent month by month from 1979 to 2019.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You can use the arrow to make the animation run automatically (but slowly), or drag the slider along the bar.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08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image on the screen is an embedded link</a:t>
            </a:r>
            <a:r>
              <a:rPr lang="en-GB" baseline="0" dirty="0" smtClean="0"/>
              <a:t> to </a:t>
            </a:r>
            <a:r>
              <a:rPr lang="en-GB" dirty="0" smtClean="0"/>
              <a:t>https://youtu.be/ovDhWNB6-0A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The ESA video on the distribution of ozone will open in the presentation window.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0:18 to 0:33 shows how a satellite collects information for the whole Earth over several days and why there may be a data gap at the poles.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0:33 to 1:20 shows how ozone moves around the planet.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The video has no sound.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76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Ozone profile showing a section through the atmosphere from sea level up to a height of 40km, centred on longitude 50°West, with the north pole on the left and the south pole on the right. (Satellite observations assimilated into the chemical transport model TM5.) (Planetary Visions/ESA-CCI)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50°West goes through the North Atlantic, crosses Brazil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charset="0"/>
              </a:rPr>
              <a:t> and then returns to the South Atlantic, Southern ocean and Antarctica.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4140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 shows empty</a:t>
            </a:r>
            <a:r>
              <a:rPr lang="en-GB" baseline="0" dirty="0" smtClean="0"/>
              <a:t> table to start with; all answers (dark text) appear together on click.</a:t>
            </a:r>
          </a:p>
          <a:p>
            <a:r>
              <a:rPr lang="en-GB" baseline="0" dirty="0" smtClean="0"/>
              <a:t>‘Good’ and ‘Bad’ appear together on second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009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</a:t>
            </a:r>
            <a:r>
              <a:rPr lang="en-GB" baseline="0" dirty="0" smtClean="0"/>
              <a:t> question is unfinished to allow you to instruct children to take beads outside / put them in the sun / shine a </a:t>
            </a:r>
            <a:r>
              <a:rPr lang="en-GB" baseline="0" dirty="0" err="1" smtClean="0"/>
              <a:t>blacklight</a:t>
            </a:r>
            <a:r>
              <a:rPr lang="en-GB" baseline="0" dirty="0" smtClean="0"/>
              <a:t> torch on them (or watch while you do it).</a:t>
            </a:r>
          </a:p>
          <a:p>
            <a:r>
              <a:rPr lang="en-GB" baseline="0" dirty="0" smtClean="0"/>
              <a:t>Second question appears on click; scale heading and example on further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6249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either this</a:t>
            </a:r>
            <a:r>
              <a:rPr lang="en-GB" baseline="0" dirty="0" smtClean="0"/>
              <a:t> slide or the next.</a:t>
            </a:r>
          </a:p>
          <a:p>
            <a:r>
              <a:rPr lang="en-GB" dirty="0" smtClean="0"/>
              <a:t>This is method 1; next slide shows method 2.</a:t>
            </a:r>
          </a:p>
          <a:p>
            <a:r>
              <a:rPr lang="en-GB" dirty="0" smtClean="0"/>
              <a:t>Picture: Catherine Fitzsimons/ESA</a:t>
            </a:r>
            <a:r>
              <a:rPr lang="en-GB" baseline="0" dirty="0" smtClean="0"/>
              <a:t> CCI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991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Picture: Catherine Fitzsimons/ESA</a:t>
            </a:r>
            <a:r>
              <a:rPr lang="en-GB" baseline="0" dirty="0" smtClean="0"/>
              <a:t> CCI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9770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Arrows </a:t>
            </a:r>
            <a:r>
              <a:rPr lang="en-GB" baseline="0" dirty="0" smtClean="0"/>
              <a:t>appear one at a time on clicks. The one from bead 3 </a:t>
            </a:r>
            <a:r>
              <a:rPr lang="en-GB" dirty="0" smtClean="0"/>
              <a:t>(which is</a:t>
            </a:r>
            <a:r>
              <a:rPr lang="en-GB" baseline="0" dirty="0" smtClean="0"/>
              <a:t> drawn in on the worksheet) appears first, and others in numerical order.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783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535" y="-38584"/>
            <a:ext cx="12327070" cy="6935168"/>
          </a:xfrm>
          <a:prstGeom prst="rect">
            <a:avLst/>
          </a:prstGeom>
        </p:spPr>
      </p:pic>
      <p:sp>
        <p:nvSpPr>
          <p:cNvPr id="40" name="Isosceles Triangle 39"/>
          <p:cNvSpPr/>
          <p:nvPr userDrawn="1"/>
        </p:nvSpPr>
        <p:spPr>
          <a:xfrm flipV="1">
            <a:off x="-90554" y="-38584"/>
            <a:ext cx="2339975" cy="1979930"/>
          </a:xfrm>
          <a:prstGeom prst="triangle">
            <a:avLst>
              <a:gd name="adj" fmla="val 1027"/>
            </a:avLst>
          </a:prstGeom>
          <a:solidFill>
            <a:srgbClr val="00B398"/>
          </a:solidFill>
          <a:ln>
            <a:solidFill>
              <a:srgbClr val="00B39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066" y="3509439"/>
            <a:ext cx="11080375" cy="563779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38" y="233726"/>
            <a:ext cx="2293327" cy="888729"/>
          </a:xfrm>
          <a:prstGeom prst="rect">
            <a:avLst/>
          </a:prstGeom>
        </p:spPr>
      </p:pic>
      <p:sp>
        <p:nvSpPr>
          <p:cNvPr id="39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 txBox="1">
            <a:spLocks/>
          </p:cNvSpPr>
          <p:nvPr userDrawn="1"/>
        </p:nvSpPr>
        <p:spPr>
          <a:xfrm>
            <a:off x="565066" y="2363514"/>
            <a:ext cx="11080375" cy="56377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bg1"/>
                </a:solidFill>
                <a:latin typeface="NotesEsa" panose="02000506030000020004" pitchFamily="50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3200" kern="0" dirty="0" smtClean="0">
                <a:latin typeface="+mn-lt"/>
              </a:rPr>
              <a:t>education resource pack</a:t>
            </a:r>
            <a:endParaRPr lang="en-GB" sz="3200" kern="0" dirty="0">
              <a:latin typeface="+mn-lt"/>
            </a:endParaRPr>
          </a:p>
        </p:txBody>
      </p:sp>
      <p:sp>
        <p:nvSpPr>
          <p:cNvPr id="42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 txBox="1">
            <a:spLocks/>
          </p:cNvSpPr>
          <p:nvPr userDrawn="1"/>
        </p:nvSpPr>
        <p:spPr>
          <a:xfrm>
            <a:off x="565066" y="5677122"/>
            <a:ext cx="11080375" cy="56377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bg1"/>
                </a:solidFill>
                <a:latin typeface="NotesEsa" panose="02000506030000020004" pitchFamily="50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400" b="0" kern="0" dirty="0" smtClean="0">
                <a:latin typeface="+mn-lt"/>
              </a:rPr>
              <a:t>slide deck</a:t>
            </a:r>
            <a:r>
              <a:rPr lang="en-GB" sz="3200" b="0" kern="0" dirty="0" smtClean="0">
                <a:latin typeface="+mn-lt"/>
              </a:rPr>
              <a:t> </a:t>
            </a:r>
            <a:endParaRPr lang="en-GB" sz="3200" b="0" kern="0" dirty="0">
              <a:latin typeface="+mn-lt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17" y="6584091"/>
            <a:ext cx="1636920" cy="10591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5066" y="4154173"/>
            <a:ext cx="6962775" cy="521545"/>
          </a:xfrm>
        </p:spPr>
        <p:txBody>
          <a:bodyPr lIns="0" r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45" y="84656"/>
            <a:ext cx="1995487" cy="10620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 smtClean="0">
                <a:solidFill>
                  <a:srgbClr val="00B398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endParaRPr lang="en-GB" sz="2200" dirty="0" smtClean="0">
              <a:solidFill>
                <a:srgbClr val="00B398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 smtClean="0">
                <a:solidFill>
                  <a:srgbClr val="00B398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8–11</a:t>
            </a:r>
            <a:endParaRPr lang="en-GB" sz="2200" dirty="0" smtClean="0">
              <a:solidFill>
                <a:srgbClr val="00B398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88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76C8AE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to edit Master text </a:t>
            </a:r>
            <a:r>
              <a:rPr lang="en-GB" noProof="0" dirty="0" smtClean="0"/>
              <a:t>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89" y="85444"/>
            <a:ext cx="1800535" cy="6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76C8AE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89" y="85444"/>
            <a:ext cx="1800535" cy="69775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189234"/>
            <a:ext cx="5788843" cy="5027007"/>
          </a:xfrm>
        </p:spPr>
        <p:txBody>
          <a:bodyPr/>
          <a:lstStyle>
            <a:lvl1pPr>
              <a:defRPr sz="3200">
                <a:solidFill>
                  <a:srgbClr val="00B398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189235"/>
            <a:ext cx="5776365" cy="50270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24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11158"/>
            <a:ext cx="10113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B398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18261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18261" y="882192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189234"/>
            <a:ext cx="5788843" cy="5027007"/>
          </a:xfrm>
        </p:spPr>
        <p:txBody>
          <a:bodyPr/>
          <a:lstStyle>
            <a:lvl1pPr>
              <a:defRPr sz="3200">
                <a:solidFill>
                  <a:srgbClr val="00B398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189235"/>
            <a:ext cx="5776365" cy="50270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11158"/>
            <a:ext cx="10113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B398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Use </a:t>
            </a:r>
            <a:r>
              <a:rPr lang="en-GB" dirty="0" smtClean="0"/>
              <a:t>only for images with dark background</a:t>
            </a:r>
            <a:endParaRPr lang="it-IT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949343" y="75501"/>
            <a:ext cx="2181138" cy="939567"/>
          </a:xfrm>
          <a:prstGeom prst="rect">
            <a:avLst/>
          </a:prstGeom>
          <a:solidFill>
            <a:srgbClr val="003349"/>
          </a:solidFill>
          <a:ln>
            <a:solidFill>
              <a:srgbClr val="003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274" y="156382"/>
            <a:ext cx="1503887" cy="5827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192624" y="6526635"/>
            <a:ext cx="1853967" cy="218114"/>
          </a:xfrm>
          <a:prstGeom prst="rect">
            <a:avLst/>
          </a:prstGeom>
          <a:solidFill>
            <a:srgbClr val="003349"/>
          </a:solidFill>
          <a:ln>
            <a:solidFill>
              <a:srgbClr val="003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52" y="6582733"/>
            <a:ext cx="1636920" cy="10591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8004"/>
            <a:ext cx="11763662" cy="5529155"/>
          </a:xfrm>
        </p:spPr>
        <p:txBody>
          <a:bodyPr/>
          <a:lstStyle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CLOSING1">
    <p:bg>
      <p:bgPr>
        <a:solidFill>
          <a:srgbClr val="00B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192768" y="2098202"/>
            <a:ext cx="5724491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climate change initiative education resource pack</a:t>
            </a:r>
          </a:p>
          <a:p>
            <a:pPr algn="ctr"/>
            <a:endParaRPr lang="en-GB" sz="1400" dirty="0" smtClean="0">
              <a:solidFill>
                <a:srgbClr val="FFFFFF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https</a:t>
            </a:r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://climate.esa.int/en/educate/</a:t>
            </a:r>
          </a:p>
          <a:p>
            <a:pPr algn="ctr"/>
            <a:endParaRPr lang="en-GB" sz="800" dirty="0" smtClean="0">
              <a:solidFill>
                <a:srgbClr val="FFFFFF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Activity concepts developed by University of </a:t>
            </a:r>
            <a:r>
              <a:rPr lang="en-GB" sz="1400" dirty="0" err="1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Twente</a:t>
            </a:r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(NL) and </a:t>
            </a:r>
            <a:b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National Centre for Earth Observation (UK)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Slide deck by Catherine Fitzsimons, National Centre for Earth Observation (UK)</a:t>
            </a:r>
          </a:p>
          <a:p>
            <a:pPr algn="ctr"/>
            <a:endParaRPr lang="en-GB" sz="800" dirty="0" smtClean="0">
              <a:solidFill>
                <a:srgbClr val="FFFFFF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Produced by the ESA Climate office</a:t>
            </a:r>
            <a:b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Copyright © European Space Agency </a:t>
            </a:r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endParaRPr lang="en-GB" sz="1400" dirty="0" smtClean="0">
              <a:solidFill>
                <a:srgbClr val="FFFFFF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800" dirty="0" smtClean="0">
              <a:solidFill>
                <a:srgbClr val="FFFFFF"/>
              </a:solidFill>
              <a:effectLst/>
              <a:latin typeface="NotesEs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ESA Climate Office welcomes feedback and comments</a:t>
            </a:r>
            <a:b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https://climate.esa.int/helpdesk/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3192768" y="2310132"/>
            <a:ext cx="5724491" cy="325419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charset="0"/>
              <a:buNone/>
              <a:tabLst/>
              <a:defRPr sz="1200">
                <a:latin typeface="NotesEsa" panose="02000506030000020004" pitchFamily="50" charset="0"/>
              </a:defRPr>
            </a:lvl1pPr>
            <a:lvl2pPr>
              <a:defRPr sz="3900"/>
            </a:lvl2pPr>
            <a:lvl3pPr>
              <a:defRPr sz="100"/>
            </a:lvl3pPr>
            <a:lvl4pPr>
              <a:defRPr sz="3500"/>
            </a:lvl4pPr>
            <a:lvl5pPr>
              <a:defRPr sz="100"/>
            </a:lvl5pPr>
            <a:lvl6pPr algn="ctr">
              <a:defRPr sz="2400"/>
            </a:lvl6pPr>
            <a:lvl7pPr>
              <a:defRPr sz="800"/>
            </a:lvl7pPr>
          </a:lstStyle>
          <a:p>
            <a:pPr marL="342900" marR="0" lvl="0" indent="-342900" algn="l" defTabSz="914400" rtl="0" eaLnBrk="0" fontAlgn="base" latinLnBrk="0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charset="0"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  <a:effectLst/>
                <a:latin typeface="NotesEs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PACK TITLE ALL CAPS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04107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71483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</a:t>
            </a:r>
            <a:r>
              <a:rPr lang="en-GB" altLang="en-US" noProof="0" dirty="0"/>
              <a:t>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duotone>
              <a:prstClr val="black"/>
              <a:srgbClr val="00334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04" y="6572055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3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6" cstate="hqprint">
            <a:duotone>
              <a:prstClr val="black"/>
              <a:srgbClr val="00334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13128"/>
            <a:ext cx="1822834" cy="70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130" r:id="rId2"/>
    <p:sldLayoutId id="2147487145" r:id="rId3"/>
    <p:sldLayoutId id="2147487090" r:id="rId4"/>
    <p:sldLayoutId id="2147487035" r:id="rId5"/>
    <p:sldLayoutId id="2147487144" r:id="rId6"/>
    <p:sldLayoutId id="214748714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0">
          <a:solidFill>
            <a:srgbClr val="00B398"/>
          </a:solidFill>
          <a:latin typeface="NotesEsa" panose="02000506030000020004" pitchFamily="50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3200">
          <a:solidFill>
            <a:srgbClr val="00B398"/>
          </a:solidFill>
          <a:latin typeface="NotesEsa" panose="02000506030000020004" pitchFamily="50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800">
          <a:solidFill>
            <a:srgbClr val="98DBCE"/>
          </a:solidFill>
          <a:latin typeface="NotesEsa" panose="02000506030000020004" pitchFamily="50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800">
          <a:solidFill>
            <a:srgbClr val="003349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400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2000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hyperlink" Target="https://cfs.climate.esa.int/index.html#/?globe=SI-16.19I-71.56I22978874.22I360.00I-89.86I0.00I0.00I0.00I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fs.climate.esa.int/index.html#/present/story-8/2?globe=SI-16.19I-71.56I22978874.22I360.00I-89.86I0.00I1193961600000.00I0.00Iozone.total_ozone_column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g6nc_IyaZY" TargetMode="Externa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OZONE GOOD OR BAD?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The discovery of the Antarctic ozone hole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00861"/>
            <a:ext cx="1161932" cy="1062038"/>
          </a:xfrm>
        </p:spPr>
        <p:txBody>
          <a:bodyPr/>
          <a:lstStyle/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Primary</a:t>
            </a:r>
          </a:p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8–11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1" y="1531532"/>
            <a:ext cx="5789612" cy="4342209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6903387"/>
              </p:ext>
            </p:extLst>
          </p:nvPr>
        </p:nvGraphicFramePr>
        <p:xfrm>
          <a:off x="6121090" y="1189033"/>
          <a:ext cx="5776914" cy="5027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320">
                  <a:extLst>
                    <a:ext uri="{9D8B030D-6E8A-4147-A177-3AD203B41FA5}">
                      <a16:colId xmlns:a16="http://schemas.microsoft.com/office/drawing/2014/main" val="712616622"/>
                    </a:ext>
                  </a:extLst>
                </a:gridCol>
                <a:gridCol w="4493594">
                  <a:extLst>
                    <a:ext uri="{9D8B030D-6E8A-4147-A177-3AD203B41FA5}">
                      <a16:colId xmlns:a16="http://schemas.microsoft.com/office/drawing/2014/main" val="3912666092"/>
                    </a:ext>
                  </a:extLst>
                </a:gridCol>
              </a:tblGrid>
              <a:tr h="459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Bead 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What to do with it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89059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1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Nothing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(this is the control)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45207"/>
                  </a:ext>
                </a:extLst>
              </a:tr>
              <a:tr h="459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2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47304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3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dip it in the water for 1 second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9759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4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dip it in the water for 5 seconds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467477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5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swoosh it about in the water for 5 seconds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23291"/>
                  </a:ext>
                </a:extLst>
              </a:tr>
              <a:tr h="435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effectLst/>
                          <a:latin typeface="+mn-lt"/>
                        </a:rPr>
                        <a:t>6 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32700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the investigation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9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1182459"/>
              </p:ext>
            </p:extLst>
          </p:nvPr>
        </p:nvGraphicFramePr>
        <p:xfrm>
          <a:off x="6154544" y="1189241"/>
          <a:ext cx="5776914" cy="5027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807">
                  <a:extLst>
                    <a:ext uri="{9D8B030D-6E8A-4147-A177-3AD203B41FA5}">
                      <a16:colId xmlns:a16="http://schemas.microsoft.com/office/drawing/2014/main" val="712616622"/>
                    </a:ext>
                  </a:extLst>
                </a:gridCol>
                <a:gridCol w="4605107">
                  <a:extLst>
                    <a:ext uri="{9D8B030D-6E8A-4147-A177-3AD203B41FA5}">
                      <a16:colId xmlns:a16="http://schemas.microsoft.com/office/drawing/2014/main" val="3912666092"/>
                    </a:ext>
                  </a:extLst>
                </a:gridCol>
              </a:tblGrid>
              <a:tr h="459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Bead 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What to do with it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89059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1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Nothing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(this is the control)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45207"/>
                  </a:ext>
                </a:extLst>
              </a:tr>
              <a:tr h="459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2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47304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3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dip it in the water for 1 second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49759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4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dip it in the water for 5 seconds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467477"/>
                  </a:ext>
                </a:extLst>
              </a:tr>
              <a:tr h="91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5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swoosh it about in the water for 5 seconds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23291"/>
                  </a:ext>
                </a:extLst>
              </a:tr>
              <a:tr h="435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effectLst/>
                          <a:latin typeface="+mn-lt"/>
                        </a:rPr>
                        <a:t>6 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32700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the investigation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1531127"/>
            <a:ext cx="5789612" cy="4343434"/>
          </a:xfrm>
        </p:spPr>
      </p:pic>
    </p:spTree>
    <p:extLst>
      <p:ext uri="{BB962C8B-B14F-4D97-AF65-F5344CB8AC3E}">
        <p14:creationId xmlns:p14="http://schemas.microsoft.com/office/powerpoint/2010/main" val="2138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61" y="111158"/>
            <a:ext cx="10113228" cy="646331"/>
          </a:xfrm>
        </p:spPr>
        <p:txBody>
          <a:bodyPr/>
          <a:lstStyle/>
          <a:p>
            <a:r>
              <a:rPr lang="en-GB" dirty="0" smtClean="0"/>
              <a:t>In the model → In real life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771327"/>
              </p:ext>
            </p:extLst>
          </p:nvPr>
        </p:nvGraphicFramePr>
        <p:xfrm>
          <a:off x="218261" y="872670"/>
          <a:ext cx="11770540" cy="55895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5453">
                  <a:extLst>
                    <a:ext uri="{9D8B030D-6E8A-4147-A177-3AD203B41FA5}">
                      <a16:colId xmlns:a16="http://schemas.microsoft.com/office/drawing/2014/main" val="4073263631"/>
                    </a:ext>
                  </a:extLst>
                </a:gridCol>
                <a:gridCol w="4137576">
                  <a:extLst>
                    <a:ext uri="{9D8B030D-6E8A-4147-A177-3AD203B41FA5}">
                      <a16:colId xmlns:a16="http://schemas.microsoft.com/office/drawing/2014/main" val="1756635896"/>
                    </a:ext>
                  </a:extLst>
                </a:gridCol>
                <a:gridCol w="1769739">
                  <a:extLst>
                    <a:ext uri="{9D8B030D-6E8A-4147-A177-3AD203B41FA5}">
                      <a16:colId xmlns:a16="http://schemas.microsoft.com/office/drawing/2014/main" val="1778534765"/>
                    </a:ext>
                  </a:extLst>
                </a:gridCol>
                <a:gridCol w="4847772">
                  <a:extLst>
                    <a:ext uri="{9D8B030D-6E8A-4147-A177-3AD203B41FA5}">
                      <a16:colId xmlns:a16="http://schemas.microsoft.com/office/drawing/2014/main" val="3371911101"/>
                    </a:ext>
                  </a:extLst>
                </a:gridCol>
              </a:tblGrid>
              <a:tr h="383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Bead 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What to do with it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 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This bead is like …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44818"/>
                  </a:ext>
                </a:extLst>
              </a:tr>
              <a:tr h="1178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1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Nothing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(this is the control)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me when I’ve been sitting </a:t>
                      </a:r>
                      <a:r>
                        <a:rPr lang="en-GB" sz="24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GB" sz="2400" dirty="0" smtClean="0">
                          <a:effectLst/>
                          <a:latin typeface="+mn-lt"/>
                        </a:rPr>
                      </a:br>
                      <a:r>
                        <a:rPr lang="en-GB" sz="2400" dirty="0" smtClean="0">
                          <a:effectLst/>
                          <a:latin typeface="+mn-lt"/>
                        </a:rPr>
                        <a:t>outside 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for a little while </a:t>
                      </a:r>
                      <a:br>
                        <a:rPr lang="en-GB" sz="2400" dirty="0">
                          <a:effectLst/>
                          <a:latin typeface="+mn-lt"/>
                        </a:rPr>
                      </a:br>
                      <a:r>
                        <a:rPr lang="en-GB" sz="2400" dirty="0">
                          <a:effectLst/>
                          <a:latin typeface="+mn-lt"/>
                        </a:rPr>
                        <a:t>(the sunscreen has worn off a bit)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92243"/>
                  </a:ext>
                </a:extLst>
              </a:tr>
              <a:tr h="831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2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me without sunscreen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45320"/>
                  </a:ext>
                </a:extLst>
              </a:tr>
              <a:tr h="831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3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dip it in the water for 1 second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me after a swim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6863"/>
                  </a:ext>
                </a:extLst>
              </a:tr>
              <a:tr h="1178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+mn-lt"/>
                        </a:rPr>
                        <a:t>4</a:t>
                      </a:r>
                      <a:endParaRPr lang="en-GB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dip it in the water for 5 seconds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me when I’ve been running </a:t>
                      </a:r>
                      <a:r>
                        <a:rPr lang="en-GB" sz="24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GB" sz="2400" dirty="0" smtClean="0">
                          <a:effectLst/>
                          <a:latin typeface="+mn-lt"/>
                        </a:rPr>
                      </a:br>
                      <a:r>
                        <a:rPr lang="en-GB" sz="2400" dirty="0" smtClean="0">
                          <a:effectLst/>
                          <a:latin typeface="+mn-lt"/>
                        </a:rPr>
                        <a:t>around 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in the sun </a:t>
                      </a:r>
                      <a:br>
                        <a:rPr lang="en-GB" sz="2400" dirty="0">
                          <a:effectLst/>
                          <a:latin typeface="+mn-lt"/>
                        </a:rPr>
                      </a:br>
                      <a:r>
                        <a:rPr lang="en-GB" sz="2400" dirty="0">
                          <a:effectLst/>
                          <a:latin typeface="+mn-lt"/>
                        </a:rPr>
                        <a:t>(getting quite sweaty!)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12310"/>
                  </a:ext>
                </a:extLst>
              </a:tr>
              <a:tr h="1178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5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Cover it in sunscreen, swoosh it about in the water for 5 seconds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me with sunscreen on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73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168900" y="1612900"/>
            <a:ext cx="2235200" cy="2222501"/>
          </a:xfrm>
          <a:prstGeom prst="straightConnector1">
            <a:avLst/>
          </a:prstGeom>
          <a:ln w="76200">
            <a:solidFill>
              <a:srgbClr val="00B3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68900" y="1926331"/>
            <a:ext cx="2540000" cy="1102619"/>
          </a:xfrm>
          <a:prstGeom prst="straightConnector1">
            <a:avLst/>
          </a:prstGeom>
          <a:ln w="76200">
            <a:solidFill>
              <a:srgbClr val="00B3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68900" y="2959101"/>
            <a:ext cx="2349500" cy="3140530"/>
          </a:xfrm>
          <a:prstGeom prst="straightConnector1">
            <a:avLst/>
          </a:prstGeom>
          <a:ln w="76200">
            <a:solidFill>
              <a:srgbClr val="00B3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68900" y="4712582"/>
            <a:ext cx="2349500" cy="37220"/>
          </a:xfrm>
          <a:prstGeom prst="straightConnector1">
            <a:avLst/>
          </a:prstGeom>
          <a:ln w="76200">
            <a:solidFill>
              <a:srgbClr val="00B3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64150" y="3638551"/>
            <a:ext cx="2235200" cy="2222501"/>
          </a:xfrm>
          <a:prstGeom prst="straightConnector1">
            <a:avLst/>
          </a:prstGeom>
          <a:ln w="76200">
            <a:solidFill>
              <a:srgbClr val="00B3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4456" y="1282390"/>
            <a:ext cx="5045115" cy="47888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Why is it important we look at results from the same number bead?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Which bead do you think we should compare?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Why?</a:t>
            </a:r>
          </a:p>
          <a:p>
            <a:pPr marL="0" indent="0"/>
            <a:r>
              <a:rPr lang="en-GB" sz="2800" dirty="0">
                <a:solidFill>
                  <a:srgbClr val="003349"/>
                </a:solidFill>
                <a:latin typeface="+mn-lt"/>
              </a:rPr>
              <a:t>We are comparing results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for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bead number _________</a:t>
            </a:r>
            <a:endParaRPr lang="en-GB" sz="2800" dirty="0" smtClean="0">
              <a:solidFill>
                <a:srgbClr val="003349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114483"/>
              </p:ext>
            </p:extLst>
          </p:nvPr>
        </p:nvGraphicFramePr>
        <p:xfrm>
          <a:off x="312233" y="1282390"/>
          <a:ext cx="6099717" cy="45566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40673">
                  <a:extLst>
                    <a:ext uri="{9D8B030D-6E8A-4147-A177-3AD203B41FA5}">
                      <a16:colId xmlns:a16="http://schemas.microsoft.com/office/drawing/2014/main" val="3790925639"/>
                    </a:ext>
                  </a:extLst>
                </a:gridCol>
                <a:gridCol w="4059044">
                  <a:extLst>
                    <a:ext uri="{9D8B030D-6E8A-4147-A177-3AD203B41FA5}">
                      <a16:colId xmlns:a16="http://schemas.microsoft.com/office/drawing/2014/main" val="205175661"/>
                    </a:ext>
                  </a:extLst>
                </a:gridCol>
              </a:tblGrid>
              <a:tr h="852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SPF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Colour-scale number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74342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 </a:t>
                      </a: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600063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 </a:t>
                      </a: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48509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 </a:t>
                      </a: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 </a:t>
                      </a: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492219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 </a:t>
                      </a: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51397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 </a:t>
                      </a: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95593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28086"/>
                  </a:ext>
                </a:extLst>
              </a:tr>
              <a:tr h="529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04553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3" y="111158"/>
            <a:ext cx="10019255" cy="646331"/>
          </a:xfrm>
        </p:spPr>
        <p:txBody>
          <a:bodyPr/>
          <a:lstStyle/>
          <a:p>
            <a:r>
              <a:rPr lang="en-GB" dirty="0" smtClean="0"/>
              <a:t>Comparing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189234"/>
            <a:ext cx="5446559" cy="5027007"/>
          </a:xfrm>
        </p:spPr>
        <p:txBody>
          <a:bodyPr/>
          <a:lstStyle/>
          <a:p>
            <a:pPr marL="0" indent="0"/>
            <a:r>
              <a:rPr lang="en-GB" dirty="0" smtClean="0"/>
              <a:t>The best sunscreen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Which sunscreen was the best at blocking UV light?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How do you know?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Is there anything else that might be important for a </a:t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good sunscreen?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en-GB" dirty="0"/>
              <a:t>Evaluating our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How good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are our results?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Why do you think this?</a:t>
            </a:r>
            <a:endParaRPr lang="en-GB" sz="2800" dirty="0">
              <a:solidFill>
                <a:srgbClr val="003349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How could we make the investigation better?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How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could we make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the model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better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?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investigation tell 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8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61" y="111158"/>
            <a:ext cx="10113228" cy="646331"/>
          </a:xfrm>
        </p:spPr>
        <p:txBody>
          <a:bodyPr/>
          <a:lstStyle/>
          <a:p>
            <a:r>
              <a:rPr lang="en-GB" dirty="0" smtClean="0"/>
              <a:t>Activity 3: The ozone hole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189234"/>
            <a:ext cx="7792264" cy="5027007"/>
          </a:xfrm>
        </p:spPr>
        <p:txBody>
          <a:bodyPr/>
          <a:lstStyle/>
          <a:p>
            <a:r>
              <a:rPr lang="en-GB" dirty="0" smtClean="0"/>
              <a:t>What we will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j-lt"/>
              </a:rPr>
              <a:t>How </a:t>
            </a: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the amount of ozone in the atmosphere above Antarctica has changed over time. </a:t>
            </a:r>
            <a:endParaRPr lang="en-GB" sz="2800" dirty="0">
              <a:solidFill>
                <a:srgbClr val="003349"/>
              </a:solidFill>
              <a:latin typeface="+mj-lt"/>
            </a:endParaRPr>
          </a:p>
          <a:p>
            <a:r>
              <a:rPr lang="en-GB" dirty="0" smtClean="0"/>
              <a:t>What we will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Use different resources to research questions about ozone in </a:t>
            </a:r>
            <a:r>
              <a:rPr lang="en-GB" sz="2800" dirty="0">
                <a:solidFill>
                  <a:srgbClr val="003349"/>
                </a:solidFill>
                <a:latin typeface="+mj-lt"/>
              </a:rPr>
              <a:t>the atmosphere.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j-lt"/>
              </a:rPr>
              <a:t>Make a summary of our research </a:t>
            </a: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j-lt"/>
              </a:rPr>
            </a:b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to </a:t>
            </a:r>
            <a:r>
              <a:rPr lang="en-GB" sz="2800" dirty="0">
                <a:solidFill>
                  <a:srgbClr val="003349"/>
                </a:solidFill>
                <a:latin typeface="+mj-lt"/>
              </a:rPr>
              <a:t>share with others</a:t>
            </a:r>
            <a:r>
              <a:rPr lang="en-GB" sz="2800" dirty="0">
                <a:solidFill>
                  <a:srgbClr val="003349"/>
                </a:solidFill>
                <a:latin typeface="+mj-lt"/>
              </a:rPr>
              <a:t>. </a:t>
            </a:r>
            <a:r>
              <a:rPr lang="en-GB" dirty="0" smtClean="0"/>
              <a:t> </a:t>
            </a:r>
            <a:r>
              <a:rPr lang="en-GB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4375" y="1189235"/>
            <a:ext cx="3652286" cy="5027006"/>
          </a:xfrm>
        </p:spPr>
        <p:txBody>
          <a:bodyPr/>
          <a:lstStyle/>
          <a:p>
            <a:r>
              <a:rPr lang="en-GB" dirty="0" smtClean="0"/>
              <a:t>Key words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concentration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Antarctica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CFCs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Dobson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Montreal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satellites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" y="874584"/>
            <a:ext cx="12192001" cy="5577015"/>
            <a:chOff x="-1" y="874584"/>
            <a:chExt cx="12192001" cy="55770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93"/>
            <a:stretch/>
          </p:blipFill>
          <p:spPr>
            <a:xfrm>
              <a:off x="-1" y="874584"/>
              <a:ext cx="12192001" cy="557701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4206394" y="1444078"/>
              <a:ext cx="1575190" cy="898080"/>
              <a:chOff x="4206394" y="1444078"/>
              <a:chExt cx="1575190" cy="898080"/>
            </a:xfrm>
          </p:grpSpPr>
          <p:sp>
            <p:nvSpPr>
              <p:cNvPr id="17" name="Up Arrow 16"/>
              <p:cNvSpPr/>
              <p:nvPr/>
            </p:nvSpPr>
            <p:spPr>
              <a:xfrm rot="2814658" flipH="1">
                <a:off x="4951713" y="940233"/>
                <a:ext cx="326025" cy="1333716"/>
              </a:xfrm>
              <a:prstGeom prst="upArrow">
                <a:avLst/>
              </a:prstGeom>
              <a:solidFill>
                <a:srgbClr val="98D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06394" y="1700828"/>
                <a:ext cx="619939" cy="641330"/>
              </a:xfrm>
              <a:prstGeom prst="roundRect">
                <a:avLst/>
              </a:prstGeom>
              <a:solidFill>
                <a:srgbClr val="98DBCE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solidFill>
                      <a:schemeClr val="bg1"/>
                    </a:solidFill>
                    <a:latin typeface="NotesEsa" panose="02000506030000020004" pitchFamily="50" charset="0"/>
                  </a:rPr>
                  <a:t>2</a:t>
                </a:r>
                <a:endParaRPr lang="en-GB" sz="3200" dirty="0">
                  <a:solidFill>
                    <a:schemeClr val="bg1"/>
                  </a:solidFill>
                  <a:latin typeface="NotesEsa" panose="02000506030000020004" pitchFamily="50" charset="0"/>
                </a:endParaRP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Climate from Space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218261" y="5447367"/>
            <a:ext cx="3988133" cy="641330"/>
            <a:chOff x="218261" y="5447367"/>
            <a:chExt cx="3988133" cy="641330"/>
          </a:xfrm>
        </p:grpSpPr>
        <p:sp>
          <p:nvSpPr>
            <p:cNvPr id="19" name="TextBox 18"/>
            <p:cNvSpPr txBox="1"/>
            <p:nvPr/>
          </p:nvSpPr>
          <p:spPr>
            <a:xfrm>
              <a:off x="929335" y="5537199"/>
              <a:ext cx="3277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cfs.climate.esa.int</a:t>
              </a:r>
            </a:p>
          </p:txBody>
        </p:sp>
        <p:sp>
          <p:nvSpPr>
            <p:cNvPr id="20" name="TextBox 19">
              <a:hlinkClick r:id="rId4"/>
            </p:cNvPr>
            <p:cNvSpPr txBox="1"/>
            <p:nvPr/>
          </p:nvSpPr>
          <p:spPr>
            <a:xfrm>
              <a:off x="218261" y="5447367"/>
              <a:ext cx="619939" cy="641330"/>
            </a:xfrm>
            <a:prstGeom prst="roundRect">
              <a:avLst/>
            </a:prstGeom>
            <a:solidFill>
              <a:srgbClr val="98DBC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NotesEsa" panose="02000506030000020004" pitchFamily="50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NotesEsa" panose="02000506030000020004" pitchFamily="50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64150" y="1326760"/>
            <a:ext cx="4648200" cy="4964204"/>
            <a:chOff x="7314950" y="1034660"/>
            <a:chExt cx="4648200" cy="496420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8"/>
            <a:stretch/>
          </p:blipFill>
          <p:spPr>
            <a:xfrm>
              <a:off x="7314950" y="1034660"/>
              <a:ext cx="4648200" cy="4964204"/>
            </a:xfrm>
            <a:prstGeom prst="roundRect">
              <a:avLst/>
            </a:prstGeom>
            <a:ln w="38100">
              <a:solidFill>
                <a:srgbClr val="98DBCE"/>
              </a:solidFill>
            </a:ln>
          </p:spPr>
        </p:pic>
        <p:sp>
          <p:nvSpPr>
            <p:cNvPr id="39" name="Up Arrow 38"/>
            <p:cNvSpPr/>
            <p:nvPr/>
          </p:nvSpPr>
          <p:spPr>
            <a:xfrm rot="3812031" flipH="1">
              <a:off x="8869916" y="3976449"/>
              <a:ext cx="417852" cy="2147393"/>
            </a:xfrm>
            <a:prstGeom prst="upArrow">
              <a:avLst>
                <a:gd name="adj1" fmla="val 43954"/>
                <a:gd name="adj2" fmla="val 50000"/>
              </a:avLst>
            </a:prstGeom>
            <a:solidFill>
              <a:srgbClr val="98DBCE"/>
            </a:solidFill>
            <a:ln>
              <a:solidFill>
                <a:srgbClr val="98D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4589" y="5126701"/>
              <a:ext cx="619939" cy="641330"/>
            </a:xfrm>
            <a:prstGeom prst="roundRect">
              <a:avLst/>
            </a:prstGeom>
            <a:solidFill>
              <a:srgbClr val="98DBCE"/>
            </a:solidFill>
            <a:ln>
              <a:solidFill>
                <a:srgbClr val="98DBC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NotesEsa" panose="02000506030000020004" pitchFamily="50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NotesEsa" panose="02000506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8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Ozone in Climate from Space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084"/>
            <a:ext cx="12171888" cy="5491715"/>
          </a:xfrm>
        </p:spPr>
      </p:pic>
      <p:grpSp>
        <p:nvGrpSpPr>
          <p:cNvPr id="13" name="Group 12"/>
          <p:cNvGrpSpPr/>
          <p:nvPr/>
        </p:nvGrpSpPr>
        <p:grpSpPr>
          <a:xfrm>
            <a:off x="81280" y="1368408"/>
            <a:ext cx="1818640" cy="4949586"/>
            <a:chOff x="0" y="1388728"/>
            <a:chExt cx="1818640" cy="4949586"/>
          </a:xfrm>
        </p:grpSpPr>
        <p:sp>
          <p:nvSpPr>
            <p:cNvPr id="12" name="Rectangle 11"/>
            <p:cNvSpPr/>
            <p:nvPr/>
          </p:nvSpPr>
          <p:spPr>
            <a:xfrm>
              <a:off x="0" y="1388728"/>
              <a:ext cx="965200" cy="4791744"/>
            </a:xfrm>
            <a:prstGeom prst="rect">
              <a:avLst/>
            </a:prstGeom>
            <a:solidFill>
              <a:srgbClr val="10161A"/>
            </a:solidFill>
            <a:ln>
              <a:solidFill>
                <a:srgbClr val="101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3961" b="3935"/>
            <a:stretch/>
          </p:blipFill>
          <p:spPr>
            <a:xfrm>
              <a:off x="333600" y="1388728"/>
              <a:ext cx="1485040" cy="4949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8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84438" y="1158755"/>
            <a:ext cx="5478784" cy="3474206"/>
          </a:xfrm>
        </p:spPr>
        <p:txBody>
          <a:bodyPr/>
          <a:lstStyle/>
          <a:p>
            <a:r>
              <a:rPr lang="en-GB" dirty="0" smtClean="0"/>
              <a:t>High ozone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Date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Place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Estimated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total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ozone</a:t>
            </a:r>
          </a:p>
          <a:p>
            <a:pPr marL="0" indent="0"/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 	 / Dobson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units</a:t>
            </a:r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754170" y="1158755"/>
            <a:ext cx="4864501" cy="3474205"/>
          </a:xfrm>
        </p:spPr>
        <p:txBody>
          <a:bodyPr/>
          <a:lstStyle/>
          <a:p>
            <a:r>
              <a:rPr lang="en-GB" dirty="0" smtClean="0"/>
              <a:t>Low ozone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Date </a:t>
            </a:r>
            <a:endParaRPr lang="en-GB" sz="2800" dirty="0">
              <a:solidFill>
                <a:srgbClr val="003349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Place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Estimated total ozone</a:t>
            </a:r>
          </a:p>
          <a:p>
            <a:pPr marL="0" indent="0"/>
            <a:r>
              <a:rPr lang="en-GB" sz="2800" dirty="0">
                <a:solidFill>
                  <a:srgbClr val="003349"/>
                </a:solidFill>
                <a:latin typeface="+mn-lt"/>
              </a:rPr>
              <a:t> 	 / Dobson units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Ozone levels around the </a:t>
            </a:r>
            <a:r>
              <a:rPr lang="en-GB" dirty="0" smtClean="0"/>
              <a:t>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5536" r="4773" b="6161"/>
          <a:stretch/>
        </p:blipFill>
        <p:spPr>
          <a:xfrm>
            <a:off x="218261" y="914400"/>
            <a:ext cx="6439486" cy="549656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58000" y="1189235"/>
            <a:ext cx="5128661" cy="50270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When was the Antarctic ozone hole the largest?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When did it begin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to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recover?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8261" y="111158"/>
            <a:ext cx="10113228" cy="646331"/>
          </a:xfrm>
        </p:spPr>
        <p:txBody>
          <a:bodyPr/>
          <a:lstStyle/>
          <a:p>
            <a:r>
              <a:rPr lang="en-GB" dirty="0"/>
              <a:t>Antarctic </a:t>
            </a:r>
            <a:r>
              <a:rPr lang="en-GB" dirty="0" smtClean="0"/>
              <a:t>ozone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3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111158"/>
            <a:ext cx="9968632" cy="646331"/>
          </a:xfrm>
        </p:spPr>
        <p:txBody>
          <a:bodyPr/>
          <a:lstStyle/>
          <a:p>
            <a:r>
              <a:rPr lang="en-GB" dirty="0" smtClean="0"/>
              <a:t>Activity 1: Why does ozone matter?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857" y="1189234"/>
            <a:ext cx="7295243" cy="5027007"/>
          </a:xfrm>
        </p:spPr>
        <p:txBody>
          <a:bodyPr/>
          <a:lstStyle/>
          <a:p>
            <a:r>
              <a:rPr lang="en-GB" dirty="0" smtClean="0"/>
              <a:t>What we will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How a gas called ozone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affects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life on Earth.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How the effects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of ozone change depending on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where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it is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How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we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measure ozone</a:t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in the atmosphere.</a:t>
            </a:r>
            <a:endParaRPr lang="en-GB" sz="2800" dirty="0">
              <a:solidFill>
                <a:srgbClr val="003349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189234"/>
            <a:ext cx="4703211" cy="5027006"/>
          </a:xfrm>
        </p:spPr>
        <p:txBody>
          <a:bodyPr/>
          <a:lstStyle/>
          <a:p>
            <a:r>
              <a:rPr lang="en-GB" dirty="0" smtClean="0"/>
              <a:t>Key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ozone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atmosphere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j-lt"/>
              </a:rPr>
              <a:t>a</a:t>
            </a: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ir pollution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j-lt"/>
              </a:rPr>
              <a:t>ultraviolet (UV) </a:t>
            </a: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satellite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j-lt"/>
              </a:rPr>
              <a:t>Dobson units</a:t>
            </a:r>
            <a:endParaRPr lang="en-GB" sz="2800" dirty="0">
              <a:solidFill>
                <a:srgbClr val="0033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8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944881"/>
            <a:ext cx="11575524" cy="5334000"/>
          </a:xfrm>
        </p:spPr>
        <p:txBody>
          <a:bodyPr/>
          <a:lstStyle/>
          <a:p>
            <a:r>
              <a:rPr lang="en-GB" sz="2800" dirty="0">
                <a:solidFill>
                  <a:srgbClr val="003349"/>
                </a:solidFill>
                <a:latin typeface="+mn-lt"/>
              </a:rPr>
              <a:t>Use the Internet to do some research into ozone in the atmosphere. </a:t>
            </a:r>
            <a:endParaRPr lang="en-GB" sz="2800" dirty="0" smtClean="0">
              <a:solidFill>
                <a:srgbClr val="003349"/>
              </a:solidFill>
              <a:latin typeface="+mn-lt"/>
            </a:endParaRPr>
          </a:p>
          <a:p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You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could investigate one or more of these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Is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there an ozone hole over the North Pole?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What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are CFCs?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What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is the Montreal Protocol?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Which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ESA satellites carry instruments that can measure ozone?</a:t>
            </a:r>
          </a:p>
          <a:p>
            <a:r>
              <a:rPr lang="en-GB" sz="2800" dirty="0">
                <a:solidFill>
                  <a:srgbClr val="003349"/>
                </a:solidFill>
                <a:latin typeface="+mn-lt"/>
              </a:rPr>
              <a:t>Be prepared to present your findings to others in the class.</a:t>
            </a:r>
          </a:p>
        </p:txBody>
      </p:sp>
    </p:spTree>
    <p:extLst>
      <p:ext uri="{BB962C8B-B14F-4D97-AF65-F5344CB8AC3E}">
        <p14:creationId xmlns:p14="http://schemas.microsoft.com/office/powerpoint/2010/main" val="21924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IS OZONE GOOD OR BAD?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3" y="156382"/>
            <a:ext cx="9904361" cy="563779"/>
          </a:xfrm>
        </p:spPr>
        <p:txBody>
          <a:bodyPr/>
          <a:lstStyle/>
          <a:p>
            <a:r>
              <a:rPr lang="en-GB" dirty="0" smtClean="0"/>
              <a:t>Looking at the Sun in visible and UV light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5" y="1264761"/>
            <a:ext cx="9786882" cy="4774089"/>
          </a:xfrm>
        </p:spPr>
      </p:pic>
      <p:sp>
        <p:nvSpPr>
          <p:cNvPr id="5" name="Rounded Rectangle 4">
            <a:hlinkClick r:id="rId4"/>
          </p:cNvPr>
          <p:cNvSpPr/>
          <p:nvPr/>
        </p:nvSpPr>
        <p:spPr>
          <a:xfrm>
            <a:off x="10325275" y="5334000"/>
            <a:ext cx="1666700" cy="704850"/>
          </a:xfrm>
          <a:prstGeom prst="roundRect">
            <a:avLst/>
          </a:prstGeom>
          <a:solidFill>
            <a:srgbClr val="98DBCE"/>
          </a:solidFill>
          <a:ln>
            <a:solidFill>
              <a:srgbClr val="00B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3349"/>
                </a:solidFill>
              </a:rPr>
              <a:t>Antarctic ozone 1979–2019</a:t>
            </a:r>
            <a:endParaRPr lang="en-GB" sz="1600" dirty="0">
              <a:solidFill>
                <a:srgbClr val="003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25" y="214439"/>
            <a:ext cx="10108850" cy="563779"/>
          </a:xfrm>
        </p:spPr>
        <p:txBody>
          <a:bodyPr/>
          <a:lstStyle/>
          <a:p>
            <a:r>
              <a:rPr lang="en-GB" dirty="0" smtClean="0"/>
              <a:t>Measuring ozone around the Earth</a:t>
            </a:r>
            <a:endParaRPr lang="en-GB" dirty="0"/>
          </a:p>
        </p:txBody>
      </p:sp>
      <p:pic>
        <p:nvPicPr>
          <p:cNvPr id="4" name="eg6nc_IyaZ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025" y="983967"/>
            <a:ext cx="9462206" cy="5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156382"/>
            <a:ext cx="9918875" cy="563779"/>
          </a:xfrm>
        </p:spPr>
        <p:txBody>
          <a:bodyPr/>
          <a:lstStyle/>
          <a:p>
            <a:r>
              <a:rPr lang="en-GB" dirty="0" smtClean="0"/>
              <a:t>Ozone at different heights in the atmosphere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/>
        </p:blipFill>
        <p:spPr>
          <a:xfrm>
            <a:off x="406399" y="809381"/>
            <a:ext cx="11135361" cy="5567533"/>
          </a:xfrm>
        </p:spPr>
      </p:pic>
    </p:spTree>
    <p:extLst>
      <p:ext uri="{BB962C8B-B14F-4D97-AF65-F5344CB8AC3E}">
        <p14:creationId xmlns:p14="http://schemas.microsoft.com/office/powerpoint/2010/main" val="12246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ozone good or bad?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96929"/>
              </p:ext>
            </p:extLst>
          </p:nvPr>
        </p:nvGraphicFramePr>
        <p:xfrm>
          <a:off x="217488" y="889000"/>
          <a:ext cx="11720512" cy="5283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412">
                  <a:extLst>
                    <a:ext uri="{9D8B030D-6E8A-4147-A177-3AD203B41FA5}">
                      <a16:colId xmlns:a16="http://schemas.microsoft.com/office/drawing/2014/main" val="776043511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3029340563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3933058239"/>
                    </a:ext>
                  </a:extLst>
                </a:gridCol>
              </a:tblGrid>
              <a:tr h="161976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Ozone</a:t>
                      </a:r>
                    </a:p>
                    <a:p>
                      <a:pPr algn="ctr"/>
                      <a:r>
                        <a:rPr lang="en-GB" sz="2800" b="1" kern="1200" dirty="0" smtClean="0">
                          <a:effectLst/>
                        </a:rPr>
                        <a:t>high in the atmosphere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Ozone</a:t>
                      </a:r>
                    </a:p>
                    <a:p>
                      <a:pPr algn="ctr"/>
                      <a:r>
                        <a:rPr lang="en-GB" sz="2800" b="1" kern="1200" dirty="0" smtClean="0">
                          <a:effectLst/>
                        </a:rPr>
                        <a:t>at the Earth’s surface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726085"/>
                  </a:ext>
                </a:extLst>
              </a:tr>
              <a:tr h="1831717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How they are </a:t>
                      </a:r>
                      <a:br>
                        <a:rPr lang="en-GB" sz="2800" kern="1200" dirty="0" smtClean="0">
                          <a:effectLst/>
                        </a:rPr>
                      </a:br>
                      <a:r>
                        <a:rPr lang="en-GB" sz="2800" b="1" kern="1200" dirty="0" smtClean="0">
                          <a:effectLst/>
                        </a:rPr>
                        <a:t>different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7056"/>
                  </a:ext>
                </a:extLst>
              </a:tr>
              <a:tr h="1831717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How they are </a:t>
                      </a:r>
                      <a:br>
                        <a:rPr lang="en-GB" sz="2800" kern="1200" dirty="0" smtClean="0">
                          <a:effectLst/>
                        </a:rPr>
                      </a:br>
                      <a:r>
                        <a:rPr lang="en-GB" sz="2800" b="1" kern="1200" dirty="0" smtClean="0">
                          <a:effectLst/>
                        </a:rPr>
                        <a:t>the same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70155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89348"/>
              </p:ext>
            </p:extLst>
          </p:nvPr>
        </p:nvGraphicFramePr>
        <p:xfrm>
          <a:off x="217488" y="888999"/>
          <a:ext cx="11720512" cy="5283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412">
                  <a:extLst>
                    <a:ext uri="{9D8B030D-6E8A-4147-A177-3AD203B41FA5}">
                      <a16:colId xmlns:a16="http://schemas.microsoft.com/office/drawing/2014/main" val="2282261192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804747155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921845988"/>
                    </a:ext>
                  </a:extLst>
                </a:gridCol>
              </a:tblGrid>
              <a:tr h="161976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Ozone</a:t>
                      </a:r>
                    </a:p>
                    <a:p>
                      <a:pPr algn="ctr"/>
                      <a:r>
                        <a:rPr lang="en-GB" sz="2800" b="1" kern="1200" dirty="0" smtClean="0">
                          <a:effectLst/>
                        </a:rPr>
                        <a:t>high in the atmosphere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Ozone</a:t>
                      </a:r>
                    </a:p>
                    <a:p>
                      <a:pPr algn="ctr"/>
                      <a:r>
                        <a:rPr lang="en-GB" sz="2800" b="1" kern="1200" dirty="0" smtClean="0">
                          <a:effectLst/>
                        </a:rPr>
                        <a:t>at the Earth’s surface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401"/>
                  </a:ext>
                </a:extLst>
              </a:tr>
              <a:tr h="1831717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How they are </a:t>
                      </a:r>
                      <a:br>
                        <a:rPr lang="en-GB" sz="2800" kern="1200" dirty="0" smtClean="0">
                          <a:effectLst/>
                        </a:rPr>
                      </a:br>
                      <a:r>
                        <a:rPr lang="en-GB" sz="2800" b="1" kern="1200" dirty="0" smtClean="0">
                          <a:effectLst/>
                        </a:rPr>
                        <a:t>different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Created naturally</a:t>
                      </a:r>
                    </a:p>
                    <a:p>
                      <a:pPr algn="ctr"/>
                      <a:r>
                        <a:rPr lang="en-GB" sz="2800" dirty="0" smtClean="0"/>
                        <a:t>Protects us from UV </a:t>
                      </a:r>
                      <a:r>
                        <a:rPr lang="en-GB" sz="2800" dirty="0" smtClean="0"/>
                        <a:t>radiation</a:t>
                      </a:r>
                      <a:endParaRPr lang="en-GB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Created by pollution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Causes lung </a:t>
                      </a:r>
                      <a:r>
                        <a:rPr lang="en-GB" sz="2800" dirty="0" smtClean="0"/>
                        <a:t>problems</a:t>
                      </a:r>
                      <a:endParaRPr lang="en-GB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05809"/>
                  </a:ext>
                </a:extLst>
              </a:tr>
              <a:tr h="1831717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How they are </a:t>
                      </a:r>
                      <a:br>
                        <a:rPr lang="en-GB" sz="2800" kern="1200" dirty="0" smtClean="0">
                          <a:effectLst/>
                        </a:rPr>
                      </a:br>
                      <a:r>
                        <a:rPr lang="en-GB" sz="2800" b="1" kern="1200" dirty="0" smtClean="0">
                          <a:effectLst/>
                        </a:rPr>
                        <a:t>the same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 gas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measured by satellites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83607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96697"/>
              </p:ext>
            </p:extLst>
          </p:nvPr>
        </p:nvGraphicFramePr>
        <p:xfrm>
          <a:off x="217488" y="888999"/>
          <a:ext cx="11720512" cy="5283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412">
                  <a:extLst>
                    <a:ext uri="{9D8B030D-6E8A-4147-A177-3AD203B41FA5}">
                      <a16:colId xmlns:a16="http://schemas.microsoft.com/office/drawing/2014/main" val="2282261192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804747155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921845988"/>
                    </a:ext>
                  </a:extLst>
                </a:gridCol>
              </a:tblGrid>
              <a:tr h="161976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Ozone</a:t>
                      </a:r>
                    </a:p>
                    <a:p>
                      <a:pPr algn="ctr"/>
                      <a:r>
                        <a:rPr lang="en-GB" sz="2800" b="1" kern="1200" dirty="0" smtClean="0">
                          <a:effectLst/>
                        </a:rPr>
                        <a:t>high in the atmosphere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Ozone</a:t>
                      </a:r>
                    </a:p>
                    <a:p>
                      <a:pPr algn="ctr"/>
                      <a:r>
                        <a:rPr lang="en-GB" sz="2800" b="1" kern="1200" dirty="0" smtClean="0">
                          <a:effectLst/>
                        </a:rPr>
                        <a:t>at the Earth’s surface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401"/>
                  </a:ext>
                </a:extLst>
              </a:tr>
              <a:tr h="1831717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How they are </a:t>
                      </a:r>
                      <a:br>
                        <a:rPr lang="en-GB" sz="2800" kern="1200" dirty="0" smtClean="0">
                          <a:effectLst/>
                        </a:rPr>
                      </a:br>
                      <a:r>
                        <a:rPr lang="en-GB" sz="2800" b="1" kern="1200" dirty="0" smtClean="0">
                          <a:effectLst/>
                        </a:rPr>
                        <a:t>different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Created naturally</a:t>
                      </a:r>
                    </a:p>
                    <a:p>
                      <a:pPr algn="ctr"/>
                      <a:r>
                        <a:rPr lang="en-GB" sz="2800" dirty="0" smtClean="0"/>
                        <a:t>Protects us from UV radiation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B398"/>
                          </a:solidFill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Created by pollution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Causes lung problems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B398"/>
                          </a:solidFill>
                        </a:rPr>
                        <a:t>Bad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05809"/>
                  </a:ext>
                </a:extLst>
              </a:tr>
              <a:tr h="1831717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effectLst/>
                        </a:rPr>
                        <a:t>How they are </a:t>
                      </a:r>
                      <a:br>
                        <a:rPr lang="en-GB" sz="2800" kern="1200" dirty="0" smtClean="0">
                          <a:effectLst/>
                        </a:rPr>
                      </a:br>
                      <a:r>
                        <a:rPr lang="en-GB" sz="2800" b="1" kern="1200" dirty="0" smtClean="0">
                          <a:effectLst/>
                        </a:rPr>
                        <a:t>the same</a:t>
                      </a:r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 gas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measured by satellites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83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5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ozone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Ozone is measured in Dobson units. 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1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Dobson unit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= a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layer of ozone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003349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rgbClr val="003349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rgbClr val="003349"/>
                            </a:solidFill>
                            <a:latin typeface="+mn-lt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mm thick at the Earth’s surface. </a:t>
                </a:r>
              </a:p>
              <a:p>
                <a:r>
                  <a:rPr lang="en-GB" dirty="0" smtClean="0"/>
                  <a:t>Question</a:t>
                </a:r>
              </a:p>
              <a:p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The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average ozone concentration in the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air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is 300 Dobson units. </a:t>
                </a:r>
              </a:p>
              <a:p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How thick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a layer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would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this ozone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make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at the surface of the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Earth?</a:t>
                </a:r>
              </a:p>
              <a:p>
                <a:r>
                  <a:rPr lang="en-GB" dirty="0" smtClean="0"/>
                  <a:t>Answer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300 </a:t>
                </a:r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Dobson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units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dirty="0" smtClean="0">
                        <a:solidFill>
                          <a:srgbClr val="003349"/>
                        </a:solidFill>
                        <a:latin typeface="+mn-lt"/>
                      </a:rPr>
                      <m:t>300 </m:t>
                    </m:r>
                    <m:r>
                      <m:rPr>
                        <m:nor/>
                      </m:rPr>
                      <a:rPr lang="en-GB" sz="2800" i="0" dirty="0" smtClean="0">
                        <a:solidFill>
                          <a:srgbClr val="003349"/>
                        </a:solidFill>
                        <a:latin typeface="+mn-lt"/>
                      </a:rPr>
                      <m:t>×</m:t>
                    </m:r>
                    <m:r>
                      <m:rPr>
                        <m:nor/>
                      </m:rPr>
                      <a:rPr lang="en-GB" sz="2800" i="0" dirty="0" smtClean="0">
                        <a:solidFill>
                          <a:srgbClr val="003349"/>
                        </a:solidFill>
                        <a:latin typeface="+mn-lt"/>
                      </a:rPr>
                      <m:t> </m:t>
                    </m:r>
                    <m:f>
                      <m:fPr>
                        <m:ctrlPr>
                          <a:rPr lang="en-GB" sz="2800" i="1" dirty="0" smtClean="0">
                            <a:solidFill>
                              <a:srgbClr val="003349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rgbClr val="003349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rgbClr val="003349"/>
                            </a:solidFill>
                            <a:latin typeface="+mn-lt"/>
                          </a:rPr>
                          <m:t>100</m:t>
                        </m:r>
                      </m:den>
                    </m:f>
                    <m:r>
                      <a:rPr lang="en-GB" sz="2800" i="1" dirty="0">
                        <a:solidFill>
                          <a:srgbClr val="003349"/>
                        </a:solidFill>
                        <a:latin typeface="+mn-lt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rgbClr val="003349"/>
                    </a:solidFill>
                    <a:latin typeface="+mn-lt"/>
                  </a:rPr>
                  <a:t>mm </a:t>
                </a:r>
                <a:r>
                  <a:rPr lang="en-GB" sz="2800" dirty="0" smtClean="0">
                    <a:solidFill>
                      <a:srgbClr val="003349"/>
                    </a:solidFill>
                    <a:latin typeface="+mn-lt"/>
                  </a:rPr>
                  <a:t>= </a:t>
                </a:r>
                <a:r>
                  <a:rPr lang="en-GB" sz="2800" b="1" dirty="0" smtClean="0">
                    <a:solidFill>
                      <a:srgbClr val="003349"/>
                    </a:solidFill>
                    <a:latin typeface="+mn-lt"/>
                  </a:rPr>
                  <a:t>3 mm</a:t>
                </a:r>
                <a:endParaRPr lang="en-GB" sz="2800" b="1" dirty="0"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1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61" y="111158"/>
            <a:ext cx="10113228" cy="646331"/>
          </a:xfrm>
        </p:spPr>
        <p:txBody>
          <a:bodyPr/>
          <a:lstStyle/>
          <a:p>
            <a:r>
              <a:rPr lang="en-GB" dirty="0" smtClean="0"/>
              <a:t>Activity 2: How good is my sunscreen?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004" y="1188296"/>
            <a:ext cx="6677839" cy="5027007"/>
          </a:xfrm>
        </p:spPr>
        <p:txBody>
          <a:bodyPr/>
          <a:lstStyle/>
          <a:p>
            <a:r>
              <a:rPr lang="en-GB" dirty="0"/>
              <a:t>What we will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What scientists mean when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they use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the word ‘model’.</a:t>
            </a:r>
          </a:p>
          <a:p>
            <a:r>
              <a:rPr lang="en-GB" dirty="0" smtClean="0"/>
              <a:t>What we will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Use a model to investigate how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rgbClr val="003349"/>
                </a:solidFill>
                <a:latin typeface="+mn-lt"/>
              </a:rPr>
            </a:b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well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sunscreen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 </a:t>
            </a:r>
            <a:r>
              <a:rPr lang="en-GB" sz="2800" dirty="0">
                <a:solidFill>
                  <a:srgbClr val="003349"/>
                </a:solidFill>
                <a:latin typeface="+mn-lt"/>
              </a:rPr>
              <a:t>protects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Discuss how well our model and investigation represent real life.</a:t>
            </a:r>
            <a:endParaRPr lang="en-GB" sz="2800" dirty="0">
              <a:solidFill>
                <a:srgbClr val="003349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2333" y="1188297"/>
            <a:ext cx="4147586" cy="5027006"/>
          </a:xfrm>
        </p:spPr>
        <p:txBody>
          <a:bodyPr/>
          <a:lstStyle/>
          <a:p>
            <a:r>
              <a:rPr lang="en-GB" dirty="0" smtClean="0"/>
              <a:t>Key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sunscreen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model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49"/>
                </a:solidFill>
                <a:latin typeface="+mn-lt"/>
              </a:rPr>
              <a:t>ultraviolet (UV) </a:t>
            </a: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SPF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evaluate / evaluation </a:t>
            </a:r>
            <a:endParaRPr lang="en-GB" sz="2800" dirty="0">
              <a:solidFill>
                <a:srgbClr val="003349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4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743" y="111158"/>
            <a:ext cx="10084746" cy="646331"/>
          </a:xfrm>
        </p:spPr>
        <p:txBody>
          <a:bodyPr/>
          <a:lstStyle/>
          <a:p>
            <a:r>
              <a:rPr lang="en-GB" dirty="0" smtClean="0"/>
              <a:t>How do the beads work?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5618" y="5021943"/>
            <a:ext cx="10295999" cy="827315"/>
          </a:xfrm>
          <a:prstGeom prst="rect">
            <a:avLst/>
          </a:prstGeom>
          <a:gradFill flip="none" rotWithShape="1">
            <a:gsLst>
              <a:gs pos="0">
                <a:srgbClr val="00B398"/>
              </a:gs>
              <a:gs pos="50000">
                <a:srgbClr val="98DBCE"/>
              </a:gs>
              <a:gs pos="100000">
                <a:srgbClr val="EBEBE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669771"/>
              </p:ext>
            </p:extLst>
          </p:nvPr>
        </p:nvGraphicFramePr>
        <p:xfrm>
          <a:off x="525617" y="3343616"/>
          <a:ext cx="10296000" cy="25056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98382">
                  <a:extLst>
                    <a:ext uri="{9D8B030D-6E8A-4147-A177-3AD203B41FA5}">
                      <a16:colId xmlns:a16="http://schemas.microsoft.com/office/drawing/2014/main" val="214077325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306812296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3606028131"/>
                    </a:ext>
                  </a:extLst>
                </a:gridCol>
                <a:gridCol w="326304">
                  <a:extLst>
                    <a:ext uri="{9D8B030D-6E8A-4147-A177-3AD203B41FA5}">
                      <a16:colId xmlns:a16="http://schemas.microsoft.com/office/drawing/2014/main" val="633507429"/>
                    </a:ext>
                  </a:extLst>
                </a:gridCol>
                <a:gridCol w="515525">
                  <a:extLst>
                    <a:ext uri="{9D8B030D-6E8A-4147-A177-3AD203B41FA5}">
                      <a16:colId xmlns:a16="http://schemas.microsoft.com/office/drawing/2014/main" val="2863404876"/>
                    </a:ext>
                  </a:extLst>
                </a:gridCol>
                <a:gridCol w="1068475">
                  <a:extLst>
                    <a:ext uri="{9D8B030D-6E8A-4147-A177-3AD203B41FA5}">
                      <a16:colId xmlns:a16="http://schemas.microsoft.com/office/drawing/2014/main" val="2450883867"/>
                    </a:ext>
                  </a:extLst>
                </a:gridCol>
                <a:gridCol w="949011">
                  <a:extLst>
                    <a:ext uri="{9D8B030D-6E8A-4147-A177-3AD203B41FA5}">
                      <a16:colId xmlns:a16="http://schemas.microsoft.com/office/drawing/2014/main" val="1660277791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3482661686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4012811130"/>
                    </a:ext>
                  </a:extLst>
                </a:gridCol>
                <a:gridCol w="459868">
                  <a:extLst>
                    <a:ext uri="{9D8B030D-6E8A-4147-A177-3AD203B41FA5}">
                      <a16:colId xmlns:a16="http://schemas.microsoft.com/office/drawing/2014/main" val="283830027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940168794"/>
                    </a:ext>
                  </a:extLst>
                </a:gridCol>
                <a:gridCol w="856342">
                  <a:extLst>
                    <a:ext uri="{9D8B030D-6E8A-4147-A177-3AD203B41FA5}">
                      <a16:colId xmlns:a16="http://schemas.microsoft.com/office/drawing/2014/main" val="3933939061"/>
                    </a:ext>
                  </a:extLst>
                </a:gridCol>
                <a:gridCol w="893847">
                  <a:extLst>
                    <a:ext uri="{9D8B030D-6E8A-4147-A177-3AD203B41FA5}">
                      <a16:colId xmlns:a16="http://schemas.microsoft.com/office/drawing/2014/main" val="49871982"/>
                    </a:ext>
                  </a:extLst>
                </a:gridCol>
              </a:tblGrid>
              <a:tr h="83521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 UV light 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lots of UV light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97384"/>
                  </a:ext>
                </a:extLst>
              </a:tr>
              <a:tr h="835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</a:t>
                      </a:r>
                      <a:endParaRPr lang="en-GB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9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41808"/>
                  </a:ext>
                </a:extLst>
              </a:tr>
              <a:tr h="83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00334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9485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5843" y="1215111"/>
            <a:ext cx="104297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What happens to the beads?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3349"/>
                </a:solidFill>
                <a:latin typeface="+mn-lt"/>
              </a:rPr>
              <a:t>How long does it take for them to get a strong colour?</a:t>
            </a:r>
          </a:p>
          <a:p>
            <a:endParaRPr lang="en-GB" sz="2800" dirty="0" smtClean="0">
              <a:solidFill>
                <a:srgbClr val="003349"/>
              </a:solidFill>
              <a:latin typeface="+mn-lt"/>
            </a:endParaRPr>
          </a:p>
          <a:p>
            <a:r>
              <a:rPr lang="en-GB" sz="3200" dirty="0" smtClean="0">
                <a:solidFill>
                  <a:srgbClr val="00B398"/>
                </a:solidFill>
                <a:latin typeface="NotesEsa" panose="02000506030000020004" pitchFamily="50" charset="0"/>
              </a:rPr>
              <a:t>Making a colour scale</a:t>
            </a:r>
            <a:endParaRPr lang="en-GB" sz="3200" dirty="0">
              <a:solidFill>
                <a:srgbClr val="00B398"/>
              </a:solidFill>
              <a:latin typeface="NotesEsa" panose="02000506030000020004" pitchFamily="50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95164" y="3561484"/>
            <a:ext cx="5768068" cy="340080"/>
          </a:xfrm>
          <a:prstGeom prst="rightArrow">
            <a:avLst/>
          </a:prstGeom>
          <a:gradFill flip="none" rotWithShape="1">
            <a:gsLst>
              <a:gs pos="0">
                <a:srgbClr val="EBEBEB"/>
              </a:gs>
              <a:gs pos="50000">
                <a:srgbClr val="98DBCE"/>
              </a:gs>
              <a:gs pos="100000">
                <a:srgbClr val="00B398"/>
              </a:gs>
            </a:gsLst>
            <a:lin ang="0" scaled="1"/>
            <a:tileRect/>
          </a:gradFill>
          <a:ln>
            <a:solidFill>
              <a:srgbClr val="00B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98B8EA2737947995C227484EA02C8" ma:contentTypeVersion="14" ma:contentTypeDescription="Create a new document." ma:contentTypeScope="" ma:versionID="81a3f2c70a0f8a33a3e6d4fb68e392e6">
  <xsd:schema xmlns:xsd="http://www.w3.org/2001/XMLSchema" xmlns:xs="http://www.w3.org/2001/XMLSchema" xmlns:p="http://schemas.microsoft.com/office/2006/metadata/properties" xmlns:ns2="80b53ead-ac38-442a-b597-5a0e2e0802cd" xmlns:ns3="5ec1cc48-4270-4222-9ed5-54ce9e59d47b" targetNamespace="http://schemas.microsoft.com/office/2006/metadata/properties" ma:root="true" ma:fieldsID="6d3f9ace79745d6b253794a619b3823e" ns2:_="" ns3:_="">
    <xsd:import namespace="80b53ead-ac38-442a-b597-5a0e2e0802cd"/>
    <xsd:import namespace="5ec1cc48-4270-4222-9ed5-54ce9e59d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53ead-ac38-442a-b597-5a0e2e080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1cc48-4270-4222-9ed5-54ce9e59d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2A5178-8F74-400F-9432-2CEB5BD921B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0b53ead-ac38-442a-b597-5a0e2e0802cd"/>
    <ds:schemaRef ds:uri="5ec1cc48-4270-4222-9ed5-54ce9e59d47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4F77D5-7AE8-46EB-AD5B-183DC1784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FB76A-CF50-4E60-B290-261E0419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53ead-ac38-442a-b597-5a0e2e0802cd"/>
    <ds:schemaRef ds:uri="5ec1cc48-4270-4222-9ed5-54ce9e59d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545</TotalTime>
  <Words>1685</Words>
  <Application>Microsoft Office PowerPoint</Application>
  <PresentationFormat>Widescreen</PresentationFormat>
  <Paragraphs>288</Paragraphs>
  <Slides>21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Calibri</vt:lpstr>
      <vt:lpstr>NotesEsa</vt:lpstr>
      <vt:lpstr>Times New Roman</vt:lpstr>
      <vt:lpstr>Verdana</vt:lpstr>
      <vt:lpstr>ESA_Presentation_CLEAR</vt:lpstr>
      <vt:lpstr>IS OZONE GOOD OR BAD?</vt:lpstr>
      <vt:lpstr>Activity 1: Why does ozone matter?</vt:lpstr>
      <vt:lpstr>Looking at the Sun in visible and UV light</vt:lpstr>
      <vt:lpstr>Measuring ozone around the Earth</vt:lpstr>
      <vt:lpstr>Ozone at different heights in the atmosphere</vt:lpstr>
      <vt:lpstr>Is ozone good or bad?</vt:lpstr>
      <vt:lpstr>Measuring ozone</vt:lpstr>
      <vt:lpstr>Activity 2: How good is my sunscreen?</vt:lpstr>
      <vt:lpstr>How do the beads work? </vt:lpstr>
      <vt:lpstr>Setting up the investigation</vt:lpstr>
      <vt:lpstr>Setting up the investigation</vt:lpstr>
      <vt:lpstr>In the model → In real life</vt:lpstr>
      <vt:lpstr>Comparing results</vt:lpstr>
      <vt:lpstr>What does the investigation tell us?</vt:lpstr>
      <vt:lpstr>Activity 3: The ozone hole</vt:lpstr>
      <vt:lpstr>Using Climate from Space</vt:lpstr>
      <vt:lpstr>Ozone in Climate from Space</vt:lpstr>
      <vt:lpstr>Ozone levels around the world</vt:lpstr>
      <vt:lpstr>Antarctic ozone</vt:lpstr>
      <vt:lpstr>Find out more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Name Surname</dc:creator>
  <cp:keywords/>
  <dc:description/>
  <cp:lastModifiedBy>Fitzsimons, Catherine A.</cp:lastModifiedBy>
  <cp:revision>1344</cp:revision>
  <cp:lastPrinted>2019-04-05T12:22:34Z</cp:lastPrinted>
  <dcterms:created xsi:type="dcterms:W3CDTF">2015-07-01T15:01:13Z</dcterms:created>
  <dcterms:modified xsi:type="dcterms:W3CDTF">2022-03-16T17:00:44Z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2015-06-30T10:00:00Z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ContentTypeId">
    <vt:lpwstr>0x01010050398B8EA2737947995C227484EA02C8</vt:lpwstr>
  </property>
</Properties>
</file>