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9"/>
  </p:notesMasterIdLst>
  <p:handoutMasterIdLst>
    <p:handoutMasterId r:id="rId10"/>
  </p:handoutMasterIdLst>
  <p:sldIdLst>
    <p:sldId id="259" r:id="rId5"/>
    <p:sldId id="260" r:id="rId6"/>
    <p:sldId id="257" r:id="rId7"/>
    <p:sldId id="258" r:id="rId8"/>
  </p:sldIdLst>
  <p:sldSz cx="9144000" cy="5143500" type="screen16x9"/>
  <p:notesSz cx="7023100" cy="9309100"/>
  <p:defaultTextStyle>
    <a:defPPr>
      <a:defRPr lang="en-GB"/>
    </a:defPPr>
    <a:lvl1pPr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61187-D88F-44B8-9A34-18AF320AF25B}" v="11" dt="2021-10-05T10:32:38.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660"/>
  </p:normalViewPr>
  <p:slideViewPr>
    <p:cSldViewPr snapToGrid="0">
      <p:cViewPr varScale="1">
        <p:scale>
          <a:sx n="88" d="100"/>
          <a:sy n="88" d="100"/>
        </p:scale>
        <p:origin x="408" y="6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d, David" userId="0fe51e4e-448a-47fd-89df-3ceff7cdbbcf" providerId="ADAL" clId="{B5061187-D88F-44B8-9A34-18AF320AF25B}"/>
    <pc:docChg chg="undo custSel addSld delSld modSld sldOrd">
      <pc:chgData name="Ford, David" userId="0fe51e4e-448a-47fd-89df-3ceff7cdbbcf" providerId="ADAL" clId="{B5061187-D88F-44B8-9A34-18AF320AF25B}" dt="2021-10-05T10:41:37.480" v="2241" actId="20577"/>
      <pc:docMkLst>
        <pc:docMk/>
      </pc:docMkLst>
      <pc:sldChg chg="del">
        <pc:chgData name="Ford, David" userId="0fe51e4e-448a-47fd-89df-3ceff7cdbbcf" providerId="ADAL" clId="{B5061187-D88F-44B8-9A34-18AF320AF25B}" dt="2021-10-05T08:16:35.583" v="0" actId="47"/>
        <pc:sldMkLst>
          <pc:docMk/>
          <pc:sldMk cId="0" sldId="256"/>
        </pc:sldMkLst>
      </pc:sldChg>
      <pc:sldChg chg="addSp delSp modSp mod">
        <pc:chgData name="Ford, David" userId="0fe51e4e-448a-47fd-89df-3ceff7cdbbcf" providerId="ADAL" clId="{B5061187-D88F-44B8-9A34-18AF320AF25B}" dt="2021-10-05T08:51:54.837" v="737" actId="20577"/>
        <pc:sldMkLst>
          <pc:docMk/>
          <pc:sldMk cId="0" sldId="257"/>
        </pc:sldMkLst>
        <pc:spChg chg="add del mod">
          <ac:chgData name="Ford, David" userId="0fe51e4e-448a-47fd-89df-3ceff7cdbbcf" providerId="ADAL" clId="{B5061187-D88F-44B8-9A34-18AF320AF25B}" dt="2021-10-05T08:16:41.906" v="3" actId="478"/>
          <ac:spMkLst>
            <pc:docMk/>
            <pc:sldMk cId="0" sldId="257"/>
            <ac:spMk id="2" creationId="{0CEE2843-F95F-4B42-AA11-BB0B060FC584}"/>
          </ac:spMkLst>
        </pc:spChg>
        <pc:spChg chg="del">
          <ac:chgData name="Ford, David" userId="0fe51e4e-448a-47fd-89df-3ceff7cdbbcf" providerId="ADAL" clId="{B5061187-D88F-44B8-9A34-18AF320AF25B}" dt="2021-10-05T08:16:40.111" v="2" actId="478"/>
          <ac:spMkLst>
            <pc:docMk/>
            <pc:sldMk cId="0" sldId="257"/>
            <ac:spMk id="6145" creationId="{00000000-0000-0000-0000-000000000000}"/>
          </ac:spMkLst>
        </pc:spChg>
        <pc:spChg chg="mod">
          <ac:chgData name="Ford, David" userId="0fe51e4e-448a-47fd-89df-3ceff7cdbbcf" providerId="ADAL" clId="{B5061187-D88F-44B8-9A34-18AF320AF25B}" dt="2021-10-05T08:51:54.837" v="737" actId="20577"/>
          <ac:spMkLst>
            <pc:docMk/>
            <pc:sldMk cId="0" sldId="257"/>
            <ac:spMk id="6146" creationId="{00000000-0000-0000-0000-000000000000}"/>
          </ac:spMkLst>
        </pc:spChg>
      </pc:sldChg>
      <pc:sldChg chg="addSp delSp modSp add">
        <pc:chgData name="Ford, David" userId="0fe51e4e-448a-47fd-89df-3ceff7cdbbcf" providerId="ADAL" clId="{B5061187-D88F-44B8-9A34-18AF320AF25B}" dt="2021-10-05T08:52:09.249" v="738" actId="14100"/>
        <pc:sldMkLst>
          <pc:docMk/>
          <pc:sldMk cId="1193438888" sldId="258"/>
        </pc:sldMkLst>
        <pc:spChg chg="add del mod">
          <ac:chgData name="Ford, David" userId="0fe51e4e-448a-47fd-89df-3ceff7cdbbcf" providerId="ADAL" clId="{B5061187-D88F-44B8-9A34-18AF320AF25B}" dt="2021-10-05T08:49:28.466" v="664" actId="478"/>
          <ac:spMkLst>
            <pc:docMk/>
            <pc:sldMk cId="1193438888" sldId="258"/>
            <ac:spMk id="2" creationId="{FFB5F632-0D77-4421-AA10-BB00AA29677B}"/>
          </ac:spMkLst>
        </pc:spChg>
        <pc:spChg chg="del">
          <ac:chgData name="Ford, David" userId="0fe51e4e-448a-47fd-89df-3ceff7cdbbcf" providerId="ADAL" clId="{B5061187-D88F-44B8-9A34-18AF320AF25B}" dt="2021-10-05T08:49:25.513" v="663" actId="478"/>
          <ac:spMkLst>
            <pc:docMk/>
            <pc:sldMk cId="1193438888" sldId="258"/>
            <ac:spMk id="6146" creationId="{00000000-0000-0000-0000-000000000000}"/>
          </ac:spMkLst>
        </pc:spChg>
        <pc:picChg chg="add mod">
          <ac:chgData name="Ford, David" userId="0fe51e4e-448a-47fd-89df-3ceff7cdbbcf" providerId="ADAL" clId="{B5061187-D88F-44B8-9A34-18AF320AF25B}" dt="2021-10-05T08:52:09.249" v="738" actId="14100"/>
          <ac:picMkLst>
            <pc:docMk/>
            <pc:sldMk cId="1193438888" sldId="258"/>
            <ac:picMk id="1026" creationId="{DAC0AF27-967A-469E-8E5E-8316848AEBD6}"/>
          </ac:picMkLst>
        </pc:picChg>
      </pc:sldChg>
      <pc:sldChg chg="addSp modSp add mod ord">
        <pc:chgData name="Ford, David" userId="0fe51e4e-448a-47fd-89df-3ceff7cdbbcf" providerId="ADAL" clId="{B5061187-D88F-44B8-9A34-18AF320AF25B}" dt="2021-10-05T10:38:47.841" v="1773" actId="20577"/>
        <pc:sldMkLst>
          <pc:docMk/>
          <pc:sldMk cId="45765274" sldId="259"/>
        </pc:sldMkLst>
        <pc:spChg chg="add mod">
          <ac:chgData name="Ford, David" userId="0fe51e4e-448a-47fd-89df-3ceff7cdbbcf" providerId="ADAL" clId="{B5061187-D88F-44B8-9A34-18AF320AF25B}" dt="2021-10-05T10:28:31.660" v="761"/>
          <ac:spMkLst>
            <pc:docMk/>
            <pc:sldMk cId="45765274" sldId="259"/>
            <ac:spMk id="3" creationId="{979C9092-34EE-4ECC-9F5F-C15D9DBD7A19}"/>
          </ac:spMkLst>
        </pc:spChg>
        <pc:spChg chg="mod">
          <ac:chgData name="Ford, David" userId="0fe51e4e-448a-47fd-89df-3ceff7cdbbcf" providerId="ADAL" clId="{B5061187-D88F-44B8-9A34-18AF320AF25B}" dt="2021-10-05T10:38:47.841" v="1773" actId="20577"/>
          <ac:spMkLst>
            <pc:docMk/>
            <pc:sldMk cId="45765274" sldId="259"/>
            <ac:spMk id="6146" creationId="{00000000-0000-0000-0000-000000000000}"/>
          </ac:spMkLst>
        </pc:spChg>
      </pc:sldChg>
      <pc:sldChg chg="add del ord">
        <pc:chgData name="Ford, David" userId="0fe51e4e-448a-47fd-89df-3ceff7cdbbcf" providerId="ADAL" clId="{B5061187-D88F-44B8-9A34-18AF320AF25B}" dt="2021-10-05T10:27:57.276" v="742" actId="47"/>
        <pc:sldMkLst>
          <pc:docMk/>
          <pc:sldMk cId="476968339" sldId="259"/>
        </pc:sldMkLst>
      </pc:sldChg>
      <pc:sldChg chg="del">
        <pc:chgData name="Ford, David" userId="0fe51e4e-448a-47fd-89df-3ceff7cdbbcf" providerId="ADAL" clId="{B5061187-D88F-44B8-9A34-18AF320AF25B}" dt="2021-10-05T08:16:36.839" v="1" actId="47"/>
        <pc:sldMkLst>
          <pc:docMk/>
          <pc:sldMk cId="2073565163" sldId="259"/>
        </pc:sldMkLst>
      </pc:sldChg>
      <pc:sldChg chg="modSp new del mod ord">
        <pc:chgData name="Ford, David" userId="0fe51e4e-448a-47fd-89df-3ceff7cdbbcf" providerId="ADAL" clId="{B5061187-D88F-44B8-9A34-18AF320AF25B}" dt="2021-10-05T10:28:33.924" v="762" actId="47"/>
        <pc:sldMkLst>
          <pc:docMk/>
          <pc:sldMk cId="740289684" sldId="260"/>
        </pc:sldMkLst>
        <pc:spChg chg="mod">
          <ac:chgData name="Ford, David" userId="0fe51e4e-448a-47fd-89df-3ceff7cdbbcf" providerId="ADAL" clId="{B5061187-D88F-44B8-9A34-18AF320AF25B}" dt="2021-10-05T10:28:19.070" v="758" actId="20577"/>
          <ac:spMkLst>
            <pc:docMk/>
            <pc:sldMk cId="740289684" sldId="260"/>
            <ac:spMk id="2" creationId="{C698EBA2-444E-4D75-9123-3C702C8604DC}"/>
          </ac:spMkLst>
        </pc:spChg>
        <pc:spChg chg="mod">
          <ac:chgData name="Ford, David" userId="0fe51e4e-448a-47fd-89df-3ceff7cdbbcf" providerId="ADAL" clId="{B5061187-D88F-44B8-9A34-18AF320AF25B}" dt="2021-10-05T10:28:23.646" v="760" actId="20577"/>
          <ac:spMkLst>
            <pc:docMk/>
            <pc:sldMk cId="740289684" sldId="260"/>
            <ac:spMk id="3" creationId="{4C6083EB-3EA2-4027-AAE6-D8A4050A4129}"/>
          </ac:spMkLst>
        </pc:spChg>
      </pc:sldChg>
      <pc:sldChg chg="modSp add mod">
        <pc:chgData name="Ford, David" userId="0fe51e4e-448a-47fd-89df-3ceff7cdbbcf" providerId="ADAL" clId="{B5061187-D88F-44B8-9A34-18AF320AF25B}" dt="2021-10-05T10:41:37.480" v="2241" actId="20577"/>
        <pc:sldMkLst>
          <pc:docMk/>
          <pc:sldMk cId="1721986723" sldId="260"/>
        </pc:sldMkLst>
        <pc:spChg chg="mod">
          <ac:chgData name="Ford, David" userId="0fe51e4e-448a-47fd-89df-3ceff7cdbbcf" providerId="ADAL" clId="{B5061187-D88F-44B8-9A34-18AF320AF25B}" dt="2021-10-05T10:41:37.480" v="2241" actId="20577"/>
          <ac:spMkLst>
            <pc:docMk/>
            <pc:sldMk cId="1721986723" sldId="260"/>
            <ac:spMk id="614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anose="020B0604020202020204" pitchFamily="34" charset="0"/>
              </a:defRPr>
            </a:lvl1pPr>
          </a:lstStyle>
          <a:p>
            <a:fld id="{65B87E98-0639-4231-B255-0610A8A0BCEF}" type="slidenum">
              <a:rPr lang="it-IT" altLang="en-US"/>
              <a:pPr/>
              <a:t>‹#›</a:t>
            </a:fld>
            <a:endParaRPr lang="it-IT" altLang="en-US"/>
          </a:p>
        </p:txBody>
      </p:sp>
    </p:spTree>
    <p:extLst>
      <p:ext uri="{BB962C8B-B14F-4D97-AF65-F5344CB8AC3E}">
        <p14:creationId xmlns:p14="http://schemas.microsoft.com/office/powerpoint/2010/main" val="25541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B5A8051E-9B47-4207-A40E-F5B5FDD08BB7}" type="datetimeFigureOut">
              <a:rPr lang="en-GB" altLang="en-US"/>
              <a:pPr/>
              <a:t>05/10/2021</a:t>
            </a:fld>
            <a:endParaRPr lang="en-GB" altLang="en-US"/>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6DF48260-AB77-4914-9783-09E61CC0E647}" type="slidenum">
              <a:rPr lang="en-GB" altLang="en-US"/>
              <a:pPr/>
              <a:t>‹#›</a:t>
            </a:fld>
            <a:endParaRPr lang="en-GB" altLang="en-US"/>
          </a:p>
        </p:txBody>
      </p:sp>
    </p:spTree>
    <p:extLst>
      <p:ext uri="{BB962C8B-B14F-4D97-AF65-F5344CB8AC3E}">
        <p14:creationId xmlns:p14="http://schemas.microsoft.com/office/powerpoint/2010/main" val="2348000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CCI_ppt_edits_cmu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en-US" noProof="0"/>
              <a:t>Click to edit Master title style</a:t>
            </a:r>
            <a:endParaRPr lang="en-GB" noProof="0" dirty="0"/>
          </a:p>
        </p:txBody>
      </p:sp>
    </p:spTree>
    <p:extLst>
      <p:ext uri="{BB962C8B-B14F-4D97-AF65-F5344CB8AC3E}">
        <p14:creationId xmlns:p14="http://schemas.microsoft.com/office/powerpoint/2010/main" val="17284361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marL="0">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59668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Tree>
    <p:extLst>
      <p:ext uri="{BB962C8B-B14F-4D97-AF65-F5344CB8AC3E}">
        <p14:creationId xmlns:p14="http://schemas.microsoft.com/office/powerpoint/2010/main" val="25123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3518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7558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p:spPr>
        <p:txBody>
          <a:bodyPr/>
          <a:lstStyle>
            <a:lvl1pPr>
              <a:defRPr lang="en-GB" sz="2200" b="0" dirty="0" smtClean="0">
                <a:solidFill>
                  <a:srgbClr val="0070C0"/>
                </a:solidFill>
                <a:latin typeface="Verdana"/>
                <a:ea typeface="+mj-ea"/>
                <a:cs typeface="Verdana"/>
              </a:defRPr>
            </a:lvl1pPr>
          </a:lstStyle>
          <a:p>
            <a:pPr lvl="0"/>
            <a:r>
              <a:rPr lang="en-US"/>
              <a:t>Click to edit Master title style</a:t>
            </a:r>
            <a:endParaRPr lang="en-GB" dirty="0"/>
          </a:p>
        </p:txBody>
      </p:sp>
    </p:spTree>
    <p:extLst>
      <p:ext uri="{BB962C8B-B14F-4D97-AF65-F5344CB8AC3E}">
        <p14:creationId xmlns:p14="http://schemas.microsoft.com/office/powerpoint/2010/main" val="377685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24360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269234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CI_ppt_edits_cmug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GB" altLang="en-US"/>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dirty="0">
                <a:solidFill>
                  <a:srgbClr val="404040"/>
                </a:solidFill>
              </a:rPr>
              <a:t>Climate Modelling User Group</a:t>
            </a:r>
          </a:p>
        </p:txBody>
      </p:sp>
      <p:sp>
        <p:nvSpPr>
          <p:cNvPr id="1032" name="Text Box 34"/>
          <p:cNvSpPr txBox="1">
            <a:spLocks noChangeAspect="1" noChangeArrowheads="1"/>
          </p:cNvSpPr>
          <p:nvPr/>
        </p:nvSpPr>
        <p:spPr bwMode="auto">
          <a:xfrm>
            <a:off x="4473788"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spcBef>
                <a:spcPct val="50000"/>
              </a:spcBef>
            </a:pPr>
            <a:r>
              <a:rPr lang="en-GB" altLang="en-US" sz="800" noProof="1">
                <a:solidFill>
                  <a:schemeClr val="bg2"/>
                </a:solidFill>
              </a:rPr>
              <a:t>CMUG | 25-07-2018 | Slide  </a:t>
            </a:r>
            <a:fld id="{52AB8474-ED92-413E-8575-36E5F8D3A884}" type="slidenum">
              <a:rPr altLang="en-US" sz="800" noProof="1">
                <a:solidFill>
                  <a:schemeClr val="bg2"/>
                </a:solidFill>
              </a:rPr>
              <a:pPr algn="r" eaLnBrk="1" hangingPunct="1">
                <a:spcBef>
                  <a:spcPct val="50000"/>
                </a:spcBef>
              </a:pPr>
              <a:t>‹#›</a:t>
            </a:fld>
            <a:endParaRPr lang="en-GB" altLang="en-US"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anose="020B0600070205080204"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73038" y="792163"/>
            <a:ext cx="8864430" cy="3824287"/>
          </a:xfrm>
        </p:spPr>
        <p:txBody>
          <a:bodyPr/>
          <a:lstStyle/>
          <a:p>
            <a:pPr indent="-342900" eaLnBrk="1" hangingPunct="1">
              <a:buFont typeface="Arial" panose="020B0604020202020204" pitchFamily="34" charset="0"/>
              <a:buChar char="•"/>
            </a:pPr>
            <a:r>
              <a:rPr lang="en-US" altLang="en-US" dirty="0">
                <a:latin typeface="Verdana" panose="020B0604030504040204" pitchFamily="34" charset="0"/>
              </a:rPr>
              <a:t>OC producing particulate organic carbon which can be compared to models</a:t>
            </a:r>
          </a:p>
          <a:p>
            <a:pPr indent="-342900" eaLnBrk="1" hangingPunct="1">
              <a:buFont typeface="Arial" panose="020B0604020202020204" pitchFamily="34" charset="0"/>
              <a:buChar char="•"/>
            </a:pPr>
            <a:r>
              <a:rPr lang="en-US" altLang="en-US" dirty="0">
                <a:latin typeface="Verdana" panose="020B0604030504040204" pitchFamily="34" charset="0"/>
              </a:rPr>
              <a:t>Good to see </a:t>
            </a:r>
            <a:r>
              <a:rPr lang="en-US" altLang="en-US" dirty="0" err="1">
                <a:latin typeface="Verdana" panose="020B0604030504040204" pitchFamily="34" charset="0"/>
              </a:rPr>
              <a:t>harmonised</a:t>
            </a:r>
            <a:r>
              <a:rPr lang="en-US" altLang="en-US" dirty="0">
                <a:latin typeface="Verdana" panose="020B0604030504040204" pitchFamily="34" charset="0"/>
              </a:rPr>
              <a:t> approach to coarsening uncertainties. Could also look at increasing resolution e.g. </a:t>
            </a:r>
            <a:r>
              <a:rPr lang="en-US" altLang="en-US" dirty="0" err="1">
                <a:latin typeface="Verdana" panose="020B0604030504040204" pitchFamily="34" charset="0"/>
              </a:rPr>
              <a:t>supersampling</a:t>
            </a:r>
            <a:r>
              <a:rPr lang="en-US" altLang="en-US" dirty="0">
                <a:latin typeface="Verdana" panose="020B0604030504040204" pitchFamily="34" charset="0"/>
              </a:rPr>
              <a:t>?</a:t>
            </a:r>
          </a:p>
          <a:p>
            <a:pPr indent="-342900" eaLnBrk="1" hangingPunct="1">
              <a:buFont typeface="Arial" panose="020B0604020202020204" pitchFamily="34" charset="0"/>
              <a:buChar char="•"/>
            </a:pPr>
            <a:r>
              <a:rPr lang="en-US" altLang="en-US" dirty="0">
                <a:latin typeface="Verdana" panose="020B0604030504040204" pitchFamily="34" charset="0"/>
              </a:rPr>
              <a:t>Discussion on scales of model comparison, especially for biology. E.g. look at provinces, OC have a paper in prep. on “earth/ocean mover distance”</a:t>
            </a:r>
          </a:p>
          <a:p>
            <a:pPr indent="-342900" eaLnBrk="1" hangingPunct="1">
              <a:buFont typeface="Arial" panose="020B0604020202020204" pitchFamily="34" charset="0"/>
              <a:buChar char="•"/>
            </a:pPr>
            <a:r>
              <a:rPr lang="en-US" altLang="en-US" dirty="0">
                <a:latin typeface="Verdana" panose="020B0604030504040204" pitchFamily="34" charset="0"/>
              </a:rPr>
              <a:t>Pleased to see SSS compared to </a:t>
            </a:r>
            <a:r>
              <a:rPr lang="en-US" altLang="en-US" dirty="0" err="1">
                <a:latin typeface="Verdana" panose="020B0604030504040204" pitchFamily="34" charset="0"/>
              </a:rPr>
              <a:t>chl</a:t>
            </a:r>
            <a:r>
              <a:rPr lang="en-US" altLang="en-US" dirty="0">
                <a:latin typeface="Verdana" panose="020B0604030504040204" pitchFamily="34" charset="0"/>
              </a:rPr>
              <a:t>, discussed techniques, work ongoing</a:t>
            </a:r>
          </a:p>
          <a:p>
            <a:pPr indent="-342900" eaLnBrk="1" hangingPunct="1">
              <a:buFont typeface="Arial" panose="020B0604020202020204" pitchFamily="34" charset="0"/>
              <a:buChar char="•"/>
            </a:pPr>
            <a:r>
              <a:rPr lang="en-US" altLang="en-US" dirty="0">
                <a:latin typeface="Verdana" panose="020B0604030504040204" pitchFamily="34" charset="0"/>
              </a:rPr>
              <a:t>Idea for future: use OC for parameter estimation of climate models</a:t>
            </a:r>
          </a:p>
          <a:p>
            <a:pPr indent="-342900" eaLnBrk="1" hangingPunct="1">
              <a:buFont typeface="Arial" panose="020B0604020202020204" pitchFamily="34" charset="0"/>
              <a:buChar char="•"/>
            </a:pPr>
            <a:r>
              <a:rPr lang="en-US" altLang="en-US" dirty="0">
                <a:latin typeface="Verdana" panose="020B0604030504040204" pitchFamily="34" charset="0"/>
              </a:rPr>
              <a:t>Discussed use of sea state – significant wave height to be used in CO</a:t>
            </a:r>
            <a:r>
              <a:rPr lang="en-US" altLang="en-US" baseline="-25000" dirty="0">
                <a:latin typeface="Verdana" panose="020B0604030504040204" pitchFamily="34" charset="0"/>
              </a:rPr>
              <a:t>2</a:t>
            </a:r>
            <a:r>
              <a:rPr lang="en-US" altLang="en-US" dirty="0">
                <a:latin typeface="Verdana" panose="020B0604030504040204" pitchFamily="34" charset="0"/>
              </a:rPr>
              <a:t> flux</a:t>
            </a:r>
          </a:p>
          <a:p>
            <a:pPr indent="-342900" eaLnBrk="1" hangingPunct="1">
              <a:buFont typeface="Arial" panose="020B0604020202020204" pitchFamily="34" charset="0"/>
              <a:buChar char="•"/>
            </a:pPr>
            <a:r>
              <a:rPr lang="en-US" altLang="en-US" dirty="0">
                <a:latin typeface="Verdana" panose="020B0604030504040204" pitchFamily="34" charset="0"/>
              </a:rPr>
              <a:t>Discussed use of SST CCI in decadal forecasting. Used for validation alongside sea level and clouds. Highlights regions of uncertainty. High resolution useful</a:t>
            </a:r>
          </a:p>
          <a:p>
            <a:pPr indent="-342900" eaLnBrk="1" hangingPunct="1">
              <a:buFont typeface="Arial" panose="020B0604020202020204" pitchFamily="34" charset="0"/>
              <a:buChar char="•"/>
            </a:pPr>
            <a:r>
              <a:rPr lang="en-US" altLang="en-US" dirty="0">
                <a:latin typeface="Verdana" panose="020B0604030504040204" pitchFamily="34" charset="0"/>
              </a:rPr>
              <a:t>Noted some variables like OC, sea state not used much this phase</a:t>
            </a:r>
          </a:p>
        </p:txBody>
      </p:sp>
      <p:sp>
        <p:nvSpPr>
          <p:cNvPr id="3" name="Title 1">
            <a:extLst>
              <a:ext uri="{FF2B5EF4-FFF2-40B4-BE49-F238E27FC236}">
                <a16:creationId xmlns:a16="http://schemas.microsoft.com/office/drawing/2014/main" id="{979C9092-34EE-4ECC-9F5F-C15D9DBD7A19}"/>
              </a:ext>
            </a:extLst>
          </p:cNvPr>
          <p:cNvSpPr>
            <a:spLocks noGrp="1"/>
          </p:cNvSpPr>
          <p:nvPr>
            <p:ph type="title"/>
          </p:nvPr>
        </p:nvSpPr>
        <p:spPr>
          <a:xfrm>
            <a:off x="774700" y="158750"/>
            <a:ext cx="6956425" cy="430213"/>
          </a:xfrm>
        </p:spPr>
        <p:txBody>
          <a:bodyPr/>
          <a:lstStyle/>
          <a:p>
            <a:r>
              <a:rPr lang="en-GB" dirty="0"/>
              <a:t>Ocean ECVs</a:t>
            </a:r>
          </a:p>
        </p:txBody>
      </p:sp>
    </p:spTree>
    <p:extLst>
      <p:ext uri="{BB962C8B-B14F-4D97-AF65-F5344CB8AC3E}">
        <p14:creationId xmlns:p14="http://schemas.microsoft.com/office/powerpoint/2010/main" val="4576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73038" y="792163"/>
            <a:ext cx="8864430" cy="3824287"/>
          </a:xfrm>
        </p:spPr>
        <p:txBody>
          <a:bodyPr/>
          <a:lstStyle/>
          <a:p>
            <a:pPr indent="-342900" eaLnBrk="1" hangingPunct="1">
              <a:buFont typeface="Arial" panose="020B0604020202020204" pitchFamily="34" charset="0"/>
              <a:buChar char="•"/>
            </a:pPr>
            <a:r>
              <a:rPr lang="en-US" altLang="en-US" dirty="0">
                <a:latin typeface="Verdana" panose="020B0604030504040204" pitchFamily="34" charset="0"/>
              </a:rPr>
              <a:t>Outside CMUG, BSC doing seasonal and decadal prediction of biogeochemistry, will use OC CCI for validation</a:t>
            </a:r>
          </a:p>
          <a:p>
            <a:pPr indent="-342900" eaLnBrk="1" hangingPunct="1">
              <a:buFont typeface="Arial" panose="020B0604020202020204" pitchFamily="34" charset="0"/>
              <a:buChar char="•"/>
            </a:pPr>
            <a:r>
              <a:rPr lang="en-US" altLang="en-US" dirty="0">
                <a:latin typeface="Verdana" panose="020B0604030504040204" pitchFamily="34" charset="0"/>
              </a:rPr>
              <a:t>OC asked about biophysical feedbacks. In progress, CMUG will keep in touch</a:t>
            </a:r>
          </a:p>
          <a:p>
            <a:pPr indent="-342900" eaLnBrk="1" hangingPunct="1">
              <a:buFont typeface="Arial" panose="020B0604020202020204" pitchFamily="34" charset="0"/>
              <a:buChar char="•"/>
            </a:pPr>
            <a:r>
              <a:rPr lang="en-US" altLang="en-US" dirty="0">
                <a:latin typeface="Verdana" panose="020B0604030504040204" pitchFamily="34" charset="0"/>
              </a:rPr>
              <a:t>SSS asked about requirements and if uncertainties used. Not yet, but would like to. Regular grid would be preferred</a:t>
            </a:r>
          </a:p>
          <a:p>
            <a:pPr indent="-342900" eaLnBrk="1" hangingPunct="1">
              <a:buFont typeface="Arial" panose="020B0604020202020204" pitchFamily="34" charset="0"/>
              <a:buChar char="•"/>
            </a:pPr>
            <a:r>
              <a:rPr lang="en-US" altLang="en-US" dirty="0">
                <a:latin typeface="Verdana" panose="020B0604030504040204" pitchFamily="34" charset="0"/>
              </a:rPr>
              <a:t>Current sea level work focused on coastal regions. Not looked at by CMUG, in future could look at assimilation with high coastal resolution. Observations much higher resolution than models are though</a:t>
            </a:r>
          </a:p>
          <a:p>
            <a:pPr indent="-342900" eaLnBrk="1" hangingPunct="1">
              <a:buFont typeface="Arial" panose="020B0604020202020204" pitchFamily="34" charset="0"/>
              <a:buChar char="•"/>
            </a:pPr>
            <a:r>
              <a:rPr lang="en-US" altLang="en-US" dirty="0">
                <a:latin typeface="Verdana" panose="020B0604030504040204" pitchFamily="34" charset="0"/>
              </a:rPr>
              <a:t>OC have primary production product from another project, </a:t>
            </a:r>
            <a:r>
              <a:rPr lang="en-US" altLang="en-US">
                <a:latin typeface="Verdana" panose="020B0604030504040204" pitchFamily="34" charset="0"/>
              </a:rPr>
              <a:t>will send to CMUG</a:t>
            </a:r>
            <a:endParaRPr lang="en-US" altLang="en-US" dirty="0">
              <a:latin typeface="Verdana" panose="020B0604030504040204" pitchFamily="34" charset="0"/>
            </a:endParaRPr>
          </a:p>
        </p:txBody>
      </p:sp>
      <p:sp>
        <p:nvSpPr>
          <p:cNvPr id="3" name="Title 1">
            <a:extLst>
              <a:ext uri="{FF2B5EF4-FFF2-40B4-BE49-F238E27FC236}">
                <a16:creationId xmlns:a16="http://schemas.microsoft.com/office/drawing/2014/main" id="{979C9092-34EE-4ECC-9F5F-C15D9DBD7A19}"/>
              </a:ext>
            </a:extLst>
          </p:cNvPr>
          <p:cNvSpPr>
            <a:spLocks noGrp="1"/>
          </p:cNvSpPr>
          <p:nvPr>
            <p:ph type="title"/>
          </p:nvPr>
        </p:nvSpPr>
        <p:spPr>
          <a:xfrm>
            <a:off x="774700" y="158750"/>
            <a:ext cx="6956425" cy="430213"/>
          </a:xfrm>
        </p:spPr>
        <p:txBody>
          <a:bodyPr/>
          <a:lstStyle/>
          <a:p>
            <a:r>
              <a:rPr lang="en-GB" dirty="0"/>
              <a:t>Ocean ECVs</a:t>
            </a:r>
          </a:p>
        </p:txBody>
      </p:sp>
    </p:spTree>
    <p:extLst>
      <p:ext uri="{BB962C8B-B14F-4D97-AF65-F5344CB8AC3E}">
        <p14:creationId xmlns:p14="http://schemas.microsoft.com/office/powerpoint/2010/main" val="172198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73038" y="792163"/>
            <a:ext cx="8864430" cy="3824287"/>
          </a:xfrm>
        </p:spPr>
        <p:txBody>
          <a:bodyPr/>
          <a:lstStyle/>
          <a:p>
            <a:pPr indent="-342900" eaLnBrk="1" hangingPunct="1">
              <a:buFont typeface="Arial" panose="020B0604020202020204" pitchFamily="34" charset="0"/>
              <a:buChar char="•"/>
            </a:pPr>
            <a:r>
              <a:rPr lang="en-US" altLang="en-US" dirty="0">
                <a:latin typeface="Verdana" panose="020B0604030504040204" pitchFamily="34" charset="0"/>
              </a:rPr>
              <a:t>WP3: Quality assessment of CCI products</a:t>
            </a:r>
          </a:p>
          <a:p>
            <a:pPr lvl="1" indent="-342900">
              <a:buFont typeface="Arial" panose="020B0604020202020204" pitchFamily="34" charset="0"/>
              <a:buChar char="•"/>
            </a:pPr>
            <a:r>
              <a:rPr lang="en-US" altLang="en-US" dirty="0">
                <a:latin typeface="Verdana" panose="020B0604030504040204" pitchFamily="34" charset="0"/>
              </a:rPr>
              <a:t>BSC: Sea ice assimilation improves predictability of SIC and SST</a:t>
            </a:r>
          </a:p>
          <a:p>
            <a:pPr lvl="1" indent="-342900">
              <a:buFont typeface="Arial" panose="020B0604020202020204" pitchFamily="34" charset="0"/>
              <a:buChar char="•"/>
            </a:pPr>
            <a:r>
              <a:rPr lang="en-US" altLang="en-US" dirty="0">
                <a:latin typeface="Verdana" panose="020B0604030504040204" pitchFamily="34" charset="0"/>
              </a:rPr>
              <a:t>UKMO: Two-way physics-BGC coupling constrained by OC, air-sea CO</a:t>
            </a:r>
            <a:r>
              <a:rPr lang="en-US" altLang="en-US" baseline="-25000" dirty="0">
                <a:latin typeface="Verdana" panose="020B0604030504040204" pitchFamily="34" charset="0"/>
              </a:rPr>
              <a:t>2</a:t>
            </a:r>
            <a:r>
              <a:rPr lang="en-US" altLang="en-US" dirty="0">
                <a:latin typeface="Verdana" panose="020B0604030504040204" pitchFamily="34" charset="0"/>
              </a:rPr>
              <a:t> transfer constrained by sea state. Work in progress.</a:t>
            </a:r>
          </a:p>
          <a:p>
            <a:pPr indent="-342900">
              <a:buFont typeface="Arial" panose="020B0604020202020204" pitchFamily="34" charset="0"/>
              <a:buChar char="•"/>
            </a:pPr>
            <a:r>
              <a:rPr lang="en-US" altLang="en-US" dirty="0">
                <a:latin typeface="Verdana" panose="020B0604030504040204" pitchFamily="34" charset="0"/>
              </a:rPr>
              <a:t>WP4: Exploiting CCI products in MIPs</a:t>
            </a:r>
          </a:p>
          <a:p>
            <a:pPr lvl="1" indent="-342900">
              <a:buFont typeface="Arial" panose="020B0604020202020204" pitchFamily="34" charset="0"/>
              <a:buChar char="•"/>
            </a:pPr>
            <a:r>
              <a:rPr lang="en-US" altLang="en-US" dirty="0">
                <a:latin typeface="Verdana" panose="020B0604030504040204" pitchFamily="34" charset="0"/>
              </a:rPr>
              <a:t>BSC: SST assimilation improves decadal prediction of SST</a:t>
            </a:r>
          </a:p>
          <a:p>
            <a:pPr lvl="1" indent="-342900">
              <a:buFont typeface="Arial" panose="020B0604020202020204" pitchFamily="34" charset="0"/>
              <a:buChar char="•"/>
            </a:pPr>
            <a:r>
              <a:rPr lang="en-US" altLang="en-US" dirty="0">
                <a:latin typeface="Verdana" panose="020B0604030504040204" pitchFamily="34" charset="0"/>
              </a:rPr>
              <a:t>MPI: System memory of SSS in ECVs and models (presented previously)</a:t>
            </a:r>
          </a:p>
          <a:p>
            <a:pPr indent="-342900">
              <a:buFont typeface="Arial" panose="020B0604020202020204" pitchFamily="34" charset="0"/>
              <a:buChar char="•"/>
            </a:pPr>
            <a:r>
              <a:rPr lang="en-US" altLang="en-US" dirty="0">
                <a:latin typeface="Verdana" panose="020B0604030504040204" pitchFamily="34" charset="0"/>
              </a:rPr>
              <a:t>WP5: Adaptation of community climate evaluation tools for CCI</a:t>
            </a:r>
          </a:p>
          <a:p>
            <a:pPr lvl="1" indent="-342900">
              <a:buFont typeface="Arial" panose="020B0604020202020204" pitchFamily="34" charset="0"/>
              <a:buChar char="•"/>
            </a:pPr>
            <a:r>
              <a:rPr lang="en-US" altLang="en-US" dirty="0">
                <a:latin typeface="Verdana" panose="020B0604030504040204" pitchFamily="34" charset="0"/>
              </a:rPr>
              <a:t>OC, SSS, SST implemented in </a:t>
            </a:r>
            <a:r>
              <a:rPr lang="en-US" altLang="en-US" dirty="0" err="1">
                <a:latin typeface="Verdana" panose="020B0604030504040204" pitchFamily="34" charset="0"/>
              </a:rPr>
              <a:t>ESMValTool</a:t>
            </a:r>
            <a:r>
              <a:rPr lang="en-US" altLang="en-US" dirty="0">
                <a:latin typeface="Verdana" panose="020B0604030504040204" pitchFamily="34" charset="0"/>
              </a:rPr>
              <a:t> and used for IPCC AR6</a:t>
            </a:r>
          </a:p>
          <a:p>
            <a:pPr lvl="1" indent="-342900">
              <a:buFont typeface="Arial" panose="020B0604020202020204" pitchFamily="34" charset="0"/>
              <a:buChar char="•"/>
            </a:pPr>
            <a:r>
              <a:rPr lang="en-US" altLang="en-US" dirty="0">
                <a:latin typeface="Verdana" panose="020B0604030504040204" pitchFamily="34" charset="0"/>
              </a:rPr>
              <a:t>New diagnostics for OC, SSS, e.g. radar plots of regional correlation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DAC0AF27-967A-469E-8E5E-8316848AE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17" y="792480"/>
            <a:ext cx="7333002" cy="378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438888"/>
      </p:ext>
    </p:extLst>
  </p:cSld>
  <p:clrMapOvr>
    <a:masterClrMapping/>
  </p:clrMapOvr>
</p:sld>
</file>

<file path=ppt/theme/theme1.xml><?xml version="1.0" encoding="utf-8"?>
<a:theme xmlns:a="http://schemas.openxmlformats.org/drawingml/2006/main" name="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2279E-2C4C-4C93-8498-455A58D1433E}">
  <ds:schemaRefs>
    <ds:schemaRef ds:uri="http://purl.org/dc/dcmitype/"/>
    <ds:schemaRef ds:uri="http://schemas.microsoft.com/office/2006/documentManagement/types"/>
    <ds:schemaRef ds:uri="http://purl.org/dc/terms/"/>
    <ds:schemaRef ds:uri="http://purl.org/dc/elements/1.1/"/>
    <ds:schemaRef ds:uri="http://www.w3.org/XML/1998/namespace"/>
    <ds:schemaRef ds:uri="f2760952-b3bb-408f-ace6-eb1e07642b8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CCI_cmug</Template>
  <TotalTime>394</TotalTime>
  <Words>358</Words>
  <Application>Microsoft Office PowerPoint</Application>
  <PresentationFormat>On-screen Show (16:9)</PresentationFormat>
  <Paragraphs>24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Verdana</vt:lpstr>
      <vt:lpstr>ESA Presentation 16-9</vt:lpstr>
      <vt:lpstr>Ocean ECVs</vt:lpstr>
      <vt:lpstr>Ocean ECVs</vt:lpstr>
      <vt:lpstr>PowerPoint Presentation</vt:lpstr>
      <vt:lpstr>PowerPoint Presentation</vt:lpstr>
    </vt:vector>
  </TitlesOfParts>
  <Company>Met Office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Van Der Linden, Paul</dc:creator>
  <cp:lastModifiedBy>Ford, David</cp:lastModifiedBy>
  <cp:revision>38</cp:revision>
  <cp:lastPrinted>2008-08-26T16:26:23Z</cp:lastPrinted>
  <dcterms:created xsi:type="dcterms:W3CDTF">2018-07-10T10:00:37Z</dcterms:created>
  <dcterms:modified xsi:type="dcterms:W3CDTF">2021-10-05T10:41:40Z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