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06" r:id="rId2"/>
    <p:sldId id="737" r:id="rId3"/>
    <p:sldId id="711" r:id="rId4"/>
    <p:sldId id="642" r:id="rId5"/>
    <p:sldId id="690" r:id="rId6"/>
    <p:sldId id="658" r:id="rId7"/>
    <p:sldId id="717" r:id="rId8"/>
    <p:sldId id="718" r:id="rId9"/>
    <p:sldId id="660" r:id="rId10"/>
    <p:sldId id="661" r:id="rId11"/>
    <p:sldId id="694" r:id="rId12"/>
    <p:sldId id="684" r:id="rId13"/>
    <p:sldId id="701" r:id="rId14"/>
    <p:sldId id="654" r:id="rId15"/>
    <p:sldId id="720" r:id="rId16"/>
    <p:sldId id="721" r:id="rId17"/>
    <p:sldId id="726" r:id="rId18"/>
    <p:sldId id="727" r:id="rId19"/>
    <p:sldId id="725" r:id="rId20"/>
    <p:sldId id="732" r:id="rId21"/>
    <p:sldId id="734" r:id="rId22"/>
    <p:sldId id="723" r:id="rId23"/>
    <p:sldId id="724" r:id="rId24"/>
    <p:sldId id="730" r:id="rId25"/>
    <p:sldId id="741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8000"/>
    <a:srgbClr val="996633"/>
    <a:srgbClr val="009900"/>
    <a:srgbClr val="0099CC"/>
    <a:srgbClr val="000099"/>
    <a:srgbClr val="0000CC"/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8" autoAdjust="0"/>
    <p:restoredTop sz="92984" autoAdjust="0"/>
  </p:normalViewPr>
  <p:slideViewPr>
    <p:cSldViewPr>
      <p:cViewPr varScale="1">
        <p:scale>
          <a:sx n="71" d="100"/>
          <a:sy n="71" d="100"/>
        </p:scale>
        <p:origin x="-1384" y="-68"/>
      </p:cViewPr>
      <p:guideLst>
        <p:guide orient="horz" pos="2172"/>
        <p:guide pos="2880"/>
      </p:guideLst>
    </p:cSldViewPr>
  </p:slideViewPr>
  <p:outlineViewPr>
    <p:cViewPr>
      <p:scale>
        <a:sx n="33" d="100"/>
        <a:sy n="33" d="100"/>
      </p:scale>
      <p:origin x="0" y="3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UMETSAT\LST\LST_cci%20Project%202020\Results\2007-2018_Cultivate_3x3_June-Sep_C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UMETSAT\LST\LST_cci%20Project%202020\Results\2007-2018_Cultivate_3x3_June-Sep_C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UMETSAT\LST\LST_cci%20Project%202020\Results\2007-2018_Cultivate_3x3_June-Sep_C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UMETSAT\LST\LST_cci%20Project%202020\Results\2007-2018_Forest_3x3_June-Sep.x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UMETSAT\LST\LST_cci%20Project%202020\Results\2007-2018_Forest_3x3_June-Sep.x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Mean</a:t>
            </a:r>
            <a:r>
              <a:rPr lang="en-US" sz="1200" b="1" baseline="0" dirty="0">
                <a:latin typeface="Calibri" pitchFamily="34" charset="0"/>
                <a:cs typeface="Calibri" pitchFamily="34" charset="0"/>
              </a:rPr>
              <a:t>  course (2007-2018) of LSASAF LST and number </a:t>
            </a:r>
            <a:endParaRPr lang="en-US" sz="1200" b="1" baseline="0" dirty="0" smtClean="0">
              <a:latin typeface="Calibri" pitchFamily="34" charset="0"/>
              <a:cs typeface="Calibri" pitchFamily="34" charset="0"/>
            </a:endParaRPr>
          </a:p>
          <a:p>
            <a:pPr>
              <a:defRPr b="1">
                <a:latin typeface="Calibri" pitchFamily="34" charset="0"/>
                <a:cs typeface="Calibri" pitchFamily="34" charset="0"/>
              </a:defRPr>
            </a:pPr>
            <a:r>
              <a:rPr lang="en-US" sz="1200" b="1" baseline="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200" b="1" baseline="0" dirty="0">
                <a:latin typeface="Calibri" pitchFamily="34" charset="0"/>
                <a:cs typeface="Calibri" pitchFamily="34" charset="0"/>
              </a:rPr>
              <a:t>LSASAF FRP-Pixel detections </a:t>
            </a:r>
            <a:endParaRPr lang="en-US" sz="1200" b="1" baseline="0" dirty="0" smtClean="0">
              <a:latin typeface="Calibri" pitchFamily="34" charset="0"/>
              <a:cs typeface="Calibri" pitchFamily="34" charset="0"/>
            </a:endParaRPr>
          </a:p>
          <a:p>
            <a:pPr>
              <a:defRPr b="1">
                <a:latin typeface="Calibri" pitchFamily="34" charset="0"/>
                <a:cs typeface="Calibri" pitchFamily="34" charset="0"/>
              </a:defRPr>
            </a:pPr>
            <a:r>
              <a:rPr lang="en-US" sz="1200" b="1" i="0" u="none" strike="noStrike" kern="1200" baseline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for </a:t>
            </a:r>
            <a:r>
              <a:rPr lang="en-US" sz="1200" b="1" i="0" u="none" strike="noStrike" kern="1200" baseline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July-Sep</a:t>
            </a:r>
            <a:r>
              <a:rPr lang="en-US" sz="1200" b="1" baseline="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1" i="1" baseline="0" dirty="0">
                <a:latin typeface="Calibri" pitchFamily="34" charset="0"/>
                <a:cs typeface="Calibri" pitchFamily="34" charset="0"/>
              </a:rPr>
              <a:t>cultivated LC   </a:t>
            </a:r>
          </a:p>
        </c:rich>
      </c:tx>
      <c:layout>
        <c:manualLayout>
          <c:xMode val="edge"/>
          <c:yMode val="edge"/>
          <c:x val="0.145445675347333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51080153442358"/>
          <c:y val="0.21473823529411765"/>
          <c:w val="0.76958125415046008"/>
          <c:h val="0.68737581699346406"/>
        </c:manualLayout>
      </c:layout>
      <c:lineChart>
        <c:grouping val="standard"/>
        <c:varyColors val="0"/>
        <c:ser>
          <c:idx val="1"/>
          <c:order val="1"/>
          <c:tx>
            <c:v>FRP-Pixel detections</c:v>
          </c:tx>
          <c:spPr>
            <a:ln w="222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strRef>
              <c:f>Sheet1!$A$16:$A$52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Sheet1!$F$16:$F$52</c:f>
              <c:numCache>
                <c:formatCode>General</c:formatCode>
                <c:ptCount val="37"/>
                <c:pt idx="0">
                  <c:v>2129</c:v>
                </c:pt>
                <c:pt idx="1">
                  <c:v>174</c:v>
                </c:pt>
                <c:pt idx="2">
                  <c:v>401</c:v>
                </c:pt>
                <c:pt idx="3">
                  <c:v>20</c:v>
                </c:pt>
                <c:pt idx="4">
                  <c:v>107</c:v>
                </c:pt>
                <c:pt idx="5">
                  <c:v>213</c:v>
                </c:pt>
                <c:pt idx="6">
                  <c:v>86</c:v>
                </c:pt>
                <c:pt idx="7">
                  <c:v>51</c:v>
                </c:pt>
                <c:pt idx="8">
                  <c:v>272</c:v>
                </c:pt>
                <c:pt idx="9">
                  <c:v>850</c:v>
                </c:pt>
                <c:pt idx="10">
                  <c:v>311</c:v>
                </c:pt>
                <c:pt idx="11">
                  <c:v>56</c:v>
                </c:pt>
                <c:pt idx="12">
                  <c:v>608</c:v>
                </c:pt>
                <c:pt idx="13">
                  <c:v>861</c:v>
                </c:pt>
                <c:pt idx="14">
                  <c:v>170</c:v>
                </c:pt>
                <c:pt idx="15">
                  <c:v>111</c:v>
                </c:pt>
                <c:pt idx="16">
                  <c:v>344</c:v>
                </c:pt>
                <c:pt idx="17">
                  <c:v>452</c:v>
                </c:pt>
                <c:pt idx="18">
                  <c:v>175</c:v>
                </c:pt>
                <c:pt idx="19">
                  <c:v>135</c:v>
                </c:pt>
                <c:pt idx="20">
                  <c:v>180</c:v>
                </c:pt>
                <c:pt idx="21">
                  <c:v>329</c:v>
                </c:pt>
                <c:pt idx="22">
                  <c:v>232</c:v>
                </c:pt>
                <c:pt idx="23">
                  <c:v>46</c:v>
                </c:pt>
                <c:pt idx="24">
                  <c:v>18</c:v>
                </c:pt>
                <c:pt idx="25">
                  <c:v>229</c:v>
                </c:pt>
                <c:pt idx="26">
                  <c:v>83</c:v>
                </c:pt>
                <c:pt idx="27">
                  <c:v>100</c:v>
                </c:pt>
                <c:pt idx="28">
                  <c:v>300</c:v>
                </c:pt>
                <c:pt idx="29">
                  <c:v>468</c:v>
                </c:pt>
                <c:pt idx="30">
                  <c:v>347</c:v>
                </c:pt>
                <c:pt idx="31">
                  <c:v>40</c:v>
                </c:pt>
                <c:pt idx="32">
                  <c:v>237</c:v>
                </c:pt>
                <c:pt idx="33">
                  <c:v>424</c:v>
                </c:pt>
                <c:pt idx="34">
                  <c:v>226</c:v>
                </c:pt>
                <c:pt idx="35">
                  <c:v>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25920"/>
        <c:axId val="167236672"/>
      </c:lineChart>
      <c:lineChart>
        <c:grouping val="standard"/>
        <c:varyColors val="0"/>
        <c:ser>
          <c:idx val="0"/>
          <c:order val="0"/>
          <c:tx>
            <c:v>LSASAF LST</c:v>
          </c:tx>
          <c:spPr>
            <a:ln w="22225"/>
          </c:spPr>
          <c:marker>
            <c:symbol val="none"/>
          </c:marker>
          <c:cat>
            <c:strRef>
              <c:f>Sheet1!$A$16:$A$52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Sheet1!$B$16:$B$52</c:f>
              <c:numCache>
                <c:formatCode>General</c:formatCode>
                <c:ptCount val="37"/>
                <c:pt idx="0">
                  <c:v>39.979999999999997</c:v>
                </c:pt>
                <c:pt idx="1">
                  <c:v>33.840000000000003</c:v>
                </c:pt>
                <c:pt idx="2">
                  <c:v>35.24</c:v>
                </c:pt>
                <c:pt idx="3">
                  <c:v>31.63</c:v>
                </c:pt>
                <c:pt idx="4">
                  <c:v>33.33</c:v>
                </c:pt>
                <c:pt idx="5">
                  <c:v>37.21</c:v>
                </c:pt>
                <c:pt idx="6">
                  <c:v>31.01</c:v>
                </c:pt>
                <c:pt idx="7">
                  <c:v>30.96</c:v>
                </c:pt>
                <c:pt idx="8">
                  <c:v>34.74</c:v>
                </c:pt>
                <c:pt idx="9">
                  <c:v>33.880000000000003</c:v>
                </c:pt>
                <c:pt idx="10">
                  <c:v>33.619999999999997</c:v>
                </c:pt>
                <c:pt idx="11">
                  <c:v>30.57</c:v>
                </c:pt>
                <c:pt idx="12">
                  <c:v>40.01</c:v>
                </c:pt>
                <c:pt idx="13">
                  <c:v>37.71</c:v>
                </c:pt>
                <c:pt idx="14">
                  <c:v>37.119999999999997</c:v>
                </c:pt>
                <c:pt idx="15">
                  <c:v>33.76</c:v>
                </c:pt>
                <c:pt idx="16">
                  <c:v>35.15</c:v>
                </c:pt>
                <c:pt idx="17">
                  <c:v>39.83</c:v>
                </c:pt>
                <c:pt idx="18">
                  <c:v>37.15</c:v>
                </c:pt>
                <c:pt idx="19">
                  <c:v>33.61</c:v>
                </c:pt>
                <c:pt idx="20">
                  <c:v>36.19</c:v>
                </c:pt>
                <c:pt idx="21">
                  <c:v>36.24</c:v>
                </c:pt>
                <c:pt idx="22">
                  <c:v>36.83</c:v>
                </c:pt>
                <c:pt idx="23">
                  <c:v>35.35</c:v>
                </c:pt>
                <c:pt idx="24">
                  <c:v>30.42</c:v>
                </c:pt>
                <c:pt idx="25">
                  <c:v>33.049999999999997</c:v>
                </c:pt>
                <c:pt idx="26">
                  <c:v>33.020000000000003</c:v>
                </c:pt>
                <c:pt idx="27">
                  <c:v>30.55</c:v>
                </c:pt>
                <c:pt idx="28">
                  <c:v>34.950000000000003</c:v>
                </c:pt>
                <c:pt idx="29">
                  <c:v>38.14</c:v>
                </c:pt>
                <c:pt idx="30">
                  <c:v>31.55</c:v>
                </c:pt>
                <c:pt idx="31">
                  <c:v>29.39</c:v>
                </c:pt>
                <c:pt idx="32">
                  <c:v>34.72</c:v>
                </c:pt>
                <c:pt idx="33">
                  <c:v>34.42</c:v>
                </c:pt>
                <c:pt idx="34">
                  <c:v>35.89</c:v>
                </c:pt>
                <c:pt idx="35">
                  <c:v>33.770000000000003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26432"/>
        <c:axId val="167237248"/>
      </c:lineChart>
      <c:catAx>
        <c:axId val="1886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67236672"/>
        <c:crosses val="autoZero"/>
        <c:auto val="1"/>
        <c:lblAlgn val="ctr"/>
        <c:lblOffset val="100"/>
        <c:tickLblSkip val="4"/>
        <c:noMultiLvlLbl val="0"/>
      </c:catAx>
      <c:valAx>
        <c:axId val="167236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>
                    <a:latin typeface="Calibri" pitchFamily="34" charset="0"/>
                    <a:cs typeface="Calibri" pitchFamily="34" charset="0"/>
                  </a:defRPr>
                </a:pPr>
                <a:r>
                  <a:rPr lang="en-US" sz="1000" b="1" dirty="0">
                    <a:latin typeface="Calibri" pitchFamily="34" charset="0"/>
                    <a:cs typeface="Calibri" pitchFamily="34" charset="0"/>
                  </a:rPr>
                  <a:t>Number of FRP-Pixel detections</a:t>
                </a:r>
              </a:p>
            </c:rich>
          </c:tx>
          <c:layout>
            <c:manualLayout>
              <c:xMode val="edge"/>
              <c:yMode val="edge"/>
              <c:x val="1.4857954438211838E-2"/>
              <c:y val="0.207835537912955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25920"/>
        <c:crosses val="autoZero"/>
        <c:crossBetween val="between"/>
      </c:valAx>
      <c:catAx>
        <c:axId val="18862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37248"/>
        <c:crosses val="autoZero"/>
        <c:auto val="1"/>
        <c:lblAlgn val="ctr"/>
        <c:lblOffset val="100"/>
        <c:noMultiLvlLbl val="0"/>
      </c:catAx>
      <c:valAx>
        <c:axId val="167237248"/>
        <c:scaling>
          <c:orientation val="minMax"/>
          <c:min val="27"/>
        </c:scaling>
        <c:delete val="0"/>
        <c:axPos val="r"/>
        <c:title>
          <c:tx>
            <c:rich>
              <a:bodyPr/>
              <a:lstStyle/>
              <a:p>
                <a:pPr>
                  <a:defRPr sz="1000" b="1">
                    <a:latin typeface="Calibri" pitchFamily="34" charset="0"/>
                    <a:cs typeface="Calibri" pitchFamily="34" charset="0"/>
                  </a:defRPr>
                </a:pPr>
                <a:r>
                  <a:rPr lang="en-US" sz="1000" b="1">
                    <a:latin typeface="Calibri" pitchFamily="34" charset="0"/>
                    <a:cs typeface="Calibri" pitchFamily="34" charset="0"/>
                  </a:rPr>
                  <a:t>LSASAF LST, deg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26432"/>
        <c:crosses val="max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3187477598566302"/>
          <c:y val="0.23834084967320263"/>
          <c:w val="0.37351664161510723"/>
          <c:h val="9.3329403343298645E-2"/>
        </c:manualLayout>
      </c:layout>
      <c:overlay val="0"/>
      <c:txPr>
        <a:bodyPr/>
        <a:lstStyle/>
        <a:p>
          <a:pPr>
            <a:defRPr b="1">
              <a:latin typeface="Calibri" pitchFamily="34" charset="0"/>
              <a:cs typeface="Calibri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Mean course (2007-2018) of LSASAF LST and total energy released according LSASAF FRP-Pixel 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 b="1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200" b="1" i="0" u="none" strike="noStrike" baseline="0" dirty="0">
                <a:effectLst/>
                <a:latin typeface="Calibri" pitchFamily="34" charset="0"/>
                <a:cs typeface="Calibri" pitchFamily="34" charset="0"/>
              </a:rPr>
              <a:t>July-Sep,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>
                <a:latin typeface="Calibri" pitchFamily="34" charset="0"/>
                <a:cs typeface="Calibri" pitchFamily="34" charset="0"/>
              </a:rPr>
              <a:t>cultivated area </a:t>
            </a:r>
          </a:p>
        </c:rich>
      </c:tx>
      <c:layout>
        <c:manualLayout>
          <c:xMode val="edge"/>
          <c:yMode val="edge"/>
          <c:x val="0.16713608727562682"/>
          <c:y val="1.46658517865772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35887361869655"/>
          <c:y val="0.22081334567343064"/>
          <c:w val="0.74580081379846674"/>
          <c:h val="0.68036367946045739"/>
        </c:manualLayout>
      </c:layout>
      <c:lineChart>
        <c:grouping val="standard"/>
        <c:varyColors val="0"/>
        <c:ser>
          <c:idx val="1"/>
          <c:order val="1"/>
          <c:tx>
            <c:v>LSASAF FRP</c:v>
          </c:tx>
          <c:spPr>
            <a:ln w="22225"/>
          </c:spPr>
          <c:marker>
            <c:symbol val="none"/>
          </c:marker>
          <c:cat>
            <c:strRef>
              <c:f>Sheet1!$A$16:$A$52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Sheet1!$G$16:$G$52</c:f>
              <c:numCache>
                <c:formatCode>General</c:formatCode>
                <c:ptCount val="37"/>
                <c:pt idx="0">
                  <c:v>261785.33</c:v>
                </c:pt>
                <c:pt idx="1">
                  <c:v>19464.400000000001</c:v>
                </c:pt>
                <c:pt idx="2">
                  <c:v>41429.089999999997</c:v>
                </c:pt>
                <c:pt idx="3">
                  <c:v>1106.0999999999999</c:v>
                </c:pt>
                <c:pt idx="4">
                  <c:v>8356.2000000000007</c:v>
                </c:pt>
                <c:pt idx="5">
                  <c:v>17463.099999999999</c:v>
                </c:pt>
                <c:pt idx="6">
                  <c:v>7412.2</c:v>
                </c:pt>
                <c:pt idx="7">
                  <c:v>4158.1000000000004</c:v>
                </c:pt>
                <c:pt idx="8">
                  <c:v>34614.71</c:v>
                </c:pt>
                <c:pt idx="9">
                  <c:v>88513.07</c:v>
                </c:pt>
                <c:pt idx="10">
                  <c:v>42205.3</c:v>
                </c:pt>
                <c:pt idx="11">
                  <c:v>6784.4</c:v>
                </c:pt>
                <c:pt idx="12">
                  <c:v>89672.41</c:v>
                </c:pt>
                <c:pt idx="13">
                  <c:v>80643.97</c:v>
                </c:pt>
                <c:pt idx="14">
                  <c:v>16237.7</c:v>
                </c:pt>
                <c:pt idx="15">
                  <c:v>7565.2</c:v>
                </c:pt>
                <c:pt idx="16">
                  <c:v>27967</c:v>
                </c:pt>
                <c:pt idx="17">
                  <c:v>62614.69</c:v>
                </c:pt>
                <c:pt idx="18">
                  <c:v>17053</c:v>
                </c:pt>
                <c:pt idx="19">
                  <c:v>14668</c:v>
                </c:pt>
                <c:pt idx="20">
                  <c:v>17214.8</c:v>
                </c:pt>
                <c:pt idx="21">
                  <c:v>41747.79</c:v>
                </c:pt>
                <c:pt idx="22">
                  <c:v>25492.01</c:v>
                </c:pt>
                <c:pt idx="23">
                  <c:v>3212.7</c:v>
                </c:pt>
                <c:pt idx="24">
                  <c:v>1407.5</c:v>
                </c:pt>
                <c:pt idx="25">
                  <c:v>15748.4</c:v>
                </c:pt>
                <c:pt idx="26">
                  <c:v>7424</c:v>
                </c:pt>
                <c:pt idx="27">
                  <c:v>7356.8</c:v>
                </c:pt>
                <c:pt idx="28">
                  <c:v>27159.19</c:v>
                </c:pt>
                <c:pt idx="29">
                  <c:v>39325.5</c:v>
                </c:pt>
                <c:pt idx="30">
                  <c:v>37841.589999999997</c:v>
                </c:pt>
                <c:pt idx="31">
                  <c:v>2461.8000000000002</c:v>
                </c:pt>
                <c:pt idx="32">
                  <c:v>27948.400000000001</c:v>
                </c:pt>
                <c:pt idx="33">
                  <c:v>33519.599999999999</c:v>
                </c:pt>
                <c:pt idx="34">
                  <c:v>22291.8</c:v>
                </c:pt>
                <c:pt idx="35">
                  <c:v>10418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97856"/>
        <c:axId val="167238976"/>
      </c:lineChart>
      <c:lineChart>
        <c:grouping val="standard"/>
        <c:varyColors val="0"/>
        <c:ser>
          <c:idx val="0"/>
          <c:order val="0"/>
          <c:tx>
            <c:v>LSASAF LST</c:v>
          </c:tx>
          <c:spPr>
            <a:ln w="22225"/>
          </c:spPr>
          <c:marker>
            <c:symbol val="none"/>
          </c:marker>
          <c:cat>
            <c:strRef>
              <c:f>Sheet1!$A$16:$A$52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Sheet1!$B$16:$B$52</c:f>
              <c:numCache>
                <c:formatCode>General</c:formatCode>
                <c:ptCount val="37"/>
                <c:pt idx="0">
                  <c:v>39.979999999999997</c:v>
                </c:pt>
                <c:pt idx="1">
                  <c:v>33.840000000000003</c:v>
                </c:pt>
                <c:pt idx="2">
                  <c:v>35.24</c:v>
                </c:pt>
                <c:pt idx="3">
                  <c:v>31.63</c:v>
                </c:pt>
                <c:pt idx="4">
                  <c:v>33.33</c:v>
                </c:pt>
                <c:pt idx="5">
                  <c:v>37.21</c:v>
                </c:pt>
                <c:pt idx="6">
                  <c:v>31.01</c:v>
                </c:pt>
                <c:pt idx="7">
                  <c:v>30.96</c:v>
                </c:pt>
                <c:pt idx="8">
                  <c:v>34.74</c:v>
                </c:pt>
                <c:pt idx="9">
                  <c:v>33.880000000000003</c:v>
                </c:pt>
                <c:pt idx="10">
                  <c:v>33.619999999999997</c:v>
                </c:pt>
                <c:pt idx="11">
                  <c:v>30.57</c:v>
                </c:pt>
                <c:pt idx="12">
                  <c:v>40.01</c:v>
                </c:pt>
                <c:pt idx="13">
                  <c:v>37.71</c:v>
                </c:pt>
                <c:pt idx="14">
                  <c:v>37.119999999999997</c:v>
                </c:pt>
                <c:pt idx="15">
                  <c:v>33.76</c:v>
                </c:pt>
                <c:pt idx="16">
                  <c:v>35.15</c:v>
                </c:pt>
                <c:pt idx="17">
                  <c:v>39.83</c:v>
                </c:pt>
                <c:pt idx="18">
                  <c:v>37.15</c:v>
                </c:pt>
                <c:pt idx="19">
                  <c:v>33.61</c:v>
                </c:pt>
                <c:pt idx="20">
                  <c:v>36.19</c:v>
                </c:pt>
                <c:pt idx="21">
                  <c:v>36.24</c:v>
                </c:pt>
                <c:pt idx="22">
                  <c:v>36.83</c:v>
                </c:pt>
                <c:pt idx="23">
                  <c:v>35.35</c:v>
                </c:pt>
                <c:pt idx="24">
                  <c:v>30.42</c:v>
                </c:pt>
                <c:pt idx="25">
                  <c:v>33.049999999999997</c:v>
                </c:pt>
                <c:pt idx="26">
                  <c:v>33.020000000000003</c:v>
                </c:pt>
                <c:pt idx="27">
                  <c:v>30.55</c:v>
                </c:pt>
                <c:pt idx="28">
                  <c:v>34.950000000000003</c:v>
                </c:pt>
                <c:pt idx="29">
                  <c:v>38.14</c:v>
                </c:pt>
                <c:pt idx="30">
                  <c:v>31.55</c:v>
                </c:pt>
                <c:pt idx="31">
                  <c:v>29.39</c:v>
                </c:pt>
                <c:pt idx="32">
                  <c:v>34.72</c:v>
                </c:pt>
                <c:pt idx="33">
                  <c:v>34.42</c:v>
                </c:pt>
                <c:pt idx="34">
                  <c:v>35.89</c:v>
                </c:pt>
                <c:pt idx="35">
                  <c:v>33.770000000000003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27968"/>
        <c:axId val="169083456"/>
      </c:lineChart>
      <c:catAx>
        <c:axId val="1878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6723897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67238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>
                    <a:latin typeface="Calibri" pitchFamily="34" charset="0"/>
                    <a:cs typeface="Calibri" pitchFamily="34" charset="0"/>
                  </a:defRPr>
                </a:pPr>
                <a:r>
                  <a:rPr lang="en-US" sz="1000" b="1">
                    <a:latin typeface="Calibri" pitchFamily="34" charset="0"/>
                    <a:cs typeface="Calibri" pitchFamily="34" charset="0"/>
                  </a:rPr>
                  <a:t>Total</a:t>
                </a:r>
                <a:r>
                  <a:rPr lang="en-US" sz="1000" b="1" baseline="0">
                    <a:latin typeface="Calibri" pitchFamily="34" charset="0"/>
                    <a:cs typeface="Calibri" pitchFamily="34" charset="0"/>
                  </a:rPr>
                  <a:t> FRP-Pixel, MW</a:t>
                </a:r>
                <a:endParaRPr lang="en-US" sz="1000" b="1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2.625810536042732E-3"/>
              <c:y val="0.303993525163094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7897856"/>
        <c:crosses val="autoZero"/>
        <c:crossBetween val="between"/>
      </c:valAx>
      <c:catAx>
        <c:axId val="1886279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9083456"/>
        <c:crosses val="autoZero"/>
        <c:auto val="1"/>
        <c:lblAlgn val="ctr"/>
        <c:lblOffset val="100"/>
        <c:noMultiLvlLbl val="0"/>
      </c:catAx>
      <c:valAx>
        <c:axId val="169083456"/>
        <c:scaling>
          <c:orientation val="minMax"/>
          <c:min val="2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>
                    <a:latin typeface="Calibri" pitchFamily="34" charset="0"/>
                    <a:cs typeface="Calibri" pitchFamily="34" charset="0"/>
                  </a:defRPr>
                </a:pPr>
                <a:r>
                  <a:rPr lang="en-US" sz="1000">
                    <a:latin typeface="Calibri" pitchFamily="34" charset="0"/>
                    <a:cs typeface="Calibri" pitchFamily="34" charset="0"/>
                  </a:rPr>
                  <a:t>LSASAF LST, deg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2796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53132949371070171"/>
          <c:y val="0.2344801947853522"/>
          <c:w val="0.37147558511457646"/>
          <c:h val="8.6340430370391436E-2"/>
        </c:manualLayout>
      </c:layout>
      <c:overlay val="0"/>
      <c:txPr>
        <a:bodyPr/>
        <a:lstStyle/>
        <a:p>
          <a:pPr>
            <a:defRPr b="1">
              <a:latin typeface="Calibri" pitchFamily="34" charset="0"/>
              <a:cs typeface="Calibri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900" baseline="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Mean course (</a:t>
            </a:r>
            <a:r>
              <a:rPr lang="en-US" sz="1200" b="1" baseline="0" dirty="0">
                <a:latin typeface="Calibri" pitchFamily="34" charset="0"/>
                <a:cs typeface="Calibri" pitchFamily="34" charset="0"/>
              </a:rPr>
              <a:t>2007-2018) of (LST-T2m) difference and number of FRP-Pixel detections </a:t>
            </a:r>
            <a:endParaRPr lang="en-US" sz="1200" b="1" baseline="0" dirty="0" smtClean="0">
              <a:latin typeface="Calibri" pitchFamily="34" charset="0"/>
              <a:cs typeface="Calibri" pitchFamily="34" charset="0"/>
            </a:endParaRPr>
          </a:p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r>
              <a:rPr lang="en-US" sz="1200" b="1" baseline="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200" b="1" i="0" u="none" strike="noStrike" kern="1200" baseline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July-Sep, </a:t>
            </a:r>
            <a:r>
              <a:rPr lang="en-US" sz="1200" b="1" i="1" baseline="0" dirty="0">
                <a:latin typeface="Calibri" pitchFamily="34" charset="0"/>
                <a:cs typeface="Calibri" pitchFamily="34" charset="0"/>
              </a:rPr>
              <a:t>cultivated area </a:t>
            </a:r>
            <a:endParaRPr lang="en-US" sz="1200" b="1" i="1" dirty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4770126020621557"/>
          <c:y val="2.54372890888638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58036570011089"/>
          <c:y val="0.24396013071895425"/>
          <c:w val="0.78145941781143702"/>
          <c:h val="0.66249836601307188"/>
        </c:manualLayout>
      </c:layout>
      <c:lineChart>
        <c:grouping val="standard"/>
        <c:varyColors val="0"/>
        <c:ser>
          <c:idx val="1"/>
          <c:order val="1"/>
          <c:tx>
            <c:v>FRP-Pixel detections</c:v>
          </c:tx>
          <c:spPr>
            <a:ln w="222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strRef>
              <c:f>Sheet1!$A$16:$A$52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Sheet1!$F$16:$F$52</c:f>
              <c:numCache>
                <c:formatCode>General</c:formatCode>
                <c:ptCount val="37"/>
                <c:pt idx="0">
                  <c:v>2129</c:v>
                </c:pt>
                <c:pt idx="1">
                  <c:v>174</c:v>
                </c:pt>
                <c:pt idx="2">
                  <c:v>401</c:v>
                </c:pt>
                <c:pt idx="3">
                  <c:v>20</c:v>
                </c:pt>
                <c:pt idx="4">
                  <c:v>107</c:v>
                </c:pt>
                <c:pt idx="5">
                  <c:v>213</c:v>
                </c:pt>
                <c:pt idx="6">
                  <c:v>86</c:v>
                </c:pt>
                <c:pt idx="7">
                  <c:v>51</c:v>
                </c:pt>
                <c:pt idx="8">
                  <c:v>272</c:v>
                </c:pt>
                <c:pt idx="9">
                  <c:v>850</c:v>
                </c:pt>
                <c:pt idx="10">
                  <c:v>311</c:v>
                </c:pt>
                <c:pt idx="11">
                  <c:v>56</c:v>
                </c:pt>
                <c:pt idx="12">
                  <c:v>608</c:v>
                </c:pt>
                <c:pt idx="13">
                  <c:v>861</c:v>
                </c:pt>
                <c:pt idx="14">
                  <c:v>170</c:v>
                </c:pt>
                <c:pt idx="15">
                  <c:v>111</c:v>
                </c:pt>
                <c:pt idx="16">
                  <c:v>344</c:v>
                </c:pt>
                <c:pt idx="17">
                  <c:v>452</c:v>
                </c:pt>
                <c:pt idx="18">
                  <c:v>175</c:v>
                </c:pt>
                <c:pt idx="19">
                  <c:v>135</c:v>
                </c:pt>
                <c:pt idx="20">
                  <c:v>180</c:v>
                </c:pt>
                <c:pt idx="21">
                  <c:v>329</c:v>
                </c:pt>
                <c:pt idx="22">
                  <c:v>232</c:v>
                </c:pt>
                <c:pt idx="23">
                  <c:v>46</c:v>
                </c:pt>
                <c:pt idx="24">
                  <c:v>18</c:v>
                </c:pt>
                <c:pt idx="25">
                  <c:v>229</c:v>
                </c:pt>
                <c:pt idx="26">
                  <c:v>83</c:v>
                </c:pt>
                <c:pt idx="27">
                  <c:v>100</c:v>
                </c:pt>
                <c:pt idx="28">
                  <c:v>300</c:v>
                </c:pt>
                <c:pt idx="29">
                  <c:v>468</c:v>
                </c:pt>
                <c:pt idx="30">
                  <c:v>347</c:v>
                </c:pt>
                <c:pt idx="31">
                  <c:v>40</c:v>
                </c:pt>
                <c:pt idx="32">
                  <c:v>237</c:v>
                </c:pt>
                <c:pt idx="33">
                  <c:v>424</c:v>
                </c:pt>
                <c:pt idx="34">
                  <c:v>226</c:v>
                </c:pt>
                <c:pt idx="35">
                  <c:v>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27456"/>
        <c:axId val="169085184"/>
      </c:lineChart>
      <c:lineChart>
        <c:grouping val="standard"/>
        <c:varyColors val="0"/>
        <c:ser>
          <c:idx val="0"/>
          <c:order val="0"/>
          <c:tx>
            <c:v>(LST-T2m)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Sheet1!$A$16:$A$52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Sheet1!$C$16:$C$52</c:f>
              <c:numCache>
                <c:formatCode>General</c:formatCode>
                <c:ptCount val="37"/>
                <c:pt idx="0">
                  <c:v>9.68</c:v>
                </c:pt>
                <c:pt idx="1">
                  <c:v>6.87</c:v>
                </c:pt>
                <c:pt idx="2">
                  <c:v>7.21</c:v>
                </c:pt>
                <c:pt idx="3">
                  <c:v>3.99</c:v>
                </c:pt>
                <c:pt idx="4">
                  <c:v>5.03</c:v>
                </c:pt>
                <c:pt idx="5">
                  <c:v>7.12</c:v>
                </c:pt>
                <c:pt idx="6">
                  <c:v>5.42</c:v>
                </c:pt>
                <c:pt idx="7">
                  <c:v>4.5</c:v>
                </c:pt>
                <c:pt idx="8">
                  <c:v>5.65</c:v>
                </c:pt>
                <c:pt idx="9">
                  <c:v>6.16</c:v>
                </c:pt>
                <c:pt idx="10">
                  <c:v>5.37</c:v>
                </c:pt>
                <c:pt idx="11">
                  <c:v>6.16</c:v>
                </c:pt>
                <c:pt idx="12">
                  <c:v>11.33</c:v>
                </c:pt>
                <c:pt idx="13">
                  <c:v>9.33</c:v>
                </c:pt>
                <c:pt idx="14">
                  <c:v>9.61</c:v>
                </c:pt>
                <c:pt idx="15">
                  <c:v>5.51</c:v>
                </c:pt>
                <c:pt idx="16">
                  <c:v>8.31</c:v>
                </c:pt>
                <c:pt idx="17">
                  <c:v>10.01</c:v>
                </c:pt>
                <c:pt idx="18">
                  <c:v>4.3099999999999996</c:v>
                </c:pt>
                <c:pt idx="19">
                  <c:v>6.62</c:v>
                </c:pt>
                <c:pt idx="20">
                  <c:v>7.69</c:v>
                </c:pt>
                <c:pt idx="21">
                  <c:v>8.58</c:v>
                </c:pt>
                <c:pt idx="22">
                  <c:v>8.23</c:v>
                </c:pt>
                <c:pt idx="23">
                  <c:v>7.86</c:v>
                </c:pt>
                <c:pt idx="24">
                  <c:v>9.2100000000000009</c:v>
                </c:pt>
                <c:pt idx="25">
                  <c:v>10.119999999999999</c:v>
                </c:pt>
                <c:pt idx="26">
                  <c:v>10.11</c:v>
                </c:pt>
                <c:pt idx="27">
                  <c:v>8.7899999999999991</c:v>
                </c:pt>
                <c:pt idx="28">
                  <c:v>9.92</c:v>
                </c:pt>
                <c:pt idx="29">
                  <c:v>11.19</c:v>
                </c:pt>
                <c:pt idx="30">
                  <c:v>9.26</c:v>
                </c:pt>
                <c:pt idx="31">
                  <c:v>8.07</c:v>
                </c:pt>
                <c:pt idx="32">
                  <c:v>9.09</c:v>
                </c:pt>
                <c:pt idx="33">
                  <c:v>10.59</c:v>
                </c:pt>
                <c:pt idx="34">
                  <c:v>10.6</c:v>
                </c:pt>
                <c:pt idx="35">
                  <c:v>10.67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948992"/>
        <c:axId val="169085760"/>
      </c:lineChart>
      <c:catAx>
        <c:axId val="1886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69085184"/>
        <c:crosses val="autoZero"/>
        <c:auto val="1"/>
        <c:lblAlgn val="ctr"/>
        <c:lblOffset val="100"/>
        <c:tickLblSkip val="4"/>
        <c:noMultiLvlLbl val="0"/>
      </c:catAx>
      <c:valAx>
        <c:axId val="169085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>
                    <a:latin typeface="Calibri" pitchFamily="34" charset="0"/>
                    <a:cs typeface="Calibri" pitchFamily="34" charset="0"/>
                  </a:defRPr>
                </a:pPr>
                <a:r>
                  <a:rPr lang="en-US" b="1">
                    <a:latin typeface="Calibri" pitchFamily="34" charset="0"/>
                    <a:cs typeface="Calibri" pitchFamily="34" charset="0"/>
                  </a:rPr>
                  <a:t>Number of FRP detections</a:t>
                </a:r>
              </a:p>
            </c:rich>
          </c:tx>
          <c:layout>
            <c:manualLayout>
              <c:xMode val="edge"/>
              <c:yMode val="edge"/>
              <c:x val="1.670637013329454E-2"/>
              <c:y val="0.320678852643419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27456"/>
        <c:crossesAt val="1"/>
        <c:crossBetween val="between"/>
      </c:valAx>
      <c:catAx>
        <c:axId val="18894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69085760"/>
        <c:crosses val="autoZero"/>
        <c:auto val="1"/>
        <c:lblAlgn val="ctr"/>
        <c:lblOffset val="100"/>
        <c:noMultiLvlLbl val="0"/>
      </c:catAx>
      <c:valAx>
        <c:axId val="169085760"/>
        <c:scaling>
          <c:orientation val="minMax"/>
          <c:min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(LST-T2m), </a:t>
                </a:r>
                <a:r>
                  <a:rPr lang="en-US" dirty="0" err="1">
                    <a:latin typeface="Calibri" pitchFamily="34" charset="0"/>
                    <a:cs typeface="Calibri" pitchFamily="34" charset="0"/>
                  </a:rPr>
                  <a:t>deg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18894899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2925963261648753"/>
          <c:y val="0.24557385620915029"/>
          <c:w val="0.3534133064516129"/>
          <c:h val="0.11866666666666667"/>
        </c:manualLayout>
      </c:layout>
      <c:overlay val="0"/>
      <c:txPr>
        <a:bodyPr/>
        <a:lstStyle/>
        <a:p>
          <a:pPr>
            <a:defRPr b="1">
              <a:latin typeface="Calibri" pitchFamily="34" charset="0"/>
              <a:cs typeface="Calibri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Mean course (2007-2018) of LSASAF</a:t>
            </a:r>
            <a:r>
              <a:rPr lang="en-US" sz="1200" baseline="0" dirty="0" smtClean="0"/>
              <a:t> LST and number of LSASAF FRP-Pixel detections for July-Sep,  </a:t>
            </a:r>
            <a:r>
              <a:rPr lang="en-US" sz="1200" b="0" i="1" baseline="0" dirty="0" smtClean="0"/>
              <a:t>forest LC </a:t>
            </a:r>
            <a:endParaRPr lang="en-US" sz="1200" b="0" i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38488215901276"/>
          <c:y val="0.17826339869281047"/>
          <c:w val="0.74878949135598161"/>
          <c:h val="0.73644705882352945"/>
        </c:manualLayout>
      </c:layout>
      <c:lineChart>
        <c:grouping val="standard"/>
        <c:varyColors val="0"/>
        <c:ser>
          <c:idx val="1"/>
          <c:order val="1"/>
          <c:tx>
            <c:v>FRP-Pixel detections</c:v>
          </c:tx>
          <c:spPr>
            <a:ln w="222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strRef>
              <c:f>Sheet1!$A$77:$A$113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Sheet1!$D$77:$D$113</c:f>
              <c:numCache>
                <c:formatCode>General</c:formatCode>
                <c:ptCount val="37"/>
                <c:pt idx="0">
                  <c:v>2138</c:v>
                </c:pt>
                <c:pt idx="1">
                  <c:v>78</c:v>
                </c:pt>
                <c:pt idx="2">
                  <c:v>201</c:v>
                </c:pt>
                <c:pt idx="3">
                  <c:v>14</c:v>
                </c:pt>
                <c:pt idx="4">
                  <c:v>59</c:v>
                </c:pt>
                <c:pt idx="5">
                  <c:v>186</c:v>
                </c:pt>
                <c:pt idx="6">
                  <c:v>51</c:v>
                </c:pt>
                <c:pt idx="7">
                  <c:v>17</c:v>
                </c:pt>
                <c:pt idx="8">
                  <c:v>154</c:v>
                </c:pt>
                <c:pt idx="9">
                  <c:v>158</c:v>
                </c:pt>
                <c:pt idx="10">
                  <c:v>75</c:v>
                </c:pt>
                <c:pt idx="11">
                  <c:v>9</c:v>
                </c:pt>
                <c:pt idx="12">
                  <c:v>254</c:v>
                </c:pt>
                <c:pt idx="13">
                  <c:v>294</c:v>
                </c:pt>
                <c:pt idx="14">
                  <c:v>127</c:v>
                </c:pt>
                <c:pt idx="15">
                  <c:v>46</c:v>
                </c:pt>
                <c:pt idx="16">
                  <c:v>165</c:v>
                </c:pt>
                <c:pt idx="17">
                  <c:v>385</c:v>
                </c:pt>
                <c:pt idx="18">
                  <c:v>103</c:v>
                </c:pt>
                <c:pt idx="19">
                  <c:v>38</c:v>
                </c:pt>
                <c:pt idx="20">
                  <c:v>137</c:v>
                </c:pt>
                <c:pt idx="21">
                  <c:v>261</c:v>
                </c:pt>
                <c:pt idx="22">
                  <c:v>479</c:v>
                </c:pt>
                <c:pt idx="23">
                  <c:v>14</c:v>
                </c:pt>
                <c:pt idx="24">
                  <c:v>12</c:v>
                </c:pt>
                <c:pt idx="25">
                  <c:v>68</c:v>
                </c:pt>
                <c:pt idx="26">
                  <c:v>43</c:v>
                </c:pt>
                <c:pt idx="27">
                  <c:v>14</c:v>
                </c:pt>
                <c:pt idx="28">
                  <c:v>88</c:v>
                </c:pt>
                <c:pt idx="29">
                  <c:v>116</c:v>
                </c:pt>
                <c:pt idx="30">
                  <c:v>52</c:v>
                </c:pt>
                <c:pt idx="31">
                  <c:v>2</c:v>
                </c:pt>
                <c:pt idx="32">
                  <c:v>114</c:v>
                </c:pt>
                <c:pt idx="33">
                  <c:v>64</c:v>
                </c:pt>
                <c:pt idx="34">
                  <c:v>74</c:v>
                </c:pt>
                <c:pt idx="35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86336"/>
        <c:axId val="169088064"/>
      </c:lineChart>
      <c:lineChart>
        <c:grouping val="standard"/>
        <c:varyColors val="0"/>
        <c:ser>
          <c:idx val="0"/>
          <c:order val="0"/>
          <c:tx>
            <c:v>LSASAF LST</c:v>
          </c:tx>
          <c:spPr>
            <a:ln w="22225"/>
          </c:spPr>
          <c:marker>
            <c:symbol val="none"/>
          </c:marker>
          <c:cat>
            <c:strRef>
              <c:f>Sheet1!$A$77:$A$113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Sheet1!$B$77:$B$113</c:f>
              <c:numCache>
                <c:formatCode>General</c:formatCode>
                <c:ptCount val="37"/>
                <c:pt idx="0">
                  <c:v>37.25</c:v>
                </c:pt>
                <c:pt idx="1">
                  <c:v>30.66</c:v>
                </c:pt>
                <c:pt idx="2">
                  <c:v>32.340000000000003</c:v>
                </c:pt>
                <c:pt idx="3">
                  <c:v>28.89</c:v>
                </c:pt>
                <c:pt idx="4">
                  <c:v>32.49</c:v>
                </c:pt>
                <c:pt idx="5">
                  <c:v>34.409999999999997</c:v>
                </c:pt>
                <c:pt idx="6">
                  <c:v>28.91</c:v>
                </c:pt>
                <c:pt idx="7">
                  <c:v>28.25</c:v>
                </c:pt>
                <c:pt idx="8">
                  <c:v>31.9</c:v>
                </c:pt>
                <c:pt idx="9">
                  <c:v>32.81</c:v>
                </c:pt>
                <c:pt idx="10">
                  <c:v>32.81</c:v>
                </c:pt>
                <c:pt idx="11">
                  <c:v>27.22</c:v>
                </c:pt>
                <c:pt idx="12">
                  <c:v>36.79</c:v>
                </c:pt>
                <c:pt idx="13">
                  <c:v>34.729999999999997</c:v>
                </c:pt>
                <c:pt idx="14">
                  <c:v>35.56</c:v>
                </c:pt>
                <c:pt idx="15">
                  <c:v>30.85</c:v>
                </c:pt>
                <c:pt idx="16">
                  <c:v>33.79</c:v>
                </c:pt>
                <c:pt idx="17">
                  <c:v>34.56</c:v>
                </c:pt>
                <c:pt idx="18">
                  <c:v>33.130000000000003</c:v>
                </c:pt>
                <c:pt idx="19">
                  <c:v>28.85</c:v>
                </c:pt>
                <c:pt idx="20">
                  <c:v>32.17</c:v>
                </c:pt>
                <c:pt idx="21">
                  <c:v>33.5</c:v>
                </c:pt>
                <c:pt idx="22">
                  <c:v>33.94</c:v>
                </c:pt>
                <c:pt idx="23">
                  <c:v>31.87</c:v>
                </c:pt>
                <c:pt idx="24">
                  <c:v>25.25</c:v>
                </c:pt>
                <c:pt idx="25">
                  <c:v>30.37</c:v>
                </c:pt>
                <c:pt idx="26">
                  <c:v>27.85</c:v>
                </c:pt>
                <c:pt idx="27">
                  <c:v>27.54</c:v>
                </c:pt>
                <c:pt idx="28">
                  <c:v>33.81</c:v>
                </c:pt>
                <c:pt idx="29">
                  <c:v>34.15</c:v>
                </c:pt>
                <c:pt idx="30">
                  <c:v>29.39</c:v>
                </c:pt>
                <c:pt idx="31">
                  <c:v>28.01</c:v>
                </c:pt>
                <c:pt idx="32">
                  <c:v>29.29</c:v>
                </c:pt>
                <c:pt idx="33">
                  <c:v>31.85</c:v>
                </c:pt>
                <c:pt idx="34">
                  <c:v>32.79</c:v>
                </c:pt>
                <c:pt idx="35">
                  <c:v>29.46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49856"/>
        <c:axId val="169088640"/>
      </c:lineChart>
      <c:catAx>
        <c:axId val="188686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690880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690880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LSASAF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FRP-Pixel detections </a:t>
                </a:r>
              </a:p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endParaRPr lang="en-US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6761611298238228E-2"/>
              <c:y val="0.28950980392156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86336"/>
        <c:crosses val="autoZero"/>
        <c:crossBetween val="between"/>
      </c:valAx>
      <c:valAx>
        <c:axId val="169088640"/>
        <c:scaling>
          <c:orientation val="minMax"/>
          <c:min val="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>
                    <a:latin typeface="Calibri" pitchFamily="34" charset="0"/>
                    <a:cs typeface="Calibri" pitchFamily="34" charset="0"/>
                  </a:rPr>
                  <a:t>LSASAF LST, deg</a:t>
                </a:r>
              </a:p>
            </c:rich>
          </c:tx>
          <c:layout>
            <c:manualLayout>
              <c:xMode val="edge"/>
              <c:yMode val="edge"/>
              <c:x val="0.9450793496855634"/>
              <c:y val="0.39238627450980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9049856"/>
        <c:crosses val="max"/>
        <c:crossBetween val="between"/>
      </c:valAx>
      <c:catAx>
        <c:axId val="189049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690886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9729218438043693"/>
          <c:y val="0.19292385620915034"/>
          <c:w val="0.38574014336917561"/>
          <c:h val="0.1282476126654381"/>
        </c:manualLayout>
      </c:layout>
      <c:overlay val="0"/>
      <c:txPr>
        <a:bodyPr/>
        <a:lstStyle/>
        <a:p>
          <a:pPr>
            <a:defRPr b="1">
              <a:latin typeface="Calibri" pitchFamily="34" charset="0"/>
              <a:cs typeface="Calibri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Mean course (2007-2018) of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LSASAF LST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and total energy released according LSASAF FRP-Pixel for July-Sep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1200" b="0" i="1" baseline="0" dirty="0">
                <a:latin typeface="Calibri" pitchFamily="34" charset="0"/>
                <a:cs typeface="Calibri" pitchFamily="34" charset="0"/>
              </a:rPr>
              <a:t> forest LC</a:t>
            </a:r>
            <a:endParaRPr lang="en-US" sz="1200" b="0" i="1" dirty="0">
              <a:latin typeface="Calibri" pitchFamily="34" charset="0"/>
              <a:cs typeface="Calibri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39232487184083"/>
          <c:y val="0.18703869030138573"/>
          <c:w val="0.72481242081574404"/>
          <c:h val="0.72380968229915132"/>
        </c:manualLayout>
      </c:layout>
      <c:lineChart>
        <c:grouping val="standard"/>
        <c:varyColors val="0"/>
        <c:ser>
          <c:idx val="1"/>
          <c:order val="1"/>
          <c:tx>
            <c:v>LSASAF FRP-Pixel</c:v>
          </c:tx>
          <c:spPr>
            <a:ln w="22225"/>
          </c:spPr>
          <c:marker>
            <c:symbol val="none"/>
          </c:marker>
          <c:cat>
            <c:strRef>
              <c:f>Sheet1!$A$77:$A$113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Sheet1!$E$77:$E$113</c:f>
              <c:numCache>
                <c:formatCode>General</c:formatCode>
                <c:ptCount val="37"/>
                <c:pt idx="0">
                  <c:v>315886.06</c:v>
                </c:pt>
                <c:pt idx="1">
                  <c:v>7076.8</c:v>
                </c:pt>
                <c:pt idx="2">
                  <c:v>18355.8</c:v>
                </c:pt>
                <c:pt idx="3">
                  <c:v>503.5</c:v>
                </c:pt>
                <c:pt idx="4">
                  <c:v>4191.8999999999996</c:v>
                </c:pt>
                <c:pt idx="5">
                  <c:v>11947.7</c:v>
                </c:pt>
                <c:pt idx="6">
                  <c:v>4206.3</c:v>
                </c:pt>
                <c:pt idx="7">
                  <c:v>672.4</c:v>
                </c:pt>
                <c:pt idx="8">
                  <c:v>12633.5</c:v>
                </c:pt>
                <c:pt idx="9">
                  <c:v>16475.400000000001</c:v>
                </c:pt>
                <c:pt idx="10">
                  <c:v>6644.2</c:v>
                </c:pt>
                <c:pt idx="11">
                  <c:v>240</c:v>
                </c:pt>
                <c:pt idx="12">
                  <c:v>32498.3</c:v>
                </c:pt>
                <c:pt idx="13">
                  <c:v>27279.8</c:v>
                </c:pt>
                <c:pt idx="14">
                  <c:v>11816.3</c:v>
                </c:pt>
                <c:pt idx="15">
                  <c:v>2599.3000000000002</c:v>
                </c:pt>
                <c:pt idx="16">
                  <c:v>14284.7</c:v>
                </c:pt>
                <c:pt idx="17">
                  <c:v>56140.800000000003</c:v>
                </c:pt>
                <c:pt idx="18">
                  <c:v>6963.6</c:v>
                </c:pt>
                <c:pt idx="19">
                  <c:v>2463.6999999999998</c:v>
                </c:pt>
                <c:pt idx="20">
                  <c:v>10789.1</c:v>
                </c:pt>
                <c:pt idx="21">
                  <c:v>29538.1</c:v>
                </c:pt>
                <c:pt idx="22">
                  <c:v>90071.21</c:v>
                </c:pt>
                <c:pt idx="23">
                  <c:v>1113.2</c:v>
                </c:pt>
                <c:pt idx="24">
                  <c:v>754.5</c:v>
                </c:pt>
                <c:pt idx="25">
                  <c:v>4210.3999999999996</c:v>
                </c:pt>
                <c:pt idx="26">
                  <c:v>3531</c:v>
                </c:pt>
                <c:pt idx="27">
                  <c:v>568</c:v>
                </c:pt>
                <c:pt idx="28">
                  <c:v>8247.2999999999993</c:v>
                </c:pt>
                <c:pt idx="29">
                  <c:v>11865.3</c:v>
                </c:pt>
                <c:pt idx="30">
                  <c:v>4308.6000000000004</c:v>
                </c:pt>
                <c:pt idx="31">
                  <c:v>208.2</c:v>
                </c:pt>
                <c:pt idx="32">
                  <c:v>7501.3</c:v>
                </c:pt>
                <c:pt idx="33">
                  <c:v>4219.7</c:v>
                </c:pt>
                <c:pt idx="34">
                  <c:v>7802.3</c:v>
                </c:pt>
                <c:pt idx="35">
                  <c:v>505.5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86848"/>
        <c:axId val="169089792"/>
      </c:lineChart>
      <c:lineChart>
        <c:grouping val="standard"/>
        <c:varyColors val="0"/>
        <c:ser>
          <c:idx val="0"/>
          <c:order val="0"/>
          <c:tx>
            <c:v>LSASAF LST</c:v>
          </c:tx>
          <c:spPr>
            <a:ln w="22225"/>
          </c:spPr>
          <c:marker>
            <c:symbol val="none"/>
          </c:marker>
          <c:cat>
            <c:strRef>
              <c:f>Sheet1!$A$77:$A$113</c:f>
              <c:strCache>
                <c:ptCount val="37"/>
                <c:pt idx="0">
                  <c:v>Jul 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Jul 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Jul 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Aug 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Aug 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Aug 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Sep 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Sep 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Sep 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Sep 18</c:v>
                </c:pt>
              </c:strCache>
            </c:strRef>
          </c:cat>
          <c:val>
            <c:numRef>
              <c:f>Sheet1!$B$77:$B$113</c:f>
              <c:numCache>
                <c:formatCode>General</c:formatCode>
                <c:ptCount val="37"/>
                <c:pt idx="0">
                  <c:v>37.25</c:v>
                </c:pt>
                <c:pt idx="1">
                  <c:v>30.66</c:v>
                </c:pt>
                <c:pt idx="2">
                  <c:v>32.340000000000003</c:v>
                </c:pt>
                <c:pt idx="3">
                  <c:v>28.89</c:v>
                </c:pt>
                <c:pt idx="4">
                  <c:v>32.49</c:v>
                </c:pt>
                <c:pt idx="5">
                  <c:v>34.409999999999997</c:v>
                </c:pt>
                <c:pt idx="6">
                  <c:v>28.91</c:v>
                </c:pt>
                <c:pt idx="7">
                  <c:v>28.25</c:v>
                </c:pt>
                <c:pt idx="8">
                  <c:v>31.9</c:v>
                </c:pt>
                <c:pt idx="9">
                  <c:v>32.81</c:v>
                </c:pt>
                <c:pt idx="10">
                  <c:v>32.81</c:v>
                </c:pt>
                <c:pt idx="11">
                  <c:v>27.22</c:v>
                </c:pt>
                <c:pt idx="12">
                  <c:v>36.79</c:v>
                </c:pt>
                <c:pt idx="13">
                  <c:v>34.729999999999997</c:v>
                </c:pt>
                <c:pt idx="14">
                  <c:v>35.56</c:v>
                </c:pt>
                <c:pt idx="15">
                  <c:v>30.85</c:v>
                </c:pt>
                <c:pt idx="16">
                  <c:v>33.79</c:v>
                </c:pt>
                <c:pt idx="17">
                  <c:v>34.56</c:v>
                </c:pt>
                <c:pt idx="18">
                  <c:v>33.130000000000003</c:v>
                </c:pt>
                <c:pt idx="19">
                  <c:v>28.85</c:v>
                </c:pt>
                <c:pt idx="20">
                  <c:v>32.17</c:v>
                </c:pt>
                <c:pt idx="21">
                  <c:v>33.5</c:v>
                </c:pt>
                <c:pt idx="22">
                  <c:v>33.94</c:v>
                </c:pt>
                <c:pt idx="23">
                  <c:v>31.87</c:v>
                </c:pt>
                <c:pt idx="24">
                  <c:v>25.25</c:v>
                </c:pt>
                <c:pt idx="25">
                  <c:v>30.37</c:v>
                </c:pt>
                <c:pt idx="26">
                  <c:v>27.85</c:v>
                </c:pt>
                <c:pt idx="27">
                  <c:v>27.54</c:v>
                </c:pt>
                <c:pt idx="28">
                  <c:v>33.81</c:v>
                </c:pt>
                <c:pt idx="29">
                  <c:v>34.15</c:v>
                </c:pt>
                <c:pt idx="30">
                  <c:v>29.39</c:v>
                </c:pt>
                <c:pt idx="31">
                  <c:v>28.01</c:v>
                </c:pt>
                <c:pt idx="32">
                  <c:v>29.29</c:v>
                </c:pt>
                <c:pt idx="33">
                  <c:v>31.85</c:v>
                </c:pt>
                <c:pt idx="34">
                  <c:v>32.79</c:v>
                </c:pt>
                <c:pt idx="35">
                  <c:v>29.46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88384"/>
        <c:axId val="169090368"/>
      </c:lineChart>
      <c:catAx>
        <c:axId val="188686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69089792"/>
        <c:crosses val="autoZero"/>
        <c:auto val="1"/>
        <c:lblAlgn val="ctr"/>
        <c:lblOffset val="100"/>
        <c:tickLblSkip val="4"/>
        <c:noMultiLvlLbl val="0"/>
      </c:catAx>
      <c:valAx>
        <c:axId val="169089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>
                    <a:latin typeface="Calibri" pitchFamily="34" charset="0"/>
                    <a:cs typeface="Calibri" pitchFamily="34" charset="0"/>
                  </a:rPr>
                  <a:t>LSASAF FRP-Pixel, MW</a:t>
                </a:r>
              </a:p>
            </c:rich>
          </c:tx>
          <c:layout>
            <c:manualLayout>
              <c:xMode val="edge"/>
              <c:yMode val="edge"/>
              <c:x val="1.9394687837676765E-2"/>
              <c:y val="0.2989224849607328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86848"/>
        <c:crosses val="autoZero"/>
        <c:crossBetween val="between"/>
      </c:valAx>
      <c:valAx>
        <c:axId val="169090368"/>
        <c:scaling>
          <c:orientation val="minMax"/>
          <c:min val="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LSASAF LST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dirty="0" err="1">
                    <a:latin typeface="Calibri" pitchFamily="34" charset="0"/>
                    <a:cs typeface="Calibri" pitchFamily="34" charset="0"/>
                  </a:rPr>
                  <a:t>deg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95613098878595615"/>
              <c:y val="0.402793603433220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bg-BG"/>
          </a:p>
        </c:txPr>
        <c:crossAx val="188688384"/>
        <c:crosses val="max"/>
        <c:crossBetween val="between"/>
      </c:valAx>
      <c:catAx>
        <c:axId val="18868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69090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8396207712849701"/>
          <c:y val="0.19178442912129434"/>
          <c:w val="0.29858391292778536"/>
          <c:h val="0.11150054641746293"/>
        </c:manualLayout>
      </c:layout>
      <c:overlay val="0"/>
      <c:txPr>
        <a:bodyPr/>
        <a:lstStyle/>
        <a:p>
          <a:pPr>
            <a:defRPr b="1">
              <a:latin typeface="Calibri" pitchFamily="34" charset="0"/>
              <a:cs typeface="Calibri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F8384-25E5-474E-93B8-D7DFC59884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583081A-AC16-4242-A457-27CFA5353B43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Satellite</a:t>
          </a:r>
        </a:p>
        <a:p>
          <a:r>
            <a:rPr lang="en-US" sz="1800" b="1" dirty="0" smtClean="0">
              <a:solidFill>
                <a:srgbClr val="008000"/>
              </a:solidFill>
              <a:latin typeface="Calibri" pitchFamily="34" charset="0"/>
            </a:rPr>
            <a:t>LST</a:t>
          </a:r>
          <a:r>
            <a:rPr lang="en-US" sz="1800" b="1" baseline="-25000" dirty="0" smtClean="0">
              <a:solidFill>
                <a:srgbClr val="008000"/>
              </a:solidFill>
              <a:latin typeface="Calibri" pitchFamily="34" charset="0"/>
            </a:rPr>
            <a:t>3</a:t>
          </a:r>
          <a:r>
            <a:rPr lang="en-US" sz="1800" b="1" baseline="-25000" dirty="0" smtClean="0">
              <a:solidFill>
                <a:srgbClr val="008000"/>
              </a:solidFill>
              <a:latin typeface="Calibri" pitchFamily="34" charset="0"/>
              <a:sym typeface="Symbol" pitchFamily="18" charset="2"/>
            </a:rPr>
            <a:t>x3</a:t>
          </a:r>
          <a:endParaRPr lang="bg-BG" sz="1800" dirty="0"/>
        </a:p>
      </dgm:t>
    </dgm:pt>
    <dgm:pt modelId="{213396BA-459D-4DD2-AD72-0F9CE713073E}" type="parTrans" cxnId="{7B278A36-4F3C-4AEA-A8A7-03D1C366544F}">
      <dgm:prSet/>
      <dgm:spPr/>
      <dgm:t>
        <a:bodyPr/>
        <a:lstStyle/>
        <a:p>
          <a:endParaRPr lang="bg-BG"/>
        </a:p>
      </dgm:t>
    </dgm:pt>
    <dgm:pt modelId="{0AFAE502-F478-4E0C-A46D-A506C7F19D1F}" type="sibTrans" cxnId="{7B278A36-4F3C-4AEA-A8A7-03D1C366544F}">
      <dgm:prSet/>
      <dgm:spPr/>
      <dgm:t>
        <a:bodyPr/>
        <a:lstStyle/>
        <a:p>
          <a:endParaRPr lang="bg-BG"/>
        </a:p>
      </dgm:t>
    </dgm:pt>
    <dgm:pt modelId="{E3C84D46-3D70-4563-ADC1-A7D37A3A50C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Calibri" pitchFamily="34" charset="0"/>
            </a:rPr>
            <a:t>Atmosphere</a:t>
          </a:r>
        </a:p>
        <a:p>
          <a:pPr>
            <a:spcAft>
              <a:spcPts val="0"/>
            </a:spcAft>
          </a:pPr>
          <a:r>
            <a:rPr lang="en-US" sz="1800" b="1" dirty="0" smtClean="0">
              <a:latin typeface="Calibri" pitchFamily="34" charset="0"/>
            </a:rPr>
            <a:t>Parameters</a:t>
          </a:r>
        </a:p>
        <a:p>
          <a:pPr>
            <a:spcAft>
              <a:spcPct val="35000"/>
            </a:spcAft>
          </a:pPr>
          <a:r>
            <a:rPr lang="en-US" sz="1600" dirty="0" smtClean="0">
              <a:solidFill>
                <a:srgbClr val="080808"/>
              </a:solidFill>
              <a:latin typeface="Calibri" pitchFamily="34" charset="0"/>
            </a:rPr>
            <a:t>Cloudiness, </a:t>
          </a:r>
          <a:r>
            <a:rPr lang="en-US" sz="1600" dirty="0" err="1" smtClean="0">
              <a:solidFill>
                <a:srgbClr val="080808"/>
              </a:solidFill>
              <a:latin typeface="Calibri" pitchFamily="34" charset="0"/>
            </a:rPr>
            <a:t>Atm</a:t>
          </a:r>
          <a:r>
            <a:rPr lang="en-US" sz="1600" dirty="0" smtClean="0">
              <a:solidFill>
                <a:srgbClr val="080808"/>
              </a:solidFill>
              <a:latin typeface="Calibri" pitchFamily="34" charset="0"/>
            </a:rPr>
            <a:t> Pressure,</a:t>
          </a:r>
        </a:p>
        <a:p>
          <a:pPr>
            <a:spcAft>
              <a:spcPct val="35000"/>
            </a:spcAft>
          </a:pPr>
          <a:r>
            <a:rPr lang="en-US" sz="1600" dirty="0" smtClean="0">
              <a:solidFill>
                <a:srgbClr val="080808"/>
              </a:solidFill>
              <a:latin typeface="Calibri" pitchFamily="34" charset="0"/>
            </a:rPr>
            <a:t> Abs Humidity</a:t>
          </a:r>
          <a:endParaRPr lang="bg-BG" sz="1600" b="1" dirty="0">
            <a:latin typeface="Calibri" pitchFamily="34" charset="0"/>
          </a:endParaRPr>
        </a:p>
      </dgm:t>
    </dgm:pt>
    <dgm:pt modelId="{77F1CB41-FAFB-422C-A836-45764806A777}" type="parTrans" cxnId="{9DFD7E7E-CA3B-4D5E-8E81-79471841C674}">
      <dgm:prSet/>
      <dgm:spPr/>
      <dgm:t>
        <a:bodyPr/>
        <a:lstStyle/>
        <a:p>
          <a:endParaRPr lang="bg-BG"/>
        </a:p>
      </dgm:t>
    </dgm:pt>
    <dgm:pt modelId="{6405272A-6771-4147-851E-F723AB693903}" type="sibTrans" cxnId="{9DFD7E7E-CA3B-4D5E-8E81-79471841C674}">
      <dgm:prSet/>
      <dgm:spPr/>
      <dgm:t>
        <a:bodyPr/>
        <a:lstStyle/>
        <a:p>
          <a:endParaRPr lang="bg-BG"/>
        </a:p>
      </dgm:t>
    </dgm:pt>
    <dgm:pt modelId="{6216E7D5-CE6F-4664-82FA-B493D4FB3CB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Calibri" pitchFamily="34" charset="0"/>
            </a:rPr>
            <a:t>Surface</a:t>
          </a:r>
        </a:p>
        <a:p>
          <a:pPr>
            <a:spcAft>
              <a:spcPts val="0"/>
            </a:spcAft>
          </a:pPr>
          <a:r>
            <a:rPr lang="en-US" sz="1800" b="1" dirty="0" smtClean="0">
              <a:latin typeface="Calibri" pitchFamily="34" charset="0"/>
            </a:rPr>
            <a:t>Properties</a:t>
          </a:r>
        </a:p>
        <a:p>
          <a:pPr>
            <a:spcAft>
              <a:spcPct val="35000"/>
            </a:spcAft>
          </a:pPr>
          <a:r>
            <a:rPr lang="en-US" sz="1600" b="1" dirty="0" smtClean="0">
              <a:solidFill>
                <a:srgbClr val="008000"/>
              </a:solidFill>
              <a:latin typeface="Calibri" pitchFamily="34" charset="0"/>
            </a:rPr>
            <a:t>LSA SAF FVC, </a:t>
          </a:r>
          <a:r>
            <a:rPr lang="en-US" sz="1600" dirty="0" smtClean="0">
              <a:solidFill>
                <a:srgbClr val="080808"/>
              </a:solidFill>
              <a:latin typeface="Calibri" pitchFamily="34" charset="0"/>
            </a:rPr>
            <a:t>Soil Moisture at 05 cm (SVAT), Drought Index, </a:t>
          </a:r>
        </a:p>
        <a:p>
          <a:pPr>
            <a:spcAft>
              <a:spcPct val="35000"/>
            </a:spcAft>
          </a:pPr>
          <a:r>
            <a:rPr lang="en-US" sz="1600" dirty="0" smtClean="0">
              <a:solidFill>
                <a:srgbClr val="080808"/>
              </a:solidFill>
              <a:latin typeface="Calibri" pitchFamily="34" charset="0"/>
            </a:rPr>
            <a:t>‘di’ 20,50,100 cm  soil depth</a:t>
          </a:r>
          <a:endParaRPr lang="bg-BG" sz="1600" dirty="0">
            <a:solidFill>
              <a:srgbClr val="080808"/>
            </a:solidFill>
            <a:latin typeface="Calibri" pitchFamily="34" charset="0"/>
          </a:endParaRPr>
        </a:p>
      </dgm:t>
    </dgm:pt>
    <dgm:pt modelId="{1FFD7391-FC39-48B1-938E-A5C2F8007041}" type="parTrans" cxnId="{BBBCEA15-7542-4A69-B2E8-5F49F8298CFD}">
      <dgm:prSet/>
      <dgm:spPr/>
      <dgm:t>
        <a:bodyPr/>
        <a:lstStyle/>
        <a:p>
          <a:endParaRPr lang="bg-BG"/>
        </a:p>
      </dgm:t>
    </dgm:pt>
    <dgm:pt modelId="{9ABB41C7-548D-48EA-B0B4-A5D1CBDF00F9}" type="sibTrans" cxnId="{BBBCEA15-7542-4A69-B2E8-5F49F8298CFD}">
      <dgm:prSet/>
      <dgm:spPr/>
      <dgm:t>
        <a:bodyPr/>
        <a:lstStyle/>
        <a:p>
          <a:endParaRPr lang="bg-BG"/>
        </a:p>
      </dgm:t>
    </dgm:pt>
    <dgm:pt modelId="{6AEF2F8D-2410-423F-9BC3-33743D8E2356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</a:rPr>
            <a:t>Physical Predictors</a:t>
          </a:r>
          <a:endParaRPr lang="bg-BG" sz="2000" dirty="0"/>
        </a:p>
      </dgm:t>
    </dgm:pt>
    <dgm:pt modelId="{B2BDDA07-711D-4E48-8FFB-224C1DC47B67}" type="sibTrans" cxnId="{BCE200F9-24E2-4402-8E55-EFE29C7E9391}">
      <dgm:prSet/>
      <dgm:spPr/>
      <dgm:t>
        <a:bodyPr/>
        <a:lstStyle/>
        <a:p>
          <a:endParaRPr lang="bg-BG"/>
        </a:p>
      </dgm:t>
    </dgm:pt>
    <dgm:pt modelId="{4C076BC3-B0A5-44BA-8335-7AED2BD1A28C}" type="parTrans" cxnId="{BCE200F9-24E2-4402-8E55-EFE29C7E9391}">
      <dgm:prSet/>
      <dgm:spPr/>
      <dgm:t>
        <a:bodyPr/>
        <a:lstStyle/>
        <a:p>
          <a:endParaRPr lang="bg-BG"/>
        </a:p>
      </dgm:t>
    </dgm:pt>
    <dgm:pt modelId="{6E81A9D1-1937-410C-A78D-CAF3D29DB65E}" type="pres">
      <dgm:prSet presAssocID="{067F8384-25E5-474E-93B8-D7DFC59884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F0EEE22E-8022-45AF-A8A7-F3993EC16BA1}" type="pres">
      <dgm:prSet presAssocID="{6AEF2F8D-2410-423F-9BC3-33743D8E2356}" presName="hierRoot1" presStyleCnt="0">
        <dgm:presLayoutVars>
          <dgm:hierBranch val="init"/>
        </dgm:presLayoutVars>
      </dgm:prSet>
      <dgm:spPr/>
    </dgm:pt>
    <dgm:pt modelId="{F691E34E-765F-476D-8121-97998B965D8C}" type="pres">
      <dgm:prSet presAssocID="{6AEF2F8D-2410-423F-9BC3-33743D8E2356}" presName="rootComposite1" presStyleCnt="0"/>
      <dgm:spPr/>
    </dgm:pt>
    <dgm:pt modelId="{4790695B-B8B8-4C98-A69B-6E8876C62CA4}" type="pres">
      <dgm:prSet presAssocID="{6AEF2F8D-2410-423F-9BC3-33743D8E2356}" presName="rootText1" presStyleLbl="node0" presStyleIdx="0" presStyleCnt="1" custScaleX="124893" custScaleY="98340" custLinFactNeighborX="-1402" custLinFactNeighborY="4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07425F2-CC0B-4C63-BA30-F7EEAA874463}" type="pres">
      <dgm:prSet presAssocID="{6AEF2F8D-2410-423F-9BC3-33743D8E2356}" presName="rootConnector1" presStyleLbl="node1" presStyleIdx="0" presStyleCnt="0"/>
      <dgm:spPr/>
      <dgm:t>
        <a:bodyPr/>
        <a:lstStyle/>
        <a:p>
          <a:endParaRPr lang="bg-BG"/>
        </a:p>
      </dgm:t>
    </dgm:pt>
    <dgm:pt modelId="{3068447E-A14D-489B-B993-98792BB2D1A2}" type="pres">
      <dgm:prSet presAssocID="{6AEF2F8D-2410-423F-9BC3-33743D8E2356}" presName="hierChild2" presStyleCnt="0"/>
      <dgm:spPr/>
    </dgm:pt>
    <dgm:pt modelId="{A58BFCD8-2BFE-4007-A506-BCD09C91EAF6}" type="pres">
      <dgm:prSet presAssocID="{213396BA-459D-4DD2-AD72-0F9CE713073E}" presName="Name37" presStyleLbl="parChTrans1D2" presStyleIdx="0" presStyleCnt="3"/>
      <dgm:spPr/>
      <dgm:t>
        <a:bodyPr/>
        <a:lstStyle/>
        <a:p>
          <a:endParaRPr lang="bg-BG"/>
        </a:p>
      </dgm:t>
    </dgm:pt>
    <dgm:pt modelId="{C9705728-F0A7-4EC9-95C8-3406B5F2B865}" type="pres">
      <dgm:prSet presAssocID="{8583081A-AC16-4242-A457-27CFA5353B43}" presName="hierRoot2" presStyleCnt="0">
        <dgm:presLayoutVars>
          <dgm:hierBranch val="init"/>
        </dgm:presLayoutVars>
      </dgm:prSet>
      <dgm:spPr/>
    </dgm:pt>
    <dgm:pt modelId="{6B71FE13-A1FB-4D68-9DC3-6505200F925D}" type="pres">
      <dgm:prSet presAssocID="{8583081A-AC16-4242-A457-27CFA5353B43}" presName="rootComposite" presStyleCnt="0"/>
      <dgm:spPr/>
    </dgm:pt>
    <dgm:pt modelId="{D35EC613-3DEC-4234-9B34-703014691145}" type="pres">
      <dgm:prSet presAssocID="{8583081A-AC16-4242-A457-27CFA5353B4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4B0303C-3584-42E0-92CC-EC2EB288A8CE}" type="pres">
      <dgm:prSet presAssocID="{8583081A-AC16-4242-A457-27CFA5353B43}" presName="rootConnector" presStyleLbl="node2" presStyleIdx="0" presStyleCnt="3"/>
      <dgm:spPr/>
      <dgm:t>
        <a:bodyPr/>
        <a:lstStyle/>
        <a:p>
          <a:endParaRPr lang="bg-BG"/>
        </a:p>
      </dgm:t>
    </dgm:pt>
    <dgm:pt modelId="{968B7CA4-EC93-4BEE-A4F9-67606A1613BE}" type="pres">
      <dgm:prSet presAssocID="{8583081A-AC16-4242-A457-27CFA5353B43}" presName="hierChild4" presStyleCnt="0"/>
      <dgm:spPr/>
    </dgm:pt>
    <dgm:pt modelId="{72F0E985-7EB3-455A-8CF1-D1A0F008E5E5}" type="pres">
      <dgm:prSet presAssocID="{8583081A-AC16-4242-A457-27CFA5353B43}" presName="hierChild5" presStyleCnt="0"/>
      <dgm:spPr/>
    </dgm:pt>
    <dgm:pt modelId="{03D0FF5B-E18A-46BF-B496-61CA670B7BBF}" type="pres">
      <dgm:prSet presAssocID="{77F1CB41-FAFB-422C-A836-45764806A777}" presName="Name37" presStyleLbl="parChTrans1D2" presStyleIdx="1" presStyleCnt="3"/>
      <dgm:spPr/>
      <dgm:t>
        <a:bodyPr/>
        <a:lstStyle/>
        <a:p>
          <a:endParaRPr lang="bg-BG"/>
        </a:p>
      </dgm:t>
    </dgm:pt>
    <dgm:pt modelId="{56CEA06B-6580-4A24-B57A-F2FD6DA8B585}" type="pres">
      <dgm:prSet presAssocID="{E3C84D46-3D70-4563-ADC1-A7D37A3A50C5}" presName="hierRoot2" presStyleCnt="0">
        <dgm:presLayoutVars>
          <dgm:hierBranch val="init"/>
        </dgm:presLayoutVars>
      </dgm:prSet>
      <dgm:spPr/>
    </dgm:pt>
    <dgm:pt modelId="{E0CB2DF9-640E-49C4-8E31-CA2DDAE85058}" type="pres">
      <dgm:prSet presAssocID="{E3C84D46-3D70-4563-ADC1-A7D37A3A50C5}" presName="rootComposite" presStyleCnt="0"/>
      <dgm:spPr/>
    </dgm:pt>
    <dgm:pt modelId="{16E58B58-2B57-4F9C-BD26-EDA9B725FF26}" type="pres">
      <dgm:prSet presAssocID="{E3C84D46-3D70-4563-ADC1-A7D37A3A50C5}" presName="rootText" presStyleLbl="node2" presStyleIdx="1" presStyleCnt="3" custLinFactNeighborX="-1662" custLinFactNeighborY="133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B2BD171-6EDF-477C-B02D-4ABED7CB760B}" type="pres">
      <dgm:prSet presAssocID="{E3C84D46-3D70-4563-ADC1-A7D37A3A50C5}" presName="rootConnector" presStyleLbl="node2" presStyleIdx="1" presStyleCnt="3"/>
      <dgm:spPr/>
      <dgm:t>
        <a:bodyPr/>
        <a:lstStyle/>
        <a:p>
          <a:endParaRPr lang="bg-BG"/>
        </a:p>
      </dgm:t>
    </dgm:pt>
    <dgm:pt modelId="{1D5DA78C-5BD0-4C71-8511-AEE37D003B1D}" type="pres">
      <dgm:prSet presAssocID="{E3C84D46-3D70-4563-ADC1-A7D37A3A50C5}" presName="hierChild4" presStyleCnt="0"/>
      <dgm:spPr/>
    </dgm:pt>
    <dgm:pt modelId="{1F6273D7-0F4D-48E5-AF62-085B68982992}" type="pres">
      <dgm:prSet presAssocID="{E3C84D46-3D70-4563-ADC1-A7D37A3A50C5}" presName="hierChild5" presStyleCnt="0"/>
      <dgm:spPr/>
    </dgm:pt>
    <dgm:pt modelId="{82EC5A6B-E88E-44CB-A224-6C0D2ED3701E}" type="pres">
      <dgm:prSet presAssocID="{1FFD7391-FC39-48B1-938E-A5C2F8007041}" presName="Name37" presStyleLbl="parChTrans1D2" presStyleIdx="2" presStyleCnt="3"/>
      <dgm:spPr/>
      <dgm:t>
        <a:bodyPr/>
        <a:lstStyle/>
        <a:p>
          <a:endParaRPr lang="bg-BG"/>
        </a:p>
      </dgm:t>
    </dgm:pt>
    <dgm:pt modelId="{D18C9DF6-A2B6-49F8-882C-18AEC06EB735}" type="pres">
      <dgm:prSet presAssocID="{6216E7D5-CE6F-4664-82FA-B493D4FB3CB0}" presName="hierRoot2" presStyleCnt="0">
        <dgm:presLayoutVars>
          <dgm:hierBranch val="init"/>
        </dgm:presLayoutVars>
      </dgm:prSet>
      <dgm:spPr/>
    </dgm:pt>
    <dgm:pt modelId="{1A470930-3A39-4096-BD23-7E2A7E37EC04}" type="pres">
      <dgm:prSet presAssocID="{6216E7D5-CE6F-4664-82FA-B493D4FB3CB0}" presName="rootComposite" presStyleCnt="0"/>
      <dgm:spPr/>
    </dgm:pt>
    <dgm:pt modelId="{FCD63702-2268-4A08-8695-FC38985D9F01}" type="pres">
      <dgm:prSet presAssocID="{6216E7D5-CE6F-4664-82FA-B493D4FB3C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24E0549-3B05-4B94-ADF6-8100C1C48160}" type="pres">
      <dgm:prSet presAssocID="{6216E7D5-CE6F-4664-82FA-B493D4FB3CB0}" presName="rootConnector" presStyleLbl="node2" presStyleIdx="2" presStyleCnt="3"/>
      <dgm:spPr/>
      <dgm:t>
        <a:bodyPr/>
        <a:lstStyle/>
        <a:p>
          <a:endParaRPr lang="bg-BG"/>
        </a:p>
      </dgm:t>
    </dgm:pt>
    <dgm:pt modelId="{53F411E2-88B0-4C20-8C74-AADD02EC5989}" type="pres">
      <dgm:prSet presAssocID="{6216E7D5-CE6F-4664-82FA-B493D4FB3CB0}" presName="hierChild4" presStyleCnt="0"/>
      <dgm:spPr/>
    </dgm:pt>
    <dgm:pt modelId="{B9AD4A72-6B91-41BF-A9CE-1CE2B75BBDF0}" type="pres">
      <dgm:prSet presAssocID="{6216E7D5-CE6F-4664-82FA-B493D4FB3CB0}" presName="hierChild5" presStyleCnt="0"/>
      <dgm:spPr/>
    </dgm:pt>
    <dgm:pt modelId="{0C64BE15-9ACF-47A3-B55A-DAD9F2147DD4}" type="pres">
      <dgm:prSet presAssocID="{6AEF2F8D-2410-423F-9BC3-33743D8E2356}" presName="hierChild3" presStyleCnt="0"/>
      <dgm:spPr/>
    </dgm:pt>
  </dgm:ptLst>
  <dgm:cxnLst>
    <dgm:cxn modelId="{9DFD7E7E-CA3B-4D5E-8E81-79471841C674}" srcId="{6AEF2F8D-2410-423F-9BC3-33743D8E2356}" destId="{E3C84D46-3D70-4563-ADC1-A7D37A3A50C5}" srcOrd="1" destOrd="0" parTransId="{77F1CB41-FAFB-422C-A836-45764806A777}" sibTransId="{6405272A-6771-4147-851E-F723AB693903}"/>
    <dgm:cxn modelId="{9C16567A-D5B2-404B-BFE6-42689CAA79D2}" type="presOf" srcId="{6AEF2F8D-2410-423F-9BC3-33743D8E2356}" destId="{4790695B-B8B8-4C98-A69B-6E8876C62CA4}" srcOrd="0" destOrd="0" presId="urn:microsoft.com/office/officeart/2005/8/layout/orgChart1"/>
    <dgm:cxn modelId="{49862B85-D8F9-423A-AE98-2F80205596DC}" type="presOf" srcId="{8583081A-AC16-4242-A457-27CFA5353B43}" destId="{D4B0303C-3584-42E0-92CC-EC2EB288A8CE}" srcOrd="1" destOrd="0" presId="urn:microsoft.com/office/officeart/2005/8/layout/orgChart1"/>
    <dgm:cxn modelId="{CC0C4A5D-B029-4B80-B8C3-1E1F32A07AB5}" type="presOf" srcId="{6216E7D5-CE6F-4664-82FA-B493D4FB3CB0}" destId="{FCD63702-2268-4A08-8695-FC38985D9F01}" srcOrd="0" destOrd="0" presId="urn:microsoft.com/office/officeart/2005/8/layout/orgChart1"/>
    <dgm:cxn modelId="{C0ED7647-3B68-4EA9-A0A0-55C2CED3C804}" type="presOf" srcId="{6216E7D5-CE6F-4664-82FA-B493D4FB3CB0}" destId="{524E0549-3B05-4B94-ADF6-8100C1C48160}" srcOrd="1" destOrd="0" presId="urn:microsoft.com/office/officeart/2005/8/layout/orgChart1"/>
    <dgm:cxn modelId="{80113280-7782-40DE-B5A5-E7E2F1BD3F0B}" type="presOf" srcId="{1FFD7391-FC39-48B1-938E-A5C2F8007041}" destId="{82EC5A6B-E88E-44CB-A224-6C0D2ED3701E}" srcOrd="0" destOrd="0" presId="urn:microsoft.com/office/officeart/2005/8/layout/orgChart1"/>
    <dgm:cxn modelId="{7B278A36-4F3C-4AEA-A8A7-03D1C366544F}" srcId="{6AEF2F8D-2410-423F-9BC3-33743D8E2356}" destId="{8583081A-AC16-4242-A457-27CFA5353B43}" srcOrd="0" destOrd="0" parTransId="{213396BA-459D-4DD2-AD72-0F9CE713073E}" sibTransId="{0AFAE502-F478-4E0C-A46D-A506C7F19D1F}"/>
    <dgm:cxn modelId="{D3357357-E79F-4B0A-AAD9-44C0535CAA4A}" type="presOf" srcId="{8583081A-AC16-4242-A457-27CFA5353B43}" destId="{D35EC613-3DEC-4234-9B34-703014691145}" srcOrd="0" destOrd="0" presId="urn:microsoft.com/office/officeart/2005/8/layout/orgChart1"/>
    <dgm:cxn modelId="{4C13DF6F-DC6A-46CA-8E4C-9E3FCBC1DA8F}" type="presOf" srcId="{77F1CB41-FAFB-422C-A836-45764806A777}" destId="{03D0FF5B-E18A-46BF-B496-61CA670B7BBF}" srcOrd="0" destOrd="0" presId="urn:microsoft.com/office/officeart/2005/8/layout/orgChart1"/>
    <dgm:cxn modelId="{BCE200F9-24E2-4402-8E55-EFE29C7E9391}" srcId="{067F8384-25E5-474E-93B8-D7DFC59884DF}" destId="{6AEF2F8D-2410-423F-9BC3-33743D8E2356}" srcOrd="0" destOrd="0" parTransId="{4C076BC3-B0A5-44BA-8335-7AED2BD1A28C}" sibTransId="{B2BDDA07-711D-4E48-8FFB-224C1DC47B67}"/>
    <dgm:cxn modelId="{BE3D0EA9-DCCB-4344-BA7F-E79C26160E53}" type="presOf" srcId="{E3C84D46-3D70-4563-ADC1-A7D37A3A50C5}" destId="{BB2BD171-6EDF-477C-B02D-4ABED7CB760B}" srcOrd="1" destOrd="0" presId="urn:microsoft.com/office/officeart/2005/8/layout/orgChart1"/>
    <dgm:cxn modelId="{BBBCEA15-7542-4A69-B2E8-5F49F8298CFD}" srcId="{6AEF2F8D-2410-423F-9BC3-33743D8E2356}" destId="{6216E7D5-CE6F-4664-82FA-B493D4FB3CB0}" srcOrd="2" destOrd="0" parTransId="{1FFD7391-FC39-48B1-938E-A5C2F8007041}" sibTransId="{9ABB41C7-548D-48EA-B0B4-A5D1CBDF00F9}"/>
    <dgm:cxn modelId="{84FFFEA5-A439-4A78-A824-04D9A83327BE}" type="presOf" srcId="{213396BA-459D-4DD2-AD72-0F9CE713073E}" destId="{A58BFCD8-2BFE-4007-A506-BCD09C91EAF6}" srcOrd="0" destOrd="0" presId="urn:microsoft.com/office/officeart/2005/8/layout/orgChart1"/>
    <dgm:cxn modelId="{49EB7065-3CCC-42BC-AAF4-3199EEA51783}" type="presOf" srcId="{6AEF2F8D-2410-423F-9BC3-33743D8E2356}" destId="{407425F2-CC0B-4C63-BA30-F7EEAA874463}" srcOrd="1" destOrd="0" presId="urn:microsoft.com/office/officeart/2005/8/layout/orgChart1"/>
    <dgm:cxn modelId="{86A0434E-9A6C-4338-BA12-8D4CA4257010}" type="presOf" srcId="{067F8384-25E5-474E-93B8-D7DFC59884DF}" destId="{6E81A9D1-1937-410C-A78D-CAF3D29DB65E}" srcOrd="0" destOrd="0" presId="urn:microsoft.com/office/officeart/2005/8/layout/orgChart1"/>
    <dgm:cxn modelId="{9B5CF812-3623-4F0C-B6F0-CB36AE2731BC}" type="presOf" srcId="{E3C84D46-3D70-4563-ADC1-A7D37A3A50C5}" destId="{16E58B58-2B57-4F9C-BD26-EDA9B725FF26}" srcOrd="0" destOrd="0" presId="urn:microsoft.com/office/officeart/2005/8/layout/orgChart1"/>
    <dgm:cxn modelId="{2717EE31-5A5C-4D56-9E8B-3C1FA53FE3E2}" type="presParOf" srcId="{6E81A9D1-1937-410C-A78D-CAF3D29DB65E}" destId="{F0EEE22E-8022-45AF-A8A7-F3993EC16BA1}" srcOrd="0" destOrd="0" presId="urn:microsoft.com/office/officeart/2005/8/layout/orgChart1"/>
    <dgm:cxn modelId="{551721F5-B273-4E58-8002-6F4DA5D76919}" type="presParOf" srcId="{F0EEE22E-8022-45AF-A8A7-F3993EC16BA1}" destId="{F691E34E-765F-476D-8121-97998B965D8C}" srcOrd="0" destOrd="0" presId="urn:microsoft.com/office/officeart/2005/8/layout/orgChart1"/>
    <dgm:cxn modelId="{79C73D31-FA02-4CD3-AE20-025C18FBDFE1}" type="presParOf" srcId="{F691E34E-765F-476D-8121-97998B965D8C}" destId="{4790695B-B8B8-4C98-A69B-6E8876C62CA4}" srcOrd="0" destOrd="0" presId="urn:microsoft.com/office/officeart/2005/8/layout/orgChart1"/>
    <dgm:cxn modelId="{A787DB35-AE06-4FAB-8DAE-DD4049C916F5}" type="presParOf" srcId="{F691E34E-765F-476D-8121-97998B965D8C}" destId="{407425F2-CC0B-4C63-BA30-F7EEAA874463}" srcOrd="1" destOrd="0" presId="urn:microsoft.com/office/officeart/2005/8/layout/orgChart1"/>
    <dgm:cxn modelId="{7BD47F98-19AD-40E5-9F7D-018E411C51EB}" type="presParOf" srcId="{F0EEE22E-8022-45AF-A8A7-F3993EC16BA1}" destId="{3068447E-A14D-489B-B993-98792BB2D1A2}" srcOrd="1" destOrd="0" presId="urn:microsoft.com/office/officeart/2005/8/layout/orgChart1"/>
    <dgm:cxn modelId="{143F505F-00E2-4CEC-9C5A-CF27972FE4A6}" type="presParOf" srcId="{3068447E-A14D-489B-B993-98792BB2D1A2}" destId="{A58BFCD8-2BFE-4007-A506-BCD09C91EAF6}" srcOrd="0" destOrd="0" presId="urn:microsoft.com/office/officeart/2005/8/layout/orgChart1"/>
    <dgm:cxn modelId="{0B448CAB-0D37-4636-844B-A84F4D6073F9}" type="presParOf" srcId="{3068447E-A14D-489B-B993-98792BB2D1A2}" destId="{C9705728-F0A7-4EC9-95C8-3406B5F2B865}" srcOrd="1" destOrd="0" presId="urn:microsoft.com/office/officeart/2005/8/layout/orgChart1"/>
    <dgm:cxn modelId="{24F7A0D6-659D-49F7-9074-6F49A49DF76F}" type="presParOf" srcId="{C9705728-F0A7-4EC9-95C8-3406B5F2B865}" destId="{6B71FE13-A1FB-4D68-9DC3-6505200F925D}" srcOrd="0" destOrd="0" presId="urn:microsoft.com/office/officeart/2005/8/layout/orgChart1"/>
    <dgm:cxn modelId="{C936821A-96D5-4A5D-B2E0-8689F393AC3D}" type="presParOf" srcId="{6B71FE13-A1FB-4D68-9DC3-6505200F925D}" destId="{D35EC613-3DEC-4234-9B34-703014691145}" srcOrd="0" destOrd="0" presId="urn:microsoft.com/office/officeart/2005/8/layout/orgChart1"/>
    <dgm:cxn modelId="{C53618D9-DD74-4535-BFA6-312DBB63507C}" type="presParOf" srcId="{6B71FE13-A1FB-4D68-9DC3-6505200F925D}" destId="{D4B0303C-3584-42E0-92CC-EC2EB288A8CE}" srcOrd="1" destOrd="0" presId="urn:microsoft.com/office/officeart/2005/8/layout/orgChart1"/>
    <dgm:cxn modelId="{326A7E23-A73B-4BBA-AAF3-A2E2CA0A6390}" type="presParOf" srcId="{C9705728-F0A7-4EC9-95C8-3406B5F2B865}" destId="{968B7CA4-EC93-4BEE-A4F9-67606A1613BE}" srcOrd="1" destOrd="0" presId="urn:microsoft.com/office/officeart/2005/8/layout/orgChart1"/>
    <dgm:cxn modelId="{6ACD6E94-8A8A-4816-9F7C-9356E6A5C843}" type="presParOf" srcId="{C9705728-F0A7-4EC9-95C8-3406B5F2B865}" destId="{72F0E985-7EB3-455A-8CF1-D1A0F008E5E5}" srcOrd="2" destOrd="0" presId="urn:microsoft.com/office/officeart/2005/8/layout/orgChart1"/>
    <dgm:cxn modelId="{99E90A51-41BC-4324-A6D6-AA1E6917CB1B}" type="presParOf" srcId="{3068447E-A14D-489B-B993-98792BB2D1A2}" destId="{03D0FF5B-E18A-46BF-B496-61CA670B7BBF}" srcOrd="2" destOrd="0" presId="urn:microsoft.com/office/officeart/2005/8/layout/orgChart1"/>
    <dgm:cxn modelId="{24AE0B2A-EA00-449C-9911-49E21B8901FA}" type="presParOf" srcId="{3068447E-A14D-489B-B993-98792BB2D1A2}" destId="{56CEA06B-6580-4A24-B57A-F2FD6DA8B585}" srcOrd="3" destOrd="0" presId="urn:microsoft.com/office/officeart/2005/8/layout/orgChart1"/>
    <dgm:cxn modelId="{ED6D4974-8F39-4B38-8587-9A35D6D9BDFE}" type="presParOf" srcId="{56CEA06B-6580-4A24-B57A-F2FD6DA8B585}" destId="{E0CB2DF9-640E-49C4-8E31-CA2DDAE85058}" srcOrd="0" destOrd="0" presId="urn:microsoft.com/office/officeart/2005/8/layout/orgChart1"/>
    <dgm:cxn modelId="{4DE3FBCD-76C7-4074-A0BD-CEED56D73E0D}" type="presParOf" srcId="{E0CB2DF9-640E-49C4-8E31-CA2DDAE85058}" destId="{16E58B58-2B57-4F9C-BD26-EDA9B725FF26}" srcOrd="0" destOrd="0" presId="urn:microsoft.com/office/officeart/2005/8/layout/orgChart1"/>
    <dgm:cxn modelId="{7ADCA863-7EFC-490A-819C-39A9E87C8F8F}" type="presParOf" srcId="{E0CB2DF9-640E-49C4-8E31-CA2DDAE85058}" destId="{BB2BD171-6EDF-477C-B02D-4ABED7CB760B}" srcOrd="1" destOrd="0" presId="urn:microsoft.com/office/officeart/2005/8/layout/orgChart1"/>
    <dgm:cxn modelId="{6EE3BA27-15A2-416A-9049-1B5D45AAD1F4}" type="presParOf" srcId="{56CEA06B-6580-4A24-B57A-F2FD6DA8B585}" destId="{1D5DA78C-5BD0-4C71-8511-AEE37D003B1D}" srcOrd="1" destOrd="0" presId="urn:microsoft.com/office/officeart/2005/8/layout/orgChart1"/>
    <dgm:cxn modelId="{37820B42-B7F0-4509-8B4A-ACCA16227F6D}" type="presParOf" srcId="{56CEA06B-6580-4A24-B57A-F2FD6DA8B585}" destId="{1F6273D7-0F4D-48E5-AF62-085B68982992}" srcOrd="2" destOrd="0" presId="urn:microsoft.com/office/officeart/2005/8/layout/orgChart1"/>
    <dgm:cxn modelId="{3341E996-77F8-4A00-9054-FC5C793A6617}" type="presParOf" srcId="{3068447E-A14D-489B-B993-98792BB2D1A2}" destId="{82EC5A6B-E88E-44CB-A224-6C0D2ED3701E}" srcOrd="4" destOrd="0" presId="urn:microsoft.com/office/officeart/2005/8/layout/orgChart1"/>
    <dgm:cxn modelId="{6527DAD7-00A8-415C-AE05-0CD47592FD7E}" type="presParOf" srcId="{3068447E-A14D-489B-B993-98792BB2D1A2}" destId="{D18C9DF6-A2B6-49F8-882C-18AEC06EB735}" srcOrd="5" destOrd="0" presId="urn:microsoft.com/office/officeart/2005/8/layout/orgChart1"/>
    <dgm:cxn modelId="{D613406C-EBE4-4320-B4D4-488465BA659E}" type="presParOf" srcId="{D18C9DF6-A2B6-49F8-882C-18AEC06EB735}" destId="{1A470930-3A39-4096-BD23-7E2A7E37EC04}" srcOrd="0" destOrd="0" presId="urn:microsoft.com/office/officeart/2005/8/layout/orgChart1"/>
    <dgm:cxn modelId="{92EE0DEB-8084-4CF9-9895-78E0A0F47249}" type="presParOf" srcId="{1A470930-3A39-4096-BD23-7E2A7E37EC04}" destId="{FCD63702-2268-4A08-8695-FC38985D9F01}" srcOrd="0" destOrd="0" presId="urn:microsoft.com/office/officeart/2005/8/layout/orgChart1"/>
    <dgm:cxn modelId="{82C78C63-8A3F-4A05-B807-A77D7D1C72BF}" type="presParOf" srcId="{1A470930-3A39-4096-BD23-7E2A7E37EC04}" destId="{524E0549-3B05-4B94-ADF6-8100C1C48160}" srcOrd="1" destOrd="0" presId="urn:microsoft.com/office/officeart/2005/8/layout/orgChart1"/>
    <dgm:cxn modelId="{9BECA32D-82B1-4844-B710-36E9DF4E9651}" type="presParOf" srcId="{D18C9DF6-A2B6-49F8-882C-18AEC06EB735}" destId="{53F411E2-88B0-4C20-8C74-AADD02EC5989}" srcOrd="1" destOrd="0" presId="urn:microsoft.com/office/officeart/2005/8/layout/orgChart1"/>
    <dgm:cxn modelId="{650E017A-7DAB-466C-8E61-F19504C17F1F}" type="presParOf" srcId="{D18C9DF6-A2B6-49F8-882C-18AEC06EB735}" destId="{B9AD4A72-6B91-41BF-A9CE-1CE2B75BBDF0}" srcOrd="2" destOrd="0" presId="urn:microsoft.com/office/officeart/2005/8/layout/orgChart1"/>
    <dgm:cxn modelId="{C4C9C4AA-A365-43D0-81EE-0A91E421F312}" type="presParOf" srcId="{F0EEE22E-8022-45AF-A8A7-F3993EC16BA1}" destId="{0C64BE15-9ACF-47A3-B55A-DAD9F2147D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C5A6B-E88E-44CB-A224-6C0D2ED3701E}">
      <dsp:nvSpPr>
        <dsp:cNvPr id="0" name=""/>
        <dsp:cNvSpPr/>
      </dsp:nvSpPr>
      <dsp:spPr>
        <a:xfrm>
          <a:off x="4505234" y="2002120"/>
          <a:ext cx="3251070" cy="55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57"/>
              </a:lnTo>
              <a:lnTo>
                <a:pt x="3251070" y="272857"/>
              </a:lnTo>
              <a:lnTo>
                <a:pt x="3251070" y="551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0FF5B-E18A-46BF-B496-61CA670B7BBF}">
      <dsp:nvSpPr>
        <dsp:cNvPr id="0" name=""/>
        <dsp:cNvSpPr/>
      </dsp:nvSpPr>
      <dsp:spPr>
        <a:xfrm>
          <a:off x="4452608" y="2002120"/>
          <a:ext cx="91440" cy="569472"/>
        </a:xfrm>
        <a:custGeom>
          <a:avLst/>
          <a:gdLst/>
          <a:ahLst/>
          <a:cxnLst/>
          <a:rect l="0" t="0" r="0" b="0"/>
          <a:pathLst>
            <a:path>
              <a:moveTo>
                <a:pt x="52625" y="0"/>
              </a:moveTo>
              <a:lnTo>
                <a:pt x="52625" y="290586"/>
              </a:lnTo>
              <a:lnTo>
                <a:pt x="45720" y="290586"/>
              </a:lnTo>
              <a:lnTo>
                <a:pt x="45720" y="569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BFCD8-2BFE-4007-A506-BCD09C91EAF6}">
      <dsp:nvSpPr>
        <dsp:cNvPr id="0" name=""/>
        <dsp:cNvSpPr/>
      </dsp:nvSpPr>
      <dsp:spPr>
        <a:xfrm>
          <a:off x="1328639" y="2002120"/>
          <a:ext cx="3176594" cy="551743"/>
        </a:xfrm>
        <a:custGeom>
          <a:avLst/>
          <a:gdLst/>
          <a:ahLst/>
          <a:cxnLst/>
          <a:rect l="0" t="0" r="0" b="0"/>
          <a:pathLst>
            <a:path>
              <a:moveTo>
                <a:pt x="3176594" y="0"/>
              </a:moveTo>
              <a:lnTo>
                <a:pt x="3176594" y="272857"/>
              </a:lnTo>
              <a:lnTo>
                <a:pt x="0" y="272857"/>
              </a:lnTo>
              <a:lnTo>
                <a:pt x="0" y="551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0695B-B8B8-4C98-A69B-6E8876C62CA4}">
      <dsp:nvSpPr>
        <dsp:cNvPr id="0" name=""/>
        <dsp:cNvSpPr/>
      </dsp:nvSpPr>
      <dsp:spPr>
        <a:xfrm>
          <a:off x="2846618" y="696135"/>
          <a:ext cx="3317232" cy="130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</a:rPr>
            <a:t>Physical Predictors</a:t>
          </a:r>
          <a:endParaRPr lang="bg-BG" sz="2000" kern="1200" dirty="0"/>
        </a:p>
      </dsp:txBody>
      <dsp:txXfrm>
        <a:off x="2846618" y="696135"/>
        <a:ext cx="3317232" cy="1305984"/>
      </dsp:txXfrm>
    </dsp:sp>
    <dsp:sp modelId="{D35EC613-3DEC-4234-9B34-703014691145}">
      <dsp:nvSpPr>
        <dsp:cNvPr id="0" name=""/>
        <dsp:cNvSpPr/>
      </dsp:nvSpPr>
      <dsp:spPr>
        <a:xfrm>
          <a:off x="609" y="2553863"/>
          <a:ext cx="2656059" cy="1328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Satellite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8000"/>
              </a:solidFill>
              <a:latin typeface="Calibri" pitchFamily="34" charset="0"/>
            </a:rPr>
            <a:t>LST</a:t>
          </a:r>
          <a:r>
            <a:rPr lang="en-US" sz="1800" b="1" kern="1200" baseline="-25000" dirty="0" smtClean="0">
              <a:solidFill>
                <a:srgbClr val="008000"/>
              </a:solidFill>
              <a:latin typeface="Calibri" pitchFamily="34" charset="0"/>
            </a:rPr>
            <a:t>3</a:t>
          </a:r>
          <a:r>
            <a:rPr lang="en-US" sz="1800" b="1" kern="1200" baseline="-25000" dirty="0" smtClean="0">
              <a:solidFill>
                <a:srgbClr val="008000"/>
              </a:solidFill>
              <a:latin typeface="Calibri" pitchFamily="34" charset="0"/>
              <a:sym typeface="Symbol" pitchFamily="18" charset="2"/>
            </a:rPr>
            <a:t>x3</a:t>
          </a:r>
          <a:endParaRPr lang="bg-BG" sz="1800" kern="1200" dirty="0"/>
        </a:p>
      </dsp:txBody>
      <dsp:txXfrm>
        <a:off x="609" y="2553863"/>
        <a:ext cx="2656059" cy="1328029"/>
      </dsp:txXfrm>
    </dsp:sp>
    <dsp:sp modelId="{16E58B58-2B57-4F9C-BD26-EDA9B725FF26}">
      <dsp:nvSpPr>
        <dsp:cNvPr id="0" name=""/>
        <dsp:cNvSpPr/>
      </dsp:nvSpPr>
      <dsp:spPr>
        <a:xfrm>
          <a:off x="3170298" y="2571592"/>
          <a:ext cx="2656059" cy="1328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Calibri" pitchFamily="34" charset="0"/>
            </a:rPr>
            <a:t>Atmosphere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Calibri" pitchFamily="34" charset="0"/>
            </a:rPr>
            <a:t>Parameters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80808"/>
              </a:solidFill>
              <a:latin typeface="Calibri" pitchFamily="34" charset="0"/>
            </a:rPr>
            <a:t>Cloudiness, </a:t>
          </a:r>
          <a:r>
            <a:rPr lang="en-US" sz="1600" kern="1200" dirty="0" err="1" smtClean="0">
              <a:solidFill>
                <a:srgbClr val="080808"/>
              </a:solidFill>
              <a:latin typeface="Calibri" pitchFamily="34" charset="0"/>
            </a:rPr>
            <a:t>Atm</a:t>
          </a:r>
          <a:r>
            <a:rPr lang="en-US" sz="1600" kern="1200" dirty="0" smtClean="0">
              <a:solidFill>
                <a:srgbClr val="080808"/>
              </a:solidFill>
              <a:latin typeface="Calibri" pitchFamily="34" charset="0"/>
            </a:rPr>
            <a:t> Pressure,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80808"/>
              </a:solidFill>
              <a:latin typeface="Calibri" pitchFamily="34" charset="0"/>
            </a:rPr>
            <a:t> Abs Humidity</a:t>
          </a:r>
          <a:endParaRPr lang="bg-BG" sz="1600" b="1" kern="1200" dirty="0">
            <a:latin typeface="Calibri" pitchFamily="34" charset="0"/>
          </a:endParaRPr>
        </a:p>
      </dsp:txBody>
      <dsp:txXfrm>
        <a:off x="3170298" y="2571592"/>
        <a:ext cx="2656059" cy="1328029"/>
      </dsp:txXfrm>
    </dsp:sp>
    <dsp:sp modelId="{FCD63702-2268-4A08-8695-FC38985D9F01}">
      <dsp:nvSpPr>
        <dsp:cNvPr id="0" name=""/>
        <dsp:cNvSpPr/>
      </dsp:nvSpPr>
      <dsp:spPr>
        <a:xfrm>
          <a:off x="6428275" y="2553863"/>
          <a:ext cx="2656059" cy="1328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Calibri" pitchFamily="34" charset="0"/>
            </a:rPr>
            <a:t>Surface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Calibri" pitchFamily="34" charset="0"/>
            </a:rPr>
            <a:t>Properties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8000"/>
              </a:solidFill>
              <a:latin typeface="Calibri" pitchFamily="34" charset="0"/>
            </a:rPr>
            <a:t>LSA SAF FVC, </a:t>
          </a:r>
          <a:r>
            <a:rPr lang="en-US" sz="1600" kern="1200" dirty="0" smtClean="0">
              <a:solidFill>
                <a:srgbClr val="080808"/>
              </a:solidFill>
              <a:latin typeface="Calibri" pitchFamily="34" charset="0"/>
            </a:rPr>
            <a:t>Soil Moisture at 05 cm (SVAT), Drought Index,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80808"/>
              </a:solidFill>
              <a:latin typeface="Calibri" pitchFamily="34" charset="0"/>
            </a:rPr>
            <a:t>‘di’ 20,50,100 cm  soil depth</a:t>
          </a:r>
          <a:endParaRPr lang="bg-BG" sz="1600" kern="1200" dirty="0">
            <a:solidFill>
              <a:srgbClr val="080808"/>
            </a:solidFill>
            <a:latin typeface="Calibri" pitchFamily="34" charset="0"/>
          </a:endParaRPr>
        </a:p>
      </dsp:txBody>
      <dsp:txXfrm>
        <a:off x="6428275" y="2553863"/>
        <a:ext cx="2656059" cy="132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534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29750"/>
            <a:ext cx="294534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4076635-95D4-4D49-BB35-185295795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8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14876"/>
            <a:ext cx="4983689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534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29750"/>
            <a:ext cx="294534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FD1A243-25D2-4455-A295-FC56F8056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9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8841B8-A03F-40F2-8619-B4AF55CDDF7A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52335" y="9429750"/>
            <a:ext cx="294534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95018D-CA98-46CD-BE42-753C7410CA1C}" type="slidenum">
              <a:rPr lang="en-GB" sz="1200"/>
              <a:pPr algn="r" eaLnBrk="1" hangingPunct="1"/>
              <a:t>1</a:t>
            </a:fld>
            <a:endParaRPr lang="en-GB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4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5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6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2C4060D-7F07-490A-BE30-8792B328C4A2}" type="slidenum">
              <a:rPr lang="en-GB" sz="1200" smtClean="0"/>
              <a:pPr eaLnBrk="1" hangingPunct="1">
                <a:defRPr/>
              </a:pPr>
              <a:t>2</a:t>
            </a:fld>
            <a:endParaRPr lang="en-GB" sz="1200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50444" y="9428585"/>
            <a:ext cx="2947232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7D1B7BEA-CE48-476B-9383-AAB4606F8208}" type="slidenum">
              <a:rPr lang="en-GB" sz="1200"/>
              <a:pPr algn="r" eaLnBrk="1" hangingPunct="1"/>
              <a:t>2</a:t>
            </a:fld>
            <a:endParaRPr lang="en-GB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2" y="4715154"/>
            <a:ext cx="4981814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bg-B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4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9F59CC-9B91-40B2-BF2F-46FC5B715725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50743" y="9428164"/>
            <a:ext cx="294693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D532770-4333-4C66-9228-34EADA51603F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6" y="4714876"/>
            <a:ext cx="4980506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bg-B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8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8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9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6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5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A702-2717-4BA6-9FD7-3C0212067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28DE-BEAD-4049-9BF8-1EA39962C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8726-563D-4473-81A4-AF55791B5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2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0770-94E4-4E54-94E2-49BBAE1D3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776B-324A-4924-BF1F-C6F3F501F5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8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9B8F-D8FC-4145-869F-95329AA24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0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B479-7544-4B72-B8D3-48529209C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637A-E6A4-4D1F-BF19-7088934D9F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67D2-03FB-44AB-96D2-3AD5665BF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8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B140-FE6D-41D1-BD50-28E5AD63A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0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DE28-08FE-4239-A8A4-F550118B9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9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4213128-A369-4717-9C8D-892C3AAFD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r-project.org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a-landcover-cci.org/?q=node/1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02350"/>
            <a:ext cx="9177338" cy="6794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90800" bIns="118800"/>
          <a:lstStyle/>
          <a:p>
            <a:pPr algn="r"/>
            <a:endParaRPr lang="bg-BG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057400" y="6254750"/>
            <a:ext cx="4572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A5A5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1300" dirty="0">
                <a:solidFill>
                  <a:srgbClr val="FF9900"/>
                </a:solidFill>
                <a:latin typeface="Calibri" pitchFamily="34" charset="0"/>
                <a:cs typeface="Times New Roman" pitchFamily="18" charset="0"/>
              </a:rPr>
              <a:t>LST CCI User Workshop 2020</a:t>
            </a:r>
          </a:p>
          <a:p>
            <a:pPr algn="ctr" eaLnBrk="1" hangingPunct="1">
              <a:lnSpc>
                <a:spcPct val="85000"/>
              </a:lnSpc>
            </a:pPr>
            <a:r>
              <a:rPr lang="nl-NL" sz="1300">
                <a:solidFill>
                  <a:srgbClr val="FF9900"/>
                </a:solidFill>
                <a:latin typeface="Calibri" pitchFamily="34" charset="0"/>
                <a:cs typeface="Times New Roman" pitchFamily="18" charset="0"/>
              </a:rPr>
              <a:t>UK Met Office, Exeter, 24-26 June 2020</a:t>
            </a:r>
            <a:endParaRPr lang="en-GB" sz="1300" dirty="0">
              <a:solidFill>
                <a:srgbClr val="FF99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-62245" y="3073592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5F5F5F"/>
                </a:solidFill>
                <a:cs typeface="Times New Roman" pitchFamily="18" charset="0"/>
              </a:rPr>
              <a:t>Julia </a:t>
            </a:r>
            <a:r>
              <a:rPr lang="en-US" i="1" dirty="0" err="1" smtClean="0">
                <a:solidFill>
                  <a:srgbClr val="5F5F5F"/>
                </a:solidFill>
                <a:cs typeface="Times New Roman" pitchFamily="18" charset="0"/>
              </a:rPr>
              <a:t>Stoyanova</a:t>
            </a:r>
            <a:r>
              <a:rPr lang="en-US" i="1" dirty="0" smtClean="0">
                <a:solidFill>
                  <a:srgbClr val="5F5F5F"/>
                </a:solidFill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96B2B2"/>
                </a:solidFill>
                <a:latin typeface="Calibri" pitchFamily="34" charset="0"/>
                <a:cs typeface="Times New Roman" pitchFamily="18" charset="0"/>
              </a:rPr>
              <a:t>(julia.stoyanova@meteo.bg)</a:t>
            </a:r>
            <a:r>
              <a:rPr lang="en-US" i="1" dirty="0" smtClean="0">
                <a:solidFill>
                  <a:srgbClr val="5F5F5F"/>
                </a:solidFill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en-US" i="1" dirty="0" smtClean="0">
                <a:solidFill>
                  <a:srgbClr val="5F5F5F"/>
                </a:solidFill>
                <a:cs typeface="Times New Roman" pitchFamily="18" charset="0"/>
              </a:rPr>
              <a:t>Christo </a:t>
            </a:r>
            <a:r>
              <a:rPr lang="en-US" i="1" dirty="0" err="1">
                <a:solidFill>
                  <a:srgbClr val="5F5F5F"/>
                </a:solidFill>
                <a:cs typeface="Times New Roman" pitchFamily="18" charset="0"/>
              </a:rPr>
              <a:t>Georgiev</a:t>
            </a:r>
            <a:r>
              <a:rPr lang="en-US" i="1" dirty="0">
                <a:solidFill>
                  <a:srgbClr val="5F5F5F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5F5F5F"/>
                </a:solidFill>
                <a:cs typeface="Times New Roman" pitchFamily="18" charset="0"/>
              </a:rPr>
              <a:t>Plamen</a:t>
            </a:r>
            <a:r>
              <a:rPr lang="en-US" i="1" dirty="0">
                <a:solidFill>
                  <a:srgbClr val="5F5F5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5F5F5F"/>
                </a:solidFill>
                <a:cs typeface="Times New Roman" pitchFamily="18" charset="0"/>
              </a:rPr>
              <a:t>Neytchev</a:t>
            </a:r>
            <a:r>
              <a:rPr lang="en-US" i="1" dirty="0">
                <a:solidFill>
                  <a:srgbClr val="5F5F5F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5F5F5F"/>
                </a:solidFill>
                <a:cs typeface="Times New Roman" pitchFamily="18" charset="0"/>
              </a:rPr>
              <a:t>Andrey</a:t>
            </a:r>
            <a:r>
              <a:rPr lang="en-US" i="1" dirty="0">
                <a:solidFill>
                  <a:srgbClr val="5F5F5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5F5F5F"/>
                </a:solidFill>
                <a:cs typeface="Times New Roman" pitchFamily="18" charset="0"/>
              </a:rPr>
              <a:t>Kulishev</a:t>
            </a:r>
            <a:endParaRPr lang="en-US" i="1" u="sng" dirty="0">
              <a:solidFill>
                <a:srgbClr val="1C1C1C"/>
              </a:solidFill>
            </a:endParaRP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1561237" y="4120051"/>
            <a:ext cx="6054863" cy="5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700" dirty="0" smtClean="0">
                <a:solidFill>
                  <a:srgbClr val="96B2B2"/>
                </a:solidFill>
                <a:latin typeface="Calibri" pitchFamily="34" charset="0"/>
                <a:cs typeface="Times New Roman" pitchFamily="18" charset="0"/>
              </a:rPr>
              <a:t>National Institute of Meteorology and Hydrology (NIMH), Bulgaria</a:t>
            </a:r>
            <a:r>
              <a:rPr lang="en-US" sz="1800" dirty="0" smtClean="0">
                <a:solidFill>
                  <a:srgbClr val="96B2B2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endParaRPr lang="en-US" sz="1600" i="1" dirty="0" smtClean="0">
              <a:solidFill>
                <a:srgbClr val="96B2B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9" name="Picture 951" descr="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37" y="6230483"/>
            <a:ext cx="1174599" cy="4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 descr="Original_logo_with_1890_blue_final_l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53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4391"/>
            <a:ext cx="1371898" cy="4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611560" y="1772816"/>
            <a:ext cx="8077200" cy="131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Satellite observations of climate relations</a:t>
            </a:r>
            <a:endParaRPr lang="en-GB" sz="3200" b="1" dirty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between LST, drought and biomass burning</a:t>
            </a:r>
            <a:endParaRPr lang="en-GB" sz="3200" b="1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r>
              <a:rPr lang="bg-BG" sz="20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SMAI and LST </a:t>
            </a:r>
            <a:r>
              <a:rPr lang="en-US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in</a:t>
            </a:r>
            <a:r>
              <a:rPr lang="bg-BG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bg-BG" sz="20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dry </a:t>
            </a:r>
            <a:r>
              <a:rPr lang="bg-BG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conditions</a:t>
            </a:r>
            <a:endParaRPr lang="bg-BG" sz="2000" kern="1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" y="2275937"/>
            <a:ext cx="2016000" cy="1279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97" y="2293634"/>
            <a:ext cx="2016000" cy="127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84" y="2284865"/>
            <a:ext cx="2016000" cy="1279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" y="3982220"/>
            <a:ext cx="2016000" cy="1279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97" y="3982219"/>
            <a:ext cx="2016000" cy="1279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36456"/>
            <a:ext cx="5455920" cy="368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5858"/>
            <a:ext cx="5227320" cy="368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79" y="3982220"/>
            <a:ext cx="2016000" cy="1279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6093296"/>
            <a:ext cx="626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Figure 1.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Spatial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distribution of monthly mean SMAI (50 cm soil layer) over Bulgaria in 2007 for: 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a)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June;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(b)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July;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(c)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August, and of LSASAF LST for: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(d)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June;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(e)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July;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(f)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August. 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98" y="836712"/>
            <a:ext cx="91074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Example:</a:t>
            </a: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2007 </a:t>
            </a:r>
            <a:r>
              <a:rPr lang="bg-BG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deficient 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precipitations from April up to the beginning of </a:t>
            </a:r>
            <a:r>
              <a:rPr lang="bg-BG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August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below monthly norms.</a:t>
            </a:r>
            <a:r>
              <a:rPr lang="bg-BG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725" y="2018160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(a)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100" y="203585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(b)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186" y="201816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(c)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725" y="357301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(d)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2251" y="357301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(e)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8321" y="3573016"/>
            <a:ext cx="37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(f)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5799" y="2035582"/>
            <a:ext cx="304270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g-BG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Qualitative </a:t>
            </a:r>
            <a:r>
              <a:rPr lang="bg-BG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comparison</a:t>
            </a:r>
            <a:endParaRPr lang="en-US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good agreement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between the spatial distributions of the two indexes: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lower the SMAI (i.e. increased drought severity) the higher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LST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Accumulated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terrestrial drought leads to increased land surface temperature, as in July 2007.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the regions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lower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SMAI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indicating dry conditions,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higher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LST values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are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obtained by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the MSG-based satellite product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are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7397" y="658100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(Stoyanova et al., 2019)</a:t>
            </a:r>
            <a:r>
              <a:rPr lang="bg-BG" sz="1200" i="1" dirty="0" smtClean="0"/>
              <a:t> </a:t>
            </a:r>
            <a:endParaRPr lang="bg-BG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2650742" y="1912746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SMAI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99792" y="3604954"/>
            <a:ext cx="1371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LSASAF LST</a:t>
            </a:r>
            <a:endParaRPr lang="bg-BG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437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/>
          <a:lstStyle/>
          <a:p>
            <a:r>
              <a:rPr lang="bg-BG" sz="20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SMAI and LST </a:t>
            </a:r>
            <a:r>
              <a:rPr lang="en-US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in</a:t>
            </a:r>
            <a:r>
              <a:rPr lang="bg-BG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wet</a:t>
            </a:r>
            <a:r>
              <a:rPr lang="bg-BG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conditions</a:t>
            </a:r>
            <a:r>
              <a:rPr lang="en-US" sz="20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000" kern="1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868504"/>
            <a:ext cx="5455920" cy="368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924288"/>
            <a:ext cx="5227320" cy="3688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5" y="6309320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Figure 2.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Spatial distribution of monthly mean SMAI (50 cm soil layer) over Bulgaria in 2014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(a)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July;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(b)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August, and of SMAI (20 cm soil layer)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(c)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July and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(d)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August; as well as LSASAF LST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(e)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July;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(f)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August.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7504" y="476672"/>
            <a:ext cx="81369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Example:</a:t>
            </a: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2014,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fr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March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October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precipitation is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above climatic monthly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norm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3" y="105273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(a)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5" y="105273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(b)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3" y="242088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(c)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3" y="4314582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(e)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2632" y="4293096"/>
            <a:ext cx="37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(f)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50587"/>
            <a:ext cx="1800000" cy="114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340768"/>
            <a:ext cx="1800000" cy="11423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2708920"/>
            <a:ext cx="1800000" cy="1142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64" y="2706898"/>
            <a:ext cx="1800000" cy="11423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91679" y="2132856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50 cm soil depth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3928" y="2420888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(d)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62955"/>
            <a:ext cx="1800000" cy="11423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4653136"/>
            <a:ext cx="1800000" cy="11423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71599" y="104280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July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1493" y="1042809"/>
            <a:ext cx="692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August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79" y="3501008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 cm soil depth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7179" y="1560125"/>
            <a:ext cx="3619317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bg-BG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Qualitative </a:t>
            </a:r>
            <a:r>
              <a:rPr lang="bg-BG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comparison</a:t>
            </a:r>
            <a:endParaRPr lang="en-US" sz="2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bg-BG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bg-BG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LST spatial variability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is </a:t>
            </a:r>
            <a:r>
              <a:rPr lang="bg-BG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more closely related to </a:t>
            </a:r>
            <a:r>
              <a:rPr lang="bg-BG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SMAI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distribution </a:t>
            </a:r>
            <a:r>
              <a:rPr lang="bg-BG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bg-BG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 cm soil depth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than SMA for 50 cm soil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depth</a:t>
            </a:r>
            <a:r>
              <a:rPr lang="en-US" sz="1600" dirty="0"/>
              <a:t>: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sz="1600" dirty="0">
                <a:latin typeface="Calibri" pitchFamily="34" charset="0"/>
                <a:cs typeface="Calibri" pitchFamily="34" charset="0"/>
              </a:rPr>
              <a:t>Spatial distribution of SMAI for the 50 cm soil layer indicates optimum soil moisture availability from March to July with a slight decrease in August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patial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variability of SMAI at 20 cm depth (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Fig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c,d)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corresponds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much better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that of the LST distribution (Figure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e,f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)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regions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with increasing drought correspond to higher LST values.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7743" y="100221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SMAI</a:t>
            </a:r>
            <a:endParaRPr lang="bg-BG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1719" y="5394702"/>
            <a:ext cx="1136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LSASAF LST</a:t>
            </a:r>
            <a:endParaRPr lang="bg-BG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364502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dirty="0">
                <a:latin typeface="Calibri" pitchFamily="34" charset="0"/>
                <a:cs typeface="Calibri" pitchFamily="34" charset="0"/>
              </a:rPr>
              <a:t>Figure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Negative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linear regression models of the relationship between LSASAF LST anomalies and SMAI (for 50 cm, black; 100 cm, red; Mean, green)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(a)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June,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(b)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July,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(c)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August, over Bulgaria. Monthly mean (2007-2018) are used to calculate the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anomalies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93015"/>
            <a:ext cx="2304255" cy="20359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64857"/>
            <a:ext cx="2280727" cy="205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78936"/>
            <a:ext cx="2304000" cy="20500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32304" y="188640"/>
            <a:ext cx="81721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Utility </a:t>
            </a:r>
            <a:r>
              <a:rPr lang="en-US" sz="2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of LSASAF LST to characterize spatial-temporal variability of dry land surface state anomalies</a:t>
            </a:r>
            <a:endParaRPr lang="bg-BG" sz="2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696" y="156485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(a)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49338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(b)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150627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(c)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4353" y="980728"/>
            <a:ext cx="7772400" cy="660430"/>
          </a:xfrm>
        </p:spPr>
        <p:txBody>
          <a:bodyPr/>
          <a:lstStyle/>
          <a:p>
            <a:r>
              <a:rPr lang="bg-BG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Qua</a:t>
            </a:r>
            <a:r>
              <a:rPr lang="en-US" sz="24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nt</a:t>
            </a:r>
            <a:r>
              <a:rPr lang="bg-BG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itative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analyses: SMA </a:t>
            </a:r>
            <a:r>
              <a:rPr lang="bg-BG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anomalies versus 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LST </a:t>
            </a:r>
            <a:r>
              <a:rPr lang="bg-BG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anomalies</a:t>
            </a:r>
            <a:endParaRPr lang="bg-BG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186631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June</a:t>
            </a:r>
            <a:endParaRPr lang="bg-BG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281" y="1844824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July</a:t>
            </a:r>
            <a:endParaRPr lang="bg-BG" dirty="0"/>
          </a:p>
        </p:txBody>
      </p:sp>
      <p:sp>
        <p:nvSpPr>
          <p:cNvPr id="19" name="TextBox 18"/>
          <p:cNvSpPr txBox="1"/>
          <p:nvPr/>
        </p:nvSpPr>
        <p:spPr>
          <a:xfrm>
            <a:off x="7524593" y="186631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Aug</a:t>
            </a:r>
            <a:endParaRPr lang="bg-BG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4448433"/>
            <a:ext cx="835292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Linear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regression models fit the SMA-LST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anomalies relations: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correlation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minimum in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June,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r =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-0.45 (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full </a:t>
            </a:r>
            <a:r>
              <a:rPr lang="en-US" sz="1500" i="1" dirty="0">
                <a:latin typeface="Calibri" pitchFamily="34" charset="0"/>
                <a:cs typeface="Calibri" pitchFamily="34" charset="0"/>
              </a:rPr>
              <a:t>vegetation 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cover,  </a:t>
            </a:r>
            <a:r>
              <a:rPr lang="en-US" sz="1500" i="1" dirty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precipitation, high </a:t>
            </a:r>
            <a:r>
              <a:rPr lang="en-US" sz="1500" i="1" dirty="0">
                <a:latin typeface="Calibri" pitchFamily="34" charset="0"/>
                <a:cs typeface="Calibri" pitchFamily="34" charset="0"/>
              </a:rPr>
              <a:t>values of 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SMA, </a:t>
            </a:r>
            <a:r>
              <a:rPr lang="en-US" sz="1500" i="1" dirty="0">
                <a:latin typeface="Calibri" pitchFamily="34" charset="0"/>
                <a:cs typeface="Calibri" pitchFamily="34" charset="0"/>
              </a:rPr>
              <a:t>and an undisturbed evaporative cooling 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effect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 A strong negative relationship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between higher warm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LST anomalies and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stronger dry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SMAI anomalies,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occurs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for July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August (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periods </a:t>
            </a:r>
            <a:r>
              <a:rPr lang="en-US" sz="1500" i="1" dirty="0">
                <a:latin typeface="Calibri" pitchFamily="34" charset="0"/>
                <a:cs typeface="Calibri" pitchFamily="34" charset="0"/>
              </a:rPr>
              <a:t>with the most limited rain quantities, a decrease of SMA, mean LST increases significantly, above 45 </a:t>
            </a:r>
            <a:r>
              <a:rPr lang="en-US" sz="1500" i="1" dirty="0" smtClean="0">
                <a:latin typeface="Calibri" pitchFamily="34" charset="0"/>
                <a:cs typeface="Calibri" pitchFamily="34" charset="0"/>
                <a:sym typeface="Symbol"/>
              </a:rPr>
              <a:t></a:t>
            </a:r>
            <a:r>
              <a:rPr lang="en-US" sz="15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; r = -0.70.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LSA SAF LST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be used as a tool for drought assessment in the critical period of July – August when most frequently severe dry anomalies occur over South Eastern Europe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0a_droAve-avEcmwf_m800_Cor_ANOMAL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3687"/>
            <a:ext cx="169545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gure 10b_droAve-avEcmwf_m800_Cor_ANOMAL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67637"/>
            <a:ext cx="169545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gure 10c_droAve-avEcmwf_m800_Cor_ANOMAL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3516"/>
            <a:ext cx="169545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gure 10d_droAve-avEcmwf_m800_Cor_ANOMAL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9" y="4276410"/>
            <a:ext cx="169545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gure 10e_droAve-avEcmwf_m800_Cor_ANOMAL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94" y="4276410"/>
            <a:ext cx="169545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Figure 10f_droAve-avEcmwf_m800_Cor_ANOMAL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75713"/>
            <a:ext cx="169545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9741" y="5733256"/>
            <a:ext cx="595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Figure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Spatial distribution over Bulgaria of correlation between the monthly mean anomalies of root zone SMAI and LSASAF LST (MSG retrieval) for: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(a)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whole growing season;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(b)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May;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(c)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June;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(d)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July;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(e)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August;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(f)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October. Anomalies are calculated towards (2007-2018) period. Mountain regions above 800 m altitude are excluded with a mask.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Figure 10_legend_droAve-avEcmw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6" y="1772816"/>
            <a:ext cx="48450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69257" y="3648889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(a)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9472" y="364502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(b)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9712" y="3645024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(c)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266" y="540747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(d)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6482" y="5407476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(e)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3728" y="5407476"/>
            <a:ext cx="35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(f)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835402" y="1772816"/>
            <a:ext cx="3219326" cy="4536504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 mean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annual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bases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(a)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increasing dry anomalies are related to increase of land surface temperature anomalies.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color map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indicates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correlations above moderate, r = -0.45 on mean annual bases.</a:t>
            </a:r>
            <a:endParaRPr lang="bg-BG" sz="1600" i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 strong correlation between the anomalies of the two indexes in July and August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(d), (e)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(coefficients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mostly around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--0.8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maximum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-0.84).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behavior of LST closely corresponds to the drought severity as indicated by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SMAI,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the lower SMAI, the higher LST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Existing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mismatches:  due to highly inhomogeneous land cover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1052736"/>
            <a:ext cx="9144000" cy="720080"/>
          </a:xfrm>
        </p:spPr>
        <p:txBody>
          <a:bodyPr/>
          <a:lstStyle/>
          <a:p>
            <a:r>
              <a:rPr lang="bg-BG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Qua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ntitative </a:t>
            </a:r>
            <a:r>
              <a:rPr lang="en-US" sz="2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analyses: </a:t>
            </a:r>
            <a:br>
              <a:rPr lang="en-US" sz="2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2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Spatial </a:t>
            </a:r>
            <a:r>
              <a:rPr lang="bg-BG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variability of correlation between SMAI and LST </a:t>
            </a:r>
            <a:r>
              <a:rPr lang="bg-BG" sz="2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anomalies</a:t>
            </a:r>
            <a:endParaRPr lang="bg-BG" sz="2200" dirty="0">
              <a:latin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60040" y="188640"/>
            <a:ext cx="83164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8288" indent="-268288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Utility </a:t>
            </a:r>
            <a:r>
              <a:rPr lang="en-US" sz="2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of LSASAF LST to characterize spatial-temporal variability of dry land surface state anomalies</a:t>
            </a:r>
            <a:endParaRPr lang="bg-BG" sz="2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2893" y="6564253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(Stoyanova et al., 2019)</a:t>
            </a:r>
            <a:r>
              <a:rPr lang="bg-BG" sz="1200" i="1" dirty="0" smtClean="0"/>
              <a:t> </a:t>
            </a:r>
            <a:endParaRPr lang="bg-BG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107504" y="2154342"/>
            <a:ext cx="1509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growing season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72584" y="2168894"/>
            <a:ext cx="559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May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0816" y="2154342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June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13216" y="3882534"/>
            <a:ext cx="876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October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3882534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July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11760" y="3937159"/>
            <a:ext cx="778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August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453694"/>
            <a:ext cx="3825711" cy="895186"/>
          </a:xfrm>
        </p:spPr>
        <p:txBody>
          <a:bodyPr/>
          <a:lstStyle/>
          <a:p>
            <a:pPr algn="l">
              <a:tabLst>
                <a:tab pos="358775" algn="l"/>
                <a:tab pos="447675" algn="l"/>
              </a:tabLst>
            </a:pPr>
            <a:r>
              <a:rPr lang="bg-BG" sz="1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Sensitivity </a:t>
            </a:r>
            <a:r>
              <a:rPr lang="en-GB" sz="1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comparative </a:t>
            </a:r>
            <a:r>
              <a:rPr lang="bg-BG" sz="1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analyses of drought </a:t>
            </a:r>
            <a:r>
              <a:rPr lang="en-US" sz="1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versus</a:t>
            </a:r>
            <a:r>
              <a:rPr lang="bg-BG" sz="1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fire activity </a:t>
            </a:r>
            <a:r>
              <a:rPr lang="en-US" sz="1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seen in LST and FRP LSASAF products accordingly.</a:t>
            </a:r>
            <a:endParaRPr lang="bg-BG" sz="1800" kern="1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3" y="1861443"/>
            <a:ext cx="1980000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66" y="1865189"/>
            <a:ext cx="1980000" cy="12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38412"/>
            <a:ext cx="1980000" cy="129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334494"/>
            <a:ext cx="1980000" cy="12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980000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82" y="4780533"/>
            <a:ext cx="1980000" cy="12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999" y="189708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(a)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768" y="189708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(b)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02" y="340650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(c)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4768" y="340650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(d)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9" y="4832796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(e)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6230" y="4832796"/>
            <a:ext cx="35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(f)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14" y="6093296"/>
            <a:ext cx="870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Figure 6.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Land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surface state and probable fire occurrence: Monthly mean LSASAF LST 0900 UTC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(a)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 2016;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(b)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 2017. Accumulated thermal anomalies detections by LSA SAF FRP-Pixel product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(c)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June-August 2016;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(d)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June-August 2017. Monthly mean (2007-2018) LSASAF LST 1200 UTC values for: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(e)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July;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(f)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August.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7769" y="2425238"/>
            <a:ext cx="389801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Fires in Mediterranean are mainly caused by human activities related to agricultural practices.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regions most vulnerable to biomass burning is of importance regarding some prevention activities.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MSG LST product very well indicates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for 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most sensitive areas to wild fires: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Large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number of fire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detections by LSASAF FRP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 the northwestern, southwestern and southeastern parts of Bulgaria correspond to areas of highest LST. 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08" y="764704"/>
            <a:ext cx="911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4.2. L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ink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between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drought and biomass burning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activity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74241"/>
            <a:ext cx="9144000" cy="69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en-GB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Results</a:t>
            </a:r>
            <a:r>
              <a:rPr lang="en-US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from application of satellite LST </a:t>
            </a:r>
            <a:r>
              <a:rPr lang="en-US" sz="24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climatic aspect)</a:t>
            </a:r>
            <a:endParaRPr lang="bg-BG" sz="2400" b="1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19" y="1449070"/>
            <a:ext cx="1136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LSASAF LST</a:t>
            </a:r>
            <a:endParaRPr lang="bg-BG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4653136"/>
            <a:ext cx="1136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LSASAF LST</a:t>
            </a:r>
            <a:endParaRPr lang="bg-BG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4119" y="3068960"/>
            <a:ext cx="1171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LSASAF FRP</a:t>
            </a:r>
            <a:endParaRPr lang="bg-BG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07488" cy="681490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Accumulated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LSASAF FRP-Pixel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detections over Bulgaria. Spatial-temporal (monthly/annual) distribution maps. </a:t>
            </a:r>
            <a:r>
              <a:rPr lang="en-US" sz="22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2004-2019 period is considered </a:t>
            </a:r>
            <a:endParaRPr lang="bg-BG" sz="22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122"/>
            <a:ext cx="9144000" cy="1334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258"/>
            <a:ext cx="9107488" cy="1334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394"/>
            <a:ext cx="9107488" cy="1334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530"/>
            <a:ext cx="9107488" cy="1334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4666"/>
            <a:ext cx="9144000" cy="13347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51920" y="1040228"/>
            <a:ext cx="68828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4355976" y="2692039"/>
            <a:ext cx="87251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316416" y="3429000"/>
            <a:ext cx="68828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419202" y="5805264"/>
            <a:ext cx="68828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7524328" y="5963403"/>
            <a:ext cx="68828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6300192" y="1438858"/>
            <a:ext cx="68828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3563888" y="2276872"/>
            <a:ext cx="872516" cy="39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62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92696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Seasonal (Jun-Sep) distribution of fire activity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according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LSASAF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FRP-Pixel detections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1115452"/>
            <a:ext cx="214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Fire Radiative Energy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6286" y="1102876"/>
            <a:ext cx="119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Detections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54685" cy="302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29" y="1458542"/>
            <a:ext cx="447022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85184"/>
            <a:ext cx="446903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7163" y="4997494"/>
            <a:ext cx="8625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Jun-Sep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distribution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iomass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burning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as detected by FRP-Pixel product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2004-2019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evaluated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seasonal distribution of fire activity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(number, released energy)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varies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among different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years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maximum of FRP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detections appears to be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in July and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August for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most of the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regions.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For most of the regions, the FRP energy released follows the number of detections.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Some exptions of this correspondance  are seen.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bg-BG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Among the others, the land cover type is a 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main reason </a:t>
            </a:r>
            <a:r>
              <a:rPr lang="bg-BG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these differenches.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1475544" cy="8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82053" y="3933056"/>
            <a:ext cx="688286" cy="3986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80112" y="3886141"/>
            <a:ext cx="688286" cy="3986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4" name="Straight Arrow Connector 3"/>
          <p:cNvCxnSpPr>
            <a:endCxn id="16" idx="3"/>
          </p:cNvCxnSpPr>
          <p:nvPr/>
        </p:nvCxnSpPr>
        <p:spPr>
          <a:xfrm flipV="1">
            <a:off x="395536" y="4226393"/>
            <a:ext cx="5285373" cy="1938911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4" idx="4"/>
          </p:cNvCxnSpPr>
          <p:nvPr/>
        </p:nvCxnSpPr>
        <p:spPr>
          <a:xfrm flipV="1">
            <a:off x="395536" y="4331686"/>
            <a:ext cx="130660" cy="1761611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23528" y="5949280"/>
            <a:ext cx="1480374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03176"/>
          </a:xfrm>
        </p:spPr>
        <p:txBody>
          <a:bodyPr/>
          <a:lstStyle/>
          <a:p>
            <a:pPr algn="r"/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4.3.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Temporal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variability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of LST vs.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biomass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burning: Jun-Sep (2007-2018)</a:t>
            </a:r>
            <a:endParaRPr lang="bg-BG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5621649" y="980728"/>
            <a:ext cx="2407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Cultivated LC type </a:t>
            </a:r>
            <a:endParaRPr lang="bg-BG" sz="20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914453"/>
            <a:ext cx="38884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Synchronized  behavior in mean (2007-2018) seasonal (Jul-Sep) courses of: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LST and Number of detections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LST and Total FRP  released (MW)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(LST-T2m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Total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FRP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released (MW)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947164"/>
              </p:ext>
            </p:extLst>
          </p:nvPr>
        </p:nvGraphicFramePr>
        <p:xfrm>
          <a:off x="8674" y="604227"/>
          <a:ext cx="4464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6113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bg-BG" sz="1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267967"/>
              </p:ext>
            </p:extLst>
          </p:nvPr>
        </p:nvGraphicFramePr>
        <p:xfrm>
          <a:off x="35496" y="3717032"/>
          <a:ext cx="4464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2637" y="385175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b)</a:t>
            </a:r>
            <a:endParaRPr lang="bg-BG" sz="1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127967"/>
              </p:ext>
            </p:extLst>
          </p:nvPr>
        </p:nvGraphicFramePr>
        <p:xfrm>
          <a:off x="4593440" y="1380838"/>
          <a:ext cx="4464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3996" y="138314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c)</a:t>
            </a:r>
            <a:endParaRPr lang="bg-BG" sz="1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116632"/>
            <a:ext cx="493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806450" algn="l"/>
              </a:tabLs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4.3.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Temporal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variability of LST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vs. biomass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burning: Jun-Sep (2007-2018)</a:t>
            </a:r>
            <a:endParaRPr lang="bg-BG" sz="2000" dirty="0">
              <a:solidFill>
                <a:srgbClr val="00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390692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Increase of LST is related to corresponding increase of the number of forest fires (detections by LSASAF FRP-Pixel) and the released energy from biomass burning.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945" y="1435076"/>
            <a:ext cx="391411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Synchronized  behavior in mean (2007-2018) seasonal (Jul-Sep) courses of: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LST and Number of FRP detections at forest LC types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LST and Total FRP (MW) energy released by burning forest biomass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57301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b)</a:t>
            </a:r>
            <a:endParaRPr lang="bg-BG" sz="1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5785" y="924689"/>
            <a:ext cx="200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Forest LC type </a:t>
            </a:r>
            <a:endParaRPr lang="bg-BG" sz="20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36633"/>
              </p:ext>
            </p:extLst>
          </p:nvPr>
        </p:nvGraphicFramePr>
        <p:xfrm>
          <a:off x="135560" y="212829"/>
          <a:ext cx="4722577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212829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bg-BG" sz="1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169948"/>
              </p:ext>
            </p:extLst>
          </p:nvPr>
        </p:nvGraphicFramePr>
        <p:xfrm>
          <a:off x="3995936" y="3569597"/>
          <a:ext cx="4973674" cy="306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86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704" y="116632"/>
            <a:ext cx="7956376" cy="936104"/>
          </a:xfrm>
        </p:spPr>
        <p:txBody>
          <a:bodyPr/>
          <a:lstStyle/>
          <a:p>
            <a:pPr>
              <a:tabLst>
                <a:tab pos="5289550" algn="l"/>
              </a:tabLst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4.4. Correlation analyses: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relation between satellite retrievals of </a:t>
            </a:r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LST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and biomass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burning</a:t>
            </a:r>
            <a:endParaRPr lang="bg-BG" sz="2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12356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Forest LC type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988" y="1008891"/>
            <a:ext cx="79204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Relation between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LST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and biomass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burning (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Number, </a:t>
            </a:r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Nb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of detections and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released energy, FRP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in MW) for Jul-Sep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2007-2018) is evaluated by correlation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analyses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High exponential correlation between LST and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Nb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/FRP- energy is obtained.</a:t>
            </a:r>
            <a:endParaRPr lang="bg-BG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2" y="2492896"/>
            <a:ext cx="4341600" cy="4341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18" y="2471776"/>
            <a:ext cx="4341600" cy="4341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658786" y="2132856"/>
            <a:ext cx="19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Cultivated LC type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81000" y="836712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4099" name="Text Box 31"/>
          <p:cNvSpPr txBox="1">
            <a:spLocks noChangeArrowheads="1"/>
          </p:cNvSpPr>
          <p:nvPr/>
        </p:nvSpPr>
        <p:spPr bwMode="auto">
          <a:xfrm>
            <a:off x="179512" y="1520699"/>
            <a:ext cx="8784976" cy="416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290513" algn="l"/>
                <a:tab pos="2005013" algn="l"/>
                <a:tab pos="2095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</a:pPr>
            <a:r>
              <a:rPr lang="en-US" sz="1800" dirty="0" smtClean="0"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. Land surface temperature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(LST) as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a key parameter </a:t>
            </a:r>
            <a:r>
              <a:rPr lang="en-GB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in land-atmosphere interaction</a:t>
            </a:r>
            <a:endParaRPr lang="en-US" sz="1800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</a:pPr>
            <a:r>
              <a:rPr lang="en-GB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2. Objective </a:t>
            </a:r>
            <a:r>
              <a:rPr lang="en-GB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and </a:t>
            </a:r>
            <a:r>
              <a:rPr lang="en-GB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scientific </a:t>
            </a:r>
            <a:r>
              <a:rPr lang="en-GB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approach</a:t>
            </a:r>
            <a:endParaRPr lang="en-US" sz="1800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</a:pPr>
            <a:r>
              <a:rPr lang="en-GB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3. Dataset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</a:pPr>
            <a:r>
              <a:rPr lang="en-GB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en-GB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Results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from application of satellite LST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1800" i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climatic aspect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/ </a:t>
            </a:r>
            <a:endParaRPr lang="bg-BG" sz="1800" dirty="0" smtClean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</a:pPr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	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4.1. Terrestrial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drought assessment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	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4.2. L</a:t>
            </a:r>
            <a:r>
              <a:rPr lang="bg-BG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ink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between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drought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and biomass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burning activity</a:t>
            </a:r>
            <a:endParaRPr lang="en-US" sz="1800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4.3. Temporal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variability of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LST versus biomass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burning  </a:t>
            </a:r>
            <a:endParaRPr lang="en-US" sz="1800" dirty="0" smtClean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4.4. Statistical modeling: relation between satellite retrievals of </a:t>
            </a:r>
            <a:r>
              <a:rPr lang="bg-BG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LST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and biomass burning</a:t>
            </a:r>
          </a:p>
          <a:p>
            <a:pPr marL="1028700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Correlation analyses</a:t>
            </a:r>
          </a:p>
          <a:p>
            <a:pPr marL="1028700" lvl="1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Generalized linear statistical model</a:t>
            </a:r>
            <a:endParaRPr lang="en-US" sz="1800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5.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Concluding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remarks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</a:pPr>
            <a:endParaRPr lang="en-US" sz="1800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54510" y="657026"/>
            <a:ext cx="43434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Outline</a:t>
            </a:r>
            <a:endParaRPr lang="en-GB" sz="3200" b="1" dirty="0" smtClean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2000"/>
            <a:ext cx="2808000" cy="28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84" y="972000"/>
            <a:ext cx="2808000" cy="28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04" y="972000"/>
            <a:ext cx="2808000" cy="280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00221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Jul</a:t>
            </a:r>
            <a:endParaRPr lang="bg-BG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050" y="980728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Aug</a:t>
            </a:r>
            <a:endParaRPr lang="bg-BG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0872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Sep</a:t>
            </a:r>
            <a:endParaRPr lang="bg-BG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27776" y="-34186"/>
            <a:ext cx="7772400" cy="1143000"/>
          </a:xfrm>
        </p:spPr>
        <p:txBody>
          <a:bodyPr/>
          <a:lstStyle/>
          <a:p>
            <a:pPr>
              <a:tabLst>
                <a:tab pos="5289550" algn="l"/>
              </a:tabLst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4.4. Correlation analyses: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relation between satellite retrievals of </a:t>
            </a:r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LST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and biomass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burning</a:t>
            </a:r>
            <a:endParaRPr lang="bg-BG" sz="2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02714"/>
              </p:ext>
            </p:extLst>
          </p:nvPr>
        </p:nvGraphicFramePr>
        <p:xfrm>
          <a:off x="1096693" y="4221088"/>
          <a:ext cx="67876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87"/>
                <a:gridCol w="1512168"/>
                <a:gridCol w="1656184"/>
                <a:gridCol w="1296144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Forest LC, R</a:t>
                      </a:r>
                      <a:r>
                        <a:rPr lang="en-US" baseline="30000" dirty="0" smtClean="0"/>
                        <a:t>2</a:t>
                      </a:r>
                      <a:endParaRPr lang="bg-BG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Cultivated LC, R</a:t>
                      </a:r>
                      <a:r>
                        <a:rPr lang="en-US" baseline="30000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LST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vs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FRP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LST vs. Fire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Nb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LST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vs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FRP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LST vs. Fire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Nb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Jul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0.8381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0.866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0.5933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0.6611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Aug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0.5047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0.4728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0.5147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0.4331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Sep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0.5114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0.4199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0.5566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0.5461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860032" y="4590224"/>
            <a:ext cx="1080120" cy="1440160"/>
          </a:xfrm>
          <a:prstGeom prst="rect">
            <a:avLst/>
          </a:prstGeom>
          <a:noFill/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941025" y="3789040"/>
            <a:ext cx="357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Cultivated LC </a:t>
            </a:r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 : R</a:t>
            </a:r>
            <a:r>
              <a:rPr lang="en-US" sz="1800" baseline="30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0.59 </a:t>
            </a:r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 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0.51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4145" y="3789040"/>
            <a:ext cx="320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Forest LC type : R</a:t>
            </a:r>
            <a:r>
              <a:rPr lang="en-US" sz="1800" baseline="30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= 0.84 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 0.50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72000"/>
            <a:ext cx="2808000" cy="28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972000"/>
            <a:ext cx="2808000" cy="28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981040"/>
            <a:ext cx="2808000" cy="28080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26705"/>
              </p:ext>
            </p:extLst>
          </p:nvPr>
        </p:nvGraphicFramePr>
        <p:xfrm>
          <a:off x="1096693" y="4221088"/>
          <a:ext cx="67876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87"/>
                <a:gridCol w="1512168"/>
                <a:gridCol w="1656184"/>
                <a:gridCol w="1296144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Forest LC, R</a:t>
                      </a:r>
                      <a:r>
                        <a:rPr lang="en-US" baseline="30000" dirty="0" smtClean="0"/>
                        <a:t>2</a:t>
                      </a:r>
                      <a:endParaRPr lang="bg-BG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Cultivated LC, R</a:t>
                      </a:r>
                      <a:r>
                        <a:rPr lang="en-US" baseline="30000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LST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vs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FRP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LST vs. Fire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Nb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LST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vs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FRP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LST vs. Fire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Nb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Jul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0.8381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0.866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0.5933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0.6611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Aug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0.5047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0.4728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0.5147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0.4331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Sep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0.5114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0.4199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0.5566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0.5461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797768"/>
          </a:xfrm>
        </p:spPr>
        <p:txBody>
          <a:bodyPr/>
          <a:lstStyle/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4.4. Correlation analyses: relation between satellite retrievals of </a:t>
            </a:r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LST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and biomass burning</a:t>
            </a:r>
            <a:endParaRPr lang="bg-BG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00221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Jul</a:t>
            </a:r>
            <a:endParaRPr lang="bg-BG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5050" y="980728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Aug</a:t>
            </a:r>
            <a:endParaRPr lang="bg-BG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90872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Sep</a:t>
            </a:r>
            <a:endParaRPr lang="bg-BG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1680" y="4581128"/>
            <a:ext cx="1080120" cy="1440160"/>
          </a:xfrm>
          <a:prstGeom prst="rect">
            <a:avLst/>
          </a:prstGeom>
          <a:noFill/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30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980728"/>
            <a:ext cx="7772400" cy="648072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Generalized linear statistical model</a:t>
            </a:r>
            <a:endParaRPr lang="bg-BG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179290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4.4. Relation between satellite retrievals of 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LST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and biomass burning: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Jun-Sep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(2007-2018).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Statistical modeling</a:t>
            </a:r>
            <a:endParaRPr lang="en-US" sz="23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9411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288582" y="6313884"/>
            <a:ext cx="861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>
              <a:spcBef>
                <a:spcPct val="20000"/>
              </a:spcBef>
            </a:pPr>
            <a:r>
              <a:rPr lang="en-US" sz="1200" dirty="0">
                <a:latin typeface="Calibri" pitchFamily="34" charset="0"/>
              </a:rPr>
              <a:t>Estimation procedure: package “lm” from R project, see: </a:t>
            </a:r>
            <a:r>
              <a:rPr lang="en-US" sz="1200" i="1" dirty="0">
                <a:latin typeface="Calibri" pitchFamily="34" charset="0"/>
              </a:rPr>
              <a:t>R Core Team (2016). R: A language and environment for 	</a:t>
            </a:r>
          </a:p>
          <a:p>
            <a:pPr>
              <a:spcBef>
                <a:spcPct val="20000"/>
              </a:spcBef>
            </a:pPr>
            <a:r>
              <a:rPr lang="en-US" sz="1200" i="1" dirty="0">
                <a:latin typeface="Calibri" pitchFamily="34" charset="0"/>
              </a:rPr>
              <a:t>	statistical computing. R Foundation for Statistical Computing, Vienna, Austria. URL </a:t>
            </a:r>
            <a:r>
              <a:rPr lang="en-US" sz="1200" i="1" u="sng" dirty="0">
                <a:latin typeface="Calibri" pitchFamily="34" charset="0"/>
                <a:hlinkClick r:id="rId2"/>
              </a:rPr>
              <a:t>https://www.R-project.org/</a:t>
            </a:r>
            <a:r>
              <a:rPr lang="en-US" sz="1200" i="1" dirty="0">
                <a:latin typeface="Calibri" pitchFamily="34" charset="0"/>
              </a:rPr>
              <a:t>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138804"/>
            <a:ext cx="4752528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Generalized linear statistical model between observation and modeling of FRE (MW) released from biomass burning:</a:t>
            </a:r>
          </a:p>
          <a:p>
            <a:pPr marL="561975" lvl="2" indent="-285750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Observations: FRP detections (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2007-2018)</a:t>
            </a:r>
          </a:p>
          <a:p>
            <a:pPr marL="561975" lvl="2" indent="-285750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Model predictors: LSASAF LST and (LST-T2m)</a:t>
            </a:r>
          </a:p>
          <a:p>
            <a:pPr marL="561975" lvl="2" indent="-285750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Logarithmic relations with the predictors</a:t>
            </a:r>
          </a:p>
          <a:p>
            <a:pPr marL="561975" lvl="2" indent="-285750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All LC types</a:t>
            </a:r>
          </a:p>
          <a:p>
            <a:pPr marL="561975" lvl="2" indent="-285750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Whole domain of Bulgaria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There is a good fit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between observed energy released from biomass burning according FRP-Pixel and the model.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1391"/>
            <a:ext cx="4265162" cy="4265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071" y="5652537"/>
            <a:ext cx="572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Blue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Observations (FRP-Pixel thermal anomalies  detection)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–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Model  (fitted data)</a:t>
            </a:r>
            <a:endParaRPr lang="bg-BG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2" y="1484784"/>
            <a:ext cx="4267200" cy="4267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267200" cy="4267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62441" y="1052736"/>
            <a:ext cx="19294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Cultivated LC type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706" y="1052736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Forest LC type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784" y="23138"/>
            <a:ext cx="8856984" cy="957590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Generalized linear statistical model 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total fire radiative power </a:t>
            </a:r>
            <a:r>
              <a:rPr lang="en-US" sz="2200" b="1" i="1" dirty="0">
                <a:latin typeface="Calibri" pitchFamily="34" charset="0"/>
                <a:cs typeface="Calibri" pitchFamily="34" charset="0"/>
              </a:rPr>
              <a:t>estimates for whole domain of </a:t>
            </a:r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Bulgaria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bg-BG" sz="2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3144" y="5754742"/>
            <a:ext cx="4494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Blue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– Observations         </a:t>
            </a:r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– Model fitted data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076" y="6167045"/>
            <a:ext cx="800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Observations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Cultivated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Forest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LC types for whole domain of Bulgaria: There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is a good fit between energy released from biomass burning, </a:t>
            </a:r>
          </a:p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06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756176" cy="914636"/>
          </a:xfrm>
        </p:spPr>
        <p:txBody>
          <a:bodyPr/>
          <a:lstStyle/>
          <a:p>
            <a:pPr algn="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Generalized linear statistical model 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total fire radiative power </a:t>
            </a:r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estimates for specific regions of Bulgaria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bg-BG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384376" cy="2834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73968"/>
            <a:ext cx="3384376" cy="31150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7572" y="188640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Forest LC type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868070"/>
            <a:ext cx="19294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Cultivated LC type </a:t>
            </a:r>
            <a:endParaRPr lang="bg-BG" sz="1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76" y="1237402"/>
            <a:ext cx="3153585" cy="309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14" y="3653140"/>
            <a:ext cx="3096000" cy="309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63888" y="4653136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1700" dirty="0">
                <a:latin typeface="Calibri" pitchFamily="34" charset="0"/>
                <a:cs typeface="Calibri" pitchFamily="34" charset="0"/>
              </a:rPr>
              <a:t>Linear statistical models are developed for application over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local regions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of Bulgaria.</a:t>
            </a:r>
          </a:p>
        </p:txBody>
      </p:sp>
    </p:spTree>
    <p:extLst>
      <p:ext uri="{BB962C8B-B14F-4D97-AF65-F5344CB8AC3E}">
        <p14:creationId xmlns:p14="http://schemas.microsoft.com/office/powerpoint/2010/main" val="13637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5544"/>
            <a:ext cx="7772400" cy="659160"/>
          </a:xfrm>
        </p:spPr>
        <p:txBody>
          <a:bodyPr/>
          <a:lstStyle/>
          <a:p>
            <a:r>
              <a:rPr lang="en-US" sz="2800" b="1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5. Concluding remarks</a:t>
            </a:r>
            <a:endParaRPr lang="bg-BG" sz="2800" dirty="0"/>
          </a:p>
        </p:txBody>
      </p:sp>
      <p:sp>
        <p:nvSpPr>
          <p:cNvPr id="3" name="Rectangle 2"/>
          <p:cNvSpPr/>
          <p:nvPr/>
        </p:nvSpPr>
        <p:spPr>
          <a:xfrm>
            <a:off x="179512" y="764704"/>
            <a:ext cx="871296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Long-term (2007-2018) monthly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mean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LSASAF LST data retrieved  from geostationary  satellite observations are used for climatic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analyses of drought occurrence and related fire activity in the region of Eastern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Mediterranean: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 a reference in drought assessment, Soil Moisture Availability to vegetation derived through meteorological ‘SVAT_bg’ model is used.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drought effects on fire activity is studied using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satellite detections of biomass burning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through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LSASAF FRP-Pixel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products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during most fire danger period (Jul-Sep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Long-term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(2004-2019) dataset is considered to characterize the spatial-temporal variability of fire activity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(number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FRP detections in each MSG pixel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energy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released from biomass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burning). 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700" dirty="0">
                <a:latin typeface="Calibri" pitchFamily="34" charset="0"/>
                <a:cs typeface="Calibri" pitchFamily="34" charset="0"/>
              </a:rPr>
              <a:t>Results indicate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that:</a:t>
            </a:r>
            <a:endParaRPr lang="en-US" sz="17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MSG IR LST retrievals can be used to designate dry land surface state anomalies, and thus to identify the most drought prone regions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on a regional level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(Stoyanova et al, 2019).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 generalized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linear statistical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model fits the relationship between LST (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as a predictor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 and the released energy from biomass burning  (Total FRP, MW). These first results show that satellite LST  can be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source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information in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climatic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assessments of  the energy release from possible wildfires and to locate the potential “risky spots”. 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of drought-prone areas on a regional basis is of importance for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the purposes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of mitigation activities because fires and biomass burning in the region are not only a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natural hazard and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can also be a climate change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driver. </a:t>
            </a:r>
            <a:endParaRPr lang="bg-BG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6200" y="6405253"/>
            <a:ext cx="8991600" cy="4801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i="1" dirty="0">
                <a:solidFill>
                  <a:srgbClr val="003366"/>
                </a:solidFill>
                <a:latin typeface="Calibri" pitchFamily="34" charset="0"/>
              </a:rPr>
              <a:t>Work has been initiated in the frame of EUMETSAT SALGEE Project </a:t>
            </a:r>
            <a:r>
              <a:rPr lang="en-US" sz="1400" i="1" dirty="0" smtClean="0">
                <a:solidFill>
                  <a:srgbClr val="003366"/>
                </a:solidFill>
                <a:latin typeface="Calibri" pitchFamily="34" charset="0"/>
              </a:rPr>
              <a:t>2019, </a:t>
            </a:r>
            <a:r>
              <a:rPr lang="bg-BG" sz="1400" i="1" dirty="0">
                <a:solidFill>
                  <a:srgbClr val="003366"/>
                </a:solidFill>
                <a:latin typeface="Calibri" pitchFamily="34" charset="0"/>
              </a:rPr>
              <a:t>PO Number/Date 4500017699/22-</a:t>
            </a:r>
            <a:r>
              <a:rPr lang="en-US" sz="1400" i="1" dirty="0">
                <a:solidFill>
                  <a:srgbClr val="003366"/>
                </a:solidFill>
                <a:latin typeface="Calibri" pitchFamily="34" charset="0"/>
              </a:rPr>
              <a:t>January</a:t>
            </a:r>
            <a:r>
              <a:rPr lang="bg-BG" sz="1400" i="1" dirty="0">
                <a:solidFill>
                  <a:srgbClr val="003366"/>
                </a:solidFill>
                <a:latin typeface="Calibri" pitchFamily="34" charset="0"/>
              </a:rPr>
              <a:t>-201</a:t>
            </a:r>
            <a:r>
              <a:rPr lang="en-US" sz="1400" i="1" dirty="0">
                <a:solidFill>
                  <a:srgbClr val="003366"/>
                </a:solidFill>
                <a:latin typeface="Calibri" pitchFamily="34" charset="0"/>
              </a:rPr>
              <a:t>9 and </a:t>
            </a:r>
            <a:r>
              <a:rPr lang="en-US" sz="1400" i="1" dirty="0" smtClean="0">
                <a:solidFill>
                  <a:srgbClr val="003366"/>
                </a:solidFill>
                <a:latin typeface="Calibri" pitchFamily="34" charset="0"/>
              </a:rPr>
              <a:t>supported  by the EUMETSAT LSASAF CDOP-3 2017-20122 Project.</a:t>
            </a:r>
            <a:r>
              <a:rPr lang="en-US" sz="1400" i="1" u="sng" dirty="0" smtClean="0">
                <a:solidFill>
                  <a:srgbClr val="003366"/>
                </a:solidFill>
                <a:latin typeface="Calibri" pitchFamily="34" charset="0"/>
              </a:rPr>
              <a:t>  </a:t>
            </a:r>
            <a:endParaRPr lang="en-US" sz="1400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38200"/>
          </a:xfrm>
        </p:spPr>
        <p:txBody>
          <a:bodyPr/>
          <a:lstStyle/>
          <a:p>
            <a:pPr lvl="1" eaLnBrk="1" hangingPunct="1"/>
            <a:r>
              <a:rPr lang="en-US" sz="2800" b="1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1. Land surface temperature as a key parameter </a:t>
            </a:r>
            <a:r>
              <a:rPr lang="en-GB" sz="2800" b="1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in land-atmosphere </a:t>
            </a:r>
            <a:r>
              <a:rPr lang="en-GB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interaction</a:t>
            </a:r>
            <a:r>
              <a:rPr lang="en-US" sz="2800" b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bg-BG" sz="2800" b="1" dirty="0" smtClean="0">
                <a:solidFill>
                  <a:srgbClr val="003366"/>
                </a:solidFill>
                <a:latin typeface="Calibri" pitchFamily="34" charset="0"/>
              </a:rPr>
              <a:t>process</a:t>
            </a:r>
            <a:endParaRPr lang="en-GB" sz="2800" b="1" dirty="0" smtClean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03325" y="4689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bg-BG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28600" y="980728"/>
            <a:ext cx="8686800" cy="857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tIns="118800" rIns="126000" bIns="118800">
            <a:spAutoFit/>
          </a:bodyPr>
          <a:lstStyle>
            <a:lvl1pPr marL="95250" indent="-23813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1500" b="1" dirty="0" smtClean="0">
                <a:solidFill>
                  <a:srgbClr val="000066"/>
                </a:solidFill>
                <a:latin typeface="Calibri" pitchFamily="34" charset="0"/>
              </a:rPr>
              <a:t>Land </a:t>
            </a:r>
            <a:r>
              <a:rPr lang="en-US" sz="1500" b="1" dirty="0" smtClean="0">
                <a:solidFill>
                  <a:srgbClr val="000066"/>
                </a:solidFill>
                <a:latin typeface="Calibri" pitchFamily="34" charset="0"/>
              </a:rPr>
              <a:t>S</a:t>
            </a:r>
            <a:r>
              <a:rPr lang="en-GB" sz="1500" b="1" dirty="0" err="1" smtClean="0">
                <a:solidFill>
                  <a:srgbClr val="000066"/>
                </a:solidFill>
                <a:latin typeface="Calibri" pitchFamily="34" charset="0"/>
              </a:rPr>
              <a:t>urface</a:t>
            </a:r>
            <a:r>
              <a:rPr lang="en-GB" sz="15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500" b="1" dirty="0" smtClean="0">
                <a:solidFill>
                  <a:srgbClr val="000066"/>
                </a:solidFill>
                <a:latin typeface="Calibri" pitchFamily="34" charset="0"/>
              </a:rPr>
              <a:t>T</a:t>
            </a:r>
            <a:r>
              <a:rPr lang="en-GB" sz="1500" b="1" dirty="0" err="1" smtClean="0">
                <a:solidFill>
                  <a:srgbClr val="000066"/>
                </a:solidFill>
                <a:latin typeface="Calibri" pitchFamily="34" charset="0"/>
              </a:rPr>
              <a:t>emperature</a:t>
            </a:r>
            <a:r>
              <a:rPr lang="en-GB" sz="15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500" b="1" dirty="0" smtClean="0">
                <a:solidFill>
                  <a:srgbClr val="000066"/>
                </a:solidFill>
                <a:latin typeface="Calibri" pitchFamily="34" charset="0"/>
              </a:rPr>
              <a:t>(LST)</a:t>
            </a:r>
            <a:r>
              <a:rPr lang="en-US" sz="15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GB" sz="1500" dirty="0" smtClean="0">
                <a:latin typeface="Calibri" pitchFamily="34" charset="0"/>
              </a:rPr>
              <a:t>is one of the </a:t>
            </a:r>
            <a:r>
              <a:rPr lang="en-GB" sz="1500" b="1" dirty="0" smtClean="0">
                <a:solidFill>
                  <a:srgbClr val="000066"/>
                </a:solidFill>
                <a:latin typeface="Calibri" pitchFamily="34" charset="0"/>
              </a:rPr>
              <a:t>key variable</a:t>
            </a:r>
            <a:r>
              <a:rPr lang="en-GB" sz="1500" dirty="0" smtClean="0">
                <a:solidFill>
                  <a:srgbClr val="000066"/>
                </a:solidFill>
                <a:latin typeface="Calibri" pitchFamily="34" charset="0"/>
              </a:rPr>
              <a:t>s </a:t>
            </a:r>
            <a:r>
              <a:rPr lang="en-GB" sz="1500" dirty="0" smtClean="0">
                <a:latin typeface="Calibri" pitchFamily="34" charset="0"/>
              </a:rPr>
              <a:t>in the physics of land-surface processes on regional</a:t>
            </a:r>
            <a:r>
              <a:rPr lang="en-US" sz="1500" dirty="0" smtClean="0">
                <a:latin typeface="Calibri" pitchFamily="34" charset="0"/>
              </a:rPr>
              <a:t>/</a:t>
            </a:r>
            <a:r>
              <a:rPr lang="en-GB" sz="1500" dirty="0" smtClean="0">
                <a:latin typeface="Calibri" pitchFamily="34" charset="0"/>
              </a:rPr>
              <a:t>global scales</a:t>
            </a:r>
            <a:r>
              <a:rPr lang="en-US" sz="1500" dirty="0" smtClean="0">
                <a:latin typeface="Calibri" pitchFamily="34" charset="0"/>
              </a:rPr>
              <a:t>; As</a:t>
            </a:r>
            <a:r>
              <a:rPr lang="en-GB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a functional parameter </a:t>
            </a:r>
            <a:r>
              <a:rPr lang="en-US" sz="1500" dirty="0">
                <a:latin typeface="Calibri" pitchFamily="34" charset="0"/>
              </a:rPr>
              <a:t>in main biogeophysical processes of energy-water-carbon balances it </a:t>
            </a:r>
            <a:r>
              <a:rPr lang="en-GB" sz="1500" dirty="0">
                <a:latin typeface="Calibri" pitchFamily="34" charset="0"/>
              </a:rPr>
              <a:t>combine</a:t>
            </a:r>
            <a:r>
              <a:rPr lang="en-US" sz="1500" dirty="0">
                <a:latin typeface="Calibri" pitchFamily="34" charset="0"/>
              </a:rPr>
              <a:t>s</a:t>
            </a:r>
            <a:r>
              <a:rPr lang="en-GB" sz="1500" dirty="0">
                <a:latin typeface="Calibri" pitchFamily="34" charset="0"/>
              </a:rPr>
              <a:t> the effects of all surface-atmosphere interactions</a:t>
            </a:r>
            <a:r>
              <a:rPr lang="en-US" sz="1500" dirty="0">
                <a:latin typeface="Calibri" pitchFamily="34" charset="0"/>
              </a:rPr>
              <a:t>.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68052" y="4816690"/>
            <a:ext cx="8724428" cy="18526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000" tIns="118800" rIns="126000" bIns="118800">
            <a:spAutoFit/>
          </a:bodyPr>
          <a:lstStyle>
            <a:lvl1pPr marL="252413" indent="-180975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7313" algn="l"/>
                <a:tab pos="666750" algn="l"/>
                <a:tab pos="1333500" algn="l"/>
                <a:tab pos="1524000" algn="l"/>
                <a:tab pos="1625600" algn="l"/>
                <a:tab pos="2476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Arial" charset="0"/>
              </a:rPr>
              <a:t>Knowledge 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LST behavior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on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regional and global scales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is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 importance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for model simulations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exchange process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land surface state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 This concerns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Global Circulation Models, for estimation and</a:t>
            </a:r>
            <a:r>
              <a:rPr lang="en-GB" sz="1600" dirty="0">
                <a:latin typeface="Calibri" pitchFamily="34" charset="0"/>
                <a:cs typeface="Arial" charset="0"/>
              </a:rPr>
              <a:t> </a:t>
            </a:r>
            <a:r>
              <a:rPr lang="en-GB" sz="1600" dirty="0" err="1">
                <a:latin typeface="Calibri" pitchFamily="34" charset="0"/>
                <a:cs typeface="Arial" charset="0"/>
              </a:rPr>
              <a:t>parametrization</a:t>
            </a:r>
            <a:r>
              <a:rPr lang="en-GB" sz="1600" dirty="0">
                <a:latin typeface="Calibri" pitchFamily="34" charset="0"/>
                <a:cs typeface="Arial" charset="0"/>
              </a:rPr>
              <a:t> of surface fluxes (</a:t>
            </a:r>
            <a:r>
              <a:rPr lang="en-GB" sz="1400" dirty="0">
                <a:latin typeface="Calibri" pitchFamily="34" charset="0"/>
                <a:cs typeface="Arial" charset="0"/>
              </a:rPr>
              <a:t>e.g.</a:t>
            </a:r>
            <a:r>
              <a:rPr lang="en-GB" sz="1600" dirty="0">
                <a:latin typeface="Calibri" pitchFamily="34" charset="0"/>
                <a:cs typeface="Arial" charset="0"/>
              </a:rPr>
              <a:t> </a:t>
            </a:r>
            <a:r>
              <a:rPr lang="en-GB" sz="1400" i="1" dirty="0" err="1">
                <a:latin typeface="Calibri" pitchFamily="34" charset="0"/>
                <a:cs typeface="Arial" charset="0"/>
              </a:rPr>
              <a:t>Brutsaert</a:t>
            </a:r>
            <a:r>
              <a:rPr lang="en-GB" sz="1400" i="1" dirty="0">
                <a:latin typeface="Calibri" pitchFamily="34" charset="0"/>
                <a:cs typeface="Arial" charset="0"/>
              </a:rPr>
              <a:t> et al, 1993</a:t>
            </a:r>
            <a:r>
              <a:rPr lang="en-GB" sz="1600" dirty="0">
                <a:latin typeface="Calibri" pitchFamily="34" charset="0"/>
                <a:cs typeface="Arial" charset="0"/>
              </a:rPr>
              <a:t>), to monitor drought and estimate soil moisture (</a:t>
            </a:r>
            <a:r>
              <a:rPr lang="en-GB" sz="1400" dirty="0">
                <a:latin typeface="Calibri" pitchFamily="34" charset="0"/>
                <a:cs typeface="Arial" charset="0"/>
              </a:rPr>
              <a:t>e.g.</a:t>
            </a:r>
            <a:r>
              <a:rPr lang="en-GB" sz="1600" dirty="0">
                <a:latin typeface="Calibri" pitchFamily="34" charset="0"/>
                <a:cs typeface="Arial" charset="0"/>
              </a:rPr>
              <a:t> </a:t>
            </a:r>
            <a:r>
              <a:rPr lang="en-GB" sz="1400" i="1" dirty="0" err="1">
                <a:latin typeface="Calibri" pitchFamily="34" charset="0"/>
                <a:cs typeface="Arial" charset="0"/>
              </a:rPr>
              <a:t>Feldhake</a:t>
            </a:r>
            <a:r>
              <a:rPr lang="en-GB" sz="1400" i="1" dirty="0">
                <a:latin typeface="Calibri" pitchFamily="34" charset="0"/>
                <a:cs typeface="Arial" charset="0"/>
              </a:rPr>
              <a:t> et al., 1996</a:t>
            </a:r>
            <a:r>
              <a:rPr lang="en-GB" sz="1600" dirty="0" smtClean="0">
                <a:latin typeface="Calibri" pitchFamily="34" charset="0"/>
                <a:cs typeface="Arial" charset="0"/>
              </a:rPr>
              <a:t>), </a:t>
            </a:r>
            <a:r>
              <a:rPr lang="en-GB" sz="1600" dirty="0">
                <a:latin typeface="Calibri" pitchFamily="34" charset="0"/>
                <a:cs typeface="Arial" charset="0"/>
              </a:rPr>
              <a:t>and water budget components (</a:t>
            </a:r>
            <a:r>
              <a:rPr lang="en-GB" sz="1400" i="1" dirty="0">
                <a:latin typeface="Calibri" pitchFamily="34" charset="0"/>
                <a:cs typeface="Arial" charset="0"/>
              </a:rPr>
              <a:t>Park et al., 2005</a:t>
            </a:r>
            <a:r>
              <a:rPr lang="en-GB" sz="1600" dirty="0">
                <a:latin typeface="Calibri" pitchFamily="34" charset="0"/>
                <a:cs typeface="Arial" charset="0"/>
              </a:rPr>
              <a:t>), </a:t>
            </a:r>
            <a:r>
              <a:rPr lang="en-GB" sz="1600" dirty="0" smtClean="0">
                <a:latin typeface="Calibri" pitchFamily="34" charset="0"/>
                <a:cs typeface="Arial" charset="0"/>
              </a:rPr>
              <a:t>natural hazards like wild fires </a:t>
            </a:r>
            <a:r>
              <a:rPr lang="en-GB" sz="1600" dirty="0">
                <a:latin typeface="Calibri" pitchFamily="34" charset="0"/>
                <a:cs typeface="Arial" charset="0"/>
              </a:rPr>
              <a:t>(</a:t>
            </a:r>
            <a:r>
              <a:rPr lang="en-GB" sz="1400" dirty="0">
                <a:latin typeface="Calibri" pitchFamily="34" charset="0"/>
                <a:cs typeface="Arial" charset="0"/>
              </a:rPr>
              <a:t>e.g. </a:t>
            </a:r>
            <a:r>
              <a:rPr lang="en-GB" sz="1400" i="1" dirty="0" err="1">
                <a:latin typeface="Calibri" pitchFamily="34" charset="0"/>
                <a:cs typeface="Arial" charset="0"/>
              </a:rPr>
              <a:t>Stoyanova</a:t>
            </a:r>
            <a:r>
              <a:rPr lang="en-GB" sz="1400" i="1" dirty="0">
                <a:latin typeface="Calibri" pitchFamily="34" charset="0"/>
                <a:cs typeface="Arial" charset="0"/>
              </a:rPr>
              <a:t> and </a:t>
            </a:r>
            <a:r>
              <a:rPr lang="en-GB" sz="1400" i="1" dirty="0" err="1">
                <a:latin typeface="Calibri" pitchFamily="34" charset="0"/>
                <a:cs typeface="Arial" charset="0"/>
              </a:rPr>
              <a:t>Georgiev</a:t>
            </a:r>
            <a:r>
              <a:rPr lang="en-GB" sz="1400" i="1" dirty="0">
                <a:latin typeface="Calibri" pitchFamily="34" charset="0"/>
                <a:cs typeface="Arial" charset="0"/>
              </a:rPr>
              <a:t>, 2010</a:t>
            </a:r>
            <a:r>
              <a:rPr lang="en-GB" sz="1600" dirty="0">
                <a:latin typeface="Calibri" pitchFamily="34" charset="0"/>
                <a:cs typeface="Arial" charset="0"/>
              </a:rPr>
              <a:t>), and many others</a:t>
            </a:r>
            <a:r>
              <a:rPr lang="en-GB" sz="1600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. </a:t>
            </a:r>
            <a:endParaRPr lang="en-GB" sz="1600" dirty="0" smtClean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de-DE" sz="1600" b="1" dirty="0" smtClean="0">
                <a:latin typeface="Calibri" pitchFamily="34" charset="0"/>
              </a:rPr>
              <a:t>LST </a:t>
            </a:r>
            <a:r>
              <a:rPr lang="de-DE" sz="1600" b="1" dirty="0">
                <a:latin typeface="Calibri" pitchFamily="34" charset="0"/>
              </a:rPr>
              <a:t>derived by satellite data</a:t>
            </a:r>
            <a:r>
              <a:rPr lang="en-GB" sz="1600" dirty="0">
                <a:latin typeface="Calibri" pitchFamily="34" charset="0"/>
              </a:rPr>
              <a:t> can be used to adequately respond to the demands of environmental </a:t>
            </a:r>
            <a:r>
              <a:rPr lang="en-GB" sz="1600" dirty="0" smtClean="0">
                <a:latin typeface="Calibri" pitchFamily="34" charset="0"/>
              </a:rPr>
              <a:t>monitoring, </a:t>
            </a:r>
            <a:r>
              <a:rPr lang="en-US" sz="1600" dirty="0">
                <a:latin typeface="Calibri" pitchFamily="34" charset="0"/>
              </a:rPr>
              <a:t>drought </a:t>
            </a:r>
            <a:r>
              <a:rPr lang="en-GB" sz="1600" dirty="0">
                <a:latin typeface="Calibri" pitchFamily="34" charset="0"/>
              </a:rPr>
              <a:t>risk </a:t>
            </a:r>
            <a:r>
              <a:rPr lang="en-GB" sz="1600" dirty="0" smtClean="0">
                <a:latin typeface="Calibri" pitchFamily="34" charset="0"/>
              </a:rPr>
              <a:t>assessment, fire activity management</a:t>
            </a:r>
            <a:r>
              <a:rPr lang="en-US" sz="1600" dirty="0">
                <a:latin typeface="Calibri" pitchFamily="34" charset="0"/>
              </a:rPr>
              <a:t>.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7" name="Picture 4" descr="E:\SALGEE\ESA_LST\4th ESA-LST_7-8 June2016\Presentation2016\L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56" y="1861858"/>
            <a:ext cx="4975448" cy="28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52"/>
            <a:ext cx="9144000" cy="65916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2. Objectives</a:t>
            </a:r>
            <a:endParaRPr lang="bg-BG" sz="2800" b="1" u="sng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848872" cy="36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268288" algn="l"/>
              </a:tabLst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explore t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he utility of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skin temperature retrievals from infrared observations by the </a:t>
            </a:r>
            <a:r>
              <a:rPr lang="en-US" sz="1900" dirty="0" err="1">
                <a:latin typeface="Calibri" pitchFamily="34" charset="0"/>
                <a:cs typeface="Calibri" pitchFamily="34" charset="0"/>
              </a:rPr>
              <a:t>Meteosat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geostationary satellite as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an indicator (in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a climatic context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) for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soil moisture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dry anomalies and related biomass burning effects</a:t>
            </a:r>
            <a:r>
              <a:rPr lang="bg-BG" sz="19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900" dirty="0" smtClean="0">
              <a:solidFill>
                <a:srgbClr val="FF66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tabLst>
                <a:tab pos="268288" algn="l"/>
              </a:tabLst>
            </a:pPr>
            <a:endParaRPr lang="en-US" sz="1600" dirty="0">
              <a:solidFill>
                <a:srgbClr val="FF66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Specific objectives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g-BG" sz="1800" dirty="0" smtClean="0">
                <a:latin typeface="Calibri" pitchFamily="34" charset="0"/>
                <a:cs typeface="Calibri" pitchFamily="34" charset="0"/>
              </a:rPr>
              <a:t>To propose relevant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approaches for LST application as a biogeophysical land surface state indicator.</a:t>
            </a:r>
            <a:endParaRPr lang="en-US" sz="1800" dirty="0" smtClean="0">
              <a:latin typeface="Calibri" pitchFamily="34" charset="0"/>
              <a:ea typeface="SimSun-ExtB" pitchFamily="49" charset="-122"/>
              <a:cs typeface="Calibri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To identify the drought prone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regions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over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target region.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link drought and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 activity using satellite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information.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evaluate spatial-temporal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variability of biomass burning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LST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distribution.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illustrate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how satellite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LST can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contribute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estimate the energy released from biomass burning.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80512" cy="908720"/>
          </a:xfrm>
        </p:spPr>
        <p:txBody>
          <a:bodyPr/>
          <a:lstStyle/>
          <a:p>
            <a:r>
              <a:rPr lang="en-US" sz="2800" b="1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2. Scientific approach</a:t>
            </a:r>
            <a:endParaRPr lang="bg-BG" sz="2800" b="1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4222" y="908720"/>
            <a:ext cx="877227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Considering drought indicators linked to the coupling between the energy and water cycles: </a:t>
            </a:r>
          </a:p>
          <a:p>
            <a:pPr marL="742950" lvl="1" indent="-285750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g-BG" sz="1600" b="1" dirty="0" smtClean="0">
                <a:latin typeface="Calibri" pitchFamily="34" charset="0"/>
                <a:cs typeface="Calibri" pitchFamily="34" charset="0"/>
              </a:rPr>
              <a:t>Soil Moisture Availability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(SMA)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to vegetation land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cover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quantified by modeling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soil moisture.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reference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SMA calculated in the nearest SYNOP station is used.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Skin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temperature retrieval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based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on IR satellite information from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Meteosat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Second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Generation, LSASAF LST product.</a:t>
            </a:r>
          </a:p>
          <a:p>
            <a:pPr marL="742950" lvl="1" indent="-285750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Temperature difference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between IR skin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temperature retrieval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air temperature,           (LSASAF LST-T2m).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l" defTabSz="361950">
              <a:spcBef>
                <a:spcPts val="600"/>
              </a:spcBef>
              <a:spcAft>
                <a:spcPts val="300"/>
              </a:spcAft>
              <a:buFontTx/>
              <a:buAutoNum type="arabicParenR" startAt="2"/>
            </a:pPr>
            <a:r>
              <a:rPr lang="en-US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Meteosat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observations of fire activity and biomass burning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effects.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l" defTabSz="361950">
              <a:spcBef>
                <a:spcPts val="600"/>
              </a:spcBef>
              <a:spcAft>
                <a:spcPts val="300"/>
              </a:spcAft>
              <a:buFontTx/>
              <a:buAutoNum type="arabicParenR" startAt="2"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Numerical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comparative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analyses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of satellite information from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Meteosat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drought/fire activity indicators.</a:t>
            </a:r>
            <a:r>
              <a:rPr lang="bg-BG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consistency in the behavior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is evaluated by a stochastic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 graphical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analysis and statistical model has been developed.</a:t>
            </a:r>
          </a:p>
          <a:p>
            <a:pPr marL="361950" indent="-361950" algn="l" defTabSz="361950"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4)  Comparison is performed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over a grid of ECMWF global model for monthly mean LST vs. total number of fires and accumulated FRE according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to LSASAF FRPPIXEL product.</a:t>
            </a:r>
            <a:endParaRPr lang="en-US" sz="1700" dirty="0"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2" algn="l" defTabSz="361950">
              <a:spcBef>
                <a:spcPts val="0"/>
              </a:spcBef>
              <a:spcAft>
                <a:spcPts val="600"/>
              </a:spcAft>
            </a:pPr>
            <a:endParaRPr lang="bg-BG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896372"/>
            <a:ext cx="8784975" cy="570925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Dataset: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 Long-term records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LSASAF LST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June-September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(2007-2018) </a:t>
            </a:r>
            <a:endParaRPr lang="en-US" sz="1700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0900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UTC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(12:00 a.m. LT)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time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slots (±30 min to avoid the limitations of cloudy pixels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)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only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values in the 1400 grid points of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ECMWF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global NWP model IFS version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that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cover the region of Bulgaria are used.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Air temperature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observations (SYNOP network at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09:00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UTC, 12:00 a.m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LT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), T2m  </a:t>
            </a:r>
          </a:p>
          <a:p>
            <a:pPr marL="2857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Soil Moisture Availability Index (SMAI),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produced operationally at NIMH since 2010 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Derived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post-processing from surface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analysis scheme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SVAT_bg of NIMH.</a:t>
            </a:r>
          </a:p>
          <a:p>
            <a:pPr marL="742950" lvl="1" indent="-28575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Inputs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from meteorological measurements at 36 synoptic stations of the NIMH operational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network. </a:t>
            </a:r>
          </a:p>
          <a:p>
            <a:pPr marL="742950" lvl="1" indent="-28575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SMAI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is calculated at 20 cm, 50 cm, 100 cm, and the mean between 05-100 cm soil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layers and</a:t>
            </a:r>
          </a:p>
          <a:p>
            <a:pPr marL="742950" lvl="1" indent="-28575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as a reference to identify dry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anomalies.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68288" indent="-158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LSASAF FRPPIXEL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product,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June-September (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2004-2019),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Wooster et al., 2015</a:t>
            </a:r>
          </a:p>
          <a:p>
            <a:pPr marL="852488" lvl="1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location, timing and fire radiative power (FRP, in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MWatts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output of landscape fires ("wildfires") detected every 15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minutes. </a:t>
            </a:r>
          </a:p>
          <a:p>
            <a:pPr marL="852488" lvl="1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Measuring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FRP and integrating it over the lifetime of a fire provides an estimate of the total Fire Radiative Energy (FRE) released, which for landscape fires should be proportional to the total amount of biomass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burned.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557182" y="16002000"/>
          <a:ext cx="908494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80512" cy="90872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3. Dataset</a:t>
            </a:r>
            <a:endParaRPr lang="bg-BG" sz="2800" b="1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323850" y="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10000"/>
              </a:spcBef>
            </a:pPr>
            <a:endParaRPr lang="bg-BG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9144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pic>
        <p:nvPicPr>
          <p:cNvPr id="9221" name="Picture 1059" descr="E:\SALGEE\ESA_LST\4th ESA-LST_7-8 June2016\Presentation2016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2" y="1916832"/>
            <a:ext cx="8784975" cy="48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839" name="Rectangle 1111"/>
          <p:cNvSpPr>
            <a:spLocks noChangeArrowheads="1"/>
          </p:cNvSpPr>
          <p:nvPr/>
        </p:nvSpPr>
        <p:spPr bwMode="auto">
          <a:xfrm>
            <a:off x="4898540" y="3123202"/>
            <a:ext cx="2841812" cy="138591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168296" y="332656"/>
            <a:ext cx="8784975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Land Cover map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  <a:tabLst>
                <a:tab pos="1165225" algn="l"/>
              </a:tabLst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ESA-CCI, 300 m resolution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https://www.esa-landcover-cci.org/?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q=node/164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at this study LC map for 2015 is used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LC types: Forest, Cultivated, Shrubs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GDAL_grid library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used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interpolate soil moisture in the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mesoregions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and producing maps,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georeferenced gridded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LST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datasets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for the region of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Bulgaria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to produce and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visualized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maps. </a:t>
            </a:r>
          </a:p>
          <a:p>
            <a:pPr lvl="1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110"/>
          <p:cNvSpPr txBox="1">
            <a:spLocks noChangeArrowheads="1"/>
          </p:cNvSpPr>
          <p:nvPr/>
        </p:nvSpPr>
        <p:spPr bwMode="auto">
          <a:xfrm>
            <a:off x="317462" y="4653136"/>
            <a:ext cx="5685403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E7C7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Target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region: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Bulgaria, SE Europe, Eastern Mediterranean</a:t>
            </a:r>
            <a:endParaRPr lang="en-GB" sz="17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69269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en-GB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Results</a:t>
            </a:r>
            <a:r>
              <a:rPr lang="en-US" sz="2800" b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from application of satellite LST </a:t>
            </a:r>
            <a:r>
              <a:rPr lang="en-US" sz="24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climatic aspect)</a:t>
            </a:r>
            <a:endParaRPr lang="bg-BG" sz="2400" b="1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9891" y="548680"/>
            <a:ext cx="471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4.1. Terrestrial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drought assessment 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83" y="1060972"/>
            <a:ext cx="61926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 algn="ctr">
              <a:buFont typeface="Arial" pitchFamily="34" charset="0"/>
              <a:buChar char="•"/>
            </a:pPr>
            <a:r>
              <a:rPr lang="bg-BG" sz="17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Drought identification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by Soil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Moisture Availability Index (</a:t>
            </a:r>
            <a:r>
              <a:rPr lang="bg-BG" sz="17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SMAI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bg-BG" sz="17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20333"/>
              </p:ext>
            </p:extLst>
          </p:nvPr>
        </p:nvGraphicFramePr>
        <p:xfrm>
          <a:off x="4919458" y="1684606"/>
          <a:ext cx="4117038" cy="250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766"/>
                <a:gridCol w="864096"/>
                <a:gridCol w="1584176"/>
              </a:tblGrid>
              <a:tr h="475027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Category</a:t>
                      </a:r>
                      <a:endParaRPr lang="bg-BG" sz="14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SMAI 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values</a:t>
                      </a:r>
                      <a:endParaRPr lang="bg-BG" sz="14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SMAI</a:t>
                      </a:r>
                    </a:p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color-coding</a:t>
                      </a:r>
                      <a:endParaRPr lang="bg-BG" sz="14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94592"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Drought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Red</a:t>
                      </a:r>
                      <a:endParaRPr lang="bg-BG" sz="1400" b="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94592"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Drought </a:t>
                      </a:r>
                      <a:r>
                        <a:rPr lang="en-US" sz="1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risk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rgbClr val="FF99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Orange</a:t>
                      </a:r>
                      <a:endParaRPr lang="bg-BG" sz="1400" b="0" dirty="0">
                        <a:solidFill>
                          <a:srgbClr val="FF99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94592"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Yellow</a:t>
                      </a:r>
                      <a:endParaRPr lang="bg-BG" sz="1400" b="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94592"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Optimum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Green</a:t>
                      </a:r>
                      <a:endParaRPr lang="bg-BG" sz="1400" b="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94592"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99CC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Light </a:t>
                      </a:r>
                      <a:r>
                        <a:rPr lang="en-US" sz="1400" b="0" dirty="0">
                          <a:solidFill>
                            <a:srgbClr val="99CC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blue</a:t>
                      </a:r>
                      <a:endParaRPr lang="bg-BG" sz="1400" b="0" dirty="0">
                        <a:solidFill>
                          <a:srgbClr val="99CCFF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56270"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Over-moistening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bg-BG" sz="1400" b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Dark </a:t>
                      </a:r>
                      <a:r>
                        <a:rPr lang="en-US" sz="1400" b="0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blue</a:t>
                      </a:r>
                      <a:endParaRPr lang="bg-BG" sz="1400" b="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95989" y="3785562"/>
            <a:ext cx="179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(Stoyanova &amp; </a:t>
            </a:r>
            <a:r>
              <a:rPr lang="en-US" sz="1200" i="1" dirty="0" err="1" smtClean="0"/>
              <a:t>Georgiev</a:t>
            </a:r>
            <a:r>
              <a:rPr lang="en-US" sz="1200" i="1" dirty="0" smtClean="0"/>
              <a:t>, 2013)</a:t>
            </a:r>
            <a:r>
              <a:rPr lang="bg-BG" sz="1200" i="1" dirty="0" smtClean="0"/>
              <a:t> </a:t>
            </a:r>
            <a:endParaRPr lang="bg-BG" sz="1200" i="1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15715" y="1412776"/>
            <a:ext cx="4251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defTabSz="268288" eaLnBrk="1" hangingPunct="1">
              <a:spcAft>
                <a:spcPts val="0"/>
              </a:spcAft>
            </a:pPr>
            <a:r>
              <a:rPr lang="bg-BG" sz="1600" dirty="0" smtClean="0">
                <a:latin typeface="Calibri" pitchFamily="34" charset="0"/>
                <a:cs typeface="Calibri" pitchFamily="34" charset="0"/>
              </a:rPr>
              <a:t>SMAI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is designed as a 6-level threshold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scheme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 defTabSz="268288" eaLnBrk="1" hangingPunct="1"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digital values ranging from 0 to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bg-BG" sz="1600" dirty="0" smtClean="0">
                <a:latin typeface="Calibri" pitchFamily="34" charset="0"/>
                <a:cs typeface="Calibri" pitchFamily="34" charset="0"/>
              </a:rPr>
              <a:t>color-coded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607381" cy="22771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17" y="4509120"/>
            <a:ext cx="2595119" cy="22664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07504" y="4437112"/>
            <a:ext cx="46085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17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LSA SAF </a:t>
            </a:r>
            <a:r>
              <a:rPr lang="en-GB" sz="17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Land Surface Temperature (LST)</a:t>
            </a:r>
            <a:br>
              <a:rPr lang="en-GB" sz="17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GB" sz="17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physical temperature of the Earth’s surface</a:t>
            </a:r>
            <a:endParaRPr lang="bg-BG" sz="1700" kern="1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24200" y="5741640"/>
            <a:ext cx="1995218" cy="25202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99892" y="4298612"/>
            <a:ext cx="824308" cy="169505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66999" y="5536468"/>
            <a:ext cx="1556049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11761" y="575474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Model &amp; Satellite data used 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93610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Spatial </a:t>
            </a:r>
            <a:r>
              <a:rPr lang="bg-BG" sz="23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variability </a:t>
            </a:r>
            <a:r>
              <a:rPr lang="bg-BG" sz="2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 biogeophysical </a:t>
            </a:r>
            <a:r>
              <a:rPr lang="bg-BG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indexes</a:t>
            </a: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SMAI &amp; LST</a:t>
            </a:r>
            <a:b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in </a:t>
            </a:r>
            <a:r>
              <a:rPr lang="bg-BG" sz="23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‘dry’ and ‘wet’ </a:t>
            </a:r>
            <a:r>
              <a:rPr lang="bg-BG" sz="23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conditions</a:t>
            </a:r>
            <a:endParaRPr lang="bg-BG" sz="2300" kern="1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795424"/>
            <a:ext cx="856895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SMAI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and LST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experimental evolutions</a:t>
            </a:r>
            <a:endParaRPr lang="bg-BG" sz="16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Years/months with dominant sensible heat fluxes are selected: in this case a high energetic loading but limited precipitation leads to depleted SMA and drought occurrence with different levels of severity. Such years/months are classified as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‘dry’ periods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</a:t>
            </a:r>
            <a:endParaRPr lang="bg-BG" sz="1600" i="1" dirty="0">
              <a:latin typeface="Calibri" pitchFamily="34" charset="0"/>
              <a:cs typeface="Calibri" pitchFamily="34" charset="0"/>
            </a:endParaRPr>
          </a:p>
          <a:p>
            <a:pPr marL="285750" lvl="0" indent="-28575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Years/months with dominant latent heat fluxes are selected: in this case even at a high energetic loading precipitation is above norms, soil becomes saturated (and even over-moistened), and evapotranspiration is undisturbed. Such years/months are classified as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‘wet’ periods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424389"/>
            <a:ext cx="28850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600" dirty="0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rPr>
              <a:t>Qualitative</a:t>
            </a:r>
            <a:r>
              <a:rPr lang="en-US" sz="2600" dirty="0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rPr>
              <a:t> analyses</a:t>
            </a:r>
            <a:endParaRPr lang="bg-BG" sz="2600" dirty="0">
              <a:solidFill>
                <a:srgbClr val="000066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35535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Spatial variability of the two biogeophysical parameters are strongly related to the distribution of energy-water cycles across the climate gradient of Bulgaria, thus their evolution is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considered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 a variety of environmental conditions.</a:t>
            </a:r>
            <a:endParaRPr lang="bg-BG" sz="1800" dirty="0">
              <a:solidFill>
                <a:srgbClr val="00006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1960" y="2858865"/>
            <a:ext cx="0" cy="8581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32638</TotalTime>
  <Words>3223</Words>
  <Application>Microsoft Office PowerPoint</Application>
  <PresentationFormat>On-screen Show (4:3)</PresentationFormat>
  <Paragraphs>371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Outline</vt:lpstr>
      <vt:lpstr>1. Land surface temperature as a key parameter in land-atmosphere interaction process</vt:lpstr>
      <vt:lpstr>2. Objectives</vt:lpstr>
      <vt:lpstr>2. Scientific approach</vt:lpstr>
      <vt:lpstr>3. Dataset</vt:lpstr>
      <vt:lpstr>PowerPoint Presentation</vt:lpstr>
      <vt:lpstr>4. Results from application of satellite LST (climatic aspect)</vt:lpstr>
      <vt:lpstr>Spatial variability of biogeophysical indexes SMAI &amp; LST  in ‘dry’ and ‘wet’ conditions</vt:lpstr>
      <vt:lpstr>SMAI and LST in dry conditions</vt:lpstr>
      <vt:lpstr>SMAI and LST in wet conditions </vt:lpstr>
      <vt:lpstr>Quantitative analyses: SMA anomalies versus LST anomalies</vt:lpstr>
      <vt:lpstr>Quantitative analyses:  Spatial variability of correlation between SMAI and LST anomalies</vt:lpstr>
      <vt:lpstr>Sensitivity comparative analyses of drought versus fire activity seen in LST and FRP LSASAF products accordingly.</vt:lpstr>
      <vt:lpstr>Accumulated LSASAF FRP-Pixel detections over Bulgaria. Spatial-temporal (monthly/annual) distribution maps. 2004-2019 period is considered </vt:lpstr>
      <vt:lpstr>Seasonal (Jun-Sep) distribution of fire activity  according LSASAF FRP-Pixel detections</vt:lpstr>
      <vt:lpstr>4.3. Temporal variability of LST vs. biomass burning: Jun-Sep (2007-2018)</vt:lpstr>
      <vt:lpstr>PowerPoint Presentation</vt:lpstr>
      <vt:lpstr>4.4. Correlation analyses: relation between satellite retrievals of LST and biomass burning</vt:lpstr>
      <vt:lpstr>4.4. Correlation analyses: relation between satellite retrievals of LST and biomass burning</vt:lpstr>
      <vt:lpstr>4.4. Correlation analyses: relation between satellite retrievals of LST and biomass burning</vt:lpstr>
      <vt:lpstr>Generalized linear statistical model</vt:lpstr>
      <vt:lpstr>Generalized linear statistical model  (total fire radiative power estimates for whole domain of Bulgaria)</vt:lpstr>
      <vt:lpstr>Generalized linear statistical model  (total fire radiative power estimates for specific regions of Bulgaria)</vt:lpstr>
      <vt:lpstr>5. Concluding remarks</vt:lpstr>
    </vt:vector>
  </TitlesOfParts>
  <Company>NIMH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</dc:creator>
  <cp:lastModifiedBy>Julia</cp:lastModifiedBy>
  <cp:revision>2987</cp:revision>
  <cp:lastPrinted>2020-06-18T07:42:22Z</cp:lastPrinted>
  <dcterms:created xsi:type="dcterms:W3CDTF">2015-05-08T07:24:37Z</dcterms:created>
  <dcterms:modified xsi:type="dcterms:W3CDTF">2020-06-23T09:46:04Z</dcterms:modified>
</cp:coreProperties>
</file>