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7" r:id="rId2"/>
    <p:sldId id="283" r:id="rId3"/>
    <p:sldId id="303" r:id="rId4"/>
    <p:sldId id="301" r:id="rId5"/>
    <p:sldId id="308" r:id="rId6"/>
    <p:sldId id="302" r:id="rId7"/>
    <p:sldId id="312" r:id="rId8"/>
    <p:sldId id="309" r:id="rId9"/>
    <p:sldId id="296" r:id="rId10"/>
    <p:sldId id="307" r:id="rId11"/>
    <p:sldId id="300" r:id="rId12"/>
    <p:sldId id="311" r:id="rId13"/>
    <p:sldId id="299" r:id="rId14"/>
    <p:sldId id="304" r:id="rId15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5" userDrawn="1">
          <p15:clr>
            <a:srgbClr val="A4A3A4"/>
          </p15:clr>
        </p15:guide>
        <p15:guide id="2" pos="2194" userDrawn="1">
          <p15:clr>
            <a:srgbClr val="A4A3A4"/>
          </p15:clr>
        </p15:guide>
        <p15:guide id="3" orient="horz" pos="19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C56"/>
    <a:srgbClr val="A1D683"/>
    <a:srgbClr val="148082"/>
    <a:srgbClr val="575756"/>
    <a:srgbClr val="075DA4"/>
    <a:srgbClr val="20BFCD"/>
    <a:srgbClr val="029DCC"/>
    <a:srgbClr val="2480BF"/>
    <a:srgbClr val="05688E"/>
    <a:srgbClr val="037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6357" autoAdjust="0"/>
  </p:normalViewPr>
  <p:slideViewPr>
    <p:cSldViewPr snapToGrid="0" showGuides="1">
      <p:cViewPr varScale="1">
        <p:scale>
          <a:sx n="41" d="100"/>
          <a:sy n="41" d="100"/>
        </p:scale>
        <p:origin x="96" y="150"/>
      </p:cViewPr>
      <p:guideLst>
        <p:guide orient="horz" pos="975"/>
        <p:guide pos="2194"/>
        <p:guide orient="horz" pos="19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2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58B83C-4C0D-4AC4-8E00-0D442EA26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4540C-47B5-43CF-BA10-A0828F0EDE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EF29-CEBD-41E0-A0B0-29E3D25B42C1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63DD8-3E60-4A1A-AD99-2ACDF7C2B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510EC-792A-4E4F-B002-90E1226F5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CE66-B526-4949-8B36-D6A0EF4E5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86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8D462-9375-4287-BD2D-EB5332881197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979C2-B2D8-4306-B87A-98520805A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5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9140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1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2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32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040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44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85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26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pic>
        <p:nvPicPr>
          <p:cNvPr id="6" name="Picture 5" descr="A picture containing photo, sitting, dark, food&#10;&#10;Description automatically generated">
            <a:extLst>
              <a:ext uri="{FF2B5EF4-FFF2-40B4-BE49-F238E27FC236}">
                <a16:creationId xmlns:a16="http://schemas.microsoft.com/office/drawing/2014/main" id="{41FCBE1D-B2C2-41AB-843B-C457FC27A6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9560" r="45047" b="23041"/>
          <a:stretch/>
        </p:blipFill>
        <p:spPr>
          <a:xfrm>
            <a:off x="14364731" y="0"/>
            <a:ext cx="10029101" cy="1371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 userDrawn="1"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793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5650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5650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84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0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98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70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18DC-D99E-4EAE-B140-AA59BD010F54}"/>
              </a:ext>
            </a:extLst>
          </p:cNvPr>
          <p:cNvSpPr>
            <a:spLocks/>
          </p:cNvSpPr>
          <p:nvPr/>
        </p:nvSpPr>
        <p:spPr>
          <a:xfrm>
            <a:off x="0" y="-1"/>
            <a:ext cx="24371300" cy="1378902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516" r="-5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9918363" cy="137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3175" y="0"/>
            <a:ext cx="19918363" cy="137668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10806113" y="25400"/>
            <a:ext cx="9051925" cy="1373822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12947650" y="239713"/>
            <a:ext cx="6457950" cy="13523913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58653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1876423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2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-9.79677E-7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B9932D4-34AA-4003-9973-4B5910A6C177}"/>
              </a:ext>
            </a:extLst>
          </p:cNvPr>
          <p:cNvSpPr>
            <a:spLocks/>
          </p:cNvSpPr>
          <p:nvPr/>
        </p:nvSpPr>
        <p:spPr bwMode="auto">
          <a:xfrm>
            <a:off x="14451012" y="0"/>
            <a:ext cx="9920288" cy="13716000"/>
          </a:xfrm>
          <a:custGeom>
            <a:avLst/>
            <a:gdLst>
              <a:gd name="T0" fmla="*/ 3127 w 3127"/>
              <a:gd name="T1" fmla="*/ 0 h 4320"/>
              <a:gd name="T2" fmla="*/ 1709 w 3127"/>
              <a:gd name="T3" fmla="*/ 0 h 4320"/>
              <a:gd name="T4" fmla="*/ 0 w 3127"/>
              <a:gd name="T5" fmla="*/ 2597 h 4320"/>
              <a:gd name="T6" fmla="*/ 586 w 3127"/>
              <a:gd name="T7" fmla="*/ 4320 h 4320"/>
              <a:gd name="T8" fmla="*/ 3127 w 3127"/>
              <a:gd name="T9" fmla="*/ 4320 h 4320"/>
              <a:gd name="T10" fmla="*/ 3127 w 3127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27" h="4320">
                <a:moveTo>
                  <a:pt x="3127" y="0"/>
                </a:moveTo>
                <a:cubicBezTo>
                  <a:pt x="1709" y="0"/>
                  <a:pt x="1709" y="0"/>
                  <a:pt x="1709" y="0"/>
                </a:cubicBezTo>
                <a:cubicBezTo>
                  <a:pt x="704" y="434"/>
                  <a:pt x="0" y="1433"/>
                  <a:pt x="0" y="2597"/>
                </a:cubicBezTo>
                <a:cubicBezTo>
                  <a:pt x="0" y="3246"/>
                  <a:pt x="218" y="3843"/>
                  <a:pt x="586" y="4320"/>
                </a:cubicBezTo>
                <a:cubicBezTo>
                  <a:pt x="3127" y="4320"/>
                  <a:pt x="3127" y="4320"/>
                  <a:pt x="3127" y="4320"/>
                </a:cubicBez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 userDrawn="1"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71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8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2324101"/>
            <a:ext cx="9804401" cy="351076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621539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33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971550"/>
            <a:ext cx="9804401" cy="253921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98654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455901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1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51657" y="-1"/>
            <a:ext cx="12019643" cy="13716002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91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48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78474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5648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78474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5648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78473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46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300" cy="1371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88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49" y="1447200"/>
            <a:ext cx="2106930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49" y="3638550"/>
            <a:ext cx="21069301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1959013"/>
            <a:ext cx="3608845" cy="1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2" r:id="rId3"/>
    <p:sldLayoutId id="2147483671" r:id="rId4"/>
    <p:sldLayoutId id="2147483672" r:id="rId5"/>
    <p:sldLayoutId id="2147483677" r:id="rId6"/>
    <p:sldLayoutId id="2147483673" r:id="rId7"/>
    <p:sldLayoutId id="2147483674" r:id="rId8"/>
    <p:sldLayoutId id="2147483675" r:id="rId9"/>
    <p:sldLayoutId id="2147483676" r:id="rId10"/>
    <p:sldLayoutId id="2147483666" r:id="rId11"/>
    <p:sldLayoutId id="2147483667" r:id="rId12"/>
    <p:sldLayoutId id="2147483668" r:id="rId13"/>
    <p:sldLayoutId id="2147483678" r:id="rId14"/>
  </p:sldLayoutIdLst>
  <p:hf hdr="0" ftr="0" dt="0"/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6000"/>
        </a:lnSpc>
        <a:spcBef>
          <a:spcPts val="1999"/>
        </a:spcBef>
        <a:buFont typeface="Arial" panose="020B0604020202020204" pitchFamily="34" charset="0"/>
        <a:buNone/>
        <a:defRPr sz="5400" kern="1200">
          <a:solidFill>
            <a:srgbClr val="575756"/>
          </a:solidFill>
          <a:latin typeface="+mn-lt"/>
          <a:ea typeface="+mn-ea"/>
          <a:cs typeface="+mn-cs"/>
        </a:defRPr>
      </a:lvl1pPr>
      <a:lvl2pPr marL="533400" indent="-5334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5400" kern="1200">
          <a:solidFill>
            <a:srgbClr val="575756"/>
          </a:solidFill>
          <a:latin typeface="+mn-lt"/>
          <a:ea typeface="+mn-ea"/>
          <a:cs typeface="+mn-cs"/>
        </a:defRPr>
      </a:lvl2pPr>
      <a:lvl3pPr marL="901700" indent="-3683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3pPr>
      <a:lvl4pPr marL="12573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4pPr>
      <a:lvl5pPr marL="16129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564A2-08A0-4D87-B742-AAD2BEF6E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19DEEF5-FACA-411C-A65E-5A42051C9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0208" y="6703500"/>
            <a:ext cx="15834640" cy="3659699"/>
          </a:xfrm>
        </p:spPr>
        <p:txBody>
          <a:bodyPr/>
          <a:lstStyle/>
          <a:p>
            <a:r>
              <a:rPr lang="en-GB" dirty="0" smtClean="0"/>
              <a:t>Sonja Folwell</a:t>
            </a:r>
            <a:r>
              <a:rPr lang="en-GB" baseline="30000" dirty="0" smtClean="0"/>
              <a:t>1</a:t>
            </a:r>
            <a:r>
              <a:rPr lang="en-GB" dirty="0" smtClean="0"/>
              <a:t>, </a:t>
            </a:r>
            <a:r>
              <a:rPr lang="en-GB" dirty="0"/>
              <a:t>Phil Harris</a:t>
            </a:r>
            <a:r>
              <a:rPr lang="en-GB" baseline="30000" dirty="0"/>
              <a:t>1</a:t>
            </a:r>
            <a:r>
              <a:rPr lang="en-GB" dirty="0"/>
              <a:t>, Belen </a:t>
            </a:r>
            <a:r>
              <a:rPr lang="en-GB" dirty="0" smtClean="0"/>
              <a:t>Gallego-Elvira</a:t>
            </a:r>
            <a:r>
              <a:rPr lang="en-GB" baseline="30000" dirty="0" smtClean="0"/>
              <a:t>2</a:t>
            </a:r>
            <a:r>
              <a:rPr lang="en-GB" dirty="0" smtClean="0"/>
              <a:t>, Christopher Taylor</a:t>
            </a:r>
            <a:r>
              <a:rPr lang="en-GB" baseline="30000" dirty="0" smtClean="0"/>
              <a:t>1</a:t>
            </a:r>
            <a:endParaRPr lang="en-GB" dirty="0" smtClean="0"/>
          </a:p>
          <a:p>
            <a:endParaRPr lang="en-GB" dirty="0"/>
          </a:p>
          <a:p>
            <a:r>
              <a:rPr lang="en-GB" sz="3600" baseline="30000" dirty="0" smtClean="0"/>
              <a:t>1</a:t>
            </a:r>
            <a:r>
              <a:rPr lang="en-GB" sz="3600" dirty="0" smtClean="0"/>
              <a:t> UKCEH, </a:t>
            </a:r>
            <a:r>
              <a:rPr lang="en-GB" sz="3600" baseline="30000" dirty="0" smtClean="0"/>
              <a:t>2</a:t>
            </a:r>
            <a:r>
              <a:rPr lang="en-GB" sz="3600" dirty="0" smtClean="0"/>
              <a:t> Agricultural </a:t>
            </a:r>
            <a:r>
              <a:rPr lang="en-GB" sz="3600" dirty="0"/>
              <a:t>Engineering Department, Technical University of Cartagena, Cartagena, Spain.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514CF-5633-4C69-ADD2-E1768639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0208" y="2733675"/>
            <a:ext cx="19057392" cy="3541230"/>
          </a:xfrm>
        </p:spPr>
        <p:txBody>
          <a:bodyPr/>
          <a:lstStyle/>
          <a:p>
            <a:r>
              <a:rPr lang="en-GB" dirty="0"/>
              <a:t>Applications of an LST based diagnostic to evaluate soil moisture-surface flux relationships in land surface models</a:t>
            </a:r>
          </a:p>
        </p:txBody>
      </p:sp>
      <p:sp>
        <p:nvSpPr>
          <p:cNvPr id="5" name="Subtitle 6">
            <a:extLst>
              <a:ext uri="{FF2B5EF4-FFF2-40B4-BE49-F238E27FC236}">
                <a16:creationId xmlns:a16="http://schemas.microsoft.com/office/drawing/2014/main" id="{219DEEF5-FACA-411C-A65E-5A42051C93EF}"/>
              </a:ext>
            </a:extLst>
          </p:cNvPr>
          <p:cNvSpPr txBox="1">
            <a:spLocks/>
          </p:cNvSpPr>
          <p:nvPr/>
        </p:nvSpPr>
        <p:spPr>
          <a:xfrm>
            <a:off x="17678400" y="12226926"/>
            <a:ext cx="6497249" cy="854074"/>
          </a:xfrm>
          <a:prstGeom prst="rect">
            <a:avLst/>
          </a:prstGeom>
          <a:solidFill>
            <a:srgbClr val="027C56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3943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9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827886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5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2741828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3655771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4569714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3657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7600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1542" indent="0" algn="ctr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31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/>
              <a:t> LST_CCI Workshop June 2020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555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Regional analysis in JULES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8"/>
          <a:stretch/>
        </p:blipFill>
        <p:spPr>
          <a:xfrm>
            <a:off x="631640" y="3500004"/>
            <a:ext cx="4662928" cy="3556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249" y="4543984"/>
            <a:ext cx="1423835" cy="11038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r="32952" b="51619"/>
          <a:stretch/>
        </p:blipFill>
        <p:spPr>
          <a:xfrm>
            <a:off x="5128766" y="5095901"/>
            <a:ext cx="13752812" cy="66224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917583" y="6910279"/>
            <a:ext cx="5100906" cy="766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3200" dirty="0" smtClean="0"/>
              <a:t>This version of JULES shows overly strong sensitivity of surface fluxes to soil moisture in </a:t>
            </a:r>
            <a:r>
              <a:rPr lang="en-GB" sz="3200" dirty="0" err="1" smtClean="0"/>
              <a:t>Cwa</a:t>
            </a:r>
            <a:r>
              <a:rPr lang="en-GB" sz="3200" dirty="0" smtClean="0"/>
              <a:t> region</a:t>
            </a:r>
          </a:p>
          <a:p>
            <a:pPr algn="l"/>
            <a:r>
              <a:rPr lang="en-GB" sz="3200" dirty="0" smtClean="0"/>
              <a:t>Ongoing work to assess role of soil parameters and representation of irrigation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91268" y="4473345"/>
            <a:ext cx="2929850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Dry-winter subtropical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13144366" y="4383566"/>
            <a:ext cx="1904432" cy="369332"/>
          </a:xfrm>
          <a:prstGeom prst="rect">
            <a:avLst/>
          </a:prstGeom>
          <a:solidFill>
            <a:srgbClr val="CCFF33"/>
          </a:solidFill>
        </p:spPr>
        <p:txBody>
          <a:bodyPr wrap="none">
            <a:spAutoFit/>
          </a:bodyPr>
          <a:lstStyle/>
          <a:p>
            <a:r>
              <a:rPr lang="en-GB" dirty="0"/>
              <a:t>Humid subtropical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18250" y="574914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90443" y="6202966"/>
            <a:ext cx="71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JULES</a:t>
            </a:r>
          </a:p>
        </p:txBody>
      </p:sp>
    </p:spTree>
    <p:extLst>
      <p:ext uri="{BB962C8B-B14F-4D97-AF65-F5344CB8AC3E}">
        <p14:creationId xmlns:p14="http://schemas.microsoft.com/office/powerpoint/2010/main" val="21187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of irrigation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3" b="68328"/>
          <a:stretch/>
        </p:blipFill>
        <p:spPr>
          <a:xfrm>
            <a:off x="2072131" y="2960291"/>
            <a:ext cx="9674990" cy="3857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8" y="2934891"/>
            <a:ext cx="7277101" cy="8732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1249" y="7772400"/>
            <a:ext cx="9365872" cy="3631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dirty="0" smtClean="0"/>
              <a:t>The impact of irrigation on </a:t>
            </a:r>
            <a:r>
              <a:rPr lang="en-GB" sz="3200" b="1" dirty="0" smtClean="0"/>
              <a:t>mean</a:t>
            </a:r>
            <a:r>
              <a:rPr lang="en-GB" sz="3200" dirty="0" smtClean="0"/>
              <a:t> RWR show some low and negative values of RWR.  </a:t>
            </a:r>
          </a:p>
          <a:p>
            <a:pPr algn="l"/>
            <a:endParaRPr lang="en-GB" sz="3200" dirty="0"/>
          </a:p>
          <a:p>
            <a:pPr algn="l"/>
            <a:r>
              <a:rPr lang="en-GB" sz="3200" dirty="0" smtClean="0"/>
              <a:t>Disaggregating by antecedent rainfall will show this more clearly but the signal becomes limited by numbers of observations. </a:t>
            </a:r>
          </a:p>
          <a:p>
            <a:pPr algn="l"/>
            <a:endParaRPr lang="en-GB" sz="4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0134600" y="4673600"/>
            <a:ext cx="457200" cy="4318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1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RWR code repository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9" y="3229810"/>
            <a:ext cx="13345317" cy="7159206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471" y="5221702"/>
            <a:ext cx="14165029" cy="759894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582937" y="11989668"/>
            <a:ext cx="11970327" cy="10682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GB" sz="5400" b="1" dirty="0"/>
              <a:t>https://github.com/ppharris/porcpy</a:t>
            </a:r>
            <a:endParaRPr lang="en-GB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21505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44600" y="3638550"/>
            <a:ext cx="11226800" cy="8175498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/>
              <a:t>The evolution of daytime LST and </a:t>
            </a:r>
            <a:r>
              <a:rPr lang="en-GB" sz="3600" dirty="0" err="1" smtClean="0"/>
              <a:t>Tair</a:t>
            </a:r>
            <a:r>
              <a:rPr lang="en-GB" sz="3600" dirty="0" smtClean="0"/>
              <a:t> anomalies contain important soil moisture and can represent the changing ET dynamic during a dry spell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/>
              <a:t>RWR provides information on model SM-ET during 10-day dry spells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/>
              <a:t>Some areas are difficult to resolve due to clouds e.g. (Amazon) or short timescales involved.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Longer LST records would allow for greater disaggregation of the signal e.g. land cover and rainfall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3207180" y="3638550"/>
            <a:ext cx="10243370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/>
              <a:t>Future plans include adapting this methodology for higher resolution convection permitting models.</a:t>
            </a: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4554402" y="9999834"/>
            <a:ext cx="889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https://github.com/ppharris/porcpy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735" y="6634477"/>
            <a:ext cx="8364259" cy="3024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57512" y="12093576"/>
            <a:ext cx="3353482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400" dirty="0" smtClean="0"/>
              <a:t>ssf@ceh.ac.uk</a:t>
            </a:r>
          </a:p>
        </p:txBody>
      </p:sp>
    </p:spTree>
    <p:extLst>
      <p:ext uri="{BB962C8B-B14F-4D97-AF65-F5344CB8AC3E}">
        <p14:creationId xmlns:p14="http://schemas.microsoft.com/office/powerpoint/2010/main" val="2547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80207" y="5865300"/>
            <a:ext cx="20708393" cy="6955349"/>
          </a:xfrm>
        </p:spPr>
        <p:txBody>
          <a:bodyPr/>
          <a:lstStyle/>
          <a:p>
            <a:r>
              <a:rPr lang="en-GB" sz="3600" dirty="0"/>
              <a:t>Folwell et al (2015) “Large-scale surface responses during European dry spells diagnosed from land surface temperature”, J. </a:t>
            </a:r>
            <a:r>
              <a:rPr lang="en-GB" sz="3600" dirty="0" err="1"/>
              <a:t>Hydromet</a:t>
            </a:r>
            <a:r>
              <a:rPr lang="en-GB" sz="3600" dirty="0"/>
              <a:t>., 17(3), 975-993, doi:10.1175/jhm-d-15-0064.1</a:t>
            </a:r>
          </a:p>
          <a:p>
            <a:r>
              <a:rPr lang="en-GB" sz="3600" dirty="0"/>
              <a:t>Gallego-Elvira et al. (2016) “Global observational diagnosis of soil moisture control on the land surface energy balance”, </a:t>
            </a:r>
            <a:r>
              <a:rPr lang="en-GB" sz="3600" dirty="0" err="1"/>
              <a:t>Geophys</a:t>
            </a:r>
            <a:r>
              <a:rPr lang="en-GB" sz="3600" dirty="0"/>
              <a:t>. Res. Lett., 43, </a:t>
            </a:r>
            <a:r>
              <a:rPr lang="en-GB" sz="3600" dirty="0" smtClean="0"/>
              <a:t>doi:10.1002/2016GL068178</a:t>
            </a:r>
          </a:p>
          <a:p>
            <a:r>
              <a:rPr lang="en-GB" sz="3600" dirty="0" smtClean="0"/>
              <a:t>Gallego‐Elvira</a:t>
            </a:r>
            <a:r>
              <a:rPr lang="en-GB" sz="3600" dirty="0"/>
              <a:t>, B., Taylor, C. M., Harris</a:t>
            </a:r>
            <a:r>
              <a:rPr lang="en-GB" sz="3600" dirty="0" smtClean="0"/>
              <a:t>, P</a:t>
            </a:r>
            <a:r>
              <a:rPr lang="en-GB" sz="3600" dirty="0"/>
              <a:t>. P., &amp; Ghent, D. (2019). Evaluation </a:t>
            </a:r>
            <a:r>
              <a:rPr lang="en-GB" sz="3600" dirty="0" smtClean="0"/>
              <a:t>of regional‐scale </a:t>
            </a:r>
            <a:r>
              <a:rPr lang="en-GB" sz="3600" dirty="0"/>
              <a:t>soil moisture‐surface </a:t>
            </a:r>
            <a:r>
              <a:rPr lang="en-GB" sz="3600" dirty="0" smtClean="0"/>
              <a:t>flux dynamics </a:t>
            </a:r>
            <a:r>
              <a:rPr lang="en-GB" sz="3600" dirty="0"/>
              <a:t>in Earth system models </a:t>
            </a:r>
            <a:r>
              <a:rPr lang="en-GB" sz="3600" dirty="0" smtClean="0"/>
              <a:t>based on </a:t>
            </a:r>
            <a:r>
              <a:rPr lang="en-GB" sz="3600" dirty="0"/>
              <a:t>satellite observations of land </a:t>
            </a:r>
            <a:r>
              <a:rPr lang="en-GB" sz="3600" dirty="0" smtClean="0"/>
              <a:t>surface temperature</a:t>
            </a:r>
            <a:r>
              <a:rPr lang="en-GB" sz="3600" dirty="0"/>
              <a:t>. Geophysical </a:t>
            </a:r>
            <a:r>
              <a:rPr lang="en-GB" sz="3600" dirty="0" smtClean="0"/>
              <a:t>Research Letters</a:t>
            </a:r>
            <a:r>
              <a:rPr lang="en-GB" sz="3600" dirty="0"/>
              <a:t>, 46, 5480–5488. https://</a:t>
            </a:r>
            <a:r>
              <a:rPr lang="en-GB" sz="3600" dirty="0" smtClean="0"/>
              <a:t>doi.org/10.1029/2019GL082962</a:t>
            </a:r>
            <a:endParaRPr lang="en-GB" sz="36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582937" y="11989668"/>
            <a:ext cx="11970327" cy="10682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GB" sz="5400" b="1" dirty="0"/>
              <a:t>https://github.com/ppharris/porcpy</a:t>
            </a:r>
            <a:endParaRPr lang="en-GB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39028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DA6B9-3F92-4A0C-95C1-E3C1AD297D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70563" y="3167649"/>
            <a:ext cx="9996758" cy="657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81249" y="9941207"/>
            <a:ext cx="4757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/>
              <a:t>From </a:t>
            </a:r>
            <a:r>
              <a:rPr lang="en-GB" sz="1600" i="1" dirty="0" err="1" smtClean="0"/>
              <a:t>Seneviratne</a:t>
            </a:r>
            <a:r>
              <a:rPr lang="en-GB" sz="1600" i="1" dirty="0" smtClean="0"/>
              <a:t> et al (2010) Earth-Science Rev.</a:t>
            </a:r>
            <a:endParaRPr lang="en-GB" sz="16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/>
          <a:srcRect l="45568"/>
          <a:stretch/>
        </p:blipFill>
        <p:spPr>
          <a:xfrm>
            <a:off x="14186320" y="1354081"/>
            <a:ext cx="9483553" cy="4806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/>
          <a:srcRect r="54432"/>
          <a:stretch/>
        </p:blipFill>
        <p:spPr>
          <a:xfrm>
            <a:off x="14119424" y="6017569"/>
            <a:ext cx="7939193" cy="4806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186320" y="10681056"/>
            <a:ext cx="787229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charset="0"/>
              </a:rPr>
              <a:t>Mean summer evaporative fraction in ENSEMBLES models 1970-1999.</a:t>
            </a:r>
          </a:p>
          <a:p>
            <a:r>
              <a:rPr lang="en-GB" sz="1200" dirty="0" smtClean="0"/>
              <a:t>From Fischer et al (2012), GRL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039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8450" y="1117601"/>
            <a:ext cx="9456524" cy="838200"/>
          </a:xfrm>
        </p:spPr>
        <p:txBody>
          <a:bodyPr/>
          <a:lstStyle/>
          <a:p>
            <a:r>
              <a:rPr lang="en-GB" dirty="0" smtClean="0"/>
              <a:t>Methodology 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11249" y="2837848"/>
            <a:ext cx="10618425" cy="907884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/>
              <a:t>MODIS (Terra </a:t>
            </a:r>
            <a:r>
              <a:rPr lang="en-GB" sz="3600" dirty="0"/>
              <a:t>and Aqua) </a:t>
            </a:r>
            <a:r>
              <a:rPr lang="en-GB" sz="3600" dirty="0" smtClean="0"/>
              <a:t>LST 2000 </a:t>
            </a:r>
            <a:r>
              <a:rPr lang="en-GB" sz="3600" dirty="0"/>
              <a:t>to 2014 (Collection‐5) </a:t>
            </a:r>
            <a:r>
              <a:rPr lang="en-GB" sz="3600" dirty="0" err="1" smtClean="0"/>
              <a:t>regridded</a:t>
            </a:r>
            <a:r>
              <a:rPr lang="en-GB" sz="3600" dirty="0" smtClean="0"/>
              <a:t> to 0.5 degrees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/>
              <a:t>The number of pixel per 0.5 degree observation are used to weight the grid box LST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/>
              <a:t>Identify warm season dry spells from reanalysis or satellite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/>
              <a:t>Dry spell: period of at least 10 days with P &lt; 0.5 mm every day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2351657" y="523039"/>
            <a:ext cx="11397661" cy="4629618"/>
            <a:chOff x="1692483" y="755179"/>
            <a:chExt cx="5759034" cy="26177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483" y="755179"/>
              <a:ext cx="5759034" cy="26177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12160" y="2803928"/>
              <a:ext cx="360040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GB" sz="1050" dirty="0" smtClean="0"/>
                <a:t>2 m</a:t>
              </a:r>
              <a:endParaRPr lang="en-GB" sz="105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68450" y="3352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8000" b="1" dirty="0" err="1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296" y="7060680"/>
            <a:ext cx="12818012" cy="51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LST and </a:t>
            </a:r>
            <a:r>
              <a:rPr lang="en-GB" dirty="0" err="1" smtClean="0"/>
              <a:t>Tair</a:t>
            </a:r>
            <a:r>
              <a:rPr lang="en-GB" dirty="0" smtClean="0"/>
              <a:t> anomalies, RWR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748288" y="4317236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TD</a:t>
            </a:r>
            <a:r>
              <a:rPr lang="en-GB" dirty="0" smtClean="0"/>
              <a:t> = LST anomaly – </a:t>
            </a:r>
            <a:r>
              <a:rPr lang="en-GB" dirty="0" err="1"/>
              <a:t>Tair</a:t>
            </a:r>
            <a:r>
              <a:rPr lang="en-GB" dirty="0"/>
              <a:t> </a:t>
            </a:r>
            <a:r>
              <a:rPr lang="en-GB" dirty="0" smtClean="0"/>
              <a:t>anomaly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3756829" y="3204944"/>
            <a:ext cx="8696620" cy="2322698"/>
            <a:chOff x="1692483" y="755179"/>
            <a:chExt cx="5759034" cy="26177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483" y="755179"/>
              <a:ext cx="5759034" cy="26177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12160" y="2803928"/>
              <a:ext cx="360040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GB" sz="1050" dirty="0" smtClean="0"/>
                <a:t>2 m</a:t>
              </a:r>
              <a:endParaRPr lang="en-GB" sz="105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4580" y="936451"/>
            <a:ext cx="5432265" cy="54322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384" y="6368716"/>
            <a:ext cx="17454677" cy="5818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56064" y="12820650"/>
            <a:ext cx="111000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dirty="0" smtClean="0"/>
              <a:t>Folwell et al., JHM, 2016; Gallego‐Elvira</a:t>
            </a:r>
            <a:r>
              <a:rPr lang="en-GB" sz="3200" dirty="0"/>
              <a:t>, B</a:t>
            </a:r>
            <a:r>
              <a:rPr lang="en-GB" sz="3200" dirty="0" smtClean="0"/>
              <a:t>. et al., GRL, 2016</a:t>
            </a:r>
            <a:endParaRPr lang="en-GB" sz="3200" dirty="0"/>
          </a:p>
          <a:p>
            <a:pPr algn="l"/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401449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Mapping RWR globally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045" r="40250" b="66255"/>
          <a:stretch/>
        </p:blipFill>
        <p:spPr>
          <a:xfrm>
            <a:off x="1181439" y="2978705"/>
            <a:ext cx="17791107" cy="643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4592" b="91333"/>
          <a:stretch/>
        </p:blipFill>
        <p:spPr>
          <a:xfrm>
            <a:off x="3017457" y="8985602"/>
            <a:ext cx="7059536" cy="939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0439400"/>
            <a:ext cx="146812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4400" b="1" dirty="0" smtClean="0"/>
              <a:t>RWR – how much faster is the land warming than the air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72054" y="11868385"/>
            <a:ext cx="5869427" cy="10464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200" dirty="0"/>
              <a:t>Gallego‐Elvira, B</a:t>
            </a:r>
            <a:r>
              <a:rPr lang="en-GB" sz="3200" dirty="0" smtClean="0"/>
              <a:t>. et al., GRL, 2019</a:t>
            </a:r>
            <a:endParaRPr lang="en-GB" sz="3200" dirty="0"/>
          </a:p>
          <a:p>
            <a:pPr algn="l"/>
            <a:endParaRPr lang="en-GB" sz="3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8317497" y="3361232"/>
            <a:ext cx="5545393" cy="7755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Positive </a:t>
            </a:r>
            <a:r>
              <a:rPr lang="en-GB" sz="36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RWR</a:t>
            </a:r>
          </a:p>
          <a:p>
            <a:r>
              <a:rPr lang="en-GB" sz="3600" dirty="0" smtClean="0">
                <a:cs typeface="Arial" panose="020B0604020202020204" pitchFamily="34" charset="0"/>
              </a:rPr>
              <a:t>73</a:t>
            </a:r>
            <a:r>
              <a:rPr lang="en-GB" sz="3600" dirty="0">
                <a:cs typeface="Arial" panose="020B0604020202020204" pitchFamily="34" charset="0"/>
              </a:rPr>
              <a:t>% of the land warms faster than the atmosphere. </a:t>
            </a:r>
          </a:p>
          <a:p>
            <a:endParaRPr lang="en-GB" sz="3600" dirty="0" smtClean="0">
              <a:cs typeface="Arial" panose="020B0604020202020204" pitchFamily="34" charset="0"/>
            </a:endParaRPr>
          </a:p>
          <a:p>
            <a:r>
              <a:rPr lang="en-GB" sz="3600" dirty="0" smtClean="0">
                <a:cs typeface="Arial" panose="020B0604020202020204" pitchFamily="34" charset="0"/>
              </a:rPr>
              <a:t>EF reducing, and increasing </a:t>
            </a:r>
            <a:r>
              <a:rPr lang="en-GB" sz="3600" dirty="0">
                <a:cs typeface="Arial" panose="020B0604020202020204" pitchFamily="34" charset="0"/>
              </a:rPr>
              <a:t>H during dry </a:t>
            </a:r>
            <a:r>
              <a:rPr lang="en-GB" sz="3600" dirty="0" smtClean="0">
                <a:cs typeface="Arial" panose="020B0604020202020204" pitchFamily="34" charset="0"/>
              </a:rPr>
              <a:t>spells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rgbClr val="0070C0"/>
                </a:solidFill>
                <a:cs typeface="Arial" panose="020B0604020202020204" pitchFamily="34" charset="0"/>
              </a:rPr>
              <a:t>Negative </a:t>
            </a:r>
            <a:r>
              <a:rPr lang="en-GB" sz="36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RWR</a:t>
            </a:r>
          </a:p>
          <a:p>
            <a:r>
              <a:rPr lang="en-GB" sz="3600" dirty="0">
                <a:cs typeface="Arial" panose="020B0604020202020204" pitchFamily="34" charset="0"/>
              </a:rPr>
              <a:t>Available water during dry spells (forests, irrigated land, wetlands</a:t>
            </a:r>
            <a:r>
              <a:rPr lang="en-GB" sz="3600" dirty="0" smtClean="0">
                <a:cs typeface="Arial" panose="020B0604020202020204" pitchFamily="34" charset="0"/>
              </a:rPr>
              <a:t>)</a:t>
            </a:r>
          </a:p>
          <a:p>
            <a:endParaRPr lang="en-GB" sz="3600" dirty="0">
              <a:cs typeface="Arial" panose="020B0604020202020204" pitchFamily="34" charset="0"/>
            </a:endParaRPr>
          </a:p>
          <a:p>
            <a:r>
              <a:rPr lang="en-GB" sz="3600" dirty="0">
                <a:cs typeface="Arial" panose="020B0604020202020204" pitchFamily="34" charset="0"/>
              </a:rPr>
              <a:t>Very dry land (mid-latitude deserts</a:t>
            </a:r>
            <a:r>
              <a:rPr lang="en-GB" sz="3600" dirty="0" smtClean="0">
                <a:cs typeface="Arial" panose="020B0604020202020204" pitchFamily="34" charset="0"/>
              </a:rPr>
              <a:t>)</a:t>
            </a:r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38517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Assessing model behaviour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32" y="2672232"/>
            <a:ext cx="16938103" cy="9206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76960" y="7745245"/>
            <a:ext cx="4433965" cy="357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600" dirty="0" smtClean="0"/>
              <a:t>Models sampled on clear sky days only </a:t>
            </a:r>
          </a:p>
          <a:p>
            <a:pPr algn="l"/>
            <a:r>
              <a:rPr lang="en-GB" sz="3600" dirty="0" smtClean="0"/>
              <a:t>(SW &gt; 0.9 </a:t>
            </a:r>
            <a:r>
              <a:rPr lang="en-GB" sz="3600" dirty="0" err="1" smtClean="0"/>
              <a:t>SWmax</a:t>
            </a:r>
            <a:r>
              <a:rPr lang="en-GB" sz="3600" dirty="0" smtClean="0"/>
              <a:t>)</a:t>
            </a:r>
          </a:p>
          <a:p>
            <a:pPr algn="l"/>
            <a:endParaRPr lang="en-GB" sz="3600" dirty="0"/>
          </a:p>
          <a:p>
            <a:pPr algn="l"/>
            <a:endParaRPr lang="en-GB" sz="4400" dirty="0" smtClean="0"/>
          </a:p>
          <a:p>
            <a:pPr algn="l"/>
            <a:endParaRPr lang="en-GB" sz="4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4492946" y="11900229"/>
            <a:ext cx="5869427" cy="11695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200" dirty="0"/>
              <a:t>Gallego‐Elvira, B</a:t>
            </a:r>
            <a:r>
              <a:rPr lang="en-GB" sz="3200" dirty="0" smtClean="0"/>
              <a:t>. et al., GRL, 2019</a:t>
            </a:r>
            <a:endParaRPr lang="en-GB" sz="3200" dirty="0"/>
          </a:p>
          <a:p>
            <a:pPr algn="l"/>
            <a:endParaRPr lang="en-GB" sz="4400" dirty="0" smtClean="0"/>
          </a:p>
        </p:txBody>
      </p:sp>
    </p:spTree>
    <p:extLst>
      <p:ext uri="{BB962C8B-B14F-4D97-AF65-F5344CB8AC3E}">
        <p14:creationId xmlns:p14="http://schemas.microsoft.com/office/powerpoint/2010/main" val="2646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RWR vs antecedent rainfall</a:t>
            </a:r>
            <a:endParaRPr lang="en-GB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1FDFF3-09F3-4B48-A0F3-AE2314ADC9EB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49" y="2622157"/>
            <a:ext cx="19024600" cy="8989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39" y="2683444"/>
            <a:ext cx="19229620" cy="90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RWR vs antecedent rainfall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61" y="3355090"/>
            <a:ext cx="9563379" cy="6627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950" y="2964848"/>
            <a:ext cx="8631235" cy="10358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95907" y="2718627"/>
            <a:ext cx="2749151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200" dirty="0" smtClean="0"/>
              <a:t>Southern Africa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335289" y="2718627"/>
            <a:ext cx="2633926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200" dirty="0" smtClean="0"/>
              <a:t>Central Europe</a:t>
            </a:r>
          </a:p>
        </p:txBody>
      </p:sp>
    </p:spTree>
    <p:extLst>
      <p:ext uri="{BB962C8B-B14F-4D97-AF65-F5344CB8AC3E}">
        <p14:creationId xmlns:p14="http://schemas.microsoft.com/office/powerpoint/2010/main" val="30884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summary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350" y="990600"/>
            <a:ext cx="10068052" cy="10778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4958" y="11908235"/>
            <a:ext cx="5869427" cy="11695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200" dirty="0"/>
              <a:t>Gallego‐Elvira, B</a:t>
            </a:r>
            <a:r>
              <a:rPr lang="en-GB" sz="3200" dirty="0" smtClean="0"/>
              <a:t>. et al., GRL, 2019</a:t>
            </a:r>
            <a:endParaRPr lang="en-GB" sz="3200" dirty="0"/>
          </a:p>
          <a:p>
            <a:pPr algn="l"/>
            <a:endParaRPr lang="en-GB" sz="4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651001" y="4216400"/>
            <a:ext cx="8229600" cy="7201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 smtClean="0"/>
              <a:t>Correlations between observed and modelled RWR across CMIP5 models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 smtClean="0"/>
              <a:t>Green:  good agreement in arid areas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 smtClean="0"/>
              <a:t>Red:  poor agreement, typically in areas with high levels of irrigation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/>
              <a:t>Models struggle over continental climates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 smtClean="0"/>
          </a:p>
          <a:p>
            <a:pPr algn="l"/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36458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4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7F9744C-9AF7-4D57-8F75-0EB64E351A93}" vid="{0E8424A2-D6A9-4731-9EA1-BAA39A4B18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5199</TotalTime>
  <Words>627</Words>
  <Application>Microsoft Office PowerPoint</Application>
  <PresentationFormat>Custom</PresentationFormat>
  <Paragraphs>93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</vt:lpstr>
      <vt:lpstr>CEH Theme</vt:lpstr>
      <vt:lpstr>Applications of an LST based diagnostic to evaluate soil moisture-surface flux relationships in land surface models</vt:lpstr>
      <vt:lpstr>Background</vt:lpstr>
      <vt:lpstr>Methodology </vt:lpstr>
      <vt:lpstr>LST and Tair anomalies, RWR</vt:lpstr>
      <vt:lpstr>Mapping RWR globally</vt:lpstr>
      <vt:lpstr>Assessing model behaviour</vt:lpstr>
      <vt:lpstr>RWR vs antecedent rainfall</vt:lpstr>
      <vt:lpstr>RWR vs antecedent rainfall </vt:lpstr>
      <vt:lpstr>Model summary</vt:lpstr>
      <vt:lpstr>Regional analysis in JULES</vt:lpstr>
      <vt:lpstr>Impact of irrigation</vt:lpstr>
      <vt:lpstr>RWR code repository</vt:lpstr>
      <vt:lpstr>Summary</vt:lpstr>
      <vt:lpstr>PowerPoint Presentation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an LST based diagnostic to evaluate soil moisture-surface flux relationships in land surface models</dc:title>
  <dc:creator>Folwell, Sonja S.</dc:creator>
  <cp:lastModifiedBy>Admin</cp:lastModifiedBy>
  <cp:revision>91</cp:revision>
  <dcterms:created xsi:type="dcterms:W3CDTF">2020-06-12T13:52:39Z</dcterms:created>
  <dcterms:modified xsi:type="dcterms:W3CDTF">2020-06-25T15:49:07Z</dcterms:modified>
</cp:coreProperties>
</file>